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4" r:id="rId1"/>
    <p:sldMasterId id="2147483676" r:id="rId2"/>
  </p:sldMasterIdLst>
  <p:notesMasterIdLst>
    <p:notesMasterId r:id="rId26"/>
  </p:notesMasterIdLst>
  <p:handoutMasterIdLst>
    <p:handoutMasterId r:id="rId27"/>
  </p:handoutMasterIdLst>
  <p:sldIdLst>
    <p:sldId id="443" r:id="rId3"/>
    <p:sldId id="487" r:id="rId4"/>
    <p:sldId id="405" r:id="rId5"/>
    <p:sldId id="475" r:id="rId6"/>
    <p:sldId id="407" r:id="rId7"/>
    <p:sldId id="408" r:id="rId8"/>
    <p:sldId id="409" r:id="rId9"/>
    <p:sldId id="410" r:id="rId10"/>
    <p:sldId id="484" r:id="rId11"/>
    <p:sldId id="470" r:id="rId12"/>
    <p:sldId id="468" r:id="rId13"/>
    <p:sldId id="469" r:id="rId14"/>
    <p:sldId id="413" r:id="rId15"/>
    <p:sldId id="414" r:id="rId16"/>
    <p:sldId id="415" r:id="rId17"/>
    <p:sldId id="417" r:id="rId18"/>
    <p:sldId id="476" r:id="rId19"/>
    <p:sldId id="472" r:id="rId20"/>
    <p:sldId id="419" r:id="rId21"/>
    <p:sldId id="462" r:id="rId22"/>
    <p:sldId id="471" r:id="rId23"/>
    <p:sldId id="493" r:id="rId24"/>
    <p:sldId id="49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000"/>
    <a:srgbClr val="00C200"/>
    <a:srgbClr val="D98B8B"/>
    <a:srgbClr val="6BFF51"/>
    <a:srgbClr val="527688"/>
    <a:srgbClr val="FF4900"/>
    <a:srgbClr val="800080"/>
    <a:srgbClr val="FFFFFF"/>
    <a:srgbClr val="37A527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4" autoAdjust="0"/>
    <p:restoredTop sz="84353" autoAdjust="0"/>
  </p:normalViewPr>
  <p:slideViewPr>
    <p:cSldViewPr>
      <p:cViewPr varScale="1">
        <p:scale>
          <a:sx n="79" d="100"/>
          <a:sy n="79" d="100"/>
        </p:scale>
        <p:origin x="18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5456" y="-5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021FDBA-3997-C34F-A755-DE1665BF32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19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92A380F-8922-A34D-8E72-07411540A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82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6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7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StuckIgnoreRC</a:t>
            </a:r>
            <a:r>
              <a:rPr lang="en-US" baseline="0" dirty="0"/>
              <a:t> is 4% faster</a:t>
            </a:r>
          </a:p>
          <a:p>
            <a:r>
              <a:rPr lang="en-US" baseline="0" dirty="0" err="1"/>
              <a:t>StuckRestoreRC</a:t>
            </a:r>
            <a:r>
              <a:rPr lang="en-US" baseline="0" dirty="0"/>
              <a:t> is 5% faster</a:t>
            </a:r>
          </a:p>
          <a:p>
            <a:r>
              <a:rPr lang="en-US" baseline="0" dirty="0" err="1"/>
              <a:t>HashTableRC</a:t>
            </a:r>
            <a:r>
              <a:rPr lang="en-US" baseline="0" dirty="0"/>
              <a:t> is 1%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823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Implicitly</a:t>
            </a:r>
            <a:r>
              <a:rPr lang="en-US" baseline="0" dirty="0"/>
              <a:t> dirty – </a:t>
            </a:r>
            <a:r>
              <a:rPr lang="en-US" baseline="0" dirty="0" err="1"/>
              <a:t>enqueued</a:t>
            </a:r>
            <a:r>
              <a:rPr lang="en-US" baseline="0" dirty="0"/>
              <a:t> to mod-buffer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Implicitly</a:t>
            </a:r>
            <a:r>
              <a:rPr lang="en-US" baseline="0" dirty="0"/>
              <a:t> live – </a:t>
            </a:r>
            <a:r>
              <a:rPr lang="en-US" baseline="0" dirty="0" err="1"/>
              <a:t>enqueued</a:t>
            </a:r>
            <a:r>
              <a:rPr lang="en-US" baseline="0" dirty="0"/>
              <a:t> to </a:t>
            </a:r>
            <a:r>
              <a:rPr lang="en-US" baseline="0" dirty="0" err="1"/>
              <a:t>dec</a:t>
            </a:r>
            <a:r>
              <a:rPr lang="en-US" baseline="0" dirty="0"/>
              <a:t>-buffer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81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Implicitly clean</a:t>
            </a:r>
            <a:r>
              <a:rPr lang="en-US" baseline="0" dirty="0"/>
              <a:t> – transitive and retains all reachable objects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Implicitly dead </a:t>
            </a:r>
            <a:r>
              <a:rPr lang="en-US" baseline="0" dirty="0"/>
              <a:t>– work in infrequent case of being live rather than frequent case of being dead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3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16% and</a:t>
            </a:r>
            <a:r>
              <a:rPr lang="en-US" baseline="0" dirty="0"/>
              <a:t> 19%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107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24% faster (was 30% slower)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107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</a:t>
            </a:r>
            <a:r>
              <a:rPr lang="en-US" baseline="0" dirty="0"/>
              <a:t> RC vs. MS?</a:t>
            </a:r>
          </a:p>
          <a:p>
            <a:pPr marL="228600" indent="-228600">
              <a:buAutoNum type="arabicPeriod"/>
            </a:pPr>
            <a:r>
              <a:rPr lang="en-US" baseline="0" dirty="0"/>
              <a:t>Both systems use the same very well tuned free list implementation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Same heap </a:t>
            </a:r>
            <a:r>
              <a:rPr lang="en-US" baseline="0"/>
              <a:t>but different GCs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107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RC </a:t>
            </a:r>
            <a:r>
              <a:rPr lang="en-US" baseline="0" dirty="0"/>
              <a:t>= 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10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Cycle</a:t>
            </a:r>
            <a:r>
              <a:rPr lang="en-US" baseline="0" dirty="0"/>
              <a:t> collection is not the main focus of this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9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</a:t>
            </a:r>
            <a:r>
              <a:rPr lang="en-US" baseline="0" dirty="0"/>
              <a:t> extra word in header incurs 2.5% overhead in Jikes RVM production collector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0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bits,</a:t>
            </a:r>
            <a:r>
              <a:rPr lang="en-US" baseline="0" dirty="0"/>
              <a:t> 0.65% overflow, attract 23% of </a:t>
            </a:r>
            <a:r>
              <a:rPr lang="en-US" baseline="0" dirty="0" err="1"/>
              <a:t>incs</a:t>
            </a:r>
            <a:r>
              <a:rPr lang="en-US" baseline="0" dirty="0"/>
              <a:t> and </a:t>
            </a:r>
            <a:r>
              <a:rPr lang="en-US" baseline="0" dirty="0" err="1"/>
              <a:t>decs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 bits, </a:t>
            </a:r>
            <a:r>
              <a:rPr lang="en-US" baseline="0" dirty="0"/>
              <a:t>0.11% overflow, attract 18% of </a:t>
            </a:r>
            <a:r>
              <a:rPr lang="en-US" baseline="0" dirty="0" err="1"/>
              <a:t>incs</a:t>
            </a:r>
            <a:r>
              <a:rPr lang="en-US" baseline="0" dirty="0"/>
              <a:t> and </a:t>
            </a:r>
            <a:r>
              <a:rPr lang="en-US" baseline="0" dirty="0" err="1"/>
              <a:t>decs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 bits,</a:t>
            </a:r>
            <a:r>
              <a:rPr lang="en-US" baseline="0" dirty="0"/>
              <a:t> 0.06% overflow, attract 14% of </a:t>
            </a:r>
            <a:r>
              <a:rPr lang="en-US" baseline="0" dirty="0" err="1"/>
              <a:t>incs</a:t>
            </a:r>
            <a:r>
              <a:rPr lang="en-US" baseline="0" dirty="0"/>
              <a:t> and </a:t>
            </a:r>
            <a:r>
              <a:rPr lang="en-US" baseline="0" dirty="0" err="1"/>
              <a:t>decs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8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0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</a:t>
            </a:r>
            <a:r>
              <a:rPr lang="en-US" baseline="0" dirty="0"/>
              <a:t> is artificially triggered after 16MB of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823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</a:t>
            </a:r>
            <a:r>
              <a:rPr lang="en-US" baseline="0" dirty="0"/>
              <a:t> is artificially triggered after 16MB of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8234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</a:t>
            </a:r>
            <a:r>
              <a:rPr lang="en-US" baseline="0" dirty="0"/>
              <a:t> is artificially triggered after 16MB of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823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AU" noProof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endParaRPr lang="en-A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Down for the Count  |  Shahriyar, Blackburn and Frampton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81782-25FC-2A41-BF45-425D70C68274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pic>
        <p:nvPicPr>
          <p:cNvPr id="8201" name="Picture 9" descr="ANU_LOGO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A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Down for the Count  |  Shahriyar, Blackburn and Frampton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E8C10-3CD6-6A40-BF32-0E8AE849B43C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Down for the Count  |  Shahriyar, Blackburn and Frampton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3E24-C09B-624F-B268-B7EEFDBDC3F4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4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1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58259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8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0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4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04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7D7-F59D-064C-8B0A-3A97EF8980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6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Down for the Count  |  Shahriyar, Blackburn and Frampton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37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5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5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Down for the Count  |  Shahriyar, Blackburn and Frampton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68BBD-4A88-B345-8435-AF766B3ABEDD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3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Down for the Count  |  Shahriyar, Blackburn and Frampton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3E611-00B1-6B48-9EBB-B0073A469F3A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Down for the Count  |  Shahriyar, Blackburn and Frampton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FDF9-2CAF-124B-B4D2-7E8E965BD0F8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0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Down for the Count  |  Shahriyar, Blackburn and Frampton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B7CB7-067F-884A-984F-E1311CACCCE7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Down for the Count  |  Shahriyar, Blackburn and Frampton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332F6-A645-3844-8D09-551F345E1FF4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9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Down for the Count  |  Shahriyar, Blackburn and Frampton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B7223-59B3-E945-B255-B8F236EC9370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3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Down for the Count  |  Shahriyar, Blackburn and Frampton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F7103-1712-0A43-9BCB-137BA488F8B6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AU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5200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Down for the Count  |  Shahriyar, Blackburn and Frampton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52BE883-71CD-0A48-B682-D30CA64C59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ow-math-works-2.jpg"/>
          <p:cNvPicPr>
            <a:picLocks noChangeAspect="1"/>
          </p:cNvPicPr>
          <p:nvPr/>
        </p:nvPicPr>
        <p:blipFill rotWithShape="1">
          <a:blip r:embed="rId14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24296"/>
          <a:stretch/>
        </p:blipFill>
        <p:spPr>
          <a:xfrm>
            <a:off x="-46963" y="764704"/>
            <a:ext cx="9190963" cy="58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Shahriyar</a:t>
            </a:r>
            <a:r>
              <a:rPr lang="en-US" dirty="0"/>
              <a:t> et 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3114-D1FF-A44E-A8B0-52B95EB678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4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i="1" dirty="0">
                <a:latin typeface="Calibri"/>
                <a:cs typeface="Calibri"/>
              </a:rPr>
              <a:t>Reference Counting </a:t>
            </a:r>
            <a:br>
              <a:rPr lang="en-US" sz="4800" i="1" dirty="0">
                <a:latin typeface="Calibri"/>
                <a:cs typeface="Calibri"/>
              </a:rPr>
            </a:br>
            <a:r>
              <a:rPr lang="en-US" sz="4800" i="1" dirty="0">
                <a:latin typeface="Calibri"/>
                <a:cs typeface="Calibri"/>
              </a:rPr>
              <a:t>vs.</a:t>
            </a:r>
            <a:br>
              <a:rPr lang="en-US" sz="4800" i="1" dirty="0">
                <a:latin typeface="Calibri"/>
                <a:cs typeface="Calibri"/>
              </a:rPr>
            </a:br>
            <a:r>
              <a:rPr lang="en-US" sz="4800" i="1" dirty="0">
                <a:latin typeface="Calibri"/>
                <a:cs typeface="Calibri"/>
              </a:rPr>
              <a:t>Tracing</a:t>
            </a:r>
            <a:endParaRPr lang="en-US" sz="4800" b="1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34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" y="1984234"/>
            <a:ext cx="7818782" cy="39093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Increments due to young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063679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71% increments for newly allocated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2223120"/>
            <a:ext cx="5832648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52" y="2223120"/>
            <a:ext cx="351656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0">
            <a:off x="7380312" y="1988840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4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" y="1984234"/>
            <a:ext cx="7818782" cy="39093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Decrements due to young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063679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71% decrements for newly allocated objects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1680" y="2223120"/>
            <a:ext cx="5832648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52" y="2223120"/>
            <a:ext cx="351656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0">
            <a:off x="7380312" y="1988840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2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" y="1984234"/>
            <a:ext cx="7818782" cy="39093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Survival ratio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063679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Only about 10% survive</a:t>
            </a:r>
            <a:endParaRPr lang="en-US" sz="24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1680" y="2223120"/>
            <a:ext cx="5832648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52" y="2223120"/>
            <a:ext cx="351656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0">
            <a:off x="7380312" y="3212976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9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4000" dirty="0"/>
              <a:t>Improving Reference Counting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9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:mv="urn:schemas-microsoft-com:mac:vml" xmlns="">
      <mp:transition xmlns:mp="http://schemas.microsoft.com/office/mac/powerpoint/2008/main" spd="slow" advTm="567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Storing the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/>
              <a:t>Findings:</a:t>
            </a:r>
          </a:p>
          <a:p>
            <a:pPr lvl="1"/>
            <a:r>
              <a:rPr lang="en-US" sz="2000" dirty="0"/>
              <a:t>Max count &lt; 8 </a:t>
            </a:r>
            <a:r>
              <a:rPr lang="en-US" sz="1800" dirty="0">
                <a:solidFill>
                  <a:srgbClr val="808080"/>
                </a:solidFill>
              </a:rPr>
              <a:t>in most cases</a:t>
            </a:r>
          </a:p>
          <a:p>
            <a:pPr lvl="1"/>
            <a:r>
              <a:rPr lang="en-US" sz="2000" dirty="0"/>
              <a:t>Very few overflows </a:t>
            </a:r>
            <a:r>
              <a:rPr lang="en-US" sz="1600" dirty="0">
                <a:solidFill>
                  <a:srgbClr val="808080"/>
                </a:solidFill>
              </a:rPr>
              <a:t>The percentage of </a:t>
            </a:r>
            <a:r>
              <a:rPr lang="en-US" sz="1600" i="1" dirty="0">
                <a:solidFill>
                  <a:srgbClr val="808080"/>
                </a:solidFill>
              </a:rPr>
              <a:t>stuck</a:t>
            </a:r>
            <a:r>
              <a:rPr lang="en-US" sz="1600" dirty="0">
                <a:solidFill>
                  <a:srgbClr val="808080"/>
                </a:solidFill>
              </a:rPr>
              <a:t> objects is very low</a:t>
            </a:r>
          </a:p>
          <a:p>
            <a:r>
              <a:rPr lang="en-US" sz="2400" dirty="0"/>
              <a:t>Design: Handling stuck objects</a:t>
            </a:r>
          </a:p>
          <a:p>
            <a:pPr lvl="1"/>
            <a:r>
              <a:rPr lang="en-US" sz="2000" dirty="0"/>
              <a:t>Auxiliary data structure </a:t>
            </a:r>
            <a:r>
              <a:rPr lang="en-US" sz="1800" dirty="0">
                <a:solidFill>
                  <a:srgbClr val="808080"/>
                </a:solidFill>
              </a:rPr>
              <a:t>to store count of the overflowed</a:t>
            </a:r>
            <a:r>
              <a:rPr lang="en-US" sz="1800" i="1" dirty="0">
                <a:solidFill>
                  <a:srgbClr val="808080"/>
                </a:solidFill>
              </a:rPr>
              <a:t> </a:t>
            </a:r>
            <a:r>
              <a:rPr lang="en-US" sz="1800" dirty="0">
                <a:solidFill>
                  <a:srgbClr val="808080"/>
                </a:solidFill>
              </a:rPr>
              <a:t>objects</a:t>
            </a:r>
            <a:endParaRPr lang="en-US" sz="20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Ignore them </a:t>
            </a:r>
            <a:r>
              <a:rPr lang="en-US" sz="1800" dirty="0">
                <a:solidFill>
                  <a:srgbClr val="808080"/>
                </a:solidFill>
              </a:rPr>
              <a:t>let backup tracing collect </a:t>
            </a:r>
            <a:r>
              <a:rPr lang="en-US" sz="1800" i="1" dirty="0">
                <a:solidFill>
                  <a:srgbClr val="808080"/>
                </a:solidFill>
              </a:rPr>
              <a:t>stuck</a:t>
            </a:r>
            <a:r>
              <a:rPr lang="en-US" sz="1800" dirty="0">
                <a:solidFill>
                  <a:srgbClr val="808080"/>
                </a:solidFill>
              </a:rPr>
              <a:t> objects</a:t>
            </a:r>
            <a:endParaRPr lang="en-US" sz="20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Restore them </a:t>
            </a:r>
            <a:r>
              <a:rPr lang="en-US" sz="1800" dirty="0">
                <a:solidFill>
                  <a:srgbClr val="808080"/>
                </a:solidFill>
              </a:rPr>
              <a:t>let backup tracing restore stuck counts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6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" y="1984234"/>
            <a:ext cx="7818782" cy="39093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Limited bit strategies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606367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5% faster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1720" y="1844824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heap size = 2x the minimum heap size</a:t>
            </a:r>
          </a:p>
        </p:txBody>
      </p:sp>
      <p:sp>
        <p:nvSpPr>
          <p:cNvPr id="9" name="Rectangle 8"/>
          <p:cNvSpPr/>
          <p:nvPr/>
        </p:nvSpPr>
        <p:spPr>
          <a:xfrm>
            <a:off x="1835696" y="2223120"/>
            <a:ext cx="5904656" cy="1764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0">
            <a:off x="7578000" y="2636912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6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765175"/>
            <a:ext cx="8352159" cy="1143000"/>
          </a:xfrm>
        </p:spPr>
        <p:txBody>
          <a:bodyPr/>
          <a:lstStyle/>
          <a:p>
            <a:r>
              <a:rPr lang="en-US" dirty="0"/>
              <a:t>2. Maintaining the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/>
              <a:t>Findings:</a:t>
            </a:r>
          </a:p>
          <a:p>
            <a:pPr lvl="1"/>
            <a:r>
              <a:rPr lang="en-US" sz="2000" dirty="0"/>
              <a:t>New objects </a:t>
            </a:r>
            <a:r>
              <a:rPr lang="en-US" sz="1800" dirty="0">
                <a:solidFill>
                  <a:srgbClr val="808080"/>
                </a:solidFill>
              </a:rPr>
              <a:t>are the source of most </a:t>
            </a:r>
            <a:r>
              <a:rPr lang="en-US" sz="1800" dirty="0" err="1">
                <a:solidFill>
                  <a:srgbClr val="808080"/>
                </a:solidFill>
              </a:rPr>
              <a:t>incs</a:t>
            </a:r>
            <a:r>
              <a:rPr lang="en-US" sz="1800" dirty="0">
                <a:solidFill>
                  <a:srgbClr val="808080"/>
                </a:solidFill>
              </a:rPr>
              <a:t> and </a:t>
            </a:r>
            <a:r>
              <a:rPr lang="en-US" sz="1800" dirty="0" err="1">
                <a:solidFill>
                  <a:srgbClr val="808080"/>
                </a:solidFill>
              </a:rPr>
              <a:t>decs</a:t>
            </a:r>
            <a:endParaRPr lang="en-US" sz="20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Survival ratio is low</a:t>
            </a:r>
            <a:endParaRPr lang="en-US" sz="2400" dirty="0"/>
          </a:p>
          <a:p>
            <a:r>
              <a:rPr lang="en-US" sz="2400" dirty="0"/>
              <a:t>New objects a fruitful focus</a:t>
            </a:r>
          </a:p>
          <a:p>
            <a:pPr lvl="1"/>
            <a:r>
              <a:rPr lang="en-US" sz="2000" dirty="0"/>
              <a:t>[</a:t>
            </a:r>
            <a:r>
              <a:rPr lang="en-US" sz="2000" dirty="0" err="1"/>
              <a:t>Azatchi</a:t>
            </a:r>
            <a:r>
              <a:rPr lang="en-US" sz="2000" dirty="0"/>
              <a:t> &amp; Petrank’03]</a:t>
            </a:r>
          </a:p>
          <a:p>
            <a:pPr lvl="1"/>
            <a:r>
              <a:rPr lang="en-US" sz="2000" dirty="0"/>
              <a:t>[Blackburn &amp; McKinley’03]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765175"/>
            <a:ext cx="8352159" cy="1143000"/>
          </a:xfrm>
        </p:spPr>
        <p:txBody>
          <a:bodyPr/>
          <a:lstStyle/>
          <a:p>
            <a:r>
              <a:rPr lang="en-US" dirty="0"/>
              <a:t>Existing Handling of New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/>
              <a:t>Implicitly dirty</a:t>
            </a:r>
          </a:p>
          <a:p>
            <a:pPr lvl="1"/>
            <a:r>
              <a:rPr lang="en-US" sz="2000" dirty="0"/>
              <a:t>Marked as dirty and </a:t>
            </a:r>
            <a:r>
              <a:rPr lang="en-US" sz="2000" dirty="0" err="1"/>
              <a:t>enqueued</a:t>
            </a:r>
            <a:endParaRPr lang="en-US" sz="2000" dirty="0"/>
          </a:p>
          <a:p>
            <a:pPr lvl="1"/>
            <a:r>
              <a:rPr lang="en-US" sz="2000" dirty="0" err="1"/>
              <a:t>Inc</a:t>
            </a:r>
            <a:r>
              <a:rPr lang="en-US" sz="2000" dirty="0"/>
              <a:t> applied to each referent at next collection</a:t>
            </a:r>
            <a:endParaRPr lang="en-US" sz="2400" dirty="0"/>
          </a:p>
          <a:p>
            <a:r>
              <a:rPr lang="en-US" sz="2400" dirty="0"/>
              <a:t>Implicitly live </a:t>
            </a:r>
          </a:p>
          <a:p>
            <a:pPr lvl="1"/>
            <a:r>
              <a:rPr lang="en-US" sz="2000" dirty="0"/>
              <a:t>Initial count of one </a:t>
            </a:r>
          </a:p>
          <a:p>
            <a:pPr lvl="1"/>
            <a:r>
              <a:rPr lang="en-US" sz="2000" dirty="0"/>
              <a:t>Dec </a:t>
            </a:r>
            <a:r>
              <a:rPr lang="en-US" sz="2000" dirty="0" err="1"/>
              <a:t>enqueued</a:t>
            </a:r>
            <a:r>
              <a:rPr lang="en-US" sz="2000" dirty="0"/>
              <a:t>, processed at next collection</a:t>
            </a:r>
          </a:p>
          <a:p>
            <a:endParaRPr lang="en-US" sz="2400" dirty="0"/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2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765175"/>
            <a:ext cx="8352159" cy="1143000"/>
          </a:xfrm>
        </p:spPr>
        <p:txBody>
          <a:bodyPr/>
          <a:lstStyle/>
          <a:p>
            <a:r>
              <a:rPr lang="en-US" dirty="0"/>
              <a:t>New: Handling of New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07288" cy="4210050"/>
          </a:xfrm>
        </p:spPr>
        <p:txBody>
          <a:bodyPr/>
          <a:lstStyle/>
          <a:p>
            <a:r>
              <a:rPr lang="en-US" sz="2400" dirty="0"/>
              <a:t>Implicitly </a:t>
            </a:r>
            <a:r>
              <a:rPr lang="en-US" sz="2400" i="1" dirty="0"/>
              <a:t>clean</a:t>
            </a:r>
          </a:p>
          <a:p>
            <a:pPr lvl="1"/>
            <a:r>
              <a:rPr lang="en-US" sz="2000" dirty="0"/>
              <a:t>Lazily </a:t>
            </a:r>
            <a:r>
              <a:rPr lang="en-US" sz="1800" dirty="0"/>
              <a:t>dirty </a:t>
            </a:r>
            <a:r>
              <a:rPr lang="en-US" sz="1600" dirty="0">
                <a:solidFill>
                  <a:srgbClr val="808080"/>
                </a:solidFill>
              </a:rPr>
              <a:t>at collection time only if (transitively) </a:t>
            </a:r>
            <a:r>
              <a:rPr lang="en-US" sz="1600" dirty="0" err="1">
                <a:solidFill>
                  <a:srgbClr val="808080"/>
                </a:solidFill>
              </a:rPr>
              <a:t>inc’d</a:t>
            </a:r>
            <a:r>
              <a:rPr lang="en-US" sz="1600" dirty="0">
                <a:solidFill>
                  <a:srgbClr val="808080"/>
                </a:solidFill>
              </a:rPr>
              <a:t> by old object or roots</a:t>
            </a:r>
          </a:p>
          <a:p>
            <a:pPr lvl="1"/>
            <a:r>
              <a:rPr lang="en-US" sz="2000" dirty="0"/>
              <a:t>Non-surviving objects never processed</a:t>
            </a:r>
            <a:endParaRPr lang="en-US" sz="2000" dirty="0">
              <a:solidFill>
                <a:srgbClr val="808080"/>
              </a:solidFill>
            </a:endParaRPr>
          </a:p>
          <a:p>
            <a:r>
              <a:rPr lang="en-US" sz="2400" dirty="0"/>
              <a:t>Implicitly </a:t>
            </a:r>
            <a:r>
              <a:rPr lang="en-US" sz="2400" i="1" dirty="0"/>
              <a:t>dead</a:t>
            </a:r>
          </a:p>
          <a:p>
            <a:pPr lvl="1"/>
            <a:r>
              <a:rPr lang="en-US" sz="2000" dirty="0"/>
              <a:t>Lazily increment </a:t>
            </a:r>
            <a:r>
              <a:rPr lang="en-US" sz="1600" dirty="0">
                <a:solidFill>
                  <a:srgbClr val="808080"/>
                </a:solidFill>
              </a:rPr>
              <a:t>at collection time only if (transitively) </a:t>
            </a:r>
            <a:r>
              <a:rPr lang="en-US" sz="1600" dirty="0" err="1">
                <a:solidFill>
                  <a:srgbClr val="808080"/>
                </a:solidFill>
              </a:rPr>
              <a:t>inc’d</a:t>
            </a:r>
            <a:r>
              <a:rPr lang="en-US" sz="1600" dirty="0">
                <a:solidFill>
                  <a:srgbClr val="808080"/>
                </a:solidFill>
              </a:rPr>
              <a:t> by old object or roots</a:t>
            </a:r>
          </a:p>
          <a:p>
            <a:pPr lvl="1"/>
            <a:r>
              <a:rPr lang="en-US" sz="2000" dirty="0"/>
              <a:t>Available to free list unless they are incremented</a:t>
            </a:r>
          </a:p>
          <a:p>
            <a:pPr lvl="1"/>
            <a:endParaRPr lang="en-US" sz="2000" dirty="0"/>
          </a:p>
          <a:p>
            <a:pPr marL="57150" indent="0" algn="ctr">
              <a:buNone/>
            </a:pPr>
            <a:r>
              <a:rPr lang="en-US" sz="2400" dirty="0"/>
              <a:t>Minor change to existing RC, not hybrid of two collectors</a:t>
            </a: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0" y="1928581"/>
            <a:ext cx="8041398" cy="40206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395536" y="917575"/>
            <a:ext cx="85689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Implicitly Clean &amp; Implicitly Dead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606367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16% &amp;19% faster respectively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1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heap size = 2x the minimum heap size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1680" y="2196000"/>
            <a:ext cx="6120680" cy="2062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rot="10800000">
            <a:off x="7740352" y="2060848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08512"/>
          </a:xfrm>
        </p:spPr>
        <p:txBody>
          <a:bodyPr/>
          <a:lstStyle/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/>
              <a:t>One of the two fundamental GC algorithms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/>
              <a:t>Many advantages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/>
              <a:t>Neglected by all performance-conscious VMs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2400" dirty="0"/>
              <a:t>So how much slower is it?</a:t>
            </a:r>
          </a:p>
          <a:p>
            <a:pPr marL="457200" lvl="1" indent="0" algn="ctr">
              <a:buClr>
                <a:srgbClr val="FF0000"/>
              </a:buClr>
              <a:buNone/>
            </a:pPr>
            <a:endParaRPr lang="en-US" i="1" dirty="0">
              <a:solidFill>
                <a:srgbClr val="008000"/>
              </a:solidFill>
              <a:effectLst/>
            </a:endParaRPr>
          </a:p>
          <a:p>
            <a:pPr marL="457200" lvl="1" indent="0" algn="ctr">
              <a:buClr>
                <a:srgbClr val="FF0000"/>
              </a:buClr>
              <a:buNone/>
            </a:pPr>
            <a:endParaRPr lang="en-US" i="1" dirty="0">
              <a:solidFill>
                <a:srgbClr val="008000"/>
              </a:solidFill>
            </a:endParaRPr>
          </a:p>
          <a:p>
            <a:pPr marL="457200" lvl="1" indent="0" algn="ctr">
              <a:buClr>
                <a:srgbClr val="FF0000"/>
              </a:buClr>
              <a:buNone/>
            </a:pPr>
            <a:endParaRPr lang="en-US" i="1" dirty="0">
              <a:solidFill>
                <a:srgbClr val="008000"/>
              </a:solidFill>
              <a:effectLst/>
            </a:endParaRPr>
          </a:p>
          <a:p>
            <a:pPr marL="457200" lvl="1" indent="0" algn="ctr">
              <a:buClr>
                <a:srgbClr val="FF0000"/>
              </a:buClr>
              <a:buNone/>
            </a:pPr>
            <a:endParaRPr lang="en-US" dirty="0"/>
          </a:p>
          <a:p>
            <a:pPr marL="57150" indent="0" algn="ctr">
              <a:buClr>
                <a:srgbClr val="FF0000"/>
              </a:buClr>
              <a:buNone/>
            </a:pPr>
            <a:endParaRPr lang="en-US" sz="2000" dirty="0">
              <a:solidFill>
                <a:srgbClr val="527688"/>
              </a:solidFill>
            </a:endParaRPr>
          </a:p>
          <a:p>
            <a:endParaRPr lang="en-US" sz="2400" dirty="0"/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4655" y="3404607"/>
            <a:ext cx="4034691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Clr>
                <a:srgbClr val="FF0000"/>
              </a:buClr>
            </a:pPr>
            <a:r>
              <a:rPr lang="en-US" sz="15000" b="1" dirty="0">
                <a:solidFill>
                  <a:srgbClr val="FF0000"/>
                </a:solidFill>
                <a:effectLst/>
                <a:latin typeface="+mn-lt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39418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0" y="1928581"/>
            <a:ext cx="8041398" cy="40206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Standard vs. Improved RC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606367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24% faster </a:t>
            </a:r>
            <a:r>
              <a:rPr lang="en-US" dirty="0">
                <a:solidFill>
                  <a:srgbClr val="808080"/>
                </a:solidFill>
                <a:latin typeface="+mn-lt"/>
              </a:rPr>
              <a:t>(i.e. standard is 30% slower)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1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heap size = 2x the minimum heap size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1680" y="2196000"/>
            <a:ext cx="6120680" cy="2062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rot="10800000">
            <a:off x="7740352" y="2060848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4000" dirty="0"/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2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:mv="urn:schemas-microsoft-com:mac:vml" xmlns="">
      <mp:transition xmlns:mp="http://schemas.microsoft.com/office/mac/powerpoint/2008/main" spd="slow" advTm="567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0" y="1928581"/>
            <a:ext cx="8041398" cy="40206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RC vs. 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endParaRPr lang="en-US" sz="2400" dirty="0"/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heap size = 2x the minimum heap size</a:t>
            </a:r>
          </a:p>
        </p:txBody>
      </p:sp>
    </p:spTree>
    <p:extLst>
      <p:ext uri="{BB962C8B-B14F-4D97-AF65-F5344CB8AC3E}">
        <p14:creationId xmlns:p14="http://schemas.microsoft.com/office/powerpoint/2010/main" val="202204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0" y="1928581"/>
            <a:ext cx="8041398" cy="40206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RC vs. 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endParaRPr lang="en-US" sz="2400" dirty="0"/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606367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New RC ≈ 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heap size = 2x the minimum heap size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91680" y="2196000"/>
            <a:ext cx="6120680" cy="2062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10800000">
            <a:off x="7812360" y="2780928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4000" dirty="0"/>
              <a:t>Understanding Reference Counting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:mv="urn:schemas-microsoft-com:mac:vml" xmlns="">
      <mp:transition xmlns:mp="http://schemas.microsoft.com/office/mac/powerpoint/2008/main" spd="slow" advTm="56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/>
              <a:t>Storing the count</a:t>
            </a:r>
          </a:p>
          <a:p>
            <a:pPr lvl="1"/>
            <a:r>
              <a:rPr lang="en-US" sz="2000" dirty="0"/>
              <a:t>A word per object </a:t>
            </a:r>
          </a:p>
          <a:p>
            <a:pPr lvl="1"/>
            <a:r>
              <a:rPr lang="en-US" sz="2000" dirty="0"/>
              <a:t>Some available bits</a:t>
            </a:r>
          </a:p>
          <a:p>
            <a:r>
              <a:rPr lang="en-US" sz="2400" dirty="0"/>
              <a:t>Maintaining the count</a:t>
            </a:r>
          </a:p>
          <a:p>
            <a:pPr lvl="1"/>
            <a:r>
              <a:rPr lang="en-US" sz="2000" dirty="0"/>
              <a:t>Naive</a:t>
            </a:r>
          </a:p>
          <a:p>
            <a:pPr lvl="1"/>
            <a:r>
              <a:rPr lang="en-US" sz="2000" dirty="0"/>
              <a:t>Deferred</a:t>
            </a:r>
          </a:p>
          <a:p>
            <a:pPr lvl="1"/>
            <a:r>
              <a:rPr lang="en-US" sz="2000" dirty="0"/>
              <a:t>Coalescing</a:t>
            </a:r>
          </a:p>
          <a:p>
            <a:pPr lvl="1"/>
            <a:r>
              <a:rPr lang="en-US" sz="2000" dirty="0"/>
              <a:t>Generational and Age-Oriented</a:t>
            </a:r>
          </a:p>
          <a:p>
            <a:r>
              <a:rPr lang="en-US" sz="2400" dirty="0"/>
              <a:t>Cycles</a:t>
            </a:r>
          </a:p>
          <a:p>
            <a:pPr lvl="1"/>
            <a:r>
              <a:rPr lang="en-US" sz="2000" dirty="0"/>
              <a:t>Backup tracing</a:t>
            </a:r>
          </a:p>
          <a:p>
            <a:pPr lvl="1"/>
            <a:r>
              <a:rPr lang="en-US" sz="2000" dirty="0"/>
              <a:t>Trial deletion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8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Storing the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/>
              <a:t>Space</a:t>
            </a:r>
          </a:p>
          <a:p>
            <a:pPr lvl="1"/>
            <a:r>
              <a:rPr lang="en-US" sz="2000" dirty="0"/>
              <a:t>Dedicated word </a:t>
            </a:r>
            <a:r>
              <a:rPr lang="en-US" sz="1600" dirty="0">
                <a:solidFill>
                  <a:srgbClr val="808080"/>
                </a:solidFill>
              </a:rPr>
              <a:t>(32 bits) per object</a:t>
            </a:r>
          </a:p>
          <a:p>
            <a:pPr lvl="1"/>
            <a:r>
              <a:rPr lang="en-US" sz="2000" dirty="0"/>
              <a:t>Steal bits </a:t>
            </a:r>
            <a:r>
              <a:rPr lang="en-US" sz="1600" dirty="0">
                <a:solidFill>
                  <a:srgbClr val="808080"/>
                </a:solidFill>
              </a:rPr>
              <a:t>from each object’s header</a:t>
            </a:r>
          </a:p>
          <a:p>
            <a:r>
              <a:rPr lang="en-US" sz="2400" dirty="0"/>
              <a:t>How many bits we actually need?</a:t>
            </a:r>
          </a:p>
          <a:p>
            <a:endParaRPr lang="en-US" sz="2400" dirty="0"/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5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Reference Count Distribution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8" y="1772816"/>
            <a:ext cx="6704383" cy="4265704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539552" y="6063679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Vast majority of objects have max counts of 7 or less</a:t>
            </a:r>
            <a:endParaRPr lang="en-US" sz="24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4644008" y="1988840"/>
            <a:ext cx="432048" cy="115212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5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95" y="1916833"/>
            <a:ext cx="6640202" cy="4248471"/>
          </a:xfrm>
          <a:prstGeom prst="rect">
            <a:avLst/>
          </a:prstGeom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412" y="607848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4 bits: 0.11% overflow</a:t>
            </a:r>
          </a:p>
        </p:txBody>
      </p:sp>
      <p:sp>
        <p:nvSpPr>
          <p:cNvPr id="9" name="Up Arrow 8"/>
          <p:cNvSpPr/>
          <p:nvPr/>
        </p:nvSpPr>
        <p:spPr>
          <a:xfrm rot="10800000">
            <a:off x="4860032" y="4293096"/>
            <a:ext cx="432048" cy="115212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9740" y="6078488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. But these attract </a:t>
            </a:r>
            <a:r>
              <a:rPr lang="en-US" dirty="0">
                <a:latin typeface="+mn-lt"/>
              </a:rPr>
              <a:t>18</a:t>
            </a:r>
            <a:r>
              <a:rPr lang="en-US" sz="2400" dirty="0">
                <a:latin typeface="+mn-lt"/>
              </a:rPr>
              <a:t>% of </a:t>
            </a:r>
            <a:r>
              <a:rPr lang="en-US" sz="2400" dirty="0" err="1">
                <a:latin typeface="+mn-lt"/>
              </a:rPr>
              <a:t>incs</a:t>
            </a:r>
            <a:r>
              <a:rPr lang="en-US" sz="2400" dirty="0">
                <a:latin typeface="+mn-lt"/>
              </a:rPr>
              <a:t> and </a:t>
            </a:r>
            <a:r>
              <a:rPr lang="en-US" sz="2400" dirty="0" err="1">
                <a:latin typeface="+mn-lt"/>
              </a:rPr>
              <a:t>decs</a:t>
            </a:r>
            <a:r>
              <a:rPr lang="en-US" sz="24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000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Maintaining the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/>
              <a:t>Naive RC </a:t>
            </a:r>
            <a:r>
              <a:rPr lang="en-US" sz="2000" dirty="0">
                <a:solidFill>
                  <a:srgbClr val="808080"/>
                </a:solidFill>
              </a:rPr>
              <a:t>requires </a:t>
            </a:r>
            <a:r>
              <a:rPr lang="en-US" sz="2000" i="1" dirty="0">
                <a:solidFill>
                  <a:srgbClr val="808080"/>
                </a:solidFill>
              </a:rPr>
              <a:t>inc</a:t>
            </a:r>
            <a:r>
              <a:rPr lang="en-US" sz="2000" dirty="0">
                <a:solidFill>
                  <a:srgbClr val="808080"/>
                </a:solidFill>
              </a:rPr>
              <a:t> and </a:t>
            </a:r>
            <a:r>
              <a:rPr lang="en-US" sz="2000" i="1" dirty="0">
                <a:solidFill>
                  <a:srgbClr val="808080"/>
                </a:solidFill>
              </a:rPr>
              <a:t>dec</a:t>
            </a:r>
            <a:r>
              <a:rPr lang="en-US" sz="2000" dirty="0">
                <a:solidFill>
                  <a:srgbClr val="808080"/>
                </a:solidFill>
              </a:rPr>
              <a:t> on every pointer mutation</a:t>
            </a:r>
            <a:endParaRPr lang="en-US" sz="24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Easy to implement </a:t>
            </a:r>
            <a:r>
              <a:rPr lang="en-US" sz="1800" dirty="0">
                <a:solidFill>
                  <a:srgbClr val="808080"/>
                </a:solidFill>
              </a:rPr>
              <a:t>only write barriers, no GC maps</a:t>
            </a:r>
            <a:endParaRPr lang="en-US" sz="2400" dirty="0">
              <a:solidFill>
                <a:srgbClr val="808080"/>
              </a:solidFill>
            </a:endParaRPr>
          </a:p>
          <a:p>
            <a:r>
              <a:rPr lang="en-US" sz="2400" dirty="0"/>
              <a:t>Deferred RC</a:t>
            </a:r>
            <a:r>
              <a:rPr lang="en-US" sz="2400" b="1" dirty="0"/>
              <a:t> </a:t>
            </a:r>
            <a:r>
              <a:rPr lang="en-US" sz="2000" dirty="0">
                <a:solidFill>
                  <a:srgbClr val="808080"/>
                </a:solidFill>
              </a:rPr>
              <a:t>ignores changes to stacks and register</a:t>
            </a:r>
          </a:p>
          <a:p>
            <a:pPr lvl="1"/>
            <a:r>
              <a:rPr lang="en-US" sz="2000" dirty="0"/>
              <a:t>Temporary increment </a:t>
            </a:r>
            <a:r>
              <a:rPr lang="en-US" sz="1600" dirty="0">
                <a:solidFill>
                  <a:srgbClr val="808080"/>
                </a:solidFill>
              </a:rPr>
              <a:t>used to fake </a:t>
            </a:r>
            <a:r>
              <a:rPr lang="en-US" sz="1600" dirty="0" err="1">
                <a:solidFill>
                  <a:srgbClr val="808080"/>
                </a:solidFill>
              </a:rPr>
              <a:t>liveness</a:t>
            </a:r>
            <a:r>
              <a:rPr lang="en-US" sz="1600" dirty="0">
                <a:solidFill>
                  <a:srgbClr val="808080"/>
                </a:solidFill>
              </a:rPr>
              <a:t> of roots</a:t>
            </a:r>
            <a:endParaRPr lang="en-US" sz="18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Normal</a:t>
            </a:r>
            <a:r>
              <a:rPr lang="en-US" sz="2000" i="1" dirty="0"/>
              <a:t> </a:t>
            </a:r>
            <a:r>
              <a:rPr lang="en-US" sz="2000" i="1" dirty="0" err="1"/>
              <a:t>incs</a:t>
            </a:r>
            <a:r>
              <a:rPr lang="en-US" sz="2000" dirty="0"/>
              <a:t> and </a:t>
            </a:r>
            <a:r>
              <a:rPr lang="en-US" sz="2000" i="1" dirty="0" err="1"/>
              <a:t>decs</a:t>
            </a:r>
            <a:r>
              <a:rPr lang="en-US" sz="2000" dirty="0"/>
              <a:t> deferred </a:t>
            </a:r>
            <a:r>
              <a:rPr lang="en-US" sz="1600" dirty="0">
                <a:solidFill>
                  <a:srgbClr val="808080"/>
                </a:solidFill>
              </a:rPr>
              <a:t>until collection time</a:t>
            </a:r>
          </a:p>
          <a:p>
            <a:pPr lvl="1"/>
            <a:r>
              <a:rPr lang="en-US" sz="2000" dirty="0"/>
              <a:t>Much faster </a:t>
            </a:r>
            <a:r>
              <a:rPr lang="en-US" sz="1600" dirty="0">
                <a:solidFill>
                  <a:srgbClr val="808080"/>
                </a:solidFill>
              </a:rPr>
              <a:t>than naive but requires GC maps</a:t>
            </a:r>
            <a:r>
              <a:rPr lang="en-US" sz="1600" dirty="0"/>
              <a:t>		</a:t>
            </a:r>
          </a:p>
          <a:p>
            <a:r>
              <a:rPr lang="en-US" sz="2400" dirty="0"/>
              <a:t>Coalescing RC </a:t>
            </a:r>
            <a:r>
              <a:rPr lang="en-US" sz="2000" dirty="0">
                <a:solidFill>
                  <a:srgbClr val="808080"/>
                </a:solidFill>
              </a:rPr>
              <a:t>ignores many changes to heap</a:t>
            </a:r>
            <a:endParaRPr lang="en-US" sz="24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Coalesce pointer mutations </a:t>
            </a:r>
            <a:r>
              <a:rPr lang="en-US" sz="1600" dirty="0">
                <a:solidFill>
                  <a:srgbClr val="808080"/>
                </a:solidFill>
              </a:rPr>
              <a:t>record just first and last in chain of changes</a:t>
            </a:r>
          </a:p>
          <a:p>
            <a:pPr marL="0" indent="0">
              <a:buNone/>
            </a:pPr>
            <a:endParaRPr lang="en-US" sz="16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3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</a:t>
            </a:r>
            <a:r>
              <a:rPr lang="en-US" dirty="0" err="1"/>
              <a:t>Incs</a:t>
            </a:r>
            <a:r>
              <a:rPr lang="en-US" dirty="0"/>
              <a:t> and </a:t>
            </a:r>
            <a:r>
              <a:rPr lang="en-US" dirty="0" err="1"/>
              <a:t>Decs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/>
              <a:t>New objects</a:t>
            </a:r>
          </a:p>
          <a:p>
            <a:r>
              <a:rPr lang="en-US" sz="2400" dirty="0"/>
              <a:t>Mutations to:</a:t>
            </a:r>
          </a:p>
          <a:p>
            <a:pPr lvl="1"/>
            <a:r>
              <a:rPr lang="en-US" sz="2000" dirty="0"/>
              <a:t>non-new scalar </a:t>
            </a:r>
            <a:r>
              <a:rPr lang="en-US" sz="1800" dirty="0">
                <a:solidFill>
                  <a:srgbClr val="808080"/>
                </a:solidFill>
              </a:rPr>
              <a:t>objects</a:t>
            </a:r>
            <a:endParaRPr lang="en-US" sz="20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non-new array </a:t>
            </a:r>
            <a:r>
              <a:rPr lang="en-US" sz="1800" dirty="0">
                <a:solidFill>
                  <a:srgbClr val="808080"/>
                </a:solidFill>
              </a:rPr>
              <a:t>objects</a:t>
            </a:r>
            <a:endParaRPr lang="en-US" sz="2000" dirty="0">
              <a:solidFill>
                <a:srgbClr val="808080"/>
              </a:solidFill>
            </a:endParaRPr>
          </a:p>
          <a:p>
            <a:r>
              <a:rPr lang="en-US" sz="2400" dirty="0"/>
              <a:t>Temporary operations </a:t>
            </a:r>
            <a:r>
              <a:rPr lang="en-US" sz="1800" dirty="0">
                <a:solidFill>
                  <a:srgbClr val="808080"/>
                </a:solidFill>
              </a:rPr>
              <a:t>due to root reachability</a:t>
            </a:r>
            <a:endParaRPr lang="en-US" sz="2400" dirty="0">
              <a:solidFill>
                <a:srgbClr val="808080"/>
              </a:solidFill>
            </a:endParaRPr>
          </a:p>
          <a:p>
            <a:r>
              <a:rPr lang="en-US" sz="2400" dirty="0"/>
              <a:t>Cycle collection</a:t>
            </a:r>
            <a:r>
              <a:rPr lang="en-US" sz="2400" dirty="0">
                <a:solidFill>
                  <a:srgbClr val="808080"/>
                </a:solidFill>
              </a:rPr>
              <a:t>-</a:t>
            </a:r>
            <a:r>
              <a:rPr lang="en-US" sz="2000" dirty="0">
                <a:solidFill>
                  <a:srgbClr val="808080"/>
                </a:solidFill>
              </a:rPr>
              <a:t>generated decrements</a:t>
            </a:r>
          </a:p>
          <a:p>
            <a:pPr marL="0" indent="0">
              <a:buNone/>
            </a:pP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4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marL="685800">
          <a:defRPr sz="1600" dirty="0" err="1">
            <a:solidFill>
              <a:schemeClr val="tx1"/>
            </a:solidFill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000000"/>
      </a:accent6>
      <a:hlink>
        <a:srgbClr val="EC4D4D"/>
      </a:hlink>
      <a:folHlink>
        <a:srgbClr val="F8CE8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15193</TotalTime>
  <Words>734</Words>
  <Application>Microsoft Macintosh PowerPoint</Application>
  <PresentationFormat>On-screen Show (4:3)</PresentationFormat>
  <Paragraphs>175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Lucida Grande</vt:lpstr>
      <vt:lpstr>Times</vt:lpstr>
      <vt:lpstr>Verdana</vt:lpstr>
      <vt:lpstr>ANUPowerpointTemplate2010</vt:lpstr>
      <vt:lpstr>Office Theme</vt:lpstr>
      <vt:lpstr>Reference Counting  vs. Tracing</vt:lpstr>
      <vt:lpstr>The Challenge</vt:lpstr>
      <vt:lpstr>Understanding Reference Counting</vt:lpstr>
      <vt:lpstr>Design Space</vt:lpstr>
      <vt:lpstr>1. Storing the Count</vt:lpstr>
      <vt:lpstr>Maximum Reference Count Distribution</vt:lpstr>
      <vt:lpstr>Overflow</vt:lpstr>
      <vt:lpstr>2. Maintaining the Count</vt:lpstr>
      <vt:lpstr>Sources of Incs and Decs</vt:lpstr>
      <vt:lpstr> </vt:lpstr>
      <vt:lpstr> </vt:lpstr>
      <vt:lpstr> </vt:lpstr>
      <vt:lpstr>Improving Reference Counting</vt:lpstr>
      <vt:lpstr>1. Storing the Count</vt:lpstr>
      <vt:lpstr> </vt:lpstr>
      <vt:lpstr>2. Maintaining the Count</vt:lpstr>
      <vt:lpstr>Existing Handling of New Objects</vt:lpstr>
      <vt:lpstr>New: Handling of New Objects</vt:lpstr>
      <vt:lpstr> </vt:lpstr>
      <vt:lpstr> </vt:lpstr>
      <vt:lpstr>Results</vt:lpstr>
      <vt:lpstr> </vt:lpstr>
      <vt:lpstr> </vt:lpstr>
    </vt:vector>
  </TitlesOfParts>
  <Manager/>
  <Company>ANU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 for the Count? Getting Reference Counting Back in the Ring</dc:title>
  <dc:subject/>
  <dc:creator>Rifat Shahriyar, Stephen M. Blackburn and Daniel Frampton</dc:creator>
  <cp:keywords/>
  <dc:description/>
  <cp:lastModifiedBy>Microsoft Office User</cp:lastModifiedBy>
  <cp:revision>948</cp:revision>
  <cp:lastPrinted>2012-04-26T00:28:12Z</cp:lastPrinted>
  <dcterms:created xsi:type="dcterms:W3CDTF">2011-11-15T04:26:19Z</dcterms:created>
  <dcterms:modified xsi:type="dcterms:W3CDTF">2019-07-23T08:26:22Z</dcterms:modified>
  <cp:category/>
</cp:coreProperties>
</file>