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257" r:id="rId3"/>
    <p:sldId id="258" r:id="rId4"/>
    <p:sldId id="260" r:id="rId5"/>
    <p:sldId id="259" r:id="rId6"/>
    <p:sldId id="298" r:id="rId7"/>
    <p:sldId id="300" r:id="rId8"/>
    <p:sldId id="299" r:id="rId9"/>
    <p:sldId id="261" r:id="rId10"/>
    <p:sldId id="263" r:id="rId11"/>
    <p:sldId id="303" r:id="rId12"/>
    <p:sldId id="262" r:id="rId13"/>
    <p:sldId id="301" r:id="rId14"/>
    <p:sldId id="302" r:id="rId15"/>
    <p:sldId id="264" r:id="rId16"/>
    <p:sldId id="265" r:id="rId17"/>
    <p:sldId id="266" r:id="rId18"/>
    <p:sldId id="267" r:id="rId19"/>
    <p:sldId id="268" r:id="rId20"/>
    <p:sldId id="269" r:id="rId21"/>
    <p:sldId id="296" r:id="rId22"/>
    <p:sldId id="270" r:id="rId23"/>
    <p:sldId id="271" r:id="rId24"/>
    <p:sldId id="272" r:id="rId25"/>
    <p:sldId id="273" r:id="rId26"/>
    <p:sldId id="274" r:id="rId27"/>
    <p:sldId id="275" r:id="rId28"/>
    <p:sldId id="277" r:id="rId29"/>
    <p:sldId id="278" r:id="rId30"/>
    <p:sldId id="280" r:id="rId31"/>
    <p:sldId id="281" r:id="rId32"/>
    <p:sldId id="282" r:id="rId33"/>
    <p:sldId id="283" r:id="rId34"/>
    <p:sldId id="285" r:id="rId35"/>
    <p:sldId id="286" r:id="rId36"/>
    <p:sldId id="287" r:id="rId37"/>
    <p:sldId id="288" r:id="rId38"/>
    <p:sldId id="289" r:id="rId39"/>
    <p:sldId id="290" r:id="rId40"/>
    <p:sldId id="292" r:id="rId41"/>
    <p:sldId id="297" r:id="rId42"/>
    <p:sldId id="293" r:id="rId43"/>
    <p:sldId id="291" r:id="rId44"/>
    <p:sldId id="294" r:id="rId45"/>
    <p:sldId id="29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657" autoAdjust="0"/>
  </p:normalViewPr>
  <p:slideViewPr>
    <p:cSldViewPr snapToGrid="0" snapToObjects="1">
      <p:cViewPr varScale="1">
        <p:scale>
          <a:sx n="73" d="100"/>
          <a:sy n="73" d="100"/>
        </p:scale>
        <p:origin x="222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061F25-4B66-754F-AEA4-AB77802BF224}" type="datetimeFigureOut">
              <a:rPr lang="en-US" smtClean="0"/>
              <a:t>7/9/19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E92E-AA05-D84F-9054-FA715BDC3255}" type="slidenum">
              <a:rPr lang="en-US" smtClean="0"/>
              <a:t>‹#›</a:t>
            </a:fld>
            <a:endParaRPr lang="en-US"/>
          </a:p>
        </p:txBody>
      </p:sp>
    </p:spTree>
    <p:extLst>
      <p:ext uri="{BB962C8B-B14F-4D97-AF65-F5344CB8AC3E}">
        <p14:creationId xmlns:p14="http://schemas.microsoft.com/office/powerpoint/2010/main" val="15384448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code generation is the Just-In-Time (JIT) compilation. </a:t>
            </a:r>
          </a:p>
          <a:p>
            <a:endParaRPr lang="en-US" dirty="0"/>
          </a:p>
          <a:p>
            <a:r>
              <a:rPr lang="en-US" dirty="0"/>
              <a:t>This compilation allows your Java application to start and run while the code that is generated is not highly optimized for the platform. Although the JIT is not actually part of the JVM standard, it is, nonetheless, an essential component of Java. In theory, the JIT comes into use whenever a Java method is called, and it compiles the bytecode of that method into native machine code, thereby compiling it “just in time” to execute. </a:t>
            </a:r>
          </a:p>
          <a:p>
            <a:endParaRPr lang="en-US" dirty="0"/>
          </a:p>
          <a:p>
            <a:r>
              <a:rPr lang="en-US" dirty="0"/>
              <a:t>After a method is compiled, the JRockit JVM calls that method’s compiled code directly instead of trying to interpret it, which makes the running of the application fast. However, during the beginning of the run, thousands of new methods are executed, which can make the actual start of the JRockit JVM slower than other JVMs. This is due to a significant overhead for the JIT to run and compile the methods. So, if you run a JVM without a JIT, that JVM starts up quickly but usually runs slower. If you run the JRockit JVM that contains a JIT, it can start up slowly, but then runs quickly. At some point, you might find that it takes longer to start the JVM than to run an application. </a:t>
            </a:r>
          </a:p>
          <a:p>
            <a:endParaRPr lang="en-US" dirty="0"/>
          </a:p>
          <a:p>
            <a:r>
              <a:rPr lang="en-US" dirty="0"/>
              <a:t>Compiling all of the methods with all available optimizations at startup would negatively impact the startup time. Thus the JIT compilation does not fully optimize all methods at startup. </a:t>
            </a:r>
          </a:p>
          <a:p>
            <a:endParaRPr lang="en-US" dirty="0"/>
          </a:p>
        </p:txBody>
      </p:sp>
      <p:sp>
        <p:nvSpPr>
          <p:cNvPr id="4" name="Slide Number Placeholder 3"/>
          <p:cNvSpPr>
            <a:spLocks noGrp="1"/>
          </p:cNvSpPr>
          <p:nvPr>
            <p:ph type="sldNum" sz="quarter" idx="10"/>
          </p:nvPr>
        </p:nvSpPr>
        <p:spPr/>
        <p:txBody>
          <a:bodyPr/>
          <a:lstStyle/>
          <a:p>
            <a:fld id="{B8A2E92E-AA05-D84F-9054-FA715BDC3255}" type="slidenum">
              <a:rPr lang="en-US" smtClean="0"/>
              <a:t>31</a:t>
            </a:fld>
            <a:endParaRPr lang="en-US"/>
          </a:p>
        </p:txBody>
      </p:sp>
    </p:spTree>
    <p:extLst>
      <p:ext uri="{BB962C8B-B14F-4D97-AF65-F5344CB8AC3E}">
        <p14:creationId xmlns:p14="http://schemas.microsoft.com/office/powerpoint/2010/main" val="71455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second phase, the JRockit JVM uses a sophisticated, low-cost, sampling-based technique to identify which functions merit optimization: a “sampler thread” wakes up at periodic intervals and checks the status of several application threads. It identifies what each thread is executing and notes some of the execution history. This information is tracked for all the methods and when it is perceived that a method is experiencing heavy use—in other words, is “hot”—that method is earmarked for optimization. Usually, a flurry of such optimization opportunities occur in the application’s early run stages, with the rate slowing down as execution continues. </a:t>
            </a:r>
          </a:p>
        </p:txBody>
      </p:sp>
      <p:sp>
        <p:nvSpPr>
          <p:cNvPr id="4" name="Slide Number Placeholder 3"/>
          <p:cNvSpPr>
            <a:spLocks noGrp="1"/>
          </p:cNvSpPr>
          <p:nvPr>
            <p:ph type="sldNum" sz="quarter" idx="10"/>
          </p:nvPr>
        </p:nvSpPr>
        <p:spPr/>
        <p:txBody>
          <a:bodyPr/>
          <a:lstStyle/>
          <a:p>
            <a:fld id="{B8A2E92E-AA05-D84F-9054-FA715BDC3255}" type="slidenum">
              <a:rPr lang="en-US" smtClean="0"/>
              <a:t>32</a:t>
            </a:fld>
            <a:endParaRPr lang="en-US"/>
          </a:p>
        </p:txBody>
      </p:sp>
    </p:spTree>
    <p:extLst>
      <p:ext uri="{BB962C8B-B14F-4D97-AF65-F5344CB8AC3E}">
        <p14:creationId xmlns:p14="http://schemas.microsoft.com/office/powerpoint/2010/main" val="346281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During the third phase, the JVM runs an optimization round of the methods that it perceives to be the most used—“hot”—methods. This optimization is run in the background and does not disturb the running application. </a:t>
            </a:r>
          </a:p>
          <a:p>
            <a:endParaRPr lang="en-US" dirty="0"/>
          </a:p>
        </p:txBody>
      </p:sp>
      <p:sp>
        <p:nvSpPr>
          <p:cNvPr id="4" name="Slide Number Placeholder 3"/>
          <p:cNvSpPr>
            <a:spLocks noGrp="1"/>
          </p:cNvSpPr>
          <p:nvPr>
            <p:ph type="sldNum" sz="quarter" idx="10"/>
          </p:nvPr>
        </p:nvSpPr>
        <p:spPr/>
        <p:txBody>
          <a:bodyPr/>
          <a:lstStyle/>
          <a:p>
            <a:fld id="{B8A2E92E-AA05-D84F-9054-FA715BDC3255}" type="slidenum">
              <a:rPr lang="en-US" smtClean="0"/>
              <a:t>33</a:t>
            </a:fld>
            <a:endParaRPr lang="en-US"/>
          </a:p>
        </p:txBody>
      </p:sp>
    </p:spTree>
    <p:extLst>
      <p:ext uri="{BB962C8B-B14F-4D97-AF65-F5344CB8AC3E}">
        <p14:creationId xmlns:p14="http://schemas.microsoft.com/office/powerpoint/2010/main" val="380620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861032-C824-4747-B01A-1C5A3A879473}" type="datetime1">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6531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ADC2F-3BF5-4177-B1E0-2029A13F3274}" type="datetime1">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84997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D5E57-9A5D-4C33-B89A-AFA22A3CFF96}" type="datetime1">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81153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D571B-53CE-4A84-9706-4341FB0A48D3}" type="datetime1">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111600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D8F8E-7960-465D-A35E-1296E7EBAB59}" type="datetime1">
              <a:rPr lang="en-US" smtClean="0"/>
              <a:t>7/9/19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94755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F5DBD6-7CE1-4BDF-89AB-ABCED37C467D}" type="datetime1">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170160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E1AEAC-6144-4E5B-9DD4-C9D3CD69B138}" type="datetime1">
              <a:rPr lang="en-US" smtClean="0"/>
              <a:t>7/9/19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69820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3961C1-9E08-4678-BE24-7DE2D5F5E94E}" type="datetime1">
              <a:rPr lang="en-US" smtClean="0"/>
              <a:t>7/9/19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99165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9B9BB-55D8-413E-A93C-BBB2DD16824A}" type="datetime1">
              <a:rPr lang="en-US" smtClean="0"/>
              <a:t>7/9/19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21358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3694C5-4E0E-477C-B361-FABD922CEAE4}" type="datetime1">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326942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5C1AC-0CBB-4A00-ADD3-B1702624491B}" type="datetime1">
              <a:rPr lang="en-US" smtClean="0"/>
              <a:t>7/9/19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63A68-BF63-D944-BB40-F0E4FA703203}" type="slidenum">
              <a:rPr lang="en-US" smtClean="0"/>
              <a:t>‹#›</a:t>
            </a:fld>
            <a:endParaRPr lang="en-US"/>
          </a:p>
        </p:txBody>
      </p:sp>
    </p:spTree>
    <p:extLst>
      <p:ext uri="{BB962C8B-B14F-4D97-AF65-F5344CB8AC3E}">
        <p14:creationId xmlns:p14="http://schemas.microsoft.com/office/powerpoint/2010/main" val="4202862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D21FD-0A95-48FD-AF14-5B17D7494D58}" type="datetime1">
              <a:rPr lang="en-US" smtClean="0"/>
              <a:t>7/9/19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63A68-BF63-D944-BB40-F0E4FA703203}" type="slidenum">
              <a:rPr lang="en-US" smtClean="0"/>
              <a:t>‹#›</a:t>
            </a:fld>
            <a:endParaRPr lang="en-US"/>
          </a:p>
        </p:txBody>
      </p:sp>
    </p:spTree>
    <p:extLst>
      <p:ext uri="{BB962C8B-B14F-4D97-AF65-F5344CB8AC3E}">
        <p14:creationId xmlns:p14="http://schemas.microsoft.com/office/powerpoint/2010/main" val="3466024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i="1" dirty="0"/>
              <a:t>Just In Time Compilation</a:t>
            </a:r>
          </a:p>
        </p:txBody>
      </p:sp>
      <p:sp>
        <p:nvSpPr>
          <p:cNvPr id="3" name="Subtitle 2"/>
          <p:cNvSpPr>
            <a:spLocks noGrp="1"/>
          </p:cNvSpPr>
          <p:nvPr>
            <p:ph type="subTitle" idx="1"/>
          </p:nvPr>
        </p:nvSpPr>
        <p:spPr>
          <a:xfrm>
            <a:off x="685800" y="3886200"/>
            <a:ext cx="8044132" cy="1752600"/>
          </a:xfrm>
        </p:spPr>
        <p:txBody>
          <a:bodyPr>
            <a:noAutofit/>
          </a:bodyPr>
          <a:lstStyle/>
          <a:p>
            <a:endParaRPr lang="en-US" sz="2800" b="1" dirty="0">
              <a:solidFill>
                <a:schemeClr val="tx1"/>
              </a:solidFill>
              <a:latin typeface="+mj-lt"/>
            </a:endParaRPr>
          </a:p>
        </p:txBody>
      </p:sp>
    </p:spTree>
    <p:extLst>
      <p:ext uri="{BB962C8B-B14F-4D97-AF65-F5344CB8AC3E}">
        <p14:creationId xmlns:p14="http://schemas.microsoft.com/office/powerpoint/2010/main" val="33378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xmlns="" id="{36878A22-95FB-4F2D-B990-55B942B3A9CE}"/>
              </a:ext>
            </a:extLst>
          </p:cNvPr>
          <p:cNvSpPr>
            <a:spLocks noGrp="1"/>
          </p:cNvSpPr>
          <p:nvPr>
            <p:ph type="sldNum" sz="quarter" idx="12"/>
          </p:nvPr>
        </p:nvSpPr>
        <p:spPr/>
        <p:txBody>
          <a:bodyPr/>
          <a:lstStyle/>
          <a:p>
            <a:fld id="{33463A68-BF63-D944-BB40-F0E4FA703203}" type="slidenum">
              <a:rPr lang="en-US" smtClean="0"/>
              <a:t>10</a:t>
            </a:fld>
            <a:endParaRPr lang="en-US"/>
          </a:p>
        </p:txBody>
      </p:sp>
    </p:spTree>
    <p:extLst>
      <p:ext uri="{BB962C8B-B14F-4D97-AF65-F5344CB8AC3E}">
        <p14:creationId xmlns:p14="http://schemas.microsoft.com/office/powerpoint/2010/main" val="192692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8CD4B-5C4B-4161-846D-9D0E14824D22}"/>
              </a:ext>
            </a:extLst>
          </p:cNvPr>
          <p:cNvSpPr>
            <a:spLocks noGrp="1"/>
          </p:cNvSpPr>
          <p:nvPr>
            <p:ph type="title"/>
          </p:nvPr>
        </p:nvSpPr>
        <p:spPr/>
        <p:txBody>
          <a:bodyPr/>
          <a:lstStyle/>
          <a:p>
            <a:r>
              <a:rPr lang="en-US" dirty="0"/>
              <a:t>JIT Compilation</a:t>
            </a:r>
          </a:p>
        </p:txBody>
      </p:sp>
      <p:pic>
        <p:nvPicPr>
          <p:cNvPr id="4" name="Picture 3">
            <a:extLst>
              <a:ext uri="{FF2B5EF4-FFF2-40B4-BE49-F238E27FC236}">
                <a16:creationId xmlns:a16="http://schemas.microsoft.com/office/drawing/2014/main" xmlns="" id="{CBEA6619-7433-4D8D-9E64-FD6F9DDE73A0}"/>
              </a:ext>
            </a:extLst>
          </p:cNvPr>
          <p:cNvPicPr>
            <a:picLocks noChangeAspect="1"/>
          </p:cNvPicPr>
          <p:nvPr/>
        </p:nvPicPr>
        <p:blipFill>
          <a:blip r:embed="rId2"/>
          <a:stretch>
            <a:fillRect/>
          </a:stretch>
        </p:blipFill>
        <p:spPr>
          <a:xfrm>
            <a:off x="271462" y="2324100"/>
            <a:ext cx="8601075" cy="2209800"/>
          </a:xfrm>
          <a:prstGeom prst="rect">
            <a:avLst/>
          </a:prstGeom>
        </p:spPr>
      </p:pic>
      <p:sp>
        <p:nvSpPr>
          <p:cNvPr id="3" name="Slide Number Placeholder 2">
            <a:extLst>
              <a:ext uri="{FF2B5EF4-FFF2-40B4-BE49-F238E27FC236}">
                <a16:creationId xmlns:a16="http://schemas.microsoft.com/office/drawing/2014/main" xmlns="" id="{6A4D3A8E-9421-4FB2-A277-8E700AFB0915}"/>
              </a:ext>
            </a:extLst>
          </p:cNvPr>
          <p:cNvSpPr>
            <a:spLocks noGrp="1"/>
          </p:cNvSpPr>
          <p:nvPr>
            <p:ph type="sldNum" sz="quarter" idx="12"/>
          </p:nvPr>
        </p:nvSpPr>
        <p:spPr/>
        <p:txBody>
          <a:bodyPr/>
          <a:lstStyle/>
          <a:p>
            <a:fld id="{33463A68-BF63-D944-BB40-F0E4FA703203}" type="slidenum">
              <a:rPr lang="en-US" smtClean="0"/>
              <a:t>11</a:t>
            </a:fld>
            <a:endParaRPr lang="en-US"/>
          </a:p>
        </p:txBody>
      </p:sp>
    </p:spTree>
    <p:extLst>
      <p:ext uri="{BB962C8B-B14F-4D97-AF65-F5344CB8AC3E}">
        <p14:creationId xmlns:p14="http://schemas.microsoft.com/office/powerpoint/2010/main" val="253204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Goals in JIT Compilation</a:t>
            </a:r>
          </a:p>
        </p:txBody>
      </p:sp>
      <p:sp>
        <p:nvSpPr>
          <p:cNvPr id="3" name="Content Placeholder 2"/>
          <p:cNvSpPr>
            <a:spLocks noGrp="1"/>
          </p:cNvSpPr>
          <p:nvPr>
            <p:ph idx="1"/>
          </p:nvPr>
        </p:nvSpPr>
        <p:spPr/>
        <p:txBody>
          <a:bodyPr/>
          <a:lstStyle/>
          <a:p>
            <a:r>
              <a:rPr lang="en-US" dirty="0"/>
              <a:t>combine speed of compiled code with the  flexibility of interpretation</a:t>
            </a:r>
          </a:p>
          <a:p>
            <a:r>
              <a:rPr lang="en-US" dirty="0"/>
              <a:t>Goal</a:t>
            </a:r>
          </a:p>
          <a:p>
            <a:pPr lvl="1"/>
            <a:r>
              <a:rPr lang="en-US" dirty="0"/>
              <a:t>surpass the performance of static compilation</a:t>
            </a:r>
          </a:p>
          <a:p>
            <a:pPr lvl="1"/>
            <a:r>
              <a:rPr lang="en-US" dirty="0"/>
              <a:t>maintaining the advantages of bytecode interpretation</a:t>
            </a:r>
          </a:p>
          <a:p>
            <a:pPr marL="0" indent="0">
              <a:buNone/>
            </a:pPr>
            <a:r>
              <a:rPr lang="en-US" dirty="0"/>
              <a:t> </a:t>
            </a:r>
          </a:p>
        </p:txBody>
      </p:sp>
      <p:sp>
        <p:nvSpPr>
          <p:cNvPr id="4" name="Slide Number Placeholder 3">
            <a:extLst>
              <a:ext uri="{FF2B5EF4-FFF2-40B4-BE49-F238E27FC236}">
                <a16:creationId xmlns:a16="http://schemas.microsoft.com/office/drawing/2014/main" xmlns="" id="{DAE6DFDF-45A3-4AEA-B018-376E7EC09D12}"/>
              </a:ext>
            </a:extLst>
          </p:cNvPr>
          <p:cNvSpPr>
            <a:spLocks noGrp="1"/>
          </p:cNvSpPr>
          <p:nvPr>
            <p:ph type="sldNum" sz="quarter" idx="12"/>
          </p:nvPr>
        </p:nvSpPr>
        <p:spPr/>
        <p:txBody>
          <a:bodyPr/>
          <a:lstStyle/>
          <a:p>
            <a:fld id="{33463A68-BF63-D944-BB40-F0E4FA703203}" type="slidenum">
              <a:rPr lang="en-US" smtClean="0"/>
              <a:t>12</a:t>
            </a:fld>
            <a:endParaRPr lang="en-US"/>
          </a:p>
        </p:txBody>
      </p:sp>
    </p:spTree>
    <p:extLst>
      <p:ext uri="{BB962C8B-B14F-4D97-AF65-F5344CB8AC3E}">
        <p14:creationId xmlns:p14="http://schemas.microsoft.com/office/powerpoint/2010/main" val="86349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3C4AB-9F2C-4118-A4D2-1B74F20592DA}"/>
              </a:ext>
            </a:extLst>
          </p:cNvPr>
          <p:cNvSpPr>
            <a:spLocks noGrp="1"/>
          </p:cNvSpPr>
          <p:nvPr>
            <p:ph type="title"/>
          </p:nvPr>
        </p:nvSpPr>
        <p:spPr/>
        <p:txBody>
          <a:bodyPr/>
          <a:lstStyle/>
          <a:p>
            <a:r>
              <a:rPr lang="en-US" dirty="0"/>
              <a:t>JIT Compilation</a:t>
            </a:r>
          </a:p>
        </p:txBody>
      </p:sp>
      <p:pic>
        <p:nvPicPr>
          <p:cNvPr id="4" name="Picture 3">
            <a:extLst>
              <a:ext uri="{FF2B5EF4-FFF2-40B4-BE49-F238E27FC236}">
                <a16:creationId xmlns:a16="http://schemas.microsoft.com/office/drawing/2014/main" xmlns="" id="{DA755945-DD09-4339-96B8-9D4D16DDAB6E}"/>
              </a:ext>
            </a:extLst>
          </p:cNvPr>
          <p:cNvPicPr>
            <a:picLocks noChangeAspect="1"/>
          </p:cNvPicPr>
          <p:nvPr/>
        </p:nvPicPr>
        <p:blipFill>
          <a:blip r:embed="rId2"/>
          <a:stretch>
            <a:fillRect/>
          </a:stretch>
        </p:blipFill>
        <p:spPr>
          <a:xfrm>
            <a:off x="2801697" y="1766079"/>
            <a:ext cx="3854197" cy="4582963"/>
          </a:xfrm>
          <a:prstGeom prst="rect">
            <a:avLst/>
          </a:prstGeom>
        </p:spPr>
      </p:pic>
      <p:sp>
        <p:nvSpPr>
          <p:cNvPr id="3" name="Slide Number Placeholder 2">
            <a:extLst>
              <a:ext uri="{FF2B5EF4-FFF2-40B4-BE49-F238E27FC236}">
                <a16:creationId xmlns:a16="http://schemas.microsoft.com/office/drawing/2014/main" xmlns="" id="{44FBC152-E02B-417D-8B84-0C0D41CF51B3}"/>
              </a:ext>
            </a:extLst>
          </p:cNvPr>
          <p:cNvSpPr>
            <a:spLocks noGrp="1"/>
          </p:cNvSpPr>
          <p:nvPr>
            <p:ph type="sldNum" sz="quarter" idx="12"/>
          </p:nvPr>
        </p:nvSpPr>
        <p:spPr/>
        <p:txBody>
          <a:bodyPr/>
          <a:lstStyle/>
          <a:p>
            <a:fld id="{33463A68-BF63-D944-BB40-F0E4FA703203}" type="slidenum">
              <a:rPr lang="en-US" smtClean="0"/>
              <a:t>13</a:t>
            </a:fld>
            <a:endParaRPr lang="en-US"/>
          </a:p>
        </p:txBody>
      </p:sp>
    </p:spTree>
    <p:extLst>
      <p:ext uri="{BB962C8B-B14F-4D97-AF65-F5344CB8AC3E}">
        <p14:creationId xmlns:p14="http://schemas.microsoft.com/office/powerpoint/2010/main" val="128582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91151-CAF1-42C4-88F3-B5CEA3DE4FF9}"/>
              </a:ext>
            </a:extLst>
          </p:cNvPr>
          <p:cNvSpPr>
            <a:spLocks noGrp="1"/>
          </p:cNvSpPr>
          <p:nvPr>
            <p:ph type="title"/>
          </p:nvPr>
        </p:nvSpPr>
        <p:spPr/>
        <p:txBody>
          <a:bodyPr/>
          <a:lstStyle/>
          <a:p>
            <a:r>
              <a:rPr lang="en-US" dirty="0"/>
              <a:t>JIT Compilation in Java</a:t>
            </a:r>
          </a:p>
        </p:txBody>
      </p:sp>
      <p:pic>
        <p:nvPicPr>
          <p:cNvPr id="4" name="Picture 3">
            <a:extLst>
              <a:ext uri="{FF2B5EF4-FFF2-40B4-BE49-F238E27FC236}">
                <a16:creationId xmlns:a16="http://schemas.microsoft.com/office/drawing/2014/main" xmlns="" id="{B25F80CB-4F01-44AD-9699-F3AC56EE4688}"/>
              </a:ext>
            </a:extLst>
          </p:cNvPr>
          <p:cNvPicPr>
            <a:picLocks noChangeAspect="1"/>
          </p:cNvPicPr>
          <p:nvPr/>
        </p:nvPicPr>
        <p:blipFill>
          <a:blip r:embed="rId2"/>
          <a:stretch>
            <a:fillRect/>
          </a:stretch>
        </p:blipFill>
        <p:spPr>
          <a:xfrm>
            <a:off x="828457" y="1465084"/>
            <a:ext cx="7487086" cy="4766724"/>
          </a:xfrm>
          <a:prstGeom prst="rect">
            <a:avLst/>
          </a:prstGeom>
        </p:spPr>
      </p:pic>
      <p:sp>
        <p:nvSpPr>
          <p:cNvPr id="3" name="Slide Number Placeholder 2">
            <a:extLst>
              <a:ext uri="{FF2B5EF4-FFF2-40B4-BE49-F238E27FC236}">
                <a16:creationId xmlns:a16="http://schemas.microsoft.com/office/drawing/2014/main" xmlns="" id="{9649BC31-2D0D-45E6-97CA-C3B38229C5D4}"/>
              </a:ext>
            </a:extLst>
          </p:cNvPr>
          <p:cNvSpPr>
            <a:spLocks noGrp="1"/>
          </p:cNvSpPr>
          <p:nvPr>
            <p:ph type="sldNum" sz="quarter" idx="12"/>
          </p:nvPr>
        </p:nvSpPr>
        <p:spPr/>
        <p:txBody>
          <a:bodyPr/>
          <a:lstStyle/>
          <a:p>
            <a:fld id="{33463A68-BF63-D944-BB40-F0E4FA703203}" type="slidenum">
              <a:rPr lang="en-US" smtClean="0"/>
              <a:t>14</a:t>
            </a:fld>
            <a:endParaRPr lang="en-US"/>
          </a:p>
        </p:txBody>
      </p:sp>
    </p:spTree>
    <p:extLst>
      <p:ext uri="{BB962C8B-B14F-4D97-AF65-F5344CB8AC3E}">
        <p14:creationId xmlns:p14="http://schemas.microsoft.com/office/powerpoint/2010/main" val="112351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JIT Compilation (in JVM)</a:t>
            </a:r>
          </a:p>
        </p:txBody>
      </p:sp>
      <p:sp>
        <p:nvSpPr>
          <p:cNvPr id="3" name="Content Placeholder 2"/>
          <p:cNvSpPr>
            <a:spLocks noGrp="1"/>
          </p:cNvSpPr>
          <p:nvPr>
            <p:ph idx="1"/>
          </p:nvPr>
        </p:nvSpPr>
        <p:spPr/>
        <p:txBody>
          <a:bodyPr>
            <a:normAutofit/>
          </a:bodyPr>
          <a:lstStyle/>
          <a:p>
            <a:r>
              <a:rPr lang="en-US" dirty="0"/>
              <a:t>Builds off of bytecode idea</a:t>
            </a:r>
          </a:p>
          <a:p>
            <a:r>
              <a:rPr lang="en-US" dirty="0"/>
              <a:t>A Java Compiler compiles high level Java source code to Java bytecode readable by JVM</a:t>
            </a:r>
          </a:p>
          <a:p>
            <a:r>
              <a:rPr lang="en-US" dirty="0"/>
              <a:t>JVM compiles bytecode at runtime into machine readable instructions as opposed to interpreting</a:t>
            </a:r>
          </a:p>
          <a:p>
            <a:r>
              <a:rPr lang="en-US" dirty="0"/>
              <a:t>Run compiled machine readable code</a:t>
            </a:r>
          </a:p>
          <a:p>
            <a:r>
              <a:rPr lang="en-US" dirty="0"/>
              <a:t>Seen in many JVM implementations today</a:t>
            </a:r>
          </a:p>
        </p:txBody>
      </p:sp>
      <p:sp>
        <p:nvSpPr>
          <p:cNvPr id="4" name="Slide Number Placeholder 3">
            <a:extLst>
              <a:ext uri="{FF2B5EF4-FFF2-40B4-BE49-F238E27FC236}">
                <a16:creationId xmlns:a16="http://schemas.microsoft.com/office/drawing/2014/main" xmlns="" id="{4DF705AA-145F-49FD-81F6-B9AE23B95BDF}"/>
              </a:ext>
            </a:extLst>
          </p:cNvPr>
          <p:cNvSpPr>
            <a:spLocks noGrp="1"/>
          </p:cNvSpPr>
          <p:nvPr>
            <p:ph type="sldNum" sz="quarter" idx="12"/>
          </p:nvPr>
        </p:nvSpPr>
        <p:spPr/>
        <p:txBody>
          <a:bodyPr/>
          <a:lstStyle/>
          <a:p>
            <a:fld id="{33463A68-BF63-D944-BB40-F0E4FA703203}" type="slidenum">
              <a:rPr lang="en-US" smtClean="0"/>
              <a:t>15</a:t>
            </a:fld>
            <a:endParaRPr lang="en-US"/>
          </a:p>
        </p:txBody>
      </p:sp>
    </p:spTree>
    <p:extLst>
      <p:ext uri="{BB962C8B-B14F-4D97-AF65-F5344CB8AC3E}">
        <p14:creationId xmlns:p14="http://schemas.microsoft.com/office/powerpoint/2010/main" val="209375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Advantages of JIT Compilation</a:t>
            </a:r>
          </a:p>
        </p:txBody>
      </p:sp>
      <p:sp>
        <p:nvSpPr>
          <p:cNvPr id="3" name="Content Placeholder 2"/>
          <p:cNvSpPr>
            <a:spLocks noGrp="1"/>
          </p:cNvSpPr>
          <p:nvPr>
            <p:ph idx="1"/>
          </p:nvPr>
        </p:nvSpPr>
        <p:spPr/>
        <p:txBody>
          <a:bodyPr/>
          <a:lstStyle/>
          <a:p>
            <a:r>
              <a:rPr lang="en-US" dirty="0"/>
              <a:t>Compiling: can perform AOT optimizations</a:t>
            </a:r>
          </a:p>
          <a:p>
            <a:r>
              <a:rPr lang="en-US" dirty="0"/>
              <a:t>Compiling bytecode (not high level code), so can perform AOT optimizations faster</a:t>
            </a:r>
          </a:p>
          <a:p>
            <a:r>
              <a:rPr lang="en-US" dirty="0"/>
              <a:t>Can perform runtime optimizations</a:t>
            </a:r>
          </a:p>
          <a:p>
            <a:r>
              <a:rPr lang="en-US" dirty="0"/>
              <a:t>Executing machine code is faster than interpreting bytecode</a:t>
            </a:r>
          </a:p>
        </p:txBody>
      </p:sp>
      <p:sp>
        <p:nvSpPr>
          <p:cNvPr id="4" name="Slide Number Placeholder 3">
            <a:extLst>
              <a:ext uri="{FF2B5EF4-FFF2-40B4-BE49-F238E27FC236}">
                <a16:creationId xmlns:a16="http://schemas.microsoft.com/office/drawing/2014/main" xmlns="" id="{0007C49B-FBF5-41BF-A612-9B2222C0D9C4}"/>
              </a:ext>
            </a:extLst>
          </p:cNvPr>
          <p:cNvSpPr>
            <a:spLocks noGrp="1"/>
          </p:cNvSpPr>
          <p:nvPr>
            <p:ph type="sldNum" sz="quarter" idx="12"/>
          </p:nvPr>
        </p:nvSpPr>
        <p:spPr/>
        <p:txBody>
          <a:bodyPr/>
          <a:lstStyle/>
          <a:p>
            <a:fld id="{33463A68-BF63-D944-BB40-F0E4FA703203}" type="slidenum">
              <a:rPr lang="en-US" smtClean="0"/>
              <a:t>16</a:t>
            </a:fld>
            <a:endParaRPr lang="en-US"/>
          </a:p>
        </p:txBody>
      </p:sp>
    </p:spTree>
    <p:extLst>
      <p:ext uri="{BB962C8B-B14F-4D97-AF65-F5344CB8AC3E}">
        <p14:creationId xmlns:p14="http://schemas.microsoft.com/office/powerpoint/2010/main" val="174902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Drawbacks of JIT Compilation</a:t>
            </a:r>
          </a:p>
        </p:txBody>
      </p:sp>
      <p:sp>
        <p:nvSpPr>
          <p:cNvPr id="3" name="Content Placeholder 2"/>
          <p:cNvSpPr>
            <a:spLocks noGrp="1"/>
          </p:cNvSpPr>
          <p:nvPr>
            <p:ph idx="1"/>
          </p:nvPr>
        </p:nvSpPr>
        <p:spPr/>
        <p:txBody>
          <a:bodyPr>
            <a:normAutofit/>
          </a:bodyPr>
          <a:lstStyle/>
          <a:p>
            <a:r>
              <a:rPr lang="en-US" dirty="0"/>
              <a:t>Startup Delay</a:t>
            </a:r>
          </a:p>
          <a:p>
            <a:pPr lvl="1"/>
            <a:r>
              <a:rPr lang="en-US" dirty="0"/>
              <a:t>must wait to compile bytecode into machine- readable instructions before running</a:t>
            </a:r>
          </a:p>
          <a:p>
            <a:pPr lvl="1"/>
            <a:r>
              <a:rPr lang="en-US" dirty="0"/>
              <a:t>bytecode interpretation may run faster early on</a:t>
            </a:r>
          </a:p>
          <a:p>
            <a:r>
              <a:rPr lang="en-US" dirty="0"/>
              <a:t>Limited AOT optimizations b/c of time</a:t>
            </a:r>
          </a:p>
          <a:p>
            <a:r>
              <a:rPr lang="en-US" dirty="0"/>
              <a:t>Compilers for different types of architectures</a:t>
            </a:r>
          </a:p>
          <a:p>
            <a:pPr lvl="1"/>
            <a:r>
              <a:rPr lang="en-US" dirty="0"/>
              <a:t>for some JITs like .NET</a:t>
            </a:r>
          </a:p>
        </p:txBody>
      </p:sp>
      <p:sp>
        <p:nvSpPr>
          <p:cNvPr id="4" name="Slide Number Placeholder 3">
            <a:extLst>
              <a:ext uri="{FF2B5EF4-FFF2-40B4-BE49-F238E27FC236}">
                <a16:creationId xmlns:a16="http://schemas.microsoft.com/office/drawing/2014/main" xmlns="" id="{77265E09-C1DE-4AD5-B1C1-7C955CC1EF86}"/>
              </a:ext>
            </a:extLst>
          </p:cNvPr>
          <p:cNvSpPr>
            <a:spLocks noGrp="1"/>
          </p:cNvSpPr>
          <p:nvPr>
            <p:ph type="sldNum" sz="quarter" idx="12"/>
          </p:nvPr>
        </p:nvSpPr>
        <p:spPr/>
        <p:txBody>
          <a:bodyPr/>
          <a:lstStyle/>
          <a:p>
            <a:fld id="{33463A68-BF63-D944-BB40-F0E4FA703203}" type="slidenum">
              <a:rPr lang="en-US" smtClean="0"/>
              <a:t>17</a:t>
            </a:fld>
            <a:endParaRPr lang="en-US"/>
          </a:p>
        </p:txBody>
      </p:sp>
    </p:spTree>
    <p:extLst>
      <p:ext uri="{BB962C8B-B14F-4D97-AF65-F5344CB8AC3E}">
        <p14:creationId xmlns:p14="http://schemas.microsoft.com/office/powerpoint/2010/main" val="113411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Security issues</a:t>
            </a:r>
          </a:p>
        </p:txBody>
      </p:sp>
      <p:sp>
        <p:nvSpPr>
          <p:cNvPr id="3" name="Content Placeholder 2"/>
          <p:cNvSpPr>
            <a:spLocks noGrp="1"/>
          </p:cNvSpPr>
          <p:nvPr>
            <p:ph idx="1"/>
          </p:nvPr>
        </p:nvSpPr>
        <p:spPr/>
        <p:txBody>
          <a:bodyPr/>
          <a:lstStyle/>
          <a:p>
            <a:r>
              <a:rPr lang="en-US" dirty="0"/>
              <a:t>Executable space protection</a:t>
            </a:r>
          </a:p>
          <a:p>
            <a:pPr lvl="1"/>
            <a:r>
              <a:rPr lang="en-US" dirty="0"/>
              <a:t>Bytecode compiled into machine instructions that are stored directly in memory</a:t>
            </a:r>
          </a:p>
          <a:p>
            <a:pPr lvl="1"/>
            <a:r>
              <a:rPr lang="en-US" dirty="0"/>
              <a:t>Those instructions in memory are run</a:t>
            </a:r>
          </a:p>
          <a:p>
            <a:pPr lvl="1"/>
            <a:r>
              <a:rPr lang="en-US" dirty="0"/>
              <a:t>Have to check that memory</a:t>
            </a:r>
          </a:p>
          <a:p>
            <a:pPr marL="0" indent="0">
              <a:buNone/>
            </a:pPr>
            <a:endParaRPr lang="en-US" dirty="0"/>
          </a:p>
        </p:txBody>
      </p:sp>
      <p:sp>
        <p:nvSpPr>
          <p:cNvPr id="4" name="Slide Number Placeholder 3">
            <a:extLst>
              <a:ext uri="{FF2B5EF4-FFF2-40B4-BE49-F238E27FC236}">
                <a16:creationId xmlns:a16="http://schemas.microsoft.com/office/drawing/2014/main" xmlns="" id="{949D31BC-12D4-4B91-A019-84FBB29C6DD4}"/>
              </a:ext>
            </a:extLst>
          </p:cNvPr>
          <p:cNvSpPr>
            <a:spLocks noGrp="1"/>
          </p:cNvSpPr>
          <p:nvPr>
            <p:ph type="sldNum" sz="quarter" idx="12"/>
          </p:nvPr>
        </p:nvSpPr>
        <p:spPr/>
        <p:txBody>
          <a:bodyPr/>
          <a:lstStyle/>
          <a:p>
            <a:fld id="{33463A68-BF63-D944-BB40-F0E4FA703203}" type="slidenum">
              <a:rPr lang="en-US" smtClean="0"/>
              <a:t>18</a:t>
            </a:fld>
            <a:endParaRPr lang="en-US"/>
          </a:p>
        </p:txBody>
      </p:sp>
    </p:spTree>
    <p:extLst>
      <p:ext uri="{BB962C8B-B14F-4D97-AF65-F5344CB8AC3E}">
        <p14:creationId xmlns:p14="http://schemas.microsoft.com/office/powerpoint/2010/main" val="19227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xmlns="" id="{271E6CFC-BA54-4410-A599-88355FF519C6}"/>
              </a:ext>
            </a:extLst>
          </p:cNvPr>
          <p:cNvSpPr>
            <a:spLocks noGrp="1"/>
          </p:cNvSpPr>
          <p:nvPr>
            <p:ph type="sldNum" sz="quarter" idx="12"/>
          </p:nvPr>
        </p:nvSpPr>
        <p:spPr/>
        <p:txBody>
          <a:bodyPr/>
          <a:lstStyle/>
          <a:p>
            <a:fld id="{33463A68-BF63-D944-BB40-F0E4FA703203}" type="slidenum">
              <a:rPr lang="en-US" smtClean="0"/>
              <a:t>19</a:t>
            </a:fld>
            <a:endParaRPr lang="en-US"/>
          </a:p>
        </p:txBody>
      </p:sp>
    </p:spTree>
    <p:extLst>
      <p:ext uri="{BB962C8B-B14F-4D97-AF65-F5344CB8AC3E}">
        <p14:creationId xmlns:p14="http://schemas.microsoft.com/office/powerpoint/2010/main" val="320102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JIT Compilation: What is it?</a:t>
            </a:r>
          </a:p>
        </p:txBody>
      </p:sp>
      <p:sp>
        <p:nvSpPr>
          <p:cNvPr id="3" name="Content Placeholder 2"/>
          <p:cNvSpPr>
            <a:spLocks noGrp="1"/>
          </p:cNvSpPr>
          <p:nvPr>
            <p:ph idx="1"/>
          </p:nvPr>
        </p:nvSpPr>
        <p:spPr/>
        <p:txBody>
          <a:bodyPr/>
          <a:lstStyle/>
          <a:p>
            <a:r>
              <a:rPr lang="en-US" dirty="0"/>
              <a:t>Compilation done during execution of a program (at run time) rather than prior to execution</a:t>
            </a:r>
          </a:p>
          <a:p>
            <a:r>
              <a:rPr lang="en-US" dirty="0"/>
              <a:t>Seen in today’s JVMs and elsewhere</a:t>
            </a:r>
          </a:p>
          <a:p>
            <a:pPr marL="0" indent="0">
              <a:buNone/>
            </a:pPr>
            <a:endParaRPr lang="en-US" dirty="0"/>
          </a:p>
        </p:txBody>
      </p:sp>
      <p:sp>
        <p:nvSpPr>
          <p:cNvPr id="4" name="Slide Number Placeholder 3">
            <a:extLst>
              <a:ext uri="{FF2B5EF4-FFF2-40B4-BE49-F238E27FC236}">
                <a16:creationId xmlns:a16="http://schemas.microsoft.com/office/drawing/2014/main" xmlns="" id="{B72DDEEA-8F92-4074-BA23-33EB665C45DA}"/>
              </a:ext>
            </a:extLst>
          </p:cNvPr>
          <p:cNvSpPr>
            <a:spLocks noGrp="1"/>
          </p:cNvSpPr>
          <p:nvPr>
            <p:ph type="sldNum" sz="quarter" idx="12"/>
          </p:nvPr>
        </p:nvSpPr>
        <p:spPr/>
        <p:txBody>
          <a:bodyPr/>
          <a:lstStyle/>
          <a:p>
            <a:fld id="{33463A68-BF63-D944-BB40-F0E4FA703203}" type="slidenum">
              <a:rPr lang="en-US" smtClean="0"/>
              <a:t>2</a:t>
            </a:fld>
            <a:endParaRPr lang="en-US"/>
          </a:p>
        </p:txBody>
      </p:sp>
    </p:spTree>
    <p:extLst>
      <p:ext uri="{BB962C8B-B14F-4D97-AF65-F5344CB8AC3E}">
        <p14:creationId xmlns:p14="http://schemas.microsoft.com/office/powerpoint/2010/main" val="320869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Optimization techniques</a:t>
            </a:r>
          </a:p>
        </p:txBody>
      </p:sp>
      <p:sp>
        <p:nvSpPr>
          <p:cNvPr id="3" name="Content Placeholder 2"/>
          <p:cNvSpPr>
            <a:spLocks noGrp="1"/>
          </p:cNvSpPr>
          <p:nvPr>
            <p:ph idx="1"/>
          </p:nvPr>
        </p:nvSpPr>
        <p:spPr/>
        <p:txBody>
          <a:bodyPr>
            <a:normAutofit/>
          </a:bodyPr>
          <a:lstStyle/>
          <a:p>
            <a:r>
              <a:rPr lang="en-US" dirty="0"/>
              <a:t>Detect frequently used bytecode instructions and optimize</a:t>
            </a:r>
          </a:p>
          <a:p>
            <a:pPr lvl="1"/>
            <a:r>
              <a:rPr lang="en-US" dirty="0"/>
              <a:t># of times a method executed</a:t>
            </a:r>
          </a:p>
          <a:p>
            <a:pPr lvl="1"/>
            <a:r>
              <a:rPr lang="en-US" dirty="0"/>
              <a:t>detection of loops</a:t>
            </a:r>
          </a:p>
          <a:p>
            <a:r>
              <a:rPr lang="en-US" dirty="0"/>
              <a:t>Combine interpretation with JIT Compilation</a:t>
            </a:r>
          </a:p>
          <a:p>
            <a:pPr lvl="1"/>
            <a:r>
              <a:rPr lang="en-US" dirty="0"/>
              <a:t>method used in popular Hotspot JVM incorporated as of Java8’s release</a:t>
            </a:r>
          </a:p>
          <a:p>
            <a:pPr marL="0" indent="0">
              <a:buNone/>
            </a:pPr>
            <a:endParaRPr lang="en-US" dirty="0"/>
          </a:p>
        </p:txBody>
      </p:sp>
      <p:sp>
        <p:nvSpPr>
          <p:cNvPr id="4" name="Slide Number Placeholder 3">
            <a:extLst>
              <a:ext uri="{FF2B5EF4-FFF2-40B4-BE49-F238E27FC236}">
                <a16:creationId xmlns:a16="http://schemas.microsoft.com/office/drawing/2014/main" xmlns="" id="{641A922B-C8A9-4C5C-B711-0DBADC025833}"/>
              </a:ext>
            </a:extLst>
          </p:cNvPr>
          <p:cNvSpPr>
            <a:spLocks noGrp="1"/>
          </p:cNvSpPr>
          <p:nvPr>
            <p:ph type="sldNum" sz="quarter" idx="12"/>
          </p:nvPr>
        </p:nvSpPr>
        <p:spPr/>
        <p:txBody>
          <a:bodyPr/>
          <a:lstStyle/>
          <a:p>
            <a:fld id="{33463A68-BF63-D944-BB40-F0E4FA703203}" type="slidenum">
              <a:rPr lang="en-US" smtClean="0"/>
              <a:t>20</a:t>
            </a:fld>
            <a:endParaRPr lang="en-US"/>
          </a:p>
        </p:txBody>
      </p:sp>
    </p:spTree>
    <p:extLst>
      <p:ext uri="{BB962C8B-B14F-4D97-AF65-F5344CB8AC3E}">
        <p14:creationId xmlns:p14="http://schemas.microsoft.com/office/powerpoint/2010/main" val="350420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Optimization techniques</a:t>
            </a:r>
          </a:p>
        </p:txBody>
      </p:sp>
      <p:sp>
        <p:nvSpPr>
          <p:cNvPr id="3" name="Content Placeholder 2"/>
          <p:cNvSpPr>
            <a:spLocks noGrp="1"/>
          </p:cNvSpPr>
          <p:nvPr>
            <p:ph idx="1"/>
          </p:nvPr>
        </p:nvSpPr>
        <p:spPr/>
        <p:txBody>
          <a:bodyPr>
            <a:normAutofit/>
          </a:bodyPr>
          <a:lstStyle/>
          <a:p>
            <a:r>
              <a:rPr lang="en-US" dirty="0"/>
              <a:t>Server &amp; Client specific optimizations</a:t>
            </a:r>
          </a:p>
          <a:p>
            <a:r>
              <a:rPr lang="en-US" dirty="0"/>
              <a:t>More useful in longer running programs</a:t>
            </a:r>
          </a:p>
          <a:p>
            <a:pPr lvl="1"/>
            <a:r>
              <a:rPr lang="en-US" dirty="0"/>
              <a:t>have time to reap benefits of compiling/optimizing</a:t>
            </a:r>
          </a:p>
          <a:p>
            <a:r>
              <a:rPr lang="en-US" dirty="0"/>
              <a:t>Compilation and optimizations are performed on java bytecode in the JVM.</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0EA2310F-5239-4739-B422-8E2CC383B229}"/>
              </a:ext>
            </a:extLst>
          </p:cNvPr>
          <p:cNvSpPr>
            <a:spLocks noGrp="1"/>
          </p:cNvSpPr>
          <p:nvPr>
            <p:ph type="sldNum" sz="quarter" idx="12"/>
          </p:nvPr>
        </p:nvSpPr>
        <p:spPr/>
        <p:txBody>
          <a:bodyPr/>
          <a:lstStyle/>
          <a:p>
            <a:fld id="{33463A68-BF63-D944-BB40-F0E4FA703203}" type="slidenum">
              <a:rPr lang="en-US" smtClean="0"/>
              <a:t>21</a:t>
            </a:fld>
            <a:endParaRPr lang="en-US"/>
          </a:p>
        </p:txBody>
      </p:sp>
    </p:spTree>
    <p:extLst>
      <p:ext uri="{BB962C8B-B14F-4D97-AF65-F5344CB8AC3E}">
        <p14:creationId xmlns:p14="http://schemas.microsoft.com/office/powerpoint/2010/main" val="3491456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xmlns="" id="{3ADBEDF0-5EE2-4B5A-A9C5-7BD959BCB68C}"/>
              </a:ext>
            </a:extLst>
          </p:cNvPr>
          <p:cNvSpPr>
            <a:spLocks noGrp="1"/>
          </p:cNvSpPr>
          <p:nvPr>
            <p:ph type="sldNum" sz="quarter" idx="12"/>
          </p:nvPr>
        </p:nvSpPr>
        <p:spPr/>
        <p:txBody>
          <a:bodyPr/>
          <a:lstStyle/>
          <a:p>
            <a:fld id="{33463A68-BF63-D944-BB40-F0E4FA703203}" type="slidenum">
              <a:rPr lang="en-US" smtClean="0"/>
              <a:t>22</a:t>
            </a:fld>
            <a:endParaRPr lang="en-US"/>
          </a:p>
        </p:txBody>
      </p:sp>
    </p:spTree>
    <p:extLst>
      <p:ext uri="{BB962C8B-B14F-4D97-AF65-F5344CB8AC3E}">
        <p14:creationId xmlns:p14="http://schemas.microsoft.com/office/powerpoint/2010/main" val="2872408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look at a traditional JVM </a:t>
            </a:r>
          </a:p>
        </p:txBody>
      </p:sp>
      <p:sp>
        <p:nvSpPr>
          <p:cNvPr id="3" name="Content Placeholder 2"/>
          <p:cNvSpPr>
            <a:spLocks noGrp="1"/>
          </p:cNvSpPr>
          <p:nvPr>
            <p:ph idx="1"/>
          </p:nvPr>
        </p:nvSpPr>
        <p:spPr/>
        <p:txBody>
          <a:bodyPr/>
          <a:lstStyle/>
          <a:p>
            <a:r>
              <a:rPr lang="en-US" dirty="0"/>
              <a:t>HotSpot JVM (pre Java 8) </a:t>
            </a:r>
            <a:endParaRPr lang="en-US" dirty="0">
              <a:effectLst/>
            </a:endParaRPr>
          </a:p>
          <a:p>
            <a:pPr lvl="1"/>
            <a:r>
              <a:rPr lang="en-US" dirty="0"/>
              <a:t>straight bytecode interpretation </a:t>
            </a:r>
            <a:endParaRPr lang="en-US" dirty="0">
              <a:effectLst/>
            </a:endParaRPr>
          </a:p>
          <a:p>
            <a:pPr lvl="1"/>
            <a:r>
              <a:rPr lang="en-US" dirty="0"/>
              <a:t>JIT with limited optimizations </a:t>
            </a:r>
            <a:endParaRPr lang="en-US" dirty="0">
              <a:effectLst/>
            </a:endParaRPr>
          </a:p>
          <a:p>
            <a:endParaRPr lang="en-US" dirty="0"/>
          </a:p>
        </p:txBody>
      </p:sp>
      <p:sp>
        <p:nvSpPr>
          <p:cNvPr id="4" name="Slide Number Placeholder 3">
            <a:extLst>
              <a:ext uri="{FF2B5EF4-FFF2-40B4-BE49-F238E27FC236}">
                <a16:creationId xmlns:a16="http://schemas.microsoft.com/office/drawing/2014/main" xmlns="" id="{3145CE1F-16AA-4E83-ABCD-A00838D5FC7D}"/>
              </a:ext>
            </a:extLst>
          </p:cNvPr>
          <p:cNvSpPr>
            <a:spLocks noGrp="1"/>
          </p:cNvSpPr>
          <p:nvPr>
            <p:ph type="sldNum" sz="quarter" idx="12"/>
          </p:nvPr>
        </p:nvSpPr>
        <p:spPr/>
        <p:txBody>
          <a:bodyPr/>
          <a:lstStyle/>
          <a:p>
            <a:fld id="{33463A68-BF63-D944-BB40-F0E4FA703203}" type="slidenum">
              <a:rPr lang="en-US" smtClean="0"/>
              <a:t>23</a:t>
            </a:fld>
            <a:endParaRPr lang="en-US"/>
          </a:p>
        </p:txBody>
      </p:sp>
    </p:spTree>
    <p:extLst>
      <p:ext uri="{BB962C8B-B14F-4D97-AF65-F5344CB8AC3E}">
        <p14:creationId xmlns:p14="http://schemas.microsoft.com/office/powerpoint/2010/main" val="398088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JVM </a:t>
            </a:r>
          </a:p>
        </p:txBody>
      </p:sp>
      <p:sp>
        <p:nvSpPr>
          <p:cNvPr id="3" name="Content Placeholder 2"/>
          <p:cNvSpPr>
            <a:spLocks noGrp="1"/>
          </p:cNvSpPr>
          <p:nvPr>
            <p:ph idx="1"/>
          </p:nvPr>
        </p:nvSpPr>
        <p:spPr/>
        <p:txBody>
          <a:bodyPr/>
          <a:lstStyle/>
          <a:p>
            <a:r>
              <a:rPr lang="en-US" dirty="0"/>
              <a:t>The industry’s highest performing JVM as claimed by Oracle </a:t>
            </a:r>
            <a:endParaRPr lang="en-US" dirty="0">
              <a:effectLst/>
            </a:endParaRPr>
          </a:p>
          <a:p>
            <a:r>
              <a:rPr lang="en-US" dirty="0"/>
              <a:t>Currently integrated with Sun’s (now Oracle’ s) HotSpot JVM </a:t>
            </a:r>
            <a:endParaRPr lang="en-US" dirty="0">
              <a:effectLst/>
            </a:endParaRPr>
          </a:p>
          <a:p>
            <a:r>
              <a:rPr lang="en-US" dirty="0"/>
              <a:t>Why?</a:t>
            </a:r>
          </a:p>
          <a:p>
            <a:pPr lvl="1"/>
            <a:r>
              <a:rPr lang="en-US" dirty="0"/>
              <a:t>JIT </a:t>
            </a:r>
            <a:endParaRPr lang="en-US" dirty="0">
              <a:effectLst/>
            </a:endParaRPr>
          </a:p>
          <a:p>
            <a:endParaRPr lang="en-US" dirty="0"/>
          </a:p>
        </p:txBody>
      </p:sp>
      <p:sp>
        <p:nvSpPr>
          <p:cNvPr id="4" name="Slide Number Placeholder 3">
            <a:extLst>
              <a:ext uri="{FF2B5EF4-FFF2-40B4-BE49-F238E27FC236}">
                <a16:creationId xmlns:a16="http://schemas.microsoft.com/office/drawing/2014/main" xmlns="" id="{1D99E63B-7FC8-45C4-85A7-34DADAB0A1EF}"/>
              </a:ext>
            </a:extLst>
          </p:cNvPr>
          <p:cNvSpPr>
            <a:spLocks noGrp="1"/>
          </p:cNvSpPr>
          <p:nvPr>
            <p:ph type="sldNum" sz="quarter" idx="12"/>
          </p:nvPr>
        </p:nvSpPr>
        <p:spPr/>
        <p:txBody>
          <a:bodyPr/>
          <a:lstStyle/>
          <a:p>
            <a:fld id="{33463A68-BF63-D944-BB40-F0E4FA703203}" type="slidenum">
              <a:rPr lang="en-US" smtClean="0"/>
              <a:t>24</a:t>
            </a:fld>
            <a:endParaRPr lang="en-US"/>
          </a:p>
        </p:txBody>
      </p:sp>
    </p:spTree>
    <p:extLst>
      <p:ext uri="{BB962C8B-B14F-4D97-AF65-F5344CB8AC3E}">
        <p14:creationId xmlns:p14="http://schemas.microsoft.com/office/powerpoint/2010/main" val="594007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When to use which?</a:t>
            </a:r>
          </a:p>
        </p:txBody>
      </p:sp>
      <p:sp>
        <p:nvSpPr>
          <p:cNvPr id="3" name="Content Placeholder 2"/>
          <p:cNvSpPr>
            <a:spLocks noGrp="1"/>
          </p:cNvSpPr>
          <p:nvPr>
            <p:ph idx="1"/>
          </p:nvPr>
        </p:nvSpPr>
        <p:spPr/>
        <p:txBody>
          <a:bodyPr>
            <a:normAutofit/>
          </a:bodyPr>
          <a:lstStyle/>
          <a:p>
            <a:r>
              <a:rPr lang="en-US" b="1" dirty="0"/>
              <a:t>Hotspot</a:t>
            </a:r>
          </a:p>
          <a:p>
            <a:pPr lvl="1"/>
            <a:r>
              <a:rPr lang="en-US" dirty="0"/>
              <a:t>Desktop application</a:t>
            </a:r>
          </a:p>
          <a:p>
            <a:pPr lvl="1"/>
            <a:r>
              <a:rPr lang="en-US" dirty="0"/>
              <a:t>UI (swing) based application </a:t>
            </a:r>
          </a:p>
          <a:p>
            <a:pPr lvl="1"/>
            <a:r>
              <a:rPr lang="en-US" dirty="0"/>
              <a:t>Fast starting JVM</a:t>
            </a:r>
          </a:p>
          <a:p>
            <a:r>
              <a:rPr lang="en-US" b="1" dirty="0"/>
              <a:t>JRockit</a:t>
            </a:r>
          </a:p>
          <a:p>
            <a:pPr lvl="1"/>
            <a:r>
              <a:rPr lang="en-US" dirty="0"/>
              <a:t>Java application server</a:t>
            </a:r>
          </a:p>
          <a:p>
            <a:pPr lvl="1"/>
            <a:r>
              <a:rPr lang="en-US" dirty="0"/>
              <a:t>High performance application</a:t>
            </a:r>
          </a:p>
          <a:p>
            <a:pPr lvl="1"/>
            <a:r>
              <a:rPr lang="en-US" dirty="0"/>
              <a:t>Need of a full monitoring environment</a:t>
            </a:r>
          </a:p>
        </p:txBody>
      </p:sp>
      <p:sp>
        <p:nvSpPr>
          <p:cNvPr id="4" name="Slide Number Placeholder 3">
            <a:extLst>
              <a:ext uri="{FF2B5EF4-FFF2-40B4-BE49-F238E27FC236}">
                <a16:creationId xmlns:a16="http://schemas.microsoft.com/office/drawing/2014/main" xmlns="" id="{0EB1BF74-455A-4469-A490-34A5956D1E34}"/>
              </a:ext>
            </a:extLst>
          </p:cNvPr>
          <p:cNvSpPr>
            <a:spLocks noGrp="1"/>
          </p:cNvSpPr>
          <p:nvPr>
            <p:ph type="sldNum" sz="quarter" idx="12"/>
          </p:nvPr>
        </p:nvSpPr>
        <p:spPr/>
        <p:txBody>
          <a:bodyPr/>
          <a:lstStyle/>
          <a:p>
            <a:fld id="{33463A68-BF63-D944-BB40-F0E4FA703203}" type="slidenum">
              <a:rPr lang="en-US" smtClean="0"/>
              <a:t>25</a:t>
            </a:fld>
            <a:endParaRPr lang="en-US"/>
          </a:p>
        </p:txBody>
      </p:sp>
    </p:spTree>
    <p:extLst>
      <p:ext uri="{BB962C8B-B14F-4D97-AF65-F5344CB8AC3E}">
        <p14:creationId xmlns:p14="http://schemas.microsoft.com/office/powerpoint/2010/main" val="19287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HotSpot’s JRockit Integration</a:t>
            </a:r>
          </a:p>
        </p:txBody>
      </p:sp>
      <p:sp>
        <p:nvSpPr>
          <p:cNvPr id="3" name="Content Placeholder 2"/>
          <p:cNvSpPr>
            <a:spLocks noGrp="1"/>
          </p:cNvSpPr>
          <p:nvPr>
            <p:ph idx="1"/>
          </p:nvPr>
        </p:nvSpPr>
        <p:spPr/>
        <p:txBody>
          <a:bodyPr/>
          <a:lstStyle/>
          <a:p>
            <a:r>
              <a:rPr lang="en-US" dirty="0"/>
              <a:t>Launched with Java8</a:t>
            </a:r>
          </a:p>
          <a:p>
            <a:r>
              <a:rPr lang="en-US" dirty="0"/>
              <a:t>By default interprets</a:t>
            </a:r>
          </a:p>
          <a:p>
            <a:r>
              <a:rPr lang="en-US" dirty="0"/>
              <a:t>Optimizes and compiles hot sections </a:t>
            </a:r>
          </a:p>
          <a:p>
            <a:r>
              <a:rPr lang="en-US" dirty="0"/>
              <a:t>Runs compiled code for hot sections</a:t>
            </a:r>
          </a:p>
          <a:p>
            <a:r>
              <a:rPr lang="en-US" b="1" i="1" dirty="0"/>
              <a:t>HotRockit </a:t>
            </a:r>
          </a:p>
        </p:txBody>
      </p:sp>
      <p:sp>
        <p:nvSpPr>
          <p:cNvPr id="4" name="Slide Number Placeholder 3">
            <a:extLst>
              <a:ext uri="{FF2B5EF4-FFF2-40B4-BE49-F238E27FC236}">
                <a16:creationId xmlns:a16="http://schemas.microsoft.com/office/drawing/2014/main" xmlns="" id="{97BE366F-ED87-45FA-B5D3-4E6811A4493A}"/>
              </a:ext>
            </a:extLst>
          </p:cNvPr>
          <p:cNvSpPr>
            <a:spLocks noGrp="1"/>
          </p:cNvSpPr>
          <p:nvPr>
            <p:ph type="sldNum" sz="quarter" idx="12"/>
          </p:nvPr>
        </p:nvSpPr>
        <p:spPr/>
        <p:txBody>
          <a:bodyPr/>
          <a:lstStyle/>
          <a:p>
            <a:fld id="{33463A68-BF63-D944-BB40-F0E4FA703203}" type="slidenum">
              <a:rPr lang="en-US" smtClean="0"/>
              <a:t>26</a:t>
            </a:fld>
            <a:endParaRPr lang="en-US"/>
          </a:p>
        </p:txBody>
      </p:sp>
    </p:spTree>
    <p:extLst>
      <p:ext uri="{BB962C8B-B14F-4D97-AF65-F5344CB8AC3E}">
        <p14:creationId xmlns:p14="http://schemas.microsoft.com/office/powerpoint/2010/main" val="148802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xmlns="" id="{A3A2C1A1-42D8-4DF6-8AA1-E01C76B5917A}"/>
              </a:ext>
            </a:extLst>
          </p:cNvPr>
          <p:cNvSpPr>
            <a:spLocks noGrp="1"/>
          </p:cNvSpPr>
          <p:nvPr>
            <p:ph type="sldNum" sz="quarter" idx="12"/>
          </p:nvPr>
        </p:nvSpPr>
        <p:spPr/>
        <p:txBody>
          <a:bodyPr/>
          <a:lstStyle/>
          <a:p>
            <a:fld id="{33463A68-BF63-D944-BB40-F0E4FA703203}" type="slidenum">
              <a:rPr lang="en-US" smtClean="0"/>
              <a:t>27</a:t>
            </a:fld>
            <a:endParaRPr lang="en-US"/>
          </a:p>
        </p:txBody>
      </p:sp>
    </p:spTree>
    <p:extLst>
      <p:ext uri="{BB962C8B-B14F-4D97-AF65-F5344CB8AC3E}">
        <p14:creationId xmlns:p14="http://schemas.microsoft.com/office/powerpoint/2010/main" val="2195040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JVM </a:t>
            </a:r>
          </a:p>
        </p:txBody>
      </p:sp>
      <p:pic>
        <p:nvPicPr>
          <p:cNvPr id="4" name="Picture 3" descr="blacbox.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411750"/>
            <a:ext cx="7340600" cy="5372100"/>
          </a:xfrm>
          <a:prstGeom prst="rect">
            <a:avLst/>
          </a:prstGeom>
        </p:spPr>
      </p:pic>
      <p:sp>
        <p:nvSpPr>
          <p:cNvPr id="3" name="Slide Number Placeholder 2">
            <a:extLst>
              <a:ext uri="{FF2B5EF4-FFF2-40B4-BE49-F238E27FC236}">
                <a16:creationId xmlns:a16="http://schemas.microsoft.com/office/drawing/2014/main" xmlns="" id="{2BE21B1A-3FF5-4CA1-89D6-A618B2474A6A}"/>
              </a:ext>
            </a:extLst>
          </p:cNvPr>
          <p:cNvSpPr>
            <a:spLocks noGrp="1"/>
          </p:cNvSpPr>
          <p:nvPr>
            <p:ph type="sldNum" sz="quarter" idx="12"/>
          </p:nvPr>
        </p:nvSpPr>
        <p:spPr/>
        <p:txBody>
          <a:bodyPr/>
          <a:lstStyle/>
          <a:p>
            <a:fld id="{33463A68-BF63-D944-BB40-F0E4FA703203}" type="slidenum">
              <a:rPr lang="en-US" smtClean="0"/>
              <a:t>28</a:t>
            </a:fld>
            <a:endParaRPr lang="en-US"/>
          </a:p>
        </p:txBody>
      </p:sp>
    </p:spTree>
    <p:extLst>
      <p:ext uri="{BB962C8B-B14F-4D97-AF65-F5344CB8AC3E}">
        <p14:creationId xmlns:p14="http://schemas.microsoft.com/office/powerpoint/2010/main" val="284380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JVM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411750"/>
            <a:ext cx="7340600" cy="5372100"/>
          </a:xfrm>
          <a:prstGeom prst="rect">
            <a:avLst/>
          </a:prstGeom>
        </p:spPr>
      </p:pic>
      <p:sp>
        <p:nvSpPr>
          <p:cNvPr id="3" name="Slide Number Placeholder 2">
            <a:extLst>
              <a:ext uri="{FF2B5EF4-FFF2-40B4-BE49-F238E27FC236}">
                <a16:creationId xmlns:a16="http://schemas.microsoft.com/office/drawing/2014/main" xmlns="" id="{193E299F-5A69-439D-AD43-A3B41EEDEAF9}"/>
              </a:ext>
            </a:extLst>
          </p:cNvPr>
          <p:cNvSpPr>
            <a:spLocks noGrp="1"/>
          </p:cNvSpPr>
          <p:nvPr>
            <p:ph type="sldNum" sz="quarter" idx="12"/>
          </p:nvPr>
        </p:nvSpPr>
        <p:spPr/>
        <p:txBody>
          <a:bodyPr/>
          <a:lstStyle/>
          <a:p>
            <a:fld id="{33463A68-BF63-D944-BB40-F0E4FA703203}" type="slidenum">
              <a:rPr lang="en-US" smtClean="0"/>
              <a:t>29</a:t>
            </a:fld>
            <a:endParaRPr lang="en-US"/>
          </a:p>
        </p:txBody>
      </p:sp>
    </p:spTree>
    <p:extLst>
      <p:ext uri="{BB962C8B-B14F-4D97-AF65-F5344CB8AC3E}">
        <p14:creationId xmlns:p14="http://schemas.microsoft.com/office/powerpoint/2010/main" val="27644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Traditional Java Compilation and Execution </a:t>
            </a:r>
          </a:p>
          <a:p>
            <a:r>
              <a:rPr lang="en-US" dirty="0"/>
              <a:t>What JIT Compilation brings to the table</a:t>
            </a:r>
          </a:p>
          <a:p>
            <a:r>
              <a:rPr lang="en-US" dirty="0"/>
              <a:t>Optimization Techniques</a:t>
            </a:r>
          </a:p>
          <a:p>
            <a:r>
              <a:rPr lang="en-US" dirty="0"/>
              <a:t>JIT Compilation in JRockit/HotSpot JVMs</a:t>
            </a:r>
          </a:p>
          <a:p>
            <a:r>
              <a:rPr lang="en-US" dirty="0"/>
              <a:t>JRockit Breakdown Optimization Example </a:t>
            </a:r>
          </a:p>
          <a:p>
            <a:r>
              <a:rPr lang="en-US" dirty="0"/>
              <a:t>JIT Compilation elsewhere </a:t>
            </a:r>
          </a:p>
        </p:txBody>
      </p:sp>
      <p:sp>
        <p:nvSpPr>
          <p:cNvPr id="4" name="Slide Number Placeholder 3">
            <a:extLst>
              <a:ext uri="{FF2B5EF4-FFF2-40B4-BE49-F238E27FC236}">
                <a16:creationId xmlns:a16="http://schemas.microsoft.com/office/drawing/2014/main" xmlns="" id="{26D6D7DF-A153-4FEE-80C8-04898F875D3F}"/>
              </a:ext>
            </a:extLst>
          </p:cNvPr>
          <p:cNvSpPr>
            <a:spLocks noGrp="1"/>
          </p:cNvSpPr>
          <p:nvPr>
            <p:ph type="sldNum" sz="quarter" idx="12"/>
          </p:nvPr>
        </p:nvSpPr>
        <p:spPr/>
        <p:txBody>
          <a:bodyPr/>
          <a:lstStyle/>
          <a:p>
            <a:fld id="{33463A68-BF63-D944-BB40-F0E4FA703203}" type="slidenum">
              <a:rPr lang="en-US" smtClean="0"/>
              <a:t>3</a:t>
            </a:fld>
            <a:endParaRPr lang="en-US"/>
          </a:p>
        </p:txBody>
      </p:sp>
    </p:spTree>
    <p:extLst>
      <p:ext uri="{BB962C8B-B14F-4D97-AF65-F5344CB8AC3E}">
        <p14:creationId xmlns:p14="http://schemas.microsoft.com/office/powerpoint/2010/main" val="4201172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JRockit JIT Compilation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2476643"/>
            <a:ext cx="7340600" cy="3242314"/>
          </a:xfrm>
          <a:prstGeom prst="rect">
            <a:avLst/>
          </a:prstGeom>
        </p:spPr>
      </p:pic>
      <p:sp>
        <p:nvSpPr>
          <p:cNvPr id="3" name="Slide Number Placeholder 2">
            <a:extLst>
              <a:ext uri="{FF2B5EF4-FFF2-40B4-BE49-F238E27FC236}">
                <a16:creationId xmlns:a16="http://schemas.microsoft.com/office/drawing/2014/main" xmlns="" id="{87EBB295-703D-40B0-8A90-02FEBE16D0D5}"/>
              </a:ext>
            </a:extLst>
          </p:cNvPr>
          <p:cNvSpPr>
            <a:spLocks noGrp="1"/>
          </p:cNvSpPr>
          <p:nvPr>
            <p:ph type="sldNum" sz="quarter" idx="12"/>
          </p:nvPr>
        </p:nvSpPr>
        <p:spPr/>
        <p:txBody>
          <a:bodyPr/>
          <a:lstStyle/>
          <a:p>
            <a:fld id="{33463A68-BF63-D944-BB40-F0E4FA703203}" type="slidenum">
              <a:rPr lang="en-US" smtClean="0"/>
              <a:t>30</a:t>
            </a:fld>
            <a:endParaRPr lang="en-US"/>
          </a:p>
        </p:txBody>
      </p:sp>
    </p:spTree>
    <p:extLst>
      <p:ext uri="{BB962C8B-B14F-4D97-AF65-F5344CB8AC3E}">
        <p14:creationId xmlns:p14="http://schemas.microsoft.com/office/powerpoint/2010/main" val="191210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JRockit Step 1: JIT Compilation</a:t>
            </a:r>
          </a:p>
        </p:txBody>
      </p:sp>
      <p:sp>
        <p:nvSpPr>
          <p:cNvPr id="3" name="Content Placeholder 2"/>
          <p:cNvSpPr>
            <a:spLocks noGrp="1"/>
          </p:cNvSpPr>
          <p:nvPr>
            <p:ph idx="1"/>
          </p:nvPr>
        </p:nvSpPr>
        <p:spPr/>
        <p:txBody>
          <a:bodyPr>
            <a:normAutofit/>
          </a:bodyPr>
          <a:lstStyle/>
          <a:p>
            <a:r>
              <a:rPr lang="en-US" dirty="0"/>
              <a:t>When section of instructions called</a:t>
            </a:r>
          </a:p>
          <a:p>
            <a:pPr lvl="1"/>
            <a:r>
              <a:rPr lang="en-US" dirty="0"/>
              <a:t>compile bytecode into machine code just in time</a:t>
            </a:r>
          </a:p>
          <a:p>
            <a:pPr lvl="1"/>
            <a:r>
              <a:rPr lang="en-US" dirty="0"/>
              <a:t>run compiled machine code</a:t>
            </a:r>
          </a:p>
          <a:p>
            <a:r>
              <a:rPr lang="en-US" dirty="0"/>
              <a:t>Not fully optimized</a:t>
            </a:r>
          </a:p>
          <a:p>
            <a:r>
              <a:rPr lang="en-US" dirty="0"/>
              <a:t>May be slower than bytecode interpretation </a:t>
            </a:r>
          </a:p>
          <a:p>
            <a:r>
              <a:rPr lang="en-US" dirty="0"/>
              <a:t>JVM Startup may be slower than execution </a:t>
            </a:r>
          </a:p>
        </p:txBody>
      </p:sp>
      <p:sp>
        <p:nvSpPr>
          <p:cNvPr id="4" name="Slide Number Placeholder 3">
            <a:extLst>
              <a:ext uri="{FF2B5EF4-FFF2-40B4-BE49-F238E27FC236}">
                <a16:creationId xmlns:a16="http://schemas.microsoft.com/office/drawing/2014/main" xmlns="" id="{83FB2D04-830D-44EA-ABB9-332A4C9FAA27}"/>
              </a:ext>
            </a:extLst>
          </p:cNvPr>
          <p:cNvSpPr>
            <a:spLocks noGrp="1"/>
          </p:cNvSpPr>
          <p:nvPr>
            <p:ph type="sldNum" sz="quarter" idx="12"/>
          </p:nvPr>
        </p:nvSpPr>
        <p:spPr/>
        <p:txBody>
          <a:bodyPr/>
          <a:lstStyle/>
          <a:p>
            <a:fld id="{33463A68-BF63-D944-BB40-F0E4FA703203}" type="slidenum">
              <a:rPr lang="en-US" smtClean="0"/>
              <a:t>31</a:t>
            </a:fld>
            <a:endParaRPr lang="en-US"/>
          </a:p>
        </p:txBody>
      </p:sp>
    </p:spTree>
    <p:extLst>
      <p:ext uri="{BB962C8B-B14F-4D97-AF65-F5344CB8AC3E}">
        <p14:creationId xmlns:p14="http://schemas.microsoft.com/office/powerpoint/2010/main" val="381823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JRockit Step 2: Monitor Threads</a:t>
            </a:r>
          </a:p>
        </p:txBody>
      </p:sp>
      <p:sp>
        <p:nvSpPr>
          <p:cNvPr id="3" name="Content Placeholder 2"/>
          <p:cNvSpPr>
            <a:spLocks noGrp="1"/>
          </p:cNvSpPr>
          <p:nvPr>
            <p:ph idx="1"/>
          </p:nvPr>
        </p:nvSpPr>
        <p:spPr/>
        <p:txBody>
          <a:bodyPr>
            <a:normAutofit/>
          </a:bodyPr>
          <a:lstStyle/>
          <a:p>
            <a:r>
              <a:rPr lang="en-US" dirty="0"/>
              <a:t>Identify which functions merit optimization</a:t>
            </a:r>
          </a:p>
          <a:p>
            <a:r>
              <a:rPr lang="en-US" dirty="0"/>
              <a:t>Sampler thread</a:t>
            </a:r>
          </a:p>
          <a:p>
            <a:pPr lvl="1"/>
            <a:r>
              <a:rPr lang="en-US" dirty="0"/>
              <a:t>checks status of active threads</a:t>
            </a:r>
          </a:p>
          <a:p>
            <a:r>
              <a:rPr lang="en-US" dirty="0"/>
              <a:t>Hot methods are ear-marked for optimization</a:t>
            </a:r>
          </a:p>
          <a:p>
            <a:r>
              <a:rPr lang="en-US" dirty="0"/>
              <a:t>Optimization opportunities occur early on</a:t>
            </a:r>
          </a:p>
          <a:p>
            <a:pPr marL="0" indent="0">
              <a:buNone/>
            </a:pPr>
            <a:endParaRPr lang="en-US" dirty="0"/>
          </a:p>
        </p:txBody>
      </p:sp>
      <p:sp>
        <p:nvSpPr>
          <p:cNvPr id="4" name="Slide Number Placeholder 3">
            <a:extLst>
              <a:ext uri="{FF2B5EF4-FFF2-40B4-BE49-F238E27FC236}">
                <a16:creationId xmlns:a16="http://schemas.microsoft.com/office/drawing/2014/main" xmlns="" id="{EA01B400-5218-44AA-AC69-FF4E4E366E59}"/>
              </a:ext>
            </a:extLst>
          </p:cNvPr>
          <p:cNvSpPr>
            <a:spLocks noGrp="1"/>
          </p:cNvSpPr>
          <p:nvPr>
            <p:ph type="sldNum" sz="quarter" idx="12"/>
          </p:nvPr>
        </p:nvSpPr>
        <p:spPr/>
        <p:txBody>
          <a:bodyPr/>
          <a:lstStyle/>
          <a:p>
            <a:fld id="{33463A68-BF63-D944-BB40-F0E4FA703203}" type="slidenum">
              <a:rPr lang="en-US" smtClean="0"/>
              <a:t>32</a:t>
            </a:fld>
            <a:endParaRPr lang="en-US"/>
          </a:p>
        </p:txBody>
      </p:sp>
    </p:spTree>
    <p:extLst>
      <p:ext uri="{BB962C8B-B14F-4D97-AF65-F5344CB8AC3E}">
        <p14:creationId xmlns:p14="http://schemas.microsoft.com/office/powerpoint/2010/main" val="2997872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JRockit Step 3: Optimization</a:t>
            </a:r>
          </a:p>
        </p:txBody>
      </p:sp>
      <p:sp>
        <p:nvSpPr>
          <p:cNvPr id="3" name="Content Placeholder 2"/>
          <p:cNvSpPr>
            <a:spLocks noGrp="1"/>
          </p:cNvSpPr>
          <p:nvPr>
            <p:ph idx="1"/>
          </p:nvPr>
        </p:nvSpPr>
        <p:spPr/>
        <p:txBody>
          <a:bodyPr/>
          <a:lstStyle/>
          <a:p>
            <a:r>
              <a:rPr lang="en-US" dirty="0"/>
              <a:t>In background, run compilation of optimized hot methods</a:t>
            </a:r>
          </a:p>
          <a:p>
            <a:r>
              <a:rPr lang="en-US" dirty="0"/>
              <a:t>Compile optimized bytecode into machine readable instructions</a:t>
            </a:r>
          </a:p>
          <a:p>
            <a:pPr marL="0" indent="0">
              <a:buNone/>
            </a:pPr>
            <a:endParaRPr lang="en-US" dirty="0"/>
          </a:p>
        </p:txBody>
      </p:sp>
      <p:sp>
        <p:nvSpPr>
          <p:cNvPr id="4" name="Slide Number Placeholder 3">
            <a:extLst>
              <a:ext uri="{FF2B5EF4-FFF2-40B4-BE49-F238E27FC236}">
                <a16:creationId xmlns:a16="http://schemas.microsoft.com/office/drawing/2014/main" xmlns="" id="{5BA0CC69-1355-42EF-845A-6CC013E5762B}"/>
              </a:ext>
            </a:extLst>
          </p:cNvPr>
          <p:cNvSpPr>
            <a:spLocks noGrp="1"/>
          </p:cNvSpPr>
          <p:nvPr>
            <p:ph type="sldNum" sz="quarter" idx="12"/>
          </p:nvPr>
        </p:nvSpPr>
        <p:spPr/>
        <p:txBody>
          <a:bodyPr/>
          <a:lstStyle/>
          <a:p>
            <a:fld id="{33463A68-BF63-D944-BB40-F0E4FA703203}" type="slidenum">
              <a:rPr lang="en-US" smtClean="0"/>
              <a:t>33</a:t>
            </a:fld>
            <a:endParaRPr lang="en-US"/>
          </a:p>
        </p:txBody>
      </p:sp>
    </p:spTree>
    <p:extLst>
      <p:ext uri="{BB962C8B-B14F-4D97-AF65-F5344CB8AC3E}">
        <p14:creationId xmlns:p14="http://schemas.microsoft.com/office/powerpoint/2010/main" val="4263367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JRockit Optimization Example</a:t>
            </a:r>
          </a:p>
        </p:txBody>
      </p:sp>
      <p:pic>
        <p:nvPicPr>
          <p:cNvPr id="4" name="Picture 3" descr="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26049"/>
            <a:ext cx="5100606" cy="4434731"/>
          </a:xfrm>
          <a:prstGeom prst="rect">
            <a:avLst/>
          </a:prstGeom>
        </p:spPr>
      </p:pic>
      <p:sp>
        <p:nvSpPr>
          <p:cNvPr id="3" name="Slide Number Placeholder 2">
            <a:extLst>
              <a:ext uri="{FF2B5EF4-FFF2-40B4-BE49-F238E27FC236}">
                <a16:creationId xmlns:a16="http://schemas.microsoft.com/office/drawing/2014/main" xmlns="" id="{CCD0AEF3-C398-4037-8433-B19846B13022}"/>
              </a:ext>
            </a:extLst>
          </p:cNvPr>
          <p:cNvSpPr>
            <a:spLocks noGrp="1"/>
          </p:cNvSpPr>
          <p:nvPr>
            <p:ph type="sldNum" sz="quarter" idx="12"/>
          </p:nvPr>
        </p:nvSpPr>
        <p:spPr/>
        <p:txBody>
          <a:bodyPr/>
          <a:lstStyle/>
          <a:p>
            <a:fld id="{33463A68-BF63-D944-BB40-F0E4FA703203}" type="slidenum">
              <a:rPr lang="en-US" smtClean="0"/>
              <a:t>34</a:t>
            </a:fld>
            <a:endParaRPr lang="en-US"/>
          </a:p>
        </p:txBody>
      </p:sp>
    </p:spTree>
    <p:extLst>
      <p:ext uri="{BB962C8B-B14F-4D97-AF65-F5344CB8AC3E}">
        <p14:creationId xmlns:p14="http://schemas.microsoft.com/office/powerpoint/2010/main" val="3028353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Starting Point</a:t>
            </a:r>
          </a:p>
        </p:txBody>
      </p:sp>
      <p:sp>
        <p:nvSpPr>
          <p:cNvPr id="3" name="Content Placeholder 2"/>
          <p:cNvSpPr>
            <a:spLocks noGrp="1"/>
          </p:cNvSpPr>
          <p:nvPr>
            <p:ph idx="1"/>
          </p:nvPr>
        </p:nvSpPr>
        <p:spPr/>
        <p:txBody>
          <a:bodyPr/>
          <a:lstStyle/>
          <a:p>
            <a:pPr marL="0" indent="0">
              <a:buNone/>
            </a:pPr>
            <a:r>
              <a:rPr lang="en-US" dirty="0"/>
              <a:t>public void foo() {</a:t>
            </a:r>
          </a:p>
          <a:p>
            <a:pPr marL="0" indent="0">
              <a:buNone/>
            </a:pPr>
            <a:r>
              <a:rPr lang="en-US" dirty="0"/>
              <a:t>	y = b.get();</a:t>
            </a:r>
          </a:p>
          <a:p>
            <a:pPr marL="0" indent="0">
              <a:buNone/>
            </a:pPr>
            <a:r>
              <a:rPr lang="en-US" dirty="0"/>
              <a:t>	// do stuff</a:t>
            </a:r>
            <a:endParaRPr lang="is-IS" dirty="0"/>
          </a:p>
          <a:p>
            <a:pPr marL="0" indent="0">
              <a:buNone/>
            </a:pPr>
            <a:r>
              <a:rPr lang="is-IS" dirty="0"/>
              <a:t>	</a:t>
            </a:r>
            <a:r>
              <a:rPr lang="en-US" dirty="0"/>
              <a:t>z = b.get();</a:t>
            </a:r>
          </a:p>
          <a:p>
            <a:pPr marL="0" indent="0">
              <a:buNone/>
            </a:pPr>
            <a:r>
              <a:rPr lang="en-US" dirty="0"/>
              <a:t>	sum = y + z; </a:t>
            </a:r>
          </a:p>
          <a:p>
            <a:pPr marL="0" indent="0">
              <a:buNone/>
            </a:pPr>
            <a:r>
              <a:rPr lang="en-US" dirty="0"/>
              <a:t>}</a:t>
            </a:r>
          </a:p>
          <a:p>
            <a:endParaRPr lang="en-US" dirty="0"/>
          </a:p>
        </p:txBody>
      </p:sp>
      <p:sp>
        <p:nvSpPr>
          <p:cNvPr id="4" name="Slide Number Placeholder 3">
            <a:extLst>
              <a:ext uri="{FF2B5EF4-FFF2-40B4-BE49-F238E27FC236}">
                <a16:creationId xmlns:a16="http://schemas.microsoft.com/office/drawing/2014/main" xmlns="" id="{1F25ADD7-3496-4202-B6AC-DFF0038D48DC}"/>
              </a:ext>
            </a:extLst>
          </p:cNvPr>
          <p:cNvSpPr>
            <a:spLocks noGrp="1"/>
          </p:cNvSpPr>
          <p:nvPr>
            <p:ph type="sldNum" sz="quarter" idx="12"/>
          </p:nvPr>
        </p:nvSpPr>
        <p:spPr/>
        <p:txBody>
          <a:bodyPr/>
          <a:lstStyle/>
          <a:p>
            <a:fld id="{33463A68-BF63-D944-BB40-F0E4FA703203}" type="slidenum">
              <a:rPr lang="en-US" smtClean="0"/>
              <a:t>35</a:t>
            </a:fld>
            <a:endParaRPr lang="en-US"/>
          </a:p>
        </p:txBody>
      </p:sp>
    </p:spTree>
    <p:extLst>
      <p:ext uri="{BB962C8B-B14F-4D97-AF65-F5344CB8AC3E}">
        <p14:creationId xmlns:p14="http://schemas.microsoft.com/office/powerpoint/2010/main" val="518520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2: Inline Final Method</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a:t>
            </a:r>
            <a:r>
              <a:rPr lang="en-US" dirty="0">
                <a:solidFill>
                  <a:srgbClr val="0000FF"/>
                </a:solidFill>
              </a:rPr>
              <a:t>b.value</a:t>
            </a:r>
            <a:r>
              <a:rPr lang="en-US" dirty="0"/>
              <a:t>; </a:t>
            </a:r>
          </a:p>
          <a:p>
            <a:pPr marL="0" indent="0">
              <a:buNone/>
            </a:pPr>
            <a:r>
              <a:rPr lang="en-US" dirty="0"/>
              <a:t>	// do stuff	</a:t>
            </a:r>
          </a:p>
          <a:p>
            <a:pPr marL="0" indent="0">
              <a:buNone/>
            </a:pPr>
            <a:r>
              <a:rPr lang="en-US" dirty="0"/>
              <a:t>	z = </a:t>
            </a:r>
            <a:r>
              <a:rPr lang="en-US" dirty="0">
                <a:solidFill>
                  <a:srgbClr val="0000FF"/>
                </a:solidFill>
              </a:rPr>
              <a:t>b.value</a:t>
            </a:r>
            <a:r>
              <a:rPr lang="en-US" dirty="0"/>
              <a:t>;</a:t>
            </a:r>
          </a:p>
          <a:p>
            <a:pPr marL="0" indent="0">
              <a:buNone/>
            </a:pPr>
            <a:r>
              <a:rPr lang="en-US" dirty="0"/>
              <a:t>	sum = y + z; </a:t>
            </a:r>
          </a:p>
          <a:p>
            <a:pPr marL="0" indent="0">
              <a:buNone/>
            </a:pPr>
            <a:r>
              <a:rPr lang="en-US" dirty="0"/>
              <a:t>}</a:t>
            </a:r>
          </a:p>
          <a:p>
            <a:r>
              <a:rPr lang="en-US" dirty="0"/>
              <a:t>swap b.get() with get() method’s contents </a:t>
            </a:r>
          </a:p>
        </p:txBody>
      </p:sp>
      <p:sp>
        <p:nvSpPr>
          <p:cNvPr id="4" name="Slide Number Placeholder 3">
            <a:extLst>
              <a:ext uri="{FF2B5EF4-FFF2-40B4-BE49-F238E27FC236}">
                <a16:creationId xmlns:a16="http://schemas.microsoft.com/office/drawing/2014/main" xmlns="" id="{C2C2E2F7-E85C-41B9-AF97-BAADD877A216}"/>
              </a:ext>
            </a:extLst>
          </p:cNvPr>
          <p:cNvSpPr>
            <a:spLocks noGrp="1"/>
          </p:cNvSpPr>
          <p:nvPr>
            <p:ph type="sldNum" sz="quarter" idx="12"/>
          </p:nvPr>
        </p:nvSpPr>
        <p:spPr/>
        <p:txBody>
          <a:bodyPr/>
          <a:lstStyle/>
          <a:p>
            <a:fld id="{33463A68-BF63-D944-BB40-F0E4FA703203}" type="slidenum">
              <a:rPr lang="en-US" smtClean="0"/>
              <a:t>36</a:t>
            </a:fld>
            <a:endParaRPr lang="en-US"/>
          </a:p>
        </p:txBody>
      </p:sp>
    </p:spTree>
    <p:extLst>
      <p:ext uri="{BB962C8B-B14F-4D97-AF65-F5344CB8AC3E}">
        <p14:creationId xmlns:p14="http://schemas.microsoft.com/office/powerpoint/2010/main" val="12332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3: Remove Redundant Loads</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b.value; </a:t>
            </a:r>
          </a:p>
          <a:p>
            <a:pPr marL="0" indent="0">
              <a:buNone/>
            </a:pPr>
            <a:r>
              <a:rPr lang="en-US" dirty="0"/>
              <a:t>	// do stuff</a:t>
            </a:r>
          </a:p>
          <a:p>
            <a:pPr marL="0" indent="0">
              <a:buNone/>
            </a:pPr>
            <a:r>
              <a:rPr lang="en-US" dirty="0"/>
              <a:t>	</a:t>
            </a:r>
            <a:r>
              <a:rPr lang="en-US" dirty="0">
                <a:solidFill>
                  <a:srgbClr val="0000FF"/>
                </a:solidFill>
              </a:rPr>
              <a:t>z = y</a:t>
            </a:r>
            <a:r>
              <a:rPr lang="en-US" dirty="0"/>
              <a:t>;</a:t>
            </a:r>
          </a:p>
          <a:p>
            <a:pPr marL="0" indent="0">
              <a:buNone/>
            </a:pPr>
            <a:r>
              <a:rPr lang="en-US" dirty="0"/>
              <a:t>	sum = y + z; </a:t>
            </a:r>
          </a:p>
          <a:p>
            <a:pPr marL="0" indent="0">
              <a:buNone/>
            </a:pPr>
            <a:r>
              <a:rPr lang="en-US" dirty="0"/>
              <a:t>}</a:t>
            </a:r>
          </a:p>
          <a:p>
            <a:r>
              <a:rPr lang="en-US" dirty="0"/>
              <a:t>swap z=b.value(); with z=y; </a:t>
            </a:r>
          </a:p>
        </p:txBody>
      </p:sp>
      <p:sp>
        <p:nvSpPr>
          <p:cNvPr id="4" name="Slide Number Placeholder 3">
            <a:extLst>
              <a:ext uri="{FF2B5EF4-FFF2-40B4-BE49-F238E27FC236}">
                <a16:creationId xmlns:a16="http://schemas.microsoft.com/office/drawing/2014/main" xmlns="" id="{07D1E416-5174-457A-AFDC-602D6E00C88A}"/>
              </a:ext>
            </a:extLst>
          </p:cNvPr>
          <p:cNvSpPr>
            <a:spLocks noGrp="1"/>
          </p:cNvSpPr>
          <p:nvPr>
            <p:ph type="sldNum" sz="quarter" idx="12"/>
          </p:nvPr>
        </p:nvSpPr>
        <p:spPr/>
        <p:txBody>
          <a:bodyPr/>
          <a:lstStyle/>
          <a:p>
            <a:fld id="{33463A68-BF63-D944-BB40-F0E4FA703203}" type="slidenum">
              <a:rPr lang="en-US" smtClean="0"/>
              <a:t>37</a:t>
            </a:fld>
            <a:endParaRPr lang="en-US"/>
          </a:p>
        </p:txBody>
      </p:sp>
    </p:spTree>
    <p:extLst>
      <p:ext uri="{BB962C8B-B14F-4D97-AF65-F5344CB8AC3E}">
        <p14:creationId xmlns:p14="http://schemas.microsoft.com/office/powerpoint/2010/main" val="4129114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4: Copy Propagation</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457200" lvl="1" indent="0">
              <a:buNone/>
            </a:pPr>
            <a:r>
              <a:rPr lang="en-US" sz="3200" dirty="0"/>
              <a:t>y = b.value; </a:t>
            </a:r>
          </a:p>
          <a:p>
            <a:pPr marL="457200" lvl="1" indent="0">
              <a:buNone/>
            </a:pPr>
            <a:r>
              <a:rPr lang="en-US" sz="3200" dirty="0"/>
              <a:t>// do stuff</a:t>
            </a:r>
          </a:p>
          <a:p>
            <a:pPr marL="0" indent="0">
              <a:buNone/>
            </a:pPr>
            <a:r>
              <a:rPr lang="en-US" dirty="0"/>
              <a:t>	</a:t>
            </a:r>
            <a:r>
              <a:rPr lang="en-US" dirty="0">
                <a:solidFill>
                  <a:srgbClr val="0000FF"/>
                </a:solidFill>
              </a:rPr>
              <a:t>y = y</a:t>
            </a:r>
            <a:r>
              <a:rPr lang="en-US" dirty="0"/>
              <a:t>;</a:t>
            </a:r>
          </a:p>
          <a:p>
            <a:pPr marL="0" indent="0">
              <a:buNone/>
            </a:pPr>
            <a:r>
              <a:rPr lang="en-US" dirty="0"/>
              <a:t>	sum = </a:t>
            </a:r>
            <a:r>
              <a:rPr lang="en-US" dirty="0">
                <a:solidFill>
                  <a:srgbClr val="0000FF"/>
                </a:solidFill>
              </a:rPr>
              <a:t>y + y</a:t>
            </a:r>
            <a:r>
              <a:rPr lang="en-US" dirty="0"/>
              <a:t>; </a:t>
            </a:r>
          </a:p>
          <a:p>
            <a:pPr marL="0" indent="0">
              <a:buNone/>
            </a:pPr>
            <a:r>
              <a:rPr lang="en-US" dirty="0"/>
              <a:t>}</a:t>
            </a:r>
          </a:p>
          <a:p>
            <a:r>
              <a:rPr lang="en-US" dirty="0"/>
              <a:t>no use for z</a:t>
            </a:r>
          </a:p>
        </p:txBody>
      </p:sp>
      <p:sp>
        <p:nvSpPr>
          <p:cNvPr id="4" name="Slide Number Placeholder 3">
            <a:extLst>
              <a:ext uri="{FF2B5EF4-FFF2-40B4-BE49-F238E27FC236}">
                <a16:creationId xmlns:a16="http://schemas.microsoft.com/office/drawing/2014/main" xmlns="" id="{BA968C29-B713-4892-92CE-8294628579CD}"/>
              </a:ext>
            </a:extLst>
          </p:cNvPr>
          <p:cNvSpPr>
            <a:spLocks noGrp="1"/>
          </p:cNvSpPr>
          <p:nvPr>
            <p:ph type="sldNum" sz="quarter" idx="12"/>
          </p:nvPr>
        </p:nvSpPr>
        <p:spPr/>
        <p:txBody>
          <a:bodyPr/>
          <a:lstStyle/>
          <a:p>
            <a:fld id="{33463A68-BF63-D944-BB40-F0E4FA703203}" type="slidenum">
              <a:rPr lang="en-US" smtClean="0"/>
              <a:t>38</a:t>
            </a:fld>
            <a:endParaRPr lang="en-US"/>
          </a:p>
        </p:txBody>
      </p:sp>
    </p:spTree>
    <p:extLst>
      <p:ext uri="{BB962C8B-B14F-4D97-AF65-F5344CB8AC3E}">
        <p14:creationId xmlns:p14="http://schemas.microsoft.com/office/powerpoint/2010/main" val="709131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5: Eliminate Dead Code</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b.value;</a:t>
            </a:r>
          </a:p>
          <a:p>
            <a:pPr marL="0" indent="0">
              <a:buNone/>
            </a:pPr>
            <a:r>
              <a:rPr lang="en-US" dirty="0"/>
              <a:t>	// do stuff </a:t>
            </a:r>
          </a:p>
          <a:p>
            <a:pPr marL="0" indent="0">
              <a:buNone/>
            </a:pPr>
            <a:r>
              <a:rPr lang="en-US" dirty="0"/>
              <a:t>	// nothing</a:t>
            </a:r>
          </a:p>
          <a:p>
            <a:pPr marL="0" indent="0">
              <a:buNone/>
            </a:pPr>
            <a:r>
              <a:rPr lang="en-US" dirty="0"/>
              <a:t>	sum = y + y; </a:t>
            </a:r>
          </a:p>
          <a:p>
            <a:pPr marL="0" indent="0">
              <a:buNone/>
            </a:pPr>
            <a:r>
              <a:rPr lang="en-US" dirty="0"/>
              <a:t>}</a:t>
            </a:r>
          </a:p>
          <a:p>
            <a:r>
              <a:rPr lang="en-US" dirty="0"/>
              <a:t>y=y does nothing, delete it</a:t>
            </a:r>
          </a:p>
          <a:p>
            <a:pPr marL="0" indent="0">
              <a:buNone/>
            </a:pPr>
            <a:endParaRPr lang="en-US" dirty="0"/>
          </a:p>
        </p:txBody>
      </p:sp>
      <p:sp>
        <p:nvSpPr>
          <p:cNvPr id="4" name="Slide Number Placeholder 3">
            <a:extLst>
              <a:ext uri="{FF2B5EF4-FFF2-40B4-BE49-F238E27FC236}">
                <a16:creationId xmlns:a16="http://schemas.microsoft.com/office/drawing/2014/main" xmlns="" id="{A03CE3B7-1300-48D1-AD93-BA715B720D62}"/>
              </a:ext>
            </a:extLst>
          </p:cNvPr>
          <p:cNvSpPr>
            <a:spLocks noGrp="1"/>
          </p:cNvSpPr>
          <p:nvPr>
            <p:ph type="sldNum" sz="quarter" idx="12"/>
          </p:nvPr>
        </p:nvSpPr>
        <p:spPr/>
        <p:txBody>
          <a:bodyPr/>
          <a:lstStyle/>
          <a:p>
            <a:fld id="{33463A68-BF63-D944-BB40-F0E4FA703203}" type="slidenum">
              <a:rPr lang="en-US" smtClean="0"/>
              <a:t>39</a:t>
            </a:fld>
            <a:endParaRPr lang="en-US"/>
          </a:p>
        </p:txBody>
      </p:sp>
    </p:spTree>
    <p:extLst>
      <p:ext uri="{BB962C8B-B14F-4D97-AF65-F5344CB8AC3E}">
        <p14:creationId xmlns:p14="http://schemas.microsoft.com/office/powerpoint/2010/main" val="6197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solidFill>
                  <a:schemeClr val="bg1">
                    <a:lumMod val="65000"/>
                  </a:schemeClr>
                </a:solidFill>
              </a:rPr>
              <a:t>JIT Compilation elsewhere </a:t>
            </a:r>
          </a:p>
        </p:txBody>
      </p:sp>
      <p:sp>
        <p:nvSpPr>
          <p:cNvPr id="4" name="Slide Number Placeholder 3">
            <a:extLst>
              <a:ext uri="{FF2B5EF4-FFF2-40B4-BE49-F238E27FC236}">
                <a16:creationId xmlns:a16="http://schemas.microsoft.com/office/drawing/2014/main" xmlns="" id="{93DD6A1C-359D-445A-95C7-A6EBF3861BF3}"/>
              </a:ext>
            </a:extLst>
          </p:cNvPr>
          <p:cNvSpPr>
            <a:spLocks noGrp="1"/>
          </p:cNvSpPr>
          <p:nvPr>
            <p:ph type="sldNum" sz="quarter" idx="12"/>
          </p:nvPr>
        </p:nvSpPr>
        <p:spPr/>
        <p:txBody>
          <a:bodyPr/>
          <a:lstStyle/>
          <a:p>
            <a:fld id="{33463A68-BF63-D944-BB40-F0E4FA703203}" type="slidenum">
              <a:rPr lang="en-US" smtClean="0"/>
              <a:t>4</a:t>
            </a:fld>
            <a:endParaRPr lang="en-US"/>
          </a:p>
        </p:txBody>
      </p:sp>
    </p:spTree>
    <p:extLst>
      <p:ext uri="{BB962C8B-B14F-4D97-AF65-F5344CB8AC3E}">
        <p14:creationId xmlns:p14="http://schemas.microsoft.com/office/powerpoint/2010/main" val="517229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JRockit Optimization Example</a:t>
            </a:r>
          </a:p>
        </p:txBody>
      </p:sp>
      <p:pic>
        <p:nvPicPr>
          <p:cNvPr id="4" name="Picture 3" descr="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26050"/>
            <a:ext cx="4864100" cy="4229100"/>
          </a:xfrm>
          <a:prstGeom prst="rect">
            <a:avLst/>
          </a:prstGeom>
        </p:spPr>
      </p:pic>
      <p:sp>
        <p:nvSpPr>
          <p:cNvPr id="3" name="Slide Number Placeholder 2">
            <a:extLst>
              <a:ext uri="{FF2B5EF4-FFF2-40B4-BE49-F238E27FC236}">
                <a16:creationId xmlns:a16="http://schemas.microsoft.com/office/drawing/2014/main" xmlns="" id="{CD9FC535-3B1A-4FF4-8E6B-333D6E62B92E}"/>
              </a:ext>
            </a:extLst>
          </p:cNvPr>
          <p:cNvSpPr>
            <a:spLocks noGrp="1"/>
          </p:cNvSpPr>
          <p:nvPr>
            <p:ph type="sldNum" sz="quarter" idx="12"/>
          </p:nvPr>
        </p:nvSpPr>
        <p:spPr/>
        <p:txBody>
          <a:bodyPr/>
          <a:lstStyle/>
          <a:p>
            <a:fld id="{33463A68-BF63-D944-BB40-F0E4FA703203}" type="slidenum">
              <a:rPr lang="en-US" smtClean="0"/>
              <a:t>40</a:t>
            </a:fld>
            <a:endParaRPr lang="en-US"/>
          </a:p>
        </p:txBody>
      </p:sp>
    </p:spTree>
    <p:extLst>
      <p:ext uri="{BB962C8B-B14F-4D97-AF65-F5344CB8AC3E}">
        <p14:creationId xmlns:p14="http://schemas.microsoft.com/office/powerpoint/2010/main" val="1581914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6: Choose Instruction</a:t>
            </a:r>
          </a:p>
        </p:txBody>
      </p:sp>
      <p:sp>
        <p:nvSpPr>
          <p:cNvPr id="3" name="Content Placeholder 2"/>
          <p:cNvSpPr>
            <a:spLocks noGrp="1"/>
          </p:cNvSpPr>
          <p:nvPr>
            <p:ph idx="1"/>
          </p:nvPr>
        </p:nvSpPr>
        <p:spPr/>
        <p:txBody>
          <a:bodyPr>
            <a:normAutofit/>
          </a:bodyPr>
          <a:lstStyle/>
          <a:p>
            <a:pPr marL="0" indent="0">
              <a:buNone/>
            </a:pPr>
            <a:r>
              <a:rPr lang="en-US" dirty="0"/>
              <a:t>public void foo() { </a:t>
            </a:r>
          </a:p>
          <a:p>
            <a:pPr marL="0" indent="0">
              <a:buNone/>
            </a:pPr>
            <a:r>
              <a:rPr lang="en-US" dirty="0"/>
              <a:t>	y = b.value;</a:t>
            </a:r>
          </a:p>
          <a:p>
            <a:pPr marL="0" indent="0">
              <a:buNone/>
            </a:pPr>
            <a:r>
              <a:rPr lang="en-US" dirty="0"/>
              <a:t>	// do stuff </a:t>
            </a:r>
          </a:p>
          <a:p>
            <a:pPr marL="0" indent="0">
              <a:buNone/>
            </a:pPr>
            <a:r>
              <a:rPr lang="en-US" dirty="0"/>
              <a:t>	sum = y &lt;&lt; 1; </a:t>
            </a:r>
          </a:p>
          <a:p>
            <a:pPr marL="0" indent="0">
              <a:buNone/>
            </a:pP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xmlns="" id="{AAF34BBE-0DCA-40C9-8363-42C5AC4A0594}"/>
              </a:ext>
            </a:extLst>
          </p:cNvPr>
          <p:cNvSpPr>
            <a:spLocks noGrp="1"/>
          </p:cNvSpPr>
          <p:nvPr>
            <p:ph type="sldNum" sz="quarter" idx="12"/>
          </p:nvPr>
        </p:nvSpPr>
        <p:spPr/>
        <p:txBody>
          <a:bodyPr/>
          <a:lstStyle/>
          <a:p>
            <a:fld id="{33463A68-BF63-D944-BB40-F0E4FA703203}" type="slidenum">
              <a:rPr lang="en-US" smtClean="0"/>
              <a:t>41</a:t>
            </a:fld>
            <a:endParaRPr lang="en-US"/>
          </a:p>
        </p:txBody>
      </p:sp>
    </p:spTree>
    <p:extLst>
      <p:ext uri="{BB962C8B-B14F-4D97-AF65-F5344CB8AC3E}">
        <p14:creationId xmlns:p14="http://schemas.microsoft.com/office/powerpoint/2010/main" val="2232127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solidFill>
                  <a:schemeClr val="bg1">
                    <a:lumMod val="65000"/>
                  </a:schemeClr>
                </a:solidFill>
              </a:rPr>
              <a:t>Traditional Java Compilation and Execution </a:t>
            </a:r>
          </a:p>
          <a:p>
            <a:r>
              <a:rPr lang="en-US" dirty="0">
                <a:solidFill>
                  <a:schemeClr val="bg1">
                    <a:lumMod val="65000"/>
                  </a:schemeClr>
                </a:solidFill>
              </a:rPr>
              <a:t>What JIT Compilation brings to the table</a:t>
            </a:r>
          </a:p>
          <a:p>
            <a:r>
              <a:rPr lang="en-US" dirty="0">
                <a:solidFill>
                  <a:schemeClr val="bg1">
                    <a:lumMod val="65000"/>
                  </a:schemeClr>
                </a:solidFill>
              </a:rPr>
              <a:t>Optimization Techniques</a:t>
            </a:r>
          </a:p>
          <a:p>
            <a:r>
              <a:rPr lang="en-US" dirty="0">
                <a:solidFill>
                  <a:schemeClr val="bg1">
                    <a:lumMod val="65000"/>
                  </a:schemeClr>
                </a:solidFill>
              </a:rPr>
              <a:t>JIT Compilation in JRockit/HotSpot JVMs</a:t>
            </a:r>
          </a:p>
          <a:p>
            <a:r>
              <a:rPr lang="en-US" dirty="0">
                <a:solidFill>
                  <a:schemeClr val="bg1">
                    <a:lumMod val="65000"/>
                  </a:schemeClr>
                </a:solidFill>
              </a:rPr>
              <a:t>JRockit Breakdown Optimization Example </a:t>
            </a:r>
          </a:p>
          <a:p>
            <a:r>
              <a:rPr lang="en-US" dirty="0"/>
              <a:t>JIT Compilation elsewhere </a:t>
            </a:r>
          </a:p>
        </p:txBody>
      </p:sp>
      <p:sp>
        <p:nvSpPr>
          <p:cNvPr id="4" name="Slide Number Placeholder 3">
            <a:extLst>
              <a:ext uri="{FF2B5EF4-FFF2-40B4-BE49-F238E27FC236}">
                <a16:creationId xmlns:a16="http://schemas.microsoft.com/office/drawing/2014/main" xmlns="" id="{07B969EA-E8D6-4540-A905-277102DE4494}"/>
              </a:ext>
            </a:extLst>
          </p:cNvPr>
          <p:cNvSpPr>
            <a:spLocks noGrp="1"/>
          </p:cNvSpPr>
          <p:nvPr>
            <p:ph type="sldNum" sz="quarter" idx="12"/>
          </p:nvPr>
        </p:nvSpPr>
        <p:spPr/>
        <p:txBody>
          <a:bodyPr/>
          <a:lstStyle/>
          <a:p>
            <a:fld id="{33463A68-BF63-D944-BB40-F0E4FA703203}" type="slidenum">
              <a:rPr lang="en-US" smtClean="0"/>
              <a:t>42</a:t>
            </a:fld>
            <a:endParaRPr lang="en-US"/>
          </a:p>
        </p:txBody>
      </p:sp>
    </p:spTree>
    <p:extLst>
      <p:ext uri="{BB962C8B-B14F-4D97-AF65-F5344CB8AC3E}">
        <p14:creationId xmlns:p14="http://schemas.microsoft.com/office/powerpoint/2010/main" val="1409987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JIT Elsewhere: More bytecode </a:t>
            </a:r>
            <a:r>
              <a:rPr lang="en-US" b="1" dirty="0" err="1"/>
              <a:t>langs</a:t>
            </a:r>
            <a:r>
              <a:rPr lang="en-US" b="1" dirty="0"/>
              <a:t> </a:t>
            </a:r>
            <a:endParaRPr lang="en-US" dirty="0"/>
          </a:p>
        </p:txBody>
      </p:sp>
      <p:sp>
        <p:nvSpPr>
          <p:cNvPr id="3" name="Content Placeholder 2"/>
          <p:cNvSpPr>
            <a:spLocks noGrp="1"/>
          </p:cNvSpPr>
          <p:nvPr>
            <p:ph idx="1"/>
          </p:nvPr>
        </p:nvSpPr>
        <p:spPr/>
        <p:txBody>
          <a:bodyPr/>
          <a:lstStyle/>
          <a:p>
            <a:r>
              <a:rPr lang="en-US" dirty="0"/>
              <a:t>JIT in JVM has been driving force in movement of more languages to compile to java byte code </a:t>
            </a:r>
            <a:endParaRPr lang="en-US" dirty="0">
              <a:effectLst/>
            </a:endParaRPr>
          </a:p>
          <a:p>
            <a:pPr lvl="1"/>
            <a:r>
              <a:rPr lang="en-US" dirty="0" err="1"/>
              <a:t>Jython</a:t>
            </a:r>
            <a:r>
              <a:rPr lang="en-US" dirty="0"/>
              <a:t> </a:t>
            </a:r>
          </a:p>
          <a:p>
            <a:pPr lvl="1"/>
            <a:r>
              <a:rPr lang="en-US" dirty="0" err="1"/>
              <a:t>JRuby</a:t>
            </a:r>
            <a:endParaRPr lang="en-US" dirty="0"/>
          </a:p>
          <a:p>
            <a:pPr lvl="1"/>
            <a:r>
              <a:rPr lang="en-US" dirty="0"/>
              <a:t>Groovy </a:t>
            </a:r>
            <a:endParaRPr lang="en-US" dirty="0">
              <a:effectLst/>
            </a:endParaRPr>
          </a:p>
          <a:p>
            <a:endParaRPr lang="en-US" dirty="0"/>
          </a:p>
        </p:txBody>
      </p:sp>
      <p:sp>
        <p:nvSpPr>
          <p:cNvPr id="4" name="Slide Number Placeholder 3">
            <a:extLst>
              <a:ext uri="{FF2B5EF4-FFF2-40B4-BE49-F238E27FC236}">
                <a16:creationId xmlns:a16="http://schemas.microsoft.com/office/drawing/2014/main" xmlns="" id="{3FD0E81A-BA10-4DC5-BF6E-81C94013DDB3}"/>
              </a:ext>
            </a:extLst>
          </p:cNvPr>
          <p:cNvSpPr>
            <a:spLocks noGrp="1"/>
          </p:cNvSpPr>
          <p:nvPr>
            <p:ph type="sldNum" sz="quarter" idx="12"/>
          </p:nvPr>
        </p:nvSpPr>
        <p:spPr/>
        <p:txBody>
          <a:bodyPr/>
          <a:lstStyle/>
          <a:p>
            <a:fld id="{33463A68-BF63-D944-BB40-F0E4FA703203}" type="slidenum">
              <a:rPr lang="en-US" smtClean="0"/>
              <a:t>43</a:t>
            </a:fld>
            <a:endParaRPr lang="en-US"/>
          </a:p>
        </p:txBody>
      </p:sp>
    </p:spTree>
    <p:extLst>
      <p:ext uri="{BB962C8B-B14F-4D97-AF65-F5344CB8AC3E}">
        <p14:creationId xmlns:p14="http://schemas.microsoft.com/office/powerpoint/2010/main" val="846518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JIT Elsewhere: C++ like languages</a:t>
            </a:r>
          </a:p>
        </p:txBody>
      </p:sp>
      <p:sp>
        <p:nvSpPr>
          <p:cNvPr id="3" name="Content Placeholder 2"/>
          <p:cNvSpPr>
            <a:spLocks noGrp="1"/>
          </p:cNvSpPr>
          <p:nvPr>
            <p:ph idx="1"/>
          </p:nvPr>
        </p:nvSpPr>
        <p:spPr/>
        <p:txBody>
          <a:bodyPr>
            <a:noAutofit/>
          </a:bodyPr>
          <a:lstStyle/>
          <a:p>
            <a:r>
              <a:rPr lang="en-US" dirty="0"/>
              <a:t>By default, C++ uses AOT</a:t>
            </a:r>
          </a:p>
          <a:p>
            <a:r>
              <a:rPr lang="en-US" dirty="0"/>
              <a:t>C#</a:t>
            </a:r>
          </a:p>
          <a:p>
            <a:pPr lvl="1"/>
            <a:r>
              <a:rPr lang="en-US" dirty="0"/>
              <a:t>MSIL == java bytecode </a:t>
            </a:r>
          </a:p>
          <a:p>
            <a:pPr lvl="1"/>
            <a:r>
              <a:rPr lang="en-US" dirty="0"/>
              <a:t>JIT</a:t>
            </a:r>
          </a:p>
          <a:p>
            <a:r>
              <a:rPr lang="en-US" dirty="0"/>
              <a:t>CLANG</a:t>
            </a:r>
          </a:p>
          <a:p>
            <a:pPr lvl="1"/>
            <a:r>
              <a:rPr lang="en-US" dirty="0"/>
              <a:t>Uses LLVM on backend</a:t>
            </a:r>
          </a:p>
          <a:p>
            <a:pPr lvl="1"/>
            <a:r>
              <a:rPr lang="en-US" dirty="0"/>
              <a:t>can benefit from JIT Compilation of bytecode</a:t>
            </a:r>
          </a:p>
        </p:txBody>
      </p:sp>
      <p:sp>
        <p:nvSpPr>
          <p:cNvPr id="4" name="Slide Number Placeholder 3">
            <a:extLst>
              <a:ext uri="{FF2B5EF4-FFF2-40B4-BE49-F238E27FC236}">
                <a16:creationId xmlns:a16="http://schemas.microsoft.com/office/drawing/2014/main" xmlns="" id="{96A62692-D775-47BF-ADC3-2EBD21ED818E}"/>
              </a:ext>
            </a:extLst>
          </p:cNvPr>
          <p:cNvSpPr>
            <a:spLocks noGrp="1"/>
          </p:cNvSpPr>
          <p:nvPr>
            <p:ph type="sldNum" sz="quarter" idx="12"/>
          </p:nvPr>
        </p:nvSpPr>
        <p:spPr/>
        <p:txBody>
          <a:bodyPr/>
          <a:lstStyle/>
          <a:p>
            <a:fld id="{33463A68-BF63-D944-BB40-F0E4FA703203}" type="slidenum">
              <a:rPr lang="en-US" smtClean="0"/>
              <a:t>44</a:t>
            </a:fld>
            <a:endParaRPr lang="en-US"/>
          </a:p>
        </p:txBody>
      </p:sp>
    </p:spTree>
    <p:extLst>
      <p:ext uri="{BB962C8B-B14F-4D97-AF65-F5344CB8AC3E}">
        <p14:creationId xmlns:p14="http://schemas.microsoft.com/office/powerpoint/2010/main" val="2699067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JIT Elsewhere: Web Browsers</a:t>
            </a:r>
          </a:p>
        </p:txBody>
      </p:sp>
      <p:sp>
        <p:nvSpPr>
          <p:cNvPr id="3" name="Content Placeholder 2"/>
          <p:cNvSpPr>
            <a:spLocks noGrp="1"/>
          </p:cNvSpPr>
          <p:nvPr>
            <p:ph idx="1"/>
          </p:nvPr>
        </p:nvSpPr>
        <p:spPr/>
        <p:txBody>
          <a:bodyPr>
            <a:normAutofit/>
          </a:bodyPr>
          <a:lstStyle/>
          <a:p>
            <a:r>
              <a:rPr lang="en-US" dirty="0"/>
              <a:t>Goal: </a:t>
            </a:r>
            <a:r>
              <a:rPr lang="en-US"/>
              <a:t>optimize JavaScript</a:t>
            </a:r>
            <a:endParaRPr lang="en-US" dirty="0"/>
          </a:p>
          <a:p>
            <a:r>
              <a:rPr lang="en-US" dirty="0"/>
              <a:t>Seen today in</a:t>
            </a:r>
          </a:p>
          <a:p>
            <a:pPr lvl="1"/>
            <a:r>
              <a:rPr lang="en-US" dirty="0"/>
              <a:t>Mozilla’s </a:t>
            </a:r>
            <a:r>
              <a:rPr lang="en-US" dirty="0" err="1"/>
              <a:t>Tamarin</a:t>
            </a:r>
            <a:endParaRPr lang="en-US" dirty="0"/>
          </a:p>
          <a:p>
            <a:pPr lvl="1"/>
            <a:r>
              <a:rPr lang="en-US" dirty="0"/>
              <a:t>Safari’s </a:t>
            </a:r>
            <a:r>
              <a:rPr lang="en-US" dirty="0" err="1"/>
              <a:t>WebKit</a:t>
            </a:r>
            <a:endParaRPr lang="en-US" dirty="0"/>
          </a:p>
          <a:p>
            <a:pPr lvl="1"/>
            <a:r>
              <a:rPr lang="en-US" dirty="0"/>
              <a:t>Chrome’s V8</a:t>
            </a:r>
          </a:p>
          <a:p>
            <a:pPr lvl="1"/>
            <a:r>
              <a:rPr lang="en-US" dirty="0"/>
              <a:t>all browsers except IE8 and earlier</a:t>
            </a:r>
          </a:p>
          <a:p>
            <a:endParaRPr lang="en-US" dirty="0"/>
          </a:p>
        </p:txBody>
      </p:sp>
      <p:sp>
        <p:nvSpPr>
          <p:cNvPr id="4" name="Slide Number Placeholder 3">
            <a:extLst>
              <a:ext uri="{FF2B5EF4-FFF2-40B4-BE49-F238E27FC236}">
                <a16:creationId xmlns:a16="http://schemas.microsoft.com/office/drawing/2014/main" xmlns="" id="{43D2B451-805E-4B84-8999-1ED10D8B7C26}"/>
              </a:ext>
            </a:extLst>
          </p:cNvPr>
          <p:cNvSpPr>
            <a:spLocks noGrp="1"/>
          </p:cNvSpPr>
          <p:nvPr>
            <p:ph type="sldNum" sz="quarter" idx="12"/>
          </p:nvPr>
        </p:nvSpPr>
        <p:spPr/>
        <p:txBody>
          <a:bodyPr/>
          <a:lstStyle/>
          <a:p>
            <a:fld id="{33463A68-BF63-D944-BB40-F0E4FA703203}" type="slidenum">
              <a:rPr lang="en-US" smtClean="0"/>
              <a:t>45</a:t>
            </a:fld>
            <a:endParaRPr lang="en-US"/>
          </a:p>
        </p:txBody>
      </p:sp>
    </p:spTree>
    <p:extLst>
      <p:ext uri="{BB962C8B-B14F-4D97-AF65-F5344CB8AC3E}">
        <p14:creationId xmlns:p14="http://schemas.microsoft.com/office/powerpoint/2010/main" val="370606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 Traditional Java Compilation and Execution</a:t>
            </a:r>
          </a:p>
        </p:txBody>
      </p:sp>
      <p:sp>
        <p:nvSpPr>
          <p:cNvPr id="3" name="Content Placeholder 2"/>
          <p:cNvSpPr>
            <a:spLocks noGrp="1"/>
          </p:cNvSpPr>
          <p:nvPr>
            <p:ph idx="1"/>
          </p:nvPr>
        </p:nvSpPr>
        <p:spPr/>
        <p:txBody>
          <a:bodyPr>
            <a:normAutofit/>
          </a:bodyPr>
          <a:lstStyle/>
          <a:p>
            <a:r>
              <a:rPr lang="en-US" dirty="0"/>
              <a:t>2 steps</a:t>
            </a:r>
          </a:p>
          <a:p>
            <a:pPr lvl="1"/>
            <a:r>
              <a:rPr lang="en-US" dirty="0"/>
              <a:t>A Java Compiler compiles high level Java source code to Java bytecode readable by JVM</a:t>
            </a:r>
          </a:p>
          <a:p>
            <a:pPr lvl="1"/>
            <a:r>
              <a:rPr lang="en-US" dirty="0"/>
              <a:t>JVM interprets bytecode to machine instructions at runtime</a:t>
            </a:r>
          </a:p>
          <a:p>
            <a:pPr marL="0" indent="0">
              <a:buNone/>
            </a:pPr>
            <a:r>
              <a:rPr lang="en-US" dirty="0"/>
              <a:t> </a:t>
            </a:r>
          </a:p>
        </p:txBody>
      </p:sp>
      <p:sp>
        <p:nvSpPr>
          <p:cNvPr id="4" name="Slide Number Placeholder 3">
            <a:extLst>
              <a:ext uri="{FF2B5EF4-FFF2-40B4-BE49-F238E27FC236}">
                <a16:creationId xmlns:a16="http://schemas.microsoft.com/office/drawing/2014/main" xmlns="" id="{3CA5F367-DFAD-4FF9-AB51-2BD05F7ADAFB}"/>
              </a:ext>
            </a:extLst>
          </p:cNvPr>
          <p:cNvSpPr>
            <a:spLocks noGrp="1"/>
          </p:cNvSpPr>
          <p:nvPr>
            <p:ph type="sldNum" sz="quarter" idx="12"/>
          </p:nvPr>
        </p:nvSpPr>
        <p:spPr/>
        <p:txBody>
          <a:bodyPr/>
          <a:lstStyle/>
          <a:p>
            <a:fld id="{33463A68-BF63-D944-BB40-F0E4FA703203}" type="slidenum">
              <a:rPr lang="en-US" smtClean="0"/>
              <a:t>5</a:t>
            </a:fld>
            <a:endParaRPr lang="en-US"/>
          </a:p>
        </p:txBody>
      </p:sp>
    </p:spTree>
    <p:extLst>
      <p:ext uri="{BB962C8B-B14F-4D97-AF65-F5344CB8AC3E}">
        <p14:creationId xmlns:p14="http://schemas.microsoft.com/office/powerpoint/2010/main" val="361776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98078-1066-49DB-825B-49B128802BF3}"/>
              </a:ext>
            </a:extLst>
          </p:cNvPr>
          <p:cNvSpPr>
            <a:spLocks noGrp="1"/>
          </p:cNvSpPr>
          <p:nvPr>
            <p:ph type="title"/>
          </p:nvPr>
        </p:nvSpPr>
        <p:spPr/>
        <p:txBody>
          <a:bodyPr/>
          <a:lstStyle/>
          <a:p>
            <a:r>
              <a:rPr lang="en-US" dirty="0"/>
              <a:t>Interpreter vs. Compiler</a:t>
            </a:r>
          </a:p>
        </p:txBody>
      </p:sp>
      <p:pic>
        <p:nvPicPr>
          <p:cNvPr id="4" name="Picture 3">
            <a:extLst>
              <a:ext uri="{FF2B5EF4-FFF2-40B4-BE49-F238E27FC236}">
                <a16:creationId xmlns:a16="http://schemas.microsoft.com/office/drawing/2014/main" xmlns="" id="{5F386289-6007-41DD-941D-EC0E09A9518E}"/>
              </a:ext>
            </a:extLst>
          </p:cNvPr>
          <p:cNvPicPr>
            <a:picLocks noChangeAspect="1"/>
          </p:cNvPicPr>
          <p:nvPr/>
        </p:nvPicPr>
        <p:blipFill>
          <a:blip r:embed="rId2"/>
          <a:stretch>
            <a:fillRect/>
          </a:stretch>
        </p:blipFill>
        <p:spPr>
          <a:xfrm>
            <a:off x="392847" y="1773402"/>
            <a:ext cx="4179153" cy="2176642"/>
          </a:xfrm>
          <a:prstGeom prst="rect">
            <a:avLst/>
          </a:prstGeom>
        </p:spPr>
      </p:pic>
      <p:pic>
        <p:nvPicPr>
          <p:cNvPr id="5" name="Picture 4">
            <a:extLst>
              <a:ext uri="{FF2B5EF4-FFF2-40B4-BE49-F238E27FC236}">
                <a16:creationId xmlns:a16="http://schemas.microsoft.com/office/drawing/2014/main" xmlns="" id="{328543B5-9609-4C1D-BEA1-FFF0C49F203C}"/>
              </a:ext>
            </a:extLst>
          </p:cNvPr>
          <p:cNvPicPr>
            <a:picLocks noChangeAspect="1"/>
          </p:cNvPicPr>
          <p:nvPr/>
        </p:nvPicPr>
        <p:blipFill>
          <a:blip r:embed="rId3"/>
          <a:stretch>
            <a:fillRect/>
          </a:stretch>
        </p:blipFill>
        <p:spPr>
          <a:xfrm>
            <a:off x="4802503" y="2861723"/>
            <a:ext cx="3948650" cy="3591944"/>
          </a:xfrm>
          <a:prstGeom prst="rect">
            <a:avLst/>
          </a:prstGeom>
        </p:spPr>
      </p:pic>
      <p:sp>
        <p:nvSpPr>
          <p:cNvPr id="3" name="Slide Number Placeholder 2">
            <a:extLst>
              <a:ext uri="{FF2B5EF4-FFF2-40B4-BE49-F238E27FC236}">
                <a16:creationId xmlns:a16="http://schemas.microsoft.com/office/drawing/2014/main" xmlns="" id="{FD3D8842-C9F3-4AD1-BECF-B2DD17DE51F3}"/>
              </a:ext>
            </a:extLst>
          </p:cNvPr>
          <p:cNvSpPr>
            <a:spLocks noGrp="1"/>
          </p:cNvSpPr>
          <p:nvPr>
            <p:ph type="sldNum" sz="quarter" idx="12"/>
          </p:nvPr>
        </p:nvSpPr>
        <p:spPr/>
        <p:txBody>
          <a:bodyPr/>
          <a:lstStyle/>
          <a:p>
            <a:fld id="{33463A68-BF63-D944-BB40-F0E4FA703203}" type="slidenum">
              <a:rPr lang="en-US" smtClean="0"/>
              <a:t>6</a:t>
            </a:fld>
            <a:endParaRPr lang="en-US"/>
          </a:p>
        </p:txBody>
      </p:sp>
    </p:spTree>
    <p:extLst>
      <p:ext uri="{BB962C8B-B14F-4D97-AF65-F5344CB8AC3E}">
        <p14:creationId xmlns:p14="http://schemas.microsoft.com/office/powerpoint/2010/main" val="378413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1AE1D-709F-41C6-85A7-35EE0002EB46}"/>
              </a:ext>
            </a:extLst>
          </p:cNvPr>
          <p:cNvSpPr>
            <a:spLocks noGrp="1"/>
          </p:cNvSpPr>
          <p:nvPr>
            <p:ph type="title"/>
          </p:nvPr>
        </p:nvSpPr>
        <p:spPr/>
        <p:txBody>
          <a:bodyPr/>
          <a:lstStyle/>
          <a:p>
            <a:r>
              <a:rPr lang="en-US" dirty="0"/>
              <a:t>Static Compilation</a:t>
            </a:r>
          </a:p>
        </p:txBody>
      </p:sp>
      <p:pic>
        <p:nvPicPr>
          <p:cNvPr id="4" name="Picture 3">
            <a:extLst>
              <a:ext uri="{FF2B5EF4-FFF2-40B4-BE49-F238E27FC236}">
                <a16:creationId xmlns:a16="http://schemas.microsoft.com/office/drawing/2014/main" xmlns="" id="{826A28F5-27A5-4D73-95AF-13797AFD536A}"/>
              </a:ext>
            </a:extLst>
          </p:cNvPr>
          <p:cNvPicPr>
            <a:picLocks noChangeAspect="1"/>
          </p:cNvPicPr>
          <p:nvPr/>
        </p:nvPicPr>
        <p:blipFill>
          <a:blip r:embed="rId2"/>
          <a:stretch>
            <a:fillRect/>
          </a:stretch>
        </p:blipFill>
        <p:spPr>
          <a:xfrm>
            <a:off x="2900903" y="1634105"/>
            <a:ext cx="3867038" cy="4949257"/>
          </a:xfrm>
          <a:prstGeom prst="rect">
            <a:avLst/>
          </a:prstGeom>
        </p:spPr>
      </p:pic>
      <p:sp>
        <p:nvSpPr>
          <p:cNvPr id="3" name="Slide Number Placeholder 2">
            <a:extLst>
              <a:ext uri="{FF2B5EF4-FFF2-40B4-BE49-F238E27FC236}">
                <a16:creationId xmlns:a16="http://schemas.microsoft.com/office/drawing/2014/main" xmlns="" id="{061465BC-3A2D-4955-B2AC-5BB86424403B}"/>
              </a:ext>
            </a:extLst>
          </p:cNvPr>
          <p:cNvSpPr>
            <a:spLocks noGrp="1"/>
          </p:cNvSpPr>
          <p:nvPr>
            <p:ph type="sldNum" sz="quarter" idx="12"/>
          </p:nvPr>
        </p:nvSpPr>
        <p:spPr/>
        <p:txBody>
          <a:bodyPr/>
          <a:lstStyle/>
          <a:p>
            <a:fld id="{33463A68-BF63-D944-BB40-F0E4FA703203}" type="slidenum">
              <a:rPr lang="en-US" smtClean="0"/>
              <a:t>7</a:t>
            </a:fld>
            <a:endParaRPr lang="en-US"/>
          </a:p>
        </p:txBody>
      </p:sp>
    </p:spTree>
    <p:extLst>
      <p:ext uri="{BB962C8B-B14F-4D97-AF65-F5344CB8AC3E}">
        <p14:creationId xmlns:p14="http://schemas.microsoft.com/office/powerpoint/2010/main" val="159011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AAC6E-9F92-4014-8516-F78F90BFE844}"/>
              </a:ext>
            </a:extLst>
          </p:cNvPr>
          <p:cNvSpPr>
            <a:spLocks noGrp="1"/>
          </p:cNvSpPr>
          <p:nvPr>
            <p:ph type="title"/>
          </p:nvPr>
        </p:nvSpPr>
        <p:spPr/>
        <p:txBody>
          <a:bodyPr/>
          <a:lstStyle/>
          <a:p>
            <a:r>
              <a:rPr lang="en-US" dirty="0"/>
              <a:t>Hybrid Compilation</a:t>
            </a:r>
          </a:p>
        </p:txBody>
      </p:sp>
      <p:pic>
        <p:nvPicPr>
          <p:cNvPr id="4" name="Picture 3">
            <a:extLst>
              <a:ext uri="{FF2B5EF4-FFF2-40B4-BE49-F238E27FC236}">
                <a16:creationId xmlns:a16="http://schemas.microsoft.com/office/drawing/2014/main" xmlns="" id="{6689817B-FDDD-452A-B01E-1CC2F495889D}"/>
              </a:ext>
            </a:extLst>
          </p:cNvPr>
          <p:cNvPicPr>
            <a:picLocks noChangeAspect="1"/>
          </p:cNvPicPr>
          <p:nvPr/>
        </p:nvPicPr>
        <p:blipFill>
          <a:blip r:embed="rId2"/>
          <a:stretch>
            <a:fillRect/>
          </a:stretch>
        </p:blipFill>
        <p:spPr>
          <a:xfrm>
            <a:off x="2952588" y="1417638"/>
            <a:ext cx="4199834" cy="5165724"/>
          </a:xfrm>
          <a:prstGeom prst="rect">
            <a:avLst/>
          </a:prstGeom>
        </p:spPr>
      </p:pic>
      <p:sp>
        <p:nvSpPr>
          <p:cNvPr id="3" name="Slide Number Placeholder 2">
            <a:extLst>
              <a:ext uri="{FF2B5EF4-FFF2-40B4-BE49-F238E27FC236}">
                <a16:creationId xmlns:a16="http://schemas.microsoft.com/office/drawing/2014/main" xmlns="" id="{49E69225-131F-42DC-8EC4-74EBF28BBE94}"/>
              </a:ext>
            </a:extLst>
          </p:cNvPr>
          <p:cNvSpPr>
            <a:spLocks noGrp="1"/>
          </p:cNvSpPr>
          <p:nvPr>
            <p:ph type="sldNum" sz="quarter" idx="12"/>
          </p:nvPr>
        </p:nvSpPr>
        <p:spPr/>
        <p:txBody>
          <a:bodyPr/>
          <a:lstStyle/>
          <a:p>
            <a:fld id="{33463A68-BF63-D944-BB40-F0E4FA703203}" type="slidenum">
              <a:rPr lang="en-US" smtClean="0"/>
              <a:t>8</a:t>
            </a:fld>
            <a:endParaRPr lang="en-US"/>
          </a:p>
        </p:txBody>
      </p:sp>
    </p:spTree>
    <p:extLst>
      <p:ext uri="{BB962C8B-B14F-4D97-AF65-F5344CB8AC3E}">
        <p14:creationId xmlns:p14="http://schemas.microsoft.com/office/powerpoint/2010/main" val="66028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Traditional Java Compilation and Execution</a:t>
            </a:r>
          </a:p>
        </p:txBody>
      </p:sp>
      <p:sp>
        <p:nvSpPr>
          <p:cNvPr id="3" name="Content Placeholder 2"/>
          <p:cNvSpPr>
            <a:spLocks noGrp="1"/>
          </p:cNvSpPr>
          <p:nvPr>
            <p:ph idx="1"/>
          </p:nvPr>
        </p:nvSpPr>
        <p:spPr/>
        <p:txBody>
          <a:bodyPr>
            <a:normAutofit/>
          </a:bodyPr>
          <a:lstStyle/>
          <a:p>
            <a:r>
              <a:rPr lang="en-US" dirty="0"/>
              <a:t>Advantages</a:t>
            </a:r>
          </a:p>
          <a:p>
            <a:pPr lvl="1"/>
            <a:r>
              <a:rPr lang="en-US" dirty="0"/>
              <a:t>Platform independence (JVM present on most machines)</a:t>
            </a:r>
          </a:p>
          <a:p>
            <a:r>
              <a:rPr lang="en-US" dirty="0"/>
              <a:t>Drawbacks</a:t>
            </a:r>
          </a:p>
          <a:p>
            <a:pPr lvl="1"/>
            <a:r>
              <a:rPr lang="en-US" dirty="0"/>
              <a:t>not as fast as running pre-compiled machine instructions</a:t>
            </a:r>
          </a:p>
        </p:txBody>
      </p:sp>
      <p:sp>
        <p:nvSpPr>
          <p:cNvPr id="4" name="Slide Number Placeholder 3">
            <a:extLst>
              <a:ext uri="{FF2B5EF4-FFF2-40B4-BE49-F238E27FC236}">
                <a16:creationId xmlns:a16="http://schemas.microsoft.com/office/drawing/2014/main" xmlns="" id="{0127565B-6C89-4D12-8EBD-5A7442511DEF}"/>
              </a:ext>
            </a:extLst>
          </p:cNvPr>
          <p:cNvSpPr>
            <a:spLocks noGrp="1"/>
          </p:cNvSpPr>
          <p:nvPr>
            <p:ph type="sldNum" sz="quarter" idx="12"/>
          </p:nvPr>
        </p:nvSpPr>
        <p:spPr/>
        <p:txBody>
          <a:bodyPr/>
          <a:lstStyle/>
          <a:p>
            <a:fld id="{33463A68-BF63-D944-BB40-F0E4FA703203}" type="slidenum">
              <a:rPr lang="en-US" smtClean="0"/>
              <a:t>9</a:t>
            </a:fld>
            <a:endParaRPr lang="en-US"/>
          </a:p>
        </p:txBody>
      </p:sp>
    </p:spTree>
    <p:extLst>
      <p:ext uri="{BB962C8B-B14F-4D97-AF65-F5344CB8AC3E}">
        <p14:creationId xmlns:p14="http://schemas.microsoft.com/office/powerpoint/2010/main" val="948368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TotalTime>
  <Words>1398</Words>
  <Application>Microsoft Macintosh PowerPoint</Application>
  <PresentationFormat>On-screen Show (4:3)</PresentationFormat>
  <Paragraphs>276</Paragraphs>
  <Slides>45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Calibri</vt:lpstr>
      <vt:lpstr>Arial</vt:lpstr>
      <vt:lpstr>Office Theme</vt:lpstr>
      <vt:lpstr>Just In Time Compilation</vt:lpstr>
      <vt:lpstr>JIT Compilation: What is it?</vt:lpstr>
      <vt:lpstr>Outline</vt:lpstr>
      <vt:lpstr>Outline</vt:lpstr>
      <vt:lpstr> Traditional Java Compilation and Execution</vt:lpstr>
      <vt:lpstr>Interpreter vs. Compiler</vt:lpstr>
      <vt:lpstr>Static Compilation</vt:lpstr>
      <vt:lpstr>Hybrid Compilation</vt:lpstr>
      <vt:lpstr> Traditional Java Compilation and Execution</vt:lpstr>
      <vt:lpstr>Outline</vt:lpstr>
      <vt:lpstr>JIT Compilation</vt:lpstr>
      <vt:lpstr> Goals in JIT Compilation</vt:lpstr>
      <vt:lpstr>JIT Compilation</vt:lpstr>
      <vt:lpstr>JIT Compilation in Java</vt:lpstr>
      <vt:lpstr> JIT Compilation (in JVM)</vt:lpstr>
      <vt:lpstr> Advantages of JIT Compilation</vt:lpstr>
      <vt:lpstr> Drawbacks of JIT Compilation</vt:lpstr>
      <vt:lpstr> Security issues</vt:lpstr>
      <vt:lpstr>Outline</vt:lpstr>
      <vt:lpstr> Optimization techniques</vt:lpstr>
      <vt:lpstr> Optimization techniques</vt:lpstr>
      <vt:lpstr>Outline</vt:lpstr>
      <vt:lpstr>A look at a traditional JVM </vt:lpstr>
      <vt:lpstr>JRockit JVM </vt:lpstr>
      <vt:lpstr> When to use which?</vt:lpstr>
      <vt:lpstr> HotSpot’s JRockit Integration</vt:lpstr>
      <vt:lpstr>Outline</vt:lpstr>
      <vt:lpstr>JRockit JVM </vt:lpstr>
      <vt:lpstr>JRockit JVM </vt:lpstr>
      <vt:lpstr>JRockit JIT Compilation </vt:lpstr>
      <vt:lpstr> JRockit Step 1: JIT Compilation</vt:lpstr>
      <vt:lpstr> JRockit Step 2: Monitor Threads</vt:lpstr>
      <vt:lpstr> JRockit Step 3: Optimization</vt:lpstr>
      <vt:lpstr> JRockit Optimization Example</vt:lpstr>
      <vt:lpstr>Step 1: Starting Point</vt:lpstr>
      <vt:lpstr> Step 2: Inline Final Method</vt:lpstr>
      <vt:lpstr> Step 3: Remove Redundant Loads</vt:lpstr>
      <vt:lpstr> Step 4: Copy Propagation</vt:lpstr>
      <vt:lpstr> Step 5: Eliminate Dead Code</vt:lpstr>
      <vt:lpstr> JRockit Optimization Example</vt:lpstr>
      <vt:lpstr> Step 6: Choose Instruction</vt:lpstr>
      <vt:lpstr>Outline</vt:lpstr>
      <vt:lpstr>JIT Elsewhere: More bytecode langs </vt:lpstr>
      <vt:lpstr> JIT Elsewhere: C++ like languages</vt:lpstr>
      <vt:lpstr> JIT Elsewhere: Web Browsers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In Time Compilation</dc:title>
  <dc:subject/>
  <dc:creator>Rifat Shahriyar</dc:creator>
  <cp:keywords/>
  <dc:description/>
  <cp:lastModifiedBy>Microsoft Office User</cp:lastModifiedBy>
  <cp:revision>23</cp:revision>
  <dcterms:created xsi:type="dcterms:W3CDTF">2015-11-10T04:29:31Z</dcterms:created>
  <dcterms:modified xsi:type="dcterms:W3CDTF">2019-07-09T13:48:05Z</dcterms:modified>
  <cp:category/>
</cp:coreProperties>
</file>