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4" r:id="rId21"/>
    <p:sldId id="275" r:id="rId22"/>
    <p:sldId id="276" r:id="rId23"/>
    <p:sldId id="295" r:id="rId24"/>
    <p:sldId id="296"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4"/>
  </p:normalViewPr>
  <p:slideViewPr>
    <p:cSldViewPr snapToGrid="0" snapToObjects="1">
      <p:cViewPr varScale="1">
        <p:scale>
          <a:sx n="90" d="100"/>
          <a:sy n="90"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10CD-D1A6-9043-84FF-6B86EAC14C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AD26B1-7675-3445-9BBC-9CC2A1BB3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CE2137F-9D20-5E40-9E88-6BA485D10819}"/>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0F7F4ABD-6318-FE4C-BC05-161DBE93B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BB1EC7-7A53-EB4E-9E86-7A827DB86107}"/>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29258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A1D1-4100-1049-9810-7FAEE1D978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CA1F9F-0C52-F24C-AED9-B9D2FFB952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A607B3-DA2A-A14B-A9EC-11411353E3CC}"/>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336FF1C9-28AE-8F42-B991-922DF6E5B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739733-C823-7049-BCCE-7E0CFAEB0E5A}"/>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20497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ED30B-9574-0740-889D-452C6587E4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BD0978-05DD-E24D-B1C6-6D3894714F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8DC668-6F96-674A-A335-1C94510F7B7F}"/>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6372140F-3D61-7F42-8007-1B0A93471D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9F5D67-DAC5-EE43-8754-8EF1949ECC59}"/>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9523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39FF-396E-2744-B723-7794F1A410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A4ABEB-9F11-1B45-A500-8117227D15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CBD0D3-3D5A-D741-A65B-C7F3DD44790D}"/>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4C293801-0FDC-E948-B467-1EA17C6E60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D3AE7A-0B25-3F4C-97F0-D02B9761AC1E}"/>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179545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54A1-4245-A84A-9F50-39D1B0701F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A49781A-B2E2-D64F-ABD5-659630D8A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5F7A246-5E25-624C-943C-83CF2DB653C5}"/>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44907995-4641-0047-AE7B-50773B5DC3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A2AE40-118B-1848-AA74-AFD61C06780B}"/>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1623607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6365-A5F5-054D-AEF3-4F85516240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174493-B776-734C-B6EA-4347FEFDDA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FC2A2D-4D04-804F-B38E-54E7FBD949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9C6584C-C658-5146-B317-461843AC637E}"/>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6" name="Footer Placeholder 5">
            <a:extLst>
              <a:ext uri="{FF2B5EF4-FFF2-40B4-BE49-F238E27FC236}">
                <a16:creationId xmlns:a16="http://schemas.microsoft.com/office/drawing/2014/main" id="{C5830360-736F-474F-A4E5-E0B8B64B7D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60C861-F2B8-7344-AAF0-08A4CEE76BAB}"/>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12730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CEFC-0736-1D45-8159-392775D7C50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416C63-E8B4-0C41-996A-A32ED1BBA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A6AF0D-FFC1-6E45-8221-F16F8790EA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4D5762-D9CB-EB45-B1EF-1FC761F92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33FF889-64F9-7548-9C17-070D76164B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741F9ED-7F7B-1F42-9FE6-350331794DDC}"/>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8" name="Footer Placeholder 7">
            <a:extLst>
              <a:ext uri="{FF2B5EF4-FFF2-40B4-BE49-F238E27FC236}">
                <a16:creationId xmlns:a16="http://schemas.microsoft.com/office/drawing/2014/main" id="{787AD37F-8DCB-C549-A650-5FD3AD3F850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FA9147-A342-254D-963F-ECECD0DEF71E}"/>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241980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52F4-D2D1-1848-A731-8C151ED7EB9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02F0A4C-AE8C-C047-8B27-AE6ACC7A1B79}"/>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4" name="Footer Placeholder 3">
            <a:extLst>
              <a:ext uri="{FF2B5EF4-FFF2-40B4-BE49-F238E27FC236}">
                <a16:creationId xmlns:a16="http://schemas.microsoft.com/office/drawing/2014/main" id="{A512E6F4-5E25-2A4B-95C1-4E747506A9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A63B72A-1178-264F-B1A5-DD524863D197}"/>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15353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CDC18-CF83-FE4F-9798-7A533332DB86}"/>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3" name="Footer Placeholder 2">
            <a:extLst>
              <a:ext uri="{FF2B5EF4-FFF2-40B4-BE49-F238E27FC236}">
                <a16:creationId xmlns:a16="http://schemas.microsoft.com/office/drawing/2014/main" id="{9AEA74B0-29A2-8542-9440-5DB08CDA63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A762D24-E607-4D4D-B61A-D62B6BB03BDA}"/>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14626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52D7-90E0-F24D-88A2-E81D523DA7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B7CB64-02CA-C54C-90B6-65613C4FA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838DEB-411E-3E49-A37B-61B48961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DD8306-E0BA-0E43-9240-F6F593442357}"/>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6" name="Footer Placeholder 5">
            <a:extLst>
              <a:ext uri="{FF2B5EF4-FFF2-40B4-BE49-F238E27FC236}">
                <a16:creationId xmlns:a16="http://schemas.microsoft.com/office/drawing/2014/main" id="{3ACA9F67-785B-3242-A218-A14113090C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D58D3D-4067-2B48-BEDC-E55C5915C8FD}"/>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96369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1C0A-1455-3241-AE87-C4E928E9F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26A648D-6940-1240-AF54-8EC13F7A0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CAFA511-6586-EE4C-A45D-33B523F82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5D58AD-A2C5-3046-89D5-1CDE1B81D09C}"/>
              </a:ext>
            </a:extLst>
          </p:cNvPr>
          <p:cNvSpPr>
            <a:spLocks noGrp="1"/>
          </p:cNvSpPr>
          <p:nvPr>
            <p:ph type="dt" sz="half" idx="10"/>
          </p:nvPr>
        </p:nvSpPr>
        <p:spPr/>
        <p:txBody>
          <a:bodyPr/>
          <a:lstStyle/>
          <a:p>
            <a:fld id="{A2C5013D-95D4-A64C-9E09-6CAC78DA6FBC}" type="datetimeFigureOut">
              <a:rPr lang="en-US" smtClean="0"/>
              <a:t>8/6/19</a:t>
            </a:fld>
            <a:endParaRPr lang="en-US" dirty="0"/>
          </a:p>
        </p:txBody>
      </p:sp>
      <p:sp>
        <p:nvSpPr>
          <p:cNvPr id="6" name="Footer Placeholder 5">
            <a:extLst>
              <a:ext uri="{FF2B5EF4-FFF2-40B4-BE49-F238E27FC236}">
                <a16:creationId xmlns:a16="http://schemas.microsoft.com/office/drawing/2014/main" id="{3C1ECE23-5C2E-BC4F-A0F6-1CDB61C8AD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C4BE48-9208-E44E-93B2-2F1EB0711CB4}"/>
              </a:ext>
            </a:extLst>
          </p:cNvPr>
          <p:cNvSpPr>
            <a:spLocks noGrp="1"/>
          </p:cNvSpPr>
          <p:nvPr>
            <p:ph type="sldNum" sz="quarter" idx="12"/>
          </p:nvPr>
        </p:nvSpPr>
        <p:spPr/>
        <p:txBody>
          <a:bodyPr/>
          <a:lstStyle/>
          <a:p>
            <a:fld id="{0DD6E626-1E2C-AB41-A2B8-E3EB3D262110}" type="slidenum">
              <a:rPr lang="en-US" smtClean="0"/>
              <a:t>‹#›</a:t>
            </a:fld>
            <a:endParaRPr lang="en-US" dirty="0"/>
          </a:p>
        </p:txBody>
      </p:sp>
    </p:spTree>
    <p:extLst>
      <p:ext uri="{BB962C8B-B14F-4D97-AF65-F5344CB8AC3E}">
        <p14:creationId xmlns:p14="http://schemas.microsoft.com/office/powerpoint/2010/main" val="75391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33374-BA92-BE48-ABFD-B780C17DC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9B0BF1-C995-A844-ACA8-484EBD063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5BBFF8-CCCF-5247-BEF3-67324D4B2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5013D-95D4-A64C-9E09-6CAC78DA6FBC}" type="datetimeFigureOut">
              <a:rPr lang="en-US" smtClean="0"/>
              <a:t>8/6/19</a:t>
            </a:fld>
            <a:endParaRPr lang="en-US" dirty="0"/>
          </a:p>
        </p:txBody>
      </p:sp>
      <p:sp>
        <p:nvSpPr>
          <p:cNvPr id="5" name="Footer Placeholder 4">
            <a:extLst>
              <a:ext uri="{FF2B5EF4-FFF2-40B4-BE49-F238E27FC236}">
                <a16:creationId xmlns:a16="http://schemas.microsoft.com/office/drawing/2014/main" id="{5EF21A12-DC6D-7B4A-BBEA-97165EC61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A48F3B3-E02B-FD40-BC4F-74991FF59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6E626-1E2C-AB41-A2B8-E3EB3D262110}" type="slidenum">
              <a:rPr lang="en-US" smtClean="0"/>
              <a:t>‹#›</a:t>
            </a:fld>
            <a:endParaRPr lang="en-US" dirty="0"/>
          </a:p>
        </p:txBody>
      </p:sp>
    </p:spTree>
    <p:extLst>
      <p:ext uri="{BB962C8B-B14F-4D97-AF65-F5344CB8AC3E}">
        <p14:creationId xmlns:p14="http://schemas.microsoft.com/office/powerpoint/2010/main" val="19589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C117-88A3-4C40-BE6F-2188D81929AB}"/>
              </a:ext>
            </a:extLst>
          </p:cNvPr>
          <p:cNvSpPr>
            <a:spLocks noGrp="1"/>
          </p:cNvSpPr>
          <p:nvPr>
            <p:ph type="ctrTitle"/>
          </p:nvPr>
        </p:nvSpPr>
        <p:spPr/>
        <p:txBody>
          <a:bodyPr/>
          <a:lstStyle/>
          <a:p>
            <a:r>
              <a:rPr lang="en-US" dirty="0"/>
              <a:t>Type Systems</a:t>
            </a:r>
          </a:p>
        </p:txBody>
      </p:sp>
      <p:sp>
        <p:nvSpPr>
          <p:cNvPr id="3" name="Subtitle 2">
            <a:extLst>
              <a:ext uri="{FF2B5EF4-FFF2-40B4-BE49-F238E27FC236}">
                <a16:creationId xmlns:a16="http://schemas.microsoft.com/office/drawing/2014/main" id="{422B09B8-AD8B-1F49-967B-2333E3680A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987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EC9E-A1F9-8945-B56A-D9236F77DB2A}"/>
              </a:ext>
            </a:extLst>
          </p:cNvPr>
          <p:cNvSpPr>
            <a:spLocks noGrp="1"/>
          </p:cNvSpPr>
          <p:nvPr>
            <p:ph type="title"/>
          </p:nvPr>
        </p:nvSpPr>
        <p:spPr/>
        <p:txBody>
          <a:bodyPr>
            <a:normAutofit/>
          </a:bodyPr>
          <a:lstStyle/>
          <a:p>
            <a:r>
              <a:rPr lang="en-US" sz="3800" b="1" dirty="0"/>
              <a:t>How Types are Used - Determining Which Operation</a:t>
            </a:r>
          </a:p>
        </p:txBody>
      </p:sp>
      <p:sp>
        <p:nvSpPr>
          <p:cNvPr id="3" name="Content Placeholder 2">
            <a:extLst>
              <a:ext uri="{FF2B5EF4-FFF2-40B4-BE49-F238E27FC236}">
                <a16:creationId xmlns:a16="http://schemas.microsoft.com/office/drawing/2014/main" id="{6C765900-38F4-344F-9563-10A10AECCD32}"/>
              </a:ext>
            </a:extLst>
          </p:cNvPr>
          <p:cNvSpPr>
            <a:spLocks noGrp="1"/>
          </p:cNvSpPr>
          <p:nvPr>
            <p:ph idx="1"/>
          </p:nvPr>
        </p:nvSpPr>
        <p:spPr/>
        <p:txBody>
          <a:bodyPr>
            <a:normAutofit/>
          </a:bodyPr>
          <a:lstStyle/>
          <a:p>
            <a:r>
              <a:rPr lang="en-US" dirty="0"/>
              <a:t>Python similarly uses the binary + operator for both numeric addition and string concatenation. The following Python function, like its C++ counterpart, may be called with two integers or with two strings</a:t>
            </a:r>
          </a:p>
          <a:p>
            <a:pPr marL="0" indent="0">
              <a:buNone/>
            </a:pPr>
            <a:r>
              <a:rPr lang="en-US" b="1" dirty="0"/>
              <a:t>[Python]</a:t>
            </a:r>
          </a:p>
          <a:p>
            <a:pPr marL="0" indent="0">
              <a:buNone/>
            </a:pPr>
            <a:r>
              <a:rPr lang="en-US" b="1" dirty="0"/>
              <a:t>def addEm(a, b):</a:t>
            </a:r>
          </a:p>
          <a:p>
            <a:pPr marL="0" indent="0">
              <a:buNone/>
            </a:pPr>
            <a:r>
              <a:rPr lang="en-US" b="1" dirty="0"/>
              <a:t>	return a + b</a:t>
            </a:r>
          </a:p>
          <a:p>
            <a:r>
              <a:rPr lang="en-US" dirty="0"/>
              <a:t>An important application of this third use of types is to provide a single interface for entities of different types. This called polymorphism. Both versions of addEm are polymorphic functions</a:t>
            </a:r>
          </a:p>
        </p:txBody>
      </p:sp>
    </p:spTree>
    <p:extLst>
      <p:ext uri="{BB962C8B-B14F-4D97-AF65-F5344CB8AC3E}">
        <p14:creationId xmlns:p14="http://schemas.microsoft.com/office/powerpoint/2010/main" val="238172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09BB-B97D-284F-A71F-3011D829A685}"/>
              </a:ext>
            </a:extLst>
          </p:cNvPr>
          <p:cNvSpPr>
            <a:spLocks noGrp="1"/>
          </p:cNvSpPr>
          <p:nvPr>
            <p:ph type="title"/>
          </p:nvPr>
        </p:nvSpPr>
        <p:spPr/>
        <p:txBody>
          <a:bodyPr>
            <a:normAutofit/>
          </a:bodyPr>
          <a:lstStyle/>
          <a:p>
            <a:r>
              <a:rPr lang="en-US" sz="4000" b="1" dirty="0"/>
              <a:t>Type Systems: Static vs. Dynamic</a:t>
            </a:r>
          </a:p>
        </p:txBody>
      </p:sp>
      <p:sp>
        <p:nvSpPr>
          <p:cNvPr id="3" name="Content Placeholder 2">
            <a:extLst>
              <a:ext uri="{FF2B5EF4-FFF2-40B4-BE49-F238E27FC236}">
                <a16:creationId xmlns:a16="http://schemas.microsoft.com/office/drawing/2014/main" id="{6F6561DE-D56A-DB45-B923-8CEB0860D354}"/>
              </a:ext>
            </a:extLst>
          </p:cNvPr>
          <p:cNvSpPr>
            <a:spLocks noGrp="1"/>
          </p:cNvSpPr>
          <p:nvPr>
            <p:ph idx="1"/>
          </p:nvPr>
        </p:nvSpPr>
        <p:spPr/>
        <p:txBody>
          <a:bodyPr/>
          <a:lstStyle/>
          <a:p>
            <a:r>
              <a:rPr lang="en-US" dirty="0"/>
              <a:t>A type system can be characterized as static or dynamic</a:t>
            </a:r>
          </a:p>
          <a:p>
            <a:r>
              <a:rPr lang="en-US" dirty="0"/>
              <a:t>In a static type system, types are determined and checked before program execution</a:t>
            </a:r>
          </a:p>
          <a:p>
            <a:r>
              <a:rPr lang="en-US" dirty="0"/>
              <a:t>This is typically done by a compiler</a:t>
            </a:r>
          </a:p>
          <a:p>
            <a:r>
              <a:rPr lang="en-US" dirty="0"/>
              <a:t>Type errors flagged during static type checking generally prevent a program from being executed</a:t>
            </a:r>
          </a:p>
          <a:p>
            <a:r>
              <a:rPr lang="en-US" dirty="0"/>
              <a:t>Programming languages with static type systems include C, C++, Java, Haskell, Objective-C, Go, Rust, and Swift</a:t>
            </a:r>
          </a:p>
          <a:p>
            <a:endParaRPr lang="en-US" dirty="0"/>
          </a:p>
        </p:txBody>
      </p:sp>
    </p:spTree>
    <p:extLst>
      <p:ext uri="{BB962C8B-B14F-4D97-AF65-F5344CB8AC3E}">
        <p14:creationId xmlns:p14="http://schemas.microsoft.com/office/powerpoint/2010/main" val="385481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92EF-76DA-984B-B2C5-AB4031D20880}"/>
              </a:ext>
            </a:extLst>
          </p:cNvPr>
          <p:cNvSpPr>
            <a:spLocks noGrp="1"/>
          </p:cNvSpPr>
          <p:nvPr>
            <p:ph type="title"/>
          </p:nvPr>
        </p:nvSpPr>
        <p:spPr/>
        <p:txBody>
          <a:bodyPr>
            <a:normAutofit/>
          </a:bodyPr>
          <a:lstStyle/>
          <a:p>
            <a:r>
              <a:rPr lang="en-US" sz="4000" b="1" dirty="0"/>
              <a:t>Type Systems: Static vs. Dynamic</a:t>
            </a:r>
          </a:p>
        </p:txBody>
      </p:sp>
      <p:sp>
        <p:nvSpPr>
          <p:cNvPr id="3" name="Content Placeholder 2">
            <a:extLst>
              <a:ext uri="{FF2B5EF4-FFF2-40B4-BE49-F238E27FC236}">
                <a16:creationId xmlns:a16="http://schemas.microsoft.com/office/drawing/2014/main" id="{2E85E5C7-3FD4-DF46-9719-5EF7A7284D58}"/>
              </a:ext>
            </a:extLst>
          </p:cNvPr>
          <p:cNvSpPr>
            <a:spLocks noGrp="1"/>
          </p:cNvSpPr>
          <p:nvPr>
            <p:ph idx="1"/>
          </p:nvPr>
        </p:nvSpPr>
        <p:spPr/>
        <p:txBody>
          <a:bodyPr/>
          <a:lstStyle/>
          <a:p>
            <a:r>
              <a:rPr lang="en-US" dirty="0"/>
              <a:t>In a dynamic type system, types are determined and checked during program execution</a:t>
            </a:r>
          </a:p>
          <a:p>
            <a:r>
              <a:rPr lang="en-US" dirty="0"/>
              <a:t>Types are tracked by attaching to each value a tag indicating its type</a:t>
            </a:r>
          </a:p>
          <a:p>
            <a:r>
              <a:rPr lang="en-US" dirty="0"/>
              <a:t>Type errors in a particular portion of code are flagged only when that code actually executes</a:t>
            </a:r>
          </a:p>
          <a:p>
            <a:r>
              <a:rPr lang="en-US" dirty="0"/>
              <a:t>Programming languages with dynamic type systems include Python, Lua, JavaScript, Ruby, Scheme, and PHP</a:t>
            </a:r>
          </a:p>
          <a:p>
            <a:endParaRPr lang="en-US" dirty="0"/>
          </a:p>
        </p:txBody>
      </p:sp>
    </p:spTree>
    <p:extLst>
      <p:ext uri="{BB962C8B-B14F-4D97-AF65-F5344CB8AC3E}">
        <p14:creationId xmlns:p14="http://schemas.microsoft.com/office/powerpoint/2010/main" val="398068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3E7E-07CD-E84F-93E6-566C9E432FA5}"/>
              </a:ext>
            </a:extLst>
          </p:cNvPr>
          <p:cNvSpPr>
            <a:spLocks noGrp="1"/>
          </p:cNvSpPr>
          <p:nvPr>
            <p:ph type="title"/>
          </p:nvPr>
        </p:nvSpPr>
        <p:spPr/>
        <p:txBody>
          <a:bodyPr>
            <a:normAutofit/>
          </a:bodyPr>
          <a:lstStyle/>
          <a:p>
            <a:r>
              <a:rPr lang="en-US" sz="4000" b="1" dirty="0"/>
              <a:t>Type Systems: Static vs. Dynamic</a:t>
            </a:r>
          </a:p>
        </p:txBody>
      </p:sp>
      <p:sp>
        <p:nvSpPr>
          <p:cNvPr id="3" name="Content Placeholder 2">
            <a:extLst>
              <a:ext uri="{FF2B5EF4-FFF2-40B4-BE49-F238E27FC236}">
                <a16:creationId xmlns:a16="http://schemas.microsoft.com/office/drawing/2014/main" id="{20F2679F-CEC5-F447-B5B0-049A14E2D86A}"/>
              </a:ext>
            </a:extLst>
          </p:cNvPr>
          <p:cNvSpPr>
            <a:spLocks noGrp="1"/>
          </p:cNvSpPr>
          <p:nvPr>
            <p:ph idx="1"/>
          </p:nvPr>
        </p:nvSpPr>
        <p:spPr/>
        <p:txBody>
          <a:bodyPr>
            <a:noAutofit/>
          </a:bodyPr>
          <a:lstStyle/>
          <a:p>
            <a:r>
              <a:rPr lang="en-US" dirty="0"/>
              <a:t>Static typing and dynamic typing are two very different things</a:t>
            </a:r>
          </a:p>
          <a:p>
            <a:pPr lvl="1"/>
            <a:r>
              <a:rPr lang="en-US" dirty="0"/>
              <a:t>They are handled at different times, are implemented very differently, give different information, and allow for the solution of different problems</a:t>
            </a:r>
          </a:p>
          <a:p>
            <a:r>
              <a:rPr lang="en-US" dirty="0"/>
              <a:t>Static and dynamic typing are so different that some people prefer not to use the same word for both</a:t>
            </a:r>
          </a:p>
          <a:p>
            <a:r>
              <a:rPr lang="en-US" dirty="0"/>
              <a:t>They typically reserve the term “type” for use with a static type system, referring to the categories in a dynamic “type” system as tags. </a:t>
            </a:r>
          </a:p>
          <a:p>
            <a:r>
              <a:rPr lang="en-US" dirty="0"/>
              <a:t>The purpose of type system is to prevent undesirable program states - prevent the execution of operations that are incorrect for a type, because it is undesirable that such operations execute</a:t>
            </a:r>
          </a:p>
        </p:txBody>
      </p:sp>
    </p:spTree>
    <p:extLst>
      <p:ext uri="{BB962C8B-B14F-4D97-AF65-F5344CB8AC3E}">
        <p14:creationId xmlns:p14="http://schemas.microsoft.com/office/powerpoint/2010/main" val="79585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A8A-6080-ED40-B81F-0D6257CC7DA6}"/>
              </a:ext>
            </a:extLst>
          </p:cNvPr>
          <p:cNvSpPr>
            <a:spLocks noGrp="1"/>
          </p:cNvSpPr>
          <p:nvPr>
            <p:ph type="title"/>
          </p:nvPr>
        </p:nvSpPr>
        <p:spPr/>
        <p:txBody>
          <a:bodyPr>
            <a:normAutofit/>
          </a:bodyPr>
          <a:lstStyle/>
          <a:p>
            <a:r>
              <a:rPr lang="en-US" sz="4000" b="1" dirty="0"/>
              <a:t>Consequences of Static &amp; Dynamic Typing</a:t>
            </a:r>
          </a:p>
        </p:txBody>
      </p:sp>
      <p:sp>
        <p:nvSpPr>
          <p:cNvPr id="3" name="Content Placeholder 2">
            <a:extLst>
              <a:ext uri="{FF2B5EF4-FFF2-40B4-BE49-F238E27FC236}">
                <a16:creationId xmlns:a16="http://schemas.microsoft.com/office/drawing/2014/main" id="{CB70D9F4-BA04-7347-A07C-822BEFC6A453}"/>
              </a:ext>
            </a:extLst>
          </p:cNvPr>
          <p:cNvSpPr>
            <a:spLocks noGrp="1"/>
          </p:cNvSpPr>
          <p:nvPr>
            <p:ph idx="1"/>
          </p:nvPr>
        </p:nvSpPr>
        <p:spPr/>
        <p:txBody>
          <a:bodyPr/>
          <a:lstStyle/>
          <a:p>
            <a:r>
              <a:rPr lang="en-US" dirty="0"/>
              <a:t>Now we consider some of the ways that static vs. dynamic type systems affect programming. </a:t>
            </a:r>
          </a:p>
          <a:p>
            <a:r>
              <a:rPr lang="en-US" dirty="0"/>
              <a:t>Our examples will use </a:t>
            </a:r>
          </a:p>
          <a:p>
            <a:pPr lvl="1"/>
            <a:r>
              <a:rPr lang="en-US" dirty="0"/>
              <a:t>C++, which is statically typed</a:t>
            </a:r>
          </a:p>
          <a:p>
            <a:pPr lvl="1"/>
            <a:r>
              <a:rPr lang="en-US" dirty="0"/>
              <a:t>Python &amp; Lua, which are dynamically typed</a:t>
            </a:r>
          </a:p>
        </p:txBody>
      </p:sp>
    </p:spTree>
    <p:extLst>
      <p:ext uri="{BB962C8B-B14F-4D97-AF65-F5344CB8AC3E}">
        <p14:creationId xmlns:p14="http://schemas.microsoft.com/office/powerpoint/2010/main" val="31164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CC40-D55E-8A41-A632-2CAEB51F9B79}"/>
              </a:ext>
            </a:extLst>
          </p:cNvPr>
          <p:cNvSpPr>
            <a:spLocks noGrp="1"/>
          </p:cNvSpPr>
          <p:nvPr>
            <p:ph type="title"/>
          </p:nvPr>
        </p:nvSpPr>
        <p:spPr/>
        <p:txBody>
          <a:bodyPr>
            <a:normAutofit/>
          </a:bodyPr>
          <a:lstStyle/>
          <a:p>
            <a:r>
              <a:rPr lang="en-US" sz="4000" b="1" dirty="0"/>
              <a:t>Compilation vs. Runtime Errors</a:t>
            </a:r>
          </a:p>
        </p:txBody>
      </p:sp>
      <p:sp>
        <p:nvSpPr>
          <p:cNvPr id="4" name="Content Placeholder 3">
            <a:extLst>
              <a:ext uri="{FF2B5EF4-FFF2-40B4-BE49-F238E27FC236}">
                <a16:creationId xmlns:a16="http://schemas.microsoft.com/office/drawing/2014/main" id="{8BBC8685-C19B-9347-BF76-D84733B10E3C}"/>
              </a:ext>
            </a:extLst>
          </p:cNvPr>
          <p:cNvSpPr>
            <a:spLocks noGrp="1"/>
          </p:cNvSpPr>
          <p:nvPr>
            <p:ph idx="1"/>
          </p:nvPr>
        </p:nvSpPr>
        <p:spPr/>
        <p:txBody>
          <a:bodyPr>
            <a:noAutofit/>
          </a:bodyPr>
          <a:lstStyle/>
          <a:p>
            <a:r>
              <a:rPr lang="en-US" dirty="0"/>
              <a:t>In C++, Python, and Lua, it is illegal to divide by a string</a:t>
            </a:r>
          </a:p>
          <a:p>
            <a:r>
              <a:rPr lang="en-US" dirty="0"/>
              <a:t>A C++ compiler will flag a type error in the following code</a:t>
            </a:r>
          </a:p>
          <a:p>
            <a:endParaRPr lang="en-US" dirty="0"/>
          </a:p>
          <a:p>
            <a:pPr marL="0" indent="0">
              <a:buNone/>
            </a:pPr>
            <a:r>
              <a:rPr lang="en-US" b="1" dirty="0"/>
              <a:t>[C++]</a:t>
            </a:r>
          </a:p>
          <a:p>
            <a:pPr marL="0" indent="0">
              <a:buNone/>
            </a:pPr>
            <a:r>
              <a:rPr lang="en-US" b="1" dirty="0"/>
              <a:t>cout &lt;&lt; "Hello" &lt;&lt; endl;</a:t>
            </a:r>
          </a:p>
          <a:p>
            <a:pPr marL="0" indent="0">
              <a:buNone/>
            </a:pPr>
            <a:r>
              <a:rPr lang="en-US" b="1" dirty="0"/>
              <a:t>cout &lt;&lt; 1 / "bye" &lt;&lt; endl;  // ILLEGAL!</a:t>
            </a:r>
          </a:p>
          <a:p>
            <a:r>
              <a:rPr lang="en-US" dirty="0"/>
              <a:t>The static type checking in C++ means that the above code will not compile. An executable will not be created—much less executed</a:t>
            </a:r>
          </a:p>
        </p:txBody>
      </p:sp>
    </p:spTree>
    <p:extLst>
      <p:ext uri="{BB962C8B-B14F-4D97-AF65-F5344CB8AC3E}">
        <p14:creationId xmlns:p14="http://schemas.microsoft.com/office/powerpoint/2010/main" val="39196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64BFD-8F7B-1E44-B3C5-89C054B93595}"/>
              </a:ext>
            </a:extLst>
          </p:cNvPr>
          <p:cNvSpPr>
            <a:spLocks noGrp="1"/>
          </p:cNvSpPr>
          <p:nvPr>
            <p:ph type="title"/>
          </p:nvPr>
        </p:nvSpPr>
        <p:spPr/>
        <p:txBody>
          <a:bodyPr>
            <a:normAutofit/>
          </a:bodyPr>
          <a:lstStyle/>
          <a:p>
            <a:r>
              <a:rPr lang="en-US" sz="4000" b="1" dirty="0"/>
              <a:t>Compilation vs. Runtime Errors</a:t>
            </a:r>
          </a:p>
        </p:txBody>
      </p:sp>
      <p:sp>
        <p:nvSpPr>
          <p:cNvPr id="6" name="Content Placeholder 5">
            <a:extLst>
              <a:ext uri="{FF2B5EF4-FFF2-40B4-BE49-F238E27FC236}">
                <a16:creationId xmlns:a16="http://schemas.microsoft.com/office/drawing/2014/main" id="{B0CB8DF6-6151-7C49-A786-40FF1B5C7101}"/>
              </a:ext>
            </a:extLst>
          </p:cNvPr>
          <p:cNvSpPr>
            <a:spLocks noGrp="1"/>
          </p:cNvSpPr>
          <p:nvPr>
            <p:ph sz="half" idx="1"/>
          </p:nvPr>
        </p:nvSpPr>
        <p:spPr/>
        <p:txBody>
          <a:bodyPr>
            <a:noAutofit/>
          </a:bodyPr>
          <a:lstStyle/>
          <a:p>
            <a:r>
              <a:rPr lang="en-US" sz="2600" dirty="0"/>
              <a:t>The following Python and Lua code will result in a type error being flagged</a:t>
            </a:r>
          </a:p>
          <a:p>
            <a:pPr marL="0" indent="0">
              <a:buNone/>
            </a:pPr>
            <a:r>
              <a:rPr lang="en-US" sz="2600" b="1" dirty="0"/>
              <a:t>[Python]	</a:t>
            </a:r>
          </a:p>
          <a:p>
            <a:pPr marL="0" indent="0">
              <a:buNone/>
            </a:pPr>
            <a:r>
              <a:rPr lang="en-US" sz="2600" b="1" dirty="0"/>
              <a:t>print("Hello")</a:t>
            </a:r>
          </a:p>
          <a:p>
            <a:pPr marL="0" indent="0">
              <a:buNone/>
            </a:pPr>
            <a:r>
              <a:rPr lang="en-US" sz="2600" b="1" dirty="0"/>
              <a:t>print(1 / "bye")  # ILLEGAL!</a:t>
            </a:r>
          </a:p>
          <a:p>
            <a:pPr marL="0" indent="0">
              <a:buNone/>
            </a:pPr>
            <a:r>
              <a:rPr lang="en-US" sz="2600" b="1" dirty="0"/>
              <a:t>[Lua]</a:t>
            </a:r>
          </a:p>
          <a:p>
            <a:pPr marL="0" indent="0">
              <a:buNone/>
            </a:pPr>
            <a:r>
              <a:rPr lang="en-US" sz="2600" b="1" dirty="0"/>
              <a:t>io.write("Hello\n")</a:t>
            </a:r>
          </a:p>
          <a:p>
            <a:pPr marL="0" indent="0">
              <a:buNone/>
            </a:pPr>
            <a:r>
              <a:rPr lang="en-US" sz="2600" b="1" dirty="0"/>
              <a:t>io.write(1 / "bye" .. "\n")  -- ILLEGAL!</a:t>
            </a:r>
          </a:p>
          <a:p>
            <a:endParaRPr lang="en-US" sz="2600" dirty="0"/>
          </a:p>
        </p:txBody>
      </p:sp>
      <p:sp>
        <p:nvSpPr>
          <p:cNvPr id="4" name="Content Placeholder 3">
            <a:extLst>
              <a:ext uri="{FF2B5EF4-FFF2-40B4-BE49-F238E27FC236}">
                <a16:creationId xmlns:a16="http://schemas.microsoft.com/office/drawing/2014/main" id="{E7949B0E-7B25-044E-98B3-918CF57B4A19}"/>
              </a:ext>
            </a:extLst>
          </p:cNvPr>
          <p:cNvSpPr>
            <a:spLocks noGrp="1"/>
          </p:cNvSpPr>
          <p:nvPr>
            <p:ph sz="half" idx="2"/>
          </p:nvPr>
        </p:nvSpPr>
        <p:spPr/>
        <p:txBody>
          <a:bodyPr>
            <a:normAutofit/>
          </a:bodyPr>
          <a:lstStyle/>
          <a:p>
            <a:r>
              <a:rPr lang="en-US" sz="2600" dirty="0"/>
              <a:t>However, because of the dynamic type checking in Python and Lua, the programs above can still compile successfully and begin execution</a:t>
            </a:r>
          </a:p>
          <a:p>
            <a:r>
              <a:rPr lang="en-US" sz="2600" dirty="0"/>
              <a:t>The type error will not be flagged until execution reaches the second statement. So both of the above programs will print “Hello”, and then the type error will be flagged</a:t>
            </a:r>
          </a:p>
          <a:p>
            <a:endParaRPr lang="en-US" sz="2600" dirty="0"/>
          </a:p>
        </p:txBody>
      </p:sp>
    </p:spTree>
    <p:extLst>
      <p:ext uri="{BB962C8B-B14F-4D97-AF65-F5344CB8AC3E}">
        <p14:creationId xmlns:p14="http://schemas.microsoft.com/office/powerpoint/2010/main" val="409781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D98B-CF7D-234B-A897-27F428180E46}"/>
              </a:ext>
            </a:extLst>
          </p:cNvPr>
          <p:cNvSpPr>
            <a:spLocks noGrp="1"/>
          </p:cNvSpPr>
          <p:nvPr>
            <p:ph type="title"/>
          </p:nvPr>
        </p:nvSpPr>
        <p:spPr/>
        <p:txBody>
          <a:bodyPr>
            <a:normAutofit/>
          </a:bodyPr>
          <a:lstStyle/>
          <a:p>
            <a:r>
              <a:rPr lang="en-US" sz="4000" b="1" dirty="0"/>
              <a:t>Compilation vs. Runtime Errors</a:t>
            </a:r>
          </a:p>
        </p:txBody>
      </p:sp>
      <p:sp>
        <p:nvSpPr>
          <p:cNvPr id="3" name="Content Placeholder 2">
            <a:extLst>
              <a:ext uri="{FF2B5EF4-FFF2-40B4-BE49-F238E27FC236}">
                <a16:creationId xmlns:a16="http://schemas.microsoft.com/office/drawing/2014/main" id="{F9297A1F-2D65-094D-9550-B69A79C552D3}"/>
              </a:ext>
            </a:extLst>
          </p:cNvPr>
          <p:cNvSpPr>
            <a:spLocks noGrp="1"/>
          </p:cNvSpPr>
          <p:nvPr>
            <p:ph sz="half" idx="1"/>
          </p:nvPr>
        </p:nvSpPr>
        <p:spPr/>
        <p:txBody>
          <a:bodyPr>
            <a:noAutofit/>
          </a:bodyPr>
          <a:lstStyle/>
          <a:p>
            <a:r>
              <a:rPr lang="en-US" sz="2600" dirty="0"/>
              <a:t>In some dynamically typed programming languages, type errors raise exceptions that can be caught and handled</a:t>
            </a:r>
          </a:p>
          <a:p>
            <a:pPr marL="0" indent="0">
              <a:buNone/>
            </a:pPr>
            <a:r>
              <a:rPr lang="en-US" sz="2600" b="1" dirty="0"/>
              <a:t>[Python]</a:t>
            </a:r>
          </a:p>
          <a:p>
            <a:pPr marL="0" indent="0">
              <a:buNone/>
            </a:pPr>
            <a:r>
              <a:rPr lang="en-US" sz="2600" b="1" dirty="0"/>
              <a:t>def ff(x):	</a:t>
            </a:r>
          </a:p>
          <a:p>
            <a:pPr marL="457200" lvl="1" indent="0">
              <a:buNone/>
            </a:pPr>
            <a:r>
              <a:rPr lang="en-US" sz="2600" b="1" dirty="0"/>
              <a:t>try:</a:t>
            </a:r>
          </a:p>
          <a:p>
            <a:pPr marL="914400" lvl="2" indent="0">
              <a:buNone/>
            </a:pPr>
            <a:r>
              <a:rPr lang="en-US" sz="2600" b="1" dirty="0"/>
              <a:t>print(1 / x)  # MAYBE illegal, depending on type of x</a:t>
            </a:r>
          </a:p>
          <a:p>
            <a:pPr marL="457200" lvl="1" indent="0">
              <a:buNone/>
            </a:pPr>
            <a:r>
              <a:rPr lang="en-US" sz="2600" b="1" dirty="0"/>
              <a:t>except TypeError:</a:t>
            </a:r>
          </a:p>
          <a:p>
            <a:pPr marL="914400" lvl="2" indent="0">
              <a:buNone/>
            </a:pPr>
            <a:r>
              <a:rPr lang="en-US" sz="2600" b="1" dirty="0"/>
              <a:t>print("TYPE ERROR")</a:t>
            </a:r>
          </a:p>
        </p:txBody>
      </p:sp>
      <p:sp>
        <p:nvSpPr>
          <p:cNvPr id="4" name="Content Placeholder 3">
            <a:extLst>
              <a:ext uri="{FF2B5EF4-FFF2-40B4-BE49-F238E27FC236}">
                <a16:creationId xmlns:a16="http://schemas.microsoft.com/office/drawing/2014/main" id="{CA56205B-BC6C-A44E-A345-4B61C973B296}"/>
              </a:ext>
            </a:extLst>
          </p:cNvPr>
          <p:cNvSpPr>
            <a:spLocks noGrp="1"/>
          </p:cNvSpPr>
          <p:nvPr>
            <p:ph sz="half" idx="2"/>
          </p:nvPr>
        </p:nvSpPr>
        <p:spPr/>
        <p:txBody>
          <a:bodyPr>
            <a:normAutofit/>
          </a:bodyPr>
          <a:lstStyle/>
          <a:p>
            <a:r>
              <a:rPr lang="en-US" sz="2600" dirty="0"/>
              <a:t>Above, if a type error is flagged in print(1 / x), then we catch the resulting exception and print a message</a:t>
            </a:r>
          </a:p>
          <a:p>
            <a:r>
              <a:rPr lang="en-US" sz="2600" dirty="0"/>
              <a:t>If we do ff(2), then “0.5” will be printed</a:t>
            </a:r>
          </a:p>
          <a:p>
            <a:r>
              <a:rPr lang="en-US" sz="2600" dirty="0"/>
              <a:t>If we do ff("bye"), then “TYPE ERROR” will be printed. In both cases, execution will continue</a:t>
            </a:r>
          </a:p>
          <a:p>
            <a:endParaRPr lang="en-US" sz="2600" dirty="0"/>
          </a:p>
        </p:txBody>
      </p:sp>
    </p:spTree>
    <p:extLst>
      <p:ext uri="{BB962C8B-B14F-4D97-AF65-F5344CB8AC3E}">
        <p14:creationId xmlns:p14="http://schemas.microsoft.com/office/powerpoint/2010/main" val="32247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720E-4119-C842-9425-2192B0EB1C70}"/>
              </a:ext>
            </a:extLst>
          </p:cNvPr>
          <p:cNvSpPr>
            <a:spLocks noGrp="1"/>
          </p:cNvSpPr>
          <p:nvPr>
            <p:ph type="title"/>
          </p:nvPr>
        </p:nvSpPr>
        <p:spPr/>
        <p:txBody>
          <a:bodyPr>
            <a:normAutofit/>
          </a:bodyPr>
          <a:lstStyle/>
          <a:p>
            <a:r>
              <a:rPr lang="en-US" sz="3800" b="1" dirty="0"/>
              <a:t>Typing of Both Variables and Values vs. Only Values</a:t>
            </a:r>
          </a:p>
        </p:txBody>
      </p:sp>
      <p:sp>
        <p:nvSpPr>
          <p:cNvPr id="3" name="Content Placeholder 2">
            <a:extLst>
              <a:ext uri="{FF2B5EF4-FFF2-40B4-BE49-F238E27FC236}">
                <a16:creationId xmlns:a16="http://schemas.microsoft.com/office/drawing/2014/main" id="{E52B0537-6D91-C243-A36B-FA5A4F30E64D}"/>
              </a:ext>
            </a:extLst>
          </p:cNvPr>
          <p:cNvSpPr>
            <a:spLocks noGrp="1"/>
          </p:cNvSpPr>
          <p:nvPr>
            <p:ph idx="1"/>
          </p:nvPr>
        </p:nvSpPr>
        <p:spPr/>
        <p:txBody>
          <a:bodyPr>
            <a:normAutofit/>
          </a:bodyPr>
          <a:lstStyle/>
          <a:p>
            <a:r>
              <a:rPr lang="en-US" dirty="0"/>
              <a:t>In a static type system, types are generally applied to both variables and values</a:t>
            </a:r>
          </a:p>
          <a:p>
            <a:pPr marL="0" indent="0">
              <a:buNone/>
            </a:pPr>
            <a:r>
              <a:rPr lang="en-US" b="1" dirty="0"/>
              <a:t>[C++]</a:t>
            </a:r>
          </a:p>
          <a:p>
            <a:pPr marL="0" indent="0">
              <a:buNone/>
            </a:pPr>
            <a:r>
              <a:rPr lang="en-US" b="1" dirty="0"/>
              <a:t>int x = 42;</a:t>
            </a:r>
          </a:p>
          <a:p>
            <a:r>
              <a:rPr lang="en-US" dirty="0"/>
              <a:t>Above, “x” is an identifier naming a variable of type int, and 42 is a value of type int</a:t>
            </a:r>
          </a:p>
        </p:txBody>
      </p:sp>
    </p:spTree>
    <p:extLst>
      <p:ext uri="{BB962C8B-B14F-4D97-AF65-F5344CB8AC3E}">
        <p14:creationId xmlns:p14="http://schemas.microsoft.com/office/powerpoint/2010/main" val="1039773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C6FB-BF3C-DE4F-B672-5F06BA109FC0}"/>
              </a:ext>
            </a:extLst>
          </p:cNvPr>
          <p:cNvSpPr>
            <a:spLocks noGrp="1"/>
          </p:cNvSpPr>
          <p:nvPr>
            <p:ph type="title"/>
          </p:nvPr>
        </p:nvSpPr>
        <p:spPr/>
        <p:txBody>
          <a:bodyPr>
            <a:normAutofit/>
          </a:bodyPr>
          <a:lstStyle/>
          <a:p>
            <a:r>
              <a:rPr lang="en-US" sz="3800" b="1" dirty="0"/>
              <a:t>Typing of Both Variables and Values vs. Only Values</a:t>
            </a:r>
          </a:p>
        </p:txBody>
      </p:sp>
      <p:sp>
        <p:nvSpPr>
          <p:cNvPr id="3" name="Content Placeholder 2">
            <a:extLst>
              <a:ext uri="{FF2B5EF4-FFF2-40B4-BE49-F238E27FC236}">
                <a16:creationId xmlns:a16="http://schemas.microsoft.com/office/drawing/2014/main" id="{68FD75DB-73D8-7D46-AA19-F4C6893B63D7}"/>
              </a:ext>
            </a:extLst>
          </p:cNvPr>
          <p:cNvSpPr>
            <a:spLocks noGrp="1"/>
          </p:cNvSpPr>
          <p:nvPr>
            <p:ph idx="1"/>
          </p:nvPr>
        </p:nvSpPr>
        <p:spPr/>
        <p:txBody>
          <a:bodyPr>
            <a:noAutofit/>
          </a:bodyPr>
          <a:lstStyle/>
          <a:p>
            <a:r>
              <a:rPr lang="en-US" sz="2600" dirty="0"/>
              <a:t>In a dynamic type system, types are represented by tags attached to values. So generally only values have types in a dynamic type system</a:t>
            </a:r>
          </a:p>
          <a:p>
            <a:pPr marL="0" indent="0">
              <a:buNone/>
            </a:pPr>
            <a:r>
              <a:rPr lang="en-US" sz="2600" b="1" dirty="0"/>
              <a:t>[Python OR Lua]</a:t>
            </a:r>
          </a:p>
          <a:p>
            <a:pPr marL="0" indent="0">
              <a:buNone/>
            </a:pPr>
            <a:r>
              <a:rPr lang="en-US" sz="2600" b="1" dirty="0"/>
              <a:t>x = 42</a:t>
            </a:r>
          </a:p>
          <a:p>
            <a:pPr marL="0" indent="0">
              <a:buNone/>
            </a:pPr>
            <a:r>
              <a:rPr lang="en-US" sz="2600" b="1" dirty="0"/>
              <a:t>x = "bye"</a:t>
            </a:r>
          </a:p>
          <a:p>
            <a:r>
              <a:rPr lang="en-US" sz="2600" dirty="0"/>
              <a:t>The above presents no problem in a dynamically typed programming language like Python or Lua. Variable x does not have a type. The value 42 does have a type. And the value "bye" has a different type. But in both cases, x is merely a reference to the value</a:t>
            </a:r>
          </a:p>
        </p:txBody>
      </p:sp>
    </p:spTree>
    <p:extLst>
      <p:ext uri="{BB962C8B-B14F-4D97-AF65-F5344CB8AC3E}">
        <p14:creationId xmlns:p14="http://schemas.microsoft.com/office/powerpoint/2010/main" val="95180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8880-FBE3-1B43-A748-BBB4B4D621E3}"/>
              </a:ext>
            </a:extLst>
          </p:cNvPr>
          <p:cNvSpPr>
            <a:spLocks noGrp="1"/>
          </p:cNvSpPr>
          <p:nvPr>
            <p:ph type="title"/>
          </p:nvPr>
        </p:nvSpPr>
        <p:spPr/>
        <p:txBody>
          <a:bodyPr>
            <a:normAutofit/>
          </a:bodyPr>
          <a:lstStyle/>
          <a:p>
            <a:r>
              <a:rPr lang="en-US" sz="4000" b="1" dirty="0"/>
              <a:t>Overview</a:t>
            </a:r>
          </a:p>
        </p:txBody>
      </p:sp>
      <p:sp>
        <p:nvSpPr>
          <p:cNvPr id="3" name="Content Placeholder 2">
            <a:extLst>
              <a:ext uri="{FF2B5EF4-FFF2-40B4-BE49-F238E27FC236}">
                <a16:creationId xmlns:a16="http://schemas.microsoft.com/office/drawing/2014/main" id="{1DDFE358-B2AE-7048-9915-97B7FBDFC30E}"/>
              </a:ext>
            </a:extLst>
          </p:cNvPr>
          <p:cNvSpPr>
            <a:spLocks noGrp="1"/>
          </p:cNvSpPr>
          <p:nvPr>
            <p:ph idx="1"/>
          </p:nvPr>
        </p:nvSpPr>
        <p:spPr/>
        <p:txBody>
          <a:bodyPr>
            <a:normAutofit/>
          </a:bodyPr>
          <a:lstStyle/>
          <a:p>
            <a:r>
              <a:rPr lang="en-US" dirty="0"/>
              <a:t>Introduction to Type System</a:t>
            </a:r>
          </a:p>
          <a:p>
            <a:r>
              <a:rPr lang="en-US" dirty="0"/>
              <a:t>Type Systems: Static vs. Dynamic</a:t>
            </a:r>
          </a:p>
          <a:p>
            <a:r>
              <a:rPr lang="en-US" dirty="0"/>
              <a:t>Specifying Types: Manifest vs. Implicit</a:t>
            </a:r>
          </a:p>
          <a:p>
            <a:r>
              <a:rPr lang="en-US" dirty="0"/>
              <a:t>Checking Types: Nominal vs. Structural</a:t>
            </a:r>
          </a:p>
          <a:p>
            <a:r>
              <a:rPr lang="en-US" dirty="0"/>
              <a:t>Type Safety and Soundness</a:t>
            </a:r>
          </a:p>
        </p:txBody>
      </p:sp>
    </p:spTree>
    <p:extLst>
      <p:ext uri="{BB962C8B-B14F-4D97-AF65-F5344CB8AC3E}">
        <p14:creationId xmlns:p14="http://schemas.microsoft.com/office/powerpoint/2010/main" val="298070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C577-60F6-2843-9C86-ED9488F6FD9B}"/>
              </a:ext>
            </a:extLst>
          </p:cNvPr>
          <p:cNvSpPr>
            <a:spLocks noGrp="1"/>
          </p:cNvSpPr>
          <p:nvPr>
            <p:ph type="title"/>
          </p:nvPr>
        </p:nvSpPr>
        <p:spPr/>
        <p:txBody>
          <a:bodyPr>
            <a:normAutofit/>
          </a:bodyPr>
          <a:lstStyle/>
          <a:p>
            <a:r>
              <a:rPr lang="en-US" sz="3800" b="1" dirty="0"/>
              <a:t>Typing of Both Variables and Values vs. Only Values</a:t>
            </a:r>
          </a:p>
        </p:txBody>
      </p:sp>
      <p:sp>
        <p:nvSpPr>
          <p:cNvPr id="3" name="Content Placeholder 2">
            <a:extLst>
              <a:ext uri="{FF2B5EF4-FFF2-40B4-BE49-F238E27FC236}">
                <a16:creationId xmlns:a16="http://schemas.microsoft.com/office/drawing/2014/main" id="{43A83827-5E64-8547-86D4-BF2F5625160F}"/>
              </a:ext>
            </a:extLst>
          </p:cNvPr>
          <p:cNvSpPr>
            <a:spLocks noGrp="1"/>
          </p:cNvSpPr>
          <p:nvPr>
            <p:ph idx="1"/>
          </p:nvPr>
        </p:nvSpPr>
        <p:spPr/>
        <p:txBody>
          <a:bodyPr>
            <a:normAutofit/>
          </a:bodyPr>
          <a:lstStyle/>
          <a:p>
            <a:r>
              <a:rPr lang="en-US" dirty="0"/>
              <a:t>A bit more subtly, in dynamically typed programming languages container items typically do not have types; only their values do. So there is generally no problem with a container holding values of different types. Here are Python and Lua lists containing a number, a string, and a boolean</a:t>
            </a:r>
          </a:p>
          <a:p>
            <a:pPr marL="0" indent="0">
              <a:buNone/>
            </a:pPr>
            <a:r>
              <a:rPr lang="en-US" b="1" dirty="0"/>
              <a:t>[Python]</a:t>
            </a:r>
          </a:p>
          <a:p>
            <a:pPr marL="0" indent="0">
              <a:buNone/>
            </a:pPr>
            <a:r>
              <a:rPr lang="en-US" b="1" dirty="0"/>
              <a:t>mylist = [ 123, "hello", True ]</a:t>
            </a:r>
          </a:p>
          <a:p>
            <a:pPr marL="0" indent="0">
              <a:buNone/>
            </a:pPr>
            <a:r>
              <a:rPr lang="en-US" b="1" dirty="0"/>
              <a:t>[Lua]</a:t>
            </a:r>
          </a:p>
          <a:p>
            <a:pPr marL="0" indent="0">
              <a:buNone/>
            </a:pPr>
            <a:r>
              <a:rPr lang="en-US" b="1" dirty="0"/>
              <a:t>mylist = { 123, "hello", true }</a:t>
            </a:r>
          </a:p>
          <a:p>
            <a:endParaRPr lang="en-US" dirty="0"/>
          </a:p>
        </p:txBody>
      </p:sp>
    </p:spTree>
    <p:extLst>
      <p:ext uri="{BB962C8B-B14F-4D97-AF65-F5344CB8AC3E}">
        <p14:creationId xmlns:p14="http://schemas.microsoft.com/office/powerpoint/2010/main" val="421033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D015-D31F-CB4A-A2E0-128B80CEE52B}"/>
              </a:ext>
            </a:extLst>
          </p:cNvPr>
          <p:cNvSpPr>
            <a:spLocks noGrp="1"/>
          </p:cNvSpPr>
          <p:nvPr>
            <p:ph type="title"/>
          </p:nvPr>
        </p:nvSpPr>
        <p:spPr/>
        <p:txBody>
          <a:bodyPr>
            <a:normAutofit/>
          </a:bodyPr>
          <a:lstStyle/>
          <a:p>
            <a:r>
              <a:rPr lang="en-US" sz="4000" b="1" dirty="0"/>
              <a:t>Manifest &amp; Implicit Typing</a:t>
            </a:r>
          </a:p>
        </p:txBody>
      </p:sp>
      <p:sp>
        <p:nvSpPr>
          <p:cNvPr id="3" name="Content Placeholder 2">
            <a:extLst>
              <a:ext uri="{FF2B5EF4-FFF2-40B4-BE49-F238E27FC236}">
                <a16:creationId xmlns:a16="http://schemas.microsoft.com/office/drawing/2014/main" id="{D4B71753-87F1-3043-AF3C-5AFA050B7574}"/>
              </a:ext>
            </a:extLst>
          </p:cNvPr>
          <p:cNvSpPr>
            <a:spLocks noGrp="1"/>
          </p:cNvSpPr>
          <p:nvPr>
            <p:ph idx="1"/>
          </p:nvPr>
        </p:nvSpPr>
        <p:spPr/>
        <p:txBody>
          <a:bodyPr>
            <a:noAutofit/>
          </a:bodyPr>
          <a:lstStyle/>
          <a:p>
            <a:r>
              <a:rPr lang="en-US" sz="2600" dirty="0"/>
              <a:t>When we specify the type of an entity by explicitly stating it, we are doing manifest typing</a:t>
            </a:r>
          </a:p>
          <a:p>
            <a:r>
              <a:rPr lang="en-US" sz="2600" dirty="0"/>
              <a:t>The typing of variables and functions in C, C++, and Java is mostly manifest</a:t>
            </a:r>
          </a:p>
          <a:p>
            <a:pPr marL="0" indent="0">
              <a:buNone/>
            </a:pPr>
            <a:r>
              <a:rPr lang="en-US" sz="2600" b="1" dirty="0"/>
              <a:t>[C++]</a:t>
            </a:r>
          </a:p>
          <a:p>
            <a:pPr marL="0" indent="0">
              <a:buNone/>
            </a:pPr>
            <a:r>
              <a:rPr lang="en-US" sz="2600" b="1" dirty="0"/>
              <a:t>double sq47(double n) {   </a:t>
            </a:r>
          </a:p>
          <a:p>
            <a:pPr marL="0" indent="0">
              <a:buNone/>
            </a:pPr>
            <a:r>
              <a:rPr lang="en-US" sz="2600" b="1" dirty="0"/>
              <a:t>    double result = 4.7 * n * n;</a:t>
            </a:r>
          </a:p>
          <a:p>
            <a:pPr marL="0" indent="0">
              <a:buNone/>
            </a:pPr>
            <a:r>
              <a:rPr lang="en-US" sz="2600" b="1" dirty="0"/>
              <a:t>    return result;</a:t>
            </a:r>
          </a:p>
          <a:p>
            <a:pPr marL="0" indent="0">
              <a:buNone/>
            </a:pPr>
            <a:r>
              <a:rPr lang="en-US" sz="2600" b="1" dirty="0"/>
              <a:t>}</a:t>
            </a:r>
          </a:p>
          <a:p>
            <a:r>
              <a:rPr lang="en-US" sz="2600" dirty="0"/>
              <a:t>Above, the types of n, sq47, result are explicitly stated. Such an explicit specification of a type is a type annotation</a:t>
            </a:r>
          </a:p>
          <a:p>
            <a:endParaRPr lang="en-US" sz="2600" dirty="0"/>
          </a:p>
        </p:txBody>
      </p:sp>
    </p:spTree>
    <p:extLst>
      <p:ext uri="{BB962C8B-B14F-4D97-AF65-F5344CB8AC3E}">
        <p14:creationId xmlns:p14="http://schemas.microsoft.com/office/powerpoint/2010/main" val="3729638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6882-1091-484A-A805-9ABD2D3875C3}"/>
              </a:ext>
            </a:extLst>
          </p:cNvPr>
          <p:cNvSpPr>
            <a:spLocks noGrp="1"/>
          </p:cNvSpPr>
          <p:nvPr>
            <p:ph type="title"/>
          </p:nvPr>
        </p:nvSpPr>
        <p:spPr/>
        <p:txBody>
          <a:bodyPr>
            <a:normAutofit/>
          </a:bodyPr>
          <a:lstStyle/>
          <a:p>
            <a:r>
              <a:rPr lang="en-US" sz="4000" b="1" dirty="0"/>
              <a:t>Manifest &amp; Implicit Typing</a:t>
            </a:r>
          </a:p>
        </p:txBody>
      </p:sp>
      <p:sp>
        <p:nvSpPr>
          <p:cNvPr id="3" name="Content Placeholder 2">
            <a:extLst>
              <a:ext uri="{FF2B5EF4-FFF2-40B4-BE49-F238E27FC236}">
                <a16:creationId xmlns:a16="http://schemas.microsoft.com/office/drawing/2014/main" id="{B45AFCDC-B809-7042-B06A-347E324EC1A1}"/>
              </a:ext>
            </a:extLst>
          </p:cNvPr>
          <p:cNvSpPr>
            <a:spLocks noGrp="1"/>
          </p:cNvSpPr>
          <p:nvPr>
            <p:ph idx="1"/>
          </p:nvPr>
        </p:nvSpPr>
        <p:spPr/>
        <p:txBody>
          <a:bodyPr>
            <a:noAutofit/>
          </a:bodyPr>
          <a:lstStyle/>
          <a:p>
            <a:r>
              <a:rPr lang="en-US" sz="2600" dirty="0"/>
              <a:t>When types are not specified explicitly, we have implicit typing</a:t>
            </a:r>
          </a:p>
          <a:p>
            <a:r>
              <a:rPr lang="en-US" sz="2600" dirty="0"/>
              <a:t>The typing in Python and Lua is mostly implicit. Here is a Python function that is more or less equivalent to the above C++ function</a:t>
            </a:r>
          </a:p>
          <a:p>
            <a:pPr marL="0" indent="0">
              <a:buNone/>
            </a:pPr>
            <a:r>
              <a:rPr lang="en-US" sz="2600" b="1" dirty="0"/>
              <a:t>[Python]</a:t>
            </a:r>
          </a:p>
          <a:p>
            <a:pPr marL="0" indent="0">
              <a:buNone/>
            </a:pPr>
            <a:r>
              <a:rPr lang="en-US" sz="2600" b="1" dirty="0"/>
              <a:t>def sq47(n):</a:t>
            </a:r>
          </a:p>
          <a:p>
            <a:pPr marL="0" indent="0">
              <a:buNone/>
            </a:pPr>
            <a:r>
              <a:rPr lang="en-US" sz="2600" b="1" dirty="0"/>
              <a:t>    result = 4.7 * n * n</a:t>
            </a:r>
          </a:p>
          <a:p>
            <a:pPr marL="0" indent="0">
              <a:buNone/>
            </a:pPr>
            <a:r>
              <a:rPr lang="en-US" sz="2600" b="1" dirty="0"/>
              <a:t>    return result</a:t>
            </a:r>
          </a:p>
          <a:p>
            <a:r>
              <a:rPr lang="en-US" sz="2600" dirty="0"/>
              <a:t>In the above code, there are no type annotations at all</a:t>
            </a:r>
          </a:p>
          <a:p>
            <a:endParaRPr lang="en-US" sz="2600" dirty="0"/>
          </a:p>
          <a:p>
            <a:endParaRPr lang="en-US" sz="2600" dirty="0"/>
          </a:p>
        </p:txBody>
      </p:sp>
    </p:spTree>
    <p:extLst>
      <p:ext uri="{BB962C8B-B14F-4D97-AF65-F5344CB8AC3E}">
        <p14:creationId xmlns:p14="http://schemas.microsoft.com/office/powerpoint/2010/main" val="76799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6882-1091-484A-A805-9ABD2D3875C3}"/>
              </a:ext>
            </a:extLst>
          </p:cNvPr>
          <p:cNvSpPr>
            <a:spLocks noGrp="1"/>
          </p:cNvSpPr>
          <p:nvPr>
            <p:ph type="title"/>
          </p:nvPr>
        </p:nvSpPr>
        <p:spPr/>
        <p:txBody>
          <a:bodyPr>
            <a:normAutofit/>
          </a:bodyPr>
          <a:lstStyle/>
          <a:p>
            <a:r>
              <a:rPr lang="en-US" sz="4000" b="1" dirty="0"/>
              <a:t>Manifest &amp; Implicit Typing</a:t>
            </a:r>
          </a:p>
        </p:txBody>
      </p:sp>
      <p:sp>
        <p:nvSpPr>
          <p:cNvPr id="3" name="Content Placeholder 2">
            <a:extLst>
              <a:ext uri="{FF2B5EF4-FFF2-40B4-BE49-F238E27FC236}">
                <a16:creationId xmlns:a16="http://schemas.microsoft.com/office/drawing/2014/main" id="{B45AFCDC-B809-7042-B06A-347E324EC1A1}"/>
              </a:ext>
            </a:extLst>
          </p:cNvPr>
          <p:cNvSpPr>
            <a:spLocks noGrp="1"/>
          </p:cNvSpPr>
          <p:nvPr>
            <p:ph idx="1"/>
          </p:nvPr>
        </p:nvSpPr>
        <p:spPr/>
        <p:txBody>
          <a:bodyPr>
            <a:noAutofit/>
          </a:bodyPr>
          <a:lstStyle/>
          <a:p>
            <a:r>
              <a:rPr lang="en-US" sz="2600" dirty="0"/>
              <a:t>In dynamically typed programming languages, typing is usually mostly implicit </a:t>
            </a:r>
          </a:p>
          <a:p>
            <a:r>
              <a:rPr lang="en-US" sz="2600" dirty="0"/>
              <a:t>It is therefore tempting to conflate manifest typing with static typing; however, the two are not the same</a:t>
            </a:r>
          </a:p>
          <a:p>
            <a:r>
              <a:rPr lang="en-US" sz="2600" dirty="0"/>
              <a:t>For example, here is function sq47 in Haskell, which has a static type system</a:t>
            </a:r>
          </a:p>
          <a:p>
            <a:pPr marL="0" indent="0">
              <a:buNone/>
            </a:pPr>
            <a:r>
              <a:rPr lang="en-US" sz="2600" b="1" dirty="0"/>
              <a:t>[Haskell]</a:t>
            </a:r>
          </a:p>
          <a:p>
            <a:pPr marL="0" indent="0">
              <a:buNone/>
            </a:pPr>
            <a:r>
              <a:rPr lang="en-US" sz="2600" b="1" dirty="0"/>
              <a:t>sq47 n = result where</a:t>
            </a:r>
          </a:p>
          <a:p>
            <a:pPr marL="0" indent="0">
              <a:buNone/>
            </a:pPr>
            <a:r>
              <a:rPr lang="en-US" sz="2600" b="1" dirty="0"/>
              <a:t>     result = 4.7 * n * n</a:t>
            </a:r>
          </a:p>
          <a:p>
            <a:endParaRPr lang="en-US" sz="2600" dirty="0"/>
          </a:p>
          <a:p>
            <a:endParaRPr lang="en-US" sz="2600" dirty="0"/>
          </a:p>
        </p:txBody>
      </p:sp>
    </p:spTree>
    <p:extLst>
      <p:ext uri="{BB962C8B-B14F-4D97-AF65-F5344CB8AC3E}">
        <p14:creationId xmlns:p14="http://schemas.microsoft.com/office/powerpoint/2010/main" val="58367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AB95-94B5-D044-BE17-94ACCD1C9F3D}"/>
              </a:ext>
            </a:extLst>
          </p:cNvPr>
          <p:cNvSpPr>
            <a:spLocks noGrp="1"/>
          </p:cNvSpPr>
          <p:nvPr>
            <p:ph type="title"/>
          </p:nvPr>
        </p:nvSpPr>
        <p:spPr/>
        <p:txBody>
          <a:bodyPr>
            <a:normAutofit/>
          </a:bodyPr>
          <a:lstStyle/>
          <a:p>
            <a:r>
              <a:rPr lang="en-US" sz="4000" b="1" dirty="0"/>
              <a:t>Manifest &amp; Implicit Typing</a:t>
            </a:r>
          </a:p>
        </p:txBody>
      </p:sp>
      <p:sp>
        <p:nvSpPr>
          <p:cNvPr id="3" name="Content Placeholder 2">
            <a:extLst>
              <a:ext uri="{FF2B5EF4-FFF2-40B4-BE49-F238E27FC236}">
                <a16:creationId xmlns:a16="http://schemas.microsoft.com/office/drawing/2014/main" id="{38886A79-FD2F-3348-A85C-8C93809DFCC9}"/>
              </a:ext>
            </a:extLst>
          </p:cNvPr>
          <p:cNvSpPr>
            <a:spLocks noGrp="1"/>
          </p:cNvSpPr>
          <p:nvPr>
            <p:ph idx="1"/>
          </p:nvPr>
        </p:nvSpPr>
        <p:spPr/>
        <p:txBody>
          <a:bodyPr>
            <a:noAutofit/>
          </a:bodyPr>
          <a:lstStyle/>
          <a:p>
            <a:r>
              <a:rPr lang="en-US" sz="2600" dirty="0"/>
              <a:t>Again, there are no type annotations.  However, identifiers sq47, n, and result in the above code still have types</a:t>
            </a:r>
          </a:p>
          <a:p>
            <a:r>
              <a:rPr lang="en-US" sz="2600" dirty="0"/>
              <a:t>This is because a Haskell compiler performs type inference, determining types from the way entities are used in the code</a:t>
            </a:r>
          </a:p>
          <a:p>
            <a:r>
              <a:rPr lang="en-US" sz="2600" dirty="0"/>
              <a:t>Haskell types are said to be inferred. However, while type annotations are mostly not required in Haskell, they are still allowed</a:t>
            </a:r>
          </a:p>
        </p:txBody>
      </p:sp>
    </p:spTree>
    <p:extLst>
      <p:ext uri="{BB962C8B-B14F-4D97-AF65-F5344CB8AC3E}">
        <p14:creationId xmlns:p14="http://schemas.microsoft.com/office/powerpoint/2010/main" val="2926334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230BA2-52C4-A94F-A724-874898776B06}"/>
              </a:ext>
            </a:extLst>
          </p:cNvPr>
          <p:cNvSpPr>
            <a:spLocks noGrp="1"/>
          </p:cNvSpPr>
          <p:nvPr>
            <p:ph type="title"/>
          </p:nvPr>
        </p:nvSpPr>
        <p:spPr/>
        <p:txBody>
          <a:bodyPr>
            <a:normAutofit/>
          </a:bodyPr>
          <a:lstStyle/>
          <a:p>
            <a:r>
              <a:rPr lang="en-US" sz="4000" b="1" dirty="0"/>
              <a:t>Explicit &amp; Implicit Type Conversions</a:t>
            </a:r>
          </a:p>
        </p:txBody>
      </p:sp>
      <p:sp>
        <p:nvSpPr>
          <p:cNvPr id="6" name="Content Placeholder 5">
            <a:extLst>
              <a:ext uri="{FF2B5EF4-FFF2-40B4-BE49-F238E27FC236}">
                <a16:creationId xmlns:a16="http://schemas.microsoft.com/office/drawing/2014/main" id="{AB91C235-D90E-1446-BDC0-764DD1480AA4}"/>
              </a:ext>
            </a:extLst>
          </p:cNvPr>
          <p:cNvSpPr>
            <a:spLocks noGrp="1"/>
          </p:cNvSpPr>
          <p:nvPr>
            <p:ph idx="1"/>
          </p:nvPr>
        </p:nvSpPr>
        <p:spPr/>
        <p:txBody>
          <a:bodyPr>
            <a:noAutofit/>
          </a:bodyPr>
          <a:lstStyle/>
          <a:p>
            <a:r>
              <a:rPr lang="en-US" sz="2600" dirty="0"/>
              <a:t>Since 2011, C++ standards have allowed for the increasing use of type inference in C++. For example, the following is legal under the 2014 C++ Standard</a:t>
            </a:r>
          </a:p>
          <a:p>
            <a:pPr marL="0" indent="0">
              <a:buNone/>
            </a:pPr>
            <a:r>
              <a:rPr lang="en-US" sz="2600" b="1" dirty="0"/>
              <a:t>[C++14]</a:t>
            </a:r>
          </a:p>
          <a:p>
            <a:pPr marL="0" indent="0">
              <a:buNone/>
            </a:pPr>
            <a:r>
              <a:rPr lang="en-US" sz="2600" b="1" dirty="0"/>
              <a:t>auto sq47(double n) {</a:t>
            </a:r>
          </a:p>
          <a:p>
            <a:pPr marL="0" indent="0">
              <a:buNone/>
            </a:pPr>
            <a:r>
              <a:rPr lang="en-US" sz="2600" b="1" dirty="0"/>
              <a:t>    auto result = 4.7 * n * n;</a:t>
            </a:r>
          </a:p>
          <a:p>
            <a:pPr marL="0" indent="0">
              <a:buNone/>
            </a:pPr>
            <a:r>
              <a:rPr lang="en-US" sz="2600" b="1" dirty="0"/>
              <a:t>    return result;</a:t>
            </a:r>
          </a:p>
          <a:p>
            <a:pPr marL="0" indent="0">
              <a:buNone/>
            </a:pPr>
            <a:r>
              <a:rPr lang="en-US" sz="2600" b="1" dirty="0"/>
              <a:t>}</a:t>
            </a:r>
          </a:p>
          <a:p>
            <a:r>
              <a:rPr lang="en-US" sz="2600" dirty="0"/>
              <a:t>While the type of parameter n is explicitly specified above, the other two type annotations are no longer required</a:t>
            </a:r>
          </a:p>
        </p:txBody>
      </p:sp>
    </p:spTree>
    <p:extLst>
      <p:ext uri="{BB962C8B-B14F-4D97-AF65-F5344CB8AC3E}">
        <p14:creationId xmlns:p14="http://schemas.microsoft.com/office/powerpoint/2010/main" val="40086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1C76-8D88-8041-B82C-F8A22AC0D239}"/>
              </a:ext>
            </a:extLst>
          </p:cNvPr>
          <p:cNvSpPr>
            <a:spLocks noGrp="1"/>
          </p:cNvSpPr>
          <p:nvPr>
            <p:ph type="title"/>
          </p:nvPr>
        </p:nvSpPr>
        <p:spPr/>
        <p:txBody>
          <a:bodyPr>
            <a:normAutofit/>
          </a:bodyPr>
          <a:lstStyle/>
          <a:p>
            <a:r>
              <a:rPr lang="en-US" sz="4000" b="1" dirty="0"/>
              <a:t>Explicit &amp; Implicit Type Conversions</a:t>
            </a:r>
          </a:p>
        </p:txBody>
      </p:sp>
      <p:sp>
        <p:nvSpPr>
          <p:cNvPr id="5" name="Content Placeholder 4">
            <a:extLst>
              <a:ext uri="{FF2B5EF4-FFF2-40B4-BE49-F238E27FC236}">
                <a16:creationId xmlns:a16="http://schemas.microsoft.com/office/drawing/2014/main" id="{39C2E135-B89A-D442-9A6E-109A81915AE9}"/>
              </a:ext>
            </a:extLst>
          </p:cNvPr>
          <p:cNvSpPr>
            <a:spLocks noGrp="1"/>
          </p:cNvSpPr>
          <p:nvPr>
            <p:ph idx="1"/>
          </p:nvPr>
        </p:nvSpPr>
        <p:spPr/>
        <p:txBody>
          <a:bodyPr/>
          <a:lstStyle/>
          <a:p>
            <a:r>
              <a:rPr lang="en-US" dirty="0"/>
              <a:t>A type conversion takes a value of one type and returns an equivalent, or at least similar, value of another type</a:t>
            </a:r>
          </a:p>
          <a:p>
            <a:r>
              <a:rPr lang="en-US" dirty="0"/>
              <a:t>When we specify in our code that a type conversion is to be done, we are doing an explicit type conversion; other conversions are implicit</a:t>
            </a:r>
          </a:p>
        </p:txBody>
      </p:sp>
    </p:spTree>
    <p:extLst>
      <p:ext uri="{BB962C8B-B14F-4D97-AF65-F5344CB8AC3E}">
        <p14:creationId xmlns:p14="http://schemas.microsoft.com/office/powerpoint/2010/main" val="1464501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8B8AD3-0BC3-094B-BA67-A7FF59FD51AC}"/>
              </a:ext>
            </a:extLst>
          </p:cNvPr>
          <p:cNvSpPr>
            <a:spLocks noGrp="1"/>
          </p:cNvSpPr>
          <p:nvPr>
            <p:ph type="title"/>
          </p:nvPr>
        </p:nvSpPr>
        <p:spPr/>
        <p:txBody>
          <a:bodyPr>
            <a:normAutofit/>
          </a:bodyPr>
          <a:lstStyle/>
          <a:p>
            <a:r>
              <a:rPr lang="en-US" sz="4000" b="1" dirty="0"/>
              <a:t>Explicit &amp; Implicit Type Conversions</a:t>
            </a:r>
          </a:p>
        </p:txBody>
      </p:sp>
      <p:sp>
        <p:nvSpPr>
          <p:cNvPr id="5" name="Content Placeholder 4">
            <a:extLst>
              <a:ext uri="{FF2B5EF4-FFF2-40B4-BE49-F238E27FC236}">
                <a16:creationId xmlns:a16="http://schemas.microsoft.com/office/drawing/2014/main" id="{1D057EE4-EA29-E745-8675-DEE78DD70C36}"/>
              </a:ext>
            </a:extLst>
          </p:cNvPr>
          <p:cNvSpPr>
            <a:spLocks noGrp="1"/>
          </p:cNvSpPr>
          <p:nvPr>
            <p:ph idx="1"/>
          </p:nvPr>
        </p:nvSpPr>
        <p:spPr/>
        <p:txBody>
          <a:bodyPr>
            <a:noAutofit/>
          </a:bodyPr>
          <a:lstStyle/>
          <a:p>
            <a:r>
              <a:rPr lang="en-US" sz="2600" dirty="0"/>
              <a:t>For example, C++ does implicit type conversion from int to double</a:t>
            </a:r>
          </a:p>
          <a:p>
            <a:pPr marL="0" indent="0">
              <a:buNone/>
            </a:pPr>
            <a:r>
              <a:rPr lang="en-US" sz="2600" b="1" dirty="0"/>
              <a:t>[C++]</a:t>
            </a:r>
          </a:p>
          <a:p>
            <a:pPr marL="0" indent="0">
              <a:buNone/>
            </a:pPr>
            <a:r>
              <a:rPr lang="en-US" sz="2600" b="1" dirty="0"/>
              <a:t>int n = 32;  auto z = sq47(n);</a:t>
            </a:r>
          </a:p>
          <a:p>
            <a:r>
              <a:rPr lang="en-US" sz="2600" dirty="0"/>
              <a:t>Function sq47 takes a parameter of type double, while n has type int. This mismatch is dealt with via an implicit type conversion: a double version of the value of n is computed, and this is passed to function sq47</a:t>
            </a:r>
          </a:p>
          <a:p>
            <a:r>
              <a:rPr lang="en-US" sz="2600" dirty="0"/>
              <a:t>We could also do the conversion explicitly, as below</a:t>
            </a:r>
          </a:p>
          <a:p>
            <a:pPr marL="0" indent="0">
              <a:buNone/>
            </a:pPr>
            <a:r>
              <a:rPr lang="en-US" sz="2600" b="1" dirty="0"/>
              <a:t>[C++]</a:t>
            </a:r>
          </a:p>
          <a:p>
            <a:pPr marL="0" indent="0">
              <a:buNone/>
            </a:pPr>
            <a:r>
              <a:rPr lang="en-US" sz="2600" b="1" dirty="0"/>
              <a:t>int n = 32; auto z = sq47(static_cast&lt;double&gt;(n));</a:t>
            </a:r>
          </a:p>
          <a:p>
            <a:endParaRPr lang="en-US" sz="2600" dirty="0"/>
          </a:p>
        </p:txBody>
      </p:sp>
    </p:spTree>
    <p:extLst>
      <p:ext uri="{BB962C8B-B14F-4D97-AF65-F5344CB8AC3E}">
        <p14:creationId xmlns:p14="http://schemas.microsoft.com/office/powerpoint/2010/main" val="82184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9C8B-21B7-A248-9965-08C316D14C65}"/>
              </a:ext>
            </a:extLst>
          </p:cNvPr>
          <p:cNvSpPr>
            <a:spLocks noGrp="1"/>
          </p:cNvSpPr>
          <p:nvPr>
            <p:ph type="title"/>
          </p:nvPr>
        </p:nvSpPr>
        <p:spPr/>
        <p:txBody>
          <a:bodyPr>
            <a:normAutofit/>
          </a:bodyPr>
          <a:lstStyle/>
          <a:p>
            <a:r>
              <a:rPr lang="en-US" sz="4000" b="1" dirty="0"/>
              <a:t>Type Checking: Nominal vs. Structural</a:t>
            </a:r>
          </a:p>
        </p:txBody>
      </p:sp>
      <p:sp>
        <p:nvSpPr>
          <p:cNvPr id="5" name="Content Placeholder 4">
            <a:extLst>
              <a:ext uri="{FF2B5EF4-FFF2-40B4-BE49-F238E27FC236}">
                <a16:creationId xmlns:a16="http://schemas.microsoft.com/office/drawing/2014/main" id="{BFF180E4-C459-9A41-AC2D-E42A68AD7606}"/>
              </a:ext>
            </a:extLst>
          </p:cNvPr>
          <p:cNvSpPr>
            <a:spLocks noGrp="1"/>
          </p:cNvSpPr>
          <p:nvPr>
            <p:ph idx="1"/>
          </p:nvPr>
        </p:nvSpPr>
        <p:spPr/>
        <p:txBody>
          <a:bodyPr>
            <a:noAutofit/>
          </a:bodyPr>
          <a:lstStyle/>
          <a:p>
            <a:r>
              <a:rPr lang="en-US" sz="2600" dirty="0"/>
              <a:t>Various standards can be applied when type checking is done. Consider the following C++ types A and B</a:t>
            </a:r>
          </a:p>
          <a:p>
            <a:pPr marL="0" indent="0">
              <a:buNone/>
            </a:pPr>
            <a:r>
              <a:rPr lang="en-US" sz="2400" b="1" dirty="0"/>
              <a:t>[C++] </a:t>
            </a:r>
          </a:p>
          <a:p>
            <a:pPr marL="0" indent="0">
              <a:buNone/>
            </a:pPr>
            <a:endParaRPr lang="en-US" sz="2400" dirty="0"/>
          </a:p>
          <a:p>
            <a:pPr marL="0" indent="0">
              <a:buNone/>
            </a:pPr>
            <a:endParaRPr lang="en-US" sz="2400" dirty="0"/>
          </a:p>
          <a:p>
            <a:pPr marL="0" indent="0">
              <a:buNone/>
            </a:pPr>
            <a:endParaRPr lang="en-US" sz="2600" dirty="0"/>
          </a:p>
          <a:p>
            <a:pPr marL="0" indent="0">
              <a:buNone/>
            </a:pPr>
            <a:endParaRPr lang="en-US" sz="2600" dirty="0"/>
          </a:p>
          <a:p>
            <a:pPr marL="0" indent="0">
              <a:buNone/>
            </a:pPr>
            <a:r>
              <a:rPr lang="en-US" sz="2600" dirty="0"/>
              <a:t>Should types A and B be considered the same, for type-checking purposes? For example, should we allow the following function gg to be called with an argument of type B?</a:t>
            </a:r>
          </a:p>
        </p:txBody>
      </p:sp>
      <p:graphicFrame>
        <p:nvGraphicFramePr>
          <p:cNvPr id="3" name="Table 2">
            <a:extLst>
              <a:ext uri="{FF2B5EF4-FFF2-40B4-BE49-F238E27FC236}">
                <a16:creationId xmlns:a16="http://schemas.microsoft.com/office/drawing/2014/main" id="{3D1154B4-9B19-B84F-B2BF-0DB3202EA34E}"/>
              </a:ext>
            </a:extLst>
          </p:cNvPr>
          <p:cNvGraphicFramePr>
            <a:graphicFrameLocks noGrp="1"/>
          </p:cNvGraphicFramePr>
          <p:nvPr>
            <p:extLst>
              <p:ext uri="{D42A27DB-BD31-4B8C-83A1-F6EECF244321}">
                <p14:modId xmlns:p14="http://schemas.microsoft.com/office/powerpoint/2010/main" val="1701692511"/>
              </p:ext>
            </p:extLst>
          </p:nvPr>
        </p:nvGraphicFramePr>
        <p:xfrm>
          <a:off x="838200" y="3214688"/>
          <a:ext cx="6062664" cy="2072640"/>
        </p:xfrm>
        <a:graphic>
          <a:graphicData uri="http://schemas.openxmlformats.org/drawingml/2006/table">
            <a:tbl>
              <a:tblPr firstRow="1" bandRow="1">
                <a:tableStyleId>{2D5ABB26-0587-4C30-8999-92F81FD0307C}</a:tableStyleId>
              </a:tblPr>
              <a:tblGrid>
                <a:gridCol w="3031332">
                  <a:extLst>
                    <a:ext uri="{9D8B030D-6E8A-4147-A177-3AD203B41FA5}">
                      <a16:colId xmlns:a16="http://schemas.microsoft.com/office/drawing/2014/main" val="26620773"/>
                    </a:ext>
                  </a:extLst>
                </a:gridCol>
                <a:gridCol w="3031332">
                  <a:extLst>
                    <a:ext uri="{9D8B030D-6E8A-4147-A177-3AD203B41FA5}">
                      <a16:colId xmlns:a16="http://schemas.microsoft.com/office/drawing/2014/main" val="1836934890"/>
                    </a:ext>
                  </a:extLst>
                </a:gridCol>
              </a:tblGrid>
              <a:tr h="1491932">
                <a:tc>
                  <a:txBody>
                    <a:bodyPr/>
                    <a:lstStyle/>
                    <a:p>
                      <a:pPr marL="0" indent="0">
                        <a:buNone/>
                      </a:pPr>
                      <a:r>
                        <a:rPr lang="en-US" sz="2600" b="1" dirty="0"/>
                        <a:t>struct A {         </a:t>
                      </a:r>
                    </a:p>
                    <a:p>
                      <a:pPr marL="0" indent="0">
                        <a:buNone/>
                      </a:pPr>
                      <a:r>
                        <a:rPr lang="en-US" sz="2600" b="1" dirty="0"/>
                        <a:t>    int h;</a:t>
                      </a:r>
                    </a:p>
                    <a:p>
                      <a:pPr marL="0" indent="0">
                        <a:buNone/>
                      </a:pPr>
                      <a:r>
                        <a:rPr lang="en-US" sz="2600" b="1" dirty="0"/>
                        <a:t>    int m;</a:t>
                      </a:r>
                    </a:p>
                    <a:p>
                      <a:pPr marL="0" indent="0">
                        <a:buNone/>
                      </a:pPr>
                      <a:r>
                        <a:rPr lang="en-US" sz="2600" b="1" dirty="0"/>
                        <a:t>};</a:t>
                      </a:r>
                    </a:p>
                    <a:p>
                      <a:endParaRPr lang="en-US" sz="2600" b="1" dirty="0"/>
                    </a:p>
                  </a:txBody>
                  <a:tcPr/>
                </a:tc>
                <a:tc>
                  <a:txBody>
                    <a:bodyPr/>
                    <a:lstStyle/>
                    <a:p>
                      <a:pPr marL="0" indent="0">
                        <a:buNone/>
                      </a:pPr>
                      <a:r>
                        <a:rPr lang="en-US" sz="2600" b="1" dirty="0"/>
                        <a:t>struct B {</a:t>
                      </a:r>
                    </a:p>
                    <a:p>
                      <a:pPr marL="0" indent="0">
                        <a:buNone/>
                      </a:pPr>
                      <a:r>
                        <a:rPr lang="en-US" sz="2600" b="1" dirty="0"/>
                        <a:t>    int h;</a:t>
                      </a:r>
                    </a:p>
                    <a:p>
                      <a:pPr marL="0" indent="0">
                        <a:buNone/>
                      </a:pPr>
                      <a:r>
                        <a:rPr lang="en-US" sz="2600" b="1" dirty="0"/>
                        <a:t>    int m;</a:t>
                      </a:r>
                    </a:p>
                    <a:p>
                      <a:pPr marL="0" indent="0">
                        <a:buNone/>
                      </a:pPr>
                      <a:r>
                        <a:rPr lang="en-US" sz="2600" b="1" dirty="0"/>
                        <a:t>};</a:t>
                      </a:r>
                    </a:p>
                    <a:p>
                      <a:endParaRPr lang="en-US" sz="2600" b="1" dirty="0"/>
                    </a:p>
                  </a:txBody>
                  <a:tcPr/>
                </a:tc>
                <a:extLst>
                  <a:ext uri="{0D108BD9-81ED-4DB2-BD59-A6C34878D82A}">
                    <a16:rowId xmlns:a16="http://schemas.microsoft.com/office/drawing/2014/main" val="2579255604"/>
                  </a:ext>
                </a:extLst>
              </a:tr>
            </a:tbl>
          </a:graphicData>
        </a:graphic>
      </p:graphicFrame>
    </p:spTree>
    <p:extLst>
      <p:ext uri="{BB962C8B-B14F-4D97-AF65-F5344CB8AC3E}">
        <p14:creationId xmlns:p14="http://schemas.microsoft.com/office/powerpoint/2010/main" val="325252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3EDD-1DC3-244A-9C28-BE6CBD4048A6}"/>
              </a:ext>
            </a:extLst>
          </p:cNvPr>
          <p:cNvSpPr>
            <a:spLocks noGrp="1"/>
          </p:cNvSpPr>
          <p:nvPr>
            <p:ph type="title"/>
          </p:nvPr>
        </p:nvSpPr>
        <p:spPr/>
        <p:txBody>
          <a:bodyPr>
            <a:normAutofit/>
          </a:bodyPr>
          <a:lstStyle/>
          <a:p>
            <a:r>
              <a:rPr lang="en-US" sz="4000" b="1" dirty="0"/>
              <a:t>Type Checking: Nominal vs. Structural</a:t>
            </a:r>
          </a:p>
        </p:txBody>
      </p:sp>
      <p:sp>
        <p:nvSpPr>
          <p:cNvPr id="3" name="Content Placeholder 2">
            <a:extLst>
              <a:ext uri="{FF2B5EF4-FFF2-40B4-BE49-F238E27FC236}">
                <a16:creationId xmlns:a16="http://schemas.microsoft.com/office/drawing/2014/main" id="{221901A8-BB96-6845-B2A5-263E74055659}"/>
              </a:ext>
            </a:extLst>
          </p:cNvPr>
          <p:cNvSpPr>
            <a:spLocks noGrp="1"/>
          </p:cNvSpPr>
          <p:nvPr>
            <p:ph idx="1"/>
          </p:nvPr>
        </p:nvSpPr>
        <p:spPr/>
        <p:txBody>
          <a:bodyPr>
            <a:noAutofit/>
          </a:bodyPr>
          <a:lstStyle/>
          <a:p>
            <a:pPr marL="0" indent="0">
              <a:buNone/>
            </a:pPr>
            <a:r>
              <a:rPr lang="en-US" sz="2600" b="1" dirty="0"/>
              <a:t>[C++]</a:t>
            </a:r>
          </a:p>
          <a:p>
            <a:pPr marL="0" indent="0">
              <a:buNone/>
            </a:pPr>
            <a:r>
              <a:rPr lang="en-US" sz="2600" b="1" dirty="0"/>
              <a:t>void gg(A x)</a:t>
            </a:r>
          </a:p>
          <a:p>
            <a:pPr marL="0" indent="0">
              <a:buNone/>
            </a:pPr>
            <a:r>
              <a:rPr lang="en-US" sz="2600" b="1" dirty="0"/>
              <a:t>{</a:t>
            </a:r>
          </a:p>
          <a:p>
            <a:pPr marL="0" indent="0">
              <a:buNone/>
            </a:pPr>
            <a:r>
              <a:rPr lang="en-US" sz="2600" b="1" dirty="0"/>
              <a:t>    ...</a:t>
            </a:r>
          </a:p>
          <a:p>
            <a:pPr marL="0" indent="0">
              <a:buNone/>
            </a:pPr>
            <a:endParaRPr lang="en-US" sz="2600" dirty="0"/>
          </a:p>
          <a:p>
            <a:r>
              <a:rPr lang="en-US" sz="2600" dirty="0"/>
              <a:t>It might seem that there is no possible reason to distinguish between A and B. But here is one: they are different types. The programmer made them distinct, and perhaps we should honor that decision</a:t>
            </a:r>
          </a:p>
        </p:txBody>
      </p:sp>
    </p:spTree>
    <p:extLst>
      <p:ext uri="{BB962C8B-B14F-4D97-AF65-F5344CB8AC3E}">
        <p14:creationId xmlns:p14="http://schemas.microsoft.com/office/powerpoint/2010/main" val="212371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EBE4-4B6F-6749-B36F-82138412E52C}"/>
              </a:ext>
            </a:extLst>
          </p:cNvPr>
          <p:cNvSpPr>
            <a:spLocks noGrp="1"/>
          </p:cNvSpPr>
          <p:nvPr>
            <p:ph type="title"/>
          </p:nvPr>
        </p:nvSpPr>
        <p:spPr/>
        <p:txBody>
          <a:bodyPr>
            <a:normAutofit/>
          </a:bodyPr>
          <a:lstStyle/>
          <a:p>
            <a:r>
              <a:rPr lang="en-US" sz="4000" b="1" dirty="0"/>
              <a:t>Basic Concepts</a:t>
            </a:r>
          </a:p>
        </p:txBody>
      </p:sp>
      <p:sp>
        <p:nvSpPr>
          <p:cNvPr id="3" name="Content Placeholder 2">
            <a:extLst>
              <a:ext uri="{FF2B5EF4-FFF2-40B4-BE49-F238E27FC236}">
                <a16:creationId xmlns:a16="http://schemas.microsoft.com/office/drawing/2014/main" id="{6FB27B42-9863-834D-B93A-6D70436FF9F8}"/>
              </a:ext>
            </a:extLst>
          </p:cNvPr>
          <p:cNvSpPr>
            <a:spLocks noGrp="1"/>
          </p:cNvSpPr>
          <p:nvPr>
            <p:ph idx="1"/>
          </p:nvPr>
        </p:nvSpPr>
        <p:spPr/>
        <p:txBody>
          <a:bodyPr/>
          <a:lstStyle/>
          <a:p>
            <a:r>
              <a:rPr lang="en-US" dirty="0"/>
              <a:t>A type system is a way of classifying entities in a program (expressions, variables, etc.) by the kinds of values they represent, in order to prevent undesirable program states</a:t>
            </a:r>
          </a:p>
          <a:p>
            <a:r>
              <a:rPr lang="en-US" dirty="0"/>
              <a:t>The classification assigned to an entity its type</a:t>
            </a:r>
          </a:p>
          <a:p>
            <a:r>
              <a:rPr lang="en-US" dirty="0"/>
              <a:t>Most programming languages include some kind of type system</a:t>
            </a:r>
          </a:p>
        </p:txBody>
      </p:sp>
    </p:spTree>
    <p:extLst>
      <p:ext uri="{BB962C8B-B14F-4D97-AF65-F5344CB8AC3E}">
        <p14:creationId xmlns:p14="http://schemas.microsoft.com/office/powerpoint/2010/main" val="177173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C348-D5AF-C84E-929B-0D19EED9DC9F}"/>
              </a:ext>
            </a:extLst>
          </p:cNvPr>
          <p:cNvSpPr>
            <a:spLocks noGrp="1"/>
          </p:cNvSpPr>
          <p:nvPr>
            <p:ph type="title"/>
          </p:nvPr>
        </p:nvSpPr>
        <p:spPr/>
        <p:txBody>
          <a:bodyPr>
            <a:normAutofit/>
          </a:bodyPr>
          <a:lstStyle/>
          <a:p>
            <a:r>
              <a:rPr lang="en-US" sz="4000" b="1" dirty="0"/>
              <a:t>Type Checking: Nominal vs. Structural</a:t>
            </a:r>
          </a:p>
        </p:txBody>
      </p:sp>
      <p:sp>
        <p:nvSpPr>
          <p:cNvPr id="3" name="Content Placeholder 2">
            <a:extLst>
              <a:ext uri="{FF2B5EF4-FFF2-40B4-BE49-F238E27FC236}">
                <a16:creationId xmlns:a16="http://schemas.microsoft.com/office/drawing/2014/main" id="{67E8757B-86F1-E54C-8595-67FF143923E7}"/>
              </a:ext>
            </a:extLst>
          </p:cNvPr>
          <p:cNvSpPr>
            <a:spLocks noGrp="1"/>
          </p:cNvSpPr>
          <p:nvPr>
            <p:ph idx="1"/>
          </p:nvPr>
        </p:nvSpPr>
        <p:spPr/>
        <p:txBody>
          <a:bodyPr/>
          <a:lstStyle/>
          <a:p>
            <a:r>
              <a:rPr lang="en-US" dirty="0"/>
              <a:t>Type checking by this standard is nominal typing (“nominal” because we check whether a type has the right name)</a:t>
            </a:r>
          </a:p>
          <a:p>
            <a:r>
              <a:rPr lang="en-US" dirty="0"/>
              <a:t>C++ checks ordinary function parameters using nominal typing. And indeed, if we try to call the above function gg with an argument of type B, a C++ compiler will flag a type error</a:t>
            </a:r>
          </a:p>
          <a:p>
            <a:r>
              <a:rPr lang="en-US" dirty="0"/>
              <a:t>There are looser ways to apply nominal typing</a:t>
            </a:r>
          </a:p>
          <a:p>
            <a:r>
              <a:rPr lang="en-US" dirty="0"/>
              <a:t>For example, in the context of C++ inheritance, when a function takes a parameter of base-class pointer type, the type system allows a derived-class pointer to be passed as an argument</a:t>
            </a:r>
          </a:p>
        </p:txBody>
      </p:sp>
    </p:spTree>
    <p:extLst>
      <p:ext uri="{BB962C8B-B14F-4D97-AF65-F5344CB8AC3E}">
        <p14:creationId xmlns:p14="http://schemas.microsoft.com/office/powerpoint/2010/main" val="20540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761D-AF82-994C-A0C2-03D2D1D648DC}"/>
              </a:ext>
            </a:extLst>
          </p:cNvPr>
          <p:cNvSpPr>
            <a:spLocks noGrp="1"/>
          </p:cNvSpPr>
          <p:nvPr>
            <p:ph type="title"/>
          </p:nvPr>
        </p:nvSpPr>
        <p:spPr/>
        <p:txBody>
          <a:bodyPr>
            <a:normAutofit/>
          </a:bodyPr>
          <a:lstStyle/>
          <a:p>
            <a:r>
              <a:rPr lang="en-US" sz="4000" b="1" dirty="0"/>
              <a:t>Type Checking: Nominal vs. Structural</a:t>
            </a:r>
          </a:p>
        </p:txBody>
      </p:sp>
      <p:sp>
        <p:nvSpPr>
          <p:cNvPr id="3" name="Content Placeholder 2">
            <a:extLst>
              <a:ext uri="{FF2B5EF4-FFF2-40B4-BE49-F238E27FC236}">
                <a16:creationId xmlns:a16="http://schemas.microsoft.com/office/drawing/2014/main" id="{26D7902A-1748-9544-8D61-1AC44152E0AA}"/>
              </a:ext>
            </a:extLst>
          </p:cNvPr>
          <p:cNvSpPr>
            <a:spLocks noGrp="1"/>
          </p:cNvSpPr>
          <p:nvPr>
            <p:ph idx="1"/>
          </p:nvPr>
        </p:nvSpPr>
        <p:spPr/>
        <p:txBody>
          <a:bodyPr>
            <a:normAutofit fontScale="92500" lnSpcReduction="20000"/>
          </a:bodyPr>
          <a:lstStyle/>
          <a:p>
            <a:pPr marL="0" indent="0">
              <a:buNone/>
            </a:pPr>
            <a:r>
              <a:rPr lang="en-US" b="1" dirty="0"/>
              <a:t>[C++]</a:t>
            </a:r>
          </a:p>
          <a:p>
            <a:endParaRPr lang="en-US" b="1" dirty="0"/>
          </a:p>
          <a:p>
            <a:pPr marL="0" indent="0">
              <a:buNone/>
            </a:pPr>
            <a:r>
              <a:rPr lang="en-US" b="1" dirty="0"/>
              <a:t>class Derived : public Base {</a:t>
            </a:r>
          </a:p>
          <a:p>
            <a:pPr marL="0" indent="0">
              <a:buNone/>
            </a:pPr>
            <a:r>
              <a:rPr lang="en-US" b="1" dirty="0"/>
              <a:t>    ...</a:t>
            </a:r>
          </a:p>
          <a:p>
            <a:pPr marL="0" indent="0">
              <a:buNone/>
            </a:pPr>
            <a:r>
              <a:rPr lang="en-US" b="1" dirty="0"/>
              <a:t>};</a:t>
            </a:r>
          </a:p>
          <a:p>
            <a:endParaRPr lang="en-US" b="1" dirty="0"/>
          </a:p>
          <a:p>
            <a:pPr marL="0" indent="0">
              <a:buNone/>
            </a:pPr>
            <a:r>
              <a:rPr lang="en-US" b="1" dirty="0"/>
              <a:t>void hh(Base * bp);</a:t>
            </a:r>
          </a:p>
          <a:p>
            <a:endParaRPr lang="en-US" b="1" dirty="0"/>
          </a:p>
          <a:p>
            <a:pPr marL="0" indent="0">
              <a:buNone/>
            </a:pPr>
            <a:r>
              <a:rPr lang="en-US" b="1" dirty="0"/>
              <a:t>Derived * derp;</a:t>
            </a:r>
          </a:p>
          <a:p>
            <a:pPr marL="0" indent="0">
              <a:buNone/>
            </a:pPr>
            <a:r>
              <a:rPr lang="en-US" b="1" dirty="0"/>
              <a:t>hh(derp);        // Legal, even though different type</a:t>
            </a:r>
          </a:p>
        </p:txBody>
      </p:sp>
    </p:spTree>
    <p:extLst>
      <p:ext uri="{BB962C8B-B14F-4D97-AF65-F5344CB8AC3E}">
        <p14:creationId xmlns:p14="http://schemas.microsoft.com/office/powerpoint/2010/main" val="2223403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BDD1-87EF-5048-9460-C8AFA30E3BA0}"/>
              </a:ext>
            </a:extLst>
          </p:cNvPr>
          <p:cNvSpPr>
            <a:spLocks noGrp="1"/>
          </p:cNvSpPr>
          <p:nvPr>
            <p:ph type="title"/>
          </p:nvPr>
        </p:nvSpPr>
        <p:spPr/>
        <p:txBody>
          <a:bodyPr>
            <a:normAutofit/>
          </a:bodyPr>
          <a:lstStyle/>
          <a:p>
            <a:r>
              <a:rPr lang="en-US" sz="4000" b="1" dirty="0"/>
              <a:t>Structural Typing	</a:t>
            </a:r>
          </a:p>
        </p:txBody>
      </p:sp>
      <p:sp>
        <p:nvSpPr>
          <p:cNvPr id="3" name="Content Placeholder 2">
            <a:extLst>
              <a:ext uri="{FF2B5EF4-FFF2-40B4-BE49-F238E27FC236}">
                <a16:creationId xmlns:a16="http://schemas.microsoft.com/office/drawing/2014/main" id="{5BE58755-BD3B-2340-8813-2FC546E4C960}"/>
              </a:ext>
            </a:extLst>
          </p:cNvPr>
          <p:cNvSpPr>
            <a:spLocks noGrp="1"/>
          </p:cNvSpPr>
          <p:nvPr>
            <p:ph idx="1"/>
          </p:nvPr>
        </p:nvSpPr>
        <p:spPr/>
        <p:txBody>
          <a:bodyPr>
            <a:normAutofit fontScale="92500" lnSpcReduction="10000"/>
          </a:bodyPr>
          <a:lstStyle/>
          <a:p>
            <a:r>
              <a:rPr lang="en-US" dirty="0"/>
              <a:t>Another possible standard for type checking is structural typing, which considers two types to be interchangeable if they have the same structure and support the same operations</a:t>
            </a:r>
          </a:p>
          <a:p>
            <a:r>
              <a:rPr lang="en-US" dirty="0"/>
              <a:t>Under structural typing, the types A and B defined above would be considered the same</a:t>
            </a:r>
          </a:p>
          <a:p>
            <a:r>
              <a:rPr lang="en-US" dirty="0"/>
              <a:t>Structural typing may also be applied in a relatively loose manner. Perhaps the loosest variation on structural typing allows an argument to be passed to a function as long as every operation that the function actually uses is defined for the argument</a:t>
            </a:r>
          </a:p>
          <a:p>
            <a:r>
              <a:rPr lang="en-US" dirty="0"/>
              <a:t>This is duck typing. (The name comes from the Duck Test: “If it looks like a duck, swims like a duck, and quacks like a duck, then it’s a duck.”)</a:t>
            </a:r>
          </a:p>
        </p:txBody>
      </p:sp>
    </p:spTree>
    <p:extLst>
      <p:ext uri="{BB962C8B-B14F-4D97-AF65-F5344CB8AC3E}">
        <p14:creationId xmlns:p14="http://schemas.microsoft.com/office/powerpoint/2010/main" val="925888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2A79-6B90-0C4F-ADA1-E27E298F021D}"/>
              </a:ext>
            </a:extLst>
          </p:cNvPr>
          <p:cNvSpPr>
            <a:spLocks noGrp="1"/>
          </p:cNvSpPr>
          <p:nvPr>
            <p:ph type="title"/>
          </p:nvPr>
        </p:nvSpPr>
        <p:spPr/>
        <p:txBody>
          <a:bodyPr>
            <a:normAutofit/>
          </a:bodyPr>
          <a:lstStyle/>
          <a:p>
            <a:r>
              <a:rPr lang="en-US" sz="4000" b="1" dirty="0"/>
              <a:t>Structural Typing	</a:t>
            </a:r>
          </a:p>
        </p:txBody>
      </p:sp>
      <p:sp>
        <p:nvSpPr>
          <p:cNvPr id="3" name="Content Placeholder 2">
            <a:extLst>
              <a:ext uri="{FF2B5EF4-FFF2-40B4-BE49-F238E27FC236}">
                <a16:creationId xmlns:a16="http://schemas.microsoft.com/office/drawing/2014/main" id="{389C4565-3F68-F146-9871-D2EC129361F3}"/>
              </a:ext>
            </a:extLst>
          </p:cNvPr>
          <p:cNvSpPr>
            <a:spLocks noGrp="1"/>
          </p:cNvSpPr>
          <p:nvPr>
            <p:ph idx="1"/>
          </p:nvPr>
        </p:nvSpPr>
        <p:spPr/>
        <p:txBody>
          <a:bodyPr>
            <a:normAutofit fontScale="92500" lnSpcReduction="20000"/>
          </a:bodyPr>
          <a:lstStyle/>
          <a:p>
            <a:r>
              <a:rPr lang="en-US" dirty="0"/>
              <a:t>C++ checks template-parameter types using duck typing. The following function template ggt can be called with arguments of type A or B</a:t>
            </a:r>
          </a:p>
          <a:p>
            <a:endParaRPr lang="en-US" dirty="0"/>
          </a:p>
          <a:p>
            <a:pPr marL="0" indent="0">
              <a:buNone/>
            </a:pPr>
            <a:r>
              <a:rPr lang="en-US" b="1" dirty="0"/>
              <a:t>[C++]</a:t>
            </a:r>
          </a:p>
          <a:p>
            <a:endParaRPr lang="en-US" b="1" dirty="0"/>
          </a:p>
          <a:p>
            <a:pPr marL="0" indent="0">
              <a:buNone/>
            </a:pPr>
            <a:r>
              <a:rPr lang="en-US" b="1" dirty="0"/>
              <a:t>template &lt;typename T&gt;</a:t>
            </a:r>
          </a:p>
          <a:p>
            <a:pPr marL="0" indent="0">
              <a:buNone/>
            </a:pPr>
            <a:r>
              <a:rPr lang="en-US" b="1" dirty="0"/>
              <a:t>void ggt(T x)</a:t>
            </a:r>
          </a:p>
          <a:p>
            <a:pPr marL="0" indent="0">
              <a:buNone/>
            </a:pPr>
            <a:r>
              <a:rPr lang="en-US" b="1" dirty="0"/>
              <a:t>{</a:t>
            </a:r>
          </a:p>
          <a:p>
            <a:pPr marL="0" indent="0">
              <a:buNone/>
            </a:pPr>
            <a:r>
              <a:rPr lang="en-US" b="1" dirty="0"/>
              <a:t>    cout &lt;&lt; x.h &lt;&lt; " " &lt;&lt; </a:t>
            </a:r>
            <a:r>
              <a:rPr lang="en-US" b="1" dirty="0" err="1"/>
              <a:t>x.m</a:t>
            </a:r>
            <a:r>
              <a:rPr lang="en-US" b="1" dirty="0"/>
              <a:t> &lt;&lt; endl;</a:t>
            </a:r>
          </a:p>
          <a:p>
            <a:pPr marL="0" indent="0">
              <a:buNone/>
            </a:pPr>
            <a:r>
              <a:rPr lang="en-US" b="1" dirty="0"/>
              <a:t>}</a:t>
            </a:r>
          </a:p>
          <a:p>
            <a:r>
              <a:rPr lang="en-US" dirty="0"/>
              <a:t>The addEm functions discussed earlier are examples of duck typing</a:t>
            </a:r>
          </a:p>
        </p:txBody>
      </p:sp>
    </p:spTree>
    <p:extLst>
      <p:ext uri="{BB962C8B-B14F-4D97-AF65-F5344CB8AC3E}">
        <p14:creationId xmlns:p14="http://schemas.microsoft.com/office/powerpoint/2010/main" val="1383493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E46B-6D71-1E4B-9AE8-5A5979039A5A}"/>
              </a:ext>
            </a:extLst>
          </p:cNvPr>
          <p:cNvSpPr>
            <a:spLocks noGrp="1"/>
          </p:cNvSpPr>
          <p:nvPr>
            <p:ph type="title"/>
          </p:nvPr>
        </p:nvSpPr>
        <p:spPr/>
        <p:txBody>
          <a:bodyPr>
            <a:normAutofit/>
          </a:bodyPr>
          <a:lstStyle/>
          <a:p>
            <a:r>
              <a:rPr lang="en-US" sz="4000" b="1"/>
              <a:t>Structural Typing	</a:t>
            </a:r>
          </a:p>
        </p:txBody>
      </p:sp>
      <p:sp>
        <p:nvSpPr>
          <p:cNvPr id="3" name="Content Placeholder 2">
            <a:extLst>
              <a:ext uri="{FF2B5EF4-FFF2-40B4-BE49-F238E27FC236}">
                <a16:creationId xmlns:a16="http://schemas.microsoft.com/office/drawing/2014/main" id="{A709B09A-8613-6E4D-9ADD-D09DE5514A71}"/>
              </a:ext>
            </a:extLst>
          </p:cNvPr>
          <p:cNvSpPr>
            <a:spLocks noGrp="1"/>
          </p:cNvSpPr>
          <p:nvPr>
            <p:ph idx="1"/>
          </p:nvPr>
        </p:nvSpPr>
        <p:spPr/>
        <p:txBody>
          <a:bodyPr>
            <a:noAutofit/>
          </a:bodyPr>
          <a:lstStyle/>
          <a:p>
            <a:endParaRPr lang="en-US" sz="2600" dirty="0"/>
          </a:p>
          <a:p>
            <a:endParaRPr lang="en-US" sz="2600" dirty="0"/>
          </a:p>
          <a:p>
            <a:endParaRPr lang="en-US" sz="2600" dirty="0"/>
          </a:p>
          <a:p>
            <a:pPr marL="0" indent="0">
              <a:buNone/>
            </a:pPr>
            <a:endParaRPr lang="en-US" sz="2600" dirty="0"/>
          </a:p>
          <a:p>
            <a:r>
              <a:rPr lang="en-US" sz="2600" dirty="0"/>
              <a:t>We have noted that C++ template-parameter types are checked using duck typing.  Python, Lua, and some other dynamic languages check all function parameter types using duck typing. Both versions of addEm above can be called with arguments of any type, as long as all the operations used are defined for those types</a:t>
            </a:r>
          </a:p>
          <a:p>
            <a:r>
              <a:rPr lang="en-US" sz="2600" dirty="0"/>
              <a:t>In particular, both versions of addEm may be called with two integer arguments or with two string arguments</a:t>
            </a:r>
          </a:p>
        </p:txBody>
      </p:sp>
      <p:graphicFrame>
        <p:nvGraphicFramePr>
          <p:cNvPr id="5" name="Table 4">
            <a:extLst>
              <a:ext uri="{FF2B5EF4-FFF2-40B4-BE49-F238E27FC236}">
                <a16:creationId xmlns:a16="http://schemas.microsoft.com/office/drawing/2014/main" id="{3EAD5A67-D3D8-1B40-99D5-7596554ABC7E}"/>
              </a:ext>
            </a:extLst>
          </p:cNvPr>
          <p:cNvGraphicFramePr>
            <a:graphicFrameLocks noGrp="1"/>
          </p:cNvGraphicFramePr>
          <p:nvPr>
            <p:extLst>
              <p:ext uri="{D42A27DB-BD31-4B8C-83A1-F6EECF244321}">
                <p14:modId xmlns:p14="http://schemas.microsoft.com/office/powerpoint/2010/main" val="79157931"/>
              </p:ext>
            </p:extLst>
          </p:nvPr>
        </p:nvGraphicFramePr>
        <p:xfrm>
          <a:off x="1074737" y="1690688"/>
          <a:ext cx="10055226" cy="2072640"/>
        </p:xfrm>
        <a:graphic>
          <a:graphicData uri="http://schemas.openxmlformats.org/drawingml/2006/table">
            <a:tbl>
              <a:tblPr firstRow="1" bandRow="1">
                <a:tableStyleId>{2D5ABB26-0587-4C30-8999-92F81FD0307C}</a:tableStyleId>
              </a:tblPr>
              <a:tblGrid>
                <a:gridCol w="5440363">
                  <a:extLst>
                    <a:ext uri="{9D8B030D-6E8A-4147-A177-3AD203B41FA5}">
                      <a16:colId xmlns:a16="http://schemas.microsoft.com/office/drawing/2014/main" val="3720094007"/>
                    </a:ext>
                  </a:extLst>
                </a:gridCol>
                <a:gridCol w="4614863">
                  <a:extLst>
                    <a:ext uri="{9D8B030D-6E8A-4147-A177-3AD203B41FA5}">
                      <a16:colId xmlns:a16="http://schemas.microsoft.com/office/drawing/2014/main" val="3529014263"/>
                    </a:ext>
                  </a:extLst>
                </a:gridCol>
              </a:tblGrid>
              <a:tr h="370840">
                <a:tc>
                  <a:txBody>
                    <a:bodyPr/>
                    <a:lstStyle/>
                    <a:p>
                      <a:pPr marL="0" indent="0">
                        <a:buNone/>
                      </a:pPr>
                      <a:r>
                        <a:rPr lang="en-US" sz="2600" b="1" dirty="0"/>
                        <a:t>[C++]</a:t>
                      </a:r>
                    </a:p>
                    <a:p>
                      <a:pPr marL="0" indent="0">
                        <a:buNone/>
                      </a:pPr>
                      <a:r>
                        <a:rPr lang="en-US" sz="2600" b="1" dirty="0"/>
                        <a:t>template &lt;typename T, typename U&gt;</a:t>
                      </a:r>
                    </a:p>
                    <a:p>
                      <a:pPr marL="0" indent="0">
                        <a:buNone/>
                      </a:pPr>
                      <a:r>
                        <a:rPr lang="en-US" sz="2600" b="1" dirty="0"/>
                        <a:t>T addEm(T a, U b) {</a:t>
                      </a:r>
                    </a:p>
                    <a:p>
                      <a:pPr marL="0" indent="0">
                        <a:buNone/>
                      </a:pPr>
                      <a:r>
                        <a:rPr lang="en-US" sz="2600" b="1" dirty="0"/>
                        <a:t>    return a + b;</a:t>
                      </a:r>
                    </a:p>
                    <a:p>
                      <a:pPr marL="0" indent="0">
                        <a:buNone/>
                      </a:pPr>
                      <a:r>
                        <a:rPr lang="en-US" sz="2600" b="1" dirty="0"/>
                        <a:t>}</a:t>
                      </a:r>
                    </a:p>
                  </a:txBody>
                  <a:tcPr/>
                </a:tc>
                <a:tc>
                  <a:txBody>
                    <a:bodyPr/>
                    <a:lstStyle/>
                    <a:p>
                      <a:pPr marL="0" indent="0">
                        <a:buNone/>
                      </a:pPr>
                      <a:r>
                        <a:rPr lang="en-US" sz="2600" b="1" dirty="0"/>
                        <a:t>[Python]</a:t>
                      </a:r>
                    </a:p>
                    <a:p>
                      <a:pPr marL="0" indent="0">
                        <a:buNone/>
                      </a:pPr>
                      <a:r>
                        <a:rPr lang="en-US" sz="2600" b="1" dirty="0"/>
                        <a:t>def addEm(a, b):</a:t>
                      </a:r>
                    </a:p>
                    <a:p>
                      <a:pPr marL="0" indent="0">
                        <a:buNone/>
                      </a:pPr>
                      <a:r>
                        <a:rPr lang="en-US" sz="2600" b="1" dirty="0"/>
                        <a:t>    return a + b</a:t>
                      </a:r>
                    </a:p>
                    <a:p>
                      <a:endParaRPr lang="en-US" sz="2600" b="1" dirty="0"/>
                    </a:p>
                  </a:txBody>
                  <a:tcPr/>
                </a:tc>
                <a:extLst>
                  <a:ext uri="{0D108BD9-81ED-4DB2-BD59-A6C34878D82A}">
                    <a16:rowId xmlns:a16="http://schemas.microsoft.com/office/drawing/2014/main" val="641100517"/>
                  </a:ext>
                </a:extLst>
              </a:tr>
            </a:tbl>
          </a:graphicData>
        </a:graphic>
      </p:graphicFrame>
    </p:spTree>
    <p:extLst>
      <p:ext uri="{BB962C8B-B14F-4D97-AF65-F5344CB8AC3E}">
        <p14:creationId xmlns:p14="http://schemas.microsoft.com/office/powerpoint/2010/main" val="919833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8DC1-9CD1-DB4A-83D0-A39E22E33D22}"/>
              </a:ext>
            </a:extLst>
          </p:cNvPr>
          <p:cNvSpPr>
            <a:spLocks noGrp="1"/>
          </p:cNvSpPr>
          <p:nvPr>
            <p:ph type="title"/>
          </p:nvPr>
        </p:nvSpPr>
        <p:spPr/>
        <p:txBody>
          <a:bodyPr>
            <a:normAutofit/>
          </a:bodyPr>
          <a:lstStyle/>
          <a:p>
            <a:r>
              <a:rPr lang="en-US" sz="4000" b="1"/>
              <a:t>No Type Checking</a:t>
            </a:r>
          </a:p>
        </p:txBody>
      </p:sp>
      <p:sp>
        <p:nvSpPr>
          <p:cNvPr id="3" name="Content Placeholder 2">
            <a:extLst>
              <a:ext uri="{FF2B5EF4-FFF2-40B4-BE49-F238E27FC236}">
                <a16:creationId xmlns:a16="http://schemas.microsoft.com/office/drawing/2014/main" id="{9146B517-88CC-F349-8ACA-8554487905F6}"/>
              </a:ext>
            </a:extLst>
          </p:cNvPr>
          <p:cNvSpPr>
            <a:spLocks noGrp="1"/>
          </p:cNvSpPr>
          <p:nvPr>
            <p:ph idx="1"/>
          </p:nvPr>
        </p:nvSpPr>
        <p:spPr/>
        <p:txBody>
          <a:bodyPr>
            <a:noAutofit/>
          </a:bodyPr>
          <a:lstStyle/>
          <a:p>
            <a:r>
              <a:rPr lang="en-US" sz="2600"/>
              <a:t>An alternative to the nominal and structural versions of type checking is no type checking at all (Forth, as defined in the 1994 ANSI standard)</a:t>
            </a:r>
          </a:p>
          <a:p>
            <a:r>
              <a:rPr lang="en-US" sz="2600"/>
              <a:t>Forth distinguishes between integer and floating-point values, so it arguably has a notion of type. However, these two types are dealt with using different syntax. There is no need to check whether an integer parameter is actually an integer; Forth provides no facilities for passing a floating-point value in its place</a:t>
            </a:r>
          </a:p>
          <a:p>
            <a:r>
              <a:rPr lang="en-US" sz="2600"/>
              <a:t>Thus, while Forth has types, it has no type checking</a:t>
            </a:r>
          </a:p>
          <a:p>
            <a:r>
              <a:rPr lang="en-US" sz="2600"/>
              <a:t>This idea was once common in programming-language design</a:t>
            </a:r>
          </a:p>
          <a:p>
            <a:r>
              <a:rPr lang="en-US" sz="2600"/>
              <a:t>Virtually all modern programming languages include some form of type checking</a:t>
            </a:r>
          </a:p>
        </p:txBody>
      </p:sp>
    </p:spTree>
    <p:extLst>
      <p:ext uri="{BB962C8B-B14F-4D97-AF65-F5344CB8AC3E}">
        <p14:creationId xmlns:p14="http://schemas.microsoft.com/office/powerpoint/2010/main" val="2253277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56AE-B9DD-9E47-90D3-7879D5491F82}"/>
              </a:ext>
            </a:extLst>
          </p:cNvPr>
          <p:cNvSpPr>
            <a:spLocks noGrp="1"/>
          </p:cNvSpPr>
          <p:nvPr>
            <p:ph type="title"/>
          </p:nvPr>
        </p:nvSpPr>
        <p:spPr/>
        <p:txBody>
          <a:bodyPr>
            <a:normAutofit/>
          </a:bodyPr>
          <a:lstStyle/>
          <a:p>
            <a:r>
              <a:rPr lang="en-US" sz="4000" b="1"/>
              <a:t>Type Safety</a:t>
            </a:r>
          </a:p>
        </p:txBody>
      </p:sp>
      <p:sp>
        <p:nvSpPr>
          <p:cNvPr id="3" name="Content Placeholder 2">
            <a:extLst>
              <a:ext uri="{FF2B5EF4-FFF2-40B4-BE49-F238E27FC236}">
                <a16:creationId xmlns:a16="http://schemas.microsoft.com/office/drawing/2014/main" id="{D78DA206-EF8B-4C4B-845F-942089298D87}"/>
              </a:ext>
            </a:extLst>
          </p:cNvPr>
          <p:cNvSpPr>
            <a:spLocks noGrp="1"/>
          </p:cNvSpPr>
          <p:nvPr>
            <p:ph idx="1"/>
          </p:nvPr>
        </p:nvSpPr>
        <p:spPr/>
        <p:txBody>
          <a:bodyPr>
            <a:normAutofit/>
          </a:bodyPr>
          <a:lstStyle/>
          <a:p>
            <a:r>
              <a:rPr lang="en-US" sz="2600"/>
              <a:t>A programming language or programming-language construct is type-safe if it forbids operations that are incorrect for the types on which they operate</a:t>
            </a:r>
          </a:p>
          <a:p>
            <a:r>
              <a:rPr lang="en-US" sz="2600"/>
              <a:t>Some programming languages/constructs may discourage incorrect operations or make them difficult, without completely forbidding them. We may thus compare the level of type safety offered by two programming languages/constructs</a:t>
            </a:r>
          </a:p>
        </p:txBody>
      </p:sp>
    </p:spTree>
    <p:extLst>
      <p:ext uri="{BB962C8B-B14F-4D97-AF65-F5344CB8AC3E}">
        <p14:creationId xmlns:p14="http://schemas.microsoft.com/office/powerpoint/2010/main" val="3948280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F043-5CF5-984B-BFF9-B5DBFAFC6307}"/>
              </a:ext>
            </a:extLst>
          </p:cNvPr>
          <p:cNvSpPr>
            <a:spLocks noGrp="1"/>
          </p:cNvSpPr>
          <p:nvPr>
            <p:ph type="title"/>
          </p:nvPr>
        </p:nvSpPr>
        <p:spPr/>
        <p:txBody>
          <a:bodyPr>
            <a:normAutofit/>
          </a:bodyPr>
          <a:lstStyle/>
          <a:p>
            <a:r>
              <a:rPr lang="en-US" sz="4000" b="1"/>
              <a:t>Type Safety</a:t>
            </a:r>
          </a:p>
        </p:txBody>
      </p:sp>
      <p:sp>
        <p:nvSpPr>
          <p:cNvPr id="3" name="Content Placeholder 2">
            <a:extLst>
              <a:ext uri="{FF2B5EF4-FFF2-40B4-BE49-F238E27FC236}">
                <a16:creationId xmlns:a16="http://schemas.microsoft.com/office/drawing/2014/main" id="{58260B13-6582-5242-8A8B-E8A70FBC6E6B}"/>
              </a:ext>
            </a:extLst>
          </p:cNvPr>
          <p:cNvSpPr>
            <a:spLocks noGrp="1"/>
          </p:cNvSpPr>
          <p:nvPr>
            <p:ph idx="1"/>
          </p:nvPr>
        </p:nvSpPr>
        <p:spPr/>
        <p:txBody>
          <a:bodyPr>
            <a:normAutofit fontScale="92500" lnSpcReduction="10000"/>
          </a:bodyPr>
          <a:lstStyle/>
          <a:p>
            <a:r>
              <a:rPr lang="en-US"/>
              <a:t>For example, the C++ </a:t>
            </a:r>
            <a:r>
              <a:rPr lang="en-US" err="1"/>
              <a:t>printf</a:t>
            </a:r>
            <a:r>
              <a:rPr lang="en-US"/>
              <a:t> function, inherited from the C Standard Library, is not type-safe </a:t>
            </a:r>
          </a:p>
          <a:p>
            <a:r>
              <a:rPr lang="en-US"/>
              <a:t>This function takes an arbitrary number of parameters. The first should be a format string containing references to the other parameters</a:t>
            </a:r>
          </a:p>
          <a:p>
            <a:pPr marL="0" indent="0">
              <a:buNone/>
            </a:pPr>
            <a:r>
              <a:rPr lang="en-US" b="1"/>
              <a:t>[C++]</a:t>
            </a:r>
          </a:p>
          <a:p>
            <a:pPr marL="0" indent="0">
              <a:buNone/>
            </a:pPr>
            <a:r>
              <a:rPr lang="en-US" b="1" err="1"/>
              <a:t>printf</a:t>
            </a:r>
            <a:r>
              <a:rPr lang="en-US" b="1"/>
              <a:t>("I am %d years old.", age);</a:t>
            </a:r>
          </a:p>
          <a:p>
            <a:r>
              <a:rPr lang="en-US"/>
              <a:t>The above inserts the value of variable age in place of the %d in the format string, on the assumption that age has type int. However, the C++ Standard specifies that the type of age is not checked. It could be a floating-point value, a pointer, or a struct; the code would then compile, and a type error would slip by unnoticed</a:t>
            </a:r>
          </a:p>
        </p:txBody>
      </p:sp>
    </p:spTree>
    <p:extLst>
      <p:ext uri="{BB962C8B-B14F-4D97-AF65-F5344CB8AC3E}">
        <p14:creationId xmlns:p14="http://schemas.microsoft.com/office/powerpoint/2010/main" val="1755787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E4F3-E292-8D4E-91AA-4107A7EE2510}"/>
              </a:ext>
            </a:extLst>
          </p:cNvPr>
          <p:cNvSpPr>
            <a:spLocks noGrp="1"/>
          </p:cNvSpPr>
          <p:nvPr>
            <p:ph type="title"/>
          </p:nvPr>
        </p:nvSpPr>
        <p:spPr/>
        <p:txBody>
          <a:bodyPr>
            <a:normAutofit/>
          </a:bodyPr>
          <a:lstStyle/>
          <a:p>
            <a:r>
              <a:rPr lang="en-US" sz="4000" b="1" dirty="0"/>
              <a:t>Type Safety</a:t>
            </a:r>
          </a:p>
        </p:txBody>
      </p:sp>
      <p:sp>
        <p:nvSpPr>
          <p:cNvPr id="3" name="Content Placeholder 2">
            <a:extLst>
              <a:ext uri="{FF2B5EF4-FFF2-40B4-BE49-F238E27FC236}">
                <a16:creationId xmlns:a16="http://schemas.microsoft.com/office/drawing/2014/main" id="{49B9481D-1049-4946-888B-696501665F72}"/>
              </a:ext>
            </a:extLst>
          </p:cNvPr>
          <p:cNvSpPr>
            <a:spLocks noGrp="1"/>
          </p:cNvSpPr>
          <p:nvPr>
            <p:ph idx="1"/>
          </p:nvPr>
        </p:nvSpPr>
        <p:spPr/>
        <p:txBody>
          <a:bodyPr>
            <a:normAutofit/>
          </a:bodyPr>
          <a:lstStyle/>
          <a:p>
            <a:r>
              <a:rPr lang="en-US" sz="2600" dirty="0"/>
              <a:t>In contrast, C++ stream I/O is type-safe</a:t>
            </a:r>
          </a:p>
          <a:p>
            <a:endParaRPr lang="en-US" sz="2600" dirty="0"/>
          </a:p>
          <a:p>
            <a:pPr marL="0" indent="0">
              <a:buNone/>
            </a:pPr>
            <a:r>
              <a:rPr lang="en-US" sz="2600" b="1" dirty="0"/>
              <a:t>[C++]</a:t>
            </a:r>
          </a:p>
          <a:p>
            <a:pPr marL="0" indent="0">
              <a:buNone/>
            </a:pPr>
            <a:r>
              <a:rPr lang="en-US" sz="2600" b="1" dirty="0"/>
              <a:t>cout &lt;&lt; "I am " &lt;&lt; age &lt;&lt; " years old.";</a:t>
            </a:r>
          </a:p>
          <a:p>
            <a:r>
              <a:rPr lang="en-US" sz="2600" dirty="0"/>
              <a:t>When the above code is compiled, the correct output function is chosen based on the type of the variable age</a:t>
            </a:r>
          </a:p>
        </p:txBody>
      </p:sp>
    </p:spTree>
    <p:extLst>
      <p:ext uri="{BB962C8B-B14F-4D97-AF65-F5344CB8AC3E}">
        <p14:creationId xmlns:p14="http://schemas.microsoft.com/office/powerpoint/2010/main" val="1928659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7538-0D1A-1F49-9DFC-8CA807C6FF73}"/>
              </a:ext>
            </a:extLst>
          </p:cNvPr>
          <p:cNvSpPr>
            <a:spLocks noGrp="1"/>
          </p:cNvSpPr>
          <p:nvPr>
            <p:ph type="title"/>
          </p:nvPr>
        </p:nvSpPr>
        <p:spPr/>
        <p:txBody>
          <a:bodyPr/>
          <a:lstStyle/>
          <a:p>
            <a:r>
              <a:rPr lang="en-US" b="1" dirty="0"/>
              <a:t>Soundness</a:t>
            </a:r>
          </a:p>
        </p:txBody>
      </p:sp>
      <p:sp>
        <p:nvSpPr>
          <p:cNvPr id="3" name="Content Placeholder 2">
            <a:extLst>
              <a:ext uri="{FF2B5EF4-FFF2-40B4-BE49-F238E27FC236}">
                <a16:creationId xmlns:a16="http://schemas.microsoft.com/office/drawing/2014/main" id="{1EA7D2E0-8FD4-5B4D-BD3D-4323FAF48291}"/>
              </a:ext>
            </a:extLst>
          </p:cNvPr>
          <p:cNvSpPr>
            <a:spLocks noGrp="1"/>
          </p:cNvSpPr>
          <p:nvPr>
            <p:ph idx="1"/>
          </p:nvPr>
        </p:nvSpPr>
        <p:spPr/>
        <p:txBody>
          <a:bodyPr>
            <a:normAutofit fontScale="92500" lnSpcReduction="10000"/>
          </a:bodyPr>
          <a:lstStyle/>
          <a:p>
            <a:r>
              <a:rPr lang="en-US" dirty="0"/>
              <a:t>A static type system is sound if it guarantees that operations that are incorrect for a type will not be performed; otherwise it is unsound</a:t>
            </a:r>
          </a:p>
          <a:p>
            <a:r>
              <a:rPr lang="en-US" dirty="0"/>
              <a:t>Haskell has a sound type system. The type system of C (and thus C++) is unsound, since there is always a way of treating a value of one type as if it has a different type. This might appear to be a criticism</a:t>
            </a:r>
          </a:p>
          <a:p>
            <a:r>
              <a:rPr lang="en-US" dirty="0"/>
              <a:t>However, the type system of C was deliberately designed to be unsound. Being able to interpret a value in memory in arbitrary ways makes C useful for low-level systems programming</a:t>
            </a:r>
          </a:p>
          <a:p>
            <a:r>
              <a:rPr lang="en-US" dirty="0"/>
              <a:t>There does not seem to be any equivalent of the notion of soundness in the world of dynamic typing. However, we can still talk about whether a dynamic type system strictly enforces type safety</a:t>
            </a:r>
          </a:p>
          <a:p>
            <a:endParaRPr lang="en-US" dirty="0"/>
          </a:p>
        </p:txBody>
      </p:sp>
    </p:spTree>
    <p:extLst>
      <p:ext uri="{BB962C8B-B14F-4D97-AF65-F5344CB8AC3E}">
        <p14:creationId xmlns:p14="http://schemas.microsoft.com/office/powerpoint/2010/main" val="347432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042D-10E5-2F4A-BF97-8F70458F9041}"/>
              </a:ext>
            </a:extLst>
          </p:cNvPr>
          <p:cNvSpPr>
            <a:spLocks noGrp="1"/>
          </p:cNvSpPr>
          <p:nvPr>
            <p:ph type="title"/>
          </p:nvPr>
        </p:nvSpPr>
        <p:spPr/>
        <p:txBody>
          <a:bodyPr>
            <a:normAutofit/>
          </a:bodyPr>
          <a:lstStyle/>
          <a:p>
            <a:r>
              <a:rPr lang="en-US" sz="4000" b="1" dirty="0"/>
              <a:t>Basic Concepts</a:t>
            </a:r>
          </a:p>
        </p:txBody>
      </p:sp>
      <p:sp>
        <p:nvSpPr>
          <p:cNvPr id="3" name="Content Placeholder 2">
            <a:extLst>
              <a:ext uri="{FF2B5EF4-FFF2-40B4-BE49-F238E27FC236}">
                <a16:creationId xmlns:a16="http://schemas.microsoft.com/office/drawing/2014/main" id="{899F8F21-C368-AB4E-B11E-A46ED9B1672E}"/>
              </a:ext>
            </a:extLst>
          </p:cNvPr>
          <p:cNvSpPr>
            <a:spLocks noGrp="1"/>
          </p:cNvSpPr>
          <p:nvPr>
            <p:ph idx="1"/>
          </p:nvPr>
        </p:nvSpPr>
        <p:spPr/>
        <p:txBody>
          <a:bodyPr>
            <a:normAutofit fontScale="92500" lnSpcReduction="20000"/>
          </a:bodyPr>
          <a:lstStyle/>
          <a:p>
            <a:pPr marL="0" indent="0">
              <a:buNone/>
            </a:pPr>
            <a:r>
              <a:rPr lang="en-US" b="1" dirty="0"/>
              <a:t>[C++]</a:t>
            </a:r>
          </a:p>
          <a:p>
            <a:pPr marL="0" indent="0">
              <a:buNone/>
            </a:pPr>
            <a:r>
              <a:rPr lang="en-US" b="1" dirty="0"/>
              <a:t>int abc;</a:t>
            </a:r>
          </a:p>
          <a:p>
            <a:r>
              <a:rPr lang="en-US" dirty="0"/>
              <a:t>In C++, int is a type. Variable abc has type int</a:t>
            </a:r>
          </a:p>
          <a:p>
            <a:pPr marL="0" indent="0">
              <a:buNone/>
            </a:pPr>
            <a:endParaRPr lang="en-US" dirty="0"/>
          </a:p>
          <a:p>
            <a:pPr marL="0" indent="0">
              <a:buNone/>
            </a:pPr>
            <a:r>
              <a:rPr lang="en-US" b="1" dirty="0"/>
              <a:t>[C++]</a:t>
            </a:r>
          </a:p>
          <a:p>
            <a:pPr marL="0" indent="0">
              <a:buNone/>
            </a:pPr>
            <a:r>
              <a:rPr lang="en-US" b="1" dirty="0"/>
              <a:t>cout &lt;&lt; 123 + 456;</a:t>
            </a:r>
          </a:p>
          <a:p>
            <a:r>
              <a:rPr lang="en-US" dirty="0"/>
              <a:t>Literals 123 and 456 also represent values of type int in C++, although this does not need to be explicitly stated</a:t>
            </a:r>
          </a:p>
          <a:p>
            <a:r>
              <a:rPr lang="en-US" dirty="0"/>
              <a:t>In C++, applying a binary + operator to two values of type int results in another value of type int</a:t>
            </a:r>
          </a:p>
          <a:p>
            <a:r>
              <a:rPr lang="en-US" dirty="0"/>
              <a:t>Therefore, the expression 123 + 456 also has type int</a:t>
            </a:r>
          </a:p>
          <a:p>
            <a:pPr marL="0" indent="0">
              <a:buNone/>
            </a:pPr>
            <a:endParaRPr lang="en-US" dirty="0"/>
          </a:p>
        </p:txBody>
      </p:sp>
    </p:spTree>
    <p:extLst>
      <p:ext uri="{BB962C8B-B14F-4D97-AF65-F5344CB8AC3E}">
        <p14:creationId xmlns:p14="http://schemas.microsoft.com/office/powerpoint/2010/main" val="245781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B8DA-FD6C-5644-BBC0-B7DD2A108524}"/>
              </a:ext>
            </a:extLst>
          </p:cNvPr>
          <p:cNvSpPr>
            <a:spLocks noGrp="1"/>
          </p:cNvSpPr>
          <p:nvPr>
            <p:ph type="title"/>
          </p:nvPr>
        </p:nvSpPr>
        <p:spPr/>
        <p:txBody>
          <a:bodyPr>
            <a:normAutofit/>
          </a:bodyPr>
          <a:lstStyle/>
          <a:p>
            <a:r>
              <a:rPr lang="en-US" sz="4000" b="1" dirty="0"/>
              <a:t>Basic Concepts</a:t>
            </a:r>
          </a:p>
        </p:txBody>
      </p:sp>
      <p:sp>
        <p:nvSpPr>
          <p:cNvPr id="3" name="Content Placeholder 2">
            <a:extLst>
              <a:ext uri="{FF2B5EF4-FFF2-40B4-BE49-F238E27FC236}">
                <a16:creationId xmlns:a16="http://schemas.microsoft.com/office/drawing/2014/main" id="{1543058E-2D97-674A-9D9C-FB2C3DFC3538}"/>
              </a:ext>
            </a:extLst>
          </p:cNvPr>
          <p:cNvSpPr>
            <a:spLocks noGrp="1"/>
          </p:cNvSpPr>
          <p:nvPr>
            <p:ph idx="1"/>
          </p:nvPr>
        </p:nvSpPr>
        <p:spPr/>
        <p:txBody>
          <a:bodyPr>
            <a:normAutofit/>
          </a:bodyPr>
          <a:lstStyle/>
          <a:p>
            <a:r>
              <a:rPr lang="en-US" dirty="0"/>
              <a:t>In the past, programming languages often had a fixed set of types. </a:t>
            </a:r>
          </a:p>
          <a:p>
            <a:r>
              <a:rPr lang="en-US" dirty="0"/>
              <a:t>In contrast, modern programming languages typically have an extensible type system: one that allows programmers to define new types. For example, in C++, a class is a type</a:t>
            </a:r>
          </a:p>
          <a:p>
            <a:pPr marL="0" indent="0">
              <a:buNone/>
            </a:pPr>
            <a:r>
              <a:rPr lang="en-US" b="1" dirty="0"/>
              <a:t>[C++]</a:t>
            </a:r>
          </a:p>
          <a:p>
            <a:pPr marL="0" indent="0">
              <a:buNone/>
            </a:pPr>
            <a:r>
              <a:rPr lang="en-US" b="1" dirty="0"/>
              <a:t>class Zebra {  // New type named "Zebra"</a:t>
            </a:r>
          </a:p>
          <a:p>
            <a:pPr marL="0" indent="0">
              <a:buNone/>
            </a:pPr>
            <a:r>
              <a:rPr lang="en-US" b="1" dirty="0"/>
              <a:t>…</a:t>
            </a:r>
          </a:p>
          <a:p>
            <a:r>
              <a:rPr lang="en-US" dirty="0"/>
              <a:t>Type checking means checking and enforcing the restrictions associated with a type system</a:t>
            </a:r>
          </a:p>
        </p:txBody>
      </p:sp>
    </p:spTree>
    <p:extLst>
      <p:ext uri="{BB962C8B-B14F-4D97-AF65-F5344CB8AC3E}">
        <p14:creationId xmlns:p14="http://schemas.microsoft.com/office/powerpoint/2010/main" val="161432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58FB-3E00-2441-81EA-65C56AFE3DF2}"/>
              </a:ext>
            </a:extLst>
          </p:cNvPr>
          <p:cNvSpPr>
            <a:spLocks noGrp="1"/>
          </p:cNvSpPr>
          <p:nvPr>
            <p:ph type="title"/>
          </p:nvPr>
        </p:nvSpPr>
        <p:spPr/>
        <p:txBody>
          <a:bodyPr>
            <a:normAutofit/>
          </a:bodyPr>
          <a:lstStyle/>
          <a:p>
            <a:r>
              <a:rPr lang="en-US" sz="4000" b="1" dirty="0"/>
              <a:t>How Types are Used - Determining Legal Values</a:t>
            </a:r>
          </a:p>
        </p:txBody>
      </p:sp>
      <p:sp>
        <p:nvSpPr>
          <p:cNvPr id="4" name="Content Placeholder 3">
            <a:extLst>
              <a:ext uri="{FF2B5EF4-FFF2-40B4-BE49-F238E27FC236}">
                <a16:creationId xmlns:a16="http://schemas.microsoft.com/office/drawing/2014/main" id="{8042CFD8-A55B-C747-BEE3-8361B7CAA8CC}"/>
              </a:ext>
            </a:extLst>
          </p:cNvPr>
          <p:cNvSpPr>
            <a:spLocks noGrp="1"/>
          </p:cNvSpPr>
          <p:nvPr>
            <p:ph sz="half" idx="1"/>
          </p:nvPr>
        </p:nvSpPr>
        <p:spPr/>
        <p:txBody>
          <a:bodyPr>
            <a:normAutofit fontScale="92500"/>
          </a:bodyPr>
          <a:lstStyle/>
          <a:p>
            <a:r>
              <a:rPr lang="en-US" dirty="0"/>
              <a:t>Types are used to determine which values an entity may take on</a:t>
            </a:r>
          </a:p>
          <a:p>
            <a:endParaRPr lang="en-US" dirty="0"/>
          </a:p>
          <a:p>
            <a:r>
              <a:rPr lang="en-US" dirty="0"/>
              <a:t>Being of type int, the above variable abc may be set to 42, which also has type int</a:t>
            </a:r>
          </a:p>
          <a:p>
            <a:pPr marL="0" indent="0">
              <a:buNone/>
            </a:pPr>
            <a:r>
              <a:rPr lang="en-US" b="1" dirty="0"/>
              <a:t>[C++]</a:t>
            </a:r>
          </a:p>
          <a:p>
            <a:pPr marL="0" indent="0">
              <a:buNone/>
            </a:pPr>
            <a:r>
              <a:rPr lang="en-US" b="1" dirty="0"/>
              <a:t>abc = 42;</a:t>
            </a:r>
          </a:p>
          <a:p>
            <a:r>
              <a:rPr lang="en-US" dirty="0"/>
              <a:t>Being of type int also makes some values illegal for abc</a:t>
            </a:r>
          </a:p>
        </p:txBody>
      </p:sp>
      <p:sp>
        <p:nvSpPr>
          <p:cNvPr id="5" name="Content Placeholder 4">
            <a:extLst>
              <a:ext uri="{FF2B5EF4-FFF2-40B4-BE49-F238E27FC236}">
                <a16:creationId xmlns:a16="http://schemas.microsoft.com/office/drawing/2014/main" id="{4FE2971B-6D34-C340-93FD-A965D1BB4F18}"/>
              </a:ext>
            </a:extLst>
          </p:cNvPr>
          <p:cNvSpPr>
            <a:spLocks noGrp="1"/>
          </p:cNvSpPr>
          <p:nvPr>
            <p:ph sz="half" idx="2"/>
          </p:nvPr>
        </p:nvSpPr>
        <p:spPr/>
        <p:txBody>
          <a:bodyPr>
            <a:normAutofit fontScale="92500"/>
          </a:bodyPr>
          <a:lstStyle/>
          <a:p>
            <a:pPr marL="0" indent="0">
              <a:buNone/>
            </a:pPr>
            <a:r>
              <a:rPr lang="en-US" b="1" dirty="0"/>
              <a:t>[C++]</a:t>
            </a:r>
          </a:p>
          <a:p>
            <a:pPr marL="0" indent="0">
              <a:buNone/>
            </a:pPr>
            <a:r>
              <a:rPr lang="en-US" b="1" dirty="0"/>
              <a:t>vector&lt;int&gt; v;</a:t>
            </a:r>
          </a:p>
          <a:p>
            <a:pPr marL="0" indent="0">
              <a:buNone/>
            </a:pPr>
            <a:r>
              <a:rPr lang="en-US" b="1" dirty="0"/>
              <a:t>abc = v;  // ILLEGAL!</a:t>
            </a:r>
          </a:p>
          <a:p>
            <a:r>
              <a:rPr lang="en-US" dirty="0"/>
              <a:t>We cannot set a variable of type int to a value of type vector&lt;int&gt;. The above code contains a type error. When a C++ compiler flags a type error, it prevents the program from compiling successfully</a:t>
            </a:r>
          </a:p>
          <a:p>
            <a:endParaRPr lang="en-US" dirty="0"/>
          </a:p>
          <a:p>
            <a:endParaRPr lang="en-US" dirty="0"/>
          </a:p>
        </p:txBody>
      </p:sp>
    </p:spTree>
    <p:extLst>
      <p:ext uri="{BB962C8B-B14F-4D97-AF65-F5344CB8AC3E}">
        <p14:creationId xmlns:p14="http://schemas.microsoft.com/office/powerpoint/2010/main" val="185905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0483-2D73-FD45-8D72-B54F6D45412F}"/>
              </a:ext>
            </a:extLst>
          </p:cNvPr>
          <p:cNvSpPr>
            <a:spLocks noGrp="1"/>
          </p:cNvSpPr>
          <p:nvPr>
            <p:ph type="title"/>
          </p:nvPr>
        </p:nvSpPr>
        <p:spPr/>
        <p:txBody>
          <a:bodyPr>
            <a:normAutofit/>
          </a:bodyPr>
          <a:lstStyle/>
          <a:p>
            <a:r>
              <a:rPr lang="en-US" sz="3800" b="1" dirty="0"/>
              <a:t>How Types are Used - Determining Legal Operations</a:t>
            </a:r>
          </a:p>
        </p:txBody>
      </p:sp>
      <p:sp>
        <p:nvSpPr>
          <p:cNvPr id="3" name="Content Placeholder 2">
            <a:extLst>
              <a:ext uri="{FF2B5EF4-FFF2-40B4-BE49-F238E27FC236}">
                <a16:creationId xmlns:a16="http://schemas.microsoft.com/office/drawing/2014/main" id="{5A4EC14C-C294-4048-B1E6-441461DBD191}"/>
              </a:ext>
            </a:extLst>
          </p:cNvPr>
          <p:cNvSpPr>
            <a:spLocks noGrp="1"/>
          </p:cNvSpPr>
          <p:nvPr>
            <p:ph sz="half" idx="1"/>
          </p:nvPr>
        </p:nvSpPr>
        <p:spPr/>
        <p:txBody>
          <a:bodyPr>
            <a:normAutofit fontScale="92500" lnSpcReduction="20000"/>
          </a:bodyPr>
          <a:lstStyle/>
          <a:p>
            <a:r>
              <a:rPr lang="en-US" dirty="0"/>
              <a:t>Types are used to determine which operations are legal</a:t>
            </a:r>
          </a:p>
          <a:p>
            <a:r>
              <a:rPr lang="en-US" dirty="0"/>
              <a:t>Since variable abc is of type int, the binary + operator may be used with it</a:t>
            </a:r>
          </a:p>
          <a:p>
            <a:endParaRPr lang="en-US" dirty="0"/>
          </a:p>
          <a:p>
            <a:pPr marL="0" indent="0">
              <a:buNone/>
            </a:pPr>
            <a:r>
              <a:rPr lang="en-US" b="1" dirty="0"/>
              <a:t>[C++]</a:t>
            </a:r>
          </a:p>
          <a:p>
            <a:pPr marL="0" indent="0">
              <a:buNone/>
            </a:pPr>
            <a:r>
              <a:rPr lang="en-US" b="1" dirty="0"/>
              <a:t>cout &lt;&lt; abc + abc;</a:t>
            </a:r>
          </a:p>
        </p:txBody>
      </p:sp>
      <p:sp>
        <p:nvSpPr>
          <p:cNvPr id="4" name="Content Placeholder 3">
            <a:extLst>
              <a:ext uri="{FF2B5EF4-FFF2-40B4-BE49-F238E27FC236}">
                <a16:creationId xmlns:a16="http://schemas.microsoft.com/office/drawing/2014/main" id="{88740F8E-CDB3-C446-B063-B8C330C64143}"/>
              </a:ext>
            </a:extLst>
          </p:cNvPr>
          <p:cNvSpPr>
            <a:spLocks noGrp="1"/>
          </p:cNvSpPr>
          <p:nvPr>
            <p:ph sz="half" idx="2"/>
          </p:nvPr>
        </p:nvSpPr>
        <p:spPr/>
        <p:txBody>
          <a:bodyPr>
            <a:normAutofit fontScale="92500" lnSpcReduction="20000"/>
          </a:bodyPr>
          <a:lstStyle/>
          <a:p>
            <a:r>
              <a:rPr lang="en-US" dirty="0"/>
              <a:t>Some operations are forbidden for type int. For example, there is no unary * operator for this type. A C++ compiler would flag a type error in the code</a:t>
            </a:r>
          </a:p>
          <a:p>
            <a:pPr marL="0" indent="0">
              <a:buNone/>
            </a:pPr>
            <a:endParaRPr lang="en-US" dirty="0"/>
          </a:p>
          <a:p>
            <a:pPr marL="0" indent="0">
              <a:buNone/>
            </a:pPr>
            <a:r>
              <a:rPr lang="en-US" b="1" dirty="0"/>
              <a:t>[C++]</a:t>
            </a:r>
          </a:p>
          <a:p>
            <a:pPr marL="0" indent="0">
              <a:buNone/>
            </a:pPr>
            <a:r>
              <a:rPr lang="en-US" b="1" dirty="0"/>
              <a:t>cout &lt;&lt; *abc;  // ILLEGAL!</a:t>
            </a:r>
          </a:p>
          <a:p>
            <a:pPr marL="0" indent="0">
              <a:buNone/>
            </a:pPr>
            <a:endParaRPr lang="en-US" dirty="0"/>
          </a:p>
          <a:p>
            <a:r>
              <a:rPr lang="en-US" dirty="0"/>
              <a:t>A type whose values can be manipulated with the ease and facility of a type like int in C++, is said to be first-class </a:t>
            </a:r>
          </a:p>
        </p:txBody>
      </p:sp>
    </p:spTree>
    <p:extLst>
      <p:ext uri="{BB962C8B-B14F-4D97-AF65-F5344CB8AC3E}">
        <p14:creationId xmlns:p14="http://schemas.microsoft.com/office/powerpoint/2010/main" val="324143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43CD60-F5D0-4E43-B241-076EA8A85EAC}"/>
              </a:ext>
            </a:extLst>
          </p:cNvPr>
          <p:cNvSpPr>
            <a:spLocks noGrp="1"/>
          </p:cNvSpPr>
          <p:nvPr>
            <p:ph type="title"/>
          </p:nvPr>
        </p:nvSpPr>
        <p:spPr/>
        <p:txBody>
          <a:bodyPr>
            <a:normAutofit/>
          </a:bodyPr>
          <a:lstStyle/>
          <a:p>
            <a:r>
              <a:rPr lang="en-US" sz="4000" b="1" dirty="0"/>
              <a:t>First Class Type</a:t>
            </a:r>
          </a:p>
        </p:txBody>
      </p:sp>
      <p:sp>
        <p:nvSpPr>
          <p:cNvPr id="6" name="Content Placeholder 5">
            <a:extLst>
              <a:ext uri="{FF2B5EF4-FFF2-40B4-BE49-F238E27FC236}">
                <a16:creationId xmlns:a16="http://schemas.microsoft.com/office/drawing/2014/main" id="{EBDA7326-E061-8B41-BCDA-727CD592933E}"/>
              </a:ext>
            </a:extLst>
          </p:cNvPr>
          <p:cNvSpPr>
            <a:spLocks noGrp="1"/>
          </p:cNvSpPr>
          <p:nvPr>
            <p:ph idx="1"/>
          </p:nvPr>
        </p:nvSpPr>
        <p:spPr/>
        <p:txBody>
          <a:bodyPr/>
          <a:lstStyle/>
          <a:p>
            <a:r>
              <a:rPr lang="en-US" dirty="0"/>
              <a:t>A first-class type is one for which</a:t>
            </a:r>
          </a:p>
          <a:p>
            <a:pPr lvl="1"/>
            <a:r>
              <a:rPr lang="en-US" dirty="0"/>
              <a:t>new values may be created from existing values at runtime</a:t>
            </a:r>
          </a:p>
          <a:p>
            <a:pPr lvl="1"/>
            <a:r>
              <a:rPr lang="en-US" dirty="0"/>
              <a:t>values may be passed as arguments to functions and returned from functions</a:t>
            </a:r>
          </a:p>
          <a:p>
            <a:pPr lvl="1"/>
            <a:r>
              <a:rPr lang="en-US" dirty="0"/>
              <a:t>values may be stored in containers</a:t>
            </a:r>
          </a:p>
          <a:p>
            <a:r>
              <a:rPr lang="en-US" dirty="0"/>
              <a:t>In some programming languages, such has Haskell, Scheme, Python, and Lua, function types are first-class </a:t>
            </a:r>
          </a:p>
          <a:p>
            <a:r>
              <a:rPr lang="en-US" dirty="0"/>
              <a:t>Such programming languages are said to have first-class functions</a:t>
            </a:r>
          </a:p>
        </p:txBody>
      </p:sp>
    </p:spTree>
    <p:extLst>
      <p:ext uri="{BB962C8B-B14F-4D97-AF65-F5344CB8AC3E}">
        <p14:creationId xmlns:p14="http://schemas.microsoft.com/office/powerpoint/2010/main" val="86546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858-0C95-A843-8873-F5D8A0C6EF7A}"/>
              </a:ext>
            </a:extLst>
          </p:cNvPr>
          <p:cNvSpPr>
            <a:spLocks noGrp="1"/>
          </p:cNvSpPr>
          <p:nvPr>
            <p:ph type="title"/>
          </p:nvPr>
        </p:nvSpPr>
        <p:spPr/>
        <p:txBody>
          <a:bodyPr>
            <a:normAutofit/>
          </a:bodyPr>
          <a:lstStyle/>
          <a:p>
            <a:r>
              <a:rPr lang="en-US" sz="3800" b="1" dirty="0"/>
              <a:t>How Types are Used - Determining Which Operation</a:t>
            </a:r>
          </a:p>
        </p:txBody>
      </p:sp>
      <p:sp>
        <p:nvSpPr>
          <p:cNvPr id="4" name="Content Placeholder 3">
            <a:extLst>
              <a:ext uri="{FF2B5EF4-FFF2-40B4-BE49-F238E27FC236}">
                <a16:creationId xmlns:a16="http://schemas.microsoft.com/office/drawing/2014/main" id="{7A83066A-3130-4D4B-9D2E-7381E061C3DE}"/>
              </a:ext>
            </a:extLst>
          </p:cNvPr>
          <p:cNvSpPr>
            <a:spLocks noGrp="1"/>
          </p:cNvSpPr>
          <p:nvPr>
            <p:ph idx="1"/>
          </p:nvPr>
        </p:nvSpPr>
        <p:spPr/>
        <p:txBody>
          <a:bodyPr>
            <a:normAutofit fontScale="92500" lnSpcReduction="20000"/>
          </a:bodyPr>
          <a:lstStyle/>
          <a:p>
            <a:r>
              <a:rPr lang="en-US" dirty="0"/>
              <a:t>Third, types are used to determine which of multiple possible operations to perform</a:t>
            </a:r>
          </a:p>
          <a:p>
            <a:pPr marL="0" indent="0">
              <a:buNone/>
            </a:pPr>
            <a:endParaRPr lang="en-US" dirty="0"/>
          </a:p>
          <a:p>
            <a:pPr marL="0" indent="0">
              <a:buNone/>
            </a:pPr>
            <a:r>
              <a:rPr lang="en-US" b="1" dirty="0"/>
              <a:t>[C++]</a:t>
            </a:r>
          </a:p>
          <a:p>
            <a:pPr marL="0" indent="0">
              <a:buNone/>
            </a:pPr>
            <a:r>
              <a:rPr lang="en-US" b="1" dirty="0"/>
              <a:t>template &lt;typename T, typename U&gt;</a:t>
            </a:r>
          </a:p>
          <a:p>
            <a:pPr marL="0" indent="0">
              <a:buNone/>
            </a:pPr>
            <a:r>
              <a:rPr lang="en-US" b="1" dirty="0"/>
              <a:t>T addEm(T a, U b) {</a:t>
            </a:r>
          </a:p>
          <a:p>
            <a:pPr marL="0" indent="0">
              <a:buNone/>
            </a:pPr>
            <a:r>
              <a:rPr lang="en-US" b="1" dirty="0"/>
              <a:t>	return a + b;</a:t>
            </a:r>
          </a:p>
          <a:p>
            <a:pPr marL="0" indent="0">
              <a:buNone/>
            </a:pPr>
            <a:r>
              <a:rPr lang="en-US" b="1" dirty="0"/>
              <a:t>}</a:t>
            </a:r>
          </a:p>
          <a:p>
            <a:r>
              <a:rPr lang="en-US" dirty="0"/>
              <a:t>We can call addEm with two arguments of type int or with two arguments of type string. The operation performed by the + operator is determined by the argument type: addition for int arguments, concatentation for string arguments</a:t>
            </a:r>
          </a:p>
        </p:txBody>
      </p:sp>
    </p:spTree>
    <p:extLst>
      <p:ext uri="{BB962C8B-B14F-4D97-AF65-F5344CB8AC3E}">
        <p14:creationId xmlns:p14="http://schemas.microsoft.com/office/powerpoint/2010/main" val="1577638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3109</Words>
  <Application>Microsoft Macintosh PowerPoint</Application>
  <PresentationFormat>Widescreen</PresentationFormat>
  <Paragraphs>284</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Type Systems</vt:lpstr>
      <vt:lpstr>Overview</vt:lpstr>
      <vt:lpstr>Basic Concepts</vt:lpstr>
      <vt:lpstr>Basic Concepts</vt:lpstr>
      <vt:lpstr>Basic Concepts</vt:lpstr>
      <vt:lpstr>How Types are Used - Determining Legal Values</vt:lpstr>
      <vt:lpstr>How Types are Used - Determining Legal Operations</vt:lpstr>
      <vt:lpstr>First Class Type</vt:lpstr>
      <vt:lpstr>How Types are Used - Determining Which Operation</vt:lpstr>
      <vt:lpstr>How Types are Used - Determining Which Operation</vt:lpstr>
      <vt:lpstr>Type Systems: Static vs. Dynamic</vt:lpstr>
      <vt:lpstr>Type Systems: Static vs. Dynamic</vt:lpstr>
      <vt:lpstr>Type Systems: Static vs. Dynamic</vt:lpstr>
      <vt:lpstr>Consequences of Static &amp; Dynamic Typing</vt:lpstr>
      <vt:lpstr>Compilation vs. Runtime Errors</vt:lpstr>
      <vt:lpstr>Compilation vs. Runtime Errors</vt:lpstr>
      <vt:lpstr>Compilation vs. Runtime Errors</vt:lpstr>
      <vt:lpstr>Typing of Both Variables and Values vs. Only Values</vt:lpstr>
      <vt:lpstr>Typing of Both Variables and Values vs. Only Values</vt:lpstr>
      <vt:lpstr>Typing of Both Variables and Values vs. Only Values</vt:lpstr>
      <vt:lpstr>Manifest &amp; Implicit Typing</vt:lpstr>
      <vt:lpstr>Manifest &amp; Implicit Typing</vt:lpstr>
      <vt:lpstr>Manifest &amp; Implicit Typing</vt:lpstr>
      <vt:lpstr>Manifest &amp; Implicit Typing</vt:lpstr>
      <vt:lpstr>Explicit &amp; Implicit Type Conversions</vt:lpstr>
      <vt:lpstr>Explicit &amp; Implicit Type Conversions</vt:lpstr>
      <vt:lpstr>Explicit &amp; Implicit Type Conversions</vt:lpstr>
      <vt:lpstr>Type Checking: Nominal vs. Structural</vt:lpstr>
      <vt:lpstr>Type Checking: Nominal vs. Structural</vt:lpstr>
      <vt:lpstr>Type Checking: Nominal vs. Structural</vt:lpstr>
      <vt:lpstr>Type Checking: Nominal vs. Structural</vt:lpstr>
      <vt:lpstr>Structural Typing </vt:lpstr>
      <vt:lpstr>Structural Typing </vt:lpstr>
      <vt:lpstr>Structural Typing </vt:lpstr>
      <vt:lpstr>No Type Checking</vt:lpstr>
      <vt:lpstr>Type Safety</vt:lpstr>
      <vt:lpstr>Type Safety</vt:lpstr>
      <vt:lpstr>Type Safety</vt:lpstr>
      <vt:lpstr>Soundness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50</cp:revision>
  <dcterms:created xsi:type="dcterms:W3CDTF">2019-08-06T04:11:58Z</dcterms:created>
  <dcterms:modified xsi:type="dcterms:W3CDTF">2019-08-06T08:55:38Z</dcterms:modified>
</cp:coreProperties>
</file>