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5" r:id="rId7"/>
    <p:sldId id="266" r:id="rId8"/>
    <p:sldId id="267" r:id="rId9"/>
    <p:sldId id="270"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466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4200-F2A4-4955-B20A-9B281038C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CE9A2-B159-404E-B715-92834F2E7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623E9F-12DC-402C-8076-20A2D88581FB}"/>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5" name="Footer Placeholder 4">
            <a:extLst>
              <a:ext uri="{FF2B5EF4-FFF2-40B4-BE49-F238E27FC236}">
                <a16:creationId xmlns:a16="http://schemas.microsoft.com/office/drawing/2014/main" id="{1CBDC8C3-F4C6-49BF-87BB-2701CB4E8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32E3D-BC39-4788-920C-AAE5A420C87D}"/>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390761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372C-A6C1-4A81-BF0F-8460C46F6B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619EF-538E-4121-984C-2694188CF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90BDB-7544-4455-BE02-33C3403B901F}"/>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5" name="Footer Placeholder 4">
            <a:extLst>
              <a:ext uri="{FF2B5EF4-FFF2-40B4-BE49-F238E27FC236}">
                <a16:creationId xmlns:a16="http://schemas.microsoft.com/office/drawing/2014/main" id="{81C2FBC5-DAE4-4CF9-86A1-E5F2D7019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18D0B-DEB5-43E0-8025-4546B34671BD}"/>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56210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FCD99-6EFC-44DE-8A0E-7A09A5643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C8521B-6D17-4127-A5C9-65299FC14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09F62-96DD-4010-A25C-CA594D26D31B}"/>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5" name="Footer Placeholder 4">
            <a:extLst>
              <a:ext uri="{FF2B5EF4-FFF2-40B4-BE49-F238E27FC236}">
                <a16:creationId xmlns:a16="http://schemas.microsoft.com/office/drawing/2014/main" id="{B1F95EC0-CCEC-47E4-B218-BD60DD5FC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ED6F4-F8AA-4878-8E1E-3FF55F86CA2F}"/>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278254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EB50-B86B-4657-9F60-6516A4B08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84613-54BE-4B69-A317-1FC5E1964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9FA67-164D-4F9B-8DDA-295EE205D5D4}"/>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5" name="Footer Placeholder 4">
            <a:extLst>
              <a:ext uri="{FF2B5EF4-FFF2-40B4-BE49-F238E27FC236}">
                <a16:creationId xmlns:a16="http://schemas.microsoft.com/office/drawing/2014/main" id="{D4EC3ADC-286A-4283-928B-CF91E7D6E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197D0-0109-47AF-B842-1FA795294BA9}"/>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22652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E78B-7C91-4676-BE36-07CC9BA9B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2FD697-36C8-4C2D-88ED-ABE935AB9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933FA-8A26-4925-A1B8-68E4936C1A5E}"/>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5" name="Footer Placeholder 4">
            <a:extLst>
              <a:ext uri="{FF2B5EF4-FFF2-40B4-BE49-F238E27FC236}">
                <a16:creationId xmlns:a16="http://schemas.microsoft.com/office/drawing/2014/main" id="{69BD288C-CC26-48F6-9CBF-BC276AF82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D4298-AAE2-4C7F-AFD8-0581F6D5D509}"/>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244981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38A-2FEE-4B9F-8DF2-2B685ADCD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62018-978E-4340-92CE-FCFF79272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CDCCF4-1088-422A-9167-758F1DD75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A8E73-61A3-4FA6-8FC0-9038271D3924}"/>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6" name="Footer Placeholder 5">
            <a:extLst>
              <a:ext uri="{FF2B5EF4-FFF2-40B4-BE49-F238E27FC236}">
                <a16:creationId xmlns:a16="http://schemas.microsoft.com/office/drawing/2014/main" id="{D0CE50E7-45A6-4D5F-B55F-741431EB3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EE88D-477E-4430-A6A8-0264669FCD76}"/>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203421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63EC-924C-4F33-B2F6-DD409A9F31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6306D-FDC0-4984-8BAF-4649E76B6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6F8E1-5E67-4323-8676-437364945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076E51-F95F-4E51-9AA9-E4A406FAC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24756-7442-49F9-A62C-99476AF11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0E010A-22B4-4C91-A971-5631ECF95076}"/>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8" name="Footer Placeholder 7">
            <a:extLst>
              <a:ext uri="{FF2B5EF4-FFF2-40B4-BE49-F238E27FC236}">
                <a16:creationId xmlns:a16="http://schemas.microsoft.com/office/drawing/2014/main" id="{3F8392DA-BE87-4037-983C-B3BFD9524E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1F296D-9D17-428F-BA32-D3AD7D3C905C}"/>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380461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F969-5D51-4313-B406-FB993727C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ABF646-32DD-4C7C-BAC3-EAEEC5E663A3}"/>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4" name="Footer Placeholder 3">
            <a:extLst>
              <a:ext uri="{FF2B5EF4-FFF2-40B4-BE49-F238E27FC236}">
                <a16:creationId xmlns:a16="http://schemas.microsoft.com/office/drawing/2014/main" id="{73F9E02E-6726-40E5-ADEB-845077679E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239C15-28FB-40FC-8B58-307259D277B1}"/>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313995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ACEE3-629C-4807-BB81-84062A7FBB20}"/>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3" name="Footer Placeholder 2">
            <a:extLst>
              <a:ext uri="{FF2B5EF4-FFF2-40B4-BE49-F238E27FC236}">
                <a16:creationId xmlns:a16="http://schemas.microsoft.com/office/drawing/2014/main" id="{DCB79A75-55C4-4BD1-929D-527B6A967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D47C6-524E-447C-8910-11B3E514B8F7}"/>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423721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6F11-78A8-47EB-A205-C34AA7954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F05AE-C9F2-4843-AAB4-440809677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A3AE8-0165-4BCD-80C9-028AD0C95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F3030-6E58-44DE-9D4E-13A2700EEFFA}"/>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6" name="Footer Placeholder 5">
            <a:extLst>
              <a:ext uri="{FF2B5EF4-FFF2-40B4-BE49-F238E27FC236}">
                <a16:creationId xmlns:a16="http://schemas.microsoft.com/office/drawing/2014/main" id="{619086C5-D3DB-433B-B1DA-CB9F377F8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D5853-ABA7-42B2-B60F-F3BC161F2EF7}"/>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422652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F509-C9D4-4673-B6DB-447E82BB0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C36E0C-373C-4859-8C69-B37C5B431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5003E8-66C0-46AE-BB91-899D49566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42AA9-1C48-41B7-85D0-3C4C66A0B5D4}"/>
              </a:ext>
            </a:extLst>
          </p:cNvPr>
          <p:cNvSpPr>
            <a:spLocks noGrp="1"/>
          </p:cNvSpPr>
          <p:nvPr>
            <p:ph type="dt" sz="half" idx="10"/>
          </p:nvPr>
        </p:nvSpPr>
        <p:spPr/>
        <p:txBody>
          <a:bodyPr/>
          <a:lstStyle/>
          <a:p>
            <a:fld id="{7F1128E9-AA9D-4555-9522-3DE280210F09}" type="datetimeFigureOut">
              <a:rPr lang="en-US" smtClean="0"/>
              <a:t>7/17/2021</a:t>
            </a:fld>
            <a:endParaRPr lang="en-US"/>
          </a:p>
        </p:txBody>
      </p:sp>
      <p:sp>
        <p:nvSpPr>
          <p:cNvPr id="6" name="Footer Placeholder 5">
            <a:extLst>
              <a:ext uri="{FF2B5EF4-FFF2-40B4-BE49-F238E27FC236}">
                <a16:creationId xmlns:a16="http://schemas.microsoft.com/office/drawing/2014/main" id="{3987B57E-F4E0-4A31-AC4D-2DE952E2B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F6FAF-9D4B-410D-8F35-048E01321732}"/>
              </a:ext>
            </a:extLst>
          </p:cNvPr>
          <p:cNvSpPr>
            <a:spLocks noGrp="1"/>
          </p:cNvSpPr>
          <p:nvPr>
            <p:ph type="sldNum" sz="quarter" idx="12"/>
          </p:nvPr>
        </p:nvSpPr>
        <p:spPr/>
        <p:txBody>
          <a:bodyPr/>
          <a:lstStyle/>
          <a:p>
            <a:fld id="{DB45F084-828F-4B95-AAA5-DE0BAF87A0AE}" type="slidenum">
              <a:rPr lang="en-US" smtClean="0"/>
              <a:t>‹#›</a:t>
            </a:fld>
            <a:endParaRPr lang="en-US"/>
          </a:p>
        </p:txBody>
      </p:sp>
    </p:spTree>
    <p:extLst>
      <p:ext uri="{BB962C8B-B14F-4D97-AF65-F5344CB8AC3E}">
        <p14:creationId xmlns:p14="http://schemas.microsoft.com/office/powerpoint/2010/main" val="347759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0FB8E-99F3-41DC-B892-15775B95F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04AFC-F6E3-4EDC-B7F9-2FD3BC35E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15284-10DB-4283-A5FB-DA5DC9085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128E9-AA9D-4555-9522-3DE280210F09}" type="datetimeFigureOut">
              <a:rPr lang="en-US" smtClean="0"/>
              <a:t>7/17/2021</a:t>
            </a:fld>
            <a:endParaRPr lang="en-US"/>
          </a:p>
        </p:txBody>
      </p:sp>
      <p:sp>
        <p:nvSpPr>
          <p:cNvPr id="5" name="Footer Placeholder 4">
            <a:extLst>
              <a:ext uri="{FF2B5EF4-FFF2-40B4-BE49-F238E27FC236}">
                <a16:creationId xmlns:a16="http://schemas.microsoft.com/office/drawing/2014/main" id="{82F972D9-9350-4549-A584-F7F875E27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101FA-E483-42DD-A6A2-425324BB0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5F084-828F-4B95-AAA5-DE0BAF87A0AE}" type="slidenum">
              <a:rPr lang="en-US" smtClean="0"/>
              <a:t>‹#›</a:t>
            </a:fld>
            <a:endParaRPr lang="en-US"/>
          </a:p>
        </p:txBody>
      </p:sp>
    </p:spTree>
    <p:extLst>
      <p:ext uri="{BB962C8B-B14F-4D97-AF65-F5344CB8AC3E}">
        <p14:creationId xmlns:p14="http://schemas.microsoft.com/office/powerpoint/2010/main" val="121708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72BB8-2CEF-4094-B283-F0FD5941A8EB}"/>
              </a:ext>
            </a:extLst>
          </p:cNvPr>
          <p:cNvSpPr>
            <a:spLocks noGrp="1"/>
          </p:cNvSpPr>
          <p:nvPr>
            <p:ph type="ctrTitle"/>
          </p:nvPr>
        </p:nvSpPr>
        <p:spPr>
          <a:xfrm>
            <a:off x="162233" y="645609"/>
            <a:ext cx="12029768" cy="2967208"/>
          </a:xfrm>
        </p:spPr>
        <p:txBody>
          <a:bodyPr>
            <a:normAutofit/>
          </a:bodyPr>
          <a:lstStyle/>
          <a:p>
            <a:pPr algn="l"/>
            <a:r>
              <a:rPr lang="en-US" sz="5600" b="0" i="0" u="none" strike="noStrike" dirty="0">
                <a:effectLst/>
                <a:latin typeface="Lato Light" panose="020F0502020204030203" pitchFamily="34" charset="0"/>
                <a:cs typeface="Lato Light" panose="020F0502020204030203" pitchFamily="34" charset="0"/>
              </a:rPr>
              <a:t>JAVA APPLICATION DEVELOPMENT - </a:t>
            </a:r>
            <a:r>
              <a:rPr lang="en-US" sz="5600" i="0" u="none" strike="noStrike" dirty="0">
                <a:effectLst/>
                <a:latin typeface="Meiryo UI" panose="020B0604030504040204" pitchFamily="34" charset="-128"/>
                <a:ea typeface="Meiryo UI" panose="020B0604030504040204" pitchFamily="34" charset="-128"/>
                <a:cs typeface="Lato Light" panose="020F0502020204030203" pitchFamily="34" charset="0"/>
              </a:rPr>
              <a:t>SCHEDULING APPOINTMENT </a:t>
            </a:r>
            <a:endParaRPr lang="en-US" sz="5600" dirty="0">
              <a:latin typeface="Meiryo UI" panose="020B0604030504040204" pitchFamily="34" charset="-128"/>
              <a:ea typeface="Meiryo UI" panose="020B0604030504040204" pitchFamily="34" charset="-128"/>
              <a:cs typeface="Lato Light" panose="020F0502020204030203" pitchFamily="34" charset="0"/>
            </a:endParaRPr>
          </a:p>
        </p:txBody>
      </p:sp>
      <p:sp>
        <p:nvSpPr>
          <p:cNvPr id="3" name="Subtitle 2">
            <a:extLst>
              <a:ext uri="{FF2B5EF4-FFF2-40B4-BE49-F238E27FC236}">
                <a16:creationId xmlns:a16="http://schemas.microsoft.com/office/drawing/2014/main" id="{2A4A5F15-DDB1-4A85-93A2-8418211353A5}"/>
              </a:ext>
            </a:extLst>
          </p:cNvPr>
          <p:cNvSpPr>
            <a:spLocks noGrp="1"/>
          </p:cNvSpPr>
          <p:nvPr>
            <p:ph type="subTitle" idx="1"/>
          </p:nvPr>
        </p:nvSpPr>
        <p:spPr>
          <a:xfrm>
            <a:off x="7400924" y="4619624"/>
            <a:ext cx="3946779" cy="1038225"/>
          </a:xfrm>
        </p:spPr>
        <p:txBody>
          <a:bodyPr>
            <a:normAutofit/>
          </a:bodyPr>
          <a:lstStyle/>
          <a:p>
            <a:pPr algn="r"/>
            <a:endParaRPr lang="en-US" sz="2000" dirty="0"/>
          </a:p>
          <a:p>
            <a:pPr algn="r"/>
            <a:r>
              <a:rPr lang="en-US" sz="2000" i="1" dirty="0">
                <a:latin typeface="Grotesque" panose="020B0604020202020204" pitchFamily="34" charset="0"/>
              </a:rPr>
              <a:t>By Rifatul Karim</a:t>
            </a:r>
            <a:r>
              <a:rPr lang="en-US" sz="2000" dirty="0">
                <a:latin typeface="Grotesque" panose="020B0604020202020204" pitchFamily="34" charset="0"/>
              </a:rPr>
              <a:t> </a:t>
            </a:r>
            <a:r>
              <a:rPr lang="en-US" sz="2000" dirty="0"/>
              <a:t>(ID: </a:t>
            </a:r>
            <a:r>
              <a:rPr lang="en-US" sz="2000" b="0" i="0" u="none" strike="noStrike" dirty="0">
                <a:effectLst/>
                <a:latin typeface="Calibri" panose="020F0502020204030204" pitchFamily="34" charset="0"/>
              </a:rPr>
              <a:t>001515900)</a:t>
            </a:r>
          </a:p>
        </p:txBody>
      </p:sp>
      <p:sp>
        <p:nvSpPr>
          <p:cNvPr id="41" name="Rectangle 4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B33A1-B751-44CD-A04F-4960305C9478}"/>
              </a:ext>
            </a:extLst>
          </p:cNvPr>
          <p:cNvSpPr>
            <a:spLocks noGrp="1"/>
          </p:cNvSpPr>
          <p:nvPr>
            <p:ph type="title"/>
          </p:nvPr>
        </p:nvSpPr>
        <p:spPr>
          <a:xfrm>
            <a:off x="594360" y="648393"/>
            <a:ext cx="5266944" cy="1495968"/>
          </a:xfrm>
        </p:spPr>
        <p:txBody>
          <a:bodyPr anchor="ctr">
            <a:normAutofit/>
          </a:bodyPr>
          <a:lstStyle/>
          <a:p>
            <a:r>
              <a:rPr lang="en-US" sz="4200" b="1" dirty="0">
                <a:latin typeface="Raavi" panose="020B0502040204020203" pitchFamily="34" charset="0"/>
                <a:cs typeface="Raavi" panose="020B0502040204020203" pitchFamily="34" charset="0"/>
              </a:rPr>
              <a:t>Customer Screen</a:t>
            </a:r>
            <a:r>
              <a:rPr lang="en-US" sz="4200" dirty="0">
                <a:latin typeface="Raavi" panose="020B0502040204020203" pitchFamily="34" charset="0"/>
                <a:cs typeface="Raavi" panose="020B0502040204020203" pitchFamily="34" charset="0"/>
              </a:rPr>
              <a:t> – </a:t>
            </a:r>
            <a:br>
              <a:rPr lang="en-US" sz="4200" dirty="0">
                <a:latin typeface="Raavi" panose="020B0502040204020203" pitchFamily="34" charset="0"/>
                <a:cs typeface="Raavi" panose="020B0502040204020203" pitchFamily="34" charset="0"/>
              </a:rPr>
            </a:br>
            <a:r>
              <a:rPr lang="en-US" sz="3600" dirty="0">
                <a:latin typeface="Raavi" panose="020B0502040204020203" pitchFamily="34" charset="0"/>
                <a:cs typeface="Raavi" panose="020B0502040204020203" pitchFamily="34" charset="0"/>
              </a:rPr>
              <a:t>List of All Customers </a:t>
            </a:r>
          </a:p>
        </p:txBody>
      </p:sp>
      <p:grpSp>
        <p:nvGrpSpPr>
          <p:cNvPr id="16" name="Group 15">
            <a:extLst>
              <a:ext uri="{FF2B5EF4-FFF2-40B4-BE49-F238E27FC236}">
                <a16:creationId xmlns:a16="http://schemas.microsoft.com/office/drawing/2014/main" id="{9BCCBF24-A5FC-4809-8882-96D2EBD24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32636"/>
            <a:ext cx="242107" cy="1340860"/>
            <a:chOff x="56167" y="732636"/>
            <a:chExt cx="242107" cy="1340860"/>
          </a:xfrm>
        </p:grpSpPr>
        <p:sp>
          <p:nvSpPr>
            <p:cNvPr id="17" name="Rectangle 2">
              <a:extLst>
                <a:ext uri="{FF2B5EF4-FFF2-40B4-BE49-F238E27FC236}">
                  <a16:creationId xmlns:a16="http://schemas.microsoft.com/office/drawing/2014/main" id="{B1C919A5-9324-43B7-B584-C751124B3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E0394F1E-9121-4BA3-A344-03CD863F8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2E1CB3FD-451C-41DB-9A95-CFCBF3F72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3941BDF4-2C7B-4F7B-AADD-2E317E152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5F45902-1E0F-4C31-9BF2-0D5473449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0581E84C-5FFB-4E46-A7F6-94C262FC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7476DA65-723A-4829-AADB-810425EE1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C73F0238-ADDE-4DA0-B936-2DC4B1AA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D076D669-A494-45D5-AAFA-8E8746FD3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AB11E871-BEEB-4F16-8A37-92CE004A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A94A9EF-C8CE-4360-889A-5B96D8481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38233E7C-6BA5-408D-B0AB-A5281EFFD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32AD6D9-AB92-4A94-901B-9C24EDFAE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939E5E3-2983-4245-A15B-70E850489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4D105E1D-01E1-4781-8367-E3F1A36B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47FFAC3-25C6-41CC-A113-9AC8F028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1D90096B-EE58-4431-92ED-D7F585951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A7BF5857-E226-439D-991C-D2C53DE4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153CC321-EEA7-4B92-A167-FF10D6996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4EA3582-4879-4009-BAB1-53AD64BA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7B7DDAA-D137-46BE-A3E0-976BB568251B}"/>
              </a:ext>
            </a:extLst>
          </p:cNvPr>
          <p:cNvSpPr>
            <a:spLocks noGrp="1"/>
          </p:cNvSpPr>
          <p:nvPr>
            <p:ph idx="1"/>
          </p:nvPr>
        </p:nvSpPr>
        <p:spPr>
          <a:xfrm>
            <a:off x="594360" y="2838359"/>
            <a:ext cx="5266944" cy="3379561"/>
          </a:xfrm>
        </p:spPr>
        <p:txBody>
          <a:bodyPr anchor="ctr">
            <a:normAutofit/>
          </a:bodyPr>
          <a:lstStyle/>
          <a:p>
            <a:pPr marL="0" indent="0">
              <a:buNone/>
            </a:pPr>
            <a:r>
              <a:rPr lang="en-US" sz="1800" dirty="0"/>
              <a:t>The customer screen displays list of customers which only includes their Id, Name and their Division. Similar to the main screen, the existing customer data can be modify and delete or add new customer by clicking on the respective buttons.</a:t>
            </a:r>
          </a:p>
        </p:txBody>
      </p:sp>
      <p:pic>
        <p:nvPicPr>
          <p:cNvPr id="7" name="Picture 6" descr="Graphical user interface, application, table&#10;&#10;Description automatically generated">
            <a:extLst>
              <a:ext uri="{FF2B5EF4-FFF2-40B4-BE49-F238E27FC236}">
                <a16:creationId xmlns:a16="http://schemas.microsoft.com/office/drawing/2014/main" id="{41444F31-A1D0-414A-BE20-9502262C7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832" y="1367340"/>
            <a:ext cx="5175504" cy="3940440"/>
          </a:xfrm>
          <a:prstGeom prst="rect">
            <a:avLst/>
          </a:prstGeom>
        </p:spPr>
      </p:pic>
      <p:sp>
        <p:nvSpPr>
          <p:cNvPr id="38" name="Rectangle 37">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59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CF0305-74BB-4F34-9EB2-8ED7A75DE12F}"/>
              </a:ext>
            </a:extLst>
          </p:cNvPr>
          <p:cNvSpPr>
            <a:spLocks noGrp="1"/>
          </p:cNvSpPr>
          <p:nvPr>
            <p:ph type="title"/>
          </p:nvPr>
        </p:nvSpPr>
        <p:spPr>
          <a:xfrm>
            <a:off x="157112" y="-13865"/>
            <a:ext cx="10905066" cy="1135737"/>
          </a:xfrm>
        </p:spPr>
        <p:txBody>
          <a:bodyPr>
            <a:normAutofit/>
          </a:bodyPr>
          <a:lstStyle/>
          <a:p>
            <a:r>
              <a:rPr lang="en-US" sz="3600" b="1" dirty="0">
                <a:latin typeface="Raavi" panose="020B0502040204020203" pitchFamily="34" charset="0"/>
                <a:cs typeface="Raavi" panose="020B0502040204020203" pitchFamily="34" charset="0"/>
              </a:rPr>
              <a:t>Customer Edit Screen</a:t>
            </a:r>
            <a:r>
              <a:rPr lang="en-US" sz="3600" dirty="0">
                <a:latin typeface="Raavi" panose="020B0502040204020203" pitchFamily="34" charset="0"/>
                <a:cs typeface="Raavi" panose="020B0502040204020203" pitchFamily="34" charset="0"/>
              </a:rPr>
              <a:t> – </a:t>
            </a:r>
            <a:br>
              <a:rPr lang="en-US" sz="3600" dirty="0">
                <a:latin typeface="Raavi" panose="020B0502040204020203" pitchFamily="34" charset="0"/>
                <a:cs typeface="Raavi" panose="020B0502040204020203" pitchFamily="34" charset="0"/>
              </a:rPr>
            </a:br>
            <a:r>
              <a:rPr lang="en-US" sz="2800" dirty="0">
                <a:latin typeface="Raavi" panose="020B0502040204020203" pitchFamily="34" charset="0"/>
                <a:cs typeface="Raavi" panose="020B0502040204020203" pitchFamily="34" charset="0"/>
              </a:rPr>
              <a:t>Modify Customer or Add New Customer</a:t>
            </a:r>
          </a:p>
        </p:txBody>
      </p:sp>
      <p:sp>
        <p:nvSpPr>
          <p:cNvPr id="3" name="Content Placeholder 2">
            <a:extLst>
              <a:ext uri="{FF2B5EF4-FFF2-40B4-BE49-F238E27FC236}">
                <a16:creationId xmlns:a16="http://schemas.microsoft.com/office/drawing/2014/main" id="{FCE8AD4C-A522-4789-816D-72F01FCF3271}"/>
              </a:ext>
            </a:extLst>
          </p:cNvPr>
          <p:cNvSpPr>
            <a:spLocks noGrp="1"/>
          </p:cNvSpPr>
          <p:nvPr>
            <p:ph idx="1"/>
          </p:nvPr>
        </p:nvSpPr>
        <p:spPr>
          <a:xfrm>
            <a:off x="209490" y="1140657"/>
            <a:ext cx="4926684" cy="5478419"/>
          </a:xfrm>
        </p:spPr>
        <p:txBody>
          <a:bodyPr>
            <a:noAutofit/>
          </a:bodyPr>
          <a:lstStyle/>
          <a:p>
            <a:pPr marL="0" indent="0">
              <a:buNone/>
            </a:pPr>
            <a:r>
              <a:rPr lang="en-US" sz="2200" dirty="0"/>
              <a:t>On the modify screen, the program will load customer edit screen with data according to the customer Id that is selected from the table of the customer screen. All of the data can be change except for the Id which is read-only mode. The city combo box remains disable until the user picks a country and as the user picks different country, the city list also changes according to the country Id.</a:t>
            </a:r>
          </a:p>
          <a:p>
            <a:pPr marL="0" indent="0">
              <a:buNone/>
            </a:pPr>
            <a:r>
              <a:rPr lang="en-US" sz="2200" dirty="0"/>
              <a:t>As the user fills the fields, the program displays error message if there are empty on the fields otherwise the customer table gets update with new change or addition and as well the user can add or modify appointment with the new customer data on the main screen.</a:t>
            </a:r>
          </a:p>
        </p:txBody>
      </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Graphical user interface&#10;&#10;Description automatically generated">
            <a:extLst>
              <a:ext uri="{FF2B5EF4-FFF2-40B4-BE49-F238E27FC236}">
                <a16:creationId xmlns:a16="http://schemas.microsoft.com/office/drawing/2014/main" id="{A742E441-28DC-4C70-858C-7DD988392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286" y="1670240"/>
            <a:ext cx="3047033" cy="3712053"/>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29E26B4-EAFD-477F-90AF-0D0EDAE9D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945" y="1652307"/>
            <a:ext cx="3047033" cy="3729987"/>
          </a:xfrm>
          <a:prstGeom prst="rect">
            <a:avLst/>
          </a:prstGeom>
        </p:spPr>
      </p:pic>
    </p:spTree>
    <p:extLst>
      <p:ext uri="{BB962C8B-B14F-4D97-AF65-F5344CB8AC3E}">
        <p14:creationId xmlns:p14="http://schemas.microsoft.com/office/powerpoint/2010/main" val="415205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57247D-9B98-45AA-9D5E-8D6C1CC1C8C2}"/>
              </a:ext>
            </a:extLst>
          </p:cNvPr>
          <p:cNvSpPr>
            <a:spLocks noGrp="1"/>
          </p:cNvSpPr>
          <p:nvPr>
            <p:ph type="title"/>
          </p:nvPr>
        </p:nvSpPr>
        <p:spPr>
          <a:xfrm>
            <a:off x="643467" y="321734"/>
            <a:ext cx="5136416" cy="1135737"/>
          </a:xfrm>
        </p:spPr>
        <p:txBody>
          <a:bodyPr>
            <a:normAutofit/>
          </a:bodyPr>
          <a:lstStyle/>
          <a:p>
            <a:r>
              <a:rPr lang="en-US" sz="3600" dirty="0">
                <a:latin typeface="Univers" panose="020B0503020202020204" pitchFamily="34" charset="0"/>
              </a:rPr>
              <a:t>Report Screen </a:t>
            </a:r>
          </a:p>
        </p:txBody>
      </p:sp>
      <p:sp>
        <p:nvSpPr>
          <p:cNvPr id="3" name="Content Placeholder 2">
            <a:extLst>
              <a:ext uri="{FF2B5EF4-FFF2-40B4-BE49-F238E27FC236}">
                <a16:creationId xmlns:a16="http://schemas.microsoft.com/office/drawing/2014/main" id="{FAB35542-3044-4799-9440-558614B32D4B}"/>
              </a:ext>
            </a:extLst>
          </p:cNvPr>
          <p:cNvSpPr>
            <a:spLocks noGrp="1"/>
          </p:cNvSpPr>
          <p:nvPr>
            <p:ph idx="1"/>
          </p:nvPr>
        </p:nvSpPr>
        <p:spPr>
          <a:xfrm>
            <a:off x="643467" y="1782981"/>
            <a:ext cx="10177113" cy="4393982"/>
          </a:xfrm>
        </p:spPr>
        <p:txBody>
          <a:bodyPr>
            <a:normAutofit/>
          </a:bodyPr>
          <a:lstStyle/>
          <a:p>
            <a:pPr marL="0" indent="0">
              <a:buNone/>
            </a:pPr>
            <a:r>
              <a:rPr lang="en-US" sz="2000" dirty="0"/>
              <a:t>The report screen can be accessed from the main screen of the application by clicking the “Check Report” button. The report screen displays statistical information or and shows the hidden part of the data that are not shown in the tables and are directly accessed from the database using specific query instruction.</a:t>
            </a:r>
          </a:p>
          <a:p>
            <a:pPr marL="0" indent="0">
              <a:buNone/>
            </a:pPr>
            <a:endParaRPr lang="en-US" sz="2000" dirty="0"/>
          </a:p>
        </p:txBody>
      </p:sp>
      <p:grpSp>
        <p:nvGrpSpPr>
          <p:cNvPr id="50" name="Group 15">
            <a:extLst>
              <a:ext uri="{FF2B5EF4-FFF2-40B4-BE49-F238E27FC236}">
                <a16:creationId xmlns:a16="http://schemas.microsoft.com/office/drawing/2014/main" id="{4E1CCBAB-B73B-43B3-B640-671A62937F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3B1CF92E-2B5D-487A-A899-BB649820A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E7354EA5-24E3-4F7E-933A-53A274ADA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48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583F-5FB1-4F2E-AB53-AD6D5E7C0D07}"/>
              </a:ext>
            </a:extLst>
          </p:cNvPr>
          <p:cNvSpPr>
            <a:spLocks noGrp="1"/>
          </p:cNvSpPr>
          <p:nvPr>
            <p:ph type="title"/>
          </p:nvPr>
        </p:nvSpPr>
        <p:spPr>
          <a:xfrm>
            <a:off x="145143" y="629266"/>
            <a:ext cx="4211320" cy="1622321"/>
          </a:xfrm>
        </p:spPr>
        <p:txBody>
          <a:bodyPr>
            <a:normAutofit/>
          </a:bodyPr>
          <a:lstStyle/>
          <a:p>
            <a:r>
              <a:rPr lang="en-US" sz="3700" b="1" dirty="0">
                <a:latin typeface="Univers" panose="020B0503020202020204" pitchFamily="34" charset="0"/>
              </a:rPr>
              <a:t>Report Screen</a:t>
            </a:r>
            <a:r>
              <a:rPr lang="en-US" sz="3700" dirty="0">
                <a:latin typeface="Univers" panose="020B0503020202020204" pitchFamily="34" charset="0"/>
              </a:rPr>
              <a:t> – </a:t>
            </a:r>
            <a:r>
              <a:rPr lang="en-US" sz="2800" dirty="0">
                <a:latin typeface="Univers" panose="020B0503020202020204" pitchFamily="34" charset="0"/>
              </a:rPr>
              <a:t>Account Update Report</a:t>
            </a:r>
          </a:p>
        </p:txBody>
      </p:sp>
      <p:sp>
        <p:nvSpPr>
          <p:cNvPr id="3" name="Content Placeholder 2">
            <a:extLst>
              <a:ext uri="{FF2B5EF4-FFF2-40B4-BE49-F238E27FC236}">
                <a16:creationId xmlns:a16="http://schemas.microsoft.com/office/drawing/2014/main" id="{6593768C-915E-4C80-8BD6-D446E854114D}"/>
              </a:ext>
            </a:extLst>
          </p:cNvPr>
          <p:cNvSpPr>
            <a:spLocks noGrp="1"/>
          </p:cNvSpPr>
          <p:nvPr>
            <p:ph idx="1"/>
          </p:nvPr>
        </p:nvSpPr>
        <p:spPr>
          <a:xfrm>
            <a:off x="648931" y="2438400"/>
            <a:ext cx="3505494" cy="3785419"/>
          </a:xfrm>
        </p:spPr>
        <p:txBody>
          <a:bodyPr>
            <a:normAutofit/>
          </a:bodyPr>
          <a:lstStyle/>
          <a:p>
            <a:pPr marL="0" indent="0">
              <a:buNone/>
            </a:pPr>
            <a:r>
              <a:rPr lang="en-US" sz="2000" dirty="0"/>
              <a:t>The account update report displays both all of user and customer account creation date and who and when last time they were updated. </a:t>
            </a:r>
          </a:p>
          <a:p>
            <a:pPr marL="0" indent="0">
              <a:buNone/>
            </a:pPr>
            <a:endParaRPr lang="en-US" sz="2000" dirty="0"/>
          </a:p>
          <a:p>
            <a:pPr marL="0" indent="0">
              <a:buNone/>
            </a:pPr>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501DD367-8795-4EC2-BABD-179FBC861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757013"/>
            <a:ext cx="6019331" cy="3340728"/>
          </a:xfrm>
          <a:prstGeom prst="rect">
            <a:avLst/>
          </a:prstGeom>
          <a:effectLst/>
        </p:spPr>
      </p:pic>
    </p:spTree>
    <p:extLst>
      <p:ext uri="{BB962C8B-B14F-4D97-AF65-F5344CB8AC3E}">
        <p14:creationId xmlns:p14="http://schemas.microsoft.com/office/powerpoint/2010/main" val="267029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C5A3-A69F-4075-9D31-1D02268F840E}"/>
              </a:ext>
            </a:extLst>
          </p:cNvPr>
          <p:cNvSpPr>
            <a:spLocks noGrp="1"/>
          </p:cNvSpPr>
          <p:nvPr>
            <p:ph type="title"/>
          </p:nvPr>
        </p:nvSpPr>
        <p:spPr/>
        <p:txBody>
          <a:bodyPr/>
          <a:lstStyle/>
          <a:p>
            <a:r>
              <a:rPr lang="en-US" b="1" dirty="0">
                <a:latin typeface="Raavi" panose="020B0502040204020203" pitchFamily="34" charset="0"/>
                <a:cs typeface="Raavi" panose="020B0502040204020203" pitchFamily="34" charset="0"/>
              </a:rPr>
              <a:t>Report Screen</a:t>
            </a:r>
            <a:r>
              <a:rPr lang="en-US" dirty="0">
                <a:latin typeface="Raavi" panose="020B0502040204020203" pitchFamily="34" charset="0"/>
                <a:cs typeface="Raavi" panose="020B0502040204020203" pitchFamily="34" charset="0"/>
              </a:rPr>
              <a:t> – Customer Report</a:t>
            </a:r>
          </a:p>
        </p:txBody>
      </p:sp>
      <p:sp>
        <p:nvSpPr>
          <p:cNvPr id="3" name="Content Placeholder 2">
            <a:extLst>
              <a:ext uri="{FF2B5EF4-FFF2-40B4-BE49-F238E27FC236}">
                <a16:creationId xmlns:a16="http://schemas.microsoft.com/office/drawing/2014/main" id="{B9D26371-2C4F-4E31-8B95-D9562653ABC5}"/>
              </a:ext>
            </a:extLst>
          </p:cNvPr>
          <p:cNvSpPr>
            <a:spLocks noGrp="1"/>
          </p:cNvSpPr>
          <p:nvPr>
            <p:ph idx="1"/>
          </p:nvPr>
        </p:nvSpPr>
        <p:spPr/>
        <p:txBody>
          <a:bodyPr/>
          <a:lstStyle/>
          <a:p>
            <a:pPr marL="0" indent="0">
              <a:buNone/>
            </a:pPr>
            <a:r>
              <a:rPr lang="en-US" dirty="0"/>
              <a:t>This part of report displays the total number of customer appointments by type and month in a text area that cannot be edit.</a:t>
            </a:r>
          </a:p>
          <a:p>
            <a:pPr marL="0" indent="0">
              <a:buNone/>
            </a:pPr>
            <a:endParaRPr lang="en-US" dirty="0"/>
          </a:p>
          <a:p>
            <a:pPr marL="0" indent="0">
              <a:buNone/>
            </a:pP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0E19D524-E8FC-4AA9-9D7B-C646DECAA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047" y="2863369"/>
            <a:ext cx="7563906" cy="3448531"/>
          </a:xfrm>
          <a:prstGeom prst="rect">
            <a:avLst/>
          </a:prstGeom>
        </p:spPr>
      </p:pic>
    </p:spTree>
    <p:extLst>
      <p:ext uri="{BB962C8B-B14F-4D97-AF65-F5344CB8AC3E}">
        <p14:creationId xmlns:p14="http://schemas.microsoft.com/office/powerpoint/2010/main" val="113040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F684-0756-4073-82FD-CEC3034008E1}"/>
              </a:ext>
            </a:extLst>
          </p:cNvPr>
          <p:cNvSpPr>
            <a:spLocks noGrp="1"/>
          </p:cNvSpPr>
          <p:nvPr>
            <p:ph type="title"/>
          </p:nvPr>
        </p:nvSpPr>
        <p:spPr/>
        <p:txBody>
          <a:bodyPr/>
          <a:lstStyle/>
          <a:p>
            <a:r>
              <a:rPr lang="en-US" b="1" dirty="0">
                <a:latin typeface="Raavi" panose="020B0502040204020203" pitchFamily="34" charset="0"/>
                <a:cs typeface="Raavi" panose="020B0502040204020203" pitchFamily="34" charset="0"/>
              </a:rPr>
              <a:t>Report Screen</a:t>
            </a:r>
            <a:r>
              <a:rPr lang="en-US" dirty="0">
                <a:latin typeface="Raavi" panose="020B0502040204020203" pitchFamily="34" charset="0"/>
                <a:cs typeface="Raavi" panose="020B0502040204020203" pitchFamily="34" charset="0"/>
              </a:rPr>
              <a:t> – Contact Details</a:t>
            </a:r>
          </a:p>
        </p:txBody>
      </p:sp>
      <p:sp>
        <p:nvSpPr>
          <p:cNvPr id="3" name="Content Placeholder 2">
            <a:extLst>
              <a:ext uri="{FF2B5EF4-FFF2-40B4-BE49-F238E27FC236}">
                <a16:creationId xmlns:a16="http://schemas.microsoft.com/office/drawing/2014/main" id="{BBBDE59E-0CAE-4739-BA4E-B98B71075392}"/>
              </a:ext>
            </a:extLst>
          </p:cNvPr>
          <p:cNvSpPr>
            <a:spLocks noGrp="1"/>
          </p:cNvSpPr>
          <p:nvPr>
            <p:ph idx="1"/>
          </p:nvPr>
        </p:nvSpPr>
        <p:spPr/>
        <p:txBody>
          <a:bodyPr/>
          <a:lstStyle/>
          <a:p>
            <a:pPr marL="0" indent="0">
              <a:buNone/>
            </a:pPr>
            <a:r>
              <a:rPr lang="en-US" dirty="0"/>
              <a:t>This part of the report shows the schedule for each contact in the organization. </a:t>
            </a:r>
          </a:p>
        </p:txBody>
      </p:sp>
      <p:pic>
        <p:nvPicPr>
          <p:cNvPr id="5" name="Picture 4" descr="A screenshot of a computer&#10;&#10;Description automatically generated with low confidence">
            <a:extLst>
              <a:ext uri="{FF2B5EF4-FFF2-40B4-BE49-F238E27FC236}">
                <a16:creationId xmlns:a16="http://schemas.microsoft.com/office/drawing/2014/main" id="{71B7C085-6B9B-4012-9759-D726082A3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297" y="3128538"/>
            <a:ext cx="8097380" cy="3048425"/>
          </a:xfrm>
          <a:prstGeom prst="rect">
            <a:avLst/>
          </a:prstGeom>
        </p:spPr>
      </p:pic>
    </p:spTree>
    <p:extLst>
      <p:ext uri="{BB962C8B-B14F-4D97-AF65-F5344CB8AC3E}">
        <p14:creationId xmlns:p14="http://schemas.microsoft.com/office/powerpoint/2010/main" val="211868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19C-7519-40F4-AC64-393E473ABA37}"/>
              </a:ext>
            </a:extLst>
          </p:cNvPr>
          <p:cNvSpPr>
            <a:spLocks noGrp="1"/>
          </p:cNvSpPr>
          <p:nvPr>
            <p:ph type="title"/>
          </p:nvPr>
        </p:nvSpPr>
        <p:spPr>
          <a:xfrm>
            <a:off x="0" y="0"/>
            <a:ext cx="10515600" cy="1325563"/>
          </a:xfrm>
        </p:spPr>
        <p:txBody>
          <a:bodyPr/>
          <a:lstStyle/>
          <a:p>
            <a:r>
              <a:rPr lang="en-US" b="1">
                <a:latin typeface="Franklin Gothic Demi Cond" panose="020B0706030402020204" pitchFamily="34" charset="0"/>
              </a:rPr>
              <a:t>Other feature</a:t>
            </a:r>
            <a:r>
              <a:rPr lang="en-US">
                <a:latin typeface="Franklin Gothic Demi Cond" panose="020B0706030402020204" pitchFamily="34" charset="0"/>
              </a:rPr>
              <a:t> - Logging</a:t>
            </a:r>
            <a:endParaRPr lang="en-US" dirty="0">
              <a:latin typeface="Franklin Gothic Demi Cond" panose="020B0706030402020204" pitchFamily="34" charset="0"/>
            </a:endParaRPr>
          </a:p>
        </p:txBody>
      </p:sp>
      <p:sp>
        <p:nvSpPr>
          <p:cNvPr id="3" name="Content Placeholder 2">
            <a:extLst>
              <a:ext uri="{FF2B5EF4-FFF2-40B4-BE49-F238E27FC236}">
                <a16:creationId xmlns:a16="http://schemas.microsoft.com/office/drawing/2014/main" id="{166E24B1-B478-4EAD-AF62-FB8F69FA6228}"/>
              </a:ext>
            </a:extLst>
          </p:cNvPr>
          <p:cNvSpPr>
            <a:spLocks noGrp="1"/>
          </p:cNvSpPr>
          <p:nvPr>
            <p:ph idx="1"/>
          </p:nvPr>
        </p:nvSpPr>
        <p:spPr>
          <a:xfrm>
            <a:off x="431800" y="1083256"/>
            <a:ext cx="6694714" cy="5404629"/>
          </a:xfrm>
        </p:spPr>
        <p:txBody>
          <a:bodyPr>
            <a:normAutofit/>
          </a:bodyPr>
          <a:lstStyle/>
          <a:p>
            <a:pPr marL="0" indent="0">
              <a:buNone/>
            </a:pPr>
            <a:r>
              <a:rPr lang="en-US"/>
              <a:t>Other feature of the application is that the program tracks user activity by recording all user log-in attempts, dates, and time stamps and whether each attempt was successful in a file named login_activity.txt. </a:t>
            </a:r>
          </a:p>
          <a:p>
            <a:pPr marL="0" indent="0">
              <a:buNone/>
            </a:pPr>
            <a:r>
              <a:rPr lang="en-US"/>
              <a:t>Small security feature detail added as the custom message displays if the unknown username, i.e. the username that was not found in the database, tries to login or number of consecutive attempts the user took to login at the same time which could implies if other unknown user uses brute force to login. </a:t>
            </a:r>
            <a:endParaRPr lang="en-US" dirty="0"/>
          </a:p>
        </p:txBody>
      </p:sp>
      <p:pic>
        <p:nvPicPr>
          <p:cNvPr id="5" name="Picture 4" descr="Text&#10;&#10;Description automatically generated">
            <a:extLst>
              <a:ext uri="{FF2B5EF4-FFF2-40B4-BE49-F238E27FC236}">
                <a16:creationId xmlns:a16="http://schemas.microsoft.com/office/drawing/2014/main" id="{A20DBD8E-5DB5-4E73-BD68-A4E42B749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514" y="1452286"/>
            <a:ext cx="5065486" cy="3953427"/>
          </a:xfrm>
          <a:prstGeom prst="rect">
            <a:avLst/>
          </a:prstGeom>
        </p:spPr>
      </p:pic>
    </p:spTree>
    <p:extLst>
      <p:ext uri="{BB962C8B-B14F-4D97-AF65-F5344CB8AC3E}">
        <p14:creationId xmlns:p14="http://schemas.microsoft.com/office/powerpoint/2010/main" val="264778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2D71-16F4-4521-BFF1-4934F4E8412E}"/>
              </a:ext>
            </a:extLst>
          </p:cNvPr>
          <p:cNvSpPr>
            <a:spLocks noGrp="1"/>
          </p:cNvSpPr>
          <p:nvPr>
            <p:ph type="title"/>
          </p:nvPr>
        </p:nvSpPr>
        <p:spPr>
          <a:xfrm>
            <a:off x="0" y="18255"/>
            <a:ext cx="10515600" cy="1325563"/>
          </a:xfrm>
        </p:spPr>
        <p:txBody>
          <a:bodyPr/>
          <a:lstStyle/>
          <a:p>
            <a:r>
              <a:rPr lang="en-US" dirty="0">
                <a:latin typeface="Grotesque" panose="020B0504020202020204" pitchFamily="34" charset="0"/>
              </a:rPr>
              <a:t>About the project</a:t>
            </a:r>
            <a:r>
              <a:rPr lang="en-US" dirty="0"/>
              <a:t>:</a:t>
            </a:r>
          </a:p>
        </p:txBody>
      </p:sp>
      <p:sp>
        <p:nvSpPr>
          <p:cNvPr id="3" name="Content Placeholder 2">
            <a:extLst>
              <a:ext uri="{FF2B5EF4-FFF2-40B4-BE49-F238E27FC236}">
                <a16:creationId xmlns:a16="http://schemas.microsoft.com/office/drawing/2014/main" id="{FCC29339-E0A5-4DC4-8B33-58F77194375A}"/>
              </a:ext>
            </a:extLst>
          </p:cNvPr>
          <p:cNvSpPr>
            <a:spLocks noGrp="1"/>
          </p:cNvSpPr>
          <p:nvPr>
            <p:ph idx="1"/>
          </p:nvPr>
        </p:nvSpPr>
        <p:spPr>
          <a:xfrm>
            <a:off x="0" y="1153549"/>
            <a:ext cx="12192000" cy="5472333"/>
          </a:xfrm>
        </p:spPr>
        <p:txBody>
          <a:bodyPr>
            <a:noAutofit/>
          </a:bodyPr>
          <a:lstStyle/>
          <a:p>
            <a:pPr marL="0" indent="0">
              <a:buNone/>
            </a:pPr>
            <a:r>
              <a:rPr lang="en-US" dirty="0"/>
              <a:t>A scheduling application is one of many important business tool that allows users to book, reschedule, and cancel appointments through user interfaces. </a:t>
            </a:r>
          </a:p>
          <a:p>
            <a:pPr marL="0" indent="0">
              <a:buNone/>
            </a:pPr>
            <a:r>
              <a:rPr lang="en-US" dirty="0"/>
              <a:t>Other than ability to view appointments in user interface, the major power of this tool is that the user also does not need to contact business managers to schedule or reschedule appointments or can make last-minute cancellation and such convenience overall saves the user and business time and money. </a:t>
            </a:r>
          </a:p>
          <a:p>
            <a:pPr marL="0" indent="0">
              <a:buNone/>
            </a:pPr>
            <a:r>
              <a:rPr lang="en-US" dirty="0"/>
              <a:t>Additionally, a scheduling application can be more than just working with appointments as it can be further extended to view customer and contact data as well which the business managers can quickly work around with and edit any necessary changes as the application streamlines these processes. </a:t>
            </a:r>
          </a:p>
          <a:p>
            <a:pPr marL="0" indent="0">
              <a:buNone/>
            </a:pPr>
            <a:r>
              <a:rPr lang="en-US" dirty="0"/>
              <a:t>Overall this project tries to emulate this useful business application and consist of several parts.</a:t>
            </a:r>
          </a:p>
          <a:p>
            <a:pPr marL="0" indent="0">
              <a:buNone/>
            </a:pPr>
            <a:endParaRPr lang="en-US" dirty="0"/>
          </a:p>
        </p:txBody>
      </p:sp>
    </p:spTree>
    <p:extLst>
      <p:ext uri="{BB962C8B-B14F-4D97-AF65-F5344CB8AC3E}">
        <p14:creationId xmlns:p14="http://schemas.microsoft.com/office/powerpoint/2010/main" val="300003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B16E42-680B-49EA-9FDE-BD4E0B89038C}"/>
              </a:ext>
            </a:extLst>
          </p:cNvPr>
          <p:cNvSpPr>
            <a:spLocks noGrp="1"/>
          </p:cNvSpPr>
          <p:nvPr>
            <p:ph type="title"/>
          </p:nvPr>
        </p:nvSpPr>
        <p:spPr>
          <a:xfrm>
            <a:off x="643467" y="321734"/>
            <a:ext cx="4970877" cy="1135737"/>
          </a:xfrm>
        </p:spPr>
        <p:txBody>
          <a:bodyPr>
            <a:normAutofit/>
          </a:bodyPr>
          <a:lstStyle/>
          <a:p>
            <a:r>
              <a:rPr lang="en-US" sz="3600" b="1" dirty="0">
                <a:latin typeface="Lato Light" panose="020F0502020204030203" pitchFamily="34" charset="0"/>
                <a:cs typeface="Lato Light" panose="020F0502020204030203" pitchFamily="34" charset="0"/>
              </a:rPr>
              <a:t>Login Screen </a:t>
            </a:r>
            <a:r>
              <a:rPr lang="en-US" sz="3600" dirty="0">
                <a:latin typeface="Lato Light" panose="020F0502020204030203" pitchFamily="34" charset="0"/>
                <a:cs typeface="Lato Light" panose="020F0502020204030203" pitchFamily="34" charset="0"/>
              </a:rPr>
              <a:t>- Main </a:t>
            </a:r>
          </a:p>
        </p:txBody>
      </p:sp>
      <p:sp>
        <p:nvSpPr>
          <p:cNvPr id="3" name="Content Placeholder 2">
            <a:extLst>
              <a:ext uri="{FF2B5EF4-FFF2-40B4-BE49-F238E27FC236}">
                <a16:creationId xmlns:a16="http://schemas.microsoft.com/office/drawing/2014/main" id="{C1348512-F1DD-459B-B507-D889E1FF77B9}"/>
              </a:ext>
            </a:extLst>
          </p:cNvPr>
          <p:cNvSpPr>
            <a:spLocks noGrp="1"/>
          </p:cNvSpPr>
          <p:nvPr>
            <p:ph idx="1"/>
          </p:nvPr>
        </p:nvSpPr>
        <p:spPr>
          <a:xfrm>
            <a:off x="643468" y="1782981"/>
            <a:ext cx="4970877" cy="4393982"/>
          </a:xfrm>
        </p:spPr>
        <p:txBody>
          <a:bodyPr>
            <a:normAutofit/>
          </a:bodyPr>
          <a:lstStyle/>
          <a:p>
            <a:pPr marL="0" indent="0">
              <a:buNone/>
            </a:pPr>
            <a:r>
              <a:rPr lang="en-US" sz="2000" b="0" i="0" u="none" strike="noStrike" dirty="0">
                <a:effectLst/>
                <a:latin typeface="Times New Roman" panose="02020603050405020304" pitchFamily="18" charset="0"/>
              </a:rPr>
              <a:t>Before viewing the appointment, for security purposes the user must login using the correct username and password. If the user inputs either one of the fields incorrect, the custom message will be displayed accordingly.</a:t>
            </a:r>
          </a:p>
          <a:p>
            <a:pPr marL="0" indent="0">
              <a:buNone/>
            </a:pPr>
            <a:r>
              <a:rPr lang="en-US" sz="2000" dirty="0"/>
              <a:t>The user’s current </a:t>
            </a:r>
            <a:r>
              <a:rPr lang="en-US" sz="2000" dirty="0" err="1"/>
              <a:t>ZoneId</a:t>
            </a:r>
            <a:r>
              <a:rPr lang="en-US" sz="2000" dirty="0"/>
              <a:t> also display at the bottom-left. </a:t>
            </a:r>
          </a:p>
          <a:p>
            <a:pPr marL="0" indent="0">
              <a:buNone/>
            </a:pPr>
            <a:endParaRPr lang="en-US" sz="2000" dirty="0"/>
          </a:p>
          <a:p>
            <a:pPr marL="0" indent="0">
              <a:buNone/>
            </a:pPr>
            <a:endParaRPr lang="en-US" sz="2000" dirty="0"/>
          </a:p>
        </p:txBody>
      </p:sp>
      <p:sp>
        <p:nvSpPr>
          <p:cNvPr id="19"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2727EEB3-FED2-452E-9FDC-BFA178810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813" y="1252020"/>
            <a:ext cx="5290720" cy="4353959"/>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906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E1E1-6DB2-4B17-AA60-E262B66443ED}"/>
              </a:ext>
            </a:extLst>
          </p:cNvPr>
          <p:cNvSpPr>
            <a:spLocks noGrp="1"/>
          </p:cNvSpPr>
          <p:nvPr>
            <p:ph type="title"/>
          </p:nvPr>
        </p:nvSpPr>
        <p:spPr>
          <a:xfrm>
            <a:off x="838200" y="365125"/>
            <a:ext cx="5257800" cy="1325563"/>
          </a:xfrm>
        </p:spPr>
        <p:txBody>
          <a:bodyPr/>
          <a:lstStyle/>
          <a:p>
            <a:r>
              <a:rPr lang="en-US" b="1" dirty="0">
                <a:latin typeface="Lato Light" panose="020F0502020204030203" pitchFamily="34" charset="0"/>
                <a:cs typeface="Lato Light" panose="020F0502020204030203" pitchFamily="34" charset="0"/>
              </a:rPr>
              <a:t>Login Screen </a:t>
            </a:r>
            <a:r>
              <a:rPr lang="en-US" dirty="0">
                <a:latin typeface="Lato Light" panose="020F0502020204030203" pitchFamily="34" charset="0"/>
                <a:cs typeface="Lato Light" panose="020F0502020204030203" pitchFamily="34" charset="0"/>
              </a:rPr>
              <a:t>– </a:t>
            </a:r>
            <a:br>
              <a:rPr lang="en-US" dirty="0">
                <a:latin typeface="Lato Light" panose="020F0502020204030203" pitchFamily="34" charset="0"/>
                <a:cs typeface="Lato Light" panose="020F0502020204030203" pitchFamily="34" charset="0"/>
              </a:rPr>
            </a:br>
            <a:r>
              <a:rPr lang="en-US" dirty="0">
                <a:latin typeface="Lato Light" panose="020F0502020204030203" pitchFamily="34" charset="0"/>
                <a:cs typeface="Lato Light" panose="020F0502020204030203" pitchFamily="34" charset="0"/>
              </a:rPr>
              <a:t>Error Message</a:t>
            </a:r>
          </a:p>
        </p:txBody>
      </p:sp>
      <p:sp>
        <p:nvSpPr>
          <p:cNvPr id="3" name="Content Placeholder 2">
            <a:extLst>
              <a:ext uri="{FF2B5EF4-FFF2-40B4-BE49-F238E27FC236}">
                <a16:creationId xmlns:a16="http://schemas.microsoft.com/office/drawing/2014/main" id="{1B39D29E-AF3F-4D51-903F-02E4FDB533C9}"/>
              </a:ext>
            </a:extLst>
          </p:cNvPr>
          <p:cNvSpPr>
            <a:spLocks noGrp="1"/>
          </p:cNvSpPr>
          <p:nvPr>
            <p:ph idx="1"/>
          </p:nvPr>
        </p:nvSpPr>
        <p:spPr>
          <a:xfrm>
            <a:off x="709612" y="2682876"/>
            <a:ext cx="5749737" cy="2867426"/>
          </a:xfrm>
        </p:spPr>
        <p:txBody>
          <a:bodyPr/>
          <a:lstStyle/>
          <a:p>
            <a:pPr marL="0" indent="0">
              <a:buNone/>
            </a:pPr>
            <a:r>
              <a:rPr lang="en-US" dirty="0"/>
              <a:t>Moreover, the application supports additional language, French, and this also means that the error messages also being displayed in the particular supported language as well. </a:t>
            </a:r>
          </a:p>
        </p:txBody>
      </p:sp>
      <p:pic>
        <p:nvPicPr>
          <p:cNvPr id="8" name="Picture 7" descr="Graphical user interface, text, application&#10;&#10;Description automatically generated">
            <a:extLst>
              <a:ext uri="{FF2B5EF4-FFF2-40B4-BE49-F238E27FC236}">
                <a16:creationId xmlns:a16="http://schemas.microsoft.com/office/drawing/2014/main" id="{2AAA96CF-3FBE-4538-BC51-8214ACAB3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055" y="591231"/>
            <a:ext cx="4066079" cy="2837769"/>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73FCC723-E7E4-4EDF-A1FB-55ED75E58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054" y="3613659"/>
            <a:ext cx="4066079" cy="2867425"/>
          </a:xfrm>
          <a:prstGeom prst="rect">
            <a:avLst/>
          </a:prstGeom>
        </p:spPr>
      </p:pic>
    </p:spTree>
    <p:extLst>
      <p:ext uri="{BB962C8B-B14F-4D97-AF65-F5344CB8AC3E}">
        <p14:creationId xmlns:p14="http://schemas.microsoft.com/office/powerpoint/2010/main" val="2271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437-60B1-4947-BA1D-61999B3FFFC9}"/>
              </a:ext>
            </a:extLst>
          </p:cNvPr>
          <p:cNvSpPr>
            <a:spLocks noGrp="1"/>
          </p:cNvSpPr>
          <p:nvPr>
            <p:ph type="title"/>
          </p:nvPr>
        </p:nvSpPr>
        <p:spPr/>
        <p:txBody>
          <a:bodyPr/>
          <a:lstStyle/>
          <a:p>
            <a:r>
              <a:rPr lang="en-US" dirty="0"/>
              <a:t>Login Screen – Upcoming Appointment</a:t>
            </a:r>
          </a:p>
        </p:txBody>
      </p:sp>
      <p:sp>
        <p:nvSpPr>
          <p:cNvPr id="3" name="Content Placeholder 2">
            <a:extLst>
              <a:ext uri="{FF2B5EF4-FFF2-40B4-BE49-F238E27FC236}">
                <a16:creationId xmlns:a16="http://schemas.microsoft.com/office/drawing/2014/main" id="{177FFCF9-1A6F-4FC5-B1F3-C88E4C139E67}"/>
              </a:ext>
            </a:extLst>
          </p:cNvPr>
          <p:cNvSpPr>
            <a:spLocks noGrp="1"/>
          </p:cNvSpPr>
          <p:nvPr>
            <p:ph idx="1"/>
          </p:nvPr>
        </p:nvSpPr>
        <p:spPr/>
        <p:txBody>
          <a:bodyPr/>
          <a:lstStyle/>
          <a:p>
            <a:pPr marL="0" indent="0">
              <a:buNone/>
            </a:pPr>
            <a:r>
              <a:rPr lang="en-US" dirty="0"/>
              <a:t>If there is any upcoming appointment schedule then the user is ensured to be alerted that right after the successful login which displays the appointment Id and the start time information as well.</a:t>
            </a:r>
          </a:p>
          <a:p>
            <a:pPr marL="0" indent="0">
              <a:buNone/>
            </a:pP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9E11086-A238-47DD-B458-E375C58D1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375" y="3206317"/>
            <a:ext cx="3762900" cy="3105583"/>
          </a:xfrm>
          <a:prstGeom prst="rect">
            <a:avLst/>
          </a:prstGeom>
        </p:spPr>
      </p:pic>
    </p:spTree>
    <p:extLst>
      <p:ext uri="{BB962C8B-B14F-4D97-AF65-F5344CB8AC3E}">
        <p14:creationId xmlns:p14="http://schemas.microsoft.com/office/powerpoint/2010/main" val="79535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29177-57FA-409A-88B7-077DB2E50BFB}"/>
              </a:ext>
            </a:extLst>
          </p:cNvPr>
          <p:cNvSpPr>
            <a:spLocks noGrp="1"/>
          </p:cNvSpPr>
          <p:nvPr>
            <p:ph type="title"/>
          </p:nvPr>
        </p:nvSpPr>
        <p:spPr>
          <a:xfrm>
            <a:off x="444372" y="611793"/>
            <a:ext cx="4589176" cy="2813320"/>
          </a:xfrm>
        </p:spPr>
        <p:txBody>
          <a:bodyPr>
            <a:normAutofit/>
          </a:bodyPr>
          <a:lstStyle/>
          <a:p>
            <a:r>
              <a:rPr lang="en-US" b="1" dirty="0">
                <a:latin typeface="Kigelia Arabic" panose="020B0604020202020204" pitchFamily="34" charset="-78"/>
                <a:cs typeface="Kigelia Arabic" panose="020B0604020202020204" pitchFamily="34" charset="-78"/>
              </a:rPr>
              <a:t>Main Screen </a:t>
            </a:r>
            <a:r>
              <a:rPr lang="en-US" sz="3200" dirty="0">
                <a:latin typeface="Kigelia Arabic" panose="020B0604020202020204" pitchFamily="34" charset="-78"/>
                <a:cs typeface="Kigelia Arabic" panose="020B0604020202020204" pitchFamily="34" charset="-78"/>
              </a:rPr>
              <a:t>– </a:t>
            </a:r>
            <a:br>
              <a:rPr lang="en-US" sz="3200" dirty="0">
                <a:latin typeface="Kigelia Arabic" panose="020B0604020202020204" pitchFamily="34" charset="-78"/>
                <a:cs typeface="Kigelia Arabic" panose="020B0604020202020204" pitchFamily="34" charset="-78"/>
              </a:rPr>
            </a:br>
            <a:r>
              <a:rPr lang="en-US" sz="3200" dirty="0">
                <a:latin typeface="Kigelia Arabic" panose="020B0604020202020204" pitchFamily="34" charset="-78"/>
                <a:cs typeface="Kigelia Arabic" panose="020B0604020202020204" pitchFamily="34" charset="-78"/>
              </a:rPr>
              <a:t>List of all appointments</a:t>
            </a:r>
          </a:p>
        </p:txBody>
      </p:sp>
      <p:sp>
        <p:nvSpPr>
          <p:cNvPr id="41" name="Rectangle 1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9"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picture containing text, screenshot, indoor&#10;&#10;Description automatically generated">
            <a:extLst>
              <a:ext uri="{FF2B5EF4-FFF2-40B4-BE49-F238E27FC236}">
                <a16:creationId xmlns:a16="http://schemas.microsoft.com/office/drawing/2014/main" id="{ACC2CF54-8DDA-488A-969A-156841472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960" y="-1"/>
            <a:ext cx="6545039" cy="3854669"/>
          </a:xfrm>
          <a:prstGeom prst="rect">
            <a:avLst/>
          </a:prstGeom>
        </p:spPr>
      </p:pic>
      <p:sp>
        <p:nvSpPr>
          <p:cNvPr id="9" name="Content Placeholder 8">
            <a:extLst>
              <a:ext uri="{FF2B5EF4-FFF2-40B4-BE49-F238E27FC236}">
                <a16:creationId xmlns:a16="http://schemas.microsoft.com/office/drawing/2014/main" id="{0D6DF857-CA23-450F-ACC2-6FFA8F228DDA}"/>
              </a:ext>
            </a:extLst>
          </p:cNvPr>
          <p:cNvSpPr>
            <a:spLocks noGrp="1"/>
          </p:cNvSpPr>
          <p:nvPr>
            <p:ph idx="1"/>
          </p:nvPr>
        </p:nvSpPr>
        <p:spPr>
          <a:xfrm>
            <a:off x="444372" y="3997640"/>
            <a:ext cx="10785191" cy="2164159"/>
          </a:xfrm>
        </p:spPr>
        <p:txBody>
          <a:bodyPr anchor="ctr">
            <a:normAutofit/>
          </a:bodyPr>
          <a:lstStyle/>
          <a:p>
            <a:pPr marL="0" indent="0">
              <a:buNone/>
            </a:pPr>
            <a:r>
              <a:rPr lang="en-US" sz="2000" dirty="0"/>
              <a:t>The main screen of the application features list of all appointments table and appointments by week and month. The table displays the appointment start and end time according to the user’s local time. The list of customers can be view within by clicking the “view customer list” button and the special report can be access from the “Check Report” button. The data can be view by order by clicking the table column. </a:t>
            </a:r>
          </a:p>
          <a:p>
            <a:pPr marL="0" indent="0">
              <a:buNone/>
            </a:pPr>
            <a:r>
              <a:rPr lang="en-US" sz="2000" dirty="0"/>
              <a:t>Other major part of the main screen is that each appointment can be modify, delete or can add a new appointment by selecting one from the table and then click on the respective button and.</a:t>
            </a:r>
          </a:p>
        </p:txBody>
      </p:sp>
      <p:sp>
        <p:nvSpPr>
          <p:cNvPr id="40" name="Rectangle 3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20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8226C-ABF5-40EC-9DDA-12E02BC38E47}"/>
              </a:ext>
            </a:extLst>
          </p:cNvPr>
          <p:cNvSpPr>
            <a:spLocks noGrp="1"/>
          </p:cNvSpPr>
          <p:nvPr>
            <p:ph type="title"/>
          </p:nvPr>
        </p:nvSpPr>
        <p:spPr>
          <a:xfrm>
            <a:off x="594360" y="648393"/>
            <a:ext cx="5603240" cy="1495968"/>
          </a:xfrm>
        </p:spPr>
        <p:txBody>
          <a:bodyPr anchor="ctr">
            <a:normAutofit fontScale="90000"/>
          </a:bodyPr>
          <a:lstStyle/>
          <a:p>
            <a:r>
              <a:rPr lang="en-US" sz="3600" b="1" dirty="0">
                <a:latin typeface="Dotum" panose="020B0600000101010101" pitchFamily="34" charset="-127"/>
                <a:ea typeface="Dotum" panose="020B0600000101010101" pitchFamily="34" charset="-127"/>
              </a:rPr>
              <a:t>Appointment Edit Screen </a:t>
            </a:r>
            <a:r>
              <a:rPr lang="en-US" sz="4200" dirty="0">
                <a:latin typeface="Dotum" panose="020B0600000101010101" pitchFamily="34" charset="-127"/>
                <a:ea typeface="Dotum" panose="020B0600000101010101" pitchFamily="34" charset="-127"/>
              </a:rPr>
              <a:t>– </a:t>
            </a:r>
            <a:br>
              <a:rPr lang="en-US" sz="4200" dirty="0">
                <a:latin typeface="Dotum" panose="020B0600000101010101" pitchFamily="34" charset="-127"/>
                <a:ea typeface="Dotum" panose="020B0600000101010101" pitchFamily="34" charset="-127"/>
              </a:rPr>
            </a:br>
            <a:r>
              <a:rPr lang="en-US" sz="3100" dirty="0">
                <a:latin typeface="Dotum" panose="020B0600000101010101" pitchFamily="34" charset="-127"/>
                <a:ea typeface="Dotum" panose="020B0600000101010101" pitchFamily="34" charset="-127"/>
              </a:rPr>
              <a:t>Modify Appointment</a:t>
            </a:r>
          </a:p>
        </p:txBody>
      </p:sp>
      <p:grpSp>
        <p:nvGrpSpPr>
          <p:cNvPr id="16" name="Group 15">
            <a:extLst>
              <a:ext uri="{FF2B5EF4-FFF2-40B4-BE49-F238E27FC236}">
                <a16:creationId xmlns:a16="http://schemas.microsoft.com/office/drawing/2014/main" id="{9BCCBF24-A5FC-4809-8882-96D2EBD24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32636"/>
            <a:ext cx="242107" cy="1340860"/>
            <a:chOff x="56167" y="732636"/>
            <a:chExt cx="242107" cy="1340860"/>
          </a:xfrm>
        </p:grpSpPr>
        <p:sp>
          <p:nvSpPr>
            <p:cNvPr id="17" name="Rectangle 2">
              <a:extLst>
                <a:ext uri="{FF2B5EF4-FFF2-40B4-BE49-F238E27FC236}">
                  <a16:creationId xmlns:a16="http://schemas.microsoft.com/office/drawing/2014/main" id="{B1C919A5-9324-43B7-B584-C751124B3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E0394F1E-9121-4BA3-A344-03CD863F8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2E1CB3FD-451C-41DB-9A95-CFCBF3F72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3941BDF4-2C7B-4F7B-AADD-2E317E152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5F45902-1E0F-4C31-9BF2-0D5473449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0581E84C-5FFB-4E46-A7F6-94C262FC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7476DA65-723A-4829-AADB-810425EE1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C73F0238-ADDE-4DA0-B936-2DC4B1AA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D076D669-A494-45D5-AAFA-8E8746FD3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AB11E871-BEEB-4F16-8A37-92CE004A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A94A9EF-C8CE-4360-889A-5B96D8481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38233E7C-6BA5-408D-B0AB-A5281EFFD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32AD6D9-AB92-4A94-901B-9C24EDFAE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939E5E3-2983-4245-A15B-70E850489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4D105E1D-01E1-4781-8367-E3F1A36B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47FFAC3-25C6-41CC-A113-9AC8F028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1D90096B-EE58-4431-92ED-D7F585951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A7BF5857-E226-439D-991C-D2C53DE4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153CC321-EEA7-4B92-A167-FF10D6996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4EA3582-4879-4009-BAB1-53AD64BA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8">
            <a:extLst>
              <a:ext uri="{FF2B5EF4-FFF2-40B4-BE49-F238E27FC236}">
                <a16:creationId xmlns:a16="http://schemas.microsoft.com/office/drawing/2014/main" id="{F3451D6C-F930-4264-83E8-DF75189E4AD4}"/>
              </a:ext>
            </a:extLst>
          </p:cNvPr>
          <p:cNvSpPr>
            <a:spLocks noGrp="1"/>
          </p:cNvSpPr>
          <p:nvPr>
            <p:ph idx="1"/>
          </p:nvPr>
        </p:nvSpPr>
        <p:spPr>
          <a:xfrm>
            <a:off x="594360" y="2838359"/>
            <a:ext cx="5266944" cy="3379561"/>
          </a:xfrm>
        </p:spPr>
        <p:txBody>
          <a:bodyPr anchor="ctr">
            <a:normAutofit/>
          </a:bodyPr>
          <a:lstStyle/>
          <a:p>
            <a:pPr marL="0" indent="0">
              <a:buNone/>
            </a:pPr>
            <a:r>
              <a:rPr lang="en-US" sz="1800" dirty="0"/>
              <a:t>As user select the particular appointment to modify, the program initializes </a:t>
            </a:r>
            <a:r>
              <a:rPr lang="en-US" sz="1800" dirty="0" err="1"/>
              <a:t>textfield</a:t>
            </a:r>
            <a:r>
              <a:rPr lang="en-US" sz="1800" dirty="0"/>
              <a:t> and combo box are field with the data accordingly registered with the appointment Id from the database. From here, the user can edit the data except for the Id which remain disabled. The start and end time are displayed in 12 hour format for further convenience. </a:t>
            </a:r>
          </a:p>
        </p:txBody>
      </p:sp>
      <p:pic>
        <p:nvPicPr>
          <p:cNvPr id="5" name="Content Placeholder 4" descr="Graphical user interface, application&#10;&#10;Description automatically generated">
            <a:extLst>
              <a:ext uri="{FF2B5EF4-FFF2-40B4-BE49-F238E27FC236}">
                <a16:creationId xmlns:a16="http://schemas.microsoft.com/office/drawing/2014/main" id="{67740BF2-380C-4FBE-8523-136D9C637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832" y="579489"/>
            <a:ext cx="5175504" cy="5516142"/>
          </a:xfrm>
          <a:prstGeom prst="rect">
            <a:avLst/>
          </a:prstGeom>
        </p:spPr>
      </p:pic>
      <p:sp>
        <p:nvSpPr>
          <p:cNvPr id="38" name="Rectangle 37">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68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4640-996D-4E5B-949B-1B969FDDFA59}"/>
              </a:ext>
            </a:extLst>
          </p:cNvPr>
          <p:cNvSpPr>
            <a:spLocks noGrp="1"/>
          </p:cNvSpPr>
          <p:nvPr>
            <p:ph type="title"/>
          </p:nvPr>
        </p:nvSpPr>
        <p:spPr/>
        <p:txBody>
          <a:bodyPr>
            <a:normAutofit/>
          </a:bodyPr>
          <a:lstStyle/>
          <a:p>
            <a:r>
              <a:rPr lang="en-US" sz="4400" b="1" dirty="0">
                <a:latin typeface="Dotum" panose="020B0503020000020004" pitchFamily="34" charset="-127"/>
                <a:ea typeface="Dotum" panose="020B0503020000020004" pitchFamily="34" charset="-127"/>
              </a:rPr>
              <a:t>Appointment Edit Screen </a:t>
            </a:r>
            <a:r>
              <a:rPr lang="en-US" sz="4400" dirty="0">
                <a:latin typeface="Dotum" panose="020B0503020000020004" pitchFamily="34" charset="-127"/>
                <a:ea typeface="Dotum" panose="020B0503020000020004" pitchFamily="34" charset="-127"/>
              </a:rPr>
              <a:t>– </a:t>
            </a:r>
            <a:br>
              <a:rPr lang="en-US" sz="4400" dirty="0">
                <a:latin typeface="Dotum" panose="020B0503020000020004" pitchFamily="34" charset="-127"/>
                <a:ea typeface="Dotum" panose="020B0503020000020004" pitchFamily="34" charset="-127"/>
              </a:rPr>
            </a:br>
            <a:r>
              <a:rPr lang="en-US" sz="2800" dirty="0">
                <a:latin typeface="Dotum" panose="020B0503020000020004" pitchFamily="34" charset="-127"/>
                <a:ea typeface="Dotum" panose="020B0503020000020004" pitchFamily="34" charset="-127"/>
              </a:rPr>
              <a:t>Add Appointment</a:t>
            </a:r>
          </a:p>
        </p:txBody>
      </p:sp>
      <p:sp>
        <p:nvSpPr>
          <p:cNvPr id="3" name="Content Placeholder 2">
            <a:extLst>
              <a:ext uri="{FF2B5EF4-FFF2-40B4-BE49-F238E27FC236}">
                <a16:creationId xmlns:a16="http://schemas.microsoft.com/office/drawing/2014/main" id="{3A96B6EA-B523-46C4-AD10-1DADA3E7DCBC}"/>
              </a:ext>
            </a:extLst>
          </p:cNvPr>
          <p:cNvSpPr>
            <a:spLocks noGrp="1"/>
          </p:cNvSpPr>
          <p:nvPr>
            <p:ph idx="1"/>
          </p:nvPr>
        </p:nvSpPr>
        <p:spPr>
          <a:xfrm>
            <a:off x="838200" y="1825625"/>
            <a:ext cx="8015514" cy="4351338"/>
          </a:xfrm>
        </p:spPr>
        <p:txBody>
          <a:bodyPr>
            <a:normAutofit fontScale="85000" lnSpcReduction="20000"/>
          </a:bodyPr>
          <a:lstStyle/>
          <a:p>
            <a:pPr marL="0" indent="0">
              <a:buNone/>
            </a:pPr>
            <a:r>
              <a:rPr lang="en-US" dirty="0"/>
              <a:t>Once the user choose to add new appointment, the appointment edit screen displays with empty field which the user must filled. The Id field remain disabled and does not show new Id data yet. The end time field also disabled until the user picks a start time. </a:t>
            </a:r>
          </a:p>
          <a:p>
            <a:pPr marL="0" indent="0">
              <a:buNone/>
            </a:pPr>
            <a:r>
              <a:rPr lang="en-US" dirty="0"/>
              <a:t>As the user fills the data and clicks the save button in regardless of modifying or adding new appointment, the program will display custom error message depends if there are selected appointment start time and end time overlaps or they are outside business hours which is calculated by converting the times in EST format and check against if they are after 8:00am or ends before 10:00pm. Once the user can save successfully, the main table will update and reflect new changes whether the user add new, modify existed or delete appointment.</a:t>
            </a:r>
          </a:p>
        </p:txBody>
      </p:sp>
      <p:pic>
        <p:nvPicPr>
          <p:cNvPr id="5" name="Picture 4" descr="Graphical user interface, text, application, email&#10;&#10;Description automatically generated">
            <a:extLst>
              <a:ext uri="{FF2B5EF4-FFF2-40B4-BE49-F238E27FC236}">
                <a16:creationId xmlns:a16="http://schemas.microsoft.com/office/drawing/2014/main" id="{87784274-43FD-48FD-9243-38BBEF051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715" y="1825625"/>
            <a:ext cx="3222172" cy="178142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BA037786-C350-4263-9722-FA9AB85DE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714" y="4037810"/>
            <a:ext cx="3222172" cy="1743318"/>
          </a:xfrm>
          <a:prstGeom prst="rect">
            <a:avLst/>
          </a:prstGeom>
        </p:spPr>
      </p:pic>
    </p:spTree>
    <p:extLst>
      <p:ext uri="{BB962C8B-B14F-4D97-AF65-F5344CB8AC3E}">
        <p14:creationId xmlns:p14="http://schemas.microsoft.com/office/powerpoint/2010/main" val="258770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0621-500A-4C84-958D-F9E2594B5FAE}"/>
              </a:ext>
            </a:extLst>
          </p:cNvPr>
          <p:cNvSpPr>
            <a:spLocks noGrp="1"/>
          </p:cNvSpPr>
          <p:nvPr>
            <p:ph type="title"/>
          </p:nvPr>
        </p:nvSpPr>
        <p:spPr>
          <a:xfrm>
            <a:off x="230188" y="574670"/>
            <a:ext cx="10515600" cy="1325563"/>
          </a:xfrm>
        </p:spPr>
        <p:txBody>
          <a:bodyPr>
            <a:noAutofit/>
          </a:bodyPr>
          <a:lstStyle/>
          <a:p>
            <a:r>
              <a:rPr lang="en-US" sz="3600" dirty="0">
                <a:latin typeface="Kigelia Arabic" panose="020B0503040502020203" pitchFamily="34" charset="-78"/>
                <a:cs typeface="Kigelia Arabic" panose="020B0503040502020203" pitchFamily="34" charset="-78"/>
              </a:rPr>
              <a:t>Main Screen – View By Week and View By Month</a:t>
            </a:r>
            <a:br>
              <a:rPr lang="en-US" sz="2400" dirty="0"/>
            </a:br>
            <a:br>
              <a:rPr lang="en-US" sz="2400" dirty="0"/>
            </a:br>
            <a:r>
              <a:rPr lang="en-US" sz="2400" dirty="0">
                <a:latin typeface="+mn-lt"/>
              </a:rPr>
              <a:t>The user can view the appointments by week and month by clicking the respective tab. These data are displayed using tree table view feature. </a:t>
            </a:r>
            <a:br>
              <a:rPr lang="en-US" sz="2400" dirty="0">
                <a:latin typeface="+mn-lt"/>
              </a:rPr>
            </a:br>
            <a:endParaRPr lang="en-US" sz="2400" dirty="0">
              <a:latin typeface="+mn-lt"/>
            </a:endParaRPr>
          </a:p>
        </p:txBody>
      </p:sp>
      <p:sp>
        <p:nvSpPr>
          <p:cNvPr id="3" name="Text Placeholder 2">
            <a:extLst>
              <a:ext uri="{FF2B5EF4-FFF2-40B4-BE49-F238E27FC236}">
                <a16:creationId xmlns:a16="http://schemas.microsoft.com/office/drawing/2014/main" id="{B910AAA1-DE49-41C4-B22B-469DFB1A18E8}"/>
              </a:ext>
            </a:extLst>
          </p:cNvPr>
          <p:cNvSpPr>
            <a:spLocks noGrp="1"/>
          </p:cNvSpPr>
          <p:nvPr>
            <p:ph type="body" idx="1"/>
          </p:nvPr>
        </p:nvSpPr>
        <p:spPr>
          <a:xfrm>
            <a:off x="230188" y="2605088"/>
            <a:ext cx="2134393" cy="823912"/>
          </a:xfrm>
        </p:spPr>
        <p:txBody>
          <a:bodyPr>
            <a:normAutofit/>
          </a:bodyPr>
          <a:lstStyle/>
          <a:p>
            <a:r>
              <a:rPr lang="en-US" dirty="0">
                <a:latin typeface="MS UI Gothic" panose="020B0600070205080204" pitchFamily="34" charset="-128"/>
                <a:ea typeface="MS UI Gothic" panose="020B0600070205080204" pitchFamily="34" charset="-128"/>
              </a:rPr>
              <a:t>View By  Week</a:t>
            </a:r>
          </a:p>
        </p:txBody>
      </p:sp>
      <p:sp>
        <p:nvSpPr>
          <p:cNvPr id="5" name="Text Placeholder 4">
            <a:extLst>
              <a:ext uri="{FF2B5EF4-FFF2-40B4-BE49-F238E27FC236}">
                <a16:creationId xmlns:a16="http://schemas.microsoft.com/office/drawing/2014/main" id="{221EB78D-3C86-417C-9547-AB340DAD67BD}"/>
              </a:ext>
            </a:extLst>
          </p:cNvPr>
          <p:cNvSpPr>
            <a:spLocks noGrp="1"/>
          </p:cNvSpPr>
          <p:nvPr>
            <p:ph type="body" sz="quarter" idx="3"/>
          </p:nvPr>
        </p:nvSpPr>
        <p:spPr>
          <a:xfrm>
            <a:off x="230188" y="4446130"/>
            <a:ext cx="2134393" cy="823912"/>
          </a:xfrm>
        </p:spPr>
        <p:txBody>
          <a:bodyPr/>
          <a:lstStyle/>
          <a:p>
            <a:r>
              <a:rPr lang="en-US" dirty="0">
                <a:latin typeface="MS UI Gothic" panose="020B0600070205080204" pitchFamily="34" charset="-128"/>
                <a:ea typeface="MS UI Gothic" panose="020B0600070205080204" pitchFamily="34" charset="-128"/>
              </a:rPr>
              <a:t>View By Month</a:t>
            </a:r>
          </a:p>
        </p:txBody>
      </p:sp>
      <p:pic>
        <p:nvPicPr>
          <p:cNvPr id="11" name="Content Placeholder 10" descr="Graphical user interface, text, application, chat or text message&#10;&#10;Description automatically generated">
            <a:extLst>
              <a:ext uri="{FF2B5EF4-FFF2-40B4-BE49-F238E27FC236}">
                <a16:creationId xmlns:a16="http://schemas.microsoft.com/office/drawing/2014/main" id="{8AFFA6A1-565B-4A2C-8B26-E2017E1803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71788" y="2200276"/>
            <a:ext cx="8786812" cy="1735626"/>
          </a:xfrm>
        </p:spPr>
      </p:pic>
      <p:pic>
        <p:nvPicPr>
          <p:cNvPr id="13" name="Content Placeholder 12" descr="Graphical user interface, text, application&#10;&#10;Description automatically generated">
            <a:extLst>
              <a:ext uri="{FF2B5EF4-FFF2-40B4-BE49-F238E27FC236}">
                <a16:creationId xmlns:a16="http://schemas.microsoft.com/office/drawing/2014/main" id="{426E22C0-576B-41F4-AB61-3978247E7F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871788" y="4235945"/>
            <a:ext cx="8786811" cy="1898790"/>
          </a:xfrm>
        </p:spPr>
      </p:pic>
    </p:spTree>
    <p:extLst>
      <p:ext uri="{BB962C8B-B14F-4D97-AF65-F5344CB8AC3E}">
        <p14:creationId xmlns:p14="http://schemas.microsoft.com/office/powerpoint/2010/main" val="369835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1108</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Dotum</vt:lpstr>
      <vt:lpstr>Meiryo UI</vt:lpstr>
      <vt:lpstr>MS UI Gothic</vt:lpstr>
      <vt:lpstr>Arial</vt:lpstr>
      <vt:lpstr>Calibri</vt:lpstr>
      <vt:lpstr>Calibri Light</vt:lpstr>
      <vt:lpstr>Franklin Gothic Demi Cond</vt:lpstr>
      <vt:lpstr>Grotesque</vt:lpstr>
      <vt:lpstr>Kigelia Arabic</vt:lpstr>
      <vt:lpstr>Lato Light</vt:lpstr>
      <vt:lpstr>Raavi</vt:lpstr>
      <vt:lpstr>Times New Roman</vt:lpstr>
      <vt:lpstr>Univers</vt:lpstr>
      <vt:lpstr>Office Theme</vt:lpstr>
      <vt:lpstr>JAVA APPLICATION DEVELOPMENT - SCHEDULING APPOINTMENT </vt:lpstr>
      <vt:lpstr>About the project:</vt:lpstr>
      <vt:lpstr>Login Screen - Main </vt:lpstr>
      <vt:lpstr>Login Screen –  Error Message</vt:lpstr>
      <vt:lpstr>Login Screen – Upcoming Appointment</vt:lpstr>
      <vt:lpstr>Main Screen –  List of all appointments</vt:lpstr>
      <vt:lpstr>Appointment Edit Screen –  Modify Appointment</vt:lpstr>
      <vt:lpstr>Appointment Edit Screen –  Add Appointment</vt:lpstr>
      <vt:lpstr>Main Screen – View By Week and View By Month  The user can view the appointments by week and month by clicking the respective tab. These data are displayed using tree table view feature.  </vt:lpstr>
      <vt:lpstr>Customer Screen –  List of All Customers </vt:lpstr>
      <vt:lpstr>Customer Edit Screen –  Modify Customer or Add New Customer</vt:lpstr>
      <vt:lpstr>Report Screen </vt:lpstr>
      <vt:lpstr>Report Screen – Account Update Report</vt:lpstr>
      <vt:lpstr>Report Screen – Customer Report</vt:lpstr>
      <vt:lpstr>Report Screen – Contact Details</vt:lpstr>
      <vt:lpstr>Other feature - 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APPLICATION DEVELOPMENT - SCHEDULING APPOINTMENT </dc:title>
  <dc:creator>Rifatul Karim</dc:creator>
  <cp:lastModifiedBy>Rifatul Karim</cp:lastModifiedBy>
  <cp:revision>24</cp:revision>
  <dcterms:created xsi:type="dcterms:W3CDTF">2021-07-16T01:11:52Z</dcterms:created>
  <dcterms:modified xsi:type="dcterms:W3CDTF">2021-07-17T16:43:16Z</dcterms:modified>
</cp:coreProperties>
</file>