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1"/>
  </p:notesMasterIdLst>
  <p:sldIdLst>
    <p:sldId id="310" r:id="rId2"/>
    <p:sldId id="275" r:id="rId3"/>
    <p:sldId id="323" r:id="rId4"/>
    <p:sldId id="274" r:id="rId5"/>
    <p:sldId id="273" r:id="rId6"/>
    <p:sldId id="283" r:id="rId7"/>
    <p:sldId id="324" r:id="rId8"/>
    <p:sldId id="280" r:id="rId9"/>
    <p:sldId id="281" r:id="rId10"/>
    <p:sldId id="277" r:id="rId11"/>
    <p:sldId id="284" r:id="rId12"/>
    <p:sldId id="286" r:id="rId13"/>
    <p:sldId id="287" r:id="rId14"/>
    <p:sldId id="288" r:id="rId15"/>
    <p:sldId id="289" r:id="rId16"/>
    <p:sldId id="313" r:id="rId17"/>
    <p:sldId id="292" r:id="rId18"/>
    <p:sldId id="311" r:id="rId19"/>
    <p:sldId id="312" r:id="rId20"/>
    <p:sldId id="290" r:id="rId21"/>
    <p:sldId id="326" r:id="rId22"/>
    <p:sldId id="325" r:id="rId23"/>
    <p:sldId id="291" r:id="rId24"/>
    <p:sldId id="306" r:id="rId25"/>
    <p:sldId id="298" r:id="rId26"/>
    <p:sldId id="301" r:id="rId27"/>
    <p:sldId id="327" r:id="rId28"/>
    <p:sldId id="302"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4B88CB-54A4-4967-AA36-D72A594E786A}">
          <p14:sldIdLst>
            <p14:sldId id="310"/>
            <p14:sldId id="275"/>
            <p14:sldId id="323"/>
            <p14:sldId id="274"/>
            <p14:sldId id="273"/>
            <p14:sldId id="283"/>
            <p14:sldId id="324"/>
          </p14:sldIdLst>
        </p14:section>
        <p14:section name="Untitled Section" id="{790587CF-65EF-4448-8BB8-951D05DAB20A}">
          <p14:sldIdLst>
            <p14:sldId id="280"/>
            <p14:sldId id="281"/>
            <p14:sldId id="277"/>
            <p14:sldId id="284"/>
            <p14:sldId id="286"/>
            <p14:sldId id="287"/>
            <p14:sldId id="288"/>
            <p14:sldId id="289"/>
            <p14:sldId id="313"/>
            <p14:sldId id="292"/>
            <p14:sldId id="311"/>
            <p14:sldId id="312"/>
            <p14:sldId id="290"/>
            <p14:sldId id="326"/>
            <p14:sldId id="325"/>
            <p14:sldId id="291"/>
            <p14:sldId id="306"/>
            <p14:sldId id="298"/>
            <p14:sldId id="301"/>
            <p14:sldId id="327"/>
            <p14:sldId id="302"/>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9CFA-B8BF-4B13-96BC-A7392A926E44}" v="1" dt="2022-09-03T18:10:24.175"/>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at khan" userId="9a3585ac6390ac24" providerId="Windows Live" clId="Web-{2E2E9CFA-B8BF-4B13-96BC-A7392A926E44}"/>
    <pc:docChg chg="sldOrd">
      <pc:chgData name="rahat khan" userId="9a3585ac6390ac24" providerId="Windows Live" clId="Web-{2E2E9CFA-B8BF-4B13-96BC-A7392A926E44}" dt="2022-09-03T18:10:24.175" v="0"/>
      <pc:docMkLst>
        <pc:docMk/>
      </pc:docMkLst>
      <pc:sldChg chg="ord">
        <pc:chgData name="rahat khan" userId="9a3585ac6390ac24" providerId="Windows Live" clId="Web-{2E2E9CFA-B8BF-4B13-96BC-A7392A926E44}" dt="2022-09-03T18:10:24.175" v="0"/>
        <pc:sldMkLst>
          <pc:docMk/>
          <pc:sldMk cId="2090413540"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9086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74461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5466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2849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09249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2602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0781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18750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897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3682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33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292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8158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537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6325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5577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200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76086224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bookdoctoronline.herokuapp.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1BC-E0AE-D766-F561-56AF8B1E5FC4}"/>
              </a:ext>
            </a:extLst>
          </p:cNvPr>
          <p:cNvSpPr>
            <a:spLocks noGrp="1"/>
          </p:cNvSpPr>
          <p:nvPr>
            <p:ph type="title"/>
          </p:nvPr>
        </p:nvSpPr>
        <p:spPr>
          <a:xfrm>
            <a:off x="2625503" y="702623"/>
            <a:ext cx="8726079" cy="2162536"/>
          </a:xfrm>
        </p:spPr>
        <p:txBody>
          <a:bodyPr>
            <a:noAutofit/>
          </a:bodyPr>
          <a:lstStyle/>
          <a:p>
            <a:pPr algn="ctr"/>
            <a:r>
              <a:rPr lang="en-US" sz="2400" b="1">
                <a:solidFill>
                  <a:schemeClr val="tx1"/>
                </a:solidFill>
              </a:rPr>
              <a:t>CHITTAGONG UNIVERSITY OF ENGINEERING AND TECHNOLOGY</a:t>
            </a:r>
            <a:br>
              <a:rPr lang="en-US" sz="2400" b="1">
                <a:solidFill>
                  <a:schemeClr val="tx1"/>
                </a:solidFill>
              </a:rPr>
            </a:br>
            <a:br>
              <a:rPr lang="en-US" sz="2400">
                <a:solidFill>
                  <a:schemeClr val="tx1"/>
                </a:solidFill>
              </a:rPr>
            </a:br>
            <a:r>
              <a:rPr lang="en-US" sz="1800">
                <a:solidFill>
                  <a:schemeClr val="tx1"/>
                </a:solidFill>
              </a:rPr>
              <a:t>COURSE TITLE: INTERNET PROGRAMMING(SESSIONAL)</a:t>
            </a:r>
            <a:br>
              <a:rPr lang="en-US" sz="1800">
                <a:solidFill>
                  <a:schemeClr val="tx1"/>
                </a:solidFill>
              </a:rPr>
            </a:br>
            <a:r>
              <a:rPr lang="en-US" sz="1800">
                <a:solidFill>
                  <a:schemeClr val="tx1"/>
                </a:solidFill>
              </a:rPr>
              <a:t>COURSE CODE: 326</a:t>
            </a:r>
            <a:br>
              <a:rPr lang="en-US" sz="1800">
                <a:solidFill>
                  <a:schemeClr val="tx1"/>
                </a:solidFill>
              </a:rPr>
            </a:br>
            <a:br>
              <a:rPr lang="en-US" sz="2000">
                <a:solidFill>
                  <a:schemeClr val="tx1"/>
                </a:solidFill>
              </a:rPr>
            </a:br>
            <a:r>
              <a:rPr lang="en-US" sz="1800" b="1">
                <a:solidFill>
                  <a:schemeClr val="tx1"/>
                </a:solidFill>
              </a:rPr>
              <a:t>PROJECT NAME: </a:t>
            </a:r>
            <a:r>
              <a:rPr lang="en-US" sz="1800">
                <a:latin typeface="Times New Roman"/>
                <a:ea typeface="+mj-lt"/>
                <a:cs typeface="+mj-lt"/>
              </a:rPr>
              <a:t>Doctor Appointment System</a:t>
            </a:r>
          </a:p>
        </p:txBody>
      </p:sp>
      <p:sp>
        <p:nvSpPr>
          <p:cNvPr id="3" name="Text Placeholder 2">
            <a:extLst>
              <a:ext uri="{FF2B5EF4-FFF2-40B4-BE49-F238E27FC236}">
                <a16:creationId xmlns:a16="http://schemas.microsoft.com/office/drawing/2014/main" id="{D57E25B0-4873-1345-5DEF-BC55D579C4BF}"/>
              </a:ext>
            </a:extLst>
          </p:cNvPr>
          <p:cNvSpPr>
            <a:spLocks noGrp="1"/>
          </p:cNvSpPr>
          <p:nvPr>
            <p:ph type="body" idx="1"/>
          </p:nvPr>
        </p:nvSpPr>
        <p:spPr>
          <a:xfrm>
            <a:off x="646445" y="3125596"/>
            <a:ext cx="5386917" cy="537735"/>
          </a:xfrm>
        </p:spPr>
        <p:txBody>
          <a:bodyPr/>
          <a:lstStyle/>
          <a:p>
            <a:r>
              <a:rPr lang="en-US" sz="1800"/>
              <a:t>PRESENTERS:</a:t>
            </a:r>
          </a:p>
        </p:txBody>
      </p:sp>
      <p:sp>
        <p:nvSpPr>
          <p:cNvPr id="4" name="Content Placeholder 3">
            <a:extLst>
              <a:ext uri="{FF2B5EF4-FFF2-40B4-BE49-F238E27FC236}">
                <a16:creationId xmlns:a16="http://schemas.microsoft.com/office/drawing/2014/main" id="{A78FFE44-6499-7869-D3A8-5877F7583F96}"/>
              </a:ext>
            </a:extLst>
          </p:cNvPr>
          <p:cNvSpPr>
            <a:spLocks noGrp="1"/>
          </p:cNvSpPr>
          <p:nvPr>
            <p:ph sz="half" idx="2"/>
          </p:nvPr>
        </p:nvSpPr>
        <p:spPr>
          <a:xfrm>
            <a:off x="556333" y="3663332"/>
            <a:ext cx="5386917" cy="2411889"/>
          </a:xfrm>
        </p:spPr>
        <p:txBody>
          <a:bodyPr vert="horz" lIns="91440" tIns="45720" rIns="91440" bIns="45720" rtlCol="0" anchor="t">
            <a:normAutofit fontScale="92500" lnSpcReduction="20000"/>
          </a:bodyPr>
          <a:lstStyle/>
          <a:p>
            <a:pPr marL="0" indent="0">
              <a:buNone/>
            </a:pPr>
            <a:r>
              <a:rPr lang="en-US" sz="1800" b="1"/>
              <a:t>Name: </a:t>
            </a:r>
            <a:r>
              <a:rPr lang="en-US" b="1"/>
              <a:t>Khairul Islam</a:t>
            </a:r>
            <a:endParaRPr lang="en-US" sz="1800"/>
          </a:p>
          <a:p>
            <a:pPr marL="0" indent="0">
              <a:buNone/>
            </a:pPr>
            <a:r>
              <a:rPr lang="en-US" sz="1800" b="1"/>
              <a:t>ID:</a:t>
            </a:r>
            <a:r>
              <a:rPr lang="en-US"/>
              <a:t>1804076</a:t>
            </a:r>
            <a:endParaRPr lang="en-US" sz="1800"/>
          </a:p>
          <a:p>
            <a:pPr marL="0" indent="0">
              <a:buNone/>
            </a:pPr>
            <a:endParaRPr lang="en-US" sz="800"/>
          </a:p>
          <a:p>
            <a:pPr marL="0" indent="0">
              <a:buNone/>
            </a:pPr>
            <a:r>
              <a:rPr lang="en-US" sz="1800" b="1"/>
              <a:t>Name: </a:t>
            </a:r>
            <a:r>
              <a:rPr lang="en-US" b="1"/>
              <a:t>Md. Fahim Hossain Saikat</a:t>
            </a:r>
            <a:endParaRPr lang="en-US" sz="1800"/>
          </a:p>
          <a:p>
            <a:pPr marL="0" indent="0">
              <a:buNone/>
            </a:pPr>
            <a:r>
              <a:rPr lang="en-US" sz="1800" b="1"/>
              <a:t>ID:</a:t>
            </a:r>
            <a:r>
              <a:rPr lang="en-US"/>
              <a:t>1804077</a:t>
            </a:r>
            <a:endParaRPr lang="en-US" sz="1800"/>
          </a:p>
          <a:p>
            <a:endParaRPr lang="en-US" sz="800"/>
          </a:p>
          <a:p>
            <a:pPr marL="0" indent="0">
              <a:buNone/>
            </a:pPr>
            <a:r>
              <a:rPr lang="en-US" sz="1800" b="1"/>
              <a:t>Name: </a:t>
            </a:r>
            <a:r>
              <a:rPr lang="en-US" b="1" err="1"/>
              <a:t>Rifatur</a:t>
            </a:r>
            <a:r>
              <a:rPr lang="en-US" b="1"/>
              <a:t> Rana</a:t>
            </a:r>
            <a:endParaRPr lang="en-US"/>
          </a:p>
          <a:p>
            <a:pPr marL="0" indent="0">
              <a:buNone/>
            </a:pPr>
            <a:r>
              <a:rPr lang="en-US" sz="1800" b="1"/>
              <a:t>ID: </a:t>
            </a:r>
            <a:r>
              <a:rPr lang="en-US"/>
              <a:t>1804098</a:t>
            </a:r>
            <a:endParaRPr lang="en-US" sz="1800"/>
          </a:p>
        </p:txBody>
      </p:sp>
      <p:sp>
        <p:nvSpPr>
          <p:cNvPr id="5" name="Text Placeholder 4">
            <a:extLst>
              <a:ext uri="{FF2B5EF4-FFF2-40B4-BE49-F238E27FC236}">
                <a16:creationId xmlns:a16="http://schemas.microsoft.com/office/drawing/2014/main" id="{5066F5BE-CB93-E4B7-6A2C-5AF3EC6C3038}"/>
              </a:ext>
            </a:extLst>
          </p:cNvPr>
          <p:cNvSpPr>
            <a:spLocks noGrp="1"/>
          </p:cNvSpPr>
          <p:nvPr>
            <p:ph type="body" sz="quarter" idx="3"/>
          </p:nvPr>
        </p:nvSpPr>
        <p:spPr>
          <a:xfrm>
            <a:off x="6094942" y="3125597"/>
            <a:ext cx="5389033" cy="537735"/>
          </a:xfrm>
        </p:spPr>
        <p:txBody>
          <a:bodyPr>
            <a:normAutofit/>
          </a:bodyPr>
          <a:lstStyle/>
          <a:p>
            <a:r>
              <a:rPr lang="en-US" sz="1800"/>
              <a:t>SUPERVISED BY:</a:t>
            </a:r>
          </a:p>
        </p:txBody>
      </p:sp>
      <p:sp>
        <p:nvSpPr>
          <p:cNvPr id="6" name="Content Placeholder 5">
            <a:extLst>
              <a:ext uri="{FF2B5EF4-FFF2-40B4-BE49-F238E27FC236}">
                <a16:creationId xmlns:a16="http://schemas.microsoft.com/office/drawing/2014/main" id="{224A11F0-1A20-AF17-7220-10658CB4BD5C}"/>
              </a:ext>
            </a:extLst>
          </p:cNvPr>
          <p:cNvSpPr>
            <a:spLocks noGrp="1"/>
          </p:cNvSpPr>
          <p:nvPr>
            <p:ph sz="quarter" idx="4"/>
          </p:nvPr>
        </p:nvSpPr>
        <p:spPr>
          <a:xfrm>
            <a:off x="6094942" y="3720670"/>
            <a:ext cx="5389033" cy="2806415"/>
          </a:xfrm>
        </p:spPr>
        <p:txBody>
          <a:bodyPr>
            <a:normAutofit fontScale="92500" lnSpcReduction="20000"/>
          </a:bodyPr>
          <a:lstStyle/>
          <a:p>
            <a:pPr marL="0" indent="0">
              <a:buNone/>
            </a:pPr>
            <a:r>
              <a:rPr lang="en-US" sz="1800"/>
              <a:t>Dr. Md. Iqbal Hasan </a:t>
            </a:r>
            <a:r>
              <a:rPr lang="en-US" sz="1800" err="1"/>
              <a:t>Sarker</a:t>
            </a:r>
            <a:endParaRPr lang="en-US" sz="1800"/>
          </a:p>
          <a:p>
            <a:pPr marL="0" indent="0">
              <a:buNone/>
            </a:pPr>
            <a:r>
              <a:rPr lang="en-US" sz="1800"/>
              <a:t>Associate </a:t>
            </a:r>
            <a:r>
              <a:rPr lang="en-US" sz="1800" err="1"/>
              <a:t>professor,CSE,CUET</a:t>
            </a:r>
            <a:endParaRPr lang="en-US" sz="1800"/>
          </a:p>
          <a:p>
            <a:pPr marL="0" indent="0">
              <a:buNone/>
            </a:pPr>
            <a:endParaRPr lang="en-US" sz="800"/>
          </a:p>
          <a:p>
            <a:pPr marL="0" indent="0">
              <a:buNone/>
            </a:pPr>
            <a:r>
              <a:rPr lang="en-US" sz="1800"/>
              <a:t>Md. </a:t>
            </a:r>
            <a:r>
              <a:rPr lang="en-US" sz="1800" err="1"/>
              <a:t>Atiqul</a:t>
            </a:r>
            <a:r>
              <a:rPr lang="en-US" sz="1800"/>
              <a:t> Islam Rizvi</a:t>
            </a:r>
          </a:p>
          <a:p>
            <a:pPr marL="0" indent="0">
              <a:buNone/>
            </a:pPr>
            <a:r>
              <a:rPr lang="en-US" sz="1800" err="1"/>
              <a:t>Lecturer,CSE,CUET</a:t>
            </a:r>
            <a:endParaRPr lang="en-US" sz="1800"/>
          </a:p>
          <a:p>
            <a:endParaRPr lang="en-US" sz="800"/>
          </a:p>
          <a:p>
            <a:pPr marL="0" indent="0">
              <a:buNone/>
            </a:pPr>
            <a:r>
              <a:rPr lang="en-US" sz="1800" err="1"/>
              <a:t>Sabiha</a:t>
            </a:r>
            <a:r>
              <a:rPr lang="en-US" sz="1800"/>
              <a:t> Anan</a:t>
            </a:r>
          </a:p>
          <a:p>
            <a:pPr marL="0" indent="0">
              <a:buNone/>
            </a:pPr>
            <a:r>
              <a:rPr lang="en-US" sz="1800" err="1"/>
              <a:t>Lecturer,CSE,CUET</a:t>
            </a:r>
            <a:endParaRPr lang="en-US" sz="1800"/>
          </a:p>
          <a:p>
            <a:pPr marL="0" indent="0">
              <a:buNone/>
            </a:pPr>
            <a:endParaRPr lang="en-US"/>
          </a:p>
        </p:txBody>
      </p:sp>
      <p:pic>
        <p:nvPicPr>
          <p:cNvPr id="7" name="Content Placeholder 7" descr="Logo, company name&#10;&#10;Description automatically generated">
            <a:extLst>
              <a:ext uri="{FF2B5EF4-FFF2-40B4-BE49-F238E27FC236}">
                <a16:creationId xmlns:a16="http://schemas.microsoft.com/office/drawing/2014/main" id="{0535170D-B790-214E-96A3-D58CA5E739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810" y="676517"/>
            <a:ext cx="1826512" cy="2214748"/>
          </a:xfrm>
          <a:prstGeom prst="rect">
            <a:avLst/>
          </a:prstGeom>
        </p:spPr>
      </p:pic>
    </p:spTree>
    <p:extLst>
      <p:ext uri="{BB962C8B-B14F-4D97-AF65-F5344CB8AC3E}">
        <p14:creationId xmlns:p14="http://schemas.microsoft.com/office/powerpoint/2010/main" val="27534230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85074"/>
            <a:ext cx="10972800" cy="531471"/>
          </a:xfrm>
        </p:spPr>
        <p:txBody>
          <a:bodyPr>
            <a:noAutofit/>
          </a:bodyPr>
          <a:lstStyle/>
          <a:p>
            <a:r>
              <a:rPr lang="en-US"/>
              <a:t>Login Page:</a:t>
            </a:r>
          </a:p>
        </p:txBody>
      </p:sp>
      <p:pic>
        <p:nvPicPr>
          <p:cNvPr id="6" name="Picture 6" descr="Graphical user interface, application&#10;&#10;Description automatically generated">
            <a:extLst>
              <a:ext uri="{FF2B5EF4-FFF2-40B4-BE49-F238E27FC236}">
                <a16:creationId xmlns:a16="http://schemas.microsoft.com/office/drawing/2014/main" id="{F37A42BC-E93A-44FF-B2BA-60F99B539B06}"/>
              </a:ext>
            </a:extLst>
          </p:cNvPr>
          <p:cNvPicPr>
            <a:picLocks noGrp="1" noChangeAspect="1"/>
          </p:cNvPicPr>
          <p:nvPr>
            <p:ph idx="1"/>
          </p:nvPr>
        </p:nvPicPr>
        <p:blipFill>
          <a:blip r:embed="rId2"/>
          <a:stretch>
            <a:fillRect/>
          </a:stretch>
        </p:blipFill>
        <p:spPr>
          <a:xfrm>
            <a:off x="1809848" y="1319672"/>
            <a:ext cx="7001504" cy="5187518"/>
          </a:xfr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9511-954D-36C4-9B1D-066FAD940CA3}"/>
              </a:ext>
            </a:extLst>
          </p:cNvPr>
          <p:cNvSpPr>
            <a:spLocks noGrp="1"/>
          </p:cNvSpPr>
          <p:nvPr>
            <p:ph type="title"/>
          </p:nvPr>
        </p:nvSpPr>
        <p:spPr>
          <a:xfrm>
            <a:off x="543612" y="50690"/>
            <a:ext cx="10972800" cy="499665"/>
          </a:xfrm>
        </p:spPr>
        <p:txBody>
          <a:bodyPr>
            <a:noAutofit/>
          </a:bodyPr>
          <a:lstStyle/>
          <a:p>
            <a:r>
              <a:rPr lang="en-US"/>
              <a:t>Login Fail</a:t>
            </a:r>
          </a:p>
        </p:txBody>
      </p:sp>
      <p:pic>
        <p:nvPicPr>
          <p:cNvPr id="8" name="Picture 8" descr="Graphical user interface, application, Word&#10;&#10;Description automatically generated">
            <a:extLst>
              <a:ext uri="{FF2B5EF4-FFF2-40B4-BE49-F238E27FC236}">
                <a16:creationId xmlns:a16="http://schemas.microsoft.com/office/drawing/2014/main" id="{1CD976DD-C78E-7AC8-1BB6-DA05C2A22550}"/>
              </a:ext>
            </a:extLst>
          </p:cNvPr>
          <p:cNvPicPr>
            <a:picLocks noChangeAspect="1"/>
          </p:cNvPicPr>
          <p:nvPr/>
        </p:nvPicPr>
        <p:blipFill>
          <a:blip r:embed="rId2"/>
          <a:stretch>
            <a:fillRect/>
          </a:stretch>
        </p:blipFill>
        <p:spPr>
          <a:xfrm>
            <a:off x="1593130" y="1065228"/>
            <a:ext cx="7362334" cy="5571241"/>
          </a:xfrm>
          <a:prstGeom prst="rect">
            <a:avLst/>
          </a:prstGeom>
        </p:spPr>
      </p:pic>
    </p:spTree>
    <p:extLst>
      <p:ext uri="{BB962C8B-B14F-4D97-AF65-F5344CB8AC3E}">
        <p14:creationId xmlns:p14="http://schemas.microsoft.com/office/powerpoint/2010/main" val="2176068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D34C-28A3-7559-F172-BE1728214DCC}"/>
              </a:ext>
            </a:extLst>
          </p:cNvPr>
          <p:cNvSpPr>
            <a:spLocks noGrp="1"/>
          </p:cNvSpPr>
          <p:nvPr>
            <p:ph type="title"/>
          </p:nvPr>
        </p:nvSpPr>
        <p:spPr>
          <a:xfrm>
            <a:off x="381173" y="0"/>
            <a:ext cx="10972800" cy="536713"/>
          </a:xfrm>
        </p:spPr>
        <p:txBody>
          <a:bodyPr vert="horz" lIns="91440" tIns="45720" rIns="91440" bIns="45720" rtlCol="0" anchor="t">
            <a:noAutofit/>
          </a:bodyPr>
          <a:lstStyle/>
          <a:p>
            <a:r>
              <a:rPr lang="en-US"/>
              <a:t>Registration For Patient</a:t>
            </a:r>
            <a:endParaRPr lang="en-US" sz="3200"/>
          </a:p>
        </p:txBody>
      </p:sp>
      <p:pic>
        <p:nvPicPr>
          <p:cNvPr id="9" name="Picture 9" descr="Graphical user interface, application&#10;&#10;Description automatically generated">
            <a:extLst>
              <a:ext uri="{FF2B5EF4-FFF2-40B4-BE49-F238E27FC236}">
                <a16:creationId xmlns:a16="http://schemas.microsoft.com/office/drawing/2014/main" id="{90064C2A-239D-F104-4063-90F0CA78F664}"/>
              </a:ext>
            </a:extLst>
          </p:cNvPr>
          <p:cNvPicPr>
            <a:picLocks noGrp="1" noChangeAspect="1"/>
          </p:cNvPicPr>
          <p:nvPr>
            <p:ph idx="1"/>
          </p:nvPr>
        </p:nvPicPr>
        <p:blipFill>
          <a:blip r:embed="rId2"/>
          <a:stretch>
            <a:fillRect/>
          </a:stretch>
        </p:blipFill>
        <p:spPr>
          <a:xfrm>
            <a:off x="1781668" y="950605"/>
            <a:ext cx="6344238" cy="5629304"/>
          </a:xfrm>
        </p:spPr>
      </p:pic>
    </p:spTree>
    <p:extLst>
      <p:ext uri="{BB962C8B-B14F-4D97-AF65-F5344CB8AC3E}">
        <p14:creationId xmlns:p14="http://schemas.microsoft.com/office/powerpoint/2010/main" val="549192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186504"/>
            <a:ext cx="10972800" cy="573006"/>
          </a:xfrm>
        </p:spPr>
        <p:txBody>
          <a:bodyPr>
            <a:noAutofit/>
          </a:bodyPr>
          <a:lstStyle/>
          <a:p>
            <a:r>
              <a:rPr lang="en-US"/>
              <a:t>Registration For Doctor</a:t>
            </a:r>
            <a:endParaRPr lang="en-US" sz="3200"/>
          </a:p>
        </p:txBody>
      </p:sp>
      <p:pic>
        <p:nvPicPr>
          <p:cNvPr id="9" name="Picture 9" descr="Graphical user interface, application&#10;&#10;Description automatically generated">
            <a:extLst>
              <a:ext uri="{FF2B5EF4-FFF2-40B4-BE49-F238E27FC236}">
                <a16:creationId xmlns:a16="http://schemas.microsoft.com/office/drawing/2014/main" id="{29072781-43EA-5C8C-62AA-59F40385B185}"/>
              </a:ext>
            </a:extLst>
          </p:cNvPr>
          <p:cNvPicPr>
            <a:picLocks noGrp="1" noChangeAspect="1"/>
          </p:cNvPicPr>
          <p:nvPr>
            <p:ph idx="1"/>
          </p:nvPr>
        </p:nvPicPr>
        <p:blipFill>
          <a:blip r:embed="rId2"/>
          <a:stretch>
            <a:fillRect/>
          </a:stretch>
        </p:blipFill>
        <p:spPr>
          <a:xfrm>
            <a:off x="1545996" y="1282695"/>
            <a:ext cx="6658098" cy="5388801"/>
          </a:xfrm>
        </p:spPr>
      </p:pic>
    </p:spTree>
    <p:extLst>
      <p:ext uri="{BB962C8B-B14F-4D97-AF65-F5344CB8AC3E}">
        <p14:creationId xmlns:p14="http://schemas.microsoft.com/office/powerpoint/2010/main" val="2802469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504957" y="28362"/>
            <a:ext cx="10972800" cy="587384"/>
          </a:xfrm>
        </p:spPr>
        <p:txBody>
          <a:bodyPr>
            <a:noAutofit/>
          </a:bodyPr>
          <a:lstStyle/>
          <a:p>
            <a:r>
              <a:rPr lang="en-US"/>
              <a:t>After Registration</a:t>
            </a:r>
          </a:p>
        </p:txBody>
      </p:sp>
      <p:pic>
        <p:nvPicPr>
          <p:cNvPr id="9" name="Picture 9" descr="Graphical user interface, application, Word&#10;&#10;Description automatically generated">
            <a:extLst>
              <a:ext uri="{FF2B5EF4-FFF2-40B4-BE49-F238E27FC236}">
                <a16:creationId xmlns:a16="http://schemas.microsoft.com/office/drawing/2014/main" id="{1C2B72FB-BB44-A643-992B-86DCB27345F6}"/>
              </a:ext>
            </a:extLst>
          </p:cNvPr>
          <p:cNvPicPr>
            <a:picLocks noGrp="1" noChangeAspect="1"/>
          </p:cNvPicPr>
          <p:nvPr>
            <p:ph idx="1"/>
          </p:nvPr>
        </p:nvPicPr>
        <p:blipFill>
          <a:blip r:embed="rId2"/>
          <a:stretch>
            <a:fillRect/>
          </a:stretch>
        </p:blipFill>
        <p:spPr>
          <a:xfrm>
            <a:off x="1623699" y="1204655"/>
            <a:ext cx="8121427" cy="5331291"/>
          </a:xfrm>
        </p:spPr>
      </p:pic>
    </p:spTree>
    <p:extLst>
      <p:ext uri="{BB962C8B-B14F-4D97-AF65-F5344CB8AC3E}">
        <p14:creationId xmlns:p14="http://schemas.microsoft.com/office/powerpoint/2010/main" val="76513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0"/>
            <a:ext cx="10972800" cy="587384"/>
          </a:xfrm>
        </p:spPr>
        <p:txBody>
          <a:bodyPr>
            <a:noAutofit/>
          </a:bodyPr>
          <a:lstStyle/>
          <a:p>
            <a:r>
              <a:rPr lang="en-US"/>
              <a:t>Patient Profile</a:t>
            </a:r>
          </a:p>
        </p:txBody>
      </p:sp>
      <p:pic>
        <p:nvPicPr>
          <p:cNvPr id="6" name="Picture 6" descr="Graphical user interface, application&#10;&#10;Description automatically generated">
            <a:extLst>
              <a:ext uri="{FF2B5EF4-FFF2-40B4-BE49-F238E27FC236}">
                <a16:creationId xmlns:a16="http://schemas.microsoft.com/office/drawing/2014/main" id="{00D7B55F-7062-031C-DA58-46B63D9DD3FE}"/>
              </a:ext>
            </a:extLst>
          </p:cNvPr>
          <p:cNvPicPr>
            <a:picLocks noGrp="1" noChangeAspect="1"/>
          </p:cNvPicPr>
          <p:nvPr>
            <p:ph idx="1"/>
          </p:nvPr>
        </p:nvPicPr>
        <p:blipFill>
          <a:blip r:embed="rId2"/>
          <a:stretch>
            <a:fillRect/>
          </a:stretch>
        </p:blipFill>
        <p:spPr>
          <a:xfrm>
            <a:off x="1375025" y="1237717"/>
            <a:ext cx="8811523" cy="4819469"/>
          </a:xfrm>
        </p:spPr>
      </p:pic>
    </p:spTree>
    <p:extLst>
      <p:ext uri="{BB962C8B-B14F-4D97-AF65-F5344CB8AC3E}">
        <p14:creationId xmlns:p14="http://schemas.microsoft.com/office/powerpoint/2010/main" val="3731554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5403-3803-3BDE-1363-62C5979A0234}"/>
              </a:ext>
            </a:extLst>
          </p:cNvPr>
          <p:cNvSpPr>
            <a:spLocks noGrp="1"/>
          </p:cNvSpPr>
          <p:nvPr>
            <p:ph type="title"/>
          </p:nvPr>
        </p:nvSpPr>
        <p:spPr>
          <a:xfrm>
            <a:off x="508010" y="0"/>
            <a:ext cx="10972800" cy="689706"/>
          </a:xfrm>
        </p:spPr>
        <p:txBody>
          <a:bodyPr>
            <a:normAutofit fontScale="90000"/>
          </a:bodyPr>
          <a:lstStyle/>
          <a:p>
            <a:r>
              <a:rPr lang="en-GB" sz="4700"/>
              <a:t>Patient Profile Update</a:t>
            </a:r>
            <a:endParaRPr lang="en-US" sz="3200"/>
          </a:p>
        </p:txBody>
      </p:sp>
      <p:pic>
        <p:nvPicPr>
          <p:cNvPr id="6" name="Picture 6" descr="Graphical user interface, application&#10;&#10;Description automatically generated">
            <a:extLst>
              <a:ext uri="{FF2B5EF4-FFF2-40B4-BE49-F238E27FC236}">
                <a16:creationId xmlns:a16="http://schemas.microsoft.com/office/drawing/2014/main" id="{21A86B6B-B9FD-AB26-E0F7-C65840A800E8}"/>
              </a:ext>
            </a:extLst>
          </p:cNvPr>
          <p:cNvPicPr>
            <a:picLocks noGrp="1" noChangeAspect="1"/>
          </p:cNvPicPr>
          <p:nvPr>
            <p:ph idx="1"/>
          </p:nvPr>
        </p:nvPicPr>
        <p:blipFill>
          <a:blip r:embed="rId2"/>
          <a:stretch>
            <a:fillRect/>
          </a:stretch>
        </p:blipFill>
        <p:spPr>
          <a:xfrm>
            <a:off x="1369991" y="1129135"/>
            <a:ext cx="8957092" cy="5198311"/>
          </a:xfrm>
        </p:spPr>
      </p:pic>
    </p:spTree>
    <p:extLst>
      <p:ext uri="{BB962C8B-B14F-4D97-AF65-F5344CB8AC3E}">
        <p14:creationId xmlns:p14="http://schemas.microsoft.com/office/powerpoint/2010/main" val="841944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148697"/>
            <a:ext cx="10972800" cy="718569"/>
          </a:xfrm>
        </p:spPr>
        <p:txBody>
          <a:bodyPr>
            <a:noAutofit/>
          </a:bodyPr>
          <a:lstStyle/>
          <a:p>
            <a:r>
              <a:rPr lang="en-US"/>
              <a:t>Search For Doctor</a:t>
            </a:r>
            <a:endParaRPr lang="en-US" sz="3600"/>
          </a:p>
        </p:txBody>
      </p:sp>
      <p:pic>
        <p:nvPicPr>
          <p:cNvPr id="6" name="Picture 6" descr="Graphical user interface, text, application&#10;&#10;Description automatically generated">
            <a:extLst>
              <a:ext uri="{FF2B5EF4-FFF2-40B4-BE49-F238E27FC236}">
                <a16:creationId xmlns:a16="http://schemas.microsoft.com/office/drawing/2014/main" id="{37FBD566-476A-5054-A7DF-41E534F6FFD1}"/>
              </a:ext>
            </a:extLst>
          </p:cNvPr>
          <p:cNvPicPr>
            <a:picLocks noGrp="1" noChangeAspect="1"/>
          </p:cNvPicPr>
          <p:nvPr>
            <p:ph idx="1"/>
          </p:nvPr>
        </p:nvPicPr>
        <p:blipFill>
          <a:blip r:embed="rId2"/>
          <a:stretch>
            <a:fillRect/>
          </a:stretch>
        </p:blipFill>
        <p:spPr>
          <a:xfrm>
            <a:off x="1524445" y="981916"/>
            <a:ext cx="8684141" cy="5642543"/>
          </a:xfrm>
        </p:spPr>
      </p:pic>
    </p:spTree>
    <p:extLst>
      <p:ext uri="{BB962C8B-B14F-4D97-AF65-F5344CB8AC3E}">
        <p14:creationId xmlns:p14="http://schemas.microsoft.com/office/powerpoint/2010/main" val="2394567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B647-F2EC-5140-EB27-50FA4A2AB6D2}"/>
              </a:ext>
            </a:extLst>
          </p:cNvPr>
          <p:cNvSpPr>
            <a:spLocks noGrp="1"/>
          </p:cNvSpPr>
          <p:nvPr>
            <p:ph type="title"/>
          </p:nvPr>
        </p:nvSpPr>
        <p:spPr>
          <a:xfrm>
            <a:off x="609600" y="0"/>
            <a:ext cx="10972800" cy="885015"/>
          </a:xfrm>
        </p:spPr>
        <p:txBody>
          <a:bodyPr>
            <a:normAutofit/>
          </a:bodyPr>
          <a:lstStyle/>
          <a:p>
            <a:r>
              <a:rPr lang="en-GB"/>
              <a:t>Get Appointment</a:t>
            </a:r>
            <a:endParaRPr lang="en-US" sz="3600"/>
          </a:p>
        </p:txBody>
      </p:sp>
      <p:pic>
        <p:nvPicPr>
          <p:cNvPr id="6" name="Picture 6" descr="Graphical user interface, application&#10;&#10;Description automatically generated">
            <a:extLst>
              <a:ext uri="{FF2B5EF4-FFF2-40B4-BE49-F238E27FC236}">
                <a16:creationId xmlns:a16="http://schemas.microsoft.com/office/drawing/2014/main" id="{AE90D216-27A6-1A88-6052-6482A2791D1F}"/>
              </a:ext>
            </a:extLst>
          </p:cNvPr>
          <p:cNvPicPr>
            <a:picLocks noGrp="1" noChangeAspect="1"/>
          </p:cNvPicPr>
          <p:nvPr>
            <p:ph idx="1"/>
          </p:nvPr>
        </p:nvPicPr>
        <p:blipFill>
          <a:blip r:embed="rId2"/>
          <a:stretch>
            <a:fillRect/>
          </a:stretch>
        </p:blipFill>
        <p:spPr>
          <a:xfrm>
            <a:off x="3159252" y="979283"/>
            <a:ext cx="5622452" cy="5480580"/>
          </a:xfrm>
        </p:spPr>
      </p:pic>
    </p:spTree>
    <p:extLst>
      <p:ext uri="{BB962C8B-B14F-4D97-AF65-F5344CB8AC3E}">
        <p14:creationId xmlns:p14="http://schemas.microsoft.com/office/powerpoint/2010/main" val="3437817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7B84-EE05-8B53-D458-DF9CA5A74EE4}"/>
              </a:ext>
            </a:extLst>
          </p:cNvPr>
          <p:cNvSpPr>
            <a:spLocks noGrp="1"/>
          </p:cNvSpPr>
          <p:nvPr>
            <p:ph type="title"/>
          </p:nvPr>
        </p:nvSpPr>
        <p:spPr>
          <a:xfrm>
            <a:off x="326796" y="0"/>
            <a:ext cx="10972800" cy="787361"/>
          </a:xfrm>
        </p:spPr>
        <p:txBody>
          <a:bodyPr>
            <a:normAutofit/>
          </a:bodyPr>
          <a:lstStyle/>
          <a:p>
            <a:r>
              <a:rPr lang="en-GB"/>
              <a:t>Form For Getting Appointment</a:t>
            </a:r>
            <a:endParaRPr lang="en-US" sz="3600"/>
          </a:p>
        </p:txBody>
      </p:sp>
      <p:pic>
        <p:nvPicPr>
          <p:cNvPr id="6" name="Picture 6" descr="Graphical user interface&#10;&#10;Description automatically generated">
            <a:extLst>
              <a:ext uri="{FF2B5EF4-FFF2-40B4-BE49-F238E27FC236}">
                <a16:creationId xmlns:a16="http://schemas.microsoft.com/office/drawing/2014/main" id="{E1611066-9EB4-BCA7-6819-6B830B78F16C}"/>
              </a:ext>
            </a:extLst>
          </p:cNvPr>
          <p:cNvPicPr>
            <a:picLocks noGrp="1" noChangeAspect="1"/>
          </p:cNvPicPr>
          <p:nvPr>
            <p:ph idx="1"/>
          </p:nvPr>
        </p:nvPicPr>
        <p:blipFill>
          <a:blip r:embed="rId2"/>
          <a:stretch>
            <a:fillRect/>
          </a:stretch>
        </p:blipFill>
        <p:spPr>
          <a:xfrm>
            <a:off x="1878830" y="1214627"/>
            <a:ext cx="7301001" cy="5299294"/>
          </a:xfrm>
        </p:spPr>
      </p:pic>
    </p:spTree>
    <p:extLst>
      <p:ext uri="{BB962C8B-B14F-4D97-AF65-F5344CB8AC3E}">
        <p14:creationId xmlns:p14="http://schemas.microsoft.com/office/powerpoint/2010/main" val="1596268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Introduction</a:t>
            </a:r>
          </a:p>
        </p:txBody>
      </p:sp>
      <p:sp>
        <p:nvSpPr>
          <p:cNvPr id="2" name="Content Placeholder 1"/>
          <p:cNvSpPr>
            <a:spLocks noGrp="1"/>
          </p:cNvSpPr>
          <p:nvPr>
            <p:ph idx="1"/>
          </p:nvPr>
        </p:nvSpPr>
        <p:spPr/>
        <p:txBody>
          <a:bodyPr vert="horz" lIns="91440" tIns="45720" rIns="91440" bIns="45720" rtlCol="0" anchor="t">
            <a:normAutofit/>
          </a:bodyPr>
          <a:lstStyle/>
          <a:p>
            <a:pPr marL="0" indent="0" algn="just">
              <a:buNone/>
            </a:pPr>
            <a:r>
              <a:rPr lang="en-US" sz="2400">
                <a:ea typeface="+mj-lt"/>
                <a:cs typeface="+mj-lt"/>
              </a:rPr>
              <a:t>The “Doctor Appointment System” has been developed to overcome the difficulties regarding traditional system. This system will be very much user friendly as it does not need complex knowledge to use the system. This system is supported to eradicate and, in some cases, reduce the hardship faced by the existing system.</a:t>
            </a: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432121" y="95080"/>
            <a:ext cx="10972800" cy="587384"/>
          </a:xfrm>
        </p:spPr>
        <p:txBody>
          <a:bodyPr>
            <a:noAutofit/>
          </a:bodyPr>
          <a:lstStyle/>
          <a:p>
            <a:r>
              <a:rPr lang="en-US"/>
              <a:t>Doctor Profile </a:t>
            </a:r>
            <a:r>
              <a:rPr lang="en-US" sz="3600"/>
              <a:t>:</a:t>
            </a:r>
          </a:p>
        </p:txBody>
      </p:sp>
      <p:pic>
        <p:nvPicPr>
          <p:cNvPr id="3" name="Picture 4" descr="Graphical user interface, text, application&#10;&#10;Description automatically generated">
            <a:extLst>
              <a:ext uri="{FF2B5EF4-FFF2-40B4-BE49-F238E27FC236}">
                <a16:creationId xmlns:a16="http://schemas.microsoft.com/office/drawing/2014/main" id="{EC51DE06-2B18-C6EA-3025-0701C292AF58}"/>
              </a:ext>
            </a:extLst>
          </p:cNvPr>
          <p:cNvPicPr>
            <a:picLocks noGrp="1" noChangeAspect="1"/>
          </p:cNvPicPr>
          <p:nvPr>
            <p:ph idx="1"/>
          </p:nvPr>
        </p:nvPicPr>
        <p:blipFill>
          <a:blip r:embed="rId2"/>
          <a:stretch>
            <a:fillRect/>
          </a:stretch>
        </p:blipFill>
        <p:spPr>
          <a:xfrm>
            <a:off x="1487192" y="1180850"/>
            <a:ext cx="8613628" cy="5503820"/>
          </a:xfrm>
        </p:spPr>
      </p:pic>
    </p:spTree>
    <p:extLst>
      <p:ext uri="{BB962C8B-B14F-4D97-AF65-F5344CB8AC3E}">
        <p14:creationId xmlns:p14="http://schemas.microsoft.com/office/powerpoint/2010/main" val="3200588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615F-5B97-3D64-EB82-978D9402BF88}"/>
              </a:ext>
            </a:extLst>
          </p:cNvPr>
          <p:cNvSpPr>
            <a:spLocks noGrp="1"/>
          </p:cNvSpPr>
          <p:nvPr>
            <p:ph type="title"/>
          </p:nvPr>
        </p:nvSpPr>
        <p:spPr>
          <a:xfrm>
            <a:off x="506436" y="0"/>
            <a:ext cx="9404723" cy="1400530"/>
          </a:xfrm>
        </p:spPr>
        <p:txBody>
          <a:bodyPr/>
          <a:lstStyle/>
          <a:p>
            <a:r>
              <a:rPr lang="en-US"/>
              <a:t>Manage Schedule Of Doctor:</a:t>
            </a:r>
          </a:p>
        </p:txBody>
      </p:sp>
      <p:pic>
        <p:nvPicPr>
          <p:cNvPr id="5" name="Content Placeholder 4">
            <a:extLst>
              <a:ext uri="{FF2B5EF4-FFF2-40B4-BE49-F238E27FC236}">
                <a16:creationId xmlns:a16="http://schemas.microsoft.com/office/drawing/2014/main" id="{0ABEB7FD-E5AE-A0A8-2EC3-B9C0671C2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04" y="1150071"/>
            <a:ext cx="8380429" cy="5550816"/>
          </a:xfrm>
        </p:spPr>
      </p:pic>
    </p:spTree>
    <p:extLst>
      <p:ext uri="{BB962C8B-B14F-4D97-AF65-F5344CB8AC3E}">
        <p14:creationId xmlns:p14="http://schemas.microsoft.com/office/powerpoint/2010/main" val="209041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3A7B-8320-93A2-30AA-0D107B299F04}"/>
              </a:ext>
            </a:extLst>
          </p:cNvPr>
          <p:cNvSpPr>
            <a:spLocks noGrp="1"/>
          </p:cNvSpPr>
          <p:nvPr>
            <p:ph type="title"/>
          </p:nvPr>
        </p:nvSpPr>
        <p:spPr/>
        <p:txBody>
          <a:bodyPr/>
          <a:lstStyle/>
          <a:p>
            <a:r>
              <a:rPr lang="en-US"/>
              <a:t>ALL Appointments Of Doctor:</a:t>
            </a:r>
          </a:p>
        </p:txBody>
      </p:sp>
      <p:pic>
        <p:nvPicPr>
          <p:cNvPr id="5" name="Content Placeholder 4">
            <a:extLst>
              <a:ext uri="{FF2B5EF4-FFF2-40B4-BE49-F238E27FC236}">
                <a16:creationId xmlns:a16="http://schemas.microsoft.com/office/drawing/2014/main" id="{62C9A5B0-9229-4BA2-BECE-67054F163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453" y="1451728"/>
            <a:ext cx="8297716" cy="5213023"/>
          </a:xfrm>
        </p:spPr>
      </p:pic>
    </p:spTree>
    <p:extLst>
      <p:ext uri="{BB962C8B-B14F-4D97-AF65-F5344CB8AC3E}">
        <p14:creationId xmlns:p14="http://schemas.microsoft.com/office/powerpoint/2010/main" val="1946884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0"/>
            <a:ext cx="10972800" cy="803785"/>
          </a:xfrm>
        </p:spPr>
        <p:txBody>
          <a:bodyPr>
            <a:noAutofit/>
          </a:bodyPr>
          <a:lstStyle/>
          <a:p>
            <a:r>
              <a:rPr lang="en-US"/>
              <a:t>Admin Dashboard:</a:t>
            </a:r>
          </a:p>
        </p:txBody>
      </p:sp>
      <p:pic>
        <p:nvPicPr>
          <p:cNvPr id="6" name="Picture 6" descr="Chart, waterfall chart&#10;&#10;Description automatically generated">
            <a:extLst>
              <a:ext uri="{FF2B5EF4-FFF2-40B4-BE49-F238E27FC236}">
                <a16:creationId xmlns:a16="http://schemas.microsoft.com/office/drawing/2014/main" id="{03A05F00-8BEE-19CD-7701-A372E99FE5AA}"/>
              </a:ext>
            </a:extLst>
          </p:cNvPr>
          <p:cNvPicPr>
            <a:picLocks noGrp="1" noChangeAspect="1"/>
          </p:cNvPicPr>
          <p:nvPr>
            <p:ph idx="1"/>
          </p:nvPr>
        </p:nvPicPr>
        <p:blipFill>
          <a:blip r:embed="rId2"/>
          <a:stretch>
            <a:fillRect/>
          </a:stretch>
        </p:blipFill>
        <p:spPr>
          <a:xfrm>
            <a:off x="1050977" y="1277095"/>
            <a:ext cx="9012020" cy="5302537"/>
          </a:xfrm>
        </p:spPr>
      </p:pic>
    </p:spTree>
    <p:extLst>
      <p:ext uri="{BB962C8B-B14F-4D97-AF65-F5344CB8AC3E}">
        <p14:creationId xmlns:p14="http://schemas.microsoft.com/office/powerpoint/2010/main" val="4172015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0994-4759-ADB0-CFE3-8CE53278CA6A}"/>
              </a:ext>
            </a:extLst>
          </p:cNvPr>
          <p:cNvSpPr>
            <a:spLocks noGrp="1"/>
          </p:cNvSpPr>
          <p:nvPr>
            <p:ph type="title"/>
          </p:nvPr>
        </p:nvSpPr>
        <p:spPr>
          <a:xfrm>
            <a:off x="135147" y="85862"/>
            <a:ext cx="10067925" cy="653674"/>
          </a:xfrm>
        </p:spPr>
        <p:txBody>
          <a:bodyPr>
            <a:noAutofit/>
          </a:bodyPr>
          <a:lstStyle/>
          <a:p>
            <a:r>
              <a:rPr lang="en-US"/>
              <a:t>Admin Approval Of Doctor:</a:t>
            </a:r>
          </a:p>
        </p:txBody>
      </p:sp>
      <p:pic>
        <p:nvPicPr>
          <p:cNvPr id="6" name="Picture 6" descr="Graphical user interface, text, application, email&#10;&#10;Description automatically generated">
            <a:extLst>
              <a:ext uri="{FF2B5EF4-FFF2-40B4-BE49-F238E27FC236}">
                <a16:creationId xmlns:a16="http://schemas.microsoft.com/office/drawing/2014/main" id="{81A25E67-3B84-3E58-DA44-8A2FB56071FF}"/>
              </a:ext>
            </a:extLst>
          </p:cNvPr>
          <p:cNvPicPr>
            <a:picLocks noGrp="1" noChangeAspect="1"/>
          </p:cNvPicPr>
          <p:nvPr>
            <p:ph idx="1"/>
          </p:nvPr>
        </p:nvPicPr>
        <p:blipFill>
          <a:blip r:embed="rId2"/>
          <a:stretch>
            <a:fillRect/>
          </a:stretch>
        </p:blipFill>
        <p:spPr>
          <a:xfrm>
            <a:off x="1385536" y="1052658"/>
            <a:ext cx="8943107" cy="5719480"/>
          </a:xfrm>
        </p:spPr>
      </p:pic>
    </p:spTree>
    <p:extLst>
      <p:ext uri="{BB962C8B-B14F-4D97-AF65-F5344CB8AC3E}">
        <p14:creationId xmlns:p14="http://schemas.microsoft.com/office/powerpoint/2010/main" val="3494458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0"/>
            <a:ext cx="10972800" cy="587384"/>
          </a:xfrm>
        </p:spPr>
        <p:txBody>
          <a:bodyPr>
            <a:noAutofit/>
          </a:bodyPr>
          <a:lstStyle/>
          <a:p>
            <a:r>
              <a:rPr lang="en-US"/>
              <a:t>About Us:</a:t>
            </a:r>
          </a:p>
        </p:txBody>
      </p:sp>
      <p:pic>
        <p:nvPicPr>
          <p:cNvPr id="6" name="Picture 6" descr="Graphical user interface, text, application, email&#10;&#10;Description automatically generated">
            <a:extLst>
              <a:ext uri="{FF2B5EF4-FFF2-40B4-BE49-F238E27FC236}">
                <a16:creationId xmlns:a16="http://schemas.microsoft.com/office/drawing/2014/main" id="{C3B545F7-8723-6B6E-66DA-0DBD3953E089}"/>
              </a:ext>
            </a:extLst>
          </p:cNvPr>
          <p:cNvPicPr>
            <a:picLocks noGrp="1" noChangeAspect="1"/>
          </p:cNvPicPr>
          <p:nvPr>
            <p:ph idx="1"/>
          </p:nvPr>
        </p:nvPicPr>
        <p:blipFill>
          <a:blip r:embed="rId2"/>
          <a:stretch>
            <a:fillRect/>
          </a:stretch>
        </p:blipFill>
        <p:spPr>
          <a:xfrm>
            <a:off x="1227860" y="1008114"/>
            <a:ext cx="8464712" cy="5515234"/>
          </a:xfrm>
        </p:spPr>
      </p:pic>
    </p:spTree>
    <p:extLst>
      <p:ext uri="{BB962C8B-B14F-4D97-AF65-F5344CB8AC3E}">
        <p14:creationId xmlns:p14="http://schemas.microsoft.com/office/powerpoint/2010/main" val="2042964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496479" y="0"/>
            <a:ext cx="10972800" cy="587384"/>
          </a:xfrm>
        </p:spPr>
        <p:txBody>
          <a:bodyPr>
            <a:noAutofit/>
          </a:bodyPr>
          <a:lstStyle/>
          <a:p>
            <a:r>
              <a:rPr lang="en-US"/>
              <a:t>Contact Us:</a:t>
            </a:r>
          </a:p>
        </p:txBody>
      </p:sp>
      <p:pic>
        <p:nvPicPr>
          <p:cNvPr id="6" name="Picture 6" descr="Timeline, map&#10;&#10;Description automatically generated">
            <a:extLst>
              <a:ext uri="{FF2B5EF4-FFF2-40B4-BE49-F238E27FC236}">
                <a16:creationId xmlns:a16="http://schemas.microsoft.com/office/drawing/2014/main" id="{56ED03CD-AEF2-8D55-E451-FE80163F6C02}"/>
              </a:ext>
            </a:extLst>
          </p:cNvPr>
          <p:cNvPicPr>
            <a:picLocks noGrp="1" noChangeAspect="1"/>
          </p:cNvPicPr>
          <p:nvPr>
            <p:ph idx="1"/>
          </p:nvPr>
        </p:nvPicPr>
        <p:blipFill>
          <a:blip r:embed="rId2"/>
          <a:stretch>
            <a:fillRect/>
          </a:stretch>
        </p:blipFill>
        <p:spPr>
          <a:xfrm>
            <a:off x="1546910" y="1008668"/>
            <a:ext cx="8408229" cy="5561815"/>
          </a:xfrm>
        </p:spPr>
      </p:pic>
    </p:spTree>
    <p:extLst>
      <p:ext uri="{BB962C8B-B14F-4D97-AF65-F5344CB8AC3E}">
        <p14:creationId xmlns:p14="http://schemas.microsoft.com/office/powerpoint/2010/main" val="415748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13-0537-8B8F-E0E8-6DB4E6694888}"/>
              </a:ext>
            </a:extLst>
          </p:cNvPr>
          <p:cNvSpPr>
            <a:spLocks noGrp="1"/>
          </p:cNvSpPr>
          <p:nvPr>
            <p:ph type="title"/>
          </p:nvPr>
        </p:nvSpPr>
        <p:spPr/>
        <p:txBody>
          <a:bodyPr/>
          <a:lstStyle/>
          <a:p>
            <a:r>
              <a:rPr lang="en-GB"/>
              <a:t>Special Feature</a:t>
            </a:r>
            <a:endParaRPr lang="en-US"/>
          </a:p>
        </p:txBody>
      </p:sp>
      <p:pic>
        <p:nvPicPr>
          <p:cNvPr id="7" name="Content Placeholder 6">
            <a:extLst>
              <a:ext uri="{FF2B5EF4-FFF2-40B4-BE49-F238E27FC236}">
                <a16:creationId xmlns:a16="http://schemas.microsoft.com/office/drawing/2014/main" id="{57EDF689-E8A8-F41D-CDB7-C02D908B67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652" y="1702337"/>
            <a:ext cx="5081575" cy="4603309"/>
          </a:xfrm>
          <a:prstGeom prst="rect">
            <a:avLst/>
          </a:prstGeom>
        </p:spPr>
      </p:pic>
      <p:pic>
        <p:nvPicPr>
          <p:cNvPr id="8" name="Picture 7">
            <a:extLst>
              <a:ext uri="{FF2B5EF4-FFF2-40B4-BE49-F238E27FC236}">
                <a16:creationId xmlns:a16="http://schemas.microsoft.com/office/drawing/2014/main" id="{4A6E5400-3EA0-A0C5-45FF-F2C27ABC2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0026" y="1702338"/>
            <a:ext cx="4567238" cy="4603309"/>
          </a:xfrm>
          <a:prstGeom prst="rect">
            <a:avLst/>
          </a:prstGeom>
        </p:spPr>
      </p:pic>
    </p:spTree>
    <p:extLst>
      <p:ext uri="{BB962C8B-B14F-4D97-AF65-F5344CB8AC3E}">
        <p14:creationId xmlns:p14="http://schemas.microsoft.com/office/powerpoint/2010/main" val="376971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1DE2-D993-3091-DD4E-4B1A45E21625}"/>
              </a:ext>
            </a:extLst>
          </p:cNvPr>
          <p:cNvSpPr>
            <a:spLocks noGrp="1"/>
          </p:cNvSpPr>
          <p:nvPr>
            <p:ph type="title"/>
          </p:nvPr>
        </p:nvSpPr>
        <p:spPr>
          <a:xfrm>
            <a:off x="609600" y="704088"/>
            <a:ext cx="10972800" cy="587384"/>
          </a:xfrm>
        </p:spPr>
        <p:txBody>
          <a:bodyPr>
            <a:noAutofit/>
          </a:bodyPr>
          <a:lstStyle/>
          <a:p>
            <a:r>
              <a:rPr lang="en-US"/>
              <a:t>Conclusion</a:t>
            </a:r>
            <a:r>
              <a:rPr lang="en-US" sz="3600"/>
              <a:t>:</a:t>
            </a:r>
          </a:p>
        </p:txBody>
      </p:sp>
      <p:sp>
        <p:nvSpPr>
          <p:cNvPr id="3" name="Content Placeholder 2">
            <a:extLst>
              <a:ext uri="{FF2B5EF4-FFF2-40B4-BE49-F238E27FC236}">
                <a16:creationId xmlns:a16="http://schemas.microsoft.com/office/drawing/2014/main" id="{E5E89793-EE71-CD5E-0FD4-27B0C966767C}"/>
              </a:ext>
            </a:extLst>
          </p:cNvPr>
          <p:cNvSpPr>
            <a:spLocks noGrp="1"/>
          </p:cNvSpPr>
          <p:nvPr>
            <p:ph idx="1"/>
          </p:nvPr>
        </p:nvSpPr>
        <p:spPr>
          <a:xfrm>
            <a:off x="1282421" y="1958431"/>
            <a:ext cx="8946541" cy="4195481"/>
          </a:xfrm>
        </p:spPr>
        <p:txBody>
          <a:bodyPr vert="horz" lIns="91440" tIns="45720" rIns="91440" bIns="45720" rtlCol="0" anchor="t">
            <a:normAutofit/>
          </a:bodyPr>
          <a:lstStyle/>
          <a:p>
            <a:pPr marL="0" indent="0" algn="just">
              <a:buNone/>
            </a:pPr>
            <a:r>
              <a:rPr lang="en-US" sz="2400"/>
              <a:t>“Doctor Appointment System” project focuses on providing facilities and flexibilities </a:t>
            </a:r>
            <a:r>
              <a:rPr lang="en-US" sz="2400">
                <a:ea typeface="+mj-lt"/>
                <a:cs typeface="+mj-lt"/>
              </a:rPr>
              <a:t>in order to find desirable doctors for patients</a:t>
            </a:r>
            <a:r>
              <a:rPr lang="en-US" sz="2400"/>
              <a:t> in Bangladesh. We have tried our best to make the interface easy and attractive to the users. </a:t>
            </a:r>
          </a:p>
          <a:p>
            <a:pPr marL="0" indent="0" algn="just">
              <a:buNone/>
            </a:pPr>
            <a:r>
              <a:rPr lang="en-US" sz="2400"/>
              <a:t>To conclude we have worked a step forward to build a 24/7 easy reliable customer web service system.</a:t>
            </a:r>
          </a:p>
        </p:txBody>
      </p:sp>
    </p:spTree>
    <p:extLst>
      <p:ext uri="{BB962C8B-B14F-4D97-AF65-F5344CB8AC3E}">
        <p14:creationId xmlns:p14="http://schemas.microsoft.com/office/powerpoint/2010/main" val="3723778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7A57-5F57-8021-1823-D132E0CF1FF5}"/>
              </a:ext>
            </a:extLst>
          </p:cNvPr>
          <p:cNvSpPr>
            <a:spLocks noGrp="1"/>
          </p:cNvSpPr>
          <p:nvPr>
            <p:ph type="title"/>
          </p:nvPr>
        </p:nvSpPr>
        <p:spPr>
          <a:xfrm>
            <a:off x="364503" y="3054285"/>
            <a:ext cx="11074400" cy="565607"/>
          </a:xfrm>
        </p:spPr>
        <p:txBody>
          <a:bodyPr>
            <a:normAutofit fontScale="90000"/>
          </a:bodyPr>
          <a:lstStyle/>
          <a:p>
            <a:pPr algn="ctr"/>
            <a:r>
              <a:rPr lang="en-US"/>
              <a:t>Thank you </a:t>
            </a:r>
          </a:p>
        </p:txBody>
      </p:sp>
    </p:spTree>
    <p:extLst>
      <p:ext uri="{BB962C8B-B14F-4D97-AF65-F5344CB8AC3E}">
        <p14:creationId xmlns:p14="http://schemas.microsoft.com/office/powerpoint/2010/main" val="1458317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255E-E74D-5544-BAB1-B23E350D2731}"/>
              </a:ext>
            </a:extLst>
          </p:cNvPr>
          <p:cNvSpPr>
            <a:spLocks noGrp="1"/>
          </p:cNvSpPr>
          <p:nvPr>
            <p:ph type="title"/>
          </p:nvPr>
        </p:nvSpPr>
        <p:spPr/>
        <p:txBody>
          <a:bodyPr/>
          <a:lstStyle/>
          <a:p>
            <a:r>
              <a:rPr lang="en-US">
                <a:ea typeface="+mj-lt"/>
                <a:cs typeface="+mj-lt"/>
              </a:rPr>
              <a:t>Objectives</a:t>
            </a:r>
          </a:p>
        </p:txBody>
      </p:sp>
      <p:sp>
        <p:nvSpPr>
          <p:cNvPr id="3" name="Content Placeholder 2">
            <a:extLst>
              <a:ext uri="{FF2B5EF4-FFF2-40B4-BE49-F238E27FC236}">
                <a16:creationId xmlns:a16="http://schemas.microsoft.com/office/drawing/2014/main" id="{8E19FBBB-515F-0D8F-564B-4A678CAC5E8E}"/>
              </a:ext>
            </a:extLst>
          </p:cNvPr>
          <p:cNvSpPr>
            <a:spLocks noGrp="1"/>
          </p:cNvSpPr>
          <p:nvPr>
            <p:ph idx="1"/>
          </p:nvPr>
        </p:nvSpPr>
        <p:spPr/>
        <p:txBody>
          <a:bodyPr vert="horz" lIns="91440" tIns="45720" rIns="91440" bIns="45720" rtlCol="0" anchor="t">
            <a:normAutofit/>
          </a:bodyPr>
          <a:lstStyle/>
          <a:p>
            <a:r>
              <a:rPr lang="en-US" sz="2400">
                <a:ea typeface="+mj-lt"/>
                <a:cs typeface="+mj-lt"/>
              </a:rPr>
              <a:t>To manage the detail of doctor appointment, patient, booking, doctor schedule. </a:t>
            </a:r>
          </a:p>
          <a:p>
            <a:pPr>
              <a:buClr>
                <a:srgbClr val="8AD0D6"/>
              </a:buClr>
            </a:pPr>
            <a:r>
              <a:rPr lang="en-US" sz="2400">
                <a:ea typeface="+mj-lt"/>
                <a:cs typeface="+mj-lt"/>
              </a:rPr>
              <a:t>To manage all the information about doctor fees, doctor schedule. </a:t>
            </a:r>
          </a:p>
          <a:p>
            <a:pPr>
              <a:buClr>
                <a:srgbClr val="8AD0D6"/>
              </a:buClr>
            </a:pPr>
            <a:r>
              <a:rPr lang="en-US" sz="2400">
                <a:ea typeface="+mj-lt"/>
                <a:cs typeface="+mj-lt"/>
              </a:rPr>
              <a:t>To reduce the manual work for managing the doctor, appointment, doctor fees.</a:t>
            </a:r>
          </a:p>
          <a:p>
            <a:pPr>
              <a:buClr>
                <a:srgbClr val="8AD0D6"/>
              </a:buClr>
            </a:pPr>
            <a:endParaRPr lang="en-US"/>
          </a:p>
        </p:txBody>
      </p:sp>
    </p:spTree>
    <p:extLst>
      <p:ext uri="{BB962C8B-B14F-4D97-AF65-F5344CB8AC3E}">
        <p14:creationId xmlns:p14="http://schemas.microsoft.com/office/powerpoint/2010/main" val="381714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a:t>
            </a:r>
          </a:p>
        </p:txBody>
      </p:sp>
      <p:sp>
        <p:nvSpPr>
          <p:cNvPr id="2" name="Content Placeholder 1"/>
          <p:cNvSpPr>
            <a:spLocks noGrp="1"/>
          </p:cNvSpPr>
          <p:nvPr>
            <p:ph idx="1"/>
          </p:nvPr>
        </p:nvSpPr>
        <p:spPr/>
        <p:txBody>
          <a:bodyPr vert="horz" lIns="91440" tIns="45720" rIns="91440" bIns="45720" rtlCol="0" anchor="t">
            <a:normAutofit/>
          </a:bodyPr>
          <a:lstStyle/>
          <a:p>
            <a:pPr>
              <a:buFont typeface="Wingdings" panose="05000000000000000000" pitchFamily="2" charset="2"/>
              <a:buChar char="Ø"/>
            </a:pPr>
            <a:r>
              <a:rPr lang="en-US" sz="2400"/>
              <a:t>Quick overview of what this presentation is all about:</a:t>
            </a:r>
          </a:p>
          <a:p>
            <a:pPr lvl="1"/>
            <a:r>
              <a:rPr lang="en-US" sz="2400"/>
              <a:t>Visitor pages</a:t>
            </a:r>
          </a:p>
          <a:p>
            <a:pPr lvl="1"/>
            <a:r>
              <a:rPr lang="en-US" sz="2400"/>
              <a:t>Authentication </a:t>
            </a:r>
          </a:p>
          <a:p>
            <a:pPr lvl="1"/>
            <a:r>
              <a:rPr lang="en-US" sz="2400"/>
              <a:t>Patient Panel</a:t>
            </a:r>
          </a:p>
          <a:p>
            <a:pPr lvl="1"/>
            <a:r>
              <a:rPr lang="en-US" sz="2400"/>
              <a:t>Doctor Panel</a:t>
            </a:r>
          </a:p>
          <a:p>
            <a:pPr lvl="1"/>
            <a:r>
              <a:rPr lang="en-US" sz="2400"/>
              <a:t>Admin panel</a:t>
            </a:r>
          </a:p>
          <a:p>
            <a:pPr lvl="1"/>
            <a:r>
              <a:rPr lang="en-US" sz="2400">
                <a:latin typeface="+mn-lt"/>
              </a:rPr>
              <a:t>Appointment Procedure</a:t>
            </a:r>
          </a:p>
          <a:p>
            <a:pPr marL="457200" lvl="1" indent="0">
              <a:buNone/>
            </a:pPr>
            <a:endParaRPr lang="en-US" sz="2400"/>
          </a:p>
          <a:p>
            <a:pPr marL="457200" lvl="1" indent="0">
              <a:buNone/>
            </a:pPr>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ea typeface="+mj-lt"/>
                <a:cs typeface="+mj-lt"/>
              </a:rPr>
              <a:t>Practical Application</a:t>
            </a:r>
          </a:p>
        </p:txBody>
      </p:sp>
      <p:sp>
        <p:nvSpPr>
          <p:cNvPr id="2" name="Content Placeholder 1"/>
          <p:cNvSpPr>
            <a:spLocks noGrp="1"/>
          </p:cNvSpPr>
          <p:nvPr>
            <p:ph idx="1"/>
          </p:nvPr>
        </p:nvSpPr>
        <p:spPr>
          <a:xfrm>
            <a:off x="469641" y="2397968"/>
            <a:ext cx="10972800" cy="3424334"/>
          </a:xfrm>
        </p:spPr>
        <p:txBody>
          <a:bodyPr vert="horz" lIns="91440" tIns="45720" rIns="91440" bIns="45720" rtlCol="0" anchor="t">
            <a:normAutofit/>
          </a:bodyPr>
          <a:lstStyle/>
          <a:p>
            <a:r>
              <a:rPr lang="en-US">
                <a:ea typeface="+mj-lt"/>
                <a:cs typeface="+mj-lt"/>
              </a:rPr>
              <a:t>To manage the information of doctor. </a:t>
            </a:r>
          </a:p>
          <a:p>
            <a:pPr>
              <a:buClr>
                <a:srgbClr val="8AD0D6"/>
              </a:buClr>
            </a:pPr>
            <a:r>
              <a:rPr lang="en-US">
                <a:ea typeface="+mj-lt"/>
                <a:cs typeface="+mj-lt"/>
              </a:rPr>
              <a:t>To increase efficiency of managing the doctor, appointment. </a:t>
            </a:r>
          </a:p>
          <a:p>
            <a:pPr>
              <a:buClr>
                <a:srgbClr val="8AD0D6"/>
              </a:buClr>
            </a:pPr>
            <a:r>
              <a:rPr lang="en-US">
                <a:ea typeface="+mj-lt"/>
                <a:cs typeface="+mj-lt"/>
              </a:rPr>
              <a:t>To manage the information of appointment. </a:t>
            </a:r>
          </a:p>
          <a:p>
            <a:pPr>
              <a:buClr>
                <a:srgbClr val="8AD0D6"/>
              </a:buClr>
            </a:pPr>
            <a:r>
              <a:rPr lang="en-US">
                <a:ea typeface="+mj-lt"/>
                <a:cs typeface="+mj-lt"/>
              </a:rPr>
              <a:t>To store all records about doctor and patient.</a:t>
            </a:r>
          </a:p>
          <a:p>
            <a:pPr marL="0" indent="0">
              <a:buClr>
                <a:srgbClr val="8AD0D6"/>
              </a:buClr>
              <a:buNone/>
            </a:pPr>
            <a:endParaRPr lang="en-US">
              <a:ea typeface="+mj-lt"/>
              <a:cs typeface="+mj-lt"/>
            </a:endParaRP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5011-F4FA-02A0-C46C-E1C27F6F068F}"/>
              </a:ext>
            </a:extLst>
          </p:cNvPr>
          <p:cNvSpPr>
            <a:spLocks noGrp="1"/>
          </p:cNvSpPr>
          <p:nvPr>
            <p:ph type="title"/>
          </p:nvPr>
        </p:nvSpPr>
        <p:spPr/>
        <p:txBody>
          <a:bodyPr>
            <a:normAutofit/>
          </a:bodyPr>
          <a:lstStyle/>
          <a:p>
            <a:r>
              <a:rPr lang="en-US"/>
              <a:t>Used Technology</a:t>
            </a:r>
            <a:endParaRPr lang="en-US" sz="4800"/>
          </a:p>
        </p:txBody>
      </p:sp>
      <p:sp>
        <p:nvSpPr>
          <p:cNvPr id="3" name="Text Placeholder 2">
            <a:extLst>
              <a:ext uri="{FF2B5EF4-FFF2-40B4-BE49-F238E27FC236}">
                <a16:creationId xmlns:a16="http://schemas.microsoft.com/office/drawing/2014/main" id="{65D2D1B3-4465-8BBF-0FC1-2BB39BF71B2A}"/>
              </a:ext>
            </a:extLst>
          </p:cNvPr>
          <p:cNvSpPr>
            <a:spLocks noGrp="1"/>
          </p:cNvSpPr>
          <p:nvPr>
            <p:ph type="body" idx="1"/>
          </p:nvPr>
        </p:nvSpPr>
        <p:spPr>
          <a:xfrm>
            <a:off x="792229" y="1853248"/>
            <a:ext cx="4396338" cy="576262"/>
          </a:xfrm>
        </p:spPr>
        <p:txBody>
          <a:bodyPr/>
          <a:lstStyle/>
          <a:p>
            <a:r>
              <a:rPr lang="en-US"/>
              <a:t>Frontend </a:t>
            </a:r>
          </a:p>
        </p:txBody>
      </p:sp>
      <p:sp>
        <p:nvSpPr>
          <p:cNvPr id="4" name="Content Placeholder 3">
            <a:extLst>
              <a:ext uri="{FF2B5EF4-FFF2-40B4-BE49-F238E27FC236}">
                <a16:creationId xmlns:a16="http://schemas.microsoft.com/office/drawing/2014/main" id="{3D398B9C-0717-DE04-426A-1DEBDB8D510E}"/>
              </a:ext>
            </a:extLst>
          </p:cNvPr>
          <p:cNvSpPr>
            <a:spLocks noGrp="1"/>
          </p:cNvSpPr>
          <p:nvPr>
            <p:ph sz="half" idx="2"/>
          </p:nvPr>
        </p:nvSpPr>
        <p:spPr>
          <a:xfrm>
            <a:off x="609600" y="2514600"/>
            <a:ext cx="5386917" cy="3055776"/>
          </a:xfrm>
        </p:spPr>
        <p:txBody>
          <a:bodyPr vert="horz" lIns="91440" tIns="45720" rIns="91440" bIns="45720" rtlCol="0" anchor="t">
            <a:normAutofit/>
          </a:bodyPr>
          <a:lstStyle/>
          <a:p>
            <a:pPr>
              <a:buFont typeface="Wingdings" panose="05000000000000000000" pitchFamily="2" charset="2"/>
              <a:buChar char="q"/>
            </a:pPr>
            <a:r>
              <a:rPr lang="en-US" sz="2000">
                <a:ea typeface="+mj-lt"/>
                <a:cs typeface="+mj-lt"/>
              </a:rPr>
              <a:t>HTML</a:t>
            </a:r>
          </a:p>
          <a:p>
            <a:pPr>
              <a:buClr>
                <a:srgbClr val="8AD0D6"/>
              </a:buClr>
              <a:buFont typeface="Wingdings" panose="05000000000000000000" pitchFamily="2" charset="2"/>
              <a:buChar char="q"/>
            </a:pPr>
            <a:r>
              <a:rPr lang="en-US" sz="2000">
                <a:ea typeface="+mj-lt"/>
                <a:cs typeface="+mj-lt"/>
              </a:rPr>
              <a:t>JavaScript</a:t>
            </a:r>
          </a:p>
          <a:p>
            <a:pPr>
              <a:buClr>
                <a:srgbClr val="8AD0D6"/>
              </a:buClr>
              <a:buFont typeface="Wingdings" panose="05000000000000000000" pitchFamily="2" charset="2"/>
              <a:buChar char="q"/>
            </a:pPr>
            <a:r>
              <a:rPr lang="en-US">
                <a:ea typeface="+mj-lt"/>
                <a:cs typeface="+mj-lt"/>
              </a:rPr>
              <a:t> </a:t>
            </a:r>
            <a:r>
              <a:rPr lang="en-US" sz="2000" err="1">
                <a:ea typeface="+mj-lt"/>
                <a:cs typeface="+mj-lt"/>
              </a:rPr>
              <a:t>ReactJs</a:t>
            </a:r>
          </a:p>
          <a:p>
            <a:pPr>
              <a:buClr>
                <a:srgbClr val="8AD0D6"/>
              </a:buClr>
              <a:buFont typeface="Wingdings" panose="05000000000000000000" pitchFamily="2" charset="2"/>
              <a:buChar char="q"/>
            </a:pPr>
            <a:r>
              <a:rPr lang="en-US">
                <a:ea typeface="+mj-lt"/>
                <a:cs typeface="+mj-lt"/>
              </a:rPr>
              <a:t> </a:t>
            </a:r>
            <a:r>
              <a:rPr lang="en-US" sz="2000">
                <a:ea typeface="+mj-lt"/>
                <a:cs typeface="+mj-lt"/>
              </a:rPr>
              <a:t>CSS</a:t>
            </a:r>
          </a:p>
          <a:p>
            <a:pPr>
              <a:buClr>
                <a:srgbClr val="8AD0D6"/>
              </a:buClr>
              <a:buFont typeface="Wingdings" panose="05000000000000000000" pitchFamily="2" charset="2"/>
              <a:buChar char="q"/>
            </a:pPr>
            <a:r>
              <a:rPr lang="en-US">
                <a:ea typeface="+mj-lt"/>
                <a:cs typeface="+mj-lt"/>
              </a:rPr>
              <a:t> </a:t>
            </a:r>
            <a:r>
              <a:rPr lang="en-US" sz="2000">
                <a:ea typeface="+mj-lt"/>
                <a:cs typeface="+mj-lt"/>
              </a:rPr>
              <a:t>Bootstrap</a:t>
            </a:r>
            <a:endParaRPr lang="en-US" sz="2000"/>
          </a:p>
          <a:p>
            <a:pPr marL="0" indent="0">
              <a:buNone/>
            </a:pPr>
            <a:endParaRPr lang="en-US"/>
          </a:p>
        </p:txBody>
      </p:sp>
      <p:sp>
        <p:nvSpPr>
          <p:cNvPr id="5" name="Text Placeholder 4">
            <a:extLst>
              <a:ext uri="{FF2B5EF4-FFF2-40B4-BE49-F238E27FC236}">
                <a16:creationId xmlns:a16="http://schemas.microsoft.com/office/drawing/2014/main" id="{1CAFB10C-FA5D-3C2B-62B5-BE08F1147F37}"/>
              </a:ext>
            </a:extLst>
          </p:cNvPr>
          <p:cNvSpPr>
            <a:spLocks noGrp="1"/>
          </p:cNvSpPr>
          <p:nvPr>
            <p:ph type="body" sz="quarter" idx="3"/>
          </p:nvPr>
        </p:nvSpPr>
        <p:spPr/>
        <p:txBody>
          <a:bodyPr/>
          <a:lstStyle/>
          <a:p>
            <a:r>
              <a:rPr lang="en-US"/>
              <a:t>Backend:</a:t>
            </a:r>
          </a:p>
        </p:txBody>
      </p:sp>
      <p:sp>
        <p:nvSpPr>
          <p:cNvPr id="6" name="Content Placeholder 5">
            <a:extLst>
              <a:ext uri="{FF2B5EF4-FFF2-40B4-BE49-F238E27FC236}">
                <a16:creationId xmlns:a16="http://schemas.microsoft.com/office/drawing/2014/main" id="{537A8801-F915-F3BE-25D1-97C0F9550928}"/>
              </a:ext>
            </a:extLst>
          </p:cNvPr>
          <p:cNvSpPr>
            <a:spLocks noGrp="1"/>
          </p:cNvSpPr>
          <p:nvPr>
            <p:ph sz="quarter" idx="4"/>
          </p:nvPr>
        </p:nvSpPr>
        <p:spPr>
          <a:xfrm>
            <a:off x="6193368" y="2514599"/>
            <a:ext cx="5389033" cy="3055775"/>
          </a:xfrm>
        </p:spPr>
        <p:txBody>
          <a:bodyPr vert="horz" lIns="91440" tIns="45720" rIns="91440" bIns="45720" rtlCol="0" anchor="t">
            <a:normAutofit/>
          </a:bodyPr>
          <a:lstStyle/>
          <a:p>
            <a:pPr>
              <a:buFont typeface="Wingdings" panose="05000000000000000000" pitchFamily="2" charset="2"/>
              <a:buChar char="q"/>
            </a:pPr>
            <a:r>
              <a:rPr lang="en-US" sz="2000">
                <a:ea typeface="+mj-lt"/>
                <a:cs typeface="+mj-lt"/>
              </a:rPr>
              <a:t>MongoDB</a:t>
            </a:r>
          </a:p>
          <a:p>
            <a:pPr>
              <a:buClr>
                <a:srgbClr val="8AD0D6"/>
              </a:buClr>
              <a:buFont typeface="Wingdings" panose="05000000000000000000" pitchFamily="2" charset="2"/>
              <a:buChar char="q"/>
            </a:pPr>
            <a:r>
              <a:rPr lang="en-US">
                <a:ea typeface="+mj-lt"/>
                <a:cs typeface="+mj-lt"/>
              </a:rPr>
              <a:t> </a:t>
            </a:r>
            <a:r>
              <a:rPr lang="en-US" sz="2000" err="1">
                <a:ea typeface="+mj-lt"/>
                <a:cs typeface="+mj-lt"/>
              </a:rPr>
              <a:t>NodeJs</a:t>
            </a:r>
          </a:p>
          <a:p>
            <a:pPr>
              <a:buClr>
                <a:srgbClr val="8AD0D6"/>
              </a:buClr>
              <a:buFont typeface="Wingdings" panose="05000000000000000000" pitchFamily="2" charset="2"/>
              <a:buChar char="q"/>
            </a:pPr>
            <a:r>
              <a:rPr lang="en-US">
                <a:ea typeface="+mj-lt"/>
                <a:cs typeface="+mj-lt"/>
              </a:rPr>
              <a:t> </a:t>
            </a:r>
            <a:r>
              <a:rPr lang="en-US" sz="2000">
                <a:ea typeface="+mj-lt"/>
                <a:cs typeface="+mj-lt"/>
              </a:rPr>
              <a:t>Express</a:t>
            </a:r>
          </a:p>
          <a:p>
            <a:pPr>
              <a:buClr>
                <a:srgbClr val="8AD0D6"/>
              </a:buClr>
              <a:buFont typeface="Wingdings" panose="05000000000000000000" pitchFamily="2" charset="2"/>
              <a:buChar char="q"/>
            </a:pPr>
            <a:r>
              <a:rPr lang="en-US">
                <a:ea typeface="+mj-lt"/>
                <a:cs typeface="+mj-lt"/>
              </a:rPr>
              <a:t> </a:t>
            </a:r>
            <a:r>
              <a:rPr lang="en-US" sz="2000">
                <a:ea typeface="+mj-lt"/>
                <a:cs typeface="+mj-lt"/>
              </a:rPr>
              <a:t>Postman</a:t>
            </a:r>
            <a:endParaRPr lang="en-US" sz="2000"/>
          </a:p>
          <a:p>
            <a:pPr marL="0" indent="0">
              <a:buNone/>
            </a:pPr>
            <a:endParaRPr lang="en-US"/>
          </a:p>
        </p:txBody>
      </p:sp>
    </p:spTree>
    <p:extLst>
      <p:ext uri="{BB962C8B-B14F-4D97-AF65-F5344CB8AC3E}">
        <p14:creationId xmlns:p14="http://schemas.microsoft.com/office/powerpoint/2010/main" val="116749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B26C-017B-1263-BBD0-D9B5BCE5CDA7}"/>
              </a:ext>
            </a:extLst>
          </p:cNvPr>
          <p:cNvSpPr>
            <a:spLocks noGrp="1"/>
          </p:cNvSpPr>
          <p:nvPr>
            <p:ph type="ctrTitle"/>
          </p:nvPr>
        </p:nvSpPr>
        <p:spPr>
          <a:xfrm>
            <a:off x="910540" y="1318404"/>
            <a:ext cx="9285733" cy="3013279"/>
          </a:xfrm>
        </p:spPr>
        <p:txBody>
          <a:bodyPr/>
          <a:lstStyle/>
          <a:p>
            <a:r>
              <a:rPr lang="en-US" sz="5000"/>
              <a:t>For live experience visit </a:t>
            </a:r>
            <a:br>
              <a:rPr lang="en-US" sz="5000">
                <a:ea typeface="+mj-lt"/>
                <a:cs typeface="+mj-lt"/>
              </a:rPr>
            </a:br>
            <a:r>
              <a:rPr lang="en-US" sz="5000">
                <a:ea typeface="+mj-lt"/>
                <a:cs typeface="+mj-lt"/>
                <a:hlinkClick r:id="rId2"/>
              </a:rPr>
              <a:t>Book Doctor (bookdoctoronline.herokuapp.com)</a:t>
            </a:r>
            <a:endParaRPr lang="en-US" sz="5000">
              <a:ea typeface="+mj-lt"/>
              <a:cs typeface="+mj-lt"/>
            </a:endParaRPr>
          </a:p>
        </p:txBody>
      </p:sp>
    </p:spTree>
    <p:extLst>
      <p:ext uri="{BB962C8B-B14F-4D97-AF65-F5344CB8AC3E}">
        <p14:creationId xmlns:p14="http://schemas.microsoft.com/office/powerpoint/2010/main" val="7476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528A-4D7D-6777-F146-298C6D42E795}"/>
              </a:ext>
            </a:extLst>
          </p:cNvPr>
          <p:cNvSpPr>
            <a:spLocks noGrp="1"/>
          </p:cNvSpPr>
          <p:nvPr>
            <p:ph type="title"/>
          </p:nvPr>
        </p:nvSpPr>
        <p:spPr>
          <a:xfrm>
            <a:off x="465824" y="41205"/>
            <a:ext cx="10972800" cy="743712"/>
          </a:xfrm>
        </p:spPr>
        <p:txBody>
          <a:bodyPr>
            <a:normAutofit/>
          </a:bodyPr>
          <a:lstStyle/>
          <a:p>
            <a:r>
              <a:rPr lang="en-US">
                <a:solidFill>
                  <a:schemeClr val="tx1"/>
                </a:solidFill>
              </a:rPr>
              <a:t>Page Layout</a:t>
            </a:r>
          </a:p>
        </p:txBody>
      </p:sp>
      <p:sp>
        <p:nvSpPr>
          <p:cNvPr id="3" name="Content Placeholder 2">
            <a:extLst>
              <a:ext uri="{FF2B5EF4-FFF2-40B4-BE49-F238E27FC236}">
                <a16:creationId xmlns:a16="http://schemas.microsoft.com/office/drawing/2014/main" id="{121F334D-6958-1A0A-B2FA-022C9955227C}"/>
              </a:ext>
            </a:extLst>
          </p:cNvPr>
          <p:cNvSpPr>
            <a:spLocks noGrp="1"/>
          </p:cNvSpPr>
          <p:nvPr>
            <p:ph idx="1"/>
          </p:nvPr>
        </p:nvSpPr>
        <p:spPr>
          <a:xfrm>
            <a:off x="609600" y="1362269"/>
            <a:ext cx="10972800" cy="5791006"/>
          </a:xfrm>
        </p:spPr>
        <p:txBody>
          <a:bodyPr/>
          <a:lstStyle/>
          <a:p>
            <a:pPr marL="0" indent="0">
              <a:buNone/>
            </a:pPr>
            <a:endParaRPr lang="en-US" sz="2000" b="1"/>
          </a:p>
          <a:p>
            <a:pPr marL="0" indent="0">
              <a:buNone/>
            </a:pPr>
            <a:r>
              <a:rPr lang="en-US" sz="2000" b="1"/>
              <a:t>Header:</a:t>
            </a:r>
          </a:p>
          <a:p>
            <a:endParaRPr lang="en-US"/>
          </a:p>
          <a:p>
            <a:endParaRPr lang="en-US"/>
          </a:p>
          <a:p>
            <a:endParaRPr lang="en-US"/>
          </a:p>
          <a:p>
            <a:endParaRPr lang="en-US"/>
          </a:p>
          <a:p>
            <a:endParaRPr lang="en-US"/>
          </a:p>
          <a:p>
            <a:pPr marL="0" indent="0">
              <a:buNone/>
            </a:pPr>
            <a:endParaRPr lang="en-US" sz="2000" b="1"/>
          </a:p>
          <a:p>
            <a:pPr marL="0" indent="0">
              <a:buNone/>
            </a:pPr>
            <a:r>
              <a:rPr lang="en-US" sz="2000" b="1"/>
              <a:t>Footer:</a:t>
            </a:r>
          </a:p>
          <a:p>
            <a:endParaRPr lang="en-US"/>
          </a:p>
          <a:p>
            <a:endParaRPr lang="en-US"/>
          </a:p>
        </p:txBody>
      </p:sp>
      <p:pic>
        <p:nvPicPr>
          <p:cNvPr id="8" name="Picture 8">
            <a:extLst>
              <a:ext uri="{FF2B5EF4-FFF2-40B4-BE49-F238E27FC236}">
                <a16:creationId xmlns:a16="http://schemas.microsoft.com/office/drawing/2014/main" id="{64CF2DC0-FD97-4884-2255-4C1BAA094A85}"/>
              </a:ext>
            </a:extLst>
          </p:cNvPr>
          <p:cNvPicPr>
            <a:picLocks noChangeAspect="1"/>
          </p:cNvPicPr>
          <p:nvPr/>
        </p:nvPicPr>
        <p:blipFill>
          <a:blip r:embed="rId2"/>
          <a:stretch>
            <a:fillRect/>
          </a:stretch>
        </p:blipFill>
        <p:spPr>
          <a:xfrm>
            <a:off x="2409644" y="2415898"/>
            <a:ext cx="7085160" cy="933524"/>
          </a:xfrm>
          <a:prstGeom prst="rect">
            <a:avLst/>
          </a:prstGeom>
        </p:spPr>
      </p:pic>
      <p:pic>
        <p:nvPicPr>
          <p:cNvPr id="9" name="Picture 9" descr="A picture containing table&#10;&#10;Description automatically generated">
            <a:extLst>
              <a:ext uri="{FF2B5EF4-FFF2-40B4-BE49-F238E27FC236}">
                <a16:creationId xmlns:a16="http://schemas.microsoft.com/office/drawing/2014/main" id="{2F9044B0-1D5C-1307-9E91-31A62192AEDE}"/>
              </a:ext>
            </a:extLst>
          </p:cNvPr>
          <p:cNvPicPr>
            <a:picLocks noChangeAspect="1"/>
          </p:cNvPicPr>
          <p:nvPr/>
        </p:nvPicPr>
        <p:blipFill>
          <a:blip r:embed="rId3"/>
          <a:stretch>
            <a:fillRect/>
          </a:stretch>
        </p:blipFill>
        <p:spPr>
          <a:xfrm>
            <a:off x="2409647" y="4670486"/>
            <a:ext cx="7085162" cy="1902123"/>
          </a:xfrm>
          <a:prstGeom prst="rect">
            <a:avLst/>
          </a:prstGeom>
        </p:spPr>
      </p:pic>
    </p:spTree>
    <p:extLst>
      <p:ext uri="{BB962C8B-B14F-4D97-AF65-F5344CB8AC3E}">
        <p14:creationId xmlns:p14="http://schemas.microsoft.com/office/powerpoint/2010/main" val="4111110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248B-59F3-0114-1E24-62D2EA7A4620}"/>
              </a:ext>
            </a:extLst>
          </p:cNvPr>
          <p:cNvSpPr>
            <a:spLocks noGrp="1"/>
          </p:cNvSpPr>
          <p:nvPr>
            <p:ph type="title"/>
          </p:nvPr>
        </p:nvSpPr>
        <p:spPr>
          <a:xfrm>
            <a:off x="527812" y="66613"/>
            <a:ext cx="10972800" cy="475774"/>
          </a:xfrm>
        </p:spPr>
        <p:txBody>
          <a:bodyPr>
            <a:noAutofit/>
          </a:bodyPr>
          <a:lstStyle/>
          <a:p>
            <a:r>
              <a:rPr lang="en-US">
                <a:solidFill>
                  <a:schemeClr val="tx1"/>
                </a:solidFill>
              </a:rPr>
              <a:t>Home Page</a:t>
            </a:r>
          </a:p>
        </p:txBody>
      </p:sp>
      <p:pic>
        <p:nvPicPr>
          <p:cNvPr id="6" name="Picture 6" descr="Graphical user interface, application&#10;&#10;Description automatically generated">
            <a:extLst>
              <a:ext uri="{FF2B5EF4-FFF2-40B4-BE49-F238E27FC236}">
                <a16:creationId xmlns:a16="http://schemas.microsoft.com/office/drawing/2014/main" id="{7955170C-83B5-8391-C665-9966D835701E}"/>
              </a:ext>
            </a:extLst>
          </p:cNvPr>
          <p:cNvPicPr>
            <a:picLocks noGrp="1" noChangeAspect="1"/>
          </p:cNvPicPr>
          <p:nvPr>
            <p:ph idx="1"/>
          </p:nvPr>
        </p:nvPicPr>
        <p:blipFill>
          <a:blip r:embed="rId2"/>
          <a:stretch>
            <a:fillRect/>
          </a:stretch>
        </p:blipFill>
        <p:spPr>
          <a:xfrm>
            <a:off x="2045872" y="960240"/>
            <a:ext cx="6917648" cy="5518197"/>
          </a:xfrm>
        </p:spPr>
      </p:pic>
    </p:spTree>
    <p:extLst>
      <p:ext uri="{BB962C8B-B14F-4D97-AF65-F5344CB8AC3E}">
        <p14:creationId xmlns:p14="http://schemas.microsoft.com/office/powerpoint/2010/main" val="3951891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vt:lpstr>
      <vt:lpstr>CHITTAGONG UNIVERSITY OF ENGINEERING AND TECHNOLOGY  COURSE TITLE: INTERNET PROGRAMMING(SESSIONAL) COURSE CODE: 326  PROJECT NAME: Doctor Appointment System</vt:lpstr>
      <vt:lpstr>Introduction</vt:lpstr>
      <vt:lpstr>Objectives</vt:lpstr>
      <vt:lpstr>Overview</vt:lpstr>
      <vt:lpstr>Practical Application</vt:lpstr>
      <vt:lpstr>Used Technology</vt:lpstr>
      <vt:lpstr>For live experience visit  Book Doctor (bookdoctoronline.herokuapp.com)</vt:lpstr>
      <vt:lpstr>Page Layout</vt:lpstr>
      <vt:lpstr>Home Page</vt:lpstr>
      <vt:lpstr>Login Page:</vt:lpstr>
      <vt:lpstr>Login Fail</vt:lpstr>
      <vt:lpstr>Registration For Patient</vt:lpstr>
      <vt:lpstr>Registration For Doctor</vt:lpstr>
      <vt:lpstr>After Registration</vt:lpstr>
      <vt:lpstr>Patient Profile</vt:lpstr>
      <vt:lpstr>Patient Profile Update</vt:lpstr>
      <vt:lpstr>Search For Doctor</vt:lpstr>
      <vt:lpstr>Get Appointment</vt:lpstr>
      <vt:lpstr>Form For Getting Appointment</vt:lpstr>
      <vt:lpstr>Doctor Profile :</vt:lpstr>
      <vt:lpstr>Manage Schedule Of Doctor:</vt:lpstr>
      <vt:lpstr>ALL Appointments Of Doctor:</vt:lpstr>
      <vt:lpstr>Admin Dashboard:</vt:lpstr>
      <vt:lpstr>Admin Approval Of Doctor:</vt:lpstr>
      <vt:lpstr>About Us:</vt:lpstr>
      <vt:lpstr>Contact Us:</vt:lpstr>
      <vt:lpstr>Special Feature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Ghor Sheba CHITTAGONG UNIVERSITY OF ENGINEERING AND TECHNOLOGY</dc:title>
  <dc:creator>Nabila Rahman</dc:creator>
  <cp:revision>1</cp:revision>
  <dcterms:created xsi:type="dcterms:W3CDTF">2022-08-27T10:25:25Z</dcterms:created>
  <dcterms:modified xsi:type="dcterms:W3CDTF">2022-09-03T18:11:03Z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