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73" r:id="rId1"/>
  </p:sldMasterIdLst>
  <p:notesMasterIdLst>
    <p:notesMasterId r:id="rId20"/>
  </p:notesMasterIdLst>
  <p:sldIdLst>
    <p:sldId id="256" r:id="rId2"/>
    <p:sldId id="257" r:id="rId3"/>
    <p:sldId id="258" r:id="rId4"/>
    <p:sldId id="259" r:id="rId5"/>
    <p:sldId id="269" r:id="rId6"/>
    <p:sldId id="260" r:id="rId7"/>
    <p:sldId id="267" r:id="rId8"/>
    <p:sldId id="268" r:id="rId9"/>
    <p:sldId id="261" r:id="rId10"/>
    <p:sldId id="262" r:id="rId11"/>
    <p:sldId id="264" r:id="rId12"/>
    <p:sldId id="265" r:id="rId13"/>
    <p:sldId id="266" r:id="rId14"/>
    <p:sldId id="270" r:id="rId15"/>
    <p:sldId id="271" r:id="rId16"/>
    <p:sldId id="273" r:id="rId17"/>
    <p:sldId id="272"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han, Rifat" initials="ZR" lastIdx="15" clrIdx="0">
    <p:extLst/>
  </p:cmAuthor>
  <p:cmAuthor id="2" name="Nathan" initials="" lastIdx="13"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65"/>
  </p:normalViewPr>
  <p:slideViewPr>
    <p:cSldViewPr snapToGrid="0" snapToObjects="1">
      <p:cViewPr>
        <p:scale>
          <a:sx n="121" d="100"/>
          <a:sy n="121" d="100"/>
        </p:scale>
        <p:origin x="200" y="-3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commentAuthors" Target="commentAuthor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277F51-DF54-DD4C-A6D2-137810B972A7}" type="datetimeFigureOut">
              <a:rPr lang="en-US" smtClean="0"/>
              <a:t>4/12/17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234D06-2C4B-0549-AB3A-D742BD48658E}" type="slidenum">
              <a:rPr lang="en-US" smtClean="0"/>
              <a:t>‹#›</a:t>
            </a:fld>
            <a:endParaRPr lang="en-US"/>
          </a:p>
        </p:txBody>
      </p:sp>
    </p:spTree>
    <p:extLst>
      <p:ext uri="{BB962C8B-B14F-4D97-AF65-F5344CB8AC3E}">
        <p14:creationId xmlns:p14="http://schemas.microsoft.com/office/powerpoint/2010/main" val="1869793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234D06-2C4B-0549-AB3A-D742BD48658E}" type="slidenum">
              <a:rPr lang="en-US" smtClean="0"/>
              <a:t>1</a:t>
            </a:fld>
            <a:endParaRPr lang="en-US"/>
          </a:p>
        </p:txBody>
      </p:sp>
    </p:spTree>
    <p:extLst>
      <p:ext uri="{BB962C8B-B14F-4D97-AF65-F5344CB8AC3E}">
        <p14:creationId xmlns:p14="http://schemas.microsoft.com/office/powerpoint/2010/main" val="1213093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8FB68D-968D-9243-9D3D-D1D9EBFE8291}" type="datetime1">
              <a:rPr lang="en-CA" smtClean="0"/>
              <a:t>2017-04-12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866916-3C5A-004E-8941-C7574A93FC7D}" type="datetime1">
              <a:rPr lang="en-CA" smtClean="0"/>
              <a:t>2017-04-12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866916-3C5A-004E-8941-C7574A93FC7D}" type="datetime1">
              <a:rPr lang="en-CA" smtClean="0"/>
              <a:t>2017-04-12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866916-3C5A-004E-8941-C7574A93FC7D}" type="datetime1">
              <a:rPr lang="en-CA" smtClean="0"/>
              <a:t>2017-04-12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866916-3C5A-004E-8941-C7574A93FC7D}" type="datetime1">
              <a:rPr lang="en-CA" smtClean="0"/>
              <a:t>2017-04-12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866916-3C5A-004E-8941-C7574A93FC7D}" type="datetime1">
              <a:rPr lang="en-CA" smtClean="0"/>
              <a:t>2017-04-12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3B8D16A-7D30-B349-A076-22684F433B21}" type="datetime1">
              <a:rPr lang="en-CA" smtClean="0"/>
              <a:t>2017-04-12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A56F02-F80A-A249-98C3-DAA5098FB6AF}" type="datetime1">
              <a:rPr lang="en-CA" smtClean="0"/>
              <a:t>2017-04-12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5A2252-254D-334C-88CE-629EBA2BEA21}" type="datetime1">
              <a:rPr lang="en-CA" smtClean="0"/>
              <a:t>2017-04-12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3CAACD-0F01-FE42-A68A-BF33B9B14B07}" type="datetime1">
              <a:rPr lang="en-CA" smtClean="0"/>
              <a:t>2017-04-12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09CB92-70B3-F643-B05F-FAE02839F415}" type="datetime1">
              <a:rPr lang="en-CA" smtClean="0"/>
              <a:t>2017-04-12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B21ED45-19C3-AE40-98EC-2E7D43C3D325}" type="datetime1">
              <a:rPr lang="en-CA" smtClean="0"/>
              <a:t>2017-04-12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DA9B39C-3771-2846-AA67-3042840E5BCD}" type="datetime1">
              <a:rPr lang="en-CA" smtClean="0"/>
              <a:t>2017-04-12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AC8BA-30E7-3644-B571-17DE8CCA88E7}" type="datetime1">
              <a:rPr lang="en-CA" smtClean="0"/>
              <a:t>2017-04-12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D614A8-48F6-7F48-9EB0-5F2C26E3CC34}" type="datetime1">
              <a:rPr lang="en-CA" smtClean="0"/>
              <a:t>2017-04-12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B347F9-03BB-124E-A291-54CF26F8AD2C}" type="datetime1">
              <a:rPr lang="en-CA" smtClean="0"/>
              <a:t>2017-04-12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B866916-3C5A-004E-8941-C7574A93FC7D}" type="datetime1">
              <a:rPr lang="en-CA" smtClean="0"/>
              <a:t>2017-04-12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218315"/>
      </p:ext>
    </p:extLst>
  </p:cSld>
  <p:clrMap bg1="lt1" tx1="dk1" bg2="lt2" tx2="dk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 id="2147484086" r:id="rId13"/>
    <p:sldLayoutId id="2147484087" r:id="rId14"/>
    <p:sldLayoutId id="2147484088" r:id="rId15"/>
    <p:sldLayoutId id="214748408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 Id="rId3"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 Id="rId3" Type="http://schemas.openxmlformats.org/officeDocument/2006/relationships/image" Target="../media/image5.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6150" y="1106931"/>
            <a:ext cx="8471065" cy="1823668"/>
          </a:xfrm>
        </p:spPr>
        <p:txBody>
          <a:bodyPr>
            <a:normAutofit fontScale="90000"/>
          </a:bodyPr>
          <a:lstStyle/>
          <a:p>
            <a:r>
              <a:rPr lang="en-US" sz="5400" dirty="0" smtClean="0"/>
              <a:t>Predicting the Level of Stress using Mobile Phone Data</a:t>
            </a:r>
            <a:endParaRPr lang="en-US" sz="5400" dirty="0"/>
          </a:p>
        </p:txBody>
      </p:sp>
      <p:sp>
        <p:nvSpPr>
          <p:cNvPr id="9" name="Date Placeholder 8"/>
          <p:cNvSpPr>
            <a:spLocks noGrp="1"/>
          </p:cNvSpPr>
          <p:nvPr>
            <p:ph type="dt" sz="half" idx="10"/>
          </p:nvPr>
        </p:nvSpPr>
        <p:spPr>
          <a:xfrm>
            <a:off x="10426263" y="6232635"/>
            <a:ext cx="1524000" cy="489163"/>
          </a:xfrm>
        </p:spPr>
        <p:txBody>
          <a:bodyPr/>
          <a:lstStyle/>
          <a:p>
            <a:fld id="{0DB8B3D4-33B3-1749-8053-A33D74C2D880}" type="datetime1">
              <a:rPr lang="en-CA" sz="1400" smtClean="0">
                <a:solidFill>
                  <a:schemeClr val="tx1"/>
                </a:solidFill>
              </a:rPr>
              <a:t>2017-04-12</a:t>
            </a:fld>
            <a:endParaRPr lang="en-US" sz="1400" dirty="0">
              <a:solidFill>
                <a:schemeClr val="tx1"/>
              </a:solidFill>
            </a:endParaRPr>
          </a:p>
        </p:txBody>
      </p:sp>
      <p:sp>
        <p:nvSpPr>
          <p:cNvPr id="4" name="TextBox 3"/>
          <p:cNvSpPr txBox="1"/>
          <p:nvPr/>
        </p:nvSpPr>
        <p:spPr>
          <a:xfrm>
            <a:off x="3107375" y="3500653"/>
            <a:ext cx="5985164" cy="1815882"/>
          </a:xfrm>
          <a:prstGeom prst="rect">
            <a:avLst/>
          </a:prstGeom>
          <a:noFill/>
        </p:spPr>
        <p:txBody>
          <a:bodyPr wrap="square" rtlCol="0">
            <a:spAutoFit/>
          </a:bodyPr>
          <a:lstStyle/>
          <a:p>
            <a:pPr algn="ctr"/>
            <a:r>
              <a:rPr lang="en-US" sz="2800" dirty="0" err="1"/>
              <a:t>Saman</a:t>
            </a:r>
            <a:r>
              <a:rPr lang="en-US" sz="2800" dirty="0"/>
              <a:t> </a:t>
            </a:r>
            <a:r>
              <a:rPr lang="en-US" sz="2800" dirty="0" err="1"/>
              <a:t>Rahbar</a:t>
            </a:r>
            <a:endParaRPr lang="en-US" sz="2800" dirty="0"/>
          </a:p>
          <a:p>
            <a:pPr algn="ctr"/>
            <a:r>
              <a:rPr lang="en-US" sz="2800" dirty="0"/>
              <a:t>Nathan Yang</a:t>
            </a:r>
          </a:p>
          <a:p>
            <a:pPr algn="ctr"/>
            <a:r>
              <a:rPr lang="en-US" sz="2800" dirty="0"/>
              <a:t>Rifat Zahan</a:t>
            </a:r>
          </a:p>
          <a:p>
            <a:pPr algn="ctr"/>
            <a:endParaRPr lang="en-US" sz="2800" dirty="0"/>
          </a:p>
        </p:txBody>
      </p:sp>
    </p:spTree>
    <p:extLst>
      <p:ext uri="{BB962C8B-B14F-4D97-AF65-F5344CB8AC3E}">
        <p14:creationId xmlns:p14="http://schemas.microsoft.com/office/powerpoint/2010/main" val="10310791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126124"/>
            <a:ext cx="8596668" cy="1320800"/>
          </a:xfrm>
        </p:spPr>
        <p:txBody>
          <a:bodyPr>
            <a:normAutofit/>
          </a:bodyPr>
          <a:lstStyle/>
          <a:p>
            <a:r>
              <a:rPr lang="en-US" sz="2800" dirty="0" smtClean="0"/>
              <a:t>Results: Final Model</a:t>
            </a:r>
            <a:endParaRPr lang="en-US" sz="2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69685583"/>
              </p:ext>
            </p:extLst>
          </p:nvPr>
        </p:nvGraphicFramePr>
        <p:xfrm>
          <a:off x="677690" y="737113"/>
          <a:ext cx="9066384" cy="5492237"/>
        </p:xfrm>
        <a:graphic>
          <a:graphicData uri="http://schemas.openxmlformats.org/drawingml/2006/table">
            <a:tbl>
              <a:tblPr firstRow="1" bandRow="1">
                <a:tableStyleId>{5C22544A-7EE6-4342-B048-85BDC9FD1C3A}</a:tableStyleId>
              </a:tblPr>
              <a:tblGrid>
                <a:gridCol w="2688372"/>
                <a:gridCol w="1844820"/>
                <a:gridCol w="2266596"/>
                <a:gridCol w="2266596"/>
              </a:tblGrid>
              <a:tr h="436690">
                <a:tc>
                  <a:txBody>
                    <a:bodyPr/>
                    <a:lstStyle/>
                    <a:p>
                      <a:pPr algn="ctr"/>
                      <a:r>
                        <a:rPr lang="en-US" sz="1600" dirty="0" smtClean="0"/>
                        <a:t>Covariates</a:t>
                      </a:r>
                      <a:endParaRPr lang="en-US" sz="1600" dirty="0"/>
                    </a:p>
                  </a:txBody>
                  <a:tcPr/>
                </a:tc>
                <a:tc>
                  <a:txBody>
                    <a:bodyPr/>
                    <a:lstStyle/>
                    <a:p>
                      <a:pPr algn="ctr"/>
                      <a:r>
                        <a:rPr lang="en-US" sz="1600" dirty="0" smtClean="0"/>
                        <a:t>Odds Ratio (OR)</a:t>
                      </a:r>
                      <a:endParaRPr lang="en-US" sz="1600" dirty="0"/>
                    </a:p>
                  </a:txBody>
                  <a:tcPr/>
                </a:tc>
                <a:tc>
                  <a:txBody>
                    <a:bodyPr/>
                    <a:lstStyle/>
                    <a:p>
                      <a:pPr algn="ctr"/>
                      <a:r>
                        <a:rPr lang="en-US" sz="1600" dirty="0" smtClean="0"/>
                        <a:t>95% Confidence Interval (CI)</a:t>
                      </a:r>
                      <a:endParaRPr lang="en-US" sz="1600" dirty="0"/>
                    </a:p>
                  </a:txBody>
                  <a:tcPr/>
                </a:tc>
                <a:tc>
                  <a:txBody>
                    <a:bodyPr/>
                    <a:lstStyle/>
                    <a:p>
                      <a:pPr algn="ctr"/>
                      <a:r>
                        <a:rPr lang="en-US" sz="1600" dirty="0" smtClean="0"/>
                        <a:t>p-value</a:t>
                      </a:r>
                      <a:endParaRPr lang="en-US" sz="1600" dirty="0"/>
                    </a:p>
                  </a:txBody>
                  <a:tcPr/>
                </a:tc>
              </a:tr>
              <a:tr h="391719">
                <a:tc>
                  <a:txBody>
                    <a:bodyPr/>
                    <a:lstStyle/>
                    <a:p>
                      <a:r>
                        <a:rPr lang="en-US" sz="1600" b="1" dirty="0" smtClean="0"/>
                        <a:t>Transportation Mode</a:t>
                      </a:r>
                      <a:endParaRPr lang="en-US" sz="1600" b="1"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a:p>
                  </a:txBody>
                  <a:tcPr/>
                </a:tc>
              </a:tr>
              <a:tr h="379084">
                <a:tc>
                  <a:txBody>
                    <a:bodyPr/>
                    <a:lstStyle/>
                    <a:p>
                      <a:r>
                        <a:rPr lang="en-US" sz="1600" dirty="0" smtClean="0"/>
                        <a:t>       Bus</a:t>
                      </a:r>
                      <a:r>
                        <a:rPr lang="en-US" sz="1600" baseline="30000" dirty="0" smtClean="0"/>
                        <a:t>(Reference Cat.)</a:t>
                      </a:r>
                      <a:endParaRPr lang="en-US" sz="1600" baseline="30000" dirty="0"/>
                    </a:p>
                  </a:txBody>
                  <a:tcPr/>
                </a:tc>
                <a:tc>
                  <a:txBody>
                    <a:bodyPr/>
                    <a:lstStyle/>
                    <a:p>
                      <a:pPr algn="ctr"/>
                      <a:r>
                        <a:rPr lang="en-US" sz="1600" dirty="0" smtClean="0"/>
                        <a:t>-</a:t>
                      </a:r>
                      <a:endParaRPr lang="en-US" sz="1600" dirty="0"/>
                    </a:p>
                  </a:txBody>
                  <a:tcPr/>
                </a:tc>
                <a:tc>
                  <a:txBody>
                    <a:bodyPr/>
                    <a:lstStyle/>
                    <a:p>
                      <a:pPr algn="ctr"/>
                      <a:r>
                        <a:rPr lang="en-US" sz="1600" dirty="0" smtClean="0"/>
                        <a:t>-</a:t>
                      </a:r>
                      <a:endParaRPr lang="en-US" sz="1600" dirty="0"/>
                    </a:p>
                  </a:txBody>
                  <a:tcPr/>
                </a:tc>
                <a:tc>
                  <a:txBody>
                    <a:bodyPr/>
                    <a:lstStyle/>
                    <a:p>
                      <a:pPr algn="ctr"/>
                      <a:r>
                        <a:rPr lang="en-US" sz="1600" dirty="0" smtClean="0"/>
                        <a:t>-</a:t>
                      </a:r>
                      <a:endParaRPr lang="en-US" sz="1600" dirty="0"/>
                    </a:p>
                  </a:txBody>
                  <a:tcPr/>
                </a:tc>
              </a:tr>
              <a:tr h="355670">
                <a:tc>
                  <a:txBody>
                    <a:bodyPr/>
                    <a:lstStyle/>
                    <a:p>
                      <a:r>
                        <a:rPr lang="en-US" sz="1600" dirty="0" smtClean="0"/>
                        <a:t>       Walk/Run</a:t>
                      </a:r>
                      <a:endParaRPr lang="en-US" sz="1600" dirty="0"/>
                    </a:p>
                  </a:txBody>
                  <a:tcPr/>
                </a:tc>
                <a:tc>
                  <a:txBody>
                    <a:bodyPr/>
                    <a:lstStyle/>
                    <a:p>
                      <a:pPr algn="ctr"/>
                      <a:r>
                        <a:rPr lang="en-US" sz="1600" dirty="0" smtClean="0"/>
                        <a:t>0.68</a:t>
                      </a:r>
                      <a:endParaRPr lang="en-US" sz="1600" dirty="0"/>
                    </a:p>
                  </a:txBody>
                  <a:tcPr/>
                </a:tc>
                <a:tc>
                  <a:txBody>
                    <a:bodyPr/>
                    <a:lstStyle/>
                    <a:p>
                      <a:pPr algn="ctr"/>
                      <a:r>
                        <a:rPr lang="en-US" sz="1600" dirty="0" smtClean="0"/>
                        <a:t>[0.49, 0.94]</a:t>
                      </a:r>
                      <a:endParaRPr lang="en-US" sz="1600" dirty="0"/>
                    </a:p>
                  </a:txBody>
                  <a:tcPr/>
                </a:tc>
                <a:tc>
                  <a:txBody>
                    <a:bodyPr/>
                    <a:lstStyle/>
                    <a:p>
                      <a:pPr algn="ctr"/>
                      <a:r>
                        <a:rPr lang="en-US" sz="1600" dirty="0" smtClean="0"/>
                        <a:t>&lt;0.05</a:t>
                      </a:r>
                      <a:endParaRPr lang="en-US" sz="1600" dirty="0"/>
                    </a:p>
                  </a:txBody>
                  <a:tcPr/>
                </a:tc>
              </a:tr>
              <a:tr h="35567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       Car/Carpool</a:t>
                      </a:r>
                    </a:p>
                  </a:txBody>
                  <a:tcPr/>
                </a:tc>
                <a:tc>
                  <a:txBody>
                    <a:bodyPr/>
                    <a:lstStyle/>
                    <a:p>
                      <a:pPr algn="ctr"/>
                      <a:r>
                        <a:rPr lang="en-US" sz="1600" dirty="0" smtClean="0"/>
                        <a:t>0.84</a:t>
                      </a:r>
                      <a:endParaRPr lang="en-US" sz="1600" dirty="0"/>
                    </a:p>
                  </a:txBody>
                  <a:tcPr/>
                </a:tc>
                <a:tc>
                  <a:txBody>
                    <a:bodyPr/>
                    <a:lstStyle/>
                    <a:p>
                      <a:pPr algn="ctr"/>
                      <a:r>
                        <a:rPr lang="en-US" sz="1600" dirty="0" smtClean="0"/>
                        <a:t>[0.58, 1.23]</a:t>
                      </a:r>
                      <a:endParaRPr lang="en-US" sz="1600" dirty="0"/>
                    </a:p>
                  </a:txBody>
                  <a:tcPr/>
                </a:tc>
                <a:tc>
                  <a:txBody>
                    <a:bodyPr/>
                    <a:lstStyle/>
                    <a:p>
                      <a:pPr algn="ctr"/>
                      <a:r>
                        <a:rPr lang="en-US" sz="1600" dirty="0" smtClean="0"/>
                        <a:t>&gt;0.10</a:t>
                      </a:r>
                      <a:endParaRPr lang="en-US" sz="1600" dirty="0"/>
                    </a:p>
                  </a:txBody>
                  <a:tcPr/>
                </a:tc>
              </a:tr>
              <a:tr h="411614">
                <a:tc>
                  <a:txBody>
                    <a:bodyPr/>
                    <a:lstStyle/>
                    <a:p>
                      <a:r>
                        <a:rPr lang="en-US" sz="1600" b="1" dirty="0" smtClean="0"/>
                        <a:t>Time Spent</a:t>
                      </a:r>
                      <a:r>
                        <a:rPr lang="en-US" sz="1600" b="1" baseline="0" dirty="0" smtClean="0"/>
                        <a:t> at School</a:t>
                      </a:r>
                      <a:endParaRPr lang="en-US" sz="1600" b="1" dirty="0"/>
                    </a:p>
                  </a:txBody>
                  <a:tcPr/>
                </a:tc>
                <a:tc>
                  <a:txBody>
                    <a:bodyPr/>
                    <a:lstStyle/>
                    <a:p>
                      <a:pPr algn="ctr"/>
                      <a:endParaRPr lang="en-US" sz="1600" dirty="0"/>
                    </a:p>
                  </a:txBody>
                  <a:tcPr/>
                </a:tc>
                <a:tc>
                  <a:txBody>
                    <a:bodyPr/>
                    <a:lstStyle/>
                    <a:p>
                      <a:pPr algn="ctr"/>
                      <a:endParaRPr lang="en-US" sz="1600" dirty="0"/>
                    </a:p>
                  </a:txBody>
                  <a:tcPr/>
                </a:tc>
                <a:tc>
                  <a:txBody>
                    <a:bodyPr/>
                    <a:lstStyle/>
                    <a:p>
                      <a:pPr algn="ctr"/>
                      <a:endParaRPr lang="en-US" sz="1600" dirty="0"/>
                    </a:p>
                  </a:txBody>
                  <a:tcPr/>
                </a:tc>
              </a:tr>
              <a:tr h="383440">
                <a:tc>
                  <a:txBody>
                    <a:bodyPr/>
                    <a:lstStyle/>
                    <a:p>
                      <a:r>
                        <a:rPr lang="en-US" sz="1600" dirty="0" smtClean="0"/>
                        <a:t>       One</a:t>
                      </a:r>
                      <a:r>
                        <a:rPr lang="en-US" sz="1600" baseline="0" dirty="0" smtClean="0"/>
                        <a:t> Hour</a:t>
                      </a:r>
                      <a:r>
                        <a:rPr lang="en-US" sz="1600" baseline="30000" dirty="0" smtClean="0"/>
                        <a:t>(Reference Cat.)</a:t>
                      </a:r>
                      <a:endParaRPr lang="en-US" sz="1600" dirty="0"/>
                    </a:p>
                  </a:txBody>
                  <a:tcPr/>
                </a:tc>
                <a:tc>
                  <a:txBody>
                    <a:bodyPr/>
                    <a:lstStyle/>
                    <a:p>
                      <a:pPr algn="ctr"/>
                      <a:r>
                        <a:rPr lang="en-US" sz="1600" dirty="0" smtClean="0"/>
                        <a:t>-</a:t>
                      </a:r>
                      <a:endParaRPr lang="en-US" sz="1600" dirty="0"/>
                    </a:p>
                  </a:txBody>
                  <a:tcPr/>
                </a:tc>
                <a:tc>
                  <a:txBody>
                    <a:bodyPr/>
                    <a:lstStyle/>
                    <a:p>
                      <a:pPr algn="ctr"/>
                      <a:r>
                        <a:rPr lang="en-US" sz="1600" dirty="0" smtClean="0"/>
                        <a:t>-</a:t>
                      </a:r>
                      <a:endParaRPr lang="en-US" sz="1600" dirty="0"/>
                    </a:p>
                  </a:txBody>
                  <a:tcPr/>
                </a:tc>
                <a:tc>
                  <a:txBody>
                    <a:bodyPr/>
                    <a:lstStyle/>
                    <a:p>
                      <a:pPr algn="ctr"/>
                      <a:r>
                        <a:rPr lang="en-US" sz="1600" dirty="0" smtClean="0"/>
                        <a:t>-</a:t>
                      </a:r>
                      <a:endParaRPr lang="en-US" sz="1600" dirty="0"/>
                    </a:p>
                  </a:txBody>
                  <a:tcPr/>
                </a:tc>
              </a:tr>
              <a:tr h="383440">
                <a:tc>
                  <a:txBody>
                    <a:bodyPr/>
                    <a:lstStyle/>
                    <a:p>
                      <a:r>
                        <a:rPr lang="en-US" sz="1600" dirty="0" smtClean="0"/>
                        <a:t>       Two Hours</a:t>
                      </a:r>
                      <a:endParaRPr lang="en-US" sz="1600" dirty="0"/>
                    </a:p>
                  </a:txBody>
                  <a:tcPr/>
                </a:tc>
                <a:tc>
                  <a:txBody>
                    <a:bodyPr/>
                    <a:lstStyle/>
                    <a:p>
                      <a:pPr algn="ctr"/>
                      <a:r>
                        <a:rPr lang="en-US" sz="1600" dirty="0" smtClean="0"/>
                        <a:t>0.98</a:t>
                      </a:r>
                      <a:endParaRPr lang="en-US" sz="1600" dirty="0"/>
                    </a:p>
                  </a:txBody>
                  <a:tcPr/>
                </a:tc>
                <a:tc>
                  <a:txBody>
                    <a:bodyPr/>
                    <a:lstStyle/>
                    <a:p>
                      <a:pPr algn="ctr"/>
                      <a:r>
                        <a:rPr lang="en-US" sz="1600" dirty="0" smtClean="0"/>
                        <a:t>[0.56,</a:t>
                      </a:r>
                      <a:r>
                        <a:rPr lang="en-US" sz="1600" baseline="0" dirty="0" smtClean="0"/>
                        <a:t> 1.72</a:t>
                      </a:r>
                      <a:r>
                        <a:rPr lang="en-US" sz="1600" dirty="0" smtClean="0"/>
                        <a:t>]</a:t>
                      </a:r>
                      <a:endParaRPr lang="en-US" sz="16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&gt;0.10</a:t>
                      </a:r>
                    </a:p>
                  </a:txBody>
                  <a:tcPr/>
                </a:tc>
              </a:tr>
              <a:tr h="383440">
                <a:tc>
                  <a:txBody>
                    <a:bodyPr/>
                    <a:lstStyle/>
                    <a:p>
                      <a:r>
                        <a:rPr lang="en-US" sz="1600" dirty="0" smtClean="0"/>
                        <a:t>       Three Hours</a:t>
                      </a:r>
                      <a:endParaRPr lang="en-US" sz="1600" dirty="0"/>
                    </a:p>
                  </a:txBody>
                  <a:tcPr/>
                </a:tc>
                <a:tc>
                  <a:txBody>
                    <a:bodyPr/>
                    <a:lstStyle/>
                    <a:p>
                      <a:pPr algn="ctr"/>
                      <a:r>
                        <a:rPr lang="en-US" sz="1600" dirty="0" smtClean="0"/>
                        <a:t>1.35</a:t>
                      </a:r>
                      <a:endParaRPr lang="en-US" sz="1600" dirty="0"/>
                    </a:p>
                  </a:txBody>
                  <a:tcPr/>
                </a:tc>
                <a:tc>
                  <a:txBody>
                    <a:bodyPr/>
                    <a:lstStyle/>
                    <a:p>
                      <a:pPr algn="ctr"/>
                      <a:r>
                        <a:rPr lang="en-US" sz="1600" dirty="0" smtClean="0"/>
                        <a:t>[0.80, 2.30]</a:t>
                      </a:r>
                      <a:endParaRPr lang="en-US" sz="16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&gt;0.10</a:t>
                      </a:r>
                    </a:p>
                  </a:txBody>
                  <a:tcPr/>
                </a:tc>
              </a:tr>
              <a:tr h="383440">
                <a:tc>
                  <a:txBody>
                    <a:bodyPr/>
                    <a:lstStyle/>
                    <a:p>
                      <a:r>
                        <a:rPr lang="en-US" sz="1600" dirty="0" smtClean="0"/>
                        <a:t>       Four Hours</a:t>
                      </a:r>
                      <a:endParaRPr lang="en-US" sz="1600" dirty="0"/>
                    </a:p>
                  </a:txBody>
                  <a:tcPr/>
                </a:tc>
                <a:tc>
                  <a:txBody>
                    <a:bodyPr/>
                    <a:lstStyle/>
                    <a:p>
                      <a:pPr algn="ctr"/>
                      <a:r>
                        <a:rPr lang="en-US" sz="1600" dirty="0" smtClean="0"/>
                        <a:t>1.98</a:t>
                      </a:r>
                      <a:endParaRPr lang="en-US" sz="1600" dirty="0"/>
                    </a:p>
                  </a:txBody>
                  <a:tcPr/>
                </a:tc>
                <a:tc>
                  <a:txBody>
                    <a:bodyPr/>
                    <a:lstStyle/>
                    <a:p>
                      <a:pPr algn="ctr"/>
                      <a:r>
                        <a:rPr lang="en-US" sz="1600" dirty="0" smtClean="0"/>
                        <a:t>[1.16, 3.40]</a:t>
                      </a:r>
                      <a:endParaRPr lang="en-US" sz="16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&lt;0.05</a:t>
                      </a:r>
                    </a:p>
                  </a:txBody>
                  <a:tcPr/>
                </a:tc>
              </a:tr>
              <a:tr h="383440">
                <a:tc>
                  <a:txBody>
                    <a:bodyPr/>
                    <a:lstStyle/>
                    <a:p>
                      <a:r>
                        <a:rPr lang="en-US" sz="1600" dirty="0" smtClean="0"/>
                        <a:t>       Five Hours</a:t>
                      </a:r>
                      <a:endParaRPr lang="en-US" sz="1600" dirty="0"/>
                    </a:p>
                  </a:txBody>
                  <a:tcPr/>
                </a:tc>
                <a:tc>
                  <a:txBody>
                    <a:bodyPr/>
                    <a:lstStyle/>
                    <a:p>
                      <a:pPr algn="ctr"/>
                      <a:r>
                        <a:rPr lang="en-US" sz="1600" dirty="0" smtClean="0"/>
                        <a:t>1.50</a:t>
                      </a:r>
                      <a:endParaRPr lang="en-US" sz="1600" dirty="0"/>
                    </a:p>
                  </a:txBody>
                  <a:tcPr/>
                </a:tc>
                <a:tc>
                  <a:txBody>
                    <a:bodyPr/>
                    <a:lstStyle/>
                    <a:p>
                      <a:pPr algn="ctr"/>
                      <a:r>
                        <a:rPr lang="en-US" sz="1600" dirty="0" smtClean="0"/>
                        <a:t>[0.86, 2.61]</a:t>
                      </a:r>
                      <a:endParaRPr lang="en-US" sz="16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&gt;0.10</a:t>
                      </a:r>
                    </a:p>
                  </a:txBody>
                  <a:tcPr/>
                </a:tc>
              </a:tr>
              <a:tr h="383440">
                <a:tc>
                  <a:txBody>
                    <a:bodyPr/>
                    <a:lstStyle/>
                    <a:p>
                      <a:r>
                        <a:rPr lang="en-US" sz="1600" dirty="0" smtClean="0"/>
                        <a:t>       Six</a:t>
                      </a:r>
                      <a:r>
                        <a:rPr lang="en-US" sz="1600" baseline="0" dirty="0" smtClean="0"/>
                        <a:t> Hours</a:t>
                      </a:r>
                      <a:endParaRPr lang="en-US" sz="1600" dirty="0"/>
                    </a:p>
                  </a:txBody>
                  <a:tcPr/>
                </a:tc>
                <a:tc>
                  <a:txBody>
                    <a:bodyPr/>
                    <a:lstStyle/>
                    <a:p>
                      <a:pPr algn="ctr"/>
                      <a:r>
                        <a:rPr lang="en-US" sz="1600" dirty="0" smtClean="0"/>
                        <a:t>2.29</a:t>
                      </a:r>
                      <a:endParaRPr lang="en-US" sz="1600" dirty="0"/>
                    </a:p>
                  </a:txBody>
                  <a:tcPr/>
                </a:tc>
                <a:tc>
                  <a:txBody>
                    <a:bodyPr/>
                    <a:lstStyle/>
                    <a:p>
                      <a:pPr algn="ctr"/>
                      <a:r>
                        <a:rPr lang="en-US" sz="1600" dirty="0" smtClean="0"/>
                        <a:t>[1.32, 3.98]</a:t>
                      </a:r>
                      <a:endParaRPr lang="en-US" sz="16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&lt;0.01</a:t>
                      </a:r>
                    </a:p>
                  </a:txBody>
                  <a:tcPr/>
                </a:tc>
              </a:tr>
              <a:tr h="383440">
                <a:tc>
                  <a:txBody>
                    <a:bodyPr/>
                    <a:lstStyle/>
                    <a:p>
                      <a:r>
                        <a:rPr lang="en-US" sz="1600" dirty="0" smtClean="0"/>
                        <a:t>       Seven</a:t>
                      </a:r>
                      <a:r>
                        <a:rPr lang="en-US" sz="1600" baseline="0" dirty="0" smtClean="0"/>
                        <a:t> Hours</a:t>
                      </a:r>
                      <a:endParaRPr lang="en-US" sz="1600" dirty="0"/>
                    </a:p>
                  </a:txBody>
                  <a:tcPr/>
                </a:tc>
                <a:tc>
                  <a:txBody>
                    <a:bodyPr/>
                    <a:lstStyle/>
                    <a:p>
                      <a:pPr algn="ctr"/>
                      <a:r>
                        <a:rPr lang="en-US" sz="1600" dirty="0" smtClean="0"/>
                        <a:t>3.68</a:t>
                      </a:r>
                      <a:endParaRPr lang="en-US" sz="1600" dirty="0"/>
                    </a:p>
                  </a:txBody>
                  <a:tcPr/>
                </a:tc>
                <a:tc>
                  <a:txBody>
                    <a:bodyPr/>
                    <a:lstStyle/>
                    <a:p>
                      <a:pPr algn="ctr"/>
                      <a:r>
                        <a:rPr lang="en-US" sz="1600" dirty="0" smtClean="0"/>
                        <a:t>[1.88, 7.21]</a:t>
                      </a:r>
                      <a:endParaRPr lang="en-US" sz="16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&lt;0.01</a:t>
                      </a:r>
                    </a:p>
                  </a:txBody>
                  <a:tcPr/>
                </a:tc>
              </a:tr>
              <a:tr h="285869">
                <a:tc>
                  <a:txBody>
                    <a:bodyPr/>
                    <a:lstStyle/>
                    <a:p>
                      <a:r>
                        <a:rPr lang="en-US" sz="1600" dirty="0" smtClean="0"/>
                        <a:t>       Eight Hours or More</a:t>
                      </a:r>
                      <a:endParaRPr lang="en-US" sz="1600" dirty="0"/>
                    </a:p>
                  </a:txBody>
                  <a:tcPr/>
                </a:tc>
                <a:tc>
                  <a:txBody>
                    <a:bodyPr/>
                    <a:lstStyle/>
                    <a:p>
                      <a:pPr algn="ctr"/>
                      <a:r>
                        <a:rPr lang="en-US" sz="1600" dirty="0" smtClean="0"/>
                        <a:t>3.42</a:t>
                      </a:r>
                      <a:endParaRPr lang="en-US" sz="1600" dirty="0"/>
                    </a:p>
                  </a:txBody>
                  <a:tcPr/>
                </a:tc>
                <a:tc>
                  <a:txBody>
                    <a:bodyPr/>
                    <a:lstStyle/>
                    <a:p>
                      <a:pPr algn="ctr"/>
                      <a:r>
                        <a:rPr lang="en-US" sz="1600" dirty="0" smtClean="0"/>
                        <a:t>[1.80, 6.24]</a:t>
                      </a:r>
                      <a:endParaRPr lang="en-US" sz="160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dirty="0" smtClean="0"/>
                        <a:t>&lt;0.01</a:t>
                      </a:r>
                    </a:p>
                  </a:txBody>
                  <a:tcPr/>
                </a:tc>
              </a:tr>
            </a:tbl>
          </a:graphicData>
        </a:graphic>
      </p:graphicFrame>
      <p:sp>
        <p:nvSpPr>
          <p:cNvPr id="4" name="Slide Number Placeholder 3"/>
          <p:cNvSpPr>
            <a:spLocks noGrp="1"/>
          </p:cNvSpPr>
          <p:nvPr>
            <p:ph type="sldNum" sz="quarter" idx="12"/>
          </p:nvPr>
        </p:nvSpPr>
        <p:spPr>
          <a:xfrm>
            <a:off x="10976512" y="6404840"/>
            <a:ext cx="683339" cy="365125"/>
          </a:xfrm>
        </p:spPr>
        <p:txBody>
          <a:bodyPr/>
          <a:lstStyle/>
          <a:p>
            <a:fld id="{D57F1E4F-1CFF-5643-939E-217C01CDF565}" type="slidenum">
              <a:rPr lang="en-US" smtClean="0">
                <a:solidFill>
                  <a:schemeClr val="tx1"/>
                </a:solidFill>
              </a:rPr>
              <a:pPr/>
              <a:t>10</a:t>
            </a:fld>
            <a:endParaRPr lang="en-US" dirty="0">
              <a:solidFill>
                <a:schemeClr val="tx1"/>
              </a:solidFill>
            </a:endParaRPr>
          </a:p>
        </p:txBody>
      </p:sp>
      <p:sp>
        <p:nvSpPr>
          <p:cNvPr id="6" name="TextBox 5"/>
          <p:cNvSpPr txBox="1"/>
          <p:nvPr/>
        </p:nvSpPr>
        <p:spPr>
          <a:xfrm>
            <a:off x="677334" y="6418125"/>
            <a:ext cx="10552642" cy="338554"/>
          </a:xfrm>
          <a:prstGeom prst="rect">
            <a:avLst/>
          </a:prstGeom>
          <a:noFill/>
        </p:spPr>
        <p:txBody>
          <a:bodyPr wrap="square" rtlCol="0">
            <a:spAutoFit/>
          </a:bodyPr>
          <a:lstStyle/>
          <a:p>
            <a:r>
              <a:rPr lang="en-US" sz="1600" dirty="0" smtClean="0">
                <a:solidFill>
                  <a:schemeClr val="accent2">
                    <a:lumMod val="75000"/>
                  </a:schemeClr>
                </a:solidFill>
              </a:rPr>
              <a:t>Total sample size, n = 620 from 58 participants; at least 5 responses from each individuals</a:t>
            </a:r>
            <a:endParaRPr lang="en-US" sz="1600" dirty="0">
              <a:solidFill>
                <a:schemeClr val="accent2">
                  <a:lumMod val="75000"/>
                </a:schemeClr>
              </a:solidFill>
            </a:endParaRPr>
          </a:p>
        </p:txBody>
      </p:sp>
      <p:sp>
        <p:nvSpPr>
          <p:cNvPr id="7" name="TextBox 6"/>
          <p:cNvSpPr txBox="1"/>
          <p:nvPr/>
        </p:nvSpPr>
        <p:spPr>
          <a:xfrm>
            <a:off x="9990674" y="2695611"/>
            <a:ext cx="2201326" cy="1569660"/>
          </a:xfrm>
          <a:prstGeom prst="rect">
            <a:avLst/>
          </a:prstGeom>
          <a:noFill/>
        </p:spPr>
        <p:txBody>
          <a:bodyPr wrap="square" rtlCol="0">
            <a:spAutoFit/>
          </a:bodyPr>
          <a:lstStyle/>
          <a:p>
            <a:pPr algn="ctr"/>
            <a:r>
              <a:rPr lang="en-US" sz="1600" b="1" dirty="0" smtClean="0"/>
              <a:t>Table 2: Summary results from </a:t>
            </a:r>
            <a:r>
              <a:rPr lang="en-CA" sz="1600" b="1" dirty="0" smtClean="0"/>
              <a:t>Ordinal Logistic Regression Model (ordered stress score is the dependent variable)</a:t>
            </a:r>
            <a:r>
              <a:rPr lang="en-US" sz="1600" b="1" dirty="0" smtClean="0"/>
              <a:t>.</a:t>
            </a:r>
            <a:endParaRPr lang="en-US" sz="1600" b="1" dirty="0"/>
          </a:p>
        </p:txBody>
      </p:sp>
    </p:spTree>
    <p:extLst>
      <p:ext uri="{BB962C8B-B14F-4D97-AF65-F5344CB8AC3E}">
        <p14:creationId xmlns:p14="http://schemas.microsoft.com/office/powerpoint/2010/main" val="8707789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noAutofit/>
          </a:bodyPr>
          <a:lstStyle/>
          <a:p>
            <a:r>
              <a:rPr lang="en-US" sz="2400" b="1" i="1" dirty="0" smtClean="0"/>
              <a:t>Transportation method </a:t>
            </a:r>
            <a:r>
              <a:rPr lang="en-US" sz="2400" dirty="0" smtClean="0"/>
              <a:t>that were chosen to come to school</a:t>
            </a:r>
            <a:r>
              <a:rPr lang="en-US" sz="2400" b="1" i="1" dirty="0" smtClean="0"/>
              <a:t> </a:t>
            </a:r>
            <a:r>
              <a:rPr lang="en-US" sz="2400" dirty="0" smtClean="0"/>
              <a:t>and the amount of </a:t>
            </a:r>
            <a:r>
              <a:rPr lang="en-US" sz="2400" b="1" i="1" dirty="0" smtClean="0"/>
              <a:t>time spent on campus</a:t>
            </a:r>
            <a:r>
              <a:rPr lang="en-US" sz="2400" dirty="0" smtClean="0"/>
              <a:t> show significant association with </a:t>
            </a:r>
            <a:r>
              <a:rPr lang="en-US" sz="2400" b="1" i="1" dirty="0" smtClean="0"/>
              <a:t>stress level</a:t>
            </a:r>
            <a:r>
              <a:rPr lang="en-US" sz="2400" dirty="0" smtClean="0"/>
              <a:t>.</a:t>
            </a:r>
          </a:p>
          <a:p>
            <a:r>
              <a:rPr lang="en-US" sz="2400" b="1" i="1" dirty="0" smtClean="0"/>
              <a:t>Stress level</a:t>
            </a:r>
            <a:r>
              <a:rPr lang="en-US" sz="2400" dirty="0" smtClean="0"/>
              <a:t> increases with </a:t>
            </a:r>
            <a:r>
              <a:rPr lang="en-US" sz="2400" b="1" i="1" dirty="0" smtClean="0"/>
              <a:t>hours spent </a:t>
            </a:r>
            <a:r>
              <a:rPr lang="en-US" sz="2400" dirty="0" smtClean="0"/>
              <a:t>on campus.</a:t>
            </a:r>
          </a:p>
          <a:p>
            <a:r>
              <a:rPr lang="en-US" sz="2400" dirty="0" smtClean="0"/>
              <a:t>The study found that those, who come to school either by foot or by car were less stressed, compared to those, who came to school by bus. </a:t>
            </a:r>
          </a:p>
          <a:p>
            <a:endParaRPr lang="en-US" sz="2400" dirty="0" smtClean="0"/>
          </a:p>
          <a:p>
            <a:endParaRPr lang="en-US" sz="2400" dirty="0" smtClean="0"/>
          </a:p>
          <a:p>
            <a:endParaRPr lang="en-US" sz="24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7382762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a:xfrm>
            <a:off x="677334" y="1631951"/>
            <a:ext cx="9266766" cy="3880773"/>
          </a:xfrm>
        </p:spPr>
        <p:txBody>
          <a:bodyPr>
            <a:noAutofit/>
          </a:bodyPr>
          <a:lstStyle/>
          <a:p>
            <a:pPr algn="just"/>
            <a:r>
              <a:rPr lang="en-US" sz="2800" dirty="0" smtClean="0"/>
              <a:t>Model validation or diagnostic checking will be done.</a:t>
            </a:r>
          </a:p>
          <a:p>
            <a:pPr algn="just"/>
            <a:r>
              <a:rPr lang="en-US" sz="2800" dirty="0" smtClean="0"/>
              <a:t>Literature shows that </a:t>
            </a:r>
            <a:r>
              <a:rPr lang="en-US" sz="2800" b="1" i="1" dirty="0" smtClean="0"/>
              <a:t>involvement in physical activity </a:t>
            </a:r>
            <a:r>
              <a:rPr lang="en-US" sz="2800" dirty="0" smtClean="0"/>
              <a:t>are significantly associated with stress level. Different operationalize method should be used to look for such association.</a:t>
            </a:r>
          </a:p>
          <a:p>
            <a:pPr algn="just"/>
            <a:r>
              <a:rPr lang="en-US" sz="2800" dirty="0" smtClean="0"/>
              <a:t>Modern Machine Learning algorithm should be implemented to classify the stress level.</a:t>
            </a:r>
          </a:p>
          <a:p>
            <a:pPr algn="just"/>
            <a:r>
              <a:rPr lang="en-US" sz="2800" dirty="0" smtClean="0"/>
              <a:t>App usage data should be incorporated as possible covariate(s).</a:t>
            </a:r>
            <a:endParaRPr lang="en-US" sz="28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592396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onclusion</a:t>
            </a:r>
            <a:endParaRPr lang="en-US" dirty="0"/>
          </a:p>
        </p:txBody>
      </p:sp>
      <p:sp>
        <p:nvSpPr>
          <p:cNvPr id="3" name="Content Placeholder 2"/>
          <p:cNvSpPr>
            <a:spLocks noGrp="1"/>
          </p:cNvSpPr>
          <p:nvPr>
            <p:ph idx="1"/>
          </p:nvPr>
        </p:nvSpPr>
        <p:spPr/>
        <p:txBody>
          <a:bodyPr>
            <a:normAutofit/>
          </a:bodyPr>
          <a:lstStyle/>
          <a:p>
            <a:pPr marL="0" indent="0" algn="ctr">
              <a:buNone/>
            </a:pPr>
            <a:r>
              <a:rPr lang="en-US" sz="3200" i="1" dirty="0" smtClean="0">
                <a:solidFill>
                  <a:schemeClr val="accent1">
                    <a:lumMod val="75000"/>
                  </a:schemeClr>
                </a:solidFill>
              </a:rPr>
              <a:t>Mobile phone data exhibits that </a:t>
            </a:r>
            <a:r>
              <a:rPr lang="en-US" sz="3200" b="1" i="1" dirty="0" smtClean="0">
                <a:solidFill>
                  <a:schemeClr val="accent1">
                    <a:lumMod val="75000"/>
                  </a:schemeClr>
                </a:solidFill>
              </a:rPr>
              <a:t>different types of commute</a:t>
            </a:r>
            <a:r>
              <a:rPr lang="en-US" sz="3200" i="1" dirty="0" smtClean="0">
                <a:solidFill>
                  <a:schemeClr val="accent1">
                    <a:lumMod val="75000"/>
                  </a:schemeClr>
                </a:solidFill>
              </a:rPr>
              <a:t> and </a:t>
            </a:r>
            <a:r>
              <a:rPr lang="en-US" sz="3200" b="1" i="1" dirty="0" smtClean="0">
                <a:solidFill>
                  <a:schemeClr val="accent1">
                    <a:lumMod val="75000"/>
                  </a:schemeClr>
                </a:solidFill>
              </a:rPr>
              <a:t>time spent at school</a:t>
            </a:r>
            <a:r>
              <a:rPr lang="en-US" sz="3200" i="1" dirty="0" smtClean="0">
                <a:solidFill>
                  <a:schemeClr val="accent1">
                    <a:lumMod val="75000"/>
                  </a:schemeClr>
                </a:solidFill>
              </a:rPr>
              <a:t> have significant effect on stress level among university students.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929652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534" y="2724150"/>
            <a:ext cx="8596668" cy="1320800"/>
          </a:xfrm>
        </p:spPr>
        <p:txBody>
          <a:bodyPr>
            <a:normAutofit/>
          </a:bodyPr>
          <a:lstStyle/>
          <a:p>
            <a:pPr algn="ctr"/>
            <a:r>
              <a:rPr lang="en-US" sz="4000" dirty="0" smtClean="0"/>
              <a:t>Thank You</a:t>
            </a:r>
            <a:endParaRPr lang="en-US" sz="40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6059913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16447351"/>
              </p:ext>
            </p:extLst>
          </p:nvPr>
        </p:nvGraphicFramePr>
        <p:xfrm>
          <a:off x="677334" y="2012285"/>
          <a:ext cx="3208866" cy="4394202"/>
        </p:xfrm>
        <a:graphic>
          <a:graphicData uri="http://schemas.openxmlformats.org/drawingml/2006/table">
            <a:tbl>
              <a:tblPr firstRow="1" bandRow="1">
                <a:tableStyleId>{21E4AEA4-8DFA-4A89-87EB-49C32662AFE0}</a:tableStyleId>
              </a:tblPr>
              <a:tblGrid>
                <a:gridCol w="1604433"/>
                <a:gridCol w="1604433"/>
              </a:tblGrid>
              <a:tr h="732367">
                <a:tc>
                  <a:txBody>
                    <a:bodyPr/>
                    <a:lstStyle/>
                    <a:p>
                      <a:pPr algn="ctr"/>
                      <a:r>
                        <a:rPr lang="en-US" sz="2000" dirty="0" smtClean="0"/>
                        <a:t>Week</a:t>
                      </a:r>
                      <a:endParaRPr lang="en-US" sz="2000" dirty="0"/>
                    </a:p>
                  </a:txBody>
                  <a:tcPr/>
                </a:tc>
                <a:tc>
                  <a:txBody>
                    <a:bodyPr/>
                    <a:lstStyle/>
                    <a:p>
                      <a:pPr algn="ctr"/>
                      <a:r>
                        <a:rPr lang="en-US" sz="2000" dirty="0" smtClean="0"/>
                        <a:t>Frequency</a:t>
                      </a:r>
                      <a:endParaRPr lang="en-US" sz="2000" dirty="0"/>
                    </a:p>
                  </a:txBody>
                  <a:tcPr/>
                </a:tc>
              </a:tr>
              <a:tr h="732367">
                <a:tc>
                  <a:txBody>
                    <a:bodyPr/>
                    <a:lstStyle/>
                    <a:p>
                      <a:pPr algn="ctr"/>
                      <a:r>
                        <a:rPr lang="en-US" sz="2000" dirty="0" smtClean="0"/>
                        <a:t>Week 6</a:t>
                      </a:r>
                      <a:endParaRPr lang="en-US" sz="2000" dirty="0"/>
                    </a:p>
                  </a:txBody>
                  <a:tcPr/>
                </a:tc>
                <a:tc>
                  <a:txBody>
                    <a:bodyPr/>
                    <a:lstStyle/>
                    <a:p>
                      <a:pPr algn="ctr"/>
                      <a:r>
                        <a:rPr lang="en-US" sz="2000" dirty="0" smtClean="0"/>
                        <a:t>157</a:t>
                      </a:r>
                      <a:endParaRPr lang="en-US" sz="2000" dirty="0"/>
                    </a:p>
                  </a:txBody>
                  <a:tcPr/>
                </a:tc>
              </a:tr>
              <a:tr h="732367">
                <a:tc>
                  <a:txBody>
                    <a:bodyPr/>
                    <a:lstStyle/>
                    <a:p>
                      <a:pPr algn="ctr"/>
                      <a:r>
                        <a:rPr lang="en-US" sz="2000" dirty="0" smtClean="0"/>
                        <a:t>Week</a:t>
                      </a:r>
                      <a:r>
                        <a:rPr lang="en-US" sz="2000" baseline="0" dirty="0" smtClean="0"/>
                        <a:t> 7</a:t>
                      </a:r>
                      <a:endParaRPr lang="en-US" sz="2000" dirty="0"/>
                    </a:p>
                  </a:txBody>
                  <a:tcPr/>
                </a:tc>
                <a:tc>
                  <a:txBody>
                    <a:bodyPr/>
                    <a:lstStyle/>
                    <a:p>
                      <a:pPr algn="ctr"/>
                      <a:r>
                        <a:rPr lang="en-US" sz="2000" dirty="0" smtClean="0"/>
                        <a:t>186</a:t>
                      </a:r>
                      <a:endParaRPr lang="en-US" sz="2000" dirty="0"/>
                    </a:p>
                  </a:txBody>
                  <a:tcPr/>
                </a:tc>
              </a:tr>
              <a:tr h="732367">
                <a:tc>
                  <a:txBody>
                    <a:bodyPr/>
                    <a:lstStyle/>
                    <a:p>
                      <a:pPr algn="ctr"/>
                      <a:r>
                        <a:rPr lang="en-US" sz="2000" dirty="0" smtClean="0"/>
                        <a:t>Week 8</a:t>
                      </a:r>
                      <a:endParaRPr lang="en-US" sz="2000" dirty="0"/>
                    </a:p>
                  </a:txBody>
                  <a:tcPr/>
                </a:tc>
                <a:tc>
                  <a:txBody>
                    <a:bodyPr/>
                    <a:lstStyle/>
                    <a:p>
                      <a:pPr algn="ctr"/>
                      <a:r>
                        <a:rPr lang="en-US" sz="2000" dirty="0" smtClean="0"/>
                        <a:t>130</a:t>
                      </a:r>
                      <a:endParaRPr lang="en-US" sz="2000" dirty="0"/>
                    </a:p>
                  </a:txBody>
                  <a:tcPr/>
                </a:tc>
              </a:tr>
              <a:tr h="732367">
                <a:tc>
                  <a:txBody>
                    <a:bodyPr/>
                    <a:lstStyle/>
                    <a:p>
                      <a:pPr algn="ctr"/>
                      <a:r>
                        <a:rPr lang="en-US" sz="2000" dirty="0" smtClean="0"/>
                        <a:t>Week 9</a:t>
                      </a:r>
                      <a:endParaRPr lang="en-US" sz="2000" dirty="0"/>
                    </a:p>
                  </a:txBody>
                  <a:tcPr/>
                </a:tc>
                <a:tc>
                  <a:txBody>
                    <a:bodyPr/>
                    <a:lstStyle/>
                    <a:p>
                      <a:pPr algn="ctr"/>
                      <a:r>
                        <a:rPr lang="en-US" sz="2000" dirty="0" smtClean="0"/>
                        <a:t>210</a:t>
                      </a:r>
                      <a:endParaRPr lang="en-US" sz="2000" dirty="0"/>
                    </a:p>
                  </a:txBody>
                  <a:tcPr/>
                </a:tc>
              </a:tr>
              <a:tr h="732367">
                <a:tc>
                  <a:txBody>
                    <a:bodyPr/>
                    <a:lstStyle/>
                    <a:p>
                      <a:pPr algn="ctr"/>
                      <a:r>
                        <a:rPr lang="en-US" sz="2000" dirty="0" smtClean="0"/>
                        <a:t>Week 10</a:t>
                      </a:r>
                      <a:endParaRPr lang="en-US" sz="2000" dirty="0"/>
                    </a:p>
                  </a:txBody>
                  <a:tcPr/>
                </a:tc>
                <a:tc>
                  <a:txBody>
                    <a:bodyPr/>
                    <a:lstStyle/>
                    <a:p>
                      <a:pPr algn="ctr"/>
                      <a:r>
                        <a:rPr lang="en-US" sz="2000" dirty="0" smtClean="0"/>
                        <a:t>68</a:t>
                      </a:r>
                      <a:endParaRPr lang="en-US" sz="2000" dirty="0"/>
                    </a:p>
                  </a:txBody>
                  <a:tcPr/>
                </a:tc>
              </a:tr>
            </a:tbl>
          </a:graphicData>
        </a:graphic>
      </p:graphicFrame>
      <p:sp>
        <p:nvSpPr>
          <p:cNvPr id="4" name="Slide Number Placeholder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785797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756174493"/>
              </p:ext>
            </p:extLst>
          </p:nvPr>
        </p:nvGraphicFramePr>
        <p:xfrm>
          <a:off x="3283900" y="1644423"/>
          <a:ext cx="3484762" cy="2381039"/>
        </p:xfrm>
        <a:graphic>
          <a:graphicData uri="http://schemas.openxmlformats.org/drawingml/2006/table">
            <a:tbl>
              <a:tblPr firstRow="1" bandRow="1">
                <a:tableStyleId>{21E4AEA4-8DFA-4A89-87EB-49C32662AFE0}</a:tableStyleId>
              </a:tblPr>
              <a:tblGrid>
                <a:gridCol w="1960762"/>
                <a:gridCol w="1524000"/>
              </a:tblGrid>
              <a:tr h="732367">
                <a:tc>
                  <a:txBody>
                    <a:bodyPr/>
                    <a:lstStyle/>
                    <a:p>
                      <a:pPr algn="ctr"/>
                      <a:r>
                        <a:rPr lang="en-US" sz="2000" dirty="0" smtClean="0"/>
                        <a:t>Fast</a:t>
                      </a:r>
                      <a:r>
                        <a:rPr lang="en-US" sz="2000" baseline="0" dirty="0" smtClean="0"/>
                        <a:t> Food Consumption</a:t>
                      </a:r>
                      <a:endParaRPr lang="en-US" sz="2000" dirty="0"/>
                    </a:p>
                  </a:txBody>
                  <a:tcPr/>
                </a:tc>
                <a:tc>
                  <a:txBody>
                    <a:bodyPr/>
                    <a:lstStyle/>
                    <a:p>
                      <a:pPr algn="ctr"/>
                      <a:r>
                        <a:rPr lang="en-US" sz="2000" dirty="0" smtClean="0"/>
                        <a:t>Frequency</a:t>
                      </a:r>
                      <a:endParaRPr lang="en-US" sz="2000" dirty="0"/>
                    </a:p>
                  </a:txBody>
                  <a:tcPr/>
                </a:tc>
              </a:tr>
              <a:tr h="576617">
                <a:tc>
                  <a:txBody>
                    <a:bodyPr/>
                    <a:lstStyle/>
                    <a:p>
                      <a:pPr algn="ctr"/>
                      <a:r>
                        <a:rPr lang="en-US" sz="2000" dirty="0" smtClean="0"/>
                        <a:t>Yes</a:t>
                      </a:r>
                      <a:endParaRPr lang="en-US" sz="2000" dirty="0"/>
                    </a:p>
                  </a:txBody>
                  <a:tcPr/>
                </a:tc>
                <a:tc>
                  <a:txBody>
                    <a:bodyPr/>
                    <a:lstStyle/>
                    <a:p>
                      <a:pPr algn="ctr"/>
                      <a:r>
                        <a:rPr lang="en-US" sz="2000" dirty="0" smtClean="0"/>
                        <a:t>72</a:t>
                      </a:r>
                      <a:endParaRPr lang="en-US" sz="2000" dirty="0"/>
                    </a:p>
                  </a:txBody>
                  <a:tcPr/>
                </a:tc>
              </a:tr>
              <a:tr h="536027">
                <a:tc>
                  <a:txBody>
                    <a:bodyPr/>
                    <a:lstStyle/>
                    <a:p>
                      <a:pPr algn="ctr"/>
                      <a:r>
                        <a:rPr lang="en-US" sz="2000" dirty="0" smtClean="0"/>
                        <a:t>No</a:t>
                      </a:r>
                      <a:endParaRPr lang="en-US" sz="2000" dirty="0"/>
                    </a:p>
                  </a:txBody>
                  <a:tcPr/>
                </a:tc>
                <a:tc>
                  <a:txBody>
                    <a:bodyPr/>
                    <a:lstStyle/>
                    <a:p>
                      <a:pPr algn="ctr"/>
                      <a:r>
                        <a:rPr lang="en-US" sz="2000" smtClean="0"/>
                        <a:t>116</a:t>
                      </a:r>
                      <a:endParaRPr lang="en-US" sz="2000" dirty="0"/>
                    </a:p>
                  </a:txBody>
                  <a:tcPr/>
                </a:tc>
              </a:tr>
              <a:tr h="536028">
                <a:tc>
                  <a:txBody>
                    <a:bodyPr/>
                    <a:lstStyle/>
                    <a:p>
                      <a:pPr algn="ctr"/>
                      <a:r>
                        <a:rPr lang="en-US" sz="2000" dirty="0" smtClean="0"/>
                        <a:t>NA’s</a:t>
                      </a:r>
                      <a:endParaRPr lang="en-US" sz="2000" dirty="0"/>
                    </a:p>
                  </a:txBody>
                  <a:tcPr/>
                </a:tc>
                <a:tc>
                  <a:txBody>
                    <a:bodyPr/>
                    <a:lstStyle/>
                    <a:p>
                      <a:pPr algn="ctr"/>
                      <a:r>
                        <a:rPr lang="en-US" sz="2000" dirty="0" smtClean="0"/>
                        <a:t>563</a:t>
                      </a:r>
                      <a:endParaRPr lang="en-US" sz="2000" dirty="0"/>
                    </a:p>
                  </a:txBody>
                  <a:tcPr/>
                </a:tc>
              </a:tr>
            </a:tbl>
          </a:graphicData>
        </a:graphic>
      </p:graphicFrame>
      <p:sp>
        <p:nvSpPr>
          <p:cNvPr id="4" name="Slide Number Placeholder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10772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17</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93520618"/>
              </p:ext>
            </p:extLst>
          </p:nvPr>
        </p:nvGraphicFramePr>
        <p:xfrm>
          <a:off x="3077634" y="812107"/>
          <a:ext cx="3754090" cy="5229255"/>
        </p:xfrm>
        <a:graphic>
          <a:graphicData uri="http://schemas.openxmlformats.org/drawingml/2006/table">
            <a:tbl>
              <a:tblPr firstRow="1" bandRow="1">
                <a:tableStyleId>{21E4AEA4-8DFA-4A89-87EB-49C32662AFE0}</a:tableStyleId>
              </a:tblPr>
              <a:tblGrid>
                <a:gridCol w="2146007"/>
                <a:gridCol w="1608083"/>
              </a:tblGrid>
              <a:tr h="732367">
                <a:tc>
                  <a:txBody>
                    <a:bodyPr/>
                    <a:lstStyle/>
                    <a:p>
                      <a:pPr algn="ctr"/>
                      <a:r>
                        <a:rPr lang="en-US" sz="2000" dirty="0" smtClean="0"/>
                        <a:t>Hours Spent at School</a:t>
                      </a:r>
                      <a:endParaRPr lang="en-US" sz="2000" dirty="0"/>
                    </a:p>
                  </a:txBody>
                  <a:tcPr/>
                </a:tc>
                <a:tc>
                  <a:txBody>
                    <a:bodyPr/>
                    <a:lstStyle/>
                    <a:p>
                      <a:pPr algn="ctr"/>
                      <a:r>
                        <a:rPr lang="en-US" sz="2000" dirty="0" smtClean="0"/>
                        <a:t>Frequency</a:t>
                      </a:r>
                      <a:endParaRPr lang="en-US" sz="2000" dirty="0"/>
                    </a:p>
                  </a:txBody>
                  <a:tcPr/>
                </a:tc>
              </a:tr>
              <a:tr h="531948">
                <a:tc>
                  <a:txBody>
                    <a:bodyPr/>
                    <a:lstStyle/>
                    <a:p>
                      <a:pPr algn="l"/>
                      <a:r>
                        <a:rPr lang="en-US" sz="2000" dirty="0" smtClean="0"/>
                        <a:t>1: Less than an hour</a:t>
                      </a:r>
                      <a:endParaRPr lang="en-US" sz="2000" dirty="0"/>
                    </a:p>
                  </a:txBody>
                  <a:tcPr/>
                </a:tc>
                <a:tc>
                  <a:txBody>
                    <a:bodyPr/>
                    <a:lstStyle/>
                    <a:p>
                      <a:pPr algn="ctr"/>
                      <a:r>
                        <a:rPr lang="en-US" sz="2000" dirty="0" smtClean="0"/>
                        <a:t>90</a:t>
                      </a:r>
                      <a:endParaRPr lang="en-US" sz="2000" dirty="0"/>
                    </a:p>
                  </a:txBody>
                  <a:tcPr/>
                </a:tc>
              </a:tr>
              <a:tr h="510781">
                <a:tc>
                  <a:txBody>
                    <a:bodyPr/>
                    <a:lstStyle/>
                    <a:p>
                      <a:pPr algn="l"/>
                      <a:r>
                        <a:rPr lang="en-US" sz="2000" dirty="0" smtClean="0"/>
                        <a:t>2: One Hour</a:t>
                      </a:r>
                      <a:endParaRPr lang="en-US" sz="2000" dirty="0"/>
                    </a:p>
                  </a:txBody>
                  <a:tcPr/>
                </a:tc>
                <a:tc>
                  <a:txBody>
                    <a:bodyPr/>
                    <a:lstStyle/>
                    <a:p>
                      <a:pPr algn="ctr"/>
                      <a:r>
                        <a:rPr lang="en-US" sz="2000" dirty="0" smtClean="0"/>
                        <a:t>88</a:t>
                      </a:r>
                      <a:endParaRPr lang="en-US" sz="2000" dirty="0"/>
                    </a:p>
                  </a:txBody>
                  <a:tcPr/>
                </a:tc>
              </a:tr>
              <a:tr h="336127">
                <a:tc>
                  <a:txBody>
                    <a:bodyPr/>
                    <a:lstStyle/>
                    <a:p>
                      <a:pPr algn="l"/>
                      <a:r>
                        <a:rPr lang="en-US" sz="2000" dirty="0" smtClean="0"/>
                        <a:t>3: Two Hours</a:t>
                      </a:r>
                      <a:endParaRPr lang="en-US" sz="2000" dirty="0"/>
                    </a:p>
                  </a:txBody>
                  <a:tcPr/>
                </a:tc>
                <a:tc>
                  <a:txBody>
                    <a:bodyPr/>
                    <a:lstStyle/>
                    <a:p>
                      <a:pPr algn="ctr"/>
                      <a:r>
                        <a:rPr lang="en-US" sz="2000" dirty="0" smtClean="0"/>
                        <a:t>104</a:t>
                      </a:r>
                      <a:endParaRPr lang="en-US" sz="2000" dirty="0"/>
                    </a:p>
                  </a:txBody>
                  <a:tcPr/>
                </a:tc>
              </a:tr>
              <a:tr h="435187">
                <a:tc>
                  <a:txBody>
                    <a:bodyPr/>
                    <a:lstStyle/>
                    <a:p>
                      <a:pPr algn="l"/>
                      <a:r>
                        <a:rPr lang="en-US" sz="2000" dirty="0" smtClean="0"/>
                        <a:t>4: Three Hours</a:t>
                      </a:r>
                      <a:endParaRPr lang="en-US" sz="2000" dirty="0"/>
                    </a:p>
                  </a:txBody>
                  <a:tcPr/>
                </a:tc>
                <a:tc>
                  <a:txBody>
                    <a:bodyPr/>
                    <a:lstStyle/>
                    <a:p>
                      <a:pPr algn="ctr"/>
                      <a:r>
                        <a:rPr lang="en-US" sz="2000" dirty="0" smtClean="0"/>
                        <a:t>112</a:t>
                      </a:r>
                      <a:endParaRPr lang="en-US" sz="2000" dirty="0"/>
                    </a:p>
                  </a:txBody>
                  <a:tcPr/>
                </a:tc>
              </a:tr>
              <a:tr h="381000">
                <a:tc>
                  <a:txBody>
                    <a:bodyPr/>
                    <a:lstStyle/>
                    <a:p>
                      <a:pPr algn="l"/>
                      <a:r>
                        <a:rPr lang="en-US" sz="2000" dirty="0" smtClean="0"/>
                        <a:t>5: Four Hours</a:t>
                      </a:r>
                      <a:endParaRPr lang="en-US" sz="2000" dirty="0"/>
                    </a:p>
                  </a:txBody>
                  <a:tcPr/>
                </a:tc>
                <a:tc>
                  <a:txBody>
                    <a:bodyPr/>
                    <a:lstStyle/>
                    <a:p>
                      <a:pPr algn="ctr"/>
                      <a:r>
                        <a:rPr lang="en-US" sz="2000" dirty="0" smtClean="0"/>
                        <a:t>97</a:t>
                      </a:r>
                      <a:endParaRPr lang="en-US" sz="2000" dirty="0"/>
                    </a:p>
                  </a:txBody>
                  <a:tcPr/>
                </a:tc>
              </a:tr>
              <a:tr h="467360">
                <a:tc>
                  <a:txBody>
                    <a:bodyPr/>
                    <a:lstStyle/>
                    <a:p>
                      <a:pPr algn="l"/>
                      <a:r>
                        <a:rPr lang="en-US" sz="2000" dirty="0" smtClean="0"/>
                        <a:t>6: Five Hours</a:t>
                      </a:r>
                      <a:endParaRPr lang="en-US" sz="2000" dirty="0"/>
                    </a:p>
                  </a:txBody>
                  <a:tcPr/>
                </a:tc>
                <a:tc>
                  <a:txBody>
                    <a:bodyPr/>
                    <a:lstStyle/>
                    <a:p>
                      <a:pPr algn="ctr"/>
                      <a:r>
                        <a:rPr lang="en-US" sz="2000" dirty="0" smtClean="0"/>
                        <a:t>80</a:t>
                      </a:r>
                      <a:endParaRPr lang="en-US" sz="2000" dirty="0"/>
                    </a:p>
                  </a:txBody>
                  <a:tcPr/>
                </a:tc>
              </a:tr>
              <a:tr h="444500">
                <a:tc>
                  <a:txBody>
                    <a:bodyPr/>
                    <a:lstStyle/>
                    <a:p>
                      <a:pPr algn="l"/>
                      <a:r>
                        <a:rPr lang="en-US" sz="2000" dirty="0" smtClean="0"/>
                        <a:t>7: Six Hours</a:t>
                      </a:r>
                      <a:endParaRPr lang="en-US" sz="2000" dirty="0"/>
                    </a:p>
                  </a:txBody>
                  <a:tcPr/>
                </a:tc>
                <a:tc>
                  <a:txBody>
                    <a:bodyPr/>
                    <a:lstStyle/>
                    <a:p>
                      <a:pPr algn="ctr"/>
                      <a:r>
                        <a:rPr lang="en-US" sz="2000" dirty="0" smtClean="0"/>
                        <a:t>83</a:t>
                      </a:r>
                      <a:endParaRPr lang="en-US" sz="2000" dirty="0"/>
                    </a:p>
                  </a:txBody>
                  <a:tcPr/>
                </a:tc>
              </a:tr>
              <a:tr h="444500">
                <a:tc>
                  <a:txBody>
                    <a:bodyPr/>
                    <a:lstStyle/>
                    <a:p>
                      <a:pPr algn="l"/>
                      <a:r>
                        <a:rPr lang="en-US" sz="2000" dirty="0" smtClean="0"/>
                        <a:t>8: Seven Hours</a:t>
                      </a:r>
                      <a:endParaRPr lang="en-US" sz="2000" dirty="0"/>
                    </a:p>
                  </a:txBody>
                  <a:tcPr/>
                </a:tc>
                <a:tc>
                  <a:txBody>
                    <a:bodyPr/>
                    <a:lstStyle/>
                    <a:p>
                      <a:pPr algn="ctr"/>
                      <a:r>
                        <a:rPr lang="en-US" sz="2000" dirty="0" smtClean="0"/>
                        <a:t>41</a:t>
                      </a:r>
                      <a:endParaRPr lang="en-US" sz="2000" dirty="0"/>
                    </a:p>
                  </a:txBody>
                  <a:tcPr/>
                </a:tc>
              </a:tr>
              <a:tr h="431800">
                <a:tc>
                  <a:txBody>
                    <a:bodyPr/>
                    <a:lstStyle/>
                    <a:p>
                      <a:pPr algn="l"/>
                      <a:r>
                        <a:rPr lang="en-US" sz="2000" dirty="0" smtClean="0"/>
                        <a:t>9: Eight Hours or</a:t>
                      </a:r>
                      <a:r>
                        <a:rPr lang="en-US" sz="2000" baseline="0" dirty="0" smtClean="0"/>
                        <a:t> More</a:t>
                      </a:r>
                      <a:endParaRPr lang="en-US" sz="2000" dirty="0"/>
                    </a:p>
                  </a:txBody>
                  <a:tcPr/>
                </a:tc>
                <a:tc>
                  <a:txBody>
                    <a:bodyPr/>
                    <a:lstStyle/>
                    <a:p>
                      <a:pPr algn="ctr"/>
                      <a:r>
                        <a:rPr lang="en-US" sz="2000" dirty="0" smtClean="0"/>
                        <a:t>56</a:t>
                      </a:r>
                      <a:endParaRPr lang="en-US" sz="2000" dirty="0"/>
                    </a:p>
                  </a:txBody>
                  <a:tcPr/>
                </a:tc>
              </a:tr>
            </a:tbl>
          </a:graphicData>
        </a:graphic>
      </p:graphicFrame>
    </p:spTree>
    <p:extLst>
      <p:ext uri="{BB962C8B-B14F-4D97-AF65-F5344CB8AC3E}">
        <p14:creationId xmlns:p14="http://schemas.microsoft.com/office/powerpoint/2010/main" val="1065656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18</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04645877"/>
              </p:ext>
            </p:extLst>
          </p:nvPr>
        </p:nvGraphicFramePr>
        <p:xfrm>
          <a:off x="3168286" y="908699"/>
          <a:ext cx="3208866" cy="4394202"/>
        </p:xfrm>
        <a:graphic>
          <a:graphicData uri="http://schemas.openxmlformats.org/drawingml/2006/table">
            <a:tbl>
              <a:tblPr firstRow="1" bandRow="1">
                <a:tableStyleId>{21E4AEA4-8DFA-4A89-87EB-49C32662AFE0}</a:tableStyleId>
              </a:tblPr>
              <a:tblGrid>
                <a:gridCol w="1604433"/>
                <a:gridCol w="1604433"/>
              </a:tblGrid>
              <a:tr h="732367">
                <a:tc>
                  <a:txBody>
                    <a:bodyPr/>
                    <a:lstStyle/>
                    <a:p>
                      <a:pPr algn="ctr"/>
                      <a:r>
                        <a:rPr lang="en-US" sz="2000" dirty="0" smtClean="0"/>
                        <a:t>Quartiles</a:t>
                      </a:r>
                      <a:endParaRPr lang="en-US" sz="2000" dirty="0"/>
                    </a:p>
                  </a:txBody>
                  <a:tcPr/>
                </a:tc>
                <a:tc>
                  <a:txBody>
                    <a:bodyPr/>
                    <a:lstStyle/>
                    <a:p>
                      <a:pPr algn="ctr"/>
                      <a:r>
                        <a:rPr lang="en-US" sz="2000" dirty="0" smtClean="0"/>
                        <a:t>Stress</a:t>
                      </a:r>
                      <a:r>
                        <a:rPr lang="en-US" sz="2000" baseline="0" dirty="0" smtClean="0"/>
                        <a:t> Score</a:t>
                      </a:r>
                      <a:endParaRPr lang="en-US" sz="2000" dirty="0"/>
                    </a:p>
                  </a:txBody>
                  <a:tcPr/>
                </a:tc>
              </a:tr>
              <a:tr h="732367">
                <a:tc>
                  <a:txBody>
                    <a:bodyPr/>
                    <a:lstStyle/>
                    <a:p>
                      <a:pPr algn="ctr"/>
                      <a:r>
                        <a:rPr lang="en-US" sz="2000" dirty="0" smtClean="0"/>
                        <a:t>0%</a:t>
                      </a:r>
                      <a:endParaRPr lang="en-US" sz="2000" dirty="0"/>
                    </a:p>
                  </a:txBody>
                  <a:tcPr/>
                </a:tc>
                <a:tc>
                  <a:txBody>
                    <a:bodyPr/>
                    <a:lstStyle/>
                    <a:p>
                      <a:pPr algn="ctr"/>
                      <a:r>
                        <a:rPr lang="en-US" sz="2000" dirty="0" smtClean="0"/>
                        <a:t>0.0</a:t>
                      </a:r>
                      <a:endParaRPr lang="en-US" sz="2000" dirty="0"/>
                    </a:p>
                  </a:txBody>
                  <a:tcPr/>
                </a:tc>
              </a:tr>
              <a:tr h="732367">
                <a:tc>
                  <a:txBody>
                    <a:bodyPr/>
                    <a:lstStyle/>
                    <a:p>
                      <a:pPr algn="ctr"/>
                      <a:r>
                        <a:rPr lang="en-US" sz="2000" dirty="0" smtClean="0"/>
                        <a:t>25%</a:t>
                      </a:r>
                      <a:endParaRPr lang="en-US" sz="2000" dirty="0"/>
                    </a:p>
                  </a:txBody>
                  <a:tcPr/>
                </a:tc>
                <a:tc>
                  <a:txBody>
                    <a:bodyPr/>
                    <a:lstStyle/>
                    <a:p>
                      <a:pPr algn="ctr"/>
                      <a:r>
                        <a:rPr lang="en-US" sz="2000" dirty="0" smtClean="0"/>
                        <a:t>1.0</a:t>
                      </a:r>
                      <a:endParaRPr lang="en-US" sz="2000" dirty="0"/>
                    </a:p>
                  </a:txBody>
                  <a:tcPr/>
                </a:tc>
              </a:tr>
              <a:tr h="732367">
                <a:tc>
                  <a:txBody>
                    <a:bodyPr/>
                    <a:lstStyle/>
                    <a:p>
                      <a:pPr algn="ctr"/>
                      <a:r>
                        <a:rPr lang="en-US" sz="2000" dirty="0" smtClean="0"/>
                        <a:t>50%</a:t>
                      </a:r>
                      <a:endParaRPr lang="en-US" sz="2000" dirty="0"/>
                    </a:p>
                  </a:txBody>
                  <a:tcPr/>
                </a:tc>
                <a:tc>
                  <a:txBody>
                    <a:bodyPr/>
                    <a:lstStyle/>
                    <a:p>
                      <a:pPr algn="ctr"/>
                      <a:r>
                        <a:rPr lang="en-US" sz="2000" dirty="0" smtClean="0"/>
                        <a:t>3.0</a:t>
                      </a:r>
                      <a:endParaRPr lang="en-US" sz="2000" dirty="0"/>
                    </a:p>
                  </a:txBody>
                  <a:tcPr/>
                </a:tc>
              </a:tr>
              <a:tr h="732367">
                <a:tc>
                  <a:txBody>
                    <a:bodyPr/>
                    <a:lstStyle/>
                    <a:p>
                      <a:pPr algn="ctr"/>
                      <a:r>
                        <a:rPr lang="en-US" sz="2000" dirty="0" smtClean="0"/>
                        <a:t>75%</a:t>
                      </a:r>
                      <a:endParaRPr lang="en-US" sz="2000" dirty="0"/>
                    </a:p>
                  </a:txBody>
                  <a:tcPr/>
                </a:tc>
                <a:tc>
                  <a:txBody>
                    <a:bodyPr/>
                    <a:lstStyle/>
                    <a:p>
                      <a:pPr algn="ctr"/>
                      <a:r>
                        <a:rPr lang="en-US" sz="2000" dirty="0" smtClean="0"/>
                        <a:t>5.5</a:t>
                      </a:r>
                      <a:endParaRPr lang="en-US" sz="2000" dirty="0"/>
                    </a:p>
                  </a:txBody>
                  <a:tcPr/>
                </a:tc>
              </a:tr>
              <a:tr h="732367">
                <a:tc>
                  <a:txBody>
                    <a:bodyPr/>
                    <a:lstStyle/>
                    <a:p>
                      <a:pPr algn="ctr"/>
                      <a:r>
                        <a:rPr lang="en-US" sz="2000" dirty="0" smtClean="0"/>
                        <a:t>100%</a:t>
                      </a:r>
                      <a:endParaRPr lang="en-US" sz="2000" dirty="0"/>
                    </a:p>
                  </a:txBody>
                  <a:tcPr/>
                </a:tc>
                <a:tc>
                  <a:txBody>
                    <a:bodyPr/>
                    <a:lstStyle/>
                    <a:p>
                      <a:pPr algn="ctr"/>
                      <a:r>
                        <a:rPr lang="en-US" sz="2000" smtClean="0"/>
                        <a:t>10.0</a:t>
                      </a:r>
                      <a:endParaRPr lang="en-US" sz="2000" dirty="0"/>
                    </a:p>
                  </a:txBody>
                  <a:tcPr/>
                </a:tc>
              </a:tr>
            </a:tbl>
          </a:graphicData>
        </a:graphic>
      </p:graphicFrame>
    </p:spTree>
    <p:extLst>
      <p:ext uri="{BB962C8B-B14F-4D97-AF65-F5344CB8AC3E}">
        <p14:creationId xmlns:p14="http://schemas.microsoft.com/office/powerpoint/2010/main" val="1512980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and Objective</a:t>
            </a:r>
            <a:endParaRPr lang="en-US" dirty="0"/>
          </a:p>
        </p:txBody>
      </p:sp>
      <p:sp>
        <p:nvSpPr>
          <p:cNvPr id="3" name="Content Placeholder 2"/>
          <p:cNvSpPr>
            <a:spLocks noGrp="1"/>
          </p:cNvSpPr>
          <p:nvPr>
            <p:ph idx="1"/>
          </p:nvPr>
        </p:nvSpPr>
        <p:spPr/>
        <p:txBody>
          <a:bodyPr>
            <a:normAutofit/>
          </a:bodyPr>
          <a:lstStyle/>
          <a:p>
            <a:pPr algn="just"/>
            <a:r>
              <a:rPr lang="en-US" sz="2400" dirty="0" smtClean="0"/>
              <a:t>Frequent and chronic stress are associated with immune disorder, depression and different types of chronic diseases.</a:t>
            </a:r>
          </a:p>
          <a:p>
            <a:pPr algn="just"/>
            <a:r>
              <a:rPr lang="en-US" sz="2400" dirty="0" smtClean="0"/>
              <a:t>Monitoring stress at work and studying the associated factors have become quite popular.</a:t>
            </a:r>
          </a:p>
          <a:p>
            <a:pPr algn="just"/>
            <a:r>
              <a:rPr lang="en-US" sz="2400" dirty="0" smtClean="0"/>
              <a:t>Massive use of smartphone has created a solid ground to study human behavior. </a:t>
            </a:r>
          </a:p>
          <a:p>
            <a:pPr algn="just"/>
            <a:r>
              <a:rPr lang="en-US" sz="2400" dirty="0" smtClean="0"/>
              <a:t>The objective of this study is to predict stress level among university students by using smartphone data.</a:t>
            </a:r>
          </a:p>
        </p:txBody>
      </p:sp>
      <p:sp>
        <p:nvSpPr>
          <p:cNvPr id="4" name="Slide Number Placeholder 3"/>
          <p:cNvSpPr>
            <a:spLocks noGrp="1"/>
          </p:cNvSpPr>
          <p:nvPr>
            <p:ph type="sldNum" sz="quarter" idx="12"/>
          </p:nvPr>
        </p:nvSpPr>
        <p:spPr>
          <a:xfrm>
            <a:off x="10955490" y="6209528"/>
            <a:ext cx="683339" cy="365125"/>
          </a:xfrm>
        </p:spPr>
        <p:txBody>
          <a:bodyPr/>
          <a:lstStyle/>
          <a:p>
            <a:fld id="{D57F1E4F-1CFF-5643-939E-217C01CDF565}" type="slidenum">
              <a:rPr lang="en-US" smtClean="0">
                <a:solidFill>
                  <a:schemeClr val="tx1"/>
                </a:solidFill>
              </a:rPr>
              <a:pPr/>
              <a:t>2</a:t>
            </a:fld>
            <a:endParaRPr lang="en-US" dirty="0">
              <a:solidFill>
                <a:schemeClr val="tx1"/>
              </a:solidFill>
            </a:endParaRPr>
          </a:p>
        </p:txBody>
      </p:sp>
    </p:spTree>
    <p:extLst>
      <p:ext uri="{BB962C8B-B14F-4D97-AF65-F5344CB8AC3E}">
        <p14:creationId xmlns:p14="http://schemas.microsoft.com/office/powerpoint/2010/main" val="5731746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204914"/>
            <a:ext cx="8596668" cy="1320800"/>
          </a:xfrm>
        </p:spPr>
        <p:txBody>
          <a:bodyPr/>
          <a:lstStyle/>
          <a:p>
            <a:r>
              <a:rPr lang="en-US" dirty="0" smtClean="0"/>
              <a:t>Research Questions</a:t>
            </a:r>
            <a:endParaRPr lang="en-US" dirty="0"/>
          </a:p>
        </p:txBody>
      </p:sp>
      <p:sp>
        <p:nvSpPr>
          <p:cNvPr id="3" name="Content Placeholder 2"/>
          <p:cNvSpPr>
            <a:spLocks noGrp="1"/>
          </p:cNvSpPr>
          <p:nvPr>
            <p:ph idx="1"/>
          </p:nvPr>
        </p:nvSpPr>
        <p:spPr>
          <a:xfrm>
            <a:off x="677334" y="2274889"/>
            <a:ext cx="8596668" cy="3880773"/>
          </a:xfrm>
        </p:spPr>
        <p:txBody>
          <a:bodyPr>
            <a:normAutofit/>
          </a:bodyPr>
          <a:lstStyle/>
          <a:p>
            <a:pPr algn="just">
              <a:lnSpc>
                <a:spcPct val="150000"/>
              </a:lnSpc>
            </a:pPr>
            <a:r>
              <a:rPr lang="en-US" sz="2400" dirty="0" smtClean="0"/>
              <a:t>What factors are significantly associated with stress level among university students?</a:t>
            </a:r>
          </a:p>
          <a:p>
            <a:pPr algn="just">
              <a:lnSpc>
                <a:spcPct val="150000"/>
              </a:lnSpc>
            </a:pPr>
            <a:r>
              <a:rPr lang="en-US" sz="2400" dirty="0" smtClean="0"/>
              <a:t>What would be the best model to predict stress level with smartphone and survey data (e.g., transportation method used, time spent on campus, types of food purchased, involvement in physical activities, etc.)?</a:t>
            </a:r>
            <a:endParaRPr lang="en-US" sz="2400" dirty="0"/>
          </a:p>
        </p:txBody>
      </p:sp>
      <p:sp>
        <p:nvSpPr>
          <p:cNvPr id="4" name="Slide Number Placeholder 3"/>
          <p:cNvSpPr>
            <a:spLocks noGrp="1"/>
          </p:cNvSpPr>
          <p:nvPr>
            <p:ph type="sldNum" sz="quarter" idx="12"/>
          </p:nvPr>
        </p:nvSpPr>
        <p:spPr>
          <a:xfrm>
            <a:off x="10876663" y="6155662"/>
            <a:ext cx="683339" cy="365125"/>
          </a:xfrm>
        </p:spPr>
        <p:txBody>
          <a:bodyPr/>
          <a:lstStyle/>
          <a:p>
            <a:fld id="{D57F1E4F-1CFF-5643-939E-217C01CDF565}" type="slidenum">
              <a:rPr lang="en-US" smtClean="0">
                <a:solidFill>
                  <a:schemeClr val="tx1"/>
                </a:solidFill>
              </a:rPr>
              <a:pPr/>
              <a:t>3</a:t>
            </a:fld>
            <a:endParaRPr lang="en-US" dirty="0">
              <a:solidFill>
                <a:schemeClr val="tx1"/>
              </a:solidFill>
            </a:endParaRPr>
          </a:p>
        </p:txBody>
      </p:sp>
    </p:spTree>
    <p:extLst>
      <p:ext uri="{BB962C8B-B14F-4D97-AF65-F5344CB8AC3E}">
        <p14:creationId xmlns:p14="http://schemas.microsoft.com/office/powerpoint/2010/main" val="1233584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Operationalization</a:t>
            </a:r>
            <a:endParaRPr lang="en-US" dirty="0"/>
          </a:p>
        </p:txBody>
      </p:sp>
      <p:sp>
        <p:nvSpPr>
          <p:cNvPr id="4" name="Slide Number Placeholder 3"/>
          <p:cNvSpPr>
            <a:spLocks noGrp="1"/>
          </p:cNvSpPr>
          <p:nvPr>
            <p:ph type="sldNum" sz="quarter" idx="12"/>
          </p:nvPr>
        </p:nvSpPr>
        <p:spPr>
          <a:xfrm>
            <a:off x="11048114" y="6172309"/>
            <a:ext cx="683339" cy="365125"/>
          </a:xfrm>
        </p:spPr>
        <p:txBody>
          <a:bodyPr/>
          <a:lstStyle/>
          <a:p>
            <a:fld id="{D57F1E4F-1CFF-5643-939E-217C01CDF565}" type="slidenum">
              <a:rPr lang="en-US" smtClean="0">
                <a:solidFill>
                  <a:schemeClr val="tx1"/>
                </a:solidFill>
              </a:rPr>
              <a:pPr/>
              <a:t>4</a:t>
            </a:fld>
            <a:endParaRPr lang="en-US" dirty="0">
              <a:solidFill>
                <a:schemeClr val="tx1"/>
              </a:solidFill>
            </a:endParaRPr>
          </a:p>
        </p:txBody>
      </p:sp>
      <p:sp>
        <p:nvSpPr>
          <p:cNvPr id="5" name="Content Placeholder 2"/>
          <p:cNvSpPr>
            <a:spLocks noGrp="1"/>
          </p:cNvSpPr>
          <p:nvPr>
            <p:ph idx="1"/>
          </p:nvPr>
        </p:nvSpPr>
        <p:spPr>
          <a:xfrm>
            <a:off x="677334" y="2107710"/>
            <a:ext cx="9438216" cy="2850054"/>
          </a:xfrm>
        </p:spPr>
        <p:txBody>
          <a:bodyPr>
            <a:noAutofit/>
          </a:bodyPr>
          <a:lstStyle/>
          <a:p>
            <a:pPr>
              <a:lnSpc>
                <a:spcPct val="150000"/>
              </a:lnSpc>
            </a:pPr>
            <a:r>
              <a:rPr lang="en-US" sz="2800" b="1" dirty="0" err="1"/>
              <a:t>WiFi</a:t>
            </a:r>
            <a:r>
              <a:rPr lang="en-US" sz="2800" b="1" dirty="0"/>
              <a:t> Data</a:t>
            </a:r>
            <a:r>
              <a:rPr lang="en-US" sz="2800" dirty="0"/>
              <a:t>: Accuracies &lt;= 50 m were considered to calculate dwell time on campus</a:t>
            </a:r>
            <a:r>
              <a:rPr lang="en-US" sz="2800" dirty="0" smtClean="0"/>
              <a:t>.</a:t>
            </a:r>
            <a:endParaRPr lang="en-US" sz="2800" dirty="0"/>
          </a:p>
          <a:p>
            <a:pPr>
              <a:lnSpc>
                <a:spcPct val="150000"/>
              </a:lnSpc>
            </a:pPr>
            <a:r>
              <a:rPr lang="en-US" sz="2800" b="1" dirty="0" smtClean="0"/>
              <a:t>Response Rate</a:t>
            </a:r>
            <a:r>
              <a:rPr lang="en-US" sz="2800" dirty="0" smtClean="0"/>
              <a:t>: At least 5, 10, 12, 15 responses from each participants were considered for further analyses.</a:t>
            </a:r>
            <a:endParaRPr lang="en-US" sz="2800" dirty="0"/>
          </a:p>
        </p:txBody>
      </p:sp>
    </p:spTree>
    <p:extLst>
      <p:ext uri="{BB962C8B-B14F-4D97-AF65-F5344CB8AC3E}">
        <p14:creationId xmlns:p14="http://schemas.microsoft.com/office/powerpoint/2010/main" val="380782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9550"/>
            <a:ext cx="8596668" cy="1320800"/>
          </a:xfrm>
        </p:spPr>
        <p:txBody>
          <a:bodyPr>
            <a:normAutofit/>
          </a:bodyPr>
          <a:lstStyle/>
          <a:p>
            <a:r>
              <a:rPr lang="en-US" sz="3200" dirty="0" smtClean="0"/>
              <a:t>Operationalization: Continued</a:t>
            </a:r>
            <a:r>
              <a:rPr lang="mr-IN" sz="3200" dirty="0" smtClean="0"/>
              <a:t>…</a:t>
            </a:r>
            <a:endParaRPr lang="en-US" sz="3200" dirty="0"/>
          </a:p>
        </p:txBody>
      </p:sp>
      <p:sp>
        <p:nvSpPr>
          <p:cNvPr id="4" name="Slide Number Placeholder 3"/>
          <p:cNvSpPr>
            <a:spLocks noGrp="1"/>
          </p:cNvSpPr>
          <p:nvPr>
            <p:ph type="sldNum" sz="quarter" idx="12"/>
          </p:nvPr>
        </p:nvSpPr>
        <p:spPr>
          <a:xfrm>
            <a:off x="11048114" y="6172309"/>
            <a:ext cx="683339" cy="365125"/>
          </a:xfrm>
        </p:spPr>
        <p:txBody>
          <a:bodyPr/>
          <a:lstStyle/>
          <a:p>
            <a:fld id="{D57F1E4F-1CFF-5643-939E-217C01CDF565}" type="slidenum">
              <a:rPr lang="en-US" smtClean="0">
                <a:solidFill>
                  <a:schemeClr val="tx1"/>
                </a:solidFill>
              </a:rPr>
              <a:pPr/>
              <a:t>5</a:t>
            </a:fld>
            <a:endParaRPr lang="en-US" dirty="0">
              <a:solidFill>
                <a:schemeClr val="tx1"/>
              </a:solidFill>
            </a:endParaRPr>
          </a:p>
        </p:txBody>
      </p:sp>
      <p:sp>
        <p:nvSpPr>
          <p:cNvPr id="5" name="Content Placeholder 2"/>
          <p:cNvSpPr>
            <a:spLocks noGrp="1"/>
          </p:cNvSpPr>
          <p:nvPr>
            <p:ph idx="1"/>
          </p:nvPr>
        </p:nvSpPr>
        <p:spPr>
          <a:xfrm>
            <a:off x="677334" y="869950"/>
            <a:ext cx="8596668" cy="5788025"/>
          </a:xfrm>
        </p:spPr>
        <p:txBody>
          <a:bodyPr>
            <a:noAutofit/>
          </a:bodyPr>
          <a:lstStyle/>
          <a:p>
            <a:r>
              <a:rPr lang="en-US" b="1" dirty="0" smtClean="0"/>
              <a:t>Survey Data</a:t>
            </a:r>
          </a:p>
          <a:p>
            <a:pPr lvl="1"/>
            <a:r>
              <a:rPr lang="en-US" sz="1800" i="1" dirty="0"/>
              <a:t>Stress Score</a:t>
            </a:r>
            <a:r>
              <a:rPr lang="en-US" sz="1800" dirty="0"/>
              <a:t>: Daily median stress scores (0-10) were considered for analysis.</a:t>
            </a:r>
          </a:p>
          <a:p>
            <a:pPr lvl="1"/>
            <a:r>
              <a:rPr lang="en-US" sz="1800" i="1" dirty="0"/>
              <a:t>Transportation Mode</a:t>
            </a:r>
            <a:r>
              <a:rPr lang="en-US" sz="1800" dirty="0"/>
              <a:t>: Three major transportation groups:</a:t>
            </a:r>
          </a:p>
          <a:p>
            <a:pPr lvl="2"/>
            <a:r>
              <a:rPr lang="en-US" sz="1800" dirty="0"/>
              <a:t>Bus</a:t>
            </a:r>
          </a:p>
          <a:p>
            <a:pPr lvl="2"/>
            <a:r>
              <a:rPr lang="en-US" sz="1800" dirty="0"/>
              <a:t>Car/Carpool</a:t>
            </a:r>
          </a:p>
          <a:p>
            <a:pPr lvl="2"/>
            <a:r>
              <a:rPr lang="en-US" sz="1800" dirty="0"/>
              <a:t>Walk/Run</a:t>
            </a:r>
          </a:p>
          <a:p>
            <a:pPr lvl="1"/>
            <a:r>
              <a:rPr lang="en-US" sz="1800" i="1" dirty="0"/>
              <a:t>Exercise Types</a:t>
            </a:r>
            <a:r>
              <a:rPr lang="en-US" sz="1800" dirty="0"/>
              <a:t>: Two categories:</a:t>
            </a:r>
          </a:p>
          <a:p>
            <a:pPr lvl="2"/>
            <a:r>
              <a:rPr lang="en-US" sz="1800" dirty="0"/>
              <a:t>Exercise/No exercise</a:t>
            </a:r>
          </a:p>
          <a:p>
            <a:pPr lvl="2"/>
            <a:r>
              <a:rPr lang="en-US" sz="1800" dirty="0"/>
              <a:t>People, who considered walk/run as exercise were eliminated from the study.</a:t>
            </a:r>
          </a:p>
          <a:p>
            <a:pPr lvl="2"/>
            <a:r>
              <a:rPr lang="en-US" sz="1800" dirty="0"/>
              <a:t>Physical activity, which happened </a:t>
            </a:r>
            <a:r>
              <a:rPr lang="en-US" sz="1800" dirty="0" smtClean="0"/>
              <a:t>10 </a:t>
            </a:r>
            <a:r>
              <a:rPr lang="en-US" sz="1800" dirty="0"/>
              <a:t>hours ago were not considered.</a:t>
            </a:r>
          </a:p>
          <a:p>
            <a:pPr lvl="1"/>
            <a:r>
              <a:rPr lang="en-US" sz="1800" i="1" dirty="0"/>
              <a:t>Food Choice</a:t>
            </a:r>
            <a:r>
              <a:rPr lang="en-US" sz="1800" dirty="0"/>
              <a:t>: Two broad categories:</a:t>
            </a:r>
          </a:p>
          <a:p>
            <a:pPr lvl="2"/>
            <a:r>
              <a:rPr lang="en-US" sz="1800" dirty="0"/>
              <a:t>Fast Food</a:t>
            </a:r>
          </a:p>
          <a:p>
            <a:pPr lvl="2"/>
            <a:r>
              <a:rPr lang="en-US" sz="1800" dirty="0"/>
              <a:t>No </a:t>
            </a:r>
            <a:r>
              <a:rPr lang="en-US" sz="1800" dirty="0" smtClean="0"/>
              <a:t>Fast-Food</a:t>
            </a:r>
          </a:p>
        </p:txBody>
      </p:sp>
    </p:spTree>
    <p:extLst>
      <p:ext uri="{BB962C8B-B14F-4D97-AF65-F5344CB8AC3E}">
        <p14:creationId xmlns:p14="http://schemas.microsoft.com/office/powerpoint/2010/main" val="16970483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272" y="109537"/>
            <a:ext cx="8596668" cy="1320800"/>
          </a:xfrm>
        </p:spPr>
        <p:txBody>
          <a:bodyPr/>
          <a:lstStyle/>
          <a:p>
            <a:r>
              <a:rPr lang="en-US" dirty="0" smtClean="0"/>
              <a:t>Key Background Results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272" y="1572087"/>
            <a:ext cx="5023036" cy="3881437"/>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3776" y="1125999"/>
            <a:ext cx="5600327" cy="4327525"/>
          </a:xfrm>
          <a:prstGeom prst="rect">
            <a:avLst/>
          </a:prstGeom>
        </p:spPr>
      </p:pic>
      <p:sp>
        <p:nvSpPr>
          <p:cNvPr id="8" name="TextBox 7"/>
          <p:cNvSpPr txBox="1"/>
          <p:nvPr/>
        </p:nvSpPr>
        <p:spPr>
          <a:xfrm>
            <a:off x="514350" y="5586413"/>
            <a:ext cx="4685958" cy="584775"/>
          </a:xfrm>
          <a:prstGeom prst="rect">
            <a:avLst/>
          </a:prstGeom>
          <a:noFill/>
        </p:spPr>
        <p:txBody>
          <a:bodyPr wrap="square" rtlCol="0">
            <a:spAutoFit/>
          </a:bodyPr>
          <a:lstStyle/>
          <a:p>
            <a:pPr algn="ctr"/>
            <a:r>
              <a:rPr lang="en-US" sz="1600" dirty="0" smtClean="0"/>
              <a:t>Figure 1: Boxplot of stress scores among different weeks.</a:t>
            </a:r>
            <a:endParaRPr lang="en-US" sz="1600" dirty="0"/>
          </a:p>
        </p:txBody>
      </p:sp>
      <p:sp>
        <p:nvSpPr>
          <p:cNvPr id="9" name="TextBox 8"/>
          <p:cNvSpPr txBox="1"/>
          <p:nvPr/>
        </p:nvSpPr>
        <p:spPr>
          <a:xfrm>
            <a:off x="6247684" y="5639149"/>
            <a:ext cx="4685958" cy="584775"/>
          </a:xfrm>
          <a:prstGeom prst="rect">
            <a:avLst/>
          </a:prstGeom>
          <a:noFill/>
        </p:spPr>
        <p:txBody>
          <a:bodyPr wrap="square" rtlCol="0">
            <a:spAutoFit/>
          </a:bodyPr>
          <a:lstStyle/>
          <a:p>
            <a:pPr algn="ctr"/>
            <a:r>
              <a:rPr lang="en-US" sz="1600" dirty="0" smtClean="0"/>
              <a:t>Figure 2: Boxplot of stress scores among different hours spent at school.</a:t>
            </a:r>
            <a:endParaRPr lang="en-US" sz="1600" dirty="0"/>
          </a:p>
        </p:txBody>
      </p:sp>
    </p:spTree>
    <p:extLst>
      <p:ext uri="{BB962C8B-B14F-4D97-AF65-F5344CB8AC3E}">
        <p14:creationId xmlns:p14="http://schemas.microsoft.com/office/powerpoint/2010/main" val="925628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272" y="109537"/>
            <a:ext cx="8596668" cy="1320800"/>
          </a:xfrm>
        </p:spPr>
        <p:txBody>
          <a:bodyPr/>
          <a:lstStyle/>
          <a:p>
            <a:r>
              <a:rPr lang="en-US" dirty="0" smtClean="0"/>
              <a:t>Key Background Results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272" y="952499"/>
            <a:ext cx="7325522" cy="5660630"/>
          </a:xfrm>
        </p:spPr>
      </p:pic>
      <p:sp>
        <p:nvSpPr>
          <p:cNvPr id="8" name="TextBox 7"/>
          <p:cNvSpPr txBox="1"/>
          <p:nvPr/>
        </p:nvSpPr>
        <p:spPr>
          <a:xfrm>
            <a:off x="7502794" y="3165411"/>
            <a:ext cx="2542292" cy="1323439"/>
          </a:xfrm>
          <a:prstGeom prst="rect">
            <a:avLst/>
          </a:prstGeom>
          <a:noFill/>
        </p:spPr>
        <p:txBody>
          <a:bodyPr wrap="square" rtlCol="0">
            <a:spAutoFit/>
          </a:bodyPr>
          <a:lstStyle/>
          <a:p>
            <a:pPr algn="ctr"/>
            <a:r>
              <a:rPr lang="en-US" sz="1600" dirty="0" smtClean="0"/>
              <a:t>Figure 3: Boxplot of stress scores among different transportation methods used to come to school.</a:t>
            </a:r>
            <a:endParaRPr lang="en-US" sz="1600" dirty="0"/>
          </a:p>
        </p:txBody>
      </p:sp>
    </p:spTree>
    <p:extLst>
      <p:ext uri="{BB962C8B-B14F-4D97-AF65-F5344CB8AC3E}">
        <p14:creationId xmlns:p14="http://schemas.microsoft.com/office/powerpoint/2010/main" val="1332910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357" y="526492"/>
            <a:ext cx="8596668" cy="1320800"/>
          </a:xfrm>
        </p:spPr>
        <p:txBody>
          <a:bodyPr/>
          <a:lstStyle/>
          <a:p>
            <a:r>
              <a:rPr lang="en-US" dirty="0" smtClean="0"/>
              <a:t>Key Background Results</a:t>
            </a:r>
            <a:endParaRPr lang="en-US" dirty="0"/>
          </a:p>
        </p:txBody>
      </p:sp>
      <p:sp>
        <p:nvSpPr>
          <p:cNvPr id="4" name="Slide Number Placeholder 3"/>
          <p:cNvSpPr>
            <a:spLocks noGrp="1"/>
          </p:cNvSpPr>
          <p:nvPr>
            <p:ph type="sldNum" sz="quarter" idx="12"/>
          </p:nvPr>
        </p:nvSpPr>
        <p:spPr>
          <a:xfrm>
            <a:off x="10851356" y="6198524"/>
            <a:ext cx="683339" cy="365125"/>
          </a:xfrm>
        </p:spPr>
        <p:txBody>
          <a:bodyPr/>
          <a:lstStyle/>
          <a:p>
            <a:fld id="{D57F1E4F-1CFF-5643-939E-217C01CDF565}" type="slidenum">
              <a:rPr lang="en-US" smtClean="0">
                <a:solidFill>
                  <a:schemeClr val="tx1"/>
                </a:solidFill>
              </a:rPr>
              <a:pPr/>
              <a:t>8</a:t>
            </a:fld>
            <a:endParaRPr lang="en-US" dirty="0">
              <a:solidFill>
                <a:schemeClr val="tx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5933" y="2101850"/>
            <a:ext cx="5023036" cy="3881437"/>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7360" y="526492"/>
            <a:ext cx="6393329" cy="4940299"/>
          </a:xfrm>
          <a:prstGeom prst="rect">
            <a:avLst/>
          </a:prstGeom>
        </p:spPr>
      </p:pic>
      <p:sp>
        <p:nvSpPr>
          <p:cNvPr id="11" name="Oval 10"/>
          <p:cNvSpPr/>
          <p:nvPr/>
        </p:nvSpPr>
        <p:spPr>
          <a:xfrm>
            <a:off x="3813812" y="2101850"/>
            <a:ext cx="1571625" cy="4162426"/>
          </a:xfrm>
          <a:prstGeom prst="ellipse">
            <a:avLst/>
          </a:prstGeom>
          <a:no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3" name="Oval 12"/>
          <p:cNvSpPr/>
          <p:nvPr/>
        </p:nvSpPr>
        <p:spPr>
          <a:xfrm>
            <a:off x="9901237" y="1284284"/>
            <a:ext cx="1900237" cy="4670425"/>
          </a:xfrm>
          <a:prstGeom prst="ellipse">
            <a:avLst/>
          </a:prstGeom>
          <a:noFill/>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
        <p:nvSpPr>
          <p:cNvPr id="15" name="TextBox 14"/>
          <p:cNvSpPr txBox="1"/>
          <p:nvPr/>
        </p:nvSpPr>
        <p:spPr>
          <a:xfrm>
            <a:off x="6652388" y="3250164"/>
            <a:ext cx="1114424" cy="369332"/>
          </a:xfrm>
          <a:prstGeom prst="rect">
            <a:avLst/>
          </a:prstGeom>
          <a:noFill/>
        </p:spPr>
        <p:txBody>
          <a:bodyPr wrap="square" rtlCol="0">
            <a:spAutoFit/>
          </a:bodyPr>
          <a:lstStyle/>
          <a:p>
            <a:r>
              <a:rPr lang="en-US" dirty="0" smtClean="0">
                <a:solidFill>
                  <a:schemeClr val="accent2">
                    <a:lumMod val="75000"/>
                  </a:schemeClr>
                </a:solidFill>
              </a:rPr>
              <a:t>n = 76</a:t>
            </a:r>
            <a:endParaRPr lang="en-US" dirty="0">
              <a:solidFill>
                <a:schemeClr val="accent2">
                  <a:lumMod val="75000"/>
                </a:schemeClr>
              </a:solidFill>
            </a:endParaRPr>
          </a:p>
        </p:txBody>
      </p:sp>
      <p:sp>
        <p:nvSpPr>
          <p:cNvPr id="16" name="TextBox 15"/>
          <p:cNvSpPr txBox="1"/>
          <p:nvPr/>
        </p:nvSpPr>
        <p:spPr>
          <a:xfrm>
            <a:off x="8503731" y="3991766"/>
            <a:ext cx="1114424" cy="369332"/>
          </a:xfrm>
          <a:prstGeom prst="rect">
            <a:avLst/>
          </a:prstGeom>
          <a:noFill/>
        </p:spPr>
        <p:txBody>
          <a:bodyPr wrap="square" rtlCol="0">
            <a:spAutoFit/>
          </a:bodyPr>
          <a:lstStyle/>
          <a:p>
            <a:r>
              <a:rPr lang="en-US" dirty="0" smtClean="0">
                <a:solidFill>
                  <a:schemeClr val="accent2">
                    <a:lumMod val="75000"/>
                  </a:schemeClr>
                </a:solidFill>
              </a:rPr>
              <a:t>n = 116</a:t>
            </a:r>
            <a:endParaRPr lang="en-US" dirty="0">
              <a:solidFill>
                <a:schemeClr val="accent2">
                  <a:lumMod val="75000"/>
                </a:schemeClr>
              </a:solidFill>
            </a:endParaRPr>
          </a:p>
        </p:txBody>
      </p:sp>
      <p:sp>
        <p:nvSpPr>
          <p:cNvPr id="17" name="TextBox 16"/>
          <p:cNvSpPr txBox="1"/>
          <p:nvPr/>
        </p:nvSpPr>
        <p:spPr>
          <a:xfrm>
            <a:off x="10358440" y="4139918"/>
            <a:ext cx="1114424" cy="369332"/>
          </a:xfrm>
          <a:prstGeom prst="rect">
            <a:avLst/>
          </a:prstGeom>
          <a:noFill/>
        </p:spPr>
        <p:txBody>
          <a:bodyPr wrap="square" rtlCol="0">
            <a:spAutoFit/>
          </a:bodyPr>
          <a:lstStyle/>
          <a:p>
            <a:r>
              <a:rPr lang="en-US" dirty="0" smtClean="0">
                <a:solidFill>
                  <a:schemeClr val="accent2">
                    <a:lumMod val="75000"/>
                  </a:schemeClr>
                </a:solidFill>
              </a:rPr>
              <a:t>n = 563</a:t>
            </a:r>
            <a:endParaRPr lang="en-US" dirty="0">
              <a:solidFill>
                <a:schemeClr val="accent2">
                  <a:lumMod val="75000"/>
                </a:schemeClr>
              </a:solidFill>
            </a:endParaRPr>
          </a:p>
        </p:txBody>
      </p:sp>
      <p:sp>
        <p:nvSpPr>
          <p:cNvPr id="18" name="TextBox 17"/>
          <p:cNvSpPr txBox="1"/>
          <p:nvPr/>
        </p:nvSpPr>
        <p:spPr>
          <a:xfrm>
            <a:off x="1227316" y="4740269"/>
            <a:ext cx="1114424" cy="369332"/>
          </a:xfrm>
          <a:prstGeom prst="rect">
            <a:avLst/>
          </a:prstGeom>
          <a:noFill/>
        </p:spPr>
        <p:txBody>
          <a:bodyPr wrap="square" rtlCol="0">
            <a:spAutoFit/>
          </a:bodyPr>
          <a:lstStyle/>
          <a:p>
            <a:r>
              <a:rPr lang="en-US" dirty="0" smtClean="0">
                <a:solidFill>
                  <a:schemeClr val="accent2">
                    <a:lumMod val="75000"/>
                  </a:schemeClr>
                </a:solidFill>
              </a:rPr>
              <a:t>n = 57</a:t>
            </a:r>
            <a:endParaRPr lang="en-US" dirty="0">
              <a:solidFill>
                <a:schemeClr val="accent2">
                  <a:lumMod val="75000"/>
                </a:schemeClr>
              </a:solidFill>
            </a:endParaRPr>
          </a:p>
        </p:txBody>
      </p:sp>
      <p:sp>
        <p:nvSpPr>
          <p:cNvPr id="19" name="TextBox 18"/>
          <p:cNvSpPr txBox="1"/>
          <p:nvPr/>
        </p:nvSpPr>
        <p:spPr>
          <a:xfrm>
            <a:off x="2638600" y="4698997"/>
            <a:ext cx="1114424" cy="369332"/>
          </a:xfrm>
          <a:prstGeom prst="rect">
            <a:avLst/>
          </a:prstGeom>
          <a:noFill/>
        </p:spPr>
        <p:txBody>
          <a:bodyPr wrap="square" rtlCol="0">
            <a:spAutoFit/>
          </a:bodyPr>
          <a:lstStyle/>
          <a:p>
            <a:r>
              <a:rPr lang="en-US" dirty="0" smtClean="0">
                <a:solidFill>
                  <a:schemeClr val="accent2">
                    <a:lumMod val="75000"/>
                  </a:schemeClr>
                </a:solidFill>
              </a:rPr>
              <a:t>n = 131</a:t>
            </a:r>
            <a:endParaRPr lang="en-US" dirty="0">
              <a:solidFill>
                <a:schemeClr val="accent2">
                  <a:lumMod val="75000"/>
                </a:schemeClr>
              </a:solidFill>
            </a:endParaRPr>
          </a:p>
        </p:txBody>
      </p:sp>
      <p:sp>
        <p:nvSpPr>
          <p:cNvPr id="20" name="TextBox 19"/>
          <p:cNvSpPr txBox="1"/>
          <p:nvPr/>
        </p:nvSpPr>
        <p:spPr>
          <a:xfrm>
            <a:off x="4117512" y="4514331"/>
            <a:ext cx="1114424" cy="369332"/>
          </a:xfrm>
          <a:prstGeom prst="rect">
            <a:avLst/>
          </a:prstGeom>
          <a:noFill/>
        </p:spPr>
        <p:txBody>
          <a:bodyPr wrap="square" rtlCol="0">
            <a:spAutoFit/>
          </a:bodyPr>
          <a:lstStyle/>
          <a:p>
            <a:r>
              <a:rPr lang="en-US" dirty="0" smtClean="0">
                <a:solidFill>
                  <a:schemeClr val="accent2">
                    <a:lumMod val="75000"/>
                  </a:schemeClr>
                </a:solidFill>
              </a:rPr>
              <a:t>n </a:t>
            </a:r>
            <a:r>
              <a:rPr lang="en-US" smtClean="0">
                <a:solidFill>
                  <a:schemeClr val="accent2">
                    <a:lumMod val="75000"/>
                  </a:schemeClr>
                </a:solidFill>
              </a:rPr>
              <a:t>= 563</a:t>
            </a:r>
            <a:endParaRPr lang="en-US" dirty="0">
              <a:solidFill>
                <a:schemeClr val="accent2">
                  <a:lumMod val="75000"/>
                </a:schemeClr>
              </a:solidFill>
            </a:endParaRPr>
          </a:p>
        </p:txBody>
      </p:sp>
      <p:sp>
        <p:nvSpPr>
          <p:cNvPr id="21" name="TextBox 20"/>
          <p:cNvSpPr txBox="1"/>
          <p:nvPr/>
        </p:nvSpPr>
        <p:spPr>
          <a:xfrm>
            <a:off x="484608" y="6089647"/>
            <a:ext cx="4685958" cy="584775"/>
          </a:xfrm>
          <a:prstGeom prst="rect">
            <a:avLst/>
          </a:prstGeom>
          <a:noFill/>
        </p:spPr>
        <p:txBody>
          <a:bodyPr wrap="square" rtlCol="0">
            <a:spAutoFit/>
          </a:bodyPr>
          <a:lstStyle/>
          <a:p>
            <a:pPr algn="ctr"/>
            <a:r>
              <a:rPr lang="en-US" sz="1600" dirty="0" smtClean="0"/>
              <a:t>Figure 4: Boxplot of stress scores among physical activity groups.</a:t>
            </a:r>
            <a:endParaRPr lang="en-US" sz="1600" dirty="0"/>
          </a:p>
        </p:txBody>
      </p:sp>
      <p:sp>
        <p:nvSpPr>
          <p:cNvPr id="22" name="TextBox 21"/>
          <p:cNvSpPr txBox="1"/>
          <p:nvPr/>
        </p:nvSpPr>
        <p:spPr>
          <a:xfrm>
            <a:off x="6023857" y="5848704"/>
            <a:ext cx="4685958" cy="584775"/>
          </a:xfrm>
          <a:prstGeom prst="rect">
            <a:avLst/>
          </a:prstGeom>
          <a:noFill/>
        </p:spPr>
        <p:txBody>
          <a:bodyPr wrap="square" rtlCol="0">
            <a:spAutoFit/>
          </a:bodyPr>
          <a:lstStyle/>
          <a:p>
            <a:pPr algn="ctr"/>
            <a:r>
              <a:rPr lang="en-US" sz="1600" dirty="0" smtClean="0"/>
              <a:t>Figure 5: Boxplot of stress scores among different food groups.</a:t>
            </a:r>
            <a:endParaRPr lang="en-US" sz="1600" dirty="0"/>
          </a:p>
        </p:txBody>
      </p:sp>
    </p:spTree>
    <p:extLst>
      <p:ext uri="{BB962C8B-B14F-4D97-AF65-F5344CB8AC3E}">
        <p14:creationId xmlns:p14="http://schemas.microsoft.com/office/powerpoint/2010/main" val="14632867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Operationalization Results</a:t>
            </a:r>
            <a:endParaRPr lang="en-US" dirty="0"/>
          </a:p>
        </p:txBody>
      </p:sp>
      <p:sp>
        <p:nvSpPr>
          <p:cNvPr id="4" name="Slide Number Placeholder 3"/>
          <p:cNvSpPr>
            <a:spLocks noGrp="1"/>
          </p:cNvSpPr>
          <p:nvPr>
            <p:ph type="sldNum" sz="quarter" idx="12"/>
          </p:nvPr>
        </p:nvSpPr>
        <p:spPr>
          <a:xfrm>
            <a:off x="10887075" y="6024565"/>
            <a:ext cx="683339" cy="365125"/>
          </a:xfrm>
        </p:spPr>
        <p:txBody>
          <a:bodyPr/>
          <a:lstStyle/>
          <a:p>
            <a:fld id="{D57F1E4F-1CFF-5643-939E-217C01CDF565}" type="slidenum">
              <a:rPr lang="en-US" smtClean="0">
                <a:solidFill>
                  <a:schemeClr val="tx1"/>
                </a:solidFill>
              </a:rPr>
              <a:pPr/>
              <a:t>9</a:t>
            </a:fld>
            <a:endParaRPr lang="en-US" dirty="0">
              <a:solidFill>
                <a:schemeClr val="tx1"/>
              </a:solidFill>
            </a:endParaRPr>
          </a:p>
        </p:txBody>
      </p:sp>
      <mc:AlternateContent xmlns:mc="http://schemas.openxmlformats.org/markup-compatibility/2006" xmlns:a14="http://schemas.microsoft.com/office/drawing/2010/main">
        <mc:Choice Requires="a14">
          <p:graphicFrame>
            <p:nvGraphicFramePr>
              <p:cNvPr id="5" name="Content Placeholder 3"/>
              <p:cNvGraphicFramePr>
                <a:graphicFrameLocks noGrp="1"/>
              </p:cNvGraphicFramePr>
              <p:nvPr>
                <p:ph idx="1"/>
                <p:extLst>
                  <p:ext uri="{D42A27DB-BD31-4B8C-83A1-F6EECF244321}">
                    <p14:modId xmlns:p14="http://schemas.microsoft.com/office/powerpoint/2010/main" val="1653409874"/>
                  </p:ext>
                </p:extLst>
              </p:nvPr>
            </p:nvGraphicFramePr>
            <p:xfrm>
              <a:off x="366713" y="1930400"/>
              <a:ext cx="9448800" cy="3613154"/>
            </p:xfrm>
            <a:graphic>
              <a:graphicData uri="http://schemas.openxmlformats.org/drawingml/2006/table">
                <a:tbl>
                  <a:tblPr firstRow="1" bandRow="1">
                    <a:tableStyleId>{5C22544A-7EE6-4342-B048-85BDC9FD1C3A}</a:tableStyleId>
                  </a:tblPr>
                  <a:tblGrid>
                    <a:gridCol w="2672953"/>
                    <a:gridCol w="2332434"/>
                    <a:gridCol w="2357438"/>
                    <a:gridCol w="2085975"/>
                  </a:tblGrid>
                  <a:tr h="442938">
                    <a:tc>
                      <a:txBody>
                        <a:bodyPr/>
                        <a:lstStyle/>
                        <a:p>
                          <a:r>
                            <a:rPr lang="en-US" dirty="0" smtClean="0"/>
                            <a:t>Covariate</a:t>
                          </a:r>
                          <a:endParaRPr lang="en-US" dirty="0"/>
                        </a:p>
                      </a:txBody>
                      <a:tcPr/>
                    </a:tc>
                    <a:tc>
                      <a:txBody>
                        <a:bodyPr/>
                        <a:lstStyle/>
                        <a:p>
                          <a:pPr algn="ctr"/>
                          <a14:m>
                            <m:oMath xmlns:m="http://schemas.openxmlformats.org/officeDocument/2006/math">
                              <m:sSup>
                                <m:sSupPr>
                                  <m:ctrlPr>
                                    <a:rPr lang="en-US" sz="1800" i="1" smtClean="0">
                                      <a:latin typeface="Cambria Math" charset="0"/>
                                    </a:rPr>
                                  </m:ctrlPr>
                                </m:sSupPr>
                                <m:e>
                                  <m:r>
                                    <a:rPr lang="en-US" sz="1800">
                                      <a:latin typeface="Cambria Math" charset="0"/>
                                    </a:rPr>
                                    <m:t>𝝌</m:t>
                                  </m:r>
                                </m:e>
                                <m:sup>
                                  <m:r>
                                    <a:rPr lang="en-CA" sz="1800">
                                      <a:latin typeface="Cambria Math" charset="0"/>
                                    </a:rPr>
                                    <m:t>𝟐</m:t>
                                  </m:r>
                                </m:sup>
                              </m:sSup>
                            </m:oMath>
                          </a14:m>
                          <a:r>
                            <a:rPr lang="en-US" dirty="0" smtClean="0"/>
                            <a:t>- test statistic</a:t>
                          </a:r>
                          <a:endParaRPr lang="en-US" dirty="0"/>
                        </a:p>
                      </a:txBody>
                      <a:tcPr/>
                    </a:tc>
                    <a:tc>
                      <a:txBody>
                        <a:bodyPr/>
                        <a:lstStyle/>
                        <a:p>
                          <a:pPr algn="ctr"/>
                          <a:r>
                            <a:rPr lang="en-US" dirty="0" smtClean="0"/>
                            <a:t>Degrees of Freedom</a:t>
                          </a:r>
                          <a:endParaRPr lang="en-US" dirty="0"/>
                        </a:p>
                      </a:txBody>
                      <a:tcPr/>
                    </a:tc>
                    <a:tc>
                      <a:txBody>
                        <a:bodyPr/>
                        <a:lstStyle/>
                        <a:p>
                          <a:pPr algn="ctr"/>
                          <a:r>
                            <a:rPr lang="en-US" dirty="0" smtClean="0"/>
                            <a:t>p-</a:t>
                          </a:r>
                          <a:r>
                            <a:rPr lang="en-US" baseline="0" dirty="0" smtClean="0"/>
                            <a:t> value</a:t>
                          </a:r>
                          <a:endParaRPr lang="en-US" dirty="0"/>
                        </a:p>
                      </a:txBody>
                      <a:tcPr/>
                    </a:tc>
                  </a:tr>
                  <a:tr h="441652">
                    <a:tc>
                      <a:txBody>
                        <a:bodyPr/>
                        <a:lstStyle/>
                        <a:p>
                          <a:r>
                            <a:rPr lang="en-US" dirty="0" smtClean="0"/>
                            <a:t>Week Number</a:t>
                          </a:r>
                          <a:endParaRPr lang="en-US" dirty="0"/>
                        </a:p>
                      </a:txBody>
                      <a:tcPr/>
                    </a:tc>
                    <a:tc>
                      <a:txBody>
                        <a:bodyPr/>
                        <a:lstStyle/>
                        <a:p>
                          <a:pPr algn="r"/>
                          <a:r>
                            <a:rPr lang="en-US" dirty="0" smtClean="0"/>
                            <a:t>77.2</a:t>
                          </a:r>
                          <a:endParaRPr lang="en-US" dirty="0"/>
                        </a:p>
                      </a:txBody>
                      <a:tcPr/>
                    </a:tc>
                    <a:tc>
                      <a:txBody>
                        <a:bodyPr/>
                        <a:lstStyle/>
                        <a:p>
                          <a:pPr algn="r"/>
                          <a:r>
                            <a:rPr lang="en-US" dirty="0" smtClean="0"/>
                            <a:t>72</a:t>
                          </a:r>
                          <a:endParaRPr lang="en-US" dirty="0"/>
                        </a:p>
                      </a:txBody>
                      <a:tcPr/>
                    </a:tc>
                    <a:tc>
                      <a:txBody>
                        <a:bodyPr/>
                        <a:lstStyle/>
                        <a:p>
                          <a:pPr algn="r"/>
                          <a:r>
                            <a:rPr lang="en-US" dirty="0" smtClean="0"/>
                            <a:t>0.3165</a:t>
                          </a:r>
                        </a:p>
                      </a:txBody>
                      <a:tcPr/>
                    </a:tc>
                  </a:tr>
                  <a:tr h="441652">
                    <a:tc>
                      <a:txBody>
                        <a:bodyPr/>
                        <a:lstStyle/>
                        <a:p>
                          <a:r>
                            <a:rPr lang="en-US" dirty="0" smtClean="0"/>
                            <a:t>Time</a:t>
                          </a:r>
                          <a:r>
                            <a:rPr lang="en-US" baseline="0" dirty="0" smtClean="0"/>
                            <a:t> Spent at School</a:t>
                          </a:r>
                          <a:endParaRPr lang="en-US" dirty="0"/>
                        </a:p>
                      </a:txBody>
                      <a:tcPr/>
                    </a:tc>
                    <a:tc>
                      <a:txBody>
                        <a:bodyPr/>
                        <a:lstStyle/>
                        <a:p>
                          <a:pPr algn="r"/>
                          <a:r>
                            <a:rPr lang="en-US" dirty="0" smtClean="0"/>
                            <a:t>256.2</a:t>
                          </a:r>
                          <a:endParaRPr lang="en-US" dirty="0"/>
                        </a:p>
                      </a:txBody>
                      <a:tcPr/>
                    </a:tc>
                    <a:tc>
                      <a:txBody>
                        <a:bodyPr/>
                        <a:lstStyle/>
                        <a:p>
                          <a:pPr algn="r"/>
                          <a:r>
                            <a:rPr lang="en-US" dirty="0" smtClean="0"/>
                            <a:t>198</a:t>
                          </a:r>
                          <a:endParaRPr lang="en-US" dirty="0"/>
                        </a:p>
                      </a:txBody>
                      <a:tcPr/>
                    </a:tc>
                    <a:tc>
                      <a:txBody>
                        <a:bodyPr/>
                        <a:lstStyle/>
                        <a:p>
                          <a:pPr algn="r"/>
                          <a:r>
                            <a:rPr lang="en-US" dirty="0" smtClean="0"/>
                            <a:t>0.0033**</a:t>
                          </a:r>
                          <a:endParaRPr lang="en-US" baseline="30000" dirty="0"/>
                        </a:p>
                      </a:txBody>
                      <a:tcPr/>
                    </a:tc>
                  </a:tr>
                  <a:tr h="762304">
                    <a:tc>
                      <a:txBody>
                        <a:bodyPr/>
                        <a:lstStyle/>
                        <a:p>
                          <a:r>
                            <a:rPr lang="en-US" dirty="0" smtClean="0"/>
                            <a:t>Transportation Method used to Come to School</a:t>
                          </a:r>
                          <a:endParaRPr lang="en-US" dirty="0"/>
                        </a:p>
                      </a:txBody>
                      <a:tcPr/>
                    </a:tc>
                    <a:tc>
                      <a:txBody>
                        <a:bodyPr/>
                        <a:lstStyle/>
                        <a:p>
                          <a:pPr algn="r"/>
                          <a:r>
                            <a:rPr lang="en-US" dirty="0" smtClean="0"/>
                            <a:t>74.4</a:t>
                          </a:r>
                          <a:endParaRPr lang="en-US" dirty="0"/>
                        </a:p>
                      </a:txBody>
                      <a:tcPr/>
                    </a:tc>
                    <a:tc>
                      <a:txBody>
                        <a:bodyPr/>
                        <a:lstStyle/>
                        <a:p>
                          <a:pPr algn="r"/>
                          <a:r>
                            <a:rPr lang="en-US" dirty="0" smtClean="0"/>
                            <a:t>54</a:t>
                          </a:r>
                          <a:endParaRPr lang="en-US" dirty="0"/>
                        </a:p>
                      </a:txBody>
                      <a:tcPr/>
                    </a:tc>
                    <a:tc>
                      <a:txBody>
                        <a:bodyPr/>
                        <a:lstStyle/>
                        <a:p>
                          <a:pPr algn="r"/>
                          <a:r>
                            <a:rPr lang="en-US" dirty="0" smtClean="0"/>
                            <a:t>0.0342**</a:t>
                          </a:r>
                          <a:endParaRPr lang="en-US" baseline="30000" dirty="0"/>
                        </a:p>
                      </a:txBody>
                      <a:tcPr/>
                    </a:tc>
                  </a:tr>
                  <a:tr h="762304">
                    <a:tc>
                      <a:txBody>
                        <a:bodyPr/>
                        <a:lstStyle/>
                        <a:p>
                          <a:r>
                            <a:rPr lang="en-US" dirty="0" smtClean="0"/>
                            <a:t>Involvement</a:t>
                          </a:r>
                          <a:r>
                            <a:rPr lang="en-US" baseline="0" dirty="0" smtClean="0"/>
                            <a:t> with Physical Activity</a:t>
                          </a:r>
                          <a:endParaRPr lang="en-US" dirty="0"/>
                        </a:p>
                      </a:txBody>
                      <a:tcPr/>
                    </a:tc>
                    <a:tc>
                      <a:txBody>
                        <a:bodyPr/>
                        <a:lstStyle/>
                        <a:p>
                          <a:pPr algn="r"/>
                          <a:r>
                            <a:rPr lang="en-US" dirty="0" smtClean="0"/>
                            <a:t>19.2</a:t>
                          </a:r>
                          <a:endParaRPr lang="en-US" dirty="0"/>
                        </a:p>
                      </a:txBody>
                      <a:tcPr/>
                    </a:tc>
                    <a:tc>
                      <a:txBody>
                        <a:bodyPr/>
                        <a:lstStyle/>
                        <a:p>
                          <a:pPr algn="r"/>
                          <a:r>
                            <a:rPr lang="en-US" dirty="0" smtClean="0"/>
                            <a:t>18</a:t>
                          </a:r>
                          <a:endParaRPr lang="en-US" dirty="0"/>
                        </a:p>
                      </a:txBody>
                      <a:tcPr/>
                    </a:tc>
                    <a:tc>
                      <a:txBody>
                        <a:bodyPr/>
                        <a:lstStyle/>
                        <a:p>
                          <a:pPr algn="r"/>
                          <a:r>
                            <a:rPr lang="en-US" dirty="0" smtClean="0"/>
                            <a:t>0.3796</a:t>
                          </a:r>
                          <a:endParaRPr lang="en-US" baseline="30000" dirty="0"/>
                        </a:p>
                      </a:txBody>
                      <a:tcPr/>
                    </a:tc>
                  </a:tr>
                  <a:tr h="762304">
                    <a:tc>
                      <a:txBody>
                        <a:bodyPr/>
                        <a:lstStyle/>
                        <a:p>
                          <a:r>
                            <a:rPr lang="en-US" dirty="0" smtClean="0"/>
                            <a:t>Types of Food</a:t>
                          </a:r>
                          <a:r>
                            <a:rPr lang="en-US" baseline="0" dirty="0" smtClean="0"/>
                            <a:t> Purchased</a:t>
                          </a:r>
                          <a:endParaRPr lang="en-US" dirty="0"/>
                        </a:p>
                      </a:txBody>
                      <a:tcPr/>
                    </a:tc>
                    <a:tc>
                      <a:txBody>
                        <a:bodyPr/>
                        <a:lstStyle/>
                        <a:p>
                          <a:pPr algn="r"/>
                          <a:r>
                            <a:rPr lang="en-US" dirty="0" smtClean="0"/>
                            <a:t>32.4</a:t>
                          </a:r>
                          <a:endParaRPr lang="en-US" dirty="0"/>
                        </a:p>
                      </a:txBody>
                      <a:tcPr/>
                    </a:tc>
                    <a:tc>
                      <a:txBody>
                        <a:bodyPr/>
                        <a:lstStyle/>
                        <a:p>
                          <a:pPr algn="r"/>
                          <a:r>
                            <a:rPr lang="en-US" dirty="0" smtClean="0"/>
                            <a:t>36</a:t>
                          </a:r>
                          <a:endParaRPr lang="en-US" dirty="0"/>
                        </a:p>
                      </a:txBody>
                      <a:tcPr/>
                    </a:tc>
                    <a:tc>
                      <a:txBody>
                        <a:bodyPr/>
                        <a:lstStyle/>
                        <a:p>
                          <a:pPr algn="r"/>
                          <a:r>
                            <a:rPr lang="en-US" dirty="0" smtClean="0"/>
                            <a:t>0.6416</a:t>
                          </a:r>
                          <a:endParaRPr lang="en-US" dirty="0"/>
                        </a:p>
                      </a:txBody>
                      <a:tcPr/>
                    </a:tc>
                  </a:tr>
                </a:tbl>
              </a:graphicData>
            </a:graphic>
          </p:graphicFrame>
        </mc:Choice>
        <mc:Fallback xmlns="">
          <p:graphicFrame>
            <p:nvGraphicFramePr>
              <p:cNvPr id="5" name="Content Placeholder 3"/>
              <p:cNvGraphicFramePr>
                <a:graphicFrameLocks noGrp="1"/>
              </p:cNvGraphicFramePr>
              <p:nvPr>
                <p:ph idx="1"/>
                <p:extLst>
                  <p:ext uri="{D42A27DB-BD31-4B8C-83A1-F6EECF244321}">
                    <p14:modId xmlns:p14="http://schemas.microsoft.com/office/powerpoint/2010/main" val="1653409874"/>
                  </p:ext>
                </p:extLst>
              </p:nvPr>
            </p:nvGraphicFramePr>
            <p:xfrm>
              <a:off x="366713" y="1930400"/>
              <a:ext cx="9448800" cy="3613154"/>
            </p:xfrm>
            <a:graphic>
              <a:graphicData uri="http://schemas.openxmlformats.org/drawingml/2006/table">
                <a:tbl>
                  <a:tblPr firstRow="1" bandRow="1">
                    <a:tableStyleId>{5C22544A-7EE6-4342-B048-85BDC9FD1C3A}</a:tableStyleId>
                  </a:tblPr>
                  <a:tblGrid>
                    <a:gridCol w="2672953"/>
                    <a:gridCol w="2332434"/>
                    <a:gridCol w="2357438"/>
                    <a:gridCol w="2085975"/>
                  </a:tblGrid>
                  <a:tr h="442938">
                    <a:tc>
                      <a:txBody>
                        <a:bodyPr/>
                        <a:lstStyle/>
                        <a:p>
                          <a:r>
                            <a:rPr lang="en-US" dirty="0" smtClean="0"/>
                            <a:t>Covariate</a:t>
                          </a:r>
                          <a:endParaRPr lang="en-US" dirty="0"/>
                        </a:p>
                      </a:txBody>
                      <a:tcPr/>
                    </a:tc>
                    <a:tc>
                      <a:txBody>
                        <a:bodyPr/>
                        <a:lstStyle/>
                        <a:p>
                          <a:endParaRPr lang="en-US"/>
                        </a:p>
                      </a:txBody>
                      <a:tcPr>
                        <a:blipFill rotWithShape="0">
                          <a:blip r:embed="rId2"/>
                          <a:stretch>
                            <a:fillRect l="-114883" t="-8219" r="-191384" b="-716438"/>
                          </a:stretch>
                        </a:blipFill>
                      </a:tcPr>
                    </a:tc>
                    <a:tc>
                      <a:txBody>
                        <a:bodyPr/>
                        <a:lstStyle/>
                        <a:p>
                          <a:pPr algn="ctr"/>
                          <a:r>
                            <a:rPr lang="en-US" dirty="0" smtClean="0"/>
                            <a:t>Degrees of Freedom</a:t>
                          </a:r>
                          <a:endParaRPr lang="en-US" dirty="0"/>
                        </a:p>
                      </a:txBody>
                      <a:tcPr/>
                    </a:tc>
                    <a:tc>
                      <a:txBody>
                        <a:bodyPr/>
                        <a:lstStyle/>
                        <a:p>
                          <a:pPr algn="ctr"/>
                          <a:r>
                            <a:rPr lang="en-US" dirty="0" smtClean="0"/>
                            <a:t>p-</a:t>
                          </a:r>
                          <a:r>
                            <a:rPr lang="en-US" baseline="0" dirty="0" smtClean="0"/>
                            <a:t> value</a:t>
                          </a:r>
                          <a:endParaRPr lang="en-US" dirty="0"/>
                        </a:p>
                      </a:txBody>
                      <a:tcPr/>
                    </a:tc>
                  </a:tr>
                  <a:tr h="441652">
                    <a:tc>
                      <a:txBody>
                        <a:bodyPr/>
                        <a:lstStyle/>
                        <a:p>
                          <a:r>
                            <a:rPr lang="en-US" dirty="0" smtClean="0"/>
                            <a:t>Week Number</a:t>
                          </a:r>
                          <a:endParaRPr lang="en-US" dirty="0"/>
                        </a:p>
                      </a:txBody>
                      <a:tcPr/>
                    </a:tc>
                    <a:tc>
                      <a:txBody>
                        <a:bodyPr/>
                        <a:lstStyle/>
                        <a:p>
                          <a:pPr algn="r"/>
                          <a:r>
                            <a:rPr lang="en-US" dirty="0" smtClean="0"/>
                            <a:t>77.2</a:t>
                          </a:r>
                          <a:endParaRPr lang="en-US" dirty="0"/>
                        </a:p>
                      </a:txBody>
                      <a:tcPr/>
                    </a:tc>
                    <a:tc>
                      <a:txBody>
                        <a:bodyPr/>
                        <a:lstStyle/>
                        <a:p>
                          <a:pPr algn="r"/>
                          <a:r>
                            <a:rPr lang="en-US" dirty="0" smtClean="0"/>
                            <a:t>72</a:t>
                          </a:r>
                          <a:endParaRPr lang="en-US" dirty="0"/>
                        </a:p>
                      </a:txBody>
                      <a:tcPr/>
                    </a:tc>
                    <a:tc>
                      <a:txBody>
                        <a:bodyPr/>
                        <a:lstStyle/>
                        <a:p>
                          <a:pPr algn="r"/>
                          <a:r>
                            <a:rPr lang="en-US" dirty="0" smtClean="0"/>
                            <a:t>0.3165</a:t>
                          </a:r>
                        </a:p>
                      </a:txBody>
                      <a:tcPr/>
                    </a:tc>
                  </a:tr>
                  <a:tr h="441652">
                    <a:tc>
                      <a:txBody>
                        <a:bodyPr/>
                        <a:lstStyle/>
                        <a:p>
                          <a:r>
                            <a:rPr lang="en-US" dirty="0" smtClean="0"/>
                            <a:t>Time</a:t>
                          </a:r>
                          <a:r>
                            <a:rPr lang="en-US" baseline="0" dirty="0" smtClean="0"/>
                            <a:t> Spent at School</a:t>
                          </a:r>
                          <a:endParaRPr lang="en-US" dirty="0"/>
                        </a:p>
                      </a:txBody>
                      <a:tcPr/>
                    </a:tc>
                    <a:tc>
                      <a:txBody>
                        <a:bodyPr/>
                        <a:lstStyle/>
                        <a:p>
                          <a:pPr algn="r"/>
                          <a:r>
                            <a:rPr lang="en-US" dirty="0" smtClean="0"/>
                            <a:t>256.2</a:t>
                          </a:r>
                          <a:endParaRPr lang="en-US" dirty="0"/>
                        </a:p>
                      </a:txBody>
                      <a:tcPr/>
                    </a:tc>
                    <a:tc>
                      <a:txBody>
                        <a:bodyPr/>
                        <a:lstStyle/>
                        <a:p>
                          <a:pPr algn="r"/>
                          <a:r>
                            <a:rPr lang="en-US" dirty="0" smtClean="0"/>
                            <a:t>198</a:t>
                          </a:r>
                          <a:endParaRPr lang="en-US" dirty="0"/>
                        </a:p>
                      </a:txBody>
                      <a:tcPr/>
                    </a:tc>
                    <a:tc>
                      <a:txBody>
                        <a:bodyPr/>
                        <a:lstStyle/>
                        <a:p>
                          <a:pPr algn="r"/>
                          <a:r>
                            <a:rPr lang="en-US" dirty="0" smtClean="0"/>
                            <a:t>0.0033**</a:t>
                          </a:r>
                          <a:endParaRPr lang="en-US" baseline="30000" dirty="0"/>
                        </a:p>
                      </a:txBody>
                      <a:tcPr/>
                    </a:tc>
                  </a:tr>
                  <a:tr h="762304">
                    <a:tc>
                      <a:txBody>
                        <a:bodyPr/>
                        <a:lstStyle/>
                        <a:p>
                          <a:r>
                            <a:rPr lang="en-US" dirty="0" smtClean="0"/>
                            <a:t>Transportation Method used to Come to School</a:t>
                          </a:r>
                          <a:endParaRPr lang="en-US" dirty="0"/>
                        </a:p>
                      </a:txBody>
                      <a:tcPr/>
                    </a:tc>
                    <a:tc>
                      <a:txBody>
                        <a:bodyPr/>
                        <a:lstStyle/>
                        <a:p>
                          <a:pPr algn="r"/>
                          <a:r>
                            <a:rPr lang="en-US" dirty="0" smtClean="0"/>
                            <a:t>74.4</a:t>
                          </a:r>
                          <a:endParaRPr lang="en-US" dirty="0"/>
                        </a:p>
                      </a:txBody>
                      <a:tcPr/>
                    </a:tc>
                    <a:tc>
                      <a:txBody>
                        <a:bodyPr/>
                        <a:lstStyle/>
                        <a:p>
                          <a:pPr algn="r"/>
                          <a:r>
                            <a:rPr lang="en-US" dirty="0" smtClean="0"/>
                            <a:t>54</a:t>
                          </a:r>
                          <a:endParaRPr lang="en-US" dirty="0"/>
                        </a:p>
                      </a:txBody>
                      <a:tcPr/>
                    </a:tc>
                    <a:tc>
                      <a:txBody>
                        <a:bodyPr/>
                        <a:lstStyle/>
                        <a:p>
                          <a:pPr algn="r"/>
                          <a:r>
                            <a:rPr lang="en-US" dirty="0" smtClean="0"/>
                            <a:t>0.0342**</a:t>
                          </a:r>
                          <a:endParaRPr lang="en-US" baseline="30000" dirty="0"/>
                        </a:p>
                      </a:txBody>
                      <a:tcPr/>
                    </a:tc>
                  </a:tr>
                  <a:tr h="762304">
                    <a:tc>
                      <a:txBody>
                        <a:bodyPr/>
                        <a:lstStyle/>
                        <a:p>
                          <a:r>
                            <a:rPr lang="en-US" dirty="0" smtClean="0"/>
                            <a:t>Involvement</a:t>
                          </a:r>
                          <a:r>
                            <a:rPr lang="en-US" baseline="0" dirty="0" smtClean="0"/>
                            <a:t> with Physical Activity</a:t>
                          </a:r>
                          <a:endParaRPr lang="en-US" dirty="0"/>
                        </a:p>
                      </a:txBody>
                      <a:tcPr/>
                    </a:tc>
                    <a:tc>
                      <a:txBody>
                        <a:bodyPr/>
                        <a:lstStyle/>
                        <a:p>
                          <a:pPr algn="r"/>
                          <a:r>
                            <a:rPr lang="en-US" dirty="0" smtClean="0"/>
                            <a:t>19.2</a:t>
                          </a:r>
                          <a:endParaRPr lang="en-US" dirty="0"/>
                        </a:p>
                      </a:txBody>
                      <a:tcPr/>
                    </a:tc>
                    <a:tc>
                      <a:txBody>
                        <a:bodyPr/>
                        <a:lstStyle/>
                        <a:p>
                          <a:pPr algn="r"/>
                          <a:r>
                            <a:rPr lang="en-US" dirty="0" smtClean="0"/>
                            <a:t>18</a:t>
                          </a:r>
                          <a:endParaRPr lang="en-US" dirty="0"/>
                        </a:p>
                      </a:txBody>
                      <a:tcPr/>
                    </a:tc>
                    <a:tc>
                      <a:txBody>
                        <a:bodyPr/>
                        <a:lstStyle/>
                        <a:p>
                          <a:pPr algn="r"/>
                          <a:r>
                            <a:rPr lang="en-US" dirty="0" smtClean="0"/>
                            <a:t>0.3796</a:t>
                          </a:r>
                          <a:endParaRPr lang="en-US" baseline="30000" dirty="0"/>
                        </a:p>
                      </a:txBody>
                      <a:tcPr/>
                    </a:tc>
                  </a:tr>
                  <a:tr h="762304">
                    <a:tc>
                      <a:txBody>
                        <a:bodyPr/>
                        <a:lstStyle/>
                        <a:p>
                          <a:r>
                            <a:rPr lang="en-US" dirty="0" smtClean="0"/>
                            <a:t>Types of Food</a:t>
                          </a:r>
                          <a:r>
                            <a:rPr lang="en-US" baseline="0" dirty="0" smtClean="0"/>
                            <a:t> Purchased</a:t>
                          </a:r>
                          <a:endParaRPr lang="en-US" dirty="0"/>
                        </a:p>
                      </a:txBody>
                      <a:tcPr/>
                    </a:tc>
                    <a:tc>
                      <a:txBody>
                        <a:bodyPr/>
                        <a:lstStyle/>
                        <a:p>
                          <a:pPr algn="r"/>
                          <a:r>
                            <a:rPr lang="en-US" dirty="0" smtClean="0"/>
                            <a:t>32.4</a:t>
                          </a:r>
                          <a:endParaRPr lang="en-US" dirty="0"/>
                        </a:p>
                      </a:txBody>
                      <a:tcPr/>
                    </a:tc>
                    <a:tc>
                      <a:txBody>
                        <a:bodyPr/>
                        <a:lstStyle/>
                        <a:p>
                          <a:pPr algn="r"/>
                          <a:r>
                            <a:rPr lang="en-US" dirty="0" smtClean="0"/>
                            <a:t>36</a:t>
                          </a:r>
                          <a:endParaRPr lang="en-US" dirty="0"/>
                        </a:p>
                      </a:txBody>
                      <a:tcPr/>
                    </a:tc>
                    <a:tc>
                      <a:txBody>
                        <a:bodyPr/>
                        <a:lstStyle/>
                        <a:p>
                          <a:pPr algn="r"/>
                          <a:r>
                            <a:rPr lang="en-US" dirty="0" smtClean="0"/>
                            <a:t>0.6416</a:t>
                          </a:r>
                          <a:endParaRPr lang="en-US" dirty="0"/>
                        </a:p>
                      </a:txBody>
                      <a:tcPr/>
                    </a:tc>
                  </a:tr>
                </a:tbl>
              </a:graphicData>
            </a:graphic>
          </p:graphicFrame>
        </mc:Fallback>
      </mc:AlternateContent>
      <p:sp>
        <p:nvSpPr>
          <p:cNvPr id="7" name="TextBox 6"/>
          <p:cNvSpPr txBox="1"/>
          <p:nvPr/>
        </p:nvSpPr>
        <p:spPr>
          <a:xfrm>
            <a:off x="1177397" y="1437245"/>
            <a:ext cx="6409266" cy="369332"/>
          </a:xfrm>
          <a:prstGeom prst="rect">
            <a:avLst/>
          </a:prstGeom>
          <a:noFill/>
        </p:spPr>
        <p:txBody>
          <a:bodyPr wrap="square" rtlCol="0">
            <a:spAutoFit/>
          </a:bodyPr>
          <a:lstStyle/>
          <a:p>
            <a:r>
              <a:rPr lang="en-US" dirty="0" smtClean="0">
                <a:solidFill>
                  <a:schemeClr val="accent2">
                    <a:lumMod val="75000"/>
                  </a:schemeClr>
                </a:solidFill>
              </a:rPr>
              <a:t>Total sample size, n = 751 from 86 participants</a:t>
            </a:r>
            <a:endParaRPr lang="en-US" dirty="0">
              <a:solidFill>
                <a:schemeClr val="accent2">
                  <a:lumMod val="75000"/>
                </a:schemeClr>
              </a:solidFill>
            </a:endParaRPr>
          </a:p>
        </p:txBody>
      </p:sp>
      <mc:AlternateContent xmlns:mc="http://schemas.openxmlformats.org/markup-compatibility/2006" xmlns:a14="http://schemas.microsoft.com/office/drawing/2010/main">
        <mc:Choice Requires="a14">
          <p:sp>
            <p:nvSpPr>
              <p:cNvPr id="8" name="TextBox 7"/>
              <p:cNvSpPr txBox="1"/>
              <p:nvPr/>
            </p:nvSpPr>
            <p:spPr>
              <a:xfrm>
                <a:off x="514350" y="5729388"/>
                <a:ext cx="9301163" cy="590354"/>
              </a:xfrm>
              <a:prstGeom prst="rect">
                <a:avLst/>
              </a:prstGeom>
              <a:noFill/>
            </p:spPr>
            <p:txBody>
              <a:bodyPr wrap="square" rtlCol="0">
                <a:spAutoFit/>
              </a:bodyPr>
              <a:lstStyle/>
              <a:p>
                <a:pPr algn="ctr"/>
                <a:r>
                  <a:rPr lang="en-US" sz="1600" dirty="0" smtClean="0"/>
                  <a:t>Table 1: Pearson’s </a:t>
                </a:r>
                <a14:m>
                  <m:oMath xmlns:m="http://schemas.openxmlformats.org/officeDocument/2006/math">
                    <m:sSup>
                      <m:sSupPr>
                        <m:ctrlPr>
                          <a:rPr lang="en-US" sz="1600" i="1">
                            <a:latin typeface="Cambria Math" charset="0"/>
                          </a:rPr>
                        </m:ctrlPr>
                      </m:sSupPr>
                      <m:e>
                        <m:r>
                          <a:rPr lang="en-US" sz="1600">
                            <a:latin typeface="Cambria Math" charset="0"/>
                          </a:rPr>
                          <m:t>𝝌</m:t>
                        </m:r>
                      </m:e>
                      <m:sup>
                        <m:r>
                          <a:rPr lang="en-CA" sz="1600">
                            <a:latin typeface="Cambria Math" charset="0"/>
                          </a:rPr>
                          <m:t>𝟐</m:t>
                        </m:r>
                      </m:sup>
                    </m:sSup>
                  </m:oMath>
                </a14:m>
                <a:r>
                  <a:rPr lang="en-US" sz="1600" dirty="0" smtClean="0"/>
                  <a:t> test statistic to look for the association between stress and different variables.</a:t>
                </a:r>
                <a:endParaRPr lang="en-US" sz="1600" dirty="0"/>
              </a:p>
            </p:txBody>
          </p:sp>
        </mc:Choice>
        <mc:Fallback xmlns="">
          <p:sp>
            <p:nvSpPr>
              <p:cNvPr id="8" name="TextBox 7"/>
              <p:cNvSpPr txBox="1">
                <a:spLocks noRot="1" noChangeAspect="1" noMove="1" noResize="1" noEditPoints="1" noAdjustHandles="1" noChangeArrowheads="1" noChangeShapeType="1" noTextEdit="1"/>
              </p:cNvSpPr>
              <p:nvPr/>
            </p:nvSpPr>
            <p:spPr>
              <a:xfrm>
                <a:off x="514350" y="5729388"/>
                <a:ext cx="9301163" cy="590354"/>
              </a:xfrm>
              <a:prstGeom prst="rect">
                <a:avLst/>
              </a:prstGeom>
              <a:blipFill rotWithShape="0">
                <a:blip r:embed="rId3"/>
                <a:stretch>
                  <a:fillRect t="-3093" b="-11340"/>
                </a:stretch>
              </a:blipFill>
            </p:spPr>
            <p:txBody>
              <a:bodyPr/>
              <a:lstStyle/>
              <a:p>
                <a:r>
                  <a:rPr lang="en-US">
                    <a:noFill/>
                  </a:rPr>
                  <a:t> </a:t>
                </a:r>
              </a:p>
            </p:txBody>
          </p:sp>
        </mc:Fallback>
      </mc:AlternateContent>
    </p:spTree>
    <p:extLst>
      <p:ext uri="{BB962C8B-B14F-4D97-AF65-F5344CB8AC3E}">
        <p14:creationId xmlns:p14="http://schemas.microsoft.com/office/powerpoint/2010/main" val="179129464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4582</TotalTime>
  <Words>875</Words>
  <Application>Microsoft Macintosh PowerPoint</Application>
  <PresentationFormat>Widescreen</PresentationFormat>
  <Paragraphs>207</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Calibri</vt:lpstr>
      <vt:lpstr>Cambria Math</vt:lpstr>
      <vt:lpstr>Mangal</vt:lpstr>
      <vt:lpstr>Trebuchet MS</vt:lpstr>
      <vt:lpstr>Wingdings 3</vt:lpstr>
      <vt:lpstr>Arial</vt:lpstr>
      <vt:lpstr>Facet</vt:lpstr>
      <vt:lpstr>Predicting the Level of Stress using Mobile Phone Data</vt:lpstr>
      <vt:lpstr>Motivation and Objective</vt:lpstr>
      <vt:lpstr>Research Questions</vt:lpstr>
      <vt:lpstr>Operationalization</vt:lpstr>
      <vt:lpstr>Operationalization: Continued…</vt:lpstr>
      <vt:lpstr>Key Background Results</vt:lpstr>
      <vt:lpstr>Key Background Results</vt:lpstr>
      <vt:lpstr>Key Background Results</vt:lpstr>
      <vt:lpstr>Operationalization Results</vt:lpstr>
      <vt:lpstr>Results: Final Model</vt:lpstr>
      <vt:lpstr>Discussion</vt:lpstr>
      <vt:lpstr>Future Work</vt:lpstr>
      <vt:lpstr>Conclusion</vt:lpstr>
      <vt:lpstr>Thank You</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Zahan, Rifat</dc:creator>
  <cp:lastModifiedBy>Zahan, Rifat</cp:lastModifiedBy>
  <cp:revision>417</cp:revision>
  <dcterms:created xsi:type="dcterms:W3CDTF">2017-03-27T22:07:08Z</dcterms:created>
  <dcterms:modified xsi:type="dcterms:W3CDTF">2017-04-12T15:19:17Z</dcterms:modified>
</cp:coreProperties>
</file>