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58" r:id="rId4"/>
    <p:sldId id="259" r:id="rId5"/>
    <p:sldId id="264" r:id="rId6"/>
    <p:sldId id="262" r:id="rId7"/>
    <p:sldId id="266" r:id="rId8"/>
    <p:sldId id="267" r:id="rId9"/>
    <p:sldId id="268" r:id="rId10"/>
    <p:sldId id="269" r:id="rId11"/>
    <p:sldId id="271" r:id="rId12"/>
    <p:sldId id="270" r:id="rId13"/>
    <p:sldId id="272" r:id="rId14"/>
    <p:sldId id="275" r:id="rId15"/>
    <p:sldId id="273" r:id="rId16"/>
    <p:sldId id="276" r:id="rId17"/>
    <p:sldId id="274" r:id="rId18"/>
    <p:sldId id="277" r:id="rId19"/>
    <p:sldId id="278" r:id="rId20"/>
    <p:sldId id="286" r:id="rId21"/>
    <p:sldId id="279" r:id="rId22"/>
    <p:sldId id="282" r:id="rId23"/>
    <p:sldId id="280" r:id="rId24"/>
    <p:sldId id="281" r:id="rId25"/>
    <p:sldId id="283" r:id="rId26"/>
    <p:sldId id="284" r:id="rId27"/>
    <p:sldId id="28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C797158-A10D-4195-A7DB-823E56390D69}" type="datetimeFigureOut">
              <a:rPr lang="en-US" smtClean="0"/>
              <a:pPr/>
              <a:t>5/1/2022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23B6614-B6C4-4682-B723-BB9244E790F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797158-A10D-4195-A7DB-823E56390D69}"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B6614-B6C4-4682-B723-BB9244E790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797158-A10D-4195-A7DB-823E56390D69}"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B6614-B6C4-4682-B723-BB9244E790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C797158-A10D-4195-A7DB-823E56390D69}" type="datetimeFigureOut">
              <a:rPr lang="en-US" smtClean="0"/>
              <a:pPr/>
              <a:t>5/1/2022</a:t>
            </a:fld>
            <a:endParaRPr lang="en-US"/>
          </a:p>
        </p:txBody>
      </p:sp>
      <p:sp>
        <p:nvSpPr>
          <p:cNvPr id="9" name="Slide Number Placeholder 8"/>
          <p:cNvSpPr>
            <a:spLocks noGrp="1"/>
          </p:cNvSpPr>
          <p:nvPr>
            <p:ph type="sldNum" sz="quarter" idx="15"/>
          </p:nvPr>
        </p:nvSpPr>
        <p:spPr/>
        <p:txBody>
          <a:bodyPr rtlCol="0"/>
          <a:lstStyle/>
          <a:p>
            <a:fld id="{E23B6614-B6C4-4682-B723-BB9244E790F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C797158-A10D-4195-A7DB-823E56390D69}" type="datetimeFigureOut">
              <a:rPr lang="en-US" smtClean="0"/>
              <a:pPr/>
              <a:t>5/1/2022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23B6614-B6C4-4682-B723-BB9244E790F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C797158-A10D-4195-A7DB-823E56390D69}" type="datetimeFigureOut">
              <a:rPr lang="en-US" smtClean="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B6614-B6C4-4682-B723-BB9244E790F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C797158-A10D-4195-A7DB-823E56390D69}" type="datetimeFigureOut">
              <a:rPr lang="en-US" smtClean="0"/>
              <a:pPr/>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3B6614-B6C4-4682-B723-BB9244E790F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C797158-A10D-4195-A7DB-823E56390D69}" type="datetimeFigureOut">
              <a:rPr lang="en-US" smtClean="0"/>
              <a:pPr/>
              <a:t>5/1/2022</a:t>
            </a:fld>
            <a:endParaRPr lang="en-US"/>
          </a:p>
        </p:txBody>
      </p:sp>
      <p:sp>
        <p:nvSpPr>
          <p:cNvPr id="7" name="Slide Number Placeholder 6"/>
          <p:cNvSpPr>
            <a:spLocks noGrp="1"/>
          </p:cNvSpPr>
          <p:nvPr>
            <p:ph type="sldNum" sz="quarter" idx="11"/>
          </p:nvPr>
        </p:nvSpPr>
        <p:spPr/>
        <p:txBody>
          <a:bodyPr rtlCol="0"/>
          <a:lstStyle/>
          <a:p>
            <a:fld id="{E23B6614-B6C4-4682-B723-BB9244E790F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97158-A10D-4195-A7DB-823E56390D69}" type="datetimeFigureOut">
              <a:rPr lang="en-US" smtClean="0"/>
              <a:pPr/>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3B6614-B6C4-4682-B723-BB9244E790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C797158-A10D-4195-A7DB-823E56390D69}" type="datetimeFigureOut">
              <a:rPr lang="en-US" smtClean="0"/>
              <a:pPr/>
              <a:t>5/1/2022</a:t>
            </a:fld>
            <a:endParaRPr lang="en-US"/>
          </a:p>
        </p:txBody>
      </p:sp>
      <p:sp>
        <p:nvSpPr>
          <p:cNvPr id="22" name="Slide Number Placeholder 21"/>
          <p:cNvSpPr>
            <a:spLocks noGrp="1"/>
          </p:cNvSpPr>
          <p:nvPr>
            <p:ph type="sldNum" sz="quarter" idx="15"/>
          </p:nvPr>
        </p:nvSpPr>
        <p:spPr/>
        <p:txBody>
          <a:bodyPr rtlCol="0"/>
          <a:lstStyle/>
          <a:p>
            <a:fld id="{E23B6614-B6C4-4682-B723-BB9244E790F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C797158-A10D-4195-A7DB-823E56390D69}" type="datetimeFigureOut">
              <a:rPr lang="en-US" smtClean="0"/>
              <a:pPr/>
              <a:t>5/1/2022</a:t>
            </a:fld>
            <a:endParaRPr lang="en-US"/>
          </a:p>
        </p:txBody>
      </p:sp>
      <p:sp>
        <p:nvSpPr>
          <p:cNvPr id="18" name="Slide Number Placeholder 17"/>
          <p:cNvSpPr>
            <a:spLocks noGrp="1"/>
          </p:cNvSpPr>
          <p:nvPr>
            <p:ph type="sldNum" sz="quarter" idx="11"/>
          </p:nvPr>
        </p:nvSpPr>
        <p:spPr/>
        <p:txBody>
          <a:bodyPr rtlCol="0"/>
          <a:lstStyle/>
          <a:p>
            <a:fld id="{E23B6614-B6C4-4682-B723-BB9244E790F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C797158-A10D-4195-A7DB-823E56390D69}" type="datetimeFigureOut">
              <a:rPr lang="en-US" smtClean="0"/>
              <a:pPr/>
              <a:t>5/1/2022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23B6614-B6C4-4682-B723-BB9244E790F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public.tableau.com/app/profile/rifaz4445/viz/MarketBasket_16509474200510/YearoverYear?publish=y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362200"/>
            <a:ext cx="6172200" cy="1371600"/>
          </a:xfrm>
        </p:spPr>
        <p:txBody>
          <a:bodyPr/>
          <a:lstStyle/>
          <a:p>
            <a:pPr algn="r"/>
            <a:r>
              <a:rPr lang="en-US" dirty="0" smtClean="0"/>
              <a:t>MARKETING   ANALYTICS MILESTONE -2</a:t>
            </a:r>
            <a:endParaRPr lang="en-US" dirty="0"/>
          </a:p>
        </p:txBody>
      </p:sp>
      <p:sp>
        <p:nvSpPr>
          <p:cNvPr id="3" name="Subtitle 2"/>
          <p:cNvSpPr>
            <a:spLocks noGrp="1"/>
          </p:cNvSpPr>
          <p:nvPr>
            <p:ph type="subTitle" idx="1"/>
          </p:nvPr>
        </p:nvSpPr>
        <p:spPr/>
        <p:txBody>
          <a:bodyPr/>
          <a:lstStyle/>
          <a:p>
            <a:pPr algn="r"/>
            <a:r>
              <a:rPr lang="en-US" dirty="0" smtClean="0"/>
              <a:t>MOHAMED RIFAZ ALI</a:t>
            </a:r>
          </a:p>
          <a:p>
            <a:pPr algn="r"/>
            <a:r>
              <a:rPr lang="en-US" dirty="0" smtClean="0"/>
              <a:t>APRIL’22</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152400"/>
            <a:ext cx="8458200" cy="6553200"/>
          </a:xfrm>
        </p:spPr>
        <p:txBody>
          <a:bodyPr>
            <a:normAutofit/>
          </a:bodyPr>
          <a:lstStyle/>
          <a:p>
            <a:pPr>
              <a:buNone/>
            </a:pPr>
            <a:r>
              <a:rPr lang="en-US" sz="2000" u="sng" dirty="0" smtClean="0"/>
              <a:t>Week wise from high to low</a:t>
            </a:r>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r>
              <a:rPr lang="en-US" sz="2000" dirty="0" smtClean="0"/>
              <a:t>Mostly, the top 10 weeks are in the months of January, February or May. Also, observed some good purchases during August, September as well.</a:t>
            </a:r>
          </a:p>
          <a:p>
            <a:pPr>
              <a:buNone/>
            </a:pPr>
            <a:endParaRPr lang="en-US" sz="2000" u="sng" dirty="0"/>
          </a:p>
        </p:txBody>
      </p:sp>
      <p:pic>
        <p:nvPicPr>
          <p:cNvPr id="6" name="Picture 2"/>
          <p:cNvPicPr>
            <a:picLocks noChangeAspect="1" noChangeArrowheads="1"/>
          </p:cNvPicPr>
          <p:nvPr/>
        </p:nvPicPr>
        <p:blipFill>
          <a:blip r:embed="rId2"/>
          <a:srcRect/>
          <a:stretch>
            <a:fillRect/>
          </a:stretch>
        </p:blipFill>
        <p:spPr bwMode="auto">
          <a:xfrm>
            <a:off x="228600" y="609600"/>
            <a:ext cx="82296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28600" y="228600"/>
            <a:ext cx="8382000" cy="6324600"/>
          </a:xfrm>
        </p:spPr>
        <p:txBody>
          <a:bodyPr/>
          <a:lstStyle/>
          <a:p>
            <a:pPr>
              <a:buNone/>
            </a:pPr>
            <a:r>
              <a:rPr lang="en-US" sz="2000" u="sng" dirty="0" smtClean="0"/>
              <a:t>Entire Transaction Data</a:t>
            </a:r>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r>
              <a:rPr lang="en-US" sz="2000" dirty="0" smtClean="0"/>
              <a:t>There is no trend present in the dataset. However, beginning 2020, there is a decrease in trend, but we need more data's to conclude on the fact.</a:t>
            </a:r>
          </a:p>
          <a:p>
            <a:r>
              <a:rPr lang="en-US" sz="2000" dirty="0" smtClean="0"/>
              <a:t>Observe, there is a slight seasonality during February, April, May and June.</a:t>
            </a:r>
          </a:p>
          <a:p>
            <a:endParaRPr lang="en-US" dirty="0" smtClean="0"/>
          </a:p>
          <a:p>
            <a:endParaRPr lang="en-US" dirty="0"/>
          </a:p>
        </p:txBody>
      </p:sp>
      <p:pic>
        <p:nvPicPr>
          <p:cNvPr id="6" name="Picture 2"/>
          <p:cNvPicPr>
            <a:picLocks noChangeAspect="1" noChangeArrowheads="1"/>
          </p:cNvPicPr>
          <p:nvPr/>
        </p:nvPicPr>
        <p:blipFill>
          <a:blip r:embed="rId2"/>
          <a:srcRect/>
          <a:stretch>
            <a:fillRect/>
          </a:stretch>
        </p:blipFill>
        <p:spPr bwMode="auto">
          <a:xfrm>
            <a:off x="381000" y="914400"/>
            <a:ext cx="807720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67600" cy="639762"/>
          </a:xfrm>
        </p:spPr>
        <p:txBody>
          <a:bodyPr/>
          <a:lstStyle/>
          <a:p>
            <a:r>
              <a:rPr lang="en-US" dirty="0" smtClean="0"/>
              <a:t>Market Basket Analysis</a:t>
            </a:r>
            <a:endParaRPr lang="en-US" dirty="0"/>
          </a:p>
        </p:txBody>
      </p:sp>
      <p:sp>
        <p:nvSpPr>
          <p:cNvPr id="5" name="Content Placeholder 4"/>
          <p:cNvSpPr>
            <a:spLocks noGrp="1"/>
          </p:cNvSpPr>
          <p:nvPr>
            <p:ph sz="quarter" idx="1"/>
          </p:nvPr>
        </p:nvSpPr>
        <p:spPr>
          <a:xfrm>
            <a:off x="381000" y="990600"/>
            <a:ext cx="8001000" cy="5562600"/>
          </a:xfrm>
        </p:spPr>
        <p:txBody>
          <a:bodyPr>
            <a:normAutofit/>
          </a:bodyPr>
          <a:lstStyle/>
          <a:p>
            <a:pPr>
              <a:buNone/>
            </a:pPr>
            <a:r>
              <a:rPr lang="en-US" sz="2200" u="sng" dirty="0" smtClean="0"/>
              <a:t>What Is Market Basket Analysis &amp; its use?</a:t>
            </a:r>
          </a:p>
          <a:p>
            <a:pPr>
              <a:buNone/>
            </a:pPr>
            <a:endParaRPr lang="en-US" dirty="0" smtClean="0"/>
          </a:p>
          <a:p>
            <a:r>
              <a:rPr lang="en-US" sz="2000" dirty="0" smtClean="0"/>
              <a:t>Market Basket Analysis is a technique which identifies the strength of association between pairs of products purchased together and identify patterns of co-occurrence. A co-occurrence is when two or more things take place together.</a:t>
            </a:r>
          </a:p>
          <a:p>
            <a:endParaRPr lang="en-US" sz="2000" dirty="0" smtClean="0"/>
          </a:p>
          <a:p>
            <a:r>
              <a:rPr lang="en-US" sz="2000" dirty="0" smtClean="0"/>
              <a:t>Market Basket Analysis creates</a:t>
            </a:r>
            <a:r>
              <a:rPr lang="en-US" sz="2000" i="1" dirty="0" smtClean="0"/>
              <a:t> If-Then </a:t>
            </a:r>
            <a:r>
              <a:rPr lang="en-US" sz="2000" dirty="0" smtClean="0"/>
              <a:t>scenario rules, for example, if item A is purchased then item B is likely to be purchased. The rules are probabilistic in nature or, in other words, they are derived from the frequencies of co-occurrence in the observations. Frequency is the proportion of baskets that contain the items of interest. The rules can be used in pricing strategies, product placement, and various types of cross-selling strategies</a:t>
            </a:r>
            <a:r>
              <a:rPr lang="en-US"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772400" cy="6324600"/>
          </a:xfrm>
        </p:spPr>
        <p:txBody>
          <a:bodyPr>
            <a:normAutofit fontScale="92500" lnSpcReduction="10000"/>
          </a:bodyPr>
          <a:lstStyle/>
          <a:p>
            <a:pPr>
              <a:buNone/>
            </a:pPr>
            <a:r>
              <a:rPr lang="en-US" u="sng" dirty="0" smtClean="0"/>
              <a:t>How Market Basket Analysis Works(Association Rules)?</a:t>
            </a:r>
          </a:p>
          <a:p>
            <a:pPr>
              <a:buNone/>
            </a:pPr>
            <a:endParaRPr lang="en-US" dirty="0" smtClean="0"/>
          </a:p>
          <a:p>
            <a:r>
              <a:rPr lang="en-US" sz="2200" dirty="0" smtClean="0"/>
              <a:t>In order to make it easier to understand, think of Market Basket Analysis in terms of shopping at a supermarket. Market Basket Analysis takes data at transaction level, which lists all items bought by a customer in a single purchase. The technique determines relationships of what products were purchased with which other product(s). These relationships are then used to build profiles containing </a:t>
            </a:r>
          </a:p>
          <a:p>
            <a:r>
              <a:rPr lang="en-US" sz="2200" i="1" dirty="0" smtClean="0"/>
              <a:t>If-Then</a:t>
            </a:r>
            <a:r>
              <a:rPr lang="en-US" sz="2200" dirty="0" smtClean="0"/>
              <a:t> rules of the items purchased.</a:t>
            </a:r>
          </a:p>
          <a:p>
            <a:endParaRPr lang="en-US" sz="2200" dirty="0" smtClean="0"/>
          </a:p>
          <a:p>
            <a:pPr>
              <a:buNone/>
            </a:pPr>
            <a:r>
              <a:rPr lang="en-US" sz="2200" dirty="0" smtClean="0"/>
              <a:t> 	The rules could be written as:</a:t>
            </a:r>
          </a:p>
          <a:p>
            <a:pPr>
              <a:buNone/>
            </a:pPr>
            <a:r>
              <a:rPr lang="en-US" sz="2200" dirty="0" smtClean="0"/>
              <a:t>		</a:t>
            </a:r>
            <a:r>
              <a:rPr lang="en-US" sz="2200" dirty="0" smtClean="0">
                <a:solidFill>
                  <a:srgbClr val="00B050"/>
                </a:solidFill>
              </a:rPr>
              <a:t>If {A} Then {B}</a:t>
            </a:r>
          </a:p>
          <a:p>
            <a:pPr>
              <a:buNone/>
            </a:pPr>
            <a:endParaRPr lang="en-US" sz="2200" dirty="0" smtClean="0">
              <a:solidFill>
                <a:srgbClr val="00B050"/>
              </a:solidFill>
            </a:endParaRPr>
          </a:p>
          <a:p>
            <a:r>
              <a:rPr lang="en-US" sz="2200" dirty="0" smtClean="0"/>
              <a:t>The If part of the rule (the {A} above) is known as the </a:t>
            </a:r>
            <a:r>
              <a:rPr lang="en-US" sz="2200" i="1" dirty="0" smtClean="0"/>
              <a:t>antecedent</a:t>
            </a:r>
            <a:r>
              <a:rPr lang="en-US" sz="2200" dirty="0" smtClean="0"/>
              <a:t> and the THEN part of the rule is known as the </a:t>
            </a:r>
            <a:r>
              <a:rPr lang="en-US" sz="2200" i="1" dirty="0" smtClean="0"/>
              <a:t>consequent</a:t>
            </a:r>
            <a:r>
              <a:rPr lang="en-US" sz="2200" dirty="0" smtClean="0"/>
              <a:t> (the {B} above). The </a:t>
            </a:r>
            <a:r>
              <a:rPr lang="en-US" sz="2200" i="1" dirty="0" smtClean="0"/>
              <a:t>antecedent</a:t>
            </a:r>
            <a:r>
              <a:rPr lang="en-US" sz="2200" dirty="0" smtClean="0"/>
              <a:t> is the condition and the </a:t>
            </a:r>
            <a:r>
              <a:rPr lang="en-US" sz="2200" i="1" dirty="0" smtClean="0"/>
              <a:t>consequent</a:t>
            </a:r>
            <a:r>
              <a:rPr lang="en-US" sz="2200" dirty="0" smtClean="0"/>
              <a:t> is the result. The association rule has three measures that express the degree of confidence in the rule, </a:t>
            </a:r>
            <a:r>
              <a:rPr lang="en-US" sz="2200" b="1" dirty="0" smtClean="0"/>
              <a:t>Support</a:t>
            </a:r>
            <a:r>
              <a:rPr lang="en-US" sz="2200" dirty="0" smtClean="0"/>
              <a:t>, </a:t>
            </a:r>
            <a:r>
              <a:rPr lang="en-US" sz="2200" b="1" dirty="0" smtClean="0"/>
              <a:t>Confidence</a:t>
            </a:r>
            <a:r>
              <a:rPr lang="en-US" sz="2200" dirty="0" smtClean="0"/>
              <a:t>, and </a:t>
            </a:r>
            <a:r>
              <a:rPr lang="en-US" sz="2200" b="1" dirty="0" smtClean="0"/>
              <a:t>Lift</a:t>
            </a:r>
            <a:r>
              <a:rPr lang="en-US" sz="2200" dirty="0" smtClean="0"/>
              <a:t>.</a:t>
            </a:r>
            <a:endParaRPr lang="en-US" sz="2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304800"/>
            <a:ext cx="7924800" cy="6169152"/>
          </a:xfrm>
        </p:spPr>
        <p:txBody>
          <a:bodyPr>
            <a:normAutofit/>
          </a:bodyPr>
          <a:lstStyle/>
          <a:p>
            <a:r>
              <a:rPr lang="en-US" sz="2000" dirty="0" smtClean="0"/>
              <a:t>We used KNIME tool for the Market Basket Analysis to analyze the Grocery Store dataset.</a:t>
            </a:r>
          </a:p>
          <a:p>
            <a:r>
              <a:rPr lang="en-US" sz="2000" dirty="0" smtClean="0"/>
              <a:t>To use the Association Rule Learner node in the KNIME tool for Market Basket Analysis, the data's must be passed as  in the form of </a:t>
            </a:r>
            <a:r>
              <a:rPr lang="en-US" sz="2000" i="1" dirty="0" smtClean="0"/>
              <a:t>set</a:t>
            </a:r>
            <a:r>
              <a:rPr lang="en-US" sz="2000" dirty="0" smtClean="0"/>
              <a:t> like </a:t>
            </a:r>
            <a:r>
              <a:rPr lang="en-US" sz="2000" i="1" dirty="0" smtClean="0"/>
              <a:t>[item1,item2, item3,item4….. ]</a:t>
            </a:r>
          </a:p>
          <a:p>
            <a:r>
              <a:rPr lang="en-US" sz="2000" dirty="0" smtClean="0"/>
              <a:t>So, first we need to </a:t>
            </a:r>
            <a:r>
              <a:rPr lang="en-US" sz="2000" i="1" dirty="0" smtClean="0"/>
              <a:t>group by </a:t>
            </a:r>
            <a:r>
              <a:rPr lang="en-US" sz="2000" dirty="0" smtClean="0"/>
              <a:t>Order id &amp; using the </a:t>
            </a:r>
            <a:r>
              <a:rPr lang="en-US" sz="2000" i="1" dirty="0" smtClean="0"/>
              <a:t>cell splitter </a:t>
            </a:r>
            <a:r>
              <a:rPr lang="en-US" sz="2000" dirty="0" smtClean="0"/>
              <a:t>node, we convert the items to ‘</a:t>
            </a:r>
            <a:r>
              <a:rPr lang="en-US" sz="2000" i="1" dirty="0" smtClean="0"/>
              <a:t>set</a:t>
            </a:r>
            <a:r>
              <a:rPr lang="en-US" sz="2000" dirty="0" smtClean="0"/>
              <a:t>’ by removing the duplicates may present in the single transaction.</a:t>
            </a:r>
          </a:p>
          <a:p>
            <a:endParaRPr lang="en-US" sz="2000" dirty="0" smtClean="0"/>
          </a:p>
          <a:p>
            <a:pPr>
              <a:buNone/>
            </a:pPr>
            <a:r>
              <a:rPr lang="en-US" sz="2000" u="sng" dirty="0" smtClean="0"/>
              <a:t>KNIME Workflow Image</a:t>
            </a:r>
          </a:p>
          <a:p>
            <a:pPr>
              <a:buNone/>
            </a:pPr>
            <a:endParaRPr lang="en-US" sz="2000" dirty="0"/>
          </a:p>
        </p:txBody>
      </p:sp>
      <p:pic>
        <p:nvPicPr>
          <p:cNvPr id="9" name="Picture 2"/>
          <p:cNvPicPr>
            <a:picLocks noChangeAspect="1" noChangeArrowheads="1"/>
          </p:cNvPicPr>
          <p:nvPr/>
        </p:nvPicPr>
        <p:blipFill>
          <a:blip r:embed="rId2"/>
          <a:srcRect/>
          <a:stretch>
            <a:fillRect/>
          </a:stretch>
        </p:blipFill>
        <p:spPr bwMode="auto">
          <a:xfrm>
            <a:off x="838200" y="4038600"/>
            <a:ext cx="6944412"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077200" cy="6169152"/>
          </a:xfrm>
        </p:spPr>
        <p:txBody>
          <a:bodyPr>
            <a:normAutofit/>
          </a:bodyPr>
          <a:lstStyle/>
          <a:p>
            <a:r>
              <a:rPr lang="en-US" sz="2000" dirty="0" smtClean="0"/>
              <a:t>For example, let's consider in our case.</a:t>
            </a:r>
          </a:p>
          <a:p>
            <a:pPr>
              <a:buNone/>
            </a:pPr>
            <a:r>
              <a:rPr lang="en-US" sz="2000" dirty="0" smtClean="0"/>
              <a:t>	‘</a:t>
            </a:r>
            <a:r>
              <a:rPr lang="en-US" sz="2000" i="1" dirty="0" smtClean="0"/>
              <a:t>Antecedent’</a:t>
            </a:r>
            <a:r>
              <a:rPr lang="en-US" sz="2000" dirty="0" smtClean="0"/>
              <a:t> item for one of the basket is </a:t>
            </a:r>
            <a:r>
              <a:rPr lang="en-US" sz="2000" b="1" dirty="0" smtClean="0"/>
              <a:t>eggs, ice cream and</a:t>
            </a:r>
          </a:p>
          <a:p>
            <a:pPr>
              <a:buNone/>
            </a:pPr>
            <a:r>
              <a:rPr lang="en-US" sz="2000" b="1" dirty="0" smtClean="0"/>
              <a:t>	pasta. </a:t>
            </a:r>
            <a:r>
              <a:rPr lang="en-US" sz="2000" dirty="0" smtClean="0"/>
              <a:t>‘</a:t>
            </a:r>
            <a:r>
              <a:rPr lang="en-US" sz="2000" i="1" dirty="0" smtClean="0"/>
              <a:t>Consequent’</a:t>
            </a:r>
            <a:r>
              <a:rPr lang="en-US" sz="2000" dirty="0" smtClean="0"/>
              <a:t> (</a:t>
            </a:r>
            <a:r>
              <a:rPr lang="en-US" sz="2000" i="1" dirty="0" smtClean="0"/>
              <a:t>recommended</a:t>
            </a:r>
            <a:r>
              <a:rPr lang="en-US" sz="2000" dirty="0" smtClean="0"/>
              <a:t>) item for this basket is </a:t>
            </a:r>
            <a:r>
              <a:rPr lang="en-US" sz="2000" b="1" dirty="0" smtClean="0"/>
              <a:t>paper towels</a:t>
            </a:r>
            <a:r>
              <a:rPr lang="en-US" sz="2000" dirty="0" smtClean="0"/>
              <a:t>.</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r>
              <a:rPr lang="en-US" sz="2000" dirty="0" smtClean="0"/>
              <a:t>Based on the products bought in Grocery store such as </a:t>
            </a:r>
            <a:r>
              <a:rPr lang="en-US" sz="2000" i="1" dirty="0" smtClean="0"/>
              <a:t>eggs, ice cream, pasta </a:t>
            </a:r>
            <a:r>
              <a:rPr lang="en-US" sz="2000" dirty="0" smtClean="0"/>
              <a:t>and</a:t>
            </a:r>
            <a:r>
              <a:rPr lang="en-US" sz="2000" i="1" dirty="0" smtClean="0"/>
              <a:t> paper towels </a:t>
            </a:r>
            <a:r>
              <a:rPr lang="en-US" sz="2000" dirty="0" smtClean="0"/>
              <a:t>in a single transaction. The transactions are then gathered and analyzed to identify rules of association.</a:t>
            </a:r>
          </a:p>
          <a:p>
            <a:r>
              <a:rPr lang="en-US" sz="2000" dirty="0" smtClean="0"/>
              <a:t>We’ve got the good strength of the association when we set the threshold values for ‘Support’ is 0.05 and for the confidence is 0.5 (50%).</a:t>
            </a:r>
          </a:p>
          <a:p>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a:p>
        </p:txBody>
      </p:sp>
      <p:pic>
        <p:nvPicPr>
          <p:cNvPr id="6" name="Picture 3"/>
          <p:cNvPicPr>
            <a:picLocks noChangeAspect="1" noChangeArrowheads="1"/>
          </p:cNvPicPr>
          <p:nvPr/>
        </p:nvPicPr>
        <p:blipFill>
          <a:blip r:embed="rId2"/>
          <a:srcRect/>
          <a:stretch>
            <a:fillRect/>
          </a:stretch>
        </p:blipFill>
        <p:spPr bwMode="auto">
          <a:xfrm>
            <a:off x="685800" y="1905000"/>
            <a:ext cx="7772400"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457200"/>
            <a:ext cx="7924800" cy="6016752"/>
          </a:xfrm>
        </p:spPr>
        <p:txBody>
          <a:bodyPr>
            <a:normAutofit/>
          </a:bodyPr>
          <a:lstStyle/>
          <a:p>
            <a:r>
              <a:rPr lang="en-US" sz="2000" dirty="0" smtClean="0"/>
              <a:t>An item set satisfies minimum support if the occurrence frequency of the item set is just 0.05(5%).</a:t>
            </a:r>
          </a:p>
          <a:p>
            <a:r>
              <a:rPr lang="en-US" sz="2000" dirty="0" smtClean="0"/>
              <a:t>A confidence of 0.5 in the above example would mean that in 50% of the cases where eggs, ice cream &amp; pasta were purchased, the purchase also included paper towels. </a:t>
            </a:r>
            <a:r>
              <a:rPr lang="en-US" sz="2000" smtClean="0"/>
              <a:t>For the product </a:t>
            </a:r>
            <a:r>
              <a:rPr lang="en-US" sz="2000" dirty="0" smtClean="0"/>
              <a:t>recommendation in Grocery store scenario, a 50% confidence may be perfectly acceptable. </a:t>
            </a:r>
          </a:p>
          <a:p>
            <a:r>
              <a:rPr lang="en-US" sz="2000" dirty="0" smtClean="0"/>
              <a:t>In our example, ‘</a:t>
            </a:r>
            <a:r>
              <a:rPr lang="en-US" sz="2000" i="1" dirty="0" smtClean="0"/>
              <a:t>paper towels’ </a:t>
            </a:r>
            <a:r>
              <a:rPr lang="en-US" sz="2000" dirty="0" smtClean="0"/>
              <a:t>is the recommended item and we cannot expect the same the Association ruler mechanism to suggest eggs/ice cream/pasta when ‘paper towels’ is in antecedent side. Because, this mechanism uses the conditional probability. </a:t>
            </a:r>
          </a:p>
          <a:p>
            <a:endParaRPr lang="en-US" sz="2000" dirty="0" smtClean="0"/>
          </a:p>
          <a:p>
            <a:pPr>
              <a:buNone/>
            </a:pPr>
            <a:r>
              <a:rPr lang="en-US" sz="2000" dirty="0" smtClean="0"/>
              <a:t>        </a:t>
            </a:r>
            <a:r>
              <a:rPr lang="en-US" sz="2000" b="1" dirty="0" smtClean="0"/>
              <a:t>i.e., P(A|B) may not be necessary be equal to P(B|A)</a:t>
            </a:r>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153400" cy="563562"/>
          </a:xfrm>
        </p:spPr>
        <p:txBody>
          <a:bodyPr/>
          <a:lstStyle/>
          <a:p>
            <a:r>
              <a:rPr lang="en-US" dirty="0" smtClean="0"/>
              <a:t>Grocery Store Association Identified</a:t>
            </a:r>
            <a:endParaRPr lang="en-US" dirty="0"/>
          </a:p>
        </p:txBody>
      </p:sp>
      <p:sp>
        <p:nvSpPr>
          <p:cNvPr id="3" name="Content Placeholder 2"/>
          <p:cNvSpPr>
            <a:spLocks noGrp="1"/>
          </p:cNvSpPr>
          <p:nvPr>
            <p:ph sz="quarter" idx="1"/>
          </p:nvPr>
        </p:nvSpPr>
        <p:spPr>
          <a:xfrm>
            <a:off x="381000" y="1066800"/>
            <a:ext cx="7848600" cy="5407152"/>
          </a:xfrm>
        </p:spPr>
        <p:txBody>
          <a:bodyPr>
            <a:normAutofit/>
          </a:bodyPr>
          <a:lstStyle/>
          <a:p>
            <a:pPr>
              <a:buNone/>
            </a:pPr>
            <a:r>
              <a:rPr lang="en-US" sz="1900" u="sng" dirty="0" smtClean="0"/>
              <a:t>KNIME Association Rules Output sorted in descending order of Lift</a:t>
            </a:r>
          </a:p>
          <a:p>
            <a:pPr>
              <a:buNone/>
            </a:pPr>
            <a:endParaRPr lang="en-US" sz="2000" u="sng" dirty="0"/>
          </a:p>
        </p:txBody>
      </p:sp>
      <p:pic>
        <p:nvPicPr>
          <p:cNvPr id="5" name="Picture 2"/>
          <p:cNvPicPr>
            <a:picLocks noChangeAspect="1" noChangeArrowheads="1"/>
          </p:cNvPicPr>
          <p:nvPr/>
        </p:nvPicPr>
        <p:blipFill>
          <a:blip r:embed="rId2"/>
          <a:srcRect/>
          <a:stretch>
            <a:fillRect/>
          </a:stretch>
        </p:blipFill>
        <p:spPr bwMode="auto">
          <a:xfrm>
            <a:off x="381000" y="1752600"/>
            <a:ext cx="8058150" cy="4533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467600" cy="6245352"/>
          </a:xfrm>
        </p:spPr>
        <p:txBody>
          <a:bodyPr>
            <a:normAutofit/>
          </a:bodyPr>
          <a:lstStyle/>
          <a:p>
            <a:r>
              <a:rPr lang="en-US" sz="2000" dirty="0" smtClean="0"/>
              <a:t>The best way to look at the report is to sort the report based on ‘</a:t>
            </a:r>
            <a:r>
              <a:rPr lang="en-US" sz="2000" i="1" dirty="0" smtClean="0"/>
              <a:t>Lift’ </a:t>
            </a:r>
            <a:r>
              <a:rPr lang="en-US" sz="2000" dirty="0" smtClean="0"/>
              <a:t>measure.</a:t>
            </a:r>
          </a:p>
          <a:p>
            <a:r>
              <a:rPr lang="en-US" sz="2000" dirty="0" smtClean="0"/>
              <a:t>Eggs, ice cream, pasta, paper towels is most frequent items present in the basket with the lift measure of 1.791 and confidence of 64.9%.</a:t>
            </a:r>
          </a:p>
          <a:p>
            <a:pPr>
              <a:buNone/>
            </a:pPr>
            <a:endParaRPr lang="en-US" sz="2000" u="sng" dirty="0" smtClean="0"/>
          </a:p>
          <a:p>
            <a:pPr>
              <a:buNone/>
            </a:pPr>
            <a:r>
              <a:rPr lang="en-US" sz="2000" u="sng" dirty="0" smtClean="0"/>
              <a:t>Simplest Table </a:t>
            </a:r>
            <a:r>
              <a:rPr lang="en-US" sz="2000" u="sng" dirty="0" smtClean="0"/>
              <a:t>Representation</a:t>
            </a:r>
          </a:p>
          <a:p>
            <a:pPr>
              <a:buNone/>
            </a:pPr>
            <a:endParaRPr lang="en-US" sz="2000" dirty="0" smtClean="0"/>
          </a:p>
          <a:p>
            <a:pPr>
              <a:buNone/>
            </a:pPr>
            <a:r>
              <a:rPr lang="en-US" sz="2000" dirty="0" smtClean="0"/>
              <a:t>I’ve considered the simple least basket from the transaction</a:t>
            </a:r>
          </a:p>
          <a:p>
            <a:pPr>
              <a:buNone/>
            </a:pPr>
            <a:r>
              <a:rPr lang="en-US" sz="2000" dirty="0" smtClean="0"/>
              <a:t>to calculate the Support, Confidence and Lift Measures.</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smtClean="0"/>
              <a:t>Antecedent – Cheeses, Ketchup</a:t>
            </a:r>
          </a:p>
          <a:p>
            <a:pPr>
              <a:buNone/>
            </a:pPr>
            <a:r>
              <a:rPr lang="en-US" sz="2000" dirty="0" smtClean="0"/>
              <a:t>Consequent – Sandwich loaves</a:t>
            </a:r>
            <a:endParaRPr lang="en-US" sz="2000" dirty="0" smtClean="0"/>
          </a:p>
          <a:p>
            <a:pPr>
              <a:buNone/>
            </a:pPr>
            <a:endParaRPr lang="en-US" sz="2000" dirty="0" smtClean="0"/>
          </a:p>
          <a:p>
            <a:pPr>
              <a:buNone/>
            </a:pPr>
            <a:endParaRPr lang="en-US" sz="2000" dirty="0" smtClean="0"/>
          </a:p>
          <a:p>
            <a:pPr>
              <a:buNone/>
            </a:pPr>
            <a:endParaRPr lang="en-US" sz="2000" dirty="0" smtClean="0"/>
          </a:p>
          <a:p>
            <a:endParaRPr lang="en-US" sz="2000" dirty="0"/>
          </a:p>
        </p:txBody>
      </p:sp>
      <p:pic>
        <p:nvPicPr>
          <p:cNvPr id="8" name="Picture 2"/>
          <p:cNvPicPr>
            <a:picLocks noChangeAspect="1" noChangeArrowheads="1"/>
          </p:cNvPicPr>
          <p:nvPr/>
        </p:nvPicPr>
        <p:blipFill>
          <a:blip r:embed="rId2"/>
          <a:srcRect/>
          <a:stretch>
            <a:fillRect/>
          </a:stretch>
        </p:blipFill>
        <p:spPr bwMode="auto">
          <a:xfrm>
            <a:off x="457200" y="4343400"/>
            <a:ext cx="8077200"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077200" cy="6245352"/>
          </a:xfrm>
        </p:spPr>
        <p:txBody>
          <a:bodyPr/>
          <a:lstStyle/>
          <a:p>
            <a:pPr>
              <a:buNone/>
            </a:pPr>
            <a:endParaRPr lang="en-US" sz="2000" dirty="0" smtClean="0"/>
          </a:p>
          <a:p>
            <a:pPr>
              <a:buNone/>
            </a:pPr>
            <a:r>
              <a:rPr lang="en-US" sz="2000" dirty="0" smtClean="0"/>
              <a:t>There are </a:t>
            </a:r>
            <a:r>
              <a:rPr lang="en-US" sz="2000" dirty="0" smtClean="0"/>
              <a:t>1139 baskets </a:t>
            </a:r>
            <a:r>
              <a:rPr lang="en-US" sz="2000" dirty="0" smtClean="0"/>
              <a:t>in the table.</a:t>
            </a:r>
          </a:p>
          <a:p>
            <a:pPr>
              <a:buNone/>
            </a:pPr>
            <a:endParaRPr lang="en-US" sz="2000" dirty="0" smtClean="0"/>
          </a:p>
          <a:p>
            <a:pPr>
              <a:buNone/>
            </a:pPr>
            <a:r>
              <a:rPr lang="en-US" sz="2000" dirty="0" smtClean="0"/>
              <a:t>Lets do the analysis for the </a:t>
            </a:r>
            <a:r>
              <a:rPr lang="en-US" sz="2000" dirty="0" smtClean="0"/>
              <a:t>one Basket to </a:t>
            </a:r>
            <a:r>
              <a:rPr lang="en-US" sz="2000" dirty="0" smtClean="0"/>
              <a:t>understand </a:t>
            </a:r>
            <a:r>
              <a:rPr lang="en-US" sz="2000" dirty="0" smtClean="0"/>
              <a:t>the</a:t>
            </a:r>
          </a:p>
          <a:p>
            <a:pPr>
              <a:buNone/>
            </a:pPr>
            <a:r>
              <a:rPr lang="en-US" sz="2000" dirty="0" smtClean="0"/>
              <a:t>measures</a:t>
            </a:r>
            <a:r>
              <a:rPr lang="en-US" sz="2000" dirty="0" smtClean="0"/>
              <a:t>.</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dirty="0"/>
          </a:p>
        </p:txBody>
      </p:sp>
      <p:graphicFrame>
        <p:nvGraphicFramePr>
          <p:cNvPr id="4" name="Table 3"/>
          <p:cNvGraphicFramePr>
            <a:graphicFrameLocks noGrp="1"/>
          </p:cNvGraphicFramePr>
          <p:nvPr/>
        </p:nvGraphicFramePr>
        <p:xfrm>
          <a:off x="228600" y="2362200"/>
          <a:ext cx="8305798" cy="2955290"/>
        </p:xfrm>
        <a:graphic>
          <a:graphicData uri="http://schemas.openxmlformats.org/drawingml/2006/table">
            <a:tbl>
              <a:tblPr firstRow="1" bandRow="1">
                <a:tableStyleId>{5C22544A-7EE6-4342-B048-85BDC9FD1C3A}</a:tableStyleId>
              </a:tblPr>
              <a:tblGrid>
                <a:gridCol w="685800"/>
                <a:gridCol w="1981200"/>
                <a:gridCol w="1066800"/>
                <a:gridCol w="925284"/>
                <a:gridCol w="1164771"/>
                <a:gridCol w="1164771"/>
                <a:gridCol w="1317172"/>
              </a:tblGrid>
              <a:tr h="370840">
                <a:tc>
                  <a:txBody>
                    <a:bodyPr/>
                    <a:lstStyle/>
                    <a:p>
                      <a:pPr algn="l" fontAlgn="b"/>
                      <a:r>
                        <a:rPr lang="en-US" sz="1800" b="0" i="0" u="none" strike="noStrike" dirty="0">
                          <a:solidFill>
                            <a:srgbClr val="000000"/>
                          </a:solidFill>
                          <a:latin typeface="Calibri"/>
                        </a:rPr>
                        <a:t>Basket</a:t>
                      </a:r>
                    </a:p>
                  </a:txBody>
                  <a:tcPr marL="9525" marR="9525" marT="9525" marB="0" anchor="b"/>
                </a:tc>
                <a:tc>
                  <a:txBody>
                    <a:bodyPr/>
                    <a:lstStyle/>
                    <a:p>
                      <a:pPr algn="l" fontAlgn="b"/>
                      <a:r>
                        <a:rPr lang="en-US" sz="1800" b="0" i="0" u="none" strike="noStrike">
                          <a:solidFill>
                            <a:srgbClr val="000000"/>
                          </a:solidFill>
                          <a:latin typeface="Calibri"/>
                        </a:rPr>
                        <a:t>products</a:t>
                      </a:r>
                    </a:p>
                  </a:txBody>
                  <a:tcPr marL="9525" marR="9525" marT="9525" marB="0" anchor="b"/>
                </a:tc>
                <a:tc>
                  <a:txBody>
                    <a:bodyPr/>
                    <a:lstStyle/>
                    <a:p>
                      <a:pPr algn="l" fontAlgn="b"/>
                      <a:r>
                        <a:rPr lang="en-US" sz="1800" b="0" i="0" u="none" strike="noStrike" dirty="0">
                          <a:solidFill>
                            <a:srgbClr val="000000"/>
                          </a:solidFill>
                          <a:latin typeface="Calibri"/>
                        </a:rPr>
                        <a:t>How many baskets containing the product</a:t>
                      </a:r>
                      <a:r>
                        <a:rPr lang="en-US" sz="1800" b="0" i="0" u="none" strike="noStrike" dirty="0" smtClean="0">
                          <a:solidFill>
                            <a:srgbClr val="000000"/>
                          </a:solidFill>
                          <a:latin typeface="Calibri"/>
                        </a:rPr>
                        <a:t>?</a:t>
                      </a:r>
                    </a:p>
                    <a:p>
                      <a:pPr algn="ctr" fontAlgn="b"/>
                      <a:r>
                        <a:rPr lang="en-US" sz="1800" b="1" i="0" u="none" strike="noStrike" dirty="0" smtClean="0">
                          <a:solidFill>
                            <a:srgbClr val="FFFF00"/>
                          </a:solidFill>
                          <a:latin typeface="Calibri"/>
                        </a:rPr>
                        <a:t>(A&amp;B)</a:t>
                      </a:r>
                      <a:endParaRPr lang="en-US" sz="1800" b="1" i="0" u="none" strike="noStrike" dirty="0">
                        <a:solidFill>
                          <a:srgbClr val="FFFF00"/>
                        </a:solidFill>
                        <a:latin typeface="Calibri"/>
                      </a:endParaRPr>
                    </a:p>
                  </a:txBody>
                  <a:tcPr marL="9525" marR="9525" marT="9525" marB="0" anchor="b"/>
                </a:tc>
                <a:tc>
                  <a:txBody>
                    <a:bodyPr/>
                    <a:lstStyle/>
                    <a:p>
                      <a:pPr algn="l" fontAlgn="b"/>
                      <a:r>
                        <a:rPr lang="en-US" sz="1800" b="0" i="0" u="none" strike="noStrike" dirty="0">
                          <a:solidFill>
                            <a:srgbClr val="000000"/>
                          </a:solidFill>
                          <a:latin typeface="Calibri"/>
                        </a:rPr>
                        <a:t>Total # of </a:t>
                      </a:r>
                      <a:r>
                        <a:rPr lang="en-US" sz="1800" b="0" i="0" u="none" strike="noStrike" dirty="0" smtClean="0">
                          <a:solidFill>
                            <a:srgbClr val="000000"/>
                          </a:solidFill>
                          <a:latin typeface="Calibri"/>
                        </a:rPr>
                        <a:t>Baskets</a:t>
                      </a:r>
                    </a:p>
                    <a:p>
                      <a:pPr algn="ctr" fontAlgn="b"/>
                      <a:r>
                        <a:rPr lang="en-US" sz="1800" b="1" i="0" u="none" strike="noStrike" dirty="0" smtClean="0">
                          <a:solidFill>
                            <a:srgbClr val="FFFF00"/>
                          </a:solidFill>
                          <a:latin typeface="Calibri"/>
                        </a:rPr>
                        <a:t>(Total)</a:t>
                      </a:r>
                      <a:endParaRPr lang="en-US" sz="1800" b="1" i="0" u="none" strike="noStrike" dirty="0">
                        <a:solidFill>
                          <a:srgbClr val="FFFF00"/>
                        </a:solidFill>
                        <a:latin typeface="Calibri"/>
                      </a:endParaRPr>
                    </a:p>
                  </a:txBody>
                  <a:tcPr marL="9525" marR="9525" marT="9525" marB="0" anchor="b"/>
                </a:tc>
                <a:tc>
                  <a:txBody>
                    <a:bodyPr/>
                    <a:lstStyle/>
                    <a:p>
                      <a:pPr algn="l" fontAlgn="b"/>
                      <a:r>
                        <a:rPr lang="en-US" sz="1800" b="0" i="0" u="none" strike="noStrike" dirty="0">
                          <a:solidFill>
                            <a:srgbClr val="000000"/>
                          </a:solidFill>
                          <a:latin typeface="Calibri"/>
                        </a:rPr>
                        <a:t>Support</a:t>
                      </a:r>
                      <a:br>
                        <a:rPr lang="en-US" sz="1800" b="0" i="0" u="none" strike="noStrike" dirty="0">
                          <a:solidFill>
                            <a:srgbClr val="000000"/>
                          </a:solidFill>
                          <a:latin typeface="Calibri"/>
                        </a:rPr>
                      </a:br>
                      <a:r>
                        <a:rPr lang="en-US" sz="1800" b="1" i="0" u="none" strike="noStrike" dirty="0">
                          <a:solidFill>
                            <a:srgbClr val="FFFF00"/>
                          </a:solidFill>
                          <a:latin typeface="Calibri"/>
                        </a:rPr>
                        <a:t>(A&amp;B)/Total</a:t>
                      </a:r>
                    </a:p>
                  </a:txBody>
                  <a:tcPr marL="9525" marR="9525" marT="9525" marB="0" anchor="b"/>
                </a:tc>
                <a:tc>
                  <a:txBody>
                    <a:bodyPr/>
                    <a:lstStyle/>
                    <a:p>
                      <a:pPr algn="l" fontAlgn="b"/>
                      <a:r>
                        <a:rPr lang="en-US" sz="1800" b="0" i="0" u="none" strike="noStrike" dirty="0">
                          <a:solidFill>
                            <a:srgbClr val="000000"/>
                          </a:solidFill>
                          <a:latin typeface="Calibri"/>
                        </a:rPr>
                        <a:t>Confidence</a:t>
                      </a:r>
                      <a:br>
                        <a:rPr lang="en-US" sz="1800" b="0" i="0" u="none" strike="noStrike" dirty="0">
                          <a:solidFill>
                            <a:srgbClr val="000000"/>
                          </a:solidFill>
                          <a:latin typeface="Calibri"/>
                        </a:rPr>
                      </a:br>
                      <a:r>
                        <a:rPr lang="en-US" sz="1800" b="1" i="0" u="none" strike="noStrike" dirty="0">
                          <a:solidFill>
                            <a:srgbClr val="FFFF00"/>
                          </a:solidFill>
                          <a:latin typeface="Calibri"/>
                        </a:rPr>
                        <a:t>(A&amp;B)/A</a:t>
                      </a:r>
                      <a:r>
                        <a:rPr lang="en-US" sz="1800" b="0" i="0" u="none" strike="noStrike" dirty="0">
                          <a:solidFill>
                            <a:srgbClr val="000000"/>
                          </a:solidFill>
                          <a:latin typeface="Calibri"/>
                        </a:rPr>
                        <a:t/>
                      </a:r>
                      <a:br>
                        <a:rPr lang="en-US" sz="1800" b="0" i="0" u="none" strike="noStrike" dirty="0">
                          <a:solidFill>
                            <a:srgbClr val="000000"/>
                          </a:solidFill>
                          <a:latin typeface="Calibri"/>
                        </a:rPr>
                      </a:br>
                      <a:endParaRPr lang="en-US" sz="1800" b="0" i="0" u="none" strike="noStrike" dirty="0">
                        <a:solidFill>
                          <a:srgbClr val="000000"/>
                        </a:solidFill>
                        <a:latin typeface="Calibri"/>
                      </a:endParaRPr>
                    </a:p>
                  </a:txBody>
                  <a:tcPr marL="9525" marR="9525" marT="9525" marB="0" anchor="b"/>
                </a:tc>
                <a:tc>
                  <a:txBody>
                    <a:bodyPr/>
                    <a:lstStyle/>
                    <a:p>
                      <a:pPr algn="l" fontAlgn="b"/>
                      <a:r>
                        <a:rPr lang="en-US" sz="1800" b="0" i="0" u="none" strike="noStrike" dirty="0">
                          <a:solidFill>
                            <a:srgbClr val="000000"/>
                          </a:solidFill>
                          <a:latin typeface="Calibri"/>
                        </a:rPr>
                        <a:t>Lift</a:t>
                      </a:r>
                      <a:br>
                        <a:rPr lang="en-US" sz="1800" b="0" i="0" u="none" strike="noStrike" dirty="0">
                          <a:solidFill>
                            <a:srgbClr val="000000"/>
                          </a:solidFill>
                          <a:latin typeface="Calibri"/>
                        </a:rPr>
                      </a:br>
                      <a:r>
                        <a:rPr lang="en-US" sz="1800" b="1" i="0" u="none" strike="noStrike" dirty="0">
                          <a:solidFill>
                            <a:srgbClr val="FFFF00"/>
                          </a:solidFill>
                          <a:latin typeface="Calibri"/>
                        </a:rPr>
                        <a:t>(Confidence/(B/Total)</a:t>
                      </a:r>
                      <a:r>
                        <a:rPr lang="en-US" sz="1800" b="0" i="0" u="none" strike="noStrike" dirty="0">
                          <a:solidFill>
                            <a:srgbClr val="000000"/>
                          </a:solidFill>
                          <a:latin typeface="Calibri"/>
                        </a:rPr>
                        <a:t/>
                      </a:r>
                      <a:br>
                        <a:rPr lang="en-US" sz="1800" b="0" i="0" u="none" strike="noStrike" dirty="0">
                          <a:solidFill>
                            <a:srgbClr val="000000"/>
                          </a:solidFill>
                          <a:latin typeface="Calibri"/>
                        </a:rPr>
                      </a:br>
                      <a:endParaRPr lang="en-US" sz="1800" b="0" i="0" u="none" strike="noStrike" dirty="0">
                        <a:solidFill>
                          <a:srgbClr val="000000"/>
                        </a:solidFill>
                        <a:latin typeface="Calibri"/>
                      </a:endParaRPr>
                    </a:p>
                  </a:txBody>
                  <a:tcPr marL="9525" marR="9525" marT="9525" marB="0" anchor="b"/>
                </a:tc>
              </a:tr>
              <a:tr h="370840">
                <a:tc rowSpan="3">
                  <a:txBody>
                    <a:bodyPr/>
                    <a:lstStyle/>
                    <a:p>
                      <a:pPr algn="ctr" fontAlgn="ctr"/>
                      <a:r>
                        <a:rPr lang="en-US" sz="1800" b="1" i="0" u="none" strike="noStrike" dirty="0">
                          <a:solidFill>
                            <a:schemeClr val="tx1"/>
                          </a:solidFill>
                          <a:latin typeface="Calibri"/>
                        </a:rPr>
                        <a:t>1</a:t>
                      </a:r>
                    </a:p>
                  </a:txBody>
                  <a:tcPr marL="9525" marR="9525" marT="9525" marB="0" anchor="ctr"/>
                </a:tc>
                <a:tc>
                  <a:txBody>
                    <a:bodyPr/>
                    <a:lstStyle/>
                    <a:p>
                      <a:pPr algn="l" fontAlgn="b"/>
                      <a:r>
                        <a:rPr lang="en-US" sz="1800" b="1" i="0" u="none" strike="noStrike" dirty="0" smtClean="0">
                          <a:solidFill>
                            <a:schemeClr val="tx1"/>
                          </a:solidFill>
                          <a:latin typeface="Calibri"/>
                        </a:rPr>
                        <a:t>Cheeses, ketchup(A</a:t>
                      </a:r>
                      <a:r>
                        <a:rPr lang="en-US" sz="1800" b="1" i="0" u="none" strike="noStrike" dirty="0" smtClean="0">
                          <a:solidFill>
                            <a:schemeClr val="tx1"/>
                          </a:solidFill>
                          <a:latin typeface="Calibri"/>
                        </a:rPr>
                        <a:t>)</a:t>
                      </a:r>
                      <a:endParaRPr lang="en-US" sz="1800" b="1" i="0" u="none" strike="noStrike" dirty="0">
                        <a:solidFill>
                          <a:schemeClr val="tx1"/>
                        </a:solidFill>
                        <a:latin typeface="Calibri"/>
                      </a:endParaRPr>
                    </a:p>
                  </a:txBody>
                  <a:tcPr marL="9525" marR="9525" marT="9525" marB="0" anchor="b"/>
                </a:tc>
                <a:tc>
                  <a:txBody>
                    <a:bodyPr/>
                    <a:lstStyle/>
                    <a:p>
                      <a:pPr algn="ctr" fontAlgn="b"/>
                      <a:r>
                        <a:rPr lang="en-US" sz="1800" b="1" i="0" u="none" strike="noStrike" dirty="0" smtClean="0">
                          <a:solidFill>
                            <a:schemeClr val="tx1"/>
                          </a:solidFill>
                          <a:latin typeface="Calibri"/>
                        </a:rPr>
                        <a:t>183</a:t>
                      </a:r>
                      <a:endParaRPr lang="en-US" sz="1800" b="1" i="0" u="none" strike="noStrike" dirty="0">
                        <a:solidFill>
                          <a:schemeClr val="tx1"/>
                        </a:solidFill>
                        <a:latin typeface="Calibri"/>
                      </a:endParaRPr>
                    </a:p>
                  </a:txBody>
                  <a:tcPr marL="9525" marR="9525" marT="9525" marB="0" anchor="b"/>
                </a:tc>
                <a:tc>
                  <a:txBody>
                    <a:bodyPr/>
                    <a:lstStyle/>
                    <a:p>
                      <a:pPr algn="ctr" fontAlgn="b"/>
                      <a:r>
                        <a:rPr lang="en-US" sz="1800" b="1" i="0" u="none" strike="noStrike" smtClean="0">
                          <a:solidFill>
                            <a:schemeClr val="tx1"/>
                          </a:solidFill>
                          <a:latin typeface="Calibri"/>
                        </a:rPr>
                        <a:t>1139</a:t>
                      </a:r>
                      <a:endParaRPr lang="en-US" sz="1800" b="1" i="0" u="none" strike="noStrike" dirty="0">
                        <a:solidFill>
                          <a:schemeClr val="tx1"/>
                        </a:solidFill>
                        <a:latin typeface="Calibri"/>
                      </a:endParaRPr>
                    </a:p>
                  </a:txBody>
                  <a:tcPr marL="9525" marR="9525" marT="9525" marB="0" anchor="b"/>
                </a:tc>
                <a:tc>
                  <a:txBody>
                    <a:bodyPr/>
                    <a:lstStyle/>
                    <a:p>
                      <a:pPr algn="ctr" fontAlgn="b"/>
                      <a:endParaRPr lang="en-US" sz="1800" b="1" i="0" u="none" strike="noStrike" dirty="0">
                        <a:solidFill>
                          <a:schemeClr val="tx1"/>
                        </a:solidFill>
                        <a:latin typeface="Calibri"/>
                      </a:endParaRPr>
                    </a:p>
                  </a:txBody>
                  <a:tcPr marL="9525" marR="9525" marT="9525" marB="0" anchor="b"/>
                </a:tc>
                <a:tc>
                  <a:txBody>
                    <a:bodyPr/>
                    <a:lstStyle/>
                    <a:p>
                      <a:pPr algn="ctr" fontAlgn="b"/>
                      <a:r>
                        <a:rPr lang="en-US" sz="1800" b="1" i="0" u="none" strike="noStrike">
                          <a:solidFill>
                            <a:schemeClr val="tx1"/>
                          </a:solidFill>
                          <a:latin typeface="Calibri"/>
                        </a:rPr>
                        <a:t> </a:t>
                      </a:r>
                    </a:p>
                  </a:txBody>
                  <a:tcPr marL="9525" marR="9525" marT="9525" marB="0" anchor="b"/>
                </a:tc>
                <a:tc>
                  <a:txBody>
                    <a:bodyPr/>
                    <a:lstStyle/>
                    <a:p>
                      <a:pPr algn="ctr" fontAlgn="b"/>
                      <a:r>
                        <a:rPr lang="en-US" sz="1800" b="1" i="0" u="none" strike="noStrike">
                          <a:solidFill>
                            <a:schemeClr val="tx1"/>
                          </a:solidFill>
                          <a:latin typeface="Calibri"/>
                        </a:rPr>
                        <a:t> </a:t>
                      </a:r>
                    </a:p>
                  </a:txBody>
                  <a:tcPr marL="9525" marR="9525" marT="9525" marB="0" anchor="b"/>
                </a:tc>
              </a:tr>
              <a:tr h="370840">
                <a:tc vMerge="1">
                  <a:txBody>
                    <a:bodyPr/>
                    <a:lstStyle/>
                    <a:p>
                      <a:endParaRPr lang="en-US"/>
                    </a:p>
                  </a:txBody>
                  <a:tcPr/>
                </a:tc>
                <a:tc>
                  <a:txBody>
                    <a:bodyPr/>
                    <a:lstStyle/>
                    <a:p>
                      <a:pPr algn="l" fontAlgn="b"/>
                      <a:r>
                        <a:rPr lang="en-US" sz="1800" b="1" i="0" u="none" strike="noStrike" dirty="0" smtClean="0">
                          <a:solidFill>
                            <a:schemeClr val="tx1"/>
                          </a:solidFill>
                          <a:latin typeface="Calibri"/>
                        </a:rPr>
                        <a:t>sandwich loaves(B</a:t>
                      </a:r>
                      <a:r>
                        <a:rPr lang="en-US" sz="1800" b="1" i="0" u="none" strike="noStrike" dirty="0" smtClean="0">
                          <a:solidFill>
                            <a:schemeClr val="tx1"/>
                          </a:solidFill>
                          <a:latin typeface="Calibri"/>
                        </a:rPr>
                        <a:t>)</a:t>
                      </a:r>
                      <a:endParaRPr lang="en-US" sz="1800" b="1" i="0" u="none" strike="noStrike" dirty="0">
                        <a:solidFill>
                          <a:schemeClr val="tx1"/>
                        </a:solidFill>
                        <a:latin typeface="Calibri"/>
                      </a:endParaRPr>
                    </a:p>
                  </a:txBody>
                  <a:tcPr marL="9525" marR="9525" marT="9525" marB="0" anchor="b"/>
                </a:tc>
                <a:tc>
                  <a:txBody>
                    <a:bodyPr/>
                    <a:lstStyle/>
                    <a:p>
                      <a:pPr algn="ctr" fontAlgn="b"/>
                      <a:r>
                        <a:rPr lang="en-US" sz="1800" b="1" i="0" u="none" strike="noStrike" dirty="0" smtClean="0">
                          <a:solidFill>
                            <a:schemeClr val="tx1"/>
                          </a:solidFill>
                          <a:latin typeface="Calibri"/>
                        </a:rPr>
                        <a:t>398</a:t>
                      </a:r>
                      <a:endParaRPr lang="en-US" sz="1800" b="1" i="0" u="none" strike="noStrike" dirty="0">
                        <a:solidFill>
                          <a:schemeClr val="tx1"/>
                        </a:solidFill>
                        <a:latin typeface="Calibri"/>
                      </a:endParaRPr>
                    </a:p>
                  </a:txBody>
                  <a:tcPr marL="9525" marR="9525" marT="9525" marB="0" anchor="b"/>
                </a:tc>
                <a:tc>
                  <a:txBody>
                    <a:bodyPr/>
                    <a:lstStyle/>
                    <a:p>
                      <a:pPr algn="ctr" fontAlgn="b"/>
                      <a:r>
                        <a:rPr lang="en-US" sz="1800" b="1" i="0" u="none" strike="noStrike" smtClean="0">
                          <a:solidFill>
                            <a:schemeClr val="tx1"/>
                          </a:solidFill>
                          <a:latin typeface="Calibri"/>
                        </a:rPr>
                        <a:t>1139</a:t>
                      </a:r>
                      <a:endParaRPr lang="en-US" sz="1800" b="1" i="0" u="none" strike="noStrike" dirty="0">
                        <a:solidFill>
                          <a:schemeClr val="tx1"/>
                        </a:solidFill>
                        <a:latin typeface="Calibri"/>
                      </a:endParaRPr>
                    </a:p>
                  </a:txBody>
                  <a:tcPr marL="9525" marR="9525" marT="9525" marB="0" anchor="b"/>
                </a:tc>
                <a:tc>
                  <a:txBody>
                    <a:bodyPr/>
                    <a:lstStyle/>
                    <a:p>
                      <a:pPr algn="ctr" fontAlgn="b"/>
                      <a:endParaRPr lang="en-US" sz="1800" b="1" i="0" u="none" strike="noStrike" dirty="0">
                        <a:solidFill>
                          <a:schemeClr val="tx1"/>
                        </a:solidFill>
                        <a:latin typeface="Calibri"/>
                      </a:endParaRPr>
                    </a:p>
                  </a:txBody>
                  <a:tcPr marL="9525" marR="9525" marT="9525" marB="0" anchor="b"/>
                </a:tc>
                <a:tc>
                  <a:txBody>
                    <a:bodyPr/>
                    <a:lstStyle/>
                    <a:p>
                      <a:pPr algn="ctr" fontAlgn="b"/>
                      <a:r>
                        <a:rPr lang="en-US" sz="1800" b="1" i="0" u="none" strike="noStrike">
                          <a:solidFill>
                            <a:schemeClr val="tx1"/>
                          </a:solidFill>
                          <a:latin typeface="Calibri"/>
                        </a:rPr>
                        <a:t> </a:t>
                      </a:r>
                    </a:p>
                  </a:txBody>
                  <a:tcPr marL="9525" marR="9525" marT="9525" marB="0" anchor="b"/>
                </a:tc>
                <a:tc>
                  <a:txBody>
                    <a:bodyPr/>
                    <a:lstStyle/>
                    <a:p>
                      <a:pPr algn="ctr" fontAlgn="b"/>
                      <a:r>
                        <a:rPr lang="en-US" sz="1800" b="1" i="0" u="none" strike="noStrike" dirty="0">
                          <a:solidFill>
                            <a:schemeClr val="tx1"/>
                          </a:solidFill>
                          <a:latin typeface="Calibri"/>
                        </a:rPr>
                        <a:t> </a:t>
                      </a:r>
                    </a:p>
                  </a:txBody>
                  <a:tcPr marL="9525" marR="9525" marT="9525" marB="0" anchor="b"/>
                </a:tc>
              </a:tr>
              <a:tr h="370840">
                <a:tc vMerge="1">
                  <a:txBody>
                    <a:bodyPr/>
                    <a:lstStyle/>
                    <a:p>
                      <a:endParaRPr lang="en-US"/>
                    </a:p>
                  </a:txBody>
                  <a:tcPr/>
                </a:tc>
                <a:tc>
                  <a:txBody>
                    <a:bodyPr/>
                    <a:lstStyle/>
                    <a:p>
                      <a:pPr algn="l" fontAlgn="b"/>
                      <a:r>
                        <a:rPr lang="en-US" sz="1800" b="1" i="0" u="none" strike="noStrike" dirty="0">
                          <a:solidFill>
                            <a:schemeClr val="tx1"/>
                          </a:solidFill>
                          <a:latin typeface="Calibri"/>
                        </a:rPr>
                        <a:t>milk &gt;&gt; </a:t>
                      </a:r>
                      <a:r>
                        <a:rPr lang="en-US" sz="1800" b="1" i="0" u="none" strike="noStrike" dirty="0" smtClean="0">
                          <a:solidFill>
                            <a:schemeClr val="tx1"/>
                          </a:solidFill>
                          <a:latin typeface="Calibri"/>
                        </a:rPr>
                        <a:t>cheese (A&amp;B)</a:t>
                      </a:r>
                      <a:endParaRPr lang="en-US" sz="1800" b="1" i="0" u="none" strike="noStrike" dirty="0">
                        <a:solidFill>
                          <a:schemeClr val="tx1"/>
                        </a:solidFill>
                        <a:latin typeface="Calibri"/>
                      </a:endParaRPr>
                    </a:p>
                  </a:txBody>
                  <a:tcPr marL="9525" marR="9525" marT="9525" marB="0" anchor="b"/>
                </a:tc>
                <a:tc>
                  <a:txBody>
                    <a:bodyPr/>
                    <a:lstStyle/>
                    <a:p>
                      <a:pPr algn="ctr" fontAlgn="b"/>
                      <a:r>
                        <a:rPr lang="en-US" sz="1800" b="1" i="0" u="none" strike="noStrike" dirty="0" smtClean="0">
                          <a:solidFill>
                            <a:schemeClr val="tx1"/>
                          </a:solidFill>
                          <a:latin typeface="Calibri"/>
                        </a:rPr>
                        <a:t>94</a:t>
                      </a:r>
                      <a:endParaRPr lang="en-US" sz="1800" b="1" i="0" u="none" strike="noStrike" dirty="0">
                        <a:solidFill>
                          <a:schemeClr val="tx1"/>
                        </a:solidFill>
                        <a:latin typeface="Calibri"/>
                      </a:endParaRPr>
                    </a:p>
                  </a:txBody>
                  <a:tcPr marL="9525" marR="9525" marT="9525" marB="0" anchor="b"/>
                </a:tc>
                <a:tc>
                  <a:txBody>
                    <a:bodyPr/>
                    <a:lstStyle/>
                    <a:p>
                      <a:pPr algn="ctr" fontAlgn="b"/>
                      <a:r>
                        <a:rPr lang="en-US" sz="1800" b="1" i="0" u="none" strike="noStrike" dirty="0" smtClean="0">
                          <a:solidFill>
                            <a:schemeClr val="tx1"/>
                          </a:solidFill>
                          <a:latin typeface="Calibri"/>
                        </a:rPr>
                        <a:t>1139</a:t>
                      </a:r>
                      <a:endParaRPr lang="en-US" sz="1800" b="1" i="0" u="none" strike="noStrike" dirty="0">
                        <a:solidFill>
                          <a:schemeClr val="tx1"/>
                        </a:solidFill>
                        <a:latin typeface="Calibri"/>
                      </a:endParaRPr>
                    </a:p>
                  </a:txBody>
                  <a:tcPr marL="9525" marR="9525" marT="9525" marB="0" anchor="b"/>
                </a:tc>
                <a:tc>
                  <a:txBody>
                    <a:bodyPr/>
                    <a:lstStyle/>
                    <a:p>
                      <a:pPr algn="ctr" fontAlgn="b"/>
                      <a:r>
                        <a:rPr lang="en-US" sz="1800" b="1" i="0" u="none" strike="noStrike" dirty="0" smtClean="0">
                          <a:solidFill>
                            <a:schemeClr val="tx1"/>
                          </a:solidFill>
                          <a:latin typeface="Calibri"/>
                        </a:rPr>
                        <a:t>0.082528</a:t>
                      </a:r>
                      <a:endParaRPr lang="en-US" sz="1800" b="1" i="0" u="none" strike="noStrike" dirty="0">
                        <a:solidFill>
                          <a:schemeClr val="tx1"/>
                        </a:solidFill>
                        <a:latin typeface="Calibri"/>
                      </a:endParaRPr>
                    </a:p>
                  </a:txBody>
                  <a:tcPr marL="9525" marR="9525" marT="9525" marB="0" anchor="b"/>
                </a:tc>
                <a:tc>
                  <a:txBody>
                    <a:bodyPr/>
                    <a:lstStyle/>
                    <a:p>
                      <a:pPr algn="ctr" fontAlgn="b"/>
                      <a:r>
                        <a:rPr lang="en-US" sz="1800" b="1" i="0" u="none" strike="noStrike" dirty="0" smtClean="0">
                          <a:solidFill>
                            <a:schemeClr val="tx1"/>
                          </a:solidFill>
                          <a:latin typeface="Calibri"/>
                        </a:rPr>
                        <a:t>0.513661</a:t>
                      </a:r>
                      <a:endParaRPr lang="en-US" sz="1800" b="1" i="0" u="none" strike="noStrike" dirty="0">
                        <a:solidFill>
                          <a:schemeClr val="tx1"/>
                        </a:solidFill>
                        <a:latin typeface="Calibri"/>
                      </a:endParaRPr>
                    </a:p>
                  </a:txBody>
                  <a:tcPr marL="9525" marR="9525" marT="9525" marB="0" anchor="b"/>
                </a:tc>
                <a:tc>
                  <a:txBody>
                    <a:bodyPr/>
                    <a:lstStyle/>
                    <a:p>
                      <a:pPr algn="ctr" fontAlgn="b"/>
                      <a:r>
                        <a:rPr lang="en-US" sz="1800" b="1" i="0" u="none" strike="noStrike" dirty="0" smtClean="0">
                          <a:solidFill>
                            <a:schemeClr val="tx1"/>
                          </a:solidFill>
                          <a:latin typeface="Calibri"/>
                        </a:rPr>
                        <a:t>1.47</a:t>
                      </a:r>
                      <a:endParaRPr lang="en-US" sz="1800" b="1" i="0" u="none" strike="noStrike" dirty="0">
                        <a:solidFill>
                          <a:schemeClr val="tx1"/>
                        </a:solidFill>
                        <a:latin typeface="Calibri"/>
                      </a:endParaRP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762000"/>
          </a:xfrm>
        </p:spPr>
        <p:txBody>
          <a:bodyPr/>
          <a:lstStyle/>
          <a:p>
            <a:r>
              <a:rPr lang="en-US" b="1" dirty="0" smtClean="0"/>
              <a:t>Agenda &amp; Executive Summary of the data</a:t>
            </a:r>
            <a:endParaRPr lang="en-US" dirty="0"/>
          </a:p>
        </p:txBody>
      </p:sp>
      <p:sp>
        <p:nvSpPr>
          <p:cNvPr id="3" name="Content Placeholder 2"/>
          <p:cNvSpPr>
            <a:spLocks noGrp="1"/>
          </p:cNvSpPr>
          <p:nvPr>
            <p:ph sz="quarter" idx="1"/>
          </p:nvPr>
        </p:nvSpPr>
        <p:spPr>
          <a:xfrm>
            <a:off x="304800" y="1600200"/>
            <a:ext cx="8534400" cy="4873752"/>
          </a:xfrm>
        </p:spPr>
        <p:txBody>
          <a:bodyPr>
            <a:normAutofit/>
          </a:bodyPr>
          <a:lstStyle/>
          <a:p>
            <a:pPr>
              <a:buNone/>
            </a:pPr>
            <a:r>
              <a:rPr lang="en-US" b="1" u="sng" dirty="0" smtClean="0"/>
              <a:t>Problem statement </a:t>
            </a:r>
          </a:p>
          <a:p>
            <a:pPr>
              <a:buNone/>
            </a:pPr>
            <a:endParaRPr lang="en-US" b="1" u="sng" dirty="0" smtClean="0"/>
          </a:p>
          <a:p>
            <a:pPr>
              <a:buNone/>
            </a:pPr>
            <a:r>
              <a:rPr lang="en-US" sz="2000" dirty="0" smtClean="0"/>
              <a:t>A Grocery Store shared the transactional data with you. Our job is to</a:t>
            </a:r>
          </a:p>
          <a:p>
            <a:pPr>
              <a:buNone/>
            </a:pPr>
            <a:r>
              <a:rPr lang="en-US" sz="2000" dirty="0" smtClean="0"/>
              <a:t>identify the most popular combos that can be suggested to the</a:t>
            </a:r>
          </a:p>
          <a:p>
            <a:pPr>
              <a:buNone/>
            </a:pPr>
            <a:r>
              <a:rPr lang="en-US" sz="2000" dirty="0" smtClean="0"/>
              <a:t>Grocery Store chain after a thorough analysis of the most commonly</a:t>
            </a:r>
          </a:p>
          <a:p>
            <a:pPr>
              <a:buNone/>
            </a:pPr>
            <a:r>
              <a:rPr lang="en-US" sz="2000" dirty="0" smtClean="0"/>
              <a:t>occurring sets of menu items in the customer orders. The Store</a:t>
            </a:r>
          </a:p>
          <a:p>
            <a:pPr>
              <a:buNone/>
            </a:pPr>
            <a:r>
              <a:rPr lang="en-US" sz="2000" dirty="0" smtClean="0"/>
              <a:t>doesn’t have any combo meals. After performing Market Basket</a:t>
            </a:r>
          </a:p>
          <a:p>
            <a:pPr>
              <a:buNone/>
            </a:pPr>
            <a:r>
              <a:rPr lang="en-US" sz="2000" dirty="0" smtClean="0"/>
              <a:t>Analysis, we will suggest the Grocery store with combo meals, </a:t>
            </a:r>
            <a:r>
              <a:rPr lang="en-US" sz="2000" dirty="0" err="1" smtClean="0"/>
              <a:t>dicount</a:t>
            </a:r>
            <a:endParaRPr lang="en-US" sz="2000" dirty="0" smtClean="0"/>
          </a:p>
          <a:p>
            <a:pPr>
              <a:buNone/>
            </a:pPr>
            <a:r>
              <a:rPr lang="en-US" sz="2000" dirty="0" smtClean="0"/>
              <a:t>offers and combos.</a:t>
            </a:r>
            <a:endParaRPr lang="en-US" b="1" u="sng" dirty="0" smtClean="0"/>
          </a:p>
          <a:p>
            <a:pPr>
              <a:buNone/>
            </a:pPr>
            <a:endParaRPr lang="en-US" sz="2000" dirty="0" smtClean="0"/>
          </a:p>
          <a:p>
            <a:pPr>
              <a:buNone/>
            </a:pPr>
            <a:endParaRPr lang="en-US" dirty="0" smtClean="0"/>
          </a:p>
          <a:p>
            <a:pPr lvl="1"/>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381000"/>
            <a:ext cx="7467600" cy="6092952"/>
          </a:xfrm>
        </p:spPr>
        <p:txBody>
          <a:bodyPr>
            <a:normAutofit/>
          </a:bodyPr>
          <a:lstStyle/>
          <a:p>
            <a:r>
              <a:rPr lang="en-US" sz="2000" dirty="0" smtClean="0"/>
              <a:t>Copy the </a:t>
            </a:r>
            <a:r>
              <a:rPr lang="en-US" sz="2000" i="1" dirty="0" smtClean="0"/>
              <a:t>group by node </a:t>
            </a:r>
            <a:r>
              <a:rPr lang="en-US" sz="2000" dirty="0" smtClean="0"/>
              <a:t>results from KNIME and copy it into Excel &amp; using the COUNTIFS formula in the formula bar, able to figure out the counts of the items.</a:t>
            </a:r>
          </a:p>
          <a:p>
            <a:r>
              <a:rPr lang="en-US" sz="2000" dirty="0" smtClean="0"/>
              <a:t>Set A </a:t>
            </a:r>
            <a:r>
              <a:rPr lang="en-US" sz="1600" dirty="0" smtClean="0">
                <a:solidFill>
                  <a:schemeClr val="accent1">
                    <a:lumMod val="75000"/>
                  </a:schemeClr>
                </a:solidFill>
              </a:rPr>
              <a:t>=COUNTIFS($A$1:$A$1139,"=*cheeses*",$A$1:$A$1139,"=*ketchup*")</a:t>
            </a:r>
            <a:endParaRPr lang="en-US" sz="1600" dirty="0" smtClean="0">
              <a:solidFill>
                <a:schemeClr val="accent1">
                  <a:lumMod val="75000"/>
                </a:schemeClr>
              </a:solidFill>
            </a:endParaRPr>
          </a:p>
          <a:p>
            <a:r>
              <a:rPr lang="en-US" sz="2000" dirty="0" smtClean="0"/>
              <a:t>Set B </a:t>
            </a:r>
            <a:r>
              <a:rPr lang="en-US" sz="1600" dirty="0" smtClean="0">
                <a:solidFill>
                  <a:schemeClr val="accent1">
                    <a:lumMod val="75000"/>
                  </a:schemeClr>
                </a:solidFill>
              </a:rPr>
              <a:t>=COUNTIF($A$1:$A$1139,"=*sandwich loaves*")</a:t>
            </a:r>
          </a:p>
          <a:p>
            <a:r>
              <a:rPr lang="en-US" sz="2000" dirty="0" smtClean="0"/>
              <a:t>Set A +</a:t>
            </a:r>
            <a:r>
              <a:rPr lang="en-US" sz="2000" dirty="0" smtClean="0"/>
              <a:t>B </a:t>
            </a:r>
            <a:r>
              <a:rPr lang="en-US" sz="1600" dirty="0" smtClean="0">
                <a:solidFill>
                  <a:schemeClr val="accent1">
                    <a:lumMod val="75000"/>
                  </a:schemeClr>
                </a:solidFill>
              </a:rPr>
              <a:t>=COUNTIFS($A$1:$A$1139,"=*cheeses*",$A$1:$A$1139,"=*ketchup*",$A$1:$A$1139,"=*sandwich loaves</a:t>
            </a:r>
            <a:r>
              <a:rPr lang="en-US" sz="1600" dirty="0" smtClean="0">
                <a:solidFill>
                  <a:schemeClr val="accent1">
                    <a:lumMod val="75000"/>
                  </a:schemeClr>
                </a:solidFill>
              </a:rPr>
              <a:t>*")</a:t>
            </a:r>
          </a:p>
          <a:p>
            <a:endParaRPr lang="en-US" sz="1600" dirty="0" smtClean="0">
              <a:solidFill>
                <a:schemeClr val="accent1">
                  <a:lumMod val="75000"/>
                </a:schemeClr>
              </a:solidFill>
            </a:endParaRPr>
          </a:p>
          <a:p>
            <a:endParaRPr lang="en-US" sz="1600" dirty="0" smtClean="0">
              <a:solidFill>
                <a:schemeClr val="accent1">
                  <a:lumMod val="75000"/>
                </a:schemeClr>
              </a:solidFill>
            </a:endParaRPr>
          </a:p>
        </p:txBody>
      </p:sp>
      <p:pic>
        <p:nvPicPr>
          <p:cNvPr id="6" name="Picture 2"/>
          <p:cNvPicPr>
            <a:picLocks noChangeAspect="1" noChangeArrowheads="1"/>
          </p:cNvPicPr>
          <p:nvPr/>
        </p:nvPicPr>
        <p:blipFill>
          <a:blip r:embed="rId2"/>
          <a:srcRect/>
          <a:stretch>
            <a:fillRect/>
          </a:stretch>
        </p:blipFill>
        <p:spPr bwMode="auto">
          <a:xfrm>
            <a:off x="1600200" y="3581400"/>
            <a:ext cx="5562600" cy="3057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152400"/>
            <a:ext cx="8153400" cy="6321552"/>
          </a:xfrm>
        </p:spPr>
        <p:txBody>
          <a:bodyPr>
            <a:normAutofit/>
          </a:bodyPr>
          <a:lstStyle/>
          <a:p>
            <a:pPr>
              <a:buNone/>
            </a:pPr>
            <a:r>
              <a:rPr lang="en-US" sz="2200" b="1" u="sng" dirty="0" smtClean="0"/>
              <a:t>Support</a:t>
            </a:r>
          </a:p>
          <a:p>
            <a:pPr>
              <a:buNone/>
            </a:pPr>
            <a:endParaRPr lang="en-US" sz="2000" b="1" u="sng" dirty="0" smtClean="0"/>
          </a:p>
          <a:p>
            <a:pPr>
              <a:buNone/>
            </a:pPr>
            <a:r>
              <a:rPr lang="en-US" sz="2000" dirty="0" smtClean="0"/>
              <a:t>Support is the evidence of how frequent an item appears in the</a:t>
            </a:r>
          </a:p>
          <a:p>
            <a:pPr>
              <a:buNone/>
            </a:pPr>
            <a:r>
              <a:rPr lang="en-US" sz="2000" dirty="0" smtClean="0"/>
              <a:t>data given. The number of transactions that include items in the</a:t>
            </a:r>
          </a:p>
          <a:p>
            <a:pPr>
              <a:buNone/>
            </a:pPr>
            <a:r>
              <a:rPr lang="en-US" sz="2000" dirty="0" smtClean="0"/>
              <a:t>{A} and {B} parts of the rule as a percentage of the total number</a:t>
            </a:r>
          </a:p>
          <a:p>
            <a:pPr>
              <a:buNone/>
            </a:pPr>
            <a:r>
              <a:rPr lang="en-US" sz="2000" dirty="0" smtClean="0"/>
              <a:t>of transactions. It is a measure of how frequently the collection</a:t>
            </a:r>
          </a:p>
          <a:p>
            <a:pPr>
              <a:buNone/>
            </a:pPr>
            <a:r>
              <a:rPr lang="en-US" sz="2000" dirty="0" smtClean="0"/>
              <a:t>of items occur together as a percentage of all transactions</a:t>
            </a:r>
            <a:r>
              <a:rPr lang="en-US" sz="2000" dirty="0" smtClean="0"/>
              <a:t>.</a:t>
            </a:r>
          </a:p>
          <a:p>
            <a:pPr>
              <a:buNone/>
            </a:pPr>
            <a:endParaRPr lang="en-US" sz="2000" dirty="0" smtClean="0"/>
          </a:p>
          <a:p>
            <a:pPr>
              <a:buNone/>
            </a:pPr>
            <a:r>
              <a:rPr lang="en-US" sz="1800" b="1" dirty="0" smtClean="0"/>
              <a:t>			Support = (A + B)/Total</a:t>
            </a:r>
          </a:p>
          <a:p>
            <a:pPr>
              <a:buNone/>
            </a:pPr>
            <a:endParaRPr lang="en-US" sz="1800" b="1" dirty="0" smtClean="0"/>
          </a:p>
          <a:p>
            <a:pPr>
              <a:buNone/>
            </a:pPr>
            <a:r>
              <a:rPr lang="en-US" sz="1800" b="1" dirty="0" smtClean="0"/>
              <a:t>Support for Basket 1 = (Cheeses + </a:t>
            </a:r>
            <a:r>
              <a:rPr lang="en-US" sz="1800" b="1" dirty="0" err="1" smtClean="0"/>
              <a:t>Ketchup+Sandwich</a:t>
            </a:r>
            <a:r>
              <a:rPr lang="en-US" sz="1800" b="1" dirty="0" smtClean="0"/>
              <a:t> loaves</a:t>
            </a:r>
            <a:r>
              <a:rPr lang="en-US" sz="1800" b="1" dirty="0" smtClean="0"/>
              <a:t>)/</a:t>
            </a:r>
            <a:r>
              <a:rPr lang="en-US" sz="1800" b="1" dirty="0" smtClean="0"/>
              <a:t>Total </a:t>
            </a:r>
            <a:r>
              <a:rPr lang="en-US" sz="1800" b="1" dirty="0" smtClean="0"/>
              <a:t>				 </a:t>
            </a:r>
          </a:p>
          <a:p>
            <a:pPr>
              <a:buNone/>
            </a:pPr>
            <a:r>
              <a:rPr lang="en-US" sz="1800" b="1" dirty="0" smtClean="0"/>
              <a:t>                                       =94/1139=0.082528</a:t>
            </a:r>
          </a:p>
          <a:p>
            <a:pPr>
              <a:buNone/>
            </a:pPr>
            <a:endParaRPr lang="en-US" sz="2000" dirty="0" smtClean="0"/>
          </a:p>
          <a:p>
            <a:pPr>
              <a:buNone/>
            </a:pPr>
            <a:endParaRPr lang="en-US" sz="2000" dirty="0" smtClean="0"/>
          </a:p>
          <a:p>
            <a:pPr>
              <a:buNone/>
            </a:pPr>
            <a:r>
              <a:rPr lang="en-US" sz="2000" dirty="0" smtClean="0"/>
              <a:t>Fraction of transactions that contain both A and B.</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772400" cy="6169152"/>
          </a:xfrm>
        </p:spPr>
        <p:txBody>
          <a:bodyPr>
            <a:normAutofit/>
          </a:bodyPr>
          <a:lstStyle/>
          <a:p>
            <a:pPr>
              <a:buNone/>
            </a:pPr>
            <a:r>
              <a:rPr lang="en-US" sz="2200" b="1" u="sng" dirty="0" smtClean="0"/>
              <a:t>Confidence</a:t>
            </a:r>
          </a:p>
          <a:p>
            <a:pPr>
              <a:buNone/>
            </a:pPr>
            <a:r>
              <a:rPr lang="en-US" sz="2000" dirty="0" smtClean="0"/>
              <a:t>Confidence is defined by how many times the </a:t>
            </a:r>
            <a:r>
              <a:rPr lang="en-US" sz="2000" i="1" dirty="0" smtClean="0"/>
              <a:t>if-then</a:t>
            </a:r>
            <a:r>
              <a:rPr lang="en-US" sz="2000" dirty="0" smtClean="0"/>
              <a:t> statements</a:t>
            </a:r>
          </a:p>
          <a:p>
            <a:pPr>
              <a:buNone/>
            </a:pPr>
            <a:r>
              <a:rPr lang="en-US" sz="2000" dirty="0" smtClean="0"/>
              <a:t>are found true. The ratio of the number of transactions that</a:t>
            </a:r>
          </a:p>
          <a:p>
            <a:pPr>
              <a:buNone/>
            </a:pPr>
            <a:r>
              <a:rPr lang="en-US" sz="2000" dirty="0" smtClean="0"/>
              <a:t>include all items in {B} as well as the number of transactions</a:t>
            </a:r>
          </a:p>
          <a:p>
            <a:pPr>
              <a:buNone/>
            </a:pPr>
            <a:r>
              <a:rPr lang="en-US" sz="2000" dirty="0" smtClean="0"/>
              <a:t>that include all items in {A} to the number of transactions that</a:t>
            </a:r>
          </a:p>
          <a:p>
            <a:pPr>
              <a:buNone/>
            </a:pPr>
            <a:r>
              <a:rPr lang="en-US" sz="2000" dirty="0" smtClean="0"/>
              <a:t>include all items in {A</a:t>
            </a:r>
            <a:r>
              <a:rPr lang="en-US" sz="2000" dirty="0" smtClean="0"/>
              <a:t>}.</a:t>
            </a:r>
          </a:p>
          <a:p>
            <a:pPr>
              <a:buNone/>
            </a:pPr>
            <a:endParaRPr lang="en-US" sz="2000" dirty="0" smtClean="0"/>
          </a:p>
          <a:p>
            <a:pPr>
              <a:buNone/>
            </a:pPr>
            <a:r>
              <a:rPr lang="en-US" sz="2000" b="1" dirty="0" smtClean="0"/>
              <a:t>Confidence = (A + B)/A</a:t>
            </a:r>
          </a:p>
          <a:p>
            <a:pPr>
              <a:buNone/>
            </a:pPr>
            <a:endParaRPr lang="en-US" sz="2000" b="1" dirty="0" smtClean="0"/>
          </a:p>
          <a:p>
            <a:pPr>
              <a:buNone/>
            </a:pPr>
            <a:r>
              <a:rPr lang="en-US" sz="2000" b="1" dirty="0" smtClean="0"/>
              <a:t>Confidence for Basket 1 = </a:t>
            </a:r>
            <a:r>
              <a:rPr lang="en-US" sz="2000" b="1" dirty="0" smtClean="0"/>
              <a:t> (Cheeses + </a:t>
            </a:r>
            <a:r>
              <a:rPr lang="en-US" sz="2000" b="1" dirty="0" err="1" smtClean="0"/>
              <a:t>Ketchup+Sandwich</a:t>
            </a:r>
            <a:endParaRPr lang="en-US" sz="2000" b="1" dirty="0" smtClean="0"/>
          </a:p>
          <a:p>
            <a:pPr>
              <a:buNone/>
            </a:pPr>
            <a:r>
              <a:rPr lang="en-US" sz="2000" b="1" dirty="0" smtClean="0"/>
              <a:t>loaves)/(cheeses + ketchup)</a:t>
            </a:r>
          </a:p>
          <a:p>
            <a:pPr>
              <a:buNone/>
            </a:pPr>
            <a:endParaRPr lang="en-US" sz="2000" b="1" dirty="0" smtClean="0"/>
          </a:p>
          <a:p>
            <a:pPr>
              <a:buNone/>
            </a:pPr>
            <a:r>
              <a:rPr lang="en-US" sz="2000" b="1" dirty="0" smtClean="0"/>
              <a:t>= 94/183 = 0.51366</a:t>
            </a:r>
            <a:endParaRPr lang="en-US" sz="2000" b="1" dirty="0" smtClean="0"/>
          </a:p>
          <a:p>
            <a:pPr>
              <a:buNone/>
            </a:pPr>
            <a:endParaRPr lang="en-US" sz="2000" u="sng" dirty="0" smtClean="0"/>
          </a:p>
          <a:p>
            <a:pPr>
              <a:buNone/>
            </a:pPr>
            <a:r>
              <a:rPr lang="en-US" sz="2000" dirty="0" smtClean="0"/>
              <a:t>How </a:t>
            </a:r>
            <a:r>
              <a:rPr lang="en-US" sz="2000" dirty="0" smtClean="0"/>
              <a:t>often items in B appear in transactions that contain A only.</a:t>
            </a:r>
            <a:endParaRPr lang="en-US" sz="2000" u="sng"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304800"/>
            <a:ext cx="8382000" cy="6248400"/>
          </a:xfrm>
        </p:spPr>
        <p:txBody>
          <a:bodyPr>
            <a:normAutofit lnSpcReduction="10000"/>
          </a:bodyPr>
          <a:lstStyle/>
          <a:p>
            <a:pPr>
              <a:buNone/>
            </a:pPr>
            <a:r>
              <a:rPr lang="en-US" sz="2200" b="1" u="sng" dirty="0" smtClean="0"/>
              <a:t>Lift</a:t>
            </a:r>
          </a:p>
          <a:p>
            <a:pPr>
              <a:buNone/>
            </a:pPr>
            <a:r>
              <a:rPr lang="en-US" sz="2000" dirty="0" smtClean="0"/>
              <a:t>It is the important measure of all &amp; can be used to compare the</a:t>
            </a:r>
          </a:p>
          <a:p>
            <a:pPr>
              <a:buNone/>
            </a:pPr>
            <a:r>
              <a:rPr lang="en-US" sz="2000" dirty="0" smtClean="0"/>
              <a:t>expected Confidence and the actual Confidence. Expected</a:t>
            </a:r>
          </a:p>
          <a:p>
            <a:pPr>
              <a:buNone/>
            </a:pPr>
            <a:r>
              <a:rPr lang="en-US" sz="2000" dirty="0" smtClean="0"/>
              <a:t>confidence is the confidence divided by the frequency of B. The</a:t>
            </a:r>
          </a:p>
          <a:p>
            <a:pPr>
              <a:buNone/>
            </a:pPr>
            <a:r>
              <a:rPr lang="en-US" sz="2000" dirty="0" smtClean="0"/>
              <a:t>Lift tells us how much better a rule is at predicting the result</a:t>
            </a:r>
          </a:p>
          <a:p>
            <a:pPr>
              <a:buNone/>
            </a:pPr>
            <a:r>
              <a:rPr lang="en-US" sz="2000" dirty="0" smtClean="0"/>
              <a:t>than just assuming the result in the first place. Greater lift</a:t>
            </a:r>
          </a:p>
          <a:p>
            <a:pPr>
              <a:buNone/>
            </a:pPr>
            <a:r>
              <a:rPr lang="en-US" sz="2000" dirty="0" smtClean="0"/>
              <a:t>values indicate stronger associations.</a:t>
            </a:r>
          </a:p>
          <a:p>
            <a:pPr>
              <a:buNone/>
            </a:pPr>
            <a:endParaRPr lang="en-US" sz="2000" dirty="0" smtClean="0"/>
          </a:p>
          <a:p>
            <a:pPr>
              <a:buNone/>
            </a:pPr>
            <a:r>
              <a:rPr lang="en-US" sz="2000" b="1" dirty="0" smtClean="0"/>
              <a:t>Lift= Confidence/(B/Total) = </a:t>
            </a:r>
            <a:r>
              <a:rPr lang="en-US" sz="2000" b="1" dirty="0" smtClean="0"/>
              <a:t>Confidence/(</a:t>
            </a:r>
            <a:r>
              <a:rPr lang="en-US" sz="2000" b="1" dirty="0" smtClean="0"/>
              <a:t>sandwich</a:t>
            </a:r>
          </a:p>
          <a:p>
            <a:pPr>
              <a:buNone/>
            </a:pPr>
            <a:r>
              <a:rPr lang="en-US" sz="2000" b="1" dirty="0" smtClean="0"/>
              <a:t>loaves/Total)</a:t>
            </a:r>
          </a:p>
          <a:p>
            <a:pPr>
              <a:buNone/>
            </a:pPr>
            <a:r>
              <a:rPr lang="en-US" sz="2000" b="1" dirty="0" smtClean="0"/>
              <a:t> </a:t>
            </a:r>
            <a:r>
              <a:rPr lang="en-US" sz="2000" b="1" dirty="0" smtClean="0"/>
              <a:t>      </a:t>
            </a:r>
          </a:p>
          <a:p>
            <a:pPr>
              <a:buNone/>
            </a:pPr>
            <a:r>
              <a:rPr lang="en-US" sz="2000" b="1" dirty="0" smtClean="0"/>
              <a:t>       = 0.51366/(398/1139) = 1.47</a:t>
            </a: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smtClean="0"/>
              <a:t>How much our confidence has increased that B will be purchased</a:t>
            </a:r>
          </a:p>
          <a:p>
            <a:pPr>
              <a:buNone/>
            </a:pPr>
            <a:r>
              <a:rPr lang="en-US" sz="2000" i="1" dirty="0" smtClean="0"/>
              <a:t>given</a:t>
            </a:r>
            <a:r>
              <a:rPr lang="en-US" sz="2000" dirty="0" smtClean="0"/>
              <a:t> that A was purchased.</a:t>
            </a:r>
          </a:p>
          <a:p>
            <a:pPr>
              <a:buNone/>
            </a:pPr>
            <a:endParaRPr lang="en-US" sz="2200" b="1" u="sng"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467600" cy="487362"/>
          </a:xfrm>
        </p:spPr>
        <p:txBody>
          <a:bodyPr>
            <a:normAutofit fontScale="90000"/>
          </a:bodyPr>
          <a:lstStyle/>
          <a:p>
            <a:r>
              <a:rPr lang="en-US" dirty="0" smtClean="0"/>
              <a:t>Recommendations</a:t>
            </a:r>
            <a:endParaRPr lang="en-US" dirty="0"/>
          </a:p>
        </p:txBody>
      </p:sp>
      <p:sp>
        <p:nvSpPr>
          <p:cNvPr id="4" name="Content Placeholder 3"/>
          <p:cNvSpPr>
            <a:spLocks noGrp="1"/>
          </p:cNvSpPr>
          <p:nvPr>
            <p:ph sz="quarter" idx="1"/>
          </p:nvPr>
        </p:nvSpPr>
        <p:spPr>
          <a:xfrm>
            <a:off x="381000" y="609600"/>
            <a:ext cx="8229600" cy="6019800"/>
          </a:xfrm>
        </p:spPr>
        <p:txBody>
          <a:bodyPr>
            <a:normAutofit/>
          </a:bodyPr>
          <a:lstStyle/>
          <a:p>
            <a:r>
              <a:rPr lang="en-US" sz="2000" dirty="0" smtClean="0"/>
              <a:t>The Grocery store can provide some combo offers for eggs, ice creams, pasta, paper towels as they have a good 'Lift'.</a:t>
            </a:r>
          </a:p>
          <a:p>
            <a:r>
              <a:rPr lang="en-US" sz="2000" dirty="0" smtClean="0"/>
              <a:t>They can also be thought of providing offers for the combo items bagels, cereals, sandwich bags, cheeses as they have a good ‘Lift’.</a:t>
            </a:r>
          </a:p>
          <a:p>
            <a:endParaRPr lang="en-US" sz="2000" dirty="0" smtClean="0"/>
          </a:p>
          <a:p>
            <a:endParaRPr lang="en-US" sz="2000" dirty="0" smtClean="0"/>
          </a:p>
          <a:p>
            <a:endParaRPr lang="en-US" sz="2000" dirty="0" smtClean="0"/>
          </a:p>
          <a:p>
            <a:endParaRPr lang="en-US" sz="2000" dirty="0" smtClean="0"/>
          </a:p>
          <a:p>
            <a:r>
              <a:rPr lang="en-US" sz="2000" dirty="0" smtClean="0"/>
              <a:t>The store can provide a </a:t>
            </a:r>
            <a:r>
              <a:rPr lang="en-US" sz="2000" i="1" dirty="0" smtClean="0"/>
              <a:t>Buy 2 sandwich loaves </a:t>
            </a:r>
            <a:r>
              <a:rPr lang="en-US" sz="2000" dirty="0" smtClean="0"/>
              <a:t>and get 1 offer for either </a:t>
            </a:r>
            <a:r>
              <a:rPr lang="en-US" sz="2000" i="1" dirty="0" smtClean="0"/>
              <a:t>Cheese or Ketchup </a:t>
            </a:r>
            <a:r>
              <a:rPr lang="en-US" sz="2000" dirty="0" smtClean="0"/>
              <a:t>items.</a:t>
            </a:r>
          </a:p>
          <a:p>
            <a:r>
              <a:rPr lang="en-US" sz="2000" dirty="0" smtClean="0"/>
              <a:t>Offer 10% discounts for </a:t>
            </a:r>
            <a:r>
              <a:rPr lang="en-US" sz="2000" i="1" dirty="0" smtClean="0"/>
              <a:t>toilet paper </a:t>
            </a:r>
            <a:r>
              <a:rPr lang="en-US" sz="2000" dirty="0" smtClean="0"/>
              <a:t>if they buy </a:t>
            </a:r>
            <a:r>
              <a:rPr lang="en-US" sz="2000" i="1" dirty="0" smtClean="0"/>
              <a:t>sandwich bags + cheese/ketchup.</a:t>
            </a:r>
            <a:r>
              <a:rPr lang="en-US" sz="2000" dirty="0" smtClean="0"/>
              <a:t> This is a lucrative offer where people always tends to buy this combination.</a:t>
            </a:r>
          </a:p>
          <a:p>
            <a:endParaRPr lang="en-US" sz="2000" dirty="0" smtClean="0"/>
          </a:p>
          <a:p>
            <a:endParaRPr lang="en-US" sz="2000" dirty="0"/>
          </a:p>
        </p:txBody>
      </p:sp>
      <p:pic>
        <p:nvPicPr>
          <p:cNvPr id="6" name="Picture 3"/>
          <p:cNvPicPr>
            <a:picLocks noChangeAspect="1" noChangeArrowheads="1"/>
          </p:cNvPicPr>
          <p:nvPr/>
        </p:nvPicPr>
        <p:blipFill>
          <a:blip r:embed="rId2"/>
          <a:srcRect/>
          <a:stretch>
            <a:fillRect/>
          </a:stretch>
        </p:blipFill>
        <p:spPr bwMode="auto">
          <a:xfrm>
            <a:off x="533400" y="2286000"/>
            <a:ext cx="7772400" cy="1219200"/>
          </a:xfrm>
          <a:prstGeom prst="rect">
            <a:avLst/>
          </a:prstGeom>
          <a:noFill/>
          <a:ln w="9525">
            <a:noFill/>
            <a:miter lim="800000"/>
            <a:headEnd/>
            <a:tailEnd/>
          </a:ln>
          <a:effectLst/>
        </p:spPr>
      </p:pic>
      <p:pic>
        <p:nvPicPr>
          <p:cNvPr id="7" name="Picture 4"/>
          <p:cNvPicPr>
            <a:picLocks noChangeAspect="1" noChangeArrowheads="1"/>
          </p:cNvPicPr>
          <p:nvPr/>
        </p:nvPicPr>
        <p:blipFill>
          <a:blip r:embed="rId3"/>
          <a:srcRect/>
          <a:stretch>
            <a:fillRect/>
          </a:stretch>
        </p:blipFill>
        <p:spPr bwMode="auto">
          <a:xfrm>
            <a:off x="762000" y="5181600"/>
            <a:ext cx="7315199" cy="14970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228600"/>
            <a:ext cx="7696200" cy="6400800"/>
          </a:xfrm>
        </p:spPr>
        <p:txBody>
          <a:bodyPr/>
          <a:lstStyle/>
          <a:p>
            <a:pPr>
              <a:buNone/>
            </a:pPr>
            <a:endParaRPr lang="en-US" sz="2000" dirty="0" smtClean="0"/>
          </a:p>
          <a:p>
            <a:pPr>
              <a:buNone/>
            </a:pPr>
            <a:r>
              <a:rPr lang="en-US" sz="2000" dirty="0" smtClean="0"/>
              <a:t>The store can offer a good combo meals in the below</a:t>
            </a:r>
          </a:p>
          <a:p>
            <a:pPr>
              <a:buNone/>
            </a:pPr>
            <a:r>
              <a:rPr lang="en-US" sz="2000" dirty="0" smtClean="0"/>
              <a:t>combinations.</a:t>
            </a:r>
          </a:p>
          <a:p>
            <a:pPr>
              <a:buFont typeface="Wingdings" pitchFamily="2" charset="2"/>
              <a:buChar char="ü"/>
            </a:pPr>
            <a:r>
              <a:rPr lang="en-US" sz="2000" dirty="0" smtClean="0"/>
              <a:t>Individual meals &amp; lunch meat with Ice cream.</a:t>
            </a:r>
          </a:p>
          <a:p>
            <a:pPr>
              <a:buFont typeface="Wingdings" pitchFamily="2" charset="2"/>
              <a:buChar char="ü"/>
            </a:pPr>
            <a:r>
              <a:rPr lang="en-US" sz="2000" dirty="0" smtClean="0"/>
              <a:t>Individual meals &amp; lunch meat with Coffee/Tea.</a:t>
            </a:r>
          </a:p>
          <a:p>
            <a:pPr>
              <a:buFont typeface="Wingdings" pitchFamily="2" charset="2"/>
              <a:buChar char="ü"/>
            </a:pPr>
            <a:r>
              <a:rPr lang="en-US" sz="2000" dirty="0" smtClean="0"/>
              <a:t>Heavy meals for family like Sandwich loaves, lunch meat and</a:t>
            </a:r>
          </a:p>
          <a:p>
            <a:pPr>
              <a:buNone/>
            </a:pPr>
            <a:r>
              <a:rPr lang="en-US" sz="2000" dirty="0" smtClean="0"/>
              <a:t>	individual meals.</a:t>
            </a:r>
          </a:p>
          <a:p>
            <a:pPr>
              <a:buNone/>
            </a:pPr>
            <a:r>
              <a:rPr lang="en-US" sz="2000" dirty="0" smtClean="0"/>
              <a:t>                </a:t>
            </a:r>
          </a:p>
          <a:p>
            <a:endParaRPr lang="en-US" dirty="0"/>
          </a:p>
        </p:txBody>
      </p:sp>
      <p:pic>
        <p:nvPicPr>
          <p:cNvPr id="9" name="Picture 2"/>
          <p:cNvPicPr>
            <a:picLocks noChangeAspect="1" noChangeArrowheads="1"/>
          </p:cNvPicPr>
          <p:nvPr/>
        </p:nvPicPr>
        <p:blipFill>
          <a:blip r:embed="rId2"/>
          <a:srcRect/>
          <a:stretch>
            <a:fillRect/>
          </a:stretch>
        </p:blipFill>
        <p:spPr bwMode="auto">
          <a:xfrm>
            <a:off x="457200" y="3200400"/>
            <a:ext cx="8077200"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838200"/>
            <a:ext cx="7848600" cy="5635752"/>
          </a:xfrm>
        </p:spPr>
        <p:txBody>
          <a:bodyPr/>
          <a:lstStyle/>
          <a:p>
            <a:pPr>
              <a:buNone/>
            </a:pPr>
            <a:r>
              <a:rPr lang="en-US" dirty="0" smtClean="0"/>
              <a:t>I’ve attached the KNIME workspace, excel and</a:t>
            </a:r>
          </a:p>
          <a:p>
            <a:pPr>
              <a:buNone/>
            </a:pPr>
            <a:r>
              <a:rPr lang="en-US" dirty="0" smtClean="0"/>
              <a:t>provide you here the tableau public link as well.</a:t>
            </a:r>
          </a:p>
          <a:p>
            <a:pPr>
              <a:buNone/>
            </a:pPr>
            <a:endParaRPr lang="en-US" dirty="0" smtClean="0"/>
          </a:p>
          <a:p>
            <a:pPr>
              <a:buNone/>
            </a:pPr>
            <a:r>
              <a:rPr lang="en-US" dirty="0" smtClean="0">
                <a:hlinkClick r:id="rId2"/>
              </a:rPr>
              <a:t>https://public.tableau.com/app/profile/rifaz4445/viz/MarketBasket_16509474200510/YearoverYear?publish=yes</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971800"/>
            <a:ext cx="7467600" cy="1828800"/>
          </a:xfrm>
        </p:spPr>
        <p:txBody>
          <a:bodyPr>
            <a:normAutofit/>
          </a:bodyPr>
          <a:lstStyle/>
          <a:p>
            <a:pPr>
              <a:buNone/>
            </a:pPr>
            <a:r>
              <a:rPr lang="en-US" sz="6000" dirty="0" smtClean="0"/>
              <a:t>    THANK   YOU!</a:t>
            </a:r>
            <a:endParaRPr lang="en-US" sz="6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Exploratory Analysis</a:t>
            </a:r>
            <a:endParaRPr lang="en-US" dirty="0"/>
          </a:p>
        </p:txBody>
      </p:sp>
      <p:sp>
        <p:nvSpPr>
          <p:cNvPr id="3" name="Content Placeholder 2"/>
          <p:cNvSpPr>
            <a:spLocks noGrp="1"/>
          </p:cNvSpPr>
          <p:nvPr>
            <p:ph sz="quarter" idx="1"/>
          </p:nvPr>
        </p:nvSpPr>
        <p:spPr>
          <a:xfrm>
            <a:off x="304800" y="990600"/>
            <a:ext cx="8305800" cy="5562600"/>
          </a:xfrm>
        </p:spPr>
        <p:txBody>
          <a:bodyPr>
            <a:normAutofit/>
          </a:bodyPr>
          <a:lstStyle/>
          <a:p>
            <a:pPr>
              <a:buNone/>
            </a:pPr>
            <a:r>
              <a:rPr lang="en-US" sz="2000" u="sng" dirty="0" smtClean="0"/>
              <a:t>About Data</a:t>
            </a:r>
          </a:p>
          <a:p>
            <a:r>
              <a:rPr lang="en-US" sz="2000" dirty="0" smtClean="0"/>
              <a:t>The grocery store has provided the transaction data's of 2018, 2019 and 2020.</a:t>
            </a:r>
          </a:p>
          <a:p>
            <a:r>
              <a:rPr lang="en-US" sz="2000" dirty="0" smtClean="0"/>
              <a:t>The data's of “Date” column in 2 different formats. By default,</a:t>
            </a:r>
          </a:p>
          <a:p>
            <a:pPr>
              <a:buNone/>
            </a:pPr>
            <a:r>
              <a:rPr lang="en-US" sz="2000" dirty="0" smtClean="0"/>
              <a:t>    KNIME has the mechanism to detects on its own &amp; bring the Date field to the one common format. Whereas, in Tableau used for EDA &amp; Visualization, it treats incorrectly. So, create a new calculated field and bring the both the dates to the common format, by replacing the ‘-’ with ‘/’ &amp; convert into Date Format. </a:t>
            </a:r>
          </a:p>
          <a:p>
            <a:pPr>
              <a:buNone/>
            </a:pPr>
            <a:r>
              <a:rPr lang="en-US" sz="2000" dirty="0" smtClean="0">
                <a:solidFill>
                  <a:srgbClr val="00B050"/>
                </a:solidFill>
              </a:rPr>
              <a:t>    </a:t>
            </a:r>
            <a:r>
              <a:rPr lang="en-US" sz="1800" dirty="0" smtClean="0">
                <a:solidFill>
                  <a:srgbClr val="00B050"/>
                </a:solidFill>
              </a:rPr>
              <a:t>DATE(DATEPARSE ( "</a:t>
            </a:r>
            <a:r>
              <a:rPr lang="en-US" sz="1800" dirty="0" err="1" smtClean="0">
                <a:solidFill>
                  <a:srgbClr val="00B050"/>
                </a:solidFill>
              </a:rPr>
              <a:t>dd</a:t>
            </a:r>
            <a:r>
              <a:rPr lang="en-US" sz="1800" dirty="0" smtClean="0">
                <a:solidFill>
                  <a:srgbClr val="00B050"/>
                </a:solidFill>
              </a:rPr>
              <a:t>/MM/</a:t>
            </a:r>
            <a:r>
              <a:rPr lang="en-US" sz="1800" dirty="0" err="1" smtClean="0">
                <a:solidFill>
                  <a:srgbClr val="00B050"/>
                </a:solidFill>
              </a:rPr>
              <a:t>yyyy</a:t>
            </a:r>
            <a:r>
              <a:rPr lang="en-US" sz="1800" dirty="0" smtClean="0">
                <a:solidFill>
                  <a:srgbClr val="00B050"/>
                </a:solidFill>
              </a:rPr>
              <a:t>", REPLACE([Date1],"-","/") ))</a:t>
            </a:r>
          </a:p>
          <a:p>
            <a:r>
              <a:rPr lang="en-US" sz="2000" dirty="0" smtClean="0"/>
              <a:t>The Grocery store has the transaction data's only from January to September(Q1,Q2,Q3) and not having the records for Q4 for 2018 and 2019. For the year 2020, it has the records only for January &amp; February.</a:t>
            </a:r>
          </a:p>
          <a:p>
            <a:r>
              <a:rPr lang="en-US" sz="2000" dirty="0" smtClean="0"/>
              <a:t>There are total of 20641 records and no missing/anomalies present in the provided dataset.</a:t>
            </a:r>
          </a:p>
          <a:p>
            <a:pPr>
              <a:buNone/>
            </a:pPr>
            <a:endParaRPr lang="en-US" sz="1800" b="1" dirty="0" smtClean="0"/>
          </a:p>
          <a:p>
            <a:pPr>
              <a:buNone/>
            </a:pP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05800" cy="6400800"/>
          </a:xfrm>
        </p:spPr>
        <p:txBody>
          <a:bodyPr>
            <a:normAutofit fontScale="92500" lnSpcReduction="10000"/>
          </a:bodyPr>
          <a:lstStyle/>
          <a:p>
            <a:r>
              <a:rPr lang="en-US" sz="2200" dirty="0" smtClean="0"/>
              <a:t>There are about 1139 unique transactions in the dataset.</a:t>
            </a:r>
          </a:p>
          <a:p>
            <a:r>
              <a:rPr lang="en-US" sz="2200" dirty="0" smtClean="0"/>
              <a:t>There are 37 unique products available in the Grocery store.</a:t>
            </a:r>
          </a:p>
          <a:p>
            <a:endParaRPr lang="en-US" sz="2000" dirty="0" smtClean="0"/>
          </a:p>
          <a:p>
            <a:pPr>
              <a:buNone/>
            </a:pPr>
            <a:r>
              <a:rPr lang="en-US" sz="2000" u="sng" dirty="0" smtClean="0"/>
              <a:t>Top selling products</a:t>
            </a:r>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r>
              <a:rPr lang="en-US" sz="2200" dirty="0" smtClean="0"/>
              <a:t>Poultry is the top selling product in the store.</a:t>
            </a:r>
          </a:p>
          <a:p>
            <a:r>
              <a:rPr lang="en-US" sz="2200" dirty="0" smtClean="0"/>
              <a:t>There is a consistency in buying the other products as well. No major ups and downs on the transactions on the rest of the products, a good indicative of items are not liquidating in the store.</a:t>
            </a:r>
          </a:p>
          <a:p>
            <a:pPr>
              <a:buNone/>
            </a:pPr>
            <a:endParaRPr lang="en-US" sz="2000" u="sng" dirty="0"/>
          </a:p>
        </p:txBody>
      </p:sp>
      <p:pic>
        <p:nvPicPr>
          <p:cNvPr id="5" name="Picture 5"/>
          <p:cNvPicPr>
            <a:picLocks noChangeAspect="1" noChangeArrowheads="1"/>
          </p:cNvPicPr>
          <p:nvPr/>
        </p:nvPicPr>
        <p:blipFill>
          <a:blip r:embed="rId2"/>
          <a:srcRect/>
          <a:stretch>
            <a:fillRect/>
          </a:stretch>
        </p:blipFill>
        <p:spPr bwMode="auto">
          <a:xfrm>
            <a:off x="609600" y="1752600"/>
            <a:ext cx="7391400" cy="31561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05800" cy="6245352"/>
          </a:xfrm>
        </p:spPr>
        <p:txBody>
          <a:bodyPr>
            <a:normAutofit/>
          </a:bodyPr>
          <a:lstStyle/>
          <a:p>
            <a:pPr>
              <a:buNone/>
            </a:pPr>
            <a:r>
              <a:rPr lang="en-US" sz="2000" u="sng" dirty="0" smtClean="0"/>
              <a:t>Year wise Transactions</a:t>
            </a:r>
          </a:p>
          <a:p>
            <a:pPr>
              <a:buNone/>
            </a:pPr>
            <a:endParaRPr lang="en-US" u="sng" dirty="0" smtClean="0"/>
          </a:p>
          <a:p>
            <a:pPr>
              <a:buNone/>
            </a:pPr>
            <a:endParaRPr lang="en-US" u="sng" dirty="0" smtClean="0"/>
          </a:p>
          <a:p>
            <a:pPr>
              <a:buNone/>
            </a:pPr>
            <a:endParaRPr lang="en-US" u="sng" dirty="0" smtClean="0"/>
          </a:p>
          <a:p>
            <a:pPr>
              <a:buNone/>
            </a:pPr>
            <a:endParaRPr lang="en-US" u="sng" dirty="0" smtClean="0"/>
          </a:p>
          <a:p>
            <a:pPr>
              <a:buNone/>
            </a:pPr>
            <a:endParaRPr lang="en-US" u="sng" dirty="0" smtClean="0"/>
          </a:p>
          <a:p>
            <a:pPr>
              <a:buNone/>
            </a:pPr>
            <a:endParaRPr lang="en-US" u="sng" dirty="0" smtClean="0"/>
          </a:p>
          <a:p>
            <a:pPr>
              <a:buNone/>
            </a:pPr>
            <a:endParaRPr lang="en-US" u="sng" dirty="0" smtClean="0"/>
          </a:p>
          <a:p>
            <a:pPr>
              <a:buNone/>
            </a:pPr>
            <a:endParaRPr lang="en-US" u="sng" dirty="0" smtClean="0"/>
          </a:p>
          <a:p>
            <a:pPr>
              <a:buNone/>
            </a:pPr>
            <a:endParaRPr lang="en-US" sz="2000" u="sng" dirty="0" smtClean="0"/>
          </a:p>
          <a:p>
            <a:endParaRPr lang="en-US" sz="2000" dirty="0" smtClean="0"/>
          </a:p>
          <a:p>
            <a:r>
              <a:rPr lang="en-US" sz="2000" dirty="0" smtClean="0"/>
              <a:t>The year 2018 marginally have high orders compared to the year 2019. For 2020, the data provided is just for 2 months &amp; not a good measure to compare it with previous years.</a:t>
            </a:r>
          </a:p>
          <a:p>
            <a:pPr>
              <a:buNone/>
            </a:pPr>
            <a:endParaRPr lang="en-US" u="sng" dirty="0" smtClean="0"/>
          </a:p>
          <a:p>
            <a:pPr>
              <a:buNone/>
            </a:pPr>
            <a:endParaRPr lang="en-US" u="sng" dirty="0" smtClean="0"/>
          </a:p>
          <a:p>
            <a:endParaRPr lang="en-US" u="sng" dirty="0" smtClean="0"/>
          </a:p>
          <a:p>
            <a:endParaRPr lang="en-US" dirty="0"/>
          </a:p>
        </p:txBody>
      </p:sp>
      <p:pic>
        <p:nvPicPr>
          <p:cNvPr id="4" name="Picture 2"/>
          <p:cNvPicPr>
            <a:picLocks noChangeAspect="1" noChangeArrowheads="1"/>
          </p:cNvPicPr>
          <p:nvPr/>
        </p:nvPicPr>
        <p:blipFill>
          <a:blip r:embed="rId2"/>
          <a:srcRect/>
          <a:stretch>
            <a:fillRect/>
          </a:stretch>
        </p:blipFill>
        <p:spPr bwMode="auto">
          <a:xfrm>
            <a:off x="609600" y="914400"/>
            <a:ext cx="792480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05800" cy="6400800"/>
          </a:xfrm>
        </p:spPr>
        <p:txBody>
          <a:bodyPr>
            <a:normAutofit/>
          </a:bodyPr>
          <a:lstStyle/>
          <a:p>
            <a:pPr>
              <a:buNone/>
            </a:pPr>
            <a:r>
              <a:rPr lang="en-US" sz="2000" u="sng" dirty="0" smtClean="0"/>
              <a:t>Quarter wise Transactions by Year</a:t>
            </a:r>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endParaRPr lang="en-US" sz="2000" dirty="0" smtClean="0"/>
          </a:p>
          <a:p>
            <a:r>
              <a:rPr lang="en-US" sz="2000" dirty="0" smtClean="0"/>
              <a:t>Interesting pattern of Q1, Q3 between 2018 &amp; 2019 is reversible. </a:t>
            </a:r>
          </a:p>
          <a:p>
            <a:r>
              <a:rPr lang="en-US" sz="2000" dirty="0" smtClean="0"/>
              <a:t>In Q1 of 2019, there is an high number of transactions comparatively with 2018 and for Q3 it is vice-versa.</a:t>
            </a:r>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a:p>
        </p:txBody>
      </p:sp>
      <p:pic>
        <p:nvPicPr>
          <p:cNvPr id="6" name="Picture 4"/>
          <p:cNvPicPr>
            <a:picLocks noChangeAspect="1" noChangeArrowheads="1"/>
          </p:cNvPicPr>
          <p:nvPr/>
        </p:nvPicPr>
        <p:blipFill>
          <a:blip r:embed="rId2"/>
          <a:srcRect/>
          <a:stretch>
            <a:fillRect/>
          </a:stretch>
        </p:blipFill>
        <p:spPr bwMode="auto">
          <a:xfrm>
            <a:off x="838200" y="914400"/>
            <a:ext cx="76200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228600" y="228600"/>
            <a:ext cx="8305800" cy="6400800"/>
          </a:xfrm>
        </p:spPr>
        <p:txBody>
          <a:bodyPr>
            <a:normAutofit/>
          </a:bodyPr>
          <a:lstStyle/>
          <a:p>
            <a:pPr>
              <a:buNone/>
            </a:pPr>
            <a:r>
              <a:rPr lang="en-US" sz="2000" u="sng" dirty="0" smtClean="0"/>
              <a:t>Monthly wise Orders</a:t>
            </a:r>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r>
              <a:rPr lang="en-US" sz="2000" dirty="0" smtClean="0"/>
              <a:t>There are good number of orders beginning of the year especially</a:t>
            </a:r>
          </a:p>
          <a:p>
            <a:pPr>
              <a:buNone/>
            </a:pPr>
            <a:r>
              <a:rPr lang="en-US" sz="2000" dirty="0" smtClean="0"/>
              <a:t>	January, February and May. When the holiday seasons are over, customers are likely to buy more grocery items. </a:t>
            </a:r>
          </a:p>
          <a:p>
            <a:r>
              <a:rPr lang="en-US" sz="2000" dirty="0" smtClean="0"/>
              <a:t>We do not have the data's for Q4 thus we cannot comment on that.</a:t>
            </a:r>
          </a:p>
          <a:p>
            <a:pPr>
              <a:buNone/>
            </a:pPr>
            <a:endParaRPr lang="en-US" sz="2000" u="sng" dirty="0" smtClean="0"/>
          </a:p>
          <a:p>
            <a:pPr>
              <a:buNone/>
            </a:pPr>
            <a:endParaRPr lang="en-US" sz="2000" u="sng" dirty="0"/>
          </a:p>
        </p:txBody>
      </p:sp>
      <p:pic>
        <p:nvPicPr>
          <p:cNvPr id="7" name="Picture 2"/>
          <p:cNvPicPr>
            <a:picLocks noChangeAspect="1" noChangeArrowheads="1"/>
          </p:cNvPicPr>
          <p:nvPr/>
        </p:nvPicPr>
        <p:blipFill>
          <a:blip r:embed="rId2"/>
          <a:srcRect/>
          <a:stretch>
            <a:fillRect/>
          </a:stretch>
        </p:blipFill>
        <p:spPr bwMode="auto">
          <a:xfrm>
            <a:off x="381000" y="838200"/>
            <a:ext cx="8153400"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05800" cy="6400800"/>
          </a:xfrm>
        </p:spPr>
        <p:txBody>
          <a:bodyPr/>
          <a:lstStyle/>
          <a:p>
            <a:pPr>
              <a:buNone/>
            </a:pPr>
            <a:r>
              <a:rPr lang="en-US" sz="2000" u="sng" dirty="0" smtClean="0"/>
              <a:t>Day wise Orders</a:t>
            </a:r>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r>
              <a:rPr lang="en-US" sz="2000" dirty="0" smtClean="0"/>
              <a:t>As expected, beginning weekends(Friday. Saturday. Sunday), quite good number of purchase made by customers.</a:t>
            </a:r>
          </a:p>
          <a:p>
            <a:r>
              <a:rPr lang="en-US" sz="2000" dirty="0" smtClean="0"/>
              <a:t>For other weekdays, transactions are not too bad.</a:t>
            </a:r>
          </a:p>
          <a:p>
            <a:r>
              <a:rPr lang="en-US" sz="2000" dirty="0" smtClean="0"/>
              <a:t>On Monday, the number of orders relatively less with rest of the days.</a:t>
            </a:r>
          </a:p>
          <a:p>
            <a:pPr>
              <a:buNone/>
            </a:pPr>
            <a:endParaRPr lang="en-US" sz="2000" u="sng" dirty="0" smtClean="0"/>
          </a:p>
          <a:p>
            <a:endParaRPr lang="en-US" dirty="0"/>
          </a:p>
        </p:txBody>
      </p:sp>
      <p:pic>
        <p:nvPicPr>
          <p:cNvPr id="5" name="Picture 2"/>
          <p:cNvPicPr>
            <a:picLocks noChangeAspect="1" noChangeArrowheads="1"/>
          </p:cNvPicPr>
          <p:nvPr/>
        </p:nvPicPr>
        <p:blipFill>
          <a:blip r:embed="rId2"/>
          <a:srcRect/>
          <a:stretch>
            <a:fillRect/>
          </a:stretch>
        </p:blipFill>
        <p:spPr bwMode="auto">
          <a:xfrm>
            <a:off x="381000" y="762000"/>
            <a:ext cx="792480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04800" y="152400"/>
            <a:ext cx="8305800" cy="6477000"/>
          </a:xfrm>
        </p:spPr>
        <p:txBody>
          <a:bodyPr>
            <a:normAutofit fontScale="92500" lnSpcReduction="10000"/>
          </a:bodyPr>
          <a:lstStyle/>
          <a:p>
            <a:pPr>
              <a:buNone/>
            </a:pPr>
            <a:r>
              <a:rPr lang="en-US" sz="2000" u="sng" dirty="0" smtClean="0"/>
              <a:t>Year over Year By Months</a:t>
            </a:r>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smtClean="0"/>
          </a:p>
          <a:p>
            <a:r>
              <a:rPr lang="en-US" sz="2000" dirty="0" smtClean="0"/>
              <a:t>Based on the pattern, after Q3 of 2018, there is a quite good number of items sold in Q1 of 2019. Whereas after Q3 of 2019, sales of Q1 2020 is continue to decrease which needs to be investigate.</a:t>
            </a:r>
          </a:p>
          <a:p>
            <a:r>
              <a:rPr lang="en-US" sz="2000" dirty="0" smtClean="0"/>
              <a:t>Q1,Q3 of 2018 orders are opposite to Q1,Q3 of 2019 orders.</a:t>
            </a:r>
          </a:p>
          <a:p>
            <a:r>
              <a:rPr lang="en-US" sz="2000" dirty="0" smtClean="0"/>
              <a:t>There is a perfect seasonality on April, May &amp; June between </a:t>
            </a:r>
          </a:p>
          <a:p>
            <a:pPr>
              <a:buNone/>
            </a:pPr>
            <a:r>
              <a:rPr lang="en-US" sz="2000" dirty="0" smtClean="0"/>
              <a:t>     2018 &amp; 2019.</a:t>
            </a:r>
            <a:endParaRPr lang="en-US" sz="2000" dirty="0"/>
          </a:p>
        </p:txBody>
      </p:sp>
      <p:pic>
        <p:nvPicPr>
          <p:cNvPr id="6" name="Picture 2"/>
          <p:cNvPicPr>
            <a:picLocks noChangeAspect="1" noChangeArrowheads="1"/>
          </p:cNvPicPr>
          <p:nvPr/>
        </p:nvPicPr>
        <p:blipFill>
          <a:blip r:embed="rId2"/>
          <a:srcRect/>
          <a:stretch>
            <a:fillRect/>
          </a:stretch>
        </p:blipFill>
        <p:spPr bwMode="auto">
          <a:xfrm>
            <a:off x="381000" y="609600"/>
            <a:ext cx="807720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2201</TotalTime>
  <Words>1752</Words>
  <Application>Microsoft Office PowerPoint</Application>
  <PresentationFormat>On-screen Show (4:3)</PresentationFormat>
  <Paragraphs>328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Oriel</vt:lpstr>
      <vt:lpstr>MARKETING   ANALYTICS MILESTONE -2</vt:lpstr>
      <vt:lpstr>Agenda &amp; Executive Summary of the data</vt:lpstr>
      <vt:lpstr>Exploratory Analysis</vt:lpstr>
      <vt:lpstr>Slide 4</vt:lpstr>
      <vt:lpstr>Slide 5</vt:lpstr>
      <vt:lpstr>Slide 6</vt:lpstr>
      <vt:lpstr>Slide 7</vt:lpstr>
      <vt:lpstr>Slide 8</vt:lpstr>
      <vt:lpstr>Slide 9</vt:lpstr>
      <vt:lpstr>Slide 10</vt:lpstr>
      <vt:lpstr>Slide 11</vt:lpstr>
      <vt:lpstr>Market Basket Analysis</vt:lpstr>
      <vt:lpstr>Slide 13</vt:lpstr>
      <vt:lpstr>Slide 14</vt:lpstr>
      <vt:lpstr>Slide 15</vt:lpstr>
      <vt:lpstr>Slide 16</vt:lpstr>
      <vt:lpstr>Grocery Store Association Identified</vt:lpstr>
      <vt:lpstr>Slide 18</vt:lpstr>
      <vt:lpstr>Slide 19</vt:lpstr>
      <vt:lpstr>Slide 20</vt:lpstr>
      <vt:lpstr>Slide 21</vt:lpstr>
      <vt:lpstr>Slide 22</vt:lpstr>
      <vt:lpstr>Slide 23</vt:lpstr>
      <vt:lpstr>Recommendations</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ANALYTICS MILESTONE -2</dc:title>
  <dc:creator>Admin</dc:creator>
  <cp:lastModifiedBy>Admin</cp:lastModifiedBy>
  <cp:revision>115</cp:revision>
  <dcterms:created xsi:type="dcterms:W3CDTF">2022-04-25T09:24:48Z</dcterms:created>
  <dcterms:modified xsi:type="dcterms:W3CDTF">2022-05-01T10:47:36Z</dcterms:modified>
</cp:coreProperties>
</file>