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61" r:id="rId4"/>
    <p:sldId id="260" r:id="rId5"/>
    <p:sldId id="259" r:id="rId6"/>
    <p:sldId id="258" r:id="rId7"/>
    <p:sldId id="262" r:id="rId8"/>
    <p:sldId id="284" r:id="rId9"/>
    <p:sldId id="267" r:id="rId10"/>
    <p:sldId id="286" r:id="rId11"/>
    <p:sldId id="285" r:id="rId12"/>
    <p:sldId id="268" r:id="rId13"/>
    <p:sldId id="271" r:id="rId14"/>
    <p:sldId id="269" r:id="rId15"/>
    <p:sldId id="272" r:id="rId16"/>
    <p:sldId id="270" r:id="rId17"/>
    <p:sldId id="274" r:id="rId18"/>
    <p:sldId id="275" r:id="rId19"/>
    <p:sldId id="277" r:id="rId20"/>
    <p:sldId id="276" r:id="rId21"/>
    <p:sldId id="283" r:id="rId22"/>
    <p:sldId id="278" r:id="rId23"/>
    <p:sldId id="273"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9C89751-964E-434A-B8D8-E09AE7CCE091}" type="datetimeFigureOut">
              <a:rPr lang="en-US" smtClean="0"/>
              <a:pPr/>
              <a:t>4/20/2022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6F661CD-9297-40AE-8692-99AFCC42754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C89751-964E-434A-B8D8-E09AE7CCE091}"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61CD-9297-40AE-8692-99AFCC4275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C89751-964E-434A-B8D8-E09AE7CCE091}"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61CD-9297-40AE-8692-99AFCC4275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9C89751-964E-434A-B8D8-E09AE7CCE091}" type="datetimeFigureOut">
              <a:rPr lang="en-US" smtClean="0"/>
              <a:pPr/>
              <a:t>4/20/2022</a:t>
            </a:fld>
            <a:endParaRPr lang="en-US"/>
          </a:p>
        </p:txBody>
      </p:sp>
      <p:sp>
        <p:nvSpPr>
          <p:cNvPr id="9" name="Slide Number Placeholder 8"/>
          <p:cNvSpPr>
            <a:spLocks noGrp="1"/>
          </p:cNvSpPr>
          <p:nvPr>
            <p:ph type="sldNum" sz="quarter" idx="15"/>
          </p:nvPr>
        </p:nvSpPr>
        <p:spPr/>
        <p:txBody>
          <a:bodyPr rtlCol="0"/>
          <a:lstStyle/>
          <a:p>
            <a:fld id="{96F661CD-9297-40AE-8692-99AFCC42754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9C89751-964E-434A-B8D8-E09AE7CCE091}" type="datetimeFigureOut">
              <a:rPr lang="en-US" smtClean="0"/>
              <a:pPr/>
              <a:t>4/20/2022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6F661CD-9297-40AE-8692-99AFCC4275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9C89751-964E-434A-B8D8-E09AE7CCE091}"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661CD-9297-40AE-8692-99AFCC42754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9C89751-964E-434A-B8D8-E09AE7CCE091}" type="datetimeFigureOut">
              <a:rPr lang="en-US" smtClean="0"/>
              <a:pPr/>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F661CD-9297-40AE-8692-99AFCC42754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9C89751-964E-434A-B8D8-E09AE7CCE091}" type="datetimeFigureOut">
              <a:rPr lang="en-US" smtClean="0"/>
              <a:pPr/>
              <a:t>4/20/2022</a:t>
            </a:fld>
            <a:endParaRPr lang="en-US"/>
          </a:p>
        </p:txBody>
      </p:sp>
      <p:sp>
        <p:nvSpPr>
          <p:cNvPr id="7" name="Slide Number Placeholder 6"/>
          <p:cNvSpPr>
            <a:spLocks noGrp="1"/>
          </p:cNvSpPr>
          <p:nvPr>
            <p:ph type="sldNum" sz="quarter" idx="11"/>
          </p:nvPr>
        </p:nvSpPr>
        <p:spPr/>
        <p:txBody>
          <a:bodyPr rtlCol="0"/>
          <a:lstStyle/>
          <a:p>
            <a:fld id="{96F661CD-9297-40AE-8692-99AFCC42754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89751-964E-434A-B8D8-E09AE7CCE091}" type="datetimeFigureOut">
              <a:rPr lang="en-US" smtClean="0"/>
              <a:pPr/>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F661CD-9297-40AE-8692-99AFCC4275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9C89751-964E-434A-B8D8-E09AE7CCE091}" type="datetimeFigureOut">
              <a:rPr lang="en-US" smtClean="0"/>
              <a:pPr/>
              <a:t>4/20/2022</a:t>
            </a:fld>
            <a:endParaRPr lang="en-US"/>
          </a:p>
        </p:txBody>
      </p:sp>
      <p:sp>
        <p:nvSpPr>
          <p:cNvPr id="22" name="Slide Number Placeholder 21"/>
          <p:cNvSpPr>
            <a:spLocks noGrp="1"/>
          </p:cNvSpPr>
          <p:nvPr>
            <p:ph type="sldNum" sz="quarter" idx="15"/>
          </p:nvPr>
        </p:nvSpPr>
        <p:spPr/>
        <p:txBody>
          <a:bodyPr rtlCol="0"/>
          <a:lstStyle/>
          <a:p>
            <a:fld id="{96F661CD-9297-40AE-8692-99AFCC42754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9C89751-964E-434A-B8D8-E09AE7CCE091}" type="datetimeFigureOut">
              <a:rPr lang="en-US" smtClean="0"/>
              <a:pPr/>
              <a:t>4/20/2022</a:t>
            </a:fld>
            <a:endParaRPr lang="en-US"/>
          </a:p>
        </p:txBody>
      </p:sp>
      <p:sp>
        <p:nvSpPr>
          <p:cNvPr id="18" name="Slide Number Placeholder 17"/>
          <p:cNvSpPr>
            <a:spLocks noGrp="1"/>
          </p:cNvSpPr>
          <p:nvPr>
            <p:ph type="sldNum" sz="quarter" idx="11"/>
          </p:nvPr>
        </p:nvSpPr>
        <p:spPr/>
        <p:txBody>
          <a:bodyPr rtlCol="0"/>
          <a:lstStyle/>
          <a:p>
            <a:fld id="{96F661CD-9297-40AE-8692-99AFCC42754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9C89751-964E-434A-B8D8-E09AE7CCE091}" type="datetimeFigureOut">
              <a:rPr lang="en-US" smtClean="0"/>
              <a:pPr/>
              <a:t>4/20/2022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6F661CD-9297-40AE-8692-99AFCC4275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public.tableau.com/app/profile/rifaz4445/viz/Book2_16499299033650/Dashboard2?publish=y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362200"/>
            <a:ext cx="6172200" cy="1371600"/>
          </a:xfrm>
        </p:spPr>
        <p:txBody>
          <a:bodyPr/>
          <a:lstStyle/>
          <a:p>
            <a:pPr algn="r"/>
            <a:r>
              <a:rPr lang="en-US" dirty="0" smtClean="0"/>
              <a:t>MARKETING   ANALYTICS MILESTONE -1</a:t>
            </a:r>
            <a:endParaRPr lang="en-US" dirty="0"/>
          </a:p>
        </p:txBody>
      </p:sp>
      <p:sp>
        <p:nvSpPr>
          <p:cNvPr id="3" name="Subtitle 2"/>
          <p:cNvSpPr>
            <a:spLocks noGrp="1"/>
          </p:cNvSpPr>
          <p:nvPr>
            <p:ph type="subTitle" idx="1"/>
          </p:nvPr>
        </p:nvSpPr>
        <p:spPr/>
        <p:txBody>
          <a:bodyPr/>
          <a:lstStyle/>
          <a:p>
            <a:pPr algn="r"/>
            <a:r>
              <a:rPr lang="en-US" dirty="0" smtClean="0"/>
              <a:t>MOHAMED RIFAZ ALI</a:t>
            </a:r>
          </a:p>
          <a:p>
            <a:pPr algn="r"/>
            <a:r>
              <a:rPr lang="en-US" dirty="0" smtClean="0"/>
              <a:t>APRIL’22</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266700" y="533400"/>
            <a:ext cx="8343900" cy="5562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228600" y="228600"/>
            <a:ext cx="8458200" cy="6400800"/>
          </a:xfrm>
        </p:spPr>
        <p:txBody>
          <a:bodyPr>
            <a:normAutofit/>
          </a:bodyPr>
          <a:lstStyle/>
          <a:p>
            <a:pPr>
              <a:buNone/>
            </a:pPr>
            <a:endParaRPr lang="en-US" sz="2000" dirty="0" smtClean="0"/>
          </a:p>
          <a:p>
            <a:pPr>
              <a:buNone/>
            </a:pPr>
            <a:r>
              <a:rPr lang="en-US" sz="2000" u="sng" dirty="0" smtClean="0"/>
              <a:t>High Average Sales By Country</a:t>
            </a:r>
            <a:r>
              <a:rPr lang="en-US" sz="2000" dirty="0" smtClean="0"/>
              <a:t>     </a:t>
            </a:r>
            <a:r>
              <a:rPr lang="en-US" sz="2000" u="sng" dirty="0" smtClean="0"/>
              <a:t>High Average Sales by Product line</a:t>
            </a:r>
          </a:p>
          <a:p>
            <a:pPr>
              <a:buNone/>
            </a:pPr>
            <a:endParaRPr lang="en-US" sz="2000" u="sng" dirty="0" smtClean="0"/>
          </a:p>
          <a:p>
            <a:pPr>
              <a:buNone/>
            </a:pPr>
            <a:endParaRPr lang="en-US" sz="2000" u="sng" dirty="0" smtClean="0"/>
          </a:p>
          <a:p>
            <a:pPr>
              <a:buNone/>
            </a:pPr>
            <a:endParaRPr lang="en-US" sz="2000" u="sng" dirty="0" smtClean="0"/>
          </a:p>
          <a:p>
            <a:pPr>
              <a:buNone/>
            </a:pPr>
            <a:endParaRPr lang="en-US" sz="2000" u="sng" dirty="0"/>
          </a:p>
        </p:txBody>
      </p:sp>
      <p:pic>
        <p:nvPicPr>
          <p:cNvPr id="13" name="Picture 2"/>
          <p:cNvPicPr>
            <a:picLocks noChangeAspect="1" noChangeArrowheads="1"/>
          </p:cNvPicPr>
          <p:nvPr/>
        </p:nvPicPr>
        <p:blipFill>
          <a:blip r:embed="rId2"/>
          <a:srcRect/>
          <a:stretch>
            <a:fillRect/>
          </a:stretch>
        </p:blipFill>
        <p:spPr bwMode="auto">
          <a:xfrm>
            <a:off x="762000" y="1447799"/>
            <a:ext cx="3124200" cy="4859867"/>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4495800" y="1447800"/>
            <a:ext cx="38862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0" y="0"/>
            <a:ext cx="8915400" cy="6705600"/>
          </a:xfrm>
        </p:spPr>
        <p:txBody>
          <a:bodyPr/>
          <a:lstStyle/>
          <a:p>
            <a:r>
              <a:rPr lang="en-US" sz="2000" dirty="0" smtClean="0"/>
              <a:t>Considering only the Shipped/Resolved order status, the country USA ordered more items &amp; its sales is quite high. However, the average sales of the cold regions such as </a:t>
            </a:r>
            <a:r>
              <a:rPr lang="en-US" sz="2000" i="1" dirty="0" smtClean="0"/>
              <a:t>Sweden, Switzerland, Austria</a:t>
            </a:r>
            <a:r>
              <a:rPr lang="en-US" sz="2000" dirty="0" smtClean="0"/>
              <a:t> is high. </a:t>
            </a:r>
          </a:p>
          <a:p>
            <a:r>
              <a:rPr lang="en-US" sz="2000" dirty="0" smtClean="0"/>
              <a:t>For ‘</a:t>
            </a:r>
            <a:r>
              <a:rPr lang="en-US" sz="2000" i="1" dirty="0" smtClean="0"/>
              <a:t>Classic Cars</a:t>
            </a:r>
            <a:r>
              <a:rPr lang="en-US" sz="2000" dirty="0" smtClean="0"/>
              <a:t>’, price of an item is labeled little low compared to the suggested MRP. </a:t>
            </a:r>
          </a:p>
          <a:p>
            <a:r>
              <a:rPr lang="en-US" sz="2000" dirty="0" smtClean="0"/>
              <a:t>Sales of product line Classic Cars&gt;Vintage Cars&gt;Motorcycles&gt;</a:t>
            </a:r>
          </a:p>
          <a:p>
            <a:pPr>
              <a:buNone/>
            </a:pPr>
            <a:r>
              <a:rPr lang="en-US" sz="2000" dirty="0" smtClean="0"/>
              <a:t>    Trucks/Buses&gt;Planes&gt;Ships&gt;Trains.</a:t>
            </a:r>
          </a:p>
          <a:p>
            <a:endParaRPr lang="en-US" dirty="0" smtClean="0"/>
          </a:p>
          <a:p>
            <a:endParaRPr lang="en-US" dirty="0"/>
          </a:p>
        </p:txBody>
      </p:sp>
      <p:pic>
        <p:nvPicPr>
          <p:cNvPr id="7" name="Picture 3"/>
          <p:cNvPicPr>
            <a:picLocks noChangeAspect="1" noChangeArrowheads="1"/>
          </p:cNvPicPr>
          <p:nvPr/>
        </p:nvPicPr>
        <p:blipFill>
          <a:blip r:embed="rId2"/>
          <a:srcRect/>
          <a:stretch>
            <a:fillRect/>
          </a:stretch>
        </p:blipFill>
        <p:spPr bwMode="auto">
          <a:xfrm>
            <a:off x="228600" y="2514600"/>
            <a:ext cx="8686800" cy="40319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4800" y="0"/>
            <a:ext cx="8382000" cy="6473952"/>
          </a:xfrm>
        </p:spPr>
        <p:txBody>
          <a:bodyPr>
            <a:normAutofit/>
          </a:bodyPr>
          <a:lstStyle/>
          <a:p>
            <a:r>
              <a:rPr lang="en-US" sz="2000" dirty="0" smtClean="0"/>
              <a:t>Excluding USA from the analysis, the countries such as Spain, France, Australia and UK are the countries interested in buying automobile parts from the company.</a:t>
            </a:r>
          </a:p>
          <a:p>
            <a:r>
              <a:rPr lang="en-US" sz="2000" dirty="0" smtClean="0"/>
              <a:t>France has ordered quite good number of </a:t>
            </a:r>
            <a:r>
              <a:rPr lang="en-US" sz="2000" i="1" dirty="0" smtClean="0"/>
              <a:t>Motorcycle</a:t>
            </a:r>
            <a:r>
              <a:rPr lang="en-US" sz="2000" dirty="0" smtClean="0"/>
              <a:t> parts.</a:t>
            </a:r>
          </a:p>
          <a:p>
            <a:r>
              <a:rPr lang="en-US" sz="2000" dirty="0" smtClean="0"/>
              <a:t>Apart from regular </a:t>
            </a:r>
            <a:r>
              <a:rPr lang="en-US" sz="2000" i="1" dirty="0" smtClean="0"/>
              <a:t>cars</a:t>
            </a:r>
            <a:r>
              <a:rPr lang="en-US" sz="2000" dirty="0" smtClean="0"/>
              <a:t> automobile parts, the countries such as Singapore, Spain, Australia and France are interested in </a:t>
            </a:r>
            <a:r>
              <a:rPr lang="en-US" sz="2000" i="1" dirty="0" smtClean="0"/>
              <a:t>Trucks &amp; buses </a:t>
            </a:r>
            <a:r>
              <a:rPr lang="en-US" sz="2000" dirty="0" smtClean="0"/>
              <a:t>parts. Whereas, Italy, Australia, France &amp; Spain have ordered good number of </a:t>
            </a:r>
            <a:r>
              <a:rPr lang="en-US" sz="2000" i="1" dirty="0" smtClean="0"/>
              <a:t>Planes</a:t>
            </a:r>
            <a:r>
              <a:rPr lang="en-US" sz="2000" dirty="0" smtClean="0"/>
              <a:t> parts.</a:t>
            </a:r>
          </a:p>
          <a:p>
            <a:endParaRPr lang="en-US" sz="2000" dirty="0"/>
          </a:p>
        </p:txBody>
      </p:sp>
      <p:pic>
        <p:nvPicPr>
          <p:cNvPr id="6" name="Picture 2"/>
          <p:cNvPicPr>
            <a:picLocks noChangeAspect="1" noChangeArrowheads="1"/>
          </p:cNvPicPr>
          <p:nvPr/>
        </p:nvPicPr>
        <p:blipFill>
          <a:blip r:embed="rId2"/>
          <a:srcRect/>
          <a:stretch>
            <a:fillRect/>
          </a:stretch>
        </p:blipFill>
        <p:spPr bwMode="auto">
          <a:xfrm>
            <a:off x="381000" y="2819400"/>
            <a:ext cx="8001000" cy="3813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152400" y="152400"/>
            <a:ext cx="8610600" cy="6553200"/>
          </a:xfrm>
        </p:spPr>
        <p:txBody>
          <a:bodyPr/>
          <a:lstStyle/>
          <a:p>
            <a:r>
              <a:rPr lang="en-US" sz="2000" dirty="0" smtClean="0"/>
              <a:t>Sales is high in 2019. Seasonality is present &amp; spike in sales beginning Q4. There is an abrupt spike during December. Otherwise sales trend is moderate across the months. It clearly indicates that increase the manufacture of automobile parts considering the holidays season.</a:t>
            </a:r>
          </a:p>
          <a:p>
            <a:endParaRPr lang="en-US" dirty="0"/>
          </a:p>
        </p:txBody>
      </p:sp>
      <p:pic>
        <p:nvPicPr>
          <p:cNvPr id="6" name="Picture 2"/>
          <p:cNvPicPr>
            <a:picLocks noChangeAspect="1" noChangeArrowheads="1"/>
          </p:cNvPicPr>
          <p:nvPr/>
        </p:nvPicPr>
        <p:blipFill>
          <a:blip r:embed="rId2"/>
          <a:srcRect/>
          <a:stretch>
            <a:fillRect/>
          </a:stretch>
        </p:blipFill>
        <p:spPr bwMode="auto">
          <a:xfrm>
            <a:off x="152400" y="1752600"/>
            <a:ext cx="8610600" cy="4710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685800"/>
          </a:xfrm>
        </p:spPr>
        <p:txBody>
          <a:bodyPr>
            <a:normAutofit/>
          </a:bodyPr>
          <a:lstStyle/>
          <a:p>
            <a:r>
              <a:rPr lang="en-US" sz="2700" b="1" dirty="0" smtClean="0"/>
              <a:t>Customer Segmentation using RFM analysis </a:t>
            </a:r>
            <a:endParaRPr lang="en-US" sz="2700" dirty="0"/>
          </a:p>
        </p:txBody>
      </p:sp>
      <p:sp>
        <p:nvSpPr>
          <p:cNvPr id="3" name="Content Placeholder 2"/>
          <p:cNvSpPr>
            <a:spLocks noGrp="1"/>
          </p:cNvSpPr>
          <p:nvPr>
            <p:ph sz="quarter" idx="1"/>
          </p:nvPr>
        </p:nvSpPr>
        <p:spPr>
          <a:xfrm>
            <a:off x="304800" y="838200"/>
            <a:ext cx="8305800" cy="5791200"/>
          </a:xfrm>
        </p:spPr>
        <p:txBody>
          <a:bodyPr>
            <a:normAutofit/>
          </a:bodyPr>
          <a:lstStyle/>
          <a:p>
            <a:pPr>
              <a:buNone/>
            </a:pPr>
            <a:r>
              <a:rPr lang="en-US" b="1" dirty="0" smtClean="0"/>
              <a:t>What is RFM?</a:t>
            </a:r>
          </a:p>
          <a:p>
            <a:pPr>
              <a:buNone/>
            </a:pPr>
            <a:endParaRPr lang="en-US" b="1" dirty="0" smtClean="0"/>
          </a:p>
          <a:p>
            <a:r>
              <a:rPr lang="en-US" sz="2000" dirty="0" smtClean="0"/>
              <a:t>RFM stands for Recency (“R”), Frequency (“F”), and Monetary value (“M”). RFM represents a segmentation strategy that helps you analyze and split customers into segments based on three variables: Recency, Frequency, and Monetary Value. </a:t>
            </a:r>
          </a:p>
          <a:p>
            <a:r>
              <a:rPr lang="en-US" sz="2000" dirty="0" smtClean="0"/>
              <a:t>The RFM model allows you to analyze historical transactional data and use this quantitative research to identify different types of customers and group them into segments based on their purchase history.</a:t>
            </a:r>
          </a:p>
          <a:p>
            <a:r>
              <a:rPr lang="en-US" sz="2000" b="1" dirty="0" smtClean="0"/>
              <a:t>Recency.</a:t>
            </a:r>
            <a:r>
              <a:rPr lang="en-US" sz="2000" dirty="0" smtClean="0"/>
              <a:t> How recent was the customer's last purchase?</a:t>
            </a:r>
          </a:p>
          <a:p>
            <a:r>
              <a:rPr lang="en-US" sz="2000" b="1" dirty="0" smtClean="0"/>
              <a:t>Frequency.</a:t>
            </a:r>
            <a:r>
              <a:rPr lang="en-US" sz="2000" dirty="0" smtClean="0"/>
              <a:t> How often did this customer make a purchase in a given period?</a:t>
            </a:r>
          </a:p>
          <a:p>
            <a:r>
              <a:rPr lang="en-US" sz="2000" b="1" dirty="0" smtClean="0"/>
              <a:t>Monetary.</a:t>
            </a:r>
            <a:r>
              <a:rPr lang="en-US" sz="2000" dirty="0" smtClean="0"/>
              <a:t> How much money did the customer spend in a given period?</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228600" y="228600"/>
            <a:ext cx="8382000" cy="6400800"/>
          </a:xfrm>
        </p:spPr>
        <p:txBody>
          <a:bodyPr/>
          <a:lstStyle/>
          <a:p>
            <a:pPr>
              <a:buNone/>
            </a:pPr>
            <a:r>
              <a:rPr lang="en-US" b="1" dirty="0" smtClean="0"/>
              <a:t>What all parameters used and assumptions made? </a:t>
            </a:r>
          </a:p>
          <a:p>
            <a:pPr>
              <a:buNone/>
            </a:pPr>
            <a:endParaRPr lang="en-US" b="1" dirty="0" smtClean="0"/>
          </a:p>
          <a:p>
            <a:r>
              <a:rPr lang="en-US" sz="2000" dirty="0" smtClean="0"/>
              <a:t>I’m using KNIME tool for the analysis &amp; Python to cross reference.</a:t>
            </a:r>
          </a:p>
          <a:p>
            <a:r>
              <a:rPr lang="en-US" sz="2000" dirty="0" smtClean="0"/>
              <a:t>Our job is to find the underlying buying patterns of the customers of an automobile part manufacturer and recommend customized marketing strategies for different segments of customers</a:t>
            </a:r>
            <a:r>
              <a:rPr lang="en-US" sz="2000" b="1" u="sng" dirty="0" smtClean="0"/>
              <a:t>. So, we can consider only the order with ‘</a:t>
            </a:r>
            <a:r>
              <a:rPr lang="en-US" sz="2000" b="1" i="1" u="sng" dirty="0" smtClean="0"/>
              <a:t>Shipped</a:t>
            </a:r>
            <a:r>
              <a:rPr lang="en-US" sz="2000" b="1" u="sng" dirty="0" smtClean="0"/>
              <a:t>’ or ‘</a:t>
            </a:r>
            <a:r>
              <a:rPr lang="en-US" sz="2000" b="1" i="1" u="sng" dirty="0" smtClean="0"/>
              <a:t>Resolved</a:t>
            </a:r>
            <a:r>
              <a:rPr lang="en-US" sz="2000" b="1" u="sng" dirty="0" smtClean="0"/>
              <a:t>’ status and rest others can be ignored for our analysis. </a:t>
            </a:r>
            <a:r>
              <a:rPr lang="en-US" sz="2000" dirty="0" smtClean="0"/>
              <a:t>Hence, used the ‘</a:t>
            </a:r>
            <a:r>
              <a:rPr lang="en-US" sz="2000" i="1" dirty="0" smtClean="0"/>
              <a:t>Nominal Value Row Filter</a:t>
            </a:r>
            <a:r>
              <a:rPr lang="en-US" sz="2000" dirty="0" smtClean="0"/>
              <a:t>’ node to exclude the records other than Shipped/Resolved.</a:t>
            </a:r>
          </a:p>
          <a:p>
            <a:r>
              <a:rPr lang="en-US" sz="2000" dirty="0" smtClean="0"/>
              <a:t>To calculate the </a:t>
            </a:r>
            <a:r>
              <a:rPr lang="en-US" sz="2000" i="1" dirty="0" err="1" smtClean="0"/>
              <a:t>recency</a:t>
            </a:r>
            <a:r>
              <a:rPr lang="en-US" sz="2000" i="1" dirty="0" smtClean="0"/>
              <a:t>, </a:t>
            </a:r>
            <a:r>
              <a:rPr lang="en-US" sz="2000" dirty="0" smtClean="0"/>
              <a:t>we subtract the</a:t>
            </a:r>
            <a:r>
              <a:rPr lang="en-US" sz="2000" i="1" dirty="0" smtClean="0"/>
              <a:t> maximum of Order date</a:t>
            </a:r>
            <a:r>
              <a:rPr lang="en-US" sz="2000" dirty="0" smtClean="0"/>
              <a:t> to the </a:t>
            </a:r>
            <a:r>
              <a:rPr lang="en-US" sz="2000" i="1" dirty="0" smtClean="0"/>
              <a:t>Order Date</a:t>
            </a:r>
            <a:r>
              <a:rPr lang="en-US" sz="2000" dirty="0" smtClean="0"/>
              <a:t> column. The recent order date is 2020-May-31. Used the </a:t>
            </a:r>
            <a:r>
              <a:rPr lang="en-US" sz="2000" i="1" dirty="0" smtClean="0"/>
              <a:t>Date &amp; Time Difference </a:t>
            </a:r>
            <a:r>
              <a:rPr lang="en-US" sz="2000" dirty="0" smtClean="0"/>
              <a:t>node to calculate the days.</a:t>
            </a:r>
          </a:p>
          <a:p>
            <a:r>
              <a:rPr lang="en-US" sz="2000" dirty="0" smtClean="0"/>
              <a:t>To calculate the </a:t>
            </a:r>
            <a:r>
              <a:rPr lang="en-US" sz="2000" i="1" dirty="0" smtClean="0"/>
              <a:t>Frequency</a:t>
            </a:r>
            <a:r>
              <a:rPr lang="en-US" sz="2000" dirty="0" smtClean="0"/>
              <a:t>, let’s group by the </a:t>
            </a:r>
            <a:r>
              <a:rPr lang="en-US" sz="2000" i="1" dirty="0" smtClean="0"/>
              <a:t>Customer Name </a:t>
            </a:r>
            <a:r>
              <a:rPr lang="en-US" sz="2000" dirty="0" smtClean="0"/>
              <a:t>and count the number of </a:t>
            </a:r>
            <a:r>
              <a:rPr lang="en-US" sz="2000" i="1" dirty="0" smtClean="0"/>
              <a:t>Order Number ( how often customer places the order).</a:t>
            </a:r>
          </a:p>
          <a:p>
            <a:r>
              <a:rPr lang="en-US" sz="2000" dirty="0" smtClean="0"/>
              <a:t>To calculate the </a:t>
            </a:r>
            <a:r>
              <a:rPr lang="en-US" sz="2000" i="1" dirty="0" smtClean="0"/>
              <a:t>Monetary</a:t>
            </a:r>
            <a:r>
              <a:rPr lang="en-US" sz="2000" dirty="0" smtClean="0"/>
              <a:t>, it is straight forward that we can take sum of </a:t>
            </a:r>
            <a:r>
              <a:rPr lang="en-US" sz="2000" i="1" dirty="0" smtClean="0"/>
              <a:t>sales</a:t>
            </a:r>
            <a:r>
              <a:rPr lang="en-US" sz="2000" dirty="0" smtClean="0"/>
              <a:t> by </a:t>
            </a:r>
            <a:r>
              <a:rPr lang="en-US" sz="2000" i="1" dirty="0" smtClean="0"/>
              <a:t>Customer Name</a:t>
            </a:r>
            <a:r>
              <a:rPr lang="en-US" sz="2000" dirty="0" smtClean="0"/>
              <a:t>.</a:t>
            </a:r>
          </a:p>
          <a:p>
            <a:endParaRPr lang="en-US" sz="2000" dirty="0" smtClean="0"/>
          </a:p>
          <a:p>
            <a:endParaRPr lang="en-US" sz="2000" dirty="0" smtClean="0"/>
          </a:p>
          <a:p>
            <a:endParaRPr lang="en-US" sz="2000"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sz="quarter" idx="1"/>
          </p:nvPr>
        </p:nvPicPr>
        <p:blipFill>
          <a:blip r:embed="rId2"/>
          <a:srcRect/>
          <a:stretch>
            <a:fillRect/>
          </a:stretch>
        </p:blipFill>
        <p:spPr bwMode="auto">
          <a:xfrm>
            <a:off x="838200" y="228600"/>
            <a:ext cx="6934200" cy="27432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838200" y="3048000"/>
            <a:ext cx="6869113" cy="366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0"/>
            <a:ext cx="8458200" cy="6629400"/>
          </a:xfrm>
        </p:spPr>
        <p:txBody>
          <a:bodyPr>
            <a:normAutofit/>
          </a:bodyPr>
          <a:lstStyle/>
          <a:p>
            <a:r>
              <a:rPr lang="en-US" sz="2000" dirty="0" smtClean="0"/>
              <a:t>To segment the customer into 4 groups, used the Auto-</a:t>
            </a:r>
            <a:r>
              <a:rPr lang="en-US" sz="2000" dirty="0" err="1" smtClean="0"/>
              <a:t>Binner</a:t>
            </a:r>
            <a:r>
              <a:rPr lang="en-US" sz="2000" dirty="0" smtClean="0"/>
              <a:t> node with the quantiles as 0.0, 0.25, 0.5, 0.75, 1.0 for </a:t>
            </a:r>
            <a:r>
              <a:rPr lang="en-US" sz="2000" i="1" dirty="0" smtClean="0"/>
              <a:t>Recency</a:t>
            </a:r>
            <a:r>
              <a:rPr lang="en-US" sz="2000" dirty="0" smtClean="0"/>
              <a:t>, </a:t>
            </a:r>
            <a:r>
              <a:rPr lang="en-US" sz="2000" i="1" dirty="0" smtClean="0"/>
              <a:t>Frequency</a:t>
            </a:r>
            <a:r>
              <a:rPr lang="en-US" sz="2000" dirty="0" smtClean="0"/>
              <a:t> and </a:t>
            </a:r>
            <a:r>
              <a:rPr lang="en-US" sz="2000" i="1" dirty="0" smtClean="0"/>
              <a:t>Monetary</a:t>
            </a:r>
            <a:r>
              <a:rPr lang="en-US" sz="2000" dirty="0" smtClean="0"/>
              <a:t> fields.</a:t>
            </a:r>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Note that for </a:t>
            </a:r>
            <a:r>
              <a:rPr lang="en-US" sz="2000" i="1" dirty="0" smtClean="0"/>
              <a:t>Recency </a:t>
            </a:r>
            <a:r>
              <a:rPr lang="en-US" sz="2000" dirty="0" smtClean="0"/>
              <a:t>field, binning is reversed because recently visited customers are the valuable customers.</a:t>
            </a:r>
          </a:p>
          <a:p>
            <a:r>
              <a:rPr lang="en-US" sz="2000" dirty="0" smtClean="0"/>
              <a:t>Using the </a:t>
            </a:r>
            <a:r>
              <a:rPr lang="en-US" sz="2000" i="1" dirty="0" smtClean="0"/>
              <a:t>Table creator </a:t>
            </a:r>
            <a:r>
              <a:rPr lang="en-US" sz="2000" dirty="0" smtClean="0"/>
              <a:t>&amp; </a:t>
            </a:r>
            <a:r>
              <a:rPr lang="en-US" sz="2000" i="1" dirty="0" smtClean="0"/>
              <a:t>Cell replacer </a:t>
            </a:r>
            <a:r>
              <a:rPr lang="en-US" sz="2000" dirty="0" smtClean="0"/>
              <a:t>nodes, rank the customers appropriately as indicated below.</a:t>
            </a:r>
            <a:endParaRPr lang="en-US" sz="2000" dirty="0"/>
          </a:p>
        </p:txBody>
      </p:sp>
      <p:graphicFrame>
        <p:nvGraphicFramePr>
          <p:cNvPr id="5" name="Table 4"/>
          <p:cNvGraphicFramePr>
            <a:graphicFrameLocks noGrp="1"/>
          </p:cNvGraphicFramePr>
          <p:nvPr/>
        </p:nvGraphicFramePr>
        <p:xfrm>
          <a:off x="1524000" y="1143000"/>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Quantiles</a:t>
                      </a:r>
                      <a:endParaRPr lang="en-US" dirty="0"/>
                    </a:p>
                  </a:txBody>
                  <a:tcPr/>
                </a:tc>
                <a:tc>
                  <a:txBody>
                    <a:bodyPr/>
                    <a:lstStyle/>
                    <a:p>
                      <a:r>
                        <a:rPr lang="en-US" dirty="0" smtClean="0"/>
                        <a:t>Frequency</a:t>
                      </a:r>
                      <a:endParaRPr lang="en-US" dirty="0"/>
                    </a:p>
                  </a:txBody>
                  <a:tcPr/>
                </a:tc>
                <a:tc>
                  <a:txBody>
                    <a:bodyPr/>
                    <a:lstStyle/>
                    <a:p>
                      <a:r>
                        <a:rPr lang="en-US" dirty="0" smtClean="0"/>
                        <a:t>Monetary</a:t>
                      </a:r>
                      <a:endParaRPr lang="en-US" dirty="0"/>
                    </a:p>
                  </a:txBody>
                  <a:tcPr/>
                </a:tc>
                <a:tc>
                  <a:txBody>
                    <a:bodyPr/>
                    <a:lstStyle/>
                    <a:p>
                      <a:r>
                        <a:rPr lang="en-US" dirty="0" smtClean="0"/>
                        <a:t>Recency</a:t>
                      </a:r>
                      <a:endParaRPr lang="en-US" dirty="0"/>
                    </a:p>
                  </a:txBody>
                  <a:tcPr/>
                </a:tc>
              </a:tr>
              <a:tr h="370840">
                <a:tc>
                  <a:txBody>
                    <a:bodyPr/>
                    <a:lstStyle/>
                    <a:p>
                      <a:r>
                        <a:rPr lang="en-US" dirty="0" smtClean="0"/>
                        <a:t>0-25%</a:t>
                      </a:r>
                      <a:endParaRPr lang="en-US" dirty="0"/>
                    </a:p>
                  </a:txBody>
                  <a:tcPr/>
                </a:tc>
                <a:tc>
                  <a:txBody>
                    <a:bodyPr/>
                    <a:lstStyle/>
                    <a:p>
                      <a:r>
                        <a:rPr lang="en-US" dirty="0" smtClean="0"/>
                        <a:t>Bin 1</a:t>
                      </a:r>
                      <a:endParaRPr lang="en-US" dirty="0"/>
                    </a:p>
                  </a:txBody>
                  <a:tcPr/>
                </a:tc>
                <a:tc>
                  <a:txBody>
                    <a:bodyPr/>
                    <a:lstStyle/>
                    <a:p>
                      <a:r>
                        <a:rPr lang="en-US" dirty="0" smtClean="0"/>
                        <a:t>Bin 1</a:t>
                      </a:r>
                      <a:endParaRPr lang="en-US" dirty="0"/>
                    </a:p>
                  </a:txBody>
                  <a:tcPr/>
                </a:tc>
                <a:tc>
                  <a:txBody>
                    <a:bodyPr/>
                    <a:lstStyle/>
                    <a:p>
                      <a:r>
                        <a:rPr lang="en-US" dirty="0" smtClean="0"/>
                        <a:t>Bin 4</a:t>
                      </a:r>
                      <a:endParaRPr lang="en-US" dirty="0"/>
                    </a:p>
                  </a:txBody>
                  <a:tcPr/>
                </a:tc>
              </a:tr>
              <a:tr h="370840">
                <a:tc>
                  <a:txBody>
                    <a:bodyPr/>
                    <a:lstStyle/>
                    <a:p>
                      <a:r>
                        <a:rPr lang="en-US" dirty="0" smtClean="0"/>
                        <a:t>25-50%</a:t>
                      </a:r>
                      <a:endParaRPr lang="en-US" dirty="0"/>
                    </a:p>
                  </a:txBody>
                  <a:tcPr/>
                </a:tc>
                <a:tc>
                  <a:txBody>
                    <a:bodyPr/>
                    <a:lstStyle/>
                    <a:p>
                      <a:r>
                        <a:rPr lang="en-US" dirty="0" smtClean="0"/>
                        <a:t>Bin 2</a:t>
                      </a:r>
                      <a:endParaRPr lang="en-US" dirty="0"/>
                    </a:p>
                  </a:txBody>
                  <a:tcPr/>
                </a:tc>
                <a:tc>
                  <a:txBody>
                    <a:bodyPr/>
                    <a:lstStyle/>
                    <a:p>
                      <a:r>
                        <a:rPr lang="en-US" dirty="0" smtClean="0"/>
                        <a:t>Bin 2</a:t>
                      </a:r>
                      <a:endParaRPr lang="en-US" dirty="0"/>
                    </a:p>
                  </a:txBody>
                  <a:tcPr/>
                </a:tc>
                <a:tc>
                  <a:txBody>
                    <a:bodyPr/>
                    <a:lstStyle/>
                    <a:p>
                      <a:r>
                        <a:rPr lang="en-US" dirty="0" smtClean="0"/>
                        <a:t>Bin 3</a:t>
                      </a:r>
                      <a:endParaRPr lang="en-US" dirty="0"/>
                    </a:p>
                  </a:txBody>
                  <a:tcPr/>
                </a:tc>
              </a:tr>
              <a:tr h="370840">
                <a:tc>
                  <a:txBody>
                    <a:bodyPr/>
                    <a:lstStyle/>
                    <a:p>
                      <a:r>
                        <a:rPr lang="en-US" dirty="0" smtClean="0"/>
                        <a:t>50-75%</a:t>
                      </a:r>
                      <a:endParaRPr lang="en-US" dirty="0"/>
                    </a:p>
                  </a:txBody>
                  <a:tcPr/>
                </a:tc>
                <a:tc>
                  <a:txBody>
                    <a:bodyPr/>
                    <a:lstStyle/>
                    <a:p>
                      <a:r>
                        <a:rPr lang="en-US" dirty="0" smtClean="0"/>
                        <a:t>Bin 3</a:t>
                      </a:r>
                      <a:endParaRPr lang="en-US" dirty="0"/>
                    </a:p>
                  </a:txBody>
                  <a:tcPr/>
                </a:tc>
                <a:tc>
                  <a:txBody>
                    <a:bodyPr/>
                    <a:lstStyle/>
                    <a:p>
                      <a:r>
                        <a:rPr lang="en-US" dirty="0" smtClean="0"/>
                        <a:t>Bin 3</a:t>
                      </a:r>
                      <a:endParaRPr lang="en-US" dirty="0"/>
                    </a:p>
                  </a:txBody>
                  <a:tcPr/>
                </a:tc>
                <a:tc>
                  <a:txBody>
                    <a:bodyPr/>
                    <a:lstStyle/>
                    <a:p>
                      <a:r>
                        <a:rPr lang="en-US" dirty="0" smtClean="0"/>
                        <a:t>Bin 2</a:t>
                      </a:r>
                      <a:endParaRPr lang="en-US" dirty="0"/>
                    </a:p>
                  </a:txBody>
                  <a:tcPr/>
                </a:tc>
              </a:tr>
              <a:tr h="370840">
                <a:tc>
                  <a:txBody>
                    <a:bodyPr/>
                    <a:lstStyle/>
                    <a:p>
                      <a:r>
                        <a:rPr lang="en-US" dirty="0" smtClean="0"/>
                        <a:t>75-100%</a:t>
                      </a:r>
                      <a:endParaRPr lang="en-US" dirty="0"/>
                    </a:p>
                  </a:txBody>
                  <a:tcPr/>
                </a:tc>
                <a:tc>
                  <a:txBody>
                    <a:bodyPr/>
                    <a:lstStyle/>
                    <a:p>
                      <a:r>
                        <a:rPr lang="en-US" dirty="0" smtClean="0"/>
                        <a:t>Bin 4</a:t>
                      </a:r>
                      <a:endParaRPr lang="en-US" dirty="0"/>
                    </a:p>
                  </a:txBody>
                  <a:tcPr/>
                </a:tc>
                <a:tc>
                  <a:txBody>
                    <a:bodyPr/>
                    <a:lstStyle/>
                    <a:p>
                      <a:r>
                        <a:rPr lang="en-US" dirty="0" smtClean="0"/>
                        <a:t>Bin 4</a:t>
                      </a:r>
                      <a:endParaRPr lang="en-US" dirty="0"/>
                    </a:p>
                  </a:txBody>
                  <a:tcPr/>
                </a:tc>
                <a:tc>
                  <a:txBody>
                    <a:bodyPr/>
                    <a:lstStyle/>
                    <a:p>
                      <a:r>
                        <a:rPr lang="en-US" dirty="0" smtClean="0"/>
                        <a:t>Bin 1</a:t>
                      </a:r>
                      <a:endParaRPr lang="en-US" dirty="0"/>
                    </a:p>
                  </a:txBody>
                  <a:tcPr/>
                </a:tc>
              </a:tr>
            </a:tbl>
          </a:graphicData>
        </a:graphic>
      </p:graphicFrame>
      <p:graphicFrame>
        <p:nvGraphicFramePr>
          <p:cNvPr id="7" name="Table 6"/>
          <p:cNvGraphicFramePr>
            <a:graphicFrameLocks noGrp="1"/>
          </p:cNvGraphicFramePr>
          <p:nvPr/>
        </p:nvGraphicFramePr>
        <p:xfrm>
          <a:off x="1295400" y="4800600"/>
          <a:ext cx="6096000" cy="1854200"/>
        </p:xfrm>
        <a:graphic>
          <a:graphicData uri="http://schemas.openxmlformats.org/drawingml/2006/table">
            <a:tbl>
              <a:tblPr firstRow="1" bandRow="1">
                <a:tableStyleId>{5C22544A-7EE6-4342-B048-85BDC9FD1C3A}</a:tableStyleId>
              </a:tblPr>
              <a:tblGrid>
                <a:gridCol w="1371600"/>
                <a:gridCol w="2692400"/>
                <a:gridCol w="2032000"/>
              </a:tblGrid>
              <a:tr h="370840">
                <a:tc>
                  <a:txBody>
                    <a:bodyPr/>
                    <a:lstStyle/>
                    <a:p>
                      <a:endParaRPr lang="en-US" dirty="0"/>
                    </a:p>
                  </a:txBody>
                  <a:tcPr/>
                </a:tc>
                <a:tc>
                  <a:txBody>
                    <a:bodyPr/>
                    <a:lstStyle/>
                    <a:p>
                      <a:r>
                        <a:rPr lang="en-US" dirty="0" smtClean="0"/>
                        <a:t>Frequency/Monetary</a:t>
                      </a:r>
                      <a:endParaRPr lang="en-US" dirty="0"/>
                    </a:p>
                  </a:txBody>
                  <a:tcPr/>
                </a:tc>
                <a:tc>
                  <a:txBody>
                    <a:bodyPr/>
                    <a:lstStyle/>
                    <a:p>
                      <a:r>
                        <a:rPr lang="en-US" dirty="0" smtClean="0"/>
                        <a:t>Recency</a:t>
                      </a:r>
                      <a:endParaRPr lang="en-US" dirty="0"/>
                    </a:p>
                  </a:txBody>
                  <a:tcPr/>
                </a:tc>
              </a:tr>
              <a:tr h="370840">
                <a:tc>
                  <a:txBody>
                    <a:bodyPr/>
                    <a:lstStyle/>
                    <a:p>
                      <a:r>
                        <a:rPr lang="en-US" dirty="0" smtClean="0"/>
                        <a:t>Bin 1</a:t>
                      </a:r>
                      <a:endParaRPr lang="en-US" dirty="0"/>
                    </a:p>
                  </a:txBody>
                  <a:tcPr/>
                </a:tc>
                <a:tc>
                  <a:txBody>
                    <a:bodyPr/>
                    <a:lstStyle/>
                    <a:p>
                      <a:r>
                        <a:rPr lang="en-US" dirty="0" smtClean="0"/>
                        <a:t>Bronze</a:t>
                      </a:r>
                      <a:endParaRPr lang="en-US" dirty="0"/>
                    </a:p>
                  </a:txBody>
                  <a:tcPr/>
                </a:tc>
                <a:tc>
                  <a:txBody>
                    <a:bodyPr/>
                    <a:lstStyle/>
                    <a:p>
                      <a:r>
                        <a:rPr lang="en-US" dirty="0" smtClean="0"/>
                        <a:t>Platinum</a:t>
                      </a:r>
                      <a:endParaRPr lang="en-US" dirty="0"/>
                    </a:p>
                  </a:txBody>
                  <a:tcPr/>
                </a:tc>
              </a:tr>
              <a:tr h="370840">
                <a:tc>
                  <a:txBody>
                    <a:bodyPr/>
                    <a:lstStyle/>
                    <a:p>
                      <a:r>
                        <a:rPr lang="en-US" dirty="0" smtClean="0"/>
                        <a:t>Bin 2</a:t>
                      </a:r>
                      <a:endParaRPr lang="en-US" dirty="0"/>
                    </a:p>
                  </a:txBody>
                  <a:tcPr/>
                </a:tc>
                <a:tc>
                  <a:txBody>
                    <a:bodyPr/>
                    <a:lstStyle/>
                    <a:p>
                      <a:r>
                        <a:rPr lang="en-US" dirty="0" smtClean="0"/>
                        <a:t>Silver</a:t>
                      </a:r>
                      <a:endParaRPr lang="en-US" dirty="0"/>
                    </a:p>
                  </a:txBody>
                  <a:tcPr/>
                </a:tc>
                <a:tc>
                  <a:txBody>
                    <a:bodyPr/>
                    <a:lstStyle/>
                    <a:p>
                      <a:r>
                        <a:rPr lang="en-US" dirty="0" smtClean="0"/>
                        <a:t>Gold</a:t>
                      </a:r>
                      <a:endParaRPr lang="en-US" dirty="0"/>
                    </a:p>
                  </a:txBody>
                  <a:tcPr/>
                </a:tc>
              </a:tr>
              <a:tr h="370840">
                <a:tc>
                  <a:txBody>
                    <a:bodyPr/>
                    <a:lstStyle/>
                    <a:p>
                      <a:r>
                        <a:rPr lang="en-US" dirty="0" smtClean="0"/>
                        <a:t>Bin 3</a:t>
                      </a:r>
                      <a:endParaRPr lang="en-US" dirty="0"/>
                    </a:p>
                  </a:txBody>
                  <a:tcPr/>
                </a:tc>
                <a:tc>
                  <a:txBody>
                    <a:bodyPr/>
                    <a:lstStyle/>
                    <a:p>
                      <a:r>
                        <a:rPr lang="en-US" dirty="0" smtClean="0"/>
                        <a:t>Gold</a:t>
                      </a:r>
                      <a:endParaRPr lang="en-US" dirty="0"/>
                    </a:p>
                  </a:txBody>
                  <a:tcPr/>
                </a:tc>
                <a:tc>
                  <a:txBody>
                    <a:bodyPr/>
                    <a:lstStyle/>
                    <a:p>
                      <a:r>
                        <a:rPr lang="en-US" dirty="0" smtClean="0"/>
                        <a:t>Silver</a:t>
                      </a:r>
                      <a:endParaRPr lang="en-US" dirty="0"/>
                    </a:p>
                  </a:txBody>
                  <a:tcPr/>
                </a:tc>
              </a:tr>
              <a:tr h="370840">
                <a:tc>
                  <a:txBody>
                    <a:bodyPr/>
                    <a:lstStyle/>
                    <a:p>
                      <a:r>
                        <a:rPr lang="en-US" dirty="0" smtClean="0"/>
                        <a:t>Bin 4</a:t>
                      </a:r>
                      <a:endParaRPr lang="en-US" dirty="0"/>
                    </a:p>
                  </a:txBody>
                  <a:tcPr/>
                </a:tc>
                <a:tc>
                  <a:txBody>
                    <a:bodyPr/>
                    <a:lstStyle/>
                    <a:p>
                      <a:r>
                        <a:rPr lang="en-US" dirty="0" smtClean="0"/>
                        <a:t>Platinum</a:t>
                      </a:r>
                      <a:endParaRPr lang="en-US" dirty="0"/>
                    </a:p>
                  </a:txBody>
                  <a:tcPr/>
                </a:tc>
                <a:tc>
                  <a:txBody>
                    <a:bodyPr/>
                    <a:lstStyle/>
                    <a:p>
                      <a:r>
                        <a:rPr lang="en-US" dirty="0" smtClean="0"/>
                        <a:t>Bronze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58200" cy="6553200"/>
          </a:xfrm>
        </p:spPr>
        <p:txBody>
          <a:bodyPr/>
          <a:lstStyle/>
          <a:p>
            <a:pPr>
              <a:buNone/>
            </a:pPr>
            <a:r>
              <a:rPr lang="en-US" b="1" u="sng" dirty="0" smtClean="0"/>
              <a:t>Workflow image from KNIME</a:t>
            </a:r>
            <a:endParaRPr lang="en-US" b="1" u="sng" dirty="0"/>
          </a:p>
        </p:txBody>
      </p:sp>
      <p:pic>
        <p:nvPicPr>
          <p:cNvPr id="5" name="Picture 2"/>
          <p:cNvPicPr>
            <a:picLocks noChangeAspect="1" noChangeArrowheads="1"/>
          </p:cNvPicPr>
          <p:nvPr/>
        </p:nvPicPr>
        <p:blipFill>
          <a:blip r:embed="rId2"/>
          <a:srcRect/>
          <a:stretch>
            <a:fillRect/>
          </a:stretch>
        </p:blipFill>
        <p:spPr bwMode="auto">
          <a:xfrm>
            <a:off x="381000" y="609600"/>
            <a:ext cx="8229600" cy="586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838200"/>
          </a:xfrm>
        </p:spPr>
        <p:txBody>
          <a:bodyPr/>
          <a:lstStyle/>
          <a:p>
            <a:r>
              <a:rPr lang="en-US" b="1" dirty="0" smtClean="0"/>
              <a:t>Agenda &amp; Executive Summary of the data</a:t>
            </a:r>
            <a:endParaRPr lang="en-US" dirty="0"/>
          </a:p>
        </p:txBody>
      </p:sp>
      <p:sp>
        <p:nvSpPr>
          <p:cNvPr id="3" name="Content Placeholder 2"/>
          <p:cNvSpPr>
            <a:spLocks noGrp="1"/>
          </p:cNvSpPr>
          <p:nvPr>
            <p:ph sz="quarter" idx="1"/>
          </p:nvPr>
        </p:nvSpPr>
        <p:spPr>
          <a:xfrm>
            <a:off x="457200" y="1600200"/>
            <a:ext cx="8382000" cy="4873752"/>
          </a:xfrm>
        </p:spPr>
        <p:txBody>
          <a:bodyPr>
            <a:normAutofit/>
          </a:bodyPr>
          <a:lstStyle/>
          <a:p>
            <a:pPr>
              <a:buNone/>
            </a:pPr>
            <a:r>
              <a:rPr lang="en-US" b="1" u="sng" dirty="0" smtClean="0"/>
              <a:t>Contents of the presentation</a:t>
            </a:r>
          </a:p>
          <a:p>
            <a:pPr>
              <a:buNone/>
            </a:pPr>
            <a:r>
              <a:rPr lang="en-US" sz="2000" dirty="0" smtClean="0"/>
              <a:t>This project aim is to find the underlying buying patterns of the</a:t>
            </a:r>
          </a:p>
          <a:p>
            <a:pPr>
              <a:buNone/>
            </a:pPr>
            <a:r>
              <a:rPr lang="en-US" sz="2000" dirty="0" smtClean="0"/>
              <a:t>customers of an automobile part manufacturer based on the past 3</a:t>
            </a:r>
          </a:p>
          <a:p>
            <a:pPr>
              <a:buNone/>
            </a:pPr>
            <a:r>
              <a:rPr lang="en-US" sz="2000" dirty="0" smtClean="0"/>
              <a:t>years of the Company's transaction data and hence recommend</a:t>
            </a:r>
          </a:p>
          <a:p>
            <a:pPr>
              <a:buNone/>
            </a:pPr>
            <a:r>
              <a:rPr lang="en-US" sz="2000" dirty="0" smtClean="0"/>
              <a:t>Customized marketing strategies for different segments of customers.</a:t>
            </a:r>
          </a:p>
          <a:p>
            <a:pPr>
              <a:buNone/>
            </a:pPr>
            <a:endParaRPr lang="en-US" sz="2000" dirty="0" smtClean="0"/>
          </a:p>
          <a:p>
            <a:pPr>
              <a:buNone/>
            </a:pPr>
            <a:r>
              <a:rPr lang="en-US" b="1" u="sng" dirty="0" smtClean="0"/>
              <a:t>Problem statement </a:t>
            </a:r>
          </a:p>
          <a:p>
            <a:pPr>
              <a:buNone/>
            </a:pPr>
            <a:r>
              <a:rPr lang="en-US" sz="2000" dirty="0" smtClean="0"/>
              <a:t>An automobile parts manufacturing company has collected data</a:t>
            </a:r>
          </a:p>
          <a:p>
            <a:pPr>
              <a:buNone/>
            </a:pPr>
            <a:r>
              <a:rPr lang="en-US" sz="2000" dirty="0" smtClean="0"/>
              <a:t>of transactions for 3 years. They do not have any in house data</a:t>
            </a:r>
          </a:p>
          <a:p>
            <a:pPr>
              <a:buNone/>
            </a:pPr>
            <a:r>
              <a:rPr lang="en-US" sz="2000" dirty="0" smtClean="0"/>
              <a:t>science team, thus they have hired you as their consultant. Your</a:t>
            </a:r>
          </a:p>
          <a:p>
            <a:pPr>
              <a:buNone/>
            </a:pPr>
            <a:r>
              <a:rPr lang="en-US" sz="2000" dirty="0" smtClean="0"/>
              <a:t>job is to use your magical data science skills to provide them with</a:t>
            </a:r>
          </a:p>
          <a:p>
            <a:pPr>
              <a:buNone/>
            </a:pPr>
            <a:r>
              <a:rPr lang="en-US" sz="2000" dirty="0" smtClean="0"/>
              <a:t>suitable insights about their data and their customers.</a:t>
            </a:r>
          </a:p>
          <a:p>
            <a:pPr>
              <a:buNone/>
            </a:pPr>
            <a:endParaRPr lang="en-US" b="1" u="sng" dirty="0" smtClean="0"/>
          </a:p>
          <a:p>
            <a:pPr>
              <a:buNone/>
            </a:pPr>
            <a:endParaRPr lang="en-US" sz="2000" dirty="0" smtClean="0"/>
          </a:p>
          <a:p>
            <a:pPr>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458200" cy="6705600"/>
          </a:xfrm>
        </p:spPr>
        <p:txBody>
          <a:bodyPr/>
          <a:lstStyle/>
          <a:p>
            <a:pPr>
              <a:buNone/>
            </a:pPr>
            <a:r>
              <a:rPr lang="en-US" b="1" u="sng" dirty="0" smtClean="0"/>
              <a:t>Output Table</a:t>
            </a:r>
          </a:p>
          <a:p>
            <a:pPr>
              <a:buNone/>
            </a:pPr>
            <a:endParaRPr lang="en-US" b="1" u="sng" dirty="0"/>
          </a:p>
        </p:txBody>
      </p:sp>
      <p:pic>
        <p:nvPicPr>
          <p:cNvPr id="5" name="Picture 3"/>
          <p:cNvPicPr>
            <a:picLocks noChangeAspect="1" noChangeArrowheads="1"/>
          </p:cNvPicPr>
          <p:nvPr/>
        </p:nvPicPr>
        <p:blipFill>
          <a:blip r:embed="rId2"/>
          <a:srcRect/>
          <a:stretch>
            <a:fillRect/>
          </a:stretch>
        </p:blipFill>
        <p:spPr bwMode="auto">
          <a:xfrm>
            <a:off x="457200" y="762000"/>
            <a:ext cx="7924800" cy="2514600"/>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381000" y="3581400"/>
            <a:ext cx="82296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639762"/>
          </a:xfrm>
        </p:spPr>
        <p:txBody>
          <a:bodyPr>
            <a:normAutofit/>
          </a:bodyPr>
          <a:lstStyle/>
          <a:p>
            <a:r>
              <a:rPr lang="en-US" sz="2100" b="1" dirty="0" smtClean="0"/>
              <a:t>Inferences from RFM Analysis and identified segments </a:t>
            </a:r>
            <a:endParaRPr lang="en-US" sz="2100" dirty="0"/>
          </a:p>
        </p:txBody>
      </p:sp>
      <p:pic>
        <p:nvPicPr>
          <p:cNvPr id="17410" name="Picture 2"/>
          <p:cNvPicPr>
            <a:picLocks noGrp="1" noChangeAspect="1" noChangeArrowheads="1"/>
          </p:cNvPicPr>
          <p:nvPr>
            <p:ph sz="quarter" idx="1"/>
          </p:nvPr>
        </p:nvPicPr>
        <p:blipFill>
          <a:blip r:embed="rId2"/>
          <a:srcRect/>
          <a:stretch>
            <a:fillRect/>
          </a:stretch>
        </p:blipFill>
        <p:spPr bwMode="auto">
          <a:xfrm>
            <a:off x="457200" y="1447800"/>
            <a:ext cx="8077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534400" cy="6629400"/>
          </a:xfrm>
        </p:spPr>
        <p:txBody>
          <a:bodyPr>
            <a:normAutofit/>
          </a:bodyPr>
          <a:lstStyle/>
          <a:p>
            <a:pPr>
              <a:buNone/>
            </a:pPr>
            <a:r>
              <a:rPr lang="en-US" sz="2000" b="1" dirty="0" smtClean="0"/>
              <a:t>Who are your best customers? (give at least 5)</a:t>
            </a:r>
          </a:p>
          <a:p>
            <a:pPr>
              <a:buNone/>
            </a:pPr>
            <a:r>
              <a:rPr lang="en-US" sz="1600" dirty="0" smtClean="0"/>
              <a:t>Below customers are the platinum customers, they keep visiting the stores, order placed</a:t>
            </a:r>
          </a:p>
          <a:p>
            <a:pPr>
              <a:buNone/>
            </a:pPr>
            <a:r>
              <a:rPr lang="en-US" sz="1600" dirty="0" smtClean="0"/>
              <a:t>is often and sales is super high. We must not lose them at any cost.</a:t>
            </a:r>
          </a:p>
          <a:p>
            <a:pPr>
              <a:buNone/>
            </a:pPr>
            <a:endParaRPr lang="en-US" sz="1600" dirty="0" smtClean="0"/>
          </a:p>
          <a:p>
            <a:pPr marL="457200" indent="-457200">
              <a:buFont typeface="+mj-lt"/>
              <a:buAutoNum type="arabicPeriod"/>
            </a:pPr>
            <a:r>
              <a:rPr lang="en-US" sz="1600" dirty="0" smtClean="0"/>
              <a:t>Salzburg Collectables</a:t>
            </a:r>
          </a:p>
          <a:p>
            <a:pPr marL="457200" indent="-457200">
              <a:buFont typeface="+mj-lt"/>
              <a:buAutoNum type="arabicPeriod"/>
            </a:pPr>
            <a:r>
              <a:rPr lang="en-US" sz="1600" dirty="0" err="1" smtClean="0"/>
              <a:t>L'ordine</a:t>
            </a:r>
            <a:r>
              <a:rPr lang="en-US" sz="1600" dirty="0" smtClean="0"/>
              <a:t> </a:t>
            </a:r>
            <a:r>
              <a:rPr lang="en-US" sz="1600" dirty="0" err="1" smtClean="0"/>
              <a:t>Souveniers</a:t>
            </a:r>
            <a:endParaRPr lang="en-US" sz="1600" dirty="0" smtClean="0"/>
          </a:p>
          <a:p>
            <a:pPr marL="457200" indent="-457200">
              <a:buFont typeface="+mj-lt"/>
              <a:buAutoNum type="arabicPeriod"/>
            </a:pPr>
            <a:r>
              <a:rPr lang="en-US" sz="1600" dirty="0" smtClean="0"/>
              <a:t>Euro Shopping Channel</a:t>
            </a:r>
          </a:p>
          <a:p>
            <a:pPr marL="457200" indent="-457200">
              <a:buFont typeface="+mj-lt"/>
              <a:buAutoNum type="arabicPeriod"/>
            </a:pPr>
            <a:r>
              <a:rPr lang="en-US" sz="1600" dirty="0" smtClean="0"/>
              <a:t>Reims Collectables</a:t>
            </a:r>
          </a:p>
          <a:p>
            <a:pPr marL="457200" indent="-457200">
              <a:buFont typeface="+mj-lt"/>
              <a:buAutoNum type="arabicPeriod"/>
            </a:pPr>
            <a:r>
              <a:rPr lang="en-US" sz="1600" dirty="0" smtClean="0"/>
              <a:t>Mini Gifts Distributors Ltd.</a:t>
            </a:r>
          </a:p>
          <a:p>
            <a:pPr marL="457200" indent="-457200">
              <a:buFont typeface="+mj-lt"/>
              <a:buAutoNum type="arabicPeriod"/>
            </a:pPr>
            <a:r>
              <a:rPr lang="en-US" sz="1600" dirty="0" smtClean="0"/>
              <a:t>Anna's Decorations, Ltd</a:t>
            </a:r>
          </a:p>
          <a:p>
            <a:pPr marL="457200" indent="-457200">
              <a:buFont typeface="+mj-lt"/>
              <a:buAutoNum type="arabicPeriod"/>
            </a:pPr>
            <a:r>
              <a:rPr lang="en-US" sz="1600" dirty="0" smtClean="0"/>
              <a:t>Dragon </a:t>
            </a:r>
            <a:r>
              <a:rPr lang="en-US" sz="1600" dirty="0" err="1" smtClean="0"/>
              <a:t>Souveniers</a:t>
            </a:r>
            <a:r>
              <a:rPr lang="en-US" sz="1600" dirty="0" smtClean="0"/>
              <a:t>, Ltd.</a:t>
            </a:r>
          </a:p>
          <a:p>
            <a:pPr marL="457200" indent="-457200">
              <a:buFont typeface="+mj-lt"/>
              <a:buAutoNum type="arabicPeriod"/>
            </a:pPr>
            <a:r>
              <a:rPr lang="en-US" sz="1600" dirty="0" smtClean="0"/>
              <a:t>La Rochelle Gifts</a:t>
            </a:r>
          </a:p>
          <a:p>
            <a:pPr>
              <a:buNone/>
            </a:pPr>
            <a:endParaRPr lang="en-US" sz="2000" dirty="0"/>
          </a:p>
        </p:txBody>
      </p:sp>
      <p:pic>
        <p:nvPicPr>
          <p:cNvPr id="5" name="Picture 5"/>
          <p:cNvPicPr>
            <a:picLocks noChangeAspect="1" noChangeArrowheads="1"/>
          </p:cNvPicPr>
          <p:nvPr/>
        </p:nvPicPr>
        <p:blipFill>
          <a:blip r:embed="rId2"/>
          <a:srcRect/>
          <a:stretch>
            <a:fillRect/>
          </a:stretch>
        </p:blipFill>
        <p:spPr bwMode="auto">
          <a:xfrm>
            <a:off x="304800" y="4267200"/>
            <a:ext cx="83058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
          </p:nvPr>
        </p:nvSpPr>
        <p:spPr>
          <a:xfrm>
            <a:off x="0" y="152400"/>
            <a:ext cx="8686800" cy="6553200"/>
          </a:xfrm>
        </p:spPr>
        <p:txBody>
          <a:bodyPr>
            <a:normAutofit/>
          </a:bodyPr>
          <a:lstStyle/>
          <a:p>
            <a:pPr>
              <a:buNone/>
            </a:pPr>
            <a:r>
              <a:rPr lang="en-US" sz="2000" b="1" dirty="0" smtClean="0"/>
              <a:t>Which customers are on the verge of churning? (give at least 5)</a:t>
            </a:r>
          </a:p>
          <a:p>
            <a:pPr>
              <a:buNone/>
            </a:pPr>
            <a:r>
              <a:rPr lang="en-US" sz="2000" dirty="0" smtClean="0"/>
              <a:t>Assuming, for our business proposal, the customer who are about to stop</a:t>
            </a:r>
          </a:p>
          <a:p>
            <a:pPr>
              <a:buNone/>
            </a:pPr>
            <a:r>
              <a:rPr lang="en-US" sz="2000" dirty="0" smtClean="0"/>
              <a:t>visiting the store is considered as the verge of churning.</a:t>
            </a:r>
            <a:r>
              <a:rPr lang="en-US" sz="2000" b="1" dirty="0" smtClean="0"/>
              <a:t> </a:t>
            </a:r>
          </a:p>
          <a:p>
            <a:pPr>
              <a:buNone/>
            </a:pPr>
            <a:r>
              <a:rPr lang="en-US" sz="2000" dirty="0" smtClean="0"/>
              <a:t>Recency – Silver ; Frequency/Monetary – Bronze</a:t>
            </a:r>
          </a:p>
          <a:p>
            <a:pPr>
              <a:buNone/>
            </a:pPr>
            <a:endParaRPr lang="en-US" sz="2000" dirty="0" smtClean="0"/>
          </a:p>
          <a:p>
            <a:pPr marL="457200" indent="-457200">
              <a:buFont typeface="+mj-lt"/>
              <a:buAutoNum type="arabicPeriod"/>
            </a:pPr>
            <a:r>
              <a:rPr lang="en-US" sz="2000" dirty="0" smtClean="0"/>
              <a:t>Auto Assoc. &amp; Cie.</a:t>
            </a:r>
          </a:p>
          <a:p>
            <a:pPr marL="457200" indent="-457200">
              <a:buFont typeface="+mj-lt"/>
              <a:buAutoNum type="arabicPeriod"/>
            </a:pPr>
            <a:r>
              <a:rPr lang="en-US" sz="2000" dirty="0" smtClean="0"/>
              <a:t>Clover Collections, Co.</a:t>
            </a:r>
          </a:p>
          <a:p>
            <a:pPr marL="457200" indent="-457200">
              <a:buFont typeface="+mj-lt"/>
              <a:buAutoNum type="arabicPeriod"/>
            </a:pPr>
            <a:r>
              <a:rPr lang="en-US" sz="2000" dirty="0" smtClean="0"/>
              <a:t>Iberia Gift Imports, Corp.</a:t>
            </a:r>
          </a:p>
          <a:p>
            <a:pPr marL="457200" indent="-457200">
              <a:buFont typeface="+mj-lt"/>
              <a:buAutoNum type="arabicPeriod"/>
            </a:pPr>
            <a:r>
              <a:rPr lang="en-US" sz="2000" dirty="0" err="1" smtClean="0"/>
              <a:t>Microscale</a:t>
            </a:r>
            <a:r>
              <a:rPr lang="en-US" sz="2000" dirty="0" smtClean="0"/>
              <a:t> Inc.</a:t>
            </a:r>
          </a:p>
          <a:p>
            <a:pPr marL="457200" indent="-457200">
              <a:buFont typeface="+mj-lt"/>
              <a:buAutoNum type="arabicPeriod"/>
            </a:pPr>
            <a:r>
              <a:rPr lang="en-US" sz="2000" dirty="0" smtClean="0"/>
              <a:t>Volvo Model Replicas, Co</a:t>
            </a:r>
          </a:p>
          <a:p>
            <a:pPr>
              <a:buNone/>
            </a:pPr>
            <a:endParaRPr lang="en-US" sz="2000" dirty="0"/>
          </a:p>
        </p:txBody>
      </p:sp>
      <p:pic>
        <p:nvPicPr>
          <p:cNvPr id="13" name="Picture 2"/>
          <p:cNvPicPr>
            <a:picLocks noChangeAspect="1" noChangeArrowheads="1"/>
          </p:cNvPicPr>
          <p:nvPr/>
        </p:nvPicPr>
        <p:blipFill>
          <a:blip r:embed="rId2"/>
          <a:srcRect/>
          <a:stretch>
            <a:fillRect/>
          </a:stretch>
        </p:blipFill>
        <p:spPr bwMode="auto">
          <a:xfrm>
            <a:off x="304800" y="4114800"/>
            <a:ext cx="84582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152400" y="0"/>
            <a:ext cx="8534400" cy="6858000"/>
          </a:xfrm>
        </p:spPr>
        <p:txBody>
          <a:bodyPr>
            <a:normAutofit/>
          </a:bodyPr>
          <a:lstStyle/>
          <a:p>
            <a:pPr>
              <a:buNone/>
            </a:pPr>
            <a:r>
              <a:rPr lang="en-US" sz="2000" b="1" dirty="0" smtClean="0"/>
              <a:t>Who are your lost customers? (give at least 5)</a:t>
            </a:r>
          </a:p>
          <a:p>
            <a:pPr>
              <a:buNone/>
            </a:pPr>
            <a:r>
              <a:rPr lang="en-US" sz="2000" dirty="0" smtClean="0"/>
              <a:t>The customers who rarely visited the stores, ordered frequency is very</a:t>
            </a:r>
          </a:p>
          <a:p>
            <a:pPr>
              <a:buNone/>
            </a:pPr>
            <a:r>
              <a:rPr lang="en-US" sz="2000" dirty="0" smtClean="0"/>
              <a:t>low and the money spent is quite low. It is of no use to put any effort to</a:t>
            </a:r>
          </a:p>
          <a:p>
            <a:pPr>
              <a:buNone/>
            </a:pPr>
            <a:r>
              <a:rPr lang="en-US" sz="2000" dirty="0" smtClean="0"/>
              <a:t>retain them. There are 22 customers are lost customers (Bronze).</a:t>
            </a:r>
          </a:p>
          <a:p>
            <a:pPr>
              <a:buNone/>
            </a:pPr>
            <a:r>
              <a:rPr lang="en-US" sz="2000" dirty="0" smtClean="0"/>
              <a:t>However, I’m giving you the list from the bottom. </a:t>
            </a:r>
            <a:r>
              <a:rPr lang="en-US" sz="2000" i="1" dirty="0" smtClean="0"/>
              <a:t>Surprised to note</a:t>
            </a:r>
          </a:p>
          <a:p>
            <a:pPr>
              <a:buNone/>
            </a:pPr>
            <a:r>
              <a:rPr lang="en-US" sz="2000" i="1" dirty="0" smtClean="0"/>
              <a:t>that last 5 of them are from USA.</a:t>
            </a:r>
          </a:p>
          <a:p>
            <a:pPr marL="457200" indent="-457200">
              <a:buFont typeface="+mj-lt"/>
              <a:buAutoNum type="arabicPeriod"/>
            </a:pPr>
            <a:r>
              <a:rPr lang="en-US" sz="2000" dirty="0" smtClean="0"/>
              <a:t>Gifts4AllAges.com</a:t>
            </a:r>
          </a:p>
          <a:p>
            <a:pPr marL="457200" indent="-457200">
              <a:buFont typeface="+mj-lt"/>
              <a:buAutoNum type="arabicPeriod"/>
            </a:pPr>
            <a:r>
              <a:rPr lang="en-US" sz="2000" dirty="0" smtClean="0"/>
              <a:t>Online Mini Collectables</a:t>
            </a:r>
          </a:p>
          <a:p>
            <a:pPr marL="457200" indent="-457200">
              <a:buFont typeface="+mj-lt"/>
              <a:buAutoNum type="arabicPeriod"/>
            </a:pPr>
            <a:r>
              <a:rPr lang="en-US" sz="2000" dirty="0" smtClean="0"/>
              <a:t>Signal Collectibles Ltd.</a:t>
            </a:r>
          </a:p>
          <a:p>
            <a:pPr marL="457200" indent="-457200">
              <a:buFont typeface="+mj-lt"/>
              <a:buAutoNum type="arabicPeriod"/>
            </a:pPr>
            <a:r>
              <a:rPr lang="en-US" sz="2000" dirty="0" err="1" smtClean="0"/>
              <a:t>Tekni</a:t>
            </a:r>
            <a:r>
              <a:rPr lang="en-US" sz="2000" dirty="0" smtClean="0"/>
              <a:t> Collectables Inc.</a:t>
            </a:r>
          </a:p>
          <a:p>
            <a:pPr marL="457200" indent="-457200">
              <a:buFont typeface="+mj-lt"/>
              <a:buAutoNum type="arabicPeriod"/>
            </a:pPr>
            <a:r>
              <a:rPr lang="en-US" sz="2000" dirty="0" smtClean="0"/>
              <a:t>West Coast Collectables Co.</a:t>
            </a:r>
          </a:p>
          <a:p>
            <a:pPr marL="457200" indent="-457200">
              <a:buFont typeface="+mj-lt"/>
              <a:buAutoNum type="arabicPeriod"/>
            </a:pPr>
            <a:endParaRPr lang="en-US" sz="2000" dirty="0" smtClean="0"/>
          </a:p>
          <a:p>
            <a:pPr marL="457200" indent="-457200">
              <a:buNone/>
            </a:pPr>
            <a:endParaRPr lang="en-US" sz="2000" dirty="0" smtClean="0"/>
          </a:p>
          <a:p>
            <a:pPr>
              <a:buNone/>
            </a:pPr>
            <a:endParaRPr lang="en-US" sz="2000" dirty="0"/>
          </a:p>
        </p:txBody>
      </p:sp>
      <p:pic>
        <p:nvPicPr>
          <p:cNvPr id="7" name="Picture 2"/>
          <p:cNvPicPr>
            <a:picLocks noChangeAspect="1" noChangeArrowheads="1"/>
          </p:cNvPicPr>
          <p:nvPr/>
        </p:nvPicPr>
        <p:blipFill>
          <a:blip r:embed="rId2"/>
          <a:srcRect/>
          <a:stretch>
            <a:fillRect/>
          </a:stretch>
        </p:blipFill>
        <p:spPr bwMode="auto">
          <a:xfrm>
            <a:off x="152400" y="4419600"/>
            <a:ext cx="8601075"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228600" y="152400"/>
            <a:ext cx="8458200" cy="6705600"/>
          </a:xfrm>
        </p:spPr>
        <p:txBody>
          <a:bodyPr/>
          <a:lstStyle/>
          <a:p>
            <a:pPr>
              <a:buNone/>
            </a:pPr>
            <a:r>
              <a:rPr lang="en-US" b="1" dirty="0" smtClean="0"/>
              <a:t>Who are your loyal customers? (give at least 5)</a:t>
            </a:r>
          </a:p>
          <a:p>
            <a:pPr>
              <a:buNone/>
            </a:pPr>
            <a:r>
              <a:rPr lang="en-US" sz="1600" dirty="0" smtClean="0"/>
              <a:t>Assuming, the customers who less often visit to the store is considered as the</a:t>
            </a:r>
          </a:p>
          <a:p>
            <a:pPr>
              <a:buNone/>
            </a:pPr>
            <a:r>
              <a:rPr lang="en-US" sz="1600" dirty="0" smtClean="0"/>
              <a:t>Loyal customers, but when visiting, they purchased good number of items and the</a:t>
            </a:r>
          </a:p>
          <a:p>
            <a:pPr>
              <a:buNone/>
            </a:pPr>
            <a:r>
              <a:rPr lang="en-US" sz="1600" dirty="0" smtClean="0"/>
              <a:t>money spent is quite high. We can provide customized offers to promote </a:t>
            </a:r>
            <a:r>
              <a:rPr lang="en-US" sz="1600" dirty="0" smtClean="0"/>
              <a:t>them to the</a:t>
            </a:r>
          </a:p>
          <a:p>
            <a:pPr>
              <a:buNone/>
            </a:pPr>
            <a:r>
              <a:rPr lang="en-US" sz="1600" dirty="0" smtClean="0"/>
              <a:t>best customers</a:t>
            </a:r>
            <a:r>
              <a:rPr lang="en-US" sz="1600" dirty="0" smtClean="0"/>
              <a:t>.</a:t>
            </a:r>
          </a:p>
          <a:p>
            <a:pPr>
              <a:buNone/>
            </a:pPr>
            <a:r>
              <a:rPr lang="en-US" sz="1600" dirty="0" smtClean="0"/>
              <a:t>Recency – Gold ; Frequency/Monetary – Platinum/Gold</a:t>
            </a:r>
          </a:p>
          <a:p>
            <a:pPr marL="342900" indent="-342900">
              <a:buFont typeface="+mj-lt"/>
              <a:buAutoNum type="arabicPeriod"/>
            </a:pPr>
            <a:r>
              <a:rPr lang="en-US" sz="1600" dirty="0" smtClean="0"/>
              <a:t>AV Stores, Co.</a:t>
            </a:r>
          </a:p>
          <a:p>
            <a:pPr marL="342900" indent="-342900">
              <a:buFont typeface="+mj-lt"/>
              <a:buAutoNum type="arabicPeriod"/>
            </a:pPr>
            <a:r>
              <a:rPr lang="en-US" sz="1600" dirty="0" smtClean="0"/>
              <a:t>Australian Collectors, Co.</a:t>
            </a:r>
          </a:p>
          <a:p>
            <a:pPr marL="342900" indent="-342900">
              <a:buFont typeface="+mj-lt"/>
              <a:buAutoNum type="arabicPeriod"/>
            </a:pPr>
            <a:r>
              <a:rPr lang="en-US" sz="1600" dirty="0" smtClean="0"/>
              <a:t>Muscle Machine Inc</a:t>
            </a:r>
          </a:p>
          <a:p>
            <a:pPr marL="342900" indent="-342900">
              <a:buFont typeface="+mj-lt"/>
              <a:buAutoNum type="arabicPeriod"/>
            </a:pPr>
            <a:r>
              <a:rPr lang="en-US" sz="1600" dirty="0" err="1" smtClean="0"/>
              <a:t>Technics</a:t>
            </a:r>
            <a:r>
              <a:rPr lang="en-US" sz="1600" dirty="0" smtClean="0"/>
              <a:t> Stores Inc.</a:t>
            </a:r>
          </a:p>
          <a:p>
            <a:pPr marL="342900" indent="-342900">
              <a:buFont typeface="+mj-lt"/>
              <a:buAutoNum type="arabicPeriod"/>
            </a:pPr>
            <a:r>
              <a:rPr lang="en-US" sz="1600" dirty="0" smtClean="0"/>
              <a:t>Mini Creations Ltd.</a:t>
            </a:r>
          </a:p>
          <a:p>
            <a:pPr marL="342900" indent="-342900">
              <a:buNone/>
            </a:pPr>
            <a:endParaRPr lang="en-US" sz="1600" dirty="0" smtClean="0"/>
          </a:p>
          <a:p>
            <a:pPr marL="342900" indent="-342900">
              <a:buNone/>
            </a:pPr>
            <a:endParaRPr lang="en-US" sz="1600" dirty="0"/>
          </a:p>
        </p:txBody>
      </p:sp>
      <p:pic>
        <p:nvPicPr>
          <p:cNvPr id="7" name="Picture 2"/>
          <p:cNvPicPr>
            <a:picLocks noChangeAspect="1" noChangeArrowheads="1"/>
          </p:cNvPicPr>
          <p:nvPr/>
        </p:nvPicPr>
        <p:blipFill>
          <a:blip r:embed="rId2"/>
          <a:srcRect/>
          <a:stretch>
            <a:fillRect/>
          </a:stretch>
        </p:blipFill>
        <p:spPr bwMode="auto">
          <a:xfrm>
            <a:off x="228600" y="4038600"/>
            <a:ext cx="82296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838200"/>
            <a:ext cx="8001000" cy="5635752"/>
          </a:xfrm>
        </p:spPr>
        <p:txBody>
          <a:bodyPr/>
          <a:lstStyle/>
          <a:p>
            <a:pPr>
              <a:buNone/>
            </a:pPr>
            <a:r>
              <a:rPr lang="en-US" sz="2000" dirty="0" smtClean="0"/>
              <a:t>I’ve attached the KNIME workspace, excel, </a:t>
            </a:r>
            <a:r>
              <a:rPr lang="en-US" sz="2000" dirty="0" smtClean="0"/>
              <a:t>python book and</a:t>
            </a:r>
          </a:p>
          <a:p>
            <a:pPr>
              <a:buNone/>
            </a:pPr>
            <a:r>
              <a:rPr lang="en-US" sz="2000" dirty="0" smtClean="0"/>
              <a:t>provide you here </a:t>
            </a:r>
            <a:r>
              <a:rPr lang="en-US" sz="2000" dirty="0" smtClean="0"/>
              <a:t>the tableau public </a:t>
            </a:r>
            <a:r>
              <a:rPr lang="en-US" sz="2000" dirty="0" smtClean="0"/>
              <a:t>link as well.</a:t>
            </a:r>
            <a:endParaRPr lang="en-US" sz="2000" dirty="0" smtClean="0"/>
          </a:p>
          <a:p>
            <a:pPr>
              <a:buNone/>
            </a:pPr>
            <a:endParaRPr lang="en-US" dirty="0" smtClean="0"/>
          </a:p>
          <a:p>
            <a:pPr>
              <a:buNone/>
            </a:pPr>
            <a:r>
              <a:rPr lang="en-US" dirty="0" smtClean="0">
                <a:hlinkClick r:id="rId2"/>
              </a:rPr>
              <a:t>https://public.tableau.com/app/profile/rifaz4445/viz/Book2_16499299033650/Dashboard2?publish=yes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971800"/>
            <a:ext cx="7467600" cy="1828800"/>
          </a:xfrm>
        </p:spPr>
        <p:txBody>
          <a:bodyPr>
            <a:normAutofit/>
          </a:bodyPr>
          <a:lstStyle/>
          <a:p>
            <a:pPr>
              <a:buNone/>
            </a:pPr>
            <a:r>
              <a:rPr lang="en-US" sz="6000" dirty="0" smtClean="0"/>
              <a:t>    THANK   YOU!</a:t>
            </a:r>
            <a:endParaRPr lang="en-US"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705600"/>
          </a:xfrm>
        </p:spPr>
        <p:txBody>
          <a:bodyPr>
            <a:normAutofit/>
          </a:bodyPr>
          <a:lstStyle/>
          <a:p>
            <a:pPr>
              <a:buNone/>
            </a:pPr>
            <a:r>
              <a:rPr lang="en-US" b="1" u="sng" dirty="0" smtClean="0"/>
              <a:t>About Data</a:t>
            </a:r>
          </a:p>
          <a:p>
            <a:r>
              <a:rPr lang="en-US" sz="2000" dirty="0" smtClean="0"/>
              <a:t>An automobile parts manufacturing company has collected data of transactions for 3 years (2018, 2019, 2020). </a:t>
            </a:r>
          </a:p>
          <a:p>
            <a:r>
              <a:rPr lang="en-US" sz="2000" dirty="0" smtClean="0"/>
              <a:t>There are 2747 records and no duplicate or missing entries are present in the dataset. </a:t>
            </a:r>
          </a:p>
          <a:p>
            <a:r>
              <a:rPr lang="en-US" sz="2000" dirty="0" smtClean="0"/>
              <a:t>Our job is to find the underlying buying patterns of the customers of an automobile part manufacturer and recommend customized marketing strategies for different segments of customers. </a:t>
            </a:r>
            <a:r>
              <a:rPr lang="en-US" sz="2000" b="1" u="sng" dirty="0" smtClean="0"/>
              <a:t>So, we can consider only the order with ‘</a:t>
            </a:r>
            <a:r>
              <a:rPr lang="en-US" sz="2000" b="1" i="1" u="sng" dirty="0" smtClean="0"/>
              <a:t>Shipped</a:t>
            </a:r>
            <a:r>
              <a:rPr lang="en-US" sz="2000" b="1" u="sng" dirty="0" smtClean="0"/>
              <a:t>’ or ‘</a:t>
            </a:r>
            <a:r>
              <a:rPr lang="en-US" sz="2000" b="1" i="1" u="sng" dirty="0" smtClean="0"/>
              <a:t>Resolved</a:t>
            </a:r>
            <a:r>
              <a:rPr lang="en-US" sz="2000" b="1" u="sng" dirty="0" smtClean="0"/>
              <a:t>’ status and rest others can be ignored for our analysis.</a:t>
            </a:r>
          </a:p>
          <a:p>
            <a:r>
              <a:rPr lang="en-US" sz="2000" dirty="0" smtClean="0"/>
              <a:t>Upon checking, we have got adequate records with 94% in</a:t>
            </a:r>
          </a:p>
          <a:p>
            <a:pPr>
              <a:buNone/>
            </a:pPr>
            <a:r>
              <a:rPr lang="en-US" sz="2000" dirty="0" smtClean="0"/>
              <a:t>   ‘Shipped/Resolved’ status, which is sufficient for our analysis.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dirty="0"/>
          </a:p>
        </p:txBody>
      </p:sp>
      <p:pic>
        <p:nvPicPr>
          <p:cNvPr id="5" name="Picture 2"/>
          <p:cNvPicPr>
            <a:picLocks noChangeAspect="1" noChangeArrowheads="1"/>
          </p:cNvPicPr>
          <p:nvPr/>
        </p:nvPicPr>
        <p:blipFill>
          <a:blip r:embed="rId2"/>
          <a:srcRect/>
          <a:stretch>
            <a:fillRect/>
          </a:stretch>
        </p:blipFill>
        <p:spPr bwMode="auto">
          <a:xfrm>
            <a:off x="3124200" y="4495800"/>
            <a:ext cx="25146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05800" cy="6092952"/>
          </a:xfrm>
        </p:spPr>
        <p:txBody>
          <a:bodyPr>
            <a:normAutofit/>
          </a:bodyPr>
          <a:lstStyle/>
          <a:p>
            <a:r>
              <a:rPr lang="en-US" sz="2000" dirty="0" smtClean="0"/>
              <a:t>We can calculate the recent visit to the store by differencing the</a:t>
            </a:r>
          </a:p>
          <a:p>
            <a:pPr>
              <a:buNone/>
            </a:pPr>
            <a:r>
              <a:rPr lang="en-US" sz="2000" i="1" dirty="0" smtClean="0"/>
              <a:t>    maximum of Order date</a:t>
            </a:r>
            <a:r>
              <a:rPr lang="en-US" sz="2000" dirty="0" smtClean="0"/>
              <a:t> to the </a:t>
            </a:r>
            <a:r>
              <a:rPr lang="en-US" sz="2000" i="1" dirty="0" smtClean="0"/>
              <a:t>Order Date</a:t>
            </a:r>
            <a:r>
              <a:rPr lang="en-US" sz="2000" dirty="0" smtClean="0"/>
              <a:t> column. </a:t>
            </a:r>
          </a:p>
          <a:p>
            <a:r>
              <a:rPr lang="en-US" sz="2000" dirty="0" smtClean="0"/>
              <a:t>The column deal size is based on quantity and item price (</a:t>
            </a:r>
            <a:r>
              <a:rPr lang="en-US" sz="2000" i="1" dirty="0" smtClean="0"/>
              <a:t>nothing but the sales</a:t>
            </a:r>
            <a:r>
              <a:rPr lang="en-US" sz="2000" dirty="0" smtClean="0"/>
              <a:t>). Below is the proportion of deal size</a:t>
            </a:r>
          </a:p>
          <a:p>
            <a:endParaRPr lang="en-US" sz="2000" dirty="0" smtClean="0"/>
          </a:p>
          <a:p>
            <a:pPr>
              <a:buNone/>
            </a:pPr>
            <a:r>
              <a:rPr lang="en-US" sz="2000" dirty="0" smtClean="0"/>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r>
              <a:rPr lang="en-US" sz="2000" dirty="0" smtClean="0"/>
              <a:t>By this ‘Medium’ sized sales are high in manufacturing company.</a:t>
            </a:r>
          </a:p>
          <a:p>
            <a:pPr>
              <a:buNone/>
            </a:pPr>
            <a:endParaRPr lang="en-US" sz="2000" dirty="0" smtClean="0"/>
          </a:p>
          <a:p>
            <a:r>
              <a:rPr lang="en-US" sz="2000" dirty="0" smtClean="0"/>
              <a:t>There are 89 unique customers present in the provided dataset. One customer can have a multiple</a:t>
            </a:r>
            <a:r>
              <a:rPr lang="en-US" sz="2000" i="1" dirty="0" smtClean="0"/>
              <a:t> ‘order numbers’ </a:t>
            </a:r>
            <a:r>
              <a:rPr lang="en-US" sz="2000" dirty="0" smtClean="0"/>
              <a:t>with the </a:t>
            </a:r>
            <a:r>
              <a:rPr lang="en-US" sz="2000" i="1" dirty="0" smtClean="0"/>
              <a:t>quantity ordered, price of each item, order date &amp; suggested maximum retail price.</a:t>
            </a:r>
            <a:endParaRPr lang="en-US" sz="2000" i="1" dirty="0"/>
          </a:p>
        </p:txBody>
      </p:sp>
      <p:pic>
        <p:nvPicPr>
          <p:cNvPr id="7" name="Picture 2"/>
          <p:cNvPicPr>
            <a:picLocks noChangeAspect="1" noChangeArrowheads="1"/>
          </p:cNvPicPr>
          <p:nvPr/>
        </p:nvPicPr>
        <p:blipFill>
          <a:blip r:embed="rId2"/>
          <a:srcRect/>
          <a:stretch>
            <a:fillRect/>
          </a:stretch>
        </p:blipFill>
        <p:spPr bwMode="auto">
          <a:xfrm>
            <a:off x="2819400" y="2209800"/>
            <a:ext cx="32004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381000"/>
            <a:ext cx="8229600" cy="6092952"/>
          </a:xfrm>
        </p:spPr>
        <p:txBody>
          <a:bodyPr>
            <a:normAutofit/>
          </a:bodyPr>
          <a:lstStyle/>
          <a:p>
            <a:endParaRPr lang="en-US" sz="2000" dirty="0" smtClean="0"/>
          </a:p>
          <a:p>
            <a:r>
              <a:rPr lang="en-US" sz="2000" dirty="0" smtClean="0"/>
              <a:t>There </a:t>
            </a:r>
            <a:r>
              <a:rPr lang="en-US" sz="2000" dirty="0" smtClean="0"/>
              <a:t>are different product line items are present as listed below</a:t>
            </a:r>
          </a:p>
          <a:p>
            <a:endParaRPr lang="en-US" sz="2000" dirty="0" smtClean="0"/>
          </a:p>
          <a:p>
            <a:pPr>
              <a:buNone/>
            </a:pPr>
            <a:r>
              <a:rPr lang="en-US" sz="2000" dirty="0" smtClean="0"/>
              <a:t>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An automobile parts of </a:t>
            </a:r>
            <a:r>
              <a:rPr lang="en-US" sz="2000" i="1" dirty="0" smtClean="0"/>
              <a:t>‘cars’ </a:t>
            </a:r>
            <a:r>
              <a:rPr lang="en-US" sz="2000" dirty="0" smtClean="0"/>
              <a:t>are ordered in high quantities.        </a:t>
            </a:r>
            <a:endParaRPr lang="en-US" sz="2000" dirty="0"/>
          </a:p>
        </p:txBody>
      </p:sp>
      <p:pic>
        <p:nvPicPr>
          <p:cNvPr id="7" name="Picture 3"/>
          <p:cNvPicPr>
            <a:picLocks noChangeAspect="1" noChangeArrowheads="1"/>
          </p:cNvPicPr>
          <p:nvPr/>
        </p:nvPicPr>
        <p:blipFill>
          <a:blip r:embed="rId2"/>
          <a:srcRect/>
          <a:stretch>
            <a:fillRect/>
          </a:stretch>
        </p:blipFill>
        <p:spPr bwMode="auto">
          <a:xfrm>
            <a:off x="2667000" y="1371600"/>
            <a:ext cx="2728913" cy="2762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868362"/>
          </a:xfrm>
        </p:spPr>
        <p:txBody>
          <a:bodyPr/>
          <a:lstStyle/>
          <a:p>
            <a:r>
              <a:rPr lang="en-US" b="1" dirty="0" smtClean="0"/>
              <a:t>Exploratory Analysis and Inferences </a:t>
            </a:r>
            <a:endParaRPr lang="en-US" dirty="0"/>
          </a:p>
        </p:txBody>
      </p:sp>
      <p:sp>
        <p:nvSpPr>
          <p:cNvPr id="8" name="Content Placeholder 7"/>
          <p:cNvSpPr>
            <a:spLocks noGrp="1"/>
          </p:cNvSpPr>
          <p:nvPr>
            <p:ph sz="quarter" idx="1"/>
          </p:nvPr>
        </p:nvSpPr>
        <p:spPr>
          <a:xfrm>
            <a:off x="457200" y="1219200"/>
            <a:ext cx="7467600" cy="5254752"/>
          </a:xfrm>
        </p:spPr>
        <p:txBody>
          <a:bodyPr/>
          <a:lstStyle/>
          <a:p>
            <a:pPr>
              <a:buNone/>
            </a:pPr>
            <a:r>
              <a:rPr lang="en-US" b="1" u="sng" dirty="0" err="1" smtClean="0"/>
              <a:t>Univariate</a:t>
            </a:r>
            <a:endParaRPr lang="en-US" b="1" u="sng" dirty="0" smtClean="0"/>
          </a:p>
          <a:p>
            <a:pPr>
              <a:buNone/>
            </a:pPr>
            <a:r>
              <a:rPr lang="en-US" sz="2000" dirty="0" smtClean="0"/>
              <a:t>Sales data is right skewed &amp; most of the orders placed</a:t>
            </a:r>
          </a:p>
          <a:p>
            <a:pPr>
              <a:buNone/>
            </a:pPr>
            <a:r>
              <a:rPr lang="en-US" sz="2000" dirty="0" smtClean="0"/>
              <a:t>between 2K and 7K.</a:t>
            </a:r>
          </a:p>
          <a:p>
            <a:endParaRPr lang="en-US" u="sng" dirty="0" smtClean="0"/>
          </a:p>
          <a:p>
            <a:endParaRPr lang="en-US" u="sng" dirty="0" smtClean="0"/>
          </a:p>
          <a:p>
            <a:endParaRPr lang="en-US" u="sng" dirty="0" smtClean="0"/>
          </a:p>
          <a:p>
            <a:endParaRPr lang="en-US" u="sng" dirty="0" smtClean="0"/>
          </a:p>
          <a:p>
            <a:endParaRPr lang="en-US" u="sng" dirty="0"/>
          </a:p>
        </p:txBody>
      </p:sp>
      <p:pic>
        <p:nvPicPr>
          <p:cNvPr id="10" name="Picture 4"/>
          <p:cNvPicPr>
            <a:picLocks noChangeAspect="1" noChangeArrowheads="1"/>
          </p:cNvPicPr>
          <p:nvPr/>
        </p:nvPicPr>
        <p:blipFill>
          <a:blip r:embed="rId2"/>
          <a:srcRect/>
          <a:stretch>
            <a:fillRect/>
          </a:stretch>
        </p:blipFill>
        <p:spPr bwMode="auto">
          <a:xfrm>
            <a:off x="228600" y="2667000"/>
            <a:ext cx="8458200" cy="38044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
          </p:nvPr>
        </p:nvSpPr>
        <p:spPr>
          <a:xfrm>
            <a:off x="228600" y="457200"/>
            <a:ext cx="8458200" cy="6172200"/>
          </a:xfrm>
        </p:spPr>
        <p:txBody>
          <a:bodyPr/>
          <a:lstStyle/>
          <a:p>
            <a:r>
              <a:rPr lang="en-US" dirty="0" smtClean="0"/>
              <a:t>Few items has been ordered marginally high as seen below</a:t>
            </a:r>
          </a:p>
          <a:p>
            <a:pPr>
              <a:buNone/>
            </a:pPr>
            <a:r>
              <a:rPr lang="en-US" dirty="0" smtClean="0"/>
              <a:t>				</a:t>
            </a:r>
            <a:endParaRPr lang="en-US" dirty="0"/>
          </a:p>
        </p:txBody>
      </p:sp>
      <p:pic>
        <p:nvPicPr>
          <p:cNvPr id="11" name="Picture 2"/>
          <p:cNvPicPr>
            <a:picLocks noChangeAspect="1" noChangeArrowheads="1"/>
          </p:cNvPicPr>
          <p:nvPr/>
        </p:nvPicPr>
        <p:blipFill>
          <a:blip r:embed="rId2"/>
          <a:srcRect/>
          <a:stretch>
            <a:fillRect/>
          </a:stretch>
        </p:blipFill>
        <p:spPr bwMode="auto">
          <a:xfrm>
            <a:off x="1371600" y="2052637"/>
            <a:ext cx="5867399" cy="32733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229600" cy="6245352"/>
          </a:xfrm>
        </p:spPr>
        <p:txBody>
          <a:bodyPr>
            <a:normAutofit/>
          </a:bodyPr>
          <a:lstStyle/>
          <a:p>
            <a:pPr>
              <a:buNone/>
            </a:pPr>
            <a:r>
              <a:rPr lang="en-US" sz="2000" dirty="0" smtClean="0"/>
              <a:t>The automobile parts of a cars constitutes 55% of the ordered items,</a:t>
            </a:r>
          </a:p>
          <a:p>
            <a:pPr>
              <a:buNone/>
            </a:pPr>
            <a:r>
              <a:rPr lang="en-US" sz="2000" dirty="0" smtClean="0"/>
              <a:t>whereas Trucks/Buses, Planes, motorcycles are around 11%, Ships</a:t>
            </a:r>
          </a:p>
          <a:p>
            <a:pPr>
              <a:buNone/>
            </a:pPr>
            <a:r>
              <a:rPr lang="en-US" sz="2000" dirty="0" smtClean="0"/>
              <a:t>with 8% and Trains with 3%.</a:t>
            </a:r>
          </a:p>
          <a:p>
            <a:pPr>
              <a:buNone/>
            </a:pPr>
            <a:endParaRPr lang="en-US" sz="2000" dirty="0" smtClean="0"/>
          </a:p>
          <a:p>
            <a:pPr>
              <a:buNone/>
            </a:pPr>
            <a:endParaRPr lang="en-US" sz="2000" dirty="0"/>
          </a:p>
        </p:txBody>
      </p:sp>
      <p:pic>
        <p:nvPicPr>
          <p:cNvPr id="5" name="Picture 2"/>
          <p:cNvPicPr>
            <a:picLocks noChangeAspect="1" noChangeArrowheads="1"/>
          </p:cNvPicPr>
          <p:nvPr/>
        </p:nvPicPr>
        <p:blipFill>
          <a:blip r:embed="rId2"/>
          <a:srcRect/>
          <a:stretch>
            <a:fillRect/>
          </a:stretch>
        </p:blipFill>
        <p:spPr bwMode="auto">
          <a:xfrm>
            <a:off x="1752600" y="1500188"/>
            <a:ext cx="5715000" cy="4443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382000" cy="6400800"/>
          </a:xfrm>
        </p:spPr>
        <p:txBody>
          <a:bodyPr/>
          <a:lstStyle/>
          <a:p>
            <a:pPr>
              <a:buNone/>
            </a:pPr>
            <a:r>
              <a:rPr lang="en-US" b="1" u="sng" dirty="0" err="1" smtClean="0"/>
              <a:t>Bivariate</a:t>
            </a:r>
            <a:r>
              <a:rPr lang="en-US" b="1" u="sng" dirty="0" smtClean="0"/>
              <a:t>/Multivariate</a:t>
            </a:r>
          </a:p>
          <a:p>
            <a:pPr>
              <a:buNone/>
            </a:pPr>
            <a:endParaRPr lang="en-US" b="1" u="sng" dirty="0" smtClean="0"/>
          </a:p>
          <a:p>
            <a:pPr>
              <a:buNone/>
            </a:pPr>
            <a:r>
              <a:rPr lang="en-US" sz="2000" dirty="0" smtClean="0"/>
              <a:t>Sales is highly correlated with Quantity ordered, price of the item</a:t>
            </a:r>
          </a:p>
          <a:p>
            <a:pPr>
              <a:buNone/>
            </a:pPr>
            <a:r>
              <a:rPr lang="en-US" sz="2000" dirty="0" smtClean="0"/>
              <a:t>and MRP.</a:t>
            </a:r>
          </a:p>
          <a:p>
            <a:pPr>
              <a:buNone/>
            </a:pPr>
            <a:endParaRPr lang="en-US" sz="2000" dirty="0" smtClean="0"/>
          </a:p>
          <a:p>
            <a:pPr>
              <a:buNone/>
            </a:pPr>
            <a:endParaRPr lang="en-US" dirty="0" smtClean="0"/>
          </a:p>
          <a:p>
            <a:pPr>
              <a:buNone/>
            </a:pPr>
            <a:endParaRPr lang="en-US" dirty="0"/>
          </a:p>
        </p:txBody>
      </p:sp>
      <p:pic>
        <p:nvPicPr>
          <p:cNvPr id="6" name="Picture 2"/>
          <p:cNvPicPr>
            <a:picLocks noChangeAspect="1" noChangeArrowheads="1"/>
          </p:cNvPicPr>
          <p:nvPr/>
        </p:nvPicPr>
        <p:blipFill>
          <a:blip r:embed="rId2"/>
          <a:srcRect/>
          <a:stretch>
            <a:fillRect/>
          </a:stretch>
        </p:blipFill>
        <p:spPr bwMode="auto">
          <a:xfrm>
            <a:off x="609600" y="2209800"/>
            <a:ext cx="7315200" cy="45062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1429</TotalTime>
  <Words>1356</Words>
  <Application>Microsoft Office PowerPoint</Application>
  <PresentationFormat>On-screen Show (4:3)</PresentationFormat>
  <Paragraphs>196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MARKETING   ANALYTICS MILESTONE -1</vt:lpstr>
      <vt:lpstr>Agenda &amp; Executive Summary of the data</vt:lpstr>
      <vt:lpstr>Slide 3</vt:lpstr>
      <vt:lpstr>Slide 4</vt:lpstr>
      <vt:lpstr>Slide 5</vt:lpstr>
      <vt:lpstr>Exploratory Analysis and Inferences </vt:lpstr>
      <vt:lpstr>Slide 7</vt:lpstr>
      <vt:lpstr>Slide 8</vt:lpstr>
      <vt:lpstr>Slide 9</vt:lpstr>
      <vt:lpstr>Slide 10</vt:lpstr>
      <vt:lpstr>Slide 11</vt:lpstr>
      <vt:lpstr>Slide 12</vt:lpstr>
      <vt:lpstr>Slide 13</vt:lpstr>
      <vt:lpstr>Slide 14</vt:lpstr>
      <vt:lpstr>Customer Segmentation using RFM analysis </vt:lpstr>
      <vt:lpstr>Slide 16</vt:lpstr>
      <vt:lpstr>Slide 17</vt:lpstr>
      <vt:lpstr>Slide 18</vt:lpstr>
      <vt:lpstr>Slide 19</vt:lpstr>
      <vt:lpstr>Slide 20</vt:lpstr>
      <vt:lpstr>Inferences from RFM Analysis and identified segments </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100</cp:revision>
  <dcterms:created xsi:type="dcterms:W3CDTF">2022-04-14T08:06:49Z</dcterms:created>
  <dcterms:modified xsi:type="dcterms:W3CDTF">2022-04-20T06:20:16Z</dcterms:modified>
</cp:coreProperties>
</file>