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1" r:id="rId2"/>
    <p:sldId id="275" r:id="rId3"/>
    <p:sldId id="276" r:id="rId4"/>
    <p:sldId id="279" r:id="rId5"/>
    <p:sldId id="265" r:id="rId6"/>
    <p:sldId id="292" r:id="rId7"/>
    <p:sldId id="294" r:id="rId8"/>
    <p:sldId id="273" r:id="rId9"/>
    <p:sldId id="293" r:id="rId10"/>
    <p:sldId id="285" r:id="rId11"/>
    <p:sldId id="290" r:id="rId12"/>
    <p:sldId id="289" r:id="rId13"/>
    <p:sldId id="286" r:id="rId14"/>
    <p:sldId id="272" r:id="rId15"/>
    <p:sldId id="296" r:id="rId16"/>
    <p:sldId id="2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5999D3"/>
    <a:srgbClr val="436FC1"/>
    <a:srgbClr val="A2A4A4"/>
    <a:srgbClr val="254175"/>
    <a:srgbClr val="6D6868"/>
    <a:srgbClr val="005296"/>
    <a:srgbClr val="014D8E"/>
    <a:srgbClr val="00589F"/>
    <a:srgbClr val="005FA8"/>
    <a:srgbClr val="005AA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770"/>
    <p:restoredTop sz="96208"/>
  </p:normalViewPr>
  <p:slideViewPr>
    <p:cSldViewPr snapToGrid="0" snapToObjects="1" showGuides="1">
      <p:cViewPr>
        <p:scale>
          <a:sx n="70" d="100"/>
          <a:sy n="70" d="100"/>
        </p:scale>
        <p:origin x="-546" y="-198"/>
      </p:cViewPr>
      <p:guideLst>
        <p:guide orient="horz" pos="3748"/>
        <p:guide pos="166"/>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xmlns=""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xmlns="" id="{B30C9555-C9B4-D94D-A6AC-7000721C11DA}"/>
              </a:ext>
            </a:extLst>
          </p:cNvPr>
          <p:cNvSpPr>
            <a:spLocks noGrp="1"/>
          </p:cNvSpPr>
          <p:nvPr>
            <p:ph type="dt" sz="half" idx="10"/>
          </p:nvPr>
        </p:nvSpPr>
        <p:spPr/>
        <p:txBody>
          <a:bodyPr/>
          <a:lstStyle/>
          <a:p>
            <a:fld id="{9A82BF8E-211B-9C43-825C-0671E50D7E39}" type="datetimeFigureOut">
              <a:rPr lang="en-US" smtClean="0"/>
              <a:pPr/>
              <a:t>7/4/2022</a:t>
            </a:fld>
            <a:endParaRPr lang="en-US"/>
          </a:p>
        </p:txBody>
      </p:sp>
      <p:sp>
        <p:nvSpPr>
          <p:cNvPr id="5" name="Footer Placeholder 4">
            <a:extLst>
              <a:ext uri="{FF2B5EF4-FFF2-40B4-BE49-F238E27FC236}">
                <a16:creationId xmlns:a16="http://schemas.microsoft.com/office/drawing/2014/main" xmlns=""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15229D4-3156-F845-AAA9-9F4AAF57EA97}"/>
              </a:ext>
            </a:extLst>
          </p:cNvPr>
          <p:cNvSpPr>
            <a:spLocks noGrp="1"/>
          </p:cNvSpPr>
          <p:nvPr>
            <p:ph type="sldNum" sz="quarter" idx="12"/>
          </p:nvPr>
        </p:nvSpPr>
        <p:spPr/>
        <p:txBody>
          <a:bodyPr/>
          <a:lstStyle/>
          <a:p>
            <a:fld id="{E14FFDC9-3D54-674E-86E0-9C3C86728DA7}" type="slidenum">
              <a:rPr lang="en-US" smtClean="0"/>
              <a:pPr/>
              <a:t>‹#›</a:t>
            </a:fld>
            <a:endParaRPr lang="en-US"/>
          </a:p>
        </p:txBody>
      </p:sp>
    </p:spTree>
    <p:extLst>
      <p:ext uri="{BB962C8B-B14F-4D97-AF65-F5344CB8AC3E}">
        <p14:creationId xmlns:p14="http://schemas.microsoft.com/office/powerpoint/2010/main" xmlns=""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xmlns=""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xmlns=""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xmlns=""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xmlns=""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xmlns=""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xmlns=""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xmlns=""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xmlns=""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xmlns=""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4EED5707-B915-DA47-9178-0C1ABADB0FD6}"/>
              </a:ext>
            </a:extLst>
          </p:cNvPr>
          <p:cNvSpPr>
            <a:spLocks noGrp="1"/>
          </p:cNvSpPr>
          <p:nvPr>
            <p:ph type="dt" sz="half" idx="10"/>
          </p:nvPr>
        </p:nvSpPr>
        <p:spPr/>
        <p:txBody>
          <a:bodyPr/>
          <a:lstStyle/>
          <a:p>
            <a:fld id="{9A82BF8E-211B-9C43-825C-0671E50D7E39}" type="datetimeFigureOut">
              <a:rPr lang="en-US" smtClean="0"/>
              <a:pPr/>
              <a:t>7/4/2022</a:t>
            </a:fld>
            <a:endParaRPr lang="en-US"/>
          </a:p>
        </p:txBody>
      </p:sp>
      <p:sp>
        <p:nvSpPr>
          <p:cNvPr id="6" name="Footer Placeholder 5">
            <a:extLst>
              <a:ext uri="{FF2B5EF4-FFF2-40B4-BE49-F238E27FC236}">
                <a16:creationId xmlns:a16="http://schemas.microsoft.com/office/drawing/2014/main" xmlns=""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5351E37-109A-B343-B780-F7233ACAF45C}"/>
              </a:ext>
            </a:extLst>
          </p:cNvPr>
          <p:cNvSpPr>
            <a:spLocks noGrp="1"/>
          </p:cNvSpPr>
          <p:nvPr>
            <p:ph type="sldNum" sz="quarter" idx="12"/>
          </p:nvPr>
        </p:nvSpPr>
        <p:spPr/>
        <p:txBody>
          <a:bodyPr/>
          <a:lstStyle/>
          <a:p>
            <a:fld id="{E14FFDC9-3D54-674E-86E0-9C3C86728DA7}" type="slidenum">
              <a:rPr lang="en-US" smtClean="0"/>
              <a:pPr/>
              <a:t>‹#›</a:t>
            </a:fld>
            <a:endParaRPr lang="en-US"/>
          </a:p>
        </p:txBody>
      </p:sp>
    </p:spTree>
    <p:extLst>
      <p:ext uri="{BB962C8B-B14F-4D97-AF65-F5344CB8AC3E}">
        <p14:creationId xmlns:p14="http://schemas.microsoft.com/office/powerpoint/2010/main" xmlns=""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xmlns=""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7B85B392-C1F3-764E-9AA3-457044F124D7}"/>
              </a:ext>
            </a:extLst>
          </p:cNvPr>
          <p:cNvSpPr>
            <a:spLocks noGrp="1"/>
          </p:cNvSpPr>
          <p:nvPr>
            <p:ph type="dt" sz="half" idx="10"/>
          </p:nvPr>
        </p:nvSpPr>
        <p:spPr/>
        <p:txBody>
          <a:bodyPr/>
          <a:lstStyle/>
          <a:p>
            <a:fld id="{9A82BF8E-211B-9C43-825C-0671E50D7E39}" type="datetimeFigureOut">
              <a:rPr lang="en-US" smtClean="0"/>
              <a:pPr/>
              <a:t>7/4/2022</a:t>
            </a:fld>
            <a:endParaRPr lang="en-US"/>
          </a:p>
        </p:txBody>
      </p:sp>
      <p:sp>
        <p:nvSpPr>
          <p:cNvPr id="6" name="Footer Placeholder 5">
            <a:extLst>
              <a:ext uri="{FF2B5EF4-FFF2-40B4-BE49-F238E27FC236}">
                <a16:creationId xmlns:a16="http://schemas.microsoft.com/office/drawing/2014/main" xmlns=""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648022A-1337-0B44-AEA8-E4615BE3D78C}"/>
              </a:ext>
            </a:extLst>
          </p:cNvPr>
          <p:cNvSpPr>
            <a:spLocks noGrp="1"/>
          </p:cNvSpPr>
          <p:nvPr>
            <p:ph type="sldNum" sz="quarter" idx="12"/>
          </p:nvPr>
        </p:nvSpPr>
        <p:spPr/>
        <p:txBody>
          <a:bodyPr/>
          <a:lstStyle/>
          <a:p>
            <a:fld id="{E14FFDC9-3D54-674E-86E0-9C3C86728DA7}" type="slidenum">
              <a:rPr lang="en-US" smtClean="0"/>
              <a:pPr/>
              <a:t>‹#›</a:t>
            </a:fld>
            <a:endParaRPr lang="en-US"/>
          </a:p>
        </p:txBody>
      </p:sp>
    </p:spTree>
    <p:extLst>
      <p:ext uri="{BB962C8B-B14F-4D97-AF65-F5344CB8AC3E}">
        <p14:creationId xmlns:p14="http://schemas.microsoft.com/office/powerpoint/2010/main" xmlns=""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47951898-E20A-7241-B4F6-77B54730E075}"/>
              </a:ext>
            </a:extLst>
          </p:cNvPr>
          <p:cNvSpPr>
            <a:spLocks noGrp="1"/>
          </p:cNvSpPr>
          <p:nvPr>
            <p:ph type="dt" sz="half" idx="10"/>
          </p:nvPr>
        </p:nvSpPr>
        <p:spPr/>
        <p:txBody>
          <a:bodyPr/>
          <a:lstStyle/>
          <a:p>
            <a:fld id="{9A82BF8E-211B-9C43-825C-0671E50D7E39}" type="datetimeFigureOut">
              <a:rPr lang="en-US" smtClean="0"/>
              <a:pPr/>
              <a:t>7/4/2022</a:t>
            </a:fld>
            <a:endParaRPr lang="en-US"/>
          </a:p>
        </p:txBody>
      </p:sp>
      <p:sp>
        <p:nvSpPr>
          <p:cNvPr id="5" name="Footer Placeholder 4">
            <a:extLst>
              <a:ext uri="{FF2B5EF4-FFF2-40B4-BE49-F238E27FC236}">
                <a16:creationId xmlns:a16="http://schemas.microsoft.com/office/drawing/2014/main" xmlns=""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362683F-F7E4-5848-A263-3A612EE69924}"/>
              </a:ext>
            </a:extLst>
          </p:cNvPr>
          <p:cNvSpPr>
            <a:spLocks noGrp="1"/>
          </p:cNvSpPr>
          <p:nvPr>
            <p:ph type="sldNum" sz="quarter" idx="12"/>
          </p:nvPr>
        </p:nvSpPr>
        <p:spPr/>
        <p:txBody>
          <a:bodyPr/>
          <a:lstStyle/>
          <a:p>
            <a:fld id="{E14FFDC9-3D54-674E-86E0-9C3C86728DA7}" type="slidenum">
              <a:rPr lang="en-US" smtClean="0"/>
              <a:pPr/>
              <a:t>‹#›</a:t>
            </a:fld>
            <a:endParaRPr lang="en-US"/>
          </a:p>
        </p:txBody>
      </p:sp>
    </p:spTree>
    <p:extLst>
      <p:ext uri="{BB962C8B-B14F-4D97-AF65-F5344CB8AC3E}">
        <p14:creationId xmlns:p14="http://schemas.microsoft.com/office/powerpoint/2010/main" xmlns=""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4E755452-BB22-FC4D-B6DC-D4C0270D6C42}"/>
              </a:ext>
            </a:extLst>
          </p:cNvPr>
          <p:cNvSpPr>
            <a:spLocks noGrp="1"/>
          </p:cNvSpPr>
          <p:nvPr>
            <p:ph type="dt" sz="half" idx="10"/>
          </p:nvPr>
        </p:nvSpPr>
        <p:spPr/>
        <p:txBody>
          <a:bodyPr/>
          <a:lstStyle/>
          <a:p>
            <a:fld id="{9A82BF8E-211B-9C43-825C-0671E50D7E39}" type="datetimeFigureOut">
              <a:rPr lang="en-US" smtClean="0"/>
              <a:pPr/>
              <a:t>7/4/2022</a:t>
            </a:fld>
            <a:endParaRPr lang="en-US"/>
          </a:p>
        </p:txBody>
      </p:sp>
      <p:sp>
        <p:nvSpPr>
          <p:cNvPr id="5" name="Footer Placeholder 4">
            <a:extLst>
              <a:ext uri="{FF2B5EF4-FFF2-40B4-BE49-F238E27FC236}">
                <a16:creationId xmlns:a16="http://schemas.microsoft.com/office/drawing/2014/main" xmlns=""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38273DA-7F7F-9343-A113-D4F5DF98BB6C}"/>
              </a:ext>
            </a:extLst>
          </p:cNvPr>
          <p:cNvSpPr>
            <a:spLocks noGrp="1"/>
          </p:cNvSpPr>
          <p:nvPr>
            <p:ph type="sldNum" sz="quarter" idx="12"/>
          </p:nvPr>
        </p:nvSpPr>
        <p:spPr/>
        <p:txBody>
          <a:bodyPr/>
          <a:lstStyle/>
          <a:p>
            <a:fld id="{E14FFDC9-3D54-674E-86E0-9C3C86728DA7}" type="slidenum">
              <a:rPr lang="en-US" smtClean="0"/>
              <a:pPr/>
              <a:t>‹#›</a:t>
            </a:fld>
            <a:endParaRPr lang="en-US"/>
          </a:p>
        </p:txBody>
      </p:sp>
    </p:spTree>
    <p:extLst>
      <p:ext uri="{BB962C8B-B14F-4D97-AF65-F5344CB8AC3E}">
        <p14:creationId xmlns:p14="http://schemas.microsoft.com/office/powerpoint/2010/main" xmlns=""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09CFA407-11D9-5947-BBF3-D9FAD7D347D0}"/>
              </a:ext>
            </a:extLst>
          </p:cNvPr>
          <p:cNvSpPr>
            <a:spLocks noGrp="1"/>
          </p:cNvSpPr>
          <p:nvPr>
            <p:ph type="dt" sz="half" idx="10"/>
          </p:nvPr>
        </p:nvSpPr>
        <p:spPr/>
        <p:txBody>
          <a:bodyPr/>
          <a:lstStyle/>
          <a:p>
            <a:fld id="{9A82BF8E-211B-9C43-825C-0671E50D7E39}" type="datetimeFigureOut">
              <a:rPr lang="en-US" smtClean="0"/>
              <a:pPr/>
              <a:t>7/4/2022</a:t>
            </a:fld>
            <a:endParaRPr lang="en-US"/>
          </a:p>
        </p:txBody>
      </p:sp>
      <p:sp>
        <p:nvSpPr>
          <p:cNvPr id="5" name="Footer Placeholder 4">
            <a:extLst>
              <a:ext uri="{FF2B5EF4-FFF2-40B4-BE49-F238E27FC236}">
                <a16:creationId xmlns:a16="http://schemas.microsoft.com/office/drawing/2014/main" xmlns=""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125873C-CF74-1049-BA6C-9C81E0EE9384}"/>
              </a:ext>
            </a:extLst>
          </p:cNvPr>
          <p:cNvSpPr>
            <a:spLocks noGrp="1"/>
          </p:cNvSpPr>
          <p:nvPr>
            <p:ph type="sldNum" sz="quarter" idx="12"/>
          </p:nvPr>
        </p:nvSpPr>
        <p:spPr/>
        <p:txBody>
          <a:bodyPr/>
          <a:lstStyle/>
          <a:p>
            <a:fld id="{E14FFDC9-3D54-674E-86E0-9C3C86728DA7}" type="slidenum">
              <a:rPr lang="en-US" smtClean="0"/>
              <a:pPr/>
              <a:t>‹#›</a:t>
            </a:fld>
            <a:endParaRPr lang="en-US"/>
          </a:p>
        </p:txBody>
      </p:sp>
    </p:spTree>
    <p:extLst>
      <p:ext uri="{BB962C8B-B14F-4D97-AF65-F5344CB8AC3E}">
        <p14:creationId xmlns:p14="http://schemas.microsoft.com/office/powerpoint/2010/main" xmlns=""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xmlns=""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AB349ECF-C4D9-6E4A-840B-E852BB7D8AEE}"/>
              </a:ext>
            </a:extLst>
          </p:cNvPr>
          <p:cNvSpPr>
            <a:spLocks noGrp="1"/>
          </p:cNvSpPr>
          <p:nvPr>
            <p:ph type="dt" sz="half" idx="10"/>
          </p:nvPr>
        </p:nvSpPr>
        <p:spPr/>
        <p:txBody>
          <a:bodyPr/>
          <a:lstStyle/>
          <a:p>
            <a:fld id="{9A82BF8E-211B-9C43-825C-0671E50D7E39}" type="datetimeFigureOut">
              <a:rPr lang="en-US" smtClean="0"/>
              <a:pPr/>
              <a:t>7/4/2022</a:t>
            </a:fld>
            <a:endParaRPr lang="en-US"/>
          </a:p>
        </p:txBody>
      </p:sp>
      <p:sp>
        <p:nvSpPr>
          <p:cNvPr id="5" name="Footer Placeholder 4">
            <a:extLst>
              <a:ext uri="{FF2B5EF4-FFF2-40B4-BE49-F238E27FC236}">
                <a16:creationId xmlns:a16="http://schemas.microsoft.com/office/drawing/2014/main" xmlns=""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252B549-73B6-8C4B-B667-111ADF176B04}"/>
              </a:ext>
            </a:extLst>
          </p:cNvPr>
          <p:cNvSpPr>
            <a:spLocks noGrp="1"/>
          </p:cNvSpPr>
          <p:nvPr>
            <p:ph type="sldNum" sz="quarter" idx="12"/>
          </p:nvPr>
        </p:nvSpPr>
        <p:spPr/>
        <p:txBody>
          <a:bodyPr/>
          <a:lstStyle/>
          <a:p>
            <a:fld id="{E14FFDC9-3D54-674E-86E0-9C3C86728DA7}" type="slidenum">
              <a:rPr lang="en-US" smtClean="0"/>
              <a:pPr/>
              <a:t>‹#›</a:t>
            </a:fld>
            <a:endParaRPr lang="en-US"/>
          </a:p>
        </p:txBody>
      </p:sp>
    </p:spTree>
    <p:extLst>
      <p:ext uri="{BB962C8B-B14F-4D97-AF65-F5344CB8AC3E}">
        <p14:creationId xmlns:p14="http://schemas.microsoft.com/office/powerpoint/2010/main" xmlns=""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xmlns=""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xmlns="" id="{497FC7F5-0F77-CC4E-A7F3-E09E89CD3354}"/>
              </a:ext>
            </a:extLst>
          </p:cNvPr>
          <p:cNvSpPr>
            <a:spLocks noGrp="1"/>
          </p:cNvSpPr>
          <p:nvPr>
            <p:ph type="dt" sz="half" idx="10"/>
          </p:nvPr>
        </p:nvSpPr>
        <p:spPr/>
        <p:txBody>
          <a:bodyPr/>
          <a:lstStyle/>
          <a:p>
            <a:fld id="{9A82BF8E-211B-9C43-825C-0671E50D7E39}" type="datetimeFigureOut">
              <a:rPr lang="en-US" smtClean="0"/>
              <a:pPr/>
              <a:t>7/4/2022</a:t>
            </a:fld>
            <a:endParaRPr lang="en-US"/>
          </a:p>
        </p:txBody>
      </p:sp>
      <p:sp>
        <p:nvSpPr>
          <p:cNvPr id="6" name="Footer Placeholder 5">
            <a:extLst>
              <a:ext uri="{FF2B5EF4-FFF2-40B4-BE49-F238E27FC236}">
                <a16:creationId xmlns:a16="http://schemas.microsoft.com/office/drawing/2014/main" xmlns=""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5372E9B-7AC7-E942-A5A8-7CF1D9F2315B}"/>
              </a:ext>
            </a:extLst>
          </p:cNvPr>
          <p:cNvSpPr>
            <a:spLocks noGrp="1"/>
          </p:cNvSpPr>
          <p:nvPr>
            <p:ph type="sldNum" sz="quarter" idx="12"/>
          </p:nvPr>
        </p:nvSpPr>
        <p:spPr/>
        <p:txBody>
          <a:bodyPr/>
          <a:lstStyle/>
          <a:p>
            <a:fld id="{E14FFDC9-3D54-674E-86E0-9C3C86728DA7}" type="slidenum">
              <a:rPr lang="en-US" smtClean="0"/>
              <a:pPr/>
              <a:t>‹#›</a:t>
            </a:fld>
            <a:endParaRPr lang="en-US"/>
          </a:p>
        </p:txBody>
      </p:sp>
    </p:spTree>
    <p:extLst>
      <p:ext uri="{BB962C8B-B14F-4D97-AF65-F5344CB8AC3E}">
        <p14:creationId xmlns:p14="http://schemas.microsoft.com/office/powerpoint/2010/main" xmlns=""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xmlns=""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xmlns="" id="{E2947992-8148-4B4B-88CE-1BD94B6291A2}"/>
              </a:ext>
            </a:extLst>
          </p:cNvPr>
          <p:cNvSpPr>
            <a:spLocks noGrp="1"/>
          </p:cNvSpPr>
          <p:nvPr>
            <p:ph type="dt" sz="half" idx="10"/>
          </p:nvPr>
        </p:nvSpPr>
        <p:spPr/>
        <p:txBody>
          <a:bodyPr/>
          <a:lstStyle/>
          <a:p>
            <a:fld id="{9A82BF8E-211B-9C43-825C-0671E50D7E39}" type="datetimeFigureOut">
              <a:rPr lang="en-US" smtClean="0"/>
              <a:pPr/>
              <a:t>7/4/2022</a:t>
            </a:fld>
            <a:endParaRPr lang="en-US"/>
          </a:p>
        </p:txBody>
      </p:sp>
      <p:sp>
        <p:nvSpPr>
          <p:cNvPr id="8" name="Footer Placeholder 7">
            <a:extLst>
              <a:ext uri="{FF2B5EF4-FFF2-40B4-BE49-F238E27FC236}">
                <a16:creationId xmlns:a16="http://schemas.microsoft.com/office/drawing/2014/main" xmlns=""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8D1E0FB-33FF-614D-A183-66470F06D6B2}"/>
              </a:ext>
            </a:extLst>
          </p:cNvPr>
          <p:cNvSpPr>
            <a:spLocks noGrp="1"/>
          </p:cNvSpPr>
          <p:nvPr>
            <p:ph type="sldNum" sz="quarter" idx="12"/>
          </p:nvPr>
        </p:nvSpPr>
        <p:spPr/>
        <p:txBody>
          <a:bodyPr/>
          <a:lstStyle/>
          <a:p>
            <a:fld id="{E14FFDC9-3D54-674E-86E0-9C3C86728DA7}" type="slidenum">
              <a:rPr lang="en-US" smtClean="0"/>
              <a:pPr/>
              <a:t>‹#›</a:t>
            </a:fld>
            <a:endParaRPr lang="en-US"/>
          </a:p>
        </p:txBody>
      </p:sp>
    </p:spTree>
    <p:extLst>
      <p:ext uri="{BB962C8B-B14F-4D97-AF65-F5344CB8AC3E}">
        <p14:creationId xmlns:p14="http://schemas.microsoft.com/office/powerpoint/2010/main" xmlns=""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xmlns="" id="{EC14C53A-F68C-C543-B6B1-7918BAF3540B}"/>
              </a:ext>
            </a:extLst>
          </p:cNvPr>
          <p:cNvSpPr>
            <a:spLocks noGrp="1"/>
          </p:cNvSpPr>
          <p:nvPr>
            <p:ph type="dt" sz="half" idx="10"/>
          </p:nvPr>
        </p:nvSpPr>
        <p:spPr/>
        <p:txBody>
          <a:bodyPr/>
          <a:lstStyle/>
          <a:p>
            <a:fld id="{9A82BF8E-211B-9C43-825C-0671E50D7E39}" type="datetimeFigureOut">
              <a:rPr lang="en-US" smtClean="0"/>
              <a:pPr/>
              <a:t>7/4/2022</a:t>
            </a:fld>
            <a:endParaRPr lang="en-US"/>
          </a:p>
        </p:txBody>
      </p:sp>
      <p:sp>
        <p:nvSpPr>
          <p:cNvPr id="4" name="Footer Placeholder 3">
            <a:extLst>
              <a:ext uri="{FF2B5EF4-FFF2-40B4-BE49-F238E27FC236}">
                <a16:creationId xmlns:a16="http://schemas.microsoft.com/office/drawing/2014/main" xmlns=""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7822BB5-F0BF-C94C-BF58-AFC8229696EB}"/>
              </a:ext>
            </a:extLst>
          </p:cNvPr>
          <p:cNvSpPr>
            <a:spLocks noGrp="1"/>
          </p:cNvSpPr>
          <p:nvPr>
            <p:ph type="sldNum" sz="quarter" idx="12"/>
          </p:nvPr>
        </p:nvSpPr>
        <p:spPr/>
        <p:txBody>
          <a:bodyPr/>
          <a:lstStyle/>
          <a:p>
            <a:fld id="{E14FFDC9-3D54-674E-86E0-9C3C86728DA7}" type="slidenum">
              <a:rPr lang="en-US" smtClean="0"/>
              <a:pPr/>
              <a:t>‹#›</a:t>
            </a:fld>
            <a:endParaRPr lang="en-US"/>
          </a:p>
        </p:txBody>
      </p:sp>
    </p:spTree>
    <p:extLst>
      <p:ext uri="{BB962C8B-B14F-4D97-AF65-F5344CB8AC3E}">
        <p14:creationId xmlns:p14="http://schemas.microsoft.com/office/powerpoint/2010/main" xmlns=""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xmlns=""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xmlns=""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xmlns=""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5999D3"/>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pPr/>
              <a:t>7/4/2022</a:t>
            </a:fld>
            <a:endParaRPr lang="en-US"/>
          </a:p>
        </p:txBody>
      </p:sp>
      <p:sp>
        <p:nvSpPr>
          <p:cNvPr id="5" name="Footer Placeholder 4">
            <a:extLst>
              <a:ext uri="{FF2B5EF4-FFF2-40B4-BE49-F238E27FC236}">
                <a16:creationId xmlns:a16="http://schemas.microsoft.com/office/drawing/2014/main" xmlns=""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pPr/>
              <a:t>‹#›</a:t>
            </a:fld>
            <a:endParaRPr lang="en-US"/>
          </a:p>
        </p:txBody>
      </p:sp>
    </p:spTree>
    <p:extLst>
      <p:ext uri="{BB962C8B-B14F-4D97-AF65-F5344CB8AC3E}">
        <p14:creationId xmlns:p14="http://schemas.microsoft.com/office/powerpoint/2010/main" xmlns=""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F8621ED-814E-F441-93A2-B7DC230A79A3}"/>
              </a:ext>
            </a:extLst>
          </p:cNvPr>
          <p:cNvPicPr>
            <a:picLocks noChangeAspect="1"/>
          </p:cNvPicPr>
          <p:nvPr/>
        </p:nvPicPr>
        <p:blipFill>
          <a:blip r:embed="rId2"/>
          <a:stretch>
            <a:fillRect/>
          </a:stretch>
        </p:blipFill>
        <p:spPr>
          <a:xfrm>
            <a:off x="179119" y="595020"/>
            <a:ext cx="3021463" cy="590312"/>
          </a:xfrm>
          <a:prstGeom prst="rect">
            <a:avLst/>
          </a:prstGeom>
        </p:spPr>
      </p:pic>
      <p:sp>
        <p:nvSpPr>
          <p:cNvPr id="2" name="TextBox 1">
            <a:extLst>
              <a:ext uri="{FF2B5EF4-FFF2-40B4-BE49-F238E27FC236}">
                <a16:creationId xmlns:a16="http://schemas.microsoft.com/office/drawing/2014/main" xmlns="" id="{DF890AA6-3288-7A41-9F48-31D099259D5C}"/>
              </a:ext>
            </a:extLst>
          </p:cNvPr>
          <p:cNvSpPr txBox="1"/>
          <p:nvPr/>
        </p:nvSpPr>
        <p:spPr>
          <a:xfrm>
            <a:off x="282104" y="2367874"/>
            <a:ext cx="11224095" cy="907941"/>
          </a:xfrm>
          <a:prstGeom prst="rect">
            <a:avLst/>
          </a:prstGeom>
          <a:noFill/>
        </p:spPr>
        <p:txBody>
          <a:bodyPr wrap="square" rtlCol="0">
            <a:spAutoFit/>
          </a:bodyPr>
          <a:lstStyle/>
          <a:p>
            <a:r>
              <a:rPr lang="en-US" sz="5300" b="1" dirty="0" smtClean="0">
                <a:solidFill>
                  <a:srgbClr val="0070C0"/>
                </a:solidFill>
                <a:latin typeface="Arial" panose="020B0604020202020204" pitchFamily="34" charset="0"/>
                <a:cs typeface="Arial" panose="020B0604020202020204" pitchFamily="34" charset="0"/>
              </a:rPr>
              <a:t>DTH Customer Churn Prediction</a:t>
            </a:r>
            <a:endParaRPr lang="en-US" sz="5300" b="1" dirty="0">
              <a:solidFill>
                <a:srgbClr val="0070C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xmlns="" id="{5A740E41-0F8D-4151-979A-4270FBA95E57}"/>
              </a:ext>
            </a:extLst>
          </p:cNvPr>
          <p:cNvSpPr txBox="1"/>
          <p:nvPr/>
        </p:nvSpPr>
        <p:spPr>
          <a:xfrm>
            <a:off x="3200582" y="3797300"/>
            <a:ext cx="4881489" cy="1077218"/>
          </a:xfrm>
          <a:prstGeom prst="rect">
            <a:avLst/>
          </a:prstGeom>
          <a:noFill/>
        </p:spPr>
        <p:txBody>
          <a:bodyPr wrap="square" rtlCol="0">
            <a:spAutoFit/>
          </a:bodyPr>
          <a:lstStyle/>
          <a:p>
            <a:pPr marL="25400" indent="0" algn="just"/>
            <a:r>
              <a:rPr lang="en-IN" sz="2800" b="1" dirty="0" smtClean="0">
                <a:solidFill>
                  <a:srgbClr val="FF0000"/>
                </a:solidFill>
              </a:rPr>
              <a:t>	 </a:t>
            </a:r>
            <a:r>
              <a:rPr lang="en-IN" sz="2800" b="1" dirty="0" smtClean="0"/>
              <a:t>       Mohamed </a:t>
            </a:r>
            <a:r>
              <a:rPr lang="en-IN" sz="2800" b="1" dirty="0" err="1" smtClean="0"/>
              <a:t>Rifaz</a:t>
            </a:r>
            <a:r>
              <a:rPr lang="en-IN" sz="2800" b="1" dirty="0" smtClean="0"/>
              <a:t> Ali </a:t>
            </a:r>
          </a:p>
          <a:p>
            <a:pPr marL="25400" indent="0" algn="just"/>
            <a:endParaRPr lang="en-IN" b="1" dirty="0" smtClean="0"/>
          </a:p>
          <a:p>
            <a:endParaRPr lang="en-IN" dirty="0"/>
          </a:p>
        </p:txBody>
      </p:sp>
      <p:sp>
        <p:nvSpPr>
          <p:cNvPr id="6" name="TextBox 5"/>
          <p:cNvSpPr txBox="1"/>
          <p:nvPr/>
        </p:nvSpPr>
        <p:spPr>
          <a:xfrm>
            <a:off x="4106970" y="5994400"/>
            <a:ext cx="5265629" cy="861774"/>
          </a:xfrm>
          <a:prstGeom prst="rect">
            <a:avLst/>
          </a:prstGeom>
          <a:noFill/>
        </p:spPr>
        <p:txBody>
          <a:bodyPr wrap="square" rtlCol="0">
            <a:spAutoFit/>
          </a:bodyPr>
          <a:lstStyle/>
          <a:p>
            <a:r>
              <a:rPr lang="en-IN" sz="3200" b="1" dirty="0" smtClean="0"/>
              <a:t>University of Great lakes</a:t>
            </a:r>
          </a:p>
          <a:p>
            <a:endParaRPr lang="en-US" dirty="0"/>
          </a:p>
        </p:txBody>
      </p:sp>
    </p:spTree>
    <p:extLst>
      <p:ext uri="{BB962C8B-B14F-4D97-AF65-F5344CB8AC3E}">
        <p14:creationId xmlns:p14="http://schemas.microsoft.com/office/powerpoint/2010/main" xmlns="" val="3252274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84B8933-F44C-374A-B677-D79AD8184284}"/>
              </a:ext>
            </a:extLst>
          </p:cNvPr>
          <p:cNvSpPr txBox="1"/>
          <p:nvPr/>
        </p:nvSpPr>
        <p:spPr>
          <a:xfrm>
            <a:off x="276462" y="4353636"/>
            <a:ext cx="10477974" cy="2308324"/>
          </a:xfrm>
          <a:prstGeom prst="rect">
            <a:avLst/>
          </a:prstGeom>
          <a:noFill/>
        </p:spPr>
        <p:txBody>
          <a:bodyPr wrap="square" rtlCol="0">
            <a:spAutoFit/>
          </a:bodyPr>
          <a:lstStyle/>
          <a:p>
            <a:pPr>
              <a:buFont typeface="Arial" pitchFamily="34" charset="0"/>
              <a:buChar char="•"/>
            </a:pPr>
            <a:r>
              <a:rPr lang="en-IN" sz="2400" dirty="0" smtClean="0"/>
              <a:t>  </a:t>
            </a:r>
            <a:r>
              <a:rPr lang="en-US" sz="2400" dirty="0" smtClean="0"/>
              <a:t>When we run the Random Forest model with the cutoff value of 0.3 and a slight  </a:t>
            </a:r>
          </a:p>
          <a:p>
            <a:r>
              <a:rPr lang="en-US" sz="2400" dirty="0" smtClean="0"/>
              <a:t>    compromise on the F1 score of 4%, have attained an increase in the ‘recall’ score </a:t>
            </a:r>
          </a:p>
          <a:p>
            <a:r>
              <a:rPr lang="en-US" sz="2400" dirty="0" smtClean="0"/>
              <a:t>    of about 7% (87% to 94%). This is the best score compared to any other models.</a:t>
            </a:r>
          </a:p>
          <a:p>
            <a:pPr>
              <a:buFont typeface="Arial" pitchFamily="34" charset="0"/>
              <a:buChar char="•"/>
            </a:pPr>
            <a:r>
              <a:rPr lang="en-US" sz="2400" dirty="0" smtClean="0"/>
              <a:t>  T</a:t>
            </a:r>
            <a:r>
              <a:rPr lang="en-IN" sz="2400" dirty="0" smtClean="0"/>
              <a:t>he model performance is good with 95%.</a:t>
            </a:r>
          </a:p>
          <a:p>
            <a:pPr>
              <a:buFont typeface="Arial" pitchFamily="34" charset="0"/>
              <a:buChar char="•"/>
            </a:pPr>
            <a:r>
              <a:rPr lang="en-IN" sz="2400" dirty="0" smtClean="0"/>
              <a:t>  The cost implications is always there when we have more churners.</a:t>
            </a:r>
            <a:endParaRPr lang="en-IN" sz="2400" dirty="0"/>
          </a:p>
          <a:p>
            <a:pPr>
              <a:buClr>
                <a:srgbClr val="0070C0"/>
              </a:buClr>
            </a:pPr>
            <a:r>
              <a:rPr lang="en-IN" sz="2400" dirty="0">
                <a:solidFill>
                  <a:srgbClr val="6D6868"/>
                </a:solidFill>
                <a:latin typeface="Arial" panose="020B0604020202020204" pitchFamily="34" charset="0"/>
                <a:cs typeface="Arial" panose="020B0604020202020204" pitchFamily="34" charset="0"/>
              </a:rPr>
              <a:t> </a:t>
            </a:r>
          </a:p>
        </p:txBody>
      </p:sp>
      <p:graphicFrame>
        <p:nvGraphicFramePr>
          <p:cNvPr id="5" name="Table 4"/>
          <p:cNvGraphicFramePr>
            <a:graphicFrameLocks noGrp="1"/>
          </p:cNvGraphicFramePr>
          <p:nvPr/>
        </p:nvGraphicFramePr>
        <p:xfrm>
          <a:off x="276462" y="1422745"/>
          <a:ext cx="8763377" cy="2690495"/>
        </p:xfrm>
        <a:graphic>
          <a:graphicData uri="http://schemas.openxmlformats.org/drawingml/2006/table">
            <a:tbl>
              <a:tblPr firstRow="1" bandRow="1">
                <a:tableStyleId>{5C22544A-7EE6-4342-B048-85BDC9FD1C3A}</a:tableStyleId>
              </a:tblPr>
              <a:tblGrid>
                <a:gridCol w="1251911"/>
                <a:gridCol w="1251911"/>
                <a:gridCol w="1251911"/>
                <a:gridCol w="1251911"/>
                <a:gridCol w="1251911"/>
                <a:gridCol w="1251911"/>
                <a:gridCol w="1251911"/>
              </a:tblGrid>
              <a:tr h="370840">
                <a:tc>
                  <a:txBody>
                    <a:bodyPr/>
                    <a:lstStyle/>
                    <a:p>
                      <a:pPr algn="ctr" fontAlgn="ctr"/>
                      <a:r>
                        <a:rPr lang="en-US" sz="1800" b="1" i="0" u="none" strike="noStrike" dirty="0">
                          <a:solidFill>
                            <a:schemeClr val="bg1"/>
                          </a:solidFill>
                          <a:latin typeface="Calibri"/>
                        </a:rPr>
                        <a:t>Model Name</a:t>
                      </a:r>
                    </a:p>
                  </a:txBody>
                  <a:tcPr marL="9525" marR="9525" marT="9525" marB="0" anchor="ctr"/>
                </a:tc>
                <a:tc>
                  <a:txBody>
                    <a:bodyPr/>
                    <a:lstStyle/>
                    <a:p>
                      <a:pPr algn="ctr" fontAlgn="ctr"/>
                      <a:r>
                        <a:rPr lang="en-US" sz="1800" b="1" i="0" u="none" strike="noStrike" dirty="0">
                          <a:solidFill>
                            <a:schemeClr val="bg1"/>
                          </a:solidFill>
                          <a:latin typeface="Calibri"/>
                        </a:rPr>
                        <a:t>Test Recall</a:t>
                      </a:r>
                    </a:p>
                  </a:txBody>
                  <a:tcPr marL="9525" marR="9525" marT="9525" marB="0" anchor="ctr"/>
                </a:tc>
                <a:tc>
                  <a:txBody>
                    <a:bodyPr/>
                    <a:lstStyle/>
                    <a:p>
                      <a:pPr algn="ctr" fontAlgn="ctr"/>
                      <a:r>
                        <a:rPr lang="en-US" sz="1800" b="1" i="0" u="none" strike="noStrike" dirty="0">
                          <a:solidFill>
                            <a:schemeClr val="bg1"/>
                          </a:solidFill>
                          <a:latin typeface="Calibri"/>
                        </a:rPr>
                        <a:t>Test Threshold Recall</a:t>
                      </a:r>
                    </a:p>
                  </a:txBody>
                  <a:tcPr marL="9525" marR="9525" marT="9525" marB="0" anchor="ctr"/>
                </a:tc>
                <a:tc>
                  <a:txBody>
                    <a:bodyPr/>
                    <a:lstStyle/>
                    <a:p>
                      <a:pPr algn="ctr" fontAlgn="ctr"/>
                      <a:r>
                        <a:rPr lang="en-US" sz="1800" b="1" i="0" u="none" strike="noStrike" dirty="0">
                          <a:solidFill>
                            <a:schemeClr val="bg1"/>
                          </a:solidFill>
                          <a:latin typeface="Calibri"/>
                        </a:rPr>
                        <a:t>Test F1 Score</a:t>
                      </a:r>
                    </a:p>
                  </a:txBody>
                  <a:tcPr marL="9525" marR="9525" marT="9525" marB="0" anchor="ctr"/>
                </a:tc>
                <a:tc>
                  <a:txBody>
                    <a:bodyPr/>
                    <a:lstStyle/>
                    <a:p>
                      <a:pPr algn="ctr" fontAlgn="ctr"/>
                      <a:r>
                        <a:rPr lang="en-US" sz="1800" b="1" i="0" u="none" strike="noStrike">
                          <a:solidFill>
                            <a:schemeClr val="bg1"/>
                          </a:solidFill>
                          <a:latin typeface="Calibri"/>
                        </a:rPr>
                        <a:t>Test F1 Threshold</a:t>
                      </a:r>
                    </a:p>
                  </a:txBody>
                  <a:tcPr marL="9525" marR="9525" marT="9525" marB="0" anchor="ctr"/>
                </a:tc>
                <a:tc>
                  <a:txBody>
                    <a:bodyPr/>
                    <a:lstStyle/>
                    <a:p>
                      <a:pPr algn="ctr" fontAlgn="ctr"/>
                      <a:r>
                        <a:rPr lang="en-US" sz="1800" b="1" i="0" u="none" strike="noStrike">
                          <a:solidFill>
                            <a:schemeClr val="bg1"/>
                          </a:solidFill>
                          <a:latin typeface="Calibri"/>
                        </a:rPr>
                        <a:t>Test AUC Score</a:t>
                      </a:r>
                    </a:p>
                  </a:txBody>
                  <a:tcPr marL="9525" marR="9525" marT="9525" marB="0" anchor="ctr"/>
                </a:tc>
                <a:tc>
                  <a:txBody>
                    <a:bodyPr/>
                    <a:lstStyle/>
                    <a:p>
                      <a:pPr algn="ctr" fontAlgn="ctr"/>
                      <a:r>
                        <a:rPr lang="en-US" sz="1800" b="1" i="0" u="none" strike="noStrike" dirty="0">
                          <a:solidFill>
                            <a:schemeClr val="bg1"/>
                          </a:solidFill>
                          <a:latin typeface="Calibri"/>
                        </a:rPr>
                        <a:t>Test AUC Threshold</a:t>
                      </a:r>
                    </a:p>
                  </a:txBody>
                  <a:tcPr marL="9525" marR="9525" marT="9525" marB="0" anchor="ctr"/>
                </a:tc>
              </a:tr>
              <a:tr h="370840">
                <a:tc>
                  <a:txBody>
                    <a:bodyPr/>
                    <a:lstStyle/>
                    <a:p>
                      <a:pPr algn="ctr" fontAlgn="ctr"/>
                      <a:r>
                        <a:rPr lang="en-US" sz="1800" b="1" i="0" u="none" strike="noStrike">
                          <a:solidFill>
                            <a:srgbClr val="000000"/>
                          </a:solidFill>
                          <a:latin typeface="Calibri"/>
                        </a:rPr>
                        <a:t>KNN</a:t>
                      </a:r>
                    </a:p>
                  </a:txBody>
                  <a:tcPr marL="9525" marR="9525" marT="9525" marB="0" anchor="ctr"/>
                </a:tc>
                <a:tc>
                  <a:txBody>
                    <a:bodyPr/>
                    <a:lstStyle/>
                    <a:p>
                      <a:pPr algn="ctr" fontAlgn="b"/>
                      <a:r>
                        <a:rPr lang="en-US" sz="1800" b="0" i="0" u="none" strike="noStrike" dirty="0">
                          <a:solidFill>
                            <a:srgbClr val="000000"/>
                          </a:solidFill>
                          <a:latin typeface="Calibri"/>
                        </a:rPr>
                        <a:t>89.00%</a:t>
                      </a:r>
                    </a:p>
                  </a:txBody>
                  <a:tcPr marL="9525" marR="9525" marT="9525" marB="0" anchor="b"/>
                </a:tc>
                <a:tc>
                  <a:txBody>
                    <a:bodyPr/>
                    <a:lstStyle/>
                    <a:p>
                      <a:pPr algn="ctr" fontAlgn="b"/>
                      <a:r>
                        <a:rPr lang="en-US" sz="1800" b="0" i="0" u="none" strike="noStrike" dirty="0">
                          <a:solidFill>
                            <a:srgbClr val="000000"/>
                          </a:solidFill>
                          <a:latin typeface="Calibri"/>
                        </a:rPr>
                        <a:t> </a:t>
                      </a:r>
                    </a:p>
                  </a:txBody>
                  <a:tcPr marL="9525" marR="9525" marT="9525" marB="0" anchor="b"/>
                </a:tc>
                <a:tc>
                  <a:txBody>
                    <a:bodyPr/>
                    <a:lstStyle/>
                    <a:p>
                      <a:pPr algn="ctr" fontAlgn="b"/>
                      <a:r>
                        <a:rPr lang="en-US" sz="1800" b="0" i="0" u="none" strike="noStrike" dirty="0">
                          <a:solidFill>
                            <a:srgbClr val="000000"/>
                          </a:solidFill>
                          <a:latin typeface="Calibri"/>
                        </a:rPr>
                        <a:t>90.00%</a:t>
                      </a:r>
                    </a:p>
                  </a:txBody>
                  <a:tcPr marL="9525" marR="9525" marT="9525" marB="0" anchor="b"/>
                </a:tc>
                <a:tc>
                  <a:txBody>
                    <a:bodyPr/>
                    <a:lstStyle/>
                    <a:p>
                      <a:pPr algn="ctr" fontAlgn="b"/>
                      <a:r>
                        <a:rPr lang="en-US" sz="1800" b="0" i="0" u="none" strike="noStrike" dirty="0">
                          <a:solidFill>
                            <a:srgbClr val="000000"/>
                          </a:solidFill>
                          <a:latin typeface="Calibri"/>
                        </a:rPr>
                        <a:t> </a:t>
                      </a:r>
                    </a:p>
                  </a:txBody>
                  <a:tcPr marL="9525" marR="9525" marT="9525" marB="0" anchor="b"/>
                </a:tc>
                <a:tc>
                  <a:txBody>
                    <a:bodyPr/>
                    <a:lstStyle/>
                    <a:p>
                      <a:pPr algn="ctr" fontAlgn="b"/>
                      <a:r>
                        <a:rPr lang="en-US" sz="1800" b="0" i="0" u="none" strike="noStrike">
                          <a:solidFill>
                            <a:srgbClr val="000000"/>
                          </a:solidFill>
                          <a:latin typeface="Calibri"/>
                        </a:rPr>
                        <a:t>96.00%</a:t>
                      </a:r>
                    </a:p>
                  </a:txBody>
                  <a:tcPr marL="9525" marR="9525" marT="9525" marB="0" anchor="b"/>
                </a:tc>
                <a:tc>
                  <a:txBody>
                    <a:bodyPr/>
                    <a:lstStyle/>
                    <a:p>
                      <a:pPr algn="ctr" fontAlgn="b"/>
                      <a:r>
                        <a:rPr lang="en-US" sz="1800" b="0" i="0" u="none" strike="noStrike">
                          <a:solidFill>
                            <a:srgbClr val="000000"/>
                          </a:solidFill>
                          <a:latin typeface="Calibri"/>
                        </a:rPr>
                        <a:t> </a:t>
                      </a:r>
                    </a:p>
                  </a:txBody>
                  <a:tcPr marL="9525" marR="9525" marT="9525" marB="0" anchor="b"/>
                </a:tc>
              </a:tr>
              <a:tr h="370840">
                <a:tc>
                  <a:txBody>
                    <a:bodyPr/>
                    <a:lstStyle/>
                    <a:p>
                      <a:pPr algn="ctr" fontAlgn="ctr"/>
                      <a:r>
                        <a:rPr lang="en-US" sz="1800" b="1" i="0" u="none" strike="noStrike" dirty="0">
                          <a:solidFill>
                            <a:srgbClr val="000000"/>
                          </a:solidFill>
                          <a:latin typeface="Calibri"/>
                        </a:rPr>
                        <a:t>ANN</a:t>
                      </a:r>
                    </a:p>
                  </a:txBody>
                  <a:tcPr marL="9525" marR="9525" marT="9525" marB="0" anchor="ctr"/>
                </a:tc>
                <a:tc>
                  <a:txBody>
                    <a:bodyPr/>
                    <a:lstStyle/>
                    <a:p>
                      <a:pPr algn="ctr" fontAlgn="b"/>
                      <a:r>
                        <a:rPr lang="en-US" sz="1800" b="0" i="0" u="none" strike="noStrike">
                          <a:solidFill>
                            <a:srgbClr val="000000"/>
                          </a:solidFill>
                          <a:latin typeface="Calibri"/>
                        </a:rPr>
                        <a:t>91.00%</a:t>
                      </a:r>
                    </a:p>
                  </a:txBody>
                  <a:tcPr marL="9525" marR="9525" marT="9525" marB="0" anchor="b"/>
                </a:tc>
                <a:tc>
                  <a:txBody>
                    <a:bodyPr/>
                    <a:lstStyle/>
                    <a:p>
                      <a:pPr algn="ctr" fontAlgn="b"/>
                      <a:r>
                        <a:rPr lang="en-US" sz="1800" b="0" i="0" u="none" strike="noStrike" dirty="0">
                          <a:solidFill>
                            <a:srgbClr val="000000"/>
                          </a:solidFill>
                          <a:latin typeface="Calibri"/>
                        </a:rPr>
                        <a:t> </a:t>
                      </a:r>
                    </a:p>
                  </a:txBody>
                  <a:tcPr marL="9525" marR="9525" marT="9525" marB="0" anchor="b"/>
                </a:tc>
                <a:tc>
                  <a:txBody>
                    <a:bodyPr/>
                    <a:lstStyle/>
                    <a:p>
                      <a:pPr algn="ctr" fontAlgn="b"/>
                      <a:r>
                        <a:rPr lang="en-US" sz="1800" b="0" i="0" u="none" strike="noStrike" dirty="0">
                          <a:solidFill>
                            <a:srgbClr val="000000"/>
                          </a:solidFill>
                          <a:latin typeface="Calibri"/>
                        </a:rPr>
                        <a:t>92.00%</a:t>
                      </a:r>
                    </a:p>
                  </a:txBody>
                  <a:tcPr marL="9525" marR="9525" marT="9525" marB="0" anchor="b"/>
                </a:tc>
                <a:tc>
                  <a:txBody>
                    <a:bodyPr/>
                    <a:lstStyle/>
                    <a:p>
                      <a:pPr algn="ctr" fontAlgn="b"/>
                      <a:r>
                        <a:rPr lang="en-US" sz="1800" b="0" i="0" u="none" strike="noStrike" dirty="0">
                          <a:solidFill>
                            <a:srgbClr val="000000"/>
                          </a:solidFill>
                          <a:latin typeface="Calibri"/>
                        </a:rPr>
                        <a:t> </a:t>
                      </a:r>
                    </a:p>
                  </a:txBody>
                  <a:tcPr marL="9525" marR="9525" marT="9525" marB="0" anchor="b"/>
                </a:tc>
                <a:tc>
                  <a:txBody>
                    <a:bodyPr/>
                    <a:lstStyle/>
                    <a:p>
                      <a:pPr algn="ctr" fontAlgn="b"/>
                      <a:r>
                        <a:rPr lang="en-US" sz="1800" b="0" i="0" u="none" strike="noStrike" dirty="0">
                          <a:solidFill>
                            <a:srgbClr val="000000"/>
                          </a:solidFill>
                          <a:latin typeface="Calibri"/>
                        </a:rPr>
                        <a:t>99.00%</a:t>
                      </a:r>
                    </a:p>
                  </a:txBody>
                  <a:tcPr marL="9525" marR="9525" marT="9525" marB="0" anchor="b"/>
                </a:tc>
                <a:tc>
                  <a:txBody>
                    <a:bodyPr/>
                    <a:lstStyle/>
                    <a:p>
                      <a:pPr algn="ctr" fontAlgn="b"/>
                      <a:r>
                        <a:rPr lang="en-US" sz="1800" b="0" i="0" u="none" strike="noStrike">
                          <a:solidFill>
                            <a:srgbClr val="000000"/>
                          </a:solidFill>
                          <a:latin typeface="Calibri"/>
                        </a:rPr>
                        <a:t> </a:t>
                      </a:r>
                    </a:p>
                  </a:txBody>
                  <a:tcPr marL="9525" marR="9525" marT="9525" marB="0" anchor="b"/>
                </a:tc>
              </a:tr>
              <a:tr h="370840">
                <a:tc>
                  <a:txBody>
                    <a:bodyPr/>
                    <a:lstStyle/>
                    <a:p>
                      <a:pPr algn="ctr" fontAlgn="ctr"/>
                      <a:r>
                        <a:rPr lang="en-US" sz="1800" b="1" i="0" u="none" strike="noStrike">
                          <a:solidFill>
                            <a:srgbClr val="000000"/>
                          </a:solidFill>
                          <a:latin typeface="Calibri"/>
                        </a:rPr>
                        <a:t>Random Forest</a:t>
                      </a:r>
                    </a:p>
                  </a:txBody>
                  <a:tcPr marL="9525" marR="9525" marT="9525" marB="0" anchor="ctr"/>
                </a:tc>
                <a:tc>
                  <a:txBody>
                    <a:bodyPr/>
                    <a:lstStyle/>
                    <a:p>
                      <a:pPr algn="ctr" fontAlgn="b"/>
                      <a:r>
                        <a:rPr lang="en-US" sz="1800" b="0" i="0" u="none" strike="noStrike">
                          <a:solidFill>
                            <a:srgbClr val="000000"/>
                          </a:solidFill>
                          <a:latin typeface="Calibri"/>
                        </a:rPr>
                        <a:t>87.00%</a:t>
                      </a:r>
                    </a:p>
                  </a:txBody>
                  <a:tcPr marL="9525" marR="9525" marT="9525" marB="0" anchor="b"/>
                </a:tc>
                <a:tc>
                  <a:txBody>
                    <a:bodyPr/>
                    <a:lstStyle/>
                    <a:p>
                      <a:pPr algn="ctr" fontAlgn="b"/>
                      <a:r>
                        <a:rPr lang="en-US" sz="1800" b="1" i="0" u="none" strike="noStrike" dirty="0">
                          <a:solidFill>
                            <a:srgbClr val="000000"/>
                          </a:solidFill>
                          <a:latin typeface="Calibri"/>
                        </a:rPr>
                        <a:t>94.00%</a:t>
                      </a:r>
                    </a:p>
                  </a:txBody>
                  <a:tcPr marL="9525" marR="9525" marT="9525" marB="0" anchor="b"/>
                </a:tc>
                <a:tc>
                  <a:txBody>
                    <a:bodyPr/>
                    <a:lstStyle/>
                    <a:p>
                      <a:pPr algn="ctr" fontAlgn="b"/>
                      <a:r>
                        <a:rPr lang="en-US" sz="1800" b="0" i="0" u="none" strike="noStrike" dirty="0">
                          <a:solidFill>
                            <a:srgbClr val="000000"/>
                          </a:solidFill>
                          <a:latin typeface="Calibri"/>
                        </a:rPr>
                        <a:t>90.00%</a:t>
                      </a:r>
                    </a:p>
                  </a:txBody>
                  <a:tcPr marL="9525" marR="9525" marT="9525" marB="0" anchor="b"/>
                </a:tc>
                <a:tc>
                  <a:txBody>
                    <a:bodyPr/>
                    <a:lstStyle/>
                    <a:p>
                      <a:pPr algn="ctr" fontAlgn="b"/>
                      <a:r>
                        <a:rPr lang="en-US" sz="1800" b="1" i="0" u="none" strike="noStrike" dirty="0">
                          <a:solidFill>
                            <a:srgbClr val="000000"/>
                          </a:solidFill>
                          <a:latin typeface="Calibri"/>
                        </a:rPr>
                        <a:t>89.00%</a:t>
                      </a:r>
                    </a:p>
                  </a:txBody>
                  <a:tcPr marL="9525" marR="9525" marT="9525" marB="0" anchor="b"/>
                </a:tc>
                <a:tc>
                  <a:txBody>
                    <a:bodyPr/>
                    <a:lstStyle/>
                    <a:p>
                      <a:pPr algn="ctr" fontAlgn="b"/>
                      <a:r>
                        <a:rPr lang="en-US" sz="1800" b="0" i="0" u="none" strike="noStrike" dirty="0">
                          <a:solidFill>
                            <a:srgbClr val="000000"/>
                          </a:solidFill>
                          <a:latin typeface="Calibri"/>
                        </a:rPr>
                        <a:t>99.00%</a:t>
                      </a:r>
                    </a:p>
                  </a:txBody>
                  <a:tcPr marL="9525" marR="9525" marT="9525" marB="0" anchor="b"/>
                </a:tc>
                <a:tc>
                  <a:txBody>
                    <a:bodyPr/>
                    <a:lstStyle/>
                    <a:p>
                      <a:pPr algn="ctr" fontAlgn="b"/>
                      <a:r>
                        <a:rPr lang="en-US" sz="1800" b="1" i="0" u="none" strike="noStrike" dirty="0">
                          <a:solidFill>
                            <a:srgbClr val="000000"/>
                          </a:solidFill>
                          <a:latin typeface="Calibri"/>
                        </a:rPr>
                        <a:t>95.00%</a:t>
                      </a:r>
                    </a:p>
                  </a:txBody>
                  <a:tcPr marL="9525" marR="9525" marT="9525" marB="0" anchor="b"/>
                </a:tc>
              </a:tr>
              <a:tr h="370840">
                <a:tc>
                  <a:txBody>
                    <a:bodyPr/>
                    <a:lstStyle/>
                    <a:p>
                      <a:pPr algn="ctr" fontAlgn="ctr"/>
                      <a:r>
                        <a:rPr lang="en-US" sz="1800" b="1" i="0" u="none" strike="noStrike">
                          <a:solidFill>
                            <a:srgbClr val="000000"/>
                          </a:solidFill>
                          <a:latin typeface="Calibri"/>
                        </a:rPr>
                        <a:t>Gradient Boost</a:t>
                      </a:r>
                    </a:p>
                  </a:txBody>
                  <a:tcPr marL="9525" marR="9525" marT="9525" marB="0" anchor="ctr"/>
                </a:tc>
                <a:tc>
                  <a:txBody>
                    <a:bodyPr/>
                    <a:lstStyle/>
                    <a:p>
                      <a:pPr algn="ctr" fontAlgn="b"/>
                      <a:r>
                        <a:rPr lang="en-US" sz="1800" b="0" i="0" u="none" strike="noStrike">
                          <a:solidFill>
                            <a:srgbClr val="000000"/>
                          </a:solidFill>
                          <a:latin typeface="Calibri"/>
                        </a:rPr>
                        <a:t>85.00%</a:t>
                      </a:r>
                    </a:p>
                  </a:txBody>
                  <a:tcPr marL="9525" marR="9525" marT="9525" marB="0" anchor="b"/>
                </a:tc>
                <a:tc>
                  <a:txBody>
                    <a:bodyPr/>
                    <a:lstStyle/>
                    <a:p>
                      <a:pPr algn="ctr" fontAlgn="b"/>
                      <a:r>
                        <a:rPr lang="en-US" sz="1800" b="0" i="0" u="none" strike="noStrike">
                          <a:solidFill>
                            <a:srgbClr val="000000"/>
                          </a:solidFill>
                          <a:latin typeface="Calibri"/>
                        </a:rPr>
                        <a:t>92.00%</a:t>
                      </a:r>
                    </a:p>
                  </a:txBody>
                  <a:tcPr marL="9525" marR="9525" marT="9525" marB="0" anchor="b"/>
                </a:tc>
                <a:tc>
                  <a:txBody>
                    <a:bodyPr/>
                    <a:lstStyle/>
                    <a:p>
                      <a:pPr algn="ctr" fontAlgn="b"/>
                      <a:r>
                        <a:rPr lang="en-US" sz="1800" b="0" i="0" u="none" strike="noStrike" dirty="0">
                          <a:solidFill>
                            <a:srgbClr val="000000"/>
                          </a:solidFill>
                          <a:latin typeface="Calibri"/>
                        </a:rPr>
                        <a:t>88.00%</a:t>
                      </a:r>
                    </a:p>
                  </a:txBody>
                  <a:tcPr marL="9525" marR="9525" marT="9525" marB="0" anchor="b"/>
                </a:tc>
                <a:tc>
                  <a:txBody>
                    <a:bodyPr/>
                    <a:lstStyle/>
                    <a:p>
                      <a:pPr algn="ctr" fontAlgn="b"/>
                      <a:r>
                        <a:rPr lang="en-US" sz="1800" b="0" i="0" u="none" strike="noStrike" dirty="0">
                          <a:solidFill>
                            <a:srgbClr val="000000"/>
                          </a:solidFill>
                          <a:latin typeface="Calibri"/>
                        </a:rPr>
                        <a:t>87.00%</a:t>
                      </a:r>
                    </a:p>
                  </a:txBody>
                  <a:tcPr marL="9525" marR="9525" marT="9525" marB="0" anchor="b"/>
                </a:tc>
                <a:tc>
                  <a:txBody>
                    <a:bodyPr/>
                    <a:lstStyle/>
                    <a:p>
                      <a:pPr algn="ctr" fontAlgn="b"/>
                      <a:r>
                        <a:rPr lang="en-US" sz="1800" b="0" i="0" u="none" strike="noStrike" dirty="0">
                          <a:solidFill>
                            <a:srgbClr val="000000"/>
                          </a:solidFill>
                          <a:latin typeface="Calibri"/>
                        </a:rPr>
                        <a:t>99.00%</a:t>
                      </a:r>
                    </a:p>
                  </a:txBody>
                  <a:tcPr marL="9525" marR="9525" marT="9525" marB="0" anchor="b"/>
                </a:tc>
                <a:tc>
                  <a:txBody>
                    <a:bodyPr/>
                    <a:lstStyle/>
                    <a:p>
                      <a:pPr algn="ctr" fontAlgn="b"/>
                      <a:r>
                        <a:rPr lang="en-US" sz="1800" b="0" i="0" u="none" strike="noStrike" dirty="0">
                          <a:solidFill>
                            <a:srgbClr val="000000"/>
                          </a:solidFill>
                          <a:latin typeface="Calibri"/>
                        </a:rPr>
                        <a:t>94.00%</a:t>
                      </a:r>
                    </a:p>
                  </a:txBody>
                  <a:tcPr marL="9525" marR="9525" marT="9525" marB="0" anchor="b"/>
                </a:tc>
              </a:tr>
            </a:tbl>
          </a:graphicData>
        </a:graphic>
      </p:graphicFrame>
      <p:sp>
        <p:nvSpPr>
          <p:cNvPr id="9" name="Title 4">
            <a:extLst>
              <a:ext uri="{FF2B5EF4-FFF2-40B4-BE49-F238E27FC236}">
                <a16:creationId xmlns="" xmlns:a16="http://schemas.microsoft.com/office/drawing/2014/main" id="{2DD1227D-D47C-43E6-9316-D1B51C0E9A01}"/>
              </a:ext>
            </a:extLst>
          </p:cNvPr>
          <p:cNvSpPr txBox="1">
            <a:spLocks/>
          </p:cNvSpPr>
          <p:nvPr/>
        </p:nvSpPr>
        <p:spPr>
          <a:xfrm>
            <a:off x="276462" y="428273"/>
            <a:ext cx="7434523" cy="561975"/>
          </a:xfrm>
          <a:prstGeom prst="rect">
            <a:avLst/>
          </a:prstGeom>
          <a:solidFill>
            <a:srgbClr val="377AD1"/>
          </a:solidFill>
          <a:ln w="6350" cap="flat" cmpd="sng" algn="ctr">
            <a:noFill/>
            <a:prstDash val="solid"/>
            <a:miter lim="800000"/>
          </a:ln>
        </p:spPr>
        <p:style>
          <a:lnRef idx="1">
            <a:schemeClr val="accent1"/>
          </a:lnRef>
          <a:fillRef idx="3">
            <a:schemeClr val="accent1"/>
          </a:fillRef>
          <a:effectRef idx="2">
            <a:schemeClr val="accent1"/>
          </a:effectRef>
          <a:fontRef idx="minor">
            <a:schemeClr val="lt1"/>
          </a:fontRef>
        </p:style>
        <p:txBody>
          <a:bodyPr rtlCol="0" anchor="ctr">
            <a:normAutofit/>
          </a:body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lt1"/>
                </a:solidFill>
                <a:effectLst/>
                <a:uLnTx/>
                <a:uFillTx/>
                <a:latin typeface="+mn-lt"/>
                <a:ea typeface="+mn-ea"/>
                <a:cs typeface="+mn-cs"/>
              </a:rPr>
              <a:t>CUTOFF THRESHOLD TECHNIQUE &amp; INFERENCES</a:t>
            </a:r>
            <a:endParaRPr kumimoji="0" lang="en-US" sz="2800" b="1" i="0" u="none" strike="noStrike" kern="1200" cap="none" spc="0" normalizeH="0" baseline="0" noProof="0" dirty="0">
              <a:ln>
                <a:noFill/>
              </a:ln>
              <a:solidFill>
                <a:schemeClr val="lt1"/>
              </a:solidFill>
              <a:effectLst/>
              <a:uLnTx/>
              <a:uFillTx/>
              <a:latin typeface="+mn-lt"/>
              <a:ea typeface="+mn-ea"/>
              <a:cs typeface="+mn-cs"/>
            </a:endParaRPr>
          </a:p>
        </p:txBody>
      </p:sp>
    </p:spTree>
    <p:extLst>
      <p:ext uri="{BB962C8B-B14F-4D97-AF65-F5344CB8AC3E}">
        <p14:creationId xmlns:p14="http://schemas.microsoft.com/office/powerpoint/2010/main" xmlns="" val="2073284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84B8933-F44C-374A-B677-D79AD8184284}"/>
              </a:ext>
            </a:extLst>
          </p:cNvPr>
          <p:cNvSpPr txBox="1"/>
          <p:nvPr/>
        </p:nvSpPr>
        <p:spPr>
          <a:xfrm>
            <a:off x="276463" y="4917236"/>
            <a:ext cx="10696338" cy="1200329"/>
          </a:xfrm>
          <a:prstGeom prst="rect">
            <a:avLst/>
          </a:prstGeom>
          <a:noFill/>
        </p:spPr>
        <p:txBody>
          <a:bodyPr wrap="square" rtlCol="0">
            <a:spAutoFit/>
          </a:bodyPr>
          <a:lstStyle/>
          <a:p>
            <a:r>
              <a:rPr lang="en-IN" sz="2800" dirty="0" smtClean="0"/>
              <a:t>When we have balanced set of classes, Random Forest is the optimum model in all aspects. Model performance is close to 100% even.</a:t>
            </a:r>
            <a:endParaRPr lang="en-IN" sz="2800" dirty="0"/>
          </a:p>
          <a:p>
            <a:pPr>
              <a:buClr>
                <a:srgbClr val="0070C0"/>
              </a:buClr>
            </a:pPr>
            <a:r>
              <a:rPr lang="en-IN" sz="1600" dirty="0">
                <a:solidFill>
                  <a:srgbClr val="6D6868"/>
                </a:solidFill>
                <a:latin typeface="Arial" panose="020B0604020202020204" pitchFamily="34" charset="0"/>
                <a:cs typeface="Arial" panose="020B0604020202020204" pitchFamily="34" charset="0"/>
              </a:rPr>
              <a:t> </a:t>
            </a:r>
          </a:p>
        </p:txBody>
      </p:sp>
      <p:pic>
        <p:nvPicPr>
          <p:cNvPr id="9218" name="Picture 2"/>
          <p:cNvPicPr>
            <a:picLocks noChangeAspect="1" noChangeArrowheads="1"/>
          </p:cNvPicPr>
          <p:nvPr/>
        </p:nvPicPr>
        <p:blipFill>
          <a:blip r:embed="rId2"/>
          <a:srcRect/>
          <a:stretch>
            <a:fillRect/>
          </a:stretch>
        </p:blipFill>
        <p:spPr bwMode="auto">
          <a:xfrm>
            <a:off x="276462" y="1397015"/>
            <a:ext cx="10327847" cy="3143250"/>
          </a:xfrm>
          <a:prstGeom prst="rect">
            <a:avLst/>
          </a:prstGeom>
          <a:noFill/>
          <a:ln w="9525">
            <a:noFill/>
            <a:miter lim="800000"/>
            <a:headEnd/>
            <a:tailEnd/>
          </a:ln>
          <a:effectLst/>
        </p:spPr>
      </p:pic>
      <p:sp>
        <p:nvSpPr>
          <p:cNvPr id="8" name="Title 4">
            <a:extLst>
              <a:ext uri="{FF2B5EF4-FFF2-40B4-BE49-F238E27FC236}">
                <a16:creationId xmlns="" xmlns:a16="http://schemas.microsoft.com/office/drawing/2014/main" id="{2DD1227D-D47C-43E6-9316-D1B51C0E9A01}"/>
              </a:ext>
            </a:extLst>
          </p:cNvPr>
          <p:cNvSpPr txBox="1">
            <a:spLocks/>
          </p:cNvSpPr>
          <p:nvPr/>
        </p:nvSpPr>
        <p:spPr>
          <a:xfrm>
            <a:off x="276463" y="428273"/>
            <a:ext cx="5537483" cy="561975"/>
          </a:xfrm>
          <a:prstGeom prst="rect">
            <a:avLst/>
          </a:prstGeom>
          <a:solidFill>
            <a:srgbClr val="377AD1"/>
          </a:solidFill>
          <a:ln w="6350" cap="flat" cmpd="sng" algn="ctr">
            <a:noFill/>
            <a:prstDash val="solid"/>
            <a:miter lim="800000"/>
          </a:ln>
        </p:spPr>
        <p:style>
          <a:lnRef idx="1">
            <a:schemeClr val="accent1"/>
          </a:lnRef>
          <a:fillRef idx="3">
            <a:schemeClr val="accent1"/>
          </a:fillRef>
          <a:effectRef idx="2">
            <a:schemeClr val="accent1"/>
          </a:effectRef>
          <a:fontRef idx="minor">
            <a:schemeClr val="lt1"/>
          </a:fontRef>
        </p:style>
        <p:txBody>
          <a:bodyPr rtlCol="0" anchor="ctr">
            <a:normAutofit/>
          </a:bodyPr>
          <a:lstStyle/>
          <a:p>
            <a:pPr marL="0" marR="0" lvl="0" indent="0" defTabSz="914400" rtl="0" eaLnBrk="1" fontAlgn="auto" latinLnBrk="0" hangingPunct="1">
              <a:lnSpc>
                <a:spcPct val="90000"/>
              </a:lnSpc>
              <a:spcBef>
                <a:spcPct val="0"/>
              </a:spcBef>
              <a:spcAft>
                <a:spcPts val="0"/>
              </a:spcAft>
              <a:buClrTx/>
              <a:buSzTx/>
              <a:buFontTx/>
              <a:buNone/>
              <a:tabLst/>
              <a:defRPr/>
            </a:pPr>
            <a:r>
              <a:rPr lang="en-US" sz="2800" b="1" dirty="0" smtClean="0"/>
              <a:t>SMOTE TECHNIQUE &amp; INFERENCES</a:t>
            </a:r>
            <a:endParaRPr kumimoji="0" lang="en-US" sz="2800" b="1" i="0" u="none" strike="noStrike" kern="1200" cap="none" spc="0" normalizeH="0" baseline="0" noProof="0" dirty="0">
              <a:ln>
                <a:noFill/>
              </a:ln>
              <a:solidFill>
                <a:schemeClr val="lt1"/>
              </a:solidFill>
              <a:effectLst/>
              <a:uLnTx/>
              <a:uFillTx/>
              <a:latin typeface="+mn-lt"/>
              <a:ea typeface="+mn-ea"/>
              <a:cs typeface="+mn-cs"/>
            </a:endParaRPr>
          </a:p>
        </p:txBody>
      </p:sp>
    </p:spTree>
    <p:extLst>
      <p:ext uri="{BB962C8B-B14F-4D97-AF65-F5344CB8AC3E}">
        <p14:creationId xmlns:p14="http://schemas.microsoft.com/office/powerpoint/2010/main" xmlns="" val="2073284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84B8933-F44C-374A-B677-D79AD8184284}"/>
              </a:ext>
            </a:extLst>
          </p:cNvPr>
          <p:cNvSpPr txBox="1"/>
          <p:nvPr/>
        </p:nvSpPr>
        <p:spPr>
          <a:xfrm>
            <a:off x="276461" y="1255594"/>
            <a:ext cx="10532565" cy="4401205"/>
          </a:xfrm>
          <a:prstGeom prst="rect">
            <a:avLst/>
          </a:prstGeom>
          <a:noFill/>
        </p:spPr>
        <p:txBody>
          <a:bodyPr wrap="square" rtlCol="0">
            <a:spAutoFit/>
          </a:bodyPr>
          <a:lstStyle/>
          <a:p>
            <a:pPr lvl="0">
              <a:buFont typeface="Arial" pitchFamily="34" charset="0"/>
              <a:buChar char="•"/>
            </a:pPr>
            <a:r>
              <a:rPr lang="en-US" sz="2400" dirty="0" smtClean="0"/>
              <a:t>  Churn is observed for the accounts contacted the customer care frequently </a:t>
            </a:r>
          </a:p>
          <a:p>
            <a:pPr lvl="0"/>
            <a:r>
              <a:rPr lang="en-US" sz="2400" dirty="0" smtClean="0"/>
              <a:t>    during the 1</a:t>
            </a:r>
            <a:r>
              <a:rPr lang="en-US" sz="2400" baseline="30000" dirty="0" smtClean="0"/>
              <a:t>st</a:t>
            </a:r>
            <a:r>
              <a:rPr lang="en-US" sz="2400" dirty="0" smtClean="0"/>
              <a:t> 2 years in the </a:t>
            </a:r>
            <a:r>
              <a:rPr lang="en-US" sz="2400" i="1" dirty="0" smtClean="0"/>
              <a:t>Tenure</a:t>
            </a:r>
            <a:r>
              <a:rPr lang="en-US" sz="2400" dirty="0" smtClean="0"/>
              <a:t>.</a:t>
            </a:r>
          </a:p>
          <a:p>
            <a:pPr lvl="0">
              <a:buFont typeface="Arial" pitchFamily="34" charset="0"/>
              <a:buChar char="•"/>
            </a:pPr>
            <a:r>
              <a:rPr lang="en-US" sz="2400" dirty="0" smtClean="0"/>
              <a:t>  High Churn is observed for the account types </a:t>
            </a:r>
            <a:r>
              <a:rPr lang="en-US" sz="2400" i="1" dirty="0" smtClean="0"/>
              <a:t>Regular</a:t>
            </a:r>
            <a:r>
              <a:rPr lang="en-US" sz="2400" dirty="0" smtClean="0"/>
              <a:t> and </a:t>
            </a:r>
            <a:r>
              <a:rPr lang="en-US" sz="2400" i="1" dirty="0" smtClean="0"/>
              <a:t>HNI</a:t>
            </a:r>
            <a:r>
              <a:rPr lang="en-US" sz="2400" dirty="0" smtClean="0"/>
              <a:t> even the account </a:t>
            </a:r>
          </a:p>
          <a:p>
            <a:pPr lvl="0"/>
            <a:r>
              <a:rPr lang="en-US" sz="2400" dirty="0" smtClean="0"/>
              <a:t>    stays in the tenure more than 5 years.</a:t>
            </a:r>
          </a:p>
          <a:p>
            <a:pPr lvl="0">
              <a:buFont typeface="Arial" pitchFamily="34" charset="0"/>
              <a:buChar char="•"/>
            </a:pPr>
            <a:r>
              <a:rPr lang="en-US" sz="2400" dirty="0" smtClean="0"/>
              <a:t>  32% of the churn of accounts occurred when the complaint has been raised.</a:t>
            </a:r>
          </a:p>
          <a:p>
            <a:pPr lvl="0">
              <a:buFont typeface="Arial" pitchFamily="34" charset="0"/>
              <a:buChar char="•"/>
            </a:pPr>
            <a:r>
              <a:rPr lang="en-US" sz="2400" dirty="0" smtClean="0"/>
              <a:t>  25% of the churn of accounts occurred when the payment is </a:t>
            </a:r>
            <a:r>
              <a:rPr lang="en-US" sz="2400" i="1" dirty="0" smtClean="0"/>
              <a:t>COD</a:t>
            </a:r>
            <a:r>
              <a:rPr lang="en-US" sz="2400" dirty="0" smtClean="0"/>
              <a:t>, so implicitly </a:t>
            </a:r>
          </a:p>
          <a:p>
            <a:pPr lvl="0"/>
            <a:r>
              <a:rPr lang="en-US" sz="2400" dirty="0" smtClean="0"/>
              <a:t>    indicate that customers are not treated well when step into the store.</a:t>
            </a:r>
          </a:p>
          <a:p>
            <a:pPr lvl="0">
              <a:buFont typeface="Arial" pitchFamily="34" charset="0"/>
              <a:buChar char="•"/>
            </a:pPr>
            <a:r>
              <a:rPr lang="en-US" sz="2400" dirty="0" smtClean="0"/>
              <a:t>  Even the account counts of </a:t>
            </a:r>
            <a:r>
              <a:rPr lang="en-US" sz="2400" i="1" dirty="0" smtClean="0"/>
              <a:t>Regular Plus </a:t>
            </a:r>
            <a:r>
              <a:rPr lang="en-US" sz="2400" dirty="0" smtClean="0"/>
              <a:t>and </a:t>
            </a:r>
            <a:r>
              <a:rPr lang="en-US" sz="2400" i="1" dirty="0" smtClean="0"/>
              <a:t>Super</a:t>
            </a:r>
            <a:r>
              <a:rPr lang="en-US" sz="2400" dirty="0" smtClean="0"/>
              <a:t> is almost similar, we observed </a:t>
            </a:r>
          </a:p>
          <a:p>
            <a:pPr lvl="0"/>
            <a:r>
              <a:rPr lang="en-US" sz="2400" dirty="0" smtClean="0"/>
              <a:t>    that 27% of the churn occurred with the account type as Regular Plus but when </a:t>
            </a:r>
          </a:p>
          <a:p>
            <a:pPr lvl="0"/>
            <a:r>
              <a:rPr lang="en-US" sz="2400" dirty="0" smtClean="0"/>
              <a:t>    they switch onto the next level (i.e., Super), the churn rate is reduced to 10%. </a:t>
            </a:r>
          </a:p>
          <a:p>
            <a:pPr lvl="0"/>
            <a:r>
              <a:rPr lang="en-US" sz="2400" dirty="0" smtClean="0"/>
              <a:t>    Offers and plans to be revisited between these two account types. </a:t>
            </a:r>
          </a:p>
          <a:p>
            <a:pPr>
              <a:buClr>
                <a:srgbClr val="0070C0"/>
              </a:buClr>
            </a:pPr>
            <a:r>
              <a:rPr lang="en-IN" sz="1600" dirty="0">
                <a:solidFill>
                  <a:srgbClr val="6D6868"/>
                </a:solidFill>
                <a:latin typeface="Arial" panose="020B0604020202020204" pitchFamily="34" charset="0"/>
                <a:cs typeface="Arial" panose="020B0604020202020204" pitchFamily="34" charset="0"/>
              </a:rPr>
              <a:t> </a:t>
            </a:r>
          </a:p>
        </p:txBody>
      </p:sp>
      <p:sp>
        <p:nvSpPr>
          <p:cNvPr id="5" name="Rectangle 4">
            <a:extLst>
              <a:ext uri="{FF2B5EF4-FFF2-40B4-BE49-F238E27FC236}">
                <a16:creationId xmlns:a16="http://schemas.microsoft.com/office/drawing/2014/main" xmlns="" id="{3902C64F-B802-E343-B318-70D330A9A3FE}"/>
              </a:ext>
            </a:extLst>
          </p:cNvPr>
          <p:cNvSpPr/>
          <p:nvPr/>
        </p:nvSpPr>
        <p:spPr>
          <a:xfrm>
            <a:off x="757571" y="566245"/>
            <a:ext cx="9874035"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spTree>
    <p:extLst>
      <p:ext uri="{BB962C8B-B14F-4D97-AF65-F5344CB8AC3E}">
        <p14:creationId xmlns:p14="http://schemas.microsoft.com/office/powerpoint/2010/main" xmlns="" val="2073284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84B8933-F44C-374A-B677-D79AD8184284}"/>
              </a:ext>
            </a:extLst>
          </p:cNvPr>
          <p:cNvSpPr txBox="1"/>
          <p:nvPr/>
        </p:nvSpPr>
        <p:spPr>
          <a:xfrm>
            <a:off x="481179" y="4232595"/>
            <a:ext cx="10696338" cy="1938992"/>
          </a:xfrm>
          <a:prstGeom prst="rect">
            <a:avLst/>
          </a:prstGeom>
          <a:noFill/>
        </p:spPr>
        <p:txBody>
          <a:bodyPr wrap="square" rtlCol="0">
            <a:spAutoFit/>
          </a:bodyPr>
          <a:lstStyle/>
          <a:p>
            <a:pPr>
              <a:buFont typeface="Arial" pitchFamily="34" charset="0"/>
              <a:buChar char="•"/>
            </a:pPr>
            <a:r>
              <a:rPr lang="en-IN" sz="2400" dirty="0" smtClean="0"/>
              <a:t>  RF makes the prediction utilizing ‘Tenure’ variable with ~25% &amp; cumulative </a:t>
            </a:r>
          </a:p>
          <a:p>
            <a:r>
              <a:rPr lang="en-IN" sz="2400" dirty="0" smtClean="0"/>
              <a:t>    consideration of all the other continuous and categorical variables, which indicates </a:t>
            </a:r>
          </a:p>
          <a:p>
            <a:r>
              <a:rPr lang="en-IN" sz="2400" dirty="0" smtClean="0"/>
              <a:t>    that it work well in the production data.</a:t>
            </a:r>
          </a:p>
          <a:p>
            <a:pPr>
              <a:buFont typeface="Arial" pitchFamily="34" charset="0"/>
              <a:buChar char="•"/>
            </a:pPr>
            <a:r>
              <a:rPr lang="en-IN" sz="2400" dirty="0" smtClean="0"/>
              <a:t>  </a:t>
            </a:r>
            <a:r>
              <a:rPr lang="en-IN" sz="2400" i="1" dirty="0" smtClean="0"/>
              <a:t>Tenure, </a:t>
            </a:r>
            <a:r>
              <a:rPr lang="en-IN" sz="2400" i="1" dirty="0" err="1" smtClean="0"/>
              <a:t>cashback</a:t>
            </a:r>
            <a:r>
              <a:rPr lang="en-IN" sz="2400" i="1" dirty="0" smtClean="0"/>
              <a:t>, </a:t>
            </a:r>
            <a:r>
              <a:rPr lang="en-IN" sz="2400" i="1" dirty="0" err="1" smtClean="0"/>
              <a:t>Day_Since_CC_connect</a:t>
            </a:r>
            <a:r>
              <a:rPr lang="en-IN" sz="2400" i="1" dirty="0" smtClean="0"/>
              <a:t>, </a:t>
            </a:r>
            <a:r>
              <a:rPr lang="en-IN" sz="2400" i="1" dirty="0" err="1" smtClean="0"/>
              <a:t>CC_Contacted_LY</a:t>
            </a:r>
            <a:r>
              <a:rPr lang="en-IN" sz="2400" i="1" dirty="0" smtClean="0"/>
              <a:t>, </a:t>
            </a:r>
            <a:r>
              <a:rPr lang="en-IN" sz="2400" i="1" dirty="0" err="1" smtClean="0"/>
              <a:t>Complain_ly</a:t>
            </a:r>
            <a:r>
              <a:rPr lang="en-IN" sz="2400" i="1" dirty="0" smtClean="0"/>
              <a:t>, </a:t>
            </a:r>
          </a:p>
          <a:p>
            <a:r>
              <a:rPr lang="en-IN" sz="2400" i="1" dirty="0" smtClean="0"/>
              <a:t>    revenue, </a:t>
            </a:r>
            <a:r>
              <a:rPr lang="en-IN" sz="2400" i="1" dirty="0" err="1" smtClean="0"/>
              <a:t>CC_Agent_score</a:t>
            </a:r>
            <a:r>
              <a:rPr lang="en-IN" sz="2400" i="1" dirty="0" smtClean="0"/>
              <a:t> </a:t>
            </a:r>
            <a:r>
              <a:rPr lang="en-IN" sz="2400" dirty="0" smtClean="0"/>
              <a:t>are most important features of churning.</a:t>
            </a:r>
            <a:r>
              <a:rPr lang="en-IN" sz="1600" dirty="0">
                <a:solidFill>
                  <a:srgbClr val="6D6868"/>
                </a:solidFill>
                <a:latin typeface="Arial" panose="020B0604020202020204" pitchFamily="34" charset="0"/>
                <a:cs typeface="Arial" panose="020B0604020202020204" pitchFamily="34" charset="0"/>
              </a:rPr>
              <a:t> </a:t>
            </a:r>
          </a:p>
        </p:txBody>
      </p:sp>
      <p:pic>
        <p:nvPicPr>
          <p:cNvPr id="4" name="Picture 4"/>
          <p:cNvPicPr>
            <a:picLocks noChangeAspect="1" noChangeArrowheads="1"/>
          </p:cNvPicPr>
          <p:nvPr/>
        </p:nvPicPr>
        <p:blipFill>
          <a:blip r:embed="rId2"/>
          <a:srcRect/>
          <a:stretch>
            <a:fillRect/>
          </a:stretch>
        </p:blipFill>
        <p:spPr bwMode="auto">
          <a:xfrm>
            <a:off x="1392071" y="920188"/>
            <a:ext cx="7929350" cy="3312407"/>
          </a:xfrm>
          <a:prstGeom prst="rect">
            <a:avLst/>
          </a:prstGeom>
          <a:noFill/>
          <a:ln w="9525">
            <a:noFill/>
            <a:miter lim="800000"/>
            <a:headEnd/>
            <a:tailEnd/>
          </a:ln>
          <a:effectLst/>
        </p:spPr>
      </p:pic>
      <p:sp>
        <p:nvSpPr>
          <p:cNvPr id="5" name="Title 4">
            <a:extLst>
              <a:ext uri="{FF2B5EF4-FFF2-40B4-BE49-F238E27FC236}">
                <a16:creationId xmlns="" xmlns:a16="http://schemas.microsoft.com/office/drawing/2014/main" id="{2DD1227D-D47C-43E6-9316-D1B51C0E9A01}"/>
              </a:ext>
            </a:extLst>
          </p:cNvPr>
          <p:cNvSpPr txBox="1">
            <a:spLocks/>
          </p:cNvSpPr>
          <p:nvPr/>
        </p:nvSpPr>
        <p:spPr>
          <a:xfrm>
            <a:off x="276463" y="358213"/>
            <a:ext cx="6028803" cy="561975"/>
          </a:xfrm>
          <a:prstGeom prst="rect">
            <a:avLst/>
          </a:prstGeom>
          <a:solidFill>
            <a:srgbClr val="377AD1"/>
          </a:solidFill>
          <a:ln w="6350" cap="flat" cmpd="sng" algn="ctr">
            <a:noFill/>
            <a:prstDash val="solid"/>
            <a:miter lim="800000"/>
          </a:ln>
        </p:spPr>
        <p:style>
          <a:lnRef idx="1">
            <a:schemeClr val="accent1"/>
          </a:lnRef>
          <a:fillRef idx="3">
            <a:schemeClr val="accent1"/>
          </a:fillRef>
          <a:effectRef idx="2">
            <a:schemeClr val="accent1"/>
          </a:effectRef>
          <a:fontRef idx="minor">
            <a:schemeClr val="lt1"/>
          </a:fontRef>
        </p:style>
        <p:txBody>
          <a:bodyPr rtlCol="0" anchor="ctr">
            <a:normAutofit fontScale="92500"/>
          </a:bodyPr>
          <a:lstStyle/>
          <a:p>
            <a:pPr marL="0" marR="0" lvl="0" indent="0" defTabSz="914400" rtl="0" eaLnBrk="1" fontAlgn="auto" latinLnBrk="0" hangingPunct="1">
              <a:lnSpc>
                <a:spcPct val="90000"/>
              </a:lnSpc>
              <a:spcBef>
                <a:spcPct val="0"/>
              </a:spcBef>
              <a:spcAft>
                <a:spcPts val="0"/>
              </a:spcAft>
              <a:buClrTx/>
              <a:buSzTx/>
              <a:buFontTx/>
              <a:buNone/>
              <a:tabLst/>
              <a:defRPr/>
            </a:pPr>
            <a:r>
              <a:rPr lang="en-US" sz="2800" b="1" dirty="0" smtClean="0"/>
              <a:t>INSIGHTS FROM RANDOM FOREST MODEL</a:t>
            </a:r>
            <a:endParaRPr kumimoji="0" lang="en-US" sz="2800" b="1" i="0" u="none" strike="noStrike" kern="1200" cap="none" spc="0" normalizeH="0" baseline="0" noProof="0" dirty="0">
              <a:ln>
                <a:noFill/>
              </a:ln>
              <a:solidFill>
                <a:schemeClr val="lt1"/>
              </a:solidFill>
              <a:effectLst/>
              <a:uLnTx/>
              <a:uFillTx/>
              <a:latin typeface="+mn-lt"/>
              <a:ea typeface="+mn-ea"/>
              <a:cs typeface="+mn-cs"/>
            </a:endParaRPr>
          </a:p>
        </p:txBody>
      </p:sp>
    </p:spTree>
    <p:extLst>
      <p:ext uri="{BB962C8B-B14F-4D97-AF65-F5344CB8AC3E}">
        <p14:creationId xmlns:p14="http://schemas.microsoft.com/office/powerpoint/2010/main" xmlns="" val="2073284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3244798" y="563351"/>
            <a:ext cx="5374857"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a:t>
            </a:r>
          </a:p>
        </p:txBody>
      </p:sp>
      <p:sp>
        <p:nvSpPr>
          <p:cNvPr id="7" name="TextBox 6">
            <a:extLst>
              <a:ext uri="{FF2B5EF4-FFF2-40B4-BE49-F238E27FC236}">
                <a16:creationId xmlns:a16="http://schemas.microsoft.com/office/drawing/2014/main" xmlns="" id="{A84B8933-F44C-374A-B677-D79AD8184284}"/>
              </a:ext>
            </a:extLst>
          </p:cNvPr>
          <p:cNvSpPr txBox="1"/>
          <p:nvPr/>
        </p:nvSpPr>
        <p:spPr>
          <a:xfrm>
            <a:off x="1" y="1310185"/>
            <a:ext cx="11232106" cy="4524315"/>
          </a:xfrm>
          <a:prstGeom prst="rect">
            <a:avLst/>
          </a:prstGeom>
          <a:noFill/>
        </p:spPr>
        <p:txBody>
          <a:bodyPr wrap="square" rtlCol="0">
            <a:spAutoFit/>
          </a:bodyPr>
          <a:lstStyle/>
          <a:p>
            <a:pPr>
              <a:buFont typeface="Wingdings" pitchFamily="2" charset="2"/>
              <a:buChar char="ü"/>
            </a:pPr>
            <a:r>
              <a:rPr lang="en-US" sz="2400" dirty="0" smtClean="0"/>
              <a:t>Improve the services in the store when customers approach to pay(COD). Set up a </a:t>
            </a:r>
          </a:p>
          <a:p>
            <a:r>
              <a:rPr lang="en-US" sz="2400" dirty="0" smtClean="0"/>
              <a:t>   token-based system to pay their monthly charges. Provide them a feedback form to get </a:t>
            </a:r>
          </a:p>
          <a:p>
            <a:r>
              <a:rPr lang="en-US" sz="2400" dirty="0" smtClean="0"/>
              <a:t>   the ratings, &amp; take appropriate actions.</a:t>
            </a:r>
          </a:p>
          <a:p>
            <a:endParaRPr lang="en-US" sz="2400" dirty="0" smtClean="0"/>
          </a:p>
          <a:p>
            <a:pPr>
              <a:buFont typeface="Wingdings" pitchFamily="2" charset="2"/>
              <a:buChar char="ü"/>
            </a:pPr>
            <a:r>
              <a:rPr lang="en-US" sz="2400" dirty="0" smtClean="0"/>
              <a:t>Keep your new customers happy with regular follow-ups (Quarterly once at least for 2 </a:t>
            </a:r>
          </a:p>
          <a:p>
            <a:r>
              <a:rPr lang="en-US" sz="2400" dirty="0" smtClean="0"/>
              <a:t>   years) to get their feedback about the services, and whether the chosen plan meets </a:t>
            </a:r>
          </a:p>
          <a:p>
            <a:r>
              <a:rPr lang="en-US" sz="2400" dirty="0" smtClean="0"/>
              <a:t>   their expectations or not; because, the more churn occurred during the first 2 years in </a:t>
            </a:r>
          </a:p>
          <a:p>
            <a:r>
              <a:rPr lang="en-US" sz="2400" dirty="0" smtClean="0"/>
              <a:t>   the contract.</a:t>
            </a:r>
          </a:p>
          <a:p>
            <a:endParaRPr lang="en-US" sz="2400" dirty="0" smtClean="0"/>
          </a:p>
          <a:p>
            <a:pPr>
              <a:buFont typeface="Wingdings" pitchFamily="2" charset="2"/>
              <a:buChar char="ü"/>
            </a:pPr>
            <a:r>
              <a:rPr lang="en-US" sz="2400" dirty="0" smtClean="0"/>
              <a:t>Since the Super account type is just the next level to Regular Plus account type, the </a:t>
            </a:r>
          </a:p>
          <a:p>
            <a:r>
              <a:rPr lang="en-US" sz="2400" dirty="0" smtClean="0"/>
              <a:t>    churn rate has come down to 10% from 27%. Offers and plans need to be revisited </a:t>
            </a:r>
          </a:p>
          <a:p>
            <a:r>
              <a:rPr lang="en-US" sz="2400" dirty="0" smtClean="0"/>
              <a:t>    between these two account types.</a:t>
            </a:r>
            <a:endParaRPr lang="en-US" sz="2000" dirty="0"/>
          </a:p>
        </p:txBody>
      </p:sp>
    </p:spTree>
    <p:extLst>
      <p:ext uri="{BB962C8B-B14F-4D97-AF65-F5344CB8AC3E}">
        <p14:creationId xmlns:p14="http://schemas.microsoft.com/office/powerpoint/2010/main" xmlns="" val="20237341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3244798" y="386829"/>
            <a:ext cx="5374857"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a:t>
            </a:r>
          </a:p>
        </p:txBody>
      </p:sp>
      <p:sp>
        <p:nvSpPr>
          <p:cNvPr id="7" name="TextBox 6">
            <a:extLst>
              <a:ext uri="{FF2B5EF4-FFF2-40B4-BE49-F238E27FC236}">
                <a16:creationId xmlns:a16="http://schemas.microsoft.com/office/drawing/2014/main" xmlns="" id="{A84B8933-F44C-374A-B677-D79AD8184284}"/>
              </a:ext>
            </a:extLst>
          </p:cNvPr>
          <p:cNvSpPr txBox="1"/>
          <p:nvPr/>
        </p:nvSpPr>
        <p:spPr>
          <a:xfrm>
            <a:off x="1" y="917293"/>
            <a:ext cx="11232106" cy="5509200"/>
          </a:xfrm>
          <a:prstGeom prst="rect">
            <a:avLst/>
          </a:prstGeom>
          <a:noFill/>
        </p:spPr>
        <p:txBody>
          <a:bodyPr wrap="square" rtlCol="0">
            <a:spAutoFit/>
          </a:bodyPr>
          <a:lstStyle/>
          <a:p>
            <a:endParaRPr lang="en-US" sz="2000" dirty="0" smtClean="0"/>
          </a:p>
          <a:p>
            <a:pPr>
              <a:buFont typeface="Wingdings" pitchFamily="2" charset="2"/>
              <a:buChar char="ü"/>
            </a:pPr>
            <a:r>
              <a:rPr lang="en-US" sz="2400" dirty="0" smtClean="0"/>
              <a:t>Don’t provide more offers to the Regular &amp; HNI account types; because they are ready </a:t>
            </a:r>
          </a:p>
          <a:p>
            <a:r>
              <a:rPr lang="en-US" sz="2400" dirty="0" smtClean="0"/>
              <a:t>    to cancel the service regardless of the tenure.</a:t>
            </a:r>
          </a:p>
          <a:p>
            <a:endParaRPr lang="en-US" sz="2400" dirty="0" smtClean="0"/>
          </a:p>
          <a:p>
            <a:pPr>
              <a:buFont typeface="Wingdings" pitchFamily="2" charset="2"/>
              <a:buChar char="ü"/>
            </a:pPr>
            <a:r>
              <a:rPr lang="en-US" sz="2400" dirty="0" smtClean="0"/>
              <a:t>The churn rate for the accounts that raised the complaint is 32%, whereas when they </a:t>
            </a:r>
          </a:p>
          <a:p>
            <a:r>
              <a:rPr lang="en-US" sz="2400" dirty="0" smtClean="0"/>
              <a:t>    have not risen it is just 11%. So, inform the customer service to give more importance </a:t>
            </a:r>
          </a:p>
          <a:p>
            <a:r>
              <a:rPr lang="en-US" sz="2400" dirty="0" smtClean="0"/>
              <a:t>    to the cases that have raised the complaint, keeping your customer a service issue to a </a:t>
            </a:r>
          </a:p>
          <a:p>
            <a:r>
              <a:rPr lang="en-US" sz="2400" dirty="0" smtClean="0"/>
              <a:t>    minimum is the key.</a:t>
            </a:r>
          </a:p>
          <a:p>
            <a:endParaRPr lang="en-US" sz="2400" dirty="0" smtClean="0"/>
          </a:p>
          <a:p>
            <a:pPr>
              <a:buFont typeface="Wingdings" pitchFamily="2" charset="2"/>
              <a:buChar char="ü"/>
            </a:pPr>
            <a:r>
              <a:rPr lang="en-US" sz="2400" dirty="0" smtClean="0"/>
              <a:t>The times the customers of the account contacted customer care are high then the </a:t>
            </a:r>
          </a:p>
          <a:p>
            <a:r>
              <a:rPr lang="en-US" sz="2400" dirty="0" smtClean="0"/>
              <a:t>    churn rate is also increased. Customer service has always affected the customer </a:t>
            </a:r>
          </a:p>
          <a:p>
            <a:r>
              <a:rPr lang="en-US" sz="2400" dirty="0" smtClean="0"/>
              <a:t>     satisfaction. From issues reaching the call centers to the actual resolution of the </a:t>
            </a:r>
          </a:p>
          <a:p>
            <a:r>
              <a:rPr lang="en-US" sz="2400" dirty="0" smtClean="0"/>
              <a:t>     customer’s problem. Take necessary action to improve the customer service </a:t>
            </a:r>
          </a:p>
          <a:p>
            <a:r>
              <a:rPr lang="en-US" sz="2400" dirty="0" smtClean="0"/>
              <a:t>     experience.</a:t>
            </a:r>
          </a:p>
          <a:p>
            <a:endParaRPr lang="en-US" sz="2000" dirty="0"/>
          </a:p>
        </p:txBody>
      </p:sp>
    </p:spTree>
    <p:extLst>
      <p:ext uri="{BB962C8B-B14F-4D97-AF65-F5344CB8AC3E}">
        <p14:creationId xmlns:p14="http://schemas.microsoft.com/office/powerpoint/2010/main" xmlns="" val="20237341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 xmlns:a16="http://schemas.microsoft.com/office/drawing/2014/main" id="{2DD1227D-D47C-43E6-9316-D1B51C0E9A01}"/>
              </a:ext>
            </a:extLst>
          </p:cNvPr>
          <p:cNvSpPr txBox="1">
            <a:spLocks/>
          </p:cNvSpPr>
          <p:nvPr/>
        </p:nvSpPr>
        <p:spPr>
          <a:xfrm>
            <a:off x="0" y="1160060"/>
            <a:ext cx="11341289" cy="4230806"/>
          </a:xfrm>
          <a:prstGeom prst="rect">
            <a:avLst/>
          </a:prstGeom>
          <a:solidFill>
            <a:srgbClr val="377AD1"/>
          </a:solidFill>
          <a:ln w="6350" cap="flat" cmpd="sng" algn="ctr">
            <a:noFill/>
            <a:prstDash val="solid"/>
            <a:miter lim="800000"/>
          </a:ln>
        </p:spPr>
        <p:style>
          <a:lnRef idx="1">
            <a:schemeClr val="accent1"/>
          </a:lnRef>
          <a:fillRef idx="3">
            <a:schemeClr val="accent1"/>
          </a:fillRef>
          <a:effectRef idx="2">
            <a:schemeClr val="accent1"/>
          </a:effectRef>
          <a:fontRef idx="minor">
            <a:schemeClr val="lt1"/>
          </a:fontRef>
        </p:style>
        <p:txBody>
          <a:bodyPr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9600" b="1" u="sng" dirty="0" smtClean="0"/>
              <a:t>THANK YOU!</a:t>
            </a:r>
            <a:endParaRPr kumimoji="0" lang="en-US" sz="9600" b="1" i="0" u="sng" strike="noStrike" kern="1200" cap="none" spc="0" normalizeH="0" baseline="0" noProof="0" dirty="0">
              <a:ln>
                <a:noFill/>
              </a:ln>
              <a:solidFill>
                <a:schemeClr val="lt1"/>
              </a:solidFill>
              <a:effectLst/>
              <a:uLnTx/>
              <a:uFillTx/>
              <a:latin typeface="+mn-lt"/>
              <a:ea typeface="+mn-ea"/>
              <a:cs typeface="+mn-cs"/>
            </a:endParaRPr>
          </a:p>
        </p:txBody>
      </p:sp>
    </p:spTree>
    <p:extLst>
      <p:ext uri="{BB962C8B-B14F-4D97-AF65-F5344CB8AC3E}">
        <p14:creationId xmlns:p14="http://schemas.microsoft.com/office/powerpoint/2010/main" xmlns="" val="2023734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1432060" y="563351"/>
            <a:ext cx="9327879"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Business Problem Understanding</a:t>
            </a:r>
          </a:p>
        </p:txBody>
      </p:sp>
      <p:sp>
        <p:nvSpPr>
          <p:cNvPr id="7" name="TextBox 6">
            <a:extLst>
              <a:ext uri="{FF2B5EF4-FFF2-40B4-BE49-F238E27FC236}">
                <a16:creationId xmlns:a16="http://schemas.microsoft.com/office/drawing/2014/main" xmlns="" id="{A84B8933-F44C-374A-B677-D79AD8184284}"/>
              </a:ext>
            </a:extLst>
          </p:cNvPr>
          <p:cNvSpPr txBox="1"/>
          <p:nvPr/>
        </p:nvSpPr>
        <p:spPr>
          <a:xfrm>
            <a:off x="195948" y="1773987"/>
            <a:ext cx="10814951" cy="4893647"/>
          </a:xfrm>
          <a:prstGeom prst="rect">
            <a:avLst/>
          </a:prstGeom>
          <a:noFill/>
        </p:spPr>
        <p:txBody>
          <a:bodyPr wrap="square" rtlCol="0">
            <a:spAutoFit/>
          </a:bodyPr>
          <a:lstStyle/>
          <a:p>
            <a:pPr marL="25400"/>
            <a:endParaRPr lang="en-US" sz="2400" dirty="0" smtClean="0"/>
          </a:p>
          <a:p>
            <a:pPr marL="25400"/>
            <a:r>
              <a:rPr lang="en-US" sz="2400" dirty="0" smtClean="0"/>
              <a:t>A Direct to Home (DTH) provider is facing a lot of competition in the current market and it has become a challenge to retain the existing customers in the current situation. As customers switch to alternate provider due to various reasons like lower cost, service offerings, marketing promotions by competitors, it is just a ‘one click away’ to move to other vendors. </a:t>
            </a:r>
          </a:p>
          <a:p>
            <a:pPr marL="25400"/>
            <a:endParaRPr lang="en-US" sz="2400" dirty="0" smtClean="0"/>
          </a:p>
          <a:p>
            <a:pPr marL="25400"/>
            <a:r>
              <a:rPr lang="en-US" sz="2400" dirty="0" smtClean="0"/>
              <a:t>We are provided with the ‘</a:t>
            </a:r>
            <a:r>
              <a:rPr lang="en-US" sz="2400" b="1" i="1" dirty="0" smtClean="0"/>
              <a:t>account</a:t>
            </a:r>
            <a:r>
              <a:rPr lang="en-US" sz="2400" dirty="0" smtClean="0"/>
              <a:t>’ information for the last 12 months, one account can have multiple customers. So, by losing </a:t>
            </a:r>
            <a:r>
              <a:rPr lang="en-US" sz="2400" i="1" dirty="0" smtClean="0"/>
              <a:t>one account the company might be losing more than one customer</a:t>
            </a:r>
            <a:r>
              <a:rPr lang="en-US" sz="2400" dirty="0" smtClean="0"/>
              <a:t>. Hence, the company wants to develop a model through which they can do churn prediction of the accounts and provide segmented offers to the potential churners.</a:t>
            </a:r>
          </a:p>
          <a:p>
            <a:pPr marL="25400" indent="0">
              <a:buNone/>
            </a:pPr>
            <a:endParaRPr lang="en-IN" sz="2400" dirty="0"/>
          </a:p>
        </p:txBody>
      </p:sp>
      <p:sp>
        <p:nvSpPr>
          <p:cNvPr id="4" name="Title 4">
            <a:extLst>
              <a:ext uri="{FF2B5EF4-FFF2-40B4-BE49-F238E27FC236}">
                <a16:creationId xmlns="" xmlns:a16="http://schemas.microsoft.com/office/drawing/2014/main" id="{2DD1227D-D47C-43E6-9316-D1B51C0E9A01}"/>
              </a:ext>
            </a:extLst>
          </p:cNvPr>
          <p:cNvSpPr txBox="1">
            <a:spLocks/>
          </p:cNvSpPr>
          <p:nvPr/>
        </p:nvSpPr>
        <p:spPr>
          <a:xfrm>
            <a:off x="279400" y="1492999"/>
            <a:ext cx="5166058" cy="561975"/>
          </a:xfrm>
          <a:prstGeom prst="rect">
            <a:avLst/>
          </a:prstGeom>
          <a:solidFill>
            <a:srgbClr val="377AD1"/>
          </a:solidFill>
          <a:ln w="6350" cap="flat" cmpd="sng" algn="ctr">
            <a:noFill/>
            <a:prstDash val="solid"/>
            <a:miter lim="800000"/>
          </a:ln>
        </p:spPr>
        <p:style>
          <a:lnRef idx="1">
            <a:schemeClr val="accent1"/>
          </a:lnRef>
          <a:fillRef idx="3">
            <a:schemeClr val="accent1"/>
          </a:fillRef>
          <a:effectRef idx="2">
            <a:schemeClr val="accent1"/>
          </a:effectRef>
          <a:fontRef idx="minor">
            <a:schemeClr val="lt1"/>
          </a:fontRef>
        </p:style>
        <p:txBody>
          <a:bodyPr rtlCol="0" anchor="ctr">
            <a:normAutofit/>
          </a:body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lt1"/>
                </a:solidFill>
                <a:effectLst/>
                <a:uLnTx/>
                <a:uFillTx/>
                <a:latin typeface="+mn-lt"/>
                <a:ea typeface="+mn-ea"/>
                <a:cs typeface="+mn-cs"/>
              </a:rPr>
              <a:t>WHAT WE ARE TRYING TO SOLVE</a:t>
            </a:r>
            <a:endParaRPr kumimoji="0" lang="en-US" sz="2800" b="1" i="0" u="none" strike="noStrike" kern="1200" cap="none" spc="0" normalizeH="0" baseline="0" noProof="0" dirty="0">
              <a:ln>
                <a:noFill/>
              </a:ln>
              <a:solidFill>
                <a:schemeClr val="lt1"/>
              </a:solidFill>
              <a:effectLst/>
              <a:uLnTx/>
              <a:uFillTx/>
              <a:latin typeface="+mn-lt"/>
              <a:ea typeface="+mn-ea"/>
              <a:cs typeface="+mn-cs"/>
            </a:endParaRPr>
          </a:p>
        </p:txBody>
      </p:sp>
    </p:spTree>
    <p:extLst>
      <p:ext uri="{BB962C8B-B14F-4D97-AF65-F5344CB8AC3E}">
        <p14:creationId xmlns:p14="http://schemas.microsoft.com/office/powerpoint/2010/main" xmlns="" val="954036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84B8933-F44C-374A-B677-D79AD8184284}"/>
              </a:ext>
            </a:extLst>
          </p:cNvPr>
          <p:cNvSpPr txBox="1"/>
          <p:nvPr/>
        </p:nvSpPr>
        <p:spPr>
          <a:xfrm>
            <a:off x="195947" y="317500"/>
            <a:ext cx="11063455" cy="6432530"/>
          </a:xfrm>
          <a:prstGeom prst="rect">
            <a:avLst/>
          </a:prstGeom>
          <a:noFill/>
        </p:spPr>
        <p:txBody>
          <a:bodyPr wrap="square" rtlCol="0">
            <a:spAutoFit/>
          </a:bodyPr>
          <a:lstStyle/>
          <a:p>
            <a:endParaRPr lang="en-US" sz="2800" b="1" u="sng" dirty="0" smtClean="0">
              <a:ea typeface="Verdana" pitchFamily="34" charset="0"/>
            </a:endParaRPr>
          </a:p>
          <a:p>
            <a:pPr>
              <a:buBlip>
                <a:blip r:embed="rId2"/>
              </a:buBlip>
            </a:pPr>
            <a:r>
              <a:rPr lang="en-IN" sz="2400" dirty="0" smtClean="0">
                <a:ea typeface="Verdana" pitchFamily="34" charset="0"/>
              </a:rPr>
              <a:t>Ratio of non-churn to churn on the provided data is 83% to 17%. </a:t>
            </a:r>
          </a:p>
          <a:p>
            <a:pPr>
              <a:buBlip>
                <a:blip r:embed="rId2"/>
              </a:buBlip>
            </a:pPr>
            <a:r>
              <a:rPr lang="en-IN" sz="2400" dirty="0" smtClean="0">
                <a:ea typeface="Verdana" pitchFamily="34" charset="0"/>
              </a:rPr>
              <a:t>1.25% of missing values in the dataset &amp; Data anomalies to be treated.</a:t>
            </a:r>
          </a:p>
          <a:p>
            <a:pPr>
              <a:buBlip>
                <a:blip r:embed="rId2"/>
              </a:buBlip>
            </a:pPr>
            <a:r>
              <a:rPr lang="en-US" sz="2400" dirty="0" smtClean="0">
                <a:ea typeface="Verdana" pitchFamily="34" charset="0"/>
              </a:rPr>
              <a:t>Offering a lot of free subsidies should not make loss to the organization.</a:t>
            </a:r>
            <a:endParaRPr lang="en-IN" sz="2400" dirty="0" smtClean="0">
              <a:ea typeface="Verdana" pitchFamily="34" charset="0"/>
            </a:endParaRPr>
          </a:p>
          <a:p>
            <a:endParaRPr lang="en-US" sz="2400" dirty="0" smtClean="0">
              <a:ea typeface="Verdana" pitchFamily="34" charset="0"/>
            </a:endParaRPr>
          </a:p>
          <a:p>
            <a:pPr>
              <a:buBlip>
                <a:blip r:embed="rId2"/>
              </a:buBlip>
            </a:pPr>
            <a:r>
              <a:rPr lang="en-US" sz="2400" dirty="0" smtClean="0">
                <a:ea typeface="Verdana" pitchFamily="34" charset="0"/>
              </a:rPr>
              <a:t>Identify the potential accounts early who may voluntarily churn and provide them    </a:t>
            </a:r>
          </a:p>
          <a:p>
            <a:r>
              <a:rPr lang="en-US" sz="2400" dirty="0" smtClean="0">
                <a:ea typeface="Verdana" pitchFamily="34" charset="0"/>
              </a:rPr>
              <a:t>   discounts &amp; combo offers will help the organization to retain those customers and</a:t>
            </a:r>
          </a:p>
          <a:p>
            <a:r>
              <a:rPr lang="en-US" sz="2400" dirty="0" smtClean="0">
                <a:ea typeface="Verdana" pitchFamily="34" charset="0"/>
              </a:rPr>
              <a:t>   reduce revenue loss.</a:t>
            </a:r>
          </a:p>
          <a:p>
            <a:pPr>
              <a:buBlip>
                <a:blip r:embed="rId2"/>
              </a:buBlip>
            </a:pPr>
            <a:r>
              <a:rPr lang="en-US" sz="2400" dirty="0" smtClean="0">
                <a:ea typeface="Verdana" pitchFamily="34" charset="0"/>
              </a:rPr>
              <a:t>Leverage social media to enhance Telecom customer experience. It will improve our</a:t>
            </a:r>
          </a:p>
          <a:p>
            <a:r>
              <a:rPr lang="en-US" sz="2400" dirty="0" smtClean="0">
                <a:ea typeface="Verdana" pitchFamily="34" charset="0"/>
              </a:rPr>
              <a:t>   business implicitly at no cost.</a:t>
            </a:r>
          </a:p>
          <a:p>
            <a:endParaRPr lang="en-US" sz="2400" dirty="0" smtClean="0">
              <a:ea typeface="Verdana" pitchFamily="34" charset="0"/>
            </a:endParaRPr>
          </a:p>
          <a:p>
            <a:pPr>
              <a:buBlip>
                <a:blip r:embed="rId2"/>
              </a:buBlip>
            </a:pPr>
            <a:r>
              <a:rPr lang="en-US" sz="2400" dirty="0" smtClean="0">
                <a:ea typeface="Verdana" pitchFamily="34" charset="0"/>
              </a:rPr>
              <a:t>To predict the accounts who is likely to leave from the existing service provider in near</a:t>
            </a:r>
          </a:p>
          <a:p>
            <a:r>
              <a:rPr lang="en-US" sz="2400" dirty="0" smtClean="0">
                <a:ea typeface="Verdana" pitchFamily="34" charset="0"/>
              </a:rPr>
              <a:t>   future, so then we offer them incentives to stay, can offer huge savings to a business.</a:t>
            </a:r>
          </a:p>
          <a:p>
            <a:pPr>
              <a:buBlip>
                <a:blip r:embed="rId2"/>
              </a:buBlip>
            </a:pPr>
            <a:r>
              <a:rPr lang="en-US" sz="2400" dirty="0" smtClean="0">
                <a:ea typeface="Verdana" pitchFamily="34" charset="0"/>
              </a:rPr>
              <a:t>Predict the churn accounts with high accuracy in advance.</a:t>
            </a:r>
          </a:p>
          <a:p>
            <a:pPr>
              <a:buBlip>
                <a:blip r:embed="rId2"/>
              </a:buBlip>
            </a:pPr>
            <a:r>
              <a:rPr lang="en-US" sz="2400" dirty="0" smtClean="0">
                <a:ea typeface="Verdana" pitchFamily="34" charset="0"/>
              </a:rPr>
              <a:t>Choose the best model based on performance and lowest cost misclassification.</a:t>
            </a:r>
          </a:p>
          <a:p>
            <a:pPr>
              <a:buBlip>
                <a:blip r:embed="rId2"/>
              </a:buBlip>
            </a:pPr>
            <a:r>
              <a:rPr lang="en-US" sz="2400" dirty="0" smtClean="0">
                <a:ea typeface="Verdana" pitchFamily="34" charset="0"/>
              </a:rPr>
              <a:t>With the provided data, recommend products strategies to the business based on</a:t>
            </a:r>
          </a:p>
          <a:p>
            <a:r>
              <a:rPr lang="en-US" sz="2400" dirty="0" smtClean="0">
                <a:ea typeface="Verdana" pitchFamily="34" charset="0"/>
              </a:rPr>
              <a:t>    the analysis that will help retain the customers .</a:t>
            </a:r>
            <a:endParaRPr lang="en-IN" sz="2400" dirty="0">
              <a:ea typeface="Verdana" pitchFamily="34" charset="0"/>
            </a:endParaRPr>
          </a:p>
        </p:txBody>
      </p:sp>
      <p:sp>
        <p:nvSpPr>
          <p:cNvPr id="4" name="Title 4">
            <a:extLst>
              <a:ext uri="{FF2B5EF4-FFF2-40B4-BE49-F238E27FC236}">
                <a16:creationId xmlns="" xmlns:a16="http://schemas.microsoft.com/office/drawing/2014/main" id="{2DD1227D-D47C-43E6-9316-D1B51C0E9A01}"/>
              </a:ext>
            </a:extLst>
          </p:cNvPr>
          <p:cNvSpPr txBox="1">
            <a:spLocks/>
          </p:cNvSpPr>
          <p:nvPr/>
        </p:nvSpPr>
        <p:spPr>
          <a:xfrm>
            <a:off x="279400" y="317500"/>
            <a:ext cx="1986128" cy="404813"/>
          </a:xfrm>
          <a:prstGeom prst="rect">
            <a:avLst/>
          </a:prstGeom>
          <a:solidFill>
            <a:srgbClr val="377AD1"/>
          </a:solidFill>
          <a:ln w="6350" cap="flat" cmpd="sng" algn="ctr">
            <a:noFill/>
            <a:prstDash val="solid"/>
            <a:miter lim="800000"/>
          </a:ln>
        </p:spPr>
        <p:style>
          <a:lnRef idx="1">
            <a:schemeClr val="accent1"/>
          </a:lnRef>
          <a:fillRef idx="3">
            <a:schemeClr val="accent1"/>
          </a:fillRef>
          <a:effectRef idx="2">
            <a:schemeClr val="accent1"/>
          </a:effectRef>
          <a:fontRef idx="minor">
            <a:schemeClr val="lt1"/>
          </a:fontRef>
        </p:style>
        <p:txBody>
          <a:bodyPr rtlCol="0" anchor="ctr">
            <a:normAutofit fontScale="92500" lnSpcReduction="10000"/>
          </a:body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2600" b="1" i="0" u="none" strike="noStrike" kern="1200" cap="none" spc="0" normalizeH="0" baseline="0" noProof="0" dirty="0" smtClean="0">
                <a:ln>
                  <a:noFill/>
                </a:ln>
                <a:solidFill>
                  <a:schemeClr val="lt1"/>
                </a:solidFill>
                <a:effectLst/>
                <a:uLnTx/>
                <a:uFillTx/>
                <a:latin typeface="+mn-lt"/>
                <a:ea typeface="+mn-ea"/>
                <a:cs typeface="+mn-cs"/>
              </a:rPr>
              <a:t>CONSTRAINTS</a:t>
            </a:r>
            <a:endParaRPr kumimoji="0" lang="en-US" sz="2600" b="1" i="0" u="none" strike="noStrike" kern="1200" cap="none" spc="0" normalizeH="0" baseline="0" noProof="0" dirty="0">
              <a:ln>
                <a:noFill/>
              </a:ln>
              <a:solidFill>
                <a:schemeClr val="lt1"/>
              </a:solidFill>
              <a:effectLst/>
              <a:uLnTx/>
              <a:uFillTx/>
              <a:latin typeface="+mn-lt"/>
              <a:ea typeface="+mn-ea"/>
              <a:cs typeface="+mn-cs"/>
            </a:endParaRPr>
          </a:p>
        </p:txBody>
      </p:sp>
      <p:sp>
        <p:nvSpPr>
          <p:cNvPr id="5" name="Title 4">
            <a:extLst>
              <a:ext uri="{FF2B5EF4-FFF2-40B4-BE49-F238E27FC236}">
                <a16:creationId xmlns="" xmlns:a16="http://schemas.microsoft.com/office/drawing/2014/main" id="{2DD1227D-D47C-43E6-9316-D1B51C0E9A01}"/>
              </a:ext>
            </a:extLst>
          </p:cNvPr>
          <p:cNvSpPr txBox="1">
            <a:spLocks/>
          </p:cNvSpPr>
          <p:nvPr/>
        </p:nvSpPr>
        <p:spPr>
          <a:xfrm>
            <a:off x="279400" y="1856105"/>
            <a:ext cx="1044433" cy="384175"/>
          </a:xfrm>
          <a:prstGeom prst="rect">
            <a:avLst/>
          </a:prstGeom>
          <a:solidFill>
            <a:srgbClr val="377AD1"/>
          </a:solidFill>
          <a:ln w="6350" cap="flat" cmpd="sng" algn="ctr">
            <a:noFill/>
            <a:prstDash val="solid"/>
            <a:miter lim="800000"/>
          </a:ln>
        </p:spPr>
        <p:style>
          <a:lnRef idx="1">
            <a:schemeClr val="accent1"/>
          </a:lnRef>
          <a:fillRef idx="3">
            <a:schemeClr val="accent1"/>
          </a:fillRef>
          <a:effectRef idx="2">
            <a:schemeClr val="accent1"/>
          </a:effectRef>
          <a:fontRef idx="minor">
            <a:schemeClr val="lt1"/>
          </a:fontRef>
        </p:style>
        <p:txBody>
          <a:bodyPr rtlCol="0" anchor="ctr">
            <a:normAutofit fontScale="92500" lnSpcReduction="10000"/>
          </a:body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2600" b="1" i="0" u="none" strike="noStrike" kern="1200" cap="none" spc="0" normalizeH="0" baseline="0" noProof="0" dirty="0" smtClean="0">
                <a:ln>
                  <a:noFill/>
                </a:ln>
                <a:solidFill>
                  <a:schemeClr val="lt1"/>
                </a:solidFill>
                <a:effectLst/>
                <a:uLnTx/>
                <a:uFillTx/>
                <a:latin typeface="+mn-lt"/>
                <a:ea typeface="+mn-ea"/>
                <a:cs typeface="+mn-cs"/>
              </a:rPr>
              <a:t>SCOPE</a:t>
            </a:r>
            <a:endParaRPr kumimoji="0" lang="en-US" sz="2600" b="1" i="0" u="none" strike="noStrike" kern="1200" cap="none" spc="0" normalizeH="0" baseline="0" noProof="0" dirty="0">
              <a:ln>
                <a:noFill/>
              </a:ln>
              <a:solidFill>
                <a:schemeClr val="lt1"/>
              </a:solidFill>
              <a:effectLst/>
              <a:uLnTx/>
              <a:uFillTx/>
              <a:latin typeface="+mn-lt"/>
              <a:ea typeface="+mn-ea"/>
              <a:cs typeface="+mn-cs"/>
            </a:endParaRPr>
          </a:p>
        </p:txBody>
      </p:sp>
      <p:sp>
        <p:nvSpPr>
          <p:cNvPr id="8" name="Title 4">
            <a:extLst>
              <a:ext uri="{FF2B5EF4-FFF2-40B4-BE49-F238E27FC236}">
                <a16:creationId xmlns="" xmlns:a16="http://schemas.microsoft.com/office/drawing/2014/main" id="{2DD1227D-D47C-43E6-9316-D1B51C0E9A01}"/>
              </a:ext>
            </a:extLst>
          </p:cNvPr>
          <p:cNvSpPr txBox="1">
            <a:spLocks/>
          </p:cNvSpPr>
          <p:nvPr/>
        </p:nvSpPr>
        <p:spPr>
          <a:xfrm>
            <a:off x="279399" y="4050792"/>
            <a:ext cx="1822356" cy="457200"/>
          </a:xfrm>
          <a:prstGeom prst="rect">
            <a:avLst/>
          </a:prstGeom>
          <a:solidFill>
            <a:srgbClr val="377AD1"/>
          </a:solidFill>
          <a:ln w="6350" cap="flat" cmpd="sng" algn="ctr">
            <a:noFill/>
            <a:prstDash val="solid"/>
            <a:miter lim="800000"/>
          </a:ln>
        </p:spPr>
        <p:style>
          <a:lnRef idx="1">
            <a:schemeClr val="accent1"/>
          </a:lnRef>
          <a:fillRef idx="3">
            <a:schemeClr val="accent1"/>
          </a:fillRef>
          <a:effectRef idx="2">
            <a:schemeClr val="accent1"/>
          </a:effectRef>
          <a:fontRef idx="minor">
            <a:schemeClr val="lt1"/>
          </a:fontRef>
        </p:style>
        <p:txBody>
          <a:bodyPr rtlCol="0" anchor="ctr">
            <a:normAutofit/>
          </a:body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lt1"/>
                </a:solidFill>
                <a:effectLst/>
                <a:uLnTx/>
                <a:uFillTx/>
                <a:latin typeface="+mn-lt"/>
                <a:ea typeface="+mn-ea"/>
                <a:cs typeface="+mn-cs"/>
              </a:rPr>
              <a:t>OBJECTIVES</a:t>
            </a:r>
            <a:endParaRPr kumimoji="0" lang="en-US" sz="2400" b="1" i="0" u="none" strike="noStrike" kern="1200" cap="none" spc="0" normalizeH="0" baseline="0" noProof="0" dirty="0">
              <a:ln>
                <a:noFill/>
              </a:ln>
              <a:solidFill>
                <a:schemeClr val="lt1"/>
              </a:solidFill>
              <a:effectLst/>
              <a:uLnTx/>
              <a:uFillTx/>
              <a:latin typeface="+mn-lt"/>
              <a:ea typeface="+mn-ea"/>
              <a:cs typeface="+mn-cs"/>
            </a:endParaRPr>
          </a:p>
        </p:txBody>
      </p:sp>
    </p:spTree>
    <p:extLst>
      <p:ext uri="{BB962C8B-B14F-4D97-AF65-F5344CB8AC3E}">
        <p14:creationId xmlns:p14="http://schemas.microsoft.com/office/powerpoint/2010/main" xmlns="" val="954036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p:cNvPicPr>
            <a:picLocks noChangeAspect="1" noChangeArrowheads="1"/>
          </p:cNvPicPr>
          <p:nvPr/>
        </p:nvPicPr>
        <p:blipFill>
          <a:blip r:embed="rId2"/>
          <a:srcRect/>
          <a:stretch>
            <a:fillRect/>
          </a:stretch>
        </p:blipFill>
        <p:spPr bwMode="auto">
          <a:xfrm>
            <a:off x="9886950" y="4089400"/>
            <a:ext cx="2305050" cy="2387601"/>
          </a:xfrm>
          <a:prstGeom prst="rect">
            <a:avLst/>
          </a:prstGeom>
          <a:noFill/>
          <a:ln w="9525">
            <a:noFill/>
            <a:miter lim="800000"/>
            <a:headEnd/>
            <a:tailEnd/>
          </a:ln>
          <a:effectLst/>
        </p:spPr>
      </p:pic>
      <p:sp>
        <p:nvSpPr>
          <p:cNvPr id="7" name="Content Placeholder 6"/>
          <p:cNvSpPr>
            <a:spLocks noGrp="1"/>
          </p:cNvSpPr>
          <p:nvPr>
            <p:ph sz="half" idx="4294967295"/>
          </p:nvPr>
        </p:nvSpPr>
        <p:spPr>
          <a:xfrm>
            <a:off x="0" y="1092200"/>
            <a:ext cx="9655175" cy="5384800"/>
          </a:xfrm>
        </p:spPr>
        <p:txBody>
          <a:bodyPr>
            <a:normAutofit/>
          </a:bodyPr>
          <a:lstStyle/>
          <a:p>
            <a:r>
              <a:rPr lang="en-US" sz="2400" dirty="0" smtClean="0"/>
              <a:t>Data consists of 11260 accounts.</a:t>
            </a:r>
          </a:p>
          <a:p>
            <a:r>
              <a:rPr lang="en-US" sz="2400" dirty="0" smtClean="0"/>
              <a:t>Independent variables: 5 Categorical &amp; 12 Continuous variables.</a:t>
            </a:r>
          </a:p>
          <a:p>
            <a:r>
              <a:rPr lang="en-US" sz="2400" dirty="0" smtClean="0"/>
              <a:t>Target variable: Churn</a:t>
            </a:r>
          </a:p>
          <a:p>
            <a:r>
              <a:rPr lang="en-US" sz="2400" dirty="0" smtClean="0"/>
              <a:t>Churn Rate (</a:t>
            </a:r>
            <a:r>
              <a:rPr lang="en-US" sz="2400" i="1" dirty="0" smtClean="0"/>
              <a:t>baseline</a:t>
            </a:r>
            <a:r>
              <a:rPr lang="en-US" sz="2400" dirty="0" smtClean="0"/>
              <a:t>) is 17%.</a:t>
            </a:r>
          </a:p>
          <a:p>
            <a:r>
              <a:rPr lang="en-US" sz="2400" dirty="0" smtClean="0"/>
              <a:t>23% ‘raised complaint’ in last 12 months, 32% of them are churned and 68% not churned, so it is not the primary cause to churn.</a:t>
            </a:r>
          </a:p>
          <a:p>
            <a:r>
              <a:rPr lang="en-US" sz="2400" dirty="0" smtClean="0"/>
              <a:t>Accounts using ‘COD’ as the payment have the high churn rate(25%).</a:t>
            </a:r>
          </a:p>
          <a:p>
            <a:r>
              <a:rPr lang="en-US" sz="2400" dirty="0" smtClean="0"/>
              <a:t>‘Tenure/</a:t>
            </a:r>
            <a:r>
              <a:rPr lang="en-US" sz="2400" dirty="0" err="1" smtClean="0"/>
              <a:t>Day_Since_CC_connect</a:t>
            </a:r>
            <a:r>
              <a:rPr lang="en-US" sz="2400" dirty="0" smtClean="0"/>
              <a:t>’ is correlated(-</a:t>
            </a:r>
            <a:r>
              <a:rPr lang="en-US" sz="2400" dirty="0" err="1" smtClean="0"/>
              <a:t>ve</a:t>
            </a:r>
            <a:r>
              <a:rPr lang="en-US" sz="2400" dirty="0" smtClean="0"/>
              <a:t>) with the Churn variable.</a:t>
            </a:r>
          </a:p>
          <a:p>
            <a:r>
              <a:rPr lang="en-US" sz="2400" dirty="0" smtClean="0"/>
              <a:t>‘Coupon used for payment’ variable outlier is 12% and ‘</a:t>
            </a:r>
            <a:r>
              <a:rPr lang="en-US" sz="2400" dirty="0" err="1" smtClean="0"/>
              <a:t>cashback</a:t>
            </a:r>
            <a:r>
              <a:rPr lang="en-US" sz="2400" dirty="0" smtClean="0"/>
              <a:t>’ is 8%.</a:t>
            </a:r>
          </a:p>
          <a:p>
            <a:r>
              <a:rPr lang="en-US" sz="2400" dirty="0" smtClean="0"/>
              <a:t>Data is partitioned into 70% for training &amp; 30% for testing.</a:t>
            </a:r>
            <a:endParaRPr lang="en-US" sz="2400" dirty="0"/>
          </a:p>
        </p:txBody>
      </p:sp>
      <p:sp>
        <p:nvSpPr>
          <p:cNvPr id="9" name="Title 4">
            <a:extLst>
              <a:ext uri="{FF2B5EF4-FFF2-40B4-BE49-F238E27FC236}">
                <a16:creationId xmlns="" xmlns:a16="http://schemas.microsoft.com/office/drawing/2014/main" id="{2DD1227D-D47C-43E6-9316-D1B51C0E9A01}"/>
              </a:ext>
            </a:extLst>
          </p:cNvPr>
          <p:cNvSpPr>
            <a:spLocks noGrp="1"/>
          </p:cNvSpPr>
          <p:nvPr>
            <p:ph type="title" idx="4294967295"/>
          </p:nvPr>
        </p:nvSpPr>
        <p:spPr>
          <a:xfrm>
            <a:off x="0" y="365125"/>
            <a:ext cx="3214688" cy="561975"/>
          </a:xfrm>
          <a:prstGeom prst="rect">
            <a:avLst/>
          </a:prstGeom>
          <a:solidFill>
            <a:srgbClr val="377AD1"/>
          </a:solidFill>
          <a:ln>
            <a:noFill/>
          </a:ln>
        </p:spPr>
        <p:style>
          <a:lnRef idx="1">
            <a:schemeClr val="accent1"/>
          </a:lnRef>
          <a:fillRef idx="3">
            <a:schemeClr val="accent1"/>
          </a:fillRef>
          <a:effectRef idx="2">
            <a:schemeClr val="accent1"/>
          </a:effectRef>
          <a:fontRef idx="minor">
            <a:schemeClr val="lt1"/>
          </a:fontRef>
        </p:style>
        <p:txBody>
          <a:bodyPr rtlCol="0" anchor="ctr">
            <a:normAutofit/>
          </a:bodyPr>
          <a:lstStyle/>
          <a:p>
            <a:r>
              <a:rPr lang="en-US" sz="2800" b="1" smtClean="0"/>
              <a:t>DATA DESCRIPTION</a:t>
            </a:r>
            <a:endParaRPr lang="en-US" sz="2800" b="1" dirty="0"/>
          </a:p>
        </p:txBody>
      </p:sp>
      <p:pic>
        <p:nvPicPr>
          <p:cNvPr id="10" name="Picture 2"/>
          <p:cNvPicPr>
            <a:picLocks noChangeAspect="1" noChangeArrowheads="1"/>
          </p:cNvPicPr>
          <p:nvPr/>
        </p:nvPicPr>
        <p:blipFill>
          <a:blip r:embed="rId3"/>
          <a:srcRect/>
          <a:stretch>
            <a:fillRect/>
          </a:stretch>
        </p:blipFill>
        <p:spPr bwMode="auto">
          <a:xfrm>
            <a:off x="9934696" y="365125"/>
            <a:ext cx="1638300" cy="3571875"/>
          </a:xfrm>
          <a:prstGeom prst="rect">
            <a:avLst/>
          </a:prstGeom>
          <a:noFill/>
          <a:ln w="9525">
            <a:noFill/>
            <a:miter lim="800000"/>
            <a:headEnd/>
            <a:tailEnd/>
          </a:ln>
          <a:effectLst/>
        </p:spPr>
      </p:pic>
      <p:pic>
        <p:nvPicPr>
          <p:cNvPr id="11" name="Picture 3"/>
          <p:cNvPicPr>
            <a:picLocks noChangeAspect="1" noChangeArrowheads="1"/>
          </p:cNvPicPr>
          <p:nvPr/>
        </p:nvPicPr>
        <p:blipFill>
          <a:blip r:embed="rId4"/>
          <a:srcRect/>
          <a:stretch>
            <a:fillRect/>
          </a:stretch>
        </p:blipFill>
        <p:spPr bwMode="auto">
          <a:xfrm>
            <a:off x="9934696" y="155546"/>
            <a:ext cx="866896" cy="209579"/>
          </a:xfrm>
          <a:prstGeom prst="rect">
            <a:avLst/>
          </a:prstGeom>
          <a:noFill/>
          <a:ln w="9525">
            <a:noFill/>
            <a:miter lim="800000"/>
            <a:headEnd/>
            <a:tailEnd/>
          </a:ln>
          <a:effectLst/>
        </p:spPr>
      </p:pic>
      <p:pic>
        <p:nvPicPr>
          <p:cNvPr id="15" name="Picture 4"/>
          <p:cNvPicPr>
            <a:picLocks noChangeAspect="1" noChangeArrowheads="1"/>
          </p:cNvPicPr>
          <p:nvPr/>
        </p:nvPicPr>
        <p:blipFill>
          <a:blip r:embed="rId5"/>
          <a:srcRect/>
          <a:stretch>
            <a:fillRect/>
          </a:stretch>
        </p:blipFill>
        <p:spPr bwMode="auto">
          <a:xfrm>
            <a:off x="11191875" y="1071563"/>
            <a:ext cx="666750" cy="190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1537568" y="563351"/>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Modelling Approach Used &amp; Why</a:t>
            </a:r>
          </a:p>
        </p:txBody>
      </p:sp>
      <p:sp>
        <p:nvSpPr>
          <p:cNvPr id="7" name="TextBox 6">
            <a:extLst>
              <a:ext uri="{FF2B5EF4-FFF2-40B4-BE49-F238E27FC236}">
                <a16:creationId xmlns:a16="http://schemas.microsoft.com/office/drawing/2014/main" xmlns="" id="{A84B8933-F44C-374A-B677-D79AD8184284}"/>
              </a:ext>
            </a:extLst>
          </p:cNvPr>
          <p:cNvSpPr txBox="1"/>
          <p:nvPr/>
        </p:nvSpPr>
        <p:spPr>
          <a:xfrm>
            <a:off x="276462" y="1543153"/>
            <a:ext cx="6568839" cy="4524315"/>
          </a:xfrm>
          <a:prstGeom prst="rect">
            <a:avLst/>
          </a:prstGeom>
          <a:noFill/>
        </p:spPr>
        <p:txBody>
          <a:bodyPr wrap="square" rtlCol="0">
            <a:spAutoFit/>
          </a:bodyPr>
          <a:lstStyle/>
          <a:p>
            <a:endParaRPr lang="en-US" sz="2400" dirty="0" smtClean="0"/>
          </a:p>
          <a:p>
            <a:endParaRPr lang="en-US" sz="2400" dirty="0" smtClean="0"/>
          </a:p>
          <a:p>
            <a:r>
              <a:rPr lang="en-US" sz="2400" dirty="0" smtClean="0"/>
              <a:t>K-Prototypes is a lesser known sibling but offers an advantage of working with mixed data types. It measures distance between numerical features using Euclidean distance (like K-means) but also measure the distance between categorical features using the number of matching categories</a:t>
            </a:r>
          </a:p>
          <a:p>
            <a:endParaRPr lang="en-US" sz="2400" dirty="0" smtClean="0"/>
          </a:p>
          <a:p>
            <a:r>
              <a:rPr lang="en-US" sz="2400" dirty="0" smtClean="0"/>
              <a:t>Using the Elbow method, K=3 seems most efficient.</a:t>
            </a:r>
          </a:p>
          <a:p>
            <a:endParaRPr lang="en-US" sz="2400" dirty="0" smtClean="0"/>
          </a:p>
          <a:p>
            <a:endParaRPr lang="en-IN" sz="2400" dirty="0">
              <a:latin typeface="Verdana" pitchFamily="34" charset="0"/>
              <a:ea typeface="Verdana" pitchFamily="34" charset="0"/>
            </a:endParaRPr>
          </a:p>
        </p:txBody>
      </p:sp>
      <p:sp>
        <p:nvSpPr>
          <p:cNvPr id="13" name="Oval 12">
            <a:extLst>
              <a:ext uri="{FF2B5EF4-FFF2-40B4-BE49-F238E27FC236}">
                <a16:creationId xmlns:a16="http://schemas.microsoft.com/office/drawing/2014/main" xmlns=""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xmlns=""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9" name="Picture 3"/>
          <p:cNvPicPr>
            <a:picLocks noChangeAspect="1" noChangeArrowheads="1"/>
          </p:cNvPicPr>
          <p:nvPr/>
        </p:nvPicPr>
        <p:blipFill>
          <a:blip r:embed="rId2"/>
          <a:srcRect/>
          <a:stretch>
            <a:fillRect/>
          </a:stretch>
        </p:blipFill>
        <p:spPr bwMode="auto">
          <a:xfrm>
            <a:off x="6845301" y="1727200"/>
            <a:ext cx="4127499" cy="3797300"/>
          </a:xfrm>
          <a:prstGeom prst="rect">
            <a:avLst/>
          </a:prstGeom>
          <a:noFill/>
          <a:ln w="9525">
            <a:noFill/>
            <a:miter lim="800000"/>
            <a:headEnd/>
            <a:tailEnd/>
          </a:ln>
          <a:effectLst/>
        </p:spPr>
      </p:pic>
      <p:sp>
        <p:nvSpPr>
          <p:cNvPr id="14" name="Title 4">
            <a:extLst>
              <a:ext uri="{FF2B5EF4-FFF2-40B4-BE49-F238E27FC236}">
                <a16:creationId xmlns="" xmlns:a16="http://schemas.microsoft.com/office/drawing/2014/main" id="{2DD1227D-D47C-43E6-9316-D1B51C0E9A01}"/>
              </a:ext>
            </a:extLst>
          </p:cNvPr>
          <p:cNvSpPr txBox="1">
            <a:spLocks/>
          </p:cNvSpPr>
          <p:nvPr/>
        </p:nvSpPr>
        <p:spPr>
          <a:xfrm>
            <a:off x="326062" y="1543153"/>
            <a:ext cx="2171478" cy="561975"/>
          </a:xfrm>
          <a:prstGeom prst="rect">
            <a:avLst/>
          </a:prstGeom>
          <a:solidFill>
            <a:srgbClr val="377AD1"/>
          </a:solidFill>
          <a:ln w="6350" cap="flat" cmpd="sng" algn="ctr">
            <a:noFill/>
            <a:prstDash val="solid"/>
            <a:miter lim="800000"/>
          </a:ln>
        </p:spPr>
        <p:style>
          <a:lnRef idx="1">
            <a:schemeClr val="accent1"/>
          </a:lnRef>
          <a:fillRef idx="3">
            <a:schemeClr val="accent1"/>
          </a:fillRef>
          <a:effectRef idx="2">
            <a:schemeClr val="accent1"/>
          </a:effectRef>
          <a:fontRef idx="minor">
            <a:schemeClr val="lt1"/>
          </a:fontRef>
        </p:style>
        <p:txBody>
          <a:bodyPr rtlCol="0" anchor="ctr">
            <a:normAutofit/>
          </a:body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lt1"/>
                </a:solidFill>
                <a:effectLst/>
                <a:uLnTx/>
                <a:uFillTx/>
                <a:latin typeface="+mn-lt"/>
                <a:ea typeface="+mn-ea"/>
                <a:cs typeface="+mn-cs"/>
              </a:rPr>
              <a:t>CLUSTERING</a:t>
            </a:r>
            <a:endParaRPr kumimoji="0" lang="en-US" sz="2800" b="1" i="0" u="none" strike="noStrike" kern="1200" cap="none" spc="0" normalizeH="0" baseline="0" noProof="0" dirty="0">
              <a:ln>
                <a:noFill/>
              </a:ln>
              <a:solidFill>
                <a:schemeClr val="lt1"/>
              </a:solidFill>
              <a:effectLst/>
              <a:uLnTx/>
              <a:uFillTx/>
              <a:latin typeface="+mn-lt"/>
              <a:ea typeface="+mn-ea"/>
              <a:cs typeface="+mn-cs"/>
            </a:endParaRPr>
          </a:p>
        </p:txBody>
      </p:sp>
    </p:spTree>
    <p:extLst>
      <p:ext uri="{BB962C8B-B14F-4D97-AF65-F5344CB8AC3E}">
        <p14:creationId xmlns:p14="http://schemas.microsoft.com/office/powerpoint/2010/main" xmlns="" val="53269516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84B8933-F44C-374A-B677-D79AD8184284}"/>
              </a:ext>
            </a:extLst>
          </p:cNvPr>
          <p:cNvSpPr txBox="1"/>
          <p:nvPr/>
        </p:nvSpPr>
        <p:spPr>
          <a:xfrm>
            <a:off x="7287904" y="832512"/>
            <a:ext cx="3521124" cy="5940088"/>
          </a:xfrm>
          <a:prstGeom prst="rect">
            <a:avLst/>
          </a:prstGeom>
          <a:noFill/>
        </p:spPr>
        <p:txBody>
          <a:bodyPr wrap="square" rtlCol="0">
            <a:spAutoFit/>
          </a:bodyPr>
          <a:lstStyle/>
          <a:p>
            <a:r>
              <a:rPr lang="en-US" sz="2000" b="1" u="sng" dirty="0" smtClean="0"/>
              <a:t>Segment 1 – Detractors</a:t>
            </a:r>
          </a:p>
          <a:p>
            <a:r>
              <a:rPr lang="en-US" sz="2000" dirty="0" smtClean="0"/>
              <a:t>Customers who are unlikely to remain or encourage others to return—and even worse—may discourage others from trying to trust the business or brand.</a:t>
            </a:r>
          </a:p>
          <a:p>
            <a:endParaRPr lang="en-US" sz="2000" b="1" u="sng" dirty="0" smtClean="0"/>
          </a:p>
          <a:p>
            <a:r>
              <a:rPr lang="en-US" sz="2000" b="1" u="sng" dirty="0" smtClean="0"/>
              <a:t>Segment 2 – Passives</a:t>
            </a:r>
          </a:p>
          <a:p>
            <a:r>
              <a:rPr lang="en-US" sz="2000" dirty="0" smtClean="0"/>
              <a:t>Customers who have positive/constructive feelings towards the brand but are not expressing a need to change.</a:t>
            </a:r>
          </a:p>
          <a:p>
            <a:endParaRPr lang="en-US" sz="2000" b="1" u="sng" dirty="0" smtClean="0"/>
          </a:p>
          <a:p>
            <a:r>
              <a:rPr lang="en-US" sz="2000" b="1" u="sng" dirty="0" smtClean="0"/>
              <a:t>Segment 3 – Promoters</a:t>
            </a:r>
          </a:p>
          <a:p>
            <a:r>
              <a:rPr lang="en-US" sz="2000" dirty="0" smtClean="0"/>
              <a:t>Customers who are typically the brand's ambassadors, enhancing a brand's reputation and/publicity and referrals flow. </a:t>
            </a:r>
          </a:p>
          <a:p>
            <a:endParaRPr lang="en-IN" sz="2000" dirty="0">
              <a:latin typeface="Verdana" pitchFamily="34" charset="0"/>
              <a:ea typeface="Verdana" pitchFamily="34" charset="0"/>
            </a:endParaRPr>
          </a:p>
        </p:txBody>
      </p:sp>
      <p:sp>
        <p:nvSpPr>
          <p:cNvPr id="13" name="Oval 12">
            <a:extLst>
              <a:ext uri="{FF2B5EF4-FFF2-40B4-BE49-F238E27FC236}">
                <a16:creationId xmlns:a16="http://schemas.microsoft.com/office/drawing/2014/main" xmlns=""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xmlns=""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8" name="Table 7"/>
          <p:cNvGraphicFramePr>
            <a:graphicFrameLocks noGrp="1"/>
          </p:cNvGraphicFramePr>
          <p:nvPr/>
        </p:nvGraphicFramePr>
        <p:xfrm>
          <a:off x="373119" y="1159276"/>
          <a:ext cx="6546296" cy="5473529"/>
        </p:xfrm>
        <a:graphic>
          <a:graphicData uri="http://schemas.openxmlformats.org/drawingml/2006/table">
            <a:tbl>
              <a:tblPr firstRow="1" bandRow="1">
                <a:tableStyleId>{5C22544A-7EE6-4342-B048-85BDC9FD1C3A}</a:tableStyleId>
              </a:tblPr>
              <a:tblGrid>
                <a:gridCol w="2112302"/>
                <a:gridCol w="1422151"/>
                <a:gridCol w="1581433"/>
                <a:gridCol w="1430410"/>
              </a:tblGrid>
              <a:tr h="272176">
                <a:tc>
                  <a:txBody>
                    <a:bodyPr/>
                    <a:lstStyle/>
                    <a:p>
                      <a:pPr algn="ctr" fontAlgn="ctr"/>
                      <a:r>
                        <a:rPr lang="en-US" sz="1800" b="1" i="0" u="none" strike="noStrike" dirty="0">
                          <a:solidFill>
                            <a:schemeClr val="bg1"/>
                          </a:solidFill>
                          <a:latin typeface="Calibri"/>
                        </a:rPr>
                        <a:t>Features</a:t>
                      </a:r>
                    </a:p>
                  </a:txBody>
                  <a:tcPr marL="9525" marR="9525" marT="9525" marB="0" anchor="ctr"/>
                </a:tc>
                <a:tc>
                  <a:txBody>
                    <a:bodyPr/>
                    <a:lstStyle/>
                    <a:p>
                      <a:pPr algn="ctr" fontAlgn="ctr"/>
                      <a:r>
                        <a:rPr lang="en-US" sz="1800" b="1" i="0" u="none" strike="noStrike" dirty="0">
                          <a:solidFill>
                            <a:schemeClr val="bg1"/>
                          </a:solidFill>
                          <a:latin typeface="Calibri"/>
                        </a:rPr>
                        <a:t>Segment 1</a:t>
                      </a:r>
                    </a:p>
                  </a:txBody>
                  <a:tcPr marL="9525" marR="9525" marT="9525" marB="0" anchor="ctr"/>
                </a:tc>
                <a:tc>
                  <a:txBody>
                    <a:bodyPr/>
                    <a:lstStyle/>
                    <a:p>
                      <a:pPr algn="ctr" fontAlgn="ctr"/>
                      <a:r>
                        <a:rPr lang="en-US" sz="1800" b="1" i="0" u="none" strike="noStrike" dirty="0">
                          <a:solidFill>
                            <a:schemeClr val="bg1"/>
                          </a:solidFill>
                          <a:latin typeface="Calibri"/>
                        </a:rPr>
                        <a:t>Segment 2</a:t>
                      </a:r>
                    </a:p>
                  </a:txBody>
                  <a:tcPr marL="9525" marR="9525" marT="9525" marB="0" anchor="ctr"/>
                </a:tc>
                <a:tc>
                  <a:txBody>
                    <a:bodyPr/>
                    <a:lstStyle/>
                    <a:p>
                      <a:pPr algn="ctr" fontAlgn="ctr"/>
                      <a:r>
                        <a:rPr lang="en-US" sz="1800" b="1" i="0" u="none" strike="noStrike" dirty="0">
                          <a:solidFill>
                            <a:schemeClr val="bg1"/>
                          </a:solidFill>
                          <a:latin typeface="Calibri"/>
                        </a:rPr>
                        <a:t>Segment 3</a:t>
                      </a:r>
                    </a:p>
                  </a:txBody>
                  <a:tcPr marL="9525" marR="9525" marT="9525" marB="0" anchor="ctr"/>
                </a:tc>
              </a:tr>
              <a:tr h="290580">
                <a:tc>
                  <a:txBody>
                    <a:bodyPr/>
                    <a:lstStyle/>
                    <a:p>
                      <a:pPr algn="ctr" fontAlgn="ctr"/>
                      <a:r>
                        <a:rPr lang="en-US" sz="1600" b="1" i="0" u="none" strike="noStrike">
                          <a:solidFill>
                            <a:srgbClr val="000000"/>
                          </a:solidFill>
                          <a:latin typeface="Calibri"/>
                        </a:rPr>
                        <a:t>Tenure</a:t>
                      </a:r>
                    </a:p>
                  </a:txBody>
                  <a:tcPr marL="9525" marR="9525" marT="9525" marB="0" anchor="ctr"/>
                </a:tc>
                <a:tc>
                  <a:txBody>
                    <a:bodyPr/>
                    <a:lstStyle/>
                    <a:p>
                      <a:pPr algn="ctr" fontAlgn="b"/>
                      <a:r>
                        <a:rPr lang="en-US" sz="2000" b="1" i="0" u="none" strike="noStrike" dirty="0">
                          <a:solidFill>
                            <a:srgbClr val="C00000"/>
                          </a:solidFill>
                          <a:latin typeface="Calibri"/>
                        </a:rPr>
                        <a:t>7</a:t>
                      </a:r>
                    </a:p>
                  </a:txBody>
                  <a:tcPr marL="9525" marR="9525" marT="9525" marB="0" anchor="b"/>
                </a:tc>
                <a:tc>
                  <a:txBody>
                    <a:bodyPr/>
                    <a:lstStyle/>
                    <a:p>
                      <a:pPr algn="ctr" fontAlgn="b"/>
                      <a:r>
                        <a:rPr lang="en-US" sz="2000" b="1" i="0" u="none" strike="noStrike" dirty="0">
                          <a:solidFill>
                            <a:srgbClr val="C00000"/>
                          </a:solidFill>
                          <a:latin typeface="Calibri"/>
                        </a:rPr>
                        <a:t>11</a:t>
                      </a:r>
                    </a:p>
                  </a:txBody>
                  <a:tcPr marL="9525" marR="9525" marT="9525" marB="0" anchor="b"/>
                </a:tc>
                <a:tc>
                  <a:txBody>
                    <a:bodyPr/>
                    <a:lstStyle/>
                    <a:p>
                      <a:pPr algn="ctr" fontAlgn="b"/>
                      <a:r>
                        <a:rPr lang="en-US" sz="2000" b="1" i="0" u="none" strike="noStrike" dirty="0">
                          <a:solidFill>
                            <a:srgbClr val="C00000"/>
                          </a:solidFill>
                          <a:latin typeface="Calibri"/>
                        </a:rPr>
                        <a:t>18</a:t>
                      </a:r>
                    </a:p>
                  </a:txBody>
                  <a:tcPr marL="9525" marR="9525" marT="9525" marB="0" anchor="b"/>
                </a:tc>
              </a:tr>
              <a:tr h="272176">
                <a:tc>
                  <a:txBody>
                    <a:bodyPr/>
                    <a:lstStyle/>
                    <a:p>
                      <a:pPr algn="ctr" fontAlgn="ctr"/>
                      <a:r>
                        <a:rPr lang="en-US" sz="1600" b="1" i="0" u="none" strike="noStrike">
                          <a:solidFill>
                            <a:srgbClr val="000000"/>
                          </a:solidFill>
                          <a:latin typeface="Calibri"/>
                        </a:rPr>
                        <a:t>CC Contacted LY</a:t>
                      </a:r>
                    </a:p>
                  </a:txBody>
                  <a:tcPr marL="9525" marR="9525" marT="9525" marB="0" anchor="ctr"/>
                </a:tc>
                <a:tc>
                  <a:txBody>
                    <a:bodyPr/>
                    <a:lstStyle/>
                    <a:p>
                      <a:pPr algn="ctr" fontAlgn="b"/>
                      <a:r>
                        <a:rPr lang="en-US" sz="1600" b="0" i="0" u="none" strike="noStrike" dirty="0">
                          <a:solidFill>
                            <a:srgbClr val="000000"/>
                          </a:solidFill>
                          <a:latin typeface="Calibri"/>
                        </a:rPr>
                        <a:t>17</a:t>
                      </a:r>
                    </a:p>
                  </a:txBody>
                  <a:tcPr marL="9525" marR="9525" marT="9525" marB="0" anchor="b"/>
                </a:tc>
                <a:tc>
                  <a:txBody>
                    <a:bodyPr/>
                    <a:lstStyle/>
                    <a:p>
                      <a:pPr algn="ctr" fontAlgn="b"/>
                      <a:r>
                        <a:rPr lang="en-US" sz="1600" b="0" i="0" u="none" strike="noStrike" dirty="0">
                          <a:solidFill>
                            <a:srgbClr val="000000"/>
                          </a:solidFill>
                          <a:latin typeface="Calibri"/>
                        </a:rPr>
                        <a:t>18</a:t>
                      </a:r>
                    </a:p>
                  </a:txBody>
                  <a:tcPr marL="9525" marR="9525" marT="9525" marB="0" anchor="b"/>
                </a:tc>
                <a:tc>
                  <a:txBody>
                    <a:bodyPr/>
                    <a:lstStyle/>
                    <a:p>
                      <a:pPr algn="ctr" fontAlgn="b"/>
                      <a:r>
                        <a:rPr lang="en-US" sz="1600" b="0" i="0" u="none" strike="noStrike" dirty="0">
                          <a:solidFill>
                            <a:srgbClr val="000000"/>
                          </a:solidFill>
                          <a:latin typeface="Calibri"/>
                        </a:rPr>
                        <a:t>18</a:t>
                      </a:r>
                    </a:p>
                  </a:txBody>
                  <a:tcPr marL="9525" marR="9525" marT="9525" marB="0" anchor="b"/>
                </a:tc>
              </a:tr>
              <a:tr h="272176">
                <a:tc>
                  <a:txBody>
                    <a:bodyPr/>
                    <a:lstStyle/>
                    <a:p>
                      <a:pPr algn="ctr" fontAlgn="ctr"/>
                      <a:r>
                        <a:rPr lang="en-US" sz="1600" b="1" i="0" u="none" strike="noStrike">
                          <a:solidFill>
                            <a:srgbClr val="000000"/>
                          </a:solidFill>
                          <a:latin typeface="Calibri"/>
                        </a:rPr>
                        <a:t>rev_per_month</a:t>
                      </a:r>
                    </a:p>
                  </a:txBody>
                  <a:tcPr marL="9525" marR="9525" marT="9525" marB="0" anchor="ctr"/>
                </a:tc>
                <a:tc>
                  <a:txBody>
                    <a:bodyPr/>
                    <a:lstStyle/>
                    <a:p>
                      <a:pPr algn="ctr" fontAlgn="b"/>
                      <a:r>
                        <a:rPr lang="en-US" sz="1600" b="0" i="0" u="none" strike="noStrike" dirty="0">
                          <a:solidFill>
                            <a:srgbClr val="000000"/>
                          </a:solidFill>
                          <a:latin typeface="Calibri"/>
                        </a:rPr>
                        <a:t>5</a:t>
                      </a:r>
                    </a:p>
                  </a:txBody>
                  <a:tcPr marL="9525" marR="9525" marT="9525" marB="0" anchor="b"/>
                </a:tc>
                <a:tc>
                  <a:txBody>
                    <a:bodyPr/>
                    <a:lstStyle/>
                    <a:p>
                      <a:pPr algn="ctr" fontAlgn="b"/>
                      <a:r>
                        <a:rPr lang="en-US" sz="1600" b="0" i="0" u="none" strike="noStrike" dirty="0">
                          <a:solidFill>
                            <a:srgbClr val="000000"/>
                          </a:solidFill>
                          <a:latin typeface="Calibri"/>
                        </a:rPr>
                        <a:t>6</a:t>
                      </a:r>
                    </a:p>
                  </a:txBody>
                  <a:tcPr marL="9525" marR="9525" marT="9525" marB="0" anchor="b"/>
                </a:tc>
                <a:tc>
                  <a:txBody>
                    <a:bodyPr/>
                    <a:lstStyle/>
                    <a:p>
                      <a:pPr algn="ctr" fontAlgn="b"/>
                      <a:r>
                        <a:rPr lang="en-US" sz="1600" b="0" i="0" u="none" strike="noStrike" dirty="0">
                          <a:solidFill>
                            <a:srgbClr val="000000"/>
                          </a:solidFill>
                          <a:latin typeface="Calibri"/>
                        </a:rPr>
                        <a:t>6</a:t>
                      </a:r>
                    </a:p>
                  </a:txBody>
                  <a:tcPr marL="9525" marR="9525" marT="9525" marB="0" anchor="b"/>
                </a:tc>
              </a:tr>
              <a:tr h="272176">
                <a:tc>
                  <a:txBody>
                    <a:bodyPr/>
                    <a:lstStyle/>
                    <a:p>
                      <a:pPr algn="ctr" fontAlgn="ctr"/>
                      <a:r>
                        <a:rPr lang="en-US" sz="1600" b="1" i="0" u="none" strike="noStrike" dirty="0" err="1" smtClean="0">
                          <a:solidFill>
                            <a:srgbClr val="000000"/>
                          </a:solidFill>
                          <a:latin typeface="Calibri"/>
                        </a:rPr>
                        <a:t>rev_growth_yoy</a:t>
                      </a:r>
                      <a:endParaRPr lang="en-US" sz="1600" b="1" i="0" u="none" strike="noStrike" dirty="0">
                        <a:solidFill>
                          <a:srgbClr val="000000"/>
                        </a:solidFill>
                        <a:latin typeface="Calibri"/>
                      </a:endParaRPr>
                    </a:p>
                  </a:txBody>
                  <a:tcPr marL="9525" marR="9525" marT="9525" marB="0" anchor="ctr"/>
                </a:tc>
                <a:tc>
                  <a:txBody>
                    <a:bodyPr/>
                    <a:lstStyle/>
                    <a:p>
                      <a:pPr algn="ctr" fontAlgn="b"/>
                      <a:r>
                        <a:rPr lang="en-US" sz="1600" b="0" i="0" u="none" strike="noStrike" dirty="0">
                          <a:solidFill>
                            <a:srgbClr val="000000"/>
                          </a:solidFill>
                          <a:latin typeface="Calibri"/>
                        </a:rPr>
                        <a:t>16</a:t>
                      </a:r>
                    </a:p>
                  </a:txBody>
                  <a:tcPr marL="9525" marR="9525" marT="9525" marB="0" anchor="b"/>
                </a:tc>
                <a:tc>
                  <a:txBody>
                    <a:bodyPr/>
                    <a:lstStyle/>
                    <a:p>
                      <a:pPr algn="ctr" fontAlgn="b"/>
                      <a:r>
                        <a:rPr lang="en-US" sz="1600" b="0" i="0" u="none" strike="noStrike" dirty="0">
                          <a:solidFill>
                            <a:srgbClr val="000000"/>
                          </a:solidFill>
                          <a:latin typeface="Calibri"/>
                        </a:rPr>
                        <a:t>16</a:t>
                      </a:r>
                    </a:p>
                  </a:txBody>
                  <a:tcPr marL="9525" marR="9525" marT="9525" marB="0" anchor="b"/>
                </a:tc>
                <a:tc>
                  <a:txBody>
                    <a:bodyPr/>
                    <a:lstStyle/>
                    <a:p>
                      <a:pPr algn="ctr" fontAlgn="b"/>
                      <a:r>
                        <a:rPr lang="en-US" sz="1600" b="0" i="0" u="none" strike="noStrike" dirty="0">
                          <a:solidFill>
                            <a:srgbClr val="000000"/>
                          </a:solidFill>
                          <a:latin typeface="Calibri"/>
                        </a:rPr>
                        <a:t>16</a:t>
                      </a:r>
                    </a:p>
                  </a:txBody>
                  <a:tcPr marL="9525" marR="9525" marT="9525" marB="0" anchor="b"/>
                </a:tc>
              </a:tr>
              <a:tr h="459644">
                <a:tc>
                  <a:txBody>
                    <a:bodyPr/>
                    <a:lstStyle/>
                    <a:p>
                      <a:pPr algn="ctr" fontAlgn="ctr"/>
                      <a:r>
                        <a:rPr lang="en-US" sz="1600" b="1" i="0" u="none" strike="noStrike">
                          <a:solidFill>
                            <a:srgbClr val="000000"/>
                          </a:solidFill>
                          <a:latin typeface="Calibri"/>
                        </a:rPr>
                        <a:t>coupon used for payment</a:t>
                      </a:r>
                    </a:p>
                  </a:txBody>
                  <a:tcPr marL="9525" marR="9525" marT="9525" marB="0" anchor="ctr"/>
                </a:tc>
                <a:tc>
                  <a:txBody>
                    <a:bodyPr/>
                    <a:lstStyle/>
                    <a:p>
                      <a:pPr algn="ctr" fontAlgn="b"/>
                      <a:r>
                        <a:rPr lang="en-US" sz="1600" b="0" i="0" u="none" strike="noStrike" dirty="0">
                          <a:solidFill>
                            <a:srgbClr val="000000"/>
                          </a:solidFill>
                          <a:latin typeface="Calibri"/>
                        </a:rPr>
                        <a:t>1</a:t>
                      </a:r>
                    </a:p>
                  </a:txBody>
                  <a:tcPr marL="9525" marR="9525" marT="9525" marB="0" anchor="b"/>
                </a:tc>
                <a:tc>
                  <a:txBody>
                    <a:bodyPr/>
                    <a:lstStyle/>
                    <a:p>
                      <a:pPr algn="ctr" fontAlgn="b"/>
                      <a:r>
                        <a:rPr lang="en-US" sz="1600" b="0" i="0" u="none" strike="noStrike" dirty="0">
                          <a:solidFill>
                            <a:srgbClr val="000000"/>
                          </a:solidFill>
                          <a:latin typeface="Calibri"/>
                        </a:rPr>
                        <a:t>2</a:t>
                      </a:r>
                    </a:p>
                  </a:txBody>
                  <a:tcPr marL="9525" marR="9525" marT="9525" marB="0" anchor="b"/>
                </a:tc>
                <a:tc>
                  <a:txBody>
                    <a:bodyPr/>
                    <a:lstStyle/>
                    <a:p>
                      <a:pPr algn="ctr" fontAlgn="b"/>
                      <a:r>
                        <a:rPr lang="en-US" sz="1600" b="0" i="0" u="none" strike="noStrike" dirty="0">
                          <a:solidFill>
                            <a:srgbClr val="000000"/>
                          </a:solidFill>
                          <a:latin typeface="Calibri"/>
                        </a:rPr>
                        <a:t>2</a:t>
                      </a:r>
                    </a:p>
                  </a:txBody>
                  <a:tcPr marL="9525" marR="9525" marT="9525" marB="0" anchor="b"/>
                </a:tc>
              </a:tr>
              <a:tr h="272176">
                <a:tc>
                  <a:txBody>
                    <a:bodyPr/>
                    <a:lstStyle/>
                    <a:p>
                      <a:pPr algn="ctr" fontAlgn="ctr"/>
                      <a:r>
                        <a:rPr lang="en-US" sz="1600" b="1" i="0" u="none" strike="noStrike">
                          <a:solidFill>
                            <a:srgbClr val="000000"/>
                          </a:solidFill>
                          <a:latin typeface="Calibri"/>
                        </a:rPr>
                        <a:t>Day Since CC Connect</a:t>
                      </a:r>
                    </a:p>
                  </a:txBody>
                  <a:tcPr marL="9525" marR="9525" marT="9525" marB="0" anchor="ctr"/>
                </a:tc>
                <a:tc>
                  <a:txBody>
                    <a:bodyPr/>
                    <a:lstStyle/>
                    <a:p>
                      <a:pPr algn="ctr" fontAlgn="b"/>
                      <a:r>
                        <a:rPr lang="en-US" sz="1800" b="1" i="0" u="none" strike="noStrike" dirty="0">
                          <a:solidFill>
                            <a:srgbClr val="C00000"/>
                          </a:solidFill>
                          <a:latin typeface="Calibri"/>
                        </a:rPr>
                        <a:t>3</a:t>
                      </a:r>
                    </a:p>
                  </a:txBody>
                  <a:tcPr marL="9525" marR="9525" marT="9525" marB="0" anchor="b"/>
                </a:tc>
                <a:tc>
                  <a:txBody>
                    <a:bodyPr/>
                    <a:lstStyle/>
                    <a:p>
                      <a:pPr algn="ctr" fontAlgn="b"/>
                      <a:r>
                        <a:rPr lang="en-US" sz="1800" b="1" i="0" u="none" strike="noStrike" dirty="0">
                          <a:solidFill>
                            <a:srgbClr val="C00000"/>
                          </a:solidFill>
                          <a:latin typeface="Calibri"/>
                        </a:rPr>
                        <a:t>5</a:t>
                      </a:r>
                    </a:p>
                  </a:txBody>
                  <a:tcPr marL="9525" marR="9525" marT="9525" marB="0" anchor="b"/>
                </a:tc>
                <a:tc>
                  <a:txBody>
                    <a:bodyPr/>
                    <a:lstStyle/>
                    <a:p>
                      <a:pPr algn="ctr" fontAlgn="b"/>
                      <a:r>
                        <a:rPr lang="en-US" sz="1800" b="1" i="0" u="none" strike="noStrike" dirty="0">
                          <a:solidFill>
                            <a:srgbClr val="C00000"/>
                          </a:solidFill>
                          <a:latin typeface="Calibri"/>
                        </a:rPr>
                        <a:t>6</a:t>
                      </a:r>
                    </a:p>
                  </a:txBody>
                  <a:tcPr marL="9525" marR="9525" marT="9525" marB="0" anchor="b"/>
                </a:tc>
              </a:tr>
              <a:tr h="272176">
                <a:tc>
                  <a:txBody>
                    <a:bodyPr/>
                    <a:lstStyle/>
                    <a:p>
                      <a:pPr algn="ctr" fontAlgn="ctr"/>
                      <a:r>
                        <a:rPr lang="en-US" sz="1600" b="1" i="0" u="none" strike="noStrike">
                          <a:solidFill>
                            <a:srgbClr val="000000"/>
                          </a:solidFill>
                          <a:latin typeface="Calibri"/>
                        </a:rPr>
                        <a:t>Cashback</a:t>
                      </a:r>
                    </a:p>
                  </a:txBody>
                  <a:tcPr marL="9525" marR="9525" marT="9525" marB="0" anchor="ctr"/>
                </a:tc>
                <a:tc>
                  <a:txBody>
                    <a:bodyPr/>
                    <a:lstStyle/>
                    <a:p>
                      <a:pPr marL="0" algn="ctr" defTabSz="914400" rtl="0" eaLnBrk="1" fontAlgn="b" latinLnBrk="0" hangingPunct="1"/>
                      <a:r>
                        <a:rPr lang="en-US" sz="1800" b="1" i="0" u="none" strike="noStrike" kern="1200" dirty="0">
                          <a:solidFill>
                            <a:srgbClr val="C00000"/>
                          </a:solidFill>
                          <a:latin typeface="Calibri"/>
                          <a:ea typeface="+mn-ea"/>
                          <a:cs typeface="+mn-cs"/>
                        </a:rPr>
                        <a:t>143.92</a:t>
                      </a:r>
                    </a:p>
                  </a:txBody>
                  <a:tcPr marL="9525" marR="9525" marT="9525" marB="0" anchor="b"/>
                </a:tc>
                <a:tc>
                  <a:txBody>
                    <a:bodyPr/>
                    <a:lstStyle/>
                    <a:p>
                      <a:pPr marL="0" algn="ctr" defTabSz="914400" rtl="0" eaLnBrk="1" fontAlgn="b" latinLnBrk="0" hangingPunct="1"/>
                      <a:r>
                        <a:rPr lang="en-US" sz="1800" b="1" i="0" u="none" strike="noStrike" kern="1200" dirty="0">
                          <a:solidFill>
                            <a:srgbClr val="C00000"/>
                          </a:solidFill>
                          <a:latin typeface="Calibri"/>
                          <a:ea typeface="+mn-ea"/>
                          <a:cs typeface="+mn-cs"/>
                        </a:rPr>
                        <a:t>187.3</a:t>
                      </a:r>
                    </a:p>
                  </a:txBody>
                  <a:tcPr marL="9525" marR="9525" marT="9525" marB="0" anchor="b"/>
                </a:tc>
                <a:tc>
                  <a:txBody>
                    <a:bodyPr/>
                    <a:lstStyle/>
                    <a:p>
                      <a:pPr marL="0" algn="ctr" defTabSz="914400" rtl="0" eaLnBrk="1" fontAlgn="b" latinLnBrk="0" hangingPunct="1"/>
                      <a:r>
                        <a:rPr lang="en-US" sz="1800" b="1" i="0" u="none" strike="noStrike" kern="1200" dirty="0">
                          <a:solidFill>
                            <a:srgbClr val="C00000"/>
                          </a:solidFill>
                          <a:latin typeface="Calibri"/>
                          <a:ea typeface="+mn-ea"/>
                          <a:cs typeface="+mn-cs"/>
                        </a:rPr>
                        <a:t>262.25</a:t>
                      </a:r>
                    </a:p>
                  </a:txBody>
                  <a:tcPr marL="9525" marR="9525" marT="9525" marB="0" anchor="b"/>
                </a:tc>
              </a:tr>
              <a:tr h="272176">
                <a:tc>
                  <a:txBody>
                    <a:bodyPr/>
                    <a:lstStyle/>
                    <a:p>
                      <a:pPr algn="ctr" fontAlgn="ctr"/>
                      <a:r>
                        <a:rPr lang="en-US" sz="1600" b="1" i="0" u="none" strike="noStrike">
                          <a:solidFill>
                            <a:srgbClr val="000000"/>
                          </a:solidFill>
                          <a:latin typeface="Calibri"/>
                        </a:rPr>
                        <a:t>City Tier</a:t>
                      </a:r>
                    </a:p>
                  </a:txBody>
                  <a:tcPr marL="9525" marR="9525" marT="9525" marB="0" anchor="ctr"/>
                </a:tc>
                <a:tc>
                  <a:txBody>
                    <a:bodyPr/>
                    <a:lstStyle/>
                    <a:p>
                      <a:pPr algn="ctr" fontAlgn="b"/>
                      <a:r>
                        <a:rPr lang="en-US" sz="1600" b="0" i="0" u="none" strike="noStrike" dirty="0">
                          <a:solidFill>
                            <a:srgbClr val="000000"/>
                          </a:solidFill>
                          <a:latin typeface="Calibri"/>
                        </a:rPr>
                        <a:t>1</a:t>
                      </a:r>
                    </a:p>
                  </a:txBody>
                  <a:tcPr marL="9525" marR="9525" marT="9525" marB="0" anchor="b"/>
                </a:tc>
                <a:tc>
                  <a:txBody>
                    <a:bodyPr/>
                    <a:lstStyle/>
                    <a:p>
                      <a:pPr algn="ctr" fontAlgn="b"/>
                      <a:r>
                        <a:rPr lang="en-US" sz="1600" b="0" i="0" u="none" strike="noStrike" dirty="0">
                          <a:solidFill>
                            <a:srgbClr val="000000"/>
                          </a:solidFill>
                          <a:latin typeface="Calibri"/>
                        </a:rPr>
                        <a:t>1</a:t>
                      </a:r>
                    </a:p>
                  </a:txBody>
                  <a:tcPr marL="9525" marR="9525" marT="9525" marB="0" anchor="b"/>
                </a:tc>
                <a:tc>
                  <a:txBody>
                    <a:bodyPr/>
                    <a:lstStyle/>
                    <a:p>
                      <a:pPr algn="ctr" fontAlgn="b"/>
                      <a:r>
                        <a:rPr lang="en-US" sz="1600" b="0" i="0" u="none" strike="noStrike" dirty="0">
                          <a:solidFill>
                            <a:srgbClr val="000000"/>
                          </a:solidFill>
                          <a:latin typeface="Calibri"/>
                        </a:rPr>
                        <a:t>1</a:t>
                      </a:r>
                    </a:p>
                  </a:txBody>
                  <a:tcPr marL="9525" marR="9525" marT="9525" marB="0" anchor="b"/>
                </a:tc>
              </a:tr>
              <a:tr h="272176">
                <a:tc>
                  <a:txBody>
                    <a:bodyPr/>
                    <a:lstStyle/>
                    <a:p>
                      <a:pPr algn="ctr" fontAlgn="ctr"/>
                      <a:r>
                        <a:rPr lang="en-US" sz="1600" b="1" i="0" u="none" strike="noStrike">
                          <a:solidFill>
                            <a:srgbClr val="000000"/>
                          </a:solidFill>
                          <a:latin typeface="Calibri"/>
                        </a:rPr>
                        <a:t>Payment</a:t>
                      </a:r>
                    </a:p>
                  </a:txBody>
                  <a:tcPr marL="9525" marR="9525" marT="9525" marB="0" anchor="ctr"/>
                </a:tc>
                <a:tc>
                  <a:txBody>
                    <a:bodyPr/>
                    <a:lstStyle/>
                    <a:p>
                      <a:pPr algn="ctr" fontAlgn="b"/>
                      <a:r>
                        <a:rPr lang="en-US" sz="1600" b="0" i="0" u="none" strike="noStrike" dirty="0">
                          <a:solidFill>
                            <a:srgbClr val="000000"/>
                          </a:solidFill>
                          <a:latin typeface="Calibri"/>
                        </a:rPr>
                        <a:t>Debit Card</a:t>
                      </a:r>
                    </a:p>
                  </a:txBody>
                  <a:tcPr marL="9525" marR="9525" marT="9525" marB="0" anchor="b"/>
                </a:tc>
                <a:tc>
                  <a:txBody>
                    <a:bodyPr/>
                    <a:lstStyle/>
                    <a:p>
                      <a:pPr algn="ctr" fontAlgn="b"/>
                      <a:r>
                        <a:rPr lang="en-US" sz="1600" b="0" i="0" u="none" strike="noStrike" dirty="0">
                          <a:solidFill>
                            <a:srgbClr val="000000"/>
                          </a:solidFill>
                          <a:latin typeface="Calibri"/>
                        </a:rPr>
                        <a:t>Debit Card</a:t>
                      </a:r>
                    </a:p>
                  </a:txBody>
                  <a:tcPr marL="9525" marR="9525" marT="9525" marB="0" anchor="b"/>
                </a:tc>
                <a:tc>
                  <a:txBody>
                    <a:bodyPr/>
                    <a:lstStyle/>
                    <a:p>
                      <a:pPr algn="ctr" fontAlgn="b"/>
                      <a:r>
                        <a:rPr lang="en-US" sz="1600" b="0" i="0" u="none" strike="noStrike" dirty="0">
                          <a:solidFill>
                            <a:srgbClr val="000000"/>
                          </a:solidFill>
                          <a:latin typeface="Calibri"/>
                        </a:rPr>
                        <a:t>Debit Card</a:t>
                      </a:r>
                    </a:p>
                  </a:txBody>
                  <a:tcPr marL="9525" marR="9525" marT="9525" marB="0" anchor="b"/>
                </a:tc>
              </a:tr>
              <a:tr h="272176">
                <a:tc>
                  <a:txBody>
                    <a:bodyPr/>
                    <a:lstStyle/>
                    <a:p>
                      <a:pPr algn="ctr" fontAlgn="ctr"/>
                      <a:r>
                        <a:rPr lang="en-US" sz="1600" b="1" i="0" u="none" strike="noStrike">
                          <a:solidFill>
                            <a:srgbClr val="000000"/>
                          </a:solidFill>
                          <a:latin typeface="Calibri"/>
                        </a:rPr>
                        <a:t>Marital status</a:t>
                      </a:r>
                    </a:p>
                  </a:txBody>
                  <a:tcPr marL="9525" marR="9525" marT="9525" marB="0" anchor="ctr"/>
                </a:tc>
                <a:tc>
                  <a:txBody>
                    <a:bodyPr/>
                    <a:lstStyle/>
                    <a:p>
                      <a:pPr algn="ctr" fontAlgn="b"/>
                      <a:r>
                        <a:rPr lang="en-US" sz="1600" b="0" i="0" u="none" strike="noStrike" dirty="0">
                          <a:solidFill>
                            <a:srgbClr val="000000"/>
                          </a:solidFill>
                          <a:latin typeface="Calibri"/>
                        </a:rPr>
                        <a:t>Male</a:t>
                      </a:r>
                    </a:p>
                  </a:txBody>
                  <a:tcPr marL="9525" marR="9525" marT="9525" marB="0" anchor="b"/>
                </a:tc>
                <a:tc>
                  <a:txBody>
                    <a:bodyPr/>
                    <a:lstStyle/>
                    <a:p>
                      <a:pPr algn="ctr" fontAlgn="b"/>
                      <a:r>
                        <a:rPr lang="en-US" sz="1600" b="0" i="0" u="none" strike="noStrike" dirty="0">
                          <a:solidFill>
                            <a:srgbClr val="000000"/>
                          </a:solidFill>
                          <a:latin typeface="Calibri"/>
                        </a:rPr>
                        <a:t>Male</a:t>
                      </a:r>
                    </a:p>
                  </a:txBody>
                  <a:tcPr marL="9525" marR="9525" marT="9525" marB="0" anchor="b"/>
                </a:tc>
                <a:tc>
                  <a:txBody>
                    <a:bodyPr/>
                    <a:lstStyle/>
                    <a:p>
                      <a:pPr algn="ctr" fontAlgn="b"/>
                      <a:r>
                        <a:rPr lang="en-US" sz="1600" b="0" i="0" u="none" strike="noStrike" dirty="0">
                          <a:solidFill>
                            <a:srgbClr val="000000"/>
                          </a:solidFill>
                          <a:latin typeface="Calibri"/>
                        </a:rPr>
                        <a:t>Male</a:t>
                      </a:r>
                    </a:p>
                  </a:txBody>
                  <a:tcPr marL="9525" marR="9525" marT="9525" marB="0" anchor="b"/>
                </a:tc>
              </a:tr>
              <a:tr h="272176">
                <a:tc>
                  <a:txBody>
                    <a:bodyPr/>
                    <a:lstStyle/>
                    <a:p>
                      <a:pPr algn="ctr" fontAlgn="ctr"/>
                      <a:r>
                        <a:rPr lang="en-US" sz="1600" b="1" i="0" u="none" strike="noStrike">
                          <a:solidFill>
                            <a:srgbClr val="000000"/>
                          </a:solidFill>
                          <a:latin typeface="Calibri"/>
                        </a:rPr>
                        <a:t>Service Score</a:t>
                      </a:r>
                    </a:p>
                  </a:txBody>
                  <a:tcPr marL="9525" marR="9525" marT="9525" marB="0" anchor="ctr"/>
                </a:tc>
                <a:tc>
                  <a:txBody>
                    <a:bodyPr/>
                    <a:lstStyle/>
                    <a:p>
                      <a:pPr algn="ctr" fontAlgn="b"/>
                      <a:r>
                        <a:rPr lang="en-US" sz="1600" b="0" i="0" u="none" strike="noStrike" dirty="0">
                          <a:solidFill>
                            <a:srgbClr val="000000"/>
                          </a:solidFill>
                          <a:latin typeface="Calibri"/>
                        </a:rPr>
                        <a:t>3</a:t>
                      </a:r>
                    </a:p>
                  </a:txBody>
                  <a:tcPr marL="9525" marR="9525" marT="9525" marB="0" anchor="b"/>
                </a:tc>
                <a:tc>
                  <a:txBody>
                    <a:bodyPr/>
                    <a:lstStyle/>
                    <a:p>
                      <a:pPr algn="ctr" fontAlgn="b"/>
                      <a:r>
                        <a:rPr lang="en-US" sz="1600" b="0" i="0" u="none" strike="noStrike" dirty="0">
                          <a:solidFill>
                            <a:srgbClr val="000000"/>
                          </a:solidFill>
                          <a:latin typeface="Calibri"/>
                        </a:rPr>
                        <a:t>3</a:t>
                      </a:r>
                    </a:p>
                  </a:txBody>
                  <a:tcPr marL="9525" marR="9525" marT="9525" marB="0" anchor="b"/>
                </a:tc>
                <a:tc>
                  <a:txBody>
                    <a:bodyPr/>
                    <a:lstStyle/>
                    <a:p>
                      <a:pPr algn="ctr" fontAlgn="b"/>
                      <a:r>
                        <a:rPr lang="en-US" sz="1600" b="0" i="0" u="none" strike="noStrike" dirty="0">
                          <a:solidFill>
                            <a:srgbClr val="000000"/>
                          </a:solidFill>
                          <a:latin typeface="Calibri"/>
                        </a:rPr>
                        <a:t>3</a:t>
                      </a:r>
                    </a:p>
                  </a:txBody>
                  <a:tcPr marL="9525" marR="9525" marT="9525" marB="0" anchor="b"/>
                </a:tc>
              </a:tr>
              <a:tr h="272176">
                <a:tc>
                  <a:txBody>
                    <a:bodyPr/>
                    <a:lstStyle/>
                    <a:p>
                      <a:pPr algn="ctr" fontAlgn="ctr"/>
                      <a:r>
                        <a:rPr lang="en-US" sz="1600" b="1" i="0" u="none" strike="noStrike">
                          <a:solidFill>
                            <a:srgbClr val="000000"/>
                          </a:solidFill>
                          <a:latin typeface="Calibri"/>
                        </a:rPr>
                        <a:t>account segment</a:t>
                      </a:r>
                    </a:p>
                  </a:txBody>
                  <a:tcPr marL="9525" marR="9525" marT="9525" marB="0" anchor="ctr"/>
                </a:tc>
                <a:tc>
                  <a:txBody>
                    <a:bodyPr/>
                    <a:lstStyle/>
                    <a:p>
                      <a:pPr algn="ctr" fontAlgn="b"/>
                      <a:r>
                        <a:rPr lang="en-US" sz="1600" b="0" i="0" u="none" strike="noStrike" dirty="0">
                          <a:solidFill>
                            <a:srgbClr val="000000"/>
                          </a:solidFill>
                          <a:latin typeface="Calibri"/>
                        </a:rPr>
                        <a:t>Regular Plus</a:t>
                      </a:r>
                    </a:p>
                  </a:txBody>
                  <a:tcPr marL="9525" marR="9525" marT="9525" marB="0" anchor="b"/>
                </a:tc>
                <a:tc>
                  <a:txBody>
                    <a:bodyPr/>
                    <a:lstStyle/>
                    <a:p>
                      <a:pPr algn="ctr" fontAlgn="b"/>
                      <a:r>
                        <a:rPr lang="en-US" sz="1600" b="0" i="0" u="none" strike="noStrike" dirty="0">
                          <a:solidFill>
                            <a:srgbClr val="000000"/>
                          </a:solidFill>
                          <a:latin typeface="Calibri"/>
                        </a:rPr>
                        <a:t>Super</a:t>
                      </a:r>
                    </a:p>
                  </a:txBody>
                  <a:tcPr marL="9525" marR="9525" marT="9525" marB="0" anchor="b"/>
                </a:tc>
                <a:tc>
                  <a:txBody>
                    <a:bodyPr/>
                    <a:lstStyle/>
                    <a:p>
                      <a:pPr algn="ctr" fontAlgn="b"/>
                      <a:r>
                        <a:rPr lang="en-US" sz="1600" b="0" i="0" u="none" strike="noStrike" dirty="0">
                          <a:solidFill>
                            <a:srgbClr val="000000"/>
                          </a:solidFill>
                          <a:latin typeface="Calibri"/>
                        </a:rPr>
                        <a:t>Super Plus</a:t>
                      </a:r>
                    </a:p>
                  </a:txBody>
                  <a:tcPr marL="9525" marR="9525" marT="9525" marB="0" anchor="b"/>
                </a:tc>
              </a:tr>
              <a:tr h="272176">
                <a:tc>
                  <a:txBody>
                    <a:bodyPr/>
                    <a:lstStyle/>
                    <a:p>
                      <a:pPr algn="ctr" fontAlgn="ctr"/>
                      <a:r>
                        <a:rPr lang="en-US" sz="1600" b="1" i="0" u="none" strike="noStrike">
                          <a:solidFill>
                            <a:srgbClr val="000000"/>
                          </a:solidFill>
                          <a:latin typeface="Calibri"/>
                        </a:rPr>
                        <a:t>CC Agent Score</a:t>
                      </a:r>
                    </a:p>
                  </a:txBody>
                  <a:tcPr marL="9525" marR="9525" marT="9525" marB="0" anchor="ctr"/>
                </a:tc>
                <a:tc>
                  <a:txBody>
                    <a:bodyPr/>
                    <a:lstStyle/>
                    <a:p>
                      <a:pPr algn="ctr" fontAlgn="b"/>
                      <a:r>
                        <a:rPr lang="en-US" sz="1600" b="0" i="0" u="none" strike="noStrike" dirty="0">
                          <a:solidFill>
                            <a:srgbClr val="000000"/>
                          </a:solidFill>
                          <a:latin typeface="Calibri"/>
                        </a:rPr>
                        <a:t>3</a:t>
                      </a:r>
                    </a:p>
                  </a:txBody>
                  <a:tcPr marL="9525" marR="9525" marT="9525" marB="0" anchor="b"/>
                </a:tc>
                <a:tc>
                  <a:txBody>
                    <a:bodyPr/>
                    <a:lstStyle/>
                    <a:p>
                      <a:pPr algn="ctr" fontAlgn="b"/>
                      <a:r>
                        <a:rPr lang="en-US" sz="1600" b="0" i="0" u="none" strike="noStrike" dirty="0">
                          <a:solidFill>
                            <a:srgbClr val="000000"/>
                          </a:solidFill>
                          <a:latin typeface="Calibri"/>
                        </a:rPr>
                        <a:t>3</a:t>
                      </a:r>
                    </a:p>
                  </a:txBody>
                  <a:tcPr marL="9525" marR="9525" marT="9525" marB="0" anchor="b"/>
                </a:tc>
                <a:tc>
                  <a:txBody>
                    <a:bodyPr/>
                    <a:lstStyle/>
                    <a:p>
                      <a:pPr algn="ctr" fontAlgn="b"/>
                      <a:r>
                        <a:rPr lang="en-US" sz="1600" b="0" i="0" u="none" strike="noStrike" dirty="0">
                          <a:solidFill>
                            <a:srgbClr val="000000"/>
                          </a:solidFill>
                          <a:latin typeface="Calibri"/>
                        </a:rPr>
                        <a:t>3</a:t>
                      </a:r>
                    </a:p>
                  </a:txBody>
                  <a:tcPr marL="9525" marR="9525" marT="9525" marB="0" anchor="b"/>
                </a:tc>
              </a:tr>
              <a:tr h="272176">
                <a:tc>
                  <a:txBody>
                    <a:bodyPr/>
                    <a:lstStyle/>
                    <a:p>
                      <a:pPr algn="ctr" fontAlgn="ctr"/>
                      <a:r>
                        <a:rPr lang="en-US" sz="1600" b="1" i="0" u="none" strike="noStrike">
                          <a:solidFill>
                            <a:srgbClr val="000000"/>
                          </a:solidFill>
                          <a:latin typeface="Calibri"/>
                        </a:rPr>
                        <a:t>Marital Status</a:t>
                      </a:r>
                    </a:p>
                  </a:txBody>
                  <a:tcPr marL="9525" marR="9525" marT="9525" marB="0" anchor="ctr"/>
                </a:tc>
                <a:tc>
                  <a:txBody>
                    <a:bodyPr/>
                    <a:lstStyle/>
                    <a:p>
                      <a:pPr algn="ctr" fontAlgn="b"/>
                      <a:r>
                        <a:rPr lang="en-US" sz="1600" b="0" i="0" u="none" strike="noStrike" dirty="0">
                          <a:solidFill>
                            <a:srgbClr val="000000"/>
                          </a:solidFill>
                          <a:latin typeface="Calibri"/>
                        </a:rPr>
                        <a:t>Married</a:t>
                      </a:r>
                    </a:p>
                  </a:txBody>
                  <a:tcPr marL="9525" marR="9525" marT="9525" marB="0" anchor="b"/>
                </a:tc>
                <a:tc>
                  <a:txBody>
                    <a:bodyPr/>
                    <a:lstStyle/>
                    <a:p>
                      <a:pPr algn="ctr" fontAlgn="b"/>
                      <a:r>
                        <a:rPr lang="en-US" sz="1600" b="0" i="0" u="none" strike="noStrike" dirty="0">
                          <a:solidFill>
                            <a:srgbClr val="000000"/>
                          </a:solidFill>
                          <a:latin typeface="Calibri"/>
                        </a:rPr>
                        <a:t>Married</a:t>
                      </a:r>
                    </a:p>
                  </a:txBody>
                  <a:tcPr marL="9525" marR="9525" marT="9525" marB="0" anchor="b"/>
                </a:tc>
                <a:tc>
                  <a:txBody>
                    <a:bodyPr/>
                    <a:lstStyle/>
                    <a:p>
                      <a:pPr algn="ctr" fontAlgn="b"/>
                      <a:r>
                        <a:rPr lang="en-US" sz="1600" b="0" i="0" u="none" strike="noStrike" dirty="0">
                          <a:solidFill>
                            <a:srgbClr val="000000"/>
                          </a:solidFill>
                          <a:latin typeface="Calibri"/>
                        </a:rPr>
                        <a:t>Married</a:t>
                      </a:r>
                    </a:p>
                  </a:txBody>
                  <a:tcPr marL="9525" marR="9525" marT="9525" marB="0" anchor="b"/>
                </a:tc>
              </a:tr>
              <a:tr h="272176">
                <a:tc>
                  <a:txBody>
                    <a:bodyPr/>
                    <a:lstStyle/>
                    <a:p>
                      <a:pPr algn="ctr" fontAlgn="ctr"/>
                      <a:r>
                        <a:rPr lang="en-US" sz="1600" b="1" i="0" u="none" strike="noStrike">
                          <a:solidFill>
                            <a:srgbClr val="000000"/>
                          </a:solidFill>
                          <a:latin typeface="Calibri"/>
                        </a:rPr>
                        <a:t>Complain LY</a:t>
                      </a:r>
                    </a:p>
                  </a:txBody>
                  <a:tcPr marL="9525" marR="9525" marT="9525" marB="0" anchor="ctr"/>
                </a:tc>
                <a:tc>
                  <a:txBody>
                    <a:bodyPr/>
                    <a:lstStyle/>
                    <a:p>
                      <a:pPr algn="ctr" fontAlgn="b"/>
                      <a:r>
                        <a:rPr lang="en-US" sz="1600" b="0" i="0" u="none" strike="noStrike" dirty="0">
                          <a:solidFill>
                            <a:srgbClr val="000000"/>
                          </a:solidFill>
                          <a:latin typeface="Calibri"/>
                        </a:rPr>
                        <a:t>No</a:t>
                      </a:r>
                    </a:p>
                  </a:txBody>
                  <a:tcPr marL="9525" marR="9525" marT="9525" marB="0" anchor="b"/>
                </a:tc>
                <a:tc>
                  <a:txBody>
                    <a:bodyPr/>
                    <a:lstStyle/>
                    <a:p>
                      <a:pPr algn="ctr" fontAlgn="b"/>
                      <a:r>
                        <a:rPr lang="en-US" sz="1600" b="0" i="0" u="none" strike="noStrike" dirty="0">
                          <a:solidFill>
                            <a:srgbClr val="000000"/>
                          </a:solidFill>
                          <a:latin typeface="Calibri"/>
                        </a:rPr>
                        <a:t>No</a:t>
                      </a:r>
                    </a:p>
                  </a:txBody>
                  <a:tcPr marL="9525" marR="9525" marT="9525" marB="0" anchor="b"/>
                </a:tc>
                <a:tc>
                  <a:txBody>
                    <a:bodyPr/>
                    <a:lstStyle/>
                    <a:p>
                      <a:pPr algn="ctr" fontAlgn="b"/>
                      <a:r>
                        <a:rPr lang="en-US" sz="1600" b="0" i="0" u="none" strike="noStrike" dirty="0">
                          <a:solidFill>
                            <a:srgbClr val="000000"/>
                          </a:solidFill>
                          <a:latin typeface="Calibri"/>
                        </a:rPr>
                        <a:t>No</a:t>
                      </a:r>
                    </a:p>
                  </a:txBody>
                  <a:tcPr marL="9525" marR="9525" marT="9525" marB="0" anchor="b"/>
                </a:tc>
              </a:tr>
              <a:tr h="272176">
                <a:tc>
                  <a:txBody>
                    <a:bodyPr/>
                    <a:lstStyle/>
                    <a:p>
                      <a:pPr algn="ctr" fontAlgn="ctr"/>
                      <a:r>
                        <a:rPr lang="en-US" sz="1600" b="1" i="0" u="none" strike="noStrike">
                          <a:solidFill>
                            <a:srgbClr val="000000"/>
                          </a:solidFill>
                          <a:latin typeface="Calibri"/>
                        </a:rPr>
                        <a:t>Login Device</a:t>
                      </a:r>
                    </a:p>
                  </a:txBody>
                  <a:tcPr marL="9525" marR="9525" marT="9525" marB="0" anchor="ctr"/>
                </a:tc>
                <a:tc>
                  <a:txBody>
                    <a:bodyPr/>
                    <a:lstStyle/>
                    <a:p>
                      <a:pPr algn="ctr" fontAlgn="b"/>
                      <a:r>
                        <a:rPr lang="en-US" sz="1600" b="0" i="0" u="none" strike="noStrike" dirty="0">
                          <a:solidFill>
                            <a:srgbClr val="000000"/>
                          </a:solidFill>
                          <a:latin typeface="Calibri"/>
                        </a:rPr>
                        <a:t>Mobile</a:t>
                      </a:r>
                    </a:p>
                  </a:txBody>
                  <a:tcPr marL="9525" marR="9525" marT="9525" marB="0" anchor="b"/>
                </a:tc>
                <a:tc>
                  <a:txBody>
                    <a:bodyPr/>
                    <a:lstStyle/>
                    <a:p>
                      <a:pPr algn="ctr" fontAlgn="b"/>
                      <a:r>
                        <a:rPr lang="en-US" sz="1600" b="0" i="0" u="none" strike="noStrike" dirty="0">
                          <a:solidFill>
                            <a:srgbClr val="000000"/>
                          </a:solidFill>
                          <a:latin typeface="Calibri"/>
                        </a:rPr>
                        <a:t>Mobile</a:t>
                      </a:r>
                    </a:p>
                  </a:txBody>
                  <a:tcPr marL="9525" marR="9525" marT="9525" marB="0" anchor="b"/>
                </a:tc>
                <a:tc>
                  <a:txBody>
                    <a:bodyPr/>
                    <a:lstStyle/>
                    <a:p>
                      <a:pPr algn="ctr" fontAlgn="b"/>
                      <a:r>
                        <a:rPr lang="en-US" sz="1600" b="0" i="0" u="none" strike="noStrike" dirty="0">
                          <a:solidFill>
                            <a:srgbClr val="000000"/>
                          </a:solidFill>
                          <a:latin typeface="Calibri"/>
                        </a:rPr>
                        <a:t>Mobile</a:t>
                      </a:r>
                    </a:p>
                  </a:txBody>
                  <a:tcPr marL="9525" marR="9525" marT="9525" marB="0" anchor="b"/>
                </a:tc>
              </a:tr>
              <a:tr h="272176">
                <a:tc>
                  <a:txBody>
                    <a:bodyPr/>
                    <a:lstStyle/>
                    <a:p>
                      <a:pPr algn="ctr" fontAlgn="ctr"/>
                      <a:r>
                        <a:rPr lang="en-US" sz="1600" b="1" i="0" u="none" strike="noStrike">
                          <a:solidFill>
                            <a:srgbClr val="000000"/>
                          </a:solidFill>
                          <a:latin typeface="Calibri"/>
                        </a:rPr>
                        <a:t>Account User Count</a:t>
                      </a:r>
                    </a:p>
                  </a:txBody>
                  <a:tcPr marL="9525" marR="9525" marT="9525" marB="0" anchor="ctr"/>
                </a:tc>
                <a:tc>
                  <a:txBody>
                    <a:bodyPr/>
                    <a:lstStyle/>
                    <a:p>
                      <a:pPr algn="ctr" fontAlgn="b"/>
                      <a:r>
                        <a:rPr lang="en-US" sz="1600" b="0" i="0" u="none" strike="noStrike" dirty="0">
                          <a:solidFill>
                            <a:srgbClr val="000000"/>
                          </a:solidFill>
                          <a:latin typeface="Calibri"/>
                        </a:rPr>
                        <a:t>3</a:t>
                      </a:r>
                    </a:p>
                  </a:txBody>
                  <a:tcPr marL="9525" marR="9525" marT="9525" marB="0" anchor="b"/>
                </a:tc>
                <a:tc>
                  <a:txBody>
                    <a:bodyPr/>
                    <a:lstStyle/>
                    <a:p>
                      <a:pPr algn="ctr" fontAlgn="b"/>
                      <a:r>
                        <a:rPr lang="en-US" sz="1600" b="0" i="0" u="none" strike="noStrike" dirty="0">
                          <a:solidFill>
                            <a:srgbClr val="000000"/>
                          </a:solidFill>
                          <a:latin typeface="Calibri"/>
                        </a:rPr>
                        <a:t>4</a:t>
                      </a:r>
                    </a:p>
                  </a:txBody>
                  <a:tcPr marL="9525" marR="9525" marT="9525" marB="0" anchor="b"/>
                </a:tc>
                <a:tc>
                  <a:txBody>
                    <a:bodyPr/>
                    <a:lstStyle/>
                    <a:p>
                      <a:pPr algn="ctr" fontAlgn="b"/>
                      <a:r>
                        <a:rPr lang="en-US" sz="1600" b="0" i="0" u="none" strike="noStrike" dirty="0">
                          <a:solidFill>
                            <a:srgbClr val="000000"/>
                          </a:solidFill>
                          <a:latin typeface="Calibri"/>
                        </a:rPr>
                        <a:t>4</a:t>
                      </a:r>
                    </a:p>
                  </a:txBody>
                  <a:tcPr marL="9525" marR="9525" marT="9525" marB="0" anchor="b"/>
                </a:tc>
              </a:tr>
              <a:tr h="272176">
                <a:tc>
                  <a:txBody>
                    <a:bodyPr/>
                    <a:lstStyle/>
                    <a:p>
                      <a:pPr algn="ctr" fontAlgn="ctr"/>
                      <a:r>
                        <a:rPr lang="en-US" sz="1600" b="1" i="0" u="none" strike="noStrike">
                          <a:solidFill>
                            <a:srgbClr val="000000"/>
                          </a:solidFill>
                          <a:latin typeface="Calibri"/>
                        </a:rPr>
                        <a:t>Churn</a:t>
                      </a:r>
                    </a:p>
                  </a:txBody>
                  <a:tcPr marL="9525" marR="9525" marT="9525" marB="0" anchor="ctr"/>
                </a:tc>
                <a:tc>
                  <a:txBody>
                    <a:bodyPr/>
                    <a:lstStyle/>
                    <a:p>
                      <a:pPr algn="ctr" fontAlgn="b"/>
                      <a:r>
                        <a:rPr lang="en-US" sz="1600" b="0" i="0" u="none" strike="noStrike" dirty="0">
                          <a:solidFill>
                            <a:srgbClr val="000000"/>
                          </a:solidFill>
                          <a:latin typeface="Calibri"/>
                        </a:rPr>
                        <a:t>0</a:t>
                      </a:r>
                    </a:p>
                  </a:txBody>
                  <a:tcPr marL="9525" marR="9525" marT="9525" marB="0" anchor="b"/>
                </a:tc>
                <a:tc>
                  <a:txBody>
                    <a:bodyPr/>
                    <a:lstStyle/>
                    <a:p>
                      <a:pPr algn="ctr" fontAlgn="b"/>
                      <a:r>
                        <a:rPr lang="en-US" sz="1600" b="0" i="0" u="none" strike="noStrike" dirty="0">
                          <a:solidFill>
                            <a:srgbClr val="000000"/>
                          </a:solidFill>
                          <a:latin typeface="Calibri"/>
                        </a:rPr>
                        <a:t>0</a:t>
                      </a:r>
                    </a:p>
                  </a:txBody>
                  <a:tcPr marL="9525" marR="9525" marT="9525" marB="0" anchor="b"/>
                </a:tc>
                <a:tc>
                  <a:txBody>
                    <a:bodyPr/>
                    <a:lstStyle/>
                    <a:p>
                      <a:pPr algn="ctr" fontAlgn="b"/>
                      <a:r>
                        <a:rPr lang="en-US" sz="1600" b="0" i="0" u="none" strike="noStrike" dirty="0">
                          <a:solidFill>
                            <a:srgbClr val="000000"/>
                          </a:solidFill>
                          <a:latin typeface="Calibri"/>
                        </a:rPr>
                        <a:t>0</a:t>
                      </a:r>
                    </a:p>
                  </a:txBody>
                  <a:tcPr marL="9525" marR="9525" marT="9525" marB="0" anchor="b"/>
                </a:tc>
              </a:tr>
            </a:tbl>
          </a:graphicData>
        </a:graphic>
      </p:graphicFrame>
      <p:sp>
        <p:nvSpPr>
          <p:cNvPr id="10" name="Title 4">
            <a:extLst>
              <a:ext uri="{FF2B5EF4-FFF2-40B4-BE49-F238E27FC236}">
                <a16:creationId xmlns="" xmlns:a16="http://schemas.microsoft.com/office/drawing/2014/main" id="{2DD1227D-D47C-43E6-9316-D1B51C0E9A01}"/>
              </a:ext>
            </a:extLst>
          </p:cNvPr>
          <p:cNvSpPr txBox="1">
            <a:spLocks/>
          </p:cNvSpPr>
          <p:nvPr/>
        </p:nvSpPr>
        <p:spPr>
          <a:xfrm>
            <a:off x="373120" y="270537"/>
            <a:ext cx="6546296" cy="561975"/>
          </a:xfrm>
          <a:prstGeom prst="rect">
            <a:avLst/>
          </a:prstGeom>
          <a:solidFill>
            <a:srgbClr val="377AD1"/>
          </a:solidFill>
          <a:ln w="6350" cap="flat" cmpd="sng" algn="ctr">
            <a:noFill/>
            <a:prstDash val="solid"/>
            <a:miter lim="800000"/>
          </a:ln>
        </p:spPr>
        <p:style>
          <a:lnRef idx="1">
            <a:schemeClr val="accent1"/>
          </a:lnRef>
          <a:fillRef idx="3">
            <a:schemeClr val="accent1"/>
          </a:fillRef>
          <a:effectRef idx="2">
            <a:schemeClr val="accent1"/>
          </a:effectRef>
          <a:fontRef idx="minor">
            <a:schemeClr val="lt1"/>
          </a:fontRef>
        </p:style>
        <p:txBody>
          <a:bodyPr rtlCol="0" anchor="ctr">
            <a:normAutofit/>
          </a:body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lt1"/>
                </a:solidFill>
                <a:effectLst/>
                <a:uLnTx/>
                <a:uFillTx/>
                <a:latin typeface="+mn-lt"/>
                <a:ea typeface="+mn-ea"/>
                <a:cs typeface="+mn-cs"/>
              </a:rPr>
              <a:t>RESULTS &amp; INFERENCES FROM CLUSTERING</a:t>
            </a:r>
            <a:endParaRPr kumimoji="0" lang="en-US" sz="2800" b="1" i="0" u="none" strike="noStrike" kern="1200" cap="none" spc="0" normalizeH="0" baseline="0" noProof="0" dirty="0">
              <a:ln>
                <a:noFill/>
              </a:ln>
              <a:solidFill>
                <a:schemeClr val="lt1"/>
              </a:solidFill>
              <a:effectLst/>
              <a:uLnTx/>
              <a:uFillTx/>
              <a:latin typeface="+mn-lt"/>
              <a:ea typeface="+mn-ea"/>
              <a:cs typeface="+mn-cs"/>
            </a:endParaRPr>
          </a:p>
        </p:txBody>
      </p:sp>
    </p:spTree>
    <p:extLst>
      <p:ext uri="{BB962C8B-B14F-4D97-AF65-F5344CB8AC3E}">
        <p14:creationId xmlns:p14="http://schemas.microsoft.com/office/powerpoint/2010/main" xmlns="" val="53269516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84B8933-F44C-374A-B677-D79AD8184284}"/>
              </a:ext>
            </a:extLst>
          </p:cNvPr>
          <p:cNvSpPr txBox="1"/>
          <p:nvPr/>
        </p:nvSpPr>
        <p:spPr>
          <a:xfrm>
            <a:off x="276462" y="1023582"/>
            <a:ext cx="10696338" cy="5509200"/>
          </a:xfrm>
          <a:prstGeom prst="rect">
            <a:avLst/>
          </a:prstGeom>
          <a:noFill/>
        </p:spPr>
        <p:txBody>
          <a:bodyPr wrap="square" rtlCol="0">
            <a:spAutoFit/>
          </a:bodyPr>
          <a:lstStyle/>
          <a:p>
            <a:pPr>
              <a:buNone/>
            </a:pPr>
            <a:r>
              <a:rPr lang="en-US" sz="2400" dirty="0" smtClean="0"/>
              <a:t>For our DTH account churn prediction case, we are less care about the ‘</a:t>
            </a:r>
            <a:r>
              <a:rPr lang="en-US" sz="2400" i="1" dirty="0" smtClean="0"/>
              <a:t>account</a:t>
            </a:r>
            <a:r>
              <a:rPr lang="en-US" sz="2400" dirty="0" smtClean="0"/>
              <a:t> </a:t>
            </a:r>
            <a:r>
              <a:rPr lang="en-US" sz="2400" i="1" dirty="0" smtClean="0"/>
              <a:t>not churned</a:t>
            </a:r>
            <a:r>
              <a:rPr lang="en-US" sz="2400" dirty="0" smtClean="0"/>
              <a:t>’ and more care about the ‘</a:t>
            </a:r>
            <a:r>
              <a:rPr lang="en-US" sz="2400" i="1" dirty="0" smtClean="0"/>
              <a:t>account churned</a:t>
            </a:r>
            <a:r>
              <a:rPr lang="en-US" sz="2400" dirty="0" smtClean="0"/>
              <a:t>’. How many of the actual accounts are churning that we were able to predict correctly with our model. So, we aim for high ‘recall’ in this case.</a:t>
            </a:r>
          </a:p>
          <a:p>
            <a:pPr>
              <a:buNone/>
            </a:pPr>
            <a:endParaRPr lang="en-IN" sz="2400" dirty="0" smtClean="0"/>
          </a:p>
          <a:p>
            <a:pPr>
              <a:buNone/>
            </a:pPr>
            <a:r>
              <a:rPr lang="en-US" sz="2400" dirty="0" smtClean="0"/>
              <a:t>Multiple models within each type are built and Optimal model is selected for comparison</a:t>
            </a:r>
          </a:p>
          <a:p>
            <a:pPr>
              <a:buNone/>
            </a:pPr>
            <a:endParaRPr lang="en-US" sz="2400" dirty="0" smtClean="0"/>
          </a:p>
          <a:p>
            <a:r>
              <a:rPr lang="en-US" sz="2400" b="1" dirty="0" smtClean="0"/>
              <a:t>Logistic Regression/LDA: </a:t>
            </a:r>
            <a:r>
              <a:rPr lang="en-US" sz="2400" dirty="0" smtClean="0"/>
              <a:t>Very Poor metrics scores.</a:t>
            </a:r>
          </a:p>
          <a:p>
            <a:r>
              <a:rPr lang="en-US" sz="2400" b="1" dirty="0" smtClean="0"/>
              <a:t>KNN: </a:t>
            </a:r>
            <a:r>
              <a:rPr lang="en-US" sz="2400" dirty="0" smtClean="0"/>
              <a:t>7 variables are selected as significant variables with the optimum K value as 2.</a:t>
            </a:r>
          </a:p>
          <a:p>
            <a:r>
              <a:rPr lang="en-US" sz="2400" b="1" dirty="0" smtClean="0"/>
              <a:t>ANN: </a:t>
            </a:r>
            <a:r>
              <a:rPr lang="en-US" sz="2400" dirty="0" smtClean="0"/>
              <a:t>Only Tenure has been selected as the significant variable.</a:t>
            </a:r>
          </a:p>
          <a:p>
            <a:r>
              <a:rPr lang="en-US" sz="2400" b="1" dirty="0" smtClean="0"/>
              <a:t>CART: </a:t>
            </a:r>
            <a:r>
              <a:rPr lang="en-US" sz="2400" dirty="0" smtClean="0"/>
              <a:t>11 variables are selected as significant variables.</a:t>
            </a:r>
          </a:p>
          <a:p>
            <a:r>
              <a:rPr lang="en-US" sz="2400" b="1" dirty="0" smtClean="0"/>
              <a:t>Random Forest:</a:t>
            </a:r>
            <a:r>
              <a:rPr lang="en-US" sz="2400" dirty="0" smtClean="0"/>
              <a:t> 12 variables are selected as significant variables.</a:t>
            </a:r>
          </a:p>
          <a:p>
            <a:r>
              <a:rPr lang="en-US" sz="2400" b="1" dirty="0" smtClean="0"/>
              <a:t>Gradient Boosting: </a:t>
            </a:r>
            <a:r>
              <a:rPr lang="en-US" sz="2400" dirty="0" smtClean="0"/>
              <a:t>7 variables are selected as significant variables.</a:t>
            </a:r>
          </a:p>
          <a:p>
            <a:pPr>
              <a:buClr>
                <a:srgbClr val="0070C0"/>
              </a:buClr>
            </a:pPr>
            <a:r>
              <a:rPr lang="en-IN" sz="1600" dirty="0">
                <a:solidFill>
                  <a:srgbClr val="6D6868"/>
                </a:solidFill>
                <a:latin typeface="Arial" panose="020B0604020202020204" pitchFamily="34" charset="0"/>
                <a:cs typeface="Arial" panose="020B0604020202020204" pitchFamily="34" charset="0"/>
              </a:rPr>
              <a:t> </a:t>
            </a:r>
          </a:p>
        </p:txBody>
      </p:sp>
      <p:sp>
        <p:nvSpPr>
          <p:cNvPr id="4" name="Title 4">
            <a:extLst>
              <a:ext uri="{FF2B5EF4-FFF2-40B4-BE49-F238E27FC236}">
                <a16:creationId xmlns="" xmlns:a16="http://schemas.microsoft.com/office/drawing/2014/main" id="{2DD1227D-D47C-43E6-9316-D1B51C0E9A01}"/>
              </a:ext>
            </a:extLst>
          </p:cNvPr>
          <p:cNvSpPr txBox="1">
            <a:spLocks/>
          </p:cNvSpPr>
          <p:nvPr/>
        </p:nvSpPr>
        <p:spPr>
          <a:xfrm>
            <a:off x="286649" y="428274"/>
            <a:ext cx="5882139" cy="561975"/>
          </a:xfrm>
          <a:prstGeom prst="rect">
            <a:avLst/>
          </a:prstGeom>
          <a:solidFill>
            <a:srgbClr val="377AD1"/>
          </a:solidFill>
          <a:ln w="6350" cap="flat" cmpd="sng" algn="ctr">
            <a:noFill/>
            <a:prstDash val="solid"/>
            <a:miter lim="800000"/>
          </a:ln>
        </p:spPr>
        <p:style>
          <a:lnRef idx="1">
            <a:schemeClr val="accent1"/>
          </a:lnRef>
          <a:fillRef idx="3">
            <a:schemeClr val="accent1"/>
          </a:fillRef>
          <a:effectRef idx="2">
            <a:schemeClr val="accent1"/>
          </a:effectRef>
          <a:fontRef idx="minor">
            <a:schemeClr val="lt1"/>
          </a:fontRef>
        </p:style>
        <p:txBody>
          <a:bodyPr rtlCol="0" anchor="ctr">
            <a:normAutofit/>
          </a:body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lt1"/>
                </a:solidFill>
                <a:effectLst/>
                <a:uLnTx/>
                <a:uFillTx/>
                <a:latin typeface="+mn-lt"/>
                <a:ea typeface="+mn-ea"/>
                <a:cs typeface="+mn-cs"/>
              </a:rPr>
              <a:t>CLASSIFICATION MODELS SUMMARY</a:t>
            </a:r>
            <a:endParaRPr kumimoji="0" lang="en-US" sz="2800" b="1" i="0" u="none" strike="noStrike" kern="1200" cap="none" spc="0" normalizeH="0" baseline="0" noProof="0" dirty="0">
              <a:ln>
                <a:noFill/>
              </a:ln>
              <a:solidFill>
                <a:schemeClr val="lt1"/>
              </a:solidFill>
              <a:effectLst/>
              <a:uLnTx/>
              <a:uFillTx/>
              <a:latin typeface="+mn-lt"/>
              <a:ea typeface="+mn-ea"/>
              <a:cs typeface="+mn-cs"/>
            </a:endParaRPr>
          </a:p>
        </p:txBody>
      </p:sp>
    </p:spTree>
    <p:extLst>
      <p:ext uri="{BB962C8B-B14F-4D97-AF65-F5344CB8AC3E}">
        <p14:creationId xmlns:p14="http://schemas.microsoft.com/office/powerpoint/2010/main" xmlns="" val="2073284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p:cNvPicPr>
            <a:picLocks noChangeAspect="1" noChangeArrowheads="1"/>
          </p:cNvPicPr>
          <p:nvPr/>
        </p:nvPicPr>
        <p:blipFill>
          <a:blip r:embed="rId2"/>
          <a:srcRect/>
          <a:stretch>
            <a:fillRect/>
          </a:stretch>
        </p:blipFill>
        <p:spPr bwMode="auto">
          <a:xfrm>
            <a:off x="5825818" y="3511755"/>
            <a:ext cx="5229225" cy="2334937"/>
          </a:xfrm>
          <a:prstGeom prst="rect">
            <a:avLst/>
          </a:prstGeom>
          <a:noFill/>
          <a:ln w="9525">
            <a:noFill/>
            <a:miter lim="800000"/>
            <a:headEnd/>
            <a:tailEnd/>
          </a:ln>
          <a:effectLst/>
        </p:spPr>
      </p:pic>
      <p:pic>
        <p:nvPicPr>
          <p:cNvPr id="3080" name="Picture 8"/>
          <p:cNvPicPr>
            <a:picLocks noChangeAspect="1" noChangeArrowheads="1"/>
          </p:cNvPicPr>
          <p:nvPr/>
        </p:nvPicPr>
        <p:blipFill>
          <a:blip r:embed="rId3"/>
          <a:srcRect/>
          <a:stretch>
            <a:fillRect/>
          </a:stretch>
        </p:blipFill>
        <p:spPr bwMode="auto">
          <a:xfrm>
            <a:off x="444975" y="3511755"/>
            <a:ext cx="5259790" cy="2575146"/>
          </a:xfrm>
          <a:prstGeom prst="rect">
            <a:avLst/>
          </a:prstGeom>
          <a:noFill/>
          <a:ln w="9525">
            <a:noFill/>
            <a:miter lim="800000"/>
            <a:headEnd/>
            <a:tailEnd/>
          </a:ln>
          <a:effectLst/>
        </p:spPr>
      </p:pic>
      <p:pic>
        <p:nvPicPr>
          <p:cNvPr id="3081" name="Picture 9"/>
          <p:cNvPicPr>
            <a:picLocks noChangeAspect="1" noChangeArrowheads="1"/>
          </p:cNvPicPr>
          <p:nvPr/>
        </p:nvPicPr>
        <p:blipFill>
          <a:blip r:embed="rId4"/>
          <a:srcRect/>
          <a:stretch>
            <a:fillRect/>
          </a:stretch>
        </p:blipFill>
        <p:spPr bwMode="auto">
          <a:xfrm>
            <a:off x="5730568" y="930480"/>
            <a:ext cx="5324475" cy="2581275"/>
          </a:xfrm>
          <a:prstGeom prst="rect">
            <a:avLst/>
          </a:prstGeom>
          <a:noFill/>
          <a:ln w="9525">
            <a:noFill/>
            <a:miter lim="800000"/>
            <a:headEnd/>
            <a:tailEnd/>
          </a:ln>
          <a:effectLst/>
        </p:spPr>
      </p:pic>
      <p:sp>
        <p:nvSpPr>
          <p:cNvPr id="17" name="Title 4">
            <a:extLst>
              <a:ext uri="{FF2B5EF4-FFF2-40B4-BE49-F238E27FC236}">
                <a16:creationId xmlns="" xmlns:a16="http://schemas.microsoft.com/office/drawing/2014/main" id="{2DD1227D-D47C-43E6-9316-D1B51C0E9A01}"/>
              </a:ext>
            </a:extLst>
          </p:cNvPr>
          <p:cNvSpPr txBox="1">
            <a:spLocks/>
          </p:cNvSpPr>
          <p:nvPr/>
        </p:nvSpPr>
        <p:spPr>
          <a:xfrm>
            <a:off x="276463" y="147286"/>
            <a:ext cx="5549355" cy="561975"/>
          </a:xfrm>
          <a:prstGeom prst="rect">
            <a:avLst/>
          </a:prstGeom>
          <a:solidFill>
            <a:srgbClr val="377AD1"/>
          </a:solidFill>
          <a:ln w="6350" cap="flat" cmpd="sng" algn="ctr">
            <a:noFill/>
            <a:prstDash val="solid"/>
            <a:miter lim="800000"/>
          </a:ln>
        </p:spPr>
        <p:style>
          <a:lnRef idx="1">
            <a:schemeClr val="accent1"/>
          </a:lnRef>
          <a:fillRef idx="3">
            <a:schemeClr val="accent1"/>
          </a:fillRef>
          <a:effectRef idx="2">
            <a:schemeClr val="accent1"/>
          </a:effectRef>
          <a:fontRef idx="minor">
            <a:schemeClr val="lt1"/>
          </a:fontRef>
        </p:style>
        <p:txBody>
          <a:bodyPr rtlCol="0" anchor="ctr">
            <a:normAutofit/>
          </a:body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lt1"/>
                </a:solidFill>
                <a:effectLst/>
                <a:uLnTx/>
                <a:uFillTx/>
                <a:latin typeface="+mn-lt"/>
                <a:ea typeface="+mn-ea"/>
                <a:cs typeface="+mn-cs"/>
              </a:rPr>
              <a:t>MODEL</a:t>
            </a:r>
            <a:r>
              <a:rPr kumimoji="0" lang="en-US" sz="2800" b="1" i="0" u="none" strike="noStrike" kern="1200" cap="none" spc="0" normalizeH="0" noProof="0" dirty="0" smtClean="0">
                <a:ln>
                  <a:noFill/>
                </a:ln>
                <a:solidFill>
                  <a:schemeClr val="lt1"/>
                </a:solidFill>
                <a:effectLst/>
                <a:uLnTx/>
                <a:uFillTx/>
                <a:latin typeface="+mn-lt"/>
                <a:ea typeface="+mn-ea"/>
                <a:cs typeface="+mn-cs"/>
              </a:rPr>
              <a:t> COMPARISON &amp; ANALYSIS</a:t>
            </a:r>
            <a:endParaRPr kumimoji="0" lang="en-US" sz="2800" b="1" i="0" u="none" strike="noStrike" kern="1200" cap="none" spc="0" normalizeH="0" baseline="0" noProof="0" dirty="0">
              <a:ln>
                <a:noFill/>
              </a:ln>
              <a:solidFill>
                <a:schemeClr val="lt1"/>
              </a:solidFill>
              <a:effectLst/>
              <a:uLnTx/>
              <a:uFillTx/>
              <a:latin typeface="+mn-lt"/>
              <a:ea typeface="+mn-ea"/>
              <a:cs typeface="+mn-cs"/>
            </a:endParaRPr>
          </a:p>
        </p:txBody>
      </p:sp>
      <p:pic>
        <p:nvPicPr>
          <p:cNvPr id="3083" name="Picture 11"/>
          <p:cNvPicPr>
            <a:picLocks noChangeAspect="1" noChangeArrowheads="1"/>
          </p:cNvPicPr>
          <p:nvPr/>
        </p:nvPicPr>
        <p:blipFill>
          <a:blip r:embed="rId5"/>
          <a:srcRect/>
          <a:stretch>
            <a:fillRect/>
          </a:stretch>
        </p:blipFill>
        <p:spPr bwMode="auto">
          <a:xfrm>
            <a:off x="444976" y="904875"/>
            <a:ext cx="5082368" cy="2524125"/>
          </a:xfrm>
          <a:prstGeom prst="rect">
            <a:avLst/>
          </a:prstGeom>
          <a:noFill/>
          <a:ln w="9525">
            <a:noFill/>
            <a:miter lim="800000"/>
            <a:headEnd/>
            <a:tailEnd/>
          </a:ln>
          <a:effectLst/>
        </p:spPr>
      </p:pic>
    </p:spTree>
    <p:extLst>
      <p:ext uri="{BB962C8B-B14F-4D97-AF65-F5344CB8AC3E}">
        <p14:creationId xmlns:p14="http://schemas.microsoft.com/office/powerpoint/2010/main" xmlns="" val="2073284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84B8933-F44C-374A-B677-D79AD8184284}"/>
              </a:ext>
            </a:extLst>
          </p:cNvPr>
          <p:cNvSpPr txBox="1"/>
          <p:nvPr/>
        </p:nvSpPr>
        <p:spPr>
          <a:xfrm>
            <a:off x="4899547" y="911984"/>
            <a:ext cx="6264322" cy="5509200"/>
          </a:xfrm>
          <a:prstGeom prst="rect">
            <a:avLst/>
          </a:prstGeom>
          <a:noFill/>
        </p:spPr>
        <p:txBody>
          <a:bodyPr wrap="square" rtlCol="0">
            <a:spAutoFit/>
          </a:bodyPr>
          <a:lstStyle/>
          <a:p>
            <a:pPr>
              <a:buFont typeface="Arial" pitchFamily="34" charset="0"/>
              <a:buChar char="•"/>
            </a:pPr>
            <a:r>
              <a:rPr lang="en-IN" sz="2200" dirty="0" smtClean="0">
                <a:cs typeface="Arial" panose="020B0604020202020204" pitchFamily="34" charset="0"/>
              </a:rPr>
              <a:t>  Accuracy/Recall/Precision scores are good for KNN,</a:t>
            </a:r>
          </a:p>
          <a:p>
            <a:r>
              <a:rPr lang="en-IN" sz="2200" dirty="0" smtClean="0">
                <a:cs typeface="Arial" panose="020B0604020202020204" pitchFamily="34" charset="0"/>
              </a:rPr>
              <a:t>    ANN, Random Forest &amp; Gradient Boosting Models.</a:t>
            </a:r>
          </a:p>
          <a:p>
            <a:pPr>
              <a:buFont typeface="Arial" pitchFamily="34" charset="0"/>
              <a:buChar char="•"/>
            </a:pPr>
            <a:r>
              <a:rPr lang="en-IN" sz="2200" dirty="0" smtClean="0">
                <a:cs typeface="Arial" panose="020B0604020202020204" pitchFamily="34" charset="0"/>
              </a:rPr>
              <a:t>  Model performance is 99% for ANN, RF &amp; GB, </a:t>
            </a:r>
          </a:p>
          <a:p>
            <a:r>
              <a:rPr lang="en-IN" sz="2200" dirty="0" smtClean="0">
                <a:cs typeface="Arial" panose="020B0604020202020204" pitchFamily="34" charset="0"/>
              </a:rPr>
              <a:t>    better than KNN.</a:t>
            </a:r>
          </a:p>
          <a:p>
            <a:pPr>
              <a:buFont typeface="Arial" pitchFamily="34" charset="0"/>
              <a:buChar char="•"/>
            </a:pPr>
            <a:r>
              <a:rPr lang="en-US" sz="2200" dirty="0" smtClean="0"/>
              <a:t>  Random Forest is easier to train &amp; test, whereas </a:t>
            </a:r>
          </a:p>
          <a:p>
            <a:r>
              <a:rPr lang="en-US" sz="2200" dirty="0" smtClean="0"/>
              <a:t>    ANN &amp; GB models are computationally expensive.</a:t>
            </a:r>
          </a:p>
          <a:p>
            <a:pPr>
              <a:buFont typeface="Arial" pitchFamily="34" charset="0"/>
              <a:buChar char="•"/>
            </a:pPr>
            <a:r>
              <a:rPr lang="en-US" sz="2200" dirty="0" smtClean="0"/>
              <a:t>  Random Forest does not require scaling, whereas</a:t>
            </a:r>
          </a:p>
          <a:p>
            <a:r>
              <a:rPr lang="en-US" sz="2200" dirty="0" smtClean="0"/>
              <a:t>    KNN &amp; ANN require the records in common scale &amp;</a:t>
            </a:r>
          </a:p>
          <a:p>
            <a:r>
              <a:rPr lang="en-US" sz="2200" dirty="0" smtClean="0"/>
              <a:t>    prone to outliers.</a:t>
            </a:r>
          </a:p>
          <a:p>
            <a:pPr>
              <a:buFont typeface="Arial" pitchFamily="34" charset="0"/>
              <a:buChar char="•"/>
            </a:pPr>
            <a:r>
              <a:rPr lang="en-US" sz="2200" dirty="0" smtClean="0"/>
              <a:t>  RF explains which features are more important.</a:t>
            </a:r>
          </a:p>
          <a:p>
            <a:pPr>
              <a:buFont typeface="Arial" pitchFamily="34" charset="0"/>
              <a:buChar char="•"/>
            </a:pPr>
            <a:r>
              <a:rPr lang="en-US" sz="2200" dirty="0" smtClean="0">
                <a:cs typeface="Arial" panose="020B0604020202020204" pitchFamily="34" charset="0"/>
              </a:rPr>
              <a:t>  RF model utilized most of the variables to make a </a:t>
            </a:r>
          </a:p>
          <a:p>
            <a:r>
              <a:rPr lang="en-US" sz="2200" dirty="0" smtClean="0">
                <a:cs typeface="Arial" panose="020B0604020202020204" pitchFamily="34" charset="0"/>
              </a:rPr>
              <a:t>   account churn prediction which is lagging in KNN &amp;    </a:t>
            </a:r>
          </a:p>
          <a:p>
            <a:r>
              <a:rPr lang="en-US" sz="2200" dirty="0" smtClean="0">
                <a:cs typeface="Arial" panose="020B0604020202020204" pitchFamily="34" charset="0"/>
              </a:rPr>
              <a:t>    ANN models.</a:t>
            </a:r>
          </a:p>
          <a:p>
            <a:pPr>
              <a:buFont typeface="Arial" pitchFamily="34" charset="0"/>
              <a:buChar char="•"/>
            </a:pPr>
            <a:r>
              <a:rPr lang="en-US" sz="2200" dirty="0" smtClean="0"/>
              <a:t>  RF can automatically balance data sets when a  </a:t>
            </a:r>
          </a:p>
          <a:p>
            <a:r>
              <a:rPr lang="en-US" sz="2200" dirty="0" smtClean="0"/>
              <a:t>   class is more infrequent than other classes in the </a:t>
            </a:r>
          </a:p>
          <a:p>
            <a:r>
              <a:rPr lang="en-US" sz="2200" dirty="0" smtClean="0"/>
              <a:t>   dataset.</a:t>
            </a:r>
            <a:r>
              <a:rPr lang="en-IN" sz="1600" dirty="0">
                <a:solidFill>
                  <a:srgbClr val="6D6868"/>
                </a:solidFill>
                <a:latin typeface="Arial" panose="020B0604020202020204" pitchFamily="34" charset="0"/>
                <a:cs typeface="Arial" panose="020B0604020202020204" pitchFamily="34" charset="0"/>
              </a:rPr>
              <a:t> </a:t>
            </a:r>
          </a:p>
        </p:txBody>
      </p:sp>
      <p:pic>
        <p:nvPicPr>
          <p:cNvPr id="8" name="Picture 3"/>
          <p:cNvPicPr>
            <a:picLocks noChangeAspect="1" noChangeArrowheads="1"/>
          </p:cNvPicPr>
          <p:nvPr/>
        </p:nvPicPr>
        <p:blipFill>
          <a:blip r:embed="rId2"/>
          <a:srcRect/>
          <a:stretch>
            <a:fillRect/>
          </a:stretch>
        </p:blipFill>
        <p:spPr bwMode="auto">
          <a:xfrm>
            <a:off x="163775" y="1473959"/>
            <a:ext cx="4735771" cy="4752195"/>
          </a:xfrm>
          <a:prstGeom prst="rect">
            <a:avLst/>
          </a:prstGeom>
          <a:noFill/>
          <a:ln w="9525">
            <a:noFill/>
            <a:miter lim="800000"/>
            <a:headEnd/>
            <a:tailEnd/>
          </a:ln>
          <a:effectLst/>
        </p:spPr>
      </p:pic>
      <p:sp>
        <p:nvSpPr>
          <p:cNvPr id="9" name="Title 4">
            <a:extLst>
              <a:ext uri="{FF2B5EF4-FFF2-40B4-BE49-F238E27FC236}">
                <a16:creationId xmlns="" xmlns:a16="http://schemas.microsoft.com/office/drawing/2014/main" id="{2DD1227D-D47C-43E6-9316-D1B51C0E9A01}"/>
              </a:ext>
            </a:extLst>
          </p:cNvPr>
          <p:cNvSpPr txBox="1">
            <a:spLocks/>
          </p:cNvSpPr>
          <p:nvPr/>
        </p:nvSpPr>
        <p:spPr>
          <a:xfrm>
            <a:off x="276463" y="147286"/>
            <a:ext cx="3367489" cy="561975"/>
          </a:xfrm>
          <a:prstGeom prst="rect">
            <a:avLst/>
          </a:prstGeom>
          <a:solidFill>
            <a:srgbClr val="377AD1"/>
          </a:solidFill>
          <a:ln w="6350" cap="flat" cmpd="sng" algn="ctr">
            <a:noFill/>
            <a:prstDash val="solid"/>
            <a:miter lim="800000"/>
          </a:ln>
        </p:spPr>
        <p:style>
          <a:lnRef idx="1">
            <a:schemeClr val="accent1"/>
          </a:lnRef>
          <a:fillRef idx="3">
            <a:schemeClr val="accent1"/>
          </a:fillRef>
          <a:effectRef idx="2">
            <a:schemeClr val="accent1"/>
          </a:effectRef>
          <a:fontRef idx="minor">
            <a:schemeClr val="lt1"/>
          </a:fontRef>
        </p:style>
        <p:txBody>
          <a:bodyPr rtlCol="0" anchor="ctr">
            <a:normAutofit/>
          </a:body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lt1"/>
                </a:solidFill>
                <a:effectLst/>
                <a:uLnTx/>
                <a:uFillTx/>
                <a:latin typeface="+mn-lt"/>
                <a:ea typeface="+mn-ea"/>
                <a:cs typeface="+mn-cs"/>
              </a:rPr>
              <a:t>MODEL</a:t>
            </a:r>
            <a:r>
              <a:rPr kumimoji="0" lang="en-US" sz="2800" b="1" i="0" u="none" strike="noStrike" kern="1200" cap="none" spc="0" normalizeH="0" noProof="0" dirty="0" smtClean="0">
                <a:ln>
                  <a:noFill/>
                </a:ln>
                <a:solidFill>
                  <a:schemeClr val="lt1"/>
                </a:solidFill>
                <a:effectLst/>
                <a:uLnTx/>
                <a:uFillTx/>
                <a:latin typeface="+mn-lt"/>
                <a:ea typeface="+mn-ea"/>
                <a:cs typeface="+mn-cs"/>
              </a:rPr>
              <a:t> EVALUATION</a:t>
            </a:r>
            <a:endParaRPr kumimoji="0" lang="en-US" sz="2800" b="1" i="0" u="none" strike="noStrike" kern="1200" cap="none" spc="0" normalizeH="0" baseline="0" noProof="0" dirty="0">
              <a:ln>
                <a:noFill/>
              </a:ln>
              <a:solidFill>
                <a:schemeClr val="lt1"/>
              </a:solidFill>
              <a:effectLst/>
              <a:uLnTx/>
              <a:uFillTx/>
              <a:latin typeface="+mn-lt"/>
              <a:ea typeface="+mn-ea"/>
              <a:cs typeface="+mn-cs"/>
            </a:endParaRPr>
          </a:p>
        </p:txBody>
      </p:sp>
      <p:sp>
        <p:nvSpPr>
          <p:cNvPr id="10" name="Title 4">
            <a:extLst>
              <a:ext uri="{FF2B5EF4-FFF2-40B4-BE49-F238E27FC236}">
                <a16:creationId xmlns="" xmlns:a16="http://schemas.microsoft.com/office/drawing/2014/main" id="{2DD1227D-D47C-43E6-9316-D1B51C0E9A01}"/>
              </a:ext>
            </a:extLst>
          </p:cNvPr>
          <p:cNvSpPr txBox="1">
            <a:spLocks/>
          </p:cNvSpPr>
          <p:nvPr/>
        </p:nvSpPr>
        <p:spPr>
          <a:xfrm>
            <a:off x="5377218" y="147286"/>
            <a:ext cx="4449170" cy="561975"/>
          </a:xfrm>
          <a:prstGeom prst="rect">
            <a:avLst/>
          </a:prstGeom>
          <a:solidFill>
            <a:srgbClr val="377AD1"/>
          </a:solidFill>
          <a:ln w="6350" cap="flat" cmpd="sng" algn="ctr">
            <a:noFill/>
            <a:prstDash val="solid"/>
            <a:miter lim="800000"/>
          </a:ln>
        </p:spPr>
        <p:style>
          <a:lnRef idx="1">
            <a:schemeClr val="accent1"/>
          </a:lnRef>
          <a:fillRef idx="3">
            <a:schemeClr val="accent1"/>
          </a:fillRef>
          <a:effectRef idx="2">
            <a:schemeClr val="accent1"/>
          </a:effectRef>
          <a:fontRef idx="minor">
            <a:schemeClr val="lt1"/>
          </a:fontRef>
        </p:style>
        <p:txBody>
          <a:bodyPr rtlCol="0" anchor="ctr">
            <a:normAutofit/>
          </a:body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lt1"/>
                </a:solidFill>
                <a:effectLst/>
                <a:uLnTx/>
                <a:uFillTx/>
                <a:latin typeface="+mn-lt"/>
                <a:ea typeface="+mn-ea"/>
                <a:cs typeface="+mn-cs"/>
              </a:rPr>
              <a:t>INFERENCES</a:t>
            </a:r>
            <a:r>
              <a:rPr kumimoji="0" lang="en-US" sz="2800" b="1" i="0" u="none" strike="noStrike" kern="1200" cap="none" spc="0" normalizeH="0" noProof="0" dirty="0" smtClean="0">
                <a:ln>
                  <a:noFill/>
                </a:ln>
                <a:solidFill>
                  <a:schemeClr val="lt1"/>
                </a:solidFill>
                <a:effectLst/>
                <a:uLnTx/>
                <a:uFillTx/>
                <a:latin typeface="+mn-lt"/>
                <a:ea typeface="+mn-ea"/>
                <a:cs typeface="+mn-cs"/>
              </a:rPr>
              <a:t> FROM METRICS</a:t>
            </a:r>
            <a:endParaRPr kumimoji="0" lang="en-US" sz="2800" b="1" i="0" u="none" strike="noStrike" kern="1200" cap="none" spc="0" normalizeH="0" baseline="0" noProof="0" dirty="0">
              <a:ln>
                <a:noFill/>
              </a:ln>
              <a:solidFill>
                <a:schemeClr val="lt1"/>
              </a:solidFill>
              <a:effectLst/>
              <a:uLnTx/>
              <a:uFillTx/>
              <a:latin typeface="+mn-lt"/>
              <a:ea typeface="+mn-ea"/>
              <a:cs typeface="+mn-cs"/>
            </a:endParaRPr>
          </a:p>
        </p:txBody>
      </p:sp>
    </p:spTree>
    <p:extLst>
      <p:ext uri="{BB962C8B-B14F-4D97-AF65-F5344CB8AC3E}">
        <p14:creationId xmlns:p14="http://schemas.microsoft.com/office/powerpoint/2010/main" xmlns="" val="2073284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9385</TotalTime>
  <Words>1677</Words>
  <Application>Microsoft Office PowerPoint</Application>
  <PresentationFormat>Custom</PresentationFormat>
  <Paragraphs>255</Paragraphs>
  <Slides>16</Slides>
  <Notes>0</Notes>
  <HiddenSlides>2</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Custom Design</vt:lpstr>
      <vt:lpstr>Slide 1</vt:lpstr>
      <vt:lpstr>Slide 2</vt:lpstr>
      <vt:lpstr>Slide 3</vt:lpstr>
      <vt:lpstr>DATA DESCRIPTION</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Admin</cp:lastModifiedBy>
  <cp:revision>202</cp:revision>
  <dcterms:created xsi:type="dcterms:W3CDTF">2019-12-31T09:37:22Z</dcterms:created>
  <dcterms:modified xsi:type="dcterms:W3CDTF">2022-07-04T07:37:36Z</dcterms:modified>
</cp:coreProperties>
</file>