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6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4360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4360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4360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4360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0720" cy="435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0720" cy="435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4360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4360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0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6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548640" y="1257840"/>
            <a:ext cx="11043720" cy="184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1" i="1" lang="en-US" sz="8800" spc="-1" strike="noStrike">
                <a:solidFill>
                  <a:srgbClr val="ffffff"/>
                </a:solidFill>
                <a:latin typeface="Fira Sans"/>
              </a:rPr>
              <a:t>Word Vectorization</a:t>
            </a:r>
            <a:endParaRPr b="0" lang="en-US" sz="8800" spc="-1" strike="noStrike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1044360" y="3178080"/>
            <a:ext cx="10002960" cy="219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i="1" lang="en-US" sz="6000" spc="-1" strike="noStrike">
                <a:solidFill>
                  <a:srgbClr val="ffffff"/>
                </a:solidFill>
                <a:latin typeface="Fira Sans"/>
                <a:ea typeface="Noto Sans CJK SC Regular"/>
              </a:rPr>
              <a:t>- </a:t>
            </a:r>
            <a:r>
              <a:rPr b="0" i="1" lang="en-US" sz="4400" spc="-1" strike="noStrike">
                <a:solidFill>
                  <a:srgbClr val="ffffff"/>
                </a:solidFill>
                <a:latin typeface="Fira Sans"/>
                <a:ea typeface="Noto Sans CJK SC Regular"/>
              </a:rPr>
              <a:t>Implementing “word2vec”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i="1" lang="en-US" sz="4400" spc="-1" strike="noStrike">
                <a:solidFill>
                  <a:srgbClr val="ffffff"/>
                </a:solidFill>
                <a:latin typeface="Fira Sans"/>
                <a:ea typeface="Noto Sans CJK SC Regular"/>
              </a:rPr>
              <a:t>using PyTorch -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4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2"/>
          <p:cNvSpPr/>
          <p:nvPr/>
        </p:nvSpPr>
        <p:spPr>
          <a:xfrm>
            <a:off x="838080" y="2447280"/>
            <a:ext cx="10514880" cy="196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5400" spc="-1" strike="noStrike">
                <a:solidFill>
                  <a:srgbClr val="ffffff"/>
                </a:solidFill>
                <a:latin typeface="Calibri"/>
              </a:rPr>
              <a:t>With all that covered…</a:t>
            </a:r>
            <a:endParaRPr b="0" lang="en-US" sz="5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5400" spc="-1" strike="noStrike">
                <a:solidFill>
                  <a:srgbClr val="ffffff"/>
                </a:solidFill>
                <a:latin typeface="Calibri"/>
              </a:rPr>
              <a:t>Now we get to the details</a:t>
            </a:r>
            <a:endParaRPr b="0" lang="en-US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838080" y="29772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2"/>
          <p:cNvSpPr/>
          <p:nvPr/>
        </p:nvSpPr>
        <p:spPr>
          <a:xfrm>
            <a:off x="986040" y="125352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i="1" lang="en-US" sz="8000" spc="-1" strike="noStrike">
                <a:solidFill>
                  <a:srgbClr val="ffffff"/>
                </a:solidFill>
                <a:latin typeface="Calibri"/>
              </a:rPr>
              <a:t>Converting Words to Vectors</a:t>
            </a:r>
            <a:endParaRPr b="0" lang="en-US" sz="8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5108040" y="59760"/>
            <a:ext cx="1975680" cy="470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Calibri"/>
                <a:ea typeface="DejaVu Sans"/>
              </a:rPr>
              <a:t>Vocabulary</a:t>
            </a:r>
            <a:endParaRPr b="0" lang="en-US" sz="2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5428080" y="724320"/>
            <a:ext cx="1335600" cy="470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Calibri"/>
                <a:ea typeface="DejaVu Sans"/>
              </a:rPr>
              <a:t>Tokens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257" name="CustomShape 3"/>
          <p:cNvSpPr/>
          <p:nvPr/>
        </p:nvSpPr>
        <p:spPr>
          <a:xfrm>
            <a:off x="3511080" y="1518480"/>
            <a:ext cx="5169240" cy="85176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Calibri"/>
                <a:ea typeface="DejaVu Sans"/>
              </a:rPr>
              <a:t>Make center, context pairs using</a:t>
            </a:r>
            <a:endParaRPr b="0" lang="en-US" sz="2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Calibri"/>
                <a:ea typeface="DejaVu Sans"/>
              </a:rPr>
              <a:t>Skip-Gram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258" name="CustomShape 4"/>
          <p:cNvSpPr/>
          <p:nvPr/>
        </p:nvSpPr>
        <p:spPr>
          <a:xfrm>
            <a:off x="3526560" y="2690640"/>
            <a:ext cx="5138280" cy="85176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Calibri"/>
                <a:ea typeface="DejaVu Sans"/>
              </a:rPr>
              <a:t>Probability </a:t>
            </a:r>
            <a:r>
              <a:rPr b="0" i="1" lang="en-US" sz="2500" spc="-1" strike="noStrike">
                <a:solidFill>
                  <a:srgbClr val="ffffff"/>
                </a:solidFill>
                <a:latin typeface="Calibri"/>
                <a:ea typeface="DejaVu Sans"/>
              </a:rPr>
              <a:t>P(Context|Center)</a:t>
            </a:r>
            <a:r>
              <a:rPr b="0" lang="en-US" sz="2500" spc="-1" strike="noStrike">
                <a:solidFill>
                  <a:srgbClr val="ffffff"/>
                </a:solidFill>
                <a:latin typeface="Calibri"/>
                <a:ea typeface="DejaVu Sans"/>
              </a:rPr>
              <a:t> Using Softmax Function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259" name="CustomShape 5"/>
          <p:cNvSpPr/>
          <p:nvPr/>
        </p:nvSpPr>
        <p:spPr>
          <a:xfrm>
            <a:off x="3541320" y="3818880"/>
            <a:ext cx="5109120" cy="85176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Calibri"/>
                <a:ea typeface="DejaVu Sans"/>
              </a:rPr>
              <a:t>Loss calculation Using Negative log Likelihood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260" name="CustomShape 6"/>
          <p:cNvSpPr/>
          <p:nvPr/>
        </p:nvSpPr>
        <p:spPr>
          <a:xfrm>
            <a:off x="3573720" y="5024880"/>
            <a:ext cx="5044320" cy="85176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Calibri"/>
                <a:ea typeface="DejaVu Sans"/>
              </a:rPr>
              <a:t>Gives us weights for our Neural Network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261" name="CustomShape 7"/>
          <p:cNvSpPr/>
          <p:nvPr/>
        </p:nvSpPr>
        <p:spPr>
          <a:xfrm>
            <a:off x="4516200" y="6194520"/>
            <a:ext cx="3159360" cy="470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Calibri"/>
                <a:ea typeface="DejaVu Sans"/>
              </a:rPr>
              <a:t>Prediction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262" name="CustomShape 8"/>
          <p:cNvSpPr/>
          <p:nvPr/>
        </p:nvSpPr>
        <p:spPr>
          <a:xfrm>
            <a:off x="5929920" y="5877000"/>
            <a:ext cx="331920" cy="3171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2600">
            <a:solidFill>
              <a:srgbClr val="3e742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9"/>
          <p:cNvSpPr/>
          <p:nvPr/>
        </p:nvSpPr>
        <p:spPr>
          <a:xfrm>
            <a:off x="5929920" y="4690440"/>
            <a:ext cx="331920" cy="3171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2600">
            <a:solidFill>
              <a:srgbClr val="3e742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10"/>
          <p:cNvSpPr/>
          <p:nvPr/>
        </p:nvSpPr>
        <p:spPr>
          <a:xfrm>
            <a:off x="5929920" y="3539880"/>
            <a:ext cx="331920" cy="3171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2600">
            <a:solidFill>
              <a:srgbClr val="3e742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11"/>
          <p:cNvSpPr/>
          <p:nvPr/>
        </p:nvSpPr>
        <p:spPr>
          <a:xfrm>
            <a:off x="5929920" y="2389320"/>
            <a:ext cx="331920" cy="3171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2600">
            <a:solidFill>
              <a:srgbClr val="3e742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12"/>
          <p:cNvSpPr/>
          <p:nvPr/>
        </p:nvSpPr>
        <p:spPr>
          <a:xfrm>
            <a:off x="5929920" y="1201320"/>
            <a:ext cx="331920" cy="3171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2600">
            <a:solidFill>
              <a:srgbClr val="3e742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13"/>
          <p:cNvSpPr/>
          <p:nvPr/>
        </p:nvSpPr>
        <p:spPr>
          <a:xfrm>
            <a:off x="5929920" y="481320"/>
            <a:ext cx="331920" cy="3171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2600">
            <a:solidFill>
              <a:srgbClr val="3e742a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2"/>
          <p:cNvSpPr/>
          <p:nvPr/>
        </p:nvSpPr>
        <p:spPr>
          <a:xfrm>
            <a:off x="838080" y="125352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i="1" lang="en-US" sz="6000" spc="-1" strike="noStrike">
                <a:solidFill>
                  <a:srgbClr val="ffffff"/>
                </a:solidFill>
                <a:latin typeface="Calibri"/>
              </a:rPr>
              <a:t>Models:</a:t>
            </a:r>
            <a:endParaRPr b="0" lang="en-US" sz="6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i="1" lang="en-US" sz="6000" spc="-1" strike="noStrike">
                <a:solidFill>
                  <a:srgbClr val="ffffff"/>
                </a:solidFill>
                <a:latin typeface="Calibri"/>
              </a:rPr>
              <a:t>Skip-Gram</a:t>
            </a:r>
            <a:endParaRPr b="0" lang="en-US" sz="6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2"/>
          <p:cNvSpPr/>
          <p:nvPr/>
        </p:nvSpPr>
        <p:spPr>
          <a:xfrm>
            <a:off x="2194560" y="1690200"/>
            <a:ext cx="2925720" cy="412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4000" spc="-1" strike="noStrike">
                <a:solidFill>
                  <a:srgbClr val="ffffff"/>
                </a:solidFill>
                <a:latin typeface="Calibri"/>
              </a:rPr>
              <a:t>Skip-gram</a:t>
            </a:r>
            <a:r>
              <a:rPr b="1" i="1" lang="en-US" sz="40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4000" spc="-1" strike="noStrike">
                <a:solidFill>
                  <a:srgbClr val="ffffff"/>
                </a:solidFill>
                <a:latin typeface="Calibri"/>
              </a:rPr>
              <a:t>gives you the surrounding words to a given center word.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4000" spc="-1" strike="noStrike">
              <a:latin typeface="Arial"/>
            </a:endParaRPr>
          </a:p>
        </p:txBody>
      </p:sp>
      <p:pic>
        <p:nvPicPr>
          <p:cNvPr id="272" name="Content Placeholder 6" descr=""/>
          <p:cNvPicPr/>
          <p:nvPr/>
        </p:nvPicPr>
        <p:blipFill>
          <a:blip r:embed="rId1"/>
          <a:stretch/>
        </p:blipFill>
        <p:spPr>
          <a:xfrm>
            <a:off x="6400800" y="1421640"/>
            <a:ext cx="4181400" cy="4672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717120" y="10980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5500" spc="-1" strike="noStrike">
                <a:solidFill>
                  <a:srgbClr val="ffffff"/>
                </a:solidFill>
                <a:latin typeface="Calibri"/>
              </a:rPr>
              <a:t>Skip-gram closer look</a:t>
            </a:r>
            <a:endParaRPr b="0" lang="en-US" sz="5500" spc="-1" strike="noStrike">
              <a:latin typeface="Arial"/>
            </a:endParaRPr>
          </a:p>
        </p:txBody>
      </p:sp>
      <p:pic>
        <p:nvPicPr>
          <p:cNvPr id="274" name="Content Placeholder 3" descr=""/>
          <p:cNvPicPr/>
          <p:nvPr/>
        </p:nvPicPr>
        <p:blipFill>
          <a:blip r:embed="rId1"/>
          <a:stretch/>
        </p:blipFill>
        <p:spPr>
          <a:xfrm>
            <a:off x="2124720" y="1508400"/>
            <a:ext cx="7045560" cy="4920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824760" y="76860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"/>
              </a:rPr>
              <a:t>Probability P(Context|Center) Using Softmax: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76" name="" descr=""/>
          <p:cNvPicPr/>
          <p:nvPr/>
        </p:nvPicPr>
        <p:blipFill>
          <a:blip r:embed="rId1"/>
          <a:stretch/>
        </p:blipFill>
        <p:spPr>
          <a:xfrm>
            <a:off x="2286360" y="2895840"/>
            <a:ext cx="7619400" cy="1584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555840" y="970200"/>
            <a:ext cx="10514880" cy="158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Calibri"/>
              </a:rPr>
              <a:t>Loss function: Negative Log Likelihood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278" name="" descr=""/>
          <p:cNvPicPr/>
          <p:nvPr/>
        </p:nvPicPr>
        <p:blipFill>
          <a:blip r:embed="rId1"/>
          <a:stretch/>
        </p:blipFill>
        <p:spPr>
          <a:xfrm>
            <a:off x="2286360" y="2905200"/>
            <a:ext cx="7619400" cy="1046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2"/>
          <p:cNvSpPr/>
          <p:nvPr/>
        </p:nvSpPr>
        <p:spPr>
          <a:xfrm>
            <a:off x="838080" y="2350800"/>
            <a:ext cx="10514880" cy="21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6000" spc="-1" strike="noStrike">
                <a:solidFill>
                  <a:srgbClr val="ffffff"/>
                </a:solidFill>
                <a:latin typeface="Calibri"/>
              </a:rPr>
              <a:t>And the process repeats</a:t>
            </a:r>
            <a:endParaRPr b="0" lang="en-US" sz="6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6000" spc="-1" strike="noStrike">
                <a:solidFill>
                  <a:srgbClr val="ffffff"/>
                </a:solidFill>
                <a:latin typeface="Calibri"/>
              </a:rPr>
              <a:t>to give us weights like…</a:t>
            </a:r>
            <a:endParaRPr b="0" lang="en-US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5621040" y="416880"/>
            <a:ext cx="496800" cy="483480"/>
          </a:xfrm>
          <a:prstGeom prst="ellipse">
            <a:avLst/>
          </a:prstGeom>
          <a:solidFill>
            <a:srgbClr val="8ab833"/>
          </a:solidFill>
          <a:ln w="190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2"/>
          <p:cNvSpPr/>
          <p:nvPr/>
        </p:nvSpPr>
        <p:spPr>
          <a:xfrm>
            <a:off x="5621040" y="5880960"/>
            <a:ext cx="496800" cy="483480"/>
          </a:xfrm>
          <a:prstGeom prst="ellipse">
            <a:avLst/>
          </a:prstGeom>
          <a:gradFill rotWithShape="0">
            <a:gsLst>
              <a:gs pos="0">
                <a:srgbClr val="97c256"/>
              </a:gs>
              <a:gs pos="100000">
                <a:srgbClr val="8bbe2b"/>
              </a:gs>
            </a:gsLst>
            <a:lin ang="5400000"/>
          </a:gradFill>
          <a:ln>
            <a:noFill/>
          </a:ln>
          <a:effectLst>
            <a:outerShdw dir="5400000" dist="19080">
              <a:srgbClr val="000000">
                <a:alpha val="63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83" name="CustomShape 3"/>
          <p:cNvSpPr/>
          <p:nvPr/>
        </p:nvSpPr>
        <p:spPr>
          <a:xfrm>
            <a:off x="2868840" y="1645200"/>
            <a:ext cx="496800" cy="483480"/>
          </a:xfrm>
          <a:prstGeom prst="ellipse">
            <a:avLst/>
          </a:prstGeom>
          <a:gradFill rotWithShape="0">
            <a:gsLst>
              <a:gs pos="0">
                <a:srgbClr val="a9cfa2"/>
              </a:gs>
              <a:gs pos="100000">
                <a:srgbClr val="9dc395"/>
              </a:gs>
            </a:gsLst>
            <a:lin ang="5400000"/>
          </a:gradFill>
          <a:ln w="6480">
            <a:solidFill>
              <a:srgbClr val="549e3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4"/>
          <p:cNvSpPr/>
          <p:nvPr/>
        </p:nvSpPr>
        <p:spPr>
          <a:xfrm>
            <a:off x="2868840" y="3137760"/>
            <a:ext cx="496800" cy="483480"/>
          </a:xfrm>
          <a:prstGeom prst="ellipse">
            <a:avLst/>
          </a:prstGeom>
          <a:gradFill rotWithShape="0">
            <a:gsLst>
              <a:gs pos="0">
                <a:srgbClr val="a9cfa2"/>
              </a:gs>
              <a:gs pos="100000">
                <a:srgbClr val="9dc395"/>
              </a:gs>
            </a:gsLst>
            <a:lin ang="5400000"/>
          </a:gradFill>
          <a:ln w="6480">
            <a:solidFill>
              <a:srgbClr val="549e3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5"/>
          <p:cNvSpPr/>
          <p:nvPr/>
        </p:nvSpPr>
        <p:spPr>
          <a:xfrm>
            <a:off x="2868840" y="4630320"/>
            <a:ext cx="496800" cy="483480"/>
          </a:xfrm>
          <a:prstGeom prst="ellipse">
            <a:avLst/>
          </a:prstGeom>
          <a:gradFill rotWithShape="0">
            <a:gsLst>
              <a:gs pos="0">
                <a:srgbClr val="a9cfa2"/>
              </a:gs>
              <a:gs pos="100000">
                <a:srgbClr val="9dc395"/>
              </a:gs>
            </a:gsLst>
            <a:lin ang="5400000"/>
          </a:gradFill>
          <a:ln w="6480">
            <a:solidFill>
              <a:srgbClr val="549e3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6"/>
          <p:cNvSpPr/>
          <p:nvPr/>
        </p:nvSpPr>
        <p:spPr>
          <a:xfrm>
            <a:off x="8274600" y="1645200"/>
            <a:ext cx="496800" cy="483480"/>
          </a:xfrm>
          <a:prstGeom prst="ellipse">
            <a:avLst/>
          </a:prstGeom>
          <a:gradFill rotWithShape="0">
            <a:gsLst>
              <a:gs pos="0">
                <a:srgbClr val="4b97bc"/>
              </a:gs>
              <a:gs pos="100000">
                <a:srgbClr val="008cb8"/>
              </a:gs>
            </a:gsLst>
            <a:lin ang="5400000"/>
          </a:gradFill>
          <a:ln w="6480">
            <a:solidFill>
              <a:srgbClr val="0989b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7"/>
          <p:cNvSpPr/>
          <p:nvPr/>
        </p:nvSpPr>
        <p:spPr>
          <a:xfrm>
            <a:off x="8274600" y="3137760"/>
            <a:ext cx="496800" cy="483480"/>
          </a:xfrm>
          <a:prstGeom prst="ellipse">
            <a:avLst/>
          </a:prstGeom>
          <a:solidFill>
            <a:srgbClr val="0989b1"/>
          </a:solidFill>
          <a:ln w="12600">
            <a:solidFill>
              <a:srgbClr val="3e742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8"/>
          <p:cNvSpPr/>
          <p:nvPr/>
        </p:nvSpPr>
        <p:spPr>
          <a:xfrm>
            <a:off x="8274600" y="4630320"/>
            <a:ext cx="496800" cy="483480"/>
          </a:xfrm>
          <a:prstGeom prst="ellipse">
            <a:avLst/>
          </a:prstGeom>
          <a:solidFill>
            <a:srgbClr val="0989b1"/>
          </a:solidFill>
          <a:ln w="12600">
            <a:solidFill>
              <a:srgbClr val="3e742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9"/>
          <p:cNvSpPr/>
          <p:nvPr/>
        </p:nvSpPr>
        <p:spPr>
          <a:xfrm>
            <a:off x="5621040" y="2129040"/>
            <a:ext cx="496800" cy="483480"/>
          </a:xfrm>
          <a:prstGeom prst="ellipse">
            <a:avLst/>
          </a:prstGeom>
          <a:solidFill>
            <a:srgbClr val="8ab833"/>
          </a:solidFill>
          <a:ln w="190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10"/>
          <p:cNvSpPr/>
          <p:nvPr/>
        </p:nvSpPr>
        <p:spPr>
          <a:xfrm>
            <a:off x="5621040" y="3908520"/>
            <a:ext cx="496800" cy="483480"/>
          </a:xfrm>
          <a:prstGeom prst="ellipse">
            <a:avLst/>
          </a:prstGeom>
          <a:gradFill rotWithShape="0">
            <a:gsLst>
              <a:gs pos="0">
                <a:srgbClr val="97c256"/>
              </a:gs>
              <a:gs pos="100000">
                <a:srgbClr val="8bbe2b"/>
              </a:gs>
            </a:gsLst>
            <a:lin ang="5400000"/>
          </a:gradFill>
          <a:ln w="6480">
            <a:solidFill>
              <a:srgbClr val="8ab833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Line 11"/>
          <p:cNvSpPr/>
          <p:nvPr/>
        </p:nvSpPr>
        <p:spPr>
          <a:xfrm flipV="1">
            <a:off x="3117240" y="416520"/>
            <a:ext cx="2752200" cy="1228320"/>
          </a:xfrm>
          <a:prstGeom prst="line">
            <a:avLst/>
          </a:prstGeom>
          <a:ln w="19080">
            <a:solidFill>
              <a:srgbClr val="0989b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Line 12"/>
          <p:cNvSpPr/>
          <p:nvPr/>
        </p:nvSpPr>
        <p:spPr>
          <a:xfrm flipH="1">
            <a:off x="3293280" y="658800"/>
            <a:ext cx="2327400" cy="2549520"/>
          </a:xfrm>
          <a:prstGeom prst="line">
            <a:avLst/>
          </a:prstGeom>
          <a:ln w="19080">
            <a:solidFill>
              <a:srgbClr val="0989b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Line 13"/>
          <p:cNvSpPr/>
          <p:nvPr/>
        </p:nvSpPr>
        <p:spPr>
          <a:xfrm flipH="1">
            <a:off x="3293280" y="829800"/>
            <a:ext cx="2400120" cy="3871080"/>
          </a:xfrm>
          <a:prstGeom prst="line">
            <a:avLst/>
          </a:prstGeom>
          <a:ln w="19080">
            <a:solidFill>
              <a:srgbClr val="0989b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Line 14"/>
          <p:cNvSpPr/>
          <p:nvPr/>
        </p:nvSpPr>
        <p:spPr>
          <a:xfrm>
            <a:off x="6045480" y="487440"/>
            <a:ext cx="2477520" cy="1157400"/>
          </a:xfrm>
          <a:prstGeom prst="line">
            <a:avLst/>
          </a:prstGeom>
          <a:ln w="19080">
            <a:solidFill>
              <a:srgbClr val="0989b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Line 15"/>
          <p:cNvSpPr/>
          <p:nvPr/>
        </p:nvSpPr>
        <p:spPr>
          <a:xfrm>
            <a:off x="6118200" y="658800"/>
            <a:ext cx="2228760" cy="2549520"/>
          </a:xfrm>
          <a:prstGeom prst="line">
            <a:avLst/>
          </a:prstGeom>
          <a:ln w="19080">
            <a:solidFill>
              <a:srgbClr val="0989b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Line 16"/>
          <p:cNvSpPr/>
          <p:nvPr/>
        </p:nvSpPr>
        <p:spPr>
          <a:xfrm>
            <a:off x="6045480" y="829800"/>
            <a:ext cx="2301480" cy="3871080"/>
          </a:xfrm>
          <a:prstGeom prst="line">
            <a:avLst/>
          </a:prstGeom>
          <a:ln w="19080">
            <a:solidFill>
              <a:srgbClr val="0989b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Line 17"/>
          <p:cNvSpPr/>
          <p:nvPr/>
        </p:nvSpPr>
        <p:spPr>
          <a:xfrm flipV="1">
            <a:off x="6045480" y="5043240"/>
            <a:ext cx="2301480" cy="1250640"/>
          </a:xfrm>
          <a:prstGeom prst="line">
            <a:avLst/>
          </a:prstGeom>
          <a:ln w="19080">
            <a:solidFill>
              <a:srgbClr val="0989b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Line 18"/>
          <p:cNvSpPr/>
          <p:nvPr/>
        </p:nvSpPr>
        <p:spPr>
          <a:xfrm flipV="1">
            <a:off x="6118200" y="3550680"/>
            <a:ext cx="2228760" cy="2572200"/>
          </a:xfrm>
          <a:prstGeom prst="line">
            <a:avLst/>
          </a:prstGeom>
          <a:ln w="19080">
            <a:solidFill>
              <a:srgbClr val="0989b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Line 19"/>
          <p:cNvSpPr/>
          <p:nvPr/>
        </p:nvSpPr>
        <p:spPr>
          <a:xfrm flipV="1">
            <a:off x="6045480" y="2058120"/>
            <a:ext cx="2301480" cy="3893400"/>
          </a:xfrm>
          <a:prstGeom prst="line">
            <a:avLst/>
          </a:prstGeom>
          <a:ln w="19080">
            <a:solidFill>
              <a:srgbClr val="0989b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Line 20"/>
          <p:cNvSpPr/>
          <p:nvPr/>
        </p:nvSpPr>
        <p:spPr>
          <a:xfrm flipH="1" flipV="1">
            <a:off x="3293280" y="5043240"/>
            <a:ext cx="2400120" cy="1250640"/>
          </a:xfrm>
          <a:prstGeom prst="line">
            <a:avLst/>
          </a:prstGeom>
          <a:ln w="19080">
            <a:solidFill>
              <a:srgbClr val="0989b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Line 21"/>
          <p:cNvSpPr/>
          <p:nvPr/>
        </p:nvSpPr>
        <p:spPr>
          <a:xfrm flipH="1" flipV="1">
            <a:off x="3293280" y="3550680"/>
            <a:ext cx="2327400" cy="2572200"/>
          </a:xfrm>
          <a:prstGeom prst="line">
            <a:avLst/>
          </a:prstGeom>
          <a:ln w="19080">
            <a:solidFill>
              <a:srgbClr val="0989b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Line 22"/>
          <p:cNvSpPr/>
          <p:nvPr/>
        </p:nvSpPr>
        <p:spPr>
          <a:xfrm flipH="1" flipV="1">
            <a:off x="3293280" y="2058120"/>
            <a:ext cx="2400120" cy="3893400"/>
          </a:xfrm>
          <a:prstGeom prst="line">
            <a:avLst/>
          </a:prstGeom>
          <a:ln w="19080">
            <a:solidFill>
              <a:srgbClr val="0989b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Line 23"/>
          <p:cNvSpPr/>
          <p:nvPr/>
        </p:nvSpPr>
        <p:spPr>
          <a:xfrm flipH="1" flipV="1">
            <a:off x="3366000" y="1886760"/>
            <a:ext cx="2327400" cy="313200"/>
          </a:xfrm>
          <a:prstGeom prst="line">
            <a:avLst/>
          </a:prstGeom>
          <a:ln w="19080">
            <a:solidFill>
              <a:srgbClr val="0989b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Line 24"/>
          <p:cNvSpPr/>
          <p:nvPr/>
        </p:nvSpPr>
        <p:spPr>
          <a:xfrm flipH="1">
            <a:off x="3366000" y="2370960"/>
            <a:ext cx="2254680" cy="1008720"/>
          </a:xfrm>
          <a:prstGeom prst="line">
            <a:avLst/>
          </a:prstGeom>
          <a:ln w="19080">
            <a:solidFill>
              <a:srgbClr val="0989b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Line 25"/>
          <p:cNvSpPr/>
          <p:nvPr/>
        </p:nvSpPr>
        <p:spPr>
          <a:xfrm flipH="1">
            <a:off x="3366000" y="2541960"/>
            <a:ext cx="2327400" cy="2330280"/>
          </a:xfrm>
          <a:prstGeom prst="line">
            <a:avLst/>
          </a:prstGeom>
          <a:ln w="19080">
            <a:solidFill>
              <a:srgbClr val="0989b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Line 26"/>
          <p:cNvSpPr/>
          <p:nvPr/>
        </p:nvSpPr>
        <p:spPr>
          <a:xfrm flipH="1" flipV="1">
            <a:off x="3366000" y="1886760"/>
            <a:ext cx="2327400" cy="2092680"/>
          </a:xfrm>
          <a:prstGeom prst="line">
            <a:avLst/>
          </a:prstGeom>
          <a:ln w="19080">
            <a:solidFill>
              <a:srgbClr val="0989b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Line 27"/>
          <p:cNvSpPr/>
          <p:nvPr/>
        </p:nvSpPr>
        <p:spPr>
          <a:xfrm flipH="1" flipV="1">
            <a:off x="3366000" y="3379680"/>
            <a:ext cx="2254680" cy="770760"/>
          </a:xfrm>
          <a:prstGeom prst="line">
            <a:avLst/>
          </a:prstGeom>
          <a:ln w="19080">
            <a:solidFill>
              <a:srgbClr val="0989b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Line 28"/>
          <p:cNvSpPr/>
          <p:nvPr/>
        </p:nvSpPr>
        <p:spPr>
          <a:xfrm flipH="1">
            <a:off x="3293280" y="4321800"/>
            <a:ext cx="2400120" cy="721440"/>
          </a:xfrm>
          <a:prstGeom prst="line">
            <a:avLst/>
          </a:prstGeom>
          <a:ln w="19080">
            <a:solidFill>
              <a:srgbClr val="0989b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Line 29"/>
          <p:cNvSpPr/>
          <p:nvPr/>
        </p:nvSpPr>
        <p:spPr>
          <a:xfrm flipV="1">
            <a:off x="6045480" y="1715760"/>
            <a:ext cx="2301480" cy="484200"/>
          </a:xfrm>
          <a:prstGeom prst="line">
            <a:avLst/>
          </a:prstGeom>
          <a:ln w="19080">
            <a:solidFill>
              <a:srgbClr val="0989b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Line 30"/>
          <p:cNvSpPr/>
          <p:nvPr/>
        </p:nvSpPr>
        <p:spPr>
          <a:xfrm>
            <a:off x="6118200" y="2370960"/>
            <a:ext cx="2404800" cy="1099800"/>
          </a:xfrm>
          <a:prstGeom prst="line">
            <a:avLst/>
          </a:prstGeom>
          <a:ln w="19080">
            <a:solidFill>
              <a:srgbClr val="0989b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Line 31"/>
          <p:cNvSpPr/>
          <p:nvPr/>
        </p:nvSpPr>
        <p:spPr>
          <a:xfrm>
            <a:off x="6045480" y="2541960"/>
            <a:ext cx="2301480" cy="2158920"/>
          </a:xfrm>
          <a:prstGeom prst="line">
            <a:avLst/>
          </a:prstGeom>
          <a:ln w="19080">
            <a:solidFill>
              <a:srgbClr val="0989b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Line 32"/>
          <p:cNvSpPr/>
          <p:nvPr/>
        </p:nvSpPr>
        <p:spPr>
          <a:xfrm flipV="1">
            <a:off x="6045480" y="1886760"/>
            <a:ext cx="2228760" cy="2092680"/>
          </a:xfrm>
          <a:prstGeom prst="line">
            <a:avLst/>
          </a:prstGeom>
          <a:ln w="19080">
            <a:solidFill>
              <a:srgbClr val="0989b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Line 33"/>
          <p:cNvSpPr/>
          <p:nvPr/>
        </p:nvSpPr>
        <p:spPr>
          <a:xfrm flipV="1">
            <a:off x="6118200" y="3550680"/>
            <a:ext cx="2228760" cy="599760"/>
          </a:xfrm>
          <a:prstGeom prst="line">
            <a:avLst/>
          </a:prstGeom>
          <a:ln w="19080">
            <a:solidFill>
              <a:srgbClr val="0989b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Line 34"/>
          <p:cNvSpPr/>
          <p:nvPr/>
        </p:nvSpPr>
        <p:spPr>
          <a:xfrm>
            <a:off x="6045480" y="4321800"/>
            <a:ext cx="2228760" cy="550440"/>
          </a:xfrm>
          <a:prstGeom prst="line">
            <a:avLst/>
          </a:prstGeom>
          <a:ln w="19080">
            <a:solidFill>
              <a:srgbClr val="0989b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35"/>
          <p:cNvSpPr/>
          <p:nvPr/>
        </p:nvSpPr>
        <p:spPr>
          <a:xfrm rot="21055200">
            <a:off x="3191400" y="120240"/>
            <a:ext cx="1609920" cy="1069200"/>
          </a:xfrm>
          <a:prstGeom prst="irregularSeal2">
            <a:avLst/>
          </a:prstGeom>
          <a:solidFill>
            <a:srgbClr val="00a933"/>
          </a:solidFill>
          <a:ln w="12600">
            <a:solidFill>
              <a:srgbClr val="0989b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just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W1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16" name="CustomShape 36"/>
          <p:cNvSpPr/>
          <p:nvPr/>
        </p:nvSpPr>
        <p:spPr>
          <a:xfrm rot="1890600">
            <a:off x="7104600" y="178920"/>
            <a:ext cx="1578240" cy="1038960"/>
          </a:xfrm>
          <a:prstGeom prst="irregularSeal2">
            <a:avLst/>
          </a:prstGeom>
          <a:solidFill>
            <a:srgbClr val="158466"/>
          </a:solidFill>
          <a:ln w="12600">
            <a:solidFill>
              <a:srgbClr val="0989b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W2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838440" y="54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i="1" lang="en-US" sz="4400" spc="-1" strike="noStrike">
                <a:solidFill>
                  <a:srgbClr val="ffffff"/>
                </a:solidFill>
                <a:latin typeface="Calibri"/>
              </a:rPr>
              <a:t>Brought to you by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326F218-0380-4A37-A8F6-8C22100A95E2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4700520" y="-1467720"/>
            <a:ext cx="18108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</a:pPr>
            <a:br/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endParaRPr b="0" lang="en-US" sz="1800" spc="-1" strike="noStrike">
              <a:latin typeface="Arial"/>
            </a:endParaRPr>
          </a:p>
        </p:txBody>
      </p:sp>
      <p:sp>
        <p:nvSpPr>
          <p:cNvPr id="234" name="CustomShape 4"/>
          <p:cNvSpPr/>
          <p:nvPr/>
        </p:nvSpPr>
        <p:spPr>
          <a:xfrm>
            <a:off x="941760" y="2469600"/>
            <a:ext cx="448020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Md. Ishtiak Hossain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011 152 056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35" name="CustomShape 5"/>
          <p:cNvSpPr/>
          <p:nvPr/>
        </p:nvSpPr>
        <p:spPr>
          <a:xfrm>
            <a:off x="7531560" y="2486160"/>
            <a:ext cx="448020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Rifaz Nahiyan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011 152 054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36" name="CustomShape 6"/>
          <p:cNvSpPr/>
          <p:nvPr/>
        </p:nvSpPr>
        <p:spPr>
          <a:xfrm>
            <a:off x="905760" y="4536000"/>
            <a:ext cx="448020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Md. Golam Farzad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011 152 0548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37" name="CustomShape 7"/>
          <p:cNvSpPr/>
          <p:nvPr/>
        </p:nvSpPr>
        <p:spPr>
          <a:xfrm>
            <a:off x="7495560" y="4481280"/>
            <a:ext cx="448020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A. M. Ishtiaque Ali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011 152 059</a:t>
            </a:r>
            <a:endParaRPr b="0" lang="en-US" sz="28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" descr=""/>
          <p:cNvPicPr/>
          <p:nvPr/>
        </p:nvPicPr>
        <p:blipFill>
          <a:blip r:embed="rId1"/>
          <a:stretch/>
        </p:blipFill>
        <p:spPr>
          <a:xfrm>
            <a:off x="4023360" y="1351080"/>
            <a:ext cx="3931560" cy="4155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2"/>
          <p:cNvSpPr/>
          <p:nvPr/>
        </p:nvSpPr>
        <p:spPr>
          <a:xfrm>
            <a:off x="838080" y="2867040"/>
            <a:ext cx="10514880" cy="11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7000" spc="-1" strike="noStrike">
                <a:solidFill>
                  <a:srgbClr val="ffffff"/>
                </a:solidFill>
                <a:latin typeface="Calibri"/>
              </a:rPr>
              <a:t>Now comes the coding part</a:t>
            </a:r>
            <a:endParaRPr b="0" lang="en-US" sz="7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2"/>
          <p:cNvSpPr/>
          <p:nvPr/>
        </p:nvSpPr>
        <p:spPr>
          <a:xfrm>
            <a:off x="914760" y="2324160"/>
            <a:ext cx="10514880" cy="142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4000"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i="1" lang="en-US" sz="10000" spc="-1" strike="noStrike">
                <a:solidFill>
                  <a:srgbClr val="ffffff"/>
                </a:solidFill>
                <a:latin typeface="Fira Sans"/>
              </a:rPr>
              <a:t>The code</a:t>
            </a:r>
            <a:endParaRPr b="0" lang="en-US" sz="10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1666080" y="1234440"/>
            <a:ext cx="8945640" cy="438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ffffff"/>
                </a:solidFill>
                <a:latin typeface="Fira Sans"/>
              </a:rPr>
              <a:t>Python/numpy data structures like:</a:t>
            </a:r>
            <a:endParaRPr b="0" lang="en-US" sz="4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ffffff"/>
                </a:solidFill>
                <a:latin typeface="Fira Sans"/>
              </a:rPr>
              <a:t>Numpy ndarray</a:t>
            </a:r>
            <a:endParaRPr b="0" lang="en-US" sz="4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ffffff"/>
                </a:solidFill>
                <a:latin typeface="Fira Sans"/>
              </a:rPr>
              <a:t>Lists</a:t>
            </a:r>
            <a:endParaRPr b="0" lang="en-US" sz="4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ffffff"/>
                </a:solidFill>
                <a:latin typeface="Fira Sans"/>
              </a:rPr>
              <a:t>Dictionaries</a:t>
            </a:r>
            <a:endParaRPr b="0" lang="en-US" sz="4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ffffff"/>
                </a:solidFill>
                <a:latin typeface="Fira Sans"/>
              </a:rPr>
              <a:t>PyTorch Tensors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fade thruBlk="true"/>
      </p:transition>
    </mc:Choice>
    <mc:Fallback>
      <p:transition spd="slow">
        <p:fade thruBlk="true"/>
      </p:transition>
    </mc:Fallback>
  </mc:AlternateContent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1666080" y="1234440"/>
            <a:ext cx="8945640" cy="438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ffffff"/>
                </a:solidFill>
                <a:latin typeface="Fira Sans"/>
              </a:rPr>
              <a:t>Python/numpy data structures like:</a:t>
            </a:r>
            <a:endParaRPr b="0" lang="en-US" sz="4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ffffff"/>
                </a:solidFill>
                <a:latin typeface="Fira Sans"/>
              </a:rPr>
              <a:t>Numpy ndarray</a:t>
            </a:r>
            <a:endParaRPr b="0" lang="en-US" sz="4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ffffff"/>
                </a:solidFill>
                <a:latin typeface="Fira Sans"/>
              </a:rPr>
              <a:t>Lists</a:t>
            </a:r>
            <a:endParaRPr b="0" lang="en-US" sz="4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ffffff"/>
                </a:solidFill>
                <a:latin typeface="Fira Sans"/>
              </a:rPr>
              <a:t>Dictionaries</a:t>
            </a:r>
            <a:endParaRPr b="0" lang="en-US" sz="4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ffffff"/>
                </a:solidFill>
                <a:latin typeface="Fira Sans"/>
              </a:rPr>
              <a:t>PyTorch Tensors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24" name="CustomShape 2"/>
          <p:cNvSpPr/>
          <p:nvPr/>
        </p:nvSpPr>
        <p:spPr>
          <a:xfrm>
            <a:off x="6277680" y="4934520"/>
            <a:ext cx="84924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latin typeface="Fira Sans"/>
              </a:rPr>
              <a:t>…</a:t>
            </a:r>
            <a:r>
              <a:rPr b="0" lang="en-US" sz="4400" spc="-1" strike="noStrike">
                <a:latin typeface="Fira Sans"/>
              </a:rPr>
              <a:t>?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fade thruBlk="true"/>
      </p:transition>
    </mc:Choice>
    <mc:Fallback>
      <p:transition spd="slow">
        <p:fade thruBlk="true"/>
      </p:transition>
    </mc:Fallback>
  </mc:AlternateContent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4524120" y="651600"/>
            <a:ext cx="3143160" cy="10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6600" spc="-1" strike="noStrike">
                <a:latin typeface="Fira Sans"/>
              </a:rPr>
              <a:t>PyTorch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326" name="CustomShape 2"/>
          <p:cNvSpPr/>
          <p:nvPr/>
        </p:nvSpPr>
        <p:spPr>
          <a:xfrm>
            <a:off x="2715120" y="1997640"/>
            <a:ext cx="6863400" cy="393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latin typeface="Fira Sans"/>
              </a:rPr>
              <a:t>Extremely powerful library for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 marL="859680" indent="-216000">
              <a:lnSpc>
                <a:spcPct val="100000"/>
              </a:lnSpc>
              <a:buClr>
                <a:srgbClr val="ffffff"/>
              </a:buClr>
              <a:buSzPct val="45000"/>
              <a:buFont typeface="Fira Sans"/>
              <a:buChar char="−"/>
            </a:pPr>
            <a:r>
              <a:rPr b="0" lang="en-US" sz="3600" spc="-1" strike="noStrike">
                <a:latin typeface="Fira Sans"/>
              </a:rPr>
              <a:t>Data Science</a:t>
            </a:r>
            <a:endParaRPr b="0" lang="en-US" sz="3600" spc="-1" strike="noStrike">
              <a:latin typeface="Arial"/>
            </a:endParaRPr>
          </a:p>
          <a:p>
            <a:pPr marL="859680" indent="-216000">
              <a:lnSpc>
                <a:spcPct val="100000"/>
              </a:lnSpc>
              <a:buClr>
                <a:srgbClr val="ffffff"/>
              </a:buClr>
              <a:buSzPct val="45000"/>
              <a:buFont typeface="Fira Sans"/>
              <a:buChar char="−"/>
            </a:pPr>
            <a:r>
              <a:rPr b="0" lang="en-US" sz="3600" spc="-1" strike="noStrike">
                <a:latin typeface="Fira Sans"/>
              </a:rPr>
              <a:t>Neural Networks</a:t>
            </a:r>
            <a:endParaRPr b="0" lang="en-US" sz="3600" spc="-1" strike="noStrike">
              <a:latin typeface="Arial"/>
            </a:endParaRPr>
          </a:p>
          <a:p>
            <a:pPr marL="859680" indent="-216000">
              <a:lnSpc>
                <a:spcPct val="100000"/>
              </a:lnSpc>
              <a:buClr>
                <a:srgbClr val="ffffff"/>
              </a:buClr>
              <a:buSzPct val="45000"/>
              <a:buFont typeface="Fira Sans"/>
              <a:buChar char="−"/>
            </a:pPr>
            <a:r>
              <a:rPr b="0" lang="en-US" sz="3600" spc="-1" strike="noStrike">
                <a:latin typeface="Fira Sans"/>
              </a:rPr>
              <a:t>Provides </a:t>
            </a:r>
            <a:r>
              <a:rPr b="0" lang="en-US" sz="3600" spc="-1" strike="noStrike" u="sng">
                <a:uFillTx/>
                <a:latin typeface="Fira Sans"/>
              </a:rPr>
              <a:t>Tensors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latin typeface="Fira Sans"/>
              </a:rPr>
              <a:t>Can use also </a:t>
            </a:r>
            <a:r>
              <a:rPr b="0" lang="en-US" sz="3600" spc="-1" strike="sngStrike">
                <a:latin typeface="Fira Sans"/>
              </a:rPr>
              <a:t>steroids</a:t>
            </a:r>
            <a:r>
              <a:rPr b="0" lang="en-US" sz="3600" spc="-1" strike="noStrike">
                <a:latin typeface="Fira Sans"/>
              </a:rPr>
              <a:t> GPU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>
              <p:cTn id="50" dur="indefinite" nodeType="mainSeq">
                <p:childTnLst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838440" y="0"/>
            <a:ext cx="10514880" cy="107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5500" spc="-1" strike="noStrike">
                <a:solidFill>
                  <a:srgbClr val="ffffff"/>
                </a:solidFill>
                <a:latin typeface="Fira Sans"/>
              </a:rPr>
              <a:t>Tensors</a:t>
            </a:r>
            <a:endParaRPr b="0" lang="en-US" sz="5500" spc="-1" strike="noStrike">
              <a:latin typeface="Arial"/>
            </a:endParaRPr>
          </a:p>
        </p:txBody>
      </p:sp>
      <p:sp>
        <p:nvSpPr>
          <p:cNvPr id="328" name="CustomShape 2"/>
          <p:cNvSpPr/>
          <p:nvPr/>
        </p:nvSpPr>
        <p:spPr>
          <a:xfrm>
            <a:off x="1371600" y="3566160"/>
            <a:ext cx="822600" cy="3108600"/>
          </a:xfrm>
          <a:prstGeom prst="leftBrace">
            <a:avLst>
              <a:gd name="adj1" fmla="val 8333"/>
              <a:gd name="adj2" fmla="val 50000"/>
            </a:avLst>
          </a:prstGeom>
          <a:noFill/>
          <a:ln w="64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3"/>
          <p:cNvSpPr/>
          <p:nvPr/>
        </p:nvSpPr>
        <p:spPr>
          <a:xfrm>
            <a:off x="3043440" y="3566160"/>
            <a:ext cx="522360" cy="3075480"/>
          </a:xfrm>
          <a:prstGeom prst="rightBrace">
            <a:avLst>
              <a:gd name="adj1" fmla="val 8333"/>
              <a:gd name="adj2" fmla="val 50000"/>
            </a:avLst>
          </a:prstGeom>
          <a:noFill/>
          <a:ln w="64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4"/>
          <p:cNvSpPr/>
          <p:nvPr/>
        </p:nvSpPr>
        <p:spPr>
          <a:xfrm>
            <a:off x="7575120" y="3860280"/>
            <a:ext cx="443160" cy="1989360"/>
          </a:xfrm>
          <a:prstGeom prst="leftBrace">
            <a:avLst>
              <a:gd name="adj1" fmla="val 8333"/>
              <a:gd name="adj2" fmla="val 50000"/>
            </a:avLst>
          </a:prstGeom>
          <a:noFill/>
          <a:ln w="64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5"/>
          <p:cNvSpPr/>
          <p:nvPr/>
        </p:nvSpPr>
        <p:spPr>
          <a:xfrm>
            <a:off x="11270520" y="3824280"/>
            <a:ext cx="375840" cy="1989360"/>
          </a:xfrm>
          <a:prstGeom prst="rightBrace">
            <a:avLst>
              <a:gd name="adj1" fmla="val 8333"/>
              <a:gd name="adj2" fmla="val 50000"/>
            </a:avLst>
          </a:prstGeom>
          <a:noFill/>
          <a:ln w="64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6"/>
          <p:cNvSpPr/>
          <p:nvPr/>
        </p:nvSpPr>
        <p:spPr>
          <a:xfrm>
            <a:off x="1967760" y="3634200"/>
            <a:ext cx="1140840" cy="306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Fira Sans"/>
                <a:ea typeface="DejaVu Sans"/>
              </a:rPr>
              <a:t>x</a:t>
            </a:r>
            <a:r>
              <a:rPr b="0" lang="en-US" sz="2500" spc="-1" strike="noStrike" baseline="-33000">
                <a:solidFill>
                  <a:srgbClr val="ffffff"/>
                </a:solidFill>
                <a:latin typeface="Fira Sans"/>
                <a:ea typeface="DejaVu Sans"/>
              </a:rPr>
              <a:t>1</a:t>
            </a:r>
            <a:endParaRPr b="0" lang="en-US" sz="2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Fira Sans"/>
                <a:ea typeface="DejaVu Sans"/>
              </a:rPr>
              <a:t>x</a:t>
            </a:r>
            <a:r>
              <a:rPr b="0" lang="en-US" sz="2500" spc="-1" strike="noStrike" baseline="-33000">
                <a:solidFill>
                  <a:srgbClr val="ffffff"/>
                </a:solidFill>
                <a:latin typeface="Fira Sans"/>
                <a:ea typeface="DejaVu Sans"/>
              </a:rPr>
              <a:t>2</a:t>
            </a:r>
            <a:endParaRPr b="0" lang="en-US" sz="2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Fira Sans"/>
                <a:ea typeface="DejaVu Sans"/>
              </a:rPr>
              <a:t>x</a:t>
            </a:r>
            <a:r>
              <a:rPr b="0" lang="en-US" sz="2500" spc="-1" strike="noStrike" baseline="-33000">
                <a:solidFill>
                  <a:srgbClr val="ffffff"/>
                </a:solidFill>
                <a:latin typeface="Fira Sans"/>
                <a:ea typeface="DejaVu Sans"/>
              </a:rPr>
              <a:t>3</a:t>
            </a:r>
            <a:endParaRPr b="0" lang="en-US" sz="2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Fira Sans"/>
                <a:ea typeface="DejaVu Sans"/>
              </a:rPr>
              <a:t>.</a:t>
            </a:r>
            <a:endParaRPr b="0" lang="en-US" sz="2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Fira Sans"/>
                <a:ea typeface="DejaVu Sans"/>
              </a:rPr>
              <a:t>.</a:t>
            </a:r>
            <a:endParaRPr b="0" lang="en-US" sz="2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Fira Sans"/>
                <a:ea typeface="DejaVu Sans"/>
              </a:rPr>
              <a:t>.</a:t>
            </a:r>
            <a:endParaRPr b="0" lang="en-US" sz="2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Fira Sans"/>
                <a:ea typeface="DejaVu Sans"/>
              </a:rPr>
              <a:t>x</a:t>
            </a:r>
            <a:r>
              <a:rPr b="0" lang="en-US" sz="2500" spc="-1" strike="noStrike" baseline="-33000">
                <a:solidFill>
                  <a:srgbClr val="ffffff"/>
                </a:solidFill>
                <a:latin typeface="Fira Sans"/>
                <a:ea typeface="DejaVu Sans"/>
              </a:rPr>
              <a:t>n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333" name="CustomShape 7"/>
          <p:cNvSpPr/>
          <p:nvPr/>
        </p:nvSpPr>
        <p:spPr>
          <a:xfrm>
            <a:off x="7823880" y="3984120"/>
            <a:ext cx="3697200" cy="146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Fira Sans"/>
                <a:ea typeface="DejaVu Sans"/>
              </a:rPr>
              <a:t>x</a:t>
            </a:r>
            <a:r>
              <a:rPr b="0" lang="en-US" sz="2500" spc="-1" strike="noStrike" baseline="-33000">
                <a:solidFill>
                  <a:srgbClr val="ffffff"/>
                </a:solidFill>
                <a:latin typeface="Fira Sans"/>
                <a:ea typeface="DejaVu Sans"/>
              </a:rPr>
              <a:t>11</a:t>
            </a:r>
            <a:r>
              <a:rPr b="0" lang="en-US" sz="2500" spc="-1" strike="noStrike">
                <a:solidFill>
                  <a:srgbClr val="ffffff"/>
                </a:solidFill>
                <a:latin typeface="Fira Sans"/>
                <a:ea typeface="DejaVu Sans"/>
              </a:rPr>
              <a:t>	</a:t>
            </a:r>
            <a:r>
              <a:rPr b="0" lang="en-US" sz="2500" spc="-1" strike="noStrike">
                <a:solidFill>
                  <a:srgbClr val="ffffff"/>
                </a:solidFill>
                <a:latin typeface="Fira Sans"/>
                <a:ea typeface="DejaVu Sans"/>
              </a:rPr>
              <a:t>	</a:t>
            </a:r>
            <a:r>
              <a:rPr b="0" lang="en-US" sz="2500" spc="-1" strike="noStrike">
                <a:solidFill>
                  <a:srgbClr val="ffffff"/>
                </a:solidFill>
                <a:latin typeface="Fira Sans"/>
                <a:ea typeface="DejaVu Sans"/>
              </a:rPr>
              <a:t>x</a:t>
            </a:r>
            <a:r>
              <a:rPr b="0" lang="en-US" sz="2500" spc="-1" strike="noStrike" baseline="-33000">
                <a:solidFill>
                  <a:srgbClr val="ffffff"/>
                </a:solidFill>
                <a:latin typeface="Fira Sans"/>
                <a:ea typeface="DejaVu Sans"/>
              </a:rPr>
              <a:t>12</a:t>
            </a:r>
            <a:r>
              <a:rPr b="0" lang="en-US" sz="2500" spc="-1" strike="noStrike">
                <a:solidFill>
                  <a:srgbClr val="ffffff"/>
                </a:solidFill>
                <a:latin typeface="Fira Sans"/>
                <a:ea typeface="DejaVu Sans"/>
              </a:rPr>
              <a:t>	</a:t>
            </a:r>
            <a:r>
              <a:rPr b="0" lang="en-US" sz="2500" spc="-1" strike="noStrike">
                <a:solidFill>
                  <a:srgbClr val="ffffff"/>
                </a:solidFill>
                <a:latin typeface="Fira Sans"/>
                <a:ea typeface="DejaVu Sans"/>
              </a:rPr>
              <a:t>	</a:t>
            </a:r>
            <a:r>
              <a:rPr b="0" lang="en-US" sz="2500" spc="-1" strike="noStrike">
                <a:solidFill>
                  <a:srgbClr val="ffffff"/>
                </a:solidFill>
                <a:latin typeface="Fira Sans"/>
                <a:ea typeface="DejaVu Sans"/>
              </a:rPr>
              <a:t>…</a:t>
            </a:r>
            <a:r>
              <a:rPr b="0" lang="en-US" sz="2500" spc="-1" strike="noStrike">
                <a:solidFill>
                  <a:srgbClr val="ffffff"/>
                </a:solidFill>
                <a:latin typeface="Fira Sans"/>
                <a:ea typeface="DejaVu Sans"/>
              </a:rPr>
              <a:t>	</a:t>
            </a:r>
            <a:r>
              <a:rPr b="0" lang="en-US" sz="2500" spc="-1" strike="noStrike">
                <a:solidFill>
                  <a:srgbClr val="ffffff"/>
                </a:solidFill>
                <a:latin typeface="Fira Sans"/>
                <a:ea typeface="DejaVu Sans"/>
              </a:rPr>
              <a:t>x</a:t>
            </a:r>
            <a:r>
              <a:rPr b="0" lang="en-US" sz="2500" spc="-1" strike="noStrike" baseline="-33000">
                <a:solidFill>
                  <a:srgbClr val="ffffff"/>
                </a:solidFill>
                <a:latin typeface="Fira Sans"/>
                <a:ea typeface="DejaVu Sans"/>
              </a:rPr>
              <a:t>mn</a:t>
            </a:r>
            <a:endParaRPr b="0" lang="en-US" sz="2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Fira Sans"/>
                <a:ea typeface="DejaVu Sans"/>
              </a:rPr>
              <a:t>X</a:t>
            </a:r>
            <a:r>
              <a:rPr b="0" lang="en-US" sz="2500" spc="-1" strike="noStrike" baseline="-33000">
                <a:solidFill>
                  <a:srgbClr val="ffffff"/>
                </a:solidFill>
                <a:latin typeface="Fira Sans"/>
                <a:ea typeface="DejaVu Sans"/>
              </a:rPr>
              <a:t>21</a:t>
            </a:r>
            <a:r>
              <a:rPr b="0" lang="en-US" sz="2500" spc="-1" strike="noStrike" baseline="-33000">
                <a:solidFill>
                  <a:srgbClr val="ffffff"/>
                </a:solidFill>
                <a:latin typeface="Fira Sans"/>
                <a:ea typeface="DejaVu Sans"/>
              </a:rPr>
              <a:t>	</a:t>
            </a:r>
            <a:r>
              <a:rPr b="0" lang="en-US" sz="2500" spc="-1" strike="noStrike" baseline="-33000">
                <a:solidFill>
                  <a:srgbClr val="ffffff"/>
                </a:solidFill>
                <a:latin typeface="Fira Sans"/>
                <a:ea typeface="DejaVu Sans"/>
              </a:rPr>
              <a:t>	</a:t>
            </a:r>
            <a:r>
              <a:rPr b="0" lang="en-US" sz="2500" spc="-1" strike="noStrike">
                <a:solidFill>
                  <a:srgbClr val="ffffff"/>
                </a:solidFill>
                <a:latin typeface="Fira Sans"/>
                <a:ea typeface="DejaVu Sans"/>
              </a:rPr>
              <a:t>x</a:t>
            </a:r>
            <a:r>
              <a:rPr b="0" lang="en-US" sz="2500" spc="-1" strike="noStrike" baseline="-33000">
                <a:solidFill>
                  <a:srgbClr val="ffffff"/>
                </a:solidFill>
                <a:latin typeface="Fira Sans"/>
                <a:ea typeface="DejaVu Sans"/>
              </a:rPr>
              <a:t>22</a:t>
            </a:r>
            <a:r>
              <a:rPr b="0" lang="en-US" sz="2500" spc="-1" strike="noStrike" baseline="-33000">
                <a:solidFill>
                  <a:srgbClr val="ffffff"/>
                </a:solidFill>
                <a:latin typeface="Fira Sans"/>
                <a:ea typeface="DejaVu Sans"/>
              </a:rPr>
              <a:t>	</a:t>
            </a:r>
            <a:r>
              <a:rPr b="0" lang="en-US" sz="2500" spc="-1" strike="noStrike" baseline="-33000">
                <a:solidFill>
                  <a:srgbClr val="ffffff"/>
                </a:solidFill>
                <a:latin typeface="Fira Sans"/>
                <a:ea typeface="DejaVu Sans"/>
              </a:rPr>
              <a:t>	</a:t>
            </a:r>
            <a:r>
              <a:rPr b="0" lang="en-US" sz="2500" spc="-1" strike="noStrike">
                <a:solidFill>
                  <a:srgbClr val="ffffff"/>
                </a:solidFill>
                <a:latin typeface="Fira Sans"/>
                <a:ea typeface="DejaVu Sans"/>
              </a:rPr>
              <a:t>…</a:t>
            </a:r>
            <a:r>
              <a:rPr b="0" lang="en-US" sz="2500" spc="-1" strike="noStrike">
                <a:solidFill>
                  <a:srgbClr val="ffffff"/>
                </a:solidFill>
                <a:latin typeface="Fira Sans"/>
                <a:ea typeface="DejaVu Sans"/>
              </a:rPr>
              <a:t>	</a:t>
            </a:r>
            <a:r>
              <a:rPr b="0" lang="en-US" sz="2500" spc="-1" strike="noStrike">
                <a:solidFill>
                  <a:srgbClr val="ffffff"/>
                </a:solidFill>
                <a:latin typeface="Fira Sans"/>
                <a:ea typeface="DejaVu Sans"/>
              </a:rPr>
              <a:t>x</a:t>
            </a:r>
            <a:r>
              <a:rPr b="0" lang="en-US" sz="2500" spc="-1" strike="noStrike" baseline="-33000">
                <a:solidFill>
                  <a:srgbClr val="ffffff"/>
                </a:solidFill>
                <a:latin typeface="Fira Sans"/>
                <a:ea typeface="DejaVu Sans"/>
              </a:rPr>
              <a:t>mn</a:t>
            </a:r>
            <a:endParaRPr b="0" lang="en-US" sz="2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Fira Sans"/>
                <a:ea typeface="DejaVu Sans"/>
              </a:rPr>
              <a:t>X</a:t>
            </a:r>
            <a:r>
              <a:rPr b="0" lang="en-US" sz="2500" spc="-1" strike="noStrike" baseline="-33000">
                <a:solidFill>
                  <a:srgbClr val="ffffff"/>
                </a:solidFill>
                <a:latin typeface="Fira Sans"/>
                <a:ea typeface="DejaVu Sans"/>
              </a:rPr>
              <a:t>31</a:t>
            </a:r>
            <a:r>
              <a:rPr b="0" lang="en-US" sz="2500" spc="-1" strike="noStrike" baseline="-33000">
                <a:solidFill>
                  <a:srgbClr val="ffffff"/>
                </a:solidFill>
                <a:latin typeface="Fira Sans"/>
                <a:ea typeface="DejaVu Sans"/>
              </a:rPr>
              <a:t>	</a:t>
            </a:r>
            <a:r>
              <a:rPr b="0" lang="en-US" sz="2500" spc="-1" strike="noStrike" baseline="-33000">
                <a:solidFill>
                  <a:srgbClr val="ffffff"/>
                </a:solidFill>
                <a:latin typeface="Fira Sans"/>
                <a:ea typeface="DejaVu Sans"/>
              </a:rPr>
              <a:t>	</a:t>
            </a:r>
            <a:r>
              <a:rPr b="0" lang="en-US" sz="2500" spc="-1" strike="noStrike">
                <a:solidFill>
                  <a:srgbClr val="ffffff"/>
                </a:solidFill>
                <a:latin typeface="Fira Sans"/>
                <a:ea typeface="DejaVu Sans"/>
              </a:rPr>
              <a:t>x</a:t>
            </a:r>
            <a:r>
              <a:rPr b="0" lang="en-US" sz="2500" spc="-1" strike="noStrike" baseline="-33000">
                <a:solidFill>
                  <a:srgbClr val="ffffff"/>
                </a:solidFill>
                <a:latin typeface="Fira Sans"/>
                <a:ea typeface="DejaVu Sans"/>
              </a:rPr>
              <a:t>32</a:t>
            </a:r>
            <a:r>
              <a:rPr b="0" lang="en-US" sz="2500" spc="-1" strike="noStrike" baseline="-33000">
                <a:solidFill>
                  <a:srgbClr val="ffffff"/>
                </a:solidFill>
                <a:latin typeface="Fira Sans"/>
                <a:ea typeface="DejaVu Sans"/>
              </a:rPr>
              <a:t>	</a:t>
            </a:r>
            <a:r>
              <a:rPr b="0" lang="en-US" sz="2500" spc="-1" strike="noStrike">
                <a:solidFill>
                  <a:srgbClr val="ffffff"/>
                </a:solidFill>
                <a:latin typeface="Fira Sans"/>
                <a:ea typeface="DejaVu Sans"/>
              </a:rPr>
              <a:t>	</a:t>
            </a:r>
            <a:r>
              <a:rPr b="0" lang="en-US" sz="2500" spc="-1" strike="noStrike">
                <a:solidFill>
                  <a:srgbClr val="ffffff"/>
                </a:solidFill>
                <a:latin typeface="Fira Sans"/>
                <a:ea typeface="DejaVu Sans"/>
              </a:rPr>
              <a:t>…</a:t>
            </a:r>
            <a:r>
              <a:rPr b="0" lang="en-US" sz="2500" spc="-1" strike="noStrike">
                <a:solidFill>
                  <a:srgbClr val="ffffff"/>
                </a:solidFill>
                <a:latin typeface="Fira Sans"/>
                <a:ea typeface="DejaVu Sans"/>
              </a:rPr>
              <a:t>	</a:t>
            </a:r>
            <a:r>
              <a:rPr b="0" lang="en-US" sz="2500" spc="-1" strike="noStrike">
                <a:solidFill>
                  <a:srgbClr val="ffffff"/>
                </a:solidFill>
                <a:latin typeface="Fira Sans"/>
                <a:ea typeface="DejaVu Sans"/>
              </a:rPr>
              <a:t>x</a:t>
            </a:r>
            <a:r>
              <a:rPr b="0" lang="en-US" sz="2500" spc="-1" strike="noStrike" baseline="-33000">
                <a:solidFill>
                  <a:srgbClr val="ffffff"/>
                </a:solidFill>
                <a:latin typeface="Fira Sans"/>
                <a:ea typeface="DejaVu Sans"/>
              </a:rPr>
              <a:t>mn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334" name="CustomShape 8"/>
          <p:cNvSpPr/>
          <p:nvPr/>
        </p:nvSpPr>
        <p:spPr>
          <a:xfrm>
            <a:off x="2579040" y="1188720"/>
            <a:ext cx="7033680" cy="155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200" spc="-1" strike="sngStrike">
                <a:latin typeface="Fira Sans"/>
              </a:rPr>
              <a:t>The muscles for PyTorch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latin typeface="Fira Sans"/>
              </a:rPr>
              <a:t>Basically… multi-dimensional vectors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35" name="CustomShape 9"/>
          <p:cNvSpPr/>
          <p:nvPr/>
        </p:nvSpPr>
        <p:spPr>
          <a:xfrm>
            <a:off x="1981440" y="2984400"/>
            <a:ext cx="11754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2400" spc="-1" strike="noStrike">
                <a:latin typeface="Fira Sans"/>
              </a:rPr>
              <a:t>Vectors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36" name="CustomShape 10"/>
          <p:cNvSpPr/>
          <p:nvPr/>
        </p:nvSpPr>
        <p:spPr>
          <a:xfrm>
            <a:off x="9001440" y="3092760"/>
            <a:ext cx="10796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2400" spc="-1" strike="noStrike">
                <a:latin typeface="Fira Sans"/>
              </a:rPr>
              <a:t>Tensor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2"/>
          <p:cNvSpPr/>
          <p:nvPr/>
        </p:nvSpPr>
        <p:spPr>
          <a:xfrm>
            <a:off x="1013040" y="269964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i="1" lang="en-US" sz="10000" spc="-1" strike="noStrike">
                <a:solidFill>
                  <a:srgbClr val="ffffff"/>
                </a:solidFill>
                <a:latin typeface="Calibri"/>
              </a:rPr>
              <a:t>Demo</a:t>
            </a:r>
            <a:endParaRPr b="0" lang="en-US" sz="10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1345320" y="2214360"/>
            <a:ext cx="8946000" cy="98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40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4000" spc="-1" strike="noStrike">
                <a:solidFill>
                  <a:srgbClr val="ffffff"/>
                </a:solidFill>
                <a:latin typeface="Calibri"/>
              </a:rPr>
              <a:t>Thank you for your patience...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40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1AE8E1F-0140-4B10-98B9-536FE864ABC1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ransition spd="slow">
    <p:fade/>
  </p:transition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1480680" y="2662560"/>
            <a:ext cx="7480080" cy="181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en-US" sz="9000" spc="-1" strike="noStrike">
                <a:solidFill>
                  <a:srgbClr val="ffffff"/>
                </a:solidFill>
                <a:latin typeface="Calibri"/>
              </a:rPr>
              <a:t>Questions?</a:t>
            </a:r>
            <a:endParaRPr b="0" lang="en-US" sz="90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1" i="1" lang="en-US" sz="600" spc="-1" strike="noStrike">
                <a:solidFill>
                  <a:srgbClr val="ffffff"/>
                </a:solidFill>
                <a:latin typeface="Calibri"/>
              </a:rPr>
              <a:t>We prefer none       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342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B51C26E-1350-4263-94EE-E827C38CA969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ransition spd="slow">
    <p:fade/>
  </p:transition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2"/>
          <p:cNvSpPr/>
          <p:nvPr/>
        </p:nvSpPr>
        <p:spPr>
          <a:xfrm>
            <a:off x="838080" y="2764440"/>
            <a:ext cx="10514880" cy="132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8000" spc="-1" strike="noStrike">
                <a:solidFill>
                  <a:srgbClr val="ffffff"/>
                </a:solidFill>
                <a:latin typeface="Calibri"/>
              </a:rPr>
              <a:t>Word Vectorization</a:t>
            </a:r>
            <a:endParaRPr b="0" lang="en-US" sz="8000" spc="-1" strike="noStrike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4430160" y="3695760"/>
            <a:ext cx="298008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latin typeface="Fira Sans"/>
              </a:rPr>
              <a:t>… </a:t>
            </a:r>
            <a:r>
              <a:rPr b="0" lang="en-US" sz="6000" spc="-1" strike="noStrike">
                <a:latin typeface="Fira Sans"/>
              </a:rPr>
              <a:t>what?</a:t>
            </a:r>
            <a:endParaRPr b="0" lang="en-US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838080" y="2748240"/>
            <a:ext cx="10514880" cy="13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i="1" lang="en-US" sz="5400" spc="-1" strike="noStrike">
                <a:solidFill>
                  <a:srgbClr val="ffffff"/>
                </a:solidFill>
                <a:latin typeface="Calibri"/>
              </a:rPr>
              <a:t>The alchemy of making </a:t>
            </a:r>
            <a:r>
              <a:rPr b="1" i="1" lang="en-US" sz="5400" spc="-1" strike="noStrike">
                <a:solidFill>
                  <a:srgbClr val="ffffff"/>
                </a:solidFill>
                <a:latin typeface="Calibri"/>
              </a:rPr>
              <a:t>very useful </a:t>
            </a:r>
            <a:r>
              <a:rPr b="0" i="1" lang="en-US" sz="5400" spc="-1" strike="noStrike">
                <a:solidFill>
                  <a:srgbClr val="ffffff"/>
                </a:solidFill>
                <a:latin typeface="Calibri"/>
              </a:rPr>
              <a:t>vectors from words</a:t>
            </a:r>
            <a:endParaRPr b="0" lang="en-US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838080" y="2755080"/>
            <a:ext cx="10514880" cy="134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6000"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10000" spc="-1" strike="noStrike">
                <a:solidFill>
                  <a:srgbClr val="ffffff"/>
                </a:solidFill>
                <a:latin typeface="Fira Sans"/>
              </a:rPr>
              <a:t>Why?</a:t>
            </a:r>
            <a:endParaRPr b="0" lang="en-US" sz="10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18840" y="459360"/>
            <a:ext cx="109540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"/>
              </a:rPr>
              <a:t>So that words can float in a geometric plane...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44" name="Content Placeholder 3" descr=""/>
          <p:cNvPicPr/>
          <p:nvPr/>
        </p:nvPicPr>
        <p:blipFill>
          <a:blip r:embed="rId1"/>
          <a:stretch/>
        </p:blipFill>
        <p:spPr>
          <a:xfrm>
            <a:off x="1757880" y="1852200"/>
            <a:ext cx="8511120" cy="4350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2"/>
          <p:cNvSpPr/>
          <p:nvPr/>
        </p:nvSpPr>
        <p:spPr>
          <a:xfrm>
            <a:off x="-182880" y="2743200"/>
            <a:ext cx="6963840" cy="96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6600" spc="-1" strike="noStrike">
                <a:solidFill>
                  <a:srgbClr val="ffffff"/>
                </a:solidFill>
                <a:latin typeface="Calibri"/>
              </a:rPr>
              <a:t>But why…</a:t>
            </a:r>
            <a:endParaRPr b="0" lang="en-US" sz="6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8" name="Content Placeholder 7" descr=""/>
          <p:cNvPicPr/>
          <p:nvPr/>
        </p:nvPicPr>
        <p:blipFill>
          <a:blip r:embed="rId1"/>
          <a:stretch/>
        </p:blipFill>
        <p:spPr>
          <a:xfrm>
            <a:off x="457200" y="1027800"/>
            <a:ext cx="11106720" cy="4915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365760" y="1749240"/>
            <a:ext cx="8595000" cy="15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Calibri"/>
              </a:rPr>
              <a:t>Also because words are powerful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800" spc="-1" strike="noStrike"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419760" y="2876040"/>
            <a:ext cx="9546840" cy="191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Calibri"/>
              </a:rPr>
              <a:t>And when they can be used at the speed of computers they become even more powerful.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531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2019-03-14T06:03:15Z</dcterms:created>
  <dc:creator>Teufel</dc:creator>
  <dc:description/>
  <dc:language>en-US</dc:language>
  <cp:lastModifiedBy/>
  <dcterms:modified xsi:type="dcterms:W3CDTF">2019-03-16T11:13:11Z</dcterms:modified>
  <cp:revision>55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29</vt:i4>
  </property>
</Properties>
</file>