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8A275ED-2C34-4F15-A642-297E6369CFFA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3/16/19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9958FC-FE29-4EC2-8E7C-2A21E10B0BC5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Fira Sans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Fira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Fira Sans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Fira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Fira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Fira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Fira Sans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Fira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San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Fira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San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Fira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ira San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Fir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7D8D89B-2748-4000-88D9-74D973B5C4B2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3/16/19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A5D98C-B052-4413-B507-7BE1F2BCC673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B33E4A9-5C8A-4772-81DE-7D4438EC7B5E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3/16/19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E48715-98A2-441B-98A7-32643BA18D82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36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D9CFF66-D782-406C-A690-84CCB3BF8291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3/16/19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6D7BF1-56C7-4FE7-B1D4-1AD09DC7264E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48640" y="1257840"/>
            <a:ext cx="11044080" cy="1842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i="1" lang="en-US" sz="8800" spc="-1" strike="noStrike">
                <a:solidFill>
                  <a:srgbClr val="ffffff"/>
                </a:solidFill>
                <a:latin typeface="Fira Sans"/>
              </a:rPr>
              <a:t>Word Vectorization</a:t>
            </a:r>
            <a:endParaRPr b="1" i="1" lang="en-US" sz="8800" spc="-1" strike="noStrike">
              <a:solidFill>
                <a:srgbClr val="ffffff"/>
              </a:solidFill>
              <a:latin typeface="Fira Sans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44360" y="3178080"/>
            <a:ext cx="10003320" cy="219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6000" spc="-1" strike="noStrike">
                <a:solidFill>
                  <a:srgbClr val="ffffff"/>
                </a:solidFill>
                <a:latin typeface="Fira Sans"/>
                <a:ea typeface="Noto Sans CJK SC Regular"/>
              </a:rPr>
              <a:t>- </a:t>
            </a:r>
            <a:r>
              <a:rPr b="0" i="1" lang="en-US" sz="4400" spc="-1" strike="noStrike">
                <a:solidFill>
                  <a:srgbClr val="ffffff"/>
                </a:solidFill>
                <a:latin typeface="Fira Sans"/>
                <a:ea typeface="Noto Sans CJK SC Regular"/>
              </a:rPr>
              <a:t>Implementing “</a:t>
            </a:r>
            <a:r>
              <a:rPr b="0" i="1" lang="en-US" sz="4400" spc="-1" strike="noStrike">
                <a:solidFill>
                  <a:srgbClr val="ffffff"/>
                </a:solidFill>
                <a:latin typeface="Fira Sans"/>
              </a:rPr>
              <a:t>word2vec”</a:t>
            </a:r>
            <a:endParaRPr b="0" lang="en-US" sz="4400" spc="-1" strike="noStrike">
              <a:latin typeface="Fira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en-US" sz="4400" spc="-1" strike="noStrike">
                <a:solidFill>
                  <a:srgbClr val="ffffff"/>
                </a:solidFill>
                <a:latin typeface="Fira Sans"/>
              </a:rPr>
              <a:t>using PyTorch -</a:t>
            </a:r>
            <a:endParaRPr b="0" lang="en-US" sz="4400" spc="-1" strike="noStrike">
              <a:latin typeface="Fira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4400" spc="-1" strike="noStrike">
              <a:latin typeface="Fira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4400" spc="-1" strike="noStrike">
              <a:latin typeface="Fi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2447280"/>
            <a:ext cx="10515240" cy="196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With all that covered…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Now we get to the details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297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986040" y="1253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8000" spc="-1" strike="noStrike">
                <a:solidFill>
                  <a:srgbClr val="ffffff"/>
                </a:solidFill>
                <a:latin typeface="Calibri"/>
              </a:rPr>
              <a:t>Converting Words to Vectors</a:t>
            </a:r>
            <a:endParaRPr b="0" i="1" lang="en-US" sz="8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108040" y="59760"/>
            <a:ext cx="1976040" cy="4712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latin typeface="Calibri"/>
              </a:rPr>
              <a:t>Vocabulary</a:t>
            </a:r>
            <a:endParaRPr b="0" lang="en-US" sz="2500" spc="-1" strike="noStrike">
              <a:latin typeface="Fira Sans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428080" y="724320"/>
            <a:ext cx="1335960" cy="4712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Tokens</a:t>
            </a:r>
            <a:endParaRPr b="0" lang="en-US" sz="2500" spc="-1" strike="noStrike">
              <a:latin typeface="Fira Sans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511080" y="1518480"/>
            <a:ext cx="5169600" cy="8521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Make center, context pairs using</a:t>
            </a:r>
            <a:endParaRPr b="0" lang="en-US" sz="2500" spc="-1" strike="noStrike">
              <a:latin typeface="Fira Sans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Skip-Gram</a:t>
            </a:r>
            <a:endParaRPr b="0" lang="en-US" sz="2500" spc="-1" strike="noStrike">
              <a:latin typeface="Fira Sans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526560" y="2690640"/>
            <a:ext cx="5138640" cy="8521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Probability </a:t>
            </a:r>
            <a:r>
              <a:rPr b="0" i="1" lang="en-US" sz="2500" spc="-1" strike="noStrike">
                <a:solidFill>
                  <a:srgbClr val="ffffff"/>
                </a:solidFill>
                <a:latin typeface="Calibri"/>
              </a:rPr>
              <a:t>P(Context|Center)</a:t>
            </a: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 Using Softmax Function</a:t>
            </a:r>
            <a:endParaRPr b="0" lang="en-US" sz="2500" spc="-1" strike="noStrike">
              <a:latin typeface="Fira Sans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3541320" y="3818880"/>
            <a:ext cx="5109480" cy="8521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Loss calculation Using Negative log Likelihood</a:t>
            </a:r>
            <a:endParaRPr b="0" lang="en-US" sz="2500" spc="-1" strike="noStrike">
              <a:latin typeface="Fira Sans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3573720" y="5024880"/>
            <a:ext cx="5044680" cy="8521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Gives us weights for our Neural Network</a:t>
            </a:r>
            <a:endParaRPr b="0" lang="en-US" sz="2500" spc="-1" strike="noStrike">
              <a:latin typeface="Fira Sans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4516200" y="6194520"/>
            <a:ext cx="3159720" cy="4712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</a:rPr>
              <a:t>Prediction</a:t>
            </a:r>
            <a:endParaRPr b="0" lang="en-US" sz="2500" spc="-1" strike="noStrike">
              <a:latin typeface="Fira Sans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5929920" y="5877000"/>
            <a:ext cx="332280" cy="317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9"/>
          <p:cNvSpPr/>
          <p:nvPr/>
        </p:nvSpPr>
        <p:spPr>
          <a:xfrm>
            <a:off x="5929920" y="4690440"/>
            <a:ext cx="332280" cy="317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0"/>
          <p:cNvSpPr/>
          <p:nvPr/>
        </p:nvSpPr>
        <p:spPr>
          <a:xfrm>
            <a:off x="5929920" y="3539880"/>
            <a:ext cx="332280" cy="317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1"/>
          <p:cNvSpPr/>
          <p:nvPr/>
        </p:nvSpPr>
        <p:spPr>
          <a:xfrm>
            <a:off x="5929920" y="2389320"/>
            <a:ext cx="332280" cy="317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2"/>
          <p:cNvSpPr/>
          <p:nvPr/>
        </p:nvSpPr>
        <p:spPr>
          <a:xfrm>
            <a:off x="5929920" y="1201320"/>
            <a:ext cx="332280" cy="317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3"/>
          <p:cNvSpPr/>
          <p:nvPr/>
        </p:nvSpPr>
        <p:spPr>
          <a:xfrm>
            <a:off x="5929920" y="481320"/>
            <a:ext cx="332280" cy="317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8080" y="1253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6000" spc="-1" strike="noStrike">
                <a:solidFill>
                  <a:srgbClr val="ffffff"/>
                </a:solidFill>
                <a:latin typeface="Calibri"/>
              </a:rPr>
              <a:t>Models: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6000" spc="-1" strike="noStrike">
                <a:solidFill>
                  <a:srgbClr val="ffffff"/>
                </a:solidFill>
                <a:latin typeface="Calibri"/>
              </a:rPr>
              <a:t>Skip-Gram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2194560" y="1690200"/>
            <a:ext cx="2926080" cy="4129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Skip-gram</a:t>
            </a:r>
            <a:r>
              <a:rPr b="1" i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gives you the surrounding words to a given center word.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8" name="Content Placeholder 6" descr=""/>
          <p:cNvPicPr/>
          <p:nvPr/>
        </p:nvPicPr>
        <p:blipFill>
          <a:blip r:embed="rId1"/>
          <a:stretch/>
        </p:blipFill>
        <p:spPr>
          <a:xfrm>
            <a:off x="6400800" y="1421640"/>
            <a:ext cx="4181760" cy="467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717120" y="109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5500" spc="-1" strike="noStrike">
                <a:solidFill>
                  <a:srgbClr val="ffffff"/>
                </a:solidFill>
                <a:latin typeface="Calibri"/>
              </a:rPr>
              <a:t>Skip-gram closer look</a:t>
            </a:r>
            <a:endParaRPr b="0" lang="en-US" sz="55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0" name="Content Placeholder 3" descr=""/>
          <p:cNvPicPr/>
          <p:nvPr/>
        </p:nvPicPr>
        <p:blipFill>
          <a:blip r:embed="rId1"/>
          <a:stretch/>
        </p:blipFill>
        <p:spPr>
          <a:xfrm>
            <a:off x="2124720" y="1508400"/>
            <a:ext cx="7045920" cy="492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24760" y="76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Probability P(Context|Center) Using Softmax: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286360" y="2895840"/>
            <a:ext cx="7619760" cy="158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55840" y="970200"/>
            <a:ext cx="10515240" cy="159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"/>
              </a:rPr>
              <a:t>Loss function: Negative Log Likelihood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286360" y="2905200"/>
            <a:ext cx="7619760" cy="104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2350800"/>
            <a:ext cx="10515240" cy="215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6000" spc="-1" strike="noStrike">
                <a:solidFill>
                  <a:srgbClr val="ffffff"/>
                </a:solidFill>
                <a:latin typeface="Calibri"/>
              </a:rPr>
              <a:t>And the process repeats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6000" spc="-1" strike="noStrike">
                <a:solidFill>
                  <a:srgbClr val="ffffff"/>
                </a:solidFill>
                <a:latin typeface="Calibri"/>
              </a:rPr>
              <a:t>to give us weights like…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621040" y="416880"/>
            <a:ext cx="497160" cy="483840"/>
          </a:xfrm>
          <a:prstGeom prst="ellipse">
            <a:avLst/>
          </a:prstGeom>
          <a:solidFill>
            <a:srgbClr val="8ab833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5621040" y="5880960"/>
            <a:ext cx="497160" cy="483840"/>
          </a:xfrm>
          <a:prstGeom prst="ellipse">
            <a:avLst/>
          </a:prstGeom>
          <a:gradFill rotWithShape="0">
            <a:gsLst>
              <a:gs pos="0">
                <a:srgbClr val="97c256"/>
              </a:gs>
              <a:gs pos="100000">
                <a:srgbClr val="8bbe2b"/>
              </a:gs>
            </a:gsLst>
            <a:lin ang="5400000"/>
          </a:gradFill>
          <a:ln>
            <a:noFill/>
          </a:ln>
          <a:effectLst>
            <a:outerShdw dist="19080" dir="540000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2868840" y="1645200"/>
            <a:ext cx="497160" cy="483840"/>
          </a:xfrm>
          <a:prstGeom prst="ellipse">
            <a:avLst/>
          </a:prstGeom>
          <a:gradFill rotWithShape="0">
            <a:gsLst>
              <a:gs pos="0">
                <a:srgbClr val="a9cfa2"/>
              </a:gs>
              <a:gs pos="100000">
                <a:srgbClr val="9dc395"/>
              </a:gs>
            </a:gsLst>
            <a:lin ang="5400000"/>
          </a:gradFill>
          <a:ln w="6480">
            <a:solidFill>
              <a:srgbClr val="549e3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2868840" y="3137760"/>
            <a:ext cx="497160" cy="483840"/>
          </a:xfrm>
          <a:prstGeom prst="ellipse">
            <a:avLst/>
          </a:prstGeom>
          <a:gradFill rotWithShape="0">
            <a:gsLst>
              <a:gs pos="0">
                <a:srgbClr val="a9cfa2"/>
              </a:gs>
              <a:gs pos="100000">
                <a:srgbClr val="9dc395"/>
              </a:gs>
            </a:gsLst>
            <a:lin ang="5400000"/>
          </a:gradFill>
          <a:ln w="6480">
            <a:solidFill>
              <a:srgbClr val="549e3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"/>
          <p:cNvSpPr/>
          <p:nvPr/>
        </p:nvSpPr>
        <p:spPr>
          <a:xfrm>
            <a:off x="2868840" y="4630320"/>
            <a:ext cx="497160" cy="483840"/>
          </a:xfrm>
          <a:prstGeom prst="ellipse">
            <a:avLst/>
          </a:prstGeom>
          <a:gradFill rotWithShape="0">
            <a:gsLst>
              <a:gs pos="0">
                <a:srgbClr val="a9cfa2"/>
              </a:gs>
              <a:gs pos="100000">
                <a:srgbClr val="9dc395"/>
              </a:gs>
            </a:gsLst>
            <a:lin ang="5400000"/>
          </a:gradFill>
          <a:ln w="6480">
            <a:solidFill>
              <a:srgbClr val="549e3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6"/>
          <p:cNvSpPr/>
          <p:nvPr/>
        </p:nvSpPr>
        <p:spPr>
          <a:xfrm>
            <a:off x="8274600" y="1645200"/>
            <a:ext cx="497160" cy="483840"/>
          </a:xfrm>
          <a:prstGeom prst="ellipse">
            <a:avLst/>
          </a:prstGeom>
          <a:gradFill rotWithShape="0">
            <a:gsLst>
              <a:gs pos="0">
                <a:srgbClr val="4b97bc"/>
              </a:gs>
              <a:gs pos="100000">
                <a:srgbClr val="008cb8"/>
              </a:gs>
            </a:gsLst>
            <a:lin ang="5400000"/>
          </a:gradFill>
          <a:ln w="64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7"/>
          <p:cNvSpPr/>
          <p:nvPr/>
        </p:nvSpPr>
        <p:spPr>
          <a:xfrm>
            <a:off x="8274600" y="3137760"/>
            <a:ext cx="497160" cy="483840"/>
          </a:xfrm>
          <a:prstGeom prst="ellipse">
            <a:avLst/>
          </a:prstGeom>
          <a:solidFill>
            <a:srgbClr val="0989b1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8"/>
          <p:cNvSpPr/>
          <p:nvPr/>
        </p:nvSpPr>
        <p:spPr>
          <a:xfrm>
            <a:off x="8274600" y="4630320"/>
            <a:ext cx="497160" cy="483840"/>
          </a:xfrm>
          <a:prstGeom prst="ellipse">
            <a:avLst/>
          </a:prstGeom>
          <a:solidFill>
            <a:srgbClr val="0989b1"/>
          </a:solidFill>
          <a:ln w="12600">
            <a:solidFill>
              <a:srgbClr val="3e74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9"/>
          <p:cNvSpPr/>
          <p:nvPr/>
        </p:nvSpPr>
        <p:spPr>
          <a:xfrm>
            <a:off x="5621040" y="2129040"/>
            <a:ext cx="497160" cy="483840"/>
          </a:xfrm>
          <a:prstGeom prst="ellipse">
            <a:avLst/>
          </a:prstGeom>
          <a:solidFill>
            <a:srgbClr val="8ab833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0"/>
          <p:cNvSpPr/>
          <p:nvPr/>
        </p:nvSpPr>
        <p:spPr>
          <a:xfrm>
            <a:off x="5621040" y="3908520"/>
            <a:ext cx="497160" cy="483840"/>
          </a:xfrm>
          <a:prstGeom prst="ellipse">
            <a:avLst/>
          </a:prstGeom>
          <a:gradFill rotWithShape="0">
            <a:gsLst>
              <a:gs pos="0">
                <a:srgbClr val="97c256"/>
              </a:gs>
              <a:gs pos="100000">
                <a:srgbClr val="8bbe2b"/>
              </a:gs>
            </a:gsLst>
            <a:lin ang="5400000"/>
          </a:gradFill>
          <a:ln w="6480">
            <a:solidFill>
              <a:srgbClr val="8ab8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1"/>
          <p:cNvSpPr/>
          <p:nvPr/>
        </p:nvSpPr>
        <p:spPr>
          <a:xfrm flipV="1">
            <a:off x="3117240" y="416520"/>
            <a:ext cx="2752200" cy="12283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12"/>
          <p:cNvSpPr/>
          <p:nvPr/>
        </p:nvSpPr>
        <p:spPr>
          <a:xfrm flipH="1">
            <a:off x="3293280" y="658800"/>
            <a:ext cx="2327400" cy="25495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3"/>
          <p:cNvSpPr/>
          <p:nvPr/>
        </p:nvSpPr>
        <p:spPr>
          <a:xfrm flipH="1">
            <a:off x="3293280" y="829800"/>
            <a:ext cx="2400120" cy="38710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4"/>
          <p:cNvSpPr/>
          <p:nvPr/>
        </p:nvSpPr>
        <p:spPr>
          <a:xfrm>
            <a:off x="6045480" y="487440"/>
            <a:ext cx="2477520" cy="11574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5"/>
          <p:cNvSpPr/>
          <p:nvPr/>
        </p:nvSpPr>
        <p:spPr>
          <a:xfrm>
            <a:off x="6118200" y="658800"/>
            <a:ext cx="2228760" cy="25495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6"/>
          <p:cNvSpPr/>
          <p:nvPr/>
        </p:nvSpPr>
        <p:spPr>
          <a:xfrm>
            <a:off x="6045480" y="829800"/>
            <a:ext cx="2301480" cy="38710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7"/>
          <p:cNvSpPr/>
          <p:nvPr/>
        </p:nvSpPr>
        <p:spPr>
          <a:xfrm flipV="1">
            <a:off x="6045480" y="5043240"/>
            <a:ext cx="2301480" cy="125064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8"/>
          <p:cNvSpPr/>
          <p:nvPr/>
        </p:nvSpPr>
        <p:spPr>
          <a:xfrm flipV="1">
            <a:off x="6118200" y="3550680"/>
            <a:ext cx="2228760" cy="25722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9"/>
          <p:cNvSpPr/>
          <p:nvPr/>
        </p:nvSpPr>
        <p:spPr>
          <a:xfrm flipV="1">
            <a:off x="6045480" y="2058120"/>
            <a:ext cx="2301480" cy="38934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0"/>
          <p:cNvSpPr/>
          <p:nvPr/>
        </p:nvSpPr>
        <p:spPr>
          <a:xfrm flipH="1" flipV="1">
            <a:off x="3293280" y="5043240"/>
            <a:ext cx="2400120" cy="125064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1"/>
          <p:cNvSpPr/>
          <p:nvPr/>
        </p:nvSpPr>
        <p:spPr>
          <a:xfrm flipH="1" flipV="1">
            <a:off x="3293280" y="3550680"/>
            <a:ext cx="2327400" cy="25722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2"/>
          <p:cNvSpPr/>
          <p:nvPr/>
        </p:nvSpPr>
        <p:spPr>
          <a:xfrm flipH="1" flipV="1">
            <a:off x="3293280" y="2058120"/>
            <a:ext cx="2400120" cy="38934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3"/>
          <p:cNvSpPr/>
          <p:nvPr/>
        </p:nvSpPr>
        <p:spPr>
          <a:xfrm flipH="1" flipV="1">
            <a:off x="3366000" y="1886760"/>
            <a:ext cx="2327400" cy="3132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24"/>
          <p:cNvSpPr/>
          <p:nvPr/>
        </p:nvSpPr>
        <p:spPr>
          <a:xfrm flipH="1">
            <a:off x="3366000" y="2370960"/>
            <a:ext cx="2254680" cy="10087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25"/>
          <p:cNvSpPr/>
          <p:nvPr/>
        </p:nvSpPr>
        <p:spPr>
          <a:xfrm flipH="1">
            <a:off x="3366000" y="2541960"/>
            <a:ext cx="2327400" cy="23302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26"/>
          <p:cNvSpPr/>
          <p:nvPr/>
        </p:nvSpPr>
        <p:spPr>
          <a:xfrm flipH="1" flipV="1">
            <a:off x="3366000" y="1886760"/>
            <a:ext cx="2327400" cy="20926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27"/>
          <p:cNvSpPr/>
          <p:nvPr/>
        </p:nvSpPr>
        <p:spPr>
          <a:xfrm flipH="1" flipV="1">
            <a:off x="3366000" y="3379680"/>
            <a:ext cx="2254680" cy="77076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28"/>
          <p:cNvSpPr/>
          <p:nvPr/>
        </p:nvSpPr>
        <p:spPr>
          <a:xfrm flipH="1">
            <a:off x="3293280" y="4321800"/>
            <a:ext cx="2400120" cy="72144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9"/>
          <p:cNvSpPr/>
          <p:nvPr/>
        </p:nvSpPr>
        <p:spPr>
          <a:xfrm flipV="1">
            <a:off x="6045480" y="1715760"/>
            <a:ext cx="2301480" cy="4842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30"/>
          <p:cNvSpPr/>
          <p:nvPr/>
        </p:nvSpPr>
        <p:spPr>
          <a:xfrm>
            <a:off x="6118200" y="2370960"/>
            <a:ext cx="2404800" cy="109980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31"/>
          <p:cNvSpPr/>
          <p:nvPr/>
        </p:nvSpPr>
        <p:spPr>
          <a:xfrm>
            <a:off x="6045480" y="2541960"/>
            <a:ext cx="2301480" cy="215892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32"/>
          <p:cNvSpPr/>
          <p:nvPr/>
        </p:nvSpPr>
        <p:spPr>
          <a:xfrm flipV="1">
            <a:off x="6045480" y="1886760"/>
            <a:ext cx="2228760" cy="209268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33"/>
          <p:cNvSpPr/>
          <p:nvPr/>
        </p:nvSpPr>
        <p:spPr>
          <a:xfrm flipV="1">
            <a:off x="6118200" y="3550680"/>
            <a:ext cx="2228760" cy="59976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34"/>
          <p:cNvSpPr/>
          <p:nvPr/>
        </p:nvSpPr>
        <p:spPr>
          <a:xfrm>
            <a:off x="6045480" y="4321800"/>
            <a:ext cx="2228760" cy="550440"/>
          </a:xfrm>
          <a:prstGeom prst="line">
            <a:avLst/>
          </a:prstGeom>
          <a:ln w="1908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5"/>
          <p:cNvSpPr/>
          <p:nvPr/>
        </p:nvSpPr>
        <p:spPr>
          <a:xfrm rot="21055200">
            <a:off x="3191400" y="120240"/>
            <a:ext cx="1610280" cy="1069560"/>
          </a:xfrm>
          <a:prstGeom prst="irregularSeal2">
            <a:avLst/>
          </a:prstGeom>
          <a:solidFill>
            <a:srgbClr val="00a933"/>
          </a:solidFill>
          <a:ln w="1260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W1</a:t>
            </a:r>
            <a:endParaRPr b="1" lang="en-US" sz="2400" spc="-1" strike="noStrike">
              <a:solidFill>
                <a:srgbClr val="ffffff"/>
              </a:solidFill>
              <a:latin typeface="Fira Sans"/>
            </a:endParaRPr>
          </a:p>
        </p:txBody>
      </p:sp>
      <p:sp>
        <p:nvSpPr>
          <p:cNvPr id="252" name="CustomShape 36"/>
          <p:cNvSpPr/>
          <p:nvPr/>
        </p:nvSpPr>
        <p:spPr>
          <a:xfrm rot="1890600">
            <a:off x="7104600" y="179280"/>
            <a:ext cx="1578600" cy="1039320"/>
          </a:xfrm>
          <a:prstGeom prst="irregularSeal2">
            <a:avLst/>
          </a:prstGeom>
          <a:solidFill>
            <a:srgbClr val="158466"/>
          </a:solidFill>
          <a:ln w="12600">
            <a:solidFill>
              <a:srgbClr val="0989b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W2</a:t>
            </a:r>
            <a:endParaRPr b="1" lang="en-US" sz="2400" spc="-1" strike="noStrike">
              <a:solidFill>
                <a:srgbClr val="ffffff"/>
              </a:solidFill>
              <a:latin typeface="Fi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440" y="54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i="1" lang="en-US" sz="4400" spc="-1" strike="noStrike">
                <a:solidFill>
                  <a:srgbClr val="ffffff"/>
                </a:solidFill>
                <a:latin typeface="Calibri"/>
              </a:rPr>
              <a:t>Brought to you by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EAA31A-C152-44F7-8D97-50AD2782378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699440" y="-1467720"/>
            <a:ext cx="18396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Fira Sans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Fira Sans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941760" y="2469600"/>
            <a:ext cx="4480560" cy="94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Md. Ishtiak Hossain</a:t>
            </a:r>
            <a:endParaRPr b="0" lang="en-US" sz="2800" spc="-1" strike="noStrike">
              <a:latin typeface="Fira Sans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011 152 056</a:t>
            </a:r>
            <a:endParaRPr b="0" lang="en-US" sz="2800" spc="-1" strike="noStrike">
              <a:latin typeface="Fira Sans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7531560" y="2486160"/>
            <a:ext cx="4480560" cy="94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Rifaz Nahiyan</a:t>
            </a:r>
            <a:endParaRPr b="0" lang="en-US" sz="2800" spc="-1" strike="noStrike">
              <a:latin typeface="Fira Sans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011 152 054</a:t>
            </a:r>
            <a:endParaRPr b="0" lang="en-US" sz="2800" spc="-1" strike="noStrike">
              <a:latin typeface="Fira Sans"/>
            </a:endParaRPr>
          </a:p>
        </p:txBody>
      </p:sp>
      <p:sp>
        <p:nvSpPr>
          <p:cNvPr id="172" name="TextShape 6"/>
          <p:cNvSpPr txBox="1"/>
          <p:nvPr/>
        </p:nvSpPr>
        <p:spPr>
          <a:xfrm>
            <a:off x="905760" y="4536000"/>
            <a:ext cx="4480560" cy="94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Md. Golam Farzad</a:t>
            </a:r>
            <a:endParaRPr b="0" lang="en-US" sz="2800" spc="-1" strike="noStrike">
              <a:latin typeface="Fira Sans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011 152 0548</a:t>
            </a:r>
            <a:endParaRPr b="0" lang="en-US" sz="2800" spc="-1" strike="noStrike">
              <a:latin typeface="Fira Sans"/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7495560" y="4481280"/>
            <a:ext cx="4480560" cy="94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A. M. Ishtiaque Ali</a:t>
            </a:r>
            <a:endParaRPr b="0" lang="en-US" sz="2800" spc="-1" strike="noStrike">
              <a:latin typeface="Fira Sans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011 152 059</a:t>
            </a:r>
            <a:endParaRPr b="0" lang="en-US" sz="2800" spc="-1" strike="noStrike">
              <a:latin typeface="Fira Sans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4023360" y="1351080"/>
            <a:ext cx="3931920" cy="415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38080" y="2867040"/>
            <a:ext cx="10515240" cy="112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7000" spc="-1" strike="noStrike">
                <a:solidFill>
                  <a:srgbClr val="ffffff"/>
                </a:solidFill>
                <a:latin typeface="Calibri"/>
              </a:rPr>
              <a:t>Now comes the coding part</a:t>
            </a:r>
            <a:endParaRPr b="0" lang="en-US" sz="7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914760" y="2324160"/>
            <a:ext cx="10515240" cy="1424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en-US" sz="10000" spc="-1" strike="noStrike">
                <a:solidFill>
                  <a:srgbClr val="ffffff"/>
                </a:solidFill>
                <a:latin typeface="Fira Sans"/>
              </a:rPr>
              <a:t>The code</a:t>
            </a:r>
            <a:endParaRPr b="0" lang="en-US" sz="10000" spc="-1" strike="noStrike">
              <a:solidFill>
                <a:srgbClr val="ffffff"/>
              </a:solidFill>
              <a:latin typeface="Fi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666080" y="1234440"/>
            <a:ext cx="8946000" cy="438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Python/numpy data structures like: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Numpy ndarray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Lists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Dictionaries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PyTorch Tensors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666080" y="1234440"/>
            <a:ext cx="8946000" cy="438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Python/numpy data structures like: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Numpy ndarray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Lists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Dictionaries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Fira Sans"/>
              </a:rPr>
              <a:t>PyTorch Tensors</a:t>
            </a:r>
            <a:endParaRPr b="0" lang="en-US" sz="4400" spc="-1" strike="noStrike">
              <a:solidFill>
                <a:srgbClr val="ffffff"/>
              </a:solidFill>
              <a:latin typeface="Fira Sans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6277680" y="4934520"/>
            <a:ext cx="849600" cy="76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400" spc="-1" strike="noStrike">
                <a:latin typeface="Fira Sans"/>
              </a:rPr>
              <a:t>…</a:t>
            </a:r>
            <a:r>
              <a:rPr b="0" lang="en-US" sz="4400" spc="-1" strike="noStrike">
                <a:latin typeface="Fira Sans"/>
              </a:rPr>
              <a:t>?</a:t>
            </a:r>
            <a:endParaRPr b="0" lang="en-US" sz="4400" spc="-1" strike="noStrike">
              <a:latin typeface="Fira Sans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24120" y="651600"/>
            <a:ext cx="3143520" cy="109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6600" spc="-1" strike="noStrike">
                <a:latin typeface="Fira Sans"/>
              </a:rPr>
              <a:t>PyTorch</a:t>
            </a:r>
            <a:endParaRPr b="0" lang="en-US" sz="6600" spc="-1" strike="noStrike">
              <a:latin typeface="Fira Sans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2715120" y="1997640"/>
            <a:ext cx="6863760" cy="40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600" spc="-1" strike="noStrike">
                <a:latin typeface="Fira Sans"/>
              </a:rPr>
              <a:t>Extremely powerful library for</a:t>
            </a:r>
            <a:endParaRPr b="0" lang="en-US" sz="3600" spc="-1" strike="noStrike">
              <a:latin typeface="Fira Sans"/>
            </a:endParaRPr>
          </a:p>
          <a:p>
            <a:endParaRPr b="0" lang="en-US" sz="3600" spc="-1" strike="noStrike">
              <a:latin typeface="Fira Sans"/>
            </a:endParaRPr>
          </a:p>
          <a:p>
            <a:pPr marL="859680">
              <a:buClr>
                <a:srgbClr val="ffffff"/>
              </a:buClr>
              <a:buSzPct val="45000"/>
              <a:buFont typeface="Fira Sans"/>
              <a:buChar char="−"/>
            </a:pPr>
            <a:r>
              <a:rPr b="0" lang="en-US" sz="3600" spc="-1" strike="noStrike">
                <a:latin typeface="Fira Sans"/>
              </a:rPr>
              <a:t>Data Science</a:t>
            </a:r>
            <a:endParaRPr b="0" lang="en-US" sz="3600" spc="-1" strike="noStrike">
              <a:latin typeface="Fira Sans"/>
            </a:endParaRPr>
          </a:p>
          <a:p>
            <a:pPr marL="859680">
              <a:buClr>
                <a:srgbClr val="ffffff"/>
              </a:buClr>
              <a:buSzPct val="45000"/>
              <a:buFont typeface="Fira Sans"/>
              <a:buChar char="−"/>
            </a:pPr>
            <a:r>
              <a:rPr b="0" lang="en-US" sz="3600" spc="-1" strike="noStrike">
                <a:latin typeface="Fira Sans"/>
              </a:rPr>
              <a:t>Neural Networks</a:t>
            </a:r>
            <a:endParaRPr b="0" lang="en-US" sz="3600" spc="-1" strike="noStrike">
              <a:latin typeface="Fira Sans"/>
            </a:endParaRPr>
          </a:p>
          <a:p>
            <a:pPr marL="859680">
              <a:buClr>
                <a:srgbClr val="ffffff"/>
              </a:buClr>
              <a:buSzPct val="45000"/>
              <a:buFont typeface="Fira Sans"/>
              <a:buChar char="−"/>
            </a:pPr>
            <a:r>
              <a:rPr b="0" lang="en-US" sz="3600" spc="-1" strike="noStrike">
                <a:latin typeface="Fira Sans"/>
              </a:rPr>
              <a:t>Provides </a:t>
            </a:r>
            <a:r>
              <a:rPr b="0" lang="en-US" sz="3600" spc="-1" strike="noStrike" u="sng">
                <a:uFillTx/>
                <a:latin typeface="Fira Sans"/>
              </a:rPr>
              <a:t>Tensors</a:t>
            </a:r>
            <a:endParaRPr b="0" lang="en-US" sz="3600" spc="-1" strike="noStrike">
              <a:latin typeface="Fira Sans"/>
            </a:endParaRPr>
          </a:p>
          <a:p>
            <a:endParaRPr b="0" lang="en-US" sz="3600" spc="-1" strike="noStrike">
              <a:latin typeface="Fira Sans"/>
            </a:endParaRPr>
          </a:p>
          <a:p>
            <a:r>
              <a:rPr b="0" lang="en-US" sz="3600" spc="-1" strike="noStrike">
                <a:latin typeface="Fira Sans"/>
              </a:rPr>
              <a:t>Can use also </a:t>
            </a:r>
            <a:r>
              <a:rPr b="0" lang="en-US" sz="3600" spc="-1" strike="sngStrike">
                <a:latin typeface="Fira Sans"/>
              </a:rPr>
              <a:t>steroids</a:t>
            </a:r>
            <a:r>
              <a:rPr b="0" lang="en-US" sz="3600" spc="-1" strike="noStrike">
                <a:latin typeface="Fira Sans"/>
              </a:rPr>
              <a:t> GPU</a:t>
            </a:r>
            <a:endParaRPr b="0" lang="en-US" sz="3600" spc="-1" strike="noStrike">
              <a:latin typeface="Fi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838440" y="0"/>
            <a:ext cx="10515240" cy="1073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5500" spc="-1" strike="noStrike">
                <a:solidFill>
                  <a:srgbClr val="ffffff"/>
                </a:solidFill>
                <a:latin typeface="Fira Sans"/>
              </a:rPr>
              <a:t>Tensors</a:t>
            </a:r>
            <a:endParaRPr b="0" lang="en-US" sz="5500" spc="-1" strike="noStrike">
              <a:solidFill>
                <a:srgbClr val="ffffff"/>
              </a:solidFill>
              <a:latin typeface="Fira Sans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371600" y="3566160"/>
            <a:ext cx="822960" cy="310896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3043440" y="3566160"/>
            <a:ext cx="522720" cy="3075840"/>
          </a:xfrm>
          <a:prstGeom prst="righ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"/>
          <p:cNvSpPr/>
          <p:nvPr/>
        </p:nvSpPr>
        <p:spPr>
          <a:xfrm>
            <a:off x="7575120" y="3860280"/>
            <a:ext cx="443520" cy="198972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>
            <a:off x="11270520" y="3824280"/>
            <a:ext cx="376200" cy="1989720"/>
          </a:xfrm>
          <a:prstGeom prst="righ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6"/>
          <p:cNvSpPr/>
          <p:nvPr/>
        </p:nvSpPr>
        <p:spPr>
          <a:xfrm>
            <a:off x="1967760" y="3634200"/>
            <a:ext cx="1141200" cy="30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1</a:t>
            </a:r>
            <a:endParaRPr b="0" lang="en-US" sz="2500" spc="-1" strike="noStrike">
              <a:latin typeface="Fira Sans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2</a:t>
            </a:r>
            <a:endParaRPr b="0" lang="en-US" sz="2500" spc="-1" strike="noStrike">
              <a:latin typeface="Fira Sans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3</a:t>
            </a:r>
            <a:endParaRPr b="0" lang="en-US" sz="2500" spc="-1" strike="noStrike">
              <a:latin typeface="Fira Sans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.</a:t>
            </a:r>
            <a:endParaRPr b="0" lang="en-US" sz="2500" spc="-1" strike="noStrike">
              <a:latin typeface="Fira Sans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.</a:t>
            </a:r>
            <a:endParaRPr b="0" lang="en-US" sz="2500" spc="-1" strike="noStrike">
              <a:latin typeface="Fira Sans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.</a:t>
            </a:r>
            <a:endParaRPr b="0" lang="en-US" sz="2500" spc="-1" strike="noStrike">
              <a:latin typeface="Fira Sans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n</a:t>
            </a:r>
            <a:endParaRPr b="0" lang="en-US" sz="2500" spc="-1" strike="noStrike">
              <a:latin typeface="Fira Sans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7823880" y="3984120"/>
            <a:ext cx="369756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11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12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…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mn</a:t>
            </a:r>
            <a:endParaRPr b="0" lang="en-US" sz="2500" spc="-1" strike="noStrike">
              <a:latin typeface="Fira Sans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21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22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…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mn</a:t>
            </a:r>
            <a:endParaRPr b="0" lang="en-US" sz="2500" spc="-1" strike="noStrike">
              <a:latin typeface="Fira Sans"/>
            </a:endParaRPr>
          </a:p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31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32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…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	</a:t>
            </a:r>
            <a:r>
              <a:rPr b="0" lang="en-US" sz="2500" spc="-1" strike="noStrike">
                <a:solidFill>
                  <a:srgbClr val="ffffff"/>
                </a:solidFill>
                <a:latin typeface="Fira Sans"/>
              </a:rPr>
              <a:t>x</a:t>
            </a:r>
            <a:r>
              <a:rPr b="0" lang="en-US" sz="2500" spc="-1" strike="noStrike" baseline="-33000">
                <a:solidFill>
                  <a:srgbClr val="ffffff"/>
                </a:solidFill>
                <a:latin typeface="Fira Sans"/>
              </a:rPr>
              <a:t>mn</a:t>
            </a:r>
            <a:endParaRPr b="0" lang="en-US" sz="2500" spc="-1" strike="noStrike">
              <a:latin typeface="Fira Sans"/>
            </a:endParaRPr>
          </a:p>
        </p:txBody>
      </p:sp>
      <p:sp>
        <p:nvSpPr>
          <p:cNvPr id="270" name="TextShape 8"/>
          <p:cNvSpPr txBox="1"/>
          <p:nvPr/>
        </p:nvSpPr>
        <p:spPr>
          <a:xfrm>
            <a:off x="2579040" y="1188720"/>
            <a:ext cx="7034040" cy="11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sngStrike">
                <a:latin typeface="Fira Sans"/>
              </a:rPr>
              <a:t>The muscles for PyTorch</a:t>
            </a:r>
            <a:endParaRPr b="0" lang="en-US" sz="3200" spc="-1" strike="noStrike">
              <a:latin typeface="Fira Sans"/>
            </a:endParaRPr>
          </a:p>
          <a:p>
            <a:r>
              <a:rPr b="0" lang="en-US" sz="3200" spc="-1" strike="noStrike">
                <a:latin typeface="Fira Sans"/>
              </a:rPr>
              <a:t>Basically… multi-dimensional vectors</a:t>
            </a:r>
            <a:endParaRPr b="0" lang="en-US" sz="3200" spc="-1" strike="noStrike">
              <a:latin typeface="Fira Sans"/>
            </a:endParaRPr>
          </a:p>
        </p:txBody>
      </p:sp>
      <p:sp>
        <p:nvSpPr>
          <p:cNvPr id="271" name="TextShape 9"/>
          <p:cNvSpPr txBox="1"/>
          <p:nvPr/>
        </p:nvSpPr>
        <p:spPr>
          <a:xfrm>
            <a:off x="1981440" y="2984400"/>
            <a:ext cx="117576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i="1" lang="en-US" sz="2400" spc="-1" strike="noStrike">
                <a:latin typeface="Fira Sans"/>
              </a:rPr>
              <a:t>Vectors</a:t>
            </a:r>
            <a:endParaRPr b="0" lang="en-US" sz="2400" spc="-1" strike="noStrike">
              <a:latin typeface="Fira Sans"/>
            </a:endParaRPr>
          </a:p>
        </p:txBody>
      </p:sp>
      <p:sp>
        <p:nvSpPr>
          <p:cNvPr id="272" name="TextShape 10"/>
          <p:cNvSpPr txBox="1"/>
          <p:nvPr/>
        </p:nvSpPr>
        <p:spPr>
          <a:xfrm>
            <a:off x="9001440" y="3092760"/>
            <a:ext cx="108000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i="1" lang="en-US" sz="2400" spc="-1" strike="noStrike">
                <a:latin typeface="Fira Sans"/>
              </a:rPr>
              <a:t>Tensor</a:t>
            </a:r>
            <a:endParaRPr b="0" lang="en-US" sz="2400" spc="-1" strike="noStrike">
              <a:latin typeface="Fi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013040" y="26996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10000" spc="-1" strike="noStrike">
                <a:solidFill>
                  <a:srgbClr val="ffffff"/>
                </a:solidFill>
                <a:latin typeface="Calibri"/>
              </a:rPr>
              <a:t>Demo</a:t>
            </a:r>
            <a:endParaRPr b="0" lang="en-US" sz="10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345320" y="2214360"/>
            <a:ext cx="8946360" cy="98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Thank you for your patience...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4E5D20-0B92-4E0F-A6C0-F919EADF235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480680" y="2662560"/>
            <a:ext cx="7480440" cy="181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9000" spc="-1" strike="noStrike">
                <a:solidFill>
                  <a:srgbClr val="ffffff"/>
                </a:solidFill>
                <a:latin typeface="Calibri"/>
              </a:rPr>
              <a:t>Questions?</a:t>
            </a:r>
            <a:endParaRPr b="0" lang="en-US" sz="9000" spc="-1" strike="noStrike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1" i="1" lang="en-US" sz="600" spc="-1" strike="noStrike">
                <a:solidFill>
                  <a:srgbClr val="ffffff"/>
                </a:solidFill>
                <a:latin typeface="Calibri"/>
              </a:rPr>
              <a:t>We prefer none       </a:t>
            </a:r>
            <a:endParaRPr b="0" lang="en-US" sz="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2561AE-8C9F-4C02-982A-6E47C1D437D0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ransition spd="slow">
    <p:fade/>
  </p:transition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2764440"/>
            <a:ext cx="10515240" cy="132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8000" spc="-1" strike="noStrike">
                <a:solidFill>
                  <a:srgbClr val="ffffff"/>
                </a:solidFill>
                <a:latin typeface="Calibri"/>
              </a:rPr>
              <a:t>Word Vectorization</a:t>
            </a:r>
            <a:endParaRPr b="0" lang="en-US" sz="8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430160" y="3695760"/>
            <a:ext cx="2980440" cy="100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6000" spc="-1" strike="noStrike">
                <a:latin typeface="Fira Sans"/>
              </a:rPr>
              <a:t>… </a:t>
            </a:r>
            <a:r>
              <a:rPr b="0" lang="en-US" sz="6000" spc="-1" strike="noStrike">
                <a:latin typeface="Fira Sans"/>
              </a:rPr>
              <a:t>what?</a:t>
            </a:r>
            <a:endParaRPr b="0" lang="en-US" sz="6000" spc="-1" strike="noStrike">
              <a:latin typeface="Fi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2748240"/>
            <a:ext cx="105152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en-US" sz="5400" spc="-1" strike="noStrike">
                <a:solidFill>
                  <a:srgbClr val="ffffff"/>
                </a:solidFill>
                <a:latin typeface="Calibri"/>
              </a:rPr>
              <a:t>The alchemy of making </a:t>
            </a:r>
            <a:r>
              <a:rPr b="1" i="1" lang="en-US" sz="5400" spc="-1" strike="noStrike">
                <a:solidFill>
                  <a:srgbClr val="ffffff"/>
                </a:solidFill>
                <a:latin typeface="Calibri"/>
              </a:rPr>
              <a:t>very useful </a:t>
            </a:r>
            <a:r>
              <a:rPr b="0" i="1" lang="en-US" sz="5400" spc="-1" strike="noStrike">
                <a:solidFill>
                  <a:srgbClr val="ffffff"/>
                </a:solidFill>
                <a:latin typeface="Calibri"/>
              </a:rPr>
              <a:t>vectors from words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2755080"/>
            <a:ext cx="10515240" cy="1347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0000" spc="-1" strike="noStrike">
                <a:solidFill>
                  <a:srgbClr val="ffffff"/>
                </a:solidFill>
                <a:latin typeface="Fira Sans"/>
              </a:rPr>
              <a:t>Why?</a:t>
            </a:r>
            <a:endParaRPr b="0" lang="en-US" sz="10000" spc="-1" strike="noStrike">
              <a:solidFill>
                <a:srgbClr val="ffffff"/>
              </a:solidFill>
              <a:latin typeface="Fi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18840" y="459360"/>
            <a:ext cx="109544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So that words can float in a geometric plane...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0" name="Content Placeholder 3" descr=""/>
          <p:cNvPicPr/>
          <p:nvPr/>
        </p:nvPicPr>
        <p:blipFill>
          <a:blip r:embed="rId1"/>
          <a:stretch/>
        </p:blipFill>
        <p:spPr>
          <a:xfrm>
            <a:off x="1757880" y="1852200"/>
            <a:ext cx="851148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-182880" y="2743200"/>
            <a:ext cx="6964200" cy="96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6600" spc="-1" strike="noStrike">
                <a:solidFill>
                  <a:srgbClr val="ffffff"/>
                </a:solidFill>
                <a:latin typeface="Calibri"/>
              </a:rPr>
              <a:t>But why…</a:t>
            </a:r>
            <a:endParaRPr b="0" lang="en-US" sz="6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4" name="Content Placeholder 7" descr=""/>
          <p:cNvPicPr/>
          <p:nvPr/>
        </p:nvPicPr>
        <p:blipFill>
          <a:blip r:embed="rId1"/>
          <a:stretch/>
        </p:blipFill>
        <p:spPr>
          <a:xfrm>
            <a:off x="457200" y="1027800"/>
            <a:ext cx="11107080" cy="491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5760" y="1749240"/>
            <a:ext cx="8595360" cy="181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800" spc="-1" strike="noStrike">
                <a:solidFill>
                  <a:srgbClr val="ffffff"/>
                </a:solidFill>
                <a:latin typeface="Calibri"/>
              </a:rPr>
              <a:t>Also because words are powerful</a:t>
            </a:r>
            <a:endParaRPr b="0" lang="en-US" sz="4800" spc="-1" strike="noStrike">
              <a:latin typeface="Fira Sans"/>
            </a:endParaRPr>
          </a:p>
          <a:p>
            <a:endParaRPr b="0" lang="en-US" sz="4800" spc="-1" strike="noStrike">
              <a:latin typeface="Fira San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19760" y="2876040"/>
            <a:ext cx="9547200" cy="161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And when they can be used at the speed of computers they become even more powerful.</a:t>
            </a:r>
            <a:endParaRPr b="0" lang="en-US" sz="4000" spc="-1" strike="noStrike">
              <a:latin typeface="Fi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2019-03-14T06:03:15Z</dcterms:created>
  <dc:creator>Teufel</dc:creator>
  <dc:description/>
  <dc:language>en-US</dc:language>
  <cp:lastModifiedBy/>
  <dcterms:modified xsi:type="dcterms:W3CDTF">2019-03-16T04:50:34Z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