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4" r:id="rId3"/>
    <p:sldMasterId id="2147483711" r:id="rId4"/>
    <p:sldMasterId id="2147483726" r:id="rId5"/>
    <p:sldMasterId id="2147483736" r:id="rId6"/>
    <p:sldMasterId id="2147483748" r:id="rId7"/>
  </p:sldMasterIdLst>
  <p:notesMasterIdLst>
    <p:notesMasterId r:id="rId16"/>
  </p:notesMasterIdLst>
  <p:handoutMasterIdLst>
    <p:handoutMasterId r:id="rId17"/>
  </p:handoutMasterIdLst>
  <p:sldIdLst>
    <p:sldId id="260" r:id="rId8"/>
    <p:sldId id="397" r:id="rId9"/>
    <p:sldId id="396" r:id="rId10"/>
    <p:sldId id="399" r:id="rId11"/>
    <p:sldId id="394" r:id="rId12"/>
    <p:sldId id="398" r:id="rId13"/>
    <p:sldId id="388" r:id="rId14"/>
    <p:sldId id="290" r:id="rId15"/>
  </p:sldIdLst>
  <p:sldSz cx="12192000" cy="6858000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2D6"/>
    <a:srgbClr val="3EA1C0"/>
    <a:srgbClr val="063E7C"/>
    <a:srgbClr val="1C5493"/>
    <a:srgbClr val="8497B0"/>
    <a:srgbClr val="ADB9C3"/>
    <a:srgbClr val="335B82"/>
    <a:srgbClr val="D0373E"/>
    <a:srgbClr val="F3CBCD"/>
    <a:srgbClr val="D5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1052" autoAdjust="0"/>
  </p:normalViewPr>
  <p:slideViewPr>
    <p:cSldViewPr snapToGrid="0">
      <p:cViewPr varScale="1">
        <p:scale>
          <a:sx n="101" d="100"/>
          <a:sy n="101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1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987122A-5F10-4758-8133-060957231897}" type="presOf" srcId="{05E1B90A-11DD-47BE-B747-E5ADE5490480}" destId="{1C2B5FC8-5F58-4972-93E9-5EFB92769ABB}" srcOrd="0" destOrd="0" presId="urn:microsoft.com/office/officeart/2005/8/layout/hProcess9"/>
    <dgm:cxn modelId="{39A71A79-7B80-46A3-826B-13411F08A9A2}" type="presParOf" srcId="{1C2B5FC8-5F58-4972-93E9-5EFB92769ABB}" destId="{2A81F532-EF05-4AFA-ACC2-F33CD0354A85}" srcOrd="0" destOrd="0" presId="urn:microsoft.com/office/officeart/2005/8/layout/hProcess9"/>
    <dgm:cxn modelId="{58C5AB60-8B47-4F35-BD32-C11919AFF292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11700034" cy="864096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22/11/2022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22/11/2022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1A34F-A2E9-446F-8FC2-7A11EBA8548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44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23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20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06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7E0B1-8DA9-46EC-BDB4-0CD8ECEAB25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5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7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7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BEA7F578-88D5-4C15-B7C5-7D142155B3FE}" type="datetimeFigureOut">
              <a:rPr lang="fr-FR" smtClean="0"/>
              <a:t>22/11/2022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41D9A415-7A74-4375-B2DC-58C8776194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01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61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7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3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4326386" y="1902929"/>
            <a:ext cx="214501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fr-FR" b="0" dirty="0" smtClean="0"/>
              <a:t>AVANCEMENT</a:t>
            </a:r>
            <a:r>
              <a:rPr lang="fr-FR" b="0" baseline="0" dirty="0" smtClean="0"/>
              <a:t> EN %:</a:t>
            </a:r>
            <a:endParaRPr lang="fr-FR" b="0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2974663" y="1230997"/>
            <a:ext cx="705680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fr-FR" sz="2400" b="1" dirty="0" smtClean="0"/>
              <a:t>VOS POINTS</a:t>
            </a:r>
            <a:r>
              <a:rPr lang="fr-FR" sz="2400" b="1" baseline="0" dirty="0" smtClean="0"/>
              <a:t> D’ATTENTION SUR LA BASCULE VERTICA  </a:t>
            </a:r>
            <a:r>
              <a:rPr lang="fr-FR" b="0" dirty="0" smtClean="0"/>
              <a:t>:</a:t>
            </a:r>
            <a:endParaRPr lang="fr-FR" b="0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1333392" y="2572423"/>
            <a:ext cx="4741943" cy="3611562"/>
          </a:xfrm>
          <a:prstGeom prst="rect">
            <a:avLst/>
          </a:prstGeom>
          <a:ln>
            <a:solidFill>
              <a:srgbClr val="8497B0"/>
            </a:solidFill>
            <a:prstDash val="dash"/>
          </a:ln>
        </p:spPr>
        <p:txBody>
          <a:bodyPr/>
          <a:lstStyle>
            <a:lvl1pPr>
              <a:defRPr sz="12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6786213" y="2572423"/>
            <a:ext cx="4741943" cy="3611562"/>
          </a:xfrm>
          <a:prstGeom prst="rect">
            <a:avLst/>
          </a:prstGeom>
          <a:ln>
            <a:solidFill>
              <a:srgbClr val="8497B0"/>
            </a:solidFill>
            <a:prstDash val="dash"/>
          </a:ln>
        </p:spPr>
        <p:txBody>
          <a:bodyPr/>
          <a:lstStyle>
            <a:lvl1pPr>
              <a:defRPr lang="fr-FR" sz="1200" dirty="0"/>
            </a:lvl1pPr>
          </a:lstStyle>
          <a:p>
            <a:pPr lvl="0"/>
            <a:endParaRPr lang="fr-FR" dirty="0"/>
          </a:p>
        </p:txBody>
      </p:sp>
      <p:sp>
        <p:nvSpPr>
          <p:cNvPr id="23" name="Plus 22"/>
          <p:cNvSpPr/>
          <p:nvPr userDrawn="1"/>
        </p:nvSpPr>
        <p:spPr>
          <a:xfrm>
            <a:off x="1115879" y="2302958"/>
            <a:ext cx="449450" cy="44945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Moins 23"/>
          <p:cNvSpPr/>
          <p:nvPr userDrawn="1"/>
        </p:nvSpPr>
        <p:spPr>
          <a:xfrm>
            <a:off x="6654388" y="2302958"/>
            <a:ext cx="475282" cy="533007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7"/>
          </p:nvPr>
        </p:nvSpPr>
        <p:spPr>
          <a:xfrm>
            <a:off x="6400042" y="1920875"/>
            <a:ext cx="3764376" cy="3317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8" hasCustomPrompt="1"/>
          </p:nvPr>
        </p:nvSpPr>
        <p:spPr>
          <a:xfrm>
            <a:off x="2157083" y="154826"/>
            <a:ext cx="3675063" cy="5868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19" hasCustomPrompt="1"/>
          </p:nvPr>
        </p:nvSpPr>
        <p:spPr>
          <a:xfrm>
            <a:off x="7659688" y="154826"/>
            <a:ext cx="3899708" cy="586596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4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2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13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smtClean="0">
                  <a:solidFill>
                    <a:prstClr val="black"/>
                  </a:solidFill>
                </a:rPr>
                <a:t>ods,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2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04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432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2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0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5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31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2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3349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0147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2020-2021: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7" y="1290332"/>
            <a:ext cx="2676777" cy="718325"/>
            <a:chOff x="-7056" y="1318843"/>
            <a:chExt cx="2676777" cy="71832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21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3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37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0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0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0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17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7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9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3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76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42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8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4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6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58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0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5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9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04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4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1"/>
            <a:ext cx="3932237" cy="377235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87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30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40357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1" y="222749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40357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22749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86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54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987428"/>
            <a:ext cx="3932237" cy="48815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–"/>
              <a:defRPr sz="14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63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04875" y="1368425"/>
            <a:ext cx="10515600" cy="4351339"/>
          </a:xfrm>
          <a:prstGeom prst="rect">
            <a:avLst/>
          </a:prstGeom>
        </p:spPr>
        <p:txBody>
          <a:bodyPr/>
          <a:lstStyle>
            <a:lvl1pPr marL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2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9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aphicFrame>
        <p:nvGraphicFramePr>
          <p:cNvPr id="3" name="Diagramme 2"/>
          <p:cNvGraphicFramePr/>
          <p:nvPr userDrawn="1">
            <p:extLst/>
          </p:nvPr>
        </p:nvGraphicFramePr>
        <p:xfrm>
          <a:off x="429535" y="865993"/>
          <a:ext cx="1170004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 userDrawn="1"/>
        </p:nvSpPr>
        <p:spPr>
          <a:xfrm>
            <a:off x="-48682" y="5186473"/>
            <a:ext cx="430887" cy="930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Pilotage</a:t>
            </a:r>
            <a:r>
              <a:rPr lang="fr-FR" sz="800" baseline="0" dirty="0" smtClean="0">
                <a:solidFill>
                  <a:srgbClr val="13324A"/>
                </a:solidFill>
              </a:rPr>
              <a:t> de l’alignement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498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4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94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74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54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33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13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093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372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652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932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212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491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71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051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30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10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8903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1701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431373" y="1154026"/>
            <a:ext cx="529671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 userDrawn="1"/>
        </p:nvSpPr>
        <p:spPr>
          <a:xfrm>
            <a:off x="991835" y="1154026"/>
            <a:ext cx="18171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2839787" y="1154026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54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34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14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393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673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953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233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512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2792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072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3351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631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3911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4191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4470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50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50302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4" name="Rectangle à coins arrondis 43"/>
          <p:cNvSpPr/>
          <p:nvPr userDrawn="1"/>
        </p:nvSpPr>
        <p:spPr>
          <a:xfrm>
            <a:off x="432709" y="1351389"/>
            <a:ext cx="528335" cy="1334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991836" y="1351387"/>
            <a:ext cx="570497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1595665" y="1351387"/>
            <a:ext cx="584312" cy="1334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2224683" y="1351387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 userDrawn="1"/>
        </p:nvSpPr>
        <p:spPr>
          <a:xfrm>
            <a:off x="2839612" y="134416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3454543" y="1344109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4067030" y="1344056"/>
            <a:ext cx="629017" cy="1405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4726664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Janv.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53099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3" name="Rectangle à coins arrondis 52"/>
          <p:cNvSpPr/>
          <p:nvPr userDrawn="1"/>
        </p:nvSpPr>
        <p:spPr>
          <a:xfrm>
            <a:off x="5343694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Févr.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57295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60092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2889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5687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68484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55896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58694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61491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4288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7085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71281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7407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7687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7967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8247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69882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72680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7547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7827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8107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4" name="Rectangle à coins arrondis 73"/>
          <p:cNvSpPr/>
          <p:nvPr userDrawn="1"/>
        </p:nvSpPr>
        <p:spPr>
          <a:xfrm>
            <a:off x="4726840" y="1154026"/>
            <a:ext cx="1803073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T1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Rectangle à coins arrondis 74"/>
          <p:cNvSpPr/>
          <p:nvPr userDrawn="1"/>
        </p:nvSpPr>
        <p:spPr>
          <a:xfrm>
            <a:off x="6560706" y="1154027"/>
            <a:ext cx="1698433" cy="15740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75"/>
          <p:cNvSpPr/>
          <p:nvPr userDrawn="1"/>
        </p:nvSpPr>
        <p:spPr>
          <a:xfrm>
            <a:off x="5898045" y="1351388"/>
            <a:ext cx="631868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Mars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 userDrawn="1"/>
        </p:nvSpPr>
        <p:spPr>
          <a:xfrm>
            <a:off x="6557960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Avril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8" name="Rectangle à coins arrondis 77"/>
          <p:cNvSpPr/>
          <p:nvPr userDrawn="1"/>
        </p:nvSpPr>
        <p:spPr>
          <a:xfrm>
            <a:off x="7174990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Mai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 userDrawn="1"/>
        </p:nvSpPr>
        <p:spPr>
          <a:xfrm>
            <a:off x="7722481" y="1351389"/>
            <a:ext cx="536659" cy="1319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 userDrawn="1"/>
        </p:nvSpPr>
        <p:spPr>
          <a:xfrm>
            <a:off x="-48682" y="1730089"/>
            <a:ext cx="430887" cy="7791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Organisation du projet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1" name="ZoneTexte 80"/>
          <p:cNvSpPr txBox="1"/>
          <p:nvPr userDrawn="1"/>
        </p:nvSpPr>
        <p:spPr>
          <a:xfrm>
            <a:off x="12874" y="2496151"/>
            <a:ext cx="307777" cy="2690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Mise</a:t>
            </a:r>
            <a:r>
              <a:rPr lang="fr-FR" sz="800" baseline="0" dirty="0" smtClean="0">
                <a:solidFill>
                  <a:srgbClr val="13324A"/>
                </a:solidFill>
              </a:rPr>
              <a:t> sous contrôle des données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8526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8806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9086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9365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9645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9925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0205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10484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10764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11044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11323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11603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4" name="Rectangle 93"/>
          <p:cNvSpPr/>
          <p:nvPr userDrawn="1"/>
        </p:nvSpPr>
        <p:spPr>
          <a:xfrm>
            <a:off x="11883357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5" name="Rectangle à coins arrondis 94"/>
          <p:cNvSpPr/>
          <p:nvPr userDrawn="1"/>
        </p:nvSpPr>
        <p:spPr>
          <a:xfrm>
            <a:off x="8304245" y="1152814"/>
            <a:ext cx="1857364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 userDrawn="1"/>
        </p:nvSpPr>
        <p:spPr>
          <a:xfrm>
            <a:off x="10192402" y="1152814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8386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666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8946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9226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9505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9785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10065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10344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10624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10904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11184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11463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11743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0" name="Rectangle à coins arrondis 109"/>
          <p:cNvSpPr/>
          <p:nvPr userDrawn="1"/>
        </p:nvSpPr>
        <p:spPr>
          <a:xfrm>
            <a:off x="8303844" y="1350175"/>
            <a:ext cx="62474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8973291" y="1350175"/>
            <a:ext cx="55930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9577297" y="1350175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3" name="Rectangle à coins arrondis 112"/>
          <p:cNvSpPr/>
          <p:nvPr userDrawn="1"/>
        </p:nvSpPr>
        <p:spPr>
          <a:xfrm>
            <a:off x="10192227" y="1342951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4" name="Rectangle à coins arrondis 113"/>
          <p:cNvSpPr/>
          <p:nvPr userDrawn="1"/>
        </p:nvSpPr>
        <p:spPr>
          <a:xfrm>
            <a:off x="10807158" y="1342898"/>
            <a:ext cx="551780" cy="1404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5" name="Rectangle à coins arrondis 114"/>
          <p:cNvSpPr/>
          <p:nvPr userDrawn="1"/>
        </p:nvSpPr>
        <p:spPr>
          <a:xfrm>
            <a:off x="11389557" y="1342845"/>
            <a:ext cx="659105" cy="1405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116" name="Connecteur droit 115"/>
          <p:cNvCxnSpPr/>
          <p:nvPr userDrawn="1"/>
        </p:nvCxnSpPr>
        <p:spPr>
          <a:xfrm flipV="1">
            <a:off x="95904" y="5186473"/>
            <a:ext cx="11952000" cy="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 userDrawn="1"/>
        </p:nvCxnSpPr>
        <p:spPr>
          <a:xfrm>
            <a:off x="95904" y="2498177"/>
            <a:ext cx="11952000" cy="11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890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titre et texte (pu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742920" indent="-285744" algn="ctr">
              <a:buFont typeface="Calibri Light" panose="020F0302020204030204" pitchFamily="34" charset="0"/>
              <a:buNone/>
              <a:defRPr lang="fr-FR" sz="2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200097" indent="-285744" algn="ctr">
              <a:buNone/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57275" indent="-285744" algn="ctr">
              <a:buFont typeface="Calibri" panose="020F05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114452" indent="-285744" algn="ctr">
              <a:buNone/>
              <a:defRPr lang="fr-FR" sz="16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66" lvl="1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1142942" lvl="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20" lvl="3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Quatrième niveau</a:t>
            </a:r>
          </a:p>
          <a:p>
            <a:pPr marL="2057298" lvl="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5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65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3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90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8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4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  <p:sldLayoutId id="2147483661" r:id="rId3"/>
    <p:sldLayoutId id="2147483677" r:id="rId4"/>
    <p:sldLayoutId id="2147483676" r:id="rId5"/>
    <p:sldLayoutId id="2147483666" r:id="rId6"/>
    <p:sldLayoutId id="2147483673" r:id="rId7"/>
    <p:sldLayoutId id="2147483679" r:id="rId8"/>
    <p:sldLayoutId id="2147483675" r:id="rId9"/>
    <p:sldLayoutId id="2147483695" r:id="rId10"/>
    <p:sldLayoutId id="21474837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8" r:id="rId3"/>
    <p:sldLayoutId id="2147483700" r:id="rId4"/>
    <p:sldLayoutId id="2147483723" r:id="rId5"/>
    <p:sldLayoutId id="2147483724" r:id="rId6"/>
    <p:sldLayoutId id="214748372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4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283203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9"/>
            <a:ext cx="1271588" cy="17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3.png"/><Relationship Id="rId7" Type="http://schemas.openxmlformats.org/officeDocument/2006/relationships/hyperlink" Target="file:///\\uf11-a03\CLUB_UT_SAS\Portail%20SAS\Source%20Portail\templates\prt_index_sa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Point d’échange sur la </a:t>
            </a:r>
            <a:r>
              <a:rPr lang="fr-FR" b="1" dirty="0" smtClean="0"/>
              <a:t>migration SAS Guide 8.3 </a:t>
            </a:r>
            <a:br>
              <a:rPr lang="fr-FR" b="1" dirty="0" smtClean="0"/>
            </a:br>
            <a:r>
              <a:rPr lang="fr-FR" b="1" dirty="0" smtClean="0"/>
              <a:t>#1</a:t>
            </a:r>
            <a:endParaRPr lang="fr-FR" b="1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small" dirty="0" smtClean="0"/>
              <a:t>Octobre 2022</a:t>
            </a:r>
            <a:endParaRPr lang="fr-FR" i="1" cap="sm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/>
          <p:cNvCxnSpPr/>
          <p:nvPr/>
        </p:nvCxnSpPr>
        <p:spPr>
          <a:xfrm flipH="1">
            <a:off x="11021694" y="1538452"/>
            <a:ext cx="17095" cy="35163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5132718" y="1615143"/>
            <a:ext cx="28444" cy="34317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2910296" y="1647162"/>
            <a:ext cx="5069" cy="33240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338074" y="1610208"/>
            <a:ext cx="80644" cy="34865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80486" y="1283743"/>
            <a:ext cx="6527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fr-FR" sz="1867" b="1" dirty="0">
                <a:solidFill>
                  <a:prstClr val="black"/>
                </a:solidFill>
                <a:latin typeface="Calibri" panose="020F0502020204030204"/>
              </a:rPr>
              <a:t>……..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72186" y="1283743"/>
            <a:ext cx="6719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914354">
              <a:defRPr/>
            </a:pPr>
            <a:r>
              <a:rPr lang="fr-FR" sz="1867" b="1" dirty="0">
                <a:solidFill>
                  <a:prstClr val="black"/>
                </a:solidFill>
                <a:latin typeface="Calibri" panose="020F0502020204030204"/>
              </a:rPr>
              <a:t>2023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580821" y="1604888"/>
            <a:ext cx="2225411" cy="2111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 defTabSz="914354">
              <a:defRPr/>
            </a:pPr>
            <a:r>
              <a:rPr lang="fr-FR" sz="2133" b="1" dirty="0">
                <a:solidFill>
                  <a:prstClr val="white"/>
                </a:solidFill>
                <a:latin typeface="Calibri" panose="020F0502020204030204"/>
              </a:rPr>
              <a:t>Virtualisation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914295" y="1283743"/>
            <a:ext cx="6719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fr-FR" sz="1867" b="1" dirty="0">
                <a:solidFill>
                  <a:prstClr val="black"/>
                </a:solidFill>
                <a:latin typeface="Calibri" panose="020F0502020204030204"/>
              </a:rPr>
              <a:t>2022</a:t>
            </a:r>
          </a:p>
        </p:txBody>
      </p:sp>
      <p:sp>
        <p:nvSpPr>
          <p:cNvPr id="91" name="Pentagone 90"/>
          <p:cNvSpPr/>
          <p:nvPr/>
        </p:nvSpPr>
        <p:spPr>
          <a:xfrm>
            <a:off x="2910300" y="1614452"/>
            <a:ext cx="3569745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Clients SAS Entreprise 7.15 DJ/DM</a:t>
            </a:r>
          </a:p>
        </p:txBody>
      </p:sp>
      <p:sp>
        <p:nvSpPr>
          <p:cNvPr id="92" name="Pentagone 91"/>
          <p:cNvSpPr/>
          <p:nvPr/>
        </p:nvSpPr>
        <p:spPr>
          <a:xfrm>
            <a:off x="5263846" y="2437599"/>
            <a:ext cx="6766231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Clients SAS Entreprise 8.3 DJ/DM</a:t>
            </a:r>
          </a:p>
        </p:txBody>
      </p:sp>
      <p:sp>
        <p:nvSpPr>
          <p:cNvPr id="44" name="Pentagone 43"/>
          <p:cNvSpPr/>
          <p:nvPr/>
        </p:nvSpPr>
        <p:spPr>
          <a:xfrm>
            <a:off x="2910296" y="4665988"/>
            <a:ext cx="8010747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SAS Addin for Microsoft Office 8.0 DJ/DM/ZJ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80821" y="3802905"/>
            <a:ext cx="2225411" cy="1182416"/>
          </a:xfrm>
          <a:prstGeom prst="rect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 defTabSz="914354">
              <a:defRPr/>
            </a:pPr>
            <a:r>
              <a:rPr lang="fr-FR" sz="2133" b="1" dirty="0">
                <a:solidFill>
                  <a:prstClr val="white"/>
                </a:solidFill>
                <a:latin typeface="Calibri" panose="020F0502020204030204"/>
              </a:rPr>
              <a:t>Clients Lourd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6787" y="1612883"/>
            <a:ext cx="977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600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 avril</a:t>
            </a:r>
            <a:endParaRPr lang="fr-FR" sz="1600" dirty="0">
              <a:solidFill>
                <a:srgbClr val="70AD47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3" name="Pentagone 62"/>
          <p:cNvSpPr/>
          <p:nvPr/>
        </p:nvSpPr>
        <p:spPr>
          <a:xfrm>
            <a:off x="2910298" y="2040716"/>
            <a:ext cx="4284133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Clients SAS Entreprise 7.15 PRD</a:t>
            </a:r>
          </a:p>
        </p:txBody>
      </p:sp>
      <p:sp>
        <p:nvSpPr>
          <p:cNvPr id="64" name="Pentagone 63"/>
          <p:cNvSpPr/>
          <p:nvPr/>
        </p:nvSpPr>
        <p:spPr>
          <a:xfrm>
            <a:off x="5703217" y="2850464"/>
            <a:ext cx="6326859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Clients SAS Entreprise 8.3 ZJ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48959" y="2458843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28 Janvier</a:t>
            </a:r>
            <a:endParaRPr lang="fr-FR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56356" y="2857058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 Mars</a:t>
            </a:r>
            <a:endParaRPr lang="fr-FR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1265122" y="5178718"/>
            <a:ext cx="9773667" cy="11732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257" lvl="2" indent="-285744" defTabSz="914354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Compte-tenu de contraintes </a:t>
            </a:r>
            <a:r>
              <a:rPr lang="fr-FR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règlementaires l’arrêt de </a:t>
            </a:r>
            <a:r>
              <a:rPr lang="fr-FR" dirty="0" smtClean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SAS Guide 7.15 </a:t>
            </a:r>
            <a:r>
              <a:rPr lang="fr-FR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virtualisé est planifié au </a:t>
            </a:r>
            <a:r>
              <a:rPr lang="fr-FR" b="1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30/11/2022</a:t>
            </a:r>
          </a:p>
        </p:txBody>
      </p:sp>
      <p:grpSp>
        <p:nvGrpSpPr>
          <p:cNvPr id="101" name="Groupe 100"/>
          <p:cNvGrpSpPr/>
          <p:nvPr/>
        </p:nvGrpSpPr>
        <p:grpSpPr>
          <a:xfrm>
            <a:off x="1427287" y="5490492"/>
            <a:ext cx="595323" cy="595323"/>
            <a:chOff x="7331171" y="2930406"/>
            <a:chExt cx="595322" cy="595322"/>
          </a:xfrm>
        </p:grpSpPr>
        <p:sp>
          <p:nvSpPr>
            <p:cNvPr id="102" name="Ellipse 101"/>
            <p:cNvSpPr/>
            <p:nvPr/>
          </p:nvSpPr>
          <p:spPr>
            <a:xfrm>
              <a:off x="7349457" y="2942527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endParaRPr lang="fr-FR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7331171" y="2930406"/>
              <a:ext cx="595322" cy="595322"/>
            </a:xfrm>
            <a:prstGeom prst="rect">
              <a:avLst/>
            </a:prstGeom>
          </p:spPr>
        </p:pic>
      </p:grpSp>
      <p:sp>
        <p:nvSpPr>
          <p:cNvPr id="82" name="Pentagone 81"/>
          <p:cNvSpPr/>
          <p:nvPr/>
        </p:nvSpPr>
        <p:spPr>
          <a:xfrm>
            <a:off x="2936090" y="4675671"/>
            <a:ext cx="6106657" cy="321603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endParaRPr lang="fr-FR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275645" y="2030341"/>
            <a:ext cx="358139" cy="358139"/>
          </a:xfrm>
          <a:prstGeom prst="rect">
            <a:avLst/>
          </a:prstGeom>
        </p:spPr>
      </p:pic>
      <p:sp>
        <p:nvSpPr>
          <p:cNvPr id="41" name="Pentagone 40"/>
          <p:cNvSpPr/>
          <p:nvPr/>
        </p:nvSpPr>
        <p:spPr>
          <a:xfrm>
            <a:off x="2936089" y="3807266"/>
            <a:ext cx="6708075" cy="315477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endParaRPr lang="fr-FR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Pentagone 92"/>
          <p:cNvSpPr/>
          <p:nvPr/>
        </p:nvSpPr>
        <p:spPr>
          <a:xfrm>
            <a:off x="2910296" y="3802907"/>
            <a:ext cx="4365349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Clients SAS Entreprise 7.15 DJ/DM/PRD</a:t>
            </a:r>
          </a:p>
        </p:txBody>
      </p:sp>
      <p:sp>
        <p:nvSpPr>
          <p:cNvPr id="42" name="Pentagone 41"/>
          <p:cNvSpPr/>
          <p:nvPr/>
        </p:nvSpPr>
        <p:spPr>
          <a:xfrm>
            <a:off x="5703217" y="4247694"/>
            <a:ext cx="4901164" cy="321603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endParaRPr lang="fr-FR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Pentagone 38"/>
          <p:cNvSpPr/>
          <p:nvPr/>
        </p:nvSpPr>
        <p:spPr>
          <a:xfrm>
            <a:off x="5698491" y="4240840"/>
            <a:ext cx="5222552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 smtClean="0">
                <a:solidFill>
                  <a:prstClr val="white"/>
                </a:solidFill>
                <a:latin typeface="Calibri" panose="020F0502020204030204"/>
              </a:rPr>
              <a:t>   Clients </a:t>
            </a: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SAS Entreprise 8.3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8851" y="4217671"/>
            <a:ext cx="380140" cy="39824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555634" y="2042503"/>
            <a:ext cx="1363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30/11/2022</a:t>
            </a:r>
            <a:endParaRPr lang="fr-FR" sz="16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21271" y="4258338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Octobre</a:t>
            </a:r>
            <a:endParaRPr lang="fr-FR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Pentagone 47"/>
          <p:cNvSpPr/>
          <p:nvPr/>
        </p:nvSpPr>
        <p:spPr>
          <a:xfrm>
            <a:off x="7418717" y="3288613"/>
            <a:ext cx="4773283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    SAS Addin for Microsoft Office 8.0 DJ/DM/ZJ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1395" y="3277951"/>
            <a:ext cx="380140" cy="398241"/>
          </a:xfrm>
          <a:prstGeom prst="rect">
            <a:avLst/>
          </a:prstGeom>
        </p:spPr>
      </p:pic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/>
          </a:bodyPr>
          <a:lstStyle/>
          <a:p>
            <a:pPr algn="ctr"/>
            <a:r>
              <a:rPr lang="fr-FR" sz="2800" cap="all" dirty="0">
                <a:solidFill>
                  <a:srgbClr val="13324A"/>
                </a:solidFill>
              </a:rPr>
              <a:t>Evolution </a:t>
            </a:r>
            <a:r>
              <a:rPr lang="fr-FR" sz="2800" cap="all" dirty="0" smtClean="0">
                <a:solidFill>
                  <a:srgbClr val="13324A"/>
                </a:solidFill>
              </a:rPr>
              <a:t>de l’écosystème </a:t>
            </a:r>
            <a:r>
              <a:rPr lang="fr-FR" sz="2800" cap="all" dirty="0">
                <a:solidFill>
                  <a:srgbClr val="13324A"/>
                </a:solidFill>
              </a:rPr>
              <a:t>SAS </a:t>
            </a:r>
            <a:r>
              <a:rPr lang="fr-FR" sz="2800" cap="all" noProof="0" dirty="0" smtClean="0">
                <a:solidFill>
                  <a:srgbClr val="13324A"/>
                </a:solidFill>
              </a:rPr>
              <a:t>actualisée</a:t>
            </a:r>
            <a:endParaRPr lang="fr-FR" sz="2000" cap="all" noProof="0" dirty="0">
              <a:solidFill>
                <a:srgbClr val="133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ous-titre 74"/>
          <p:cNvSpPr>
            <a:spLocks noGrp="1"/>
          </p:cNvSpPr>
          <p:nvPr>
            <p:ph type="subTitle" idx="1"/>
          </p:nvPr>
        </p:nvSpPr>
        <p:spPr>
          <a:xfrm>
            <a:off x="606585" y="875783"/>
            <a:ext cx="11166291" cy="509595"/>
          </a:xfrm>
        </p:spPr>
        <p:txBody>
          <a:bodyPr/>
          <a:lstStyle/>
          <a:p>
            <a:r>
              <a:rPr lang="fr-FR" sz="2400" b="1" dirty="0" smtClean="0"/>
              <a:t>3 trajectoires de migration possibles en fonction de vos contraintes techniques et métiers</a:t>
            </a:r>
            <a:endParaRPr lang="fr-FR" sz="24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77"/>
            <a:r>
              <a:rPr lang="fr-FR" cap="all" dirty="0" smtClean="0"/>
              <a:t>Trajectoires </a:t>
            </a:r>
            <a:r>
              <a:rPr lang="fr-FR" cap="all" dirty="0"/>
              <a:t>de migration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56979" y="2946923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121157" y="2946923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128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439869" y="1422566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410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3939" y="1576250"/>
            <a:ext cx="2695575" cy="473906"/>
          </a:xfrm>
          <a:prstGeom prst="roundRect">
            <a:avLst/>
          </a:prstGeom>
          <a:solidFill>
            <a:srgbClr val="3EA1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AUJOURD’HUI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496175" y="1576250"/>
            <a:ext cx="2693556" cy="4739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523778" y="1576250"/>
            <a:ext cx="2695575" cy="473906"/>
          </a:xfrm>
          <a:prstGeom prst="roundRect">
            <a:avLst/>
          </a:prstGeom>
          <a:solidFill>
            <a:srgbClr val="063E7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CIBLE</a:t>
            </a:r>
          </a:p>
        </p:txBody>
      </p:sp>
      <p:grpSp>
        <p:nvGrpSpPr>
          <p:cNvPr id="82" name="Groupe 81"/>
          <p:cNvGrpSpPr/>
          <p:nvPr/>
        </p:nvGrpSpPr>
        <p:grpSpPr>
          <a:xfrm>
            <a:off x="1110465" y="2109193"/>
            <a:ext cx="10846634" cy="1471615"/>
            <a:chOff x="1110465" y="2109193"/>
            <a:chExt cx="10846634" cy="1471615"/>
          </a:xfrm>
        </p:grpSpPr>
        <p:sp>
          <p:nvSpPr>
            <p:cNvPr id="79" name="Rectangle à coins arrondis 78"/>
            <p:cNvSpPr/>
            <p:nvPr/>
          </p:nvSpPr>
          <p:spPr>
            <a:xfrm>
              <a:off x="8864673" y="2317230"/>
              <a:ext cx="3092426" cy="10502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580110" y="2450271"/>
              <a:ext cx="1152128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2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213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1151166" y="2109193"/>
              <a:ext cx="1438275" cy="1438275"/>
            </a:xfrm>
            <a:prstGeom prst="ellipse">
              <a:avLst/>
            </a:prstGeom>
            <a:solidFill>
              <a:srgbClr val="80C2D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17326" y="2887769"/>
              <a:ext cx="600099" cy="428648"/>
            </a:xfrm>
            <a:prstGeom prst="rect">
              <a:avLst/>
            </a:prstGeom>
          </p:spPr>
        </p:pic>
        <p:pic>
          <p:nvPicPr>
            <p:cNvPr id="22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58281" y="2868780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7273270" y="2142533"/>
              <a:ext cx="1438275" cy="1438275"/>
            </a:xfrm>
            <a:prstGeom prst="ellipse">
              <a:avLst/>
            </a:prstGeom>
            <a:solidFill>
              <a:srgbClr val="063E7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6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2408" y="2887769"/>
              <a:ext cx="600099" cy="428648"/>
            </a:xfrm>
            <a:prstGeom prst="rect">
              <a:avLst/>
            </a:prstGeom>
          </p:spPr>
        </p:pic>
        <p:pic>
          <p:nvPicPr>
            <p:cNvPr id="27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65620" y="2836699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1110465" y="2248474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7.15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7232568" y="2248474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8.3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2661098" y="2545267"/>
              <a:ext cx="4612172" cy="593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Découverte de SAS Guide 8.3</a:t>
              </a:r>
              <a:endParaRPr lang="fr-FR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8944594" y="2393087"/>
              <a:ext cx="30125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Trajectoire directe pour les utilisateurs SAS Guide 7.15 virtualisé.</a:t>
              </a:r>
              <a:endParaRPr lang="fr-FR" dirty="0"/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858684" y="3640862"/>
            <a:ext cx="11122095" cy="1451161"/>
            <a:chOff x="858684" y="3640862"/>
            <a:chExt cx="11122095" cy="1451161"/>
          </a:xfrm>
        </p:grpSpPr>
        <p:sp>
          <p:nvSpPr>
            <p:cNvPr id="9" name="Ellipse 8"/>
            <p:cNvSpPr/>
            <p:nvPr/>
          </p:nvSpPr>
          <p:spPr>
            <a:xfrm>
              <a:off x="1142588" y="3653748"/>
              <a:ext cx="1438275" cy="1438275"/>
            </a:xfrm>
            <a:prstGeom prst="ellipse">
              <a:avLst/>
            </a:prstGeom>
            <a:solidFill>
              <a:srgbClr val="3EA1C0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8B53B3-B337-BE47-A434-BC5764A0DAA3}"/>
                </a:ext>
              </a:extLst>
            </p:cNvPr>
            <p:cNvSpPr/>
            <p:nvPr/>
          </p:nvSpPr>
          <p:spPr>
            <a:xfrm>
              <a:off x="858684" y="3792364"/>
              <a:ext cx="201630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SAS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Guide </a:t>
              </a:r>
            </a:p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Local 7.15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55" panose="020000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0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7272" y="4435733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16636" y="4486803"/>
              <a:ext cx="600099" cy="428648"/>
            </a:xfrm>
            <a:prstGeom prst="rect">
              <a:avLst/>
            </a:prstGeom>
          </p:spPr>
        </p:pic>
        <p:sp>
          <p:nvSpPr>
            <p:cNvPr id="40" name="Flèche droite 39"/>
            <p:cNvSpPr/>
            <p:nvPr/>
          </p:nvSpPr>
          <p:spPr>
            <a:xfrm>
              <a:off x="2706971" y="4106061"/>
              <a:ext cx="4597325" cy="593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Découverte de SAS Guide 8.3 &amp; Virtualisation</a:t>
              </a:r>
              <a:endParaRPr lang="fr-FR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7314129" y="3640862"/>
              <a:ext cx="1438275" cy="1438275"/>
            </a:xfrm>
            <a:prstGeom prst="ellipse">
              <a:avLst/>
            </a:prstGeom>
            <a:solidFill>
              <a:srgbClr val="063E7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17105" y="4486803"/>
              <a:ext cx="600099" cy="428648"/>
            </a:xfrm>
            <a:prstGeom prst="rect">
              <a:avLst/>
            </a:prstGeom>
          </p:spPr>
        </p:pic>
        <p:pic>
          <p:nvPicPr>
            <p:cNvPr id="48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90317" y="4435733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7273428" y="3813908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8.3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8968274" y="3792364"/>
              <a:ext cx="30125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Trajectoire directe pour les utilisateurs SAS Guide 7.15 local =&gt; découverte de la virtualisation.</a:t>
              </a:r>
              <a:endParaRPr lang="fr-FR" dirty="0"/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8864673" y="3693553"/>
              <a:ext cx="3092426" cy="13855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883515" y="5228812"/>
            <a:ext cx="11145047" cy="1537086"/>
            <a:chOff x="883515" y="5228812"/>
            <a:chExt cx="11145047" cy="1537086"/>
          </a:xfrm>
        </p:grpSpPr>
        <p:sp>
          <p:nvSpPr>
            <p:cNvPr id="53" name="Ellipse 52"/>
            <p:cNvSpPr/>
            <p:nvPr/>
          </p:nvSpPr>
          <p:spPr>
            <a:xfrm>
              <a:off x="1172532" y="5268303"/>
              <a:ext cx="1438275" cy="1438275"/>
            </a:xfrm>
            <a:prstGeom prst="ellipse">
              <a:avLst/>
            </a:prstGeom>
            <a:solidFill>
              <a:srgbClr val="3EA1C0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18B53B3-B337-BE47-A434-BC5764A0DAA3}"/>
                </a:ext>
              </a:extLst>
            </p:cNvPr>
            <p:cNvSpPr/>
            <p:nvPr/>
          </p:nvSpPr>
          <p:spPr>
            <a:xfrm>
              <a:off x="883515" y="5370062"/>
              <a:ext cx="201630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SAS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Guide </a:t>
              </a:r>
            </a:p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Local 7.15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55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4167684" y="5228812"/>
              <a:ext cx="1438275" cy="14382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7272" y="5949016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1725" y="5987441"/>
              <a:ext cx="600099" cy="428648"/>
            </a:xfrm>
            <a:prstGeom prst="rect">
              <a:avLst/>
            </a:prstGeom>
          </p:spPr>
        </p:pic>
        <p:sp>
          <p:nvSpPr>
            <p:cNvPr id="58" name="Flèche droite 57"/>
            <p:cNvSpPr/>
            <p:nvPr/>
          </p:nvSpPr>
          <p:spPr>
            <a:xfrm>
              <a:off x="2732238" y="5704491"/>
              <a:ext cx="1380379" cy="59371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Guide 8.3</a:t>
              </a:r>
              <a:endParaRPr lang="fr-FR" dirty="0"/>
            </a:p>
          </p:txBody>
        </p:sp>
        <p:sp>
          <p:nvSpPr>
            <p:cNvPr id="59" name="Flèche droite 58"/>
            <p:cNvSpPr/>
            <p:nvPr/>
          </p:nvSpPr>
          <p:spPr>
            <a:xfrm>
              <a:off x="5695685" y="5683530"/>
              <a:ext cx="1649311" cy="593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Virtualisation</a:t>
              </a:r>
              <a:endParaRPr lang="fr-FR" dirty="0"/>
            </a:p>
          </p:txBody>
        </p:sp>
        <p:sp>
          <p:nvSpPr>
            <p:cNvPr id="60" name="Ellipse 59"/>
            <p:cNvSpPr/>
            <p:nvPr/>
          </p:nvSpPr>
          <p:spPr>
            <a:xfrm>
              <a:off x="7344997" y="5228812"/>
              <a:ext cx="1438275" cy="1438275"/>
            </a:xfrm>
            <a:prstGeom prst="ellipse">
              <a:avLst/>
            </a:prstGeom>
            <a:solidFill>
              <a:srgbClr val="063E7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4135" y="5987441"/>
              <a:ext cx="600099" cy="428648"/>
            </a:xfrm>
            <a:prstGeom prst="rect">
              <a:avLst/>
            </a:prstGeom>
          </p:spPr>
        </p:pic>
        <p:pic>
          <p:nvPicPr>
            <p:cNvPr id="62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37347" y="5936371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7304296" y="5401858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8.3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8B53B3-B337-BE47-A434-BC5764A0DAA3}"/>
                </a:ext>
              </a:extLst>
            </p:cNvPr>
            <p:cNvSpPr/>
            <p:nvPr/>
          </p:nvSpPr>
          <p:spPr>
            <a:xfrm>
              <a:off x="3881101" y="5380314"/>
              <a:ext cx="201630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SAS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Guide </a:t>
              </a:r>
            </a:p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Local 8.3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55" panose="020000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65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66696" y="5936371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55215" y="5987441"/>
              <a:ext cx="600099" cy="428648"/>
            </a:xfrm>
            <a:prstGeom prst="rect">
              <a:avLst/>
            </a:prstGeom>
          </p:spPr>
        </p:pic>
        <p:sp>
          <p:nvSpPr>
            <p:cNvPr id="78" name="ZoneTexte 77"/>
            <p:cNvSpPr txBox="1"/>
            <p:nvPr/>
          </p:nvSpPr>
          <p:spPr>
            <a:xfrm>
              <a:off x="9016057" y="5401858"/>
              <a:ext cx="30125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Trajectoire en deux temps  pour les utilisateurs SAS Guide 7.15 local afin de temporiser le passage à la virtualisation.</a:t>
              </a:r>
              <a:endParaRPr lang="fr-FR" dirty="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8888353" y="5380314"/>
              <a:ext cx="3092426" cy="13855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2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cône de virtualisation illustration de vecteur. Illustration du vecteur -  13117806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83"/>
          <a:stretch/>
        </p:blipFill>
        <p:spPr bwMode="auto">
          <a:xfrm>
            <a:off x="1085779" y="507852"/>
            <a:ext cx="1227909" cy="93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5448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018357" y="916271"/>
            <a:ext cx="2304811" cy="823912"/>
          </a:xfrm>
        </p:spPr>
        <p:txBody>
          <a:bodyPr>
            <a:normAutofit/>
          </a:bodyPr>
          <a:lstStyle/>
          <a:p>
            <a:r>
              <a:rPr lang="fr-FR" sz="2800" noProof="0" dirty="0" smtClean="0"/>
              <a:t>Virtualisation</a:t>
            </a:r>
            <a:endParaRPr lang="fr-FR" sz="2800" noProof="0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3"/>
          </p:nvPr>
        </p:nvSpPr>
        <p:spPr>
          <a:xfrm>
            <a:off x="7572705" y="862641"/>
            <a:ext cx="5183188" cy="823912"/>
          </a:xfrm>
        </p:spPr>
        <p:txBody>
          <a:bodyPr>
            <a:normAutofit/>
          </a:bodyPr>
          <a:lstStyle/>
          <a:p>
            <a:r>
              <a:rPr lang="fr-FR" sz="2800" noProof="0" dirty="0" smtClean="0"/>
              <a:t>Montée de version</a:t>
            </a:r>
            <a:endParaRPr lang="fr-FR" sz="2800" noProof="0" dirty="0"/>
          </a:p>
        </p:txBody>
      </p:sp>
      <p:grpSp>
        <p:nvGrpSpPr>
          <p:cNvPr id="7" name="Groupe 6"/>
          <p:cNvGrpSpPr/>
          <p:nvPr/>
        </p:nvGrpSpPr>
        <p:grpSpPr>
          <a:xfrm>
            <a:off x="6374681" y="1396596"/>
            <a:ext cx="5451033" cy="2547330"/>
            <a:chOff x="6919801" y="2672190"/>
            <a:chExt cx="4677114" cy="18797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6919801" y="2672190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8585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919801" y="3824599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8585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21859" y="2689627"/>
              <a:ext cx="4675056" cy="17823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6213" marR="0" lvl="2" indent="-1762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Pas de rétrocompatibilité des projets entre la </a:t>
              </a:r>
              <a:r>
                <a:rPr kumimoji="0" lang="fr-FR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8.3 </a:t>
              </a:r>
              <a:r>
                <a:rPr kumimoji="0" lang="fr-FR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 la </a:t>
              </a:r>
              <a:r>
                <a:rPr kumimoji="0" lang="fr-FR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7.15 </a:t>
              </a:r>
            </a:p>
            <a:p>
              <a:pPr marL="176213" marR="0" lvl="2" indent="-1762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Refonte de l’interface </a:t>
              </a:r>
              <a:r>
                <a:rPr kumimoji="0" lang="fr-FR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utilisateur et </a:t>
              </a:r>
              <a:r>
                <a:rPr kumimoji="0" lang="fr-FR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changement de paradigme </a:t>
              </a:r>
              <a:r>
                <a:rPr kumimoji="0" lang="fr-FR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 l’outil</a:t>
              </a:r>
            </a:p>
          </p:txBody>
        </p:sp>
      </p:grpSp>
      <p:sp>
        <p:nvSpPr>
          <p:cNvPr id="11" name="Rectangle à coins arrondis 10"/>
          <p:cNvSpPr/>
          <p:nvPr/>
        </p:nvSpPr>
        <p:spPr>
          <a:xfrm>
            <a:off x="6374682" y="3994912"/>
            <a:ext cx="5451033" cy="2427429"/>
          </a:xfrm>
          <a:prstGeom prst="roundRect">
            <a:avLst>
              <a:gd name="adj" fmla="val 607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5113" marR="0" lvl="2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utilisateurs utilisant des versions différentes de SAS Entreprise Guide ne pourront pas partager leurs projets</a:t>
            </a:r>
          </a:p>
          <a:p>
            <a:pPr marL="265113" marR="0" lvl="2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refonte de la nouvelle interface nécessite un accompagnement au changement 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638978" y="1376996"/>
            <a:ext cx="5618603" cy="2566930"/>
            <a:chOff x="6919801" y="2672190"/>
            <a:chExt cx="4677114" cy="18797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Rectangle à coins arrondis 18"/>
            <p:cNvSpPr/>
            <p:nvPr/>
          </p:nvSpPr>
          <p:spPr>
            <a:xfrm>
              <a:off x="6919801" y="2672190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585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919801" y="3824599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585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6919801" y="2689627"/>
              <a:ext cx="4677114" cy="17823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65113" marR="0" lvl="2" indent="-2651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 icones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Bureau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Mes documents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Poste de travail 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Mes emplacements réseau 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pointent sur le serveur de virtualisation</a:t>
              </a:r>
            </a:p>
            <a:p>
              <a:pPr marL="265113" marR="0" lvl="2" indent="-2651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Votre disque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U:\ 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ainsi que les répertoires de partages réseaux métiers ne sont plus accessibles.</a:t>
              </a:r>
            </a:p>
            <a:p>
              <a:pPr marL="265113" marR="0" lvl="2" indent="-2651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 disque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C:\ 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utilisateur n’est plus accessible dans le poste de travail via 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 on </a:t>
              </a:r>
              <a:r>
                <a:rPr kumimoji="0" lang="fr-FR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PFxx</a:t>
              </a:r>
              <a:r>
                <a:rPr kumimoji="0" lang="fr-F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-xxx</a:t>
              </a:r>
            </a:p>
            <a:p>
              <a:pPr marL="265113" marR="0" lvl="2" indent="-2651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Cloisonnement des environnements (1 Zone express par environnement) 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à coins arrondis 21"/>
          <p:cNvSpPr/>
          <p:nvPr/>
        </p:nvSpPr>
        <p:spPr>
          <a:xfrm>
            <a:off x="638978" y="3994912"/>
            <a:ext cx="5618603" cy="2427430"/>
          </a:xfrm>
          <a:prstGeom prst="roundRect">
            <a:avLst>
              <a:gd name="adj" fmla="val 68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3538" marR="0" lvl="2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données, projets Guide ainsi que les programmes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SAS stockés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les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répertoires de partages réseaux métiers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 sont plus accessibles (compliance RGPD)</a:t>
            </a:r>
          </a:p>
          <a:p>
            <a:pPr marL="363538" marR="0" lvl="2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Après 8h d’inactivité et/ou 18h d’activité, SAS/EG est automatiquement fermé</a:t>
            </a:r>
          </a:p>
          <a:p>
            <a:pPr marL="363538" marR="0" lvl="2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utilisateurs ne pourront plus exécuter de traitements de plus de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8h</a:t>
            </a:r>
          </a:p>
          <a:p>
            <a:pPr marL="363538" marR="0" lvl="2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L’interface graphique de SEG ne doit pas être utilisée pour l’import de fichiers volumineux (&gt;1 Go)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65822" y="4911365"/>
            <a:ext cx="396000" cy="395305"/>
            <a:chOff x="7331171" y="2930406"/>
            <a:chExt cx="595322" cy="595322"/>
          </a:xfrm>
        </p:grpSpPr>
        <p:sp>
          <p:nvSpPr>
            <p:cNvPr id="24" name="Ellipse 23"/>
            <p:cNvSpPr/>
            <p:nvPr/>
          </p:nvSpPr>
          <p:spPr>
            <a:xfrm>
              <a:off x="7349457" y="2942527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7331171" y="2930406"/>
              <a:ext cx="595322" cy="595322"/>
            </a:xfrm>
            <a:prstGeom prst="rect">
              <a:avLst/>
            </a:prstGeom>
          </p:spPr>
        </p:pic>
      </p:grpSp>
      <p:grpSp>
        <p:nvGrpSpPr>
          <p:cNvPr id="26" name="Groupe 25"/>
          <p:cNvGrpSpPr/>
          <p:nvPr/>
        </p:nvGrpSpPr>
        <p:grpSpPr>
          <a:xfrm>
            <a:off x="65822" y="2423921"/>
            <a:ext cx="428948" cy="408016"/>
            <a:chOff x="7286546" y="2084941"/>
            <a:chExt cx="648000" cy="648000"/>
          </a:xfrm>
        </p:grpSpPr>
        <p:sp>
          <p:nvSpPr>
            <p:cNvPr id="27" name="Ellipse 26"/>
            <p:cNvSpPr/>
            <p:nvPr/>
          </p:nvSpPr>
          <p:spPr>
            <a:xfrm>
              <a:off x="7331171" y="2117341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286546" y="2084941"/>
              <a:ext cx="648000" cy="648000"/>
            </a:xfrm>
            <a:prstGeom prst="rect">
              <a:avLst/>
            </a:prstGeom>
          </p:spPr>
        </p:pic>
      </p:grpSp>
      <p:pic>
        <p:nvPicPr>
          <p:cNvPr id="3074" name="Picture 2" descr="Update PNG Image | PNG 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14" y="802684"/>
            <a:ext cx="568419" cy="5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re 4"/>
          <p:cNvSpPr txBox="1">
            <a:spLocks/>
          </p:cNvSpPr>
          <p:nvPr/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3324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all" spc="0" normalizeH="0" baseline="0" noProof="0" dirty="0" smtClean="0">
                <a:ln>
                  <a:noFill/>
                </a:ln>
                <a:solidFill>
                  <a:srgbClr val="13324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Les impacts pour les utilisateurs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13324A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33" name="Image 32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1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77"/>
            <a:r>
              <a:rPr lang="fr-FR" cap="all" dirty="0"/>
              <a:t>Les étapes de la migration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01FFBF25-9F66-044A-8DFE-5A8D5E0FEF97}"/>
              </a:ext>
            </a:extLst>
          </p:cNvPr>
          <p:cNvSpPr/>
          <p:nvPr/>
        </p:nvSpPr>
        <p:spPr>
          <a:xfrm>
            <a:off x="20980" y="2762839"/>
            <a:ext cx="12192000" cy="84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2" y="317"/>
                </a:moveTo>
                <a:lnTo>
                  <a:pt x="19860" y="301"/>
                </a:lnTo>
                <a:lnTo>
                  <a:pt x="19860" y="301"/>
                </a:lnTo>
                <a:lnTo>
                  <a:pt x="18821" y="285"/>
                </a:lnTo>
                <a:lnTo>
                  <a:pt x="17759" y="269"/>
                </a:lnTo>
                <a:lnTo>
                  <a:pt x="16697" y="254"/>
                </a:lnTo>
                <a:lnTo>
                  <a:pt x="15642" y="238"/>
                </a:lnTo>
                <a:lnTo>
                  <a:pt x="14580" y="222"/>
                </a:lnTo>
                <a:lnTo>
                  <a:pt x="13518" y="206"/>
                </a:lnTo>
                <a:lnTo>
                  <a:pt x="12456" y="190"/>
                </a:lnTo>
                <a:lnTo>
                  <a:pt x="11406" y="174"/>
                </a:lnTo>
                <a:lnTo>
                  <a:pt x="11406" y="174"/>
                </a:lnTo>
                <a:lnTo>
                  <a:pt x="10345" y="159"/>
                </a:lnTo>
                <a:lnTo>
                  <a:pt x="9282" y="143"/>
                </a:lnTo>
                <a:lnTo>
                  <a:pt x="8220" y="127"/>
                </a:lnTo>
                <a:lnTo>
                  <a:pt x="7181" y="111"/>
                </a:lnTo>
                <a:lnTo>
                  <a:pt x="7181" y="111"/>
                </a:lnTo>
                <a:lnTo>
                  <a:pt x="6119" y="95"/>
                </a:lnTo>
                <a:lnTo>
                  <a:pt x="5057" y="79"/>
                </a:lnTo>
                <a:lnTo>
                  <a:pt x="3995" y="63"/>
                </a:lnTo>
                <a:lnTo>
                  <a:pt x="2940" y="48"/>
                </a:lnTo>
                <a:lnTo>
                  <a:pt x="1878" y="32"/>
                </a:lnTo>
                <a:lnTo>
                  <a:pt x="816" y="16"/>
                </a:lnTo>
                <a:lnTo>
                  <a:pt x="0" y="0"/>
                </a:lnTo>
                <a:lnTo>
                  <a:pt x="0" y="10023"/>
                </a:lnTo>
                <a:cubicBezTo>
                  <a:pt x="2" y="10015"/>
                  <a:pt x="4" y="10007"/>
                  <a:pt x="6" y="10007"/>
                </a:cubicBezTo>
                <a:lnTo>
                  <a:pt x="6" y="10007"/>
                </a:lnTo>
                <a:lnTo>
                  <a:pt x="209" y="10007"/>
                </a:lnTo>
                <a:cubicBezTo>
                  <a:pt x="216" y="10007"/>
                  <a:pt x="223" y="10047"/>
                  <a:pt x="228" y="10126"/>
                </a:cubicBezTo>
                <a:cubicBezTo>
                  <a:pt x="233" y="10205"/>
                  <a:pt x="236" y="10301"/>
                  <a:pt x="236" y="10404"/>
                </a:cubicBezTo>
                <a:lnTo>
                  <a:pt x="236" y="10879"/>
                </a:lnTo>
                <a:cubicBezTo>
                  <a:pt x="236" y="11101"/>
                  <a:pt x="224" y="11276"/>
                  <a:pt x="209" y="11276"/>
                </a:cubicBezTo>
                <a:lnTo>
                  <a:pt x="209" y="11276"/>
                </a:lnTo>
                <a:lnTo>
                  <a:pt x="6" y="11276"/>
                </a:lnTo>
                <a:cubicBezTo>
                  <a:pt x="4" y="11276"/>
                  <a:pt x="2" y="11268"/>
                  <a:pt x="1" y="11260"/>
                </a:cubicBezTo>
                <a:lnTo>
                  <a:pt x="1" y="21275"/>
                </a:lnTo>
                <a:lnTo>
                  <a:pt x="815" y="21291"/>
                </a:lnTo>
                <a:lnTo>
                  <a:pt x="1877" y="21307"/>
                </a:lnTo>
                <a:lnTo>
                  <a:pt x="2932" y="21323"/>
                </a:lnTo>
                <a:lnTo>
                  <a:pt x="3994" y="21338"/>
                </a:lnTo>
                <a:lnTo>
                  <a:pt x="5056" y="21354"/>
                </a:lnTo>
                <a:lnTo>
                  <a:pt x="6118" y="21370"/>
                </a:lnTo>
                <a:lnTo>
                  <a:pt x="7157" y="21386"/>
                </a:lnTo>
                <a:lnTo>
                  <a:pt x="7157" y="21386"/>
                </a:lnTo>
                <a:lnTo>
                  <a:pt x="8219" y="21402"/>
                </a:lnTo>
                <a:lnTo>
                  <a:pt x="9280" y="21418"/>
                </a:lnTo>
                <a:lnTo>
                  <a:pt x="10343" y="21434"/>
                </a:lnTo>
                <a:lnTo>
                  <a:pt x="11405" y="21449"/>
                </a:lnTo>
                <a:lnTo>
                  <a:pt x="11405" y="21449"/>
                </a:lnTo>
                <a:lnTo>
                  <a:pt x="12454" y="21465"/>
                </a:lnTo>
                <a:lnTo>
                  <a:pt x="13516" y="21481"/>
                </a:lnTo>
                <a:lnTo>
                  <a:pt x="14579" y="21497"/>
                </a:lnTo>
                <a:lnTo>
                  <a:pt x="15634" y="21513"/>
                </a:lnTo>
                <a:lnTo>
                  <a:pt x="15634" y="21513"/>
                </a:lnTo>
                <a:lnTo>
                  <a:pt x="16696" y="21529"/>
                </a:lnTo>
                <a:lnTo>
                  <a:pt x="17757" y="21545"/>
                </a:lnTo>
                <a:lnTo>
                  <a:pt x="18819" y="21560"/>
                </a:lnTo>
                <a:lnTo>
                  <a:pt x="19881" y="21576"/>
                </a:lnTo>
                <a:lnTo>
                  <a:pt x="19881" y="21576"/>
                </a:lnTo>
                <a:lnTo>
                  <a:pt x="20920" y="21592"/>
                </a:lnTo>
                <a:lnTo>
                  <a:pt x="21600" y="21600"/>
                </a:lnTo>
                <a:lnTo>
                  <a:pt x="21600" y="325"/>
                </a:lnTo>
                <a:lnTo>
                  <a:pt x="20922" y="317"/>
                </a:lnTo>
                <a:close/>
                <a:moveTo>
                  <a:pt x="708" y="10879"/>
                </a:moveTo>
                <a:cubicBezTo>
                  <a:pt x="708" y="10982"/>
                  <a:pt x="706" y="11085"/>
                  <a:pt x="700" y="11157"/>
                </a:cubicBezTo>
                <a:cubicBezTo>
                  <a:pt x="695" y="11228"/>
                  <a:pt x="688" y="11276"/>
                  <a:pt x="681" y="11276"/>
                </a:cubicBezTo>
                <a:lnTo>
                  <a:pt x="681" y="11276"/>
                </a:lnTo>
                <a:lnTo>
                  <a:pt x="478" y="11276"/>
                </a:lnTo>
                <a:cubicBezTo>
                  <a:pt x="471" y="11276"/>
                  <a:pt x="464" y="11236"/>
                  <a:pt x="459" y="11157"/>
                </a:cubicBezTo>
                <a:cubicBezTo>
                  <a:pt x="454" y="11085"/>
                  <a:pt x="451" y="10982"/>
                  <a:pt x="451" y="10879"/>
                </a:cubicBezTo>
                <a:lnTo>
                  <a:pt x="451" y="10403"/>
                </a:lnTo>
                <a:cubicBezTo>
                  <a:pt x="451" y="10181"/>
                  <a:pt x="463" y="10007"/>
                  <a:pt x="478" y="10007"/>
                </a:cubicBezTo>
                <a:lnTo>
                  <a:pt x="478" y="10007"/>
                </a:lnTo>
                <a:lnTo>
                  <a:pt x="681" y="10007"/>
                </a:lnTo>
                <a:cubicBezTo>
                  <a:pt x="696" y="10007"/>
                  <a:pt x="708" y="10181"/>
                  <a:pt x="708" y="10403"/>
                </a:cubicBezTo>
                <a:lnTo>
                  <a:pt x="708" y="10879"/>
                </a:lnTo>
                <a:close/>
                <a:moveTo>
                  <a:pt x="1181" y="10887"/>
                </a:moveTo>
                <a:cubicBezTo>
                  <a:pt x="1181" y="11109"/>
                  <a:pt x="1169" y="11284"/>
                  <a:pt x="1154" y="11284"/>
                </a:cubicBezTo>
                <a:lnTo>
                  <a:pt x="1154" y="11284"/>
                </a:lnTo>
                <a:lnTo>
                  <a:pt x="951" y="11284"/>
                </a:lnTo>
                <a:cubicBezTo>
                  <a:pt x="944" y="11284"/>
                  <a:pt x="937" y="11244"/>
                  <a:pt x="932" y="11165"/>
                </a:cubicBezTo>
                <a:cubicBezTo>
                  <a:pt x="927" y="11085"/>
                  <a:pt x="924" y="10990"/>
                  <a:pt x="924" y="10887"/>
                </a:cubicBezTo>
                <a:lnTo>
                  <a:pt x="924" y="10411"/>
                </a:lnTo>
                <a:cubicBezTo>
                  <a:pt x="924" y="10189"/>
                  <a:pt x="936" y="10015"/>
                  <a:pt x="951" y="10015"/>
                </a:cubicBezTo>
                <a:lnTo>
                  <a:pt x="951" y="10015"/>
                </a:lnTo>
                <a:lnTo>
                  <a:pt x="1154" y="10015"/>
                </a:lnTo>
                <a:cubicBezTo>
                  <a:pt x="1161" y="10015"/>
                  <a:pt x="1168" y="10055"/>
                  <a:pt x="1173" y="10134"/>
                </a:cubicBezTo>
                <a:cubicBezTo>
                  <a:pt x="1178" y="10213"/>
                  <a:pt x="1181" y="10308"/>
                  <a:pt x="1181" y="10411"/>
                </a:cubicBezTo>
                <a:lnTo>
                  <a:pt x="1181" y="10887"/>
                </a:lnTo>
                <a:close/>
                <a:moveTo>
                  <a:pt x="1654" y="10895"/>
                </a:moveTo>
                <a:cubicBezTo>
                  <a:pt x="1654" y="11117"/>
                  <a:pt x="1642" y="11292"/>
                  <a:pt x="1627" y="11292"/>
                </a:cubicBezTo>
                <a:lnTo>
                  <a:pt x="1627" y="11292"/>
                </a:lnTo>
                <a:lnTo>
                  <a:pt x="1424" y="11292"/>
                </a:lnTo>
                <a:cubicBezTo>
                  <a:pt x="1417" y="11292"/>
                  <a:pt x="1410" y="11252"/>
                  <a:pt x="1405" y="11173"/>
                </a:cubicBezTo>
                <a:cubicBezTo>
                  <a:pt x="1400" y="11093"/>
                  <a:pt x="1396" y="10998"/>
                  <a:pt x="1396" y="10895"/>
                </a:cubicBezTo>
                <a:lnTo>
                  <a:pt x="1396" y="10419"/>
                </a:lnTo>
                <a:cubicBezTo>
                  <a:pt x="1396" y="10197"/>
                  <a:pt x="1409" y="10023"/>
                  <a:pt x="1424" y="10023"/>
                </a:cubicBezTo>
                <a:lnTo>
                  <a:pt x="1424" y="10023"/>
                </a:lnTo>
                <a:lnTo>
                  <a:pt x="1627" y="10023"/>
                </a:lnTo>
                <a:cubicBezTo>
                  <a:pt x="1634" y="10023"/>
                  <a:pt x="1641" y="10062"/>
                  <a:pt x="1646" y="10142"/>
                </a:cubicBezTo>
                <a:cubicBezTo>
                  <a:pt x="1651" y="10221"/>
                  <a:pt x="1654" y="10316"/>
                  <a:pt x="1654" y="10419"/>
                </a:cubicBezTo>
                <a:lnTo>
                  <a:pt x="1654" y="10895"/>
                </a:lnTo>
                <a:close/>
                <a:moveTo>
                  <a:pt x="2126" y="10903"/>
                </a:moveTo>
                <a:cubicBezTo>
                  <a:pt x="2126" y="11125"/>
                  <a:pt x="2114" y="11299"/>
                  <a:pt x="2099" y="11299"/>
                </a:cubicBezTo>
                <a:cubicBezTo>
                  <a:pt x="2099" y="11299"/>
                  <a:pt x="2099" y="11299"/>
                  <a:pt x="2099" y="11299"/>
                </a:cubicBezTo>
                <a:lnTo>
                  <a:pt x="1896" y="11299"/>
                </a:lnTo>
                <a:cubicBezTo>
                  <a:pt x="1889" y="11299"/>
                  <a:pt x="1882" y="11260"/>
                  <a:pt x="1877" y="11181"/>
                </a:cubicBezTo>
                <a:cubicBezTo>
                  <a:pt x="1872" y="11109"/>
                  <a:pt x="1869" y="11006"/>
                  <a:pt x="1869" y="10903"/>
                </a:cubicBezTo>
                <a:lnTo>
                  <a:pt x="1869" y="10427"/>
                </a:lnTo>
                <a:cubicBezTo>
                  <a:pt x="1869" y="10205"/>
                  <a:pt x="1881" y="10031"/>
                  <a:pt x="1896" y="10031"/>
                </a:cubicBezTo>
                <a:lnTo>
                  <a:pt x="1896" y="10031"/>
                </a:lnTo>
                <a:lnTo>
                  <a:pt x="2099" y="10031"/>
                </a:lnTo>
                <a:cubicBezTo>
                  <a:pt x="2114" y="10031"/>
                  <a:pt x="2126" y="10205"/>
                  <a:pt x="2126" y="10427"/>
                </a:cubicBezTo>
                <a:lnTo>
                  <a:pt x="2126" y="10903"/>
                </a:lnTo>
                <a:close/>
                <a:moveTo>
                  <a:pt x="2599" y="10903"/>
                </a:moveTo>
                <a:cubicBezTo>
                  <a:pt x="2599" y="11006"/>
                  <a:pt x="2596" y="11109"/>
                  <a:pt x="2591" y="11181"/>
                </a:cubicBezTo>
                <a:cubicBezTo>
                  <a:pt x="2586" y="11252"/>
                  <a:pt x="2579" y="11299"/>
                  <a:pt x="2572" y="11299"/>
                </a:cubicBezTo>
                <a:lnTo>
                  <a:pt x="2572" y="11299"/>
                </a:lnTo>
                <a:lnTo>
                  <a:pt x="2369" y="11299"/>
                </a:lnTo>
                <a:cubicBezTo>
                  <a:pt x="2354" y="11299"/>
                  <a:pt x="2342" y="11125"/>
                  <a:pt x="2342" y="10903"/>
                </a:cubicBezTo>
                <a:lnTo>
                  <a:pt x="2342" y="10427"/>
                </a:lnTo>
                <a:cubicBezTo>
                  <a:pt x="2342" y="10324"/>
                  <a:pt x="2344" y="10221"/>
                  <a:pt x="2350" y="10150"/>
                </a:cubicBezTo>
                <a:cubicBezTo>
                  <a:pt x="2355" y="10078"/>
                  <a:pt x="2362" y="10031"/>
                  <a:pt x="2369" y="10031"/>
                </a:cubicBezTo>
                <a:lnTo>
                  <a:pt x="2369" y="10031"/>
                </a:lnTo>
                <a:lnTo>
                  <a:pt x="2572" y="10031"/>
                </a:lnTo>
                <a:cubicBezTo>
                  <a:pt x="2587" y="10031"/>
                  <a:pt x="2599" y="10205"/>
                  <a:pt x="2599" y="10427"/>
                </a:cubicBezTo>
                <a:lnTo>
                  <a:pt x="2599" y="10903"/>
                </a:lnTo>
                <a:close/>
                <a:moveTo>
                  <a:pt x="3059" y="10911"/>
                </a:moveTo>
                <a:cubicBezTo>
                  <a:pt x="3059" y="11014"/>
                  <a:pt x="3057" y="11117"/>
                  <a:pt x="3051" y="11188"/>
                </a:cubicBezTo>
                <a:cubicBezTo>
                  <a:pt x="3046" y="11260"/>
                  <a:pt x="3039" y="11307"/>
                  <a:pt x="3032" y="11307"/>
                </a:cubicBezTo>
                <a:lnTo>
                  <a:pt x="3032" y="11307"/>
                </a:lnTo>
                <a:lnTo>
                  <a:pt x="2933" y="11307"/>
                </a:lnTo>
                <a:cubicBezTo>
                  <a:pt x="2933" y="11307"/>
                  <a:pt x="2933" y="11307"/>
                  <a:pt x="2933" y="11307"/>
                </a:cubicBezTo>
                <a:lnTo>
                  <a:pt x="2842" y="11307"/>
                </a:lnTo>
                <a:cubicBezTo>
                  <a:pt x="2827" y="11307"/>
                  <a:pt x="2814" y="11133"/>
                  <a:pt x="2814" y="10911"/>
                </a:cubicBezTo>
                <a:lnTo>
                  <a:pt x="2814" y="10435"/>
                </a:lnTo>
                <a:cubicBezTo>
                  <a:pt x="2814" y="10332"/>
                  <a:pt x="2817" y="10229"/>
                  <a:pt x="2823" y="10158"/>
                </a:cubicBezTo>
                <a:cubicBezTo>
                  <a:pt x="2828" y="10086"/>
                  <a:pt x="2835" y="10039"/>
                  <a:pt x="2842" y="10039"/>
                </a:cubicBezTo>
                <a:lnTo>
                  <a:pt x="2842" y="10039"/>
                </a:lnTo>
                <a:lnTo>
                  <a:pt x="2940" y="10039"/>
                </a:lnTo>
                <a:cubicBezTo>
                  <a:pt x="2940" y="10039"/>
                  <a:pt x="2940" y="10039"/>
                  <a:pt x="2940" y="10039"/>
                </a:cubicBezTo>
                <a:lnTo>
                  <a:pt x="3032" y="10039"/>
                </a:lnTo>
                <a:cubicBezTo>
                  <a:pt x="3048" y="10039"/>
                  <a:pt x="3060" y="10213"/>
                  <a:pt x="3060" y="10435"/>
                </a:cubicBezTo>
                <a:lnTo>
                  <a:pt x="3060" y="10911"/>
                </a:lnTo>
                <a:close/>
                <a:moveTo>
                  <a:pt x="3532" y="10919"/>
                </a:moveTo>
                <a:cubicBezTo>
                  <a:pt x="3532" y="11141"/>
                  <a:pt x="3520" y="11315"/>
                  <a:pt x="3504" y="11315"/>
                </a:cubicBezTo>
                <a:lnTo>
                  <a:pt x="3504" y="11315"/>
                </a:lnTo>
                <a:lnTo>
                  <a:pt x="3302" y="11315"/>
                </a:lnTo>
                <a:cubicBezTo>
                  <a:pt x="3294" y="11315"/>
                  <a:pt x="3287" y="11276"/>
                  <a:pt x="3282" y="11196"/>
                </a:cubicBezTo>
                <a:cubicBezTo>
                  <a:pt x="3277" y="11125"/>
                  <a:pt x="3274" y="11022"/>
                  <a:pt x="3274" y="10919"/>
                </a:cubicBezTo>
                <a:lnTo>
                  <a:pt x="3274" y="10443"/>
                </a:lnTo>
                <a:cubicBezTo>
                  <a:pt x="3274" y="10221"/>
                  <a:pt x="3286" y="10047"/>
                  <a:pt x="3302" y="10047"/>
                </a:cubicBezTo>
                <a:lnTo>
                  <a:pt x="3302" y="10047"/>
                </a:lnTo>
                <a:lnTo>
                  <a:pt x="3504" y="10047"/>
                </a:lnTo>
                <a:cubicBezTo>
                  <a:pt x="3511" y="10047"/>
                  <a:pt x="3518" y="10086"/>
                  <a:pt x="3523" y="10166"/>
                </a:cubicBezTo>
                <a:cubicBezTo>
                  <a:pt x="3528" y="10237"/>
                  <a:pt x="3532" y="10340"/>
                  <a:pt x="3532" y="10443"/>
                </a:cubicBezTo>
                <a:lnTo>
                  <a:pt x="3532" y="10919"/>
                </a:lnTo>
                <a:close/>
                <a:moveTo>
                  <a:pt x="4004" y="10927"/>
                </a:moveTo>
                <a:cubicBezTo>
                  <a:pt x="4004" y="11030"/>
                  <a:pt x="4002" y="11133"/>
                  <a:pt x="3996" y="11204"/>
                </a:cubicBezTo>
                <a:cubicBezTo>
                  <a:pt x="3991" y="11276"/>
                  <a:pt x="3984" y="11323"/>
                  <a:pt x="3977" y="11323"/>
                </a:cubicBezTo>
                <a:lnTo>
                  <a:pt x="3977" y="11323"/>
                </a:lnTo>
                <a:lnTo>
                  <a:pt x="3774" y="11323"/>
                </a:lnTo>
                <a:cubicBezTo>
                  <a:pt x="3767" y="11323"/>
                  <a:pt x="3760" y="11284"/>
                  <a:pt x="3755" y="11204"/>
                </a:cubicBezTo>
                <a:cubicBezTo>
                  <a:pt x="3750" y="11125"/>
                  <a:pt x="3747" y="11030"/>
                  <a:pt x="3747" y="10927"/>
                </a:cubicBezTo>
                <a:lnTo>
                  <a:pt x="3747" y="10451"/>
                </a:lnTo>
                <a:cubicBezTo>
                  <a:pt x="3747" y="10229"/>
                  <a:pt x="3759" y="10055"/>
                  <a:pt x="3774" y="10055"/>
                </a:cubicBezTo>
                <a:lnTo>
                  <a:pt x="3774" y="10055"/>
                </a:lnTo>
                <a:lnTo>
                  <a:pt x="3977" y="10055"/>
                </a:lnTo>
                <a:cubicBezTo>
                  <a:pt x="3992" y="10055"/>
                  <a:pt x="4004" y="10229"/>
                  <a:pt x="4004" y="10451"/>
                </a:cubicBezTo>
                <a:lnTo>
                  <a:pt x="4004" y="10927"/>
                </a:lnTo>
                <a:close/>
                <a:moveTo>
                  <a:pt x="4477" y="10935"/>
                </a:moveTo>
                <a:cubicBezTo>
                  <a:pt x="4477" y="11038"/>
                  <a:pt x="4474" y="11141"/>
                  <a:pt x="4468" y="11212"/>
                </a:cubicBezTo>
                <a:cubicBezTo>
                  <a:pt x="4463" y="11284"/>
                  <a:pt x="4456" y="11331"/>
                  <a:pt x="4449" y="11331"/>
                </a:cubicBezTo>
                <a:lnTo>
                  <a:pt x="4449" y="11331"/>
                </a:lnTo>
                <a:lnTo>
                  <a:pt x="4247" y="11331"/>
                </a:lnTo>
                <a:cubicBezTo>
                  <a:pt x="4231" y="11331"/>
                  <a:pt x="4219" y="11157"/>
                  <a:pt x="4219" y="10935"/>
                </a:cubicBezTo>
                <a:lnTo>
                  <a:pt x="4219" y="10459"/>
                </a:lnTo>
                <a:cubicBezTo>
                  <a:pt x="4219" y="10356"/>
                  <a:pt x="4222" y="10253"/>
                  <a:pt x="4227" y="10181"/>
                </a:cubicBezTo>
                <a:cubicBezTo>
                  <a:pt x="4232" y="10110"/>
                  <a:pt x="4240" y="10062"/>
                  <a:pt x="4247" y="10062"/>
                </a:cubicBezTo>
                <a:lnTo>
                  <a:pt x="4247" y="10062"/>
                </a:lnTo>
                <a:lnTo>
                  <a:pt x="4449" y="10062"/>
                </a:lnTo>
                <a:cubicBezTo>
                  <a:pt x="4465" y="10062"/>
                  <a:pt x="4477" y="10237"/>
                  <a:pt x="4477" y="10459"/>
                </a:cubicBezTo>
                <a:lnTo>
                  <a:pt x="4477" y="10935"/>
                </a:lnTo>
                <a:close/>
                <a:moveTo>
                  <a:pt x="4950" y="10943"/>
                </a:moveTo>
                <a:cubicBezTo>
                  <a:pt x="4950" y="11046"/>
                  <a:pt x="4947" y="11149"/>
                  <a:pt x="4941" y="11220"/>
                </a:cubicBezTo>
                <a:cubicBezTo>
                  <a:pt x="4936" y="11292"/>
                  <a:pt x="4929" y="11339"/>
                  <a:pt x="4922" y="11339"/>
                </a:cubicBezTo>
                <a:lnTo>
                  <a:pt x="4922" y="11339"/>
                </a:lnTo>
                <a:lnTo>
                  <a:pt x="4720" y="11339"/>
                </a:lnTo>
                <a:cubicBezTo>
                  <a:pt x="4712" y="11339"/>
                  <a:pt x="4705" y="11299"/>
                  <a:pt x="4700" y="11220"/>
                </a:cubicBezTo>
                <a:cubicBezTo>
                  <a:pt x="4695" y="11149"/>
                  <a:pt x="4692" y="11046"/>
                  <a:pt x="4692" y="10943"/>
                </a:cubicBezTo>
                <a:lnTo>
                  <a:pt x="4692" y="10467"/>
                </a:lnTo>
                <a:cubicBezTo>
                  <a:pt x="4692" y="10245"/>
                  <a:pt x="4704" y="10070"/>
                  <a:pt x="4720" y="10070"/>
                </a:cubicBezTo>
                <a:lnTo>
                  <a:pt x="4720" y="10070"/>
                </a:lnTo>
                <a:lnTo>
                  <a:pt x="4922" y="10070"/>
                </a:lnTo>
                <a:cubicBezTo>
                  <a:pt x="4937" y="10070"/>
                  <a:pt x="4950" y="10245"/>
                  <a:pt x="4950" y="10467"/>
                </a:cubicBezTo>
                <a:lnTo>
                  <a:pt x="4950" y="10943"/>
                </a:lnTo>
                <a:close/>
                <a:moveTo>
                  <a:pt x="5422" y="10951"/>
                </a:moveTo>
                <a:cubicBezTo>
                  <a:pt x="5422" y="11173"/>
                  <a:pt x="5410" y="11347"/>
                  <a:pt x="5395" y="11347"/>
                </a:cubicBezTo>
                <a:lnTo>
                  <a:pt x="5395" y="11347"/>
                </a:lnTo>
                <a:lnTo>
                  <a:pt x="5192" y="11347"/>
                </a:lnTo>
                <a:cubicBezTo>
                  <a:pt x="5177" y="11347"/>
                  <a:pt x="5165" y="11173"/>
                  <a:pt x="5165" y="10951"/>
                </a:cubicBezTo>
                <a:lnTo>
                  <a:pt x="5165" y="10475"/>
                </a:lnTo>
                <a:cubicBezTo>
                  <a:pt x="5165" y="10372"/>
                  <a:pt x="5168" y="10269"/>
                  <a:pt x="5173" y="10197"/>
                </a:cubicBezTo>
                <a:cubicBezTo>
                  <a:pt x="5178" y="10126"/>
                  <a:pt x="5185" y="10078"/>
                  <a:pt x="5192" y="10078"/>
                </a:cubicBezTo>
                <a:lnTo>
                  <a:pt x="5192" y="10078"/>
                </a:lnTo>
                <a:lnTo>
                  <a:pt x="5395" y="10078"/>
                </a:lnTo>
                <a:cubicBezTo>
                  <a:pt x="5402" y="10078"/>
                  <a:pt x="5409" y="10118"/>
                  <a:pt x="5414" y="10197"/>
                </a:cubicBezTo>
                <a:cubicBezTo>
                  <a:pt x="5419" y="10269"/>
                  <a:pt x="5422" y="10372"/>
                  <a:pt x="5422" y="10475"/>
                </a:cubicBezTo>
                <a:lnTo>
                  <a:pt x="5422" y="10951"/>
                </a:lnTo>
                <a:close/>
                <a:moveTo>
                  <a:pt x="5895" y="10958"/>
                </a:moveTo>
                <a:cubicBezTo>
                  <a:pt x="5895" y="11181"/>
                  <a:pt x="5883" y="11355"/>
                  <a:pt x="5867" y="11355"/>
                </a:cubicBezTo>
                <a:lnTo>
                  <a:pt x="5867" y="11355"/>
                </a:lnTo>
                <a:lnTo>
                  <a:pt x="5665" y="11355"/>
                </a:lnTo>
                <a:cubicBezTo>
                  <a:pt x="5657" y="11355"/>
                  <a:pt x="5650" y="11315"/>
                  <a:pt x="5645" y="11236"/>
                </a:cubicBezTo>
                <a:cubicBezTo>
                  <a:pt x="5640" y="11157"/>
                  <a:pt x="5637" y="11062"/>
                  <a:pt x="5637" y="10958"/>
                </a:cubicBezTo>
                <a:lnTo>
                  <a:pt x="5637" y="10483"/>
                </a:lnTo>
                <a:cubicBezTo>
                  <a:pt x="5637" y="10261"/>
                  <a:pt x="5649" y="10086"/>
                  <a:pt x="5665" y="10086"/>
                </a:cubicBezTo>
                <a:cubicBezTo>
                  <a:pt x="5665" y="10086"/>
                  <a:pt x="5665" y="10086"/>
                  <a:pt x="5665" y="10086"/>
                </a:cubicBezTo>
                <a:lnTo>
                  <a:pt x="5867" y="10094"/>
                </a:lnTo>
                <a:cubicBezTo>
                  <a:pt x="5874" y="10094"/>
                  <a:pt x="5881" y="10134"/>
                  <a:pt x="5886" y="10213"/>
                </a:cubicBezTo>
                <a:cubicBezTo>
                  <a:pt x="5891" y="10284"/>
                  <a:pt x="5895" y="10388"/>
                  <a:pt x="5895" y="10491"/>
                </a:cubicBezTo>
                <a:lnTo>
                  <a:pt x="5895" y="10958"/>
                </a:lnTo>
                <a:close/>
                <a:moveTo>
                  <a:pt x="6368" y="10966"/>
                </a:moveTo>
                <a:cubicBezTo>
                  <a:pt x="6368" y="11069"/>
                  <a:pt x="6365" y="11173"/>
                  <a:pt x="6359" y="11244"/>
                </a:cubicBezTo>
                <a:cubicBezTo>
                  <a:pt x="6354" y="11315"/>
                  <a:pt x="6347" y="11363"/>
                  <a:pt x="6340" y="11363"/>
                </a:cubicBezTo>
                <a:lnTo>
                  <a:pt x="6340" y="11363"/>
                </a:lnTo>
                <a:lnTo>
                  <a:pt x="6137" y="11363"/>
                </a:lnTo>
                <a:cubicBezTo>
                  <a:pt x="6122" y="11363"/>
                  <a:pt x="6110" y="11188"/>
                  <a:pt x="6110" y="10966"/>
                </a:cubicBezTo>
                <a:lnTo>
                  <a:pt x="6110" y="10491"/>
                </a:lnTo>
                <a:cubicBezTo>
                  <a:pt x="6110" y="10388"/>
                  <a:pt x="6113" y="10284"/>
                  <a:pt x="6118" y="10213"/>
                </a:cubicBezTo>
                <a:cubicBezTo>
                  <a:pt x="6123" y="10142"/>
                  <a:pt x="6130" y="10094"/>
                  <a:pt x="6137" y="10094"/>
                </a:cubicBezTo>
                <a:lnTo>
                  <a:pt x="6137" y="10094"/>
                </a:lnTo>
                <a:lnTo>
                  <a:pt x="6340" y="10094"/>
                </a:lnTo>
                <a:cubicBezTo>
                  <a:pt x="6355" y="10094"/>
                  <a:pt x="6368" y="10269"/>
                  <a:pt x="6368" y="10491"/>
                </a:cubicBezTo>
                <a:lnTo>
                  <a:pt x="6368" y="10966"/>
                </a:lnTo>
                <a:close/>
                <a:moveTo>
                  <a:pt x="6840" y="10974"/>
                </a:moveTo>
                <a:cubicBezTo>
                  <a:pt x="6840" y="11077"/>
                  <a:pt x="6837" y="11181"/>
                  <a:pt x="6832" y="11252"/>
                </a:cubicBezTo>
                <a:cubicBezTo>
                  <a:pt x="6827" y="11323"/>
                  <a:pt x="6819" y="11371"/>
                  <a:pt x="6812" y="11371"/>
                </a:cubicBezTo>
                <a:lnTo>
                  <a:pt x="6812" y="11371"/>
                </a:lnTo>
                <a:lnTo>
                  <a:pt x="6610" y="11371"/>
                </a:lnTo>
                <a:cubicBezTo>
                  <a:pt x="6603" y="11371"/>
                  <a:pt x="6595" y="11331"/>
                  <a:pt x="6590" y="11252"/>
                </a:cubicBezTo>
                <a:cubicBezTo>
                  <a:pt x="6586" y="11173"/>
                  <a:pt x="6582" y="11077"/>
                  <a:pt x="6582" y="10974"/>
                </a:cubicBezTo>
                <a:lnTo>
                  <a:pt x="6582" y="10499"/>
                </a:lnTo>
                <a:cubicBezTo>
                  <a:pt x="6582" y="10277"/>
                  <a:pt x="6594" y="10102"/>
                  <a:pt x="6610" y="10102"/>
                </a:cubicBezTo>
                <a:lnTo>
                  <a:pt x="6610" y="10102"/>
                </a:lnTo>
                <a:lnTo>
                  <a:pt x="6812" y="10102"/>
                </a:lnTo>
                <a:cubicBezTo>
                  <a:pt x="6828" y="10102"/>
                  <a:pt x="6840" y="10277"/>
                  <a:pt x="6840" y="10499"/>
                </a:cubicBezTo>
                <a:lnTo>
                  <a:pt x="6840" y="10974"/>
                </a:lnTo>
                <a:close/>
                <a:moveTo>
                  <a:pt x="7285" y="10982"/>
                </a:moveTo>
                <a:cubicBezTo>
                  <a:pt x="7285" y="11204"/>
                  <a:pt x="7272" y="11379"/>
                  <a:pt x="7257" y="11379"/>
                </a:cubicBezTo>
                <a:cubicBezTo>
                  <a:pt x="7257" y="11379"/>
                  <a:pt x="7257" y="11379"/>
                  <a:pt x="7257" y="11379"/>
                </a:cubicBezTo>
                <a:lnTo>
                  <a:pt x="7159" y="11379"/>
                </a:lnTo>
                <a:cubicBezTo>
                  <a:pt x="7159" y="11379"/>
                  <a:pt x="7159" y="11379"/>
                  <a:pt x="7158" y="11379"/>
                </a:cubicBezTo>
                <a:lnTo>
                  <a:pt x="7083" y="11379"/>
                </a:lnTo>
                <a:cubicBezTo>
                  <a:pt x="7067" y="11379"/>
                  <a:pt x="7055" y="11204"/>
                  <a:pt x="7055" y="10982"/>
                </a:cubicBezTo>
                <a:lnTo>
                  <a:pt x="7055" y="10507"/>
                </a:lnTo>
                <a:cubicBezTo>
                  <a:pt x="7055" y="10403"/>
                  <a:pt x="7058" y="10300"/>
                  <a:pt x="7063" y="10229"/>
                </a:cubicBezTo>
                <a:cubicBezTo>
                  <a:pt x="7069" y="10158"/>
                  <a:pt x="7075" y="10110"/>
                  <a:pt x="7083" y="10110"/>
                </a:cubicBezTo>
                <a:cubicBezTo>
                  <a:pt x="7083" y="10110"/>
                  <a:pt x="7083" y="10110"/>
                  <a:pt x="7083" y="10110"/>
                </a:cubicBezTo>
                <a:lnTo>
                  <a:pt x="7181" y="10110"/>
                </a:lnTo>
                <a:cubicBezTo>
                  <a:pt x="7181" y="10110"/>
                  <a:pt x="7181" y="10110"/>
                  <a:pt x="7181" y="10110"/>
                </a:cubicBezTo>
                <a:lnTo>
                  <a:pt x="7257" y="10110"/>
                </a:lnTo>
                <a:cubicBezTo>
                  <a:pt x="7264" y="10110"/>
                  <a:pt x="7271" y="10150"/>
                  <a:pt x="7276" y="10229"/>
                </a:cubicBezTo>
                <a:cubicBezTo>
                  <a:pt x="7281" y="10300"/>
                  <a:pt x="7285" y="10403"/>
                  <a:pt x="7285" y="10507"/>
                </a:cubicBezTo>
                <a:lnTo>
                  <a:pt x="7285" y="10982"/>
                </a:lnTo>
                <a:close/>
                <a:moveTo>
                  <a:pt x="7757" y="10990"/>
                </a:moveTo>
                <a:cubicBezTo>
                  <a:pt x="7757" y="11093"/>
                  <a:pt x="7754" y="11196"/>
                  <a:pt x="7749" y="11268"/>
                </a:cubicBezTo>
                <a:cubicBezTo>
                  <a:pt x="7744" y="11339"/>
                  <a:pt x="7736" y="11387"/>
                  <a:pt x="7729" y="11387"/>
                </a:cubicBezTo>
                <a:lnTo>
                  <a:pt x="7729" y="11387"/>
                </a:lnTo>
                <a:lnTo>
                  <a:pt x="7527" y="11387"/>
                </a:lnTo>
                <a:cubicBezTo>
                  <a:pt x="7520" y="11387"/>
                  <a:pt x="7512" y="11347"/>
                  <a:pt x="7508" y="11268"/>
                </a:cubicBezTo>
                <a:cubicBezTo>
                  <a:pt x="7503" y="11188"/>
                  <a:pt x="7499" y="11093"/>
                  <a:pt x="7499" y="10990"/>
                </a:cubicBezTo>
                <a:lnTo>
                  <a:pt x="7499" y="10514"/>
                </a:lnTo>
                <a:cubicBezTo>
                  <a:pt x="7499" y="10292"/>
                  <a:pt x="7511" y="10118"/>
                  <a:pt x="7527" y="10118"/>
                </a:cubicBezTo>
                <a:lnTo>
                  <a:pt x="7527" y="10118"/>
                </a:lnTo>
                <a:lnTo>
                  <a:pt x="7729" y="10118"/>
                </a:lnTo>
                <a:cubicBezTo>
                  <a:pt x="7745" y="10118"/>
                  <a:pt x="7757" y="10292"/>
                  <a:pt x="7757" y="10514"/>
                </a:cubicBezTo>
                <a:lnTo>
                  <a:pt x="7757" y="10990"/>
                </a:lnTo>
                <a:close/>
                <a:moveTo>
                  <a:pt x="8230" y="10998"/>
                </a:moveTo>
                <a:cubicBezTo>
                  <a:pt x="8230" y="11220"/>
                  <a:pt x="8218" y="11395"/>
                  <a:pt x="8202" y="11395"/>
                </a:cubicBezTo>
                <a:lnTo>
                  <a:pt x="8202" y="11395"/>
                </a:lnTo>
                <a:lnTo>
                  <a:pt x="8000" y="11395"/>
                </a:lnTo>
                <a:cubicBezTo>
                  <a:pt x="7992" y="11395"/>
                  <a:pt x="7985" y="11355"/>
                  <a:pt x="7980" y="11276"/>
                </a:cubicBezTo>
                <a:cubicBezTo>
                  <a:pt x="7975" y="11196"/>
                  <a:pt x="7972" y="11101"/>
                  <a:pt x="7972" y="10998"/>
                </a:cubicBezTo>
                <a:lnTo>
                  <a:pt x="7972" y="10522"/>
                </a:lnTo>
                <a:cubicBezTo>
                  <a:pt x="7972" y="10300"/>
                  <a:pt x="7984" y="10126"/>
                  <a:pt x="8000" y="10126"/>
                </a:cubicBezTo>
                <a:lnTo>
                  <a:pt x="8000" y="10126"/>
                </a:lnTo>
                <a:lnTo>
                  <a:pt x="8202" y="10126"/>
                </a:lnTo>
                <a:cubicBezTo>
                  <a:pt x="8209" y="10126"/>
                  <a:pt x="8216" y="10166"/>
                  <a:pt x="8221" y="10245"/>
                </a:cubicBezTo>
                <a:cubicBezTo>
                  <a:pt x="8226" y="10324"/>
                  <a:pt x="8230" y="10419"/>
                  <a:pt x="8230" y="10522"/>
                </a:cubicBezTo>
                <a:lnTo>
                  <a:pt x="8230" y="10998"/>
                </a:lnTo>
                <a:close/>
                <a:moveTo>
                  <a:pt x="8702" y="10998"/>
                </a:moveTo>
                <a:cubicBezTo>
                  <a:pt x="8702" y="11101"/>
                  <a:pt x="8699" y="11204"/>
                  <a:pt x="8694" y="11276"/>
                </a:cubicBezTo>
                <a:cubicBezTo>
                  <a:pt x="8688" y="11347"/>
                  <a:pt x="8682" y="11395"/>
                  <a:pt x="8674" y="11395"/>
                </a:cubicBezTo>
                <a:lnTo>
                  <a:pt x="8674" y="11395"/>
                </a:lnTo>
                <a:lnTo>
                  <a:pt x="8472" y="11395"/>
                </a:lnTo>
                <a:cubicBezTo>
                  <a:pt x="8465" y="11395"/>
                  <a:pt x="8458" y="11355"/>
                  <a:pt x="8453" y="11276"/>
                </a:cubicBezTo>
                <a:cubicBezTo>
                  <a:pt x="8448" y="11196"/>
                  <a:pt x="8444" y="11101"/>
                  <a:pt x="8444" y="10998"/>
                </a:cubicBezTo>
                <a:lnTo>
                  <a:pt x="8444" y="10522"/>
                </a:lnTo>
                <a:cubicBezTo>
                  <a:pt x="8444" y="10300"/>
                  <a:pt x="8456" y="10126"/>
                  <a:pt x="8472" y="10126"/>
                </a:cubicBezTo>
                <a:lnTo>
                  <a:pt x="8472" y="10126"/>
                </a:lnTo>
                <a:lnTo>
                  <a:pt x="8674" y="10126"/>
                </a:lnTo>
                <a:cubicBezTo>
                  <a:pt x="8690" y="10126"/>
                  <a:pt x="8702" y="10300"/>
                  <a:pt x="8702" y="10522"/>
                </a:cubicBezTo>
                <a:lnTo>
                  <a:pt x="8702" y="10998"/>
                </a:lnTo>
                <a:close/>
                <a:moveTo>
                  <a:pt x="9175" y="11014"/>
                </a:moveTo>
                <a:cubicBezTo>
                  <a:pt x="9175" y="11236"/>
                  <a:pt x="9163" y="11410"/>
                  <a:pt x="9147" y="11410"/>
                </a:cubicBezTo>
                <a:lnTo>
                  <a:pt x="9147" y="11410"/>
                </a:lnTo>
                <a:lnTo>
                  <a:pt x="8945" y="11410"/>
                </a:lnTo>
                <a:cubicBezTo>
                  <a:pt x="8929" y="11410"/>
                  <a:pt x="8917" y="11236"/>
                  <a:pt x="8917" y="11014"/>
                </a:cubicBezTo>
                <a:lnTo>
                  <a:pt x="8917" y="10538"/>
                </a:lnTo>
                <a:cubicBezTo>
                  <a:pt x="8917" y="10435"/>
                  <a:pt x="8920" y="10332"/>
                  <a:pt x="8925" y="10261"/>
                </a:cubicBezTo>
                <a:cubicBezTo>
                  <a:pt x="8931" y="10189"/>
                  <a:pt x="8938" y="10142"/>
                  <a:pt x="8945" y="10142"/>
                </a:cubicBezTo>
                <a:lnTo>
                  <a:pt x="8945" y="10142"/>
                </a:lnTo>
                <a:lnTo>
                  <a:pt x="9147" y="10142"/>
                </a:lnTo>
                <a:cubicBezTo>
                  <a:pt x="9154" y="10142"/>
                  <a:pt x="9162" y="10181"/>
                  <a:pt x="9167" y="10261"/>
                </a:cubicBezTo>
                <a:cubicBezTo>
                  <a:pt x="9172" y="10332"/>
                  <a:pt x="9175" y="10435"/>
                  <a:pt x="9175" y="10538"/>
                </a:cubicBezTo>
                <a:lnTo>
                  <a:pt x="9175" y="11014"/>
                </a:lnTo>
                <a:close/>
                <a:moveTo>
                  <a:pt x="9647" y="11014"/>
                </a:moveTo>
                <a:cubicBezTo>
                  <a:pt x="9647" y="11236"/>
                  <a:pt x="9635" y="11410"/>
                  <a:pt x="9620" y="11410"/>
                </a:cubicBezTo>
                <a:cubicBezTo>
                  <a:pt x="9620" y="11410"/>
                  <a:pt x="9620" y="11410"/>
                  <a:pt x="9620" y="11410"/>
                </a:cubicBezTo>
                <a:lnTo>
                  <a:pt x="9417" y="11410"/>
                </a:lnTo>
                <a:cubicBezTo>
                  <a:pt x="9410" y="11410"/>
                  <a:pt x="9403" y="11371"/>
                  <a:pt x="9398" y="11292"/>
                </a:cubicBezTo>
                <a:cubicBezTo>
                  <a:pt x="9393" y="11220"/>
                  <a:pt x="9389" y="11117"/>
                  <a:pt x="9389" y="11014"/>
                </a:cubicBezTo>
                <a:lnTo>
                  <a:pt x="9389" y="10538"/>
                </a:lnTo>
                <a:cubicBezTo>
                  <a:pt x="9389" y="10316"/>
                  <a:pt x="9402" y="10142"/>
                  <a:pt x="9417" y="10142"/>
                </a:cubicBezTo>
                <a:lnTo>
                  <a:pt x="9417" y="10142"/>
                </a:lnTo>
                <a:lnTo>
                  <a:pt x="9620" y="10142"/>
                </a:lnTo>
                <a:cubicBezTo>
                  <a:pt x="9627" y="10142"/>
                  <a:pt x="9634" y="10181"/>
                  <a:pt x="9639" y="10261"/>
                </a:cubicBezTo>
                <a:cubicBezTo>
                  <a:pt x="9644" y="10340"/>
                  <a:pt x="9647" y="10435"/>
                  <a:pt x="9647" y="10538"/>
                </a:cubicBezTo>
                <a:lnTo>
                  <a:pt x="9647" y="11014"/>
                </a:lnTo>
                <a:close/>
                <a:moveTo>
                  <a:pt x="10120" y="11022"/>
                </a:moveTo>
                <a:cubicBezTo>
                  <a:pt x="10120" y="11125"/>
                  <a:pt x="10117" y="11228"/>
                  <a:pt x="10112" y="11299"/>
                </a:cubicBezTo>
                <a:cubicBezTo>
                  <a:pt x="10107" y="11371"/>
                  <a:pt x="10100" y="11418"/>
                  <a:pt x="10092" y="11418"/>
                </a:cubicBezTo>
                <a:lnTo>
                  <a:pt x="10092" y="11418"/>
                </a:lnTo>
                <a:lnTo>
                  <a:pt x="9890" y="11418"/>
                </a:lnTo>
                <a:cubicBezTo>
                  <a:pt x="9883" y="11418"/>
                  <a:pt x="9876" y="11379"/>
                  <a:pt x="9871" y="11299"/>
                </a:cubicBezTo>
                <a:cubicBezTo>
                  <a:pt x="9866" y="11228"/>
                  <a:pt x="9862" y="11125"/>
                  <a:pt x="9862" y="11022"/>
                </a:cubicBezTo>
                <a:lnTo>
                  <a:pt x="9862" y="10546"/>
                </a:lnTo>
                <a:cubicBezTo>
                  <a:pt x="9862" y="10324"/>
                  <a:pt x="9874" y="10150"/>
                  <a:pt x="9890" y="10150"/>
                </a:cubicBezTo>
                <a:lnTo>
                  <a:pt x="9890" y="10150"/>
                </a:lnTo>
                <a:lnTo>
                  <a:pt x="10092" y="10150"/>
                </a:lnTo>
                <a:cubicBezTo>
                  <a:pt x="10100" y="10150"/>
                  <a:pt x="10107" y="10189"/>
                  <a:pt x="10112" y="10269"/>
                </a:cubicBezTo>
                <a:cubicBezTo>
                  <a:pt x="10117" y="10340"/>
                  <a:pt x="10120" y="10443"/>
                  <a:pt x="10120" y="10546"/>
                </a:cubicBezTo>
                <a:lnTo>
                  <a:pt x="10120" y="11022"/>
                </a:lnTo>
                <a:close/>
                <a:moveTo>
                  <a:pt x="10592" y="11030"/>
                </a:moveTo>
                <a:cubicBezTo>
                  <a:pt x="10592" y="11133"/>
                  <a:pt x="10589" y="11236"/>
                  <a:pt x="10584" y="11307"/>
                </a:cubicBezTo>
                <a:cubicBezTo>
                  <a:pt x="10578" y="11379"/>
                  <a:pt x="10572" y="11426"/>
                  <a:pt x="10565" y="11426"/>
                </a:cubicBezTo>
                <a:lnTo>
                  <a:pt x="10565" y="11426"/>
                </a:lnTo>
                <a:lnTo>
                  <a:pt x="10362" y="11426"/>
                </a:lnTo>
                <a:cubicBezTo>
                  <a:pt x="10355" y="11426"/>
                  <a:pt x="10348" y="11387"/>
                  <a:pt x="10343" y="11307"/>
                </a:cubicBezTo>
                <a:cubicBezTo>
                  <a:pt x="10338" y="11236"/>
                  <a:pt x="10335" y="11133"/>
                  <a:pt x="10335" y="11030"/>
                </a:cubicBezTo>
                <a:lnTo>
                  <a:pt x="10335" y="10554"/>
                </a:lnTo>
                <a:cubicBezTo>
                  <a:pt x="10335" y="10332"/>
                  <a:pt x="10347" y="10158"/>
                  <a:pt x="10362" y="10158"/>
                </a:cubicBezTo>
                <a:lnTo>
                  <a:pt x="10362" y="10158"/>
                </a:lnTo>
                <a:lnTo>
                  <a:pt x="10565" y="10158"/>
                </a:lnTo>
                <a:cubicBezTo>
                  <a:pt x="10580" y="10158"/>
                  <a:pt x="10592" y="10332"/>
                  <a:pt x="10592" y="10554"/>
                </a:cubicBezTo>
                <a:lnTo>
                  <a:pt x="10592" y="11030"/>
                </a:lnTo>
                <a:close/>
                <a:moveTo>
                  <a:pt x="11065" y="11038"/>
                </a:moveTo>
                <a:cubicBezTo>
                  <a:pt x="11065" y="11141"/>
                  <a:pt x="11062" y="11244"/>
                  <a:pt x="11057" y="11315"/>
                </a:cubicBezTo>
                <a:cubicBezTo>
                  <a:pt x="11051" y="11387"/>
                  <a:pt x="11045" y="11434"/>
                  <a:pt x="11038" y="11434"/>
                </a:cubicBezTo>
                <a:lnTo>
                  <a:pt x="11038" y="11434"/>
                </a:lnTo>
                <a:lnTo>
                  <a:pt x="10835" y="11434"/>
                </a:lnTo>
                <a:cubicBezTo>
                  <a:pt x="10820" y="11434"/>
                  <a:pt x="10807" y="11260"/>
                  <a:pt x="10807" y="11038"/>
                </a:cubicBezTo>
                <a:lnTo>
                  <a:pt x="10807" y="10562"/>
                </a:lnTo>
                <a:cubicBezTo>
                  <a:pt x="10807" y="10459"/>
                  <a:pt x="10810" y="10356"/>
                  <a:pt x="10816" y="10284"/>
                </a:cubicBezTo>
                <a:cubicBezTo>
                  <a:pt x="10821" y="10213"/>
                  <a:pt x="10830" y="10181"/>
                  <a:pt x="10835" y="10166"/>
                </a:cubicBezTo>
                <a:lnTo>
                  <a:pt x="11038" y="10173"/>
                </a:lnTo>
                <a:cubicBezTo>
                  <a:pt x="11053" y="10173"/>
                  <a:pt x="11065" y="10348"/>
                  <a:pt x="11065" y="10570"/>
                </a:cubicBezTo>
                <a:lnTo>
                  <a:pt x="11065" y="11038"/>
                </a:lnTo>
                <a:close/>
                <a:moveTo>
                  <a:pt x="11520" y="11046"/>
                </a:moveTo>
                <a:cubicBezTo>
                  <a:pt x="11520" y="11268"/>
                  <a:pt x="11508" y="11442"/>
                  <a:pt x="11492" y="11442"/>
                </a:cubicBezTo>
                <a:lnTo>
                  <a:pt x="11492" y="11442"/>
                </a:lnTo>
                <a:lnTo>
                  <a:pt x="11394" y="11442"/>
                </a:lnTo>
                <a:cubicBezTo>
                  <a:pt x="11394" y="11442"/>
                  <a:pt x="11394" y="11442"/>
                  <a:pt x="11394" y="11442"/>
                </a:cubicBezTo>
                <a:lnTo>
                  <a:pt x="11308" y="11442"/>
                </a:lnTo>
                <a:cubicBezTo>
                  <a:pt x="11292" y="11442"/>
                  <a:pt x="11280" y="11268"/>
                  <a:pt x="11280" y="11046"/>
                </a:cubicBezTo>
                <a:lnTo>
                  <a:pt x="11280" y="10570"/>
                </a:lnTo>
                <a:cubicBezTo>
                  <a:pt x="11280" y="10348"/>
                  <a:pt x="11292" y="10173"/>
                  <a:pt x="11308" y="10173"/>
                </a:cubicBezTo>
                <a:lnTo>
                  <a:pt x="11308" y="10173"/>
                </a:lnTo>
                <a:lnTo>
                  <a:pt x="11394" y="10173"/>
                </a:lnTo>
                <a:cubicBezTo>
                  <a:pt x="11394" y="10173"/>
                  <a:pt x="11394" y="10173"/>
                  <a:pt x="11394" y="10173"/>
                </a:cubicBezTo>
                <a:lnTo>
                  <a:pt x="11394" y="10173"/>
                </a:lnTo>
                <a:lnTo>
                  <a:pt x="11492" y="10173"/>
                </a:lnTo>
                <a:cubicBezTo>
                  <a:pt x="11499" y="10173"/>
                  <a:pt x="11506" y="10213"/>
                  <a:pt x="11511" y="10292"/>
                </a:cubicBezTo>
                <a:cubicBezTo>
                  <a:pt x="11516" y="10372"/>
                  <a:pt x="11520" y="10467"/>
                  <a:pt x="11520" y="10570"/>
                </a:cubicBezTo>
                <a:lnTo>
                  <a:pt x="11520" y="11046"/>
                </a:lnTo>
                <a:close/>
                <a:moveTo>
                  <a:pt x="11993" y="11054"/>
                </a:moveTo>
                <a:cubicBezTo>
                  <a:pt x="11993" y="11276"/>
                  <a:pt x="11980" y="11450"/>
                  <a:pt x="11965" y="11450"/>
                </a:cubicBezTo>
                <a:lnTo>
                  <a:pt x="11965" y="11450"/>
                </a:lnTo>
                <a:lnTo>
                  <a:pt x="11762" y="11450"/>
                </a:lnTo>
                <a:cubicBezTo>
                  <a:pt x="11747" y="11450"/>
                  <a:pt x="11735" y="11276"/>
                  <a:pt x="11735" y="11054"/>
                </a:cubicBezTo>
                <a:lnTo>
                  <a:pt x="11735" y="10578"/>
                </a:lnTo>
                <a:cubicBezTo>
                  <a:pt x="11735" y="10475"/>
                  <a:pt x="11738" y="10372"/>
                  <a:pt x="11743" y="10300"/>
                </a:cubicBezTo>
                <a:cubicBezTo>
                  <a:pt x="11748" y="10229"/>
                  <a:pt x="11755" y="10181"/>
                  <a:pt x="11762" y="10181"/>
                </a:cubicBezTo>
                <a:lnTo>
                  <a:pt x="11762" y="10181"/>
                </a:lnTo>
                <a:lnTo>
                  <a:pt x="11965" y="10181"/>
                </a:lnTo>
                <a:cubicBezTo>
                  <a:pt x="11972" y="10181"/>
                  <a:pt x="11979" y="10221"/>
                  <a:pt x="11984" y="10300"/>
                </a:cubicBezTo>
                <a:cubicBezTo>
                  <a:pt x="11989" y="10380"/>
                  <a:pt x="11993" y="10475"/>
                  <a:pt x="11993" y="10578"/>
                </a:cubicBezTo>
                <a:lnTo>
                  <a:pt x="11993" y="11054"/>
                </a:lnTo>
                <a:close/>
                <a:moveTo>
                  <a:pt x="12465" y="11062"/>
                </a:moveTo>
                <a:cubicBezTo>
                  <a:pt x="12465" y="11284"/>
                  <a:pt x="12453" y="11458"/>
                  <a:pt x="12437" y="11458"/>
                </a:cubicBezTo>
                <a:cubicBezTo>
                  <a:pt x="12437" y="11458"/>
                  <a:pt x="12437" y="11458"/>
                  <a:pt x="12437" y="11458"/>
                </a:cubicBezTo>
                <a:lnTo>
                  <a:pt x="12235" y="11458"/>
                </a:lnTo>
                <a:cubicBezTo>
                  <a:pt x="12228" y="11458"/>
                  <a:pt x="12220" y="11418"/>
                  <a:pt x="12215" y="11339"/>
                </a:cubicBezTo>
                <a:cubicBezTo>
                  <a:pt x="12211" y="11268"/>
                  <a:pt x="12207" y="11165"/>
                  <a:pt x="12207" y="11062"/>
                </a:cubicBezTo>
                <a:lnTo>
                  <a:pt x="12207" y="10586"/>
                </a:lnTo>
                <a:cubicBezTo>
                  <a:pt x="12207" y="10364"/>
                  <a:pt x="12219" y="10189"/>
                  <a:pt x="12235" y="10189"/>
                </a:cubicBezTo>
                <a:lnTo>
                  <a:pt x="12235" y="10189"/>
                </a:lnTo>
                <a:lnTo>
                  <a:pt x="12437" y="10189"/>
                </a:lnTo>
                <a:cubicBezTo>
                  <a:pt x="12444" y="10189"/>
                  <a:pt x="12452" y="10229"/>
                  <a:pt x="12457" y="10308"/>
                </a:cubicBezTo>
                <a:cubicBezTo>
                  <a:pt x="12462" y="10380"/>
                  <a:pt x="12465" y="10483"/>
                  <a:pt x="12465" y="10586"/>
                </a:cubicBezTo>
                <a:lnTo>
                  <a:pt x="12465" y="11062"/>
                </a:lnTo>
                <a:close/>
                <a:moveTo>
                  <a:pt x="12938" y="11069"/>
                </a:moveTo>
                <a:cubicBezTo>
                  <a:pt x="12938" y="11173"/>
                  <a:pt x="12935" y="11276"/>
                  <a:pt x="12929" y="11347"/>
                </a:cubicBezTo>
                <a:cubicBezTo>
                  <a:pt x="12924" y="11418"/>
                  <a:pt x="12917" y="11466"/>
                  <a:pt x="12910" y="11466"/>
                </a:cubicBezTo>
                <a:lnTo>
                  <a:pt x="12910" y="11466"/>
                </a:lnTo>
                <a:lnTo>
                  <a:pt x="12708" y="11466"/>
                </a:lnTo>
                <a:cubicBezTo>
                  <a:pt x="12692" y="11466"/>
                  <a:pt x="12680" y="11292"/>
                  <a:pt x="12680" y="11069"/>
                </a:cubicBezTo>
                <a:lnTo>
                  <a:pt x="12680" y="10594"/>
                </a:lnTo>
                <a:cubicBezTo>
                  <a:pt x="12680" y="10491"/>
                  <a:pt x="12683" y="10388"/>
                  <a:pt x="12688" y="10316"/>
                </a:cubicBezTo>
                <a:cubicBezTo>
                  <a:pt x="12693" y="10245"/>
                  <a:pt x="12700" y="10197"/>
                  <a:pt x="12708" y="10197"/>
                </a:cubicBezTo>
                <a:lnTo>
                  <a:pt x="12708" y="10197"/>
                </a:lnTo>
                <a:lnTo>
                  <a:pt x="12910" y="10197"/>
                </a:lnTo>
                <a:cubicBezTo>
                  <a:pt x="12926" y="10197"/>
                  <a:pt x="12938" y="10372"/>
                  <a:pt x="12938" y="10594"/>
                </a:cubicBezTo>
                <a:lnTo>
                  <a:pt x="12938" y="11069"/>
                </a:lnTo>
                <a:close/>
                <a:moveTo>
                  <a:pt x="13410" y="11077"/>
                </a:moveTo>
                <a:cubicBezTo>
                  <a:pt x="13410" y="11181"/>
                  <a:pt x="13407" y="11284"/>
                  <a:pt x="13402" y="11355"/>
                </a:cubicBezTo>
                <a:cubicBezTo>
                  <a:pt x="13396" y="11426"/>
                  <a:pt x="13390" y="11474"/>
                  <a:pt x="13382" y="11474"/>
                </a:cubicBezTo>
                <a:lnTo>
                  <a:pt x="13382" y="11474"/>
                </a:lnTo>
                <a:lnTo>
                  <a:pt x="13180" y="11474"/>
                </a:lnTo>
                <a:cubicBezTo>
                  <a:pt x="13173" y="11474"/>
                  <a:pt x="13166" y="11434"/>
                  <a:pt x="13161" y="11355"/>
                </a:cubicBezTo>
                <a:cubicBezTo>
                  <a:pt x="13156" y="11276"/>
                  <a:pt x="13152" y="11181"/>
                  <a:pt x="13152" y="11077"/>
                </a:cubicBezTo>
                <a:lnTo>
                  <a:pt x="13152" y="10602"/>
                </a:lnTo>
                <a:cubicBezTo>
                  <a:pt x="13152" y="10380"/>
                  <a:pt x="13166" y="10221"/>
                  <a:pt x="13180" y="10205"/>
                </a:cubicBezTo>
                <a:lnTo>
                  <a:pt x="13382" y="10213"/>
                </a:lnTo>
                <a:cubicBezTo>
                  <a:pt x="13398" y="10213"/>
                  <a:pt x="13410" y="10388"/>
                  <a:pt x="13410" y="10610"/>
                </a:cubicBezTo>
                <a:lnTo>
                  <a:pt x="13410" y="11077"/>
                </a:lnTo>
                <a:close/>
                <a:moveTo>
                  <a:pt x="13883" y="11085"/>
                </a:moveTo>
                <a:cubicBezTo>
                  <a:pt x="13883" y="11188"/>
                  <a:pt x="13880" y="11292"/>
                  <a:pt x="13875" y="11363"/>
                </a:cubicBezTo>
                <a:cubicBezTo>
                  <a:pt x="13870" y="11434"/>
                  <a:pt x="13862" y="11482"/>
                  <a:pt x="13855" y="11482"/>
                </a:cubicBezTo>
                <a:lnTo>
                  <a:pt x="13855" y="11482"/>
                </a:lnTo>
                <a:lnTo>
                  <a:pt x="13653" y="11482"/>
                </a:lnTo>
                <a:cubicBezTo>
                  <a:pt x="13646" y="11482"/>
                  <a:pt x="13638" y="11442"/>
                  <a:pt x="13633" y="11363"/>
                </a:cubicBezTo>
                <a:cubicBezTo>
                  <a:pt x="13628" y="11284"/>
                  <a:pt x="13625" y="11188"/>
                  <a:pt x="13625" y="11085"/>
                </a:cubicBezTo>
                <a:lnTo>
                  <a:pt x="13625" y="10610"/>
                </a:lnTo>
                <a:cubicBezTo>
                  <a:pt x="13625" y="10388"/>
                  <a:pt x="13637" y="10213"/>
                  <a:pt x="13653" y="10213"/>
                </a:cubicBezTo>
                <a:lnTo>
                  <a:pt x="13653" y="10213"/>
                </a:lnTo>
                <a:lnTo>
                  <a:pt x="13855" y="10213"/>
                </a:lnTo>
                <a:cubicBezTo>
                  <a:pt x="13871" y="10213"/>
                  <a:pt x="13883" y="10388"/>
                  <a:pt x="13883" y="10610"/>
                </a:cubicBezTo>
                <a:lnTo>
                  <a:pt x="13883" y="11085"/>
                </a:lnTo>
                <a:close/>
                <a:moveTo>
                  <a:pt x="14355" y="11093"/>
                </a:moveTo>
                <a:cubicBezTo>
                  <a:pt x="14355" y="11315"/>
                  <a:pt x="14343" y="11490"/>
                  <a:pt x="14328" y="11490"/>
                </a:cubicBezTo>
                <a:lnTo>
                  <a:pt x="14328" y="11490"/>
                </a:lnTo>
                <a:lnTo>
                  <a:pt x="14125" y="11490"/>
                </a:lnTo>
                <a:cubicBezTo>
                  <a:pt x="14118" y="11490"/>
                  <a:pt x="14111" y="11450"/>
                  <a:pt x="14106" y="11371"/>
                </a:cubicBezTo>
                <a:cubicBezTo>
                  <a:pt x="14101" y="11292"/>
                  <a:pt x="14097" y="11196"/>
                  <a:pt x="14097" y="11093"/>
                </a:cubicBezTo>
                <a:lnTo>
                  <a:pt x="14097" y="10618"/>
                </a:lnTo>
                <a:cubicBezTo>
                  <a:pt x="14097" y="10395"/>
                  <a:pt x="14110" y="10221"/>
                  <a:pt x="14125" y="10221"/>
                </a:cubicBezTo>
                <a:lnTo>
                  <a:pt x="14125" y="10221"/>
                </a:lnTo>
                <a:lnTo>
                  <a:pt x="14328" y="10221"/>
                </a:lnTo>
                <a:cubicBezTo>
                  <a:pt x="14335" y="10221"/>
                  <a:pt x="14342" y="10261"/>
                  <a:pt x="14347" y="10340"/>
                </a:cubicBezTo>
                <a:cubicBezTo>
                  <a:pt x="14352" y="10419"/>
                  <a:pt x="14355" y="10514"/>
                  <a:pt x="14355" y="10618"/>
                </a:cubicBezTo>
                <a:lnTo>
                  <a:pt x="14355" y="11093"/>
                </a:lnTo>
                <a:close/>
                <a:moveTo>
                  <a:pt x="14828" y="11093"/>
                </a:moveTo>
                <a:cubicBezTo>
                  <a:pt x="14828" y="11196"/>
                  <a:pt x="14825" y="11299"/>
                  <a:pt x="14820" y="11371"/>
                </a:cubicBezTo>
                <a:cubicBezTo>
                  <a:pt x="14814" y="11442"/>
                  <a:pt x="14808" y="11490"/>
                  <a:pt x="14800" y="11490"/>
                </a:cubicBezTo>
                <a:lnTo>
                  <a:pt x="14800" y="11490"/>
                </a:lnTo>
                <a:lnTo>
                  <a:pt x="14598" y="11490"/>
                </a:lnTo>
                <a:cubicBezTo>
                  <a:pt x="14591" y="11490"/>
                  <a:pt x="14583" y="11450"/>
                  <a:pt x="14579" y="11371"/>
                </a:cubicBezTo>
                <a:cubicBezTo>
                  <a:pt x="14574" y="11292"/>
                  <a:pt x="14570" y="11196"/>
                  <a:pt x="14570" y="11093"/>
                </a:cubicBezTo>
                <a:lnTo>
                  <a:pt x="14570" y="10618"/>
                </a:lnTo>
                <a:cubicBezTo>
                  <a:pt x="14570" y="10395"/>
                  <a:pt x="14582" y="10221"/>
                  <a:pt x="14598" y="10221"/>
                </a:cubicBezTo>
                <a:lnTo>
                  <a:pt x="14598" y="10221"/>
                </a:lnTo>
                <a:lnTo>
                  <a:pt x="14800" y="10221"/>
                </a:lnTo>
                <a:cubicBezTo>
                  <a:pt x="14816" y="10221"/>
                  <a:pt x="14828" y="10395"/>
                  <a:pt x="14828" y="10618"/>
                </a:cubicBezTo>
                <a:lnTo>
                  <a:pt x="14828" y="11093"/>
                </a:lnTo>
                <a:close/>
                <a:moveTo>
                  <a:pt x="15300" y="11101"/>
                </a:moveTo>
                <a:cubicBezTo>
                  <a:pt x="15300" y="11323"/>
                  <a:pt x="15288" y="11498"/>
                  <a:pt x="15273" y="11498"/>
                </a:cubicBezTo>
                <a:cubicBezTo>
                  <a:pt x="15273" y="11498"/>
                  <a:pt x="15273" y="11498"/>
                  <a:pt x="15273" y="11498"/>
                </a:cubicBezTo>
                <a:lnTo>
                  <a:pt x="15070" y="11498"/>
                </a:lnTo>
                <a:cubicBezTo>
                  <a:pt x="15063" y="11498"/>
                  <a:pt x="15056" y="11458"/>
                  <a:pt x="15051" y="11379"/>
                </a:cubicBezTo>
                <a:cubicBezTo>
                  <a:pt x="15046" y="11307"/>
                  <a:pt x="15043" y="11204"/>
                  <a:pt x="15043" y="11101"/>
                </a:cubicBezTo>
                <a:lnTo>
                  <a:pt x="15043" y="10625"/>
                </a:lnTo>
                <a:cubicBezTo>
                  <a:pt x="15043" y="10403"/>
                  <a:pt x="15055" y="10229"/>
                  <a:pt x="15070" y="10229"/>
                </a:cubicBezTo>
                <a:lnTo>
                  <a:pt x="15070" y="10229"/>
                </a:lnTo>
                <a:lnTo>
                  <a:pt x="15273" y="10229"/>
                </a:lnTo>
                <a:cubicBezTo>
                  <a:pt x="15280" y="10229"/>
                  <a:pt x="15287" y="10269"/>
                  <a:pt x="15292" y="10348"/>
                </a:cubicBezTo>
                <a:cubicBezTo>
                  <a:pt x="15297" y="10419"/>
                  <a:pt x="15300" y="10522"/>
                  <a:pt x="15300" y="10625"/>
                </a:cubicBezTo>
                <a:lnTo>
                  <a:pt x="15300" y="11101"/>
                </a:lnTo>
                <a:close/>
                <a:moveTo>
                  <a:pt x="15761" y="11109"/>
                </a:moveTo>
                <a:cubicBezTo>
                  <a:pt x="15761" y="11331"/>
                  <a:pt x="15749" y="11506"/>
                  <a:pt x="15733" y="11506"/>
                </a:cubicBezTo>
                <a:lnTo>
                  <a:pt x="15733" y="11506"/>
                </a:lnTo>
                <a:lnTo>
                  <a:pt x="15635" y="11506"/>
                </a:lnTo>
                <a:cubicBezTo>
                  <a:pt x="15635" y="11506"/>
                  <a:pt x="15635" y="11506"/>
                  <a:pt x="15635" y="11506"/>
                </a:cubicBezTo>
                <a:lnTo>
                  <a:pt x="15543" y="11506"/>
                </a:lnTo>
                <a:cubicBezTo>
                  <a:pt x="15536" y="11506"/>
                  <a:pt x="15529" y="11466"/>
                  <a:pt x="15524" y="11387"/>
                </a:cubicBezTo>
                <a:cubicBezTo>
                  <a:pt x="15519" y="11307"/>
                  <a:pt x="15516" y="11212"/>
                  <a:pt x="15516" y="11109"/>
                </a:cubicBezTo>
                <a:lnTo>
                  <a:pt x="15516" y="10633"/>
                </a:lnTo>
                <a:cubicBezTo>
                  <a:pt x="15516" y="10411"/>
                  <a:pt x="15528" y="10237"/>
                  <a:pt x="15543" y="10237"/>
                </a:cubicBezTo>
                <a:cubicBezTo>
                  <a:pt x="15543" y="10237"/>
                  <a:pt x="15543" y="10237"/>
                  <a:pt x="15543" y="10237"/>
                </a:cubicBezTo>
                <a:lnTo>
                  <a:pt x="15642" y="10237"/>
                </a:lnTo>
                <a:cubicBezTo>
                  <a:pt x="15642" y="10237"/>
                  <a:pt x="15642" y="10237"/>
                  <a:pt x="15643" y="10237"/>
                </a:cubicBezTo>
                <a:lnTo>
                  <a:pt x="15734" y="10237"/>
                </a:lnTo>
                <a:cubicBezTo>
                  <a:pt x="15741" y="10237"/>
                  <a:pt x="15748" y="10277"/>
                  <a:pt x="15753" y="10356"/>
                </a:cubicBezTo>
                <a:cubicBezTo>
                  <a:pt x="15758" y="10435"/>
                  <a:pt x="15761" y="10530"/>
                  <a:pt x="15761" y="10633"/>
                </a:cubicBezTo>
                <a:lnTo>
                  <a:pt x="15761" y="11109"/>
                </a:lnTo>
                <a:close/>
                <a:moveTo>
                  <a:pt x="16233" y="11117"/>
                </a:moveTo>
                <a:cubicBezTo>
                  <a:pt x="16233" y="11220"/>
                  <a:pt x="16230" y="11323"/>
                  <a:pt x="16225" y="11395"/>
                </a:cubicBezTo>
                <a:cubicBezTo>
                  <a:pt x="16220" y="11466"/>
                  <a:pt x="16213" y="11514"/>
                  <a:pt x="16206" y="11514"/>
                </a:cubicBezTo>
                <a:lnTo>
                  <a:pt x="16206" y="11514"/>
                </a:lnTo>
                <a:lnTo>
                  <a:pt x="16003" y="11514"/>
                </a:lnTo>
                <a:cubicBezTo>
                  <a:pt x="15988" y="11514"/>
                  <a:pt x="15976" y="11339"/>
                  <a:pt x="15976" y="11117"/>
                </a:cubicBezTo>
                <a:lnTo>
                  <a:pt x="15976" y="10641"/>
                </a:lnTo>
                <a:cubicBezTo>
                  <a:pt x="15976" y="10538"/>
                  <a:pt x="15978" y="10435"/>
                  <a:pt x="15984" y="10364"/>
                </a:cubicBezTo>
                <a:cubicBezTo>
                  <a:pt x="15989" y="10292"/>
                  <a:pt x="15996" y="10245"/>
                  <a:pt x="16003" y="10245"/>
                </a:cubicBezTo>
                <a:lnTo>
                  <a:pt x="16003" y="10245"/>
                </a:lnTo>
                <a:lnTo>
                  <a:pt x="16206" y="10245"/>
                </a:lnTo>
                <a:cubicBezTo>
                  <a:pt x="16221" y="10245"/>
                  <a:pt x="16233" y="10419"/>
                  <a:pt x="16233" y="10641"/>
                </a:cubicBezTo>
                <a:lnTo>
                  <a:pt x="16233" y="11117"/>
                </a:lnTo>
                <a:close/>
                <a:moveTo>
                  <a:pt x="16706" y="11125"/>
                </a:moveTo>
                <a:cubicBezTo>
                  <a:pt x="16706" y="11228"/>
                  <a:pt x="16703" y="11331"/>
                  <a:pt x="16698" y="11403"/>
                </a:cubicBezTo>
                <a:cubicBezTo>
                  <a:pt x="16693" y="11474"/>
                  <a:pt x="16686" y="11521"/>
                  <a:pt x="16678" y="11521"/>
                </a:cubicBezTo>
                <a:lnTo>
                  <a:pt x="16678" y="11521"/>
                </a:lnTo>
                <a:lnTo>
                  <a:pt x="16476" y="11521"/>
                </a:lnTo>
                <a:cubicBezTo>
                  <a:pt x="16469" y="11521"/>
                  <a:pt x="16462" y="11482"/>
                  <a:pt x="16457" y="11403"/>
                </a:cubicBezTo>
                <a:cubicBezTo>
                  <a:pt x="16452" y="11331"/>
                  <a:pt x="16448" y="11228"/>
                  <a:pt x="16448" y="11125"/>
                </a:cubicBezTo>
                <a:lnTo>
                  <a:pt x="16448" y="10649"/>
                </a:lnTo>
                <a:cubicBezTo>
                  <a:pt x="16448" y="10427"/>
                  <a:pt x="16460" y="10253"/>
                  <a:pt x="16476" y="10253"/>
                </a:cubicBezTo>
                <a:lnTo>
                  <a:pt x="16476" y="10253"/>
                </a:lnTo>
                <a:lnTo>
                  <a:pt x="16678" y="10253"/>
                </a:lnTo>
                <a:cubicBezTo>
                  <a:pt x="16694" y="10253"/>
                  <a:pt x="16706" y="10427"/>
                  <a:pt x="16706" y="10649"/>
                </a:cubicBezTo>
                <a:lnTo>
                  <a:pt x="16706" y="11125"/>
                </a:lnTo>
                <a:close/>
                <a:moveTo>
                  <a:pt x="17178" y="11133"/>
                </a:moveTo>
                <a:cubicBezTo>
                  <a:pt x="17178" y="11236"/>
                  <a:pt x="17176" y="11339"/>
                  <a:pt x="17170" y="11410"/>
                </a:cubicBezTo>
                <a:cubicBezTo>
                  <a:pt x="17165" y="11482"/>
                  <a:pt x="17158" y="11529"/>
                  <a:pt x="17151" y="11529"/>
                </a:cubicBezTo>
                <a:lnTo>
                  <a:pt x="17151" y="11529"/>
                </a:lnTo>
                <a:lnTo>
                  <a:pt x="16948" y="11529"/>
                </a:lnTo>
                <a:cubicBezTo>
                  <a:pt x="16933" y="11529"/>
                  <a:pt x="16921" y="11355"/>
                  <a:pt x="16921" y="11133"/>
                </a:cubicBezTo>
                <a:lnTo>
                  <a:pt x="16921" y="10657"/>
                </a:lnTo>
                <a:cubicBezTo>
                  <a:pt x="16921" y="10554"/>
                  <a:pt x="16923" y="10451"/>
                  <a:pt x="16929" y="10380"/>
                </a:cubicBezTo>
                <a:cubicBezTo>
                  <a:pt x="16934" y="10308"/>
                  <a:pt x="16941" y="10261"/>
                  <a:pt x="16948" y="10261"/>
                </a:cubicBezTo>
                <a:lnTo>
                  <a:pt x="16948" y="10261"/>
                </a:lnTo>
                <a:lnTo>
                  <a:pt x="17151" y="10261"/>
                </a:lnTo>
                <a:cubicBezTo>
                  <a:pt x="17166" y="10261"/>
                  <a:pt x="17178" y="10435"/>
                  <a:pt x="17178" y="10657"/>
                </a:cubicBezTo>
                <a:lnTo>
                  <a:pt x="17178" y="11133"/>
                </a:lnTo>
                <a:close/>
                <a:moveTo>
                  <a:pt x="17643" y="11418"/>
                </a:moveTo>
                <a:cubicBezTo>
                  <a:pt x="17638" y="11490"/>
                  <a:pt x="17631" y="11537"/>
                  <a:pt x="17624" y="11537"/>
                </a:cubicBezTo>
                <a:lnTo>
                  <a:pt x="17624" y="11537"/>
                </a:lnTo>
                <a:lnTo>
                  <a:pt x="17421" y="11537"/>
                </a:lnTo>
                <a:cubicBezTo>
                  <a:pt x="17406" y="11537"/>
                  <a:pt x="17394" y="11363"/>
                  <a:pt x="17394" y="11141"/>
                </a:cubicBezTo>
                <a:lnTo>
                  <a:pt x="17394" y="10665"/>
                </a:lnTo>
                <a:cubicBezTo>
                  <a:pt x="17394" y="10562"/>
                  <a:pt x="17396" y="10459"/>
                  <a:pt x="17402" y="10388"/>
                </a:cubicBezTo>
                <a:cubicBezTo>
                  <a:pt x="17407" y="10316"/>
                  <a:pt x="17414" y="10269"/>
                  <a:pt x="17421" y="10269"/>
                </a:cubicBezTo>
                <a:lnTo>
                  <a:pt x="17421" y="10269"/>
                </a:lnTo>
                <a:lnTo>
                  <a:pt x="17624" y="10269"/>
                </a:lnTo>
                <a:cubicBezTo>
                  <a:pt x="17639" y="10269"/>
                  <a:pt x="17651" y="10443"/>
                  <a:pt x="17651" y="10665"/>
                </a:cubicBezTo>
                <a:lnTo>
                  <a:pt x="17651" y="11141"/>
                </a:lnTo>
                <a:cubicBezTo>
                  <a:pt x="17651" y="11244"/>
                  <a:pt x="17648" y="11347"/>
                  <a:pt x="17643" y="11418"/>
                </a:cubicBezTo>
                <a:close/>
                <a:moveTo>
                  <a:pt x="18123" y="11149"/>
                </a:moveTo>
                <a:cubicBezTo>
                  <a:pt x="18123" y="11371"/>
                  <a:pt x="18111" y="11545"/>
                  <a:pt x="18096" y="11545"/>
                </a:cubicBezTo>
                <a:lnTo>
                  <a:pt x="18096" y="11545"/>
                </a:lnTo>
                <a:lnTo>
                  <a:pt x="17893" y="11545"/>
                </a:lnTo>
                <a:cubicBezTo>
                  <a:pt x="17878" y="11545"/>
                  <a:pt x="17866" y="11371"/>
                  <a:pt x="17866" y="11149"/>
                </a:cubicBezTo>
                <a:lnTo>
                  <a:pt x="17866" y="10673"/>
                </a:lnTo>
                <a:cubicBezTo>
                  <a:pt x="17866" y="10570"/>
                  <a:pt x="17869" y="10467"/>
                  <a:pt x="17874" y="10395"/>
                </a:cubicBezTo>
                <a:cubicBezTo>
                  <a:pt x="17880" y="10324"/>
                  <a:pt x="17886" y="10277"/>
                  <a:pt x="17893" y="10277"/>
                </a:cubicBezTo>
                <a:lnTo>
                  <a:pt x="17893" y="10277"/>
                </a:lnTo>
                <a:lnTo>
                  <a:pt x="18096" y="10277"/>
                </a:lnTo>
                <a:cubicBezTo>
                  <a:pt x="18103" y="10277"/>
                  <a:pt x="18110" y="10316"/>
                  <a:pt x="18115" y="10395"/>
                </a:cubicBezTo>
                <a:cubicBezTo>
                  <a:pt x="18120" y="10467"/>
                  <a:pt x="18123" y="10570"/>
                  <a:pt x="18123" y="10673"/>
                </a:cubicBezTo>
                <a:lnTo>
                  <a:pt x="18123" y="11149"/>
                </a:lnTo>
                <a:close/>
                <a:moveTo>
                  <a:pt x="18596" y="11157"/>
                </a:moveTo>
                <a:cubicBezTo>
                  <a:pt x="18596" y="11260"/>
                  <a:pt x="18593" y="11363"/>
                  <a:pt x="18588" y="11434"/>
                </a:cubicBezTo>
                <a:cubicBezTo>
                  <a:pt x="18583" y="11506"/>
                  <a:pt x="18576" y="11553"/>
                  <a:pt x="18569" y="11553"/>
                </a:cubicBezTo>
                <a:lnTo>
                  <a:pt x="18569" y="11553"/>
                </a:lnTo>
                <a:lnTo>
                  <a:pt x="18366" y="11553"/>
                </a:lnTo>
                <a:cubicBezTo>
                  <a:pt x="18359" y="11553"/>
                  <a:pt x="18352" y="11514"/>
                  <a:pt x="18347" y="11434"/>
                </a:cubicBezTo>
                <a:cubicBezTo>
                  <a:pt x="18342" y="11355"/>
                  <a:pt x="18339" y="11260"/>
                  <a:pt x="18339" y="11157"/>
                </a:cubicBezTo>
                <a:lnTo>
                  <a:pt x="18339" y="10681"/>
                </a:lnTo>
                <a:cubicBezTo>
                  <a:pt x="18339" y="10459"/>
                  <a:pt x="18351" y="10284"/>
                  <a:pt x="18366" y="10284"/>
                </a:cubicBezTo>
                <a:lnTo>
                  <a:pt x="18366" y="10284"/>
                </a:lnTo>
                <a:lnTo>
                  <a:pt x="18569" y="10284"/>
                </a:lnTo>
                <a:cubicBezTo>
                  <a:pt x="18584" y="10284"/>
                  <a:pt x="18596" y="10459"/>
                  <a:pt x="18596" y="10681"/>
                </a:cubicBezTo>
                <a:lnTo>
                  <a:pt x="18596" y="11157"/>
                </a:lnTo>
                <a:close/>
                <a:moveTo>
                  <a:pt x="19069" y="11165"/>
                </a:moveTo>
                <a:cubicBezTo>
                  <a:pt x="19069" y="11387"/>
                  <a:pt x="19056" y="11561"/>
                  <a:pt x="19041" y="11561"/>
                </a:cubicBezTo>
                <a:lnTo>
                  <a:pt x="19041" y="11561"/>
                </a:lnTo>
                <a:lnTo>
                  <a:pt x="18838" y="11561"/>
                </a:lnTo>
                <a:cubicBezTo>
                  <a:pt x="18831" y="11561"/>
                  <a:pt x="18824" y="11521"/>
                  <a:pt x="18819" y="11442"/>
                </a:cubicBezTo>
                <a:cubicBezTo>
                  <a:pt x="18814" y="11371"/>
                  <a:pt x="18811" y="11268"/>
                  <a:pt x="18811" y="11165"/>
                </a:cubicBezTo>
                <a:lnTo>
                  <a:pt x="18811" y="10689"/>
                </a:lnTo>
                <a:cubicBezTo>
                  <a:pt x="18811" y="10467"/>
                  <a:pt x="18823" y="10292"/>
                  <a:pt x="18838" y="10292"/>
                </a:cubicBezTo>
                <a:lnTo>
                  <a:pt x="18838" y="10292"/>
                </a:lnTo>
                <a:lnTo>
                  <a:pt x="19041" y="10292"/>
                </a:lnTo>
                <a:cubicBezTo>
                  <a:pt x="19048" y="10292"/>
                  <a:pt x="19055" y="10332"/>
                  <a:pt x="19060" y="10411"/>
                </a:cubicBezTo>
                <a:cubicBezTo>
                  <a:pt x="19065" y="10483"/>
                  <a:pt x="19069" y="10586"/>
                  <a:pt x="19069" y="10689"/>
                </a:cubicBezTo>
                <a:lnTo>
                  <a:pt x="19069" y="11165"/>
                </a:lnTo>
                <a:close/>
                <a:moveTo>
                  <a:pt x="19541" y="11173"/>
                </a:moveTo>
                <a:cubicBezTo>
                  <a:pt x="19541" y="11395"/>
                  <a:pt x="19529" y="11569"/>
                  <a:pt x="19514" y="11569"/>
                </a:cubicBezTo>
                <a:lnTo>
                  <a:pt x="19514" y="11569"/>
                </a:lnTo>
                <a:lnTo>
                  <a:pt x="19311" y="11569"/>
                </a:lnTo>
                <a:cubicBezTo>
                  <a:pt x="19304" y="11569"/>
                  <a:pt x="19297" y="11529"/>
                  <a:pt x="19292" y="11450"/>
                </a:cubicBezTo>
                <a:cubicBezTo>
                  <a:pt x="19287" y="11379"/>
                  <a:pt x="19284" y="11276"/>
                  <a:pt x="19284" y="11173"/>
                </a:cubicBezTo>
                <a:lnTo>
                  <a:pt x="19284" y="10697"/>
                </a:lnTo>
                <a:cubicBezTo>
                  <a:pt x="19284" y="10475"/>
                  <a:pt x="19296" y="10300"/>
                  <a:pt x="19311" y="10300"/>
                </a:cubicBezTo>
                <a:lnTo>
                  <a:pt x="19311" y="10300"/>
                </a:lnTo>
                <a:lnTo>
                  <a:pt x="19514" y="10300"/>
                </a:lnTo>
                <a:cubicBezTo>
                  <a:pt x="19521" y="10300"/>
                  <a:pt x="19528" y="10340"/>
                  <a:pt x="19533" y="10419"/>
                </a:cubicBezTo>
                <a:cubicBezTo>
                  <a:pt x="19538" y="10499"/>
                  <a:pt x="19541" y="10594"/>
                  <a:pt x="19541" y="10697"/>
                </a:cubicBezTo>
                <a:lnTo>
                  <a:pt x="19541" y="11173"/>
                </a:lnTo>
                <a:close/>
                <a:moveTo>
                  <a:pt x="19986" y="11181"/>
                </a:moveTo>
                <a:cubicBezTo>
                  <a:pt x="19986" y="11284"/>
                  <a:pt x="19983" y="11387"/>
                  <a:pt x="19977" y="11458"/>
                </a:cubicBezTo>
                <a:cubicBezTo>
                  <a:pt x="19972" y="11529"/>
                  <a:pt x="19965" y="11577"/>
                  <a:pt x="19958" y="11577"/>
                </a:cubicBezTo>
                <a:cubicBezTo>
                  <a:pt x="19958" y="11577"/>
                  <a:pt x="19958" y="11577"/>
                  <a:pt x="19958" y="11577"/>
                </a:cubicBezTo>
                <a:lnTo>
                  <a:pt x="19883" y="11577"/>
                </a:lnTo>
                <a:cubicBezTo>
                  <a:pt x="19883" y="11577"/>
                  <a:pt x="19883" y="11577"/>
                  <a:pt x="19883" y="11577"/>
                </a:cubicBezTo>
                <a:cubicBezTo>
                  <a:pt x="19883" y="11577"/>
                  <a:pt x="19883" y="11577"/>
                  <a:pt x="19883" y="11577"/>
                </a:cubicBezTo>
                <a:lnTo>
                  <a:pt x="19784" y="11577"/>
                </a:lnTo>
                <a:cubicBezTo>
                  <a:pt x="19777" y="11577"/>
                  <a:pt x="19770" y="11537"/>
                  <a:pt x="19765" y="11458"/>
                </a:cubicBezTo>
                <a:cubicBezTo>
                  <a:pt x="19760" y="11387"/>
                  <a:pt x="19757" y="11284"/>
                  <a:pt x="19757" y="11181"/>
                </a:cubicBezTo>
                <a:lnTo>
                  <a:pt x="19757" y="10705"/>
                </a:lnTo>
                <a:cubicBezTo>
                  <a:pt x="19757" y="10483"/>
                  <a:pt x="19769" y="10308"/>
                  <a:pt x="19784" y="10308"/>
                </a:cubicBezTo>
                <a:lnTo>
                  <a:pt x="19784" y="10308"/>
                </a:lnTo>
                <a:lnTo>
                  <a:pt x="19859" y="10308"/>
                </a:lnTo>
                <a:cubicBezTo>
                  <a:pt x="19859" y="10308"/>
                  <a:pt x="19859" y="10308"/>
                  <a:pt x="19859" y="10308"/>
                </a:cubicBezTo>
                <a:lnTo>
                  <a:pt x="19958" y="10308"/>
                </a:lnTo>
                <a:cubicBezTo>
                  <a:pt x="19973" y="10308"/>
                  <a:pt x="19986" y="10483"/>
                  <a:pt x="19986" y="10705"/>
                </a:cubicBezTo>
                <a:lnTo>
                  <a:pt x="19986" y="11181"/>
                </a:lnTo>
                <a:close/>
                <a:moveTo>
                  <a:pt x="20458" y="11181"/>
                </a:moveTo>
                <a:cubicBezTo>
                  <a:pt x="20458" y="11284"/>
                  <a:pt x="20455" y="11387"/>
                  <a:pt x="20450" y="11458"/>
                </a:cubicBezTo>
                <a:cubicBezTo>
                  <a:pt x="20445" y="11529"/>
                  <a:pt x="20437" y="11577"/>
                  <a:pt x="20430" y="11577"/>
                </a:cubicBezTo>
                <a:lnTo>
                  <a:pt x="20430" y="11577"/>
                </a:lnTo>
                <a:lnTo>
                  <a:pt x="20228" y="11577"/>
                </a:lnTo>
                <a:cubicBezTo>
                  <a:pt x="20221" y="11577"/>
                  <a:pt x="20213" y="11537"/>
                  <a:pt x="20208" y="11458"/>
                </a:cubicBezTo>
                <a:cubicBezTo>
                  <a:pt x="20204" y="11387"/>
                  <a:pt x="20200" y="11284"/>
                  <a:pt x="20200" y="11181"/>
                </a:cubicBezTo>
                <a:lnTo>
                  <a:pt x="20200" y="10705"/>
                </a:lnTo>
                <a:cubicBezTo>
                  <a:pt x="20200" y="10483"/>
                  <a:pt x="20212" y="10308"/>
                  <a:pt x="20228" y="10308"/>
                </a:cubicBezTo>
                <a:lnTo>
                  <a:pt x="20228" y="10308"/>
                </a:lnTo>
                <a:lnTo>
                  <a:pt x="20430" y="10308"/>
                </a:lnTo>
                <a:cubicBezTo>
                  <a:pt x="20446" y="10308"/>
                  <a:pt x="20458" y="10483"/>
                  <a:pt x="20458" y="10705"/>
                </a:cubicBezTo>
                <a:lnTo>
                  <a:pt x="20458" y="11181"/>
                </a:lnTo>
                <a:close/>
                <a:moveTo>
                  <a:pt x="20931" y="11188"/>
                </a:moveTo>
                <a:cubicBezTo>
                  <a:pt x="20931" y="11292"/>
                  <a:pt x="20928" y="11395"/>
                  <a:pt x="20922" y="11466"/>
                </a:cubicBezTo>
                <a:cubicBezTo>
                  <a:pt x="20917" y="11537"/>
                  <a:pt x="20910" y="11585"/>
                  <a:pt x="20903" y="11585"/>
                </a:cubicBezTo>
                <a:lnTo>
                  <a:pt x="20903" y="11585"/>
                </a:lnTo>
                <a:lnTo>
                  <a:pt x="20701" y="11585"/>
                </a:lnTo>
                <a:cubicBezTo>
                  <a:pt x="20693" y="11585"/>
                  <a:pt x="20686" y="11545"/>
                  <a:pt x="20681" y="11466"/>
                </a:cubicBezTo>
                <a:cubicBezTo>
                  <a:pt x="20676" y="11387"/>
                  <a:pt x="20673" y="11292"/>
                  <a:pt x="20673" y="11188"/>
                </a:cubicBezTo>
                <a:lnTo>
                  <a:pt x="20673" y="10713"/>
                </a:lnTo>
                <a:cubicBezTo>
                  <a:pt x="20673" y="10491"/>
                  <a:pt x="20685" y="10316"/>
                  <a:pt x="20701" y="10316"/>
                </a:cubicBezTo>
                <a:lnTo>
                  <a:pt x="20701" y="10316"/>
                </a:lnTo>
                <a:lnTo>
                  <a:pt x="20903" y="10316"/>
                </a:lnTo>
                <a:cubicBezTo>
                  <a:pt x="20919" y="10316"/>
                  <a:pt x="20931" y="10491"/>
                  <a:pt x="20931" y="10713"/>
                </a:cubicBezTo>
                <a:lnTo>
                  <a:pt x="20931" y="11188"/>
                </a:lnTo>
                <a:close/>
                <a:moveTo>
                  <a:pt x="21403" y="11204"/>
                </a:moveTo>
                <a:cubicBezTo>
                  <a:pt x="21403" y="11426"/>
                  <a:pt x="21391" y="11601"/>
                  <a:pt x="21375" y="11601"/>
                </a:cubicBezTo>
                <a:lnTo>
                  <a:pt x="21375" y="11601"/>
                </a:lnTo>
                <a:lnTo>
                  <a:pt x="21173" y="11601"/>
                </a:lnTo>
                <a:cubicBezTo>
                  <a:pt x="21157" y="11601"/>
                  <a:pt x="21145" y="11426"/>
                  <a:pt x="21145" y="11204"/>
                </a:cubicBezTo>
                <a:lnTo>
                  <a:pt x="21145" y="10729"/>
                </a:lnTo>
                <a:cubicBezTo>
                  <a:pt x="21145" y="10625"/>
                  <a:pt x="21148" y="10522"/>
                  <a:pt x="21154" y="10451"/>
                </a:cubicBezTo>
                <a:cubicBezTo>
                  <a:pt x="21159" y="10380"/>
                  <a:pt x="21166" y="10332"/>
                  <a:pt x="21173" y="10332"/>
                </a:cubicBezTo>
                <a:lnTo>
                  <a:pt x="21173" y="10332"/>
                </a:lnTo>
                <a:lnTo>
                  <a:pt x="21375" y="10332"/>
                </a:lnTo>
                <a:cubicBezTo>
                  <a:pt x="21383" y="10332"/>
                  <a:pt x="21390" y="10372"/>
                  <a:pt x="21395" y="10451"/>
                </a:cubicBezTo>
                <a:cubicBezTo>
                  <a:pt x="21400" y="10522"/>
                  <a:pt x="21403" y="10625"/>
                  <a:pt x="21403" y="10729"/>
                </a:cubicBezTo>
                <a:lnTo>
                  <a:pt x="21403" y="1120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7A9B2-44BE-C14B-8D36-566BD314FE7F}"/>
              </a:ext>
            </a:extLst>
          </p:cNvPr>
          <p:cNvSpPr/>
          <p:nvPr/>
        </p:nvSpPr>
        <p:spPr>
          <a:xfrm>
            <a:off x="4919436" y="3721354"/>
            <a:ext cx="2148115" cy="230832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Je profite de la migration pour demander à mes utilisateurs de rapatrier l’ensemble du patrimoine SAS sur les partages métiers SAS.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D136A-B9D1-E04D-BDFC-DF085100A793}"/>
              </a:ext>
            </a:extLst>
          </p:cNvPr>
          <p:cNvSpPr/>
          <p:nvPr/>
        </p:nvSpPr>
        <p:spPr>
          <a:xfrm>
            <a:off x="7263947" y="3721354"/>
            <a:ext cx="2277835" cy="175432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La date de migration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arrive,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je m’assure que les consignes d’installation sont bien diffusées aux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utilisateurs concernés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66657-DFA6-B441-9D06-FFA9E6E87322}"/>
              </a:ext>
            </a:extLst>
          </p:cNvPr>
          <p:cNvSpPr/>
          <p:nvPr/>
        </p:nvSpPr>
        <p:spPr>
          <a:xfrm>
            <a:off x="9868628" y="3721354"/>
            <a:ext cx="2043001" cy="258532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L’ensemble des utilisateurs SAS de mon service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est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en 8.3. J’accompagne les utilisateurs sur la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nouvelle version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avec l’aide du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Support SAS et de la documentation.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A29A2C-B175-9B48-8DD8-FCFCBE680D8C}"/>
              </a:ext>
            </a:extLst>
          </p:cNvPr>
          <p:cNvSpPr/>
          <p:nvPr/>
        </p:nvSpPr>
        <p:spPr>
          <a:xfrm>
            <a:off x="2668502" y="3721354"/>
            <a:ext cx="1991246" cy="230832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En fonction de la stratégie choisie et de mes contraintes métiers,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je propose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une date de migration que je valide avec le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Support SAS.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11FA0-222A-0146-B513-1EDD10684D5C}"/>
              </a:ext>
            </a:extLst>
          </p:cNvPr>
          <p:cNvSpPr/>
          <p:nvPr/>
        </p:nvSpPr>
        <p:spPr>
          <a:xfrm>
            <a:off x="340322" y="3721354"/>
            <a:ext cx="1931839" cy="203132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Je prends contact avec le </a:t>
            </a:r>
            <a:r>
              <a:rPr lang="fr-FR" dirty="0" smtClean="0"/>
              <a:t>Support </a:t>
            </a:r>
            <a:r>
              <a:rPr lang="fr-FR" dirty="0"/>
              <a:t>SAS pour définir la stratégie de migration la plus adaptée à mon </a:t>
            </a:r>
            <a:r>
              <a:rPr lang="fr-FR" dirty="0" smtClean="0"/>
              <a:t>service. </a:t>
            </a:r>
            <a:endParaRPr lang="fr-FR" dirty="0"/>
          </a:p>
        </p:txBody>
      </p: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2593862B-6D5E-CA41-B742-D40288AA9D2D}"/>
              </a:ext>
            </a:extLst>
          </p:cNvPr>
          <p:cNvCxnSpPr/>
          <p:nvPr/>
        </p:nvCxnSpPr>
        <p:spPr>
          <a:xfrm>
            <a:off x="2483304" y="3151074"/>
            <a:ext cx="0" cy="2195519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93499120-C651-6443-9CBC-B4B3FCB5F48A}"/>
              </a:ext>
            </a:extLst>
          </p:cNvPr>
          <p:cNvCxnSpPr/>
          <p:nvPr/>
        </p:nvCxnSpPr>
        <p:spPr>
          <a:xfrm>
            <a:off x="4789715" y="3151074"/>
            <a:ext cx="0" cy="2195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A088A628-FF01-EA42-90CA-AA5A83713644}"/>
              </a:ext>
            </a:extLst>
          </p:cNvPr>
          <p:cNvCxnSpPr/>
          <p:nvPr/>
        </p:nvCxnSpPr>
        <p:spPr>
          <a:xfrm>
            <a:off x="7159172" y="3151074"/>
            <a:ext cx="0" cy="219551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B063F2D0-BE80-8942-8299-19B47E82F4AB}"/>
              </a:ext>
            </a:extLst>
          </p:cNvPr>
          <p:cNvCxnSpPr/>
          <p:nvPr/>
        </p:nvCxnSpPr>
        <p:spPr>
          <a:xfrm>
            <a:off x="9725026" y="3151074"/>
            <a:ext cx="0" cy="21955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761141" y="1150361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3114935" y="1636136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5376022" y="1226561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7811441" y="1636136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10348808" y="1226561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38" y="2031122"/>
            <a:ext cx="500118" cy="39065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62" y="1978684"/>
            <a:ext cx="409081" cy="409081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91" y="1639098"/>
            <a:ext cx="447208" cy="37359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7" y="1520777"/>
            <a:ext cx="460515" cy="42307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62" y="1583201"/>
            <a:ext cx="404734" cy="3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77"/>
            <a:r>
              <a:rPr lang="fr-FR" cap="all" dirty="0"/>
              <a:t>Configuration de </a:t>
            </a:r>
            <a:r>
              <a:rPr lang="fr-FR" cap="all" dirty="0" smtClean="0"/>
              <a:t>SAS guide </a:t>
            </a:r>
            <a:r>
              <a:rPr lang="fr-FR" cap="all" dirty="0"/>
              <a:t>8.3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95733" y="2960470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248128" y="2960470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128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871531" y="4677139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519936" y="4677139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11EAA1-0258-E14B-AA3E-8530136B5E57}"/>
              </a:ext>
            </a:extLst>
          </p:cNvPr>
          <p:cNvSpPr txBox="1"/>
          <p:nvPr/>
        </p:nvSpPr>
        <p:spPr>
          <a:xfrm>
            <a:off x="10121020" y="950323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chemeClr val="accent6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D747DE1-BF0F-D24D-B38F-5E0AC0B46F30}"/>
              </a:ext>
            </a:extLst>
          </p:cNvPr>
          <p:cNvSpPr txBox="1"/>
          <p:nvPr/>
        </p:nvSpPr>
        <p:spPr>
          <a:xfrm>
            <a:off x="7094974" y="911773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rgbClr val="3EA1C0"/>
                </a:solidFill>
              </a:rPr>
              <a:t>03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105574" y="2178469"/>
            <a:ext cx="2887009" cy="570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des profils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184231" y="2175838"/>
            <a:ext cx="2887200" cy="570016"/>
          </a:xfrm>
          <a:prstGeom prst="round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de la langue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263080" y="2178469"/>
            <a:ext cx="2887200" cy="570016"/>
          </a:xfrm>
          <a:prstGeom prst="roundRect">
            <a:avLst/>
          </a:prstGeom>
          <a:solidFill>
            <a:srgbClr val="3EA1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de l’autoexec</a:t>
            </a: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9289126" y="2175838"/>
            <a:ext cx="2887200" cy="570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des tâches favorites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" y="3434727"/>
            <a:ext cx="2955387" cy="1604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ZoneTexte 34"/>
          <p:cNvSpPr txBox="1"/>
          <p:nvPr/>
        </p:nvSpPr>
        <p:spPr>
          <a:xfrm>
            <a:off x="153727" y="2841603"/>
            <a:ext cx="27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accent1"/>
                </a:solidFill>
              </a:rPr>
              <a:t>outils/connexions</a:t>
            </a:r>
            <a:endParaRPr lang="fr-FR" i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344807" y="2841603"/>
            <a:ext cx="316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accent6">
                    <a:lumMod val="25000"/>
                  </a:schemeClr>
                </a:solidFill>
              </a:rPr>
              <a:t>outils/options/Démarrage</a:t>
            </a:r>
            <a:endParaRPr lang="fr-FR" i="1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4"/>
          <a:srcRect l="31265" t="9983" r="5156"/>
          <a:stretch/>
        </p:blipFill>
        <p:spPr>
          <a:xfrm>
            <a:off x="3166543" y="3441614"/>
            <a:ext cx="2957692" cy="1540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ZoneTexte 38"/>
          <p:cNvSpPr txBox="1"/>
          <p:nvPr/>
        </p:nvSpPr>
        <p:spPr>
          <a:xfrm>
            <a:off x="6189270" y="2841603"/>
            <a:ext cx="316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3EA1C0"/>
                </a:solidFill>
              </a:rPr>
              <a:t>outils/options/Programme SAS</a:t>
            </a:r>
            <a:endParaRPr lang="fr-FR" i="1" dirty="0">
              <a:solidFill>
                <a:srgbClr val="3EA1C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689504" y="2841603"/>
            <a:ext cx="20864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Onglet Tâches SAS  </a:t>
            </a:r>
            <a:endParaRPr lang="fr-FR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95" y="3447841"/>
            <a:ext cx="2852259" cy="2064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6"/>
          <a:srcRect l="33344" t="51208" r="58608" b="15690"/>
          <a:stretch/>
        </p:blipFill>
        <p:spPr>
          <a:xfrm>
            <a:off x="9324414" y="3466323"/>
            <a:ext cx="2733064" cy="2109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TextBox 24">
            <a:extLst>
              <a:ext uri="{FF2B5EF4-FFF2-40B4-BE49-F238E27FC236}">
                <a16:creationId xmlns:a16="http://schemas.microsoft.com/office/drawing/2014/main" id="{3CA4849E-BC88-1342-BFF0-89F2754552CF}"/>
              </a:ext>
            </a:extLst>
          </p:cNvPr>
          <p:cNvSpPr txBox="1"/>
          <p:nvPr/>
        </p:nvSpPr>
        <p:spPr>
          <a:xfrm>
            <a:off x="4016030" y="882740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chemeClr val="accent6">
                    <a:lumMod val="25000"/>
                  </a:schemeClr>
                </a:solidFill>
              </a:rPr>
              <a:t>02</a:t>
            </a: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0BE9338C-D6DC-3249-897A-237AFF815D38}"/>
              </a:ext>
            </a:extLst>
          </p:cNvPr>
          <p:cNvSpPr txBox="1"/>
          <p:nvPr/>
        </p:nvSpPr>
        <p:spPr>
          <a:xfrm>
            <a:off x="937372" y="861646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31402" y="6027134"/>
            <a:ext cx="67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7" action="ppaction://hlinkfile"/>
              </a:rPr>
              <a:t>N’hésitez pas à vous appuyer sur le portail SAS</a:t>
            </a:r>
            <a:endParaRPr lang="fr-FR" dirty="0"/>
          </a:p>
        </p:txBody>
      </p:sp>
      <p:pic>
        <p:nvPicPr>
          <p:cNvPr id="6146" name="Picture 2" descr="Link icon vector. Link vector icon. External link symbol vector icon.  Hyperlink symbol.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5962458"/>
            <a:ext cx="498683" cy="4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6" name="Picture 2" descr="Modèle PowerPoint de discussion communautai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22599" r="10169" b="9604"/>
          <a:stretch/>
        </p:blipFill>
        <p:spPr bwMode="auto">
          <a:xfrm>
            <a:off x="2617428" y="1360453"/>
            <a:ext cx="6645495" cy="48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097256" y="196645"/>
            <a:ext cx="7685840" cy="547124"/>
          </a:xfrm>
        </p:spPr>
        <p:txBody>
          <a:bodyPr>
            <a:normAutofit/>
          </a:bodyPr>
          <a:lstStyle/>
          <a:p>
            <a:r>
              <a:rPr lang="fr-FR" cap="all" dirty="0"/>
              <a:t>Discussions et échanges </a:t>
            </a:r>
          </a:p>
        </p:txBody>
      </p:sp>
    </p:spTree>
    <p:extLst>
      <p:ext uri="{BB962C8B-B14F-4D97-AF65-F5344CB8AC3E}">
        <p14:creationId xmlns:p14="http://schemas.microsoft.com/office/powerpoint/2010/main" val="16847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fr-FR" b="1" dirty="0" smtClean="0"/>
              <a:t>MERCI !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060baac8-eeb9-4084-b918-41e3a2c30220"/>
  <p:tag name="_AMO_XMLVERSION" val="1"/>
  <p:tag name="_AMO_REFRESHMULTIPLELIST" val="&lt;Items /&gt;"/>
</p:tagLst>
</file>

<file path=ppt/theme/theme1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12221</TotalTime>
  <Words>578</Words>
  <Application>Microsoft Office PowerPoint</Application>
  <PresentationFormat>Grand écran</PresentationFormat>
  <Paragraphs>103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GeosansLight</vt:lpstr>
      <vt:lpstr>Segoe UI Semilight</vt:lpstr>
      <vt:lpstr>Univers 55</vt:lpstr>
      <vt:lpstr>Wingdings</vt:lpstr>
      <vt:lpstr>Diapositive contenu</vt:lpstr>
      <vt:lpstr>Diapositive couverture et titre</vt:lpstr>
      <vt:lpstr>1_Diapositive contenu</vt:lpstr>
      <vt:lpstr>2_Diapositive contenu</vt:lpstr>
      <vt:lpstr>3_Diapositive contenu</vt:lpstr>
      <vt:lpstr>4_Diapositive contenu</vt:lpstr>
      <vt:lpstr>5_Diapositive contenu</vt:lpstr>
      <vt:lpstr>Point d’échange sur la migration SAS Guide 8.3  #1</vt:lpstr>
      <vt:lpstr>Evolution de l’écosystème SAS actualisée</vt:lpstr>
      <vt:lpstr>Trajectoires de migration</vt:lpstr>
      <vt:lpstr>Présentation PowerPoint</vt:lpstr>
      <vt:lpstr>Les étapes de la migration</vt:lpstr>
      <vt:lpstr>Configuration de SAS guide 8.3</vt:lpstr>
      <vt:lpstr>Discussions et échanges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des utilisateurs SAS du GACM</dc:title>
  <dc:creator>xavier.illy@acm.fr</dc:creator>
  <cp:keywords>N°</cp:keywords>
  <cp:lastModifiedBy>BAMBA Charif</cp:lastModifiedBy>
  <cp:revision>636</cp:revision>
  <dcterms:created xsi:type="dcterms:W3CDTF">2019-03-05T13:19:37Z</dcterms:created>
  <dcterms:modified xsi:type="dcterms:W3CDTF">2022-11-22T08:12:10Z</dcterms:modified>
  <cp:category>2</cp:category>
</cp:coreProperties>
</file>