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  <p:sldMasterId id="2147483711" r:id="rId4"/>
    <p:sldMasterId id="2147483726" r:id="rId5"/>
    <p:sldMasterId id="2147483736" r:id="rId6"/>
  </p:sldMasterIdLst>
  <p:notesMasterIdLst>
    <p:notesMasterId r:id="rId14"/>
  </p:notesMasterIdLst>
  <p:handoutMasterIdLst>
    <p:handoutMasterId r:id="rId15"/>
  </p:handoutMasterIdLst>
  <p:sldIdLst>
    <p:sldId id="260" r:id="rId7"/>
    <p:sldId id="391" r:id="rId8"/>
    <p:sldId id="378" r:id="rId9"/>
    <p:sldId id="365" r:id="rId10"/>
    <p:sldId id="426" r:id="rId11"/>
    <p:sldId id="425" r:id="rId12"/>
    <p:sldId id="427" r:id="rId13"/>
  </p:sldIdLst>
  <p:sldSz cx="12192000" cy="6858000"/>
  <p:notesSz cx="6858000" cy="9144000"/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003"/>
    <a:srgbClr val="3EA1C0"/>
    <a:srgbClr val="063E7C"/>
    <a:srgbClr val="1C5493"/>
    <a:srgbClr val="8497B0"/>
    <a:srgbClr val="ADB9C3"/>
    <a:srgbClr val="335B82"/>
    <a:srgbClr val="D0373E"/>
    <a:srgbClr val="F3CBCD"/>
    <a:srgbClr val="D5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87775" autoAdjust="0"/>
  </p:normalViewPr>
  <p:slideViewPr>
    <p:cSldViewPr snapToGrid="0">
      <p:cViewPr varScale="1">
        <p:scale>
          <a:sx n="97" d="100"/>
          <a:sy n="97" d="100"/>
        </p:scale>
        <p:origin x="804" y="90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6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12/10/2022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12/10/2022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BEA7F578-88D5-4C15-B7C5-7D142155B3FE}" type="datetimeFigureOut">
              <a:rPr lang="fr-FR" smtClean="0"/>
              <a:t>12/10/2022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41D9A415-7A74-4375-B2DC-58C8776194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01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3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4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4326386" y="1902929"/>
            <a:ext cx="214501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b="0" dirty="0" smtClean="0"/>
              <a:t>AVANCEMENT</a:t>
            </a:r>
            <a:r>
              <a:rPr lang="fr-FR" b="0" baseline="0" dirty="0" smtClean="0"/>
              <a:t> EN %:</a:t>
            </a:r>
            <a:endParaRPr lang="fr-FR" b="0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2974663" y="1230997"/>
            <a:ext cx="705680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sz="2400" b="1" dirty="0" smtClean="0"/>
              <a:t>VOS POINTS</a:t>
            </a:r>
            <a:r>
              <a:rPr lang="fr-FR" sz="2400" b="1" baseline="0" dirty="0" smtClean="0"/>
              <a:t> D’ATTENTION SUR LA BASCULE VERTICA  </a:t>
            </a:r>
            <a:r>
              <a:rPr lang="fr-FR" b="0" dirty="0" smtClean="0"/>
              <a:t>:</a:t>
            </a:r>
            <a:endParaRPr lang="fr-FR" b="0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333392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6786213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lang="fr-FR" sz="1200" dirty="0"/>
            </a:lvl1pPr>
          </a:lstStyle>
          <a:p>
            <a:pPr lvl="0"/>
            <a:endParaRPr lang="fr-FR" dirty="0"/>
          </a:p>
        </p:txBody>
      </p:sp>
      <p:sp>
        <p:nvSpPr>
          <p:cNvPr id="23" name="Plus 22"/>
          <p:cNvSpPr/>
          <p:nvPr userDrawn="1"/>
        </p:nvSpPr>
        <p:spPr>
          <a:xfrm>
            <a:off x="1115879" y="2302958"/>
            <a:ext cx="449450" cy="44945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Moins 23"/>
          <p:cNvSpPr/>
          <p:nvPr userDrawn="1"/>
        </p:nvSpPr>
        <p:spPr>
          <a:xfrm>
            <a:off x="6654388" y="2302958"/>
            <a:ext cx="475282" cy="533007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7"/>
          </p:nvPr>
        </p:nvSpPr>
        <p:spPr>
          <a:xfrm>
            <a:off x="6400042" y="1920875"/>
            <a:ext cx="3764376" cy="3317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8" hasCustomPrompt="1"/>
          </p:nvPr>
        </p:nvSpPr>
        <p:spPr>
          <a:xfrm>
            <a:off x="2157083" y="154826"/>
            <a:ext cx="3675063" cy="5868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19" hasCustomPrompt="1"/>
          </p:nvPr>
        </p:nvSpPr>
        <p:spPr>
          <a:xfrm>
            <a:off x="7659688" y="154826"/>
            <a:ext cx="3899708" cy="586596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3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reporting SAS (</a:t>
              </a:r>
              <a:r>
                <a:rPr lang="fr-FR" sz="800" dirty="0" smtClean="0">
                  <a:solidFill>
                    <a:prstClr val="black"/>
                  </a:solidFill>
                </a:rPr>
                <a:t>ods,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2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4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432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2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0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5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31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2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3349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0147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2020-2021: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7" y="1290332"/>
            <a:ext cx="2676777" cy="718325"/>
            <a:chOff x="-7056" y="1318843"/>
            <a:chExt cx="2676777" cy="71832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21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3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0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0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0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1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7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9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3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76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8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6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58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0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5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9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  <p:sldLayoutId id="2147483661" r:id="rId3"/>
    <p:sldLayoutId id="2147483677" r:id="rId4"/>
    <p:sldLayoutId id="2147483676" r:id="rId5"/>
    <p:sldLayoutId id="2147483666" r:id="rId6"/>
    <p:sldLayoutId id="2147483673" r:id="rId7"/>
    <p:sldLayoutId id="2147483679" r:id="rId8"/>
    <p:sldLayoutId id="2147483675" r:id="rId9"/>
    <p:sldLayoutId id="214748369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8" r:id="rId3"/>
    <p:sldLayoutId id="2147483700" r:id="rId4"/>
    <p:sldLayoutId id="2147483723" r:id="rId5"/>
    <p:sldLayoutId id="214748372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OPTIMISATION </a:t>
            </a:r>
            <a:r>
              <a:rPr lang="fr-FR" b="1" dirty="0" smtClean="0"/>
              <a:t>AUTO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LOT 1</a:t>
            </a:r>
            <a:endParaRPr lang="fr-FR" b="1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small" dirty="0" smtClean="0"/>
              <a:t>OCTOBRE 2022</a:t>
            </a:r>
            <a:endParaRPr lang="fr-FR" i="1" cap="sm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 smtClean="0"/>
              <a:t>OBJECTIFS</a:t>
            </a:r>
            <a:endParaRPr lang="fr-FR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81256" y="996833"/>
            <a:ext cx="10381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Contexte : </a:t>
            </a:r>
            <a:r>
              <a:rPr lang="fr-FR" sz="1400" dirty="0"/>
              <a:t>en attendant la mise en place des tables du </a:t>
            </a:r>
            <a:r>
              <a:rPr lang="fr-FR" sz="1400" dirty="0" smtClean="0"/>
              <a:t>SIAD, un chantier d’optimisation des </a:t>
            </a:r>
            <a:r>
              <a:rPr lang="fr-FR" sz="1400" dirty="0"/>
              <a:t>c</a:t>
            </a:r>
            <a:r>
              <a:rPr lang="fr-FR" sz="1400" dirty="0" smtClean="0"/>
              <a:t>haînes </a:t>
            </a:r>
            <a:r>
              <a:rPr lang="fr-FR" sz="1400" dirty="0" smtClean="0"/>
              <a:t>auto a été mis en place. Ce chantier a pour objectif de réduire le temps d’exécution des </a:t>
            </a:r>
            <a:r>
              <a:rPr lang="fr-FR" sz="1400" dirty="0"/>
              <a:t>c</a:t>
            </a:r>
            <a:r>
              <a:rPr lang="fr-FR" sz="1400" dirty="0" smtClean="0"/>
              <a:t>haînes </a:t>
            </a:r>
            <a:r>
              <a:rPr lang="fr-FR" sz="1400" dirty="0" smtClean="0"/>
              <a:t>mais aussi de </a:t>
            </a:r>
            <a:r>
              <a:rPr lang="fr-FR" sz="1400" dirty="0" smtClean="0"/>
              <a:t>fiabiliser les traitements.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Analyse </a:t>
            </a: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sz="1400" b="1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</a:t>
            </a:r>
            <a:r>
              <a:rPr lang="fr-FR" sz="1400" dirty="0" smtClean="0"/>
              <a:t>échanges de données entre Vertica et SAS </a:t>
            </a:r>
            <a:r>
              <a:rPr lang="fr-FR" sz="1400" dirty="0" smtClean="0"/>
              <a:t>sont les </a:t>
            </a:r>
            <a:r>
              <a:rPr lang="fr-FR" sz="1400" dirty="0" smtClean="0"/>
              <a:t>étapes les plus consommatrices en terme de temps.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échanges entre Vertica et SAS sont parfois générateurs de timeout.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étapes SAS ainsi que les étapes Vertica ont déjà été optimisées</a:t>
            </a:r>
            <a:r>
              <a:rPr lang="fr-FR" sz="1400" dirty="0"/>
              <a:t>.</a:t>
            </a:r>
            <a:endParaRPr lang="fr-FR" sz="1400" dirty="0"/>
          </a:p>
          <a:p>
            <a:pPr lvl="1"/>
            <a:endParaRPr lang="fr-FR" sz="1400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Solution : Intégration des </a:t>
            </a: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TVS </a:t>
            </a: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à la </a:t>
            </a: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chaine </a:t>
            </a:r>
            <a:r>
              <a:rPr lang="fr-FR" sz="1400" b="1" u="sng" dirty="0" smtClean="0">
                <a:solidFill>
                  <a:schemeClr val="accent1">
                    <a:lumMod val="50000"/>
                  </a:schemeClr>
                </a:solidFill>
              </a:rPr>
              <a:t>SAS :</a:t>
            </a:r>
            <a:endParaRPr lang="fr-FR" sz="14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smtClean="0"/>
              <a:t>Afin de limiter au maximum les échanges de données entre SAS et Vertica nous allons mettre en place des </a:t>
            </a:r>
            <a:r>
              <a:rPr lang="fr-FR" sz="1400" b="1" dirty="0" smtClean="0"/>
              <a:t>TVS </a:t>
            </a:r>
            <a:r>
              <a:rPr lang="fr-FR" sz="1400" b="1" dirty="0" smtClean="0"/>
              <a:t>en suivant les règles suivantes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TVS</a:t>
            </a:r>
            <a:r>
              <a:rPr lang="fr-FR" sz="1400" dirty="0"/>
              <a:t> </a:t>
            </a:r>
            <a:r>
              <a:rPr lang="fr-FR" sz="1400" dirty="0" smtClean="0"/>
              <a:t>devront suivre les règles de nommage</a:t>
            </a:r>
            <a:endParaRPr lang="fr-F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TVS doivent être alimentées depuis Vertica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L’alimentation des TVS depuis SAS concernera uniquement des tables de paramétrage (faible volumétrie)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Utilisation du SQL explicite afin de limiter les échanges réseaux SAS/Vertica</a:t>
            </a:r>
            <a:endParaRPr lang="fr-FR" sz="1400" dirty="0"/>
          </a:p>
          <a:p>
            <a:pPr lvl="1"/>
            <a:r>
              <a:rPr lang="fr-FR" sz="1400" dirty="0" smtClean="0"/>
              <a:t>      </a:t>
            </a:r>
            <a:endParaRPr lang="fr-FR" sz="1400" dirty="0"/>
          </a:p>
        </p:txBody>
      </p:sp>
      <p:sp>
        <p:nvSpPr>
          <p:cNvPr id="5" name="Cylindre 4"/>
          <p:cNvSpPr/>
          <p:nvPr/>
        </p:nvSpPr>
        <p:spPr>
          <a:xfrm>
            <a:off x="2660361" y="4974448"/>
            <a:ext cx="779488" cy="35753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white"/>
                </a:solidFill>
                <a:latin typeface="Calibri" panose="020F0502020204030204"/>
              </a:rPr>
              <a:t>SIAD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ylindre 6"/>
          <p:cNvSpPr/>
          <p:nvPr/>
        </p:nvSpPr>
        <p:spPr>
          <a:xfrm>
            <a:off x="2660361" y="5547295"/>
            <a:ext cx="775168" cy="357530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>
            <a:stCxn id="5" idx="4"/>
            <a:endCxn id="13" idx="2"/>
          </p:cNvCxnSpPr>
          <p:nvPr/>
        </p:nvCxnSpPr>
        <p:spPr>
          <a:xfrm>
            <a:off x="3439849" y="5153213"/>
            <a:ext cx="831478" cy="2269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4"/>
            <a:endCxn id="13" idx="2"/>
          </p:cNvCxnSpPr>
          <p:nvPr/>
        </p:nvCxnSpPr>
        <p:spPr>
          <a:xfrm flipV="1">
            <a:off x="3435529" y="5380207"/>
            <a:ext cx="835798" cy="3458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4271327" y="5201442"/>
            <a:ext cx="775168" cy="357530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ylindre 17"/>
          <p:cNvSpPr/>
          <p:nvPr/>
        </p:nvSpPr>
        <p:spPr>
          <a:xfrm>
            <a:off x="7797715" y="4986125"/>
            <a:ext cx="779488" cy="35753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white"/>
                </a:solidFill>
                <a:latin typeface="Calibri" panose="020F0502020204030204"/>
              </a:rPr>
              <a:t>SIAD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ylindre 18"/>
          <p:cNvSpPr/>
          <p:nvPr/>
        </p:nvSpPr>
        <p:spPr>
          <a:xfrm>
            <a:off x="7797715" y="5558972"/>
            <a:ext cx="775168" cy="35753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ylindre 19"/>
          <p:cNvSpPr/>
          <p:nvPr/>
        </p:nvSpPr>
        <p:spPr>
          <a:xfrm>
            <a:off x="9408681" y="5213119"/>
            <a:ext cx="775168" cy="35753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cteur droit avec flèche 20"/>
          <p:cNvCxnSpPr>
            <a:stCxn id="18" idx="4"/>
            <a:endCxn id="20" idx="2"/>
          </p:cNvCxnSpPr>
          <p:nvPr/>
        </p:nvCxnSpPr>
        <p:spPr>
          <a:xfrm>
            <a:off x="8577203" y="5164890"/>
            <a:ext cx="831478" cy="2269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4"/>
            <a:endCxn id="20" idx="2"/>
          </p:cNvCxnSpPr>
          <p:nvPr/>
        </p:nvCxnSpPr>
        <p:spPr>
          <a:xfrm flipV="1">
            <a:off x="8572883" y="5391884"/>
            <a:ext cx="835798" cy="3458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èche droite 26"/>
          <p:cNvSpPr/>
          <p:nvPr/>
        </p:nvSpPr>
        <p:spPr>
          <a:xfrm>
            <a:off x="5478208" y="4913639"/>
            <a:ext cx="1887794" cy="1033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Utilisation des TVS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cap="all" dirty="0" smtClean="0"/>
              <a:t>DESCRIPTION DES </a:t>
            </a:r>
            <a:r>
              <a:rPr lang="fr-FR" b="1" cap="all" dirty="0" smtClean="0"/>
              <a:t>Chaînes </a:t>
            </a:r>
            <a:r>
              <a:rPr lang="fr-FR" b="1" cap="all" dirty="0"/>
              <a:t>: </a:t>
            </a:r>
            <a:r>
              <a:rPr lang="fr-FR" b="1" cap="all" dirty="0" smtClean="0"/>
              <a:t>SASAM06O</a:t>
            </a:r>
          </a:p>
          <a:p>
            <a:r>
              <a:rPr lang="fr-FR" b="1" cap="all" dirty="0"/>
              <a:t>SASAM158 et SASAM159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/>
              <a:t>TAWMACT2</a:t>
            </a:r>
            <a:r>
              <a:rPr lang="fr-FR" b="1" cap="all" dirty="0" smtClean="0"/>
              <a:t/>
            </a:r>
            <a:br>
              <a:rPr lang="fr-FR" b="1" cap="all" dirty="0" smtClean="0"/>
            </a:br>
            <a:r>
              <a:rPr lang="fr-FR" sz="1400" b="1" cap="all" dirty="0" smtClean="0"/>
              <a:t>durée :  </a:t>
            </a:r>
            <a:r>
              <a:rPr lang="fr-FR" sz="1400" b="1" cap="all" dirty="0"/>
              <a:t>8</a:t>
            </a:r>
            <a:r>
              <a:rPr lang="fr-FR" sz="1400" b="1" cap="all" dirty="0" smtClean="0"/>
              <a:t>h00</a:t>
            </a:r>
            <a:endParaRPr lang="fr-FR" sz="1400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re 16"/>
          <p:cNvSpPr/>
          <p:nvPr/>
        </p:nvSpPr>
        <p:spPr>
          <a:xfrm>
            <a:off x="2069149" y="170004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</a:t>
            </a:r>
          </a:p>
        </p:txBody>
      </p:sp>
      <p:sp>
        <p:nvSpPr>
          <p:cNvPr id="18" name="Cylindre 17"/>
          <p:cNvSpPr/>
          <p:nvPr/>
        </p:nvSpPr>
        <p:spPr>
          <a:xfrm>
            <a:off x="2069148" y="3442071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TAWITGA</a:t>
            </a:r>
          </a:p>
        </p:txBody>
      </p:sp>
      <p:sp>
        <p:nvSpPr>
          <p:cNvPr id="30" name="Cylindre 29"/>
          <p:cNvSpPr/>
          <p:nvPr/>
        </p:nvSpPr>
        <p:spPr>
          <a:xfrm>
            <a:off x="8727239" y="3413205"/>
            <a:ext cx="1148006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tawitga_tasse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49" idx="4"/>
            <a:endCxn id="30" idx="2"/>
          </p:cNvCxnSpPr>
          <p:nvPr/>
        </p:nvCxnSpPr>
        <p:spPr>
          <a:xfrm flipV="1">
            <a:off x="3506754" y="3735324"/>
            <a:ext cx="5220485" cy="9124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re 43"/>
          <p:cNvSpPr/>
          <p:nvPr/>
        </p:nvSpPr>
        <p:spPr>
          <a:xfrm>
            <a:off x="11232856" y="5979746"/>
            <a:ext cx="498483" cy="45086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SIADIDW</a:t>
            </a:r>
            <a:endParaRPr lang="fr-FR" sz="1200" dirty="0"/>
          </a:p>
        </p:txBody>
      </p:sp>
      <p:sp>
        <p:nvSpPr>
          <p:cNvPr id="45" name="Cylindre 44"/>
          <p:cNvSpPr/>
          <p:nvPr/>
        </p:nvSpPr>
        <p:spPr>
          <a:xfrm>
            <a:off x="10598723" y="5980050"/>
            <a:ext cx="498483" cy="45086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TVI</a:t>
            </a:r>
            <a:endParaRPr lang="fr-FR" sz="1200" dirty="0"/>
          </a:p>
        </p:txBody>
      </p:sp>
      <p:sp>
        <p:nvSpPr>
          <p:cNvPr id="48" name="Cylindre 47"/>
          <p:cNvSpPr/>
          <p:nvPr/>
        </p:nvSpPr>
        <p:spPr>
          <a:xfrm>
            <a:off x="4654763" y="2022164"/>
            <a:ext cx="1227018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  <p:cxnSp>
        <p:nvCxnSpPr>
          <p:cNvPr id="58" name="Connecteur droit avec flèche 57"/>
          <p:cNvCxnSpPr>
            <a:stCxn id="48" idx="4"/>
            <a:endCxn id="30" idx="2"/>
          </p:cNvCxnSpPr>
          <p:nvPr/>
        </p:nvCxnSpPr>
        <p:spPr>
          <a:xfrm>
            <a:off x="5881781" y="2344283"/>
            <a:ext cx="2845458" cy="13910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8" idx="4"/>
            <a:endCxn id="30" idx="2"/>
          </p:cNvCxnSpPr>
          <p:nvPr/>
        </p:nvCxnSpPr>
        <p:spPr>
          <a:xfrm flipV="1">
            <a:off x="3506755" y="3735324"/>
            <a:ext cx="5220484" cy="288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4"/>
            <a:endCxn id="48" idx="2"/>
          </p:cNvCxnSpPr>
          <p:nvPr/>
        </p:nvCxnSpPr>
        <p:spPr>
          <a:xfrm>
            <a:off x="3506756" y="2022164"/>
            <a:ext cx="1148007" cy="3221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re 95"/>
          <p:cNvSpPr/>
          <p:nvPr/>
        </p:nvSpPr>
        <p:spPr>
          <a:xfrm>
            <a:off x="2069150" y="2558510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TAWICXA</a:t>
            </a:r>
            <a:endParaRPr lang="fr-FR" sz="1400" dirty="0"/>
          </a:p>
        </p:txBody>
      </p:sp>
      <p:cxnSp>
        <p:nvCxnSpPr>
          <p:cNvPr id="97" name="Connecteur droit avec flèche 96"/>
          <p:cNvCxnSpPr>
            <a:stCxn id="96" idx="4"/>
            <a:endCxn id="48" idx="2"/>
          </p:cNvCxnSpPr>
          <p:nvPr/>
        </p:nvCxnSpPr>
        <p:spPr>
          <a:xfrm flipV="1">
            <a:off x="3506757" y="2344283"/>
            <a:ext cx="1148006" cy="5363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8288737" y="3977429"/>
            <a:ext cx="475256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Join</a:t>
            </a:r>
            <a:endParaRPr lang="fr-FR" sz="800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326507" y="1624046"/>
            <a:ext cx="1790473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???????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9875245" y="5979746"/>
            <a:ext cx="498483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  <a:endParaRPr lang="fr-FR" sz="1200" dirty="0"/>
          </a:p>
        </p:txBody>
      </p:sp>
      <p:sp>
        <p:nvSpPr>
          <p:cNvPr id="49" name="Cylindre 48"/>
          <p:cNvSpPr/>
          <p:nvPr/>
        </p:nvSpPr>
        <p:spPr>
          <a:xfrm>
            <a:off x="2069147" y="4325632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TAWITFC</a:t>
            </a:r>
          </a:p>
        </p:txBody>
      </p:sp>
    </p:spTree>
    <p:extLst>
      <p:ext uri="{BB962C8B-B14F-4D97-AF65-F5344CB8AC3E}">
        <p14:creationId xmlns:p14="http://schemas.microsoft.com/office/powerpoint/2010/main" val="28863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 smtClean="0"/>
              <a:t>TAWMACT2 : Solution TVS</a:t>
            </a:r>
            <a:r>
              <a:rPr lang="fr-FR" b="1" cap="all" dirty="0" smtClean="0"/>
              <a:t/>
            </a:r>
            <a:br>
              <a:rPr lang="fr-FR" b="1" cap="all" dirty="0" smtClean="0"/>
            </a:br>
            <a:r>
              <a:rPr lang="fr-FR" sz="1400" b="1" cap="all" dirty="0" smtClean="0"/>
              <a:t>durée :  </a:t>
            </a:r>
            <a:r>
              <a:rPr lang="fr-FR" sz="1400" b="1" cap="all" dirty="0"/>
              <a:t>8</a:t>
            </a:r>
            <a:r>
              <a:rPr lang="fr-FR" sz="1400" b="1" cap="all" dirty="0" smtClean="0"/>
              <a:t>h00</a:t>
            </a:r>
            <a:endParaRPr lang="fr-FR" sz="1400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re 16"/>
          <p:cNvSpPr/>
          <p:nvPr/>
        </p:nvSpPr>
        <p:spPr>
          <a:xfrm>
            <a:off x="2069149" y="170004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</a:t>
            </a:r>
          </a:p>
        </p:txBody>
      </p:sp>
      <p:sp>
        <p:nvSpPr>
          <p:cNvPr id="18" name="Cylindre 17"/>
          <p:cNvSpPr/>
          <p:nvPr/>
        </p:nvSpPr>
        <p:spPr>
          <a:xfrm>
            <a:off x="2069148" y="3442071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TAWITGA</a:t>
            </a:r>
          </a:p>
        </p:txBody>
      </p:sp>
      <p:sp>
        <p:nvSpPr>
          <p:cNvPr id="30" name="Cylindre 29"/>
          <p:cNvSpPr/>
          <p:nvPr/>
        </p:nvSpPr>
        <p:spPr>
          <a:xfrm>
            <a:off x="8727239" y="3413205"/>
            <a:ext cx="1148006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tawitga_tasse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49" idx="4"/>
            <a:endCxn id="30" idx="2"/>
          </p:cNvCxnSpPr>
          <p:nvPr/>
        </p:nvCxnSpPr>
        <p:spPr>
          <a:xfrm flipV="1">
            <a:off x="3506754" y="3735324"/>
            <a:ext cx="5220485" cy="9124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re 43"/>
          <p:cNvSpPr/>
          <p:nvPr/>
        </p:nvSpPr>
        <p:spPr>
          <a:xfrm>
            <a:off x="11232856" y="5979746"/>
            <a:ext cx="498483" cy="45086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SIADIDW</a:t>
            </a:r>
            <a:endParaRPr lang="fr-FR" sz="1200" dirty="0"/>
          </a:p>
        </p:txBody>
      </p:sp>
      <p:sp>
        <p:nvSpPr>
          <p:cNvPr id="45" name="Cylindre 44"/>
          <p:cNvSpPr/>
          <p:nvPr/>
        </p:nvSpPr>
        <p:spPr>
          <a:xfrm>
            <a:off x="10598723" y="5980050"/>
            <a:ext cx="498483" cy="45086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TVS</a:t>
            </a:r>
            <a:endParaRPr lang="fr-FR" sz="1200" dirty="0"/>
          </a:p>
        </p:txBody>
      </p:sp>
      <p:sp>
        <p:nvSpPr>
          <p:cNvPr id="48" name="Cylindre 47"/>
          <p:cNvSpPr/>
          <p:nvPr/>
        </p:nvSpPr>
        <p:spPr>
          <a:xfrm>
            <a:off x="4654763" y="2022164"/>
            <a:ext cx="1227018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  <p:cxnSp>
        <p:nvCxnSpPr>
          <p:cNvPr id="58" name="Connecteur droit avec flèche 57"/>
          <p:cNvCxnSpPr>
            <a:stCxn id="48" idx="4"/>
          </p:cNvCxnSpPr>
          <p:nvPr/>
        </p:nvCxnSpPr>
        <p:spPr>
          <a:xfrm flipV="1">
            <a:off x="5881781" y="2344282"/>
            <a:ext cx="754993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8" idx="4"/>
            <a:endCxn id="30" idx="2"/>
          </p:cNvCxnSpPr>
          <p:nvPr/>
        </p:nvCxnSpPr>
        <p:spPr>
          <a:xfrm flipV="1">
            <a:off x="3506755" y="3735324"/>
            <a:ext cx="5220484" cy="288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4"/>
            <a:endCxn id="48" idx="2"/>
          </p:cNvCxnSpPr>
          <p:nvPr/>
        </p:nvCxnSpPr>
        <p:spPr>
          <a:xfrm>
            <a:off x="3506756" y="2022164"/>
            <a:ext cx="1148007" cy="3221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re 95"/>
          <p:cNvSpPr/>
          <p:nvPr/>
        </p:nvSpPr>
        <p:spPr>
          <a:xfrm>
            <a:off x="2069150" y="2558510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TAWICXA</a:t>
            </a:r>
            <a:endParaRPr lang="fr-FR" sz="1400" dirty="0"/>
          </a:p>
        </p:txBody>
      </p:sp>
      <p:cxnSp>
        <p:nvCxnSpPr>
          <p:cNvPr id="97" name="Connecteur droit avec flèche 96"/>
          <p:cNvCxnSpPr>
            <a:stCxn id="96" idx="4"/>
            <a:endCxn id="48" idx="2"/>
          </p:cNvCxnSpPr>
          <p:nvPr/>
        </p:nvCxnSpPr>
        <p:spPr>
          <a:xfrm flipV="1">
            <a:off x="3506757" y="2344283"/>
            <a:ext cx="1148006" cy="5363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8288737" y="3977429"/>
            <a:ext cx="475256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Join</a:t>
            </a:r>
            <a:endParaRPr lang="fr-FR" sz="800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326507" y="1624046"/>
            <a:ext cx="1790473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???????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9875245" y="5979746"/>
            <a:ext cx="498483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  <a:endParaRPr lang="fr-FR" sz="1200" dirty="0"/>
          </a:p>
        </p:txBody>
      </p:sp>
      <p:sp>
        <p:nvSpPr>
          <p:cNvPr id="49" name="Cylindre 48"/>
          <p:cNvSpPr/>
          <p:nvPr/>
        </p:nvSpPr>
        <p:spPr>
          <a:xfrm>
            <a:off x="2069147" y="4325632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TAWITFC</a:t>
            </a:r>
          </a:p>
        </p:txBody>
      </p:sp>
      <p:sp>
        <p:nvSpPr>
          <p:cNvPr id="21" name="Cylindre 20"/>
          <p:cNvSpPr/>
          <p:nvPr/>
        </p:nvSpPr>
        <p:spPr>
          <a:xfrm>
            <a:off x="6636774" y="2022163"/>
            <a:ext cx="1227018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  <p:cxnSp>
        <p:nvCxnSpPr>
          <p:cNvPr id="22" name="Connecteur droit avec flèche 21"/>
          <p:cNvCxnSpPr>
            <a:stCxn id="21" idx="4"/>
            <a:endCxn id="30" idx="2"/>
          </p:cNvCxnSpPr>
          <p:nvPr/>
        </p:nvCxnSpPr>
        <p:spPr>
          <a:xfrm>
            <a:off x="7863792" y="2344282"/>
            <a:ext cx="863447" cy="13910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/>
              <a:t>TAWMACT3</a:t>
            </a:r>
            <a:r>
              <a:rPr lang="fr-FR" b="1" cap="all" dirty="0" smtClean="0"/>
              <a:t/>
            </a:r>
            <a:br>
              <a:rPr lang="fr-FR" b="1" cap="all" dirty="0" smtClean="0"/>
            </a:br>
            <a:r>
              <a:rPr lang="fr-FR" sz="1400" b="1" cap="all" dirty="0" smtClean="0"/>
              <a:t>durée : </a:t>
            </a:r>
            <a:r>
              <a:rPr lang="fr-FR" sz="1400" b="1" cap="all" dirty="0" smtClean="0"/>
              <a:t>7H00 </a:t>
            </a:r>
            <a:endParaRPr lang="fr-FR" sz="1400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ylindre 29"/>
          <p:cNvSpPr/>
          <p:nvPr/>
        </p:nvSpPr>
        <p:spPr>
          <a:xfrm>
            <a:off x="2284767" y="3042825"/>
            <a:ext cx="1148006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tawipaj_prim_dup_ok</a:t>
            </a:r>
          </a:p>
        </p:txBody>
      </p:sp>
      <p:cxnSp>
        <p:nvCxnSpPr>
          <p:cNvPr id="32" name="Connecteur droit avec flèche 31"/>
          <p:cNvCxnSpPr>
            <a:stCxn id="28" idx="4"/>
            <a:endCxn id="47" idx="2"/>
          </p:cNvCxnSpPr>
          <p:nvPr/>
        </p:nvCxnSpPr>
        <p:spPr>
          <a:xfrm>
            <a:off x="1629580" y="4858924"/>
            <a:ext cx="5419419" cy="6661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re 43"/>
          <p:cNvSpPr/>
          <p:nvPr/>
        </p:nvSpPr>
        <p:spPr>
          <a:xfrm>
            <a:off x="11232856" y="5979746"/>
            <a:ext cx="498483" cy="45086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SIADIDW</a:t>
            </a:r>
            <a:endParaRPr lang="fr-FR" sz="1200" dirty="0"/>
          </a:p>
        </p:txBody>
      </p:sp>
      <p:sp>
        <p:nvSpPr>
          <p:cNvPr id="45" name="Cylindre 44"/>
          <p:cNvSpPr/>
          <p:nvPr/>
        </p:nvSpPr>
        <p:spPr>
          <a:xfrm>
            <a:off x="10598723" y="5980050"/>
            <a:ext cx="498483" cy="45086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TVI</a:t>
            </a:r>
            <a:endParaRPr lang="fr-FR" sz="1200" dirty="0"/>
          </a:p>
        </p:txBody>
      </p:sp>
      <p:sp>
        <p:nvSpPr>
          <p:cNvPr id="48" name="Cylindre 47"/>
          <p:cNvSpPr/>
          <p:nvPr/>
        </p:nvSpPr>
        <p:spPr>
          <a:xfrm>
            <a:off x="168581" y="300192"/>
            <a:ext cx="1437607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  <p:cxnSp>
        <p:nvCxnSpPr>
          <p:cNvPr id="58" name="Connecteur droit avec flèche 57"/>
          <p:cNvCxnSpPr>
            <a:stCxn id="25" idx="4"/>
            <a:endCxn id="47" idx="2"/>
          </p:cNvCxnSpPr>
          <p:nvPr/>
        </p:nvCxnSpPr>
        <p:spPr>
          <a:xfrm flipV="1">
            <a:off x="1629581" y="5525110"/>
            <a:ext cx="5419418" cy="4213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4"/>
            <a:endCxn id="47" idx="2"/>
          </p:cNvCxnSpPr>
          <p:nvPr/>
        </p:nvCxnSpPr>
        <p:spPr>
          <a:xfrm>
            <a:off x="1629581" y="5398920"/>
            <a:ext cx="5419418" cy="126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4"/>
            <a:endCxn id="33" idx="2"/>
          </p:cNvCxnSpPr>
          <p:nvPr/>
        </p:nvCxnSpPr>
        <p:spPr>
          <a:xfrm>
            <a:off x="1594492" y="1362761"/>
            <a:ext cx="591254" cy="11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48" idx="4"/>
            <a:endCxn id="33" idx="2"/>
          </p:cNvCxnSpPr>
          <p:nvPr/>
        </p:nvCxnSpPr>
        <p:spPr>
          <a:xfrm>
            <a:off x="1606188" y="622311"/>
            <a:ext cx="579558" cy="751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6459938" y="3977429"/>
            <a:ext cx="475256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Join</a:t>
            </a:r>
            <a:endParaRPr lang="fr-FR" sz="800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004776" y="264272"/>
            <a:ext cx="1790473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???????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7048999" y="5270090"/>
            <a:ext cx="1437607" cy="510039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tawitga_hik</a:t>
            </a:r>
            <a:endParaRPr lang="fr-FR" sz="1200" dirty="0"/>
          </a:p>
        </p:txBody>
      </p:sp>
      <p:sp>
        <p:nvSpPr>
          <p:cNvPr id="21" name="Cylindre 20"/>
          <p:cNvSpPr/>
          <p:nvPr/>
        </p:nvSpPr>
        <p:spPr>
          <a:xfrm>
            <a:off x="156886" y="1686493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TAWIAAJ</a:t>
            </a:r>
            <a:endParaRPr lang="fr-FR" sz="1400" dirty="0"/>
          </a:p>
        </p:txBody>
      </p:sp>
      <p:sp>
        <p:nvSpPr>
          <p:cNvPr id="23" name="Cylindre 22"/>
          <p:cNvSpPr/>
          <p:nvPr/>
        </p:nvSpPr>
        <p:spPr>
          <a:xfrm>
            <a:off x="208709" y="302075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TAWIPAJ</a:t>
            </a:r>
            <a:endParaRPr lang="fr-FR" sz="1400" dirty="0"/>
          </a:p>
        </p:txBody>
      </p:sp>
      <p:sp>
        <p:nvSpPr>
          <p:cNvPr id="24" name="Cylindre 23"/>
          <p:cNvSpPr/>
          <p:nvPr/>
        </p:nvSpPr>
        <p:spPr>
          <a:xfrm>
            <a:off x="191974" y="617190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TAWIPAI</a:t>
            </a:r>
            <a:endParaRPr lang="fr-FR" sz="1400" dirty="0"/>
          </a:p>
        </p:txBody>
      </p:sp>
      <p:sp>
        <p:nvSpPr>
          <p:cNvPr id="25" name="Cylindre 24"/>
          <p:cNvSpPr/>
          <p:nvPr/>
        </p:nvSpPr>
        <p:spPr>
          <a:xfrm>
            <a:off x="191974" y="5624353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TAWIPAK</a:t>
            </a:r>
            <a:endParaRPr lang="fr-FR" sz="1400" dirty="0"/>
          </a:p>
        </p:txBody>
      </p:sp>
      <p:sp>
        <p:nvSpPr>
          <p:cNvPr id="27" name="Cylindre 26"/>
          <p:cNvSpPr/>
          <p:nvPr/>
        </p:nvSpPr>
        <p:spPr>
          <a:xfrm>
            <a:off x="191974" y="5076801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TAWIPAH</a:t>
            </a:r>
            <a:endParaRPr lang="fr-FR" sz="1400" dirty="0"/>
          </a:p>
        </p:txBody>
      </p:sp>
      <p:sp>
        <p:nvSpPr>
          <p:cNvPr id="28" name="Cylindre 27"/>
          <p:cNvSpPr/>
          <p:nvPr/>
        </p:nvSpPr>
        <p:spPr>
          <a:xfrm>
            <a:off x="191973" y="453680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TAWIPAG</a:t>
            </a:r>
            <a:endParaRPr lang="fr-FR" sz="1400" dirty="0"/>
          </a:p>
        </p:txBody>
      </p:sp>
      <p:sp>
        <p:nvSpPr>
          <p:cNvPr id="33" name="Cylindre 32"/>
          <p:cNvSpPr/>
          <p:nvPr/>
        </p:nvSpPr>
        <p:spPr>
          <a:xfrm>
            <a:off x="2185746" y="1052089"/>
            <a:ext cx="1247027" cy="644237"/>
          </a:xfrm>
          <a:prstGeom prst="can">
            <a:avLst>
              <a:gd name="adj" fmla="val 2194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tawiajg_prim_ret</a:t>
            </a:r>
            <a:endParaRPr lang="fr-FR" sz="1400" dirty="0"/>
          </a:p>
        </p:txBody>
      </p:sp>
      <p:cxnSp>
        <p:nvCxnSpPr>
          <p:cNvPr id="35" name="Connecteur droit avec flèche 34"/>
          <p:cNvCxnSpPr>
            <a:stCxn id="33" idx="4"/>
            <a:endCxn id="42" idx="2"/>
          </p:cNvCxnSpPr>
          <p:nvPr/>
        </p:nvCxnSpPr>
        <p:spPr>
          <a:xfrm>
            <a:off x="3432773" y="1374208"/>
            <a:ext cx="425456" cy="636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1" idx="4"/>
            <a:endCxn id="42" idx="2"/>
          </p:cNvCxnSpPr>
          <p:nvPr/>
        </p:nvCxnSpPr>
        <p:spPr>
          <a:xfrm>
            <a:off x="1594493" y="2008612"/>
            <a:ext cx="2263736" cy="23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re 41"/>
          <p:cNvSpPr/>
          <p:nvPr/>
        </p:nvSpPr>
        <p:spPr>
          <a:xfrm>
            <a:off x="3858229" y="1688819"/>
            <a:ext cx="1148006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tawitajg_gar_tasse</a:t>
            </a:r>
          </a:p>
        </p:txBody>
      </p:sp>
      <p:cxnSp>
        <p:nvCxnSpPr>
          <p:cNvPr id="52" name="Connecteur droit avec flèche 51"/>
          <p:cNvCxnSpPr>
            <a:stCxn id="24" idx="4"/>
            <a:endCxn id="47" idx="2"/>
          </p:cNvCxnSpPr>
          <p:nvPr/>
        </p:nvCxnSpPr>
        <p:spPr>
          <a:xfrm flipV="1">
            <a:off x="1629581" y="5525110"/>
            <a:ext cx="5419418" cy="9689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8" idx="4"/>
            <a:endCxn id="47" idx="2"/>
          </p:cNvCxnSpPr>
          <p:nvPr/>
        </p:nvCxnSpPr>
        <p:spPr>
          <a:xfrm>
            <a:off x="1646316" y="4327064"/>
            <a:ext cx="5402683" cy="11980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/>
          <p:cNvSpPr/>
          <p:nvPr/>
        </p:nvSpPr>
        <p:spPr>
          <a:xfrm>
            <a:off x="168581" y="2353624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TAWITAC</a:t>
            </a:r>
            <a:endParaRPr lang="fr-FR" sz="1400" dirty="0"/>
          </a:p>
        </p:txBody>
      </p:sp>
      <p:cxnSp>
        <p:nvCxnSpPr>
          <p:cNvPr id="83" name="Connecteur droit avec flèche 82"/>
          <p:cNvCxnSpPr>
            <a:stCxn id="48" idx="4"/>
            <a:endCxn id="89" idx="2"/>
          </p:cNvCxnSpPr>
          <p:nvPr/>
        </p:nvCxnSpPr>
        <p:spPr>
          <a:xfrm>
            <a:off x="1606188" y="622311"/>
            <a:ext cx="678579" cy="20654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22" idx="4"/>
            <a:endCxn id="89" idx="2"/>
          </p:cNvCxnSpPr>
          <p:nvPr/>
        </p:nvCxnSpPr>
        <p:spPr>
          <a:xfrm>
            <a:off x="1606188" y="2675743"/>
            <a:ext cx="678579" cy="120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ylindre 88"/>
          <p:cNvSpPr/>
          <p:nvPr/>
        </p:nvSpPr>
        <p:spPr>
          <a:xfrm>
            <a:off x="2284767" y="2365658"/>
            <a:ext cx="1148006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tawitac_tasse</a:t>
            </a:r>
          </a:p>
        </p:txBody>
      </p:sp>
      <p:sp>
        <p:nvSpPr>
          <p:cNvPr id="17" name="Cylindre 16"/>
          <p:cNvSpPr/>
          <p:nvPr/>
        </p:nvSpPr>
        <p:spPr>
          <a:xfrm>
            <a:off x="156885" y="1040642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TAWIAJG</a:t>
            </a:r>
            <a:endParaRPr lang="fr-FR" sz="1400" dirty="0"/>
          </a:p>
        </p:txBody>
      </p:sp>
      <p:sp>
        <p:nvSpPr>
          <p:cNvPr id="132" name="Cylindre 131"/>
          <p:cNvSpPr/>
          <p:nvPr/>
        </p:nvSpPr>
        <p:spPr>
          <a:xfrm>
            <a:off x="9875245" y="5979746"/>
            <a:ext cx="498483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  <a:endParaRPr lang="fr-FR" sz="1200" dirty="0"/>
          </a:p>
        </p:txBody>
      </p:sp>
      <p:cxnSp>
        <p:nvCxnSpPr>
          <p:cNvPr id="196" name="Connecteur droit avec flèche 195"/>
          <p:cNvCxnSpPr>
            <a:stCxn id="23" idx="4"/>
            <a:endCxn id="30" idx="2"/>
          </p:cNvCxnSpPr>
          <p:nvPr/>
        </p:nvCxnSpPr>
        <p:spPr>
          <a:xfrm>
            <a:off x="1646316" y="3342874"/>
            <a:ext cx="638451" cy="220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42" idx="4"/>
            <a:endCxn id="210" idx="2"/>
          </p:cNvCxnSpPr>
          <p:nvPr/>
        </p:nvCxnSpPr>
        <p:spPr>
          <a:xfrm>
            <a:off x="5006235" y="2010938"/>
            <a:ext cx="380448" cy="1338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>
            <a:stCxn id="89" idx="4"/>
            <a:endCxn id="210" idx="2"/>
          </p:cNvCxnSpPr>
          <p:nvPr/>
        </p:nvCxnSpPr>
        <p:spPr>
          <a:xfrm>
            <a:off x="3432773" y="2687777"/>
            <a:ext cx="1953910" cy="6614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>
            <a:stCxn id="30" idx="4"/>
            <a:endCxn id="210" idx="2"/>
          </p:cNvCxnSpPr>
          <p:nvPr/>
        </p:nvCxnSpPr>
        <p:spPr>
          <a:xfrm flipV="1">
            <a:off x="3432773" y="3349220"/>
            <a:ext cx="1953910" cy="15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ylindre 209"/>
          <p:cNvSpPr/>
          <p:nvPr/>
        </p:nvSpPr>
        <p:spPr>
          <a:xfrm>
            <a:off x="5386683" y="3123787"/>
            <a:ext cx="869093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tmp.tawitga_j</a:t>
            </a:r>
            <a:endParaRPr lang="fr-FR" sz="1200" dirty="0"/>
          </a:p>
        </p:txBody>
      </p:sp>
      <p:cxnSp>
        <p:nvCxnSpPr>
          <p:cNvPr id="223" name="Connecteur droit avec flèche 222"/>
          <p:cNvCxnSpPr>
            <a:stCxn id="18" idx="4"/>
            <a:endCxn id="232" idx="2"/>
          </p:cNvCxnSpPr>
          <p:nvPr/>
        </p:nvCxnSpPr>
        <p:spPr>
          <a:xfrm flipV="1">
            <a:off x="1646316" y="4251865"/>
            <a:ext cx="5402684" cy="75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/>
          <p:cNvCxnSpPr>
            <a:stCxn id="210" idx="4"/>
            <a:endCxn id="232" idx="2"/>
          </p:cNvCxnSpPr>
          <p:nvPr/>
        </p:nvCxnSpPr>
        <p:spPr>
          <a:xfrm>
            <a:off x="6255776" y="3349220"/>
            <a:ext cx="793224" cy="902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ylindre 231"/>
          <p:cNvSpPr/>
          <p:nvPr/>
        </p:nvSpPr>
        <p:spPr>
          <a:xfrm>
            <a:off x="7049000" y="4026432"/>
            <a:ext cx="1437606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tawitga_j_x</a:t>
            </a:r>
          </a:p>
        </p:txBody>
      </p:sp>
      <p:sp>
        <p:nvSpPr>
          <p:cNvPr id="18" name="Cylindre 17"/>
          <p:cNvSpPr/>
          <p:nvPr/>
        </p:nvSpPr>
        <p:spPr>
          <a:xfrm>
            <a:off x="208709" y="400494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TAWICXA</a:t>
            </a:r>
            <a:endParaRPr lang="fr-FR" sz="1400" dirty="0"/>
          </a:p>
        </p:txBody>
      </p:sp>
      <p:sp>
        <p:nvSpPr>
          <p:cNvPr id="46" name="Cylindre 45"/>
          <p:cNvSpPr/>
          <p:nvPr/>
        </p:nvSpPr>
        <p:spPr>
          <a:xfrm>
            <a:off x="256270" y="3658207"/>
            <a:ext cx="1309011" cy="464731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tawitga_tasse</a:t>
            </a:r>
            <a:endParaRPr lang="fr-FR" sz="1400" dirty="0"/>
          </a:p>
        </p:txBody>
      </p:sp>
      <p:cxnSp>
        <p:nvCxnSpPr>
          <p:cNvPr id="49" name="Connecteur droit avec flèche 48"/>
          <p:cNvCxnSpPr>
            <a:stCxn id="46" idx="4"/>
            <a:endCxn id="30" idx="2"/>
          </p:cNvCxnSpPr>
          <p:nvPr/>
        </p:nvCxnSpPr>
        <p:spPr>
          <a:xfrm flipV="1">
            <a:off x="1565281" y="3364944"/>
            <a:ext cx="719486" cy="5256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53" idx="2"/>
          </p:cNvCxnSpPr>
          <p:nvPr/>
        </p:nvCxnSpPr>
        <p:spPr>
          <a:xfrm>
            <a:off x="8486606" y="4220005"/>
            <a:ext cx="923752" cy="8246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7" idx="4"/>
            <a:endCxn id="53" idx="2"/>
          </p:cNvCxnSpPr>
          <p:nvPr/>
        </p:nvCxnSpPr>
        <p:spPr>
          <a:xfrm flipV="1">
            <a:off x="8486606" y="5044657"/>
            <a:ext cx="923752" cy="4804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re 52"/>
          <p:cNvSpPr/>
          <p:nvPr/>
        </p:nvSpPr>
        <p:spPr>
          <a:xfrm>
            <a:off x="9410358" y="4819224"/>
            <a:ext cx="1437606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Tawitga_j_hijk</a:t>
            </a:r>
            <a:endParaRPr lang="fr-FR" sz="1200" dirty="0"/>
          </a:p>
        </p:txBody>
      </p:sp>
      <p:sp>
        <p:nvSpPr>
          <p:cNvPr id="11" name="Triangle isocèle 10"/>
          <p:cNvSpPr/>
          <p:nvPr/>
        </p:nvSpPr>
        <p:spPr>
          <a:xfrm>
            <a:off x="7354848" y="3272794"/>
            <a:ext cx="825910" cy="71448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 smtClean="0"/>
              <a:t>!</a:t>
            </a:r>
          </a:p>
        </p:txBody>
      </p:sp>
      <p:sp>
        <p:nvSpPr>
          <p:cNvPr id="57" name="Cylindre 56"/>
          <p:cNvSpPr/>
          <p:nvPr/>
        </p:nvSpPr>
        <p:spPr>
          <a:xfrm>
            <a:off x="320981" y="452592"/>
            <a:ext cx="1437607" cy="644237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</p:spTree>
    <p:extLst>
      <p:ext uri="{BB962C8B-B14F-4D97-AF65-F5344CB8AC3E}">
        <p14:creationId xmlns:p14="http://schemas.microsoft.com/office/powerpoint/2010/main" val="27287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/>
              <a:t>TAWMACT3</a:t>
            </a:r>
            <a:r>
              <a:rPr lang="fr-FR" b="1" cap="all" dirty="0" smtClean="0"/>
              <a:t/>
            </a:r>
            <a:br>
              <a:rPr lang="fr-FR" b="1" cap="all" dirty="0" smtClean="0"/>
            </a:br>
            <a:r>
              <a:rPr lang="fr-FR" sz="1400" b="1" cap="all" dirty="0" smtClean="0"/>
              <a:t>durée : </a:t>
            </a:r>
            <a:r>
              <a:rPr lang="fr-FR" sz="1400" b="1" cap="all" dirty="0" smtClean="0"/>
              <a:t>7H00 </a:t>
            </a:r>
            <a:endParaRPr lang="fr-FR" sz="1400" b="1" cap="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ylindre 29"/>
          <p:cNvSpPr/>
          <p:nvPr/>
        </p:nvSpPr>
        <p:spPr>
          <a:xfrm>
            <a:off x="2284767" y="3042825"/>
            <a:ext cx="1148006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tawipaj_prim_dup_ok</a:t>
            </a:r>
          </a:p>
        </p:txBody>
      </p:sp>
      <p:cxnSp>
        <p:nvCxnSpPr>
          <p:cNvPr id="32" name="Connecteur droit avec flèche 31"/>
          <p:cNvCxnSpPr>
            <a:stCxn id="28" idx="4"/>
            <a:endCxn id="47" idx="2"/>
          </p:cNvCxnSpPr>
          <p:nvPr/>
        </p:nvCxnSpPr>
        <p:spPr>
          <a:xfrm>
            <a:off x="1629580" y="4858924"/>
            <a:ext cx="5419419" cy="6661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re 43"/>
          <p:cNvSpPr/>
          <p:nvPr/>
        </p:nvSpPr>
        <p:spPr>
          <a:xfrm>
            <a:off x="11232856" y="5979746"/>
            <a:ext cx="498483" cy="45086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SIADIDW</a:t>
            </a:r>
            <a:endParaRPr lang="fr-FR" sz="1200" dirty="0"/>
          </a:p>
        </p:txBody>
      </p:sp>
      <p:sp>
        <p:nvSpPr>
          <p:cNvPr id="45" name="Cylindre 44"/>
          <p:cNvSpPr/>
          <p:nvPr/>
        </p:nvSpPr>
        <p:spPr>
          <a:xfrm>
            <a:off x="10598723" y="5980050"/>
            <a:ext cx="498483" cy="45086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TVS</a:t>
            </a:r>
            <a:endParaRPr lang="fr-FR" sz="1200" dirty="0"/>
          </a:p>
        </p:txBody>
      </p:sp>
      <p:sp>
        <p:nvSpPr>
          <p:cNvPr id="48" name="Cylindre 47"/>
          <p:cNvSpPr/>
          <p:nvPr/>
        </p:nvSpPr>
        <p:spPr>
          <a:xfrm>
            <a:off x="168581" y="300192"/>
            <a:ext cx="1437607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tawitco_primi_cle</a:t>
            </a:r>
          </a:p>
        </p:txBody>
      </p:sp>
      <p:cxnSp>
        <p:nvCxnSpPr>
          <p:cNvPr id="58" name="Connecteur droit avec flèche 57"/>
          <p:cNvCxnSpPr>
            <a:stCxn id="25" idx="4"/>
            <a:endCxn id="47" idx="2"/>
          </p:cNvCxnSpPr>
          <p:nvPr/>
        </p:nvCxnSpPr>
        <p:spPr>
          <a:xfrm flipV="1">
            <a:off x="1629581" y="5525110"/>
            <a:ext cx="5419418" cy="4213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4"/>
            <a:endCxn id="47" idx="2"/>
          </p:cNvCxnSpPr>
          <p:nvPr/>
        </p:nvCxnSpPr>
        <p:spPr>
          <a:xfrm>
            <a:off x="1629581" y="5398920"/>
            <a:ext cx="5419418" cy="126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4"/>
            <a:endCxn id="33" idx="2"/>
          </p:cNvCxnSpPr>
          <p:nvPr/>
        </p:nvCxnSpPr>
        <p:spPr>
          <a:xfrm>
            <a:off x="1594492" y="1362761"/>
            <a:ext cx="591254" cy="11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48" idx="4"/>
            <a:endCxn id="33" idx="2"/>
          </p:cNvCxnSpPr>
          <p:nvPr/>
        </p:nvCxnSpPr>
        <p:spPr>
          <a:xfrm>
            <a:off x="1606188" y="622311"/>
            <a:ext cx="579558" cy="751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6459938" y="3977429"/>
            <a:ext cx="475256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Join</a:t>
            </a:r>
            <a:endParaRPr lang="fr-FR" sz="800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161981" y="3341496"/>
            <a:ext cx="1790473" cy="57708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</a:rPr>
              <a:t>Programme utilisant du code SAS pour définir les périodes manquantes </a:t>
            </a:r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7048999" y="5270090"/>
            <a:ext cx="1437607" cy="510039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tawitga_hik</a:t>
            </a:r>
            <a:endParaRPr lang="fr-FR" sz="1200" dirty="0"/>
          </a:p>
        </p:txBody>
      </p:sp>
      <p:sp>
        <p:nvSpPr>
          <p:cNvPr id="21" name="Cylindre 20"/>
          <p:cNvSpPr/>
          <p:nvPr/>
        </p:nvSpPr>
        <p:spPr>
          <a:xfrm>
            <a:off x="156886" y="1686493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TAWIAAJ</a:t>
            </a:r>
            <a:endParaRPr lang="fr-FR" sz="1400" dirty="0"/>
          </a:p>
        </p:txBody>
      </p:sp>
      <p:sp>
        <p:nvSpPr>
          <p:cNvPr id="23" name="Cylindre 22"/>
          <p:cNvSpPr/>
          <p:nvPr/>
        </p:nvSpPr>
        <p:spPr>
          <a:xfrm>
            <a:off x="208709" y="302075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TAWIPAJ</a:t>
            </a:r>
            <a:endParaRPr lang="fr-FR" sz="1400" dirty="0"/>
          </a:p>
        </p:txBody>
      </p:sp>
      <p:sp>
        <p:nvSpPr>
          <p:cNvPr id="24" name="Cylindre 23"/>
          <p:cNvSpPr/>
          <p:nvPr/>
        </p:nvSpPr>
        <p:spPr>
          <a:xfrm>
            <a:off x="191974" y="617190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TAWIPAI</a:t>
            </a:r>
            <a:endParaRPr lang="fr-FR" sz="1400" dirty="0"/>
          </a:p>
        </p:txBody>
      </p:sp>
      <p:sp>
        <p:nvSpPr>
          <p:cNvPr id="25" name="Cylindre 24"/>
          <p:cNvSpPr/>
          <p:nvPr/>
        </p:nvSpPr>
        <p:spPr>
          <a:xfrm>
            <a:off x="191974" y="5624353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TAWIPAK</a:t>
            </a:r>
            <a:endParaRPr lang="fr-FR" sz="1400" dirty="0"/>
          </a:p>
        </p:txBody>
      </p:sp>
      <p:sp>
        <p:nvSpPr>
          <p:cNvPr id="27" name="Cylindre 26"/>
          <p:cNvSpPr/>
          <p:nvPr/>
        </p:nvSpPr>
        <p:spPr>
          <a:xfrm>
            <a:off x="191974" y="5076801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TAWIPAH</a:t>
            </a:r>
            <a:endParaRPr lang="fr-FR" sz="1400" dirty="0"/>
          </a:p>
        </p:txBody>
      </p:sp>
      <p:sp>
        <p:nvSpPr>
          <p:cNvPr id="28" name="Cylindre 27"/>
          <p:cNvSpPr/>
          <p:nvPr/>
        </p:nvSpPr>
        <p:spPr>
          <a:xfrm>
            <a:off x="191973" y="453680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TAWIPAG</a:t>
            </a:r>
            <a:endParaRPr lang="fr-FR" sz="1400" dirty="0"/>
          </a:p>
        </p:txBody>
      </p:sp>
      <p:sp>
        <p:nvSpPr>
          <p:cNvPr id="33" name="Cylindre 32"/>
          <p:cNvSpPr/>
          <p:nvPr/>
        </p:nvSpPr>
        <p:spPr>
          <a:xfrm>
            <a:off x="2185746" y="1052089"/>
            <a:ext cx="1247027" cy="644237"/>
          </a:xfrm>
          <a:prstGeom prst="can">
            <a:avLst>
              <a:gd name="adj" fmla="val 219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tawiajg_prim_ret</a:t>
            </a:r>
            <a:endParaRPr lang="fr-FR" sz="1400" dirty="0"/>
          </a:p>
        </p:txBody>
      </p:sp>
      <p:cxnSp>
        <p:nvCxnSpPr>
          <p:cNvPr id="35" name="Connecteur droit avec flèche 34"/>
          <p:cNvCxnSpPr>
            <a:stCxn id="33" idx="4"/>
            <a:endCxn id="42" idx="2"/>
          </p:cNvCxnSpPr>
          <p:nvPr/>
        </p:nvCxnSpPr>
        <p:spPr>
          <a:xfrm>
            <a:off x="3432773" y="1374208"/>
            <a:ext cx="425456" cy="636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1" idx="4"/>
            <a:endCxn id="42" idx="2"/>
          </p:cNvCxnSpPr>
          <p:nvPr/>
        </p:nvCxnSpPr>
        <p:spPr>
          <a:xfrm>
            <a:off x="1594493" y="2008612"/>
            <a:ext cx="2263736" cy="23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re 41"/>
          <p:cNvSpPr/>
          <p:nvPr/>
        </p:nvSpPr>
        <p:spPr>
          <a:xfrm>
            <a:off x="3858229" y="1688819"/>
            <a:ext cx="1148006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tawitajg_gar_tasse</a:t>
            </a:r>
          </a:p>
        </p:txBody>
      </p:sp>
      <p:cxnSp>
        <p:nvCxnSpPr>
          <p:cNvPr id="52" name="Connecteur droit avec flèche 51"/>
          <p:cNvCxnSpPr>
            <a:stCxn id="24" idx="4"/>
            <a:endCxn id="47" idx="2"/>
          </p:cNvCxnSpPr>
          <p:nvPr/>
        </p:nvCxnSpPr>
        <p:spPr>
          <a:xfrm flipV="1">
            <a:off x="1629581" y="5525110"/>
            <a:ext cx="5419418" cy="9689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8" idx="4"/>
            <a:endCxn id="47" idx="2"/>
          </p:cNvCxnSpPr>
          <p:nvPr/>
        </p:nvCxnSpPr>
        <p:spPr>
          <a:xfrm>
            <a:off x="1646316" y="4327064"/>
            <a:ext cx="5402683" cy="11980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/>
          <p:cNvSpPr/>
          <p:nvPr/>
        </p:nvSpPr>
        <p:spPr>
          <a:xfrm>
            <a:off x="168581" y="2353624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TAWITAC</a:t>
            </a:r>
            <a:endParaRPr lang="fr-FR" sz="1400" dirty="0"/>
          </a:p>
        </p:txBody>
      </p:sp>
      <p:cxnSp>
        <p:nvCxnSpPr>
          <p:cNvPr id="83" name="Connecteur droit avec flèche 82"/>
          <p:cNvCxnSpPr>
            <a:stCxn id="48" idx="4"/>
            <a:endCxn id="89" idx="2"/>
          </p:cNvCxnSpPr>
          <p:nvPr/>
        </p:nvCxnSpPr>
        <p:spPr>
          <a:xfrm>
            <a:off x="1606188" y="622311"/>
            <a:ext cx="678579" cy="20654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22" idx="4"/>
            <a:endCxn id="89" idx="2"/>
          </p:cNvCxnSpPr>
          <p:nvPr/>
        </p:nvCxnSpPr>
        <p:spPr>
          <a:xfrm>
            <a:off x="1606188" y="2675743"/>
            <a:ext cx="678579" cy="120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ylindre 88"/>
          <p:cNvSpPr/>
          <p:nvPr/>
        </p:nvSpPr>
        <p:spPr>
          <a:xfrm>
            <a:off x="2284767" y="2365658"/>
            <a:ext cx="1148006" cy="64423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tawitac_tasse</a:t>
            </a:r>
          </a:p>
        </p:txBody>
      </p:sp>
      <p:sp>
        <p:nvSpPr>
          <p:cNvPr id="17" name="Cylindre 16"/>
          <p:cNvSpPr/>
          <p:nvPr/>
        </p:nvSpPr>
        <p:spPr>
          <a:xfrm>
            <a:off x="156885" y="1040642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TAWIAJG</a:t>
            </a:r>
            <a:endParaRPr lang="fr-FR" sz="1400" dirty="0"/>
          </a:p>
        </p:txBody>
      </p:sp>
      <p:sp>
        <p:nvSpPr>
          <p:cNvPr id="132" name="Cylindre 131"/>
          <p:cNvSpPr/>
          <p:nvPr/>
        </p:nvSpPr>
        <p:spPr>
          <a:xfrm>
            <a:off x="9875245" y="5979746"/>
            <a:ext cx="498483" cy="450866"/>
          </a:xfrm>
          <a:prstGeom prst="ca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SAS</a:t>
            </a:r>
            <a:endParaRPr lang="fr-FR" sz="1200" dirty="0"/>
          </a:p>
        </p:txBody>
      </p:sp>
      <p:cxnSp>
        <p:nvCxnSpPr>
          <p:cNvPr id="196" name="Connecteur droit avec flèche 195"/>
          <p:cNvCxnSpPr>
            <a:stCxn id="23" idx="4"/>
            <a:endCxn id="30" idx="2"/>
          </p:cNvCxnSpPr>
          <p:nvPr/>
        </p:nvCxnSpPr>
        <p:spPr>
          <a:xfrm>
            <a:off x="1646316" y="3342874"/>
            <a:ext cx="638451" cy="220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42" idx="4"/>
            <a:endCxn id="210" idx="2"/>
          </p:cNvCxnSpPr>
          <p:nvPr/>
        </p:nvCxnSpPr>
        <p:spPr>
          <a:xfrm>
            <a:off x="5006235" y="2010938"/>
            <a:ext cx="380448" cy="1338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>
            <a:stCxn id="89" idx="4"/>
            <a:endCxn id="210" idx="2"/>
          </p:cNvCxnSpPr>
          <p:nvPr/>
        </p:nvCxnSpPr>
        <p:spPr>
          <a:xfrm>
            <a:off x="3432773" y="2687777"/>
            <a:ext cx="1953910" cy="6614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>
            <a:stCxn id="30" idx="4"/>
            <a:endCxn id="210" idx="2"/>
          </p:cNvCxnSpPr>
          <p:nvPr/>
        </p:nvCxnSpPr>
        <p:spPr>
          <a:xfrm flipV="1">
            <a:off x="3432773" y="3349220"/>
            <a:ext cx="1953910" cy="15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ylindre 209"/>
          <p:cNvSpPr/>
          <p:nvPr/>
        </p:nvSpPr>
        <p:spPr>
          <a:xfrm>
            <a:off x="5386683" y="3123787"/>
            <a:ext cx="869093" cy="450866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tmp.tawitga_j</a:t>
            </a:r>
            <a:endParaRPr lang="fr-FR" sz="1200" dirty="0"/>
          </a:p>
        </p:txBody>
      </p:sp>
      <p:cxnSp>
        <p:nvCxnSpPr>
          <p:cNvPr id="223" name="Connecteur droit avec flèche 222"/>
          <p:cNvCxnSpPr>
            <a:stCxn id="18" idx="4"/>
            <a:endCxn id="232" idx="2"/>
          </p:cNvCxnSpPr>
          <p:nvPr/>
        </p:nvCxnSpPr>
        <p:spPr>
          <a:xfrm flipV="1">
            <a:off x="1646316" y="4251865"/>
            <a:ext cx="5402684" cy="75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/>
          <p:cNvCxnSpPr>
            <a:stCxn id="210" idx="4"/>
            <a:endCxn id="232" idx="2"/>
          </p:cNvCxnSpPr>
          <p:nvPr/>
        </p:nvCxnSpPr>
        <p:spPr>
          <a:xfrm>
            <a:off x="6255776" y="3349220"/>
            <a:ext cx="793224" cy="902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ylindre 231"/>
          <p:cNvSpPr/>
          <p:nvPr/>
        </p:nvSpPr>
        <p:spPr>
          <a:xfrm>
            <a:off x="7049000" y="4026432"/>
            <a:ext cx="1437606" cy="450866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tawitga_j_x</a:t>
            </a:r>
          </a:p>
        </p:txBody>
      </p:sp>
      <p:sp>
        <p:nvSpPr>
          <p:cNvPr id="18" name="Cylindre 17"/>
          <p:cNvSpPr/>
          <p:nvPr/>
        </p:nvSpPr>
        <p:spPr>
          <a:xfrm>
            <a:off x="208709" y="4004945"/>
            <a:ext cx="1437607" cy="64423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TAWICXA</a:t>
            </a:r>
            <a:endParaRPr lang="fr-FR" sz="1400" dirty="0"/>
          </a:p>
        </p:txBody>
      </p:sp>
      <p:sp>
        <p:nvSpPr>
          <p:cNvPr id="46" name="Cylindre 45"/>
          <p:cNvSpPr/>
          <p:nvPr/>
        </p:nvSpPr>
        <p:spPr>
          <a:xfrm>
            <a:off x="256270" y="3658207"/>
            <a:ext cx="1309011" cy="464731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tawitga_tasse</a:t>
            </a:r>
            <a:endParaRPr lang="fr-FR" sz="1400" dirty="0"/>
          </a:p>
        </p:txBody>
      </p:sp>
      <p:cxnSp>
        <p:nvCxnSpPr>
          <p:cNvPr id="49" name="Connecteur droit avec flèche 48"/>
          <p:cNvCxnSpPr>
            <a:stCxn id="46" idx="4"/>
            <a:endCxn id="30" idx="2"/>
          </p:cNvCxnSpPr>
          <p:nvPr/>
        </p:nvCxnSpPr>
        <p:spPr>
          <a:xfrm flipV="1">
            <a:off x="1565281" y="3364944"/>
            <a:ext cx="719486" cy="5256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53" idx="2"/>
          </p:cNvCxnSpPr>
          <p:nvPr/>
        </p:nvCxnSpPr>
        <p:spPr>
          <a:xfrm>
            <a:off x="8486606" y="4220005"/>
            <a:ext cx="923752" cy="8246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7" idx="4"/>
            <a:endCxn id="53" idx="2"/>
          </p:cNvCxnSpPr>
          <p:nvPr/>
        </p:nvCxnSpPr>
        <p:spPr>
          <a:xfrm flipV="1">
            <a:off x="8486606" y="5044657"/>
            <a:ext cx="923752" cy="4804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re 52"/>
          <p:cNvSpPr/>
          <p:nvPr/>
        </p:nvSpPr>
        <p:spPr>
          <a:xfrm>
            <a:off x="9410358" y="4819224"/>
            <a:ext cx="1437606" cy="450866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Tawitga_j_hijk</a:t>
            </a:r>
            <a:endParaRPr lang="fr-FR" sz="1200" dirty="0"/>
          </a:p>
        </p:txBody>
      </p:sp>
      <p:sp>
        <p:nvSpPr>
          <p:cNvPr id="11" name="Triangle isocèle 10"/>
          <p:cNvSpPr/>
          <p:nvPr/>
        </p:nvSpPr>
        <p:spPr>
          <a:xfrm>
            <a:off x="7354848" y="3272794"/>
            <a:ext cx="825910" cy="71448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2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FRESHMULTIPLELIST" val="&lt;Items&gt;&#10;  &lt;Item Id=&quot;112807347&quot; Checked=&quot;False&quot; /&gt;&#10;&lt;/Items&gt;"/>
  <p:tag name="_AMO_XMLVERSION" val="1"/>
  <p:tag name="_AMO_CONTENTDEFINITION_173927919" val="&lt;ContentDefinition name=&quot;Transposer&quot; rsid=&quot;173927919&quot; type=&quot;Task&quot; format=&quot;ReportXml&quot; imgfmt=&quot;ActiveX&quot; created=&quot;08/29/2019 09:21:18&quot; modifed=&quot;08/29/2019 09:21:18&quot; user=&quot;xavier.illy@acm.fr&quot; apply=&quot;False&quot; css=&quot;C:\Program Files (x86)\SASHome\x86\SASAddinforMicrosoftOffice\7.1\Styles\sasweb.css&quot; range=&quot;Transposer&quot; auto=&quot;False&quot; xTime=&quot;00:00:01.3379751&quot; rTime=&quot;00:00:00.1268095&quot; bgnew=&quot;False&quot; nFmt=&quot;False&quot; grphSet=&quot;True&quot; imgY=&quot;0&quot; imgX=&quot;0&quot; redirect=&quot;False&quot;&gt;&#10;  &lt;files /&gt;&#10;  &lt;parents /&gt;&#10;  &lt;children /&gt;&#10;  &lt;param n=&quot;AMO_Version&quot; v=&quot;7.1&quot; /&gt;&#10;  &lt;param n=&quot;DisplayName&quot; v=&quot;Transposer&quot; /&gt;&#10;  &lt;param n=&quot;DisplayType&quot; v=&quot;Tâche&quot; /&gt;&#10;  &lt;param n=&quot;RawValues&quot; v=&quot;False&quot; /&gt;&#10;  &lt;param n=&quot;TaskID&quot; v=&quot;C84628C5-7890-4FAF-B9B8-79ABF1B6A901&quot; /&gt;&#10;  &lt;param n=&quot;ServerName&quot; v=&quot;SASApp&quot; /&gt;&#10;  &lt;param n=&quot;AMO_Template&quot; v=&quot;&quot; /&gt;&#10;  &lt;param n=&quot;UseDataConstraints&quot; v=&quot;False&quot; /&gt;&#10;  &lt;param n=&quot;SizeDataConstraints&quot; v=&quot;0&quot; /&gt;&#10;  &lt;param n=&quot;AMO_InputDataSource&quot; v=&quot;&amp;lt;SasDataSource Version=&amp;quot;4.2&amp;quot; Type=&amp;quot;SAS.Servers.Dataset&amp;quot; Svr=&amp;quot;SASApp&amp;quot; Lib=&amp;quot;SAS_CPT&amp;quot; Libname=&amp;quot;SAS_CPT&amp;quot; Filter=&amp;quot;NAME = 'AWIMVT_CODVAL'&amp;quot; FilterDS=&amp;quot;&amp;amp;lt;?xml version=&amp;amp;quot;1.0&amp;amp;quot; encoding=&amp;amp;quot;utf-16&amp;amp;quot;?&amp;amp;gt;&amp;amp;lt;FilterTree&amp;amp;gt;&amp;amp;lt;TreeRoot&amp;amp;gt;&amp;amp;lt;ID&amp;amp;gt;e22e7415-6716-4ba6-bb05-4fafea163d59&amp;amp;lt;/ID&amp;amp;gt;&amp;amp;lt;FilterType&amp;amp;gt;COLUMN&amp;amp;lt;/FilterType&amp;amp;gt;&amp;amp;lt;TableID /&amp;amp;gt;&amp;amp;lt;ColumnName&amp;amp;gt;NAME&amp;amp;lt;/ColumnName&amp;amp;gt;&amp;amp;lt;ColumnType&amp;amp;gt;Character&amp;amp;lt;/ColumnType&amp;amp;gt;&amp;amp;lt;GroupLevel /&amp;amp;gt;&amp;amp;lt;Operator&amp;amp;gt;=&amp;amp;lt;/Operator&amp;amp;gt;&amp;amp;lt;UseMacroFunction&amp;amp;gt;False&amp;amp;lt;/UseMacroFunction&amp;amp;gt;&amp;amp;lt;Not&amp;amp;gt;False&amp;amp;lt;/Not&amp;amp;gt;&amp;amp;lt;Label /&amp;amp;gt;&amp;amp;lt;RightHandSide&amp;amp;gt;&amp;amp;lt;RightHandSideNumType&amp;amp;gt;SINGLE&amp;amp;lt;/RightHandSideNumType&amp;amp;gt;&amp;amp;lt;RightHandSideItems&amp;amp;gt;&amp;amp;lt;RHSItem&amp;amp;gt;&amp;amp;lt;RHSType&amp;amp;gt;EXPRESSION&amp;amp;lt;/RHSType&amp;amp;gt;&amp;amp;lt;AddQuotes&amp;amp;gt;True&amp;amp;lt;/AddQuotes&amp;amp;gt;&amp;amp;lt;DateFormat&amp;amp;gt;None&amp;amp;lt;/DateFormat&amp;amp;gt;&amp;amp;lt;RightHandSideExpression&amp;amp;gt;AWIMVT_CODVAL&amp;amp;lt;/RightHandSideExpression&amp;amp;gt;&amp;amp;lt;IsSubquery&amp;amp;gt;False&amp;amp;lt;/IsSubquery&amp;amp;gt;&amp;amp;lt;SubqueryTemplateName /&amp;amp;gt;&amp;amp;lt;/RHSItem&amp;amp;gt;&amp;amp;lt;/RightHandSideItems&amp;amp;gt;&amp;amp;lt;/RightHandSide&amp;amp;gt;&amp;amp;lt;IsCaseSensitive&amp;amp;gt;True&amp;amp;lt;/IsCaseSensitive&amp;amp;gt;&amp;amp;lt;/TreeRoot&amp;amp;gt;&amp;amp;lt;/FilterTree&amp;amp;gt;&amp;quot; ColSelFlg=&amp;quot;0&amp;quot; DNA=&amp;quot;&amp;amp;lt;DNA&amp;amp;gt;&amp;amp;#xD;&amp;amp;#xA;  &amp;amp;lt;Type&amp;amp;gt;Dataset&amp;amp;lt;/Type&amp;amp;gt;&amp;amp;#xD;&amp;amp;#xA;  &amp;amp;lt;Name&amp;amp;gt;TD_XIL_SAS_DICO_TABLE_TAWIMVT&amp;amp;lt;/Name&amp;amp;gt;&amp;amp;#xD;&amp;amp;#xA;  &amp;amp;lt;Version&amp;amp;gt;1&amp;amp;lt;/Version&amp;amp;gt;&amp;amp;#xD;&amp;amp;#xA;  &amp;amp;lt;Assembly&amp;amp;gt;SAS.EG.SDS.Model&amp;amp;lt;/Assembly&amp;amp;gt;&amp;amp;#xD;&amp;amp;#xA;  &amp;amp;lt;Factory&amp;amp;gt;SAS.EG.SDS.Model.Creator&amp;amp;lt;/Factory&amp;amp;gt;&amp;amp;#xD;&amp;amp;#xA;  &amp;amp;lt;ParentName&amp;amp;gt;SAS_CPT&amp;amp;lt;/ParentName&amp;amp;gt;&amp;amp;#xD;&amp;amp;#xA;  &amp;amp;lt;Server&amp;amp;gt;SASApp&amp;amp;lt;/Server&amp;amp;gt;&amp;amp;#xD;&amp;amp;#xA;  &amp;amp;lt;Library&amp;amp;gt;SAS_CPT&amp;amp;lt;/Library&amp;amp;gt;&amp;amp;#xD;&amp;amp;#xA;&amp;amp;lt;/DNA&amp;amp;gt;&amp;quot; Name=&amp;quot;TD_XIL_SAS_DICO_TABLE_TAWIMVT&amp;quot; /&amp;gt;&quot; /&gt;&#10;  &lt;param n=&quot;CredKey&quot; v=&quot;TD_XIL_SAS_DICO_TABLE_TAWIMVT&amp;#x1;SASApp&amp;#x1;SAS_CPT&quot; /&gt;&#10;  &lt;param n=&quot;ClassName&quot; v=&quot;SAS.OfficeAddin.Task&quot; /&gt;&#10;  &lt;param n=&quot;NoVisuals&quot; v=&quot;1&quot; /&gt;&#10;&lt;/ContentDefinition&gt;"/>
  <p:tag name="_AMO_SINGLEVALUE_173927919_TASKSTATE" val="SASUNICODE7VpZUxtHEO7nVOU/UFQeHWEwOZxy7BKSwApCUnQAeVIJHYGKLrOSg/KP8y/ydc/M7uyBLuPGlaQoVrszPf31NT2zPfuG3tEDjWlEe/SRBnRPAd3RlCb0M+3TIeXoJX730DOhHtr76J3Q79K7oDkN6Vv6Effv6C19TV/RG2pRFzz+wJgJ7sYYybQtcO6iJaAZuASCtB9iMsUxsF4JnsNkPmPpa1Ie/zkq0RmuDiHAfRH3c/y/AP1lQv4f0H8IXi9DzkxVgNwjjFmAlmWb4MqasHwjoajj+Qb3d9D4HL1LIE6BNxCuN/j9DjoPoHsPfG/oNa7HdASs13jaDy1xCY734NIVbgMgT/HLdz3gGSnjVmqKLnM8daCx083wCVZwjnOpUJlOqAoOF7CYsSRrXJVefu7hOZAnh8EemVsJF+A0EbqDDREZ50IVUROrgh72OvvubxXEIn4DcGWKWRgrGsgt+g3xr2XXErifAfO9Ct4p1aiBqMkDsQN0DcxLoDXAvw1cHZvmMfdLStr5FtXG09ewqIJYBm9tu/qYOnb1EXXs+gvmYFPJnlXk0BrQdLBqmPE6WCZfs+90VogC4qMos0BrH1NTxStKptbzXxl8rmUe5OFHzb2h5r7CaFmAXdtA0ZnxdURqTeKmoLYWVsSLOpHD1rwQLUtA1MFkLI5VnahpymrEHtRZj3y8E8wOHS++l/0o21QnSjluKhKpWjm1Kjm8jVg9B6KOXSPMhmQArbWY10fOq1o5riZrf0txxToTPXknfK2Ip/e+5vBK0E/Hiy3ETB78mzI3dXJdK2zXyTm38jSTmtlT4B1sVMtz1HVQToHO1cg5Lbes+7nRfr0vyZHp720lNjlHfco74jpSB/RTqXf2QsmNllU70ufHmt/ivo/2U+E5FAsG1ns9UPVDW84wbmyfk3TTkJK5L2w7a8m+GYnGd/SXldynYT5/4rq0fvL7AvFXTepiJvdGlcAAkjcT/fGxt6D8NbOdLTexeHFNutCiL/PlsT7OwxVrrSTfIqjHK7jOMvq4St6DXkNwizSJ08wlFguQ2fQeepYrZMraw1+Svh9K9yKkOcGIqm1lTp2V8Zfs3TXmAomlALRZ0fRRnsxcifhyzxg9DzLnje9e0ZG0f7B65kWbAf768t+0mC4bLQSD8+EQfNIeXECuK3Dn6n9JIpctEKdz89TVbRu4soR7ohHfXQDRnHOYsw0+TVjGZmz6hGQ7G+ZWVI2jTMYVkDp48dzbRsoA9FM5MelbiXuCFlheA4zk/iXkqHnoQSZ+2k5+rl0VbU+VEbOsWRf9hqB52DEjzjB3psL5p0dw2zJqHfqXkVnNbvYUe77r/7PrF5Zdt43fTbNr4V+fU9dZ7r+VR9NUq3a2Denb9iTbjfJ3tK4tWfExrebULE29/Yn6JiOS5+rrTtNHwsvtgIegnIdPbN3TWMuubzfrTtifQ4rnxk+fxG8uxTd0TN9jVj2lNPHz6+ewSNaZ9nPL8XzR4Z99f24JDrbKSulR6ZZV47Kk2jT/1uT7pmJsTfW5rftSy41vWrvyHGzIesn0V+L5c6/P7W78njHa78P6U1XWryROH7K2JM/V5a6I6zWyb0XehPgLsI6tVxlul8BL74LvZQfu6j1Pgda31mphdZxZKxmbzORaJ/fdWSAW76/cvUR7gbLYtCPnVLyat0UKnkF5W6HveDHd8Sp35nS5lIrIuF9383ZT9h9Gj6fyuTvraNk3lKge6KOt8+w6PzjuU9GJ91Cr7fO55lsZPZvOtrzlyN9BOrrtLO5itRCeA0R23yTCy1IH7kjUnciaZu6v0JPlkfibQ5ZPWH/jkd3t35B5E1U/Aq/H7bG74oUbyy+yxarvRHMZEZ/VlkU/sh42b4Kbf5uak/fAEZl3n4n3XnDwiVq5+yawzj9J1iSntMRHGevfYz46CPm9pX8A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16558</TotalTime>
  <Words>304</Words>
  <Application>Microsoft Office PowerPoint</Application>
  <PresentationFormat>Grand écran</PresentationFormat>
  <Paragraphs>111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Segoe UI Semilight</vt:lpstr>
      <vt:lpstr>Wingdings</vt:lpstr>
      <vt:lpstr>Diapositive contenu</vt:lpstr>
      <vt:lpstr>Diapositive couverture et titre</vt:lpstr>
      <vt:lpstr>1_Diapositive contenu</vt:lpstr>
      <vt:lpstr>2_Diapositive contenu</vt:lpstr>
      <vt:lpstr>3_Diapositive contenu</vt:lpstr>
      <vt:lpstr>4_Diapositive contenu</vt:lpstr>
      <vt:lpstr>OPTIMISATION AUTO LOT 1</vt:lpstr>
      <vt:lpstr>OBJECTIFS</vt:lpstr>
      <vt:lpstr>Présentation PowerPoint</vt:lpstr>
      <vt:lpstr>TAWMACT2 durée :  8h00</vt:lpstr>
      <vt:lpstr>TAWMACT2 : Solution TVS durée :  8h00</vt:lpstr>
      <vt:lpstr>TAWMACT3 durée : 7H00 </vt:lpstr>
      <vt:lpstr>TAWMACT3 durée : 7H00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des utilisateurs SAS du GACM</dc:title>
  <dc:creator>xavier.illy@acm.fr</dc:creator>
  <cp:keywords>N°</cp:keywords>
  <cp:lastModifiedBy>BAMBA Charif</cp:lastModifiedBy>
  <cp:revision>703</cp:revision>
  <dcterms:created xsi:type="dcterms:W3CDTF">2019-03-05T13:19:37Z</dcterms:created>
  <dcterms:modified xsi:type="dcterms:W3CDTF">2022-10-13T07:09:20Z</dcterms:modified>
  <cp:category>2</cp:category>
</cp:coreProperties>
</file>