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2" r:id="rId3"/>
    <p:sldMasterId id="2147483695" r:id="rId4"/>
    <p:sldMasterId id="2147483711" r:id="rId5"/>
    <p:sldMasterId id="2147483720" r:id="rId6"/>
    <p:sldMasterId id="2147483728" r:id="rId7"/>
    <p:sldMasterId id="2147483737" r:id="rId8"/>
  </p:sldMasterIdLst>
  <p:notesMasterIdLst>
    <p:notesMasterId r:id="rId21"/>
  </p:notesMasterIdLst>
  <p:handoutMasterIdLst>
    <p:handoutMasterId r:id="rId22"/>
  </p:handoutMasterIdLst>
  <p:sldIdLst>
    <p:sldId id="257" r:id="rId9"/>
    <p:sldId id="398" r:id="rId10"/>
    <p:sldId id="377" r:id="rId11"/>
    <p:sldId id="386" r:id="rId12"/>
    <p:sldId id="399" r:id="rId13"/>
    <p:sldId id="387" r:id="rId14"/>
    <p:sldId id="388" r:id="rId15"/>
    <p:sldId id="389" r:id="rId16"/>
    <p:sldId id="403" r:id="rId17"/>
    <p:sldId id="402" r:id="rId18"/>
    <p:sldId id="419" r:id="rId19"/>
    <p:sldId id="420" r:id="rId20"/>
  </p:sldIdLst>
  <p:sldSz cx="12192000" cy="6858000"/>
  <p:notesSz cx="6858000" cy="9144000"/>
  <p:custDataLst>
    <p:tags r:id="rId2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Y Xavier" initials="IX" lastIdx="1" clrIdx="0">
    <p:extLst>
      <p:ext uri="{19B8F6BF-5375-455C-9EA6-DF929625EA0E}">
        <p15:presenceInfo xmlns:p15="http://schemas.microsoft.com/office/powerpoint/2012/main" userId="S-1-5-21-2000478354-2145943105-1644491937-10388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A0C"/>
    <a:srgbClr val="3333FF"/>
    <a:srgbClr val="551B52"/>
    <a:srgbClr val="642060"/>
    <a:srgbClr val="672C94"/>
    <a:srgbClr val="873AC0"/>
    <a:srgbClr val="642038"/>
    <a:srgbClr val="642A20"/>
    <a:srgbClr val="924C0A"/>
    <a:srgbClr val="920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179" autoAdjust="0"/>
  </p:normalViewPr>
  <p:slideViewPr>
    <p:cSldViewPr snapToGrid="0">
      <p:cViewPr varScale="1">
        <p:scale>
          <a:sx n="111" d="100"/>
          <a:sy n="111" d="100"/>
        </p:scale>
        <p:origin x="34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FFCB1-02A6-457E-99C7-CE0D3964A044}" type="datetimeFigureOut">
              <a:rPr lang="fr-FR" smtClean="0"/>
              <a:t>22/11/2022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EFFEE-8BB5-4EE3-B5E4-8BEE5445A2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851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E228-00D3-4B0C-B1B5-59CA1C698C61}" type="datetimeFigureOut">
              <a:rPr lang="fr-FR" smtClean="0"/>
              <a:t>22/11/2022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7E0B1-8DA9-46EC-BDB4-0CD8ECEAB2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_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marL="0" algn="l" defTabSz="914377" rtl="0" eaLnBrk="1" latinLnBrk="0" hangingPunct="1">
              <a:lnSpc>
                <a:spcPct val="90000"/>
              </a:lnSpc>
              <a:spcBef>
                <a:spcPts val="1333"/>
              </a:spcBef>
              <a:defRPr lang="fr-FR" sz="36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dirty="0" smtClean="0"/>
              <a:t>CLIQUEZ POUR AJOUTER UN TITRE</a:t>
            </a:r>
            <a:endParaRPr lang="fr-FR" sz="3600" dirty="0">
              <a:solidFill>
                <a:srgbClr val="13324A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b="0" kern="1200" baseline="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Indiquez la date – le lieu - le Prénom et le Nom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941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37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16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153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0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54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080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2_Diapositive titre-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8"/>
          <p:cNvSpPr>
            <a:spLocks noGrp="1"/>
          </p:cNvSpPr>
          <p:nvPr>
            <p:ph type="body" idx="1" hasCustomPrompt="1"/>
          </p:nvPr>
        </p:nvSpPr>
        <p:spPr>
          <a:xfrm>
            <a:off x="994047" y="212820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13324A"/>
                </a:solidFill>
                <a:latin typeface="+mj-lt"/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28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24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5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30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96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DEF5-01B7-40B3-8F1F-A2C6E52E835E}" type="datetime3">
              <a:rPr lang="en-US" smtClean="0"/>
              <a:t>22 November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&amp; Confidential CGI Technologies and Solutions, Inc.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271-4FA0-45E6-8954-26D9213A3BF2}" type="slidenum">
              <a:rPr lang="en-GB" smtClean="0"/>
              <a:t>‹N°›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757" y="2092401"/>
            <a:ext cx="1471516" cy="9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29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208B-0397-4D6E-99E0-8E94A49926DD}" type="datetime3">
              <a:rPr lang="en-US" smtClean="0"/>
              <a:t>22 November 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&amp; Confidential CGI Technologies and Solutions, Inc.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271-4FA0-45E6-8954-26D9213A3BF2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2"/>
            <a:ext cx="12192000" cy="11540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71515" y="1"/>
            <a:ext cx="10647442" cy="11540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20726"/>
            <a:ext cx="1471516" cy="9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8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83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5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1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922814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3570765" y="1241847"/>
            <a:ext cx="2630134" cy="1214452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baseline="0">
                <a:solidFill>
                  <a:srgbClr val="13324A"/>
                </a:solidFill>
                <a:latin typeface="+mj-lt"/>
              </a:defRPr>
            </a:lvl1pPr>
            <a:lvl2pPr marL="685783" indent="-228594" algn="l">
              <a:buFont typeface="Calibri Light" panose="020F0302020204030204" pitchFamily="34" charset="0"/>
              <a:buChar char="›"/>
              <a:defRPr sz="1000" baseline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2130878" y="214680"/>
            <a:ext cx="4131129" cy="523220"/>
          </a:xfrm>
          <a:prstGeom prst="rect">
            <a:avLst/>
          </a:prstGeom>
        </p:spPr>
        <p:txBody>
          <a:bodyPr/>
          <a:lstStyle>
            <a:lvl1pPr algn="l">
              <a:defRPr sz="1800">
                <a:ln>
                  <a:noFill/>
                </a:ln>
                <a:solidFill>
                  <a:srgbClr val="335B82"/>
                </a:solidFill>
                <a:latin typeface="+mn-lt"/>
              </a:defRPr>
            </a:lvl1pPr>
          </a:lstStyle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810606" y="208808"/>
            <a:ext cx="132027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PERIMETRE: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6351814" y="208663"/>
            <a:ext cx="120831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FR" dirty="0" smtClean="0">
                <a:solidFill>
                  <a:prstClr val="black"/>
                </a:solidFill>
              </a:rPr>
              <a:t>REFERENT: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7650163" y="207963"/>
            <a:ext cx="2816451" cy="608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335B82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987876" y="937866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Votre périmètre: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987876" y="3413584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traitements majeurs: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4" name="Espace réservé du contenu 9"/>
          <p:cNvSpPr>
            <a:spLocks noGrp="1"/>
          </p:cNvSpPr>
          <p:nvPr>
            <p:ph sz="half" idx="15" hasCustomPrompt="1"/>
          </p:nvPr>
        </p:nvSpPr>
        <p:spPr>
          <a:xfrm>
            <a:off x="6556664" y="1307198"/>
            <a:ext cx="5050226" cy="209677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000">
                <a:solidFill>
                  <a:schemeClr val="tx1"/>
                </a:solidFill>
                <a:latin typeface="+mn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1"/>
            <a:r>
              <a:rPr lang="fr-FR" dirty="0" smtClean="0"/>
              <a:t>A compléter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ZoneTexte 14"/>
          <p:cNvSpPr txBox="1"/>
          <p:nvPr userDrawn="1"/>
        </p:nvSpPr>
        <p:spPr>
          <a:xfrm>
            <a:off x="6425290" y="928252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Vos enjeux 2019-2020: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6425290" y="3403970"/>
            <a:ext cx="5181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dirty="0" smtClean="0">
                <a:solidFill>
                  <a:srgbClr val="335B82"/>
                </a:solidFill>
              </a:rPr>
              <a:t>Les points à aborder et/ou partager: </a:t>
            </a:r>
            <a:endParaRPr lang="fr-FR" dirty="0">
              <a:solidFill>
                <a:srgbClr val="335B82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987876" y="3792530"/>
            <a:ext cx="5188657" cy="230981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6556664" y="3774699"/>
            <a:ext cx="5050226" cy="23098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</a:p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>
          <a:xfrm>
            <a:off x="76448" y="8231"/>
            <a:ext cx="824594" cy="824594"/>
            <a:chOff x="0" y="0"/>
            <a:chExt cx="824594" cy="824594"/>
          </a:xfrm>
        </p:grpSpPr>
        <p:pic>
          <p:nvPicPr>
            <p:cNvPr id="19" name="Image 18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E4E2EA"/>
                </a:clrFrom>
                <a:clrTo>
                  <a:srgbClr val="E4E2EA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824594" cy="824594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 userDrawn="1"/>
          </p:nvSpPr>
          <p:spPr>
            <a:xfrm>
              <a:off x="148782" y="181741"/>
              <a:ext cx="495569" cy="108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 smtClean="0">
                  <a:solidFill>
                    <a:srgbClr val="335B82"/>
                  </a:solidFill>
                </a:rPr>
                <a:t>GACM</a:t>
              </a:r>
              <a:endParaRPr lang="fr-FR" sz="800" b="1" dirty="0">
                <a:solidFill>
                  <a:srgbClr val="335B82"/>
                </a:solidFill>
              </a:endParaRPr>
            </a:p>
          </p:txBody>
        </p:sp>
      </p:grpSp>
      <p:grpSp>
        <p:nvGrpSpPr>
          <p:cNvPr id="28" name="Groupe 27"/>
          <p:cNvGrpSpPr/>
          <p:nvPr userDrawn="1"/>
        </p:nvGrpSpPr>
        <p:grpSpPr>
          <a:xfrm>
            <a:off x="987876" y="1290332"/>
            <a:ext cx="2676778" cy="1232055"/>
            <a:chOff x="-7057" y="1318843"/>
            <a:chExt cx="2676778" cy="1232055"/>
          </a:xfrm>
        </p:grpSpPr>
        <p:sp>
          <p:nvSpPr>
            <p:cNvPr id="22" name="ZoneTexte 21"/>
            <p:cNvSpPr txBox="1"/>
            <p:nvPr userDrawn="1"/>
          </p:nvSpPr>
          <p:spPr>
            <a:xfrm>
              <a:off x="39587" y="1318843"/>
              <a:ext cx="1580902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b="1" dirty="0" smtClean="0">
                  <a:solidFill>
                    <a:prstClr val="black"/>
                  </a:solidFill>
                </a:rPr>
                <a:t>Nb d’utilisateurs SAS :</a:t>
              </a:r>
              <a:endParaRPr lang="fr-FR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23" name="ZoneTexte 22"/>
            <p:cNvSpPr txBox="1"/>
            <p:nvPr userDrawn="1"/>
          </p:nvSpPr>
          <p:spPr>
            <a:xfrm>
              <a:off x="0" y="1554331"/>
              <a:ext cx="266972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des tâches SEG (uniquement): 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4" name="ZoneTexte 23"/>
            <p:cNvSpPr txBox="1"/>
            <p:nvPr userDrawn="1"/>
          </p:nvSpPr>
          <p:spPr>
            <a:xfrm>
              <a:off x="-7056" y="179094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langage SAS: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5" name="ZoneTexte 24"/>
            <p:cNvSpPr txBox="1"/>
            <p:nvPr userDrawn="1"/>
          </p:nvSpPr>
          <p:spPr>
            <a:xfrm>
              <a:off x="-7057" y="2046773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utilisateurs du </a:t>
              </a:r>
              <a:r>
                <a:rPr lang="fr-FR" sz="1000" dirty="0" err="1" smtClean="0">
                  <a:solidFill>
                    <a:prstClr val="black"/>
                  </a:solidFill>
                </a:rPr>
                <a:t>reporting</a:t>
              </a:r>
              <a:r>
                <a:rPr lang="fr-FR" sz="1000" dirty="0" smtClean="0">
                  <a:solidFill>
                    <a:prstClr val="black"/>
                  </a:solidFill>
                </a:rPr>
                <a:t> SAS (</a:t>
              </a:r>
              <a:r>
                <a:rPr lang="fr-FR" sz="800" dirty="0" err="1" smtClean="0">
                  <a:solidFill>
                    <a:prstClr val="black"/>
                  </a:solidFill>
                </a:rPr>
                <a:t>ods</a:t>
              </a:r>
              <a:r>
                <a:rPr lang="fr-FR" sz="800" dirty="0" smtClean="0">
                  <a:solidFill>
                    <a:prstClr val="black"/>
                  </a:solidFill>
                </a:rPr>
                <a:t>, etc</a:t>
              </a:r>
              <a:r>
                <a:rPr lang="fr-FR" sz="1000" dirty="0" smtClean="0">
                  <a:solidFill>
                    <a:prstClr val="black"/>
                  </a:solidFill>
                </a:rPr>
                <a:t>.):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26" name="ZoneTexte 25"/>
            <p:cNvSpPr txBox="1"/>
            <p:nvPr userDrawn="1"/>
          </p:nvSpPr>
          <p:spPr>
            <a:xfrm>
              <a:off x="0" y="2304677"/>
              <a:ext cx="2575833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fr-FR" sz="1000" dirty="0" smtClean="0">
                  <a:solidFill>
                    <a:prstClr val="black"/>
                  </a:solidFill>
                </a:rPr>
                <a:t>- dont … :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 userDrawn="1"/>
        </p:nvSpPr>
        <p:spPr>
          <a:xfrm>
            <a:off x="994932" y="2608867"/>
            <a:ext cx="257583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fr-FR" sz="1000" b="1" dirty="0" smtClean="0">
                <a:solidFill>
                  <a:prstClr val="black"/>
                </a:solidFill>
              </a:rPr>
              <a:t>Besoins en formation: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1: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niveau 2:</a:t>
            </a:r>
          </a:p>
          <a:p>
            <a:r>
              <a:rPr lang="fr-FR" sz="1000" dirty="0" smtClean="0">
                <a:solidFill>
                  <a:prstClr val="black"/>
                </a:solidFill>
              </a:rPr>
              <a:t>- dont optimisation:  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3578676" y="2748725"/>
            <a:ext cx="2630487" cy="5680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000">
                <a:solidFill>
                  <a:schemeClr val="tx1"/>
                </a:solidFill>
              </a:defRPr>
            </a:lvl1pPr>
            <a:lvl2pPr>
              <a:defRPr sz="1000">
                <a:solidFill>
                  <a:schemeClr val="tx1"/>
                </a:solidFill>
              </a:defRPr>
            </a:lvl2pPr>
            <a:lvl3pPr>
              <a:defRPr sz="1000">
                <a:solidFill>
                  <a:schemeClr val="tx1"/>
                </a:solidFill>
              </a:defRPr>
            </a:lvl3pPr>
            <a:lvl4pPr>
              <a:defRPr sz="1000">
                <a:solidFill>
                  <a:schemeClr val="tx1"/>
                </a:solidFill>
              </a:defRPr>
            </a:lvl4pPr>
            <a:lvl5pP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A compléter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7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95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83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13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4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591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692696"/>
            <a:ext cx="10972800" cy="576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3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7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4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8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23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7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8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6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22/11/2022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6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723" y="2372883"/>
            <a:ext cx="8352928" cy="21382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="0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723" y="4773150"/>
            <a:ext cx="8352928" cy="4527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49" b="-26"/>
          <a:stretch/>
        </p:blipFill>
        <p:spPr>
          <a:xfrm rot="10800000">
            <a:off x="5150328" y="-733"/>
            <a:ext cx="7041672" cy="685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608" y="2468894"/>
            <a:ext cx="7061392" cy="13894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cap="none" baseline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64" y="4005064"/>
            <a:ext cx="705952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 hasCustomPrompt="1"/>
          </p:nvPr>
        </p:nvSpPr>
        <p:spPr>
          <a:xfrm>
            <a:off x="1" y="0"/>
            <a:ext cx="513503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i="1" baseline="0"/>
            </a:lvl1pPr>
          </a:lstStyle>
          <a:p>
            <a:pPr lvl="0"/>
            <a:r>
              <a:rPr lang="fr-FR" dirty="0" smtClean="0"/>
              <a:t>(image, </a:t>
            </a:r>
            <a:r>
              <a:rPr lang="fr-FR" dirty="0" err="1" smtClean="0"/>
              <a:t>recoloriée</a:t>
            </a:r>
            <a:r>
              <a:rPr lang="fr-FR" dirty="0" smtClean="0"/>
              <a:t> en bleu)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427" y="6214849"/>
            <a:ext cx="1996800" cy="5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295400" y="1028700"/>
            <a:ext cx="9601200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cxnSp>
        <p:nvCxnSpPr>
          <p:cNvPr id="4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59829" y="164637"/>
            <a:ext cx="7488832" cy="632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655840" y="1028700"/>
            <a:ext cx="7392821" cy="518371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Bef>
                <a:spcPts val="0"/>
              </a:spcBef>
              <a:spcAft>
                <a:spcPts val="800"/>
              </a:spcAft>
              <a:defRPr/>
            </a:lvl4pPr>
            <a:lvl5pPr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6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0" y="1028733"/>
            <a:ext cx="4464051" cy="5183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b="1"/>
            </a:lvl1pPr>
            <a:lvl2pPr marL="274313" indent="0" algn="ctr">
              <a:buNone/>
              <a:defRPr b="1"/>
            </a:lvl2pPr>
            <a:lvl3pPr marL="506399" indent="0" algn="ctr">
              <a:buNone/>
              <a:defRPr b="1"/>
            </a:lvl3pPr>
            <a:lvl4pPr marL="731502" indent="0" algn="ctr">
              <a:buNone/>
              <a:defRPr b="1"/>
            </a:lvl4pPr>
            <a:lvl5pPr marL="963588" indent="0" algn="ctr">
              <a:buNone/>
              <a:defRPr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endParaRPr lang="fr-FR" dirty="0"/>
          </a:p>
        </p:txBody>
      </p:sp>
      <p:cxnSp>
        <p:nvCxnSpPr>
          <p:cNvPr id="17" name="Straight Connector 147"/>
          <p:cNvCxnSpPr/>
          <p:nvPr userDrawn="1"/>
        </p:nvCxnSpPr>
        <p:spPr>
          <a:xfrm>
            <a:off x="4559829" y="797163"/>
            <a:ext cx="748883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548680"/>
            <a:ext cx="4472528" cy="58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4"/>
            <a:ext cx="4572000" cy="328748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cxnSp>
        <p:nvCxnSpPr>
          <p:cNvPr id="12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5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201"/>
            <a:ext cx="4572000" cy="3810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2000"/>
            </a:lvl1pPr>
            <a:lvl2pPr>
              <a:spcBef>
                <a:spcPts val="0"/>
              </a:spcBef>
              <a:spcAft>
                <a:spcPts val="800"/>
              </a:spcAft>
              <a:defRPr sz="1800"/>
            </a:lvl2pPr>
            <a:lvl3pPr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spcBef>
                <a:spcPts val="0"/>
              </a:spcBef>
              <a:spcAft>
                <a:spcPts val="800"/>
              </a:spcAft>
              <a:defRPr sz="1400"/>
            </a:lvl4pPr>
            <a:lvl5pPr>
              <a:spcBef>
                <a:spcPts val="0"/>
              </a:spcBef>
              <a:spcAft>
                <a:spcPts val="8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95400" y="317110"/>
            <a:ext cx="9601200" cy="480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cxnSp>
        <p:nvCxnSpPr>
          <p:cNvPr id="5" name="Straight Connector 147"/>
          <p:cNvCxnSpPr/>
          <p:nvPr userDrawn="1"/>
        </p:nvCxnSpPr>
        <p:spPr>
          <a:xfrm>
            <a:off x="609600" y="797163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7"/>
          <p:cNvCxnSpPr/>
          <p:nvPr userDrawn="1"/>
        </p:nvCxnSpPr>
        <p:spPr>
          <a:xfrm>
            <a:off x="609600" y="6405331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F733F67-8A92-4DBD-9095-733F5EAF4738}" type="datetime1">
              <a:rPr lang="fr-FR" smtClean="0">
                <a:solidFill>
                  <a:prstClr val="black"/>
                </a:solidFill>
              </a:rPr>
              <a:pPr/>
              <a:t>22/11/2022</a:t>
            </a:fld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E1B1922-A48B-4C42-ABA3-393FB46A6EAA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98" y="241566"/>
            <a:ext cx="1646135" cy="7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9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9_Diapositive 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21492" y="1260389"/>
            <a:ext cx="10058400" cy="4805677"/>
          </a:xfrm>
          <a:prstGeom prst="rect">
            <a:avLst/>
          </a:prstGeom>
        </p:spPr>
        <p:txBody>
          <a:bodyPr/>
          <a:lstStyle>
            <a:lvl1pPr marL="0" indent="0" algn="just" defTabSz="914377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lang="fr-FR" sz="1800" kern="1200" dirty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9_Diapositive texte et 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92" y="1040113"/>
            <a:ext cx="5045808" cy="5065937"/>
          </a:xfrm>
          <a:prstGeom prst="rect">
            <a:avLst/>
          </a:prstGeom>
        </p:spPr>
      </p:pic>
      <p:sp>
        <p:nvSpPr>
          <p:cNvPr id="11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962252" y="1686902"/>
            <a:ext cx="3932237" cy="3772354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6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/9_Diapositiv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839788" y="987427"/>
            <a:ext cx="393223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78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/9_Diapositive textes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26745" y="987427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half" idx="13"/>
          </p:nvPr>
        </p:nvSpPr>
        <p:spPr>
          <a:xfrm>
            <a:off x="4419123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half" idx="14"/>
          </p:nvPr>
        </p:nvSpPr>
        <p:spPr>
          <a:xfrm>
            <a:off x="8311501" y="987426"/>
            <a:ext cx="3295607" cy="4881563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aseline="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1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/9_Diapositive graphiqu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4875" y="1368425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576368F-74A2-41EB-A1A0-8E728342CBF4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1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9_Diapositive texte/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38200" y="1417411"/>
            <a:ext cx="10515600" cy="435133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4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Wingdings" panose="05000000000000000000" pitchFamily="2" charset="2"/>
              <a:buChar char="§"/>
              <a:defRPr sz="22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20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Calibri Light" panose="020F0302020204030204" pitchFamily="34" charset="0"/>
              <a:buChar char="›"/>
              <a:defRPr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600">
                <a:solidFill>
                  <a:srgbClr val="13324A"/>
                </a:solidFill>
                <a:latin typeface="+mj-lt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280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9_Diapositive intertitres et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03577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2"/>
          </p:nvPr>
        </p:nvSpPr>
        <p:spPr>
          <a:xfrm>
            <a:off x="838200" y="2227489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2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1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0612" y="1403577"/>
            <a:ext cx="5183188" cy="82391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3324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0612" y="2227489"/>
            <a:ext cx="5183188" cy="3684588"/>
          </a:xfrm>
          <a:prstGeom prst="rect">
            <a:avLst/>
          </a:prstGeom>
        </p:spPr>
        <p:txBody>
          <a:bodyPr/>
          <a:lstStyle>
            <a:lvl1pPr marL="228594" indent="-228594">
              <a:defRPr lang="fr-FR" sz="20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lang="fr-FR" sz="18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2pPr>
            <a:lvl3pPr marL="1142971" indent="-228594">
              <a:buFont typeface="Wingdings" panose="05000000000000000000" pitchFamily="2" charset="2"/>
              <a:buChar char="§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3pPr>
            <a:lvl4pPr marL="1600160" indent="-228594">
              <a:buFont typeface="Arial" panose="020B0604020202020204" pitchFamily="34" charset="0"/>
              <a:buChar char="•"/>
              <a:defRPr lang="fr-FR" sz="1200" kern="1200" dirty="0" smtClean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lang="fr-FR" sz="1100" kern="1200" dirty="0">
                <a:solidFill>
                  <a:srgbClr val="13324A"/>
                </a:solidFill>
                <a:latin typeface="+mj-lt"/>
                <a:ea typeface="+mn-ea"/>
                <a:cs typeface="+mn-cs"/>
              </a:defRPr>
            </a:lvl5pPr>
          </a:lstStyle>
          <a:p>
            <a:pPr marL="228594" lvl="0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685783" lvl="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›"/>
            </a:pPr>
            <a:r>
              <a:rPr lang="fr-FR" dirty="0" smtClean="0"/>
              <a:t>Deuxième niveau</a:t>
            </a:r>
          </a:p>
          <a:p>
            <a:pPr marL="1142971" lvl="2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160" lvl="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349" lvl="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‒"/>
            </a:pPr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46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/9_Diapositive texte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348DF54-380C-439F-A3D8-83F6F52CA37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4" name="Espace réservé du contenu 9"/>
          <p:cNvSpPr>
            <a:spLocks noGrp="1"/>
          </p:cNvSpPr>
          <p:nvPr>
            <p:ph sz="half" idx="1" hasCustomPrompt="1"/>
          </p:nvPr>
        </p:nvSpPr>
        <p:spPr>
          <a:xfrm>
            <a:off x="914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ajouter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6248400" y="145415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13324A"/>
                </a:solidFill>
                <a:latin typeface="+mj-lt"/>
              </a:defRPr>
            </a:lvl1pPr>
            <a:lvl2pPr marL="685783" indent="-228594">
              <a:buFont typeface="Calibri Light" panose="020F0302020204030204" pitchFamily="34" charset="0"/>
              <a:buChar char="›"/>
              <a:defRPr sz="1800">
                <a:solidFill>
                  <a:srgbClr val="13324A"/>
                </a:solidFill>
                <a:latin typeface="+mj-lt"/>
              </a:defRPr>
            </a:lvl2pPr>
            <a:lvl3pPr marL="1142971" indent="-228594">
              <a:buFont typeface="Wingdings" panose="05000000000000000000" pitchFamily="2" charset="2"/>
              <a:buChar char="§"/>
              <a:defRPr sz="1400">
                <a:solidFill>
                  <a:srgbClr val="13324A"/>
                </a:solidFill>
                <a:latin typeface="+mj-lt"/>
              </a:defRPr>
            </a:lvl3pPr>
            <a:lvl4pPr marL="1600160" indent="-228594">
              <a:buFont typeface="Arial" panose="020B0604020202020204" pitchFamily="34" charset="0"/>
              <a:buChar char="•"/>
              <a:defRPr sz="1200">
                <a:solidFill>
                  <a:srgbClr val="13324A"/>
                </a:solidFill>
                <a:latin typeface="+mj-lt"/>
              </a:defRPr>
            </a:lvl4pPr>
            <a:lvl5pPr marL="2057349" indent="-228594">
              <a:buFont typeface="Calibri Light" panose="020F0302020204030204" pitchFamily="34" charset="0"/>
              <a:buChar char="‒"/>
              <a:defRPr sz="1000">
                <a:solidFill>
                  <a:srgbClr val="13324A"/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Cliquez pour ajoutez du texte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1629580" y="211369"/>
            <a:ext cx="8974800" cy="478800"/>
          </a:xfrm>
          <a:prstGeom prst="rect">
            <a:avLst/>
          </a:prstGeom>
        </p:spPr>
        <p:txBody>
          <a:bodyPr/>
          <a:lstStyle>
            <a:lvl1pPr algn="ctr">
              <a:defRPr sz="2800">
                <a:ln>
                  <a:noFill/>
                </a:ln>
                <a:solidFill>
                  <a:srgbClr val="13324A"/>
                </a:solidFill>
              </a:defRPr>
            </a:lvl1pPr>
          </a:lstStyle>
          <a:p>
            <a:r>
              <a:rPr lang="fr-FR" dirty="0" smtClean="0"/>
              <a:t>CLIQUEZ POUR AJOUTER UN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3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3.xml"/><Relationship Id="rId9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 userDrawn="1"/>
        </p:nvGrpSpPr>
        <p:grpSpPr>
          <a:xfrm>
            <a:off x="1" y="-6864"/>
            <a:ext cx="12192000" cy="6883335"/>
            <a:chOff x="1" y="-6864"/>
            <a:chExt cx="12192000" cy="6883335"/>
          </a:xfrm>
        </p:grpSpPr>
        <p:sp>
          <p:nvSpPr>
            <p:cNvPr id="9" name="Rectangle 8"/>
            <p:cNvSpPr/>
            <p:nvPr/>
          </p:nvSpPr>
          <p:spPr>
            <a:xfrm>
              <a:off x="1" y="5283200"/>
              <a:ext cx="12191999" cy="1580677"/>
            </a:xfrm>
            <a:prstGeom prst="rect">
              <a:avLst/>
            </a:prstGeom>
            <a:solidFill>
              <a:srgbClr val="244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5283200"/>
              <a:ext cx="1876413" cy="159327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67539" y="-259738"/>
              <a:ext cx="1271588" cy="1777336"/>
            </a:xfrm>
            <a:prstGeom prst="rect">
              <a:avLst/>
            </a:prstGeom>
          </p:spPr>
        </p:pic>
        <p:sp>
          <p:nvSpPr>
            <p:cNvPr id="12" name="Triangle isocèle 11"/>
            <p:cNvSpPr/>
            <p:nvPr/>
          </p:nvSpPr>
          <p:spPr>
            <a:xfrm rot="16200000">
              <a:off x="6679580" y="1364050"/>
              <a:ext cx="6883334" cy="4141505"/>
            </a:xfrm>
            <a:prstGeom prst="triangle">
              <a:avLst>
                <a:gd name="adj" fmla="val 0"/>
              </a:avLst>
            </a:prstGeom>
            <a:solidFill>
              <a:srgbClr val="D0373E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93" y="6166775"/>
            <a:ext cx="1671835" cy="60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708" r:id="rId3"/>
    <p:sldLayoutId id="21474837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7" r:id="rId3"/>
    <p:sldLayoutId id="2147483676" r:id="rId4"/>
    <p:sldLayoutId id="2147483666" r:id="rId5"/>
    <p:sldLayoutId id="2147483673" r:id="rId6"/>
    <p:sldLayoutId id="2147483679" r:id="rId7"/>
    <p:sldLayoutId id="2147483675" r:id="rId8"/>
    <p:sldLayoutId id="214748368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22/11/2022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  <p:sldLayoutId id="2147483746" r:id="rId12"/>
    <p:sldLayoutId id="214748374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1CE-BC6A-429A-AF49-F7E0936C314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22/11/2022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2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5696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77000">
              <a:srgbClr val="FDFFFC"/>
            </a:gs>
            <a:gs pos="100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709" y="-1"/>
            <a:ext cx="6488752" cy="6621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9360363" y="6286254"/>
            <a:ext cx="2831637" cy="586647"/>
          </a:xfrm>
          <a:prstGeom prst="rect">
            <a:avLst/>
          </a:prstGeom>
        </p:spPr>
      </p:pic>
      <p:sp>
        <p:nvSpPr>
          <p:cNvPr id="62" name="Forme libre : forme 8"/>
          <p:cNvSpPr/>
          <p:nvPr userDrawn="1"/>
        </p:nvSpPr>
        <p:spPr>
          <a:xfrm>
            <a:off x="-8710" y="-8708"/>
            <a:ext cx="12209419" cy="6871063"/>
          </a:xfrm>
          <a:custGeom>
            <a:avLst/>
            <a:gdLst>
              <a:gd name="connsiteX0" fmla="*/ 0 w 12209418"/>
              <a:gd name="connsiteY0" fmla="*/ 583475 h 6871063"/>
              <a:gd name="connsiteX1" fmla="*/ 6113418 w 12209418"/>
              <a:gd name="connsiteY1" fmla="*/ 0 h 6871063"/>
              <a:gd name="connsiteX2" fmla="*/ 12209418 w 12209418"/>
              <a:gd name="connsiteY2" fmla="*/ 8709 h 6871063"/>
              <a:gd name="connsiteX3" fmla="*/ 12200709 w 12209418"/>
              <a:gd name="connsiteY3" fmla="*/ 6531429 h 6871063"/>
              <a:gd name="connsiteX4" fmla="*/ 9300755 w 12209418"/>
              <a:gd name="connsiteY4" fmla="*/ 6871063 h 6871063"/>
              <a:gd name="connsiteX5" fmla="*/ 8709 w 12209418"/>
              <a:gd name="connsiteY5" fmla="*/ 6871063 h 6871063"/>
              <a:gd name="connsiteX6" fmla="*/ 0 w 12209418"/>
              <a:gd name="connsiteY6" fmla="*/ 583475 h 687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9418" h="6871063">
                <a:moveTo>
                  <a:pt x="0" y="583475"/>
                </a:moveTo>
                <a:lnTo>
                  <a:pt x="6113418" y="0"/>
                </a:lnTo>
                <a:lnTo>
                  <a:pt x="12209418" y="8709"/>
                </a:lnTo>
                <a:lnTo>
                  <a:pt x="12200709" y="6531429"/>
                </a:lnTo>
                <a:lnTo>
                  <a:pt x="9300755" y="6871063"/>
                </a:lnTo>
                <a:lnTo>
                  <a:pt x="8709" y="6871063"/>
                </a:lnTo>
                <a:lnTo>
                  <a:pt x="0" y="583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" y="6500728"/>
            <a:ext cx="1202895" cy="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 userDrawn="1"/>
        </p:nvSpPr>
        <p:spPr>
          <a:xfrm>
            <a:off x="1211047" y="6555287"/>
            <a:ext cx="660484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4D0712B-34DB-479D-9825-823285758B4A}" type="slidenum">
              <a:rPr lang="fr-FR" sz="933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pPr algn="r"/>
              <a:t>‹N°›</a:t>
            </a:fld>
            <a:endParaRPr lang="fr-FR" sz="933" dirty="0">
              <a:solidFill>
                <a:prstClr val="black">
                  <a:lumMod val="50000"/>
                  <a:lumOff val="50000"/>
                </a:prstClr>
              </a:solidFill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871531" y="6553236"/>
            <a:ext cx="7129804" cy="2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fr-FR" sz="933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Segoe UI Semilight" panose="020B0402040204020203" pitchFamily="34" charset="0"/>
              </a:rPr>
              <a:t>SID Vertica - Organisation</a:t>
            </a:r>
          </a:p>
        </p:txBody>
      </p:sp>
    </p:spTree>
    <p:extLst>
      <p:ext uri="{BB962C8B-B14F-4D97-AF65-F5344CB8AC3E}">
        <p14:creationId xmlns:p14="http://schemas.microsoft.com/office/powerpoint/2010/main" val="30480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3">
              <a:lumMod val="50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indent="-182875" algn="l" defTabSz="914377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85783" indent="-179384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14377" indent="-182875" algn="l" defTabSz="914377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42971" indent="-179384" algn="l" defTabSz="914377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71566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182875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indent="-179384" algn="l" defTabSz="914377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8" y="6495048"/>
            <a:ext cx="851517" cy="2264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283202"/>
            <a:ext cx="1876413" cy="15932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7539" y="-259738"/>
            <a:ext cx="1271588" cy="177733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48DF54-380C-439F-A3D8-83F6F52CA378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hdphoto" Target="../media/hdphoto9.wdp"/><Relationship Id="rId18" Type="http://schemas.openxmlformats.org/officeDocument/2006/relationships/image" Target="../media/image31.png"/><Relationship Id="rId3" Type="http://schemas.microsoft.com/office/2007/relationships/hdphoto" Target="../media/hdphoto5.wdp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17" Type="http://schemas.microsoft.com/office/2007/relationships/hdphoto" Target="../media/hdphoto11.wdp"/><Relationship Id="rId2" Type="http://schemas.openxmlformats.org/officeDocument/2006/relationships/image" Target="../media/image22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microsoft.com/office/2007/relationships/hdphoto" Target="../media/hdphoto8.wdp"/><Relationship Id="rId5" Type="http://schemas.microsoft.com/office/2007/relationships/hdphoto" Target="../media/hdphoto6.wdp"/><Relationship Id="rId15" Type="http://schemas.microsoft.com/office/2007/relationships/hdphoto" Target="../media/hdphoto10.wdp"/><Relationship Id="rId10" Type="http://schemas.openxmlformats.org/officeDocument/2006/relationships/image" Target="../media/image27.png"/><Relationship Id="rId19" Type="http://schemas.microsoft.com/office/2007/relationships/hdphoto" Target="../media/hdphoto12.wdp"/><Relationship Id="rId4" Type="http://schemas.openxmlformats.org/officeDocument/2006/relationships/image" Target="../media/image23.png"/><Relationship Id="rId9" Type="http://schemas.microsoft.com/office/2007/relationships/hdphoto" Target="../media/hdphoto7.wdp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</a:t>
            </a:r>
            <a:r>
              <a:rPr lang="fr-FR" dirty="0"/>
              <a:t>FA </a:t>
            </a:r>
            <a:r>
              <a:rPr lang="fr-FR" dirty="0" err="1"/>
              <a:t>Add-in</a:t>
            </a:r>
            <a:r>
              <a:rPr lang="fr-FR" dirty="0"/>
              <a:t> for Microsoft Office  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23 NOVEMBRE 2022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76"/>
            <a:ext cx="2051720" cy="11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13" y="2612705"/>
            <a:ext cx="3252316" cy="30565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82" y="2594420"/>
            <a:ext cx="5187875" cy="293343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92" y="2599537"/>
            <a:ext cx="2586980" cy="3069743"/>
          </a:xfrm>
          <a:prstGeom prst="rect">
            <a:avLst/>
          </a:prstGeom>
        </p:spPr>
      </p:pic>
      <p:sp>
        <p:nvSpPr>
          <p:cNvPr id="6" name="Sous-titre 1"/>
          <p:cNvSpPr>
            <a:spLocks noGrp="1"/>
          </p:cNvSpPr>
          <p:nvPr>
            <p:ph type="subTitle" idx="1"/>
          </p:nvPr>
        </p:nvSpPr>
        <p:spPr>
          <a:xfrm>
            <a:off x="1021491" y="1260390"/>
            <a:ext cx="10547117" cy="4805677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SAS </a:t>
            </a:r>
            <a:r>
              <a:rPr lang="fr-FR" b="1" dirty="0" err="1" smtClean="0"/>
              <a:t>Addin</a:t>
            </a:r>
            <a:r>
              <a:rPr lang="fr-FR" dirty="0" smtClean="0"/>
              <a:t> : pour appeler automatiquement SAS  depuis PowerPoint  </a:t>
            </a:r>
            <a:endParaRPr lang="fr-FR" dirty="0"/>
          </a:p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SAS </a:t>
            </a:r>
            <a:r>
              <a:rPr lang="fr-FR" dirty="0" smtClean="0"/>
              <a:t>: </a:t>
            </a:r>
            <a:r>
              <a:rPr lang="fr-FR" dirty="0"/>
              <a:t>pour collecter, agréger les données </a:t>
            </a:r>
            <a:r>
              <a:rPr lang="fr-FR" dirty="0" smtClean="0"/>
              <a:t>nécessaires </a:t>
            </a:r>
            <a:endParaRPr lang="fr-FR" dirty="0" smtClean="0"/>
          </a:p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PowerPoint</a:t>
            </a:r>
            <a:r>
              <a:rPr lang="fr-FR" dirty="0" smtClean="0"/>
              <a:t> : pour restituer les résultats sous forme de présentation 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22555" y="3279185"/>
            <a:ext cx="384043" cy="384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8308801" y="2594420"/>
            <a:ext cx="384043" cy="3840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>
            <a:normAutofit fontScale="90000"/>
          </a:bodyPr>
          <a:lstStyle/>
          <a:p>
            <a:r>
              <a:rPr lang="fr-FR" sz="2667" dirty="0"/>
              <a:t>Production de KPI dans PowerPoint.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867" b="1" dirty="0" smtClean="0"/>
              <a:t>Automatiser la création de vos présentations</a:t>
            </a:r>
            <a:endParaRPr lang="fr-FR" sz="1867" dirty="0"/>
          </a:p>
        </p:txBody>
      </p:sp>
      <p:sp>
        <p:nvSpPr>
          <p:cNvPr id="11" name="Ellipse 10"/>
          <p:cNvSpPr/>
          <p:nvPr/>
        </p:nvSpPr>
        <p:spPr>
          <a:xfrm>
            <a:off x="2246789" y="2612705"/>
            <a:ext cx="384043" cy="384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3" name="Ellipse 12"/>
          <p:cNvSpPr/>
          <p:nvPr/>
        </p:nvSpPr>
        <p:spPr>
          <a:xfrm>
            <a:off x="7574235" y="4626864"/>
            <a:ext cx="298750" cy="2962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!</a:t>
            </a:r>
          </a:p>
        </p:txBody>
      </p:sp>
      <p:sp>
        <p:nvSpPr>
          <p:cNvPr id="14" name="Ellipse 13"/>
          <p:cNvSpPr/>
          <p:nvPr/>
        </p:nvSpPr>
        <p:spPr>
          <a:xfrm>
            <a:off x="8750763" y="4623816"/>
            <a:ext cx="298750" cy="2962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!</a:t>
            </a:r>
          </a:p>
        </p:txBody>
      </p:sp>
      <p:sp>
        <p:nvSpPr>
          <p:cNvPr id="15" name="Ellipse 14"/>
          <p:cNvSpPr/>
          <p:nvPr/>
        </p:nvSpPr>
        <p:spPr>
          <a:xfrm>
            <a:off x="9945579" y="4639056"/>
            <a:ext cx="298750" cy="2962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!</a:t>
            </a:r>
          </a:p>
        </p:txBody>
      </p:sp>
      <p:sp>
        <p:nvSpPr>
          <p:cNvPr id="18" name="Ellipse 17"/>
          <p:cNvSpPr/>
          <p:nvPr/>
        </p:nvSpPr>
        <p:spPr>
          <a:xfrm>
            <a:off x="11048955" y="4654296"/>
            <a:ext cx="298750" cy="2962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74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518" y="2594420"/>
            <a:ext cx="5099839" cy="221519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880" y="2612705"/>
            <a:ext cx="3311391" cy="27244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91" y="2612705"/>
            <a:ext cx="2380937" cy="2987402"/>
          </a:xfrm>
          <a:prstGeom prst="rect">
            <a:avLst/>
          </a:prstGeom>
        </p:spPr>
      </p:pic>
      <p:sp>
        <p:nvSpPr>
          <p:cNvPr id="6" name="Sous-titre 1"/>
          <p:cNvSpPr>
            <a:spLocks noGrp="1"/>
          </p:cNvSpPr>
          <p:nvPr>
            <p:ph type="subTitle" idx="1"/>
          </p:nvPr>
        </p:nvSpPr>
        <p:spPr>
          <a:xfrm>
            <a:off x="1021491" y="1260390"/>
            <a:ext cx="10547117" cy="4805677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SAS </a:t>
            </a:r>
            <a:r>
              <a:rPr lang="fr-FR" b="1" dirty="0" err="1" smtClean="0"/>
              <a:t>Addin</a:t>
            </a:r>
            <a:r>
              <a:rPr lang="fr-FR" dirty="0" smtClean="0"/>
              <a:t> : pour appeler automatiquement SAS  depuis Excel  </a:t>
            </a:r>
            <a:endParaRPr lang="fr-FR" dirty="0"/>
          </a:p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SAS </a:t>
            </a:r>
            <a:r>
              <a:rPr lang="fr-FR" dirty="0" smtClean="0"/>
              <a:t>: pour collecter</a:t>
            </a:r>
          </a:p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Excel</a:t>
            </a:r>
            <a:r>
              <a:rPr lang="fr-FR" dirty="0" smtClean="0"/>
              <a:t> : </a:t>
            </a:r>
            <a:r>
              <a:rPr lang="fr-FR" dirty="0"/>
              <a:t>pour restituer les résultats </a:t>
            </a:r>
            <a:r>
              <a:rPr lang="fr-FR" dirty="0" smtClean="0"/>
              <a:t>sous forme tabulaire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22555" y="3279185"/>
            <a:ext cx="384043" cy="384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7234692" y="3279184"/>
            <a:ext cx="384043" cy="3840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>
            <a:normAutofit/>
          </a:bodyPr>
          <a:lstStyle/>
          <a:p>
            <a:r>
              <a:rPr lang="fr-FR" sz="2667" dirty="0" smtClean="0"/>
              <a:t>Les </a:t>
            </a:r>
            <a:r>
              <a:rPr lang="fr-FR" sz="2667" dirty="0" err="1" smtClean="0"/>
              <a:t>Addins</a:t>
            </a:r>
            <a:r>
              <a:rPr lang="fr-FR" sz="2667" dirty="0" smtClean="0"/>
              <a:t> SAS dans Excel en contexte GET</a:t>
            </a:r>
            <a:endParaRPr lang="fr-FR" sz="1867" dirty="0"/>
          </a:p>
        </p:txBody>
      </p:sp>
      <p:sp>
        <p:nvSpPr>
          <p:cNvPr id="11" name="Ellipse 10"/>
          <p:cNvSpPr/>
          <p:nvPr/>
        </p:nvSpPr>
        <p:spPr>
          <a:xfrm>
            <a:off x="2246789" y="2612705"/>
            <a:ext cx="384043" cy="384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11589" y="2723606"/>
            <a:ext cx="3840480" cy="273142"/>
          </a:xfrm>
          <a:prstGeom prst="rect">
            <a:avLst/>
          </a:prstGeom>
          <a:solidFill>
            <a:schemeClr val="accent1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Votre Cas d’usage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1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 à l’industrialisation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536028" y="1831645"/>
            <a:ext cx="2278664" cy="753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196188" y="1841604"/>
            <a:ext cx="2247045" cy="753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945117" y="1831645"/>
            <a:ext cx="2158276" cy="753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572388" y="1841604"/>
            <a:ext cx="2270889" cy="753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348DF54-380C-439F-A3D8-83F6F52CA37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2" name="Oval 17">
            <a:extLst>
              <a:ext uri="{FF2B5EF4-FFF2-40B4-BE49-F238E27FC236}">
                <a16:creationId xmlns:a16="http://schemas.microsoft.com/office/drawing/2014/main" id="{74049F09-FC9E-418D-9D75-3A5ECF1A2BCA}"/>
              </a:ext>
            </a:extLst>
          </p:cNvPr>
          <p:cNvSpPr/>
          <p:nvPr/>
        </p:nvSpPr>
        <p:spPr>
          <a:xfrm>
            <a:off x="2243077" y="2718061"/>
            <a:ext cx="923926" cy="92392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3441A9A6-CE4A-4466-9C7C-5BB9F5398035}"/>
              </a:ext>
            </a:extLst>
          </p:cNvPr>
          <p:cNvSpPr txBox="1"/>
          <p:nvPr/>
        </p:nvSpPr>
        <p:spPr>
          <a:xfrm>
            <a:off x="1856941" y="2005530"/>
            <a:ext cx="1756803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1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Temps</a:t>
            </a:r>
            <a:r>
              <a:rPr kumimoji="0" lang="fr-FR" sz="2400" b="0" i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fr-FR" sz="2400" b="0" i="1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F133554F-9599-4B46-8150-91CB15868F36}"/>
              </a:ext>
            </a:extLst>
          </p:cNvPr>
          <p:cNvSpPr txBox="1"/>
          <p:nvPr/>
        </p:nvSpPr>
        <p:spPr>
          <a:xfrm>
            <a:off x="1648586" y="3772699"/>
            <a:ext cx="2109569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Réduire le temps passé sur des tâches à faible valeur</a:t>
            </a:r>
            <a:r>
              <a:rPr kumimoji="0" lang="fr-FR" sz="14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ajoutée</a:t>
            </a:r>
            <a:endParaRPr kumimoji="0" lang="fr-FR" sz="1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Oval 22">
            <a:extLst>
              <a:ext uri="{FF2B5EF4-FFF2-40B4-BE49-F238E27FC236}">
                <a16:creationId xmlns:a16="http://schemas.microsoft.com/office/drawing/2014/main" id="{A031CFBF-6AD4-44DB-B359-555BED806A73}"/>
              </a:ext>
            </a:extLst>
          </p:cNvPr>
          <p:cNvSpPr/>
          <p:nvPr/>
        </p:nvSpPr>
        <p:spPr>
          <a:xfrm>
            <a:off x="6851911" y="2765754"/>
            <a:ext cx="923926" cy="92392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AA28ECD9-1B7D-45F5-902A-3E296DA1CB7C}"/>
              </a:ext>
            </a:extLst>
          </p:cNvPr>
          <p:cNvSpPr txBox="1"/>
          <p:nvPr/>
        </p:nvSpPr>
        <p:spPr>
          <a:xfrm>
            <a:off x="6760257" y="0"/>
            <a:ext cx="63273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Step 3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E1051DD2-1784-43D2-9685-30A857D1CBF2}"/>
              </a:ext>
            </a:extLst>
          </p:cNvPr>
          <p:cNvSpPr txBox="1"/>
          <p:nvPr/>
        </p:nvSpPr>
        <p:spPr>
          <a:xfrm>
            <a:off x="6432055" y="1991415"/>
            <a:ext cx="1826882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1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</a:rPr>
              <a:t>Fiabilisation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53E62C8E-5DBA-4C5A-98A0-213C0AE86772}"/>
              </a:ext>
            </a:extLst>
          </p:cNvPr>
          <p:cNvSpPr txBox="1"/>
          <p:nvPr/>
        </p:nvSpPr>
        <p:spPr>
          <a:xfrm>
            <a:off x="6478185" y="3777877"/>
            <a:ext cx="1676401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fr-FR" sz="1400" dirty="0" smtClean="0">
                <a:solidFill>
                  <a:srgbClr val="000000"/>
                </a:solidFill>
                <a:latin typeface="Segoe UI"/>
              </a:rPr>
              <a:t>Fiabiliser les résultats en limitant les taches manuelles </a:t>
            </a:r>
            <a:endParaRPr lang="fr-FR" sz="14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Oval 27">
            <a:extLst>
              <a:ext uri="{FF2B5EF4-FFF2-40B4-BE49-F238E27FC236}">
                <a16:creationId xmlns:a16="http://schemas.microsoft.com/office/drawing/2014/main" id="{F13311EF-1757-4285-AE46-58340B41041E}"/>
              </a:ext>
            </a:extLst>
          </p:cNvPr>
          <p:cNvSpPr/>
          <p:nvPr/>
        </p:nvSpPr>
        <p:spPr>
          <a:xfrm>
            <a:off x="9197702" y="2774963"/>
            <a:ext cx="923926" cy="92392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28">
            <a:extLst>
              <a:ext uri="{FF2B5EF4-FFF2-40B4-BE49-F238E27FC236}">
                <a16:creationId xmlns:a16="http://schemas.microsoft.com/office/drawing/2014/main" id="{88E88DCC-E59F-47AA-B21C-CE251202807D}"/>
              </a:ext>
            </a:extLst>
          </p:cNvPr>
          <p:cNvSpPr txBox="1"/>
          <p:nvPr/>
        </p:nvSpPr>
        <p:spPr>
          <a:xfrm>
            <a:off x="8971644" y="0"/>
            <a:ext cx="63273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Step 4</a:t>
            </a: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DE3253D1-2FAC-44F9-918E-45DB91C86690}"/>
              </a:ext>
            </a:extLst>
          </p:cNvPr>
          <p:cNvSpPr txBox="1"/>
          <p:nvPr/>
        </p:nvSpPr>
        <p:spPr>
          <a:xfrm>
            <a:off x="9155746" y="2005530"/>
            <a:ext cx="1171574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1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</a:rPr>
              <a:t>Intérêt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1F1F3B42-54D2-4E09-B844-227E8AEFB5B0}"/>
              </a:ext>
            </a:extLst>
          </p:cNvPr>
          <p:cNvSpPr txBox="1"/>
          <p:nvPr/>
        </p:nvSpPr>
        <p:spPr>
          <a:xfrm>
            <a:off x="8793595" y="3772699"/>
            <a:ext cx="1699404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Stimuler l’intérêt</a:t>
            </a:r>
            <a:r>
              <a:rPr kumimoji="0" lang="fr-FR" sz="14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intellectuel en utilisant de nouveaux outils </a:t>
            </a:r>
            <a:endParaRPr kumimoji="0" lang="fr-FR" sz="14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72388" y="1830211"/>
            <a:ext cx="2270890" cy="3375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Rectangle 92"/>
          <p:cNvSpPr/>
          <p:nvPr/>
        </p:nvSpPr>
        <p:spPr>
          <a:xfrm>
            <a:off x="6196188" y="1830211"/>
            <a:ext cx="2247045" cy="3375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Rectangle 93"/>
          <p:cNvSpPr/>
          <p:nvPr/>
        </p:nvSpPr>
        <p:spPr>
          <a:xfrm>
            <a:off x="8536028" y="1830211"/>
            <a:ext cx="2278664" cy="3375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2" name="Oval 22">
            <a:extLst>
              <a:ext uri="{FF2B5EF4-FFF2-40B4-BE49-F238E27FC236}">
                <a16:creationId xmlns:a16="http://schemas.microsoft.com/office/drawing/2014/main" id="{A031CFBF-6AD4-44DB-B359-555BED806A73}"/>
              </a:ext>
            </a:extLst>
          </p:cNvPr>
          <p:cNvSpPr/>
          <p:nvPr/>
        </p:nvSpPr>
        <p:spPr>
          <a:xfrm>
            <a:off x="4636947" y="2718061"/>
            <a:ext cx="923926" cy="92392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TextBox 24">
            <a:extLst>
              <a:ext uri="{FF2B5EF4-FFF2-40B4-BE49-F238E27FC236}">
                <a16:creationId xmlns:a16="http://schemas.microsoft.com/office/drawing/2014/main" id="{E1051DD2-1784-43D2-9685-30A857D1CBF2}"/>
              </a:ext>
            </a:extLst>
          </p:cNvPr>
          <p:cNvSpPr txBox="1"/>
          <p:nvPr/>
        </p:nvSpPr>
        <p:spPr>
          <a:xfrm>
            <a:off x="4215595" y="1991415"/>
            <a:ext cx="167640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1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</a:rPr>
              <a:t>Autonomie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4" name="TextBox 25">
            <a:extLst>
              <a:ext uri="{FF2B5EF4-FFF2-40B4-BE49-F238E27FC236}">
                <a16:creationId xmlns:a16="http://schemas.microsoft.com/office/drawing/2014/main" id="{53E62C8E-5DBA-4C5A-98A0-213C0AE86772}"/>
              </a:ext>
            </a:extLst>
          </p:cNvPr>
          <p:cNvSpPr txBox="1"/>
          <p:nvPr/>
        </p:nvSpPr>
        <p:spPr>
          <a:xfrm>
            <a:off x="4263220" y="3777877"/>
            <a:ext cx="1676401" cy="12926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fr-FR" sz="1400" dirty="0" smtClean="0">
                <a:solidFill>
                  <a:srgbClr val="000000"/>
                </a:solidFill>
                <a:latin typeface="Segoe UI"/>
              </a:rPr>
              <a:t>Automatisation des taches pour un </a:t>
            </a:r>
            <a:r>
              <a:rPr lang="fr-FR" sz="1400" dirty="0" err="1" smtClean="0">
                <a:solidFill>
                  <a:srgbClr val="000000"/>
                </a:solidFill>
                <a:latin typeface="Segoe UI"/>
              </a:rPr>
              <a:t>reporting</a:t>
            </a:r>
            <a:r>
              <a:rPr lang="fr-FR" sz="1400" dirty="0" smtClean="0">
                <a:solidFill>
                  <a:srgbClr val="000000"/>
                </a:solidFill>
                <a:latin typeface="Segoe UI"/>
              </a:rPr>
              <a:t>  automatisé et disponible même en cas d’absence</a:t>
            </a:r>
            <a:endParaRPr lang="fr-FR" sz="14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45117" y="1830211"/>
            <a:ext cx="2158276" cy="3375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6" name="Titre 7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 smtClean="0"/>
              <a:t>Industrialisation</a:t>
            </a:r>
            <a:r>
              <a:rPr lang="fr-FR" cap="all" noProof="0" dirty="0" smtClean="0"/>
              <a:t/>
            </a:r>
            <a:br>
              <a:rPr lang="fr-FR" cap="all" noProof="0" dirty="0" smtClean="0"/>
            </a:br>
            <a:r>
              <a:rPr lang="fr-FR" sz="1800" cap="all" dirty="0" smtClean="0"/>
              <a:t>les bénéfices</a:t>
            </a:r>
            <a:endParaRPr lang="fr-FR" noProof="0" dirty="0"/>
          </a:p>
        </p:txBody>
      </p:sp>
      <p:pic>
        <p:nvPicPr>
          <p:cNvPr id="1032" name="Picture 8" descr="Fiabilité - Icônes sécurité gratui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40" y="2937793"/>
            <a:ext cx="579847" cy="5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abilité - Icônes mains et gestes gratuit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77" y="2875963"/>
            <a:ext cx="579600" cy="5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cône Temps Gratuit - Icon-Icons.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71556" y1="25778" x2="71556" y2="25778"/>
                        <a14:foregroundMark x1="51556" y1="21333" x2="41778" y2="21333"/>
                        <a14:foregroundMark x1="48444" y1="56444" x2="48444" y2="56444"/>
                        <a14:foregroundMark x1="56889" y1="6667" x2="56889" y2="6667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38" y="2882357"/>
            <a:ext cx="566811" cy="56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timulez Stock Illustrations, Vecteurs, &amp; Clipart – (4,243 Stock  Illustrations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9000" y1="71750" x2="39000" y2="71750"/>
                        <a14:foregroundMark x1="24125" y1="77125" x2="24125" y2="77125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97" y="2834886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6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256865" y="1209698"/>
            <a:ext cx="2163979" cy="317371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514965" y="1209698"/>
            <a:ext cx="3011644" cy="317371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FLUX DE REPORTING</a:t>
            </a:r>
            <a:r>
              <a:rPr lang="fr-FR" cap="all" noProof="0" dirty="0" smtClean="0"/>
              <a:t/>
            </a:r>
            <a:br>
              <a:rPr lang="fr-FR" cap="all" noProof="0" dirty="0" smtClean="0"/>
            </a:br>
            <a:r>
              <a:rPr lang="fr-FR" sz="1800" cap="all" noProof="0" dirty="0" smtClean="0"/>
              <a:t>Les bonnes pratiques</a:t>
            </a:r>
            <a:endParaRPr lang="fr-FR" noProof="0" dirty="0"/>
          </a:p>
        </p:txBody>
      </p:sp>
      <p:pic>
        <p:nvPicPr>
          <p:cNvPr id="1028" name="Picture 4" descr="Person using computer, vecto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5800">
                        <a14:foregroundMark x1="46100" y1="21200" x2="46100" y2="21200"/>
                        <a14:foregroundMark x1="29200" y1="56100" x2="29200" y2="56100"/>
                        <a14:foregroundMark x1="49300" y1="43400" x2="49300" y2="43400"/>
                        <a14:foregroundMark x1="49300" y1="52900" x2="49300" y2="52900"/>
                        <a14:foregroundMark x1="70400" y1="55000" x2="70400" y2="55000"/>
                        <a14:foregroundMark x1="46100" y1="88800" x2="46100" y2="8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5" y="2206649"/>
            <a:ext cx="896891" cy="89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en angle 19"/>
          <p:cNvCxnSpPr>
            <a:stCxn id="1034" idx="3"/>
            <a:endCxn id="76" idx="1"/>
          </p:cNvCxnSpPr>
          <p:nvPr/>
        </p:nvCxnSpPr>
        <p:spPr>
          <a:xfrm>
            <a:off x="2738580" y="2334905"/>
            <a:ext cx="2166672" cy="567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Data, data science, large, multiple, storage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3789" y1="7623" x2="23789" y2="7623"/>
                        <a14:foregroundMark x1="10132" y1="14350" x2="10132" y2="14350"/>
                        <a14:foregroundMark x1="51982" y1="36771" x2="51982" y2="36771"/>
                        <a14:foregroundMark x1="37004" y1="41704" x2="37004" y2="41704"/>
                        <a14:foregroundMark x1="75771" y1="8969" x2="75771" y2="8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8" y="1897298"/>
            <a:ext cx="890912" cy="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ZoneTexte 47"/>
          <p:cNvSpPr txBox="1"/>
          <p:nvPr/>
        </p:nvSpPr>
        <p:spPr>
          <a:xfrm>
            <a:off x="1404641" y="3783247"/>
            <a:ext cx="17955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Récupération des données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SGBD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fr-FR" sz="1100" dirty="0" smtClean="0">
                <a:solidFill>
                  <a:prstClr val="black"/>
                </a:solidFill>
              </a:rPr>
              <a:t>Fichiers : </a:t>
            </a:r>
            <a:r>
              <a:rPr lang="fr-FR" sz="1100" dirty="0" err="1" smtClean="0">
                <a:solidFill>
                  <a:prstClr val="black"/>
                </a:solidFill>
              </a:rPr>
              <a:t>execl</a:t>
            </a:r>
            <a:r>
              <a:rPr lang="fr-FR" sz="1100" dirty="0" smtClean="0">
                <a:solidFill>
                  <a:prstClr val="black"/>
                </a:solidFill>
              </a:rPr>
              <a:t>, csv 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97253" y="2918392"/>
            <a:ext cx="8272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Agrégation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Filtrage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6734989" y="1209698"/>
            <a:ext cx="4347170" cy="317371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stCxn id="76" idx="3"/>
            <a:endCxn id="54" idx="1"/>
          </p:cNvCxnSpPr>
          <p:nvPr/>
        </p:nvCxnSpPr>
        <p:spPr>
          <a:xfrm>
            <a:off x="5604482" y="2902765"/>
            <a:ext cx="1780242" cy="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utoShape 12" descr="Management Query Icon - Download in Line Sty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0" name="Picture 16" descr="maintenance Icon - Download maintenance Icon 1065598 |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83" y="2525569"/>
            <a:ext cx="283626" cy="28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à coins arrondis 53"/>
          <p:cNvSpPr/>
          <p:nvPr/>
        </p:nvSpPr>
        <p:spPr>
          <a:xfrm>
            <a:off x="7384724" y="2722417"/>
            <a:ext cx="1241007" cy="36283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cteur en angle 62"/>
          <p:cNvCxnSpPr>
            <a:stCxn id="54" idx="3"/>
            <a:endCxn id="70" idx="1"/>
          </p:cNvCxnSpPr>
          <p:nvPr/>
        </p:nvCxnSpPr>
        <p:spPr>
          <a:xfrm flipV="1">
            <a:off x="8625731" y="1790460"/>
            <a:ext cx="383810" cy="111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à coins arrondis 69"/>
          <p:cNvSpPr/>
          <p:nvPr/>
        </p:nvSpPr>
        <p:spPr>
          <a:xfrm>
            <a:off x="9009541" y="1609042"/>
            <a:ext cx="1586214" cy="36283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prstClr val="black"/>
                </a:solidFill>
                <a:latin typeface="Calibri" panose="020F0502020204030204"/>
              </a:rPr>
              <a:t>Excel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9012692" y="2153488"/>
            <a:ext cx="1586214" cy="36283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Connecteur en angle 83"/>
          <p:cNvCxnSpPr>
            <a:stCxn id="54" idx="3"/>
            <a:endCxn id="78" idx="1"/>
          </p:cNvCxnSpPr>
          <p:nvPr/>
        </p:nvCxnSpPr>
        <p:spPr>
          <a:xfrm flipV="1">
            <a:off x="8625731" y="2334906"/>
            <a:ext cx="386961" cy="5689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16" descr="maintenance Icon - Download maintenance Icon 1065598 |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26" y="2571053"/>
            <a:ext cx="283626" cy="28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ZoneTexte 88"/>
          <p:cNvSpPr txBox="1"/>
          <p:nvPr/>
        </p:nvSpPr>
        <p:spPr>
          <a:xfrm>
            <a:off x="4786201" y="2309443"/>
            <a:ext cx="919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prstClr val="black"/>
                </a:solidFill>
                <a:latin typeface="Calibri" panose="020F0502020204030204"/>
              </a:rPr>
              <a:t>TABLES SAS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534339" y="6275732"/>
            <a:ext cx="793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Mise à jour quotidienne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09776" y="1215094"/>
            <a:ext cx="1271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510000" y="1219718"/>
            <a:ext cx="1271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855221" y="1209698"/>
            <a:ext cx="1902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RESTITUTION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8" name="Picture 8" descr="https://cdn-icons.flaticon.com/png/512/3073/premium/3073439.png?token=exp=1650536516~hmac=90bafa3022ea62cb30eeec7a840c90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61" y="3012003"/>
            <a:ext cx="825145" cy="82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Connecteur en angle 70"/>
          <p:cNvCxnSpPr>
            <a:stCxn id="68" idx="3"/>
            <a:endCxn id="76" idx="1"/>
          </p:cNvCxnSpPr>
          <p:nvPr/>
        </p:nvCxnSpPr>
        <p:spPr>
          <a:xfrm flipV="1">
            <a:off x="2727406" y="2902765"/>
            <a:ext cx="2177846" cy="521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Image 7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5252" y="2560511"/>
            <a:ext cx="699230" cy="684507"/>
          </a:xfrm>
          <a:prstGeom prst="rect">
            <a:avLst/>
          </a:prstGeom>
        </p:spPr>
      </p:pic>
      <p:pic>
        <p:nvPicPr>
          <p:cNvPr id="83" name="Picture 4" descr="Microsoft Excel — Wikipédi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  <a14:imgEffect>
                      <a14:brightnessContrast bright="-6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376" y="1651995"/>
            <a:ext cx="298389" cy="2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" descr="Microsoft livre sa mise à jour 16.28 d'août pour Office Mac – Ex Calibr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34" y="2153231"/>
            <a:ext cx="350199" cy="35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à coins arrondis 100"/>
          <p:cNvSpPr/>
          <p:nvPr/>
        </p:nvSpPr>
        <p:spPr>
          <a:xfrm>
            <a:off x="9028043" y="3252232"/>
            <a:ext cx="1586214" cy="399119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 Point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Connecteur en angle 103"/>
          <p:cNvCxnSpPr>
            <a:stCxn id="54" idx="3"/>
            <a:endCxn id="101" idx="1"/>
          </p:cNvCxnSpPr>
          <p:nvPr/>
        </p:nvCxnSpPr>
        <p:spPr>
          <a:xfrm>
            <a:off x="8625731" y="2903835"/>
            <a:ext cx="402312" cy="547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39063" y="3296910"/>
            <a:ext cx="433755" cy="339332"/>
          </a:xfrm>
          <a:prstGeom prst="rect">
            <a:avLst/>
          </a:prstGeom>
        </p:spPr>
      </p:pic>
      <p:pic>
        <p:nvPicPr>
          <p:cNvPr id="118" name="Picture 6" descr="Lutilisateur, Ordinateur Icônes, Profil De Lutilisateur PNG - Lutilisateur,  Ordinateur Icônes, Profil De Lutilisateur transparentes | PNG gratuit"/>
          <p:cNvPicPr>
            <a:picLocks noChangeAspect="1" noChangeArrowheads="1"/>
          </p:cNvPicPr>
          <p:nvPr/>
        </p:nvPicPr>
        <p:blipFill>
          <a:blip r:embed="rId16" cstate="print">
            <a:grayscl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90000" l="10000" r="90000"/>
                    </a14:imgEffect>
                    <a14:imgEffect>
                      <a14:saturation sat="400000"/>
                    </a14:imgEffect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932" y="2334904"/>
            <a:ext cx="1215632" cy="81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Image 129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8538" y="2510682"/>
            <a:ext cx="542925" cy="409575"/>
          </a:xfrm>
          <a:prstGeom prst="rect">
            <a:avLst/>
          </a:prstGeom>
        </p:spPr>
      </p:pic>
      <p:pic>
        <p:nvPicPr>
          <p:cNvPr id="132" name="Image 131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4484" y="2462594"/>
            <a:ext cx="542925" cy="409575"/>
          </a:xfrm>
          <a:prstGeom prst="rect">
            <a:avLst/>
          </a:prstGeom>
        </p:spPr>
      </p:pic>
      <p:grpSp>
        <p:nvGrpSpPr>
          <p:cNvPr id="106" name="Groupe 105"/>
          <p:cNvGrpSpPr/>
          <p:nvPr/>
        </p:nvGrpSpPr>
        <p:grpSpPr>
          <a:xfrm>
            <a:off x="1260629" y="1615144"/>
            <a:ext cx="10093171" cy="4245049"/>
            <a:chOff x="1269238" y="1605124"/>
            <a:chExt cx="10093171" cy="4245049"/>
          </a:xfrm>
        </p:grpSpPr>
        <p:sp>
          <p:nvSpPr>
            <p:cNvPr id="135" name="Rectangle à coins arrondis 134"/>
            <p:cNvSpPr/>
            <p:nvPr/>
          </p:nvSpPr>
          <p:spPr>
            <a:xfrm>
              <a:off x="1269238" y="4605627"/>
              <a:ext cx="10093171" cy="12445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0000" marR="0" lvl="2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fr-FR" sz="1600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/>
                </a:rPr>
                <a:t>Mise à jour des sources de données automatisées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900000" marR="0" lvl="2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Programme SAS ou projet Guide factorisé et </a:t>
              </a:r>
              <a:r>
                <a:rPr kumimoji="0" lang="fr-FR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variabilisé</a:t>
              </a: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: utilisation de macro</a:t>
              </a:r>
              <a:r>
                <a:rPr kumimoji="0" lang="fr-FR" sz="1600" b="0" i="0" u="none" strike="noStrike" kern="1200" cap="none" spc="0" normalizeH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variable et macro programme 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900000" marR="0" lvl="2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Génération automatique des restitutions avec la mise en forme souhaitée  : pas d’action manuelles </a:t>
              </a:r>
            </a:p>
            <a:p>
              <a:pPr marL="900000" marR="0" lvl="2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>
                      <a:lumMod val="1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Automatisation </a:t>
              </a:r>
              <a:r>
                <a:rPr lang="fr-FR" sz="1600" noProof="0" dirty="0" smtClean="0">
                  <a:solidFill>
                    <a:srgbClr val="E7E6E6">
                      <a:lumMod val="10000"/>
                    </a:srgbClr>
                  </a:solidFill>
                  <a:latin typeface="Calibri" panose="020F0502020204030204"/>
                </a:rPr>
                <a:t>de la chaine via un ordonnanceur </a:t>
              </a:r>
              <a:endPara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6" name="Image 135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04641" y="4879914"/>
              <a:ext cx="695972" cy="695972"/>
            </a:xfrm>
            <a:prstGeom prst="rect">
              <a:avLst/>
            </a:prstGeom>
          </p:spPr>
        </p:pic>
        <p:pic>
          <p:nvPicPr>
            <p:cNvPr id="137" name="Image 136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90481" y="3450687"/>
              <a:ext cx="411339" cy="411339"/>
            </a:xfrm>
            <a:prstGeom prst="rect">
              <a:avLst/>
            </a:prstGeom>
          </p:spPr>
        </p:pic>
        <p:pic>
          <p:nvPicPr>
            <p:cNvPr id="138" name="Image 137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58006" y="2917013"/>
              <a:ext cx="411339" cy="411339"/>
            </a:xfrm>
            <a:prstGeom prst="rect">
              <a:avLst/>
            </a:prstGeom>
          </p:spPr>
        </p:pic>
        <p:pic>
          <p:nvPicPr>
            <p:cNvPr id="139" name="Image 138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693696" y="2334404"/>
              <a:ext cx="411339" cy="411339"/>
            </a:xfrm>
            <a:prstGeom prst="rect">
              <a:avLst/>
            </a:prstGeom>
          </p:spPr>
        </p:pic>
        <p:pic>
          <p:nvPicPr>
            <p:cNvPr id="140" name="Image 139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662634" y="3466470"/>
              <a:ext cx="411339" cy="411339"/>
            </a:xfrm>
            <a:prstGeom prst="rect">
              <a:avLst/>
            </a:prstGeom>
          </p:spPr>
        </p:pic>
        <p:pic>
          <p:nvPicPr>
            <p:cNvPr id="141" name="Image 140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08684" y="1605124"/>
              <a:ext cx="411339" cy="411339"/>
            </a:xfrm>
            <a:prstGeom prst="rect">
              <a:avLst/>
            </a:prstGeom>
          </p:spPr>
        </p:pic>
        <p:pic>
          <p:nvPicPr>
            <p:cNvPr id="142" name="Image 141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19760" y="2129234"/>
              <a:ext cx="411339" cy="411339"/>
            </a:xfrm>
            <a:prstGeom prst="rect">
              <a:avLst/>
            </a:prstGeom>
          </p:spPr>
        </p:pic>
        <p:pic>
          <p:nvPicPr>
            <p:cNvPr id="143" name="Image 142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5327" y="3245018"/>
              <a:ext cx="411339" cy="411339"/>
            </a:xfrm>
            <a:prstGeom prst="rect">
              <a:avLst/>
            </a:prstGeom>
          </p:spPr>
        </p:pic>
      </p:grpSp>
      <p:sp>
        <p:nvSpPr>
          <p:cNvPr id="146" name="ZoneTexte 145"/>
          <p:cNvSpPr txBox="1"/>
          <p:nvPr/>
        </p:nvSpPr>
        <p:spPr>
          <a:xfrm>
            <a:off x="122157" y="3145325"/>
            <a:ext cx="91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prstClr val="black"/>
                </a:solidFill>
                <a:latin typeface="Calibri" panose="020F0502020204030204"/>
              </a:rPr>
              <a:t>Producteur du </a:t>
            </a:r>
            <a:r>
              <a:rPr lang="fr-FR" sz="1200" dirty="0" err="1" smtClean="0">
                <a:solidFill>
                  <a:prstClr val="black"/>
                </a:solidFill>
                <a:latin typeface="Calibri" panose="020F0502020204030204"/>
              </a:rPr>
              <a:t>reporting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11134712" y="3164037"/>
            <a:ext cx="96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prstClr val="black"/>
                </a:solidFill>
                <a:latin typeface="Calibri" panose="020F0502020204030204"/>
              </a:rPr>
              <a:t>Destinataire du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 smtClean="0">
                <a:solidFill>
                  <a:prstClr val="black"/>
                </a:solidFill>
                <a:latin typeface="Calibri" panose="020F0502020204030204"/>
              </a:rPr>
              <a:t>reporting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2" name="Rectangle à coins arrondis 151"/>
          <p:cNvSpPr/>
          <p:nvPr/>
        </p:nvSpPr>
        <p:spPr>
          <a:xfrm>
            <a:off x="37253" y="1219718"/>
            <a:ext cx="1111186" cy="316369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à coins arrondis 152"/>
          <p:cNvSpPr/>
          <p:nvPr/>
        </p:nvSpPr>
        <p:spPr>
          <a:xfrm>
            <a:off x="11154711" y="1209698"/>
            <a:ext cx="944766" cy="317371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8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SAS </a:t>
            </a:r>
            <a:r>
              <a:rPr lang="fr-FR" b="1" dirty="0" err="1"/>
              <a:t>Add-in</a:t>
            </a:r>
            <a:r>
              <a:rPr lang="fr-FR" b="1" dirty="0"/>
              <a:t> for Microsoft </a:t>
            </a:r>
            <a:r>
              <a:rPr lang="fr-FR" b="1" dirty="0" smtClean="0"/>
              <a:t>Office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8DF54-380C-439F-A3D8-83F6F52CA37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b="1" dirty="0" smtClean="0"/>
              <a:t>SAS Add-in for Microsoft Office</a:t>
            </a:r>
          </a:p>
          <a:p>
            <a:pPr lvl="1"/>
            <a:r>
              <a:rPr lang="fr-FR" dirty="0" smtClean="0"/>
              <a:t>Etend les fonctionnalités de Microsoft Excel, Word et PowerPoint, par l’accès aux fonctions SAS d’analyse et de </a:t>
            </a:r>
            <a:r>
              <a:rPr lang="fr-FR" dirty="0" err="1" smtClean="0"/>
              <a:t>reporting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Simple d’utilisation, destiné aux personnes habituées à Microsoft Office mais n’ayant pas nécessairement une connaissance en programmation SAS.</a:t>
            </a:r>
          </a:p>
          <a:p>
            <a:pPr marL="457189" lvl="1" indent="0">
              <a:buNone/>
            </a:pPr>
            <a:endParaRPr lang="fr-FR" dirty="0"/>
          </a:p>
          <a:p>
            <a:r>
              <a:rPr lang="fr-FR" b="1" dirty="0" smtClean="0"/>
              <a:t>Caractéristiques principales</a:t>
            </a:r>
          </a:p>
          <a:p>
            <a:pPr lvl="1"/>
            <a:r>
              <a:rPr lang="fr-FR" dirty="0" smtClean="0"/>
              <a:t>Offrir environ 80 tâches d’analyse et de </a:t>
            </a:r>
            <a:r>
              <a:rPr lang="fr-FR" dirty="0" err="1" smtClean="0"/>
              <a:t>reporting</a:t>
            </a:r>
            <a:r>
              <a:rPr lang="fr-FR" dirty="0" smtClean="0"/>
              <a:t> supplémentaires aux outils Microsoft Office </a:t>
            </a:r>
            <a:r>
              <a:rPr lang="fr-FR" dirty="0" smtClean="0">
                <a:sym typeface="Wingdings" panose="05000000000000000000" pitchFamily="2" charset="2"/>
              </a:rPr>
              <a:t> Analyses plus avancées dans des outils maîtrisés.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Accès aux données Infocentre au travers des outils Microsoft Office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Mutualiser les analyses au sein d’une équipe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Actualiser, à la demande ou automatiquement, un document ou une présentation avec les dernières données disponibles.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b="1" dirty="0" smtClean="0"/>
              <a:t>Spécifique Excel</a:t>
            </a:r>
          </a:p>
          <a:p>
            <a:pPr lvl="1"/>
            <a:r>
              <a:rPr lang="fr-FR" dirty="0" smtClean="0"/>
              <a:t>Accès à des tables dont la volumétrie est supérieure aux limites de lignes d’Excel</a:t>
            </a:r>
          </a:p>
          <a:p>
            <a:pPr lvl="1"/>
            <a:r>
              <a:rPr lang="fr-FR" dirty="0" smtClean="0"/>
              <a:t>Créer des données sur le serveur pour les partager</a:t>
            </a:r>
          </a:p>
          <a:p>
            <a:pPr lvl="1"/>
            <a:r>
              <a:rPr lang="fr-FR" dirty="0" smtClean="0"/>
              <a:t>Exporter un résultat vers Word ou PowerPoint.</a:t>
            </a:r>
          </a:p>
          <a:p>
            <a:pPr lvl="1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 smtClean="0"/>
              <a:t>introduction</a:t>
            </a:r>
            <a:endParaRPr lang="fr-FR" b="1" cap="al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 smtClean="0"/>
              <a:t>Schéma de principe</a:t>
            </a:r>
            <a:endParaRPr lang="fr-FR" b="1" cap="al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368F-74A2-41EB-A1A0-8E728342CBF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071" y="4040617"/>
            <a:ext cx="792000" cy="792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359" y="3013245"/>
            <a:ext cx="700897" cy="6854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071" y="1784812"/>
            <a:ext cx="792000" cy="7920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740821" y="2152953"/>
            <a:ext cx="359248" cy="1796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"/>
              </a:srgbClr>
            </a:outerShdw>
          </a:effec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46938" y="2839478"/>
            <a:ext cx="1124713" cy="1124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002" y="3231803"/>
            <a:ext cx="372745" cy="34533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719587" y="3322174"/>
            <a:ext cx="359248" cy="179625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740820" y="4425550"/>
            <a:ext cx="359248" cy="17962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532888" y="1225296"/>
            <a:ext cx="2377439" cy="4526280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996895" y="1232812"/>
            <a:ext cx="2226865" cy="4518763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272" y="5134790"/>
            <a:ext cx="558941" cy="558941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2576" y="5202167"/>
            <a:ext cx="491564" cy="49156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7293172" y="1232813"/>
            <a:ext cx="2463476" cy="4518762"/>
          </a:xfrm>
          <a:prstGeom prst="rect">
            <a:avLst/>
          </a:prstGeom>
          <a:noFill/>
          <a:ln w="3175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121652" y="1673908"/>
            <a:ext cx="301752" cy="34163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HABILITATION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6683" y="5222325"/>
            <a:ext cx="471406" cy="471406"/>
          </a:xfrm>
          <a:prstGeom prst="rect">
            <a:avLst/>
          </a:prstGeom>
        </p:spPr>
      </p:pic>
      <p:cxnSp>
        <p:nvCxnSpPr>
          <p:cNvPr id="45" name="Connecteur droit avec flèche 44"/>
          <p:cNvCxnSpPr>
            <a:stCxn id="8" idx="3"/>
            <a:endCxn id="22" idx="1"/>
          </p:cNvCxnSpPr>
          <p:nvPr/>
        </p:nvCxnSpPr>
        <p:spPr>
          <a:xfrm>
            <a:off x="4083071" y="2180812"/>
            <a:ext cx="1463867" cy="12210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4" idx="3"/>
            <a:endCxn id="22" idx="1"/>
          </p:cNvCxnSpPr>
          <p:nvPr/>
        </p:nvCxnSpPr>
        <p:spPr>
          <a:xfrm>
            <a:off x="4010256" y="3355974"/>
            <a:ext cx="1536682" cy="4586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13" idx="3"/>
            <a:endCxn id="22" idx="1"/>
          </p:cNvCxnSpPr>
          <p:nvPr/>
        </p:nvCxnSpPr>
        <p:spPr>
          <a:xfrm flipV="1">
            <a:off x="4083071" y="3401835"/>
            <a:ext cx="1463867" cy="10347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22" idx="3"/>
            <a:endCxn id="57" idx="1"/>
          </p:cNvCxnSpPr>
          <p:nvPr/>
        </p:nvCxnSpPr>
        <p:spPr>
          <a:xfrm flipV="1">
            <a:off x="6671651" y="3401224"/>
            <a:ext cx="1664275" cy="6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35926" y="2955250"/>
            <a:ext cx="891948" cy="891948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5015994" y="5280875"/>
            <a:ext cx="1724576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100" dirty="0" smtClean="0"/>
              <a:t>Serveur SAS</a:t>
            </a:r>
            <a:endParaRPr lang="fr-FR" sz="1100" dirty="0"/>
          </a:p>
        </p:txBody>
      </p:sp>
      <p:sp>
        <p:nvSpPr>
          <p:cNvPr id="60" name="ZoneTexte 59"/>
          <p:cNvSpPr txBox="1"/>
          <p:nvPr/>
        </p:nvSpPr>
        <p:spPr>
          <a:xfrm>
            <a:off x="2759787" y="5280875"/>
            <a:ext cx="1724576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100" dirty="0" smtClean="0"/>
              <a:t>Poste utilisateur</a:t>
            </a:r>
            <a:endParaRPr lang="fr-FR" sz="11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552944" y="5308926"/>
            <a:ext cx="1724576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fr-FR" sz="1100" dirty="0" smtClean="0"/>
              <a:t>Système Décisionnel</a:t>
            </a:r>
            <a:endParaRPr lang="fr-FR" sz="1100" dirty="0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736587" y="2143271"/>
            <a:ext cx="154800" cy="15480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723156" y="3316832"/>
            <a:ext cx="154800" cy="15480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741939" y="4419309"/>
            <a:ext cx="154800" cy="154800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4824145" y="1673908"/>
            <a:ext cx="301752" cy="34163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HABILITATION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15681" y="4445391"/>
            <a:ext cx="387226" cy="387226"/>
          </a:xfrm>
          <a:prstGeom prst="rect">
            <a:avLst/>
          </a:prstGeom>
        </p:spPr>
      </p:pic>
      <p:cxnSp>
        <p:nvCxnSpPr>
          <p:cNvPr id="43" name="Connecteur droit avec flèche 42"/>
          <p:cNvCxnSpPr>
            <a:stCxn id="22" idx="2"/>
            <a:endCxn id="42" idx="0"/>
          </p:cNvCxnSpPr>
          <p:nvPr/>
        </p:nvCxnSpPr>
        <p:spPr>
          <a:xfrm flipH="1">
            <a:off x="6109294" y="3964191"/>
            <a:ext cx="1" cy="4812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0022" t="11893" r="-1"/>
          <a:stretch/>
        </p:blipFill>
        <p:spPr>
          <a:xfrm>
            <a:off x="6106885" y="4643845"/>
            <a:ext cx="348421" cy="341171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811" t="11105"/>
          <a:stretch/>
        </p:blipFill>
        <p:spPr>
          <a:xfrm>
            <a:off x="8680268" y="3298370"/>
            <a:ext cx="822279" cy="7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cap="all" dirty="0" smtClean="0"/>
              <a:t>la démonstration</a:t>
            </a:r>
            <a:endParaRPr lang="fr-FR" b="1" cap="all" dirty="0"/>
          </a:p>
        </p:txBody>
      </p:sp>
      <p:sp>
        <p:nvSpPr>
          <p:cNvPr id="5" name="Sous-titre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fr-FR" cap="small" dirty="0" smtClean="0"/>
              <a:t>Data visualisation dans avec les </a:t>
            </a:r>
            <a:r>
              <a:rPr lang="fr-FR" cap="small" dirty="0" err="1" smtClean="0"/>
              <a:t>Add-In</a:t>
            </a:r>
            <a:r>
              <a:rPr lang="fr-FR" cap="small" dirty="0" smtClean="0"/>
              <a:t> de SAS.</a:t>
            </a:r>
          </a:p>
          <a:p>
            <a:pPr marL="457200" indent="-457200">
              <a:buFont typeface="+mj-lt"/>
              <a:buAutoNum type="arabicPeriod"/>
            </a:pPr>
            <a:r>
              <a:rPr lang="fr-FR" cap="small" dirty="0" smtClean="0"/>
              <a:t>Production de KPI dans PowerPoint. </a:t>
            </a:r>
          </a:p>
          <a:p>
            <a:pPr marL="457200" indent="-457200">
              <a:buFont typeface="+mj-lt"/>
              <a:buAutoNum type="arabicPeriod"/>
            </a:pPr>
            <a:r>
              <a:rPr lang="fr-FR" cap="small" dirty="0" smtClean="0"/>
              <a:t>Les </a:t>
            </a:r>
            <a:r>
              <a:rPr lang="fr-FR" b="1" cap="small" dirty="0" err="1" smtClean="0"/>
              <a:t>Add-In</a:t>
            </a:r>
            <a:r>
              <a:rPr lang="fr-FR" b="1" cap="small" dirty="0" smtClean="0"/>
              <a:t> SAS </a:t>
            </a:r>
            <a:r>
              <a:rPr lang="fr-FR" cap="small" dirty="0" smtClean="0"/>
              <a:t>dans Excel en  contexte « </a:t>
            </a:r>
            <a:r>
              <a:rPr lang="fr-FR" cap="small" dirty="0" err="1" smtClean="0"/>
              <a:t>Get</a:t>
            </a:r>
            <a:r>
              <a:rPr lang="fr-FR" cap="small" dirty="0" smtClean="0"/>
              <a:t> ».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52857" y="4712677"/>
            <a:ext cx="1311885" cy="13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26383"/>
          <a:stretch/>
        </p:blipFill>
        <p:spPr>
          <a:xfrm>
            <a:off x="131816" y="2686289"/>
            <a:ext cx="3769908" cy="274957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/>
          <a:srcRect r="44676"/>
          <a:stretch/>
        </p:blipFill>
        <p:spPr>
          <a:xfrm>
            <a:off x="8155637" y="2686290"/>
            <a:ext cx="3653125" cy="274957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6" y="2686290"/>
            <a:ext cx="3744416" cy="2772049"/>
          </a:xfrm>
          <a:prstGeom prst="rect">
            <a:avLst/>
          </a:prstGeom>
        </p:spPr>
      </p:pic>
      <p:sp>
        <p:nvSpPr>
          <p:cNvPr id="6" name="Sous-titre 1"/>
          <p:cNvSpPr>
            <a:spLocks noGrp="1"/>
          </p:cNvSpPr>
          <p:nvPr>
            <p:ph type="subTitle" idx="1"/>
          </p:nvPr>
        </p:nvSpPr>
        <p:spPr>
          <a:xfrm>
            <a:off x="1021491" y="1260390"/>
            <a:ext cx="10547117" cy="4805677"/>
          </a:xfrm>
        </p:spPr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VBA</a:t>
            </a:r>
            <a:r>
              <a:rPr lang="fr-FR" dirty="0" smtClean="0"/>
              <a:t> : pour appeler directement SAS  depuis un bouton Excel </a:t>
            </a:r>
            <a:endParaRPr lang="fr-FR" dirty="0"/>
          </a:p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SAS </a:t>
            </a:r>
            <a:r>
              <a:rPr lang="fr-FR" dirty="0" smtClean="0"/>
              <a:t>: pour collecter, agréger les données </a:t>
            </a:r>
            <a:r>
              <a:rPr lang="fr-FR" dirty="0" smtClean="0"/>
              <a:t>nécessaires </a:t>
            </a:r>
            <a:endParaRPr lang="fr-FR" dirty="0" smtClean="0"/>
          </a:p>
          <a:p>
            <a:pPr marL="457189" indent="-457189">
              <a:buFont typeface="+mj-lt"/>
              <a:buAutoNum type="arabicPeriod"/>
            </a:pPr>
            <a:r>
              <a:rPr lang="fr-FR" b="1" dirty="0" smtClean="0"/>
              <a:t>Excel</a:t>
            </a:r>
            <a:r>
              <a:rPr lang="fr-FR" dirty="0" smtClean="0"/>
              <a:t> : pour restituer les résultats sous forme de Data visualisation </a:t>
            </a:r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DF54-380C-439F-A3D8-83F6F52CA37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836659" y="2878309"/>
            <a:ext cx="384043" cy="384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10220337" y="2878310"/>
            <a:ext cx="384043" cy="38404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1629580" y="211369"/>
            <a:ext cx="8974800" cy="478800"/>
          </a:xfrm>
        </p:spPr>
        <p:txBody>
          <a:bodyPr>
            <a:normAutofit fontScale="90000"/>
          </a:bodyPr>
          <a:lstStyle/>
          <a:p>
            <a:r>
              <a:rPr lang="fr-FR" sz="2667" dirty="0"/>
              <a:t>Data visualisation dans avec les </a:t>
            </a:r>
            <a:r>
              <a:rPr lang="fr-FR" sz="2667" dirty="0" err="1"/>
              <a:t>Add-In</a:t>
            </a:r>
            <a:r>
              <a:rPr lang="fr-FR" sz="2667" dirty="0"/>
              <a:t> de SAS</a:t>
            </a:r>
            <a:r>
              <a:rPr lang="fr-FR" sz="2667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867" b="1" dirty="0" smtClean="0"/>
              <a:t>Le meilleur des deux mondes</a:t>
            </a:r>
            <a:endParaRPr lang="fr-FR" sz="1867" dirty="0"/>
          </a:p>
        </p:txBody>
      </p:sp>
      <p:sp>
        <p:nvSpPr>
          <p:cNvPr id="11" name="Ellipse 10"/>
          <p:cNvSpPr/>
          <p:nvPr/>
        </p:nvSpPr>
        <p:spPr>
          <a:xfrm>
            <a:off x="3250895" y="2878308"/>
            <a:ext cx="384043" cy="384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32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CONTENTDEFINITION_526950634" val="&lt;ContentDefinition name=&quot;Programme1&quot; rsid=&quot;526950634&quot; type=&quot;SasProgram&quot; format=&quot;ReportXml&quot; imgfmt=&quot;ActiveXImage&quot; created=&quot;11/02/2020 15:54:43&quot; modifed=&quot;11/02/2020 15:54:43&quot; user=&quot;&quot; apply=&quot;False&quot; css=&quot;C:\Program Files\SASEGHome\SASAddInforMicrosoftOffice\8\Styles\sasweb.css&quot; range=&quot;&quot; auto=&quot;False&quot; xTime=&quot;00:00:00&quot; rTime=&quot;00:00:00&quot; bgnew=&quot;False&quot; nFmt=&quot;False&quot; grphSet=&quot;True&quot; imgY=&quot;0&quot; imgX=&quot;0&quot; redirect=&quot;False&quot;&gt;&#10;  &lt;files /&gt;&#10;  &lt;parents /&gt;&#10;  &lt;children /&gt;&#10;  &lt;param n=&quot;DisplayName&quot; v=&quot;Programme1&quot; /&gt;&#10;  &lt;param n=&quot;DisplayType&quot; v=&quot;Programme SAS&quot; /&gt;&#10;  &lt;param n=&quot;Code&quot; v=&quot;&quot; /&gt;&#10;&lt;/ContentDefinition&gt;"/>
</p:tagLst>
</file>

<file path=ppt/theme/theme1.xml><?xml version="1.0" encoding="utf-8"?>
<a:theme xmlns:a="http://schemas.openxmlformats.org/drawingml/2006/main" name="Diapositive couverture et 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7.xml><?xml version="1.0" encoding="utf-8"?>
<a:theme xmlns:a="http://schemas.openxmlformats.org/drawingml/2006/main" name="4_Diamond Grid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 PPT 01 2017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amondGrid_16x9_TP103031012" id="{51012571-0B99-42A0-A846-34BAB1718D99}" vid="{F29D8852-CBC1-40DA-AD7F-B86EE6B5BFCF}"/>
    </a:ext>
  </a:extLst>
</a:theme>
</file>

<file path=ppt/theme/theme8.xml><?xml version="1.0" encoding="utf-8"?>
<a:theme xmlns:a="http://schemas.openxmlformats.org/drawingml/2006/main" name="4_Diapositive 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43893</TotalTime>
  <Words>478</Words>
  <Application>Microsoft Office PowerPoint</Application>
  <PresentationFormat>Grand écran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Segoe UI</vt:lpstr>
      <vt:lpstr>Segoe UI Semibold</vt:lpstr>
      <vt:lpstr>Segoe UI Semilight</vt:lpstr>
      <vt:lpstr>Wingdings</vt:lpstr>
      <vt:lpstr>Diapositive couverture et titre</vt:lpstr>
      <vt:lpstr>Diapositive contenu</vt:lpstr>
      <vt:lpstr>1_Diapositive contenu</vt:lpstr>
      <vt:lpstr>2_Diapositive contenu</vt:lpstr>
      <vt:lpstr>3_Diapositive contenu</vt:lpstr>
      <vt:lpstr>3_Diamond Grid 16x9</vt:lpstr>
      <vt:lpstr>4_Diamond Grid 16x9</vt:lpstr>
      <vt:lpstr>4_Diapositive contenu</vt:lpstr>
      <vt:lpstr>Atelier FA Add-in for Microsoft Office  </vt:lpstr>
      <vt:lpstr>Présentation PowerPoint</vt:lpstr>
      <vt:lpstr>Industrialisation les bénéfices</vt:lpstr>
      <vt:lpstr>FLUX DE REPORTING Les bonnes pratiques</vt:lpstr>
      <vt:lpstr>Présentation PowerPoint</vt:lpstr>
      <vt:lpstr>introduction</vt:lpstr>
      <vt:lpstr>Schéma de principe</vt:lpstr>
      <vt:lpstr>la démonstration</vt:lpstr>
      <vt:lpstr>Data visualisation dans avec les Add-In de SAS. Le meilleur des deux mondes</vt:lpstr>
      <vt:lpstr>Production de KPI dans PowerPoint.  Automatiser la création de vos présentations</vt:lpstr>
      <vt:lpstr>Les Addins SAS dans Excel en contexte GET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 Qualité des données Avril  2020</dc:title>
  <dc:creator>charif.bamba@acm.fr</dc:creator>
  <cp:keywords>1.0</cp:keywords>
  <cp:lastModifiedBy>BAMBA Charif</cp:lastModifiedBy>
  <cp:revision>640</cp:revision>
  <dcterms:created xsi:type="dcterms:W3CDTF">2019-03-05T13:19:37Z</dcterms:created>
  <dcterms:modified xsi:type="dcterms:W3CDTF">2022-11-22T16:05:17Z</dcterms:modified>
  <cp:category>GT;Qualité des données</cp:category>
</cp:coreProperties>
</file>