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7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8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2" r:id="rId2"/>
    <p:sldMasterId id="2147483695" r:id="rId3"/>
    <p:sldMasterId id="2147483711" r:id="rId4"/>
    <p:sldMasterId id="2147483720" r:id="rId5"/>
    <p:sldMasterId id="2147483728" r:id="rId6"/>
    <p:sldMasterId id="2147483737" r:id="rId7"/>
    <p:sldMasterId id="2147483747" r:id="rId8"/>
  </p:sldMasterIdLst>
  <p:notesMasterIdLst>
    <p:notesMasterId r:id="rId13"/>
  </p:notesMasterIdLst>
  <p:handoutMasterIdLst>
    <p:handoutMasterId r:id="rId14"/>
  </p:handoutMasterIdLst>
  <p:sldIdLst>
    <p:sldId id="384" r:id="rId9"/>
    <p:sldId id="385" r:id="rId10"/>
    <p:sldId id="386" r:id="rId11"/>
    <p:sldId id="387" r:id="rId12"/>
  </p:sldIdLst>
  <p:sldSz cx="12192000" cy="6858000"/>
  <p:notesSz cx="6858000" cy="9144000"/>
  <p:custDataLst>
    <p:tags r:id="rId15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LY Xavier" initials="IX" lastIdx="1" clrIdx="0">
    <p:extLst>
      <p:ext uri="{19B8F6BF-5375-455C-9EA6-DF929625EA0E}">
        <p15:presenceInfo xmlns:p15="http://schemas.microsoft.com/office/powerpoint/2012/main" userId="S-1-5-21-2000478354-2145943105-1644491937-10388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B050"/>
    <a:srgbClr val="264378"/>
    <a:srgbClr val="750A92"/>
    <a:srgbClr val="0A6B92"/>
    <a:srgbClr val="E24A28"/>
    <a:srgbClr val="310A92"/>
    <a:srgbClr val="0A2792"/>
    <a:srgbClr val="130A92"/>
    <a:srgbClr val="920A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56" autoAdjust="0"/>
    <p:restoredTop sz="95179" autoAdjust="0"/>
  </p:normalViewPr>
  <p:slideViewPr>
    <p:cSldViewPr snapToGrid="0">
      <p:cViewPr varScale="1">
        <p:scale>
          <a:sx n="109" d="100"/>
          <a:sy n="109" d="100"/>
        </p:scale>
        <p:origin x="14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14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tags" Target="tags/tag1.xml"/><Relationship Id="rId10" Type="http://schemas.openxmlformats.org/officeDocument/2006/relationships/slide" Target="slides/slide2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E1B90A-11DD-47BE-B747-E5ADE549048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C2B5FC8-5F58-4972-93E9-5EFB92769ABB}" type="pres">
      <dgm:prSet presAssocID="{05E1B90A-11DD-47BE-B747-E5ADE5490480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A81F532-EF05-4AFA-ACC2-F33CD0354A85}" type="pres">
      <dgm:prSet presAssocID="{05E1B90A-11DD-47BE-B747-E5ADE5490480}" presName="arrow" presStyleLbl="bgShp" presStyleIdx="0" presStyleCnt="1" custScaleX="117647" custLinFactNeighborX="0" custLinFactNeighborY="2333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fr-FR"/>
        </a:p>
      </dgm:t>
    </dgm:pt>
    <dgm:pt modelId="{21FEE79B-E888-43A3-A42A-8F695AF70DAF}" type="pres">
      <dgm:prSet presAssocID="{05E1B90A-11DD-47BE-B747-E5ADE5490480}" presName="linearProcess" presStyleCnt="0"/>
      <dgm:spPr/>
    </dgm:pt>
  </dgm:ptLst>
  <dgm:cxnLst>
    <dgm:cxn modelId="{B987122A-5F10-4758-8133-060957231897}" type="presOf" srcId="{05E1B90A-11DD-47BE-B747-E5ADE5490480}" destId="{1C2B5FC8-5F58-4972-93E9-5EFB92769ABB}" srcOrd="0" destOrd="0" presId="urn:microsoft.com/office/officeart/2005/8/layout/hProcess9"/>
    <dgm:cxn modelId="{39A71A79-7B80-46A3-826B-13411F08A9A2}" type="presParOf" srcId="{1C2B5FC8-5F58-4972-93E9-5EFB92769ABB}" destId="{2A81F532-EF05-4AFA-ACC2-F33CD0354A85}" srcOrd="0" destOrd="0" presId="urn:microsoft.com/office/officeart/2005/8/layout/hProcess9"/>
    <dgm:cxn modelId="{58C5AB60-8B47-4F35-BD32-C11919AFF292}" type="presParOf" srcId="{1C2B5FC8-5F58-4972-93E9-5EFB92769ABB}" destId="{21FEE79B-E888-43A3-A42A-8F695AF70DAF}" srcOrd="1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1F532-EF05-4AFA-ACC2-F33CD0354A85}">
      <dsp:nvSpPr>
        <dsp:cNvPr id="0" name=""/>
        <dsp:cNvSpPr/>
      </dsp:nvSpPr>
      <dsp:spPr>
        <a:xfrm>
          <a:off x="2" y="0"/>
          <a:ext cx="11700034" cy="864096"/>
        </a:xfrm>
        <a:prstGeom prst="rightArrow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FFCB1-02A6-457E-99C7-CE0D3964A044}" type="datetimeFigureOut">
              <a:rPr lang="fr-FR" smtClean="0"/>
              <a:t>15/12/2022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EFFEE-8BB5-4EE3-B5E4-8BEE5445A2D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7851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E228-00D3-4B0C-B1B5-59CA1C698C61}" type="datetimeFigureOut">
              <a:rPr lang="fr-FR" smtClean="0"/>
              <a:t>15/12/2022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7E0B1-8DA9-46EC-BDB4-0CD8ECEAB25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716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8699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65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303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748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922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2547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922814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3570765" y="1241847"/>
            <a:ext cx="2630134" cy="1214452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baseline="0">
                <a:solidFill>
                  <a:srgbClr val="13324A"/>
                </a:solidFill>
                <a:latin typeface="+mj-lt"/>
              </a:defRPr>
            </a:lvl1pPr>
            <a:lvl2pPr marL="685783" indent="-228594" algn="l">
              <a:buFont typeface="Calibri Light" panose="020F0302020204030204" pitchFamily="34" charset="0"/>
              <a:buChar char="›"/>
              <a:defRPr sz="1000" baseline="0">
                <a:solidFill>
                  <a:schemeClr val="tx1"/>
                </a:solidFill>
                <a:latin typeface="+mn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1"/>
            <a:r>
              <a:rPr lang="fr-FR" dirty="0" smtClean="0"/>
              <a:t>A compléter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2130878" y="214680"/>
            <a:ext cx="4131129" cy="523220"/>
          </a:xfrm>
          <a:prstGeom prst="rect">
            <a:avLst/>
          </a:prstGeom>
        </p:spPr>
        <p:txBody>
          <a:bodyPr/>
          <a:lstStyle>
            <a:lvl1pPr algn="l">
              <a:defRPr sz="1800">
                <a:ln>
                  <a:noFill/>
                </a:ln>
                <a:solidFill>
                  <a:srgbClr val="335B82"/>
                </a:solidFill>
                <a:latin typeface="+mn-lt"/>
              </a:defRPr>
            </a:lvl1pPr>
          </a:lstStyle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" name="ZoneTexte 1"/>
          <p:cNvSpPr txBox="1"/>
          <p:nvPr userDrawn="1"/>
        </p:nvSpPr>
        <p:spPr>
          <a:xfrm>
            <a:off x="810606" y="208808"/>
            <a:ext cx="132027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dirty="0" smtClean="0">
                <a:solidFill>
                  <a:prstClr val="black"/>
                </a:solidFill>
              </a:rPr>
              <a:t>PERIMETRE: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7" name="ZoneTexte 6"/>
          <p:cNvSpPr txBox="1"/>
          <p:nvPr userDrawn="1"/>
        </p:nvSpPr>
        <p:spPr>
          <a:xfrm>
            <a:off x="6351814" y="208663"/>
            <a:ext cx="120831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dirty="0" smtClean="0">
                <a:solidFill>
                  <a:prstClr val="black"/>
                </a:solidFill>
              </a:rPr>
              <a:t>REFERENT: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7650163" y="207963"/>
            <a:ext cx="2816451" cy="608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335B82"/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987876" y="937866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Votre périmètre: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987876" y="3413584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Vos traitements majeurs: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4" name="Espace réservé du contenu 9"/>
          <p:cNvSpPr>
            <a:spLocks noGrp="1"/>
          </p:cNvSpPr>
          <p:nvPr>
            <p:ph sz="half" idx="15" hasCustomPrompt="1"/>
          </p:nvPr>
        </p:nvSpPr>
        <p:spPr>
          <a:xfrm>
            <a:off x="6556664" y="1307198"/>
            <a:ext cx="5050226" cy="209677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000">
                <a:solidFill>
                  <a:schemeClr val="tx1"/>
                </a:solidFill>
                <a:latin typeface="+mn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1"/>
            <a:r>
              <a:rPr lang="fr-FR" dirty="0" smtClean="0"/>
              <a:t>A compléter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/>
          <p:nvPr userDrawn="1"/>
        </p:nvSpPr>
        <p:spPr>
          <a:xfrm>
            <a:off x="6425290" y="928252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Vos enjeux 2019-2020: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6425290" y="3403970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Les points à aborder et/ou partager: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987876" y="3792530"/>
            <a:ext cx="5188657" cy="230981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</a:p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6556664" y="3774699"/>
            <a:ext cx="5050226" cy="2309813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</a:p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>
          <a:xfrm>
            <a:off x="76448" y="8231"/>
            <a:ext cx="824594" cy="824594"/>
            <a:chOff x="0" y="0"/>
            <a:chExt cx="824594" cy="824594"/>
          </a:xfrm>
        </p:grpSpPr>
        <p:pic>
          <p:nvPicPr>
            <p:cNvPr id="19" name="Image 18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E4E2EA"/>
                </a:clrFrom>
                <a:clrTo>
                  <a:srgbClr val="E4E2EA">
                    <a:alpha val="0"/>
                  </a:srgbClr>
                </a:clrTo>
              </a:clrChange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824594" cy="824594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 userDrawn="1"/>
          </p:nvSpPr>
          <p:spPr>
            <a:xfrm>
              <a:off x="148782" y="181741"/>
              <a:ext cx="495569" cy="108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b="1" dirty="0" smtClean="0">
                  <a:solidFill>
                    <a:srgbClr val="335B82"/>
                  </a:solidFill>
                </a:rPr>
                <a:t>GACM</a:t>
              </a:r>
              <a:endParaRPr lang="fr-FR" sz="800" b="1" dirty="0">
                <a:solidFill>
                  <a:srgbClr val="335B82"/>
                </a:solidFill>
              </a:endParaRPr>
            </a:p>
          </p:txBody>
        </p:sp>
      </p:grpSp>
      <p:grpSp>
        <p:nvGrpSpPr>
          <p:cNvPr id="28" name="Groupe 27"/>
          <p:cNvGrpSpPr/>
          <p:nvPr userDrawn="1"/>
        </p:nvGrpSpPr>
        <p:grpSpPr>
          <a:xfrm>
            <a:off x="987876" y="1290332"/>
            <a:ext cx="2676778" cy="1232055"/>
            <a:chOff x="-7057" y="1318843"/>
            <a:chExt cx="2676778" cy="1232055"/>
          </a:xfrm>
        </p:grpSpPr>
        <p:sp>
          <p:nvSpPr>
            <p:cNvPr id="22" name="ZoneTexte 21"/>
            <p:cNvSpPr txBox="1"/>
            <p:nvPr userDrawn="1"/>
          </p:nvSpPr>
          <p:spPr>
            <a:xfrm>
              <a:off x="39587" y="1318843"/>
              <a:ext cx="1580902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b="1" dirty="0" smtClean="0">
                  <a:solidFill>
                    <a:prstClr val="black"/>
                  </a:solidFill>
                </a:rPr>
                <a:t>Nb d’utilisateurs SAS :</a:t>
              </a:r>
              <a:endParaRPr lang="fr-FR" sz="1000" b="1" dirty="0">
                <a:solidFill>
                  <a:prstClr val="black"/>
                </a:solidFill>
              </a:endParaRPr>
            </a:p>
          </p:txBody>
        </p:sp>
        <p:sp>
          <p:nvSpPr>
            <p:cNvPr id="23" name="ZoneTexte 22"/>
            <p:cNvSpPr txBox="1"/>
            <p:nvPr userDrawn="1"/>
          </p:nvSpPr>
          <p:spPr>
            <a:xfrm>
              <a:off x="0" y="1554331"/>
              <a:ext cx="2669721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des tâches SEG (uniquement): 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4" name="ZoneTexte 23"/>
            <p:cNvSpPr txBox="1"/>
            <p:nvPr userDrawn="1"/>
          </p:nvSpPr>
          <p:spPr>
            <a:xfrm>
              <a:off x="-7056" y="1790947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du langage SAS: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5" name="ZoneTexte 24"/>
            <p:cNvSpPr txBox="1"/>
            <p:nvPr userDrawn="1"/>
          </p:nvSpPr>
          <p:spPr>
            <a:xfrm>
              <a:off x="-7057" y="2046773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du </a:t>
              </a:r>
              <a:r>
                <a:rPr lang="fr-FR" sz="1000" dirty="0" err="1" smtClean="0">
                  <a:solidFill>
                    <a:prstClr val="black"/>
                  </a:solidFill>
                </a:rPr>
                <a:t>reporting</a:t>
              </a:r>
              <a:r>
                <a:rPr lang="fr-FR" sz="1000" dirty="0" smtClean="0">
                  <a:solidFill>
                    <a:prstClr val="black"/>
                  </a:solidFill>
                </a:rPr>
                <a:t> SAS (</a:t>
              </a:r>
              <a:r>
                <a:rPr lang="fr-FR" sz="800" dirty="0" err="1" smtClean="0">
                  <a:solidFill>
                    <a:prstClr val="black"/>
                  </a:solidFill>
                </a:rPr>
                <a:t>ods</a:t>
              </a:r>
              <a:r>
                <a:rPr lang="fr-FR" sz="800" dirty="0" smtClean="0">
                  <a:solidFill>
                    <a:prstClr val="black"/>
                  </a:solidFill>
                </a:rPr>
                <a:t>, etc</a:t>
              </a:r>
              <a:r>
                <a:rPr lang="fr-FR" sz="1000" dirty="0" smtClean="0">
                  <a:solidFill>
                    <a:prstClr val="black"/>
                  </a:solidFill>
                </a:rPr>
                <a:t>.):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6" name="ZoneTexte 25"/>
            <p:cNvSpPr txBox="1"/>
            <p:nvPr userDrawn="1"/>
          </p:nvSpPr>
          <p:spPr>
            <a:xfrm>
              <a:off x="0" y="2304677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… 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ZoneTexte 28"/>
          <p:cNvSpPr txBox="1"/>
          <p:nvPr userDrawn="1"/>
        </p:nvSpPr>
        <p:spPr>
          <a:xfrm>
            <a:off x="994932" y="2608867"/>
            <a:ext cx="257583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sz="1000" b="1" dirty="0" smtClean="0">
                <a:solidFill>
                  <a:prstClr val="black"/>
                </a:solidFill>
              </a:rPr>
              <a:t>Besoins en formation: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niveau 1: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niveau 2: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optimisation:  </a:t>
            </a:r>
            <a:endParaRPr lang="fr-FR" sz="1000" dirty="0">
              <a:solidFill>
                <a:prstClr val="black"/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8" hasCustomPrompt="1"/>
          </p:nvPr>
        </p:nvSpPr>
        <p:spPr>
          <a:xfrm>
            <a:off x="3578676" y="2748725"/>
            <a:ext cx="2630487" cy="56802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3080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424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4156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7302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185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495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966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8DF54-380C-439F-A3D8-83F6F52CA378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56691CE-BC6A-429A-AF49-F7E0936C314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15/12/2022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497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130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888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6353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6114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922814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3570765" y="1241847"/>
            <a:ext cx="2630134" cy="1214452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baseline="0">
                <a:solidFill>
                  <a:srgbClr val="13324A"/>
                </a:solidFill>
                <a:latin typeface="+mj-lt"/>
              </a:defRPr>
            </a:lvl1pPr>
            <a:lvl2pPr marL="685783" indent="-228594" algn="l">
              <a:buFont typeface="Calibri Light" panose="020F0302020204030204" pitchFamily="34" charset="0"/>
              <a:buChar char="›"/>
              <a:defRPr sz="1000" baseline="0">
                <a:solidFill>
                  <a:schemeClr val="tx1"/>
                </a:solidFill>
                <a:latin typeface="+mn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1"/>
            <a:r>
              <a:rPr lang="fr-FR" dirty="0" smtClean="0"/>
              <a:t>A compléter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2130878" y="214680"/>
            <a:ext cx="4131129" cy="523220"/>
          </a:xfrm>
          <a:prstGeom prst="rect">
            <a:avLst/>
          </a:prstGeom>
        </p:spPr>
        <p:txBody>
          <a:bodyPr/>
          <a:lstStyle>
            <a:lvl1pPr algn="l">
              <a:defRPr sz="1800">
                <a:ln>
                  <a:noFill/>
                </a:ln>
                <a:solidFill>
                  <a:srgbClr val="335B82"/>
                </a:solidFill>
                <a:latin typeface="+mn-lt"/>
              </a:defRPr>
            </a:lvl1pPr>
          </a:lstStyle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" name="ZoneTexte 1"/>
          <p:cNvSpPr txBox="1"/>
          <p:nvPr userDrawn="1"/>
        </p:nvSpPr>
        <p:spPr>
          <a:xfrm>
            <a:off x="810606" y="208808"/>
            <a:ext cx="132027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dirty="0" smtClean="0">
                <a:solidFill>
                  <a:prstClr val="black"/>
                </a:solidFill>
              </a:rPr>
              <a:t>PERIMETRE: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7" name="ZoneTexte 6"/>
          <p:cNvSpPr txBox="1"/>
          <p:nvPr userDrawn="1"/>
        </p:nvSpPr>
        <p:spPr>
          <a:xfrm>
            <a:off x="6351814" y="208663"/>
            <a:ext cx="120831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dirty="0" smtClean="0">
                <a:solidFill>
                  <a:prstClr val="black"/>
                </a:solidFill>
              </a:rPr>
              <a:t>REFERENT: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7650163" y="207963"/>
            <a:ext cx="2816451" cy="608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335B82"/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987876" y="937866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Votre périmètre: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987876" y="3413584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Vos traitements majeurs: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4" name="Espace réservé du contenu 9"/>
          <p:cNvSpPr>
            <a:spLocks noGrp="1"/>
          </p:cNvSpPr>
          <p:nvPr>
            <p:ph sz="half" idx="15" hasCustomPrompt="1"/>
          </p:nvPr>
        </p:nvSpPr>
        <p:spPr>
          <a:xfrm>
            <a:off x="6556664" y="1307198"/>
            <a:ext cx="5050226" cy="209677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000">
                <a:solidFill>
                  <a:schemeClr val="tx1"/>
                </a:solidFill>
                <a:latin typeface="+mn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1"/>
            <a:r>
              <a:rPr lang="fr-FR" dirty="0" smtClean="0"/>
              <a:t>A compléter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/>
          <p:nvPr userDrawn="1"/>
        </p:nvSpPr>
        <p:spPr>
          <a:xfrm>
            <a:off x="6425290" y="928252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Vos enjeux 2019-2020: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6425290" y="3403970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Les points à aborder et/ou partager: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987876" y="3792530"/>
            <a:ext cx="5188657" cy="230981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</a:p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6556664" y="3774699"/>
            <a:ext cx="5050226" cy="2309813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</a:p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>
          <a:xfrm>
            <a:off x="76448" y="8231"/>
            <a:ext cx="824594" cy="824594"/>
            <a:chOff x="0" y="0"/>
            <a:chExt cx="824594" cy="824594"/>
          </a:xfrm>
        </p:grpSpPr>
        <p:pic>
          <p:nvPicPr>
            <p:cNvPr id="19" name="Image 18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E4E2EA"/>
                </a:clrFrom>
                <a:clrTo>
                  <a:srgbClr val="E4E2EA">
                    <a:alpha val="0"/>
                  </a:srgbClr>
                </a:clrTo>
              </a:clrChange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824594" cy="824594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 userDrawn="1"/>
          </p:nvSpPr>
          <p:spPr>
            <a:xfrm>
              <a:off x="148782" y="181741"/>
              <a:ext cx="495569" cy="108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b="1" dirty="0" smtClean="0">
                  <a:solidFill>
                    <a:srgbClr val="335B82"/>
                  </a:solidFill>
                </a:rPr>
                <a:t>GACM</a:t>
              </a:r>
              <a:endParaRPr lang="fr-FR" sz="800" b="1" dirty="0">
                <a:solidFill>
                  <a:srgbClr val="335B82"/>
                </a:solidFill>
              </a:endParaRPr>
            </a:p>
          </p:txBody>
        </p:sp>
      </p:grpSp>
      <p:grpSp>
        <p:nvGrpSpPr>
          <p:cNvPr id="28" name="Groupe 27"/>
          <p:cNvGrpSpPr/>
          <p:nvPr userDrawn="1"/>
        </p:nvGrpSpPr>
        <p:grpSpPr>
          <a:xfrm>
            <a:off x="987876" y="1290332"/>
            <a:ext cx="2676778" cy="1232055"/>
            <a:chOff x="-7057" y="1318843"/>
            <a:chExt cx="2676778" cy="1232055"/>
          </a:xfrm>
        </p:grpSpPr>
        <p:sp>
          <p:nvSpPr>
            <p:cNvPr id="22" name="ZoneTexte 21"/>
            <p:cNvSpPr txBox="1"/>
            <p:nvPr userDrawn="1"/>
          </p:nvSpPr>
          <p:spPr>
            <a:xfrm>
              <a:off x="39587" y="1318843"/>
              <a:ext cx="1580902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b="1" dirty="0" smtClean="0">
                  <a:solidFill>
                    <a:prstClr val="black"/>
                  </a:solidFill>
                </a:rPr>
                <a:t>Nb d’utilisateurs SAS :</a:t>
              </a:r>
              <a:endParaRPr lang="fr-FR" sz="1000" b="1" dirty="0">
                <a:solidFill>
                  <a:prstClr val="black"/>
                </a:solidFill>
              </a:endParaRPr>
            </a:p>
          </p:txBody>
        </p:sp>
        <p:sp>
          <p:nvSpPr>
            <p:cNvPr id="23" name="ZoneTexte 22"/>
            <p:cNvSpPr txBox="1"/>
            <p:nvPr userDrawn="1"/>
          </p:nvSpPr>
          <p:spPr>
            <a:xfrm>
              <a:off x="0" y="1554331"/>
              <a:ext cx="2669721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des tâches SEG (uniquement): 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4" name="ZoneTexte 23"/>
            <p:cNvSpPr txBox="1"/>
            <p:nvPr userDrawn="1"/>
          </p:nvSpPr>
          <p:spPr>
            <a:xfrm>
              <a:off x="-7056" y="1790947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du langage SAS: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5" name="ZoneTexte 24"/>
            <p:cNvSpPr txBox="1"/>
            <p:nvPr userDrawn="1"/>
          </p:nvSpPr>
          <p:spPr>
            <a:xfrm>
              <a:off x="-7057" y="2046773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du </a:t>
              </a:r>
              <a:r>
                <a:rPr lang="fr-FR" sz="1000" dirty="0" err="1" smtClean="0">
                  <a:solidFill>
                    <a:prstClr val="black"/>
                  </a:solidFill>
                </a:rPr>
                <a:t>reporting</a:t>
              </a:r>
              <a:r>
                <a:rPr lang="fr-FR" sz="1000" dirty="0" smtClean="0">
                  <a:solidFill>
                    <a:prstClr val="black"/>
                  </a:solidFill>
                </a:rPr>
                <a:t> SAS (</a:t>
              </a:r>
              <a:r>
                <a:rPr lang="fr-FR" sz="800" dirty="0" err="1" smtClean="0">
                  <a:solidFill>
                    <a:prstClr val="black"/>
                  </a:solidFill>
                </a:rPr>
                <a:t>ods</a:t>
              </a:r>
              <a:r>
                <a:rPr lang="fr-FR" sz="800" dirty="0" smtClean="0">
                  <a:solidFill>
                    <a:prstClr val="black"/>
                  </a:solidFill>
                </a:rPr>
                <a:t>, etc</a:t>
              </a:r>
              <a:r>
                <a:rPr lang="fr-FR" sz="1000" dirty="0" smtClean="0">
                  <a:solidFill>
                    <a:prstClr val="black"/>
                  </a:solidFill>
                </a:rPr>
                <a:t>.):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6" name="ZoneTexte 25"/>
            <p:cNvSpPr txBox="1"/>
            <p:nvPr userDrawn="1"/>
          </p:nvSpPr>
          <p:spPr>
            <a:xfrm>
              <a:off x="0" y="2304677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… 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ZoneTexte 28"/>
          <p:cNvSpPr txBox="1"/>
          <p:nvPr userDrawn="1"/>
        </p:nvSpPr>
        <p:spPr>
          <a:xfrm>
            <a:off x="994932" y="2608867"/>
            <a:ext cx="257583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sz="1000" b="1" dirty="0" smtClean="0">
                <a:solidFill>
                  <a:prstClr val="black"/>
                </a:solidFill>
              </a:rPr>
              <a:t>Besoins en formation: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niveau 1: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niveau 2: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optimisation:  </a:t>
            </a:r>
            <a:endParaRPr lang="fr-FR" sz="1000" dirty="0">
              <a:solidFill>
                <a:prstClr val="black"/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8" hasCustomPrompt="1"/>
          </p:nvPr>
        </p:nvSpPr>
        <p:spPr>
          <a:xfrm>
            <a:off x="3578676" y="2748725"/>
            <a:ext cx="2630487" cy="56802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22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0667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5954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280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5834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680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4913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141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267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375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0941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6808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8232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72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746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68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chemeClr val="bg1"/>
            </a:gs>
            <a:gs pos="77000">
              <a:srgbClr val="FDFFFC"/>
            </a:gs>
            <a:gs pos="10000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 6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2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723" y="2372883"/>
            <a:ext cx="8352928" cy="21382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 b="0" cap="none" baseline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723" y="4773150"/>
            <a:ext cx="8352928" cy="4527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6214849"/>
            <a:ext cx="1996800" cy="56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649" b="-26"/>
          <a:stretch/>
        </p:blipFill>
        <p:spPr>
          <a:xfrm rot="10800000">
            <a:off x="5150328" y="-733"/>
            <a:ext cx="7041672" cy="68587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608" y="2468894"/>
            <a:ext cx="7061392" cy="13894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 cap="none" baseline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0864" y="4005064"/>
            <a:ext cx="705952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0" hasCustomPrompt="1"/>
          </p:nvPr>
        </p:nvSpPr>
        <p:spPr>
          <a:xfrm>
            <a:off x="1" y="0"/>
            <a:ext cx="5135033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i="1" baseline="0"/>
            </a:lvl1pPr>
          </a:lstStyle>
          <a:p>
            <a:pPr lvl="0"/>
            <a:r>
              <a:rPr lang="fr-FR" dirty="0" smtClean="0"/>
              <a:t>(image, </a:t>
            </a:r>
            <a:r>
              <a:rPr lang="fr-FR" dirty="0" err="1" smtClean="0"/>
              <a:t>recoloriée</a:t>
            </a:r>
            <a:r>
              <a:rPr lang="fr-FR" dirty="0" smtClean="0"/>
              <a:t> en bleu)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6214849"/>
            <a:ext cx="1996800" cy="56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7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1295400" y="1028700"/>
            <a:ext cx="9601200" cy="518371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/>
            </a:lvl1pPr>
            <a:lvl2pPr>
              <a:spcBef>
                <a:spcPts val="0"/>
              </a:spcBef>
              <a:spcAft>
                <a:spcPts val="800"/>
              </a:spcAft>
              <a:defRPr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Bef>
                <a:spcPts val="0"/>
              </a:spcBef>
              <a:spcAft>
                <a:spcPts val="800"/>
              </a:spcAft>
              <a:defRPr/>
            </a:lvl4pPr>
            <a:lvl5pPr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cxnSp>
        <p:nvCxnSpPr>
          <p:cNvPr id="4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08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559829" y="164637"/>
            <a:ext cx="7488832" cy="632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4655840" y="1028700"/>
            <a:ext cx="7392821" cy="518371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/>
            </a:lvl1pPr>
            <a:lvl2pPr>
              <a:spcBef>
                <a:spcPts val="0"/>
              </a:spcBef>
              <a:spcAft>
                <a:spcPts val="800"/>
              </a:spcAft>
              <a:defRPr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Bef>
                <a:spcPts val="0"/>
              </a:spcBef>
              <a:spcAft>
                <a:spcPts val="800"/>
              </a:spcAft>
              <a:defRPr/>
            </a:lvl4pPr>
            <a:lvl5pPr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6" name="Espace réservé du contenu 3"/>
          <p:cNvSpPr>
            <a:spLocks noGrp="1"/>
          </p:cNvSpPr>
          <p:nvPr>
            <p:ph sz="quarter" idx="14"/>
          </p:nvPr>
        </p:nvSpPr>
        <p:spPr>
          <a:xfrm>
            <a:off x="0" y="1028733"/>
            <a:ext cx="4464051" cy="51836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b="1"/>
            </a:lvl1pPr>
            <a:lvl2pPr marL="274313" indent="0" algn="ctr">
              <a:buNone/>
              <a:defRPr b="1"/>
            </a:lvl2pPr>
            <a:lvl3pPr marL="506399" indent="0" algn="ctr">
              <a:buNone/>
              <a:defRPr b="1"/>
            </a:lvl3pPr>
            <a:lvl4pPr marL="731502" indent="0" algn="ctr">
              <a:buNone/>
              <a:defRPr b="1"/>
            </a:lvl4pPr>
            <a:lvl5pPr marL="963588" indent="0" algn="ctr">
              <a:buNone/>
              <a:defRPr b="1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endParaRPr lang="fr-FR" dirty="0"/>
          </a:p>
        </p:txBody>
      </p:sp>
      <p:cxnSp>
        <p:nvCxnSpPr>
          <p:cNvPr id="17" name="Straight Connector 147"/>
          <p:cNvCxnSpPr/>
          <p:nvPr userDrawn="1"/>
        </p:nvCxnSpPr>
        <p:spPr>
          <a:xfrm>
            <a:off x="4559829" y="797163"/>
            <a:ext cx="748883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709" y="548680"/>
            <a:ext cx="4472528" cy="589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4"/>
            <a:ext cx="4572000" cy="328748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4"/>
            <a:ext cx="4572000" cy="328748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cxnSp>
        <p:nvCxnSpPr>
          <p:cNvPr id="12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46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201"/>
            <a:ext cx="4572000" cy="381000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201"/>
            <a:ext cx="4572000" cy="381000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cxnSp>
        <p:nvCxnSpPr>
          <p:cNvPr id="5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70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4F733F67-8A92-4DBD-9095-733F5EAF4738}" type="datetime1">
              <a:rPr lang="fr-FR" smtClean="0">
                <a:solidFill>
                  <a:prstClr val="black"/>
                </a:solidFill>
              </a:rPr>
              <a:pPr/>
              <a:t>15/12/2022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E1B1922-A48B-4C42-ABA3-393FB46A6EAA}" type="slidenum">
              <a:rPr lang="fr-FR" smtClean="0">
                <a:solidFill>
                  <a:prstClr val="black"/>
                </a:solidFill>
              </a:rPr>
              <a:pPr/>
              <a:t>‹N°›</a:t>
            </a:fld>
            <a:endParaRPr lang="fr-FR">
              <a:solidFill>
                <a:prstClr val="black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998" y="241566"/>
            <a:ext cx="1646135" cy="70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53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chemeClr val="bg1"/>
            </a:gs>
            <a:gs pos="77000">
              <a:srgbClr val="FDFFFC"/>
            </a:gs>
            <a:gs pos="10000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 6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2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723" y="2372883"/>
            <a:ext cx="8352928" cy="21382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 b="0" cap="none" baseline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723" y="4773150"/>
            <a:ext cx="8352928" cy="4527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6214849"/>
            <a:ext cx="1996800" cy="56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9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649" b="-26"/>
          <a:stretch/>
        </p:blipFill>
        <p:spPr>
          <a:xfrm rot="10800000">
            <a:off x="5150328" y="-733"/>
            <a:ext cx="7041672" cy="68587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608" y="2468894"/>
            <a:ext cx="7061392" cy="13894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 cap="none" baseline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0864" y="4005064"/>
            <a:ext cx="705952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0" hasCustomPrompt="1"/>
          </p:nvPr>
        </p:nvSpPr>
        <p:spPr>
          <a:xfrm>
            <a:off x="1" y="0"/>
            <a:ext cx="5135033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i="1" baseline="0"/>
            </a:lvl1pPr>
          </a:lstStyle>
          <a:p>
            <a:pPr lvl="0"/>
            <a:r>
              <a:rPr lang="fr-FR" dirty="0" smtClean="0"/>
              <a:t>(image, </a:t>
            </a:r>
            <a:r>
              <a:rPr lang="fr-FR" dirty="0" err="1" smtClean="0"/>
              <a:t>recoloriée</a:t>
            </a:r>
            <a:r>
              <a:rPr lang="fr-FR" dirty="0" smtClean="0"/>
              <a:t> en bleu)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6214849"/>
            <a:ext cx="1996800" cy="56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4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8232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1295400" y="1028700"/>
            <a:ext cx="9601200" cy="518371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/>
            </a:lvl1pPr>
            <a:lvl2pPr>
              <a:spcBef>
                <a:spcPts val="0"/>
              </a:spcBef>
              <a:spcAft>
                <a:spcPts val="800"/>
              </a:spcAft>
              <a:defRPr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Bef>
                <a:spcPts val="0"/>
              </a:spcBef>
              <a:spcAft>
                <a:spcPts val="800"/>
              </a:spcAft>
              <a:defRPr/>
            </a:lvl4pPr>
            <a:lvl5pPr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cxnSp>
        <p:nvCxnSpPr>
          <p:cNvPr id="4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43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559829" y="164637"/>
            <a:ext cx="7488832" cy="632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4655840" y="1028700"/>
            <a:ext cx="7392821" cy="518371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/>
            </a:lvl1pPr>
            <a:lvl2pPr>
              <a:spcBef>
                <a:spcPts val="0"/>
              </a:spcBef>
              <a:spcAft>
                <a:spcPts val="800"/>
              </a:spcAft>
              <a:defRPr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Bef>
                <a:spcPts val="0"/>
              </a:spcBef>
              <a:spcAft>
                <a:spcPts val="800"/>
              </a:spcAft>
              <a:defRPr/>
            </a:lvl4pPr>
            <a:lvl5pPr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6" name="Espace réservé du contenu 3"/>
          <p:cNvSpPr>
            <a:spLocks noGrp="1"/>
          </p:cNvSpPr>
          <p:nvPr>
            <p:ph sz="quarter" idx="14"/>
          </p:nvPr>
        </p:nvSpPr>
        <p:spPr>
          <a:xfrm>
            <a:off x="0" y="1028733"/>
            <a:ext cx="4464051" cy="51836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b="1"/>
            </a:lvl1pPr>
            <a:lvl2pPr marL="274313" indent="0" algn="ctr">
              <a:buNone/>
              <a:defRPr b="1"/>
            </a:lvl2pPr>
            <a:lvl3pPr marL="506399" indent="0" algn="ctr">
              <a:buNone/>
              <a:defRPr b="1"/>
            </a:lvl3pPr>
            <a:lvl4pPr marL="731502" indent="0" algn="ctr">
              <a:buNone/>
              <a:defRPr b="1"/>
            </a:lvl4pPr>
            <a:lvl5pPr marL="963588" indent="0" algn="ctr">
              <a:buNone/>
              <a:defRPr b="1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endParaRPr lang="fr-FR" dirty="0"/>
          </a:p>
        </p:txBody>
      </p:sp>
      <p:cxnSp>
        <p:nvCxnSpPr>
          <p:cNvPr id="17" name="Straight Connector 147"/>
          <p:cNvCxnSpPr/>
          <p:nvPr userDrawn="1"/>
        </p:nvCxnSpPr>
        <p:spPr>
          <a:xfrm>
            <a:off x="4559829" y="797163"/>
            <a:ext cx="748883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709" y="548680"/>
            <a:ext cx="4472528" cy="589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3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4"/>
            <a:ext cx="4572000" cy="328748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4"/>
            <a:ext cx="4572000" cy="328748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cxnSp>
        <p:nvCxnSpPr>
          <p:cNvPr id="12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57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201"/>
            <a:ext cx="4572000" cy="381000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201"/>
            <a:ext cx="4572000" cy="381000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cxnSp>
        <p:nvCxnSpPr>
          <p:cNvPr id="5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24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4F733F67-8A92-4DBD-9095-733F5EAF4738}" type="datetime1">
              <a:rPr lang="fr-FR" smtClean="0">
                <a:solidFill>
                  <a:prstClr val="black"/>
                </a:solidFill>
              </a:rPr>
              <a:pPr/>
              <a:t>15/12/2022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E1B1922-A48B-4C42-ABA3-393FB46A6EAA}" type="slidenum">
              <a:rPr lang="fr-FR" smtClean="0">
                <a:solidFill>
                  <a:prstClr val="black"/>
                </a:solidFill>
              </a:rPr>
              <a:pPr/>
              <a:t>‹N°›</a:t>
            </a:fld>
            <a:endParaRPr lang="fr-FR">
              <a:solidFill>
                <a:prstClr val="black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998" y="241566"/>
            <a:ext cx="1646135" cy="70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9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220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224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52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5609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7237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4371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9789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311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814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44980" y="1821271"/>
            <a:ext cx="9144000" cy="4244795"/>
          </a:xfrm>
          <a:prstGeom prst="rect">
            <a:avLst/>
          </a:prstGeom>
        </p:spPr>
        <p:txBody>
          <a:bodyPr/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401472" y="63563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67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6382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4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1"/>
            <a:ext cx="3932237" cy="3772355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66" indent="-228589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42" indent="-228589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20" indent="-228589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298" indent="-228589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89" lvl="0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401472" y="63563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67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086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9"/>
          </a:xfrm>
          <a:prstGeom prst="rect">
            <a:avLst/>
          </a:prstGeom>
        </p:spPr>
        <p:txBody>
          <a:bodyPr/>
          <a:lstStyle>
            <a:lvl1pPr marL="228589" indent="-228589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66" indent="-228589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42" indent="-228589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20" indent="-228589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298" indent="-228589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89" lvl="0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401472" y="63563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67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6319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1" y="1403577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>
                <a:solidFill>
                  <a:srgbClr val="13324A"/>
                </a:solidFill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1" y="2227490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66" indent="-228589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42" indent="-228589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20" indent="-228589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298" indent="-228589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3" y="1403577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>
                <a:solidFill>
                  <a:srgbClr val="13324A"/>
                </a:solidFill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3" y="2227490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66" indent="-228589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42" indent="-228589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20" indent="-228589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298" indent="-228589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401472" y="63563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67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4774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49"/>
            <a:ext cx="5181600" cy="43513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66" indent="-228589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42" indent="-228589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20" indent="-228589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298" indent="-228589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49"/>
            <a:ext cx="5181600" cy="43513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66" indent="-228589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42" indent="-228589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20" indent="-228589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298" indent="-228589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401472" y="63563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67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7968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987428"/>
            <a:ext cx="3932237" cy="4881563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66" indent="-228589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42" indent="-228589">
              <a:buFont typeface="Wingdings" panose="05000000000000000000" pitchFamily="2" charset="2"/>
              <a:buChar char="§"/>
              <a:defRPr sz="1600">
                <a:solidFill>
                  <a:srgbClr val="13324A"/>
                </a:solidFill>
                <a:latin typeface="+mj-lt"/>
              </a:defRPr>
            </a:lvl3pPr>
            <a:lvl4pPr marL="1600120" indent="-228589">
              <a:buFont typeface="Arial" panose="020B0604020202020204" pitchFamily="34" charset="0"/>
              <a:buChar char="•"/>
              <a:defRPr sz="1400">
                <a:solidFill>
                  <a:srgbClr val="13324A"/>
                </a:solidFill>
                <a:latin typeface="+mj-lt"/>
              </a:defRPr>
            </a:lvl4pPr>
            <a:lvl5pPr marL="2057298" indent="-228589">
              <a:buFont typeface="Calibri Light" panose="020F0302020204030204" pitchFamily="34" charset="0"/>
              <a:buChar char="–"/>
              <a:defRPr sz="14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401472" y="63563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67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1419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904875" y="1368425"/>
            <a:ext cx="10515600" cy="4351339"/>
          </a:xfrm>
          <a:prstGeom prst="rect">
            <a:avLst/>
          </a:prstGeom>
        </p:spPr>
        <p:txBody>
          <a:bodyPr/>
          <a:lstStyle>
            <a:lvl1pPr marL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66" indent="-228589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42" indent="-228589">
              <a:buFont typeface="Wingdings" panose="05000000000000000000" pitchFamily="2" charset="2"/>
              <a:buChar char="§"/>
              <a:defRPr sz="1600">
                <a:solidFill>
                  <a:srgbClr val="13324A"/>
                </a:solidFill>
                <a:latin typeface="+mj-lt"/>
              </a:defRPr>
            </a:lvl3pPr>
            <a:lvl4pPr>
              <a:defRPr sz="1400">
                <a:solidFill>
                  <a:srgbClr val="13324A"/>
                </a:solidFill>
                <a:latin typeface="+mj-lt"/>
              </a:defRPr>
            </a:lvl4pPr>
            <a:lvl5pPr marL="2057298" indent="-228589">
              <a:buFont typeface="Calibri Light" panose="020F0302020204030204" pitchFamily="34" charset="0"/>
              <a:buChar char="‒"/>
              <a:defRPr sz="12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401472" y="63563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67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8911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8698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graphicFrame>
        <p:nvGraphicFramePr>
          <p:cNvPr id="3" name="Diagramme 2"/>
          <p:cNvGraphicFramePr/>
          <p:nvPr userDrawn="1">
            <p:extLst/>
          </p:nvPr>
        </p:nvGraphicFramePr>
        <p:xfrm>
          <a:off x="429535" y="865993"/>
          <a:ext cx="11700040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/>
          <p:cNvSpPr txBox="1"/>
          <p:nvPr userDrawn="1"/>
        </p:nvSpPr>
        <p:spPr>
          <a:xfrm>
            <a:off x="-48682" y="5186473"/>
            <a:ext cx="430887" cy="9308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800" dirty="0" smtClean="0">
                <a:solidFill>
                  <a:srgbClr val="13324A"/>
                </a:solidFill>
              </a:rPr>
              <a:t>Pilotage</a:t>
            </a:r>
            <a:r>
              <a:rPr lang="fr-FR" sz="800" baseline="0" dirty="0" smtClean="0">
                <a:solidFill>
                  <a:srgbClr val="13324A"/>
                </a:solidFill>
              </a:rPr>
              <a:t> de l’alignement</a:t>
            </a:r>
            <a:endParaRPr lang="fr-FR" sz="800" dirty="0">
              <a:solidFill>
                <a:srgbClr val="13324A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44982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S07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1486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S23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9458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S25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7430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S27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25402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S29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53374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S31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81346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S33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09318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S35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37290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S37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65262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S39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293234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S41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321206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S43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49178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S45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77150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S47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05122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S49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433094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S51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461066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S01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489038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S03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517010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S05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24" name="Rectangle à coins arrondis 23"/>
          <p:cNvSpPr/>
          <p:nvPr userDrawn="1"/>
        </p:nvSpPr>
        <p:spPr>
          <a:xfrm>
            <a:off x="431373" y="1154026"/>
            <a:ext cx="529671" cy="1586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rIns="48000"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2019 T2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25" name="Rectangle à coins arrondis 24"/>
          <p:cNvSpPr/>
          <p:nvPr userDrawn="1"/>
        </p:nvSpPr>
        <p:spPr>
          <a:xfrm>
            <a:off x="991835" y="1154026"/>
            <a:ext cx="1817160" cy="1586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rIns="48000"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2019 T3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26" name="Rectangle à coins arrondis 25"/>
          <p:cNvSpPr/>
          <p:nvPr userDrawn="1"/>
        </p:nvSpPr>
        <p:spPr>
          <a:xfrm>
            <a:off x="2839787" y="1154026"/>
            <a:ext cx="1856260" cy="1586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rIns="48000"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2019 T4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55472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S24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83444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S26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111416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S28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39388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S30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167360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S32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95332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S34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223304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S36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251276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S38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279248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S40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307220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S42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335192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S44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38" name="Rectangle 37"/>
          <p:cNvSpPr/>
          <p:nvPr userDrawn="1"/>
        </p:nvSpPr>
        <p:spPr>
          <a:xfrm>
            <a:off x="363164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S46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391136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S48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419108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S50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447080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S52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475052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S02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503024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S04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44" name="Rectangle à coins arrondis 43"/>
          <p:cNvSpPr/>
          <p:nvPr userDrawn="1"/>
        </p:nvSpPr>
        <p:spPr>
          <a:xfrm>
            <a:off x="432709" y="1351389"/>
            <a:ext cx="528335" cy="1334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Juin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45" name="Rectangle à coins arrondis 44"/>
          <p:cNvSpPr/>
          <p:nvPr userDrawn="1"/>
        </p:nvSpPr>
        <p:spPr>
          <a:xfrm>
            <a:off x="991836" y="1351387"/>
            <a:ext cx="570497" cy="13319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Juil.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46" name="Rectangle à coins arrondis 45"/>
          <p:cNvSpPr/>
          <p:nvPr userDrawn="1"/>
        </p:nvSpPr>
        <p:spPr>
          <a:xfrm>
            <a:off x="1595665" y="1351387"/>
            <a:ext cx="584312" cy="13346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Août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47" name="Rectangle à coins arrondis 46"/>
          <p:cNvSpPr/>
          <p:nvPr userDrawn="1"/>
        </p:nvSpPr>
        <p:spPr>
          <a:xfrm>
            <a:off x="2224683" y="1351387"/>
            <a:ext cx="584312" cy="13341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Sept.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48" name="Rectangle à coins arrondis 47"/>
          <p:cNvSpPr/>
          <p:nvPr userDrawn="1"/>
        </p:nvSpPr>
        <p:spPr>
          <a:xfrm>
            <a:off x="2839612" y="1344163"/>
            <a:ext cx="584312" cy="14058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Oct.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49" name="Rectangle à coins arrondis 48"/>
          <p:cNvSpPr/>
          <p:nvPr userDrawn="1"/>
        </p:nvSpPr>
        <p:spPr>
          <a:xfrm>
            <a:off x="3454543" y="1344109"/>
            <a:ext cx="584312" cy="14058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Nov.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50" name="Rectangle à coins arrondis 49"/>
          <p:cNvSpPr/>
          <p:nvPr userDrawn="1"/>
        </p:nvSpPr>
        <p:spPr>
          <a:xfrm>
            <a:off x="4067030" y="1344056"/>
            <a:ext cx="629017" cy="14053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Déc.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51" name="Rectangle à coins arrondis 50"/>
          <p:cNvSpPr/>
          <p:nvPr userDrawn="1"/>
        </p:nvSpPr>
        <p:spPr>
          <a:xfrm>
            <a:off x="4726664" y="1344003"/>
            <a:ext cx="584312" cy="14058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Janv.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530996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S06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53" name="Rectangle à coins arrondis 52"/>
          <p:cNvSpPr/>
          <p:nvPr userDrawn="1"/>
        </p:nvSpPr>
        <p:spPr>
          <a:xfrm>
            <a:off x="5343694" y="1351390"/>
            <a:ext cx="521633" cy="13319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Févr.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 userDrawn="1"/>
        </p:nvSpPr>
        <p:spPr>
          <a:xfrm>
            <a:off x="572954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S09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55" name="Rectangle 54"/>
          <p:cNvSpPr/>
          <p:nvPr userDrawn="1"/>
        </p:nvSpPr>
        <p:spPr>
          <a:xfrm>
            <a:off x="600926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S11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628898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S13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57" name="Rectangle 56"/>
          <p:cNvSpPr/>
          <p:nvPr userDrawn="1"/>
        </p:nvSpPr>
        <p:spPr>
          <a:xfrm>
            <a:off x="656870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S15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58" name="Rectangle 57"/>
          <p:cNvSpPr/>
          <p:nvPr userDrawn="1"/>
        </p:nvSpPr>
        <p:spPr>
          <a:xfrm>
            <a:off x="684842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S17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558968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S08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60" name="Rectangle 59"/>
          <p:cNvSpPr/>
          <p:nvPr userDrawn="1"/>
        </p:nvSpPr>
        <p:spPr>
          <a:xfrm>
            <a:off x="586940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S10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61" name="Rectangle 60"/>
          <p:cNvSpPr/>
          <p:nvPr userDrawn="1"/>
        </p:nvSpPr>
        <p:spPr>
          <a:xfrm>
            <a:off x="614912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S12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62" name="Rectangle 61"/>
          <p:cNvSpPr/>
          <p:nvPr userDrawn="1"/>
        </p:nvSpPr>
        <p:spPr>
          <a:xfrm>
            <a:off x="642884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S14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63" name="Rectangle 62"/>
          <p:cNvSpPr/>
          <p:nvPr userDrawn="1"/>
        </p:nvSpPr>
        <p:spPr>
          <a:xfrm>
            <a:off x="670856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S16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64" name="Rectangle 63"/>
          <p:cNvSpPr/>
          <p:nvPr userDrawn="1"/>
        </p:nvSpPr>
        <p:spPr>
          <a:xfrm>
            <a:off x="712814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S19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65" name="Rectangle 64"/>
          <p:cNvSpPr/>
          <p:nvPr userDrawn="1"/>
        </p:nvSpPr>
        <p:spPr>
          <a:xfrm>
            <a:off x="740786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S21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66" name="Rectangle 65"/>
          <p:cNvSpPr/>
          <p:nvPr userDrawn="1"/>
        </p:nvSpPr>
        <p:spPr>
          <a:xfrm>
            <a:off x="768758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S23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67" name="Rectangle 66"/>
          <p:cNvSpPr/>
          <p:nvPr userDrawn="1"/>
        </p:nvSpPr>
        <p:spPr>
          <a:xfrm>
            <a:off x="796730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S25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68" name="Rectangle 67"/>
          <p:cNvSpPr/>
          <p:nvPr userDrawn="1"/>
        </p:nvSpPr>
        <p:spPr>
          <a:xfrm>
            <a:off x="824702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S27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69" name="Rectangle 68"/>
          <p:cNvSpPr/>
          <p:nvPr userDrawn="1"/>
        </p:nvSpPr>
        <p:spPr>
          <a:xfrm>
            <a:off x="698828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S18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70" name="Rectangle 69"/>
          <p:cNvSpPr/>
          <p:nvPr userDrawn="1"/>
        </p:nvSpPr>
        <p:spPr>
          <a:xfrm>
            <a:off x="726800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S20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71" name="Rectangle 70"/>
          <p:cNvSpPr/>
          <p:nvPr userDrawn="1"/>
        </p:nvSpPr>
        <p:spPr>
          <a:xfrm>
            <a:off x="754772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S22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72" name="Rectangle 71"/>
          <p:cNvSpPr/>
          <p:nvPr userDrawn="1"/>
        </p:nvSpPr>
        <p:spPr>
          <a:xfrm>
            <a:off x="782744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S24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73" name="Rectangle 72"/>
          <p:cNvSpPr/>
          <p:nvPr userDrawn="1"/>
        </p:nvSpPr>
        <p:spPr>
          <a:xfrm>
            <a:off x="810716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S26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74" name="Rectangle à coins arrondis 73"/>
          <p:cNvSpPr/>
          <p:nvPr userDrawn="1"/>
        </p:nvSpPr>
        <p:spPr>
          <a:xfrm>
            <a:off x="4726840" y="1154026"/>
            <a:ext cx="1803073" cy="1586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rIns="48000"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2020 T1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75" name="Rectangle à coins arrondis 74"/>
          <p:cNvSpPr/>
          <p:nvPr userDrawn="1"/>
        </p:nvSpPr>
        <p:spPr>
          <a:xfrm>
            <a:off x="6560706" y="1154027"/>
            <a:ext cx="1698433" cy="15740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rIns="48000"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2020 T2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76" name="Rectangle à coins arrondis 75"/>
          <p:cNvSpPr/>
          <p:nvPr userDrawn="1"/>
        </p:nvSpPr>
        <p:spPr>
          <a:xfrm>
            <a:off x="5898045" y="1351388"/>
            <a:ext cx="631868" cy="13319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Mars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77" name="Rectangle à coins arrondis 76"/>
          <p:cNvSpPr/>
          <p:nvPr userDrawn="1"/>
        </p:nvSpPr>
        <p:spPr>
          <a:xfrm>
            <a:off x="6557960" y="1344003"/>
            <a:ext cx="584312" cy="14058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Avril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78" name="Rectangle à coins arrondis 77"/>
          <p:cNvSpPr/>
          <p:nvPr userDrawn="1"/>
        </p:nvSpPr>
        <p:spPr>
          <a:xfrm>
            <a:off x="7174990" y="1351390"/>
            <a:ext cx="521633" cy="13319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Mai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79" name="Rectangle à coins arrondis 78"/>
          <p:cNvSpPr/>
          <p:nvPr userDrawn="1"/>
        </p:nvSpPr>
        <p:spPr>
          <a:xfrm>
            <a:off x="7722481" y="1351389"/>
            <a:ext cx="536659" cy="13198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Juin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80" name="ZoneTexte 79"/>
          <p:cNvSpPr txBox="1"/>
          <p:nvPr userDrawn="1"/>
        </p:nvSpPr>
        <p:spPr>
          <a:xfrm>
            <a:off x="-48682" y="1730089"/>
            <a:ext cx="430887" cy="77911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800" dirty="0" smtClean="0">
                <a:solidFill>
                  <a:srgbClr val="13324A"/>
                </a:solidFill>
              </a:rPr>
              <a:t>Organisation du projet</a:t>
            </a:r>
            <a:endParaRPr lang="fr-FR" sz="800" dirty="0">
              <a:solidFill>
                <a:srgbClr val="13324A"/>
              </a:solidFill>
            </a:endParaRPr>
          </a:p>
        </p:txBody>
      </p:sp>
      <p:sp>
        <p:nvSpPr>
          <p:cNvPr id="81" name="ZoneTexte 80"/>
          <p:cNvSpPr txBox="1"/>
          <p:nvPr userDrawn="1"/>
        </p:nvSpPr>
        <p:spPr>
          <a:xfrm>
            <a:off x="12874" y="2496151"/>
            <a:ext cx="307777" cy="269032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800" dirty="0" smtClean="0">
                <a:solidFill>
                  <a:srgbClr val="13324A"/>
                </a:solidFill>
              </a:rPr>
              <a:t>Mise</a:t>
            </a:r>
            <a:r>
              <a:rPr lang="fr-FR" sz="800" baseline="0" dirty="0" smtClean="0">
                <a:solidFill>
                  <a:srgbClr val="13324A"/>
                </a:solidFill>
              </a:rPr>
              <a:t> sous contrôle des données</a:t>
            </a:r>
            <a:endParaRPr lang="fr-FR" sz="800" dirty="0">
              <a:solidFill>
                <a:srgbClr val="13324A"/>
              </a:solidFill>
            </a:endParaRPr>
          </a:p>
        </p:txBody>
      </p:sp>
      <p:sp>
        <p:nvSpPr>
          <p:cNvPr id="82" name="Rectangle 81"/>
          <p:cNvSpPr/>
          <p:nvPr userDrawn="1"/>
        </p:nvSpPr>
        <p:spPr>
          <a:xfrm>
            <a:off x="852674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S29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83" name="Rectangle 82"/>
          <p:cNvSpPr/>
          <p:nvPr userDrawn="1"/>
        </p:nvSpPr>
        <p:spPr>
          <a:xfrm>
            <a:off x="880646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S31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84" name="Rectangle 83"/>
          <p:cNvSpPr/>
          <p:nvPr userDrawn="1"/>
        </p:nvSpPr>
        <p:spPr>
          <a:xfrm>
            <a:off x="908618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S33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85" name="Rectangle 84"/>
          <p:cNvSpPr/>
          <p:nvPr userDrawn="1"/>
        </p:nvSpPr>
        <p:spPr>
          <a:xfrm>
            <a:off x="936590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S35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86" name="Rectangle 85"/>
          <p:cNvSpPr/>
          <p:nvPr userDrawn="1"/>
        </p:nvSpPr>
        <p:spPr>
          <a:xfrm>
            <a:off x="964562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S37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87" name="Rectangle 86"/>
          <p:cNvSpPr/>
          <p:nvPr userDrawn="1"/>
        </p:nvSpPr>
        <p:spPr>
          <a:xfrm>
            <a:off x="992534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S39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020506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S41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89" name="Rectangle 88"/>
          <p:cNvSpPr/>
          <p:nvPr userDrawn="1"/>
        </p:nvSpPr>
        <p:spPr>
          <a:xfrm>
            <a:off x="1048478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S43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90" name="Rectangle 89"/>
          <p:cNvSpPr/>
          <p:nvPr userDrawn="1"/>
        </p:nvSpPr>
        <p:spPr>
          <a:xfrm>
            <a:off x="1076450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S45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1104422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S47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92" name="Rectangle 91"/>
          <p:cNvSpPr/>
          <p:nvPr userDrawn="1"/>
        </p:nvSpPr>
        <p:spPr>
          <a:xfrm>
            <a:off x="1132394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S49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93" name="Rectangle 92"/>
          <p:cNvSpPr/>
          <p:nvPr userDrawn="1"/>
        </p:nvSpPr>
        <p:spPr>
          <a:xfrm>
            <a:off x="1160366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S51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94" name="Rectangle 93"/>
          <p:cNvSpPr/>
          <p:nvPr userDrawn="1"/>
        </p:nvSpPr>
        <p:spPr>
          <a:xfrm>
            <a:off x="11883357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S53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95" name="Rectangle à coins arrondis 94"/>
          <p:cNvSpPr/>
          <p:nvPr userDrawn="1"/>
        </p:nvSpPr>
        <p:spPr>
          <a:xfrm>
            <a:off x="8304245" y="1152814"/>
            <a:ext cx="1857364" cy="1586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rIns="48000"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2020 T3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96" name="Rectangle à coins arrondis 95"/>
          <p:cNvSpPr/>
          <p:nvPr userDrawn="1"/>
        </p:nvSpPr>
        <p:spPr>
          <a:xfrm>
            <a:off x="10192402" y="1152814"/>
            <a:ext cx="1856260" cy="1586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rIns="48000"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2020 T4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97" name="Rectangle 96"/>
          <p:cNvSpPr/>
          <p:nvPr userDrawn="1"/>
        </p:nvSpPr>
        <p:spPr>
          <a:xfrm>
            <a:off x="838688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S28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98" name="Rectangle 97"/>
          <p:cNvSpPr/>
          <p:nvPr userDrawn="1"/>
        </p:nvSpPr>
        <p:spPr>
          <a:xfrm>
            <a:off x="866660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S30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99" name="Rectangle 98"/>
          <p:cNvSpPr/>
          <p:nvPr userDrawn="1"/>
        </p:nvSpPr>
        <p:spPr>
          <a:xfrm>
            <a:off x="894632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S32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00" name="Rectangle 99"/>
          <p:cNvSpPr/>
          <p:nvPr userDrawn="1"/>
        </p:nvSpPr>
        <p:spPr>
          <a:xfrm>
            <a:off x="922604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S34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01" name="Rectangle 100"/>
          <p:cNvSpPr/>
          <p:nvPr userDrawn="1"/>
        </p:nvSpPr>
        <p:spPr>
          <a:xfrm>
            <a:off x="950576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S36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02" name="Rectangle 101"/>
          <p:cNvSpPr/>
          <p:nvPr userDrawn="1"/>
        </p:nvSpPr>
        <p:spPr>
          <a:xfrm>
            <a:off x="978548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S38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03" name="Rectangle 102"/>
          <p:cNvSpPr/>
          <p:nvPr userDrawn="1"/>
        </p:nvSpPr>
        <p:spPr>
          <a:xfrm>
            <a:off x="1006520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S40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04" name="Rectangle 103"/>
          <p:cNvSpPr/>
          <p:nvPr userDrawn="1"/>
        </p:nvSpPr>
        <p:spPr>
          <a:xfrm>
            <a:off x="1034492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S42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05" name="Rectangle 104"/>
          <p:cNvSpPr/>
          <p:nvPr userDrawn="1"/>
        </p:nvSpPr>
        <p:spPr>
          <a:xfrm>
            <a:off x="1062464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S44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06" name="Rectangle 105"/>
          <p:cNvSpPr/>
          <p:nvPr userDrawn="1"/>
        </p:nvSpPr>
        <p:spPr>
          <a:xfrm>
            <a:off x="1090436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S46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>
          <a:xfrm>
            <a:off x="1118408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S48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08" name="Rectangle 107"/>
          <p:cNvSpPr/>
          <p:nvPr userDrawn="1"/>
        </p:nvSpPr>
        <p:spPr>
          <a:xfrm>
            <a:off x="1146380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S50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09" name="Rectangle 108"/>
          <p:cNvSpPr/>
          <p:nvPr userDrawn="1"/>
        </p:nvSpPr>
        <p:spPr>
          <a:xfrm>
            <a:off x="1174352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S52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10" name="Rectangle à coins arrondis 109"/>
          <p:cNvSpPr/>
          <p:nvPr userDrawn="1"/>
        </p:nvSpPr>
        <p:spPr>
          <a:xfrm>
            <a:off x="8303844" y="1350175"/>
            <a:ext cx="624741" cy="13319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Juil.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111" name="Rectangle à coins arrondis 110"/>
          <p:cNvSpPr/>
          <p:nvPr userDrawn="1"/>
        </p:nvSpPr>
        <p:spPr>
          <a:xfrm>
            <a:off x="8973291" y="1350175"/>
            <a:ext cx="559301" cy="13319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Août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112" name="Rectangle à coins arrondis 111"/>
          <p:cNvSpPr/>
          <p:nvPr userDrawn="1"/>
        </p:nvSpPr>
        <p:spPr>
          <a:xfrm>
            <a:off x="9577297" y="1350175"/>
            <a:ext cx="584312" cy="13341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Sept.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113" name="Rectangle à coins arrondis 112"/>
          <p:cNvSpPr/>
          <p:nvPr userDrawn="1"/>
        </p:nvSpPr>
        <p:spPr>
          <a:xfrm>
            <a:off x="10192227" y="1342951"/>
            <a:ext cx="584312" cy="14058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Oct.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114" name="Rectangle à coins arrondis 113"/>
          <p:cNvSpPr/>
          <p:nvPr userDrawn="1"/>
        </p:nvSpPr>
        <p:spPr>
          <a:xfrm>
            <a:off x="10807158" y="1342898"/>
            <a:ext cx="551780" cy="14047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Nov.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115" name="Rectangle à coins arrondis 114"/>
          <p:cNvSpPr/>
          <p:nvPr userDrawn="1"/>
        </p:nvSpPr>
        <p:spPr>
          <a:xfrm>
            <a:off x="11389557" y="1342845"/>
            <a:ext cx="659105" cy="14052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Déc.</a:t>
            </a:r>
            <a:endParaRPr lang="fr-FR" sz="800" dirty="0">
              <a:solidFill>
                <a:schemeClr val="bg1"/>
              </a:solidFill>
            </a:endParaRPr>
          </a:p>
        </p:txBody>
      </p:sp>
      <p:cxnSp>
        <p:nvCxnSpPr>
          <p:cNvPr id="116" name="Connecteur droit 115"/>
          <p:cNvCxnSpPr/>
          <p:nvPr userDrawn="1"/>
        </p:nvCxnSpPr>
        <p:spPr>
          <a:xfrm flipV="1">
            <a:off x="95904" y="5186473"/>
            <a:ext cx="11952000" cy="9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 userDrawn="1"/>
        </p:nvCxnSpPr>
        <p:spPr>
          <a:xfrm>
            <a:off x="95904" y="2498177"/>
            <a:ext cx="11952000" cy="110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401472" y="63563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67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027342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titre et texte (puc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44980" y="1821271"/>
            <a:ext cx="9144000" cy="4244795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742920" indent="-285744" algn="ctr">
              <a:buFont typeface="Calibri Light" panose="020F0302020204030204" pitchFamily="34" charset="0"/>
              <a:buNone/>
              <a:defRPr lang="fr-FR" sz="2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200097" indent="-285744" algn="ctr">
              <a:buNone/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57275" indent="-285744" algn="ctr">
              <a:buFont typeface="Calibri" panose="020F05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114452" indent="-285744" algn="ctr">
              <a:buNone/>
              <a:defRPr lang="fr-FR" sz="16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228589" lvl="0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66" lvl="1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Deuxième niveau</a:t>
            </a:r>
          </a:p>
          <a:p>
            <a:pPr marL="1142942" lvl="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20" lvl="3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Quatrième niveau</a:t>
            </a:r>
          </a:p>
          <a:p>
            <a:pPr marL="2057298" lvl="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401472" y="63563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67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0060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380162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9"/>
          </a:xfrm>
          <a:prstGeom prst="rect">
            <a:avLst/>
          </a:prstGeom>
        </p:spPr>
        <p:txBody>
          <a:bodyPr/>
          <a:lstStyle>
            <a:lvl1pPr marL="228589" indent="-228589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66" indent="-228589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42" indent="-228589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20" indent="-228589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298" indent="-228589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89" lvl="0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377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184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90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54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377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6041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90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54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377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9263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167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/2_Diapositive titre-intermédi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8"/>
          <p:cNvSpPr>
            <a:spLocks noGrp="1"/>
          </p:cNvSpPr>
          <p:nvPr>
            <p:ph type="body" idx="1" hasCustomPrompt="1"/>
          </p:nvPr>
        </p:nvSpPr>
        <p:spPr>
          <a:xfrm>
            <a:off x="994047" y="212820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solidFill>
                  <a:srgbClr val="13324A"/>
                </a:solidFill>
                <a:latin typeface="+mj-lt"/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1532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37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36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45.xml"/><Relationship Id="rId10" Type="http://schemas.openxmlformats.org/officeDocument/2006/relationships/image" Target="../media/image7.jpeg"/><Relationship Id="rId4" Type="http://schemas.openxmlformats.org/officeDocument/2006/relationships/slideLayout" Target="../slideLayouts/slideLayout44.xml"/><Relationship Id="rId9" Type="http://schemas.openxmlformats.org/officeDocument/2006/relationships/image" Target="../media/image6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52.xml"/><Relationship Id="rId10" Type="http://schemas.openxmlformats.org/officeDocument/2006/relationships/image" Target="../media/image7.jpeg"/><Relationship Id="rId4" Type="http://schemas.openxmlformats.org/officeDocument/2006/relationships/slideLayout" Target="../slideLayouts/slideLayout51.xml"/><Relationship Id="rId9" Type="http://schemas.openxmlformats.org/officeDocument/2006/relationships/image" Target="../media/image6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9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58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64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590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  <p:sldLayoutId id="2147483677" r:id="rId3"/>
    <p:sldLayoutId id="2147483676" r:id="rId4"/>
    <p:sldLayoutId id="2147483666" r:id="rId5"/>
    <p:sldLayoutId id="2147483673" r:id="rId6"/>
    <p:sldLayoutId id="2147483679" r:id="rId7"/>
    <p:sldLayoutId id="2147483675" r:id="rId8"/>
    <p:sldLayoutId id="2147483681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91CE-BC6A-429A-AF49-F7E0936C314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15/12/2022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62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4" r:id="rId11"/>
    <p:sldLayoutId id="214748374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91CE-BC6A-429A-AF49-F7E0936C314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15/12/2022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32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24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77000">
              <a:srgbClr val="FDFFFC"/>
            </a:gs>
            <a:gs pos="10000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709" y="-1"/>
            <a:ext cx="6488752" cy="66212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9360363" y="6286254"/>
            <a:ext cx="2831637" cy="586647"/>
          </a:xfrm>
          <a:prstGeom prst="rect">
            <a:avLst/>
          </a:prstGeom>
        </p:spPr>
      </p:pic>
      <p:sp>
        <p:nvSpPr>
          <p:cNvPr id="62" name="Forme libre : forme 8"/>
          <p:cNvSpPr/>
          <p:nvPr userDrawn="1"/>
        </p:nvSpPr>
        <p:spPr>
          <a:xfrm>
            <a:off x="-8710" y="-8708"/>
            <a:ext cx="12209419" cy="6871063"/>
          </a:xfrm>
          <a:custGeom>
            <a:avLst/>
            <a:gdLst>
              <a:gd name="connsiteX0" fmla="*/ 0 w 12209418"/>
              <a:gd name="connsiteY0" fmla="*/ 583475 h 6871063"/>
              <a:gd name="connsiteX1" fmla="*/ 6113418 w 12209418"/>
              <a:gd name="connsiteY1" fmla="*/ 0 h 6871063"/>
              <a:gd name="connsiteX2" fmla="*/ 12209418 w 12209418"/>
              <a:gd name="connsiteY2" fmla="*/ 8709 h 6871063"/>
              <a:gd name="connsiteX3" fmla="*/ 12200709 w 12209418"/>
              <a:gd name="connsiteY3" fmla="*/ 6531429 h 6871063"/>
              <a:gd name="connsiteX4" fmla="*/ 9300755 w 12209418"/>
              <a:gd name="connsiteY4" fmla="*/ 6871063 h 6871063"/>
              <a:gd name="connsiteX5" fmla="*/ 8709 w 12209418"/>
              <a:gd name="connsiteY5" fmla="*/ 6871063 h 6871063"/>
              <a:gd name="connsiteX6" fmla="*/ 0 w 12209418"/>
              <a:gd name="connsiteY6" fmla="*/ 583475 h 687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9418" h="6871063">
                <a:moveTo>
                  <a:pt x="0" y="583475"/>
                </a:moveTo>
                <a:lnTo>
                  <a:pt x="6113418" y="0"/>
                </a:lnTo>
                <a:lnTo>
                  <a:pt x="12209418" y="8709"/>
                </a:lnTo>
                <a:lnTo>
                  <a:pt x="12200709" y="6531429"/>
                </a:lnTo>
                <a:lnTo>
                  <a:pt x="9300755" y="6871063"/>
                </a:lnTo>
                <a:lnTo>
                  <a:pt x="8709" y="6871063"/>
                </a:lnTo>
                <a:lnTo>
                  <a:pt x="0" y="5834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3" y="6500728"/>
            <a:ext cx="1202895" cy="34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ZoneTexte 12"/>
          <p:cNvSpPr txBox="1"/>
          <p:nvPr userDrawn="1"/>
        </p:nvSpPr>
        <p:spPr>
          <a:xfrm>
            <a:off x="1211047" y="6555287"/>
            <a:ext cx="660484" cy="2358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4D0712B-34DB-479D-9825-823285758B4A}" type="slidenum">
              <a:rPr lang="fr-FR" sz="933" smtClean="0">
                <a:solidFill>
                  <a:prstClr val="black">
                    <a:lumMod val="50000"/>
                    <a:lumOff val="50000"/>
                  </a:prstClr>
                </a:solidFill>
                <a:cs typeface="Segoe UI Semilight" panose="020B0402040204020203" pitchFamily="34" charset="0"/>
              </a:rPr>
              <a:pPr algn="r"/>
              <a:t>‹N°›</a:t>
            </a:fld>
            <a:endParaRPr lang="fr-FR" sz="933" dirty="0">
              <a:solidFill>
                <a:prstClr val="black">
                  <a:lumMod val="50000"/>
                  <a:lumOff val="50000"/>
                </a:prstClr>
              </a:solidFill>
              <a:cs typeface="Segoe UI Semilight" panose="020B0402040204020203" pitchFamily="34" charset="0"/>
            </a:endParaRPr>
          </a:p>
        </p:txBody>
      </p:sp>
      <p:sp>
        <p:nvSpPr>
          <p:cNvPr id="15" name="ZoneTexte 14"/>
          <p:cNvSpPr txBox="1"/>
          <p:nvPr userDrawn="1"/>
        </p:nvSpPr>
        <p:spPr>
          <a:xfrm>
            <a:off x="1871531" y="6553236"/>
            <a:ext cx="7129804" cy="2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defRPr/>
            </a:pPr>
            <a:r>
              <a:rPr lang="fr-FR" sz="933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Segoe UI Semilight" panose="020B0402040204020203" pitchFamily="34" charset="0"/>
              </a:rPr>
              <a:t>SID Vertica - Organisation</a:t>
            </a:r>
          </a:p>
        </p:txBody>
      </p:sp>
    </p:spTree>
    <p:extLst>
      <p:ext uri="{BB962C8B-B14F-4D97-AF65-F5344CB8AC3E}">
        <p14:creationId xmlns:p14="http://schemas.microsoft.com/office/powerpoint/2010/main" val="335696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2667" b="1" kern="1200">
          <a:solidFill>
            <a:schemeClr val="accent3">
              <a:lumMod val="50000"/>
            </a:schemeClr>
          </a:solidFill>
          <a:latin typeface="Segoe UI Semilight" panose="020B0402040204020203" pitchFamily="34" charset="0"/>
          <a:ea typeface="+mj-ea"/>
          <a:cs typeface="Segoe UI Semilight" panose="020B0402040204020203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189" indent="-182875" algn="l" defTabSz="914377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685783" indent="-179384" algn="l" defTabSz="914377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914377" indent="-182875" algn="l" defTabSz="914377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1142971" indent="-179384" algn="l" defTabSz="914377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1371566" indent="-182875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160" indent="-179384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54" indent="-182875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indent="-179384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77000">
              <a:srgbClr val="FDFFFC"/>
            </a:gs>
            <a:gs pos="10000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709" y="-1"/>
            <a:ext cx="6488752" cy="66212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9360363" y="6286254"/>
            <a:ext cx="2831637" cy="586647"/>
          </a:xfrm>
          <a:prstGeom prst="rect">
            <a:avLst/>
          </a:prstGeom>
        </p:spPr>
      </p:pic>
      <p:sp>
        <p:nvSpPr>
          <p:cNvPr id="62" name="Forme libre : forme 8"/>
          <p:cNvSpPr/>
          <p:nvPr userDrawn="1"/>
        </p:nvSpPr>
        <p:spPr>
          <a:xfrm>
            <a:off x="-8710" y="-8708"/>
            <a:ext cx="12209419" cy="6871063"/>
          </a:xfrm>
          <a:custGeom>
            <a:avLst/>
            <a:gdLst>
              <a:gd name="connsiteX0" fmla="*/ 0 w 12209418"/>
              <a:gd name="connsiteY0" fmla="*/ 583475 h 6871063"/>
              <a:gd name="connsiteX1" fmla="*/ 6113418 w 12209418"/>
              <a:gd name="connsiteY1" fmla="*/ 0 h 6871063"/>
              <a:gd name="connsiteX2" fmla="*/ 12209418 w 12209418"/>
              <a:gd name="connsiteY2" fmla="*/ 8709 h 6871063"/>
              <a:gd name="connsiteX3" fmla="*/ 12200709 w 12209418"/>
              <a:gd name="connsiteY3" fmla="*/ 6531429 h 6871063"/>
              <a:gd name="connsiteX4" fmla="*/ 9300755 w 12209418"/>
              <a:gd name="connsiteY4" fmla="*/ 6871063 h 6871063"/>
              <a:gd name="connsiteX5" fmla="*/ 8709 w 12209418"/>
              <a:gd name="connsiteY5" fmla="*/ 6871063 h 6871063"/>
              <a:gd name="connsiteX6" fmla="*/ 0 w 12209418"/>
              <a:gd name="connsiteY6" fmla="*/ 583475 h 687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9418" h="6871063">
                <a:moveTo>
                  <a:pt x="0" y="583475"/>
                </a:moveTo>
                <a:lnTo>
                  <a:pt x="6113418" y="0"/>
                </a:lnTo>
                <a:lnTo>
                  <a:pt x="12209418" y="8709"/>
                </a:lnTo>
                <a:lnTo>
                  <a:pt x="12200709" y="6531429"/>
                </a:lnTo>
                <a:lnTo>
                  <a:pt x="9300755" y="6871063"/>
                </a:lnTo>
                <a:lnTo>
                  <a:pt x="8709" y="6871063"/>
                </a:lnTo>
                <a:lnTo>
                  <a:pt x="0" y="5834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3" y="6500728"/>
            <a:ext cx="1202895" cy="34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ZoneTexte 12"/>
          <p:cNvSpPr txBox="1"/>
          <p:nvPr userDrawn="1"/>
        </p:nvSpPr>
        <p:spPr>
          <a:xfrm>
            <a:off x="1211047" y="6555287"/>
            <a:ext cx="660484" cy="2358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4D0712B-34DB-479D-9825-823285758B4A}" type="slidenum">
              <a:rPr lang="fr-FR" sz="933" smtClean="0">
                <a:solidFill>
                  <a:prstClr val="black">
                    <a:lumMod val="50000"/>
                    <a:lumOff val="50000"/>
                  </a:prstClr>
                </a:solidFill>
                <a:cs typeface="Segoe UI Semilight" panose="020B0402040204020203" pitchFamily="34" charset="0"/>
              </a:rPr>
              <a:pPr algn="r"/>
              <a:t>‹N°›</a:t>
            </a:fld>
            <a:endParaRPr lang="fr-FR" sz="933" dirty="0">
              <a:solidFill>
                <a:prstClr val="black">
                  <a:lumMod val="50000"/>
                  <a:lumOff val="50000"/>
                </a:prstClr>
              </a:solidFill>
              <a:cs typeface="Segoe UI Semilight" panose="020B0402040204020203" pitchFamily="34" charset="0"/>
            </a:endParaRPr>
          </a:p>
        </p:txBody>
      </p:sp>
      <p:sp>
        <p:nvSpPr>
          <p:cNvPr id="15" name="ZoneTexte 14"/>
          <p:cNvSpPr txBox="1"/>
          <p:nvPr userDrawn="1"/>
        </p:nvSpPr>
        <p:spPr>
          <a:xfrm>
            <a:off x="1871531" y="6553236"/>
            <a:ext cx="7129804" cy="2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defRPr/>
            </a:pPr>
            <a:r>
              <a:rPr lang="fr-FR" sz="933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Segoe UI Semilight" panose="020B0402040204020203" pitchFamily="34" charset="0"/>
              </a:rPr>
              <a:t>SID Vertica - Organisation</a:t>
            </a:r>
          </a:p>
        </p:txBody>
      </p:sp>
    </p:spTree>
    <p:extLst>
      <p:ext uri="{BB962C8B-B14F-4D97-AF65-F5344CB8AC3E}">
        <p14:creationId xmlns:p14="http://schemas.microsoft.com/office/powerpoint/2010/main" val="304804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2667" b="1" kern="1200">
          <a:solidFill>
            <a:schemeClr val="accent3">
              <a:lumMod val="50000"/>
            </a:schemeClr>
          </a:solidFill>
          <a:latin typeface="Segoe UI Semilight" panose="020B0402040204020203" pitchFamily="34" charset="0"/>
          <a:ea typeface="+mj-ea"/>
          <a:cs typeface="Segoe UI Semilight" panose="020B0402040204020203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189" indent="-182875" algn="l" defTabSz="914377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685783" indent="-179384" algn="l" defTabSz="914377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914377" indent="-182875" algn="l" defTabSz="914377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1142971" indent="-179384" algn="l" defTabSz="914377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1371566" indent="-182875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160" indent="-179384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54" indent="-182875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indent="-179384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52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283203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9"/>
            <a:ext cx="1271588" cy="177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4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5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Bilan 2022 </a:t>
            </a:r>
            <a:r>
              <a:rPr lang="fr-FR" b="1" dirty="0" smtClean="0"/>
              <a:t>SQdD</a:t>
            </a:r>
            <a:endParaRPr lang="fr-FR" b="1" dirty="0"/>
          </a:p>
        </p:txBody>
      </p:sp>
      <p:grpSp>
        <p:nvGrpSpPr>
          <p:cNvPr id="7" name="Group 25">
            <a:extLst>
              <a:ext uri="{FF2B5EF4-FFF2-40B4-BE49-F238E27FC236}">
                <a16:creationId xmlns:a16="http://schemas.microsoft.com/office/drawing/2014/main" id="{813C6B52-1F8D-4095-B03F-2F91D1CFEA83}"/>
              </a:ext>
            </a:extLst>
          </p:cNvPr>
          <p:cNvGrpSpPr/>
          <p:nvPr/>
        </p:nvGrpSpPr>
        <p:grpSpPr>
          <a:xfrm flipH="1">
            <a:off x="368137" y="2032264"/>
            <a:ext cx="3567663" cy="2980379"/>
            <a:chOff x="849407" y="2470293"/>
            <a:chExt cx="3182384" cy="265852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53844D3-FFC4-49EE-97F4-665F4FD077E7}"/>
                </a:ext>
              </a:extLst>
            </p:cNvPr>
            <p:cNvSpPr>
              <a:spLocks noChangeAspect="1"/>
            </p:cNvSpPr>
            <p:nvPr/>
          </p:nvSpPr>
          <p:spPr>
            <a:xfrm rot="20579201">
              <a:off x="2514327" y="2470293"/>
              <a:ext cx="1266984" cy="1220268"/>
            </a:xfrm>
            <a:custGeom>
              <a:avLst/>
              <a:gdLst>
                <a:gd name="connsiteX0" fmla="*/ 781166 w 1559898"/>
                <a:gd name="connsiteY0" fmla="*/ 225559 h 1558878"/>
                <a:gd name="connsiteX1" fmla="*/ 1333572 w 1559898"/>
                <a:gd name="connsiteY1" fmla="*/ 779468 h 1558878"/>
                <a:gd name="connsiteX2" fmla="*/ 779062 w 1559898"/>
                <a:gd name="connsiteY2" fmla="*/ 1331273 h 1558878"/>
                <a:gd name="connsiteX3" fmla="*/ 227558 w 1559898"/>
                <a:gd name="connsiteY3" fmla="*/ 777664 h 1558878"/>
                <a:gd name="connsiteX4" fmla="*/ 781166 w 1559898"/>
                <a:gd name="connsiteY4" fmla="*/ 225559 h 1558878"/>
                <a:gd name="connsiteX5" fmla="*/ 780565 w 1559898"/>
                <a:gd name="connsiteY5" fmla="*/ 209330 h 1558878"/>
                <a:gd name="connsiteX6" fmla="*/ 210727 w 1559898"/>
                <a:gd name="connsiteY6" fmla="*/ 775862 h 1558878"/>
                <a:gd name="connsiteX7" fmla="*/ 779664 w 1559898"/>
                <a:gd name="connsiteY7" fmla="*/ 1347202 h 1558878"/>
                <a:gd name="connsiteX8" fmla="*/ 1349501 w 1559898"/>
                <a:gd name="connsiteY8" fmla="*/ 777965 h 1558878"/>
                <a:gd name="connsiteX9" fmla="*/ 780565 w 1559898"/>
                <a:gd name="connsiteY9" fmla="*/ 209330 h 1558878"/>
                <a:gd name="connsiteX10" fmla="*/ 693524 w 1559898"/>
                <a:gd name="connsiteY10" fmla="*/ 83 h 1558878"/>
                <a:gd name="connsiteX11" fmla="*/ 719855 w 1559898"/>
                <a:gd name="connsiteY11" fmla="*/ 28400 h 1558878"/>
                <a:gd name="connsiteX12" fmla="*/ 739691 w 1559898"/>
                <a:gd name="connsiteY12" fmla="*/ 94521 h 1558878"/>
                <a:gd name="connsiteX13" fmla="*/ 759226 w 1559898"/>
                <a:gd name="connsiteY13" fmla="*/ 112253 h 1558878"/>
                <a:gd name="connsiteX14" fmla="*/ 801904 w 1559898"/>
                <a:gd name="connsiteY14" fmla="*/ 112253 h 1558878"/>
                <a:gd name="connsiteX15" fmla="*/ 820838 w 1559898"/>
                <a:gd name="connsiteY15" fmla="*/ 95122 h 1558878"/>
                <a:gd name="connsiteX16" fmla="*/ 843079 w 1559898"/>
                <a:gd name="connsiteY16" fmla="*/ 22089 h 1558878"/>
                <a:gd name="connsiteX17" fmla="*/ 873434 w 1559898"/>
                <a:gd name="connsiteY17" fmla="*/ 149 h 1558878"/>
                <a:gd name="connsiteX18" fmla="*/ 881549 w 1559898"/>
                <a:gd name="connsiteY18" fmla="*/ 450 h 1558878"/>
                <a:gd name="connsiteX19" fmla="*/ 916413 w 1559898"/>
                <a:gd name="connsiteY19" fmla="*/ 38018 h 1558878"/>
                <a:gd name="connsiteX20" fmla="*/ 918516 w 1559898"/>
                <a:gd name="connsiteY20" fmla="*/ 108046 h 1558878"/>
                <a:gd name="connsiteX21" fmla="*/ 930839 w 1559898"/>
                <a:gd name="connsiteY21" fmla="*/ 128482 h 1558878"/>
                <a:gd name="connsiteX22" fmla="*/ 975320 w 1559898"/>
                <a:gd name="connsiteY22" fmla="*/ 140204 h 1558878"/>
                <a:gd name="connsiteX23" fmla="*/ 996358 w 1559898"/>
                <a:gd name="connsiteY23" fmla="*/ 129084 h 1558878"/>
                <a:gd name="connsiteX24" fmla="*/ 1036331 w 1559898"/>
                <a:gd name="connsiteY24" fmla="*/ 65067 h 1558878"/>
                <a:gd name="connsiteX25" fmla="*/ 1075101 w 1559898"/>
                <a:gd name="connsiteY25" fmla="*/ 51542 h 1558878"/>
                <a:gd name="connsiteX26" fmla="*/ 1082014 w 1559898"/>
                <a:gd name="connsiteY26" fmla="*/ 53947 h 1558878"/>
                <a:gd name="connsiteX27" fmla="*/ 1103954 w 1559898"/>
                <a:gd name="connsiteY27" fmla="*/ 96925 h 1558878"/>
                <a:gd name="connsiteX28" fmla="*/ 1088325 w 1559898"/>
                <a:gd name="connsiteY28" fmla="*/ 164248 h 1558878"/>
                <a:gd name="connsiteX29" fmla="*/ 1099145 w 1559898"/>
                <a:gd name="connsiteY29" fmla="*/ 193401 h 1558878"/>
                <a:gd name="connsiteX30" fmla="*/ 1134008 w 1559898"/>
                <a:gd name="connsiteY30" fmla="*/ 212636 h 1558878"/>
                <a:gd name="connsiteX31" fmla="*/ 1157151 w 1559898"/>
                <a:gd name="connsiteY31" fmla="*/ 207226 h 1558878"/>
                <a:gd name="connsiteX32" fmla="*/ 1212452 w 1559898"/>
                <a:gd name="connsiteY32" fmla="*/ 155832 h 1558878"/>
                <a:gd name="connsiteX33" fmla="*/ 1253326 w 1559898"/>
                <a:gd name="connsiteY33" fmla="*/ 152527 h 1558878"/>
                <a:gd name="connsiteX34" fmla="*/ 1255430 w 1559898"/>
                <a:gd name="connsiteY34" fmla="*/ 154029 h 1558878"/>
                <a:gd name="connsiteX35" fmla="*/ 1268354 w 1559898"/>
                <a:gd name="connsiteY35" fmla="*/ 206024 h 1558878"/>
                <a:gd name="connsiteX36" fmla="*/ 1236195 w 1559898"/>
                <a:gd name="connsiteY36" fmla="*/ 266134 h 1558878"/>
                <a:gd name="connsiteX37" fmla="*/ 1238900 w 1559898"/>
                <a:gd name="connsiteY37" fmla="*/ 294686 h 1558878"/>
                <a:gd name="connsiteX38" fmla="*/ 1265949 w 1559898"/>
                <a:gd name="connsiteY38" fmla="*/ 321434 h 1558878"/>
                <a:gd name="connsiteX39" fmla="*/ 1292998 w 1559898"/>
                <a:gd name="connsiteY39" fmla="*/ 323839 h 1558878"/>
                <a:gd name="connsiteX40" fmla="*/ 1361223 w 1559898"/>
                <a:gd name="connsiteY40" fmla="*/ 287773 h 1558878"/>
                <a:gd name="connsiteX41" fmla="*/ 1398490 w 1559898"/>
                <a:gd name="connsiteY41" fmla="*/ 295587 h 1558878"/>
                <a:gd name="connsiteX42" fmla="*/ 1409911 w 1559898"/>
                <a:gd name="connsiteY42" fmla="*/ 310915 h 1558878"/>
                <a:gd name="connsiteX43" fmla="*/ 1406906 w 1559898"/>
                <a:gd name="connsiteY43" fmla="*/ 344576 h 1558878"/>
                <a:gd name="connsiteX44" fmla="*/ 1352506 w 1559898"/>
                <a:gd name="connsiteY44" fmla="*/ 403183 h 1558878"/>
                <a:gd name="connsiteX45" fmla="*/ 1347698 w 1559898"/>
                <a:gd name="connsiteY45" fmla="*/ 427227 h 1558878"/>
                <a:gd name="connsiteX46" fmla="*/ 1368436 w 1559898"/>
                <a:gd name="connsiteY46" fmla="*/ 463292 h 1558878"/>
                <a:gd name="connsiteX47" fmla="*/ 1394884 w 1559898"/>
                <a:gd name="connsiteY47" fmla="*/ 472009 h 1558878"/>
                <a:gd name="connsiteX48" fmla="*/ 1471824 w 1559898"/>
                <a:gd name="connsiteY48" fmla="*/ 454577 h 1558878"/>
                <a:gd name="connsiteX49" fmla="*/ 1500376 w 1559898"/>
                <a:gd name="connsiteY49" fmla="*/ 467801 h 1558878"/>
                <a:gd name="connsiteX50" fmla="*/ 1509392 w 1559898"/>
                <a:gd name="connsiteY50" fmla="*/ 488538 h 1558878"/>
                <a:gd name="connsiteX51" fmla="*/ 1497070 w 1559898"/>
                <a:gd name="connsiteY51" fmla="*/ 522200 h 1558878"/>
                <a:gd name="connsiteX52" fmla="*/ 1433654 w 1559898"/>
                <a:gd name="connsiteY52" fmla="*/ 561572 h 1558878"/>
                <a:gd name="connsiteX53" fmla="*/ 1420130 w 1559898"/>
                <a:gd name="connsiteY53" fmla="*/ 591025 h 1558878"/>
                <a:gd name="connsiteX54" fmla="*/ 1429446 w 1559898"/>
                <a:gd name="connsiteY54" fmla="*/ 625287 h 1558878"/>
                <a:gd name="connsiteX55" fmla="*/ 1451988 w 1559898"/>
                <a:gd name="connsiteY55" fmla="*/ 641217 h 1558878"/>
                <a:gd name="connsiteX56" fmla="*/ 1531032 w 1559898"/>
                <a:gd name="connsiteY56" fmla="*/ 644222 h 1558878"/>
                <a:gd name="connsiteX57" fmla="*/ 1556578 w 1559898"/>
                <a:gd name="connsiteY57" fmla="*/ 664359 h 1558878"/>
                <a:gd name="connsiteX58" fmla="*/ 1559884 w 1559898"/>
                <a:gd name="connsiteY58" fmla="*/ 688703 h 1558878"/>
                <a:gd name="connsiteX59" fmla="*/ 1540349 w 1559898"/>
                <a:gd name="connsiteY59" fmla="*/ 716353 h 1558878"/>
                <a:gd name="connsiteX60" fmla="*/ 1469119 w 1559898"/>
                <a:gd name="connsiteY60" fmla="*/ 738294 h 1558878"/>
                <a:gd name="connsiteX61" fmla="*/ 1446878 w 1559898"/>
                <a:gd name="connsiteY61" fmla="*/ 766544 h 1558878"/>
                <a:gd name="connsiteX62" fmla="*/ 1448381 w 1559898"/>
                <a:gd name="connsiteY62" fmla="*/ 803813 h 1558878"/>
                <a:gd name="connsiteX63" fmla="*/ 1463709 w 1559898"/>
                <a:gd name="connsiteY63" fmla="*/ 820042 h 1558878"/>
                <a:gd name="connsiteX64" fmla="*/ 1538545 w 1559898"/>
                <a:gd name="connsiteY64" fmla="*/ 842884 h 1558878"/>
                <a:gd name="connsiteX65" fmla="*/ 1559884 w 1559898"/>
                <a:gd name="connsiteY65" fmla="*/ 872638 h 1558878"/>
                <a:gd name="connsiteX66" fmla="*/ 1559884 w 1559898"/>
                <a:gd name="connsiteY66" fmla="*/ 878048 h 1558878"/>
                <a:gd name="connsiteX67" fmla="*/ 1521414 w 1559898"/>
                <a:gd name="connsiteY67" fmla="*/ 916217 h 1558878"/>
                <a:gd name="connsiteX68" fmla="*/ 1450485 w 1559898"/>
                <a:gd name="connsiteY68" fmla="*/ 918321 h 1558878"/>
                <a:gd name="connsiteX69" fmla="*/ 1431550 w 1559898"/>
                <a:gd name="connsiteY69" fmla="*/ 930042 h 1558878"/>
                <a:gd name="connsiteX70" fmla="*/ 1419529 w 1559898"/>
                <a:gd name="connsiteY70" fmla="*/ 974523 h 1558878"/>
                <a:gd name="connsiteX71" fmla="*/ 1431250 w 1559898"/>
                <a:gd name="connsiteY71" fmla="*/ 996163 h 1558878"/>
                <a:gd name="connsiteX72" fmla="*/ 1493764 w 1559898"/>
                <a:gd name="connsiteY72" fmla="*/ 1035234 h 1558878"/>
                <a:gd name="connsiteX73" fmla="*/ 1507889 w 1559898"/>
                <a:gd name="connsiteY73" fmla="*/ 1075207 h 1558878"/>
                <a:gd name="connsiteX74" fmla="*/ 1497971 w 1559898"/>
                <a:gd name="connsiteY74" fmla="*/ 1095644 h 1558878"/>
                <a:gd name="connsiteX75" fmla="*/ 1478737 w 1559898"/>
                <a:gd name="connsiteY75" fmla="*/ 1105261 h 1558878"/>
                <a:gd name="connsiteX76" fmla="*/ 1430949 w 1559898"/>
                <a:gd name="connsiteY76" fmla="*/ 1094742 h 1558878"/>
                <a:gd name="connsiteX77" fmla="*/ 1391878 w 1559898"/>
                <a:gd name="connsiteY77" fmla="*/ 1085726 h 1558878"/>
                <a:gd name="connsiteX78" fmla="*/ 1371441 w 1559898"/>
                <a:gd name="connsiteY78" fmla="*/ 1092037 h 1558878"/>
                <a:gd name="connsiteX79" fmla="*/ 1346796 w 1559898"/>
                <a:gd name="connsiteY79" fmla="*/ 1136218 h 1558878"/>
                <a:gd name="connsiteX80" fmla="*/ 1352807 w 1559898"/>
                <a:gd name="connsiteY80" fmla="*/ 1155152 h 1558878"/>
                <a:gd name="connsiteX81" fmla="*/ 1405403 w 1559898"/>
                <a:gd name="connsiteY81" fmla="*/ 1211655 h 1558878"/>
                <a:gd name="connsiteX82" fmla="*/ 1408709 w 1559898"/>
                <a:gd name="connsiteY82" fmla="*/ 1250426 h 1558878"/>
                <a:gd name="connsiteX83" fmla="*/ 1406605 w 1559898"/>
                <a:gd name="connsiteY83" fmla="*/ 1253431 h 1558878"/>
                <a:gd name="connsiteX84" fmla="*/ 1353709 w 1559898"/>
                <a:gd name="connsiteY84" fmla="*/ 1266655 h 1558878"/>
                <a:gd name="connsiteX85" fmla="*/ 1292698 w 1559898"/>
                <a:gd name="connsiteY85" fmla="*/ 1234196 h 1558878"/>
                <a:gd name="connsiteX86" fmla="*/ 1268954 w 1559898"/>
                <a:gd name="connsiteY86" fmla="*/ 1235098 h 1558878"/>
                <a:gd name="connsiteX87" fmla="*/ 1237998 w 1559898"/>
                <a:gd name="connsiteY87" fmla="*/ 1265453 h 1558878"/>
                <a:gd name="connsiteX88" fmla="*/ 1236495 w 1559898"/>
                <a:gd name="connsiteY88" fmla="*/ 1291601 h 1558878"/>
                <a:gd name="connsiteX89" fmla="*/ 1272561 w 1559898"/>
                <a:gd name="connsiteY89" fmla="*/ 1359825 h 1558878"/>
                <a:gd name="connsiteX90" fmla="*/ 1266550 w 1559898"/>
                <a:gd name="connsiteY90" fmla="*/ 1395289 h 1558878"/>
                <a:gd name="connsiteX91" fmla="*/ 1260539 w 1559898"/>
                <a:gd name="connsiteY91" fmla="*/ 1400699 h 1558878"/>
                <a:gd name="connsiteX92" fmla="*/ 1208845 w 1559898"/>
                <a:gd name="connsiteY92" fmla="*/ 1398896 h 1558878"/>
                <a:gd name="connsiteX93" fmla="*/ 1158353 w 1559898"/>
                <a:gd name="connsiteY93" fmla="*/ 1351710 h 1558878"/>
                <a:gd name="connsiteX94" fmla="*/ 1132506 w 1559898"/>
                <a:gd name="connsiteY94" fmla="*/ 1346601 h 1558878"/>
                <a:gd name="connsiteX95" fmla="*/ 1097041 w 1559898"/>
                <a:gd name="connsiteY95" fmla="*/ 1366737 h 1558878"/>
                <a:gd name="connsiteX96" fmla="*/ 1088325 w 1559898"/>
                <a:gd name="connsiteY96" fmla="*/ 1393185 h 1558878"/>
                <a:gd name="connsiteX97" fmla="*/ 1106359 w 1559898"/>
                <a:gd name="connsiteY97" fmla="*/ 1471929 h 1558878"/>
                <a:gd name="connsiteX98" fmla="*/ 1094637 w 1559898"/>
                <a:gd name="connsiteY98" fmla="*/ 1498076 h 1558878"/>
                <a:gd name="connsiteX99" fmla="*/ 1072396 w 1559898"/>
                <a:gd name="connsiteY99" fmla="*/ 1507995 h 1558878"/>
                <a:gd name="connsiteX100" fmla="*/ 1038435 w 1559898"/>
                <a:gd name="connsiteY100" fmla="*/ 1495973 h 1558878"/>
                <a:gd name="connsiteX101" fmla="*/ 999063 w 1559898"/>
                <a:gd name="connsiteY101" fmla="*/ 1432557 h 1558878"/>
                <a:gd name="connsiteX102" fmla="*/ 969609 w 1559898"/>
                <a:gd name="connsiteY102" fmla="*/ 1418732 h 1558878"/>
                <a:gd name="connsiteX103" fmla="*/ 938052 w 1559898"/>
                <a:gd name="connsiteY103" fmla="*/ 1427148 h 1558878"/>
                <a:gd name="connsiteX104" fmla="*/ 918817 w 1559898"/>
                <a:gd name="connsiteY104" fmla="*/ 1453295 h 1558878"/>
                <a:gd name="connsiteX105" fmla="*/ 916713 w 1559898"/>
                <a:gd name="connsiteY105" fmla="*/ 1524224 h 1558878"/>
                <a:gd name="connsiteX106" fmla="*/ 889363 w 1559898"/>
                <a:gd name="connsiteY106" fmla="*/ 1556683 h 1558878"/>
                <a:gd name="connsiteX107" fmla="*/ 872232 w 1559898"/>
                <a:gd name="connsiteY107" fmla="*/ 1558787 h 1558878"/>
                <a:gd name="connsiteX108" fmla="*/ 844582 w 1559898"/>
                <a:gd name="connsiteY108" fmla="*/ 1540153 h 1558878"/>
                <a:gd name="connsiteX109" fmla="*/ 821439 w 1559898"/>
                <a:gd name="connsiteY109" fmla="*/ 1464716 h 1558878"/>
                <a:gd name="connsiteX110" fmla="*/ 799800 w 1559898"/>
                <a:gd name="connsiteY110" fmla="*/ 1446082 h 1558878"/>
                <a:gd name="connsiteX111" fmla="*/ 760128 w 1559898"/>
                <a:gd name="connsiteY111" fmla="*/ 1446382 h 1558878"/>
                <a:gd name="connsiteX112" fmla="*/ 740893 w 1559898"/>
                <a:gd name="connsiteY112" fmla="*/ 1462913 h 1558878"/>
                <a:gd name="connsiteX113" fmla="*/ 718953 w 1559898"/>
                <a:gd name="connsiteY113" fmla="*/ 1534142 h 1558878"/>
                <a:gd name="connsiteX114" fmla="*/ 681986 w 1559898"/>
                <a:gd name="connsiteY114" fmla="*/ 1557886 h 1558878"/>
                <a:gd name="connsiteX115" fmla="*/ 644718 w 1559898"/>
                <a:gd name="connsiteY115" fmla="*/ 1515809 h 1558878"/>
                <a:gd name="connsiteX116" fmla="*/ 642915 w 1559898"/>
                <a:gd name="connsiteY116" fmla="*/ 1451191 h 1558878"/>
                <a:gd name="connsiteX117" fmla="*/ 629390 w 1559898"/>
                <a:gd name="connsiteY117" fmla="*/ 1429552 h 1558878"/>
                <a:gd name="connsiteX118" fmla="*/ 585510 w 1559898"/>
                <a:gd name="connsiteY118" fmla="*/ 1418431 h 1558878"/>
                <a:gd name="connsiteX119" fmla="*/ 564471 w 1559898"/>
                <a:gd name="connsiteY119" fmla="*/ 1429552 h 1558878"/>
                <a:gd name="connsiteX120" fmla="*/ 524499 w 1559898"/>
                <a:gd name="connsiteY120" fmla="*/ 1493569 h 1558878"/>
                <a:gd name="connsiteX121" fmla="*/ 487231 w 1559898"/>
                <a:gd name="connsiteY121" fmla="*/ 1507093 h 1558878"/>
                <a:gd name="connsiteX122" fmla="*/ 484526 w 1559898"/>
                <a:gd name="connsiteY122" fmla="*/ 1506192 h 1558878"/>
                <a:gd name="connsiteX123" fmla="*/ 457477 w 1559898"/>
                <a:gd name="connsiteY123" fmla="*/ 1459005 h 1558878"/>
                <a:gd name="connsiteX124" fmla="*/ 472805 w 1559898"/>
                <a:gd name="connsiteY124" fmla="*/ 1392584 h 1558878"/>
                <a:gd name="connsiteX125" fmla="*/ 462887 w 1559898"/>
                <a:gd name="connsiteY125" fmla="*/ 1365535 h 1558878"/>
                <a:gd name="connsiteX126" fmla="*/ 430728 w 1559898"/>
                <a:gd name="connsiteY126" fmla="*/ 1346902 h 1558878"/>
                <a:gd name="connsiteX127" fmla="*/ 401575 w 1559898"/>
                <a:gd name="connsiteY127" fmla="*/ 1352311 h 1558878"/>
                <a:gd name="connsiteX128" fmla="*/ 347176 w 1559898"/>
                <a:gd name="connsiteY128" fmla="*/ 1403103 h 1558878"/>
                <a:gd name="connsiteX129" fmla="*/ 309007 w 1559898"/>
                <a:gd name="connsiteY129" fmla="*/ 1406710 h 1558878"/>
                <a:gd name="connsiteX130" fmla="*/ 303597 w 1559898"/>
                <a:gd name="connsiteY130" fmla="*/ 1403103 h 1558878"/>
                <a:gd name="connsiteX131" fmla="*/ 291575 w 1559898"/>
                <a:gd name="connsiteY131" fmla="*/ 1352912 h 1558878"/>
                <a:gd name="connsiteX132" fmla="*/ 324034 w 1559898"/>
                <a:gd name="connsiteY132" fmla="*/ 1291901 h 1558878"/>
                <a:gd name="connsiteX133" fmla="*/ 321630 w 1559898"/>
                <a:gd name="connsiteY133" fmla="*/ 1263349 h 1558878"/>
                <a:gd name="connsiteX134" fmla="*/ 294580 w 1559898"/>
                <a:gd name="connsiteY134" fmla="*/ 1236601 h 1558878"/>
                <a:gd name="connsiteX135" fmla="*/ 266629 w 1559898"/>
                <a:gd name="connsiteY135" fmla="*/ 1234497 h 1558878"/>
                <a:gd name="connsiteX136" fmla="*/ 199006 w 1559898"/>
                <a:gd name="connsiteY136" fmla="*/ 1270262 h 1558878"/>
                <a:gd name="connsiteX137" fmla="*/ 162039 w 1559898"/>
                <a:gd name="connsiteY137" fmla="*/ 1263349 h 1558878"/>
                <a:gd name="connsiteX138" fmla="*/ 159634 w 1559898"/>
                <a:gd name="connsiteY138" fmla="*/ 1260644 h 1558878"/>
                <a:gd name="connsiteX139" fmla="*/ 161137 w 1559898"/>
                <a:gd name="connsiteY139" fmla="*/ 1205343 h 1558878"/>
                <a:gd name="connsiteX140" fmla="*/ 206519 w 1559898"/>
                <a:gd name="connsiteY140" fmla="*/ 1156956 h 1558878"/>
                <a:gd name="connsiteX141" fmla="*/ 211929 w 1559898"/>
                <a:gd name="connsiteY141" fmla="*/ 1130507 h 1558878"/>
                <a:gd name="connsiteX142" fmla="*/ 191192 w 1559898"/>
                <a:gd name="connsiteY142" fmla="*/ 1094442 h 1558878"/>
                <a:gd name="connsiteX143" fmla="*/ 165044 w 1559898"/>
                <a:gd name="connsiteY143" fmla="*/ 1086928 h 1558878"/>
                <a:gd name="connsiteX144" fmla="*/ 99525 w 1559898"/>
                <a:gd name="connsiteY144" fmla="*/ 1101955 h 1558878"/>
                <a:gd name="connsiteX145" fmla="*/ 90809 w 1559898"/>
                <a:gd name="connsiteY145" fmla="*/ 1104059 h 1558878"/>
                <a:gd name="connsiteX146" fmla="*/ 58350 w 1559898"/>
                <a:gd name="connsiteY146" fmla="*/ 1088130 h 1558878"/>
                <a:gd name="connsiteX147" fmla="*/ 50836 w 1559898"/>
                <a:gd name="connsiteY147" fmla="*/ 1070699 h 1558878"/>
                <a:gd name="connsiteX148" fmla="*/ 62858 w 1559898"/>
                <a:gd name="connsiteY148" fmla="*/ 1036737 h 1558878"/>
                <a:gd name="connsiteX149" fmla="*/ 124470 w 1559898"/>
                <a:gd name="connsiteY149" fmla="*/ 998267 h 1558878"/>
                <a:gd name="connsiteX150" fmla="*/ 139197 w 1559898"/>
                <a:gd name="connsiteY150" fmla="*/ 963704 h 1558878"/>
                <a:gd name="connsiteX151" fmla="*/ 129880 w 1559898"/>
                <a:gd name="connsiteY151" fmla="*/ 932447 h 1558878"/>
                <a:gd name="connsiteX152" fmla="*/ 107339 w 1559898"/>
                <a:gd name="connsiteY152" fmla="*/ 917419 h 1558878"/>
                <a:gd name="connsiteX153" fmla="*/ 34607 w 1559898"/>
                <a:gd name="connsiteY153" fmla="*/ 915315 h 1558878"/>
                <a:gd name="connsiteX154" fmla="*/ 2147 w 1559898"/>
                <a:gd name="connsiteY154" fmla="*/ 887966 h 1558878"/>
                <a:gd name="connsiteX155" fmla="*/ 945 w 1559898"/>
                <a:gd name="connsiteY155" fmla="*/ 881654 h 1558878"/>
                <a:gd name="connsiteX156" fmla="*/ 28295 w 1559898"/>
                <a:gd name="connsiteY156" fmla="*/ 840179 h 1558878"/>
                <a:gd name="connsiteX157" fmla="*/ 93514 w 1559898"/>
                <a:gd name="connsiteY157" fmla="*/ 820342 h 1558878"/>
                <a:gd name="connsiteX158" fmla="*/ 113050 w 1559898"/>
                <a:gd name="connsiteY158" fmla="*/ 798403 h 1558878"/>
                <a:gd name="connsiteX159" fmla="*/ 112147 w 1559898"/>
                <a:gd name="connsiteY159" fmla="*/ 756627 h 1558878"/>
                <a:gd name="connsiteX160" fmla="*/ 96820 w 1559898"/>
                <a:gd name="connsiteY160" fmla="*/ 739495 h 1558878"/>
                <a:gd name="connsiteX161" fmla="*/ 27393 w 1559898"/>
                <a:gd name="connsiteY161" fmla="*/ 718157 h 1558878"/>
                <a:gd name="connsiteX162" fmla="*/ 945 w 1559898"/>
                <a:gd name="connsiteY162" fmla="*/ 679687 h 1558878"/>
                <a:gd name="connsiteX163" fmla="*/ 3650 w 1559898"/>
                <a:gd name="connsiteY163" fmla="*/ 663757 h 1558878"/>
                <a:gd name="connsiteX164" fmla="*/ 28596 w 1559898"/>
                <a:gd name="connsiteY164" fmla="*/ 643922 h 1558878"/>
                <a:gd name="connsiteX165" fmla="*/ 95918 w 1559898"/>
                <a:gd name="connsiteY165" fmla="*/ 641818 h 1558878"/>
                <a:gd name="connsiteX166" fmla="*/ 105836 w 1559898"/>
                <a:gd name="connsiteY166" fmla="*/ 641517 h 1558878"/>
                <a:gd name="connsiteX167" fmla="*/ 132585 w 1559898"/>
                <a:gd name="connsiteY167" fmla="*/ 620479 h 1558878"/>
                <a:gd name="connsiteX168" fmla="*/ 140399 w 1559898"/>
                <a:gd name="connsiteY168" fmla="*/ 590725 h 1558878"/>
                <a:gd name="connsiteX169" fmla="*/ 127776 w 1559898"/>
                <a:gd name="connsiteY169" fmla="*/ 562473 h 1558878"/>
                <a:gd name="connsiteX170" fmla="*/ 66164 w 1559898"/>
                <a:gd name="connsiteY170" fmla="*/ 524003 h 1558878"/>
                <a:gd name="connsiteX171" fmla="*/ 52339 w 1559898"/>
                <a:gd name="connsiteY171" fmla="*/ 484632 h 1558878"/>
                <a:gd name="connsiteX172" fmla="*/ 61054 w 1559898"/>
                <a:gd name="connsiteY172" fmla="*/ 465697 h 1558878"/>
                <a:gd name="connsiteX173" fmla="*/ 88104 w 1559898"/>
                <a:gd name="connsiteY173" fmla="*/ 454276 h 1558878"/>
                <a:gd name="connsiteX174" fmla="*/ 165044 w 1559898"/>
                <a:gd name="connsiteY174" fmla="*/ 472009 h 1558878"/>
                <a:gd name="connsiteX175" fmla="*/ 192995 w 1559898"/>
                <a:gd name="connsiteY175" fmla="*/ 462691 h 1558878"/>
                <a:gd name="connsiteX176" fmla="*/ 211929 w 1559898"/>
                <a:gd name="connsiteY176" fmla="*/ 429631 h 1558878"/>
                <a:gd name="connsiteX177" fmla="*/ 206519 w 1559898"/>
                <a:gd name="connsiteY177" fmla="*/ 401380 h 1558878"/>
                <a:gd name="connsiteX178" fmla="*/ 155426 w 1559898"/>
                <a:gd name="connsiteY178" fmla="*/ 346981 h 1558878"/>
                <a:gd name="connsiteX179" fmla="*/ 152421 w 1559898"/>
                <a:gd name="connsiteY179" fmla="*/ 308210 h 1558878"/>
                <a:gd name="connsiteX180" fmla="*/ 157530 w 1559898"/>
                <a:gd name="connsiteY180" fmla="*/ 300696 h 1558878"/>
                <a:gd name="connsiteX181" fmla="*/ 203814 w 1559898"/>
                <a:gd name="connsiteY181" fmla="*/ 290478 h 1558878"/>
                <a:gd name="connsiteX182" fmla="*/ 266329 w 1559898"/>
                <a:gd name="connsiteY182" fmla="*/ 323839 h 1558878"/>
                <a:gd name="connsiteX183" fmla="*/ 295783 w 1559898"/>
                <a:gd name="connsiteY183" fmla="*/ 321134 h 1558878"/>
                <a:gd name="connsiteX184" fmla="*/ 321029 w 1559898"/>
                <a:gd name="connsiteY184" fmla="*/ 296188 h 1558878"/>
                <a:gd name="connsiteX185" fmla="*/ 324335 w 1559898"/>
                <a:gd name="connsiteY185" fmla="*/ 266134 h 1558878"/>
                <a:gd name="connsiteX186" fmla="*/ 287968 w 1559898"/>
                <a:gd name="connsiteY186" fmla="*/ 197909 h 1558878"/>
                <a:gd name="connsiteX187" fmla="*/ 294280 w 1559898"/>
                <a:gd name="connsiteY187" fmla="*/ 163346 h 1558878"/>
                <a:gd name="connsiteX188" fmla="*/ 313214 w 1559898"/>
                <a:gd name="connsiteY188" fmla="*/ 149221 h 1558878"/>
                <a:gd name="connsiteX189" fmla="*/ 343870 w 1559898"/>
                <a:gd name="connsiteY189" fmla="*/ 152527 h 1558878"/>
                <a:gd name="connsiteX190" fmla="*/ 395865 w 1559898"/>
                <a:gd name="connsiteY190" fmla="*/ 200915 h 1558878"/>
                <a:gd name="connsiteX191" fmla="*/ 439745 w 1559898"/>
                <a:gd name="connsiteY191" fmla="*/ 207226 h 1558878"/>
                <a:gd name="connsiteX192" fmla="*/ 464389 w 1559898"/>
                <a:gd name="connsiteY192" fmla="*/ 191898 h 1558878"/>
                <a:gd name="connsiteX193" fmla="*/ 472805 w 1559898"/>
                <a:gd name="connsiteY193" fmla="*/ 166051 h 1558878"/>
                <a:gd name="connsiteX194" fmla="*/ 455373 w 1559898"/>
                <a:gd name="connsiteY194" fmla="*/ 90914 h 1558878"/>
                <a:gd name="connsiteX195" fmla="*/ 470100 w 1559898"/>
                <a:gd name="connsiteY195" fmla="*/ 58756 h 1558878"/>
                <a:gd name="connsiteX196" fmla="*/ 490236 w 1559898"/>
                <a:gd name="connsiteY196" fmla="*/ 50340 h 1558878"/>
                <a:gd name="connsiteX197" fmla="*/ 522095 w 1559898"/>
                <a:gd name="connsiteY197" fmla="*/ 61761 h 1558878"/>
                <a:gd name="connsiteX198" fmla="*/ 562368 w 1559898"/>
                <a:gd name="connsiteY198" fmla="*/ 126680 h 1558878"/>
                <a:gd name="connsiteX199" fmla="*/ 590319 w 1559898"/>
                <a:gd name="connsiteY199" fmla="*/ 140204 h 1558878"/>
                <a:gd name="connsiteX200" fmla="*/ 627887 w 1559898"/>
                <a:gd name="connsiteY200" fmla="*/ 129685 h 1558878"/>
                <a:gd name="connsiteX201" fmla="*/ 641713 w 1559898"/>
                <a:gd name="connsiteY201" fmla="*/ 109548 h 1558878"/>
                <a:gd name="connsiteX202" fmla="*/ 644718 w 1559898"/>
                <a:gd name="connsiteY202" fmla="*/ 31406 h 1558878"/>
                <a:gd name="connsiteX203" fmla="*/ 666958 w 1559898"/>
                <a:gd name="connsiteY203" fmla="*/ 2854 h 1558878"/>
                <a:gd name="connsiteX204" fmla="*/ 675073 w 1559898"/>
                <a:gd name="connsiteY204" fmla="*/ 1051 h 1558878"/>
                <a:gd name="connsiteX205" fmla="*/ 693524 w 1559898"/>
                <a:gd name="connsiteY205" fmla="*/ 83 h 1558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1559898" h="1558878">
                  <a:moveTo>
                    <a:pt x="781166" y="225559"/>
                  </a:moveTo>
                  <a:cubicBezTo>
                    <a:pt x="1085020" y="226160"/>
                    <a:pt x="1334173" y="474713"/>
                    <a:pt x="1333572" y="779468"/>
                  </a:cubicBezTo>
                  <a:cubicBezTo>
                    <a:pt x="1332971" y="1080917"/>
                    <a:pt x="1088326" y="1331874"/>
                    <a:pt x="779062" y="1331273"/>
                  </a:cubicBezTo>
                  <a:cubicBezTo>
                    <a:pt x="467395" y="1330371"/>
                    <a:pt x="225153" y="1076108"/>
                    <a:pt x="227558" y="777664"/>
                  </a:cubicBezTo>
                  <a:cubicBezTo>
                    <a:pt x="225754" y="475013"/>
                    <a:pt x="475810" y="224958"/>
                    <a:pt x="781166" y="225559"/>
                  </a:cubicBezTo>
                  <a:close/>
                  <a:moveTo>
                    <a:pt x="780565" y="209330"/>
                  </a:moveTo>
                  <a:cubicBezTo>
                    <a:pt x="463788" y="209029"/>
                    <a:pt x="211929" y="462992"/>
                    <a:pt x="210727" y="775862"/>
                  </a:cubicBezTo>
                  <a:cubicBezTo>
                    <a:pt x="209525" y="1096245"/>
                    <a:pt x="469499" y="1348104"/>
                    <a:pt x="779664" y="1347202"/>
                  </a:cubicBezTo>
                  <a:cubicBezTo>
                    <a:pt x="1088927" y="1348404"/>
                    <a:pt x="1349801" y="1099551"/>
                    <a:pt x="1349501" y="777965"/>
                  </a:cubicBezTo>
                  <a:cubicBezTo>
                    <a:pt x="1349201" y="461790"/>
                    <a:pt x="1095539" y="209630"/>
                    <a:pt x="780565" y="209330"/>
                  </a:cubicBezTo>
                  <a:close/>
                  <a:moveTo>
                    <a:pt x="693524" y="83"/>
                  </a:moveTo>
                  <a:cubicBezTo>
                    <a:pt x="708472" y="900"/>
                    <a:pt x="713994" y="7888"/>
                    <a:pt x="719855" y="28400"/>
                  </a:cubicBezTo>
                  <a:cubicBezTo>
                    <a:pt x="726166" y="50641"/>
                    <a:pt x="733680" y="72281"/>
                    <a:pt x="739691" y="94521"/>
                  </a:cubicBezTo>
                  <a:cubicBezTo>
                    <a:pt x="742696" y="105040"/>
                    <a:pt x="749007" y="110751"/>
                    <a:pt x="759226" y="112253"/>
                  </a:cubicBezTo>
                  <a:cubicBezTo>
                    <a:pt x="773352" y="114057"/>
                    <a:pt x="787778" y="114057"/>
                    <a:pt x="801904" y="112253"/>
                  </a:cubicBezTo>
                  <a:cubicBezTo>
                    <a:pt x="811822" y="111051"/>
                    <a:pt x="817833" y="105040"/>
                    <a:pt x="820838" y="95122"/>
                  </a:cubicBezTo>
                  <a:cubicBezTo>
                    <a:pt x="828052" y="70778"/>
                    <a:pt x="835565" y="46434"/>
                    <a:pt x="843079" y="22089"/>
                  </a:cubicBezTo>
                  <a:cubicBezTo>
                    <a:pt x="848789" y="4056"/>
                    <a:pt x="854499" y="-152"/>
                    <a:pt x="873434" y="149"/>
                  </a:cubicBezTo>
                  <a:cubicBezTo>
                    <a:pt x="876139" y="149"/>
                    <a:pt x="878844" y="149"/>
                    <a:pt x="881549" y="450"/>
                  </a:cubicBezTo>
                  <a:cubicBezTo>
                    <a:pt x="908297" y="3155"/>
                    <a:pt x="915811" y="11269"/>
                    <a:pt x="916413" y="38018"/>
                  </a:cubicBezTo>
                  <a:cubicBezTo>
                    <a:pt x="917014" y="61460"/>
                    <a:pt x="917915" y="84603"/>
                    <a:pt x="918516" y="108046"/>
                  </a:cubicBezTo>
                  <a:cubicBezTo>
                    <a:pt x="918817" y="117362"/>
                    <a:pt x="922123" y="124576"/>
                    <a:pt x="930839" y="128482"/>
                  </a:cubicBezTo>
                  <a:cubicBezTo>
                    <a:pt x="944965" y="134794"/>
                    <a:pt x="959691" y="139002"/>
                    <a:pt x="975320" y="140204"/>
                  </a:cubicBezTo>
                  <a:cubicBezTo>
                    <a:pt x="984937" y="140805"/>
                    <a:pt x="991550" y="136898"/>
                    <a:pt x="996358" y="129084"/>
                  </a:cubicBezTo>
                  <a:cubicBezTo>
                    <a:pt x="1009582" y="107745"/>
                    <a:pt x="1023107" y="86406"/>
                    <a:pt x="1036331" y="65067"/>
                  </a:cubicBezTo>
                  <a:cubicBezTo>
                    <a:pt x="1047752" y="47035"/>
                    <a:pt x="1054664" y="44630"/>
                    <a:pt x="1075101" y="51542"/>
                  </a:cubicBezTo>
                  <a:cubicBezTo>
                    <a:pt x="1077506" y="52444"/>
                    <a:pt x="1079610" y="53045"/>
                    <a:pt x="1082014" y="53947"/>
                  </a:cubicBezTo>
                  <a:cubicBezTo>
                    <a:pt x="1105757" y="64165"/>
                    <a:pt x="1109664" y="71679"/>
                    <a:pt x="1103954" y="96925"/>
                  </a:cubicBezTo>
                  <a:cubicBezTo>
                    <a:pt x="1098845" y="119466"/>
                    <a:pt x="1093736" y="141707"/>
                    <a:pt x="1088325" y="164248"/>
                  </a:cubicBezTo>
                  <a:cubicBezTo>
                    <a:pt x="1085320" y="176570"/>
                    <a:pt x="1088325" y="186188"/>
                    <a:pt x="1099145" y="193401"/>
                  </a:cubicBezTo>
                  <a:cubicBezTo>
                    <a:pt x="1110266" y="200915"/>
                    <a:pt x="1121386" y="207827"/>
                    <a:pt x="1134008" y="212636"/>
                  </a:cubicBezTo>
                  <a:cubicBezTo>
                    <a:pt x="1143025" y="215942"/>
                    <a:pt x="1150238" y="213838"/>
                    <a:pt x="1157151" y="207226"/>
                  </a:cubicBezTo>
                  <a:cubicBezTo>
                    <a:pt x="1175484" y="189794"/>
                    <a:pt x="1193818" y="172964"/>
                    <a:pt x="1212452" y="155832"/>
                  </a:cubicBezTo>
                  <a:cubicBezTo>
                    <a:pt x="1227780" y="141406"/>
                    <a:pt x="1236195" y="140805"/>
                    <a:pt x="1253326" y="152527"/>
                  </a:cubicBezTo>
                  <a:cubicBezTo>
                    <a:pt x="1254227" y="153128"/>
                    <a:pt x="1254829" y="153428"/>
                    <a:pt x="1255430" y="154029"/>
                  </a:cubicBezTo>
                  <a:cubicBezTo>
                    <a:pt x="1284583" y="175068"/>
                    <a:pt x="1280375" y="184084"/>
                    <a:pt x="1268354" y="206024"/>
                  </a:cubicBezTo>
                  <a:cubicBezTo>
                    <a:pt x="1257534" y="225860"/>
                    <a:pt x="1247315" y="246298"/>
                    <a:pt x="1236195" y="266134"/>
                  </a:cubicBezTo>
                  <a:cubicBezTo>
                    <a:pt x="1230485" y="276653"/>
                    <a:pt x="1231686" y="285669"/>
                    <a:pt x="1238900" y="294686"/>
                  </a:cubicBezTo>
                  <a:cubicBezTo>
                    <a:pt x="1247014" y="304604"/>
                    <a:pt x="1256031" y="313620"/>
                    <a:pt x="1265949" y="321434"/>
                  </a:cubicBezTo>
                  <a:cubicBezTo>
                    <a:pt x="1274364" y="328046"/>
                    <a:pt x="1283081" y="328948"/>
                    <a:pt x="1292998" y="323839"/>
                  </a:cubicBezTo>
                  <a:cubicBezTo>
                    <a:pt x="1315539" y="311516"/>
                    <a:pt x="1338381" y="299495"/>
                    <a:pt x="1361223" y="287773"/>
                  </a:cubicBezTo>
                  <a:cubicBezTo>
                    <a:pt x="1377452" y="279358"/>
                    <a:pt x="1386769" y="281161"/>
                    <a:pt x="1398490" y="295587"/>
                  </a:cubicBezTo>
                  <a:cubicBezTo>
                    <a:pt x="1402698" y="300396"/>
                    <a:pt x="1406605" y="305505"/>
                    <a:pt x="1409911" y="310915"/>
                  </a:cubicBezTo>
                  <a:cubicBezTo>
                    <a:pt x="1418326" y="324139"/>
                    <a:pt x="1417425" y="332855"/>
                    <a:pt x="1406906" y="344576"/>
                  </a:cubicBezTo>
                  <a:cubicBezTo>
                    <a:pt x="1388873" y="364112"/>
                    <a:pt x="1370840" y="383948"/>
                    <a:pt x="1352506" y="403183"/>
                  </a:cubicBezTo>
                  <a:cubicBezTo>
                    <a:pt x="1345594" y="410396"/>
                    <a:pt x="1344091" y="418211"/>
                    <a:pt x="1347698" y="427227"/>
                  </a:cubicBezTo>
                  <a:cubicBezTo>
                    <a:pt x="1353108" y="440150"/>
                    <a:pt x="1359720" y="452172"/>
                    <a:pt x="1368436" y="463292"/>
                  </a:cubicBezTo>
                  <a:cubicBezTo>
                    <a:pt x="1375348" y="472309"/>
                    <a:pt x="1383764" y="474713"/>
                    <a:pt x="1394884" y="472009"/>
                  </a:cubicBezTo>
                  <a:cubicBezTo>
                    <a:pt x="1420430" y="465697"/>
                    <a:pt x="1446277" y="459986"/>
                    <a:pt x="1471824" y="454577"/>
                  </a:cubicBezTo>
                  <a:cubicBezTo>
                    <a:pt x="1485348" y="451571"/>
                    <a:pt x="1493464" y="455478"/>
                    <a:pt x="1500376" y="467801"/>
                  </a:cubicBezTo>
                  <a:cubicBezTo>
                    <a:pt x="1503983" y="474413"/>
                    <a:pt x="1506988" y="481325"/>
                    <a:pt x="1509392" y="488538"/>
                  </a:cubicBezTo>
                  <a:cubicBezTo>
                    <a:pt x="1514502" y="505069"/>
                    <a:pt x="1511797" y="512883"/>
                    <a:pt x="1497070" y="522200"/>
                  </a:cubicBezTo>
                  <a:cubicBezTo>
                    <a:pt x="1476032" y="535424"/>
                    <a:pt x="1455293" y="549249"/>
                    <a:pt x="1433654" y="561572"/>
                  </a:cubicBezTo>
                  <a:cubicBezTo>
                    <a:pt x="1421332" y="568784"/>
                    <a:pt x="1418026" y="578402"/>
                    <a:pt x="1420130" y="591025"/>
                  </a:cubicBezTo>
                  <a:cubicBezTo>
                    <a:pt x="1421933" y="602747"/>
                    <a:pt x="1425239" y="614167"/>
                    <a:pt x="1429446" y="625287"/>
                  </a:cubicBezTo>
                  <a:cubicBezTo>
                    <a:pt x="1433354" y="635506"/>
                    <a:pt x="1440266" y="640916"/>
                    <a:pt x="1451988" y="641217"/>
                  </a:cubicBezTo>
                  <a:cubicBezTo>
                    <a:pt x="1478436" y="641517"/>
                    <a:pt x="1504584" y="643321"/>
                    <a:pt x="1531032" y="644222"/>
                  </a:cubicBezTo>
                  <a:cubicBezTo>
                    <a:pt x="1545458" y="644823"/>
                    <a:pt x="1552671" y="650533"/>
                    <a:pt x="1556578" y="664359"/>
                  </a:cubicBezTo>
                  <a:cubicBezTo>
                    <a:pt x="1558982" y="672173"/>
                    <a:pt x="1559884" y="680288"/>
                    <a:pt x="1559884" y="688703"/>
                  </a:cubicBezTo>
                  <a:cubicBezTo>
                    <a:pt x="1559884" y="704932"/>
                    <a:pt x="1555376" y="711545"/>
                    <a:pt x="1540349" y="716353"/>
                  </a:cubicBezTo>
                  <a:cubicBezTo>
                    <a:pt x="1516605" y="723867"/>
                    <a:pt x="1492862" y="731080"/>
                    <a:pt x="1469119" y="738294"/>
                  </a:cubicBezTo>
                  <a:cubicBezTo>
                    <a:pt x="1451988" y="743402"/>
                    <a:pt x="1447480" y="748813"/>
                    <a:pt x="1446878" y="766544"/>
                  </a:cubicBezTo>
                  <a:cubicBezTo>
                    <a:pt x="1446578" y="778867"/>
                    <a:pt x="1445676" y="791490"/>
                    <a:pt x="1448381" y="803813"/>
                  </a:cubicBezTo>
                  <a:cubicBezTo>
                    <a:pt x="1450185" y="812228"/>
                    <a:pt x="1455293" y="817337"/>
                    <a:pt x="1463709" y="820042"/>
                  </a:cubicBezTo>
                  <a:cubicBezTo>
                    <a:pt x="1488655" y="827556"/>
                    <a:pt x="1513600" y="835069"/>
                    <a:pt x="1538545" y="842884"/>
                  </a:cubicBezTo>
                  <a:cubicBezTo>
                    <a:pt x="1555977" y="848293"/>
                    <a:pt x="1560185" y="854305"/>
                    <a:pt x="1559884" y="872638"/>
                  </a:cubicBezTo>
                  <a:cubicBezTo>
                    <a:pt x="1559884" y="874441"/>
                    <a:pt x="1559884" y="876244"/>
                    <a:pt x="1559884" y="878048"/>
                  </a:cubicBezTo>
                  <a:cubicBezTo>
                    <a:pt x="1558682" y="906299"/>
                    <a:pt x="1549665" y="915315"/>
                    <a:pt x="1521414" y="916217"/>
                  </a:cubicBezTo>
                  <a:cubicBezTo>
                    <a:pt x="1497671" y="916818"/>
                    <a:pt x="1474228" y="918020"/>
                    <a:pt x="1450485" y="918321"/>
                  </a:cubicBezTo>
                  <a:cubicBezTo>
                    <a:pt x="1441468" y="918622"/>
                    <a:pt x="1435157" y="922529"/>
                    <a:pt x="1431550" y="930042"/>
                  </a:cubicBezTo>
                  <a:cubicBezTo>
                    <a:pt x="1424939" y="944168"/>
                    <a:pt x="1420731" y="958895"/>
                    <a:pt x="1419529" y="974523"/>
                  </a:cubicBezTo>
                  <a:cubicBezTo>
                    <a:pt x="1418627" y="984441"/>
                    <a:pt x="1422835" y="991054"/>
                    <a:pt x="1431250" y="996163"/>
                  </a:cubicBezTo>
                  <a:cubicBezTo>
                    <a:pt x="1452288" y="1009086"/>
                    <a:pt x="1473026" y="1022010"/>
                    <a:pt x="1493764" y="1035234"/>
                  </a:cubicBezTo>
                  <a:cubicBezTo>
                    <a:pt x="1512698" y="1046955"/>
                    <a:pt x="1515103" y="1054169"/>
                    <a:pt x="1507889" y="1075207"/>
                  </a:cubicBezTo>
                  <a:cubicBezTo>
                    <a:pt x="1505485" y="1082420"/>
                    <a:pt x="1502179" y="1089332"/>
                    <a:pt x="1497971" y="1095644"/>
                  </a:cubicBezTo>
                  <a:cubicBezTo>
                    <a:pt x="1494064" y="1101354"/>
                    <a:pt x="1487753" y="1105261"/>
                    <a:pt x="1478737" y="1105261"/>
                  </a:cubicBezTo>
                  <a:cubicBezTo>
                    <a:pt x="1462808" y="1101655"/>
                    <a:pt x="1446878" y="1098048"/>
                    <a:pt x="1430949" y="1094742"/>
                  </a:cubicBezTo>
                  <a:cubicBezTo>
                    <a:pt x="1418026" y="1091737"/>
                    <a:pt x="1404802" y="1089032"/>
                    <a:pt x="1391878" y="1085726"/>
                  </a:cubicBezTo>
                  <a:cubicBezTo>
                    <a:pt x="1383463" y="1083622"/>
                    <a:pt x="1376851" y="1086026"/>
                    <a:pt x="1371441" y="1092037"/>
                  </a:cubicBezTo>
                  <a:cubicBezTo>
                    <a:pt x="1360321" y="1104961"/>
                    <a:pt x="1351605" y="1119688"/>
                    <a:pt x="1346796" y="1136218"/>
                  </a:cubicBezTo>
                  <a:cubicBezTo>
                    <a:pt x="1344392" y="1144032"/>
                    <a:pt x="1347999" y="1149742"/>
                    <a:pt x="1352807" y="1155152"/>
                  </a:cubicBezTo>
                  <a:cubicBezTo>
                    <a:pt x="1370239" y="1174087"/>
                    <a:pt x="1387971" y="1193021"/>
                    <a:pt x="1405403" y="1211655"/>
                  </a:cubicBezTo>
                  <a:cubicBezTo>
                    <a:pt x="1418627" y="1225781"/>
                    <a:pt x="1419228" y="1234196"/>
                    <a:pt x="1408709" y="1250426"/>
                  </a:cubicBezTo>
                  <a:cubicBezTo>
                    <a:pt x="1408108" y="1251327"/>
                    <a:pt x="1407507" y="1252530"/>
                    <a:pt x="1406605" y="1253431"/>
                  </a:cubicBezTo>
                  <a:cubicBezTo>
                    <a:pt x="1386769" y="1280180"/>
                    <a:pt x="1378053" y="1280481"/>
                    <a:pt x="1353709" y="1266655"/>
                  </a:cubicBezTo>
                  <a:cubicBezTo>
                    <a:pt x="1333872" y="1255235"/>
                    <a:pt x="1312834" y="1245016"/>
                    <a:pt x="1292698" y="1234196"/>
                  </a:cubicBezTo>
                  <a:cubicBezTo>
                    <a:pt x="1284282" y="1229688"/>
                    <a:pt x="1276468" y="1229688"/>
                    <a:pt x="1268954" y="1235098"/>
                  </a:cubicBezTo>
                  <a:cubicBezTo>
                    <a:pt x="1256932" y="1243513"/>
                    <a:pt x="1246714" y="1253732"/>
                    <a:pt x="1237998" y="1265453"/>
                  </a:cubicBezTo>
                  <a:cubicBezTo>
                    <a:pt x="1231686" y="1273868"/>
                    <a:pt x="1231386" y="1282284"/>
                    <a:pt x="1236495" y="1291601"/>
                  </a:cubicBezTo>
                  <a:cubicBezTo>
                    <a:pt x="1248818" y="1314142"/>
                    <a:pt x="1260840" y="1336983"/>
                    <a:pt x="1272561" y="1359825"/>
                  </a:cubicBezTo>
                  <a:cubicBezTo>
                    <a:pt x="1280676" y="1375754"/>
                    <a:pt x="1279474" y="1382967"/>
                    <a:pt x="1266550" y="1395289"/>
                  </a:cubicBezTo>
                  <a:cubicBezTo>
                    <a:pt x="1264446" y="1397093"/>
                    <a:pt x="1262643" y="1399197"/>
                    <a:pt x="1260539" y="1400699"/>
                  </a:cubicBezTo>
                  <a:cubicBezTo>
                    <a:pt x="1241304" y="1414825"/>
                    <a:pt x="1231386" y="1421738"/>
                    <a:pt x="1208845" y="1398896"/>
                  </a:cubicBezTo>
                  <a:cubicBezTo>
                    <a:pt x="1192615" y="1382366"/>
                    <a:pt x="1175184" y="1367639"/>
                    <a:pt x="1158353" y="1351710"/>
                  </a:cubicBezTo>
                  <a:cubicBezTo>
                    <a:pt x="1150539" y="1344196"/>
                    <a:pt x="1142123" y="1342694"/>
                    <a:pt x="1132506" y="1346601"/>
                  </a:cubicBezTo>
                  <a:cubicBezTo>
                    <a:pt x="1119883" y="1351710"/>
                    <a:pt x="1107861" y="1358322"/>
                    <a:pt x="1097041" y="1366737"/>
                  </a:cubicBezTo>
                  <a:cubicBezTo>
                    <a:pt x="1088025" y="1373650"/>
                    <a:pt x="1085620" y="1382366"/>
                    <a:pt x="1088325" y="1393185"/>
                  </a:cubicBezTo>
                  <a:cubicBezTo>
                    <a:pt x="1094637" y="1419333"/>
                    <a:pt x="1100648" y="1445781"/>
                    <a:pt x="1106359" y="1471929"/>
                  </a:cubicBezTo>
                  <a:cubicBezTo>
                    <a:pt x="1108763" y="1483350"/>
                    <a:pt x="1104856" y="1492066"/>
                    <a:pt x="1094637" y="1498076"/>
                  </a:cubicBezTo>
                  <a:cubicBezTo>
                    <a:pt x="1087724" y="1502284"/>
                    <a:pt x="1080211" y="1505590"/>
                    <a:pt x="1072396" y="1507995"/>
                  </a:cubicBezTo>
                  <a:cubicBezTo>
                    <a:pt x="1056468" y="1513104"/>
                    <a:pt x="1047451" y="1510098"/>
                    <a:pt x="1038435" y="1495973"/>
                  </a:cubicBezTo>
                  <a:cubicBezTo>
                    <a:pt x="1025211" y="1474934"/>
                    <a:pt x="1011686" y="1454197"/>
                    <a:pt x="999063" y="1432557"/>
                  </a:cubicBezTo>
                  <a:cubicBezTo>
                    <a:pt x="992150" y="1420836"/>
                    <a:pt x="983134" y="1416328"/>
                    <a:pt x="969609" y="1418732"/>
                  </a:cubicBezTo>
                  <a:cubicBezTo>
                    <a:pt x="958790" y="1420836"/>
                    <a:pt x="948271" y="1423541"/>
                    <a:pt x="938052" y="1427148"/>
                  </a:cubicBezTo>
                  <a:cubicBezTo>
                    <a:pt x="923927" y="1432257"/>
                    <a:pt x="919418" y="1438268"/>
                    <a:pt x="918817" y="1453295"/>
                  </a:cubicBezTo>
                  <a:cubicBezTo>
                    <a:pt x="917915" y="1477038"/>
                    <a:pt x="917314" y="1500481"/>
                    <a:pt x="916713" y="1524224"/>
                  </a:cubicBezTo>
                  <a:cubicBezTo>
                    <a:pt x="916112" y="1545864"/>
                    <a:pt x="910702" y="1552776"/>
                    <a:pt x="889363" y="1556683"/>
                  </a:cubicBezTo>
                  <a:cubicBezTo>
                    <a:pt x="883653" y="1557886"/>
                    <a:pt x="877943" y="1558487"/>
                    <a:pt x="872232" y="1558787"/>
                  </a:cubicBezTo>
                  <a:cubicBezTo>
                    <a:pt x="858107" y="1559689"/>
                    <a:pt x="849090" y="1553978"/>
                    <a:pt x="844582" y="1540153"/>
                  </a:cubicBezTo>
                  <a:cubicBezTo>
                    <a:pt x="836467" y="1514907"/>
                    <a:pt x="828652" y="1489962"/>
                    <a:pt x="821439" y="1464716"/>
                  </a:cubicBezTo>
                  <a:cubicBezTo>
                    <a:pt x="818133" y="1453295"/>
                    <a:pt x="811221" y="1447885"/>
                    <a:pt x="799800" y="1446082"/>
                  </a:cubicBezTo>
                  <a:cubicBezTo>
                    <a:pt x="786576" y="1444278"/>
                    <a:pt x="773352" y="1444278"/>
                    <a:pt x="760128" y="1446382"/>
                  </a:cubicBezTo>
                  <a:cubicBezTo>
                    <a:pt x="750210" y="1447885"/>
                    <a:pt x="743898" y="1452995"/>
                    <a:pt x="740893" y="1462913"/>
                  </a:cubicBezTo>
                  <a:cubicBezTo>
                    <a:pt x="733980" y="1486656"/>
                    <a:pt x="726466" y="1510399"/>
                    <a:pt x="718953" y="1534142"/>
                  </a:cubicBezTo>
                  <a:cubicBezTo>
                    <a:pt x="712341" y="1555481"/>
                    <a:pt x="703926" y="1560891"/>
                    <a:pt x="681986" y="1557886"/>
                  </a:cubicBezTo>
                  <a:cubicBezTo>
                    <a:pt x="648925" y="1553377"/>
                    <a:pt x="645018" y="1548869"/>
                    <a:pt x="644718" y="1515809"/>
                  </a:cubicBezTo>
                  <a:cubicBezTo>
                    <a:pt x="644418" y="1494170"/>
                    <a:pt x="643516" y="1472830"/>
                    <a:pt x="642915" y="1451191"/>
                  </a:cubicBezTo>
                  <a:cubicBezTo>
                    <a:pt x="642614" y="1441273"/>
                    <a:pt x="638707" y="1433459"/>
                    <a:pt x="629390" y="1429552"/>
                  </a:cubicBezTo>
                  <a:cubicBezTo>
                    <a:pt x="615264" y="1423541"/>
                    <a:pt x="600838" y="1419333"/>
                    <a:pt x="585510" y="1418431"/>
                  </a:cubicBezTo>
                  <a:cubicBezTo>
                    <a:pt x="576193" y="1417830"/>
                    <a:pt x="569581" y="1421437"/>
                    <a:pt x="564471" y="1429552"/>
                  </a:cubicBezTo>
                  <a:cubicBezTo>
                    <a:pt x="551548" y="1451191"/>
                    <a:pt x="537723" y="1472229"/>
                    <a:pt x="524499" y="1493569"/>
                  </a:cubicBezTo>
                  <a:cubicBezTo>
                    <a:pt x="513980" y="1510399"/>
                    <a:pt x="505865" y="1513404"/>
                    <a:pt x="487231" y="1507093"/>
                  </a:cubicBezTo>
                  <a:cubicBezTo>
                    <a:pt x="486329" y="1506793"/>
                    <a:pt x="485428" y="1506492"/>
                    <a:pt x="484526" y="1506192"/>
                  </a:cubicBezTo>
                  <a:cubicBezTo>
                    <a:pt x="455674" y="1494470"/>
                    <a:pt x="449963" y="1487858"/>
                    <a:pt x="457477" y="1459005"/>
                  </a:cubicBezTo>
                  <a:cubicBezTo>
                    <a:pt x="463187" y="1437066"/>
                    <a:pt x="467395" y="1414825"/>
                    <a:pt x="472805" y="1392584"/>
                  </a:cubicBezTo>
                  <a:cubicBezTo>
                    <a:pt x="475510" y="1381164"/>
                    <a:pt x="472504" y="1372448"/>
                    <a:pt x="462887" y="1365535"/>
                  </a:cubicBezTo>
                  <a:cubicBezTo>
                    <a:pt x="452668" y="1358322"/>
                    <a:pt x="442149" y="1352010"/>
                    <a:pt x="430728" y="1346902"/>
                  </a:cubicBezTo>
                  <a:cubicBezTo>
                    <a:pt x="419908" y="1342093"/>
                    <a:pt x="410591" y="1343896"/>
                    <a:pt x="401575" y="1352311"/>
                  </a:cubicBezTo>
                  <a:cubicBezTo>
                    <a:pt x="383542" y="1369442"/>
                    <a:pt x="365209" y="1386273"/>
                    <a:pt x="347176" y="1403103"/>
                  </a:cubicBezTo>
                  <a:cubicBezTo>
                    <a:pt x="333651" y="1416027"/>
                    <a:pt x="324936" y="1416628"/>
                    <a:pt x="309007" y="1406710"/>
                  </a:cubicBezTo>
                  <a:cubicBezTo>
                    <a:pt x="307203" y="1405508"/>
                    <a:pt x="305400" y="1404306"/>
                    <a:pt x="303597" y="1403103"/>
                  </a:cubicBezTo>
                  <a:cubicBezTo>
                    <a:pt x="280455" y="1386574"/>
                    <a:pt x="278351" y="1377857"/>
                    <a:pt x="291575" y="1352912"/>
                  </a:cubicBezTo>
                  <a:cubicBezTo>
                    <a:pt x="302394" y="1332475"/>
                    <a:pt x="312913" y="1312038"/>
                    <a:pt x="324034" y="1291901"/>
                  </a:cubicBezTo>
                  <a:cubicBezTo>
                    <a:pt x="329744" y="1281382"/>
                    <a:pt x="328843" y="1272365"/>
                    <a:pt x="321630" y="1263349"/>
                  </a:cubicBezTo>
                  <a:cubicBezTo>
                    <a:pt x="313816" y="1253431"/>
                    <a:pt x="304799" y="1244414"/>
                    <a:pt x="294580" y="1236601"/>
                  </a:cubicBezTo>
                  <a:cubicBezTo>
                    <a:pt x="285564" y="1229688"/>
                    <a:pt x="276547" y="1229087"/>
                    <a:pt x="266629" y="1234497"/>
                  </a:cubicBezTo>
                  <a:cubicBezTo>
                    <a:pt x="244389" y="1246518"/>
                    <a:pt x="221847" y="1258540"/>
                    <a:pt x="199006" y="1270262"/>
                  </a:cubicBezTo>
                  <a:cubicBezTo>
                    <a:pt x="183077" y="1278677"/>
                    <a:pt x="173760" y="1276573"/>
                    <a:pt x="162039" y="1263349"/>
                  </a:cubicBezTo>
                  <a:cubicBezTo>
                    <a:pt x="161137" y="1262448"/>
                    <a:pt x="160536" y="1261546"/>
                    <a:pt x="159634" y="1260644"/>
                  </a:cubicBezTo>
                  <a:cubicBezTo>
                    <a:pt x="138896" y="1236601"/>
                    <a:pt x="139197" y="1228185"/>
                    <a:pt x="161137" y="1205343"/>
                  </a:cubicBezTo>
                  <a:cubicBezTo>
                    <a:pt x="176465" y="1189114"/>
                    <a:pt x="190891" y="1172584"/>
                    <a:pt x="206519" y="1156956"/>
                  </a:cubicBezTo>
                  <a:cubicBezTo>
                    <a:pt x="214334" y="1148841"/>
                    <a:pt x="215837" y="1140425"/>
                    <a:pt x="211929" y="1130507"/>
                  </a:cubicBezTo>
                  <a:cubicBezTo>
                    <a:pt x="206820" y="1117584"/>
                    <a:pt x="199607" y="1105562"/>
                    <a:pt x="191192" y="1094442"/>
                  </a:cubicBezTo>
                  <a:cubicBezTo>
                    <a:pt x="184279" y="1085425"/>
                    <a:pt x="174962" y="1084523"/>
                    <a:pt x="165044" y="1086928"/>
                  </a:cubicBezTo>
                  <a:cubicBezTo>
                    <a:pt x="143104" y="1092037"/>
                    <a:pt x="121465" y="1097146"/>
                    <a:pt x="99525" y="1101955"/>
                  </a:cubicBezTo>
                  <a:cubicBezTo>
                    <a:pt x="96519" y="1102556"/>
                    <a:pt x="93514" y="1103458"/>
                    <a:pt x="90809" y="1104059"/>
                  </a:cubicBezTo>
                  <a:cubicBezTo>
                    <a:pt x="74278" y="1107065"/>
                    <a:pt x="65863" y="1103158"/>
                    <a:pt x="58350" y="1088130"/>
                  </a:cubicBezTo>
                  <a:cubicBezTo>
                    <a:pt x="55645" y="1082420"/>
                    <a:pt x="52940" y="1076709"/>
                    <a:pt x="50836" y="1070699"/>
                  </a:cubicBezTo>
                  <a:cubicBezTo>
                    <a:pt x="45426" y="1054770"/>
                    <a:pt x="48431" y="1045753"/>
                    <a:pt x="62858" y="1036737"/>
                  </a:cubicBezTo>
                  <a:cubicBezTo>
                    <a:pt x="83295" y="1023813"/>
                    <a:pt x="104033" y="1010890"/>
                    <a:pt x="124470" y="998267"/>
                  </a:cubicBezTo>
                  <a:cubicBezTo>
                    <a:pt x="140699" y="988048"/>
                    <a:pt x="143104" y="982337"/>
                    <a:pt x="139197" y="963704"/>
                  </a:cubicBezTo>
                  <a:cubicBezTo>
                    <a:pt x="136793" y="953184"/>
                    <a:pt x="134088" y="942365"/>
                    <a:pt x="129880" y="932447"/>
                  </a:cubicBezTo>
                  <a:cubicBezTo>
                    <a:pt x="125672" y="922529"/>
                    <a:pt x="118459" y="917720"/>
                    <a:pt x="107339" y="917419"/>
                  </a:cubicBezTo>
                  <a:cubicBezTo>
                    <a:pt x="82995" y="917119"/>
                    <a:pt x="58951" y="916217"/>
                    <a:pt x="34607" y="915315"/>
                  </a:cubicBezTo>
                  <a:cubicBezTo>
                    <a:pt x="12666" y="914714"/>
                    <a:pt x="6055" y="909004"/>
                    <a:pt x="2147" y="887966"/>
                  </a:cubicBezTo>
                  <a:cubicBezTo>
                    <a:pt x="1847" y="885862"/>
                    <a:pt x="1246" y="883758"/>
                    <a:pt x="945" y="881654"/>
                  </a:cubicBezTo>
                  <a:cubicBezTo>
                    <a:pt x="-2361" y="854906"/>
                    <a:pt x="2147" y="847993"/>
                    <a:pt x="28295" y="840179"/>
                  </a:cubicBezTo>
                  <a:cubicBezTo>
                    <a:pt x="49934" y="833566"/>
                    <a:pt x="71573" y="826354"/>
                    <a:pt x="93514" y="820342"/>
                  </a:cubicBezTo>
                  <a:cubicBezTo>
                    <a:pt x="105535" y="817037"/>
                    <a:pt x="111847" y="810124"/>
                    <a:pt x="113050" y="798403"/>
                  </a:cubicBezTo>
                  <a:cubicBezTo>
                    <a:pt x="114252" y="784577"/>
                    <a:pt x="114852" y="770452"/>
                    <a:pt x="112147" y="756627"/>
                  </a:cubicBezTo>
                  <a:cubicBezTo>
                    <a:pt x="110644" y="747610"/>
                    <a:pt x="105535" y="742200"/>
                    <a:pt x="96820" y="739495"/>
                  </a:cubicBezTo>
                  <a:cubicBezTo>
                    <a:pt x="73678" y="732583"/>
                    <a:pt x="50535" y="725370"/>
                    <a:pt x="27393" y="718157"/>
                  </a:cubicBezTo>
                  <a:cubicBezTo>
                    <a:pt x="2147" y="710343"/>
                    <a:pt x="-558" y="706135"/>
                    <a:pt x="945" y="679687"/>
                  </a:cubicBezTo>
                  <a:cubicBezTo>
                    <a:pt x="1246" y="674276"/>
                    <a:pt x="2448" y="668867"/>
                    <a:pt x="3650" y="663757"/>
                  </a:cubicBezTo>
                  <a:cubicBezTo>
                    <a:pt x="7257" y="650533"/>
                    <a:pt x="14770" y="644523"/>
                    <a:pt x="28596" y="643922"/>
                  </a:cubicBezTo>
                  <a:cubicBezTo>
                    <a:pt x="51136" y="643020"/>
                    <a:pt x="73377" y="642419"/>
                    <a:pt x="95918" y="641818"/>
                  </a:cubicBezTo>
                  <a:cubicBezTo>
                    <a:pt x="99224" y="641818"/>
                    <a:pt x="102530" y="641517"/>
                    <a:pt x="105836" y="641517"/>
                  </a:cubicBezTo>
                  <a:cubicBezTo>
                    <a:pt x="120863" y="642118"/>
                    <a:pt x="128677" y="633703"/>
                    <a:pt x="132585" y="620479"/>
                  </a:cubicBezTo>
                  <a:cubicBezTo>
                    <a:pt x="135590" y="610561"/>
                    <a:pt x="138295" y="600643"/>
                    <a:pt x="140399" y="590725"/>
                  </a:cubicBezTo>
                  <a:cubicBezTo>
                    <a:pt x="143104" y="576900"/>
                    <a:pt x="139798" y="570287"/>
                    <a:pt x="127776" y="562473"/>
                  </a:cubicBezTo>
                  <a:cubicBezTo>
                    <a:pt x="107339" y="549550"/>
                    <a:pt x="86601" y="536626"/>
                    <a:pt x="66164" y="524003"/>
                  </a:cubicBezTo>
                  <a:cubicBezTo>
                    <a:pt x="47831" y="512582"/>
                    <a:pt x="45126" y="505369"/>
                    <a:pt x="52339" y="484632"/>
                  </a:cubicBezTo>
                  <a:cubicBezTo>
                    <a:pt x="54443" y="478019"/>
                    <a:pt x="57148" y="471408"/>
                    <a:pt x="61054" y="465697"/>
                  </a:cubicBezTo>
                  <a:cubicBezTo>
                    <a:pt x="67366" y="456080"/>
                    <a:pt x="76082" y="451271"/>
                    <a:pt x="88104" y="454276"/>
                  </a:cubicBezTo>
                  <a:cubicBezTo>
                    <a:pt x="113650" y="460287"/>
                    <a:pt x="139498" y="465697"/>
                    <a:pt x="165044" y="472009"/>
                  </a:cubicBezTo>
                  <a:cubicBezTo>
                    <a:pt x="176765" y="475014"/>
                    <a:pt x="185782" y="472309"/>
                    <a:pt x="192995" y="462691"/>
                  </a:cubicBezTo>
                  <a:cubicBezTo>
                    <a:pt x="200509" y="452473"/>
                    <a:pt x="207121" y="441353"/>
                    <a:pt x="211929" y="429631"/>
                  </a:cubicBezTo>
                  <a:cubicBezTo>
                    <a:pt x="216137" y="419112"/>
                    <a:pt x="214935" y="410096"/>
                    <a:pt x="206519" y="401380"/>
                  </a:cubicBezTo>
                  <a:cubicBezTo>
                    <a:pt x="189088" y="383647"/>
                    <a:pt x="172558" y="365314"/>
                    <a:pt x="155426" y="346981"/>
                  </a:cubicBezTo>
                  <a:cubicBezTo>
                    <a:pt x="142202" y="332554"/>
                    <a:pt x="141601" y="324440"/>
                    <a:pt x="152421" y="308210"/>
                  </a:cubicBezTo>
                  <a:cubicBezTo>
                    <a:pt x="154224" y="305806"/>
                    <a:pt x="155727" y="303101"/>
                    <a:pt x="157530" y="300696"/>
                  </a:cubicBezTo>
                  <a:cubicBezTo>
                    <a:pt x="172858" y="280560"/>
                    <a:pt x="181273" y="278756"/>
                    <a:pt x="203814" y="290478"/>
                  </a:cubicBezTo>
                  <a:cubicBezTo>
                    <a:pt x="224853" y="301598"/>
                    <a:pt x="245891" y="312418"/>
                    <a:pt x="266329" y="323839"/>
                  </a:cubicBezTo>
                  <a:cubicBezTo>
                    <a:pt x="277148" y="329849"/>
                    <a:pt x="286766" y="328647"/>
                    <a:pt x="295783" y="321134"/>
                  </a:cubicBezTo>
                  <a:cubicBezTo>
                    <a:pt x="304799" y="313620"/>
                    <a:pt x="313214" y="305205"/>
                    <a:pt x="321029" y="296188"/>
                  </a:cubicBezTo>
                  <a:cubicBezTo>
                    <a:pt x="328843" y="286872"/>
                    <a:pt x="330646" y="277554"/>
                    <a:pt x="324335" y="266134"/>
                  </a:cubicBezTo>
                  <a:cubicBezTo>
                    <a:pt x="311711" y="243593"/>
                    <a:pt x="299990" y="220750"/>
                    <a:pt x="287968" y="197909"/>
                  </a:cubicBezTo>
                  <a:cubicBezTo>
                    <a:pt x="280154" y="182882"/>
                    <a:pt x="281957" y="174767"/>
                    <a:pt x="294280" y="163346"/>
                  </a:cubicBezTo>
                  <a:cubicBezTo>
                    <a:pt x="299990" y="157936"/>
                    <a:pt x="306302" y="153428"/>
                    <a:pt x="313214" y="149221"/>
                  </a:cubicBezTo>
                  <a:cubicBezTo>
                    <a:pt x="325236" y="142308"/>
                    <a:pt x="333651" y="143209"/>
                    <a:pt x="343870" y="152527"/>
                  </a:cubicBezTo>
                  <a:cubicBezTo>
                    <a:pt x="361302" y="168455"/>
                    <a:pt x="378734" y="184685"/>
                    <a:pt x="395865" y="200915"/>
                  </a:cubicBezTo>
                  <a:cubicBezTo>
                    <a:pt x="413898" y="218046"/>
                    <a:pt x="417805" y="218647"/>
                    <a:pt x="439745" y="207226"/>
                  </a:cubicBezTo>
                  <a:cubicBezTo>
                    <a:pt x="448460" y="202718"/>
                    <a:pt x="456575" y="197909"/>
                    <a:pt x="464389" y="191898"/>
                  </a:cubicBezTo>
                  <a:cubicBezTo>
                    <a:pt x="472805" y="184985"/>
                    <a:pt x="475510" y="176871"/>
                    <a:pt x="472805" y="166051"/>
                  </a:cubicBezTo>
                  <a:cubicBezTo>
                    <a:pt x="466493" y="141105"/>
                    <a:pt x="461084" y="115859"/>
                    <a:pt x="455373" y="90914"/>
                  </a:cubicBezTo>
                  <a:cubicBezTo>
                    <a:pt x="451766" y="74684"/>
                    <a:pt x="455674" y="66570"/>
                    <a:pt x="470100" y="58756"/>
                  </a:cubicBezTo>
                  <a:cubicBezTo>
                    <a:pt x="476712" y="55450"/>
                    <a:pt x="483324" y="52745"/>
                    <a:pt x="490236" y="50340"/>
                  </a:cubicBezTo>
                  <a:cubicBezTo>
                    <a:pt x="504963" y="45832"/>
                    <a:pt x="513378" y="48537"/>
                    <a:pt x="522095" y="61761"/>
                  </a:cubicBezTo>
                  <a:cubicBezTo>
                    <a:pt x="535919" y="83100"/>
                    <a:pt x="549745" y="104439"/>
                    <a:pt x="562368" y="126680"/>
                  </a:cubicBezTo>
                  <a:cubicBezTo>
                    <a:pt x="568980" y="138100"/>
                    <a:pt x="577996" y="142007"/>
                    <a:pt x="590319" y="140204"/>
                  </a:cubicBezTo>
                  <a:cubicBezTo>
                    <a:pt x="603242" y="138100"/>
                    <a:pt x="615865" y="134794"/>
                    <a:pt x="627887" y="129685"/>
                  </a:cubicBezTo>
                  <a:cubicBezTo>
                    <a:pt x="636603" y="125778"/>
                    <a:pt x="641412" y="119767"/>
                    <a:pt x="641713" y="109548"/>
                  </a:cubicBezTo>
                  <a:cubicBezTo>
                    <a:pt x="642314" y="83401"/>
                    <a:pt x="643816" y="57554"/>
                    <a:pt x="644718" y="31406"/>
                  </a:cubicBezTo>
                  <a:cubicBezTo>
                    <a:pt x="645319" y="14575"/>
                    <a:pt x="650729" y="7362"/>
                    <a:pt x="666958" y="2854"/>
                  </a:cubicBezTo>
                  <a:cubicBezTo>
                    <a:pt x="669663" y="2253"/>
                    <a:pt x="672368" y="1351"/>
                    <a:pt x="675073" y="1051"/>
                  </a:cubicBezTo>
                  <a:cubicBezTo>
                    <a:pt x="682512" y="224"/>
                    <a:pt x="688541" y="-189"/>
                    <a:pt x="693524" y="83"/>
                  </a:cubicBezTo>
                  <a:close/>
                </a:path>
              </a:pathLst>
            </a:cu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94067BF-5E80-43EE-8E93-7BB5BEA4CD8A}"/>
                </a:ext>
              </a:extLst>
            </p:cNvPr>
            <p:cNvSpPr/>
            <p:nvPr/>
          </p:nvSpPr>
          <p:spPr>
            <a:xfrm rot="21366619">
              <a:off x="849407" y="2853347"/>
              <a:ext cx="1913892" cy="1897836"/>
            </a:xfrm>
            <a:custGeom>
              <a:avLst/>
              <a:gdLst>
                <a:gd name="connsiteX0" fmla="*/ 781166 w 1559898"/>
                <a:gd name="connsiteY0" fmla="*/ 225559 h 1558878"/>
                <a:gd name="connsiteX1" fmla="*/ 1333572 w 1559898"/>
                <a:gd name="connsiteY1" fmla="*/ 779468 h 1558878"/>
                <a:gd name="connsiteX2" fmla="*/ 779062 w 1559898"/>
                <a:gd name="connsiteY2" fmla="*/ 1331273 h 1558878"/>
                <a:gd name="connsiteX3" fmla="*/ 227558 w 1559898"/>
                <a:gd name="connsiteY3" fmla="*/ 777664 h 1558878"/>
                <a:gd name="connsiteX4" fmla="*/ 781166 w 1559898"/>
                <a:gd name="connsiteY4" fmla="*/ 225559 h 1558878"/>
                <a:gd name="connsiteX5" fmla="*/ 780565 w 1559898"/>
                <a:gd name="connsiteY5" fmla="*/ 209330 h 1558878"/>
                <a:gd name="connsiteX6" fmla="*/ 210727 w 1559898"/>
                <a:gd name="connsiteY6" fmla="*/ 775862 h 1558878"/>
                <a:gd name="connsiteX7" fmla="*/ 779664 w 1559898"/>
                <a:gd name="connsiteY7" fmla="*/ 1347202 h 1558878"/>
                <a:gd name="connsiteX8" fmla="*/ 1349501 w 1559898"/>
                <a:gd name="connsiteY8" fmla="*/ 777965 h 1558878"/>
                <a:gd name="connsiteX9" fmla="*/ 780565 w 1559898"/>
                <a:gd name="connsiteY9" fmla="*/ 209330 h 1558878"/>
                <a:gd name="connsiteX10" fmla="*/ 693524 w 1559898"/>
                <a:gd name="connsiteY10" fmla="*/ 83 h 1558878"/>
                <a:gd name="connsiteX11" fmla="*/ 719855 w 1559898"/>
                <a:gd name="connsiteY11" fmla="*/ 28400 h 1558878"/>
                <a:gd name="connsiteX12" fmla="*/ 739691 w 1559898"/>
                <a:gd name="connsiteY12" fmla="*/ 94521 h 1558878"/>
                <a:gd name="connsiteX13" fmla="*/ 759226 w 1559898"/>
                <a:gd name="connsiteY13" fmla="*/ 112253 h 1558878"/>
                <a:gd name="connsiteX14" fmla="*/ 801904 w 1559898"/>
                <a:gd name="connsiteY14" fmla="*/ 112253 h 1558878"/>
                <a:gd name="connsiteX15" fmla="*/ 820838 w 1559898"/>
                <a:gd name="connsiteY15" fmla="*/ 95122 h 1558878"/>
                <a:gd name="connsiteX16" fmla="*/ 843079 w 1559898"/>
                <a:gd name="connsiteY16" fmla="*/ 22089 h 1558878"/>
                <a:gd name="connsiteX17" fmla="*/ 873434 w 1559898"/>
                <a:gd name="connsiteY17" fmla="*/ 149 h 1558878"/>
                <a:gd name="connsiteX18" fmla="*/ 881549 w 1559898"/>
                <a:gd name="connsiteY18" fmla="*/ 450 h 1558878"/>
                <a:gd name="connsiteX19" fmla="*/ 916413 w 1559898"/>
                <a:gd name="connsiteY19" fmla="*/ 38018 h 1558878"/>
                <a:gd name="connsiteX20" fmla="*/ 918516 w 1559898"/>
                <a:gd name="connsiteY20" fmla="*/ 108046 h 1558878"/>
                <a:gd name="connsiteX21" fmla="*/ 930839 w 1559898"/>
                <a:gd name="connsiteY21" fmla="*/ 128482 h 1558878"/>
                <a:gd name="connsiteX22" fmla="*/ 975320 w 1559898"/>
                <a:gd name="connsiteY22" fmla="*/ 140204 h 1558878"/>
                <a:gd name="connsiteX23" fmla="*/ 996358 w 1559898"/>
                <a:gd name="connsiteY23" fmla="*/ 129084 h 1558878"/>
                <a:gd name="connsiteX24" fmla="*/ 1036331 w 1559898"/>
                <a:gd name="connsiteY24" fmla="*/ 65067 h 1558878"/>
                <a:gd name="connsiteX25" fmla="*/ 1075101 w 1559898"/>
                <a:gd name="connsiteY25" fmla="*/ 51542 h 1558878"/>
                <a:gd name="connsiteX26" fmla="*/ 1082014 w 1559898"/>
                <a:gd name="connsiteY26" fmla="*/ 53947 h 1558878"/>
                <a:gd name="connsiteX27" fmla="*/ 1103954 w 1559898"/>
                <a:gd name="connsiteY27" fmla="*/ 96925 h 1558878"/>
                <a:gd name="connsiteX28" fmla="*/ 1088325 w 1559898"/>
                <a:gd name="connsiteY28" fmla="*/ 164248 h 1558878"/>
                <a:gd name="connsiteX29" fmla="*/ 1099145 w 1559898"/>
                <a:gd name="connsiteY29" fmla="*/ 193401 h 1558878"/>
                <a:gd name="connsiteX30" fmla="*/ 1134008 w 1559898"/>
                <a:gd name="connsiteY30" fmla="*/ 212636 h 1558878"/>
                <a:gd name="connsiteX31" fmla="*/ 1157151 w 1559898"/>
                <a:gd name="connsiteY31" fmla="*/ 207226 h 1558878"/>
                <a:gd name="connsiteX32" fmla="*/ 1212452 w 1559898"/>
                <a:gd name="connsiteY32" fmla="*/ 155832 h 1558878"/>
                <a:gd name="connsiteX33" fmla="*/ 1253326 w 1559898"/>
                <a:gd name="connsiteY33" fmla="*/ 152527 h 1558878"/>
                <a:gd name="connsiteX34" fmla="*/ 1255430 w 1559898"/>
                <a:gd name="connsiteY34" fmla="*/ 154029 h 1558878"/>
                <a:gd name="connsiteX35" fmla="*/ 1268354 w 1559898"/>
                <a:gd name="connsiteY35" fmla="*/ 206024 h 1558878"/>
                <a:gd name="connsiteX36" fmla="*/ 1236195 w 1559898"/>
                <a:gd name="connsiteY36" fmla="*/ 266134 h 1558878"/>
                <a:gd name="connsiteX37" fmla="*/ 1238900 w 1559898"/>
                <a:gd name="connsiteY37" fmla="*/ 294686 h 1558878"/>
                <a:gd name="connsiteX38" fmla="*/ 1265949 w 1559898"/>
                <a:gd name="connsiteY38" fmla="*/ 321434 h 1558878"/>
                <a:gd name="connsiteX39" fmla="*/ 1292998 w 1559898"/>
                <a:gd name="connsiteY39" fmla="*/ 323839 h 1558878"/>
                <a:gd name="connsiteX40" fmla="*/ 1361223 w 1559898"/>
                <a:gd name="connsiteY40" fmla="*/ 287773 h 1558878"/>
                <a:gd name="connsiteX41" fmla="*/ 1398490 w 1559898"/>
                <a:gd name="connsiteY41" fmla="*/ 295587 h 1558878"/>
                <a:gd name="connsiteX42" fmla="*/ 1409911 w 1559898"/>
                <a:gd name="connsiteY42" fmla="*/ 310915 h 1558878"/>
                <a:gd name="connsiteX43" fmla="*/ 1406906 w 1559898"/>
                <a:gd name="connsiteY43" fmla="*/ 344576 h 1558878"/>
                <a:gd name="connsiteX44" fmla="*/ 1352506 w 1559898"/>
                <a:gd name="connsiteY44" fmla="*/ 403183 h 1558878"/>
                <a:gd name="connsiteX45" fmla="*/ 1347698 w 1559898"/>
                <a:gd name="connsiteY45" fmla="*/ 427227 h 1558878"/>
                <a:gd name="connsiteX46" fmla="*/ 1368436 w 1559898"/>
                <a:gd name="connsiteY46" fmla="*/ 463292 h 1558878"/>
                <a:gd name="connsiteX47" fmla="*/ 1394884 w 1559898"/>
                <a:gd name="connsiteY47" fmla="*/ 472009 h 1558878"/>
                <a:gd name="connsiteX48" fmla="*/ 1471824 w 1559898"/>
                <a:gd name="connsiteY48" fmla="*/ 454577 h 1558878"/>
                <a:gd name="connsiteX49" fmla="*/ 1500376 w 1559898"/>
                <a:gd name="connsiteY49" fmla="*/ 467801 h 1558878"/>
                <a:gd name="connsiteX50" fmla="*/ 1509392 w 1559898"/>
                <a:gd name="connsiteY50" fmla="*/ 488538 h 1558878"/>
                <a:gd name="connsiteX51" fmla="*/ 1497070 w 1559898"/>
                <a:gd name="connsiteY51" fmla="*/ 522200 h 1558878"/>
                <a:gd name="connsiteX52" fmla="*/ 1433654 w 1559898"/>
                <a:gd name="connsiteY52" fmla="*/ 561572 h 1558878"/>
                <a:gd name="connsiteX53" fmla="*/ 1420130 w 1559898"/>
                <a:gd name="connsiteY53" fmla="*/ 591025 h 1558878"/>
                <a:gd name="connsiteX54" fmla="*/ 1429446 w 1559898"/>
                <a:gd name="connsiteY54" fmla="*/ 625287 h 1558878"/>
                <a:gd name="connsiteX55" fmla="*/ 1451988 w 1559898"/>
                <a:gd name="connsiteY55" fmla="*/ 641217 h 1558878"/>
                <a:gd name="connsiteX56" fmla="*/ 1531032 w 1559898"/>
                <a:gd name="connsiteY56" fmla="*/ 644222 h 1558878"/>
                <a:gd name="connsiteX57" fmla="*/ 1556578 w 1559898"/>
                <a:gd name="connsiteY57" fmla="*/ 664359 h 1558878"/>
                <a:gd name="connsiteX58" fmla="*/ 1559884 w 1559898"/>
                <a:gd name="connsiteY58" fmla="*/ 688703 h 1558878"/>
                <a:gd name="connsiteX59" fmla="*/ 1540349 w 1559898"/>
                <a:gd name="connsiteY59" fmla="*/ 716353 h 1558878"/>
                <a:gd name="connsiteX60" fmla="*/ 1469119 w 1559898"/>
                <a:gd name="connsiteY60" fmla="*/ 738294 h 1558878"/>
                <a:gd name="connsiteX61" fmla="*/ 1446878 w 1559898"/>
                <a:gd name="connsiteY61" fmla="*/ 766544 h 1558878"/>
                <a:gd name="connsiteX62" fmla="*/ 1448381 w 1559898"/>
                <a:gd name="connsiteY62" fmla="*/ 803813 h 1558878"/>
                <a:gd name="connsiteX63" fmla="*/ 1463709 w 1559898"/>
                <a:gd name="connsiteY63" fmla="*/ 820042 h 1558878"/>
                <a:gd name="connsiteX64" fmla="*/ 1538545 w 1559898"/>
                <a:gd name="connsiteY64" fmla="*/ 842884 h 1558878"/>
                <a:gd name="connsiteX65" fmla="*/ 1559884 w 1559898"/>
                <a:gd name="connsiteY65" fmla="*/ 872638 h 1558878"/>
                <a:gd name="connsiteX66" fmla="*/ 1559884 w 1559898"/>
                <a:gd name="connsiteY66" fmla="*/ 878048 h 1558878"/>
                <a:gd name="connsiteX67" fmla="*/ 1521414 w 1559898"/>
                <a:gd name="connsiteY67" fmla="*/ 916217 h 1558878"/>
                <a:gd name="connsiteX68" fmla="*/ 1450485 w 1559898"/>
                <a:gd name="connsiteY68" fmla="*/ 918321 h 1558878"/>
                <a:gd name="connsiteX69" fmla="*/ 1431550 w 1559898"/>
                <a:gd name="connsiteY69" fmla="*/ 930042 h 1558878"/>
                <a:gd name="connsiteX70" fmla="*/ 1419529 w 1559898"/>
                <a:gd name="connsiteY70" fmla="*/ 974523 h 1558878"/>
                <a:gd name="connsiteX71" fmla="*/ 1431250 w 1559898"/>
                <a:gd name="connsiteY71" fmla="*/ 996163 h 1558878"/>
                <a:gd name="connsiteX72" fmla="*/ 1493764 w 1559898"/>
                <a:gd name="connsiteY72" fmla="*/ 1035234 h 1558878"/>
                <a:gd name="connsiteX73" fmla="*/ 1507889 w 1559898"/>
                <a:gd name="connsiteY73" fmla="*/ 1075207 h 1558878"/>
                <a:gd name="connsiteX74" fmla="*/ 1497971 w 1559898"/>
                <a:gd name="connsiteY74" fmla="*/ 1095644 h 1558878"/>
                <a:gd name="connsiteX75" fmla="*/ 1478737 w 1559898"/>
                <a:gd name="connsiteY75" fmla="*/ 1105261 h 1558878"/>
                <a:gd name="connsiteX76" fmla="*/ 1430949 w 1559898"/>
                <a:gd name="connsiteY76" fmla="*/ 1094742 h 1558878"/>
                <a:gd name="connsiteX77" fmla="*/ 1391878 w 1559898"/>
                <a:gd name="connsiteY77" fmla="*/ 1085726 h 1558878"/>
                <a:gd name="connsiteX78" fmla="*/ 1371441 w 1559898"/>
                <a:gd name="connsiteY78" fmla="*/ 1092037 h 1558878"/>
                <a:gd name="connsiteX79" fmla="*/ 1346796 w 1559898"/>
                <a:gd name="connsiteY79" fmla="*/ 1136218 h 1558878"/>
                <a:gd name="connsiteX80" fmla="*/ 1352807 w 1559898"/>
                <a:gd name="connsiteY80" fmla="*/ 1155152 h 1558878"/>
                <a:gd name="connsiteX81" fmla="*/ 1405403 w 1559898"/>
                <a:gd name="connsiteY81" fmla="*/ 1211655 h 1558878"/>
                <a:gd name="connsiteX82" fmla="*/ 1408709 w 1559898"/>
                <a:gd name="connsiteY82" fmla="*/ 1250426 h 1558878"/>
                <a:gd name="connsiteX83" fmla="*/ 1406605 w 1559898"/>
                <a:gd name="connsiteY83" fmla="*/ 1253431 h 1558878"/>
                <a:gd name="connsiteX84" fmla="*/ 1353709 w 1559898"/>
                <a:gd name="connsiteY84" fmla="*/ 1266655 h 1558878"/>
                <a:gd name="connsiteX85" fmla="*/ 1292698 w 1559898"/>
                <a:gd name="connsiteY85" fmla="*/ 1234196 h 1558878"/>
                <a:gd name="connsiteX86" fmla="*/ 1268954 w 1559898"/>
                <a:gd name="connsiteY86" fmla="*/ 1235098 h 1558878"/>
                <a:gd name="connsiteX87" fmla="*/ 1237998 w 1559898"/>
                <a:gd name="connsiteY87" fmla="*/ 1265453 h 1558878"/>
                <a:gd name="connsiteX88" fmla="*/ 1236495 w 1559898"/>
                <a:gd name="connsiteY88" fmla="*/ 1291601 h 1558878"/>
                <a:gd name="connsiteX89" fmla="*/ 1272561 w 1559898"/>
                <a:gd name="connsiteY89" fmla="*/ 1359825 h 1558878"/>
                <a:gd name="connsiteX90" fmla="*/ 1266550 w 1559898"/>
                <a:gd name="connsiteY90" fmla="*/ 1395289 h 1558878"/>
                <a:gd name="connsiteX91" fmla="*/ 1260539 w 1559898"/>
                <a:gd name="connsiteY91" fmla="*/ 1400699 h 1558878"/>
                <a:gd name="connsiteX92" fmla="*/ 1208845 w 1559898"/>
                <a:gd name="connsiteY92" fmla="*/ 1398896 h 1558878"/>
                <a:gd name="connsiteX93" fmla="*/ 1158353 w 1559898"/>
                <a:gd name="connsiteY93" fmla="*/ 1351710 h 1558878"/>
                <a:gd name="connsiteX94" fmla="*/ 1132506 w 1559898"/>
                <a:gd name="connsiteY94" fmla="*/ 1346601 h 1558878"/>
                <a:gd name="connsiteX95" fmla="*/ 1097041 w 1559898"/>
                <a:gd name="connsiteY95" fmla="*/ 1366737 h 1558878"/>
                <a:gd name="connsiteX96" fmla="*/ 1088325 w 1559898"/>
                <a:gd name="connsiteY96" fmla="*/ 1393185 h 1558878"/>
                <a:gd name="connsiteX97" fmla="*/ 1106359 w 1559898"/>
                <a:gd name="connsiteY97" fmla="*/ 1471929 h 1558878"/>
                <a:gd name="connsiteX98" fmla="*/ 1094637 w 1559898"/>
                <a:gd name="connsiteY98" fmla="*/ 1498076 h 1558878"/>
                <a:gd name="connsiteX99" fmla="*/ 1072396 w 1559898"/>
                <a:gd name="connsiteY99" fmla="*/ 1507995 h 1558878"/>
                <a:gd name="connsiteX100" fmla="*/ 1038435 w 1559898"/>
                <a:gd name="connsiteY100" fmla="*/ 1495973 h 1558878"/>
                <a:gd name="connsiteX101" fmla="*/ 999063 w 1559898"/>
                <a:gd name="connsiteY101" fmla="*/ 1432557 h 1558878"/>
                <a:gd name="connsiteX102" fmla="*/ 969609 w 1559898"/>
                <a:gd name="connsiteY102" fmla="*/ 1418732 h 1558878"/>
                <a:gd name="connsiteX103" fmla="*/ 938052 w 1559898"/>
                <a:gd name="connsiteY103" fmla="*/ 1427148 h 1558878"/>
                <a:gd name="connsiteX104" fmla="*/ 918817 w 1559898"/>
                <a:gd name="connsiteY104" fmla="*/ 1453295 h 1558878"/>
                <a:gd name="connsiteX105" fmla="*/ 916713 w 1559898"/>
                <a:gd name="connsiteY105" fmla="*/ 1524224 h 1558878"/>
                <a:gd name="connsiteX106" fmla="*/ 889363 w 1559898"/>
                <a:gd name="connsiteY106" fmla="*/ 1556683 h 1558878"/>
                <a:gd name="connsiteX107" fmla="*/ 872232 w 1559898"/>
                <a:gd name="connsiteY107" fmla="*/ 1558787 h 1558878"/>
                <a:gd name="connsiteX108" fmla="*/ 844582 w 1559898"/>
                <a:gd name="connsiteY108" fmla="*/ 1540153 h 1558878"/>
                <a:gd name="connsiteX109" fmla="*/ 821439 w 1559898"/>
                <a:gd name="connsiteY109" fmla="*/ 1464716 h 1558878"/>
                <a:gd name="connsiteX110" fmla="*/ 799800 w 1559898"/>
                <a:gd name="connsiteY110" fmla="*/ 1446082 h 1558878"/>
                <a:gd name="connsiteX111" fmla="*/ 760128 w 1559898"/>
                <a:gd name="connsiteY111" fmla="*/ 1446382 h 1558878"/>
                <a:gd name="connsiteX112" fmla="*/ 740893 w 1559898"/>
                <a:gd name="connsiteY112" fmla="*/ 1462913 h 1558878"/>
                <a:gd name="connsiteX113" fmla="*/ 718953 w 1559898"/>
                <a:gd name="connsiteY113" fmla="*/ 1534142 h 1558878"/>
                <a:gd name="connsiteX114" fmla="*/ 681986 w 1559898"/>
                <a:gd name="connsiteY114" fmla="*/ 1557886 h 1558878"/>
                <a:gd name="connsiteX115" fmla="*/ 644718 w 1559898"/>
                <a:gd name="connsiteY115" fmla="*/ 1515809 h 1558878"/>
                <a:gd name="connsiteX116" fmla="*/ 642915 w 1559898"/>
                <a:gd name="connsiteY116" fmla="*/ 1451191 h 1558878"/>
                <a:gd name="connsiteX117" fmla="*/ 629390 w 1559898"/>
                <a:gd name="connsiteY117" fmla="*/ 1429552 h 1558878"/>
                <a:gd name="connsiteX118" fmla="*/ 585510 w 1559898"/>
                <a:gd name="connsiteY118" fmla="*/ 1418431 h 1558878"/>
                <a:gd name="connsiteX119" fmla="*/ 564471 w 1559898"/>
                <a:gd name="connsiteY119" fmla="*/ 1429552 h 1558878"/>
                <a:gd name="connsiteX120" fmla="*/ 524499 w 1559898"/>
                <a:gd name="connsiteY120" fmla="*/ 1493569 h 1558878"/>
                <a:gd name="connsiteX121" fmla="*/ 487231 w 1559898"/>
                <a:gd name="connsiteY121" fmla="*/ 1507093 h 1558878"/>
                <a:gd name="connsiteX122" fmla="*/ 484526 w 1559898"/>
                <a:gd name="connsiteY122" fmla="*/ 1506192 h 1558878"/>
                <a:gd name="connsiteX123" fmla="*/ 457477 w 1559898"/>
                <a:gd name="connsiteY123" fmla="*/ 1459005 h 1558878"/>
                <a:gd name="connsiteX124" fmla="*/ 472805 w 1559898"/>
                <a:gd name="connsiteY124" fmla="*/ 1392584 h 1558878"/>
                <a:gd name="connsiteX125" fmla="*/ 462887 w 1559898"/>
                <a:gd name="connsiteY125" fmla="*/ 1365535 h 1558878"/>
                <a:gd name="connsiteX126" fmla="*/ 430728 w 1559898"/>
                <a:gd name="connsiteY126" fmla="*/ 1346902 h 1558878"/>
                <a:gd name="connsiteX127" fmla="*/ 401575 w 1559898"/>
                <a:gd name="connsiteY127" fmla="*/ 1352311 h 1558878"/>
                <a:gd name="connsiteX128" fmla="*/ 347176 w 1559898"/>
                <a:gd name="connsiteY128" fmla="*/ 1403103 h 1558878"/>
                <a:gd name="connsiteX129" fmla="*/ 309007 w 1559898"/>
                <a:gd name="connsiteY129" fmla="*/ 1406710 h 1558878"/>
                <a:gd name="connsiteX130" fmla="*/ 303597 w 1559898"/>
                <a:gd name="connsiteY130" fmla="*/ 1403103 h 1558878"/>
                <a:gd name="connsiteX131" fmla="*/ 291575 w 1559898"/>
                <a:gd name="connsiteY131" fmla="*/ 1352912 h 1558878"/>
                <a:gd name="connsiteX132" fmla="*/ 324034 w 1559898"/>
                <a:gd name="connsiteY132" fmla="*/ 1291901 h 1558878"/>
                <a:gd name="connsiteX133" fmla="*/ 321630 w 1559898"/>
                <a:gd name="connsiteY133" fmla="*/ 1263349 h 1558878"/>
                <a:gd name="connsiteX134" fmla="*/ 294580 w 1559898"/>
                <a:gd name="connsiteY134" fmla="*/ 1236601 h 1558878"/>
                <a:gd name="connsiteX135" fmla="*/ 266629 w 1559898"/>
                <a:gd name="connsiteY135" fmla="*/ 1234497 h 1558878"/>
                <a:gd name="connsiteX136" fmla="*/ 199006 w 1559898"/>
                <a:gd name="connsiteY136" fmla="*/ 1270262 h 1558878"/>
                <a:gd name="connsiteX137" fmla="*/ 162039 w 1559898"/>
                <a:gd name="connsiteY137" fmla="*/ 1263349 h 1558878"/>
                <a:gd name="connsiteX138" fmla="*/ 159634 w 1559898"/>
                <a:gd name="connsiteY138" fmla="*/ 1260644 h 1558878"/>
                <a:gd name="connsiteX139" fmla="*/ 161137 w 1559898"/>
                <a:gd name="connsiteY139" fmla="*/ 1205343 h 1558878"/>
                <a:gd name="connsiteX140" fmla="*/ 206519 w 1559898"/>
                <a:gd name="connsiteY140" fmla="*/ 1156956 h 1558878"/>
                <a:gd name="connsiteX141" fmla="*/ 211929 w 1559898"/>
                <a:gd name="connsiteY141" fmla="*/ 1130507 h 1558878"/>
                <a:gd name="connsiteX142" fmla="*/ 191192 w 1559898"/>
                <a:gd name="connsiteY142" fmla="*/ 1094442 h 1558878"/>
                <a:gd name="connsiteX143" fmla="*/ 165044 w 1559898"/>
                <a:gd name="connsiteY143" fmla="*/ 1086928 h 1558878"/>
                <a:gd name="connsiteX144" fmla="*/ 99525 w 1559898"/>
                <a:gd name="connsiteY144" fmla="*/ 1101955 h 1558878"/>
                <a:gd name="connsiteX145" fmla="*/ 90809 w 1559898"/>
                <a:gd name="connsiteY145" fmla="*/ 1104059 h 1558878"/>
                <a:gd name="connsiteX146" fmla="*/ 58350 w 1559898"/>
                <a:gd name="connsiteY146" fmla="*/ 1088130 h 1558878"/>
                <a:gd name="connsiteX147" fmla="*/ 50836 w 1559898"/>
                <a:gd name="connsiteY147" fmla="*/ 1070699 h 1558878"/>
                <a:gd name="connsiteX148" fmla="*/ 62858 w 1559898"/>
                <a:gd name="connsiteY148" fmla="*/ 1036737 h 1558878"/>
                <a:gd name="connsiteX149" fmla="*/ 124470 w 1559898"/>
                <a:gd name="connsiteY149" fmla="*/ 998267 h 1558878"/>
                <a:gd name="connsiteX150" fmla="*/ 139197 w 1559898"/>
                <a:gd name="connsiteY150" fmla="*/ 963704 h 1558878"/>
                <a:gd name="connsiteX151" fmla="*/ 129880 w 1559898"/>
                <a:gd name="connsiteY151" fmla="*/ 932447 h 1558878"/>
                <a:gd name="connsiteX152" fmla="*/ 107339 w 1559898"/>
                <a:gd name="connsiteY152" fmla="*/ 917419 h 1558878"/>
                <a:gd name="connsiteX153" fmla="*/ 34607 w 1559898"/>
                <a:gd name="connsiteY153" fmla="*/ 915315 h 1558878"/>
                <a:gd name="connsiteX154" fmla="*/ 2147 w 1559898"/>
                <a:gd name="connsiteY154" fmla="*/ 887966 h 1558878"/>
                <a:gd name="connsiteX155" fmla="*/ 945 w 1559898"/>
                <a:gd name="connsiteY155" fmla="*/ 881654 h 1558878"/>
                <a:gd name="connsiteX156" fmla="*/ 28295 w 1559898"/>
                <a:gd name="connsiteY156" fmla="*/ 840179 h 1558878"/>
                <a:gd name="connsiteX157" fmla="*/ 93514 w 1559898"/>
                <a:gd name="connsiteY157" fmla="*/ 820342 h 1558878"/>
                <a:gd name="connsiteX158" fmla="*/ 113050 w 1559898"/>
                <a:gd name="connsiteY158" fmla="*/ 798403 h 1558878"/>
                <a:gd name="connsiteX159" fmla="*/ 112147 w 1559898"/>
                <a:gd name="connsiteY159" fmla="*/ 756627 h 1558878"/>
                <a:gd name="connsiteX160" fmla="*/ 96820 w 1559898"/>
                <a:gd name="connsiteY160" fmla="*/ 739495 h 1558878"/>
                <a:gd name="connsiteX161" fmla="*/ 27393 w 1559898"/>
                <a:gd name="connsiteY161" fmla="*/ 718157 h 1558878"/>
                <a:gd name="connsiteX162" fmla="*/ 945 w 1559898"/>
                <a:gd name="connsiteY162" fmla="*/ 679687 h 1558878"/>
                <a:gd name="connsiteX163" fmla="*/ 3650 w 1559898"/>
                <a:gd name="connsiteY163" fmla="*/ 663757 h 1558878"/>
                <a:gd name="connsiteX164" fmla="*/ 28596 w 1559898"/>
                <a:gd name="connsiteY164" fmla="*/ 643922 h 1558878"/>
                <a:gd name="connsiteX165" fmla="*/ 95918 w 1559898"/>
                <a:gd name="connsiteY165" fmla="*/ 641818 h 1558878"/>
                <a:gd name="connsiteX166" fmla="*/ 105836 w 1559898"/>
                <a:gd name="connsiteY166" fmla="*/ 641517 h 1558878"/>
                <a:gd name="connsiteX167" fmla="*/ 132585 w 1559898"/>
                <a:gd name="connsiteY167" fmla="*/ 620479 h 1558878"/>
                <a:gd name="connsiteX168" fmla="*/ 140399 w 1559898"/>
                <a:gd name="connsiteY168" fmla="*/ 590725 h 1558878"/>
                <a:gd name="connsiteX169" fmla="*/ 127776 w 1559898"/>
                <a:gd name="connsiteY169" fmla="*/ 562473 h 1558878"/>
                <a:gd name="connsiteX170" fmla="*/ 66164 w 1559898"/>
                <a:gd name="connsiteY170" fmla="*/ 524003 h 1558878"/>
                <a:gd name="connsiteX171" fmla="*/ 52339 w 1559898"/>
                <a:gd name="connsiteY171" fmla="*/ 484632 h 1558878"/>
                <a:gd name="connsiteX172" fmla="*/ 61054 w 1559898"/>
                <a:gd name="connsiteY172" fmla="*/ 465697 h 1558878"/>
                <a:gd name="connsiteX173" fmla="*/ 88104 w 1559898"/>
                <a:gd name="connsiteY173" fmla="*/ 454276 h 1558878"/>
                <a:gd name="connsiteX174" fmla="*/ 165044 w 1559898"/>
                <a:gd name="connsiteY174" fmla="*/ 472009 h 1558878"/>
                <a:gd name="connsiteX175" fmla="*/ 192995 w 1559898"/>
                <a:gd name="connsiteY175" fmla="*/ 462691 h 1558878"/>
                <a:gd name="connsiteX176" fmla="*/ 211929 w 1559898"/>
                <a:gd name="connsiteY176" fmla="*/ 429631 h 1558878"/>
                <a:gd name="connsiteX177" fmla="*/ 206519 w 1559898"/>
                <a:gd name="connsiteY177" fmla="*/ 401380 h 1558878"/>
                <a:gd name="connsiteX178" fmla="*/ 155426 w 1559898"/>
                <a:gd name="connsiteY178" fmla="*/ 346981 h 1558878"/>
                <a:gd name="connsiteX179" fmla="*/ 152421 w 1559898"/>
                <a:gd name="connsiteY179" fmla="*/ 308210 h 1558878"/>
                <a:gd name="connsiteX180" fmla="*/ 157530 w 1559898"/>
                <a:gd name="connsiteY180" fmla="*/ 300696 h 1558878"/>
                <a:gd name="connsiteX181" fmla="*/ 203814 w 1559898"/>
                <a:gd name="connsiteY181" fmla="*/ 290478 h 1558878"/>
                <a:gd name="connsiteX182" fmla="*/ 266329 w 1559898"/>
                <a:gd name="connsiteY182" fmla="*/ 323839 h 1558878"/>
                <a:gd name="connsiteX183" fmla="*/ 295783 w 1559898"/>
                <a:gd name="connsiteY183" fmla="*/ 321134 h 1558878"/>
                <a:gd name="connsiteX184" fmla="*/ 321029 w 1559898"/>
                <a:gd name="connsiteY184" fmla="*/ 296188 h 1558878"/>
                <a:gd name="connsiteX185" fmla="*/ 324335 w 1559898"/>
                <a:gd name="connsiteY185" fmla="*/ 266134 h 1558878"/>
                <a:gd name="connsiteX186" fmla="*/ 287968 w 1559898"/>
                <a:gd name="connsiteY186" fmla="*/ 197909 h 1558878"/>
                <a:gd name="connsiteX187" fmla="*/ 294280 w 1559898"/>
                <a:gd name="connsiteY187" fmla="*/ 163346 h 1558878"/>
                <a:gd name="connsiteX188" fmla="*/ 313214 w 1559898"/>
                <a:gd name="connsiteY188" fmla="*/ 149221 h 1558878"/>
                <a:gd name="connsiteX189" fmla="*/ 343870 w 1559898"/>
                <a:gd name="connsiteY189" fmla="*/ 152527 h 1558878"/>
                <a:gd name="connsiteX190" fmla="*/ 395865 w 1559898"/>
                <a:gd name="connsiteY190" fmla="*/ 200915 h 1558878"/>
                <a:gd name="connsiteX191" fmla="*/ 439745 w 1559898"/>
                <a:gd name="connsiteY191" fmla="*/ 207226 h 1558878"/>
                <a:gd name="connsiteX192" fmla="*/ 464389 w 1559898"/>
                <a:gd name="connsiteY192" fmla="*/ 191898 h 1558878"/>
                <a:gd name="connsiteX193" fmla="*/ 472805 w 1559898"/>
                <a:gd name="connsiteY193" fmla="*/ 166051 h 1558878"/>
                <a:gd name="connsiteX194" fmla="*/ 455373 w 1559898"/>
                <a:gd name="connsiteY194" fmla="*/ 90914 h 1558878"/>
                <a:gd name="connsiteX195" fmla="*/ 470100 w 1559898"/>
                <a:gd name="connsiteY195" fmla="*/ 58756 h 1558878"/>
                <a:gd name="connsiteX196" fmla="*/ 490236 w 1559898"/>
                <a:gd name="connsiteY196" fmla="*/ 50340 h 1558878"/>
                <a:gd name="connsiteX197" fmla="*/ 522095 w 1559898"/>
                <a:gd name="connsiteY197" fmla="*/ 61761 h 1558878"/>
                <a:gd name="connsiteX198" fmla="*/ 562368 w 1559898"/>
                <a:gd name="connsiteY198" fmla="*/ 126680 h 1558878"/>
                <a:gd name="connsiteX199" fmla="*/ 590319 w 1559898"/>
                <a:gd name="connsiteY199" fmla="*/ 140204 h 1558878"/>
                <a:gd name="connsiteX200" fmla="*/ 627887 w 1559898"/>
                <a:gd name="connsiteY200" fmla="*/ 129685 h 1558878"/>
                <a:gd name="connsiteX201" fmla="*/ 641713 w 1559898"/>
                <a:gd name="connsiteY201" fmla="*/ 109548 h 1558878"/>
                <a:gd name="connsiteX202" fmla="*/ 644718 w 1559898"/>
                <a:gd name="connsiteY202" fmla="*/ 31406 h 1558878"/>
                <a:gd name="connsiteX203" fmla="*/ 666958 w 1559898"/>
                <a:gd name="connsiteY203" fmla="*/ 2854 h 1558878"/>
                <a:gd name="connsiteX204" fmla="*/ 675073 w 1559898"/>
                <a:gd name="connsiteY204" fmla="*/ 1051 h 1558878"/>
                <a:gd name="connsiteX205" fmla="*/ 693524 w 1559898"/>
                <a:gd name="connsiteY205" fmla="*/ 83 h 1558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1559898" h="1558878">
                  <a:moveTo>
                    <a:pt x="781166" y="225559"/>
                  </a:moveTo>
                  <a:cubicBezTo>
                    <a:pt x="1085020" y="226160"/>
                    <a:pt x="1334173" y="474713"/>
                    <a:pt x="1333572" y="779468"/>
                  </a:cubicBezTo>
                  <a:cubicBezTo>
                    <a:pt x="1332971" y="1080917"/>
                    <a:pt x="1088326" y="1331874"/>
                    <a:pt x="779062" y="1331273"/>
                  </a:cubicBezTo>
                  <a:cubicBezTo>
                    <a:pt x="467395" y="1330371"/>
                    <a:pt x="225153" y="1076108"/>
                    <a:pt x="227558" y="777664"/>
                  </a:cubicBezTo>
                  <a:cubicBezTo>
                    <a:pt x="225754" y="475013"/>
                    <a:pt x="475810" y="224958"/>
                    <a:pt x="781166" y="225559"/>
                  </a:cubicBezTo>
                  <a:close/>
                  <a:moveTo>
                    <a:pt x="780565" y="209330"/>
                  </a:moveTo>
                  <a:cubicBezTo>
                    <a:pt x="463788" y="209029"/>
                    <a:pt x="211929" y="462992"/>
                    <a:pt x="210727" y="775862"/>
                  </a:cubicBezTo>
                  <a:cubicBezTo>
                    <a:pt x="209525" y="1096245"/>
                    <a:pt x="469499" y="1348104"/>
                    <a:pt x="779664" y="1347202"/>
                  </a:cubicBezTo>
                  <a:cubicBezTo>
                    <a:pt x="1088927" y="1348404"/>
                    <a:pt x="1349801" y="1099551"/>
                    <a:pt x="1349501" y="777965"/>
                  </a:cubicBezTo>
                  <a:cubicBezTo>
                    <a:pt x="1349201" y="461790"/>
                    <a:pt x="1095539" y="209630"/>
                    <a:pt x="780565" y="209330"/>
                  </a:cubicBezTo>
                  <a:close/>
                  <a:moveTo>
                    <a:pt x="693524" y="83"/>
                  </a:moveTo>
                  <a:cubicBezTo>
                    <a:pt x="708472" y="900"/>
                    <a:pt x="713994" y="7888"/>
                    <a:pt x="719855" y="28400"/>
                  </a:cubicBezTo>
                  <a:cubicBezTo>
                    <a:pt x="726166" y="50641"/>
                    <a:pt x="733680" y="72281"/>
                    <a:pt x="739691" y="94521"/>
                  </a:cubicBezTo>
                  <a:cubicBezTo>
                    <a:pt x="742696" y="105040"/>
                    <a:pt x="749007" y="110751"/>
                    <a:pt x="759226" y="112253"/>
                  </a:cubicBezTo>
                  <a:cubicBezTo>
                    <a:pt x="773352" y="114057"/>
                    <a:pt x="787778" y="114057"/>
                    <a:pt x="801904" y="112253"/>
                  </a:cubicBezTo>
                  <a:cubicBezTo>
                    <a:pt x="811822" y="111051"/>
                    <a:pt x="817833" y="105040"/>
                    <a:pt x="820838" y="95122"/>
                  </a:cubicBezTo>
                  <a:cubicBezTo>
                    <a:pt x="828052" y="70778"/>
                    <a:pt x="835565" y="46434"/>
                    <a:pt x="843079" y="22089"/>
                  </a:cubicBezTo>
                  <a:cubicBezTo>
                    <a:pt x="848789" y="4056"/>
                    <a:pt x="854499" y="-152"/>
                    <a:pt x="873434" y="149"/>
                  </a:cubicBezTo>
                  <a:cubicBezTo>
                    <a:pt x="876139" y="149"/>
                    <a:pt x="878844" y="149"/>
                    <a:pt x="881549" y="450"/>
                  </a:cubicBezTo>
                  <a:cubicBezTo>
                    <a:pt x="908297" y="3155"/>
                    <a:pt x="915811" y="11269"/>
                    <a:pt x="916413" y="38018"/>
                  </a:cubicBezTo>
                  <a:cubicBezTo>
                    <a:pt x="917014" y="61460"/>
                    <a:pt x="917915" y="84603"/>
                    <a:pt x="918516" y="108046"/>
                  </a:cubicBezTo>
                  <a:cubicBezTo>
                    <a:pt x="918817" y="117362"/>
                    <a:pt x="922123" y="124576"/>
                    <a:pt x="930839" y="128482"/>
                  </a:cubicBezTo>
                  <a:cubicBezTo>
                    <a:pt x="944965" y="134794"/>
                    <a:pt x="959691" y="139002"/>
                    <a:pt x="975320" y="140204"/>
                  </a:cubicBezTo>
                  <a:cubicBezTo>
                    <a:pt x="984937" y="140805"/>
                    <a:pt x="991550" y="136898"/>
                    <a:pt x="996358" y="129084"/>
                  </a:cubicBezTo>
                  <a:cubicBezTo>
                    <a:pt x="1009582" y="107745"/>
                    <a:pt x="1023107" y="86406"/>
                    <a:pt x="1036331" y="65067"/>
                  </a:cubicBezTo>
                  <a:cubicBezTo>
                    <a:pt x="1047752" y="47035"/>
                    <a:pt x="1054664" y="44630"/>
                    <a:pt x="1075101" y="51542"/>
                  </a:cubicBezTo>
                  <a:cubicBezTo>
                    <a:pt x="1077506" y="52444"/>
                    <a:pt x="1079610" y="53045"/>
                    <a:pt x="1082014" y="53947"/>
                  </a:cubicBezTo>
                  <a:cubicBezTo>
                    <a:pt x="1105757" y="64165"/>
                    <a:pt x="1109664" y="71679"/>
                    <a:pt x="1103954" y="96925"/>
                  </a:cubicBezTo>
                  <a:cubicBezTo>
                    <a:pt x="1098845" y="119466"/>
                    <a:pt x="1093736" y="141707"/>
                    <a:pt x="1088325" y="164248"/>
                  </a:cubicBezTo>
                  <a:cubicBezTo>
                    <a:pt x="1085320" y="176570"/>
                    <a:pt x="1088325" y="186188"/>
                    <a:pt x="1099145" y="193401"/>
                  </a:cubicBezTo>
                  <a:cubicBezTo>
                    <a:pt x="1110266" y="200915"/>
                    <a:pt x="1121386" y="207827"/>
                    <a:pt x="1134008" y="212636"/>
                  </a:cubicBezTo>
                  <a:cubicBezTo>
                    <a:pt x="1143025" y="215942"/>
                    <a:pt x="1150238" y="213838"/>
                    <a:pt x="1157151" y="207226"/>
                  </a:cubicBezTo>
                  <a:cubicBezTo>
                    <a:pt x="1175484" y="189794"/>
                    <a:pt x="1193818" y="172964"/>
                    <a:pt x="1212452" y="155832"/>
                  </a:cubicBezTo>
                  <a:cubicBezTo>
                    <a:pt x="1227780" y="141406"/>
                    <a:pt x="1236195" y="140805"/>
                    <a:pt x="1253326" y="152527"/>
                  </a:cubicBezTo>
                  <a:cubicBezTo>
                    <a:pt x="1254227" y="153128"/>
                    <a:pt x="1254829" y="153428"/>
                    <a:pt x="1255430" y="154029"/>
                  </a:cubicBezTo>
                  <a:cubicBezTo>
                    <a:pt x="1284583" y="175068"/>
                    <a:pt x="1280375" y="184084"/>
                    <a:pt x="1268354" y="206024"/>
                  </a:cubicBezTo>
                  <a:cubicBezTo>
                    <a:pt x="1257534" y="225860"/>
                    <a:pt x="1247315" y="246298"/>
                    <a:pt x="1236195" y="266134"/>
                  </a:cubicBezTo>
                  <a:cubicBezTo>
                    <a:pt x="1230485" y="276653"/>
                    <a:pt x="1231686" y="285669"/>
                    <a:pt x="1238900" y="294686"/>
                  </a:cubicBezTo>
                  <a:cubicBezTo>
                    <a:pt x="1247014" y="304604"/>
                    <a:pt x="1256031" y="313620"/>
                    <a:pt x="1265949" y="321434"/>
                  </a:cubicBezTo>
                  <a:cubicBezTo>
                    <a:pt x="1274364" y="328046"/>
                    <a:pt x="1283081" y="328948"/>
                    <a:pt x="1292998" y="323839"/>
                  </a:cubicBezTo>
                  <a:cubicBezTo>
                    <a:pt x="1315539" y="311516"/>
                    <a:pt x="1338381" y="299495"/>
                    <a:pt x="1361223" y="287773"/>
                  </a:cubicBezTo>
                  <a:cubicBezTo>
                    <a:pt x="1377452" y="279358"/>
                    <a:pt x="1386769" y="281161"/>
                    <a:pt x="1398490" y="295587"/>
                  </a:cubicBezTo>
                  <a:cubicBezTo>
                    <a:pt x="1402698" y="300396"/>
                    <a:pt x="1406605" y="305505"/>
                    <a:pt x="1409911" y="310915"/>
                  </a:cubicBezTo>
                  <a:cubicBezTo>
                    <a:pt x="1418326" y="324139"/>
                    <a:pt x="1417425" y="332855"/>
                    <a:pt x="1406906" y="344576"/>
                  </a:cubicBezTo>
                  <a:cubicBezTo>
                    <a:pt x="1388873" y="364112"/>
                    <a:pt x="1370840" y="383948"/>
                    <a:pt x="1352506" y="403183"/>
                  </a:cubicBezTo>
                  <a:cubicBezTo>
                    <a:pt x="1345594" y="410396"/>
                    <a:pt x="1344091" y="418211"/>
                    <a:pt x="1347698" y="427227"/>
                  </a:cubicBezTo>
                  <a:cubicBezTo>
                    <a:pt x="1353108" y="440150"/>
                    <a:pt x="1359720" y="452172"/>
                    <a:pt x="1368436" y="463292"/>
                  </a:cubicBezTo>
                  <a:cubicBezTo>
                    <a:pt x="1375348" y="472309"/>
                    <a:pt x="1383764" y="474713"/>
                    <a:pt x="1394884" y="472009"/>
                  </a:cubicBezTo>
                  <a:cubicBezTo>
                    <a:pt x="1420430" y="465697"/>
                    <a:pt x="1446277" y="459986"/>
                    <a:pt x="1471824" y="454577"/>
                  </a:cubicBezTo>
                  <a:cubicBezTo>
                    <a:pt x="1485348" y="451571"/>
                    <a:pt x="1493464" y="455478"/>
                    <a:pt x="1500376" y="467801"/>
                  </a:cubicBezTo>
                  <a:cubicBezTo>
                    <a:pt x="1503983" y="474413"/>
                    <a:pt x="1506988" y="481325"/>
                    <a:pt x="1509392" y="488538"/>
                  </a:cubicBezTo>
                  <a:cubicBezTo>
                    <a:pt x="1514502" y="505069"/>
                    <a:pt x="1511797" y="512883"/>
                    <a:pt x="1497070" y="522200"/>
                  </a:cubicBezTo>
                  <a:cubicBezTo>
                    <a:pt x="1476032" y="535424"/>
                    <a:pt x="1455293" y="549249"/>
                    <a:pt x="1433654" y="561572"/>
                  </a:cubicBezTo>
                  <a:cubicBezTo>
                    <a:pt x="1421332" y="568784"/>
                    <a:pt x="1418026" y="578402"/>
                    <a:pt x="1420130" y="591025"/>
                  </a:cubicBezTo>
                  <a:cubicBezTo>
                    <a:pt x="1421933" y="602747"/>
                    <a:pt x="1425239" y="614167"/>
                    <a:pt x="1429446" y="625287"/>
                  </a:cubicBezTo>
                  <a:cubicBezTo>
                    <a:pt x="1433354" y="635506"/>
                    <a:pt x="1440266" y="640916"/>
                    <a:pt x="1451988" y="641217"/>
                  </a:cubicBezTo>
                  <a:cubicBezTo>
                    <a:pt x="1478436" y="641517"/>
                    <a:pt x="1504584" y="643321"/>
                    <a:pt x="1531032" y="644222"/>
                  </a:cubicBezTo>
                  <a:cubicBezTo>
                    <a:pt x="1545458" y="644823"/>
                    <a:pt x="1552671" y="650533"/>
                    <a:pt x="1556578" y="664359"/>
                  </a:cubicBezTo>
                  <a:cubicBezTo>
                    <a:pt x="1558982" y="672173"/>
                    <a:pt x="1559884" y="680288"/>
                    <a:pt x="1559884" y="688703"/>
                  </a:cubicBezTo>
                  <a:cubicBezTo>
                    <a:pt x="1559884" y="704932"/>
                    <a:pt x="1555376" y="711545"/>
                    <a:pt x="1540349" y="716353"/>
                  </a:cubicBezTo>
                  <a:cubicBezTo>
                    <a:pt x="1516605" y="723867"/>
                    <a:pt x="1492862" y="731080"/>
                    <a:pt x="1469119" y="738294"/>
                  </a:cubicBezTo>
                  <a:cubicBezTo>
                    <a:pt x="1451988" y="743402"/>
                    <a:pt x="1447480" y="748813"/>
                    <a:pt x="1446878" y="766544"/>
                  </a:cubicBezTo>
                  <a:cubicBezTo>
                    <a:pt x="1446578" y="778867"/>
                    <a:pt x="1445676" y="791490"/>
                    <a:pt x="1448381" y="803813"/>
                  </a:cubicBezTo>
                  <a:cubicBezTo>
                    <a:pt x="1450185" y="812228"/>
                    <a:pt x="1455293" y="817337"/>
                    <a:pt x="1463709" y="820042"/>
                  </a:cubicBezTo>
                  <a:cubicBezTo>
                    <a:pt x="1488655" y="827556"/>
                    <a:pt x="1513600" y="835069"/>
                    <a:pt x="1538545" y="842884"/>
                  </a:cubicBezTo>
                  <a:cubicBezTo>
                    <a:pt x="1555977" y="848293"/>
                    <a:pt x="1560185" y="854305"/>
                    <a:pt x="1559884" y="872638"/>
                  </a:cubicBezTo>
                  <a:cubicBezTo>
                    <a:pt x="1559884" y="874441"/>
                    <a:pt x="1559884" y="876244"/>
                    <a:pt x="1559884" y="878048"/>
                  </a:cubicBezTo>
                  <a:cubicBezTo>
                    <a:pt x="1558682" y="906299"/>
                    <a:pt x="1549665" y="915315"/>
                    <a:pt x="1521414" y="916217"/>
                  </a:cubicBezTo>
                  <a:cubicBezTo>
                    <a:pt x="1497671" y="916818"/>
                    <a:pt x="1474228" y="918020"/>
                    <a:pt x="1450485" y="918321"/>
                  </a:cubicBezTo>
                  <a:cubicBezTo>
                    <a:pt x="1441468" y="918622"/>
                    <a:pt x="1435157" y="922529"/>
                    <a:pt x="1431550" y="930042"/>
                  </a:cubicBezTo>
                  <a:cubicBezTo>
                    <a:pt x="1424939" y="944168"/>
                    <a:pt x="1420731" y="958895"/>
                    <a:pt x="1419529" y="974523"/>
                  </a:cubicBezTo>
                  <a:cubicBezTo>
                    <a:pt x="1418627" y="984441"/>
                    <a:pt x="1422835" y="991054"/>
                    <a:pt x="1431250" y="996163"/>
                  </a:cubicBezTo>
                  <a:cubicBezTo>
                    <a:pt x="1452288" y="1009086"/>
                    <a:pt x="1473026" y="1022010"/>
                    <a:pt x="1493764" y="1035234"/>
                  </a:cubicBezTo>
                  <a:cubicBezTo>
                    <a:pt x="1512698" y="1046955"/>
                    <a:pt x="1515103" y="1054169"/>
                    <a:pt x="1507889" y="1075207"/>
                  </a:cubicBezTo>
                  <a:cubicBezTo>
                    <a:pt x="1505485" y="1082420"/>
                    <a:pt x="1502179" y="1089332"/>
                    <a:pt x="1497971" y="1095644"/>
                  </a:cubicBezTo>
                  <a:cubicBezTo>
                    <a:pt x="1494064" y="1101354"/>
                    <a:pt x="1487753" y="1105261"/>
                    <a:pt x="1478737" y="1105261"/>
                  </a:cubicBezTo>
                  <a:cubicBezTo>
                    <a:pt x="1462808" y="1101655"/>
                    <a:pt x="1446878" y="1098048"/>
                    <a:pt x="1430949" y="1094742"/>
                  </a:cubicBezTo>
                  <a:cubicBezTo>
                    <a:pt x="1418026" y="1091737"/>
                    <a:pt x="1404802" y="1089032"/>
                    <a:pt x="1391878" y="1085726"/>
                  </a:cubicBezTo>
                  <a:cubicBezTo>
                    <a:pt x="1383463" y="1083622"/>
                    <a:pt x="1376851" y="1086026"/>
                    <a:pt x="1371441" y="1092037"/>
                  </a:cubicBezTo>
                  <a:cubicBezTo>
                    <a:pt x="1360321" y="1104961"/>
                    <a:pt x="1351605" y="1119688"/>
                    <a:pt x="1346796" y="1136218"/>
                  </a:cubicBezTo>
                  <a:cubicBezTo>
                    <a:pt x="1344392" y="1144032"/>
                    <a:pt x="1347999" y="1149742"/>
                    <a:pt x="1352807" y="1155152"/>
                  </a:cubicBezTo>
                  <a:cubicBezTo>
                    <a:pt x="1370239" y="1174087"/>
                    <a:pt x="1387971" y="1193021"/>
                    <a:pt x="1405403" y="1211655"/>
                  </a:cubicBezTo>
                  <a:cubicBezTo>
                    <a:pt x="1418627" y="1225781"/>
                    <a:pt x="1419228" y="1234196"/>
                    <a:pt x="1408709" y="1250426"/>
                  </a:cubicBezTo>
                  <a:cubicBezTo>
                    <a:pt x="1408108" y="1251327"/>
                    <a:pt x="1407507" y="1252530"/>
                    <a:pt x="1406605" y="1253431"/>
                  </a:cubicBezTo>
                  <a:cubicBezTo>
                    <a:pt x="1386769" y="1280180"/>
                    <a:pt x="1378053" y="1280481"/>
                    <a:pt x="1353709" y="1266655"/>
                  </a:cubicBezTo>
                  <a:cubicBezTo>
                    <a:pt x="1333872" y="1255235"/>
                    <a:pt x="1312834" y="1245016"/>
                    <a:pt x="1292698" y="1234196"/>
                  </a:cubicBezTo>
                  <a:cubicBezTo>
                    <a:pt x="1284282" y="1229688"/>
                    <a:pt x="1276468" y="1229688"/>
                    <a:pt x="1268954" y="1235098"/>
                  </a:cubicBezTo>
                  <a:cubicBezTo>
                    <a:pt x="1256932" y="1243513"/>
                    <a:pt x="1246714" y="1253732"/>
                    <a:pt x="1237998" y="1265453"/>
                  </a:cubicBezTo>
                  <a:cubicBezTo>
                    <a:pt x="1231686" y="1273868"/>
                    <a:pt x="1231386" y="1282284"/>
                    <a:pt x="1236495" y="1291601"/>
                  </a:cubicBezTo>
                  <a:cubicBezTo>
                    <a:pt x="1248818" y="1314142"/>
                    <a:pt x="1260840" y="1336983"/>
                    <a:pt x="1272561" y="1359825"/>
                  </a:cubicBezTo>
                  <a:cubicBezTo>
                    <a:pt x="1280676" y="1375754"/>
                    <a:pt x="1279474" y="1382967"/>
                    <a:pt x="1266550" y="1395289"/>
                  </a:cubicBezTo>
                  <a:cubicBezTo>
                    <a:pt x="1264446" y="1397093"/>
                    <a:pt x="1262643" y="1399197"/>
                    <a:pt x="1260539" y="1400699"/>
                  </a:cubicBezTo>
                  <a:cubicBezTo>
                    <a:pt x="1241304" y="1414825"/>
                    <a:pt x="1231386" y="1421738"/>
                    <a:pt x="1208845" y="1398896"/>
                  </a:cubicBezTo>
                  <a:cubicBezTo>
                    <a:pt x="1192615" y="1382366"/>
                    <a:pt x="1175184" y="1367639"/>
                    <a:pt x="1158353" y="1351710"/>
                  </a:cubicBezTo>
                  <a:cubicBezTo>
                    <a:pt x="1150539" y="1344196"/>
                    <a:pt x="1142123" y="1342694"/>
                    <a:pt x="1132506" y="1346601"/>
                  </a:cubicBezTo>
                  <a:cubicBezTo>
                    <a:pt x="1119883" y="1351710"/>
                    <a:pt x="1107861" y="1358322"/>
                    <a:pt x="1097041" y="1366737"/>
                  </a:cubicBezTo>
                  <a:cubicBezTo>
                    <a:pt x="1088025" y="1373650"/>
                    <a:pt x="1085620" y="1382366"/>
                    <a:pt x="1088325" y="1393185"/>
                  </a:cubicBezTo>
                  <a:cubicBezTo>
                    <a:pt x="1094637" y="1419333"/>
                    <a:pt x="1100648" y="1445781"/>
                    <a:pt x="1106359" y="1471929"/>
                  </a:cubicBezTo>
                  <a:cubicBezTo>
                    <a:pt x="1108763" y="1483350"/>
                    <a:pt x="1104856" y="1492066"/>
                    <a:pt x="1094637" y="1498076"/>
                  </a:cubicBezTo>
                  <a:cubicBezTo>
                    <a:pt x="1087724" y="1502284"/>
                    <a:pt x="1080211" y="1505590"/>
                    <a:pt x="1072396" y="1507995"/>
                  </a:cubicBezTo>
                  <a:cubicBezTo>
                    <a:pt x="1056468" y="1513104"/>
                    <a:pt x="1047451" y="1510098"/>
                    <a:pt x="1038435" y="1495973"/>
                  </a:cubicBezTo>
                  <a:cubicBezTo>
                    <a:pt x="1025211" y="1474934"/>
                    <a:pt x="1011686" y="1454197"/>
                    <a:pt x="999063" y="1432557"/>
                  </a:cubicBezTo>
                  <a:cubicBezTo>
                    <a:pt x="992150" y="1420836"/>
                    <a:pt x="983134" y="1416328"/>
                    <a:pt x="969609" y="1418732"/>
                  </a:cubicBezTo>
                  <a:cubicBezTo>
                    <a:pt x="958790" y="1420836"/>
                    <a:pt x="948271" y="1423541"/>
                    <a:pt x="938052" y="1427148"/>
                  </a:cubicBezTo>
                  <a:cubicBezTo>
                    <a:pt x="923927" y="1432257"/>
                    <a:pt x="919418" y="1438268"/>
                    <a:pt x="918817" y="1453295"/>
                  </a:cubicBezTo>
                  <a:cubicBezTo>
                    <a:pt x="917915" y="1477038"/>
                    <a:pt x="917314" y="1500481"/>
                    <a:pt x="916713" y="1524224"/>
                  </a:cubicBezTo>
                  <a:cubicBezTo>
                    <a:pt x="916112" y="1545864"/>
                    <a:pt x="910702" y="1552776"/>
                    <a:pt x="889363" y="1556683"/>
                  </a:cubicBezTo>
                  <a:cubicBezTo>
                    <a:pt x="883653" y="1557886"/>
                    <a:pt x="877943" y="1558487"/>
                    <a:pt x="872232" y="1558787"/>
                  </a:cubicBezTo>
                  <a:cubicBezTo>
                    <a:pt x="858107" y="1559689"/>
                    <a:pt x="849090" y="1553978"/>
                    <a:pt x="844582" y="1540153"/>
                  </a:cubicBezTo>
                  <a:cubicBezTo>
                    <a:pt x="836467" y="1514907"/>
                    <a:pt x="828652" y="1489962"/>
                    <a:pt x="821439" y="1464716"/>
                  </a:cubicBezTo>
                  <a:cubicBezTo>
                    <a:pt x="818133" y="1453295"/>
                    <a:pt x="811221" y="1447885"/>
                    <a:pt x="799800" y="1446082"/>
                  </a:cubicBezTo>
                  <a:cubicBezTo>
                    <a:pt x="786576" y="1444278"/>
                    <a:pt x="773352" y="1444278"/>
                    <a:pt x="760128" y="1446382"/>
                  </a:cubicBezTo>
                  <a:cubicBezTo>
                    <a:pt x="750210" y="1447885"/>
                    <a:pt x="743898" y="1452995"/>
                    <a:pt x="740893" y="1462913"/>
                  </a:cubicBezTo>
                  <a:cubicBezTo>
                    <a:pt x="733980" y="1486656"/>
                    <a:pt x="726466" y="1510399"/>
                    <a:pt x="718953" y="1534142"/>
                  </a:cubicBezTo>
                  <a:cubicBezTo>
                    <a:pt x="712341" y="1555481"/>
                    <a:pt x="703926" y="1560891"/>
                    <a:pt x="681986" y="1557886"/>
                  </a:cubicBezTo>
                  <a:cubicBezTo>
                    <a:pt x="648925" y="1553377"/>
                    <a:pt x="645018" y="1548869"/>
                    <a:pt x="644718" y="1515809"/>
                  </a:cubicBezTo>
                  <a:cubicBezTo>
                    <a:pt x="644418" y="1494170"/>
                    <a:pt x="643516" y="1472830"/>
                    <a:pt x="642915" y="1451191"/>
                  </a:cubicBezTo>
                  <a:cubicBezTo>
                    <a:pt x="642614" y="1441273"/>
                    <a:pt x="638707" y="1433459"/>
                    <a:pt x="629390" y="1429552"/>
                  </a:cubicBezTo>
                  <a:cubicBezTo>
                    <a:pt x="615264" y="1423541"/>
                    <a:pt x="600838" y="1419333"/>
                    <a:pt x="585510" y="1418431"/>
                  </a:cubicBezTo>
                  <a:cubicBezTo>
                    <a:pt x="576193" y="1417830"/>
                    <a:pt x="569581" y="1421437"/>
                    <a:pt x="564471" y="1429552"/>
                  </a:cubicBezTo>
                  <a:cubicBezTo>
                    <a:pt x="551548" y="1451191"/>
                    <a:pt x="537723" y="1472229"/>
                    <a:pt x="524499" y="1493569"/>
                  </a:cubicBezTo>
                  <a:cubicBezTo>
                    <a:pt x="513980" y="1510399"/>
                    <a:pt x="505865" y="1513404"/>
                    <a:pt x="487231" y="1507093"/>
                  </a:cubicBezTo>
                  <a:cubicBezTo>
                    <a:pt x="486329" y="1506793"/>
                    <a:pt x="485428" y="1506492"/>
                    <a:pt x="484526" y="1506192"/>
                  </a:cubicBezTo>
                  <a:cubicBezTo>
                    <a:pt x="455674" y="1494470"/>
                    <a:pt x="449963" y="1487858"/>
                    <a:pt x="457477" y="1459005"/>
                  </a:cubicBezTo>
                  <a:cubicBezTo>
                    <a:pt x="463187" y="1437066"/>
                    <a:pt x="467395" y="1414825"/>
                    <a:pt x="472805" y="1392584"/>
                  </a:cubicBezTo>
                  <a:cubicBezTo>
                    <a:pt x="475510" y="1381164"/>
                    <a:pt x="472504" y="1372448"/>
                    <a:pt x="462887" y="1365535"/>
                  </a:cubicBezTo>
                  <a:cubicBezTo>
                    <a:pt x="452668" y="1358322"/>
                    <a:pt x="442149" y="1352010"/>
                    <a:pt x="430728" y="1346902"/>
                  </a:cubicBezTo>
                  <a:cubicBezTo>
                    <a:pt x="419908" y="1342093"/>
                    <a:pt x="410591" y="1343896"/>
                    <a:pt x="401575" y="1352311"/>
                  </a:cubicBezTo>
                  <a:cubicBezTo>
                    <a:pt x="383542" y="1369442"/>
                    <a:pt x="365209" y="1386273"/>
                    <a:pt x="347176" y="1403103"/>
                  </a:cubicBezTo>
                  <a:cubicBezTo>
                    <a:pt x="333651" y="1416027"/>
                    <a:pt x="324936" y="1416628"/>
                    <a:pt x="309007" y="1406710"/>
                  </a:cubicBezTo>
                  <a:cubicBezTo>
                    <a:pt x="307203" y="1405508"/>
                    <a:pt x="305400" y="1404306"/>
                    <a:pt x="303597" y="1403103"/>
                  </a:cubicBezTo>
                  <a:cubicBezTo>
                    <a:pt x="280455" y="1386574"/>
                    <a:pt x="278351" y="1377857"/>
                    <a:pt x="291575" y="1352912"/>
                  </a:cubicBezTo>
                  <a:cubicBezTo>
                    <a:pt x="302394" y="1332475"/>
                    <a:pt x="312913" y="1312038"/>
                    <a:pt x="324034" y="1291901"/>
                  </a:cubicBezTo>
                  <a:cubicBezTo>
                    <a:pt x="329744" y="1281382"/>
                    <a:pt x="328843" y="1272365"/>
                    <a:pt x="321630" y="1263349"/>
                  </a:cubicBezTo>
                  <a:cubicBezTo>
                    <a:pt x="313816" y="1253431"/>
                    <a:pt x="304799" y="1244414"/>
                    <a:pt x="294580" y="1236601"/>
                  </a:cubicBezTo>
                  <a:cubicBezTo>
                    <a:pt x="285564" y="1229688"/>
                    <a:pt x="276547" y="1229087"/>
                    <a:pt x="266629" y="1234497"/>
                  </a:cubicBezTo>
                  <a:cubicBezTo>
                    <a:pt x="244389" y="1246518"/>
                    <a:pt x="221847" y="1258540"/>
                    <a:pt x="199006" y="1270262"/>
                  </a:cubicBezTo>
                  <a:cubicBezTo>
                    <a:pt x="183077" y="1278677"/>
                    <a:pt x="173760" y="1276573"/>
                    <a:pt x="162039" y="1263349"/>
                  </a:cubicBezTo>
                  <a:cubicBezTo>
                    <a:pt x="161137" y="1262448"/>
                    <a:pt x="160536" y="1261546"/>
                    <a:pt x="159634" y="1260644"/>
                  </a:cubicBezTo>
                  <a:cubicBezTo>
                    <a:pt x="138896" y="1236601"/>
                    <a:pt x="139197" y="1228185"/>
                    <a:pt x="161137" y="1205343"/>
                  </a:cubicBezTo>
                  <a:cubicBezTo>
                    <a:pt x="176465" y="1189114"/>
                    <a:pt x="190891" y="1172584"/>
                    <a:pt x="206519" y="1156956"/>
                  </a:cubicBezTo>
                  <a:cubicBezTo>
                    <a:pt x="214334" y="1148841"/>
                    <a:pt x="215837" y="1140425"/>
                    <a:pt x="211929" y="1130507"/>
                  </a:cubicBezTo>
                  <a:cubicBezTo>
                    <a:pt x="206820" y="1117584"/>
                    <a:pt x="199607" y="1105562"/>
                    <a:pt x="191192" y="1094442"/>
                  </a:cubicBezTo>
                  <a:cubicBezTo>
                    <a:pt x="184279" y="1085425"/>
                    <a:pt x="174962" y="1084523"/>
                    <a:pt x="165044" y="1086928"/>
                  </a:cubicBezTo>
                  <a:cubicBezTo>
                    <a:pt x="143104" y="1092037"/>
                    <a:pt x="121465" y="1097146"/>
                    <a:pt x="99525" y="1101955"/>
                  </a:cubicBezTo>
                  <a:cubicBezTo>
                    <a:pt x="96519" y="1102556"/>
                    <a:pt x="93514" y="1103458"/>
                    <a:pt x="90809" y="1104059"/>
                  </a:cubicBezTo>
                  <a:cubicBezTo>
                    <a:pt x="74278" y="1107065"/>
                    <a:pt x="65863" y="1103158"/>
                    <a:pt x="58350" y="1088130"/>
                  </a:cubicBezTo>
                  <a:cubicBezTo>
                    <a:pt x="55645" y="1082420"/>
                    <a:pt x="52940" y="1076709"/>
                    <a:pt x="50836" y="1070699"/>
                  </a:cubicBezTo>
                  <a:cubicBezTo>
                    <a:pt x="45426" y="1054770"/>
                    <a:pt x="48431" y="1045753"/>
                    <a:pt x="62858" y="1036737"/>
                  </a:cubicBezTo>
                  <a:cubicBezTo>
                    <a:pt x="83295" y="1023813"/>
                    <a:pt x="104033" y="1010890"/>
                    <a:pt x="124470" y="998267"/>
                  </a:cubicBezTo>
                  <a:cubicBezTo>
                    <a:pt x="140699" y="988048"/>
                    <a:pt x="143104" y="982337"/>
                    <a:pt x="139197" y="963704"/>
                  </a:cubicBezTo>
                  <a:cubicBezTo>
                    <a:pt x="136793" y="953184"/>
                    <a:pt x="134088" y="942365"/>
                    <a:pt x="129880" y="932447"/>
                  </a:cubicBezTo>
                  <a:cubicBezTo>
                    <a:pt x="125672" y="922529"/>
                    <a:pt x="118459" y="917720"/>
                    <a:pt x="107339" y="917419"/>
                  </a:cubicBezTo>
                  <a:cubicBezTo>
                    <a:pt x="82995" y="917119"/>
                    <a:pt x="58951" y="916217"/>
                    <a:pt x="34607" y="915315"/>
                  </a:cubicBezTo>
                  <a:cubicBezTo>
                    <a:pt x="12666" y="914714"/>
                    <a:pt x="6055" y="909004"/>
                    <a:pt x="2147" y="887966"/>
                  </a:cubicBezTo>
                  <a:cubicBezTo>
                    <a:pt x="1847" y="885862"/>
                    <a:pt x="1246" y="883758"/>
                    <a:pt x="945" y="881654"/>
                  </a:cubicBezTo>
                  <a:cubicBezTo>
                    <a:pt x="-2361" y="854906"/>
                    <a:pt x="2147" y="847993"/>
                    <a:pt x="28295" y="840179"/>
                  </a:cubicBezTo>
                  <a:cubicBezTo>
                    <a:pt x="49934" y="833566"/>
                    <a:pt x="71573" y="826354"/>
                    <a:pt x="93514" y="820342"/>
                  </a:cubicBezTo>
                  <a:cubicBezTo>
                    <a:pt x="105535" y="817037"/>
                    <a:pt x="111847" y="810124"/>
                    <a:pt x="113050" y="798403"/>
                  </a:cubicBezTo>
                  <a:cubicBezTo>
                    <a:pt x="114252" y="784577"/>
                    <a:pt x="114852" y="770452"/>
                    <a:pt x="112147" y="756627"/>
                  </a:cubicBezTo>
                  <a:cubicBezTo>
                    <a:pt x="110644" y="747610"/>
                    <a:pt x="105535" y="742200"/>
                    <a:pt x="96820" y="739495"/>
                  </a:cubicBezTo>
                  <a:cubicBezTo>
                    <a:pt x="73678" y="732583"/>
                    <a:pt x="50535" y="725370"/>
                    <a:pt x="27393" y="718157"/>
                  </a:cubicBezTo>
                  <a:cubicBezTo>
                    <a:pt x="2147" y="710343"/>
                    <a:pt x="-558" y="706135"/>
                    <a:pt x="945" y="679687"/>
                  </a:cubicBezTo>
                  <a:cubicBezTo>
                    <a:pt x="1246" y="674276"/>
                    <a:pt x="2448" y="668867"/>
                    <a:pt x="3650" y="663757"/>
                  </a:cubicBezTo>
                  <a:cubicBezTo>
                    <a:pt x="7257" y="650533"/>
                    <a:pt x="14770" y="644523"/>
                    <a:pt x="28596" y="643922"/>
                  </a:cubicBezTo>
                  <a:cubicBezTo>
                    <a:pt x="51136" y="643020"/>
                    <a:pt x="73377" y="642419"/>
                    <a:pt x="95918" y="641818"/>
                  </a:cubicBezTo>
                  <a:cubicBezTo>
                    <a:pt x="99224" y="641818"/>
                    <a:pt x="102530" y="641517"/>
                    <a:pt x="105836" y="641517"/>
                  </a:cubicBezTo>
                  <a:cubicBezTo>
                    <a:pt x="120863" y="642118"/>
                    <a:pt x="128677" y="633703"/>
                    <a:pt x="132585" y="620479"/>
                  </a:cubicBezTo>
                  <a:cubicBezTo>
                    <a:pt x="135590" y="610561"/>
                    <a:pt x="138295" y="600643"/>
                    <a:pt x="140399" y="590725"/>
                  </a:cubicBezTo>
                  <a:cubicBezTo>
                    <a:pt x="143104" y="576900"/>
                    <a:pt x="139798" y="570287"/>
                    <a:pt x="127776" y="562473"/>
                  </a:cubicBezTo>
                  <a:cubicBezTo>
                    <a:pt x="107339" y="549550"/>
                    <a:pt x="86601" y="536626"/>
                    <a:pt x="66164" y="524003"/>
                  </a:cubicBezTo>
                  <a:cubicBezTo>
                    <a:pt x="47831" y="512582"/>
                    <a:pt x="45126" y="505369"/>
                    <a:pt x="52339" y="484632"/>
                  </a:cubicBezTo>
                  <a:cubicBezTo>
                    <a:pt x="54443" y="478019"/>
                    <a:pt x="57148" y="471408"/>
                    <a:pt x="61054" y="465697"/>
                  </a:cubicBezTo>
                  <a:cubicBezTo>
                    <a:pt x="67366" y="456080"/>
                    <a:pt x="76082" y="451271"/>
                    <a:pt x="88104" y="454276"/>
                  </a:cubicBezTo>
                  <a:cubicBezTo>
                    <a:pt x="113650" y="460287"/>
                    <a:pt x="139498" y="465697"/>
                    <a:pt x="165044" y="472009"/>
                  </a:cubicBezTo>
                  <a:cubicBezTo>
                    <a:pt x="176765" y="475014"/>
                    <a:pt x="185782" y="472309"/>
                    <a:pt x="192995" y="462691"/>
                  </a:cubicBezTo>
                  <a:cubicBezTo>
                    <a:pt x="200509" y="452473"/>
                    <a:pt x="207121" y="441353"/>
                    <a:pt x="211929" y="429631"/>
                  </a:cubicBezTo>
                  <a:cubicBezTo>
                    <a:pt x="216137" y="419112"/>
                    <a:pt x="214935" y="410096"/>
                    <a:pt x="206519" y="401380"/>
                  </a:cubicBezTo>
                  <a:cubicBezTo>
                    <a:pt x="189088" y="383647"/>
                    <a:pt x="172558" y="365314"/>
                    <a:pt x="155426" y="346981"/>
                  </a:cubicBezTo>
                  <a:cubicBezTo>
                    <a:pt x="142202" y="332554"/>
                    <a:pt x="141601" y="324440"/>
                    <a:pt x="152421" y="308210"/>
                  </a:cubicBezTo>
                  <a:cubicBezTo>
                    <a:pt x="154224" y="305806"/>
                    <a:pt x="155727" y="303101"/>
                    <a:pt x="157530" y="300696"/>
                  </a:cubicBezTo>
                  <a:cubicBezTo>
                    <a:pt x="172858" y="280560"/>
                    <a:pt x="181273" y="278756"/>
                    <a:pt x="203814" y="290478"/>
                  </a:cubicBezTo>
                  <a:cubicBezTo>
                    <a:pt x="224853" y="301598"/>
                    <a:pt x="245891" y="312418"/>
                    <a:pt x="266329" y="323839"/>
                  </a:cubicBezTo>
                  <a:cubicBezTo>
                    <a:pt x="277148" y="329849"/>
                    <a:pt x="286766" y="328647"/>
                    <a:pt x="295783" y="321134"/>
                  </a:cubicBezTo>
                  <a:cubicBezTo>
                    <a:pt x="304799" y="313620"/>
                    <a:pt x="313214" y="305205"/>
                    <a:pt x="321029" y="296188"/>
                  </a:cubicBezTo>
                  <a:cubicBezTo>
                    <a:pt x="328843" y="286872"/>
                    <a:pt x="330646" y="277554"/>
                    <a:pt x="324335" y="266134"/>
                  </a:cubicBezTo>
                  <a:cubicBezTo>
                    <a:pt x="311711" y="243593"/>
                    <a:pt x="299990" y="220750"/>
                    <a:pt x="287968" y="197909"/>
                  </a:cubicBezTo>
                  <a:cubicBezTo>
                    <a:pt x="280154" y="182882"/>
                    <a:pt x="281957" y="174767"/>
                    <a:pt x="294280" y="163346"/>
                  </a:cubicBezTo>
                  <a:cubicBezTo>
                    <a:pt x="299990" y="157936"/>
                    <a:pt x="306302" y="153428"/>
                    <a:pt x="313214" y="149221"/>
                  </a:cubicBezTo>
                  <a:cubicBezTo>
                    <a:pt x="325236" y="142308"/>
                    <a:pt x="333651" y="143209"/>
                    <a:pt x="343870" y="152527"/>
                  </a:cubicBezTo>
                  <a:cubicBezTo>
                    <a:pt x="361302" y="168455"/>
                    <a:pt x="378734" y="184685"/>
                    <a:pt x="395865" y="200915"/>
                  </a:cubicBezTo>
                  <a:cubicBezTo>
                    <a:pt x="413898" y="218046"/>
                    <a:pt x="417805" y="218647"/>
                    <a:pt x="439745" y="207226"/>
                  </a:cubicBezTo>
                  <a:cubicBezTo>
                    <a:pt x="448460" y="202718"/>
                    <a:pt x="456575" y="197909"/>
                    <a:pt x="464389" y="191898"/>
                  </a:cubicBezTo>
                  <a:cubicBezTo>
                    <a:pt x="472805" y="184985"/>
                    <a:pt x="475510" y="176871"/>
                    <a:pt x="472805" y="166051"/>
                  </a:cubicBezTo>
                  <a:cubicBezTo>
                    <a:pt x="466493" y="141105"/>
                    <a:pt x="461084" y="115859"/>
                    <a:pt x="455373" y="90914"/>
                  </a:cubicBezTo>
                  <a:cubicBezTo>
                    <a:pt x="451766" y="74684"/>
                    <a:pt x="455674" y="66570"/>
                    <a:pt x="470100" y="58756"/>
                  </a:cubicBezTo>
                  <a:cubicBezTo>
                    <a:pt x="476712" y="55450"/>
                    <a:pt x="483324" y="52745"/>
                    <a:pt x="490236" y="50340"/>
                  </a:cubicBezTo>
                  <a:cubicBezTo>
                    <a:pt x="504963" y="45832"/>
                    <a:pt x="513378" y="48537"/>
                    <a:pt x="522095" y="61761"/>
                  </a:cubicBezTo>
                  <a:cubicBezTo>
                    <a:pt x="535919" y="83100"/>
                    <a:pt x="549745" y="104439"/>
                    <a:pt x="562368" y="126680"/>
                  </a:cubicBezTo>
                  <a:cubicBezTo>
                    <a:pt x="568980" y="138100"/>
                    <a:pt x="577996" y="142007"/>
                    <a:pt x="590319" y="140204"/>
                  </a:cubicBezTo>
                  <a:cubicBezTo>
                    <a:pt x="603242" y="138100"/>
                    <a:pt x="615865" y="134794"/>
                    <a:pt x="627887" y="129685"/>
                  </a:cubicBezTo>
                  <a:cubicBezTo>
                    <a:pt x="636603" y="125778"/>
                    <a:pt x="641412" y="119767"/>
                    <a:pt x="641713" y="109548"/>
                  </a:cubicBezTo>
                  <a:cubicBezTo>
                    <a:pt x="642314" y="83401"/>
                    <a:pt x="643816" y="57554"/>
                    <a:pt x="644718" y="31406"/>
                  </a:cubicBezTo>
                  <a:cubicBezTo>
                    <a:pt x="645319" y="14575"/>
                    <a:pt x="650729" y="7362"/>
                    <a:pt x="666958" y="2854"/>
                  </a:cubicBezTo>
                  <a:cubicBezTo>
                    <a:pt x="669663" y="2253"/>
                    <a:pt x="672368" y="1351"/>
                    <a:pt x="675073" y="1051"/>
                  </a:cubicBezTo>
                  <a:cubicBezTo>
                    <a:pt x="682512" y="224"/>
                    <a:pt x="688541" y="-189"/>
                    <a:pt x="693524" y="83"/>
                  </a:cubicBez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E7102E-58A0-4848-B5A5-49FC64AD4B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2418" y="3651652"/>
              <a:ext cx="1489373" cy="1477167"/>
            </a:xfrm>
            <a:custGeom>
              <a:avLst/>
              <a:gdLst>
                <a:gd name="connsiteX0" fmla="*/ 781166 w 1559898"/>
                <a:gd name="connsiteY0" fmla="*/ 225559 h 1558878"/>
                <a:gd name="connsiteX1" fmla="*/ 1333572 w 1559898"/>
                <a:gd name="connsiteY1" fmla="*/ 779468 h 1558878"/>
                <a:gd name="connsiteX2" fmla="*/ 779062 w 1559898"/>
                <a:gd name="connsiteY2" fmla="*/ 1331273 h 1558878"/>
                <a:gd name="connsiteX3" fmla="*/ 227558 w 1559898"/>
                <a:gd name="connsiteY3" fmla="*/ 777664 h 1558878"/>
                <a:gd name="connsiteX4" fmla="*/ 781166 w 1559898"/>
                <a:gd name="connsiteY4" fmla="*/ 225559 h 1558878"/>
                <a:gd name="connsiteX5" fmla="*/ 780565 w 1559898"/>
                <a:gd name="connsiteY5" fmla="*/ 209330 h 1558878"/>
                <a:gd name="connsiteX6" fmla="*/ 210727 w 1559898"/>
                <a:gd name="connsiteY6" fmla="*/ 775862 h 1558878"/>
                <a:gd name="connsiteX7" fmla="*/ 779664 w 1559898"/>
                <a:gd name="connsiteY7" fmla="*/ 1347202 h 1558878"/>
                <a:gd name="connsiteX8" fmla="*/ 1349501 w 1559898"/>
                <a:gd name="connsiteY8" fmla="*/ 777965 h 1558878"/>
                <a:gd name="connsiteX9" fmla="*/ 780565 w 1559898"/>
                <a:gd name="connsiteY9" fmla="*/ 209330 h 1558878"/>
                <a:gd name="connsiteX10" fmla="*/ 693524 w 1559898"/>
                <a:gd name="connsiteY10" fmla="*/ 83 h 1558878"/>
                <a:gd name="connsiteX11" fmla="*/ 719855 w 1559898"/>
                <a:gd name="connsiteY11" fmla="*/ 28400 h 1558878"/>
                <a:gd name="connsiteX12" fmla="*/ 739691 w 1559898"/>
                <a:gd name="connsiteY12" fmla="*/ 94521 h 1558878"/>
                <a:gd name="connsiteX13" fmla="*/ 759226 w 1559898"/>
                <a:gd name="connsiteY13" fmla="*/ 112253 h 1558878"/>
                <a:gd name="connsiteX14" fmla="*/ 801904 w 1559898"/>
                <a:gd name="connsiteY14" fmla="*/ 112253 h 1558878"/>
                <a:gd name="connsiteX15" fmla="*/ 820838 w 1559898"/>
                <a:gd name="connsiteY15" fmla="*/ 95122 h 1558878"/>
                <a:gd name="connsiteX16" fmla="*/ 843079 w 1559898"/>
                <a:gd name="connsiteY16" fmla="*/ 22089 h 1558878"/>
                <a:gd name="connsiteX17" fmla="*/ 873434 w 1559898"/>
                <a:gd name="connsiteY17" fmla="*/ 149 h 1558878"/>
                <a:gd name="connsiteX18" fmla="*/ 881549 w 1559898"/>
                <a:gd name="connsiteY18" fmla="*/ 450 h 1558878"/>
                <a:gd name="connsiteX19" fmla="*/ 916413 w 1559898"/>
                <a:gd name="connsiteY19" fmla="*/ 38018 h 1558878"/>
                <a:gd name="connsiteX20" fmla="*/ 918516 w 1559898"/>
                <a:gd name="connsiteY20" fmla="*/ 108046 h 1558878"/>
                <a:gd name="connsiteX21" fmla="*/ 930839 w 1559898"/>
                <a:gd name="connsiteY21" fmla="*/ 128482 h 1558878"/>
                <a:gd name="connsiteX22" fmla="*/ 975320 w 1559898"/>
                <a:gd name="connsiteY22" fmla="*/ 140204 h 1558878"/>
                <a:gd name="connsiteX23" fmla="*/ 996358 w 1559898"/>
                <a:gd name="connsiteY23" fmla="*/ 129084 h 1558878"/>
                <a:gd name="connsiteX24" fmla="*/ 1036331 w 1559898"/>
                <a:gd name="connsiteY24" fmla="*/ 65067 h 1558878"/>
                <a:gd name="connsiteX25" fmla="*/ 1075101 w 1559898"/>
                <a:gd name="connsiteY25" fmla="*/ 51542 h 1558878"/>
                <a:gd name="connsiteX26" fmla="*/ 1082014 w 1559898"/>
                <a:gd name="connsiteY26" fmla="*/ 53947 h 1558878"/>
                <a:gd name="connsiteX27" fmla="*/ 1103954 w 1559898"/>
                <a:gd name="connsiteY27" fmla="*/ 96925 h 1558878"/>
                <a:gd name="connsiteX28" fmla="*/ 1088325 w 1559898"/>
                <a:gd name="connsiteY28" fmla="*/ 164248 h 1558878"/>
                <a:gd name="connsiteX29" fmla="*/ 1099145 w 1559898"/>
                <a:gd name="connsiteY29" fmla="*/ 193401 h 1558878"/>
                <a:gd name="connsiteX30" fmla="*/ 1134008 w 1559898"/>
                <a:gd name="connsiteY30" fmla="*/ 212636 h 1558878"/>
                <a:gd name="connsiteX31" fmla="*/ 1157151 w 1559898"/>
                <a:gd name="connsiteY31" fmla="*/ 207226 h 1558878"/>
                <a:gd name="connsiteX32" fmla="*/ 1212452 w 1559898"/>
                <a:gd name="connsiteY32" fmla="*/ 155832 h 1558878"/>
                <a:gd name="connsiteX33" fmla="*/ 1253326 w 1559898"/>
                <a:gd name="connsiteY33" fmla="*/ 152527 h 1558878"/>
                <a:gd name="connsiteX34" fmla="*/ 1255430 w 1559898"/>
                <a:gd name="connsiteY34" fmla="*/ 154029 h 1558878"/>
                <a:gd name="connsiteX35" fmla="*/ 1268354 w 1559898"/>
                <a:gd name="connsiteY35" fmla="*/ 206024 h 1558878"/>
                <a:gd name="connsiteX36" fmla="*/ 1236195 w 1559898"/>
                <a:gd name="connsiteY36" fmla="*/ 266134 h 1558878"/>
                <a:gd name="connsiteX37" fmla="*/ 1238900 w 1559898"/>
                <a:gd name="connsiteY37" fmla="*/ 294686 h 1558878"/>
                <a:gd name="connsiteX38" fmla="*/ 1265949 w 1559898"/>
                <a:gd name="connsiteY38" fmla="*/ 321434 h 1558878"/>
                <a:gd name="connsiteX39" fmla="*/ 1292998 w 1559898"/>
                <a:gd name="connsiteY39" fmla="*/ 323839 h 1558878"/>
                <a:gd name="connsiteX40" fmla="*/ 1361223 w 1559898"/>
                <a:gd name="connsiteY40" fmla="*/ 287773 h 1558878"/>
                <a:gd name="connsiteX41" fmla="*/ 1398490 w 1559898"/>
                <a:gd name="connsiteY41" fmla="*/ 295587 h 1558878"/>
                <a:gd name="connsiteX42" fmla="*/ 1409911 w 1559898"/>
                <a:gd name="connsiteY42" fmla="*/ 310915 h 1558878"/>
                <a:gd name="connsiteX43" fmla="*/ 1406906 w 1559898"/>
                <a:gd name="connsiteY43" fmla="*/ 344576 h 1558878"/>
                <a:gd name="connsiteX44" fmla="*/ 1352506 w 1559898"/>
                <a:gd name="connsiteY44" fmla="*/ 403183 h 1558878"/>
                <a:gd name="connsiteX45" fmla="*/ 1347698 w 1559898"/>
                <a:gd name="connsiteY45" fmla="*/ 427227 h 1558878"/>
                <a:gd name="connsiteX46" fmla="*/ 1368436 w 1559898"/>
                <a:gd name="connsiteY46" fmla="*/ 463292 h 1558878"/>
                <a:gd name="connsiteX47" fmla="*/ 1394884 w 1559898"/>
                <a:gd name="connsiteY47" fmla="*/ 472009 h 1558878"/>
                <a:gd name="connsiteX48" fmla="*/ 1471824 w 1559898"/>
                <a:gd name="connsiteY48" fmla="*/ 454577 h 1558878"/>
                <a:gd name="connsiteX49" fmla="*/ 1500376 w 1559898"/>
                <a:gd name="connsiteY49" fmla="*/ 467801 h 1558878"/>
                <a:gd name="connsiteX50" fmla="*/ 1509392 w 1559898"/>
                <a:gd name="connsiteY50" fmla="*/ 488538 h 1558878"/>
                <a:gd name="connsiteX51" fmla="*/ 1497070 w 1559898"/>
                <a:gd name="connsiteY51" fmla="*/ 522200 h 1558878"/>
                <a:gd name="connsiteX52" fmla="*/ 1433654 w 1559898"/>
                <a:gd name="connsiteY52" fmla="*/ 561572 h 1558878"/>
                <a:gd name="connsiteX53" fmla="*/ 1420130 w 1559898"/>
                <a:gd name="connsiteY53" fmla="*/ 591025 h 1558878"/>
                <a:gd name="connsiteX54" fmla="*/ 1429446 w 1559898"/>
                <a:gd name="connsiteY54" fmla="*/ 625287 h 1558878"/>
                <a:gd name="connsiteX55" fmla="*/ 1451988 w 1559898"/>
                <a:gd name="connsiteY55" fmla="*/ 641217 h 1558878"/>
                <a:gd name="connsiteX56" fmla="*/ 1531032 w 1559898"/>
                <a:gd name="connsiteY56" fmla="*/ 644222 h 1558878"/>
                <a:gd name="connsiteX57" fmla="*/ 1556578 w 1559898"/>
                <a:gd name="connsiteY57" fmla="*/ 664359 h 1558878"/>
                <a:gd name="connsiteX58" fmla="*/ 1559884 w 1559898"/>
                <a:gd name="connsiteY58" fmla="*/ 688703 h 1558878"/>
                <a:gd name="connsiteX59" fmla="*/ 1540349 w 1559898"/>
                <a:gd name="connsiteY59" fmla="*/ 716353 h 1558878"/>
                <a:gd name="connsiteX60" fmla="*/ 1469119 w 1559898"/>
                <a:gd name="connsiteY60" fmla="*/ 738294 h 1558878"/>
                <a:gd name="connsiteX61" fmla="*/ 1446878 w 1559898"/>
                <a:gd name="connsiteY61" fmla="*/ 766544 h 1558878"/>
                <a:gd name="connsiteX62" fmla="*/ 1448381 w 1559898"/>
                <a:gd name="connsiteY62" fmla="*/ 803813 h 1558878"/>
                <a:gd name="connsiteX63" fmla="*/ 1463709 w 1559898"/>
                <a:gd name="connsiteY63" fmla="*/ 820042 h 1558878"/>
                <a:gd name="connsiteX64" fmla="*/ 1538545 w 1559898"/>
                <a:gd name="connsiteY64" fmla="*/ 842884 h 1558878"/>
                <a:gd name="connsiteX65" fmla="*/ 1559884 w 1559898"/>
                <a:gd name="connsiteY65" fmla="*/ 872638 h 1558878"/>
                <a:gd name="connsiteX66" fmla="*/ 1559884 w 1559898"/>
                <a:gd name="connsiteY66" fmla="*/ 878048 h 1558878"/>
                <a:gd name="connsiteX67" fmla="*/ 1521414 w 1559898"/>
                <a:gd name="connsiteY67" fmla="*/ 916217 h 1558878"/>
                <a:gd name="connsiteX68" fmla="*/ 1450485 w 1559898"/>
                <a:gd name="connsiteY68" fmla="*/ 918321 h 1558878"/>
                <a:gd name="connsiteX69" fmla="*/ 1431550 w 1559898"/>
                <a:gd name="connsiteY69" fmla="*/ 930042 h 1558878"/>
                <a:gd name="connsiteX70" fmla="*/ 1419529 w 1559898"/>
                <a:gd name="connsiteY70" fmla="*/ 974523 h 1558878"/>
                <a:gd name="connsiteX71" fmla="*/ 1431250 w 1559898"/>
                <a:gd name="connsiteY71" fmla="*/ 996163 h 1558878"/>
                <a:gd name="connsiteX72" fmla="*/ 1493764 w 1559898"/>
                <a:gd name="connsiteY72" fmla="*/ 1035234 h 1558878"/>
                <a:gd name="connsiteX73" fmla="*/ 1507889 w 1559898"/>
                <a:gd name="connsiteY73" fmla="*/ 1075207 h 1558878"/>
                <a:gd name="connsiteX74" fmla="*/ 1497971 w 1559898"/>
                <a:gd name="connsiteY74" fmla="*/ 1095644 h 1558878"/>
                <a:gd name="connsiteX75" fmla="*/ 1478737 w 1559898"/>
                <a:gd name="connsiteY75" fmla="*/ 1105261 h 1558878"/>
                <a:gd name="connsiteX76" fmla="*/ 1430949 w 1559898"/>
                <a:gd name="connsiteY76" fmla="*/ 1094742 h 1558878"/>
                <a:gd name="connsiteX77" fmla="*/ 1391878 w 1559898"/>
                <a:gd name="connsiteY77" fmla="*/ 1085726 h 1558878"/>
                <a:gd name="connsiteX78" fmla="*/ 1371441 w 1559898"/>
                <a:gd name="connsiteY78" fmla="*/ 1092037 h 1558878"/>
                <a:gd name="connsiteX79" fmla="*/ 1346796 w 1559898"/>
                <a:gd name="connsiteY79" fmla="*/ 1136218 h 1558878"/>
                <a:gd name="connsiteX80" fmla="*/ 1352807 w 1559898"/>
                <a:gd name="connsiteY80" fmla="*/ 1155152 h 1558878"/>
                <a:gd name="connsiteX81" fmla="*/ 1405403 w 1559898"/>
                <a:gd name="connsiteY81" fmla="*/ 1211655 h 1558878"/>
                <a:gd name="connsiteX82" fmla="*/ 1408709 w 1559898"/>
                <a:gd name="connsiteY82" fmla="*/ 1250426 h 1558878"/>
                <a:gd name="connsiteX83" fmla="*/ 1406605 w 1559898"/>
                <a:gd name="connsiteY83" fmla="*/ 1253431 h 1558878"/>
                <a:gd name="connsiteX84" fmla="*/ 1353709 w 1559898"/>
                <a:gd name="connsiteY84" fmla="*/ 1266655 h 1558878"/>
                <a:gd name="connsiteX85" fmla="*/ 1292698 w 1559898"/>
                <a:gd name="connsiteY85" fmla="*/ 1234196 h 1558878"/>
                <a:gd name="connsiteX86" fmla="*/ 1268954 w 1559898"/>
                <a:gd name="connsiteY86" fmla="*/ 1235098 h 1558878"/>
                <a:gd name="connsiteX87" fmla="*/ 1237998 w 1559898"/>
                <a:gd name="connsiteY87" fmla="*/ 1265453 h 1558878"/>
                <a:gd name="connsiteX88" fmla="*/ 1236495 w 1559898"/>
                <a:gd name="connsiteY88" fmla="*/ 1291601 h 1558878"/>
                <a:gd name="connsiteX89" fmla="*/ 1272561 w 1559898"/>
                <a:gd name="connsiteY89" fmla="*/ 1359825 h 1558878"/>
                <a:gd name="connsiteX90" fmla="*/ 1266550 w 1559898"/>
                <a:gd name="connsiteY90" fmla="*/ 1395289 h 1558878"/>
                <a:gd name="connsiteX91" fmla="*/ 1260539 w 1559898"/>
                <a:gd name="connsiteY91" fmla="*/ 1400699 h 1558878"/>
                <a:gd name="connsiteX92" fmla="*/ 1208845 w 1559898"/>
                <a:gd name="connsiteY92" fmla="*/ 1398896 h 1558878"/>
                <a:gd name="connsiteX93" fmla="*/ 1158353 w 1559898"/>
                <a:gd name="connsiteY93" fmla="*/ 1351710 h 1558878"/>
                <a:gd name="connsiteX94" fmla="*/ 1132506 w 1559898"/>
                <a:gd name="connsiteY94" fmla="*/ 1346601 h 1558878"/>
                <a:gd name="connsiteX95" fmla="*/ 1097041 w 1559898"/>
                <a:gd name="connsiteY95" fmla="*/ 1366737 h 1558878"/>
                <a:gd name="connsiteX96" fmla="*/ 1088325 w 1559898"/>
                <a:gd name="connsiteY96" fmla="*/ 1393185 h 1558878"/>
                <a:gd name="connsiteX97" fmla="*/ 1106359 w 1559898"/>
                <a:gd name="connsiteY97" fmla="*/ 1471929 h 1558878"/>
                <a:gd name="connsiteX98" fmla="*/ 1094637 w 1559898"/>
                <a:gd name="connsiteY98" fmla="*/ 1498076 h 1558878"/>
                <a:gd name="connsiteX99" fmla="*/ 1072396 w 1559898"/>
                <a:gd name="connsiteY99" fmla="*/ 1507995 h 1558878"/>
                <a:gd name="connsiteX100" fmla="*/ 1038435 w 1559898"/>
                <a:gd name="connsiteY100" fmla="*/ 1495973 h 1558878"/>
                <a:gd name="connsiteX101" fmla="*/ 999063 w 1559898"/>
                <a:gd name="connsiteY101" fmla="*/ 1432557 h 1558878"/>
                <a:gd name="connsiteX102" fmla="*/ 969609 w 1559898"/>
                <a:gd name="connsiteY102" fmla="*/ 1418732 h 1558878"/>
                <a:gd name="connsiteX103" fmla="*/ 938052 w 1559898"/>
                <a:gd name="connsiteY103" fmla="*/ 1427148 h 1558878"/>
                <a:gd name="connsiteX104" fmla="*/ 918817 w 1559898"/>
                <a:gd name="connsiteY104" fmla="*/ 1453295 h 1558878"/>
                <a:gd name="connsiteX105" fmla="*/ 916713 w 1559898"/>
                <a:gd name="connsiteY105" fmla="*/ 1524224 h 1558878"/>
                <a:gd name="connsiteX106" fmla="*/ 889363 w 1559898"/>
                <a:gd name="connsiteY106" fmla="*/ 1556683 h 1558878"/>
                <a:gd name="connsiteX107" fmla="*/ 872232 w 1559898"/>
                <a:gd name="connsiteY107" fmla="*/ 1558787 h 1558878"/>
                <a:gd name="connsiteX108" fmla="*/ 844582 w 1559898"/>
                <a:gd name="connsiteY108" fmla="*/ 1540153 h 1558878"/>
                <a:gd name="connsiteX109" fmla="*/ 821439 w 1559898"/>
                <a:gd name="connsiteY109" fmla="*/ 1464716 h 1558878"/>
                <a:gd name="connsiteX110" fmla="*/ 799800 w 1559898"/>
                <a:gd name="connsiteY110" fmla="*/ 1446082 h 1558878"/>
                <a:gd name="connsiteX111" fmla="*/ 760128 w 1559898"/>
                <a:gd name="connsiteY111" fmla="*/ 1446382 h 1558878"/>
                <a:gd name="connsiteX112" fmla="*/ 740893 w 1559898"/>
                <a:gd name="connsiteY112" fmla="*/ 1462913 h 1558878"/>
                <a:gd name="connsiteX113" fmla="*/ 718953 w 1559898"/>
                <a:gd name="connsiteY113" fmla="*/ 1534142 h 1558878"/>
                <a:gd name="connsiteX114" fmla="*/ 681986 w 1559898"/>
                <a:gd name="connsiteY114" fmla="*/ 1557886 h 1558878"/>
                <a:gd name="connsiteX115" fmla="*/ 644718 w 1559898"/>
                <a:gd name="connsiteY115" fmla="*/ 1515809 h 1558878"/>
                <a:gd name="connsiteX116" fmla="*/ 642915 w 1559898"/>
                <a:gd name="connsiteY116" fmla="*/ 1451191 h 1558878"/>
                <a:gd name="connsiteX117" fmla="*/ 629390 w 1559898"/>
                <a:gd name="connsiteY117" fmla="*/ 1429552 h 1558878"/>
                <a:gd name="connsiteX118" fmla="*/ 585510 w 1559898"/>
                <a:gd name="connsiteY118" fmla="*/ 1418431 h 1558878"/>
                <a:gd name="connsiteX119" fmla="*/ 564471 w 1559898"/>
                <a:gd name="connsiteY119" fmla="*/ 1429552 h 1558878"/>
                <a:gd name="connsiteX120" fmla="*/ 524499 w 1559898"/>
                <a:gd name="connsiteY120" fmla="*/ 1493569 h 1558878"/>
                <a:gd name="connsiteX121" fmla="*/ 487231 w 1559898"/>
                <a:gd name="connsiteY121" fmla="*/ 1507093 h 1558878"/>
                <a:gd name="connsiteX122" fmla="*/ 484526 w 1559898"/>
                <a:gd name="connsiteY122" fmla="*/ 1506192 h 1558878"/>
                <a:gd name="connsiteX123" fmla="*/ 457477 w 1559898"/>
                <a:gd name="connsiteY123" fmla="*/ 1459005 h 1558878"/>
                <a:gd name="connsiteX124" fmla="*/ 472805 w 1559898"/>
                <a:gd name="connsiteY124" fmla="*/ 1392584 h 1558878"/>
                <a:gd name="connsiteX125" fmla="*/ 462887 w 1559898"/>
                <a:gd name="connsiteY125" fmla="*/ 1365535 h 1558878"/>
                <a:gd name="connsiteX126" fmla="*/ 430728 w 1559898"/>
                <a:gd name="connsiteY126" fmla="*/ 1346902 h 1558878"/>
                <a:gd name="connsiteX127" fmla="*/ 401575 w 1559898"/>
                <a:gd name="connsiteY127" fmla="*/ 1352311 h 1558878"/>
                <a:gd name="connsiteX128" fmla="*/ 347176 w 1559898"/>
                <a:gd name="connsiteY128" fmla="*/ 1403103 h 1558878"/>
                <a:gd name="connsiteX129" fmla="*/ 309007 w 1559898"/>
                <a:gd name="connsiteY129" fmla="*/ 1406710 h 1558878"/>
                <a:gd name="connsiteX130" fmla="*/ 303597 w 1559898"/>
                <a:gd name="connsiteY130" fmla="*/ 1403103 h 1558878"/>
                <a:gd name="connsiteX131" fmla="*/ 291575 w 1559898"/>
                <a:gd name="connsiteY131" fmla="*/ 1352912 h 1558878"/>
                <a:gd name="connsiteX132" fmla="*/ 324034 w 1559898"/>
                <a:gd name="connsiteY132" fmla="*/ 1291901 h 1558878"/>
                <a:gd name="connsiteX133" fmla="*/ 321630 w 1559898"/>
                <a:gd name="connsiteY133" fmla="*/ 1263349 h 1558878"/>
                <a:gd name="connsiteX134" fmla="*/ 294580 w 1559898"/>
                <a:gd name="connsiteY134" fmla="*/ 1236601 h 1558878"/>
                <a:gd name="connsiteX135" fmla="*/ 266629 w 1559898"/>
                <a:gd name="connsiteY135" fmla="*/ 1234497 h 1558878"/>
                <a:gd name="connsiteX136" fmla="*/ 199006 w 1559898"/>
                <a:gd name="connsiteY136" fmla="*/ 1270262 h 1558878"/>
                <a:gd name="connsiteX137" fmla="*/ 162039 w 1559898"/>
                <a:gd name="connsiteY137" fmla="*/ 1263349 h 1558878"/>
                <a:gd name="connsiteX138" fmla="*/ 159634 w 1559898"/>
                <a:gd name="connsiteY138" fmla="*/ 1260644 h 1558878"/>
                <a:gd name="connsiteX139" fmla="*/ 161137 w 1559898"/>
                <a:gd name="connsiteY139" fmla="*/ 1205343 h 1558878"/>
                <a:gd name="connsiteX140" fmla="*/ 206519 w 1559898"/>
                <a:gd name="connsiteY140" fmla="*/ 1156956 h 1558878"/>
                <a:gd name="connsiteX141" fmla="*/ 211929 w 1559898"/>
                <a:gd name="connsiteY141" fmla="*/ 1130507 h 1558878"/>
                <a:gd name="connsiteX142" fmla="*/ 191192 w 1559898"/>
                <a:gd name="connsiteY142" fmla="*/ 1094442 h 1558878"/>
                <a:gd name="connsiteX143" fmla="*/ 165044 w 1559898"/>
                <a:gd name="connsiteY143" fmla="*/ 1086928 h 1558878"/>
                <a:gd name="connsiteX144" fmla="*/ 99525 w 1559898"/>
                <a:gd name="connsiteY144" fmla="*/ 1101955 h 1558878"/>
                <a:gd name="connsiteX145" fmla="*/ 90809 w 1559898"/>
                <a:gd name="connsiteY145" fmla="*/ 1104059 h 1558878"/>
                <a:gd name="connsiteX146" fmla="*/ 58350 w 1559898"/>
                <a:gd name="connsiteY146" fmla="*/ 1088130 h 1558878"/>
                <a:gd name="connsiteX147" fmla="*/ 50836 w 1559898"/>
                <a:gd name="connsiteY147" fmla="*/ 1070699 h 1558878"/>
                <a:gd name="connsiteX148" fmla="*/ 62858 w 1559898"/>
                <a:gd name="connsiteY148" fmla="*/ 1036737 h 1558878"/>
                <a:gd name="connsiteX149" fmla="*/ 124470 w 1559898"/>
                <a:gd name="connsiteY149" fmla="*/ 998267 h 1558878"/>
                <a:gd name="connsiteX150" fmla="*/ 139197 w 1559898"/>
                <a:gd name="connsiteY150" fmla="*/ 963704 h 1558878"/>
                <a:gd name="connsiteX151" fmla="*/ 129880 w 1559898"/>
                <a:gd name="connsiteY151" fmla="*/ 932447 h 1558878"/>
                <a:gd name="connsiteX152" fmla="*/ 107339 w 1559898"/>
                <a:gd name="connsiteY152" fmla="*/ 917419 h 1558878"/>
                <a:gd name="connsiteX153" fmla="*/ 34607 w 1559898"/>
                <a:gd name="connsiteY153" fmla="*/ 915315 h 1558878"/>
                <a:gd name="connsiteX154" fmla="*/ 2147 w 1559898"/>
                <a:gd name="connsiteY154" fmla="*/ 887966 h 1558878"/>
                <a:gd name="connsiteX155" fmla="*/ 945 w 1559898"/>
                <a:gd name="connsiteY155" fmla="*/ 881654 h 1558878"/>
                <a:gd name="connsiteX156" fmla="*/ 28295 w 1559898"/>
                <a:gd name="connsiteY156" fmla="*/ 840179 h 1558878"/>
                <a:gd name="connsiteX157" fmla="*/ 93514 w 1559898"/>
                <a:gd name="connsiteY157" fmla="*/ 820342 h 1558878"/>
                <a:gd name="connsiteX158" fmla="*/ 113050 w 1559898"/>
                <a:gd name="connsiteY158" fmla="*/ 798403 h 1558878"/>
                <a:gd name="connsiteX159" fmla="*/ 112147 w 1559898"/>
                <a:gd name="connsiteY159" fmla="*/ 756627 h 1558878"/>
                <a:gd name="connsiteX160" fmla="*/ 96820 w 1559898"/>
                <a:gd name="connsiteY160" fmla="*/ 739495 h 1558878"/>
                <a:gd name="connsiteX161" fmla="*/ 27393 w 1559898"/>
                <a:gd name="connsiteY161" fmla="*/ 718157 h 1558878"/>
                <a:gd name="connsiteX162" fmla="*/ 945 w 1559898"/>
                <a:gd name="connsiteY162" fmla="*/ 679687 h 1558878"/>
                <a:gd name="connsiteX163" fmla="*/ 3650 w 1559898"/>
                <a:gd name="connsiteY163" fmla="*/ 663757 h 1558878"/>
                <a:gd name="connsiteX164" fmla="*/ 28596 w 1559898"/>
                <a:gd name="connsiteY164" fmla="*/ 643922 h 1558878"/>
                <a:gd name="connsiteX165" fmla="*/ 95918 w 1559898"/>
                <a:gd name="connsiteY165" fmla="*/ 641818 h 1558878"/>
                <a:gd name="connsiteX166" fmla="*/ 105836 w 1559898"/>
                <a:gd name="connsiteY166" fmla="*/ 641517 h 1558878"/>
                <a:gd name="connsiteX167" fmla="*/ 132585 w 1559898"/>
                <a:gd name="connsiteY167" fmla="*/ 620479 h 1558878"/>
                <a:gd name="connsiteX168" fmla="*/ 140399 w 1559898"/>
                <a:gd name="connsiteY168" fmla="*/ 590725 h 1558878"/>
                <a:gd name="connsiteX169" fmla="*/ 127776 w 1559898"/>
                <a:gd name="connsiteY169" fmla="*/ 562473 h 1558878"/>
                <a:gd name="connsiteX170" fmla="*/ 66164 w 1559898"/>
                <a:gd name="connsiteY170" fmla="*/ 524003 h 1558878"/>
                <a:gd name="connsiteX171" fmla="*/ 52339 w 1559898"/>
                <a:gd name="connsiteY171" fmla="*/ 484632 h 1558878"/>
                <a:gd name="connsiteX172" fmla="*/ 61054 w 1559898"/>
                <a:gd name="connsiteY172" fmla="*/ 465697 h 1558878"/>
                <a:gd name="connsiteX173" fmla="*/ 88104 w 1559898"/>
                <a:gd name="connsiteY173" fmla="*/ 454276 h 1558878"/>
                <a:gd name="connsiteX174" fmla="*/ 165044 w 1559898"/>
                <a:gd name="connsiteY174" fmla="*/ 472009 h 1558878"/>
                <a:gd name="connsiteX175" fmla="*/ 192995 w 1559898"/>
                <a:gd name="connsiteY175" fmla="*/ 462691 h 1558878"/>
                <a:gd name="connsiteX176" fmla="*/ 211929 w 1559898"/>
                <a:gd name="connsiteY176" fmla="*/ 429631 h 1558878"/>
                <a:gd name="connsiteX177" fmla="*/ 206519 w 1559898"/>
                <a:gd name="connsiteY177" fmla="*/ 401380 h 1558878"/>
                <a:gd name="connsiteX178" fmla="*/ 155426 w 1559898"/>
                <a:gd name="connsiteY178" fmla="*/ 346981 h 1558878"/>
                <a:gd name="connsiteX179" fmla="*/ 152421 w 1559898"/>
                <a:gd name="connsiteY179" fmla="*/ 308210 h 1558878"/>
                <a:gd name="connsiteX180" fmla="*/ 157530 w 1559898"/>
                <a:gd name="connsiteY180" fmla="*/ 300696 h 1558878"/>
                <a:gd name="connsiteX181" fmla="*/ 203814 w 1559898"/>
                <a:gd name="connsiteY181" fmla="*/ 290478 h 1558878"/>
                <a:gd name="connsiteX182" fmla="*/ 266329 w 1559898"/>
                <a:gd name="connsiteY182" fmla="*/ 323839 h 1558878"/>
                <a:gd name="connsiteX183" fmla="*/ 295783 w 1559898"/>
                <a:gd name="connsiteY183" fmla="*/ 321134 h 1558878"/>
                <a:gd name="connsiteX184" fmla="*/ 321029 w 1559898"/>
                <a:gd name="connsiteY184" fmla="*/ 296188 h 1558878"/>
                <a:gd name="connsiteX185" fmla="*/ 324335 w 1559898"/>
                <a:gd name="connsiteY185" fmla="*/ 266134 h 1558878"/>
                <a:gd name="connsiteX186" fmla="*/ 287968 w 1559898"/>
                <a:gd name="connsiteY186" fmla="*/ 197909 h 1558878"/>
                <a:gd name="connsiteX187" fmla="*/ 294280 w 1559898"/>
                <a:gd name="connsiteY187" fmla="*/ 163346 h 1558878"/>
                <a:gd name="connsiteX188" fmla="*/ 313214 w 1559898"/>
                <a:gd name="connsiteY188" fmla="*/ 149221 h 1558878"/>
                <a:gd name="connsiteX189" fmla="*/ 343870 w 1559898"/>
                <a:gd name="connsiteY189" fmla="*/ 152527 h 1558878"/>
                <a:gd name="connsiteX190" fmla="*/ 395865 w 1559898"/>
                <a:gd name="connsiteY190" fmla="*/ 200915 h 1558878"/>
                <a:gd name="connsiteX191" fmla="*/ 439745 w 1559898"/>
                <a:gd name="connsiteY191" fmla="*/ 207226 h 1558878"/>
                <a:gd name="connsiteX192" fmla="*/ 464389 w 1559898"/>
                <a:gd name="connsiteY192" fmla="*/ 191898 h 1558878"/>
                <a:gd name="connsiteX193" fmla="*/ 472805 w 1559898"/>
                <a:gd name="connsiteY193" fmla="*/ 166051 h 1558878"/>
                <a:gd name="connsiteX194" fmla="*/ 455373 w 1559898"/>
                <a:gd name="connsiteY194" fmla="*/ 90914 h 1558878"/>
                <a:gd name="connsiteX195" fmla="*/ 470100 w 1559898"/>
                <a:gd name="connsiteY195" fmla="*/ 58756 h 1558878"/>
                <a:gd name="connsiteX196" fmla="*/ 490236 w 1559898"/>
                <a:gd name="connsiteY196" fmla="*/ 50340 h 1558878"/>
                <a:gd name="connsiteX197" fmla="*/ 522095 w 1559898"/>
                <a:gd name="connsiteY197" fmla="*/ 61761 h 1558878"/>
                <a:gd name="connsiteX198" fmla="*/ 562368 w 1559898"/>
                <a:gd name="connsiteY198" fmla="*/ 126680 h 1558878"/>
                <a:gd name="connsiteX199" fmla="*/ 590319 w 1559898"/>
                <a:gd name="connsiteY199" fmla="*/ 140204 h 1558878"/>
                <a:gd name="connsiteX200" fmla="*/ 627887 w 1559898"/>
                <a:gd name="connsiteY200" fmla="*/ 129685 h 1558878"/>
                <a:gd name="connsiteX201" fmla="*/ 641713 w 1559898"/>
                <a:gd name="connsiteY201" fmla="*/ 109548 h 1558878"/>
                <a:gd name="connsiteX202" fmla="*/ 644718 w 1559898"/>
                <a:gd name="connsiteY202" fmla="*/ 31406 h 1558878"/>
                <a:gd name="connsiteX203" fmla="*/ 666958 w 1559898"/>
                <a:gd name="connsiteY203" fmla="*/ 2854 h 1558878"/>
                <a:gd name="connsiteX204" fmla="*/ 675073 w 1559898"/>
                <a:gd name="connsiteY204" fmla="*/ 1051 h 1558878"/>
                <a:gd name="connsiteX205" fmla="*/ 693524 w 1559898"/>
                <a:gd name="connsiteY205" fmla="*/ 83 h 1558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1559898" h="1558878">
                  <a:moveTo>
                    <a:pt x="781166" y="225559"/>
                  </a:moveTo>
                  <a:cubicBezTo>
                    <a:pt x="1085020" y="226160"/>
                    <a:pt x="1334173" y="474713"/>
                    <a:pt x="1333572" y="779468"/>
                  </a:cubicBezTo>
                  <a:cubicBezTo>
                    <a:pt x="1332971" y="1080917"/>
                    <a:pt x="1088326" y="1331874"/>
                    <a:pt x="779062" y="1331273"/>
                  </a:cubicBezTo>
                  <a:cubicBezTo>
                    <a:pt x="467395" y="1330371"/>
                    <a:pt x="225153" y="1076108"/>
                    <a:pt x="227558" y="777664"/>
                  </a:cubicBezTo>
                  <a:cubicBezTo>
                    <a:pt x="225754" y="475013"/>
                    <a:pt x="475810" y="224958"/>
                    <a:pt x="781166" y="225559"/>
                  </a:cubicBezTo>
                  <a:close/>
                  <a:moveTo>
                    <a:pt x="780565" y="209330"/>
                  </a:moveTo>
                  <a:cubicBezTo>
                    <a:pt x="463788" y="209029"/>
                    <a:pt x="211929" y="462992"/>
                    <a:pt x="210727" y="775862"/>
                  </a:cubicBezTo>
                  <a:cubicBezTo>
                    <a:pt x="209525" y="1096245"/>
                    <a:pt x="469499" y="1348104"/>
                    <a:pt x="779664" y="1347202"/>
                  </a:cubicBezTo>
                  <a:cubicBezTo>
                    <a:pt x="1088927" y="1348404"/>
                    <a:pt x="1349801" y="1099551"/>
                    <a:pt x="1349501" y="777965"/>
                  </a:cubicBezTo>
                  <a:cubicBezTo>
                    <a:pt x="1349201" y="461790"/>
                    <a:pt x="1095539" y="209630"/>
                    <a:pt x="780565" y="209330"/>
                  </a:cubicBezTo>
                  <a:close/>
                  <a:moveTo>
                    <a:pt x="693524" y="83"/>
                  </a:moveTo>
                  <a:cubicBezTo>
                    <a:pt x="708472" y="900"/>
                    <a:pt x="713994" y="7888"/>
                    <a:pt x="719855" y="28400"/>
                  </a:cubicBezTo>
                  <a:cubicBezTo>
                    <a:pt x="726166" y="50641"/>
                    <a:pt x="733680" y="72281"/>
                    <a:pt x="739691" y="94521"/>
                  </a:cubicBezTo>
                  <a:cubicBezTo>
                    <a:pt x="742696" y="105040"/>
                    <a:pt x="749007" y="110751"/>
                    <a:pt x="759226" y="112253"/>
                  </a:cubicBezTo>
                  <a:cubicBezTo>
                    <a:pt x="773352" y="114057"/>
                    <a:pt x="787778" y="114057"/>
                    <a:pt x="801904" y="112253"/>
                  </a:cubicBezTo>
                  <a:cubicBezTo>
                    <a:pt x="811822" y="111051"/>
                    <a:pt x="817833" y="105040"/>
                    <a:pt x="820838" y="95122"/>
                  </a:cubicBezTo>
                  <a:cubicBezTo>
                    <a:pt x="828052" y="70778"/>
                    <a:pt x="835565" y="46434"/>
                    <a:pt x="843079" y="22089"/>
                  </a:cubicBezTo>
                  <a:cubicBezTo>
                    <a:pt x="848789" y="4056"/>
                    <a:pt x="854499" y="-152"/>
                    <a:pt x="873434" y="149"/>
                  </a:cubicBezTo>
                  <a:cubicBezTo>
                    <a:pt x="876139" y="149"/>
                    <a:pt x="878844" y="149"/>
                    <a:pt x="881549" y="450"/>
                  </a:cubicBezTo>
                  <a:cubicBezTo>
                    <a:pt x="908297" y="3155"/>
                    <a:pt x="915811" y="11269"/>
                    <a:pt x="916413" y="38018"/>
                  </a:cubicBezTo>
                  <a:cubicBezTo>
                    <a:pt x="917014" y="61460"/>
                    <a:pt x="917915" y="84603"/>
                    <a:pt x="918516" y="108046"/>
                  </a:cubicBezTo>
                  <a:cubicBezTo>
                    <a:pt x="918817" y="117362"/>
                    <a:pt x="922123" y="124576"/>
                    <a:pt x="930839" y="128482"/>
                  </a:cubicBezTo>
                  <a:cubicBezTo>
                    <a:pt x="944965" y="134794"/>
                    <a:pt x="959691" y="139002"/>
                    <a:pt x="975320" y="140204"/>
                  </a:cubicBezTo>
                  <a:cubicBezTo>
                    <a:pt x="984937" y="140805"/>
                    <a:pt x="991550" y="136898"/>
                    <a:pt x="996358" y="129084"/>
                  </a:cubicBezTo>
                  <a:cubicBezTo>
                    <a:pt x="1009582" y="107745"/>
                    <a:pt x="1023107" y="86406"/>
                    <a:pt x="1036331" y="65067"/>
                  </a:cubicBezTo>
                  <a:cubicBezTo>
                    <a:pt x="1047752" y="47035"/>
                    <a:pt x="1054664" y="44630"/>
                    <a:pt x="1075101" y="51542"/>
                  </a:cubicBezTo>
                  <a:cubicBezTo>
                    <a:pt x="1077506" y="52444"/>
                    <a:pt x="1079610" y="53045"/>
                    <a:pt x="1082014" y="53947"/>
                  </a:cubicBezTo>
                  <a:cubicBezTo>
                    <a:pt x="1105757" y="64165"/>
                    <a:pt x="1109664" y="71679"/>
                    <a:pt x="1103954" y="96925"/>
                  </a:cubicBezTo>
                  <a:cubicBezTo>
                    <a:pt x="1098845" y="119466"/>
                    <a:pt x="1093736" y="141707"/>
                    <a:pt x="1088325" y="164248"/>
                  </a:cubicBezTo>
                  <a:cubicBezTo>
                    <a:pt x="1085320" y="176570"/>
                    <a:pt x="1088325" y="186188"/>
                    <a:pt x="1099145" y="193401"/>
                  </a:cubicBezTo>
                  <a:cubicBezTo>
                    <a:pt x="1110266" y="200915"/>
                    <a:pt x="1121386" y="207827"/>
                    <a:pt x="1134008" y="212636"/>
                  </a:cubicBezTo>
                  <a:cubicBezTo>
                    <a:pt x="1143025" y="215942"/>
                    <a:pt x="1150238" y="213838"/>
                    <a:pt x="1157151" y="207226"/>
                  </a:cubicBezTo>
                  <a:cubicBezTo>
                    <a:pt x="1175484" y="189794"/>
                    <a:pt x="1193818" y="172964"/>
                    <a:pt x="1212452" y="155832"/>
                  </a:cubicBezTo>
                  <a:cubicBezTo>
                    <a:pt x="1227780" y="141406"/>
                    <a:pt x="1236195" y="140805"/>
                    <a:pt x="1253326" y="152527"/>
                  </a:cubicBezTo>
                  <a:cubicBezTo>
                    <a:pt x="1254227" y="153128"/>
                    <a:pt x="1254829" y="153428"/>
                    <a:pt x="1255430" y="154029"/>
                  </a:cubicBezTo>
                  <a:cubicBezTo>
                    <a:pt x="1284583" y="175068"/>
                    <a:pt x="1280375" y="184084"/>
                    <a:pt x="1268354" y="206024"/>
                  </a:cubicBezTo>
                  <a:cubicBezTo>
                    <a:pt x="1257534" y="225860"/>
                    <a:pt x="1247315" y="246298"/>
                    <a:pt x="1236195" y="266134"/>
                  </a:cubicBezTo>
                  <a:cubicBezTo>
                    <a:pt x="1230485" y="276653"/>
                    <a:pt x="1231686" y="285669"/>
                    <a:pt x="1238900" y="294686"/>
                  </a:cubicBezTo>
                  <a:cubicBezTo>
                    <a:pt x="1247014" y="304604"/>
                    <a:pt x="1256031" y="313620"/>
                    <a:pt x="1265949" y="321434"/>
                  </a:cubicBezTo>
                  <a:cubicBezTo>
                    <a:pt x="1274364" y="328046"/>
                    <a:pt x="1283081" y="328948"/>
                    <a:pt x="1292998" y="323839"/>
                  </a:cubicBezTo>
                  <a:cubicBezTo>
                    <a:pt x="1315539" y="311516"/>
                    <a:pt x="1338381" y="299495"/>
                    <a:pt x="1361223" y="287773"/>
                  </a:cubicBezTo>
                  <a:cubicBezTo>
                    <a:pt x="1377452" y="279358"/>
                    <a:pt x="1386769" y="281161"/>
                    <a:pt x="1398490" y="295587"/>
                  </a:cubicBezTo>
                  <a:cubicBezTo>
                    <a:pt x="1402698" y="300396"/>
                    <a:pt x="1406605" y="305505"/>
                    <a:pt x="1409911" y="310915"/>
                  </a:cubicBezTo>
                  <a:cubicBezTo>
                    <a:pt x="1418326" y="324139"/>
                    <a:pt x="1417425" y="332855"/>
                    <a:pt x="1406906" y="344576"/>
                  </a:cubicBezTo>
                  <a:cubicBezTo>
                    <a:pt x="1388873" y="364112"/>
                    <a:pt x="1370840" y="383948"/>
                    <a:pt x="1352506" y="403183"/>
                  </a:cubicBezTo>
                  <a:cubicBezTo>
                    <a:pt x="1345594" y="410396"/>
                    <a:pt x="1344091" y="418211"/>
                    <a:pt x="1347698" y="427227"/>
                  </a:cubicBezTo>
                  <a:cubicBezTo>
                    <a:pt x="1353108" y="440150"/>
                    <a:pt x="1359720" y="452172"/>
                    <a:pt x="1368436" y="463292"/>
                  </a:cubicBezTo>
                  <a:cubicBezTo>
                    <a:pt x="1375348" y="472309"/>
                    <a:pt x="1383764" y="474713"/>
                    <a:pt x="1394884" y="472009"/>
                  </a:cubicBezTo>
                  <a:cubicBezTo>
                    <a:pt x="1420430" y="465697"/>
                    <a:pt x="1446277" y="459986"/>
                    <a:pt x="1471824" y="454577"/>
                  </a:cubicBezTo>
                  <a:cubicBezTo>
                    <a:pt x="1485348" y="451571"/>
                    <a:pt x="1493464" y="455478"/>
                    <a:pt x="1500376" y="467801"/>
                  </a:cubicBezTo>
                  <a:cubicBezTo>
                    <a:pt x="1503983" y="474413"/>
                    <a:pt x="1506988" y="481325"/>
                    <a:pt x="1509392" y="488538"/>
                  </a:cubicBezTo>
                  <a:cubicBezTo>
                    <a:pt x="1514502" y="505069"/>
                    <a:pt x="1511797" y="512883"/>
                    <a:pt x="1497070" y="522200"/>
                  </a:cubicBezTo>
                  <a:cubicBezTo>
                    <a:pt x="1476032" y="535424"/>
                    <a:pt x="1455293" y="549249"/>
                    <a:pt x="1433654" y="561572"/>
                  </a:cubicBezTo>
                  <a:cubicBezTo>
                    <a:pt x="1421332" y="568784"/>
                    <a:pt x="1418026" y="578402"/>
                    <a:pt x="1420130" y="591025"/>
                  </a:cubicBezTo>
                  <a:cubicBezTo>
                    <a:pt x="1421933" y="602747"/>
                    <a:pt x="1425239" y="614167"/>
                    <a:pt x="1429446" y="625287"/>
                  </a:cubicBezTo>
                  <a:cubicBezTo>
                    <a:pt x="1433354" y="635506"/>
                    <a:pt x="1440266" y="640916"/>
                    <a:pt x="1451988" y="641217"/>
                  </a:cubicBezTo>
                  <a:cubicBezTo>
                    <a:pt x="1478436" y="641517"/>
                    <a:pt x="1504584" y="643321"/>
                    <a:pt x="1531032" y="644222"/>
                  </a:cubicBezTo>
                  <a:cubicBezTo>
                    <a:pt x="1545458" y="644823"/>
                    <a:pt x="1552671" y="650533"/>
                    <a:pt x="1556578" y="664359"/>
                  </a:cubicBezTo>
                  <a:cubicBezTo>
                    <a:pt x="1558982" y="672173"/>
                    <a:pt x="1559884" y="680288"/>
                    <a:pt x="1559884" y="688703"/>
                  </a:cubicBezTo>
                  <a:cubicBezTo>
                    <a:pt x="1559884" y="704932"/>
                    <a:pt x="1555376" y="711545"/>
                    <a:pt x="1540349" y="716353"/>
                  </a:cubicBezTo>
                  <a:cubicBezTo>
                    <a:pt x="1516605" y="723867"/>
                    <a:pt x="1492862" y="731080"/>
                    <a:pt x="1469119" y="738294"/>
                  </a:cubicBezTo>
                  <a:cubicBezTo>
                    <a:pt x="1451988" y="743402"/>
                    <a:pt x="1447480" y="748813"/>
                    <a:pt x="1446878" y="766544"/>
                  </a:cubicBezTo>
                  <a:cubicBezTo>
                    <a:pt x="1446578" y="778867"/>
                    <a:pt x="1445676" y="791490"/>
                    <a:pt x="1448381" y="803813"/>
                  </a:cubicBezTo>
                  <a:cubicBezTo>
                    <a:pt x="1450185" y="812228"/>
                    <a:pt x="1455293" y="817337"/>
                    <a:pt x="1463709" y="820042"/>
                  </a:cubicBezTo>
                  <a:cubicBezTo>
                    <a:pt x="1488655" y="827556"/>
                    <a:pt x="1513600" y="835069"/>
                    <a:pt x="1538545" y="842884"/>
                  </a:cubicBezTo>
                  <a:cubicBezTo>
                    <a:pt x="1555977" y="848293"/>
                    <a:pt x="1560185" y="854305"/>
                    <a:pt x="1559884" y="872638"/>
                  </a:cubicBezTo>
                  <a:cubicBezTo>
                    <a:pt x="1559884" y="874441"/>
                    <a:pt x="1559884" y="876244"/>
                    <a:pt x="1559884" y="878048"/>
                  </a:cubicBezTo>
                  <a:cubicBezTo>
                    <a:pt x="1558682" y="906299"/>
                    <a:pt x="1549665" y="915315"/>
                    <a:pt x="1521414" y="916217"/>
                  </a:cubicBezTo>
                  <a:cubicBezTo>
                    <a:pt x="1497671" y="916818"/>
                    <a:pt x="1474228" y="918020"/>
                    <a:pt x="1450485" y="918321"/>
                  </a:cubicBezTo>
                  <a:cubicBezTo>
                    <a:pt x="1441468" y="918622"/>
                    <a:pt x="1435157" y="922529"/>
                    <a:pt x="1431550" y="930042"/>
                  </a:cubicBezTo>
                  <a:cubicBezTo>
                    <a:pt x="1424939" y="944168"/>
                    <a:pt x="1420731" y="958895"/>
                    <a:pt x="1419529" y="974523"/>
                  </a:cubicBezTo>
                  <a:cubicBezTo>
                    <a:pt x="1418627" y="984441"/>
                    <a:pt x="1422835" y="991054"/>
                    <a:pt x="1431250" y="996163"/>
                  </a:cubicBezTo>
                  <a:cubicBezTo>
                    <a:pt x="1452288" y="1009086"/>
                    <a:pt x="1473026" y="1022010"/>
                    <a:pt x="1493764" y="1035234"/>
                  </a:cubicBezTo>
                  <a:cubicBezTo>
                    <a:pt x="1512698" y="1046955"/>
                    <a:pt x="1515103" y="1054169"/>
                    <a:pt x="1507889" y="1075207"/>
                  </a:cubicBezTo>
                  <a:cubicBezTo>
                    <a:pt x="1505485" y="1082420"/>
                    <a:pt x="1502179" y="1089332"/>
                    <a:pt x="1497971" y="1095644"/>
                  </a:cubicBezTo>
                  <a:cubicBezTo>
                    <a:pt x="1494064" y="1101354"/>
                    <a:pt x="1487753" y="1105261"/>
                    <a:pt x="1478737" y="1105261"/>
                  </a:cubicBezTo>
                  <a:cubicBezTo>
                    <a:pt x="1462808" y="1101655"/>
                    <a:pt x="1446878" y="1098048"/>
                    <a:pt x="1430949" y="1094742"/>
                  </a:cubicBezTo>
                  <a:cubicBezTo>
                    <a:pt x="1418026" y="1091737"/>
                    <a:pt x="1404802" y="1089032"/>
                    <a:pt x="1391878" y="1085726"/>
                  </a:cubicBezTo>
                  <a:cubicBezTo>
                    <a:pt x="1383463" y="1083622"/>
                    <a:pt x="1376851" y="1086026"/>
                    <a:pt x="1371441" y="1092037"/>
                  </a:cubicBezTo>
                  <a:cubicBezTo>
                    <a:pt x="1360321" y="1104961"/>
                    <a:pt x="1351605" y="1119688"/>
                    <a:pt x="1346796" y="1136218"/>
                  </a:cubicBezTo>
                  <a:cubicBezTo>
                    <a:pt x="1344392" y="1144032"/>
                    <a:pt x="1347999" y="1149742"/>
                    <a:pt x="1352807" y="1155152"/>
                  </a:cubicBezTo>
                  <a:cubicBezTo>
                    <a:pt x="1370239" y="1174087"/>
                    <a:pt x="1387971" y="1193021"/>
                    <a:pt x="1405403" y="1211655"/>
                  </a:cubicBezTo>
                  <a:cubicBezTo>
                    <a:pt x="1418627" y="1225781"/>
                    <a:pt x="1419228" y="1234196"/>
                    <a:pt x="1408709" y="1250426"/>
                  </a:cubicBezTo>
                  <a:cubicBezTo>
                    <a:pt x="1408108" y="1251327"/>
                    <a:pt x="1407507" y="1252530"/>
                    <a:pt x="1406605" y="1253431"/>
                  </a:cubicBezTo>
                  <a:cubicBezTo>
                    <a:pt x="1386769" y="1280180"/>
                    <a:pt x="1378053" y="1280481"/>
                    <a:pt x="1353709" y="1266655"/>
                  </a:cubicBezTo>
                  <a:cubicBezTo>
                    <a:pt x="1333872" y="1255235"/>
                    <a:pt x="1312834" y="1245016"/>
                    <a:pt x="1292698" y="1234196"/>
                  </a:cubicBezTo>
                  <a:cubicBezTo>
                    <a:pt x="1284282" y="1229688"/>
                    <a:pt x="1276468" y="1229688"/>
                    <a:pt x="1268954" y="1235098"/>
                  </a:cubicBezTo>
                  <a:cubicBezTo>
                    <a:pt x="1256932" y="1243513"/>
                    <a:pt x="1246714" y="1253732"/>
                    <a:pt x="1237998" y="1265453"/>
                  </a:cubicBezTo>
                  <a:cubicBezTo>
                    <a:pt x="1231686" y="1273868"/>
                    <a:pt x="1231386" y="1282284"/>
                    <a:pt x="1236495" y="1291601"/>
                  </a:cubicBezTo>
                  <a:cubicBezTo>
                    <a:pt x="1248818" y="1314142"/>
                    <a:pt x="1260840" y="1336983"/>
                    <a:pt x="1272561" y="1359825"/>
                  </a:cubicBezTo>
                  <a:cubicBezTo>
                    <a:pt x="1280676" y="1375754"/>
                    <a:pt x="1279474" y="1382967"/>
                    <a:pt x="1266550" y="1395289"/>
                  </a:cubicBezTo>
                  <a:cubicBezTo>
                    <a:pt x="1264446" y="1397093"/>
                    <a:pt x="1262643" y="1399197"/>
                    <a:pt x="1260539" y="1400699"/>
                  </a:cubicBezTo>
                  <a:cubicBezTo>
                    <a:pt x="1241304" y="1414825"/>
                    <a:pt x="1231386" y="1421738"/>
                    <a:pt x="1208845" y="1398896"/>
                  </a:cubicBezTo>
                  <a:cubicBezTo>
                    <a:pt x="1192615" y="1382366"/>
                    <a:pt x="1175184" y="1367639"/>
                    <a:pt x="1158353" y="1351710"/>
                  </a:cubicBezTo>
                  <a:cubicBezTo>
                    <a:pt x="1150539" y="1344196"/>
                    <a:pt x="1142123" y="1342694"/>
                    <a:pt x="1132506" y="1346601"/>
                  </a:cubicBezTo>
                  <a:cubicBezTo>
                    <a:pt x="1119883" y="1351710"/>
                    <a:pt x="1107861" y="1358322"/>
                    <a:pt x="1097041" y="1366737"/>
                  </a:cubicBezTo>
                  <a:cubicBezTo>
                    <a:pt x="1088025" y="1373650"/>
                    <a:pt x="1085620" y="1382366"/>
                    <a:pt x="1088325" y="1393185"/>
                  </a:cubicBezTo>
                  <a:cubicBezTo>
                    <a:pt x="1094637" y="1419333"/>
                    <a:pt x="1100648" y="1445781"/>
                    <a:pt x="1106359" y="1471929"/>
                  </a:cubicBezTo>
                  <a:cubicBezTo>
                    <a:pt x="1108763" y="1483350"/>
                    <a:pt x="1104856" y="1492066"/>
                    <a:pt x="1094637" y="1498076"/>
                  </a:cubicBezTo>
                  <a:cubicBezTo>
                    <a:pt x="1087724" y="1502284"/>
                    <a:pt x="1080211" y="1505590"/>
                    <a:pt x="1072396" y="1507995"/>
                  </a:cubicBezTo>
                  <a:cubicBezTo>
                    <a:pt x="1056468" y="1513104"/>
                    <a:pt x="1047451" y="1510098"/>
                    <a:pt x="1038435" y="1495973"/>
                  </a:cubicBezTo>
                  <a:cubicBezTo>
                    <a:pt x="1025211" y="1474934"/>
                    <a:pt x="1011686" y="1454197"/>
                    <a:pt x="999063" y="1432557"/>
                  </a:cubicBezTo>
                  <a:cubicBezTo>
                    <a:pt x="992150" y="1420836"/>
                    <a:pt x="983134" y="1416328"/>
                    <a:pt x="969609" y="1418732"/>
                  </a:cubicBezTo>
                  <a:cubicBezTo>
                    <a:pt x="958790" y="1420836"/>
                    <a:pt x="948271" y="1423541"/>
                    <a:pt x="938052" y="1427148"/>
                  </a:cubicBezTo>
                  <a:cubicBezTo>
                    <a:pt x="923927" y="1432257"/>
                    <a:pt x="919418" y="1438268"/>
                    <a:pt x="918817" y="1453295"/>
                  </a:cubicBezTo>
                  <a:cubicBezTo>
                    <a:pt x="917915" y="1477038"/>
                    <a:pt x="917314" y="1500481"/>
                    <a:pt x="916713" y="1524224"/>
                  </a:cubicBezTo>
                  <a:cubicBezTo>
                    <a:pt x="916112" y="1545864"/>
                    <a:pt x="910702" y="1552776"/>
                    <a:pt x="889363" y="1556683"/>
                  </a:cubicBezTo>
                  <a:cubicBezTo>
                    <a:pt x="883653" y="1557886"/>
                    <a:pt x="877943" y="1558487"/>
                    <a:pt x="872232" y="1558787"/>
                  </a:cubicBezTo>
                  <a:cubicBezTo>
                    <a:pt x="858107" y="1559689"/>
                    <a:pt x="849090" y="1553978"/>
                    <a:pt x="844582" y="1540153"/>
                  </a:cubicBezTo>
                  <a:cubicBezTo>
                    <a:pt x="836467" y="1514907"/>
                    <a:pt x="828652" y="1489962"/>
                    <a:pt x="821439" y="1464716"/>
                  </a:cubicBezTo>
                  <a:cubicBezTo>
                    <a:pt x="818133" y="1453295"/>
                    <a:pt x="811221" y="1447885"/>
                    <a:pt x="799800" y="1446082"/>
                  </a:cubicBezTo>
                  <a:cubicBezTo>
                    <a:pt x="786576" y="1444278"/>
                    <a:pt x="773352" y="1444278"/>
                    <a:pt x="760128" y="1446382"/>
                  </a:cubicBezTo>
                  <a:cubicBezTo>
                    <a:pt x="750210" y="1447885"/>
                    <a:pt x="743898" y="1452995"/>
                    <a:pt x="740893" y="1462913"/>
                  </a:cubicBezTo>
                  <a:cubicBezTo>
                    <a:pt x="733980" y="1486656"/>
                    <a:pt x="726466" y="1510399"/>
                    <a:pt x="718953" y="1534142"/>
                  </a:cubicBezTo>
                  <a:cubicBezTo>
                    <a:pt x="712341" y="1555481"/>
                    <a:pt x="703926" y="1560891"/>
                    <a:pt x="681986" y="1557886"/>
                  </a:cubicBezTo>
                  <a:cubicBezTo>
                    <a:pt x="648925" y="1553377"/>
                    <a:pt x="645018" y="1548869"/>
                    <a:pt x="644718" y="1515809"/>
                  </a:cubicBezTo>
                  <a:cubicBezTo>
                    <a:pt x="644418" y="1494170"/>
                    <a:pt x="643516" y="1472830"/>
                    <a:pt x="642915" y="1451191"/>
                  </a:cubicBezTo>
                  <a:cubicBezTo>
                    <a:pt x="642614" y="1441273"/>
                    <a:pt x="638707" y="1433459"/>
                    <a:pt x="629390" y="1429552"/>
                  </a:cubicBezTo>
                  <a:cubicBezTo>
                    <a:pt x="615264" y="1423541"/>
                    <a:pt x="600838" y="1419333"/>
                    <a:pt x="585510" y="1418431"/>
                  </a:cubicBezTo>
                  <a:cubicBezTo>
                    <a:pt x="576193" y="1417830"/>
                    <a:pt x="569581" y="1421437"/>
                    <a:pt x="564471" y="1429552"/>
                  </a:cubicBezTo>
                  <a:cubicBezTo>
                    <a:pt x="551548" y="1451191"/>
                    <a:pt x="537723" y="1472229"/>
                    <a:pt x="524499" y="1493569"/>
                  </a:cubicBezTo>
                  <a:cubicBezTo>
                    <a:pt x="513980" y="1510399"/>
                    <a:pt x="505865" y="1513404"/>
                    <a:pt x="487231" y="1507093"/>
                  </a:cubicBezTo>
                  <a:cubicBezTo>
                    <a:pt x="486329" y="1506793"/>
                    <a:pt x="485428" y="1506492"/>
                    <a:pt x="484526" y="1506192"/>
                  </a:cubicBezTo>
                  <a:cubicBezTo>
                    <a:pt x="455674" y="1494470"/>
                    <a:pt x="449963" y="1487858"/>
                    <a:pt x="457477" y="1459005"/>
                  </a:cubicBezTo>
                  <a:cubicBezTo>
                    <a:pt x="463187" y="1437066"/>
                    <a:pt x="467395" y="1414825"/>
                    <a:pt x="472805" y="1392584"/>
                  </a:cubicBezTo>
                  <a:cubicBezTo>
                    <a:pt x="475510" y="1381164"/>
                    <a:pt x="472504" y="1372448"/>
                    <a:pt x="462887" y="1365535"/>
                  </a:cubicBezTo>
                  <a:cubicBezTo>
                    <a:pt x="452668" y="1358322"/>
                    <a:pt x="442149" y="1352010"/>
                    <a:pt x="430728" y="1346902"/>
                  </a:cubicBezTo>
                  <a:cubicBezTo>
                    <a:pt x="419908" y="1342093"/>
                    <a:pt x="410591" y="1343896"/>
                    <a:pt x="401575" y="1352311"/>
                  </a:cubicBezTo>
                  <a:cubicBezTo>
                    <a:pt x="383542" y="1369442"/>
                    <a:pt x="365209" y="1386273"/>
                    <a:pt x="347176" y="1403103"/>
                  </a:cubicBezTo>
                  <a:cubicBezTo>
                    <a:pt x="333651" y="1416027"/>
                    <a:pt x="324936" y="1416628"/>
                    <a:pt x="309007" y="1406710"/>
                  </a:cubicBezTo>
                  <a:cubicBezTo>
                    <a:pt x="307203" y="1405508"/>
                    <a:pt x="305400" y="1404306"/>
                    <a:pt x="303597" y="1403103"/>
                  </a:cubicBezTo>
                  <a:cubicBezTo>
                    <a:pt x="280455" y="1386574"/>
                    <a:pt x="278351" y="1377857"/>
                    <a:pt x="291575" y="1352912"/>
                  </a:cubicBezTo>
                  <a:cubicBezTo>
                    <a:pt x="302394" y="1332475"/>
                    <a:pt x="312913" y="1312038"/>
                    <a:pt x="324034" y="1291901"/>
                  </a:cubicBezTo>
                  <a:cubicBezTo>
                    <a:pt x="329744" y="1281382"/>
                    <a:pt x="328843" y="1272365"/>
                    <a:pt x="321630" y="1263349"/>
                  </a:cubicBezTo>
                  <a:cubicBezTo>
                    <a:pt x="313816" y="1253431"/>
                    <a:pt x="304799" y="1244414"/>
                    <a:pt x="294580" y="1236601"/>
                  </a:cubicBezTo>
                  <a:cubicBezTo>
                    <a:pt x="285564" y="1229688"/>
                    <a:pt x="276547" y="1229087"/>
                    <a:pt x="266629" y="1234497"/>
                  </a:cubicBezTo>
                  <a:cubicBezTo>
                    <a:pt x="244389" y="1246518"/>
                    <a:pt x="221847" y="1258540"/>
                    <a:pt x="199006" y="1270262"/>
                  </a:cubicBezTo>
                  <a:cubicBezTo>
                    <a:pt x="183077" y="1278677"/>
                    <a:pt x="173760" y="1276573"/>
                    <a:pt x="162039" y="1263349"/>
                  </a:cubicBezTo>
                  <a:cubicBezTo>
                    <a:pt x="161137" y="1262448"/>
                    <a:pt x="160536" y="1261546"/>
                    <a:pt x="159634" y="1260644"/>
                  </a:cubicBezTo>
                  <a:cubicBezTo>
                    <a:pt x="138896" y="1236601"/>
                    <a:pt x="139197" y="1228185"/>
                    <a:pt x="161137" y="1205343"/>
                  </a:cubicBezTo>
                  <a:cubicBezTo>
                    <a:pt x="176465" y="1189114"/>
                    <a:pt x="190891" y="1172584"/>
                    <a:pt x="206519" y="1156956"/>
                  </a:cubicBezTo>
                  <a:cubicBezTo>
                    <a:pt x="214334" y="1148841"/>
                    <a:pt x="215837" y="1140425"/>
                    <a:pt x="211929" y="1130507"/>
                  </a:cubicBezTo>
                  <a:cubicBezTo>
                    <a:pt x="206820" y="1117584"/>
                    <a:pt x="199607" y="1105562"/>
                    <a:pt x="191192" y="1094442"/>
                  </a:cubicBezTo>
                  <a:cubicBezTo>
                    <a:pt x="184279" y="1085425"/>
                    <a:pt x="174962" y="1084523"/>
                    <a:pt x="165044" y="1086928"/>
                  </a:cubicBezTo>
                  <a:cubicBezTo>
                    <a:pt x="143104" y="1092037"/>
                    <a:pt x="121465" y="1097146"/>
                    <a:pt x="99525" y="1101955"/>
                  </a:cubicBezTo>
                  <a:cubicBezTo>
                    <a:pt x="96519" y="1102556"/>
                    <a:pt x="93514" y="1103458"/>
                    <a:pt x="90809" y="1104059"/>
                  </a:cubicBezTo>
                  <a:cubicBezTo>
                    <a:pt x="74278" y="1107065"/>
                    <a:pt x="65863" y="1103158"/>
                    <a:pt x="58350" y="1088130"/>
                  </a:cubicBezTo>
                  <a:cubicBezTo>
                    <a:pt x="55645" y="1082420"/>
                    <a:pt x="52940" y="1076709"/>
                    <a:pt x="50836" y="1070699"/>
                  </a:cubicBezTo>
                  <a:cubicBezTo>
                    <a:pt x="45426" y="1054770"/>
                    <a:pt x="48431" y="1045753"/>
                    <a:pt x="62858" y="1036737"/>
                  </a:cubicBezTo>
                  <a:cubicBezTo>
                    <a:pt x="83295" y="1023813"/>
                    <a:pt x="104033" y="1010890"/>
                    <a:pt x="124470" y="998267"/>
                  </a:cubicBezTo>
                  <a:cubicBezTo>
                    <a:pt x="140699" y="988048"/>
                    <a:pt x="143104" y="982337"/>
                    <a:pt x="139197" y="963704"/>
                  </a:cubicBezTo>
                  <a:cubicBezTo>
                    <a:pt x="136793" y="953184"/>
                    <a:pt x="134088" y="942365"/>
                    <a:pt x="129880" y="932447"/>
                  </a:cubicBezTo>
                  <a:cubicBezTo>
                    <a:pt x="125672" y="922529"/>
                    <a:pt x="118459" y="917720"/>
                    <a:pt x="107339" y="917419"/>
                  </a:cubicBezTo>
                  <a:cubicBezTo>
                    <a:pt x="82995" y="917119"/>
                    <a:pt x="58951" y="916217"/>
                    <a:pt x="34607" y="915315"/>
                  </a:cubicBezTo>
                  <a:cubicBezTo>
                    <a:pt x="12666" y="914714"/>
                    <a:pt x="6055" y="909004"/>
                    <a:pt x="2147" y="887966"/>
                  </a:cubicBezTo>
                  <a:cubicBezTo>
                    <a:pt x="1847" y="885862"/>
                    <a:pt x="1246" y="883758"/>
                    <a:pt x="945" y="881654"/>
                  </a:cubicBezTo>
                  <a:cubicBezTo>
                    <a:pt x="-2361" y="854906"/>
                    <a:pt x="2147" y="847993"/>
                    <a:pt x="28295" y="840179"/>
                  </a:cubicBezTo>
                  <a:cubicBezTo>
                    <a:pt x="49934" y="833566"/>
                    <a:pt x="71573" y="826354"/>
                    <a:pt x="93514" y="820342"/>
                  </a:cubicBezTo>
                  <a:cubicBezTo>
                    <a:pt x="105535" y="817037"/>
                    <a:pt x="111847" y="810124"/>
                    <a:pt x="113050" y="798403"/>
                  </a:cubicBezTo>
                  <a:cubicBezTo>
                    <a:pt x="114252" y="784577"/>
                    <a:pt x="114852" y="770452"/>
                    <a:pt x="112147" y="756627"/>
                  </a:cubicBezTo>
                  <a:cubicBezTo>
                    <a:pt x="110644" y="747610"/>
                    <a:pt x="105535" y="742200"/>
                    <a:pt x="96820" y="739495"/>
                  </a:cubicBezTo>
                  <a:cubicBezTo>
                    <a:pt x="73678" y="732583"/>
                    <a:pt x="50535" y="725370"/>
                    <a:pt x="27393" y="718157"/>
                  </a:cubicBezTo>
                  <a:cubicBezTo>
                    <a:pt x="2147" y="710343"/>
                    <a:pt x="-558" y="706135"/>
                    <a:pt x="945" y="679687"/>
                  </a:cubicBezTo>
                  <a:cubicBezTo>
                    <a:pt x="1246" y="674276"/>
                    <a:pt x="2448" y="668867"/>
                    <a:pt x="3650" y="663757"/>
                  </a:cubicBezTo>
                  <a:cubicBezTo>
                    <a:pt x="7257" y="650533"/>
                    <a:pt x="14770" y="644523"/>
                    <a:pt x="28596" y="643922"/>
                  </a:cubicBezTo>
                  <a:cubicBezTo>
                    <a:pt x="51136" y="643020"/>
                    <a:pt x="73377" y="642419"/>
                    <a:pt x="95918" y="641818"/>
                  </a:cubicBezTo>
                  <a:cubicBezTo>
                    <a:pt x="99224" y="641818"/>
                    <a:pt x="102530" y="641517"/>
                    <a:pt x="105836" y="641517"/>
                  </a:cubicBezTo>
                  <a:cubicBezTo>
                    <a:pt x="120863" y="642118"/>
                    <a:pt x="128677" y="633703"/>
                    <a:pt x="132585" y="620479"/>
                  </a:cubicBezTo>
                  <a:cubicBezTo>
                    <a:pt x="135590" y="610561"/>
                    <a:pt x="138295" y="600643"/>
                    <a:pt x="140399" y="590725"/>
                  </a:cubicBezTo>
                  <a:cubicBezTo>
                    <a:pt x="143104" y="576900"/>
                    <a:pt x="139798" y="570287"/>
                    <a:pt x="127776" y="562473"/>
                  </a:cubicBezTo>
                  <a:cubicBezTo>
                    <a:pt x="107339" y="549550"/>
                    <a:pt x="86601" y="536626"/>
                    <a:pt x="66164" y="524003"/>
                  </a:cubicBezTo>
                  <a:cubicBezTo>
                    <a:pt x="47831" y="512582"/>
                    <a:pt x="45126" y="505369"/>
                    <a:pt x="52339" y="484632"/>
                  </a:cubicBezTo>
                  <a:cubicBezTo>
                    <a:pt x="54443" y="478019"/>
                    <a:pt x="57148" y="471408"/>
                    <a:pt x="61054" y="465697"/>
                  </a:cubicBezTo>
                  <a:cubicBezTo>
                    <a:pt x="67366" y="456080"/>
                    <a:pt x="76082" y="451271"/>
                    <a:pt x="88104" y="454276"/>
                  </a:cubicBezTo>
                  <a:cubicBezTo>
                    <a:pt x="113650" y="460287"/>
                    <a:pt x="139498" y="465697"/>
                    <a:pt x="165044" y="472009"/>
                  </a:cubicBezTo>
                  <a:cubicBezTo>
                    <a:pt x="176765" y="475014"/>
                    <a:pt x="185782" y="472309"/>
                    <a:pt x="192995" y="462691"/>
                  </a:cubicBezTo>
                  <a:cubicBezTo>
                    <a:pt x="200509" y="452473"/>
                    <a:pt x="207121" y="441353"/>
                    <a:pt x="211929" y="429631"/>
                  </a:cubicBezTo>
                  <a:cubicBezTo>
                    <a:pt x="216137" y="419112"/>
                    <a:pt x="214935" y="410096"/>
                    <a:pt x="206519" y="401380"/>
                  </a:cubicBezTo>
                  <a:cubicBezTo>
                    <a:pt x="189088" y="383647"/>
                    <a:pt x="172558" y="365314"/>
                    <a:pt x="155426" y="346981"/>
                  </a:cubicBezTo>
                  <a:cubicBezTo>
                    <a:pt x="142202" y="332554"/>
                    <a:pt x="141601" y="324440"/>
                    <a:pt x="152421" y="308210"/>
                  </a:cubicBezTo>
                  <a:cubicBezTo>
                    <a:pt x="154224" y="305806"/>
                    <a:pt x="155727" y="303101"/>
                    <a:pt x="157530" y="300696"/>
                  </a:cubicBezTo>
                  <a:cubicBezTo>
                    <a:pt x="172858" y="280560"/>
                    <a:pt x="181273" y="278756"/>
                    <a:pt x="203814" y="290478"/>
                  </a:cubicBezTo>
                  <a:cubicBezTo>
                    <a:pt x="224853" y="301598"/>
                    <a:pt x="245891" y="312418"/>
                    <a:pt x="266329" y="323839"/>
                  </a:cubicBezTo>
                  <a:cubicBezTo>
                    <a:pt x="277148" y="329849"/>
                    <a:pt x="286766" y="328647"/>
                    <a:pt x="295783" y="321134"/>
                  </a:cubicBezTo>
                  <a:cubicBezTo>
                    <a:pt x="304799" y="313620"/>
                    <a:pt x="313214" y="305205"/>
                    <a:pt x="321029" y="296188"/>
                  </a:cubicBezTo>
                  <a:cubicBezTo>
                    <a:pt x="328843" y="286872"/>
                    <a:pt x="330646" y="277554"/>
                    <a:pt x="324335" y="266134"/>
                  </a:cubicBezTo>
                  <a:cubicBezTo>
                    <a:pt x="311711" y="243593"/>
                    <a:pt x="299990" y="220750"/>
                    <a:pt x="287968" y="197909"/>
                  </a:cubicBezTo>
                  <a:cubicBezTo>
                    <a:pt x="280154" y="182882"/>
                    <a:pt x="281957" y="174767"/>
                    <a:pt x="294280" y="163346"/>
                  </a:cubicBezTo>
                  <a:cubicBezTo>
                    <a:pt x="299990" y="157936"/>
                    <a:pt x="306302" y="153428"/>
                    <a:pt x="313214" y="149221"/>
                  </a:cubicBezTo>
                  <a:cubicBezTo>
                    <a:pt x="325236" y="142308"/>
                    <a:pt x="333651" y="143209"/>
                    <a:pt x="343870" y="152527"/>
                  </a:cubicBezTo>
                  <a:cubicBezTo>
                    <a:pt x="361302" y="168455"/>
                    <a:pt x="378734" y="184685"/>
                    <a:pt x="395865" y="200915"/>
                  </a:cubicBezTo>
                  <a:cubicBezTo>
                    <a:pt x="413898" y="218046"/>
                    <a:pt x="417805" y="218647"/>
                    <a:pt x="439745" y="207226"/>
                  </a:cubicBezTo>
                  <a:cubicBezTo>
                    <a:pt x="448460" y="202718"/>
                    <a:pt x="456575" y="197909"/>
                    <a:pt x="464389" y="191898"/>
                  </a:cubicBezTo>
                  <a:cubicBezTo>
                    <a:pt x="472805" y="184985"/>
                    <a:pt x="475510" y="176871"/>
                    <a:pt x="472805" y="166051"/>
                  </a:cubicBezTo>
                  <a:cubicBezTo>
                    <a:pt x="466493" y="141105"/>
                    <a:pt x="461084" y="115859"/>
                    <a:pt x="455373" y="90914"/>
                  </a:cubicBezTo>
                  <a:cubicBezTo>
                    <a:pt x="451766" y="74684"/>
                    <a:pt x="455674" y="66570"/>
                    <a:pt x="470100" y="58756"/>
                  </a:cubicBezTo>
                  <a:cubicBezTo>
                    <a:pt x="476712" y="55450"/>
                    <a:pt x="483324" y="52745"/>
                    <a:pt x="490236" y="50340"/>
                  </a:cubicBezTo>
                  <a:cubicBezTo>
                    <a:pt x="504963" y="45832"/>
                    <a:pt x="513378" y="48537"/>
                    <a:pt x="522095" y="61761"/>
                  </a:cubicBezTo>
                  <a:cubicBezTo>
                    <a:pt x="535919" y="83100"/>
                    <a:pt x="549745" y="104439"/>
                    <a:pt x="562368" y="126680"/>
                  </a:cubicBezTo>
                  <a:cubicBezTo>
                    <a:pt x="568980" y="138100"/>
                    <a:pt x="577996" y="142007"/>
                    <a:pt x="590319" y="140204"/>
                  </a:cubicBezTo>
                  <a:cubicBezTo>
                    <a:pt x="603242" y="138100"/>
                    <a:pt x="615865" y="134794"/>
                    <a:pt x="627887" y="129685"/>
                  </a:cubicBezTo>
                  <a:cubicBezTo>
                    <a:pt x="636603" y="125778"/>
                    <a:pt x="641412" y="119767"/>
                    <a:pt x="641713" y="109548"/>
                  </a:cubicBezTo>
                  <a:cubicBezTo>
                    <a:pt x="642314" y="83401"/>
                    <a:pt x="643816" y="57554"/>
                    <a:pt x="644718" y="31406"/>
                  </a:cubicBezTo>
                  <a:cubicBezTo>
                    <a:pt x="645319" y="14575"/>
                    <a:pt x="650729" y="7362"/>
                    <a:pt x="666958" y="2854"/>
                  </a:cubicBezTo>
                  <a:cubicBezTo>
                    <a:pt x="669663" y="2253"/>
                    <a:pt x="672368" y="1351"/>
                    <a:pt x="675073" y="1051"/>
                  </a:cubicBezTo>
                  <a:cubicBezTo>
                    <a:pt x="682512" y="224"/>
                    <a:pt x="688541" y="-189"/>
                    <a:pt x="693524" y="83"/>
                  </a:cubicBezTo>
                  <a:close/>
                </a:path>
              </a:pathLst>
            </a:cu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4A4E0C-EB0E-45FC-872D-F0E52BB3F938}"/>
                </a:ext>
              </a:extLst>
            </p:cNvPr>
            <p:cNvSpPr txBox="1"/>
            <p:nvPr/>
          </p:nvSpPr>
          <p:spPr>
            <a:xfrm>
              <a:off x="2477249" y="3986091"/>
              <a:ext cx="1531126" cy="7412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fr-FR"/>
              </a:defPPr>
              <a:lvl1pPr algn="ctr">
                <a:defRPr sz="1600" b="1">
                  <a:solidFill>
                    <a:schemeClr val="bg1"/>
                  </a:solidFill>
                  <a:cs typeface="Arial" pitchFamily="34" charset="0"/>
                </a:defRPr>
              </a:lvl1pPr>
            </a:lstStyle>
            <a:p>
              <a:r>
                <a:rPr lang="en-US" altLang="ko-KR" sz="2400" dirty="0" err="1" smtClean="0"/>
                <a:t>QdD</a:t>
              </a:r>
              <a:r>
                <a:rPr lang="en-US" altLang="ko-KR" sz="2400" dirty="0" smtClean="0"/>
                <a:t> : </a:t>
              </a:r>
            </a:p>
            <a:p>
              <a:r>
                <a:rPr lang="fr-FR" altLang="ko-KR" sz="2400" dirty="0" smtClean="0"/>
                <a:t>2 ETP</a:t>
              </a:r>
              <a:endParaRPr lang="ko-KR" altLang="en-US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CD6BA0-EA8B-4E49-88E7-4103CB6B747D}"/>
                </a:ext>
              </a:extLst>
            </p:cNvPr>
            <p:cNvSpPr txBox="1"/>
            <p:nvPr/>
          </p:nvSpPr>
          <p:spPr>
            <a:xfrm>
              <a:off x="1270924" y="3391644"/>
              <a:ext cx="1079867" cy="7412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fr-FR"/>
              </a:defPPr>
              <a:lvl1pPr algn="ctr">
                <a:defRPr sz="1600" b="1">
                  <a:solidFill>
                    <a:schemeClr val="bg1"/>
                  </a:solidFill>
                  <a:cs typeface="Arial" pitchFamily="34" charset="0"/>
                </a:defRPr>
              </a:lvl1pPr>
            </a:lstStyle>
            <a:p>
              <a:r>
                <a:rPr lang="en-US" altLang="ko-KR" sz="2400" dirty="0"/>
                <a:t>SAS : </a:t>
              </a:r>
              <a:endParaRPr lang="en-US" altLang="ko-KR" sz="2400" dirty="0" smtClean="0"/>
            </a:p>
            <a:p>
              <a:r>
                <a:rPr lang="en-US" altLang="ko-KR" sz="2400" dirty="0" smtClean="0"/>
                <a:t>2,5 ETP</a:t>
              </a:r>
              <a:endParaRPr lang="ko-KR" altLang="en-US" sz="2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462B7B-7D8E-4093-A54B-5E46764463DC}"/>
                </a:ext>
              </a:extLst>
            </p:cNvPr>
            <p:cNvSpPr txBox="1"/>
            <p:nvPr/>
          </p:nvSpPr>
          <p:spPr>
            <a:xfrm>
              <a:off x="2443323" y="2826157"/>
              <a:ext cx="1408994" cy="6039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>AUDIT IT</a:t>
              </a:r>
            </a:p>
            <a:p>
              <a:pPr algn="ctr"/>
              <a:r>
                <a:rPr lang="fr-FR" altLang="ko-KR" b="1" dirty="0" smtClean="0">
                  <a:solidFill>
                    <a:schemeClr val="bg1"/>
                  </a:solidFill>
                  <a:cs typeface="Arial" pitchFamily="34" charset="0"/>
                </a:rPr>
                <a:t>1 ETP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24">
            <a:extLst>
              <a:ext uri="{FF2B5EF4-FFF2-40B4-BE49-F238E27FC236}">
                <a16:creationId xmlns:a16="http://schemas.microsoft.com/office/drawing/2014/main" id="{DCB1366D-6BCD-4A7A-860C-A05ABED21E92}"/>
              </a:ext>
            </a:extLst>
          </p:cNvPr>
          <p:cNvGrpSpPr/>
          <p:nvPr/>
        </p:nvGrpSpPr>
        <p:grpSpPr>
          <a:xfrm>
            <a:off x="4360972" y="924262"/>
            <a:ext cx="2545652" cy="2914172"/>
            <a:chOff x="355091" y="3604688"/>
            <a:chExt cx="4013442" cy="1404885"/>
          </a:xfrm>
          <a:noFill/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BDF168-2C9B-4837-800D-BF1AC9461168}"/>
                </a:ext>
              </a:extLst>
            </p:cNvPr>
            <p:cNvSpPr txBox="1"/>
            <p:nvPr/>
          </p:nvSpPr>
          <p:spPr>
            <a:xfrm>
              <a:off x="355091" y="3604688"/>
              <a:ext cx="4013442" cy="252238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AUDIT IT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77938E-86F6-4841-AA1B-A87330986F14}"/>
                </a:ext>
              </a:extLst>
            </p:cNvPr>
            <p:cNvSpPr txBox="1"/>
            <p:nvPr/>
          </p:nvSpPr>
          <p:spPr>
            <a:xfrm>
              <a:off x="366449" y="3881922"/>
              <a:ext cx="4002084" cy="1127651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400" dirty="0">
                  <a:cs typeface="Arial" pitchFamily="34" charset="0"/>
                </a:rPr>
                <a:t>Organisation d’une quarantaine d’entretien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400" dirty="0">
                  <a:cs typeface="Arial" pitchFamily="34" charset="0"/>
                </a:rPr>
                <a:t>Plusieurs centaines de documents collectés et </a:t>
              </a:r>
              <a:r>
                <a:rPr lang="fr-FR" altLang="ko-KR" sz="1400" dirty="0" smtClean="0">
                  <a:cs typeface="Arial" pitchFamily="34" charset="0"/>
                </a:rPr>
                <a:t>transmis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altLang="ko-KR" sz="1400" dirty="0"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altLang="ko-KR" sz="1400" dirty="0" smtClean="0"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altLang="ko-KR" sz="1200" dirty="0"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altLang="ko-KR" sz="1200" dirty="0" smtClean="0"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altLang="ko-KR" sz="1200" dirty="0"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altLang="ko-KR" sz="1200" dirty="0">
                <a:cs typeface="Arial" pitchFamily="34" charset="0"/>
              </a:endParaRPr>
            </a:p>
          </p:txBody>
        </p:sp>
      </p:grpSp>
      <p:grpSp>
        <p:nvGrpSpPr>
          <p:cNvPr id="19" name="Group 33">
            <a:extLst>
              <a:ext uri="{FF2B5EF4-FFF2-40B4-BE49-F238E27FC236}">
                <a16:creationId xmlns:a16="http://schemas.microsoft.com/office/drawing/2014/main" id="{3DD7D00B-C756-413F-8147-69F5EDDB739E}"/>
              </a:ext>
            </a:extLst>
          </p:cNvPr>
          <p:cNvGrpSpPr/>
          <p:nvPr/>
        </p:nvGrpSpPr>
        <p:grpSpPr>
          <a:xfrm>
            <a:off x="6954029" y="933314"/>
            <a:ext cx="2520000" cy="5830081"/>
            <a:chOff x="395534" y="3592039"/>
            <a:chExt cx="3972999" cy="3486091"/>
          </a:xfrm>
          <a:noFill/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9C7FF8-B8DF-49B1-A8B2-210E5832DCE8}"/>
                </a:ext>
              </a:extLst>
            </p:cNvPr>
            <p:cNvSpPr txBox="1"/>
            <p:nvPr/>
          </p:nvSpPr>
          <p:spPr>
            <a:xfrm>
              <a:off x="395534" y="3592039"/>
              <a:ext cx="3972999" cy="31285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SAS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D2ADF4-AA16-4CC4-88D7-CF11BBE3E021}"/>
                </a:ext>
              </a:extLst>
            </p:cNvPr>
            <p:cNvSpPr txBox="1"/>
            <p:nvPr/>
          </p:nvSpPr>
          <p:spPr>
            <a:xfrm>
              <a:off x="395536" y="3935310"/>
              <a:ext cx="3972997" cy="314282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cs typeface="Arial" pitchFamily="34" charset="0"/>
                </a:rPr>
                <a:t>SUPPORT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400" dirty="0" smtClean="0">
                  <a:cs typeface="Arial" pitchFamily="34" charset="0"/>
                </a:rPr>
                <a:t>Deux </a:t>
              </a:r>
              <a:r>
                <a:rPr lang="fr-FR" altLang="ko-KR" sz="1400" dirty="0">
                  <a:cs typeface="Arial" pitchFamily="34" charset="0"/>
                </a:rPr>
                <a:t>clubs utilisateurs et un 60’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400" dirty="0" smtClean="0">
                  <a:cs typeface="Arial" pitchFamily="34" charset="0"/>
                </a:rPr>
                <a:t>Accompagnement </a:t>
              </a:r>
              <a:r>
                <a:rPr lang="fr-FR" altLang="ko-KR" sz="1400" dirty="0">
                  <a:cs typeface="Arial" pitchFamily="34" charset="0"/>
                </a:rPr>
                <a:t>sur les </a:t>
              </a:r>
              <a:r>
                <a:rPr lang="fr-FR" altLang="ko-KR" sz="1400" dirty="0" err="1">
                  <a:cs typeface="Arial" pitchFamily="34" charset="0"/>
                </a:rPr>
                <a:t>add-ins</a:t>
              </a:r>
              <a:endParaRPr lang="fr-FR" altLang="ko-KR" sz="1400" dirty="0"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400" dirty="0" smtClean="0">
                  <a:cs typeface="Arial" pitchFamily="34" charset="0"/>
                </a:rPr>
                <a:t>Rationalisation des habilitations </a:t>
              </a:r>
              <a:r>
                <a:rPr lang="fr-FR" altLang="ko-KR" sz="1400" dirty="0">
                  <a:cs typeface="Arial" pitchFamily="34" charset="0"/>
                </a:rPr>
                <a:t>et </a:t>
              </a:r>
              <a:r>
                <a:rPr lang="fr-FR" altLang="ko-KR" sz="1400" dirty="0" smtClean="0">
                  <a:cs typeface="Arial" pitchFamily="34" charset="0"/>
                </a:rPr>
                <a:t>des </a:t>
              </a:r>
              <a:r>
                <a:rPr lang="fr-FR" altLang="ko-KR" sz="1400" dirty="0">
                  <a:cs typeface="Arial" pitchFamily="34" charset="0"/>
                </a:rPr>
                <a:t>droits sur le </a:t>
              </a:r>
              <a:r>
                <a:rPr lang="fr-FR" altLang="ko-KR" sz="1400" dirty="0" smtClean="0">
                  <a:cs typeface="Arial" pitchFamily="34" charset="0"/>
                </a:rPr>
                <a:t>Décisionnel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400" dirty="0" smtClean="0">
                  <a:cs typeface="Arial" pitchFamily="34" charset="0"/>
                </a:rPr>
                <a:t>Formalisation du point mensuel</a:t>
              </a:r>
              <a:endParaRPr lang="fr-FR" altLang="ko-KR" sz="1400" dirty="0">
                <a:cs typeface="Arial" pitchFamily="34" charset="0"/>
              </a:endParaRPr>
            </a:p>
            <a:p>
              <a:pPr algn="ctr"/>
              <a:endParaRPr lang="en-US" altLang="ko-KR" b="1" dirty="0" smtClean="0">
                <a:cs typeface="Arial" pitchFamily="34" charset="0"/>
              </a:endParaRPr>
            </a:p>
            <a:p>
              <a:pPr algn="ctr"/>
              <a:r>
                <a:rPr lang="en-US" altLang="ko-KR" b="1" dirty="0" smtClean="0">
                  <a:cs typeface="Arial" pitchFamily="34" charset="0"/>
                </a:rPr>
                <a:t>ACCOMPAGNEMENT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400" dirty="0" smtClean="0">
                  <a:cs typeface="Arial" pitchFamily="34" charset="0"/>
                </a:rPr>
                <a:t>Généralisation des TVI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400" dirty="0" smtClean="0">
                  <a:cs typeface="Arial" pitchFamily="34" charset="0"/>
                </a:rPr>
                <a:t>Migration </a:t>
              </a:r>
              <a:r>
                <a:rPr lang="fr-FR" altLang="ko-KR" sz="1400" dirty="0">
                  <a:cs typeface="Arial" pitchFamily="34" charset="0"/>
                </a:rPr>
                <a:t>SAS 7.15 vers 8.3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400" dirty="0">
                  <a:cs typeface="Arial" pitchFamily="34" charset="0"/>
                </a:rPr>
                <a:t>Suivi de la performance de la plateforme SAS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400" dirty="0">
                  <a:cs typeface="Arial" pitchFamily="34" charset="0"/>
                </a:rPr>
                <a:t>Formations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400" dirty="0">
                  <a:cs typeface="Arial" pitchFamily="34" charset="0"/>
                </a:rPr>
                <a:t>Réalisation d’une </a:t>
              </a:r>
              <a:r>
                <a:rPr lang="fr-FR" altLang="ko-KR" sz="1400" dirty="0" smtClean="0">
                  <a:cs typeface="Arial" pitchFamily="34" charset="0"/>
                </a:rPr>
                <a:t>roadmap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altLang="ko-KR" sz="1400" b="1" dirty="0"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altLang="ko-KR" b="1" dirty="0">
                <a:cs typeface="Arial" pitchFamily="34" charset="0"/>
              </a:endParaRPr>
            </a:p>
            <a:p>
              <a:pPr algn="ctr"/>
              <a:endParaRPr lang="fr-FR" altLang="ko-KR" b="1" dirty="0">
                <a:cs typeface="Arial" pitchFamily="34" charset="0"/>
              </a:endParaRPr>
            </a:p>
            <a:p>
              <a:pPr algn="ctr"/>
              <a:endParaRPr lang="en-US" altLang="ko-KR" b="1" dirty="0" smtClean="0">
                <a:cs typeface="Arial" pitchFamily="34" charset="0"/>
              </a:endParaRPr>
            </a:p>
          </p:txBody>
        </p:sp>
      </p:grpSp>
      <p:grpSp>
        <p:nvGrpSpPr>
          <p:cNvPr id="22" name="Group 24">
            <a:extLst>
              <a:ext uri="{FF2B5EF4-FFF2-40B4-BE49-F238E27FC236}">
                <a16:creationId xmlns:a16="http://schemas.microsoft.com/office/drawing/2014/main" id="{49B36874-A7AB-4CA5-B4F3-FD7E3EBF7945}"/>
              </a:ext>
            </a:extLst>
          </p:cNvPr>
          <p:cNvGrpSpPr/>
          <p:nvPr/>
        </p:nvGrpSpPr>
        <p:grpSpPr>
          <a:xfrm>
            <a:off x="9547087" y="927730"/>
            <a:ext cx="2520000" cy="5835663"/>
            <a:chOff x="395534" y="3606309"/>
            <a:chExt cx="3972999" cy="2882766"/>
          </a:xfrm>
          <a:noFill/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47075D-EF5B-4059-B85A-BC9B627E9297}"/>
                </a:ext>
              </a:extLst>
            </p:cNvPr>
            <p:cNvSpPr txBox="1"/>
            <p:nvPr/>
          </p:nvSpPr>
          <p:spPr>
            <a:xfrm>
              <a:off x="395534" y="3606309"/>
              <a:ext cx="3972999" cy="25786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 err="1">
                  <a:solidFill>
                    <a:schemeClr val="bg1"/>
                  </a:solidFill>
                  <a:cs typeface="Arial" pitchFamily="34" charset="0"/>
                </a:rPr>
                <a:t>QdD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D86DE0-07AC-4198-A410-A80AF6EAECA6}"/>
                </a:ext>
              </a:extLst>
            </p:cNvPr>
            <p:cNvSpPr txBox="1"/>
            <p:nvPr/>
          </p:nvSpPr>
          <p:spPr>
            <a:xfrm>
              <a:off x="395534" y="3892657"/>
              <a:ext cx="3972999" cy="259641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altLang="ko-KR" b="1" dirty="0" smtClean="0">
                  <a:cs typeface="Arial" pitchFamily="34" charset="0"/>
                </a:rPr>
                <a:t>SIMC</a:t>
              </a:r>
              <a:endParaRPr lang="fr-FR" altLang="ko-KR" sz="1200" b="1" dirty="0"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400" dirty="0">
                  <a:cs typeface="Arial" pitchFamily="34" charset="0"/>
                </a:rPr>
                <a:t>Construction du portail SIMC Lab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400" dirty="0">
                  <a:cs typeface="Arial" pitchFamily="34" charset="0"/>
                </a:rPr>
                <a:t>Ajout de nouveaux contrôles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400" dirty="0">
                  <a:cs typeface="Arial" pitchFamily="34" charset="0"/>
                </a:rPr>
                <a:t>Mise en place d’un référentiel unifié des contrôles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400" dirty="0">
                  <a:cs typeface="Arial" pitchFamily="34" charset="0"/>
                </a:rPr>
                <a:t>Traitement S2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400" dirty="0">
                  <a:cs typeface="Arial" pitchFamily="34" charset="0"/>
                </a:rPr>
                <a:t>Automatisation de la production des tableaux de bord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400" dirty="0" smtClean="0">
                  <a:cs typeface="Arial" pitchFamily="34" charset="0"/>
                </a:rPr>
                <a:t>Ordonnanceur</a:t>
              </a:r>
              <a:endParaRPr lang="fr-FR" altLang="ko-KR" sz="1400" dirty="0"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400" dirty="0">
                  <a:cs typeface="Arial" pitchFamily="34" charset="0"/>
                </a:rPr>
                <a:t>Réalisation d’une </a:t>
              </a:r>
              <a:r>
                <a:rPr lang="fr-FR" altLang="ko-KR" sz="1400" dirty="0" smtClean="0">
                  <a:cs typeface="Arial" pitchFamily="34" charset="0"/>
                </a:rPr>
                <a:t>roadmap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400" dirty="0" smtClean="0">
                  <a:cs typeface="Arial" pitchFamily="34" charset="0"/>
                </a:rPr>
                <a:t>Rapprochement Compta/Technique</a:t>
              </a:r>
              <a:endParaRPr lang="fr-FR" altLang="ko-KR" sz="1200" dirty="0">
                <a:cs typeface="Arial" pitchFamily="34" charset="0"/>
              </a:endParaRPr>
            </a:p>
            <a:p>
              <a:pPr algn="ctr"/>
              <a:r>
                <a:rPr lang="fr-FR" altLang="ko-KR" b="1" dirty="0" smtClean="0">
                  <a:cs typeface="Arial" pitchFamily="34" charset="0"/>
                </a:rPr>
                <a:t>META</a:t>
              </a:r>
              <a:endParaRPr lang="fr-FR" altLang="ko-KR" sz="1200" b="1" dirty="0"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400" dirty="0">
                  <a:cs typeface="Arial" pitchFamily="34" charset="0"/>
                </a:rPr>
                <a:t>Passage en version 7.1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400" dirty="0">
                  <a:cs typeface="Arial" pitchFamily="34" charset="0"/>
                </a:rPr>
                <a:t>Suivi des tickets SARA et RUBIS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400" dirty="0">
                  <a:cs typeface="Arial" pitchFamily="34" charset="0"/>
                </a:rPr>
                <a:t>Participation </a:t>
              </a:r>
              <a:r>
                <a:rPr lang="fr-FR" altLang="ko-KR" sz="1400" dirty="0" smtClean="0">
                  <a:cs typeface="Arial" pitchFamily="34" charset="0"/>
                </a:rPr>
                <a:t>aux GA et GT</a:t>
              </a:r>
              <a:endParaRPr lang="fr-FR" altLang="ko-KR" sz="1200" dirty="0" smtClean="0">
                <a:cs typeface="Arial" pitchFamily="34" charset="0"/>
              </a:endParaRPr>
            </a:p>
            <a:p>
              <a:pPr lvl="0" algn="ctr"/>
              <a:r>
                <a:rPr lang="fr-FR" altLang="ko-KR" b="1" dirty="0">
                  <a:cs typeface="Arial" pitchFamily="34" charset="0"/>
                </a:rPr>
                <a:t>Gouvernance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400" dirty="0" smtClean="0">
                  <a:cs typeface="Arial" pitchFamily="34" charset="0"/>
                </a:rPr>
                <a:t>Coordination des comités </a:t>
              </a:r>
              <a:r>
                <a:rPr lang="fr-FR" altLang="ko-KR" sz="1400" dirty="0" err="1" smtClean="0">
                  <a:cs typeface="Arial" pitchFamily="34" charset="0"/>
                </a:rPr>
                <a:t>QdD</a:t>
              </a:r>
              <a:r>
                <a:rPr lang="fr-FR" altLang="ko-KR" sz="1400" dirty="0" smtClean="0">
                  <a:cs typeface="Arial" pitchFamily="34" charset="0"/>
                </a:rPr>
                <a:t> et </a:t>
              </a:r>
              <a:r>
                <a:rPr lang="fr-FR" altLang="ko-KR" sz="1400" dirty="0">
                  <a:cs typeface="Arial" pitchFamily="34" charset="0"/>
                </a:rPr>
                <a:t>o</a:t>
              </a:r>
              <a:r>
                <a:rPr lang="fr-FR" altLang="ko-KR" sz="1400" dirty="0" smtClean="0">
                  <a:cs typeface="Arial" pitchFamily="34" charset="0"/>
                </a:rPr>
                <a:t>rganisation du  GT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400" dirty="0" smtClean="0">
                  <a:cs typeface="Arial" pitchFamily="34" charset="0"/>
                </a:rPr>
                <a:t>Rédactionnel </a:t>
              </a:r>
              <a:endParaRPr lang="fr-FR" altLang="ko-KR" sz="1400" dirty="0">
                <a:cs typeface="Arial" pitchFamily="34" charset="0"/>
              </a:endParaRPr>
            </a:p>
          </p:txBody>
        </p:sp>
      </p:grpSp>
      <p:sp>
        <p:nvSpPr>
          <p:cNvPr id="26" name="TextBox 26">
            <a:extLst>
              <a:ext uri="{FF2B5EF4-FFF2-40B4-BE49-F238E27FC236}">
                <a16:creationId xmlns:a16="http://schemas.microsoft.com/office/drawing/2014/main" id="{BE46BFAA-769A-4EBA-8298-F4BF28D7E44E}"/>
              </a:ext>
            </a:extLst>
          </p:cNvPr>
          <p:cNvSpPr txBox="1"/>
          <p:nvPr/>
        </p:nvSpPr>
        <p:spPr>
          <a:xfrm>
            <a:off x="1238862" y="927730"/>
            <a:ext cx="1814704" cy="738664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4800" b="1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6 ETP</a:t>
            </a:r>
            <a:endParaRPr lang="ko-KR" altLang="en-US" sz="4800" b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026" name="Picture 2" descr="45 Groupe Illustrations Illustrations &amp; Clip Art - i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5" y="803912"/>
            <a:ext cx="997258" cy="99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CB1366D-6BCD-4A7A-860C-A05ABED21E92}"/>
              </a:ext>
            </a:extLst>
          </p:cNvPr>
          <p:cNvGrpSpPr/>
          <p:nvPr/>
        </p:nvGrpSpPr>
        <p:grpSpPr>
          <a:xfrm>
            <a:off x="4360972" y="3889129"/>
            <a:ext cx="2520000" cy="2859950"/>
            <a:chOff x="395534" y="3604688"/>
            <a:chExt cx="3972999" cy="1378745"/>
          </a:xfrm>
          <a:noFill/>
        </p:grpSpPr>
        <p:sp>
          <p:nvSpPr>
            <p:cNvPr id="27" name="TextBox 16">
              <a:extLst>
                <a:ext uri="{FF2B5EF4-FFF2-40B4-BE49-F238E27FC236}">
                  <a16:creationId xmlns:a16="http://schemas.microsoft.com/office/drawing/2014/main" id="{20BDF168-2C9B-4837-800D-BF1AC9461168}"/>
                </a:ext>
              </a:extLst>
            </p:cNvPr>
            <p:cNvSpPr txBox="1"/>
            <p:nvPr/>
          </p:nvSpPr>
          <p:spPr>
            <a:xfrm>
              <a:off x="395534" y="3604688"/>
              <a:ext cx="3972999" cy="25223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PROJET</a:t>
              </a:r>
              <a:endParaRPr lang="en-US" altLang="ko-KR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17">
              <a:extLst>
                <a:ext uri="{FF2B5EF4-FFF2-40B4-BE49-F238E27FC236}">
                  <a16:creationId xmlns:a16="http://schemas.microsoft.com/office/drawing/2014/main" id="{6977938E-86F6-4841-AA1B-A87330986F14}"/>
                </a:ext>
              </a:extLst>
            </p:cNvPr>
            <p:cNvSpPr txBox="1"/>
            <p:nvPr/>
          </p:nvSpPr>
          <p:spPr>
            <a:xfrm>
              <a:off x="395536" y="3872704"/>
              <a:ext cx="3972997" cy="111072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400" dirty="0" smtClean="0">
                  <a:cs typeface="Arial" pitchFamily="34" charset="0"/>
                </a:rPr>
                <a:t>IFRS17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400" dirty="0" smtClean="0">
                  <a:cs typeface="Arial" pitchFamily="34" charset="0"/>
                </a:rPr>
                <a:t>SIRUIS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400" dirty="0" smtClean="0">
                  <a:cs typeface="Arial" pitchFamily="34" charset="0"/>
                </a:rPr>
                <a:t>Qualification du SIAD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400" dirty="0" smtClean="0">
                  <a:cs typeface="Arial" pitchFamily="34" charset="0"/>
                </a:rPr>
                <a:t>Purge SIAD et anonymisation de l’archive intermédiaire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altLang="ko-KR" sz="1200" dirty="0"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altLang="ko-KR" sz="1200" dirty="0" smtClean="0"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altLang="ko-KR" sz="1200" dirty="0"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altLang="ko-KR" sz="1200" dirty="0"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altLang="ko-KR" sz="1200" dirty="0"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altLang="ko-KR" sz="1200" dirty="0" smtClean="0">
                <a:cs typeface="Arial" pitchFamily="34" charset="0"/>
              </a:endParaRPr>
            </a:p>
          </p:txBody>
        </p:sp>
      </p:grpSp>
      <p:sp>
        <p:nvSpPr>
          <p:cNvPr id="29" name="Freeform: Shape 9">
            <a:extLst>
              <a:ext uri="{FF2B5EF4-FFF2-40B4-BE49-F238E27FC236}">
                <a16:creationId xmlns:a16="http://schemas.microsoft.com/office/drawing/2014/main" id="{2AE7102E-58A0-4848-B5A5-49FC64AD4B20}"/>
              </a:ext>
            </a:extLst>
          </p:cNvPr>
          <p:cNvSpPr>
            <a:spLocks noChangeAspect="1"/>
          </p:cNvSpPr>
          <p:nvPr/>
        </p:nvSpPr>
        <p:spPr>
          <a:xfrm flipH="1">
            <a:off x="1720507" y="4365610"/>
            <a:ext cx="1125223" cy="1116000"/>
          </a:xfrm>
          <a:custGeom>
            <a:avLst/>
            <a:gdLst>
              <a:gd name="connsiteX0" fmla="*/ 781166 w 1559898"/>
              <a:gd name="connsiteY0" fmla="*/ 225559 h 1558878"/>
              <a:gd name="connsiteX1" fmla="*/ 1333572 w 1559898"/>
              <a:gd name="connsiteY1" fmla="*/ 779468 h 1558878"/>
              <a:gd name="connsiteX2" fmla="*/ 779062 w 1559898"/>
              <a:gd name="connsiteY2" fmla="*/ 1331273 h 1558878"/>
              <a:gd name="connsiteX3" fmla="*/ 227558 w 1559898"/>
              <a:gd name="connsiteY3" fmla="*/ 777664 h 1558878"/>
              <a:gd name="connsiteX4" fmla="*/ 781166 w 1559898"/>
              <a:gd name="connsiteY4" fmla="*/ 225559 h 1558878"/>
              <a:gd name="connsiteX5" fmla="*/ 780565 w 1559898"/>
              <a:gd name="connsiteY5" fmla="*/ 209330 h 1558878"/>
              <a:gd name="connsiteX6" fmla="*/ 210727 w 1559898"/>
              <a:gd name="connsiteY6" fmla="*/ 775862 h 1558878"/>
              <a:gd name="connsiteX7" fmla="*/ 779664 w 1559898"/>
              <a:gd name="connsiteY7" fmla="*/ 1347202 h 1558878"/>
              <a:gd name="connsiteX8" fmla="*/ 1349501 w 1559898"/>
              <a:gd name="connsiteY8" fmla="*/ 777965 h 1558878"/>
              <a:gd name="connsiteX9" fmla="*/ 780565 w 1559898"/>
              <a:gd name="connsiteY9" fmla="*/ 209330 h 1558878"/>
              <a:gd name="connsiteX10" fmla="*/ 693524 w 1559898"/>
              <a:gd name="connsiteY10" fmla="*/ 83 h 1558878"/>
              <a:gd name="connsiteX11" fmla="*/ 719855 w 1559898"/>
              <a:gd name="connsiteY11" fmla="*/ 28400 h 1558878"/>
              <a:gd name="connsiteX12" fmla="*/ 739691 w 1559898"/>
              <a:gd name="connsiteY12" fmla="*/ 94521 h 1558878"/>
              <a:gd name="connsiteX13" fmla="*/ 759226 w 1559898"/>
              <a:gd name="connsiteY13" fmla="*/ 112253 h 1558878"/>
              <a:gd name="connsiteX14" fmla="*/ 801904 w 1559898"/>
              <a:gd name="connsiteY14" fmla="*/ 112253 h 1558878"/>
              <a:gd name="connsiteX15" fmla="*/ 820838 w 1559898"/>
              <a:gd name="connsiteY15" fmla="*/ 95122 h 1558878"/>
              <a:gd name="connsiteX16" fmla="*/ 843079 w 1559898"/>
              <a:gd name="connsiteY16" fmla="*/ 22089 h 1558878"/>
              <a:gd name="connsiteX17" fmla="*/ 873434 w 1559898"/>
              <a:gd name="connsiteY17" fmla="*/ 149 h 1558878"/>
              <a:gd name="connsiteX18" fmla="*/ 881549 w 1559898"/>
              <a:gd name="connsiteY18" fmla="*/ 450 h 1558878"/>
              <a:gd name="connsiteX19" fmla="*/ 916413 w 1559898"/>
              <a:gd name="connsiteY19" fmla="*/ 38018 h 1558878"/>
              <a:gd name="connsiteX20" fmla="*/ 918516 w 1559898"/>
              <a:gd name="connsiteY20" fmla="*/ 108046 h 1558878"/>
              <a:gd name="connsiteX21" fmla="*/ 930839 w 1559898"/>
              <a:gd name="connsiteY21" fmla="*/ 128482 h 1558878"/>
              <a:gd name="connsiteX22" fmla="*/ 975320 w 1559898"/>
              <a:gd name="connsiteY22" fmla="*/ 140204 h 1558878"/>
              <a:gd name="connsiteX23" fmla="*/ 996358 w 1559898"/>
              <a:gd name="connsiteY23" fmla="*/ 129084 h 1558878"/>
              <a:gd name="connsiteX24" fmla="*/ 1036331 w 1559898"/>
              <a:gd name="connsiteY24" fmla="*/ 65067 h 1558878"/>
              <a:gd name="connsiteX25" fmla="*/ 1075101 w 1559898"/>
              <a:gd name="connsiteY25" fmla="*/ 51542 h 1558878"/>
              <a:gd name="connsiteX26" fmla="*/ 1082014 w 1559898"/>
              <a:gd name="connsiteY26" fmla="*/ 53947 h 1558878"/>
              <a:gd name="connsiteX27" fmla="*/ 1103954 w 1559898"/>
              <a:gd name="connsiteY27" fmla="*/ 96925 h 1558878"/>
              <a:gd name="connsiteX28" fmla="*/ 1088325 w 1559898"/>
              <a:gd name="connsiteY28" fmla="*/ 164248 h 1558878"/>
              <a:gd name="connsiteX29" fmla="*/ 1099145 w 1559898"/>
              <a:gd name="connsiteY29" fmla="*/ 193401 h 1558878"/>
              <a:gd name="connsiteX30" fmla="*/ 1134008 w 1559898"/>
              <a:gd name="connsiteY30" fmla="*/ 212636 h 1558878"/>
              <a:gd name="connsiteX31" fmla="*/ 1157151 w 1559898"/>
              <a:gd name="connsiteY31" fmla="*/ 207226 h 1558878"/>
              <a:gd name="connsiteX32" fmla="*/ 1212452 w 1559898"/>
              <a:gd name="connsiteY32" fmla="*/ 155832 h 1558878"/>
              <a:gd name="connsiteX33" fmla="*/ 1253326 w 1559898"/>
              <a:gd name="connsiteY33" fmla="*/ 152527 h 1558878"/>
              <a:gd name="connsiteX34" fmla="*/ 1255430 w 1559898"/>
              <a:gd name="connsiteY34" fmla="*/ 154029 h 1558878"/>
              <a:gd name="connsiteX35" fmla="*/ 1268354 w 1559898"/>
              <a:gd name="connsiteY35" fmla="*/ 206024 h 1558878"/>
              <a:gd name="connsiteX36" fmla="*/ 1236195 w 1559898"/>
              <a:gd name="connsiteY36" fmla="*/ 266134 h 1558878"/>
              <a:gd name="connsiteX37" fmla="*/ 1238900 w 1559898"/>
              <a:gd name="connsiteY37" fmla="*/ 294686 h 1558878"/>
              <a:gd name="connsiteX38" fmla="*/ 1265949 w 1559898"/>
              <a:gd name="connsiteY38" fmla="*/ 321434 h 1558878"/>
              <a:gd name="connsiteX39" fmla="*/ 1292998 w 1559898"/>
              <a:gd name="connsiteY39" fmla="*/ 323839 h 1558878"/>
              <a:gd name="connsiteX40" fmla="*/ 1361223 w 1559898"/>
              <a:gd name="connsiteY40" fmla="*/ 287773 h 1558878"/>
              <a:gd name="connsiteX41" fmla="*/ 1398490 w 1559898"/>
              <a:gd name="connsiteY41" fmla="*/ 295587 h 1558878"/>
              <a:gd name="connsiteX42" fmla="*/ 1409911 w 1559898"/>
              <a:gd name="connsiteY42" fmla="*/ 310915 h 1558878"/>
              <a:gd name="connsiteX43" fmla="*/ 1406906 w 1559898"/>
              <a:gd name="connsiteY43" fmla="*/ 344576 h 1558878"/>
              <a:gd name="connsiteX44" fmla="*/ 1352506 w 1559898"/>
              <a:gd name="connsiteY44" fmla="*/ 403183 h 1558878"/>
              <a:gd name="connsiteX45" fmla="*/ 1347698 w 1559898"/>
              <a:gd name="connsiteY45" fmla="*/ 427227 h 1558878"/>
              <a:gd name="connsiteX46" fmla="*/ 1368436 w 1559898"/>
              <a:gd name="connsiteY46" fmla="*/ 463292 h 1558878"/>
              <a:gd name="connsiteX47" fmla="*/ 1394884 w 1559898"/>
              <a:gd name="connsiteY47" fmla="*/ 472009 h 1558878"/>
              <a:gd name="connsiteX48" fmla="*/ 1471824 w 1559898"/>
              <a:gd name="connsiteY48" fmla="*/ 454577 h 1558878"/>
              <a:gd name="connsiteX49" fmla="*/ 1500376 w 1559898"/>
              <a:gd name="connsiteY49" fmla="*/ 467801 h 1558878"/>
              <a:gd name="connsiteX50" fmla="*/ 1509392 w 1559898"/>
              <a:gd name="connsiteY50" fmla="*/ 488538 h 1558878"/>
              <a:gd name="connsiteX51" fmla="*/ 1497070 w 1559898"/>
              <a:gd name="connsiteY51" fmla="*/ 522200 h 1558878"/>
              <a:gd name="connsiteX52" fmla="*/ 1433654 w 1559898"/>
              <a:gd name="connsiteY52" fmla="*/ 561572 h 1558878"/>
              <a:gd name="connsiteX53" fmla="*/ 1420130 w 1559898"/>
              <a:gd name="connsiteY53" fmla="*/ 591025 h 1558878"/>
              <a:gd name="connsiteX54" fmla="*/ 1429446 w 1559898"/>
              <a:gd name="connsiteY54" fmla="*/ 625287 h 1558878"/>
              <a:gd name="connsiteX55" fmla="*/ 1451988 w 1559898"/>
              <a:gd name="connsiteY55" fmla="*/ 641217 h 1558878"/>
              <a:gd name="connsiteX56" fmla="*/ 1531032 w 1559898"/>
              <a:gd name="connsiteY56" fmla="*/ 644222 h 1558878"/>
              <a:gd name="connsiteX57" fmla="*/ 1556578 w 1559898"/>
              <a:gd name="connsiteY57" fmla="*/ 664359 h 1558878"/>
              <a:gd name="connsiteX58" fmla="*/ 1559884 w 1559898"/>
              <a:gd name="connsiteY58" fmla="*/ 688703 h 1558878"/>
              <a:gd name="connsiteX59" fmla="*/ 1540349 w 1559898"/>
              <a:gd name="connsiteY59" fmla="*/ 716353 h 1558878"/>
              <a:gd name="connsiteX60" fmla="*/ 1469119 w 1559898"/>
              <a:gd name="connsiteY60" fmla="*/ 738294 h 1558878"/>
              <a:gd name="connsiteX61" fmla="*/ 1446878 w 1559898"/>
              <a:gd name="connsiteY61" fmla="*/ 766544 h 1558878"/>
              <a:gd name="connsiteX62" fmla="*/ 1448381 w 1559898"/>
              <a:gd name="connsiteY62" fmla="*/ 803813 h 1558878"/>
              <a:gd name="connsiteX63" fmla="*/ 1463709 w 1559898"/>
              <a:gd name="connsiteY63" fmla="*/ 820042 h 1558878"/>
              <a:gd name="connsiteX64" fmla="*/ 1538545 w 1559898"/>
              <a:gd name="connsiteY64" fmla="*/ 842884 h 1558878"/>
              <a:gd name="connsiteX65" fmla="*/ 1559884 w 1559898"/>
              <a:gd name="connsiteY65" fmla="*/ 872638 h 1558878"/>
              <a:gd name="connsiteX66" fmla="*/ 1559884 w 1559898"/>
              <a:gd name="connsiteY66" fmla="*/ 878048 h 1558878"/>
              <a:gd name="connsiteX67" fmla="*/ 1521414 w 1559898"/>
              <a:gd name="connsiteY67" fmla="*/ 916217 h 1558878"/>
              <a:gd name="connsiteX68" fmla="*/ 1450485 w 1559898"/>
              <a:gd name="connsiteY68" fmla="*/ 918321 h 1558878"/>
              <a:gd name="connsiteX69" fmla="*/ 1431550 w 1559898"/>
              <a:gd name="connsiteY69" fmla="*/ 930042 h 1558878"/>
              <a:gd name="connsiteX70" fmla="*/ 1419529 w 1559898"/>
              <a:gd name="connsiteY70" fmla="*/ 974523 h 1558878"/>
              <a:gd name="connsiteX71" fmla="*/ 1431250 w 1559898"/>
              <a:gd name="connsiteY71" fmla="*/ 996163 h 1558878"/>
              <a:gd name="connsiteX72" fmla="*/ 1493764 w 1559898"/>
              <a:gd name="connsiteY72" fmla="*/ 1035234 h 1558878"/>
              <a:gd name="connsiteX73" fmla="*/ 1507889 w 1559898"/>
              <a:gd name="connsiteY73" fmla="*/ 1075207 h 1558878"/>
              <a:gd name="connsiteX74" fmla="*/ 1497971 w 1559898"/>
              <a:gd name="connsiteY74" fmla="*/ 1095644 h 1558878"/>
              <a:gd name="connsiteX75" fmla="*/ 1478737 w 1559898"/>
              <a:gd name="connsiteY75" fmla="*/ 1105261 h 1558878"/>
              <a:gd name="connsiteX76" fmla="*/ 1430949 w 1559898"/>
              <a:gd name="connsiteY76" fmla="*/ 1094742 h 1558878"/>
              <a:gd name="connsiteX77" fmla="*/ 1391878 w 1559898"/>
              <a:gd name="connsiteY77" fmla="*/ 1085726 h 1558878"/>
              <a:gd name="connsiteX78" fmla="*/ 1371441 w 1559898"/>
              <a:gd name="connsiteY78" fmla="*/ 1092037 h 1558878"/>
              <a:gd name="connsiteX79" fmla="*/ 1346796 w 1559898"/>
              <a:gd name="connsiteY79" fmla="*/ 1136218 h 1558878"/>
              <a:gd name="connsiteX80" fmla="*/ 1352807 w 1559898"/>
              <a:gd name="connsiteY80" fmla="*/ 1155152 h 1558878"/>
              <a:gd name="connsiteX81" fmla="*/ 1405403 w 1559898"/>
              <a:gd name="connsiteY81" fmla="*/ 1211655 h 1558878"/>
              <a:gd name="connsiteX82" fmla="*/ 1408709 w 1559898"/>
              <a:gd name="connsiteY82" fmla="*/ 1250426 h 1558878"/>
              <a:gd name="connsiteX83" fmla="*/ 1406605 w 1559898"/>
              <a:gd name="connsiteY83" fmla="*/ 1253431 h 1558878"/>
              <a:gd name="connsiteX84" fmla="*/ 1353709 w 1559898"/>
              <a:gd name="connsiteY84" fmla="*/ 1266655 h 1558878"/>
              <a:gd name="connsiteX85" fmla="*/ 1292698 w 1559898"/>
              <a:gd name="connsiteY85" fmla="*/ 1234196 h 1558878"/>
              <a:gd name="connsiteX86" fmla="*/ 1268954 w 1559898"/>
              <a:gd name="connsiteY86" fmla="*/ 1235098 h 1558878"/>
              <a:gd name="connsiteX87" fmla="*/ 1237998 w 1559898"/>
              <a:gd name="connsiteY87" fmla="*/ 1265453 h 1558878"/>
              <a:gd name="connsiteX88" fmla="*/ 1236495 w 1559898"/>
              <a:gd name="connsiteY88" fmla="*/ 1291601 h 1558878"/>
              <a:gd name="connsiteX89" fmla="*/ 1272561 w 1559898"/>
              <a:gd name="connsiteY89" fmla="*/ 1359825 h 1558878"/>
              <a:gd name="connsiteX90" fmla="*/ 1266550 w 1559898"/>
              <a:gd name="connsiteY90" fmla="*/ 1395289 h 1558878"/>
              <a:gd name="connsiteX91" fmla="*/ 1260539 w 1559898"/>
              <a:gd name="connsiteY91" fmla="*/ 1400699 h 1558878"/>
              <a:gd name="connsiteX92" fmla="*/ 1208845 w 1559898"/>
              <a:gd name="connsiteY92" fmla="*/ 1398896 h 1558878"/>
              <a:gd name="connsiteX93" fmla="*/ 1158353 w 1559898"/>
              <a:gd name="connsiteY93" fmla="*/ 1351710 h 1558878"/>
              <a:gd name="connsiteX94" fmla="*/ 1132506 w 1559898"/>
              <a:gd name="connsiteY94" fmla="*/ 1346601 h 1558878"/>
              <a:gd name="connsiteX95" fmla="*/ 1097041 w 1559898"/>
              <a:gd name="connsiteY95" fmla="*/ 1366737 h 1558878"/>
              <a:gd name="connsiteX96" fmla="*/ 1088325 w 1559898"/>
              <a:gd name="connsiteY96" fmla="*/ 1393185 h 1558878"/>
              <a:gd name="connsiteX97" fmla="*/ 1106359 w 1559898"/>
              <a:gd name="connsiteY97" fmla="*/ 1471929 h 1558878"/>
              <a:gd name="connsiteX98" fmla="*/ 1094637 w 1559898"/>
              <a:gd name="connsiteY98" fmla="*/ 1498076 h 1558878"/>
              <a:gd name="connsiteX99" fmla="*/ 1072396 w 1559898"/>
              <a:gd name="connsiteY99" fmla="*/ 1507995 h 1558878"/>
              <a:gd name="connsiteX100" fmla="*/ 1038435 w 1559898"/>
              <a:gd name="connsiteY100" fmla="*/ 1495973 h 1558878"/>
              <a:gd name="connsiteX101" fmla="*/ 999063 w 1559898"/>
              <a:gd name="connsiteY101" fmla="*/ 1432557 h 1558878"/>
              <a:gd name="connsiteX102" fmla="*/ 969609 w 1559898"/>
              <a:gd name="connsiteY102" fmla="*/ 1418732 h 1558878"/>
              <a:gd name="connsiteX103" fmla="*/ 938052 w 1559898"/>
              <a:gd name="connsiteY103" fmla="*/ 1427148 h 1558878"/>
              <a:gd name="connsiteX104" fmla="*/ 918817 w 1559898"/>
              <a:gd name="connsiteY104" fmla="*/ 1453295 h 1558878"/>
              <a:gd name="connsiteX105" fmla="*/ 916713 w 1559898"/>
              <a:gd name="connsiteY105" fmla="*/ 1524224 h 1558878"/>
              <a:gd name="connsiteX106" fmla="*/ 889363 w 1559898"/>
              <a:gd name="connsiteY106" fmla="*/ 1556683 h 1558878"/>
              <a:gd name="connsiteX107" fmla="*/ 872232 w 1559898"/>
              <a:gd name="connsiteY107" fmla="*/ 1558787 h 1558878"/>
              <a:gd name="connsiteX108" fmla="*/ 844582 w 1559898"/>
              <a:gd name="connsiteY108" fmla="*/ 1540153 h 1558878"/>
              <a:gd name="connsiteX109" fmla="*/ 821439 w 1559898"/>
              <a:gd name="connsiteY109" fmla="*/ 1464716 h 1558878"/>
              <a:gd name="connsiteX110" fmla="*/ 799800 w 1559898"/>
              <a:gd name="connsiteY110" fmla="*/ 1446082 h 1558878"/>
              <a:gd name="connsiteX111" fmla="*/ 760128 w 1559898"/>
              <a:gd name="connsiteY111" fmla="*/ 1446382 h 1558878"/>
              <a:gd name="connsiteX112" fmla="*/ 740893 w 1559898"/>
              <a:gd name="connsiteY112" fmla="*/ 1462913 h 1558878"/>
              <a:gd name="connsiteX113" fmla="*/ 718953 w 1559898"/>
              <a:gd name="connsiteY113" fmla="*/ 1534142 h 1558878"/>
              <a:gd name="connsiteX114" fmla="*/ 681986 w 1559898"/>
              <a:gd name="connsiteY114" fmla="*/ 1557886 h 1558878"/>
              <a:gd name="connsiteX115" fmla="*/ 644718 w 1559898"/>
              <a:gd name="connsiteY115" fmla="*/ 1515809 h 1558878"/>
              <a:gd name="connsiteX116" fmla="*/ 642915 w 1559898"/>
              <a:gd name="connsiteY116" fmla="*/ 1451191 h 1558878"/>
              <a:gd name="connsiteX117" fmla="*/ 629390 w 1559898"/>
              <a:gd name="connsiteY117" fmla="*/ 1429552 h 1558878"/>
              <a:gd name="connsiteX118" fmla="*/ 585510 w 1559898"/>
              <a:gd name="connsiteY118" fmla="*/ 1418431 h 1558878"/>
              <a:gd name="connsiteX119" fmla="*/ 564471 w 1559898"/>
              <a:gd name="connsiteY119" fmla="*/ 1429552 h 1558878"/>
              <a:gd name="connsiteX120" fmla="*/ 524499 w 1559898"/>
              <a:gd name="connsiteY120" fmla="*/ 1493569 h 1558878"/>
              <a:gd name="connsiteX121" fmla="*/ 487231 w 1559898"/>
              <a:gd name="connsiteY121" fmla="*/ 1507093 h 1558878"/>
              <a:gd name="connsiteX122" fmla="*/ 484526 w 1559898"/>
              <a:gd name="connsiteY122" fmla="*/ 1506192 h 1558878"/>
              <a:gd name="connsiteX123" fmla="*/ 457477 w 1559898"/>
              <a:gd name="connsiteY123" fmla="*/ 1459005 h 1558878"/>
              <a:gd name="connsiteX124" fmla="*/ 472805 w 1559898"/>
              <a:gd name="connsiteY124" fmla="*/ 1392584 h 1558878"/>
              <a:gd name="connsiteX125" fmla="*/ 462887 w 1559898"/>
              <a:gd name="connsiteY125" fmla="*/ 1365535 h 1558878"/>
              <a:gd name="connsiteX126" fmla="*/ 430728 w 1559898"/>
              <a:gd name="connsiteY126" fmla="*/ 1346902 h 1558878"/>
              <a:gd name="connsiteX127" fmla="*/ 401575 w 1559898"/>
              <a:gd name="connsiteY127" fmla="*/ 1352311 h 1558878"/>
              <a:gd name="connsiteX128" fmla="*/ 347176 w 1559898"/>
              <a:gd name="connsiteY128" fmla="*/ 1403103 h 1558878"/>
              <a:gd name="connsiteX129" fmla="*/ 309007 w 1559898"/>
              <a:gd name="connsiteY129" fmla="*/ 1406710 h 1558878"/>
              <a:gd name="connsiteX130" fmla="*/ 303597 w 1559898"/>
              <a:gd name="connsiteY130" fmla="*/ 1403103 h 1558878"/>
              <a:gd name="connsiteX131" fmla="*/ 291575 w 1559898"/>
              <a:gd name="connsiteY131" fmla="*/ 1352912 h 1558878"/>
              <a:gd name="connsiteX132" fmla="*/ 324034 w 1559898"/>
              <a:gd name="connsiteY132" fmla="*/ 1291901 h 1558878"/>
              <a:gd name="connsiteX133" fmla="*/ 321630 w 1559898"/>
              <a:gd name="connsiteY133" fmla="*/ 1263349 h 1558878"/>
              <a:gd name="connsiteX134" fmla="*/ 294580 w 1559898"/>
              <a:gd name="connsiteY134" fmla="*/ 1236601 h 1558878"/>
              <a:gd name="connsiteX135" fmla="*/ 266629 w 1559898"/>
              <a:gd name="connsiteY135" fmla="*/ 1234497 h 1558878"/>
              <a:gd name="connsiteX136" fmla="*/ 199006 w 1559898"/>
              <a:gd name="connsiteY136" fmla="*/ 1270262 h 1558878"/>
              <a:gd name="connsiteX137" fmla="*/ 162039 w 1559898"/>
              <a:gd name="connsiteY137" fmla="*/ 1263349 h 1558878"/>
              <a:gd name="connsiteX138" fmla="*/ 159634 w 1559898"/>
              <a:gd name="connsiteY138" fmla="*/ 1260644 h 1558878"/>
              <a:gd name="connsiteX139" fmla="*/ 161137 w 1559898"/>
              <a:gd name="connsiteY139" fmla="*/ 1205343 h 1558878"/>
              <a:gd name="connsiteX140" fmla="*/ 206519 w 1559898"/>
              <a:gd name="connsiteY140" fmla="*/ 1156956 h 1558878"/>
              <a:gd name="connsiteX141" fmla="*/ 211929 w 1559898"/>
              <a:gd name="connsiteY141" fmla="*/ 1130507 h 1558878"/>
              <a:gd name="connsiteX142" fmla="*/ 191192 w 1559898"/>
              <a:gd name="connsiteY142" fmla="*/ 1094442 h 1558878"/>
              <a:gd name="connsiteX143" fmla="*/ 165044 w 1559898"/>
              <a:gd name="connsiteY143" fmla="*/ 1086928 h 1558878"/>
              <a:gd name="connsiteX144" fmla="*/ 99525 w 1559898"/>
              <a:gd name="connsiteY144" fmla="*/ 1101955 h 1558878"/>
              <a:gd name="connsiteX145" fmla="*/ 90809 w 1559898"/>
              <a:gd name="connsiteY145" fmla="*/ 1104059 h 1558878"/>
              <a:gd name="connsiteX146" fmla="*/ 58350 w 1559898"/>
              <a:gd name="connsiteY146" fmla="*/ 1088130 h 1558878"/>
              <a:gd name="connsiteX147" fmla="*/ 50836 w 1559898"/>
              <a:gd name="connsiteY147" fmla="*/ 1070699 h 1558878"/>
              <a:gd name="connsiteX148" fmla="*/ 62858 w 1559898"/>
              <a:gd name="connsiteY148" fmla="*/ 1036737 h 1558878"/>
              <a:gd name="connsiteX149" fmla="*/ 124470 w 1559898"/>
              <a:gd name="connsiteY149" fmla="*/ 998267 h 1558878"/>
              <a:gd name="connsiteX150" fmla="*/ 139197 w 1559898"/>
              <a:gd name="connsiteY150" fmla="*/ 963704 h 1558878"/>
              <a:gd name="connsiteX151" fmla="*/ 129880 w 1559898"/>
              <a:gd name="connsiteY151" fmla="*/ 932447 h 1558878"/>
              <a:gd name="connsiteX152" fmla="*/ 107339 w 1559898"/>
              <a:gd name="connsiteY152" fmla="*/ 917419 h 1558878"/>
              <a:gd name="connsiteX153" fmla="*/ 34607 w 1559898"/>
              <a:gd name="connsiteY153" fmla="*/ 915315 h 1558878"/>
              <a:gd name="connsiteX154" fmla="*/ 2147 w 1559898"/>
              <a:gd name="connsiteY154" fmla="*/ 887966 h 1558878"/>
              <a:gd name="connsiteX155" fmla="*/ 945 w 1559898"/>
              <a:gd name="connsiteY155" fmla="*/ 881654 h 1558878"/>
              <a:gd name="connsiteX156" fmla="*/ 28295 w 1559898"/>
              <a:gd name="connsiteY156" fmla="*/ 840179 h 1558878"/>
              <a:gd name="connsiteX157" fmla="*/ 93514 w 1559898"/>
              <a:gd name="connsiteY157" fmla="*/ 820342 h 1558878"/>
              <a:gd name="connsiteX158" fmla="*/ 113050 w 1559898"/>
              <a:gd name="connsiteY158" fmla="*/ 798403 h 1558878"/>
              <a:gd name="connsiteX159" fmla="*/ 112147 w 1559898"/>
              <a:gd name="connsiteY159" fmla="*/ 756627 h 1558878"/>
              <a:gd name="connsiteX160" fmla="*/ 96820 w 1559898"/>
              <a:gd name="connsiteY160" fmla="*/ 739495 h 1558878"/>
              <a:gd name="connsiteX161" fmla="*/ 27393 w 1559898"/>
              <a:gd name="connsiteY161" fmla="*/ 718157 h 1558878"/>
              <a:gd name="connsiteX162" fmla="*/ 945 w 1559898"/>
              <a:gd name="connsiteY162" fmla="*/ 679687 h 1558878"/>
              <a:gd name="connsiteX163" fmla="*/ 3650 w 1559898"/>
              <a:gd name="connsiteY163" fmla="*/ 663757 h 1558878"/>
              <a:gd name="connsiteX164" fmla="*/ 28596 w 1559898"/>
              <a:gd name="connsiteY164" fmla="*/ 643922 h 1558878"/>
              <a:gd name="connsiteX165" fmla="*/ 95918 w 1559898"/>
              <a:gd name="connsiteY165" fmla="*/ 641818 h 1558878"/>
              <a:gd name="connsiteX166" fmla="*/ 105836 w 1559898"/>
              <a:gd name="connsiteY166" fmla="*/ 641517 h 1558878"/>
              <a:gd name="connsiteX167" fmla="*/ 132585 w 1559898"/>
              <a:gd name="connsiteY167" fmla="*/ 620479 h 1558878"/>
              <a:gd name="connsiteX168" fmla="*/ 140399 w 1559898"/>
              <a:gd name="connsiteY168" fmla="*/ 590725 h 1558878"/>
              <a:gd name="connsiteX169" fmla="*/ 127776 w 1559898"/>
              <a:gd name="connsiteY169" fmla="*/ 562473 h 1558878"/>
              <a:gd name="connsiteX170" fmla="*/ 66164 w 1559898"/>
              <a:gd name="connsiteY170" fmla="*/ 524003 h 1558878"/>
              <a:gd name="connsiteX171" fmla="*/ 52339 w 1559898"/>
              <a:gd name="connsiteY171" fmla="*/ 484632 h 1558878"/>
              <a:gd name="connsiteX172" fmla="*/ 61054 w 1559898"/>
              <a:gd name="connsiteY172" fmla="*/ 465697 h 1558878"/>
              <a:gd name="connsiteX173" fmla="*/ 88104 w 1559898"/>
              <a:gd name="connsiteY173" fmla="*/ 454276 h 1558878"/>
              <a:gd name="connsiteX174" fmla="*/ 165044 w 1559898"/>
              <a:gd name="connsiteY174" fmla="*/ 472009 h 1558878"/>
              <a:gd name="connsiteX175" fmla="*/ 192995 w 1559898"/>
              <a:gd name="connsiteY175" fmla="*/ 462691 h 1558878"/>
              <a:gd name="connsiteX176" fmla="*/ 211929 w 1559898"/>
              <a:gd name="connsiteY176" fmla="*/ 429631 h 1558878"/>
              <a:gd name="connsiteX177" fmla="*/ 206519 w 1559898"/>
              <a:gd name="connsiteY177" fmla="*/ 401380 h 1558878"/>
              <a:gd name="connsiteX178" fmla="*/ 155426 w 1559898"/>
              <a:gd name="connsiteY178" fmla="*/ 346981 h 1558878"/>
              <a:gd name="connsiteX179" fmla="*/ 152421 w 1559898"/>
              <a:gd name="connsiteY179" fmla="*/ 308210 h 1558878"/>
              <a:gd name="connsiteX180" fmla="*/ 157530 w 1559898"/>
              <a:gd name="connsiteY180" fmla="*/ 300696 h 1558878"/>
              <a:gd name="connsiteX181" fmla="*/ 203814 w 1559898"/>
              <a:gd name="connsiteY181" fmla="*/ 290478 h 1558878"/>
              <a:gd name="connsiteX182" fmla="*/ 266329 w 1559898"/>
              <a:gd name="connsiteY182" fmla="*/ 323839 h 1558878"/>
              <a:gd name="connsiteX183" fmla="*/ 295783 w 1559898"/>
              <a:gd name="connsiteY183" fmla="*/ 321134 h 1558878"/>
              <a:gd name="connsiteX184" fmla="*/ 321029 w 1559898"/>
              <a:gd name="connsiteY184" fmla="*/ 296188 h 1558878"/>
              <a:gd name="connsiteX185" fmla="*/ 324335 w 1559898"/>
              <a:gd name="connsiteY185" fmla="*/ 266134 h 1558878"/>
              <a:gd name="connsiteX186" fmla="*/ 287968 w 1559898"/>
              <a:gd name="connsiteY186" fmla="*/ 197909 h 1558878"/>
              <a:gd name="connsiteX187" fmla="*/ 294280 w 1559898"/>
              <a:gd name="connsiteY187" fmla="*/ 163346 h 1558878"/>
              <a:gd name="connsiteX188" fmla="*/ 313214 w 1559898"/>
              <a:gd name="connsiteY188" fmla="*/ 149221 h 1558878"/>
              <a:gd name="connsiteX189" fmla="*/ 343870 w 1559898"/>
              <a:gd name="connsiteY189" fmla="*/ 152527 h 1558878"/>
              <a:gd name="connsiteX190" fmla="*/ 395865 w 1559898"/>
              <a:gd name="connsiteY190" fmla="*/ 200915 h 1558878"/>
              <a:gd name="connsiteX191" fmla="*/ 439745 w 1559898"/>
              <a:gd name="connsiteY191" fmla="*/ 207226 h 1558878"/>
              <a:gd name="connsiteX192" fmla="*/ 464389 w 1559898"/>
              <a:gd name="connsiteY192" fmla="*/ 191898 h 1558878"/>
              <a:gd name="connsiteX193" fmla="*/ 472805 w 1559898"/>
              <a:gd name="connsiteY193" fmla="*/ 166051 h 1558878"/>
              <a:gd name="connsiteX194" fmla="*/ 455373 w 1559898"/>
              <a:gd name="connsiteY194" fmla="*/ 90914 h 1558878"/>
              <a:gd name="connsiteX195" fmla="*/ 470100 w 1559898"/>
              <a:gd name="connsiteY195" fmla="*/ 58756 h 1558878"/>
              <a:gd name="connsiteX196" fmla="*/ 490236 w 1559898"/>
              <a:gd name="connsiteY196" fmla="*/ 50340 h 1558878"/>
              <a:gd name="connsiteX197" fmla="*/ 522095 w 1559898"/>
              <a:gd name="connsiteY197" fmla="*/ 61761 h 1558878"/>
              <a:gd name="connsiteX198" fmla="*/ 562368 w 1559898"/>
              <a:gd name="connsiteY198" fmla="*/ 126680 h 1558878"/>
              <a:gd name="connsiteX199" fmla="*/ 590319 w 1559898"/>
              <a:gd name="connsiteY199" fmla="*/ 140204 h 1558878"/>
              <a:gd name="connsiteX200" fmla="*/ 627887 w 1559898"/>
              <a:gd name="connsiteY200" fmla="*/ 129685 h 1558878"/>
              <a:gd name="connsiteX201" fmla="*/ 641713 w 1559898"/>
              <a:gd name="connsiteY201" fmla="*/ 109548 h 1558878"/>
              <a:gd name="connsiteX202" fmla="*/ 644718 w 1559898"/>
              <a:gd name="connsiteY202" fmla="*/ 31406 h 1558878"/>
              <a:gd name="connsiteX203" fmla="*/ 666958 w 1559898"/>
              <a:gd name="connsiteY203" fmla="*/ 2854 h 1558878"/>
              <a:gd name="connsiteX204" fmla="*/ 675073 w 1559898"/>
              <a:gd name="connsiteY204" fmla="*/ 1051 h 1558878"/>
              <a:gd name="connsiteX205" fmla="*/ 693524 w 1559898"/>
              <a:gd name="connsiteY205" fmla="*/ 83 h 1558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1559898" h="1558878">
                <a:moveTo>
                  <a:pt x="781166" y="225559"/>
                </a:moveTo>
                <a:cubicBezTo>
                  <a:pt x="1085020" y="226160"/>
                  <a:pt x="1334173" y="474713"/>
                  <a:pt x="1333572" y="779468"/>
                </a:cubicBezTo>
                <a:cubicBezTo>
                  <a:pt x="1332971" y="1080917"/>
                  <a:pt x="1088326" y="1331874"/>
                  <a:pt x="779062" y="1331273"/>
                </a:cubicBezTo>
                <a:cubicBezTo>
                  <a:pt x="467395" y="1330371"/>
                  <a:pt x="225153" y="1076108"/>
                  <a:pt x="227558" y="777664"/>
                </a:cubicBezTo>
                <a:cubicBezTo>
                  <a:pt x="225754" y="475013"/>
                  <a:pt x="475810" y="224958"/>
                  <a:pt x="781166" y="225559"/>
                </a:cubicBezTo>
                <a:close/>
                <a:moveTo>
                  <a:pt x="780565" y="209330"/>
                </a:moveTo>
                <a:cubicBezTo>
                  <a:pt x="463788" y="209029"/>
                  <a:pt x="211929" y="462992"/>
                  <a:pt x="210727" y="775862"/>
                </a:cubicBezTo>
                <a:cubicBezTo>
                  <a:pt x="209525" y="1096245"/>
                  <a:pt x="469499" y="1348104"/>
                  <a:pt x="779664" y="1347202"/>
                </a:cubicBezTo>
                <a:cubicBezTo>
                  <a:pt x="1088927" y="1348404"/>
                  <a:pt x="1349801" y="1099551"/>
                  <a:pt x="1349501" y="777965"/>
                </a:cubicBezTo>
                <a:cubicBezTo>
                  <a:pt x="1349201" y="461790"/>
                  <a:pt x="1095539" y="209630"/>
                  <a:pt x="780565" y="209330"/>
                </a:cubicBezTo>
                <a:close/>
                <a:moveTo>
                  <a:pt x="693524" y="83"/>
                </a:moveTo>
                <a:cubicBezTo>
                  <a:pt x="708472" y="900"/>
                  <a:pt x="713994" y="7888"/>
                  <a:pt x="719855" y="28400"/>
                </a:cubicBezTo>
                <a:cubicBezTo>
                  <a:pt x="726166" y="50641"/>
                  <a:pt x="733680" y="72281"/>
                  <a:pt x="739691" y="94521"/>
                </a:cubicBezTo>
                <a:cubicBezTo>
                  <a:pt x="742696" y="105040"/>
                  <a:pt x="749007" y="110751"/>
                  <a:pt x="759226" y="112253"/>
                </a:cubicBezTo>
                <a:cubicBezTo>
                  <a:pt x="773352" y="114057"/>
                  <a:pt x="787778" y="114057"/>
                  <a:pt x="801904" y="112253"/>
                </a:cubicBezTo>
                <a:cubicBezTo>
                  <a:pt x="811822" y="111051"/>
                  <a:pt x="817833" y="105040"/>
                  <a:pt x="820838" y="95122"/>
                </a:cubicBezTo>
                <a:cubicBezTo>
                  <a:pt x="828052" y="70778"/>
                  <a:pt x="835565" y="46434"/>
                  <a:pt x="843079" y="22089"/>
                </a:cubicBezTo>
                <a:cubicBezTo>
                  <a:pt x="848789" y="4056"/>
                  <a:pt x="854499" y="-152"/>
                  <a:pt x="873434" y="149"/>
                </a:cubicBezTo>
                <a:cubicBezTo>
                  <a:pt x="876139" y="149"/>
                  <a:pt x="878844" y="149"/>
                  <a:pt x="881549" y="450"/>
                </a:cubicBezTo>
                <a:cubicBezTo>
                  <a:pt x="908297" y="3155"/>
                  <a:pt x="915811" y="11269"/>
                  <a:pt x="916413" y="38018"/>
                </a:cubicBezTo>
                <a:cubicBezTo>
                  <a:pt x="917014" y="61460"/>
                  <a:pt x="917915" y="84603"/>
                  <a:pt x="918516" y="108046"/>
                </a:cubicBezTo>
                <a:cubicBezTo>
                  <a:pt x="918817" y="117362"/>
                  <a:pt x="922123" y="124576"/>
                  <a:pt x="930839" y="128482"/>
                </a:cubicBezTo>
                <a:cubicBezTo>
                  <a:pt x="944965" y="134794"/>
                  <a:pt x="959691" y="139002"/>
                  <a:pt x="975320" y="140204"/>
                </a:cubicBezTo>
                <a:cubicBezTo>
                  <a:pt x="984937" y="140805"/>
                  <a:pt x="991550" y="136898"/>
                  <a:pt x="996358" y="129084"/>
                </a:cubicBezTo>
                <a:cubicBezTo>
                  <a:pt x="1009582" y="107745"/>
                  <a:pt x="1023107" y="86406"/>
                  <a:pt x="1036331" y="65067"/>
                </a:cubicBezTo>
                <a:cubicBezTo>
                  <a:pt x="1047752" y="47035"/>
                  <a:pt x="1054664" y="44630"/>
                  <a:pt x="1075101" y="51542"/>
                </a:cubicBezTo>
                <a:cubicBezTo>
                  <a:pt x="1077506" y="52444"/>
                  <a:pt x="1079610" y="53045"/>
                  <a:pt x="1082014" y="53947"/>
                </a:cubicBezTo>
                <a:cubicBezTo>
                  <a:pt x="1105757" y="64165"/>
                  <a:pt x="1109664" y="71679"/>
                  <a:pt x="1103954" y="96925"/>
                </a:cubicBezTo>
                <a:cubicBezTo>
                  <a:pt x="1098845" y="119466"/>
                  <a:pt x="1093736" y="141707"/>
                  <a:pt x="1088325" y="164248"/>
                </a:cubicBezTo>
                <a:cubicBezTo>
                  <a:pt x="1085320" y="176570"/>
                  <a:pt x="1088325" y="186188"/>
                  <a:pt x="1099145" y="193401"/>
                </a:cubicBezTo>
                <a:cubicBezTo>
                  <a:pt x="1110266" y="200915"/>
                  <a:pt x="1121386" y="207827"/>
                  <a:pt x="1134008" y="212636"/>
                </a:cubicBezTo>
                <a:cubicBezTo>
                  <a:pt x="1143025" y="215942"/>
                  <a:pt x="1150238" y="213838"/>
                  <a:pt x="1157151" y="207226"/>
                </a:cubicBezTo>
                <a:cubicBezTo>
                  <a:pt x="1175484" y="189794"/>
                  <a:pt x="1193818" y="172964"/>
                  <a:pt x="1212452" y="155832"/>
                </a:cubicBezTo>
                <a:cubicBezTo>
                  <a:pt x="1227780" y="141406"/>
                  <a:pt x="1236195" y="140805"/>
                  <a:pt x="1253326" y="152527"/>
                </a:cubicBezTo>
                <a:cubicBezTo>
                  <a:pt x="1254227" y="153128"/>
                  <a:pt x="1254829" y="153428"/>
                  <a:pt x="1255430" y="154029"/>
                </a:cubicBezTo>
                <a:cubicBezTo>
                  <a:pt x="1284583" y="175068"/>
                  <a:pt x="1280375" y="184084"/>
                  <a:pt x="1268354" y="206024"/>
                </a:cubicBezTo>
                <a:cubicBezTo>
                  <a:pt x="1257534" y="225860"/>
                  <a:pt x="1247315" y="246298"/>
                  <a:pt x="1236195" y="266134"/>
                </a:cubicBezTo>
                <a:cubicBezTo>
                  <a:pt x="1230485" y="276653"/>
                  <a:pt x="1231686" y="285669"/>
                  <a:pt x="1238900" y="294686"/>
                </a:cubicBezTo>
                <a:cubicBezTo>
                  <a:pt x="1247014" y="304604"/>
                  <a:pt x="1256031" y="313620"/>
                  <a:pt x="1265949" y="321434"/>
                </a:cubicBezTo>
                <a:cubicBezTo>
                  <a:pt x="1274364" y="328046"/>
                  <a:pt x="1283081" y="328948"/>
                  <a:pt x="1292998" y="323839"/>
                </a:cubicBezTo>
                <a:cubicBezTo>
                  <a:pt x="1315539" y="311516"/>
                  <a:pt x="1338381" y="299495"/>
                  <a:pt x="1361223" y="287773"/>
                </a:cubicBezTo>
                <a:cubicBezTo>
                  <a:pt x="1377452" y="279358"/>
                  <a:pt x="1386769" y="281161"/>
                  <a:pt x="1398490" y="295587"/>
                </a:cubicBezTo>
                <a:cubicBezTo>
                  <a:pt x="1402698" y="300396"/>
                  <a:pt x="1406605" y="305505"/>
                  <a:pt x="1409911" y="310915"/>
                </a:cubicBezTo>
                <a:cubicBezTo>
                  <a:pt x="1418326" y="324139"/>
                  <a:pt x="1417425" y="332855"/>
                  <a:pt x="1406906" y="344576"/>
                </a:cubicBezTo>
                <a:cubicBezTo>
                  <a:pt x="1388873" y="364112"/>
                  <a:pt x="1370840" y="383948"/>
                  <a:pt x="1352506" y="403183"/>
                </a:cubicBezTo>
                <a:cubicBezTo>
                  <a:pt x="1345594" y="410396"/>
                  <a:pt x="1344091" y="418211"/>
                  <a:pt x="1347698" y="427227"/>
                </a:cubicBezTo>
                <a:cubicBezTo>
                  <a:pt x="1353108" y="440150"/>
                  <a:pt x="1359720" y="452172"/>
                  <a:pt x="1368436" y="463292"/>
                </a:cubicBezTo>
                <a:cubicBezTo>
                  <a:pt x="1375348" y="472309"/>
                  <a:pt x="1383764" y="474713"/>
                  <a:pt x="1394884" y="472009"/>
                </a:cubicBezTo>
                <a:cubicBezTo>
                  <a:pt x="1420430" y="465697"/>
                  <a:pt x="1446277" y="459986"/>
                  <a:pt x="1471824" y="454577"/>
                </a:cubicBezTo>
                <a:cubicBezTo>
                  <a:pt x="1485348" y="451571"/>
                  <a:pt x="1493464" y="455478"/>
                  <a:pt x="1500376" y="467801"/>
                </a:cubicBezTo>
                <a:cubicBezTo>
                  <a:pt x="1503983" y="474413"/>
                  <a:pt x="1506988" y="481325"/>
                  <a:pt x="1509392" y="488538"/>
                </a:cubicBezTo>
                <a:cubicBezTo>
                  <a:pt x="1514502" y="505069"/>
                  <a:pt x="1511797" y="512883"/>
                  <a:pt x="1497070" y="522200"/>
                </a:cubicBezTo>
                <a:cubicBezTo>
                  <a:pt x="1476032" y="535424"/>
                  <a:pt x="1455293" y="549249"/>
                  <a:pt x="1433654" y="561572"/>
                </a:cubicBezTo>
                <a:cubicBezTo>
                  <a:pt x="1421332" y="568784"/>
                  <a:pt x="1418026" y="578402"/>
                  <a:pt x="1420130" y="591025"/>
                </a:cubicBezTo>
                <a:cubicBezTo>
                  <a:pt x="1421933" y="602747"/>
                  <a:pt x="1425239" y="614167"/>
                  <a:pt x="1429446" y="625287"/>
                </a:cubicBezTo>
                <a:cubicBezTo>
                  <a:pt x="1433354" y="635506"/>
                  <a:pt x="1440266" y="640916"/>
                  <a:pt x="1451988" y="641217"/>
                </a:cubicBezTo>
                <a:cubicBezTo>
                  <a:pt x="1478436" y="641517"/>
                  <a:pt x="1504584" y="643321"/>
                  <a:pt x="1531032" y="644222"/>
                </a:cubicBezTo>
                <a:cubicBezTo>
                  <a:pt x="1545458" y="644823"/>
                  <a:pt x="1552671" y="650533"/>
                  <a:pt x="1556578" y="664359"/>
                </a:cubicBezTo>
                <a:cubicBezTo>
                  <a:pt x="1558982" y="672173"/>
                  <a:pt x="1559884" y="680288"/>
                  <a:pt x="1559884" y="688703"/>
                </a:cubicBezTo>
                <a:cubicBezTo>
                  <a:pt x="1559884" y="704932"/>
                  <a:pt x="1555376" y="711545"/>
                  <a:pt x="1540349" y="716353"/>
                </a:cubicBezTo>
                <a:cubicBezTo>
                  <a:pt x="1516605" y="723867"/>
                  <a:pt x="1492862" y="731080"/>
                  <a:pt x="1469119" y="738294"/>
                </a:cubicBezTo>
                <a:cubicBezTo>
                  <a:pt x="1451988" y="743402"/>
                  <a:pt x="1447480" y="748813"/>
                  <a:pt x="1446878" y="766544"/>
                </a:cubicBezTo>
                <a:cubicBezTo>
                  <a:pt x="1446578" y="778867"/>
                  <a:pt x="1445676" y="791490"/>
                  <a:pt x="1448381" y="803813"/>
                </a:cubicBezTo>
                <a:cubicBezTo>
                  <a:pt x="1450185" y="812228"/>
                  <a:pt x="1455293" y="817337"/>
                  <a:pt x="1463709" y="820042"/>
                </a:cubicBezTo>
                <a:cubicBezTo>
                  <a:pt x="1488655" y="827556"/>
                  <a:pt x="1513600" y="835069"/>
                  <a:pt x="1538545" y="842884"/>
                </a:cubicBezTo>
                <a:cubicBezTo>
                  <a:pt x="1555977" y="848293"/>
                  <a:pt x="1560185" y="854305"/>
                  <a:pt x="1559884" y="872638"/>
                </a:cubicBezTo>
                <a:cubicBezTo>
                  <a:pt x="1559884" y="874441"/>
                  <a:pt x="1559884" y="876244"/>
                  <a:pt x="1559884" y="878048"/>
                </a:cubicBezTo>
                <a:cubicBezTo>
                  <a:pt x="1558682" y="906299"/>
                  <a:pt x="1549665" y="915315"/>
                  <a:pt x="1521414" y="916217"/>
                </a:cubicBezTo>
                <a:cubicBezTo>
                  <a:pt x="1497671" y="916818"/>
                  <a:pt x="1474228" y="918020"/>
                  <a:pt x="1450485" y="918321"/>
                </a:cubicBezTo>
                <a:cubicBezTo>
                  <a:pt x="1441468" y="918622"/>
                  <a:pt x="1435157" y="922529"/>
                  <a:pt x="1431550" y="930042"/>
                </a:cubicBezTo>
                <a:cubicBezTo>
                  <a:pt x="1424939" y="944168"/>
                  <a:pt x="1420731" y="958895"/>
                  <a:pt x="1419529" y="974523"/>
                </a:cubicBezTo>
                <a:cubicBezTo>
                  <a:pt x="1418627" y="984441"/>
                  <a:pt x="1422835" y="991054"/>
                  <a:pt x="1431250" y="996163"/>
                </a:cubicBezTo>
                <a:cubicBezTo>
                  <a:pt x="1452288" y="1009086"/>
                  <a:pt x="1473026" y="1022010"/>
                  <a:pt x="1493764" y="1035234"/>
                </a:cubicBezTo>
                <a:cubicBezTo>
                  <a:pt x="1512698" y="1046955"/>
                  <a:pt x="1515103" y="1054169"/>
                  <a:pt x="1507889" y="1075207"/>
                </a:cubicBezTo>
                <a:cubicBezTo>
                  <a:pt x="1505485" y="1082420"/>
                  <a:pt x="1502179" y="1089332"/>
                  <a:pt x="1497971" y="1095644"/>
                </a:cubicBezTo>
                <a:cubicBezTo>
                  <a:pt x="1494064" y="1101354"/>
                  <a:pt x="1487753" y="1105261"/>
                  <a:pt x="1478737" y="1105261"/>
                </a:cubicBezTo>
                <a:cubicBezTo>
                  <a:pt x="1462808" y="1101655"/>
                  <a:pt x="1446878" y="1098048"/>
                  <a:pt x="1430949" y="1094742"/>
                </a:cubicBezTo>
                <a:cubicBezTo>
                  <a:pt x="1418026" y="1091737"/>
                  <a:pt x="1404802" y="1089032"/>
                  <a:pt x="1391878" y="1085726"/>
                </a:cubicBezTo>
                <a:cubicBezTo>
                  <a:pt x="1383463" y="1083622"/>
                  <a:pt x="1376851" y="1086026"/>
                  <a:pt x="1371441" y="1092037"/>
                </a:cubicBezTo>
                <a:cubicBezTo>
                  <a:pt x="1360321" y="1104961"/>
                  <a:pt x="1351605" y="1119688"/>
                  <a:pt x="1346796" y="1136218"/>
                </a:cubicBezTo>
                <a:cubicBezTo>
                  <a:pt x="1344392" y="1144032"/>
                  <a:pt x="1347999" y="1149742"/>
                  <a:pt x="1352807" y="1155152"/>
                </a:cubicBezTo>
                <a:cubicBezTo>
                  <a:pt x="1370239" y="1174087"/>
                  <a:pt x="1387971" y="1193021"/>
                  <a:pt x="1405403" y="1211655"/>
                </a:cubicBezTo>
                <a:cubicBezTo>
                  <a:pt x="1418627" y="1225781"/>
                  <a:pt x="1419228" y="1234196"/>
                  <a:pt x="1408709" y="1250426"/>
                </a:cubicBezTo>
                <a:cubicBezTo>
                  <a:pt x="1408108" y="1251327"/>
                  <a:pt x="1407507" y="1252530"/>
                  <a:pt x="1406605" y="1253431"/>
                </a:cubicBezTo>
                <a:cubicBezTo>
                  <a:pt x="1386769" y="1280180"/>
                  <a:pt x="1378053" y="1280481"/>
                  <a:pt x="1353709" y="1266655"/>
                </a:cubicBezTo>
                <a:cubicBezTo>
                  <a:pt x="1333872" y="1255235"/>
                  <a:pt x="1312834" y="1245016"/>
                  <a:pt x="1292698" y="1234196"/>
                </a:cubicBezTo>
                <a:cubicBezTo>
                  <a:pt x="1284282" y="1229688"/>
                  <a:pt x="1276468" y="1229688"/>
                  <a:pt x="1268954" y="1235098"/>
                </a:cubicBezTo>
                <a:cubicBezTo>
                  <a:pt x="1256932" y="1243513"/>
                  <a:pt x="1246714" y="1253732"/>
                  <a:pt x="1237998" y="1265453"/>
                </a:cubicBezTo>
                <a:cubicBezTo>
                  <a:pt x="1231686" y="1273868"/>
                  <a:pt x="1231386" y="1282284"/>
                  <a:pt x="1236495" y="1291601"/>
                </a:cubicBezTo>
                <a:cubicBezTo>
                  <a:pt x="1248818" y="1314142"/>
                  <a:pt x="1260840" y="1336983"/>
                  <a:pt x="1272561" y="1359825"/>
                </a:cubicBezTo>
                <a:cubicBezTo>
                  <a:pt x="1280676" y="1375754"/>
                  <a:pt x="1279474" y="1382967"/>
                  <a:pt x="1266550" y="1395289"/>
                </a:cubicBezTo>
                <a:cubicBezTo>
                  <a:pt x="1264446" y="1397093"/>
                  <a:pt x="1262643" y="1399197"/>
                  <a:pt x="1260539" y="1400699"/>
                </a:cubicBezTo>
                <a:cubicBezTo>
                  <a:pt x="1241304" y="1414825"/>
                  <a:pt x="1231386" y="1421738"/>
                  <a:pt x="1208845" y="1398896"/>
                </a:cubicBezTo>
                <a:cubicBezTo>
                  <a:pt x="1192615" y="1382366"/>
                  <a:pt x="1175184" y="1367639"/>
                  <a:pt x="1158353" y="1351710"/>
                </a:cubicBezTo>
                <a:cubicBezTo>
                  <a:pt x="1150539" y="1344196"/>
                  <a:pt x="1142123" y="1342694"/>
                  <a:pt x="1132506" y="1346601"/>
                </a:cubicBezTo>
                <a:cubicBezTo>
                  <a:pt x="1119883" y="1351710"/>
                  <a:pt x="1107861" y="1358322"/>
                  <a:pt x="1097041" y="1366737"/>
                </a:cubicBezTo>
                <a:cubicBezTo>
                  <a:pt x="1088025" y="1373650"/>
                  <a:pt x="1085620" y="1382366"/>
                  <a:pt x="1088325" y="1393185"/>
                </a:cubicBezTo>
                <a:cubicBezTo>
                  <a:pt x="1094637" y="1419333"/>
                  <a:pt x="1100648" y="1445781"/>
                  <a:pt x="1106359" y="1471929"/>
                </a:cubicBezTo>
                <a:cubicBezTo>
                  <a:pt x="1108763" y="1483350"/>
                  <a:pt x="1104856" y="1492066"/>
                  <a:pt x="1094637" y="1498076"/>
                </a:cubicBezTo>
                <a:cubicBezTo>
                  <a:pt x="1087724" y="1502284"/>
                  <a:pt x="1080211" y="1505590"/>
                  <a:pt x="1072396" y="1507995"/>
                </a:cubicBezTo>
                <a:cubicBezTo>
                  <a:pt x="1056468" y="1513104"/>
                  <a:pt x="1047451" y="1510098"/>
                  <a:pt x="1038435" y="1495973"/>
                </a:cubicBezTo>
                <a:cubicBezTo>
                  <a:pt x="1025211" y="1474934"/>
                  <a:pt x="1011686" y="1454197"/>
                  <a:pt x="999063" y="1432557"/>
                </a:cubicBezTo>
                <a:cubicBezTo>
                  <a:pt x="992150" y="1420836"/>
                  <a:pt x="983134" y="1416328"/>
                  <a:pt x="969609" y="1418732"/>
                </a:cubicBezTo>
                <a:cubicBezTo>
                  <a:pt x="958790" y="1420836"/>
                  <a:pt x="948271" y="1423541"/>
                  <a:pt x="938052" y="1427148"/>
                </a:cubicBezTo>
                <a:cubicBezTo>
                  <a:pt x="923927" y="1432257"/>
                  <a:pt x="919418" y="1438268"/>
                  <a:pt x="918817" y="1453295"/>
                </a:cubicBezTo>
                <a:cubicBezTo>
                  <a:pt x="917915" y="1477038"/>
                  <a:pt x="917314" y="1500481"/>
                  <a:pt x="916713" y="1524224"/>
                </a:cubicBezTo>
                <a:cubicBezTo>
                  <a:pt x="916112" y="1545864"/>
                  <a:pt x="910702" y="1552776"/>
                  <a:pt x="889363" y="1556683"/>
                </a:cubicBezTo>
                <a:cubicBezTo>
                  <a:pt x="883653" y="1557886"/>
                  <a:pt x="877943" y="1558487"/>
                  <a:pt x="872232" y="1558787"/>
                </a:cubicBezTo>
                <a:cubicBezTo>
                  <a:pt x="858107" y="1559689"/>
                  <a:pt x="849090" y="1553978"/>
                  <a:pt x="844582" y="1540153"/>
                </a:cubicBezTo>
                <a:cubicBezTo>
                  <a:pt x="836467" y="1514907"/>
                  <a:pt x="828652" y="1489962"/>
                  <a:pt x="821439" y="1464716"/>
                </a:cubicBezTo>
                <a:cubicBezTo>
                  <a:pt x="818133" y="1453295"/>
                  <a:pt x="811221" y="1447885"/>
                  <a:pt x="799800" y="1446082"/>
                </a:cubicBezTo>
                <a:cubicBezTo>
                  <a:pt x="786576" y="1444278"/>
                  <a:pt x="773352" y="1444278"/>
                  <a:pt x="760128" y="1446382"/>
                </a:cubicBezTo>
                <a:cubicBezTo>
                  <a:pt x="750210" y="1447885"/>
                  <a:pt x="743898" y="1452995"/>
                  <a:pt x="740893" y="1462913"/>
                </a:cubicBezTo>
                <a:cubicBezTo>
                  <a:pt x="733980" y="1486656"/>
                  <a:pt x="726466" y="1510399"/>
                  <a:pt x="718953" y="1534142"/>
                </a:cubicBezTo>
                <a:cubicBezTo>
                  <a:pt x="712341" y="1555481"/>
                  <a:pt x="703926" y="1560891"/>
                  <a:pt x="681986" y="1557886"/>
                </a:cubicBezTo>
                <a:cubicBezTo>
                  <a:pt x="648925" y="1553377"/>
                  <a:pt x="645018" y="1548869"/>
                  <a:pt x="644718" y="1515809"/>
                </a:cubicBezTo>
                <a:cubicBezTo>
                  <a:pt x="644418" y="1494170"/>
                  <a:pt x="643516" y="1472830"/>
                  <a:pt x="642915" y="1451191"/>
                </a:cubicBezTo>
                <a:cubicBezTo>
                  <a:pt x="642614" y="1441273"/>
                  <a:pt x="638707" y="1433459"/>
                  <a:pt x="629390" y="1429552"/>
                </a:cubicBezTo>
                <a:cubicBezTo>
                  <a:pt x="615264" y="1423541"/>
                  <a:pt x="600838" y="1419333"/>
                  <a:pt x="585510" y="1418431"/>
                </a:cubicBezTo>
                <a:cubicBezTo>
                  <a:pt x="576193" y="1417830"/>
                  <a:pt x="569581" y="1421437"/>
                  <a:pt x="564471" y="1429552"/>
                </a:cubicBezTo>
                <a:cubicBezTo>
                  <a:pt x="551548" y="1451191"/>
                  <a:pt x="537723" y="1472229"/>
                  <a:pt x="524499" y="1493569"/>
                </a:cubicBezTo>
                <a:cubicBezTo>
                  <a:pt x="513980" y="1510399"/>
                  <a:pt x="505865" y="1513404"/>
                  <a:pt x="487231" y="1507093"/>
                </a:cubicBezTo>
                <a:cubicBezTo>
                  <a:pt x="486329" y="1506793"/>
                  <a:pt x="485428" y="1506492"/>
                  <a:pt x="484526" y="1506192"/>
                </a:cubicBezTo>
                <a:cubicBezTo>
                  <a:pt x="455674" y="1494470"/>
                  <a:pt x="449963" y="1487858"/>
                  <a:pt x="457477" y="1459005"/>
                </a:cubicBezTo>
                <a:cubicBezTo>
                  <a:pt x="463187" y="1437066"/>
                  <a:pt x="467395" y="1414825"/>
                  <a:pt x="472805" y="1392584"/>
                </a:cubicBezTo>
                <a:cubicBezTo>
                  <a:pt x="475510" y="1381164"/>
                  <a:pt x="472504" y="1372448"/>
                  <a:pt x="462887" y="1365535"/>
                </a:cubicBezTo>
                <a:cubicBezTo>
                  <a:pt x="452668" y="1358322"/>
                  <a:pt x="442149" y="1352010"/>
                  <a:pt x="430728" y="1346902"/>
                </a:cubicBezTo>
                <a:cubicBezTo>
                  <a:pt x="419908" y="1342093"/>
                  <a:pt x="410591" y="1343896"/>
                  <a:pt x="401575" y="1352311"/>
                </a:cubicBezTo>
                <a:cubicBezTo>
                  <a:pt x="383542" y="1369442"/>
                  <a:pt x="365209" y="1386273"/>
                  <a:pt x="347176" y="1403103"/>
                </a:cubicBezTo>
                <a:cubicBezTo>
                  <a:pt x="333651" y="1416027"/>
                  <a:pt x="324936" y="1416628"/>
                  <a:pt x="309007" y="1406710"/>
                </a:cubicBezTo>
                <a:cubicBezTo>
                  <a:pt x="307203" y="1405508"/>
                  <a:pt x="305400" y="1404306"/>
                  <a:pt x="303597" y="1403103"/>
                </a:cubicBezTo>
                <a:cubicBezTo>
                  <a:pt x="280455" y="1386574"/>
                  <a:pt x="278351" y="1377857"/>
                  <a:pt x="291575" y="1352912"/>
                </a:cubicBezTo>
                <a:cubicBezTo>
                  <a:pt x="302394" y="1332475"/>
                  <a:pt x="312913" y="1312038"/>
                  <a:pt x="324034" y="1291901"/>
                </a:cubicBezTo>
                <a:cubicBezTo>
                  <a:pt x="329744" y="1281382"/>
                  <a:pt x="328843" y="1272365"/>
                  <a:pt x="321630" y="1263349"/>
                </a:cubicBezTo>
                <a:cubicBezTo>
                  <a:pt x="313816" y="1253431"/>
                  <a:pt x="304799" y="1244414"/>
                  <a:pt x="294580" y="1236601"/>
                </a:cubicBezTo>
                <a:cubicBezTo>
                  <a:pt x="285564" y="1229688"/>
                  <a:pt x="276547" y="1229087"/>
                  <a:pt x="266629" y="1234497"/>
                </a:cubicBezTo>
                <a:cubicBezTo>
                  <a:pt x="244389" y="1246518"/>
                  <a:pt x="221847" y="1258540"/>
                  <a:pt x="199006" y="1270262"/>
                </a:cubicBezTo>
                <a:cubicBezTo>
                  <a:pt x="183077" y="1278677"/>
                  <a:pt x="173760" y="1276573"/>
                  <a:pt x="162039" y="1263349"/>
                </a:cubicBezTo>
                <a:cubicBezTo>
                  <a:pt x="161137" y="1262448"/>
                  <a:pt x="160536" y="1261546"/>
                  <a:pt x="159634" y="1260644"/>
                </a:cubicBezTo>
                <a:cubicBezTo>
                  <a:pt x="138896" y="1236601"/>
                  <a:pt x="139197" y="1228185"/>
                  <a:pt x="161137" y="1205343"/>
                </a:cubicBezTo>
                <a:cubicBezTo>
                  <a:pt x="176465" y="1189114"/>
                  <a:pt x="190891" y="1172584"/>
                  <a:pt x="206519" y="1156956"/>
                </a:cubicBezTo>
                <a:cubicBezTo>
                  <a:pt x="214334" y="1148841"/>
                  <a:pt x="215837" y="1140425"/>
                  <a:pt x="211929" y="1130507"/>
                </a:cubicBezTo>
                <a:cubicBezTo>
                  <a:pt x="206820" y="1117584"/>
                  <a:pt x="199607" y="1105562"/>
                  <a:pt x="191192" y="1094442"/>
                </a:cubicBezTo>
                <a:cubicBezTo>
                  <a:pt x="184279" y="1085425"/>
                  <a:pt x="174962" y="1084523"/>
                  <a:pt x="165044" y="1086928"/>
                </a:cubicBezTo>
                <a:cubicBezTo>
                  <a:pt x="143104" y="1092037"/>
                  <a:pt x="121465" y="1097146"/>
                  <a:pt x="99525" y="1101955"/>
                </a:cubicBezTo>
                <a:cubicBezTo>
                  <a:pt x="96519" y="1102556"/>
                  <a:pt x="93514" y="1103458"/>
                  <a:pt x="90809" y="1104059"/>
                </a:cubicBezTo>
                <a:cubicBezTo>
                  <a:pt x="74278" y="1107065"/>
                  <a:pt x="65863" y="1103158"/>
                  <a:pt x="58350" y="1088130"/>
                </a:cubicBezTo>
                <a:cubicBezTo>
                  <a:pt x="55645" y="1082420"/>
                  <a:pt x="52940" y="1076709"/>
                  <a:pt x="50836" y="1070699"/>
                </a:cubicBezTo>
                <a:cubicBezTo>
                  <a:pt x="45426" y="1054770"/>
                  <a:pt x="48431" y="1045753"/>
                  <a:pt x="62858" y="1036737"/>
                </a:cubicBezTo>
                <a:cubicBezTo>
                  <a:pt x="83295" y="1023813"/>
                  <a:pt x="104033" y="1010890"/>
                  <a:pt x="124470" y="998267"/>
                </a:cubicBezTo>
                <a:cubicBezTo>
                  <a:pt x="140699" y="988048"/>
                  <a:pt x="143104" y="982337"/>
                  <a:pt x="139197" y="963704"/>
                </a:cubicBezTo>
                <a:cubicBezTo>
                  <a:pt x="136793" y="953184"/>
                  <a:pt x="134088" y="942365"/>
                  <a:pt x="129880" y="932447"/>
                </a:cubicBezTo>
                <a:cubicBezTo>
                  <a:pt x="125672" y="922529"/>
                  <a:pt x="118459" y="917720"/>
                  <a:pt x="107339" y="917419"/>
                </a:cubicBezTo>
                <a:cubicBezTo>
                  <a:pt x="82995" y="917119"/>
                  <a:pt x="58951" y="916217"/>
                  <a:pt x="34607" y="915315"/>
                </a:cubicBezTo>
                <a:cubicBezTo>
                  <a:pt x="12666" y="914714"/>
                  <a:pt x="6055" y="909004"/>
                  <a:pt x="2147" y="887966"/>
                </a:cubicBezTo>
                <a:cubicBezTo>
                  <a:pt x="1847" y="885862"/>
                  <a:pt x="1246" y="883758"/>
                  <a:pt x="945" y="881654"/>
                </a:cubicBezTo>
                <a:cubicBezTo>
                  <a:pt x="-2361" y="854906"/>
                  <a:pt x="2147" y="847993"/>
                  <a:pt x="28295" y="840179"/>
                </a:cubicBezTo>
                <a:cubicBezTo>
                  <a:pt x="49934" y="833566"/>
                  <a:pt x="71573" y="826354"/>
                  <a:pt x="93514" y="820342"/>
                </a:cubicBezTo>
                <a:cubicBezTo>
                  <a:pt x="105535" y="817037"/>
                  <a:pt x="111847" y="810124"/>
                  <a:pt x="113050" y="798403"/>
                </a:cubicBezTo>
                <a:cubicBezTo>
                  <a:pt x="114252" y="784577"/>
                  <a:pt x="114852" y="770452"/>
                  <a:pt x="112147" y="756627"/>
                </a:cubicBezTo>
                <a:cubicBezTo>
                  <a:pt x="110644" y="747610"/>
                  <a:pt x="105535" y="742200"/>
                  <a:pt x="96820" y="739495"/>
                </a:cubicBezTo>
                <a:cubicBezTo>
                  <a:pt x="73678" y="732583"/>
                  <a:pt x="50535" y="725370"/>
                  <a:pt x="27393" y="718157"/>
                </a:cubicBezTo>
                <a:cubicBezTo>
                  <a:pt x="2147" y="710343"/>
                  <a:pt x="-558" y="706135"/>
                  <a:pt x="945" y="679687"/>
                </a:cubicBezTo>
                <a:cubicBezTo>
                  <a:pt x="1246" y="674276"/>
                  <a:pt x="2448" y="668867"/>
                  <a:pt x="3650" y="663757"/>
                </a:cubicBezTo>
                <a:cubicBezTo>
                  <a:pt x="7257" y="650533"/>
                  <a:pt x="14770" y="644523"/>
                  <a:pt x="28596" y="643922"/>
                </a:cubicBezTo>
                <a:cubicBezTo>
                  <a:pt x="51136" y="643020"/>
                  <a:pt x="73377" y="642419"/>
                  <a:pt x="95918" y="641818"/>
                </a:cubicBezTo>
                <a:cubicBezTo>
                  <a:pt x="99224" y="641818"/>
                  <a:pt x="102530" y="641517"/>
                  <a:pt x="105836" y="641517"/>
                </a:cubicBezTo>
                <a:cubicBezTo>
                  <a:pt x="120863" y="642118"/>
                  <a:pt x="128677" y="633703"/>
                  <a:pt x="132585" y="620479"/>
                </a:cubicBezTo>
                <a:cubicBezTo>
                  <a:pt x="135590" y="610561"/>
                  <a:pt x="138295" y="600643"/>
                  <a:pt x="140399" y="590725"/>
                </a:cubicBezTo>
                <a:cubicBezTo>
                  <a:pt x="143104" y="576900"/>
                  <a:pt x="139798" y="570287"/>
                  <a:pt x="127776" y="562473"/>
                </a:cubicBezTo>
                <a:cubicBezTo>
                  <a:pt x="107339" y="549550"/>
                  <a:pt x="86601" y="536626"/>
                  <a:pt x="66164" y="524003"/>
                </a:cubicBezTo>
                <a:cubicBezTo>
                  <a:pt x="47831" y="512582"/>
                  <a:pt x="45126" y="505369"/>
                  <a:pt x="52339" y="484632"/>
                </a:cubicBezTo>
                <a:cubicBezTo>
                  <a:pt x="54443" y="478019"/>
                  <a:pt x="57148" y="471408"/>
                  <a:pt x="61054" y="465697"/>
                </a:cubicBezTo>
                <a:cubicBezTo>
                  <a:pt x="67366" y="456080"/>
                  <a:pt x="76082" y="451271"/>
                  <a:pt x="88104" y="454276"/>
                </a:cubicBezTo>
                <a:cubicBezTo>
                  <a:pt x="113650" y="460287"/>
                  <a:pt x="139498" y="465697"/>
                  <a:pt x="165044" y="472009"/>
                </a:cubicBezTo>
                <a:cubicBezTo>
                  <a:pt x="176765" y="475014"/>
                  <a:pt x="185782" y="472309"/>
                  <a:pt x="192995" y="462691"/>
                </a:cubicBezTo>
                <a:cubicBezTo>
                  <a:pt x="200509" y="452473"/>
                  <a:pt x="207121" y="441353"/>
                  <a:pt x="211929" y="429631"/>
                </a:cubicBezTo>
                <a:cubicBezTo>
                  <a:pt x="216137" y="419112"/>
                  <a:pt x="214935" y="410096"/>
                  <a:pt x="206519" y="401380"/>
                </a:cubicBezTo>
                <a:cubicBezTo>
                  <a:pt x="189088" y="383647"/>
                  <a:pt x="172558" y="365314"/>
                  <a:pt x="155426" y="346981"/>
                </a:cubicBezTo>
                <a:cubicBezTo>
                  <a:pt x="142202" y="332554"/>
                  <a:pt x="141601" y="324440"/>
                  <a:pt x="152421" y="308210"/>
                </a:cubicBezTo>
                <a:cubicBezTo>
                  <a:pt x="154224" y="305806"/>
                  <a:pt x="155727" y="303101"/>
                  <a:pt x="157530" y="300696"/>
                </a:cubicBezTo>
                <a:cubicBezTo>
                  <a:pt x="172858" y="280560"/>
                  <a:pt x="181273" y="278756"/>
                  <a:pt x="203814" y="290478"/>
                </a:cubicBezTo>
                <a:cubicBezTo>
                  <a:pt x="224853" y="301598"/>
                  <a:pt x="245891" y="312418"/>
                  <a:pt x="266329" y="323839"/>
                </a:cubicBezTo>
                <a:cubicBezTo>
                  <a:pt x="277148" y="329849"/>
                  <a:pt x="286766" y="328647"/>
                  <a:pt x="295783" y="321134"/>
                </a:cubicBezTo>
                <a:cubicBezTo>
                  <a:pt x="304799" y="313620"/>
                  <a:pt x="313214" y="305205"/>
                  <a:pt x="321029" y="296188"/>
                </a:cubicBezTo>
                <a:cubicBezTo>
                  <a:pt x="328843" y="286872"/>
                  <a:pt x="330646" y="277554"/>
                  <a:pt x="324335" y="266134"/>
                </a:cubicBezTo>
                <a:cubicBezTo>
                  <a:pt x="311711" y="243593"/>
                  <a:pt x="299990" y="220750"/>
                  <a:pt x="287968" y="197909"/>
                </a:cubicBezTo>
                <a:cubicBezTo>
                  <a:pt x="280154" y="182882"/>
                  <a:pt x="281957" y="174767"/>
                  <a:pt x="294280" y="163346"/>
                </a:cubicBezTo>
                <a:cubicBezTo>
                  <a:pt x="299990" y="157936"/>
                  <a:pt x="306302" y="153428"/>
                  <a:pt x="313214" y="149221"/>
                </a:cubicBezTo>
                <a:cubicBezTo>
                  <a:pt x="325236" y="142308"/>
                  <a:pt x="333651" y="143209"/>
                  <a:pt x="343870" y="152527"/>
                </a:cubicBezTo>
                <a:cubicBezTo>
                  <a:pt x="361302" y="168455"/>
                  <a:pt x="378734" y="184685"/>
                  <a:pt x="395865" y="200915"/>
                </a:cubicBezTo>
                <a:cubicBezTo>
                  <a:pt x="413898" y="218046"/>
                  <a:pt x="417805" y="218647"/>
                  <a:pt x="439745" y="207226"/>
                </a:cubicBezTo>
                <a:cubicBezTo>
                  <a:pt x="448460" y="202718"/>
                  <a:pt x="456575" y="197909"/>
                  <a:pt x="464389" y="191898"/>
                </a:cubicBezTo>
                <a:cubicBezTo>
                  <a:pt x="472805" y="184985"/>
                  <a:pt x="475510" y="176871"/>
                  <a:pt x="472805" y="166051"/>
                </a:cubicBezTo>
                <a:cubicBezTo>
                  <a:pt x="466493" y="141105"/>
                  <a:pt x="461084" y="115859"/>
                  <a:pt x="455373" y="90914"/>
                </a:cubicBezTo>
                <a:cubicBezTo>
                  <a:pt x="451766" y="74684"/>
                  <a:pt x="455674" y="66570"/>
                  <a:pt x="470100" y="58756"/>
                </a:cubicBezTo>
                <a:cubicBezTo>
                  <a:pt x="476712" y="55450"/>
                  <a:pt x="483324" y="52745"/>
                  <a:pt x="490236" y="50340"/>
                </a:cubicBezTo>
                <a:cubicBezTo>
                  <a:pt x="504963" y="45832"/>
                  <a:pt x="513378" y="48537"/>
                  <a:pt x="522095" y="61761"/>
                </a:cubicBezTo>
                <a:cubicBezTo>
                  <a:pt x="535919" y="83100"/>
                  <a:pt x="549745" y="104439"/>
                  <a:pt x="562368" y="126680"/>
                </a:cubicBezTo>
                <a:cubicBezTo>
                  <a:pt x="568980" y="138100"/>
                  <a:pt x="577996" y="142007"/>
                  <a:pt x="590319" y="140204"/>
                </a:cubicBezTo>
                <a:cubicBezTo>
                  <a:pt x="603242" y="138100"/>
                  <a:pt x="615865" y="134794"/>
                  <a:pt x="627887" y="129685"/>
                </a:cubicBezTo>
                <a:cubicBezTo>
                  <a:pt x="636603" y="125778"/>
                  <a:pt x="641412" y="119767"/>
                  <a:pt x="641713" y="109548"/>
                </a:cubicBezTo>
                <a:cubicBezTo>
                  <a:pt x="642314" y="83401"/>
                  <a:pt x="643816" y="57554"/>
                  <a:pt x="644718" y="31406"/>
                </a:cubicBezTo>
                <a:cubicBezTo>
                  <a:pt x="645319" y="14575"/>
                  <a:pt x="650729" y="7362"/>
                  <a:pt x="666958" y="2854"/>
                </a:cubicBezTo>
                <a:cubicBezTo>
                  <a:pt x="669663" y="2253"/>
                  <a:pt x="672368" y="1351"/>
                  <a:pt x="675073" y="1051"/>
                </a:cubicBezTo>
                <a:cubicBezTo>
                  <a:pt x="682512" y="224"/>
                  <a:pt x="688541" y="-189"/>
                  <a:pt x="693524" y="83"/>
                </a:cubicBez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0" name="TextBox 12">
            <a:extLst>
              <a:ext uri="{FF2B5EF4-FFF2-40B4-BE49-F238E27FC236}">
                <a16:creationId xmlns:a16="http://schemas.microsoft.com/office/drawing/2014/main" id="{D24A4E0C-EB0E-45FC-872D-F0E52BB3F938}"/>
              </a:ext>
            </a:extLst>
          </p:cNvPr>
          <p:cNvSpPr txBox="1"/>
          <p:nvPr/>
        </p:nvSpPr>
        <p:spPr>
          <a:xfrm flipH="1">
            <a:off x="1424871" y="4596704"/>
            <a:ext cx="171649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fr-FR"/>
            </a:defPPr>
            <a:lvl1pPr algn="ctr">
              <a:defRPr sz="1600" b="1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r>
              <a:rPr lang="en-US" altLang="ko-KR" sz="1800" dirty="0" smtClean="0"/>
              <a:t>PROJET</a:t>
            </a:r>
          </a:p>
          <a:p>
            <a:r>
              <a:rPr lang="fr-FR" altLang="ko-KR" sz="1800" dirty="0"/>
              <a:t>0</a:t>
            </a:r>
            <a:r>
              <a:rPr lang="fr-FR" altLang="ko-KR" sz="1800" dirty="0" smtClean="0"/>
              <a:t>,5 ETP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5538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Put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DF54-380C-439F-A3D8-83F6F52CA378}" type="slidenum">
              <a:rPr lang="fr-FR" smtClean="0"/>
              <a:pPr/>
              <a:t>2</a:t>
            </a:fld>
            <a:endParaRPr lang="fr-FR" dirty="0"/>
          </a:p>
        </p:txBody>
      </p:sp>
      <p:grpSp>
        <p:nvGrpSpPr>
          <p:cNvPr id="60" name="Group 186">
            <a:extLst>
              <a:ext uri="{FF2B5EF4-FFF2-40B4-BE49-F238E27FC236}">
                <a16:creationId xmlns:a16="http://schemas.microsoft.com/office/drawing/2014/main" id="{977A59BC-CDAE-4D70-8EB1-775C388245FD}"/>
              </a:ext>
            </a:extLst>
          </p:cNvPr>
          <p:cNvGrpSpPr>
            <a:grpSpLocks noChangeAspect="1"/>
          </p:cNvGrpSpPr>
          <p:nvPr/>
        </p:nvGrpSpPr>
        <p:grpSpPr>
          <a:xfrm>
            <a:off x="2778481" y="2236270"/>
            <a:ext cx="2204722" cy="1080000"/>
            <a:chOff x="5938157" y="2023976"/>
            <a:chExt cx="2622665" cy="55105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9F5BC69-79BB-4945-9008-344B5CFFB84C}"/>
                </a:ext>
              </a:extLst>
            </p:cNvPr>
            <p:cNvSpPr/>
            <p:nvPr/>
          </p:nvSpPr>
          <p:spPr>
            <a:xfrm rot="360000">
              <a:off x="6858440" y="2398518"/>
              <a:ext cx="1597589" cy="144893"/>
            </a:xfrm>
            <a:prstGeom prst="rect">
              <a:avLst/>
            </a:prstGeom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noProof="1"/>
            </a:p>
          </p:txBody>
        </p:sp>
        <p:grpSp>
          <p:nvGrpSpPr>
            <p:cNvPr id="62" name="Group 188">
              <a:extLst>
                <a:ext uri="{FF2B5EF4-FFF2-40B4-BE49-F238E27FC236}">
                  <a16:creationId xmlns:a16="http://schemas.microsoft.com/office/drawing/2014/main" id="{01DBB52E-33DD-4D7A-86F4-EC30BD136316}"/>
                </a:ext>
              </a:extLst>
            </p:cNvPr>
            <p:cNvGrpSpPr/>
            <p:nvPr/>
          </p:nvGrpSpPr>
          <p:grpSpPr>
            <a:xfrm>
              <a:off x="5938157" y="2023976"/>
              <a:ext cx="2622665" cy="551054"/>
              <a:chOff x="5921828" y="3617002"/>
              <a:chExt cx="2622665" cy="551054"/>
            </a:xfrm>
            <a:effectLst/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C6680A7-7898-4675-AB56-A86BC7829353}"/>
                  </a:ext>
                </a:extLst>
              </p:cNvPr>
              <p:cNvSpPr/>
              <p:nvPr/>
            </p:nvSpPr>
            <p:spPr>
              <a:xfrm>
                <a:off x="5921829" y="3617002"/>
                <a:ext cx="2622664" cy="5510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38163"/>
                <a:r>
                  <a:rPr lang="fr-FR" sz="1600" noProof="1" smtClean="0">
                    <a:solidFill>
                      <a:schemeClr val="tx1"/>
                    </a:solidFill>
                  </a:rPr>
                  <a:t>Revue des contrôles existants avec le métier</a:t>
                </a:r>
                <a:endParaRPr lang="fr-FR" sz="1600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7925284-A5A3-4DF0-ACFA-25D12CF4AEEB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fr-FR" sz="2400" b="1" noProof="1" smtClean="0"/>
                  <a:t>PROJET</a:t>
                </a:r>
                <a:endParaRPr lang="fr-FR" sz="2400" b="1" noProof="1"/>
              </a:p>
            </p:txBody>
          </p:sp>
        </p:grpSp>
      </p:grpSp>
      <p:grpSp>
        <p:nvGrpSpPr>
          <p:cNvPr id="95" name="Group 186">
            <a:extLst>
              <a:ext uri="{FF2B5EF4-FFF2-40B4-BE49-F238E27FC236}">
                <a16:creationId xmlns:a16="http://schemas.microsoft.com/office/drawing/2014/main" id="{977A59BC-CDAE-4D70-8EB1-775C388245FD}"/>
              </a:ext>
            </a:extLst>
          </p:cNvPr>
          <p:cNvGrpSpPr>
            <a:grpSpLocks noChangeAspect="1"/>
          </p:cNvGrpSpPr>
          <p:nvPr/>
        </p:nvGrpSpPr>
        <p:grpSpPr>
          <a:xfrm>
            <a:off x="6085567" y="976466"/>
            <a:ext cx="2160000" cy="1080000"/>
            <a:chOff x="5938157" y="2023976"/>
            <a:chExt cx="2569464" cy="551054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9F5BC69-79BB-4945-9008-344B5CFFB84C}"/>
                </a:ext>
              </a:extLst>
            </p:cNvPr>
            <p:cNvSpPr/>
            <p:nvPr/>
          </p:nvSpPr>
          <p:spPr>
            <a:xfrm rot="360000">
              <a:off x="6858440" y="2398518"/>
              <a:ext cx="1597589" cy="144893"/>
            </a:xfrm>
            <a:prstGeom prst="rect">
              <a:avLst/>
            </a:prstGeom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noProof="1"/>
            </a:p>
          </p:txBody>
        </p:sp>
        <p:grpSp>
          <p:nvGrpSpPr>
            <p:cNvPr id="97" name="Group 188">
              <a:extLst>
                <a:ext uri="{FF2B5EF4-FFF2-40B4-BE49-F238E27FC236}">
                  <a16:creationId xmlns:a16="http://schemas.microsoft.com/office/drawing/2014/main" id="{01DBB52E-33DD-4D7A-86F4-EC30BD136316}"/>
                </a:ext>
              </a:extLst>
            </p:cNvPr>
            <p:cNvGrpSpPr/>
            <p:nvPr/>
          </p:nvGrpSpPr>
          <p:grpSpPr>
            <a:xfrm>
              <a:off x="5938157" y="2023976"/>
              <a:ext cx="2569464" cy="551054"/>
              <a:chOff x="5921828" y="3617002"/>
              <a:chExt cx="2569464" cy="551054"/>
            </a:xfrm>
            <a:effectLst/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C6680A7-7898-4675-AB56-A86BC7829353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38163" algn="ctr"/>
                <a:r>
                  <a:rPr lang="fr-FR" sz="1600" noProof="1" smtClean="0">
                    <a:solidFill>
                      <a:schemeClr val="tx1"/>
                    </a:solidFill>
                  </a:rPr>
                  <a:t>               Mise en place de point de revue annuel avec le métier</a:t>
                </a:r>
                <a:endParaRPr lang="fr-FR" sz="1600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7925284-A5A3-4DF0-ACFA-25D12CF4AEEB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fr-FR" sz="2800" b="1" noProof="1" smtClean="0"/>
                  <a:t>ORGA</a:t>
                </a:r>
                <a:endParaRPr lang="fr-FR" sz="1400" b="1" noProof="1"/>
              </a:p>
            </p:txBody>
          </p:sp>
        </p:grpSp>
      </p:grpSp>
      <p:pic>
        <p:nvPicPr>
          <p:cNvPr id="2050" name="Picture 2" descr="Crayon - Icônes gratuit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957" y="102636"/>
            <a:ext cx="783428" cy="78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Rectangle 100"/>
          <p:cNvSpPr/>
          <p:nvPr/>
        </p:nvSpPr>
        <p:spPr>
          <a:xfrm>
            <a:off x="3338150" y="0"/>
            <a:ext cx="42039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b="1" dirty="0" smtClean="0">
                <a:solidFill>
                  <a:schemeClr val="bg1"/>
                </a:solidFill>
              </a:rPr>
              <a:t>TABLEAU </a:t>
            </a:r>
            <a:r>
              <a:rPr lang="fr-FR" sz="5400" b="1" dirty="0" err="1" smtClean="0">
                <a:solidFill>
                  <a:schemeClr val="bg1"/>
                </a:solidFill>
              </a:rPr>
              <a:t>QdD</a:t>
            </a:r>
            <a:endParaRPr lang="fr-FR" sz="5400" b="1" dirty="0">
              <a:solidFill>
                <a:schemeClr val="bg1"/>
              </a:solidFill>
            </a:endParaRPr>
          </a:p>
        </p:txBody>
      </p:sp>
      <p:grpSp>
        <p:nvGrpSpPr>
          <p:cNvPr id="17" name="Group 186">
            <a:extLst>
              <a:ext uri="{FF2B5EF4-FFF2-40B4-BE49-F238E27FC236}">
                <a16:creationId xmlns:a16="http://schemas.microsoft.com/office/drawing/2014/main" id="{977A59BC-CDAE-4D70-8EB1-775C388245FD}"/>
              </a:ext>
            </a:extLst>
          </p:cNvPr>
          <p:cNvGrpSpPr>
            <a:grpSpLocks noChangeAspect="1"/>
          </p:cNvGrpSpPr>
          <p:nvPr/>
        </p:nvGrpSpPr>
        <p:grpSpPr>
          <a:xfrm>
            <a:off x="2709519" y="817856"/>
            <a:ext cx="2273685" cy="1080000"/>
            <a:chOff x="5938157" y="2023976"/>
            <a:chExt cx="2569465" cy="5510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9F5BC69-79BB-4945-9008-344B5CFFB84C}"/>
                </a:ext>
              </a:extLst>
            </p:cNvPr>
            <p:cNvSpPr/>
            <p:nvPr/>
          </p:nvSpPr>
          <p:spPr>
            <a:xfrm rot="360000">
              <a:off x="6858440" y="2398518"/>
              <a:ext cx="1597589" cy="144893"/>
            </a:xfrm>
            <a:prstGeom prst="rect">
              <a:avLst/>
            </a:prstGeom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noProof="1"/>
            </a:p>
          </p:txBody>
        </p:sp>
        <p:grpSp>
          <p:nvGrpSpPr>
            <p:cNvPr id="19" name="Group 188">
              <a:extLst>
                <a:ext uri="{FF2B5EF4-FFF2-40B4-BE49-F238E27FC236}">
                  <a16:creationId xmlns:a16="http://schemas.microsoft.com/office/drawing/2014/main" id="{01DBB52E-33DD-4D7A-86F4-EC30BD136316}"/>
                </a:ext>
              </a:extLst>
            </p:cNvPr>
            <p:cNvGrpSpPr/>
            <p:nvPr/>
          </p:nvGrpSpPr>
          <p:grpSpPr>
            <a:xfrm>
              <a:off x="5938157" y="2023976"/>
              <a:ext cx="2569465" cy="551054"/>
              <a:chOff x="5921828" y="3617002"/>
              <a:chExt cx="2569465" cy="551054"/>
            </a:xfrm>
            <a:effectLst/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C6680A7-7898-4675-AB56-A86BC7829353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627063"/>
                <a:r>
                  <a:rPr lang="en-US" sz="1600" noProof="1" smtClean="0">
                    <a:solidFill>
                      <a:schemeClr val="tx1"/>
                    </a:solidFill>
                  </a:rPr>
                  <a:t>Evangélisation autour de SIMC </a:t>
                </a:r>
                <a:endParaRPr lang="en-US" sz="1600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7925284-A5A3-4DF0-ACFA-25D12CF4AEEB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2400" b="1" noProof="1" smtClean="0"/>
                  <a:t>PROJET</a:t>
                </a:r>
                <a:endParaRPr lang="en-US" sz="2400" b="1" noProof="1"/>
              </a:p>
            </p:txBody>
          </p:sp>
        </p:grpSp>
      </p:grpSp>
      <p:grpSp>
        <p:nvGrpSpPr>
          <p:cNvPr id="22" name="Group 186">
            <a:extLst>
              <a:ext uri="{FF2B5EF4-FFF2-40B4-BE49-F238E27FC236}">
                <a16:creationId xmlns:a16="http://schemas.microsoft.com/office/drawing/2014/main" id="{977A59BC-CDAE-4D70-8EB1-775C388245FD}"/>
              </a:ext>
            </a:extLst>
          </p:cNvPr>
          <p:cNvGrpSpPr>
            <a:grpSpLocks noChangeAspect="1"/>
          </p:cNvGrpSpPr>
          <p:nvPr/>
        </p:nvGrpSpPr>
        <p:grpSpPr>
          <a:xfrm>
            <a:off x="9037986" y="5339245"/>
            <a:ext cx="2160000" cy="1080000"/>
            <a:chOff x="5938157" y="2023976"/>
            <a:chExt cx="2569465" cy="5510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9F5BC69-79BB-4945-9008-344B5CFFB84C}"/>
                </a:ext>
              </a:extLst>
            </p:cNvPr>
            <p:cNvSpPr/>
            <p:nvPr/>
          </p:nvSpPr>
          <p:spPr>
            <a:xfrm rot="360000">
              <a:off x="6858440" y="2398518"/>
              <a:ext cx="1597589" cy="144893"/>
            </a:xfrm>
            <a:prstGeom prst="rect">
              <a:avLst/>
            </a:prstGeom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noProof="1"/>
            </a:p>
          </p:txBody>
        </p:sp>
        <p:grpSp>
          <p:nvGrpSpPr>
            <p:cNvPr id="24" name="Group 188">
              <a:extLst>
                <a:ext uri="{FF2B5EF4-FFF2-40B4-BE49-F238E27FC236}">
                  <a16:creationId xmlns:a16="http://schemas.microsoft.com/office/drawing/2014/main" id="{01DBB52E-33DD-4D7A-86F4-EC30BD136316}"/>
                </a:ext>
              </a:extLst>
            </p:cNvPr>
            <p:cNvGrpSpPr/>
            <p:nvPr/>
          </p:nvGrpSpPr>
          <p:grpSpPr>
            <a:xfrm>
              <a:off x="5938157" y="2023976"/>
              <a:ext cx="2569465" cy="551054"/>
              <a:chOff x="5921828" y="3617002"/>
              <a:chExt cx="2569465" cy="551054"/>
            </a:xfrm>
            <a:effectLst/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C6680A7-7898-4675-AB56-A86BC7829353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38163"/>
                <a:r>
                  <a:rPr lang="fr-FR" sz="1600" noProof="1" smtClean="0">
                    <a:solidFill>
                      <a:schemeClr val="tx1"/>
                    </a:solidFill>
                  </a:rPr>
                  <a:t>            Refonte fonctionnelle des TdB</a:t>
                </a:r>
                <a:endParaRPr lang="fr-FR" sz="1600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7925284-A5A3-4DF0-ACFA-25D12CF4AEEB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fr-FR" sz="2400" b="1" noProof="1" smtClean="0"/>
                  <a:t>PROJET</a:t>
                </a:r>
                <a:endParaRPr lang="fr-FR" sz="2400" b="1" noProof="1"/>
              </a:p>
            </p:txBody>
          </p:sp>
        </p:grpSp>
      </p:grpSp>
      <p:grpSp>
        <p:nvGrpSpPr>
          <p:cNvPr id="27" name="Group 186">
            <a:extLst>
              <a:ext uri="{FF2B5EF4-FFF2-40B4-BE49-F238E27FC236}">
                <a16:creationId xmlns:a16="http://schemas.microsoft.com/office/drawing/2014/main" id="{977A59BC-CDAE-4D70-8EB1-775C388245FD}"/>
              </a:ext>
            </a:extLst>
          </p:cNvPr>
          <p:cNvGrpSpPr>
            <a:grpSpLocks noChangeAspect="1"/>
          </p:cNvGrpSpPr>
          <p:nvPr/>
        </p:nvGrpSpPr>
        <p:grpSpPr>
          <a:xfrm>
            <a:off x="66297" y="581189"/>
            <a:ext cx="2160000" cy="1080000"/>
            <a:chOff x="5938157" y="2023976"/>
            <a:chExt cx="2569465" cy="5510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9F5BC69-79BB-4945-9008-344B5CFFB84C}"/>
                </a:ext>
              </a:extLst>
            </p:cNvPr>
            <p:cNvSpPr/>
            <p:nvPr/>
          </p:nvSpPr>
          <p:spPr>
            <a:xfrm rot="360000">
              <a:off x="6858440" y="2398518"/>
              <a:ext cx="1597589" cy="144893"/>
            </a:xfrm>
            <a:prstGeom prst="rect">
              <a:avLst/>
            </a:prstGeom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noProof="1"/>
            </a:p>
          </p:txBody>
        </p:sp>
        <p:grpSp>
          <p:nvGrpSpPr>
            <p:cNvPr id="29" name="Group 188">
              <a:extLst>
                <a:ext uri="{FF2B5EF4-FFF2-40B4-BE49-F238E27FC236}">
                  <a16:creationId xmlns:a16="http://schemas.microsoft.com/office/drawing/2014/main" id="{01DBB52E-33DD-4D7A-86F4-EC30BD136316}"/>
                </a:ext>
              </a:extLst>
            </p:cNvPr>
            <p:cNvGrpSpPr/>
            <p:nvPr/>
          </p:nvGrpSpPr>
          <p:grpSpPr>
            <a:xfrm>
              <a:off x="5938157" y="2023976"/>
              <a:ext cx="2569465" cy="551054"/>
              <a:chOff x="5921828" y="3617002"/>
              <a:chExt cx="2569465" cy="551054"/>
            </a:xfrm>
            <a:effectLst/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C6680A7-7898-4675-AB56-A86BC7829353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38163"/>
                <a:r>
                  <a:rPr lang="fr-FR" sz="1600" noProof="1" smtClean="0">
                    <a:solidFill>
                      <a:schemeClr val="tx1"/>
                    </a:solidFill>
                  </a:rPr>
                  <a:t>         Identification des besoins pour la couverture S2</a:t>
                </a:r>
                <a:endParaRPr lang="fr-FR" sz="1600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7925284-A5A3-4DF0-ACFA-25D12CF4AEEB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fr-FR" sz="2400" b="1" noProof="1" smtClean="0"/>
                  <a:t>PROJET</a:t>
                </a:r>
                <a:endParaRPr lang="fr-FR" sz="2400" b="1" noProof="1"/>
              </a:p>
            </p:txBody>
          </p:sp>
        </p:grpSp>
      </p:grpSp>
      <p:grpSp>
        <p:nvGrpSpPr>
          <p:cNvPr id="32" name="Group 186">
            <a:extLst>
              <a:ext uri="{FF2B5EF4-FFF2-40B4-BE49-F238E27FC236}">
                <a16:creationId xmlns:a16="http://schemas.microsoft.com/office/drawing/2014/main" id="{977A59BC-CDAE-4D70-8EB1-775C388245FD}"/>
              </a:ext>
            </a:extLst>
          </p:cNvPr>
          <p:cNvGrpSpPr>
            <a:grpSpLocks noChangeAspect="1"/>
          </p:cNvGrpSpPr>
          <p:nvPr/>
        </p:nvGrpSpPr>
        <p:grpSpPr>
          <a:xfrm>
            <a:off x="9491627" y="3696459"/>
            <a:ext cx="2160000" cy="1080000"/>
            <a:chOff x="5938157" y="2023976"/>
            <a:chExt cx="2569465" cy="55105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9F5BC69-79BB-4945-9008-344B5CFFB84C}"/>
                </a:ext>
              </a:extLst>
            </p:cNvPr>
            <p:cNvSpPr/>
            <p:nvPr/>
          </p:nvSpPr>
          <p:spPr>
            <a:xfrm rot="360000">
              <a:off x="6858440" y="2398518"/>
              <a:ext cx="1597589" cy="144893"/>
            </a:xfrm>
            <a:prstGeom prst="rect">
              <a:avLst/>
            </a:prstGeom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noProof="1"/>
            </a:p>
          </p:txBody>
        </p:sp>
        <p:grpSp>
          <p:nvGrpSpPr>
            <p:cNvPr id="34" name="Group 188">
              <a:extLst>
                <a:ext uri="{FF2B5EF4-FFF2-40B4-BE49-F238E27FC236}">
                  <a16:creationId xmlns:a16="http://schemas.microsoft.com/office/drawing/2014/main" id="{01DBB52E-33DD-4D7A-86F4-EC30BD136316}"/>
                </a:ext>
              </a:extLst>
            </p:cNvPr>
            <p:cNvGrpSpPr/>
            <p:nvPr/>
          </p:nvGrpSpPr>
          <p:grpSpPr>
            <a:xfrm>
              <a:off x="5938157" y="2023976"/>
              <a:ext cx="2569465" cy="551054"/>
              <a:chOff x="5921828" y="3617002"/>
              <a:chExt cx="2569465" cy="551054"/>
            </a:xfrm>
            <a:effectLst/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C6680A7-7898-4675-AB56-A86BC7829353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447675" algn="ctr"/>
                <a:r>
                  <a:rPr lang="fr-FR" sz="1600" noProof="1" smtClean="0">
                    <a:solidFill>
                      <a:schemeClr val="tx1"/>
                    </a:solidFill>
                  </a:rPr>
                  <a:t>Communication autour de META </a:t>
                </a:r>
                <a:endParaRPr lang="fr-FR" sz="1600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7925284-A5A3-4DF0-ACFA-25D12CF4AEEB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fr-FR" sz="2400" b="1" noProof="1" smtClean="0"/>
                  <a:t>PROJET</a:t>
                </a:r>
                <a:endParaRPr lang="fr-FR" sz="2400" b="1" noProof="1"/>
              </a:p>
            </p:txBody>
          </p:sp>
        </p:grpSp>
      </p:grpSp>
      <p:grpSp>
        <p:nvGrpSpPr>
          <p:cNvPr id="37" name="Group 186">
            <a:extLst>
              <a:ext uri="{FF2B5EF4-FFF2-40B4-BE49-F238E27FC236}">
                <a16:creationId xmlns:a16="http://schemas.microsoft.com/office/drawing/2014/main" id="{977A59BC-CDAE-4D70-8EB1-775C388245FD}"/>
              </a:ext>
            </a:extLst>
          </p:cNvPr>
          <p:cNvGrpSpPr>
            <a:grpSpLocks noChangeAspect="1"/>
          </p:cNvGrpSpPr>
          <p:nvPr/>
        </p:nvGrpSpPr>
        <p:grpSpPr>
          <a:xfrm>
            <a:off x="6085567" y="2235363"/>
            <a:ext cx="2160000" cy="1080000"/>
            <a:chOff x="5938157" y="2023976"/>
            <a:chExt cx="2569465" cy="55105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F5BC69-79BB-4945-9008-344B5CFFB84C}"/>
                </a:ext>
              </a:extLst>
            </p:cNvPr>
            <p:cNvSpPr/>
            <p:nvPr/>
          </p:nvSpPr>
          <p:spPr>
            <a:xfrm rot="360000">
              <a:off x="6858440" y="2398518"/>
              <a:ext cx="1597589" cy="144893"/>
            </a:xfrm>
            <a:prstGeom prst="rect">
              <a:avLst/>
            </a:prstGeom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noProof="1"/>
            </a:p>
          </p:txBody>
        </p:sp>
        <p:grpSp>
          <p:nvGrpSpPr>
            <p:cNvPr id="39" name="Group 188">
              <a:extLst>
                <a:ext uri="{FF2B5EF4-FFF2-40B4-BE49-F238E27FC236}">
                  <a16:creationId xmlns:a16="http://schemas.microsoft.com/office/drawing/2014/main" id="{01DBB52E-33DD-4D7A-86F4-EC30BD136316}"/>
                </a:ext>
              </a:extLst>
            </p:cNvPr>
            <p:cNvGrpSpPr/>
            <p:nvPr/>
          </p:nvGrpSpPr>
          <p:grpSpPr>
            <a:xfrm>
              <a:off x="5938157" y="2023976"/>
              <a:ext cx="2569465" cy="551054"/>
              <a:chOff x="5921828" y="3617002"/>
              <a:chExt cx="2569465" cy="551054"/>
            </a:xfrm>
            <a:effectLst/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C6680A7-7898-4675-AB56-A86BC7829353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38163"/>
                <a:r>
                  <a:rPr lang="fr-FR" sz="1600" noProof="1" smtClean="0">
                    <a:solidFill>
                      <a:schemeClr val="tx1"/>
                    </a:solidFill>
                  </a:rPr>
                  <a:t>                        Migration des contrôles IDW vers SIAD</a:t>
                </a:r>
                <a:endParaRPr lang="fr-FR" sz="1600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7925284-A5A3-4DF0-ACFA-25D12CF4AEEB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fr-FR" sz="2400" b="1" noProof="1" smtClean="0"/>
                  <a:t>PROJET</a:t>
                </a:r>
                <a:endParaRPr lang="fr-FR" sz="2400" b="1" noProof="1"/>
              </a:p>
            </p:txBody>
          </p:sp>
        </p:grpSp>
      </p:grpSp>
      <p:grpSp>
        <p:nvGrpSpPr>
          <p:cNvPr id="42" name="Group 186">
            <a:extLst>
              <a:ext uri="{FF2B5EF4-FFF2-40B4-BE49-F238E27FC236}">
                <a16:creationId xmlns:a16="http://schemas.microsoft.com/office/drawing/2014/main" id="{977A59BC-CDAE-4D70-8EB1-775C388245FD}"/>
              </a:ext>
            </a:extLst>
          </p:cNvPr>
          <p:cNvGrpSpPr>
            <a:grpSpLocks noChangeAspect="1"/>
          </p:cNvGrpSpPr>
          <p:nvPr/>
        </p:nvGrpSpPr>
        <p:grpSpPr>
          <a:xfrm>
            <a:off x="2797423" y="3684010"/>
            <a:ext cx="2160000" cy="1080000"/>
            <a:chOff x="5938157" y="2023976"/>
            <a:chExt cx="2569465" cy="55105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9F5BC69-79BB-4945-9008-344B5CFFB84C}"/>
                </a:ext>
              </a:extLst>
            </p:cNvPr>
            <p:cNvSpPr/>
            <p:nvPr/>
          </p:nvSpPr>
          <p:spPr>
            <a:xfrm rot="360000">
              <a:off x="6858440" y="2398518"/>
              <a:ext cx="1597589" cy="144893"/>
            </a:xfrm>
            <a:prstGeom prst="rect">
              <a:avLst/>
            </a:prstGeom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noProof="1"/>
            </a:p>
          </p:txBody>
        </p:sp>
        <p:grpSp>
          <p:nvGrpSpPr>
            <p:cNvPr id="44" name="Group 188">
              <a:extLst>
                <a:ext uri="{FF2B5EF4-FFF2-40B4-BE49-F238E27FC236}">
                  <a16:creationId xmlns:a16="http://schemas.microsoft.com/office/drawing/2014/main" id="{01DBB52E-33DD-4D7A-86F4-EC30BD136316}"/>
                </a:ext>
              </a:extLst>
            </p:cNvPr>
            <p:cNvGrpSpPr/>
            <p:nvPr/>
          </p:nvGrpSpPr>
          <p:grpSpPr>
            <a:xfrm>
              <a:off x="5938157" y="2023976"/>
              <a:ext cx="2569465" cy="551054"/>
              <a:chOff x="5921828" y="3617002"/>
              <a:chExt cx="2569465" cy="551054"/>
            </a:xfrm>
            <a:effectLst/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C6680A7-7898-4675-AB56-A86BC7829353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38163"/>
                <a:r>
                  <a:rPr lang="fr-FR" sz="1600" noProof="1" smtClean="0">
                    <a:solidFill>
                      <a:schemeClr val="tx1"/>
                    </a:solidFill>
                  </a:rPr>
                  <a:t>         Mise en place des nouveaux portails CINT </a:t>
                </a:r>
                <a:endParaRPr lang="fr-FR" sz="1600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7925284-A5A3-4DF0-ACFA-25D12CF4AEEB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fr-FR" sz="2400" b="1" noProof="1" smtClean="0"/>
                  <a:t>PROJET</a:t>
                </a:r>
                <a:endParaRPr lang="fr-FR" sz="2400" b="1" noProof="1"/>
              </a:p>
            </p:txBody>
          </p:sp>
        </p:grpSp>
      </p:grpSp>
      <p:grpSp>
        <p:nvGrpSpPr>
          <p:cNvPr id="47" name="Group 186">
            <a:extLst>
              <a:ext uri="{FF2B5EF4-FFF2-40B4-BE49-F238E27FC236}">
                <a16:creationId xmlns:a16="http://schemas.microsoft.com/office/drawing/2014/main" id="{977A59BC-CDAE-4D70-8EB1-775C388245FD}"/>
              </a:ext>
            </a:extLst>
          </p:cNvPr>
          <p:cNvGrpSpPr>
            <a:grpSpLocks noChangeAspect="1"/>
          </p:cNvGrpSpPr>
          <p:nvPr/>
        </p:nvGrpSpPr>
        <p:grpSpPr>
          <a:xfrm>
            <a:off x="9483272" y="2482529"/>
            <a:ext cx="2160000" cy="1080000"/>
            <a:chOff x="5938157" y="2023976"/>
            <a:chExt cx="2569465" cy="55105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9F5BC69-79BB-4945-9008-344B5CFFB84C}"/>
                </a:ext>
              </a:extLst>
            </p:cNvPr>
            <p:cNvSpPr/>
            <p:nvPr/>
          </p:nvSpPr>
          <p:spPr>
            <a:xfrm rot="360000">
              <a:off x="6858440" y="2398518"/>
              <a:ext cx="1597589" cy="144893"/>
            </a:xfrm>
            <a:prstGeom prst="rect">
              <a:avLst/>
            </a:prstGeom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noProof="1"/>
            </a:p>
          </p:txBody>
        </p:sp>
        <p:grpSp>
          <p:nvGrpSpPr>
            <p:cNvPr id="49" name="Group 188">
              <a:extLst>
                <a:ext uri="{FF2B5EF4-FFF2-40B4-BE49-F238E27FC236}">
                  <a16:creationId xmlns:a16="http://schemas.microsoft.com/office/drawing/2014/main" id="{01DBB52E-33DD-4D7A-86F4-EC30BD136316}"/>
                </a:ext>
              </a:extLst>
            </p:cNvPr>
            <p:cNvGrpSpPr/>
            <p:nvPr/>
          </p:nvGrpSpPr>
          <p:grpSpPr>
            <a:xfrm>
              <a:off x="5938157" y="2023976"/>
              <a:ext cx="2569465" cy="551054"/>
              <a:chOff x="5921828" y="3617002"/>
              <a:chExt cx="2569465" cy="551054"/>
            </a:xfrm>
            <a:effectLst/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C6680A7-7898-4675-AB56-A86BC7829353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38163"/>
                <a:r>
                  <a:rPr lang="fr-FR" sz="1600" noProof="1" smtClean="0">
                    <a:solidFill>
                      <a:schemeClr val="tx1"/>
                    </a:solidFill>
                  </a:rPr>
                  <a:t>           Rationalisation des contrôles SIMC &amp; CINTAS </a:t>
                </a:r>
                <a:endParaRPr lang="fr-FR" sz="1600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7925284-A5A3-4DF0-ACFA-25D12CF4AEEB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fr-FR" sz="2400" b="1" noProof="1" smtClean="0"/>
                  <a:t>PROJET</a:t>
                </a:r>
                <a:endParaRPr lang="fr-FR" sz="2400" b="1" noProof="1"/>
              </a:p>
            </p:txBody>
          </p:sp>
        </p:grpSp>
      </p:grpSp>
      <p:grpSp>
        <p:nvGrpSpPr>
          <p:cNvPr id="52" name="Group 186">
            <a:extLst>
              <a:ext uri="{FF2B5EF4-FFF2-40B4-BE49-F238E27FC236}">
                <a16:creationId xmlns:a16="http://schemas.microsoft.com/office/drawing/2014/main" id="{977A59BC-CDAE-4D70-8EB1-775C388245FD}"/>
              </a:ext>
            </a:extLst>
          </p:cNvPr>
          <p:cNvGrpSpPr>
            <a:grpSpLocks noChangeAspect="1"/>
          </p:cNvGrpSpPr>
          <p:nvPr/>
        </p:nvGrpSpPr>
        <p:grpSpPr>
          <a:xfrm>
            <a:off x="57812" y="1710783"/>
            <a:ext cx="2159999" cy="1320715"/>
            <a:chOff x="5938157" y="2023975"/>
            <a:chExt cx="2569464" cy="67387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9F5BC69-79BB-4945-9008-344B5CFFB84C}"/>
                </a:ext>
              </a:extLst>
            </p:cNvPr>
            <p:cNvSpPr/>
            <p:nvPr/>
          </p:nvSpPr>
          <p:spPr>
            <a:xfrm rot="360000">
              <a:off x="6858440" y="2398518"/>
              <a:ext cx="1597589" cy="144893"/>
            </a:xfrm>
            <a:prstGeom prst="rect">
              <a:avLst/>
            </a:prstGeom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noProof="1"/>
            </a:p>
          </p:txBody>
        </p:sp>
        <p:grpSp>
          <p:nvGrpSpPr>
            <p:cNvPr id="54" name="Group 188">
              <a:extLst>
                <a:ext uri="{FF2B5EF4-FFF2-40B4-BE49-F238E27FC236}">
                  <a16:creationId xmlns:a16="http://schemas.microsoft.com/office/drawing/2014/main" id="{01DBB52E-33DD-4D7A-86F4-EC30BD136316}"/>
                </a:ext>
              </a:extLst>
            </p:cNvPr>
            <p:cNvGrpSpPr/>
            <p:nvPr/>
          </p:nvGrpSpPr>
          <p:grpSpPr>
            <a:xfrm>
              <a:off x="5938157" y="2023975"/>
              <a:ext cx="2569464" cy="673875"/>
              <a:chOff x="5921828" y="3617001"/>
              <a:chExt cx="2569464" cy="673875"/>
            </a:xfrm>
            <a:effectLst/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C6680A7-7898-4675-AB56-A86BC7829353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673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38163"/>
                <a:r>
                  <a:rPr lang="fr-FR" sz="1600" noProof="1" smtClean="0">
                    <a:solidFill>
                      <a:schemeClr val="tx1"/>
                    </a:solidFill>
                  </a:rPr>
                  <a:t>                        </a:t>
                </a:r>
              </a:p>
              <a:p>
                <a:pPr marL="538163"/>
                <a:r>
                  <a:rPr lang="fr-FR" sz="1600" noProof="1" smtClean="0">
                    <a:solidFill>
                      <a:schemeClr val="tx1"/>
                    </a:solidFill>
                  </a:rPr>
                  <a:t>Road map SIMC Indus &amp; Lab (usages,</a:t>
                </a:r>
              </a:p>
              <a:p>
                <a:pPr marL="538163"/>
                <a:r>
                  <a:rPr lang="fr-FR" sz="1600" noProof="1" smtClean="0">
                    <a:solidFill>
                      <a:schemeClr val="tx1"/>
                    </a:solidFill>
                  </a:rPr>
                  <a:t>positionnement)</a:t>
                </a:r>
                <a:endParaRPr lang="fr-FR" sz="1600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7925284-A5A3-4DF0-ACFA-25D12CF4AEEB}"/>
                  </a:ext>
                </a:extLst>
              </p:cNvPr>
              <p:cNvSpPr/>
              <p:nvPr/>
            </p:nvSpPr>
            <p:spPr>
              <a:xfrm>
                <a:off x="5921828" y="3617001"/>
                <a:ext cx="740664" cy="6738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fr-FR" sz="2400" b="1" noProof="1" smtClean="0"/>
                  <a:t>PROJET</a:t>
                </a:r>
                <a:endParaRPr lang="fr-FR" sz="2400" b="1" noProof="1"/>
              </a:p>
            </p:txBody>
          </p:sp>
        </p:grpSp>
      </p:grpSp>
      <p:grpSp>
        <p:nvGrpSpPr>
          <p:cNvPr id="57" name="Group 186">
            <a:extLst>
              <a:ext uri="{FF2B5EF4-FFF2-40B4-BE49-F238E27FC236}">
                <a16:creationId xmlns:a16="http://schemas.microsoft.com/office/drawing/2014/main" id="{977A59BC-CDAE-4D70-8EB1-775C388245FD}"/>
              </a:ext>
            </a:extLst>
          </p:cNvPr>
          <p:cNvGrpSpPr>
            <a:grpSpLocks noChangeAspect="1"/>
          </p:cNvGrpSpPr>
          <p:nvPr/>
        </p:nvGrpSpPr>
        <p:grpSpPr>
          <a:xfrm>
            <a:off x="9485533" y="1303915"/>
            <a:ext cx="2160000" cy="1080000"/>
            <a:chOff x="5938157" y="2023976"/>
            <a:chExt cx="2569464" cy="55105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9F5BC69-79BB-4945-9008-344B5CFFB84C}"/>
                </a:ext>
              </a:extLst>
            </p:cNvPr>
            <p:cNvSpPr/>
            <p:nvPr/>
          </p:nvSpPr>
          <p:spPr>
            <a:xfrm rot="360000">
              <a:off x="6858440" y="2398518"/>
              <a:ext cx="1597589" cy="144893"/>
            </a:xfrm>
            <a:prstGeom prst="rect">
              <a:avLst/>
            </a:prstGeom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noProof="1"/>
            </a:p>
          </p:txBody>
        </p:sp>
        <p:grpSp>
          <p:nvGrpSpPr>
            <p:cNvPr id="59" name="Group 188">
              <a:extLst>
                <a:ext uri="{FF2B5EF4-FFF2-40B4-BE49-F238E27FC236}">
                  <a16:creationId xmlns:a16="http://schemas.microsoft.com/office/drawing/2014/main" id="{01DBB52E-33DD-4D7A-86F4-EC30BD136316}"/>
                </a:ext>
              </a:extLst>
            </p:cNvPr>
            <p:cNvGrpSpPr/>
            <p:nvPr/>
          </p:nvGrpSpPr>
          <p:grpSpPr>
            <a:xfrm>
              <a:off x="5938157" y="2023976"/>
              <a:ext cx="2569464" cy="551054"/>
              <a:chOff x="5921828" y="3617002"/>
              <a:chExt cx="2569464" cy="551054"/>
            </a:xfrm>
            <a:effectLst/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C6680A7-7898-4675-AB56-A86BC7829353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38163"/>
                <a:r>
                  <a:rPr lang="fr-FR" sz="1600" noProof="1" smtClean="0">
                    <a:solidFill>
                      <a:schemeClr val="tx1"/>
                    </a:solidFill>
                  </a:rPr>
                  <a:t>Point annuel sur la carto S2</a:t>
                </a:r>
                <a:endParaRPr lang="fr-FR" sz="1600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7925284-A5A3-4DF0-ACFA-25D12CF4AEEB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fr-FR" sz="2400" b="1" noProof="1" smtClean="0"/>
                  <a:t>ORGA</a:t>
                </a:r>
                <a:endParaRPr lang="fr-FR" sz="1200" b="1" noProof="1"/>
              </a:p>
            </p:txBody>
          </p:sp>
        </p:grpSp>
      </p:grpSp>
      <p:grpSp>
        <p:nvGrpSpPr>
          <p:cNvPr id="77" name="Group 186">
            <a:extLst>
              <a:ext uri="{FF2B5EF4-FFF2-40B4-BE49-F238E27FC236}">
                <a16:creationId xmlns:a16="http://schemas.microsoft.com/office/drawing/2014/main" id="{977A59BC-CDAE-4D70-8EB1-775C388245FD}"/>
              </a:ext>
            </a:extLst>
          </p:cNvPr>
          <p:cNvGrpSpPr>
            <a:grpSpLocks noChangeAspect="1"/>
          </p:cNvGrpSpPr>
          <p:nvPr/>
        </p:nvGrpSpPr>
        <p:grpSpPr>
          <a:xfrm>
            <a:off x="137453" y="5317532"/>
            <a:ext cx="2160000" cy="1089168"/>
            <a:chOff x="5938157" y="2019298"/>
            <a:chExt cx="2569464" cy="5557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9F5BC69-79BB-4945-9008-344B5CFFB84C}"/>
                </a:ext>
              </a:extLst>
            </p:cNvPr>
            <p:cNvSpPr/>
            <p:nvPr/>
          </p:nvSpPr>
          <p:spPr>
            <a:xfrm rot="360000">
              <a:off x="6858440" y="2398518"/>
              <a:ext cx="1597589" cy="144893"/>
            </a:xfrm>
            <a:prstGeom prst="rect">
              <a:avLst/>
            </a:prstGeom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noProof="1"/>
            </a:p>
          </p:txBody>
        </p:sp>
        <p:grpSp>
          <p:nvGrpSpPr>
            <p:cNvPr id="79" name="Group 188">
              <a:extLst>
                <a:ext uri="{FF2B5EF4-FFF2-40B4-BE49-F238E27FC236}">
                  <a16:creationId xmlns:a16="http://schemas.microsoft.com/office/drawing/2014/main" id="{01DBB52E-33DD-4D7A-86F4-EC30BD136316}"/>
                </a:ext>
              </a:extLst>
            </p:cNvPr>
            <p:cNvGrpSpPr/>
            <p:nvPr/>
          </p:nvGrpSpPr>
          <p:grpSpPr>
            <a:xfrm>
              <a:off x="5938157" y="2019298"/>
              <a:ext cx="2569464" cy="555732"/>
              <a:chOff x="5921828" y="3612324"/>
              <a:chExt cx="2569464" cy="555732"/>
            </a:xfrm>
            <a:effectLst/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C6680A7-7898-4675-AB56-A86BC7829353}"/>
                  </a:ext>
                </a:extLst>
              </p:cNvPr>
              <p:cNvSpPr/>
              <p:nvPr/>
            </p:nvSpPr>
            <p:spPr>
              <a:xfrm>
                <a:off x="5921828" y="3612324"/>
                <a:ext cx="2569464" cy="5512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38163"/>
                <a:r>
                  <a:rPr lang="fr-FR" sz="1600" noProof="1" smtClean="0">
                    <a:solidFill>
                      <a:schemeClr val="tx1"/>
                    </a:solidFill>
                  </a:rPr>
                  <a:t>              Organisation de l’équipe autour de la QdD</a:t>
                </a:r>
                <a:endParaRPr lang="fr-FR" sz="1600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17925284-A5A3-4DF0-ACFA-25D12CF4AEEB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fr-FR" sz="2400" b="1" noProof="1" smtClean="0"/>
                  <a:t>ORGA</a:t>
                </a:r>
                <a:endParaRPr lang="fr-FR" sz="1200" b="1" noProof="1"/>
              </a:p>
            </p:txBody>
          </p:sp>
        </p:grpSp>
      </p:grpSp>
      <p:grpSp>
        <p:nvGrpSpPr>
          <p:cNvPr id="82" name="Group 186">
            <a:extLst>
              <a:ext uri="{FF2B5EF4-FFF2-40B4-BE49-F238E27FC236}">
                <a16:creationId xmlns:a16="http://schemas.microsoft.com/office/drawing/2014/main" id="{977A59BC-CDAE-4D70-8EB1-775C388245FD}"/>
              </a:ext>
            </a:extLst>
          </p:cNvPr>
          <p:cNvGrpSpPr>
            <a:grpSpLocks noChangeAspect="1"/>
          </p:cNvGrpSpPr>
          <p:nvPr/>
        </p:nvGrpSpPr>
        <p:grpSpPr>
          <a:xfrm>
            <a:off x="6112961" y="3726626"/>
            <a:ext cx="2160000" cy="1080000"/>
            <a:chOff x="5938157" y="2023976"/>
            <a:chExt cx="2569465" cy="551054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9F5BC69-79BB-4945-9008-344B5CFFB84C}"/>
                </a:ext>
              </a:extLst>
            </p:cNvPr>
            <p:cNvSpPr/>
            <p:nvPr/>
          </p:nvSpPr>
          <p:spPr>
            <a:xfrm rot="360000">
              <a:off x="6858440" y="2398518"/>
              <a:ext cx="1597589" cy="144893"/>
            </a:xfrm>
            <a:prstGeom prst="rect">
              <a:avLst/>
            </a:prstGeom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noProof="1"/>
            </a:p>
          </p:txBody>
        </p:sp>
        <p:grpSp>
          <p:nvGrpSpPr>
            <p:cNvPr id="84" name="Group 188">
              <a:extLst>
                <a:ext uri="{FF2B5EF4-FFF2-40B4-BE49-F238E27FC236}">
                  <a16:creationId xmlns:a16="http://schemas.microsoft.com/office/drawing/2014/main" id="{01DBB52E-33DD-4D7A-86F4-EC30BD136316}"/>
                </a:ext>
              </a:extLst>
            </p:cNvPr>
            <p:cNvGrpSpPr/>
            <p:nvPr/>
          </p:nvGrpSpPr>
          <p:grpSpPr>
            <a:xfrm>
              <a:off x="5938157" y="2023976"/>
              <a:ext cx="2569465" cy="551054"/>
              <a:chOff x="5921828" y="3617002"/>
              <a:chExt cx="2569465" cy="551054"/>
            </a:xfrm>
            <a:effectLst/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C6680A7-7898-4675-AB56-A86BC7829353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38163"/>
                <a:r>
                  <a:rPr lang="fr-FR" sz="1600" noProof="1" smtClean="0">
                    <a:solidFill>
                      <a:schemeClr val="tx1"/>
                    </a:solidFill>
                  </a:rPr>
                  <a:t>                          Intégration et suivi des plans de remédiation</a:t>
                </a:r>
                <a:endParaRPr lang="fr-FR" sz="1600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7925284-A5A3-4DF0-ACFA-25D12CF4AEEB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fr-FR" sz="2400" b="1" noProof="1" smtClean="0"/>
                  <a:t>PROJET</a:t>
                </a:r>
                <a:endParaRPr lang="fr-FR" sz="2400" b="1" noProof="1"/>
              </a:p>
            </p:txBody>
          </p:sp>
        </p:grpSp>
      </p:grpSp>
      <p:grpSp>
        <p:nvGrpSpPr>
          <p:cNvPr id="87" name="Group 186">
            <a:extLst>
              <a:ext uri="{FF2B5EF4-FFF2-40B4-BE49-F238E27FC236}">
                <a16:creationId xmlns:a16="http://schemas.microsoft.com/office/drawing/2014/main" id="{977A59BC-CDAE-4D70-8EB1-775C388245FD}"/>
              </a:ext>
            </a:extLst>
          </p:cNvPr>
          <p:cNvGrpSpPr>
            <a:grpSpLocks noChangeAspect="1"/>
          </p:cNvGrpSpPr>
          <p:nvPr/>
        </p:nvGrpSpPr>
        <p:grpSpPr>
          <a:xfrm>
            <a:off x="9485533" y="145434"/>
            <a:ext cx="2160000" cy="1080002"/>
            <a:chOff x="5938157" y="2023975"/>
            <a:chExt cx="2569464" cy="551055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9F5BC69-79BB-4945-9008-344B5CFFB84C}"/>
                </a:ext>
              </a:extLst>
            </p:cNvPr>
            <p:cNvSpPr/>
            <p:nvPr/>
          </p:nvSpPr>
          <p:spPr>
            <a:xfrm rot="360000">
              <a:off x="6858440" y="2398518"/>
              <a:ext cx="1597589" cy="144893"/>
            </a:xfrm>
            <a:prstGeom prst="rect">
              <a:avLst/>
            </a:prstGeom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noProof="1"/>
            </a:p>
          </p:txBody>
        </p:sp>
        <p:grpSp>
          <p:nvGrpSpPr>
            <p:cNvPr id="89" name="Group 188">
              <a:extLst>
                <a:ext uri="{FF2B5EF4-FFF2-40B4-BE49-F238E27FC236}">
                  <a16:creationId xmlns:a16="http://schemas.microsoft.com/office/drawing/2014/main" id="{01DBB52E-33DD-4D7A-86F4-EC30BD136316}"/>
                </a:ext>
              </a:extLst>
            </p:cNvPr>
            <p:cNvGrpSpPr/>
            <p:nvPr/>
          </p:nvGrpSpPr>
          <p:grpSpPr>
            <a:xfrm>
              <a:off x="5938157" y="2023975"/>
              <a:ext cx="2569464" cy="551055"/>
              <a:chOff x="5921828" y="3617001"/>
              <a:chExt cx="2569464" cy="551055"/>
            </a:xfrm>
            <a:effectLst/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C6680A7-7898-4675-AB56-A86BC7829353}"/>
                  </a:ext>
                </a:extLst>
              </p:cNvPr>
              <p:cNvSpPr/>
              <p:nvPr/>
            </p:nvSpPr>
            <p:spPr>
              <a:xfrm>
                <a:off x="5921828" y="3617001"/>
                <a:ext cx="2569464" cy="5510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38163"/>
                <a:r>
                  <a:rPr lang="fr-FR" sz="1600" noProof="1" smtClean="0">
                    <a:solidFill>
                      <a:schemeClr val="tx1"/>
                    </a:solidFill>
                  </a:rPr>
                  <a:t>               Anticipation du chantier Allemagne</a:t>
                </a:r>
                <a:endParaRPr lang="fr-FR" sz="1600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7925284-A5A3-4DF0-ACFA-25D12CF4AEEB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fr-FR" sz="2400" b="1" noProof="1" smtClean="0"/>
                  <a:t>ORGA</a:t>
                </a:r>
                <a:endParaRPr lang="fr-FR" sz="1200" b="1" noProof="1"/>
              </a:p>
            </p:txBody>
          </p:sp>
        </p:grpSp>
      </p:grpSp>
      <p:grpSp>
        <p:nvGrpSpPr>
          <p:cNvPr id="103" name="Group 186">
            <a:extLst>
              <a:ext uri="{FF2B5EF4-FFF2-40B4-BE49-F238E27FC236}">
                <a16:creationId xmlns:a16="http://schemas.microsoft.com/office/drawing/2014/main" id="{977A59BC-CDAE-4D70-8EB1-775C388245FD}"/>
              </a:ext>
            </a:extLst>
          </p:cNvPr>
          <p:cNvGrpSpPr>
            <a:grpSpLocks noChangeAspect="1"/>
          </p:cNvGrpSpPr>
          <p:nvPr/>
        </p:nvGrpSpPr>
        <p:grpSpPr>
          <a:xfrm>
            <a:off x="2910369" y="5317909"/>
            <a:ext cx="2160000" cy="1080000"/>
            <a:chOff x="5938157" y="2023976"/>
            <a:chExt cx="2569464" cy="551054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9F5BC69-79BB-4945-9008-344B5CFFB84C}"/>
                </a:ext>
              </a:extLst>
            </p:cNvPr>
            <p:cNvSpPr/>
            <p:nvPr/>
          </p:nvSpPr>
          <p:spPr>
            <a:xfrm rot="360000">
              <a:off x="6858440" y="2398518"/>
              <a:ext cx="1597589" cy="144893"/>
            </a:xfrm>
            <a:prstGeom prst="rect">
              <a:avLst/>
            </a:prstGeom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noProof="1"/>
            </a:p>
          </p:txBody>
        </p:sp>
        <p:grpSp>
          <p:nvGrpSpPr>
            <p:cNvPr id="105" name="Group 188">
              <a:extLst>
                <a:ext uri="{FF2B5EF4-FFF2-40B4-BE49-F238E27FC236}">
                  <a16:creationId xmlns:a16="http://schemas.microsoft.com/office/drawing/2014/main" id="{01DBB52E-33DD-4D7A-86F4-EC30BD136316}"/>
                </a:ext>
              </a:extLst>
            </p:cNvPr>
            <p:cNvGrpSpPr/>
            <p:nvPr/>
          </p:nvGrpSpPr>
          <p:grpSpPr>
            <a:xfrm>
              <a:off x="5938157" y="2023976"/>
              <a:ext cx="2569464" cy="551054"/>
              <a:chOff x="5921828" y="3617002"/>
              <a:chExt cx="2569464" cy="551054"/>
            </a:xfrm>
            <a:effectLst/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9C6680A7-7898-4675-AB56-A86BC7829353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38163"/>
                <a:r>
                  <a:rPr lang="fr-FR" sz="1600" noProof="1" smtClean="0">
                    <a:solidFill>
                      <a:schemeClr val="tx1"/>
                    </a:solidFill>
                  </a:rPr>
                  <a:t>Relation MOA/SQdD</a:t>
                </a:r>
                <a:endParaRPr lang="fr-FR" sz="1600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17925284-A5A3-4DF0-ACFA-25D12CF4AEEB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fr-FR" sz="2400" b="1" noProof="1" smtClean="0"/>
                  <a:t>ORGA</a:t>
                </a:r>
                <a:endParaRPr lang="fr-FR" sz="1200" b="1" noProof="1"/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500896" y="0"/>
            <a:ext cx="2837254" cy="494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3" name="Groupe 122"/>
          <p:cNvGrpSpPr/>
          <p:nvPr/>
        </p:nvGrpSpPr>
        <p:grpSpPr>
          <a:xfrm>
            <a:off x="784989" y="57480"/>
            <a:ext cx="407463" cy="307777"/>
            <a:chOff x="859373" y="984221"/>
            <a:chExt cx="407463" cy="307777"/>
          </a:xfrm>
        </p:grpSpPr>
        <p:sp>
          <p:nvSpPr>
            <p:cNvPr id="125" name="ZoneTexte 124"/>
            <p:cNvSpPr txBox="1"/>
            <p:nvPr/>
          </p:nvSpPr>
          <p:spPr>
            <a:xfrm>
              <a:off x="859373" y="984221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400" b="1"/>
              </a:lvl1pPr>
            </a:lstStyle>
            <a:p>
              <a:r>
                <a:rPr lang="fr-FR" dirty="0"/>
                <a:t>P1</a:t>
              </a:r>
            </a:p>
          </p:txBody>
        </p:sp>
        <p:sp>
          <p:nvSpPr>
            <p:cNvPr id="124" name="Heptagone 123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no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</p:grpSp>
      <p:grpSp>
        <p:nvGrpSpPr>
          <p:cNvPr id="126" name="Groupe 125"/>
          <p:cNvGrpSpPr/>
          <p:nvPr/>
        </p:nvGrpSpPr>
        <p:grpSpPr>
          <a:xfrm>
            <a:off x="1131258" y="65762"/>
            <a:ext cx="407463" cy="307777"/>
            <a:chOff x="877303" y="984221"/>
            <a:chExt cx="407463" cy="307777"/>
          </a:xfrm>
        </p:grpSpPr>
        <p:sp>
          <p:nvSpPr>
            <p:cNvPr id="127" name="Heptagone 126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  <p:sp>
          <p:nvSpPr>
            <p:cNvPr id="128" name="ZoneTexte 127"/>
            <p:cNvSpPr txBox="1"/>
            <p:nvPr/>
          </p:nvSpPr>
          <p:spPr>
            <a:xfrm>
              <a:off x="877303" y="984221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>
                  <a:solidFill>
                    <a:schemeClr val="bg1"/>
                  </a:solidFill>
                </a:rPr>
                <a:t>LH</a:t>
              </a:r>
              <a:endParaRPr lang="fr-FR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1508217" y="57480"/>
            <a:ext cx="407463" cy="307777"/>
            <a:chOff x="868338" y="984221"/>
            <a:chExt cx="407463" cy="307777"/>
          </a:xfrm>
        </p:grpSpPr>
        <p:sp>
          <p:nvSpPr>
            <p:cNvPr id="130" name="Heptagone 129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solidFill>
              <a:srgbClr val="FFC0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868338" y="984221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>
                  <a:solidFill>
                    <a:schemeClr val="bg1"/>
                  </a:solidFill>
                </a:rPr>
                <a:t>VG</a:t>
              </a:r>
              <a:endParaRPr lang="fr-FR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2" name="Groupe 131"/>
          <p:cNvGrpSpPr/>
          <p:nvPr/>
        </p:nvGrpSpPr>
        <p:grpSpPr>
          <a:xfrm>
            <a:off x="1865633" y="57480"/>
            <a:ext cx="407463" cy="307777"/>
            <a:chOff x="868338" y="984221"/>
            <a:chExt cx="407463" cy="307777"/>
          </a:xfrm>
        </p:grpSpPr>
        <p:sp>
          <p:nvSpPr>
            <p:cNvPr id="133" name="Heptagone 132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868338" y="984221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>
                  <a:solidFill>
                    <a:schemeClr val="bg1"/>
                  </a:solidFill>
                </a:rPr>
                <a:t>BS</a:t>
              </a:r>
              <a:endParaRPr lang="fr-FR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5" name="Groupe 134"/>
          <p:cNvGrpSpPr/>
          <p:nvPr/>
        </p:nvGrpSpPr>
        <p:grpSpPr>
          <a:xfrm>
            <a:off x="2556250" y="55509"/>
            <a:ext cx="407463" cy="307777"/>
            <a:chOff x="868338" y="984221"/>
            <a:chExt cx="407463" cy="307777"/>
          </a:xfrm>
        </p:grpSpPr>
        <p:sp>
          <p:nvSpPr>
            <p:cNvPr id="136" name="Heptagone 135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solidFill>
              <a:srgbClr val="264378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  <p:sp>
          <p:nvSpPr>
            <p:cNvPr id="137" name="ZoneTexte 136"/>
            <p:cNvSpPr txBox="1"/>
            <p:nvPr/>
          </p:nvSpPr>
          <p:spPr>
            <a:xfrm>
              <a:off x="868338" y="984221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>
                  <a:solidFill>
                    <a:schemeClr val="bg1"/>
                  </a:solidFill>
                </a:rPr>
                <a:t>BL</a:t>
              </a:r>
              <a:endParaRPr lang="fr-FR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Groupe 137"/>
          <p:cNvGrpSpPr/>
          <p:nvPr/>
        </p:nvGrpSpPr>
        <p:grpSpPr>
          <a:xfrm>
            <a:off x="2930687" y="55508"/>
            <a:ext cx="407463" cy="307777"/>
            <a:chOff x="868338" y="984221"/>
            <a:chExt cx="407463" cy="307777"/>
          </a:xfrm>
        </p:grpSpPr>
        <p:sp>
          <p:nvSpPr>
            <p:cNvPr id="139" name="Heptagone 138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solidFill>
              <a:srgbClr val="7030A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  <p:sp>
          <p:nvSpPr>
            <p:cNvPr id="140" name="ZoneTexte 139"/>
            <p:cNvSpPr txBox="1"/>
            <p:nvPr/>
          </p:nvSpPr>
          <p:spPr>
            <a:xfrm>
              <a:off x="868338" y="984221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>
                  <a:solidFill>
                    <a:schemeClr val="bg1"/>
                  </a:solidFill>
                </a:rPr>
                <a:t>AB</a:t>
              </a:r>
              <a:endParaRPr lang="fr-FR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1" name="Groupe 140"/>
          <p:cNvGrpSpPr/>
          <p:nvPr/>
        </p:nvGrpSpPr>
        <p:grpSpPr>
          <a:xfrm>
            <a:off x="2208197" y="55510"/>
            <a:ext cx="407463" cy="307777"/>
            <a:chOff x="868338" y="984221"/>
            <a:chExt cx="407463" cy="307777"/>
          </a:xfrm>
        </p:grpSpPr>
        <p:sp>
          <p:nvSpPr>
            <p:cNvPr id="142" name="Heptagone 141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solidFill>
              <a:srgbClr val="00B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  <p:sp>
          <p:nvSpPr>
            <p:cNvPr id="143" name="ZoneTexte 142"/>
            <p:cNvSpPr txBox="1"/>
            <p:nvPr/>
          </p:nvSpPr>
          <p:spPr>
            <a:xfrm>
              <a:off x="868338" y="984221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>
                  <a:solidFill>
                    <a:schemeClr val="bg1"/>
                  </a:solidFill>
                </a:rPr>
                <a:t>FC</a:t>
              </a:r>
              <a:endParaRPr lang="fr-FR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Groupe 143"/>
          <p:cNvGrpSpPr/>
          <p:nvPr/>
        </p:nvGrpSpPr>
        <p:grpSpPr>
          <a:xfrm>
            <a:off x="3448579" y="828576"/>
            <a:ext cx="407463" cy="307777"/>
            <a:chOff x="880047" y="990002"/>
            <a:chExt cx="407463" cy="307777"/>
          </a:xfrm>
        </p:grpSpPr>
        <p:sp>
          <p:nvSpPr>
            <p:cNvPr id="146" name="ZoneTexte 145"/>
            <p:cNvSpPr txBox="1"/>
            <p:nvPr/>
          </p:nvSpPr>
          <p:spPr>
            <a:xfrm>
              <a:off x="880047" y="990002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/>
                <a:t>T2</a:t>
              </a:r>
              <a:endParaRPr lang="fr-FR" sz="1400" b="1" dirty="0"/>
            </a:p>
          </p:txBody>
        </p:sp>
        <p:sp>
          <p:nvSpPr>
            <p:cNvPr id="145" name="Heptagone 144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</p:grpSp>
      <p:cxnSp>
        <p:nvCxnSpPr>
          <p:cNvPr id="11" name="Connecteur en angle 10"/>
          <p:cNvCxnSpPr>
            <a:stCxn id="20" idx="2"/>
            <a:endCxn id="63" idx="0"/>
          </p:cNvCxnSpPr>
          <p:nvPr/>
        </p:nvCxnSpPr>
        <p:spPr>
          <a:xfrm rot="16200000" flipH="1">
            <a:off x="3694395" y="2049822"/>
            <a:ext cx="338414" cy="34482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en angle 146"/>
          <p:cNvCxnSpPr>
            <a:stCxn id="63" idx="3"/>
            <a:endCxn id="99" idx="1"/>
          </p:cNvCxnSpPr>
          <p:nvPr/>
        </p:nvCxnSpPr>
        <p:spPr>
          <a:xfrm flipV="1">
            <a:off x="4983203" y="1516466"/>
            <a:ext cx="1102364" cy="1259804"/>
          </a:xfrm>
          <a:prstGeom prst="bentConnector3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e 147"/>
          <p:cNvGrpSpPr/>
          <p:nvPr/>
        </p:nvGrpSpPr>
        <p:grpSpPr>
          <a:xfrm>
            <a:off x="4277656" y="2274589"/>
            <a:ext cx="407463" cy="307777"/>
            <a:chOff x="880047" y="990002"/>
            <a:chExt cx="407463" cy="307777"/>
          </a:xfrm>
        </p:grpSpPr>
        <p:sp>
          <p:nvSpPr>
            <p:cNvPr id="149" name="ZoneTexte 148"/>
            <p:cNvSpPr txBox="1"/>
            <p:nvPr/>
          </p:nvSpPr>
          <p:spPr>
            <a:xfrm>
              <a:off x="880047" y="990002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/>
                <a:t>T2</a:t>
              </a:r>
              <a:endParaRPr lang="fr-FR" sz="1400" b="1" dirty="0"/>
            </a:p>
          </p:txBody>
        </p:sp>
        <p:sp>
          <p:nvSpPr>
            <p:cNvPr id="150" name="Heptagone 149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</p:grpSp>
      <p:grpSp>
        <p:nvGrpSpPr>
          <p:cNvPr id="151" name="Groupe 150"/>
          <p:cNvGrpSpPr/>
          <p:nvPr/>
        </p:nvGrpSpPr>
        <p:grpSpPr>
          <a:xfrm>
            <a:off x="6738892" y="978292"/>
            <a:ext cx="407463" cy="307777"/>
            <a:chOff x="880047" y="990002"/>
            <a:chExt cx="407463" cy="307777"/>
          </a:xfrm>
        </p:grpSpPr>
        <p:sp>
          <p:nvSpPr>
            <p:cNvPr id="152" name="ZoneTexte 151"/>
            <p:cNvSpPr txBox="1"/>
            <p:nvPr/>
          </p:nvSpPr>
          <p:spPr>
            <a:xfrm>
              <a:off x="880047" y="990002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/>
                <a:t>T4</a:t>
              </a:r>
              <a:endParaRPr lang="fr-FR" sz="1400" b="1" dirty="0"/>
            </a:p>
          </p:txBody>
        </p:sp>
        <p:sp>
          <p:nvSpPr>
            <p:cNvPr id="153" name="Heptagone 152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</p:grpSp>
      <p:grpSp>
        <p:nvGrpSpPr>
          <p:cNvPr id="154" name="Groupe 153"/>
          <p:cNvGrpSpPr/>
          <p:nvPr/>
        </p:nvGrpSpPr>
        <p:grpSpPr>
          <a:xfrm>
            <a:off x="3791151" y="813797"/>
            <a:ext cx="407463" cy="307777"/>
            <a:chOff x="859373" y="984221"/>
            <a:chExt cx="407463" cy="307777"/>
          </a:xfrm>
        </p:grpSpPr>
        <p:sp>
          <p:nvSpPr>
            <p:cNvPr id="155" name="ZoneTexte 154"/>
            <p:cNvSpPr txBox="1"/>
            <p:nvPr/>
          </p:nvSpPr>
          <p:spPr>
            <a:xfrm>
              <a:off x="859373" y="984221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400" b="1"/>
              </a:lvl1pPr>
            </a:lstStyle>
            <a:p>
              <a:r>
                <a:rPr lang="fr-FR" dirty="0"/>
                <a:t>P1</a:t>
              </a:r>
            </a:p>
          </p:txBody>
        </p:sp>
        <p:sp>
          <p:nvSpPr>
            <p:cNvPr id="156" name="Heptagone 155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no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</p:grpSp>
      <p:grpSp>
        <p:nvGrpSpPr>
          <p:cNvPr id="157" name="Groupe 156"/>
          <p:cNvGrpSpPr/>
          <p:nvPr/>
        </p:nvGrpSpPr>
        <p:grpSpPr>
          <a:xfrm>
            <a:off x="4576215" y="2269135"/>
            <a:ext cx="407463" cy="307777"/>
            <a:chOff x="859373" y="984221"/>
            <a:chExt cx="407463" cy="307777"/>
          </a:xfrm>
        </p:grpSpPr>
        <p:sp>
          <p:nvSpPr>
            <p:cNvPr id="158" name="ZoneTexte 157"/>
            <p:cNvSpPr txBox="1"/>
            <p:nvPr/>
          </p:nvSpPr>
          <p:spPr>
            <a:xfrm>
              <a:off x="859373" y="984221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400" b="1"/>
              </a:lvl1pPr>
            </a:lstStyle>
            <a:p>
              <a:r>
                <a:rPr lang="fr-FR" dirty="0"/>
                <a:t>P1</a:t>
              </a:r>
            </a:p>
          </p:txBody>
        </p:sp>
        <p:sp>
          <p:nvSpPr>
            <p:cNvPr id="159" name="Heptagone 158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no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</p:grpSp>
      <p:cxnSp>
        <p:nvCxnSpPr>
          <p:cNvPr id="163" name="Connecteur en angle 162"/>
          <p:cNvCxnSpPr>
            <a:stCxn id="63" idx="3"/>
            <a:endCxn id="41" idx="1"/>
          </p:cNvCxnSpPr>
          <p:nvPr/>
        </p:nvCxnSpPr>
        <p:spPr>
          <a:xfrm flipV="1">
            <a:off x="4983203" y="2775363"/>
            <a:ext cx="1102364" cy="907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e 164"/>
          <p:cNvGrpSpPr/>
          <p:nvPr/>
        </p:nvGrpSpPr>
        <p:grpSpPr>
          <a:xfrm>
            <a:off x="6757183" y="2231557"/>
            <a:ext cx="407463" cy="307777"/>
            <a:chOff x="880047" y="990002"/>
            <a:chExt cx="407463" cy="307777"/>
          </a:xfrm>
        </p:grpSpPr>
        <p:sp>
          <p:nvSpPr>
            <p:cNvPr id="166" name="ZoneTexte 165"/>
            <p:cNvSpPr txBox="1"/>
            <p:nvPr/>
          </p:nvSpPr>
          <p:spPr>
            <a:xfrm>
              <a:off x="880047" y="990002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/>
                <a:t>T4</a:t>
              </a:r>
              <a:endParaRPr lang="fr-FR" sz="1400" b="1" dirty="0"/>
            </a:p>
          </p:txBody>
        </p:sp>
        <p:sp>
          <p:nvSpPr>
            <p:cNvPr id="167" name="Heptagone 166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</p:grpSp>
      <p:grpSp>
        <p:nvGrpSpPr>
          <p:cNvPr id="168" name="Groupe 167"/>
          <p:cNvGrpSpPr/>
          <p:nvPr/>
        </p:nvGrpSpPr>
        <p:grpSpPr>
          <a:xfrm>
            <a:off x="7092848" y="2222758"/>
            <a:ext cx="407463" cy="307777"/>
            <a:chOff x="859373" y="984221"/>
            <a:chExt cx="407463" cy="307777"/>
          </a:xfrm>
        </p:grpSpPr>
        <p:sp>
          <p:nvSpPr>
            <p:cNvPr id="169" name="ZoneTexte 168"/>
            <p:cNvSpPr txBox="1"/>
            <p:nvPr/>
          </p:nvSpPr>
          <p:spPr>
            <a:xfrm>
              <a:off x="859373" y="984221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400" b="1"/>
              </a:lvl1pPr>
            </a:lstStyle>
            <a:p>
              <a:r>
                <a:rPr lang="fr-FR" dirty="0"/>
                <a:t>P1</a:t>
              </a:r>
            </a:p>
          </p:txBody>
        </p:sp>
        <p:sp>
          <p:nvSpPr>
            <p:cNvPr id="170" name="Heptagone 169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no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</p:grpSp>
      <p:grpSp>
        <p:nvGrpSpPr>
          <p:cNvPr id="171" name="Groupe 170"/>
          <p:cNvGrpSpPr/>
          <p:nvPr/>
        </p:nvGrpSpPr>
        <p:grpSpPr>
          <a:xfrm>
            <a:off x="10101065" y="3701854"/>
            <a:ext cx="407463" cy="307777"/>
            <a:chOff x="880047" y="990002"/>
            <a:chExt cx="407463" cy="307777"/>
          </a:xfrm>
        </p:grpSpPr>
        <p:sp>
          <p:nvSpPr>
            <p:cNvPr id="172" name="ZoneTexte 171"/>
            <p:cNvSpPr txBox="1"/>
            <p:nvPr/>
          </p:nvSpPr>
          <p:spPr>
            <a:xfrm>
              <a:off x="880047" y="990002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/>
                <a:t>T3</a:t>
              </a:r>
              <a:endParaRPr lang="fr-FR" sz="1400" b="1" dirty="0"/>
            </a:p>
          </p:txBody>
        </p:sp>
        <p:sp>
          <p:nvSpPr>
            <p:cNvPr id="173" name="Heptagone 172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</p:grpSp>
      <p:grpSp>
        <p:nvGrpSpPr>
          <p:cNvPr id="174" name="Groupe 173"/>
          <p:cNvGrpSpPr/>
          <p:nvPr/>
        </p:nvGrpSpPr>
        <p:grpSpPr>
          <a:xfrm>
            <a:off x="10418134" y="3696447"/>
            <a:ext cx="407463" cy="307777"/>
            <a:chOff x="859373" y="984221"/>
            <a:chExt cx="407463" cy="307777"/>
          </a:xfrm>
        </p:grpSpPr>
        <p:sp>
          <p:nvSpPr>
            <p:cNvPr id="175" name="ZoneTexte 174"/>
            <p:cNvSpPr txBox="1"/>
            <p:nvPr/>
          </p:nvSpPr>
          <p:spPr>
            <a:xfrm>
              <a:off x="859373" y="984221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400" b="1"/>
              </a:lvl1pPr>
            </a:lstStyle>
            <a:p>
              <a:r>
                <a:rPr lang="fr-FR" dirty="0"/>
                <a:t>P1</a:t>
              </a:r>
            </a:p>
          </p:txBody>
        </p:sp>
        <p:sp>
          <p:nvSpPr>
            <p:cNvPr id="176" name="Heptagone 175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no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</p:grpSp>
      <p:grpSp>
        <p:nvGrpSpPr>
          <p:cNvPr id="177" name="Groupe 176"/>
          <p:cNvGrpSpPr/>
          <p:nvPr/>
        </p:nvGrpSpPr>
        <p:grpSpPr>
          <a:xfrm>
            <a:off x="10116623" y="1326601"/>
            <a:ext cx="407463" cy="307777"/>
            <a:chOff x="880047" y="990002"/>
            <a:chExt cx="407463" cy="307777"/>
          </a:xfrm>
        </p:grpSpPr>
        <p:sp>
          <p:nvSpPr>
            <p:cNvPr id="178" name="ZoneTexte 177"/>
            <p:cNvSpPr txBox="1"/>
            <p:nvPr/>
          </p:nvSpPr>
          <p:spPr>
            <a:xfrm>
              <a:off x="880047" y="990002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/>
                <a:t>T4</a:t>
              </a:r>
              <a:endParaRPr lang="fr-FR" sz="1400" b="1" dirty="0"/>
            </a:p>
          </p:txBody>
        </p:sp>
        <p:sp>
          <p:nvSpPr>
            <p:cNvPr id="179" name="Heptagone 178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</p:grpSp>
      <p:grpSp>
        <p:nvGrpSpPr>
          <p:cNvPr id="183" name="Groupe 182"/>
          <p:cNvGrpSpPr/>
          <p:nvPr/>
        </p:nvGrpSpPr>
        <p:grpSpPr>
          <a:xfrm>
            <a:off x="793128" y="5332312"/>
            <a:ext cx="407463" cy="307777"/>
            <a:chOff x="880047" y="990002"/>
            <a:chExt cx="407463" cy="307777"/>
          </a:xfrm>
        </p:grpSpPr>
        <p:sp>
          <p:nvSpPr>
            <p:cNvPr id="184" name="ZoneTexte 183"/>
            <p:cNvSpPr txBox="1"/>
            <p:nvPr/>
          </p:nvSpPr>
          <p:spPr>
            <a:xfrm>
              <a:off x="880047" y="990002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/>
                <a:t>T1</a:t>
              </a:r>
              <a:endParaRPr lang="fr-FR" sz="1400" b="1" dirty="0"/>
            </a:p>
          </p:txBody>
        </p:sp>
        <p:sp>
          <p:nvSpPr>
            <p:cNvPr id="185" name="Heptagone 184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</p:grpSp>
      <p:grpSp>
        <p:nvGrpSpPr>
          <p:cNvPr id="186" name="Groupe 185"/>
          <p:cNvGrpSpPr/>
          <p:nvPr/>
        </p:nvGrpSpPr>
        <p:grpSpPr>
          <a:xfrm>
            <a:off x="1135700" y="5317533"/>
            <a:ext cx="407463" cy="307777"/>
            <a:chOff x="859373" y="984221"/>
            <a:chExt cx="407463" cy="307777"/>
          </a:xfrm>
        </p:grpSpPr>
        <p:sp>
          <p:nvSpPr>
            <p:cNvPr id="187" name="ZoneTexte 186"/>
            <p:cNvSpPr txBox="1"/>
            <p:nvPr/>
          </p:nvSpPr>
          <p:spPr>
            <a:xfrm>
              <a:off x="859373" y="984221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400" b="1"/>
              </a:lvl1pPr>
            </a:lstStyle>
            <a:p>
              <a:r>
                <a:rPr lang="fr-FR" dirty="0"/>
                <a:t>P1</a:t>
              </a:r>
            </a:p>
          </p:txBody>
        </p:sp>
        <p:sp>
          <p:nvSpPr>
            <p:cNvPr id="188" name="Heptagone 187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no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</p:grpSp>
      <p:grpSp>
        <p:nvGrpSpPr>
          <p:cNvPr id="189" name="Groupe 188"/>
          <p:cNvGrpSpPr/>
          <p:nvPr/>
        </p:nvGrpSpPr>
        <p:grpSpPr>
          <a:xfrm>
            <a:off x="3553047" y="5340133"/>
            <a:ext cx="407463" cy="307777"/>
            <a:chOff x="880047" y="990002"/>
            <a:chExt cx="407463" cy="307777"/>
          </a:xfrm>
        </p:grpSpPr>
        <p:sp>
          <p:nvSpPr>
            <p:cNvPr id="190" name="ZoneTexte 189"/>
            <p:cNvSpPr txBox="1"/>
            <p:nvPr/>
          </p:nvSpPr>
          <p:spPr>
            <a:xfrm>
              <a:off x="880047" y="990002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/>
                <a:t>T2</a:t>
              </a:r>
              <a:endParaRPr lang="fr-FR" sz="1400" b="1" dirty="0"/>
            </a:p>
          </p:txBody>
        </p:sp>
        <p:sp>
          <p:nvSpPr>
            <p:cNvPr id="191" name="Heptagone 190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</p:grpSp>
      <p:grpSp>
        <p:nvGrpSpPr>
          <p:cNvPr id="192" name="Groupe 191"/>
          <p:cNvGrpSpPr/>
          <p:nvPr/>
        </p:nvGrpSpPr>
        <p:grpSpPr>
          <a:xfrm>
            <a:off x="3895619" y="5325354"/>
            <a:ext cx="407463" cy="307777"/>
            <a:chOff x="859373" y="984221"/>
            <a:chExt cx="407463" cy="307777"/>
          </a:xfrm>
        </p:grpSpPr>
        <p:sp>
          <p:nvSpPr>
            <p:cNvPr id="193" name="ZoneTexte 192"/>
            <p:cNvSpPr txBox="1"/>
            <p:nvPr/>
          </p:nvSpPr>
          <p:spPr>
            <a:xfrm>
              <a:off x="859373" y="984221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400" b="1"/>
              </a:lvl1pPr>
            </a:lstStyle>
            <a:p>
              <a:r>
                <a:rPr lang="fr-FR" dirty="0"/>
                <a:t>P1</a:t>
              </a:r>
            </a:p>
          </p:txBody>
        </p:sp>
        <p:sp>
          <p:nvSpPr>
            <p:cNvPr id="194" name="Heptagone 193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no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</p:grpSp>
      <p:cxnSp>
        <p:nvCxnSpPr>
          <p:cNvPr id="197" name="Connecteur en angle 196"/>
          <p:cNvCxnSpPr>
            <a:stCxn id="80" idx="3"/>
            <a:endCxn id="107" idx="1"/>
          </p:cNvCxnSpPr>
          <p:nvPr/>
        </p:nvCxnSpPr>
        <p:spPr>
          <a:xfrm>
            <a:off x="2297453" y="5857721"/>
            <a:ext cx="612916" cy="188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oupe 199"/>
          <p:cNvGrpSpPr/>
          <p:nvPr/>
        </p:nvGrpSpPr>
        <p:grpSpPr>
          <a:xfrm>
            <a:off x="6112960" y="5335490"/>
            <a:ext cx="2160000" cy="1080000"/>
            <a:chOff x="7898251" y="3950535"/>
            <a:chExt cx="2160000" cy="1080000"/>
          </a:xfrm>
        </p:grpSpPr>
        <p:grpSp>
          <p:nvGrpSpPr>
            <p:cNvPr id="72" name="Group 186">
              <a:extLst>
                <a:ext uri="{FF2B5EF4-FFF2-40B4-BE49-F238E27FC236}">
                  <a16:creationId xmlns:a16="http://schemas.microsoft.com/office/drawing/2014/main" id="{977A59BC-CDAE-4D70-8EB1-775C388245F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98251" y="3950535"/>
              <a:ext cx="2160000" cy="1080000"/>
              <a:chOff x="5938157" y="2023976"/>
              <a:chExt cx="2569464" cy="55105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9F5BC69-79BB-4945-9008-344B5CFFB84C}"/>
                  </a:ext>
                </a:extLst>
              </p:cNvPr>
              <p:cNvSpPr/>
              <p:nvPr/>
            </p:nvSpPr>
            <p:spPr>
              <a:xfrm rot="360000">
                <a:off x="6858440" y="2398518"/>
                <a:ext cx="1597589" cy="144893"/>
              </a:xfrm>
              <a:prstGeom prst="rect">
                <a:avLst/>
              </a:prstGeom>
              <a:ln>
                <a:noFill/>
              </a:ln>
              <a:effectLst>
                <a:outerShdw blurRad="139700" dist="190500" dir="4800000" algn="t" rotWithShape="0">
                  <a:prstClr val="black">
                    <a:alpha val="4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noProof="1"/>
              </a:p>
            </p:txBody>
          </p:sp>
          <p:grpSp>
            <p:nvGrpSpPr>
              <p:cNvPr id="74" name="Group 188">
                <a:extLst>
                  <a:ext uri="{FF2B5EF4-FFF2-40B4-BE49-F238E27FC236}">
                    <a16:creationId xmlns:a16="http://schemas.microsoft.com/office/drawing/2014/main" id="{01DBB52E-33DD-4D7A-86F4-EC30BD136316}"/>
                  </a:ext>
                </a:extLst>
              </p:cNvPr>
              <p:cNvGrpSpPr/>
              <p:nvPr/>
            </p:nvGrpSpPr>
            <p:grpSpPr>
              <a:xfrm>
                <a:off x="5938157" y="2023976"/>
                <a:ext cx="2569464" cy="551054"/>
                <a:chOff x="5921828" y="3617002"/>
                <a:chExt cx="2569464" cy="551054"/>
              </a:xfrm>
              <a:effectLst/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9C6680A7-7898-4675-AB56-A86BC7829353}"/>
                    </a:ext>
                  </a:extLst>
                </p:cNvPr>
                <p:cNvSpPr/>
                <p:nvPr/>
              </p:nvSpPr>
              <p:spPr>
                <a:xfrm>
                  <a:off x="5921828" y="3617002"/>
                  <a:ext cx="2569464" cy="551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38163"/>
                  <a:r>
                    <a:rPr lang="fr-FR" sz="1600" noProof="1" smtClean="0">
                      <a:solidFill>
                        <a:schemeClr val="tx1"/>
                      </a:solidFill>
                    </a:rPr>
                    <a:t>               Révision du contenu des comités QdD</a:t>
                  </a:r>
                  <a:endParaRPr lang="fr-FR" sz="1600" noProof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7925284-A5A3-4DF0-ACFA-25D12CF4AEEB}"/>
                    </a:ext>
                  </a:extLst>
                </p:cNvPr>
                <p:cNvSpPr/>
                <p:nvPr/>
              </p:nvSpPr>
              <p:spPr>
                <a:xfrm>
                  <a:off x="5921828" y="3617002"/>
                  <a:ext cx="740664" cy="551054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fr-FR" sz="2400" b="1" noProof="1" smtClean="0"/>
                    <a:t>ORGA</a:t>
                  </a:r>
                  <a:endParaRPr lang="fr-FR" sz="1200" b="1" noProof="1"/>
                </a:p>
              </p:txBody>
            </p:sp>
          </p:grpSp>
        </p:grpSp>
        <p:grpSp>
          <p:nvGrpSpPr>
            <p:cNvPr id="201" name="Groupe 200"/>
            <p:cNvGrpSpPr/>
            <p:nvPr/>
          </p:nvGrpSpPr>
          <p:grpSpPr>
            <a:xfrm>
              <a:off x="8548658" y="4011339"/>
              <a:ext cx="407463" cy="307777"/>
              <a:chOff x="886052" y="1043361"/>
              <a:chExt cx="407463" cy="307777"/>
            </a:xfrm>
          </p:grpSpPr>
          <p:sp>
            <p:nvSpPr>
              <p:cNvPr id="202" name="ZoneTexte 201"/>
              <p:cNvSpPr txBox="1"/>
              <p:nvPr/>
            </p:nvSpPr>
            <p:spPr>
              <a:xfrm>
                <a:off x="886052" y="1043361"/>
                <a:ext cx="4074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 smtClean="0"/>
                  <a:t>T2</a:t>
                </a:r>
                <a:endParaRPr lang="fr-FR" sz="1400" b="1" dirty="0"/>
              </a:p>
            </p:txBody>
          </p:sp>
          <p:sp>
            <p:nvSpPr>
              <p:cNvPr id="203" name="Heptagone 202"/>
              <p:cNvSpPr>
                <a:spLocks noChangeAspect="1"/>
              </p:cNvSpPr>
              <p:nvPr/>
            </p:nvSpPr>
            <p:spPr>
              <a:xfrm>
                <a:off x="915292" y="1045535"/>
                <a:ext cx="287829" cy="288000"/>
              </a:xfrm>
              <a:prstGeom prst="heptagon">
                <a:avLst/>
              </a:prstGeom>
              <a:noFill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200" b="1" dirty="0"/>
              </a:p>
            </p:txBody>
          </p:sp>
        </p:grpSp>
      </p:grpSp>
      <p:cxnSp>
        <p:nvCxnSpPr>
          <p:cNvPr id="207" name="Connecteur en angle 206"/>
          <p:cNvCxnSpPr>
            <a:stCxn id="75" idx="3"/>
            <a:endCxn id="26" idx="1"/>
          </p:cNvCxnSpPr>
          <p:nvPr/>
        </p:nvCxnSpPr>
        <p:spPr>
          <a:xfrm>
            <a:off x="8272960" y="5875490"/>
            <a:ext cx="765026" cy="3755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e 212"/>
          <p:cNvGrpSpPr/>
          <p:nvPr/>
        </p:nvGrpSpPr>
        <p:grpSpPr>
          <a:xfrm>
            <a:off x="9680542" y="5401325"/>
            <a:ext cx="407463" cy="307777"/>
            <a:chOff x="880047" y="990002"/>
            <a:chExt cx="407463" cy="307777"/>
          </a:xfrm>
        </p:grpSpPr>
        <p:sp>
          <p:nvSpPr>
            <p:cNvPr id="214" name="ZoneTexte 213"/>
            <p:cNvSpPr txBox="1"/>
            <p:nvPr/>
          </p:nvSpPr>
          <p:spPr>
            <a:xfrm>
              <a:off x="880047" y="990002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/>
                <a:t>T2</a:t>
              </a:r>
              <a:endParaRPr lang="fr-FR" sz="1400" b="1" dirty="0"/>
            </a:p>
          </p:txBody>
        </p:sp>
        <p:sp>
          <p:nvSpPr>
            <p:cNvPr id="215" name="Heptagone 214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</p:grpSp>
      <p:grpSp>
        <p:nvGrpSpPr>
          <p:cNvPr id="216" name="Groupe 215"/>
          <p:cNvGrpSpPr/>
          <p:nvPr/>
        </p:nvGrpSpPr>
        <p:grpSpPr>
          <a:xfrm>
            <a:off x="10164164" y="2466499"/>
            <a:ext cx="407463" cy="307777"/>
            <a:chOff x="880047" y="990002"/>
            <a:chExt cx="407463" cy="307777"/>
          </a:xfrm>
        </p:grpSpPr>
        <p:sp>
          <p:nvSpPr>
            <p:cNvPr id="217" name="ZoneTexte 216"/>
            <p:cNvSpPr txBox="1"/>
            <p:nvPr/>
          </p:nvSpPr>
          <p:spPr>
            <a:xfrm>
              <a:off x="880047" y="990002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/>
                <a:t>T4</a:t>
              </a:r>
              <a:endParaRPr lang="fr-FR" sz="1400" b="1" dirty="0"/>
            </a:p>
          </p:txBody>
        </p:sp>
        <p:sp>
          <p:nvSpPr>
            <p:cNvPr id="218" name="Heptagone 217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</p:grpSp>
      <p:grpSp>
        <p:nvGrpSpPr>
          <p:cNvPr id="219" name="Groupe 218"/>
          <p:cNvGrpSpPr/>
          <p:nvPr/>
        </p:nvGrpSpPr>
        <p:grpSpPr>
          <a:xfrm>
            <a:off x="10188017" y="179936"/>
            <a:ext cx="407463" cy="307777"/>
            <a:chOff x="880047" y="990002"/>
            <a:chExt cx="407463" cy="307777"/>
          </a:xfrm>
        </p:grpSpPr>
        <p:sp>
          <p:nvSpPr>
            <p:cNvPr id="220" name="ZoneTexte 219"/>
            <p:cNvSpPr txBox="1"/>
            <p:nvPr/>
          </p:nvSpPr>
          <p:spPr>
            <a:xfrm>
              <a:off x="880047" y="990002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/>
                <a:t>T4</a:t>
              </a:r>
              <a:endParaRPr lang="fr-FR" sz="1400" b="1" dirty="0"/>
            </a:p>
          </p:txBody>
        </p:sp>
        <p:sp>
          <p:nvSpPr>
            <p:cNvPr id="221" name="Heptagone 220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</p:grpSp>
      <p:grpSp>
        <p:nvGrpSpPr>
          <p:cNvPr id="222" name="Groupe 221"/>
          <p:cNvGrpSpPr/>
          <p:nvPr/>
        </p:nvGrpSpPr>
        <p:grpSpPr>
          <a:xfrm>
            <a:off x="3427320" y="3696158"/>
            <a:ext cx="407463" cy="307777"/>
            <a:chOff x="880047" y="990002"/>
            <a:chExt cx="407463" cy="307777"/>
          </a:xfrm>
        </p:grpSpPr>
        <p:sp>
          <p:nvSpPr>
            <p:cNvPr id="223" name="ZoneTexte 222"/>
            <p:cNvSpPr txBox="1"/>
            <p:nvPr/>
          </p:nvSpPr>
          <p:spPr>
            <a:xfrm>
              <a:off x="880047" y="990002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/>
                <a:t>T1</a:t>
              </a:r>
              <a:endParaRPr lang="fr-FR" sz="1400" b="1" dirty="0"/>
            </a:p>
          </p:txBody>
        </p:sp>
        <p:sp>
          <p:nvSpPr>
            <p:cNvPr id="224" name="Heptagone 223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</p:grpSp>
      <p:cxnSp>
        <p:nvCxnSpPr>
          <p:cNvPr id="225" name="Connecteur en angle 224"/>
          <p:cNvCxnSpPr>
            <a:stCxn id="63" idx="2"/>
            <a:endCxn id="45" idx="0"/>
          </p:cNvCxnSpPr>
          <p:nvPr/>
        </p:nvCxnSpPr>
        <p:spPr>
          <a:xfrm rot="5400000">
            <a:off x="3695263" y="3498430"/>
            <a:ext cx="367740" cy="3420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Groupe 228"/>
          <p:cNvGrpSpPr/>
          <p:nvPr/>
        </p:nvGrpSpPr>
        <p:grpSpPr>
          <a:xfrm>
            <a:off x="711843" y="584883"/>
            <a:ext cx="407463" cy="307777"/>
            <a:chOff x="880047" y="990002"/>
            <a:chExt cx="407463" cy="307777"/>
          </a:xfrm>
        </p:grpSpPr>
        <p:sp>
          <p:nvSpPr>
            <p:cNvPr id="230" name="ZoneTexte 229"/>
            <p:cNvSpPr txBox="1"/>
            <p:nvPr/>
          </p:nvSpPr>
          <p:spPr>
            <a:xfrm>
              <a:off x="880047" y="990002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/>
                <a:t>T2</a:t>
              </a:r>
              <a:endParaRPr lang="fr-FR" sz="1400" b="1" dirty="0"/>
            </a:p>
          </p:txBody>
        </p:sp>
        <p:sp>
          <p:nvSpPr>
            <p:cNvPr id="231" name="Heptagone 230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</p:grpSp>
      <p:grpSp>
        <p:nvGrpSpPr>
          <p:cNvPr id="232" name="Groupe 231"/>
          <p:cNvGrpSpPr/>
          <p:nvPr/>
        </p:nvGrpSpPr>
        <p:grpSpPr>
          <a:xfrm>
            <a:off x="6763367" y="3726134"/>
            <a:ext cx="407463" cy="307777"/>
            <a:chOff x="880047" y="990002"/>
            <a:chExt cx="407463" cy="307777"/>
          </a:xfrm>
        </p:grpSpPr>
        <p:sp>
          <p:nvSpPr>
            <p:cNvPr id="233" name="ZoneTexte 232"/>
            <p:cNvSpPr txBox="1"/>
            <p:nvPr/>
          </p:nvSpPr>
          <p:spPr>
            <a:xfrm>
              <a:off x="880047" y="990002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/>
                <a:t>T2</a:t>
              </a:r>
              <a:endParaRPr lang="fr-FR" sz="1400" b="1" dirty="0"/>
            </a:p>
          </p:txBody>
        </p:sp>
        <p:sp>
          <p:nvSpPr>
            <p:cNvPr id="234" name="Heptagone 233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</p:grpSp>
      <p:grpSp>
        <p:nvGrpSpPr>
          <p:cNvPr id="235" name="Groupe 234"/>
          <p:cNvGrpSpPr/>
          <p:nvPr/>
        </p:nvGrpSpPr>
        <p:grpSpPr>
          <a:xfrm>
            <a:off x="7080436" y="3718651"/>
            <a:ext cx="407463" cy="307777"/>
            <a:chOff x="859373" y="984221"/>
            <a:chExt cx="407463" cy="307777"/>
          </a:xfrm>
        </p:grpSpPr>
        <p:sp>
          <p:nvSpPr>
            <p:cNvPr id="236" name="ZoneTexte 235"/>
            <p:cNvSpPr txBox="1"/>
            <p:nvPr/>
          </p:nvSpPr>
          <p:spPr>
            <a:xfrm>
              <a:off x="859373" y="984221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400" b="1"/>
              </a:lvl1pPr>
            </a:lstStyle>
            <a:p>
              <a:r>
                <a:rPr lang="fr-FR" dirty="0"/>
                <a:t>P1</a:t>
              </a:r>
            </a:p>
          </p:txBody>
        </p:sp>
        <p:sp>
          <p:nvSpPr>
            <p:cNvPr id="237" name="Heptagone 236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no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</p:grpSp>
      <p:cxnSp>
        <p:nvCxnSpPr>
          <p:cNvPr id="238" name="Connecteur en angle 237"/>
          <p:cNvCxnSpPr>
            <a:stCxn id="85" idx="2"/>
            <a:endCxn id="75" idx="0"/>
          </p:cNvCxnSpPr>
          <p:nvPr/>
        </p:nvCxnSpPr>
        <p:spPr>
          <a:xfrm rot="5400000">
            <a:off x="6928529" y="5071058"/>
            <a:ext cx="528864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Groupe 251"/>
          <p:cNvGrpSpPr/>
          <p:nvPr/>
        </p:nvGrpSpPr>
        <p:grpSpPr>
          <a:xfrm>
            <a:off x="680514" y="1713084"/>
            <a:ext cx="407463" cy="307777"/>
            <a:chOff x="880047" y="990002"/>
            <a:chExt cx="407463" cy="307777"/>
          </a:xfrm>
        </p:grpSpPr>
        <p:sp>
          <p:nvSpPr>
            <p:cNvPr id="253" name="ZoneTexte 252"/>
            <p:cNvSpPr txBox="1"/>
            <p:nvPr/>
          </p:nvSpPr>
          <p:spPr>
            <a:xfrm>
              <a:off x="880047" y="990002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/>
                <a:t>T1</a:t>
              </a:r>
              <a:endParaRPr lang="fr-FR" sz="1400" b="1" dirty="0"/>
            </a:p>
          </p:txBody>
        </p:sp>
        <p:sp>
          <p:nvSpPr>
            <p:cNvPr id="254" name="Heptagone 253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</p:grpSp>
      <p:grpSp>
        <p:nvGrpSpPr>
          <p:cNvPr id="255" name="Groupe 254"/>
          <p:cNvGrpSpPr/>
          <p:nvPr/>
        </p:nvGrpSpPr>
        <p:grpSpPr>
          <a:xfrm>
            <a:off x="1023086" y="1698305"/>
            <a:ext cx="407463" cy="307777"/>
            <a:chOff x="859373" y="984221"/>
            <a:chExt cx="407463" cy="307777"/>
          </a:xfrm>
        </p:grpSpPr>
        <p:sp>
          <p:nvSpPr>
            <p:cNvPr id="256" name="ZoneTexte 255"/>
            <p:cNvSpPr txBox="1"/>
            <p:nvPr/>
          </p:nvSpPr>
          <p:spPr>
            <a:xfrm>
              <a:off x="859373" y="984221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400" b="1"/>
              </a:lvl1pPr>
            </a:lstStyle>
            <a:p>
              <a:r>
                <a:rPr lang="fr-FR" dirty="0"/>
                <a:t>P1</a:t>
              </a:r>
            </a:p>
          </p:txBody>
        </p:sp>
        <p:sp>
          <p:nvSpPr>
            <p:cNvPr id="257" name="Heptagone 256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no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</p:grpSp>
      <p:grpSp>
        <p:nvGrpSpPr>
          <p:cNvPr id="258" name="Groupe 257"/>
          <p:cNvGrpSpPr/>
          <p:nvPr/>
        </p:nvGrpSpPr>
        <p:grpSpPr>
          <a:xfrm>
            <a:off x="499788" y="66964"/>
            <a:ext cx="407463" cy="307777"/>
            <a:chOff x="889012" y="990002"/>
            <a:chExt cx="407463" cy="307777"/>
          </a:xfrm>
        </p:grpSpPr>
        <p:sp>
          <p:nvSpPr>
            <p:cNvPr id="259" name="ZoneTexte 258"/>
            <p:cNvSpPr txBox="1"/>
            <p:nvPr/>
          </p:nvSpPr>
          <p:spPr>
            <a:xfrm>
              <a:off x="889012" y="990002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/>
                <a:t>T</a:t>
              </a:r>
              <a:r>
                <a:rPr lang="fr-FR" sz="1400" b="1" dirty="0" smtClean="0"/>
                <a:t>1</a:t>
              </a:r>
              <a:endParaRPr lang="fr-FR" sz="1400" b="1" dirty="0"/>
            </a:p>
          </p:txBody>
        </p:sp>
        <p:sp>
          <p:nvSpPr>
            <p:cNvPr id="260" name="Heptagone 259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2023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Put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DF54-380C-439F-A3D8-83F6F52CA378}" type="slidenum">
              <a:rPr lang="fr-FR" smtClean="0"/>
              <a:pPr/>
              <a:t>3</a:t>
            </a:fld>
            <a:endParaRPr lang="fr-FR" dirty="0"/>
          </a:p>
        </p:txBody>
      </p:sp>
      <p:grpSp>
        <p:nvGrpSpPr>
          <p:cNvPr id="60" name="Group 186">
            <a:extLst>
              <a:ext uri="{FF2B5EF4-FFF2-40B4-BE49-F238E27FC236}">
                <a16:creationId xmlns:a16="http://schemas.microsoft.com/office/drawing/2014/main" id="{977A59BC-CDAE-4D70-8EB1-775C388245FD}"/>
              </a:ext>
            </a:extLst>
          </p:cNvPr>
          <p:cNvGrpSpPr/>
          <p:nvPr/>
        </p:nvGrpSpPr>
        <p:grpSpPr>
          <a:xfrm>
            <a:off x="9087789" y="2089425"/>
            <a:ext cx="2880000" cy="1440000"/>
            <a:chOff x="5938157" y="2023976"/>
            <a:chExt cx="2569465" cy="55105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9F5BC69-79BB-4945-9008-344B5CFFB84C}"/>
                </a:ext>
              </a:extLst>
            </p:cNvPr>
            <p:cNvSpPr/>
            <p:nvPr/>
          </p:nvSpPr>
          <p:spPr>
            <a:xfrm rot="360000">
              <a:off x="6858440" y="2398518"/>
              <a:ext cx="1597589" cy="144893"/>
            </a:xfrm>
            <a:prstGeom prst="rect">
              <a:avLst/>
            </a:prstGeom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noProof="1"/>
            </a:p>
          </p:txBody>
        </p:sp>
        <p:grpSp>
          <p:nvGrpSpPr>
            <p:cNvPr id="62" name="Group 188">
              <a:extLst>
                <a:ext uri="{FF2B5EF4-FFF2-40B4-BE49-F238E27FC236}">
                  <a16:creationId xmlns:a16="http://schemas.microsoft.com/office/drawing/2014/main" id="{01DBB52E-33DD-4D7A-86F4-EC30BD136316}"/>
                </a:ext>
              </a:extLst>
            </p:cNvPr>
            <p:cNvGrpSpPr/>
            <p:nvPr/>
          </p:nvGrpSpPr>
          <p:grpSpPr>
            <a:xfrm>
              <a:off x="5938157" y="2023976"/>
              <a:ext cx="2569465" cy="551054"/>
              <a:chOff x="5921828" y="3617002"/>
              <a:chExt cx="2569465" cy="551054"/>
            </a:xfrm>
            <a:effectLst/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C6680A7-7898-4675-AB56-A86BC7829353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806450" algn="ctr"/>
                <a:r>
                  <a:rPr lang="en-US" sz="1600" noProof="1" smtClean="0">
                    <a:solidFill>
                      <a:schemeClr val="tx1"/>
                    </a:solidFill>
                  </a:rPr>
                  <a:t>Automatisation des habilitations</a:t>
                </a:r>
                <a:endParaRPr lang="en-US" sz="1600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7925284-A5A3-4DF0-ACFA-25D12CF4AEEB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3200" b="1" noProof="1" smtClean="0"/>
                  <a:t>PROJET</a:t>
                </a:r>
                <a:endParaRPr lang="en-US" sz="3200" b="1" noProof="1"/>
              </a:p>
            </p:txBody>
          </p:sp>
        </p:grpSp>
      </p:grpSp>
      <p:grpSp>
        <p:nvGrpSpPr>
          <p:cNvPr id="95" name="Group 186">
            <a:extLst>
              <a:ext uri="{FF2B5EF4-FFF2-40B4-BE49-F238E27FC236}">
                <a16:creationId xmlns:a16="http://schemas.microsoft.com/office/drawing/2014/main" id="{977A59BC-CDAE-4D70-8EB1-775C388245FD}"/>
              </a:ext>
            </a:extLst>
          </p:cNvPr>
          <p:cNvGrpSpPr/>
          <p:nvPr/>
        </p:nvGrpSpPr>
        <p:grpSpPr>
          <a:xfrm>
            <a:off x="247698" y="4623621"/>
            <a:ext cx="2880000" cy="1440000"/>
            <a:chOff x="5938157" y="2023976"/>
            <a:chExt cx="2569464" cy="551054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9F5BC69-79BB-4945-9008-344B5CFFB84C}"/>
                </a:ext>
              </a:extLst>
            </p:cNvPr>
            <p:cNvSpPr/>
            <p:nvPr/>
          </p:nvSpPr>
          <p:spPr>
            <a:xfrm rot="360000">
              <a:off x="6858440" y="2398518"/>
              <a:ext cx="1597589" cy="144893"/>
            </a:xfrm>
            <a:prstGeom prst="rect">
              <a:avLst/>
            </a:prstGeom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noProof="1"/>
            </a:p>
          </p:txBody>
        </p:sp>
        <p:grpSp>
          <p:nvGrpSpPr>
            <p:cNvPr id="97" name="Group 188">
              <a:extLst>
                <a:ext uri="{FF2B5EF4-FFF2-40B4-BE49-F238E27FC236}">
                  <a16:creationId xmlns:a16="http://schemas.microsoft.com/office/drawing/2014/main" id="{01DBB52E-33DD-4D7A-86F4-EC30BD136316}"/>
                </a:ext>
              </a:extLst>
            </p:cNvPr>
            <p:cNvGrpSpPr/>
            <p:nvPr/>
          </p:nvGrpSpPr>
          <p:grpSpPr>
            <a:xfrm>
              <a:off x="5938157" y="2023976"/>
              <a:ext cx="2569464" cy="551054"/>
              <a:chOff x="5921828" y="3617002"/>
              <a:chExt cx="2569464" cy="551054"/>
            </a:xfrm>
            <a:effectLst/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C6680A7-7898-4675-AB56-A86BC7829353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806450" algn="ctr"/>
                <a:r>
                  <a:rPr lang="en-US" sz="1600" noProof="1" smtClean="0">
                    <a:solidFill>
                      <a:schemeClr val="tx1"/>
                    </a:solidFill>
                  </a:rPr>
                  <a:t>2 clubs utilisateurs et 1 point 60’</a:t>
                </a:r>
                <a:endParaRPr lang="en-US" sz="1600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7925284-A5A3-4DF0-ACFA-25D12CF4AEEB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4000" b="1" noProof="1" smtClean="0"/>
                  <a:t>ORGA</a:t>
                </a:r>
                <a:endParaRPr lang="en-US" sz="2000" b="1" noProof="1"/>
              </a:p>
            </p:txBody>
          </p:sp>
        </p:grpSp>
      </p:grpSp>
      <p:sp>
        <p:nvSpPr>
          <p:cNvPr id="101" name="Rectangle 100"/>
          <p:cNvSpPr/>
          <p:nvPr/>
        </p:nvSpPr>
        <p:spPr>
          <a:xfrm>
            <a:off x="3279089" y="11341"/>
            <a:ext cx="39871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b="1" dirty="0" smtClean="0">
                <a:solidFill>
                  <a:schemeClr val="bg1"/>
                </a:solidFill>
              </a:rPr>
              <a:t>TABLEAU SAS</a:t>
            </a:r>
            <a:endParaRPr lang="fr-FR" sz="5400" b="1" dirty="0">
              <a:solidFill>
                <a:schemeClr val="bg1"/>
              </a:solidFill>
            </a:endParaRPr>
          </a:p>
        </p:txBody>
      </p:sp>
      <p:pic>
        <p:nvPicPr>
          <p:cNvPr id="17" name="Picture 2" descr="Crayon - Icônes gratuit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957" y="102636"/>
            <a:ext cx="783428" cy="78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186">
            <a:extLst>
              <a:ext uri="{FF2B5EF4-FFF2-40B4-BE49-F238E27FC236}">
                <a16:creationId xmlns:a16="http://schemas.microsoft.com/office/drawing/2014/main" id="{977A59BC-CDAE-4D70-8EB1-775C388245FD}"/>
              </a:ext>
            </a:extLst>
          </p:cNvPr>
          <p:cNvGrpSpPr/>
          <p:nvPr/>
        </p:nvGrpSpPr>
        <p:grpSpPr>
          <a:xfrm>
            <a:off x="9098607" y="5039547"/>
            <a:ext cx="2880000" cy="1440000"/>
            <a:chOff x="5938157" y="2023976"/>
            <a:chExt cx="2569464" cy="55105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9F5BC69-79BB-4945-9008-344B5CFFB84C}"/>
                </a:ext>
              </a:extLst>
            </p:cNvPr>
            <p:cNvSpPr/>
            <p:nvPr/>
          </p:nvSpPr>
          <p:spPr>
            <a:xfrm rot="360000">
              <a:off x="6858440" y="2398518"/>
              <a:ext cx="1597589" cy="144893"/>
            </a:xfrm>
            <a:prstGeom prst="rect">
              <a:avLst/>
            </a:prstGeom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noProof="1"/>
            </a:p>
          </p:txBody>
        </p:sp>
        <p:grpSp>
          <p:nvGrpSpPr>
            <p:cNvPr id="25" name="Group 188">
              <a:extLst>
                <a:ext uri="{FF2B5EF4-FFF2-40B4-BE49-F238E27FC236}">
                  <a16:creationId xmlns:a16="http://schemas.microsoft.com/office/drawing/2014/main" id="{01DBB52E-33DD-4D7A-86F4-EC30BD136316}"/>
                </a:ext>
              </a:extLst>
            </p:cNvPr>
            <p:cNvGrpSpPr/>
            <p:nvPr/>
          </p:nvGrpSpPr>
          <p:grpSpPr>
            <a:xfrm>
              <a:off x="5938157" y="2023976"/>
              <a:ext cx="2569464" cy="551054"/>
              <a:chOff x="5921828" y="3617002"/>
              <a:chExt cx="2569464" cy="551054"/>
            </a:xfrm>
            <a:effectLst/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C6680A7-7898-4675-AB56-A86BC7829353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806450" algn="ctr"/>
                <a:r>
                  <a:rPr lang="en-US" sz="1600" noProof="1" smtClean="0">
                    <a:solidFill>
                      <a:schemeClr val="tx1"/>
                    </a:solidFill>
                  </a:rPr>
                  <a:t>Relation SQdD/A340</a:t>
                </a:r>
                <a:endParaRPr lang="en-US" sz="1600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7925284-A5A3-4DF0-ACFA-25D12CF4AEEB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4000" b="1" noProof="1" smtClean="0"/>
                  <a:t>ORGA</a:t>
                </a:r>
                <a:endParaRPr lang="en-US" sz="2000" b="1" noProof="1"/>
              </a:p>
            </p:txBody>
          </p:sp>
        </p:grpSp>
      </p:grpSp>
      <p:grpSp>
        <p:nvGrpSpPr>
          <p:cNvPr id="28" name="Group 186">
            <a:extLst>
              <a:ext uri="{FF2B5EF4-FFF2-40B4-BE49-F238E27FC236}">
                <a16:creationId xmlns:a16="http://schemas.microsoft.com/office/drawing/2014/main" id="{977A59BC-CDAE-4D70-8EB1-775C388245FD}"/>
              </a:ext>
            </a:extLst>
          </p:cNvPr>
          <p:cNvGrpSpPr/>
          <p:nvPr/>
        </p:nvGrpSpPr>
        <p:grpSpPr>
          <a:xfrm>
            <a:off x="247708" y="1322606"/>
            <a:ext cx="2880000" cy="1440000"/>
            <a:chOff x="5938157" y="2023976"/>
            <a:chExt cx="2569465" cy="55105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9F5BC69-79BB-4945-9008-344B5CFFB84C}"/>
                </a:ext>
              </a:extLst>
            </p:cNvPr>
            <p:cNvSpPr/>
            <p:nvPr/>
          </p:nvSpPr>
          <p:spPr>
            <a:xfrm rot="360000">
              <a:off x="6858440" y="2398518"/>
              <a:ext cx="1597589" cy="144893"/>
            </a:xfrm>
            <a:prstGeom prst="rect">
              <a:avLst/>
            </a:prstGeom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noProof="1"/>
            </a:p>
          </p:txBody>
        </p:sp>
        <p:grpSp>
          <p:nvGrpSpPr>
            <p:cNvPr id="30" name="Group 188">
              <a:extLst>
                <a:ext uri="{FF2B5EF4-FFF2-40B4-BE49-F238E27FC236}">
                  <a16:creationId xmlns:a16="http://schemas.microsoft.com/office/drawing/2014/main" id="{01DBB52E-33DD-4D7A-86F4-EC30BD136316}"/>
                </a:ext>
              </a:extLst>
            </p:cNvPr>
            <p:cNvGrpSpPr/>
            <p:nvPr/>
          </p:nvGrpSpPr>
          <p:grpSpPr>
            <a:xfrm>
              <a:off x="5938157" y="2023976"/>
              <a:ext cx="2569465" cy="551054"/>
              <a:chOff x="5921828" y="3617002"/>
              <a:chExt cx="2569465" cy="551054"/>
            </a:xfrm>
            <a:effectLst/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C6680A7-7898-4675-AB56-A86BC7829353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806450" algn="ctr"/>
                <a:r>
                  <a:rPr lang="en-US" sz="1600" noProof="1" smtClean="0">
                    <a:solidFill>
                      <a:schemeClr val="tx1"/>
                    </a:solidFill>
                  </a:rPr>
                  <a:t>Migration Linux (répertoires partagés,…) </a:t>
                </a:r>
                <a:endParaRPr lang="en-US" sz="1600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7925284-A5A3-4DF0-ACFA-25D12CF4AEEB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3200" b="1" noProof="1" smtClean="0"/>
                  <a:t>PROJET</a:t>
                </a:r>
                <a:endParaRPr lang="en-US" sz="3200" b="1" noProof="1"/>
              </a:p>
            </p:txBody>
          </p:sp>
        </p:grpSp>
      </p:grpSp>
      <p:grpSp>
        <p:nvGrpSpPr>
          <p:cNvPr id="33" name="Group 186">
            <a:extLst>
              <a:ext uri="{FF2B5EF4-FFF2-40B4-BE49-F238E27FC236}">
                <a16:creationId xmlns:a16="http://schemas.microsoft.com/office/drawing/2014/main" id="{977A59BC-CDAE-4D70-8EB1-775C388245FD}"/>
              </a:ext>
            </a:extLst>
          </p:cNvPr>
          <p:cNvGrpSpPr/>
          <p:nvPr/>
        </p:nvGrpSpPr>
        <p:grpSpPr>
          <a:xfrm>
            <a:off x="241981" y="2975617"/>
            <a:ext cx="2880000" cy="1440000"/>
            <a:chOff x="5938157" y="2023976"/>
            <a:chExt cx="2569465" cy="5510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9F5BC69-79BB-4945-9008-344B5CFFB84C}"/>
                </a:ext>
              </a:extLst>
            </p:cNvPr>
            <p:cNvSpPr/>
            <p:nvPr/>
          </p:nvSpPr>
          <p:spPr>
            <a:xfrm rot="360000">
              <a:off x="6858440" y="2398518"/>
              <a:ext cx="1597589" cy="144893"/>
            </a:xfrm>
            <a:prstGeom prst="rect">
              <a:avLst/>
            </a:prstGeom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noProof="1"/>
            </a:p>
          </p:txBody>
        </p:sp>
        <p:grpSp>
          <p:nvGrpSpPr>
            <p:cNvPr id="35" name="Group 188">
              <a:extLst>
                <a:ext uri="{FF2B5EF4-FFF2-40B4-BE49-F238E27FC236}">
                  <a16:creationId xmlns:a16="http://schemas.microsoft.com/office/drawing/2014/main" id="{01DBB52E-33DD-4D7A-86F4-EC30BD136316}"/>
                </a:ext>
              </a:extLst>
            </p:cNvPr>
            <p:cNvGrpSpPr/>
            <p:nvPr/>
          </p:nvGrpSpPr>
          <p:grpSpPr>
            <a:xfrm>
              <a:off x="5938157" y="2023976"/>
              <a:ext cx="2569465" cy="551054"/>
              <a:chOff x="5921828" y="3617002"/>
              <a:chExt cx="2569465" cy="551054"/>
            </a:xfrm>
            <a:effectLst/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C6680A7-7898-4675-AB56-A86BC7829353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806450" algn="ctr"/>
                <a:r>
                  <a:rPr lang="en-US" sz="1600" noProof="1" smtClean="0">
                    <a:solidFill>
                      <a:schemeClr val="tx1"/>
                    </a:solidFill>
                  </a:rPr>
                  <a:t>Formation Vertica</a:t>
                </a:r>
                <a:endParaRPr lang="en-US" sz="1600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7925284-A5A3-4DF0-ACFA-25D12CF4AEEB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3200" b="1" noProof="1" smtClean="0"/>
                  <a:t>PROJET</a:t>
                </a:r>
                <a:endParaRPr lang="en-US" sz="3200" b="1" noProof="1"/>
              </a:p>
            </p:txBody>
          </p:sp>
        </p:grpSp>
      </p:grpSp>
      <p:grpSp>
        <p:nvGrpSpPr>
          <p:cNvPr id="38" name="Group 186">
            <a:extLst>
              <a:ext uri="{FF2B5EF4-FFF2-40B4-BE49-F238E27FC236}">
                <a16:creationId xmlns:a16="http://schemas.microsoft.com/office/drawing/2014/main" id="{977A59BC-CDAE-4D70-8EB1-775C388245FD}"/>
              </a:ext>
            </a:extLst>
          </p:cNvPr>
          <p:cNvGrpSpPr/>
          <p:nvPr/>
        </p:nvGrpSpPr>
        <p:grpSpPr>
          <a:xfrm>
            <a:off x="9087789" y="602606"/>
            <a:ext cx="2880000" cy="1440000"/>
            <a:chOff x="5938157" y="2023976"/>
            <a:chExt cx="2569464" cy="5510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9F5BC69-79BB-4945-9008-344B5CFFB84C}"/>
                </a:ext>
              </a:extLst>
            </p:cNvPr>
            <p:cNvSpPr/>
            <p:nvPr/>
          </p:nvSpPr>
          <p:spPr>
            <a:xfrm rot="360000">
              <a:off x="6858440" y="2398518"/>
              <a:ext cx="1597589" cy="144893"/>
            </a:xfrm>
            <a:prstGeom prst="rect">
              <a:avLst/>
            </a:prstGeom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noProof="1"/>
            </a:p>
          </p:txBody>
        </p:sp>
        <p:grpSp>
          <p:nvGrpSpPr>
            <p:cNvPr id="40" name="Group 188">
              <a:extLst>
                <a:ext uri="{FF2B5EF4-FFF2-40B4-BE49-F238E27FC236}">
                  <a16:creationId xmlns:a16="http://schemas.microsoft.com/office/drawing/2014/main" id="{01DBB52E-33DD-4D7A-86F4-EC30BD136316}"/>
                </a:ext>
              </a:extLst>
            </p:cNvPr>
            <p:cNvGrpSpPr/>
            <p:nvPr/>
          </p:nvGrpSpPr>
          <p:grpSpPr>
            <a:xfrm>
              <a:off x="5938157" y="2023976"/>
              <a:ext cx="2569464" cy="551054"/>
              <a:chOff x="5921828" y="3617002"/>
              <a:chExt cx="2569464" cy="551054"/>
            </a:xfrm>
            <a:effectLst/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C6680A7-7898-4675-AB56-A86BC7829353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806450" algn="ctr"/>
                <a:r>
                  <a:rPr lang="en-US" sz="1600" noProof="1" smtClean="0">
                    <a:solidFill>
                      <a:schemeClr val="tx1"/>
                    </a:solidFill>
                  </a:rPr>
                  <a:t>Utilisation de SARA pour les tickets de support</a:t>
                </a:r>
                <a:endParaRPr lang="en-US" sz="1600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7925284-A5A3-4DF0-ACFA-25D12CF4AEEB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4000" b="1" noProof="1" smtClean="0"/>
                  <a:t>ORGA</a:t>
                </a:r>
                <a:endParaRPr lang="en-US" sz="2000" b="1" noProof="1"/>
              </a:p>
            </p:txBody>
          </p:sp>
        </p:grpSp>
      </p:grpSp>
      <p:grpSp>
        <p:nvGrpSpPr>
          <p:cNvPr id="53" name="Group 186">
            <a:extLst>
              <a:ext uri="{FF2B5EF4-FFF2-40B4-BE49-F238E27FC236}">
                <a16:creationId xmlns:a16="http://schemas.microsoft.com/office/drawing/2014/main" id="{977A59BC-CDAE-4D70-8EB1-775C388245FD}"/>
              </a:ext>
            </a:extLst>
          </p:cNvPr>
          <p:cNvGrpSpPr/>
          <p:nvPr/>
        </p:nvGrpSpPr>
        <p:grpSpPr>
          <a:xfrm>
            <a:off x="9087788" y="3564966"/>
            <a:ext cx="2880000" cy="1440000"/>
            <a:chOff x="5938157" y="2023976"/>
            <a:chExt cx="2569464" cy="55105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F5BC69-79BB-4945-9008-344B5CFFB84C}"/>
                </a:ext>
              </a:extLst>
            </p:cNvPr>
            <p:cNvSpPr/>
            <p:nvPr/>
          </p:nvSpPr>
          <p:spPr>
            <a:xfrm rot="360000">
              <a:off x="6858440" y="2398518"/>
              <a:ext cx="1597589" cy="144893"/>
            </a:xfrm>
            <a:prstGeom prst="rect">
              <a:avLst/>
            </a:prstGeom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noProof="1"/>
            </a:p>
          </p:txBody>
        </p:sp>
        <p:grpSp>
          <p:nvGrpSpPr>
            <p:cNvPr id="55" name="Group 188">
              <a:extLst>
                <a:ext uri="{FF2B5EF4-FFF2-40B4-BE49-F238E27FC236}">
                  <a16:creationId xmlns:a16="http://schemas.microsoft.com/office/drawing/2014/main" id="{01DBB52E-33DD-4D7A-86F4-EC30BD136316}"/>
                </a:ext>
              </a:extLst>
            </p:cNvPr>
            <p:cNvGrpSpPr/>
            <p:nvPr/>
          </p:nvGrpSpPr>
          <p:grpSpPr>
            <a:xfrm>
              <a:off x="5938157" y="2023976"/>
              <a:ext cx="2569464" cy="551054"/>
              <a:chOff x="5921828" y="3617002"/>
              <a:chExt cx="2569464" cy="551054"/>
            </a:xfrm>
            <a:effectLst/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C6680A7-7898-4675-AB56-A86BC7829353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806450" algn="ctr"/>
                <a:r>
                  <a:rPr lang="en-US" sz="1600" noProof="1" smtClean="0">
                    <a:solidFill>
                      <a:schemeClr val="tx1"/>
                    </a:solidFill>
                  </a:rPr>
                  <a:t>Relation référents/SQdD</a:t>
                </a:r>
                <a:endParaRPr lang="en-US" sz="1600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7925284-A5A3-4DF0-ACFA-25D12CF4AEEB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4000" b="1" noProof="1" smtClean="0"/>
                  <a:t>ORGA</a:t>
                </a:r>
                <a:endParaRPr lang="en-US" sz="2000" b="1" noProof="1"/>
              </a:p>
            </p:txBody>
          </p:sp>
        </p:grpSp>
      </p:grpSp>
      <p:grpSp>
        <p:nvGrpSpPr>
          <p:cNvPr id="58" name="Group 186">
            <a:extLst>
              <a:ext uri="{FF2B5EF4-FFF2-40B4-BE49-F238E27FC236}">
                <a16:creationId xmlns:a16="http://schemas.microsoft.com/office/drawing/2014/main" id="{977A59BC-CDAE-4D70-8EB1-775C388245FD}"/>
              </a:ext>
            </a:extLst>
          </p:cNvPr>
          <p:cNvGrpSpPr/>
          <p:nvPr/>
        </p:nvGrpSpPr>
        <p:grpSpPr>
          <a:xfrm>
            <a:off x="4532328" y="2809425"/>
            <a:ext cx="2880000" cy="1440000"/>
            <a:chOff x="5938157" y="2023976"/>
            <a:chExt cx="2569464" cy="55105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9F5BC69-79BB-4945-9008-344B5CFFB84C}"/>
                </a:ext>
              </a:extLst>
            </p:cNvPr>
            <p:cNvSpPr/>
            <p:nvPr/>
          </p:nvSpPr>
          <p:spPr>
            <a:xfrm rot="360000">
              <a:off x="6858440" y="2398518"/>
              <a:ext cx="1597589" cy="144893"/>
            </a:xfrm>
            <a:prstGeom prst="rect">
              <a:avLst/>
            </a:prstGeom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noProof="1"/>
            </a:p>
          </p:txBody>
        </p:sp>
        <p:grpSp>
          <p:nvGrpSpPr>
            <p:cNvPr id="65" name="Group 188">
              <a:extLst>
                <a:ext uri="{FF2B5EF4-FFF2-40B4-BE49-F238E27FC236}">
                  <a16:creationId xmlns:a16="http://schemas.microsoft.com/office/drawing/2014/main" id="{01DBB52E-33DD-4D7A-86F4-EC30BD136316}"/>
                </a:ext>
              </a:extLst>
            </p:cNvPr>
            <p:cNvGrpSpPr/>
            <p:nvPr/>
          </p:nvGrpSpPr>
          <p:grpSpPr>
            <a:xfrm>
              <a:off x="5938157" y="2023976"/>
              <a:ext cx="2569464" cy="551054"/>
              <a:chOff x="5921828" y="3617002"/>
              <a:chExt cx="2569464" cy="551054"/>
            </a:xfrm>
            <a:effectLst/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C6680A7-7898-4675-AB56-A86BC7829353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806450" algn="ctr"/>
                <a:r>
                  <a:rPr lang="en-US" sz="1600" noProof="1" smtClean="0">
                    <a:solidFill>
                      <a:schemeClr val="tx1"/>
                    </a:solidFill>
                  </a:rPr>
                  <a:t>Diminuer la charge de support</a:t>
                </a:r>
                <a:endParaRPr lang="en-US" sz="1600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7925284-A5A3-4DF0-ACFA-25D12CF4AEEB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4000" b="1" noProof="1" smtClean="0"/>
                  <a:t>ORGA</a:t>
                </a:r>
                <a:endParaRPr lang="en-US" sz="2000" b="1" noProof="1"/>
              </a:p>
            </p:txBody>
          </p:sp>
        </p:grpSp>
      </p:grpSp>
      <p:sp>
        <p:nvSpPr>
          <p:cNvPr id="73" name="Rectangle 72"/>
          <p:cNvSpPr/>
          <p:nvPr/>
        </p:nvSpPr>
        <p:spPr>
          <a:xfrm>
            <a:off x="500896" y="0"/>
            <a:ext cx="2837254" cy="494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4" name="Groupe 73"/>
          <p:cNvGrpSpPr/>
          <p:nvPr/>
        </p:nvGrpSpPr>
        <p:grpSpPr>
          <a:xfrm>
            <a:off x="784989" y="57480"/>
            <a:ext cx="407463" cy="307777"/>
            <a:chOff x="859373" y="984221"/>
            <a:chExt cx="407463" cy="307777"/>
          </a:xfrm>
        </p:grpSpPr>
        <p:sp>
          <p:nvSpPr>
            <p:cNvPr id="75" name="ZoneTexte 74"/>
            <p:cNvSpPr txBox="1"/>
            <p:nvPr/>
          </p:nvSpPr>
          <p:spPr>
            <a:xfrm>
              <a:off x="859373" y="984221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400" b="1"/>
              </a:lvl1pPr>
            </a:lstStyle>
            <a:p>
              <a:r>
                <a:rPr lang="fr-FR" dirty="0"/>
                <a:t>P1</a:t>
              </a:r>
            </a:p>
          </p:txBody>
        </p:sp>
        <p:sp>
          <p:nvSpPr>
            <p:cNvPr id="76" name="Heptagone 75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no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</p:grpSp>
      <p:grpSp>
        <p:nvGrpSpPr>
          <p:cNvPr id="77" name="Groupe 76"/>
          <p:cNvGrpSpPr/>
          <p:nvPr/>
        </p:nvGrpSpPr>
        <p:grpSpPr>
          <a:xfrm>
            <a:off x="1131258" y="65762"/>
            <a:ext cx="407463" cy="307777"/>
            <a:chOff x="877303" y="984221"/>
            <a:chExt cx="407463" cy="307777"/>
          </a:xfrm>
        </p:grpSpPr>
        <p:sp>
          <p:nvSpPr>
            <p:cNvPr id="78" name="Heptagone 77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877303" y="984221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>
                  <a:solidFill>
                    <a:schemeClr val="bg1"/>
                  </a:solidFill>
                </a:rPr>
                <a:t>LH</a:t>
              </a:r>
              <a:endParaRPr lang="fr-FR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e 79"/>
          <p:cNvGrpSpPr/>
          <p:nvPr/>
        </p:nvGrpSpPr>
        <p:grpSpPr>
          <a:xfrm>
            <a:off x="1508217" y="57480"/>
            <a:ext cx="407463" cy="307777"/>
            <a:chOff x="868338" y="984221"/>
            <a:chExt cx="407463" cy="307777"/>
          </a:xfrm>
        </p:grpSpPr>
        <p:sp>
          <p:nvSpPr>
            <p:cNvPr id="81" name="Heptagone 80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solidFill>
              <a:srgbClr val="FFC0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  <p:sp>
          <p:nvSpPr>
            <p:cNvPr id="82" name="ZoneTexte 81"/>
            <p:cNvSpPr txBox="1"/>
            <p:nvPr/>
          </p:nvSpPr>
          <p:spPr>
            <a:xfrm>
              <a:off x="868338" y="984221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>
                  <a:solidFill>
                    <a:schemeClr val="bg1"/>
                  </a:solidFill>
                </a:rPr>
                <a:t>VG</a:t>
              </a:r>
              <a:endParaRPr lang="fr-FR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Groupe 82"/>
          <p:cNvGrpSpPr/>
          <p:nvPr/>
        </p:nvGrpSpPr>
        <p:grpSpPr>
          <a:xfrm>
            <a:off x="1865633" y="57480"/>
            <a:ext cx="407463" cy="307777"/>
            <a:chOff x="868338" y="984221"/>
            <a:chExt cx="407463" cy="307777"/>
          </a:xfrm>
        </p:grpSpPr>
        <p:sp>
          <p:nvSpPr>
            <p:cNvPr id="84" name="Heptagone 83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  <p:sp>
          <p:nvSpPr>
            <p:cNvPr id="85" name="ZoneTexte 84"/>
            <p:cNvSpPr txBox="1"/>
            <p:nvPr/>
          </p:nvSpPr>
          <p:spPr>
            <a:xfrm>
              <a:off x="868338" y="984221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>
                  <a:solidFill>
                    <a:schemeClr val="bg1"/>
                  </a:solidFill>
                </a:rPr>
                <a:t>BS</a:t>
              </a:r>
              <a:endParaRPr lang="fr-FR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6" name="Groupe 85"/>
          <p:cNvGrpSpPr/>
          <p:nvPr/>
        </p:nvGrpSpPr>
        <p:grpSpPr>
          <a:xfrm>
            <a:off x="2556250" y="55509"/>
            <a:ext cx="407463" cy="307777"/>
            <a:chOff x="868338" y="984221"/>
            <a:chExt cx="407463" cy="307777"/>
          </a:xfrm>
        </p:grpSpPr>
        <p:sp>
          <p:nvSpPr>
            <p:cNvPr id="87" name="Heptagone 86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solidFill>
              <a:srgbClr val="264378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868338" y="984221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>
                  <a:solidFill>
                    <a:schemeClr val="bg1"/>
                  </a:solidFill>
                </a:rPr>
                <a:t>BL</a:t>
              </a:r>
              <a:endParaRPr lang="fr-FR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Groupe 88"/>
          <p:cNvGrpSpPr/>
          <p:nvPr/>
        </p:nvGrpSpPr>
        <p:grpSpPr>
          <a:xfrm>
            <a:off x="2930687" y="55508"/>
            <a:ext cx="407463" cy="307777"/>
            <a:chOff x="868338" y="984221"/>
            <a:chExt cx="407463" cy="307777"/>
          </a:xfrm>
        </p:grpSpPr>
        <p:sp>
          <p:nvSpPr>
            <p:cNvPr id="90" name="Heptagone 89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solidFill>
              <a:srgbClr val="7030A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868338" y="984221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>
                  <a:solidFill>
                    <a:schemeClr val="bg1"/>
                  </a:solidFill>
                </a:rPr>
                <a:t>AB</a:t>
              </a:r>
              <a:endParaRPr lang="fr-FR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2" name="Groupe 91"/>
          <p:cNvGrpSpPr/>
          <p:nvPr/>
        </p:nvGrpSpPr>
        <p:grpSpPr>
          <a:xfrm>
            <a:off x="2208197" y="55510"/>
            <a:ext cx="407463" cy="307777"/>
            <a:chOff x="868338" y="984221"/>
            <a:chExt cx="407463" cy="307777"/>
          </a:xfrm>
        </p:grpSpPr>
        <p:sp>
          <p:nvSpPr>
            <p:cNvPr id="93" name="Heptagone 92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solidFill>
              <a:srgbClr val="00B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868338" y="984221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>
                  <a:solidFill>
                    <a:schemeClr val="bg1"/>
                  </a:solidFill>
                </a:rPr>
                <a:t>FC</a:t>
              </a:r>
              <a:endParaRPr lang="fr-FR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Groupe 99"/>
          <p:cNvGrpSpPr/>
          <p:nvPr/>
        </p:nvGrpSpPr>
        <p:grpSpPr>
          <a:xfrm>
            <a:off x="463928" y="66964"/>
            <a:ext cx="407463" cy="307777"/>
            <a:chOff x="880047" y="990002"/>
            <a:chExt cx="407463" cy="307777"/>
          </a:xfrm>
        </p:grpSpPr>
        <p:sp>
          <p:nvSpPr>
            <p:cNvPr id="102" name="ZoneTexte 101"/>
            <p:cNvSpPr txBox="1"/>
            <p:nvPr/>
          </p:nvSpPr>
          <p:spPr>
            <a:xfrm>
              <a:off x="880047" y="990002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/>
                <a:t>T2</a:t>
              </a:r>
              <a:endParaRPr lang="fr-FR" sz="1400" b="1" dirty="0"/>
            </a:p>
          </p:txBody>
        </p:sp>
        <p:sp>
          <p:nvSpPr>
            <p:cNvPr id="103" name="Heptagone 102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</p:grpSp>
      <p:grpSp>
        <p:nvGrpSpPr>
          <p:cNvPr id="104" name="Groupe 103"/>
          <p:cNvGrpSpPr/>
          <p:nvPr/>
        </p:nvGrpSpPr>
        <p:grpSpPr>
          <a:xfrm>
            <a:off x="1406016" y="1347049"/>
            <a:ext cx="407463" cy="307777"/>
            <a:chOff x="859373" y="984221"/>
            <a:chExt cx="407463" cy="307777"/>
          </a:xfrm>
        </p:grpSpPr>
        <p:sp>
          <p:nvSpPr>
            <p:cNvPr id="105" name="ZoneTexte 104"/>
            <p:cNvSpPr txBox="1"/>
            <p:nvPr/>
          </p:nvSpPr>
          <p:spPr>
            <a:xfrm>
              <a:off x="859373" y="984221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400" b="1"/>
              </a:lvl1pPr>
            </a:lstStyle>
            <a:p>
              <a:r>
                <a:rPr lang="fr-FR" dirty="0"/>
                <a:t>P1</a:t>
              </a:r>
            </a:p>
          </p:txBody>
        </p:sp>
        <p:sp>
          <p:nvSpPr>
            <p:cNvPr id="106" name="Heptagone 105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no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</p:grpSp>
      <p:grpSp>
        <p:nvGrpSpPr>
          <p:cNvPr id="107" name="Groupe 106"/>
          <p:cNvGrpSpPr/>
          <p:nvPr/>
        </p:nvGrpSpPr>
        <p:grpSpPr>
          <a:xfrm>
            <a:off x="1084955" y="1356533"/>
            <a:ext cx="407463" cy="307777"/>
            <a:chOff x="880047" y="990002"/>
            <a:chExt cx="407463" cy="307777"/>
          </a:xfrm>
        </p:grpSpPr>
        <p:sp>
          <p:nvSpPr>
            <p:cNvPr id="108" name="ZoneTexte 107"/>
            <p:cNvSpPr txBox="1"/>
            <p:nvPr/>
          </p:nvSpPr>
          <p:spPr>
            <a:xfrm>
              <a:off x="880047" y="990002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/>
                <a:t>T2</a:t>
              </a:r>
              <a:endParaRPr lang="fr-FR" sz="1400" b="1" dirty="0"/>
            </a:p>
          </p:txBody>
        </p:sp>
        <p:sp>
          <p:nvSpPr>
            <p:cNvPr id="109" name="Heptagone 108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</p:grpSp>
      <p:grpSp>
        <p:nvGrpSpPr>
          <p:cNvPr id="110" name="Groupe 109"/>
          <p:cNvGrpSpPr/>
          <p:nvPr/>
        </p:nvGrpSpPr>
        <p:grpSpPr>
          <a:xfrm>
            <a:off x="10272267" y="2140757"/>
            <a:ext cx="407463" cy="307777"/>
            <a:chOff x="859373" y="984221"/>
            <a:chExt cx="407463" cy="307777"/>
          </a:xfrm>
        </p:grpSpPr>
        <p:sp>
          <p:nvSpPr>
            <p:cNvPr id="111" name="ZoneTexte 110"/>
            <p:cNvSpPr txBox="1"/>
            <p:nvPr/>
          </p:nvSpPr>
          <p:spPr>
            <a:xfrm>
              <a:off x="859373" y="984221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400" b="1"/>
              </a:lvl1pPr>
            </a:lstStyle>
            <a:p>
              <a:r>
                <a:rPr lang="fr-FR" dirty="0"/>
                <a:t>P1</a:t>
              </a:r>
            </a:p>
          </p:txBody>
        </p:sp>
        <p:sp>
          <p:nvSpPr>
            <p:cNvPr id="112" name="Heptagone 111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no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</p:grpSp>
      <p:grpSp>
        <p:nvGrpSpPr>
          <p:cNvPr id="113" name="Groupe 112"/>
          <p:cNvGrpSpPr/>
          <p:nvPr/>
        </p:nvGrpSpPr>
        <p:grpSpPr>
          <a:xfrm>
            <a:off x="9951206" y="2150241"/>
            <a:ext cx="407463" cy="307777"/>
            <a:chOff x="880047" y="990002"/>
            <a:chExt cx="407463" cy="307777"/>
          </a:xfrm>
        </p:grpSpPr>
        <p:sp>
          <p:nvSpPr>
            <p:cNvPr id="114" name="ZoneTexte 113"/>
            <p:cNvSpPr txBox="1"/>
            <p:nvPr/>
          </p:nvSpPr>
          <p:spPr>
            <a:xfrm>
              <a:off x="880047" y="990002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/>
                <a:t>T1</a:t>
              </a:r>
              <a:endParaRPr lang="fr-FR" sz="1400" b="1" dirty="0"/>
            </a:p>
          </p:txBody>
        </p:sp>
        <p:sp>
          <p:nvSpPr>
            <p:cNvPr id="115" name="Heptagone 114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</p:grpSp>
      <p:grpSp>
        <p:nvGrpSpPr>
          <p:cNvPr id="116" name="Groupe 115"/>
          <p:cNvGrpSpPr/>
          <p:nvPr/>
        </p:nvGrpSpPr>
        <p:grpSpPr>
          <a:xfrm>
            <a:off x="1450520" y="3005211"/>
            <a:ext cx="407463" cy="307777"/>
            <a:chOff x="859373" y="984221"/>
            <a:chExt cx="407463" cy="307777"/>
          </a:xfrm>
        </p:grpSpPr>
        <p:sp>
          <p:nvSpPr>
            <p:cNvPr id="117" name="ZoneTexte 116"/>
            <p:cNvSpPr txBox="1"/>
            <p:nvPr/>
          </p:nvSpPr>
          <p:spPr>
            <a:xfrm>
              <a:off x="859373" y="984221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400" b="1"/>
              </a:lvl1pPr>
            </a:lstStyle>
            <a:p>
              <a:r>
                <a:rPr lang="fr-FR" dirty="0"/>
                <a:t>P1</a:t>
              </a:r>
            </a:p>
          </p:txBody>
        </p:sp>
        <p:sp>
          <p:nvSpPr>
            <p:cNvPr id="118" name="Heptagone 117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no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</p:grpSp>
      <p:grpSp>
        <p:nvGrpSpPr>
          <p:cNvPr id="119" name="Groupe 118"/>
          <p:cNvGrpSpPr/>
          <p:nvPr/>
        </p:nvGrpSpPr>
        <p:grpSpPr>
          <a:xfrm>
            <a:off x="1129459" y="3014695"/>
            <a:ext cx="407463" cy="307777"/>
            <a:chOff x="880047" y="990002"/>
            <a:chExt cx="407463" cy="307777"/>
          </a:xfrm>
        </p:grpSpPr>
        <p:sp>
          <p:nvSpPr>
            <p:cNvPr id="120" name="ZoneTexte 119"/>
            <p:cNvSpPr txBox="1"/>
            <p:nvPr/>
          </p:nvSpPr>
          <p:spPr>
            <a:xfrm>
              <a:off x="880047" y="990002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/>
                <a:t>T1</a:t>
              </a:r>
              <a:endParaRPr lang="fr-FR" sz="1400" b="1" dirty="0"/>
            </a:p>
          </p:txBody>
        </p:sp>
        <p:sp>
          <p:nvSpPr>
            <p:cNvPr id="121" name="Heptagone 120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</p:grpSp>
      <p:grpSp>
        <p:nvGrpSpPr>
          <p:cNvPr id="122" name="Groupe 121"/>
          <p:cNvGrpSpPr/>
          <p:nvPr/>
        </p:nvGrpSpPr>
        <p:grpSpPr>
          <a:xfrm>
            <a:off x="1198993" y="4686299"/>
            <a:ext cx="407463" cy="307777"/>
            <a:chOff x="880047" y="990002"/>
            <a:chExt cx="407463" cy="307777"/>
          </a:xfrm>
        </p:grpSpPr>
        <p:sp>
          <p:nvSpPr>
            <p:cNvPr id="123" name="ZoneTexte 122"/>
            <p:cNvSpPr txBox="1"/>
            <p:nvPr/>
          </p:nvSpPr>
          <p:spPr>
            <a:xfrm>
              <a:off x="880047" y="990002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/>
                <a:t>T4</a:t>
              </a:r>
              <a:endParaRPr lang="fr-FR" sz="1400" b="1" dirty="0"/>
            </a:p>
          </p:txBody>
        </p:sp>
        <p:sp>
          <p:nvSpPr>
            <p:cNvPr id="124" name="Heptagone 123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</p:grpSp>
      <p:grpSp>
        <p:nvGrpSpPr>
          <p:cNvPr id="125" name="Groupe 124"/>
          <p:cNvGrpSpPr/>
          <p:nvPr/>
        </p:nvGrpSpPr>
        <p:grpSpPr>
          <a:xfrm>
            <a:off x="9937311" y="651213"/>
            <a:ext cx="407463" cy="307777"/>
            <a:chOff x="880047" y="990002"/>
            <a:chExt cx="407463" cy="307777"/>
          </a:xfrm>
        </p:grpSpPr>
        <p:sp>
          <p:nvSpPr>
            <p:cNvPr id="126" name="ZoneTexte 125"/>
            <p:cNvSpPr txBox="1"/>
            <p:nvPr/>
          </p:nvSpPr>
          <p:spPr>
            <a:xfrm>
              <a:off x="880047" y="990002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/>
                <a:t>T1</a:t>
              </a:r>
              <a:endParaRPr lang="fr-FR" sz="1400" b="1" dirty="0"/>
            </a:p>
          </p:txBody>
        </p:sp>
        <p:sp>
          <p:nvSpPr>
            <p:cNvPr id="127" name="Heptagone 126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</p:grpSp>
      <p:grpSp>
        <p:nvGrpSpPr>
          <p:cNvPr id="128" name="Groupe 127"/>
          <p:cNvGrpSpPr/>
          <p:nvPr/>
        </p:nvGrpSpPr>
        <p:grpSpPr>
          <a:xfrm>
            <a:off x="5772032" y="2896349"/>
            <a:ext cx="407463" cy="307777"/>
            <a:chOff x="880047" y="990002"/>
            <a:chExt cx="407463" cy="307777"/>
          </a:xfrm>
        </p:grpSpPr>
        <p:sp>
          <p:nvSpPr>
            <p:cNvPr id="129" name="ZoneTexte 128"/>
            <p:cNvSpPr txBox="1"/>
            <p:nvPr/>
          </p:nvSpPr>
          <p:spPr>
            <a:xfrm>
              <a:off x="880047" y="990002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/>
                <a:t>T3</a:t>
              </a:r>
              <a:endParaRPr lang="fr-FR" sz="1400" b="1" dirty="0"/>
            </a:p>
          </p:txBody>
        </p:sp>
        <p:sp>
          <p:nvSpPr>
            <p:cNvPr id="130" name="Heptagone 129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</p:grpSp>
      <p:grpSp>
        <p:nvGrpSpPr>
          <p:cNvPr id="131" name="Groupe 130"/>
          <p:cNvGrpSpPr/>
          <p:nvPr/>
        </p:nvGrpSpPr>
        <p:grpSpPr>
          <a:xfrm>
            <a:off x="5384375" y="2896349"/>
            <a:ext cx="407463" cy="307777"/>
            <a:chOff x="859373" y="984221"/>
            <a:chExt cx="407463" cy="307777"/>
          </a:xfrm>
        </p:grpSpPr>
        <p:sp>
          <p:nvSpPr>
            <p:cNvPr id="132" name="ZoneTexte 131"/>
            <p:cNvSpPr txBox="1"/>
            <p:nvPr/>
          </p:nvSpPr>
          <p:spPr>
            <a:xfrm>
              <a:off x="859373" y="984221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400" b="1"/>
              </a:lvl1pPr>
            </a:lstStyle>
            <a:p>
              <a:r>
                <a:rPr lang="fr-FR" dirty="0"/>
                <a:t>P1</a:t>
              </a:r>
            </a:p>
          </p:txBody>
        </p:sp>
        <p:sp>
          <p:nvSpPr>
            <p:cNvPr id="133" name="Heptagone 132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no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</p:grpSp>
      <p:cxnSp>
        <p:nvCxnSpPr>
          <p:cNvPr id="134" name="Connecteur en angle 133"/>
          <p:cNvCxnSpPr>
            <a:stCxn id="66" idx="3"/>
            <a:endCxn id="64" idx="1"/>
          </p:cNvCxnSpPr>
          <p:nvPr/>
        </p:nvCxnSpPr>
        <p:spPr>
          <a:xfrm flipV="1">
            <a:off x="7412328" y="2809425"/>
            <a:ext cx="1675461" cy="720000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en angle 134"/>
          <p:cNvCxnSpPr>
            <a:stCxn id="66" idx="3"/>
            <a:endCxn id="42" idx="1"/>
          </p:cNvCxnSpPr>
          <p:nvPr/>
        </p:nvCxnSpPr>
        <p:spPr>
          <a:xfrm flipV="1">
            <a:off x="7412328" y="1322606"/>
            <a:ext cx="1675461" cy="2206819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en angle 135"/>
          <p:cNvCxnSpPr>
            <a:stCxn id="66" idx="3"/>
            <a:endCxn id="27" idx="1"/>
          </p:cNvCxnSpPr>
          <p:nvPr/>
        </p:nvCxnSpPr>
        <p:spPr>
          <a:xfrm>
            <a:off x="7412328" y="3529425"/>
            <a:ext cx="1686279" cy="2230122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en angle 136"/>
          <p:cNvCxnSpPr>
            <a:stCxn id="66" idx="3"/>
            <a:endCxn id="57" idx="1"/>
          </p:cNvCxnSpPr>
          <p:nvPr/>
        </p:nvCxnSpPr>
        <p:spPr>
          <a:xfrm>
            <a:off x="7412328" y="3529425"/>
            <a:ext cx="1675460" cy="755541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e 137"/>
          <p:cNvGrpSpPr/>
          <p:nvPr/>
        </p:nvGrpSpPr>
        <p:grpSpPr>
          <a:xfrm>
            <a:off x="9978574" y="3600343"/>
            <a:ext cx="407463" cy="307777"/>
            <a:chOff x="880047" y="990002"/>
            <a:chExt cx="407463" cy="307777"/>
          </a:xfrm>
        </p:grpSpPr>
        <p:sp>
          <p:nvSpPr>
            <p:cNvPr id="139" name="ZoneTexte 138"/>
            <p:cNvSpPr txBox="1"/>
            <p:nvPr/>
          </p:nvSpPr>
          <p:spPr>
            <a:xfrm>
              <a:off x="880047" y="990002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/>
                <a:t>T1</a:t>
              </a:r>
              <a:endParaRPr lang="fr-FR" sz="1400" b="1" dirty="0"/>
            </a:p>
          </p:txBody>
        </p:sp>
        <p:sp>
          <p:nvSpPr>
            <p:cNvPr id="140" name="Heptagone 139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</p:grpSp>
      <p:grpSp>
        <p:nvGrpSpPr>
          <p:cNvPr id="141" name="Groupe 140"/>
          <p:cNvGrpSpPr/>
          <p:nvPr/>
        </p:nvGrpSpPr>
        <p:grpSpPr>
          <a:xfrm>
            <a:off x="10000805" y="5115661"/>
            <a:ext cx="407463" cy="307777"/>
            <a:chOff x="880047" y="990002"/>
            <a:chExt cx="407463" cy="307777"/>
          </a:xfrm>
        </p:grpSpPr>
        <p:sp>
          <p:nvSpPr>
            <p:cNvPr id="142" name="ZoneTexte 141"/>
            <p:cNvSpPr txBox="1"/>
            <p:nvPr/>
          </p:nvSpPr>
          <p:spPr>
            <a:xfrm>
              <a:off x="880047" y="990002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/>
                <a:t>T4</a:t>
              </a:r>
              <a:endParaRPr lang="fr-FR" sz="1400" b="1" dirty="0"/>
            </a:p>
          </p:txBody>
        </p:sp>
        <p:sp>
          <p:nvSpPr>
            <p:cNvPr id="143" name="Heptagone 142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9300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Put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DF54-380C-439F-A3D8-83F6F52CA378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01" name="Rectangle 100"/>
          <p:cNvSpPr/>
          <p:nvPr/>
        </p:nvSpPr>
        <p:spPr>
          <a:xfrm>
            <a:off x="4367163" y="16406"/>
            <a:ext cx="23080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96938">
              <a:tabLst>
                <a:tab pos="1793875" algn="l"/>
              </a:tabLst>
            </a:pPr>
            <a:r>
              <a:rPr lang="fr-FR" sz="5400" b="1" dirty="0" smtClean="0">
                <a:solidFill>
                  <a:schemeClr val="bg1"/>
                </a:solidFill>
              </a:rPr>
              <a:t>PROJET</a:t>
            </a:r>
            <a:endParaRPr lang="fr-FR" sz="5400" b="1" dirty="0">
              <a:solidFill>
                <a:schemeClr val="bg1"/>
              </a:solidFill>
            </a:endParaRPr>
          </a:p>
        </p:txBody>
      </p:sp>
      <p:pic>
        <p:nvPicPr>
          <p:cNvPr id="17" name="Picture 2" descr="Crayon - Icônes gratuit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957" y="102636"/>
            <a:ext cx="783428" cy="78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186">
            <a:extLst>
              <a:ext uri="{FF2B5EF4-FFF2-40B4-BE49-F238E27FC236}">
                <a16:creationId xmlns:a16="http://schemas.microsoft.com/office/drawing/2014/main" id="{977A59BC-CDAE-4D70-8EB1-775C388245FD}"/>
              </a:ext>
            </a:extLst>
          </p:cNvPr>
          <p:cNvGrpSpPr/>
          <p:nvPr/>
        </p:nvGrpSpPr>
        <p:grpSpPr>
          <a:xfrm>
            <a:off x="7531140" y="1680102"/>
            <a:ext cx="2880000" cy="1440000"/>
            <a:chOff x="5938157" y="2023976"/>
            <a:chExt cx="2569465" cy="55105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9F5BC69-79BB-4945-9008-344B5CFFB84C}"/>
                </a:ext>
              </a:extLst>
            </p:cNvPr>
            <p:cNvSpPr/>
            <p:nvPr/>
          </p:nvSpPr>
          <p:spPr>
            <a:xfrm rot="360000">
              <a:off x="6858440" y="2398518"/>
              <a:ext cx="1597589" cy="144893"/>
            </a:xfrm>
            <a:prstGeom prst="rect">
              <a:avLst/>
            </a:prstGeom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noProof="1"/>
            </a:p>
          </p:txBody>
        </p:sp>
        <p:grpSp>
          <p:nvGrpSpPr>
            <p:cNvPr id="45" name="Group 188">
              <a:extLst>
                <a:ext uri="{FF2B5EF4-FFF2-40B4-BE49-F238E27FC236}">
                  <a16:creationId xmlns:a16="http://schemas.microsoft.com/office/drawing/2014/main" id="{01DBB52E-33DD-4D7A-86F4-EC30BD136316}"/>
                </a:ext>
              </a:extLst>
            </p:cNvPr>
            <p:cNvGrpSpPr/>
            <p:nvPr/>
          </p:nvGrpSpPr>
          <p:grpSpPr>
            <a:xfrm>
              <a:off x="5938157" y="2023976"/>
              <a:ext cx="2569465" cy="551054"/>
              <a:chOff x="5921828" y="3617002"/>
              <a:chExt cx="2569465" cy="551054"/>
            </a:xfrm>
            <a:effectLst/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C6680A7-7898-4675-AB56-A86BC7829353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806450" algn="ctr"/>
                <a:r>
                  <a:rPr lang="en-US" sz="1600" noProof="1" smtClean="0">
                    <a:solidFill>
                      <a:schemeClr val="tx1"/>
                    </a:solidFill>
                  </a:rPr>
                  <a:t>Refonte DTM 12 mois </a:t>
                </a:r>
                <a:endParaRPr lang="en-US" sz="1600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7925284-A5A3-4DF0-ACFA-25D12CF4AEEB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3200" b="1" noProof="1" smtClean="0"/>
                  <a:t>PROJET</a:t>
                </a:r>
                <a:endParaRPr lang="en-US" sz="3200" b="1" noProof="1"/>
              </a:p>
            </p:txBody>
          </p:sp>
        </p:grpSp>
      </p:grpSp>
      <p:grpSp>
        <p:nvGrpSpPr>
          <p:cNvPr id="48" name="Group 186">
            <a:extLst>
              <a:ext uri="{FF2B5EF4-FFF2-40B4-BE49-F238E27FC236}">
                <a16:creationId xmlns:a16="http://schemas.microsoft.com/office/drawing/2014/main" id="{977A59BC-CDAE-4D70-8EB1-775C388245FD}"/>
              </a:ext>
            </a:extLst>
          </p:cNvPr>
          <p:cNvGrpSpPr/>
          <p:nvPr/>
        </p:nvGrpSpPr>
        <p:grpSpPr>
          <a:xfrm>
            <a:off x="7531140" y="4693242"/>
            <a:ext cx="2880000" cy="1440000"/>
            <a:chOff x="5938157" y="2023976"/>
            <a:chExt cx="2569465" cy="55105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9F5BC69-79BB-4945-9008-344B5CFFB84C}"/>
                </a:ext>
              </a:extLst>
            </p:cNvPr>
            <p:cNvSpPr/>
            <p:nvPr/>
          </p:nvSpPr>
          <p:spPr>
            <a:xfrm rot="360000">
              <a:off x="6858440" y="2398518"/>
              <a:ext cx="1597589" cy="144893"/>
            </a:xfrm>
            <a:prstGeom prst="rect">
              <a:avLst/>
            </a:prstGeom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noProof="1"/>
            </a:p>
          </p:txBody>
        </p:sp>
        <p:grpSp>
          <p:nvGrpSpPr>
            <p:cNvPr id="50" name="Group 188">
              <a:extLst>
                <a:ext uri="{FF2B5EF4-FFF2-40B4-BE49-F238E27FC236}">
                  <a16:creationId xmlns:a16="http://schemas.microsoft.com/office/drawing/2014/main" id="{01DBB52E-33DD-4D7A-86F4-EC30BD136316}"/>
                </a:ext>
              </a:extLst>
            </p:cNvPr>
            <p:cNvGrpSpPr/>
            <p:nvPr/>
          </p:nvGrpSpPr>
          <p:grpSpPr>
            <a:xfrm>
              <a:off x="5938157" y="2023976"/>
              <a:ext cx="2569465" cy="551054"/>
              <a:chOff x="5921828" y="3617002"/>
              <a:chExt cx="2569465" cy="551054"/>
            </a:xfrm>
            <a:effectLst/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C6680A7-7898-4675-AB56-A86BC7829353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806450" algn="ctr"/>
                <a:r>
                  <a:rPr lang="en-US" sz="1600" noProof="1" smtClean="0">
                    <a:solidFill>
                      <a:schemeClr val="tx1"/>
                    </a:solidFill>
                  </a:rPr>
                  <a:t>Refonte des chaines  AUTO</a:t>
                </a:r>
                <a:endParaRPr lang="en-US" sz="1600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7925284-A5A3-4DF0-ACFA-25D12CF4AEEB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3200" b="1" noProof="1" smtClean="0"/>
                  <a:t>PROJET</a:t>
                </a:r>
                <a:endParaRPr lang="en-US" sz="3200" b="1" noProof="1"/>
              </a:p>
            </p:txBody>
          </p:sp>
        </p:grpSp>
      </p:grpSp>
      <p:grpSp>
        <p:nvGrpSpPr>
          <p:cNvPr id="68" name="Group 186">
            <a:extLst>
              <a:ext uri="{FF2B5EF4-FFF2-40B4-BE49-F238E27FC236}">
                <a16:creationId xmlns:a16="http://schemas.microsoft.com/office/drawing/2014/main" id="{977A59BC-CDAE-4D70-8EB1-775C388245FD}"/>
              </a:ext>
            </a:extLst>
          </p:cNvPr>
          <p:cNvGrpSpPr/>
          <p:nvPr/>
        </p:nvGrpSpPr>
        <p:grpSpPr>
          <a:xfrm>
            <a:off x="1192725" y="4693242"/>
            <a:ext cx="2880000" cy="1440000"/>
            <a:chOff x="5938157" y="2023976"/>
            <a:chExt cx="2569465" cy="55105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9F5BC69-79BB-4945-9008-344B5CFFB84C}"/>
                </a:ext>
              </a:extLst>
            </p:cNvPr>
            <p:cNvSpPr/>
            <p:nvPr/>
          </p:nvSpPr>
          <p:spPr>
            <a:xfrm rot="360000">
              <a:off x="6858440" y="2398518"/>
              <a:ext cx="1597589" cy="144893"/>
            </a:xfrm>
            <a:prstGeom prst="rect">
              <a:avLst/>
            </a:prstGeom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noProof="1"/>
            </a:p>
          </p:txBody>
        </p:sp>
        <p:grpSp>
          <p:nvGrpSpPr>
            <p:cNvPr id="70" name="Group 188">
              <a:extLst>
                <a:ext uri="{FF2B5EF4-FFF2-40B4-BE49-F238E27FC236}">
                  <a16:creationId xmlns:a16="http://schemas.microsoft.com/office/drawing/2014/main" id="{01DBB52E-33DD-4D7A-86F4-EC30BD136316}"/>
                </a:ext>
              </a:extLst>
            </p:cNvPr>
            <p:cNvGrpSpPr/>
            <p:nvPr/>
          </p:nvGrpSpPr>
          <p:grpSpPr>
            <a:xfrm>
              <a:off x="5938157" y="2023976"/>
              <a:ext cx="2569465" cy="551054"/>
              <a:chOff x="5921828" y="3617002"/>
              <a:chExt cx="2569465" cy="551054"/>
            </a:xfrm>
            <a:effectLst/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9C6680A7-7898-4675-AB56-A86BC7829353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806450" algn="ctr"/>
                <a:r>
                  <a:rPr lang="en-US" sz="1600" noProof="1" smtClean="0">
                    <a:solidFill>
                      <a:schemeClr val="tx1"/>
                    </a:solidFill>
                  </a:rPr>
                  <a:t>Base Nombres</a:t>
                </a:r>
                <a:endParaRPr lang="en-US" sz="1600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7925284-A5A3-4DF0-ACFA-25D12CF4AEEB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3200" b="1" noProof="1" smtClean="0"/>
                  <a:t>PROJET</a:t>
                </a:r>
                <a:endParaRPr lang="en-US" sz="3200" b="1" noProof="1"/>
              </a:p>
            </p:txBody>
          </p:sp>
        </p:grpSp>
      </p:grpSp>
      <p:grpSp>
        <p:nvGrpSpPr>
          <p:cNvPr id="73" name="Group 186">
            <a:extLst>
              <a:ext uri="{FF2B5EF4-FFF2-40B4-BE49-F238E27FC236}">
                <a16:creationId xmlns:a16="http://schemas.microsoft.com/office/drawing/2014/main" id="{977A59BC-CDAE-4D70-8EB1-775C388245FD}"/>
              </a:ext>
            </a:extLst>
          </p:cNvPr>
          <p:cNvGrpSpPr/>
          <p:nvPr/>
        </p:nvGrpSpPr>
        <p:grpSpPr>
          <a:xfrm>
            <a:off x="1192452" y="1576361"/>
            <a:ext cx="2880000" cy="1440000"/>
            <a:chOff x="5938157" y="2023976"/>
            <a:chExt cx="2569465" cy="551054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9F5BC69-79BB-4945-9008-344B5CFFB84C}"/>
                </a:ext>
              </a:extLst>
            </p:cNvPr>
            <p:cNvSpPr/>
            <p:nvPr/>
          </p:nvSpPr>
          <p:spPr>
            <a:xfrm rot="360000">
              <a:off x="6858440" y="2398518"/>
              <a:ext cx="1597589" cy="144893"/>
            </a:xfrm>
            <a:prstGeom prst="rect">
              <a:avLst/>
            </a:prstGeom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noProof="1"/>
            </a:p>
          </p:txBody>
        </p:sp>
        <p:grpSp>
          <p:nvGrpSpPr>
            <p:cNvPr id="75" name="Group 188">
              <a:extLst>
                <a:ext uri="{FF2B5EF4-FFF2-40B4-BE49-F238E27FC236}">
                  <a16:creationId xmlns:a16="http://schemas.microsoft.com/office/drawing/2014/main" id="{01DBB52E-33DD-4D7A-86F4-EC30BD136316}"/>
                </a:ext>
              </a:extLst>
            </p:cNvPr>
            <p:cNvGrpSpPr/>
            <p:nvPr/>
          </p:nvGrpSpPr>
          <p:grpSpPr>
            <a:xfrm>
              <a:off x="5938157" y="2023976"/>
              <a:ext cx="2569465" cy="551054"/>
              <a:chOff x="5921828" y="3617002"/>
              <a:chExt cx="2569465" cy="551054"/>
            </a:xfrm>
            <a:effectLst/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9C6680A7-7898-4675-AB56-A86BC7829353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806450" algn="ctr"/>
                <a:r>
                  <a:rPr lang="fr-FR" sz="1600" noProof="1">
                    <a:solidFill>
                      <a:schemeClr val="tx1"/>
                    </a:solidFill>
                  </a:rPr>
                  <a:t>Lignage de données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7925284-A5A3-4DF0-ACFA-25D12CF4AEEB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fr-FR" sz="3200" b="1" noProof="1" smtClean="0"/>
                  <a:t>PROJET</a:t>
                </a:r>
                <a:endParaRPr lang="fr-FR" sz="3200" b="1" noProof="1"/>
              </a:p>
            </p:txBody>
          </p:sp>
        </p:grpSp>
      </p:grpSp>
      <p:sp>
        <p:nvSpPr>
          <p:cNvPr id="78" name="Rectangle 77"/>
          <p:cNvSpPr/>
          <p:nvPr/>
        </p:nvSpPr>
        <p:spPr>
          <a:xfrm>
            <a:off x="500896" y="0"/>
            <a:ext cx="2837254" cy="494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9" name="Groupe 78"/>
          <p:cNvGrpSpPr/>
          <p:nvPr/>
        </p:nvGrpSpPr>
        <p:grpSpPr>
          <a:xfrm>
            <a:off x="784989" y="57480"/>
            <a:ext cx="407463" cy="307777"/>
            <a:chOff x="859373" y="984221"/>
            <a:chExt cx="407463" cy="307777"/>
          </a:xfrm>
        </p:grpSpPr>
        <p:sp>
          <p:nvSpPr>
            <p:cNvPr id="80" name="ZoneTexte 79"/>
            <p:cNvSpPr txBox="1"/>
            <p:nvPr/>
          </p:nvSpPr>
          <p:spPr>
            <a:xfrm>
              <a:off x="859373" y="984221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400" b="1"/>
              </a:lvl1pPr>
            </a:lstStyle>
            <a:p>
              <a:r>
                <a:rPr lang="fr-FR" dirty="0"/>
                <a:t>P1</a:t>
              </a:r>
            </a:p>
          </p:txBody>
        </p:sp>
        <p:sp>
          <p:nvSpPr>
            <p:cNvPr id="81" name="Heptagone 80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no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</p:grpSp>
      <p:grpSp>
        <p:nvGrpSpPr>
          <p:cNvPr id="82" name="Groupe 81"/>
          <p:cNvGrpSpPr/>
          <p:nvPr/>
        </p:nvGrpSpPr>
        <p:grpSpPr>
          <a:xfrm>
            <a:off x="1131258" y="65762"/>
            <a:ext cx="407463" cy="307777"/>
            <a:chOff x="877303" y="984221"/>
            <a:chExt cx="407463" cy="307777"/>
          </a:xfrm>
        </p:grpSpPr>
        <p:sp>
          <p:nvSpPr>
            <p:cNvPr id="83" name="Heptagone 82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  <p:sp>
          <p:nvSpPr>
            <p:cNvPr id="84" name="ZoneTexte 83"/>
            <p:cNvSpPr txBox="1"/>
            <p:nvPr/>
          </p:nvSpPr>
          <p:spPr>
            <a:xfrm>
              <a:off x="877303" y="984221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>
                  <a:solidFill>
                    <a:schemeClr val="bg1"/>
                  </a:solidFill>
                </a:rPr>
                <a:t>LH</a:t>
              </a:r>
              <a:endParaRPr lang="fr-FR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Groupe 84"/>
          <p:cNvGrpSpPr/>
          <p:nvPr/>
        </p:nvGrpSpPr>
        <p:grpSpPr>
          <a:xfrm>
            <a:off x="1508217" y="57480"/>
            <a:ext cx="407463" cy="307777"/>
            <a:chOff x="868338" y="984221"/>
            <a:chExt cx="407463" cy="307777"/>
          </a:xfrm>
        </p:grpSpPr>
        <p:sp>
          <p:nvSpPr>
            <p:cNvPr id="86" name="Heptagone 85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solidFill>
              <a:srgbClr val="FFC0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  <p:sp>
          <p:nvSpPr>
            <p:cNvPr id="87" name="ZoneTexte 86"/>
            <p:cNvSpPr txBox="1"/>
            <p:nvPr/>
          </p:nvSpPr>
          <p:spPr>
            <a:xfrm>
              <a:off x="868338" y="984221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>
                  <a:solidFill>
                    <a:schemeClr val="bg1"/>
                  </a:solidFill>
                </a:rPr>
                <a:t>VG</a:t>
              </a:r>
              <a:endParaRPr lang="fr-FR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8" name="Groupe 87"/>
          <p:cNvGrpSpPr/>
          <p:nvPr/>
        </p:nvGrpSpPr>
        <p:grpSpPr>
          <a:xfrm>
            <a:off x="1865633" y="57480"/>
            <a:ext cx="407463" cy="307777"/>
            <a:chOff x="868338" y="984221"/>
            <a:chExt cx="407463" cy="307777"/>
          </a:xfrm>
        </p:grpSpPr>
        <p:sp>
          <p:nvSpPr>
            <p:cNvPr id="89" name="Heptagone 88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868338" y="984221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>
                  <a:solidFill>
                    <a:schemeClr val="bg1"/>
                  </a:solidFill>
                </a:rPr>
                <a:t>BS</a:t>
              </a:r>
              <a:endParaRPr lang="fr-FR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Groupe 90"/>
          <p:cNvGrpSpPr/>
          <p:nvPr/>
        </p:nvGrpSpPr>
        <p:grpSpPr>
          <a:xfrm>
            <a:off x="2556250" y="55509"/>
            <a:ext cx="407463" cy="307777"/>
            <a:chOff x="868338" y="984221"/>
            <a:chExt cx="407463" cy="307777"/>
          </a:xfrm>
        </p:grpSpPr>
        <p:sp>
          <p:nvSpPr>
            <p:cNvPr id="92" name="Heptagone 91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solidFill>
              <a:srgbClr val="264378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868338" y="984221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>
                  <a:solidFill>
                    <a:schemeClr val="bg1"/>
                  </a:solidFill>
                </a:rPr>
                <a:t>BL</a:t>
              </a:r>
              <a:endParaRPr lang="fr-FR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e 93"/>
          <p:cNvGrpSpPr/>
          <p:nvPr/>
        </p:nvGrpSpPr>
        <p:grpSpPr>
          <a:xfrm>
            <a:off x="2930687" y="55508"/>
            <a:ext cx="407463" cy="307777"/>
            <a:chOff x="868338" y="984221"/>
            <a:chExt cx="407463" cy="307777"/>
          </a:xfrm>
        </p:grpSpPr>
        <p:sp>
          <p:nvSpPr>
            <p:cNvPr id="100" name="Heptagone 99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solidFill>
              <a:srgbClr val="7030A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  <p:sp>
          <p:nvSpPr>
            <p:cNvPr id="102" name="ZoneTexte 101"/>
            <p:cNvSpPr txBox="1"/>
            <p:nvPr/>
          </p:nvSpPr>
          <p:spPr>
            <a:xfrm>
              <a:off x="868338" y="984221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>
                  <a:solidFill>
                    <a:schemeClr val="bg1"/>
                  </a:solidFill>
                </a:rPr>
                <a:t>AB</a:t>
              </a:r>
              <a:endParaRPr lang="fr-FR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3" name="Groupe 102"/>
          <p:cNvGrpSpPr/>
          <p:nvPr/>
        </p:nvGrpSpPr>
        <p:grpSpPr>
          <a:xfrm>
            <a:off x="2208197" y="55510"/>
            <a:ext cx="407463" cy="307777"/>
            <a:chOff x="868338" y="984221"/>
            <a:chExt cx="407463" cy="307777"/>
          </a:xfrm>
        </p:grpSpPr>
        <p:sp>
          <p:nvSpPr>
            <p:cNvPr id="104" name="Heptagone 103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solidFill>
              <a:srgbClr val="00B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868338" y="984221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>
                  <a:solidFill>
                    <a:schemeClr val="bg1"/>
                  </a:solidFill>
                </a:rPr>
                <a:t>FC</a:t>
              </a:r>
              <a:endParaRPr lang="fr-FR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Groupe 105"/>
          <p:cNvGrpSpPr/>
          <p:nvPr/>
        </p:nvGrpSpPr>
        <p:grpSpPr>
          <a:xfrm>
            <a:off x="472893" y="66964"/>
            <a:ext cx="407463" cy="307777"/>
            <a:chOff x="889012" y="990002"/>
            <a:chExt cx="407463" cy="307777"/>
          </a:xfrm>
        </p:grpSpPr>
        <p:sp>
          <p:nvSpPr>
            <p:cNvPr id="107" name="ZoneTexte 106"/>
            <p:cNvSpPr txBox="1"/>
            <p:nvPr/>
          </p:nvSpPr>
          <p:spPr>
            <a:xfrm>
              <a:off x="889012" y="990002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/>
                <a:t>T</a:t>
              </a:r>
              <a:r>
                <a:rPr lang="fr-FR" sz="1400" b="1" dirty="0" smtClean="0"/>
                <a:t>1</a:t>
              </a:r>
              <a:endParaRPr lang="fr-FR" sz="1400" b="1" dirty="0"/>
            </a:p>
          </p:txBody>
        </p:sp>
        <p:sp>
          <p:nvSpPr>
            <p:cNvPr id="108" name="Heptagone 107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</p:grpSp>
      <p:grpSp>
        <p:nvGrpSpPr>
          <p:cNvPr id="109" name="Groupe 108"/>
          <p:cNvGrpSpPr/>
          <p:nvPr/>
        </p:nvGrpSpPr>
        <p:grpSpPr>
          <a:xfrm>
            <a:off x="2364442" y="4745537"/>
            <a:ext cx="407463" cy="307777"/>
            <a:chOff x="859373" y="984221"/>
            <a:chExt cx="407463" cy="307777"/>
          </a:xfrm>
        </p:grpSpPr>
        <p:sp>
          <p:nvSpPr>
            <p:cNvPr id="110" name="ZoneTexte 109"/>
            <p:cNvSpPr txBox="1"/>
            <p:nvPr/>
          </p:nvSpPr>
          <p:spPr>
            <a:xfrm>
              <a:off x="859373" y="984221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400" b="1"/>
              </a:lvl1pPr>
            </a:lstStyle>
            <a:p>
              <a:r>
                <a:rPr lang="fr-FR" dirty="0"/>
                <a:t>P1</a:t>
              </a:r>
            </a:p>
          </p:txBody>
        </p:sp>
        <p:sp>
          <p:nvSpPr>
            <p:cNvPr id="111" name="Heptagone 110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no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2025451" y="4755021"/>
            <a:ext cx="407463" cy="307777"/>
            <a:chOff x="862117" y="990002"/>
            <a:chExt cx="407463" cy="307777"/>
          </a:xfrm>
        </p:grpSpPr>
        <p:sp>
          <p:nvSpPr>
            <p:cNvPr id="113" name="ZoneTexte 112"/>
            <p:cNvSpPr txBox="1"/>
            <p:nvPr/>
          </p:nvSpPr>
          <p:spPr>
            <a:xfrm>
              <a:off x="862117" y="990002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/>
                <a:t>T</a:t>
              </a:r>
              <a:r>
                <a:rPr lang="fr-FR" sz="1400" b="1" dirty="0" smtClean="0"/>
                <a:t>1</a:t>
              </a:r>
              <a:endParaRPr lang="fr-FR" sz="1400" b="1" dirty="0"/>
            </a:p>
          </p:txBody>
        </p:sp>
        <p:sp>
          <p:nvSpPr>
            <p:cNvPr id="114" name="Heptagone 113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</p:grpSp>
      <p:grpSp>
        <p:nvGrpSpPr>
          <p:cNvPr id="115" name="Groupe 114"/>
          <p:cNvGrpSpPr/>
          <p:nvPr/>
        </p:nvGrpSpPr>
        <p:grpSpPr>
          <a:xfrm>
            <a:off x="2361195" y="1635573"/>
            <a:ext cx="407463" cy="307777"/>
            <a:chOff x="859373" y="984221"/>
            <a:chExt cx="407463" cy="307777"/>
          </a:xfrm>
        </p:grpSpPr>
        <p:sp>
          <p:nvSpPr>
            <p:cNvPr id="116" name="ZoneTexte 115"/>
            <p:cNvSpPr txBox="1"/>
            <p:nvPr/>
          </p:nvSpPr>
          <p:spPr>
            <a:xfrm>
              <a:off x="859373" y="984221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400" b="1"/>
              </a:lvl1pPr>
            </a:lstStyle>
            <a:p>
              <a:r>
                <a:rPr lang="fr-FR" dirty="0"/>
                <a:t>P1</a:t>
              </a:r>
            </a:p>
          </p:txBody>
        </p:sp>
        <p:sp>
          <p:nvSpPr>
            <p:cNvPr id="117" name="Heptagone 116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no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</p:grpSp>
      <p:grpSp>
        <p:nvGrpSpPr>
          <p:cNvPr id="118" name="Groupe 117"/>
          <p:cNvGrpSpPr/>
          <p:nvPr/>
        </p:nvGrpSpPr>
        <p:grpSpPr>
          <a:xfrm>
            <a:off x="2022204" y="1645057"/>
            <a:ext cx="407463" cy="307777"/>
            <a:chOff x="862117" y="990002"/>
            <a:chExt cx="407463" cy="307777"/>
          </a:xfrm>
        </p:grpSpPr>
        <p:sp>
          <p:nvSpPr>
            <p:cNvPr id="119" name="ZoneTexte 118"/>
            <p:cNvSpPr txBox="1"/>
            <p:nvPr/>
          </p:nvSpPr>
          <p:spPr>
            <a:xfrm>
              <a:off x="862117" y="990002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/>
                <a:t>T</a:t>
              </a:r>
              <a:r>
                <a:rPr lang="fr-FR" sz="1400" b="1" dirty="0"/>
                <a:t>3</a:t>
              </a:r>
            </a:p>
          </p:txBody>
        </p:sp>
        <p:sp>
          <p:nvSpPr>
            <p:cNvPr id="120" name="Heptagone 119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</p:grpSp>
      <p:grpSp>
        <p:nvGrpSpPr>
          <p:cNvPr id="121" name="Groupe 120"/>
          <p:cNvGrpSpPr/>
          <p:nvPr/>
        </p:nvGrpSpPr>
        <p:grpSpPr>
          <a:xfrm>
            <a:off x="8697861" y="1697878"/>
            <a:ext cx="407463" cy="307777"/>
            <a:chOff x="859373" y="984221"/>
            <a:chExt cx="407463" cy="307777"/>
          </a:xfrm>
        </p:grpSpPr>
        <p:sp>
          <p:nvSpPr>
            <p:cNvPr id="122" name="ZoneTexte 121"/>
            <p:cNvSpPr txBox="1"/>
            <p:nvPr/>
          </p:nvSpPr>
          <p:spPr>
            <a:xfrm>
              <a:off x="859373" y="984221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400" b="1"/>
              </a:lvl1pPr>
            </a:lstStyle>
            <a:p>
              <a:r>
                <a:rPr lang="fr-FR" dirty="0"/>
                <a:t>P1</a:t>
              </a:r>
            </a:p>
          </p:txBody>
        </p:sp>
        <p:sp>
          <p:nvSpPr>
            <p:cNvPr id="123" name="Heptagone 122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no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</p:grpSp>
      <p:grpSp>
        <p:nvGrpSpPr>
          <p:cNvPr id="124" name="Groupe 123"/>
          <p:cNvGrpSpPr/>
          <p:nvPr/>
        </p:nvGrpSpPr>
        <p:grpSpPr>
          <a:xfrm>
            <a:off x="8358870" y="1707362"/>
            <a:ext cx="407463" cy="307777"/>
            <a:chOff x="862117" y="990002"/>
            <a:chExt cx="407463" cy="307777"/>
          </a:xfrm>
        </p:grpSpPr>
        <p:sp>
          <p:nvSpPr>
            <p:cNvPr id="125" name="ZoneTexte 124"/>
            <p:cNvSpPr txBox="1"/>
            <p:nvPr/>
          </p:nvSpPr>
          <p:spPr>
            <a:xfrm>
              <a:off x="862117" y="990002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/>
                <a:t>T</a:t>
              </a:r>
              <a:r>
                <a:rPr lang="fr-FR" sz="1400" b="1" dirty="0" smtClean="0"/>
                <a:t>1</a:t>
              </a:r>
              <a:endParaRPr lang="fr-FR" sz="1400" b="1" dirty="0"/>
            </a:p>
          </p:txBody>
        </p:sp>
        <p:sp>
          <p:nvSpPr>
            <p:cNvPr id="126" name="Heptagone 125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</p:grpSp>
      <p:grpSp>
        <p:nvGrpSpPr>
          <p:cNvPr id="130" name="Groupe 129"/>
          <p:cNvGrpSpPr/>
          <p:nvPr/>
        </p:nvGrpSpPr>
        <p:grpSpPr>
          <a:xfrm>
            <a:off x="8362010" y="4714057"/>
            <a:ext cx="407463" cy="307777"/>
            <a:chOff x="862117" y="990002"/>
            <a:chExt cx="407463" cy="307777"/>
          </a:xfrm>
        </p:grpSpPr>
        <p:sp>
          <p:nvSpPr>
            <p:cNvPr id="131" name="ZoneTexte 130"/>
            <p:cNvSpPr txBox="1"/>
            <p:nvPr/>
          </p:nvSpPr>
          <p:spPr>
            <a:xfrm>
              <a:off x="862117" y="990002"/>
              <a:ext cx="407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/>
                <a:t>T2</a:t>
              </a:r>
              <a:endParaRPr lang="fr-FR" sz="1400" b="1" dirty="0"/>
            </a:p>
          </p:txBody>
        </p:sp>
        <p:sp>
          <p:nvSpPr>
            <p:cNvPr id="132" name="Heptagone 131"/>
            <p:cNvSpPr>
              <a:spLocks noChangeAspect="1"/>
            </p:cNvSpPr>
            <p:nvPr/>
          </p:nvSpPr>
          <p:spPr>
            <a:xfrm>
              <a:off x="909287" y="1001141"/>
              <a:ext cx="287829" cy="288000"/>
            </a:xfrm>
            <a:prstGeom prst="heptagon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6863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f4f733be-033d-4971-9513-f4fdda02ae09"/>
  <p:tag name="_AMO_REFRESHMULTIPLELIST" val="&lt;Items&gt;&#10;  &lt;Item Id=&quot;666474813&quot; Checked=&quot;True&quot; /&gt;&#10;  &lt;Item Id=&quot;864061437&quot; Checked=&quot;True&quot; /&gt;&#10;  &lt;Item Id=&quot;598816808&quot; Checked=&quot;True&quot; /&gt;&#10;  &lt;Item Id=&quot;963927961&quot; Checked=&quot;True&quot; /&gt;&#10;  &lt;Item Id=&quot;307712433&quot; Checked=&quot;True&quot; /&gt;&#10;&lt;/Items&gt;"/>
  <p:tag name="_AMO_CONTENTDEFINITION_666474813" val="&lt;ContentDefinition name=&quot;prf_sp_kpi_usage_sas&quot; rsid=&quot;666474813&quot; type=&quot;StoredProcess&quot; format=&quot;ReportXml&quot; imgfmt=&quot;ActiveX&quot; created=&quot;06/15/2022 12:19:05&quot; modifed=&quot;06/15/2022 17:17:53&quot; user=&quot;xavier.illy@acm.fr&quot; apply=&quot;False&quot; css=&quot;C:\Program Files\SASEGHome\SASAddInforMicrosoftOffice\8\Styles\SasWeb.css&quot; range=&quot;prf_sp_kpi_usage_sas&quot; auto=&quot;True&quot; xTime=&quot;00:00:09.8731572&quot; rTime=&quot;00:00:00.6889899&quot; bgnew=&quot;False&quot; nFmt=&quot;False&quot; grphSet=&quot;True&quot; imgY=&quot;0&quot; imgX=&quot;0&quot; redirect=&quot;False&quot;&gt;&#10;  &lt;files&gt;C:\Users\BAMBACH\Documents\My SAS Files\Add-In for Microsoft Office\_SOA_A5AOOV40.BC000037_515380712\main.srx&lt;/files&gt;&#10;  &lt;parents /&gt;&#10;  &lt;children /&gt;&#10;  &lt;param n=&quot;DisplayName&quot; v=&quot;prf_sp_kpi_usage_sas&quot; /&gt;&#10;  &lt;param n=&quot;DisplayType&quot; v=&quot;Application stockée&quot; /&gt;&#10;  &lt;param n=&quot;AMO_Version&quot; v=&quot;8.0&quot; /&gt;&#10;  &lt;param n=&quot;ServerHostName&quot; v=&quot;isasazj3.cm-cic.fr&quot; /&gt;&#10;  &lt;param n=&quot;Author&quot; v=&quot;GAILLARD Vincent&quot; /&gt;&#10;  &lt;param n=&quot;AMO_Description&quot; v=&quot;KPI usage SAS&quot; /&gt;&#10;  &lt;param n=&quot;RawValues&quot; v=&quot;False&quot; /&gt;&#10;  &lt;param n=&quot;Prompts&quot; v=&quot;&amp;lt;PromptValues obj=&amp;quot;p1&amp;quot; version=&amp;quot;1.0&amp;quot;&amp;gt;&amp;lt;DefinitionReferencesAndValues&amp;gt;&amp;lt;PromptDefinitionReference obj=&amp;quot;p2&amp;quot; promptId=&amp;quot;PromptDef_1619608727902_798233&amp;quot; name=&amp;quot;prfMkpiUSAGESAS_etape&amp;quot; definitionType=&amp;quot;TextDefinition&amp;quot; selectionType=&amp;quot;Single&amp;quot;&amp;gt;&amp;lt;Value&amp;gt;&amp;lt;String obj=&amp;quot;p3&amp;quot; value=&amp;quot;PERIODE&amp;quot; /&amp;gt;&amp;lt;/Value&amp;gt;&amp;lt;/PromptDefinitionReference&amp;gt;&amp;lt;/DefinitionReferencesAndValues&amp;gt;&amp;lt;/PromptValues&amp;gt;&quot; /&gt;&#10;  &lt;param n=&quot;HasPrompts&quot; v=&quot;True&quot; /&gt;&#10;  &lt;param n=&quot;DNA&quot; v=&quot;&amp;lt;DNA&amp;gt;&amp;#xD;&amp;#xA;  &amp;lt;Type&amp;gt;StoredProcess&amp;lt;/Type&amp;gt;&amp;#xD;&amp;#xA;  &amp;lt;Name&amp;gt;prf_sp_kpi_usage_sas&amp;lt;/Name&amp;gt;&amp;#xD;&amp;#xA;  &amp;lt;Version&amp;gt;1&amp;lt;/Version&amp;gt;&amp;#xD;&amp;#xA;  &amp;lt;Assembly&amp;gt;SAS.EG.SDS.Model&amp;lt;/Assembly&amp;gt;&amp;#xD;&amp;#xA;  &amp;lt;Factory&amp;gt;SAS.EG.SDS.Model.Creator&amp;lt;/Factory&amp;gt;&amp;#xD;&amp;#xA;  &amp;lt;ParentName&amp;gt;ADMOUTILS&amp;lt;/ParentName&amp;gt;&amp;#xD;&amp;#xA;  &amp;lt;DisplayName&amp;gt;prf_sp_kpi_usage_sas&amp;lt;/DisplayName&amp;gt;&amp;#xD;&amp;#xA;  &amp;lt;SBIP&amp;gt;/Shared Data ACM FRANCE/ADMOUTILS/prf_sp_kpi_usage_sas&amp;lt;/SBIP&amp;gt;&amp;#xD;&amp;#xA;  &amp;lt;SBIPFull&amp;gt;/Shared Data ACM FRANCE/ADMOUTILS/prf_sp_kpi_usage_sas(StoredProcess)&amp;lt;/SBIPFull&amp;gt;&amp;#xD;&amp;#xA;  &amp;lt;Path&amp;gt;/Shared Data ACM FRANCE/ADMOUTILS/prf_sp_kpi_usage_sas&amp;lt;/Path&amp;gt;&amp;#xD;&amp;#xA;&amp;lt;/DNA&amp;gt;&quot; /&gt;&#10;  &lt;param n=&quot;ServerName&quot; v=&quot;SASApp&quot; /&gt;&#10;  &lt;param n=&quot;ClassName&quot; v=&quot;SAS.OfficeAddin.StoredProcess&quot; /&gt;&#10;  &lt;param n=&quot;UnselectedIds&quot; v=&quot;&quot; /&gt;&#10;  &lt;param n=&quot;_ROM_Version_&quot; v=&quot;1.3&quot; /&gt;&#10;  &lt;param n=&quot;_ROM_Application_&quot; v=&quot;ODS&quot; /&gt;&#10;  &lt;param n=&quot;_ROM_AppVersion_&quot; v=&quot;9.4&quot; /&gt;&#10;  &lt;fids n=&quot;main.srx&quot; v=&quot;0&quot; /&gt;&#10;  &lt;ExcelXMLOptions AdjColWidths=&quot;True&quot; RowOpt=&quot;InsertEntire&quot; ColOpt=&quot;InsertCells&quot; /&gt;&#10;&lt;/ContentDefinition&gt;"/>
  <p:tag name="_AMO_CONTENTLOCATION_666474813_ROM_F0.SEC2.GANNO_1.SEC1.BDY.IMG1" val="&lt;ContentLocation path=&quot;F0.SEC2.GAnno_1.SEC1.BDY.IMG1&quot; rsid=&quot;666474813&quot; tag=&quot;ROM&quot; fid=&quot;0&quot; /&gt;"/>
  <p:tag name="_AMO_CONTENTDEFINITION_864061437" val="&lt;ContentDefinition name=&quot;prf_sp_kpi_usage_sas (2)&quot; rsid=&quot;864061437&quot; type=&quot;StoredProcess&quot; format=&quot;ReportXml&quot; imgfmt=&quot;ActiveX&quot; created=&quot;06/15/2022 14:17:27&quot; modifed=&quot;06/15/2022 17:18:07&quot; user=&quot;xavier.illy@acm.fr&quot; apply=&quot;False&quot; css=&quot;C:\Program Files\SASEGHome\SASAddInforMicrosoftOffice\8\Styles\SasWeb.css&quot; range=&quot;prf_sp_kpi_usage_sas__2_&quot; auto=&quot;True&quot; xTime=&quot;00:00:12.6036301&quot; rTime=&quot;00:00:00.7020344&quot; bgnew=&quot;False&quot; nFmt=&quot;False&quot; grphSet=&quot;True&quot; imgY=&quot;0&quot; imgX=&quot;0&quot; redirect=&quot;False&quot;&gt;&#10;  &lt;files&gt;C:\Users\BAMBACH\Documents\My SAS Files\Add-In for Microsoft Office\_SOA_A5AOOV40.BC000037_330574430\main.srx&lt;/files&gt;&#10;  &lt;parents /&gt;&#10;  &lt;children /&gt;&#10;  &lt;param n=&quot;DisplayName&quot; v=&quot;prf_sp_kpi_usage_sas (2)&quot; /&gt;&#10;  &lt;param n=&quot;DisplayType&quot; v=&quot;Application stockée&quot; /&gt;&#10;  &lt;param n=&quot;AMO_Version&quot; v=&quot;8.0&quot; /&gt;&#10;  &lt;param n=&quot;ServerHostName&quot; v=&quot;isasazj3.cm-cic.fr&quot; /&gt;&#10;  &lt;param n=&quot;Author&quot; v=&quot;GAILLARD Vincent&quot; /&gt;&#10;  &lt;param n=&quot;AMO_Description&quot; v=&quot;KPI usage SAS&quot; /&gt;&#10;  &lt;param n=&quot;RawValues&quot; v=&quot;False&quot; /&gt;&#10;  &lt;param n=&quot;Prompts&quot; v=&quot;&amp;lt;PromptValues obj=&amp;quot;p1&amp;quot; version=&amp;quot;1.0&amp;quot;&amp;gt;&amp;lt;DefinitionReferencesAndValues&amp;gt;&amp;lt;PromptDefinitionReference obj=&amp;quot;p2&amp;quot; promptId=&amp;quot;PromptDef_1619608727902_798233&amp;quot; name=&amp;quot;prfMkpiUSAGESAS_etape&amp;quot; definitionType=&amp;quot;TextDefinition&amp;quot; selectionType=&amp;quot;Single&amp;quot;&amp;gt;&amp;lt;Value&amp;gt;&amp;lt;String obj=&amp;quot;p3&amp;quot; value=&amp;quot;UTILISATEUR&amp;quot; /&amp;gt;&amp;lt;/Value&amp;gt;&amp;lt;/PromptDefinitionReference&amp;gt;&amp;lt;/DefinitionReferencesAndValues&amp;gt;&amp;lt;/PromptValues&amp;gt;&quot; /&gt;&#10;  &lt;param n=&quot;HasPrompts&quot; v=&quot;True&quot; /&gt;&#10;  &lt;param n=&quot;DNA&quot; v=&quot;&amp;lt;DNA&amp;gt;&amp;#xD;&amp;#xA;  &amp;lt;Type&amp;gt;StoredProcess&amp;lt;/Type&amp;gt;&amp;#xD;&amp;#xA;  &amp;lt;Name&amp;gt;prf_sp_kpi_usage_sas&amp;lt;/Name&amp;gt;&amp;#xD;&amp;#xA;  &amp;lt;Version&amp;gt;1&amp;lt;/Version&amp;gt;&amp;#xD;&amp;#xA;  &amp;lt;Assembly&amp;gt;SAS.EG.SDS.Model&amp;lt;/Assembly&amp;gt;&amp;#xD;&amp;#xA;  &amp;lt;Factory&amp;gt;SAS.EG.SDS.Model.Creator&amp;lt;/Factory&amp;gt;&amp;#xD;&amp;#xA;  &amp;lt;ParentName&amp;gt;ADMOUTILS&amp;lt;/ParentName&amp;gt;&amp;#xD;&amp;#xA;  &amp;lt;DisplayName&amp;gt;prf_sp_kpi_usage_sas&amp;lt;/DisplayName&amp;gt;&amp;#xD;&amp;#xA;  &amp;lt;SBIP&amp;gt;/Shared Data ACM FRANCE/ADMOUTILS/prf_sp_kpi_usage_sas&amp;lt;/SBIP&amp;gt;&amp;#xD;&amp;#xA;  &amp;lt;SBIPFull&amp;gt;/Shared Data ACM FRANCE/ADMOUTILS/prf_sp_kpi_usage_sas(StoredProcess)&amp;lt;/SBIPFull&amp;gt;&amp;#xD;&amp;#xA;  &amp;lt;Path&amp;gt;/Shared Data ACM FRANCE/ADMOUTILS/prf_sp_kpi_usage_sas&amp;lt;/Path&amp;gt;&amp;#xD;&amp;#xA;&amp;lt;/DNA&amp;gt;&quot; /&gt;&#10;  &lt;param n=&quot;ServerName&quot; v=&quot;SASApp&quot; /&gt;&#10;  &lt;param n=&quot;ClassName&quot; v=&quot;SAS.OfficeAddin.StoredProcess&quot; /&gt;&#10;  &lt;param n=&quot;UnselectedIds&quot; v=&quot;&quot; /&gt;&#10;  &lt;param n=&quot;_ROM_Version_&quot; v=&quot;1.3&quot; /&gt;&#10;  &lt;param n=&quot;_ROM_Application_&quot; v=&quot;ODS&quot; /&gt;&#10;  &lt;param n=&quot;_ROM_AppVersion_&quot; v=&quot;9.4&quot; /&gt;&#10;  &lt;fids n=&quot;main.srx&quot; v=&quot;0&quot; /&gt;&#10;  &lt;ExcelXMLOptions AdjColWidths=&quot;True&quot; RowOpt=&quot;InsertEntire&quot; ColOpt=&quot;InsertCells&quot; /&gt;&#10;&lt;/ContentDefinition&gt;"/>
  <p:tag name="_AMO_CONTENTLOCATION_864061437_ROM_F0.SEC2.GANNO_1.SEC1.BDY.IMG1" val="&lt;ContentLocation path=&quot;F0.SEC2.GAnno_1.SEC1.BDY.IMG1&quot; rsid=&quot;864061437&quot; tag=&quot;ROM&quot; fid=&quot;0&quot; /&gt;"/>
  <p:tag name="_AMO_CONTENTDEFINITION_598816808" val="&lt;ContentDefinition name=&quot;prf_sp_kpi_usage_sas (3)&quot; rsid=&quot;598816808&quot; type=&quot;StoredProcess&quot; format=&quot;ReportXml&quot; imgfmt=&quot;ActiveX&quot; created=&quot;06/15/2022 16:25:42&quot; modifed=&quot;06/15/2022 17:18:18&quot; user=&quot;xavier.illy@acm.fr&quot; apply=&quot;False&quot; css=&quot;C:\Program Files\SASEGHome\SASAddInforMicrosoftOffice\8\Styles\SasWeb.css&quot; range=&quot;prf_sp_kpi_usage_sas__3_&quot; auto=&quot;True&quot; xTime=&quot;00:00:10.2220488&quot; rTime=&quot;00:00:00.6961150&quot; bgnew=&quot;False&quot; nFmt=&quot;False&quot; grphSet=&quot;True&quot; imgY=&quot;0&quot; imgX=&quot;0&quot; redirect=&quot;False&quot;&gt;&#10;  &lt;files&gt;C:\Users\BAMBACH\Documents\My SAS Files\Add-In for Microsoft Office\_SOA_A5AOOV40.BC000037_231409907\main.srx&lt;/files&gt;&#10;  &lt;parents /&gt;&#10;  &lt;children /&gt;&#10;  &lt;param n=&quot;DisplayName&quot; v=&quot;prf_sp_kpi_usage_sas (3)&quot; /&gt;&#10;  &lt;param n=&quot;DisplayType&quot; v=&quot;Application stockée&quot; /&gt;&#10;  &lt;param n=&quot;AMO_Version&quot; v=&quot;8.0&quot; /&gt;&#10;  &lt;param n=&quot;ServerHostName&quot; v=&quot;isasazj3.cm-cic.fr&quot; /&gt;&#10;  &lt;param n=&quot;Author&quot; v=&quot;GAILLARD Vincent&quot; /&gt;&#10;  &lt;param n=&quot;AMO_Description&quot; v=&quot;KPI usage SAS&quot; /&gt;&#10;  &lt;param n=&quot;RawValues&quot; v=&quot;False&quot; /&gt;&#10;  &lt;param n=&quot;Prompts&quot; v=&quot;&amp;lt;PromptValues obj=&amp;quot;p1&amp;quot; version=&amp;quot;1.0&amp;quot;&amp;gt;&amp;lt;DefinitionReferencesAndValues&amp;gt;&amp;lt;PromptDefinitionReference obj=&amp;quot;p2&amp;quot; promptId=&amp;quot;PromptDef_1619608727902_798233&amp;quot; name=&amp;quot;prfMkpiUSAGESAS_etape&amp;quot; definitionType=&amp;quot;TextDefinition&amp;quot; selectionType=&amp;quot;Single&amp;quot;&amp;gt;&amp;lt;Value&amp;gt;&amp;lt;String obj=&amp;quot;p3&amp;quot; value=&amp;quot;MOYENNE&amp;quot; /&amp;gt;&amp;lt;/Value&amp;gt;&amp;lt;/PromptDefinitionReference&amp;gt;&amp;lt;/DefinitionReferencesAndValues&amp;gt;&amp;lt;/PromptValues&amp;gt;&quot; /&gt;&#10;  &lt;param n=&quot;HasPrompts&quot; v=&quot;True&quot; /&gt;&#10;  &lt;param n=&quot;DNA&quot; v=&quot;&amp;lt;DNA&amp;gt;&amp;#xD;&amp;#xA;  &amp;lt;Type&amp;gt;StoredProcess&amp;lt;/Type&amp;gt;&amp;#xD;&amp;#xA;  &amp;lt;Name&amp;gt;prf_sp_kpi_usage_sas&amp;lt;/Name&amp;gt;&amp;#xD;&amp;#xA;  &amp;lt;Version&amp;gt;1&amp;lt;/Version&amp;gt;&amp;#xD;&amp;#xA;  &amp;lt;Assembly&amp;gt;SAS.EG.SDS.Model&amp;lt;/Assembly&amp;gt;&amp;#xD;&amp;#xA;  &amp;lt;Factory&amp;gt;SAS.EG.SDS.Model.Creator&amp;lt;/Factory&amp;gt;&amp;#xD;&amp;#xA;  &amp;lt;ParentName&amp;gt;ADMOUTILS&amp;lt;/ParentName&amp;gt;&amp;#xD;&amp;#xA;  &amp;lt;DisplayName&amp;gt;prf_sp_kpi_usage_sas&amp;lt;/DisplayName&amp;gt;&amp;#xD;&amp;#xA;  &amp;lt;SBIP&amp;gt;/Shared Data ACM FRANCE/ADMOUTILS/prf_sp_kpi_usage_sas&amp;lt;/SBIP&amp;gt;&amp;#xD;&amp;#xA;  &amp;lt;SBIPFull&amp;gt;/Shared Data ACM FRANCE/ADMOUTILS/prf_sp_kpi_usage_sas(StoredProcess)&amp;lt;/SBIPFull&amp;gt;&amp;#xD;&amp;#xA;  &amp;lt;Path&amp;gt;/Shared Data ACM FRANCE/ADMOUTILS/prf_sp_kpi_usage_sas&amp;lt;/Path&amp;gt;&amp;#xD;&amp;#xA;&amp;lt;/DNA&amp;gt;&quot; /&gt;&#10;  &lt;param n=&quot;ServerName&quot; v=&quot;SASApp&quot; /&gt;&#10;  &lt;param n=&quot;ClassName&quot; v=&quot;SAS.OfficeAddin.StoredProcess&quot; /&gt;&#10;  &lt;param n=&quot;UnselectedIds&quot; v=&quot;&quot; /&gt;&#10;  &lt;param n=&quot;_ROM_Version_&quot; v=&quot;1.3&quot; /&gt;&#10;  &lt;param n=&quot;_ROM_Application_&quot; v=&quot;ODS&quot; /&gt;&#10;  &lt;param n=&quot;_ROM_AppVersion_&quot; v=&quot;9.4&quot; /&gt;&#10;  &lt;fids n=&quot;main.srx&quot; v=&quot;0&quot; /&gt;&#10;  &lt;ExcelXMLOptions AdjColWidths=&quot;True&quot; RowOpt=&quot;InsertEntire&quot; ColOpt=&quot;InsertCells&quot; /&gt;&#10;&lt;/ContentDefinition&gt;"/>
  <p:tag name="_AMO_CONTENTLOCATION_598816808_ROM_F0.SEC2.GANNO_1.SEC1.BDY.IMG1" val="&lt;ContentLocation path=&quot;F0.SEC2.GAnno_1.SEC1.BDY.IMG1&quot; rsid=&quot;598816808&quot; tag=&quot;ROM&quot; fid=&quot;0&quot; /&gt;"/>
  <p:tag name="_AMO_CONTENTDEFINITION_963927961" val="&lt;ContentDefinition name=&quot;prf_sp_kpi_usage_sas (4)&quot; rsid=&quot;963927961&quot; type=&quot;StoredProcess&quot; format=&quot;ReportXml&quot; imgfmt=&quot;ActiveX&quot; created=&quot;06/15/2022 17:04:59&quot; modifed=&quot;06/15/2022 17:18:30&quot; user=&quot;xavier.illy@acm.fr&quot; apply=&quot;False&quot; css=&quot;C:\Program Files\SASEGHome\SASAddInforMicrosoftOffice\8\Styles\SasWeb.css&quot; range=&quot;prf_sp_kpi_usage_sas__4_&quot; auto=&quot;True&quot; xTime=&quot;00:00:11.0491900&quot; rTime=&quot;00:00:00.6715504&quot; bgnew=&quot;False&quot; nFmt=&quot;False&quot; grphSet=&quot;True&quot; imgY=&quot;0&quot; imgX=&quot;0&quot; redirect=&quot;False&quot;&gt;&#10;  &lt;files&gt;C:\Users\BAMBACH\Documents\My SAS Files\Add-In for Microsoft Office\_SOA_A5AOOV40.BC000037_803130637\main.srx&lt;/files&gt;&#10;  &lt;parents /&gt;&#10;  &lt;children /&gt;&#10;  &lt;param n=&quot;DisplayName&quot; v=&quot;prf_sp_kpi_usage_sas (4)&quot; /&gt;&#10;  &lt;param n=&quot;DisplayType&quot; v=&quot;Application stockée&quot; /&gt;&#10;  &lt;param n=&quot;AMO_Version&quot; v=&quot;8.0&quot; /&gt;&#10;  &lt;param n=&quot;ServerHostName&quot; v=&quot;isasazj3.cm-cic.fr&quot; /&gt;&#10;  &lt;param n=&quot;Author&quot; v=&quot;GAILLARD Vincent&quot; /&gt;&#10;  &lt;param n=&quot;AMO_Description&quot; v=&quot;KPI usage SAS&quot; /&gt;&#10;  &lt;param n=&quot;RawValues&quot; v=&quot;False&quot; /&gt;&#10;  &lt;param n=&quot;Prompts&quot; v=&quot;&amp;lt;PromptValues obj=&amp;quot;p1&amp;quot; version=&amp;quot;1.0&amp;quot;&amp;gt;&amp;lt;DefinitionReferencesAndValues&amp;gt;&amp;lt;PromptDefinitionReference obj=&amp;quot;p2&amp;quot; promptId=&amp;quot;PromptDef_1619608727902_798233&amp;quot; name=&amp;quot;prfMkpiUSAGESAS_etape&amp;quot; definitionType=&amp;quot;TextDefinition&amp;quot; selectionType=&amp;quot;Single&amp;quot;&amp;gt;&amp;lt;Value&amp;gt;&amp;lt;String obj=&amp;quot;p3&amp;quot; value=&amp;quot;ACTIVITE&amp;quot; /&amp;gt;&amp;lt;/Value&amp;gt;&amp;lt;/PromptDefinitionReference&amp;gt;&amp;lt;/DefinitionReferencesAndValues&amp;gt;&amp;lt;/PromptValues&amp;gt;&quot; /&gt;&#10;  &lt;param n=&quot;HasPrompts&quot; v=&quot;True&quot; /&gt;&#10;  &lt;param n=&quot;DNA&quot; v=&quot;&amp;lt;DNA&amp;gt;&amp;#xD;&amp;#xA;  &amp;lt;Type&amp;gt;StoredProcess&amp;lt;/Type&amp;gt;&amp;#xD;&amp;#xA;  &amp;lt;Name&amp;gt;prf_sp_kpi_usage_sas&amp;lt;/Name&amp;gt;&amp;#xD;&amp;#xA;  &amp;lt;Version&amp;gt;1&amp;lt;/Version&amp;gt;&amp;#xD;&amp;#xA;  &amp;lt;Assembly&amp;gt;SAS.EG.SDS.Model&amp;lt;/Assembly&amp;gt;&amp;#xD;&amp;#xA;  &amp;lt;Factory&amp;gt;SAS.EG.SDS.Model.Creator&amp;lt;/Factory&amp;gt;&amp;#xD;&amp;#xA;  &amp;lt;ParentName&amp;gt;ADMOUTILS&amp;lt;/ParentName&amp;gt;&amp;#xD;&amp;#xA;  &amp;lt;DisplayName&amp;gt;prf_sp_kpi_usage_sas&amp;lt;/DisplayName&amp;gt;&amp;#xD;&amp;#xA;  &amp;lt;SBIP&amp;gt;/Shared Data ACM FRANCE/ADMOUTILS/prf_sp_kpi_usage_sas&amp;lt;/SBIP&amp;gt;&amp;#xD;&amp;#xA;  &amp;lt;SBIPFull&amp;gt;/Shared Data ACM FRANCE/ADMOUTILS/prf_sp_kpi_usage_sas(StoredProcess)&amp;lt;/SBIPFull&amp;gt;&amp;#xD;&amp;#xA;  &amp;lt;Path&amp;gt;/Shared Data ACM FRANCE/ADMOUTILS/prf_sp_kpi_usage_sas&amp;lt;/Path&amp;gt;&amp;#xD;&amp;#xA;&amp;lt;/DNA&amp;gt;&quot; /&gt;&#10;  &lt;param n=&quot;ServerName&quot; v=&quot;SASApp&quot; /&gt;&#10;  &lt;param n=&quot;ClassName&quot; v=&quot;SAS.OfficeAddin.StoredProcess&quot; /&gt;&#10;  &lt;param n=&quot;UnselectedIds&quot; v=&quot;&quot; /&gt;&#10;  &lt;param n=&quot;_ROM_Version_&quot; v=&quot;1.3&quot; /&gt;&#10;  &lt;param n=&quot;_ROM_Application_&quot; v=&quot;ODS&quot; /&gt;&#10;  &lt;param n=&quot;_ROM_AppVersion_&quot; v=&quot;9.4&quot; /&gt;&#10;  &lt;fids n=&quot;main.srx&quot; v=&quot;0&quot; /&gt;&#10;  &lt;ExcelXMLOptions AdjColWidths=&quot;True&quot; RowOpt=&quot;InsertEntire&quot; ColOpt=&quot;InsertCells&quot; /&gt;&#10;&lt;/ContentDefinition&gt;"/>
  <p:tag name="_AMO_CONTENTLOCATION_963927961_ROM_F0.SEC2.GANNO_1.SEC1.BDY.IMG1" val="&lt;ContentLocation path=&quot;F0.SEC2.GAnno_1.SEC1.BDY.IMG1&quot; rsid=&quot;963927961&quot; tag=&quot;ROM&quot; fid=&quot;0&quot; /&gt;"/>
  <p:tag name="_AMO_XMLVERSION" val="1"/>
  <p:tag name="_AMO_CONTENTDEFINITION_307712433" val="&lt;ContentDefinition name=&quot;prf_sp_kpi_usage_sas (5)&quot; rsid=&quot;307712433&quot; type=&quot;StoredProcess&quot; format=&quot;ReportXml&quot; imgfmt=&quot;ActiveX&quot; created=&quot;06/15/2022 17:06:37&quot; modifed=&quot;06/15/2022 17:18:42&quot; user=&quot;xavier.illy@acm.fr&quot; apply=&quot;False&quot; css=&quot;C:\Program Files\SASEGHome\SASAddInforMicrosoftOffice\8\Styles\SasWeb.css&quot; range=&quot;prf_sp_kpi_usage_sas__5_&quot; auto=&quot;True&quot; xTime=&quot;00:00:11.3602439&quot; rTime=&quot;00:00:00.6699916&quot; bgnew=&quot;False&quot; nFmt=&quot;False&quot; grphSet=&quot;True&quot; imgY=&quot;0&quot; imgX=&quot;0&quot; redirect=&quot;False&quot;&gt;&#10;  &lt;files&gt;C:\Users\BAMBACH\Documents\My SAS Files\Add-In for Microsoft Office\_SOA_A5AOOV40.BC000037_350555328\main.srx&lt;/files&gt;&#10;  &lt;parents /&gt;&#10;  &lt;children /&gt;&#10;  &lt;param n=&quot;DisplayName&quot; v=&quot;prf_sp_kpi_usage_sas (5)&quot; /&gt;&#10;  &lt;param n=&quot;DisplayType&quot; v=&quot;Application stockée&quot; /&gt;&#10;  &lt;param n=&quot;AMO_Version&quot; v=&quot;8.0&quot; /&gt;&#10;  &lt;param n=&quot;ServerHostName&quot; v=&quot;isasazj3.cm-cic.fr&quot; /&gt;&#10;  &lt;param n=&quot;Author&quot; v=&quot;GAILLARD Vincent&quot; /&gt;&#10;  &lt;param n=&quot;AMO_Description&quot; v=&quot;KPI usage SAS&quot; /&gt;&#10;  &lt;param n=&quot;RawValues&quot; v=&quot;False&quot; /&gt;&#10;  &lt;param n=&quot;Prompts&quot; v=&quot;&amp;lt;PromptValues obj=&amp;quot;p1&amp;quot; version=&amp;quot;1.0&amp;quot;&amp;gt;&amp;lt;DefinitionReferencesAndValues&amp;gt;&amp;lt;PromptDefinitionReference obj=&amp;quot;p2&amp;quot; promptId=&amp;quot;PromptDef_1619608727902_798233&amp;quot; name=&amp;quot;prfMkpiUSAGESAS_etape&amp;quot; definitionType=&amp;quot;TextDefinition&amp;quot; selectionType=&amp;quot;Single&amp;quot;&amp;gt;&amp;lt;Value&amp;gt;&amp;lt;String obj=&amp;quot;p3&amp;quot; value=&amp;quot;SESSION&amp;quot; /&amp;gt;&amp;lt;/Value&amp;gt;&amp;lt;/PromptDefinitionReference&amp;gt;&amp;lt;/DefinitionReferencesAndValues&amp;gt;&amp;lt;/PromptValues&amp;gt;&quot; /&gt;&#10;  &lt;param n=&quot;HasPrompts&quot; v=&quot;True&quot; /&gt;&#10;  &lt;param n=&quot;DNA&quot; v=&quot;&amp;lt;DNA&amp;gt;&amp;#xD;&amp;#xA;  &amp;lt;Type&amp;gt;StoredProcess&amp;lt;/Type&amp;gt;&amp;#xD;&amp;#xA;  &amp;lt;Name&amp;gt;prf_sp_kpi_usage_sas&amp;lt;/Name&amp;gt;&amp;#xD;&amp;#xA;  &amp;lt;Version&amp;gt;1&amp;lt;/Version&amp;gt;&amp;#xD;&amp;#xA;  &amp;lt;Assembly&amp;gt;SAS.EG.SDS.Model&amp;lt;/Assembly&amp;gt;&amp;#xD;&amp;#xA;  &amp;lt;Factory&amp;gt;SAS.EG.SDS.Model.Creator&amp;lt;/Factory&amp;gt;&amp;#xD;&amp;#xA;  &amp;lt;ParentName&amp;gt;ADMOUTILS&amp;lt;/ParentName&amp;gt;&amp;#xD;&amp;#xA;  &amp;lt;DisplayName&amp;gt;prf_sp_kpi_usage_sas&amp;lt;/DisplayName&amp;gt;&amp;#xD;&amp;#xA;  &amp;lt;SBIP&amp;gt;/Shared Data ACM FRANCE/ADMOUTILS/prf_sp_kpi_usage_sas&amp;lt;/SBIP&amp;gt;&amp;#xD;&amp;#xA;  &amp;lt;SBIPFull&amp;gt;/Shared Data ACM FRANCE/ADMOUTILS/prf_sp_kpi_usage_sas(StoredProcess)&amp;lt;/SBIPFull&amp;gt;&amp;#xD;&amp;#xA;  &amp;lt;Path&amp;gt;/Shared Data ACM FRANCE/ADMOUTILS/prf_sp_kpi_usage_sas&amp;lt;/Path&amp;gt;&amp;#xD;&amp;#xA;&amp;lt;/DNA&amp;gt;&quot; /&gt;&#10;  &lt;param n=&quot;ServerName&quot; v=&quot;SASApp&quot; /&gt;&#10;  &lt;param n=&quot;ClassName&quot; v=&quot;SAS.OfficeAddin.StoredProcess&quot; /&gt;&#10;  &lt;param n=&quot;UnselectedIds&quot; v=&quot;&quot; /&gt;&#10;  &lt;param n=&quot;_ROM_Version_&quot; v=&quot;1.3&quot; /&gt;&#10;  &lt;param n=&quot;_ROM_Application_&quot; v=&quot;ODS&quot; /&gt;&#10;  &lt;param n=&quot;_ROM_AppVersion_&quot; v=&quot;9.4&quot; /&gt;&#10;  &lt;fids n=&quot;main.srx&quot; v=&quot;0&quot; /&gt;&#10;  &lt;ExcelXMLOptions AdjColWidths=&quot;True&quot; RowOpt=&quot;InsertEntire&quot; ColOpt=&quot;InsertCells&quot; /&gt;&#10;&lt;/ContentDefinition&gt;"/>
  <p:tag name="_AMO_CONTENTLOCATION_307712433_ROM_F0.SEC2.GANNO_1.SEC1.BDY.IMG1" val="&lt;ContentLocation path=&quot;F0.SEC2.GAnno_1.SEC1.BDY.IMG1&quot; rsid=&quot;307712433&quot; tag=&quot;ROM&quot; fid=&quot;0&quot; /&gt;"/>
</p:tagLst>
</file>

<file path=ppt/theme/theme1.xml><?xml version="1.0" encoding="utf-8"?>
<a:theme xmlns:a="http://schemas.openxmlformats.org/drawingml/2006/main" name="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Diamond Grid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sque PPT 01 2017">
      <a:majorFont>
        <a:latin typeface="Segoe UI Semi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amondGrid_16x9_TP103031012" id="{51012571-0B99-42A0-A846-34BAB1718D99}" vid="{F29D8852-CBC1-40DA-AD7F-B86EE6B5BFCF}"/>
    </a:ext>
  </a:extLst>
</a:theme>
</file>

<file path=ppt/theme/theme6.xml><?xml version="1.0" encoding="utf-8"?>
<a:theme xmlns:a="http://schemas.openxmlformats.org/drawingml/2006/main" name="4_Diamond Grid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sque PPT 01 2017">
      <a:majorFont>
        <a:latin typeface="Segoe UI Semi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amondGrid_16x9_TP103031012" id="{51012571-0B99-42A0-A846-34BAB1718D99}" vid="{F29D8852-CBC1-40DA-AD7F-B86EE6B5BFCF}"/>
    </a:ext>
  </a:extLst>
</a:theme>
</file>

<file path=ppt/theme/theme7.xml><?xml version="1.0" encoding="utf-8"?>
<a:theme xmlns:a="http://schemas.openxmlformats.org/drawingml/2006/main" name="4_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Diapositive contenu">
  <a:themeElements>
    <a:clrScheme name="Charte ACM PowerPoint">
      <a:dk1>
        <a:srgbClr val="0E3248"/>
      </a:dk1>
      <a:lt1>
        <a:sysClr val="window" lastClr="FFFFFF"/>
      </a:lt1>
      <a:dk2>
        <a:srgbClr val="24445D"/>
      </a:dk2>
      <a:lt2>
        <a:srgbClr val="ADB9C3"/>
      </a:lt2>
      <a:accent1>
        <a:srgbClr val="063E7C"/>
      </a:accent1>
      <a:accent2>
        <a:srgbClr val="1C5493"/>
      </a:accent2>
      <a:accent3>
        <a:srgbClr val="335B82"/>
      </a:accent3>
      <a:accent4>
        <a:srgbClr val="8497B0"/>
      </a:accent4>
      <a:accent5>
        <a:srgbClr val="D5E6FA"/>
      </a:accent5>
      <a:accent6>
        <a:srgbClr val="F3CBCD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22704</TotalTime>
  <Words>419</Words>
  <Application>Microsoft Office PowerPoint</Application>
  <PresentationFormat>Grand écran</PresentationFormat>
  <Paragraphs>192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8</vt:i4>
      </vt:variant>
      <vt:variant>
        <vt:lpstr>Titres des diapositives</vt:lpstr>
      </vt:variant>
      <vt:variant>
        <vt:i4>4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Segoe UI Semibold</vt:lpstr>
      <vt:lpstr>Segoe UI Semilight</vt:lpstr>
      <vt:lpstr>Wingdings</vt:lpstr>
      <vt:lpstr>Diapositive contenu</vt:lpstr>
      <vt:lpstr>1_Diapositive contenu</vt:lpstr>
      <vt:lpstr>2_Diapositive contenu</vt:lpstr>
      <vt:lpstr>3_Diapositive contenu</vt:lpstr>
      <vt:lpstr>3_Diamond Grid 16x9</vt:lpstr>
      <vt:lpstr>4_Diamond Grid 16x9</vt:lpstr>
      <vt:lpstr>4_Diapositive contenu</vt:lpstr>
      <vt:lpstr>5_Diapositive contenu</vt:lpstr>
      <vt:lpstr>Bilan 2022 SQdD</vt:lpstr>
      <vt:lpstr>Put </vt:lpstr>
      <vt:lpstr>Put </vt:lpstr>
      <vt:lpstr>Put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GT Qualité des données Avril  2020</dc:title>
  <dc:creator>xavier.illy@acm.fr</dc:creator>
  <cp:keywords>1.0</cp:keywords>
  <cp:lastModifiedBy>BAMBA Charif</cp:lastModifiedBy>
  <cp:revision>732</cp:revision>
  <dcterms:created xsi:type="dcterms:W3CDTF">2019-03-05T13:19:37Z</dcterms:created>
  <dcterms:modified xsi:type="dcterms:W3CDTF">2022-12-15T16:08:55Z</dcterms:modified>
  <cp:category>GT;Qualité des données</cp:category>
</cp:coreProperties>
</file>