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2" r:id="rId3"/>
    <p:sldMasterId id="2147483695" r:id="rId4"/>
    <p:sldMasterId id="2147483711" r:id="rId5"/>
    <p:sldMasterId id="2147483720" r:id="rId6"/>
    <p:sldMasterId id="2147483728" r:id="rId7"/>
    <p:sldMasterId id="2147483737" r:id="rId8"/>
  </p:sldMasterIdLst>
  <p:notesMasterIdLst>
    <p:notesMasterId r:id="rId31"/>
  </p:notesMasterIdLst>
  <p:handoutMasterIdLst>
    <p:handoutMasterId r:id="rId32"/>
  </p:handoutMasterIdLst>
  <p:sldIdLst>
    <p:sldId id="257" r:id="rId9"/>
    <p:sldId id="588" r:id="rId10"/>
    <p:sldId id="587" r:id="rId11"/>
    <p:sldId id="589" r:id="rId12"/>
    <p:sldId id="592" r:id="rId13"/>
    <p:sldId id="590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00" r:id="rId27"/>
    <p:sldId id="601" r:id="rId28"/>
    <p:sldId id="602" r:id="rId29"/>
    <p:sldId id="603" r:id="rId30"/>
  </p:sldIdLst>
  <p:sldSz cx="12192000" cy="6858000"/>
  <p:notesSz cx="6858000" cy="9144000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F"/>
    <a:srgbClr val="3333FF"/>
    <a:srgbClr val="551B52"/>
    <a:srgbClr val="642060"/>
    <a:srgbClr val="672C94"/>
    <a:srgbClr val="873AC0"/>
    <a:srgbClr val="642038"/>
    <a:srgbClr val="642A20"/>
    <a:srgbClr val="924C0A"/>
    <a:srgbClr val="920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5179" autoAdjust="0"/>
  </p:normalViewPr>
  <p:slideViewPr>
    <p:cSldViewPr snapToGrid="0">
      <p:cViewPr varScale="1">
        <p:scale>
          <a:sx n="117" d="100"/>
          <a:sy n="117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11/01/2023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11/01/2023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5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2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reporting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30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8F212C43-53C1-42D8-A539-45C02A0CAA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9" y="-2058"/>
            <a:ext cx="12192000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2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3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reporting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591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692696"/>
            <a:ext cx="10972800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3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1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11/01/2023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11/01/2023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2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8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58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57.xml"/><Relationship Id="rId9" Type="http://schemas.openxmlformats.org/officeDocument/2006/relationships/image" Target="../media/image8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4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708" r:id="rId3"/>
    <p:sldLayoutId id="2147483709" r:id="rId4"/>
    <p:sldLayoutId id="214748374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  <p:sldLayoutId id="21474836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11/01/2023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47" r:id="rId12"/>
    <p:sldLayoutId id="214748374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11/01/2023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SAS Guide</a:t>
            </a:r>
            <a:br>
              <a:rPr lang="fr-FR" dirty="0" smtClean="0"/>
            </a:br>
            <a:r>
              <a:rPr lang="fr-FR" dirty="0" smtClean="0"/>
              <a:t>Quizz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cap="all" dirty="0" smtClean="0"/>
              <a:t>11 MAI</a:t>
            </a:r>
            <a:r>
              <a:rPr lang="fr-FR" dirty="0" smtClean="0"/>
              <a:t> 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Aucune de ces réponse</a:t>
              </a: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WEEKDAY(SAS-date-value)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MONTH(SAS-date-value)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YEAR(SAS-date-value)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Laquelle des fonctions SAS suivantes renvoie un nombre de 1 à 12 ?</a:t>
              </a:r>
            </a:p>
          </p:txBody>
        </p:sp>
      </p:grpSp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880" y="3636657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62500" lnSpcReduction="20000"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 by ...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62500" lnSpcReduction="20000"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 by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...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 fontScale="6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...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...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...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...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62500" lnSpcReduction="20000"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...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 by </a:t>
              </a:r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 est l'ordre correct des quatre clauses suivantes ?</a:t>
              </a:r>
            </a:p>
          </p:txBody>
        </p:sp>
      </p:grpSp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980" y="4716924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clauses SELECT et FROM sont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obligatoires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formats peuvent être spécifiés dans la clause FROM.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procédure se termine par une instruction QUIT.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noms de colonne sont séparés par des virgules.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Lequel des énoncés suivants est faux concernant la procédure SQL ?</a:t>
              </a:r>
            </a:p>
          </p:txBody>
        </p:sp>
      </p:grpSp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95" y="3648881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593" y="3636657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760" y="4774304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clauses SELECT et FROM sont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obligatoires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formats peuvent être spécifiés dans la clause FROM.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procédure se termine par une instruction QUIT.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noms de colonne sont séparés par des virgules.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Lequel des énoncés suivants est faux concernant la procédure SQL ?</a:t>
              </a:r>
            </a:p>
          </p:txBody>
        </p:sp>
      </p:grpSp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95" y="3648881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593" y="3636657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760" y="4774304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outes ces réponses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résultats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de sortie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 journal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L'exécution d'un programme SAS peut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créer?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1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15" y="4774304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Terminez chaque instruction par un point-virgule.</a:t>
              </a: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Séparez chaque étape par un interligne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Mettre 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seule déclaration sur chaque ligne.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Commencez chaque énoncé dans la première colonne.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Lequel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 éléments suivants est une exigence de syntaxe SAS 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1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15" y="4774304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 suppose que PROC est mal orthographié et exécute l'étape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SAS n'exécute pas l'étape.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 passe-t-il si vous soumettez le programme suivant ?</a:t>
              </a:r>
            </a:p>
            <a:p>
              <a:pPr lvl="5"/>
              <a:r>
                <a:rPr lang="fr-FR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porc </a:t>
              </a:r>
              <a:r>
                <a:rPr lang="fr-FR" sz="24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</a:t>
              </a:r>
              <a:r>
                <a:rPr lang="fr-FR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data=</a:t>
              </a:r>
              <a:r>
                <a:rPr lang="fr-FR" sz="24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work.newsalesemps</a:t>
              </a:r>
              <a:r>
                <a:rPr lang="fr-FR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lvl="5"/>
              <a:r>
                <a:rPr lang="fr-FR" sz="24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fr-FR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</p:txBody>
        </p:sp>
      </p:grpSp>
      <p:pic>
        <p:nvPicPr>
          <p:cNvPr id="31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593" y="3665332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libname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3456a </a:t>
              </a:r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filepath</a:t>
              </a:r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/workshop"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;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libname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orion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filepath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/workshop ;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libname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rapporte 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filepath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/workshop" ;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Quelle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LIBNAME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 syntaxe correcte 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5" y="3622778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Toutes ces réponses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Filtrer une table  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tablir un rapport de données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Importer des fichiers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xcel 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Qu’est ce que je peux faire avec une tâche 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19" y="4728795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Toutes ces réponses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Filtrer une table  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tablir un rapport de données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Importer des fichiers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xcel 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Qu’est ce que je peux faire avec une tâche 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19" y="4728795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10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 Studio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SAS Enterprise Guide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Quelle interface SAS allez-vous utiliser en classe?</a:t>
              </a: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5" y="3623686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8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Oui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 tâche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génère-t-elle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toujours une table de sortie?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129" y="3631725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Toutes ces réponses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Filtrer une table  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Oui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 tâche est-elle toujours liée à une source de données?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42" y="3623686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Oui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 tâche est-elle toujours liée à un flux de processus?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42" y="3623686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Oui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suis obligé de connaitre le </a:t>
              </a:r>
              <a:r>
                <a:rPr lang="fr-FR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language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SAS pour utiliser SAS Entreprise Guide 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44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  <a14:imgEffect>
                      <a14:colorTemperature colorTemp="8823"/>
                    </a14:imgEffect>
                    <a14:imgEffect>
                      <a14:saturation sat="351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69" y="3594733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9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Récupérer toutes </a:t>
              </a:r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erreurs, les avertissements et les notes qui ont été générés 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Rechercher et ajouter des tâches 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Soumettre du code SAS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Avec le volet « statut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la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soumission » je peux ?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70" y="4819966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valeurs de date SAS peuvent être positives ou négatives</a:t>
              </a: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valeurs de date SAS peuvent être utilisées dans les calculs 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valeurs de date SAS peuvent être positives ou négatives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77500" lnSpcReduction="200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 date SAS est l'un des trois types de colonne SAS : numérique, caractère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 Date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Quelle affirmation sur les dates SAS est fausse ?</a:t>
              </a: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28" y="4738429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85" y="4738430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859" y="3623302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0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Month6</a:t>
              </a: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month_6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6month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month6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Quels noms de colonne sont valides? (Sélectionnez toutes les réponse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 s'appliquent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)?</a:t>
              </a:r>
            </a:p>
          </p:txBody>
        </p:sp>
      </p:grpSp>
      <p:pic>
        <p:nvPicPr>
          <p:cNvPr id="30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19" y="4728795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82" y="4728795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56" y="3594733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7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let &amp;</a:t>
              </a:r>
              <a:r>
                <a:rPr lang="fr-FR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flower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="</a:t>
              </a:r>
              <a:r>
                <a:rPr lang="fr-FR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Plumeria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";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let &amp;</a:t>
              </a:r>
              <a:r>
                <a:rPr lang="fr-FR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flower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Plumeria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%let fleur="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Plumeria</a:t>
            </a:r>
            <a:r>
              <a:rPr lang="fr-F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%let fleur=</a:t>
              </a:r>
              <a:r>
                <a:rPr lang="fr-FR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Plumeria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;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Quelle instruction crée la macro-variable </a:t>
              </a:r>
              <a:r>
                <a:rPr lang="fr-FR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flower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 affecte la</a:t>
              </a:r>
            </a:p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valeur </a:t>
              </a:r>
              <a:r>
                <a:rPr lang="fr-FR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Plumeria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27" y="3601411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31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Tous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montant &lt;= 5000 ou taux </a:t>
              </a:r>
              <a:r>
                <a:rPr lang="fr-FR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0,095 ;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montant le 5000 ou taux=0.095;</a:t>
            </a: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montant &lt;= 5000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taux=0,095 ;</a:t>
              </a: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Lequel des énoncés suivants sélectionne les lignes dans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lesquelles le 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Montant est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inférieur ou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égal à 5 ​​000 $ ou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 Taux </a:t>
              </a:r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égal à 0,095 ?</a:t>
              </a:r>
            </a:p>
          </p:txBody>
        </p:sp>
      </p:grpSp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27" y="3601411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nswer Line 2">
            <a:extLst>
              <a:ext uri="{FF2B5EF4-FFF2-40B4-BE49-F238E27FC236}">
                <a16:creationId xmlns:a16="http://schemas.microsoft.com/office/drawing/2014/main" id="{4B5767AD-D5A3-42E8-94D6-CC3C8423DF69}"/>
              </a:ext>
            </a:extLst>
          </p:cNvPr>
          <p:cNvCxnSpPr>
            <a:cxnSpLocks/>
          </p:cNvCxnSpPr>
          <p:nvPr/>
        </p:nvCxnSpPr>
        <p:spPr>
          <a:xfrm>
            <a:off x="2270" y="508674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nswer D">
            <a:extLst>
              <a:ext uri="{FF2B5EF4-FFF2-40B4-BE49-F238E27FC236}">
                <a16:creationId xmlns:a16="http://schemas.microsoft.com/office/drawing/2014/main" id="{63AD585E-E59E-4654-9EA7-4D03C089D3F1}"/>
              </a:ext>
            </a:extLst>
          </p:cNvPr>
          <p:cNvGrpSpPr/>
          <p:nvPr/>
        </p:nvGrpSpPr>
        <p:grpSpPr>
          <a:xfrm>
            <a:off x="6276669" y="4610887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9" name="Background">
              <a:extLst>
                <a:ext uri="{FF2B5EF4-FFF2-40B4-BE49-F238E27FC236}">
                  <a16:creationId xmlns:a16="http://schemas.microsoft.com/office/drawing/2014/main" id="{36A76643-4BF8-4435-9B71-F6EE643CC045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D">
              <a:extLst>
                <a:ext uri="{FF2B5EF4-FFF2-40B4-BE49-F238E27FC236}">
                  <a16:creationId xmlns:a16="http://schemas.microsoft.com/office/drawing/2014/main" id="{8A95E103-8F66-4D64-A86B-5A8340642A19}"/>
                </a:ext>
              </a:extLst>
            </p:cNvPr>
            <p:cNvSpPr txBox="1"/>
            <p:nvPr/>
          </p:nvSpPr>
          <p:spPr>
            <a:xfrm>
              <a:off x="1717288" y="4381083"/>
              <a:ext cx="6122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D: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" name="#sl-pollanswer(3)">
              <a:extLst>
                <a:ext uri="{FF2B5EF4-FFF2-40B4-BE49-F238E27FC236}">
                  <a16:creationId xmlns:a16="http://schemas.microsoft.com/office/drawing/2014/main" id="{690873F6-EFE2-46C3-A7A3-6C2418344F6A}"/>
                </a:ext>
              </a:extLst>
            </p:cNvPr>
            <p:cNvSpPr txBox="1"/>
            <p:nvPr/>
          </p:nvSpPr>
          <p:spPr>
            <a:xfrm>
              <a:off x="2163338" y="4185359"/>
              <a:ext cx="3718266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Answer C">
            <a:extLst>
              <a:ext uri="{FF2B5EF4-FFF2-40B4-BE49-F238E27FC236}">
                <a16:creationId xmlns:a16="http://schemas.microsoft.com/office/drawing/2014/main" id="{C6656839-03AB-4C47-9D6D-1723E4753444}"/>
              </a:ext>
            </a:extLst>
          </p:cNvPr>
          <p:cNvGrpSpPr/>
          <p:nvPr/>
        </p:nvGrpSpPr>
        <p:grpSpPr>
          <a:xfrm>
            <a:off x="1455162" y="4610887"/>
            <a:ext cx="4524162" cy="929685"/>
            <a:chOff x="1452892" y="4172004"/>
            <a:chExt cx="4524162" cy="929685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CAF9EA78-6535-47A6-9C3D-151F26C5CB6D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C">
              <a:extLst>
                <a:ext uri="{FF2B5EF4-FFF2-40B4-BE49-F238E27FC236}">
                  <a16:creationId xmlns:a16="http://schemas.microsoft.com/office/drawing/2014/main" id="{0A42DF7F-9A81-403B-B6F2-BECB2A47D827}"/>
                </a:ext>
              </a:extLst>
            </p:cNvPr>
            <p:cNvSpPr txBox="1"/>
            <p:nvPr/>
          </p:nvSpPr>
          <p:spPr>
            <a:xfrm>
              <a:off x="1717288" y="4381083"/>
              <a:ext cx="511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C: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" name="#sl-pollanswer(2)">
              <a:extLst>
                <a:ext uri="{FF2B5EF4-FFF2-40B4-BE49-F238E27FC236}">
                  <a16:creationId xmlns:a16="http://schemas.microsoft.com/office/drawing/2014/main" id="{985A755B-6005-4A92-9653-CCE85E8BBC24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SET</a:t>
              </a:r>
            </a:p>
          </p:txBody>
        </p:sp>
      </p:grpSp>
      <p:cxnSp>
        <p:nvCxnSpPr>
          <p:cNvPr id="16" name="Answer Line 1">
            <a:extLst>
              <a:ext uri="{FF2B5EF4-FFF2-40B4-BE49-F238E27FC236}">
                <a16:creationId xmlns:a16="http://schemas.microsoft.com/office/drawing/2014/main" id="{4B8391AD-53B3-455B-B356-5D1B26BB9840}"/>
              </a:ext>
            </a:extLst>
          </p:cNvPr>
          <p:cNvCxnSpPr>
            <a:cxnSpLocks/>
          </p:cNvCxnSpPr>
          <p:nvPr/>
        </p:nvCxnSpPr>
        <p:spPr>
          <a:xfrm>
            <a:off x="-2" y="39585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nswer B Background">
            <a:extLst>
              <a:ext uri="{FF2B5EF4-FFF2-40B4-BE49-F238E27FC236}">
                <a16:creationId xmlns:a16="http://schemas.microsoft.com/office/drawing/2014/main" id="{F7D689C1-286B-42FD-85DC-C81EACAC8594}"/>
              </a:ext>
            </a:extLst>
          </p:cNvPr>
          <p:cNvSpPr/>
          <p:nvPr/>
        </p:nvSpPr>
        <p:spPr>
          <a:xfrm>
            <a:off x="6274397" y="3482672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nswer B Indicator">
            <a:extLst>
              <a:ext uri="{FF2B5EF4-FFF2-40B4-BE49-F238E27FC236}">
                <a16:creationId xmlns:a16="http://schemas.microsoft.com/office/drawing/2014/main" id="{6D6450C5-C7F3-4402-92DB-4F89AAB195BB}"/>
              </a:ext>
            </a:extLst>
          </p:cNvPr>
          <p:cNvSpPr txBox="1"/>
          <p:nvPr/>
        </p:nvSpPr>
        <p:spPr>
          <a:xfrm>
            <a:off x="6538793" y="3691751"/>
            <a:ext cx="49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rgbClr val="FFC000"/>
                </a:solidFill>
                <a:latin typeface="Abadi Extra Light" panose="020B0204020104020204" pitchFamily="34" charset="0"/>
              </a:rPr>
              <a:t>B:</a:t>
            </a:r>
          </a:p>
        </p:txBody>
      </p:sp>
      <p:sp>
        <p:nvSpPr>
          <p:cNvPr id="19" name="#sl-pollanswer(1)">
            <a:extLst>
              <a:ext uri="{FF2B5EF4-FFF2-40B4-BE49-F238E27FC236}">
                <a16:creationId xmlns:a16="http://schemas.microsoft.com/office/drawing/2014/main" id="{86D18980-FBAC-44DB-AE96-DB042EF3060A}"/>
              </a:ext>
            </a:extLst>
          </p:cNvPr>
          <p:cNvSpPr txBox="1"/>
          <p:nvPr/>
        </p:nvSpPr>
        <p:spPr>
          <a:xfrm>
            <a:off x="6984843" y="3496027"/>
            <a:ext cx="3378818" cy="916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</a:t>
            </a:r>
            <a:r>
              <a:rPr lang="fr-FR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nswer B Foreground">
            <a:extLst>
              <a:ext uri="{FF2B5EF4-FFF2-40B4-BE49-F238E27FC236}">
                <a16:creationId xmlns:a16="http://schemas.microsoft.com/office/drawing/2014/main" id="{490DF4C1-378D-4439-8996-0A1FBCF7335A}"/>
              </a:ext>
            </a:extLst>
          </p:cNvPr>
          <p:cNvSpPr/>
          <p:nvPr/>
        </p:nvSpPr>
        <p:spPr>
          <a:xfrm>
            <a:off x="6289110" y="3473726"/>
            <a:ext cx="4524162" cy="929684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114 h 10114"/>
              <a:gd name="connsiteX1" fmla="*/ 2000 w 10000"/>
              <a:gd name="connsiteY1" fmla="*/ 114 h 10114"/>
              <a:gd name="connsiteX2" fmla="*/ 8000 w 10000"/>
              <a:gd name="connsiteY2" fmla="*/ 114 h 10114"/>
              <a:gd name="connsiteX3" fmla="*/ 10000 w 10000"/>
              <a:gd name="connsiteY3" fmla="*/ 5114 h 10114"/>
              <a:gd name="connsiteX4" fmla="*/ 8000 w 10000"/>
              <a:gd name="connsiteY4" fmla="*/ 10114 h 10114"/>
              <a:gd name="connsiteX5" fmla="*/ 2000 w 10000"/>
              <a:gd name="connsiteY5" fmla="*/ 10114 h 10114"/>
              <a:gd name="connsiteX6" fmla="*/ 0 w 10000"/>
              <a:gd name="connsiteY6" fmla="*/ 5114 h 10114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8000 w 10000"/>
              <a:gd name="connsiteY4" fmla="*/ 10114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87"/>
              <a:gd name="connsiteX1" fmla="*/ 2000 w 10000"/>
              <a:gd name="connsiteY1" fmla="*/ 114 h 10287"/>
              <a:gd name="connsiteX2" fmla="*/ 8000 w 10000"/>
              <a:gd name="connsiteY2" fmla="*/ 114 h 10287"/>
              <a:gd name="connsiteX3" fmla="*/ 10000 w 10000"/>
              <a:gd name="connsiteY3" fmla="*/ 5114 h 10287"/>
              <a:gd name="connsiteX4" fmla="*/ 8000 w 10000"/>
              <a:gd name="connsiteY4" fmla="*/ 10114 h 10287"/>
              <a:gd name="connsiteX5" fmla="*/ 2000 w 10000"/>
              <a:gd name="connsiteY5" fmla="*/ 10114 h 10287"/>
              <a:gd name="connsiteX6" fmla="*/ 0 w 10000"/>
              <a:gd name="connsiteY6" fmla="*/ 5114 h 10287"/>
              <a:gd name="connsiteX0" fmla="*/ 0 w 10000"/>
              <a:gd name="connsiteY0" fmla="*/ 5114 h 10243"/>
              <a:gd name="connsiteX1" fmla="*/ 2000 w 10000"/>
              <a:gd name="connsiteY1" fmla="*/ 114 h 10243"/>
              <a:gd name="connsiteX2" fmla="*/ 8000 w 10000"/>
              <a:gd name="connsiteY2" fmla="*/ 114 h 10243"/>
              <a:gd name="connsiteX3" fmla="*/ 10000 w 10000"/>
              <a:gd name="connsiteY3" fmla="*/ 5114 h 10243"/>
              <a:gd name="connsiteX4" fmla="*/ 7983 w 10000"/>
              <a:gd name="connsiteY4" fmla="*/ 10069 h 10243"/>
              <a:gd name="connsiteX5" fmla="*/ 2000 w 10000"/>
              <a:gd name="connsiteY5" fmla="*/ 10114 h 10243"/>
              <a:gd name="connsiteX6" fmla="*/ 0 w 10000"/>
              <a:gd name="connsiteY6" fmla="*/ 5114 h 10243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114 h 10127"/>
              <a:gd name="connsiteX1" fmla="*/ 2000 w 10000"/>
              <a:gd name="connsiteY1" fmla="*/ 114 h 10127"/>
              <a:gd name="connsiteX2" fmla="*/ 8000 w 10000"/>
              <a:gd name="connsiteY2" fmla="*/ 114 h 10127"/>
              <a:gd name="connsiteX3" fmla="*/ 10000 w 10000"/>
              <a:gd name="connsiteY3" fmla="*/ 5114 h 10127"/>
              <a:gd name="connsiteX4" fmla="*/ 7983 w 10000"/>
              <a:gd name="connsiteY4" fmla="*/ 10069 h 10127"/>
              <a:gd name="connsiteX5" fmla="*/ 2000 w 10000"/>
              <a:gd name="connsiteY5" fmla="*/ 10114 h 10127"/>
              <a:gd name="connsiteX6" fmla="*/ 0 w 10000"/>
              <a:gd name="connsiteY6" fmla="*/ 5114 h 10127"/>
              <a:gd name="connsiteX0" fmla="*/ 0 w 10000"/>
              <a:gd name="connsiteY0" fmla="*/ 5001 h 10014"/>
              <a:gd name="connsiteX1" fmla="*/ 2000 w 10000"/>
              <a:gd name="connsiteY1" fmla="*/ 1 h 10014"/>
              <a:gd name="connsiteX2" fmla="*/ 8000 w 10000"/>
              <a:gd name="connsiteY2" fmla="*/ 1 h 10014"/>
              <a:gd name="connsiteX3" fmla="*/ 10000 w 10000"/>
              <a:gd name="connsiteY3" fmla="*/ 5001 h 10014"/>
              <a:gd name="connsiteX4" fmla="*/ 7983 w 10000"/>
              <a:gd name="connsiteY4" fmla="*/ 9956 h 10014"/>
              <a:gd name="connsiteX5" fmla="*/ 2000 w 10000"/>
              <a:gd name="connsiteY5" fmla="*/ 10001 h 10014"/>
              <a:gd name="connsiteX6" fmla="*/ 0 w 10000"/>
              <a:gd name="connsiteY6" fmla="*/ 5001 h 10014"/>
              <a:gd name="connsiteX0" fmla="*/ 0 w 9246"/>
              <a:gd name="connsiteY0" fmla="*/ 5001 h 10014"/>
              <a:gd name="connsiteX1" fmla="*/ 2000 w 9246"/>
              <a:gd name="connsiteY1" fmla="*/ 1 h 10014"/>
              <a:gd name="connsiteX2" fmla="*/ 8000 w 9246"/>
              <a:gd name="connsiteY2" fmla="*/ 1 h 10014"/>
              <a:gd name="connsiteX3" fmla="*/ 9246 w 9246"/>
              <a:gd name="connsiteY3" fmla="*/ 5294 h 10014"/>
              <a:gd name="connsiteX4" fmla="*/ 7983 w 9246"/>
              <a:gd name="connsiteY4" fmla="*/ 9956 h 10014"/>
              <a:gd name="connsiteX5" fmla="*/ 2000 w 9246"/>
              <a:gd name="connsiteY5" fmla="*/ 10001 h 10014"/>
              <a:gd name="connsiteX6" fmla="*/ 0 w 9246"/>
              <a:gd name="connsiteY6" fmla="*/ 5001 h 10014"/>
              <a:gd name="connsiteX0" fmla="*/ 0 w 9248"/>
              <a:gd name="connsiteY0" fmla="*/ 5287 h 10001"/>
              <a:gd name="connsiteX1" fmla="*/ 1411 w 9248"/>
              <a:gd name="connsiteY1" fmla="*/ 1 h 10001"/>
              <a:gd name="connsiteX2" fmla="*/ 7900 w 9248"/>
              <a:gd name="connsiteY2" fmla="*/ 1 h 10001"/>
              <a:gd name="connsiteX3" fmla="*/ 9248 w 9248"/>
              <a:gd name="connsiteY3" fmla="*/ 5287 h 10001"/>
              <a:gd name="connsiteX4" fmla="*/ 7882 w 9248"/>
              <a:gd name="connsiteY4" fmla="*/ 9942 h 10001"/>
              <a:gd name="connsiteX5" fmla="*/ 1411 w 9248"/>
              <a:gd name="connsiteY5" fmla="*/ 9987 h 10001"/>
              <a:gd name="connsiteX6" fmla="*/ 0 w 9248"/>
              <a:gd name="connsiteY6" fmla="*/ 5287 h 10001"/>
              <a:gd name="connsiteX0" fmla="*/ 0 w 9687"/>
              <a:gd name="connsiteY0" fmla="*/ 5286 h 10000"/>
              <a:gd name="connsiteX1" fmla="*/ 1526 w 9687"/>
              <a:gd name="connsiteY1" fmla="*/ 1 h 10000"/>
              <a:gd name="connsiteX2" fmla="*/ 8542 w 9687"/>
              <a:gd name="connsiteY2" fmla="*/ 1 h 10000"/>
              <a:gd name="connsiteX3" fmla="*/ 9687 w 9687"/>
              <a:gd name="connsiteY3" fmla="*/ 5392 h 10000"/>
              <a:gd name="connsiteX4" fmla="*/ 8523 w 9687"/>
              <a:gd name="connsiteY4" fmla="*/ 9941 h 10000"/>
              <a:gd name="connsiteX5" fmla="*/ 1526 w 9687"/>
              <a:gd name="connsiteY5" fmla="*/ 9986 h 10000"/>
              <a:gd name="connsiteX6" fmla="*/ 0 w 9687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10000"/>
              <a:gd name="connsiteY0" fmla="*/ 5286 h 10000"/>
              <a:gd name="connsiteX1" fmla="*/ 1575 w 10000"/>
              <a:gd name="connsiteY1" fmla="*/ 1 h 10000"/>
              <a:gd name="connsiteX2" fmla="*/ 8818 w 10000"/>
              <a:gd name="connsiteY2" fmla="*/ 1 h 10000"/>
              <a:gd name="connsiteX3" fmla="*/ 10000 w 10000"/>
              <a:gd name="connsiteY3" fmla="*/ 5392 h 10000"/>
              <a:gd name="connsiteX4" fmla="*/ 8798 w 10000"/>
              <a:gd name="connsiteY4" fmla="*/ 9941 h 10000"/>
              <a:gd name="connsiteX5" fmla="*/ 1575 w 10000"/>
              <a:gd name="connsiteY5" fmla="*/ 9986 h 10000"/>
              <a:gd name="connsiteX6" fmla="*/ 0 w 10000"/>
              <a:gd name="connsiteY6" fmla="*/ 5286 h 10000"/>
              <a:gd name="connsiteX0" fmla="*/ 0 w 9534"/>
              <a:gd name="connsiteY0" fmla="*/ 5086 h 9999"/>
              <a:gd name="connsiteX1" fmla="*/ 1109 w 9534"/>
              <a:gd name="connsiteY1" fmla="*/ 1 h 9999"/>
              <a:gd name="connsiteX2" fmla="*/ 8352 w 9534"/>
              <a:gd name="connsiteY2" fmla="*/ 1 h 9999"/>
              <a:gd name="connsiteX3" fmla="*/ 9534 w 9534"/>
              <a:gd name="connsiteY3" fmla="*/ 5392 h 9999"/>
              <a:gd name="connsiteX4" fmla="*/ 8332 w 9534"/>
              <a:gd name="connsiteY4" fmla="*/ 9941 h 9999"/>
              <a:gd name="connsiteX5" fmla="*/ 1109 w 9534"/>
              <a:gd name="connsiteY5" fmla="*/ 9986 h 9999"/>
              <a:gd name="connsiteX6" fmla="*/ 0 w 9534"/>
              <a:gd name="connsiteY6" fmla="*/ 5086 h 9999"/>
              <a:gd name="connsiteX0" fmla="*/ 0 w 10000"/>
              <a:gd name="connsiteY0" fmla="*/ 5087 h 10000"/>
              <a:gd name="connsiteX1" fmla="*/ 1163 w 10000"/>
              <a:gd name="connsiteY1" fmla="*/ 1 h 10000"/>
              <a:gd name="connsiteX2" fmla="*/ 8760 w 10000"/>
              <a:gd name="connsiteY2" fmla="*/ 1 h 10000"/>
              <a:gd name="connsiteX3" fmla="*/ 10000 w 10000"/>
              <a:gd name="connsiteY3" fmla="*/ 5393 h 10000"/>
              <a:gd name="connsiteX4" fmla="*/ 8739 w 10000"/>
              <a:gd name="connsiteY4" fmla="*/ 9942 h 10000"/>
              <a:gd name="connsiteX5" fmla="*/ 1163 w 10000"/>
              <a:gd name="connsiteY5" fmla="*/ 9987 h 10000"/>
              <a:gd name="connsiteX6" fmla="*/ 0 w 10000"/>
              <a:gd name="connsiteY6" fmla="*/ 5087 h 10000"/>
              <a:gd name="connsiteX0" fmla="*/ 0 w 10000"/>
              <a:gd name="connsiteY0" fmla="*/ 5087 h 10003"/>
              <a:gd name="connsiteX1" fmla="*/ 1163 w 10000"/>
              <a:gd name="connsiteY1" fmla="*/ 1 h 10003"/>
              <a:gd name="connsiteX2" fmla="*/ 8760 w 10000"/>
              <a:gd name="connsiteY2" fmla="*/ 1 h 10003"/>
              <a:gd name="connsiteX3" fmla="*/ 10000 w 10000"/>
              <a:gd name="connsiteY3" fmla="*/ 5393 h 10003"/>
              <a:gd name="connsiteX4" fmla="*/ 8739 w 10000"/>
              <a:gd name="connsiteY4" fmla="*/ 9942 h 10003"/>
              <a:gd name="connsiteX5" fmla="*/ 1163 w 10000"/>
              <a:gd name="connsiteY5" fmla="*/ 9987 h 10003"/>
              <a:gd name="connsiteX6" fmla="*/ 0 w 10000"/>
              <a:gd name="connsiteY6" fmla="*/ 5087 h 10003"/>
              <a:gd name="connsiteX0" fmla="*/ 0 w 10013"/>
              <a:gd name="connsiteY0" fmla="*/ 5087 h 10003"/>
              <a:gd name="connsiteX1" fmla="*/ 1163 w 10013"/>
              <a:gd name="connsiteY1" fmla="*/ 1 h 10003"/>
              <a:gd name="connsiteX2" fmla="*/ 8760 w 10013"/>
              <a:gd name="connsiteY2" fmla="*/ 1 h 10003"/>
              <a:gd name="connsiteX3" fmla="*/ 10013 w 10013"/>
              <a:gd name="connsiteY3" fmla="*/ 5172 h 10003"/>
              <a:gd name="connsiteX4" fmla="*/ 8739 w 10013"/>
              <a:gd name="connsiteY4" fmla="*/ 9942 h 10003"/>
              <a:gd name="connsiteX5" fmla="*/ 1163 w 10013"/>
              <a:gd name="connsiteY5" fmla="*/ 9987 h 10003"/>
              <a:gd name="connsiteX6" fmla="*/ 0 w 10013"/>
              <a:gd name="connsiteY6" fmla="*/ 5087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" h="10003">
                <a:moveTo>
                  <a:pt x="0" y="5087"/>
                </a:moveTo>
                <a:cubicBezTo>
                  <a:pt x="487" y="3172"/>
                  <a:pt x="273" y="86"/>
                  <a:pt x="1163" y="1"/>
                </a:cubicBezTo>
                <a:lnTo>
                  <a:pt x="8760" y="1"/>
                </a:lnTo>
                <a:cubicBezTo>
                  <a:pt x="9749" y="-16"/>
                  <a:pt x="9568" y="2565"/>
                  <a:pt x="10013" y="5172"/>
                </a:cubicBezTo>
                <a:cubicBezTo>
                  <a:pt x="9488" y="8214"/>
                  <a:pt x="9635" y="10053"/>
                  <a:pt x="8739" y="9942"/>
                </a:cubicBezTo>
                <a:lnTo>
                  <a:pt x="1163" y="9987"/>
                </a:lnTo>
                <a:cubicBezTo>
                  <a:pt x="261" y="10245"/>
                  <a:pt x="506" y="7351"/>
                  <a:pt x="0" y="5087"/>
                </a:cubicBezTo>
                <a:close/>
              </a:path>
            </a:pathLst>
          </a:cu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Answer A">
            <a:extLst>
              <a:ext uri="{FF2B5EF4-FFF2-40B4-BE49-F238E27FC236}">
                <a16:creationId xmlns:a16="http://schemas.microsoft.com/office/drawing/2014/main" id="{462FB440-3802-4640-95E5-7E769F1888EB}"/>
              </a:ext>
            </a:extLst>
          </p:cNvPr>
          <p:cNvGrpSpPr/>
          <p:nvPr/>
        </p:nvGrpSpPr>
        <p:grpSpPr>
          <a:xfrm>
            <a:off x="1452890" y="3482672"/>
            <a:ext cx="4524162" cy="929685"/>
            <a:chOff x="1452892" y="4172004"/>
            <a:chExt cx="4524162" cy="929685"/>
          </a:xfrm>
          <a:solidFill>
            <a:schemeClr val="tx2">
              <a:lumMod val="50000"/>
            </a:schemeClr>
          </a:solidFill>
        </p:grpSpPr>
        <p:sp>
          <p:nvSpPr>
            <p:cNvPr id="22" name="Background">
              <a:extLst>
                <a:ext uri="{FF2B5EF4-FFF2-40B4-BE49-F238E27FC236}">
                  <a16:creationId xmlns:a16="http://schemas.microsoft.com/office/drawing/2014/main" id="{60B15F66-6CF0-4909-A072-4B9CA4CA08D0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A">
              <a:extLst>
                <a:ext uri="{FF2B5EF4-FFF2-40B4-BE49-F238E27FC236}">
                  <a16:creationId xmlns:a16="http://schemas.microsoft.com/office/drawing/2014/main" id="{AF0BF5BB-760B-4D01-AAEE-BEDC070EF526}"/>
                </a:ext>
              </a:extLst>
            </p:cNvPr>
            <p:cNvSpPr txBox="1"/>
            <p:nvPr/>
          </p:nvSpPr>
          <p:spPr>
            <a:xfrm>
              <a:off x="1717288" y="4381083"/>
              <a:ext cx="51412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FFC000"/>
                  </a:solidFill>
                  <a:latin typeface="Abadi Extra Light" panose="020B0204020104020204" pitchFamily="34" charset="0"/>
                </a:rPr>
                <a:t>A:</a:t>
              </a:r>
              <a:endParaRPr lang="fr-FR" sz="2800" b="1" dirty="0">
                <a:solidFill>
                  <a:srgbClr val="FFC000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4" name="#sl-pollanswer(0)">
              <a:extLst>
                <a:ext uri="{FF2B5EF4-FFF2-40B4-BE49-F238E27FC236}">
                  <a16:creationId xmlns:a16="http://schemas.microsoft.com/office/drawing/2014/main" id="{16388FA3-C0D9-410C-BAE2-A6485A7F9BED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</a:t>
              </a:r>
              <a:r>
                <a:rPr lang="fr-F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Question">
            <a:extLst>
              <a:ext uri="{FF2B5EF4-FFF2-40B4-BE49-F238E27FC236}">
                <a16:creationId xmlns:a16="http://schemas.microsoft.com/office/drawing/2014/main" id="{C06F0B4B-66C1-4499-A17E-4B1853F266A4}"/>
              </a:ext>
            </a:extLst>
          </p:cNvPr>
          <p:cNvGrpSpPr/>
          <p:nvPr/>
        </p:nvGrpSpPr>
        <p:grpSpPr>
          <a:xfrm>
            <a:off x="-2" y="2164769"/>
            <a:ext cx="12192000" cy="1136407"/>
            <a:chOff x="0" y="2860778"/>
            <a:chExt cx="12192000" cy="1136407"/>
          </a:xfrm>
        </p:grpSpPr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D9A9127F-6A62-4E1D-BA5E-8DF80971D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Background">
              <a:extLst>
                <a:ext uri="{FF2B5EF4-FFF2-40B4-BE49-F238E27FC236}">
                  <a16:creationId xmlns:a16="http://schemas.microsoft.com/office/drawing/2014/main" id="{72609FCE-9B2B-431D-A22F-C9C6C2B3DE82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aseline="-25000" dirty="0"/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0B3C0AB6-E99F-4DFB-8A1B-814704AA4FC9}"/>
                </a:ext>
              </a:extLst>
            </p:cNvPr>
            <p:cNvSpPr txBox="1"/>
            <p:nvPr/>
          </p:nvSpPr>
          <p:spPr>
            <a:xfrm>
              <a:off x="1717288" y="2964701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Quelle instruction est utilisée pour lire un ensemble de données SAS dans une étape DATA ?</a:t>
              </a:r>
            </a:p>
          </p:txBody>
        </p:sp>
      </p:grpSp>
      <p:pic>
        <p:nvPicPr>
          <p:cNvPr id="32" name="Picture 4" descr="Symbole Validation&quot; Images – Parcourir 106 le catalogue de photos, vecteurs  et vidéos |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0000" l="10000" r="90000">
                        <a14:foregroundMark x1="59722" y1="35833" x2="59722" y2="35833"/>
                        <a14:foregroundMark x1="73056" y1="14167" x2="73056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14" y="4729626"/>
            <a:ext cx="705561" cy="7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CONTENTDEFINITION_526950634" val="&lt;ContentDefinition name=&quot;Programme1&quot; rsid=&quot;526950634&quot; type=&quot;SasProgram&quot; format=&quot;ReportXml&quot; imgfmt=&quot;ActiveXImage&quot; created=&quot;11/02/2020 15:54:43&quot; modifed=&quot;11/02/2020 15:54:43&quot; user=&quot;&quot; apply=&quot;False&quot; css=&quot;C:\Program Files\SASEGHome\SASAddInforMicrosoftOffice\8\Styles\sasweb.css&quot; range=&quot;&quot; auto=&quot;False&quot; xTime=&quot;00:00:00&quot; rTime=&quot;00:00:00&quot; bgnew=&quot;False&quot; nFmt=&quot;False&quot; grphSet=&quot;True&quot; imgY=&quot;0&quot; imgX=&quot;0&quot; redirect=&quot;False&quot;&gt;&#10;  &lt;files /&gt;&#10;  &lt;parents /&gt;&#10;  &lt;children /&gt;&#10;  &lt;param n=&quot;DisplayName&quot; v=&quot;Programme1&quot; /&gt;&#10;  &lt;param n=&quot;DisplayType&quot; v=&quot;Programme SAS&quot; /&gt;&#10;  &lt;param n=&quot;Code&quot; v=&quot;&quot; /&gt;&#10;&lt;/ContentDefinition&gt;"/>
</p:tagLst>
</file>

<file path=ppt/theme/theme1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8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37740</TotalTime>
  <Words>799</Words>
  <Application>Microsoft Office PowerPoint</Application>
  <PresentationFormat>Grand écran</PresentationFormat>
  <Paragraphs>205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22</vt:i4>
      </vt:variant>
    </vt:vector>
  </HeadingPairs>
  <TitlesOfParts>
    <vt:vector size="37" baseType="lpstr">
      <vt:lpstr>Abadi Extra Light</vt:lpstr>
      <vt:lpstr>Arial</vt:lpstr>
      <vt:lpstr>Calibri</vt:lpstr>
      <vt:lpstr>Calibri Light</vt:lpstr>
      <vt:lpstr>Segoe UI Semibold</vt:lpstr>
      <vt:lpstr>Segoe UI Semilight</vt:lpstr>
      <vt:lpstr>Wingdings</vt:lpstr>
      <vt:lpstr>Diapositive couverture et titre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SAS Guide Quizz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charif.bamba@acm.fr</dc:creator>
  <cp:keywords>1.0</cp:keywords>
  <cp:lastModifiedBy>GAILLARD Vincent</cp:lastModifiedBy>
  <cp:revision>1180</cp:revision>
  <dcterms:created xsi:type="dcterms:W3CDTF">2019-03-05T13:19:37Z</dcterms:created>
  <dcterms:modified xsi:type="dcterms:W3CDTF">2023-01-11T16:15:16Z</dcterms:modified>
  <cp:category>GT;Qualité des données</cp:category>
</cp:coreProperties>
</file>