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95" r:id="rId3"/>
    <p:sldMasterId id="2147483711" r:id="rId4"/>
    <p:sldMasterId id="2147483720" r:id="rId5"/>
    <p:sldMasterId id="2147483728" r:id="rId6"/>
    <p:sldMasterId id="2147483737" r:id="rId7"/>
    <p:sldMasterId id="2147483746" r:id="rId8"/>
  </p:sldMasterIdLst>
  <p:notesMasterIdLst>
    <p:notesMasterId r:id="rId16"/>
  </p:notesMasterIdLst>
  <p:handoutMasterIdLst>
    <p:handoutMasterId r:id="rId17"/>
  </p:handoutMasterIdLst>
  <p:sldIdLst>
    <p:sldId id="444" r:id="rId9"/>
    <p:sldId id="452" r:id="rId10"/>
    <p:sldId id="450" r:id="rId11"/>
    <p:sldId id="443" r:id="rId12"/>
    <p:sldId id="446" r:id="rId13"/>
    <p:sldId id="454" r:id="rId14"/>
    <p:sldId id="448" r:id="rId15"/>
  </p:sldIdLst>
  <p:sldSz cx="12192000" cy="6858000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A0C"/>
    <a:srgbClr val="006699"/>
    <a:srgbClr val="1F4E79"/>
    <a:srgbClr val="642060"/>
    <a:srgbClr val="642038"/>
    <a:srgbClr val="551B52"/>
    <a:srgbClr val="642A20"/>
    <a:srgbClr val="3333FF"/>
    <a:srgbClr val="672C94"/>
    <a:srgbClr val="87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38" autoAdjust="0"/>
    <p:restoredTop sz="95179" autoAdjust="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DC286-B68C-44EF-8E9A-457AF409C2B3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10C79718-4B1E-444F-B08A-84083311071B}">
      <dgm:prSet phldrT="[Texte]" custT="1"/>
      <dgm:spPr/>
      <dgm:t>
        <a:bodyPr/>
        <a:lstStyle/>
        <a:p>
          <a:pPr algn="ctr">
            <a:spcAft>
              <a:spcPts val="0"/>
            </a:spcAft>
          </a:pPr>
          <a:r>
            <a:rPr lang="fr-FR" sz="4000" dirty="0" smtClean="0"/>
            <a:t>         </a:t>
          </a:r>
          <a:r>
            <a:rPr lang="fr-FR" sz="3200" dirty="0" smtClean="0"/>
            <a:t>~ ???</a:t>
          </a:r>
          <a:endParaRPr lang="fr-FR" sz="2800" dirty="0" smtClean="0"/>
        </a:p>
        <a:p>
          <a:pPr algn="ctr">
            <a:spcAft>
              <a:spcPts val="0"/>
            </a:spcAft>
          </a:pPr>
          <a:r>
            <a:rPr lang="fr-FR" sz="2800" dirty="0" smtClean="0"/>
            <a:t>Utilisateurs</a:t>
          </a:r>
        </a:p>
        <a:p>
          <a:pPr algn="ctr">
            <a:spcAft>
              <a:spcPts val="0"/>
            </a:spcAft>
          </a:pPr>
          <a:r>
            <a:rPr lang="fr-FR" sz="2800" dirty="0" smtClean="0"/>
            <a:t>SAS </a:t>
          </a:r>
        </a:p>
        <a:p>
          <a:pPr algn="ctr">
            <a:spcAft>
              <a:spcPts val="0"/>
            </a:spcAft>
          </a:pPr>
          <a:r>
            <a:rPr lang="fr-FR" sz="2800" dirty="0" smtClean="0"/>
            <a:t>Local</a:t>
          </a:r>
          <a:r>
            <a:rPr lang="fr-FR" sz="1600" dirty="0" smtClean="0"/>
            <a:t>***</a:t>
          </a:r>
          <a:endParaRPr lang="fr-FR" sz="1600" dirty="0"/>
        </a:p>
      </dgm:t>
    </dgm:pt>
    <dgm:pt modelId="{B45AC32F-09AD-416F-A3D0-ABE0CCFB99B1}" type="parTrans" cxnId="{9C9AC395-F441-4143-842D-696EEF4A8FBF}">
      <dgm:prSet/>
      <dgm:spPr/>
      <dgm:t>
        <a:bodyPr/>
        <a:lstStyle/>
        <a:p>
          <a:endParaRPr lang="fr-FR"/>
        </a:p>
      </dgm:t>
    </dgm:pt>
    <dgm:pt modelId="{EF164CE7-FF33-4CC1-BAF8-D8874AC1069E}" type="sibTrans" cxnId="{9C9AC395-F441-4143-842D-696EEF4A8FBF}">
      <dgm:prSet/>
      <dgm:spPr/>
      <dgm:t>
        <a:bodyPr/>
        <a:lstStyle/>
        <a:p>
          <a:endParaRPr lang="fr-FR"/>
        </a:p>
      </dgm:t>
    </dgm:pt>
    <dgm:pt modelId="{1A1E19C8-2735-4405-BEB4-AEFF1D4BF2DD}">
      <dgm:prSet phldrT="[Texte]" custT="1"/>
      <dgm:spPr/>
      <dgm:t>
        <a:bodyPr/>
        <a:lstStyle/>
        <a:p>
          <a:pPr algn="ctr">
            <a:spcAft>
              <a:spcPts val="0"/>
            </a:spcAft>
          </a:pPr>
          <a:r>
            <a:rPr lang="fr-FR" sz="4000" dirty="0" smtClean="0"/>
            <a:t>        </a:t>
          </a:r>
          <a:r>
            <a:rPr lang="fr-FR" sz="3200" dirty="0" smtClean="0"/>
            <a:t>~120</a:t>
          </a:r>
        </a:p>
        <a:p>
          <a:pPr algn="ctr">
            <a:spcAft>
              <a:spcPts val="0"/>
            </a:spcAft>
          </a:pPr>
          <a:r>
            <a:rPr lang="fr-FR" sz="2800" dirty="0" smtClean="0"/>
            <a:t>Utilisateurs SAS Virtualisé</a:t>
          </a:r>
          <a:r>
            <a:rPr lang="fr-FR" sz="1600" dirty="0" smtClean="0"/>
            <a:t>**</a:t>
          </a:r>
          <a:endParaRPr lang="fr-FR" sz="2800" dirty="0"/>
        </a:p>
      </dgm:t>
    </dgm:pt>
    <dgm:pt modelId="{FF22F451-03DF-4CF2-A799-AF3B139E71E9}" type="parTrans" cxnId="{1E83871E-793C-4144-A602-3FD17083196C}">
      <dgm:prSet/>
      <dgm:spPr/>
      <dgm:t>
        <a:bodyPr/>
        <a:lstStyle/>
        <a:p>
          <a:endParaRPr lang="fr-FR"/>
        </a:p>
      </dgm:t>
    </dgm:pt>
    <dgm:pt modelId="{CA04923A-3D37-4584-8C10-F2F85991A8E0}" type="sibTrans" cxnId="{1E83871E-793C-4144-A602-3FD17083196C}">
      <dgm:prSet/>
      <dgm:spPr/>
      <dgm:t>
        <a:bodyPr/>
        <a:lstStyle/>
        <a:p>
          <a:endParaRPr lang="fr-FR"/>
        </a:p>
      </dgm:t>
    </dgm:pt>
    <dgm:pt modelId="{75A4EC26-97DD-44B8-8837-EC090E2AC078}" type="pres">
      <dgm:prSet presAssocID="{ECADC286-B68C-44EF-8E9A-457AF409C2B3}" presName="compositeShape" presStyleCnt="0">
        <dgm:presLayoutVars>
          <dgm:chMax val="7"/>
          <dgm:dir/>
          <dgm:resizeHandles val="exact"/>
        </dgm:presLayoutVars>
      </dgm:prSet>
      <dgm:spPr/>
    </dgm:pt>
    <dgm:pt modelId="{AD8752EC-8A45-4F3B-9120-5924212B1626}" type="pres">
      <dgm:prSet presAssocID="{10C79718-4B1E-444F-B08A-84083311071B}" presName="circ1" presStyleLbl="vennNode1" presStyleIdx="0" presStyleCnt="2" custLinFactNeighborX="-2869" custLinFactNeighborY="198"/>
      <dgm:spPr/>
      <dgm:t>
        <a:bodyPr/>
        <a:lstStyle/>
        <a:p>
          <a:endParaRPr lang="fr-FR"/>
        </a:p>
      </dgm:t>
    </dgm:pt>
    <dgm:pt modelId="{A16717D0-84CA-4638-B08C-95A4DF6CF30F}" type="pres">
      <dgm:prSet presAssocID="{10C79718-4B1E-444F-B08A-84083311071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BFE1E6-B228-4D66-AE61-55617EEDE238}" type="pres">
      <dgm:prSet presAssocID="{1A1E19C8-2735-4405-BEB4-AEFF1D4BF2DD}" presName="circ2" presStyleLbl="vennNode1" presStyleIdx="1" presStyleCnt="2"/>
      <dgm:spPr/>
      <dgm:t>
        <a:bodyPr/>
        <a:lstStyle/>
        <a:p>
          <a:endParaRPr lang="fr-FR"/>
        </a:p>
      </dgm:t>
    </dgm:pt>
    <dgm:pt modelId="{D00D31BF-3753-4237-849A-FE9098CCD69F}" type="pres">
      <dgm:prSet presAssocID="{1A1E19C8-2735-4405-BEB4-AEFF1D4BF2D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B5F740-A14A-428C-A30B-2670B76260F2}" type="presOf" srcId="{10C79718-4B1E-444F-B08A-84083311071B}" destId="{AD8752EC-8A45-4F3B-9120-5924212B1626}" srcOrd="0" destOrd="0" presId="urn:microsoft.com/office/officeart/2005/8/layout/venn1"/>
    <dgm:cxn modelId="{9C9AC395-F441-4143-842D-696EEF4A8FBF}" srcId="{ECADC286-B68C-44EF-8E9A-457AF409C2B3}" destId="{10C79718-4B1E-444F-B08A-84083311071B}" srcOrd="0" destOrd="0" parTransId="{B45AC32F-09AD-416F-A3D0-ABE0CCFB99B1}" sibTransId="{EF164CE7-FF33-4CC1-BAF8-D8874AC1069E}"/>
    <dgm:cxn modelId="{1E83871E-793C-4144-A602-3FD17083196C}" srcId="{ECADC286-B68C-44EF-8E9A-457AF409C2B3}" destId="{1A1E19C8-2735-4405-BEB4-AEFF1D4BF2DD}" srcOrd="1" destOrd="0" parTransId="{FF22F451-03DF-4CF2-A799-AF3B139E71E9}" sibTransId="{CA04923A-3D37-4584-8C10-F2F85991A8E0}"/>
    <dgm:cxn modelId="{D1612A35-8DD2-4430-BC8E-39FE1E0E5319}" type="presOf" srcId="{ECADC286-B68C-44EF-8E9A-457AF409C2B3}" destId="{75A4EC26-97DD-44B8-8837-EC090E2AC078}" srcOrd="0" destOrd="0" presId="urn:microsoft.com/office/officeart/2005/8/layout/venn1"/>
    <dgm:cxn modelId="{F3EF7A96-2880-475C-A613-880DF3096D4A}" type="presOf" srcId="{1A1E19C8-2735-4405-BEB4-AEFF1D4BF2DD}" destId="{D00D31BF-3753-4237-849A-FE9098CCD69F}" srcOrd="1" destOrd="0" presId="urn:microsoft.com/office/officeart/2005/8/layout/venn1"/>
    <dgm:cxn modelId="{AAC0D863-3601-4455-B978-68E2F1BD610F}" type="presOf" srcId="{1A1E19C8-2735-4405-BEB4-AEFF1D4BF2DD}" destId="{FEBFE1E6-B228-4D66-AE61-55617EEDE238}" srcOrd="0" destOrd="0" presId="urn:microsoft.com/office/officeart/2005/8/layout/venn1"/>
    <dgm:cxn modelId="{AA2D773D-A5DD-4FDC-B912-C316C3E410E6}" type="presOf" srcId="{10C79718-4B1E-444F-B08A-84083311071B}" destId="{A16717D0-84CA-4638-B08C-95A4DF6CF30F}" srcOrd="1" destOrd="0" presId="urn:microsoft.com/office/officeart/2005/8/layout/venn1"/>
    <dgm:cxn modelId="{1B6FAF2A-C5FD-4B51-9E2A-B746296E6DC6}" type="presParOf" srcId="{75A4EC26-97DD-44B8-8837-EC090E2AC078}" destId="{AD8752EC-8A45-4F3B-9120-5924212B1626}" srcOrd="0" destOrd="0" presId="urn:microsoft.com/office/officeart/2005/8/layout/venn1"/>
    <dgm:cxn modelId="{8CB518A4-7470-45C2-BD48-ECC27101F5CD}" type="presParOf" srcId="{75A4EC26-97DD-44B8-8837-EC090E2AC078}" destId="{A16717D0-84CA-4638-B08C-95A4DF6CF30F}" srcOrd="1" destOrd="0" presId="urn:microsoft.com/office/officeart/2005/8/layout/venn1"/>
    <dgm:cxn modelId="{7BE68E61-9607-46D6-934D-2C00D6FEA3CC}" type="presParOf" srcId="{75A4EC26-97DD-44B8-8837-EC090E2AC078}" destId="{FEBFE1E6-B228-4D66-AE61-55617EEDE238}" srcOrd="2" destOrd="0" presId="urn:microsoft.com/office/officeart/2005/8/layout/venn1"/>
    <dgm:cxn modelId="{14E5051E-C900-42E9-A38D-33B67E370387}" type="presParOf" srcId="{75A4EC26-97DD-44B8-8837-EC090E2AC078}" destId="{D00D31BF-3753-4237-849A-FE9098CCD69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752EC-8A45-4F3B-9120-5924212B1626}">
      <dsp:nvSpPr>
        <dsp:cNvPr id="0" name=""/>
        <dsp:cNvSpPr/>
      </dsp:nvSpPr>
      <dsp:spPr>
        <a:xfrm>
          <a:off x="40362" y="170551"/>
          <a:ext cx="3405996" cy="340599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4000" kern="1200" dirty="0" smtClean="0"/>
            <a:t>         </a:t>
          </a:r>
          <a:r>
            <a:rPr lang="fr-FR" sz="3200" kern="1200" dirty="0" smtClean="0"/>
            <a:t>~ ???</a:t>
          </a:r>
          <a:endParaRPr lang="fr-FR" sz="2800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2800" kern="1200" dirty="0" smtClean="0"/>
            <a:t>Utilisateurs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2800" kern="1200" dirty="0" smtClean="0"/>
            <a:t>SAS 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2800" kern="1200" dirty="0" smtClean="0"/>
            <a:t>Local</a:t>
          </a:r>
          <a:r>
            <a:rPr lang="fr-FR" sz="1600" kern="1200" dirty="0" smtClean="0"/>
            <a:t>***</a:t>
          </a:r>
          <a:endParaRPr lang="fr-FR" sz="1600" kern="1200" dirty="0"/>
        </a:p>
      </dsp:txBody>
      <dsp:txXfrm>
        <a:off x="515975" y="572191"/>
        <a:ext cx="1963817" cy="2602716"/>
      </dsp:txXfrm>
    </dsp:sp>
    <dsp:sp modelId="{FEBFE1E6-B228-4D66-AE61-55617EEDE238}">
      <dsp:nvSpPr>
        <dsp:cNvPr id="0" name=""/>
        <dsp:cNvSpPr/>
      </dsp:nvSpPr>
      <dsp:spPr>
        <a:xfrm>
          <a:off x="2592853" y="163807"/>
          <a:ext cx="3405996" cy="3405996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4000" kern="1200" dirty="0" smtClean="0"/>
            <a:t>        </a:t>
          </a:r>
          <a:r>
            <a:rPr lang="fr-FR" sz="3200" kern="1200" dirty="0" smtClean="0"/>
            <a:t>~120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2800" kern="1200" dirty="0" smtClean="0"/>
            <a:t>Utilisateurs SAS Virtualisé</a:t>
          </a:r>
          <a:r>
            <a:rPr lang="fr-FR" sz="1600" kern="1200" dirty="0" smtClean="0"/>
            <a:t>**</a:t>
          </a:r>
          <a:endParaRPr lang="fr-FR" sz="2800" kern="1200" dirty="0"/>
        </a:p>
      </dsp:txBody>
      <dsp:txXfrm>
        <a:off x="3559419" y="565447"/>
        <a:ext cx="1963817" cy="2602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1A34F-A2E9-446F-8FC2-7A11EBA8548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4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13/04/2022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13/04/2022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4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14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71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591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0972800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9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51F7787-73E2-48D2-A00B-FA1E33DF8AE5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37A7697-D91B-4CFC-8489-0068952DE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4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6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7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5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hyperlink" Target="https://rdweb-si.cm-cic.fr/" TargetMode="Externa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524000" y="1885130"/>
            <a:ext cx="9144000" cy="1236711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Montée de version SAS </a:t>
            </a:r>
            <a:r>
              <a:rPr lang="fr-FR" dirty="0" smtClean="0">
                <a:solidFill>
                  <a:srgbClr val="002060"/>
                </a:solidFill>
              </a:rPr>
              <a:t>Entreprise Guide  </a:t>
            </a:r>
            <a:br>
              <a:rPr lang="fr-FR" dirty="0" smtClean="0">
                <a:solidFill>
                  <a:srgbClr val="002060"/>
                </a:solidFill>
              </a:rPr>
            </a:br>
            <a:r>
              <a:rPr lang="fr-FR" dirty="0" smtClean="0">
                <a:solidFill>
                  <a:srgbClr val="002060"/>
                </a:solidFill>
              </a:rPr>
              <a:t>et </a:t>
            </a:r>
            <a:r>
              <a:rPr lang="fr-FR" dirty="0">
                <a:solidFill>
                  <a:srgbClr val="002060"/>
                </a:solidFill>
              </a:rPr>
              <a:t>Virtualisation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all" dirty="0" smtClean="0"/>
              <a:t>24 Mars </a:t>
            </a:r>
            <a:r>
              <a:rPr lang="fr-FR" dirty="0" smtClean="0"/>
              <a:t>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5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 flipH="1">
            <a:off x="5144877" y="1558941"/>
            <a:ext cx="16282" cy="36639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2910296" y="1602269"/>
            <a:ext cx="5068" cy="36206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338073" y="1548256"/>
            <a:ext cx="10178" cy="36746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446654" y="1533408"/>
            <a:ext cx="38869" cy="36894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80483" y="1358098"/>
            <a:ext cx="6527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67" b="1" dirty="0" smtClean="0"/>
              <a:t>……..</a:t>
            </a:r>
            <a:endParaRPr lang="fr-FR" sz="1867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864436" y="1358098"/>
            <a:ext cx="6719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z="1867" b="1" dirty="0" smtClean="0">
                <a:solidFill>
                  <a:schemeClr val="tx1"/>
                </a:solidFill>
              </a:rPr>
              <a:t>2023</a:t>
            </a:r>
            <a:endParaRPr lang="fr-FR" sz="1867" b="1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752679" y="1358098"/>
            <a:ext cx="6527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z="1867" b="1" dirty="0" smtClean="0">
                <a:solidFill>
                  <a:schemeClr val="tx1"/>
                </a:solidFill>
              </a:rPr>
              <a:t>……..</a:t>
            </a:r>
            <a:endParaRPr lang="fr-FR" sz="1867" b="1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80819" y="1913946"/>
            <a:ext cx="2225411" cy="15914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133" b="1" dirty="0" smtClean="0">
                <a:solidFill>
                  <a:schemeClr val="bg1"/>
                </a:solidFill>
              </a:rPr>
              <a:t>Virtualisation</a:t>
            </a:r>
            <a:endParaRPr lang="fr-FR" sz="2133" b="1" dirty="0">
              <a:solidFill>
                <a:schemeClr val="bg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914293" y="1358098"/>
            <a:ext cx="6719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67" b="1" dirty="0" smtClean="0"/>
              <a:t>2022</a:t>
            </a:r>
            <a:endParaRPr lang="fr-FR" sz="1867" b="1" dirty="0"/>
          </a:p>
        </p:txBody>
      </p:sp>
      <p:sp>
        <p:nvSpPr>
          <p:cNvPr id="91" name="Pentagone 90"/>
          <p:cNvSpPr/>
          <p:nvPr/>
        </p:nvSpPr>
        <p:spPr>
          <a:xfrm>
            <a:off x="2910297" y="1923509"/>
            <a:ext cx="3457452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Clients SAS Entreprise 7.15 DJ/DM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2" name="Pentagone 91"/>
          <p:cNvSpPr/>
          <p:nvPr/>
        </p:nvSpPr>
        <p:spPr>
          <a:xfrm>
            <a:off x="5263844" y="2746655"/>
            <a:ext cx="6611670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Clients SAS Entreprise 8.3 DJ/DM</a:t>
            </a:r>
            <a:endParaRPr lang="fr-FR" dirty="0"/>
          </a:p>
        </p:txBody>
      </p:sp>
      <p:sp>
        <p:nvSpPr>
          <p:cNvPr id="93" name="Pentagone 92"/>
          <p:cNvSpPr/>
          <p:nvPr/>
        </p:nvSpPr>
        <p:spPr>
          <a:xfrm>
            <a:off x="2910296" y="3654763"/>
            <a:ext cx="5881165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Clients SAS Entreprise </a:t>
            </a:r>
            <a:r>
              <a:rPr lang="fr-FR" dirty="0" smtClean="0">
                <a:solidFill>
                  <a:schemeClr val="bg1"/>
                </a:solidFill>
              </a:rPr>
              <a:t>7.15 DJ/DM/PRD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695253" y="1358098"/>
            <a:ext cx="20102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67" b="1" dirty="0" smtClean="0"/>
              <a:t>Trajectoire SAS</a:t>
            </a:r>
            <a:endParaRPr lang="fr-FR" sz="1867" b="1" dirty="0"/>
          </a:p>
        </p:txBody>
      </p:sp>
      <p:sp>
        <p:nvSpPr>
          <p:cNvPr id="44" name="Pentagone 43"/>
          <p:cNvSpPr/>
          <p:nvPr/>
        </p:nvSpPr>
        <p:spPr>
          <a:xfrm>
            <a:off x="2910296" y="4058663"/>
            <a:ext cx="5881165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SAS </a:t>
            </a:r>
            <a:r>
              <a:rPr lang="fr-FR" dirty="0" err="1" smtClean="0">
                <a:solidFill>
                  <a:schemeClr val="bg1"/>
                </a:solidFill>
              </a:rPr>
              <a:t>Addin</a:t>
            </a:r>
            <a:r>
              <a:rPr lang="fr-FR" dirty="0" smtClean="0">
                <a:solidFill>
                  <a:schemeClr val="bg1"/>
                </a:solidFill>
              </a:rPr>
              <a:t> for Microsoft Office 8.0 DJ/DM/PRD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80819" y="3654763"/>
            <a:ext cx="2225411" cy="724867"/>
          </a:xfrm>
          <a:prstGeom prst="rect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133" b="1" dirty="0" smtClean="0">
                <a:solidFill>
                  <a:schemeClr val="bg1"/>
                </a:solidFill>
              </a:rPr>
              <a:t>Clients Lourd</a:t>
            </a:r>
            <a:endParaRPr lang="fr-FR" sz="2133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80818" y="4517968"/>
            <a:ext cx="2225411" cy="704901"/>
          </a:xfrm>
          <a:prstGeom prst="rect">
            <a:avLst/>
          </a:prstGeom>
          <a:solidFill>
            <a:schemeClr val="tx2">
              <a:lumMod val="5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2133" b="1" dirty="0" smtClean="0">
                <a:solidFill>
                  <a:schemeClr val="bg1"/>
                </a:solidFill>
              </a:rPr>
              <a:t>Infrastructure</a:t>
            </a:r>
            <a:endParaRPr lang="fr-FR" sz="2133" b="1" dirty="0">
              <a:solidFill>
                <a:schemeClr val="bg1"/>
              </a:solidFill>
            </a:endParaRPr>
          </a:p>
        </p:txBody>
      </p:sp>
      <p:sp>
        <p:nvSpPr>
          <p:cNvPr id="56" name="Pentagone 55"/>
          <p:cNvSpPr/>
          <p:nvPr/>
        </p:nvSpPr>
        <p:spPr>
          <a:xfrm>
            <a:off x="2910296" y="4515597"/>
            <a:ext cx="5881165" cy="320967"/>
          </a:xfrm>
          <a:prstGeom prst="homePlate">
            <a:avLst/>
          </a:prstGeom>
          <a:solidFill>
            <a:schemeClr val="tx2">
              <a:lumMod val="5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SAS 9.4 AIX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Pentagone 56"/>
          <p:cNvSpPr/>
          <p:nvPr/>
        </p:nvSpPr>
        <p:spPr>
          <a:xfrm>
            <a:off x="6586272" y="4901902"/>
            <a:ext cx="5289242" cy="320967"/>
          </a:xfrm>
          <a:prstGeom prst="homePlate">
            <a:avLst/>
          </a:prstGeom>
          <a:solidFill>
            <a:schemeClr val="tx2">
              <a:lumMod val="5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SAS 9.4 Linux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1580" y="1628987"/>
            <a:ext cx="977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 </a:t>
            </a:r>
            <a:r>
              <a:rPr lang="fr-FR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avril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3" name="Pentagone 62"/>
          <p:cNvSpPr/>
          <p:nvPr/>
        </p:nvSpPr>
        <p:spPr>
          <a:xfrm>
            <a:off x="2910296" y="2349773"/>
            <a:ext cx="7625635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Clients SAS Entreprise 7.15 PRD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Pentagone 63"/>
          <p:cNvSpPr/>
          <p:nvPr/>
        </p:nvSpPr>
        <p:spPr>
          <a:xfrm>
            <a:off x="5703216" y="3159521"/>
            <a:ext cx="6172298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dirty="0" smtClean="0"/>
              <a:t>Clients SAS Entreprise 8.3 PRD</a:t>
            </a:r>
            <a:endParaRPr lang="fr-FR" dirty="0"/>
          </a:p>
        </p:txBody>
      </p:sp>
      <p:sp>
        <p:nvSpPr>
          <p:cNvPr id="70" name="Rectangle 69"/>
          <p:cNvSpPr/>
          <p:nvPr/>
        </p:nvSpPr>
        <p:spPr>
          <a:xfrm>
            <a:off x="4248959" y="2767902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</a:rPr>
              <a:t>28 Janvier</a:t>
            </a:r>
            <a:endParaRPr lang="fr-FR" sz="1400" dirty="0"/>
          </a:p>
        </p:txBody>
      </p:sp>
      <p:sp>
        <p:nvSpPr>
          <p:cNvPr id="80" name="Rectangle 79"/>
          <p:cNvSpPr/>
          <p:nvPr/>
        </p:nvSpPr>
        <p:spPr>
          <a:xfrm>
            <a:off x="4956356" y="3166115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ea typeface="Calibri" panose="020F0502020204030204" pitchFamily="34" charset="0"/>
              </a:rPr>
              <a:t>2 Mars</a:t>
            </a:r>
            <a:endParaRPr lang="fr-FR" sz="1400" dirty="0"/>
          </a:p>
        </p:txBody>
      </p:sp>
      <p:sp>
        <p:nvSpPr>
          <p:cNvPr id="98" name="Titre 1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 smtClean="0">
                <a:solidFill>
                  <a:srgbClr val="13324A"/>
                </a:solidFill>
              </a:rPr>
              <a:t>Etat des lieux et trajectoire EI SAS</a:t>
            </a:r>
            <a:r>
              <a:rPr lang="fr-FR" sz="2800" dirty="0">
                <a:solidFill>
                  <a:srgbClr val="13324A"/>
                </a:solidFill>
              </a:rPr>
              <a:t/>
            </a:r>
            <a:br>
              <a:rPr lang="fr-FR" sz="2800" dirty="0">
                <a:solidFill>
                  <a:srgbClr val="13324A"/>
                </a:solidFill>
              </a:rPr>
            </a:br>
            <a:r>
              <a:rPr lang="fr-FR" sz="2800" dirty="0" smtClean="0">
                <a:solidFill>
                  <a:srgbClr val="13324A"/>
                </a:solidFill>
              </a:rPr>
              <a:t>2 projets de migration &amp; la virtualisation des clients </a:t>
            </a:r>
            <a:endParaRPr lang="fr-FR" sz="2800" dirty="0">
              <a:solidFill>
                <a:srgbClr val="13324A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1200836" y="5530255"/>
            <a:ext cx="10880993" cy="705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8550" lvl="2"/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Les utilisateurs SAS EG 7.15 virtualisés ne pourront plus accéder aux environnements de recettes à fin avril</a:t>
            </a:r>
            <a:endParaRPr lang="fr-FR" dirty="0"/>
          </a:p>
        </p:txBody>
      </p:sp>
      <p:grpSp>
        <p:nvGrpSpPr>
          <p:cNvPr id="101" name="Groupe 100"/>
          <p:cNvGrpSpPr/>
          <p:nvPr/>
        </p:nvGrpSpPr>
        <p:grpSpPr>
          <a:xfrm>
            <a:off x="1270508" y="5585848"/>
            <a:ext cx="595322" cy="595322"/>
            <a:chOff x="7331171" y="2930406"/>
            <a:chExt cx="595322" cy="595322"/>
          </a:xfrm>
        </p:grpSpPr>
        <p:sp>
          <p:nvSpPr>
            <p:cNvPr id="102" name="Ellipse 101"/>
            <p:cNvSpPr/>
            <p:nvPr/>
          </p:nvSpPr>
          <p:spPr>
            <a:xfrm>
              <a:off x="7349457" y="2942527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31171" y="2930406"/>
              <a:ext cx="595322" cy="595322"/>
            </a:xfrm>
            <a:prstGeom prst="rect">
              <a:avLst/>
            </a:prstGeom>
          </p:spPr>
        </p:pic>
      </p:grpSp>
      <p:sp>
        <p:nvSpPr>
          <p:cNvPr id="58" name="ZoneTexte 57"/>
          <p:cNvSpPr txBox="1"/>
          <p:nvPr/>
        </p:nvSpPr>
        <p:spPr>
          <a:xfrm>
            <a:off x="8864781" y="4085307"/>
            <a:ext cx="249417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r>
              <a:rPr lang="fr-FR" sz="1400" dirty="0" smtClean="0"/>
              <a:t> </a:t>
            </a:r>
            <a:r>
              <a:rPr lang="fr-FR" sz="1400" b="1" dirty="0" smtClean="0">
                <a:solidFill>
                  <a:schemeClr val="accent2"/>
                </a:solidFill>
              </a:rPr>
              <a:t>Trajectoire des </a:t>
            </a:r>
            <a:r>
              <a:rPr lang="fr-FR" sz="1400" b="1" dirty="0" err="1">
                <a:solidFill>
                  <a:schemeClr val="accent2"/>
                </a:solidFill>
              </a:rPr>
              <a:t>A</a:t>
            </a:r>
            <a:r>
              <a:rPr lang="fr-FR" sz="1400" b="1" dirty="0" err="1" smtClean="0">
                <a:solidFill>
                  <a:schemeClr val="accent2"/>
                </a:solidFill>
              </a:rPr>
              <a:t>ddin</a:t>
            </a:r>
            <a:r>
              <a:rPr lang="fr-FR" sz="1400" b="1" dirty="0" smtClean="0">
                <a:solidFill>
                  <a:schemeClr val="accent2"/>
                </a:solidFill>
              </a:rPr>
              <a:t> à valider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pic>
        <p:nvPicPr>
          <p:cNvPr id="104" name="Image 10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6012" y="1930577"/>
            <a:ext cx="358138" cy="358138"/>
          </a:xfrm>
          <a:prstGeom prst="rect">
            <a:avLst/>
          </a:prstGeom>
        </p:spPr>
      </p:pic>
      <p:sp>
        <p:nvSpPr>
          <p:cNvPr id="82" name="Pentagone 81"/>
          <p:cNvSpPr/>
          <p:nvPr/>
        </p:nvSpPr>
        <p:spPr>
          <a:xfrm>
            <a:off x="2936086" y="4068349"/>
            <a:ext cx="8851961" cy="321603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2371" y="6378123"/>
            <a:ext cx="2743200" cy="365125"/>
          </a:xfrm>
        </p:spPr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5110" y="2842961"/>
            <a:ext cx="2299261" cy="1769353"/>
          </a:xfrm>
          <a:prstGeom prst="rect">
            <a:avLst/>
          </a:prstGeom>
        </p:spPr>
      </p:pic>
      <p:sp>
        <p:nvSpPr>
          <p:cNvPr id="20" name="Triangle isocèle 19"/>
          <p:cNvSpPr/>
          <p:nvPr/>
        </p:nvSpPr>
        <p:spPr>
          <a:xfrm rot="17811292">
            <a:off x="5033024" y="2801034"/>
            <a:ext cx="728540" cy="2855022"/>
          </a:xfrm>
          <a:prstGeom prst="triangle">
            <a:avLst>
              <a:gd name="adj" fmla="val 22488"/>
            </a:avLst>
          </a:prstGeom>
          <a:solidFill>
            <a:schemeClr val="accent5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4" y="4252962"/>
            <a:ext cx="624196" cy="406401"/>
          </a:xfrm>
          <a:prstGeom prst="rect">
            <a:avLst/>
          </a:prstGeom>
        </p:spPr>
      </p:pic>
      <p:grpSp>
        <p:nvGrpSpPr>
          <p:cNvPr id="89" name="Groupe 88"/>
          <p:cNvGrpSpPr/>
          <p:nvPr/>
        </p:nvGrpSpPr>
        <p:grpSpPr>
          <a:xfrm>
            <a:off x="6422844" y="4410838"/>
            <a:ext cx="2336227" cy="2332410"/>
            <a:chOff x="4122376" y="3095028"/>
            <a:chExt cx="2336227" cy="2332410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376" y="3095028"/>
              <a:ext cx="2336227" cy="233241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 rot="21436768">
              <a:off x="4151772" y="3294717"/>
              <a:ext cx="630009" cy="50910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1" name="Connecteur en arc 30"/>
          <p:cNvCxnSpPr>
            <a:stCxn id="24" idx="2"/>
            <a:endCxn id="9" idx="2"/>
          </p:cNvCxnSpPr>
          <p:nvPr/>
        </p:nvCxnSpPr>
        <p:spPr>
          <a:xfrm rot="5400000" flipH="1">
            <a:off x="5183520" y="3523535"/>
            <a:ext cx="507027" cy="2684586"/>
          </a:xfrm>
          <a:prstGeom prst="curvedConnector3">
            <a:avLst>
              <a:gd name="adj1" fmla="val -4514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3214866" y="4950348"/>
            <a:ext cx="2677884" cy="7273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8000" lvl="1" algn="ctr"/>
            <a:r>
              <a:rPr lang="fr-FR" sz="1200" dirty="0" smtClean="0">
                <a:solidFill>
                  <a:schemeClr val="bg2">
                    <a:lumMod val="10000"/>
                  </a:schemeClr>
                </a:solidFill>
              </a:rPr>
              <a:t>Connexion à </a:t>
            </a:r>
          </a:p>
          <a:p>
            <a:pPr marL="468000" lvl="1" algn="ctr"/>
            <a:r>
              <a:rPr lang="fr-FR" sz="1200" dirty="0">
                <a:hlinkClick r:id="rId5"/>
              </a:rPr>
              <a:t>https://rdweb-si.cm-cic.fr/</a:t>
            </a:r>
            <a:endParaRPr lang="fr-FR" sz="1200" dirty="0"/>
          </a:p>
          <a:p>
            <a:pPr lvl="1" algn="ctr"/>
            <a:endParaRPr lang="fr-FR" sz="1200" dirty="0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87075" y="5027543"/>
            <a:ext cx="583200" cy="583200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7571">
            <a:off x="6476412" y="4612438"/>
            <a:ext cx="593979" cy="5040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6" name="Rectangle à coins arrondis 95"/>
          <p:cNvSpPr/>
          <p:nvPr/>
        </p:nvSpPr>
        <p:spPr>
          <a:xfrm>
            <a:off x="855777" y="1209122"/>
            <a:ext cx="10648498" cy="15547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Déploiement instantané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Mise à jour centralisée du logiciel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Gestion centralisée des habilitations au logiciel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Automatisation possible des configurations personnelles de l’utilisateur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Compliance RGPD &amp; Sécurité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Centralisation des logs applicatives</a:t>
            </a:r>
            <a:endParaRPr lang="fr-FR" sz="160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5777" y="1638534"/>
            <a:ext cx="695972" cy="69597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enjeux de la virtualisation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4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SAS Enterprise Guide 8 : Un IDE moderne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6549" t="50757" b="2413"/>
          <a:stretch/>
        </p:blipFill>
        <p:spPr>
          <a:xfrm>
            <a:off x="947450" y="3038347"/>
            <a:ext cx="11073099" cy="2555914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947450" y="1271604"/>
            <a:ext cx="10648498" cy="12559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Interface visuelle, plus moderne que SAS </a:t>
            </a:r>
            <a:r>
              <a:rPr lang="fr-FR" sz="1600" dirty="0" err="1">
                <a:solidFill>
                  <a:schemeClr val="bg2">
                    <a:lumMod val="10000"/>
                  </a:schemeClr>
                </a:solidFill>
              </a:rPr>
              <a:t>Foundation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Assistant 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d’utilisation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Notion 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de flux de 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processus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  <a:p>
            <a:pPr marL="900000" lvl="2" indent="-1714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2">
                    <a:lumMod val="10000"/>
                  </a:schemeClr>
                </a:solidFill>
              </a:rPr>
              <a:t>Color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2">
                    <a:lumMod val="10000"/>
                  </a:schemeClr>
                </a:solidFill>
              </a:rPr>
              <a:t>coding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, auto complétion, gestionnaire de version, </a:t>
            </a:r>
            <a:r>
              <a:rPr lang="fr-FR" sz="1600" dirty="0" err="1">
                <a:solidFill>
                  <a:schemeClr val="bg2">
                    <a:lumMod val="10000"/>
                  </a:schemeClr>
                </a:solidFill>
              </a:rPr>
              <a:t>etc</a:t>
            </a:r>
            <a:endParaRPr lang="fr-FR" sz="1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7450" y="1551600"/>
            <a:ext cx="695972" cy="6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cône de virtualisation illustration de vecteur. Illustration du vecteur -  13117806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83"/>
          <a:stretch/>
        </p:blipFill>
        <p:spPr bwMode="auto">
          <a:xfrm>
            <a:off x="1085779" y="507852"/>
            <a:ext cx="1227909" cy="93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544889"/>
            <a:ext cx="2743200" cy="365125"/>
          </a:xfrm>
        </p:spPr>
        <p:txBody>
          <a:bodyPr/>
          <a:lstStyle/>
          <a:p>
            <a:fld id="{D348DF54-380C-439F-A3D8-83F6F52CA37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Impacts pour les utilisateurs 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018357" y="916271"/>
            <a:ext cx="2304811" cy="8239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Virtualisation</a:t>
            </a:r>
            <a:endParaRPr lang="fr-FR" sz="2800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3"/>
          </p:nvPr>
        </p:nvSpPr>
        <p:spPr>
          <a:xfrm>
            <a:off x="7572705" y="862641"/>
            <a:ext cx="5183188" cy="8239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Montée de version</a:t>
            </a: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6374681" y="1396596"/>
            <a:ext cx="5451033" cy="2547330"/>
            <a:chOff x="6919801" y="2672190"/>
            <a:chExt cx="4677114" cy="18797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" name="Rectangle à coins arrondis 7"/>
            <p:cNvSpPr/>
            <p:nvPr/>
          </p:nvSpPr>
          <p:spPr>
            <a:xfrm>
              <a:off x="6919801" y="2672190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85850" lvl="2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919801" y="3824599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085850" lvl="2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21859" y="2689627"/>
              <a:ext cx="4675056" cy="17823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6213" lvl="2" indent="-176213">
                <a:buFont typeface="Arial" panose="020B0604020202020204" pitchFamily="34" charset="0"/>
                <a:buChar char="•"/>
              </a:pPr>
              <a:r>
                <a:rPr lang="fr-FR" sz="1500" dirty="0" smtClean="0">
                  <a:solidFill>
                    <a:schemeClr val="bg2">
                      <a:lumMod val="10000"/>
                    </a:schemeClr>
                  </a:solidFill>
                </a:rPr>
                <a:t>Pas de rétrocompatibilité des projets entre la </a:t>
              </a:r>
              <a:r>
                <a:rPr lang="fr-FR" sz="1500" b="1" dirty="0" smtClean="0">
                  <a:solidFill>
                    <a:schemeClr val="bg2">
                      <a:lumMod val="10000"/>
                    </a:schemeClr>
                  </a:solidFill>
                </a:rPr>
                <a:t>version 8.3 </a:t>
              </a:r>
              <a:r>
                <a:rPr lang="fr-FR" sz="1500" dirty="0" smtClean="0">
                  <a:solidFill>
                    <a:schemeClr val="bg2">
                      <a:lumMod val="10000"/>
                    </a:schemeClr>
                  </a:solidFill>
                </a:rPr>
                <a:t>et la </a:t>
              </a:r>
              <a:r>
                <a:rPr lang="fr-FR" sz="1500" b="1" dirty="0" smtClean="0">
                  <a:solidFill>
                    <a:schemeClr val="bg2">
                      <a:lumMod val="10000"/>
                    </a:schemeClr>
                  </a:solidFill>
                </a:rPr>
                <a:t>version 7.15 </a:t>
              </a:r>
            </a:p>
            <a:p>
              <a:pPr marL="176213" lvl="2" indent="-176213">
                <a:buFont typeface="Arial" panose="020B0604020202020204" pitchFamily="34" charset="0"/>
                <a:buChar char="•"/>
              </a:pPr>
              <a:r>
                <a:rPr lang="fr-FR" sz="1500" b="1" dirty="0" smtClean="0">
                  <a:solidFill>
                    <a:schemeClr val="bg2">
                      <a:lumMod val="10000"/>
                    </a:schemeClr>
                  </a:solidFill>
                </a:rPr>
                <a:t>Refonte de l’interface </a:t>
              </a:r>
              <a:r>
                <a:rPr lang="fr-FR" sz="1500" dirty="0" smtClean="0">
                  <a:solidFill>
                    <a:schemeClr val="bg2">
                      <a:lumMod val="10000"/>
                    </a:schemeClr>
                  </a:solidFill>
                </a:rPr>
                <a:t>utilisateur et </a:t>
              </a:r>
              <a:r>
                <a:rPr lang="fr-FR" sz="1500" b="1" dirty="0" smtClean="0">
                  <a:solidFill>
                    <a:schemeClr val="bg2">
                      <a:lumMod val="10000"/>
                    </a:schemeClr>
                  </a:solidFill>
                </a:rPr>
                <a:t>changement de paradigme </a:t>
              </a:r>
              <a:r>
                <a:rPr lang="fr-FR" sz="1500" dirty="0" smtClean="0">
                  <a:solidFill>
                    <a:schemeClr val="bg2">
                      <a:lumMod val="10000"/>
                    </a:schemeClr>
                  </a:solidFill>
                </a:rPr>
                <a:t>de l’outil</a:t>
              </a:r>
            </a:p>
          </p:txBody>
        </p:sp>
      </p:grpSp>
      <p:sp>
        <p:nvSpPr>
          <p:cNvPr id="11" name="Rectangle à coins arrondis 10"/>
          <p:cNvSpPr/>
          <p:nvPr/>
        </p:nvSpPr>
        <p:spPr>
          <a:xfrm>
            <a:off x="6374682" y="3994912"/>
            <a:ext cx="5451033" cy="2427429"/>
          </a:xfrm>
          <a:prstGeom prst="roundRect">
            <a:avLst>
              <a:gd name="adj" fmla="val 607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5113" lvl="2" indent="-265113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Les utilisateurs utilisant des versions différentes de SAS Entreprise Guide ne pourront pas partager leurs projets</a:t>
            </a:r>
          </a:p>
          <a:p>
            <a:pPr marL="265113" lvl="2" indent="-265113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La refonte de la nouvelle interface nécessite un accompagnement au changement 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638978" y="1376996"/>
            <a:ext cx="5618603" cy="2566930"/>
            <a:chOff x="6919801" y="2672190"/>
            <a:chExt cx="4677114" cy="187971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Rectangle à coins arrondis 18"/>
            <p:cNvSpPr/>
            <p:nvPr/>
          </p:nvSpPr>
          <p:spPr>
            <a:xfrm>
              <a:off x="6919801" y="2672190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5850" lvl="2" indent="-171450">
                <a:buFont typeface="Arial" panose="020B0604020202020204" pitchFamily="34" charset="0"/>
                <a:buChar char="•"/>
              </a:pPr>
              <a:endParaRPr lang="fr-FR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919801" y="3824599"/>
              <a:ext cx="4675056" cy="7273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5850" lvl="2" indent="-171450">
                <a:buFont typeface="Arial" panose="020B0604020202020204" pitchFamily="34" charset="0"/>
                <a:buChar char="•"/>
              </a:pPr>
              <a:endParaRPr lang="fr-FR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6919801" y="2689627"/>
              <a:ext cx="4677114" cy="17823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65113" lvl="2" indent="-265113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Les icones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Bureau</a:t>
              </a: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,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Mes documents</a:t>
              </a: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,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Poste de travail </a:t>
              </a: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et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Mes emplacements réseau </a:t>
              </a: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pointent sur le serveur de virtualisation</a:t>
              </a:r>
            </a:p>
            <a:p>
              <a:pPr marL="265113" lvl="2" indent="-265113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Votre disque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U:\ </a:t>
              </a: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ainsi que les répertoires de partages réseaux métiers sont ne plus accessibles.</a:t>
              </a:r>
            </a:p>
            <a:p>
              <a:pPr marL="265113" lvl="2" indent="-265113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Le disque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C:\ </a:t>
              </a: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utilisateur n’est plus accessible dans le poste de travail via 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C on </a:t>
              </a:r>
              <a:r>
                <a:rPr lang="fr-FR" sz="1600" b="1" dirty="0" err="1" smtClean="0">
                  <a:solidFill>
                    <a:schemeClr val="bg2">
                      <a:lumMod val="10000"/>
                    </a:schemeClr>
                  </a:solidFill>
                </a:rPr>
                <a:t>PFxx</a:t>
              </a:r>
              <a:r>
                <a:rPr lang="fr-FR" sz="1600" b="1" dirty="0" smtClean="0">
                  <a:solidFill>
                    <a:schemeClr val="bg2">
                      <a:lumMod val="10000"/>
                    </a:schemeClr>
                  </a:solidFill>
                </a:rPr>
                <a:t>-xxx</a:t>
              </a:r>
            </a:p>
            <a:p>
              <a:pPr marL="265113" lvl="2" indent="-265113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2">
                      <a:lumMod val="10000"/>
                    </a:schemeClr>
                  </a:solidFill>
                </a:rPr>
                <a:t>Cloisonnement des environnements (1 Zone express par environnement) </a:t>
              </a:r>
              <a:endParaRPr lang="fr-FR" sz="1600" dirty="0"/>
            </a:p>
          </p:txBody>
        </p:sp>
      </p:grpSp>
      <p:sp>
        <p:nvSpPr>
          <p:cNvPr id="22" name="Rectangle à coins arrondis 21"/>
          <p:cNvSpPr/>
          <p:nvPr/>
        </p:nvSpPr>
        <p:spPr>
          <a:xfrm>
            <a:off x="638978" y="3994912"/>
            <a:ext cx="5618603" cy="2427430"/>
          </a:xfrm>
          <a:prstGeom prst="roundRect">
            <a:avLst>
              <a:gd name="adj" fmla="val 68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3538" lvl="2" indent="-274638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Les données, projets Guide ainsi que les programmes 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SAS stockés 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dans les </a:t>
            </a: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répertoires de partages réseaux métiers sont ne plus 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accessibles (compliance RGPD)</a:t>
            </a:r>
          </a:p>
          <a:p>
            <a:pPr marL="363538" lvl="2" indent="-274638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Après 8h d’inactivité et/ou 18h d’activité, SAS/EG est automatiquement fermé</a:t>
            </a:r>
          </a:p>
          <a:p>
            <a:pPr marL="363538" lvl="2" indent="-274638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2">
                    <a:lumMod val="10000"/>
                  </a:schemeClr>
                </a:solidFill>
              </a:rPr>
              <a:t>Les utilisateurs ne pourront plus exécuter de traitements de plus de </a:t>
            </a: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8h</a:t>
            </a:r>
          </a:p>
          <a:p>
            <a:pPr marL="363538" lvl="2" indent="-274638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2">
                    <a:lumMod val="10000"/>
                  </a:schemeClr>
                </a:solidFill>
              </a:rPr>
              <a:t>L’interface graphique de SEG ne doit pas être utilisée pour l’import de fichiers volumineux (&gt;1 Go)</a:t>
            </a:r>
            <a:endParaRPr lang="fr-FR" sz="16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5822" y="4911365"/>
            <a:ext cx="396000" cy="395305"/>
            <a:chOff x="7331171" y="2930406"/>
            <a:chExt cx="595322" cy="595322"/>
          </a:xfrm>
        </p:grpSpPr>
        <p:sp>
          <p:nvSpPr>
            <p:cNvPr id="24" name="Ellipse 23"/>
            <p:cNvSpPr/>
            <p:nvPr/>
          </p:nvSpPr>
          <p:spPr>
            <a:xfrm>
              <a:off x="7349457" y="2942527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31171" y="2930406"/>
              <a:ext cx="595322" cy="595322"/>
            </a:xfrm>
            <a:prstGeom prst="rect">
              <a:avLst/>
            </a:prstGeom>
          </p:spPr>
        </p:pic>
      </p:grpSp>
      <p:grpSp>
        <p:nvGrpSpPr>
          <p:cNvPr id="26" name="Groupe 25"/>
          <p:cNvGrpSpPr/>
          <p:nvPr/>
        </p:nvGrpSpPr>
        <p:grpSpPr>
          <a:xfrm>
            <a:off x="65822" y="2423921"/>
            <a:ext cx="428948" cy="408016"/>
            <a:chOff x="7286546" y="2084941"/>
            <a:chExt cx="648000" cy="648000"/>
          </a:xfrm>
        </p:grpSpPr>
        <p:sp>
          <p:nvSpPr>
            <p:cNvPr id="27" name="Ellipse 26"/>
            <p:cNvSpPr/>
            <p:nvPr/>
          </p:nvSpPr>
          <p:spPr>
            <a:xfrm>
              <a:off x="7331171" y="2117341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286546" y="2084941"/>
              <a:ext cx="648000" cy="648000"/>
            </a:xfrm>
            <a:prstGeom prst="rect">
              <a:avLst/>
            </a:prstGeom>
          </p:spPr>
        </p:pic>
      </p:grpSp>
      <p:pic>
        <p:nvPicPr>
          <p:cNvPr id="3074" name="Picture 2" descr="Update PNG Image | PNG 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14" y="802684"/>
            <a:ext cx="568419" cy="5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Identification de la population impactée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32780" y="6378385"/>
            <a:ext cx="2743200" cy="365125"/>
          </a:xfrm>
        </p:spPr>
        <p:txBody>
          <a:bodyPr/>
          <a:lstStyle/>
          <a:p>
            <a:fld id="{D348DF54-380C-439F-A3D8-83F6F52CA37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870446" y="1395870"/>
            <a:ext cx="35695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~440 Utilisateurs habilités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</a:rPr>
              <a:t> à SAS dont</a:t>
            </a:r>
            <a:endParaRPr lang="fr-F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116987088"/>
              </p:ext>
            </p:extLst>
          </p:nvPr>
        </p:nvGraphicFramePr>
        <p:xfrm>
          <a:off x="122467" y="2737260"/>
          <a:ext cx="6136931" cy="3733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Local commercial d'icône illustration de vecteur. Illustration du finances  - 411723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8250" b="89125" l="3500" r="32250">
                        <a14:foregroundMark x1="14750" y1="85125" x2="14750" y2="85125"/>
                        <a14:foregroundMark x1="17125" y1="80750" x2="17125" y2="80750"/>
                        <a14:foregroundMark x1="17125" y1="78875" x2="17125" y2="7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807" r="64073" b="8482"/>
          <a:stretch/>
        </p:blipFill>
        <p:spPr bwMode="auto">
          <a:xfrm>
            <a:off x="517149" y="3380781"/>
            <a:ext cx="1376447" cy="9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à coins arrondis 22"/>
          <p:cNvSpPr/>
          <p:nvPr/>
        </p:nvSpPr>
        <p:spPr>
          <a:xfrm>
            <a:off x="6423593" y="1495761"/>
            <a:ext cx="5670997" cy="877433"/>
          </a:xfrm>
          <a:prstGeom prst="roundRect">
            <a:avLst>
              <a:gd name="adj" fmla="val 68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36575" lvl="2" indent="-93663" algn="ctr"/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</a:rPr>
              <a:t>Approximativement 320 utilisateurs</a:t>
            </a:r>
          </a:p>
          <a:p>
            <a:pPr marL="536575" lvl="2" indent="-93663" algn="ctr"/>
            <a:r>
              <a:rPr lang="fr-FR" sz="2000" dirty="0" smtClean="0">
                <a:solidFill>
                  <a:schemeClr val="bg2">
                    <a:lumMod val="10000"/>
                  </a:schemeClr>
                </a:solidFill>
              </a:rPr>
              <a:t>vont découvrir la virtualisation</a:t>
            </a:r>
            <a:endParaRPr lang="fr-FR" sz="2000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514602" y="1636816"/>
            <a:ext cx="568665" cy="595322"/>
            <a:chOff x="7331171" y="2930406"/>
            <a:chExt cx="595322" cy="595322"/>
          </a:xfrm>
        </p:grpSpPr>
        <p:sp>
          <p:nvSpPr>
            <p:cNvPr id="25" name="Ellipse 24"/>
            <p:cNvSpPr/>
            <p:nvPr/>
          </p:nvSpPr>
          <p:spPr>
            <a:xfrm>
              <a:off x="7349457" y="2942527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31171" y="2930406"/>
              <a:ext cx="595322" cy="595322"/>
            </a:xfrm>
            <a:prstGeom prst="rect">
              <a:avLst/>
            </a:prstGeom>
          </p:spPr>
        </p:pic>
      </p:grpSp>
      <p:pic>
        <p:nvPicPr>
          <p:cNvPr id="2064" name="Picture 16" descr="Groupe - Icônes gens gratuite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0" y="874000"/>
            <a:ext cx="1814012" cy="18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457428" y="3701292"/>
            <a:ext cx="5637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solidFill>
                  <a:schemeClr val="accent1">
                    <a:lumMod val="50000"/>
                  </a:schemeClr>
                </a:solidFill>
              </a:rPr>
              <a:t>Utilisateurs habilités* :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utilisateurs référencés dans les métadonnées SAS</a:t>
            </a:r>
          </a:p>
          <a:p>
            <a:r>
              <a:rPr lang="fr-FR" sz="1600" b="1" u="sng" dirty="0" smtClean="0">
                <a:solidFill>
                  <a:schemeClr val="accent1">
                    <a:lumMod val="50000"/>
                  </a:schemeClr>
                </a:solidFill>
              </a:rPr>
              <a:t>Utilisateurs SAS virtualisé**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: utilisateurs habilités à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SAS ayant accès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à la virtualisation </a:t>
            </a:r>
            <a:endParaRPr lang="fr-F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1600" b="1" u="sng" dirty="0" smtClean="0">
                <a:solidFill>
                  <a:schemeClr val="accent1">
                    <a:lumMod val="50000"/>
                  </a:schemeClr>
                </a:solidFill>
              </a:rPr>
              <a:t>Utilisateurs SAS local*** 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: Nous ne savons pas identifier les utilisateurs SAS Local</a:t>
            </a:r>
          </a:p>
        </p:txBody>
      </p:sp>
      <p:pic>
        <p:nvPicPr>
          <p:cNvPr id="2068" name="Picture 20" descr="Icône Linéaire De Virtualisation Logo Moderne C De Virtualisation  D'ensemble Illustration de Vecteur - Illustration du beau, rappe: 133521615"/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4625" y1="47247" x2="44625" y2="47247"/>
                        <a14:foregroundMark x1="44813" y1="45352" x2="44500" y2="54056"/>
                        <a14:foregroundMark x1="54875" y1="44109" x2="55688" y2="48372"/>
                        <a14:foregroundMark x1="52750" y1="45885" x2="52750" y2="45885"/>
                        <a14:foregroundMark x1="51875" y1="51687" x2="51875" y2="51687"/>
                        <a14:foregroundMark x1="51000" y1="54944" x2="51000" y2="54944"/>
                        <a14:foregroundMark x1="51000" y1="58319" x2="51000" y2="58319"/>
                        <a14:foregroundMark x1="50125" y1="60746" x2="50125" y2="60746"/>
                        <a14:foregroundMark x1="61375" y1="39787" x2="61375" y2="39787"/>
                        <a14:foregroundMark x1="59750" y1="33333" x2="59750" y2="33333"/>
                        <a14:foregroundMark x1="59875" y1="24393" x2="59875" y2="24393"/>
                        <a14:foregroundMark x1="40313" y1="24748" x2="40313" y2="24748"/>
                        <a14:foregroundMark x1="40938" y1="33274" x2="40938" y2="33274"/>
                        <a14:foregroundMark x1="34188" y1="33333" x2="34188" y2="33333"/>
                        <a14:foregroundMark x1="31875" y1="33274" x2="31875" y2="33274"/>
                        <a14:foregroundMark x1="28813" y1="33156" x2="28813" y2="33156"/>
                        <a14:foregroundMark x1="65875" y1="33570" x2="65875" y2="33570"/>
                        <a14:foregroundMark x1="68813" y1="33097" x2="68813" y2="33097"/>
                        <a14:foregroundMark x1="71563" y1="33156" x2="71563" y2="33156"/>
                        <a14:backgroundMark x1="49313" y1="43043" x2="49313" y2="4304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31" y="3165920"/>
            <a:ext cx="1755236" cy="18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cône utilisateur - Icônes gens gratuit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41" y="3147066"/>
            <a:ext cx="325266" cy="3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Icône utilisateur - Icônes gens gratuit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32" y="3139208"/>
            <a:ext cx="325266" cy="3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629580" y="1550675"/>
            <a:ext cx="10491135" cy="4805677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Intégration des équipes </a:t>
            </a: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</a:rPr>
              <a:t>SQdD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et A340 dans l’ensemble des étapes clefs des projets de Migration et de virtualisation</a:t>
            </a:r>
          </a:p>
          <a:p>
            <a:pPr marL="1536700" lvl="1" indent="-457200" algn="l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2"/>
                </a:solidFill>
              </a:rPr>
              <a:t>Intégration </a:t>
            </a:r>
            <a:r>
              <a:rPr lang="fr-FR" sz="2400" dirty="0">
                <a:solidFill>
                  <a:schemeClr val="tx2"/>
                </a:solidFill>
              </a:rPr>
              <a:t>des </a:t>
            </a:r>
            <a:r>
              <a:rPr lang="fr-FR" sz="2400" dirty="0" smtClean="0">
                <a:solidFill>
                  <a:schemeClr val="tx2"/>
                </a:solidFill>
              </a:rPr>
              <a:t>équipes </a:t>
            </a:r>
            <a:r>
              <a:rPr lang="fr-FR" sz="2400" dirty="0" err="1">
                <a:solidFill>
                  <a:schemeClr val="tx2"/>
                </a:solidFill>
              </a:rPr>
              <a:t>SQdD</a:t>
            </a:r>
            <a:r>
              <a:rPr lang="fr-FR" sz="2400" dirty="0">
                <a:solidFill>
                  <a:schemeClr val="tx2"/>
                </a:solidFill>
              </a:rPr>
              <a:t> et A340 </a:t>
            </a:r>
            <a:r>
              <a:rPr lang="fr-FR" sz="2400" dirty="0" smtClean="0">
                <a:solidFill>
                  <a:schemeClr val="tx2"/>
                </a:solidFill>
              </a:rPr>
              <a:t>dans l’étude </a:t>
            </a:r>
            <a:r>
              <a:rPr lang="fr-FR" sz="2400" dirty="0">
                <a:solidFill>
                  <a:schemeClr val="tx2"/>
                </a:solidFill>
              </a:rPr>
              <a:t>d’impact de la migration d’OS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Accompagnement des utilisateurs : </a:t>
            </a:r>
          </a:p>
          <a:p>
            <a:pPr marL="1536700" lvl="1" indent="-457200" algn="l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2"/>
                </a:solidFill>
              </a:rPr>
              <a:t>Communication proactive et </a:t>
            </a:r>
            <a:r>
              <a:rPr lang="fr-FR" sz="2400" dirty="0" err="1" smtClean="0">
                <a:solidFill>
                  <a:schemeClr val="tx2"/>
                </a:solidFill>
              </a:rPr>
              <a:t>storytelling</a:t>
            </a:r>
            <a:r>
              <a:rPr lang="fr-FR" sz="2400" dirty="0" smtClean="0">
                <a:solidFill>
                  <a:schemeClr val="tx2"/>
                </a:solidFill>
              </a:rPr>
              <a:t> en direction des utilisateurs</a:t>
            </a:r>
          </a:p>
          <a:p>
            <a:pPr marL="1536700" lvl="1" indent="-457200" algn="l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2"/>
                </a:solidFill>
              </a:rPr>
              <a:t>Prise </a:t>
            </a:r>
            <a:r>
              <a:rPr lang="fr-FR" sz="2400" dirty="0">
                <a:solidFill>
                  <a:schemeClr val="tx2"/>
                </a:solidFill>
              </a:rPr>
              <a:t>en compte des contraintes de virtualisation.</a:t>
            </a:r>
          </a:p>
          <a:p>
            <a:pPr marL="1536700" lvl="1" indent="-457200" algn="l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2"/>
                </a:solidFill>
              </a:rPr>
              <a:t>Audit et Centralisation du </a:t>
            </a:r>
            <a:r>
              <a:rPr lang="fr-FR" sz="2400" dirty="0">
                <a:solidFill>
                  <a:schemeClr val="tx2"/>
                </a:solidFill>
              </a:rPr>
              <a:t>patrimoine SAS des </a:t>
            </a:r>
            <a:r>
              <a:rPr lang="fr-FR" sz="2400" dirty="0" smtClean="0">
                <a:solidFill>
                  <a:schemeClr val="tx2"/>
                </a:solidFill>
              </a:rPr>
              <a:t>utilisateurs.</a:t>
            </a:r>
          </a:p>
          <a:p>
            <a:pPr marL="1536700" lvl="1" indent="-457200" algn="l"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2"/>
                </a:solidFill>
              </a:rPr>
              <a:t>Acculturation au batch. </a:t>
            </a:r>
          </a:p>
          <a:p>
            <a:pPr marL="1536700" lvl="1" indent="-457200" algn="l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2"/>
                </a:solidFill>
              </a:rPr>
              <a:t>Prise en main de la nouvelle version de SAS EG 8.3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Accompagnement au changement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6" name="Picture 2" descr="Collaboration - Icônes gens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" y="1401381"/>
            <a:ext cx="1542361" cy="15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aboration - Icônes des médias sociaux gratui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" y="3882108"/>
            <a:ext cx="1535878" cy="15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9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CONTENTDEFINITION_526950634" val="&lt;ContentDefinition name=&quot;Programme1&quot; rsid=&quot;526950634&quot; type=&quot;SasProgram&quot; format=&quot;ReportXml&quot; imgfmt=&quot;ActiveXImage&quot; created=&quot;11/02/2020 15:54:43&quot; modifed=&quot;11/02/2020 15:54:43&quot; user=&quot;&quot; apply=&quot;False&quot; css=&quot;C:\Program Files\SASEGHome\SASAddInforMicrosoftOffice\8\Styles\sasweb.css&quot; range=&quot;&quot; auto=&quot;False&quot; xTime=&quot;00:00:00&quot; rTime=&quot;00:00:00&quot; bgnew=&quot;False&quot; nFmt=&quot;False&quot; grphSet=&quot;True&quot; imgY=&quot;0&quot; imgX=&quot;0&quot; redirect=&quot;False&quot;&gt;&#10;  &lt;files /&gt;&#10;  &lt;parents /&gt;&#10;  &lt;children /&gt;&#10;  &lt;param n=&quot;DisplayName&quot; v=&quot;Programme1&quot; /&gt;&#10;  &lt;param n=&quot;DisplayType&quot; v=&quot;Programme SAS&quot; /&gt;&#10;  &lt;param n=&quot;Code&quot; v=&quot;&quot; /&gt;&#10;&lt;/ContentDefinition&gt;"/>
</p:tagLst>
</file>

<file path=ppt/theme/theme1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6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25377</TotalTime>
  <Words>530</Words>
  <Application>Microsoft Office PowerPoint</Application>
  <PresentationFormat>Grand écran</PresentationFormat>
  <Paragraphs>85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7</vt:i4>
      </vt:variant>
    </vt:vector>
  </HeadingPairs>
  <TitlesOfParts>
    <vt:vector size="21" baseType="lpstr">
      <vt:lpstr>Arial</vt:lpstr>
      <vt:lpstr>Calibri</vt:lpstr>
      <vt:lpstr>Calibri Light</vt:lpstr>
      <vt:lpstr>Segoe UI Semibold</vt:lpstr>
      <vt:lpstr>Segoe UI Semilight</vt:lpstr>
      <vt:lpstr>Wingdings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Diapositive couverture et titre</vt:lpstr>
      <vt:lpstr>Montée de version SAS Entreprise Guide   et Virtualisation</vt:lpstr>
      <vt:lpstr>Etat des lieux et trajectoire EI SAS 2 projets de migration &amp; la virtualisation des clients </vt:lpstr>
      <vt:lpstr>Les enjeux de la virtualisation</vt:lpstr>
      <vt:lpstr>SAS Enterprise Guide 8 : Un IDE moderne</vt:lpstr>
      <vt:lpstr>Les Impacts pour les utilisateurs </vt:lpstr>
      <vt:lpstr>Identification de la population impactée </vt:lpstr>
      <vt:lpstr>Accompagnement au changement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xavier.illy@acm.fr</dc:creator>
  <cp:keywords>1.0</cp:keywords>
  <cp:lastModifiedBy>BAMBA Charif</cp:lastModifiedBy>
  <cp:revision>935</cp:revision>
  <dcterms:created xsi:type="dcterms:W3CDTF">2019-03-05T13:19:37Z</dcterms:created>
  <dcterms:modified xsi:type="dcterms:W3CDTF">2022-04-14T07:38:52Z</dcterms:modified>
  <cp:category>GT;Qualité des données</cp:category>
</cp:coreProperties>
</file>