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Lst>
  <p:notesMasterIdLst>
    <p:notesMasterId r:id="rId36"/>
  </p:notesMasterIdLst>
  <p:sldIdLst>
    <p:sldId id="257" r:id="rId3"/>
    <p:sldId id="289" r:id="rId4"/>
    <p:sldId id="290" r:id="rId5"/>
    <p:sldId id="291" r:id="rId6"/>
    <p:sldId id="262" r:id="rId7"/>
    <p:sldId id="263" r:id="rId8"/>
    <p:sldId id="264" r:id="rId9"/>
    <p:sldId id="299" r:id="rId10"/>
    <p:sldId id="298" r:id="rId11"/>
    <p:sldId id="300" r:id="rId12"/>
    <p:sldId id="266" r:id="rId13"/>
    <p:sldId id="267" r:id="rId14"/>
    <p:sldId id="268" r:id="rId15"/>
    <p:sldId id="269" r:id="rId16"/>
    <p:sldId id="270" r:id="rId17"/>
    <p:sldId id="292" r:id="rId18"/>
    <p:sldId id="293" r:id="rId19"/>
    <p:sldId id="294" r:id="rId20"/>
    <p:sldId id="295" r:id="rId21"/>
    <p:sldId id="296" r:id="rId22"/>
    <p:sldId id="276" r:id="rId23"/>
    <p:sldId id="277" r:id="rId24"/>
    <p:sldId id="278" r:id="rId25"/>
    <p:sldId id="279" r:id="rId26"/>
    <p:sldId id="280" r:id="rId27"/>
    <p:sldId id="281" r:id="rId28"/>
    <p:sldId id="282" r:id="rId29"/>
    <p:sldId id="283" r:id="rId30"/>
    <p:sldId id="284" r:id="rId31"/>
    <p:sldId id="301" r:id="rId32"/>
    <p:sldId id="285" r:id="rId33"/>
    <p:sldId id="287" r:id="rId34"/>
    <p:sldId id="286"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54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6395" autoAdjust="0"/>
  </p:normalViewPr>
  <p:slideViewPr>
    <p:cSldViewPr snapToGrid="0">
      <p:cViewPr varScale="1">
        <p:scale>
          <a:sx n="111" d="100"/>
          <a:sy n="111" d="100"/>
        </p:scale>
        <p:origin x="342" y="114"/>
      </p:cViewPr>
      <p:guideLst/>
    </p:cSldViewPr>
  </p:slideViewPr>
  <p:outlineViewPr>
    <p:cViewPr>
      <p:scale>
        <a:sx n="33" d="100"/>
        <a:sy n="33" d="100"/>
      </p:scale>
      <p:origin x="0" y="-259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ADC286-B68C-44EF-8E9A-457AF409C2B3}" type="doc">
      <dgm:prSet loTypeId="urn:microsoft.com/office/officeart/2005/8/layout/venn1" loCatId="relationship" qsTypeId="urn:microsoft.com/office/officeart/2005/8/quickstyle/simple1" qsCatId="simple" csTypeId="urn:microsoft.com/office/officeart/2005/8/colors/colorful2" csCatId="colorful" phldr="1"/>
      <dgm:spPr/>
    </dgm:pt>
    <dgm:pt modelId="{10C79718-4B1E-444F-B08A-84083311071B}">
      <dgm:prSet phldrT="[Texte]" custT="1"/>
      <dgm:spPr/>
      <dgm:t>
        <a:bodyPr/>
        <a:lstStyle/>
        <a:p>
          <a:pPr algn="ctr">
            <a:spcAft>
              <a:spcPts val="0"/>
            </a:spcAft>
          </a:pPr>
          <a:r>
            <a:rPr lang="fr-FR" sz="4000" dirty="0" smtClean="0"/>
            <a:t>         </a:t>
          </a:r>
          <a:r>
            <a:rPr lang="fr-FR" sz="3200" dirty="0" smtClean="0"/>
            <a:t>~ ???</a:t>
          </a:r>
          <a:endParaRPr lang="fr-FR" sz="2800" dirty="0" smtClean="0"/>
        </a:p>
        <a:p>
          <a:pPr algn="ctr">
            <a:spcAft>
              <a:spcPts val="0"/>
            </a:spcAft>
          </a:pPr>
          <a:r>
            <a:rPr lang="fr-FR" sz="2800" dirty="0" smtClean="0"/>
            <a:t>Utilisateurs</a:t>
          </a:r>
        </a:p>
        <a:p>
          <a:pPr algn="ctr">
            <a:spcAft>
              <a:spcPts val="0"/>
            </a:spcAft>
          </a:pPr>
          <a:r>
            <a:rPr lang="fr-FR" sz="2800" dirty="0" smtClean="0"/>
            <a:t>SAS </a:t>
          </a:r>
        </a:p>
        <a:p>
          <a:pPr algn="ctr">
            <a:spcAft>
              <a:spcPts val="0"/>
            </a:spcAft>
          </a:pPr>
          <a:r>
            <a:rPr lang="fr-FR" sz="2800" dirty="0" smtClean="0"/>
            <a:t>Local</a:t>
          </a:r>
          <a:r>
            <a:rPr lang="fr-FR" sz="1600" dirty="0" smtClean="0"/>
            <a:t>***</a:t>
          </a:r>
          <a:endParaRPr lang="fr-FR" sz="1600" dirty="0"/>
        </a:p>
      </dgm:t>
    </dgm:pt>
    <dgm:pt modelId="{B45AC32F-09AD-416F-A3D0-ABE0CCFB99B1}" type="parTrans" cxnId="{9C9AC395-F441-4143-842D-696EEF4A8FBF}">
      <dgm:prSet/>
      <dgm:spPr/>
      <dgm:t>
        <a:bodyPr/>
        <a:lstStyle/>
        <a:p>
          <a:endParaRPr lang="fr-FR"/>
        </a:p>
      </dgm:t>
    </dgm:pt>
    <dgm:pt modelId="{EF164CE7-FF33-4CC1-BAF8-D8874AC1069E}" type="sibTrans" cxnId="{9C9AC395-F441-4143-842D-696EEF4A8FBF}">
      <dgm:prSet/>
      <dgm:spPr/>
      <dgm:t>
        <a:bodyPr/>
        <a:lstStyle/>
        <a:p>
          <a:endParaRPr lang="fr-FR"/>
        </a:p>
      </dgm:t>
    </dgm:pt>
    <dgm:pt modelId="{1A1E19C8-2735-4405-BEB4-AEFF1D4BF2DD}">
      <dgm:prSet phldrT="[Texte]" custT="1"/>
      <dgm:spPr/>
      <dgm:t>
        <a:bodyPr/>
        <a:lstStyle/>
        <a:p>
          <a:pPr algn="ctr">
            <a:spcAft>
              <a:spcPts val="0"/>
            </a:spcAft>
          </a:pPr>
          <a:r>
            <a:rPr lang="fr-FR" sz="4000" dirty="0" smtClean="0"/>
            <a:t>        </a:t>
          </a:r>
          <a:r>
            <a:rPr lang="fr-FR" sz="3200" dirty="0" smtClean="0"/>
            <a:t>~120</a:t>
          </a:r>
        </a:p>
        <a:p>
          <a:pPr algn="ctr">
            <a:spcAft>
              <a:spcPts val="0"/>
            </a:spcAft>
          </a:pPr>
          <a:r>
            <a:rPr lang="fr-FR" sz="2800" dirty="0" smtClean="0"/>
            <a:t>Utilisateurs SAS Virtualisé</a:t>
          </a:r>
          <a:r>
            <a:rPr lang="fr-FR" sz="1600" dirty="0" smtClean="0"/>
            <a:t>**</a:t>
          </a:r>
          <a:endParaRPr lang="fr-FR" sz="2800" dirty="0"/>
        </a:p>
      </dgm:t>
    </dgm:pt>
    <dgm:pt modelId="{FF22F451-03DF-4CF2-A799-AF3B139E71E9}" type="parTrans" cxnId="{1E83871E-793C-4144-A602-3FD17083196C}">
      <dgm:prSet/>
      <dgm:spPr/>
      <dgm:t>
        <a:bodyPr/>
        <a:lstStyle/>
        <a:p>
          <a:endParaRPr lang="fr-FR"/>
        </a:p>
      </dgm:t>
    </dgm:pt>
    <dgm:pt modelId="{CA04923A-3D37-4584-8C10-F2F85991A8E0}" type="sibTrans" cxnId="{1E83871E-793C-4144-A602-3FD17083196C}">
      <dgm:prSet/>
      <dgm:spPr/>
      <dgm:t>
        <a:bodyPr/>
        <a:lstStyle/>
        <a:p>
          <a:endParaRPr lang="fr-FR"/>
        </a:p>
      </dgm:t>
    </dgm:pt>
    <dgm:pt modelId="{75A4EC26-97DD-44B8-8837-EC090E2AC078}" type="pres">
      <dgm:prSet presAssocID="{ECADC286-B68C-44EF-8E9A-457AF409C2B3}" presName="compositeShape" presStyleCnt="0">
        <dgm:presLayoutVars>
          <dgm:chMax val="7"/>
          <dgm:dir/>
          <dgm:resizeHandles val="exact"/>
        </dgm:presLayoutVars>
      </dgm:prSet>
      <dgm:spPr/>
    </dgm:pt>
    <dgm:pt modelId="{AD8752EC-8A45-4F3B-9120-5924212B1626}" type="pres">
      <dgm:prSet presAssocID="{10C79718-4B1E-444F-B08A-84083311071B}" presName="circ1" presStyleLbl="vennNode1" presStyleIdx="0" presStyleCnt="2" custLinFactNeighborX="-2869" custLinFactNeighborY="198"/>
      <dgm:spPr/>
      <dgm:t>
        <a:bodyPr/>
        <a:lstStyle/>
        <a:p>
          <a:endParaRPr lang="fr-FR"/>
        </a:p>
      </dgm:t>
    </dgm:pt>
    <dgm:pt modelId="{A16717D0-84CA-4638-B08C-95A4DF6CF30F}" type="pres">
      <dgm:prSet presAssocID="{10C79718-4B1E-444F-B08A-84083311071B}" presName="circ1Tx" presStyleLbl="revTx" presStyleIdx="0" presStyleCnt="0">
        <dgm:presLayoutVars>
          <dgm:chMax val="0"/>
          <dgm:chPref val="0"/>
          <dgm:bulletEnabled val="1"/>
        </dgm:presLayoutVars>
      </dgm:prSet>
      <dgm:spPr/>
      <dgm:t>
        <a:bodyPr/>
        <a:lstStyle/>
        <a:p>
          <a:endParaRPr lang="fr-FR"/>
        </a:p>
      </dgm:t>
    </dgm:pt>
    <dgm:pt modelId="{FEBFE1E6-B228-4D66-AE61-55617EEDE238}" type="pres">
      <dgm:prSet presAssocID="{1A1E19C8-2735-4405-BEB4-AEFF1D4BF2DD}" presName="circ2" presStyleLbl="vennNode1" presStyleIdx="1" presStyleCnt="2"/>
      <dgm:spPr/>
      <dgm:t>
        <a:bodyPr/>
        <a:lstStyle/>
        <a:p>
          <a:endParaRPr lang="fr-FR"/>
        </a:p>
      </dgm:t>
    </dgm:pt>
    <dgm:pt modelId="{D00D31BF-3753-4237-849A-FE9098CCD69F}" type="pres">
      <dgm:prSet presAssocID="{1A1E19C8-2735-4405-BEB4-AEFF1D4BF2DD}" presName="circ2Tx" presStyleLbl="revTx" presStyleIdx="0" presStyleCnt="0">
        <dgm:presLayoutVars>
          <dgm:chMax val="0"/>
          <dgm:chPref val="0"/>
          <dgm:bulletEnabled val="1"/>
        </dgm:presLayoutVars>
      </dgm:prSet>
      <dgm:spPr/>
      <dgm:t>
        <a:bodyPr/>
        <a:lstStyle/>
        <a:p>
          <a:endParaRPr lang="fr-FR"/>
        </a:p>
      </dgm:t>
    </dgm:pt>
  </dgm:ptLst>
  <dgm:cxnLst>
    <dgm:cxn modelId="{46B5F740-A14A-428C-A30B-2670B76260F2}" type="presOf" srcId="{10C79718-4B1E-444F-B08A-84083311071B}" destId="{AD8752EC-8A45-4F3B-9120-5924212B1626}" srcOrd="0" destOrd="0" presId="urn:microsoft.com/office/officeart/2005/8/layout/venn1"/>
    <dgm:cxn modelId="{9C9AC395-F441-4143-842D-696EEF4A8FBF}" srcId="{ECADC286-B68C-44EF-8E9A-457AF409C2B3}" destId="{10C79718-4B1E-444F-B08A-84083311071B}" srcOrd="0" destOrd="0" parTransId="{B45AC32F-09AD-416F-A3D0-ABE0CCFB99B1}" sibTransId="{EF164CE7-FF33-4CC1-BAF8-D8874AC1069E}"/>
    <dgm:cxn modelId="{1E83871E-793C-4144-A602-3FD17083196C}" srcId="{ECADC286-B68C-44EF-8E9A-457AF409C2B3}" destId="{1A1E19C8-2735-4405-BEB4-AEFF1D4BF2DD}" srcOrd="1" destOrd="0" parTransId="{FF22F451-03DF-4CF2-A799-AF3B139E71E9}" sibTransId="{CA04923A-3D37-4584-8C10-F2F85991A8E0}"/>
    <dgm:cxn modelId="{F3EF7A96-2880-475C-A613-880DF3096D4A}" type="presOf" srcId="{1A1E19C8-2735-4405-BEB4-AEFF1D4BF2DD}" destId="{D00D31BF-3753-4237-849A-FE9098CCD69F}" srcOrd="1" destOrd="0" presId="urn:microsoft.com/office/officeart/2005/8/layout/venn1"/>
    <dgm:cxn modelId="{D1612A35-8DD2-4430-BC8E-39FE1E0E5319}" type="presOf" srcId="{ECADC286-B68C-44EF-8E9A-457AF409C2B3}" destId="{75A4EC26-97DD-44B8-8837-EC090E2AC078}" srcOrd="0" destOrd="0" presId="urn:microsoft.com/office/officeart/2005/8/layout/venn1"/>
    <dgm:cxn modelId="{AAC0D863-3601-4455-B978-68E2F1BD610F}" type="presOf" srcId="{1A1E19C8-2735-4405-BEB4-AEFF1D4BF2DD}" destId="{FEBFE1E6-B228-4D66-AE61-55617EEDE238}" srcOrd="0" destOrd="0" presId="urn:microsoft.com/office/officeart/2005/8/layout/venn1"/>
    <dgm:cxn modelId="{AA2D773D-A5DD-4FDC-B912-C316C3E410E6}" type="presOf" srcId="{10C79718-4B1E-444F-B08A-84083311071B}" destId="{A16717D0-84CA-4638-B08C-95A4DF6CF30F}" srcOrd="1" destOrd="0" presId="urn:microsoft.com/office/officeart/2005/8/layout/venn1"/>
    <dgm:cxn modelId="{1B6FAF2A-C5FD-4B51-9E2A-B746296E6DC6}" type="presParOf" srcId="{75A4EC26-97DD-44B8-8837-EC090E2AC078}" destId="{AD8752EC-8A45-4F3B-9120-5924212B1626}" srcOrd="0" destOrd="0" presId="urn:microsoft.com/office/officeart/2005/8/layout/venn1"/>
    <dgm:cxn modelId="{8CB518A4-7470-45C2-BD48-ECC27101F5CD}" type="presParOf" srcId="{75A4EC26-97DD-44B8-8837-EC090E2AC078}" destId="{A16717D0-84CA-4638-B08C-95A4DF6CF30F}" srcOrd="1" destOrd="0" presId="urn:microsoft.com/office/officeart/2005/8/layout/venn1"/>
    <dgm:cxn modelId="{7BE68E61-9607-46D6-934D-2C00D6FEA3CC}" type="presParOf" srcId="{75A4EC26-97DD-44B8-8837-EC090E2AC078}" destId="{FEBFE1E6-B228-4D66-AE61-55617EEDE238}" srcOrd="2" destOrd="0" presId="urn:microsoft.com/office/officeart/2005/8/layout/venn1"/>
    <dgm:cxn modelId="{14E5051E-C900-42E9-A38D-33B67E370387}" type="presParOf" srcId="{75A4EC26-97DD-44B8-8837-EC090E2AC078}" destId="{D00D31BF-3753-4237-849A-FE9098CCD69F}"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752EC-8A45-4F3B-9120-5924212B1626}">
      <dsp:nvSpPr>
        <dsp:cNvPr id="0" name=""/>
        <dsp:cNvSpPr/>
      </dsp:nvSpPr>
      <dsp:spPr>
        <a:xfrm>
          <a:off x="40362" y="170551"/>
          <a:ext cx="3405996" cy="3405996"/>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778000">
            <a:lnSpc>
              <a:spcPct val="90000"/>
            </a:lnSpc>
            <a:spcBef>
              <a:spcPct val="0"/>
            </a:spcBef>
            <a:spcAft>
              <a:spcPts val="0"/>
            </a:spcAft>
          </a:pPr>
          <a:r>
            <a:rPr lang="fr-FR" sz="4000" kern="1200" dirty="0" smtClean="0"/>
            <a:t>         </a:t>
          </a:r>
          <a:r>
            <a:rPr lang="fr-FR" sz="3200" kern="1200" dirty="0" smtClean="0"/>
            <a:t>~ ???</a:t>
          </a:r>
          <a:endParaRPr lang="fr-FR" sz="2800" kern="1200" dirty="0" smtClean="0"/>
        </a:p>
        <a:p>
          <a:pPr lvl="0" algn="ctr" defTabSz="1778000">
            <a:lnSpc>
              <a:spcPct val="90000"/>
            </a:lnSpc>
            <a:spcBef>
              <a:spcPct val="0"/>
            </a:spcBef>
            <a:spcAft>
              <a:spcPts val="0"/>
            </a:spcAft>
          </a:pPr>
          <a:r>
            <a:rPr lang="fr-FR" sz="2800" kern="1200" dirty="0" smtClean="0"/>
            <a:t>Utilisateurs</a:t>
          </a:r>
        </a:p>
        <a:p>
          <a:pPr lvl="0" algn="ctr" defTabSz="1778000">
            <a:lnSpc>
              <a:spcPct val="90000"/>
            </a:lnSpc>
            <a:spcBef>
              <a:spcPct val="0"/>
            </a:spcBef>
            <a:spcAft>
              <a:spcPts val="0"/>
            </a:spcAft>
          </a:pPr>
          <a:r>
            <a:rPr lang="fr-FR" sz="2800" kern="1200" dirty="0" smtClean="0"/>
            <a:t>SAS </a:t>
          </a:r>
        </a:p>
        <a:p>
          <a:pPr lvl="0" algn="ctr" defTabSz="1778000">
            <a:lnSpc>
              <a:spcPct val="90000"/>
            </a:lnSpc>
            <a:spcBef>
              <a:spcPct val="0"/>
            </a:spcBef>
            <a:spcAft>
              <a:spcPts val="0"/>
            </a:spcAft>
          </a:pPr>
          <a:r>
            <a:rPr lang="fr-FR" sz="2800" kern="1200" dirty="0" smtClean="0"/>
            <a:t>Local</a:t>
          </a:r>
          <a:r>
            <a:rPr lang="fr-FR" sz="1600" kern="1200" dirty="0" smtClean="0"/>
            <a:t>***</a:t>
          </a:r>
          <a:endParaRPr lang="fr-FR" sz="1600" kern="1200" dirty="0"/>
        </a:p>
      </dsp:txBody>
      <dsp:txXfrm>
        <a:off x="515975" y="572191"/>
        <a:ext cx="1963817" cy="2602716"/>
      </dsp:txXfrm>
    </dsp:sp>
    <dsp:sp modelId="{FEBFE1E6-B228-4D66-AE61-55617EEDE238}">
      <dsp:nvSpPr>
        <dsp:cNvPr id="0" name=""/>
        <dsp:cNvSpPr/>
      </dsp:nvSpPr>
      <dsp:spPr>
        <a:xfrm>
          <a:off x="2592853" y="163807"/>
          <a:ext cx="3405996" cy="3405996"/>
        </a:xfrm>
        <a:prstGeom prst="ellipse">
          <a:avLst/>
        </a:prstGeom>
        <a:solidFill>
          <a:schemeClr val="accent2">
            <a:alpha val="50000"/>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778000">
            <a:lnSpc>
              <a:spcPct val="90000"/>
            </a:lnSpc>
            <a:spcBef>
              <a:spcPct val="0"/>
            </a:spcBef>
            <a:spcAft>
              <a:spcPts val="0"/>
            </a:spcAft>
          </a:pPr>
          <a:r>
            <a:rPr lang="fr-FR" sz="4000" kern="1200" dirty="0" smtClean="0"/>
            <a:t>        </a:t>
          </a:r>
          <a:r>
            <a:rPr lang="fr-FR" sz="3200" kern="1200" dirty="0" smtClean="0"/>
            <a:t>~120</a:t>
          </a:r>
        </a:p>
        <a:p>
          <a:pPr lvl="0" algn="ctr" defTabSz="1778000">
            <a:lnSpc>
              <a:spcPct val="90000"/>
            </a:lnSpc>
            <a:spcBef>
              <a:spcPct val="0"/>
            </a:spcBef>
            <a:spcAft>
              <a:spcPts val="0"/>
            </a:spcAft>
          </a:pPr>
          <a:r>
            <a:rPr lang="fr-FR" sz="2800" kern="1200" dirty="0" smtClean="0"/>
            <a:t>Utilisateurs SAS Virtualisé</a:t>
          </a:r>
          <a:r>
            <a:rPr lang="fr-FR" sz="1600" kern="1200" dirty="0" smtClean="0"/>
            <a:t>**</a:t>
          </a:r>
          <a:endParaRPr lang="fr-FR" sz="2800" kern="1200" dirty="0"/>
        </a:p>
      </dsp:txBody>
      <dsp:txXfrm>
        <a:off x="3559419" y="565447"/>
        <a:ext cx="1963817" cy="2602716"/>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846BED-A1B7-4961-9FF6-089C94F71BEB}" type="datetimeFigureOut">
              <a:rPr lang="fr-FR" smtClean="0"/>
              <a:t>05/07/2022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AFA600-67CB-4BA9-8862-7A5552CA8BDE}" type="slidenum">
              <a:rPr lang="fr-FR" smtClean="0"/>
              <a:t>‹N°›</a:t>
            </a:fld>
            <a:endParaRPr lang="fr-FR"/>
          </a:p>
        </p:txBody>
      </p:sp>
    </p:spTree>
    <p:extLst>
      <p:ext uri="{BB962C8B-B14F-4D97-AF65-F5344CB8AC3E}">
        <p14:creationId xmlns:p14="http://schemas.microsoft.com/office/powerpoint/2010/main" val="2647120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p:txBody>
      </p:sp>
      <p:sp>
        <p:nvSpPr>
          <p:cNvPr id="4" name="Espace réservé du numéro de diapositive 3"/>
          <p:cNvSpPr>
            <a:spLocks noGrp="1"/>
          </p:cNvSpPr>
          <p:nvPr>
            <p:ph type="sldNum" sz="quarter" idx="10"/>
          </p:nvPr>
        </p:nvSpPr>
        <p:spPr/>
        <p:txBody>
          <a:bodyPr/>
          <a:lstStyle/>
          <a:p>
            <a:fld id="{7011A34F-A2E9-446F-8FC2-7A11EBA85482}" type="slidenum">
              <a:rPr lang="fr-FR" smtClean="0"/>
              <a:t>3</a:t>
            </a:fld>
            <a:endParaRPr lang="fr-FR" dirty="0"/>
          </a:p>
        </p:txBody>
      </p:sp>
    </p:spTree>
    <p:extLst>
      <p:ext uri="{BB962C8B-B14F-4D97-AF65-F5344CB8AC3E}">
        <p14:creationId xmlns:p14="http://schemas.microsoft.com/office/powerpoint/2010/main" val="2576204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11A34F-A2E9-446F-8FC2-7A11EBA85482}"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3617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11A34F-A2E9-446F-8FC2-7A11EBA85482}"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781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fontAlgn="ctr">
              <a:buFont typeface="+mj-lt"/>
              <a:buNone/>
            </a:pPr>
            <a:r>
              <a:rPr lang="fr-FR"/>
              <a:t>1.    </a:t>
            </a:r>
            <a:r>
              <a:rPr lang="fr-FR" sz="800"/>
              <a:t>Tableau - SAS Share - Baie de stockage SAN</a:t>
            </a:r>
          </a:p>
          <a:p>
            <a:pPr lvl="1" fontAlgn="ctr"/>
            <a:r>
              <a:rPr lang="fr-FR" sz="800"/>
              <a:t>Cet accès doit être un point d’attention au niveau de la plateforme SAS </a:t>
            </a:r>
            <a:r>
              <a:rPr lang="fr-FR" sz="800" err="1"/>
              <a:t>Grid</a:t>
            </a:r>
            <a:r>
              <a:rPr lang="fr-FR" sz="800"/>
              <a:t> le mode d’authentification doit être précisé. Ce service SAS Share a été créé indépendamment de la configuration SAS </a:t>
            </a:r>
            <a:r>
              <a:rPr lang="fr-FR" sz="800" err="1"/>
              <a:t>Grid</a:t>
            </a:r>
            <a:r>
              <a:rPr lang="fr-FR" sz="800"/>
              <a:t>. Nous devons avoir plus d’information sur la configuration de ce service car il peut amener une faille au niveau de la plateforme. </a:t>
            </a:r>
          </a:p>
          <a:p>
            <a:pPr lvl="1" fontAlgn="ctr"/>
            <a:endParaRPr lang="fr-FR" sz="800"/>
          </a:p>
          <a:p>
            <a:pPr marL="457200" lvl="1" indent="0" algn="l" defTabSz="914400" rtl="0" eaLnBrk="1" fontAlgn="ctr" latinLnBrk="0" hangingPunct="1">
              <a:buFont typeface="+mj-lt"/>
              <a:buNone/>
            </a:pPr>
            <a:r>
              <a:rPr lang="fr-FR" sz="800" kern="1200">
                <a:solidFill>
                  <a:schemeClr val="tx1"/>
                </a:solidFill>
                <a:latin typeface="+mn-lt"/>
                <a:ea typeface="+mn-ea"/>
                <a:cs typeface="+mn-cs"/>
              </a:rPr>
              <a:t>2.</a:t>
            </a:r>
            <a:r>
              <a:rPr lang="fr-FR" sz="800" kern="1200" baseline="0">
                <a:solidFill>
                  <a:schemeClr val="tx1"/>
                </a:solidFill>
                <a:latin typeface="+mn-lt"/>
                <a:ea typeface="+mn-ea"/>
                <a:cs typeface="+mn-cs"/>
              </a:rPr>
              <a:t>    </a:t>
            </a:r>
            <a:r>
              <a:rPr lang="fr-FR" sz="800" kern="1200">
                <a:solidFill>
                  <a:schemeClr val="tx1"/>
                </a:solidFill>
                <a:latin typeface="+mn-lt"/>
                <a:ea typeface="+mn-ea"/>
                <a:cs typeface="+mn-cs"/>
              </a:rPr>
              <a:t>Flux MFT - Baie de stockage SAN</a:t>
            </a:r>
          </a:p>
          <a:p>
            <a:pPr lvl="1" fontAlgn="ctr"/>
            <a:r>
              <a:rPr lang="fr-FR" sz="800"/>
              <a:t>Ce flux permet de transférer des données depuis ou à destination de partenaire externe. Il n’est pas dans le scope de cet audit, mais il est toutefois important que les règles de sécurités s’applique sur l’arborescence de données accueillant ces transferts.  </a:t>
            </a:r>
          </a:p>
          <a:p>
            <a:pPr lvl="1" fontAlgn="ctr"/>
            <a:endParaRPr lang="fr-FR" sz="800"/>
          </a:p>
          <a:p>
            <a:pPr lvl="1" fontAlgn="ctr"/>
            <a:r>
              <a:rPr lang="fr-FR" sz="800"/>
              <a:t>3.</a:t>
            </a:r>
            <a:r>
              <a:rPr lang="fr-FR" sz="800" baseline="0"/>
              <a:t>    </a:t>
            </a:r>
            <a:r>
              <a:rPr lang="fr-FR" sz="800"/>
              <a:t>Cluster de traitements SAS - Baie de stockage</a:t>
            </a:r>
          </a:p>
          <a:p>
            <a:pPr lvl="1" fontAlgn="ctr"/>
            <a:r>
              <a:rPr lang="fr-FR" sz="800"/>
              <a:t>Aujourd’hui un seul contexte applicatif contenant plusieurs serveurs applicatifs permets de d’accéder à la baie de stockage SAS. Ci-dessous nous détaillons les comptes utilisées pour le démarrage des services :</a:t>
            </a:r>
          </a:p>
          <a:p>
            <a:pPr marL="1200150" lvl="2" indent="-285750" fontAlgn="ctr">
              <a:buFont typeface="Arial" panose="020B0604020202020204" pitchFamily="34" charset="0"/>
              <a:buChar char="•"/>
            </a:pPr>
            <a:r>
              <a:rPr lang="fr-FR" sz="800"/>
              <a:t>SAS </a:t>
            </a:r>
            <a:r>
              <a:rPr lang="fr-FR" sz="800" err="1"/>
              <a:t>Stored</a:t>
            </a:r>
            <a:r>
              <a:rPr lang="fr-FR" sz="800"/>
              <a:t> </a:t>
            </a:r>
            <a:r>
              <a:rPr lang="fr-FR" sz="800" err="1"/>
              <a:t>Process</a:t>
            </a:r>
            <a:r>
              <a:rPr lang="fr-FR" sz="800"/>
              <a:t> Server – compte de service (interne à la machine) </a:t>
            </a:r>
          </a:p>
          <a:p>
            <a:pPr marL="1200150" lvl="2" indent="-285750" fontAlgn="ctr">
              <a:buFont typeface="Arial" panose="020B0604020202020204" pitchFamily="34" charset="0"/>
              <a:buChar char="•"/>
            </a:pPr>
            <a:r>
              <a:rPr lang="fr-FR" sz="800"/>
              <a:t>SAS </a:t>
            </a:r>
            <a:r>
              <a:rPr lang="fr-FR" sz="800" err="1"/>
              <a:t>Workspace</a:t>
            </a:r>
            <a:r>
              <a:rPr lang="fr-FR" sz="800"/>
              <a:t> Server - compte LDAP de utilisateur</a:t>
            </a:r>
          </a:p>
          <a:p>
            <a:pPr marL="1200150" lvl="2" indent="-285750" fontAlgn="ctr">
              <a:buFont typeface="Arial" panose="020B0604020202020204" pitchFamily="34" charset="0"/>
              <a:buChar char="•"/>
            </a:pPr>
            <a:r>
              <a:rPr lang="fr-FR" sz="800"/>
              <a:t>SAS Pool </a:t>
            </a:r>
            <a:r>
              <a:rPr lang="fr-FR" sz="800" err="1"/>
              <a:t>Workspace</a:t>
            </a:r>
            <a:r>
              <a:rPr lang="fr-FR" sz="800"/>
              <a:t> Server - ?</a:t>
            </a:r>
          </a:p>
          <a:p>
            <a:pPr marL="1200150" lvl="2" indent="-285750" fontAlgn="ctr">
              <a:buFont typeface="Arial" panose="020B0604020202020204" pitchFamily="34" charset="0"/>
              <a:buChar char="•"/>
            </a:pPr>
            <a:r>
              <a:rPr lang="fr-FR" sz="800"/>
              <a:t>SAS Batch Server – Compte batch de l’application. Un compte batch doit être alloué à chaque applicatif. Ce compte est seulement des personnes habilités.</a:t>
            </a:r>
          </a:p>
          <a:p>
            <a:pPr lvl="1" fontAlgn="ctr"/>
            <a:endParaRPr lang="fr-FR" sz="800"/>
          </a:p>
          <a:p>
            <a:pPr lvl="1" fontAlgn="ctr"/>
            <a:r>
              <a:rPr lang="fr-FR" sz="800"/>
              <a:t>4.</a:t>
            </a:r>
            <a:r>
              <a:rPr lang="fr-FR" sz="800" baseline="0"/>
              <a:t>     </a:t>
            </a:r>
            <a:r>
              <a:rPr lang="fr-FR" sz="800"/>
              <a:t>Cluster de traitements SAS – SGBD</a:t>
            </a:r>
          </a:p>
          <a:p>
            <a:pPr lvl="1" fontAlgn="ctr"/>
            <a:r>
              <a:rPr lang="fr-FR" sz="800"/>
              <a:t>Un compte personnel est fourni pour chaque utilisateurs à chaque base de données. Les utilisateurs ont aujourd’hui la gestion de ces connexions via le SAS Logon Manager et ont la connaissance de leurs user/</a:t>
            </a:r>
            <a:r>
              <a:rPr lang="fr-FR" sz="800" err="1"/>
              <a:t>password</a:t>
            </a:r>
            <a:r>
              <a:rPr lang="fr-FR" sz="800"/>
              <a:t>. Pas de chiffrement des flux.</a:t>
            </a:r>
          </a:p>
          <a:p>
            <a:pPr lvl="1" fontAlgn="ctr"/>
            <a:endParaRPr lang="fr-FR" sz="800"/>
          </a:p>
          <a:p>
            <a:pPr lvl="1" fontAlgn="ctr"/>
            <a:r>
              <a:rPr lang="fr-FR" sz="800"/>
              <a:t>5.</a:t>
            </a:r>
            <a:r>
              <a:rPr lang="fr-FR" sz="800" baseline="0"/>
              <a:t>     </a:t>
            </a:r>
            <a:r>
              <a:rPr lang="fr-FR" sz="800"/>
              <a:t>SAS </a:t>
            </a:r>
            <a:r>
              <a:rPr lang="fr-FR" sz="800" err="1"/>
              <a:t>Mid</a:t>
            </a:r>
            <a:r>
              <a:rPr lang="fr-FR" sz="800"/>
              <a:t> </a:t>
            </a:r>
            <a:r>
              <a:rPr lang="fr-FR" sz="800" err="1"/>
              <a:t>Tier</a:t>
            </a:r>
            <a:r>
              <a:rPr lang="fr-FR" sz="800"/>
              <a:t> - Cluster de traitements SAS</a:t>
            </a:r>
          </a:p>
          <a:p>
            <a:pPr lvl="1" fontAlgn="ctr"/>
            <a:r>
              <a:rPr lang="fr-FR" sz="800"/>
              <a:t>Un certain nombre d’applications Web sont déployées sur le SAS </a:t>
            </a:r>
            <a:r>
              <a:rPr lang="fr-FR" sz="800" err="1"/>
              <a:t>MidTier</a:t>
            </a:r>
            <a:r>
              <a:rPr lang="fr-FR" sz="800"/>
              <a:t> permettant de lancer des traitement SAS. Aujourd’hui aucune restriction d’accès n’est géré permettant de limiter l’accès à ces applications. Seul ce flux est aujourd’hui chiffré dans la plateforme SAS </a:t>
            </a:r>
            <a:r>
              <a:rPr lang="fr-FR" sz="800" err="1"/>
              <a:t>Grid</a:t>
            </a:r>
            <a:r>
              <a:rPr lang="fr-FR" sz="800"/>
              <a:t>.</a:t>
            </a:r>
          </a:p>
          <a:p>
            <a:pPr lvl="1" fontAlgn="ctr"/>
            <a:endParaRPr lang="fr-FR" sz="800"/>
          </a:p>
          <a:p>
            <a:pPr lvl="1" fontAlgn="ctr"/>
            <a:r>
              <a:rPr lang="fr-FR" sz="800"/>
              <a:t>6.</a:t>
            </a:r>
            <a:r>
              <a:rPr lang="fr-FR" sz="800" baseline="0"/>
              <a:t>     </a:t>
            </a:r>
            <a:r>
              <a:rPr lang="fr-FR" sz="800"/>
              <a:t>Outils de transfert de fichier entre le server de traitement et la ferme Citrix</a:t>
            </a:r>
          </a:p>
          <a:p>
            <a:pPr lvl="1" fontAlgn="ctr"/>
            <a:r>
              <a:rPr lang="fr-FR" sz="800"/>
              <a:t>Ce flux permet de transférer de la donnée entre le cluster de traitement SAS et la ferme Citrix via des clients comme </a:t>
            </a:r>
            <a:r>
              <a:rPr lang="fr-FR" sz="800" err="1"/>
              <a:t>WinSCP</a:t>
            </a:r>
            <a:r>
              <a:rPr lang="fr-FR" sz="800"/>
              <a:t>. La sécurité et l’</a:t>
            </a:r>
            <a:r>
              <a:rPr lang="fr-FR" sz="800" err="1"/>
              <a:t>auditabilité</a:t>
            </a:r>
            <a:r>
              <a:rPr lang="fr-FR" sz="800"/>
              <a:t> de ces transferts sont gérés par le service en charge du déploiement de ce client, mais n’entre pas dans le scope de cette étude. Seul cet outil doit permettre les transferts de fichiers entre ces deux environnements.</a:t>
            </a:r>
          </a:p>
          <a:p>
            <a:pPr marL="742950" lvl="1" indent="-285750" fontAlgn="ctr">
              <a:buFont typeface="Arial" panose="020B0604020202020204" pitchFamily="34" charset="0"/>
              <a:buChar char="•"/>
            </a:pPr>
            <a:endParaRPr lang="fr-FR" sz="800"/>
          </a:p>
          <a:p>
            <a:pPr lvl="1" fontAlgn="ctr"/>
            <a:r>
              <a:rPr lang="fr-FR" sz="800"/>
              <a:t>7.</a:t>
            </a:r>
            <a:r>
              <a:rPr lang="fr-FR" sz="800" baseline="0"/>
              <a:t>     </a:t>
            </a:r>
            <a:r>
              <a:rPr lang="fr-FR" sz="800"/>
              <a:t>Utilisation des outils clients lourds (SAS Enterprise Guide, SAS </a:t>
            </a:r>
            <a:r>
              <a:rPr lang="fr-FR" sz="800" err="1"/>
              <a:t>Add-ins</a:t>
            </a:r>
            <a:r>
              <a:rPr lang="fr-FR" sz="800"/>
              <a:t> for MS Office, …) entre le Cluster de traitements SAS et la ferme Citrix.</a:t>
            </a:r>
          </a:p>
          <a:p>
            <a:pPr lvl="1" fontAlgn="ctr"/>
            <a:r>
              <a:rPr lang="fr-FR" sz="800"/>
              <a:t>Il n’existe pas de profile autre que le profile par défaut. Tous les utilisateurs ont aujourd’hui le mêmes rôles. Aucune restriction sur certaines taches n’est en place.</a:t>
            </a:r>
          </a:p>
          <a:p>
            <a:pPr marL="742950" lvl="1" indent="-285750" fontAlgn="ctr">
              <a:buFont typeface="Arial" panose="020B0604020202020204" pitchFamily="34" charset="0"/>
              <a:buChar char="•"/>
            </a:pPr>
            <a:endParaRPr lang="fr-FR" sz="800"/>
          </a:p>
          <a:p>
            <a:pPr lvl="1" fontAlgn="ctr"/>
            <a:r>
              <a:rPr lang="fr-FR" sz="800"/>
              <a:t>8.</a:t>
            </a:r>
            <a:r>
              <a:rPr lang="fr-FR" sz="800" baseline="0"/>
              <a:t>     </a:t>
            </a:r>
            <a:r>
              <a:rPr lang="fr-FR" sz="800"/>
              <a:t>Transfert de fichiers depuis l’extérieur</a:t>
            </a:r>
          </a:p>
          <a:p>
            <a:pPr lvl="1" fontAlgn="ctr"/>
            <a:r>
              <a:rPr lang="fr-FR" sz="800"/>
              <a:t>Un outil permet intégrant un workflow de validation permet d’échanger de l’informations avec l’extérieur. Ce flux est extrêmement contrôlé.</a:t>
            </a:r>
          </a:p>
          <a:p>
            <a:pPr lvl="1" fontAlgn="ctr"/>
            <a:endParaRPr lang="fr-FR" sz="800"/>
          </a:p>
          <a:p>
            <a:pPr lvl="1" fontAlgn="ctr"/>
            <a:r>
              <a:rPr lang="fr-FR" sz="800"/>
              <a:t>9.</a:t>
            </a:r>
            <a:r>
              <a:rPr lang="fr-FR" sz="800" baseline="0"/>
              <a:t>     </a:t>
            </a:r>
            <a:r>
              <a:rPr lang="fr-FR" sz="800"/>
              <a:t>Envoi d’email</a:t>
            </a:r>
          </a:p>
          <a:p>
            <a:pPr lvl="1" fontAlgn="ctr"/>
            <a:r>
              <a:rPr lang="fr-FR" sz="800"/>
              <a:t>Les envois d’emails depuis de serveur SAS ont été bloquées.</a:t>
            </a:r>
          </a:p>
          <a:p>
            <a:pPr lvl="1" fontAlgn="ctr"/>
            <a:endParaRPr lang="fr-FR" sz="800"/>
          </a:p>
          <a:p>
            <a:pPr lvl="1" fontAlgn="ctr"/>
            <a:r>
              <a:rPr lang="fr-FR" sz="800"/>
              <a:t>10.</a:t>
            </a:r>
            <a:r>
              <a:rPr lang="fr-FR" sz="800" baseline="0"/>
              <a:t>   </a:t>
            </a:r>
            <a:r>
              <a:rPr lang="fr-FR" sz="800"/>
              <a:t>Connexion</a:t>
            </a:r>
            <a:r>
              <a:rPr lang="fr-FR" sz="800" baseline="0"/>
              <a:t> à l’annuaire LDAP</a:t>
            </a:r>
            <a:endParaRPr lang="fr-FR" sz="800"/>
          </a:p>
          <a:p>
            <a:pPr lvl="1" fontAlgn="ctr"/>
            <a:r>
              <a:rPr lang="fr-FR" sz="800"/>
              <a:t>Un</a:t>
            </a:r>
            <a:r>
              <a:rPr lang="fr-FR" sz="800" baseline="0"/>
              <a:t>e connexion est en place via la couche pas PAM, permettant de déporter l’authentification système sur l’annuaire</a:t>
            </a:r>
            <a:r>
              <a:rPr lang="fr-FR" sz="800"/>
              <a:t>. Nous</a:t>
            </a:r>
            <a:r>
              <a:rPr lang="fr-FR" sz="800" baseline="0"/>
              <a:t> étudions aussi connexion depuis les serveurs de traitements et métadonnées SAS, pour la mise en place de processus de synchronisation des identités utilisateurs. </a:t>
            </a:r>
            <a:endParaRPr lang="fr-FR" sz="800"/>
          </a:p>
          <a:p>
            <a:pPr lvl="1" fontAlgn="ctr"/>
            <a:endParaRPr lang="fr-FR" sz="800"/>
          </a:p>
          <a:p>
            <a:pPr lvl="1" fontAlgn="ctr"/>
            <a:endParaRPr lang="fr-FR"/>
          </a:p>
          <a:p>
            <a:endParaRPr lang="fr-FR"/>
          </a:p>
          <a:p>
            <a:endParaRPr lang="fr-FR"/>
          </a:p>
          <a:p>
            <a:endParaRPr lang="en-SE"/>
          </a:p>
        </p:txBody>
      </p:sp>
      <p:sp>
        <p:nvSpPr>
          <p:cNvPr id="4" name="Slide Number Placeholder 3"/>
          <p:cNvSpPr>
            <a:spLocks noGrp="1"/>
          </p:cNvSpPr>
          <p:nvPr>
            <p:ph type="sldNum" sz="quarter" idx="5"/>
          </p:nvPr>
        </p:nvSpPr>
        <p:spPr/>
        <p:txBody>
          <a:bodyPr/>
          <a:lstStyle/>
          <a:p>
            <a:fld id="{F6FDFFA7-2650-AD49-9DA7-52EB8D3532CA}" type="slidenum">
              <a:rPr lang="en-SE" smtClean="0"/>
              <a:t>18</a:t>
            </a:fld>
            <a:endParaRPr lang="en-SE"/>
          </a:p>
        </p:txBody>
      </p:sp>
    </p:spTree>
    <p:extLst>
      <p:ext uri="{BB962C8B-B14F-4D97-AF65-F5344CB8AC3E}">
        <p14:creationId xmlns:p14="http://schemas.microsoft.com/office/powerpoint/2010/main" val="283913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fontAlgn="ctr">
              <a:buFont typeface="+mj-lt"/>
              <a:buNone/>
            </a:pPr>
            <a:r>
              <a:rPr lang="fr-FR"/>
              <a:t>1.    </a:t>
            </a:r>
            <a:r>
              <a:rPr lang="fr-FR" sz="800"/>
              <a:t>Tableau - SAS Share - Baie de stockage SAN</a:t>
            </a:r>
          </a:p>
          <a:p>
            <a:pPr lvl="1" fontAlgn="ctr"/>
            <a:r>
              <a:rPr lang="fr-FR" sz="800"/>
              <a:t>Cet accès doit être un point d’attention au niveau de la plateforme SAS </a:t>
            </a:r>
            <a:r>
              <a:rPr lang="fr-FR" sz="800" err="1"/>
              <a:t>Grid</a:t>
            </a:r>
            <a:r>
              <a:rPr lang="fr-FR" sz="800"/>
              <a:t> le mode d’authentification doit être précisé. Ce service SAS Share a été créé indépendamment de la configuration SAS </a:t>
            </a:r>
            <a:r>
              <a:rPr lang="fr-FR" sz="800" err="1"/>
              <a:t>Grid</a:t>
            </a:r>
            <a:r>
              <a:rPr lang="fr-FR" sz="800"/>
              <a:t>. Nous devons avoir plus d’information sur la configuration de ce service car il peut amener une faille au niveau de la plateforme. </a:t>
            </a:r>
          </a:p>
          <a:p>
            <a:pPr lvl="1" fontAlgn="ctr"/>
            <a:endParaRPr lang="fr-FR" sz="800"/>
          </a:p>
          <a:p>
            <a:pPr marL="457200" lvl="1" indent="0" algn="l" defTabSz="914400" rtl="0" eaLnBrk="1" fontAlgn="ctr" latinLnBrk="0" hangingPunct="1">
              <a:buFont typeface="+mj-lt"/>
              <a:buNone/>
            </a:pPr>
            <a:r>
              <a:rPr lang="fr-FR" sz="800" kern="1200">
                <a:solidFill>
                  <a:schemeClr val="tx1"/>
                </a:solidFill>
                <a:latin typeface="+mn-lt"/>
                <a:ea typeface="+mn-ea"/>
                <a:cs typeface="+mn-cs"/>
              </a:rPr>
              <a:t>2.</a:t>
            </a:r>
            <a:r>
              <a:rPr lang="fr-FR" sz="800" kern="1200" baseline="0">
                <a:solidFill>
                  <a:schemeClr val="tx1"/>
                </a:solidFill>
                <a:latin typeface="+mn-lt"/>
                <a:ea typeface="+mn-ea"/>
                <a:cs typeface="+mn-cs"/>
              </a:rPr>
              <a:t>    </a:t>
            </a:r>
            <a:r>
              <a:rPr lang="fr-FR" sz="800" kern="1200">
                <a:solidFill>
                  <a:schemeClr val="tx1"/>
                </a:solidFill>
                <a:latin typeface="+mn-lt"/>
                <a:ea typeface="+mn-ea"/>
                <a:cs typeface="+mn-cs"/>
              </a:rPr>
              <a:t>Flux MFT - Baie de stockage SAN</a:t>
            </a:r>
          </a:p>
          <a:p>
            <a:pPr lvl="1" fontAlgn="ctr"/>
            <a:r>
              <a:rPr lang="fr-FR" sz="800"/>
              <a:t>Ce flux permet de transférer des données depuis ou à destination de partenaire externe. Il n’est pas dans le scope de cet audit, mais il est toutefois important que les règles de sécurités s’applique sur l’arborescence de données accueillant ces transferts.  </a:t>
            </a:r>
          </a:p>
          <a:p>
            <a:pPr lvl="1" fontAlgn="ctr"/>
            <a:endParaRPr lang="fr-FR" sz="800"/>
          </a:p>
          <a:p>
            <a:pPr lvl="1" fontAlgn="ctr"/>
            <a:r>
              <a:rPr lang="fr-FR" sz="800"/>
              <a:t>3.</a:t>
            </a:r>
            <a:r>
              <a:rPr lang="fr-FR" sz="800" baseline="0"/>
              <a:t>    </a:t>
            </a:r>
            <a:r>
              <a:rPr lang="fr-FR" sz="800"/>
              <a:t>Cluster de traitements SAS - Baie de stockage</a:t>
            </a:r>
          </a:p>
          <a:p>
            <a:pPr lvl="1" fontAlgn="ctr"/>
            <a:r>
              <a:rPr lang="fr-FR" sz="800"/>
              <a:t>Aujourd’hui un seul contexte applicatif contenant plusieurs serveurs applicatifs permets de d’accéder à la baie de stockage SAS. Ci-dessous nous détaillons les comptes utilisées pour le démarrage des services :</a:t>
            </a:r>
          </a:p>
          <a:p>
            <a:pPr marL="1200150" lvl="2" indent="-285750" fontAlgn="ctr">
              <a:buFont typeface="Arial" panose="020B0604020202020204" pitchFamily="34" charset="0"/>
              <a:buChar char="•"/>
            </a:pPr>
            <a:r>
              <a:rPr lang="fr-FR" sz="800"/>
              <a:t>SAS </a:t>
            </a:r>
            <a:r>
              <a:rPr lang="fr-FR" sz="800" err="1"/>
              <a:t>Stored</a:t>
            </a:r>
            <a:r>
              <a:rPr lang="fr-FR" sz="800"/>
              <a:t> </a:t>
            </a:r>
            <a:r>
              <a:rPr lang="fr-FR" sz="800" err="1"/>
              <a:t>Process</a:t>
            </a:r>
            <a:r>
              <a:rPr lang="fr-FR" sz="800"/>
              <a:t> Server – compte de service (interne à la machine) </a:t>
            </a:r>
          </a:p>
          <a:p>
            <a:pPr marL="1200150" lvl="2" indent="-285750" fontAlgn="ctr">
              <a:buFont typeface="Arial" panose="020B0604020202020204" pitchFamily="34" charset="0"/>
              <a:buChar char="•"/>
            </a:pPr>
            <a:r>
              <a:rPr lang="fr-FR" sz="800"/>
              <a:t>SAS </a:t>
            </a:r>
            <a:r>
              <a:rPr lang="fr-FR" sz="800" err="1"/>
              <a:t>Workspace</a:t>
            </a:r>
            <a:r>
              <a:rPr lang="fr-FR" sz="800"/>
              <a:t> Server - compte LDAP de utilisateur</a:t>
            </a:r>
          </a:p>
          <a:p>
            <a:pPr marL="1200150" lvl="2" indent="-285750" fontAlgn="ctr">
              <a:buFont typeface="Arial" panose="020B0604020202020204" pitchFamily="34" charset="0"/>
              <a:buChar char="•"/>
            </a:pPr>
            <a:r>
              <a:rPr lang="fr-FR" sz="800"/>
              <a:t>SAS Pool </a:t>
            </a:r>
            <a:r>
              <a:rPr lang="fr-FR" sz="800" err="1"/>
              <a:t>Workspace</a:t>
            </a:r>
            <a:r>
              <a:rPr lang="fr-FR" sz="800"/>
              <a:t> Server - ?</a:t>
            </a:r>
          </a:p>
          <a:p>
            <a:pPr marL="1200150" lvl="2" indent="-285750" fontAlgn="ctr">
              <a:buFont typeface="Arial" panose="020B0604020202020204" pitchFamily="34" charset="0"/>
              <a:buChar char="•"/>
            </a:pPr>
            <a:r>
              <a:rPr lang="fr-FR" sz="800"/>
              <a:t>SAS Batch Server – Compte batch de l’application. Un compte batch doit être alloué à chaque applicatif. Ce compte est seulement des personnes habilités.</a:t>
            </a:r>
          </a:p>
          <a:p>
            <a:pPr lvl="1" fontAlgn="ctr"/>
            <a:endParaRPr lang="fr-FR" sz="800"/>
          </a:p>
          <a:p>
            <a:pPr lvl="1" fontAlgn="ctr"/>
            <a:r>
              <a:rPr lang="fr-FR" sz="800"/>
              <a:t>4.</a:t>
            </a:r>
            <a:r>
              <a:rPr lang="fr-FR" sz="800" baseline="0"/>
              <a:t>     </a:t>
            </a:r>
            <a:r>
              <a:rPr lang="fr-FR" sz="800"/>
              <a:t>Cluster de traitements SAS – SGBD</a:t>
            </a:r>
          </a:p>
          <a:p>
            <a:pPr lvl="1" fontAlgn="ctr"/>
            <a:r>
              <a:rPr lang="fr-FR" sz="800"/>
              <a:t>Un compte personnel est fourni pour chaque utilisateurs à chaque base de données. Les utilisateurs ont aujourd’hui la gestion de ces connexions via le SAS Logon Manager et ont la connaissance de leurs user/</a:t>
            </a:r>
            <a:r>
              <a:rPr lang="fr-FR" sz="800" err="1"/>
              <a:t>password</a:t>
            </a:r>
            <a:r>
              <a:rPr lang="fr-FR" sz="800"/>
              <a:t>. Pas de chiffrement des flux.</a:t>
            </a:r>
          </a:p>
          <a:p>
            <a:pPr lvl="1" fontAlgn="ctr"/>
            <a:endParaRPr lang="fr-FR" sz="800"/>
          </a:p>
          <a:p>
            <a:pPr lvl="1" fontAlgn="ctr"/>
            <a:r>
              <a:rPr lang="fr-FR" sz="800"/>
              <a:t>5.</a:t>
            </a:r>
            <a:r>
              <a:rPr lang="fr-FR" sz="800" baseline="0"/>
              <a:t>     </a:t>
            </a:r>
            <a:r>
              <a:rPr lang="fr-FR" sz="800"/>
              <a:t>SAS </a:t>
            </a:r>
            <a:r>
              <a:rPr lang="fr-FR" sz="800" err="1"/>
              <a:t>Mid</a:t>
            </a:r>
            <a:r>
              <a:rPr lang="fr-FR" sz="800"/>
              <a:t> </a:t>
            </a:r>
            <a:r>
              <a:rPr lang="fr-FR" sz="800" err="1"/>
              <a:t>Tier</a:t>
            </a:r>
            <a:r>
              <a:rPr lang="fr-FR" sz="800"/>
              <a:t> - Cluster de traitements SAS</a:t>
            </a:r>
          </a:p>
          <a:p>
            <a:pPr lvl="1" fontAlgn="ctr"/>
            <a:r>
              <a:rPr lang="fr-FR" sz="800"/>
              <a:t>Un certain nombre d’applications Web sont déployées sur le SAS </a:t>
            </a:r>
            <a:r>
              <a:rPr lang="fr-FR" sz="800" err="1"/>
              <a:t>MidTier</a:t>
            </a:r>
            <a:r>
              <a:rPr lang="fr-FR" sz="800"/>
              <a:t> permettant de lancer des traitement SAS. Aujourd’hui aucune restriction d’accès n’est géré permettant de limiter l’accès à ces applications. Seul ce flux est aujourd’hui chiffré dans la plateforme SAS </a:t>
            </a:r>
            <a:r>
              <a:rPr lang="fr-FR" sz="800" err="1"/>
              <a:t>Grid</a:t>
            </a:r>
            <a:r>
              <a:rPr lang="fr-FR" sz="800"/>
              <a:t>.</a:t>
            </a:r>
          </a:p>
          <a:p>
            <a:pPr lvl="1" fontAlgn="ctr"/>
            <a:endParaRPr lang="fr-FR" sz="800"/>
          </a:p>
          <a:p>
            <a:pPr lvl="1" fontAlgn="ctr"/>
            <a:r>
              <a:rPr lang="fr-FR" sz="800"/>
              <a:t>6.</a:t>
            </a:r>
            <a:r>
              <a:rPr lang="fr-FR" sz="800" baseline="0"/>
              <a:t>     </a:t>
            </a:r>
            <a:r>
              <a:rPr lang="fr-FR" sz="800"/>
              <a:t>Outils de transfert de fichier entre le server de traitement et la ferme Citrix</a:t>
            </a:r>
          </a:p>
          <a:p>
            <a:pPr lvl="1" fontAlgn="ctr"/>
            <a:r>
              <a:rPr lang="fr-FR" sz="800"/>
              <a:t>Ce flux permet de transférer de la donnée entre le cluster de traitement SAS et la ferme Citrix via des clients comme </a:t>
            </a:r>
            <a:r>
              <a:rPr lang="fr-FR" sz="800" err="1"/>
              <a:t>WinSCP</a:t>
            </a:r>
            <a:r>
              <a:rPr lang="fr-FR" sz="800"/>
              <a:t>. La sécurité et l’</a:t>
            </a:r>
            <a:r>
              <a:rPr lang="fr-FR" sz="800" err="1"/>
              <a:t>auditabilité</a:t>
            </a:r>
            <a:r>
              <a:rPr lang="fr-FR" sz="800"/>
              <a:t> de ces transferts sont gérés par le service en charge du déploiement de ce client, mais n’entre pas dans le scope de cette étude. Seul cet outil doit permettre les transferts de fichiers entre ces deux environnements.</a:t>
            </a:r>
          </a:p>
          <a:p>
            <a:pPr marL="742950" lvl="1" indent="-285750" fontAlgn="ctr">
              <a:buFont typeface="Arial" panose="020B0604020202020204" pitchFamily="34" charset="0"/>
              <a:buChar char="•"/>
            </a:pPr>
            <a:endParaRPr lang="fr-FR" sz="800"/>
          </a:p>
          <a:p>
            <a:pPr lvl="1" fontAlgn="ctr"/>
            <a:r>
              <a:rPr lang="fr-FR" sz="800"/>
              <a:t>7.</a:t>
            </a:r>
            <a:r>
              <a:rPr lang="fr-FR" sz="800" baseline="0"/>
              <a:t>     </a:t>
            </a:r>
            <a:r>
              <a:rPr lang="fr-FR" sz="800"/>
              <a:t>Utilisation des outils clients lourds (SAS Enterprise Guide, SAS </a:t>
            </a:r>
            <a:r>
              <a:rPr lang="fr-FR" sz="800" err="1"/>
              <a:t>Add-ins</a:t>
            </a:r>
            <a:r>
              <a:rPr lang="fr-FR" sz="800"/>
              <a:t> for MS Office, …) entre le Cluster de traitements SAS et la ferme Citrix.</a:t>
            </a:r>
          </a:p>
          <a:p>
            <a:pPr lvl="1" fontAlgn="ctr"/>
            <a:r>
              <a:rPr lang="fr-FR" sz="800"/>
              <a:t>Il n’existe pas de profile autre que le profile par défaut. Tous les utilisateurs ont aujourd’hui le mêmes rôles. Aucune restriction sur certaines taches n’est en place.</a:t>
            </a:r>
          </a:p>
          <a:p>
            <a:pPr marL="742950" lvl="1" indent="-285750" fontAlgn="ctr">
              <a:buFont typeface="Arial" panose="020B0604020202020204" pitchFamily="34" charset="0"/>
              <a:buChar char="•"/>
            </a:pPr>
            <a:endParaRPr lang="fr-FR" sz="800"/>
          </a:p>
          <a:p>
            <a:pPr lvl="1" fontAlgn="ctr"/>
            <a:r>
              <a:rPr lang="fr-FR" sz="800"/>
              <a:t>8.</a:t>
            </a:r>
            <a:r>
              <a:rPr lang="fr-FR" sz="800" baseline="0"/>
              <a:t>     </a:t>
            </a:r>
            <a:r>
              <a:rPr lang="fr-FR" sz="800"/>
              <a:t>Transfert de fichiers depuis l’extérieur</a:t>
            </a:r>
          </a:p>
          <a:p>
            <a:pPr lvl="1" fontAlgn="ctr"/>
            <a:r>
              <a:rPr lang="fr-FR" sz="800"/>
              <a:t>Un outil permet intégrant un workflow de validation permet d’échanger de l’informations avec l’extérieur. Ce flux est extrêmement contrôlé.</a:t>
            </a:r>
          </a:p>
          <a:p>
            <a:pPr lvl="1" fontAlgn="ctr"/>
            <a:endParaRPr lang="fr-FR" sz="800"/>
          </a:p>
          <a:p>
            <a:pPr lvl="1" fontAlgn="ctr"/>
            <a:r>
              <a:rPr lang="fr-FR" sz="800"/>
              <a:t>9.</a:t>
            </a:r>
            <a:r>
              <a:rPr lang="fr-FR" sz="800" baseline="0"/>
              <a:t>     </a:t>
            </a:r>
            <a:r>
              <a:rPr lang="fr-FR" sz="800"/>
              <a:t>Envoi d’email</a:t>
            </a:r>
          </a:p>
          <a:p>
            <a:pPr lvl="1" fontAlgn="ctr"/>
            <a:r>
              <a:rPr lang="fr-FR" sz="800"/>
              <a:t>Les envois d’emails depuis de serveur SAS ont été bloquées.</a:t>
            </a:r>
          </a:p>
          <a:p>
            <a:pPr lvl="1" fontAlgn="ctr"/>
            <a:endParaRPr lang="fr-FR" sz="800"/>
          </a:p>
          <a:p>
            <a:pPr lvl="1" fontAlgn="ctr"/>
            <a:r>
              <a:rPr lang="fr-FR" sz="800"/>
              <a:t>10.</a:t>
            </a:r>
            <a:r>
              <a:rPr lang="fr-FR" sz="800" baseline="0"/>
              <a:t>   </a:t>
            </a:r>
            <a:r>
              <a:rPr lang="fr-FR" sz="800"/>
              <a:t>Connexion</a:t>
            </a:r>
            <a:r>
              <a:rPr lang="fr-FR" sz="800" baseline="0"/>
              <a:t> à l’annuaire LDAP</a:t>
            </a:r>
            <a:endParaRPr lang="fr-FR" sz="800"/>
          </a:p>
          <a:p>
            <a:pPr lvl="1" fontAlgn="ctr"/>
            <a:r>
              <a:rPr lang="fr-FR" sz="800"/>
              <a:t>Un</a:t>
            </a:r>
            <a:r>
              <a:rPr lang="fr-FR" sz="800" baseline="0"/>
              <a:t>e connexion est en place via la couche pas PAM, permettant de déporter l’authentification système sur l’annuaire</a:t>
            </a:r>
            <a:r>
              <a:rPr lang="fr-FR" sz="800"/>
              <a:t>. Nous</a:t>
            </a:r>
            <a:r>
              <a:rPr lang="fr-FR" sz="800" baseline="0"/>
              <a:t> étudions aussi connexion depuis les serveurs de traitements et métadonnées SAS, pour la mise en place de processus de synchronisation des identités utilisateurs. </a:t>
            </a:r>
            <a:endParaRPr lang="fr-FR" sz="800"/>
          </a:p>
          <a:p>
            <a:pPr lvl="1" fontAlgn="ctr"/>
            <a:endParaRPr lang="fr-FR" sz="800"/>
          </a:p>
          <a:p>
            <a:pPr lvl="1" fontAlgn="ctr"/>
            <a:endParaRPr lang="fr-FR"/>
          </a:p>
          <a:p>
            <a:endParaRPr lang="fr-FR"/>
          </a:p>
          <a:p>
            <a:endParaRPr lang="fr-FR"/>
          </a:p>
          <a:p>
            <a:endParaRPr lang="en-SE"/>
          </a:p>
        </p:txBody>
      </p:sp>
      <p:sp>
        <p:nvSpPr>
          <p:cNvPr id="4" name="Slide Number Placeholder 3"/>
          <p:cNvSpPr>
            <a:spLocks noGrp="1"/>
          </p:cNvSpPr>
          <p:nvPr>
            <p:ph type="sldNum" sz="quarter" idx="5"/>
          </p:nvPr>
        </p:nvSpPr>
        <p:spPr/>
        <p:txBody>
          <a:bodyPr/>
          <a:lstStyle/>
          <a:p>
            <a:fld id="{F6FDFFA7-2650-AD49-9DA7-52EB8D3532CA}" type="slidenum">
              <a:rPr lang="en-SE" smtClean="0"/>
              <a:t>19</a:t>
            </a:fld>
            <a:endParaRPr lang="en-SE"/>
          </a:p>
        </p:txBody>
      </p:sp>
    </p:spTree>
    <p:extLst>
      <p:ext uri="{BB962C8B-B14F-4D97-AF65-F5344CB8AC3E}">
        <p14:creationId xmlns:p14="http://schemas.microsoft.com/office/powerpoint/2010/main" val="2921641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2_Diapositive de couvertu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0" y="1122363"/>
            <a:ext cx="9144000" cy="2387600"/>
          </a:xfrm>
          <a:prstGeom prst="rect">
            <a:avLst/>
          </a:prstGeom>
        </p:spPr>
        <p:txBody>
          <a:bodyPr anchor="b"/>
          <a:lstStyle>
            <a:lvl1pPr marL="0" algn="l" defTabSz="914377" rtl="0" eaLnBrk="1" latinLnBrk="0" hangingPunct="1">
              <a:lnSpc>
                <a:spcPct val="90000"/>
              </a:lnSpc>
              <a:spcBef>
                <a:spcPts val="1333"/>
              </a:spcBef>
              <a:defRPr lang="fr-FR" sz="3600" kern="1200" dirty="0" smtClean="0">
                <a:solidFill>
                  <a:srgbClr val="13324A"/>
                </a:solidFill>
                <a:latin typeface="Calibri Light" panose="020F0302020204030204" pitchFamily="34" charset="0"/>
                <a:ea typeface="+mn-ea"/>
                <a:cs typeface="+mn-cs"/>
              </a:defRPr>
            </a:lvl1pPr>
          </a:lstStyle>
          <a:p>
            <a:pPr>
              <a:lnSpc>
                <a:spcPct val="90000"/>
              </a:lnSpc>
              <a:spcBef>
                <a:spcPts val="1000"/>
              </a:spcBef>
            </a:pPr>
            <a:r>
              <a:rPr lang="fr-FR" dirty="0" smtClean="0"/>
              <a:t>CLIQUEZ POUR AJOUTER UN TITRE</a:t>
            </a:r>
            <a:endParaRPr lang="fr-FR" sz="3600" dirty="0">
              <a:solidFill>
                <a:srgbClr val="13324A"/>
              </a:solidFill>
              <a:latin typeface="Calibri Light" panose="020F0302020204030204" pitchFamily="34" charset="0"/>
            </a:endParaRPr>
          </a:p>
        </p:txBody>
      </p:sp>
      <p:sp>
        <p:nvSpPr>
          <p:cNvPr id="3" name="Sous-titre 2"/>
          <p:cNvSpPr>
            <a:spLocks noGrp="1"/>
          </p:cNvSpPr>
          <p:nvPr>
            <p:ph type="subTitle" idx="1" hasCustomPrompt="1"/>
          </p:nvPr>
        </p:nvSpPr>
        <p:spPr>
          <a:xfrm>
            <a:off x="1524000" y="3602038"/>
            <a:ext cx="9144000" cy="1655762"/>
          </a:xfrm>
          <a:prstGeom prst="rect">
            <a:avLst/>
          </a:prstGeom>
        </p:spPr>
        <p:txBody>
          <a:bodyPr/>
          <a:lstStyle>
            <a:lvl1pPr marL="0" indent="0" algn="l" defTabSz="914377" rtl="0" eaLnBrk="1" latinLnBrk="0" hangingPunct="1">
              <a:lnSpc>
                <a:spcPct val="90000"/>
              </a:lnSpc>
              <a:spcBef>
                <a:spcPts val="1000"/>
              </a:spcBef>
              <a:buNone/>
              <a:defRPr lang="fr-FR" sz="1800" b="0" kern="1200" baseline="0" dirty="0">
                <a:solidFill>
                  <a:srgbClr val="13324A"/>
                </a:solidFill>
                <a:latin typeface="Calibri Light" panose="020F0302020204030204" pitchFamily="34" charset="0"/>
                <a:ea typeface="+mn-ea"/>
                <a:cs typeface="+mn-cs"/>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smtClean="0"/>
              <a:t>Indiquez la date – le lieu - le Prénom et le Nom</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Tree>
    <p:extLst>
      <p:ext uri="{BB962C8B-B14F-4D97-AF65-F5344CB8AC3E}">
        <p14:creationId xmlns:p14="http://schemas.microsoft.com/office/powerpoint/2010/main" val="30575364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9_Diapositive texte et exergue">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41392" y="1040113"/>
            <a:ext cx="5045808" cy="5065937"/>
          </a:xfrm>
          <a:prstGeom prst="rect">
            <a:avLst/>
          </a:prstGeom>
        </p:spPr>
      </p:pic>
      <p:sp>
        <p:nvSpPr>
          <p:cNvPr id="11" name="Espace réservé du texte 6"/>
          <p:cNvSpPr>
            <a:spLocks noGrp="1"/>
          </p:cNvSpPr>
          <p:nvPr>
            <p:ph type="body" sz="half" idx="2"/>
          </p:nvPr>
        </p:nvSpPr>
        <p:spPr>
          <a:xfrm>
            <a:off x="962252" y="1686902"/>
            <a:ext cx="3932237" cy="3772354"/>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1800" baseline="0">
                <a:solidFill>
                  <a:srgbClr val="13324A"/>
                </a:solidFill>
                <a:latin typeface="+mj-lt"/>
              </a:defRPr>
            </a:lvl1pPr>
            <a:lvl2pPr marL="685783" indent="-228594">
              <a:buFont typeface="Calibri Light" panose="020F0302020204030204" pitchFamily="34" charset="0"/>
              <a:buChar char="›"/>
              <a:defRPr lang="fr-FR" sz="1800" kern="1200" dirty="0" smtClean="0">
                <a:solidFill>
                  <a:srgbClr val="13324A"/>
                </a:solidFill>
                <a:latin typeface="Calibri Light" panose="020F0302020204030204" pitchFamily="34" charset="0"/>
                <a:ea typeface="+mn-ea"/>
                <a:cs typeface="+mn-cs"/>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lang="fr-FR" sz="1100" kern="1200" dirty="0">
                <a:solidFill>
                  <a:srgbClr val="13324A"/>
                </a:solidFill>
                <a:latin typeface="+mj-lt"/>
                <a:ea typeface="+mn-ea"/>
                <a:cs typeface="+mn-cs"/>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8"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Tree>
    <p:extLst>
      <p:ext uri="{BB962C8B-B14F-4D97-AF65-F5344CB8AC3E}">
        <p14:creationId xmlns:p14="http://schemas.microsoft.com/office/powerpoint/2010/main" val="353066925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9_Diapositive texte/illustration">
    <p:spTree>
      <p:nvGrpSpPr>
        <p:cNvPr id="1" name=""/>
        <p:cNvGrpSpPr/>
        <p:nvPr/>
      </p:nvGrpSpPr>
      <p:grpSpPr>
        <a:xfrm>
          <a:off x="0" y="0"/>
          <a:ext cx="0" cy="0"/>
          <a:chOff x="0" y="0"/>
          <a:chExt cx="0" cy="0"/>
        </a:xfrm>
      </p:grpSpPr>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9" name="Espace réservé du contenu 2"/>
          <p:cNvSpPr>
            <a:spLocks noGrp="1"/>
          </p:cNvSpPr>
          <p:nvPr>
            <p:ph idx="1"/>
          </p:nvPr>
        </p:nvSpPr>
        <p:spPr>
          <a:xfrm>
            <a:off x="838200" y="1417411"/>
            <a:ext cx="10515600" cy="4351338"/>
          </a:xfrm>
          <a:prstGeom prst="rect">
            <a:avLst/>
          </a:prstGeom>
        </p:spPr>
        <p:txBody>
          <a:bodyPr/>
          <a:lstStyle>
            <a:lvl1pPr marL="228594" indent="-228594">
              <a:defRPr lang="fr-FR" sz="2400" kern="1200" dirty="0" smtClean="0">
                <a:solidFill>
                  <a:srgbClr val="13324A"/>
                </a:solidFill>
                <a:latin typeface="+mj-lt"/>
                <a:ea typeface="+mn-ea"/>
                <a:cs typeface="+mn-cs"/>
              </a:defRPr>
            </a:lvl1pPr>
            <a:lvl2pPr marL="685783" indent="-228594">
              <a:buFont typeface="Wingdings" panose="05000000000000000000" pitchFamily="2" charset="2"/>
              <a:buChar char="§"/>
              <a:defRPr sz="2200">
                <a:solidFill>
                  <a:srgbClr val="13324A"/>
                </a:solidFill>
                <a:latin typeface="+mj-lt"/>
              </a:defRPr>
            </a:lvl2pPr>
            <a:lvl3pPr marL="1142971" indent="-228594">
              <a:buFont typeface="Wingdings" panose="05000000000000000000" pitchFamily="2" charset="2"/>
              <a:buChar char="§"/>
              <a:defRPr sz="2000">
                <a:solidFill>
                  <a:srgbClr val="13324A"/>
                </a:solidFill>
                <a:latin typeface="+mj-lt"/>
              </a:defRPr>
            </a:lvl3pPr>
            <a:lvl4pPr marL="1600160" indent="-228594">
              <a:buFont typeface="Calibri Light" panose="020F0302020204030204" pitchFamily="34" charset="0"/>
              <a:buChar char="›"/>
              <a:defRPr>
                <a:solidFill>
                  <a:srgbClr val="13324A"/>
                </a:solidFill>
                <a:latin typeface="+mj-lt"/>
              </a:defRPr>
            </a:lvl4pPr>
            <a:lvl5pPr marL="2057349" indent="-228594">
              <a:buFont typeface="Calibri Light" panose="020F0302020204030204" pitchFamily="34" charset="0"/>
              <a:buChar char="‒"/>
              <a:defRPr sz="16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Tree>
    <p:extLst>
      <p:ext uri="{BB962C8B-B14F-4D97-AF65-F5344CB8AC3E}">
        <p14:creationId xmlns:p14="http://schemas.microsoft.com/office/powerpoint/2010/main" val="15630799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9_Diapositive intertitres et textes 2">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
        <p:nvSpPr>
          <p:cNvPr id="7"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8" name="Espace réservé du texte 2"/>
          <p:cNvSpPr>
            <a:spLocks noGrp="1"/>
          </p:cNvSpPr>
          <p:nvPr>
            <p:ph type="body" idx="1"/>
          </p:nvPr>
        </p:nvSpPr>
        <p:spPr>
          <a:xfrm>
            <a:off x="838200" y="1403577"/>
            <a:ext cx="5157787" cy="823912"/>
          </a:xfrm>
          <a:prstGeom prst="rect">
            <a:avLst/>
          </a:prstGeom>
        </p:spPr>
        <p:txBody>
          <a:bodyPr anchor="t"/>
          <a:lstStyle>
            <a:lvl1pPr marL="0" indent="0">
              <a:buNone/>
              <a:defRPr sz="2400" b="0">
                <a:solidFill>
                  <a:srgbClr val="13324A"/>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10" name="Espace réservé du contenu 3"/>
          <p:cNvSpPr>
            <a:spLocks noGrp="1"/>
          </p:cNvSpPr>
          <p:nvPr>
            <p:ph sz="half" idx="2"/>
          </p:nvPr>
        </p:nvSpPr>
        <p:spPr>
          <a:xfrm>
            <a:off x="838200" y="2227489"/>
            <a:ext cx="5157787" cy="3684588"/>
          </a:xfrm>
          <a:prstGeom prst="rect">
            <a:avLst/>
          </a:prstGeom>
        </p:spPr>
        <p:txBody>
          <a:bodyPr/>
          <a:lstStyle>
            <a:lvl1pPr>
              <a:defRPr sz="20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2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100">
                <a:solidFill>
                  <a:srgbClr val="13324A"/>
                </a:solidFill>
                <a:latin typeface="+mj-lt"/>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Espace réservé du texte 4"/>
          <p:cNvSpPr>
            <a:spLocks noGrp="1"/>
          </p:cNvSpPr>
          <p:nvPr>
            <p:ph type="body" sz="quarter" idx="3"/>
          </p:nvPr>
        </p:nvSpPr>
        <p:spPr>
          <a:xfrm>
            <a:off x="6170612" y="1403577"/>
            <a:ext cx="5183188" cy="823912"/>
          </a:xfrm>
          <a:prstGeom prst="rect">
            <a:avLst/>
          </a:prstGeom>
        </p:spPr>
        <p:txBody>
          <a:bodyPr anchor="t"/>
          <a:lstStyle>
            <a:lvl1pPr marL="0" indent="0">
              <a:buNone/>
              <a:defRPr sz="2400" b="0">
                <a:solidFill>
                  <a:srgbClr val="13324A"/>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13" name="Espace réservé du contenu 5"/>
          <p:cNvSpPr>
            <a:spLocks noGrp="1"/>
          </p:cNvSpPr>
          <p:nvPr>
            <p:ph sz="quarter" idx="4"/>
          </p:nvPr>
        </p:nvSpPr>
        <p:spPr>
          <a:xfrm>
            <a:off x="6170612" y="2227489"/>
            <a:ext cx="5183188" cy="3684588"/>
          </a:xfrm>
          <a:prstGeom prst="rect">
            <a:avLst/>
          </a:prstGeom>
        </p:spPr>
        <p:txBody>
          <a:bodyPr/>
          <a:lstStyle>
            <a:lvl1pPr marL="228594" indent="-228594">
              <a:defRPr lang="fr-FR" sz="2000" kern="1200" dirty="0" smtClean="0">
                <a:solidFill>
                  <a:srgbClr val="13324A"/>
                </a:solidFill>
                <a:latin typeface="+mj-lt"/>
                <a:ea typeface="+mn-ea"/>
                <a:cs typeface="+mn-cs"/>
              </a:defRPr>
            </a:lvl1pPr>
            <a:lvl2pPr marL="685783" indent="-228594">
              <a:buFont typeface="Calibri Light" panose="020F0302020204030204" pitchFamily="34" charset="0"/>
              <a:buChar char="›"/>
              <a:defRPr lang="fr-FR" sz="1800" kern="1200" dirty="0" smtClean="0">
                <a:solidFill>
                  <a:srgbClr val="13324A"/>
                </a:solidFill>
                <a:latin typeface="+mj-lt"/>
                <a:ea typeface="+mn-ea"/>
                <a:cs typeface="+mn-cs"/>
              </a:defRPr>
            </a:lvl2pPr>
            <a:lvl3pPr marL="1142971" indent="-228594">
              <a:buFont typeface="Wingdings" panose="05000000000000000000" pitchFamily="2" charset="2"/>
              <a:buChar char="§"/>
              <a:defRPr lang="fr-FR" sz="1200" kern="1200" dirty="0" smtClean="0">
                <a:solidFill>
                  <a:srgbClr val="13324A"/>
                </a:solidFill>
                <a:latin typeface="+mj-lt"/>
                <a:ea typeface="+mn-ea"/>
                <a:cs typeface="+mn-cs"/>
              </a:defRPr>
            </a:lvl3pPr>
            <a:lvl4pPr marL="1600160" indent="-228594">
              <a:buFont typeface="Arial" panose="020B0604020202020204" pitchFamily="34" charset="0"/>
              <a:buChar char="•"/>
              <a:defRPr lang="fr-FR" sz="1200" kern="1200" dirty="0" smtClean="0">
                <a:solidFill>
                  <a:srgbClr val="13324A"/>
                </a:solidFill>
                <a:latin typeface="+mj-lt"/>
                <a:ea typeface="+mn-ea"/>
                <a:cs typeface="+mn-cs"/>
              </a:defRPr>
            </a:lvl4pPr>
            <a:lvl5pPr marL="2057349" indent="-228594">
              <a:buFont typeface="Calibri Light" panose="020F0302020204030204" pitchFamily="34" charset="0"/>
              <a:buChar char="‒"/>
              <a:defRPr lang="fr-FR" sz="1100" kern="1200" dirty="0">
                <a:solidFill>
                  <a:srgbClr val="13324A"/>
                </a:solidFill>
                <a:latin typeface="+mj-lt"/>
                <a:ea typeface="+mn-ea"/>
                <a:cs typeface="+mn-cs"/>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marL="685783" lvl="1" indent="-228594" algn="l" defTabSz="914377" rtl="0" eaLnBrk="1" latinLnBrk="0" hangingPunct="1">
              <a:lnSpc>
                <a:spcPct val="90000"/>
              </a:lnSpc>
              <a:spcBef>
                <a:spcPts val="500"/>
              </a:spcBef>
              <a:buFont typeface="Calibri Light" panose="020F0302020204030204" pitchFamily="34" charset="0"/>
              <a:buChar char="›"/>
            </a:pPr>
            <a:r>
              <a:rPr lang="fr-FR" dirty="0" smtClean="0"/>
              <a:t>Deuxième niveau</a:t>
            </a:r>
          </a:p>
          <a:p>
            <a:pPr marL="1142971" lvl="2" indent="-228594" algn="l" defTabSz="914377" rtl="0" eaLnBrk="1" latinLnBrk="0" hangingPunct="1">
              <a:lnSpc>
                <a:spcPct val="90000"/>
              </a:lnSpc>
              <a:spcBef>
                <a:spcPts val="500"/>
              </a:spcBef>
              <a:buFont typeface="Wingdings" panose="05000000000000000000" pitchFamily="2" charset="2"/>
              <a:buChar char="§"/>
            </a:pPr>
            <a:r>
              <a:rPr lang="fr-FR" dirty="0" smtClean="0"/>
              <a:t>Troisième niveau</a:t>
            </a:r>
          </a:p>
          <a:p>
            <a:pPr marL="1600160" lvl="3" indent="-228594" algn="l" defTabSz="914377" rtl="0" eaLnBrk="1" latinLnBrk="0" hangingPunct="1">
              <a:lnSpc>
                <a:spcPct val="90000"/>
              </a:lnSpc>
              <a:spcBef>
                <a:spcPts val="500"/>
              </a:spcBef>
              <a:buFont typeface="Arial" panose="020B0604020202020204" pitchFamily="34" charset="0"/>
              <a:buChar char="•"/>
            </a:pPr>
            <a:r>
              <a:rPr lang="fr-FR" dirty="0" smtClean="0"/>
              <a:t>Quatrième niveau</a:t>
            </a:r>
          </a:p>
          <a:p>
            <a:pPr marL="2057349" lvl="4" indent="-228594" algn="l" defTabSz="914377" rtl="0" eaLnBrk="1" latinLnBrk="0" hangingPunct="1">
              <a:lnSpc>
                <a:spcPct val="90000"/>
              </a:lnSpc>
              <a:spcBef>
                <a:spcPts val="500"/>
              </a:spcBef>
              <a:buFont typeface="Calibri Light" panose="020F0302020204030204" pitchFamily="34" charset="0"/>
              <a:buChar char="‒"/>
            </a:pPr>
            <a:r>
              <a:rPr lang="fr-FR" dirty="0" smtClean="0"/>
              <a:t>Cinquième niveau</a:t>
            </a:r>
            <a:endParaRPr lang="fr-FR" dirty="0"/>
          </a:p>
        </p:txBody>
      </p:sp>
    </p:spTree>
    <p:extLst>
      <p:ext uri="{BB962C8B-B14F-4D97-AF65-F5344CB8AC3E}">
        <p14:creationId xmlns:p14="http://schemas.microsoft.com/office/powerpoint/2010/main" val="114491553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9_Diapositive textes-2">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lang="fr-FR" smtClean="0"/>
              <a:t>‹N°›</a:t>
            </a:fld>
            <a:endParaRPr lang="fr-FR" dirty="0"/>
          </a:p>
        </p:txBody>
      </p:sp>
      <p:sp>
        <p:nvSpPr>
          <p:cNvPr id="4" name="Espace réservé du contenu 9"/>
          <p:cNvSpPr>
            <a:spLocks noGrp="1"/>
          </p:cNvSpPr>
          <p:nvPr>
            <p:ph sz="half" idx="1" hasCustomPrompt="1"/>
          </p:nvPr>
        </p:nvSpPr>
        <p:spPr>
          <a:xfrm>
            <a:off x="914400" y="1454150"/>
            <a:ext cx="5181600" cy="4351338"/>
          </a:xfrm>
          <a:prstGeom prst="rect">
            <a:avLst/>
          </a:prstGeom>
        </p:spPr>
        <p:txBody>
          <a:bodyPr/>
          <a:lstStyle>
            <a:lvl1pPr>
              <a:defRPr sz="24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lvl="0"/>
            <a:r>
              <a:rPr lang="fr-FR" dirty="0" smtClean="0"/>
              <a:t>Cliquez pour ajouter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contenu 10"/>
          <p:cNvSpPr>
            <a:spLocks noGrp="1"/>
          </p:cNvSpPr>
          <p:nvPr>
            <p:ph sz="half" idx="2" hasCustomPrompt="1"/>
          </p:nvPr>
        </p:nvSpPr>
        <p:spPr>
          <a:xfrm>
            <a:off x="6248400" y="1454150"/>
            <a:ext cx="5181600" cy="4351338"/>
          </a:xfrm>
          <a:prstGeom prst="rect">
            <a:avLst/>
          </a:prstGeom>
        </p:spPr>
        <p:txBody>
          <a:bodyPr/>
          <a:lstStyle>
            <a:lvl1pPr>
              <a:defRPr sz="24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lvl="0"/>
            <a:r>
              <a:rPr lang="fr-FR" dirty="0" smtClean="0"/>
              <a:t>Cliquez pour ajoutez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Titre 1"/>
          <p:cNvSpPr>
            <a:spLocks noGrp="1"/>
          </p:cNvSpPr>
          <p:nvPr>
            <p:ph type="title" hasCustomPrompt="1"/>
          </p:nvPr>
        </p:nvSpPr>
        <p:spPr>
          <a:xfrm>
            <a:off x="1629580" y="211369"/>
            <a:ext cx="8974800" cy="478800"/>
          </a:xfrm>
          <a:prstGeom prst="rect">
            <a:avLst/>
          </a:prstGeom>
        </p:spPr>
        <p:txBody>
          <a:bodyPr/>
          <a:lstStyle>
            <a:lvl1pPr algn="ctr">
              <a:defRPr sz="2800">
                <a:ln>
                  <a:noFill/>
                </a:ln>
                <a:solidFill>
                  <a:srgbClr val="13324A"/>
                </a:solidFill>
              </a:defRPr>
            </a:lvl1pPr>
          </a:lstStyle>
          <a:p>
            <a:r>
              <a:rPr lang="fr-FR" dirty="0" smtClean="0"/>
              <a:t>CLIQUEZ POUR AJOUTER UN TITRE</a:t>
            </a:r>
            <a:endParaRPr lang="fr-FR" dirty="0"/>
          </a:p>
        </p:txBody>
      </p:sp>
    </p:spTree>
    <p:extLst>
      <p:ext uri="{BB962C8B-B14F-4D97-AF65-F5344CB8AC3E}">
        <p14:creationId xmlns:p14="http://schemas.microsoft.com/office/powerpoint/2010/main" val="403080306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9_Diapositive texte et image">
    <p:spTree>
      <p:nvGrpSpPr>
        <p:cNvPr id="1" name=""/>
        <p:cNvGrpSpPr/>
        <p:nvPr/>
      </p:nvGrpSpPr>
      <p:grpSpPr>
        <a:xfrm>
          <a:off x="0" y="0"/>
          <a:ext cx="0" cy="0"/>
          <a:chOff x="0" y="0"/>
          <a:chExt cx="0" cy="0"/>
        </a:xfrm>
      </p:grpSpPr>
      <p:sp>
        <p:nvSpPr>
          <p:cNvPr id="9"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lang="fr-FR" smtClean="0"/>
              <a:t>‹N°›</a:t>
            </a:fld>
            <a:endParaRPr lang="fr-FR" dirty="0"/>
          </a:p>
        </p:txBody>
      </p:sp>
      <p:sp>
        <p:nvSpPr>
          <p:cNvPr id="7" name="Espace réservé du texte 6"/>
          <p:cNvSpPr>
            <a:spLocks noGrp="1"/>
          </p:cNvSpPr>
          <p:nvPr>
            <p:ph type="body" sz="half" idx="2"/>
          </p:nvPr>
        </p:nvSpPr>
        <p:spPr>
          <a:xfrm>
            <a:off x="839788" y="987427"/>
            <a:ext cx="393223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Espace réservé pour une image  5"/>
          <p:cNvSpPr>
            <a:spLocks noGrp="1"/>
          </p:cNvSpPr>
          <p:nvPr>
            <p:ph type="pic" idx="1"/>
          </p:nvPr>
        </p:nvSpPr>
        <p:spPr>
          <a:xfrm>
            <a:off x="5183188" y="987427"/>
            <a:ext cx="6172200" cy="4873625"/>
          </a:xfrm>
          <a:prstGeom prst="rect">
            <a:avLst/>
          </a:prstGeom>
        </p:spPr>
      </p:sp>
      <p:sp>
        <p:nvSpPr>
          <p:cNvPr id="6"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Tree>
    <p:extLst>
      <p:ext uri="{BB962C8B-B14F-4D97-AF65-F5344CB8AC3E}">
        <p14:creationId xmlns:p14="http://schemas.microsoft.com/office/powerpoint/2010/main" val="37220328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9_Diapositive textes-3">
    <p:spTree>
      <p:nvGrpSpPr>
        <p:cNvPr id="1" name=""/>
        <p:cNvGrpSpPr/>
        <p:nvPr/>
      </p:nvGrpSpPr>
      <p:grpSpPr>
        <a:xfrm>
          <a:off x="0" y="0"/>
          <a:ext cx="0" cy="0"/>
          <a:chOff x="0" y="0"/>
          <a:chExt cx="0" cy="0"/>
        </a:xfrm>
      </p:grpSpPr>
      <p:sp>
        <p:nvSpPr>
          <p:cNvPr id="9"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lang="fr-FR" smtClean="0"/>
              <a:t>‹N°›</a:t>
            </a:fld>
            <a:endParaRPr lang="fr-FR" dirty="0"/>
          </a:p>
        </p:txBody>
      </p:sp>
      <p:sp>
        <p:nvSpPr>
          <p:cNvPr id="7" name="Espace réservé du texte 6"/>
          <p:cNvSpPr>
            <a:spLocks noGrp="1"/>
          </p:cNvSpPr>
          <p:nvPr>
            <p:ph type="body" sz="half" idx="2"/>
          </p:nvPr>
        </p:nvSpPr>
        <p:spPr>
          <a:xfrm>
            <a:off x="526745" y="987427"/>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11" name="Espace réservé du texte 6"/>
          <p:cNvSpPr>
            <a:spLocks noGrp="1"/>
          </p:cNvSpPr>
          <p:nvPr>
            <p:ph type="body" sz="half" idx="13"/>
          </p:nvPr>
        </p:nvSpPr>
        <p:spPr>
          <a:xfrm>
            <a:off x="4419123" y="987426"/>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Espace réservé du texte 6"/>
          <p:cNvSpPr>
            <a:spLocks noGrp="1"/>
          </p:cNvSpPr>
          <p:nvPr>
            <p:ph type="body" sz="half" idx="14"/>
          </p:nvPr>
        </p:nvSpPr>
        <p:spPr>
          <a:xfrm>
            <a:off x="8311501" y="987426"/>
            <a:ext cx="3295607" cy="4881563"/>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400" baseline="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305718175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9_Diapositive graphique - image">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04875" y="1368425"/>
            <a:ext cx="10515600" cy="435133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lang="fr-FR" sz="2400" kern="1200" dirty="0" smtClean="0">
                <a:solidFill>
                  <a:srgbClr val="13324A"/>
                </a:solidFill>
                <a:latin typeface="+mj-lt"/>
                <a:ea typeface="+mn-ea"/>
                <a:cs typeface="+mn-cs"/>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4" name="Espace réservé du numéro de diapositive 5"/>
          <p:cNvSpPr>
            <a:spLocks noGrp="1"/>
          </p:cNvSpPr>
          <p:nvPr>
            <p:ph type="sldNum" sz="quarter" idx="12"/>
          </p:nvPr>
        </p:nvSpPr>
        <p:spPr>
          <a:xfrm>
            <a:off x="8610600" y="6356352"/>
            <a:ext cx="2743200" cy="365125"/>
          </a:xfrm>
          <a:prstGeom prst="rect">
            <a:avLst/>
          </a:prstGeom>
        </p:spPr>
        <p:txBody>
          <a:bodyPr/>
          <a:lstStyle/>
          <a:p>
            <a:fld id="{5576368F-74A2-41EB-A1A0-8E728342CBF4}" type="slidenum">
              <a:rPr lang="fr-FR" smtClean="0"/>
              <a:t>‹N°›</a:t>
            </a:fld>
            <a:endParaRPr lang="fr-FR" dirty="0"/>
          </a:p>
        </p:txBody>
      </p:sp>
    </p:spTree>
    <p:extLst>
      <p:ext uri="{BB962C8B-B14F-4D97-AF65-F5344CB8AC3E}">
        <p14:creationId xmlns:p14="http://schemas.microsoft.com/office/powerpoint/2010/main" val="77949212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numéro de diapositive 2"/>
          <p:cNvSpPr>
            <a:spLocks noGrp="1"/>
          </p:cNvSpPr>
          <p:nvPr>
            <p:ph type="sldNum" sz="quarter" idx="10"/>
          </p:nvPr>
        </p:nvSpPr>
        <p:spPr/>
        <p:txBody>
          <a:bodyPr/>
          <a:lstStyle/>
          <a:p>
            <a:fld id="{D348DF54-380C-439F-A3D8-83F6F52CA378}"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111432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2_Diapositive titre-intermédiaire">
    <p:spTree>
      <p:nvGrpSpPr>
        <p:cNvPr id="1" name=""/>
        <p:cNvGrpSpPr/>
        <p:nvPr/>
      </p:nvGrpSpPr>
      <p:grpSpPr>
        <a:xfrm>
          <a:off x="0" y="0"/>
          <a:ext cx="0" cy="0"/>
          <a:chOff x="0" y="0"/>
          <a:chExt cx="0" cy="0"/>
        </a:xfrm>
      </p:grpSpPr>
      <p:sp>
        <p:nvSpPr>
          <p:cNvPr id="4" name="Espace réservé du texte 8"/>
          <p:cNvSpPr>
            <a:spLocks noGrp="1"/>
          </p:cNvSpPr>
          <p:nvPr>
            <p:ph type="body" idx="1" hasCustomPrompt="1"/>
          </p:nvPr>
        </p:nvSpPr>
        <p:spPr>
          <a:xfrm>
            <a:off x="994047" y="2128204"/>
            <a:ext cx="10515600" cy="1500187"/>
          </a:xfrm>
          <a:prstGeom prst="rect">
            <a:avLst/>
          </a:prstGeom>
        </p:spPr>
        <p:txBody>
          <a:bodyPr/>
          <a:lstStyle>
            <a:lvl1pPr marL="0" indent="0">
              <a:buNone/>
              <a:defRPr sz="3200" baseline="0">
                <a:solidFill>
                  <a:srgbClr val="13324A"/>
                </a:solidFill>
                <a:latin typeface="+mj-lt"/>
              </a:defRPr>
            </a:lvl1pPr>
          </a:lstStyle>
          <a:p>
            <a:r>
              <a:rPr lang="fr-FR" dirty="0" smtClean="0"/>
              <a:t>CLIQUEZ POUR AJOUTER UN TITRE</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Tree>
    <p:extLst>
      <p:ext uri="{BB962C8B-B14F-4D97-AF65-F5344CB8AC3E}">
        <p14:creationId xmlns:p14="http://schemas.microsoft.com/office/powerpoint/2010/main" val="34090918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5/9_Diapositive textes-2">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a:xfrm>
            <a:off x="8610600" y="6356352"/>
            <a:ext cx="2743200" cy="365125"/>
          </a:xfrm>
          <a:prstGeom prst="rect">
            <a:avLst/>
          </a:prstGeom>
        </p:spPr>
        <p:txBody>
          <a:bodyPr/>
          <a:lstStyle/>
          <a:p>
            <a:fld id="{D348DF54-380C-439F-A3D8-83F6F52CA378}" type="slidenum">
              <a:rPr lang="fr-FR" smtClean="0"/>
              <a:t>‹N°›</a:t>
            </a:fld>
            <a:endParaRPr lang="fr-FR" dirty="0"/>
          </a:p>
        </p:txBody>
      </p:sp>
      <p:sp>
        <p:nvSpPr>
          <p:cNvPr id="4" name="Espace réservé du contenu 9"/>
          <p:cNvSpPr>
            <a:spLocks noGrp="1"/>
          </p:cNvSpPr>
          <p:nvPr>
            <p:ph sz="half" idx="1" hasCustomPrompt="1"/>
          </p:nvPr>
        </p:nvSpPr>
        <p:spPr>
          <a:xfrm>
            <a:off x="914400" y="1454150"/>
            <a:ext cx="5181600" cy="4351338"/>
          </a:xfrm>
          <a:prstGeom prst="rect">
            <a:avLst/>
          </a:prstGeom>
        </p:spPr>
        <p:txBody>
          <a:bodyPr/>
          <a:lstStyle>
            <a:lvl1pPr>
              <a:defRPr sz="24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lvl="0"/>
            <a:r>
              <a:rPr lang="fr-FR" dirty="0" smtClean="0"/>
              <a:t>Cliquez pour ajouter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contenu 10"/>
          <p:cNvSpPr>
            <a:spLocks noGrp="1"/>
          </p:cNvSpPr>
          <p:nvPr>
            <p:ph sz="half" idx="2" hasCustomPrompt="1"/>
          </p:nvPr>
        </p:nvSpPr>
        <p:spPr>
          <a:xfrm>
            <a:off x="6248400" y="1454150"/>
            <a:ext cx="5181600" cy="4351338"/>
          </a:xfrm>
          <a:prstGeom prst="rect">
            <a:avLst/>
          </a:prstGeom>
        </p:spPr>
        <p:txBody>
          <a:bodyPr/>
          <a:lstStyle>
            <a:lvl1pPr>
              <a:defRPr sz="2400">
                <a:solidFill>
                  <a:srgbClr val="13324A"/>
                </a:solidFill>
                <a:latin typeface="+mj-lt"/>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Arial" panose="020B060402020202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lvl="0"/>
            <a:r>
              <a:rPr lang="fr-FR" dirty="0" smtClean="0"/>
              <a:t>Cliquez pour ajoutez du texte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Titre 1"/>
          <p:cNvSpPr>
            <a:spLocks noGrp="1"/>
          </p:cNvSpPr>
          <p:nvPr>
            <p:ph type="title" hasCustomPrompt="1"/>
          </p:nvPr>
        </p:nvSpPr>
        <p:spPr>
          <a:xfrm>
            <a:off x="1629580" y="211369"/>
            <a:ext cx="8974800" cy="478800"/>
          </a:xfrm>
          <a:prstGeom prst="rect">
            <a:avLst/>
          </a:prstGeom>
        </p:spPr>
        <p:txBody>
          <a:bodyPr/>
          <a:lstStyle>
            <a:lvl1pPr algn="ctr">
              <a:defRPr sz="2800">
                <a:ln>
                  <a:noFill/>
                </a:ln>
                <a:solidFill>
                  <a:srgbClr val="13324A"/>
                </a:solidFill>
              </a:defRPr>
            </a:lvl1pPr>
          </a:lstStyle>
          <a:p>
            <a:r>
              <a:rPr lang="fr-FR" dirty="0" smtClean="0"/>
              <a:t>CLIQUEZ POUR AJOUTER UN TITRE</a:t>
            </a:r>
            <a:endParaRPr lang="fr-FR" dirty="0"/>
          </a:p>
        </p:txBody>
      </p:sp>
    </p:spTree>
    <p:extLst>
      <p:ext uri="{BB962C8B-B14F-4D97-AF65-F5344CB8AC3E}">
        <p14:creationId xmlns:p14="http://schemas.microsoft.com/office/powerpoint/2010/main" val="15514574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609600" y="-27384"/>
            <a:ext cx="10972800" cy="591344"/>
          </a:xfrm>
          <a:prstGeom prst="rect">
            <a:avLst/>
          </a:prstGeom>
        </p:spPr>
        <p:txBody>
          <a:bodyPr>
            <a:normAutofit/>
          </a:bodyPr>
          <a:lstStyle>
            <a:lvl1pPr>
              <a:defRPr sz="2400">
                <a:solidFill>
                  <a:schemeClr val="bg1"/>
                </a:solidFill>
              </a:defRPr>
            </a:lvl1pPr>
          </a:lstStyle>
          <a:p>
            <a:r>
              <a:rPr lang="fr-FR" smtClean="0"/>
              <a:t>Modifiez le style du titre</a:t>
            </a:r>
            <a:endParaRPr lang="en-US"/>
          </a:p>
        </p:txBody>
      </p:sp>
      <p:sp>
        <p:nvSpPr>
          <p:cNvPr id="3" name="Content Placeholder 2"/>
          <p:cNvSpPr>
            <a:spLocks noGrp="1"/>
          </p:cNvSpPr>
          <p:nvPr>
            <p:ph idx="1"/>
          </p:nvPr>
        </p:nvSpPr>
        <p:spPr>
          <a:xfrm>
            <a:off x="623392" y="692696"/>
            <a:ext cx="10972800" cy="5760640"/>
          </a:xfrm>
          <a:prstGeom prst="rect">
            <a:avLst/>
          </a:prstGeo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extLst>
      <p:ext uri="{BB962C8B-B14F-4D97-AF65-F5344CB8AC3E}">
        <p14:creationId xmlns:p14="http://schemas.microsoft.com/office/powerpoint/2010/main" val="4282361410"/>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8/9_Diapositive graphique - image">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04875" y="1368425"/>
            <a:ext cx="10515600" cy="4351338"/>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lang="fr-FR" sz="2400" kern="1200" dirty="0" smtClean="0">
                <a:solidFill>
                  <a:srgbClr val="13324A"/>
                </a:solidFill>
                <a:latin typeface="+mj-lt"/>
                <a:ea typeface="+mn-ea"/>
                <a:cs typeface="+mn-cs"/>
              </a:defRPr>
            </a:lvl1pPr>
            <a:lvl2pPr marL="685783" indent="-228594">
              <a:buFont typeface="Calibri Light" panose="020F0302020204030204" pitchFamily="34" charset="0"/>
              <a:buChar char="›"/>
              <a:defRPr sz="1800">
                <a:solidFill>
                  <a:srgbClr val="13324A"/>
                </a:solidFill>
                <a:latin typeface="+mj-lt"/>
              </a:defRPr>
            </a:lvl2pPr>
            <a:lvl3pPr marL="1142971" indent="-228594">
              <a:buFont typeface="Wingdings" panose="05000000000000000000" pitchFamily="2" charset="2"/>
              <a:buChar char="§"/>
              <a:defRPr sz="1400">
                <a:solidFill>
                  <a:srgbClr val="13324A"/>
                </a:solidFill>
                <a:latin typeface="+mj-lt"/>
              </a:defRPr>
            </a:lvl3pPr>
            <a:lvl4pPr marL="1600160" indent="-228594">
              <a:buFont typeface="Calibri Light" panose="020F0302020204030204" pitchFamily="34" charset="0"/>
              <a:buChar char="›"/>
              <a:defRPr sz="1200">
                <a:solidFill>
                  <a:srgbClr val="13324A"/>
                </a:solidFill>
                <a:latin typeface="+mj-lt"/>
              </a:defRPr>
            </a:lvl4pPr>
            <a:lvl5pPr marL="2057349" indent="-228594">
              <a:buFont typeface="Calibri Light" panose="020F0302020204030204" pitchFamily="34" charset="0"/>
              <a:buChar char="‒"/>
              <a:defRPr sz="1000">
                <a:solidFill>
                  <a:srgbClr val="13324A"/>
                </a:solidFill>
                <a:latin typeface="+mj-lt"/>
              </a:defRPr>
            </a:lvl5pPr>
          </a:lstStyle>
          <a:p>
            <a:pPr marL="228594" lvl="0" indent="-228594" algn="l" defTabSz="914377" rtl="0" eaLnBrk="1" latinLnBrk="0" hangingPunct="1">
              <a:lnSpc>
                <a:spcPct val="90000"/>
              </a:lnSpc>
              <a:spcBef>
                <a:spcPts val="1000"/>
              </a:spcBef>
              <a:buFont typeface="Arial" panose="020B0604020202020204" pitchFamily="34" charset="0"/>
              <a:buChar char="•"/>
            </a:pPr>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4" name="Espace réservé du numéro de diapositive 5"/>
          <p:cNvSpPr>
            <a:spLocks noGrp="1"/>
          </p:cNvSpPr>
          <p:nvPr>
            <p:ph type="sldNum" sz="quarter" idx="12"/>
          </p:nvPr>
        </p:nvSpPr>
        <p:spPr>
          <a:xfrm>
            <a:off x="8610600" y="6356352"/>
            <a:ext cx="2743200" cy="365125"/>
          </a:xfrm>
          <a:prstGeom prst="rect">
            <a:avLst/>
          </a:prstGeom>
        </p:spPr>
        <p:txBody>
          <a:bodyPr/>
          <a:lstStyle/>
          <a:p>
            <a:fld id="{5576368F-74A2-41EB-A1A0-8E728342CBF4}" type="slidenum">
              <a:rPr>
                <a:solidFill>
                  <a:prstClr val="black">
                    <a:tint val="75000"/>
                  </a:prstClr>
                </a:solidFill>
              </a:rPr>
              <a:pPr/>
              <a:t>‹N°›</a:t>
            </a:fld>
            <a:endParaRPr dirty="0">
              <a:solidFill>
                <a:prstClr val="black">
                  <a:tint val="75000"/>
                </a:prstClr>
              </a:solidFill>
            </a:endParaRPr>
          </a:p>
        </p:txBody>
      </p:sp>
    </p:spTree>
    <p:extLst>
      <p:ext uri="{BB962C8B-B14F-4D97-AF65-F5344CB8AC3E}">
        <p14:creationId xmlns:p14="http://schemas.microsoft.com/office/powerpoint/2010/main" val="1858455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Diapositive de titre">
    <p:bg>
      <p:bgPr>
        <a:gradFill flip="none" rotWithShape="1">
          <a:gsLst>
            <a:gs pos="0">
              <a:schemeClr val="bg1"/>
            </a:gs>
            <a:gs pos="77000">
              <a:srgbClr val="FDFFFC"/>
            </a:gs>
            <a:gs pos="100000">
              <a:schemeClr val="bg1">
                <a:lumMod val="95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63" name="Image 62"/>
          <p:cNvPicPr>
            <a:picLocks noChangeAspect="1"/>
          </p:cNvPicPr>
          <p:nvPr userDrawn="1"/>
        </p:nvPicPr>
        <p:blipFill rotWithShape="1">
          <a:blip r:embed="rId2" cstate="print">
            <a:extLst>
              <a:ext uri="{28A0092B-C50C-407E-A947-70E740481C1C}">
                <a14:useLocalDpi xmlns:a14="http://schemas.microsoft.com/office/drawing/2010/main" val="0"/>
              </a:ext>
            </a:extLst>
          </a:blip>
          <a:srcRect l="-1"/>
          <a:stretch/>
        </p:blipFill>
        <p:spPr>
          <a:xfrm>
            <a:off x="2" y="0"/>
            <a:ext cx="12191999" cy="6858000"/>
          </a:xfrm>
          <a:prstGeom prst="rect">
            <a:avLst/>
          </a:prstGeom>
        </p:spPr>
      </p:pic>
      <p:sp>
        <p:nvSpPr>
          <p:cNvPr id="2" name="Title 1"/>
          <p:cNvSpPr>
            <a:spLocks noGrp="1"/>
          </p:cNvSpPr>
          <p:nvPr>
            <p:ph type="ctrTitle" hasCustomPrompt="1"/>
          </p:nvPr>
        </p:nvSpPr>
        <p:spPr>
          <a:xfrm>
            <a:off x="3599723" y="2372883"/>
            <a:ext cx="8352928" cy="2138260"/>
          </a:xfrm>
          <a:prstGeom prst="rect">
            <a:avLst/>
          </a:prstGeom>
        </p:spPr>
        <p:txBody>
          <a:bodyPr anchor="ctr">
            <a:normAutofit/>
          </a:bodyPr>
          <a:lstStyle>
            <a:lvl1pPr algn="ctr">
              <a:lnSpc>
                <a:spcPct val="100000"/>
              </a:lnSpc>
              <a:defRPr sz="4000" b="0" cap="none" baseline="0">
                <a:solidFill>
                  <a:schemeClr val="tx2"/>
                </a:solidFill>
                <a:latin typeface="Segoe UI Semibold" panose="020B0702040204020203" pitchFamily="34" charset="0"/>
                <a:cs typeface="Segoe UI Semibold" panose="020B0702040204020203" pitchFamily="34" charset="0"/>
              </a:defRPr>
            </a:lvl1pPr>
          </a:lstStyle>
          <a:p>
            <a:r>
              <a:rPr lang="fr-FR" dirty="0"/>
              <a:t>MODIFIEZ LE STYLE DU TITRE</a:t>
            </a:r>
            <a:endParaRPr lang="en-US" dirty="0"/>
          </a:p>
        </p:txBody>
      </p:sp>
      <p:sp>
        <p:nvSpPr>
          <p:cNvPr id="3" name="Subtitle 2"/>
          <p:cNvSpPr>
            <a:spLocks noGrp="1"/>
          </p:cNvSpPr>
          <p:nvPr>
            <p:ph type="subTitle" idx="1"/>
          </p:nvPr>
        </p:nvSpPr>
        <p:spPr>
          <a:xfrm>
            <a:off x="3599723" y="4773150"/>
            <a:ext cx="8352928" cy="452757"/>
          </a:xfrm>
          <a:prstGeom prst="rect">
            <a:avLst/>
          </a:prstGeom>
        </p:spPr>
        <p:txBody>
          <a:bodyPr>
            <a:normAutofit/>
          </a:bodyPr>
          <a:lstStyle>
            <a:lvl1pPr marL="0" indent="0" algn="ctr">
              <a:spcBef>
                <a:spcPts val="0"/>
              </a:spcBef>
              <a:buNone/>
              <a:defRPr sz="2000" b="0">
                <a:solidFill>
                  <a:schemeClr val="tx1">
                    <a:lumMod val="75000"/>
                    <a:lumOff val="25000"/>
                  </a:schemeClr>
                </a:solidFill>
                <a:latin typeface="Segoe UI Semilight" panose="020B0402040204020203" pitchFamily="34" charset="0"/>
                <a:cs typeface="Segoe UI Semilight" panose="020B0402040204020203"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smtClean="0"/>
              <a:t>Modifiez le style des sous-titres du masque</a:t>
            </a:r>
            <a:endParaRPr lang="en-US" dirty="0"/>
          </a:p>
        </p:txBody>
      </p:sp>
      <p:pic>
        <p:nvPicPr>
          <p:cNvPr id="4" name="Image 3"/>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9936427" y="6214849"/>
            <a:ext cx="1996800" cy="569336"/>
          </a:xfrm>
          <a:prstGeom prst="rect">
            <a:avLst/>
          </a:prstGeom>
        </p:spPr>
      </p:pic>
    </p:spTree>
    <p:extLst>
      <p:ext uri="{BB962C8B-B14F-4D97-AF65-F5344CB8AC3E}">
        <p14:creationId xmlns:p14="http://schemas.microsoft.com/office/powerpoint/2010/main" val="2675457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1295400" y="317110"/>
            <a:ext cx="9601200" cy="480053"/>
          </a:xfrm>
          <a:prstGeom prst="rect">
            <a:avLst/>
          </a:prstGeom>
        </p:spPr>
        <p:txBody>
          <a:bodyPr vert="horz" lIns="91440" tIns="45720" rIns="91440" bIns="45720" rtlCol="0" anchor="ctr">
            <a:noAutofit/>
          </a:bodyPr>
          <a:lstStyle>
            <a:lvl1pPr>
              <a:defRPr b="1">
                <a:solidFill>
                  <a:schemeClr val="tx2"/>
                </a:solidFill>
                <a:latin typeface="Segoe UI Semilight" panose="020B0402040204020203" pitchFamily="34" charset="0"/>
                <a:cs typeface="Segoe UI Semilight" panose="020B0402040204020203" pitchFamily="34" charset="0"/>
              </a:defRPr>
            </a:lvl1pPr>
          </a:lstStyle>
          <a:p>
            <a:r>
              <a:rPr lang="fr-FR" dirty="0"/>
              <a:t>Modifiez le style du titre</a:t>
            </a:r>
            <a:endParaRPr lang="en-US" dirty="0"/>
          </a:p>
        </p:txBody>
      </p:sp>
      <p:sp>
        <p:nvSpPr>
          <p:cNvPr id="3" name="Espace réservé du contenu 2"/>
          <p:cNvSpPr>
            <a:spLocks noGrp="1"/>
          </p:cNvSpPr>
          <p:nvPr>
            <p:ph sz="quarter" idx="13"/>
          </p:nvPr>
        </p:nvSpPr>
        <p:spPr>
          <a:xfrm>
            <a:off x="1295400" y="1028700"/>
            <a:ext cx="9601200" cy="5183717"/>
          </a:xfrm>
          <a:prstGeom prst="rect">
            <a:avLst/>
          </a:prstGeom>
        </p:spPr>
        <p:txBody>
          <a:bodyPr>
            <a:noAutofit/>
          </a:bodyPr>
          <a:lstStyle>
            <a:lvl1pPr>
              <a:spcBef>
                <a:spcPts val="0"/>
              </a:spcBef>
              <a:spcAft>
                <a:spcPts val="800"/>
              </a:spcAft>
              <a:defRPr/>
            </a:lvl1pPr>
            <a:lvl2pPr>
              <a:spcBef>
                <a:spcPts val="0"/>
              </a:spcBef>
              <a:spcAft>
                <a:spcPts val="800"/>
              </a:spcAft>
              <a:defRPr/>
            </a:lvl2pPr>
            <a:lvl3pPr>
              <a:spcBef>
                <a:spcPts val="0"/>
              </a:spcBef>
              <a:spcAft>
                <a:spcPts val="800"/>
              </a:spcAft>
              <a:defRPr/>
            </a:lvl3pPr>
            <a:lvl4pPr>
              <a:spcBef>
                <a:spcPts val="0"/>
              </a:spcBef>
              <a:spcAft>
                <a:spcPts val="800"/>
              </a:spcAft>
              <a:defRPr/>
            </a:lvl4pPr>
            <a:lvl5pPr>
              <a:spcBef>
                <a:spcPts val="0"/>
              </a:spcBef>
              <a:spcAft>
                <a:spcPts val="800"/>
              </a:spcAft>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cxnSp>
        <p:nvCxnSpPr>
          <p:cNvPr id="4" name="Straight Connector 147"/>
          <p:cNvCxnSpPr/>
          <p:nvPr userDrawn="1"/>
        </p:nvCxnSpPr>
        <p:spPr>
          <a:xfrm>
            <a:off x="609600" y="797163"/>
            <a:ext cx="109728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147"/>
          <p:cNvCxnSpPr/>
          <p:nvPr userDrawn="1"/>
        </p:nvCxnSpPr>
        <p:spPr>
          <a:xfrm>
            <a:off x="609600" y="6405331"/>
            <a:ext cx="109728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732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1" y="1709740"/>
            <a:ext cx="10515600" cy="2852737"/>
          </a:xfrm>
          <a:prstGeom prst="rect">
            <a:avLst/>
          </a:prstGeo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1" y="4589464"/>
            <a:ext cx="10515600" cy="1500187"/>
          </a:xfrm>
          <a:prstGeom prst="rect">
            <a:avLst/>
          </a:prstGeo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a:xfrm>
            <a:off x="838200" y="6356351"/>
            <a:ext cx="2743200" cy="365125"/>
          </a:xfrm>
          <a:prstGeom prst="rect">
            <a:avLst/>
          </a:prstGeom>
        </p:spPr>
        <p:txBody>
          <a:bodyPr/>
          <a:lstStyle/>
          <a:p>
            <a:fld id="{C51F7787-73E2-48D2-A00B-FA1E33DF8AE5}" type="datetimeFigureOut">
              <a:rPr lang="fr-FR" smtClean="0"/>
              <a:t>05/07/2022</a:t>
            </a:fld>
            <a:endParaRPr lang="fr-FR"/>
          </a:p>
        </p:txBody>
      </p:sp>
      <p:sp>
        <p:nvSpPr>
          <p:cNvPr id="5" name="Espace réservé du pied de page 4"/>
          <p:cNvSpPr>
            <a:spLocks noGrp="1"/>
          </p:cNvSpPr>
          <p:nvPr>
            <p:ph type="ftr" sz="quarter" idx="11"/>
          </p:nvPr>
        </p:nvSpPr>
        <p:spPr>
          <a:xfrm>
            <a:off x="4038600" y="6356351"/>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1"/>
            <a:ext cx="2743200" cy="365125"/>
          </a:xfrm>
          <a:prstGeom prst="rect">
            <a:avLst/>
          </a:prstGeom>
        </p:spPr>
        <p:txBody>
          <a:bodyPr/>
          <a:lstStyle/>
          <a:p>
            <a:fld id="{737A7697-D91B-4CFC-8489-0068952DEA56}" type="slidenum">
              <a:rPr lang="fr-FR" smtClean="0"/>
              <a:t>‹N°›</a:t>
            </a:fld>
            <a:endParaRPr lang="fr-FR"/>
          </a:p>
        </p:txBody>
      </p:sp>
    </p:spTree>
    <p:extLst>
      <p:ext uri="{BB962C8B-B14F-4D97-AF65-F5344CB8AC3E}">
        <p14:creationId xmlns:p14="http://schemas.microsoft.com/office/powerpoint/2010/main" val="51957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9_Diapositive titre et texte">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a:xfrm>
            <a:off x="1021492" y="1260389"/>
            <a:ext cx="10058400" cy="4805677"/>
          </a:xfrm>
          <a:prstGeom prst="rect">
            <a:avLst/>
          </a:prstGeom>
        </p:spPr>
        <p:txBody>
          <a:bodyPr/>
          <a:lstStyle>
            <a:lvl1pPr marL="0" indent="0" algn="just" defTabSz="914377" rtl="0" eaLnBrk="1" latinLnBrk="0" hangingPunct="1">
              <a:lnSpc>
                <a:spcPct val="90000"/>
              </a:lnSpc>
              <a:spcBef>
                <a:spcPts val="1000"/>
              </a:spcBef>
              <a:buNone/>
              <a:defRPr lang="fr-FR" sz="1800" kern="1200" dirty="0">
                <a:solidFill>
                  <a:srgbClr val="13324A"/>
                </a:solidFill>
                <a:latin typeface="Calibri Light" panose="020F0302020204030204" pitchFamily="34" charset="0"/>
                <a:ea typeface="+mn-ea"/>
                <a:cs typeface="+mn-cs"/>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smtClean="0"/>
              <a:t>Cliquez pour ajouter du texte</a:t>
            </a:r>
            <a:endParaRPr lang="fr-FR" dirty="0"/>
          </a:p>
        </p:txBody>
      </p:sp>
      <p:sp>
        <p:nvSpPr>
          <p:cNvPr id="2" name="Titre 1"/>
          <p:cNvSpPr>
            <a:spLocks noGrp="1"/>
          </p:cNvSpPr>
          <p:nvPr>
            <p:ph type="title" hasCustomPrompt="1"/>
          </p:nvPr>
        </p:nvSpPr>
        <p:spPr>
          <a:xfrm>
            <a:off x="1629580" y="211369"/>
            <a:ext cx="8974800" cy="478800"/>
          </a:xfrm>
          <a:prstGeom prst="rect">
            <a:avLst/>
          </a:prstGeom>
        </p:spPr>
        <p:txBody>
          <a:bodyPr/>
          <a:lstStyle>
            <a:lvl1pPr algn="ctr">
              <a:defRPr sz="2800">
                <a:solidFill>
                  <a:srgbClr val="13324A"/>
                </a:solidFill>
              </a:defRPr>
            </a:lvl1pPr>
          </a:lstStyle>
          <a:p>
            <a:r>
              <a:rPr lang="fr-FR" dirty="0" smtClean="0"/>
              <a:t>CLIQUEZ POUR AJOUTER UN TITRE</a:t>
            </a:r>
            <a:endParaRPr lang="fr-FR" dirty="0"/>
          </a:p>
        </p:txBody>
      </p:sp>
      <p:sp>
        <p:nvSpPr>
          <p:cNvPr id="5" name="Espace réservé du numéro de diapositive 5"/>
          <p:cNvSpPr>
            <a:spLocks noGrp="1"/>
          </p:cNvSpPr>
          <p:nvPr>
            <p:ph type="sldNum" sz="quarter" idx="12"/>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Tree>
    <p:extLst>
      <p:ext uri="{BB962C8B-B14F-4D97-AF65-F5344CB8AC3E}">
        <p14:creationId xmlns:p14="http://schemas.microsoft.com/office/powerpoint/2010/main" val="27887315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2.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1.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6.png"/><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e 7"/>
          <p:cNvGrpSpPr/>
          <p:nvPr userDrawn="1"/>
        </p:nvGrpSpPr>
        <p:grpSpPr>
          <a:xfrm>
            <a:off x="1" y="-6864"/>
            <a:ext cx="12192000" cy="6883335"/>
            <a:chOff x="1" y="-6864"/>
            <a:chExt cx="12192000" cy="6883335"/>
          </a:xfrm>
        </p:grpSpPr>
        <p:sp>
          <p:nvSpPr>
            <p:cNvPr id="9" name="Rectangle 8"/>
            <p:cNvSpPr/>
            <p:nvPr/>
          </p:nvSpPr>
          <p:spPr>
            <a:xfrm>
              <a:off x="1" y="5283200"/>
              <a:ext cx="12191999" cy="1580677"/>
            </a:xfrm>
            <a:prstGeom prst="rect">
              <a:avLst/>
            </a:prstGeom>
            <a:solidFill>
              <a:srgbClr val="244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pic>
          <p:nvPicPr>
            <p:cNvPr id="10" name="Imag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 y="5283200"/>
              <a:ext cx="1876413" cy="1593271"/>
            </a:xfrm>
            <a:prstGeom prst="rect">
              <a:avLst/>
            </a:prstGeom>
          </p:spPr>
        </p:pic>
        <p:pic>
          <p:nvPicPr>
            <p:cNvPr id="11" name="Imag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5400000">
              <a:off x="10667539" y="-259738"/>
              <a:ext cx="1271588" cy="1777336"/>
            </a:xfrm>
            <a:prstGeom prst="rect">
              <a:avLst/>
            </a:prstGeom>
          </p:spPr>
        </p:pic>
        <p:sp>
          <p:nvSpPr>
            <p:cNvPr id="12" name="Triangle isocèle 11"/>
            <p:cNvSpPr/>
            <p:nvPr/>
          </p:nvSpPr>
          <p:spPr>
            <a:xfrm rot="16200000">
              <a:off x="6679580" y="1364050"/>
              <a:ext cx="6883334" cy="4141505"/>
            </a:xfrm>
            <a:prstGeom prst="triangle">
              <a:avLst>
                <a:gd name="adj" fmla="val 0"/>
              </a:avLst>
            </a:prstGeom>
            <a:solidFill>
              <a:srgbClr val="D0373E">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dirty="0"/>
            </a:p>
          </p:txBody>
        </p:sp>
      </p:grpSp>
      <p:pic>
        <p:nvPicPr>
          <p:cNvPr id="13" name="Image 12"/>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5266293" y="6166775"/>
            <a:ext cx="1671835" cy="600815"/>
          </a:xfrm>
          <a:prstGeom prst="rect">
            <a:avLst/>
          </a:prstGeom>
        </p:spPr>
      </p:pic>
    </p:spTree>
    <p:extLst>
      <p:ext uri="{BB962C8B-B14F-4D97-AF65-F5344CB8AC3E}">
        <p14:creationId xmlns:p14="http://schemas.microsoft.com/office/powerpoint/2010/main" val="2067854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5687828" y="6495048"/>
            <a:ext cx="851517" cy="226429"/>
          </a:xfrm>
          <a:prstGeom prst="rect">
            <a:avLst/>
          </a:prstGeom>
        </p:spPr>
      </p:pic>
      <p:pic>
        <p:nvPicPr>
          <p:cNvPr id="8" name="Image 7"/>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 y="5283202"/>
            <a:ext cx="1876413" cy="1593271"/>
          </a:xfrm>
          <a:prstGeom prst="rect">
            <a:avLst/>
          </a:prstGeom>
        </p:spPr>
      </p:pic>
      <p:pic>
        <p:nvPicPr>
          <p:cNvPr id="9" name="Imag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rot="5400000">
            <a:off x="10667539" y="-259738"/>
            <a:ext cx="1271588" cy="1777336"/>
          </a:xfrm>
          <a:prstGeom prst="rect">
            <a:avLst/>
          </a:prstGeom>
        </p:spPr>
      </p:pic>
      <p:sp>
        <p:nvSpPr>
          <p:cNvPr id="6" name="Espace réservé du numéro de diapositive 5"/>
          <p:cNvSpPr>
            <a:spLocks noGrp="1"/>
          </p:cNvSpPr>
          <p:nvPr>
            <p:ph type="sldNum" sz="quarter" idx="4"/>
          </p:nvPr>
        </p:nvSpPr>
        <p:spPr>
          <a:xfrm>
            <a:off x="8610600" y="6356352"/>
            <a:ext cx="2743200" cy="365125"/>
          </a:xfrm>
          <a:prstGeom prst="rect">
            <a:avLst/>
          </a:prstGeom>
        </p:spPr>
        <p:txBody>
          <a:bodyPr/>
          <a:lstStyle>
            <a:lvl1pPr marL="0" algn="r" defTabSz="914400" rtl="0" eaLnBrk="1" latinLnBrk="0" hangingPunct="1">
              <a:defRPr lang="fr-FR" sz="1200" kern="1200" smtClean="0">
                <a:solidFill>
                  <a:schemeClr val="tx1">
                    <a:tint val="75000"/>
                  </a:schemeClr>
                </a:solidFill>
                <a:latin typeface="+mn-lt"/>
                <a:ea typeface="+mn-ea"/>
                <a:cs typeface="+mn-cs"/>
              </a:defRPr>
            </a:lvl1pPr>
          </a:lstStyle>
          <a:p>
            <a:fld id="{D348DF54-380C-439F-A3D8-83F6F52CA378}" type="slidenum">
              <a:rPr lang="fr-FR" smtClean="0"/>
              <a:pPr/>
              <a:t>‹N°›</a:t>
            </a:fld>
            <a:endParaRPr lang="fr-FR" dirty="0"/>
          </a:p>
        </p:txBody>
      </p:sp>
    </p:spTree>
    <p:extLst>
      <p:ext uri="{BB962C8B-B14F-4D97-AF65-F5344CB8AC3E}">
        <p14:creationId xmlns:p14="http://schemas.microsoft.com/office/powerpoint/2010/main" val="1013641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microsoft.com/office/2007/relationships/hdphoto" Target="../media/hdphoto6.wdp"/></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16.xml"/><Relationship Id="rId6" Type="http://schemas.openxmlformats.org/officeDocument/2006/relationships/image" Target="../media/image31.png"/><Relationship Id="rId5" Type="http://schemas.openxmlformats.org/officeDocument/2006/relationships/hyperlink" Target="https://rdweb-si.cm-cic.fr/" TargetMode="External"/><Relationship Id="rId4" Type="http://schemas.openxmlformats.org/officeDocument/2006/relationships/image" Target="../media/image30.jp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4.jpeg"/><Relationship Id="rId1" Type="http://schemas.openxmlformats.org/officeDocument/2006/relationships/slideLayout" Target="../slideLayouts/slideLayout12.xml"/><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8" Type="http://schemas.microsoft.com/office/2007/relationships/hdphoto" Target="../media/hdphoto7.wdp"/><Relationship Id="rId13" Type="http://schemas.openxmlformats.org/officeDocument/2006/relationships/image" Target="../media/image40.png"/><Relationship Id="rId3" Type="http://schemas.openxmlformats.org/officeDocument/2006/relationships/diagramLayout" Target="../diagrams/layout1.xml"/><Relationship Id="rId7" Type="http://schemas.openxmlformats.org/officeDocument/2006/relationships/image" Target="../media/image37.png"/><Relationship Id="rId12" Type="http://schemas.microsoft.com/office/2007/relationships/hdphoto" Target="../media/hdphoto8.wdp"/><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11" Type="http://schemas.openxmlformats.org/officeDocument/2006/relationships/image" Target="../media/image39.png"/><Relationship Id="rId5" Type="http://schemas.openxmlformats.org/officeDocument/2006/relationships/diagramColors" Target="../diagrams/colors1.xml"/><Relationship Id="rId10" Type="http://schemas.openxmlformats.org/officeDocument/2006/relationships/image" Target="../media/image38.png"/><Relationship Id="rId4" Type="http://schemas.openxmlformats.org/officeDocument/2006/relationships/diagramQuickStyle" Target="../diagrams/quickStyle1.xml"/><Relationship Id="rId9"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2.png"/><Relationship Id="rId7" Type="http://schemas.openxmlformats.org/officeDocument/2006/relationships/image" Target="../media/image45.png"/><Relationship Id="rId2" Type="http://schemas.openxmlformats.org/officeDocument/2006/relationships/image" Target="../media/image41.png"/><Relationship Id="rId1" Type="http://schemas.openxmlformats.org/officeDocument/2006/relationships/slideLayout" Target="../slideLayouts/slideLayout9.xml"/><Relationship Id="rId6"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48.png"/><Relationship Id="rId4" Type="http://schemas.microsoft.com/office/2007/relationships/hdphoto" Target="../media/hdphoto9.wdp"/><Relationship Id="rId9"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52.png"/><Relationship Id="rId2" Type="http://schemas.openxmlformats.org/officeDocument/2006/relationships/image" Target="../media/image41.png"/><Relationship Id="rId1" Type="http://schemas.openxmlformats.org/officeDocument/2006/relationships/slideLayout" Target="../slideLayouts/slideLayout9.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3.png"/><Relationship Id="rId3" Type="http://schemas.openxmlformats.org/officeDocument/2006/relationships/image" Target="../media/image53.emf"/><Relationship Id="rId7" Type="http://schemas.openxmlformats.org/officeDocument/2006/relationships/image" Target="../media/image57.png"/><Relationship Id="rId12" Type="http://schemas.openxmlformats.org/officeDocument/2006/relationships/image" Target="../media/image62.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s>
</file>

<file path=ppt/slides/_rels/slide19.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59.png"/><Relationship Id="rId3" Type="http://schemas.openxmlformats.org/officeDocument/2006/relationships/image" Target="../media/image64.png"/><Relationship Id="rId7" Type="http://schemas.openxmlformats.org/officeDocument/2006/relationships/image" Target="../media/image61.png"/><Relationship Id="rId12" Type="http://schemas.openxmlformats.org/officeDocument/2006/relationships/image" Target="../media/image58.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60.png"/><Relationship Id="rId11" Type="http://schemas.openxmlformats.org/officeDocument/2006/relationships/image" Target="../media/image57.png"/><Relationship Id="rId5" Type="http://schemas.openxmlformats.org/officeDocument/2006/relationships/image" Target="../media/image54.png"/><Relationship Id="rId10" Type="http://schemas.openxmlformats.org/officeDocument/2006/relationships/image" Target="../media/image56.png"/><Relationship Id="rId4" Type="http://schemas.openxmlformats.org/officeDocument/2006/relationships/image" Target="../media/image53.emf"/><Relationship Id="rId9" Type="http://schemas.openxmlformats.org/officeDocument/2006/relationships/image" Target="../media/image63.png"/><Relationship Id="rId14" Type="http://schemas.openxmlformats.org/officeDocument/2006/relationships/image" Target="../media/image55.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9.xml"/><Relationship Id="rId6" Type="http://schemas.openxmlformats.org/officeDocument/2006/relationships/image" Target="../media/image11.png"/><Relationship Id="rId5" Type="http://schemas.microsoft.com/office/2007/relationships/hdphoto" Target="../media/hdphoto2.wdp"/><Relationship Id="rId4" Type="http://schemas.openxmlformats.org/officeDocument/2006/relationships/image" Target="../media/image10.png"/><Relationship Id="rId9" Type="http://schemas.microsoft.com/office/2007/relationships/hdphoto" Target="../media/hdphoto4.wdp"/></Relationships>
</file>

<file path=ppt/slides/_rels/slide20.xml.rels><?xml version="1.0" encoding="UTF-8" standalone="yes"?>
<Relationships xmlns="http://schemas.openxmlformats.org/package/2006/relationships"><Relationship Id="rId12" Type="http://schemas.openxmlformats.org/officeDocument/2006/relationships/image" Target="../media/image68.png"/><Relationship Id="rId2" Type="http://schemas.openxmlformats.org/officeDocument/2006/relationships/image" Target="../media/image65.png"/><Relationship Id="rId1" Type="http://schemas.openxmlformats.org/officeDocument/2006/relationships/slideLayout" Target="../slideLayouts/slideLayout9.xml"/><Relationship Id="rId11" Type="http://schemas.openxmlformats.org/officeDocument/2006/relationships/image" Target="../media/image67.png"/><Relationship Id="rId5" Type="http://schemas.openxmlformats.org/officeDocument/2006/relationships/image" Target="../media/image66.png"/><Relationship Id="rId10" Type="http://schemas.openxmlformats.org/officeDocument/2006/relationships/image" Target="../media/image100.svg"/><Relationship Id="rId4" Type="http://schemas.openxmlformats.org/officeDocument/2006/relationships/image" Target="../media/image40.svg"/></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9.xml"/><Relationship Id="rId6" Type="http://schemas.openxmlformats.org/officeDocument/2006/relationships/image" Target="../media/image11.png"/><Relationship Id="rId5" Type="http://schemas.microsoft.com/office/2007/relationships/hdphoto" Target="../media/hdphoto2.wdp"/><Relationship Id="rId4" Type="http://schemas.openxmlformats.org/officeDocument/2006/relationships/image" Target="../media/image10.png"/><Relationship Id="rId9" Type="http://schemas.microsoft.com/office/2007/relationships/hdphoto" Target="../media/hdphoto4.wdp"/></Relationships>
</file>

<file path=ppt/slides/_rels/slide22.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70.png"/><Relationship Id="rId7" Type="http://schemas.microsoft.com/office/2007/relationships/hdphoto" Target="../media/hdphoto10.wdp"/><Relationship Id="rId2" Type="http://schemas.openxmlformats.org/officeDocument/2006/relationships/image" Target="../media/image69.png"/><Relationship Id="rId1" Type="http://schemas.openxmlformats.org/officeDocument/2006/relationships/slideLayout" Target="../slideLayouts/slideLayout11.xml"/><Relationship Id="rId6" Type="http://schemas.openxmlformats.org/officeDocument/2006/relationships/image" Target="../media/image73.png"/><Relationship Id="rId11" Type="http://schemas.openxmlformats.org/officeDocument/2006/relationships/image" Target="../media/image76.png"/><Relationship Id="rId5" Type="http://schemas.openxmlformats.org/officeDocument/2006/relationships/image" Target="../media/image72.png"/><Relationship Id="rId10" Type="http://schemas.microsoft.com/office/2007/relationships/hdphoto" Target="../media/hdphoto11.wdp"/><Relationship Id="rId4" Type="http://schemas.openxmlformats.org/officeDocument/2006/relationships/image" Target="../media/image71.png"/><Relationship Id="rId9" Type="http://schemas.openxmlformats.org/officeDocument/2006/relationships/image" Target="../media/image75.png"/></Relationships>
</file>

<file path=ppt/slides/_rels/slide23.xml.rels><?xml version="1.0" encoding="UTF-8" standalone="yes"?>
<Relationships xmlns="http://schemas.openxmlformats.org/package/2006/relationships"><Relationship Id="rId8" Type="http://schemas.microsoft.com/office/2007/relationships/hdphoto" Target="../media/hdphoto14.wdp"/><Relationship Id="rId3" Type="http://schemas.microsoft.com/office/2007/relationships/hdphoto" Target="../media/hdphoto12.wdp"/><Relationship Id="rId7" Type="http://schemas.openxmlformats.org/officeDocument/2006/relationships/image" Target="../media/image80.png"/><Relationship Id="rId2" Type="http://schemas.openxmlformats.org/officeDocument/2006/relationships/image" Target="../media/image77.png"/><Relationship Id="rId1" Type="http://schemas.openxmlformats.org/officeDocument/2006/relationships/slideLayout" Target="../slideLayouts/slideLayout11.xml"/><Relationship Id="rId6" Type="http://schemas.microsoft.com/office/2007/relationships/hdphoto" Target="../media/hdphoto13.wdp"/><Relationship Id="rId5" Type="http://schemas.openxmlformats.org/officeDocument/2006/relationships/image" Target="../media/image79.png"/><Relationship Id="rId10" Type="http://schemas.microsoft.com/office/2007/relationships/hdphoto" Target="../media/hdphoto4.wdp"/><Relationship Id="rId4" Type="http://schemas.openxmlformats.org/officeDocument/2006/relationships/image" Target="../media/image78.png"/><Relationship Id="rId9"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90.png"/><Relationship Id="rId3" Type="http://schemas.openxmlformats.org/officeDocument/2006/relationships/image" Target="../media/image82.jpeg"/><Relationship Id="rId7" Type="http://schemas.microsoft.com/office/2007/relationships/hdphoto" Target="../media/hdphoto15.wdp"/><Relationship Id="rId12" Type="http://schemas.openxmlformats.org/officeDocument/2006/relationships/image" Target="../media/image89.png"/><Relationship Id="rId2" Type="http://schemas.openxmlformats.org/officeDocument/2006/relationships/image" Target="../media/image81.jpeg"/><Relationship Id="rId1" Type="http://schemas.openxmlformats.org/officeDocument/2006/relationships/slideLayout" Target="../slideLayouts/slideLayout11.xml"/><Relationship Id="rId6" Type="http://schemas.openxmlformats.org/officeDocument/2006/relationships/image" Target="../media/image85.png"/><Relationship Id="rId11" Type="http://schemas.microsoft.com/office/2007/relationships/hdphoto" Target="../media/hdphoto16.wdp"/><Relationship Id="rId5" Type="http://schemas.openxmlformats.org/officeDocument/2006/relationships/image" Target="../media/image84.png"/><Relationship Id="rId10" Type="http://schemas.openxmlformats.org/officeDocument/2006/relationships/image" Target="../media/image88.png"/><Relationship Id="rId4" Type="http://schemas.openxmlformats.org/officeDocument/2006/relationships/image" Target="../media/image83.jpeg"/><Relationship Id="rId9" Type="http://schemas.openxmlformats.org/officeDocument/2006/relationships/image" Target="../media/image87.png"/><Relationship Id="rId1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microsoft.com/office/2007/relationships/hdphoto" Target="../media/hdphoto13.wdp"/><Relationship Id="rId7" Type="http://schemas.microsoft.com/office/2007/relationships/hdphoto" Target="../media/hdphoto4.wdp"/><Relationship Id="rId2" Type="http://schemas.openxmlformats.org/officeDocument/2006/relationships/image" Target="../media/image79.png"/><Relationship Id="rId1" Type="http://schemas.openxmlformats.org/officeDocument/2006/relationships/slideLayout" Target="../slideLayouts/slideLayout11.xml"/><Relationship Id="rId6" Type="http://schemas.openxmlformats.org/officeDocument/2006/relationships/image" Target="../media/image12.png"/><Relationship Id="rId5" Type="http://schemas.microsoft.com/office/2007/relationships/hdphoto" Target="../media/hdphoto14.wdp"/><Relationship Id="rId4" Type="http://schemas.openxmlformats.org/officeDocument/2006/relationships/image" Target="../media/image80.png"/></Relationships>
</file>

<file path=ppt/slides/_rels/slide27.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9.xml"/><Relationship Id="rId6" Type="http://schemas.openxmlformats.org/officeDocument/2006/relationships/image" Target="../media/image11.png"/><Relationship Id="rId5" Type="http://schemas.microsoft.com/office/2007/relationships/hdphoto" Target="../media/hdphoto2.wdp"/><Relationship Id="rId4" Type="http://schemas.openxmlformats.org/officeDocument/2006/relationships/image" Target="../media/image10.png"/><Relationship Id="rId9" Type="http://schemas.microsoft.com/office/2007/relationships/hdphoto" Target="../media/hdphoto4.wdp"/></Relationships>
</file>

<file path=ppt/slides/_rels/slide28.xml.rels><?xml version="1.0" encoding="UTF-8" standalone="yes"?>
<Relationships xmlns="http://schemas.openxmlformats.org/package/2006/relationships"><Relationship Id="rId3" Type="http://schemas.openxmlformats.org/officeDocument/2006/relationships/image" Target="../media/image92.png"/><Relationship Id="rId7" Type="http://schemas.openxmlformats.org/officeDocument/2006/relationships/image" Target="../media/image96.png"/><Relationship Id="rId2" Type="http://schemas.openxmlformats.org/officeDocument/2006/relationships/image" Target="../media/image91.png"/><Relationship Id="rId1" Type="http://schemas.openxmlformats.org/officeDocument/2006/relationships/slideLayout" Target="../slideLayouts/slideLayout17.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29.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92.png"/><Relationship Id="rId7" Type="http://schemas.openxmlformats.org/officeDocument/2006/relationships/image" Target="../media/image96.png"/><Relationship Id="rId2" Type="http://schemas.openxmlformats.org/officeDocument/2006/relationships/image" Target="../media/image91.png"/><Relationship Id="rId1" Type="http://schemas.openxmlformats.org/officeDocument/2006/relationships/slideLayout" Target="../slideLayouts/slideLayout17.xml"/><Relationship Id="rId6" Type="http://schemas.openxmlformats.org/officeDocument/2006/relationships/image" Target="../media/image95.png"/><Relationship Id="rId5" Type="http://schemas.openxmlformats.org/officeDocument/2006/relationships/image" Target="../media/image94.png"/><Relationship Id="rId10" Type="http://schemas.openxmlformats.org/officeDocument/2006/relationships/image" Target="../media/image99.jpeg"/><Relationship Id="rId4" Type="http://schemas.openxmlformats.org/officeDocument/2006/relationships/image" Target="../media/image93.png"/><Relationship Id="rId9" Type="http://schemas.openxmlformats.org/officeDocument/2006/relationships/image" Target="../media/image98.png"/></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8" Type="http://schemas.openxmlformats.org/officeDocument/2006/relationships/image" Target="../media/image105.png"/><Relationship Id="rId13" Type="http://schemas.openxmlformats.org/officeDocument/2006/relationships/image" Target="../media/image109.png"/><Relationship Id="rId3" Type="http://schemas.microsoft.com/office/2007/relationships/hdphoto" Target="../media/hdphoto17.wdp"/><Relationship Id="rId7" Type="http://schemas.openxmlformats.org/officeDocument/2006/relationships/image" Target="../media/image104.png"/><Relationship Id="rId12" Type="http://schemas.microsoft.com/office/2007/relationships/hdphoto" Target="../media/hdphoto18.wdp"/><Relationship Id="rId17" Type="http://schemas.openxmlformats.org/officeDocument/2006/relationships/image" Target="../media/image113.png"/><Relationship Id="rId2" Type="http://schemas.openxmlformats.org/officeDocument/2006/relationships/image" Target="../media/image100.png"/><Relationship Id="rId16" Type="http://schemas.openxmlformats.org/officeDocument/2006/relationships/image" Target="../media/image112.png"/><Relationship Id="rId1" Type="http://schemas.openxmlformats.org/officeDocument/2006/relationships/slideLayout" Target="../slideLayouts/slideLayout17.xml"/><Relationship Id="rId6" Type="http://schemas.openxmlformats.org/officeDocument/2006/relationships/image" Target="../media/image103.png"/><Relationship Id="rId11" Type="http://schemas.openxmlformats.org/officeDocument/2006/relationships/image" Target="../media/image108.png"/><Relationship Id="rId5" Type="http://schemas.openxmlformats.org/officeDocument/2006/relationships/image" Target="../media/image102.png"/><Relationship Id="rId15" Type="http://schemas.openxmlformats.org/officeDocument/2006/relationships/image" Target="../media/image111.png"/><Relationship Id="rId10" Type="http://schemas.openxmlformats.org/officeDocument/2006/relationships/image" Target="../media/image107.png"/><Relationship Id="rId4" Type="http://schemas.openxmlformats.org/officeDocument/2006/relationships/image" Target="../media/image101.png"/><Relationship Id="rId9" Type="http://schemas.openxmlformats.org/officeDocument/2006/relationships/image" Target="../media/image106.png"/><Relationship Id="rId14" Type="http://schemas.openxmlformats.org/officeDocument/2006/relationships/image" Target="../media/image110.png"/></Relationships>
</file>

<file path=ppt/slides/_rels/slide32.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115.png"/><Relationship Id="rId7" Type="http://schemas.openxmlformats.org/officeDocument/2006/relationships/image" Target="../media/image119.png"/><Relationship Id="rId2" Type="http://schemas.openxmlformats.org/officeDocument/2006/relationships/image" Target="../media/image114.png"/><Relationship Id="rId1" Type="http://schemas.openxmlformats.org/officeDocument/2006/relationships/slideLayout" Target="../slideLayouts/slideLayout17.xml"/><Relationship Id="rId6" Type="http://schemas.openxmlformats.org/officeDocument/2006/relationships/image" Target="../media/image118.png"/><Relationship Id="rId5" Type="http://schemas.openxmlformats.org/officeDocument/2006/relationships/image" Target="../media/image117.png"/><Relationship Id="rId4" Type="http://schemas.openxmlformats.org/officeDocument/2006/relationships/image" Target="../media/image116.png"/><Relationship Id="rId9" Type="http://schemas.openxmlformats.org/officeDocument/2006/relationships/image" Target="../media/image121.png"/></Relationships>
</file>

<file path=ppt/slides/_rels/slide33.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20.png"/><Relationship Id="rId5" Type="http://schemas.openxmlformats.org/officeDocument/2006/relationships/image" Target="../media/image16.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2.png"/><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comu-si.rseei.cm-cic.fr/rse_front/#/" TargetMode="External"/><Relationship Id="rId1" Type="http://schemas.openxmlformats.org/officeDocument/2006/relationships/slideLayout" Target="../slideLayouts/slideLayout11.xml"/><Relationship Id="rId5" Type="http://schemas.openxmlformats.org/officeDocument/2006/relationships/image" Target="../media/image26.png"/><Relationship Id="rId4" Type="http://schemas.openxmlformats.org/officeDocument/2006/relationships/image" Target="../media/image2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1524000" y="1885130"/>
            <a:ext cx="9144000" cy="1236711"/>
          </a:xfrm>
        </p:spPr>
        <p:txBody>
          <a:bodyPr/>
          <a:lstStyle/>
          <a:p>
            <a:pPr algn="ctr"/>
            <a:r>
              <a:rPr lang="fr-FR" dirty="0">
                <a:solidFill>
                  <a:srgbClr val="002060"/>
                </a:solidFill>
              </a:rPr>
              <a:t>Road </a:t>
            </a:r>
            <a:r>
              <a:rPr lang="fr-FR" dirty="0" err="1">
                <a:solidFill>
                  <a:srgbClr val="002060"/>
                </a:solidFill>
              </a:rPr>
              <a:t>Map</a:t>
            </a:r>
            <a:r>
              <a:rPr lang="fr-FR" dirty="0">
                <a:solidFill>
                  <a:srgbClr val="002060"/>
                </a:solidFill>
              </a:rPr>
              <a:t> SAS SQdD</a:t>
            </a:r>
            <a:endParaRPr lang="fr-FR" noProof="0" dirty="0"/>
          </a:p>
        </p:txBody>
      </p:sp>
      <p:sp>
        <p:nvSpPr>
          <p:cNvPr id="2" name="Espace réservé du texte 1"/>
          <p:cNvSpPr>
            <a:spLocks noGrp="1"/>
          </p:cNvSpPr>
          <p:nvPr>
            <p:ph type="subTitle" idx="1"/>
          </p:nvPr>
        </p:nvSpPr>
        <p:spPr/>
        <p:txBody>
          <a:bodyPr/>
          <a:lstStyle/>
          <a:p>
            <a:pPr algn="ctr"/>
            <a:endParaRPr lang="fr-FR" noProof="0" dirty="0" smtClean="0"/>
          </a:p>
          <a:p>
            <a:pPr algn="ctr"/>
            <a:r>
              <a:rPr lang="fr-FR" cap="all" noProof="0" dirty="0" smtClean="0"/>
              <a:t>02 MAI </a:t>
            </a:r>
            <a:r>
              <a:rPr lang="fr-FR" noProof="0" dirty="0" smtClean="0"/>
              <a:t>2022</a:t>
            </a:r>
          </a:p>
        </p:txBody>
      </p:sp>
      <p:sp>
        <p:nvSpPr>
          <p:cNvPr id="5" name="Espace réservé du numéro de diapositive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48DF54-380C-439F-A3D8-83F6F52CA378}"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6" name="Image 5"/>
          <p:cNvPicPr>
            <a:picLocks noChangeAspect="1"/>
          </p:cNvPicPr>
          <p:nvPr/>
        </p:nvPicPr>
        <p:blipFill>
          <a:blip r:embed="rId2"/>
          <a:stretch>
            <a:fillRect/>
          </a:stretch>
        </p:blipFill>
        <p:spPr>
          <a:xfrm>
            <a:off x="0" y="102276"/>
            <a:ext cx="2051720" cy="1119120"/>
          </a:xfrm>
          <a:prstGeom prst="rect">
            <a:avLst/>
          </a:prstGeom>
        </p:spPr>
      </p:pic>
    </p:spTree>
    <p:extLst>
      <p:ext uri="{BB962C8B-B14F-4D97-AF65-F5344CB8AC3E}">
        <p14:creationId xmlns:p14="http://schemas.microsoft.com/office/powerpoint/2010/main" val="2966776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Parcours de formation SAS ACM</a:t>
            </a:r>
            <a:endParaRPr lang="fr-FR" dirty="0"/>
          </a:p>
        </p:txBody>
      </p:sp>
      <p:sp>
        <p:nvSpPr>
          <p:cNvPr id="4" name="Espace réservé du numéro de diapositive 3"/>
          <p:cNvSpPr>
            <a:spLocks noGrp="1"/>
          </p:cNvSpPr>
          <p:nvPr>
            <p:ph type="sldNum" sz="quarter" idx="12"/>
          </p:nvPr>
        </p:nvSpPr>
        <p:spPr/>
        <p:txBody>
          <a:bodyPr/>
          <a:lstStyle/>
          <a:p>
            <a:fld id="{D348DF54-380C-439F-A3D8-83F6F52CA378}" type="slidenum">
              <a:rPr lang="fr-FR" smtClean="0"/>
              <a:pPr/>
              <a:t>10</a:t>
            </a:fld>
            <a:endParaRPr lang="fr-FR" dirty="0"/>
          </a:p>
        </p:txBody>
      </p:sp>
      <p:sp>
        <p:nvSpPr>
          <p:cNvPr id="6" name="Rectangle à coins arrondis 5"/>
          <p:cNvSpPr/>
          <p:nvPr/>
        </p:nvSpPr>
        <p:spPr>
          <a:xfrm>
            <a:off x="2850777" y="2050818"/>
            <a:ext cx="2841812" cy="1344706"/>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SAS EG</a:t>
            </a:r>
          </a:p>
          <a:p>
            <a:pPr algn="ctr"/>
            <a:r>
              <a:rPr lang="fr-FR" dirty="0" smtClean="0"/>
              <a:t>Durée : 1 Jour</a:t>
            </a:r>
          </a:p>
          <a:p>
            <a:pPr algn="ctr"/>
            <a:r>
              <a:rPr lang="fr-FR" dirty="0" smtClean="0"/>
              <a:t>Etat : refonte </a:t>
            </a:r>
          </a:p>
          <a:p>
            <a:pPr algn="ctr"/>
            <a:r>
              <a:rPr lang="fr-FR" dirty="0" smtClean="0"/>
              <a:t>Format : à inscrire</a:t>
            </a:r>
            <a:endParaRPr lang="fr-FR" dirty="0"/>
          </a:p>
        </p:txBody>
      </p:sp>
      <p:sp>
        <p:nvSpPr>
          <p:cNvPr id="7" name="Rectangle à coins arrondis 6"/>
          <p:cNvSpPr/>
          <p:nvPr/>
        </p:nvSpPr>
        <p:spPr>
          <a:xfrm>
            <a:off x="2850777" y="4644568"/>
            <a:ext cx="2841812" cy="1344706"/>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SAS PROGRAMMATION</a:t>
            </a:r>
          </a:p>
          <a:p>
            <a:pPr algn="ctr"/>
            <a:r>
              <a:rPr lang="fr-FR" dirty="0"/>
              <a:t>Durée : </a:t>
            </a:r>
            <a:r>
              <a:rPr lang="fr-FR" dirty="0" smtClean="0"/>
              <a:t>1 jour</a:t>
            </a:r>
          </a:p>
          <a:p>
            <a:pPr algn="ctr"/>
            <a:r>
              <a:rPr lang="fr-FR" dirty="0" smtClean="0"/>
              <a:t>Etat : terminé </a:t>
            </a:r>
          </a:p>
          <a:p>
            <a:pPr algn="ctr"/>
            <a:r>
              <a:rPr lang="fr-FR" dirty="0" smtClean="0"/>
              <a:t>Format : Oui</a:t>
            </a:r>
            <a:endParaRPr lang="fr-FR" dirty="0"/>
          </a:p>
        </p:txBody>
      </p:sp>
      <p:sp>
        <p:nvSpPr>
          <p:cNvPr id="9" name="Rectangle à coins arrondis 8"/>
          <p:cNvSpPr/>
          <p:nvPr/>
        </p:nvSpPr>
        <p:spPr>
          <a:xfrm>
            <a:off x="6516474" y="4646582"/>
            <a:ext cx="2841812" cy="140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VERTICA</a:t>
            </a:r>
          </a:p>
          <a:p>
            <a:pPr algn="ctr"/>
            <a:r>
              <a:rPr lang="fr-FR" dirty="0"/>
              <a:t>Durée : </a:t>
            </a:r>
            <a:r>
              <a:rPr lang="fr-FR" dirty="0" smtClean="0"/>
              <a:t>1 jour</a:t>
            </a:r>
          </a:p>
          <a:p>
            <a:pPr algn="ctr"/>
            <a:r>
              <a:rPr lang="fr-FR" dirty="0" smtClean="0"/>
              <a:t>Etat : A  valider  </a:t>
            </a:r>
          </a:p>
          <a:p>
            <a:pPr algn="ctr"/>
            <a:r>
              <a:rPr lang="fr-FR" dirty="0" smtClean="0"/>
              <a:t>Format : A tester </a:t>
            </a:r>
            <a:endParaRPr lang="fr-FR" dirty="0"/>
          </a:p>
        </p:txBody>
      </p:sp>
      <p:sp>
        <p:nvSpPr>
          <p:cNvPr id="11" name="Flèche droite 10"/>
          <p:cNvSpPr/>
          <p:nvPr/>
        </p:nvSpPr>
        <p:spPr>
          <a:xfrm>
            <a:off x="2850777" y="3783105"/>
            <a:ext cx="6507509" cy="741260"/>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Parcours Programmation avancée</a:t>
            </a:r>
            <a:endParaRPr lang="fr-FR" dirty="0"/>
          </a:p>
        </p:txBody>
      </p:sp>
      <p:sp>
        <p:nvSpPr>
          <p:cNvPr id="12" name="Flèche droite 11"/>
          <p:cNvSpPr/>
          <p:nvPr/>
        </p:nvSpPr>
        <p:spPr>
          <a:xfrm>
            <a:off x="2850778" y="1299882"/>
            <a:ext cx="6507508" cy="653372"/>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Parcours </a:t>
            </a:r>
            <a:r>
              <a:rPr lang="fr-FR" dirty="0" err="1" smtClean="0"/>
              <a:t>Low</a:t>
            </a:r>
            <a:r>
              <a:rPr lang="fr-FR" dirty="0" smtClean="0"/>
              <a:t> code</a:t>
            </a:r>
            <a:endParaRPr lang="fr-FR" dirty="0"/>
          </a:p>
        </p:txBody>
      </p:sp>
      <p:sp>
        <p:nvSpPr>
          <p:cNvPr id="15" name="Rectangle à coins arrondis 14"/>
          <p:cNvSpPr/>
          <p:nvPr/>
        </p:nvSpPr>
        <p:spPr>
          <a:xfrm>
            <a:off x="6516474" y="2047416"/>
            <a:ext cx="2841812" cy="1344706"/>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SAS EG Avancée</a:t>
            </a:r>
          </a:p>
          <a:p>
            <a:pPr algn="ctr"/>
            <a:r>
              <a:rPr lang="fr-FR" dirty="0" smtClean="0"/>
              <a:t>Durée : 1 Jour</a:t>
            </a:r>
          </a:p>
          <a:p>
            <a:pPr algn="ctr"/>
            <a:r>
              <a:rPr lang="fr-FR" dirty="0" smtClean="0"/>
              <a:t>Etat : refonte </a:t>
            </a:r>
          </a:p>
          <a:p>
            <a:pPr algn="ctr"/>
            <a:r>
              <a:rPr lang="fr-FR" dirty="0" smtClean="0"/>
              <a:t>Format : </a:t>
            </a:r>
            <a:r>
              <a:rPr lang="fr-FR" dirty="0"/>
              <a:t>à</a:t>
            </a:r>
            <a:r>
              <a:rPr lang="fr-FR" dirty="0" smtClean="0"/>
              <a:t> inscrire</a:t>
            </a:r>
            <a:endParaRPr lang="fr-FR" dirty="0"/>
          </a:p>
        </p:txBody>
      </p:sp>
    </p:spTree>
    <p:extLst>
      <p:ext uri="{BB962C8B-B14F-4D97-AF65-F5344CB8AC3E}">
        <p14:creationId xmlns:p14="http://schemas.microsoft.com/office/powerpoint/2010/main" val="4155283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necteur droit 8"/>
          <p:cNvCxnSpPr/>
          <p:nvPr/>
        </p:nvCxnSpPr>
        <p:spPr>
          <a:xfrm flipH="1">
            <a:off x="5144877" y="1558941"/>
            <a:ext cx="16282" cy="3663928"/>
          </a:xfrm>
          <a:prstGeom prst="line">
            <a:avLst/>
          </a:prstGeom>
          <a:ln w="28575">
            <a:solidFill>
              <a:schemeClr val="tx1">
                <a:lumMod val="50000"/>
                <a:lumOff val="50000"/>
              </a:schemeClr>
            </a:solidFill>
            <a:prstDash val="sysDot"/>
          </a:ln>
          <a:effectLst/>
        </p:spPr>
        <p:style>
          <a:lnRef idx="1">
            <a:schemeClr val="dk1"/>
          </a:lnRef>
          <a:fillRef idx="0">
            <a:schemeClr val="dk1"/>
          </a:fillRef>
          <a:effectRef idx="0">
            <a:schemeClr val="dk1"/>
          </a:effectRef>
          <a:fontRef idx="minor">
            <a:schemeClr val="tx1"/>
          </a:fontRef>
        </p:style>
      </p:cxnSp>
      <p:cxnSp>
        <p:nvCxnSpPr>
          <p:cNvPr id="78" name="Connecteur droit 77"/>
          <p:cNvCxnSpPr/>
          <p:nvPr/>
        </p:nvCxnSpPr>
        <p:spPr>
          <a:xfrm flipH="1">
            <a:off x="2910296" y="1602269"/>
            <a:ext cx="5068" cy="3620600"/>
          </a:xfrm>
          <a:prstGeom prst="line">
            <a:avLst/>
          </a:prstGeom>
          <a:ln w="28575">
            <a:solidFill>
              <a:schemeClr val="tx1">
                <a:lumMod val="50000"/>
                <a:lumOff val="50000"/>
              </a:schemeClr>
            </a:solidFill>
            <a:prstDash val="sysDot"/>
          </a:ln>
          <a:effectLst/>
        </p:spPr>
        <p:style>
          <a:lnRef idx="1">
            <a:schemeClr val="dk1"/>
          </a:lnRef>
          <a:fillRef idx="0">
            <a:schemeClr val="dk1"/>
          </a:fillRef>
          <a:effectRef idx="0">
            <a:schemeClr val="dk1"/>
          </a:effectRef>
          <a:fontRef idx="minor">
            <a:schemeClr val="tx1"/>
          </a:fontRef>
        </p:style>
      </p:cxnSp>
      <p:cxnSp>
        <p:nvCxnSpPr>
          <p:cNvPr id="50" name="Connecteur droit 49"/>
          <p:cNvCxnSpPr/>
          <p:nvPr/>
        </p:nvCxnSpPr>
        <p:spPr>
          <a:xfrm>
            <a:off x="7338073" y="1548256"/>
            <a:ext cx="10178" cy="3674613"/>
          </a:xfrm>
          <a:prstGeom prst="line">
            <a:avLst/>
          </a:prstGeom>
          <a:ln w="28575">
            <a:solidFill>
              <a:schemeClr val="tx1">
                <a:lumMod val="50000"/>
                <a:lumOff val="50000"/>
              </a:schemeClr>
            </a:solidFill>
            <a:prstDash val="sysDot"/>
          </a:ln>
          <a:effectLst/>
        </p:spPr>
        <p:style>
          <a:lnRef idx="1">
            <a:schemeClr val="dk1"/>
          </a:lnRef>
          <a:fillRef idx="0">
            <a:schemeClr val="dk1"/>
          </a:fillRef>
          <a:effectRef idx="0">
            <a:schemeClr val="dk1"/>
          </a:effectRef>
          <a:fontRef idx="minor">
            <a:schemeClr val="tx1"/>
          </a:fontRef>
        </p:style>
      </p:cxnSp>
      <p:cxnSp>
        <p:nvCxnSpPr>
          <p:cNvPr id="51" name="Connecteur droit 50"/>
          <p:cNvCxnSpPr/>
          <p:nvPr/>
        </p:nvCxnSpPr>
        <p:spPr>
          <a:xfrm>
            <a:off x="9446654" y="1533408"/>
            <a:ext cx="38869" cy="3689461"/>
          </a:xfrm>
          <a:prstGeom prst="line">
            <a:avLst/>
          </a:prstGeom>
          <a:ln w="28575">
            <a:solidFill>
              <a:schemeClr val="tx1">
                <a:lumMod val="50000"/>
                <a:lumOff val="50000"/>
              </a:schemeClr>
            </a:solidFill>
            <a:prstDash val="sysDot"/>
          </a:ln>
          <a:effectLst/>
        </p:spPr>
        <p:style>
          <a:lnRef idx="1">
            <a:schemeClr val="dk1"/>
          </a:lnRef>
          <a:fillRef idx="0">
            <a:schemeClr val="dk1"/>
          </a:fillRef>
          <a:effectRef idx="0">
            <a:schemeClr val="dk1"/>
          </a:effectRef>
          <a:fontRef idx="minor">
            <a:schemeClr val="tx1"/>
          </a:fontRef>
        </p:style>
      </p:cxnSp>
      <p:sp>
        <p:nvSpPr>
          <p:cNvPr id="10" name="ZoneTexte 9"/>
          <p:cNvSpPr txBox="1"/>
          <p:nvPr/>
        </p:nvSpPr>
        <p:spPr>
          <a:xfrm>
            <a:off x="3680483" y="1358098"/>
            <a:ext cx="652743" cy="37965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67" b="1" i="0" u="none" strike="noStrike" kern="1200" cap="none" spc="0" normalizeH="0" baseline="0" noProof="0" dirty="0" smtClean="0">
                <a:ln>
                  <a:noFill/>
                </a:ln>
                <a:solidFill>
                  <a:prstClr val="black"/>
                </a:solidFill>
                <a:effectLst/>
                <a:uLnTx/>
                <a:uFillTx/>
                <a:latin typeface="Calibri" panose="020F0502020204030204"/>
                <a:ea typeface="+mn-ea"/>
                <a:cs typeface="+mn-cs"/>
              </a:rPr>
              <a:t>……..</a:t>
            </a:r>
            <a:endParaRPr kumimoji="0" lang="fr-FR" sz="1867"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ZoneTexte 10"/>
          <p:cNvSpPr txBox="1"/>
          <p:nvPr/>
        </p:nvSpPr>
        <p:spPr>
          <a:xfrm>
            <a:off x="7864436" y="1358098"/>
            <a:ext cx="671979" cy="379656"/>
          </a:xfrm>
          <a:prstGeom prst="rect">
            <a:avLst/>
          </a:prstGeom>
          <a:noFill/>
        </p:spPr>
        <p:txBody>
          <a:bodyPr wrap="none" rtlCol="0">
            <a:spAutoFit/>
          </a:bodyPr>
          <a:lstStyle>
            <a:defPPr>
              <a:defRPr lang="fr-FR"/>
            </a:defPPr>
            <a:lvl1pPr>
              <a:defRPr>
                <a:solidFill>
                  <a:schemeClr val="tx1">
                    <a:lumMod val="65000"/>
                    <a:lumOff val="3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67" b="1" i="0" u="none" strike="noStrike" kern="1200" cap="none" spc="0" normalizeH="0" baseline="0" noProof="0" dirty="0" smtClean="0">
                <a:ln>
                  <a:noFill/>
                </a:ln>
                <a:solidFill>
                  <a:prstClr val="black"/>
                </a:solidFill>
                <a:effectLst/>
                <a:uLnTx/>
                <a:uFillTx/>
                <a:latin typeface="Calibri" panose="020F0502020204030204"/>
                <a:ea typeface="+mn-ea"/>
                <a:cs typeface="+mn-cs"/>
              </a:rPr>
              <a:t>2023</a:t>
            </a:r>
            <a:endParaRPr kumimoji="0" lang="fr-FR" sz="1867"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ZoneTexte 19"/>
          <p:cNvSpPr txBox="1"/>
          <p:nvPr/>
        </p:nvSpPr>
        <p:spPr>
          <a:xfrm>
            <a:off x="9752679" y="1358098"/>
            <a:ext cx="652743" cy="379656"/>
          </a:xfrm>
          <a:prstGeom prst="rect">
            <a:avLst/>
          </a:prstGeom>
          <a:noFill/>
        </p:spPr>
        <p:txBody>
          <a:bodyPr wrap="none" rtlCol="0">
            <a:spAutoFit/>
          </a:bodyPr>
          <a:lstStyle>
            <a:defPPr>
              <a:defRPr lang="fr-FR"/>
            </a:defPPr>
            <a:lvl1pPr>
              <a:defRPr>
                <a:solidFill>
                  <a:schemeClr val="tx1">
                    <a:lumMod val="65000"/>
                    <a:lumOff val="3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67" b="1" i="0" u="none" strike="noStrike" kern="1200" cap="none" spc="0" normalizeH="0" baseline="0" noProof="0" dirty="0" smtClean="0">
                <a:ln>
                  <a:noFill/>
                </a:ln>
                <a:solidFill>
                  <a:prstClr val="black"/>
                </a:solidFill>
                <a:effectLst/>
                <a:uLnTx/>
                <a:uFillTx/>
                <a:latin typeface="Calibri" panose="020F0502020204030204"/>
                <a:ea typeface="+mn-ea"/>
                <a:cs typeface="+mn-cs"/>
              </a:rPr>
              <a:t>……..</a:t>
            </a:r>
            <a:endParaRPr kumimoji="0" lang="fr-FR" sz="1867"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ZoneTexte 73"/>
          <p:cNvSpPr txBox="1"/>
          <p:nvPr/>
        </p:nvSpPr>
        <p:spPr>
          <a:xfrm>
            <a:off x="580819" y="1913946"/>
            <a:ext cx="2225411" cy="1591463"/>
          </a:xfrm>
          <a:prstGeom prst="rect">
            <a:avLst/>
          </a:prstGeom>
          <a:solidFill>
            <a:schemeClr val="tx2">
              <a:lumMod val="60000"/>
              <a:lumOff val="40000"/>
            </a:schemeClr>
          </a:solidFill>
          <a:ln w="41275" cmpd="dbl">
            <a:noFill/>
          </a:ln>
          <a:effectLst>
            <a:outerShdw blurRad="50800" dist="38100" dir="2700000" algn="tl" rotWithShape="0">
              <a:prstClr val="black">
                <a:alpha val="40000"/>
              </a:prstClr>
            </a:outerShdw>
          </a:effectLst>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133" b="1" i="0" u="none" strike="noStrike" kern="1200" cap="none" spc="0" normalizeH="0" baseline="0" noProof="0" dirty="0" smtClean="0">
                <a:ln>
                  <a:noFill/>
                </a:ln>
                <a:solidFill>
                  <a:prstClr val="white"/>
                </a:solidFill>
                <a:effectLst/>
                <a:uLnTx/>
                <a:uFillTx/>
                <a:latin typeface="Calibri" panose="020F0502020204030204"/>
                <a:ea typeface="+mn-ea"/>
                <a:cs typeface="+mn-cs"/>
              </a:rPr>
              <a:t>Virtualisation</a:t>
            </a:r>
            <a:endParaRPr kumimoji="0" lang="fr-FR" sz="2133"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7" name="ZoneTexte 76"/>
          <p:cNvSpPr txBox="1"/>
          <p:nvPr/>
        </p:nvSpPr>
        <p:spPr>
          <a:xfrm>
            <a:off x="5914293" y="1358098"/>
            <a:ext cx="671979" cy="37965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67" b="1" i="0" u="none" strike="noStrike" kern="1200" cap="none" spc="0" normalizeH="0" baseline="0" noProof="0" dirty="0" smtClean="0">
                <a:ln>
                  <a:noFill/>
                </a:ln>
                <a:solidFill>
                  <a:prstClr val="black"/>
                </a:solidFill>
                <a:effectLst/>
                <a:uLnTx/>
                <a:uFillTx/>
                <a:latin typeface="Calibri" panose="020F0502020204030204"/>
                <a:ea typeface="+mn-ea"/>
                <a:cs typeface="+mn-cs"/>
              </a:rPr>
              <a:t>2022</a:t>
            </a:r>
            <a:endParaRPr kumimoji="0" lang="fr-FR" sz="1867"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Pentagone 90"/>
          <p:cNvSpPr/>
          <p:nvPr/>
        </p:nvSpPr>
        <p:spPr>
          <a:xfrm>
            <a:off x="2910297" y="1923509"/>
            <a:ext cx="3457452" cy="320967"/>
          </a:xfrm>
          <a:prstGeom prst="homePlate">
            <a:avLst/>
          </a:prstGeom>
          <a:solidFill>
            <a:schemeClr val="tx2">
              <a:lumMod val="60000"/>
              <a:lumOff val="40000"/>
            </a:schemeClr>
          </a:solidFill>
          <a:ln w="41275" cmpd="dbl">
            <a:noFill/>
          </a:ln>
          <a:effectLst>
            <a:outerShdw blurRad="50800" dist="38100" dir="2700000" algn="tl" rotWithShape="0">
              <a:prstClr val="black">
                <a:alpha val="40000"/>
              </a:prstClr>
            </a:outerShdw>
          </a:effectLst>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Clients SAS Entreprise 7.15 DJ/DM</a:t>
            </a:r>
            <a:endPar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2" name="Pentagone 91"/>
          <p:cNvSpPr/>
          <p:nvPr/>
        </p:nvSpPr>
        <p:spPr>
          <a:xfrm>
            <a:off x="5263844" y="2746655"/>
            <a:ext cx="6611670" cy="320967"/>
          </a:xfrm>
          <a:prstGeom prst="homePlate">
            <a:avLst/>
          </a:prstGeom>
          <a:solidFill>
            <a:schemeClr val="tx2">
              <a:lumMod val="60000"/>
              <a:lumOff val="40000"/>
            </a:schemeClr>
          </a:solidFill>
          <a:ln w="41275" cmpd="dbl">
            <a:noFill/>
          </a:ln>
          <a:effectLst>
            <a:outerShdw blurRad="50800" dist="38100" dir="2700000" algn="tl" rotWithShape="0">
              <a:prstClr val="black">
                <a:alpha val="40000"/>
              </a:prstClr>
            </a:outerShdw>
          </a:effectLst>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Clients SAS Entreprise 8.3 DJ/DM</a:t>
            </a: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Pentagone 92"/>
          <p:cNvSpPr/>
          <p:nvPr/>
        </p:nvSpPr>
        <p:spPr>
          <a:xfrm>
            <a:off x="2910296" y="3654763"/>
            <a:ext cx="5881165" cy="320967"/>
          </a:xfrm>
          <a:prstGeom prst="homePlate">
            <a:avLst/>
          </a:prstGeom>
          <a:solidFill>
            <a:schemeClr val="tx2"/>
          </a:solidFill>
          <a:ln w="41275" cmpd="dbl">
            <a:noFill/>
          </a:ln>
          <a:effectLst>
            <a:outerShdw blurRad="50800" dist="38100" dir="2700000" algn="tl" rotWithShape="0">
              <a:prstClr val="black">
                <a:alpha val="40000"/>
              </a:prstClr>
            </a:outerShdw>
          </a:effectLst>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Clients SAS Entreprise </a:t>
            </a: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7.15 DJ/DM/PRD</a:t>
            </a:r>
            <a:endPar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0" name="ZoneTexte 99"/>
          <p:cNvSpPr txBox="1"/>
          <p:nvPr/>
        </p:nvSpPr>
        <p:spPr>
          <a:xfrm>
            <a:off x="695253" y="1358098"/>
            <a:ext cx="2010240" cy="37965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67" b="1" i="0" u="none" strike="noStrike" kern="1200" cap="none" spc="0" normalizeH="0" baseline="0" noProof="0" dirty="0" smtClean="0">
                <a:ln>
                  <a:noFill/>
                </a:ln>
                <a:solidFill>
                  <a:prstClr val="black"/>
                </a:solidFill>
                <a:effectLst/>
                <a:uLnTx/>
                <a:uFillTx/>
                <a:latin typeface="Calibri" panose="020F0502020204030204"/>
                <a:ea typeface="+mn-ea"/>
                <a:cs typeface="+mn-cs"/>
              </a:rPr>
              <a:t>Trajectoire SAS</a:t>
            </a:r>
            <a:endParaRPr kumimoji="0" lang="fr-FR" sz="1867"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Pentagone 43"/>
          <p:cNvSpPr/>
          <p:nvPr/>
        </p:nvSpPr>
        <p:spPr>
          <a:xfrm>
            <a:off x="2910296" y="4058663"/>
            <a:ext cx="5881165" cy="320967"/>
          </a:xfrm>
          <a:prstGeom prst="homePlate">
            <a:avLst/>
          </a:prstGeom>
          <a:solidFill>
            <a:schemeClr val="tx2"/>
          </a:solidFill>
          <a:ln w="41275" cmpd="dbl">
            <a:noFill/>
          </a:ln>
          <a:effectLst>
            <a:outerShdw blurRad="50800" dist="38100" dir="2700000" algn="tl" rotWithShape="0">
              <a:prstClr val="black">
                <a:alpha val="40000"/>
              </a:prstClr>
            </a:outerShdw>
          </a:effectLst>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SAS Addin for Microsoft Office 8.0 DJ/DM/PRD</a:t>
            </a:r>
            <a:endPar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 name="ZoneTexte 52"/>
          <p:cNvSpPr txBox="1"/>
          <p:nvPr/>
        </p:nvSpPr>
        <p:spPr>
          <a:xfrm>
            <a:off x="580819" y="3654763"/>
            <a:ext cx="2225411" cy="724867"/>
          </a:xfrm>
          <a:prstGeom prst="rect">
            <a:avLst/>
          </a:prstGeom>
          <a:solidFill>
            <a:schemeClr val="tx2"/>
          </a:solidFill>
          <a:ln w="41275" cmpd="dbl">
            <a:noFill/>
          </a:ln>
          <a:effectLst>
            <a:outerShdw blurRad="50800" dist="38100" dir="2700000" algn="tl" rotWithShape="0">
              <a:prstClr val="black">
                <a:alpha val="40000"/>
              </a:prstClr>
            </a:outerShdw>
          </a:effectLst>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133" b="1" i="0" u="none" strike="noStrike" kern="1200" cap="none" spc="0" normalizeH="0" baseline="0" noProof="0" dirty="0" smtClean="0">
                <a:ln>
                  <a:noFill/>
                </a:ln>
                <a:solidFill>
                  <a:prstClr val="white"/>
                </a:solidFill>
                <a:effectLst/>
                <a:uLnTx/>
                <a:uFillTx/>
                <a:latin typeface="Calibri" panose="020F0502020204030204"/>
                <a:ea typeface="+mn-ea"/>
                <a:cs typeface="+mn-cs"/>
              </a:rPr>
              <a:t>Clients Lourd</a:t>
            </a:r>
            <a:endParaRPr kumimoji="0" lang="fr-FR" sz="2133"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4" name="ZoneTexte 53"/>
          <p:cNvSpPr txBox="1"/>
          <p:nvPr/>
        </p:nvSpPr>
        <p:spPr>
          <a:xfrm>
            <a:off x="580818" y="4517968"/>
            <a:ext cx="2225411" cy="704901"/>
          </a:xfrm>
          <a:prstGeom prst="rect">
            <a:avLst/>
          </a:prstGeom>
          <a:solidFill>
            <a:schemeClr val="tx2">
              <a:lumMod val="50000"/>
            </a:schemeClr>
          </a:solidFill>
          <a:ln w="41275" cmpd="dbl">
            <a:noFill/>
          </a:ln>
          <a:effectLst>
            <a:outerShdw blurRad="50800" dist="38100" dir="2700000" algn="tl" rotWithShape="0">
              <a:prstClr val="black">
                <a:alpha val="40000"/>
              </a:prstClr>
            </a:outerShdw>
          </a:effectLst>
        </p:spPr>
        <p:txBody>
          <a:bodyPr wrap="square"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133" b="1" i="0" u="none" strike="noStrike" kern="1200" cap="none" spc="0" normalizeH="0" baseline="0" noProof="0" dirty="0" smtClean="0">
                <a:ln>
                  <a:noFill/>
                </a:ln>
                <a:solidFill>
                  <a:prstClr val="white"/>
                </a:solidFill>
                <a:effectLst/>
                <a:uLnTx/>
                <a:uFillTx/>
                <a:latin typeface="Calibri" panose="020F0502020204030204"/>
                <a:ea typeface="+mn-ea"/>
                <a:cs typeface="+mn-cs"/>
              </a:rPr>
              <a:t>Infrastructure</a:t>
            </a:r>
            <a:endParaRPr kumimoji="0" lang="fr-FR" sz="2133"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6" name="Pentagone 55"/>
          <p:cNvSpPr/>
          <p:nvPr/>
        </p:nvSpPr>
        <p:spPr>
          <a:xfrm>
            <a:off x="2910296" y="4515597"/>
            <a:ext cx="5881165" cy="320967"/>
          </a:xfrm>
          <a:prstGeom prst="homePlate">
            <a:avLst/>
          </a:prstGeom>
          <a:solidFill>
            <a:schemeClr val="tx2">
              <a:lumMod val="50000"/>
            </a:schemeClr>
          </a:solidFill>
          <a:ln w="41275" cmpd="dbl">
            <a:noFill/>
          </a:ln>
          <a:effectLst>
            <a:outerShdw blurRad="50800" dist="38100" dir="2700000" algn="tl" rotWithShape="0">
              <a:prstClr val="black">
                <a:alpha val="40000"/>
              </a:prstClr>
            </a:outerShdw>
          </a:effectLst>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SAS 9.4 AIX</a:t>
            </a:r>
            <a:endPar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 name="Pentagone 56"/>
          <p:cNvSpPr/>
          <p:nvPr/>
        </p:nvSpPr>
        <p:spPr>
          <a:xfrm>
            <a:off x="6586272" y="4901902"/>
            <a:ext cx="5289242" cy="320967"/>
          </a:xfrm>
          <a:prstGeom prst="homePlate">
            <a:avLst/>
          </a:prstGeom>
          <a:solidFill>
            <a:schemeClr val="tx2">
              <a:lumMod val="50000"/>
            </a:schemeClr>
          </a:solidFill>
          <a:ln w="41275" cmpd="dbl">
            <a:noFill/>
          </a:ln>
          <a:effectLst>
            <a:outerShdw blurRad="50800" dist="38100" dir="2700000" algn="tl" rotWithShape="0">
              <a:prstClr val="black">
                <a:alpha val="40000"/>
              </a:prstClr>
            </a:outerShdw>
          </a:effectLst>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SAS 9.4 Linux</a:t>
            </a:r>
            <a:endPar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p:cNvSpPr/>
          <p:nvPr/>
        </p:nvSpPr>
        <p:spPr>
          <a:xfrm>
            <a:off x="6031580" y="1628987"/>
            <a:ext cx="977728"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smtClean="0">
                <a:ln>
                  <a:noFill/>
                </a:ln>
                <a:solidFill>
                  <a:srgbClr val="FF0000"/>
                </a:solidFill>
                <a:effectLst/>
                <a:uLnTx/>
                <a:uFillTx/>
                <a:latin typeface="Calibri" panose="020F0502020204030204" pitchFamily="34" charset="0"/>
                <a:ea typeface="Calibri" panose="020F0502020204030204" pitchFamily="34" charset="0"/>
                <a:cs typeface="+mn-cs"/>
              </a:rPr>
              <a:t>30 avril</a:t>
            </a:r>
            <a:endParaRPr kumimoji="0" lang="fr-FR" sz="16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63" name="Pentagone 62"/>
          <p:cNvSpPr/>
          <p:nvPr/>
        </p:nvSpPr>
        <p:spPr>
          <a:xfrm>
            <a:off x="2910296" y="2349773"/>
            <a:ext cx="7625635" cy="320967"/>
          </a:xfrm>
          <a:prstGeom prst="homePlate">
            <a:avLst/>
          </a:prstGeom>
          <a:solidFill>
            <a:schemeClr val="tx2">
              <a:lumMod val="60000"/>
              <a:lumOff val="40000"/>
            </a:schemeClr>
          </a:solidFill>
          <a:ln w="41275" cmpd="dbl">
            <a:noFill/>
          </a:ln>
          <a:effectLst>
            <a:outerShdw blurRad="50800" dist="38100" dir="2700000" algn="tl" rotWithShape="0">
              <a:prstClr val="black">
                <a:alpha val="40000"/>
              </a:prstClr>
            </a:outerShdw>
          </a:effectLst>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Clients SAS Entreprise 7.15 PRD</a:t>
            </a:r>
            <a:endPar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Pentagone 63"/>
          <p:cNvSpPr/>
          <p:nvPr/>
        </p:nvSpPr>
        <p:spPr>
          <a:xfrm>
            <a:off x="5703216" y="3159521"/>
            <a:ext cx="6172298" cy="320967"/>
          </a:xfrm>
          <a:prstGeom prst="homePlate">
            <a:avLst/>
          </a:prstGeom>
          <a:solidFill>
            <a:schemeClr val="tx2">
              <a:lumMod val="60000"/>
              <a:lumOff val="40000"/>
            </a:schemeClr>
          </a:solidFill>
          <a:ln w="41275" cmpd="dbl">
            <a:noFill/>
          </a:ln>
          <a:effectLst>
            <a:outerShdw blurRad="50800" dist="38100" dir="2700000" algn="tl" rotWithShape="0">
              <a:prstClr val="black">
                <a:alpha val="40000"/>
              </a:prstClr>
            </a:outerShdw>
          </a:effectLst>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Clients SAS Entreprise 8.3 PRD</a:t>
            </a: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Rectangle 69"/>
          <p:cNvSpPr/>
          <p:nvPr/>
        </p:nvSpPr>
        <p:spPr>
          <a:xfrm>
            <a:off x="4248959" y="2767902"/>
            <a:ext cx="977728"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mn-cs"/>
              </a:rPr>
              <a:t>28 Janvier</a:t>
            </a:r>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Rectangle 79"/>
          <p:cNvSpPr/>
          <p:nvPr/>
        </p:nvSpPr>
        <p:spPr>
          <a:xfrm>
            <a:off x="4956356" y="3166115"/>
            <a:ext cx="977728"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mn-cs"/>
              </a:rPr>
              <a:t>2 Mars</a:t>
            </a:r>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Titre 1"/>
          <p:cNvSpPr>
            <a:spLocks noGrp="1"/>
          </p:cNvSpPr>
          <p:nvPr>
            <p:ph type="title"/>
          </p:nvPr>
        </p:nvSpPr>
        <p:spPr>
          <a:xfrm>
            <a:off x="1629580" y="211369"/>
            <a:ext cx="8974800" cy="478800"/>
          </a:xfrm>
        </p:spPr>
        <p:txBody>
          <a:bodyPr>
            <a:normAutofit fontScale="90000"/>
          </a:bodyPr>
          <a:lstStyle/>
          <a:p>
            <a:pPr algn="ctr"/>
            <a:r>
              <a:rPr lang="fr-FR" sz="2800" cap="all" noProof="0" dirty="0">
                <a:solidFill>
                  <a:srgbClr val="13324A"/>
                </a:solidFill>
              </a:rPr>
              <a:t>é</a:t>
            </a:r>
            <a:r>
              <a:rPr lang="fr-FR" sz="2800" cap="all" noProof="0" dirty="0" smtClean="0">
                <a:solidFill>
                  <a:srgbClr val="13324A"/>
                </a:solidFill>
              </a:rPr>
              <a:t>tats des lieux #1</a:t>
            </a:r>
            <a:br>
              <a:rPr lang="fr-FR" sz="2800" cap="all" noProof="0" dirty="0" smtClean="0">
                <a:solidFill>
                  <a:srgbClr val="13324A"/>
                </a:solidFill>
              </a:rPr>
            </a:br>
            <a:r>
              <a:rPr lang="fr-FR" sz="2000" cap="all" noProof="0" dirty="0" smtClean="0">
                <a:solidFill>
                  <a:srgbClr val="13324A"/>
                </a:solidFill>
              </a:rPr>
              <a:t>Trajectoire IT</a:t>
            </a:r>
            <a:endParaRPr lang="fr-FR" sz="2000" cap="all" noProof="0" dirty="0">
              <a:solidFill>
                <a:srgbClr val="13324A"/>
              </a:solidFill>
            </a:endParaRPr>
          </a:p>
        </p:txBody>
      </p:sp>
      <p:sp>
        <p:nvSpPr>
          <p:cNvPr id="99" name="Rectangle à coins arrondis 98"/>
          <p:cNvSpPr/>
          <p:nvPr/>
        </p:nvSpPr>
        <p:spPr>
          <a:xfrm>
            <a:off x="1200836" y="5530255"/>
            <a:ext cx="10880993" cy="705173"/>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8550" marR="0" lvl="2"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Les utilisateurs SAS EG 7.15 virtualisés ne pourront plus accéder aux environnements de recettes à fin avril</a:t>
            </a:r>
            <a:endPar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01" name="Groupe 100"/>
          <p:cNvGrpSpPr/>
          <p:nvPr/>
        </p:nvGrpSpPr>
        <p:grpSpPr>
          <a:xfrm>
            <a:off x="1270508" y="5585848"/>
            <a:ext cx="595322" cy="595322"/>
            <a:chOff x="7331171" y="2930406"/>
            <a:chExt cx="595322" cy="595322"/>
          </a:xfrm>
        </p:grpSpPr>
        <p:sp>
          <p:nvSpPr>
            <p:cNvPr id="102" name="Ellipse 101"/>
            <p:cNvSpPr/>
            <p:nvPr/>
          </p:nvSpPr>
          <p:spPr>
            <a:xfrm>
              <a:off x="7349457" y="2942527"/>
              <a:ext cx="558750" cy="5832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3" name="Image 102"/>
            <p:cNvPicPr>
              <a:picLocks noChangeAspect="1"/>
            </p:cNvPicPr>
            <p:nvPr/>
          </p:nvPicPr>
          <p:blipFill>
            <a:blip r:embed="rId3">
              <a:clrChange>
                <a:clrFrom>
                  <a:srgbClr val="000000"/>
                </a:clrFrom>
                <a:clrTo>
                  <a:srgbClr val="000000">
                    <a:alpha val="0"/>
                  </a:srgbClr>
                </a:clrTo>
              </a:clrChange>
              <a:duotone>
                <a:schemeClr val="accent2">
                  <a:shade val="45000"/>
                  <a:satMod val="135000"/>
                </a:schemeClr>
                <a:prstClr val="white"/>
              </a:duotone>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7331171" y="2930406"/>
              <a:ext cx="595322" cy="595322"/>
            </a:xfrm>
            <a:prstGeom prst="rect">
              <a:avLst/>
            </a:prstGeom>
          </p:spPr>
        </p:pic>
      </p:grpSp>
      <p:sp>
        <p:nvSpPr>
          <p:cNvPr id="58" name="ZoneTexte 57"/>
          <p:cNvSpPr txBox="1"/>
          <p:nvPr/>
        </p:nvSpPr>
        <p:spPr>
          <a:xfrm>
            <a:off x="8864781" y="4085307"/>
            <a:ext cx="2494175" cy="307777"/>
          </a:xfrm>
          <a:prstGeom prst="rect">
            <a:avLst/>
          </a:prstGeom>
          <a:solidFill>
            <a:schemeClr val="bg1"/>
          </a:solid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fr-FR" sz="1400" b="1" i="0" u="none" strike="noStrike" kern="1200" cap="none" spc="0" normalizeH="0" baseline="0" noProof="0" dirty="0" smtClean="0">
                <a:ln>
                  <a:noFill/>
                </a:ln>
                <a:solidFill>
                  <a:srgbClr val="ED7D31"/>
                </a:solidFill>
                <a:effectLst/>
                <a:uLnTx/>
                <a:uFillTx/>
                <a:latin typeface="Calibri" panose="020F0502020204030204"/>
                <a:ea typeface="+mn-ea"/>
                <a:cs typeface="+mn-cs"/>
              </a:rPr>
              <a:t>Trajectoire des </a:t>
            </a:r>
            <a:r>
              <a:rPr kumimoji="0" lang="fr-FR" sz="1400" b="1" i="0" u="none" strike="noStrike" kern="1200" cap="none" spc="0" normalizeH="0" baseline="0" noProof="0" dirty="0">
                <a:ln>
                  <a:noFill/>
                </a:ln>
                <a:solidFill>
                  <a:srgbClr val="ED7D31"/>
                </a:solidFill>
                <a:effectLst/>
                <a:uLnTx/>
                <a:uFillTx/>
                <a:latin typeface="Calibri" panose="020F0502020204030204"/>
                <a:ea typeface="+mn-ea"/>
                <a:cs typeface="+mn-cs"/>
              </a:rPr>
              <a:t>A</a:t>
            </a:r>
            <a:r>
              <a:rPr kumimoji="0" lang="fr-FR" sz="1400" b="1" i="0" u="none" strike="noStrike" kern="1200" cap="none" spc="0" normalizeH="0" baseline="0" noProof="0" dirty="0" smtClean="0">
                <a:ln>
                  <a:noFill/>
                </a:ln>
                <a:solidFill>
                  <a:srgbClr val="ED7D31"/>
                </a:solidFill>
                <a:effectLst/>
                <a:uLnTx/>
                <a:uFillTx/>
                <a:latin typeface="Calibri" panose="020F0502020204030204"/>
                <a:ea typeface="+mn-ea"/>
                <a:cs typeface="+mn-cs"/>
              </a:rPr>
              <a:t>ddin à valider</a:t>
            </a:r>
            <a:endParaRPr kumimoji="0" lang="fr-FR" sz="1400" b="1"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pic>
        <p:nvPicPr>
          <p:cNvPr id="104" name="Image 103"/>
          <p:cNvPicPr>
            <a:picLocks noChangeAspect="1"/>
          </p:cNvPicPr>
          <p:nvPr/>
        </p:nvPicPr>
        <p:blipFill>
          <a:blip r:embed="rId3">
            <a:clrChange>
              <a:clrFrom>
                <a:srgbClr val="000000"/>
              </a:clrFrom>
              <a:clrTo>
                <a:srgbClr val="000000">
                  <a:alpha val="0"/>
                </a:srgbClr>
              </a:clrTo>
            </a:clrChange>
            <a:duotone>
              <a:schemeClr val="accent2">
                <a:shade val="45000"/>
                <a:satMod val="135000"/>
              </a:schemeClr>
              <a:prstClr val="white"/>
            </a:duotone>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6346012" y="1930577"/>
            <a:ext cx="358138" cy="358138"/>
          </a:xfrm>
          <a:prstGeom prst="rect">
            <a:avLst/>
          </a:prstGeom>
        </p:spPr>
      </p:pic>
      <p:sp>
        <p:nvSpPr>
          <p:cNvPr id="82" name="Pentagone 81"/>
          <p:cNvSpPr/>
          <p:nvPr/>
        </p:nvSpPr>
        <p:spPr>
          <a:xfrm>
            <a:off x="2936086" y="4068349"/>
            <a:ext cx="8851961" cy="321603"/>
          </a:xfrm>
          <a:prstGeom prst="homePlate">
            <a:avLst/>
          </a:prstGeom>
          <a:noFill/>
          <a:ln w="19050" cmpd="dbl">
            <a:solidFill>
              <a:schemeClr val="tx2"/>
            </a:solidFill>
            <a:prstDash val="sysDot"/>
          </a:ln>
          <a:effectLst>
            <a:outerShdw blurRad="50800" dist="38100" dir="2700000" algn="tl" rotWithShape="0">
              <a:prstClr val="black">
                <a:alpha val="40000"/>
              </a:prstClr>
            </a:outerShdw>
          </a:effectLst>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3489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8632371" y="6378123"/>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76368F-74A2-41EB-A1A0-8E728342CBF4}"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9" name="Image 8"/>
          <p:cNvPicPr>
            <a:picLocks noChangeAspect="1"/>
          </p:cNvPicPr>
          <p:nvPr/>
        </p:nvPicPr>
        <p:blipFill>
          <a:blip r:embed="rId2">
            <a:clrChange>
              <a:clrFrom>
                <a:srgbClr val="F6F6F6"/>
              </a:clrFrom>
              <a:clrTo>
                <a:srgbClr val="F6F6F6">
                  <a:alpha val="0"/>
                </a:srgbClr>
              </a:clrTo>
            </a:clrChange>
            <a:duotone>
              <a:schemeClr val="accent3">
                <a:shade val="45000"/>
                <a:satMod val="135000"/>
              </a:schemeClr>
              <a:prstClr val="white"/>
            </a:duotone>
          </a:blip>
          <a:stretch>
            <a:fillRect/>
          </a:stretch>
        </p:blipFill>
        <p:spPr>
          <a:xfrm>
            <a:off x="2945110" y="2842961"/>
            <a:ext cx="2299261" cy="1769353"/>
          </a:xfrm>
          <a:prstGeom prst="rect">
            <a:avLst/>
          </a:prstGeom>
        </p:spPr>
      </p:pic>
      <p:sp>
        <p:nvSpPr>
          <p:cNvPr id="20" name="Triangle isocèle 19"/>
          <p:cNvSpPr/>
          <p:nvPr/>
        </p:nvSpPr>
        <p:spPr>
          <a:xfrm rot="17811292">
            <a:off x="5033024" y="2801034"/>
            <a:ext cx="728540" cy="2855022"/>
          </a:xfrm>
          <a:prstGeom prst="triangle">
            <a:avLst>
              <a:gd name="adj" fmla="val 22488"/>
            </a:avLst>
          </a:prstGeom>
          <a:solidFill>
            <a:schemeClr val="accent5">
              <a:lumMod val="20000"/>
              <a:lumOff val="80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3" name="Image 22"/>
          <p:cNvPicPr>
            <a:picLocks noChangeAspect="1"/>
          </p:cNvPicPr>
          <p:nvPr/>
        </p:nvPicPr>
        <p:blipFill>
          <a:blip r:embed="rId3"/>
          <a:stretch>
            <a:fillRect/>
          </a:stretch>
        </p:blipFill>
        <p:spPr>
          <a:xfrm>
            <a:off x="5395534" y="4252962"/>
            <a:ext cx="624196" cy="406401"/>
          </a:xfrm>
          <a:prstGeom prst="rect">
            <a:avLst/>
          </a:prstGeom>
        </p:spPr>
      </p:pic>
      <p:grpSp>
        <p:nvGrpSpPr>
          <p:cNvPr id="89" name="Groupe 88"/>
          <p:cNvGrpSpPr/>
          <p:nvPr/>
        </p:nvGrpSpPr>
        <p:grpSpPr>
          <a:xfrm>
            <a:off x="6422844" y="4410838"/>
            <a:ext cx="2336227" cy="2332410"/>
            <a:chOff x="4122376" y="3095028"/>
            <a:chExt cx="2336227" cy="2332410"/>
          </a:xfrm>
        </p:grpSpPr>
        <p:pic>
          <p:nvPicPr>
            <p:cNvPr id="21" name="Image 20"/>
            <p:cNvPicPr>
              <a:picLocks noChangeAspect="1"/>
            </p:cNvPicPr>
            <p:nvPr/>
          </p:nvPicPr>
          <p:blipFill>
            <a:blip r:embed="rId4" cstate="print">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122376" y="3095028"/>
              <a:ext cx="2336227" cy="2332410"/>
            </a:xfrm>
            <a:prstGeom prst="rect">
              <a:avLst/>
            </a:prstGeom>
          </p:spPr>
        </p:pic>
        <p:sp>
          <p:nvSpPr>
            <p:cNvPr id="24" name="Rectangle 23"/>
            <p:cNvSpPr/>
            <p:nvPr/>
          </p:nvSpPr>
          <p:spPr>
            <a:xfrm rot="21436768">
              <a:off x="4151772" y="3294717"/>
              <a:ext cx="630009" cy="509101"/>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cxnSp>
        <p:nvCxnSpPr>
          <p:cNvPr id="31" name="Connecteur en arc 30"/>
          <p:cNvCxnSpPr>
            <a:stCxn id="24" idx="2"/>
            <a:endCxn id="9" idx="2"/>
          </p:cNvCxnSpPr>
          <p:nvPr/>
        </p:nvCxnSpPr>
        <p:spPr>
          <a:xfrm rot="5400000" flipH="1">
            <a:off x="5183520" y="3523535"/>
            <a:ext cx="507027" cy="2684586"/>
          </a:xfrm>
          <a:prstGeom prst="curvedConnector3">
            <a:avLst>
              <a:gd name="adj1" fmla="val -45143"/>
            </a:avLst>
          </a:prstGeom>
          <a:ln w="28575">
            <a:solidFill>
              <a:schemeClr val="accent5">
                <a:lumMod val="40000"/>
                <a:lumOff val="6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48" name="Rectangle à coins arrondis 47"/>
          <p:cNvSpPr/>
          <p:nvPr/>
        </p:nvSpPr>
        <p:spPr>
          <a:xfrm>
            <a:off x="3214866" y="4950348"/>
            <a:ext cx="2677884" cy="727304"/>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8000" marR="0" lvl="1"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Connexion à </a:t>
            </a:r>
          </a:p>
          <a:p>
            <a:pPr marL="468000" marR="0" lvl="1"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alibri" panose="020F0502020204030204"/>
                <a:ea typeface="+mn-ea"/>
                <a:cs typeface="+mn-cs"/>
                <a:hlinkClick r:id="rId5"/>
              </a:rPr>
              <a:t>https://rdweb-si.cm-cic.fr/</a:t>
            </a:r>
            <a:endParaRPr kumimoji="0" lang="fr-FR" sz="1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2" name="Image 51"/>
          <p:cNvPicPr>
            <a:picLocks noChangeAspect="1"/>
          </p:cNvPicPr>
          <p:nvPr/>
        </p:nvPicPr>
        <p:blipFill>
          <a:blip r:embed="rId6">
            <a:clrChange>
              <a:clrFrom>
                <a:srgbClr val="FFFFFF"/>
              </a:clrFrom>
              <a:clrTo>
                <a:srgbClr val="FFFFFF">
                  <a:alpha val="0"/>
                </a:srgbClr>
              </a:clrTo>
            </a:clrChange>
            <a:duotone>
              <a:schemeClr val="accent1">
                <a:shade val="45000"/>
                <a:satMod val="135000"/>
              </a:schemeClr>
              <a:prstClr val="white"/>
            </a:duotone>
          </a:blip>
          <a:stretch>
            <a:fillRect/>
          </a:stretch>
        </p:blipFill>
        <p:spPr>
          <a:xfrm>
            <a:off x="3287075" y="5027543"/>
            <a:ext cx="583200" cy="583200"/>
          </a:xfrm>
          <a:prstGeom prst="rect">
            <a:avLst/>
          </a:prstGeom>
        </p:spPr>
      </p:pic>
      <p:pic>
        <p:nvPicPr>
          <p:cNvPr id="95" name="Image 94"/>
          <p:cNvPicPr>
            <a:picLocks noChangeAspect="1"/>
          </p:cNvPicPr>
          <p:nvPr/>
        </p:nvPicPr>
        <p:blipFill>
          <a:blip r:embed="rId3"/>
          <a:stretch>
            <a:fillRect/>
          </a:stretch>
        </p:blipFill>
        <p:spPr>
          <a:xfrm rot="21447571">
            <a:off x="6476412" y="4612438"/>
            <a:ext cx="593979" cy="504000"/>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96" name="Rectangle à coins arrondis 95"/>
          <p:cNvSpPr/>
          <p:nvPr/>
        </p:nvSpPr>
        <p:spPr>
          <a:xfrm>
            <a:off x="855777" y="1209122"/>
            <a:ext cx="10648498" cy="1554797"/>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0000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Déploiement instantané</a:t>
            </a:r>
          </a:p>
          <a:p>
            <a:pPr marL="90000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Mise à jour centralisée du logiciel</a:t>
            </a:r>
          </a:p>
          <a:p>
            <a:pPr marL="90000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Gestion centralisée des habilitations au logiciel</a:t>
            </a:r>
          </a:p>
          <a:p>
            <a:pPr marL="90000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Automatisation possible des configurations personnelles de l’utilisateur</a:t>
            </a:r>
          </a:p>
          <a:p>
            <a:pPr marL="90000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Compliance RGPD &amp; Sécurité</a:t>
            </a:r>
          </a:p>
          <a:p>
            <a:pPr marL="90000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Centralisation des logs applicatives</a:t>
            </a:r>
            <a:endParaRPr kumimoji="0" lang="fr-FR"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8" name="Image 97"/>
          <p:cNvPicPr>
            <a:picLocks noChangeAspect="1"/>
          </p:cNvPicPr>
          <p:nvPr/>
        </p:nvPicPr>
        <p:blipFill>
          <a:blip r:embed="rId7">
            <a:clrChange>
              <a:clrFrom>
                <a:srgbClr val="000000"/>
              </a:clrFrom>
              <a:clrTo>
                <a:srgbClr val="000000">
                  <a:alpha val="0"/>
                </a:srgbClr>
              </a:clrTo>
            </a:clrChange>
            <a:duotone>
              <a:schemeClr val="accent6">
                <a:shade val="45000"/>
                <a:satMod val="135000"/>
              </a:schemeClr>
              <a:prstClr val="white"/>
            </a:duotone>
          </a:blip>
          <a:stretch>
            <a:fillRect/>
          </a:stretch>
        </p:blipFill>
        <p:spPr>
          <a:xfrm>
            <a:off x="855777" y="1638534"/>
            <a:ext cx="695972" cy="695972"/>
          </a:xfrm>
          <a:prstGeom prst="rect">
            <a:avLst/>
          </a:prstGeom>
        </p:spPr>
      </p:pic>
      <p:sp>
        <p:nvSpPr>
          <p:cNvPr id="2" name="Titre 1"/>
          <p:cNvSpPr>
            <a:spLocks noGrp="1"/>
          </p:cNvSpPr>
          <p:nvPr>
            <p:ph type="title"/>
          </p:nvPr>
        </p:nvSpPr>
        <p:spPr/>
        <p:txBody>
          <a:bodyPr>
            <a:normAutofit fontScale="90000"/>
          </a:bodyPr>
          <a:lstStyle/>
          <a:p>
            <a:r>
              <a:rPr lang="fr-FR" cap="all" noProof="0" dirty="0"/>
              <a:t>états des lieux </a:t>
            </a:r>
            <a:r>
              <a:rPr lang="fr-FR" cap="all" noProof="0" dirty="0" smtClean="0"/>
              <a:t>#2</a:t>
            </a:r>
            <a:r>
              <a:rPr lang="fr-FR" cap="all" noProof="0" dirty="0"/>
              <a:t/>
            </a:r>
            <a:br>
              <a:rPr lang="fr-FR" cap="all" noProof="0" dirty="0"/>
            </a:br>
            <a:r>
              <a:rPr lang="fr-FR" sz="2000" cap="all" noProof="0" dirty="0"/>
              <a:t>Les enjeux de la virtualisation</a:t>
            </a:r>
          </a:p>
        </p:txBody>
      </p:sp>
    </p:spTree>
    <p:extLst>
      <p:ext uri="{BB962C8B-B14F-4D97-AF65-F5344CB8AC3E}">
        <p14:creationId xmlns:p14="http://schemas.microsoft.com/office/powerpoint/2010/main" val="1294384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sz="2500" cap="all" noProof="0" dirty="0"/>
              <a:t>états des lieux </a:t>
            </a:r>
            <a:r>
              <a:rPr lang="fr-FR" sz="2500" cap="all" noProof="0" dirty="0" smtClean="0"/>
              <a:t>#3</a:t>
            </a:r>
            <a:r>
              <a:rPr lang="fr-FR" noProof="0" dirty="0" smtClean="0"/>
              <a:t/>
            </a:r>
            <a:br>
              <a:rPr lang="fr-FR" noProof="0" dirty="0" smtClean="0"/>
            </a:br>
            <a:r>
              <a:rPr lang="fr-FR" sz="1800" noProof="0" dirty="0" smtClean="0"/>
              <a:t>SAS </a:t>
            </a:r>
            <a:r>
              <a:rPr lang="fr-FR" sz="1800" noProof="0" dirty="0"/>
              <a:t>Enterprise Guide 8 : Un IDE moderne</a:t>
            </a:r>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48DF54-380C-439F-A3D8-83F6F52CA378}"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7" name="Image 6"/>
          <p:cNvPicPr>
            <a:picLocks noChangeAspect="1"/>
          </p:cNvPicPr>
          <p:nvPr/>
        </p:nvPicPr>
        <p:blipFill rotWithShape="1">
          <a:blip r:embed="rId2"/>
          <a:srcRect l="6549" t="50757" b="2413"/>
          <a:stretch/>
        </p:blipFill>
        <p:spPr>
          <a:xfrm>
            <a:off x="947450" y="3038347"/>
            <a:ext cx="11073099" cy="2555914"/>
          </a:xfrm>
          <a:prstGeom prst="rect">
            <a:avLst/>
          </a:prstGeom>
        </p:spPr>
      </p:pic>
      <p:sp>
        <p:nvSpPr>
          <p:cNvPr id="9" name="Rectangle à coins arrondis 8"/>
          <p:cNvSpPr/>
          <p:nvPr/>
        </p:nvSpPr>
        <p:spPr>
          <a:xfrm>
            <a:off x="947450" y="1271604"/>
            <a:ext cx="10648498" cy="125596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0000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Interface visuelle, plus moderne que SAS Foundation</a:t>
            </a: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a:t>
            </a:r>
          </a:p>
          <a:p>
            <a:pPr marL="90000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Assistant </a:t>
            </a:r>
            <a:r>
              <a:rPr kumimoji="0" lang="fr-FR" sz="16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d’utilisation</a:t>
            </a: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a:t>
            </a:r>
          </a:p>
          <a:p>
            <a:pPr marL="90000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Notion </a:t>
            </a:r>
            <a:r>
              <a:rPr kumimoji="0" lang="fr-FR" sz="16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de flux de </a:t>
            </a: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processus</a:t>
            </a:r>
            <a:endParaRPr kumimoji="0" lang="fr-FR" sz="16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90000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Color coding, auto complétion, gestionnaire de version, etc</a:t>
            </a:r>
            <a:endParaRPr kumimoji="0" lang="fr-FR"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 name="Image 9"/>
          <p:cNvPicPr>
            <a:picLocks noChangeAspect="1"/>
          </p:cNvPicPr>
          <p:nvPr/>
        </p:nvPicPr>
        <p:blipFill>
          <a:blip r:embed="rId3">
            <a:clrChange>
              <a:clrFrom>
                <a:srgbClr val="000000"/>
              </a:clrFrom>
              <a:clrTo>
                <a:srgbClr val="000000">
                  <a:alpha val="0"/>
                </a:srgbClr>
              </a:clrTo>
            </a:clrChange>
            <a:duotone>
              <a:schemeClr val="accent6">
                <a:shade val="45000"/>
                <a:satMod val="135000"/>
              </a:schemeClr>
              <a:prstClr val="white"/>
            </a:duotone>
          </a:blip>
          <a:stretch>
            <a:fillRect/>
          </a:stretch>
        </p:blipFill>
        <p:spPr>
          <a:xfrm>
            <a:off x="947450" y="1551600"/>
            <a:ext cx="695972" cy="695972"/>
          </a:xfrm>
          <a:prstGeom prst="rect">
            <a:avLst/>
          </a:prstGeom>
        </p:spPr>
      </p:pic>
    </p:spTree>
    <p:extLst>
      <p:ext uri="{BB962C8B-B14F-4D97-AF65-F5344CB8AC3E}">
        <p14:creationId xmlns:p14="http://schemas.microsoft.com/office/powerpoint/2010/main" val="1652579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cône de virtualisation illustration de vecteur. Illustration du vecteur -  13117806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23783"/>
          <a:stretch/>
        </p:blipFill>
        <p:spPr bwMode="auto">
          <a:xfrm>
            <a:off x="1085779" y="507852"/>
            <a:ext cx="1227909" cy="935879"/>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a:xfrm>
            <a:off x="8610600" y="65448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48DF54-380C-439F-A3D8-83F6F52CA378}"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 name="Espace réservé du texte 1"/>
          <p:cNvSpPr>
            <a:spLocks noGrp="1"/>
          </p:cNvSpPr>
          <p:nvPr>
            <p:ph type="body" idx="1"/>
          </p:nvPr>
        </p:nvSpPr>
        <p:spPr>
          <a:xfrm>
            <a:off x="2018357" y="916271"/>
            <a:ext cx="2304811" cy="823912"/>
          </a:xfrm>
        </p:spPr>
        <p:txBody>
          <a:bodyPr>
            <a:normAutofit/>
          </a:bodyPr>
          <a:lstStyle/>
          <a:p>
            <a:r>
              <a:rPr lang="fr-FR" sz="2800" noProof="0" dirty="0" smtClean="0"/>
              <a:t>Virtualisation</a:t>
            </a:r>
            <a:endParaRPr lang="fr-FR" sz="2800" noProof="0" dirty="0"/>
          </a:p>
        </p:txBody>
      </p:sp>
      <p:sp>
        <p:nvSpPr>
          <p:cNvPr id="30" name="Espace réservé du texte 29"/>
          <p:cNvSpPr>
            <a:spLocks noGrp="1"/>
          </p:cNvSpPr>
          <p:nvPr>
            <p:ph type="body" sz="quarter" idx="3"/>
          </p:nvPr>
        </p:nvSpPr>
        <p:spPr>
          <a:xfrm>
            <a:off x="7572705" y="862641"/>
            <a:ext cx="5183188" cy="823912"/>
          </a:xfrm>
        </p:spPr>
        <p:txBody>
          <a:bodyPr>
            <a:normAutofit/>
          </a:bodyPr>
          <a:lstStyle/>
          <a:p>
            <a:r>
              <a:rPr lang="fr-FR" sz="2800" noProof="0" dirty="0" smtClean="0"/>
              <a:t>Montée de version</a:t>
            </a:r>
            <a:endParaRPr lang="fr-FR" sz="2800" noProof="0" dirty="0"/>
          </a:p>
        </p:txBody>
      </p:sp>
      <p:grpSp>
        <p:nvGrpSpPr>
          <p:cNvPr id="7" name="Groupe 6"/>
          <p:cNvGrpSpPr/>
          <p:nvPr/>
        </p:nvGrpSpPr>
        <p:grpSpPr>
          <a:xfrm>
            <a:off x="6374681" y="1396596"/>
            <a:ext cx="5451033" cy="2547330"/>
            <a:chOff x="6919801" y="2672190"/>
            <a:chExt cx="4677114" cy="1879713"/>
          </a:xfrm>
          <a:solidFill>
            <a:schemeClr val="accent5">
              <a:lumMod val="40000"/>
              <a:lumOff val="60000"/>
            </a:schemeClr>
          </a:solidFill>
        </p:grpSpPr>
        <p:sp>
          <p:nvSpPr>
            <p:cNvPr id="8" name="Rectangle à coins arrondis 7"/>
            <p:cNvSpPr/>
            <p:nvPr/>
          </p:nvSpPr>
          <p:spPr>
            <a:xfrm>
              <a:off x="6919801" y="2672190"/>
              <a:ext cx="4675056" cy="72730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p:txBody>
        </p:sp>
        <p:sp>
          <p:nvSpPr>
            <p:cNvPr id="9" name="Rectangle à coins arrondis 8"/>
            <p:cNvSpPr/>
            <p:nvPr/>
          </p:nvSpPr>
          <p:spPr>
            <a:xfrm>
              <a:off x="6919801" y="3824599"/>
              <a:ext cx="4675056" cy="72730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p:txBody>
        </p:sp>
        <p:sp>
          <p:nvSpPr>
            <p:cNvPr id="10" name="Rectangle à coins arrondis 9"/>
            <p:cNvSpPr/>
            <p:nvPr/>
          </p:nvSpPr>
          <p:spPr>
            <a:xfrm>
              <a:off x="6921859" y="2689627"/>
              <a:ext cx="4675056" cy="17823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6213" marR="0" lvl="2" indent="-1762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5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Pas de rétrocompatibilité des projets entre la </a:t>
              </a:r>
              <a:r>
                <a:rPr kumimoji="0" lang="fr-FR" sz="1500" b="1"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version 8.3 </a:t>
              </a:r>
              <a:r>
                <a:rPr kumimoji="0" lang="fr-FR" sz="15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et la </a:t>
              </a:r>
              <a:r>
                <a:rPr kumimoji="0" lang="fr-FR" sz="1500" b="1"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version 7.15 </a:t>
              </a:r>
            </a:p>
            <a:p>
              <a:pPr marL="176213" marR="0" lvl="2" indent="-1762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500" b="1"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Refonte de l’interface </a:t>
              </a:r>
              <a:r>
                <a:rPr kumimoji="0" lang="fr-FR" sz="15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utilisateur et </a:t>
              </a:r>
              <a:r>
                <a:rPr kumimoji="0" lang="fr-FR" sz="1500" b="1"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changement de paradigme </a:t>
              </a:r>
              <a:r>
                <a:rPr kumimoji="0" lang="fr-FR" sz="15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de l’outil</a:t>
              </a:r>
            </a:p>
          </p:txBody>
        </p:sp>
      </p:grpSp>
      <p:sp>
        <p:nvSpPr>
          <p:cNvPr id="11" name="Rectangle à coins arrondis 10"/>
          <p:cNvSpPr/>
          <p:nvPr/>
        </p:nvSpPr>
        <p:spPr>
          <a:xfrm>
            <a:off x="6374682" y="3994912"/>
            <a:ext cx="5451033" cy="2427429"/>
          </a:xfrm>
          <a:prstGeom prst="roundRect">
            <a:avLst>
              <a:gd name="adj" fmla="val 6079"/>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65113" marR="0" lvl="2" indent="-2651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Les utilisateurs utilisant des versions différentes de SAS Entreprise Guide ne pourront pas partager leurs projets</a:t>
            </a:r>
          </a:p>
          <a:p>
            <a:pPr marL="265113" marR="0" lvl="2" indent="-2651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La refonte de la nouvelle interface nécessite un accompagnement au changement </a:t>
            </a:r>
          </a:p>
        </p:txBody>
      </p:sp>
      <p:grpSp>
        <p:nvGrpSpPr>
          <p:cNvPr id="18" name="Groupe 17"/>
          <p:cNvGrpSpPr/>
          <p:nvPr/>
        </p:nvGrpSpPr>
        <p:grpSpPr>
          <a:xfrm>
            <a:off x="638978" y="1376996"/>
            <a:ext cx="5618603" cy="2566930"/>
            <a:chOff x="6919801" y="2672190"/>
            <a:chExt cx="4677114" cy="1879713"/>
          </a:xfrm>
          <a:solidFill>
            <a:schemeClr val="accent5">
              <a:lumMod val="40000"/>
              <a:lumOff val="60000"/>
            </a:schemeClr>
          </a:solidFill>
        </p:grpSpPr>
        <p:sp>
          <p:nvSpPr>
            <p:cNvPr id="19" name="Rectangle à coins arrondis 18"/>
            <p:cNvSpPr/>
            <p:nvPr/>
          </p:nvSpPr>
          <p:spPr>
            <a:xfrm>
              <a:off x="6919801" y="2672190"/>
              <a:ext cx="4675056" cy="72730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6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p:txBody>
        </p:sp>
        <p:sp>
          <p:nvSpPr>
            <p:cNvPr id="20" name="Rectangle à coins arrondis 19"/>
            <p:cNvSpPr/>
            <p:nvPr/>
          </p:nvSpPr>
          <p:spPr>
            <a:xfrm>
              <a:off x="6919801" y="3824599"/>
              <a:ext cx="4675056" cy="72730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6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p:txBody>
        </p:sp>
        <p:sp>
          <p:nvSpPr>
            <p:cNvPr id="21" name="Rectangle à coins arrondis 20"/>
            <p:cNvSpPr/>
            <p:nvPr/>
          </p:nvSpPr>
          <p:spPr>
            <a:xfrm>
              <a:off x="6919801" y="2689627"/>
              <a:ext cx="4677114" cy="17823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65113" marR="0" lvl="2" indent="-2651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Les icones </a:t>
              </a:r>
              <a:r>
                <a:rPr kumimoji="0" lang="fr-FR" sz="1600" b="1"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Bureau</a:t>
              </a: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 </a:t>
              </a:r>
              <a:r>
                <a:rPr kumimoji="0" lang="fr-FR" sz="1600" b="1"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Mes documents</a:t>
              </a: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 </a:t>
              </a:r>
              <a:r>
                <a:rPr kumimoji="0" lang="fr-FR" sz="1600" b="1"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Poste de travail </a:t>
              </a: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et </a:t>
              </a:r>
              <a:r>
                <a:rPr kumimoji="0" lang="fr-FR" sz="1600" b="1"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Mes emplacements réseau </a:t>
              </a: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pointent sur le serveur de virtualisation</a:t>
              </a:r>
            </a:p>
            <a:p>
              <a:pPr marL="265113" marR="0" lvl="2" indent="-2651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Votre disque </a:t>
              </a:r>
              <a:r>
                <a:rPr kumimoji="0" lang="fr-FR" sz="1600" b="1"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U:\ </a:t>
              </a: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ainsi que les répertoires de partages réseaux métiers sont ne plus accessibles.</a:t>
              </a:r>
            </a:p>
            <a:p>
              <a:pPr marL="265113" marR="0" lvl="2" indent="-2651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Le disque </a:t>
              </a:r>
              <a:r>
                <a:rPr kumimoji="0" lang="fr-FR" sz="1600" b="1"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C:\ </a:t>
              </a: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utilisateur n’est plus accessible dans le poste de travail via </a:t>
              </a:r>
              <a:r>
                <a:rPr kumimoji="0" lang="fr-FR" sz="1600" b="1"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C on PFxx-xxx</a:t>
              </a:r>
            </a:p>
            <a:p>
              <a:pPr marL="265113" marR="0" lvl="2" indent="-2651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Cloisonnement des environnements (1 Zone express par environnement) </a:t>
              </a:r>
              <a:endParaRPr kumimoji="0" lang="fr-FR"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2" name="Rectangle à coins arrondis 21"/>
          <p:cNvSpPr/>
          <p:nvPr/>
        </p:nvSpPr>
        <p:spPr>
          <a:xfrm>
            <a:off x="638978" y="3994912"/>
            <a:ext cx="5618603" cy="2427430"/>
          </a:xfrm>
          <a:prstGeom prst="roundRect">
            <a:avLst>
              <a:gd name="adj" fmla="val 6863"/>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63538" marR="0" lvl="2" indent="-2746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Les données, projets Guide ainsi que les programmes </a:t>
            </a:r>
            <a:r>
              <a:rPr kumimoji="0" lang="fr-FR" sz="16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SAS stockés </a:t>
            </a: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dans les </a:t>
            </a:r>
            <a:r>
              <a:rPr kumimoji="0" lang="fr-FR" sz="16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répertoires de partages réseaux métiers sont ne plus </a:t>
            </a: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accessibles (compliance RGPD)</a:t>
            </a:r>
          </a:p>
          <a:p>
            <a:pPr marL="363538" marR="0" lvl="2" indent="-2746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Après 8h d’inactivité et/ou 18h d’activité, SAS/EG est automatiquement fermé</a:t>
            </a:r>
          </a:p>
          <a:p>
            <a:pPr marL="363538" marR="0" lvl="2" indent="-2746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Les utilisateurs ne pourront plus exécuter de traitements de plus de </a:t>
            </a: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8h</a:t>
            </a:r>
          </a:p>
          <a:p>
            <a:pPr marL="363538" marR="0" lvl="2" indent="-27463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6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L’interface graphique de SEG ne doit pas être utilisée pour l’import de fichiers volumineux (&gt;1 Go)</a:t>
            </a:r>
            <a:endParaRPr kumimoji="0" lang="fr-FR"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3" name="Groupe 22"/>
          <p:cNvGrpSpPr/>
          <p:nvPr/>
        </p:nvGrpSpPr>
        <p:grpSpPr>
          <a:xfrm>
            <a:off x="65822" y="4911365"/>
            <a:ext cx="396000" cy="395305"/>
            <a:chOff x="7331171" y="2930406"/>
            <a:chExt cx="595322" cy="595322"/>
          </a:xfrm>
        </p:grpSpPr>
        <p:sp>
          <p:nvSpPr>
            <p:cNvPr id="24" name="Ellipse 23"/>
            <p:cNvSpPr/>
            <p:nvPr/>
          </p:nvSpPr>
          <p:spPr>
            <a:xfrm>
              <a:off x="7349457" y="2942527"/>
              <a:ext cx="558750" cy="5832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5" name="Image 24"/>
            <p:cNvPicPr>
              <a:picLocks noChangeAspect="1"/>
            </p:cNvPicPr>
            <p:nvPr/>
          </p:nvPicPr>
          <p:blipFill>
            <a:blip r:embed="rId3">
              <a:clrChange>
                <a:clrFrom>
                  <a:srgbClr val="000000"/>
                </a:clrFrom>
                <a:clrTo>
                  <a:srgbClr val="000000">
                    <a:alpha val="0"/>
                  </a:srgbClr>
                </a:clrTo>
              </a:clrChange>
              <a:duotone>
                <a:schemeClr val="accent2">
                  <a:shade val="45000"/>
                  <a:satMod val="135000"/>
                </a:schemeClr>
                <a:prstClr val="white"/>
              </a:duotone>
              <a:extLst/>
            </a:blip>
            <a:stretch>
              <a:fillRect/>
            </a:stretch>
          </p:blipFill>
          <p:spPr>
            <a:xfrm>
              <a:off x="7331171" y="2930406"/>
              <a:ext cx="595322" cy="595322"/>
            </a:xfrm>
            <a:prstGeom prst="rect">
              <a:avLst/>
            </a:prstGeom>
          </p:spPr>
        </p:pic>
      </p:grpSp>
      <p:grpSp>
        <p:nvGrpSpPr>
          <p:cNvPr id="26" name="Groupe 25"/>
          <p:cNvGrpSpPr/>
          <p:nvPr/>
        </p:nvGrpSpPr>
        <p:grpSpPr>
          <a:xfrm>
            <a:off x="65822" y="2423921"/>
            <a:ext cx="428948" cy="408016"/>
            <a:chOff x="7286546" y="2084941"/>
            <a:chExt cx="648000" cy="648000"/>
          </a:xfrm>
        </p:grpSpPr>
        <p:sp>
          <p:nvSpPr>
            <p:cNvPr id="27" name="Ellipse 26"/>
            <p:cNvSpPr/>
            <p:nvPr/>
          </p:nvSpPr>
          <p:spPr>
            <a:xfrm>
              <a:off x="7331171" y="2117341"/>
              <a:ext cx="558750" cy="5832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8" name="Image 27"/>
            <p:cNvPicPr>
              <a:picLocks noChangeAspect="1"/>
            </p:cNvPicPr>
            <p:nvPr/>
          </p:nvPicPr>
          <p:blipFill>
            <a:blip r:embed="rId4">
              <a:clrChange>
                <a:clrFrom>
                  <a:srgbClr val="FFFFFF"/>
                </a:clrFrom>
                <a:clrTo>
                  <a:srgbClr val="FFFFFF">
                    <a:alpha val="0"/>
                  </a:srgbClr>
                </a:clrTo>
              </a:clrChange>
              <a:duotone>
                <a:schemeClr val="accent5">
                  <a:shade val="45000"/>
                  <a:satMod val="135000"/>
                </a:schemeClr>
                <a:prstClr val="white"/>
              </a:duotone>
            </a:blip>
            <a:stretch>
              <a:fillRect/>
            </a:stretch>
          </p:blipFill>
          <p:spPr>
            <a:xfrm>
              <a:off x="7286546" y="2084941"/>
              <a:ext cx="648000" cy="648000"/>
            </a:xfrm>
            <a:prstGeom prst="rect">
              <a:avLst/>
            </a:prstGeom>
          </p:spPr>
        </p:pic>
      </p:grpSp>
      <p:pic>
        <p:nvPicPr>
          <p:cNvPr id="3074" name="Picture 2" descr="Update PNG Image | PNG Al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01814" y="802684"/>
            <a:ext cx="568419" cy="568419"/>
          </a:xfrm>
          <a:prstGeom prst="rect">
            <a:avLst/>
          </a:prstGeom>
          <a:noFill/>
          <a:extLst>
            <a:ext uri="{909E8E84-426E-40DD-AFC4-6F175D3DCCD1}">
              <a14:hiddenFill xmlns:a14="http://schemas.microsoft.com/office/drawing/2010/main">
                <a:solidFill>
                  <a:srgbClr val="FFFFFF"/>
                </a:solidFill>
              </a14:hiddenFill>
            </a:ext>
          </a:extLst>
        </p:spPr>
      </p:pic>
      <p:sp>
        <p:nvSpPr>
          <p:cNvPr id="31" name="Titre 4"/>
          <p:cNvSpPr txBox="1">
            <a:spLocks/>
          </p:cNvSpPr>
          <p:nvPr/>
        </p:nvSpPr>
        <p:spPr>
          <a:xfrm>
            <a:off x="1629580" y="211369"/>
            <a:ext cx="8974800" cy="478800"/>
          </a:xfrm>
          <a:prstGeom prst="rect">
            <a:avLst/>
          </a:prstGeom>
        </p:spPr>
        <p:txBody>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pPr marL="0" marR="0" lvl="0" indent="0" algn="ctr" defTabSz="914377" rtl="0" eaLnBrk="1" fontAlgn="auto" latinLnBrk="0" hangingPunct="1">
              <a:lnSpc>
                <a:spcPct val="90000"/>
              </a:lnSpc>
              <a:spcBef>
                <a:spcPct val="0"/>
              </a:spcBef>
              <a:spcAft>
                <a:spcPts val="0"/>
              </a:spcAft>
              <a:buClrTx/>
              <a:buSzTx/>
              <a:buFontTx/>
              <a:buNone/>
              <a:tabLst/>
              <a:defRPr/>
            </a:pPr>
            <a:r>
              <a:rPr kumimoji="0" lang="fr-FR" sz="2500" b="0" i="0" u="none" strike="noStrike" kern="1200" cap="all" spc="0" normalizeH="0" baseline="0" noProof="0" dirty="0" smtClean="0">
                <a:ln>
                  <a:noFill/>
                </a:ln>
                <a:solidFill>
                  <a:srgbClr val="13324A"/>
                </a:solidFill>
                <a:effectLst/>
                <a:uLnTx/>
                <a:uFillTx/>
                <a:latin typeface="Calibri Light" panose="020F0302020204030204"/>
                <a:ea typeface="+mj-ea"/>
                <a:cs typeface="+mj-cs"/>
              </a:rPr>
              <a:t>états des lieux #4</a:t>
            </a:r>
            <a:r>
              <a:rPr kumimoji="0" lang="fr-FR" sz="2800" b="0" i="0" u="none" strike="noStrike" kern="1200" cap="none" spc="0" normalizeH="0" baseline="0" noProof="0" dirty="0" smtClean="0">
                <a:ln>
                  <a:noFill/>
                </a:ln>
                <a:solidFill>
                  <a:srgbClr val="13324A"/>
                </a:solidFill>
                <a:effectLst/>
                <a:uLnTx/>
                <a:uFillTx/>
                <a:latin typeface="Calibri Light" panose="020F0302020204030204"/>
                <a:ea typeface="+mj-ea"/>
                <a:cs typeface="+mj-cs"/>
              </a:rPr>
              <a:t/>
            </a:r>
            <a:br>
              <a:rPr kumimoji="0" lang="fr-FR" sz="2800" b="0" i="0" u="none" strike="noStrike" kern="1200" cap="none" spc="0" normalizeH="0" baseline="0" noProof="0" dirty="0" smtClean="0">
                <a:ln>
                  <a:noFill/>
                </a:ln>
                <a:solidFill>
                  <a:srgbClr val="13324A"/>
                </a:solidFill>
                <a:effectLst/>
                <a:uLnTx/>
                <a:uFillTx/>
                <a:latin typeface="Calibri Light" panose="020F0302020204030204"/>
                <a:ea typeface="+mj-ea"/>
                <a:cs typeface="+mj-cs"/>
              </a:rPr>
            </a:br>
            <a:r>
              <a:rPr kumimoji="0" lang="fr-FR" sz="1800" b="0" i="0" u="none" strike="noStrike" kern="1200" cap="none" spc="0" normalizeH="0" baseline="0" noProof="0" dirty="0">
                <a:ln>
                  <a:noFill/>
                </a:ln>
                <a:solidFill>
                  <a:srgbClr val="13324A"/>
                </a:solidFill>
                <a:effectLst/>
                <a:uLnTx/>
                <a:uFillTx/>
                <a:latin typeface="Calibri Light" panose="020F0302020204030204"/>
                <a:ea typeface="+mj-ea"/>
                <a:cs typeface="+mj-cs"/>
              </a:rPr>
              <a:t>Les Impacts pour les utilisateurs </a:t>
            </a:r>
          </a:p>
        </p:txBody>
      </p:sp>
    </p:spTree>
    <p:extLst>
      <p:ext uri="{BB962C8B-B14F-4D97-AF65-F5344CB8AC3E}">
        <p14:creationId xmlns:p14="http://schemas.microsoft.com/office/powerpoint/2010/main" val="173870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9232780" y="6378385"/>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48DF54-380C-439F-A3D8-83F6F52CA378}"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0" name="Rectangle 9"/>
          <p:cNvSpPr/>
          <p:nvPr/>
        </p:nvSpPr>
        <p:spPr>
          <a:xfrm>
            <a:off x="2870446" y="1395870"/>
            <a:ext cx="3569515"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3200" b="0" i="0" u="none" strike="noStrike" kern="1200" cap="none" spc="0" normalizeH="0" baseline="0" noProof="0" dirty="0" smtClean="0">
                <a:ln>
                  <a:noFill/>
                </a:ln>
                <a:solidFill>
                  <a:srgbClr val="5B9BD5">
                    <a:lumMod val="50000"/>
                  </a:srgbClr>
                </a:solidFill>
                <a:effectLst/>
                <a:uLnTx/>
                <a:uFillTx/>
                <a:latin typeface="Calibri" panose="020F0502020204030204"/>
                <a:ea typeface="+mn-ea"/>
                <a:cs typeface="+mn-cs"/>
              </a:rPr>
              <a:t>~440 Utilisateurs habilités</a:t>
            </a:r>
            <a:r>
              <a:rPr kumimoji="0" lang="fr-FR" sz="1600" b="0" i="0" u="none" strike="noStrike" kern="1200" cap="none" spc="0" normalizeH="0" baseline="0" noProof="0" dirty="0" smtClean="0">
                <a:ln>
                  <a:noFill/>
                </a:ln>
                <a:solidFill>
                  <a:srgbClr val="5B9BD5">
                    <a:lumMod val="50000"/>
                  </a:srgbClr>
                </a:solidFill>
                <a:effectLst/>
                <a:uLnTx/>
                <a:uFillTx/>
                <a:latin typeface="Calibri" panose="020F0502020204030204"/>
                <a:ea typeface="+mn-ea"/>
                <a:cs typeface="+mn-cs"/>
              </a:rPr>
              <a:t>*</a:t>
            </a:r>
            <a:r>
              <a:rPr kumimoji="0" lang="fr-FR" sz="3200" b="0" i="0" u="none" strike="noStrike" kern="1200" cap="none" spc="0" normalizeH="0" baseline="0" noProof="0" dirty="0" smtClean="0">
                <a:ln>
                  <a:noFill/>
                </a:ln>
                <a:solidFill>
                  <a:srgbClr val="5B9BD5">
                    <a:lumMod val="50000"/>
                  </a:srgbClr>
                </a:solidFill>
                <a:effectLst/>
                <a:uLnTx/>
                <a:uFillTx/>
                <a:latin typeface="Calibri" panose="020F0502020204030204"/>
                <a:ea typeface="+mn-ea"/>
                <a:cs typeface="+mn-cs"/>
              </a:rPr>
              <a:t> à SAS dont</a:t>
            </a:r>
            <a:endParaRPr kumimoji="0" lang="fr-FR" sz="32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graphicFrame>
        <p:nvGraphicFramePr>
          <p:cNvPr id="2" name="Diagramme 1"/>
          <p:cNvGraphicFramePr/>
          <p:nvPr>
            <p:extLst/>
          </p:nvPr>
        </p:nvGraphicFramePr>
        <p:xfrm>
          <a:off x="122467" y="2737260"/>
          <a:ext cx="6136931" cy="37336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2" name="Picture 4" descr="Local commercial d'icône illustration de vecteur. Illustration du finances  - 41172310"/>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68250" b="89125" l="3500" r="32250">
                        <a14:foregroundMark x1="14750" y1="85125" x2="14750" y2="85125"/>
                        <a14:foregroundMark x1="17125" y1="80750" x2="17125" y2="80750"/>
                        <a14:foregroundMark x1="17125" y1="78875" x2="17125" y2="78875"/>
                      </a14:backgroundRemoval>
                    </a14:imgEffect>
                  </a14:imgLayer>
                </a14:imgProps>
              </a:ext>
              <a:ext uri="{28A0092B-C50C-407E-A947-70E740481C1C}">
                <a14:useLocalDpi xmlns:a14="http://schemas.microsoft.com/office/drawing/2010/main" val="0"/>
              </a:ext>
            </a:extLst>
          </a:blip>
          <a:srcRect t="67807" r="64073" b="8482"/>
          <a:stretch/>
        </p:blipFill>
        <p:spPr bwMode="auto">
          <a:xfrm>
            <a:off x="517149" y="3380781"/>
            <a:ext cx="1376447" cy="908415"/>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à coins arrondis 22"/>
          <p:cNvSpPr/>
          <p:nvPr/>
        </p:nvSpPr>
        <p:spPr>
          <a:xfrm>
            <a:off x="6423593" y="1495761"/>
            <a:ext cx="5670997" cy="877433"/>
          </a:xfrm>
          <a:prstGeom prst="roundRect">
            <a:avLst>
              <a:gd name="adj" fmla="val 6863"/>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36575" marR="0" lvl="2" indent="-93663" algn="ctr" defTabSz="914400" rtl="0" eaLnBrk="1" fontAlgn="auto" latinLnBrk="0" hangingPunct="1">
              <a:lnSpc>
                <a:spcPct val="100000"/>
              </a:lnSpc>
              <a:spcBef>
                <a:spcPts val="0"/>
              </a:spcBef>
              <a:spcAft>
                <a:spcPts val="0"/>
              </a:spcAft>
              <a:buClrTx/>
              <a:buSzTx/>
              <a:buFontTx/>
              <a:buNone/>
              <a:tabLst/>
              <a:defRPr/>
            </a:pPr>
            <a:r>
              <a:rPr kumimoji="0" lang="fr-FR" sz="2000" b="1"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Approximativement 320 utilisateurs</a:t>
            </a:r>
          </a:p>
          <a:p>
            <a:pPr marL="536575" marR="0" lvl="2" indent="-93663" algn="ctr"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vont découvrir la virtualisation</a:t>
            </a:r>
            <a:endParaRPr kumimoji="0" lang="fr-FR"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4" name="Groupe 23"/>
          <p:cNvGrpSpPr/>
          <p:nvPr/>
        </p:nvGrpSpPr>
        <p:grpSpPr>
          <a:xfrm>
            <a:off x="6514602" y="1636816"/>
            <a:ext cx="568665" cy="595322"/>
            <a:chOff x="7331171" y="2930406"/>
            <a:chExt cx="595322" cy="595322"/>
          </a:xfrm>
        </p:grpSpPr>
        <p:sp>
          <p:nvSpPr>
            <p:cNvPr id="25" name="Ellipse 24"/>
            <p:cNvSpPr/>
            <p:nvPr/>
          </p:nvSpPr>
          <p:spPr>
            <a:xfrm>
              <a:off x="7349457" y="2942527"/>
              <a:ext cx="558750" cy="5832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6" name="Image 25"/>
            <p:cNvPicPr>
              <a:picLocks noChangeAspect="1"/>
            </p:cNvPicPr>
            <p:nvPr/>
          </p:nvPicPr>
          <p:blipFill>
            <a:blip r:embed="rId9">
              <a:clrChange>
                <a:clrFrom>
                  <a:srgbClr val="000000"/>
                </a:clrFrom>
                <a:clrTo>
                  <a:srgbClr val="000000">
                    <a:alpha val="0"/>
                  </a:srgbClr>
                </a:clrTo>
              </a:clrChange>
              <a:duotone>
                <a:schemeClr val="accent2">
                  <a:shade val="45000"/>
                  <a:satMod val="135000"/>
                </a:schemeClr>
                <a:prstClr val="white"/>
              </a:duotone>
              <a:extLst/>
            </a:blip>
            <a:stretch>
              <a:fillRect/>
            </a:stretch>
          </p:blipFill>
          <p:spPr>
            <a:xfrm>
              <a:off x="7331171" y="2930406"/>
              <a:ext cx="595322" cy="595322"/>
            </a:xfrm>
            <a:prstGeom prst="rect">
              <a:avLst/>
            </a:prstGeom>
          </p:spPr>
        </p:pic>
      </p:grpSp>
      <p:pic>
        <p:nvPicPr>
          <p:cNvPr id="2064" name="Picture 16" descr="Groupe - Icônes gens gratuite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4470" y="874000"/>
            <a:ext cx="1814012" cy="1814012"/>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p:nvSpPr>
        <p:spPr>
          <a:xfrm>
            <a:off x="6457428" y="3701292"/>
            <a:ext cx="5637162"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sng" strike="noStrike" kern="1200" cap="none" spc="0" normalizeH="0" baseline="0" noProof="0" dirty="0" smtClean="0">
                <a:ln>
                  <a:noFill/>
                </a:ln>
                <a:solidFill>
                  <a:srgbClr val="5B9BD5">
                    <a:lumMod val="50000"/>
                  </a:srgbClr>
                </a:solidFill>
                <a:effectLst/>
                <a:uLnTx/>
                <a:uFillTx/>
                <a:latin typeface="Calibri" panose="020F0502020204030204"/>
                <a:ea typeface="+mn-ea"/>
                <a:cs typeface="+mn-cs"/>
              </a:rPr>
              <a:t>Utilisateurs habilités* : </a:t>
            </a:r>
            <a:r>
              <a:rPr kumimoji="0" lang="fr-FR" sz="1600" b="0" i="0" u="none" strike="noStrike" kern="1200" cap="none" spc="0" normalizeH="0" baseline="0" noProof="0" dirty="0" smtClean="0">
                <a:ln>
                  <a:noFill/>
                </a:ln>
                <a:solidFill>
                  <a:srgbClr val="5B9BD5">
                    <a:lumMod val="50000"/>
                  </a:srgbClr>
                </a:solidFill>
                <a:effectLst/>
                <a:uLnTx/>
                <a:uFillTx/>
                <a:latin typeface="Calibri" panose="020F0502020204030204"/>
                <a:ea typeface="+mn-ea"/>
                <a:cs typeface="+mn-cs"/>
              </a:rPr>
              <a:t>utilisateurs référencés dans les métadonnées SAS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sng" strike="noStrike" kern="1200" cap="none" spc="0" normalizeH="0" baseline="0" noProof="0" dirty="0" smtClean="0">
                <a:ln>
                  <a:noFill/>
                </a:ln>
                <a:solidFill>
                  <a:srgbClr val="5B9BD5">
                    <a:lumMod val="50000"/>
                  </a:srgbClr>
                </a:solidFill>
                <a:effectLst/>
                <a:uLnTx/>
                <a:uFillTx/>
                <a:latin typeface="Calibri" panose="020F0502020204030204"/>
                <a:ea typeface="+mn-ea"/>
                <a:cs typeface="+mn-cs"/>
              </a:rPr>
              <a:t>Utilisateurs SAS virtualisé** </a:t>
            </a:r>
            <a:r>
              <a:rPr kumimoji="0" lang="fr-FR" sz="16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 utilisateurs habilités à </a:t>
            </a:r>
            <a:r>
              <a:rPr kumimoji="0" lang="fr-FR" sz="1600" b="0" i="0" u="none" strike="noStrike" kern="1200" cap="none" spc="0" normalizeH="0" baseline="0" noProof="0" dirty="0" smtClean="0">
                <a:ln>
                  <a:noFill/>
                </a:ln>
                <a:solidFill>
                  <a:srgbClr val="5B9BD5">
                    <a:lumMod val="50000"/>
                  </a:srgbClr>
                </a:solidFill>
                <a:effectLst/>
                <a:uLnTx/>
                <a:uFillTx/>
                <a:latin typeface="Calibri" panose="020F0502020204030204"/>
                <a:ea typeface="+mn-ea"/>
                <a:cs typeface="+mn-cs"/>
              </a:rPr>
              <a:t>SAS ayant accès </a:t>
            </a:r>
            <a:r>
              <a:rPr kumimoji="0" lang="fr-FR" sz="16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à la virtualisation </a:t>
            </a:r>
            <a:endParaRPr kumimoji="0" lang="fr-FR" sz="1600" b="1" i="0" u="none" strike="noStrike" kern="1200" cap="none" spc="0" normalizeH="0" baseline="0" noProof="0" dirty="0" smtClean="0">
              <a:ln>
                <a:noFill/>
              </a:ln>
              <a:solidFill>
                <a:srgbClr val="5B9BD5">
                  <a:lumMod val="5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sng" strike="noStrike" kern="1200" cap="none" spc="0" normalizeH="0" baseline="0" noProof="0" dirty="0" smtClean="0">
                <a:ln>
                  <a:noFill/>
                </a:ln>
                <a:solidFill>
                  <a:srgbClr val="5B9BD5">
                    <a:lumMod val="50000"/>
                  </a:srgbClr>
                </a:solidFill>
                <a:effectLst/>
                <a:uLnTx/>
                <a:uFillTx/>
                <a:latin typeface="Calibri" panose="020F0502020204030204"/>
                <a:ea typeface="+mn-ea"/>
                <a:cs typeface="+mn-cs"/>
              </a:rPr>
              <a:t>Utilisateurs SAS local*** </a:t>
            </a:r>
            <a:r>
              <a:rPr kumimoji="0" lang="fr-FR" sz="1600" b="0" i="0" u="none" strike="noStrike" kern="1200" cap="none" spc="0" normalizeH="0" baseline="0" noProof="0" dirty="0" smtClean="0">
                <a:ln>
                  <a:noFill/>
                </a:ln>
                <a:solidFill>
                  <a:srgbClr val="5B9BD5">
                    <a:lumMod val="50000"/>
                  </a:srgbClr>
                </a:solidFill>
                <a:effectLst/>
                <a:uLnTx/>
                <a:uFillTx/>
                <a:latin typeface="Calibri" panose="020F0502020204030204"/>
                <a:ea typeface="+mn-ea"/>
                <a:cs typeface="+mn-cs"/>
              </a:rPr>
              <a:t>: Nous ne savons pas identifier les utilisateurs SAS Local</a:t>
            </a:r>
          </a:p>
        </p:txBody>
      </p:sp>
      <p:pic>
        <p:nvPicPr>
          <p:cNvPr id="2068" name="Picture 20" descr="Icône Linéaire De Virtualisation Logo Moderne C De Virtualisation  D'ensemble Illustration de Vecteur - Illustration du beau, rappe: 133521615"/>
          <p:cNvPicPr>
            <a:picLocks noChangeAspect="1" noChangeArrowheads="1"/>
          </p:cNvPicPr>
          <p:nvPr/>
        </p:nvPicPr>
        <p:blipFill>
          <a:blip r:embed="rId11" cstate="print">
            <a:biLevel thresh="75000"/>
            <a:extLst>
              <a:ext uri="{BEBA8EAE-BF5A-486C-A8C5-ECC9F3942E4B}">
                <a14:imgProps xmlns:a14="http://schemas.microsoft.com/office/drawing/2010/main">
                  <a14:imgLayer r:embed="rId12">
                    <a14:imgEffect>
                      <a14:backgroundRemoval t="10000" b="90000" l="10000" r="90000">
                        <a14:foregroundMark x1="44625" y1="47247" x2="44625" y2="47247"/>
                        <a14:foregroundMark x1="44813" y1="45352" x2="44500" y2="54056"/>
                        <a14:foregroundMark x1="54875" y1="44109" x2="55688" y2="48372"/>
                        <a14:foregroundMark x1="52750" y1="45885" x2="52750" y2="45885"/>
                        <a14:foregroundMark x1="51875" y1="51687" x2="51875" y2="51687"/>
                        <a14:foregroundMark x1="51000" y1="54944" x2="51000" y2="54944"/>
                        <a14:foregroundMark x1="51000" y1="58319" x2="51000" y2="58319"/>
                        <a14:foregroundMark x1="50125" y1="60746" x2="50125" y2="60746"/>
                        <a14:foregroundMark x1="61375" y1="39787" x2="61375" y2="39787"/>
                        <a14:foregroundMark x1="59750" y1="33333" x2="59750" y2="33333"/>
                        <a14:foregroundMark x1="59875" y1="24393" x2="59875" y2="24393"/>
                        <a14:foregroundMark x1="40313" y1="24748" x2="40313" y2="24748"/>
                        <a14:foregroundMark x1="40938" y1="33274" x2="40938" y2="33274"/>
                        <a14:foregroundMark x1="34188" y1="33333" x2="34188" y2="33333"/>
                        <a14:foregroundMark x1="31875" y1="33274" x2="31875" y2="33274"/>
                        <a14:foregroundMark x1="28813" y1="33156" x2="28813" y2="33156"/>
                        <a14:foregroundMark x1="65875" y1="33570" x2="65875" y2="33570"/>
                        <a14:foregroundMark x1="68813" y1="33097" x2="68813" y2="33097"/>
                        <a14:foregroundMark x1="71563" y1="33156" x2="71563" y2="33156"/>
                        <a14:backgroundMark x1="49313" y1="43043" x2="49313" y2="43043"/>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297531" y="3165920"/>
            <a:ext cx="1755236" cy="185287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Icône utilisateur - Icônes gens gratuite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756541" y="3147066"/>
            <a:ext cx="325266" cy="32526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2" descr="Icône utilisateur - Icônes gens gratuite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257732" y="3139208"/>
            <a:ext cx="325266" cy="325266"/>
          </a:xfrm>
          <a:prstGeom prst="rect">
            <a:avLst/>
          </a:prstGeom>
          <a:noFill/>
          <a:extLst>
            <a:ext uri="{909E8E84-426E-40DD-AFC4-6F175D3DCCD1}">
              <a14:hiddenFill xmlns:a14="http://schemas.microsoft.com/office/drawing/2010/main">
                <a:solidFill>
                  <a:srgbClr val="FFFFFF"/>
                </a:solidFill>
              </a14:hiddenFill>
            </a:ext>
          </a:extLst>
        </p:spPr>
      </p:pic>
      <p:sp>
        <p:nvSpPr>
          <p:cNvPr id="16" name="Titre 4"/>
          <p:cNvSpPr txBox="1">
            <a:spLocks/>
          </p:cNvSpPr>
          <p:nvPr/>
        </p:nvSpPr>
        <p:spPr>
          <a:xfrm>
            <a:off x="1781980" y="363769"/>
            <a:ext cx="8974800" cy="478800"/>
          </a:xfrm>
          <a:prstGeom prst="rect">
            <a:avLst/>
          </a:prstGeom>
        </p:spPr>
        <p:txBody>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pPr marL="0" marR="0" lvl="0" indent="0" algn="ctr" defTabSz="914377" rtl="0" eaLnBrk="1" fontAlgn="auto" latinLnBrk="0" hangingPunct="1">
              <a:lnSpc>
                <a:spcPct val="90000"/>
              </a:lnSpc>
              <a:spcBef>
                <a:spcPct val="0"/>
              </a:spcBef>
              <a:spcAft>
                <a:spcPts val="0"/>
              </a:spcAft>
              <a:buClrTx/>
              <a:buSzTx/>
              <a:buFontTx/>
              <a:buNone/>
              <a:tabLst/>
              <a:defRPr/>
            </a:pPr>
            <a:r>
              <a:rPr kumimoji="0" lang="fr-FR" sz="2500" b="0" i="0" u="none" strike="noStrike" kern="1200" cap="all" spc="0" normalizeH="0" baseline="0" noProof="0" dirty="0" smtClean="0">
                <a:ln>
                  <a:noFill/>
                </a:ln>
                <a:solidFill>
                  <a:srgbClr val="13324A"/>
                </a:solidFill>
                <a:effectLst/>
                <a:uLnTx/>
                <a:uFillTx/>
                <a:latin typeface="Calibri Light" panose="020F0302020204030204"/>
                <a:ea typeface="+mj-ea"/>
                <a:cs typeface="+mj-cs"/>
              </a:rPr>
              <a:t>états des lieux #5</a:t>
            </a:r>
            <a:r>
              <a:rPr kumimoji="0" lang="fr-FR" sz="2800" b="0" i="0" u="none" strike="noStrike" kern="1200" cap="none" spc="0" normalizeH="0" baseline="0" noProof="0" dirty="0" smtClean="0">
                <a:ln>
                  <a:noFill/>
                </a:ln>
                <a:solidFill>
                  <a:srgbClr val="13324A"/>
                </a:solidFill>
                <a:effectLst/>
                <a:uLnTx/>
                <a:uFillTx/>
                <a:latin typeface="Calibri Light" panose="020F0302020204030204"/>
                <a:ea typeface="+mj-ea"/>
                <a:cs typeface="+mj-cs"/>
              </a:rPr>
              <a:t/>
            </a:r>
            <a:br>
              <a:rPr kumimoji="0" lang="fr-FR" sz="2800" b="0" i="0" u="none" strike="noStrike" kern="1200" cap="none" spc="0" normalizeH="0" baseline="0" noProof="0" dirty="0" smtClean="0">
                <a:ln>
                  <a:noFill/>
                </a:ln>
                <a:solidFill>
                  <a:srgbClr val="13324A"/>
                </a:solidFill>
                <a:effectLst/>
                <a:uLnTx/>
                <a:uFillTx/>
                <a:latin typeface="Calibri Light" panose="020F0302020204030204"/>
                <a:ea typeface="+mj-ea"/>
                <a:cs typeface="+mj-cs"/>
              </a:rPr>
            </a:br>
            <a:r>
              <a:rPr kumimoji="0" lang="fr-FR" sz="1800" b="0" i="0" u="none" strike="noStrike" kern="1200" cap="none" spc="0" normalizeH="0" baseline="0" noProof="0" dirty="0">
                <a:ln>
                  <a:noFill/>
                </a:ln>
                <a:solidFill>
                  <a:srgbClr val="13324A"/>
                </a:solidFill>
                <a:effectLst/>
                <a:uLnTx/>
                <a:uFillTx/>
                <a:latin typeface="Calibri Light" panose="020F0302020204030204"/>
                <a:ea typeface="+mj-ea"/>
                <a:cs typeface="+mj-cs"/>
              </a:rPr>
              <a:t>Identification de la population impactée </a:t>
            </a:r>
          </a:p>
        </p:txBody>
      </p:sp>
    </p:spTree>
    <p:extLst>
      <p:ext uri="{BB962C8B-B14F-4D97-AF65-F5344CB8AC3E}">
        <p14:creationId xmlns:p14="http://schemas.microsoft.com/office/powerpoint/2010/main" val="969011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e 64"/>
          <p:cNvGrpSpPr/>
          <p:nvPr/>
        </p:nvGrpSpPr>
        <p:grpSpPr>
          <a:xfrm>
            <a:off x="7972365" y="3033787"/>
            <a:ext cx="3381435" cy="3137018"/>
            <a:chOff x="7972365" y="3033787"/>
            <a:chExt cx="3381435" cy="3137018"/>
          </a:xfrm>
        </p:grpSpPr>
        <p:grpSp>
          <p:nvGrpSpPr>
            <p:cNvPr id="60" name="Groupe 59"/>
            <p:cNvGrpSpPr/>
            <p:nvPr/>
          </p:nvGrpSpPr>
          <p:grpSpPr>
            <a:xfrm>
              <a:off x="7972365" y="3033787"/>
              <a:ext cx="3381435" cy="3137018"/>
              <a:chOff x="7972365" y="3033787"/>
              <a:chExt cx="3381435" cy="3137018"/>
            </a:xfrm>
          </p:grpSpPr>
          <p:pic>
            <p:nvPicPr>
              <p:cNvPr id="13" name="Picture 2" descr="https://cdn-icons.flaticon.com/png/512/4254/premium/4254619.png?token=exp=1646819342~hmac=1dc8df6c933f30044cc660863491086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86860" y="3657157"/>
                <a:ext cx="2513648" cy="2513648"/>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onnecteur en angle 17"/>
              <p:cNvCxnSpPr/>
              <p:nvPr/>
            </p:nvCxnSpPr>
            <p:spPr>
              <a:xfrm rot="16200000" flipH="1">
                <a:off x="8549057" y="2464431"/>
                <a:ext cx="617936" cy="1771319"/>
              </a:xfrm>
              <a:prstGeom prst="bent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8" name="Connecteur en angle 27"/>
              <p:cNvCxnSpPr>
                <a:stCxn id="22" idx="2"/>
                <a:endCxn id="13" idx="0"/>
              </p:cNvCxnSpPr>
              <p:nvPr/>
            </p:nvCxnSpPr>
            <p:spPr>
              <a:xfrm rot="5400000">
                <a:off x="9435668" y="3349139"/>
                <a:ext cx="616035" cy="1"/>
              </a:xfrm>
              <a:prstGeom prst="bent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1" name="Connecteur en angle 30"/>
              <p:cNvCxnSpPr/>
              <p:nvPr/>
            </p:nvCxnSpPr>
            <p:spPr>
              <a:xfrm rot="5400000">
                <a:off x="10232439" y="2545032"/>
                <a:ext cx="632606" cy="1610116"/>
              </a:xfrm>
              <a:prstGeom prst="bent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grpSp>
        <p:sp>
          <p:nvSpPr>
            <p:cNvPr id="52" name="Rectangle 51"/>
            <p:cNvSpPr/>
            <p:nvPr/>
          </p:nvSpPr>
          <p:spPr>
            <a:xfrm>
              <a:off x="9015383" y="5143360"/>
              <a:ext cx="1456732" cy="8952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5" name="Titre 4"/>
          <p:cNvSpPr>
            <a:spLocks noGrp="1"/>
          </p:cNvSpPr>
          <p:nvPr>
            <p:ph type="title"/>
          </p:nvPr>
        </p:nvSpPr>
        <p:spPr/>
        <p:txBody>
          <a:bodyPr/>
          <a:lstStyle/>
          <a:p>
            <a:r>
              <a:rPr lang="fr-FR" dirty="0" smtClean="0"/>
              <a:t>Migration Linux</a:t>
            </a:r>
            <a:r>
              <a:rPr lang="fr-FR" dirty="0"/>
              <a:t/>
            </a:r>
            <a:br>
              <a:rPr lang="fr-FR" dirty="0"/>
            </a:br>
            <a:r>
              <a:rPr lang="fr-FR" sz="1800" cap="all" noProof="0" dirty="0" smtClean="0"/>
              <a:t>SAS local vs SAS serveur</a:t>
            </a:r>
            <a:endParaRPr lang="fr-FR" sz="1800" cap="all" noProof="0" dirty="0"/>
          </a:p>
        </p:txBody>
      </p:sp>
      <p:sp>
        <p:nvSpPr>
          <p:cNvPr id="4" name="Espace réservé du numéro de diapositive 3"/>
          <p:cNvSpPr>
            <a:spLocks noGrp="1"/>
          </p:cNvSpPr>
          <p:nvPr>
            <p:ph type="sldNum" sz="quarter" idx="12"/>
          </p:nvPr>
        </p:nvSpPr>
        <p:spPr/>
        <p:txBody>
          <a:bodyPr/>
          <a:lstStyle/>
          <a:p>
            <a:fld id="{D348DF54-380C-439F-A3D8-83F6F52CA378}" type="slidenum">
              <a:rPr lang="fr-FR" smtClean="0"/>
              <a:pPr/>
              <a:t>16</a:t>
            </a:fld>
            <a:endParaRPr lang="fr-FR" dirty="0"/>
          </a:p>
        </p:txBody>
      </p:sp>
      <p:sp>
        <p:nvSpPr>
          <p:cNvPr id="9" name="ZoneTexte 8"/>
          <p:cNvSpPr txBox="1"/>
          <p:nvPr/>
        </p:nvSpPr>
        <p:spPr>
          <a:xfrm>
            <a:off x="695682" y="1520302"/>
            <a:ext cx="4077915" cy="461665"/>
          </a:xfrm>
          <a:prstGeom prst="rect">
            <a:avLst/>
          </a:prstGeom>
          <a:solidFill>
            <a:srgbClr val="920A0C"/>
          </a:solidFill>
          <a:ln>
            <a:solidFill>
              <a:schemeClr val="bg1"/>
            </a:solidFill>
          </a:ln>
        </p:spPr>
        <p:txBody>
          <a:bodyPr wrap="square" rtlCol="0">
            <a:spAutoFit/>
          </a:bodyPr>
          <a:lstStyle/>
          <a:p>
            <a:pPr algn="ctr"/>
            <a:r>
              <a:rPr lang="fr-FR" sz="2400" dirty="0" smtClean="0">
                <a:solidFill>
                  <a:schemeClr val="bg1"/>
                </a:solidFill>
              </a:rPr>
              <a:t>SAS Local</a:t>
            </a:r>
            <a:endParaRPr lang="fr-FR" sz="2400" dirty="0">
              <a:solidFill>
                <a:schemeClr val="bg1"/>
              </a:solidFill>
            </a:endParaRPr>
          </a:p>
        </p:txBody>
      </p:sp>
      <p:sp>
        <p:nvSpPr>
          <p:cNvPr id="14" name="ZoneTexte 13"/>
          <p:cNvSpPr txBox="1"/>
          <p:nvPr/>
        </p:nvSpPr>
        <p:spPr>
          <a:xfrm>
            <a:off x="7624125" y="1525354"/>
            <a:ext cx="4077915" cy="461665"/>
          </a:xfrm>
          <a:prstGeom prst="rect">
            <a:avLst/>
          </a:prstGeom>
          <a:solidFill>
            <a:schemeClr val="tx2"/>
          </a:solidFill>
        </p:spPr>
        <p:txBody>
          <a:bodyPr wrap="square" rtlCol="0">
            <a:spAutoFit/>
          </a:bodyPr>
          <a:lstStyle/>
          <a:p>
            <a:pPr algn="ctr"/>
            <a:r>
              <a:rPr lang="fr-FR" sz="2400" dirty="0" smtClean="0">
                <a:solidFill>
                  <a:schemeClr val="bg1"/>
                </a:solidFill>
              </a:rPr>
              <a:t>SAS BI SERVEUR</a:t>
            </a:r>
            <a:endParaRPr lang="fr-FR" sz="2400" dirty="0">
              <a:solidFill>
                <a:schemeClr val="bg1"/>
              </a:solidFill>
            </a:endParaRPr>
          </a:p>
        </p:txBody>
      </p:sp>
      <p:pic>
        <p:nvPicPr>
          <p:cNvPr id="11" name="Image 10"/>
          <p:cNvPicPr>
            <a:picLocks noChangeAspect="1"/>
          </p:cNvPicPr>
          <p:nvPr/>
        </p:nvPicPr>
        <p:blipFill rotWithShape="1">
          <a:blip r:embed="rId3">
            <a:extLst>
              <a:ext uri="{BEBA8EAE-BF5A-486C-A8C5-ECC9F3942E4B}">
                <a14:imgProps xmlns:a14="http://schemas.microsoft.com/office/drawing/2010/main">
                  <a14:imgLayer r:embed="rId4">
                    <a14:imgEffect>
                      <a14:backgroundRemoval t="0" b="98374" l="0" r="100000">
                        <a14:foregroundMark x1="80511" y1="47154" x2="80511" y2="47154"/>
                        <a14:foregroundMark x1="89137" y1="71545" x2="76997" y2="69919"/>
                        <a14:foregroundMark x1="73802" y1="36585" x2="95847" y2="51220"/>
                        <a14:foregroundMark x1="79553" y1="30894" x2="78914" y2="13008"/>
                        <a14:foregroundMark x1="73163" y1="25203" x2="71565" y2="25203"/>
                        <a14:foregroundMark x1="69968" y1="43089" x2="74760" y2="12195"/>
                        <a14:foregroundMark x1="74441" y1="20325" x2="68051" y2="17073"/>
                        <a14:foregroundMark x1="69968" y1="25203" x2="71246" y2="36585"/>
                        <a14:foregroundMark x1="16613" y1="68293" x2="16613" y2="68293"/>
                        <a14:foregroundMark x1="7029" y1="21138" x2="23962" y2="75610"/>
                        <a14:foregroundMark x1="5112" y1="29268" x2="0" y2="29268"/>
                      </a14:backgroundRemoval>
                    </a14:imgEffect>
                  </a14:imgLayer>
                </a14:imgProps>
              </a:ext>
            </a:extLst>
          </a:blip>
          <a:srcRect l="1" r="66386"/>
          <a:stretch/>
        </p:blipFill>
        <p:spPr>
          <a:xfrm>
            <a:off x="2692716" y="3666393"/>
            <a:ext cx="587310" cy="686623"/>
          </a:xfrm>
          <a:prstGeom prst="rect">
            <a:avLst/>
          </a:prstGeom>
        </p:spPr>
      </p:pic>
      <p:pic>
        <p:nvPicPr>
          <p:cNvPr id="1030" name="Picture 6" descr="Man User Man Svg Png Icon Free Download (#504768) - OnlineWebFonts.CO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44477" y="2338619"/>
            <a:ext cx="742337" cy="834278"/>
          </a:xfrm>
          <a:prstGeom prst="rect">
            <a:avLst/>
          </a:prstGeom>
          <a:noFill/>
          <a:extLst>
            <a:ext uri="{909E8E84-426E-40DD-AFC4-6F175D3DCCD1}">
              <a14:hiddenFill xmlns:a14="http://schemas.microsoft.com/office/drawing/2010/main">
                <a:solidFill>
                  <a:srgbClr val="FFFFFF"/>
                </a:solidFill>
              </a14:hiddenFill>
            </a:ext>
          </a:extLst>
        </p:spPr>
      </p:pic>
      <p:grpSp>
        <p:nvGrpSpPr>
          <p:cNvPr id="56" name="Groupe 55"/>
          <p:cNvGrpSpPr/>
          <p:nvPr/>
        </p:nvGrpSpPr>
        <p:grpSpPr>
          <a:xfrm>
            <a:off x="7021433" y="2338619"/>
            <a:ext cx="4680607" cy="702503"/>
            <a:chOff x="7021433" y="2338619"/>
            <a:chExt cx="4680607" cy="702503"/>
          </a:xfrm>
        </p:grpSpPr>
        <p:pic>
          <p:nvPicPr>
            <p:cNvPr id="17" name="Picture 9" descr="https://cdn-icons.flaticon.com/png/512/3647/premium/3647079.png?token=exp=1646819620~hmac=670fa8ef5225ee71f3123da01981ad0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4125" y="2344641"/>
              <a:ext cx="696481" cy="69648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9" descr="https://cdn-icons.flaticon.com/png/512/3647/premium/3647079.png?token=exp=1646819620~hmac=670fa8ef5225ee71f3123da01981ad0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95444" y="2344641"/>
              <a:ext cx="696481" cy="69648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9" descr="https://cdn-icons.flaticon.com/png/512/3647/premium/3647079.png?token=exp=1646819620~hmac=670fa8ef5225ee71f3123da01981ad0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005559" y="2344641"/>
              <a:ext cx="696481" cy="69648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Man User Man Svg Png Icon Free Download (#504768) - OnlineWebFonts.CO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21433" y="2338619"/>
              <a:ext cx="602692" cy="67733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Man User Man Svg Png Icon Free Download (#504768) - OnlineWebFonts.CO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92752" y="2338619"/>
              <a:ext cx="602692" cy="677337"/>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Man User Man Svg Png Icon Free Download (#504768) - OnlineWebFonts.CO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397816" y="2354212"/>
              <a:ext cx="602692" cy="677337"/>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Connecteur droit 45"/>
            <p:cNvCxnSpPr/>
            <p:nvPr/>
          </p:nvCxnSpPr>
          <p:spPr>
            <a:xfrm>
              <a:off x="8424516" y="2618518"/>
              <a:ext cx="289994" cy="0"/>
            </a:xfrm>
            <a:prstGeom prst="line">
              <a:avLst/>
            </a:prstGeom>
            <a:ln w="28575">
              <a:prstDash val="sysDot"/>
            </a:ln>
          </p:spPr>
          <p:style>
            <a:lnRef idx="3">
              <a:schemeClr val="dk1"/>
            </a:lnRef>
            <a:fillRef idx="0">
              <a:schemeClr val="dk1"/>
            </a:fillRef>
            <a:effectRef idx="2">
              <a:schemeClr val="dk1"/>
            </a:effectRef>
            <a:fontRef idx="minor">
              <a:schemeClr val="tx1"/>
            </a:fontRef>
          </p:style>
        </p:cxnSp>
        <p:cxnSp>
          <p:nvCxnSpPr>
            <p:cNvPr id="48" name="Connecteur droit 47"/>
            <p:cNvCxnSpPr/>
            <p:nvPr/>
          </p:nvCxnSpPr>
          <p:spPr>
            <a:xfrm>
              <a:off x="10137865" y="2650847"/>
              <a:ext cx="289994" cy="0"/>
            </a:xfrm>
            <a:prstGeom prst="line">
              <a:avLst/>
            </a:prstGeom>
            <a:ln w="28575">
              <a:prstDash val="sysDot"/>
            </a:ln>
          </p:spPr>
          <p:style>
            <a:lnRef idx="3">
              <a:schemeClr val="dk1"/>
            </a:lnRef>
            <a:fillRef idx="0">
              <a:schemeClr val="dk1"/>
            </a:fillRef>
            <a:effectRef idx="2">
              <a:schemeClr val="dk1"/>
            </a:effectRef>
            <a:fontRef idx="minor">
              <a:schemeClr val="tx1"/>
            </a:fontRef>
          </p:style>
        </p:cxnSp>
      </p:grpSp>
      <p:pic>
        <p:nvPicPr>
          <p:cNvPr id="57" name="Picture 14" descr="Symbole d'engrenage - Icônes interface gratuite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15009" y="4301203"/>
            <a:ext cx="538930" cy="538930"/>
          </a:xfrm>
          <a:prstGeom prst="rect">
            <a:avLst/>
          </a:prstGeom>
          <a:noFill/>
          <a:extLst>
            <a:ext uri="{909E8E84-426E-40DD-AFC4-6F175D3DCCD1}">
              <a14:hiddenFill xmlns:a14="http://schemas.microsoft.com/office/drawing/2010/main">
                <a:solidFill>
                  <a:srgbClr val="FFFFFF"/>
                </a:solidFill>
              </a14:hiddenFill>
            </a:ext>
          </a:extLst>
        </p:spPr>
      </p:pic>
      <p:pic>
        <p:nvPicPr>
          <p:cNvPr id="59" name="Image 58"/>
          <p:cNvPicPr>
            <a:picLocks noChangeAspect="1"/>
          </p:cNvPicPr>
          <p:nvPr/>
        </p:nvPicPr>
        <p:blipFill rotWithShape="1">
          <a:blip r:embed="rId9">
            <a:extLst>
              <a:ext uri="{BEBA8EAE-BF5A-486C-A8C5-ECC9F3942E4B}">
                <a14:imgProps xmlns:a14="http://schemas.microsoft.com/office/drawing/2010/main">
                  <a14:imgLayer r:embed="rId4">
                    <a14:imgEffect>
                      <a14:backgroundRemoval t="0" b="98374" l="0" r="100000">
                        <a14:foregroundMark x1="80511" y1="47154" x2="80511" y2="47154"/>
                        <a14:foregroundMark x1="89137" y1="71545" x2="76997" y2="69919"/>
                        <a14:foregroundMark x1="73802" y1="36585" x2="95847" y2="51220"/>
                        <a14:foregroundMark x1="79553" y1="30894" x2="78914" y2="13008"/>
                        <a14:foregroundMark x1="73163" y1="25203" x2="71565" y2="25203"/>
                        <a14:foregroundMark x1="69968" y1="43089" x2="74760" y2="12195"/>
                        <a14:foregroundMark x1="74441" y1="20325" x2="68051" y2="17073"/>
                        <a14:foregroundMark x1="69968" y1="25203" x2="71246" y2="36585"/>
                        <a14:foregroundMark x1="16613" y1="68293" x2="16613" y2="68293"/>
                        <a14:foregroundMark x1="7029" y1="21138" x2="23962" y2="75610"/>
                        <a14:foregroundMark x1="6070" y1="25203" x2="0" y2="21951"/>
                      </a14:backgroundRemoval>
                    </a14:imgEffect>
                  </a14:imgLayer>
                </a14:imgProps>
              </a:ext>
            </a:extLst>
          </a:blip>
          <a:srcRect l="1" r="66386"/>
          <a:stretch/>
        </p:blipFill>
        <p:spPr>
          <a:xfrm>
            <a:off x="9058803" y="5091264"/>
            <a:ext cx="923397" cy="1079541"/>
          </a:xfrm>
          <a:prstGeom prst="rect">
            <a:avLst/>
          </a:prstGeom>
        </p:spPr>
      </p:pic>
      <p:pic>
        <p:nvPicPr>
          <p:cNvPr id="1038" name="Picture 14" descr="Symbole d'engrenage - Icônes interface gratuite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933185" y="5452043"/>
            <a:ext cx="538930" cy="538930"/>
          </a:xfrm>
          <a:prstGeom prst="rect">
            <a:avLst/>
          </a:prstGeom>
          <a:noFill/>
          <a:extLst>
            <a:ext uri="{909E8E84-426E-40DD-AFC4-6F175D3DCCD1}">
              <a14:hiddenFill xmlns:a14="http://schemas.microsoft.com/office/drawing/2010/main">
                <a:solidFill>
                  <a:srgbClr val="FFFFFF"/>
                </a:solidFill>
              </a14:hiddenFill>
            </a:ext>
          </a:extLst>
        </p:spPr>
      </p:pic>
      <p:grpSp>
        <p:nvGrpSpPr>
          <p:cNvPr id="62" name="Groupe 61"/>
          <p:cNvGrpSpPr/>
          <p:nvPr/>
        </p:nvGrpSpPr>
        <p:grpSpPr>
          <a:xfrm>
            <a:off x="1477814" y="3157738"/>
            <a:ext cx="2513649" cy="3013067"/>
            <a:chOff x="1477814" y="3157738"/>
            <a:chExt cx="2513649" cy="3013067"/>
          </a:xfrm>
        </p:grpSpPr>
        <p:pic>
          <p:nvPicPr>
            <p:cNvPr id="10" name="Picture 9" descr="https://cdn-icons.flaticon.com/png/512/3647/premium/3647079.png?token=exp=1646819620~hmac=670fa8ef5225ee71f3123da01981ad0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77814" y="3657156"/>
              <a:ext cx="2513649" cy="2513649"/>
            </a:xfrm>
            <a:prstGeom prst="rect">
              <a:avLst/>
            </a:prstGeom>
            <a:noFill/>
            <a:extLst>
              <a:ext uri="{909E8E84-426E-40DD-AFC4-6F175D3DCCD1}">
                <a14:hiddenFill xmlns:a14="http://schemas.microsoft.com/office/drawing/2010/main">
                  <a:solidFill>
                    <a:srgbClr val="FFFFFF"/>
                  </a:solidFill>
                </a14:hiddenFill>
              </a:ext>
            </a:extLst>
          </p:spPr>
        </p:pic>
        <p:cxnSp>
          <p:nvCxnSpPr>
            <p:cNvPr id="61" name="Connecteur en angle 60"/>
            <p:cNvCxnSpPr/>
            <p:nvPr/>
          </p:nvCxnSpPr>
          <p:spPr>
            <a:xfrm rot="5400000">
              <a:off x="2484931" y="3407446"/>
              <a:ext cx="499417" cy="2"/>
            </a:xfrm>
            <a:prstGeom prst="bent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grpSp>
      <p:sp>
        <p:nvSpPr>
          <p:cNvPr id="67" name="ZoneTexte 66"/>
          <p:cNvSpPr txBox="1"/>
          <p:nvPr/>
        </p:nvSpPr>
        <p:spPr>
          <a:xfrm>
            <a:off x="5212127" y="4445483"/>
            <a:ext cx="3298778" cy="400110"/>
          </a:xfrm>
          <a:prstGeom prst="rect">
            <a:avLst/>
          </a:prstGeom>
          <a:noFill/>
        </p:spPr>
        <p:txBody>
          <a:bodyPr wrap="square" rtlCol="0">
            <a:spAutoFit/>
          </a:bodyPr>
          <a:lstStyle/>
          <a:p>
            <a:r>
              <a:rPr lang="fr-FR" sz="2000" dirty="0" smtClean="0"/>
              <a:t>SAS </a:t>
            </a:r>
            <a:r>
              <a:rPr lang="fr-FR" sz="2000" dirty="0" err="1" smtClean="0"/>
              <a:t>Foundation</a:t>
            </a:r>
            <a:r>
              <a:rPr lang="fr-FR" sz="2000" dirty="0" smtClean="0"/>
              <a:t> : moteur SAS </a:t>
            </a:r>
            <a:endParaRPr lang="fr-FR" sz="2000" dirty="0"/>
          </a:p>
        </p:txBody>
      </p:sp>
      <p:pic>
        <p:nvPicPr>
          <p:cNvPr id="68" name="Image 67"/>
          <p:cNvPicPr>
            <a:picLocks noChangeAspect="1"/>
          </p:cNvPicPr>
          <p:nvPr/>
        </p:nvPicPr>
        <p:blipFill rotWithShape="1">
          <a:blip r:embed="rId10">
            <a:extLst>
              <a:ext uri="{BEBA8EAE-BF5A-486C-A8C5-ECC9F3942E4B}">
                <a14:imgProps xmlns:a14="http://schemas.microsoft.com/office/drawing/2010/main">
                  <a14:imgLayer r:embed="rId4">
                    <a14:imgEffect>
                      <a14:backgroundRemoval t="0" b="98374" l="0" r="100000">
                        <a14:foregroundMark x1="80511" y1="47154" x2="80511" y2="47154"/>
                        <a14:foregroundMark x1="89137" y1="71545" x2="76997" y2="69919"/>
                        <a14:foregroundMark x1="73802" y1="36585" x2="95847" y2="51220"/>
                        <a14:foregroundMark x1="79553" y1="30894" x2="78914" y2="13008"/>
                        <a14:foregroundMark x1="73163" y1="25203" x2="71565" y2="25203"/>
                        <a14:foregroundMark x1="69968" y1="43089" x2="74760" y2="12195"/>
                        <a14:foregroundMark x1="74441" y1="20325" x2="68051" y2="17073"/>
                        <a14:foregroundMark x1="69968" y1="25203" x2="71246" y2="36585"/>
                        <a14:foregroundMark x1="16613" y1="68293" x2="16613" y2="68293"/>
                        <a14:foregroundMark x1="7029" y1="21138" x2="23962" y2="75610"/>
                        <a14:foregroundMark x1="2236" y1="24390" x2="0" y2="22764"/>
                      </a14:backgroundRemoval>
                    </a14:imgEffect>
                  </a14:imgLayer>
                </a14:imgProps>
              </a:ext>
            </a:extLst>
          </a:blip>
          <a:srcRect l="1" r="66386"/>
          <a:stretch/>
        </p:blipFill>
        <p:spPr>
          <a:xfrm>
            <a:off x="4573455" y="4302226"/>
            <a:ext cx="587310" cy="686623"/>
          </a:xfrm>
          <a:prstGeom prst="rect">
            <a:avLst/>
          </a:prstGeom>
        </p:spPr>
      </p:pic>
    </p:spTree>
    <p:extLst>
      <p:ext uri="{BB962C8B-B14F-4D97-AF65-F5344CB8AC3E}">
        <p14:creationId xmlns:p14="http://schemas.microsoft.com/office/powerpoint/2010/main" val="397272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21600000">
                                      <p:cBhvr>
                                        <p:cTn id="22" dur="10000" fill="hold"/>
                                        <p:tgtEl>
                                          <p:spTgt spid="57"/>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8" presetClass="emph" presetSubtype="0" fill="hold" nodeType="clickEffect">
                                  <p:stCondLst>
                                    <p:cond delay="0"/>
                                  </p:stCondLst>
                                  <p:childTnLst>
                                    <p:animRot by="21600000">
                                      <p:cBhvr>
                                        <p:cTn id="42" dur="10000" fill="hold"/>
                                        <p:tgtEl>
                                          <p:spTgt spid="1038"/>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randombar(horizontal)">
                                      <p:cBhvr>
                                        <p:cTn id="47" dur="500"/>
                                        <p:tgtEl>
                                          <p:spTgt spid="68"/>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67"/>
                                        </p:tgtEl>
                                        <p:attrNameLst>
                                          <p:attrName>style.visibility</p:attrName>
                                        </p:attrNameLst>
                                      </p:cBhvr>
                                      <p:to>
                                        <p:strVal val="visible"/>
                                      </p:to>
                                    </p:set>
                                    <p:animEffect transition="in" filter="randombar(horizontal)">
                                      <p:cBhvr>
                                        <p:cTn id="5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à coins arrondis 107"/>
          <p:cNvSpPr/>
          <p:nvPr/>
        </p:nvSpPr>
        <p:spPr>
          <a:xfrm>
            <a:off x="637142" y="2692739"/>
            <a:ext cx="2417380" cy="1493053"/>
          </a:xfrm>
          <a:prstGeom prst="roundRect">
            <a:avLst/>
          </a:prstGeom>
          <a:solidFill>
            <a:schemeClr val="accent4">
              <a:lumMod val="20000"/>
              <a:lumOff val="80000"/>
            </a:schemeClr>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24" name="Rectangle à coins arrondis 23"/>
          <p:cNvSpPr/>
          <p:nvPr/>
        </p:nvSpPr>
        <p:spPr>
          <a:xfrm>
            <a:off x="9680028" y="3983422"/>
            <a:ext cx="2436095" cy="2298326"/>
          </a:xfrm>
          <a:prstGeom prst="roundRect">
            <a:avLst/>
          </a:prstGeom>
          <a:solidFill>
            <a:schemeClr val="accent2">
              <a:lumMod val="40000"/>
              <a:lumOff val="60000"/>
            </a:schemeClr>
          </a:solidFill>
          <a:ln>
            <a:solidFill>
              <a:schemeClr val="accent2"/>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5" name="Titre 4"/>
          <p:cNvSpPr>
            <a:spLocks noGrp="1"/>
          </p:cNvSpPr>
          <p:nvPr>
            <p:ph type="title"/>
          </p:nvPr>
        </p:nvSpPr>
        <p:spPr>
          <a:xfrm>
            <a:off x="1599753" y="113521"/>
            <a:ext cx="8974800" cy="478800"/>
          </a:xfrm>
        </p:spPr>
        <p:txBody>
          <a:bodyPr/>
          <a:lstStyle/>
          <a:p>
            <a:r>
              <a:rPr lang="fr-FR" dirty="0"/>
              <a:t>Migration Linux</a:t>
            </a:r>
            <a:r>
              <a:rPr lang="fr-FR" noProof="0" dirty="0" smtClean="0"/>
              <a:t/>
            </a:r>
            <a:br>
              <a:rPr lang="fr-FR" noProof="0" dirty="0" smtClean="0"/>
            </a:br>
            <a:r>
              <a:rPr lang="fr-FR" sz="1800" cap="all" dirty="0"/>
              <a:t>SAS®9 Architecture SAS</a:t>
            </a:r>
          </a:p>
        </p:txBody>
      </p:sp>
      <p:sp>
        <p:nvSpPr>
          <p:cNvPr id="4" name="Espace réservé du numéro de diapositive 3"/>
          <p:cNvSpPr>
            <a:spLocks noGrp="1"/>
          </p:cNvSpPr>
          <p:nvPr>
            <p:ph type="sldNum" sz="quarter" idx="12"/>
          </p:nvPr>
        </p:nvSpPr>
        <p:spPr/>
        <p:txBody>
          <a:bodyPr/>
          <a:lstStyle/>
          <a:p>
            <a:fld id="{D348DF54-380C-439F-A3D8-83F6F52CA378}" type="slidenum">
              <a:rPr lang="fr-FR" smtClean="0"/>
              <a:pPr/>
              <a:t>17</a:t>
            </a:fld>
            <a:endParaRPr lang="fr-FR" dirty="0"/>
          </a:p>
        </p:txBody>
      </p:sp>
      <p:sp>
        <p:nvSpPr>
          <p:cNvPr id="7" name="Rectangle à coins arrondis 6"/>
          <p:cNvSpPr/>
          <p:nvPr/>
        </p:nvSpPr>
        <p:spPr>
          <a:xfrm>
            <a:off x="4888424" y="888867"/>
            <a:ext cx="4781094" cy="2501462"/>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à coins arrondis 7"/>
          <p:cNvSpPr/>
          <p:nvPr/>
        </p:nvSpPr>
        <p:spPr>
          <a:xfrm>
            <a:off x="6069240" y="3983421"/>
            <a:ext cx="2436095" cy="2298326"/>
          </a:xfrm>
          <a:prstGeom prst="roundRect">
            <a:avLst/>
          </a:prstGeom>
          <a:solidFill>
            <a:schemeClr val="tx2">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0" name="Rectangle à coins arrondis 9"/>
          <p:cNvSpPr/>
          <p:nvPr/>
        </p:nvSpPr>
        <p:spPr>
          <a:xfrm>
            <a:off x="640474" y="1219200"/>
            <a:ext cx="2417380" cy="1473540"/>
          </a:xfrm>
          <a:prstGeom prst="roundRect">
            <a:avLst/>
          </a:prstGeom>
          <a:solidFill>
            <a:schemeClr val="accent6">
              <a:lumMod val="20000"/>
              <a:lumOff val="80000"/>
            </a:schemeClr>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cxnSp>
        <p:nvCxnSpPr>
          <p:cNvPr id="14" name="Connecteur en angle 13"/>
          <p:cNvCxnSpPr>
            <a:endCxn id="7" idx="1"/>
          </p:cNvCxnSpPr>
          <p:nvPr/>
        </p:nvCxnSpPr>
        <p:spPr>
          <a:xfrm flipV="1">
            <a:off x="2872509" y="2139598"/>
            <a:ext cx="2015915" cy="553140"/>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 name="Connecteur en angle 15"/>
          <p:cNvCxnSpPr/>
          <p:nvPr/>
        </p:nvCxnSpPr>
        <p:spPr>
          <a:xfrm>
            <a:off x="2872509" y="2692739"/>
            <a:ext cx="3207240" cy="2439845"/>
          </a:xfrm>
          <a:prstGeom prst="bent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9" name="Connecteur en angle 18"/>
          <p:cNvCxnSpPr>
            <a:stCxn id="8" idx="3"/>
            <a:endCxn id="24" idx="1"/>
          </p:cNvCxnSpPr>
          <p:nvPr/>
        </p:nvCxnSpPr>
        <p:spPr>
          <a:xfrm>
            <a:off x="8505335" y="5132584"/>
            <a:ext cx="1174693" cy="1"/>
          </a:xfrm>
          <a:prstGeom prst="bent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9" name="Connecteur en angle 28"/>
          <p:cNvCxnSpPr>
            <a:stCxn id="7" idx="2"/>
            <a:endCxn id="8" idx="0"/>
          </p:cNvCxnSpPr>
          <p:nvPr/>
        </p:nvCxnSpPr>
        <p:spPr>
          <a:xfrm rot="16200000" flipH="1">
            <a:off x="6986583" y="3682716"/>
            <a:ext cx="593092" cy="8317"/>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1" name="Connecteur en angle 30"/>
          <p:cNvCxnSpPr>
            <a:stCxn id="7" idx="2"/>
            <a:endCxn id="24" idx="0"/>
          </p:cNvCxnSpPr>
          <p:nvPr/>
        </p:nvCxnSpPr>
        <p:spPr>
          <a:xfrm rot="16200000" flipH="1">
            <a:off x="8791977" y="1877322"/>
            <a:ext cx="593093" cy="3619105"/>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4" name="ZoneTexte 33"/>
          <p:cNvSpPr txBox="1"/>
          <p:nvPr/>
        </p:nvSpPr>
        <p:spPr>
          <a:xfrm>
            <a:off x="6250823" y="4160461"/>
            <a:ext cx="2296552" cy="461665"/>
          </a:xfrm>
          <a:prstGeom prst="rect">
            <a:avLst/>
          </a:prstGeom>
          <a:noFill/>
        </p:spPr>
        <p:txBody>
          <a:bodyPr wrap="square" rtlCol="0">
            <a:spAutoFit/>
          </a:bodyPr>
          <a:lstStyle/>
          <a:p>
            <a:r>
              <a:rPr lang="fr-FR" sz="2400" dirty="0" smtClean="0"/>
              <a:t>SAS Middle </a:t>
            </a:r>
            <a:r>
              <a:rPr lang="fr-FR" sz="2400" dirty="0" err="1" smtClean="0"/>
              <a:t>Tier</a:t>
            </a:r>
            <a:endParaRPr lang="fr-FR" sz="2400" dirty="0"/>
          </a:p>
        </p:txBody>
      </p:sp>
      <p:sp>
        <p:nvSpPr>
          <p:cNvPr id="35" name="ZoneTexte 34"/>
          <p:cNvSpPr txBox="1"/>
          <p:nvPr/>
        </p:nvSpPr>
        <p:spPr>
          <a:xfrm>
            <a:off x="9895448" y="4185793"/>
            <a:ext cx="2296552" cy="461665"/>
          </a:xfrm>
          <a:prstGeom prst="rect">
            <a:avLst/>
          </a:prstGeom>
          <a:noFill/>
        </p:spPr>
        <p:txBody>
          <a:bodyPr wrap="square" rtlCol="0">
            <a:spAutoFit/>
          </a:bodyPr>
          <a:lstStyle/>
          <a:p>
            <a:pPr algn="ctr"/>
            <a:r>
              <a:rPr lang="fr-FR" sz="2400" dirty="0" smtClean="0"/>
              <a:t>Data</a:t>
            </a:r>
            <a:endParaRPr lang="fr-FR" sz="2400" dirty="0"/>
          </a:p>
        </p:txBody>
      </p:sp>
      <p:sp>
        <p:nvSpPr>
          <p:cNvPr id="36" name="ZoneTexte 35"/>
          <p:cNvSpPr txBox="1"/>
          <p:nvPr/>
        </p:nvSpPr>
        <p:spPr>
          <a:xfrm>
            <a:off x="6178548" y="968107"/>
            <a:ext cx="2296552" cy="461665"/>
          </a:xfrm>
          <a:prstGeom prst="rect">
            <a:avLst/>
          </a:prstGeom>
          <a:noFill/>
        </p:spPr>
        <p:txBody>
          <a:bodyPr wrap="square" rtlCol="0">
            <a:spAutoFit/>
          </a:bodyPr>
          <a:lstStyle/>
          <a:p>
            <a:pPr algn="ctr"/>
            <a:r>
              <a:rPr lang="fr-FR" sz="2400" dirty="0" smtClean="0"/>
              <a:t>SAS Server </a:t>
            </a:r>
            <a:r>
              <a:rPr lang="fr-FR" sz="2400" dirty="0" err="1" smtClean="0"/>
              <a:t>Tier</a:t>
            </a:r>
            <a:endParaRPr lang="fr-FR" sz="2400" dirty="0"/>
          </a:p>
        </p:txBody>
      </p:sp>
      <p:cxnSp>
        <p:nvCxnSpPr>
          <p:cNvPr id="38" name="Connecteur droit 37"/>
          <p:cNvCxnSpPr/>
          <p:nvPr/>
        </p:nvCxnSpPr>
        <p:spPr>
          <a:xfrm>
            <a:off x="849747" y="2692738"/>
            <a:ext cx="1976582" cy="0"/>
          </a:xfrm>
          <a:prstGeom prst="line">
            <a:avLst/>
          </a:prstGeom>
          <a:ln w="28575">
            <a:prstDash val="sysDot"/>
          </a:ln>
        </p:spPr>
        <p:style>
          <a:lnRef idx="3">
            <a:schemeClr val="dk1"/>
          </a:lnRef>
          <a:fillRef idx="0">
            <a:schemeClr val="dk1"/>
          </a:fillRef>
          <a:effectRef idx="2">
            <a:schemeClr val="dk1"/>
          </a:effectRef>
          <a:fontRef idx="minor">
            <a:schemeClr val="tx1"/>
          </a:fontRef>
        </p:style>
      </p:cxnSp>
      <p:pic>
        <p:nvPicPr>
          <p:cNvPr id="1026" name="Picture 2" descr="https://cdn-icons.flaticon.com/png/512/4254/premium/4254619.png?token=exp=1646819342~hmac=1dc8df6c933f30044cc660863491086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9762" y="1567666"/>
            <a:ext cx="1340130" cy="134013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https://cdn-icons.flaticon.com/png/512/4254/premium/4254619.png?token=exp=1646819342~hmac=1dc8df6c933f30044cc660863491086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78861" y="1565931"/>
            <a:ext cx="1340130" cy="1340130"/>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p:cNvSpPr/>
          <p:nvPr/>
        </p:nvSpPr>
        <p:spPr>
          <a:xfrm>
            <a:off x="5159399" y="2922070"/>
            <a:ext cx="1855508" cy="369332"/>
          </a:xfrm>
          <a:prstGeom prst="rect">
            <a:avLst/>
          </a:prstGeom>
        </p:spPr>
        <p:txBody>
          <a:bodyPr wrap="none">
            <a:spAutoFit/>
          </a:bodyPr>
          <a:lstStyle/>
          <a:p>
            <a:r>
              <a:rPr lang="fr-FR" dirty="0" err="1">
                <a:latin typeface="Calibri" panose="020F0502020204030204" pitchFamily="34" charset="0"/>
              </a:rPr>
              <a:t>M</a:t>
            </a:r>
            <a:r>
              <a:rPr lang="fr-FR" dirty="0" err="1" smtClean="0">
                <a:latin typeface="Calibri" panose="020F0502020204030204" pitchFamily="34" charset="0"/>
              </a:rPr>
              <a:t>etadata</a:t>
            </a:r>
            <a:r>
              <a:rPr lang="fr-FR" dirty="0" smtClean="0">
                <a:latin typeface="Calibri" panose="020F0502020204030204" pitchFamily="34" charset="0"/>
              </a:rPr>
              <a:t> serveur</a:t>
            </a:r>
            <a:endParaRPr lang="fr-FR" dirty="0"/>
          </a:p>
        </p:txBody>
      </p:sp>
      <p:sp>
        <p:nvSpPr>
          <p:cNvPr id="45" name="Rectangle 44"/>
          <p:cNvSpPr/>
          <p:nvPr/>
        </p:nvSpPr>
        <p:spPr>
          <a:xfrm>
            <a:off x="7739000" y="2907796"/>
            <a:ext cx="1685654" cy="369332"/>
          </a:xfrm>
          <a:prstGeom prst="rect">
            <a:avLst/>
          </a:prstGeom>
        </p:spPr>
        <p:txBody>
          <a:bodyPr wrap="none">
            <a:spAutoFit/>
          </a:bodyPr>
          <a:lstStyle/>
          <a:p>
            <a:r>
              <a:rPr lang="fr-FR" dirty="0" err="1" smtClean="0">
                <a:latin typeface="Calibri" panose="020F0502020204030204" pitchFamily="34" charset="0"/>
              </a:rPr>
              <a:t>Compute</a:t>
            </a:r>
            <a:r>
              <a:rPr lang="fr-FR" dirty="0" smtClean="0">
                <a:latin typeface="Calibri" panose="020F0502020204030204" pitchFamily="34" charset="0"/>
              </a:rPr>
              <a:t> </a:t>
            </a:r>
            <a:r>
              <a:rPr lang="fr-FR" dirty="0">
                <a:latin typeface="Calibri" panose="020F0502020204030204" pitchFamily="34" charset="0"/>
              </a:rPr>
              <a:t>server</a:t>
            </a:r>
            <a:endParaRPr lang="fr-FR" dirty="0"/>
          </a:p>
        </p:txBody>
      </p:sp>
      <p:sp>
        <p:nvSpPr>
          <p:cNvPr id="44" name="Rectangle 43"/>
          <p:cNvSpPr/>
          <p:nvPr/>
        </p:nvSpPr>
        <p:spPr>
          <a:xfrm>
            <a:off x="1175116" y="4596653"/>
            <a:ext cx="2336353" cy="1477328"/>
          </a:xfrm>
          <a:prstGeom prst="rect">
            <a:avLst/>
          </a:prstGeom>
          <a:solidFill>
            <a:schemeClr val="tx2">
              <a:lumMod val="75000"/>
            </a:schemeClr>
          </a:solidFill>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fr-FR" dirty="0" smtClean="0">
                <a:latin typeface="Calibri" panose="020F0502020204030204" pitchFamily="34" charset="0"/>
              </a:rPr>
              <a:t>Les servers tiers </a:t>
            </a:r>
            <a:r>
              <a:rPr lang="fr-FR" dirty="0">
                <a:latin typeface="Calibri" panose="020F0502020204030204" pitchFamily="34" charset="0"/>
              </a:rPr>
              <a:t>sont des constructions logiques à des fins de discussion uniquement.</a:t>
            </a:r>
            <a:endParaRPr lang="fr-FR" sz="2400" dirty="0"/>
          </a:p>
        </p:txBody>
      </p:sp>
      <p:pic>
        <p:nvPicPr>
          <p:cNvPr id="1033" name="Picture 9" descr="https://cdn-icons.flaticon.com/png/512/3647/premium/3647079.png?token=exp=1646819620~hmac=670fa8ef5225ee71f3123da01981ad0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2605" y="1288836"/>
            <a:ext cx="1024814" cy="1024814"/>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p:cNvSpPr/>
          <p:nvPr/>
        </p:nvSpPr>
        <p:spPr>
          <a:xfrm>
            <a:off x="1167882" y="2323407"/>
            <a:ext cx="1274260" cy="369332"/>
          </a:xfrm>
          <a:prstGeom prst="rect">
            <a:avLst/>
          </a:prstGeom>
        </p:spPr>
        <p:txBody>
          <a:bodyPr wrap="none">
            <a:spAutoFit/>
          </a:bodyPr>
          <a:lstStyle/>
          <a:p>
            <a:r>
              <a:rPr lang="fr-FR" dirty="0" smtClean="0">
                <a:latin typeface="Calibri" panose="020F0502020204030204" pitchFamily="34" charset="0"/>
              </a:rPr>
              <a:t>Client lourd</a:t>
            </a:r>
            <a:endParaRPr lang="fr-FR" dirty="0"/>
          </a:p>
        </p:txBody>
      </p:sp>
      <p:pic>
        <p:nvPicPr>
          <p:cNvPr id="1035" name="Picture 11" descr="https://cdn-icons.flaticon.com/png/512/1927/premium/1927656.png?token=exp=1646819722~hmac=73b5187ba664aa695af96abf520a4be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00477" y="2779737"/>
            <a:ext cx="1085689" cy="1085689"/>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6"/>
          <p:cNvSpPr/>
          <p:nvPr/>
        </p:nvSpPr>
        <p:spPr>
          <a:xfrm>
            <a:off x="1190679" y="3791129"/>
            <a:ext cx="1249829" cy="369332"/>
          </a:xfrm>
          <a:prstGeom prst="rect">
            <a:avLst/>
          </a:prstGeom>
        </p:spPr>
        <p:txBody>
          <a:bodyPr wrap="none">
            <a:spAutoFit/>
          </a:bodyPr>
          <a:lstStyle/>
          <a:p>
            <a:r>
              <a:rPr lang="fr-FR" dirty="0" smtClean="0">
                <a:latin typeface="Calibri" panose="020F0502020204030204" pitchFamily="34" charset="0"/>
              </a:rPr>
              <a:t>Client léger</a:t>
            </a:r>
            <a:endParaRPr lang="fr-FR" dirty="0"/>
          </a:p>
        </p:txBody>
      </p:sp>
      <p:pic>
        <p:nvPicPr>
          <p:cNvPr id="58" name="Picture 2" descr="https://cdn-icons.flaticon.com/png/512/4254/premium/4254619.png?token=exp=1646819342~hmac=1dc8df6c933f30044cc660863491086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4125" y="4622126"/>
            <a:ext cx="1340130" cy="1340130"/>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p:cNvSpPr/>
          <p:nvPr/>
        </p:nvSpPr>
        <p:spPr>
          <a:xfrm>
            <a:off x="6605027" y="5912415"/>
            <a:ext cx="1378326" cy="369332"/>
          </a:xfrm>
          <a:prstGeom prst="rect">
            <a:avLst/>
          </a:prstGeom>
        </p:spPr>
        <p:txBody>
          <a:bodyPr wrap="none">
            <a:spAutoFit/>
          </a:bodyPr>
          <a:lstStyle/>
          <a:p>
            <a:r>
              <a:rPr lang="fr-FR" dirty="0" smtClean="0">
                <a:latin typeface="Calibri" panose="020F0502020204030204" pitchFamily="34" charset="0"/>
              </a:rPr>
              <a:t>Web serveur</a:t>
            </a:r>
            <a:endParaRPr lang="fr-FR" dirty="0"/>
          </a:p>
        </p:txBody>
      </p:sp>
      <p:pic>
        <p:nvPicPr>
          <p:cNvPr id="1059" name="Picture 13" descr="https://cdn-icons.flaticon.com/png/512/3211/premium/3211193.png?token=exp=1646820088~hmac=a6899051b0d6d96f18af67b805ae6c9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16174" y="4590978"/>
            <a:ext cx="963801" cy="963801"/>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15" descr="https://cdn-icons.flaticon.com/png/512/1629/premium/1629451.png?token=exp=1646820139~hmac=68ab7242d6d99a74bb90fef7edbbf4e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948891" y="5536165"/>
            <a:ext cx="664383" cy="664383"/>
          </a:xfrm>
          <a:prstGeom prst="rect">
            <a:avLst/>
          </a:prstGeom>
          <a:noFill/>
          <a:extLst>
            <a:ext uri="{909E8E84-426E-40DD-AFC4-6F175D3DCCD1}">
              <a14:hiddenFill xmlns:a14="http://schemas.microsoft.com/office/drawing/2010/main">
                <a:solidFill>
                  <a:srgbClr val="FFFFFF"/>
                </a:solidFill>
              </a14:hiddenFill>
            </a:ext>
          </a:extLst>
        </p:spPr>
      </p:pic>
      <p:pic>
        <p:nvPicPr>
          <p:cNvPr id="1061" name="Picture 17" descr="https://cdn-icons.flaticon.com/png/512/3073/premium/3073439.png?token=exp=1646820218~hmac=d3925d21f2fa44d4d07145919005c1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251809" y="5536165"/>
            <a:ext cx="664383" cy="664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3114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à coins arrondis 96"/>
          <p:cNvSpPr/>
          <p:nvPr/>
        </p:nvSpPr>
        <p:spPr>
          <a:xfrm>
            <a:off x="5284510" y="2768221"/>
            <a:ext cx="1685091" cy="2842671"/>
          </a:xfrm>
          <a:prstGeom prst="roundRect">
            <a:avLst/>
          </a:prstGeom>
          <a:solidFill>
            <a:schemeClr val="tx2">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isasazj3</a:t>
            </a:r>
          </a:p>
        </p:txBody>
      </p:sp>
      <p:sp>
        <p:nvSpPr>
          <p:cNvPr id="6" name="Slide Number Placeholder 5">
            <a:extLst>
              <a:ext uri="{FF2B5EF4-FFF2-40B4-BE49-F238E27FC236}">
                <a16:creationId xmlns:a16="http://schemas.microsoft.com/office/drawing/2014/main" id="{0F8139D7-C76F-C54C-8E3E-494F090291BB}"/>
              </a:ext>
            </a:extLst>
          </p:cNvPr>
          <p:cNvSpPr txBox="1">
            <a:spLocks/>
          </p:cNvSpPr>
          <p:nvPr/>
        </p:nvSpPr>
        <p:spPr>
          <a:xfrm>
            <a:off x="11163034" y="6264308"/>
            <a:ext cx="261660" cy="169200"/>
          </a:xfrm>
          <a:prstGeom prst="rect">
            <a:avLst/>
          </a:prstGeom>
        </p:spPr>
        <p:txBody>
          <a:bodyPr wrap="square" lIns="0" tIns="0" rIns="0" bIns="0" anchor="ctr" anchorCtr="0">
            <a:noAutofit/>
          </a:bodyPr>
          <a:lstStyle>
            <a:defPPr>
              <a:defRPr lang="en-SE"/>
            </a:defPPr>
            <a:lvl1pPr marL="0" algn="r" defTabSz="914400" rtl="0" eaLnBrk="1" latinLnBrk="0" hangingPunct="1">
              <a:defRPr lang="en-GB" sz="1000" kern="1200" noProof="0" dirty="0" smtClean="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5A3C56-E491-49B2-93F3-63532DF516BC}" type="slidenum">
              <a:rPr lang="en-CA" smtClean="0"/>
              <a:pPr/>
              <a:t>18</a:t>
            </a:fld>
            <a:endParaRPr lang="en-CA"/>
          </a:p>
        </p:txBody>
      </p:sp>
      <p:sp>
        <p:nvSpPr>
          <p:cNvPr id="12" name="Rectangle 11">
            <a:extLst>
              <a:ext uri="{FF2B5EF4-FFF2-40B4-BE49-F238E27FC236}">
                <a16:creationId xmlns:a16="http://schemas.microsoft.com/office/drawing/2014/main" id="{5838D999-990E-284B-AD7D-EA87DC3319D2}"/>
              </a:ext>
            </a:extLst>
          </p:cNvPr>
          <p:cNvSpPr/>
          <p:nvPr/>
        </p:nvSpPr>
        <p:spPr>
          <a:xfrm>
            <a:off x="1165017" y="1394315"/>
            <a:ext cx="8850086" cy="646331"/>
          </a:xfrm>
          <a:prstGeom prst="rect">
            <a:avLst/>
          </a:prstGeom>
        </p:spPr>
        <p:txBody>
          <a:bodyPr wrap="square">
            <a:spAutoFit/>
          </a:bodyPr>
          <a:lstStyle/>
          <a:p>
            <a:pPr marL="285750" lvl="0" indent="-285750" fontAlgn="ctr">
              <a:buFont typeface="Arial" panose="020B0604020202020204" pitchFamily="34" charset="0"/>
              <a:buChar char="•"/>
            </a:pPr>
            <a:endParaRPr lang="fr-FR"/>
          </a:p>
          <a:p>
            <a:pPr lvl="0" fontAlgn="ctr"/>
            <a:endParaRPr lang="fr-FR"/>
          </a:p>
        </p:txBody>
      </p:sp>
      <p:grpSp>
        <p:nvGrpSpPr>
          <p:cNvPr id="22" name="Group 21">
            <a:extLst>
              <a:ext uri="{FF2B5EF4-FFF2-40B4-BE49-F238E27FC236}">
                <a16:creationId xmlns:a16="http://schemas.microsoft.com/office/drawing/2014/main" id="{9938CD56-EBC2-F24C-B885-9A622ABE2F42}"/>
              </a:ext>
            </a:extLst>
          </p:cNvPr>
          <p:cNvGrpSpPr/>
          <p:nvPr/>
        </p:nvGrpSpPr>
        <p:grpSpPr>
          <a:xfrm>
            <a:off x="5249777" y="2796719"/>
            <a:ext cx="1779899" cy="1850170"/>
            <a:chOff x="3057500" y="1193228"/>
            <a:chExt cx="1149212" cy="1226024"/>
          </a:xfrm>
        </p:grpSpPr>
        <p:sp>
          <p:nvSpPr>
            <p:cNvPr id="23" name="Rectangle 22">
              <a:extLst>
                <a:ext uri="{FF2B5EF4-FFF2-40B4-BE49-F238E27FC236}">
                  <a16:creationId xmlns:a16="http://schemas.microsoft.com/office/drawing/2014/main" id="{5620F375-F830-5941-80B2-31937A7365B9}"/>
                </a:ext>
              </a:extLst>
            </p:cNvPr>
            <p:cNvSpPr/>
            <p:nvPr/>
          </p:nvSpPr>
          <p:spPr>
            <a:xfrm>
              <a:off x="3057500" y="1193228"/>
              <a:ext cx="1149212" cy="452768"/>
            </a:xfrm>
            <a:prstGeom prst="rect">
              <a:avLst/>
            </a:prstGeom>
          </p:spPr>
          <p:txBody>
            <a:bodyPr wrap="square" lIns="0" tIns="0" rIns="0" bIns="0">
              <a:spAutoFit/>
            </a:bodyPr>
            <a:lstStyle/>
            <a:p>
              <a:pPr marL="55563" lvl="1" algn="ctr" eaLnBrk="0" hangingPunct="0">
                <a:spcBef>
                  <a:spcPct val="20000"/>
                </a:spcBef>
                <a:buClr>
                  <a:srgbClr val="FFD200"/>
                </a:buClr>
              </a:pPr>
              <a:r>
                <a:rPr lang="fr-FR" b="1" dirty="0" smtClean="0">
                  <a:solidFill>
                    <a:schemeClr val="tx1">
                      <a:lumMod val="95000"/>
                      <a:lumOff val="5000"/>
                    </a:schemeClr>
                  </a:solidFill>
                </a:rPr>
                <a:t>isasazj3</a:t>
              </a:r>
              <a:endParaRPr lang="en-US" b="1" dirty="0" smtClean="0">
                <a:solidFill>
                  <a:schemeClr val="tx1">
                    <a:lumMod val="95000"/>
                    <a:lumOff val="5000"/>
                  </a:schemeClr>
                </a:solidFill>
                <a:latin typeface="Univers 55" panose="02000000000000000000" pitchFamily="2" charset="0"/>
              </a:endParaRPr>
            </a:p>
            <a:p>
              <a:pPr marL="55563" lvl="1" algn="ctr" eaLnBrk="0" hangingPunct="0">
                <a:spcBef>
                  <a:spcPct val="20000"/>
                </a:spcBef>
                <a:buClr>
                  <a:srgbClr val="FFD200"/>
                </a:buClr>
              </a:pPr>
              <a:r>
                <a:rPr lang="en-US" sz="1100" b="1" dirty="0" smtClean="0">
                  <a:latin typeface="Univers 55" panose="02000000000000000000" pitchFamily="2" charset="0"/>
                </a:rPr>
                <a:t>Metadata </a:t>
              </a:r>
              <a:r>
                <a:rPr lang="en-US" sz="1100" b="1" dirty="0" err="1" smtClean="0">
                  <a:latin typeface="Univers 55" panose="02000000000000000000" pitchFamily="2" charset="0"/>
                </a:rPr>
                <a:t>serveur</a:t>
              </a:r>
              <a:endParaRPr lang="en-US" sz="1100" b="1" dirty="0" smtClean="0">
                <a:latin typeface="Univers 55" panose="02000000000000000000" pitchFamily="2" charset="0"/>
              </a:endParaRPr>
            </a:p>
            <a:p>
              <a:pPr marL="55563" lvl="1" algn="ctr" eaLnBrk="0" hangingPunct="0">
                <a:spcBef>
                  <a:spcPct val="20000"/>
                </a:spcBef>
                <a:buClr>
                  <a:srgbClr val="FFD200"/>
                </a:buClr>
              </a:pPr>
              <a:r>
                <a:rPr lang="en-US" sz="1100" b="1" dirty="0" smtClean="0">
                  <a:latin typeface="Univers 55" panose="02000000000000000000" pitchFamily="2" charset="0"/>
                </a:rPr>
                <a:t>compute </a:t>
              </a:r>
              <a:endParaRPr lang="en-US" sz="1100" b="1" dirty="0">
                <a:latin typeface="Univers 55" panose="02000000000000000000" pitchFamily="2" charset="0"/>
              </a:endParaRPr>
            </a:p>
          </p:txBody>
        </p:sp>
        <p:pic>
          <p:nvPicPr>
            <p:cNvPr id="25" name="Image 225">
              <a:extLst>
                <a:ext uri="{FF2B5EF4-FFF2-40B4-BE49-F238E27FC236}">
                  <a16:creationId xmlns:a16="http://schemas.microsoft.com/office/drawing/2014/main" id="{BB447BB9-3A1F-1743-ADD9-7DED3BFE2644}"/>
                </a:ext>
              </a:extLst>
            </p:cNvPr>
            <p:cNvPicPr>
              <a:picLocks noChangeAspect="1"/>
            </p:cNvPicPr>
            <p:nvPr/>
          </p:nvPicPr>
          <p:blipFill>
            <a:blip r:embed="rId3"/>
            <a:stretch>
              <a:fillRect/>
            </a:stretch>
          </p:blipFill>
          <p:spPr>
            <a:xfrm>
              <a:off x="3329003" y="1623783"/>
              <a:ext cx="586026" cy="795469"/>
            </a:xfrm>
            <a:prstGeom prst="rect">
              <a:avLst/>
            </a:prstGeom>
          </p:spPr>
        </p:pic>
      </p:grpSp>
      <p:sp>
        <p:nvSpPr>
          <p:cNvPr id="83" name="Titre 7"/>
          <p:cNvSpPr>
            <a:spLocks noGrp="1"/>
          </p:cNvSpPr>
          <p:nvPr>
            <p:ph type="title"/>
          </p:nvPr>
        </p:nvSpPr>
        <p:spPr>
          <a:xfrm>
            <a:off x="1629580" y="211369"/>
            <a:ext cx="8974800" cy="478800"/>
          </a:xfrm>
        </p:spPr>
        <p:txBody>
          <a:bodyPr>
            <a:normAutofit fontScale="90000"/>
          </a:bodyPr>
          <a:lstStyle/>
          <a:p>
            <a:r>
              <a:rPr lang="fr-FR" sz="3200" dirty="0"/>
              <a:t>Migration Linux</a:t>
            </a:r>
            <a:r>
              <a:rPr lang="fr-FR" cap="all" noProof="0" dirty="0" smtClean="0"/>
              <a:t/>
            </a:r>
            <a:br>
              <a:rPr lang="fr-FR" cap="all" noProof="0" dirty="0" smtClean="0"/>
            </a:br>
            <a:r>
              <a:rPr lang="fr-FR" sz="1800" cap="all" noProof="0" dirty="0"/>
              <a:t>Vision </a:t>
            </a:r>
            <a:r>
              <a:rPr lang="fr-FR" sz="1800" cap="all" noProof="0" dirty="0" smtClean="0"/>
              <a:t>technique  </a:t>
            </a:r>
            <a:r>
              <a:rPr lang="fr-FR" sz="1800" cap="all" noProof="0" dirty="0"/>
              <a:t>de la plateforme SAS</a:t>
            </a:r>
            <a:endParaRPr lang="fr-FR" noProof="0" dirty="0"/>
          </a:p>
        </p:txBody>
      </p:sp>
      <p:sp>
        <p:nvSpPr>
          <p:cNvPr id="96" name="Rectangle 95">
            <a:extLst>
              <a:ext uri="{FF2B5EF4-FFF2-40B4-BE49-F238E27FC236}">
                <a16:creationId xmlns:a16="http://schemas.microsoft.com/office/drawing/2014/main" id="{5620F375-F830-5941-80B2-31937A7365B9}"/>
              </a:ext>
            </a:extLst>
          </p:cNvPr>
          <p:cNvSpPr/>
          <p:nvPr/>
        </p:nvSpPr>
        <p:spPr>
          <a:xfrm>
            <a:off x="5189702" y="4676963"/>
            <a:ext cx="1779899" cy="778675"/>
          </a:xfrm>
          <a:prstGeom prst="rect">
            <a:avLst/>
          </a:prstGeom>
        </p:spPr>
        <p:txBody>
          <a:bodyPr wrap="square" lIns="0" tIns="0" rIns="0" bIns="0">
            <a:spAutoFit/>
          </a:bodyPr>
          <a:lstStyle/>
          <a:p>
            <a:pPr marL="55563" lvl="1" algn="ctr" eaLnBrk="0" hangingPunct="0">
              <a:spcBef>
                <a:spcPct val="20000"/>
              </a:spcBef>
              <a:buClr>
                <a:srgbClr val="FFD200"/>
              </a:buClr>
            </a:pPr>
            <a:r>
              <a:rPr lang="en-US" sz="1100" b="1" dirty="0" smtClean="0">
                <a:latin typeface="Univers 55" panose="02000000000000000000" pitchFamily="2" charset="0"/>
              </a:rPr>
              <a:t>Mono-machine</a:t>
            </a:r>
          </a:p>
          <a:p>
            <a:pPr marL="55563" lvl="1" algn="ctr" eaLnBrk="0" hangingPunct="0">
              <a:spcBef>
                <a:spcPct val="20000"/>
              </a:spcBef>
              <a:buClr>
                <a:srgbClr val="FFD200"/>
              </a:buClr>
            </a:pPr>
            <a:r>
              <a:rPr lang="en-US" sz="1100" b="1" dirty="0" smtClean="0">
                <a:latin typeface="Univers 55" panose="02000000000000000000" pitchFamily="2" charset="0"/>
              </a:rPr>
              <a:t>OS : AIX </a:t>
            </a:r>
          </a:p>
          <a:p>
            <a:pPr marL="55563" lvl="1" algn="ctr" eaLnBrk="0" hangingPunct="0">
              <a:spcBef>
                <a:spcPct val="20000"/>
              </a:spcBef>
              <a:buClr>
                <a:srgbClr val="FFD200"/>
              </a:buClr>
            </a:pPr>
            <a:r>
              <a:rPr lang="en-US" sz="1100" b="1" dirty="0" smtClean="0">
                <a:latin typeface="Univers 55" panose="02000000000000000000" pitchFamily="2" charset="0"/>
              </a:rPr>
              <a:t>CPU : 20</a:t>
            </a:r>
          </a:p>
          <a:p>
            <a:pPr marL="55563" lvl="1" algn="ctr" eaLnBrk="0" hangingPunct="0">
              <a:spcBef>
                <a:spcPct val="20000"/>
              </a:spcBef>
              <a:buClr>
                <a:srgbClr val="FFD200"/>
              </a:buClr>
            </a:pPr>
            <a:r>
              <a:rPr lang="en-US" sz="1100" b="1" dirty="0" smtClean="0">
                <a:latin typeface="Univers 55" panose="02000000000000000000" pitchFamily="2" charset="0"/>
              </a:rPr>
              <a:t>MEMORY : 250 Go</a:t>
            </a:r>
          </a:p>
        </p:txBody>
      </p:sp>
      <p:grpSp>
        <p:nvGrpSpPr>
          <p:cNvPr id="5" name="Groupe 4"/>
          <p:cNvGrpSpPr/>
          <p:nvPr/>
        </p:nvGrpSpPr>
        <p:grpSpPr>
          <a:xfrm>
            <a:off x="1025728" y="943763"/>
            <a:ext cx="10010309" cy="5857209"/>
            <a:chOff x="1025728" y="943763"/>
            <a:chExt cx="10010309" cy="5857209"/>
          </a:xfrm>
        </p:grpSpPr>
        <p:pic>
          <p:nvPicPr>
            <p:cNvPr id="1026" name="Picture 2" descr="File:Database-openldap.svg - Wikimedia Comm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89622" y="6066044"/>
              <a:ext cx="519690" cy="734928"/>
            </a:xfrm>
            <a:prstGeom prst="rect">
              <a:avLst/>
            </a:prstGeom>
            <a:noFill/>
            <a:extLst>
              <a:ext uri="{909E8E84-426E-40DD-AFC4-6F175D3DCCD1}">
                <a14:hiddenFill xmlns:a14="http://schemas.microsoft.com/office/drawing/2010/main">
                  <a:solidFill>
                    <a:srgbClr val="FFFFFF"/>
                  </a:solidFill>
                </a14:hiddenFill>
              </a:ext>
            </a:extLst>
          </p:spPr>
        </p:pic>
        <p:sp>
          <p:nvSpPr>
            <p:cNvPr id="92" name="Oval 147">
              <a:extLst>
                <a:ext uri="{FF2B5EF4-FFF2-40B4-BE49-F238E27FC236}">
                  <a16:creationId xmlns:a16="http://schemas.microsoft.com/office/drawing/2014/main" id="{77CF102C-0926-0A4A-935D-D7C864A249E0}"/>
                </a:ext>
              </a:extLst>
            </p:cNvPr>
            <p:cNvSpPr/>
            <p:nvPr/>
          </p:nvSpPr>
          <p:spPr>
            <a:xfrm>
              <a:off x="6683161" y="5894754"/>
              <a:ext cx="513826" cy="24743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chemeClr val="bg1"/>
                  </a:solidFill>
                </a:rPr>
                <a:t>6</a:t>
              </a:r>
              <a:endParaRPr lang="en-SE" sz="1200" b="1" dirty="0">
                <a:solidFill>
                  <a:schemeClr val="bg1"/>
                </a:solidFill>
              </a:endParaRPr>
            </a:p>
          </p:txBody>
        </p:sp>
        <p:cxnSp>
          <p:nvCxnSpPr>
            <p:cNvPr id="93" name="Connector: Elbow 123">
              <a:extLst>
                <a:ext uri="{FF2B5EF4-FFF2-40B4-BE49-F238E27FC236}">
                  <a16:creationId xmlns:a16="http://schemas.microsoft.com/office/drawing/2014/main" id="{1C17F066-DBE4-3647-85C8-CE4855519292}"/>
                </a:ext>
              </a:extLst>
            </p:cNvPr>
            <p:cNvCxnSpPr>
              <a:cxnSpLocks/>
              <a:stCxn id="1026" idx="0"/>
              <a:endCxn id="97" idx="2"/>
            </p:cNvCxnSpPr>
            <p:nvPr/>
          </p:nvCxnSpPr>
          <p:spPr>
            <a:xfrm rot="16200000" flipV="1">
              <a:off x="6460686" y="5277262"/>
              <a:ext cx="455152" cy="1122411"/>
            </a:xfrm>
            <a:prstGeom prst="bentConnector3">
              <a:avLst>
                <a:gd name="adj1" fmla="val 50000"/>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Groupe 3"/>
            <p:cNvGrpSpPr/>
            <p:nvPr/>
          </p:nvGrpSpPr>
          <p:grpSpPr>
            <a:xfrm>
              <a:off x="1025728" y="943763"/>
              <a:ext cx="10010309" cy="5760335"/>
              <a:chOff x="1025728" y="943763"/>
              <a:chExt cx="10010309" cy="5760335"/>
            </a:xfrm>
          </p:grpSpPr>
          <p:grpSp>
            <p:nvGrpSpPr>
              <p:cNvPr id="36" name="Group 35">
                <a:extLst>
                  <a:ext uri="{FF2B5EF4-FFF2-40B4-BE49-F238E27FC236}">
                    <a16:creationId xmlns:a16="http://schemas.microsoft.com/office/drawing/2014/main" id="{0D98A6A8-D008-A34E-A05C-ABF69C57B404}"/>
                  </a:ext>
                </a:extLst>
              </p:cNvPr>
              <p:cNvGrpSpPr/>
              <p:nvPr/>
            </p:nvGrpSpPr>
            <p:grpSpPr>
              <a:xfrm>
                <a:off x="2926094" y="2869917"/>
                <a:ext cx="1379857" cy="505764"/>
                <a:chOff x="3053692" y="1883769"/>
                <a:chExt cx="1379857" cy="505764"/>
              </a:xfrm>
            </p:grpSpPr>
            <p:sp>
              <p:nvSpPr>
                <p:cNvPr id="39" name="Rectangle 38">
                  <a:extLst>
                    <a:ext uri="{FF2B5EF4-FFF2-40B4-BE49-F238E27FC236}">
                      <a16:creationId xmlns:a16="http://schemas.microsoft.com/office/drawing/2014/main" id="{502CB821-DA34-3647-A10D-24497EEEDEA2}"/>
                    </a:ext>
                  </a:extLst>
                </p:cNvPr>
                <p:cNvSpPr/>
                <p:nvPr/>
              </p:nvSpPr>
              <p:spPr>
                <a:xfrm>
                  <a:off x="3385006" y="2037568"/>
                  <a:ext cx="722990" cy="107722"/>
                </a:xfrm>
                <a:prstGeom prst="rect">
                  <a:avLst/>
                </a:prstGeom>
              </p:spPr>
              <p:txBody>
                <a:bodyPr wrap="square" lIns="0" tIns="0" rIns="0" bIns="0">
                  <a:spAutoFit/>
                </a:bodyPr>
                <a:lstStyle/>
                <a:p>
                  <a:pPr marL="55563" lvl="1" eaLnBrk="0" hangingPunct="0">
                    <a:spcBef>
                      <a:spcPct val="20000"/>
                    </a:spcBef>
                    <a:buClr>
                      <a:srgbClr val="FFD200"/>
                    </a:buClr>
                  </a:pPr>
                  <a:endParaRPr lang="en-US" sz="700" dirty="0">
                    <a:latin typeface="Univers 55" panose="02000000000000000000" pitchFamily="2" charset="0"/>
                  </a:endParaRPr>
                </a:p>
              </p:txBody>
            </p:sp>
            <p:pic>
              <p:nvPicPr>
                <p:cNvPr id="40" name="Picture 12">
                  <a:extLst>
                    <a:ext uri="{FF2B5EF4-FFF2-40B4-BE49-F238E27FC236}">
                      <a16:creationId xmlns:a16="http://schemas.microsoft.com/office/drawing/2014/main" id="{CC85E28F-FD9A-E64B-A400-3A8CB8E3599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073549" y="2029533"/>
                  <a:ext cx="360000" cy="360000"/>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D19C8053-14D6-BE47-A103-A783DBE9EB16}"/>
                    </a:ext>
                  </a:extLst>
                </p:cNvPr>
                <p:cNvSpPr/>
                <p:nvPr/>
              </p:nvSpPr>
              <p:spPr>
                <a:xfrm>
                  <a:off x="3053692" y="1883769"/>
                  <a:ext cx="1143866" cy="200055"/>
                </a:xfrm>
                <a:prstGeom prst="rect">
                  <a:avLst/>
                </a:prstGeom>
              </p:spPr>
              <p:txBody>
                <a:bodyPr wrap="square">
                  <a:spAutoFit/>
                </a:bodyPr>
                <a:lstStyle/>
                <a:p>
                  <a:pPr marL="55563" lvl="1" algn="ctr" eaLnBrk="0" hangingPunct="0">
                    <a:spcBef>
                      <a:spcPct val="20000"/>
                    </a:spcBef>
                    <a:buClr>
                      <a:srgbClr val="FFD200"/>
                    </a:buClr>
                  </a:pPr>
                  <a:r>
                    <a:rPr lang="en-US" sz="700" b="1" err="1">
                      <a:latin typeface="Univers 55" panose="02000000000000000000" pitchFamily="2" charset="0"/>
                    </a:rPr>
                    <a:t>Outil</a:t>
                  </a:r>
                  <a:r>
                    <a:rPr lang="en-US" sz="700" b="1">
                      <a:latin typeface="Univers 55" panose="02000000000000000000" pitchFamily="2" charset="0"/>
                    </a:rPr>
                    <a:t> de </a:t>
                  </a:r>
                  <a:r>
                    <a:rPr lang="en-US" sz="700" b="1" err="1">
                      <a:latin typeface="Univers 55" panose="02000000000000000000" pitchFamily="2" charset="0"/>
                    </a:rPr>
                    <a:t>transfert</a:t>
                  </a:r>
                  <a:endParaRPr lang="en-US" sz="700">
                    <a:latin typeface="Univers 55" panose="02000000000000000000" pitchFamily="2" charset="0"/>
                  </a:endParaRPr>
                </a:p>
              </p:txBody>
            </p:sp>
          </p:grpSp>
          <p:cxnSp>
            <p:nvCxnSpPr>
              <p:cNvPr id="65" name="Connector: Elbow 123">
                <a:extLst>
                  <a:ext uri="{FF2B5EF4-FFF2-40B4-BE49-F238E27FC236}">
                    <a16:creationId xmlns:a16="http://schemas.microsoft.com/office/drawing/2014/main" id="{051CCAF9-7007-594A-97C7-7BD942BED514}"/>
                  </a:ext>
                </a:extLst>
              </p:cNvPr>
              <p:cNvCxnSpPr>
                <a:cxnSpLocks/>
              </p:cNvCxnSpPr>
              <p:nvPr/>
            </p:nvCxnSpPr>
            <p:spPr>
              <a:xfrm flipV="1">
                <a:off x="2977131" y="3876296"/>
                <a:ext cx="2319782" cy="1627041"/>
              </a:xfrm>
              <a:prstGeom prst="bentConnector3">
                <a:avLst>
                  <a:gd name="adj1" fmla="val 50000"/>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123">
                <a:extLst>
                  <a:ext uri="{FF2B5EF4-FFF2-40B4-BE49-F238E27FC236}">
                    <a16:creationId xmlns:a16="http://schemas.microsoft.com/office/drawing/2014/main" id="{CF7F72EC-2F0A-864F-B5D6-775A9538E052}"/>
                  </a:ext>
                </a:extLst>
              </p:cNvPr>
              <p:cNvCxnSpPr>
                <a:cxnSpLocks/>
              </p:cNvCxnSpPr>
              <p:nvPr/>
            </p:nvCxnSpPr>
            <p:spPr>
              <a:xfrm>
                <a:off x="4472138" y="3215736"/>
                <a:ext cx="813306" cy="401144"/>
              </a:xfrm>
              <a:prstGeom prst="bentConnector3">
                <a:avLst>
                  <a:gd name="adj1" fmla="val 50000"/>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7" name="Image 232">
                <a:extLst>
                  <a:ext uri="{FF2B5EF4-FFF2-40B4-BE49-F238E27FC236}">
                    <a16:creationId xmlns:a16="http://schemas.microsoft.com/office/drawing/2014/main" id="{DD12EB20-D7CB-EA4D-88A7-E6489144DC83}"/>
                  </a:ext>
                </a:extLst>
              </p:cNvPr>
              <p:cNvPicPr>
                <a:picLocks noChangeAspect="1"/>
              </p:cNvPicPr>
              <p:nvPr/>
            </p:nvPicPr>
            <p:blipFill>
              <a:blip r:embed="rId6"/>
              <a:stretch>
                <a:fillRect/>
              </a:stretch>
            </p:blipFill>
            <p:spPr>
              <a:xfrm>
                <a:off x="1979471" y="4649377"/>
                <a:ext cx="396000" cy="282861"/>
              </a:xfrm>
              <a:prstGeom prst="rect">
                <a:avLst/>
              </a:prstGeom>
            </p:spPr>
          </p:pic>
          <p:pic>
            <p:nvPicPr>
              <p:cNvPr id="88" name="Rectangle 13392">
                <a:extLst>
                  <a:ext uri="{FF2B5EF4-FFF2-40B4-BE49-F238E27FC236}">
                    <a16:creationId xmlns:a16="http://schemas.microsoft.com/office/drawing/2014/main" id="{B90EDBDC-F09F-B94A-B237-0F5369E1FB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1620076" y="4628455"/>
                <a:ext cx="3254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Rectangle 89">
                <a:extLst>
                  <a:ext uri="{FF2B5EF4-FFF2-40B4-BE49-F238E27FC236}">
                    <a16:creationId xmlns:a16="http://schemas.microsoft.com/office/drawing/2014/main" id="{618B53B3-B337-BE47-A434-BC5764A0DAA3}"/>
                  </a:ext>
                </a:extLst>
              </p:cNvPr>
              <p:cNvSpPr/>
              <p:nvPr/>
            </p:nvSpPr>
            <p:spPr>
              <a:xfrm>
                <a:off x="1527944" y="4422325"/>
                <a:ext cx="976845" cy="215444"/>
              </a:xfrm>
              <a:prstGeom prst="rect">
                <a:avLst/>
              </a:prstGeom>
            </p:spPr>
            <p:txBody>
              <a:bodyPr wrap="square">
                <a:spAutoFit/>
              </a:bodyPr>
              <a:lstStyle/>
              <a:p>
                <a:pPr marL="55563" lvl="1" algn="ctr" eaLnBrk="0" hangingPunct="0">
                  <a:spcBef>
                    <a:spcPct val="20000"/>
                  </a:spcBef>
                  <a:buClr>
                    <a:srgbClr val="FFD200"/>
                  </a:buClr>
                </a:pPr>
                <a:r>
                  <a:rPr lang="en-US" sz="800" b="1" dirty="0">
                    <a:latin typeface="Univers 55" panose="02000000000000000000" pitchFamily="2" charset="0"/>
                  </a:rPr>
                  <a:t>SAS Client </a:t>
                </a:r>
                <a:endParaRPr lang="en-US" sz="800" dirty="0">
                  <a:latin typeface="Univers 55" panose="02000000000000000000" pitchFamily="2" charset="0"/>
                </a:endParaRPr>
              </a:p>
            </p:txBody>
          </p:sp>
          <p:pic>
            <p:nvPicPr>
              <p:cNvPr id="101" name="Picture 10">
                <a:extLst>
                  <a:ext uri="{FF2B5EF4-FFF2-40B4-BE49-F238E27FC236}">
                    <a16:creationId xmlns:a16="http://schemas.microsoft.com/office/drawing/2014/main" id="{313A54C2-826D-D84A-92DD-FA66AD9ABCB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2266963" y="5555001"/>
                <a:ext cx="333310" cy="333310"/>
              </a:xfrm>
              <a:prstGeom prst="rect">
                <a:avLst/>
              </a:prstGeom>
              <a:noFill/>
              <a:extLst>
                <a:ext uri="{909E8E84-426E-40DD-AFC4-6F175D3DCCD1}">
                  <a14:hiddenFill xmlns:a14="http://schemas.microsoft.com/office/drawing/2010/main">
                    <a:solidFill>
                      <a:srgbClr val="FFFFFF"/>
                    </a:solidFill>
                  </a14:hiddenFill>
                </a:ext>
              </a:extLst>
            </p:spPr>
          </p:pic>
          <p:sp>
            <p:nvSpPr>
              <p:cNvPr id="102" name="Rectangle 101">
                <a:extLst>
                  <a:ext uri="{FF2B5EF4-FFF2-40B4-BE49-F238E27FC236}">
                    <a16:creationId xmlns:a16="http://schemas.microsoft.com/office/drawing/2014/main" id="{2C5FE05C-361C-3146-8673-92EFD9E7494F}"/>
                  </a:ext>
                </a:extLst>
              </p:cNvPr>
              <p:cNvSpPr/>
              <p:nvPr/>
            </p:nvSpPr>
            <p:spPr>
              <a:xfrm>
                <a:off x="1252216" y="4294022"/>
                <a:ext cx="1519676" cy="1799324"/>
              </a:xfrm>
              <a:prstGeom prst="rect">
                <a:avLst/>
              </a:prstGeom>
              <a:noFill/>
              <a:ln w="6350">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2E4E1E82-F935-E246-AC8E-CA727E2265BE}"/>
                  </a:ext>
                </a:extLst>
              </p:cNvPr>
              <p:cNvSpPr/>
              <p:nvPr/>
            </p:nvSpPr>
            <p:spPr>
              <a:xfrm>
                <a:off x="1211427" y="5343338"/>
                <a:ext cx="1519676" cy="215444"/>
              </a:xfrm>
              <a:prstGeom prst="rect">
                <a:avLst/>
              </a:prstGeom>
            </p:spPr>
            <p:txBody>
              <a:bodyPr wrap="square" lIns="0" rIns="0">
                <a:spAutoFit/>
              </a:bodyPr>
              <a:lstStyle/>
              <a:p>
                <a:pPr marL="55563" lvl="1" algn="ctr" eaLnBrk="0" hangingPunct="0">
                  <a:spcBef>
                    <a:spcPct val="20000"/>
                  </a:spcBef>
                  <a:buClr>
                    <a:srgbClr val="FFD200"/>
                  </a:buClr>
                </a:pPr>
                <a:r>
                  <a:rPr lang="en-US" sz="800" b="1" dirty="0">
                    <a:latin typeface="Univers 55" panose="02000000000000000000" pitchFamily="2" charset="0"/>
                  </a:rPr>
                  <a:t>SAS Client </a:t>
                </a:r>
                <a:r>
                  <a:rPr lang="en-US" sz="800" b="1" dirty="0" smtClean="0">
                    <a:latin typeface="Univers 55" panose="02000000000000000000" pitchFamily="2" charset="0"/>
                  </a:rPr>
                  <a:t>distant</a:t>
                </a:r>
                <a:endParaRPr lang="en-US" sz="800" dirty="0">
                  <a:latin typeface="Univers 55" panose="02000000000000000000" pitchFamily="2" charset="0"/>
                </a:endParaRPr>
              </a:p>
            </p:txBody>
          </p:sp>
          <p:pic>
            <p:nvPicPr>
              <p:cNvPr id="106" name="Rectangle 13392">
                <a:extLst>
                  <a:ext uri="{FF2B5EF4-FFF2-40B4-BE49-F238E27FC236}">
                    <a16:creationId xmlns:a16="http://schemas.microsoft.com/office/drawing/2014/main" id="{823DE527-ACB2-3C44-8FFF-306575C0E22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bwMode="auto">
              <a:xfrm>
                <a:off x="1379156" y="5582203"/>
                <a:ext cx="307910" cy="306408"/>
              </a:xfrm>
              <a:prstGeom prst="rect">
                <a:avLst/>
              </a:prstGeom>
              <a:solidFill>
                <a:schemeClr val="bg1"/>
              </a:solidFill>
              <a:ln>
                <a:noFill/>
              </a:ln>
            </p:spPr>
          </p:pic>
          <p:pic>
            <p:nvPicPr>
              <p:cNvPr id="105" name="Image 232">
                <a:extLst>
                  <a:ext uri="{FF2B5EF4-FFF2-40B4-BE49-F238E27FC236}">
                    <a16:creationId xmlns:a16="http://schemas.microsoft.com/office/drawing/2014/main" id="{75A81176-409F-C744-B38E-29A4591FD498}"/>
                  </a:ext>
                </a:extLst>
              </p:cNvPr>
              <p:cNvPicPr>
                <a:picLocks noChangeAspect="1"/>
              </p:cNvPicPr>
              <p:nvPr/>
            </p:nvPicPr>
            <p:blipFill>
              <a:blip r:embed="rId6"/>
              <a:stretch>
                <a:fillRect/>
              </a:stretch>
            </p:blipFill>
            <p:spPr>
              <a:xfrm>
                <a:off x="1763586" y="5610893"/>
                <a:ext cx="396000" cy="282861"/>
              </a:xfrm>
              <a:prstGeom prst="rect">
                <a:avLst/>
              </a:prstGeom>
            </p:spPr>
          </p:pic>
          <p:cxnSp>
            <p:nvCxnSpPr>
              <p:cNvPr id="109" name="Connector: Elbow 123">
                <a:extLst>
                  <a:ext uri="{FF2B5EF4-FFF2-40B4-BE49-F238E27FC236}">
                    <a16:creationId xmlns:a16="http://schemas.microsoft.com/office/drawing/2014/main" id="{B9DCC5D3-57E2-834B-ADF8-A89F152BDB65}"/>
                  </a:ext>
                </a:extLst>
              </p:cNvPr>
              <p:cNvCxnSpPr>
                <a:cxnSpLocks/>
              </p:cNvCxnSpPr>
              <p:nvPr/>
            </p:nvCxnSpPr>
            <p:spPr>
              <a:xfrm rot="5400000" flipH="1" flipV="1">
                <a:off x="2444707" y="3983976"/>
                <a:ext cx="1674674" cy="609823"/>
              </a:xfrm>
              <a:prstGeom prst="bentConnector3">
                <a:avLst>
                  <a:gd name="adj1" fmla="val -99"/>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8" name="Oval 147">
                <a:extLst>
                  <a:ext uri="{FF2B5EF4-FFF2-40B4-BE49-F238E27FC236}">
                    <a16:creationId xmlns:a16="http://schemas.microsoft.com/office/drawing/2014/main" id="{77CF102C-0926-0A4A-935D-D7C864A249E0}"/>
                  </a:ext>
                </a:extLst>
              </p:cNvPr>
              <p:cNvSpPr/>
              <p:nvPr/>
            </p:nvSpPr>
            <p:spPr>
              <a:xfrm>
                <a:off x="4231878" y="4510988"/>
                <a:ext cx="199179" cy="203456"/>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t>3</a:t>
                </a:r>
                <a:endParaRPr lang="en-SE" sz="1200" b="1" dirty="0"/>
              </a:p>
            </p:txBody>
          </p:sp>
          <p:sp>
            <p:nvSpPr>
              <p:cNvPr id="152" name="Oval 151">
                <a:extLst>
                  <a:ext uri="{FF2B5EF4-FFF2-40B4-BE49-F238E27FC236}">
                    <a16:creationId xmlns:a16="http://schemas.microsoft.com/office/drawing/2014/main" id="{F5840B9D-1E15-BB4F-9404-CD741D76A963}"/>
                  </a:ext>
                </a:extLst>
              </p:cNvPr>
              <p:cNvSpPr/>
              <p:nvPr/>
            </p:nvSpPr>
            <p:spPr>
              <a:xfrm>
                <a:off x="3298848" y="3876296"/>
                <a:ext cx="199179" cy="203456"/>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t>2</a:t>
                </a:r>
                <a:endParaRPr lang="en-SE" sz="1200" b="1" dirty="0"/>
              </a:p>
            </p:txBody>
          </p:sp>
          <p:grpSp>
            <p:nvGrpSpPr>
              <p:cNvPr id="3" name="Groupe 2"/>
              <p:cNvGrpSpPr/>
              <p:nvPr/>
            </p:nvGrpSpPr>
            <p:grpSpPr>
              <a:xfrm>
                <a:off x="1025728" y="943763"/>
                <a:ext cx="10010309" cy="5760335"/>
                <a:chOff x="1025728" y="943763"/>
                <a:chExt cx="10010309" cy="5760335"/>
              </a:xfrm>
            </p:grpSpPr>
            <p:sp>
              <p:nvSpPr>
                <p:cNvPr id="11" name="TextBox 100" descr="CONFIDENTIAL_TAG_0xFFEE">
                  <a:extLst>
                    <a:ext uri="{FF2B5EF4-FFF2-40B4-BE49-F238E27FC236}">
                      <a16:creationId xmlns:a16="http://schemas.microsoft.com/office/drawing/2014/main" id="{87908A9A-CB07-5641-8C44-96F3655E3883}"/>
                    </a:ext>
                  </a:extLst>
                </p:cNvPr>
                <p:cNvSpPr txBox="1"/>
                <p:nvPr/>
              </p:nvSpPr>
              <p:spPr bwMode="black">
                <a:xfrm>
                  <a:off x="9336017" y="6264308"/>
                  <a:ext cx="1439604" cy="439790"/>
                </a:xfrm>
                <a:prstGeom prst="rect">
                  <a:avLst/>
                </a:prstGeom>
                <a:noFill/>
                <a:ln w="9525" algn="ctr">
                  <a:noFill/>
                  <a:miter lim="800000"/>
                  <a:headEnd/>
                  <a:tailEnd/>
                </a:ln>
                <a:effectLst>
                  <a:glow>
                    <a:srgbClr val="000000"/>
                  </a:glow>
                </a:effectLst>
              </p:spPr>
              <p:txBody>
                <a:bodyPr vert="horz" wrap="square" lIns="0" tIns="0" rIns="0" bIns="0" rtlCol="0">
                  <a:noAutofit/>
                </a:bodyPr>
                <a:lstStyle/>
                <a:p>
                  <a:pPr algn="ctr">
                    <a:defRPr/>
                  </a:pPr>
                  <a:r>
                    <a:rPr lang="fr-FR" sz="1000" dirty="0" smtClean="0"/>
                    <a:t>Système de fichiers :</a:t>
                  </a:r>
                </a:p>
                <a:p>
                  <a:pPr algn="ctr">
                    <a:defRPr/>
                  </a:pPr>
                  <a:r>
                    <a:rPr lang="fr-FR" sz="1000" dirty="0" smtClean="0"/>
                    <a:t>Disque locaux </a:t>
                  </a:r>
                </a:p>
                <a:p>
                  <a:pPr algn="ctr">
                    <a:defRPr/>
                  </a:pPr>
                  <a:r>
                    <a:rPr lang="fr-FR" sz="1000" dirty="0" smtClean="0"/>
                    <a:t>NAS : partage </a:t>
                  </a:r>
                  <a:r>
                    <a:rPr lang="fr-FR" sz="1000" dirty="0" err="1" smtClean="0"/>
                    <a:t>window</a:t>
                  </a:r>
                  <a:endParaRPr lang="fr-FR" sz="10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000" b="0" i="0" u="none" strike="noStrike" kern="1200" cap="none" spc="0" normalizeH="0" baseline="0" noProof="0" dirty="0">
                    <a:ln>
                      <a:noFill/>
                    </a:ln>
                    <a:effectLst/>
                    <a:uLnTx/>
                    <a:uFillTx/>
                    <a:latin typeface="+mn-lt"/>
                    <a:ea typeface="+mn-ea"/>
                    <a:cs typeface="Arial" pitchFamily="34" charset="0"/>
                  </a:endParaRPr>
                </a:p>
              </p:txBody>
            </p:sp>
            <p:grpSp>
              <p:nvGrpSpPr>
                <p:cNvPr id="19" name="Groupe 18"/>
                <p:cNvGrpSpPr/>
                <p:nvPr/>
              </p:nvGrpSpPr>
              <p:grpSpPr>
                <a:xfrm>
                  <a:off x="6283507" y="943763"/>
                  <a:ext cx="1691640" cy="1118299"/>
                  <a:chOff x="6832965" y="1109066"/>
                  <a:chExt cx="1691640" cy="1118299"/>
                </a:xfrm>
              </p:grpSpPr>
              <p:sp>
                <p:nvSpPr>
                  <p:cNvPr id="13" name="Can 12">
                    <a:extLst>
                      <a:ext uri="{FF2B5EF4-FFF2-40B4-BE49-F238E27FC236}">
                        <a16:creationId xmlns:a16="http://schemas.microsoft.com/office/drawing/2014/main" id="{A01AF9E5-E1D4-CB45-9498-4C51FC17E506}"/>
                      </a:ext>
                    </a:extLst>
                  </p:cNvPr>
                  <p:cNvSpPr/>
                  <p:nvPr/>
                </p:nvSpPr>
                <p:spPr>
                  <a:xfrm>
                    <a:off x="7182478" y="1109066"/>
                    <a:ext cx="987552" cy="535589"/>
                  </a:xfrm>
                  <a:prstGeom prst="can">
                    <a:avLst/>
                  </a:prstGeom>
                  <a:solidFill>
                    <a:schemeClr val="accent1">
                      <a:lumMod val="20000"/>
                      <a:lumOff val="80000"/>
                      <a:alpha val="93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4" name="TextBox 13">
                    <a:extLst>
                      <a:ext uri="{FF2B5EF4-FFF2-40B4-BE49-F238E27FC236}">
                        <a16:creationId xmlns:a16="http://schemas.microsoft.com/office/drawing/2014/main" id="{8A1890B2-DF0D-0548-AA1A-32E5DB34DF10}"/>
                      </a:ext>
                    </a:extLst>
                  </p:cNvPr>
                  <p:cNvSpPr txBox="1"/>
                  <p:nvPr/>
                </p:nvSpPr>
                <p:spPr>
                  <a:xfrm>
                    <a:off x="6832965" y="1704145"/>
                    <a:ext cx="1691640" cy="523220"/>
                  </a:xfrm>
                  <a:prstGeom prst="rect">
                    <a:avLst/>
                  </a:prstGeom>
                  <a:noFill/>
                </p:spPr>
                <p:txBody>
                  <a:bodyPr wrap="square" rtlCol="0">
                    <a:spAutoFit/>
                  </a:bodyPr>
                  <a:lstStyle/>
                  <a:p>
                    <a:pPr algn="ctr"/>
                    <a:r>
                      <a:rPr lang="fr-FR" sz="1400" dirty="0" smtClean="0"/>
                      <a:t>VERTICA</a:t>
                    </a:r>
                  </a:p>
                  <a:p>
                    <a:pPr algn="ctr"/>
                    <a:r>
                      <a:rPr lang="en-SE" sz="1400" dirty="0" smtClean="0"/>
                      <a:t>(SGBD</a:t>
                    </a:r>
                    <a:r>
                      <a:rPr lang="en-SE" sz="1400" dirty="0"/>
                      <a:t>)</a:t>
                    </a:r>
                  </a:p>
                </p:txBody>
              </p:sp>
            </p:grpSp>
            <p:cxnSp>
              <p:nvCxnSpPr>
                <p:cNvPr id="46" name="Connector: Elbow 123">
                  <a:extLst>
                    <a:ext uri="{FF2B5EF4-FFF2-40B4-BE49-F238E27FC236}">
                      <a16:creationId xmlns:a16="http://schemas.microsoft.com/office/drawing/2014/main" id="{58E90521-9D75-3F42-972E-EE52D09253C8}"/>
                    </a:ext>
                  </a:extLst>
                </p:cNvPr>
                <p:cNvCxnSpPr>
                  <a:cxnSpLocks/>
                </p:cNvCxnSpPr>
                <p:nvPr/>
              </p:nvCxnSpPr>
              <p:spPr>
                <a:xfrm rot="5400000" flipH="1" flipV="1">
                  <a:off x="9579725" y="4909370"/>
                  <a:ext cx="810692" cy="806"/>
                </a:xfrm>
                <a:prstGeom prst="bentConnector3">
                  <a:avLst>
                    <a:gd name="adj1" fmla="val 50000"/>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123">
                  <a:extLst>
                    <a:ext uri="{FF2B5EF4-FFF2-40B4-BE49-F238E27FC236}">
                      <a16:creationId xmlns:a16="http://schemas.microsoft.com/office/drawing/2014/main" id="{D76F810E-ADAF-2247-951A-E96048359264}"/>
                    </a:ext>
                  </a:extLst>
                </p:cNvPr>
                <p:cNvCxnSpPr>
                  <a:cxnSpLocks/>
                  <a:endCxn id="97" idx="3"/>
                </p:cNvCxnSpPr>
                <p:nvPr/>
              </p:nvCxnSpPr>
              <p:spPr>
                <a:xfrm rot="10800000">
                  <a:off x="6969601" y="4189558"/>
                  <a:ext cx="2020088" cy="1596017"/>
                </a:xfrm>
                <a:prstGeom prst="bentConnector3">
                  <a:avLst>
                    <a:gd name="adj1" fmla="val 50000"/>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0" name="Organigramme : Disque magnétique 10">
                  <a:extLst>
                    <a:ext uri="{FF2B5EF4-FFF2-40B4-BE49-F238E27FC236}">
                      <a16:creationId xmlns:a16="http://schemas.microsoft.com/office/drawing/2014/main" id="{F21AFC46-4F94-F647-94B1-198D8B629156}"/>
                    </a:ext>
                  </a:extLst>
                </p:cNvPr>
                <p:cNvSpPr/>
                <p:nvPr/>
              </p:nvSpPr>
              <p:spPr>
                <a:xfrm>
                  <a:off x="9092421" y="5353621"/>
                  <a:ext cx="1753992" cy="833632"/>
                </a:xfrm>
                <a:custGeom>
                  <a:avLst/>
                  <a:gdLst>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10000 w 10000"/>
                    <a:gd name="connsiteY0" fmla="*/ 1667 h 10000"/>
                    <a:gd name="connsiteX1" fmla="*/ 5000 w 10000"/>
                    <a:gd name="connsiteY1" fmla="*/ 3334 h 10000"/>
                    <a:gd name="connsiteX2" fmla="*/ 0 w 10000"/>
                    <a:gd name="connsiteY2"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10 w 10010"/>
                    <a:gd name="connsiteY0" fmla="*/ 1667 h 10000"/>
                    <a:gd name="connsiteX1" fmla="*/ 5010 w 10010"/>
                    <a:gd name="connsiteY1" fmla="*/ 0 h 10000"/>
                    <a:gd name="connsiteX2" fmla="*/ 10010 w 10010"/>
                    <a:gd name="connsiteY2" fmla="*/ 1667 h 10000"/>
                    <a:gd name="connsiteX3" fmla="*/ 10010 w 10010"/>
                    <a:gd name="connsiteY3" fmla="*/ 8333 h 10000"/>
                    <a:gd name="connsiteX4" fmla="*/ 5010 w 10010"/>
                    <a:gd name="connsiteY4" fmla="*/ 10000 h 10000"/>
                    <a:gd name="connsiteX5" fmla="*/ 10 w 10010"/>
                    <a:gd name="connsiteY5" fmla="*/ 8333 h 10000"/>
                    <a:gd name="connsiteX6" fmla="*/ 10 w 10010"/>
                    <a:gd name="connsiteY6" fmla="*/ 1667 h 10000"/>
                    <a:gd name="connsiteX0" fmla="*/ 10010 w 10010"/>
                    <a:gd name="connsiteY0" fmla="*/ 1667 h 10000"/>
                    <a:gd name="connsiteX1" fmla="*/ 5010 w 10010"/>
                    <a:gd name="connsiteY1" fmla="*/ 3334 h 10000"/>
                    <a:gd name="connsiteX2" fmla="*/ 10 w 10010"/>
                    <a:gd name="connsiteY2" fmla="*/ 1667 h 10000"/>
                    <a:gd name="connsiteX0" fmla="*/ 10 w 10010"/>
                    <a:gd name="connsiteY0" fmla="*/ 1667 h 10000"/>
                    <a:gd name="connsiteX1" fmla="*/ 5010 w 10010"/>
                    <a:gd name="connsiteY1" fmla="*/ 0 h 10000"/>
                    <a:gd name="connsiteX2" fmla="*/ 10010 w 10010"/>
                    <a:gd name="connsiteY2" fmla="*/ 1667 h 10000"/>
                    <a:gd name="connsiteX3" fmla="*/ 10010 w 10010"/>
                    <a:gd name="connsiteY3" fmla="*/ 8333 h 10000"/>
                    <a:gd name="connsiteX4" fmla="*/ 5010 w 10010"/>
                    <a:gd name="connsiteY4" fmla="*/ 10000 h 10000"/>
                    <a:gd name="connsiteX5" fmla="*/ 10 w 10010"/>
                    <a:gd name="connsiteY5" fmla="*/ 8333 h 10000"/>
                    <a:gd name="connsiteX6" fmla="*/ 0 w 10010"/>
                    <a:gd name="connsiteY6" fmla="*/ 7272 h 10000"/>
                    <a:gd name="connsiteX7" fmla="*/ 10 w 10010"/>
                    <a:gd name="connsiteY7" fmla="*/ 1667 h 10000"/>
                    <a:gd name="connsiteX0" fmla="*/ 143 w 10143"/>
                    <a:gd name="connsiteY0" fmla="*/ 1667 h 10008"/>
                    <a:gd name="connsiteX1" fmla="*/ 5143 w 10143"/>
                    <a:gd name="connsiteY1" fmla="*/ 0 h 10008"/>
                    <a:gd name="connsiteX2" fmla="*/ 10143 w 10143"/>
                    <a:gd name="connsiteY2" fmla="*/ 1667 h 10008"/>
                    <a:gd name="connsiteX3" fmla="*/ 10143 w 10143"/>
                    <a:gd name="connsiteY3" fmla="*/ 8333 h 10008"/>
                    <a:gd name="connsiteX4" fmla="*/ 5143 w 10143"/>
                    <a:gd name="connsiteY4" fmla="*/ 10000 h 10008"/>
                    <a:gd name="connsiteX5" fmla="*/ 143 w 10143"/>
                    <a:gd name="connsiteY5" fmla="*/ 8333 h 10008"/>
                    <a:gd name="connsiteX6" fmla="*/ 143 w 10143"/>
                    <a:gd name="connsiteY6" fmla="*/ 1667 h 10008"/>
                    <a:gd name="connsiteX0" fmla="*/ 10143 w 10143"/>
                    <a:gd name="connsiteY0" fmla="*/ 1667 h 10008"/>
                    <a:gd name="connsiteX1" fmla="*/ 5143 w 10143"/>
                    <a:gd name="connsiteY1" fmla="*/ 3334 h 10008"/>
                    <a:gd name="connsiteX2" fmla="*/ 143 w 10143"/>
                    <a:gd name="connsiteY2" fmla="*/ 1667 h 10008"/>
                    <a:gd name="connsiteX0" fmla="*/ 143 w 10143"/>
                    <a:gd name="connsiteY0" fmla="*/ 1667 h 10008"/>
                    <a:gd name="connsiteX1" fmla="*/ 5143 w 10143"/>
                    <a:gd name="connsiteY1" fmla="*/ 0 h 10008"/>
                    <a:gd name="connsiteX2" fmla="*/ 10143 w 10143"/>
                    <a:gd name="connsiteY2" fmla="*/ 1667 h 10008"/>
                    <a:gd name="connsiteX3" fmla="*/ 10143 w 10143"/>
                    <a:gd name="connsiteY3" fmla="*/ 8333 h 10008"/>
                    <a:gd name="connsiteX4" fmla="*/ 5143 w 10143"/>
                    <a:gd name="connsiteY4" fmla="*/ 10000 h 10008"/>
                    <a:gd name="connsiteX5" fmla="*/ 413 w 10143"/>
                    <a:gd name="connsiteY5" fmla="*/ 9243 h 10008"/>
                    <a:gd name="connsiteX6" fmla="*/ 143 w 10143"/>
                    <a:gd name="connsiteY6" fmla="*/ 8333 h 10008"/>
                    <a:gd name="connsiteX7" fmla="*/ 133 w 10143"/>
                    <a:gd name="connsiteY7" fmla="*/ 7272 h 10008"/>
                    <a:gd name="connsiteX8" fmla="*/ 143 w 10143"/>
                    <a:gd name="connsiteY8" fmla="*/ 1667 h 10008"/>
                    <a:gd name="connsiteX0" fmla="*/ 10 w 10010"/>
                    <a:gd name="connsiteY0" fmla="*/ 1667 h 10008"/>
                    <a:gd name="connsiteX1" fmla="*/ 5010 w 10010"/>
                    <a:gd name="connsiteY1" fmla="*/ 0 h 10008"/>
                    <a:gd name="connsiteX2" fmla="*/ 10010 w 10010"/>
                    <a:gd name="connsiteY2" fmla="*/ 1667 h 10008"/>
                    <a:gd name="connsiteX3" fmla="*/ 10010 w 10010"/>
                    <a:gd name="connsiteY3" fmla="*/ 8333 h 10008"/>
                    <a:gd name="connsiteX4" fmla="*/ 5010 w 10010"/>
                    <a:gd name="connsiteY4" fmla="*/ 10000 h 10008"/>
                    <a:gd name="connsiteX5" fmla="*/ 10 w 10010"/>
                    <a:gd name="connsiteY5" fmla="*/ 8333 h 10008"/>
                    <a:gd name="connsiteX6" fmla="*/ 10 w 10010"/>
                    <a:gd name="connsiteY6" fmla="*/ 1667 h 10008"/>
                    <a:gd name="connsiteX0" fmla="*/ 10010 w 10010"/>
                    <a:gd name="connsiteY0" fmla="*/ 1667 h 10008"/>
                    <a:gd name="connsiteX1" fmla="*/ 5010 w 10010"/>
                    <a:gd name="connsiteY1" fmla="*/ 3334 h 10008"/>
                    <a:gd name="connsiteX2" fmla="*/ 10 w 10010"/>
                    <a:gd name="connsiteY2" fmla="*/ 1667 h 10008"/>
                    <a:gd name="connsiteX0" fmla="*/ 10 w 10010"/>
                    <a:gd name="connsiteY0" fmla="*/ 1667 h 10008"/>
                    <a:gd name="connsiteX1" fmla="*/ 5010 w 10010"/>
                    <a:gd name="connsiteY1" fmla="*/ 0 h 10008"/>
                    <a:gd name="connsiteX2" fmla="*/ 10010 w 10010"/>
                    <a:gd name="connsiteY2" fmla="*/ 1667 h 10008"/>
                    <a:gd name="connsiteX3" fmla="*/ 10010 w 10010"/>
                    <a:gd name="connsiteY3" fmla="*/ 8333 h 10008"/>
                    <a:gd name="connsiteX4" fmla="*/ 5010 w 10010"/>
                    <a:gd name="connsiteY4" fmla="*/ 10000 h 10008"/>
                    <a:gd name="connsiteX5" fmla="*/ 280 w 10010"/>
                    <a:gd name="connsiteY5" fmla="*/ 9243 h 10008"/>
                    <a:gd name="connsiteX6" fmla="*/ 10 w 10010"/>
                    <a:gd name="connsiteY6" fmla="*/ 8333 h 10008"/>
                    <a:gd name="connsiteX7" fmla="*/ 0 w 10010"/>
                    <a:gd name="connsiteY7" fmla="*/ 7272 h 10008"/>
                    <a:gd name="connsiteX8" fmla="*/ 10 w 10010"/>
                    <a:gd name="connsiteY8" fmla="*/ 1667 h 10008"/>
                    <a:gd name="connsiteX0" fmla="*/ 10 w 10010"/>
                    <a:gd name="connsiteY0" fmla="*/ 1667 h 10009"/>
                    <a:gd name="connsiteX1" fmla="*/ 5010 w 10010"/>
                    <a:gd name="connsiteY1" fmla="*/ 0 h 10009"/>
                    <a:gd name="connsiteX2" fmla="*/ 10010 w 10010"/>
                    <a:gd name="connsiteY2" fmla="*/ 1667 h 10009"/>
                    <a:gd name="connsiteX3" fmla="*/ 10010 w 10010"/>
                    <a:gd name="connsiteY3" fmla="*/ 8333 h 10009"/>
                    <a:gd name="connsiteX4" fmla="*/ 5010 w 10010"/>
                    <a:gd name="connsiteY4" fmla="*/ 10000 h 10009"/>
                    <a:gd name="connsiteX5" fmla="*/ 10 w 10010"/>
                    <a:gd name="connsiteY5" fmla="*/ 8333 h 10009"/>
                    <a:gd name="connsiteX6" fmla="*/ 10 w 10010"/>
                    <a:gd name="connsiteY6" fmla="*/ 1667 h 10009"/>
                    <a:gd name="connsiteX0" fmla="*/ 10010 w 10010"/>
                    <a:gd name="connsiteY0" fmla="*/ 1667 h 10009"/>
                    <a:gd name="connsiteX1" fmla="*/ 5010 w 10010"/>
                    <a:gd name="connsiteY1" fmla="*/ 3334 h 10009"/>
                    <a:gd name="connsiteX2" fmla="*/ 10 w 10010"/>
                    <a:gd name="connsiteY2" fmla="*/ 1667 h 10009"/>
                    <a:gd name="connsiteX0" fmla="*/ 10 w 10010"/>
                    <a:gd name="connsiteY0" fmla="*/ 1667 h 10009"/>
                    <a:gd name="connsiteX1" fmla="*/ 5010 w 10010"/>
                    <a:gd name="connsiteY1" fmla="*/ 0 h 10009"/>
                    <a:gd name="connsiteX2" fmla="*/ 10010 w 10010"/>
                    <a:gd name="connsiteY2" fmla="*/ 1667 h 10009"/>
                    <a:gd name="connsiteX3" fmla="*/ 10010 w 10010"/>
                    <a:gd name="connsiteY3" fmla="*/ 8333 h 10009"/>
                    <a:gd name="connsiteX4" fmla="*/ 5010 w 10010"/>
                    <a:gd name="connsiteY4" fmla="*/ 10000 h 10009"/>
                    <a:gd name="connsiteX5" fmla="*/ 666 w 10010"/>
                    <a:gd name="connsiteY5" fmla="*/ 9316 h 10009"/>
                    <a:gd name="connsiteX6" fmla="*/ 10 w 10010"/>
                    <a:gd name="connsiteY6" fmla="*/ 8333 h 10009"/>
                    <a:gd name="connsiteX7" fmla="*/ 0 w 10010"/>
                    <a:gd name="connsiteY7" fmla="*/ 7272 h 10009"/>
                    <a:gd name="connsiteX8" fmla="*/ 10 w 10010"/>
                    <a:gd name="connsiteY8" fmla="*/ 1667 h 10009"/>
                    <a:gd name="connsiteX0" fmla="*/ 10 w 10010"/>
                    <a:gd name="connsiteY0" fmla="*/ 1667 h 10015"/>
                    <a:gd name="connsiteX1" fmla="*/ 5010 w 10010"/>
                    <a:gd name="connsiteY1" fmla="*/ 0 h 10015"/>
                    <a:gd name="connsiteX2" fmla="*/ 10010 w 10010"/>
                    <a:gd name="connsiteY2" fmla="*/ 1667 h 10015"/>
                    <a:gd name="connsiteX3" fmla="*/ 10010 w 10010"/>
                    <a:gd name="connsiteY3" fmla="*/ 8333 h 10015"/>
                    <a:gd name="connsiteX4" fmla="*/ 5010 w 10010"/>
                    <a:gd name="connsiteY4" fmla="*/ 10000 h 10015"/>
                    <a:gd name="connsiteX5" fmla="*/ 10 w 10010"/>
                    <a:gd name="connsiteY5" fmla="*/ 8333 h 10015"/>
                    <a:gd name="connsiteX6" fmla="*/ 10 w 10010"/>
                    <a:gd name="connsiteY6" fmla="*/ 1667 h 10015"/>
                    <a:gd name="connsiteX0" fmla="*/ 10010 w 10010"/>
                    <a:gd name="connsiteY0" fmla="*/ 1667 h 10015"/>
                    <a:gd name="connsiteX1" fmla="*/ 5010 w 10010"/>
                    <a:gd name="connsiteY1" fmla="*/ 3334 h 10015"/>
                    <a:gd name="connsiteX2" fmla="*/ 10 w 10010"/>
                    <a:gd name="connsiteY2" fmla="*/ 1667 h 10015"/>
                    <a:gd name="connsiteX0" fmla="*/ 10 w 10010"/>
                    <a:gd name="connsiteY0" fmla="*/ 1667 h 10015"/>
                    <a:gd name="connsiteX1" fmla="*/ 5010 w 10010"/>
                    <a:gd name="connsiteY1" fmla="*/ 0 h 10015"/>
                    <a:gd name="connsiteX2" fmla="*/ 10010 w 10010"/>
                    <a:gd name="connsiteY2" fmla="*/ 1667 h 10015"/>
                    <a:gd name="connsiteX3" fmla="*/ 10010 w 10010"/>
                    <a:gd name="connsiteY3" fmla="*/ 8333 h 10015"/>
                    <a:gd name="connsiteX4" fmla="*/ 5010 w 10010"/>
                    <a:gd name="connsiteY4" fmla="*/ 10000 h 10015"/>
                    <a:gd name="connsiteX5" fmla="*/ 666 w 10010"/>
                    <a:gd name="connsiteY5" fmla="*/ 9316 h 10015"/>
                    <a:gd name="connsiteX6" fmla="*/ 10 w 10010"/>
                    <a:gd name="connsiteY6" fmla="*/ 8333 h 10015"/>
                    <a:gd name="connsiteX7" fmla="*/ 0 w 10010"/>
                    <a:gd name="connsiteY7" fmla="*/ 7272 h 10015"/>
                    <a:gd name="connsiteX8" fmla="*/ 10 w 10010"/>
                    <a:gd name="connsiteY8" fmla="*/ 1667 h 10015"/>
                    <a:gd name="connsiteX0" fmla="*/ 10 w 10010"/>
                    <a:gd name="connsiteY0" fmla="*/ 1667 h 10011"/>
                    <a:gd name="connsiteX1" fmla="*/ 5010 w 10010"/>
                    <a:gd name="connsiteY1" fmla="*/ 0 h 10011"/>
                    <a:gd name="connsiteX2" fmla="*/ 10010 w 10010"/>
                    <a:gd name="connsiteY2" fmla="*/ 1667 h 10011"/>
                    <a:gd name="connsiteX3" fmla="*/ 10010 w 10010"/>
                    <a:gd name="connsiteY3" fmla="*/ 8333 h 10011"/>
                    <a:gd name="connsiteX4" fmla="*/ 5010 w 10010"/>
                    <a:gd name="connsiteY4" fmla="*/ 10000 h 10011"/>
                    <a:gd name="connsiteX5" fmla="*/ 10 w 10010"/>
                    <a:gd name="connsiteY5" fmla="*/ 8333 h 10011"/>
                    <a:gd name="connsiteX6" fmla="*/ 10 w 10010"/>
                    <a:gd name="connsiteY6" fmla="*/ 1667 h 10011"/>
                    <a:gd name="connsiteX0" fmla="*/ 10010 w 10010"/>
                    <a:gd name="connsiteY0" fmla="*/ 1667 h 10011"/>
                    <a:gd name="connsiteX1" fmla="*/ 5010 w 10010"/>
                    <a:gd name="connsiteY1" fmla="*/ 3334 h 10011"/>
                    <a:gd name="connsiteX2" fmla="*/ 10 w 10010"/>
                    <a:gd name="connsiteY2" fmla="*/ 1667 h 10011"/>
                    <a:gd name="connsiteX0" fmla="*/ 10 w 10010"/>
                    <a:gd name="connsiteY0" fmla="*/ 1667 h 10011"/>
                    <a:gd name="connsiteX1" fmla="*/ 5010 w 10010"/>
                    <a:gd name="connsiteY1" fmla="*/ 0 h 10011"/>
                    <a:gd name="connsiteX2" fmla="*/ 10010 w 10010"/>
                    <a:gd name="connsiteY2" fmla="*/ 1667 h 10011"/>
                    <a:gd name="connsiteX3" fmla="*/ 10010 w 10010"/>
                    <a:gd name="connsiteY3" fmla="*/ 8333 h 10011"/>
                    <a:gd name="connsiteX4" fmla="*/ 5010 w 10010"/>
                    <a:gd name="connsiteY4" fmla="*/ 10000 h 10011"/>
                    <a:gd name="connsiteX5" fmla="*/ 701 w 10010"/>
                    <a:gd name="connsiteY5" fmla="*/ 9201 h 10011"/>
                    <a:gd name="connsiteX6" fmla="*/ 10 w 10010"/>
                    <a:gd name="connsiteY6" fmla="*/ 8333 h 10011"/>
                    <a:gd name="connsiteX7" fmla="*/ 0 w 10010"/>
                    <a:gd name="connsiteY7" fmla="*/ 7272 h 10011"/>
                    <a:gd name="connsiteX8" fmla="*/ 10 w 10010"/>
                    <a:gd name="connsiteY8" fmla="*/ 1667 h 10011"/>
                    <a:gd name="connsiteX0" fmla="*/ 10 w 10010"/>
                    <a:gd name="connsiteY0" fmla="*/ 1667 h 10010"/>
                    <a:gd name="connsiteX1" fmla="*/ 5010 w 10010"/>
                    <a:gd name="connsiteY1" fmla="*/ 0 h 10010"/>
                    <a:gd name="connsiteX2" fmla="*/ 10010 w 10010"/>
                    <a:gd name="connsiteY2" fmla="*/ 1667 h 10010"/>
                    <a:gd name="connsiteX3" fmla="*/ 10010 w 10010"/>
                    <a:gd name="connsiteY3" fmla="*/ 8333 h 10010"/>
                    <a:gd name="connsiteX4" fmla="*/ 5010 w 10010"/>
                    <a:gd name="connsiteY4" fmla="*/ 10000 h 10010"/>
                    <a:gd name="connsiteX5" fmla="*/ 10 w 10010"/>
                    <a:gd name="connsiteY5" fmla="*/ 8333 h 10010"/>
                    <a:gd name="connsiteX6" fmla="*/ 10 w 10010"/>
                    <a:gd name="connsiteY6" fmla="*/ 1667 h 10010"/>
                    <a:gd name="connsiteX0" fmla="*/ 10010 w 10010"/>
                    <a:gd name="connsiteY0" fmla="*/ 1667 h 10010"/>
                    <a:gd name="connsiteX1" fmla="*/ 5010 w 10010"/>
                    <a:gd name="connsiteY1" fmla="*/ 3334 h 10010"/>
                    <a:gd name="connsiteX2" fmla="*/ 10 w 10010"/>
                    <a:gd name="connsiteY2" fmla="*/ 1667 h 10010"/>
                    <a:gd name="connsiteX0" fmla="*/ 10 w 10010"/>
                    <a:gd name="connsiteY0" fmla="*/ 1667 h 10010"/>
                    <a:gd name="connsiteX1" fmla="*/ 5010 w 10010"/>
                    <a:gd name="connsiteY1" fmla="*/ 0 h 10010"/>
                    <a:gd name="connsiteX2" fmla="*/ 10010 w 10010"/>
                    <a:gd name="connsiteY2" fmla="*/ 1667 h 10010"/>
                    <a:gd name="connsiteX3" fmla="*/ 10010 w 10010"/>
                    <a:gd name="connsiteY3" fmla="*/ 8333 h 10010"/>
                    <a:gd name="connsiteX4" fmla="*/ 5010 w 10010"/>
                    <a:gd name="connsiteY4" fmla="*/ 10000 h 10010"/>
                    <a:gd name="connsiteX5" fmla="*/ 701 w 10010"/>
                    <a:gd name="connsiteY5" fmla="*/ 9201 h 10010"/>
                    <a:gd name="connsiteX6" fmla="*/ 10 w 10010"/>
                    <a:gd name="connsiteY6" fmla="*/ 8333 h 10010"/>
                    <a:gd name="connsiteX7" fmla="*/ 0 w 10010"/>
                    <a:gd name="connsiteY7" fmla="*/ 7272 h 10010"/>
                    <a:gd name="connsiteX8" fmla="*/ 10 w 10010"/>
                    <a:gd name="connsiteY8" fmla="*/ 1667 h 10010"/>
                    <a:gd name="connsiteX0" fmla="*/ 10 w 10010"/>
                    <a:gd name="connsiteY0" fmla="*/ 1667 h 10010"/>
                    <a:gd name="connsiteX1" fmla="*/ 5010 w 10010"/>
                    <a:gd name="connsiteY1" fmla="*/ 0 h 10010"/>
                    <a:gd name="connsiteX2" fmla="*/ 10010 w 10010"/>
                    <a:gd name="connsiteY2" fmla="*/ 1667 h 10010"/>
                    <a:gd name="connsiteX3" fmla="*/ 10010 w 10010"/>
                    <a:gd name="connsiteY3" fmla="*/ 8333 h 10010"/>
                    <a:gd name="connsiteX4" fmla="*/ 5010 w 10010"/>
                    <a:gd name="connsiteY4" fmla="*/ 10000 h 10010"/>
                    <a:gd name="connsiteX5" fmla="*/ 10 w 10010"/>
                    <a:gd name="connsiteY5" fmla="*/ 8333 h 10010"/>
                    <a:gd name="connsiteX6" fmla="*/ 10 w 10010"/>
                    <a:gd name="connsiteY6" fmla="*/ 1667 h 10010"/>
                    <a:gd name="connsiteX0" fmla="*/ 10010 w 10010"/>
                    <a:gd name="connsiteY0" fmla="*/ 1667 h 10010"/>
                    <a:gd name="connsiteX1" fmla="*/ 5010 w 10010"/>
                    <a:gd name="connsiteY1" fmla="*/ 3334 h 10010"/>
                    <a:gd name="connsiteX2" fmla="*/ 10 w 10010"/>
                    <a:gd name="connsiteY2" fmla="*/ 1667 h 10010"/>
                    <a:gd name="connsiteX0" fmla="*/ 10 w 10010"/>
                    <a:gd name="connsiteY0" fmla="*/ 1667 h 10010"/>
                    <a:gd name="connsiteX1" fmla="*/ 5010 w 10010"/>
                    <a:gd name="connsiteY1" fmla="*/ 0 h 10010"/>
                    <a:gd name="connsiteX2" fmla="*/ 10010 w 10010"/>
                    <a:gd name="connsiteY2" fmla="*/ 1667 h 10010"/>
                    <a:gd name="connsiteX3" fmla="*/ 10010 w 10010"/>
                    <a:gd name="connsiteY3" fmla="*/ 8333 h 10010"/>
                    <a:gd name="connsiteX4" fmla="*/ 5010 w 10010"/>
                    <a:gd name="connsiteY4" fmla="*/ 10000 h 10010"/>
                    <a:gd name="connsiteX5" fmla="*/ 701 w 10010"/>
                    <a:gd name="connsiteY5" fmla="*/ 9201 h 10010"/>
                    <a:gd name="connsiteX6" fmla="*/ 10 w 10010"/>
                    <a:gd name="connsiteY6" fmla="*/ 8333 h 10010"/>
                    <a:gd name="connsiteX7" fmla="*/ 0 w 10010"/>
                    <a:gd name="connsiteY7" fmla="*/ 7272 h 10010"/>
                    <a:gd name="connsiteX8" fmla="*/ 10 w 10010"/>
                    <a:gd name="connsiteY8" fmla="*/ 1667 h 1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10" h="10010" stroke="0" extrusionOk="0">
                      <a:moveTo>
                        <a:pt x="10" y="1667"/>
                      </a:moveTo>
                      <a:cubicBezTo>
                        <a:pt x="10" y="746"/>
                        <a:pt x="2249" y="0"/>
                        <a:pt x="5010" y="0"/>
                      </a:cubicBezTo>
                      <a:cubicBezTo>
                        <a:pt x="7771" y="0"/>
                        <a:pt x="10010" y="746"/>
                        <a:pt x="10010" y="1667"/>
                      </a:cubicBezTo>
                      <a:lnTo>
                        <a:pt x="10010" y="8333"/>
                      </a:lnTo>
                      <a:cubicBezTo>
                        <a:pt x="10010" y="9254"/>
                        <a:pt x="7771" y="10000"/>
                        <a:pt x="5010" y="10000"/>
                      </a:cubicBezTo>
                      <a:cubicBezTo>
                        <a:pt x="2249" y="10000"/>
                        <a:pt x="10" y="9254"/>
                        <a:pt x="10" y="8333"/>
                      </a:cubicBezTo>
                      <a:lnTo>
                        <a:pt x="10" y="1667"/>
                      </a:lnTo>
                      <a:close/>
                    </a:path>
                    <a:path w="10010" h="10010" fill="none" extrusionOk="0">
                      <a:moveTo>
                        <a:pt x="10010" y="1667"/>
                      </a:moveTo>
                      <a:cubicBezTo>
                        <a:pt x="10010" y="2588"/>
                        <a:pt x="7771" y="3334"/>
                        <a:pt x="5010" y="3334"/>
                      </a:cubicBezTo>
                      <a:cubicBezTo>
                        <a:pt x="2249" y="3334"/>
                        <a:pt x="10" y="2588"/>
                        <a:pt x="10" y="1667"/>
                      </a:cubicBezTo>
                    </a:path>
                    <a:path w="10010" h="10010" fill="none">
                      <a:moveTo>
                        <a:pt x="10" y="1667"/>
                      </a:moveTo>
                      <a:cubicBezTo>
                        <a:pt x="10" y="746"/>
                        <a:pt x="2249" y="0"/>
                        <a:pt x="5010" y="0"/>
                      </a:cubicBezTo>
                      <a:cubicBezTo>
                        <a:pt x="7771" y="0"/>
                        <a:pt x="10010" y="746"/>
                        <a:pt x="10010" y="1667"/>
                      </a:cubicBezTo>
                      <a:lnTo>
                        <a:pt x="10010" y="8333"/>
                      </a:lnTo>
                      <a:cubicBezTo>
                        <a:pt x="10010" y="9254"/>
                        <a:pt x="7771" y="10000"/>
                        <a:pt x="5010" y="10000"/>
                      </a:cubicBezTo>
                      <a:cubicBezTo>
                        <a:pt x="3488" y="10082"/>
                        <a:pt x="1674" y="9677"/>
                        <a:pt x="701" y="9201"/>
                      </a:cubicBezTo>
                      <a:cubicBezTo>
                        <a:pt x="114" y="8777"/>
                        <a:pt x="156" y="8592"/>
                        <a:pt x="10" y="8333"/>
                      </a:cubicBezTo>
                      <a:cubicBezTo>
                        <a:pt x="7" y="7979"/>
                        <a:pt x="3" y="7626"/>
                        <a:pt x="0" y="7272"/>
                      </a:cubicBezTo>
                      <a:cubicBezTo>
                        <a:pt x="3" y="5404"/>
                        <a:pt x="7" y="3535"/>
                        <a:pt x="10" y="1667"/>
                      </a:cubicBezTo>
                      <a:close/>
                    </a:path>
                  </a:pathLst>
                </a:custGeom>
                <a:solidFill>
                  <a:schemeClr val="accent1">
                    <a:lumMod val="20000"/>
                    <a:lumOff val="80000"/>
                    <a:alpha val="93000"/>
                  </a:schemeClr>
                </a:solidFill>
                <a:ln>
                  <a:solidFill>
                    <a:schemeClr val="accent1">
                      <a:lumMod val="50000"/>
                    </a:schemeClr>
                  </a:solidFill>
                </a:ln>
              </p:spPr>
              <p:style>
                <a:lnRef idx="1">
                  <a:schemeClr val="accent5"/>
                </a:lnRef>
                <a:fillRef idx="2">
                  <a:schemeClr val="accent5"/>
                </a:fillRef>
                <a:effectRef idx="1">
                  <a:schemeClr val="accent5"/>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fr-FR" sz="1100"/>
                </a:p>
              </p:txBody>
            </p:sp>
            <p:grpSp>
              <p:nvGrpSpPr>
                <p:cNvPr id="121" name="Group 120">
                  <a:extLst>
                    <a:ext uri="{FF2B5EF4-FFF2-40B4-BE49-F238E27FC236}">
                      <a16:creationId xmlns:a16="http://schemas.microsoft.com/office/drawing/2014/main" id="{F3BFD789-0461-9943-A406-4D2CEBAC459E}"/>
                    </a:ext>
                  </a:extLst>
                </p:cNvPr>
                <p:cNvGrpSpPr/>
                <p:nvPr/>
              </p:nvGrpSpPr>
              <p:grpSpPr>
                <a:xfrm>
                  <a:off x="9416592" y="5726636"/>
                  <a:ext cx="504000" cy="323349"/>
                  <a:chOff x="6233650" y="4704869"/>
                  <a:chExt cx="504000" cy="323349"/>
                </a:xfrm>
                <a:solidFill>
                  <a:schemeClr val="accent2">
                    <a:lumMod val="60000"/>
                    <a:lumOff val="40000"/>
                  </a:schemeClr>
                </a:solidFill>
              </p:grpSpPr>
              <p:sp>
                <p:nvSpPr>
                  <p:cNvPr id="122" name="Freeform 61">
                    <a:extLst>
                      <a:ext uri="{FF2B5EF4-FFF2-40B4-BE49-F238E27FC236}">
                        <a16:creationId xmlns:a16="http://schemas.microsoft.com/office/drawing/2014/main" id="{3E849020-7C44-2B47-A60F-B21579FEB877}"/>
                      </a:ext>
                    </a:extLst>
                  </p:cNvPr>
                  <p:cNvSpPr/>
                  <p:nvPr/>
                </p:nvSpPr>
                <p:spPr bwMode="auto">
                  <a:xfrm>
                    <a:off x="6233650" y="4704869"/>
                    <a:ext cx="504000" cy="323349"/>
                  </a:xfrm>
                  <a:custGeom>
                    <a:avLst/>
                    <a:gdLst>
                      <a:gd name="T0" fmla="*/ 216 w 235"/>
                      <a:gd name="T1" fmla="*/ 28 h 187"/>
                      <a:gd name="T2" fmla="*/ 115 w 235"/>
                      <a:gd name="T3" fmla="*/ 28 h 187"/>
                      <a:gd name="T4" fmla="*/ 98 w 235"/>
                      <a:gd name="T5" fmla="*/ 21 h 187"/>
                      <a:gd name="T6" fmla="*/ 95 w 235"/>
                      <a:gd name="T7" fmla="*/ 16 h 187"/>
                      <a:gd name="T8" fmla="*/ 70 w 235"/>
                      <a:gd name="T9" fmla="*/ 0 h 187"/>
                      <a:gd name="T10" fmla="*/ 19 w 235"/>
                      <a:gd name="T11" fmla="*/ 0 h 187"/>
                      <a:gd name="T12" fmla="*/ 0 w 235"/>
                      <a:gd name="T13" fmla="*/ 19 h 187"/>
                      <a:gd name="T14" fmla="*/ 0 w 235"/>
                      <a:gd name="T15" fmla="*/ 168 h 187"/>
                      <a:gd name="T16" fmla="*/ 19 w 235"/>
                      <a:gd name="T17" fmla="*/ 187 h 187"/>
                      <a:gd name="T18" fmla="*/ 216 w 235"/>
                      <a:gd name="T19" fmla="*/ 187 h 187"/>
                      <a:gd name="T20" fmla="*/ 235 w 235"/>
                      <a:gd name="T21" fmla="*/ 168 h 187"/>
                      <a:gd name="T22" fmla="*/ 235 w 235"/>
                      <a:gd name="T23" fmla="*/ 47 h 187"/>
                      <a:gd name="T24" fmla="*/ 216 w 235"/>
                      <a:gd name="T25" fmla="*/ 2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5" h="187">
                        <a:moveTo>
                          <a:pt x="216" y="28"/>
                        </a:moveTo>
                        <a:cubicBezTo>
                          <a:pt x="115" y="28"/>
                          <a:pt x="115" y="28"/>
                          <a:pt x="115" y="28"/>
                        </a:cubicBezTo>
                        <a:cubicBezTo>
                          <a:pt x="110" y="28"/>
                          <a:pt x="101" y="27"/>
                          <a:pt x="98" y="21"/>
                        </a:cubicBezTo>
                        <a:cubicBezTo>
                          <a:pt x="95" y="16"/>
                          <a:pt x="95" y="16"/>
                          <a:pt x="95" y="16"/>
                        </a:cubicBezTo>
                        <a:cubicBezTo>
                          <a:pt x="91" y="7"/>
                          <a:pt x="80" y="0"/>
                          <a:pt x="70" y="0"/>
                        </a:cubicBezTo>
                        <a:cubicBezTo>
                          <a:pt x="19" y="0"/>
                          <a:pt x="19" y="0"/>
                          <a:pt x="19" y="0"/>
                        </a:cubicBezTo>
                        <a:cubicBezTo>
                          <a:pt x="9" y="0"/>
                          <a:pt x="0" y="9"/>
                          <a:pt x="0" y="19"/>
                        </a:cubicBezTo>
                        <a:cubicBezTo>
                          <a:pt x="0" y="168"/>
                          <a:pt x="0" y="168"/>
                          <a:pt x="0" y="168"/>
                        </a:cubicBezTo>
                        <a:cubicBezTo>
                          <a:pt x="0" y="179"/>
                          <a:pt x="9" y="187"/>
                          <a:pt x="19" y="187"/>
                        </a:cubicBezTo>
                        <a:cubicBezTo>
                          <a:pt x="216" y="187"/>
                          <a:pt x="216" y="187"/>
                          <a:pt x="216" y="187"/>
                        </a:cubicBezTo>
                        <a:cubicBezTo>
                          <a:pt x="227" y="187"/>
                          <a:pt x="235" y="179"/>
                          <a:pt x="235" y="168"/>
                        </a:cubicBezTo>
                        <a:cubicBezTo>
                          <a:pt x="235" y="47"/>
                          <a:pt x="235" y="47"/>
                          <a:pt x="235" y="47"/>
                        </a:cubicBezTo>
                        <a:cubicBezTo>
                          <a:pt x="235" y="37"/>
                          <a:pt x="227" y="28"/>
                          <a:pt x="216" y="28"/>
                        </a:cubicBezTo>
                        <a:close/>
                      </a:path>
                    </a:pathLst>
                  </a:custGeom>
                  <a:grpFill/>
                  <a:ln w="9525">
                    <a:solidFill>
                      <a:srgbClr val="000000"/>
                    </a:solidFill>
                    <a:round/>
                  </a:ln>
                </p:spPr>
                <p:txBody>
                  <a:bodyPr vert="horz" wrap="square" lIns="36000" tIns="36000" rIns="36000" bIns="36000" numCol="1" anchor="t" anchorCtr="0" compatLnSpc="1">
                    <a:prstTxWarp prst="textNoShape">
                      <a:avLst/>
                    </a:prstTxWarp>
                  </a:bodyPr>
                  <a:lstStyle/>
                  <a:p>
                    <a:endParaRPr lang="fr-CA" sz="900">
                      <a:solidFill>
                        <a:srgbClr val="000000"/>
                      </a:solidFill>
                    </a:endParaRPr>
                  </a:p>
                </p:txBody>
              </p:sp>
              <p:sp>
                <p:nvSpPr>
                  <p:cNvPr id="123" name="Rectangle 122">
                    <a:extLst>
                      <a:ext uri="{FF2B5EF4-FFF2-40B4-BE49-F238E27FC236}">
                        <a16:creationId xmlns:a16="http://schemas.microsoft.com/office/drawing/2014/main" id="{81421EA3-4057-434D-A200-AA3367135E2B}"/>
                      </a:ext>
                    </a:extLst>
                  </p:cNvPr>
                  <p:cNvSpPr/>
                  <p:nvPr/>
                </p:nvSpPr>
                <p:spPr>
                  <a:xfrm>
                    <a:off x="6250903" y="4785993"/>
                    <a:ext cx="446844" cy="200055"/>
                  </a:xfrm>
                  <a:prstGeom prst="rect">
                    <a:avLst/>
                  </a:prstGeom>
                  <a:grpFill/>
                </p:spPr>
                <p:txBody>
                  <a:bodyPr wrap="square">
                    <a:spAutoFit/>
                  </a:bodyPr>
                  <a:lstStyle/>
                  <a:p>
                    <a:pPr marL="55563" lvl="1" eaLnBrk="0" hangingPunct="0">
                      <a:spcBef>
                        <a:spcPct val="20000"/>
                      </a:spcBef>
                      <a:buClr>
                        <a:srgbClr val="FFD200"/>
                      </a:buClr>
                    </a:pPr>
                    <a:r>
                      <a:rPr lang="fr-CA" sz="700" dirty="0">
                        <a:latin typeface="Univers 55" panose="02000000000000000000" pitchFamily="2" charset="0"/>
                      </a:rPr>
                      <a:t>SAS</a:t>
                    </a:r>
                    <a:endParaRPr lang="en-US" sz="700" dirty="0">
                      <a:latin typeface="Univers 55" panose="02000000000000000000" pitchFamily="2" charset="0"/>
                    </a:endParaRPr>
                  </a:p>
                </p:txBody>
              </p:sp>
            </p:grpSp>
            <p:grpSp>
              <p:nvGrpSpPr>
                <p:cNvPr id="124" name="Group 123">
                  <a:extLst>
                    <a:ext uri="{FF2B5EF4-FFF2-40B4-BE49-F238E27FC236}">
                      <a16:creationId xmlns:a16="http://schemas.microsoft.com/office/drawing/2014/main" id="{C59B7EC0-A8A9-4B49-A260-497FC8D1EC89}"/>
                    </a:ext>
                  </a:extLst>
                </p:cNvPr>
                <p:cNvGrpSpPr/>
                <p:nvPr/>
              </p:nvGrpSpPr>
              <p:grpSpPr>
                <a:xfrm>
                  <a:off x="10079908" y="5726635"/>
                  <a:ext cx="504000" cy="323349"/>
                  <a:chOff x="6233650" y="4704869"/>
                  <a:chExt cx="504000" cy="323349"/>
                </a:xfrm>
                <a:solidFill>
                  <a:schemeClr val="accent2">
                    <a:lumMod val="60000"/>
                    <a:lumOff val="40000"/>
                  </a:schemeClr>
                </a:solidFill>
              </p:grpSpPr>
              <p:sp>
                <p:nvSpPr>
                  <p:cNvPr id="125" name="Freeform 61">
                    <a:extLst>
                      <a:ext uri="{FF2B5EF4-FFF2-40B4-BE49-F238E27FC236}">
                        <a16:creationId xmlns:a16="http://schemas.microsoft.com/office/drawing/2014/main" id="{4B7A9595-0B36-7846-B85B-E01D1D295D27}"/>
                      </a:ext>
                    </a:extLst>
                  </p:cNvPr>
                  <p:cNvSpPr/>
                  <p:nvPr/>
                </p:nvSpPr>
                <p:spPr bwMode="auto">
                  <a:xfrm>
                    <a:off x="6233650" y="4704869"/>
                    <a:ext cx="504000" cy="323349"/>
                  </a:xfrm>
                  <a:custGeom>
                    <a:avLst/>
                    <a:gdLst>
                      <a:gd name="T0" fmla="*/ 216 w 235"/>
                      <a:gd name="T1" fmla="*/ 28 h 187"/>
                      <a:gd name="T2" fmla="*/ 115 w 235"/>
                      <a:gd name="T3" fmla="*/ 28 h 187"/>
                      <a:gd name="T4" fmla="*/ 98 w 235"/>
                      <a:gd name="T5" fmla="*/ 21 h 187"/>
                      <a:gd name="T6" fmla="*/ 95 w 235"/>
                      <a:gd name="T7" fmla="*/ 16 h 187"/>
                      <a:gd name="T8" fmla="*/ 70 w 235"/>
                      <a:gd name="T9" fmla="*/ 0 h 187"/>
                      <a:gd name="T10" fmla="*/ 19 w 235"/>
                      <a:gd name="T11" fmla="*/ 0 h 187"/>
                      <a:gd name="T12" fmla="*/ 0 w 235"/>
                      <a:gd name="T13" fmla="*/ 19 h 187"/>
                      <a:gd name="T14" fmla="*/ 0 w 235"/>
                      <a:gd name="T15" fmla="*/ 168 h 187"/>
                      <a:gd name="T16" fmla="*/ 19 w 235"/>
                      <a:gd name="T17" fmla="*/ 187 h 187"/>
                      <a:gd name="T18" fmla="*/ 216 w 235"/>
                      <a:gd name="T19" fmla="*/ 187 h 187"/>
                      <a:gd name="T20" fmla="*/ 235 w 235"/>
                      <a:gd name="T21" fmla="*/ 168 h 187"/>
                      <a:gd name="T22" fmla="*/ 235 w 235"/>
                      <a:gd name="T23" fmla="*/ 47 h 187"/>
                      <a:gd name="T24" fmla="*/ 216 w 235"/>
                      <a:gd name="T25" fmla="*/ 2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5" h="187">
                        <a:moveTo>
                          <a:pt x="216" y="28"/>
                        </a:moveTo>
                        <a:cubicBezTo>
                          <a:pt x="115" y="28"/>
                          <a:pt x="115" y="28"/>
                          <a:pt x="115" y="28"/>
                        </a:cubicBezTo>
                        <a:cubicBezTo>
                          <a:pt x="110" y="28"/>
                          <a:pt x="101" y="27"/>
                          <a:pt x="98" y="21"/>
                        </a:cubicBezTo>
                        <a:cubicBezTo>
                          <a:pt x="95" y="16"/>
                          <a:pt x="95" y="16"/>
                          <a:pt x="95" y="16"/>
                        </a:cubicBezTo>
                        <a:cubicBezTo>
                          <a:pt x="91" y="7"/>
                          <a:pt x="80" y="0"/>
                          <a:pt x="70" y="0"/>
                        </a:cubicBezTo>
                        <a:cubicBezTo>
                          <a:pt x="19" y="0"/>
                          <a:pt x="19" y="0"/>
                          <a:pt x="19" y="0"/>
                        </a:cubicBezTo>
                        <a:cubicBezTo>
                          <a:pt x="9" y="0"/>
                          <a:pt x="0" y="9"/>
                          <a:pt x="0" y="19"/>
                        </a:cubicBezTo>
                        <a:cubicBezTo>
                          <a:pt x="0" y="168"/>
                          <a:pt x="0" y="168"/>
                          <a:pt x="0" y="168"/>
                        </a:cubicBezTo>
                        <a:cubicBezTo>
                          <a:pt x="0" y="179"/>
                          <a:pt x="9" y="187"/>
                          <a:pt x="19" y="187"/>
                        </a:cubicBezTo>
                        <a:cubicBezTo>
                          <a:pt x="216" y="187"/>
                          <a:pt x="216" y="187"/>
                          <a:pt x="216" y="187"/>
                        </a:cubicBezTo>
                        <a:cubicBezTo>
                          <a:pt x="227" y="187"/>
                          <a:pt x="235" y="179"/>
                          <a:pt x="235" y="168"/>
                        </a:cubicBezTo>
                        <a:cubicBezTo>
                          <a:pt x="235" y="47"/>
                          <a:pt x="235" y="47"/>
                          <a:pt x="235" y="47"/>
                        </a:cubicBezTo>
                        <a:cubicBezTo>
                          <a:pt x="235" y="37"/>
                          <a:pt x="227" y="28"/>
                          <a:pt x="216" y="28"/>
                        </a:cubicBezTo>
                        <a:close/>
                      </a:path>
                    </a:pathLst>
                  </a:custGeom>
                  <a:grpFill/>
                  <a:ln w="9525">
                    <a:solidFill>
                      <a:srgbClr val="000000"/>
                    </a:solidFill>
                    <a:round/>
                  </a:ln>
                </p:spPr>
                <p:txBody>
                  <a:bodyPr vert="horz" wrap="square" lIns="36000" tIns="36000" rIns="36000" bIns="36000" numCol="1" anchor="t" anchorCtr="0" compatLnSpc="1">
                    <a:prstTxWarp prst="textNoShape">
                      <a:avLst/>
                    </a:prstTxWarp>
                  </a:bodyPr>
                  <a:lstStyle/>
                  <a:p>
                    <a:endParaRPr lang="fr-CA" sz="900">
                      <a:solidFill>
                        <a:srgbClr val="000000"/>
                      </a:solidFill>
                    </a:endParaRPr>
                  </a:p>
                </p:txBody>
              </p:sp>
              <p:sp>
                <p:nvSpPr>
                  <p:cNvPr id="126" name="Rectangle 125">
                    <a:extLst>
                      <a:ext uri="{FF2B5EF4-FFF2-40B4-BE49-F238E27FC236}">
                        <a16:creationId xmlns:a16="http://schemas.microsoft.com/office/drawing/2014/main" id="{4395F0C4-3A2C-4F48-8585-40626F4AE180}"/>
                      </a:ext>
                    </a:extLst>
                  </p:cNvPr>
                  <p:cNvSpPr/>
                  <p:nvPr/>
                </p:nvSpPr>
                <p:spPr>
                  <a:xfrm>
                    <a:off x="6238772" y="4789857"/>
                    <a:ext cx="463484" cy="200055"/>
                  </a:xfrm>
                  <a:prstGeom prst="rect">
                    <a:avLst/>
                  </a:prstGeom>
                  <a:grpFill/>
                </p:spPr>
                <p:txBody>
                  <a:bodyPr wrap="square">
                    <a:spAutoFit/>
                  </a:bodyPr>
                  <a:lstStyle/>
                  <a:p>
                    <a:pPr marL="55563" lvl="1" eaLnBrk="0" hangingPunct="0">
                      <a:spcBef>
                        <a:spcPct val="20000"/>
                      </a:spcBef>
                      <a:buClr>
                        <a:srgbClr val="FFD200"/>
                      </a:buClr>
                    </a:pPr>
                    <a:r>
                      <a:rPr lang="fr-CA" sz="700" dirty="0">
                        <a:latin typeface="Univers 55" panose="02000000000000000000" pitchFamily="2" charset="0"/>
                      </a:rPr>
                      <a:t>Files</a:t>
                    </a:r>
                    <a:endParaRPr lang="en-US" sz="700" dirty="0">
                      <a:latin typeface="Univers 55" panose="02000000000000000000" pitchFamily="2" charset="0"/>
                    </a:endParaRPr>
                  </a:p>
                </p:txBody>
              </p:sp>
            </p:grpSp>
            <p:cxnSp>
              <p:nvCxnSpPr>
                <p:cNvPr id="130" name="Connector: Elbow 123">
                  <a:extLst>
                    <a:ext uri="{FF2B5EF4-FFF2-40B4-BE49-F238E27FC236}">
                      <a16:creationId xmlns:a16="http://schemas.microsoft.com/office/drawing/2014/main" id="{AB1E2392-9431-364F-8385-258927F5F6E4}"/>
                    </a:ext>
                  </a:extLst>
                </p:cNvPr>
                <p:cNvCxnSpPr>
                  <a:cxnSpLocks/>
                  <a:stCxn id="14" idx="2"/>
                  <a:endCxn id="23" idx="3"/>
                </p:cNvCxnSpPr>
                <p:nvPr/>
              </p:nvCxnSpPr>
              <p:spPr>
                <a:xfrm rot="5400000">
                  <a:off x="6529576" y="2571097"/>
                  <a:ext cx="1108786" cy="90717"/>
                </a:xfrm>
                <a:prstGeom prst="bentConnector2">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9" name="Oval 138">
                  <a:extLst>
                    <a:ext uri="{FF2B5EF4-FFF2-40B4-BE49-F238E27FC236}">
                      <a16:creationId xmlns:a16="http://schemas.microsoft.com/office/drawing/2014/main" id="{B5269A0B-8D94-2143-AFAA-7B4827841DFB}"/>
                    </a:ext>
                  </a:extLst>
                </p:cNvPr>
                <p:cNvSpPr/>
                <p:nvPr/>
              </p:nvSpPr>
              <p:spPr>
                <a:xfrm>
                  <a:off x="10712038" y="3987574"/>
                  <a:ext cx="199179" cy="203456"/>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t>8</a:t>
                  </a:r>
                  <a:endParaRPr lang="en-SE" sz="1200" b="1" dirty="0"/>
                </a:p>
              </p:txBody>
            </p:sp>
            <p:sp>
              <p:nvSpPr>
                <p:cNvPr id="140" name="Oval 139">
                  <a:extLst>
                    <a:ext uri="{FF2B5EF4-FFF2-40B4-BE49-F238E27FC236}">
                      <a16:creationId xmlns:a16="http://schemas.microsoft.com/office/drawing/2014/main" id="{C0AD4316-BE40-6941-A52C-DCC38178FF83}"/>
                    </a:ext>
                  </a:extLst>
                </p:cNvPr>
                <p:cNvSpPr/>
                <p:nvPr/>
              </p:nvSpPr>
              <p:spPr>
                <a:xfrm>
                  <a:off x="8701976" y="2786793"/>
                  <a:ext cx="199179" cy="203456"/>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t>9</a:t>
                  </a:r>
                  <a:endParaRPr lang="en-SE" sz="1200" b="1" dirty="0"/>
                </a:p>
              </p:txBody>
            </p:sp>
            <p:sp>
              <p:nvSpPr>
                <p:cNvPr id="142" name="Oval 141">
                  <a:extLst>
                    <a:ext uri="{FF2B5EF4-FFF2-40B4-BE49-F238E27FC236}">
                      <a16:creationId xmlns:a16="http://schemas.microsoft.com/office/drawing/2014/main" id="{64B84EC3-4783-5C44-A536-9C5E52D8281D}"/>
                    </a:ext>
                  </a:extLst>
                </p:cNvPr>
                <p:cNvSpPr/>
                <p:nvPr/>
              </p:nvSpPr>
              <p:spPr>
                <a:xfrm>
                  <a:off x="7196212" y="2665081"/>
                  <a:ext cx="199179" cy="203456"/>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E" sz="1200" b="1" dirty="0"/>
                    <a:t>4</a:t>
                  </a:r>
                </a:p>
              </p:txBody>
            </p:sp>
            <p:sp>
              <p:nvSpPr>
                <p:cNvPr id="144" name="Oval 143">
                  <a:extLst>
                    <a:ext uri="{FF2B5EF4-FFF2-40B4-BE49-F238E27FC236}">
                      <a16:creationId xmlns:a16="http://schemas.microsoft.com/office/drawing/2014/main" id="{D4148C9D-3451-E348-89C8-B22EB3C8B6BA}"/>
                    </a:ext>
                  </a:extLst>
                </p:cNvPr>
                <p:cNvSpPr/>
                <p:nvPr/>
              </p:nvSpPr>
              <p:spPr>
                <a:xfrm>
                  <a:off x="8623974" y="4702755"/>
                  <a:ext cx="199179" cy="203456"/>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t>7</a:t>
                  </a:r>
                  <a:endParaRPr lang="en-SE" sz="1200" b="1" dirty="0"/>
                </a:p>
              </p:txBody>
            </p:sp>
            <p:cxnSp>
              <p:nvCxnSpPr>
                <p:cNvPr id="62" name="Connector: Elbow 123">
                  <a:extLst>
                    <a:ext uri="{FF2B5EF4-FFF2-40B4-BE49-F238E27FC236}">
                      <a16:creationId xmlns:a16="http://schemas.microsoft.com/office/drawing/2014/main" id="{CF7F72EC-2F0A-864F-B5D6-775A9538E052}"/>
                    </a:ext>
                  </a:extLst>
                </p:cNvPr>
                <p:cNvCxnSpPr>
                  <a:cxnSpLocks/>
                  <a:stCxn id="2" idx="2"/>
                </p:cNvCxnSpPr>
                <p:nvPr/>
              </p:nvCxnSpPr>
              <p:spPr>
                <a:xfrm rot="16200000" flipH="1">
                  <a:off x="7287540" y="3186067"/>
                  <a:ext cx="3465486" cy="792618"/>
                </a:xfrm>
                <a:prstGeom prst="bentConnector3">
                  <a:avLst>
                    <a:gd name="adj1" fmla="val 50000"/>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5" name="Groupe 14"/>
                <p:cNvGrpSpPr/>
                <p:nvPr/>
              </p:nvGrpSpPr>
              <p:grpSpPr>
                <a:xfrm>
                  <a:off x="8132361" y="944438"/>
                  <a:ext cx="983226" cy="905195"/>
                  <a:chOff x="5802158" y="703270"/>
                  <a:chExt cx="983226" cy="905195"/>
                </a:xfrm>
              </p:grpSpPr>
              <p:sp>
                <p:nvSpPr>
                  <p:cNvPr id="2" name="ZoneTexte 1"/>
                  <p:cNvSpPr txBox="1"/>
                  <p:nvPr/>
                </p:nvSpPr>
                <p:spPr>
                  <a:xfrm>
                    <a:off x="5802158" y="1300688"/>
                    <a:ext cx="983226" cy="307777"/>
                  </a:xfrm>
                  <a:prstGeom prst="rect">
                    <a:avLst/>
                  </a:prstGeom>
                  <a:noFill/>
                </p:spPr>
                <p:txBody>
                  <a:bodyPr wrap="square" rtlCol="0">
                    <a:spAutoFit/>
                  </a:bodyPr>
                  <a:lstStyle/>
                  <a:p>
                    <a:pPr algn="ctr"/>
                    <a:r>
                      <a:rPr lang="fr-FR" sz="1400" dirty="0" smtClean="0"/>
                      <a:t>Flux</a:t>
                    </a:r>
                    <a:endParaRPr lang="fr-FR" sz="1400" dirty="0"/>
                  </a:p>
                </p:txBody>
              </p:sp>
              <p:pic>
                <p:nvPicPr>
                  <p:cNvPr id="3074" name="Picture 2" descr="Ipswitch MOVEit Transfe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a:off x="5804002" y="703270"/>
                    <a:ext cx="958216" cy="614129"/>
                  </a:xfrm>
                  <a:prstGeom prst="rect">
                    <a:avLst/>
                  </a:prstGeom>
                  <a:noFill/>
                  <a:extLst>
                    <a:ext uri="{909E8E84-426E-40DD-AFC4-6F175D3DCCD1}">
                      <a14:hiddenFill xmlns:a14="http://schemas.microsoft.com/office/drawing/2010/main">
                        <a:solidFill>
                          <a:srgbClr val="FFFFFF"/>
                        </a:solidFill>
                      </a14:hiddenFill>
                    </a:ext>
                  </a:extLst>
                </p:spPr>
              </p:pic>
            </p:grpSp>
            <p:pic>
              <p:nvPicPr>
                <p:cNvPr id="16" name="Image 15"/>
                <p:cNvPicPr>
                  <a:picLocks noChangeAspect="1"/>
                </p:cNvPicPr>
                <p:nvPr/>
              </p:nvPicPr>
              <p:blipFill>
                <a:blip r:embed="rId11"/>
                <a:stretch>
                  <a:fillRect/>
                </a:stretch>
              </p:blipFill>
              <p:spPr>
                <a:xfrm>
                  <a:off x="4575273" y="1729514"/>
                  <a:ext cx="540620" cy="540620"/>
                </a:xfrm>
                <a:prstGeom prst="rect">
                  <a:avLst/>
                </a:prstGeom>
              </p:spPr>
            </p:pic>
            <p:cxnSp>
              <p:nvCxnSpPr>
                <p:cNvPr id="74" name="Connector: Elbow 123">
                  <a:extLst>
                    <a:ext uri="{FF2B5EF4-FFF2-40B4-BE49-F238E27FC236}">
                      <a16:creationId xmlns:a16="http://schemas.microsoft.com/office/drawing/2014/main" id="{CF7F72EC-2F0A-864F-B5D6-775A9538E052}"/>
                    </a:ext>
                  </a:extLst>
                </p:cNvPr>
                <p:cNvCxnSpPr>
                  <a:cxnSpLocks/>
                  <a:stCxn id="16" idx="3"/>
                  <a:endCxn id="97" idx="0"/>
                </p:cNvCxnSpPr>
                <p:nvPr/>
              </p:nvCxnSpPr>
              <p:spPr>
                <a:xfrm>
                  <a:off x="5115893" y="1999824"/>
                  <a:ext cx="1011163" cy="768397"/>
                </a:xfrm>
                <a:prstGeom prst="bentConnector2">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6" name="ZoneTexte 75"/>
                <p:cNvSpPr txBox="1"/>
                <p:nvPr/>
              </p:nvSpPr>
              <p:spPr>
                <a:xfrm>
                  <a:off x="4284551" y="2201028"/>
                  <a:ext cx="1133493" cy="307777"/>
                </a:xfrm>
                <a:prstGeom prst="rect">
                  <a:avLst/>
                </a:prstGeom>
                <a:noFill/>
              </p:spPr>
              <p:txBody>
                <a:bodyPr wrap="square" rtlCol="0">
                  <a:spAutoFit/>
                </a:bodyPr>
                <a:lstStyle/>
                <a:p>
                  <a:pPr algn="ctr"/>
                  <a:r>
                    <a:rPr lang="fr-FR" sz="1400"/>
                    <a:t>SMTP Server</a:t>
                  </a:r>
                </a:p>
              </p:txBody>
            </p:sp>
            <p:sp>
              <p:nvSpPr>
                <p:cNvPr id="77" name="Oval 147">
                  <a:extLst>
                    <a:ext uri="{FF2B5EF4-FFF2-40B4-BE49-F238E27FC236}">
                      <a16:creationId xmlns:a16="http://schemas.microsoft.com/office/drawing/2014/main" id="{77CF102C-0926-0A4A-935D-D7C864A249E0}"/>
                    </a:ext>
                  </a:extLst>
                </p:cNvPr>
                <p:cNvSpPr/>
                <p:nvPr/>
              </p:nvSpPr>
              <p:spPr>
                <a:xfrm>
                  <a:off x="5708211" y="2423535"/>
                  <a:ext cx="199179" cy="203456"/>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bg1"/>
                      </a:solidFill>
                    </a:rPr>
                    <a:t>5</a:t>
                  </a:r>
                  <a:endParaRPr lang="en-SE" sz="1200" b="1" dirty="0">
                    <a:solidFill>
                      <a:schemeClr val="bg1"/>
                    </a:solidFill>
                  </a:endParaRPr>
                </a:p>
              </p:txBody>
            </p:sp>
            <p:pic>
              <p:nvPicPr>
                <p:cNvPr id="1028" name="Picture 4" descr="Microsoft Excel — Wikipédia"/>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668592" y="3909302"/>
                  <a:ext cx="387227"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livre sa mise à jour 16.28 d'août pour Office Mac – Ex Calibra"/>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136772" y="3865734"/>
                  <a:ext cx="447136" cy="447136"/>
                </a:xfrm>
                <a:prstGeom prst="rect">
                  <a:avLst/>
                </a:prstGeom>
                <a:noFill/>
                <a:extLst>
                  <a:ext uri="{909E8E84-426E-40DD-AFC4-6F175D3DCCD1}">
                    <a14:hiddenFill xmlns:a14="http://schemas.microsoft.com/office/drawing/2010/main">
                      <a:solidFill>
                        <a:srgbClr val="FFFFFF"/>
                      </a:solidFill>
                    </a14:hiddenFill>
                  </a:ext>
                </a:extLst>
              </p:spPr>
            </p:pic>
            <p:sp>
              <p:nvSpPr>
                <p:cNvPr id="111" name="TextBox 13">
                  <a:extLst>
                    <a:ext uri="{FF2B5EF4-FFF2-40B4-BE49-F238E27FC236}">
                      <a16:creationId xmlns:a16="http://schemas.microsoft.com/office/drawing/2014/main" id="{8A1890B2-DF0D-0548-AA1A-32E5DB34DF10}"/>
                    </a:ext>
                  </a:extLst>
                </p:cNvPr>
                <p:cNvSpPr txBox="1"/>
                <p:nvPr/>
              </p:nvSpPr>
              <p:spPr>
                <a:xfrm>
                  <a:off x="9344397" y="3516013"/>
                  <a:ext cx="1691640" cy="307777"/>
                </a:xfrm>
                <a:prstGeom prst="rect">
                  <a:avLst/>
                </a:prstGeom>
                <a:noFill/>
              </p:spPr>
              <p:txBody>
                <a:bodyPr wrap="square" rtlCol="0">
                  <a:spAutoFit/>
                </a:bodyPr>
                <a:lstStyle/>
                <a:p>
                  <a:pPr algn="ctr"/>
                  <a:r>
                    <a:rPr lang="fr-FR" sz="1400" dirty="0" smtClean="0"/>
                    <a:t>BUREATIQUE</a:t>
                  </a:r>
                </a:p>
              </p:txBody>
            </p:sp>
            <p:sp>
              <p:nvSpPr>
                <p:cNvPr id="112" name="Oval 138">
                  <a:extLst>
                    <a:ext uri="{FF2B5EF4-FFF2-40B4-BE49-F238E27FC236}">
                      <a16:creationId xmlns:a16="http://schemas.microsoft.com/office/drawing/2014/main" id="{B5269A0B-8D94-2143-AFAA-7B4827841DFB}"/>
                    </a:ext>
                  </a:extLst>
                </p:cNvPr>
                <p:cNvSpPr/>
                <p:nvPr/>
              </p:nvSpPr>
              <p:spPr>
                <a:xfrm>
                  <a:off x="2393369" y="2851855"/>
                  <a:ext cx="199179" cy="203456"/>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E" sz="1200"/>
                    <a:t>1</a:t>
                  </a:r>
                </a:p>
              </p:txBody>
            </p:sp>
            <p:pic>
              <p:nvPicPr>
                <p:cNvPr id="113" name="Picture 4" descr="Microsoft Excel — Wikipédia"/>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349923" y="2773583"/>
                  <a:ext cx="387227" cy="36000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6" descr="Microsoft livre sa mise à jour 16.28 d'août pour Office Mac – Ex Calibra"/>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818103" y="2730015"/>
                  <a:ext cx="447136" cy="44713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3">
                  <a:extLst>
                    <a:ext uri="{FF2B5EF4-FFF2-40B4-BE49-F238E27FC236}">
                      <a16:creationId xmlns:a16="http://schemas.microsoft.com/office/drawing/2014/main" id="{8A1890B2-DF0D-0548-AA1A-32E5DB34DF10}"/>
                    </a:ext>
                  </a:extLst>
                </p:cNvPr>
                <p:cNvSpPr txBox="1"/>
                <p:nvPr/>
              </p:nvSpPr>
              <p:spPr>
                <a:xfrm>
                  <a:off x="1025728" y="2380294"/>
                  <a:ext cx="1691640" cy="307777"/>
                </a:xfrm>
                <a:prstGeom prst="rect">
                  <a:avLst/>
                </a:prstGeom>
                <a:noFill/>
              </p:spPr>
              <p:txBody>
                <a:bodyPr wrap="square" rtlCol="0">
                  <a:spAutoFit/>
                </a:bodyPr>
                <a:lstStyle/>
                <a:p>
                  <a:pPr algn="ctr"/>
                  <a:r>
                    <a:rPr lang="fr-FR" sz="1400" dirty="0" smtClean="0"/>
                    <a:t>BUREATIQUE</a:t>
                  </a:r>
                </a:p>
              </p:txBody>
            </p:sp>
            <p:cxnSp>
              <p:nvCxnSpPr>
                <p:cNvPr id="116" name="Connector: Elbow 123">
                  <a:extLst>
                    <a:ext uri="{FF2B5EF4-FFF2-40B4-BE49-F238E27FC236}">
                      <a16:creationId xmlns:a16="http://schemas.microsoft.com/office/drawing/2014/main" id="{58E90521-9D75-3F42-972E-EE52D09253C8}"/>
                    </a:ext>
                  </a:extLst>
                </p:cNvPr>
                <p:cNvCxnSpPr>
                  <a:cxnSpLocks/>
                </p:cNvCxnSpPr>
                <p:nvPr/>
              </p:nvCxnSpPr>
              <p:spPr>
                <a:xfrm rot="5400000" flipH="1" flipV="1">
                  <a:off x="1535198" y="3716353"/>
                  <a:ext cx="810692" cy="806"/>
                </a:xfrm>
                <a:prstGeom prst="bentConnector3">
                  <a:avLst>
                    <a:gd name="adj1" fmla="val 50000"/>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309102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F8139D7-C76F-C54C-8E3E-494F090291BB}"/>
              </a:ext>
            </a:extLst>
          </p:cNvPr>
          <p:cNvSpPr txBox="1">
            <a:spLocks/>
          </p:cNvSpPr>
          <p:nvPr/>
        </p:nvSpPr>
        <p:spPr>
          <a:xfrm>
            <a:off x="11163034" y="6264308"/>
            <a:ext cx="261660" cy="169200"/>
          </a:xfrm>
          <a:prstGeom prst="rect">
            <a:avLst/>
          </a:prstGeom>
        </p:spPr>
        <p:txBody>
          <a:bodyPr wrap="square" lIns="0" tIns="0" rIns="0" bIns="0" anchor="ctr" anchorCtr="0">
            <a:noAutofit/>
          </a:bodyPr>
          <a:lstStyle>
            <a:defPPr>
              <a:defRPr lang="en-SE"/>
            </a:defPPr>
            <a:lvl1pPr marL="0" algn="r" defTabSz="914400" rtl="0" eaLnBrk="1" latinLnBrk="0" hangingPunct="1">
              <a:defRPr lang="en-GB" sz="1000" kern="1200" noProof="0" dirty="0" smtClean="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5A3C56-E491-49B2-93F3-63532DF516BC}" type="slidenum">
              <a:rPr lang="en-CA" smtClean="0"/>
              <a:pPr/>
              <a:t>19</a:t>
            </a:fld>
            <a:endParaRPr lang="en-CA"/>
          </a:p>
        </p:txBody>
      </p:sp>
      <p:sp>
        <p:nvSpPr>
          <p:cNvPr id="12" name="Rectangle 11">
            <a:extLst>
              <a:ext uri="{FF2B5EF4-FFF2-40B4-BE49-F238E27FC236}">
                <a16:creationId xmlns:a16="http://schemas.microsoft.com/office/drawing/2014/main" id="{5838D999-990E-284B-AD7D-EA87DC3319D2}"/>
              </a:ext>
            </a:extLst>
          </p:cNvPr>
          <p:cNvSpPr/>
          <p:nvPr/>
        </p:nvSpPr>
        <p:spPr>
          <a:xfrm>
            <a:off x="1165017" y="1394315"/>
            <a:ext cx="8850086" cy="646331"/>
          </a:xfrm>
          <a:prstGeom prst="rect">
            <a:avLst/>
          </a:prstGeom>
        </p:spPr>
        <p:txBody>
          <a:bodyPr wrap="square">
            <a:spAutoFit/>
          </a:bodyPr>
          <a:lstStyle/>
          <a:p>
            <a:pPr marL="285750" lvl="0" indent="-285750" fontAlgn="ctr">
              <a:buFont typeface="Arial" panose="020B0604020202020204" pitchFamily="34" charset="0"/>
              <a:buChar char="•"/>
            </a:pPr>
            <a:endParaRPr lang="fr-FR"/>
          </a:p>
          <a:p>
            <a:pPr lvl="0" fontAlgn="ctr"/>
            <a:endParaRPr lang="fr-FR"/>
          </a:p>
        </p:txBody>
      </p:sp>
      <p:sp>
        <p:nvSpPr>
          <p:cNvPr id="83" name="Titre 7"/>
          <p:cNvSpPr>
            <a:spLocks noGrp="1"/>
          </p:cNvSpPr>
          <p:nvPr>
            <p:ph type="title"/>
          </p:nvPr>
        </p:nvSpPr>
        <p:spPr>
          <a:xfrm>
            <a:off x="1629580" y="211369"/>
            <a:ext cx="8974800" cy="478800"/>
          </a:xfrm>
        </p:spPr>
        <p:txBody>
          <a:bodyPr>
            <a:normAutofit fontScale="90000"/>
          </a:bodyPr>
          <a:lstStyle/>
          <a:p>
            <a:r>
              <a:rPr lang="fr-FR" sz="3200" dirty="0"/>
              <a:t>Migration Linux</a:t>
            </a:r>
            <a:r>
              <a:rPr lang="fr-FR" cap="all" noProof="0" dirty="0" smtClean="0"/>
              <a:t/>
            </a:r>
            <a:br>
              <a:rPr lang="fr-FR" cap="all" noProof="0" dirty="0" smtClean="0"/>
            </a:br>
            <a:r>
              <a:rPr lang="fr-FR" sz="1800" cap="all" noProof="0" dirty="0" smtClean="0"/>
              <a:t>Principe de la migration</a:t>
            </a:r>
            <a:endParaRPr lang="fr-FR" noProof="0" dirty="0"/>
          </a:p>
        </p:txBody>
      </p:sp>
      <p:grpSp>
        <p:nvGrpSpPr>
          <p:cNvPr id="9" name="Groupe 8"/>
          <p:cNvGrpSpPr/>
          <p:nvPr/>
        </p:nvGrpSpPr>
        <p:grpSpPr>
          <a:xfrm>
            <a:off x="18806" y="827760"/>
            <a:ext cx="5788994" cy="612828"/>
            <a:chOff x="59041" y="1038084"/>
            <a:chExt cx="5788994" cy="612828"/>
          </a:xfrm>
        </p:grpSpPr>
        <p:sp>
          <p:nvSpPr>
            <p:cNvPr id="69" name="Rectangle 68"/>
            <p:cNvSpPr/>
            <p:nvPr/>
          </p:nvSpPr>
          <p:spPr>
            <a:xfrm>
              <a:off x="59041" y="1071175"/>
              <a:ext cx="5436068" cy="430881"/>
            </a:xfrm>
            <a:prstGeom prst="rect">
              <a:avLst/>
            </a:prstGeom>
          </p:spPr>
          <p:txBody>
            <a:bodyPr wrap="square" lIns="121915" tIns="60957" rIns="121915" bIns="60957">
              <a:spAutoFit/>
            </a:bodyPr>
            <a:lstStyle/>
            <a:p>
              <a:pPr defTabSz="1219188"/>
              <a:r>
                <a:rPr lang="fr-FR" sz="2000" b="1" dirty="0" smtClean="0">
                  <a:solidFill>
                    <a:schemeClr val="accent4">
                      <a:lumMod val="75000"/>
                    </a:schemeClr>
                  </a:solidFill>
                  <a:latin typeface="Arial" panose="020B0604020202020204" pitchFamily="34" charset="0"/>
                  <a:ea typeface="Helvetica Neue" panose="02000503000000020004" pitchFamily="2" charset="0"/>
                  <a:cs typeface="Arial" panose="020B0604020202020204" pitchFamily="34" charset="0"/>
                </a:rPr>
                <a:t>Migration de la plateforme SAS vers linux  </a:t>
              </a:r>
              <a:endParaRPr lang="fr-FR" sz="2000" dirty="0">
                <a:solidFill>
                  <a:schemeClr val="accent4">
                    <a:lumMod val="75000"/>
                  </a:schemeClr>
                </a:solidFill>
                <a:latin typeface="Arial" panose="020B0604020202020204" pitchFamily="34" charset="0"/>
                <a:ea typeface="Helvetica Neue" panose="02000503000000020004" pitchFamily="2" charset="0"/>
                <a:cs typeface="Arial" panose="020B0604020202020204" pitchFamily="34" charset="0"/>
              </a:endParaRPr>
            </a:p>
          </p:txBody>
        </p:sp>
        <p:pic>
          <p:nvPicPr>
            <p:cNvPr id="8" name="Picture 2" descr="Linux | Faceboo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5207" y="1038084"/>
              <a:ext cx="612828" cy="612828"/>
            </a:xfrm>
            <a:prstGeom prst="rect">
              <a:avLst/>
            </a:prstGeom>
            <a:noFill/>
            <a:extLst>
              <a:ext uri="{909E8E84-426E-40DD-AFC4-6F175D3DCCD1}">
                <a14:hiddenFill xmlns:a14="http://schemas.microsoft.com/office/drawing/2010/main">
                  <a:solidFill>
                    <a:srgbClr val="FFFFFF"/>
                  </a:solidFill>
                </a14:hiddenFill>
              </a:ext>
            </a:extLst>
          </p:spPr>
        </p:pic>
      </p:grpSp>
      <p:sp>
        <p:nvSpPr>
          <p:cNvPr id="73" name="Rectangle 72"/>
          <p:cNvSpPr/>
          <p:nvPr/>
        </p:nvSpPr>
        <p:spPr>
          <a:xfrm>
            <a:off x="18806" y="1293408"/>
            <a:ext cx="5436068" cy="430881"/>
          </a:xfrm>
          <a:prstGeom prst="rect">
            <a:avLst/>
          </a:prstGeom>
        </p:spPr>
        <p:txBody>
          <a:bodyPr wrap="square" lIns="121915" tIns="60957" rIns="121915" bIns="60957">
            <a:spAutoFit/>
          </a:bodyPr>
          <a:lstStyle/>
          <a:p>
            <a:pPr defTabSz="1219188"/>
            <a:r>
              <a:rPr lang="fr-FR" sz="2000" b="1" dirty="0" smtClean="0">
                <a:solidFill>
                  <a:schemeClr val="accent4">
                    <a:lumMod val="75000"/>
                  </a:schemeClr>
                </a:solidFill>
                <a:latin typeface="Arial" panose="020B0604020202020204" pitchFamily="34" charset="0"/>
                <a:ea typeface="Helvetica Neue" panose="02000503000000020004" pitchFamily="2" charset="0"/>
                <a:cs typeface="Arial" panose="020B0604020202020204" pitchFamily="34" charset="0"/>
              </a:rPr>
              <a:t>Conservation des flux de données ?</a:t>
            </a:r>
            <a:endParaRPr lang="fr-FR" sz="2000" b="1" dirty="0">
              <a:solidFill>
                <a:schemeClr val="accent4">
                  <a:lumMod val="75000"/>
                </a:schemeClr>
              </a:solidFill>
              <a:latin typeface="Arial" panose="020B0604020202020204" pitchFamily="34" charset="0"/>
              <a:ea typeface="Helvetica Neue" panose="02000503000000020004" pitchFamily="2" charset="0"/>
              <a:cs typeface="Arial" panose="020B0604020202020204" pitchFamily="34" charset="0"/>
            </a:endParaRPr>
          </a:p>
        </p:txBody>
      </p:sp>
      <p:sp>
        <p:nvSpPr>
          <p:cNvPr id="97" name="Rectangle à coins arrondis 96"/>
          <p:cNvSpPr/>
          <p:nvPr/>
        </p:nvSpPr>
        <p:spPr>
          <a:xfrm>
            <a:off x="5370607" y="2740428"/>
            <a:ext cx="1685091" cy="2842671"/>
          </a:xfrm>
          <a:prstGeom prst="roundRect">
            <a:avLst/>
          </a:prstGeom>
          <a:solidFill>
            <a:schemeClr val="accent4">
              <a:lumMod val="40000"/>
              <a:lumOff val="60000"/>
            </a:schemeClr>
          </a:solidFill>
          <a:ln>
            <a:solidFill>
              <a:schemeClr val="accent4">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isasazj3</a:t>
            </a:r>
          </a:p>
        </p:txBody>
      </p:sp>
      <p:grpSp>
        <p:nvGrpSpPr>
          <p:cNvPr id="22" name="Group 21">
            <a:extLst>
              <a:ext uri="{FF2B5EF4-FFF2-40B4-BE49-F238E27FC236}">
                <a16:creationId xmlns:a16="http://schemas.microsoft.com/office/drawing/2014/main" id="{9938CD56-EBC2-F24C-B885-9A622ABE2F42}"/>
              </a:ext>
            </a:extLst>
          </p:cNvPr>
          <p:cNvGrpSpPr/>
          <p:nvPr/>
        </p:nvGrpSpPr>
        <p:grpSpPr>
          <a:xfrm>
            <a:off x="5366772" y="2743384"/>
            <a:ext cx="1779899" cy="1832843"/>
            <a:chOff x="3243452" y="1204710"/>
            <a:chExt cx="1149212" cy="1214542"/>
          </a:xfrm>
        </p:grpSpPr>
        <p:sp>
          <p:nvSpPr>
            <p:cNvPr id="23" name="Rectangle 22">
              <a:extLst>
                <a:ext uri="{FF2B5EF4-FFF2-40B4-BE49-F238E27FC236}">
                  <a16:creationId xmlns:a16="http://schemas.microsoft.com/office/drawing/2014/main" id="{5620F375-F830-5941-80B2-31937A7365B9}"/>
                </a:ext>
              </a:extLst>
            </p:cNvPr>
            <p:cNvSpPr/>
            <p:nvPr/>
          </p:nvSpPr>
          <p:spPr>
            <a:xfrm>
              <a:off x="3243452" y="1204710"/>
              <a:ext cx="1149212" cy="452768"/>
            </a:xfrm>
            <a:prstGeom prst="rect">
              <a:avLst/>
            </a:prstGeom>
          </p:spPr>
          <p:txBody>
            <a:bodyPr wrap="square" lIns="0" tIns="0" rIns="0" bIns="0">
              <a:spAutoFit/>
            </a:bodyPr>
            <a:lstStyle/>
            <a:p>
              <a:pPr marL="55563" lvl="1" algn="ctr" eaLnBrk="0" hangingPunct="0">
                <a:spcBef>
                  <a:spcPct val="20000"/>
                </a:spcBef>
                <a:buClr>
                  <a:srgbClr val="FFD200"/>
                </a:buClr>
              </a:pPr>
              <a:r>
                <a:rPr lang="fr-FR" b="1" dirty="0" smtClean="0">
                  <a:solidFill>
                    <a:schemeClr val="tx1">
                      <a:lumMod val="95000"/>
                      <a:lumOff val="5000"/>
                    </a:schemeClr>
                  </a:solidFill>
                </a:rPr>
                <a:t>?????</a:t>
              </a:r>
              <a:endParaRPr lang="en-US" b="1" dirty="0" smtClean="0">
                <a:solidFill>
                  <a:schemeClr val="tx1">
                    <a:lumMod val="95000"/>
                    <a:lumOff val="5000"/>
                  </a:schemeClr>
                </a:solidFill>
                <a:latin typeface="Univers 55" panose="02000000000000000000" pitchFamily="2" charset="0"/>
              </a:endParaRPr>
            </a:p>
            <a:p>
              <a:pPr marL="55563" lvl="1" algn="ctr" eaLnBrk="0" hangingPunct="0">
                <a:spcBef>
                  <a:spcPct val="20000"/>
                </a:spcBef>
                <a:buClr>
                  <a:srgbClr val="FFD200"/>
                </a:buClr>
              </a:pPr>
              <a:r>
                <a:rPr lang="en-US" sz="1100" b="1" dirty="0" smtClean="0">
                  <a:latin typeface="Univers 55" panose="02000000000000000000" pitchFamily="2" charset="0"/>
                </a:rPr>
                <a:t>Metadata </a:t>
              </a:r>
              <a:r>
                <a:rPr lang="en-US" sz="1100" b="1" dirty="0" err="1" smtClean="0">
                  <a:latin typeface="Univers 55" panose="02000000000000000000" pitchFamily="2" charset="0"/>
                </a:rPr>
                <a:t>serveur</a:t>
              </a:r>
              <a:endParaRPr lang="en-US" sz="1100" b="1" dirty="0" smtClean="0">
                <a:latin typeface="Univers 55" panose="02000000000000000000" pitchFamily="2" charset="0"/>
              </a:endParaRPr>
            </a:p>
            <a:p>
              <a:pPr marL="55563" lvl="1" algn="ctr" eaLnBrk="0" hangingPunct="0">
                <a:spcBef>
                  <a:spcPct val="20000"/>
                </a:spcBef>
                <a:buClr>
                  <a:srgbClr val="FFD200"/>
                </a:buClr>
              </a:pPr>
              <a:r>
                <a:rPr lang="en-US" sz="1100" b="1" dirty="0" smtClean="0">
                  <a:latin typeface="Univers 55" panose="02000000000000000000" pitchFamily="2" charset="0"/>
                </a:rPr>
                <a:t>compute </a:t>
              </a:r>
              <a:endParaRPr lang="en-US" sz="1100" b="1" dirty="0">
                <a:latin typeface="Univers 55" panose="02000000000000000000" pitchFamily="2" charset="0"/>
              </a:endParaRPr>
            </a:p>
          </p:txBody>
        </p:sp>
        <p:pic>
          <p:nvPicPr>
            <p:cNvPr id="25" name="Image 225">
              <a:extLst>
                <a:ext uri="{FF2B5EF4-FFF2-40B4-BE49-F238E27FC236}">
                  <a16:creationId xmlns:a16="http://schemas.microsoft.com/office/drawing/2014/main" id="{BB447BB9-3A1F-1743-ADD9-7DED3BFE2644}"/>
                </a:ext>
              </a:extLst>
            </p:cNvPr>
            <p:cNvPicPr>
              <a:picLocks noChangeAspect="1"/>
            </p:cNvPicPr>
            <p:nvPr/>
          </p:nvPicPr>
          <p:blipFill>
            <a:blip r:embed="rId4"/>
            <a:stretch>
              <a:fillRect/>
            </a:stretch>
          </p:blipFill>
          <p:spPr>
            <a:xfrm>
              <a:off x="3329003" y="1623783"/>
              <a:ext cx="586026" cy="795469"/>
            </a:xfrm>
            <a:prstGeom prst="rect">
              <a:avLst/>
            </a:prstGeom>
          </p:spPr>
        </p:pic>
      </p:grpSp>
      <p:sp>
        <p:nvSpPr>
          <p:cNvPr id="96" name="Rectangle 95">
            <a:extLst>
              <a:ext uri="{FF2B5EF4-FFF2-40B4-BE49-F238E27FC236}">
                <a16:creationId xmlns:a16="http://schemas.microsoft.com/office/drawing/2014/main" id="{5620F375-F830-5941-80B2-31937A7365B9}"/>
              </a:ext>
            </a:extLst>
          </p:cNvPr>
          <p:cNvSpPr/>
          <p:nvPr/>
        </p:nvSpPr>
        <p:spPr>
          <a:xfrm>
            <a:off x="5275799" y="4649170"/>
            <a:ext cx="1779899" cy="778675"/>
          </a:xfrm>
          <a:prstGeom prst="rect">
            <a:avLst/>
          </a:prstGeom>
        </p:spPr>
        <p:txBody>
          <a:bodyPr wrap="square" lIns="0" tIns="0" rIns="0" bIns="0">
            <a:spAutoFit/>
          </a:bodyPr>
          <a:lstStyle/>
          <a:p>
            <a:pPr marL="55563" lvl="1" algn="ctr" eaLnBrk="0" hangingPunct="0">
              <a:spcBef>
                <a:spcPct val="20000"/>
              </a:spcBef>
              <a:buClr>
                <a:srgbClr val="FFD200"/>
              </a:buClr>
            </a:pPr>
            <a:r>
              <a:rPr lang="en-US" sz="1100" b="1" dirty="0" smtClean="0">
                <a:latin typeface="Univers 55" panose="02000000000000000000" pitchFamily="2" charset="0"/>
              </a:rPr>
              <a:t>Multi-machine???</a:t>
            </a:r>
          </a:p>
          <a:p>
            <a:pPr marL="55563" lvl="1" algn="ctr" eaLnBrk="0" hangingPunct="0">
              <a:spcBef>
                <a:spcPct val="20000"/>
              </a:spcBef>
              <a:buClr>
                <a:srgbClr val="FFD200"/>
              </a:buClr>
            </a:pPr>
            <a:r>
              <a:rPr lang="en-US" sz="1100" b="1" dirty="0" smtClean="0">
                <a:latin typeface="Univers 55" panose="02000000000000000000" pitchFamily="2" charset="0"/>
              </a:rPr>
              <a:t>OS : Linux </a:t>
            </a:r>
          </a:p>
          <a:p>
            <a:pPr marL="55563" lvl="1" algn="ctr" eaLnBrk="0" hangingPunct="0">
              <a:spcBef>
                <a:spcPct val="20000"/>
              </a:spcBef>
              <a:buClr>
                <a:srgbClr val="FFD200"/>
              </a:buClr>
            </a:pPr>
            <a:r>
              <a:rPr lang="en-US" sz="1100" b="1" dirty="0" smtClean="0">
                <a:latin typeface="Univers 55" panose="02000000000000000000" pitchFamily="2" charset="0"/>
              </a:rPr>
              <a:t>CPU : ???</a:t>
            </a:r>
          </a:p>
          <a:p>
            <a:pPr marL="55563" lvl="1" algn="ctr" eaLnBrk="0" hangingPunct="0">
              <a:spcBef>
                <a:spcPct val="20000"/>
              </a:spcBef>
              <a:buClr>
                <a:srgbClr val="FFD200"/>
              </a:buClr>
            </a:pPr>
            <a:r>
              <a:rPr lang="en-US" sz="1100" b="1" dirty="0" smtClean="0">
                <a:latin typeface="Univers 55" panose="02000000000000000000" pitchFamily="2" charset="0"/>
              </a:rPr>
              <a:t>MEMORY : ???</a:t>
            </a:r>
          </a:p>
        </p:txBody>
      </p:sp>
      <p:pic>
        <p:nvPicPr>
          <p:cNvPr id="66" name="Image 225">
            <a:extLst>
              <a:ext uri="{FF2B5EF4-FFF2-40B4-BE49-F238E27FC236}">
                <a16:creationId xmlns:a16="http://schemas.microsoft.com/office/drawing/2014/main" id="{BB447BB9-3A1F-1743-ADD9-7DED3BFE2644}"/>
              </a:ext>
            </a:extLst>
          </p:cNvPr>
          <p:cNvPicPr>
            <a:picLocks noChangeAspect="1"/>
          </p:cNvPicPr>
          <p:nvPr/>
        </p:nvPicPr>
        <p:blipFill>
          <a:blip r:embed="rId4"/>
          <a:stretch>
            <a:fillRect/>
          </a:stretch>
        </p:blipFill>
        <p:spPr>
          <a:xfrm>
            <a:off x="6141655" y="3468003"/>
            <a:ext cx="907637" cy="1200427"/>
          </a:xfrm>
          <a:prstGeom prst="rect">
            <a:avLst/>
          </a:prstGeom>
        </p:spPr>
      </p:pic>
      <p:grpSp>
        <p:nvGrpSpPr>
          <p:cNvPr id="24" name="Groupe 23"/>
          <p:cNvGrpSpPr/>
          <p:nvPr/>
        </p:nvGrpSpPr>
        <p:grpSpPr>
          <a:xfrm>
            <a:off x="1111825" y="875668"/>
            <a:ext cx="10010309" cy="5897511"/>
            <a:chOff x="1111825" y="875668"/>
            <a:chExt cx="10010309" cy="5897511"/>
          </a:xfrm>
        </p:grpSpPr>
        <p:pic>
          <p:nvPicPr>
            <p:cNvPr id="1026" name="Picture 2" descr="File:Database-openldap.svg - Wikimedia Comm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75719" y="6038251"/>
              <a:ext cx="519690" cy="734928"/>
            </a:xfrm>
            <a:prstGeom prst="rect">
              <a:avLst/>
            </a:prstGeom>
            <a:noFill/>
            <a:extLst>
              <a:ext uri="{909E8E84-426E-40DD-AFC4-6F175D3DCCD1}">
                <a14:hiddenFill xmlns:a14="http://schemas.microsoft.com/office/drawing/2010/main">
                  <a:solidFill>
                    <a:srgbClr val="FFFFFF"/>
                  </a:solidFill>
                </a14:hiddenFill>
              </a:ext>
            </a:extLst>
          </p:spPr>
        </p:pic>
        <p:sp>
          <p:nvSpPr>
            <p:cNvPr id="92" name="Oval 147">
              <a:extLst>
                <a:ext uri="{FF2B5EF4-FFF2-40B4-BE49-F238E27FC236}">
                  <a16:creationId xmlns:a16="http://schemas.microsoft.com/office/drawing/2014/main" id="{77CF102C-0926-0A4A-935D-D7C864A249E0}"/>
                </a:ext>
              </a:extLst>
            </p:cNvPr>
            <p:cNvSpPr/>
            <p:nvPr/>
          </p:nvSpPr>
          <p:spPr>
            <a:xfrm>
              <a:off x="6769258" y="5866961"/>
              <a:ext cx="513826" cy="24743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chemeClr val="bg1"/>
                  </a:solidFill>
                </a:rPr>
                <a:t>6</a:t>
              </a:r>
              <a:endParaRPr lang="en-SE" sz="1200" b="1" dirty="0">
                <a:solidFill>
                  <a:schemeClr val="bg1"/>
                </a:solidFill>
              </a:endParaRPr>
            </a:p>
          </p:txBody>
        </p:sp>
        <p:cxnSp>
          <p:nvCxnSpPr>
            <p:cNvPr id="93" name="Connector: Elbow 123">
              <a:extLst>
                <a:ext uri="{FF2B5EF4-FFF2-40B4-BE49-F238E27FC236}">
                  <a16:creationId xmlns:a16="http://schemas.microsoft.com/office/drawing/2014/main" id="{1C17F066-DBE4-3647-85C8-CE4855519292}"/>
                </a:ext>
              </a:extLst>
            </p:cNvPr>
            <p:cNvCxnSpPr>
              <a:cxnSpLocks/>
              <a:stCxn id="1026" idx="0"/>
              <a:endCxn id="97" idx="2"/>
            </p:cNvCxnSpPr>
            <p:nvPr/>
          </p:nvCxnSpPr>
          <p:spPr>
            <a:xfrm rot="16200000" flipV="1">
              <a:off x="6546783" y="5249469"/>
              <a:ext cx="455152" cy="1122411"/>
            </a:xfrm>
            <a:prstGeom prst="bentConnector3">
              <a:avLst>
                <a:gd name="adj1" fmla="val 50000"/>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1" name="Groupe 20"/>
            <p:cNvGrpSpPr/>
            <p:nvPr/>
          </p:nvGrpSpPr>
          <p:grpSpPr>
            <a:xfrm>
              <a:off x="1111825" y="875668"/>
              <a:ext cx="10010309" cy="5760335"/>
              <a:chOff x="1111825" y="875668"/>
              <a:chExt cx="10010309" cy="5760335"/>
            </a:xfrm>
          </p:grpSpPr>
          <p:grpSp>
            <p:nvGrpSpPr>
              <p:cNvPr id="7" name="Groupe 6"/>
              <p:cNvGrpSpPr/>
              <p:nvPr/>
            </p:nvGrpSpPr>
            <p:grpSpPr>
              <a:xfrm>
                <a:off x="1111825" y="875668"/>
                <a:ext cx="10010309" cy="5760335"/>
                <a:chOff x="1025728" y="943763"/>
                <a:chExt cx="10010309" cy="5760335"/>
              </a:xfrm>
            </p:grpSpPr>
            <p:sp>
              <p:nvSpPr>
                <p:cNvPr id="76" name="ZoneTexte 75"/>
                <p:cNvSpPr txBox="1"/>
                <p:nvPr/>
              </p:nvSpPr>
              <p:spPr>
                <a:xfrm>
                  <a:off x="4284551" y="2201028"/>
                  <a:ext cx="1133493" cy="307777"/>
                </a:xfrm>
                <a:prstGeom prst="rect">
                  <a:avLst/>
                </a:prstGeom>
                <a:noFill/>
              </p:spPr>
              <p:txBody>
                <a:bodyPr wrap="square" rtlCol="0">
                  <a:spAutoFit/>
                </a:bodyPr>
                <a:lstStyle/>
                <a:p>
                  <a:pPr algn="ctr"/>
                  <a:r>
                    <a:rPr lang="fr-FR" sz="1400" dirty="0"/>
                    <a:t>SMTP Server</a:t>
                  </a:r>
                </a:p>
              </p:txBody>
            </p:sp>
            <p:grpSp>
              <p:nvGrpSpPr>
                <p:cNvPr id="5" name="Groupe 4"/>
                <p:cNvGrpSpPr/>
                <p:nvPr/>
              </p:nvGrpSpPr>
              <p:grpSpPr>
                <a:xfrm>
                  <a:off x="1025728" y="943763"/>
                  <a:ext cx="10010309" cy="5760335"/>
                  <a:chOff x="1025728" y="943763"/>
                  <a:chExt cx="10010309" cy="5760335"/>
                </a:xfrm>
              </p:grpSpPr>
              <p:sp>
                <p:nvSpPr>
                  <p:cNvPr id="11" name="TextBox 100" descr="CONFIDENTIAL_TAG_0xFFEE">
                    <a:extLst>
                      <a:ext uri="{FF2B5EF4-FFF2-40B4-BE49-F238E27FC236}">
                        <a16:creationId xmlns:a16="http://schemas.microsoft.com/office/drawing/2014/main" id="{87908A9A-CB07-5641-8C44-96F3655E3883}"/>
                      </a:ext>
                    </a:extLst>
                  </p:cNvPr>
                  <p:cNvSpPr txBox="1"/>
                  <p:nvPr/>
                </p:nvSpPr>
                <p:spPr bwMode="black">
                  <a:xfrm>
                    <a:off x="9336017" y="6264308"/>
                    <a:ext cx="1439604" cy="439790"/>
                  </a:xfrm>
                  <a:prstGeom prst="rect">
                    <a:avLst/>
                  </a:prstGeom>
                  <a:noFill/>
                  <a:ln w="9525" algn="ctr">
                    <a:noFill/>
                    <a:miter lim="800000"/>
                    <a:headEnd/>
                    <a:tailEnd/>
                  </a:ln>
                  <a:effectLst>
                    <a:glow>
                      <a:srgbClr val="000000"/>
                    </a:glow>
                  </a:effectLst>
                </p:spPr>
                <p:txBody>
                  <a:bodyPr vert="horz" wrap="square" lIns="0" tIns="0" rIns="0" bIns="0" rtlCol="0">
                    <a:noAutofit/>
                  </a:bodyPr>
                  <a:lstStyle/>
                  <a:p>
                    <a:pPr algn="ctr">
                      <a:defRPr/>
                    </a:pPr>
                    <a:r>
                      <a:rPr lang="fr-FR" sz="1000" dirty="0" smtClean="0"/>
                      <a:t>Système de fichiers :</a:t>
                    </a:r>
                  </a:p>
                  <a:p>
                    <a:pPr algn="ctr">
                      <a:defRPr/>
                    </a:pPr>
                    <a:r>
                      <a:rPr lang="fr-FR" sz="1000" dirty="0" smtClean="0"/>
                      <a:t>Disque locaux </a:t>
                    </a:r>
                  </a:p>
                  <a:p>
                    <a:pPr algn="ctr">
                      <a:defRPr/>
                    </a:pPr>
                    <a:r>
                      <a:rPr lang="fr-FR" sz="1000" dirty="0" smtClean="0"/>
                      <a:t>NAS : partage Windows</a:t>
                    </a:r>
                    <a:endParaRPr lang="fr-FR" sz="10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000" b="0" i="0" u="none" strike="noStrike" kern="1200" cap="none" spc="0" normalizeH="0" baseline="0" noProof="0" dirty="0">
                      <a:ln>
                        <a:noFill/>
                      </a:ln>
                      <a:effectLst/>
                      <a:uLnTx/>
                      <a:uFillTx/>
                      <a:latin typeface="+mn-lt"/>
                      <a:ea typeface="+mn-ea"/>
                      <a:cs typeface="Arial" pitchFamily="34" charset="0"/>
                    </a:endParaRPr>
                  </a:p>
                </p:txBody>
              </p:sp>
              <p:grpSp>
                <p:nvGrpSpPr>
                  <p:cNvPr id="19" name="Groupe 18"/>
                  <p:cNvGrpSpPr/>
                  <p:nvPr/>
                </p:nvGrpSpPr>
                <p:grpSpPr>
                  <a:xfrm>
                    <a:off x="6283507" y="943763"/>
                    <a:ext cx="1691640" cy="1118299"/>
                    <a:chOff x="6832965" y="1109066"/>
                    <a:chExt cx="1691640" cy="1118299"/>
                  </a:xfrm>
                </p:grpSpPr>
                <p:sp>
                  <p:nvSpPr>
                    <p:cNvPr id="13" name="Can 12">
                      <a:extLst>
                        <a:ext uri="{FF2B5EF4-FFF2-40B4-BE49-F238E27FC236}">
                          <a16:creationId xmlns:a16="http://schemas.microsoft.com/office/drawing/2014/main" id="{A01AF9E5-E1D4-CB45-9498-4C51FC17E506}"/>
                        </a:ext>
                      </a:extLst>
                    </p:cNvPr>
                    <p:cNvSpPr/>
                    <p:nvPr/>
                  </p:nvSpPr>
                  <p:spPr>
                    <a:xfrm>
                      <a:off x="7182478" y="1109066"/>
                      <a:ext cx="987552" cy="535589"/>
                    </a:xfrm>
                    <a:prstGeom prst="can">
                      <a:avLst/>
                    </a:prstGeom>
                    <a:solidFill>
                      <a:schemeClr val="accent1">
                        <a:lumMod val="20000"/>
                        <a:lumOff val="80000"/>
                        <a:alpha val="93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4" name="TextBox 13">
                      <a:extLst>
                        <a:ext uri="{FF2B5EF4-FFF2-40B4-BE49-F238E27FC236}">
                          <a16:creationId xmlns:a16="http://schemas.microsoft.com/office/drawing/2014/main" id="{8A1890B2-DF0D-0548-AA1A-32E5DB34DF10}"/>
                        </a:ext>
                      </a:extLst>
                    </p:cNvPr>
                    <p:cNvSpPr txBox="1"/>
                    <p:nvPr/>
                  </p:nvSpPr>
                  <p:spPr>
                    <a:xfrm>
                      <a:off x="6832965" y="1704145"/>
                      <a:ext cx="1691640" cy="523220"/>
                    </a:xfrm>
                    <a:prstGeom prst="rect">
                      <a:avLst/>
                    </a:prstGeom>
                    <a:noFill/>
                  </p:spPr>
                  <p:txBody>
                    <a:bodyPr wrap="square" rtlCol="0">
                      <a:spAutoFit/>
                    </a:bodyPr>
                    <a:lstStyle/>
                    <a:p>
                      <a:pPr algn="ctr"/>
                      <a:r>
                        <a:rPr lang="fr-FR" sz="1400" dirty="0" smtClean="0"/>
                        <a:t>VERTICA</a:t>
                      </a:r>
                    </a:p>
                    <a:p>
                      <a:pPr algn="ctr"/>
                      <a:r>
                        <a:rPr lang="en-SE" sz="1400" dirty="0" smtClean="0"/>
                        <a:t>(SGBD</a:t>
                      </a:r>
                      <a:r>
                        <a:rPr lang="en-SE" sz="1400" dirty="0"/>
                        <a:t>)</a:t>
                      </a:r>
                    </a:p>
                  </p:txBody>
                </p:sp>
              </p:grpSp>
              <p:cxnSp>
                <p:nvCxnSpPr>
                  <p:cNvPr id="46" name="Connector: Elbow 123">
                    <a:extLst>
                      <a:ext uri="{FF2B5EF4-FFF2-40B4-BE49-F238E27FC236}">
                        <a16:creationId xmlns:a16="http://schemas.microsoft.com/office/drawing/2014/main" id="{58E90521-9D75-3F42-972E-EE52D09253C8}"/>
                      </a:ext>
                    </a:extLst>
                  </p:cNvPr>
                  <p:cNvCxnSpPr>
                    <a:cxnSpLocks/>
                  </p:cNvCxnSpPr>
                  <p:nvPr/>
                </p:nvCxnSpPr>
                <p:spPr>
                  <a:xfrm rot="5400000" flipH="1" flipV="1">
                    <a:off x="9579725" y="4909370"/>
                    <a:ext cx="810692" cy="806"/>
                  </a:xfrm>
                  <a:prstGeom prst="bentConnector3">
                    <a:avLst>
                      <a:gd name="adj1" fmla="val 50000"/>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123">
                    <a:extLst>
                      <a:ext uri="{FF2B5EF4-FFF2-40B4-BE49-F238E27FC236}">
                        <a16:creationId xmlns:a16="http://schemas.microsoft.com/office/drawing/2014/main" id="{D76F810E-ADAF-2247-951A-E96048359264}"/>
                      </a:ext>
                    </a:extLst>
                  </p:cNvPr>
                  <p:cNvCxnSpPr>
                    <a:cxnSpLocks/>
                    <a:endCxn id="97" idx="3"/>
                  </p:cNvCxnSpPr>
                  <p:nvPr/>
                </p:nvCxnSpPr>
                <p:spPr>
                  <a:xfrm rot="10800000">
                    <a:off x="6969601" y="4189558"/>
                    <a:ext cx="2020088" cy="1596017"/>
                  </a:xfrm>
                  <a:prstGeom prst="bentConnector3">
                    <a:avLst>
                      <a:gd name="adj1" fmla="val 50000"/>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0" name="Organigramme : Disque magnétique 10">
                    <a:extLst>
                      <a:ext uri="{FF2B5EF4-FFF2-40B4-BE49-F238E27FC236}">
                        <a16:creationId xmlns:a16="http://schemas.microsoft.com/office/drawing/2014/main" id="{F21AFC46-4F94-F647-94B1-198D8B629156}"/>
                      </a:ext>
                    </a:extLst>
                  </p:cNvPr>
                  <p:cNvSpPr/>
                  <p:nvPr/>
                </p:nvSpPr>
                <p:spPr>
                  <a:xfrm>
                    <a:off x="9092421" y="5353621"/>
                    <a:ext cx="1753992" cy="833632"/>
                  </a:xfrm>
                  <a:custGeom>
                    <a:avLst/>
                    <a:gdLst>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10000 w 10000"/>
                      <a:gd name="connsiteY0" fmla="*/ 1667 h 10000"/>
                      <a:gd name="connsiteX1" fmla="*/ 5000 w 10000"/>
                      <a:gd name="connsiteY1" fmla="*/ 3334 h 10000"/>
                      <a:gd name="connsiteX2" fmla="*/ 0 w 10000"/>
                      <a:gd name="connsiteY2"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10 w 10010"/>
                      <a:gd name="connsiteY0" fmla="*/ 1667 h 10000"/>
                      <a:gd name="connsiteX1" fmla="*/ 5010 w 10010"/>
                      <a:gd name="connsiteY1" fmla="*/ 0 h 10000"/>
                      <a:gd name="connsiteX2" fmla="*/ 10010 w 10010"/>
                      <a:gd name="connsiteY2" fmla="*/ 1667 h 10000"/>
                      <a:gd name="connsiteX3" fmla="*/ 10010 w 10010"/>
                      <a:gd name="connsiteY3" fmla="*/ 8333 h 10000"/>
                      <a:gd name="connsiteX4" fmla="*/ 5010 w 10010"/>
                      <a:gd name="connsiteY4" fmla="*/ 10000 h 10000"/>
                      <a:gd name="connsiteX5" fmla="*/ 10 w 10010"/>
                      <a:gd name="connsiteY5" fmla="*/ 8333 h 10000"/>
                      <a:gd name="connsiteX6" fmla="*/ 10 w 10010"/>
                      <a:gd name="connsiteY6" fmla="*/ 1667 h 10000"/>
                      <a:gd name="connsiteX0" fmla="*/ 10010 w 10010"/>
                      <a:gd name="connsiteY0" fmla="*/ 1667 h 10000"/>
                      <a:gd name="connsiteX1" fmla="*/ 5010 w 10010"/>
                      <a:gd name="connsiteY1" fmla="*/ 3334 h 10000"/>
                      <a:gd name="connsiteX2" fmla="*/ 10 w 10010"/>
                      <a:gd name="connsiteY2" fmla="*/ 1667 h 10000"/>
                      <a:gd name="connsiteX0" fmla="*/ 10 w 10010"/>
                      <a:gd name="connsiteY0" fmla="*/ 1667 h 10000"/>
                      <a:gd name="connsiteX1" fmla="*/ 5010 w 10010"/>
                      <a:gd name="connsiteY1" fmla="*/ 0 h 10000"/>
                      <a:gd name="connsiteX2" fmla="*/ 10010 w 10010"/>
                      <a:gd name="connsiteY2" fmla="*/ 1667 h 10000"/>
                      <a:gd name="connsiteX3" fmla="*/ 10010 w 10010"/>
                      <a:gd name="connsiteY3" fmla="*/ 8333 h 10000"/>
                      <a:gd name="connsiteX4" fmla="*/ 5010 w 10010"/>
                      <a:gd name="connsiteY4" fmla="*/ 10000 h 10000"/>
                      <a:gd name="connsiteX5" fmla="*/ 10 w 10010"/>
                      <a:gd name="connsiteY5" fmla="*/ 8333 h 10000"/>
                      <a:gd name="connsiteX6" fmla="*/ 0 w 10010"/>
                      <a:gd name="connsiteY6" fmla="*/ 7272 h 10000"/>
                      <a:gd name="connsiteX7" fmla="*/ 10 w 10010"/>
                      <a:gd name="connsiteY7" fmla="*/ 1667 h 10000"/>
                      <a:gd name="connsiteX0" fmla="*/ 143 w 10143"/>
                      <a:gd name="connsiteY0" fmla="*/ 1667 h 10008"/>
                      <a:gd name="connsiteX1" fmla="*/ 5143 w 10143"/>
                      <a:gd name="connsiteY1" fmla="*/ 0 h 10008"/>
                      <a:gd name="connsiteX2" fmla="*/ 10143 w 10143"/>
                      <a:gd name="connsiteY2" fmla="*/ 1667 h 10008"/>
                      <a:gd name="connsiteX3" fmla="*/ 10143 w 10143"/>
                      <a:gd name="connsiteY3" fmla="*/ 8333 h 10008"/>
                      <a:gd name="connsiteX4" fmla="*/ 5143 w 10143"/>
                      <a:gd name="connsiteY4" fmla="*/ 10000 h 10008"/>
                      <a:gd name="connsiteX5" fmla="*/ 143 w 10143"/>
                      <a:gd name="connsiteY5" fmla="*/ 8333 h 10008"/>
                      <a:gd name="connsiteX6" fmla="*/ 143 w 10143"/>
                      <a:gd name="connsiteY6" fmla="*/ 1667 h 10008"/>
                      <a:gd name="connsiteX0" fmla="*/ 10143 w 10143"/>
                      <a:gd name="connsiteY0" fmla="*/ 1667 h 10008"/>
                      <a:gd name="connsiteX1" fmla="*/ 5143 w 10143"/>
                      <a:gd name="connsiteY1" fmla="*/ 3334 h 10008"/>
                      <a:gd name="connsiteX2" fmla="*/ 143 w 10143"/>
                      <a:gd name="connsiteY2" fmla="*/ 1667 h 10008"/>
                      <a:gd name="connsiteX0" fmla="*/ 143 w 10143"/>
                      <a:gd name="connsiteY0" fmla="*/ 1667 h 10008"/>
                      <a:gd name="connsiteX1" fmla="*/ 5143 w 10143"/>
                      <a:gd name="connsiteY1" fmla="*/ 0 h 10008"/>
                      <a:gd name="connsiteX2" fmla="*/ 10143 w 10143"/>
                      <a:gd name="connsiteY2" fmla="*/ 1667 h 10008"/>
                      <a:gd name="connsiteX3" fmla="*/ 10143 w 10143"/>
                      <a:gd name="connsiteY3" fmla="*/ 8333 h 10008"/>
                      <a:gd name="connsiteX4" fmla="*/ 5143 w 10143"/>
                      <a:gd name="connsiteY4" fmla="*/ 10000 h 10008"/>
                      <a:gd name="connsiteX5" fmla="*/ 413 w 10143"/>
                      <a:gd name="connsiteY5" fmla="*/ 9243 h 10008"/>
                      <a:gd name="connsiteX6" fmla="*/ 143 w 10143"/>
                      <a:gd name="connsiteY6" fmla="*/ 8333 h 10008"/>
                      <a:gd name="connsiteX7" fmla="*/ 133 w 10143"/>
                      <a:gd name="connsiteY7" fmla="*/ 7272 h 10008"/>
                      <a:gd name="connsiteX8" fmla="*/ 143 w 10143"/>
                      <a:gd name="connsiteY8" fmla="*/ 1667 h 10008"/>
                      <a:gd name="connsiteX0" fmla="*/ 10 w 10010"/>
                      <a:gd name="connsiteY0" fmla="*/ 1667 h 10008"/>
                      <a:gd name="connsiteX1" fmla="*/ 5010 w 10010"/>
                      <a:gd name="connsiteY1" fmla="*/ 0 h 10008"/>
                      <a:gd name="connsiteX2" fmla="*/ 10010 w 10010"/>
                      <a:gd name="connsiteY2" fmla="*/ 1667 h 10008"/>
                      <a:gd name="connsiteX3" fmla="*/ 10010 w 10010"/>
                      <a:gd name="connsiteY3" fmla="*/ 8333 h 10008"/>
                      <a:gd name="connsiteX4" fmla="*/ 5010 w 10010"/>
                      <a:gd name="connsiteY4" fmla="*/ 10000 h 10008"/>
                      <a:gd name="connsiteX5" fmla="*/ 10 w 10010"/>
                      <a:gd name="connsiteY5" fmla="*/ 8333 h 10008"/>
                      <a:gd name="connsiteX6" fmla="*/ 10 w 10010"/>
                      <a:gd name="connsiteY6" fmla="*/ 1667 h 10008"/>
                      <a:gd name="connsiteX0" fmla="*/ 10010 w 10010"/>
                      <a:gd name="connsiteY0" fmla="*/ 1667 h 10008"/>
                      <a:gd name="connsiteX1" fmla="*/ 5010 w 10010"/>
                      <a:gd name="connsiteY1" fmla="*/ 3334 h 10008"/>
                      <a:gd name="connsiteX2" fmla="*/ 10 w 10010"/>
                      <a:gd name="connsiteY2" fmla="*/ 1667 h 10008"/>
                      <a:gd name="connsiteX0" fmla="*/ 10 w 10010"/>
                      <a:gd name="connsiteY0" fmla="*/ 1667 h 10008"/>
                      <a:gd name="connsiteX1" fmla="*/ 5010 w 10010"/>
                      <a:gd name="connsiteY1" fmla="*/ 0 h 10008"/>
                      <a:gd name="connsiteX2" fmla="*/ 10010 w 10010"/>
                      <a:gd name="connsiteY2" fmla="*/ 1667 h 10008"/>
                      <a:gd name="connsiteX3" fmla="*/ 10010 w 10010"/>
                      <a:gd name="connsiteY3" fmla="*/ 8333 h 10008"/>
                      <a:gd name="connsiteX4" fmla="*/ 5010 w 10010"/>
                      <a:gd name="connsiteY4" fmla="*/ 10000 h 10008"/>
                      <a:gd name="connsiteX5" fmla="*/ 280 w 10010"/>
                      <a:gd name="connsiteY5" fmla="*/ 9243 h 10008"/>
                      <a:gd name="connsiteX6" fmla="*/ 10 w 10010"/>
                      <a:gd name="connsiteY6" fmla="*/ 8333 h 10008"/>
                      <a:gd name="connsiteX7" fmla="*/ 0 w 10010"/>
                      <a:gd name="connsiteY7" fmla="*/ 7272 h 10008"/>
                      <a:gd name="connsiteX8" fmla="*/ 10 w 10010"/>
                      <a:gd name="connsiteY8" fmla="*/ 1667 h 10008"/>
                      <a:gd name="connsiteX0" fmla="*/ 10 w 10010"/>
                      <a:gd name="connsiteY0" fmla="*/ 1667 h 10009"/>
                      <a:gd name="connsiteX1" fmla="*/ 5010 w 10010"/>
                      <a:gd name="connsiteY1" fmla="*/ 0 h 10009"/>
                      <a:gd name="connsiteX2" fmla="*/ 10010 w 10010"/>
                      <a:gd name="connsiteY2" fmla="*/ 1667 h 10009"/>
                      <a:gd name="connsiteX3" fmla="*/ 10010 w 10010"/>
                      <a:gd name="connsiteY3" fmla="*/ 8333 h 10009"/>
                      <a:gd name="connsiteX4" fmla="*/ 5010 w 10010"/>
                      <a:gd name="connsiteY4" fmla="*/ 10000 h 10009"/>
                      <a:gd name="connsiteX5" fmla="*/ 10 w 10010"/>
                      <a:gd name="connsiteY5" fmla="*/ 8333 h 10009"/>
                      <a:gd name="connsiteX6" fmla="*/ 10 w 10010"/>
                      <a:gd name="connsiteY6" fmla="*/ 1667 h 10009"/>
                      <a:gd name="connsiteX0" fmla="*/ 10010 w 10010"/>
                      <a:gd name="connsiteY0" fmla="*/ 1667 h 10009"/>
                      <a:gd name="connsiteX1" fmla="*/ 5010 w 10010"/>
                      <a:gd name="connsiteY1" fmla="*/ 3334 h 10009"/>
                      <a:gd name="connsiteX2" fmla="*/ 10 w 10010"/>
                      <a:gd name="connsiteY2" fmla="*/ 1667 h 10009"/>
                      <a:gd name="connsiteX0" fmla="*/ 10 w 10010"/>
                      <a:gd name="connsiteY0" fmla="*/ 1667 h 10009"/>
                      <a:gd name="connsiteX1" fmla="*/ 5010 w 10010"/>
                      <a:gd name="connsiteY1" fmla="*/ 0 h 10009"/>
                      <a:gd name="connsiteX2" fmla="*/ 10010 w 10010"/>
                      <a:gd name="connsiteY2" fmla="*/ 1667 h 10009"/>
                      <a:gd name="connsiteX3" fmla="*/ 10010 w 10010"/>
                      <a:gd name="connsiteY3" fmla="*/ 8333 h 10009"/>
                      <a:gd name="connsiteX4" fmla="*/ 5010 w 10010"/>
                      <a:gd name="connsiteY4" fmla="*/ 10000 h 10009"/>
                      <a:gd name="connsiteX5" fmla="*/ 666 w 10010"/>
                      <a:gd name="connsiteY5" fmla="*/ 9316 h 10009"/>
                      <a:gd name="connsiteX6" fmla="*/ 10 w 10010"/>
                      <a:gd name="connsiteY6" fmla="*/ 8333 h 10009"/>
                      <a:gd name="connsiteX7" fmla="*/ 0 w 10010"/>
                      <a:gd name="connsiteY7" fmla="*/ 7272 h 10009"/>
                      <a:gd name="connsiteX8" fmla="*/ 10 w 10010"/>
                      <a:gd name="connsiteY8" fmla="*/ 1667 h 10009"/>
                      <a:gd name="connsiteX0" fmla="*/ 10 w 10010"/>
                      <a:gd name="connsiteY0" fmla="*/ 1667 h 10015"/>
                      <a:gd name="connsiteX1" fmla="*/ 5010 w 10010"/>
                      <a:gd name="connsiteY1" fmla="*/ 0 h 10015"/>
                      <a:gd name="connsiteX2" fmla="*/ 10010 w 10010"/>
                      <a:gd name="connsiteY2" fmla="*/ 1667 h 10015"/>
                      <a:gd name="connsiteX3" fmla="*/ 10010 w 10010"/>
                      <a:gd name="connsiteY3" fmla="*/ 8333 h 10015"/>
                      <a:gd name="connsiteX4" fmla="*/ 5010 w 10010"/>
                      <a:gd name="connsiteY4" fmla="*/ 10000 h 10015"/>
                      <a:gd name="connsiteX5" fmla="*/ 10 w 10010"/>
                      <a:gd name="connsiteY5" fmla="*/ 8333 h 10015"/>
                      <a:gd name="connsiteX6" fmla="*/ 10 w 10010"/>
                      <a:gd name="connsiteY6" fmla="*/ 1667 h 10015"/>
                      <a:gd name="connsiteX0" fmla="*/ 10010 w 10010"/>
                      <a:gd name="connsiteY0" fmla="*/ 1667 h 10015"/>
                      <a:gd name="connsiteX1" fmla="*/ 5010 w 10010"/>
                      <a:gd name="connsiteY1" fmla="*/ 3334 h 10015"/>
                      <a:gd name="connsiteX2" fmla="*/ 10 w 10010"/>
                      <a:gd name="connsiteY2" fmla="*/ 1667 h 10015"/>
                      <a:gd name="connsiteX0" fmla="*/ 10 w 10010"/>
                      <a:gd name="connsiteY0" fmla="*/ 1667 h 10015"/>
                      <a:gd name="connsiteX1" fmla="*/ 5010 w 10010"/>
                      <a:gd name="connsiteY1" fmla="*/ 0 h 10015"/>
                      <a:gd name="connsiteX2" fmla="*/ 10010 w 10010"/>
                      <a:gd name="connsiteY2" fmla="*/ 1667 h 10015"/>
                      <a:gd name="connsiteX3" fmla="*/ 10010 w 10010"/>
                      <a:gd name="connsiteY3" fmla="*/ 8333 h 10015"/>
                      <a:gd name="connsiteX4" fmla="*/ 5010 w 10010"/>
                      <a:gd name="connsiteY4" fmla="*/ 10000 h 10015"/>
                      <a:gd name="connsiteX5" fmla="*/ 666 w 10010"/>
                      <a:gd name="connsiteY5" fmla="*/ 9316 h 10015"/>
                      <a:gd name="connsiteX6" fmla="*/ 10 w 10010"/>
                      <a:gd name="connsiteY6" fmla="*/ 8333 h 10015"/>
                      <a:gd name="connsiteX7" fmla="*/ 0 w 10010"/>
                      <a:gd name="connsiteY7" fmla="*/ 7272 h 10015"/>
                      <a:gd name="connsiteX8" fmla="*/ 10 w 10010"/>
                      <a:gd name="connsiteY8" fmla="*/ 1667 h 10015"/>
                      <a:gd name="connsiteX0" fmla="*/ 10 w 10010"/>
                      <a:gd name="connsiteY0" fmla="*/ 1667 h 10011"/>
                      <a:gd name="connsiteX1" fmla="*/ 5010 w 10010"/>
                      <a:gd name="connsiteY1" fmla="*/ 0 h 10011"/>
                      <a:gd name="connsiteX2" fmla="*/ 10010 w 10010"/>
                      <a:gd name="connsiteY2" fmla="*/ 1667 h 10011"/>
                      <a:gd name="connsiteX3" fmla="*/ 10010 w 10010"/>
                      <a:gd name="connsiteY3" fmla="*/ 8333 h 10011"/>
                      <a:gd name="connsiteX4" fmla="*/ 5010 w 10010"/>
                      <a:gd name="connsiteY4" fmla="*/ 10000 h 10011"/>
                      <a:gd name="connsiteX5" fmla="*/ 10 w 10010"/>
                      <a:gd name="connsiteY5" fmla="*/ 8333 h 10011"/>
                      <a:gd name="connsiteX6" fmla="*/ 10 w 10010"/>
                      <a:gd name="connsiteY6" fmla="*/ 1667 h 10011"/>
                      <a:gd name="connsiteX0" fmla="*/ 10010 w 10010"/>
                      <a:gd name="connsiteY0" fmla="*/ 1667 h 10011"/>
                      <a:gd name="connsiteX1" fmla="*/ 5010 w 10010"/>
                      <a:gd name="connsiteY1" fmla="*/ 3334 h 10011"/>
                      <a:gd name="connsiteX2" fmla="*/ 10 w 10010"/>
                      <a:gd name="connsiteY2" fmla="*/ 1667 h 10011"/>
                      <a:gd name="connsiteX0" fmla="*/ 10 w 10010"/>
                      <a:gd name="connsiteY0" fmla="*/ 1667 h 10011"/>
                      <a:gd name="connsiteX1" fmla="*/ 5010 w 10010"/>
                      <a:gd name="connsiteY1" fmla="*/ 0 h 10011"/>
                      <a:gd name="connsiteX2" fmla="*/ 10010 w 10010"/>
                      <a:gd name="connsiteY2" fmla="*/ 1667 h 10011"/>
                      <a:gd name="connsiteX3" fmla="*/ 10010 w 10010"/>
                      <a:gd name="connsiteY3" fmla="*/ 8333 h 10011"/>
                      <a:gd name="connsiteX4" fmla="*/ 5010 w 10010"/>
                      <a:gd name="connsiteY4" fmla="*/ 10000 h 10011"/>
                      <a:gd name="connsiteX5" fmla="*/ 701 w 10010"/>
                      <a:gd name="connsiteY5" fmla="*/ 9201 h 10011"/>
                      <a:gd name="connsiteX6" fmla="*/ 10 w 10010"/>
                      <a:gd name="connsiteY6" fmla="*/ 8333 h 10011"/>
                      <a:gd name="connsiteX7" fmla="*/ 0 w 10010"/>
                      <a:gd name="connsiteY7" fmla="*/ 7272 h 10011"/>
                      <a:gd name="connsiteX8" fmla="*/ 10 w 10010"/>
                      <a:gd name="connsiteY8" fmla="*/ 1667 h 10011"/>
                      <a:gd name="connsiteX0" fmla="*/ 10 w 10010"/>
                      <a:gd name="connsiteY0" fmla="*/ 1667 h 10010"/>
                      <a:gd name="connsiteX1" fmla="*/ 5010 w 10010"/>
                      <a:gd name="connsiteY1" fmla="*/ 0 h 10010"/>
                      <a:gd name="connsiteX2" fmla="*/ 10010 w 10010"/>
                      <a:gd name="connsiteY2" fmla="*/ 1667 h 10010"/>
                      <a:gd name="connsiteX3" fmla="*/ 10010 w 10010"/>
                      <a:gd name="connsiteY3" fmla="*/ 8333 h 10010"/>
                      <a:gd name="connsiteX4" fmla="*/ 5010 w 10010"/>
                      <a:gd name="connsiteY4" fmla="*/ 10000 h 10010"/>
                      <a:gd name="connsiteX5" fmla="*/ 10 w 10010"/>
                      <a:gd name="connsiteY5" fmla="*/ 8333 h 10010"/>
                      <a:gd name="connsiteX6" fmla="*/ 10 w 10010"/>
                      <a:gd name="connsiteY6" fmla="*/ 1667 h 10010"/>
                      <a:gd name="connsiteX0" fmla="*/ 10010 w 10010"/>
                      <a:gd name="connsiteY0" fmla="*/ 1667 h 10010"/>
                      <a:gd name="connsiteX1" fmla="*/ 5010 w 10010"/>
                      <a:gd name="connsiteY1" fmla="*/ 3334 h 10010"/>
                      <a:gd name="connsiteX2" fmla="*/ 10 w 10010"/>
                      <a:gd name="connsiteY2" fmla="*/ 1667 h 10010"/>
                      <a:gd name="connsiteX0" fmla="*/ 10 w 10010"/>
                      <a:gd name="connsiteY0" fmla="*/ 1667 h 10010"/>
                      <a:gd name="connsiteX1" fmla="*/ 5010 w 10010"/>
                      <a:gd name="connsiteY1" fmla="*/ 0 h 10010"/>
                      <a:gd name="connsiteX2" fmla="*/ 10010 w 10010"/>
                      <a:gd name="connsiteY2" fmla="*/ 1667 h 10010"/>
                      <a:gd name="connsiteX3" fmla="*/ 10010 w 10010"/>
                      <a:gd name="connsiteY3" fmla="*/ 8333 h 10010"/>
                      <a:gd name="connsiteX4" fmla="*/ 5010 w 10010"/>
                      <a:gd name="connsiteY4" fmla="*/ 10000 h 10010"/>
                      <a:gd name="connsiteX5" fmla="*/ 701 w 10010"/>
                      <a:gd name="connsiteY5" fmla="*/ 9201 h 10010"/>
                      <a:gd name="connsiteX6" fmla="*/ 10 w 10010"/>
                      <a:gd name="connsiteY6" fmla="*/ 8333 h 10010"/>
                      <a:gd name="connsiteX7" fmla="*/ 0 w 10010"/>
                      <a:gd name="connsiteY7" fmla="*/ 7272 h 10010"/>
                      <a:gd name="connsiteX8" fmla="*/ 10 w 10010"/>
                      <a:gd name="connsiteY8" fmla="*/ 1667 h 10010"/>
                      <a:gd name="connsiteX0" fmla="*/ 10 w 10010"/>
                      <a:gd name="connsiteY0" fmla="*/ 1667 h 10010"/>
                      <a:gd name="connsiteX1" fmla="*/ 5010 w 10010"/>
                      <a:gd name="connsiteY1" fmla="*/ 0 h 10010"/>
                      <a:gd name="connsiteX2" fmla="*/ 10010 w 10010"/>
                      <a:gd name="connsiteY2" fmla="*/ 1667 h 10010"/>
                      <a:gd name="connsiteX3" fmla="*/ 10010 w 10010"/>
                      <a:gd name="connsiteY3" fmla="*/ 8333 h 10010"/>
                      <a:gd name="connsiteX4" fmla="*/ 5010 w 10010"/>
                      <a:gd name="connsiteY4" fmla="*/ 10000 h 10010"/>
                      <a:gd name="connsiteX5" fmla="*/ 10 w 10010"/>
                      <a:gd name="connsiteY5" fmla="*/ 8333 h 10010"/>
                      <a:gd name="connsiteX6" fmla="*/ 10 w 10010"/>
                      <a:gd name="connsiteY6" fmla="*/ 1667 h 10010"/>
                      <a:gd name="connsiteX0" fmla="*/ 10010 w 10010"/>
                      <a:gd name="connsiteY0" fmla="*/ 1667 h 10010"/>
                      <a:gd name="connsiteX1" fmla="*/ 5010 w 10010"/>
                      <a:gd name="connsiteY1" fmla="*/ 3334 h 10010"/>
                      <a:gd name="connsiteX2" fmla="*/ 10 w 10010"/>
                      <a:gd name="connsiteY2" fmla="*/ 1667 h 10010"/>
                      <a:gd name="connsiteX0" fmla="*/ 10 w 10010"/>
                      <a:gd name="connsiteY0" fmla="*/ 1667 h 10010"/>
                      <a:gd name="connsiteX1" fmla="*/ 5010 w 10010"/>
                      <a:gd name="connsiteY1" fmla="*/ 0 h 10010"/>
                      <a:gd name="connsiteX2" fmla="*/ 10010 w 10010"/>
                      <a:gd name="connsiteY2" fmla="*/ 1667 h 10010"/>
                      <a:gd name="connsiteX3" fmla="*/ 10010 w 10010"/>
                      <a:gd name="connsiteY3" fmla="*/ 8333 h 10010"/>
                      <a:gd name="connsiteX4" fmla="*/ 5010 w 10010"/>
                      <a:gd name="connsiteY4" fmla="*/ 10000 h 10010"/>
                      <a:gd name="connsiteX5" fmla="*/ 701 w 10010"/>
                      <a:gd name="connsiteY5" fmla="*/ 9201 h 10010"/>
                      <a:gd name="connsiteX6" fmla="*/ 10 w 10010"/>
                      <a:gd name="connsiteY6" fmla="*/ 8333 h 10010"/>
                      <a:gd name="connsiteX7" fmla="*/ 0 w 10010"/>
                      <a:gd name="connsiteY7" fmla="*/ 7272 h 10010"/>
                      <a:gd name="connsiteX8" fmla="*/ 10 w 10010"/>
                      <a:gd name="connsiteY8" fmla="*/ 1667 h 1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10" h="10010" stroke="0" extrusionOk="0">
                        <a:moveTo>
                          <a:pt x="10" y="1667"/>
                        </a:moveTo>
                        <a:cubicBezTo>
                          <a:pt x="10" y="746"/>
                          <a:pt x="2249" y="0"/>
                          <a:pt x="5010" y="0"/>
                        </a:cubicBezTo>
                        <a:cubicBezTo>
                          <a:pt x="7771" y="0"/>
                          <a:pt x="10010" y="746"/>
                          <a:pt x="10010" y="1667"/>
                        </a:cubicBezTo>
                        <a:lnTo>
                          <a:pt x="10010" y="8333"/>
                        </a:lnTo>
                        <a:cubicBezTo>
                          <a:pt x="10010" y="9254"/>
                          <a:pt x="7771" y="10000"/>
                          <a:pt x="5010" y="10000"/>
                        </a:cubicBezTo>
                        <a:cubicBezTo>
                          <a:pt x="2249" y="10000"/>
                          <a:pt x="10" y="9254"/>
                          <a:pt x="10" y="8333"/>
                        </a:cubicBezTo>
                        <a:lnTo>
                          <a:pt x="10" y="1667"/>
                        </a:lnTo>
                        <a:close/>
                      </a:path>
                      <a:path w="10010" h="10010" fill="none" extrusionOk="0">
                        <a:moveTo>
                          <a:pt x="10010" y="1667"/>
                        </a:moveTo>
                        <a:cubicBezTo>
                          <a:pt x="10010" y="2588"/>
                          <a:pt x="7771" y="3334"/>
                          <a:pt x="5010" y="3334"/>
                        </a:cubicBezTo>
                        <a:cubicBezTo>
                          <a:pt x="2249" y="3334"/>
                          <a:pt x="10" y="2588"/>
                          <a:pt x="10" y="1667"/>
                        </a:cubicBezTo>
                      </a:path>
                      <a:path w="10010" h="10010" fill="none">
                        <a:moveTo>
                          <a:pt x="10" y="1667"/>
                        </a:moveTo>
                        <a:cubicBezTo>
                          <a:pt x="10" y="746"/>
                          <a:pt x="2249" y="0"/>
                          <a:pt x="5010" y="0"/>
                        </a:cubicBezTo>
                        <a:cubicBezTo>
                          <a:pt x="7771" y="0"/>
                          <a:pt x="10010" y="746"/>
                          <a:pt x="10010" y="1667"/>
                        </a:cubicBezTo>
                        <a:lnTo>
                          <a:pt x="10010" y="8333"/>
                        </a:lnTo>
                        <a:cubicBezTo>
                          <a:pt x="10010" y="9254"/>
                          <a:pt x="7771" y="10000"/>
                          <a:pt x="5010" y="10000"/>
                        </a:cubicBezTo>
                        <a:cubicBezTo>
                          <a:pt x="3488" y="10082"/>
                          <a:pt x="1674" y="9677"/>
                          <a:pt x="701" y="9201"/>
                        </a:cubicBezTo>
                        <a:cubicBezTo>
                          <a:pt x="114" y="8777"/>
                          <a:pt x="156" y="8592"/>
                          <a:pt x="10" y="8333"/>
                        </a:cubicBezTo>
                        <a:cubicBezTo>
                          <a:pt x="7" y="7979"/>
                          <a:pt x="3" y="7626"/>
                          <a:pt x="0" y="7272"/>
                        </a:cubicBezTo>
                        <a:cubicBezTo>
                          <a:pt x="3" y="5404"/>
                          <a:pt x="7" y="3535"/>
                          <a:pt x="10" y="1667"/>
                        </a:cubicBezTo>
                        <a:close/>
                      </a:path>
                    </a:pathLst>
                  </a:custGeom>
                  <a:solidFill>
                    <a:schemeClr val="accent1">
                      <a:lumMod val="20000"/>
                      <a:lumOff val="80000"/>
                      <a:alpha val="93000"/>
                    </a:schemeClr>
                  </a:solidFill>
                  <a:ln>
                    <a:solidFill>
                      <a:schemeClr val="accent1">
                        <a:lumMod val="50000"/>
                      </a:schemeClr>
                    </a:solidFill>
                  </a:ln>
                </p:spPr>
                <p:style>
                  <a:lnRef idx="1">
                    <a:schemeClr val="accent5"/>
                  </a:lnRef>
                  <a:fillRef idx="2">
                    <a:schemeClr val="accent5"/>
                  </a:fillRef>
                  <a:effectRef idx="1">
                    <a:schemeClr val="accent5"/>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fr-FR" sz="1100"/>
                  </a:p>
                </p:txBody>
              </p:sp>
              <p:grpSp>
                <p:nvGrpSpPr>
                  <p:cNvPr id="121" name="Group 120">
                    <a:extLst>
                      <a:ext uri="{FF2B5EF4-FFF2-40B4-BE49-F238E27FC236}">
                        <a16:creationId xmlns:a16="http://schemas.microsoft.com/office/drawing/2014/main" id="{F3BFD789-0461-9943-A406-4D2CEBAC459E}"/>
                      </a:ext>
                    </a:extLst>
                  </p:cNvPr>
                  <p:cNvGrpSpPr/>
                  <p:nvPr/>
                </p:nvGrpSpPr>
                <p:grpSpPr>
                  <a:xfrm>
                    <a:off x="9416592" y="5726636"/>
                    <a:ext cx="504000" cy="323349"/>
                    <a:chOff x="6233650" y="4704869"/>
                    <a:chExt cx="504000" cy="323349"/>
                  </a:xfrm>
                  <a:solidFill>
                    <a:schemeClr val="accent2">
                      <a:lumMod val="60000"/>
                      <a:lumOff val="40000"/>
                    </a:schemeClr>
                  </a:solidFill>
                </p:grpSpPr>
                <p:sp>
                  <p:nvSpPr>
                    <p:cNvPr id="122" name="Freeform 61">
                      <a:extLst>
                        <a:ext uri="{FF2B5EF4-FFF2-40B4-BE49-F238E27FC236}">
                          <a16:creationId xmlns:a16="http://schemas.microsoft.com/office/drawing/2014/main" id="{3E849020-7C44-2B47-A60F-B21579FEB877}"/>
                        </a:ext>
                      </a:extLst>
                    </p:cNvPr>
                    <p:cNvSpPr/>
                    <p:nvPr/>
                  </p:nvSpPr>
                  <p:spPr bwMode="auto">
                    <a:xfrm>
                      <a:off x="6233650" y="4704869"/>
                      <a:ext cx="504000" cy="323349"/>
                    </a:xfrm>
                    <a:custGeom>
                      <a:avLst/>
                      <a:gdLst>
                        <a:gd name="T0" fmla="*/ 216 w 235"/>
                        <a:gd name="T1" fmla="*/ 28 h 187"/>
                        <a:gd name="T2" fmla="*/ 115 w 235"/>
                        <a:gd name="T3" fmla="*/ 28 h 187"/>
                        <a:gd name="T4" fmla="*/ 98 w 235"/>
                        <a:gd name="T5" fmla="*/ 21 h 187"/>
                        <a:gd name="T6" fmla="*/ 95 w 235"/>
                        <a:gd name="T7" fmla="*/ 16 h 187"/>
                        <a:gd name="T8" fmla="*/ 70 w 235"/>
                        <a:gd name="T9" fmla="*/ 0 h 187"/>
                        <a:gd name="T10" fmla="*/ 19 w 235"/>
                        <a:gd name="T11" fmla="*/ 0 h 187"/>
                        <a:gd name="T12" fmla="*/ 0 w 235"/>
                        <a:gd name="T13" fmla="*/ 19 h 187"/>
                        <a:gd name="T14" fmla="*/ 0 w 235"/>
                        <a:gd name="T15" fmla="*/ 168 h 187"/>
                        <a:gd name="T16" fmla="*/ 19 w 235"/>
                        <a:gd name="T17" fmla="*/ 187 h 187"/>
                        <a:gd name="T18" fmla="*/ 216 w 235"/>
                        <a:gd name="T19" fmla="*/ 187 h 187"/>
                        <a:gd name="T20" fmla="*/ 235 w 235"/>
                        <a:gd name="T21" fmla="*/ 168 h 187"/>
                        <a:gd name="T22" fmla="*/ 235 w 235"/>
                        <a:gd name="T23" fmla="*/ 47 h 187"/>
                        <a:gd name="T24" fmla="*/ 216 w 235"/>
                        <a:gd name="T25" fmla="*/ 2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5" h="187">
                          <a:moveTo>
                            <a:pt x="216" y="28"/>
                          </a:moveTo>
                          <a:cubicBezTo>
                            <a:pt x="115" y="28"/>
                            <a:pt x="115" y="28"/>
                            <a:pt x="115" y="28"/>
                          </a:cubicBezTo>
                          <a:cubicBezTo>
                            <a:pt x="110" y="28"/>
                            <a:pt x="101" y="27"/>
                            <a:pt x="98" y="21"/>
                          </a:cubicBezTo>
                          <a:cubicBezTo>
                            <a:pt x="95" y="16"/>
                            <a:pt x="95" y="16"/>
                            <a:pt x="95" y="16"/>
                          </a:cubicBezTo>
                          <a:cubicBezTo>
                            <a:pt x="91" y="7"/>
                            <a:pt x="80" y="0"/>
                            <a:pt x="70" y="0"/>
                          </a:cubicBezTo>
                          <a:cubicBezTo>
                            <a:pt x="19" y="0"/>
                            <a:pt x="19" y="0"/>
                            <a:pt x="19" y="0"/>
                          </a:cubicBezTo>
                          <a:cubicBezTo>
                            <a:pt x="9" y="0"/>
                            <a:pt x="0" y="9"/>
                            <a:pt x="0" y="19"/>
                          </a:cubicBezTo>
                          <a:cubicBezTo>
                            <a:pt x="0" y="168"/>
                            <a:pt x="0" y="168"/>
                            <a:pt x="0" y="168"/>
                          </a:cubicBezTo>
                          <a:cubicBezTo>
                            <a:pt x="0" y="179"/>
                            <a:pt x="9" y="187"/>
                            <a:pt x="19" y="187"/>
                          </a:cubicBezTo>
                          <a:cubicBezTo>
                            <a:pt x="216" y="187"/>
                            <a:pt x="216" y="187"/>
                            <a:pt x="216" y="187"/>
                          </a:cubicBezTo>
                          <a:cubicBezTo>
                            <a:pt x="227" y="187"/>
                            <a:pt x="235" y="179"/>
                            <a:pt x="235" y="168"/>
                          </a:cubicBezTo>
                          <a:cubicBezTo>
                            <a:pt x="235" y="47"/>
                            <a:pt x="235" y="47"/>
                            <a:pt x="235" y="47"/>
                          </a:cubicBezTo>
                          <a:cubicBezTo>
                            <a:pt x="235" y="37"/>
                            <a:pt x="227" y="28"/>
                            <a:pt x="216" y="28"/>
                          </a:cubicBezTo>
                          <a:close/>
                        </a:path>
                      </a:pathLst>
                    </a:custGeom>
                    <a:grpFill/>
                    <a:ln w="9525">
                      <a:solidFill>
                        <a:srgbClr val="000000"/>
                      </a:solidFill>
                      <a:round/>
                    </a:ln>
                  </p:spPr>
                  <p:txBody>
                    <a:bodyPr vert="horz" wrap="square" lIns="36000" tIns="36000" rIns="36000" bIns="36000" numCol="1" anchor="t" anchorCtr="0" compatLnSpc="1">
                      <a:prstTxWarp prst="textNoShape">
                        <a:avLst/>
                      </a:prstTxWarp>
                    </a:bodyPr>
                    <a:lstStyle/>
                    <a:p>
                      <a:endParaRPr lang="fr-CA" sz="900">
                        <a:solidFill>
                          <a:srgbClr val="000000"/>
                        </a:solidFill>
                      </a:endParaRPr>
                    </a:p>
                  </p:txBody>
                </p:sp>
                <p:sp>
                  <p:nvSpPr>
                    <p:cNvPr id="123" name="Rectangle 122">
                      <a:extLst>
                        <a:ext uri="{FF2B5EF4-FFF2-40B4-BE49-F238E27FC236}">
                          <a16:creationId xmlns:a16="http://schemas.microsoft.com/office/drawing/2014/main" id="{81421EA3-4057-434D-A200-AA3367135E2B}"/>
                        </a:ext>
                      </a:extLst>
                    </p:cNvPr>
                    <p:cNvSpPr/>
                    <p:nvPr/>
                  </p:nvSpPr>
                  <p:spPr>
                    <a:xfrm>
                      <a:off x="6250903" y="4785993"/>
                      <a:ext cx="446844" cy="200055"/>
                    </a:xfrm>
                    <a:prstGeom prst="rect">
                      <a:avLst/>
                    </a:prstGeom>
                    <a:grpFill/>
                  </p:spPr>
                  <p:txBody>
                    <a:bodyPr wrap="square">
                      <a:spAutoFit/>
                    </a:bodyPr>
                    <a:lstStyle/>
                    <a:p>
                      <a:pPr marL="55563" lvl="1" eaLnBrk="0" hangingPunct="0">
                        <a:spcBef>
                          <a:spcPct val="20000"/>
                        </a:spcBef>
                        <a:buClr>
                          <a:srgbClr val="FFD200"/>
                        </a:buClr>
                      </a:pPr>
                      <a:r>
                        <a:rPr lang="fr-CA" sz="700" dirty="0">
                          <a:latin typeface="Univers 55" panose="02000000000000000000" pitchFamily="2" charset="0"/>
                        </a:rPr>
                        <a:t>SAS</a:t>
                      </a:r>
                      <a:endParaRPr lang="en-US" sz="700" dirty="0">
                        <a:latin typeface="Univers 55" panose="02000000000000000000" pitchFamily="2" charset="0"/>
                      </a:endParaRPr>
                    </a:p>
                  </p:txBody>
                </p:sp>
              </p:grpSp>
              <p:grpSp>
                <p:nvGrpSpPr>
                  <p:cNvPr id="124" name="Group 123">
                    <a:extLst>
                      <a:ext uri="{FF2B5EF4-FFF2-40B4-BE49-F238E27FC236}">
                        <a16:creationId xmlns:a16="http://schemas.microsoft.com/office/drawing/2014/main" id="{C59B7EC0-A8A9-4B49-A260-497FC8D1EC89}"/>
                      </a:ext>
                    </a:extLst>
                  </p:cNvPr>
                  <p:cNvGrpSpPr/>
                  <p:nvPr/>
                </p:nvGrpSpPr>
                <p:grpSpPr>
                  <a:xfrm>
                    <a:off x="10079908" y="5726635"/>
                    <a:ext cx="504000" cy="323349"/>
                    <a:chOff x="6233650" y="4704869"/>
                    <a:chExt cx="504000" cy="323349"/>
                  </a:xfrm>
                  <a:solidFill>
                    <a:schemeClr val="accent2">
                      <a:lumMod val="60000"/>
                      <a:lumOff val="40000"/>
                    </a:schemeClr>
                  </a:solidFill>
                </p:grpSpPr>
                <p:sp>
                  <p:nvSpPr>
                    <p:cNvPr id="125" name="Freeform 61">
                      <a:extLst>
                        <a:ext uri="{FF2B5EF4-FFF2-40B4-BE49-F238E27FC236}">
                          <a16:creationId xmlns:a16="http://schemas.microsoft.com/office/drawing/2014/main" id="{4B7A9595-0B36-7846-B85B-E01D1D295D27}"/>
                        </a:ext>
                      </a:extLst>
                    </p:cNvPr>
                    <p:cNvSpPr/>
                    <p:nvPr/>
                  </p:nvSpPr>
                  <p:spPr bwMode="auto">
                    <a:xfrm>
                      <a:off x="6233650" y="4704869"/>
                      <a:ext cx="504000" cy="323349"/>
                    </a:xfrm>
                    <a:custGeom>
                      <a:avLst/>
                      <a:gdLst>
                        <a:gd name="T0" fmla="*/ 216 w 235"/>
                        <a:gd name="T1" fmla="*/ 28 h 187"/>
                        <a:gd name="T2" fmla="*/ 115 w 235"/>
                        <a:gd name="T3" fmla="*/ 28 h 187"/>
                        <a:gd name="T4" fmla="*/ 98 w 235"/>
                        <a:gd name="T5" fmla="*/ 21 h 187"/>
                        <a:gd name="T6" fmla="*/ 95 w 235"/>
                        <a:gd name="T7" fmla="*/ 16 h 187"/>
                        <a:gd name="T8" fmla="*/ 70 w 235"/>
                        <a:gd name="T9" fmla="*/ 0 h 187"/>
                        <a:gd name="T10" fmla="*/ 19 w 235"/>
                        <a:gd name="T11" fmla="*/ 0 h 187"/>
                        <a:gd name="T12" fmla="*/ 0 w 235"/>
                        <a:gd name="T13" fmla="*/ 19 h 187"/>
                        <a:gd name="T14" fmla="*/ 0 w 235"/>
                        <a:gd name="T15" fmla="*/ 168 h 187"/>
                        <a:gd name="T16" fmla="*/ 19 w 235"/>
                        <a:gd name="T17" fmla="*/ 187 h 187"/>
                        <a:gd name="T18" fmla="*/ 216 w 235"/>
                        <a:gd name="T19" fmla="*/ 187 h 187"/>
                        <a:gd name="T20" fmla="*/ 235 w 235"/>
                        <a:gd name="T21" fmla="*/ 168 h 187"/>
                        <a:gd name="T22" fmla="*/ 235 w 235"/>
                        <a:gd name="T23" fmla="*/ 47 h 187"/>
                        <a:gd name="T24" fmla="*/ 216 w 235"/>
                        <a:gd name="T25" fmla="*/ 2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5" h="187">
                          <a:moveTo>
                            <a:pt x="216" y="28"/>
                          </a:moveTo>
                          <a:cubicBezTo>
                            <a:pt x="115" y="28"/>
                            <a:pt x="115" y="28"/>
                            <a:pt x="115" y="28"/>
                          </a:cubicBezTo>
                          <a:cubicBezTo>
                            <a:pt x="110" y="28"/>
                            <a:pt x="101" y="27"/>
                            <a:pt x="98" y="21"/>
                          </a:cubicBezTo>
                          <a:cubicBezTo>
                            <a:pt x="95" y="16"/>
                            <a:pt x="95" y="16"/>
                            <a:pt x="95" y="16"/>
                          </a:cubicBezTo>
                          <a:cubicBezTo>
                            <a:pt x="91" y="7"/>
                            <a:pt x="80" y="0"/>
                            <a:pt x="70" y="0"/>
                          </a:cubicBezTo>
                          <a:cubicBezTo>
                            <a:pt x="19" y="0"/>
                            <a:pt x="19" y="0"/>
                            <a:pt x="19" y="0"/>
                          </a:cubicBezTo>
                          <a:cubicBezTo>
                            <a:pt x="9" y="0"/>
                            <a:pt x="0" y="9"/>
                            <a:pt x="0" y="19"/>
                          </a:cubicBezTo>
                          <a:cubicBezTo>
                            <a:pt x="0" y="168"/>
                            <a:pt x="0" y="168"/>
                            <a:pt x="0" y="168"/>
                          </a:cubicBezTo>
                          <a:cubicBezTo>
                            <a:pt x="0" y="179"/>
                            <a:pt x="9" y="187"/>
                            <a:pt x="19" y="187"/>
                          </a:cubicBezTo>
                          <a:cubicBezTo>
                            <a:pt x="216" y="187"/>
                            <a:pt x="216" y="187"/>
                            <a:pt x="216" y="187"/>
                          </a:cubicBezTo>
                          <a:cubicBezTo>
                            <a:pt x="227" y="187"/>
                            <a:pt x="235" y="179"/>
                            <a:pt x="235" y="168"/>
                          </a:cubicBezTo>
                          <a:cubicBezTo>
                            <a:pt x="235" y="47"/>
                            <a:pt x="235" y="47"/>
                            <a:pt x="235" y="47"/>
                          </a:cubicBezTo>
                          <a:cubicBezTo>
                            <a:pt x="235" y="37"/>
                            <a:pt x="227" y="28"/>
                            <a:pt x="216" y="28"/>
                          </a:cubicBezTo>
                          <a:close/>
                        </a:path>
                      </a:pathLst>
                    </a:custGeom>
                    <a:grpFill/>
                    <a:ln w="9525">
                      <a:solidFill>
                        <a:srgbClr val="000000"/>
                      </a:solidFill>
                      <a:round/>
                    </a:ln>
                  </p:spPr>
                  <p:txBody>
                    <a:bodyPr vert="horz" wrap="square" lIns="36000" tIns="36000" rIns="36000" bIns="36000" numCol="1" anchor="t" anchorCtr="0" compatLnSpc="1">
                      <a:prstTxWarp prst="textNoShape">
                        <a:avLst/>
                      </a:prstTxWarp>
                    </a:bodyPr>
                    <a:lstStyle/>
                    <a:p>
                      <a:endParaRPr lang="fr-CA" sz="900">
                        <a:solidFill>
                          <a:srgbClr val="000000"/>
                        </a:solidFill>
                      </a:endParaRPr>
                    </a:p>
                  </p:txBody>
                </p:sp>
                <p:sp>
                  <p:nvSpPr>
                    <p:cNvPr id="126" name="Rectangle 125">
                      <a:extLst>
                        <a:ext uri="{FF2B5EF4-FFF2-40B4-BE49-F238E27FC236}">
                          <a16:creationId xmlns:a16="http://schemas.microsoft.com/office/drawing/2014/main" id="{4395F0C4-3A2C-4F48-8585-40626F4AE180}"/>
                        </a:ext>
                      </a:extLst>
                    </p:cNvPr>
                    <p:cNvSpPr/>
                    <p:nvPr/>
                  </p:nvSpPr>
                  <p:spPr>
                    <a:xfrm>
                      <a:off x="6238772" y="4789857"/>
                      <a:ext cx="463484" cy="200055"/>
                    </a:xfrm>
                    <a:prstGeom prst="rect">
                      <a:avLst/>
                    </a:prstGeom>
                    <a:grpFill/>
                  </p:spPr>
                  <p:txBody>
                    <a:bodyPr wrap="square">
                      <a:spAutoFit/>
                    </a:bodyPr>
                    <a:lstStyle/>
                    <a:p>
                      <a:pPr marL="55563" lvl="1" eaLnBrk="0" hangingPunct="0">
                        <a:spcBef>
                          <a:spcPct val="20000"/>
                        </a:spcBef>
                        <a:buClr>
                          <a:srgbClr val="FFD200"/>
                        </a:buClr>
                      </a:pPr>
                      <a:r>
                        <a:rPr lang="fr-CA" sz="700" dirty="0">
                          <a:latin typeface="Univers 55" panose="02000000000000000000" pitchFamily="2" charset="0"/>
                        </a:rPr>
                        <a:t>Files</a:t>
                      </a:r>
                      <a:endParaRPr lang="en-US" sz="700" dirty="0">
                        <a:latin typeface="Univers 55" panose="02000000000000000000" pitchFamily="2" charset="0"/>
                      </a:endParaRPr>
                    </a:p>
                  </p:txBody>
                </p:sp>
              </p:grpSp>
              <p:cxnSp>
                <p:nvCxnSpPr>
                  <p:cNvPr id="130" name="Connector: Elbow 123">
                    <a:extLst>
                      <a:ext uri="{FF2B5EF4-FFF2-40B4-BE49-F238E27FC236}">
                        <a16:creationId xmlns:a16="http://schemas.microsoft.com/office/drawing/2014/main" id="{AB1E2392-9431-364F-8385-258927F5F6E4}"/>
                      </a:ext>
                    </a:extLst>
                  </p:cNvPr>
                  <p:cNvCxnSpPr>
                    <a:cxnSpLocks/>
                    <a:stCxn id="14" idx="2"/>
                    <a:endCxn id="23" idx="3"/>
                  </p:cNvCxnSpPr>
                  <p:nvPr/>
                </p:nvCxnSpPr>
                <p:spPr>
                  <a:xfrm rot="5400000">
                    <a:off x="6529576" y="2571097"/>
                    <a:ext cx="1108786" cy="90717"/>
                  </a:xfrm>
                  <a:prstGeom prst="bentConnector2">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9" name="Oval 138">
                    <a:extLst>
                      <a:ext uri="{FF2B5EF4-FFF2-40B4-BE49-F238E27FC236}">
                        <a16:creationId xmlns:a16="http://schemas.microsoft.com/office/drawing/2014/main" id="{B5269A0B-8D94-2143-AFAA-7B4827841DFB}"/>
                      </a:ext>
                    </a:extLst>
                  </p:cNvPr>
                  <p:cNvSpPr/>
                  <p:nvPr/>
                </p:nvSpPr>
                <p:spPr>
                  <a:xfrm>
                    <a:off x="10712038" y="3987574"/>
                    <a:ext cx="199179" cy="203456"/>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8</a:t>
                    </a:r>
                    <a:endParaRPr lang="en-SE" sz="1200" dirty="0"/>
                  </a:p>
                </p:txBody>
              </p:sp>
              <p:sp>
                <p:nvSpPr>
                  <p:cNvPr id="140" name="Oval 139">
                    <a:extLst>
                      <a:ext uri="{FF2B5EF4-FFF2-40B4-BE49-F238E27FC236}">
                        <a16:creationId xmlns:a16="http://schemas.microsoft.com/office/drawing/2014/main" id="{C0AD4316-BE40-6941-A52C-DCC38178FF83}"/>
                      </a:ext>
                    </a:extLst>
                  </p:cNvPr>
                  <p:cNvSpPr/>
                  <p:nvPr/>
                </p:nvSpPr>
                <p:spPr>
                  <a:xfrm>
                    <a:off x="8701976" y="2786793"/>
                    <a:ext cx="199179" cy="203456"/>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t>9</a:t>
                    </a:r>
                    <a:endParaRPr lang="en-SE" sz="1200" b="1" dirty="0"/>
                  </a:p>
                </p:txBody>
              </p:sp>
              <p:sp>
                <p:nvSpPr>
                  <p:cNvPr id="142" name="Oval 141">
                    <a:extLst>
                      <a:ext uri="{FF2B5EF4-FFF2-40B4-BE49-F238E27FC236}">
                        <a16:creationId xmlns:a16="http://schemas.microsoft.com/office/drawing/2014/main" id="{64B84EC3-4783-5C44-A536-9C5E52D8281D}"/>
                      </a:ext>
                    </a:extLst>
                  </p:cNvPr>
                  <p:cNvSpPr/>
                  <p:nvPr/>
                </p:nvSpPr>
                <p:spPr>
                  <a:xfrm>
                    <a:off x="7196212" y="2665081"/>
                    <a:ext cx="199179" cy="203456"/>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E" sz="1200" b="1" dirty="0"/>
                      <a:t>4</a:t>
                    </a:r>
                  </a:p>
                </p:txBody>
              </p:sp>
              <p:sp>
                <p:nvSpPr>
                  <p:cNvPr id="144" name="Oval 143">
                    <a:extLst>
                      <a:ext uri="{FF2B5EF4-FFF2-40B4-BE49-F238E27FC236}">
                        <a16:creationId xmlns:a16="http://schemas.microsoft.com/office/drawing/2014/main" id="{D4148C9D-3451-E348-89C8-B22EB3C8B6BA}"/>
                      </a:ext>
                    </a:extLst>
                  </p:cNvPr>
                  <p:cNvSpPr/>
                  <p:nvPr/>
                </p:nvSpPr>
                <p:spPr>
                  <a:xfrm>
                    <a:off x="8623974" y="4702755"/>
                    <a:ext cx="199179" cy="203456"/>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t>7</a:t>
                    </a:r>
                    <a:endParaRPr lang="en-SE" sz="1200" b="1" dirty="0"/>
                  </a:p>
                </p:txBody>
              </p:sp>
              <p:cxnSp>
                <p:nvCxnSpPr>
                  <p:cNvPr id="62" name="Connector: Elbow 123">
                    <a:extLst>
                      <a:ext uri="{FF2B5EF4-FFF2-40B4-BE49-F238E27FC236}">
                        <a16:creationId xmlns:a16="http://schemas.microsoft.com/office/drawing/2014/main" id="{CF7F72EC-2F0A-864F-B5D6-775A9538E052}"/>
                      </a:ext>
                    </a:extLst>
                  </p:cNvPr>
                  <p:cNvCxnSpPr>
                    <a:cxnSpLocks/>
                    <a:stCxn id="2" idx="2"/>
                  </p:cNvCxnSpPr>
                  <p:nvPr/>
                </p:nvCxnSpPr>
                <p:spPr>
                  <a:xfrm rot="16200000" flipH="1">
                    <a:off x="7287540" y="3186067"/>
                    <a:ext cx="3465486" cy="792618"/>
                  </a:xfrm>
                  <a:prstGeom prst="bentConnector3">
                    <a:avLst>
                      <a:gd name="adj1" fmla="val 50000"/>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5" name="Groupe 14"/>
                  <p:cNvGrpSpPr/>
                  <p:nvPr/>
                </p:nvGrpSpPr>
                <p:grpSpPr>
                  <a:xfrm>
                    <a:off x="8132361" y="944438"/>
                    <a:ext cx="983226" cy="905195"/>
                    <a:chOff x="5802158" y="703270"/>
                    <a:chExt cx="983226" cy="905195"/>
                  </a:xfrm>
                </p:grpSpPr>
                <p:sp>
                  <p:nvSpPr>
                    <p:cNvPr id="2" name="ZoneTexte 1"/>
                    <p:cNvSpPr txBox="1"/>
                    <p:nvPr/>
                  </p:nvSpPr>
                  <p:spPr>
                    <a:xfrm>
                      <a:off x="5802158" y="1300688"/>
                      <a:ext cx="983226" cy="307777"/>
                    </a:xfrm>
                    <a:prstGeom prst="rect">
                      <a:avLst/>
                    </a:prstGeom>
                    <a:noFill/>
                  </p:spPr>
                  <p:txBody>
                    <a:bodyPr wrap="square" rtlCol="0">
                      <a:spAutoFit/>
                    </a:bodyPr>
                    <a:lstStyle/>
                    <a:p>
                      <a:pPr algn="ctr"/>
                      <a:r>
                        <a:rPr lang="fr-FR" sz="1400" dirty="0" smtClean="0"/>
                        <a:t>Flux</a:t>
                      </a:r>
                      <a:endParaRPr lang="fr-FR" sz="1400" dirty="0"/>
                    </a:p>
                  </p:txBody>
                </p:sp>
                <p:pic>
                  <p:nvPicPr>
                    <p:cNvPr id="3074" name="Picture 2" descr="Ipswitch MOVEit Transf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804002" y="703270"/>
                      <a:ext cx="958216" cy="614129"/>
                    </a:xfrm>
                    <a:prstGeom prst="rect">
                      <a:avLst/>
                    </a:prstGeom>
                    <a:noFill/>
                    <a:extLst>
                      <a:ext uri="{909E8E84-426E-40DD-AFC4-6F175D3DCCD1}">
                        <a14:hiddenFill xmlns:a14="http://schemas.microsoft.com/office/drawing/2010/main">
                          <a:solidFill>
                            <a:srgbClr val="FFFFFF"/>
                          </a:solidFill>
                        </a14:hiddenFill>
                      </a:ext>
                    </a:extLst>
                  </p:spPr>
                </p:pic>
              </p:grpSp>
              <p:pic>
                <p:nvPicPr>
                  <p:cNvPr id="16" name="Image 15"/>
                  <p:cNvPicPr>
                    <a:picLocks noChangeAspect="1"/>
                  </p:cNvPicPr>
                  <p:nvPr/>
                </p:nvPicPr>
                <p:blipFill>
                  <a:blip r:embed="rId7"/>
                  <a:stretch>
                    <a:fillRect/>
                  </a:stretch>
                </p:blipFill>
                <p:spPr>
                  <a:xfrm>
                    <a:off x="4575273" y="1729514"/>
                    <a:ext cx="540620" cy="540620"/>
                  </a:xfrm>
                  <a:prstGeom prst="rect">
                    <a:avLst/>
                  </a:prstGeom>
                </p:spPr>
              </p:pic>
              <p:cxnSp>
                <p:nvCxnSpPr>
                  <p:cNvPr id="74" name="Connector: Elbow 123">
                    <a:extLst>
                      <a:ext uri="{FF2B5EF4-FFF2-40B4-BE49-F238E27FC236}">
                        <a16:creationId xmlns:a16="http://schemas.microsoft.com/office/drawing/2014/main" id="{CF7F72EC-2F0A-864F-B5D6-775A9538E052}"/>
                      </a:ext>
                    </a:extLst>
                  </p:cNvPr>
                  <p:cNvCxnSpPr>
                    <a:cxnSpLocks/>
                    <a:stCxn id="16" idx="3"/>
                    <a:endCxn id="97" idx="0"/>
                  </p:cNvCxnSpPr>
                  <p:nvPr/>
                </p:nvCxnSpPr>
                <p:spPr>
                  <a:xfrm>
                    <a:off x="5115893" y="1999824"/>
                    <a:ext cx="1011163" cy="768397"/>
                  </a:xfrm>
                  <a:prstGeom prst="bentConnector2">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Oval 147">
                    <a:extLst>
                      <a:ext uri="{FF2B5EF4-FFF2-40B4-BE49-F238E27FC236}">
                        <a16:creationId xmlns:a16="http://schemas.microsoft.com/office/drawing/2014/main" id="{77CF102C-0926-0A4A-935D-D7C864A249E0}"/>
                      </a:ext>
                    </a:extLst>
                  </p:cNvPr>
                  <p:cNvSpPr/>
                  <p:nvPr/>
                </p:nvSpPr>
                <p:spPr>
                  <a:xfrm>
                    <a:off x="5708211" y="2423535"/>
                    <a:ext cx="199179" cy="203456"/>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bg1"/>
                        </a:solidFill>
                      </a:rPr>
                      <a:t>5</a:t>
                    </a:r>
                    <a:endParaRPr lang="en-SE" sz="1200" b="1" dirty="0">
                      <a:solidFill>
                        <a:schemeClr val="bg1"/>
                      </a:solidFill>
                    </a:endParaRPr>
                  </a:p>
                </p:txBody>
              </p:sp>
              <p:pic>
                <p:nvPicPr>
                  <p:cNvPr id="1028" name="Picture 4" descr="Microsoft Excel — Wikipédi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668592" y="3909302"/>
                    <a:ext cx="387227"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livre sa mise à jour 16.28 d'août pour Office Mac – Ex Calibra"/>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136772" y="3865734"/>
                    <a:ext cx="447136" cy="447136"/>
                  </a:xfrm>
                  <a:prstGeom prst="rect">
                    <a:avLst/>
                  </a:prstGeom>
                  <a:noFill/>
                  <a:extLst>
                    <a:ext uri="{909E8E84-426E-40DD-AFC4-6F175D3DCCD1}">
                      <a14:hiddenFill xmlns:a14="http://schemas.microsoft.com/office/drawing/2010/main">
                        <a:solidFill>
                          <a:srgbClr val="FFFFFF"/>
                        </a:solidFill>
                      </a14:hiddenFill>
                    </a:ext>
                  </a:extLst>
                </p:spPr>
              </p:pic>
              <p:sp>
                <p:nvSpPr>
                  <p:cNvPr id="111" name="TextBox 13">
                    <a:extLst>
                      <a:ext uri="{FF2B5EF4-FFF2-40B4-BE49-F238E27FC236}">
                        <a16:creationId xmlns:a16="http://schemas.microsoft.com/office/drawing/2014/main" id="{8A1890B2-DF0D-0548-AA1A-32E5DB34DF10}"/>
                      </a:ext>
                    </a:extLst>
                  </p:cNvPr>
                  <p:cNvSpPr txBox="1"/>
                  <p:nvPr/>
                </p:nvSpPr>
                <p:spPr>
                  <a:xfrm>
                    <a:off x="9344397" y="3516013"/>
                    <a:ext cx="1691640" cy="307777"/>
                  </a:xfrm>
                  <a:prstGeom prst="rect">
                    <a:avLst/>
                  </a:prstGeom>
                  <a:noFill/>
                </p:spPr>
                <p:txBody>
                  <a:bodyPr wrap="square" rtlCol="0">
                    <a:spAutoFit/>
                  </a:bodyPr>
                  <a:lstStyle/>
                  <a:p>
                    <a:pPr algn="ctr"/>
                    <a:r>
                      <a:rPr lang="fr-FR" sz="1400" dirty="0" smtClean="0"/>
                      <a:t>BUREATIQUE</a:t>
                    </a:r>
                  </a:p>
                </p:txBody>
              </p:sp>
              <p:sp>
                <p:nvSpPr>
                  <p:cNvPr id="112" name="Oval 138">
                    <a:extLst>
                      <a:ext uri="{FF2B5EF4-FFF2-40B4-BE49-F238E27FC236}">
                        <a16:creationId xmlns:a16="http://schemas.microsoft.com/office/drawing/2014/main" id="{B5269A0B-8D94-2143-AFAA-7B4827841DFB}"/>
                      </a:ext>
                    </a:extLst>
                  </p:cNvPr>
                  <p:cNvSpPr/>
                  <p:nvPr/>
                </p:nvSpPr>
                <p:spPr>
                  <a:xfrm>
                    <a:off x="2393369" y="2851855"/>
                    <a:ext cx="199179" cy="203456"/>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E" sz="1200"/>
                      <a:t>1</a:t>
                    </a:r>
                  </a:p>
                </p:txBody>
              </p:sp>
              <p:pic>
                <p:nvPicPr>
                  <p:cNvPr id="113" name="Picture 4" descr="Microsoft Excel — Wikipédi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49923" y="2773583"/>
                    <a:ext cx="387227" cy="36000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6" descr="Microsoft livre sa mise à jour 16.28 d'août pour Office Mac – Ex Calibra"/>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818103" y="2730015"/>
                    <a:ext cx="447136" cy="44713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3">
                    <a:extLst>
                      <a:ext uri="{FF2B5EF4-FFF2-40B4-BE49-F238E27FC236}">
                        <a16:creationId xmlns:a16="http://schemas.microsoft.com/office/drawing/2014/main" id="{8A1890B2-DF0D-0548-AA1A-32E5DB34DF10}"/>
                      </a:ext>
                    </a:extLst>
                  </p:cNvPr>
                  <p:cNvSpPr txBox="1"/>
                  <p:nvPr/>
                </p:nvSpPr>
                <p:spPr>
                  <a:xfrm>
                    <a:off x="1025728" y="2380294"/>
                    <a:ext cx="1691640" cy="307777"/>
                  </a:xfrm>
                  <a:prstGeom prst="rect">
                    <a:avLst/>
                  </a:prstGeom>
                  <a:noFill/>
                </p:spPr>
                <p:txBody>
                  <a:bodyPr wrap="square" rtlCol="0">
                    <a:spAutoFit/>
                  </a:bodyPr>
                  <a:lstStyle/>
                  <a:p>
                    <a:pPr algn="ctr"/>
                    <a:r>
                      <a:rPr lang="fr-FR" sz="1400" dirty="0" smtClean="0"/>
                      <a:t>BUREATIQUE</a:t>
                    </a:r>
                  </a:p>
                </p:txBody>
              </p:sp>
              <p:cxnSp>
                <p:nvCxnSpPr>
                  <p:cNvPr id="116" name="Connector: Elbow 123">
                    <a:extLst>
                      <a:ext uri="{FF2B5EF4-FFF2-40B4-BE49-F238E27FC236}">
                        <a16:creationId xmlns:a16="http://schemas.microsoft.com/office/drawing/2014/main" id="{58E90521-9D75-3F42-972E-EE52D09253C8}"/>
                      </a:ext>
                    </a:extLst>
                  </p:cNvPr>
                  <p:cNvCxnSpPr>
                    <a:cxnSpLocks/>
                  </p:cNvCxnSpPr>
                  <p:nvPr/>
                </p:nvCxnSpPr>
                <p:spPr>
                  <a:xfrm rot="5400000" flipH="1" flipV="1">
                    <a:off x="1535198" y="3716353"/>
                    <a:ext cx="810692" cy="806"/>
                  </a:xfrm>
                  <a:prstGeom prst="bentConnector3">
                    <a:avLst>
                      <a:gd name="adj1" fmla="val 50000"/>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20" name="Groupe 19"/>
              <p:cNvGrpSpPr/>
              <p:nvPr/>
            </p:nvGrpSpPr>
            <p:grpSpPr>
              <a:xfrm>
                <a:off x="1297524" y="2021019"/>
                <a:ext cx="9467947" cy="4044534"/>
                <a:chOff x="1297524" y="2021019"/>
                <a:chExt cx="9467947" cy="4044534"/>
              </a:xfrm>
            </p:grpSpPr>
            <p:pic>
              <p:nvPicPr>
                <p:cNvPr id="87" name="Image 232">
                  <a:extLst>
                    <a:ext uri="{FF2B5EF4-FFF2-40B4-BE49-F238E27FC236}">
                      <a16:creationId xmlns:a16="http://schemas.microsoft.com/office/drawing/2014/main" id="{DD12EB20-D7CB-EA4D-88A7-E6489144DC83}"/>
                    </a:ext>
                  </a:extLst>
                </p:cNvPr>
                <p:cNvPicPr>
                  <a:picLocks noChangeAspect="1"/>
                </p:cNvPicPr>
                <p:nvPr/>
              </p:nvPicPr>
              <p:blipFill>
                <a:blip r:embed="rId10"/>
                <a:stretch>
                  <a:fillRect/>
                </a:stretch>
              </p:blipFill>
              <p:spPr>
                <a:xfrm>
                  <a:off x="2065568" y="4621584"/>
                  <a:ext cx="396000" cy="282861"/>
                </a:xfrm>
                <a:prstGeom prst="rect">
                  <a:avLst/>
                </a:prstGeom>
              </p:spPr>
            </p:pic>
            <p:pic>
              <p:nvPicPr>
                <p:cNvPr id="88" name="Rectangle 13392">
                  <a:extLst>
                    <a:ext uri="{FF2B5EF4-FFF2-40B4-BE49-F238E27FC236}">
                      <a16:creationId xmlns:a16="http://schemas.microsoft.com/office/drawing/2014/main" id="{B90EDBDC-F09F-B94A-B237-0F5369E1FB2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bwMode="auto">
                <a:xfrm>
                  <a:off x="1706173" y="4600662"/>
                  <a:ext cx="3254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Rectangle 89">
                  <a:extLst>
                    <a:ext uri="{FF2B5EF4-FFF2-40B4-BE49-F238E27FC236}">
                      <a16:creationId xmlns:a16="http://schemas.microsoft.com/office/drawing/2014/main" id="{618B53B3-B337-BE47-A434-BC5764A0DAA3}"/>
                    </a:ext>
                  </a:extLst>
                </p:cNvPr>
                <p:cNvSpPr/>
                <p:nvPr/>
              </p:nvSpPr>
              <p:spPr>
                <a:xfrm>
                  <a:off x="1614041" y="4394532"/>
                  <a:ext cx="976845" cy="215444"/>
                </a:xfrm>
                <a:prstGeom prst="rect">
                  <a:avLst/>
                </a:prstGeom>
              </p:spPr>
              <p:txBody>
                <a:bodyPr wrap="square">
                  <a:spAutoFit/>
                </a:bodyPr>
                <a:lstStyle/>
                <a:p>
                  <a:pPr marL="55563" lvl="1" algn="ctr" eaLnBrk="0" hangingPunct="0">
                    <a:spcBef>
                      <a:spcPct val="20000"/>
                    </a:spcBef>
                    <a:buClr>
                      <a:srgbClr val="FFD200"/>
                    </a:buClr>
                  </a:pPr>
                  <a:r>
                    <a:rPr lang="en-US" sz="800" b="1" dirty="0">
                      <a:latin typeface="Univers 55" panose="02000000000000000000" pitchFamily="2" charset="0"/>
                    </a:rPr>
                    <a:t>SAS Client </a:t>
                  </a:r>
                  <a:endParaRPr lang="en-US" sz="800" dirty="0">
                    <a:latin typeface="Univers 55" panose="02000000000000000000" pitchFamily="2" charset="0"/>
                  </a:endParaRPr>
                </a:p>
              </p:txBody>
            </p:sp>
            <p:pic>
              <p:nvPicPr>
                <p:cNvPr id="101" name="Picture 10">
                  <a:extLst>
                    <a:ext uri="{FF2B5EF4-FFF2-40B4-BE49-F238E27FC236}">
                      <a16:creationId xmlns:a16="http://schemas.microsoft.com/office/drawing/2014/main" id="{313A54C2-826D-D84A-92DD-FA66AD9ABCB4}"/>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2353060" y="5527208"/>
                  <a:ext cx="333310" cy="333310"/>
                </a:xfrm>
                <a:prstGeom prst="rect">
                  <a:avLst/>
                </a:prstGeom>
                <a:noFill/>
                <a:extLst>
                  <a:ext uri="{909E8E84-426E-40DD-AFC4-6F175D3DCCD1}">
                    <a14:hiddenFill xmlns:a14="http://schemas.microsoft.com/office/drawing/2010/main">
                      <a:solidFill>
                        <a:srgbClr val="FFFFFF"/>
                      </a:solidFill>
                    </a14:hiddenFill>
                  </a:ext>
                </a:extLst>
              </p:spPr>
            </p:pic>
            <p:sp>
              <p:nvSpPr>
                <p:cNvPr id="103" name="Rectangle 102">
                  <a:extLst>
                    <a:ext uri="{FF2B5EF4-FFF2-40B4-BE49-F238E27FC236}">
                      <a16:creationId xmlns:a16="http://schemas.microsoft.com/office/drawing/2014/main" id="{2E4E1E82-F935-E246-AC8E-CA727E2265BE}"/>
                    </a:ext>
                  </a:extLst>
                </p:cNvPr>
                <p:cNvSpPr/>
                <p:nvPr/>
              </p:nvSpPr>
              <p:spPr>
                <a:xfrm>
                  <a:off x="1297524" y="5315545"/>
                  <a:ext cx="1519676" cy="215444"/>
                </a:xfrm>
                <a:prstGeom prst="rect">
                  <a:avLst/>
                </a:prstGeom>
              </p:spPr>
              <p:txBody>
                <a:bodyPr wrap="square" lIns="0" rIns="0">
                  <a:spAutoFit/>
                </a:bodyPr>
                <a:lstStyle/>
                <a:p>
                  <a:pPr marL="55563" lvl="1" algn="ctr" eaLnBrk="0" hangingPunct="0">
                    <a:spcBef>
                      <a:spcPct val="20000"/>
                    </a:spcBef>
                    <a:buClr>
                      <a:srgbClr val="FFD200"/>
                    </a:buClr>
                  </a:pPr>
                  <a:r>
                    <a:rPr lang="en-US" sz="800" b="1" dirty="0">
                      <a:latin typeface="Univers 55" panose="02000000000000000000" pitchFamily="2" charset="0"/>
                    </a:rPr>
                    <a:t>SAS Client </a:t>
                  </a:r>
                  <a:r>
                    <a:rPr lang="en-US" sz="800" b="1" dirty="0" smtClean="0">
                      <a:latin typeface="Univers 55" panose="02000000000000000000" pitchFamily="2" charset="0"/>
                    </a:rPr>
                    <a:t>distant</a:t>
                  </a:r>
                  <a:endParaRPr lang="en-US" sz="800" dirty="0">
                    <a:latin typeface="Univers 55" panose="02000000000000000000" pitchFamily="2" charset="0"/>
                  </a:endParaRPr>
                </a:p>
              </p:txBody>
            </p:sp>
            <p:pic>
              <p:nvPicPr>
                <p:cNvPr id="106" name="Rectangle 13392">
                  <a:extLst>
                    <a:ext uri="{FF2B5EF4-FFF2-40B4-BE49-F238E27FC236}">
                      <a16:creationId xmlns:a16="http://schemas.microsoft.com/office/drawing/2014/main" id="{823DE527-ACB2-3C44-8FFF-306575C0E229}"/>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bwMode="auto">
                <a:xfrm>
                  <a:off x="1465253" y="5554410"/>
                  <a:ext cx="307910" cy="306408"/>
                </a:xfrm>
                <a:prstGeom prst="rect">
                  <a:avLst/>
                </a:prstGeom>
                <a:solidFill>
                  <a:schemeClr val="bg1"/>
                </a:solidFill>
                <a:ln>
                  <a:noFill/>
                </a:ln>
              </p:spPr>
            </p:pic>
            <p:pic>
              <p:nvPicPr>
                <p:cNvPr id="105" name="Image 232">
                  <a:extLst>
                    <a:ext uri="{FF2B5EF4-FFF2-40B4-BE49-F238E27FC236}">
                      <a16:creationId xmlns:a16="http://schemas.microsoft.com/office/drawing/2014/main" id="{75A81176-409F-C744-B38E-29A4591FD498}"/>
                    </a:ext>
                  </a:extLst>
                </p:cNvPr>
                <p:cNvPicPr>
                  <a:picLocks noChangeAspect="1"/>
                </p:cNvPicPr>
                <p:nvPr/>
              </p:nvPicPr>
              <p:blipFill>
                <a:blip r:embed="rId10"/>
                <a:stretch>
                  <a:fillRect/>
                </a:stretch>
              </p:blipFill>
              <p:spPr>
                <a:xfrm>
                  <a:off x="1849683" y="5583100"/>
                  <a:ext cx="396000" cy="282861"/>
                </a:xfrm>
                <a:prstGeom prst="rect">
                  <a:avLst/>
                </a:prstGeom>
              </p:spPr>
            </p:pic>
            <p:grpSp>
              <p:nvGrpSpPr>
                <p:cNvPr id="36" name="Group 35">
                  <a:extLst>
                    <a:ext uri="{FF2B5EF4-FFF2-40B4-BE49-F238E27FC236}">
                      <a16:creationId xmlns:a16="http://schemas.microsoft.com/office/drawing/2014/main" id="{0D98A6A8-D008-A34E-A05C-ABF69C57B404}"/>
                    </a:ext>
                  </a:extLst>
                </p:cNvPr>
                <p:cNvGrpSpPr/>
                <p:nvPr/>
              </p:nvGrpSpPr>
              <p:grpSpPr>
                <a:xfrm>
                  <a:off x="3012191" y="2842124"/>
                  <a:ext cx="1379857" cy="505764"/>
                  <a:chOff x="3053692" y="1883769"/>
                  <a:chExt cx="1379857" cy="505764"/>
                </a:xfrm>
              </p:grpSpPr>
              <p:sp>
                <p:nvSpPr>
                  <p:cNvPr id="39" name="Rectangle 38">
                    <a:extLst>
                      <a:ext uri="{FF2B5EF4-FFF2-40B4-BE49-F238E27FC236}">
                        <a16:creationId xmlns:a16="http://schemas.microsoft.com/office/drawing/2014/main" id="{502CB821-DA34-3647-A10D-24497EEEDEA2}"/>
                      </a:ext>
                    </a:extLst>
                  </p:cNvPr>
                  <p:cNvSpPr/>
                  <p:nvPr/>
                </p:nvSpPr>
                <p:spPr>
                  <a:xfrm>
                    <a:off x="3385006" y="2037568"/>
                    <a:ext cx="722990" cy="107722"/>
                  </a:xfrm>
                  <a:prstGeom prst="rect">
                    <a:avLst/>
                  </a:prstGeom>
                </p:spPr>
                <p:txBody>
                  <a:bodyPr wrap="square" lIns="0" tIns="0" rIns="0" bIns="0">
                    <a:spAutoFit/>
                  </a:bodyPr>
                  <a:lstStyle/>
                  <a:p>
                    <a:pPr marL="55563" lvl="1" eaLnBrk="0" hangingPunct="0">
                      <a:spcBef>
                        <a:spcPct val="20000"/>
                      </a:spcBef>
                      <a:buClr>
                        <a:srgbClr val="FFD200"/>
                      </a:buClr>
                    </a:pPr>
                    <a:endParaRPr lang="en-US" sz="700" dirty="0">
                      <a:latin typeface="Univers 55" panose="02000000000000000000" pitchFamily="2" charset="0"/>
                    </a:endParaRPr>
                  </a:p>
                </p:txBody>
              </p:sp>
              <p:pic>
                <p:nvPicPr>
                  <p:cNvPr id="40" name="Picture 12">
                    <a:extLst>
                      <a:ext uri="{FF2B5EF4-FFF2-40B4-BE49-F238E27FC236}">
                        <a16:creationId xmlns:a16="http://schemas.microsoft.com/office/drawing/2014/main" id="{CC85E28F-FD9A-E64B-A400-3A8CB8E35999}"/>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tretch>
                    <a:fillRect/>
                  </a:stretch>
                </p:blipFill>
                <p:spPr bwMode="auto">
                  <a:xfrm>
                    <a:off x="4073549" y="2029533"/>
                    <a:ext cx="360000" cy="360000"/>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D19C8053-14D6-BE47-A103-A783DBE9EB16}"/>
                      </a:ext>
                    </a:extLst>
                  </p:cNvPr>
                  <p:cNvSpPr/>
                  <p:nvPr/>
                </p:nvSpPr>
                <p:spPr>
                  <a:xfrm>
                    <a:off x="3053692" y="1883769"/>
                    <a:ext cx="1143866" cy="200055"/>
                  </a:xfrm>
                  <a:prstGeom prst="rect">
                    <a:avLst/>
                  </a:prstGeom>
                </p:spPr>
                <p:txBody>
                  <a:bodyPr wrap="square">
                    <a:spAutoFit/>
                  </a:bodyPr>
                  <a:lstStyle/>
                  <a:p>
                    <a:pPr marL="55563" lvl="1" algn="ctr" eaLnBrk="0" hangingPunct="0">
                      <a:spcBef>
                        <a:spcPct val="20000"/>
                      </a:spcBef>
                      <a:buClr>
                        <a:srgbClr val="FFD200"/>
                      </a:buClr>
                    </a:pPr>
                    <a:r>
                      <a:rPr lang="en-US" sz="700" b="1" err="1">
                        <a:latin typeface="Univers 55" panose="02000000000000000000" pitchFamily="2" charset="0"/>
                      </a:rPr>
                      <a:t>Outil</a:t>
                    </a:r>
                    <a:r>
                      <a:rPr lang="en-US" sz="700" b="1">
                        <a:latin typeface="Univers 55" panose="02000000000000000000" pitchFamily="2" charset="0"/>
                      </a:rPr>
                      <a:t> de </a:t>
                    </a:r>
                    <a:r>
                      <a:rPr lang="en-US" sz="700" b="1" err="1">
                        <a:latin typeface="Univers 55" panose="02000000000000000000" pitchFamily="2" charset="0"/>
                      </a:rPr>
                      <a:t>transfert</a:t>
                    </a:r>
                    <a:endParaRPr lang="en-US" sz="700">
                      <a:latin typeface="Univers 55" panose="02000000000000000000" pitchFamily="2" charset="0"/>
                    </a:endParaRPr>
                  </a:p>
                </p:txBody>
              </p:sp>
            </p:grpSp>
            <p:cxnSp>
              <p:nvCxnSpPr>
                <p:cNvPr id="65" name="Connector: Elbow 123">
                  <a:extLst>
                    <a:ext uri="{FF2B5EF4-FFF2-40B4-BE49-F238E27FC236}">
                      <a16:creationId xmlns:a16="http://schemas.microsoft.com/office/drawing/2014/main" id="{051CCAF9-7007-594A-97C7-7BD942BED514}"/>
                    </a:ext>
                  </a:extLst>
                </p:cNvPr>
                <p:cNvCxnSpPr>
                  <a:cxnSpLocks/>
                </p:cNvCxnSpPr>
                <p:nvPr/>
              </p:nvCxnSpPr>
              <p:spPr>
                <a:xfrm flipV="1">
                  <a:off x="3063228" y="3848503"/>
                  <a:ext cx="2319782" cy="1627041"/>
                </a:xfrm>
                <a:prstGeom prst="bentConnector3">
                  <a:avLst>
                    <a:gd name="adj1" fmla="val 50000"/>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123">
                  <a:extLst>
                    <a:ext uri="{FF2B5EF4-FFF2-40B4-BE49-F238E27FC236}">
                      <a16:creationId xmlns:a16="http://schemas.microsoft.com/office/drawing/2014/main" id="{CF7F72EC-2F0A-864F-B5D6-775A9538E052}"/>
                    </a:ext>
                  </a:extLst>
                </p:cNvPr>
                <p:cNvCxnSpPr>
                  <a:cxnSpLocks/>
                </p:cNvCxnSpPr>
                <p:nvPr/>
              </p:nvCxnSpPr>
              <p:spPr>
                <a:xfrm>
                  <a:off x="4558235" y="3187943"/>
                  <a:ext cx="813306" cy="401144"/>
                </a:xfrm>
                <a:prstGeom prst="bentConnector3">
                  <a:avLst>
                    <a:gd name="adj1" fmla="val 50000"/>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2C5FE05C-361C-3146-8673-92EFD9E7494F}"/>
                    </a:ext>
                  </a:extLst>
                </p:cNvPr>
                <p:cNvSpPr/>
                <p:nvPr/>
              </p:nvSpPr>
              <p:spPr>
                <a:xfrm>
                  <a:off x="1338313" y="4266229"/>
                  <a:ext cx="1519676" cy="1799324"/>
                </a:xfrm>
                <a:prstGeom prst="rect">
                  <a:avLst/>
                </a:prstGeom>
                <a:noFill/>
                <a:ln w="6350">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Connector: Elbow 123">
                  <a:extLst>
                    <a:ext uri="{FF2B5EF4-FFF2-40B4-BE49-F238E27FC236}">
                      <a16:creationId xmlns:a16="http://schemas.microsoft.com/office/drawing/2014/main" id="{B9DCC5D3-57E2-834B-ADF8-A89F152BDB65}"/>
                    </a:ext>
                  </a:extLst>
                </p:cNvPr>
                <p:cNvCxnSpPr>
                  <a:cxnSpLocks/>
                </p:cNvCxnSpPr>
                <p:nvPr/>
              </p:nvCxnSpPr>
              <p:spPr>
                <a:xfrm rot="5400000" flipH="1" flipV="1">
                  <a:off x="2530804" y="3956183"/>
                  <a:ext cx="1674674" cy="609823"/>
                </a:xfrm>
                <a:prstGeom prst="bentConnector3">
                  <a:avLst>
                    <a:gd name="adj1" fmla="val -99"/>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8" name="Oval 147">
                  <a:extLst>
                    <a:ext uri="{FF2B5EF4-FFF2-40B4-BE49-F238E27FC236}">
                      <a16:creationId xmlns:a16="http://schemas.microsoft.com/office/drawing/2014/main" id="{77CF102C-0926-0A4A-935D-D7C864A249E0}"/>
                    </a:ext>
                  </a:extLst>
                </p:cNvPr>
                <p:cNvSpPr/>
                <p:nvPr/>
              </p:nvSpPr>
              <p:spPr>
                <a:xfrm>
                  <a:off x="4317975" y="4483195"/>
                  <a:ext cx="199179" cy="203456"/>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t>3</a:t>
                  </a:r>
                  <a:endParaRPr lang="en-SE" sz="1200" b="1" dirty="0"/>
                </a:p>
              </p:txBody>
            </p:sp>
            <p:sp>
              <p:nvSpPr>
                <p:cNvPr id="152" name="Oval 151">
                  <a:extLst>
                    <a:ext uri="{FF2B5EF4-FFF2-40B4-BE49-F238E27FC236}">
                      <a16:creationId xmlns:a16="http://schemas.microsoft.com/office/drawing/2014/main" id="{F5840B9D-1E15-BB4F-9404-CD741D76A963}"/>
                    </a:ext>
                  </a:extLst>
                </p:cNvPr>
                <p:cNvSpPr/>
                <p:nvPr/>
              </p:nvSpPr>
              <p:spPr>
                <a:xfrm>
                  <a:off x="3384945" y="3848503"/>
                  <a:ext cx="199179" cy="203456"/>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t>2</a:t>
                  </a:r>
                  <a:endParaRPr lang="en-SE" sz="1200" b="1" dirty="0"/>
                </a:p>
              </p:txBody>
            </p:sp>
            <p:sp>
              <p:nvSpPr>
                <p:cNvPr id="78" name="Rectangle 77"/>
                <p:cNvSpPr/>
                <p:nvPr/>
              </p:nvSpPr>
              <p:spPr>
                <a:xfrm>
                  <a:off x="10040266" y="4537171"/>
                  <a:ext cx="725205" cy="707886"/>
                </a:xfrm>
                <a:prstGeom prst="rect">
                  <a:avLst/>
                </a:prstGeom>
              </p:spPr>
              <p:txBody>
                <a:bodyPr wrap="square">
                  <a:spAutoFit/>
                </a:bodyPr>
                <a:lstStyle/>
                <a:p>
                  <a:pPr defTabSz="1219188"/>
                  <a:r>
                    <a:rPr lang="fr-FR" sz="4000" b="1" dirty="0">
                      <a:solidFill>
                        <a:schemeClr val="accent4">
                          <a:lumMod val="75000"/>
                        </a:schemeClr>
                      </a:solidFill>
                      <a:latin typeface="Arial" panose="020B0604020202020204" pitchFamily="34" charset="0"/>
                      <a:ea typeface="Helvetica Neue" panose="02000503000000020004" pitchFamily="2" charset="0"/>
                      <a:cs typeface="Arial" panose="020B0604020202020204" pitchFamily="34" charset="0"/>
                    </a:rPr>
                    <a:t>?</a:t>
                  </a:r>
                  <a:endParaRPr lang="fr-FR" sz="3200" b="1" dirty="0">
                    <a:solidFill>
                      <a:schemeClr val="accent4">
                        <a:lumMod val="75000"/>
                      </a:schemeClr>
                    </a:solidFill>
                    <a:latin typeface="Arial" panose="020B0604020202020204" pitchFamily="34" charset="0"/>
                    <a:ea typeface="Helvetica Neue" panose="02000503000000020004" pitchFamily="2" charset="0"/>
                    <a:cs typeface="Arial" panose="020B0604020202020204" pitchFamily="34" charset="0"/>
                  </a:endParaRPr>
                </a:p>
              </p:txBody>
            </p:sp>
            <p:sp>
              <p:nvSpPr>
                <p:cNvPr id="79" name="Rectangle 78"/>
                <p:cNvSpPr/>
                <p:nvPr/>
              </p:nvSpPr>
              <p:spPr>
                <a:xfrm>
                  <a:off x="1981107" y="3326899"/>
                  <a:ext cx="725205" cy="707886"/>
                </a:xfrm>
                <a:prstGeom prst="rect">
                  <a:avLst/>
                </a:prstGeom>
              </p:spPr>
              <p:txBody>
                <a:bodyPr wrap="square">
                  <a:spAutoFit/>
                </a:bodyPr>
                <a:lstStyle/>
                <a:p>
                  <a:pPr defTabSz="1219188"/>
                  <a:r>
                    <a:rPr lang="fr-FR" sz="4000" b="1" dirty="0">
                      <a:solidFill>
                        <a:schemeClr val="accent4">
                          <a:lumMod val="75000"/>
                        </a:schemeClr>
                      </a:solidFill>
                      <a:latin typeface="Arial" panose="020B0604020202020204" pitchFamily="34" charset="0"/>
                      <a:ea typeface="Helvetica Neue" panose="02000503000000020004" pitchFamily="2" charset="0"/>
                      <a:cs typeface="Arial" panose="020B0604020202020204" pitchFamily="34" charset="0"/>
                    </a:rPr>
                    <a:t>?</a:t>
                  </a:r>
                  <a:endParaRPr lang="fr-FR" sz="3200" b="1" dirty="0">
                    <a:solidFill>
                      <a:schemeClr val="accent4">
                        <a:lumMod val="75000"/>
                      </a:schemeClr>
                    </a:solidFill>
                    <a:latin typeface="Arial" panose="020B0604020202020204" pitchFamily="34" charset="0"/>
                    <a:ea typeface="Helvetica Neue" panose="02000503000000020004" pitchFamily="2" charset="0"/>
                    <a:cs typeface="Arial" panose="020B0604020202020204" pitchFamily="34" charset="0"/>
                  </a:endParaRPr>
                </a:p>
              </p:txBody>
            </p:sp>
            <p:sp>
              <p:nvSpPr>
                <p:cNvPr id="80" name="Rectangle 79"/>
                <p:cNvSpPr/>
                <p:nvPr/>
              </p:nvSpPr>
              <p:spPr>
                <a:xfrm>
                  <a:off x="6159716" y="2021019"/>
                  <a:ext cx="725205" cy="707886"/>
                </a:xfrm>
                <a:prstGeom prst="rect">
                  <a:avLst/>
                </a:prstGeom>
              </p:spPr>
              <p:txBody>
                <a:bodyPr wrap="square">
                  <a:spAutoFit/>
                </a:bodyPr>
                <a:lstStyle/>
                <a:p>
                  <a:pPr defTabSz="1219188"/>
                  <a:r>
                    <a:rPr lang="fr-FR" sz="4000" b="1" dirty="0">
                      <a:solidFill>
                        <a:schemeClr val="accent4">
                          <a:lumMod val="75000"/>
                        </a:schemeClr>
                      </a:solidFill>
                      <a:latin typeface="Arial" panose="020B0604020202020204" pitchFamily="34" charset="0"/>
                      <a:ea typeface="Helvetica Neue" panose="02000503000000020004" pitchFamily="2" charset="0"/>
                      <a:cs typeface="Arial" panose="020B0604020202020204" pitchFamily="34" charset="0"/>
                    </a:rPr>
                    <a:t>?</a:t>
                  </a:r>
                  <a:endParaRPr lang="fr-FR" sz="3200" b="1" dirty="0">
                    <a:solidFill>
                      <a:schemeClr val="accent4">
                        <a:lumMod val="75000"/>
                      </a:schemeClr>
                    </a:solidFill>
                    <a:latin typeface="Arial" panose="020B0604020202020204" pitchFamily="34" charset="0"/>
                    <a:ea typeface="Helvetica Neue" panose="02000503000000020004" pitchFamily="2" charset="0"/>
                    <a:cs typeface="Arial" panose="020B0604020202020204" pitchFamily="34" charset="0"/>
                  </a:endParaRPr>
                </a:p>
              </p:txBody>
            </p:sp>
          </p:grpSp>
        </p:grpSp>
      </p:grpSp>
    </p:spTree>
    <p:extLst>
      <p:ext uri="{BB962C8B-B14F-4D97-AF65-F5344CB8AC3E}">
        <p14:creationId xmlns:p14="http://schemas.microsoft.com/office/powerpoint/2010/main" val="424892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noProof="0" dirty="0" smtClean="0"/>
              <a:t>ROAD MAP SAS</a:t>
            </a:r>
            <a:endParaRPr lang="fr-FR" noProof="0"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48DF54-380C-439F-A3D8-83F6F52CA378}"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Rectangle 12"/>
          <p:cNvSpPr/>
          <p:nvPr/>
        </p:nvSpPr>
        <p:spPr>
          <a:xfrm>
            <a:off x="6116980" y="2137365"/>
            <a:ext cx="3719260" cy="12364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smtClean="0">
                <a:ln>
                  <a:noFill/>
                </a:ln>
                <a:solidFill>
                  <a:schemeClr val="bg1"/>
                </a:solidFill>
                <a:effectLst/>
                <a:uLnTx/>
                <a:uFillTx/>
                <a:latin typeface="Calibri" panose="020F0502020204030204"/>
                <a:ea typeface="+mn-ea"/>
                <a:cs typeface="+mn-cs"/>
              </a:rPr>
              <a:t>Audit</a:t>
            </a:r>
            <a:endParaRPr kumimoji="0" lang="fr-FR" sz="2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14" name="Rectangle 13"/>
          <p:cNvSpPr/>
          <p:nvPr/>
        </p:nvSpPr>
        <p:spPr>
          <a:xfrm>
            <a:off x="3963435" y="3918747"/>
            <a:ext cx="3719260" cy="12364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smtClean="0">
                <a:ln>
                  <a:noFill/>
                </a:ln>
                <a:solidFill>
                  <a:prstClr val="white"/>
                </a:solidFill>
                <a:effectLst/>
                <a:uLnTx/>
                <a:uFillTx/>
                <a:latin typeface="Calibri" panose="020F0502020204030204"/>
                <a:ea typeface="+mn-ea"/>
                <a:cs typeface="+mn-cs"/>
              </a:rPr>
              <a:t>Modernisation</a:t>
            </a:r>
            <a:endParaRPr kumimoji="0" lang="fr-FR" sz="2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p:cNvSpPr/>
          <p:nvPr/>
        </p:nvSpPr>
        <p:spPr>
          <a:xfrm>
            <a:off x="2103805" y="2137366"/>
            <a:ext cx="3719260" cy="123644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smtClean="0">
                <a:ln>
                  <a:noFill/>
                </a:ln>
                <a:solidFill>
                  <a:srgbClr val="FFC000"/>
                </a:solidFill>
                <a:effectLst/>
                <a:uLnTx/>
                <a:uFillTx/>
                <a:latin typeface="Calibri" panose="020F0502020204030204"/>
                <a:ea typeface="+mn-ea"/>
                <a:cs typeface="+mn-cs"/>
              </a:rPr>
              <a:t>Etat des lieux</a:t>
            </a:r>
            <a:endParaRPr kumimoji="0" lang="fr-FR" sz="2800" b="0" i="0" u="none" strike="noStrike" kern="1200" cap="none" spc="0" normalizeH="0" baseline="0" noProof="0" dirty="0">
              <a:ln>
                <a:noFill/>
              </a:ln>
              <a:solidFill>
                <a:srgbClr val="FFC000"/>
              </a:solidFill>
              <a:effectLst/>
              <a:uLnTx/>
              <a:uFillTx/>
              <a:latin typeface="Calibri" panose="020F0502020204030204"/>
              <a:ea typeface="+mn-ea"/>
              <a:cs typeface="+mn-cs"/>
            </a:endParaRPr>
          </a:p>
        </p:txBody>
      </p:sp>
      <p:cxnSp>
        <p:nvCxnSpPr>
          <p:cNvPr id="9" name="Connecteur droit avec flèche 8"/>
          <p:cNvCxnSpPr>
            <a:stCxn id="15" idx="3"/>
            <a:endCxn id="13" idx="1"/>
          </p:cNvCxnSpPr>
          <p:nvPr/>
        </p:nvCxnSpPr>
        <p:spPr>
          <a:xfrm flipV="1">
            <a:off x="5823065" y="2755588"/>
            <a:ext cx="293915" cy="1"/>
          </a:xfrm>
          <a:prstGeom prst="straightConnector1">
            <a:avLst/>
          </a:prstGeom>
          <a:ln w="2857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en angle 23"/>
          <p:cNvCxnSpPr>
            <a:stCxn id="13" idx="2"/>
            <a:endCxn id="14" idx="0"/>
          </p:cNvCxnSpPr>
          <p:nvPr/>
        </p:nvCxnSpPr>
        <p:spPr>
          <a:xfrm rot="5400000">
            <a:off x="6627370" y="2569507"/>
            <a:ext cx="544936" cy="2153545"/>
          </a:xfrm>
          <a:prstGeom prst="bentConnector3">
            <a:avLst/>
          </a:prstGeom>
          <a:ln w="2857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 descr="https://cdn-icons.flaticon.com/png/512/4098/premium/4098706.png?token=exp=1646741543~hmac=7e8eddd1a136dc3c2c720c168e80937d"/>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artisticPhotocopy/>
                    </a14:imgEffect>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9347662" y="4402047"/>
            <a:ext cx="392698" cy="39269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cdn-icons.flaticon.com/png/512/4959/premium/4959983.png?token=exp=1646741543~hmac=14646af855ffaa1841d3f4f01f623cad"/>
          <p:cNvPicPr>
            <a:picLocks noChangeAspect="1" noChangeArrowheads="1"/>
          </p:cNvPicPr>
          <p:nvPr/>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Effect>
                      <a14:colorTemperature colorTemp="112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395478" y="2928511"/>
            <a:ext cx="383030" cy="38303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s://cdn-icons.flaticon.com/png/512/4098/premium/4098706.png?token=exp=1646741543~hmac=7e8eddd1a136dc3c2c720c168e80937d"/>
          <p:cNvPicPr>
            <a:picLocks noChangeAspect="1" noChangeArrowheads="1"/>
          </p:cNvPicPr>
          <p:nvPr/>
        </p:nvPicPr>
        <p:blipFill>
          <a:blip r:embed="rId6" cstate="print">
            <a:duotone>
              <a:schemeClr val="bg2">
                <a:shade val="45000"/>
                <a:satMod val="135000"/>
              </a:schemeClr>
              <a:prstClr val="white"/>
            </a:duotone>
            <a:extLst>
              <a:ext uri="{BEBA8EAE-BF5A-486C-A8C5-ECC9F3942E4B}">
                <a14:imgProps xmlns:a14="http://schemas.microsoft.com/office/drawing/2010/main">
                  <a14:imgLayer r:embed="rId7">
                    <a14:imgEffect>
                      <a14:artisticPhotocopy/>
                    </a14:imgEffect>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019454" y="4501466"/>
            <a:ext cx="586558" cy="58655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2" descr="https://cdn-icons.flaticon.com/png/512/2989/premium/2989113.png?token=exp=1650373699~hmac=33a8fd12aec980d2d854f2caa1772722"/>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243525" y="2713941"/>
            <a:ext cx="597600" cy="59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0882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à coins arrondis 98"/>
          <p:cNvSpPr/>
          <p:nvPr/>
        </p:nvSpPr>
        <p:spPr>
          <a:xfrm>
            <a:off x="1629580" y="4688835"/>
            <a:ext cx="4727355" cy="641768"/>
          </a:xfrm>
          <a:prstGeom prst="roundRect">
            <a:avLst/>
          </a:prstGeom>
          <a:solidFill>
            <a:schemeClr val="accent6">
              <a:lumMod val="75000"/>
            </a:schemeClr>
          </a:solidFill>
          <a:ln w="12700">
            <a:miter lim="400000"/>
          </a:ln>
        </p:spPr>
        <p:txBody>
          <a:bodyPr wrap="square" lIns="38100" tIns="38100" rIns="38100" bIns="38100" anchor="t">
            <a:noAutofit/>
          </a:bodyPr>
          <a:lstStyle/>
          <a:p>
            <a:pPr marL="457200" indent="-457200">
              <a:buFont typeface="Wingdings" panose="05000000000000000000" pitchFamily="2" charset="2"/>
              <a:buChar char="v"/>
            </a:pPr>
            <a:r>
              <a:rPr lang="fr-FR" sz="1200" dirty="0" smtClean="0">
                <a:solidFill>
                  <a:srgbClr val="FFFFFF"/>
                </a:solidFill>
                <a:effectLst>
                  <a:outerShdw blurRad="38100" dist="12700" dir="5400000" rotWithShape="0">
                    <a:srgbClr val="000000">
                      <a:alpha val="50000"/>
                    </a:srgbClr>
                  </a:outerShdw>
                </a:effectLst>
              </a:rPr>
              <a:t>Charge métier plus faible </a:t>
            </a:r>
          </a:p>
          <a:p>
            <a:pPr marL="457200" indent="-457200">
              <a:buFont typeface="Wingdings" panose="05000000000000000000" pitchFamily="2" charset="2"/>
              <a:buChar char="v"/>
            </a:pPr>
            <a:r>
              <a:rPr lang="fr-FR" sz="1200" dirty="0" smtClean="0">
                <a:solidFill>
                  <a:srgbClr val="FFFFFF"/>
                </a:solidFill>
                <a:effectLst>
                  <a:outerShdw blurRad="38100" dist="12700" dir="5400000" rotWithShape="0">
                    <a:srgbClr val="000000">
                      <a:alpha val="50000"/>
                    </a:srgbClr>
                  </a:outerShdw>
                </a:effectLst>
              </a:rPr>
              <a:t>Conserver l’ensemble des usages</a:t>
            </a:r>
            <a:endParaRPr lang="fr-FR" sz="1200" dirty="0">
              <a:solidFill>
                <a:srgbClr val="FFFFFF"/>
              </a:solidFill>
              <a:effectLst>
                <a:outerShdw blurRad="38100" dist="12700" dir="5400000" rotWithShape="0">
                  <a:srgbClr val="000000">
                    <a:alpha val="50000"/>
                  </a:srgbClr>
                </a:outerShdw>
              </a:effectLst>
            </a:endParaRPr>
          </a:p>
        </p:txBody>
      </p:sp>
      <p:sp>
        <p:nvSpPr>
          <p:cNvPr id="5" name="Titre 4"/>
          <p:cNvSpPr>
            <a:spLocks noGrp="1"/>
          </p:cNvSpPr>
          <p:nvPr>
            <p:ph type="title"/>
          </p:nvPr>
        </p:nvSpPr>
        <p:spPr>
          <a:xfrm>
            <a:off x="1629580" y="171738"/>
            <a:ext cx="8974800" cy="478800"/>
          </a:xfrm>
        </p:spPr>
        <p:txBody>
          <a:bodyPr>
            <a:normAutofit fontScale="90000"/>
          </a:bodyPr>
          <a:lstStyle/>
          <a:p>
            <a:r>
              <a:rPr lang="fr-FR" dirty="0"/>
              <a:t>Migration Linux</a:t>
            </a:r>
            <a:r>
              <a:rPr lang="fr-FR" noProof="0" dirty="0" smtClean="0"/>
              <a:t/>
            </a:r>
            <a:br>
              <a:rPr lang="fr-FR" noProof="0" dirty="0" smtClean="0"/>
            </a:br>
            <a:r>
              <a:rPr lang="fr-FR" sz="1800" cap="all" dirty="0"/>
              <a:t>Comparaison des scenarii</a:t>
            </a:r>
          </a:p>
        </p:txBody>
      </p:sp>
      <p:sp>
        <p:nvSpPr>
          <p:cNvPr id="4" name="Espace réservé du numéro de diapositive 3"/>
          <p:cNvSpPr>
            <a:spLocks noGrp="1"/>
          </p:cNvSpPr>
          <p:nvPr>
            <p:ph type="sldNum" sz="quarter" idx="12"/>
          </p:nvPr>
        </p:nvSpPr>
        <p:spPr/>
        <p:txBody>
          <a:bodyPr/>
          <a:lstStyle/>
          <a:p>
            <a:fld id="{D348DF54-380C-439F-A3D8-83F6F52CA378}" type="slidenum">
              <a:rPr lang="fr-FR" smtClean="0"/>
              <a:pPr/>
              <a:t>20</a:t>
            </a:fld>
            <a:endParaRPr lang="fr-FR" dirty="0"/>
          </a:p>
        </p:txBody>
      </p:sp>
      <p:grpSp>
        <p:nvGrpSpPr>
          <p:cNvPr id="2" name="Groupe 1"/>
          <p:cNvGrpSpPr/>
          <p:nvPr/>
        </p:nvGrpSpPr>
        <p:grpSpPr>
          <a:xfrm>
            <a:off x="787649" y="5540716"/>
            <a:ext cx="741600" cy="669600"/>
            <a:chOff x="375739" y="4421244"/>
            <a:chExt cx="1178234" cy="1071894"/>
          </a:xfrm>
        </p:grpSpPr>
        <p:sp>
          <p:nvSpPr>
            <p:cNvPr id="56" name="Freeform: Shape 48">
              <a:extLst>
                <a:ext uri="{FF2B5EF4-FFF2-40B4-BE49-F238E27FC236}">
                  <a16:creationId xmlns:a16="http://schemas.microsoft.com/office/drawing/2014/main" id="{90934388-F6A0-4B40-8757-ABAB63EA85BB}"/>
                </a:ext>
              </a:extLst>
            </p:cNvPr>
            <p:cNvSpPr/>
            <p:nvPr/>
          </p:nvSpPr>
          <p:spPr>
            <a:xfrm>
              <a:off x="375739" y="4421244"/>
              <a:ext cx="1178234" cy="1071894"/>
            </a:xfrm>
            <a:custGeom>
              <a:avLst/>
              <a:gdLst>
                <a:gd name="connsiteX0" fmla="*/ 400076 w 1178234"/>
                <a:gd name="connsiteY0" fmla="*/ 0 h 1071894"/>
                <a:gd name="connsiteX1" fmla="*/ 779748 w 1178234"/>
                <a:gd name="connsiteY1" fmla="*/ 0 h 1071894"/>
                <a:gd name="connsiteX2" fmla="*/ 960787 w 1178234"/>
                <a:gd name="connsiteY2" fmla="*/ 103608 h 1071894"/>
                <a:gd name="connsiteX3" fmla="*/ 1150728 w 1178234"/>
                <a:gd name="connsiteY3" fmla="*/ 431273 h 1071894"/>
                <a:gd name="connsiteX4" fmla="*/ 1150728 w 1178234"/>
                <a:gd name="connsiteY4" fmla="*/ 640621 h 1071894"/>
                <a:gd name="connsiteX5" fmla="*/ 960787 w 1178234"/>
                <a:gd name="connsiteY5" fmla="*/ 968500 h 1071894"/>
                <a:gd name="connsiteX6" fmla="*/ 779748 w 1178234"/>
                <a:gd name="connsiteY6" fmla="*/ 1071894 h 1071894"/>
                <a:gd name="connsiteX7" fmla="*/ 400076 w 1178234"/>
                <a:gd name="connsiteY7" fmla="*/ 1071894 h 1071894"/>
                <a:gd name="connsiteX8" fmla="*/ 218826 w 1178234"/>
                <a:gd name="connsiteY8" fmla="*/ 968500 h 1071894"/>
                <a:gd name="connsiteX9" fmla="*/ 29096 w 1178234"/>
                <a:gd name="connsiteY9" fmla="*/ 640621 h 1071894"/>
                <a:gd name="connsiteX10" fmla="*/ 29096 w 1178234"/>
                <a:gd name="connsiteY10" fmla="*/ 431273 h 1071894"/>
                <a:gd name="connsiteX11" fmla="*/ 218826 w 1178234"/>
                <a:gd name="connsiteY11" fmla="*/ 103608 h 1071894"/>
                <a:gd name="connsiteX12" fmla="*/ 400076 w 1178234"/>
                <a:gd name="connsiteY12" fmla="*/ 0 h 1071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234" h="1071894">
                  <a:moveTo>
                    <a:pt x="400076" y="0"/>
                  </a:moveTo>
                  <a:lnTo>
                    <a:pt x="779748" y="0"/>
                  </a:lnTo>
                  <a:cubicBezTo>
                    <a:pt x="855216" y="0"/>
                    <a:pt x="921993" y="38800"/>
                    <a:pt x="960787" y="103608"/>
                  </a:cubicBezTo>
                  <a:lnTo>
                    <a:pt x="1150728" y="431273"/>
                  </a:lnTo>
                  <a:cubicBezTo>
                    <a:pt x="1187403" y="496082"/>
                    <a:pt x="1187403" y="575813"/>
                    <a:pt x="1150728" y="640621"/>
                  </a:cubicBezTo>
                  <a:lnTo>
                    <a:pt x="960787" y="968500"/>
                  </a:lnTo>
                  <a:cubicBezTo>
                    <a:pt x="924112" y="1033095"/>
                    <a:pt x="855216" y="1071894"/>
                    <a:pt x="779748" y="1071894"/>
                  </a:cubicBezTo>
                  <a:lnTo>
                    <a:pt x="400076" y="1071894"/>
                  </a:lnTo>
                  <a:cubicBezTo>
                    <a:pt x="324608" y="1071894"/>
                    <a:pt x="257832" y="1033095"/>
                    <a:pt x="218826" y="968500"/>
                  </a:cubicBezTo>
                  <a:lnTo>
                    <a:pt x="29096" y="640621"/>
                  </a:lnTo>
                  <a:cubicBezTo>
                    <a:pt x="-9699" y="575813"/>
                    <a:pt x="-9699" y="496082"/>
                    <a:pt x="29096" y="431273"/>
                  </a:cubicBezTo>
                  <a:lnTo>
                    <a:pt x="218826" y="103608"/>
                  </a:lnTo>
                  <a:cubicBezTo>
                    <a:pt x="255500" y="38800"/>
                    <a:pt x="324608" y="0"/>
                    <a:pt x="400076" y="0"/>
                  </a:cubicBezTo>
                  <a:close/>
                </a:path>
              </a:pathLst>
            </a:custGeom>
            <a:solidFill>
              <a:srgbClr val="C13018">
                <a:lumMod val="75000"/>
              </a:srgb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endParaRPr>
            </a:p>
          </p:txBody>
        </p:sp>
        <p:pic>
          <p:nvPicPr>
            <p:cNvPr id="57" name="Graphic 49" descr="Thumbs Down with solid fill">
              <a:extLst>
                <a:ext uri="{FF2B5EF4-FFF2-40B4-BE49-F238E27FC236}">
                  <a16:creationId xmlns:a16="http://schemas.microsoft.com/office/drawing/2014/main" id="{B5F100F0-FEA0-4D1F-81B1-24DCAB30835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78275" y="4660191"/>
              <a:ext cx="770317" cy="770317"/>
            </a:xfrm>
            <a:prstGeom prst="rect">
              <a:avLst/>
            </a:prstGeom>
            <a:effectLst>
              <a:outerShdw blurRad="50800" dist="38100" dir="2700000" algn="tl" rotWithShape="0">
                <a:prstClr val="black">
                  <a:alpha val="40000"/>
                </a:prstClr>
              </a:outerShdw>
            </a:effectLst>
          </p:spPr>
        </p:pic>
      </p:grpSp>
      <p:grpSp>
        <p:nvGrpSpPr>
          <p:cNvPr id="64" name="Group 56">
            <a:extLst>
              <a:ext uri="{FF2B5EF4-FFF2-40B4-BE49-F238E27FC236}">
                <a16:creationId xmlns:a16="http://schemas.microsoft.com/office/drawing/2014/main" id="{2D13C4BD-87E0-4A88-A5F4-A15B8C6A2F79}"/>
              </a:ext>
            </a:extLst>
          </p:cNvPr>
          <p:cNvGrpSpPr/>
          <p:nvPr/>
        </p:nvGrpSpPr>
        <p:grpSpPr>
          <a:xfrm>
            <a:off x="7658143" y="2784421"/>
            <a:ext cx="3200400" cy="656314"/>
            <a:chOff x="332935" y="2720099"/>
            <a:chExt cx="2984126" cy="612115"/>
          </a:xfrm>
        </p:grpSpPr>
        <p:sp>
          <p:nvSpPr>
            <p:cNvPr id="65" name="TextBox 57">
              <a:extLst>
                <a:ext uri="{FF2B5EF4-FFF2-40B4-BE49-F238E27FC236}">
                  <a16:creationId xmlns:a16="http://schemas.microsoft.com/office/drawing/2014/main" id="{66F8E856-1480-4AF8-8E4E-5D671F24D54D}"/>
                </a:ext>
              </a:extLst>
            </p:cNvPr>
            <p:cNvSpPr txBox="1"/>
            <p:nvPr/>
          </p:nvSpPr>
          <p:spPr>
            <a:xfrm>
              <a:off x="332935" y="2720099"/>
              <a:ext cx="2984126" cy="369332"/>
            </a:xfrm>
            <a:prstGeom prst="rect">
              <a:avLst/>
            </a:prstGeom>
            <a:noFill/>
          </p:spPr>
          <p:txBody>
            <a:bodyPr wrap="square" lIns="0" rIns="0" rtlCol="0" anchor="b">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1" smtClean="0">
                  <a:ln>
                    <a:noFill/>
                  </a:ln>
                  <a:solidFill>
                    <a:prstClr val="white"/>
                  </a:solidFill>
                  <a:effectLst/>
                  <a:uLnTx/>
                  <a:uFillTx/>
                </a:rPr>
                <a:t>Lorem Ipsum</a:t>
              </a:r>
            </a:p>
          </p:txBody>
        </p:sp>
        <p:sp>
          <p:nvSpPr>
            <p:cNvPr id="66" name="TextBox 58">
              <a:extLst>
                <a:ext uri="{FF2B5EF4-FFF2-40B4-BE49-F238E27FC236}">
                  <a16:creationId xmlns:a16="http://schemas.microsoft.com/office/drawing/2014/main" id="{8EA9DB79-9731-433B-B984-1CC4CEA10AE3}"/>
                </a:ext>
              </a:extLst>
            </p:cNvPr>
            <p:cNvSpPr txBox="1"/>
            <p:nvPr/>
          </p:nvSpPr>
          <p:spPr>
            <a:xfrm>
              <a:off x="332935" y="3055215"/>
              <a:ext cx="2984126" cy="276999"/>
            </a:xfrm>
            <a:prstGeom prst="rect">
              <a:avLst/>
            </a:prstGeom>
            <a:noFill/>
          </p:spPr>
          <p:txBody>
            <a:bodyPr wrap="square" lIns="0" rIns="0" rtlCol="0" anchor="t">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smtClean="0">
                  <a:ln>
                    <a:noFill/>
                  </a:ln>
                  <a:solidFill>
                    <a:prstClr val="white"/>
                  </a:solidFill>
                  <a:effectLst/>
                  <a:uLnTx/>
                  <a:uFillTx/>
                </a:rPr>
                <a:t>Lorem ipsum dolor sit amet, nibh est. A magna.. </a:t>
              </a:r>
            </a:p>
          </p:txBody>
        </p:sp>
      </p:grpSp>
      <p:sp>
        <p:nvSpPr>
          <p:cNvPr id="100" name="Rectangle à coins arrondis 99"/>
          <p:cNvSpPr/>
          <p:nvPr/>
        </p:nvSpPr>
        <p:spPr>
          <a:xfrm>
            <a:off x="1629580" y="5431810"/>
            <a:ext cx="4727355" cy="956348"/>
          </a:xfrm>
          <a:prstGeom prst="roundRect">
            <a:avLst/>
          </a:prstGeom>
          <a:solidFill>
            <a:srgbClr val="C13018">
              <a:lumMod val="75000"/>
            </a:srgbClr>
          </a:solidFill>
          <a:ln w="12700">
            <a:miter lim="400000"/>
          </a:ln>
        </p:spPr>
        <p:txBody>
          <a:bodyPr wrap="square" lIns="38100" tIns="38100" rIns="38100" bIns="38100" anchor="t">
            <a:noAutofit/>
          </a:bodyPr>
          <a:lstStyle/>
          <a:p>
            <a:pPr marL="457200" indent="-457200">
              <a:buFont typeface="Wingdings" panose="05000000000000000000" pitchFamily="2" charset="2"/>
              <a:buChar char="v"/>
            </a:pPr>
            <a:r>
              <a:rPr lang="fr-FR" sz="1200" dirty="0" smtClean="0">
                <a:solidFill>
                  <a:srgbClr val="FFFFFF"/>
                </a:solidFill>
                <a:effectLst>
                  <a:outerShdw blurRad="38100" dist="12700" dir="5400000" rotWithShape="0">
                    <a:srgbClr val="000000">
                      <a:alpha val="50000"/>
                    </a:srgbClr>
                  </a:outerShdw>
                </a:effectLst>
              </a:rPr>
              <a:t>Pas de rationalisation des usages </a:t>
            </a:r>
          </a:p>
          <a:p>
            <a:pPr marL="457200" indent="-457200">
              <a:buFont typeface="Wingdings" panose="05000000000000000000" pitchFamily="2" charset="2"/>
              <a:buChar char="v"/>
            </a:pPr>
            <a:r>
              <a:rPr lang="fr-FR" sz="1200" dirty="0">
                <a:solidFill>
                  <a:srgbClr val="FFFFFF"/>
                </a:solidFill>
                <a:effectLst>
                  <a:outerShdw blurRad="38100" dist="12700" dir="5400000" rotWithShape="0">
                    <a:srgbClr val="000000">
                      <a:alpha val="50000"/>
                    </a:srgbClr>
                  </a:outerShdw>
                </a:effectLst>
              </a:rPr>
              <a:t>Pas toujours faisable d’un point de vue technique (ex </a:t>
            </a:r>
            <a:r>
              <a:rPr lang="fr-FR" sz="1200" dirty="0" smtClean="0">
                <a:solidFill>
                  <a:srgbClr val="FFFFFF"/>
                </a:solidFill>
                <a:effectLst>
                  <a:outerShdw blurRad="38100" dist="12700" dir="5400000" rotWithShape="0">
                    <a:srgbClr val="000000">
                      <a:alpha val="50000"/>
                    </a:srgbClr>
                  </a:outerShdw>
                </a:effectLst>
              </a:rPr>
              <a:t>conservation des </a:t>
            </a:r>
            <a:r>
              <a:rPr lang="fr-FR" sz="1200" dirty="0">
                <a:solidFill>
                  <a:srgbClr val="FFFFFF"/>
                </a:solidFill>
                <a:effectLst>
                  <a:outerShdw blurRad="38100" dist="12700" dir="5400000" rotWithShape="0">
                    <a:srgbClr val="000000">
                      <a:alpha val="50000"/>
                    </a:srgbClr>
                  </a:outerShdw>
                </a:effectLst>
              </a:rPr>
              <a:t>home directory) </a:t>
            </a:r>
            <a:endParaRPr lang="fr-FR" sz="1200" dirty="0" smtClean="0">
              <a:solidFill>
                <a:srgbClr val="FFFFFF"/>
              </a:solidFill>
              <a:effectLst>
                <a:outerShdw blurRad="38100" dist="12700" dir="5400000" rotWithShape="0">
                  <a:srgbClr val="000000">
                    <a:alpha val="50000"/>
                  </a:srgbClr>
                </a:outerShdw>
              </a:effectLst>
            </a:endParaRPr>
          </a:p>
          <a:p>
            <a:pPr marL="457200" indent="-457200">
              <a:buFont typeface="Wingdings" panose="05000000000000000000" pitchFamily="2" charset="2"/>
              <a:buChar char="v"/>
            </a:pPr>
            <a:r>
              <a:rPr lang="fr-FR" sz="1200" dirty="0" smtClean="0">
                <a:solidFill>
                  <a:srgbClr val="FFFFFF"/>
                </a:solidFill>
                <a:effectLst>
                  <a:outerShdw blurRad="38100" dist="12700" dir="5400000" rotWithShape="0">
                    <a:srgbClr val="000000">
                      <a:alpha val="50000"/>
                    </a:srgbClr>
                  </a:outerShdw>
                </a:effectLst>
              </a:rPr>
              <a:t>Pas de mise en conformité RGPD?</a:t>
            </a:r>
            <a:endParaRPr lang="fr-FR" sz="1200" dirty="0">
              <a:solidFill>
                <a:srgbClr val="FFFFFF"/>
              </a:solidFill>
              <a:effectLst>
                <a:outerShdw blurRad="38100" dist="12700" dir="5400000" rotWithShape="0">
                  <a:srgbClr val="000000">
                    <a:alpha val="50000"/>
                  </a:srgbClr>
                </a:outerShdw>
              </a:effectLst>
            </a:endParaRPr>
          </a:p>
          <a:p>
            <a:pPr marL="457200" indent="-457200">
              <a:buFont typeface="Wingdings" panose="05000000000000000000" pitchFamily="2" charset="2"/>
              <a:buChar char="v"/>
            </a:pPr>
            <a:endParaRPr lang="fr-FR" kern="0" dirty="0">
              <a:solidFill>
                <a:srgbClr val="FFFFFF"/>
              </a:solidFill>
              <a:effectLst>
                <a:outerShdw blurRad="38100" dist="12700" dir="5400000" rotWithShape="0">
                  <a:srgbClr val="000000">
                    <a:alpha val="50000"/>
                  </a:srgbClr>
                </a:outerShdw>
              </a:effectLst>
            </a:endParaRPr>
          </a:p>
        </p:txBody>
      </p:sp>
      <p:grpSp>
        <p:nvGrpSpPr>
          <p:cNvPr id="3" name="Groupe 2"/>
          <p:cNvGrpSpPr/>
          <p:nvPr/>
        </p:nvGrpSpPr>
        <p:grpSpPr>
          <a:xfrm>
            <a:off x="787649" y="4688835"/>
            <a:ext cx="741600" cy="669600"/>
            <a:chOff x="375739" y="2248474"/>
            <a:chExt cx="1132433" cy="1071894"/>
          </a:xfrm>
        </p:grpSpPr>
        <p:sp>
          <p:nvSpPr>
            <p:cNvPr id="101" name="Freeform: Shape 46">
              <a:extLst>
                <a:ext uri="{FF2B5EF4-FFF2-40B4-BE49-F238E27FC236}">
                  <a16:creationId xmlns:a16="http://schemas.microsoft.com/office/drawing/2014/main" id="{A0A00C16-FC25-489F-92E3-212E5C38389A}"/>
                </a:ext>
              </a:extLst>
            </p:cNvPr>
            <p:cNvSpPr/>
            <p:nvPr/>
          </p:nvSpPr>
          <p:spPr>
            <a:xfrm flipH="1">
              <a:off x="375739" y="2248474"/>
              <a:ext cx="1132433" cy="1071894"/>
            </a:xfrm>
            <a:custGeom>
              <a:avLst/>
              <a:gdLst>
                <a:gd name="connsiteX0" fmla="*/ 400076 w 1178234"/>
                <a:gd name="connsiteY0" fmla="*/ 0 h 1071894"/>
                <a:gd name="connsiteX1" fmla="*/ 779748 w 1178234"/>
                <a:gd name="connsiteY1" fmla="*/ 0 h 1071894"/>
                <a:gd name="connsiteX2" fmla="*/ 960787 w 1178234"/>
                <a:gd name="connsiteY2" fmla="*/ 103608 h 1071894"/>
                <a:gd name="connsiteX3" fmla="*/ 1150728 w 1178234"/>
                <a:gd name="connsiteY3" fmla="*/ 431273 h 1071894"/>
                <a:gd name="connsiteX4" fmla="*/ 1150728 w 1178234"/>
                <a:gd name="connsiteY4" fmla="*/ 640621 h 1071894"/>
                <a:gd name="connsiteX5" fmla="*/ 960787 w 1178234"/>
                <a:gd name="connsiteY5" fmla="*/ 968500 h 1071894"/>
                <a:gd name="connsiteX6" fmla="*/ 779748 w 1178234"/>
                <a:gd name="connsiteY6" fmla="*/ 1071894 h 1071894"/>
                <a:gd name="connsiteX7" fmla="*/ 400076 w 1178234"/>
                <a:gd name="connsiteY7" fmla="*/ 1071894 h 1071894"/>
                <a:gd name="connsiteX8" fmla="*/ 218826 w 1178234"/>
                <a:gd name="connsiteY8" fmla="*/ 968500 h 1071894"/>
                <a:gd name="connsiteX9" fmla="*/ 29096 w 1178234"/>
                <a:gd name="connsiteY9" fmla="*/ 640621 h 1071894"/>
                <a:gd name="connsiteX10" fmla="*/ 29096 w 1178234"/>
                <a:gd name="connsiteY10" fmla="*/ 431273 h 1071894"/>
                <a:gd name="connsiteX11" fmla="*/ 218826 w 1178234"/>
                <a:gd name="connsiteY11" fmla="*/ 103608 h 1071894"/>
                <a:gd name="connsiteX12" fmla="*/ 400076 w 1178234"/>
                <a:gd name="connsiteY12" fmla="*/ 0 h 1071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234" h="1071894">
                  <a:moveTo>
                    <a:pt x="400076" y="0"/>
                  </a:moveTo>
                  <a:lnTo>
                    <a:pt x="779748" y="0"/>
                  </a:lnTo>
                  <a:cubicBezTo>
                    <a:pt x="855216" y="0"/>
                    <a:pt x="921993" y="38800"/>
                    <a:pt x="960787" y="103608"/>
                  </a:cubicBezTo>
                  <a:lnTo>
                    <a:pt x="1150728" y="431273"/>
                  </a:lnTo>
                  <a:cubicBezTo>
                    <a:pt x="1187403" y="496082"/>
                    <a:pt x="1187403" y="575813"/>
                    <a:pt x="1150728" y="640621"/>
                  </a:cubicBezTo>
                  <a:lnTo>
                    <a:pt x="960787" y="968500"/>
                  </a:lnTo>
                  <a:cubicBezTo>
                    <a:pt x="924112" y="1033095"/>
                    <a:pt x="855216" y="1071894"/>
                    <a:pt x="779748" y="1071894"/>
                  </a:cubicBezTo>
                  <a:lnTo>
                    <a:pt x="400076" y="1071894"/>
                  </a:lnTo>
                  <a:cubicBezTo>
                    <a:pt x="324608" y="1071894"/>
                    <a:pt x="257832" y="1033095"/>
                    <a:pt x="218826" y="968500"/>
                  </a:cubicBezTo>
                  <a:lnTo>
                    <a:pt x="29096" y="640621"/>
                  </a:lnTo>
                  <a:cubicBezTo>
                    <a:pt x="-9699" y="575813"/>
                    <a:pt x="-9699" y="496082"/>
                    <a:pt x="29096" y="431273"/>
                  </a:cubicBezTo>
                  <a:lnTo>
                    <a:pt x="218826" y="103608"/>
                  </a:lnTo>
                  <a:cubicBezTo>
                    <a:pt x="255500" y="38800"/>
                    <a:pt x="324608" y="0"/>
                    <a:pt x="400076" y="0"/>
                  </a:cubicBezTo>
                  <a:close/>
                </a:path>
              </a:pathLst>
            </a:custGeom>
            <a:solidFill>
              <a:schemeClr val="accent6">
                <a:lumMod val="75000"/>
              </a:schemeClr>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a:p>
          </p:txBody>
        </p:sp>
        <p:pic>
          <p:nvPicPr>
            <p:cNvPr id="102" name="Graphic 90" descr="Thumbs up sign with solid fill">
              <a:extLst>
                <a:ext uri="{FF2B5EF4-FFF2-40B4-BE49-F238E27FC236}">
                  <a16:creationId xmlns:a16="http://schemas.microsoft.com/office/drawing/2014/main" id="{35DB8638-A5F7-453C-AA0F-26AF6BAFF83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562411" y="2398196"/>
              <a:ext cx="740380" cy="770317"/>
            </a:xfrm>
            <a:prstGeom prst="rect">
              <a:avLst/>
            </a:prstGeom>
            <a:effectLst>
              <a:outerShdw blurRad="50800" dist="38100" dir="2700000" algn="tl" rotWithShape="0">
                <a:prstClr val="black">
                  <a:alpha val="40000"/>
                </a:prstClr>
              </a:outerShdw>
            </a:effectLst>
          </p:spPr>
        </p:pic>
      </p:grpSp>
      <p:sp>
        <p:nvSpPr>
          <p:cNvPr id="103" name="Rectangle à coins arrondis 102"/>
          <p:cNvSpPr/>
          <p:nvPr/>
        </p:nvSpPr>
        <p:spPr>
          <a:xfrm>
            <a:off x="6559271" y="4688835"/>
            <a:ext cx="4727355" cy="675197"/>
          </a:xfrm>
          <a:prstGeom prst="roundRect">
            <a:avLst/>
          </a:prstGeom>
          <a:solidFill>
            <a:schemeClr val="accent6">
              <a:lumMod val="75000"/>
            </a:schemeClr>
          </a:solidFill>
          <a:ln w="12700">
            <a:miter lim="400000"/>
          </a:ln>
        </p:spPr>
        <p:txBody>
          <a:bodyPr wrap="square" lIns="38100" tIns="38100" rIns="38100" bIns="38100" anchor="t">
            <a:noAutofit/>
          </a:bodyPr>
          <a:lstStyle/>
          <a:p>
            <a:pPr marL="457200" indent="-457200">
              <a:buFont typeface="Wingdings" panose="05000000000000000000" pitchFamily="2" charset="2"/>
              <a:buChar char="v"/>
            </a:pPr>
            <a:r>
              <a:rPr lang="fr-FR" sz="1200" dirty="0" smtClean="0">
                <a:solidFill>
                  <a:srgbClr val="FFFFFF"/>
                </a:solidFill>
                <a:effectLst>
                  <a:outerShdw blurRad="38100" dist="12700" dir="5400000" rotWithShape="0">
                    <a:srgbClr val="000000">
                      <a:alpha val="50000"/>
                    </a:srgbClr>
                  </a:outerShdw>
                </a:effectLst>
              </a:rPr>
              <a:t>Rationalisation des usages métiers </a:t>
            </a:r>
          </a:p>
        </p:txBody>
      </p:sp>
      <p:sp>
        <p:nvSpPr>
          <p:cNvPr id="104" name="Rectangle à coins arrondis 103"/>
          <p:cNvSpPr/>
          <p:nvPr/>
        </p:nvSpPr>
        <p:spPr>
          <a:xfrm>
            <a:off x="6559272" y="5431810"/>
            <a:ext cx="4727355" cy="956348"/>
          </a:xfrm>
          <a:prstGeom prst="roundRect">
            <a:avLst/>
          </a:prstGeom>
          <a:solidFill>
            <a:srgbClr val="C13018">
              <a:lumMod val="75000"/>
            </a:srgbClr>
          </a:solidFill>
          <a:ln w="12700">
            <a:miter lim="400000"/>
          </a:ln>
        </p:spPr>
        <p:txBody>
          <a:bodyPr wrap="square" lIns="38100" tIns="38100" rIns="38100" bIns="38100" anchor="t">
            <a:noAutofit/>
          </a:bodyPr>
          <a:lstStyle/>
          <a:p>
            <a:pPr marL="457200" indent="-457200">
              <a:buFont typeface="Wingdings" panose="05000000000000000000" pitchFamily="2" charset="2"/>
              <a:buChar char="v"/>
            </a:pPr>
            <a:r>
              <a:rPr lang="fr-FR" sz="1200" dirty="0" smtClean="0">
                <a:solidFill>
                  <a:srgbClr val="FFFFFF"/>
                </a:solidFill>
                <a:effectLst>
                  <a:outerShdw blurRad="38100" dist="12700" dir="5400000" rotWithShape="0">
                    <a:srgbClr val="000000">
                      <a:alpha val="50000"/>
                    </a:srgbClr>
                  </a:outerShdw>
                </a:effectLst>
              </a:rPr>
              <a:t>Charge métier potentiellement importante</a:t>
            </a:r>
          </a:p>
          <a:p>
            <a:pPr marL="457200" indent="-457200">
              <a:buFont typeface="Wingdings" panose="05000000000000000000" pitchFamily="2" charset="2"/>
              <a:buChar char="v"/>
            </a:pPr>
            <a:r>
              <a:rPr lang="fr-FR" sz="1200" dirty="0" smtClean="0">
                <a:solidFill>
                  <a:srgbClr val="FFFFFF"/>
                </a:solidFill>
                <a:effectLst>
                  <a:outerShdw blurRad="38100" dist="12700" dir="5400000" rotWithShape="0">
                    <a:srgbClr val="000000">
                      <a:alpha val="50000"/>
                    </a:srgbClr>
                  </a:outerShdw>
                </a:effectLst>
              </a:rPr>
              <a:t>Charge EI plus importante </a:t>
            </a:r>
          </a:p>
          <a:p>
            <a:pPr marL="457200" indent="-457200">
              <a:buFont typeface="Wingdings" panose="05000000000000000000" pitchFamily="2" charset="2"/>
              <a:buChar char="v"/>
            </a:pPr>
            <a:r>
              <a:rPr lang="fr-FR" sz="1200" dirty="0" smtClean="0">
                <a:solidFill>
                  <a:srgbClr val="FFFFFF"/>
                </a:solidFill>
                <a:effectLst>
                  <a:outerShdw blurRad="38100" dist="12700" dir="5400000" rotWithShape="0">
                    <a:srgbClr val="000000">
                      <a:alpha val="50000"/>
                    </a:srgbClr>
                  </a:outerShdw>
                </a:effectLst>
              </a:rPr>
              <a:t>Charge de support </a:t>
            </a:r>
            <a:r>
              <a:rPr lang="fr-FR" sz="1200" dirty="0" err="1" smtClean="0">
                <a:solidFill>
                  <a:srgbClr val="FFFFFF"/>
                </a:solidFill>
                <a:effectLst>
                  <a:outerShdw blurRad="38100" dist="12700" dir="5400000" rotWithShape="0">
                    <a:srgbClr val="000000">
                      <a:alpha val="50000"/>
                    </a:srgbClr>
                  </a:outerShdw>
                </a:effectLst>
              </a:rPr>
              <a:t>QdD</a:t>
            </a:r>
            <a:r>
              <a:rPr lang="fr-FR" sz="1200" dirty="0" smtClean="0">
                <a:solidFill>
                  <a:srgbClr val="FFFFFF"/>
                </a:solidFill>
                <a:effectLst>
                  <a:outerShdw blurRad="38100" dist="12700" dir="5400000" rotWithShape="0">
                    <a:srgbClr val="000000">
                      <a:alpha val="50000"/>
                    </a:srgbClr>
                  </a:outerShdw>
                </a:effectLst>
              </a:rPr>
              <a:t> équipe plus importante</a:t>
            </a:r>
          </a:p>
          <a:p>
            <a:pPr marL="457200" indent="-457200">
              <a:buFont typeface="Wingdings" panose="05000000000000000000" pitchFamily="2" charset="2"/>
              <a:buChar char="v"/>
            </a:pPr>
            <a:endParaRPr lang="fr-FR" sz="1200" dirty="0">
              <a:solidFill>
                <a:srgbClr val="FFFFFF"/>
              </a:solidFill>
              <a:effectLst>
                <a:outerShdw blurRad="38100" dist="12700" dir="5400000" rotWithShape="0">
                  <a:srgbClr val="000000">
                    <a:alpha val="50000"/>
                  </a:srgbClr>
                </a:outerShdw>
              </a:effectLst>
            </a:endParaRPr>
          </a:p>
        </p:txBody>
      </p:sp>
      <p:sp>
        <p:nvSpPr>
          <p:cNvPr id="107" name="Titre 1"/>
          <p:cNvSpPr txBox="1">
            <a:spLocks/>
          </p:cNvSpPr>
          <p:nvPr/>
        </p:nvSpPr>
        <p:spPr>
          <a:xfrm>
            <a:off x="4435547" y="891157"/>
            <a:ext cx="8974800" cy="478800"/>
          </a:xfrm>
          <a:prstGeom prst="rect">
            <a:avLst/>
          </a:prstGeom>
        </p:spPr>
        <p:txBody>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u="sng" dirty="0" smtClean="0"/>
              <a:t>Modification </a:t>
            </a:r>
            <a:r>
              <a:rPr lang="fr-FR" u="sng" dirty="0"/>
              <a:t>des chemins</a:t>
            </a:r>
            <a:endParaRPr lang="fr-FR" u="sng" cap="all" dirty="0"/>
          </a:p>
        </p:txBody>
      </p:sp>
      <p:sp>
        <p:nvSpPr>
          <p:cNvPr id="108" name="Titre 1"/>
          <p:cNvSpPr txBox="1">
            <a:spLocks/>
          </p:cNvSpPr>
          <p:nvPr/>
        </p:nvSpPr>
        <p:spPr>
          <a:xfrm>
            <a:off x="-494143" y="891157"/>
            <a:ext cx="8974800" cy="478800"/>
          </a:xfrm>
          <a:prstGeom prst="rect">
            <a:avLst/>
          </a:prstGeom>
        </p:spPr>
        <p:txBody>
          <a:bodyPr/>
          <a:lstStyle>
            <a:lvl1pPr algn="ctr" defTabSz="914377" rtl="0" eaLnBrk="1" latinLnBrk="0" hangingPunct="1">
              <a:lnSpc>
                <a:spcPct val="90000"/>
              </a:lnSpc>
              <a:spcBef>
                <a:spcPct val="0"/>
              </a:spcBef>
              <a:buNone/>
              <a:defRPr sz="2800" kern="1200">
                <a:solidFill>
                  <a:srgbClr val="13324A"/>
                </a:solidFill>
                <a:latin typeface="+mj-lt"/>
                <a:ea typeface="+mj-ea"/>
                <a:cs typeface="+mj-cs"/>
              </a:defRPr>
            </a:lvl1pPr>
          </a:lstStyle>
          <a:p>
            <a:r>
              <a:rPr lang="fr-FR" u="sng" dirty="0" smtClean="0"/>
              <a:t>Conservation des chemins</a:t>
            </a:r>
            <a:endParaRPr lang="fr-FR" u="sng" cap="all" dirty="0"/>
          </a:p>
        </p:txBody>
      </p:sp>
      <p:sp>
        <p:nvSpPr>
          <p:cNvPr id="23" name="Rectangle à coins arrondis 22"/>
          <p:cNvSpPr/>
          <p:nvPr/>
        </p:nvSpPr>
        <p:spPr>
          <a:xfrm>
            <a:off x="6559270" y="1369957"/>
            <a:ext cx="4727355" cy="3251100"/>
          </a:xfrm>
          <a:prstGeom prst="roundRect">
            <a:avLst/>
          </a:prstGeom>
          <a:solidFill>
            <a:schemeClr val="tx2">
              <a:lumMod val="50000"/>
            </a:schemeClr>
          </a:solidFill>
          <a:ln w="12700">
            <a:miter lim="400000"/>
          </a:ln>
        </p:spPr>
        <p:txBody>
          <a:bodyPr wrap="square" lIns="38100" tIns="38100" rIns="38100" bIns="38100" anchor="t">
            <a:noAutofit/>
          </a:bodyPr>
          <a:lstStyle/>
          <a:p>
            <a:pPr marL="0" lvl="2" algn="ctr"/>
            <a:r>
              <a:rPr lang="fr-FR" sz="2400" u="sng" dirty="0">
                <a:solidFill>
                  <a:srgbClr val="FFFFFF"/>
                </a:solidFill>
                <a:effectLst>
                  <a:outerShdw blurRad="38100" dist="12700" dir="5400000" rotWithShape="0">
                    <a:srgbClr val="000000">
                      <a:alpha val="50000"/>
                    </a:srgbClr>
                  </a:outerShdw>
                </a:effectLst>
              </a:rPr>
              <a:t>EI</a:t>
            </a:r>
            <a:endParaRPr lang="fr-FR" sz="1200" u="sng" dirty="0">
              <a:solidFill>
                <a:srgbClr val="FFFFFF"/>
              </a:solidFill>
              <a:effectLst>
                <a:outerShdw blurRad="38100" dist="12700" dir="5400000" rotWithShape="0">
                  <a:srgbClr val="000000">
                    <a:alpha val="50000"/>
                  </a:srgbClr>
                </a:outerShdw>
              </a:effectLst>
            </a:endParaRPr>
          </a:p>
          <a:p>
            <a:pPr marL="457200" indent="-457200">
              <a:buFont typeface="Wingdings" panose="05000000000000000000" pitchFamily="2" charset="2"/>
              <a:buChar char="v"/>
            </a:pPr>
            <a:r>
              <a:rPr lang="fr-FR" sz="1400" dirty="0">
                <a:solidFill>
                  <a:srgbClr val="FFFFFF"/>
                </a:solidFill>
                <a:effectLst>
                  <a:outerShdw blurRad="38100" dist="12700" dir="5400000" rotWithShape="0">
                    <a:srgbClr val="000000">
                      <a:alpha val="50000"/>
                    </a:srgbClr>
                  </a:outerShdw>
                </a:effectLst>
              </a:rPr>
              <a:t>Migration des procédures d’administration</a:t>
            </a:r>
          </a:p>
          <a:p>
            <a:pPr marL="914400" lvl="1" indent="-457200">
              <a:buFont typeface="Wingdings" panose="05000000000000000000" pitchFamily="2" charset="2"/>
              <a:buChar char="v"/>
            </a:pPr>
            <a:r>
              <a:rPr lang="fr-FR" sz="1400" dirty="0">
                <a:solidFill>
                  <a:srgbClr val="FFFFFF"/>
                </a:solidFill>
                <a:effectLst>
                  <a:outerShdw blurRad="38100" dist="12700" dir="5400000" rotWithShape="0">
                    <a:srgbClr val="000000">
                      <a:alpha val="50000"/>
                    </a:srgbClr>
                  </a:outerShdw>
                </a:effectLst>
              </a:rPr>
              <a:t>Servitude/alimentation des </a:t>
            </a:r>
            <a:r>
              <a:rPr lang="fr-FR" sz="1400" dirty="0" err="1">
                <a:solidFill>
                  <a:srgbClr val="FFFFFF"/>
                </a:solidFill>
                <a:effectLst>
                  <a:outerShdw blurRad="38100" dist="12700" dir="5400000" rotWithShape="0">
                    <a:srgbClr val="000000">
                      <a:alpha val="50000"/>
                    </a:srgbClr>
                  </a:outerShdw>
                </a:effectLst>
              </a:rPr>
              <a:t>meta</a:t>
            </a:r>
            <a:r>
              <a:rPr lang="fr-FR" sz="1400" dirty="0">
                <a:solidFill>
                  <a:srgbClr val="FFFFFF"/>
                </a:solidFill>
                <a:effectLst>
                  <a:outerShdw blurRad="38100" dist="12700" dir="5400000" rotWithShape="0">
                    <a:srgbClr val="000000">
                      <a:alpha val="50000"/>
                    </a:srgbClr>
                  </a:outerShdw>
                </a:effectLst>
              </a:rPr>
              <a:t>/synchro</a:t>
            </a:r>
            <a:r>
              <a:rPr lang="fr-FR" sz="1400" dirty="0" smtClean="0">
                <a:solidFill>
                  <a:srgbClr val="FFFFFF"/>
                </a:solidFill>
                <a:effectLst>
                  <a:outerShdw blurRad="38100" dist="12700" dir="5400000" rotWithShape="0">
                    <a:srgbClr val="000000">
                      <a:alpha val="50000"/>
                    </a:srgbClr>
                  </a:outerShdw>
                </a:effectLst>
              </a:rPr>
              <a:t>… </a:t>
            </a:r>
            <a:endParaRPr lang="fr-FR" sz="1400" dirty="0">
              <a:solidFill>
                <a:srgbClr val="FFFFFF"/>
              </a:solidFill>
              <a:effectLst>
                <a:outerShdw blurRad="38100" dist="12700" dir="5400000" rotWithShape="0">
                  <a:srgbClr val="000000">
                    <a:alpha val="50000"/>
                  </a:srgbClr>
                </a:outerShdw>
              </a:effectLst>
            </a:endParaRPr>
          </a:p>
          <a:p>
            <a:pPr marL="914400" lvl="1" indent="-457200">
              <a:buFont typeface="Wingdings" panose="05000000000000000000" pitchFamily="2" charset="2"/>
              <a:buChar char="v"/>
            </a:pPr>
            <a:r>
              <a:rPr lang="fr-FR" sz="1400" dirty="0">
                <a:solidFill>
                  <a:srgbClr val="FFFFFF"/>
                </a:solidFill>
                <a:effectLst>
                  <a:outerShdw blurRad="38100" dist="12700" dir="5400000" rotWithShape="0">
                    <a:srgbClr val="000000">
                      <a:alpha val="50000"/>
                    </a:srgbClr>
                  </a:outerShdw>
                </a:effectLst>
              </a:rPr>
              <a:t>PBS-Pro/BATCH</a:t>
            </a:r>
            <a:endParaRPr lang="fr-FR" sz="1400" dirty="0" smtClean="0">
              <a:solidFill>
                <a:srgbClr val="FFFFFF"/>
              </a:solidFill>
              <a:effectLst>
                <a:outerShdw blurRad="38100" dist="12700" dir="5400000" rotWithShape="0">
                  <a:srgbClr val="000000">
                    <a:alpha val="50000"/>
                  </a:srgbClr>
                </a:outerShdw>
              </a:effectLst>
            </a:endParaRPr>
          </a:p>
          <a:p>
            <a:pPr marL="914400" lvl="1" indent="-457200">
              <a:buFont typeface="Wingdings" panose="05000000000000000000" pitchFamily="2" charset="2"/>
              <a:buChar char="v"/>
            </a:pPr>
            <a:r>
              <a:rPr lang="fr-FR" sz="1400" dirty="0" smtClean="0">
                <a:solidFill>
                  <a:srgbClr val="FFFFFF"/>
                </a:solidFill>
                <a:effectLst>
                  <a:outerShdw blurRad="38100" dist="12700" dir="5400000" rotWithShape="0">
                    <a:srgbClr val="000000">
                      <a:alpha val="50000"/>
                    </a:srgbClr>
                  </a:outerShdw>
                </a:effectLst>
              </a:rPr>
              <a:t>supervision</a:t>
            </a:r>
          </a:p>
          <a:p>
            <a:pPr marL="914400" lvl="1" indent="-457200">
              <a:buFont typeface="Wingdings" panose="05000000000000000000" pitchFamily="2" charset="2"/>
              <a:buChar char="v"/>
            </a:pPr>
            <a:endParaRPr lang="fr-FR" sz="900" u="sng" dirty="0">
              <a:solidFill>
                <a:srgbClr val="FFFFFF"/>
              </a:solidFill>
              <a:effectLst>
                <a:outerShdw blurRad="38100" dist="12700" dir="5400000" rotWithShape="0">
                  <a:srgbClr val="000000">
                    <a:alpha val="50000"/>
                  </a:srgbClr>
                </a:outerShdw>
              </a:effectLst>
            </a:endParaRPr>
          </a:p>
          <a:p>
            <a:pPr algn="ctr"/>
            <a:r>
              <a:rPr lang="fr-FR" sz="2400" u="sng" dirty="0" smtClean="0">
                <a:solidFill>
                  <a:srgbClr val="FFFFFF"/>
                </a:solidFill>
                <a:effectLst>
                  <a:outerShdw blurRad="38100" dist="12700" dir="5400000" rotWithShape="0">
                    <a:srgbClr val="000000">
                      <a:alpha val="50000"/>
                    </a:srgbClr>
                  </a:outerShdw>
                </a:effectLst>
              </a:rPr>
              <a:t>METIERS</a:t>
            </a:r>
            <a:endParaRPr lang="fr-FR" sz="2400" u="sng" dirty="0">
              <a:solidFill>
                <a:srgbClr val="FFFFFF"/>
              </a:solidFill>
              <a:effectLst>
                <a:outerShdw blurRad="38100" dist="12700" dir="5400000" rotWithShape="0">
                  <a:srgbClr val="000000">
                    <a:alpha val="50000"/>
                  </a:srgbClr>
                </a:outerShdw>
              </a:effectLst>
            </a:endParaRPr>
          </a:p>
          <a:p>
            <a:pPr marL="457200" indent="-457200">
              <a:buFont typeface="Wingdings" panose="05000000000000000000" pitchFamily="2" charset="2"/>
              <a:buChar char="v"/>
            </a:pPr>
            <a:r>
              <a:rPr lang="fr-FR" sz="1400" dirty="0">
                <a:solidFill>
                  <a:srgbClr val="FFFFFF"/>
                </a:solidFill>
                <a:effectLst>
                  <a:outerShdw blurRad="38100" dist="12700" dir="5400000" rotWithShape="0">
                    <a:srgbClr val="000000">
                      <a:alpha val="50000"/>
                    </a:srgbClr>
                  </a:outerShdw>
                </a:effectLst>
              </a:rPr>
              <a:t>Migration </a:t>
            </a:r>
            <a:r>
              <a:rPr lang="fr-FR" sz="1400" dirty="0" smtClean="0">
                <a:solidFill>
                  <a:srgbClr val="FFFFFF"/>
                </a:solidFill>
                <a:effectLst>
                  <a:outerShdw blurRad="38100" dist="12700" dir="5400000" rotWithShape="0">
                    <a:srgbClr val="000000">
                      <a:alpha val="50000"/>
                    </a:srgbClr>
                  </a:outerShdw>
                </a:effectLst>
              </a:rPr>
              <a:t>suite </a:t>
            </a:r>
            <a:r>
              <a:rPr lang="fr-FR" sz="1400" dirty="0">
                <a:solidFill>
                  <a:srgbClr val="FFFFFF"/>
                </a:solidFill>
                <a:effectLst>
                  <a:outerShdw blurRad="38100" dist="12700" dir="5400000" rotWithShape="0">
                    <a:srgbClr val="000000">
                      <a:alpha val="50000"/>
                    </a:srgbClr>
                  </a:outerShdw>
                </a:effectLst>
              </a:rPr>
              <a:t>au changement </a:t>
            </a:r>
            <a:r>
              <a:rPr lang="fr-FR" sz="1400" dirty="0" smtClean="0">
                <a:solidFill>
                  <a:srgbClr val="FFFFFF"/>
                </a:solidFill>
                <a:effectLst>
                  <a:outerShdw blurRad="38100" dist="12700" dir="5400000" rotWithShape="0">
                    <a:srgbClr val="000000">
                      <a:alpha val="50000"/>
                    </a:srgbClr>
                  </a:outerShdw>
                </a:effectLst>
              </a:rPr>
              <a:t>d’OS</a:t>
            </a:r>
          </a:p>
          <a:p>
            <a:pPr marL="914400" lvl="1" indent="-457200">
              <a:buFont typeface="Wingdings" panose="05000000000000000000" pitchFamily="2" charset="2"/>
              <a:buChar char="v"/>
            </a:pPr>
            <a:r>
              <a:rPr lang="fr-FR" sz="1400" dirty="0" smtClean="0">
                <a:solidFill>
                  <a:srgbClr val="FFFFFF"/>
                </a:solidFill>
                <a:effectLst>
                  <a:outerShdw blurRad="38100" dist="12700" dir="5400000" rotWithShape="0">
                    <a:srgbClr val="000000">
                      <a:alpha val="50000"/>
                    </a:srgbClr>
                  </a:outerShdw>
                </a:effectLst>
              </a:rPr>
              <a:t>Tables </a:t>
            </a:r>
            <a:endParaRPr lang="fr-FR" sz="1400" dirty="0">
              <a:solidFill>
                <a:srgbClr val="FFFFFF"/>
              </a:solidFill>
              <a:effectLst>
                <a:outerShdw blurRad="38100" dist="12700" dir="5400000" rotWithShape="0">
                  <a:srgbClr val="000000">
                    <a:alpha val="50000"/>
                  </a:srgbClr>
                </a:outerShdw>
              </a:effectLst>
            </a:endParaRPr>
          </a:p>
          <a:p>
            <a:pPr marL="914400" lvl="1" indent="-457200">
              <a:buFont typeface="Wingdings" panose="05000000000000000000" pitchFamily="2" charset="2"/>
              <a:buChar char="v"/>
            </a:pPr>
            <a:r>
              <a:rPr lang="fr-FR" sz="1400" dirty="0">
                <a:solidFill>
                  <a:srgbClr val="FFFFFF"/>
                </a:solidFill>
                <a:effectLst>
                  <a:outerShdw blurRad="38100" dist="12700" dir="5400000" rotWithShape="0">
                    <a:srgbClr val="000000">
                      <a:alpha val="50000"/>
                    </a:srgbClr>
                  </a:outerShdw>
                </a:effectLst>
              </a:rPr>
              <a:t>format</a:t>
            </a:r>
            <a:endParaRPr lang="fr-FR" sz="2800" u="sng" dirty="0">
              <a:solidFill>
                <a:srgbClr val="FFFFFF"/>
              </a:solidFill>
              <a:effectLst>
                <a:outerShdw blurRad="38100" dist="12700" dir="5400000" rotWithShape="0">
                  <a:srgbClr val="000000">
                    <a:alpha val="50000"/>
                  </a:srgbClr>
                </a:outerShdw>
              </a:effectLst>
            </a:endParaRPr>
          </a:p>
          <a:p>
            <a:pPr marL="457200" indent="-457200">
              <a:buFont typeface="Wingdings" panose="05000000000000000000" pitchFamily="2" charset="2"/>
              <a:buChar char="v"/>
            </a:pPr>
            <a:r>
              <a:rPr lang="fr-FR" sz="1400" dirty="0">
                <a:solidFill>
                  <a:srgbClr val="FFFFFF"/>
                </a:solidFill>
                <a:effectLst>
                  <a:outerShdw blurRad="38100" dist="12700" dir="5400000" rotWithShape="0">
                    <a:srgbClr val="000000">
                      <a:alpha val="50000"/>
                    </a:srgbClr>
                  </a:outerShdw>
                </a:effectLst>
              </a:rPr>
              <a:t>Migration </a:t>
            </a:r>
            <a:r>
              <a:rPr lang="fr-FR" sz="1400" dirty="0" smtClean="0">
                <a:solidFill>
                  <a:srgbClr val="FFFFFF"/>
                </a:solidFill>
                <a:effectLst>
                  <a:outerShdw blurRad="38100" dist="12700" dir="5400000" rotWithShape="0">
                    <a:srgbClr val="000000">
                      <a:alpha val="50000"/>
                    </a:srgbClr>
                  </a:outerShdw>
                </a:effectLst>
              </a:rPr>
              <a:t>suite à la modification des chemins</a:t>
            </a:r>
            <a:endParaRPr lang="fr-FR" sz="1400" dirty="0">
              <a:solidFill>
                <a:srgbClr val="FFFFFF"/>
              </a:solidFill>
              <a:effectLst>
                <a:outerShdw blurRad="38100" dist="12700" dir="5400000" rotWithShape="0">
                  <a:srgbClr val="000000">
                    <a:alpha val="50000"/>
                  </a:srgbClr>
                </a:outerShdw>
              </a:effectLst>
            </a:endParaRPr>
          </a:p>
          <a:p>
            <a:pPr marL="914400" lvl="1" indent="-457200">
              <a:buFont typeface="Wingdings" panose="05000000000000000000" pitchFamily="2" charset="2"/>
              <a:buChar char="v"/>
            </a:pPr>
            <a:r>
              <a:rPr lang="fr-FR" sz="1400" dirty="0" smtClean="0">
                <a:solidFill>
                  <a:srgbClr val="FFFFFF"/>
                </a:solidFill>
                <a:effectLst>
                  <a:outerShdw blurRad="38100" dist="12700" dir="5400000" rotWithShape="0">
                    <a:srgbClr val="000000">
                      <a:alpha val="50000"/>
                    </a:srgbClr>
                  </a:outerShdw>
                </a:effectLst>
              </a:rPr>
              <a:t>Programme SAS</a:t>
            </a:r>
            <a:endParaRPr lang="fr-FR" sz="1400" dirty="0">
              <a:solidFill>
                <a:srgbClr val="FFFFFF"/>
              </a:solidFill>
              <a:effectLst>
                <a:outerShdw blurRad="38100" dist="12700" dir="5400000" rotWithShape="0">
                  <a:srgbClr val="000000">
                    <a:alpha val="50000"/>
                  </a:srgbClr>
                </a:outerShdw>
              </a:effectLst>
            </a:endParaRPr>
          </a:p>
          <a:p>
            <a:pPr marL="914400" lvl="1" indent="-457200">
              <a:buFont typeface="Wingdings" panose="05000000000000000000" pitchFamily="2" charset="2"/>
              <a:buChar char="v"/>
            </a:pPr>
            <a:r>
              <a:rPr lang="fr-FR" sz="1400" dirty="0" smtClean="0">
                <a:solidFill>
                  <a:srgbClr val="FFFFFF"/>
                </a:solidFill>
                <a:effectLst>
                  <a:outerShdw blurRad="38100" dist="12700" dir="5400000" rotWithShape="0">
                    <a:srgbClr val="000000">
                      <a:alpha val="50000"/>
                    </a:srgbClr>
                  </a:outerShdw>
                </a:effectLst>
              </a:rPr>
              <a:t>EGP</a:t>
            </a:r>
            <a:endParaRPr lang="fr-FR" sz="2800" u="sng" dirty="0">
              <a:solidFill>
                <a:srgbClr val="FFFFFF"/>
              </a:solidFill>
              <a:effectLst>
                <a:outerShdw blurRad="38100" dist="12700" dir="5400000" rotWithShape="0">
                  <a:srgbClr val="000000">
                    <a:alpha val="50000"/>
                  </a:srgbClr>
                </a:outerShdw>
              </a:effectLst>
            </a:endParaRPr>
          </a:p>
          <a:p>
            <a:pPr marL="457200" indent="-457200">
              <a:buFont typeface="Wingdings" panose="05000000000000000000" pitchFamily="2" charset="2"/>
              <a:buChar char="v"/>
            </a:pPr>
            <a:endParaRPr lang="fr-FR" sz="1200" dirty="0">
              <a:solidFill>
                <a:srgbClr val="FFFFFF"/>
              </a:solidFill>
              <a:effectLst>
                <a:outerShdw blurRad="38100" dist="12700" dir="5400000" rotWithShape="0">
                  <a:srgbClr val="000000">
                    <a:alpha val="50000"/>
                  </a:srgbClr>
                </a:outerShdw>
              </a:effectLst>
            </a:endParaRPr>
          </a:p>
        </p:txBody>
      </p:sp>
      <p:sp>
        <p:nvSpPr>
          <p:cNvPr id="24" name="Rectangle à coins arrondis 23"/>
          <p:cNvSpPr/>
          <p:nvPr/>
        </p:nvSpPr>
        <p:spPr>
          <a:xfrm>
            <a:off x="1683921" y="1369957"/>
            <a:ext cx="4727355" cy="3217671"/>
          </a:xfrm>
          <a:prstGeom prst="roundRect">
            <a:avLst/>
          </a:prstGeom>
          <a:solidFill>
            <a:schemeClr val="tx2">
              <a:lumMod val="50000"/>
            </a:schemeClr>
          </a:solidFill>
          <a:ln w="12700">
            <a:miter lim="400000"/>
          </a:ln>
        </p:spPr>
        <p:txBody>
          <a:bodyPr wrap="square" lIns="38100" tIns="38100" rIns="38100" bIns="38100" anchor="t">
            <a:noAutofit/>
          </a:bodyPr>
          <a:lstStyle/>
          <a:p>
            <a:pPr marL="0" lvl="2" algn="ctr"/>
            <a:r>
              <a:rPr lang="fr-FR" sz="2400" u="sng" dirty="0">
                <a:solidFill>
                  <a:srgbClr val="FFFFFF"/>
                </a:solidFill>
                <a:effectLst>
                  <a:outerShdw blurRad="38100" dist="12700" dir="5400000" rotWithShape="0">
                    <a:srgbClr val="000000">
                      <a:alpha val="50000"/>
                    </a:srgbClr>
                  </a:outerShdw>
                </a:effectLst>
              </a:rPr>
              <a:t>EI</a:t>
            </a:r>
            <a:endParaRPr lang="fr-FR" sz="1200" u="sng" dirty="0">
              <a:solidFill>
                <a:srgbClr val="FFFFFF"/>
              </a:solidFill>
              <a:effectLst>
                <a:outerShdw blurRad="38100" dist="12700" dir="5400000" rotWithShape="0">
                  <a:srgbClr val="000000">
                    <a:alpha val="50000"/>
                  </a:srgbClr>
                </a:outerShdw>
              </a:effectLst>
            </a:endParaRPr>
          </a:p>
          <a:p>
            <a:pPr marL="457200" indent="-457200">
              <a:buFont typeface="Wingdings" panose="05000000000000000000" pitchFamily="2" charset="2"/>
              <a:buChar char="v"/>
            </a:pPr>
            <a:r>
              <a:rPr lang="fr-FR" sz="1400" dirty="0" smtClean="0">
                <a:solidFill>
                  <a:srgbClr val="FFFFFF"/>
                </a:solidFill>
                <a:effectLst>
                  <a:outerShdw blurRad="38100" dist="12700" dir="5400000" rotWithShape="0">
                    <a:srgbClr val="000000">
                      <a:alpha val="50000"/>
                    </a:srgbClr>
                  </a:outerShdw>
                </a:effectLst>
              </a:rPr>
              <a:t>Migration des procédures d’administration</a:t>
            </a:r>
          </a:p>
          <a:p>
            <a:pPr marL="914400" lvl="1" indent="-457200">
              <a:buFont typeface="Wingdings" panose="05000000000000000000" pitchFamily="2" charset="2"/>
              <a:buChar char="v"/>
            </a:pPr>
            <a:r>
              <a:rPr lang="fr-FR" sz="1400" dirty="0" smtClean="0">
                <a:solidFill>
                  <a:srgbClr val="FFFFFF"/>
                </a:solidFill>
                <a:effectLst>
                  <a:outerShdw blurRad="38100" dist="12700" dir="5400000" rotWithShape="0">
                    <a:srgbClr val="000000">
                      <a:alpha val="50000"/>
                    </a:srgbClr>
                  </a:outerShdw>
                </a:effectLst>
              </a:rPr>
              <a:t>Servitude/alimentation des </a:t>
            </a:r>
            <a:r>
              <a:rPr lang="fr-FR" sz="1400" dirty="0" err="1" smtClean="0">
                <a:solidFill>
                  <a:srgbClr val="FFFFFF"/>
                </a:solidFill>
                <a:effectLst>
                  <a:outerShdw blurRad="38100" dist="12700" dir="5400000" rotWithShape="0">
                    <a:srgbClr val="000000">
                      <a:alpha val="50000"/>
                    </a:srgbClr>
                  </a:outerShdw>
                </a:effectLst>
              </a:rPr>
              <a:t>meta</a:t>
            </a:r>
            <a:r>
              <a:rPr lang="fr-FR" sz="1400" dirty="0" smtClean="0">
                <a:solidFill>
                  <a:srgbClr val="FFFFFF"/>
                </a:solidFill>
                <a:effectLst>
                  <a:outerShdw blurRad="38100" dist="12700" dir="5400000" rotWithShape="0">
                    <a:srgbClr val="000000">
                      <a:alpha val="50000"/>
                    </a:srgbClr>
                  </a:outerShdw>
                </a:effectLst>
              </a:rPr>
              <a:t>/synchro…</a:t>
            </a:r>
          </a:p>
          <a:p>
            <a:pPr marL="914400" lvl="1" indent="-457200">
              <a:buFont typeface="Wingdings" panose="05000000000000000000" pitchFamily="2" charset="2"/>
              <a:buChar char="v"/>
            </a:pPr>
            <a:r>
              <a:rPr lang="fr-FR" sz="1400" dirty="0" smtClean="0">
                <a:solidFill>
                  <a:srgbClr val="FFFFFF"/>
                </a:solidFill>
                <a:effectLst>
                  <a:outerShdw blurRad="38100" dist="12700" dir="5400000" rotWithShape="0">
                    <a:srgbClr val="000000">
                      <a:alpha val="50000"/>
                    </a:srgbClr>
                  </a:outerShdw>
                </a:effectLst>
              </a:rPr>
              <a:t>PBS-Pro/BATCH</a:t>
            </a:r>
          </a:p>
          <a:p>
            <a:pPr marL="914400" lvl="1" indent="-457200">
              <a:buFont typeface="Wingdings" panose="05000000000000000000" pitchFamily="2" charset="2"/>
              <a:buChar char="v"/>
            </a:pPr>
            <a:r>
              <a:rPr lang="fr-FR" sz="1400" dirty="0" smtClean="0">
                <a:solidFill>
                  <a:srgbClr val="FFFFFF"/>
                </a:solidFill>
                <a:effectLst>
                  <a:outerShdw blurRad="38100" dist="12700" dir="5400000" rotWithShape="0">
                    <a:srgbClr val="000000">
                      <a:alpha val="50000"/>
                    </a:srgbClr>
                  </a:outerShdw>
                </a:effectLst>
              </a:rPr>
              <a:t>supervision</a:t>
            </a:r>
          </a:p>
          <a:p>
            <a:pPr lvl="1"/>
            <a:endParaRPr lang="fr-FR" sz="900" u="sng" dirty="0" smtClean="0">
              <a:solidFill>
                <a:srgbClr val="FFFFFF"/>
              </a:solidFill>
              <a:effectLst>
                <a:outerShdw blurRad="38100" dist="12700" dir="5400000" rotWithShape="0">
                  <a:srgbClr val="000000">
                    <a:alpha val="50000"/>
                  </a:srgbClr>
                </a:outerShdw>
              </a:effectLst>
            </a:endParaRPr>
          </a:p>
          <a:p>
            <a:pPr algn="ctr"/>
            <a:r>
              <a:rPr lang="fr-FR" sz="2400" u="sng" dirty="0" smtClean="0">
                <a:solidFill>
                  <a:srgbClr val="FFFFFF"/>
                </a:solidFill>
                <a:effectLst>
                  <a:outerShdw blurRad="38100" dist="12700" dir="5400000" rotWithShape="0">
                    <a:srgbClr val="000000">
                      <a:alpha val="50000"/>
                    </a:srgbClr>
                  </a:outerShdw>
                </a:effectLst>
              </a:rPr>
              <a:t>METIERS</a:t>
            </a:r>
          </a:p>
          <a:p>
            <a:pPr marL="457200" indent="-457200">
              <a:buFont typeface="Wingdings" panose="05000000000000000000" pitchFamily="2" charset="2"/>
              <a:buChar char="v"/>
            </a:pPr>
            <a:r>
              <a:rPr lang="fr-FR" sz="1400" dirty="0">
                <a:solidFill>
                  <a:srgbClr val="FFFFFF"/>
                </a:solidFill>
                <a:effectLst>
                  <a:outerShdw blurRad="38100" dist="12700" dir="5400000" rotWithShape="0">
                    <a:srgbClr val="000000">
                      <a:alpha val="50000"/>
                    </a:srgbClr>
                  </a:outerShdw>
                </a:effectLst>
              </a:rPr>
              <a:t>Migration des </a:t>
            </a:r>
            <a:r>
              <a:rPr lang="fr-FR" sz="1400" dirty="0" smtClean="0">
                <a:solidFill>
                  <a:srgbClr val="FFFFFF"/>
                </a:solidFill>
                <a:effectLst>
                  <a:outerShdw blurRad="38100" dist="12700" dir="5400000" rotWithShape="0">
                    <a:srgbClr val="000000">
                      <a:alpha val="50000"/>
                    </a:srgbClr>
                  </a:outerShdw>
                </a:effectLst>
              </a:rPr>
              <a:t>objets SAS suite au changement d’OS </a:t>
            </a:r>
            <a:endParaRPr lang="fr-FR" sz="1400" dirty="0">
              <a:solidFill>
                <a:srgbClr val="FFFFFF"/>
              </a:solidFill>
              <a:effectLst>
                <a:outerShdw blurRad="38100" dist="12700" dir="5400000" rotWithShape="0">
                  <a:srgbClr val="000000">
                    <a:alpha val="50000"/>
                  </a:srgbClr>
                </a:outerShdw>
              </a:effectLst>
            </a:endParaRPr>
          </a:p>
          <a:p>
            <a:pPr marL="914400" lvl="1" indent="-457200">
              <a:buFont typeface="Wingdings" panose="05000000000000000000" pitchFamily="2" charset="2"/>
              <a:buChar char="v"/>
            </a:pPr>
            <a:r>
              <a:rPr lang="fr-FR" sz="1400" dirty="0" smtClean="0">
                <a:solidFill>
                  <a:srgbClr val="FFFFFF"/>
                </a:solidFill>
                <a:effectLst>
                  <a:outerShdw blurRad="38100" dist="12700" dir="5400000" rotWithShape="0">
                    <a:srgbClr val="000000">
                      <a:alpha val="50000"/>
                    </a:srgbClr>
                  </a:outerShdw>
                </a:effectLst>
              </a:rPr>
              <a:t>Tables </a:t>
            </a:r>
            <a:endParaRPr lang="fr-FR" sz="1400" dirty="0">
              <a:solidFill>
                <a:srgbClr val="FFFFFF"/>
              </a:solidFill>
              <a:effectLst>
                <a:outerShdw blurRad="38100" dist="12700" dir="5400000" rotWithShape="0">
                  <a:srgbClr val="000000">
                    <a:alpha val="50000"/>
                  </a:srgbClr>
                </a:outerShdw>
              </a:effectLst>
            </a:endParaRPr>
          </a:p>
          <a:p>
            <a:pPr marL="914400" lvl="1" indent="-457200">
              <a:buFont typeface="Wingdings" panose="05000000000000000000" pitchFamily="2" charset="2"/>
              <a:buChar char="v"/>
            </a:pPr>
            <a:r>
              <a:rPr lang="fr-FR" sz="1400" dirty="0" smtClean="0">
                <a:solidFill>
                  <a:srgbClr val="FFFFFF"/>
                </a:solidFill>
                <a:effectLst>
                  <a:outerShdw blurRad="38100" dist="12700" dir="5400000" rotWithShape="0">
                    <a:srgbClr val="000000">
                      <a:alpha val="50000"/>
                    </a:srgbClr>
                  </a:outerShdw>
                </a:effectLst>
              </a:rPr>
              <a:t>Formats</a:t>
            </a:r>
            <a:endParaRPr lang="fr-FR" sz="2800" u="sng" dirty="0">
              <a:solidFill>
                <a:srgbClr val="FFFFFF"/>
              </a:solidFill>
              <a:effectLst>
                <a:outerShdw blurRad="38100" dist="12700" dir="5400000" rotWithShape="0">
                  <a:srgbClr val="000000">
                    <a:alpha val="50000"/>
                  </a:srgbClr>
                </a:outerShdw>
              </a:effectLst>
            </a:endParaRPr>
          </a:p>
          <a:p>
            <a:endParaRPr lang="fr-FR" sz="2400" u="sng" dirty="0">
              <a:solidFill>
                <a:srgbClr val="FFFFFF"/>
              </a:solidFill>
              <a:effectLst>
                <a:outerShdw blurRad="38100" dist="12700" dir="5400000" rotWithShape="0">
                  <a:srgbClr val="000000">
                    <a:alpha val="50000"/>
                  </a:srgbClr>
                </a:outerShdw>
              </a:effectLst>
            </a:endParaRPr>
          </a:p>
          <a:p>
            <a:pPr marL="457200" indent="-457200">
              <a:buFont typeface="Wingdings" panose="05000000000000000000" pitchFamily="2" charset="2"/>
              <a:buChar char="v"/>
            </a:pPr>
            <a:endParaRPr lang="fr-FR" sz="1200" dirty="0" smtClean="0">
              <a:solidFill>
                <a:srgbClr val="FFFFFF"/>
              </a:solidFill>
              <a:effectLst>
                <a:outerShdw blurRad="38100" dist="12700" dir="5400000" rotWithShape="0">
                  <a:srgbClr val="000000">
                    <a:alpha val="50000"/>
                  </a:srgbClr>
                </a:outerShdw>
              </a:effectLst>
            </a:endParaRPr>
          </a:p>
          <a:p>
            <a:pPr marL="457200" indent="-457200">
              <a:buFont typeface="Wingdings" panose="05000000000000000000" pitchFamily="2" charset="2"/>
              <a:buChar char="v"/>
            </a:pPr>
            <a:endParaRPr lang="fr-FR" sz="1200" dirty="0" smtClean="0">
              <a:solidFill>
                <a:srgbClr val="FFFFFF"/>
              </a:solidFill>
              <a:effectLst>
                <a:outerShdw blurRad="38100" dist="12700" dir="5400000" rotWithShape="0">
                  <a:srgbClr val="000000">
                    <a:alpha val="50000"/>
                  </a:srgbClr>
                </a:outerShdw>
              </a:effectLst>
            </a:endParaRPr>
          </a:p>
        </p:txBody>
      </p:sp>
      <p:sp>
        <p:nvSpPr>
          <p:cNvPr id="26" name="Freeform: Shape 46">
            <a:extLst>
              <a:ext uri="{FF2B5EF4-FFF2-40B4-BE49-F238E27FC236}">
                <a16:creationId xmlns:a16="http://schemas.microsoft.com/office/drawing/2014/main" id="{A0A00C16-FC25-489F-92E3-212E5C38389A}"/>
              </a:ext>
            </a:extLst>
          </p:cNvPr>
          <p:cNvSpPr/>
          <p:nvPr/>
        </p:nvSpPr>
        <p:spPr>
          <a:xfrm flipH="1">
            <a:off x="787650" y="2706986"/>
            <a:ext cx="748276" cy="667913"/>
          </a:xfrm>
          <a:custGeom>
            <a:avLst/>
            <a:gdLst>
              <a:gd name="connsiteX0" fmla="*/ 400076 w 1178234"/>
              <a:gd name="connsiteY0" fmla="*/ 0 h 1071894"/>
              <a:gd name="connsiteX1" fmla="*/ 779748 w 1178234"/>
              <a:gd name="connsiteY1" fmla="*/ 0 h 1071894"/>
              <a:gd name="connsiteX2" fmla="*/ 960787 w 1178234"/>
              <a:gd name="connsiteY2" fmla="*/ 103608 h 1071894"/>
              <a:gd name="connsiteX3" fmla="*/ 1150728 w 1178234"/>
              <a:gd name="connsiteY3" fmla="*/ 431273 h 1071894"/>
              <a:gd name="connsiteX4" fmla="*/ 1150728 w 1178234"/>
              <a:gd name="connsiteY4" fmla="*/ 640621 h 1071894"/>
              <a:gd name="connsiteX5" fmla="*/ 960787 w 1178234"/>
              <a:gd name="connsiteY5" fmla="*/ 968500 h 1071894"/>
              <a:gd name="connsiteX6" fmla="*/ 779748 w 1178234"/>
              <a:gd name="connsiteY6" fmla="*/ 1071894 h 1071894"/>
              <a:gd name="connsiteX7" fmla="*/ 400076 w 1178234"/>
              <a:gd name="connsiteY7" fmla="*/ 1071894 h 1071894"/>
              <a:gd name="connsiteX8" fmla="*/ 218826 w 1178234"/>
              <a:gd name="connsiteY8" fmla="*/ 968500 h 1071894"/>
              <a:gd name="connsiteX9" fmla="*/ 29096 w 1178234"/>
              <a:gd name="connsiteY9" fmla="*/ 640621 h 1071894"/>
              <a:gd name="connsiteX10" fmla="*/ 29096 w 1178234"/>
              <a:gd name="connsiteY10" fmla="*/ 431273 h 1071894"/>
              <a:gd name="connsiteX11" fmla="*/ 218826 w 1178234"/>
              <a:gd name="connsiteY11" fmla="*/ 103608 h 1071894"/>
              <a:gd name="connsiteX12" fmla="*/ 400076 w 1178234"/>
              <a:gd name="connsiteY12" fmla="*/ 0 h 1071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234" h="1071894">
                <a:moveTo>
                  <a:pt x="400076" y="0"/>
                </a:moveTo>
                <a:lnTo>
                  <a:pt x="779748" y="0"/>
                </a:lnTo>
                <a:cubicBezTo>
                  <a:pt x="855216" y="0"/>
                  <a:pt x="921993" y="38800"/>
                  <a:pt x="960787" y="103608"/>
                </a:cubicBezTo>
                <a:lnTo>
                  <a:pt x="1150728" y="431273"/>
                </a:lnTo>
                <a:cubicBezTo>
                  <a:pt x="1187403" y="496082"/>
                  <a:pt x="1187403" y="575813"/>
                  <a:pt x="1150728" y="640621"/>
                </a:cubicBezTo>
                <a:lnTo>
                  <a:pt x="960787" y="968500"/>
                </a:lnTo>
                <a:cubicBezTo>
                  <a:pt x="924112" y="1033095"/>
                  <a:pt x="855216" y="1071894"/>
                  <a:pt x="779748" y="1071894"/>
                </a:cubicBezTo>
                <a:lnTo>
                  <a:pt x="400076" y="1071894"/>
                </a:lnTo>
                <a:cubicBezTo>
                  <a:pt x="324608" y="1071894"/>
                  <a:pt x="257832" y="1033095"/>
                  <a:pt x="218826" y="968500"/>
                </a:cubicBezTo>
                <a:lnTo>
                  <a:pt x="29096" y="640621"/>
                </a:lnTo>
                <a:cubicBezTo>
                  <a:pt x="-9699" y="575813"/>
                  <a:pt x="-9699" y="496082"/>
                  <a:pt x="29096" y="431273"/>
                </a:cubicBezTo>
                <a:lnTo>
                  <a:pt x="218826" y="103608"/>
                </a:lnTo>
                <a:cubicBezTo>
                  <a:pt x="255500" y="38800"/>
                  <a:pt x="324608" y="0"/>
                  <a:pt x="400076" y="0"/>
                </a:cubicBezTo>
                <a:close/>
              </a:path>
            </a:pathLst>
          </a:custGeom>
          <a:solidFill>
            <a:schemeClr val="tx2">
              <a:lumMod val="50000"/>
            </a:schemeClr>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a:p>
        </p:txBody>
      </p:sp>
      <p:pic>
        <p:nvPicPr>
          <p:cNvPr id="2050" name="Picture 2" descr="Icônes informatiques Organisation des entreprises, impact, divers, autres  png | PNGEg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98551" y="2784421"/>
            <a:ext cx="528692" cy="52869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Icône coupe, gagnant, champion"/>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559270" y="793496"/>
            <a:ext cx="564273" cy="564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4782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noProof="0" dirty="0" smtClean="0"/>
              <a:t>ROAD MAP SAS</a:t>
            </a:r>
            <a:endParaRPr lang="fr-FR" noProof="0"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48DF54-380C-439F-A3D8-83F6F52CA378}"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Rectangle 12"/>
          <p:cNvSpPr/>
          <p:nvPr/>
        </p:nvSpPr>
        <p:spPr>
          <a:xfrm>
            <a:off x="6116980" y="2137365"/>
            <a:ext cx="3719260" cy="12364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smtClean="0">
                <a:ln>
                  <a:noFill/>
                </a:ln>
                <a:solidFill>
                  <a:srgbClr val="FFC000"/>
                </a:solidFill>
                <a:effectLst/>
                <a:uLnTx/>
                <a:uFillTx/>
                <a:latin typeface="Calibri" panose="020F0502020204030204"/>
                <a:ea typeface="+mn-ea"/>
                <a:cs typeface="+mn-cs"/>
              </a:rPr>
              <a:t>Audit</a:t>
            </a:r>
            <a:endParaRPr kumimoji="0" lang="fr-FR" sz="2800" b="0" i="0" u="none" strike="noStrike" kern="1200" cap="none" spc="0" normalizeH="0" baseline="0" noProof="0" dirty="0">
              <a:ln>
                <a:noFill/>
              </a:ln>
              <a:solidFill>
                <a:srgbClr val="FFC000"/>
              </a:solidFill>
              <a:effectLst/>
              <a:uLnTx/>
              <a:uFillTx/>
              <a:latin typeface="Calibri" panose="020F0502020204030204"/>
              <a:ea typeface="+mn-ea"/>
              <a:cs typeface="+mn-cs"/>
            </a:endParaRPr>
          </a:p>
        </p:txBody>
      </p:sp>
      <p:sp>
        <p:nvSpPr>
          <p:cNvPr id="14" name="Rectangle 13"/>
          <p:cNvSpPr/>
          <p:nvPr/>
        </p:nvSpPr>
        <p:spPr>
          <a:xfrm>
            <a:off x="3963435" y="3918747"/>
            <a:ext cx="3719260" cy="12364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smtClean="0">
                <a:ln>
                  <a:noFill/>
                </a:ln>
                <a:solidFill>
                  <a:prstClr val="white"/>
                </a:solidFill>
                <a:effectLst/>
                <a:uLnTx/>
                <a:uFillTx/>
                <a:latin typeface="Calibri" panose="020F0502020204030204"/>
                <a:ea typeface="+mn-ea"/>
                <a:cs typeface="+mn-cs"/>
              </a:rPr>
              <a:t>Modernisation</a:t>
            </a:r>
            <a:endParaRPr kumimoji="0" lang="fr-FR" sz="2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p:cNvSpPr/>
          <p:nvPr/>
        </p:nvSpPr>
        <p:spPr>
          <a:xfrm>
            <a:off x="2103805" y="2137366"/>
            <a:ext cx="3719260" cy="123644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smtClean="0">
                <a:ln>
                  <a:noFill/>
                </a:ln>
                <a:solidFill>
                  <a:prstClr val="white"/>
                </a:solidFill>
                <a:effectLst/>
                <a:uLnTx/>
                <a:uFillTx/>
                <a:latin typeface="Calibri" panose="020F0502020204030204"/>
                <a:ea typeface="+mn-ea"/>
                <a:cs typeface="+mn-cs"/>
              </a:rPr>
              <a:t>Etat des lieux</a:t>
            </a:r>
            <a:endParaRPr kumimoji="0" lang="fr-FR" sz="2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9" name="Connecteur droit avec flèche 8"/>
          <p:cNvCxnSpPr>
            <a:stCxn id="15" idx="3"/>
            <a:endCxn id="13" idx="1"/>
          </p:cNvCxnSpPr>
          <p:nvPr/>
        </p:nvCxnSpPr>
        <p:spPr>
          <a:xfrm flipV="1">
            <a:off x="5823065" y="2755588"/>
            <a:ext cx="293915" cy="1"/>
          </a:xfrm>
          <a:prstGeom prst="straightConnector1">
            <a:avLst/>
          </a:prstGeom>
          <a:ln w="2857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en angle 23"/>
          <p:cNvCxnSpPr>
            <a:stCxn id="13" idx="2"/>
            <a:endCxn id="14" idx="0"/>
          </p:cNvCxnSpPr>
          <p:nvPr/>
        </p:nvCxnSpPr>
        <p:spPr>
          <a:xfrm rot="5400000">
            <a:off x="6627370" y="2569507"/>
            <a:ext cx="544936" cy="2153545"/>
          </a:xfrm>
          <a:prstGeom prst="bentConnector3">
            <a:avLst/>
          </a:prstGeom>
          <a:ln w="2857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 descr="https://cdn-icons.flaticon.com/png/512/4098/premium/4098706.png?token=exp=1646741543~hmac=7e8eddd1a136dc3c2c720c168e80937d"/>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artisticPhotocopy/>
                    </a14:imgEffect>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9347662" y="4402047"/>
            <a:ext cx="392698" cy="39269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cdn-icons.flaticon.com/png/512/4959/premium/4959983.png?token=exp=1646741543~hmac=14646af855ffaa1841d3f4f01f623cad"/>
          <p:cNvPicPr>
            <a:picLocks noChangeAspect="1" noChangeArrowheads="1"/>
          </p:cNvPicPr>
          <p:nvPr/>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Effect>
                      <a14:colorTemperature colorTemp="112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395478" y="2928511"/>
            <a:ext cx="383030" cy="38303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s://cdn-icons.flaticon.com/png/512/4098/premium/4098706.png?token=exp=1646741543~hmac=7e8eddd1a136dc3c2c720c168e80937d"/>
          <p:cNvPicPr>
            <a:picLocks noChangeAspect="1" noChangeArrowheads="1"/>
          </p:cNvPicPr>
          <p:nvPr/>
        </p:nvPicPr>
        <p:blipFill>
          <a:blip r:embed="rId6" cstate="print">
            <a:duotone>
              <a:schemeClr val="bg2">
                <a:shade val="45000"/>
                <a:satMod val="135000"/>
              </a:schemeClr>
              <a:prstClr val="white"/>
            </a:duotone>
            <a:extLst>
              <a:ext uri="{BEBA8EAE-BF5A-486C-A8C5-ECC9F3942E4B}">
                <a14:imgProps xmlns:a14="http://schemas.microsoft.com/office/drawing/2010/main">
                  <a14:imgLayer r:embed="rId7">
                    <a14:imgEffect>
                      <a14:artisticPhotocopy/>
                    </a14:imgEffect>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019454" y="4501466"/>
            <a:ext cx="586558" cy="58655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2" descr="https://cdn-icons.flaticon.com/png/512/2989/premium/2989113.png?token=exp=1650373699~hmac=33a8fd12aec980d2d854f2caa1772722"/>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243525" y="2713941"/>
            <a:ext cx="597600" cy="59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9926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ZoneTexte 76"/>
          <p:cNvSpPr txBox="1"/>
          <p:nvPr/>
        </p:nvSpPr>
        <p:spPr>
          <a:xfrm>
            <a:off x="8574205" y="1748977"/>
            <a:ext cx="3617795" cy="415498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smtClean="0">
                <a:ln>
                  <a:noFill/>
                </a:ln>
                <a:solidFill>
                  <a:prstClr val="black"/>
                </a:solidFill>
                <a:effectLst/>
                <a:uLnTx/>
                <a:uFillTx/>
                <a:latin typeface="Segoe UI Semilight"/>
                <a:ea typeface="+mn-ea"/>
                <a:cs typeface="+mn-cs"/>
              </a:rPr>
              <a:t>Identification des différents points stratégiques de notre architecture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1" i="0" u="none" strike="noStrike" kern="1200" cap="none" spc="0" normalizeH="0" baseline="0" noProof="0" dirty="0" smtClean="0">
              <a:ln>
                <a:noFill/>
              </a:ln>
              <a:solidFill>
                <a:prstClr val="black"/>
              </a:solidFill>
              <a:effectLst/>
              <a:uLnTx/>
              <a:uFillTx/>
              <a:latin typeface="Segoe UI Semi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Segoe UI Semilight"/>
                <a:ea typeface="+mn-ea"/>
                <a:cs typeface="+mn-cs"/>
              </a:rPr>
              <a:t>     </a:t>
            </a:r>
            <a:r>
              <a:rPr kumimoji="0" lang="fr-FR" sz="1600" b="0" i="0" u="none" strike="noStrike" kern="1200" cap="none" spc="0" normalizeH="0" baseline="0" noProof="0" dirty="0" smtClean="0">
                <a:ln>
                  <a:noFill/>
                </a:ln>
                <a:solidFill>
                  <a:prstClr val="black"/>
                </a:solidFill>
                <a:effectLst/>
                <a:uLnTx/>
                <a:uFillTx/>
                <a:latin typeface="Segoe UI Semilight"/>
                <a:ea typeface="+mn-ea"/>
                <a:cs typeface="+mn-cs"/>
              </a:rPr>
              <a:t>Récupération des données VERTICA via SAS.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smtClean="0">
              <a:ln>
                <a:noFill/>
              </a:ln>
              <a:solidFill>
                <a:prstClr val="black"/>
              </a:solidFill>
              <a:effectLst/>
              <a:uLnTx/>
              <a:uFillTx/>
              <a:latin typeface="Segoe UI Semi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Segoe UI Semilight"/>
                <a:ea typeface="+mn-ea"/>
                <a:cs typeface="+mn-cs"/>
              </a:rPr>
              <a:t>     </a:t>
            </a:r>
            <a:r>
              <a:rPr kumimoji="0" lang="fr-FR" sz="1600" b="0" i="0" u="none" strike="noStrike" kern="1200" cap="none" spc="0" normalizeH="0" baseline="0" noProof="0" dirty="0" smtClean="0">
                <a:ln>
                  <a:noFill/>
                </a:ln>
                <a:solidFill>
                  <a:prstClr val="black"/>
                </a:solidFill>
                <a:effectLst/>
                <a:uLnTx/>
                <a:uFillTx/>
                <a:latin typeface="Segoe UI Semilight"/>
                <a:ea typeface="+mn-ea"/>
                <a:cs typeface="+mn-cs"/>
              </a:rPr>
              <a:t>Manipulation et Transformation de la données dans SAS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smtClean="0">
              <a:ln>
                <a:noFill/>
              </a:ln>
              <a:solidFill>
                <a:prstClr val="black"/>
              </a:solidFill>
              <a:effectLst/>
              <a:uLnTx/>
              <a:uFillTx/>
              <a:latin typeface="Segoe UI Semi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Segoe UI Semilight"/>
                <a:ea typeface="+mn-ea"/>
                <a:cs typeface="+mn-cs"/>
              </a:rPr>
              <a:t>     </a:t>
            </a:r>
            <a:r>
              <a:rPr kumimoji="0" lang="fr-FR" sz="1600" b="0" i="0" u="none" strike="noStrike" kern="1200" cap="none" spc="0" normalizeH="0" baseline="0" noProof="0" dirty="0" smtClean="0">
                <a:ln>
                  <a:noFill/>
                </a:ln>
                <a:solidFill>
                  <a:prstClr val="black"/>
                </a:solidFill>
                <a:effectLst/>
                <a:uLnTx/>
                <a:uFillTx/>
                <a:latin typeface="Segoe UI Semilight"/>
                <a:ea typeface="+mn-ea"/>
                <a:cs typeface="+mn-cs"/>
              </a:rPr>
              <a:t>Stockage des données sous forme de tables SAS ou de fichiers plats</a:t>
            </a:r>
            <a:endParaRPr kumimoji="0" lang="fr-FR" sz="1600" b="0" i="0" u="none" strike="noStrike" kern="1200" cap="none" spc="0" normalizeH="0" baseline="0" noProof="0" dirty="0">
              <a:ln>
                <a:noFill/>
              </a:ln>
              <a:solidFill>
                <a:prstClr val="black"/>
              </a:solidFill>
              <a:effectLst/>
              <a:uLnTx/>
              <a:uFillTx/>
              <a:latin typeface="Segoe UI Semi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Segoe UI Semiligh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prstClr val="black"/>
                </a:solidFill>
                <a:effectLst/>
                <a:uLnTx/>
                <a:uFillTx/>
                <a:latin typeface="Segoe UI Semilight"/>
                <a:ea typeface="+mn-ea"/>
                <a:cs typeface="+mn-cs"/>
              </a:rPr>
              <a:t> </a:t>
            </a:r>
            <a:r>
              <a:rPr kumimoji="0" lang="fr-FR" sz="1600" b="0" i="0" u="none" strike="noStrike" kern="1200" cap="none" spc="0" normalizeH="0" baseline="0" noProof="0" dirty="0" smtClean="0">
                <a:ln>
                  <a:noFill/>
                </a:ln>
                <a:solidFill>
                  <a:prstClr val="black"/>
                </a:solidFill>
                <a:effectLst/>
                <a:uLnTx/>
                <a:uFillTx/>
                <a:latin typeface="Segoe UI Semilight"/>
                <a:ea typeface="+mn-ea"/>
                <a:cs typeface="+mn-cs"/>
              </a:rPr>
              <a:t>     Sorties de données via les clients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smtClean="0">
              <a:ln>
                <a:noFill/>
              </a:ln>
              <a:solidFill>
                <a:prstClr val="black"/>
              </a:solidFill>
              <a:effectLst/>
              <a:uLnTx/>
              <a:uFillTx/>
              <a:latin typeface="Segoe UI Semi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Segoe UI Semilight"/>
                <a:ea typeface="+mn-ea"/>
                <a:cs typeface="+mn-cs"/>
              </a:rPr>
              <a:t> </a:t>
            </a:r>
            <a:r>
              <a:rPr kumimoji="0" lang="fr-FR" sz="1800" b="0" i="0" u="none" strike="noStrike" kern="1200" cap="none" spc="0" normalizeH="0" baseline="0" noProof="0" dirty="0" smtClean="0">
                <a:ln>
                  <a:noFill/>
                </a:ln>
                <a:solidFill>
                  <a:prstClr val="black"/>
                </a:solidFill>
                <a:effectLst/>
                <a:uLnTx/>
                <a:uFillTx/>
                <a:latin typeface="Segoe UI Semilight"/>
                <a:ea typeface="+mn-ea"/>
                <a:cs typeface="+mn-cs"/>
              </a:rPr>
              <a:t>    </a:t>
            </a:r>
            <a:endParaRPr kumimoji="0" lang="fr-FR" sz="1800" b="0" i="0" u="none" strike="noStrike" kern="1200" cap="none" spc="0" normalizeH="0" baseline="0" noProof="0" dirty="0">
              <a:ln>
                <a:noFill/>
              </a:ln>
              <a:solidFill>
                <a:prstClr val="black"/>
              </a:solidFill>
              <a:effectLst/>
              <a:uLnTx/>
              <a:uFillTx/>
              <a:latin typeface="Segoe UI Semilight"/>
              <a:ea typeface="+mn-ea"/>
              <a:cs typeface="+mn-cs"/>
            </a:endParaRPr>
          </a:p>
        </p:txBody>
      </p:sp>
      <p:sp>
        <p:nvSpPr>
          <p:cNvPr id="2" name="Titre 1"/>
          <p:cNvSpPr>
            <a:spLocks noGrp="1"/>
          </p:cNvSpPr>
          <p:nvPr>
            <p:ph type="title"/>
          </p:nvPr>
        </p:nvSpPr>
        <p:spPr/>
        <p:txBody>
          <a:bodyPr/>
          <a:lstStyle/>
          <a:p>
            <a:r>
              <a:rPr lang="fr-FR" noProof="0" dirty="0" smtClean="0"/>
              <a:t>Audit</a:t>
            </a:r>
            <a:r>
              <a:rPr lang="fr-FR" cap="all" noProof="0" dirty="0"/>
              <a:t> </a:t>
            </a:r>
            <a:r>
              <a:rPr lang="fr-FR" cap="all" noProof="0" dirty="0" smtClean="0"/>
              <a:t>#</a:t>
            </a:r>
            <a:r>
              <a:rPr lang="fr-FR" cap="all" dirty="0"/>
              <a:t>1</a:t>
            </a:r>
            <a:r>
              <a:rPr lang="fr-FR" cap="all" noProof="0" dirty="0"/>
              <a:t/>
            </a:r>
            <a:br>
              <a:rPr lang="fr-FR" cap="all" noProof="0" dirty="0"/>
            </a:br>
            <a:r>
              <a:rPr lang="fr-FR" sz="1800" cap="all" noProof="0" dirty="0" smtClean="0"/>
              <a:t>Cycle de vie de la donnée</a:t>
            </a:r>
            <a:r>
              <a:rPr lang="fr-FR" cap="all" noProof="0" dirty="0" smtClean="0"/>
              <a:t/>
            </a:r>
            <a:br>
              <a:rPr lang="fr-FR" cap="all" noProof="0" dirty="0" smtClean="0"/>
            </a:br>
            <a:endParaRPr lang="fr-FR" noProof="0"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48DF54-380C-439F-A3D8-83F6F52CA378}"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6" name="Cylindre 25"/>
          <p:cNvSpPr/>
          <p:nvPr/>
        </p:nvSpPr>
        <p:spPr>
          <a:xfrm>
            <a:off x="1025935" y="2489474"/>
            <a:ext cx="797822" cy="1053913"/>
          </a:xfrm>
          <a:prstGeom prst="can">
            <a:avLst/>
          </a:prstGeom>
          <a:solidFill>
            <a:srgbClr val="04617B"/>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350" b="0" i="0" u="none" strike="noStrike" kern="1200" cap="none" spc="0" normalizeH="0" baseline="0" noProof="0" dirty="0" smtClean="0">
                <a:ln>
                  <a:noFill/>
                </a:ln>
                <a:solidFill>
                  <a:prstClr val="white"/>
                </a:solidFill>
                <a:effectLst/>
                <a:uLnTx/>
                <a:uFillTx/>
                <a:latin typeface="Calibri" panose="020F0502020204030204" pitchFamily="34" charset="0"/>
                <a:ea typeface="+mn-ea"/>
                <a:cs typeface="+mn-cs"/>
              </a:rPr>
              <a:t>SIAD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350" b="0" i="0" u="none" strike="noStrike" kern="1200" cap="none" spc="0" normalizeH="0" baseline="0" noProof="0" dirty="0" smtClean="0">
                <a:ln>
                  <a:noFill/>
                </a:ln>
                <a:solidFill>
                  <a:prstClr val="white"/>
                </a:solidFill>
                <a:effectLst/>
                <a:uLnTx/>
                <a:uFillTx/>
                <a:latin typeface="Calibri" panose="020F0502020204030204" pitchFamily="34" charset="0"/>
                <a:ea typeface="+mn-ea"/>
                <a:cs typeface="+mn-cs"/>
              </a:rPr>
              <a:t>IDW</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350" b="0" i="0" u="none" strike="noStrike" kern="1200" cap="none" spc="0" normalizeH="0" baseline="0" noProof="0" dirty="0" smtClean="0">
                <a:ln>
                  <a:noFill/>
                </a:ln>
                <a:solidFill>
                  <a:prstClr val="white"/>
                </a:solidFill>
                <a:effectLst/>
                <a:uLnTx/>
                <a:uFillTx/>
                <a:latin typeface="Calibri" panose="020F0502020204030204" pitchFamily="34" charset="0"/>
                <a:ea typeface="+mn-ea"/>
                <a:cs typeface="+mn-cs"/>
              </a:rPr>
              <a:t>SIO</a:t>
            </a:r>
            <a:endParaRPr kumimoji="0" lang="fr-FR" sz="135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27" name="Image 26"/>
          <p:cNvPicPr>
            <a:picLocks noChangeAspect="1"/>
          </p:cNvPicPr>
          <p:nvPr/>
        </p:nvPicPr>
        <p:blipFill>
          <a:blip r:embed="rId2"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104921" y="2640999"/>
            <a:ext cx="826842" cy="926463"/>
          </a:xfrm>
          <a:prstGeom prst="rect">
            <a:avLst/>
          </a:prstGeom>
        </p:spPr>
      </p:pic>
      <p:sp>
        <p:nvSpPr>
          <p:cNvPr id="28" name="Rectangle 27"/>
          <p:cNvSpPr/>
          <p:nvPr/>
        </p:nvSpPr>
        <p:spPr>
          <a:xfrm>
            <a:off x="65043" y="1818620"/>
            <a:ext cx="1865472" cy="228638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350" b="0" i="0" u="none" strike="noStrike" kern="1200" cap="none" spc="0" normalizeH="0" baseline="0" noProof="0" dirty="0">
              <a:ln>
                <a:solidFill>
                  <a:srgbClr val="0070C0"/>
                </a:solidFill>
              </a:ln>
              <a:noFill/>
              <a:effectLst/>
              <a:uLnTx/>
              <a:uFillTx/>
              <a:latin typeface="Calibri" panose="020F0502020204030204" pitchFamily="34" charset="0"/>
              <a:ea typeface="+mn-ea"/>
              <a:cs typeface="+mn-cs"/>
            </a:endParaRPr>
          </a:p>
        </p:txBody>
      </p:sp>
      <p:sp>
        <p:nvSpPr>
          <p:cNvPr id="29" name="ZoneTexte 28"/>
          <p:cNvSpPr txBox="1"/>
          <p:nvPr/>
        </p:nvSpPr>
        <p:spPr>
          <a:xfrm>
            <a:off x="0" y="1795904"/>
            <a:ext cx="193051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smtClean="0">
                <a:ln>
                  <a:noFill/>
                </a:ln>
                <a:solidFill>
                  <a:srgbClr val="4472C4"/>
                </a:solidFill>
                <a:effectLst/>
                <a:uLnTx/>
                <a:uFillTx/>
                <a:latin typeface="Calibri" panose="020F0502020204030204"/>
                <a:ea typeface="+mn-ea"/>
                <a:cs typeface="+mn-cs"/>
              </a:rPr>
              <a:t>DATAHUB</a:t>
            </a:r>
            <a:endParaRPr kumimoji="0" lang="fr-FR" sz="18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pic>
        <p:nvPicPr>
          <p:cNvPr id="30" name="Picture 8" descr="HPE Vertica pour SQL sous Hadoop | HPE Belgique | OID100885220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921" y="3439736"/>
            <a:ext cx="1096027" cy="822020"/>
          </a:xfrm>
          <a:prstGeom prst="rect">
            <a:avLst/>
          </a:prstGeom>
          <a:noFill/>
          <a:extLst>
            <a:ext uri="{909E8E84-426E-40DD-AFC4-6F175D3DCCD1}">
              <a14:hiddenFill xmlns:a14="http://schemas.microsoft.com/office/drawing/2010/main">
                <a:solidFill>
                  <a:srgbClr val="FFFFFF"/>
                </a:solidFill>
              </a14:hiddenFill>
            </a:ext>
          </a:extLst>
        </p:spPr>
      </p:pic>
      <p:sp>
        <p:nvSpPr>
          <p:cNvPr id="37" name="Flèche droite 36"/>
          <p:cNvSpPr/>
          <p:nvPr/>
        </p:nvSpPr>
        <p:spPr>
          <a:xfrm flipH="1">
            <a:off x="2080842" y="2388996"/>
            <a:ext cx="846999" cy="343969"/>
          </a:xfrm>
          <a:prstGeom prst="rightArrow">
            <a:avLst/>
          </a:prstGeom>
          <a:solidFill>
            <a:srgbClr val="4BACC6"/>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smtClean="0">
              <a:ln>
                <a:noFill/>
              </a:ln>
              <a:solidFill>
                <a:srgbClr val="1F497D"/>
              </a:solidFill>
              <a:effectLst/>
              <a:uLnTx/>
              <a:uFillTx/>
              <a:latin typeface="Segoe UI Semilight"/>
              <a:ea typeface="+mn-ea"/>
              <a:cs typeface="+mn-cs"/>
            </a:endParaRPr>
          </a:p>
        </p:txBody>
      </p:sp>
      <p:sp>
        <p:nvSpPr>
          <p:cNvPr id="38" name="Flèche droite 37"/>
          <p:cNvSpPr/>
          <p:nvPr/>
        </p:nvSpPr>
        <p:spPr>
          <a:xfrm rot="10820660" flipH="1">
            <a:off x="2124976" y="2917778"/>
            <a:ext cx="846999" cy="359636"/>
          </a:xfrm>
          <a:prstGeom prst="rightArrow">
            <a:avLst/>
          </a:prstGeom>
          <a:solidFill>
            <a:srgbClr val="4BACC6"/>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smtClean="0">
              <a:ln>
                <a:noFill/>
              </a:ln>
              <a:solidFill>
                <a:srgbClr val="1F497D"/>
              </a:solidFill>
              <a:effectLst/>
              <a:uLnTx/>
              <a:uFillTx/>
              <a:latin typeface="Segoe UI Semilight"/>
              <a:ea typeface="+mn-ea"/>
              <a:cs typeface="+mn-cs"/>
            </a:endParaRPr>
          </a:p>
        </p:txBody>
      </p:sp>
      <p:pic>
        <p:nvPicPr>
          <p:cNvPr id="39" name="Picture 10" descr="ODBC Connector :: LeanXcale Documentati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6317" t="27630" b="22219"/>
          <a:stretch/>
        </p:blipFill>
        <p:spPr bwMode="auto">
          <a:xfrm>
            <a:off x="2123903" y="2114178"/>
            <a:ext cx="873125" cy="36933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ODBC Connector :: LeanXcale Documentati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6317" t="27630" b="22219"/>
          <a:stretch/>
        </p:blipFill>
        <p:spPr bwMode="auto">
          <a:xfrm>
            <a:off x="2109237" y="3183864"/>
            <a:ext cx="873125" cy="369332"/>
          </a:xfrm>
          <a:prstGeom prst="rect">
            <a:avLst/>
          </a:prstGeom>
          <a:noFill/>
          <a:extLst>
            <a:ext uri="{909E8E84-426E-40DD-AFC4-6F175D3DCCD1}">
              <a14:hiddenFill xmlns:a14="http://schemas.microsoft.com/office/drawing/2010/main">
                <a:solidFill>
                  <a:srgbClr val="FFFFFF"/>
                </a:solidFill>
              </a14:hiddenFill>
            </a:ext>
          </a:extLst>
        </p:spPr>
      </p:pic>
      <p:pic>
        <p:nvPicPr>
          <p:cNvPr id="41" name="Image 40"/>
          <p:cNvPicPr>
            <a:picLocks noChangeAspect="1"/>
          </p:cNvPicPr>
          <p:nvPr/>
        </p:nvPicPr>
        <p:blipFill>
          <a:blip r:embed="rId2"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3944815" y="2411805"/>
            <a:ext cx="834918" cy="935512"/>
          </a:xfrm>
          <a:prstGeom prst="rect">
            <a:avLst/>
          </a:prstGeom>
        </p:spPr>
      </p:pic>
      <p:pic>
        <p:nvPicPr>
          <p:cNvPr id="44" name="Image 4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923015" y="3608707"/>
            <a:ext cx="846412" cy="443761"/>
          </a:xfrm>
          <a:prstGeom prst="rect">
            <a:avLst/>
          </a:prstGeom>
        </p:spPr>
      </p:pic>
      <p:sp>
        <p:nvSpPr>
          <p:cNvPr id="46" name="ZoneTexte 45"/>
          <p:cNvSpPr txBox="1"/>
          <p:nvPr/>
        </p:nvSpPr>
        <p:spPr>
          <a:xfrm>
            <a:off x="5310957" y="6047538"/>
            <a:ext cx="1257004" cy="30777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smtClean="0">
                <a:ln>
                  <a:noFill/>
                </a:ln>
                <a:solidFill>
                  <a:srgbClr val="A5A5A5">
                    <a:lumMod val="50000"/>
                  </a:srgbClr>
                </a:solidFill>
                <a:effectLst/>
                <a:uLnTx/>
                <a:uFillTx/>
                <a:latin typeface="Calibri" panose="020F0502020204030204" pitchFamily="34" charset="0"/>
                <a:ea typeface="+mn-ea"/>
                <a:cs typeface="+mn-cs"/>
              </a:rPr>
              <a:t>AIX</a:t>
            </a:r>
            <a:endParaRPr kumimoji="0" lang="fr-FR" sz="1400" b="1" i="0" u="none" strike="noStrike" kern="1200" cap="none" spc="0" normalizeH="0" baseline="0" noProof="0" dirty="0">
              <a:ln>
                <a:noFill/>
              </a:ln>
              <a:solidFill>
                <a:srgbClr val="A5A5A5">
                  <a:lumMod val="50000"/>
                </a:srgbClr>
              </a:solidFill>
              <a:effectLst/>
              <a:uLnTx/>
              <a:uFillTx/>
              <a:latin typeface="Calibri" panose="020F0502020204030204" pitchFamily="34" charset="0"/>
              <a:ea typeface="+mn-ea"/>
              <a:cs typeface="+mn-cs"/>
            </a:endParaRPr>
          </a:p>
        </p:txBody>
      </p:sp>
      <p:sp>
        <p:nvSpPr>
          <p:cNvPr id="47" name="ZoneTexte 46"/>
          <p:cNvSpPr txBox="1"/>
          <p:nvPr/>
        </p:nvSpPr>
        <p:spPr>
          <a:xfrm>
            <a:off x="6757910" y="6026313"/>
            <a:ext cx="1094793" cy="30777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smtClean="0">
                <a:ln>
                  <a:noFill/>
                </a:ln>
                <a:solidFill>
                  <a:srgbClr val="A5A5A5">
                    <a:lumMod val="50000"/>
                  </a:srgbClr>
                </a:solidFill>
                <a:effectLst/>
                <a:uLnTx/>
                <a:uFillTx/>
                <a:latin typeface="Calibri" panose="020F0502020204030204" pitchFamily="34" charset="0"/>
                <a:ea typeface="+mn-ea"/>
                <a:cs typeface="+mn-cs"/>
              </a:rPr>
              <a:t>WINDOWS</a:t>
            </a:r>
            <a:endParaRPr kumimoji="0" lang="fr-FR" sz="1400" b="1" i="0" u="none" strike="noStrike" kern="1200" cap="none" spc="0" normalizeH="0" baseline="0" noProof="0" dirty="0">
              <a:ln>
                <a:noFill/>
              </a:ln>
              <a:solidFill>
                <a:srgbClr val="A5A5A5">
                  <a:lumMod val="50000"/>
                </a:srgbClr>
              </a:solidFill>
              <a:effectLst/>
              <a:uLnTx/>
              <a:uFillTx/>
              <a:latin typeface="Calibri" panose="020F0502020204030204" pitchFamily="34" charset="0"/>
              <a:ea typeface="+mn-ea"/>
              <a:cs typeface="+mn-cs"/>
            </a:endParaRPr>
          </a:p>
        </p:txBody>
      </p:sp>
      <p:pic>
        <p:nvPicPr>
          <p:cNvPr id="48" name="Picture 2" descr="Stockage de données informatiques Icônes d&amp;#39;ordinateur Réseau informatique  Systèmes de stockage en réseau Disques durs, ordinateur, Réseau informatique,  ordinateur png | PNGEg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9732" r="89933"/>
                    </a14:imgEffect>
                  </a14:imgLayer>
                </a14:imgProps>
              </a:ext>
              <a:ext uri="{28A0092B-C50C-407E-A947-70E740481C1C}">
                <a14:useLocalDpi xmlns:a14="http://schemas.microsoft.com/office/drawing/2010/main" val="0"/>
              </a:ext>
            </a:extLst>
          </a:blip>
          <a:srcRect/>
          <a:stretch>
            <a:fillRect/>
          </a:stretch>
        </p:blipFill>
        <p:spPr bwMode="auto">
          <a:xfrm>
            <a:off x="5585760" y="5391919"/>
            <a:ext cx="1151952" cy="653289"/>
          </a:xfrm>
          <a:prstGeom prst="rect">
            <a:avLst/>
          </a:prstGeom>
          <a:noFill/>
          <a:extLst>
            <a:ext uri="{909E8E84-426E-40DD-AFC4-6F175D3DCCD1}">
              <a14:hiddenFill xmlns:a14="http://schemas.microsoft.com/office/drawing/2010/main">
                <a:solidFill>
                  <a:srgbClr val="FFFFFF"/>
                </a:solidFill>
              </a14:hiddenFill>
            </a:ext>
          </a:extLst>
        </p:spPr>
      </p:pic>
      <p:sp>
        <p:nvSpPr>
          <p:cNvPr id="49" name="Flèche droite 48"/>
          <p:cNvSpPr/>
          <p:nvPr/>
        </p:nvSpPr>
        <p:spPr>
          <a:xfrm rot="16200000" flipH="1">
            <a:off x="4668044" y="4323365"/>
            <a:ext cx="605341" cy="422363"/>
          </a:xfrm>
          <a:prstGeom prst="rightArrow">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4546A"/>
              </a:solidFill>
              <a:effectLst/>
              <a:uLnTx/>
              <a:uFillTx/>
              <a:latin typeface="Calibri" panose="020F0502020204030204"/>
              <a:ea typeface="+mn-ea"/>
              <a:cs typeface="+mn-cs"/>
            </a:endParaRPr>
          </a:p>
        </p:txBody>
      </p:sp>
      <p:sp>
        <p:nvSpPr>
          <p:cNvPr id="50" name="Flèche droite 49"/>
          <p:cNvSpPr/>
          <p:nvPr/>
        </p:nvSpPr>
        <p:spPr>
          <a:xfrm rot="5400000" flipH="1">
            <a:off x="5401278" y="4313677"/>
            <a:ext cx="586108" cy="404878"/>
          </a:xfrm>
          <a:prstGeom prst="rightArrow">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4546A"/>
              </a:solidFill>
              <a:effectLst/>
              <a:uLnTx/>
              <a:uFillTx/>
              <a:latin typeface="Calibri" panose="020F0502020204030204"/>
              <a:ea typeface="+mn-ea"/>
              <a:cs typeface="+mn-cs"/>
            </a:endParaRPr>
          </a:p>
        </p:txBody>
      </p:sp>
      <p:sp>
        <p:nvSpPr>
          <p:cNvPr id="51" name="Rectangle 50"/>
          <p:cNvSpPr/>
          <p:nvPr/>
        </p:nvSpPr>
        <p:spPr>
          <a:xfrm>
            <a:off x="4769427" y="4965831"/>
            <a:ext cx="3608779" cy="1369296"/>
          </a:xfrm>
          <a:prstGeom prst="rect">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350" b="0" i="0" u="none" strike="noStrike" kern="1200" cap="none" spc="0" normalizeH="0" baseline="0" noProof="0" dirty="0">
              <a:ln>
                <a:solidFill>
                  <a:srgbClr val="0070C0"/>
                </a:solidFill>
              </a:ln>
              <a:solidFill>
                <a:srgbClr val="A5A5A5">
                  <a:lumMod val="50000"/>
                </a:srgbClr>
              </a:solidFill>
              <a:effectLst/>
              <a:uLnTx/>
              <a:uFillTx/>
              <a:latin typeface="Calibri" panose="020F0502020204030204" pitchFamily="34" charset="0"/>
              <a:ea typeface="+mn-ea"/>
              <a:cs typeface="+mn-cs"/>
            </a:endParaRPr>
          </a:p>
        </p:txBody>
      </p:sp>
      <p:pic>
        <p:nvPicPr>
          <p:cNvPr id="52" name="Picture 2" descr="Stockage de données informatiques Icônes d&amp;#39;ordinateur Réseau informatique  Systèmes de stockage en réseau Disques durs, ordinateur, Réseau informatique,  ordinateur png | PNGEg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9732" r="89933"/>
                    </a14:imgEffect>
                  </a14:imgLayer>
                </a14:imgProps>
              </a:ext>
              <a:ext uri="{28A0092B-C50C-407E-A947-70E740481C1C}">
                <a14:useLocalDpi xmlns:a14="http://schemas.microsoft.com/office/drawing/2010/main" val="0"/>
              </a:ext>
            </a:extLst>
          </a:blip>
          <a:srcRect/>
          <a:stretch>
            <a:fillRect/>
          </a:stretch>
        </p:blipFill>
        <p:spPr bwMode="auto">
          <a:xfrm>
            <a:off x="5072512" y="5390241"/>
            <a:ext cx="1151952" cy="65328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Stockage de données informatiques Icônes d&amp;#39;ordinateur Réseau informatique  Systèmes de stockage en réseau Disques durs, ordinateur, Réseau informatique,  ordinateur png | PNGEg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9732" r="89933"/>
                    </a14:imgEffect>
                  </a14:imgLayer>
                </a14:imgProps>
              </a:ext>
              <a:ext uri="{28A0092B-C50C-407E-A947-70E740481C1C}">
                <a14:useLocalDpi xmlns:a14="http://schemas.microsoft.com/office/drawing/2010/main" val="0"/>
              </a:ext>
            </a:extLst>
          </a:blip>
          <a:srcRect/>
          <a:stretch>
            <a:fillRect/>
          </a:stretch>
        </p:blipFill>
        <p:spPr bwMode="auto">
          <a:xfrm>
            <a:off x="6481589" y="5395469"/>
            <a:ext cx="1151952" cy="653289"/>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Stockage de données informatiques Icônes d&amp;#39;ordinateur Réseau informatique  Systèmes de stockage en réseau Disques durs, ordinateur, Réseau informatique,  ordinateur png | PNGEg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9732" r="89933"/>
                    </a14:imgEffect>
                  </a14:imgLayer>
                </a14:imgProps>
              </a:ext>
              <a:ext uri="{28A0092B-C50C-407E-A947-70E740481C1C}">
                <a14:useLocalDpi xmlns:a14="http://schemas.microsoft.com/office/drawing/2010/main" val="0"/>
              </a:ext>
            </a:extLst>
          </a:blip>
          <a:srcRect/>
          <a:stretch>
            <a:fillRect/>
          </a:stretch>
        </p:blipFill>
        <p:spPr bwMode="auto">
          <a:xfrm>
            <a:off x="6919913" y="5403969"/>
            <a:ext cx="1151952" cy="653289"/>
          </a:xfrm>
          <a:prstGeom prst="rect">
            <a:avLst/>
          </a:prstGeom>
          <a:noFill/>
          <a:extLst>
            <a:ext uri="{909E8E84-426E-40DD-AFC4-6F175D3DCCD1}">
              <a14:hiddenFill xmlns:a14="http://schemas.microsoft.com/office/drawing/2010/main">
                <a:solidFill>
                  <a:srgbClr val="FFFFFF"/>
                </a:solidFill>
              </a14:hiddenFill>
            </a:ext>
          </a:extLst>
        </p:spPr>
      </p:pic>
      <p:sp>
        <p:nvSpPr>
          <p:cNvPr id="55" name="ZoneTexte 54"/>
          <p:cNvSpPr txBox="1"/>
          <p:nvPr/>
        </p:nvSpPr>
        <p:spPr>
          <a:xfrm>
            <a:off x="5902356" y="4987385"/>
            <a:ext cx="166381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smtClean="0">
                <a:ln>
                  <a:noFill/>
                </a:ln>
                <a:solidFill>
                  <a:srgbClr val="A5A5A5">
                    <a:lumMod val="50000"/>
                  </a:srgbClr>
                </a:solidFill>
                <a:effectLst/>
                <a:uLnTx/>
                <a:uFillTx/>
                <a:latin typeface="Calibri" panose="020F0502020204030204"/>
                <a:ea typeface="+mn-ea"/>
                <a:cs typeface="+mn-cs"/>
              </a:rPr>
              <a:t>Stockage SAS</a:t>
            </a:r>
            <a:endParaRPr kumimoji="0" lang="fr-FR" sz="1800" b="1" i="0" u="none" strike="noStrike" kern="1200" cap="none" spc="0" normalizeH="0" baseline="0" noProof="0" dirty="0">
              <a:ln>
                <a:noFill/>
              </a:ln>
              <a:solidFill>
                <a:srgbClr val="A5A5A5">
                  <a:lumMod val="50000"/>
                </a:srgbClr>
              </a:solidFill>
              <a:effectLst/>
              <a:uLnTx/>
              <a:uFillTx/>
              <a:latin typeface="Calibri" panose="020F0502020204030204"/>
              <a:ea typeface="+mn-ea"/>
              <a:cs typeface="+mn-cs"/>
            </a:endParaRPr>
          </a:p>
        </p:txBody>
      </p:sp>
      <p:sp>
        <p:nvSpPr>
          <p:cNvPr id="57" name="Rectangle 56"/>
          <p:cNvSpPr/>
          <p:nvPr/>
        </p:nvSpPr>
        <p:spPr>
          <a:xfrm>
            <a:off x="6998566" y="1814364"/>
            <a:ext cx="1379640" cy="2290643"/>
          </a:xfrm>
          <a:prstGeom prst="rect">
            <a:avLst/>
          </a:prstGeom>
          <a:noFill/>
          <a:ln>
            <a:solidFill>
              <a:srgbClr val="0461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350" b="0" i="0" u="none" strike="noStrike" kern="1200" cap="none" spc="0" normalizeH="0" baseline="0" noProof="0" dirty="0">
              <a:ln>
                <a:solidFill>
                  <a:srgbClr val="0070C0"/>
                </a:solidFill>
              </a:ln>
              <a:noFill/>
              <a:effectLst/>
              <a:uLnTx/>
              <a:uFillTx/>
              <a:latin typeface="Calibri" panose="020F0502020204030204" pitchFamily="34" charset="0"/>
              <a:ea typeface="+mn-ea"/>
              <a:cs typeface="+mn-cs"/>
            </a:endParaRPr>
          </a:p>
        </p:txBody>
      </p:sp>
      <p:pic>
        <p:nvPicPr>
          <p:cNvPr id="58" name="Image 57"/>
          <p:cNvPicPr>
            <a:picLocks noChangeAspect="1"/>
          </p:cNvPicPr>
          <p:nvPr/>
        </p:nvPicPr>
        <p:blipFill>
          <a:blip r:embed="rId8"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7379869" y="2187620"/>
            <a:ext cx="685210" cy="681059"/>
          </a:xfrm>
          <a:prstGeom prst="rect">
            <a:avLst/>
          </a:prstGeom>
        </p:spPr>
      </p:pic>
      <p:sp>
        <p:nvSpPr>
          <p:cNvPr id="59" name="ZoneTexte 58"/>
          <p:cNvSpPr txBox="1"/>
          <p:nvPr/>
        </p:nvSpPr>
        <p:spPr>
          <a:xfrm>
            <a:off x="7127849" y="2871426"/>
            <a:ext cx="102284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smtClean="0">
                <a:ln>
                  <a:noFill/>
                </a:ln>
                <a:solidFill>
                  <a:srgbClr val="44546A"/>
                </a:solidFill>
                <a:effectLst/>
                <a:uLnTx/>
                <a:uFillTx/>
                <a:latin typeface="Calibri" panose="020F0502020204030204" pitchFamily="34" charset="0"/>
                <a:ea typeface="+mn-ea"/>
                <a:cs typeface="+mn-cs"/>
              </a:rPr>
              <a:t>SAS EG Local </a:t>
            </a:r>
            <a:endParaRPr kumimoji="0" lang="fr-FR" sz="1200" b="1" i="0" u="none" strike="noStrike" kern="1200" cap="none" spc="0" normalizeH="0" baseline="0" noProof="0" dirty="0">
              <a:ln>
                <a:noFill/>
              </a:ln>
              <a:solidFill>
                <a:srgbClr val="44546A"/>
              </a:solidFill>
              <a:effectLst/>
              <a:uLnTx/>
              <a:uFillTx/>
              <a:latin typeface="Calibri" panose="020F0502020204030204" pitchFamily="34" charset="0"/>
              <a:ea typeface="+mn-ea"/>
              <a:cs typeface="+mn-cs"/>
            </a:endParaRPr>
          </a:p>
        </p:txBody>
      </p:sp>
      <p:pic>
        <p:nvPicPr>
          <p:cNvPr id="60" name="Image 59"/>
          <p:cNvPicPr>
            <a:picLocks noChangeAspect="1"/>
          </p:cNvPicPr>
          <p:nvPr/>
        </p:nvPicPr>
        <p:blipFill>
          <a:blip r:embed="rId8"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7379869" y="3178147"/>
            <a:ext cx="685241" cy="681090"/>
          </a:xfrm>
          <a:prstGeom prst="rect">
            <a:avLst/>
          </a:prstGeom>
        </p:spPr>
      </p:pic>
      <p:sp>
        <p:nvSpPr>
          <p:cNvPr id="61" name="ZoneTexte 60"/>
          <p:cNvSpPr txBox="1"/>
          <p:nvPr/>
        </p:nvSpPr>
        <p:spPr>
          <a:xfrm>
            <a:off x="7072485" y="3830588"/>
            <a:ext cx="115377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smtClean="0">
                <a:ln>
                  <a:noFill/>
                </a:ln>
                <a:solidFill>
                  <a:srgbClr val="44546A"/>
                </a:solidFill>
                <a:effectLst/>
                <a:uLnTx/>
                <a:uFillTx/>
                <a:latin typeface="Calibri" panose="020F0502020204030204" pitchFamily="34" charset="0"/>
                <a:ea typeface="+mn-ea"/>
                <a:cs typeface="+mn-cs"/>
              </a:rPr>
              <a:t>SAS EG Distant </a:t>
            </a:r>
            <a:endParaRPr kumimoji="0" lang="fr-FR" sz="1200" b="1" i="0" u="none" strike="noStrike" kern="1200" cap="none" spc="0" normalizeH="0" baseline="0" noProof="0" dirty="0">
              <a:ln>
                <a:noFill/>
              </a:ln>
              <a:solidFill>
                <a:srgbClr val="44546A"/>
              </a:solidFill>
              <a:effectLst/>
              <a:uLnTx/>
              <a:uFillTx/>
              <a:latin typeface="Calibri" panose="020F0502020204030204" pitchFamily="34" charset="0"/>
              <a:ea typeface="+mn-ea"/>
              <a:cs typeface="+mn-cs"/>
            </a:endParaRPr>
          </a:p>
        </p:txBody>
      </p:sp>
      <p:sp>
        <p:nvSpPr>
          <p:cNvPr id="62" name="Flèche droite 61"/>
          <p:cNvSpPr/>
          <p:nvPr/>
        </p:nvSpPr>
        <p:spPr>
          <a:xfrm flipH="1">
            <a:off x="5816506" y="2440985"/>
            <a:ext cx="824761" cy="356061"/>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4546A"/>
              </a:solidFill>
              <a:effectLst/>
              <a:uLnTx/>
              <a:uFillTx/>
              <a:latin typeface="Calibri" panose="020F0502020204030204"/>
              <a:ea typeface="+mn-ea"/>
              <a:cs typeface="+mn-cs"/>
            </a:endParaRPr>
          </a:p>
        </p:txBody>
      </p:sp>
      <p:sp>
        <p:nvSpPr>
          <p:cNvPr id="63" name="Flèche droite 62"/>
          <p:cNvSpPr/>
          <p:nvPr/>
        </p:nvSpPr>
        <p:spPr>
          <a:xfrm rot="10820660" flipH="1">
            <a:off x="5887850" y="3019031"/>
            <a:ext cx="866619" cy="372278"/>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4546A"/>
              </a:solidFill>
              <a:effectLst/>
              <a:uLnTx/>
              <a:uFillTx/>
              <a:latin typeface="Calibri" panose="020F0502020204030204"/>
              <a:ea typeface="+mn-ea"/>
              <a:cs typeface="+mn-cs"/>
            </a:endParaRPr>
          </a:p>
        </p:txBody>
      </p:sp>
      <p:sp>
        <p:nvSpPr>
          <p:cNvPr id="64" name="ZoneTexte 63"/>
          <p:cNvSpPr txBox="1"/>
          <p:nvPr/>
        </p:nvSpPr>
        <p:spPr>
          <a:xfrm>
            <a:off x="7181321" y="1795904"/>
            <a:ext cx="936104" cy="369332"/>
          </a:xfrm>
          <a:prstGeom prst="rect">
            <a:avLst/>
          </a:prstGeom>
          <a:noFill/>
        </p:spPr>
        <p:txBody>
          <a:bodyPr wrap="square" rtlCol="0">
            <a:spAutoFit/>
          </a:bodyPr>
          <a:lstStyle>
            <a:defPPr>
              <a:defRPr lang="fr-FR"/>
            </a:defPPr>
            <a:lvl1pPr algn="ctr">
              <a:defRPr b="1">
                <a:solidFill>
                  <a:schemeClr val="accent5"/>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4472C4"/>
                </a:solidFill>
                <a:effectLst/>
                <a:uLnTx/>
                <a:uFillTx/>
                <a:latin typeface="Calibri" panose="020F0502020204030204"/>
                <a:ea typeface="+mn-ea"/>
                <a:cs typeface="+mn-cs"/>
              </a:rPr>
              <a:t>Clients</a:t>
            </a:r>
          </a:p>
        </p:txBody>
      </p:sp>
      <p:pic>
        <p:nvPicPr>
          <p:cNvPr id="65" name="Picture 6" descr="attention - Ville de Seysses"/>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42" b="100000" l="0" r="100000"/>
                    </a14:imgEffect>
                  </a14:imgLayer>
                </a14:imgProps>
              </a:ext>
              <a:ext uri="{28A0092B-C50C-407E-A947-70E740481C1C}">
                <a14:useLocalDpi xmlns:a14="http://schemas.microsoft.com/office/drawing/2010/main" val="0"/>
              </a:ext>
            </a:extLst>
          </a:blip>
          <a:srcRect/>
          <a:stretch>
            <a:fillRect/>
          </a:stretch>
        </p:blipFill>
        <p:spPr bwMode="auto">
          <a:xfrm>
            <a:off x="2291618" y="1220353"/>
            <a:ext cx="386942" cy="386942"/>
          </a:xfrm>
          <a:prstGeom prst="rect">
            <a:avLst/>
          </a:prstGeom>
          <a:noFill/>
          <a:extLst>
            <a:ext uri="{909E8E84-426E-40DD-AFC4-6F175D3DCCD1}">
              <a14:hiddenFill xmlns:a14="http://schemas.microsoft.com/office/drawing/2010/main">
                <a:solidFill>
                  <a:srgbClr val="FFFFFF"/>
                </a:solidFill>
              </a14:hiddenFill>
            </a:ext>
          </a:extLst>
        </p:spPr>
      </p:pic>
      <p:sp>
        <p:nvSpPr>
          <p:cNvPr id="66" name="Ellipse 65"/>
          <p:cNvSpPr/>
          <p:nvPr/>
        </p:nvSpPr>
        <p:spPr>
          <a:xfrm>
            <a:off x="2330121" y="3558560"/>
            <a:ext cx="348439" cy="337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pic>
        <p:nvPicPr>
          <p:cNvPr id="67" name="Picture 12" descr="TorGuard VPN - Pourquoi les gameuses et gamers en ont-ils besoin ?"/>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154236" y="2751786"/>
            <a:ext cx="321579" cy="321356"/>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p:cNvSpPr/>
          <p:nvPr/>
        </p:nvSpPr>
        <p:spPr>
          <a:xfrm>
            <a:off x="3141686" y="1824487"/>
            <a:ext cx="2502067" cy="228638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350" b="0" i="0" u="none" strike="noStrike" kern="1200" cap="none" spc="0" normalizeH="0" baseline="0" noProof="0" dirty="0">
              <a:ln>
                <a:solidFill>
                  <a:srgbClr val="0070C0"/>
                </a:solidFill>
              </a:ln>
              <a:noFill/>
              <a:effectLst/>
              <a:uLnTx/>
              <a:uFillTx/>
              <a:latin typeface="Calibri" panose="020F0502020204030204" pitchFamily="34" charset="0"/>
              <a:ea typeface="+mn-ea"/>
              <a:cs typeface="+mn-cs"/>
            </a:endParaRPr>
          </a:p>
        </p:txBody>
      </p:sp>
      <p:sp>
        <p:nvSpPr>
          <p:cNvPr id="69" name="Ellipse 68"/>
          <p:cNvSpPr/>
          <p:nvPr/>
        </p:nvSpPr>
        <p:spPr>
          <a:xfrm>
            <a:off x="5041846" y="2642808"/>
            <a:ext cx="348439" cy="3440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2</a:t>
            </a:r>
            <a:endParaRPr kumimoji="0" lang="fr-F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0" name="Ellipse 69"/>
          <p:cNvSpPr/>
          <p:nvPr/>
        </p:nvSpPr>
        <p:spPr>
          <a:xfrm>
            <a:off x="5115642" y="4254826"/>
            <a:ext cx="348439" cy="3440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prstClr val="white"/>
                </a:solidFill>
                <a:effectLst/>
                <a:uLnTx/>
                <a:uFillTx/>
                <a:latin typeface="Calibri" panose="020F0502020204030204"/>
                <a:ea typeface="+mn-ea"/>
                <a:cs typeface="+mn-cs"/>
              </a:rPr>
              <a:t>3</a:t>
            </a:r>
          </a:p>
        </p:txBody>
      </p:sp>
      <p:sp>
        <p:nvSpPr>
          <p:cNvPr id="71" name="Ellipse 70"/>
          <p:cNvSpPr/>
          <p:nvPr/>
        </p:nvSpPr>
        <p:spPr>
          <a:xfrm>
            <a:off x="6114127" y="2096891"/>
            <a:ext cx="348439" cy="3440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4</a:t>
            </a:r>
            <a:endParaRPr kumimoji="0" lang="fr-F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5" name="Ellipse 74"/>
          <p:cNvSpPr/>
          <p:nvPr/>
        </p:nvSpPr>
        <p:spPr>
          <a:xfrm>
            <a:off x="8550479" y="2531459"/>
            <a:ext cx="351339" cy="337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sp>
        <p:nvSpPr>
          <p:cNvPr id="79" name="ZoneTexte 78"/>
          <p:cNvSpPr txBox="1"/>
          <p:nvPr/>
        </p:nvSpPr>
        <p:spPr>
          <a:xfrm>
            <a:off x="3262139" y="1795904"/>
            <a:ext cx="229754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smtClean="0">
                <a:ln>
                  <a:noFill/>
                </a:ln>
                <a:solidFill>
                  <a:srgbClr val="4472C4"/>
                </a:solidFill>
                <a:effectLst/>
                <a:uLnTx/>
                <a:uFillTx/>
                <a:latin typeface="Calibri" panose="020F0502020204030204"/>
                <a:ea typeface="+mn-ea"/>
                <a:cs typeface="+mn-cs"/>
              </a:rPr>
              <a:t>OUTILS DESCITIONEL</a:t>
            </a:r>
            <a:endParaRPr kumimoji="0" lang="fr-FR" sz="18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81" name="Flèche droite 80"/>
          <p:cNvSpPr/>
          <p:nvPr/>
        </p:nvSpPr>
        <p:spPr>
          <a:xfrm rot="16200000" flipH="1">
            <a:off x="6980996" y="4323365"/>
            <a:ext cx="605341" cy="422363"/>
          </a:xfrm>
          <a:prstGeom prst="rightArrow">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4546A"/>
              </a:solidFill>
              <a:effectLst/>
              <a:uLnTx/>
              <a:uFillTx/>
              <a:latin typeface="Calibri" panose="020F0502020204030204"/>
              <a:ea typeface="+mn-ea"/>
              <a:cs typeface="+mn-cs"/>
            </a:endParaRPr>
          </a:p>
        </p:txBody>
      </p:sp>
      <p:sp>
        <p:nvSpPr>
          <p:cNvPr id="82" name="Flèche droite 81"/>
          <p:cNvSpPr/>
          <p:nvPr/>
        </p:nvSpPr>
        <p:spPr>
          <a:xfrm rot="5400000" flipH="1">
            <a:off x="7767454" y="4313677"/>
            <a:ext cx="586108" cy="404878"/>
          </a:xfrm>
          <a:prstGeom prst="rightArrow">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4546A"/>
              </a:solidFill>
              <a:effectLst/>
              <a:uLnTx/>
              <a:uFillTx/>
              <a:latin typeface="Calibri" panose="020F0502020204030204"/>
              <a:ea typeface="+mn-ea"/>
              <a:cs typeface="+mn-cs"/>
            </a:endParaRPr>
          </a:p>
        </p:txBody>
      </p:sp>
      <p:sp>
        <p:nvSpPr>
          <p:cNvPr id="83" name="Ellipse 82"/>
          <p:cNvSpPr/>
          <p:nvPr/>
        </p:nvSpPr>
        <p:spPr>
          <a:xfrm>
            <a:off x="8543912" y="3354769"/>
            <a:ext cx="351339" cy="337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2</a:t>
            </a:r>
            <a:endParaRPr kumimoji="0" lang="fr-F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4" name="Ellipse 83"/>
          <p:cNvSpPr/>
          <p:nvPr/>
        </p:nvSpPr>
        <p:spPr>
          <a:xfrm>
            <a:off x="8549660" y="4153266"/>
            <a:ext cx="351339" cy="337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3</a:t>
            </a:r>
            <a:endParaRPr kumimoji="0" lang="fr-F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5" name="Ellipse 84"/>
          <p:cNvSpPr/>
          <p:nvPr/>
        </p:nvSpPr>
        <p:spPr>
          <a:xfrm>
            <a:off x="8574205" y="4965831"/>
            <a:ext cx="351339" cy="337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smtClean="0">
                <a:ln>
                  <a:noFill/>
                </a:ln>
                <a:solidFill>
                  <a:prstClr val="white"/>
                </a:solidFill>
                <a:effectLst/>
                <a:uLnTx/>
                <a:uFillTx/>
                <a:latin typeface="Calibri" panose="020F0502020204030204"/>
                <a:ea typeface="+mn-ea"/>
                <a:cs typeface="+mn-cs"/>
              </a:rPr>
              <a:t>4</a:t>
            </a:r>
            <a:endParaRPr kumimoji="0" lang="fr-FR"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 name="Ellipse 85"/>
          <p:cNvSpPr/>
          <p:nvPr/>
        </p:nvSpPr>
        <p:spPr>
          <a:xfrm>
            <a:off x="7476257" y="4284143"/>
            <a:ext cx="348439" cy="3440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prstClr val="white"/>
                </a:solidFill>
                <a:effectLst/>
                <a:uLnTx/>
                <a:uFillTx/>
                <a:latin typeface="Calibri" panose="020F0502020204030204"/>
                <a:ea typeface="+mn-ea"/>
                <a:cs typeface="+mn-cs"/>
              </a:rPr>
              <a:t>3</a:t>
            </a:r>
          </a:p>
        </p:txBody>
      </p:sp>
      <p:sp>
        <p:nvSpPr>
          <p:cNvPr id="7" name="Rectangle 6"/>
          <p:cNvSpPr/>
          <p:nvPr/>
        </p:nvSpPr>
        <p:spPr>
          <a:xfrm>
            <a:off x="-31773" y="4169020"/>
            <a:ext cx="3463791" cy="1077218"/>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fr-FR" sz="16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Accès aux </a:t>
            </a:r>
            <a:r>
              <a:rPr kumimoji="0" lang="fr-FR" sz="1600" b="0" i="0" u="none" strike="noStrike" kern="1200" cap="none" spc="0" normalizeH="0" baseline="0" noProof="0" dirty="0" smtClean="0">
                <a:ln>
                  <a:noFill/>
                </a:ln>
                <a:solidFill>
                  <a:srgbClr val="70AD47">
                    <a:lumMod val="50000"/>
                  </a:srgbClr>
                </a:solidFill>
                <a:effectLst/>
                <a:uLnTx/>
                <a:uFillTx/>
                <a:latin typeface="Calibri" panose="020F0502020204030204"/>
                <a:ea typeface="+mn-ea"/>
                <a:cs typeface="+mn-cs"/>
              </a:rPr>
              <a:t>données </a:t>
            </a:r>
            <a:r>
              <a:rPr kumimoji="0" lang="fr-FR" sz="16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sécurisé par l’IT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fr-FR" sz="16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Sécurité </a:t>
            </a:r>
            <a:r>
              <a:rPr kumimoji="0" lang="fr-FR" sz="1600" b="0" i="0" u="none" strike="noStrike" kern="1200" cap="none" spc="0" normalizeH="0" baseline="0" noProof="0" dirty="0" smtClean="0">
                <a:ln>
                  <a:noFill/>
                </a:ln>
                <a:solidFill>
                  <a:srgbClr val="70AD47">
                    <a:lumMod val="50000"/>
                  </a:srgbClr>
                </a:solidFill>
                <a:effectLst/>
                <a:uLnTx/>
                <a:uFillTx/>
                <a:latin typeface="Calibri" panose="020F0502020204030204"/>
                <a:ea typeface="+mn-ea"/>
                <a:cs typeface="+mn-cs"/>
              </a:rPr>
              <a:t>à </a:t>
            </a:r>
            <a:r>
              <a:rPr kumimoji="0" lang="fr-FR" sz="16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la </a:t>
            </a:r>
            <a:r>
              <a:rPr kumimoji="0" lang="fr-FR" sz="1600" b="0" i="0" u="none" strike="noStrike" kern="1200" cap="none" spc="0" normalizeH="0" baseline="0" noProof="0" dirty="0" smtClean="0">
                <a:ln>
                  <a:noFill/>
                </a:ln>
                <a:solidFill>
                  <a:srgbClr val="70AD47">
                    <a:lumMod val="50000"/>
                  </a:srgbClr>
                </a:solidFill>
                <a:effectLst/>
                <a:uLnTx/>
                <a:uFillTx/>
                <a:latin typeface="Calibri" panose="020F0502020204030204"/>
                <a:ea typeface="+mn-ea"/>
                <a:cs typeface="+mn-cs"/>
              </a:rPr>
              <a:t>ligne </a:t>
            </a:r>
            <a:r>
              <a:rPr kumimoji="0" lang="fr-FR" sz="16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et à la colonne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fr-FR" sz="1600" b="0" i="0" u="none" strike="noStrike" kern="1200" cap="none" spc="0" normalizeH="0" baseline="0" noProof="0" dirty="0" smtClean="0">
                <a:ln>
                  <a:noFill/>
                </a:ln>
                <a:solidFill>
                  <a:srgbClr val="70AD47">
                    <a:lumMod val="50000"/>
                  </a:srgbClr>
                </a:solidFill>
                <a:effectLst/>
                <a:uLnTx/>
                <a:uFillTx/>
                <a:latin typeface="Calibri" panose="020F0502020204030204"/>
                <a:ea typeface="+mn-ea"/>
                <a:cs typeface="+mn-cs"/>
              </a:rPr>
              <a:t>Activité </a:t>
            </a:r>
            <a:r>
              <a:rPr kumimoji="0" lang="fr-FR" sz="16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des utilisateurs </a:t>
            </a:r>
            <a:r>
              <a:rPr kumimoji="0" lang="fr-FR" sz="1600" b="0" i="0" u="none" strike="noStrike" kern="1200" cap="none" spc="0" normalizeH="0" baseline="0" noProof="0" dirty="0" smtClean="0">
                <a:ln>
                  <a:noFill/>
                </a:ln>
                <a:solidFill>
                  <a:srgbClr val="70AD47">
                    <a:lumMod val="50000"/>
                  </a:srgbClr>
                </a:solidFill>
                <a:effectLst/>
                <a:uLnTx/>
                <a:uFillTx/>
                <a:latin typeface="Calibri" panose="020F0502020204030204"/>
                <a:ea typeface="+mn-ea"/>
                <a:cs typeface="+mn-cs"/>
              </a:rPr>
              <a:t>répertoriée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fr-FR" sz="1600" b="0" i="0" u="none" strike="noStrike" kern="1200" cap="none" spc="0" normalizeH="0" baseline="0" noProof="0" dirty="0" smtClean="0">
                <a:ln>
                  <a:noFill/>
                </a:ln>
                <a:solidFill>
                  <a:srgbClr val="70AD47">
                    <a:lumMod val="50000"/>
                  </a:srgbClr>
                </a:solidFill>
                <a:effectLst/>
                <a:uLnTx/>
                <a:uFillTx/>
                <a:latin typeface="Calibri" panose="020F0502020204030204"/>
                <a:ea typeface="+mn-ea"/>
                <a:cs typeface="+mn-cs"/>
              </a:rPr>
              <a:t>Lignage de la donnée</a:t>
            </a:r>
            <a:endParaRPr kumimoji="0" lang="fr-FR" sz="16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endParaRPr>
          </a:p>
        </p:txBody>
      </p:sp>
      <p:sp>
        <p:nvSpPr>
          <p:cNvPr id="88" name="Rectangle 87"/>
          <p:cNvSpPr/>
          <p:nvPr/>
        </p:nvSpPr>
        <p:spPr>
          <a:xfrm>
            <a:off x="2721049" y="1248141"/>
            <a:ext cx="4076967" cy="338554"/>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Calibri" panose="020F0502020204030204" pitchFamily="34" charset="0"/>
              <a:buChar char="×"/>
              <a:tabLst/>
              <a:defRPr/>
            </a:pPr>
            <a:r>
              <a:rPr kumimoji="0" lang="fr-FR" sz="1600" b="0" i="0" u="none" strike="noStrike" kern="1200" cap="none" spc="0" normalizeH="0" baseline="0" noProof="0" dirty="0" smtClean="0">
                <a:ln>
                  <a:noFill/>
                </a:ln>
                <a:solidFill>
                  <a:srgbClr val="FF0000"/>
                </a:solidFill>
                <a:effectLst/>
                <a:uLnTx/>
                <a:uFillTx/>
                <a:latin typeface="Calibri" panose="020F0502020204030204"/>
                <a:ea typeface="+mn-ea"/>
                <a:cs typeface="+mn-cs"/>
              </a:rPr>
              <a:t>Activité </a:t>
            </a:r>
            <a:r>
              <a:rPr kumimoji="0" lang="fr-FR" sz="1600" b="0" i="0" u="none" strike="noStrike" kern="1200" cap="none" spc="0" normalizeH="0" baseline="0" noProof="0" dirty="0">
                <a:ln>
                  <a:noFill/>
                </a:ln>
                <a:solidFill>
                  <a:srgbClr val="FF0000"/>
                </a:solidFill>
                <a:effectLst/>
                <a:uLnTx/>
                <a:uFillTx/>
                <a:latin typeface="Calibri" panose="020F0502020204030204"/>
                <a:ea typeface="+mn-ea"/>
                <a:cs typeface="+mn-cs"/>
              </a:rPr>
              <a:t>des utilisateurs </a:t>
            </a:r>
            <a:r>
              <a:rPr kumimoji="0" lang="fr-FR" sz="1600" b="0" i="0" u="none" strike="noStrike" kern="1200" cap="none" spc="0" normalizeH="0" baseline="0" noProof="0" dirty="0" smtClean="0">
                <a:ln>
                  <a:noFill/>
                </a:ln>
                <a:solidFill>
                  <a:srgbClr val="FF0000"/>
                </a:solidFill>
                <a:effectLst/>
                <a:uLnTx/>
                <a:uFillTx/>
                <a:latin typeface="Calibri" panose="020F0502020204030204"/>
                <a:ea typeface="+mn-ea"/>
                <a:cs typeface="+mn-cs"/>
              </a:rPr>
              <a:t>non répertoriés</a:t>
            </a:r>
          </a:p>
        </p:txBody>
      </p:sp>
      <p:pic>
        <p:nvPicPr>
          <p:cNvPr id="89" name="Picture 6" descr="attention - Ville de Seysses"/>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42" b="100000" l="0" r="100000"/>
                    </a14:imgEffect>
                  </a14:imgLayer>
                </a14:imgProps>
              </a:ext>
              <a:ext uri="{28A0092B-C50C-407E-A947-70E740481C1C}">
                <a14:useLocalDpi xmlns:a14="http://schemas.microsoft.com/office/drawing/2010/main" val="0"/>
              </a:ext>
            </a:extLst>
          </a:blip>
          <a:srcRect/>
          <a:stretch>
            <a:fillRect/>
          </a:stretch>
        </p:blipFill>
        <p:spPr bwMode="auto">
          <a:xfrm>
            <a:off x="6918364" y="1229656"/>
            <a:ext cx="386942" cy="386942"/>
          </a:xfrm>
          <a:prstGeom prst="rect">
            <a:avLst/>
          </a:prstGeom>
          <a:noFill/>
          <a:extLst>
            <a:ext uri="{909E8E84-426E-40DD-AFC4-6F175D3DCCD1}">
              <a14:hiddenFill xmlns:a14="http://schemas.microsoft.com/office/drawing/2010/main">
                <a:solidFill>
                  <a:srgbClr val="FFFFFF"/>
                </a:solidFill>
              </a14:hiddenFill>
            </a:ext>
          </a:extLst>
        </p:spPr>
      </p:pic>
      <p:sp>
        <p:nvSpPr>
          <p:cNvPr id="90" name="Rectangle 89"/>
          <p:cNvSpPr/>
          <p:nvPr/>
        </p:nvSpPr>
        <p:spPr>
          <a:xfrm>
            <a:off x="7305306" y="1153010"/>
            <a:ext cx="4064478" cy="584775"/>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Calibri" panose="020F0502020204030204" pitchFamily="34" charset="0"/>
              <a:buChar char="×"/>
              <a:tabLst/>
              <a:defRPr/>
            </a:pPr>
            <a:r>
              <a:rPr kumimoji="0" lang="fr-FR" sz="1600" b="0" i="0" u="none" strike="noStrike" kern="1200" cap="none" spc="0" normalizeH="0" baseline="0" noProof="0" dirty="0" smtClean="0">
                <a:ln>
                  <a:noFill/>
                </a:ln>
                <a:solidFill>
                  <a:srgbClr val="FF0000"/>
                </a:solidFill>
                <a:effectLst/>
                <a:uLnTx/>
                <a:uFillTx/>
                <a:latin typeface="Calibri" panose="020F0502020204030204"/>
                <a:ea typeface="+mn-ea"/>
                <a:cs typeface="+mn-cs"/>
              </a:rPr>
              <a:t>La donnée n’est plus sécurisée par l’IT</a:t>
            </a:r>
            <a:endParaRPr kumimoji="0" lang="fr-FR" sz="1600" b="0"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Calibri" panose="020F0502020204030204" pitchFamily="34" charset="0"/>
              <a:buChar char="×"/>
              <a:tabLst/>
              <a:defRPr/>
            </a:pPr>
            <a:r>
              <a:rPr kumimoji="0" lang="fr-FR" sz="1600" b="0" i="0" u="none" strike="noStrike" kern="1200" cap="none" spc="0" normalizeH="0" baseline="0" noProof="0" dirty="0" smtClean="0">
                <a:ln>
                  <a:noFill/>
                </a:ln>
                <a:solidFill>
                  <a:srgbClr val="FF0000"/>
                </a:solidFill>
                <a:effectLst/>
                <a:uLnTx/>
                <a:uFillTx/>
                <a:latin typeface="Calibri" panose="020F0502020204030204"/>
                <a:ea typeface="+mn-ea"/>
                <a:cs typeface="+mn-cs"/>
              </a:rPr>
              <a:t>Sortie des données possible</a:t>
            </a:r>
            <a:endParaRPr kumimoji="0" lang="fr-FR" sz="16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pic>
        <p:nvPicPr>
          <p:cNvPr id="91" name="Picture 6" descr="attention - Ville de Seysses"/>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42" b="100000" l="0" r="100000"/>
                    </a14:imgEffect>
                  </a14:imgLayer>
                </a14:imgProps>
              </a:ext>
              <a:ext uri="{28A0092B-C50C-407E-A947-70E740481C1C}">
                <a14:useLocalDpi xmlns:a14="http://schemas.microsoft.com/office/drawing/2010/main" val="0"/>
              </a:ext>
            </a:extLst>
          </a:blip>
          <a:srcRect/>
          <a:stretch>
            <a:fillRect/>
          </a:stretch>
        </p:blipFill>
        <p:spPr bwMode="auto">
          <a:xfrm>
            <a:off x="604703" y="5957179"/>
            <a:ext cx="386942" cy="386942"/>
          </a:xfrm>
          <a:prstGeom prst="rect">
            <a:avLst/>
          </a:prstGeom>
          <a:noFill/>
          <a:extLst>
            <a:ext uri="{909E8E84-426E-40DD-AFC4-6F175D3DCCD1}">
              <a14:hiddenFill xmlns:a14="http://schemas.microsoft.com/office/drawing/2010/main">
                <a:solidFill>
                  <a:srgbClr val="FFFFFF"/>
                </a:solidFill>
              </a14:hiddenFill>
            </a:ext>
          </a:extLst>
        </p:spPr>
      </p:pic>
      <p:sp>
        <p:nvSpPr>
          <p:cNvPr id="92" name="Rectangle 91"/>
          <p:cNvSpPr/>
          <p:nvPr/>
        </p:nvSpPr>
        <p:spPr>
          <a:xfrm>
            <a:off x="1025935" y="5435368"/>
            <a:ext cx="3822437" cy="1323439"/>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fr-FR" sz="1600" b="0"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rPr>
              <a:t>Accès aux données sécurisé par </a:t>
            </a:r>
            <a:r>
              <a:rPr kumimoji="0" lang="fr-FR" sz="1600" b="0" i="0" u="none" strike="noStrike" kern="1200" cap="none" spc="0" normalizeH="0" baseline="0" noProof="0" dirty="0" smtClean="0">
                <a:ln>
                  <a:noFill/>
                </a:ln>
                <a:solidFill>
                  <a:srgbClr val="70AD47">
                    <a:lumMod val="50000"/>
                  </a:srgbClr>
                </a:solidFill>
                <a:effectLst/>
                <a:uLnTx/>
                <a:uFillTx/>
                <a:latin typeface="Calibri" panose="020F0502020204030204"/>
                <a:ea typeface="+mn-ea"/>
                <a:cs typeface="+mn-cs"/>
              </a:rPr>
              <a:t>l’IT</a:t>
            </a:r>
          </a:p>
          <a:p>
            <a:pPr marL="285750" marR="0" lvl="0" indent="-285750" algn="l" defTabSz="914400" rtl="0" eaLnBrk="1" fontAlgn="auto" latinLnBrk="0" hangingPunct="1">
              <a:lnSpc>
                <a:spcPct val="100000"/>
              </a:lnSpc>
              <a:spcBef>
                <a:spcPts val="0"/>
              </a:spcBef>
              <a:spcAft>
                <a:spcPts val="0"/>
              </a:spcAft>
              <a:buClrTx/>
              <a:buSzTx/>
              <a:buFont typeface="Calibri" panose="020F0502020204030204" pitchFamily="34" charset="0"/>
              <a:buChar char="×"/>
              <a:tabLst/>
              <a:defRPr/>
            </a:pPr>
            <a:r>
              <a:rPr kumimoji="0" lang="fr-FR" sz="1600" b="0" i="0" u="none" strike="noStrike" kern="1200" cap="none" spc="0" normalizeH="0" baseline="0" noProof="0" dirty="0">
                <a:ln>
                  <a:noFill/>
                </a:ln>
                <a:solidFill>
                  <a:srgbClr val="FF0000"/>
                </a:solidFill>
                <a:effectLst/>
                <a:uLnTx/>
                <a:uFillTx/>
                <a:latin typeface="Calibri" panose="020F0502020204030204"/>
                <a:ea typeface="+mn-ea"/>
                <a:cs typeface="+mn-cs"/>
              </a:rPr>
              <a:t>Plus de </a:t>
            </a:r>
            <a:r>
              <a:rPr kumimoji="0" lang="fr-FR" sz="1600" b="0" i="0" u="none" strike="noStrike" kern="1200" cap="none" spc="0" normalizeH="0" baseline="0" noProof="0" dirty="0" smtClean="0">
                <a:ln>
                  <a:noFill/>
                </a:ln>
                <a:solidFill>
                  <a:srgbClr val="FF0000"/>
                </a:solidFill>
                <a:effectLst/>
                <a:uLnTx/>
                <a:uFillTx/>
                <a:latin typeface="Calibri" panose="020F0502020204030204"/>
                <a:ea typeface="+mn-ea"/>
                <a:cs typeface="+mn-cs"/>
              </a:rPr>
              <a:t>sécurité </a:t>
            </a:r>
            <a:r>
              <a:rPr kumimoji="0" lang="fr-FR" sz="1600" b="0" i="0" u="none" strike="noStrike" kern="1200" cap="none" spc="0" normalizeH="0" baseline="0" noProof="0" dirty="0">
                <a:ln>
                  <a:noFill/>
                </a:ln>
                <a:solidFill>
                  <a:srgbClr val="FF0000"/>
                </a:solidFill>
                <a:effectLst/>
                <a:uLnTx/>
                <a:uFillTx/>
                <a:latin typeface="Calibri" panose="020F0502020204030204"/>
                <a:ea typeface="+mn-ea"/>
                <a:cs typeface="+mn-cs"/>
              </a:rPr>
              <a:t>à la ligne et à la colonne</a:t>
            </a:r>
          </a:p>
          <a:p>
            <a:pPr marL="285750" marR="0" lvl="0" indent="-285750" algn="l" defTabSz="914400" rtl="0" eaLnBrk="1" fontAlgn="auto" latinLnBrk="0" hangingPunct="1">
              <a:lnSpc>
                <a:spcPct val="100000"/>
              </a:lnSpc>
              <a:spcBef>
                <a:spcPts val="0"/>
              </a:spcBef>
              <a:spcAft>
                <a:spcPts val="0"/>
              </a:spcAft>
              <a:buClrTx/>
              <a:buSzTx/>
              <a:buFont typeface="Calibri" panose="020F0502020204030204" pitchFamily="34" charset="0"/>
              <a:buChar char="×"/>
              <a:tabLst/>
              <a:defRPr/>
            </a:pPr>
            <a:r>
              <a:rPr kumimoji="0" lang="fr-FR" sz="1600" b="0" i="0" u="none" strike="noStrike" kern="1200" cap="none" spc="0" normalizeH="0" baseline="0" noProof="0" dirty="0">
                <a:ln>
                  <a:noFill/>
                </a:ln>
                <a:solidFill>
                  <a:srgbClr val="FF0000"/>
                </a:solidFill>
                <a:effectLst/>
                <a:uLnTx/>
                <a:uFillTx/>
                <a:latin typeface="Calibri" panose="020F0502020204030204"/>
                <a:ea typeface="+mn-ea"/>
                <a:cs typeface="+mn-cs"/>
              </a:rPr>
              <a:t>Entrepôt de données </a:t>
            </a:r>
            <a:r>
              <a:rPr kumimoji="0" lang="fr-FR" sz="1600" b="0" i="0" u="none" strike="noStrike" kern="1200" cap="none" spc="0" normalizeH="0" baseline="0" noProof="0" dirty="0" smtClean="0">
                <a:ln>
                  <a:noFill/>
                </a:ln>
                <a:solidFill>
                  <a:srgbClr val="FF0000"/>
                </a:solidFill>
                <a:effectLst/>
                <a:uLnTx/>
                <a:uFillTx/>
                <a:latin typeface="Calibri" panose="020F0502020204030204"/>
                <a:ea typeface="+mn-ea"/>
                <a:cs typeface="+mn-cs"/>
              </a:rPr>
              <a:t>métier</a:t>
            </a:r>
          </a:p>
          <a:p>
            <a:pPr marL="285750" marR="0" lvl="0" indent="-285750" algn="l" defTabSz="914400" rtl="0" eaLnBrk="1" fontAlgn="auto" latinLnBrk="0" hangingPunct="1">
              <a:lnSpc>
                <a:spcPct val="100000"/>
              </a:lnSpc>
              <a:spcBef>
                <a:spcPts val="0"/>
              </a:spcBef>
              <a:spcAft>
                <a:spcPts val="0"/>
              </a:spcAft>
              <a:buClrTx/>
              <a:buSzTx/>
              <a:buFont typeface="Calibri" panose="020F0502020204030204" pitchFamily="34" charset="0"/>
              <a:buChar char="×"/>
              <a:tabLst/>
              <a:defRPr/>
            </a:pPr>
            <a:r>
              <a:rPr kumimoji="0" lang="fr-FR" sz="1600" b="0" i="0" u="none" strike="noStrike" kern="1200" cap="none" spc="0" normalizeH="0" baseline="0" noProof="0" dirty="0">
                <a:ln>
                  <a:noFill/>
                </a:ln>
                <a:solidFill>
                  <a:srgbClr val="FF0000"/>
                </a:solidFill>
                <a:effectLst/>
                <a:uLnTx/>
                <a:uFillTx/>
                <a:latin typeface="Calibri" panose="020F0502020204030204"/>
                <a:ea typeface="+mn-ea"/>
                <a:cs typeface="+mn-cs"/>
              </a:rPr>
              <a:t>Pas de Lignage de la </a:t>
            </a:r>
            <a:r>
              <a:rPr kumimoji="0" lang="fr-FR" sz="1600" b="0" i="0" u="none" strike="noStrike" kern="1200" cap="none" spc="0" normalizeH="0" baseline="0" noProof="0" dirty="0" smtClean="0">
                <a:ln>
                  <a:noFill/>
                </a:ln>
                <a:solidFill>
                  <a:srgbClr val="FF0000"/>
                </a:solidFill>
                <a:effectLst/>
                <a:uLnTx/>
                <a:uFillTx/>
                <a:latin typeface="Calibri" panose="020F0502020204030204"/>
                <a:ea typeface="+mn-ea"/>
                <a:cs typeface="+mn-cs"/>
              </a:rPr>
              <a:t>donnée</a:t>
            </a:r>
            <a:endParaRPr kumimoji="0" lang="fr-FR" sz="1600" b="0"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Calibri" panose="020F0502020204030204" pitchFamily="34" charset="0"/>
              <a:buChar char="×"/>
              <a:tabLst/>
              <a:defRPr/>
            </a:pPr>
            <a:r>
              <a:rPr kumimoji="0" lang="fr-FR" sz="1600" b="0" i="0" u="none" strike="noStrike" kern="1200" cap="none" spc="0" normalizeH="0" baseline="0" noProof="0" dirty="0" smtClean="0">
                <a:ln>
                  <a:noFill/>
                </a:ln>
                <a:solidFill>
                  <a:srgbClr val="FF0000"/>
                </a:solidFill>
                <a:effectLst/>
                <a:uLnTx/>
                <a:uFillTx/>
                <a:latin typeface="Calibri" panose="020F0502020204030204"/>
                <a:ea typeface="+mn-ea"/>
                <a:cs typeface="+mn-cs"/>
              </a:rPr>
              <a:t>Sortie des données possible</a:t>
            </a:r>
            <a:endParaRPr kumimoji="0" lang="fr-FR" sz="16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674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77"/>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75"/>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83"/>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84"/>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5" grpId="0" animBg="1"/>
      <p:bldP spid="83" grpId="0" animBg="1"/>
      <p:bldP spid="84" grpId="0" animBg="1"/>
      <p:bldP spid="85" grpId="0" animBg="1"/>
      <p:bldP spid="7" grpId="0"/>
      <p:bldP spid="88" grpId="0"/>
      <p:bldP spid="90" grpId="0"/>
      <p:bldP spid="9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8195773" y="2748559"/>
            <a:ext cx="3633366" cy="3489279"/>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      </a:t>
            </a:r>
            <a:r>
              <a:rPr kumimoji="0" lang="fr-FR" sz="1800" b="0" i="0" u="sng" strike="noStrike" kern="1200" cap="none" spc="0" normalizeH="0" baseline="0" noProof="0" dirty="0" smtClean="0">
                <a:ln>
                  <a:noFill/>
                </a:ln>
                <a:solidFill>
                  <a:prstClr val="white"/>
                </a:solidFill>
                <a:effectLst/>
                <a:uLnTx/>
                <a:uFillTx/>
                <a:latin typeface="Calibri" panose="020F0502020204030204"/>
                <a:ea typeface="+mn-ea"/>
                <a:cs typeface="+mn-cs"/>
              </a:rPr>
              <a:t>Objectifs</a:t>
            </a: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 </a:t>
            </a: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 Connaitre les usages applicatifs SAS  </a:t>
            </a:r>
            <a:endPar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      </a:t>
            </a:r>
            <a:r>
              <a:rPr kumimoji="0" lang="fr-FR" sz="1800" b="0" i="0" u="sng" strike="noStrike" kern="1200" cap="none" spc="0" normalizeH="0" baseline="0" noProof="0" dirty="0" smtClean="0">
                <a:ln>
                  <a:noFill/>
                </a:ln>
                <a:solidFill>
                  <a:prstClr val="white"/>
                </a:solidFill>
                <a:effectLst/>
                <a:uLnTx/>
                <a:uFillTx/>
                <a:latin typeface="Calibri" panose="020F0502020204030204"/>
                <a:ea typeface="+mn-ea"/>
                <a:cs typeface="+mn-cs"/>
              </a:rPr>
              <a:t>Tâches </a:t>
            </a:r>
            <a:r>
              <a:rPr kumimoji="0" lang="fr-FR" sz="1800" b="0" i="0" u="sng"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fr-FR" sz="1800" b="0" i="0" u="sng" strike="noStrike" kern="1200" cap="none" spc="0" normalizeH="0" baseline="0" noProof="0" dirty="0" smtClean="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sng" strike="noStrike" kern="1200" cap="none" spc="0" normalizeH="0" baseline="0" noProof="0" dirty="0" smtClean="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Etablir les règles d’audit </a:t>
            </a:r>
            <a:endPar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Création </a:t>
            </a: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d’un </a:t>
            </a:r>
            <a:r>
              <a:rPr kumimoji="0" lang="fr-FR" sz="1800" b="0" i="0" u="none" strike="noStrike" kern="1200" cap="none" spc="0" normalizeH="0" baseline="0" noProof="0" dirty="0" err="1">
                <a:ln>
                  <a:noFill/>
                </a:ln>
                <a:solidFill>
                  <a:prstClr val="white"/>
                </a:solidFill>
                <a:effectLst/>
                <a:uLnTx/>
                <a:uFillTx/>
                <a:latin typeface="Calibri" panose="020F0502020204030204"/>
                <a:ea typeface="+mn-ea"/>
                <a:cs typeface="+mn-cs"/>
              </a:rPr>
              <a:t>parser</a:t>
            </a: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 de log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Stockage des informations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Restitution des informations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3" name="Picture 2" descr="objectif Icône gratuit"/>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0"/>
                    </a14:imgEffect>
                    <a14:imgEffect>
                      <a14:brightnessContrast bright="100000" contrast="-6000"/>
                    </a14:imgEffect>
                  </a14:imgLayer>
                </a14:imgProps>
              </a:ext>
              <a:ext uri="{28A0092B-C50C-407E-A947-70E740481C1C}">
                <a14:useLocalDpi xmlns:a14="http://schemas.microsoft.com/office/drawing/2010/main" val="0"/>
              </a:ext>
            </a:extLst>
          </a:blip>
          <a:srcRect/>
          <a:stretch>
            <a:fillRect/>
          </a:stretch>
        </p:blipFill>
        <p:spPr bwMode="auto">
          <a:xfrm>
            <a:off x="8290844" y="2834288"/>
            <a:ext cx="279039" cy="27903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cdn-icons-png.flaticon.com/512/3789/378978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89083" y="3660597"/>
            <a:ext cx="280800" cy="2808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21781" y="2760834"/>
            <a:ext cx="3633366" cy="3477004"/>
          </a:xfrm>
          <a:prstGeom prst="rect">
            <a:avLst/>
          </a:prstGeom>
          <a:solidFill>
            <a:schemeClr val="tx2">
              <a:lumMod val="7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      </a:t>
            </a:r>
            <a:r>
              <a:rPr kumimoji="0" lang="fr-FR" sz="1800" b="0" i="0" u="sng" strike="noStrike" kern="1200" cap="none" spc="0" normalizeH="0" baseline="0" noProof="0" dirty="0" smtClean="0">
                <a:ln>
                  <a:noFill/>
                </a:ln>
                <a:solidFill>
                  <a:prstClr val="white"/>
                </a:solidFill>
                <a:effectLst/>
                <a:uLnTx/>
                <a:uFillTx/>
                <a:latin typeface="Calibri" panose="020F0502020204030204"/>
                <a:ea typeface="+mn-ea"/>
                <a:cs typeface="+mn-cs"/>
              </a:rPr>
              <a:t>Objectifs</a:t>
            </a: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 : Connaitre l’activité des utilisateurs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      </a:t>
            </a:r>
            <a:r>
              <a:rPr kumimoji="0" lang="fr-FR" sz="1800" b="0" i="0" u="sng" strike="noStrike" kern="1200" cap="none" spc="0" normalizeH="0" baseline="0" noProof="0" dirty="0" smtClean="0">
                <a:ln>
                  <a:noFill/>
                </a:ln>
                <a:solidFill>
                  <a:prstClr val="white"/>
                </a:solidFill>
                <a:effectLst/>
                <a:uLnTx/>
                <a:uFillTx/>
                <a:latin typeface="Calibri" panose="020F0502020204030204"/>
                <a:ea typeface="+mn-ea"/>
                <a:cs typeface="+mn-cs"/>
              </a:rPr>
              <a:t>Tâches </a:t>
            </a:r>
            <a:r>
              <a:rPr kumimoji="0" lang="fr-FR" sz="1800" b="0" i="0" u="sng"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fr-FR" sz="1800" b="0" i="0" u="sng" strike="noStrike" kern="1200" cap="none" spc="0" normalizeH="0" baseline="0" noProof="0" dirty="0" smtClean="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sng" strike="noStrike" kern="1200" cap="none" spc="0" normalizeH="0" baseline="0" noProof="0" dirty="0" smtClean="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Identification des connexions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Utilisateurs/batch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Portrait robot de l’utilisateur SAS :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Nombre de connexion moyenne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err="1" smtClean="0">
                <a:ln>
                  <a:noFill/>
                </a:ln>
                <a:solidFill>
                  <a:prstClr val="white"/>
                </a:solidFill>
                <a:effectLst/>
                <a:uLnTx/>
                <a:uFillTx/>
                <a:latin typeface="Calibri" panose="020F0502020204030204"/>
                <a:ea typeface="+mn-ea"/>
                <a:cs typeface="+mn-cs"/>
              </a:rPr>
              <a:t>Tx</a:t>
            </a: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 Actif/inactif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Par service</a:t>
            </a:r>
          </a:p>
        </p:txBody>
      </p:sp>
      <p:sp>
        <p:nvSpPr>
          <p:cNvPr id="2" name="Titre 1"/>
          <p:cNvSpPr>
            <a:spLocks noGrp="1"/>
          </p:cNvSpPr>
          <p:nvPr>
            <p:ph type="title"/>
          </p:nvPr>
        </p:nvSpPr>
        <p:spPr/>
        <p:txBody>
          <a:bodyPr/>
          <a:lstStyle/>
          <a:p>
            <a:r>
              <a:rPr lang="fr-FR" noProof="0" dirty="0" smtClean="0"/>
              <a:t>Audit</a:t>
            </a:r>
            <a:r>
              <a:rPr lang="fr-FR" cap="all" noProof="0" dirty="0"/>
              <a:t> </a:t>
            </a:r>
            <a:r>
              <a:rPr lang="fr-FR" cap="all" noProof="0" dirty="0" smtClean="0"/>
              <a:t>#</a:t>
            </a:r>
            <a:r>
              <a:rPr lang="fr-FR" cap="all" dirty="0"/>
              <a:t>2</a:t>
            </a:r>
            <a:r>
              <a:rPr lang="fr-FR" cap="all" noProof="0" dirty="0"/>
              <a:t/>
            </a:r>
            <a:br>
              <a:rPr lang="fr-FR" cap="all" noProof="0" dirty="0"/>
            </a:br>
            <a:r>
              <a:rPr lang="fr-FR" sz="1800" cap="all" noProof="0" dirty="0"/>
              <a:t>Les principes de l’audit SAS</a:t>
            </a:r>
            <a:r>
              <a:rPr lang="fr-FR" cap="all" noProof="0" dirty="0" smtClean="0"/>
              <a:t/>
            </a:r>
            <a:br>
              <a:rPr lang="fr-FR" cap="all" noProof="0" dirty="0" smtClean="0"/>
            </a:br>
            <a:endParaRPr lang="fr-FR" noProof="0"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48DF54-380C-439F-A3D8-83F6F52CA378}"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Rectangle 4"/>
          <p:cNvSpPr/>
          <p:nvPr/>
        </p:nvSpPr>
        <p:spPr>
          <a:xfrm>
            <a:off x="621781" y="1971037"/>
            <a:ext cx="3633366" cy="789796"/>
          </a:xfrm>
          <a:prstGeom prst="rect">
            <a:avLst/>
          </a:prstGeom>
          <a:solidFill>
            <a:schemeClr val="tx2">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smtClean="0">
                <a:ln>
                  <a:noFill/>
                </a:ln>
                <a:solidFill>
                  <a:prstClr val="white"/>
                </a:solidFill>
                <a:effectLst/>
                <a:uLnTx/>
                <a:uFillTx/>
                <a:latin typeface="Calibri" panose="020F0502020204030204"/>
                <a:ea typeface="+mn-ea"/>
                <a:cs typeface="+mn-cs"/>
              </a:rPr>
              <a:t>Activité des utilisateurs</a:t>
            </a:r>
            <a:endParaRPr kumimoji="0" lang="fr-FR"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p:cNvSpPr/>
          <p:nvPr/>
        </p:nvSpPr>
        <p:spPr>
          <a:xfrm>
            <a:off x="4408777" y="1971037"/>
            <a:ext cx="3633366" cy="789796"/>
          </a:xfrm>
          <a:prstGeom prst="rect">
            <a:avLst/>
          </a:prstGeom>
          <a:solidFill>
            <a:schemeClr val="accent1">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smtClean="0">
                <a:ln>
                  <a:noFill/>
                </a:ln>
                <a:solidFill>
                  <a:prstClr val="white"/>
                </a:solidFill>
                <a:effectLst/>
                <a:uLnTx/>
                <a:uFillTx/>
                <a:latin typeface="Calibri" panose="020F0502020204030204"/>
                <a:ea typeface="+mn-ea"/>
                <a:cs typeface="+mn-cs"/>
              </a:rPr>
              <a:t>       Patrimoine </a:t>
            </a:r>
            <a:r>
              <a:rPr kumimoji="0" lang="fr-FR" sz="2000" b="0" i="0" u="none" strike="noStrike" kern="1200" cap="none" spc="0" normalizeH="0" baseline="0" noProof="0" dirty="0">
                <a:ln>
                  <a:noFill/>
                </a:ln>
                <a:solidFill>
                  <a:prstClr val="white"/>
                </a:solidFill>
                <a:effectLst/>
                <a:uLnTx/>
                <a:uFillTx/>
                <a:latin typeface="Calibri" panose="020F0502020204030204"/>
                <a:ea typeface="+mn-ea"/>
                <a:cs typeface="+mn-cs"/>
              </a:rPr>
              <a:t>des </a:t>
            </a:r>
            <a:r>
              <a:rPr kumimoji="0" lang="fr-FR" sz="2000" b="0" i="0" u="none" strike="noStrike" kern="1200" cap="none" spc="0" normalizeH="0" baseline="0" noProof="0" dirty="0" smtClean="0">
                <a:ln>
                  <a:noFill/>
                </a:ln>
                <a:solidFill>
                  <a:prstClr val="white"/>
                </a:solidFill>
                <a:effectLst/>
                <a:uLnTx/>
                <a:uFillTx/>
                <a:latin typeface="Calibri" panose="020F0502020204030204"/>
                <a:ea typeface="+mn-ea"/>
                <a:cs typeface="+mn-cs"/>
              </a:rPr>
              <a:t>utilisateurs</a:t>
            </a:r>
            <a:endParaRPr kumimoji="0" lang="fr-FR"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p:cNvSpPr/>
          <p:nvPr/>
        </p:nvSpPr>
        <p:spPr>
          <a:xfrm>
            <a:off x="8195773" y="1971037"/>
            <a:ext cx="3633366" cy="789796"/>
          </a:xfrm>
          <a:prstGeom prst="rect">
            <a:avLst/>
          </a:prstGeom>
          <a:solidFill>
            <a:schemeClr val="accent3">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smtClean="0">
                <a:ln>
                  <a:noFill/>
                </a:ln>
                <a:solidFill>
                  <a:prstClr val="white"/>
                </a:solidFill>
                <a:effectLst/>
                <a:uLnTx/>
                <a:uFillTx/>
                <a:latin typeface="Calibri" panose="020F0502020204030204"/>
                <a:ea typeface="+mn-ea"/>
                <a:cs typeface="+mn-cs"/>
              </a:rPr>
              <a:t>Usages </a:t>
            </a:r>
            <a:r>
              <a:rPr kumimoji="0" lang="fr-FR" sz="2000" b="0" i="0" u="none" strike="noStrike" kern="1200" cap="none" spc="0" normalizeH="0" baseline="0" noProof="0" dirty="0">
                <a:ln>
                  <a:noFill/>
                </a:ln>
                <a:solidFill>
                  <a:prstClr val="white"/>
                </a:solidFill>
                <a:effectLst/>
                <a:uLnTx/>
                <a:uFillTx/>
                <a:latin typeface="Calibri" panose="020F0502020204030204"/>
                <a:ea typeface="+mn-ea"/>
                <a:cs typeface="+mn-cs"/>
              </a:rPr>
              <a:t>des </a:t>
            </a:r>
            <a:r>
              <a:rPr kumimoji="0" lang="fr-FR" sz="2000" b="0" i="0" u="none" strike="noStrike" kern="1200" cap="none" spc="0" normalizeH="0" baseline="0" noProof="0" dirty="0" smtClean="0">
                <a:ln>
                  <a:noFill/>
                </a:ln>
                <a:solidFill>
                  <a:prstClr val="white"/>
                </a:solidFill>
                <a:effectLst/>
                <a:uLnTx/>
                <a:uFillTx/>
                <a:latin typeface="Calibri" panose="020F0502020204030204"/>
                <a:ea typeface="+mn-ea"/>
                <a:cs typeface="+mn-cs"/>
              </a:rPr>
              <a:t>utilisateurs</a:t>
            </a:r>
            <a:endParaRPr kumimoji="0" lang="fr-FR"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26" name="Picture 2" descr="objectif Icône gratuit"/>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0"/>
                    </a14:imgEffect>
                    <a14:imgEffect>
                      <a14:brightnessContrast bright="100000" contrast="-6000"/>
                    </a14:imgEffect>
                  </a14:imgLayer>
                </a14:imgProps>
              </a:ext>
              <a:ext uri="{28A0092B-C50C-407E-A947-70E740481C1C}">
                <a14:useLocalDpi xmlns:a14="http://schemas.microsoft.com/office/drawing/2010/main" val="0"/>
              </a:ext>
            </a:extLst>
          </a:blip>
          <a:srcRect/>
          <a:stretch>
            <a:fillRect/>
          </a:stretch>
        </p:blipFill>
        <p:spPr bwMode="auto">
          <a:xfrm>
            <a:off x="716852" y="2825956"/>
            <a:ext cx="279039" cy="2790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dn-icons-png.flaticon.com/512/3789/378978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091" y="3652265"/>
            <a:ext cx="280800" cy="280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cdn-icons-png.flaticon.com/512/2043/2043795.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621782" y="2081053"/>
            <a:ext cx="598376" cy="5983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cdn-icons.flaticon.com/png/512/1769/premium/1769465.png?token=exp=1650373604~hmac=c84f4fddee931164b091e746d38fd945"/>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417596" y="2063152"/>
            <a:ext cx="597600" cy="5976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cdn-icons.flaticon.com/png/512/2989/premium/2989113.png?token=exp=1650373699~hmac=33a8fd12aec980d2d854f2caa1772722"/>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89326" y="2079355"/>
            <a:ext cx="597600" cy="59760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4408777" y="2760834"/>
            <a:ext cx="3633366" cy="3477004"/>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      </a:t>
            </a:r>
            <a:r>
              <a:rPr kumimoji="0" lang="fr-FR" sz="1800" b="0" i="0" u="sng" strike="noStrike" kern="1200" cap="none" spc="0" normalizeH="0" baseline="0" noProof="0" dirty="0" smtClean="0">
                <a:ln>
                  <a:noFill/>
                </a:ln>
                <a:solidFill>
                  <a:prstClr val="white"/>
                </a:solidFill>
                <a:effectLst/>
                <a:uLnTx/>
                <a:uFillTx/>
                <a:latin typeface="Calibri" panose="020F0502020204030204"/>
                <a:ea typeface="+mn-ea"/>
                <a:cs typeface="+mn-cs"/>
              </a:rPr>
              <a:t>Objectifs</a:t>
            </a: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 : localiser (</a:t>
            </a:r>
            <a:r>
              <a:rPr kumimoji="0" lang="fr-FR" sz="1600" b="0" i="0" u="none" strike="noStrike" kern="1200" cap="none" spc="0" normalizeH="0" baseline="0" noProof="0" dirty="0" smtClean="0">
                <a:ln>
                  <a:noFill/>
                </a:ln>
                <a:solidFill>
                  <a:prstClr val="white"/>
                </a:solidFill>
                <a:effectLst/>
                <a:uLnTx/>
                <a:uFillTx/>
                <a:latin typeface="Calibri" panose="020F0502020204030204"/>
                <a:ea typeface="+mn-ea"/>
                <a:cs typeface="+mn-cs"/>
              </a:rPr>
              <a:t>AIX, Windows</a:t>
            </a: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 énumérer </a:t>
            </a: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et analyser le </a:t>
            </a: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patrimoine SAS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     </a:t>
            </a:r>
            <a:r>
              <a:rPr kumimoji="0" lang="fr-FR" sz="1800" b="0" i="0" u="sng" strike="noStrike" kern="1200" cap="none" spc="0" normalizeH="0" baseline="0" noProof="0" dirty="0" smtClean="0">
                <a:ln>
                  <a:noFill/>
                </a:ln>
                <a:solidFill>
                  <a:prstClr val="white"/>
                </a:solidFill>
                <a:effectLst/>
                <a:uLnTx/>
                <a:uFillTx/>
                <a:latin typeface="Calibri" panose="020F0502020204030204"/>
                <a:ea typeface="+mn-ea"/>
                <a:cs typeface="+mn-cs"/>
              </a:rPr>
              <a:t>Tâches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sng" strike="noStrike" kern="1200" cap="none" spc="0" normalizeH="0" baseline="0" noProof="0" dirty="0" smtClean="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Lister </a:t>
            </a: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les projets SAS </a:t>
            </a: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EG </a:t>
            </a:r>
            <a:endPar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Lister </a:t>
            </a: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les programmes SAS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Lister </a:t>
            </a: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les tables SAS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Lister les catalogues de formats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Définir leur </a:t>
            </a: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 </a:t>
            </a:r>
            <a:r>
              <a:rPr kumimoji="0" lang="fr-FR" sz="1800" b="0" i="0" u="none" strike="noStrike" kern="1200" cap="none" spc="0" normalizeH="0" baseline="0" noProof="0" dirty="0" err="1" smtClean="0">
                <a:ln>
                  <a:noFill/>
                </a:ln>
                <a:solidFill>
                  <a:prstClr val="white"/>
                </a:solidFill>
                <a:effectLst/>
                <a:uLnTx/>
                <a:uFillTx/>
                <a:latin typeface="Calibri" panose="020F0502020204030204"/>
                <a:ea typeface="+mn-ea"/>
                <a:cs typeface="+mn-cs"/>
              </a:rPr>
              <a:t>migrabilité</a:t>
            </a:r>
            <a:r>
              <a:rPr kumimoji="0" lang="fr-FR" sz="1800" b="0" i="0" u="none" strike="noStrike" kern="1200" cap="none" spc="0" normalizeH="0" baseline="0" noProof="0" dirty="0" smtClean="0">
                <a:ln>
                  <a:noFill/>
                </a:ln>
                <a:solidFill>
                  <a:prstClr val="white"/>
                </a:solidFill>
                <a:effectLst/>
                <a:uLnTx/>
                <a:uFillTx/>
                <a:latin typeface="Calibri" panose="020F0502020204030204"/>
                <a:ea typeface="+mn-ea"/>
                <a:cs typeface="+mn-cs"/>
              </a:rPr>
              <a:t> »</a:t>
            </a:r>
            <a:endPar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0" name="Picture 2" descr="objectif Icône gratuit"/>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0"/>
                    </a14:imgEffect>
                    <a14:imgEffect>
                      <a14:brightnessContrast bright="100000" contrast="-6000"/>
                    </a14:imgEffect>
                  </a14:imgLayer>
                </a14:imgProps>
              </a:ext>
              <a:ext uri="{28A0092B-C50C-407E-A947-70E740481C1C}">
                <a14:useLocalDpi xmlns:a14="http://schemas.microsoft.com/office/drawing/2010/main" val="0"/>
              </a:ext>
            </a:extLst>
          </a:blip>
          <a:srcRect/>
          <a:stretch>
            <a:fillRect/>
          </a:stretch>
        </p:blipFill>
        <p:spPr bwMode="auto">
          <a:xfrm>
            <a:off x="4503848" y="2825956"/>
            <a:ext cx="279039" cy="27903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https://cdn-icons-png.flaticon.com/512/3789/378978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2087" y="3652265"/>
            <a:ext cx="280800" cy="280800"/>
          </a:xfrm>
          <a:prstGeom prst="rect">
            <a:avLst/>
          </a:prstGeom>
          <a:noFill/>
          <a:extLst>
            <a:ext uri="{909E8E84-426E-40DD-AFC4-6F175D3DCCD1}">
              <a14:hiddenFill xmlns:a14="http://schemas.microsoft.com/office/drawing/2010/main">
                <a:solidFill>
                  <a:srgbClr val="FFFFFF"/>
                </a:solidFill>
              </a14:hiddenFill>
            </a:ext>
          </a:extLst>
        </p:spPr>
      </p:pic>
      <p:sp>
        <p:nvSpPr>
          <p:cNvPr id="25" name="ZoneTexte 24"/>
          <p:cNvSpPr txBox="1"/>
          <p:nvPr/>
        </p:nvSpPr>
        <p:spPr>
          <a:xfrm>
            <a:off x="333543" y="1149337"/>
            <a:ext cx="11675509" cy="774072"/>
          </a:xfrm>
          <a:prstGeom prst="rect">
            <a:avLst/>
          </a:prstGeom>
          <a:ln w="28575">
            <a:noFill/>
          </a:ln>
        </p:spPr>
        <p:txBody>
          <a:bodyPr/>
          <a:lstStyle>
            <a:lvl1pPr algn="ctr" defTabSz="914377">
              <a:lnSpc>
                <a:spcPct val="90000"/>
              </a:lnSpc>
              <a:spcBef>
                <a:spcPct val="0"/>
              </a:spcBef>
              <a:buNone/>
              <a:defRPr sz="2800">
                <a:solidFill>
                  <a:srgbClr val="13324A"/>
                </a:solidFill>
                <a:latin typeface="+mj-lt"/>
                <a:ea typeface="+mj-ea"/>
                <a:cs typeface="+mj-cs"/>
              </a:defRPr>
            </a:lvl1pPr>
          </a:lstStyle>
          <a:p>
            <a:pPr marL="0" marR="0" lvl="0" indent="0" algn="just" defTabSz="914377" rtl="0" eaLnBrk="1" fontAlgn="auto" latinLnBrk="0" hangingPunct="1">
              <a:lnSpc>
                <a:spcPct val="90000"/>
              </a:lnSpc>
              <a:spcBef>
                <a:spcPct val="0"/>
              </a:spcBef>
              <a:spcAft>
                <a:spcPts val="0"/>
              </a:spcAft>
              <a:buClrTx/>
              <a:buSzTx/>
              <a:buFontTx/>
              <a:buNone/>
              <a:tabLst/>
              <a:defRPr/>
            </a:pPr>
            <a:r>
              <a:rPr kumimoji="0" lang="fr-FR" sz="1800" b="0" i="0" u="none" strike="noStrike" kern="1200" cap="none" spc="0" normalizeH="0" baseline="0" noProof="0" dirty="0">
                <a:ln>
                  <a:noFill/>
                </a:ln>
                <a:solidFill>
                  <a:srgbClr val="13324A"/>
                </a:solidFill>
                <a:effectLst/>
                <a:uLnTx/>
                <a:uFillTx/>
                <a:latin typeface="Calibri Light" panose="020F0302020204030204"/>
                <a:ea typeface="+mj-ea"/>
                <a:cs typeface="+mj-cs"/>
              </a:rPr>
              <a:t>Afin de </a:t>
            </a:r>
            <a:r>
              <a:rPr kumimoji="0" lang="fr-FR" sz="1800" b="0" i="0" u="none" strike="noStrike" kern="1200" cap="none" spc="0" normalizeH="0" baseline="0" noProof="0" dirty="0" smtClean="0">
                <a:ln>
                  <a:noFill/>
                </a:ln>
                <a:solidFill>
                  <a:srgbClr val="13324A"/>
                </a:solidFill>
                <a:effectLst/>
                <a:uLnTx/>
                <a:uFillTx/>
                <a:latin typeface="Calibri Light" panose="020F0302020204030204"/>
                <a:ea typeface="+mj-ea"/>
                <a:cs typeface="+mj-cs"/>
              </a:rPr>
              <a:t>préparer au mieux la migration vers </a:t>
            </a:r>
            <a:r>
              <a:rPr kumimoji="0" lang="fr-FR" sz="1800" b="0" i="0" u="none" strike="noStrike" kern="1200" cap="none" spc="0" normalizeH="0" baseline="0" noProof="0" dirty="0">
                <a:ln>
                  <a:noFill/>
                </a:ln>
                <a:solidFill>
                  <a:srgbClr val="13324A"/>
                </a:solidFill>
                <a:effectLst/>
                <a:uLnTx/>
                <a:uFillTx/>
                <a:latin typeface="Calibri Light" panose="020F0302020204030204"/>
                <a:ea typeface="+mj-ea"/>
                <a:cs typeface="+mj-cs"/>
              </a:rPr>
              <a:t>Linux  </a:t>
            </a:r>
            <a:r>
              <a:rPr kumimoji="0" lang="fr-FR" sz="1800" b="0" i="0" u="none" strike="noStrike" kern="1200" cap="none" spc="0" normalizeH="0" baseline="0" noProof="0" dirty="0" smtClean="0">
                <a:ln>
                  <a:noFill/>
                </a:ln>
                <a:solidFill>
                  <a:srgbClr val="13324A"/>
                </a:solidFill>
                <a:effectLst/>
                <a:uLnTx/>
                <a:uFillTx/>
                <a:latin typeface="Calibri Light" panose="020F0302020204030204"/>
                <a:ea typeface="+mj-ea"/>
                <a:cs typeface="+mj-cs"/>
              </a:rPr>
              <a:t>et se mettre </a:t>
            </a:r>
            <a:r>
              <a:rPr kumimoji="0" lang="fr-FR" sz="1800" b="0" i="0" u="none" strike="noStrike" kern="1200" cap="none" spc="0" normalizeH="0" baseline="0" noProof="0" dirty="0">
                <a:ln>
                  <a:noFill/>
                </a:ln>
                <a:solidFill>
                  <a:srgbClr val="13324A"/>
                </a:solidFill>
                <a:effectLst/>
                <a:uLnTx/>
                <a:uFillTx/>
                <a:latin typeface="Calibri Light" panose="020F0302020204030204"/>
                <a:ea typeface="+mj-ea"/>
                <a:cs typeface="+mj-cs"/>
              </a:rPr>
              <a:t>en conformité </a:t>
            </a:r>
            <a:r>
              <a:rPr kumimoji="0" lang="fr-FR" sz="1800" b="0" i="0" u="none" strike="noStrike" kern="1200" cap="none" spc="0" normalizeH="0" baseline="0" noProof="0" dirty="0" smtClean="0">
                <a:ln>
                  <a:noFill/>
                </a:ln>
                <a:solidFill>
                  <a:srgbClr val="13324A"/>
                </a:solidFill>
                <a:effectLst/>
                <a:uLnTx/>
                <a:uFillTx/>
                <a:latin typeface="Calibri Light" panose="020F0302020204030204"/>
                <a:ea typeface="+mj-ea"/>
                <a:cs typeface="+mj-cs"/>
              </a:rPr>
              <a:t>avec RGPD,</a:t>
            </a:r>
            <a:r>
              <a:rPr kumimoji="0" lang="fr-FR" sz="1800" b="0" i="0" u="none" strike="noStrike" kern="1200" cap="none" spc="0" normalizeH="0" noProof="0" dirty="0" smtClean="0">
                <a:ln>
                  <a:noFill/>
                </a:ln>
                <a:solidFill>
                  <a:srgbClr val="13324A"/>
                </a:solidFill>
                <a:effectLst/>
                <a:uLnTx/>
                <a:uFillTx/>
                <a:latin typeface="Calibri Light" panose="020F0302020204030204"/>
                <a:ea typeface="+mj-ea"/>
                <a:cs typeface="+mj-cs"/>
              </a:rPr>
              <a:t> </a:t>
            </a:r>
            <a:r>
              <a:rPr lang="fr-FR" sz="1800" dirty="0">
                <a:latin typeface="Calibri Light" panose="020F0302020204030204"/>
              </a:rPr>
              <a:t>n</a:t>
            </a:r>
            <a:r>
              <a:rPr kumimoji="0" lang="fr-FR" sz="1800" b="0" i="0" u="none" strike="noStrike" kern="1200" cap="none" spc="0" normalizeH="0" baseline="0" noProof="0" dirty="0" err="1" smtClean="0">
                <a:ln>
                  <a:noFill/>
                </a:ln>
                <a:solidFill>
                  <a:srgbClr val="13324A"/>
                </a:solidFill>
                <a:effectLst/>
                <a:uLnTx/>
                <a:uFillTx/>
                <a:latin typeface="Calibri Light" panose="020F0302020204030204"/>
                <a:ea typeface="+mj-ea"/>
                <a:cs typeface="+mj-cs"/>
              </a:rPr>
              <a:t>ous</a:t>
            </a:r>
            <a:r>
              <a:rPr kumimoji="0" lang="fr-FR" sz="1800" b="0" i="0" u="none" strike="noStrike" kern="1200" cap="none" spc="0" normalizeH="0" baseline="0" noProof="0" dirty="0" smtClean="0">
                <a:ln>
                  <a:noFill/>
                </a:ln>
                <a:solidFill>
                  <a:srgbClr val="13324A"/>
                </a:solidFill>
                <a:effectLst/>
                <a:uLnTx/>
                <a:uFillTx/>
                <a:latin typeface="Calibri Light" panose="020F0302020204030204"/>
                <a:ea typeface="+mj-ea"/>
                <a:cs typeface="+mj-cs"/>
              </a:rPr>
              <a:t> devons mettre en place un ensemble d’outils permettant d’identifier, énumérer et analyser l’ensemble de l’activité SAS. </a:t>
            </a:r>
            <a:endParaRPr kumimoji="0" lang="fr-FR" sz="1800" b="0" i="0" u="none" strike="noStrike" kern="1200" cap="none" spc="0" normalizeH="0" baseline="0" noProof="0" dirty="0">
              <a:ln>
                <a:noFill/>
              </a:ln>
              <a:solidFill>
                <a:srgbClr val="13324A"/>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21805743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noProof="0" dirty="0" smtClean="0"/>
              <a:t>Audit</a:t>
            </a:r>
            <a:r>
              <a:rPr lang="fr-FR" cap="all" noProof="0" dirty="0"/>
              <a:t> </a:t>
            </a:r>
            <a:r>
              <a:rPr lang="fr-FR" cap="all" noProof="0" dirty="0" smtClean="0"/>
              <a:t>#</a:t>
            </a:r>
            <a:r>
              <a:rPr lang="fr-FR" cap="all" dirty="0"/>
              <a:t>3</a:t>
            </a:r>
            <a:r>
              <a:rPr lang="fr-FR" cap="all" noProof="0" dirty="0"/>
              <a:t/>
            </a:r>
            <a:br>
              <a:rPr lang="fr-FR" cap="all" noProof="0" dirty="0"/>
            </a:br>
            <a:r>
              <a:rPr lang="fr-FR" sz="1800" cap="all" noProof="0" dirty="0" smtClean="0"/>
              <a:t>OAAM</a:t>
            </a:r>
            <a:r>
              <a:rPr lang="fr-FR" cap="all" noProof="0" dirty="0" smtClean="0"/>
              <a:t/>
            </a:r>
            <a:br>
              <a:rPr lang="fr-FR" cap="all" noProof="0" dirty="0" smtClean="0"/>
            </a:br>
            <a:endParaRPr lang="fr-FR" noProof="0"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48DF54-380C-439F-A3D8-83F6F52CA378}"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object 14"/>
          <p:cNvSpPr txBox="1"/>
          <p:nvPr/>
        </p:nvSpPr>
        <p:spPr>
          <a:xfrm>
            <a:off x="314045" y="1738978"/>
            <a:ext cx="351790" cy="254635"/>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1" i="0" u="none" strike="noStrike" kern="1200" cap="none" spc="0" normalizeH="0" baseline="0" noProof="0" dirty="0">
                <a:ln>
                  <a:noFill/>
                </a:ln>
                <a:solidFill>
                  <a:srgbClr val="FFFFFF"/>
                </a:solidFill>
                <a:effectLst/>
                <a:uLnTx/>
                <a:uFillTx/>
                <a:latin typeface="Verdana"/>
                <a:ea typeface="+mn-ea"/>
                <a:cs typeface="Verdana"/>
              </a:rPr>
              <a:t>01</a:t>
            </a:r>
            <a:endParaRPr kumimoji="0" sz="1800" b="0" i="0" u="none" strike="noStrike" kern="1200" cap="none" spc="0" normalizeH="0" baseline="0" noProof="0" dirty="0">
              <a:ln>
                <a:noFill/>
              </a:ln>
              <a:solidFill>
                <a:prstClr val="black"/>
              </a:solidFill>
              <a:effectLst/>
              <a:uLnTx/>
              <a:uFillTx/>
              <a:latin typeface="Verdana"/>
              <a:ea typeface="+mn-ea"/>
              <a:cs typeface="Verdana"/>
            </a:endParaRPr>
          </a:p>
        </p:txBody>
      </p:sp>
      <p:sp>
        <p:nvSpPr>
          <p:cNvPr id="7" name="object 3"/>
          <p:cNvSpPr/>
          <p:nvPr/>
        </p:nvSpPr>
        <p:spPr>
          <a:xfrm>
            <a:off x="315569" y="1839207"/>
            <a:ext cx="3816350" cy="2160000"/>
          </a:xfrm>
          <a:custGeom>
            <a:avLst/>
            <a:gdLst/>
            <a:ahLst/>
            <a:cxnLst/>
            <a:rect l="l" t="t" r="r" b="b"/>
            <a:pathLst>
              <a:path w="3816350" h="2484120">
                <a:moveTo>
                  <a:pt x="3716777" y="0"/>
                </a:moveTo>
                <a:lnTo>
                  <a:pt x="98439" y="4"/>
                </a:lnTo>
                <a:lnTo>
                  <a:pt x="56901" y="9495"/>
                </a:lnTo>
                <a:lnTo>
                  <a:pt x="24114" y="34444"/>
                </a:lnTo>
                <a:lnTo>
                  <a:pt x="4157" y="70778"/>
                </a:lnTo>
                <a:lnTo>
                  <a:pt x="0" y="2385727"/>
                </a:lnTo>
                <a:lnTo>
                  <a:pt x="1195" y="2400289"/>
                </a:lnTo>
                <a:lnTo>
                  <a:pt x="16303" y="2439346"/>
                </a:lnTo>
                <a:lnTo>
                  <a:pt x="45517" y="2468293"/>
                </a:lnTo>
                <a:lnTo>
                  <a:pt x="84757" y="2483055"/>
                </a:lnTo>
                <a:lnTo>
                  <a:pt x="99360" y="2484120"/>
                </a:lnTo>
                <a:lnTo>
                  <a:pt x="3717657" y="2484116"/>
                </a:lnTo>
                <a:lnTo>
                  <a:pt x="3759195" y="2474636"/>
                </a:lnTo>
                <a:lnTo>
                  <a:pt x="3791979" y="2449688"/>
                </a:lnTo>
                <a:lnTo>
                  <a:pt x="3811931" y="2413348"/>
                </a:lnTo>
                <a:lnTo>
                  <a:pt x="3816088" y="98434"/>
                </a:lnTo>
                <a:lnTo>
                  <a:pt x="3814898" y="83867"/>
                </a:lnTo>
                <a:lnTo>
                  <a:pt x="3799810" y="44794"/>
                </a:lnTo>
                <a:lnTo>
                  <a:pt x="3770611" y="15834"/>
                </a:lnTo>
                <a:lnTo>
                  <a:pt x="3731380" y="1065"/>
                </a:lnTo>
                <a:lnTo>
                  <a:pt x="3716777" y="0"/>
                </a:lnTo>
                <a:close/>
              </a:path>
            </a:pathLst>
          </a:custGeom>
          <a:solidFill>
            <a:schemeClr val="bg1">
              <a:lumMod val="85000"/>
            </a:schemeClr>
          </a:solidFill>
        </p:spPr>
        <p:txBody>
          <a:bodyPr wrap="square" lIns="36000" tIns="36000" rIns="36000" bIns="36000" rtlCol="0"/>
          <a:lstStyle/>
          <a:p>
            <a:pPr marL="298450" marR="5080" lvl="0" indent="-285750" algn="l" defTabSz="914400" rtl="0" eaLnBrk="1" fontAlgn="auto" latinLnBrk="0" hangingPunct="1">
              <a:lnSpc>
                <a:spcPct val="100000"/>
              </a:lnSpc>
              <a:spcBef>
                <a:spcPts val="0"/>
              </a:spcBef>
              <a:spcAft>
                <a:spcPts val="0"/>
              </a:spcAft>
              <a:buClr>
                <a:srgbClr val="44546A"/>
              </a:buClr>
              <a:buSzTx/>
              <a:buFont typeface="Verdana" panose="020B0604030504040204" pitchFamily="34" charset="0"/>
              <a:buChar char="•"/>
              <a:tabLst>
                <a:tab pos="241300" algn="l"/>
              </a:tabLst>
              <a:defRPr/>
            </a:pPr>
            <a:r>
              <a:rPr kumimoji="0" lang="fr-FR" sz="1400" b="0" i="0" u="none" strike="noStrike" kern="1200" cap="none" spc="0" normalizeH="0" baseline="0" noProof="0" dirty="0" smtClean="0">
                <a:ln>
                  <a:noFill/>
                </a:ln>
                <a:solidFill>
                  <a:srgbClr val="002549"/>
                </a:solidFill>
                <a:effectLst/>
                <a:uLnTx/>
                <a:uFillTx/>
                <a:latin typeface="Verdana"/>
                <a:ea typeface="+mn-ea"/>
                <a:cs typeface="Verdana"/>
              </a:rPr>
              <a:t>Référence, localise l’ensemble des programmes SAS ou projets EGP.</a:t>
            </a:r>
          </a:p>
          <a:p>
            <a:pPr marL="298450" marR="5080" lvl="0" indent="-285750" algn="l" defTabSz="914400" rtl="0" eaLnBrk="1" fontAlgn="auto" latinLnBrk="0" hangingPunct="1">
              <a:lnSpc>
                <a:spcPct val="100000"/>
              </a:lnSpc>
              <a:spcBef>
                <a:spcPts val="0"/>
              </a:spcBef>
              <a:spcAft>
                <a:spcPts val="0"/>
              </a:spcAft>
              <a:buClr>
                <a:srgbClr val="44546A"/>
              </a:buClr>
              <a:buSzTx/>
              <a:buFont typeface="Verdana" panose="020B0604030504040204" pitchFamily="34" charset="0"/>
              <a:buChar char="•"/>
              <a:tabLst>
                <a:tab pos="241300" algn="l"/>
              </a:tabLst>
              <a:defRPr/>
            </a:pPr>
            <a:r>
              <a:rPr kumimoji="0" lang="fr-FR" sz="1400" b="0" i="0" u="none" strike="noStrike" kern="1200" cap="none" spc="0" normalizeH="0" baseline="0" noProof="0" dirty="0" smtClean="0">
                <a:ln>
                  <a:noFill/>
                </a:ln>
                <a:solidFill>
                  <a:srgbClr val="002549"/>
                </a:solidFill>
                <a:effectLst/>
                <a:uLnTx/>
                <a:uFillTx/>
                <a:latin typeface="Verdana"/>
                <a:ea typeface="+mn-ea"/>
                <a:cs typeface="Verdana"/>
              </a:rPr>
              <a:t>Identifie au sein de ces programmes, sur une base de mots clés les éléments bloquants à une migration  </a:t>
            </a:r>
          </a:p>
        </p:txBody>
      </p:sp>
      <p:sp>
        <p:nvSpPr>
          <p:cNvPr id="8" name="object 16"/>
          <p:cNvSpPr/>
          <p:nvPr/>
        </p:nvSpPr>
        <p:spPr>
          <a:xfrm>
            <a:off x="315564" y="1393908"/>
            <a:ext cx="3816350" cy="360045"/>
          </a:xfrm>
          <a:custGeom>
            <a:avLst/>
            <a:gdLst/>
            <a:ahLst/>
            <a:cxnLst/>
            <a:rect l="l" t="t" r="r" b="b"/>
            <a:pathLst>
              <a:path w="3816350" h="360044">
                <a:moveTo>
                  <a:pt x="3809619" y="0"/>
                </a:moveTo>
                <a:lnTo>
                  <a:pt x="6438" y="0"/>
                </a:lnTo>
                <a:lnTo>
                  <a:pt x="0" y="6476"/>
                </a:lnTo>
                <a:lnTo>
                  <a:pt x="0" y="353187"/>
                </a:lnTo>
                <a:lnTo>
                  <a:pt x="6438" y="359663"/>
                </a:lnTo>
                <a:lnTo>
                  <a:pt x="3809619" y="359663"/>
                </a:lnTo>
                <a:lnTo>
                  <a:pt x="3816096" y="353187"/>
                </a:lnTo>
                <a:lnTo>
                  <a:pt x="3816096" y="6476"/>
                </a:lnTo>
                <a:lnTo>
                  <a:pt x="3809619" y="0"/>
                </a:lnTo>
                <a:close/>
              </a:path>
            </a:pathLst>
          </a:custGeom>
          <a:solidFill>
            <a:schemeClr val="tx2"/>
          </a:solidFill>
          <a:ln>
            <a:solidFill>
              <a:schemeClr val="tx2"/>
            </a:solidFill>
          </a:ln>
          <a:effectLst>
            <a:softEdge rad="12700"/>
          </a:effectLst>
        </p:spPr>
        <p:txBody>
          <a:bodyPr wrap="square" lIns="144000" tIns="0" rIns="0" bIns="0" rtlCol="0"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a:ln>
                  <a:noFill/>
                </a:ln>
                <a:solidFill>
                  <a:prstClr val="white"/>
                </a:solidFill>
                <a:effectLst/>
                <a:uLnTx/>
                <a:uFillTx/>
                <a:latin typeface="Calibri" panose="020F0502020204030204"/>
                <a:ea typeface="+mn-ea"/>
                <a:cs typeface="+mn-cs"/>
              </a:rPr>
              <a:t>OBJECTIFS</a:t>
            </a:r>
          </a:p>
        </p:txBody>
      </p:sp>
      <p:sp>
        <p:nvSpPr>
          <p:cNvPr id="9" name="object 54"/>
          <p:cNvSpPr txBox="1"/>
          <p:nvPr/>
        </p:nvSpPr>
        <p:spPr>
          <a:xfrm>
            <a:off x="9453116" y="1488055"/>
            <a:ext cx="1812289" cy="184666"/>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5" normalizeH="0" baseline="0" noProof="0" dirty="0">
                <a:ln>
                  <a:noFill/>
                </a:ln>
                <a:solidFill>
                  <a:prstClr val="white"/>
                </a:solidFill>
                <a:effectLst/>
                <a:uLnTx/>
                <a:uFillTx/>
                <a:latin typeface="Verdana"/>
                <a:ea typeface="+mn-ea"/>
                <a:cs typeface="Verdana"/>
              </a:rPr>
              <a:t>Livrables </a:t>
            </a:r>
            <a:endParaRPr kumimoji="0" sz="1200" b="0" i="0" u="none" strike="noStrike" kern="1200" cap="none" spc="0" normalizeH="0" baseline="0" noProof="0" dirty="0">
              <a:ln>
                <a:noFill/>
              </a:ln>
              <a:solidFill>
                <a:prstClr val="white"/>
              </a:solidFill>
              <a:effectLst/>
              <a:uLnTx/>
              <a:uFillTx/>
              <a:latin typeface="Verdana"/>
              <a:ea typeface="+mn-ea"/>
              <a:cs typeface="Verdana"/>
            </a:endParaRPr>
          </a:p>
        </p:txBody>
      </p:sp>
      <p:sp>
        <p:nvSpPr>
          <p:cNvPr id="10" name="object 54"/>
          <p:cNvSpPr txBox="1"/>
          <p:nvPr/>
        </p:nvSpPr>
        <p:spPr>
          <a:xfrm>
            <a:off x="9410253" y="3784041"/>
            <a:ext cx="2601339" cy="169277"/>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5"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a:rPr>
              <a:t>Hypothèses et dimensionnement </a:t>
            </a:r>
            <a:endParaRPr kumimoji="0" sz="11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a:endParaRPr>
          </a:p>
        </p:txBody>
      </p:sp>
      <p:sp>
        <p:nvSpPr>
          <p:cNvPr id="11" name="object 16">
            <a:extLst>
              <a:ext uri="{FF2B5EF4-FFF2-40B4-BE49-F238E27FC236}">
                <a16:creationId xmlns:a16="http://schemas.microsoft.com/office/drawing/2014/main" id="{BF0E9198-8283-469D-ABC8-8DDD5E1C0AF8}"/>
              </a:ext>
            </a:extLst>
          </p:cNvPr>
          <p:cNvSpPr/>
          <p:nvPr/>
        </p:nvSpPr>
        <p:spPr>
          <a:xfrm>
            <a:off x="4184289" y="1393906"/>
            <a:ext cx="5082661" cy="360045"/>
          </a:xfrm>
          <a:custGeom>
            <a:avLst/>
            <a:gdLst/>
            <a:ahLst/>
            <a:cxnLst/>
            <a:rect l="l" t="t" r="r" b="b"/>
            <a:pathLst>
              <a:path w="3816350" h="360044">
                <a:moveTo>
                  <a:pt x="3809619" y="0"/>
                </a:moveTo>
                <a:lnTo>
                  <a:pt x="6438" y="0"/>
                </a:lnTo>
                <a:lnTo>
                  <a:pt x="0" y="6476"/>
                </a:lnTo>
                <a:lnTo>
                  <a:pt x="0" y="353187"/>
                </a:lnTo>
                <a:lnTo>
                  <a:pt x="6438" y="359663"/>
                </a:lnTo>
                <a:lnTo>
                  <a:pt x="3809619" y="359663"/>
                </a:lnTo>
                <a:lnTo>
                  <a:pt x="3816096" y="353187"/>
                </a:lnTo>
                <a:lnTo>
                  <a:pt x="3816096" y="6476"/>
                </a:lnTo>
                <a:lnTo>
                  <a:pt x="3809619" y="0"/>
                </a:lnTo>
                <a:close/>
              </a:path>
            </a:pathLst>
          </a:custGeom>
          <a:solidFill>
            <a:schemeClr val="tx2"/>
          </a:solidFill>
          <a:ln>
            <a:solidFill>
              <a:schemeClr val="tx2"/>
            </a:solidFill>
          </a:ln>
          <a:effectLst>
            <a:softEdge rad="12700"/>
          </a:effectLst>
        </p:spPr>
        <p:txBody>
          <a:bodyPr wrap="square" lIns="144000" tIns="0" rIns="0" bIns="0" rtlCol="0"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smtClean="0">
                <a:ln>
                  <a:noFill/>
                </a:ln>
                <a:solidFill>
                  <a:prstClr val="white"/>
                </a:solidFill>
                <a:effectLst/>
                <a:uLnTx/>
                <a:uFillTx/>
                <a:latin typeface="Calibri" panose="020F0502020204030204"/>
                <a:ea typeface="+mn-ea"/>
                <a:cs typeface="+mn-cs"/>
              </a:rPr>
              <a:t>FONCTIONNEMENT</a:t>
            </a:r>
            <a:endParaRPr kumimoji="0" lang="fr-FR" sz="1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object 16">
            <a:extLst>
              <a:ext uri="{FF2B5EF4-FFF2-40B4-BE49-F238E27FC236}">
                <a16:creationId xmlns:a16="http://schemas.microsoft.com/office/drawing/2014/main" id="{4D6AE77A-5FFF-453D-BF4D-E38702D6774D}"/>
              </a:ext>
            </a:extLst>
          </p:cNvPr>
          <p:cNvSpPr/>
          <p:nvPr/>
        </p:nvSpPr>
        <p:spPr>
          <a:xfrm>
            <a:off x="9322369" y="1393907"/>
            <a:ext cx="2777105" cy="360045"/>
          </a:xfrm>
          <a:custGeom>
            <a:avLst/>
            <a:gdLst/>
            <a:ahLst/>
            <a:cxnLst/>
            <a:rect l="l" t="t" r="r" b="b"/>
            <a:pathLst>
              <a:path w="3816350" h="360044">
                <a:moveTo>
                  <a:pt x="3809619" y="0"/>
                </a:moveTo>
                <a:lnTo>
                  <a:pt x="6438" y="0"/>
                </a:lnTo>
                <a:lnTo>
                  <a:pt x="0" y="6476"/>
                </a:lnTo>
                <a:lnTo>
                  <a:pt x="0" y="353187"/>
                </a:lnTo>
                <a:lnTo>
                  <a:pt x="6438" y="359663"/>
                </a:lnTo>
                <a:lnTo>
                  <a:pt x="3809619" y="359663"/>
                </a:lnTo>
                <a:lnTo>
                  <a:pt x="3816096" y="353187"/>
                </a:lnTo>
                <a:lnTo>
                  <a:pt x="3816096" y="6476"/>
                </a:lnTo>
                <a:lnTo>
                  <a:pt x="3809619" y="0"/>
                </a:lnTo>
                <a:close/>
              </a:path>
            </a:pathLst>
          </a:custGeom>
          <a:solidFill>
            <a:schemeClr val="tx2"/>
          </a:solidFill>
          <a:ln>
            <a:solidFill>
              <a:schemeClr val="tx2"/>
            </a:solidFill>
          </a:ln>
          <a:effectLst>
            <a:softEdge rad="12700"/>
          </a:effectLst>
        </p:spPr>
        <p:txBody>
          <a:bodyPr wrap="square" lIns="144000" tIns="0" rIns="0" bIns="0" rtlCol="0"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smtClean="0">
                <a:ln>
                  <a:noFill/>
                </a:ln>
                <a:solidFill>
                  <a:prstClr val="white"/>
                </a:solidFill>
                <a:effectLst/>
                <a:uLnTx/>
                <a:uFillTx/>
                <a:latin typeface="Calibri" panose="020F0502020204030204"/>
                <a:ea typeface="+mn-ea"/>
                <a:cs typeface="+mn-cs"/>
              </a:rPr>
              <a:t>SUPPORT</a:t>
            </a:r>
            <a:endParaRPr kumimoji="0" lang="fr-FR" sz="1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object 16">
            <a:extLst>
              <a:ext uri="{FF2B5EF4-FFF2-40B4-BE49-F238E27FC236}">
                <a16:creationId xmlns:a16="http://schemas.microsoft.com/office/drawing/2014/main" id="{2AAE82E7-F3F1-48A5-BE21-EF74926C75B1}"/>
              </a:ext>
            </a:extLst>
          </p:cNvPr>
          <p:cNvSpPr/>
          <p:nvPr/>
        </p:nvSpPr>
        <p:spPr>
          <a:xfrm>
            <a:off x="314045" y="4034913"/>
            <a:ext cx="3816350" cy="360045"/>
          </a:xfrm>
          <a:custGeom>
            <a:avLst/>
            <a:gdLst/>
            <a:ahLst/>
            <a:cxnLst/>
            <a:rect l="l" t="t" r="r" b="b"/>
            <a:pathLst>
              <a:path w="3816350" h="360044">
                <a:moveTo>
                  <a:pt x="3809619" y="0"/>
                </a:moveTo>
                <a:lnTo>
                  <a:pt x="6438" y="0"/>
                </a:lnTo>
                <a:lnTo>
                  <a:pt x="0" y="6476"/>
                </a:lnTo>
                <a:lnTo>
                  <a:pt x="0" y="353187"/>
                </a:lnTo>
                <a:lnTo>
                  <a:pt x="6438" y="359663"/>
                </a:lnTo>
                <a:lnTo>
                  <a:pt x="3809619" y="359663"/>
                </a:lnTo>
                <a:lnTo>
                  <a:pt x="3816096" y="353187"/>
                </a:lnTo>
                <a:lnTo>
                  <a:pt x="3816096" y="6476"/>
                </a:lnTo>
                <a:lnTo>
                  <a:pt x="3809619" y="0"/>
                </a:lnTo>
                <a:close/>
              </a:path>
            </a:pathLst>
          </a:custGeom>
          <a:solidFill>
            <a:schemeClr val="tx2"/>
          </a:solidFill>
          <a:ln>
            <a:solidFill>
              <a:schemeClr val="tx2"/>
            </a:solidFill>
          </a:ln>
          <a:effectLst>
            <a:softEdge rad="12700"/>
          </a:effectLst>
        </p:spPr>
        <p:txBody>
          <a:bodyPr wrap="square" lIns="144000" tIns="0" rIns="0" bIns="0" rtlCol="0"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smtClean="0">
                <a:ln>
                  <a:noFill/>
                </a:ln>
                <a:solidFill>
                  <a:prstClr val="white"/>
                </a:solidFill>
                <a:effectLst/>
                <a:uLnTx/>
                <a:uFillTx/>
                <a:latin typeface="Calibri" panose="020F0502020204030204"/>
                <a:ea typeface="+mn-ea"/>
                <a:cs typeface="+mn-cs"/>
              </a:rPr>
              <a:t>TECHNOLOGIES POSSIBLES</a:t>
            </a:r>
            <a:endParaRPr kumimoji="0" lang="fr-FR" sz="1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object 3">
            <a:extLst>
              <a:ext uri="{FF2B5EF4-FFF2-40B4-BE49-F238E27FC236}">
                <a16:creationId xmlns:a16="http://schemas.microsoft.com/office/drawing/2014/main" id="{01FD899C-1749-4E27-9CEC-3B5E88F94EA6}"/>
              </a:ext>
            </a:extLst>
          </p:cNvPr>
          <p:cNvSpPr/>
          <p:nvPr/>
        </p:nvSpPr>
        <p:spPr>
          <a:xfrm>
            <a:off x="4184289" y="1835545"/>
            <a:ext cx="5082660" cy="3668784"/>
          </a:xfrm>
          <a:custGeom>
            <a:avLst/>
            <a:gdLst/>
            <a:ahLst/>
            <a:cxnLst/>
            <a:rect l="l" t="t" r="r" b="b"/>
            <a:pathLst>
              <a:path w="3816350" h="2484120">
                <a:moveTo>
                  <a:pt x="3716777" y="0"/>
                </a:moveTo>
                <a:lnTo>
                  <a:pt x="98439" y="4"/>
                </a:lnTo>
                <a:lnTo>
                  <a:pt x="56901" y="9495"/>
                </a:lnTo>
                <a:lnTo>
                  <a:pt x="24114" y="34444"/>
                </a:lnTo>
                <a:lnTo>
                  <a:pt x="4157" y="70778"/>
                </a:lnTo>
                <a:lnTo>
                  <a:pt x="0" y="2385727"/>
                </a:lnTo>
                <a:lnTo>
                  <a:pt x="1195" y="2400289"/>
                </a:lnTo>
                <a:lnTo>
                  <a:pt x="16303" y="2439346"/>
                </a:lnTo>
                <a:lnTo>
                  <a:pt x="45517" y="2468293"/>
                </a:lnTo>
                <a:lnTo>
                  <a:pt x="84757" y="2483055"/>
                </a:lnTo>
                <a:lnTo>
                  <a:pt x="99360" y="2484120"/>
                </a:lnTo>
                <a:lnTo>
                  <a:pt x="3717657" y="2484116"/>
                </a:lnTo>
                <a:lnTo>
                  <a:pt x="3759195" y="2474636"/>
                </a:lnTo>
                <a:lnTo>
                  <a:pt x="3791979" y="2449688"/>
                </a:lnTo>
                <a:lnTo>
                  <a:pt x="3811931" y="2413348"/>
                </a:lnTo>
                <a:lnTo>
                  <a:pt x="3816088" y="98434"/>
                </a:lnTo>
                <a:lnTo>
                  <a:pt x="3814898" y="83867"/>
                </a:lnTo>
                <a:lnTo>
                  <a:pt x="3799810" y="44794"/>
                </a:lnTo>
                <a:lnTo>
                  <a:pt x="3770611" y="15834"/>
                </a:lnTo>
                <a:lnTo>
                  <a:pt x="3731380" y="1065"/>
                </a:lnTo>
                <a:lnTo>
                  <a:pt x="3716777" y="0"/>
                </a:lnTo>
                <a:close/>
              </a:path>
            </a:pathLst>
          </a:custGeom>
          <a:solidFill>
            <a:schemeClr val="bg1">
              <a:lumMod val="85000"/>
            </a:schemeClr>
          </a:solidFill>
        </p:spPr>
        <p:txBody>
          <a:bodyPr wrap="square" lIns="36000" tIns="36000" rIns="36000" bIns="36000" rtlCol="0"/>
          <a:lstStyle/>
          <a:p>
            <a:pPr marL="298450" marR="5080" lvl="0" indent="-285750" algn="l" defTabSz="914400" rtl="0" eaLnBrk="1" fontAlgn="auto" latinLnBrk="0" hangingPunct="1">
              <a:lnSpc>
                <a:spcPct val="100000"/>
              </a:lnSpc>
              <a:spcBef>
                <a:spcPts val="0"/>
              </a:spcBef>
              <a:spcAft>
                <a:spcPts val="0"/>
              </a:spcAft>
              <a:buClr>
                <a:srgbClr val="44546A"/>
              </a:buClr>
              <a:buSzTx/>
              <a:buFont typeface="Verdana" panose="020B0604030504040204" pitchFamily="34" charset="0"/>
              <a:buChar char="•"/>
              <a:tabLst>
                <a:tab pos="241300" algn="l"/>
              </a:tabLst>
              <a:defRPr/>
            </a:pPr>
            <a:r>
              <a:rPr kumimoji="0" lang="fr-FR" sz="1400" b="0" i="0" u="none" strike="noStrike" kern="1200" cap="none" spc="0" normalizeH="0" baseline="0" noProof="0" dirty="0">
                <a:ln>
                  <a:noFill/>
                </a:ln>
                <a:solidFill>
                  <a:srgbClr val="44546A"/>
                </a:solidFill>
                <a:effectLst/>
                <a:uLnTx/>
                <a:uFillTx/>
                <a:latin typeface="Verdana"/>
                <a:ea typeface="+mn-ea"/>
                <a:cs typeface="Verdana"/>
              </a:rPr>
              <a:t>Cet outil facilement </a:t>
            </a:r>
            <a:r>
              <a:rPr kumimoji="0" lang="fr-FR" sz="1400" b="0" i="0" u="none" strike="noStrike" kern="1200" cap="none" spc="0" normalizeH="0" baseline="0" noProof="0" dirty="0" smtClean="0">
                <a:ln>
                  <a:noFill/>
                </a:ln>
                <a:solidFill>
                  <a:srgbClr val="44546A"/>
                </a:solidFill>
                <a:effectLst/>
                <a:uLnTx/>
                <a:uFillTx/>
                <a:latin typeface="Verdana"/>
                <a:ea typeface="+mn-ea"/>
                <a:cs typeface="Verdana"/>
              </a:rPr>
              <a:t>déployable </a:t>
            </a:r>
            <a:r>
              <a:rPr kumimoji="0" lang="fr-FR" sz="1400" b="0" i="0" u="none" strike="noStrike" kern="1200" cap="none" spc="0" normalizeH="0" baseline="0" noProof="0" dirty="0">
                <a:ln>
                  <a:noFill/>
                </a:ln>
                <a:solidFill>
                  <a:srgbClr val="44546A"/>
                </a:solidFill>
                <a:effectLst/>
                <a:uLnTx/>
                <a:uFillTx/>
                <a:latin typeface="Verdana"/>
                <a:ea typeface="+mn-ea"/>
                <a:cs typeface="Verdana"/>
              </a:rPr>
              <a:t>indépendant de la version SAS et l’infrastructure doit permettre </a:t>
            </a:r>
          </a:p>
          <a:p>
            <a:pPr marL="755650" marR="5080" lvl="1" indent="-285750" algn="l" defTabSz="914400" rtl="0" eaLnBrk="1" fontAlgn="auto" latinLnBrk="0" hangingPunct="1">
              <a:lnSpc>
                <a:spcPct val="100000"/>
              </a:lnSpc>
              <a:spcBef>
                <a:spcPts val="0"/>
              </a:spcBef>
              <a:spcAft>
                <a:spcPts val="0"/>
              </a:spcAft>
              <a:buClr>
                <a:srgbClr val="44546A"/>
              </a:buClr>
              <a:buSzTx/>
              <a:buFont typeface="Verdana" panose="020B0604030504040204" pitchFamily="34" charset="0"/>
              <a:buChar char="•"/>
              <a:tabLst>
                <a:tab pos="241300" algn="l"/>
              </a:tabLst>
              <a:defRPr/>
            </a:pPr>
            <a:r>
              <a:rPr kumimoji="0" lang="fr-FR" sz="1400" b="0" i="0" u="none" strike="noStrike" kern="1200" cap="none" spc="0" normalizeH="0" baseline="0" noProof="0" dirty="0">
                <a:ln>
                  <a:noFill/>
                </a:ln>
                <a:solidFill>
                  <a:srgbClr val="44546A"/>
                </a:solidFill>
                <a:effectLst/>
                <a:uLnTx/>
                <a:uFillTx/>
                <a:latin typeface="Verdana"/>
                <a:ea typeface="+mn-ea"/>
                <a:cs typeface="Verdana"/>
              </a:rPr>
              <a:t>Référencement exhaustif des ressources SAS mettant en lumière les éléments bloquants à une migration </a:t>
            </a:r>
          </a:p>
          <a:p>
            <a:pPr marL="755650" marR="5080" lvl="1" indent="-285750" algn="l" defTabSz="914400" rtl="0" eaLnBrk="1" fontAlgn="auto" latinLnBrk="0" hangingPunct="1">
              <a:lnSpc>
                <a:spcPct val="100000"/>
              </a:lnSpc>
              <a:spcBef>
                <a:spcPts val="0"/>
              </a:spcBef>
              <a:spcAft>
                <a:spcPts val="0"/>
              </a:spcAft>
              <a:buClr>
                <a:srgbClr val="44546A"/>
              </a:buClr>
              <a:buSzTx/>
              <a:buFont typeface="Verdana" panose="020B0604030504040204" pitchFamily="34" charset="0"/>
              <a:buChar char="•"/>
              <a:tabLst>
                <a:tab pos="241300" algn="l"/>
              </a:tabLst>
              <a:defRPr/>
            </a:pPr>
            <a:r>
              <a:rPr kumimoji="0" lang="fr-FR" sz="1400" b="0" i="0" u="none" strike="noStrike" kern="1200" cap="none" spc="0" normalizeH="0" baseline="0" noProof="0" dirty="0">
                <a:ln>
                  <a:noFill/>
                </a:ln>
                <a:solidFill>
                  <a:srgbClr val="44546A"/>
                </a:solidFill>
                <a:effectLst/>
                <a:uLnTx/>
                <a:uFillTx/>
                <a:latin typeface="Verdana"/>
                <a:ea typeface="+mn-ea"/>
                <a:cs typeface="Verdana"/>
              </a:rPr>
              <a:t>Identification des programmes ou objets obsolètes</a:t>
            </a:r>
          </a:p>
          <a:p>
            <a:pPr marL="755650" marR="5080" lvl="1" indent="-285750" algn="l" defTabSz="914400" rtl="0" eaLnBrk="1" fontAlgn="auto" latinLnBrk="0" hangingPunct="1">
              <a:lnSpc>
                <a:spcPct val="100000"/>
              </a:lnSpc>
              <a:spcBef>
                <a:spcPts val="0"/>
              </a:spcBef>
              <a:spcAft>
                <a:spcPts val="0"/>
              </a:spcAft>
              <a:buClr>
                <a:srgbClr val="44546A"/>
              </a:buClr>
              <a:buSzTx/>
              <a:buFont typeface="Verdana" panose="020B0604030504040204" pitchFamily="34" charset="0"/>
              <a:buChar char="•"/>
              <a:tabLst>
                <a:tab pos="241300" algn="l"/>
              </a:tabLst>
              <a:defRPr/>
            </a:pPr>
            <a:r>
              <a:rPr kumimoji="0" lang="fr-FR" sz="1400" b="0" i="0" u="none" strike="noStrike" kern="1200" cap="none" spc="0" normalizeH="0" baseline="0" noProof="0" dirty="0">
                <a:ln>
                  <a:noFill/>
                </a:ln>
                <a:solidFill>
                  <a:srgbClr val="44546A"/>
                </a:solidFill>
                <a:effectLst/>
                <a:uLnTx/>
                <a:uFillTx/>
                <a:latin typeface="Verdana"/>
                <a:ea typeface="+mn-ea"/>
                <a:cs typeface="Verdana"/>
              </a:rPr>
              <a:t>Associé à des abaques l’outil permettra de fiabiliser la charge de migration</a:t>
            </a:r>
          </a:p>
        </p:txBody>
      </p:sp>
      <p:sp>
        <p:nvSpPr>
          <p:cNvPr id="15" name="object 3">
            <a:extLst>
              <a:ext uri="{FF2B5EF4-FFF2-40B4-BE49-F238E27FC236}">
                <a16:creationId xmlns:a16="http://schemas.microsoft.com/office/drawing/2014/main" id="{EA712DEE-2DD1-4D9B-9206-413ACB5DEA2E}"/>
              </a:ext>
            </a:extLst>
          </p:cNvPr>
          <p:cNvSpPr/>
          <p:nvPr/>
        </p:nvSpPr>
        <p:spPr>
          <a:xfrm>
            <a:off x="314045" y="4463497"/>
            <a:ext cx="3816350" cy="1040832"/>
          </a:xfrm>
          <a:custGeom>
            <a:avLst/>
            <a:gdLst/>
            <a:ahLst/>
            <a:cxnLst/>
            <a:rect l="l" t="t" r="r" b="b"/>
            <a:pathLst>
              <a:path w="3816350" h="2484120">
                <a:moveTo>
                  <a:pt x="3716777" y="0"/>
                </a:moveTo>
                <a:lnTo>
                  <a:pt x="98439" y="4"/>
                </a:lnTo>
                <a:lnTo>
                  <a:pt x="56901" y="9495"/>
                </a:lnTo>
                <a:lnTo>
                  <a:pt x="24114" y="34444"/>
                </a:lnTo>
                <a:lnTo>
                  <a:pt x="4157" y="70778"/>
                </a:lnTo>
                <a:lnTo>
                  <a:pt x="0" y="2385727"/>
                </a:lnTo>
                <a:lnTo>
                  <a:pt x="1195" y="2400289"/>
                </a:lnTo>
                <a:lnTo>
                  <a:pt x="16303" y="2439346"/>
                </a:lnTo>
                <a:lnTo>
                  <a:pt x="45517" y="2468293"/>
                </a:lnTo>
                <a:lnTo>
                  <a:pt x="84757" y="2483055"/>
                </a:lnTo>
                <a:lnTo>
                  <a:pt x="99360" y="2484120"/>
                </a:lnTo>
                <a:lnTo>
                  <a:pt x="3717657" y="2484116"/>
                </a:lnTo>
                <a:lnTo>
                  <a:pt x="3759195" y="2474636"/>
                </a:lnTo>
                <a:lnTo>
                  <a:pt x="3791979" y="2449688"/>
                </a:lnTo>
                <a:lnTo>
                  <a:pt x="3811931" y="2413348"/>
                </a:lnTo>
                <a:lnTo>
                  <a:pt x="3816088" y="98434"/>
                </a:lnTo>
                <a:lnTo>
                  <a:pt x="3814898" y="83867"/>
                </a:lnTo>
                <a:lnTo>
                  <a:pt x="3799810" y="44794"/>
                </a:lnTo>
                <a:lnTo>
                  <a:pt x="3770611" y="15834"/>
                </a:lnTo>
                <a:lnTo>
                  <a:pt x="3731380" y="1065"/>
                </a:lnTo>
                <a:lnTo>
                  <a:pt x="3716777" y="0"/>
                </a:lnTo>
                <a:close/>
              </a:path>
            </a:pathLst>
          </a:custGeom>
          <a:solidFill>
            <a:schemeClr val="bg1">
              <a:lumMod val="85000"/>
            </a:schemeClr>
          </a:solidFill>
        </p:spPr>
        <p:txBody>
          <a:bodyPr wrap="square" lIns="36000" tIns="36000" rIns="36000" bIns="36000" rtlCol="0"/>
          <a:lstStyle/>
          <a:p>
            <a:pPr marL="298450" marR="5080" lvl="0" indent="-285750" algn="l" defTabSz="914400" rtl="0" eaLnBrk="1" fontAlgn="auto" latinLnBrk="0" hangingPunct="1">
              <a:lnSpc>
                <a:spcPct val="100000"/>
              </a:lnSpc>
              <a:spcBef>
                <a:spcPts val="0"/>
              </a:spcBef>
              <a:spcAft>
                <a:spcPts val="0"/>
              </a:spcAft>
              <a:buClr>
                <a:srgbClr val="44546A"/>
              </a:buClr>
              <a:buSzTx/>
              <a:buFont typeface="Verdana" panose="020B0604030504040204" pitchFamily="34" charset="0"/>
              <a:buChar char="•"/>
              <a:tabLst>
                <a:tab pos="241300" algn="l"/>
              </a:tabLst>
              <a:defRPr/>
            </a:pPr>
            <a:r>
              <a:rPr kumimoji="0" lang="fr-FR" sz="1400" b="0" i="0" u="none" strike="noStrike" kern="1200" cap="none" spc="0" normalizeH="0" baseline="0" noProof="0" dirty="0" smtClean="0">
                <a:ln>
                  <a:noFill/>
                </a:ln>
                <a:solidFill>
                  <a:srgbClr val="002549"/>
                </a:solidFill>
                <a:effectLst/>
                <a:uLnTx/>
                <a:uFillTx/>
                <a:latin typeface="Verdana"/>
                <a:ea typeface="+mn-ea"/>
                <a:cs typeface="Verdana"/>
              </a:rPr>
              <a:t>SAS</a:t>
            </a:r>
          </a:p>
          <a:p>
            <a:pPr marL="298450" marR="5080" lvl="0" indent="-285750" algn="l" defTabSz="914400" rtl="0" eaLnBrk="1" fontAlgn="auto" latinLnBrk="0" hangingPunct="1">
              <a:lnSpc>
                <a:spcPct val="100000"/>
              </a:lnSpc>
              <a:spcBef>
                <a:spcPts val="0"/>
              </a:spcBef>
              <a:spcAft>
                <a:spcPts val="0"/>
              </a:spcAft>
              <a:buClr>
                <a:srgbClr val="44546A"/>
              </a:buClr>
              <a:buSzTx/>
              <a:buFont typeface="Verdana" panose="020B0604030504040204" pitchFamily="34" charset="0"/>
              <a:buChar char="•"/>
              <a:tabLst>
                <a:tab pos="241300" algn="l"/>
              </a:tabLst>
              <a:defRPr/>
            </a:pPr>
            <a:r>
              <a:rPr kumimoji="0" lang="fr-FR" sz="1400" b="0" i="0" u="none" strike="noStrike" kern="1200" cap="none" spc="0" normalizeH="0" baseline="0" noProof="0" dirty="0" smtClean="0">
                <a:ln>
                  <a:noFill/>
                </a:ln>
                <a:solidFill>
                  <a:srgbClr val="002549"/>
                </a:solidFill>
                <a:effectLst/>
                <a:uLnTx/>
                <a:uFillTx/>
                <a:latin typeface="Verdana"/>
                <a:ea typeface="+mn-ea"/>
                <a:cs typeface="+mn-cs"/>
              </a:rPr>
              <a:t>Python</a:t>
            </a:r>
          </a:p>
          <a:p>
            <a:pPr marL="298450" marR="5080" lvl="0" indent="-285750" algn="l" defTabSz="914400" rtl="0" eaLnBrk="1" fontAlgn="auto" latinLnBrk="0" hangingPunct="1">
              <a:lnSpc>
                <a:spcPct val="100000"/>
              </a:lnSpc>
              <a:spcBef>
                <a:spcPts val="0"/>
              </a:spcBef>
              <a:spcAft>
                <a:spcPts val="0"/>
              </a:spcAft>
              <a:buClr>
                <a:srgbClr val="44546A"/>
              </a:buClr>
              <a:buSzTx/>
              <a:buFont typeface="Verdana" panose="020B0604030504040204" pitchFamily="34" charset="0"/>
              <a:buChar char="•"/>
              <a:tabLst>
                <a:tab pos="241300" algn="l"/>
              </a:tabLst>
              <a:defRPr/>
            </a:pPr>
            <a:r>
              <a:rPr kumimoji="0" lang="fr-FR" sz="1400" b="0" i="0" u="none" strike="noStrike" kern="1200" cap="none" spc="0" normalizeH="0" baseline="0" noProof="0" dirty="0" smtClean="0">
                <a:ln>
                  <a:noFill/>
                </a:ln>
                <a:solidFill>
                  <a:srgbClr val="002549"/>
                </a:solidFill>
                <a:effectLst/>
                <a:uLnTx/>
                <a:uFillTx/>
                <a:latin typeface="Verdana"/>
                <a:ea typeface="+mn-ea"/>
                <a:cs typeface="+mn-cs"/>
              </a:rPr>
              <a:t>Shell/Dos</a:t>
            </a:r>
            <a:endParaRPr kumimoji="0" lang="fr-FR" sz="1400" b="0" i="0" u="none" strike="noStrike" kern="1200" cap="none" spc="0" normalizeH="0" baseline="0" noProof="0" dirty="0" smtClean="0">
              <a:ln>
                <a:noFill/>
              </a:ln>
              <a:solidFill>
                <a:srgbClr val="002060"/>
              </a:solidFill>
              <a:effectLst/>
              <a:uLnTx/>
              <a:uFillTx/>
              <a:latin typeface="Verdana"/>
              <a:ea typeface="+mn-ea"/>
              <a:cs typeface="Verdana"/>
            </a:endParaRPr>
          </a:p>
          <a:p>
            <a:pPr marL="241300" marR="5080" lvl="0" indent="-228600" algn="l" defTabSz="914400" rtl="0" eaLnBrk="1" fontAlgn="auto" latinLnBrk="0" hangingPunct="1">
              <a:lnSpc>
                <a:spcPct val="100000"/>
              </a:lnSpc>
              <a:spcBef>
                <a:spcPts val="0"/>
              </a:spcBef>
              <a:spcAft>
                <a:spcPts val="0"/>
              </a:spcAft>
              <a:buClr>
                <a:srgbClr val="C00000"/>
              </a:buClr>
              <a:buSzTx/>
              <a:buFont typeface="MS Gothic"/>
              <a:buChar char="▪"/>
              <a:tabLst>
                <a:tab pos="241300" algn="l"/>
              </a:tabLst>
              <a:defRPr/>
            </a:pPr>
            <a:endParaRPr kumimoji="0"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object 3">
            <a:extLst>
              <a:ext uri="{FF2B5EF4-FFF2-40B4-BE49-F238E27FC236}">
                <a16:creationId xmlns:a16="http://schemas.microsoft.com/office/drawing/2014/main" id="{21981AC4-0E43-4FAD-AA5E-9B6E423F9263}"/>
              </a:ext>
            </a:extLst>
          </p:cNvPr>
          <p:cNvSpPr/>
          <p:nvPr/>
        </p:nvSpPr>
        <p:spPr>
          <a:xfrm>
            <a:off x="9322368" y="1835545"/>
            <a:ext cx="2777105" cy="1866903"/>
          </a:xfrm>
          <a:custGeom>
            <a:avLst/>
            <a:gdLst/>
            <a:ahLst/>
            <a:cxnLst/>
            <a:rect l="l" t="t" r="r" b="b"/>
            <a:pathLst>
              <a:path w="3816350" h="2484120">
                <a:moveTo>
                  <a:pt x="3716777" y="0"/>
                </a:moveTo>
                <a:lnTo>
                  <a:pt x="98439" y="4"/>
                </a:lnTo>
                <a:lnTo>
                  <a:pt x="56901" y="9495"/>
                </a:lnTo>
                <a:lnTo>
                  <a:pt x="24114" y="34444"/>
                </a:lnTo>
                <a:lnTo>
                  <a:pt x="4157" y="70778"/>
                </a:lnTo>
                <a:lnTo>
                  <a:pt x="0" y="2385727"/>
                </a:lnTo>
                <a:lnTo>
                  <a:pt x="1195" y="2400289"/>
                </a:lnTo>
                <a:lnTo>
                  <a:pt x="16303" y="2439346"/>
                </a:lnTo>
                <a:lnTo>
                  <a:pt x="45517" y="2468293"/>
                </a:lnTo>
                <a:lnTo>
                  <a:pt x="84757" y="2483055"/>
                </a:lnTo>
                <a:lnTo>
                  <a:pt x="99360" y="2484120"/>
                </a:lnTo>
                <a:lnTo>
                  <a:pt x="3717657" y="2484116"/>
                </a:lnTo>
                <a:lnTo>
                  <a:pt x="3759195" y="2474636"/>
                </a:lnTo>
                <a:lnTo>
                  <a:pt x="3791979" y="2449688"/>
                </a:lnTo>
                <a:lnTo>
                  <a:pt x="3811931" y="2413348"/>
                </a:lnTo>
                <a:lnTo>
                  <a:pt x="3816088" y="98434"/>
                </a:lnTo>
                <a:lnTo>
                  <a:pt x="3814898" y="83867"/>
                </a:lnTo>
                <a:lnTo>
                  <a:pt x="3799810" y="44794"/>
                </a:lnTo>
                <a:lnTo>
                  <a:pt x="3770611" y="15834"/>
                </a:lnTo>
                <a:lnTo>
                  <a:pt x="3731380" y="1065"/>
                </a:lnTo>
                <a:lnTo>
                  <a:pt x="3716777" y="0"/>
                </a:lnTo>
                <a:close/>
              </a:path>
            </a:pathLst>
          </a:custGeom>
          <a:solidFill>
            <a:schemeClr val="bg1">
              <a:lumMod val="85000"/>
            </a:schemeClr>
          </a:solidFill>
        </p:spPr>
        <p:txBody>
          <a:bodyPr wrap="square" lIns="36000" tIns="36000" rIns="36000" bIns="36000" rtlCol="0"/>
          <a:lstStyle/>
          <a:p>
            <a:pPr marL="298450" marR="5080" lvl="0" indent="-285750" algn="l" defTabSz="914400" rtl="0" eaLnBrk="1" fontAlgn="auto" latinLnBrk="0" hangingPunct="1">
              <a:lnSpc>
                <a:spcPct val="100000"/>
              </a:lnSpc>
              <a:spcBef>
                <a:spcPts val="0"/>
              </a:spcBef>
              <a:spcAft>
                <a:spcPts val="0"/>
              </a:spcAft>
              <a:buClr>
                <a:srgbClr val="44546A"/>
              </a:buClr>
              <a:buSzTx/>
              <a:buFont typeface="Verdana" panose="020B0604030504040204" pitchFamily="34" charset="0"/>
              <a:buChar char="•"/>
              <a:tabLst>
                <a:tab pos="241300" algn="l"/>
              </a:tabLst>
              <a:defRPr/>
            </a:pPr>
            <a:r>
              <a:rPr kumimoji="0" lang="fr-FR" sz="1400" b="0" i="0" u="none" strike="noStrike" kern="1200" cap="none" spc="0" normalizeH="0" baseline="0" noProof="0" dirty="0" smtClean="0">
                <a:ln>
                  <a:noFill/>
                </a:ln>
                <a:solidFill>
                  <a:srgbClr val="002549"/>
                </a:solidFill>
                <a:effectLst/>
                <a:uLnTx/>
                <a:uFillTx/>
                <a:latin typeface="Verdana"/>
                <a:ea typeface="+mn-ea"/>
                <a:cs typeface="Verdana"/>
              </a:rPr>
              <a:t>Multi Plateforme</a:t>
            </a:r>
          </a:p>
          <a:p>
            <a:pPr marL="298450" marR="5080" lvl="0" indent="-285750" algn="l" defTabSz="914400" rtl="0" eaLnBrk="1" fontAlgn="auto" latinLnBrk="0" hangingPunct="1">
              <a:lnSpc>
                <a:spcPct val="100000"/>
              </a:lnSpc>
              <a:spcBef>
                <a:spcPts val="0"/>
              </a:spcBef>
              <a:spcAft>
                <a:spcPts val="0"/>
              </a:spcAft>
              <a:buClr>
                <a:srgbClr val="44546A"/>
              </a:buClr>
              <a:buSzTx/>
              <a:buFont typeface="Verdana" panose="020B0604030504040204" pitchFamily="34" charset="0"/>
              <a:buChar char="•"/>
              <a:tabLst>
                <a:tab pos="241300" algn="l"/>
              </a:tabLst>
              <a:defRPr/>
            </a:pPr>
            <a:r>
              <a:rPr kumimoji="0" lang="fr-FR" sz="1400" b="0" i="0" u="none" strike="noStrike" kern="1200" cap="none" spc="0" normalizeH="0" baseline="0" noProof="0" dirty="0" smtClean="0">
                <a:ln>
                  <a:noFill/>
                </a:ln>
                <a:solidFill>
                  <a:srgbClr val="002549"/>
                </a:solidFill>
                <a:effectLst/>
                <a:uLnTx/>
                <a:uFillTx/>
                <a:latin typeface="Verdana"/>
                <a:ea typeface="+mn-ea"/>
                <a:cs typeface="Verdana"/>
              </a:rPr>
              <a:t>Multi Version SAS</a:t>
            </a:r>
          </a:p>
        </p:txBody>
      </p:sp>
      <p:sp>
        <p:nvSpPr>
          <p:cNvPr id="17" name="object 16">
            <a:extLst>
              <a:ext uri="{FF2B5EF4-FFF2-40B4-BE49-F238E27FC236}">
                <a16:creationId xmlns:a16="http://schemas.microsoft.com/office/drawing/2014/main" id="{4D6AE77A-5FFF-453D-BF4D-E38702D6774D}"/>
              </a:ext>
            </a:extLst>
          </p:cNvPr>
          <p:cNvSpPr/>
          <p:nvPr/>
        </p:nvSpPr>
        <p:spPr>
          <a:xfrm>
            <a:off x="9322369" y="3784041"/>
            <a:ext cx="2777105" cy="360045"/>
          </a:xfrm>
          <a:custGeom>
            <a:avLst/>
            <a:gdLst/>
            <a:ahLst/>
            <a:cxnLst/>
            <a:rect l="l" t="t" r="r" b="b"/>
            <a:pathLst>
              <a:path w="3816350" h="360044">
                <a:moveTo>
                  <a:pt x="3809619" y="0"/>
                </a:moveTo>
                <a:lnTo>
                  <a:pt x="6438" y="0"/>
                </a:lnTo>
                <a:lnTo>
                  <a:pt x="0" y="6476"/>
                </a:lnTo>
                <a:lnTo>
                  <a:pt x="0" y="353187"/>
                </a:lnTo>
                <a:lnTo>
                  <a:pt x="6438" y="359663"/>
                </a:lnTo>
                <a:lnTo>
                  <a:pt x="3809619" y="359663"/>
                </a:lnTo>
                <a:lnTo>
                  <a:pt x="3816096" y="353187"/>
                </a:lnTo>
                <a:lnTo>
                  <a:pt x="3816096" y="6476"/>
                </a:lnTo>
                <a:lnTo>
                  <a:pt x="3809619" y="0"/>
                </a:lnTo>
                <a:close/>
              </a:path>
            </a:pathLst>
          </a:custGeom>
          <a:solidFill>
            <a:schemeClr val="tx2"/>
          </a:solidFill>
          <a:ln>
            <a:solidFill>
              <a:schemeClr val="tx2"/>
            </a:solidFill>
          </a:ln>
          <a:effectLst>
            <a:softEdge rad="12700"/>
          </a:effectLst>
        </p:spPr>
        <p:txBody>
          <a:bodyPr wrap="square" lIns="144000" tIns="0" rIns="0" bIns="0" rtlCol="0" anchor="ctr"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smtClean="0">
                <a:ln>
                  <a:noFill/>
                </a:ln>
                <a:solidFill>
                  <a:prstClr val="white"/>
                </a:solidFill>
                <a:effectLst/>
                <a:uLnTx/>
                <a:uFillTx/>
                <a:latin typeface="Calibri" panose="020F0502020204030204"/>
                <a:ea typeface="+mn-ea"/>
                <a:cs typeface="+mn-cs"/>
              </a:rPr>
              <a:t>EVOLUTION</a:t>
            </a:r>
            <a:endParaRPr kumimoji="0" lang="fr-FR" sz="1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bject 3">
            <a:extLst>
              <a:ext uri="{FF2B5EF4-FFF2-40B4-BE49-F238E27FC236}">
                <a16:creationId xmlns:a16="http://schemas.microsoft.com/office/drawing/2014/main" id="{21981AC4-0E43-4FAD-AA5E-9B6E423F9263}"/>
              </a:ext>
            </a:extLst>
          </p:cNvPr>
          <p:cNvSpPr/>
          <p:nvPr/>
        </p:nvSpPr>
        <p:spPr>
          <a:xfrm>
            <a:off x="9322368" y="4225679"/>
            <a:ext cx="2777105" cy="1278650"/>
          </a:xfrm>
          <a:custGeom>
            <a:avLst/>
            <a:gdLst/>
            <a:ahLst/>
            <a:cxnLst/>
            <a:rect l="l" t="t" r="r" b="b"/>
            <a:pathLst>
              <a:path w="3816350" h="2484120">
                <a:moveTo>
                  <a:pt x="3716777" y="0"/>
                </a:moveTo>
                <a:lnTo>
                  <a:pt x="98439" y="4"/>
                </a:lnTo>
                <a:lnTo>
                  <a:pt x="56901" y="9495"/>
                </a:lnTo>
                <a:lnTo>
                  <a:pt x="24114" y="34444"/>
                </a:lnTo>
                <a:lnTo>
                  <a:pt x="4157" y="70778"/>
                </a:lnTo>
                <a:lnTo>
                  <a:pt x="0" y="2385727"/>
                </a:lnTo>
                <a:lnTo>
                  <a:pt x="1195" y="2400289"/>
                </a:lnTo>
                <a:lnTo>
                  <a:pt x="16303" y="2439346"/>
                </a:lnTo>
                <a:lnTo>
                  <a:pt x="45517" y="2468293"/>
                </a:lnTo>
                <a:lnTo>
                  <a:pt x="84757" y="2483055"/>
                </a:lnTo>
                <a:lnTo>
                  <a:pt x="99360" y="2484120"/>
                </a:lnTo>
                <a:lnTo>
                  <a:pt x="3717657" y="2484116"/>
                </a:lnTo>
                <a:lnTo>
                  <a:pt x="3759195" y="2474636"/>
                </a:lnTo>
                <a:lnTo>
                  <a:pt x="3791979" y="2449688"/>
                </a:lnTo>
                <a:lnTo>
                  <a:pt x="3811931" y="2413348"/>
                </a:lnTo>
                <a:lnTo>
                  <a:pt x="3816088" y="98434"/>
                </a:lnTo>
                <a:lnTo>
                  <a:pt x="3814898" y="83867"/>
                </a:lnTo>
                <a:lnTo>
                  <a:pt x="3799810" y="44794"/>
                </a:lnTo>
                <a:lnTo>
                  <a:pt x="3770611" y="15834"/>
                </a:lnTo>
                <a:lnTo>
                  <a:pt x="3731380" y="1065"/>
                </a:lnTo>
                <a:lnTo>
                  <a:pt x="3716777" y="0"/>
                </a:lnTo>
                <a:close/>
              </a:path>
            </a:pathLst>
          </a:custGeom>
          <a:solidFill>
            <a:schemeClr val="bg1">
              <a:lumMod val="85000"/>
            </a:schemeClr>
          </a:solidFill>
        </p:spPr>
        <p:txBody>
          <a:bodyPr wrap="square" lIns="36000" tIns="36000" rIns="36000" bIns="36000" rtlCol="0"/>
          <a:lstStyle/>
          <a:p>
            <a:pPr marL="298450" marR="5080" lvl="0" indent="-285750" algn="l" defTabSz="914400" rtl="0" eaLnBrk="1" fontAlgn="auto" latinLnBrk="0" hangingPunct="1">
              <a:lnSpc>
                <a:spcPct val="100000"/>
              </a:lnSpc>
              <a:spcBef>
                <a:spcPts val="0"/>
              </a:spcBef>
              <a:spcAft>
                <a:spcPts val="0"/>
              </a:spcAft>
              <a:buClr>
                <a:srgbClr val="44546A"/>
              </a:buClr>
              <a:buSzTx/>
              <a:buFont typeface="Verdana" panose="020B0604030504040204" pitchFamily="34" charset="0"/>
              <a:buChar char="•"/>
              <a:tabLst>
                <a:tab pos="241300" algn="l"/>
              </a:tabLst>
              <a:defRPr/>
            </a:pPr>
            <a:r>
              <a:rPr kumimoji="0" lang="fr-FR" sz="1400" b="0" i="0" u="none" strike="noStrike" kern="1200" cap="none" spc="0" normalizeH="0" baseline="0" noProof="0" dirty="0" smtClean="0">
                <a:ln>
                  <a:noFill/>
                </a:ln>
                <a:solidFill>
                  <a:srgbClr val="002549"/>
                </a:solidFill>
                <a:effectLst/>
                <a:uLnTx/>
                <a:uFillTx/>
                <a:latin typeface="Verdana"/>
                <a:ea typeface="+mn-ea"/>
                <a:cs typeface="Verdana"/>
              </a:rPr>
              <a:t>Automatisation des corrections</a:t>
            </a:r>
          </a:p>
        </p:txBody>
      </p:sp>
    </p:spTree>
    <p:extLst>
      <p:ext uri="{BB962C8B-B14F-4D97-AF65-F5344CB8AC3E}">
        <p14:creationId xmlns:p14="http://schemas.microsoft.com/office/powerpoint/2010/main" val="39792192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8" name="Picture 24" descr="Icône Vectorielle du tableau de bord : image vectorielle de stock (libre de  droits) 142108966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0789" b="21299"/>
          <a:stretch/>
        </p:blipFill>
        <p:spPr bwMode="auto">
          <a:xfrm>
            <a:off x="10735671" y="1849237"/>
            <a:ext cx="464400" cy="339644"/>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2" descr="Icône D'isolement Noire De Vecteur D'analyse De Données Illustration Simple  D'élément Des Icônes De Vecteur De Concept D'intellig Illustration de  Vecteur - Illustration du illustration, finances: 143596040"/>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658" t="12813" r="20390" b="27582"/>
          <a:stretch/>
        </p:blipFill>
        <p:spPr bwMode="auto">
          <a:xfrm>
            <a:off x="10793026" y="2915101"/>
            <a:ext cx="373854" cy="40589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cône d'alerte de la cloche isolée : image vectorielle de stock (libre de  droits) 1917348758"/>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10228"/>
          <a:stretch/>
        </p:blipFill>
        <p:spPr bwMode="auto">
          <a:xfrm>
            <a:off x="10793026" y="4079257"/>
            <a:ext cx="431379" cy="417047"/>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48DF54-380C-439F-A3D8-83F6F52CA378}"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Rectangle à coins arrondis 4"/>
          <p:cNvSpPr/>
          <p:nvPr/>
        </p:nvSpPr>
        <p:spPr>
          <a:xfrm>
            <a:off x="697499" y="1107024"/>
            <a:ext cx="2697542" cy="4010100"/>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à coins arrondis 5"/>
          <p:cNvSpPr/>
          <p:nvPr/>
        </p:nvSpPr>
        <p:spPr>
          <a:xfrm>
            <a:off x="3543080" y="1107022"/>
            <a:ext cx="3878837" cy="4010101"/>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https://cdn-icons-png.flaticon.com/512/1877/1877299.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01242" y="1843462"/>
            <a:ext cx="702893" cy="702893"/>
          </a:xfrm>
          <a:prstGeom prst="rect">
            <a:avLst/>
          </a:prstGeom>
          <a:noFill/>
          <a:extLst>
            <a:ext uri="{909E8E84-426E-40DD-AFC4-6F175D3DCCD1}">
              <a14:hiddenFill xmlns:a14="http://schemas.microsoft.com/office/drawing/2010/main">
                <a:solidFill>
                  <a:srgbClr val="FFFFFF"/>
                </a:solidFill>
              </a14:hiddenFill>
            </a:ext>
          </a:extLst>
        </p:spPr>
      </p:pic>
      <p:sp>
        <p:nvSpPr>
          <p:cNvPr id="8" name="Titre 7"/>
          <p:cNvSpPr>
            <a:spLocks noGrp="1"/>
          </p:cNvSpPr>
          <p:nvPr>
            <p:ph type="title"/>
          </p:nvPr>
        </p:nvSpPr>
        <p:spPr/>
        <p:txBody>
          <a:bodyPr/>
          <a:lstStyle/>
          <a:p>
            <a:r>
              <a:rPr lang="fr-FR" noProof="0" dirty="0"/>
              <a:t>Audit</a:t>
            </a:r>
            <a:r>
              <a:rPr lang="fr-FR" cap="all" noProof="0" dirty="0"/>
              <a:t> </a:t>
            </a:r>
            <a:r>
              <a:rPr lang="fr-FR" cap="all" noProof="0" dirty="0" smtClean="0"/>
              <a:t>#4</a:t>
            </a:r>
            <a:br>
              <a:rPr lang="fr-FR" cap="all" noProof="0" dirty="0" smtClean="0"/>
            </a:br>
            <a:r>
              <a:rPr lang="fr-FR" sz="1800" cap="all" noProof="0" dirty="0" smtClean="0"/>
              <a:t>Exemple de solution de monitoring</a:t>
            </a:r>
            <a:endParaRPr lang="fr-FR" noProof="0" dirty="0"/>
          </a:p>
        </p:txBody>
      </p:sp>
      <p:pic>
        <p:nvPicPr>
          <p:cNvPr id="1028" name="Picture 4" descr="Person using computer, vector icon"/>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5800">
                        <a14:foregroundMark x1="46100" y1="21200" x2="46100" y2="21200"/>
                        <a14:foregroundMark x1="29200" y1="56100" x2="29200" y2="56100"/>
                        <a14:foregroundMark x1="49300" y1="43400" x2="49300" y2="43400"/>
                        <a14:foregroundMark x1="49300" y1="52900" x2="49300" y2="52900"/>
                        <a14:foregroundMark x1="70400" y1="55000" x2="70400" y2="55000"/>
                        <a14:foregroundMark x1="46100" y1="88800" x2="46100" y2="88800"/>
                      </a14:backgroundRemoval>
                    </a14:imgEffect>
                  </a14:imgLayer>
                </a14:imgProps>
              </a:ext>
              <a:ext uri="{28A0092B-C50C-407E-A947-70E740481C1C}">
                <a14:useLocalDpi xmlns:a14="http://schemas.microsoft.com/office/drawing/2010/main" val="0"/>
              </a:ext>
            </a:extLst>
          </a:blip>
          <a:srcRect/>
          <a:stretch>
            <a:fillRect/>
          </a:stretch>
        </p:blipFill>
        <p:spPr bwMode="auto">
          <a:xfrm>
            <a:off x="1042511" y="3465544"/>
            <a:ext cx="896891" cy="8968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icons.flaticon.com/png/512/1960/premium/1960242.png?token=exp=1650536526~hmac=1d3446ebe4b62aea157c87c2a2aa459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98127" y="1941175"/>
            <a:ext cx="507469" cy="50746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https://cdn-icons.flaticon.com/png/512/1960/premium/1960242.png?token=exp=1650536526~hmac=1d3446ebe4b62aea157c87c2a2aa459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32978" y="3659261"/>
            <a:ext cx="507469" cy="507469"/>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necteur en angle 10"/>
          <p:cNvCxnSpPr>
            <a:stCxn id="1026" idx="3"/>
            <a:endCxn id="1030" idx="1"/>
          </p:cNvCxnSpPr>
          <p:nvPr/>
        </p:nvCxnSpPr>
        <p:spPr>
          <a:xfrm>
            <a:off x="1904135" y="2194909"/>
            <a:ext cx="593992" cy="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7" name="Connecteur en angle 16"/>
          <p:cNvCxnSpPr>
            <a:stCxn id="1028" idx="3"/>
            <a:endCxn id="13" idx="1"/>
          </p:cNvCxnSpPr>
          <p:nvPr/>
        </p:nvCxnSpPr>
        <p:spPr>
          <a:xfrm flipV="1">
            <a:off x="1939402" y="3912996"/>
            <a:ext cx="593576" cy="99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cteur en angle 19"/>
          <p:cNvCxnSpPr>
            <a:stCxn id="1030" idx="3"/>
            <a:endCxn id="1032" idx="1"/>
          </p:cNvCxnSpPr>
          <p:nvPr/>
        </p:nvCxnSpPr>
        <p:spPr>
          <a:xfrm>
            <a:off x="3005596" y="2194910"/>
            <a:ext cx="1690269" cy="92388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eur en angle 23"/>
          <p:cNvCxnSpPr>
            <a:endCxn id="1032" idx="1"/>
          </p:cNvCxnSpPr>
          <p:nvPr/>
        </p:nvCxnSpPr>
        <p:spPr>
          <a:xfrm flipV="1">
            <a:off x="3003478" y="3118796"/>
            <a:ext cx="1692387" cy="79420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1032" name="Picture 8" descr="https://cdn-icons.flaticon.com/png/512/3073/premium/3073439.png?token=exp=1650536516~hmac=90bafa3022ea62cb30eeec7a840c904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95865" y="2706223"/>
            <a:ext cx="825145" cy="82514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ata, data science, large, multiple, storage icon - Download on Iconfinder"/>
          <p:cNvPicPr>
            <a:picLocks noChangeAspect="1" noChangeArrowheads="1"/>
          </p:cNvPicPr>
          <p:nvPr/>
        </p:nvPicPr>
        <p:blipFill>
          <a:blip r:embed="rId10" cstate="print">
            <a:extLst>
              <a:ext uri="{BEBA8EAE-BF5A-486C-A8C5-ECC9F3942E4B}">
                <a14:imgProps xmlns:a14="http://schemas.microsoft.com/office/drawing/2010/main">
                  <a14:imgLayer r:embed="rId11">
                    <a14:imgEffect>
                      <a14:backgroundRemoval t="0" b="100000" l="0" r="100000">
                        <a14:foregroundMark x1="23789" y1="7623" x2="23789" y2="7623"/>
                        <a14:foregroundMark x1="10132" y1="14350" x2="10132" y2="14350"/>
                        <a14:foregroundMark x1="51982" y1="36771" x2="51982" y2="36771"/>
                        <a14:foregroundMark x1="37004" y1="41704" x2="37004" y2="41704"/>
                        <a14:foregroundMark x1="75771" y1="8969" x2="75771" y2="8969"/>
                      </a14:backgroundRemoval>
                    </a14:imgEffect>
                  </a14:imgLayer>
                </a14:imgProps>
              </a:ext>
              <a:ext uri="{28A0092B-C50C-407E-A947-70E740481C1C}">
                <a14:useLocalDpi xmlns:a14="http://schemas.microsoft.com/office/drawing/2010/main" val="0"/>
              </a:ext>
            </a:extLst>
          </a:blip>
          <a:srcRect/>
          <a:stretch>
            <a:fillRect/>
          </a:stretch>
        </p:blipFill>
        <p:spPr bwMode="auto">
          <a:xfrm>
            <a:off x="6267897" y="2681188"/>
            <a:ext cx="890912" cy="875213"/>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Connecteur droit avec flèche 31"/>
          <p:cNvCxnSpPr>
            <a:stCxn id="1032" idx="3"/>
            <a:endCxn id="1034" idx="1"/>
          </p:cNvCxnSpPr>
          <p:nvPr/>
        </p:nvCxnSpPr>
        <p:spPr>
          <a:xfrm flipV="1">
            <a:off x="5521010" y="3118795"/>
            <a:ext cx="7468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ZoneTexte 41"/>
          <p:cNvSpPr txBox="1"/>
          <p:nvPr/>
        </p:nvSpPr>
        <p:spPr>
          <a:xfrm>
            <a:off x="1007221" y="2594760"/>
            <a:ext cx="2387819" cy="6001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prstClr val="black"/>
                </a:solidFill>
                <a:effectLst/>
                <a:uLnTx/>
                <a:uFillTx/>
                <a:latin typeface="Calibri" panose="020F0502020204030204"/>
                <a:ea typeface="+mn-ea"/>
                <a:cs typeface="+mn-cs"/>
              </a:rPr>
              <a:t>Récupération des logs serveurs :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100" b="0" i="0" u="none" strike="noStrike" kern="1200" cap="none" spc="0" normalizeH="0" baseline="0" noProof="0" dirty="0" smtClean="0">
                <a:ln>
                  <a:noFill/>
                </a:ln>
                <a:solidFill>
                  <a:prstClr val="black"/>
                </a:solidFill>
                <a:effectLst/>
                <a:uLnTx/>
                <a:uFillTx/>
                <a:latin typeface="Calibri" panose="020F0502020204030204"/>
                <a:ea typeface="+mn-ea"/>
                <a:cs typeface="+mn-cs"/>
              </a:rPr>
              <a:t>MetadataServeur.log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100" b="0" i="0" u="none" strike="noStrike" kern="1200" cap="none" spc="0" normalizeH="0" baseline="0" noProof="0" dirty="0" smtClean="0">
                <a:ln>
                  <a:noFill/>
                </a:ln>
                <a:solidFill>
                  <a:prstClr val="black"/>
                </a:solidFill>
                <a:effectLst/>
                <a:uLnTx/>
                <a:uFillTx/>
                <a:latin typeface="Calibri" panose="020F0502020204030204"/>
                <a:ea typeface="+mn-ea"/>
                <a:cs typeface="+mn-cs"/>
              </a:rPr>
              <a:t>Objectpawner.log</a:t>
            </a:r>
            <a:endParaRPr kumimoji="0" lang="fr-FR"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 name="ZoneTexte 47"/>
          <p:cNvSpPr txBox="1"/>
          <p:nvPr/>
        </p:nvSpPr>
        <p:spPr>
          <a:xfrm>
            <a:off x="1007221" y="4325167"/>
            <a:ext cx="2463428" cy="6001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prstClr val="black"/>
                </a:solidFill>
                <a:effectLst/>
                <a:uLnTx/>
                <a:uFillTx/>
                <a:latin typeface="Calibri" panose="020F0502020204030204"/>
                <a:ea typeface="+mn-ea"/>
                <a:cs typeface="+mn-cs"/>
              </a:rPr>
              <a:t>Récupération des logs du client :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100" b="0" i="0" u="none" strike="noStrike" kern="1200" cap="none" spc="0" normalizeH="0" baseline="0" noProof="0" dirty="0" err="1" smtClean="0">
                <a:ln>
                  <a:noFill/>
                </a:ln>
                <a:solidFill>
                  <a:prstClr val="black"/>
                </a:solidFill>
                <a:effectLst/>
                <a:uLnTx/>
                <a:uFillTx/>
                <a:latin typeface="Calibri" panose="020F0502020204030204"/>
                <a:ea typeface="+mn-ea"/>
                <a:cs typeface="+mn-cs"/>
              </a:rPr>
              <a:t>MetadataServeur</a:t>
            </a:r>
            <a:endParaRPr kumimoji="0" lang="fr-FR" sz="11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100" b="0" i="0" u="none" strike="noStrike" kern="1200" cap="none" spc="0" normalizeH="0" baseline="0" noProof="0" dirty="0" err="1" smtClean="0">
                <a:ln>
                  <a:noFill/>
                </a:ln>
                <a:solidFill>
                  <a:prstClr val="black"/>
                </a:solidFill>
                <a:effectLst/>
                <a:uLnTx/>
                <a:uFillTx/>
                <a:latin typeface="Calibri" panose="020F0502020204030204"/>
                <a:ea typeface="+mn-ea"/>
                <a:cs typeface="+mn-cs"/>
              </a:rPr>
              <a:t>Objectpawner</a:t>
            </a:r>
            <a:endParaRPr kumimoji="0" lang="fr-FR"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ZoneTexte 48"/>
          <p:cNvSpPr txBox="1"/>
          <p:nvPr/>
        </p:nvSpPr>
        <p:spPr>
          <a:xfrm>
            <a:off x="3782572" y="3146992"/>
            <a:ext cx="1087711" cy="6001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prstClr val="black"/>
                </a:solidFill>
                <a:effectLst/>
                <a:uLnTx/>
                <a:uFillTx/>
                <a:latin typeface="Calibri" panose="020F0502020204030204"/>
                <a:ea typeface="+mn-ea"/>
                <a:cs typeface="+mn-cs"/>
              </a:rPr>
              <a:t>Formatage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prstClr val="black"/>
                </a:solidFill>
                <a:effectLst/>
                <a:uLnTx/>
                <a:uFillTx/>
                <a:latin typeface="Calibri" panose="020F0502020204030204"/>
                <a:ea typeface="+mn-ea"/>
                <a:cs typeface="+mn-cs"/>
              </a:rPr>
              <a:t>Anonymisation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prstClr val="black"/>
                </a:solidFill>
                <a:effectLst/>
                <a:uLnTx/>
                <a:uFillTx/>
                <a:latin typeface="Calibri" panose="020F0502020204030204"/>
                <a:ea typeface="+mn-ea"/>
                <a:cs typeface="+mn-cs"/>
              </a:rPr>
              <a:t>Filtrage</a:t>
            </a:r>
            <a:endParaRPr kumimoji="0" lang="fr-FR"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 name="ZoneTexte 49"/>
          <p:cNvSpPr txBox="1"/>
          <p:nvPr/>
        </p:nvSpPr>
        <p:spPr>
          <a:xfrm>
            <a:off x="5492145" y="3158859"/>
            <a:ext cx="1087711"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prstClr val="black"/>
                </a:solidFill>
                <a:effectLst/>
                <a:uLnTx/>
                <a:uFillTx/>
                <a:latin typeface="Calibri" panose="020F0502020204030204"/>
                <a:ea typeface="+mn-ea"/>
                <a:cs typeface="+mn-cs"/>
              </a:rPr>
              <a:t>Ingestion</a:t>
            </a:r>
            <a:endParaRPr kumimoji="0" lang="fr-FR"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Rectangle à coins arrondis 50"/>
          <p:cNvSpPr/>
          <p:nvPr/>
        </p:nvSpPr>
        <p:spPr>
          <a:xfrm>
            <a:off x="7516039" y="1107022"/>
            <a:ext cx="4142561" cy="4010101"/>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2" name="Connecteur droit avec flèche 51"/>
          <p:cNvCxnSpPr>
            <a:stCxn id="1034" idx="3"/>
            <a:endCxn id="54" idx="1"/>
          </p:cNvCxnSpPr>
          <p:nvPr/>
        </p:nvCxnSpPr>
        <p:spPr>
          <a:xfrm flipV="1">
            <a:off x="7158809" y="3114662"/>
            <a:ext cx="769040" cy="4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AutoShape 12" descr="Management Query Icon - Download in Line Sty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40" name="Picture 16" descr="maintenance Icon - Download maintenance Icon 1065598 | Noun Project"/>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569957" y="2823322"/>
            <a:ext cx="283626" cy="283626"/>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à coins arrondis 53"/>
          <p:cNvSpPr/>
          <p:nvPr/>
        </p:nvSpPr>
        <p:spPr>
          <a:xfrm>
            <a:off x="7927849" y="2933244"/>
            <a:ext cx="934590" cy="362835"/>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smtClean="0">
                <a:ln>
                  <a:noFill/>
                </a:ln>
                <a:solidFill>
                  <a:prstClr val="black"/>
                </a:solidFill>
                <a:effectLst/>
                <a:uLnTx/>
                <a:uFillTx/>
                <a:latin typeface="Calibri" panose="020F0502020204030204"/>
                <a:ea typeface="+mn-ea"/>
                <a:cs typeface="+mn-cs"/>
              </a:rPr>
              <a:t>requêtes</a:t>
            </a:r>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3" name="Connecteur en angle 62"/>
          <p:cNvCxnSpPr>
            <a:stCxn id="54" idx="3"/>
            <a:endCxn id="70" idx="1"/>
          </p:cNvCxnSpPr>
          <p:nvPr/>
        </p:nvCxnSpPr>
        <p:spPr>
          <a:xfrm flipV="1">
            <a:off x="8862439" y="2019060"/>
            <a:ext cx="775752" cy="109560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à coins arrondis 69"/>
          <p:cNvSpPr/>
          <p:nvPr/>
        </p:nvSpPr>
        <p:spPr>
          <a:xfrm>
            <a:off x="9638191" y="1837642"/>
            <a:ext cx="1586214" cy="362835"/>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smtClean="0">
                <a:ln>
                  <a:noFill/>
                </a:ln>
                <a:solidFill>
                  <a:prstClr val="black"/>
                </a:solidFill>
                <a:effectLst/>
                <a:uLnTx/>
                <a:uFillTx/>
                <a:latin typeface="Calibri" panose="020F0502020204030204"/>
                <a:ea typeface="+mn-ea"/>
                <a:cs typeface="+mn-cs"/>
              </a:rPr>
              <a:t>DASHBOARD</a:t>
            </a:r>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7" name="Rectangle à coins arrondis 76"/>
          <p:cNvSpPr/>
          <p:nvPr/>
        </p:nvSpPr>
        <p:spPr>
          <a:xfrm>
            <a:off x="9638191" y="2915101"/>
            <a:ext cx="1586214" cy="399119"/>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smtClean="0">
                <a:ln>
                  <a:noFill/>
                </a:ln>
                <a:solidFill>
                  <a:prstClr val="black"/>
                </a:solidFill>
                <a:effectLst/>
                <a:uLnTx/>
                <a:uFillTx/>
                <a:latin typeface="Calibri" panose="020F0502020204030204"/>
                <a:ea typeface="+mn-ea"/>
                <a:cs typeface="+mn-cs"/>
              </a:rPr>
              <a:t>Analyse</a:t>
            </a:r>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8" name="Rectangle à coins arrondis 77"/>
          <p:cNvSpPr/>
          <p:nvPr/>
        </p:nvSpPr>
        <p:spPr>
          <a:xfrm>
            <a:off x="9638191" y="4107439"/>
            <a:ext cx="1586214" cy="362835"/>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smtClean="0">
                <a:ln>
                  <a:noFill/>
                </a:ln>
                <a:solidFill>
                  <a:prstClr val="black"/>
                </a:solidFill>
                <a:effectLst/>
                <a:uLnTx/>
                <a:uFillTx/>
                <a:latin typeface="Calibri" panose="020F0502020204030204"/>
                <a:ea typeface="+mn-ea"/>
                <a:cs typeface="+mn-cs"/>
              </a:rPr>
              <a:t>Alerte</a:t>
            </a:r>
            <a:endParaRPr kumimoji="0" lang="fr-FR"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9" name="Connecteur en angle 78"/>
          <p:cNvCxnSpPr>
            <a:stCxn id="54" idx="3"/>
            <a:endCxn id="77" idx="1"/>
          </p:cNvCxnSpPr>
          <p:nvPr/>
        </p:nvCxnSpPr>
        <p:spPr>
          <a:xfrm flipV="1">
            <a:off x="8862439" y="3114661"/>
            <a:ext cx="775752"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cteur en angle 83"/>
          <p:cNvCxnSpPr>
            <a:stCxn id="54" idx="3"/>
            <a:endCxn id="78" idx="1"/>
          </p:cNvCxnSpPr>
          <p:nvPr/>
        </p:nvCxnSpPr>
        <p:spPr>
          <a:xfrm>
            <a:off x="8862439" y="3114662"/>
            <a:ext cx="775752" cy="11741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87" name="Picture 16" descr="maintenance Icon - Download maintenance Icon 1065598 | Noun Project"/>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700117" y="2808297"/>
            <a:ext cx="283626" cy="283626"/>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16" descr="maintenance Icon - Download maintenance Icon 1065598 | Noun Project"/>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972090" y="2808297"/>
            <a:ext cx="283626" cy="283626"/>
          </a:xfrm>
          <a:prstGeom prst="rect">
            <a:avLst/>
          </a:prstGeom>
          <a:noFill/>
          <a:extLst>
            <a:ext uri="{909E8E84-426E-40DD-AFC4-6F175D3DCCD1}">
              <a14:hiddenFill xmlns:a14="http://schemas.microsoft.com/office/drawing/2010/main">
                <a:solidFill>
                  <a:srgbClr val="FFFFFF"/>
                </a:solidFill>
              </a14:hiddenFill>
            </a:ext>
          </a:extLst>
        </p:spPr>
      </p:pic>
      <p:sp>
        <p:nvSpPr>
          <p:cNvPr id="89" name="ZoneTexte 88"/>
          <p:cNvSpPr txBox="1"/>
          <p:nvPr/>
        </p:nvSpPr>
        <p:spPr>
          <a:xfrm>
            <a:off x="4335452" y="2414504"/>
            <a:ext cx="1452191"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prstClr val="black"/>
                </a:solidFill>
                <a:effectLst/>
                <a:uLnTx/>
                <a:uFillTx/>
                <a:latin typeface="Calibri" panose="020F0502020204030204"/>
                <a:ea typeface="+mn-ea"/>
                <a:cs typeface="+mn-cs"/>
              </a:rPr>
              <a:t>LOGS FORMATEES</a:t>
            </a:r>
            <a:endParaRPr kumimoji="0" lang="fr-FR"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ZoneTexte 89"/>
          <p:cNvSpPr txBox="1"/>
          <p:nvPr/>
        </p:nvSpPr>
        <p:spPr>
          <a:xfrm>
            <a:off x="6169497" y="2414504"/>
            <a:ext cx="1087711"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smtClean="0">
                <a:ln>
                  <a:noFill/>
                </a:ln>
                <a:solidFill>
                  <a:prstClr val="black"/>
                </a:solidFill>
                <a:effectLst/>
                <a:uLnTx/>
                <a:uFillTx/>
                <a:latin typeface="Calibri" panose="020F0502020204030204"/>
                <a:ea typeface="+mn-ea"/>
                <a:cs typeface="+mn-cs"/>
              </a:rPr>
              <a:t>SGBD</a:t>
            </a:r>
            <a:endParaRPr kumimoji="0" lang="fr-FR"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91" name="Groupe 90"/>
          <p:cNvGrpSpPr/>
          <p:nvPr/>
        </p:nvGrpSpPr>
        <p:grpSpPr>
          <a:xfrm>
            <a:off x="3688087" y="2127992"/>
            <a:ext cx="207050" cy="211997"/>
            <a:chOff x="4894452" y="3319537"/>
            <a:chExt cx="207050" cy="211997"/>
          </a:xfrm>
        </p:grpSpPr>
        <p:sp>
          <p:nvSpPr>
            <p:cNvPr id="92" name="Ellipse 91"/>
            <p:cNvSpPr/>
            <p:nvPr/>
          </p:nvSpPr>
          <p:spPr>
            <a:xfrm>
              <a:off x="4939323" y="3361250"/>
              <a:ext cx="117308" cy="1165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3" name="Image 92"/>
            <p:cNvPicPr>
              <a:picLocks noChangeAspect="1"/>
            </p:cNvPicPr>
            <p:nvPr/>
          </p:nvPicPr>
          <p:blipFill>
            <a:blip r:embed="rId13">
              <a:clrChange>
                <a:clrFrom>
                  <a:srgbClr val="FFFFFF"/>
                </a:clrFrom>
                <a:clrTo>
                  <a:srgbClr val="FFFFFF">
                    <a:alpha val="0"/>
                  </a:srgbClr>
                </a:clrTo>
              </a:clrChange>
            </a:blip>
            <a:stretch>
              <a:fillRect/>
            </a:stretch>
          </p:blipFill>
          <p:spPr>
            <a:xfrm>
              <a:off x="4894452" y="3319537"/>
              <a:ext cx="207050" cy="211997"/>
            </a:xfrm>
            <a:prstGeom prst="rect">
              <a:avLst/>
            </a:prstGeom>
          </p:spPr>
        </p:pic>
      </p:grpSp>
      <p:grpSp>
        <p:nvGrpSpPr>
          <p:cNvPr id="94" name="Groupe 93"/>
          <p:cNvGrpSpPr/>
          <p:nvPr/>
        </p:nvGrpSpPr>
        <p:grpSpPr>
          <a:xfrm>
            <a:off x="3662450" y="3835193"/>
            <a:ext cx="207050" cy="211997"/>
            <a:chOff x="4894452" y="3319537"/>
            <a:chExt cx="207050" cy="211997"/>
          </a:xfrm>
        </p:grpSpPr>
        <p:sp>
          <p:nvSpPr>
            <p:cNvPr id="95" name="Ellipse 94"/>
            <p:cNvSpPr/>
            <p:nvPr/>
          </p:nvSpPr>
          <p:spPr>
            <a:xfrm>
              <a:off x="4939323" y="3361250"/>
              <a:ext cx="117308" cy="1165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6" name="Image 95"/>
            <p:cNvPicPr>
              <a:picLocks noChangeAspect="1"/>
            </p:cNvPicPr>
            <p:nvPr/>
          </p:nvPicPr>
          <p:blipFill>
            <a:blip r:embed="rId13">
              <a:clrChange>
                <a:clrFrom>
                  <a:srgbClr val="FFFFFF"/>
                </a:clrFrom>
                <a:clrTo>
                  <a:srgbClr val="FFFFFF">
                    <a:alpha val="0"/>
                  </a:srgbClr>
                </a:clrTo>
              </a:clrChange>
            </a:blip>
            <a:stretch>
              <a:fillRect/>
            </a:stretch>
          </p:blipFill>
          <p:spPr>
            <a:xfrm>
              <a:off x="4894452" y="3319537"/>
              <a:ext cx="207050" cy="211997"/>
            </a:xfrm>
            <a:prstGeom prst="rect">
              <a:avLst/>
            </a:prstGeom>
          </p:spPr>
        </p:pic>
      </p:grpSp>
      <p:sp>
        <p:nvSpPr>
          <p:cNvPr id="97" name="Rectangle 96"/>
          <p:cNvSpPr/>
          <p:nvPr/>
        </p:nvSpPr>
        <p:spPr>
          <a:xfrm>
            <a:off x="3516327" y="4367266"/>
            <a:ext cx="793463"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smtClean="0">
                <a:ln>
                  <a:noFill/>
                </a:ln>
                <a:solidFill>
                  <a:prstClr val="black">
                    <a:lumMod val="65000"/>
                    <a:lumOff val="35000"/>
                  </a:prstClr>
                </a:solidFill>
                <a:effectLst/>
                <a:uLnTx/>
                <a:uFillTx/>
                <a:latin typeface="Calibri" panose="020F0502020204030204"/>
                <a:ea typeface="+mn-ea"/>
                <a:cs typeface="+mn-cs"/>
              </a:rPr>
              <a:t>Mise à jour quotidienne</a:t>
            </a:r>
            <a:endParaRPr kumimoji="0" lang="fr-FR" sz="9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98" name="Rectangle 97"/>
          <p:cNvSpPr/>
          <p:nvPr/>
        </p:nvSpPr>
        <p:spPr>
          <a:xfrm>
            <a:off x="3511470" y="1760336"/>
            <a:ext cx="793463"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smtClean="0">
                <a:ln>
                  <a:noFill/>
                </a:ln>
                <a:solidFill>
                  <a:prstClr val="black">
                    <a:lumMod val="65000"/>
                    <a:lumOff val="35000"/>
                  </a:prstClr>
                </a:solidFill>
                <a:effectLst/>
                <a:uLnTx/>
                <a:uFillTx/>
                <a:latin typeface="Calibri" panose="020F0502020204030204"/>
                <a:ea typeface="+mn-ea"/>
                <a:cs typeface="+mn-cs"/>
              </a:rPr>
              <a:t>Mise à jour quotidienne</a:t>
            </a:r>
            <a:endParaRPr kumimoji="0" lang="fr-FR" sz="9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sp>
        <p:nvSpPr>
          <p:cNvPr id="99" name="Rectangle 98"/>
          <p:cNvSpPr/>
          <p:nvPr/>
        </p:nvSpPr>
        <p:spPr>
          <a:xfrm>
            <a:off x="15534339" y="6275732"/>
            <a:ext cx="793463"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smtClean="0">
                <a:ln>
                  <a:noFill/>
                </a:ln>
                <a:solidFill>
                  <a:prstClr val="black">
                    <a:lumMod val="65000"/>
                    <a:lumOff val="35000"/>
                  </a:prstClr>
                </a:solidFill>
                <a:effectLst/>
                <a:uLnTx/>
                <a:uFillTx/>
                <a:latin typeface="Calibri" panose="020F0502020204030204"/>
                <a:ea typeface="+mn-ea"/>
                <a:cs typeface="+mn-cs"/>
              </a:rPr>
              <a:t>Mise à jour quotidienne</a:t>
            </a:r>
            <a:endParaRPr kumimoji="0" lang="fr-FR" sz="9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grpSp>
        <p:nvGrpSpPr>
          <p:cNvPr id="115" name="Groupe 114"/>
          <p:cNvGrpSpPr/>
          <p:nvPr/>
        </p:nvGrpSpPr>
        <p:grpSpPr>
          <a:xfrm>
            <a:off x="5749386" y="3397233"/>
            <a:ext cx="207050" cy="211997"/>
            <a:chOff x="4894452" y="3319537"/>
            <a:chExt cx="207050" cy="211997"/>
          </a:xfrm>
        </p:grpSpPr>
        <p:sp>
          <p:nvSpPr>
            <p:cNvPr id="116" name="Ellipse 115"/>
            <p:cNvSpPr/>
            <p:nvPr/>
          </p:nvSpPr>
          <p:spPr>
            <a:xfrm>
              <a:off x="4939323" y="3361250"/>
              <a:ext cx="117308" cy="1165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7" name="Image 116"/>
            <p:cNvPicPr>
              <a:picLocks noChangeAspect="1"/>
            </p:cNvPicPr>
            <p:nvPr/>
          </p:nvPicPr>
          <p:blipFill>
            <a:blip r:embed="rId13">
              <a:clrChange>
                <a:clrFrom>
                  <a:srgbClr val="FFFFFF"/>
                </a:clrFrom>
                <a:clrTo>
                  <a:srgbClr val="FFFFFF">
                    <a:alpha val="0"/>
                  </a:srgbClr>
                </a:clrTo>
              </a:clrChange>
            </a:blip>
            <a:stretch>
              <a:fillRect/>
            </a:stretch>
          </p:blipFill>
          <p:spPr>
            <a:xfrm>
              <a:off x="4894452" y="3319537"/>
              <a:ext cx="207050" cy="211997"/>
            </a:xfrm>
            <a:prstGeom prst="rect">
              <a:avLst/>
            </a:prstGeom>
          </p:spPr>
        </p:pic>
      </p:grpSp>
      <p:sp>
        <p:nvSpPr>
          <p:cNvPr id="119" name="Rectangle 118"/>
          <p:cNvSpPr/>
          <p:nvPr/>
        </p:nvSpPr>
        <p:spPr>
          <a:xfrm>
            <a:off x="1598998" y="1219978"/>
            <a:ext cx="12719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smtClean="0">
                <a:ln>
                  <a:noFill/>
                </a:ln>
                <a:solidFill>
                  <a:prstClr val="black"/>
                </a:solidFill>
                <a:effectLst/>
                <a:uLnTx/>
                <a:uFillTx/>
                <a:latin typeface="Calibri" panose="020F0502020204030204"/>
                <a:ea typeface="+mn-ea"/>
                <a:cs typeface="+mn-cs"/>
              </a:rPr>
              <a:t>SOURCE</a:t>
            </a:r>
            <a:endParaRPr kumimoji="0" lang="fr-FR"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0" name="Rectangle 119"/>
          <p:cNvSpPr/>
          <p:nvPr/>
        </p:nvSpPr>
        <p:spPr>
          <a:xfrm>
            <a:off x="5080774" y="1219978"/>
            <a:ext cx="12719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smtClean="0">
                <a:ln>
                  <a:noFill/>
                </a:ln>
                <a:solidFill>
                  <a:prstClr val="black"/>
                </a:solidFill>
                <a:effectLst/>
                <a:uLnTx/>
                <a:uFillTx/>
                <a:latin typeface="Calibri" panose="020F0502020204030204"/>
                <a:ea typeface="+mn-ea"/>
                <a:cs typeface="+mn-cs"/>
              </a:rPr>
              <a:t>COLLECTE</a:t>
            </a:r>
            <a:endParaRPr kumimoji="0" lang="fr-FR"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Rectangle 120"/>
          <p:cNvSpPr/>
          <p:nvPr/>
        </p:nvSpPr>
        <p:spPr>
          <a:xfrm>
            <a:off x="8636271" y="1209698"/>
            <a:ext cx="1902095"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smtClean="0">
                <a:ln>
                  <a:noFill/>
                </a:ln>
                <a:solidFill>
                  <a:prstClr val="black"/>
                </a:solidFill>
                <a:effectLst/>
                <a:uLnTx/>
                <a:uFillTx/>
                <a:latin typeface="Calibri" panose="020F0502020204030204"/>
                <a:ea typeface="+mn-ea"/>
                <a:cs typeface="+mn-cs"/>
              </a:rPr>
              <a:t>RESTITUTION</a:t>
            </a:r>
            <a:endParaRPr kumimoji="0" lang="fr-FR"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2" name="Rectangle 121"/>
          <p:cNvSpPr/>
          <p:nvPr/>
        </p:nvSpPr>
        <p:spPr>
          <a:xfrm>
            <a:off x="5456179" y="3618802"/>
            <a:ext cx="793463"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smtClean="0">
                <a:ln>
                  <a:noFill/>
                </a:ln>
                <a:solidFill>
                  <a:prstClr val="black">
                    <a:lumMod val="65000"/>
                    <a:lumOff val="35000"/>
                  </a:prstClr>
                </a:solidFill>
                <a:effectLst/>
                <a:uLnTx/>
                <a:uFillTx/>
                <a:latin typeface="Calibri" panose="020F0502020204030204"/>
                <a:ea typeface="+mn-ea"/>
                <a:cs typeface="+mn-cs"/>
              </a:rPr>
              <a:t>Mise à jour quotidienne</a:t>
            </a:r>
            <a:endParaRPr kumimoji="0" lang="fr-FR" sz="9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endParaRPr>
          </a:p>
        </p:txBody>
      </p:sp>
      <p:grpSp>
        <p:nvGrpSpPr>
          <p:cNvPr id="123" name="Groupe 122"/>
          <p:cNvGrpSpPr/>
          <p:nvPr/>
        </p:nvGrpSpPr>
        <p:grpSpPr>
          <a:xfrm>
            <a:off x="1592004" y="5239942"/>
            <a:ext cx="9012376" cy="1202181"/>
            <a:chOff x="6919801" y="2672190"/>
            <a:chExt cx="4677114" cy="2189755"/>
          </a:xfrm>
          <a:solidFill>
            <a:schemeClr val="accent5">
              <a:lumMod val="40000"/>
              <a:lumOff val="60000"/>
            </a:schemeClr>
          </a:solidFill>
        </p:grpSpPr>
        <p:sp>
          <p:nvSpPr>
            <p:cNvPr id="124" name="Rectangle à coins arrondis 123"/>
            <p:cNvSpPr/>
            <p:nvPr/>
          </p:nvSpPr>
          <p:spPr>
            <a:xfrm>
              <a:off x="6919801" y="2672190"/>
              <a:ext cx="4675056" cy="72730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p:txBody>
        </p:sp>
        <p:sp>
          <p:nvSpPr>
            <p:cNvPr id="125" name="Rectangle à coins arrondis 124"/>
            <p:cNvSpPr/>
            <p:nvPr/>
          </p:nvSpPr>
          <p:spPr>
            <a:xfrm>
              <a:off x="6919801" y="3824599"/>
              <a:ext cx="4675056" cy="72730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p:txBody>
        </p:sp>
        <p:sp>
          <p:nvSpPr>
            <p:cNvPr id="126" name="Rectangle à coins arrondis 125"/>
            <p:cNvSpPr/>
            <p:nvPr/>
          </p:nvSpPr>
          <p:spPr>
            <a:xfrm>
              <a:off x="6921859" y="2689625"/>
              <a:ext cx="4675056" cy="217232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8550" marR="0" lvl="2" indent="0" algn="l"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Prérequis :  </a:t>
              </a:r>
              <a:endParaRPr kumimoji="0" lang="fr-FR" sz="12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endParaRPr>
            </a:p>
            <a:p>
              <a:pPr marL="90000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4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Accès aux logs du serveur et du client</a:t>
              </a:r>
            </a:p>
            <a:p>
              <a:pPr marL="90000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4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Formatage des logs </a:t>
              </a:r>
            </a:p>
            <a:p>
              <a:pPr marL="90000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4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rPr>
                <a:t>Définir les règles de gestion de collecte et d’alerte </a:t>
              </a:r>
            </a:p>
            <a:p>
              <a:pPr marL="90000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400" b="0" i="0" u="none" strike="noStrike" kern="1200" cap="none" spc="0" normalizeH="0" baseline="0" noProof="0" dirty="0" smtClean="0">
                <a:ln>
                  <a:noFill/>
                </a:ln>
                <a:solidFill>
                  <a:srgbClr val="E7E6E6">
                    <a:lumMod val="10000"/>
                  </a:srgbClr>
                </a:solidFill>
                <a:effectLst/>
                <a:uLnTx/>
                <a:uFillTx/>
                <a:latin typeface="Calibri" panose="020F0502020204030204"/>
                <a:ea typeface="+mn-ea"/>
                <a:cs typeface="+mn-cs"/>
              </a:endParaRPr>
            </a:p>
          </p:txBody>
        </p:sp>
      </p:grpSp>
      <p:grpSp>
        <p:nvGrpSpPr>
          <p:cNvPr id="127" name="Groupe 126"/>
          <p:cNvGrpSpPr/>
          <p:nvPr/>
        </p:nvGrpSpPr>
        <p:grpSpPr>
          <a:xfrm>
            <a:off x="1695894" y="5487969"/>
            <a:ext cx="648000" cy="648000"/>
            <a:chOff x="7278493" y="2085859"/>
            <a:chExt cx="648000" cy="648000"/>
          </a:xfrm>
        </p:grpSpPr>
        <p:sp>
          <p:nvSpPr>
            <p:cNvPr id="128" name="Ellipse 127"/>
            <p:cNvSpPr/>
            <p:nvPr/>
          </p:nvSpPr>
          <p:spPr>
            <a:xfrm>
              <a:off x="7331171" y="2117341"/>
              <a:ext cx="558750" cy="5832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29" name="Image 128"/>
            <p:cNvPicPr>
              <a:picLocks noChangeAspect="1"/>
            </p:cNvPicPr>
            <p:nvPr/>
          </p:nvPicPr>
          <p:blipFill>
            <a:blip r:embed="rId14">
              <a:clrChange>
                <a:clrFrom>
                  <a:srgbClr val="FFFFFF"/>
                </a:clrFrom>
                <a:clrTo>
                  <a:srgbClr val="FFFFFF">
                    <a:alpha val="0"/>
                  </a:srgbClr>
                </a:clrTo>
              </a:clrChange>
              <a:duotone>
                <a:schemeClr val="accent5">
                  <a:shade val="45000"/>
                  <a:satMod val="135000"/>
                </a:schemeClr>
                <a:prstClr val="white"/>
              </a:duotone>
            </a:blip>
            <a:stretch>
              <a:fillRect/>
            </a:stretch>
          </p:blipFill>
          <p:spPr>
            <a:xfrm>
              <a:off x="7278493" y="2085859"/>
              <a:ext cx="648000" cy="648000"/>
            </a:xfrm>
            <a:prstGeom prst="rect">
              <a:avLst/>
            </a:prstGeom>
          </p:spPr>
        </p:pic>
      </p:grpSp>
    </p:spTree>
    <p:extLst>
      <p:ext uri="{BB962C8B-B14F-4D97-AF65-F5344CB8AC3E}">
        <p14:creationId xmlns:p14="http://schemas.microsoft.com/office/powerpoint/2010/main" val="10124501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48DF54-380C-439F-A3D8-83F6F52CA378}"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a:extLst>
              <a:ext uri="{FF2B5EF4-FFF2-40B4-BE49-F238E27FC236}">
                <a16:creationId xmlns:a16="http://schemas.microsoft.com/office/drawing/2014/main" id="{8998A028-CFFA-4663-A343-ADB78F1F089B}"/>
              </a:ext>
            </a:extLst>
          </p:cNvPr>
          <p:cNvSpPr/>
          <p:nvPr/>
        </p:nvSpPr>
        <p:spPr>
          <a:xfrm>
            <a:off x="0" y="935915"/>
            <a:ext cx="12192000" cy="5420436"/>
          </a:xfrm>
          <a:prstGeom prst="rect">
            <a:avLst/>
          </a:prstGeom>
          <a:solidFill>
            <a:schemeClr val="tx2">
              <a:lumMod val="75000"/>
            </a:schemeClr>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8" name="Freeform: Shape 33">
            <a:extLst>
              <a:ext uri="{FF2B5EF4-FFF2-40B4-BE49-F238E27FC236}">
                <a16:creationId xmlns:a16="http://schemas.microsoft.com/office/drawing/2014/main" id="{E2B54838-635D-4C24-9ABC-D16D1550D1D5}"/>
              </a:ext>
            </a:extLst>
          </p:cNvPr>
          <p:cNvSpPr/>
          <p:nvPr/>
        </p:nvSpPr>
        <p:spPr>
          <a:xfrm>
            <a:off x="2000286" y="1920859"/>
            <a:ext cx="999492" cy="758952"/>
          </a:xfrm>
          <a:custGeom>
            <a:avLst/>
            <a:gdLst>
              <a:gd name="connsiteX0" fmla="*/ 0 w 999492"/>
              <a:gd name="connsiteY0" fmla="*/ 0 h 754388"/>
              <a:gd name="connsiteX1" fmla="*/ 999492 w 999492"/>
              <a:gd name="connsiteY1" fmla="*/ 0 h 754388"/>
              <a:gd name="connsiteX2" fmla="*/ 318651 w 999492"/>
              <a:gd name="connsiteY2" fmla="*/ 754339 h 754388"/>
              <a:gd name="connsiteX3" fmla="*/ 317688 w 999492"/>
              <a:gd name="connsiteY3" fmla="*/ 754388 h 754388"/>
              <a:gd name="connsiteX4" fmla="*/ 0 w 999492"/>
              <a:gd name="connsiteY4" fmla="*/ 754388 h 754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492" h="754388">
                <a:moveTo>
                  <a:pt x="0" y="0"/>
                </a:moveTo>
                <a:lnTo>
                  <a:pt x="999492" y="0"/>
                </a:lnTo>
                <a:cubicBezTo>
                  <a:pt x="999492" y="392903"/>
                  <a:pt x="700384" y="715544"/>
                  <a:pt x="318651" y="754339"/>
                </a:cubicBezTo>
                <a:lnTo>
                  <a:pt x="317688" y="754388"/>
                </a:lnTo>
                <a:lnTo>
                  <a:pt x="0" y="754388"/>
                </a:lnTo>
                <a:close/>
              </a:path>
            </a:pathLst>
          </a:custGeom>
          <a:solidFill>
            <a:schemeClr val="tx1">
              <a:alpha val="25000"/>
            </a:schemeClr>
          </a:solidFill>
          <a:ln w="12700">
            <a:miter lim="400000"/>
          </a:ln>
        </p:spPr>
        <p:txBody>
          <a:bodyPr wrap="square" lIns="38100" tIns="38100" rIns="38100" bIns="3810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3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9" name="Freeform: Shape 34">
            <a:extLst>
              <a:ext uri="{FF2B5EF4-FFF2-40B4-BE49-F238E27FC236}">
                <a16:creationId xmlns:a16="http://schemas.microsoft.com/office/drawing/2014/main" id="{34982873-A1D4-4994-B888-E430AAD810AF}"/>
              </a:ext>
            </a:extLst>
          </p:cNvPr>
          <p:cNvSpPr/>
          <p:nvPr/>
        </p:nvSpPr>
        <p:spPr>
          <a:xfrm>
            <a:off x="4754278" y="1920859"/>
            <a:ext cx="999492" cy="758952"/>
          </a:xfrm>
          <a:custGeom>
            <a:avLst/>
            <a:gdLst>
              <a:gd name="connsiteX0" fmla="*/ 0 w 999492"/>
              <a:gd name="connsiteY0" fmla="*/ 0 h 754388"/>
              <a:gd name="connsiteX1" fmla="*/ 999492 w 999492"/>
              <a:gd name="connsiteY1" fmla="*/ 0 h 754388"/>
              <a:gd name="connsiteX2" fmla="*/ 318651 w 999492"/>
              <a:gd name="connsiteY2" fmla="*/ 754339 h 754388"/>
              <a:gd name="connsiteX3" fmla="*/ 317688 w 999492"/>
              <a:gd name="connsiteY3" fmla="*/ 754388 h 754388"/>
              <a:gd name="connsiteX4" fmla="*/ 0 w 999492"/>
              <a:gd name="connsiteY4" fmla="*/ 754388 h 754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492" h="754388">
                <a:moveTo>
                  <a:pt x="0" y="0"/>
                </a:moveTo>
                <a:lnTo>
                  <a:pt x="999492" y="0"/>
                </a:lnTo>
                <a:cubicBezTo>
                  <a:pt x="999492" y="392903"/>
                  <a:pt x="700384" y="715544"/>
                  <a:pt x="318651" y="754339"/>
                </a:cubicBezTo>
                <a:lnTo>
                  <a:pt x="317688" y="754388"/>
                </a:lnTo>
                <a:lnTo>
                  <a:pt x="0" y="754388"/>
                </a:lnTo>
                <a:close/>
              </a:path>
            </a:pathLst>
          </a:custGeom>
          <a:solidFill>
            <a:schemeClr val="tx1">
              <a:alpha val="25000"/>
            </a:schemeClr>
          </a:solidFill>
          <a:ln w="12700">
            <a:miter lim="400000"/>
          </a:ln>
        </p:spPr>
        <p:txBody>
          <a:bodyPr wrap="square" lIns="38100" tIns="38100" rIns="38100" bIns="3810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3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1" name="Freeform: Shape 78">
            <a:extLst>
              <a:ext uri="{FF2B5EF4-FFF2-40B4-BE49-F238E27FC236}">
                <a16:creationId xmlns:a16="http://schemas.microsoft.com/office/drawing/2014/main" id="{3814FDB4-6413-4655-941C-7D962FD85BCB}"/>
              </a:ext>
            </a:extLst>
          </p:cNvPr>
          <p:cNvSpPr/>
          <p:nvPr/>
        </p:nvSpPr>
        <p:spPr>
          <a:xfrm>
            <a:off x="722308" y="1497953"/>
            <a:ext cx="2166631" cy="2462533"/>
          </a:xfrm>
          <a:custGeom>
            <a:avLst/>
            <a:gdLst>
              <a:gd name="connsiteX0" fmla="*/ 86342 w 2166631"/>
              <a:gd name="connsiteY0" fmla="*/ 0 h 2491741"/>
              <a:gd name="connsiteX1" fmla="*/ 172742 w 2166631"/>
              <a:gd name="connsiteY1" fmla="*/ 86463 h 2491741"/>
              <a:gd name="connsiteX2" fmla="*/ 105445 w 2166631"/>
              <a:gd name="connsiteY2" fmla="*/ 171432 h 2491741"/>
              <a:gd name="connsiteX3" fmla="*/ 105612 w 2166631"/>
              <a:gd name="connsiteY3" fmla="*/ 422906 h 2491741"/>
              <a:gd name="connsiteX4" fmla="*/ 2166631 w 2166631"/>
              <a:gd name="connsiteY4" fmla="*/ 422906 h 2491741"/>
              <a:gd name="connsiteX5" fmla="*/ 1485790 w 2166631"/>
              <a:gd name="connsiteY5" fmla="*/ 1181809 h 2491741"/>
              <a:gd name="connsiteX6" fmla="*/ 1484827 w 2166631"/>
              <a:gd name="connsiteY6" fmla="*/ 1181858 h 2491741"/>
              <a:gd name="connsiteX7" fmla="*/ 106117 w 2166631"/>
              <a:gd name="connsiteY7" fmla="*/ 1181858 h 2491741"/>
              <a:gd name="connsiteX8" fmla="*/ 106672 w 2166631"/>
              <a:gd name="connsiteY8" fmla="*/ 2014324 h 2491741"/>
              <a:gd name="connsiteX9" fmla="*/ 415294 w 2166631"/>
              <a:gd name="connsiteY9" fmla="*/ 2379862 h 2491741"/>
              <a:gd name="connsiteX10" fmla="*/ 497839 w 2166631"/>
              <a:gd name="connsiteY10" fmla="*/ 2319063 h 2491741"/>
              <a:gd name="connsiteX11" fmla="*/ 584181 w 2166631"/>
              <a:gd name="connsiteY11" fmla="*/ 2405278 h 2491741"/>
              <a:gd name="connsiteX12" fmla="*/ 497839 w 2166631"/>
              <a:gd name="connsiteY12" fmla="*/ 2491741 h 2491741"/>
              <a:gd name="connsiteX13" fmla="*/ 412782 w 2166631"/>
              <a:gd name="connsiteY13" fmla="*/ 2419231 h 2491741"/>
              <a:gd name="connsiteX14" fmla="*/ 67298 w 2166631"/>
              <a:gd name="connsiteY14" fmla="*/ 2011832 h 2491741"/>
              <a:gd name="connsiteX15" fmla="*/ 67298 w 2166631"/>
              <a:gd name="connsiteY15" fmla="*/ 171432 h 2491741"/>
              <a:gd name="connsiteX16" fmla="*/ 0 w 2166631"/>
              <a:gd name="connsiteY16" fmla="*/ 86463 h 2491741"/>
              <a:gd name="connsiteX17" fmla="*/ 86342 w 2166631"/>
              <a:gd name="connsiteY17" fmla="*/ 0 h 2491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66631" h="2491741">
                <a:moveTo>
                  <a:pt x="86342" y="0"/>
                </a:moveTo>
                <a:cubicBezTo>
                  <a:pt x="133369" y="0"/>
                  <a:pt x="172742" y="38124"/>
                  <a:pt x="172742" y="86463"/>
                </a:cubicBezTo>
                <a:cubicBezTo>
                  <a:pt x="172742" y="128325"/>
                  <a:pt x="143475" y="162461"/>
                  <a:pt x="105445" y="171432"/>
                </a:cubicBezTo>
                <a:lnTo>
                  <a:pt x="105612" y="422906"/>
                </a:lnTo>
                <a:lnTo>
                  <a:pt x="2166631" y="422906"/>
                </a:lnTo>
                <a:cubicBezTo>
                  <a:pt x="2166631" y="818186"/>
                  <a:pt x="1867523" y="1142779"/>
                  <a:pt x="1485790" y="1181809"/>
                </a:cubicBezTo>
                <a:lnTo>
                  <a:pt x="1484827" y="1181858"/>
                </a:lnTo>
                <a:lnTo>
                  <a:pt x="106117" y="1181858"/>
                </a:lnTo>
                <a:lnTo>
                  <a:pt x="106672" y="2014324"/>
                </a:lnTo>
                <a:cubicBezTo>
                  <a:pt x="106672" y="2197217"/>
                  <a:pt x="240040" y="2349463"/>
                  <a:pt x="415294" y="2379862"/>
                </a:cubicBezTo>
                <a:cubicBezTo>
                  <a:pt x="425459" y="2344479"/>
                  <a:pt x="458465" y="2319063"/>
                  <a:pt x="497839" y="2319063"/>
                </a:cubicBezTo>
                <a:cubicBezTo>
                  <a:pt x="544807" y="2319063"/>
                  <a:pt x="584181" y="2357187"/>
                  <a:pt x="584181" y="2405278"/>
                </a:cubicBezTo>
                <a:cubicBezTo>
                  <a:pt x="584181" y="2452372"/>
                  <a:pt x="546151" y="2491741"/>
                  <a:pt x="497839" y="2491741"/>
                </a:cubicBezTo>
                <a:cubicBezTo>
                  <a:pt x="455953" y="2491741"/>
                  <a:pt x="420318" y="2460096"/>
                  <a:pt x="412782" y="2419231"/>
                </a:cubicBezTo>
                <a:cubicBezTo>
                  <a:pt x="217140" y="2386340"/>
                  <a:pt x="67298" y="2216155"/>
                  <a:pt x="67298" y="2011832"/>
                </a:cubicBezTo>
                <a:lnTo>
                  <a:pt x="67298" y="171432"/>
                </a:lnTo>
                <a:cubicBezTo>
                  <a:pt x="27924" y="161216"/>
                  <a:pt x="0" y="127079"/>
                  <a:pt x="0" y="86463"/>
                </a:cubicBezTo>
                <a:cubicBezTo>
                  <a:pt x="0" y="39369"/>
                  <a:pt x="38147" y="0"/>
                  <a:pt x="86342" y="0"/>
                </a:cubicBezTo>
                <a:close/>
              </a:path>
            </a:pathLst>
          </a:custGeom>
          <a:solidFill>
            <a:schemeClr val="tx2"/>
          </a:solidFill>
          <a:ln w="12700">
            <a:miter lim="400000"/>
          </a:ln>
        </p:spPr>
        <p:txBody>
          <a:bodyPr wrap="square" lIns="38100" tIns="38100" rIns="38100" bIns="3810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79">
            <a:extLst>
              <a:ext uri="{FF2B5EF4-FFF2-40B4-BE49-F238E27FC236}">
                <a16:creationId xmlns:a16="http://schemas.microsoft.com/office/drawing/2014/main" id="{CDFB2C76-0DCE-4127-B629-F7D313C1263B}"/>
              </a:ext>
            </a:extLst>
          </p:cNvPr>
          <p:cNvSpPr/>
          <p:nvPr/>
        </p:nvSpPr>
        <p:spPr>
          <a:xfrm>
            <a:off x="3477578" y="1497953"/>
            <a:ext cx="2165353" cy="3920497"/>
          </a:xfrm>
          <a:custGeom>
            <a:avLst/>
            <a:gdLst>
              <a:gd name="connsiteX0" fmla="*/ 86292 w 2165353"/>
              <a:gd name="connsiteY0" fmla="*/ 0 h 3920497"/>
              <a:gd name="connsiteX1" fmla="*/ 172760 w 2165353"/>
              <a:gd name="connsiteY1" fmla="*/ 86251 h 3920497"/>
              <a:gd name="connsiteX2" fmla="*/ 105397 w 2165353"/>
              <a:gd name="connsiteY2" fmla="*/ 171718 h 3920497"/>
              <a:gd name="connsiteX3" fmla="*/ 105496 w 2165353"/>
              <a:gd name="connsiteY3" fmla="*/ 422906 h 3920497"/>
              <a:gd name="connsiteX4" fmla="*/ 2165353 w 2165353"/>
              <a:gd name="connsiteY4" fmla="*/ 422906 h 3920497"/>
              <a:gd name="connsiteX5" fmla="*/ 1484546 w 2165353"/>
              <a:gd name="connsiteY5" fmla="*/ 1181705 h 3920497"/>
              <a:gd name="connsiteX6" fmla="*/ 1481533 w 2165353"/>
              <a:gd name="connsiteY6" fmla="*/ 1181858 h 3920497"/>
              <a:gd name="connsiteX7" fmla="*/ 105794 w 2165353"/>
              <a:gd name="connsiteY7" fmla="*/ 1181858 h 3920497"/>
              <a:gd name="connsiteX8" fmla="*/ 106683 w 2165353"/>
              <a:gd name="connsiteY8" fmla="*/ 3442981 h 3920497"/>
              <a:gd name="connsiteX9" fmla="*/ 415338 w 2165353"/>
              <a:gd name="connsiteY9" fmla="*/ 3808763 h 3920497"/>
              <a:gd name="connsiteX10" fmla="*/ 497833 w 2165353"/>
              <a:gd name="connsiteY10" fmla="*/ 3747603 h 3920497"/>
              <a:gd name="connsiteX11" fmla="*/ 584242 w 2165353"/>
              <a:gd name="connsiteY11" fmla="*/ 3834246 h 3920497"/>
              <a:gd name="connsiteX12" fmla="*/ 497833 w 2165353"/>
              <a:gd name="connsiteY12" fmla="*/ 3920497 h 3920497"/>
              <a:gd name="connsiteX13" fmla="*/ 412709 w 2165353"/>
              <a:gd name="connsiteY13" fmla="*/ 3847968 h 3920497"/>
              <a:gd name="connsiteX14" fmla="*/ 67246 w 2165353"/>
              <a:gd name="connsiteY14" fmla="*/ 3440236 h 3920497"/>
              <a:gd name="connsiteX15" fmla="*/ 67246 w 2165353"/>
              <a:gd name="connsiteY15" fmla="*/ 171718 h 3920497"/>
              <a:gd name="connsiteX16" fmla="*/ 0 w 2165353"/>
              <a:gd name="connsiteY16" fmla="*/ 86251 h 3920497"/>
              <a:gd name="connsiteX17" fmla="*/ 86292 w 2165353"/>
              <a:gd name="connsiteY17" fmla="*/ 0 h 3920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65353" h="3920497">
                <a:moveTo>
                  <a:pt x="86292" y="0"/>
                </a:moveTo>
                <a:cubicBezTo>
                  <a:pt x="133324" y="0"/>
                  <a:pt x="172760" y="38029"/>
                  <a:pt x="172760" y="86251"/>
                </a:cubicBezTo>
                <a:cubicBezTo>
                  <a:pt x="172760" y="128200"/>
                  <a:pt x="143490" y="162701"/>
                  <a:pt x="105397" y="171718"/>
                </a:cubicBezTo>
                <a:lnTo>
                  <a:pt x="105496" y="422906"/>
                </a:lnTo>
                <a:lnTo>
                  <a:pt x="2165353" y="422906"/>
                </a:lnTo>
                <a:cubicBezTo>
                  <a:pt x="2165353" y="818184"/>
                  <a:pt x="1866244" y="1142686"/>
                  <a:pt x="1484546" y="1181705"/>
                </a:cubicBezTo>
                <a:lnTo>
                  <a:pt x="1481533" y="1181858"/>
                </a:lnTo>
                <a:lnTo>
                  <a:pt x="105794" y="1181858"/>
                </a:lnTo>
                <a:lnTo>
                  <a:pt x="106683" y="3442981"/>
                </a:lnTo>
                <a:cubicBezTo>
                  <a:pt x="106683" y="3626068"/>
                  <a:pt x="240007" y="3778183"/>
                  <a:pt x="415338" y="3808763"/>
                </a:cubicBezTo>
                <a:cubicBezTo>
                  <a:pt x="425445" y="3773086"/>
                  <a:pt x="458513" y="3747603"/>
                  <a:pt x="497833" y="3747603"/>
                </a:cubicBezTo>
                <a:cubicBezTo>
                  <a:pt x="544806" y="3747603"/>
                  <a:pt x="584242" y="3785632"/>
                  <a:pt x="584242" y="3834246"/>
                </a:cubicBezTo>
                <a:cubicBezTo>
                  <a:pt x="584242" y="3881292"/>
                  <a:pt x="546150" y="3920497"/>
                  <a:pt x="497833" y="3920497"/>
                </a:cubicBezTo>
                <a:cubicBezTo>
                  <a:pt x="456001" y="3920497"/>
                  <a:pt x="420362" y="3888741"/>
                  <a:pt x="412709" y="3847968"/>
                </a:cubicBezTo>
                <a:cubicBezTo>
                  <a:pt x="217221" y="3815036"/>
                  <a:pt x="67246" y="3644886"/>
                  <a:pt x="67246" y="3440236"/>
                </a:cubicBezTo>
                <a:lnTo>
                  <a:pt x="67246" y="171718"/>
                </a:lnTo>
                <a:cubicBezTo>
                  <a:pt x="27927" y="161524"/>
                  <a:pt x="0" y="127024"/>
                  <a:pt x="0" y="86251"/>
                </a:cubicBezTo>
                <a:cubicBezTo>
                  <a:pt x="0" y="39205"/>
                  <a:pt x="38092" y="0"/>
                  <a:pt x="86292" y="0"/>
                </a:cubicBezTo>
                <a:close/>
              </a:path>
            </a:pathLst>
          </a:custGeom>
          <a:solidFill>
            <a:schemeClr val="accent1"/>
          </a:solidFill>
          <a:ln w="12700">
            <a:miter lim="400000"/>
          </a:ln>
        </p:spPr>
        <p:txBody>
          <a:bodyPr wrap="square" lIns="38100" tIns="38100" rIns="38100" bIns="3810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Shape">
            <a:extLst>
              <a:ext uri="{FF2B5EF4-FFF2-40B4-BE49-F238E27FC236}">
                <a16:creationId xmlns:a16="http://schemas.microsoft.com/office/drawing/2014/main" id="{A7476DA0-B528-4A8D-A719-37DB82F98BFB}"/>
              </a:ext>
            </a:extLst>
          </p:cNvPr>
          <p:cNvSpPr/>
          <p:nvPr/>
        </p:nvSpPr>
        <p:spPr>
          <a:xfrm>
            <a:off x="1346519" y="3872904"/>
            <a:ext cx="918208" cy="918208"/>
          </a:xfrm>
          <a:custGeom>
            <a:avLst/>
            <a:gdLst/>
            <a:ahLst/>
            <a:cxnLst>
              <a:cxn ang="0">
                <a:pos x="wd2" y="hd2"/>
              </a:cxn>
              <a:cxn ang="5400000">
                <a:pos x="wd2" y="hd2"/>
              </a:cxn>
              <a:cxn ang="10800000">
                <a:pos x="wd2" y="hd2"/>
              </a:cxn>
              <a:cxn ang="16200000">
                <a:pos x="wd2" y="hd2"/>
              </a:cxn>
            </a:cxnLst>
            <a:rect l="0" t="0" r="r" b="b"/>
            <a:pathLst>
              <a:path w="21600" h="21600" extrusionOk="0">
                <a:moveTo>
                  <a:pt x="21152" y="0"/>
                </a:moveTo>
                <a:lnTo>
                  <a:pt x="7558" y="0"/>
                </a:lnTo>
                <a:cubicBezTo>
                  <a:pt x="3406" y="0"/>
                  <a:pt x="0" y="3376"/>
                  <a:pt x="0" y="7558"/>
                </a:cubicBezTo>
                <a:lnTo>
                  <a:pt x="0" y="21152"/>
                </a:lnTo>
                <a:cubicBezTo>
                  <a:pt x="0" y="21391"/>
                  <a:pt x="209" y="21600"/>
                  <a:pt x="448" y="21600"/>
                </a:cubicBezTo>
                <a:lnTo>
                  <a:pt x="14042" y="21600"/>
                </a:lnTo>
                <a:cubicBezTo>
                  <a:pt x="18194" y="21600"/>
                  <a:pt x="21600" y="18224"/>
                  <a:pt x="21600" y="14042"/>
                </a:cubicBezTo>
                <a:lnTo>
                  <a:pt x="21600" y="448"/>
                </a:lnTo>
                <a:cubicBezTo>
                  <a:pt x="21600" y="209"/>
                  <a:pt x="21391" y="0"/>
                  <a:pt x="21152" y="0"/>
                </a:cubicBezTo>
                <a:close/>
                <a:moveTo>
                  <a:pt x="20704" y="14042"/>
                </a:moveTo>
                <a:cubicBezTo>
                  <a:pt x="20704" y="17716"/>
                  <a:pt x="17716" y="20704"/>
                  <a:pt x="14042" y="20704"/>
                </a:cubicBezTo>
                <a:lnTo>
                  <a:pt x="896" y="20704"/>
                </a:lnTo>
                <a:lnTo>
                  <a:pt x="896" y="7558"/>
                </a:lnTo>
                <a:cubicBezTo>
                  <a:pt x="896" y="3884"/>
                  <a:pt x="3884" y="896"/>
                  <a:pt x="7558" y="896"/>
                </a:cubicBezTo>
                <a:lnTo>
                  <a:pt x="20704" y="896"/>
                </a:lnTo>
                <a:lnTo>
                  <a:pt x="20704" y="14042"/>
                </a:lnTo>
                <a:close/>
              </a:path>
            </a:pathLst>
          </a:custGeom>
          <a:solidFill>
            <a:schemeClr val="tx2"/>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Shape">
            <a:extLst>
              <a:ext uri="{FF2B5EF4-FFF2-40B4-BE49-F238E27FC236}">
                <a16:creationId xmlns:a16="http://schemas.microsoft.com/office/drawing/2014/main" id="{E989DA4B-E7C7-4E71-842A-92417191467F}"/>
              </a:ext>
            </a:extLst>
          </p:cNvPr>
          <p:cNvSpPr/>
          <p:nvPr/>
        </p:nvSpPr>
        <p:spPr>
          <a:xfrm>
            <a:off x="4137979" y="5231754"/>
            <a:ext cx="918208" cy="918208"/>
          </a:xfrm>
          <a:custGeom>
            <a:avLst/>
            <a:gdLst/>
            <a:ahLst/>
            <a:cxnLst>
              <a:cxn ang="0">
                <a:pos x="wd2" y="hd2"/>
              </a:cxn>
              <a:cxn ang="5400000">
                <a:pos x="wd2" y="hd2"/>
              </a:cxn>
              <a:cxn ang="10800000">
                <a:pos x="wd2" y="hd2"/>
              </a:cxn>
              <a:cxn ang="16200000">
                <a:pos x="wd2" y="hd2"/>
              </a:cxn>
            </a:cxnLst>
            <a:rect l="0" t="0" r="r" b="b"/>
            <a:pathLst>
              <a:path w="21600" h="21600" extrusionOk="0">
                <a:moveTo>
                  <a:pt x="21152" y="0"/>
                </a:moveTo>
                <a:lnTo>
                  <a:pt x="7558" y="0"/>
                </a:lnTo>
                <a:cubicBezTo>
                  <a:pt x="3406" y="0"/>
                  <a:pt x="0" y="3376"/>
                  <a:pt x="0" y="7558"/>
                </a:cubicBezTo>
                <a:lnTo>
                  <a:pt x="0" y="21152"/>
                </a:lnTo>
                <a:cubicBezTo>
                  <a:pt x="0" y="21391"/>
                  <a:pt x="209" y="21600"/>
                  <a:pt x="448" y="21600"/>
                </a:cubicBezTo>
                <a:lnTo>
                  <a:pt x="14042" y="21600"/>
                </a:lnTo>
                <a:cubicBezTo>
                  <a:pt x="18194" y="21600"/>
                  <a:pt x="21600" y="18224"/>
                  <a:pt x="21600" y="14042"/>
                </a:cubicBezTo>
                <a:lnTo>
                  <a:pt x="21600" y="448"/>
                </a:lnTo>
                <a:cubicBezTo>
                  <a:pt x="21600" y="209"/>
                  <a:pt x="21421" y="0"/>
                  <a:pt x="21152" y="0"/>
                </a:cubicBezTo>
                <a:close/>
                <a:moveTo>
                  <a:pt x="20704" y="14042"/>
                </a:moveTo>
                <a:cubicBezTo>
                  <a:pt x="20704" y="17716"/>
                  <a:pt x="17716" y="20704"/>
                  <a:pt x="14042" y="20704"/>
                </a:cubicBezTo>
                <a:lnTo>
                  <a:pt x="896" y="20704"/>
                </a:lnTo>
                <a:lnTo>
                  <a:pt x="896" y="7558"/>
                </a:lnTo>
                <a:cubicBezTo>
                  <a:pt x="896" y="3884"/>
                  <a:pt x="3884" y="896"/>
                  <a:pt x="7558" y="896"/>
                </a:cubicBezTo>
                <a:lnTo>
                  <a:pt x="20704" y="896"/>
                </a:lnTo>
                <a:lnTo>
                  <a:pt x="20704" y="14042"/>
                </a:lnTo>
                <a:close/>
              </a:path>
            </a:pathLst>
          </a:custGeom>
          <a:solidFill>
            <a:schemeClr val="accent1"/>
          </a:solidFill>
          <a:ln w="12700">
            <a:solidFill>
              <a:schemeClr val="accent1"/>
            </a:solidFill>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TextBox 86">
            <a:extLst>
              <a:ext uri="{FF2B5EF4-FFF2-40B4-BE49-F238E27FC236}">
                <a16:creationId xmlns:a16="http://schemas.microsoft.com/office/drawing/2014/main" id="{BBFE1690-E0DA-4046-9576-5C97C80DFA87}"/>
              </a:ext>
            </a:extLst>
          </p:cNvPr>
          <p:cNvSpPr txBox="1"/>
          <p:nvPr/>
        </p:nvSpPr>
        <p:spPr>
          <a:xfrm>
            <a:off x="960896" y="2683269"/>
            <a:ext cx="2098618" cy="1384995"/>
          </a:xfrm>
          <a:prstGeom prst="rect">
            <a:avLst/>
          </a:prstGeom>
          <a:noFill/>
        </p:spPr>
        <p:txBody>
          <a:bodyPr wrap="square" lIns="0" rIns="0" rtlCol="0" anchor="t">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1">
                <a:ln>
                  <a:noFill/>
                </a:ln>
                <a:solidFill>
                  <a:prstClr val="white"/>
                </a:solidFill>
                <a:effectLst/>
                <a:uLnTx/>
                <a:uFillTx/>
                <a:latin typeface="Calibri" panose="020F0502020204030204"/>
                <a:ea typeface="+mn-ea"/>
                <a:cs typeface="+mn-cs"/>
              </a:rPr>
              <a:t>Identification des connexions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1">
                <a:ln>
                  <a:noFill/>
                </a:ln>
                <a:solidFill>
                  <a:prstClr val="white"/>
                </a:solidFill>
                <a:effectLst/>
                <a:uLnTx/>
                <a:uFillTx/>
                <a:latin typeface="Calibri" panose="020F0502020204030204"/>
                <a:ea typeface="+mn-ea"/>
                <a:cs typeface="+mn-cs"/>
              </a:rPr>
              <a:t>Utilisateurs/batch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1">
                <a:ln>
                  <a:noFill/>
                </a:ln>
                <a:solidFill>
                  <a:prstClr val="white"/>
                </a:solidFill>
                <a:effectLst/>
                <a:uLnTx/>
                <a:uFillTx/>
                <a:latin typeface="Calibri" panose="020F0502020204030204"/>
                <a:ea typeface="+mn-ea"/>
                <a:cs typeface="+mn-cs"/>
              </a:rPr>
              <a:t>Portrait </a:t>
            </a:r>
            <a:r>
              <a:rPr kumimoji="0" lang="fr-FR" sz="1200" b="0" i="0" u="none" strike="noStrike" kern="1200" cap="none" spc="0" normalizeH="0" baseline="0" noProof="1" smtClean="0">
                <a:ln>
                  <a:noFill/>
                </a:ln>
                <a:solidFill>
                  <a:prstClr val="white"/>
                </a:solidFill>
                <a:effectLst/>
                <a:uLnTx/>
                <a:uFillTx/>
                <a:latin typeface="Calibri" panose="020F0502020204030204"/>
                <a:ea typeface="+mn-ea"/>
                <a:cs typeface="+mn-cs"/>
              </a:rPr>
              <a:t>robot</a:t>
            </a:r>
            <a:endParaRPr kumimoji="0" lang="fr-FR" sz="1200" b="0" i="0" u="none" strike="noStrike" kern="1200" cap="none" spc="0" normalizeH="0" baseline="0" noProof="1">
              <a:ln>
                <a:noFill/>
              </a:ln>
              <a:solidFill>
                <a:prstClr val="white"/>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1">
                <a:ln>
                  <a:noFill/>
                </a:ln>
                <a:solidFill>
                  <a:prstClr val="white"/>
                </a:solidFill>
                <a:effectLst/>
                <a:uLnTx/>
                <a:uFillTx/>
                <a:latin typeface="Calibri" panose="020F0502020204030204"/>
                <a:ea typeface="+mn-ea"/>
                <a:cs typeface="+mn-cs"/>
              </a:rPr>
              <a:t>Tx Actif/inactif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1">
                <a:ln>
                  <a:noFill/>
                </a:ln>
                <a:solidFill>
                  <a:prstClr val="white"/>
                </a:solidFill>
                <a:effectLst/>
                <a:uLnTx/>
                <a:uFillTx/>
                <a:latin typeface="Calibri" panose="020F0502020204030204"/>
                <a:ea typeface="+mn-ea"/>
                <a:cs typeface="+mn-cs"/>
              </a:rPr>
              <a:t>Par service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1" smtClean="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1">
              <a:ln>
                <a:noFill/>
              </a:ln>
              <a:solidFill>
                <a:prstClr val="black">
                  <a:lumMod val="65000"/>
                  <a:lumOff val="35000"/>
                </a:prstClr>
              </a:solidFill>
              <a:effectLst/>
              <a:uLnTx/>
              <a:uFillTx/>
              <a:latin typeface="Calibri" panose="020F0502020204030204"/>
              <a:ea typeface="+mn-ea"/>
              <a:cs typeface="+mn-cs"/>
            </a:endParaRPr>
          </a:p>
        </p:txBody>
      </p:sp>
      <p:sp>
        <p:nvSpPr>
          <p:cNvPr id="18" name="TextBox 87">
            <a:extLst>
              <a:ext uri="{FF2B5EF4-FFF2-40B4-BE49-F238E27FC236}">
                <a16:creationId xmlns:a16="http://schemas.microsoft.com/office/drawing/2014/main" id="{4B9B4C8C-931B-4098-A8F3-5D45BC13884A}"/>
              </a:ext>
            </a:extLst>
          </p:cNvPr>
          <p:cNvSpPr txBox="1"/>
          <p:nvPr/>
        </p:nvSpPr>
        <p:spPr>
          <a:xfrm>
            <a:off x="3718321" y="2683269"/>
            <a:ext cx="1989779" cy="1015663"/>
          </a:xfrm>
          <a:prstGeom prst="rect">
            <a:avLst/>
          </a:prstGeom>
          <a:noFill/>
        </p:spPr>
        <p:txBody>
          <a:bodyPr wrap="square" lIns="0" rIns="0" rtlCol="0" anchor="t">
            <a:spAutoFit/>
          </a:bodyPr>
          <a:lstStyle>
            <a:defPPr>
              <a:defRPr lang="fr-FR"/>
            </a:defPPr>
            <a:lvl1pPr marL="171450" indent="-171450">
              <a:buFont typeface="Arial" panose="020B0604020202020204" pitchFamily="34" charset="0"/>
              <a:buChar char="•"/>
              <a:defRPr sz="1400">
                <a:solidFill>
                  <a:schemeClr val="bg1"/>
                </a:solidFill>
              </a:defRPr>
            </a:lvl1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0" dirty="0">
                <a:ln>
                  <a:noFill/>
                </a:ln>
                <a:solidFill>
                  <a:prstClr val="white"/>
                </a:solidFill>
                <a:effectLst/>
                <a:uLnTx/>
                <a:uFillTx/>
                <a:latin typeface="Calibri" panose="020F0502020204030204"/>
                <a:ea typeface="+mn-ea"/>
                <a:cs typeface="+mn-cs"/>
              </a:rPr>
              <a:t>Lister les projets SAS EG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0" dirty="0">
                <a:ln>
                  <a:noFill/>
                </a:ln>
                <a:solidFill>
                  <a:prstClr val="white"/>
                </a:solidFill>
                <a:effectLst/>
                <a:uLnTx/>
                <a:uFillTx/>
                <a:latin typeface="Calibri" panose="020F0502020204030204"/>
                <a:ea typeface="+mn-ea"/>
                <a:cs typeface="+mn-cs"/>
              </a:rPr>
              <a:t>Lister les programmes SAS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0" dirty="0">
                <a:ln>
                  <a:noFill/>
                </a:ln>
                <a:solidFill>
                  <a:prstClr val="white"/>
                </a:solidFill>
                <a:effectLst/>
                <a:uLnTx/>
                <a:uFillTx/>
                <a:latin typeface="Calibri" panose="020F0502020204030204"/>
                <a:ea typeface="+mn-ea"/>
                <a:cs typeface="+mn-cs"/>
              </a:rPr>
              <a:t>Lister les tables SAS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0" dirty="0">
                <a:ln>
                  <a:noFill/>
                </a:ln>
                <a:solidFill>
                  <a:prstClr val="white"/>
                </a:solidFill>
                <a:effectLst/>
                <a:uLnTx/>
                <a:uFillTx/>
                <a:latin typeface="Calibri" panose="020F0502020204030204"/>
                <a:ea typeface="+mn-ea"/>
                <a:cs typeface="+mn-cs"/>
              </a:rPr>
              <a:t>Lister les catalogues de formats </a:t>
            </a:r>
          </a:p>
        </p:txBody>
      </p:sp>
      <p:sp>
        <p:nvSpPr>
          <p:cNvPr id="20" name="TextBox 90">
            <a:extLst>
              <a:ext uri="{FF2B5EF4-FFF2-40B4-BE49-F238E27FC236}">
                <a16:creationId xmlns:a16="http://schemas.microsoft.com/office/drawing/2014/main" id="{6CA0110B-4084-4E0A-BE6C-9987ABF96687}"/>
              </a:ext>
            </a:extLst>
          </p:cNvPr>
          <p:cNvSpPr txBox="1"/>
          <p:nvPr/>
        </p:nvSpPr>
        <p:spPr>
          <a:xfrm>
            <a:off x="998792" y="1274577"/>
            <a:ext cx="1857101" cy="523220"/>
          </a:xfrm>
          <a:prstGeom prst="rect">
            <a:avLst/>
          </a:prstGeom>
          <a:noFill/>
        </p:spPr>
        <p:txBody>
          <a:bodyPr wrap="square" l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1" smtClean="0">
                <a:ln>
                  <a:noFill/>
                </a:ln>
                <a:solidFill>
                  <a:prstClr val="white"/>
                </a:solidFill>
                <a:effectLst/>
                <a:uLnTx/>
                <a:uFillTx/>
                <a:latin typeface="Calibri" panose="020F0502020204030204"/>
                <a:ea typeface="+mn-ea"/>
                <a:cs typeface="+mn-cs"/>
              </a:rPr>
              <a:t>T2 2022</a:t>
            </a:r>
            <a:endParaRPr kumimoji="0" lang="en-US" sz="2800" b="1" i="0" u="none" strike="noStrike" kern="1200" cap="none" spc="0" normalizeH="0" baseline="0" noProof="1">
              <a:ln>
                <a:noFill/>
              </a:ln>
              <a:solidFill>
                <a:prstClr val="white"/>
              </a:solidFill>
              <a:effectLst/>
              <a:uLnTx/>
              <a:uFillTx/>
              <a:latin typeface="Calibri" panose="020F0502020204030204"/>
              <a:ea typeface="+mn-ea"/>
              <a:cs typeface="+mn-cs"/>
            </a:endParaRPr>
          </a:p>
        </p:txBody>
      </p:sp>
      <p:sp>
        <p:nvSpPr>
          <p:cNvPr id="21" name="TextBox 91">
            <a:extLst>
              <a:ext uri="{FF2B5EF4-FFF2-40B4-BE49-F238E27FC236}">
                <a16:creationId xmlns:a16="http://schemas.microsoft.com/office/drawing/2014/main" id="{89BB4F36-C436-4174-BD9A-11ADF2ED0BA8}"/>
              </a:ext>
            </a:extLst>
          </p:cNvPr>
          <p:cNvSpPr txBox="1"/>
          <p:nvPr/>
        </p:nvSpPr>
        <p:spPr>
          <a:xfrm>
            <a:off x="3782746" y="1274577"/>
            <a:ext cx="1857101" cy="523220"/>
          </a:xfrm>
          <a:prstGeom prst="rect">
            <a:avLst/>
          </a:prstGeom>
          <a:noFill/>
        </p:spPr>
        <p:txBody>
          <a:bodyPr wrap="square" l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1" smtClean="0">
                <a:ln>
                  <a:noFill/>
                </a:ln>
                <a:solidFill>
                  <a:prstClr val="white"/>
                </a:solidFill>
                <a:effectLst/>
                <a:uLnTx/>
                <a:uFillTx/>
                <a:latin typeface="Calibri" panose="020F0502020204030204"/>
                <a:ea typeface="+mn-ea"/>
                <a:cs typeface="+mn-cs"/>
              </a:rPr>
              <a:t>FIN T3 2022</a:t>
            </a:r>
            <a:endParaRPr kumimoji="0" lang="en-US" sz="2800" b="1" i="0" u="none" strike="noStrike" kern="1200" cap="none" spc="0" normalizeH="0" baseline="0" noProof="1">
              <a:ln>
                <a:noFill/>
              </a:ln>
              <a:solidFill>
                <a:prstClr val="white"/>
              </a:solidFill>
              <a:effectLst/>
              <a:uLnTx/>
              <a:uFillTx/>
              <a:latin typeface="Calibri" panose="020F0502020204030204"/>
              <a:ea typeface="+mn-ea"/>
              <a:cs typeface="+mn-cs"/>
            </a:endParaRPr>
          </a:p>
        </p:txBody>
      </p:sp>
      <p:sp>
        <p:nvSpPr>
          <p:cNvPr id="23" name="TextBox 94">
            <a:extLst>
              <a:ext uri="{FF2B5EF4-FFF2-40B4-BE49-F238E27FC236}">
                <a16:creationId xmlns:a16="http://schemas.microsoft.com/office/drawing/2014/main" id="{14BC9A23-5D39-41FA-BFD2-5BD48A4CE58B}"/>
              </a:ext>
            </a:extLst>
          </p:cNvPr>
          <p:cNvSpPr txBox="1"/>
          <p:nvPr/>
        </p:nvSpPr>
        <p:spPr>
          <a:xfrm>
            <a:off x="960896" y="1911008"/>
            <a:ext cx="1857101" cy="707886"/>
          </a:xfrm>
          <a:prstGeom prst="rect">
            <a:avLst/>
          </a:prstGeom>
          <a:noFill/>
        </p:spPr>
        <p:txBody>
          <a:bodyPr wrap="square" l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000" b="1" i="0" u="none" strike="noStrike" kern="1200" cap="none" spc="0" normalizeH="0" baseline="0" noProof="1">
                <a:ln>
                  <a:noFill/>
                </a:ln>
                <a:solidFill>
                  <a:prstClr val="white"/>
                </a:solidFill>
                <a:effectLst/>
                <a:uLnTx/>
                <a:uFillTx/>
                <a:latin typeface="Calibri" panose="020F0502020204030204"/>
                <a:ea typeface="+mn-ea"/>
                <a:cs typeface="+mn-cs"/>
              </a:rPr>
              <a:t>Activité des utilisateurs</a:t>
            </a:r>
          </a:p>
        </p:txBody>
      </p:sp>
      <p:sp>
        <p:nvSpPr>
          <p:cNvPr id="24" name="TextBox 95">
            <a:extLst>
              <a:ext uri="{FF2B5EF4-FFF2-40B4-BE49-F238E27FC236}">
                <a16:creationId xmlns:a16="http://schemas.microsoft.com/office/drawing/2014/main" id="{61CB0B41-2DBA-4F27-8524-00BFE1DC8CF9}"/>
              </a:ext>
            </a:extLst>
          </p:cNvPr>
          <p:cNvSpPr txBox="1"/>
          <p:nvPr/>
        </p:nvSpPr>
        <p:spPr>
          <a:xfrm>
            <a:off x="3730806" y="1906199"/>
            <a:ext cx="1857101" cy="707886"/>
          </a:xfrm>
          <a:prstGeom prst="rect">
            <a:avLst/>
          </a:prstGeom>
          <a:noFill/>
        </p:spPr>
        <p:txBody>
          <a:bodyPr wrap="square" l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1">
                <a:ln>
                  <a:noFill/>
                </a:ln>
                <a:solidFill>
                  <a:prstClr val="white"/>
                </a:solidFill>
                <a:effectLst/>
                <a:uLnTx/>
                <a:uFillTx/>
                <a:latin typeface="Calibri" panose="020F0502020204030204"/>
                <a:ea typeface="+mn-ea"/>
                <a:cs typeface="+mn-cs"/>
              </a:rPr>
              <a:t>Patrimoine des utilisateurs</a:t>
            </a:r>
          </a:p>
        </p:txBody>
      </p:sp>
      <p:sp>
        <p:nvSpPr>
          <p:cNvPr id="31" name="Freeform: Shape 34">
            <a:extLst>
              <a:ext uri="{FF2B5EF4-FFF2-40B4-BE49-F238E27FC236}">
                <a16:creationId xmlns:a16="http://schemas.microsoft.com/office/drawing/2014/main" id="{34982873-A1D4-4994-B888-E430AAD810AF}"/>
              </a:ext>
            </a:extLst>
          </p:cNvPr>
          <p:cNvSpPr/>
          <p:nvPr/>
        </p:nvSpPr>
        <p:spPr>
          <a:xfrm>
            <a:off x="10479178" y="1920859"/>
            <a:ext cx="999492" cy="758952"/>
          </a:xfrm>
          <a:custGeom>
            <a:avLst/>
            <a:gdLst>
              <a:gd name="connsiteX0" fmla="*/ 0 w 999492"/>
              <a:gd name="connsiteY0" fmla="*/ 0 h 754388"/>
              <a:gd name="connsiteX1" fmla="*/ 999492 w 999492"/>
              <a:gd name="connsiteY1" fmla="*/ 0 h 754388"/>
              <a:gd name="connsiteX2" fmla="*/ 318651 w 999492"/>
              <a:gd name="connsiteY2" fmla="*/ 754339 h 754388"/>
              <a:gd name="connsiteX3" fmla="*/ 317688 w 999492"/>
              <a:gd name="connsiteY3" fmla="*/ 754388 h 754388"/>
              <a:gd name="connsiteX4" fmla="*/ 0 w 999492"/>
              <a:gd name="connsiteY4" fmla="*/ 754388 h 754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492" h="754388">
                <a:moveTo>
                  <a:pt x="0" y="0"/>
                </a:moveTo>
                <a:lnTo>
                  <a:pt x="999492" y="0"/>
                </a:lnTo>
                <a:cubicBezTo>
                  <a:pt x="999492" y="392903"/>
                  <a:pt x="700384" y="715544"/>
                  <a:pt x="318651" y="754339"/>
                </a:cubicBezTo>
                <a:lnTo>
                  <a:pt x="317688" y="754388"/>
                </a:lnTo>
                <a:lnTo>
                  <a:pt x="0" y="754388"/>
                </a:lnTo>
                <a:close/>
              </a:path>
            </a:pathLst>
          </a:custGeom>
          <a:solidFill>
            <a:schemeClr val="tx1">
              <a:alpha val="25000"/>
            </a:schemeClr>
          </a:solidFill>
          <a:ln w="12700">
            <a:miter lim="400000"/>
          </a:ln>
        </p:spPr>
        <p:txBody>
          <a:bodyPr wrap="square" lIns="38100" tIns="38100" rIns="38100" bIns="3810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3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3" name="Freeform: Shape 79">
            <a:extLst>
              <a:ext uri="{FF2B5EF4-FFF2-40B4-BE49-F238E27FC236}">
                <a16:creationId xmlns:a16="http://schemas.microsoft.com/office/drawing/2014/main" id="{CDFB2C76-0DCE-4127-B629-F7D313C1263B}"/>
              </a:ext>
            </a:extLst>
          </p:cNvPr>
          <p:cNvSpPr/>
          <p:nvPr/>
        </p:nvSpPr>
        <p:spPr>
          <a:xfrm>
            <a:off x="9202478" y="1497953"/>
            <a:ext cx="2162269" cy="3651449"/>
          </a:xfrm>
          <a:custGeom>
            <a:avLst/>
            <a:gdLst>
              <a:gd name="connsiteX0" fmla="*/ 86292 w 2165353"/>
              <a:gd name="connsiteY0" fmla="*/ 0 h 3920497"/>
              <a:gd name="connsiteX1" fmla="*/ 172760 w 2165353"/>
              <a:gd name="connsiteY1" fmla="*/ 86251 h 3920497"/>
              <a:gd name="connsiteX2" fmla="*/ 105397 w 2165353"/>
              <a:gd name="connsiteY2" fmla="*/ 171718 h 3920497"/>
              <a:gd name="connsiteX3" fmla="*/ 105496 w 2165353"/>
              <a:gd name="connsiteY3" fmla="*/ 422906 h 3920497"/>
              <a:gd name="connsiteX4" fmla="*/ 2165353 w 2165353"/>
              <a:gd name="connsiteY4" fmla="*/ 422906 h 3920497"/>
              <a:gd name="connsiteX5" fmla="*/ 1484546 w 2165353"/>
              <a:gd name="connsiteY5" fmla="*/ 1181705 h 3920497"/>
              <a:gd name="connsiteX6" fmla="*/ 1481533 w 2165353"/>
              <a:gd name="connsiteY6" fmla="*/ 1181858 h 3920497"/>
              <a:gd name="connsiteX7" fmla="*/ 105794 w 2165353"/>
              <a:gd name="connsiteY7" fmla="*/ 1181858 h 3920497"/>
              <a:gd name="connsiteX8" fmla="*/ 106683 w 2165353"/>
              <a:gd name="connsiteY8" fmla="*/ 3442981 h 3920497"/>
              <a:gd name="connsiteX9" fmla="*/ 415338 w 2165353"/>
              <a:gd name="connsiteY9" fmla="*/ 3808763 h 3920497"/>
              <a:gd name="connsiteX10" fmla="*/ 497833 w 2165353"/>
              <a:gd name="connsiteY10" fmla="*/ 3747603 h 3920497"/>
              <a:gd name="connsiteX11" fmla="*/ 584242 w 2165353"/>
              <a:gd name="connsiteY11" fmla="*/ 3834246 h 3920497"/>
              <a:gd name="connsiteX12" fmla="*/ 497833 w 2165353"/>
              <a:gd name="connsiteY12" fmla="*/ 3920497 h 3920497"/>
              <a:gd name="connsiteX13" fmla="*/ 412709 w 2165353"/>
              <a:gd name="connsiteY13" fmla="*/ 3847968 h 3920497"/>
              <a:gd name="connsiteX14" fmla="*/ 67246 w 2165353"/>
              <a:gd name="connsiteY14" fmla="*/ 3440236 h 3920497"/>
              <a:gd name="connsiteX15" fmla="*/ 67246 w 2165353"/>
              <a:gd name="connsiteY15" fmla="*/ 171718 h 3920497"/>
              <a:gd name="connsiteX16" fmla="*/ 0 w 2165353"/>
              <a:gd name="connsiteY16" fmla="*/ 86251 h 3920497"/>
              <a:gd name="connsiteX17" fmla="*/ 86292 w 2165353"/>
              <a:gd name="connsiteY17" fmla="*/ 0 h 3920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65353" h="3920497">
                <a:moveTo>
                  <a:pt x="86292" y="0"/>
                </a:moveTo>
                <a:cubicBezTo>
                  <a:pt x="133324" y="0"/>
                  <a:pt x="172760" y="38029"/>
                  <a:pt x="172760" y="86251"/>
                </a:cubicBezTo>
                <a:cubicBezTo>
                  <a:pt x="172760" y="128200"/>
                  <a:pt x="143490" y="162701"/>
                  <a:pt x="105397" y="171718"/>
                </a:cubicBezTo>
                <a:lnTo>
                  <a:pt x="105496" y="422906"/>
                </a:lnTo>
                <a:lnTo>
                  <a:pt x="2165353" y="422906"/>
                </a:lnTo>
                <a:cubicBezTo>
                  <a:pt x="2165353" y="818184"/>
                  <a:pt x="1866244" y="1142686"/>
                  <a:pt x="1484546" y="1181705"/>
                </a:cubicBezTo>
                <a:lnTo>
                  <a:pt x="1481533" y="1181858"/>
                </a:lnTo>
                <a:lnTo>
                  <a:pt x="105794" y="1181858"/>
                </a:lnTo>
                <a:lnTo>
                  <a:pt x="106683" y="3442981"/>
                </a:lnTo>
                <a:cubicBezTo>
                  <a:pt x="106683" y="3626068"/>
                  <a:pt x="240007" y="3778183"/>
                  <a:pt x="415338" y="3808763"/>
                </a:cubicBezTo>
                <a:cubicBezTo>
                  <a:pt x="425445" y="3773086"/>
                  <a:pt x="458513" y="3747603"/>
                  <a:pt x="497833" y="3747603"/>
                </a:cubicBezTo>
                <a:cubicBezTo>
                  <a:pt x="544806" y="3747603"/>
                  <a:pt x="584242" y="3785632"/>
                  <a:pt x="584242" y="3834246"/>
                </a:cubicBezTo>
                <a:cubicBezTo>
                  <a:pt x="584242" y="3881292"/>
                  <a:pt x="546150" y="3920497"/>
                  <a:pt x="497833" y="3920497"/>
                </a:cubicBezTo>
                <a:cubicBezTo>
                  <a:pt x="456001" y="3920497"/>
                  <a:pt x="420362" y="3888741"/>
                  <a:pt x="412709" y="3847968"/>
                </a:cubicBezTo>
                <a:cubicBezTo>
                  <a:pt x="217221" y="3815036"/>
                  <a:pt x="67246" y="3644886"/>
                  <a:pt x="67246" y="3440236"/>
                </a:cubicBezTo>
                <a:lnTo>
                  <a:pt x="67246" y="171718"/>
                </a:lnTo>
                <a:cubicBezTo>
                  <a:pt x="27927" y="161524"/>
                  <a:pt x="0" y="127024"/>
                  <a:pt x="0" y="86251"/>
                </a:cubicBezTo>
                <a:cubicBezTo>
                  <a:pt x="0" y="39205"/>
                  <a:pt x="38092" y="0"/>
                  <a:pt x="86292" y="0"/>
                </a:cubicBezTo>
                <a:close/>
              </a:path>
            </a:pathLst>
          </a:custGeom>
          <a:solidFill>
            <a:schemeClr val="accent3"/>
          </a:solidFill>
          <a:ln w="12700">
            <a:miter lim="400000"/>
          </a:ln>
        </p:spPr>
        <p:txBody>
          <a:bodyPr wrap="square" lIns="38100" tIns="38100" rIns="38100" bIns="3810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5" name="Shape">
            <a:extLst>
              <a:ext uri="{FF2B5EF4-FFF2-40B4-BE49-F238E27FC236}">
                <a16:creationId xmlns:a16="http://schemas.microsoft.com/office/drawing/2014/main" id="{E989DA4B-E7C7-4E71-842A-92417191467F}"/>
              </a:ext>
            </a:extLst>
          </p:cNvPr>
          <p:cNvSpPr/>
          <p:nvPr/>
        </p:nvSpPr>
        <p:spPr>
          <a:xfrm>
            <a:off x="9978289" y="4995006"/>
            <a:ext cx="918208" cy="918208"/>
          </a:xfrm>
          <a:custGeom>
            <a:avLst/>
            <a:gdLst/>
            <a:ahLst/>
            <a:cxnLst>
              <a:cxn ang="0">
                <a:pos x="wd2" y="hd2"/>
              </a:cxn>
              <a:cxn ang="5400000">
                <a:pos x="wd2" y="hd2"/>
              </a:cxn>
              <a:cxn ang="10800000">
                <a:pos x="wd2" y="hd2"/>
              </a:cxn>
              <a:cxn ang="16200000">
                <a:pos x="wd2" y="hd2"/>
              </a:cxn>
            </a:cxnLst>
            <a:rect l="0" t="0" r="r" b="b"/>
            <a:pathLst>
              <a:path w="21600" h="21600" extrusionOk="0">
                <a:moveTo>
                  <a:pt x="21152" y="0"/>
                </a:moveTo>
                <a:lnTo>
                  <a:pt x="7558" y="0"/>
                </a:lnTo>
                <a:cubicBezTo>
                  <a:pt x="3406" y="0"/>
                  <a:pt x="0" y="3376"/>
                  <a:pt x="0" y="7558"/>
                </a:cubicBezTo>
                <a:lnTo>
                  <a:pt x="0" y="21152"/>
                </a:lnTo>
                <a:cubicBezTo>
                  <a:pt x="0" y="21391"/>
                  <a:pt x="209" y="21600"/>
                  <a:pt x="448" y="21600"/>
                </a:cubicBezTo>
                <a:lnTo>
                  <a:pt x="14042" y="21600"/>
                </a:lnTo>
                <a:cubicBezTo>
                  <a:pt x="18194" y="21600"/>
                  <a:pt x="21600" y="18224"/>
                  <a:pt x="21600" y="14042"/>
                </a:cubicBezTo>
                <a:lnTo>
                  <a:pt x="21600" y="448"/>
                </a:lnTo>
                <a:cubicBezTo>
                  <a:pt x="21600" y="209"/>
                  <a:pt x="21421" y="0"/>
                  <a:pt x="21152" y="0"/>
                </a:cubicBezTo>
                <a:close/>
                <a:moveTo>
                  <a:pt x="20704" y="14042"/>
                </a:moveTo>
                <a:cubicBezTo>
                  <a:pt x="20704" y="17716"/>
                  <a:pt x="17716" y="20704"/>
                  <a:pt x="14042" y="20704"/>
                </a:cubicBezTo>
                <a:lnTo>
                  <a:pt x="896" y="20704"/>
                </a:lnTo>
                <a:lnTo>
                  <a:pt x="896" y="7558"/>
                </a:lnTo>
                <a:cubicBezTo>
                  <a:pt x="896" y="3884"/>
                  <a:pt x="3884" y="896"/>
                  <a:pt x="7558" y="896"/>
                </a:cubicBezTo>
                <a:lnTo>
                  <a:pt x="20704" y="896"/>
                </a:lnTo>
                <a:lnTo>
                  <a:pt x="20704" y="14042"/>
                </a:lnTo>
                <a:close/>
              </a:path>
            </a:pathLst>
          </a:custGeom>
          <a:solidFill>
            <a:schemeClr val="accent3"/>
          </a:solidFill>
          <a:ln w="12700">
            <a:solidFill>
              <a:schemeClr val="accent3"/>
            </a:solidFill>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7" name="TextBox 87">
            <a:extLst>
              <a:ext uri="{FF2B5EF4-FFF2-40B4-BE49-F238E27FC236}">
                <a16:creationId xmlns:a16="http://schemas.microsoft.com/office/drawing/2014/main" id="{4B9B4C8C-931B-4098-A8F3-5D45BC13884A}"/>
              </a:ext>
            </a:extLst>
          </p:cNvPr>
          <p:cNvSpPr txBox="1"/>
          <p:nvPr/>
        </p:nvSpPr>
        <p:spPr>
          <a:xfrm>
            <a:off x="9443221" y="2683269"/>
            <a:ext cx="1989779" cy="646331"/>
          </a:xfrm>
          <a:prstGeom prst="rect">
            <a:avLst/>
          </a:prstGeom>
          <a:noFill/>
        </p:spPr>
        <p:txBody>
          <a:bodyPr wrap="square" lIns="0" rIns="0" rtlCol="0" anchor="t">
            <a:spAutoFit/>
          </a:bodyPr>
          <a:lstStyle>
            <a:defPPr>
              <a:defRPr lang="fr-FR"/>
            </a:defPPr>
            <a:lvl1pPr marL="171450" indent="-171450">
              <a:buFont typeface="Arial" panose="020B0604020202020204" pitchFamily="34" charset="0"/>
              <a:buChar char="•"/>
              <a:defRPr sz="1400">
                <a:solidFill>
                  <a:schemeClr val="bg1"/>
                </a:solidFill>
              </a:defRPr>
            </a:lvl1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1">
                <a:ln>
                  <a:noFill/>
                </a:ln>
                <a:solidFill>
                  <a:prstClr val="white"/>
                </a:solidFill>
                <a:effectLst/>
                <a:uLnTx/>
                <a:uFillTx/>
                <a:latin typeface="Calibri" panose="020F0502020204030204"/>
                <a:ea typeface="+mn-ea"/>
                <a:cs typeface="+mn-cs"/>
              </a:rPr>
              <a:t>Création d’un parser de log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1">
                <a:ln>
                  <a:noFill/>
                </a:ln>
                <a:solidFill>
                  <a:prstClr val="white"/>
                </a:solidFill>
                <a:effectLst/>
                <a:uLnTx/>
                <a:uFillTx/>
                <a:latin typeface="Calibri" panose="020F0502020204030204"/>
                <a:ea typeface="+mn-ea"/>
                <a:cs typeface="+mn-cs"/>
              </a:rPr>
              <a:t>Stockage des informations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1">
                <a:ln>
                  <a:noFill/>
                </a:ln>
                <a:solidFill>
                  <a:prstClr val="white"/>
                </a:solidFill>
                <a:effectLst/>
                <a:uLnTx/>
                <a:uFillTx/>
                <a:latin typeface="Calibri" panose="020F0502020204030204"/>
                <a:ea typeface="+mn-ea"/>
                <a:cs typeface="+mn-cs"/>
              </a:rPr>
              <a:t>Restitution des informations </a:t>
            </a:r>
          </a:p>
        </p:txBody>
      </p:sp>
      <p:sp>
        <p:nvSpPr>
          <p:cNvPr id="39" name="TextBox 91">
            <a:extLst>
              <a:ext uri="{FF2B5EF4-FFF2-40B4-BE49-F238E27FC236}">
                <a16:creationId xmlns:a16="http://schemas.microsoft.com/office/drawing/2014/main" id="{89BB4F36-C436-4174-BD9A-11ADF2ED0BA8}"/>
              </a:ext>
            </a:extLst>
          </p:cNvPr>
          <p:cNvSpPr txBox="1"/>
          <p:nvPr/>
        </p:nvSpPr>
        <p:spPr>
          <a:xfrm>
            <a:off x="9507646" y="1274577"/>
            <a:ext cx="1857101" cy="523220"/>
          </a:xfrm>
          <a:prstGeom prst="rect">
            <a:avLst/>
          </a:prstGeom>
          <a:noFill/>
        </p:spPr>
        <p:txBody>
          <a:bodyPr wrap="square" l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1" smtClean="0">
                <a:ln>
                  <a:noFill/>
                </a:ln>
                <a:solidFill>
                  <a:prstClr val="white"/>
                </a:solidFill>
                <a:effectLst/>
                <a:uLnTx/>
                <a:uFillTx/>
                <a:latin typeface="Calibri" panose="020F0502020204030204"/>
                <a:ea typeface="+mn-ea"/>
                <a:cs typeface="+mn-cs"/>
              </a:rPr>
              <a:t>FIN T4 2022</a:t>
            </a:r>
            <a:endParaRPr kumimoji="0" lang="en-US" sz="2800" b="1" i="0" u="none" strike="noStrike" kern="1200" cap="none" spc="0" normalizeH="0" baseline="0" noProof="1">
              <a:ln>
                <a:noFill/>
              </a:ln>
              <a:solidFill>
                <a:prstClr val="white"/>
              </a:solidFill>
              <a:effectLst/>
              <a:uLnTx/>
              <a:uFillTx/>
              <a:latin typeface="Calibri" panose="020F0502020204030204"/>
              <a:ea typeface="+mn-ea"/>
              <a:cs typeface="+mn-cs"/>
            </a:endParaRPr>
          </a:p>
        </p:txBody>
      </p:sp>
      <p:sp>
        <p:nvSpPr>
          <p:cNvPr id="41" name="TextBox 95">
            <a:extLst>
              <a:ext uri="{FF2B5EF4-FFF2-40B4-BE49-F238E27FC236}">
                <a16:creationId xmlns:a16="http://schemas.microsoft.com/office/drawing/2014/main" id="{61CB0B41-2DBA-4F27-8524-00BFE1DC8CF9}"/>
              </a:ext>
            </a:extLst>
          </p:cNvPr>
          <p:cNvSpPr txBox="1"/>
          <p:nvPr/>
        </p:nvSpPr>
        <p:spPr>
          <a:xfrm>
            <a:off x="9455706" y="1906199"/>
            <a:ext cx="1857101" cy="707886"/>
          </a:xfrm>
          <a:prstGeom prst="rect">
            <a:avLst/>
          </a:prstGeom>
          <a:noFill/>
        </p:spPr>
        <p:txBody>
          <a:bodyPr wrap="square" l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1">
                <a:ln>
                  <a:noFill/>
                </a:ln>
                <a:solidFill>
                  <a:prstClr val="white"/>
                </a:solidFill>
                <a:effectLst/>
                <a:uLnTx/>
                <a:uFillTx/>
                <a:latin typeface="Calibri" panose="020F0502020204030204"/>
                <a:ea typeface="+mn-ea"/>
                <a:cs typeface="+mn-cs"/>
              </a:rPr>
              <a:t>Usages des utilisateurs</a:t>
            </a:r>
          </a:p>
        </p:txBody>
      </p:sp>
      <p:pic>
        <p:nvPicPr>
          <p:cNvPr id="44" name="Picture 8" descr="https://cdn-icons-png.flaticon.com/512/2043/2043795.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506435" y="4022722"/>
            <a:ext cx="598376" cy="59837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0" descr="https://cdn-icons.flaticon.com/png/512/1769/premium/1769465.png?token=exp=1650373604~hmac=c84f4fddee931164b091e746d38fd945"/>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298283" y="5392058"/>
            <a:ext cx="597600" cy="5976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s://cdn-icons.flaticon.com/png/512/2989/premium/2989113.png?token=exp=1650373699~hmac=33a8fd12aec980d2d854f2caa1772722"/>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00866" y="5155310"/>
            <a:ext cx="597600" cy="597600"/>
          </a:xfrm>
          <a:prstGeom prst="rect">
            <a:avLst/>
          </a:prstGeom>
          <a:noFill/>
          <a:extLst>
            <a:ext uri="{909E8E84-426E-40DD-AFC4-6F175D3DCCD1}">
              <a14:hiddenFill xmlns:a14="http://schemas.microsoft.com/office/drawing/2010/main">
                <a:solidFill>
                  <a:srgbClr val="FFFFFF"/>
                </a:solidFill>
              </a14:hiddenFill>
            </a:ext>
          </a:extLst>
        </p:spPr>
      </p:pic>
      <p:sp>
        <p:nvSpPr>
          <p:cNvPr id="47" name="Freeform: Shape 34">
            <a:extLst>
              <a:ext uri="{FF2B5EF4-FFF2-40B4-BE49-F238E27FC236}">
                <a16:creationId xmlns:a16="http://schemas.microsoft.com/office/drawing/2014/main" id="{34982873-A1D4-4994-B888-E430AAD810AF}"/>
              </a:ext>
            </a:extLst>
          </p:cNvPr>
          <p:cNvSpPr/>
          <p:nvPr/>
        </p:nvSpPr>
        <p:spPr>
          <a:xfrm>
            <a:off x="7577959" y="1920859"/>
            <a:ext cx="999492" cy="758952"/>
          </a:xfrm>
          <a:custGeom>
            <a:avLst/>
            <a:gdLst>
              <a:gd name="connsiteX0" fmla="*/ 0 w 999492"/>
              <a:gd name="connsiteY0" fmla="*/ 0 h 754388"/>
              <a:gd name="connsiteX1" fmla="*/ 999492 w 999492"/>
              <a:gd name="connsiteY1" fmla="*/ 0 h 754388"/>
              <a:gd name="connsiteX2" fmla="*/ 318651 w 999492"/>
              <a:gd name="connsiteY2" fmla="*/ 754339 h 754388"/>
              <a:gd name="connsiteX3" fmla="*/ 317688 w 999492"/>
              <a:gd name="connsiteY3" fmla="*/ 754388 h 754388"/>
              <a:gd name="connsiteX4" fmla="*/ 0 w 999492"/>
              <a:gd name="connsiteY4" fmla="*/ 754388 h 754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492" h="754388">
                <a:moveTo>
                  <a:pt x="0" y="0"/>
                </a:moveTo>
                <a:lnTo>
                  <a:pt x="999492" y="0"/>
                </a:lnTo>
                <a:cubicBezTo>
                  <a:pt x="999492" y="392903"/>
                  <a:pt x="700384" y="715544"/>
                  <a:pt x="318651" y="754339"/>
                </a:cubicBezTo>
                <a:lnTo>
                  <a:pt x="317688" y="754388"/>
                </a:lnTo>
                <a:lnTo>
                  <a:pt x="0" y="754388"/>
                </a:lnTo>
                <a:close/>
              </a:path>
            </a:pathLst>
          </a:custGeom>
          <a:solidFill>
            <a:schemeClr val="tx1">
              <a:alpha val="25000"/>
            </a:schemeClr>
          </a:solidFill>
          <a:ln w="12700">
            <a:miter lim="400000"/>
          </a:ln>
        </p:spPr>
        <p:txBody>
          <a:bodyPr wrap="square" lIns="38100" tIns="38100" rIns="38100" bIns="3810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3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48" name="Freeform: Shape 79">
            <a:extLst>
              <a:ext uri="{FF2B5EF4-FFF2-40B4-BE49-F238E27FC236}">
                <a16:creationId xmlns:a16="http://schemas.microsoft.com/office/drawing/2014/main" id="{CDFB2C76-0DCE-4127-B629-F7D313C1263B}"/>
              </a:ext>
            </a:extLst>
          </p:cNvPr>
          <p:cNvSpPr/>
          <p:nvPr/>
        </p:nvSpPr>
        <p:spPr>
          <a:xfrm>
            <a:off x="6301259" y="1497953"/>
            <a:ext cx="2162269" cy="3651449"/>
          </a:xfrm>
          <a:custGeom>
            <a:avLst/>
            <a:gdLst>
              <a:gd name="connsiteX0" fmla="*/ 86292 w 2165353"/>
              <a:gd name="connsiteY0" fmla="*/ 0 h 3920497"/>
              <a:gd name="connsiteX1" fmla="*/ 172760 w 2165353"/>
              <a:gd name="connsiteY1" fmla="*/ 86251 h 3920497"/>
              <a:gd name="connsiteX2" fmla="*/ 105397 w 2165353"/>
              <a:gd name="connsiteY2" fmla="*/ 171718 h 3920497"/>
              <a:gd name="connsiteX3" fmla="*/ 105496 w 2165353"/>
              <a:gd name="connsiteY3" fmla="*/ 422906 h 3920497"/>
              <a:gd name="connsiteX4" fmla="*/ 2165353 w 2165353"/>
              <a:gd name="connsiteY4" fmla="*/ 422906 h 3920497"/>
              <a:gd name="connsiteX5" fmla="*/ 1484546 w 2165353"/>
              <a:gd name="connsiteY5" fmla="*/ 1181705 h 3920497"/>
              <a:gd name="connsiteX6" fmla="*/ 1481533 w 2165353"/>
              <a:gd name="connsiteY6" fmla="*/ 1181858 h 3920497"/>
              <a:gd name="connsiteX7" fmla="*/ 105794 w 2165353"/>
              <a:gd name="connsiteY7" fmla="*/ 1181858 h 3920497"/>
              <a:gd name="connsiteX8" fmla="*/ 106683 w 2165353"/>
              <a:gd name="connsiteY8" fmla="*/ 3442981 h 3920497"/>
              <a:gd name="connsiteX9" fmla="*/ 415338 w 2165353"/>
              <a:gd name="connsiteY9" fmla="*/ 3808763 h 3920497"/>
              <a:gd name="connsiteX10" fmla="*/ 497833 w 2165353"/>
              <a:gd name="connsiteY10" fmla="*/ 3747603 h 3920497"/>
              <a:gd name="connsiteX11" fmla="*/ 584242 w 2165353"/>
              <a:gd name="connsiteY11" fmla="*/ 3834246 h 3920497"/>
              <a:gd name="connsiteX12" fmla="*/ 497833 w 2165353"/>
              <a:gd name="connsiteY12" fmla="*/ 3920497 h 3920497"/>
              <a:gd name="connsiteX13" fmla="*/ 412709 w 2165353"/>
              <a:gd name="connsiteY13" fmla="*/ 3847968 h 3920497"/>
              <a:gd name="connsiteX14" fmla="*/ 67246 w 2165353"/>
              <a:gd name="connsiteY14" fmla="*/ 3440236 h 3920497"/>
              <a:gd name="connsiteX15" fmla="*/ 67246 w 2165353"/>
              <a:gd name="connsiteY15" fmla="*/ 171718 h 3920497"/>
              <a:gd name="connsiteX16" fmla="*/ 0 w 2165353"/>
              <a:gd name="connsiteY16" fmla="*/ 86251 h 3920497"/>
              <a:gd name="connsiteX17" fmla="*/ 86292 w 2165353"/>
              <a:gd name="connsiteY17" fmla="*/ 0 h 3920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65353" h="3920497">
                <a:moveTo>
                  <a:pt x="86292" y="0"/>
                </a:moveTo>
                <a:cubicBezTo>
                  <a:pt x="133324" y="0"/>
                  <a:pt x="172760" y="38029"/>
                  <a:pt x="172760" y="86251"/>
                </a:cubicBezTo>
                <a:cubicBezTo>
                  <a:pt x="172760" y="128200"/>
                  <a:pt x="143490" y="162701"/>
                  <a:pt x="105397" y="171718"/>
                </a:cubicBezTo>
                <a:lnTo>
                  <a:pt x="105496" y="422906"/>
                </a:lnTo>
                <a:lnTo>
                  <a:pt x="2165353" y="422906"/>
                </a:lnTo>
                <a:cubicBezTo>
                  <a:pt x="2165353" y="818184"/>
                  <a:pt x="1866244" y="1142686"/>
                  <a:pt x="1484546" y="1181705"/>
                </a:cubicBezTo>
                <a:lnTo>
                  <a:pt x="1481533" y="1181858"/>
                </a:lnTo>
                <a:lnTo>
                  <a:pt x="105794" y="1181858"/>
                </a:lnTo>
                <a:lnTo>
                  <a:pt x="106683" y="3442981"/>
                </a:lnTo>
                <a:cubicBezTo>
                  <a:pt x="106683" y="3626068"/>
                  <a:pt x="240007" y="3778183"/>
                  <a:pt x="415338" y="3808763"/>
                </a:cubicBezTo>
                <a:cubicBezTo>
                  <a:pt x="425445" y="3773086"/>
                  <a:pt x="458513" y="3747603"/>
                  <a:pt x="497833" y="3747603"/>
                </a:cubicBezTo>
                <a:cubicBezTo>
                  <a:pt x="544806" y="3747603"/>
                  <a:pt x="584242" y="3785632"/>
                  <a:pt x="584242" y="3834246"/>
                </a:cubicBezTo>
                <a:cubicBezTo>
                  <a:pt x="584242" y="3881292"/>
                  <a:pt x="546150" y="3920497"/>
                  <a:pt x="497833" y="3920497"/>
                </a:cubicBezTo>
                <a:cubicBezTo>
                  <a:pt x="456001" y="3920497"/>
                  <a:pt x="420362" y="3888741"/>
                  <a:pt x="412709" y="3847968"/>
                </a:cubicBezTo>
                <a:cubicBezTo>
                  <a:pt x="217221" y="3815036"/>
                  <a:pt x="67246" y="3644886"/>
                  <a:pt x="67246" y="3440236"/>
                </a:cubicBezTo>
                <a:lnTo>
                  <a:pt x="67246" y="171718"/>
                </a:lnTo>
                <a:cubicBezTo>
                  <a:pt x="27927" y="161524"/>
                  <a:pt x="0" y="127024"/>
                  <a:pt x="0" y="86251"/>
                </a:cubicBezTo>
                <a:cubicBezTo>
                  <a:pt x="0" y="39205"/>
                  <a:pt x="38092" y="0"/>
                  <a:pt x="86292" y="0"/>
                </a:cubicBezTo>
                <a:close/>
              </a:path>
            </a:pathLst>
          </a:custGeom>
          <a:solidFill>
            <a:schemeClr val="accent3"/>
          </a:solidFill>
          <a:ln w="12700">
            <a:miter lim="400000"/>
          </a:ln>
        </p:spPr>
        <p:txBody>
          <a:bodyPr wrap="square" lIns="38100" tIns="38100" rIns="38100" bIns="3810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Shape">
            <a:extLst>
              <a:ext uri="{FF2B5EF4-FFF2-40B4-BE49-F238E27FC236}">
                <a16:creationId xmlns:a16="http://schemas.microsoft.com/office/drawing/2014/main" id="{E989DA4B-E7C7-4E71-842A-92417191467F}"/>
              </a:ext>
            </a:extLst>
          </p:cNvPr>
          <p:cNvSpPr/>
          <p:nvPr/>
        </p:nvSpPr>
        <p:spPr>
          <a:xfrm>
            <a:off x="7077070" y="4995006"/>
            <a:ext cx="918208" cy="918208"/>
          </a:xfrm>
          <a:custGeom>
            <a:avLst/>
            <a:gdLst/>
            <a:ahLst/>
            <a:cxnLst>
              <a:cxn ang="0">
                <a:pos x="wd2" y="hd2"/>
              </a:cxn>
              <a:cxn ang="5400000">
                <a:pos x="wd2" y="hd2"/>
              </a:cxn>
              <a:cxn ang="10800000">
                <a:pos x="wd2" y="hd2"/>
              </a:cxn>
              <a:cxn ang="16200000">
                <a:pos x="wd2" y="hd2"/>
              </a:cxn>
            </a:cxnLst>
            <a:rect l="0" t="0" r="r" b="b"/>
            <a:pathLst>
              <a:path w="21600" h="21600" extrusionOk="0">
                <a:moveTo>
                  <a:pt x="21152" y="0"/>
                </a:moveTo>
                <a:lnTo>
                  <a:pt x="7558" y="0"/>
                </a:lnTo>
                <a:cubicBezTo>
                  <a:pt x="3406" y="0"/>
                  <a:pt x="0" y="3376"/>
                  <a:pt x="0" y="7558"/>
                </a:cubicBezTo>
                <a:lnTo>
                  <a:pt x="0" y="21152"/>
                </a:lnTo>
                <a:cubicBezTo>
                  <a:pt x="0" y="21391"/>
                  <a:pt x="209" y="21600"/>
                  <a:pt x="448" y="21600"/>
                </a:cubicBezTo>
                <a:lnTo>
                  <a:pt x="14042" y="21600"/>
                </a:lnTo>
                <a:cubicBezTo>
                  <a:pt x="18194" y="21600"/>
                  <a:pt x="21600" y="18224"/>
                  <a:pt x="21600" y="14042"/>
                </a:cubicBezTo>
                <a:lnTo>
                  <a:pt x="21600" y="448"/>
                </a:lnTo>
                <a:cubicBezTo>
                  <a:pt x="21600" y="209"/>
                  <a:pt x="21421" y="0"/>
                  <a:pt x="21152" y="0"/>
                </a:cubicBezTo>
                <a:close/>
                <a:moveTo>
                  <a:pt x="20704" y="14042"/>
                </a:moveTo>
                <a:cubicBezTo>
                  <a:pt x="20704" y="17716"/>
                  <a:pt x="17716" y="20704"/>
                  <a:pt x="14042" y="20704"/>
                </a:cubicBezTo>
                <a:lnTo>
                  <a:pt x="896" y="20704"/>
                </a:lnTo>
                <a:lnTo>
                  <a:pt x="896" y="7558"/>
                </a:lnTo>
                <a:cubicBezTo>
                  <a:pt x="896" y="3884"/>
                  <a:pt x="3884" y="896"/>
                  <a:pt x="7558" y="896"/>
                </a:cubicBezTo>
                <a:lnTo>
                  <a:pt x="20704" y="896"/>
                </a:lnTo>
                <a:lnTo>
                  <a:pt x="20704" y="14042"/>
                </a:lnTo>
                <a:close/>
              </a:path>
            </a:pathLst>
          </a:custGeom>
          <a:solidFill>
            <a:schemeClr val="accent3"/>
          </a:solidFill>
          <a:ln w="12700">
            <a:solidFill>
              <a:schemeClr val="accent3"/>
            </a:solidFill>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0" name="TextBox 87">
            <a:extLst>
              <a:ext uri="{FF2B5EF4-FFF2-40B4-BE49-F238E27FC236}">
                <a16:creationId xmlns:a16="http://schemas.microsoft.com/office/drawing/2014/main" id="{4B9B4C8C-931B-4098-A8F3-5D45BC13884A}"/>
              </a:ext>
            </a:extLst>
          </p:cNvPr>
          <p:cNvSpPr txBox="1"/>
          <p:nvPr/>
        </p:nvSpPr>
        <p:spPr>
          <a:xfrm>
            <a:off x="6542002" y="2683269"/>
            <a:ext cx="1989779" cy="646331"/>
          </a:xfrm>
          <a:prstGeom prst="rect">
            <a:avLst/>
          </a:prstGeom>
          <a:noFill/>
        </p:spPr>
        <p:txBody>
          <a:bodyPr wrap="square" lIns="0" rIns="0" rtlCol="0" anchor="t">
            <a:spAutoFit/>
          </a:bodyPr>
          <a:lstStyle>
            <a:defPPr>
              <a:defRPr lang="fr-FR"/>
            </a:defPPr>
            <a:lvl1pPr marL="171450" indent="-171450">
              <a:buFont typeface="Arial" panose="020B0604020202020204" pitchFamily="34" charset="0"/>
              <a:buChar char="•"/>
              <a:defRPr sz="1400">
                <a:solidFill>
                  <a:schemeClr val="bg1"/>
                </a:solidFill>
              </a:defRPr>
            </a:lvl1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1" smtClean="0">
                <a:ln>
                  <a:noFill/>
                </a:ln>
                <a:solidFill>
                  <a:prstClr val="white"/>
                </a:solidFill>
                <a:effectLst/>
                <a:uLnTx/>
                <a:uFillTx/>
                <a:latin typeface="Calibri" panose="020F0502020204030204"/>
                <a:ea typeface="+mn-ea"/>
                <a:cs typeface="+mn-cs"/>
              </a:rPr>
              <a:t>Création d’un parser de log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1" smtClean="0">
                <a:ln>
                  <a:noFill/>
                </a:ln>
                <a:solidFill>
                  <a:prstClr val="white"/>
                </a:solidFill>
                <a:effectLst/>
                <a:uLnTx/>
                <a:uFillTx/>
                <a:latin typeface="Calibri" panose="020F0502020204030204"/>
                <a:ea typeface="+mn-ea"/>
                <a:cs typeface="+mn-cs"/>
              </a:rPr>
              <a:t>Stockage des informations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1" smtClean="0">
                <a:ln>
                  <a:noFill/>
                </a:ln>
                <a:solidFill>
                  <a:prstClr val="white"/>
                </a:solidFill>
                <a:effectLst/>
                <a:uLnTx/>
                <a:uFillTx/>
                <a:latin typeface="Calibri" panose="020F0502020204030204"/>
                <a:ea typeface="+mn-ea"/>
                <a:cs typeface="+mn-cs"/>
              </a:rPr>
              <a:t>Restitution des informations </a:t>
            </a:r>
            <a:endParaRPr kumimoji="0" lang="fr-FR" sz="1200" b="0" i="0" u="none" strike="noStrike" kern="1200" cap="none" spc="0" normalizeH="0" baseline="0" noProof="1">
              <a:ln>
                <a:noFill/>
              </a:ln>
              <a:solidFill>
                <a:prstClr val="white"/>
              </a:solidFill>
              <a:effectLst/>
              <a:uLnTx/>
              <a:uFillTx/>
              <a:latin typeface="Calibri" panose="020F0502020204030204"/>
              <a:ea typeface="+mn-ea"/>
              <a:cs typeface="+mn-cs"/>
            </a:endParaRPr>
          </a:p>
        </p:txBody>
      </p:sp>
      <p:sp>
        <p:nvSpPr>
          <p:cNvPr id="51" name="TextBox 91">
            <a:extLst>
              <a:ext uri="{FF2B5EF4-FFF2-40B4-BE49-F238E27FC236}">
                <a16:creationId xmlns:a16="http://schemas.microsoft.com/office/drawing/2014/main" id="{89BB4F36-C436-4174-BD9A-11ADF2ED0BA8}"/>
              </a:ext>
            </a:extLst>
          </p:cNvPr>
          <p:cNvSpPr txBox="1"/>
          <p:nvPr/>
        </p:nvSpPr>
        <p:spPr>
          <a:xfrm>
            <a:off x="6606427" y="1274577"/>
            <a:ext cx="1857101" cy="523220"/>
          </a:xfrm>
          <a:prstGeom prst="rect">
            <a:avLst/>
          </a:prstGeom>
          <a:noFill/>
        </p:spPr>
        <p:txBody>
          <a:bodyPr wrap="square" l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1" smtClean="0">
                <a:ln>
                  <a:noFill/>
                </a:ln>
                <a:solidFill>
                  <a:prstClr val="white"/>
                </a:solidFill>
                <a:effectLst/>
                <a:uLnTx/>
                <a:uFillTx/>
                <a:latin typeface="Calibri" panose="020F0502020204030204"/>
                <a:ea typeface="+mn-ea"/>
                <a:cs typeface="+mn-cs"/>
              </a:rPr>
              <a:t>FIN T3 2022</a:t>
            </a:r>
            <a:endParaRPr kumimoji="0" lang="en-US" sz="2800" b="1" i="0" u="none" strike="noStrike" kern="1200" cap="none" spc="0" normalizeH="0" baseline="0" noProof="1">
              <a:ln>
                <a:noFill/>
              </a:ln>
              <a:solidFill>
                <a:prstClr val="white"/>
              </a:solidFill>
              <a:effectLst/>
              <a:uLnTx/>
              <a:uFillTx/>
              <a:latin typeface="Calibri" panose="020F0502020204030204"/>
              <a:ea typeface="+mn-ea"/>
              <a:cs typeface="+mn-cs"/>
            </a:endParaRPr>
          </a:p>
        </p:txBody>
      </p:sp>
      <p:sp>
        <p:nvSpPr>
          <p:cNvPr id="52" name="TextBox 95">
            <a:extLst>
              <a:ext uri="{FF2B5EF4-FFF2-40B4-BE49-F238E27FC236}">
                <a16:creationId xmlns:a16="http://schemas.microsoft.com/office/drawing/2014/main" id="{61CB0B41-2DBA-4F27-8524-00BFE1DC8CF9}"/>
              </a:ext>
            </a:extLst>
          </p:cNvPr>
          <p:cNvSpPr txBox="1"/>
          <p:nvPr/>
        </p:nvSpPr>
        <p:spPr>
          <a:xfrm>
            <a:off x="6554487" y="1906199"/>
            <a:ext cx="1857101" cy="707886"/>
          </a:xfrm>
          <a:prstGeom prst="rect">
            <a:avLst/>
          </a:prstGeom>
          <a:noFill/>
        </p:spPr>
        <p:txBody>
          <a:bodyPr wrap="square" l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1" smtClean="0">
                <a:ln>
                  <a:noFill/>
                </a:ln>
                <a:solidFill>
                  <a:prstClr val="white"/>
                </a:solidFill>
                <a:effectLst/>
                <a:uLnTx/>
                <a:uFillTx/>
                <a:latin typeface="Calibri" panose="020F0502020204030204"/>
                <a:ea typeface="+mn-ea"/>
                <a:cs typeface="+mn-cs"/>
              </a:rPr>
              <a:t>POC Usages </a:t>
            </a:r>
            <a:r>
              <a:rPr kumimoji="0" lang="en-US" sz="2000" b="1" i="0" u="none" strike="noStrike" kern="1200" cap="none" spc="0" normalizeH="0" baseline="0" noProof="1">
                <a:ln>
                  <a:noFill/>
                </a:ln>
                <a:solidFill>
                  <a:prstClr val="white"/>
                </a:solidFill>
                <a:effectLst/>
                <a:uLnTx/>
                <a:uFillTx/>
                <a:latin typeface="Calibri" panose="020F0502020204030204"/>
                <a:ea typeface="+mn-ea"/>
                <a:cs typeface="+mn-cs"/>
              </a:rPr>
              <a:t>des </a:t>
            </a:r>
            <a:r>
              <a:rPr kumimoji="0" lang="en-US" sz="2000" b="1" i="0" u="none" strike="noStrike" kern="1200" cap="none" spc="0" normalizeH="0" baseline="0" noProof="1" smtClean="0">
                <a:ln>
                  <a:noFill/>
                </a:ln>
                <a:solidFill>
                  <a:prstClr val="white"/>
                </a:solidFill>
                <a:effectLst/>
                <a:uLnTx/>
                <a:uFillTx/>
                <a:latin typeface="Calibri" panose="020F0502020204030204"/>
                <a:ea typeface="+mn-ea"/>
                <a:cs typeface="+mn-cs"/>
              </a:rPr>
              <a:t>utilisateurs</a:t>
            </a:r>
            <a:endParaRPr kumimoji="0" lang="en-US" sz="2000" b="1" i="0" u="none" strike="noStrike" kern="1200" cap="none" spc="0" normalizeH="0" baseline="0" noProof="1">
              <a:ln>
                <a:noFill/>
              </a:ln>
              <a:solidFill>
                <a:prstClr val="white"/>
              </a:solidFill>
              <a:effectLst/>
              <a:uLnTx/>
              <a:uFillTx/>
              <a:latin typeface="Calibri" panose="020F0502020204030204"/>
              <a:ea typeface="+mn-ea"/>
              <a:cs typeface="+mn-cs"/>
            </a:endParaRPr>
          </a:p>
        </p:txBody>
      </p:sp>
      <p:pic>
        <p:nvPicPr>
          <p:cNvPr id="53" name="Picture 12" descr="https://cdn-icons.flaticon.com/png/512/2989/premium/2989113.png?token=exp=1650373699~hmac=33a8fd12aec980d2d854f2caa1772722"/>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299647" y="5155310"/>
            <a:ext cx="597600" cy="597600"/>
          </a:xfrm>
          <a:prstGeom prst="rect">
            <a:avLst/>
          </a:prstGeom>
          <a:noFill/>
          <a:extLst>
            <a:ext uri="{909E8E84-426E-40DD-AFC4-6F175D3DCCD1}">
              <a14:hiddenFill xmlns:a14="http://schemas.microsoft.com/office/drawing/2010/main">
                <a:solidFill>
                  <a:srgbClr val="FFFFFF"/>
                </a:solidFill>
              </a14:hiddenFill>
            </a:ext>
          </a:extLst>
        </p:spPr>
      </p:pic>
      <p:sp>
        <p:nvSpPr>
          <p:cNvPr id="38" name="Titre 7"/>
          <p:cNvSpPr>
            <a:spLocks noGrp="1"/>
          </p:cNvSpPr>
          <p:nvPr>
            <p:ph type="title"/>
          </p:nvPr>
        </p:nvSpPr>
        <p:spPr>
          <a:xfrm>
            <a:off x="1629580" y="211369"/>
            <a:ext cx="8974800" cy="478800"/>
          </a:xfrm>
        </p:spPr>
        <p:txBody>
          <a:bodyPr/>
          <a:lstStyle/>
          <a:p>
            <a:r>
              <a:rPr lang="fr-FR" noProof="0" dirty="0"/>
              <a:t>Audit</a:t>
            </a:r>
            <a:r>
              <a:rPr lang="fr-FR" cap="all" noProof="0" dirty="0"/>
              <a:t> </a:t>
            </a:r>
            <a:r>
              <a:rPr lang="fr-FR" cap="all" noProof="0" dirty="0" smtClean="0"/>
              <a:t>#5</a:t>
            </a:r>
            <a:br>
              <a:rPr lang="fr-FR" cap="all" noProof="0" dirty="0" smtClean="0"/>
            </a:br>
            <a:r>
              <a:rPr lang="fr-FR" sz="1800" cap="all" noProof="0" dirty="0" smtClean="0"/>
              <a:t>Planning</a:t>
            </a:r>
            <a:endParaRPr lang="fr-FR" noProof="0" dirty="0"/>
          </a:p>
        </p:txBody>
      </p:sp>
      <p:sp>
        <p:nvSpPr>
          <p:cNvPr id="2" name="ZoneTexte 1"/>
          <p:cNvSpPr txBox="1"/>
          <p:nvPr/>
        </p:nvSpPr>
        <p:spPr>
          <a:xfrm>
            <a:off x="3826536" y="3751759"/>
            <a:ext cx="1665639" cy="369332"/>
          </a:xfrm>
          <a:prstGeom prst="rect">
            <a:avLst/>
          </a:prstGeom>
          <a:noFill/>
        </p:spPr>
        <p:txBody>
          <a:bodyPr wrap="square" rtlCol="0">
            <a:spAutoFit/>
          </a:bodyPr>
          <a:lstStyle/>
          <a:p>
            <a:r>
              <a:rPr lang="fr-FR" b="1" dirty="0" smtClean="0">
                <a:solidFill>
                  <a:schemeClr val="bg1"/>
                </a:solidFill>
              </a:rPr>
              <a:t>A VALIDER</a:t>
            </a:r>
            <a:endParaRPr lang="fr-FR" b="1" dirty="0">
              <a:solidFill>
                <a:schemeClr val="bg1"/>
              </a:solidFill>
            </a:endParaRPr>
          </a:p>
        </p:txBody>
      </p:sp>
      <p:sp>
        <p:nvSpPr>
          <p:cNvPr id="34" name="ZoneTexte 33"/>
          <p:cNvSpPr txBox="1"/>
          <p:nvPr/>
        </p:nvSpPr>
        <p:spPr>
          <a:xfrm>
            <a:off x="6765627" y="3466727"/>
            <a:ext cx="1665639" cy="369332"/>
          </a:xfrm>
          <a:prstGeom prst="rect">
            <a:avLst/>
          </a:prstGeom>
          <a:noFill/>
        </p:spPr>
        <p:txBody>
          <a:bodyPr wrap="square" rtlCol="0">
            <a:spAutoFit/>
          </a:bodyPr>
          <a:lstStyle/>
          <a:p>
            <a:r>
              <a:rPr lang="fr-FR" b="1" dirty="0" smtClean="0">
                <a:solidFill>
                  <a:schemeClr val="bg1"/>
                </a:solidFill>
              </a:rPr>
              <a:t>A VALIDER</a:t>
            </a:r>
            <a:endParaRPr lang="fr-FR" b="1" dirty="0">
              <a:solidFill>
                <a:schemeClr val="bg1"/>
              </a:solidFill>
            </a:endParaRPr>
          </a:p>
        </p:txBody>
      </p:sp>
      <p:sp>
        <p:nvSpPr>
          <p:cNvPr id="36" name="ZoneTexte 35"/>
          <p:cNvSpPr txBox="1"/>
          <p:nvPr/>
        </p:nvSpPr>
        <p:spPr>
          <a:xfrm>
            <a:off x="9733234" y="3473733"/>
            <a:ext cx="1665639" cy="369332"/>
          </a:xfrm>
          <a:prstGeom prst="rect">
            <a:avLst/>
          </a:prstGeom>
          <a:noFill/>
        </p:spPr>
        <p:txBody>
          <a:bodyPr wrap="square" rtlCol="0">
            <a:spAutoFit/>
          </a:bodyPr>
          <a:lstStyle/>
          <a:p>
            <a:r>
              <a:rPr lang="fr-FR" b="1" dirty="0" smtClean="0">
                <a:solidFill>
                  <a:schemeClr val="bg1"/>
                </a:solidFill>
              </a:rPr>
              <a:t>A VALIDER</a:t>
            </a:r>
            <a:endParaRPr lang="fr-FR" b="1" dirty="0">
              <a:solidFill>
                <a:schemeClr val="bg1"/>
              </a:solidFill>
            </a:endParaRPr>
          </a:p>
        </p:txBody>
      </p:sp>
    </p:spTree>
    <p:extLst>
      <p:ext uri="{BB962C8B-B14F-4D97-AF65-F5344CB8AC3E}">
        <p14:creationId xmlns:p14="http://schemas.microsoft.com/office/powerpoint/2010/main" val="31126514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noProof="0" dirty="0" smtClean="0"/>
              <a:t>ROAD MAP SAS</a:t>
            </a:r>
            <a:endParaRPr lang="fr-FR" noProof="0"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48DF54-380C-439F-A3D8-83F6F52CA378}"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Rectangle 12"/>
          <p:cNvSpPr/>
          <p:nvPr/>
        </p:nvSpPr>
        <p:spPr>
          <a:xfrm>
            <a:off x="6116980" y="2137365"/>
            <a:ext cx="3719260" cy="12364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smtClean="0">
                <a:ln>
                  <a:noFill/>
                </a:ln>
                <a:solidFill>
                  <a:prstClr val="white"/>
                </a:solidFill>
                <a:effectLst/>
                <a:uLnTx/>
                <a:uFillTx/>
                <a:latin typeface="Calibri" panose="020F0502020204030204"/>
                <a:ea typeface="+mn-ea"/>
                <a:cs typeface="+mn-cs"/>
              </a:rPr>
              <a:t>Audit</a:t>
            </a:r>
            <a:endParaRPr kumimoji="0" lang="fr-FR" sz="2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p:cNvSpPr/>
          <p:nvPr/>
        </p:nvSpPr>
        <p:spPr>
          <a:xfrm>
            <a:off x="3963435" y="3918747"/>
            <a:ext cx="3719260" cy="12364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smtClean="0">
                <a:ln>
                  <a:noFill/>
                </a:ln>
                <a:solidFill>
                  <a:srgbClr val="FFC000"/>
                </a:solidFill>
                <a:effectLst/>
                <a:uLnTx/>
                <a:uFillTx/>
                <a:latin typeface="Calibri" panose="020F0502020204030204"/>
                <a:ea typeface="+mn-ea"/>
                <a:cs typeface="+mn-cs"/>
              </a:rPr>
              <a:t>Modernisation</a:t>
            </a:r>
            <a:endParaRPr kumimoji="0" lang="fr-FR" sz="2800" b="0" i="0" u="none" strike="noStrike" kern="1200" cap="none" spc="0" normalizeH="0" baseline="0" noProof="0" dirty="0">
              <a:ln>
                <a:noFill/>
              </a:ln>
              <a:solidFill>
                <a:srgbClr val="FFC000"/>
              </a:solidFill>
              <a:effectLst/>
              <a:uLnTx/>
              <a:uFillTx/>
              <a:latin typeface="Calibri" panose="020F0502020204030204"/>
              <a:ea typeface="+mn-ea"/>
              <a:cs typeface="+mn-cs"/>
            </a:endParaRPr>
          </a:p>
        </p:txBody>
      </p:sp>
      <p:sp>
        <p:nvSpPr>
          <p:cNvPr id="15" name="Rectangle 14"/>
          <p:cNvSpPr/>
          <p:nvPr/>
        </p:nvSpPr>
        <p:spPr>
          <a:xfrm>
            <a:off x="2103805" y="2137366"/>
            <a:ext cx="3719260" cy="123644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smtClean="0">
                <a:ln>
                  <a:noFill/>
                </a:ln>
                <a:solidFill>
                  <a:prstClr val="white"/>
                </a:solidFill>
                <a:effectLst/>
                <a:uLnTx/>
                <a:uFillTx/>
                <a:latin typeface="Calibri" panose="020F0502020204030204"/>
                <a:ea typeface="+mn-ea"/>
                <a:cs typeface="+mn-cs"/>
              </a:rPr>
              <a:t>Etat des lieux</a:t>
            </a:r>
            <a:endParaRPr kumimoji="0" lang="fr-FR" sz="2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9" name="Connecteur droit avec flèche 8"/>
          <p:cNvCxnSpPr>
            <a:stCxn id="15" idx="3"/>
            <a:endCxn id="13" idx="1"/>
          </p:cNvCxnSpPr>
          <p:nvPr/>
        </p:nvCxnSpPr>
        <p:spPr>
          <a:xfrm flipV="1">
            <a:off x="5823065" y="2755588"/>
            <a:ext cx="293915" cy="1"/>
          </a:xfrm>
          <a:prstGeom prst="straightConnector1">
            <a:avLst/>
          </a:prstGeom>
          <a:ln w="2857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en angle 23"/>
          <p:cNvCxnSpPr>
            <a:stCxn id="13" idx="2"/>
            <a:endCxn id="14" idx="0"/>
          </p:cNvCxnSpPr>
          <p:nvPr/>
        </p:nvCxnSpPr>
        <p:spPr>
          <a:xfrm rot="5400000">
            <a:off x="6627370" y="2569507"/>
            <a:ext cx="544936" cy="2153545"/>
          </a:xfrm>
          <a:prstGeom prst="bentConnector3">
            <a:avLst/>
          </a:prstGeom>
          <a:ln w="2857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 descr="https://cdn-icons.flaticon.com/png/512/4098/premium/4098706.png?token=exp=1646741543~hmac=7e8eddd1a136dc3c2c720c168e80937d"/>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artisticPhotocopy/>
                    </a14:imgEffect>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9347662" y="4402047"/>
            <a:ext cx="392698" cy="39269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cdn-icons.flaticon.com/png/512/4959/premium/4959983.png?token=exp=1646741543~hmac=14646af855ffaa1841d3f4f01f623cad"/>
          <p:cNvPicPr>
            <a:picLocks noChangeAspect="1" noChangeArrowheads="1"/>
          </p:cNvPicPr>
          <p:nvPr/>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Effect>
                      <a14:colorTemperature colorTemp="112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395478" y="2928511"/>
            <a:ext cx="383030" cy="38303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s://cdn-icons.flaticon.com/png/512/4098/premium/4098706.png?token=exp=1646741543~hmac=7e8eddd1a136dc3c2c720c168e80937d"/>
          <p:cNvPicPr>
            <a:picLocks noChangeAspect="1" noChangeArrowheads="1"/>
          </p:cNvPicPr>
          <p:nvPr/>
        </p:nvPicPr>
        <p:blipFill>
          <a:blip r:embed="rId6" cstate="print">
            <a:duotone>
              <a:schemeClr val="bg2">
                <a:shade val="45000"/>
                <a:satMod val="135000"/>
              </a:schemeClr>
              <a:prstClr val="white"/>
            </a:duotone>
            <a:extLst>
              <a:ext uri="{BEBA8EAE-BF5A-486C-A8C5-ECC9F3942E4B}">
                <a14:imgProps xmlns:a14="http://schemas.microsoft.com/office/drawing/2010/main">
                  <a14:imgLayer r:embed="rId7">
                    <a14:imgEffect>
                      <a14:artisticPhotocopy/>
                    </a14:imgEffect>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019454" y="4501466"/>
            <a:ext cx="586558" cy="58655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2" descr="https://cdn-icons.flaticon.com/png/512/2989/premium/2989113.png?token=exp=1650373699~hmac=33a8fd12aec980d2d854f2caa1772722"/>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243525" y="2713941"/>
            <a:ext cx="597600" cy="59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2509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48DF54-380C-439F-A3D8-83F6F52CA378}"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43674" y="3311681"/>
            <a:ext cx="2336036" cy="551243"/>
          </a:xfrm>
          <a:prstGeom prst="rect">
            <a:avLst/>
          </a:prstGeom>
        </p:spPr>
      </p:pic>
      <p:pic>
        <p:nvPicPr>
          <p:cNvPr id="7" name="Image 6"/>
          <p:cNvPicPr>
            <a:picLocks noChangeAspect="1"/>
          </p:cNvPicPr>
          <p:nvPr/>
        </p:nvPicPr>
        <p:blipFill>
          <a:blip r:embed="rId3"/>
          <a:stretch>
            <a:fillRect/>
          </a:stretch>
        </p:blipFill>
        <p:spPr>
          <a:xfrm>
            <a:off x="10507083" y="3304311"/>
            <a:ext cx="778444" cy="774020"/>
          </a:xfrm>
          <a:prstGeom prst="rect">
            <a:avLst/>
          </a:prstGeom>
        </p:spPr>
      </p:pic>
      <p:sp>
        <p:nvSpPr>
          <p:cNvPr id="16" name="Rectangle: Rounded Corners 4">
            <a:extLst>
              <a:ext uri="{FF2B5EF4-FFF2-40B4-BE49-F238E27FC236}">
                <a16:creationId xmlns:a16="http://schemas.microsoft.com/office/drawing/2014/main" id="{8AE420F8-5071-429D-963E-A0D5B3E3C99E}"/>
              </a:ext>
            </a:extLst>
          </p:cNvPr>
          <p:cNvSpPr/>
          <p:nvPr/>
        </p:nvSpPr>
        <p:spPr>
          <a:xfrm>
            <a:off x="195809" y="2599594"/>
            <a:ext cx="2081047" cy="550116"/>
          </a:xfrm>
          <a:prstGeom prst="roundRect">
            <a:avLst/>
          </a:prstGeom>
          <a:solidFill>
            <a:schemeClr val="accent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smtClean="0">
                <a:ln>
                  <a:noFill/>
                </a:ln>
                <a:solidFill>
                  <a:prstClr val="white"/>
                </a:solidFill>
                <a:effectLst/>
                <a:uLnTx/>
                <a:uFillTx/>
                <a:latin typeface="Calibri" panose="020F0502020204030204"/>
                <a:ea typeface="+mn-ea"/>
                <a:cs typeface="+mn-cs"/>
              </a:rPr>
              <a:t>Exploration de données </a:t>
            </a:r>
            <a:endParaRPr kumimoji="0" lang="fr-FR"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Rounded Corners 4">
            <a:extLst>
              <a:ext uri="{FF2B5EF4-FFF2-40B4-BE49-F238E27FC236}">
                <a16:creationId xmlns:a16="http://schemas.microsoft.com/office/drawing/2014/main" id="{8AE420F8-5071-429D-963E-A0D5B3E3C99E}"/>
              </a:ext>
            </a:extLst>
          </p:cNvPr>
          <p:cNvSpPr/>
          <p:nvPr/>
        </p:nvSpPr>
        <p:spPr>
          <a:xfrm>
            <a:off x="9769967" y="2594067"/>
            <a:ext cx="2273820" cy="550116"/>
          </a:xfrm>
          <a:prstGeom prst="roundRect">
            <a:avLst/>
          </a:prstGeom>
          <a:solidFill>
            <a:schemeClr val="accent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smtClean="0">
                <a:ln>
                  <a:noFill/>
                </a:ln>
                <a:solidFill>
                  <a:prstClr val="white"/>
                </a:solidFill>
                <a:effectLst/>
                <a:uLnTx/>
                <a:uFillTx/>
                <a:latin typeface="Calibri" panose="020F0502020204030204"/>
                <a:ea typeface="+mn-ea"/>
                <a:cs typeface="+mn-cs"/>
              </a:rPr>
              <a:t>Modélisation</a:t>
            </a:r>
            <a:endParaRPr kumimoji="0" lang="fr-FR"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Rectangle: Rounded Corners 4">
            <a:extLst>
              <a:ext uri="{FF2B5EF4-FFF2-40B4-BE49-F238E27FC236}">
                <a16:creationId xmlns:a16="http://schemas.microsoft.com/office/drawing/2014/main" id="{8AE420F8-5071-429D-963E-A0D5B3E3C99E}"/>
              </a:ext>
            </a:extLst>
          </p:cNvPr>
          <p:cNvSpPr/>
          <p:nvPr/>
        </p:nvSpPr>
        <p:spPr>
          <a:xfrm>
            <a:off x="7365095" y="2598681"/>
            <a:ext cx="2214615" cy="550116"/>
          </a:xfrm>
          <a:prstGeom prst="roundRect">
            <a:avLst/>
          </a:prstGeom>
          <a:solidFill>
            <a:schemeClr val="accent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err="1" smtClean="0">
                <a:ln>
                  <a:noFill/>
                </a:ln>
                <a:solidFill>
                  <a:prstClr val="white"/>
                </a:solidFill>
                <a:effectLst/>
                <a:uLnTx/>
                <a:uFillTx/>
                <a:latin typeface="Calibri" panose="020F0502020204030204"/>
                <a:ea typeface="+mn-ea"/>
                <a:cs typeface="+mn-cs"/>
              </a:rPr>
              <a:t>Reporting</a:t>
            </a:r>
            <a:r>
              <a:rPr kumimoji="0" lang="fr-FR" sz="2000" b="0" i="0" u="none" strike="noStrike" kern="1200" cap="none" spc="0" normalizeH="0" baseline="0" noProof="0" dirty="0" smtClean="0">
                <a:ln>
                  <a:noFill/>
                </a:ln>
                <a:solidFill>
                  <a:prstClr val="white"/>
                </a:solidFill>
                <a:effectLst/>
                <a:uLnTx/>
                <a:uFillTx/>
                <a:latin typeface="Calibri" panose="020F0502020204030204"/>
                <a:ea typeface="+mn-ea"/>
                <a:cs typeface="+mn-cs"/>
              </a:rPr>
              <a:t> institutionnel</a:t>
            </a:r>
            <a:endParaRPr kumimoji="0" lang="fr-FR"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9" name="Imag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3597" y="5276927"/>
            <a:ext cx="1305469" cy="590017"/>
          </a:xfrm>
          <a:prstGeom prst="rect">
            <a:avLst/>
          </a:prstGeom>
        </p:spPr>
      </p:pic>
      <p:grpSp>
        <p:nvGrpSpPr>
          <p:cNvPr id="20" name="Groupe 19"/>
          <p:cNvGrpSpPr/>
          <p:nvPr/>
        </p:nvGrpSpPr>
        <p:grpSpPr>
          <a:xfrm>
            <a:off x="7656293" y="4342025"/>
            <a:ext cx="1632217" cy="779119"/>
            <a:chOff x="581828" y="3767756"/>
            <a:chExt cx="1091394" cy="580602"/>
          </a:xfrm>
        </p:grpSpPr>
        <p:pic>
          <p:nvPicPr>
            <p:cNvPr id="21" name="Image 20"/>
            <p:cNvPicPr>
              <a:picLocks noChangeAspect="1"/>
            </p:cNvPicPr>
            <p:nvPr/>
          </p:nvPicPr>
          <p:blipFill rotWithShape="1">
            <a:blip r:embed="rId5">
              <a:extLst>
                <a:ext uri="{28A0092B-C50C-407E-A947-70E740481C1C}">
                  <a14:useLocalDpi xmlns:a14="http://schemas.microsoft.com/office/drawing/2010/main" val="0"/>
                </a:ext>
              </a:extLst>
            </a:blip>
            <a:srcRect b="30628"/>
            <a:stretch/>
          </p:blipFill>
          <p:spPr>
            <a:xfrm>
              <a:off x="581828" y="3767756"/>
              <a:ext cx="1050131" cy="391506"/>
            </a:xfrm>
            <a:prstGeom prst="rect">
              <a:avLst/>
            </a:prstGeom>
          </p:spPr>
        </p:pic>
        <p:sp>
          <p:nvSpPr>
            <p:cNvPr id="22" name="ZoneTexte 21"/>
            <p:cNvSpPr txBox="1"/>
            <p:nvPr/>
          </p:nvSpPr>
          <p:spPr>
            <a:xfrm>
              <a:off x="779444" y="4086748"/>
              <a:ext cx="893778" cy="2616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smtClean="0">
                  <a:ln>
                    <a:noFill/>
                  </a:ln>
                  <a:solidFill>
                    <a:prstClr val="black"/>
                  </a:solidFill>
                  <a:effectLst/>
                  <a:uLnTx/>
                  <a:uFillTx/>
                  <a:latin typeface="Calibri" panose="020F0502020204030204"/>
                  <a:ea typeface="+mn-ea"/>
                  <a:cs typeface="+mn-cs"/>
                </a:rPr>
                <a:t>WEBFOCUS</a:t>
              </a:r>
              <a:endParaRPr kumimoji="0" lang="fr-FR" sz="11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3" name="Rectangle: Rounded Corners 4">
            <a:extLst>
              <a:ext uri="{FF2B5EF4-FFF2-40B4-BE49-F238E27FC236}">
                <a16:creationId xmlns:a16="http://schemas.microsoft.com/office/drawing/2014/main" id="{8AE420F8-5071-429D-963E-A0D5B3E3C99E}"/>
              </a:ext>
            </a:extLst>
          </p:cNvPr>
          <p:cNvSpPr/>
          <p:nvPr/>
        </p:nvSpPr>
        <p:spPr>
          <a:xfrm>
            <a:off x="2511232" y="2598681"/>
            <a:ext cx="2214615" cy="550116"/>
          </a:xfrm>
          <a:prstGeom prst="roundRect">
            <a:avLst/>
          </a:prstGeom>
          <a:solidFill>
            <a:schemeClr val="accent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smtClean="0">
                <a:ln>
                  <a:noFill/>
                </a:ln>
                <a:solidFill>
                  <a:prstClr val="white"/>
                </a:solidFill>
                <a:effectLst/>
                <a:uLnTx/>
                <a:uFillTx/>
                <a:latin typeface="Calibri" panose="020F0502020204030204"/>
                <a:ea typeface="+mn-ea"/>
                <a:cs typeface="+mn-cs"/>
              </a:rPr>
              <a:t>Production de données</a:t>
            </a:r>
            <a:endParaRPr kumimoji="0" lang="fr-FR"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4" name="Image 23"/>
          <p:cNvPicPr>
            <a:picLocks noChangeAspect="1"/>
          </p:cNvPicPr>
          <p:nvPr/>
        </p:nvPicPr>
        <p:blipFill>
          <a:blip r:embed="rId3"/>
          <a:stretch>
            <a:fillRect/>
          </a:stretch>
        </p:blipFill>
        <p:spPr>
          <a:xfrm>
            <a:off x="753018" y="3545303"/>
            <a:ext cx="981635" cy="976057"/>
          </a:xfrm>
          <a:prstGeom prst="rect">
            <a:avLst/>
          </a:prstGeom>
        </p:spPr>
      </p:pic>
      <p:sp>
        <p:nvSpPr>
          <p:cNvPr id="25" name="Rectangle: Rounded Corners 4">
            <a:extLst>
              <a:ext uri="{FF2B5EF4-FFF2-40B4-BE49-F238E27FC236}">
                <a16:creationId xmlns:a16="http://schemas.microsoft.com/office/drawing/2014/main" id="{8AE420F8-5071-429D-963E-A0D5B3E3C99E}"/>
              </a:ext>
            </a:extLst>
          </p:cNvPr>
          <p:cNvSpPr/>
          <p:nvPr/>
        </p:nvSpPr>
        <p:spPr>
          <a:xfrm>
            <a:off x="4960223" y="2598681"/>
            <a:ext cx="2214615" cy="550116"/>
          </a:xfrm>
          <a:prstGeom prst="roundRect">
            <a:avLst/>
          </a:prstGeom>
          <a:solidFill>
            <a:schemeClr val="accent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err="1">
                <a:ln>
                  <a:noFill/>
                </a:ln>
                <a:solidFill>
                  <a:prstClr val="white"/>
                </a:solidFill>
                <a:effectLst/>
                <a:uLnTx/>
                <a:uFillTx/>
                <a:latin typeface="Calibri" panose="020F0502020204030204"/>
                <a:ea typeface="+mn-ea"/>
                <a:cs typeface="+mn-cs"/>
              </a:rPr>
              <a:t>Reporting</a:t>
            </a:r>
            <a:r>
              <a:rPr kumimoji="0" lang="fr-FR" sz="20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fr-FR" sz="2000" b="0" i="0" u="none" strike="noStrike" kern="1200" cap="none" spc="0" normalizeH="0" baseline="0" noProof="0" dirty="0" smtClean="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smtClean="0">
                <a:ln>
                  <a:noFill/>
                </a:ln>
                <a:solidFill>
                  <a:prstClr val="white"/>
                </a:solidFill>
                <a:effectLst/>
                <a:uLnTx/>
                <a:uFillTx/>
                <a:latin typeface="Calibri" panose="020F0502020204030204"/>
                <a:ea typeface="+mn-ea"/>
                <a:cs typeface="+mn-cs"/>
              </a:rPr>
              <a:t>ad-hoc</a:t>
            </a:r>
            <a:endParaRPr kumimoji="0" lang="fr-FR"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6" name="Imag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6539" y="3604510"/>
            <a:ext cx="1503999" cy="679744"/>
          </a:xfrm>
          <a:prstGeom prst="rect">
            <a:avLst/>
          </a:prstGeom>
        </p:spPr>
      </p:pic>
      <p:pic>
        <p:nvPicPr>
          <p:cNvPr id="27" name="Imag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5637" y="3390835"/>
            <a:ext cx="1046068" cy="472779"/>
          </a:xfrm>
          <a:prstGeom prst="rect">
            <a:avLst/>
          </a:prstGeom>
        </p:spPr>
      </p:pic>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96105" y="4180146"/>
            <a:ext cx="2336036" cy="551243"/>
          </a:xfrm>
          <a:prstGeom prst="rect">
            <a:avLst/>
          </a:prstGeom>
        </p:spPr>
      </p:pic>
      <p:pic>
        <p:nvPicPr>
          <p:cNvPr id="29" name="Imag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35638" y="4555430"/>
            <a:ext cx="949889" cy="429310"/>
          </a:xfrm>
          <a:prstGeom prst="rect">
            <a:avLst/>
          </a:prstGeom>
        </p:spPr>
      </p:pic>
      <p:cxnSp>
        <p:nvCxnSpPr>
          <p:cNvPr id="31" name="Connecteur droit 30"/>
          <p:cNvCxnSpPr/>
          <p:nvPr/>
        </p:nvCxnSpPr>
        <p:spPr>
          <a:xfrm flipH="1">
            <a:off x="4834461" y="1947881"/>
            <a:ext cx="5288" cy="4524580"/>
          </a:xfrm>
          <a:prstGeom prst="line">
            <a:avLst/>
          </a:prstGeom>
          <a:ln w="381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Connecteur droit 34"/>
          <p:cNvCxnSpPr/>
          <p:nvPr/>
        </p:nvCxnSpPr>
        <p:spPr>
          <a:xfrm>
            <a:off x="9666905" y="1925377"/>
            <a:ext cx="5290" cy="4510508"/>
          </a:xfrm>
          <a:prstGeom prst="line">
            <a:avLst/>
          </a:prstGeom>
          <a:ln w="381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7" name="Rectangle: Rounded Corners 4">
            <a:extLst>
              <a:ext uri="{FF2B5EF4-FFF2-40B4-BE49-F238E27FC236}">
                <a16:creationId xmlns:a16="http://schemas.microsoft.com/office/drawing/2014/main" id="{8AE420F8-5071-429D-963E-A0D5B3E3C99E}"/>
              </a:ext>
            </a:extLst>
          </p:cNvPr>
          <p:cNvSpPr/>
          <p:nvPr/>
        </p:nvSpPr>
        <p:spPr>
          <a:xfrm>
            <a:off x="195809" y="1935561"/>
            <a:ext cx="4518177" cy="550116"/>
          </a:xfrm>
          <a:prstGeom prst="roundRect">
            <a:avLst/>
          </a:prstGeom>
          <a:solidFill>
            <a:schemeClr val="tx2">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000" b="1" i="0" u="none" strike="noStrike" kern="1200" cap="none" spc="0" normalizeH="0" baseline="0" noProof="0" dirty="0" smtClean="0">
                <a:ln>
                  <a:noFill/>
                </a:ln>
                <a:solidFill>
                  <a:prstClr val="white"/>
                </a:solidFill>
                <a:effectLst/>
                <a:uLnTx/>
                <a:uFillTx/>
                <a:latin typeface="Calibri" panose="020F0502020204030204"/>
                <a:ea typeface="+mn-ea"/>
                <a:cs typeface="+mn-cs"/>
              </a:rPr>
              <a:t>Data manipulation</a:t>
            </a:r>
            <a:endParaRPr kumimoji="0" lang="fr-FR"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Rectangle: Rounded Corners 4">
            <a:extLst>
              <a:ext uri="{FF2B5EF4-FFF2-40B4-BE49-F238E27FC236}">
                <a16:creationId xmlns:a16="http://schemas.microsoft.com/office/drawing/2014/main" id="{8AE420F8-5071-429D-963E-A0D5B3E3C99E}"/>
              </a:ext>
            </a:extLst>
          </p:cNvPr>
          <p:cNvSpPr/>
          <p:nvPr/>
        </p:nvSpPr>
        <p:spPr>
          <a:xfrm>
            <a:off x="4948362" y="1934296"/>
            <a:ext cx="4598069" cy="550116"/>
          </a:xfrm>
          <a:prstGeom prst="roundRect">
            <a:avLst/>
          </a:prstGeom>
          <a:solidFill>
            <a:schemeClr val="tx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000" b="1" i="0" u="none" strike="noStrike" kern="1200" cap="none" spc="0" normalizeH="0" baseline="0" noProof="0" dirty="0" smtClean="0">
                <a:ln>
                  <a:noFill/>
                </a:ln>
                <a:solidFill>
                  <a:prstClr val="white"/>
                </a:solidFill>
                <a:effectLst/>
                <a:uLnTx/>
                <a:uFillTx/>
                <a:latin typeface="Calibri" panose="020F0502020204030204"/>
                <a:ea typeface="+mn-ea"/>
                <a:cs typeface="+mn-cs"/>
              </a:rPr>
              <a:t>Data visualisation</a:t>
            </a:r>
            <a:endParaRPr kumimoji="0" lang="fr-FR"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Rectangle: Rounded Corners 4">
            <a:extLst>
              <a:ext uri="{FF2B5EF4-FFF2-40B4-BE49-F238E27FC236}">
                <a16:creationId xmlns:a16="http://schemas.microsoft.com/office/drawing/2014/main" id="{8AE420F8-5071-429D-963E-A0D5B3E3C99E}"/>
              </a:ext>
            </a:extLst>
          </p:cNvPr>
          <p:cNvSpPr/>
          <p:nvPr/>
        </p:nvSpPr>
        <p:spPr>
          <a:xfrm>
            <a:off x="9769967" y="1947881"/>
            <a:ext cx="2273820" cy="550116"/>
          </a:xfrm>
          <a:prstGeom prst="roundRect">
            <a:avLst/>
          </a:prstGeom>
          <a:solidFill>
            <a:schemeClr val="tx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000" b="1" i="0" u="none" strike="noStrike" kern="1200" cap="none" spc="0" normalizeH="0" baseline="0" noProof="0" dirty="0" smtClean="0">
                <a:ln>
                  <a:noFill/>
                </a:ln>
                <a:solidFill>
                  <a:prstClr val="white"/>
                </a:solidFill>
                <a:effectLst/>
                <a:uLnTx/>
                <a:uFillTx/>
                <a:latin typeface="Calibri" panose="020F0502020204030204"/>
                <a:ea typeface="+mn-ea"/>
                <a:cs typeface="+mn-cs"/>
              </a:rPr>
              <a:t>Data science</a:t>
            </a:r>
            <a:endParaRPr kumimoji="0" lang="fr-FR"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Titre 7"/>
          <p:cNvSpPr>
            <a:spLocks noGrp="1"/>
          </p:cNvSpPr>
          <p:nvPr>
            <p:ph type="title"/>
          </p:nvPr>
        </p:nvSpPr>
        <p:spPr>
          <a:xfrm>
            <a:off x="1629580" y="211369"/>
            <a:ext cx="8974800" cy="478800"/>
          </a:xfrm>
        </p:spPr>
        <p:txBody>
          <a:bodyPr>
            <a:normAutofit fontScale="90000"/>
          </a:bodyPr>
          <a:lstStyle/>
          <a:p>
            <a:pPr algn="ctr"/>
            <a:r>
              <a:rPr lang="fr-FR" sz="3200" dirty="0" smtClean="0"/>
              <a:t>Modernisation#1</a:t>
            </a:r>
            <a:br>
              <a:rPr lang="fr-FR" sz="3200" dirty="0" smtClean="0"/>
            </a:br>
            <a:r>
              <a:rPr lang="fr-FR" sz="3200" dirty="0"/>
              <a:t>E</a:t>
            </a:r>
            <a:r>
              <a:rPr lang="fr-FR" sz="3200" dirty="0" smtClean="0"/>
              <a:t>tat des lieux</a:t>
            </a:r>
            <a:r>
              <a:rPr lang="fr-FR" cap="all" noProof="0" dirty="0" smtClean="0"/>
              <a:t/>
            </a:r>
            <a:br>
              <a:rPr lang="fr-FR" cap="all" noProof="0" dirty="0" smtClean="0"/>
            </a:br>
            <a:endParaRPr lang="fr-FR" noProof="0" dirty="0"/>
          </a:p>
        </p:txBody>
      </p:sp>
      <p:pic>
        <p:nvPicPr>
          <p:cNvPr id="30" name="Image 29"/>
          <p:cNvPicPr>
            <a:picLocks noChangeAspect="1"/>
          </p:cNvPicPr>
          <p:nvPr/>
        </p:nvPicPr>
        <p:blipFill>
          <a:blip r:embed="rId3"/>
          <a:stretch>
            <a:fillRect/>
          </a:stretch>
        </p:blipFill>
        <p:spPr>
          <a:xfrm>
            <a:off x="5576712" y="5083908"/>
            <a:ext cx="981635" cy="976057"/>
          </a:xfrm>
          <a:prstGeom prst="rect">
            <a:avLst/>
          </a:prstGeom>
        </p:spPr>
      </p:pic>
      <p:sp>
        <p:nvSpPr>
          <p:cNvPr id="2" name="ZoneTexte 1"/>
          <p:cNvSpPr txBox="1"/>
          <p:nvPr/>
        </p:nvSpPr>
        <p:spPr>
          <a:xfrm>
            <a:off x="70233" y="1140219"/>
            <a:ext cx="237281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smtClean="0">
                <a:ln>
                  <a:noFill/>
                </a:ln>
                <a:solidFill>
                  <a:srgbClr val="70AD47">
                    <a:lumMod val="50000"/>
                  </a:srgbClr>
                </a:solidFill>
                <a:effectLst/>
                <a:uLnTx/>
                <a:uFillTx/>
                <a:latin typeface="Calibri" panose="020F0502020204030204"/>
                <a:ea typeface="+mn-ea"/>
                <a:cs typeface="+mn-cs"/>
              </a:rPr>
              <a:t>MOA DECI</a:t>
            </a:r>
            <a:endParaRPr kumimoji="0" lang="fr-FR" sz="1800" b="1"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endParaRPr>
          </a:p>
        </p:txBody>
      </p:sp>
      <p:sp>
        <p:nvSpPr>
          <p:cNvPr id="36" name="ZoneTexte 35"/>
          <p:cNvSpPr txBox="1"/>
          <p:nvPr/>
        </p:nvSpPr>
        <p:spPr>
          <a:xfrm>
            <a:off x="49922" y="341850"/>
            <a:ext cx="237281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noProof="0" dirty="0" err="1" smtClean="0">
                <a:solidFill>
                  <a:srgbClr val="44546A"/>
                </a:solidFill>
                <a:latin typeface="Calibri" panose="020F0502020204030204"/>
              </a:rPr>
              <a:t>SQdD</a:t>
            </a:r>
            <a:endParaRPr kumimoji="0" lang="fr-FR" sz="1800" b="1" i="0" u="none" strike="noStrike" kern="1200" cap="none" spc="0" normalizeH="0" baseline="0" noProof="0" dirty="0">
              <a:ln>
                <a:noFill/>
              </a:ln>
              <a:solidFill>
                <a:srgbClr val="44546A"/>
              </a:solidFill>
              <a:effectLst/>
              <a:uLnTx/>
              <a:uFillTx/>
              <a:latin typeface="Calibri" panose="020F0502020204030204"/>
              <a:ea typeface="+mn-ea"/>
              <a:cs typeface="+mn-cs"/>
            </a:endParaRPr>
          </a:p>
        </p:txBody>
      </p:sp>
      <p:pic>
        <p:nvPicPr>
          <p:cNvPr id="44" name="Image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96739" y="388614"/>
            <a:ext cx="638576" cy="288609"/>
          </a:xfrm>
          <a:prstGeom prst="rect">
            <a:avLst/>
          </a:prstGeom>
        </p:spPr>
      </p:pic>
      <p:pic>
        <p:nvPicPr>
          <p:cNvPr id="45" name="Image 4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40644" y="1162214"/>
            <a:ext cx="1051236" cy="248064"/>
          </a:xfrm>
          <a:prstGeom prst="rect">
            <a:avLst/>
          </a:prstGeom>
        </p:spPr>
      </p:pic>
      <p:grpSp>
        <p:nvGrpSpPr>
          <p:cNvPr id="46" name="Groupe 45"/>
          <p:cNvGrpSpPr/>
          <p:nvPr/>
        </p:nvGrpSpPr>
        <p:grpSpPr>
          <a:xfrm>
            <a:off x="2422735" y="1164391"/>
            <a:ext cx="816109" cy="295205"/>
            <a:chOff x="581828" y="3767756"/>
            <a:chExt cx="1091394" cy="580602"/>
          </a:xfrm>
        </p:grpSpPr>
        <p:pic>
          <p:nvPicPr>
            <p:cNvPr id="47" name="Image 46"/>
            <p:cNvPicPr>
              <a:picLocks noChangeAspect="1"/>
            </p:cNvPicPr>
            <p:nvPr/>
          </p:nvPicPr>
          <p:blipFill rotWithShape="1">
            <a:blip r:embed="rId5">
              <a:extLst>
                <a:ext uri="{28A0092B-C50C-407E-A947-70E740481C1C}">
                  <a14:useLocalDpi xmlns:a14="http://schemas.microsoft.com/office/drawing/2010/main" val="0"/>
                </a:ext>
              </a:extLst>
            </a:blip>
            <a:srcRect b="30628"/>
            <a:stretch/>
          </p:blipFill>
          <p:spPr>
            <a:xfrm>
              <a:off x="581828" y="3767756"/>
              <a:ext cx="1050131" cy="391506"/>
            </a:xfrm>
            <a:prstGeom prst="rect">
              <a:avLst/>
            </a:prstGeom>
          </p:spPr>
        </p:pic>
        <p:sp>
          <p:nvSpPr>
            <p:cNvPr id="48" name="ZoneTexte 47"/>
            <p:cNvSpPr txBox="1"/>
            <p:nvPr/>
          </p:nvSpPr>
          <p:spPr>
            <a:xfrm>
              <a:off x="779444" y="4086748"/>
              <a:ext cx="893778" cy="2616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smtClean="0">
                  <a:ln>
                    <a:noFill/>
                  </a:ln>
                  <a:solidFill>
                    <a:prstClr val="black"/>
                  </a:solidFill>
                  <a:effectLst/>
                  <a:uLnTx/>
                  <a:uFillTx/>
                  <a:latin typeface="Calibri" panose="020F0502020204030204"/>
                  <a:ea typeface="+mn-ea"/>
                  <a:cs typeface="+mn-cs"/>
                </a:rPr>
                <a:t>WEBFOCUS</a:t>
              </a:r>
              <a:endParaRPr kumimoji="0" lang="fr-FR" sz="11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49" name="Image 48"/>
          <p:cNvPicPr>
            <a:picLocks noChangeAspect="1"/>
          </p:cNvPicPr>
          <p:nvPr/>
        </p:nvPicPr>
        <p:blipFill>
          <a:blip r:embed="rId3"/>
          <a:stretch>
            <a:fillRect/>
          </a:stretch>
        </p:blipFill>
        <p:spPr>
          <a:xfrm>
            <a:off x="3401400" y="1129985"/>
            <a:ext cx="521782" cy="518817"/>
          </a:xfrm>
          <a:prstGeom prst="rect">
            <a:avLst/>
          </a:prstGeom>
        </p:spPr>
      </p:pic>
      <p:sp>
        <p:nvSpPr>
          <p:cNvPr id="4" name="Rectangle à coins arrondis 3"/>
          <p:cNvSpPr/>
          <p:nvPr/>
        </p:nvSpPr>
        <p:spPr>
          <a:xfrm>
            <a:off x="70233" y="281301"/>
            <a:ext cx="2206623" cy="56586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à coins arrondis 49"/>
          <p:cNvSpPr/>
          <p:nvPr/>
        </p:nvSpPr>
        <p:spPr>
          <a:xfrm>
            <a:off x="86303" y="1006700"/>
            <a:ext cx="4074217" cy="741791"/>
          </a:xfrm>
          <a:prstGeom prst="roundRect">
            <a:avLst/>
          </a:prstGeom>
          <a:no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52793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à coins arrondis 4"/>
          <p:cNvSpPr/>
          <p:nvPr/>
        </p:nvSpPr>
        <p:spPr>
          <a:xfrm>
            <a:off x="9792668" y="4864659"/>
            <a:ext cx="2366629" cy="157122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numéro de diapositive 2"/>
          <p:cNvSpPr>
            <a:spLocks noGrp="1"/>
          </p:cNvSpPr>
          <p:nvPr>
            <p:ph type="sldNum" sz="quarter" idx="10"/>
          </p:nvPr>
        </p:nvSpPr>
        <p:spPr>
          <a:xfrm>
            <a:off x="8610600" y="6499788"/>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48DF54-380C-439F-A3D8-83F6F52CA378}"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43674" y="3311681"/>
            <a:ext cx="2336036" cy="551243"/>
          </a:xfrm>
          <a:prstGeom prst="rect">
            <a:avLst/>
          </a:prstGeom>
        </p:spPr>
      </p:pic>
      <p:pic>
        <p:nvPicPr>
          <p:cNvPr id="7" name="Image 6"/>
          <p:cNvPicPr>
            <a:picLocks noChangeAspect="1"/>
          </p:cNvPicPr>
          <p:nvPr/>
        </p:nvPicPr>
        <p:blipFill>
          <a:blip r:embed="rId3"/>
          <a:stretch>
            <a:fillRect/>
          </a:stretch>
        </p:blipFill>
        <p:spPr>
          <a:xfrm>
            <a:off x="10507083" y="3304311"/>
            <a:ext cx="778444" cy="774020"/>
          </a:xfrm>
          <a:prstGeom prst="rect">
            <a:avLst/>
          </a:prstGeom>
        </p:spPr>
      </p:pic>
      <p:sp>
        <p:nvSpPr>
          <p:cNvPr id="16" name="Rectangle: Rounded Corners 4">
            <a:extLst>
              <a:ext uri="{FF2B5EF4-FFF2-40B4-BE49-F238E27FC236}">
                <a16:creationId xmlns:a16="http://schemas.microsoft.com/office/drawing/2014/main" id="{8AE420F8-5071-429D-963E-A0D5B3E3C99E}"/>
              </a:ext>
            </a:extLst>
          </p:cNvPr>
          <p:cNvSpPr/>
          <p:nvPr/>
        </p:nvSpPr>
        <p:spPr>
          <a:xfrm>
            <a:off x="195809" y="2599594"/>
            <a:ext cx="2081047" cy="550116"/>
          </a:xfrm>
          <a:prstGeom prst="roundRect">
            <a:avLst/>
          </a:prstGeom>
          <a:solidFill>
            <a:schemeClr val="accent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smtClean="0">
                <a:ln>
                  <a:noFill/>
                </a:ln>
                <a:solidFill>
                  <a:prstClr val="white"/>
                </a:solidFill>
                <a:effectLst/>
                <a:uLnTx/>
                <a:uFillTx/>
                <a:latin typeface="Calibri" panose="020F0502020204030204"/>
                <a:ea typeface="+mn-ea"/>
                <a:cs typeface="+mn-cs"/>
              </a:rPr>
              <a:t>Exploration de données </a:t>
            </a:r>
            <a:endParaRPr kumimoji="0" lang="fr-FR"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Rounded Corners 4">
            <a:extLst>
              <a:ext uri="{FF2B5EF4-FFF2-40B4-BE49-F238E27FC236}">
                <a16:creationId xmlns:a16="http://schemas.microsoft.com/office/drawing/2014/main" id="{8AE420F8-5071-429D-963E-A0D5B3E3C99E}"/>
              </a:ext>
            </a:extLst>
          </p:cNvPr>
          <p:cNvSpPr/>
          <p:nvPr/>
        </p:nvSpPr>
        <p:spPr>
          <a:xfrm>
            <a:off x="9769967" y="2594067"/>
            <a:ext cx="2273820" cy="550116"/>
          </a:xfrm>
          <a:prstGeom prst="roundRect">
            <a:avLst/>
          </a:prstGeom>
          <a:solidFill>
            <a:schemeClr val="accent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smtClean="0">
                <a:ln>
                  <a:noFill/>
                </a:ln>
                <a:solidFill>
                  <a:prstClr val="white"/>
                </a:solidFill>
                <a:effectLst/>
                <a:uLnTx/>
                <a:uFillTx/>
                <a:latin typeface="Calibri" panose="020F0502020204030204"/>
                <a:ea typeface="+mn-ea"/>
                <a:cs typeface="+mn-cs"/>
              </a:rPr>
              <a:t>Modélisation</a:t>
            </a:r>
            <a:endParaRPr kumimoji="0" lang="fr-FR"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Rectangle: Rounded Corners 4">
            <a:extLst>
              <a:ext uri="{FF2B5EF4-FFF2-40B4-BE49-F238E27FC236}">
                <a16:creationId xmlns:a16="http://schemas.microsoft.com/office/drawing/2014/main" id="{8AE420F8-5071-429D-963E-A0D5B3E3C99E}"/>
              </a:ext>
            </a:extLst>
          </p:cNvPr>
          <p:cNvSpPr/>
          <p:nvPr/>
        </p:nvSpPr>
        <p:spPr>
          <a:xfrm>
            <a:off x="7365095" y="2598681"/>
            <a:ext cx="2214615" cy="550116"/>
          </a:xfrm>
          <a:prstGeom prst="roundRect">
            <a:avLst/>
          </a:prstGeom>
          <a:solidFill>
            <a:schemeClr val="accent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err="1" smtClean="0">
                <a:ln>
                  <a:noFill/>
                </a:ln>
                <a:solidFill>
                  <a:prstClr val="white"/>
                </a:solidFill>
                <a:effectLst/>
                <a:uLnTx/>
                <a:uFillTx/>
                <a:latin typeface="Calibri" panose="020F0502020204030204"/>
                <a:ea typeface="+mn-ea"/>
                <a:cs typeface="+mn-cs"/>
              </a:rPr>
              <a:t>Reporting</a:t>
            </a:r>
            <a:r>
              <a:rPr kumimoji="0" lang="fr-FR" sz="2000" b="0" i="0" u="none" strike="noStrike" kern="1200" cap="none" spc="0" normalizeH="0" baseline="0" noProof="0" dirty="0" smtClean="0">
                <a:ln>
                  <a:noFill/>
                </a:ln>
                <a:solidFill>
                  <a:prstClr val="white"/>
                </a:solidFill>
                <a:effectLst/>
                <a:uLnTx/>
                <a:uFillTx/>
                <a:latin typeface="Calibri" panose="020F0502020204030204"/>
                <a:ea typeface="+mn-ea"/>
                <a:cs typeface="+mn-cs"/>
              </a:rPr>
              <a:t> institutionnel</a:t>
            </a:r>
            <a:endParaRPr kumimoji="0" lang="fr-FR"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9" name="Imag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3597" y="5276927"/>
            <a:ext cx="1305469" cy="590017"/>
          </a:xfrm>
          <a:prstGeom prst="rect">
            <a:avLst/>
          </a:prstGeom>
        </p:spPr>
      </p:pic>
      <p:grpSp>
        <p:nvGrpSpPr>
          <p:cNvPr id="20" name="Groupe 19"/>
          <p:cNvGrpSpPr/>
          <p:nvPr/>
        </p:nvGrpSpPr>
        <p:grpSpPr>
          <a:xfrm>
            <a:off x="7656293" y="4342025"/>
            <a:ext cx="1632217" cy="779119"/>
            <a:chOff x="581828" y="3767756"/>
            <a:chExt cx="1091394" cy="580602"/>
          </a:xfrm>
        </p:grpSpPr>
        <p:pic>
          <p:nvPicPr>
            <p:cNvPr id="21" name="Image 20"/>
            <p:cNvPicPr>
              <a:picLocks noChangeAspect="1"/>
            </p:cNvPicPr>
            <p:nvPr/>
          </p:nvPicPr>
          <p:blipFill rotWithShape="1">
            <a:blip r:embed="rId5">
              <a:extLst>
                <a:ext uri="{28A0092B-C50C-407E-A947-70E740481C1C}">
                  <a14:useLocalDpi xmlns:a14="http://schemas.microsoft.com/office/drawing/2010/main" val="0"/>
                </a:ext>
              </a:extLst>
            </a:blip>
            <a:srcRect b="30628"/>
            <a:stretch/>
          </p:blipFill>
          <p:spPr>
            <a:xfrm>
              <a:off x="581828" y="3767756"/>
              <a:ext cx="1050131" cy="391506"/>
            </a:xfrm>
            <a:prstGeom prst="rect">
              <a:avLst/>
            </a:prstGeom>
          </p:spPr>
        </p:pic>
        <p:sp>
          <p:nvSpPr>
            <p:cNvPr id="22" name="ZoneTexte 21"/>
            <p:cNvSpPr txBox="1"/>
            <p:nvPr/>
          </p:nvSpPr>
          <p:spPr>
            <a:xfrm>
              <a:off x="779444" y="4086748"/>
              <a:ext cx="893778" cy="2616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smtClean="0">
                  <a:ln>
                    <a:noFill/>
                  </a:ln>
                  <a:solidFill>
                    <a:prstClr val="black"/>
                  </a:solidFill>
                  <a:effectLst/>
                  <a:uLnTx/>
                  <a:uFillTx/>
                  <a:latin typeface="Calibri" panose="020F0502020204030204"/>
                  <a:ea typeface="+mn-ea"/>
                  <a:cs typeface="+mn-cs"/>
                </a:rPr>
                <a:t>WEBFOCUS</a:t>
              </a:r>
              <a:endParaRPr kumimoji="0" lang="fr-FR" sz="11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3" name="Rectangle: Rounded Corners 4">
            <a:extLst>
              <a:ext uri="{FF2B5EF4-FFF2-40B4-BE49-F238E27FC236}">
                <a16:creationId xmlns:a16="http://schemas.microsoft.com/office/drawing/2014/main" id="{8AE420F8-5071-429D-963E-A0D5B3E3C99E}"/>
              </a:ext>
            </a:extLst>
          </p:cNvPr>
          <p:cNvSpPr/>
          <p:nvPr/>
        </p:nvSpPr>
        <p:spPr>
          <a:xfrm>
            <a:off x="2511232" y="2598681"/>
            <a:ext cx="2214615" cy="550116"/>
          </a:xfrm>
          <a:prstGeom prst="roundRect">
            <a:avLst/>
          </a:prstGeom>
          <a:solidFill>
            <a:schemeClr val="accent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smtClean="0">
                <a:ln>
                  <a:noFill/>
                </a:ln>
                <a:solidFill>
                  <a:prstClr val="white"/>
                </a:solidFill>
                <a:effectLst/>
                <a:uLnTx/>
                <a:uFillTx/>
                <a:latin typeface="Calibri" panose="020F0502020204030204"/>
                <a:ea typeface="+mn-ea"/>
                <a:cs typeface="+mn-cs"/>
              </a:rPr>
              <a:t>Production de données</a:t>
            </a:r>
            <a:endParaRPr kumimoji="0" lang="fr-FR"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4" name="Image 23"/>
          <p:cNvPicPr>
            <a:picLocks noChangeAspect="1"/>
          </p:cNvPicPr>
          <p:nvPr/>
        </p:nvPicPr>
        <p:blipFill>
          <a:blip r:embed="rId3"/>
          <a:stretch>
            <a:fillRect/>
          </a:stretch>
        </p:blipFill>
        <p:spPr>
          <a:xfrm>
            <a:off x="753018" y="3545303"/>
            <a:ext cx="981635" cy="976057"/>
          </a:xfrm>
          <a:prstGeom prst="rect">
            <a:avLst/>
          </a:prstGeom>
        </p:spPr>
      </p:pic>
      <p:sp>
        <p:nvSpPr>
          <p:cNvPr id="25" name="Rectangle: Rounded Corners 4">
            <a:extLst>
              <a:ext uri="{FF2B5EF4-FFF2-40B4-BE49-F238E27FC236}">
                <a16:creationId xmlns:a16="http://schemas.microsoft.com/office/drawing/2014/main" id="{8AE420F8-5071-429D-963E-A0D5B3E3C99E}"/>
              </a:ext>
            </a:extLst>
          </p:cNvPr>
          <p:cNvSpPr/>
          <p:nvPr/>
        </p:nvSpPr>
        <p:spPr>
          <a:xfrm>
            <a:off x="4960223" y="2598681"/>
            <a:ext cx="2214615" cy="550116"/>
          </a:xfrm>
          <a:prstGeom prst="roundRect">
            <a:avLst/>
          </a:prstGeom>
          <a:solidFill>
            <a:schemeClr val="accent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err="1">
                <a:ln>
                  <a:noFill/>
                </a:ln>
                <a:solidFill>
                  <a:prstClr val="white"/>
                </a:solidFill>
                <a:effectLst/>
                <a:uLnTx/>
                <a:uFillTx/>
                <a:latin typeface="Calibri" panose="020F0502020204030204"/>
                <a:ea typeface="+mn-ea"/>
                <a:cs typeface="+mn-cs"/>
              </a:rPr>
              <a:t>Reporting</a:t>
            </a:r>
            <a:r>
              <a:rPr kumimoji="0" lang="fr-FR" sz="20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fr-FR" sz="2000" b="0" i="0" u="none" strike="noStrike" kern="1200" cap="none" spc="0" normalizeH="0" baseline="0" noProof="0" dirty="0" smtClean="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smtClean="0">
                <a:ln>
                  <a:noFill/>
                </a:ln>
                <a:solidFill>
                  <a:prstClr val="white"/>
                </a:solidFill>
                <a:effectLst/>
                <a:uLnTx/>
                <a:uFillTx/>
                <a:latin typeface="Calibri" panose="020F0502020204030204"/>
                <a:ea typeface="+mn-ea"/>
                <a:cs typeface="+mn-cs"/>
              </a:rPr>
              <a:t>ad-hoc</a:t>
            </a:r>
            <a:endParaRPr kumimoji="0" lang="fr-FR"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6" name="Imag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6539" y="3604510"/>
            <a:ext cx="1503999" cy="679744"/>
          </a:xfrm>
          <a:prstGeom prst="rect">
            <a:avLst/>
          </a:prstGeom>
        </p:spPr>
      </p:pic>
      <p:pic>
        <p:nvPicPr>
          <p:cNvPr id="27" name="Imag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5637" y="3390835"/>
            <a:ext cx="1046068" cy="472779"/>
          </a:xfrm>
          <a:prstGeom prst="rect">
            <a:avLst/>
          </a:prstGeom>
        </p:spPr>
      </p:pic>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96105" y="4180146"/>
            <a:ext cx="2336036" cy="551243"/>
          </a:xfrm>
          <a:prstGeom prst="rect">
            <a:avLst/>
          </a:prstGeom>
        </p:spPr>
      </p:pic>
      <p:pic>
        <p:nvPicPr>
          <p:cNvPr id="29" name="Imag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1931" y="4381669"/>
            <a:ext cx="949889" cy="429310"/>
          </a:xfrm>
          <a:prstGeom prst="rect">
            <a:avLst/>
          </a:prstGeom>
        </p:spPr>
      </p:pic>
      <p:cxnSp>
        <p:nvCxnSpPr>
          <p:cNvPr id="31" name="Connecteur droit 30"/>
          <p:cNvCxnSpPr/>
          <p:nvPr/>
        </p:nvCxnSpPr>
        <p:spPr>
          <a:xfrm flipH="1">
            <a:off x="4834461" y="1947881"/>
            <a:ext cx="5288" cy="4524580"/>
          </a:xfrm>
          <a:prstGeom prst="line">
            <a:avLst/>
          </a:prstGeom>
          <a:ln w="381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Connecteur droit 34"/>
          <p:cNvCxnSpPr/>
          <p:nvPr/>
        </p:nvCxnSpPr>
        <p:spPr>
          <a:xfrm>
            <a:off x="9666905" y="1925377"/>
            <a:ext cx="5290" cy="4510508"/>
          </a:xfrm>
          <a:prstGeom prst="line">
            <a:avLst/>
          </a:prstGeom>
          <a:ln w="381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7" name="Rectangle: Rounded Corners 4">
            <a:extLst>
              <a:ext uri="{FF2B5EF4-FFF2-40B4-BE49-F238E27FC236}">
                <a16:creationId xmlns:a16="http://schemas.microsoft.com/office/drawing/2014/main" id="{8AE420F8-5071-429D-963E-A0D5B3E3C99E}"/>
              </a:ext>
            </a:extLst>
          </p:cNvPr>
          <p:cNvSpPr/>
          <p:nvPr/>
        </p:nvSpPr>
        <p:spPr>
          <a:xfrm>
            <a:off x="195809" y="1935561"/>
            <a:ext cx="4518177" cy="550116"/>
          </a:xfrm>
          <a:prstGeom prst="roundRect">
            <a:avLst/>
          </a:prstGeom>
          <a:solidFill>
            <a:schemeClr val="tx2">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smtClean="0">
                <a:ln>
                  <a:noFill/>
                </a:ln>
                <a:solidFill>
                  <a:prstClr val="white"/>
                </a:solidFill>
                <a:effectLst/>
                <a:uLnTx/>
                <a:uFillTx/>
                <a:latin typeface="Calibri" panose="020F0502020204030204"/>
                <a:ea typeface="+mn-ea"/>
                <a:cs typeface="+mn-cs"/>
              </a:rPr>
              <a:t>Data manipulation</a:t>
            </a:r>
            <a:endParaRPr kumimoji="0" lang="fr-FR"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Rectangle: Rounded Corners 4">
            <a:extLst>
              <a:ext uri="{FF2B5EF4-FFF2-40B4-BE49-F238E27FC236}">
                <a16:creationId xmlns:a16="http://schemas.microsoft.com/office/drawing/2014/main" id="{8AE420F8-5071-429D-963E-A0D5B3E3C99E}"/>
              </a:ext>
            </a:extLst>
          </p:cNvPr>
          <p:cNvSpPr/>
          <p:nvPr/>
        </p:nvSpPr>
        <p:spPr>
          <a:xfrm>
            <a:off x="4948362" y="1934296"/>
            <a:ext cx="4598069" cy="550116"/>
          </a:xfrm>
          <a:prstGeom prst="roundRect">
            <a:avLst/>
          </a:prstGeom>
          <a:solidFill>
            <a:schemeClr val="tx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smtClean="0">
                <a:ln>
                  <a:noFill/>
                </a:ln>
                <a:solidFill>
                  <a:prstClr val="white"/>
                </a:solidFill>
                <a:effectLst/>
                <a:uLnTx/>
                <a:uFillTx/>
                <a:latin typeface="Calibri" panose="020F0502020204030204"/>
                <a:ea typeface="+mn-ea"/>
                <a:cs typeface="+mn-cs"/>
              </a:rPr>
              <a:t>Data visualisation</a:t>
            </a:r>
            <a:endParaRPr kumimoji="0" lang="fr-FR"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Rectangle: Rounded Corners 4">
            <a:extLst>
              <a:ext uri="{FF2B5EF4-FFF2-40B4-BE49-F238E27FC236}">
                <a16:creationId xmlns:a16="http://schemas.microsoft.com/office/drawing/2014/main" id="{8AE420F8-5071-429D-963E-A0D5B3E3C99E}"/>
              </a:ext>
            </a:extLst>
          </p:cNvPr>
          <p:cNvSpPr/>
          <p:nvPr/>
        </p:nvSpPr>
        <p:spPr>
          <a:xfrm>
            <a:off x="9769967" y="1947881"/>
            <a:ext cx="2273820" cy="550116"/>
          </a:xfrm>
          <a:prstGeom prst="roundRect">
            <a:avLst/>
          </a:prstGeom>
          <a:solidFill>
            <a:schemeClr val="tx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smtClean="0">
                <a:ln>
                  <a:noFill/>
                </a:ln>
                <a:solidFill>
                  <a:prstClr val="white"/>
                </a:solidFill>
                <a:effectLst/>
                <a:uLnTx/>
                <a:uFillTx/>
                <a:latin typeface="Calibri" panose="020F0502020204030204"/>
                <a:ea typeface="+mn-ea"/>
                <a:cs typeface="+mn-cs"/>
              </a:rPr>
              <a:t>Data science</a:t>
            </a:r>
            <a:endParaRPr kumimoji="0" lang="fr-FR"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Titre 7"/>
          <p:cNvSpPr>
            <a:spLocks noGrp="1"/>
          </p:cNvSpPr>
          <p:nvPr>
            <p:ph type="title"/>
          </p:nvPr>
        </p:nvSpPr>
        <p:spPr>
          <a:xfrm>
            <a:off x="1629580" y="211369"/>
            <a:ext cx="8974800" cy="478800"/>
          </a:xfrm>
        </p:spPr>
        <p:txBody>
          <a:bodyPr>
            <a:normAutofit fontScale="90000"/>
          </a:bodyPr>
          <a:lstStyle/>
          <a:p>
            <a:pPr algn="ctr"/>
            <a:r>
              <a:rPr lang="fr-FR" sz="3200" dirty="0" smtClean="0"/>
              <a:t>Modernisation#2</a:t>
            </a:r>
            <a:br>
              <a:rPr lang="fr-FR" sz="3200" dirty="0" smtClean="0"/>
            </a:br>
            <a:r>
              <a:rPr lang="fr-FR" sz="3200" dirty="0" smtClean="0"/>
              <a:t>Cible</a:t>
            </a:r>
            <a:endParaRPr lang="fr-FR" noProof="0" dirty="0"/>
          </a:p>
        </p:txBody>
      </p:sp>
      <p:pic>
        <p:nvPicPr>
          <p:cNvPr id="30" name="Image 29"/>
          <p:cNvPicPr>
            <a:picLocks noChangeAspect="1"/>
          </p:cNvPicPr>
          <p:nvPr/>
        </p:nvPicPr>
        <p:blipFill>
          <a:blip r:embed="rId3"/>
          <a:stretch>
            <a:fillRect/>
          </a:stretch>
        </p:blipFill>
        <p:spPr>
          <a:xfrm>
            <a:off x="5576712" y="5083908"/>
            <a:ext cx="981635" cy="976057"/>
          </a:xfrm>
          <a:prstGeom prst="rect">
            <a:avLst/>
          </a:prstGeom>
        </p:spPr>
      </p:pic>
      <p:sp>
        <p:nvSpPr>
          <p:cNvPr id="2" name="ZoneTexte 1"/>
          <p:cNvSpPr txBox="1"/>
          <p:nvPr/>
        </p:nvSpPr>
        <p:spPr>
          <a:xfrm>
            <a:off x="70233" y="1140219"/>
            <a:ext cx="237281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smtClean="0">
                <a:ln>
                  <a:noFill/>
                </a:ln>
                <a:solidFill>
                  <a:srgbClr val="70AD47">
                    <a:lumMod val="50000"/>
                  </a:srgbClr>
                </a:solidFill>
                <a:effectLst/>
                <a:uLnTx/>
                <a:uFillTx/>
                <a:latin typeface="Calibri" panose="020F0502020204030204"/>
                <a:ea typeface="+mn-ea"/>
                <a:cs typeface="+mn-cs"/>
              </a:rPr>
              <a:t>MOA DECI</a:t>
            </a:r>
            <a:endParaRPr kumimoji="0" lang="fr-FR" sz="1800" b="1" i="0" u="none" strike="noStrike" kern="1200" cap="none" spc="0" normalizeH="0" baseline="0" noProof="0" dirty="0">
              <a:ln>
                <a:noFill/>
              </a:ln>
              <a:solidFill>
                <a:srgbClr val="70AD47">
                  <a:lumMod val="50000"/>
                </a:srgbClr>
              </a:solidFill>
              <a:effectLst/>
              <a:uLnTx/>
              <a:uFillTx/>
              <a:latin typeface="Calibri" panose="020F0502020204030204"/>
              <a:ea typeface="+mn-ea"/>
              <a:cs typeface="+mn-cs"/>
            </a:endParaRPr>
          </a:p>
        </p:txBody>
      </p:sp>
      <p:sp>
        <p:nvSpPr>
          <p:cNvPr id="36" name="ZoneTexte 35"/>
          <p:cNvSpPr txBox="1"/>
          <p:nvPr/>
        </p:nvSpPr>
        <p:spPr>
          <a:xfrm>
            <a:off x="49922" y="341850"/>
            <a:ext cx="2372813" cy="369332"/>
          </a:xfrm>
          <a:prstGeom prst="rect">
            <a:avLst/>
          </a:prstGeom>
          <a:noFill/>
        </p:spPr>
        <p:txBody>
          <a:bodyPr wrap="square" rtlCol="0">
            <a:spAutoFit/>
          </a:bodyPr>
          <a:lstStyle/>
          <a:p>
            <a:pPr lvl="0">
              <a:defRPr/>
            </a:pPr>
            <a:r>
              <a:rPr lang="fr-FR" b="1" dirty="0" err="1">
                <a:solidFill>
                  <a:srgbClr val="44546A"/>
                </a:solidFill>
              </a:rPr>
              <a:t>SQdD</a:t>
            </a:r>
            <a:endParaRPr lang="fr-FR" b="1" dirty="0">
              <a:solidFill>
                <a:srgbClr val="44546A"/>
              </a:solidFill>
            </a:endParaRPr>
          </a:p>
        </p:txBody>
      </p:sp>
      <p:pic>
        <p:nvPicPr>
          <p:cNvPr id="44" name="Image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96739" y="388614"/>
            <a:ext cx="638576" cy="288609"/>
          </a:xfrm>
          <a:prstGeom prst="rect">
            <a:avLst/>
          </a:prstGeom>
        </p:spPr>
      </p:pic>
      <p:pic>
        <p:nvPicPr>
          <p:cNvPr id="45" name="Image 4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40644" y="1162214"/>
            <a:ext cx="1051236" cy="248064"/>
          </a:xfrm>
          <a:prstGeom prst="rect">
            <a:avLst/>
          </a:prstGeom>
        </p:spPr>
      </p:pic>
      <p:grpSp>
        <p:nvGrpSpPr>
          <p:cNvPr id="46" name="Groupe 45"/>
          <p:cNvGrpSpPr/>
          <p:nvPr/>
        </p:nvGrpSpPr>
        <p:grpSpPr>
          <a:xfrm>
            <a:off x="2422735" y="1164395"/>
            <a:ext cx="851969" cy="423801"/>
            <a:chOff x="581828" y="3767756"/>
            <a:chExt cx="1139350" cy="833520"/>
          </a:xfrm>
        </p:grpSpPr>
        <p:pic>
          <p:nvPicPr>
            <p:cNvPr id="47" name="Image 46"/>
            <p:cNvPicPr>
              <a:picLocks noChangeAspect="1"/>
            </p:cNvPicPr>
            <p:nvPr/>
          </p:nvPicPr>
          <p:blipFill rotWithShape="1">
            <a:blip r:embed="rId5">
              <a:extLst>
                <a:ext uri="{28A0092B-C50C-407E-A947-70E740481C1C}">
                  <a14:useLocalDpi xmlns:a14="http://schemas.microsoft.com/office/drawing/2010/main" val="0"/>
                </a:ext>
              </a:extLst>
            </a:blip>
            <a:srcRect b="30628"/>
            <a:stretch/>
          </p:blipFill>
          <p:spPr>
            <a:xfrm>
              <a:off x="581828" y="3767756"/>
              <a:ext cx="1050131" cy="391506"/>
            </a:xfrm>
            <a:prstGeom prst="rect">
              <a:avLst/>
            </a:prstGeom>
          </p:spPr>
        </p:pic>
        <p:sp>
          <p:nvSpPr>
            <p:cNvPr id="48" name="ZoneTexte 47"/>
            <p:cNvSpPr txBox="1"/>
            <p:nvPr/>
          </p:nvSpPr>
          <p:spPr>
            <a:xfrm>
              <a:off x="588521" y="4086749"/>
              <a:ext cx="1132657" cy="51452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fr-FR" sz="1100" b="1" i="0" u="none" strike="noStrike" kern="1200" cap="none" spc="0" normalizeH="0" baseline="0" noProof="0" dirty="0" smtClean="0">
                  <a:ln>
                    <a:noFill/>
                  </a:ln>
                  <a:solidFill>
                    <a:prstClr val="black"/>
                  </a:solidFill>
                  <a:effectLst/>
                  <a:uLnTx/>
                  <a:uFillTx/>
                  <a:latin typeface="Calibri" panose="020F0502020204030204"/>
                  <a:ea typeface="+mn-ea"/>
                  <a:cs typeface="+mn-cs"/>
                </a:rPr>
                <a:t>WEBFOCUS</a:t>
              </a:r>
              <a:endParaRPr kumimoji="0" lang="fr-FR" sz="11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49" name="Image 48"/>
          <p:cNvPicPr>
            <a:picLocks noChangeAspect="1"/>
          </p:cNvPicPr>
          <p:nvPr/>
        </p:nvPicPr>
        <p:blipFill>
          <a:blip r:embed="rId3"/>
          <a:stretch>
            <a:fillRect/>
          </a:stretch>
        </p:blipFill>
        <p:spPr>
          <a:xfrm>
            <a:off x="3433771" y="305944"/>
            <a:ext cx="521782" cy="518817"/>
          </a:xfrm>
          <a:prstGeom prst="rect">
            <a:avLst/>
          </a:prstGeom>
        </p:spPr>
      </p:pic>
      <p:sp>
        <p:nvSpPr>
          <p:cNvPr id="4" name="Rectangle à coins arrondis 3"/>
          <p:cNvSpPr/>
          <p:nvPr/>
        </p:nvSpPr>
        <p:spPr>
          <a:xfrm>
            <a:off x="70233" y="258618"/>
            <a:ext cx="4090287" cy="588551"/>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à coins arrondis 49"/>
          <p:cNvSpPr/>
          <p:nvPr/>
        </p:nvSpPr>
        <p:spPr>
          <a:xfrm>
            <a:off x="86303" y="1006700"/>
            <a:ext cx="4074217" cy="741791"/>
          </a:xfrm>
          <a:prstGeom prst="roundRect">
            <a:avLst/>
          </a:prstGeom>
          <a:no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1" name="Image 40"/>
          <p:cNvPicPr>
            <a:picLocks noChangeAspect="1"/>
          </p:cNvPicPr>
          <p:nvPr/>
        </p:nvPicPr>
        <p:blipFill>
          <a:blip r:embed="rId3"/>
          <a:stretch>
            <a:fillRect/>
          </a:stretch>
        </p:blipFill>
        <p:spPr>
          <a:xfrm>
            <a:off x="3433771" y="1100834"/>
            <a:ext cx="521782" cy="518817"/>
          </a:xfrm>
          <a:prstGeom prst="rect">
            <a:avLst/>
          </a:prstGeom>
        </p:spPr>
      </p:pic>
      <p:pic>
        <p:nvPicPr>
          <p:cNvPr id="2050" name="Picture 2" descr="SAS Viya prix &gt; toutes les offres disponibles | LeBonLogicie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58989" y="4902788"/>
            <a:ext cx="1234937" cy="82150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ataiku — Wikipédia"/>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249791" y="5696918"/>
            <a:ext cx="1447406" cy="81344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oc proconcept with big word or text Royalty Free Vecto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7176" b="21619"/>
          <a:stretch/>
        </p:blipFill>
        <p:spPr bwMode="auto">
          <a:xfrm>
            <a:off x="9909878" y="4955301"/>
            <a:ext cx="597205" cy="331685"/>
          </a:xfrm>
          <a:prstGeom prst="rect">
            <a:avLst/>
          </a:prstGeom>
          <a:noFill/>
          <a:extLst>
            <a:ext uri="{909E8E84-426E-40DD-AFC4-6F175D3DCCD1}">
              <a14:hiddenFill xmlns:a14="http://schemas.microsoft.com/office/drawing/2010/main">
                <a:solidFill>
                  <a:srgbClr val="FFFFFF"/>
                </a:solidFill>
              </a14:hiddenFill>
            </a:ext>
          </a:extLst>
        </p:spPr>
      </p:pic>
      <p:pic>
        <p:nvPicPr>
          <p:cNvPr id="42" name="Image 41"/>
          <p:cNvPicPr>
            <a:picLocks noChangeAspect="1"/>
          </p:cNvPicPr>
          <p:nvPr/>
        </p:nvPicPr>
        <p:blipFill>
          <a:blip r:embed="rId3"/>
          <a:stretch>
            <a:fillRect/>
          </a:stretch>
        </p:blipFill>
        <p:spPr>
          <a:xfrm>
            <a:off x="3172811" y="4825510"/>
            <a:ext cx="981635" cy="976057"/>
          </a:xfrm>
          <a:prstGeom prst="rect">
            <a:avLst/>
          </a:prstGeom>
        </p:spPr>
      </p:pic>
    </p:spTree>
    <p:extLst>
      <p:ext uri="{BB962C8B-B14F-4D97-AF65-F5344CB8AC3E}">
        <p14:creationId xmlns:p14="http://schemas.microsoft.com/office/powerpoint/2010/main" val="3847908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re 1"/>
          <p:cNvSpPr>
            <a:spLocks noGrp="1"/>
          </p:cNvSpPr>
          <p:nvPr>
            <p:ph type="title"/>
          </p:nvPr>
        </p:nvSpPr>
        <p:spPr>
          <a:xfrm>
            <a:off x="1629580" y="211369"/>
            <a:ext cx="8974800" cy="478800"/>
          </a:xfrm>
        </p:spPr>
        <p:txBody>
          <a:bodyPr>
            <a:normAutofit fontScale="90000"/>
          </a:bodyPr>
          <a:lstStyle/>
          <a:p>
            <a:pPr algn="ctr"/>
            <a:r>
              <a:rPr lang="fr-FR" sz="2800" cap="all" dirty="0">
                <a:solidFill>
                  <a:srgbClr val="13324A"/>
                </a:solidFill>
              </a:rPr>
              <a:t>Organisation SAS</a:t>
            </a:r>
            <a:r>
              <a:rPr lang="fr-FR" sz="2800" cap="all" noProof="0" dirty="0">
                <a:solidFill>
                  <a:srgbClr val="13324A"/>
                </a:solidFill>
              </a:rPr>
              <a:t/>
            </a:r>
            <a:br>
              <a:rPr lang="fr-FR" sz="2800" cap="all" noProof="0" dirty="0">
                <a:solidFill>
                  <a:srgbClr val="13324A"/>
                </a:solidFill>
              </a:rPr>
            </a:br>
            <a:r>
              <a:rPr lang="fr-FR" sz="2000" cap="all" noProof="0" dirty="0" smtClean="0">
                <a:solidFill>
                  <a:srgbClr val="13324A"/>
                </a:solidFill>
              </a:rPr>
              <a:t>état des lieux</a:t>
            </a:r>
            <a:endParaRPr lang="fr-FR" sz="2000" cap="all" noProof="0" dirty="0">
              <a:solidFill>
                <a:srgbClr val="13324A"/>
              </a:solidFill>
            </a:endParaRPr>
          </a:p>
        </p:txBody>
      </p:sp>
      <p:sp>
        <p:nvSpPr>
          <p:cNvPr id="33" name="Shape">
            <a:extLst>
              <a:ext uri="{FF2B5EF4-FFF2-40B4-BE49-F238E27FC236}">
                <a16:creationId xmlns:a16="http://schemas.microsoft.com/office/drawing/2014/main" id="{F4E58470-1854-8F40-B6EB-0F7DA4362AA8}"/>
              </a:ext>
            </a:extLst>
          </p:cNvPr>
          <p:cNvSpPr/>
          <p:nvPr/>
        </p:nvSpPr>
        <p:spPr>
          <a:xfrm>
            <a:off x="3252582" y="1965821"/>
            <a:ext cx="1659117" cy="117683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0055"/>
                </a:lnTo>
                <a:lnTo>
                  <a:pt x="0" y="2836"/>
                </a:lnTo>
                <a:cubicBezTo>
                  <a:pt x="0" y="1260"/>
                  <a:pt x="894" y="0"/>
                  <a:pt x="2012" y="0"/>
                </a:cubicBezTo>
                <a:lnTo>
                  <a:pt x="19588" y="0"/>
                </a:lnTo>
                <a:cubicBezTo>
                  <a:pt x="20706" y="0"/>
                  <a:pt x="21600" y="1260"/>
                  <a:pt x="21600" y="2836"/>
                </a:cubicBezTo>
                <a:lnTo>
                  <a:pt x="21600" y="21600"/>
                </a:lnTo>
                <a:close/>
              </a:path>
            </a:pathLst>
          </a:custGeom>
          <a:solidFill>
            <a:srgbClr val="00206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400"/>
          </a:p>
        </p:txBody>
      </p:sp>
      <p:sp>
        <p:nvSpPr>
          <p:cNvPr id="34" name="Shape">
            <a:extLst>
              <a:ext uri="{FF2B5EF4-FFF2-40B4-BE49-F238E27FC236}">
                <a16:creationId xmlns:a16="http://schemas.microsoft.com/office/drawing/2014/main" id="{2AE632B5-252E-644D-8CCD-F8D6AFD3858B}"/>
              </a:ext>
            </a:extLst>
          </p:cNvPr>
          <p:cNvSpPr/>
          <p:nvPr/>
        </p:nvSpPr>
        <p:spPr>
          <a:xfrm>
            <a:off x="3143330" y="1856564"/>
            <a:ext cx="1877626" cy="3827045"/>
          </a:xfrm>
          <a:custGeom>
            <a:avLst/>
            <a:gdLst/>
            <a:ahLst/>
            <a:cxnLst>
              <a:cxn ang="0">
                <a:pos x="wd2" y="hd2"/>
              </a:cxn>
              <a:cxn ang="5400000">
                <a:pos x="wd2" y="hd2"/>
              </a:cxn>
              <a:cxn ang="10800000">
                <a:pos x="wd2" y="hd2"/>
              </a:cxn>
              <a:cxn ang="16200000">
                <a:pos x="wd2" y="hd2"/>
              </a:cxn>
            </a:cxnLst>
            <a:rect l="0" t="0" r="r" b="b"/>
            <a:pathLst>
              <a:path w="21600" h="21600" extrusionOk="0">
                <a:moveTo>
                  <a:pt x="1257" y="8792"/>
                </a:moveTo>
                <a:lnTo>
                  <a:pt x="20343" y="5241"/>
                </a:lnTo>
                <a:lnTo>
                  <a:pt x="20343" y="20111"/>
                </a:lnTo>
                <a:cubicBezTo>
                  <a:pt x="20343" y="20596"/>
                  <a:pt x="19553" y="20983"/>
                  <a:pt x="18566" y="20983"/>
                </a:cubicBezTo>
                <a:lnTo>
                  <a:pt x="3034" y="20983"/>
                </a:lnTo>
                <a:cubicBezTo>
                  <a:pt x="2047" y="20983"/>
                  <a:pt x="1257" y="20596"/>
                  <a:pt x="1257" y="20111"/>
                </a:cubicBezTo>
                <a:lnTo>
                  <a:pt x="1257" y="8792"/>
                </a:lnTo>
                <a:close/>
                <a:moveTo>
                  <a:pt x="21600" y="1339"/>
                </a:moveTo>
                <a:lnTo>
                  <a:pt x="21600" y="20261"/>
                </a:lnTo>
                <a:cubicBezTo>
                  <a:pt x="21600" y="21001"/>
                  <a:pt x="20379" y="21600"/>
                  <a:pt x="18871" y="21600"/>
                </a:cubicBezTo>
                <a:lnTo>
                  <a:pt x="2729" y="21600"/>
                </a:lnTo>
                <a:cubicBezTo>
                  <a:pt x="1221" y="21600"/>
                  <a:pt x="0" y="21001"/>
                  <a:pt x="0" y="20261"/>
                </a:cubicBezTo>
                <a:lnTo>
                  <a:pt x="0" y="1339"/>
                </a:lnTo>
                <a:cubicBezTo>
                  <a:pt x="0" y="599"/>
                  <a:pt x="1221" y="0"/>
                  <a:pt x="2729" y="0"/>
                </a:cubicBezTo>
                <a:lnTo>
                  <a:pt x="18871" y="0"/>
                </a:lnTo>
                <a:cubicBezTo>
                  <a:pt x="20379" y="0"/>
                  <a:pt x="21600" y="608"/>
                  <a:pt x="21600" y="1339"/>
                </a:cubicBezTo>
                <a:close/>
                <a:moveTo>
                  <a:pt x="21420" y="1339"/>
                </a:moveTo>
                <a:cubicBezTo>
                  <a:pt x="21420" y="652"/>
                  <a:pt x="20271" y="88"/>
                  <a:pt x="18871" y="88"/>
                </a:cubicBezTo>
                <a:lnTo>
                  <a:pt x="2729" y="88"/>
                </a:lnTo>
                <a:cubicBezTo>
                  <a:pt x="1329" y="88"/>
                  <a:pt x="180" y="652"/>
                  <a:pt x="180" y="1339"/>
                </a:cubicBezTo>
                <a:lnTo>
                  <a:pt x="180" y="20261"/>
                </a:lnTo>
                <a:cubicBezTo>
                  <a:pt x="180" y="20948"/>
                  <a:pt x="1329" y="21512"/>
                  <a:pt x="2729" y="21512"/>
                </a:cubicBezTo>
                <a:lnTo>
                  <a:pt x="18871" y="21512"/>
                </a:lnTo>
                <a:cubicBezTo>
                  <a:pt x="20271" y="21512"/>
                  <a:pt x="21420" y="20948"/>
                  <a:pt x="21420" y="20261"/>
                </a:cubicBezTo>
                <a:lnTo>
                  <a:pt x="21420" y="1339"/>
                </a:lnTo>
                <a:close/>
              </a:path>
            </a:pathLst>
          </a:custGeom>
          <a:solidFill>
            <a:schemeClr val="tx2"/>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400"/>
          </a:p>
        </p:txBody>
      </p:sp>
      <p:sp>
        <p:nvSpPr>
          <p:cNvPr id="35" name="TextBox 12">
            <a:extLst>
              <a:ext uri="{FF2B5EF4-FFF2-40B4-BE49-F238E27FC236}">
                <a16:creationId xmlns:a16="http://schemas.microsoft.com/office/drawing/2014/main" id="{D74E045E-441E-D64C-AAE0-21C2AA8983FE}"/>
              </a:ext>
            </a:extLst>
          </p:cNvPr>
          <p:cNvSpPr txBox="1"/>
          <p:nvPr/>
        </p:nvSpPr>
        <p:spPr>
          <a:xfrm>
            <a:off x="3443817" y="3574315"/>
            <a:ext cx="1297341" cy="461665"/>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900"/>
              </a:spcAft>
            </a:pPr>
            <a:r>
              <a:rPr lang="en-US" sz="800" noProof="1" smtClean="0">
                <a:solidFill>
                  <a:schemeClr val="bg1"/>
                </a:solidFill>
              </a:rPr>
              <a:t>Point d’entrée EI pour tous les sujets ayant attraits à la plateforme SAS ACM</a:t>
            </a:r>
            <a:endParaRPr lang="en-US" sz="800" noProof="1">
              <a:solidFill>
                <a:schemeClr val="bg1"/>
              </a:solidFill>
            </a:endParaRPr>
          </a:p>
        </p:txBody>
      </p:sp>
      <p:sp>
        <p:nvSpPr>
          <p:cNvPr id="36" name="TextBox 2">
            <a:extLst>
              <a:ext uri="{FF2B5EF4-FFF2-40B4-BE49-F238E27FC236}">
                <a16:creationId xmlns:a16="http://schemas.microsoft.com/office/drawing/2014/main" id="{20461769-0DAE-944D-A6ED-2A520088C576}"/>
              </a:ext>
            </a:extLst>
          </p:cNvPr>
          <p:cNvSpPr txBox="1"/>
          <p:nvPr/>
        </p:nvSpPr>
        <p:spPr>
          <a:xfrm>
            <a:off x="3960798" y="2129507"/>
            <a:ext cx="950901" cy="523220"/>
          </a:xfrm>
          <a:prstGeom prst="rect">
            <a:avLst/>
          </a:prstGeom>
          <a:noFill/>
          <a:effectLst>
            <a:outerShdw blurRad="50800" dist="38100" dir="2700000" algn="tl" rotWithShape="0">
              <a:prstClr val="black">
                <a:alpha val="40000"/>
              </a:prstClr>
            </a:outerShdw>
          </a:effectLst>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b="1" dirty="0" smtClean="0">
                <a:solidFill>
                  <a:schemeClr val="bg1"/>
                </a:solidFill>
              </a:rPr>
              <a:t>A340</a:t>
            </a:r>
            <a:endParaRPr lang="en-US" sz="1400" b="1" dirty="0">
              <a:solidFill>
                <a:schemeClr val="bg1"/>
              </a:solidFill>
            </a:endParaRPr>
          </a:p>
        </p:txBody>
      </p:sp>
      <p:sp>
        <p:nvSpPr>
          <p:cNvPr id="38" name="Shape">
            <a:extLst>
              <a:ext uri="{FF2B5EF4-FFF2-40B4-BE49-F238E27FC236}">
                <a16:creationId xmlns:a16="http://schemas.microsoft.com/office/drawing/2014/main" id="{A6CD4CA2-1016-4438-8A99-AD4D40F9645C}"/>
              </a:ext>
            </a:extLst>
          </p:cNvPr>
          <p:cNvSpPr/>
          <p:nvPr/>
        </p:nvSpPr>
        <p:spPr>
          <a:xfrm>
            <a:off x="871024" y="1965821"/>
            <a:ext cx="1659117" cy="117683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0055"/>
                </a:lnTo>
                <a:lnTo>
                  <a:pt x="0" y="2836"/>
                </a:lnTo>
                <a:cubicBezTo>
                  <a:pt x="0" y="1260"/>
                  <a:pt x="894" y="0"/>
                  <a:pt x="2012" y="0"/>
                </a:cubicBezTo>
                <a:lnTo>
                  <a:pt x="19588" y="0"/>
                </a:lnTo>
                <a:cubicBezTo>
                  <a:pt x="20706" y="0"/>
                  <a:pt x="21600" y="1260"/>
                  <a:pt x="21600" y="2836"/>
                </a:cubicBezTo>
                <a:lnTo>
                  <a:pt x="21600" y="21600"/>
                </a:lnTo>
                <a:close/>
              </a:path>
            </a:pathLst>
          </a:custGeom>
          <a:solidFill>
            <a:schemeClr val="bg1">
              <a:lumMod val="50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400"/>
          </a:p>
        </p:txBody>
      </p:sp>
      <p:sp>
        <p:nvSpPr>
          <p:cNvPr id="39" name="Shape">
            <a:extLst>
              <a:ext uri="{FF2B5EF4-FFF2-40B4-BE49-F238E27FC236}">
                <a16:creationId xmlns:a16="http://schemas.microsoft.com/office/drawing/2014/main" id="{08ECED4F-8753-4A65-AFE0-9BAABF93CFB6}"/>
              </a:ext>
            </a:extLst>
          </p:cNvPr>
          <p:cNvSpPr/>
          <p:nvPr/>
        </p:nvSpPr>
        <p:spPr>
          <a:xfrm>
            <a:off x="761772" y="1856564"/>
            <a:ext cx="1877626" cy="3827045"/>
          </a:xfrm>
          <a:custGeom>
            <a:avLst/>
            <a:gdLst/>
            <a:ahLst/>
            <a:cxnLst>
              <a:cxn ang="0">
                <a:pos x="wd2" y="hd2"/>
              </a:cxn>
              <a:cxn ang="5400000">
                <a:pos x="wd2" y="hd2"/>
              </a:cxn>
              <a:cxn ang="10800000">
                <a:pos x="wd2" y="hd2"/>
              </a:cxn>
              <a:cxn ang="16200000">
                <a:pos x="wd2" y="hd2"/>
              </a:cxn>
            </a:cxnLst>
            <a:rect l="0" t="0" r="r" b="b"/>
            <a:pathLst>
              <a:path w="21600" h="21600" extrusionOk="0">
                <a:moveTo>
                  <a:pt x="1257" y="8792"/>
                </a:moveTo>
                <a:lnTo>
                  <a:pt x="20343" y="5241"/>
                </a:lnTo>
                <a:lnTo>
                  <a:pt x="20343" y="20111"/>
                </a:lnTo>
                <a:cubicBezTo>
                  <a:pt x="20343" y="20596"/>
                  <a:pt x="19553" y="20983"/>
                  <a:pt x="18566" y="20983"/>
                </a:cubicBezTo>
                <a:lnTo>
                  <a:pt x="3034" y="20983"/>
                </a:lnTo>
                <a:cubicBezTo>
                  <a:pt x="2047" y="20983"/>
                  <a:pt x="1257" y="20596"/>
                  <a:pt x="1257" y="20111"/>
                </a:cubicBezTo>
                <a:lnTo>
                  <a:pt x="1257" y="8792"/>
                </a:lnTo>
                <a:close/>
                <a:moveTo>
                  <a:pt x="21600" y="1339"/>
                </a:moveTo>
                <a:lnTo>
                  <a:pt x="21600" y="20261"/>
                </a:lnTo>
                <a:cubicBezTo>
                  <a:pt x="21600" y="21001"/>
                  <a:pt x="20379" y="21600"/>
                  <a:pt x="18871" y="21600"/>
                </a:cubicBezTo>
                <a:lnTo>
                  <a:pt x="2729" y="21600"/>
                </a:lnTo>
                <a:cubicBezTo>
                  <a:pt x="1221" y="21600"/>
                  <a:pt x="0" y="21001"/>
                  <a:pt x="0" y="20261"/>
                </a:cubicBezTo>
                <a:lnTo>
                  <a:pt x="0" y="1339"/>
                </a:lnTo>
                <a:cubicBezTo>
                  <a:pt x="0" y="599"/>
                  <a:pt x="1221" y="0"/>
                  <a:pt x="2729" y="0"/>
                </a:cubicBezTo>
                <a:lnTo>
                  <a:pt x="18871" y="0"/>
                </a:lnTo>
                <a:cubicBezTo>
                  <a:pt x="20379" y="0"/>
                  <a:pt x="21600" y="608"/>
                  <a:pt x="21600" y="1339"/>
                </a:cubicBezTo>
                <a:close/>
                <a:moveTo>
                  <a:pt x="21420" y="1339"/>
                </a:moveTo>
                <a:cubicBezTo>
                  <a:pt x="21420" y="652"/>
                  <a:pt x="20271" y="88"/>
                  <a:pt x="18871" y="88"/>
                </a:cubicBezTo>
                <a:lnTo>
                  <a:pt x="2729" y="88"/>
                </a:lnTo>
                <a:cubicBezTo>
                  <a:pt x="1329" y="88"/>
                  <a:pt x="180" y="652"/>
                  <a:pt x="180" y="1339"/>
                </a:cubicBezTo>
                <a:lnTo>
                  <a:pt x="180" y="20261"/>
                </a:lnTo>
                <a:cubicBezTo>
                  <a:pt x="180" y="20948"/>
                  <a:pt x="1329" y="21512"/>
                  <a:pt x="2729" y="21512"/>
                </a:cubicBezTo>
                <a:lnTo>
                  <a:pt x="18871" y="21512"/>
                </a:lnTo>
                <a:cubicBezTo>
                  <a:pt x="20271" y="21512"/>
                  <a:pt x="21420" y="20948"/>
                  <a:pt x="21420" y="20261"/>
                </a:cubicBezTo>
                <a:lnTo>
                  <a:pt x="21420" y="1339"/>
                </a:lnTo>
                <a:close/>
              </a:path>
            </a:pathLst>
          </a:custGeom>
          <a:solidFill>
            <a:schemeClr val="tx2"/>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400"/>
          </a:p>
        </p:txBody>
      </p:sp>
      <p:sp>
        <p:nvSpPr>
          <p:cNvPr id="40" name="TextBox 12">
            <a:extLst>
              <a:ext uri="{FF2B5EF4-FFF2-40B4-BE49-F238E27FC236}">
                <a16:creationId xmlns:a16="http://schemas.microsoft.com/office/drawing/2014/main" id="{F47EC503-B0A5-45AA-8F11-C458F9F81366}"/>
              </a:ext>
            </a:extLst>
          </p:cNvPr>
          <p:cNvSpPr txBox="1"/>
          <p:nvPr/>
        </p:nvSpPr>
        <p:spPr>
          <a:xfrm>
            <a:off x="1042374" y="3585587"/>
            <a:ext cx="1297341" cy="81560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900"/>
              </a:spcAft>
            </a:pPr>
            <a:r>
              <a:rPr lang="en-US" sz="800" noProof="1" smtClean="0">
                <a:solidFill>
                  <a:schemeClr val="bg1"/>
                </a:solidFill>
              </a:rPr>
              <a:t>Support Niveau 2 utilisateur.</a:t>
            </a:r>
          </a:p>
          <a:p>
            <a:pPr>
              <a:spcAft>
                <a:spcPts val="900"/>
              </a:spcAft>
            </a:pPr>
            <a:r>
              <a:rPr lang="en-US" sz="800" noProof="1" smtClean="0">
                <a:solidFill>
                  <a:schemeClr val="bg1"/>
                </a:solidFill>
              </a:rPr>
              <a:t>Surveillance espace disque plateforme.</a:t>
            </a:r>
          </a:p>
          <a:p>
            <a:pPr>
              <a:spcAft>
                <a:spcPts val="900"/>
              </a:spcAft>
            </a:pPr>
            <a:r>
              <a:rPr lang="en-US" sz="800" noProof="1" smtClean="0">
                <a:solidFill>
                  <a:schemeClr val="bg1"/>
                </a:solidFill>
              </a:rPr>
              <a:t>Suivi des chaînes OPC</a:t>
            </a:r>
            <a:endParaRPr lang="en-US" sz="800" noProof="1">
              <a:solidFill>
                <a:schemeClr val="bg1"/>
              </a:solidFill>
            </a:endParaRPr>
          </a:p>
        </p:txBody>
      </p:sp>
      <p:sp>
        <p:nvSpPr>
          <p:cNvPr id="41" name="TextBox 2">
            <a:extLst>
              <a:ext uri="{FF2B5EF4-FFF2-40B4-BE49-F238E27FC236}">
                <a16:creationId xmlns:a16="http://schemas.microsoft.com/office/drawing/2014/main" id="{32C90B10-4328-4915-94A6-E5AFAD7E4107}"/>
              </a:ext>
            </a:extLst>
          </p:cNvPr>
          <p:cNvSpPr txBox="1"/>
          <p:nvPr/>
        </p:nvSpPr>
        <p:spPr>
          <a:xfrm>
            <a:off x="1510311" y="2129507"/>
            <a:ext cx="1019831" cy="523220"/>
          </a:xfrm>
          <a:prstGeom prst="rect">
            <a:avLst/>
          </a:prstGeom>
          <a:noFill/>
          <a:effectLst>
            <a:outerShdw blurRad="50800" dist="38100" dir="2700000" algn="tl" rotWithShape="0">
              <a:prstClr val="black">
                <a:alpha val="40000"/>
              </a:prstClr>
            </a:outerShdw>
          </a:effectLst>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b="1" dirty="0" err="1" smtClean="0">
                <a:solidFill>
                  <a:schemeClr val="bg1"/>
                </a:solidFill>
              </a:rPr>
              <a:t>SQdD</a:t>
            </a:r>
            <a:endParaRPr lang="en-US" sz="1400" b="1" dirty="0">
              <a:solidFill>
                <a:schemeClr val="bg1"/>
              </a:solidFill>
            </a:endParaRPr>
          </a:p>
        </p:txBody>
      </p:sp>
      <p:sp>
        <p:nvSpPr>
          <p:cNvPr id="43" name="Shape">
            <a:extLst>
              <a:ext uri="{FF2B5EF4-FFF2-40B4-BE49-F238E27FC236}">
                <a16:creationId xmlns:a16="http://schemas.microsoft.com/office/drawing/2014/main" id="{1CB62CC8-05F0-44FE-93A7-B07F5A3FC133}"/>
              </a:ext>
            </a:extLst>
          </p:cNvPr>
          <p:cNvSpPr/>
          <p:nvPr/>
        </p:nvSpPr>
        <p:spPr>
          <a:xfrm>
            <a:off x="5634140" y="1965821"/>
            <a:ext cx="1659117" cy="117683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0055"/>
                </a:lnTo>
                <a:lnTo>
                  <a:pt x="0" y="2836"/>
                </a:lnTo>
                <a:cubicBezTo>
                  <a:pt x="0" y="1260"/>
                  <a:pt x="894" y="0"/>
                  <a:pt x="2012" y="0"/>
                </a:cubicBezTo>
                <a:lnTo>
                  <a:pt x="19588" y="0"/>
                </a:lnTo>
                <a:cubicBezTo>
                  <a:pt x="20706" y="0"/>
                  <a:pt x="21600" y="1260"/>
                  <a:pt x="21600" y="2836"/>
                </a:cubicBezTo>
                <a:lnTo>
                  <a:pt x="21600" y="21600"/>
                </a:lnTo>
                <a:close/>
              </a:path>
            </a:pathLst>
          </a:custGeom>
          <a:solidFill>
            <a:schemeClr val="accent5">
              <a:lumMod val="50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400"/>
          </a:p>
        </p:txBody>
      </p:sp>
      <p:sp>
        <p:nvSpPr>
          <p:cNvPr id="45" name="Shape">
            <a:extLst>
              <a:ext uri="{FF2B5EF4-FFF2-40B4-BE49-F238E27FC236}">
                <a16:creationId xmlns:a16="http://schemas.microsoft.com/office/drawing/2014/main" id="{575909F7-D82D-403B-845B-08472843C2E1}"/>
              </a:ext>
            </a:extLst>
          </p:cNvPr>
          <p:cNvSpPr/>
          <p:nvPr/>
        </p:nvSpPr>
        <p:spPr>
          <a:xfrm>
            <a:off x="5524887" y="1856564"/>
            <a:ext cx="1877626" cy="3827045"/>
          </a:xfrm>
          <a:custGeom>
            <a:avLst/>
            <a:gdLst/>
            <a:ahLst/>
            <a:cxnLst>
              <a:cxn ang="0">
                <a:pos x="wd2" y="hd2"/>
              </a:cxn>
              <a:cxn ang="5400000">
                <a:pos x="wd2" y="hd2"/>
              </a:cxn>
              <a:cxn ang="10800000">
                <a:pos x="wd2" y="hd2"/>
              </a:cxn>
              <a:cxn ang="16200000">
                <a:pos x="wd2" y="hd2"/>
              </a:cxn>
            </a:cxnLst>
            <a:rect l="0" t="0" r="r" b="b"/>
            <a:pathLst>
              <a:path w="21600" h="21600" extrusionOk="0">
                <a:moveTo>
                  <a:pt x="1257" y="8792"/>
                </a:moveTo>
                <a:lnTo>
                  <a:pt x="20343" y="5241"/>
                </a:lnTo>
                <a:lnTo>
                  <a:pt x="20343" y="20111"/>
                </a:lnTo>
                <a:cubicBezTo>
                  <a:pt x="20343" y="20596"/>
                  <a:pt x="19553" y="20983"/>
                  <a:pt x="18566" y="20983"/>
                </a:cubicBezTo>
                <a:lnTo>
                  <a:pt x="3034" y="20983"/>
                </a:lnTo>
                <a:cubicBezTo>
                  <a:pt x="2047" y="20983"/>
                  <a:pt x="1257" y="20596"/>
                  <a:pt x="1257" y="20111"/>
                </a:cubicBezTo>
                <a:lnTo>
                  <a:pt x="1257" y="8792"/>
                </a:lnTo>
                <a:close/>
                <a:moveTo>
                  <a:pt x="21600" y="1339"/>
                </a:moveTo>
                <a:lnTo>
                  <a:pt x="21600" y="20261"/>
                </a:lnTo>
                <a:cubicBezTo>
                  <a:pt x="21600" y="21001"/>
                  <a:pt x="20379" y="21600"/>
                  <a:pt x="18871" y="21600"/>
                </a:cubicBezTo>
                <a:lnTo>
                  <a:pt x="2729" y="21600"/>
                </a:lnTo>
                <a:cubicBezTo>
                  <a:pt x="1221" y="21600"/>
                  <a:pt x="0" y="21001"/>
                  <a:pt x="0" y="20261"/>
                </a:cubicBezTo>
                <a:lnTo>
                  <a:pt x="0" y="1339"/>
                </a:lnTo>
                <a:cubicBezTo>
                  <a:pt x="0" y="599"/>
                  <a:pt x="1221" y="0"/>
                  <a:pt x="2729" y="0"/>
                </a:cubicBezTo>
                <a:lnTo>
                  <a:pt x="18871" y="0"/>
                </a:lnTo>
                <a:cubicBezTo>
                  <a:pt x="20379" y="0"/>
                  <a:pt x="21600" y="608"/>
                  <a:pt x="21600" y="1339"/>
                </a:cubicBezTo>
                <a:close/>
                <a:moveTo>
                  <a:pt x="21420" y="1339"/>
                </a:moveTo>
                <a:cubicBezTo>
                  <a:pt x="21420" y="652"/>
                  <a:pt x="20271" y="88"/>
                  <a:pt x="18871" y="88"/>
                </a:cubicBezTo>
                <a:lnTo>
                  <a:pt x="2729" y="88"/>
                </a:lnTo>
                <a:cubicBezTo>
                  <a:pt x="1329" y="88"/>
                  <a:pt x="180" y="652"/>
                  <a:pt x="180" y="1339"/>
                </a:cubicBezTo>
                <a:lnTo>
                  <a:pt x="180" y="20261"/>
                </a:lnTo>
                <a:cubicBezTo>
                  <a:pt x="180" y="20948"/>
                  <a:pt x="1329" y="21512"/>
                  <a:pt x="2729" y="21512"/>
                </a:cubicBezTo>
                <a:lnTo>
                  <a:pt x="18871" y="21512"/>
                </a:lnTo>
                <a:cubicBezTo>
                  <a:pt x="20271" y="21512"/>
                  <a:pt x="21420" y="20948"/>
                  <a:pt x="21420" y="20261"/>
                </a:cubicBezTo>
                <a:lnTo>
                  <a:pt x="21420" y="1339"/>
                </a:lnTo>
                <a:close/>
              </a:path>
            </a:pathLst>
          </a:custGeom>
          <a:solidFill>
            <a:schemeClr val="tx2"/>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400"/>
          </a:p>
        </p:txBody>
      </p:sp>
      <p:sp>
        <p:nvSpPr>
          <p:cNvPr id="46" name="TextBox 12">
            <a:extLst>
              <a:ext uri="{FF2B5EF4-FFF2-40B4-BE49-F238E27FC236}">
                <a16:creationId xmlns:a16="http://schemas.microsoft.com/office/drawing/2014/main" id="{A689504B-156A-4F20-A8BC-210DB095299C}"/>
              </a:ext>
            </a:extLst>
          </p:cNvPr>
          <p:cNvSpPr txBox="1"/>
          <p:nvPr/>
        </p:nvSpPr>
        <p:spPr>
          <a:xfrm>
            <a:off x="5805489" y="3585587"/>
            <a:ext cx="1297341" cy="1061829"/>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900"/>
              </a:spcAft>
            </a:pPr>
            <a:r>
              <a:rPr lang="en-US" sz="800" noProof="1" smtClean="0">
                <a:solidFill>
                  <a:schemeClr val="bg1"/>
                </a:solidFill>
              </a:rPr>
              <a:t>Administration technique des plateformes SAS du groupe Crédit Mutuel.</a:t>
            </a:r>
          </a:p>
          <a:p>
            <a:pPr>
              <a:spcAft>
                <a:spcPts val="900"/>
              </a:spcAft>
            </a:pPr>
            <a:r>
              <a:rPr lang="en-US" sz="800" noProof="1" smtClean="0">
                <a:solidFill>
                  <a:schemeClr val="bg1"/>
                </a:solidFill>
              </a:rPr>
              <a:t>Support </a:t>
            </a:r>
            <a:r>
              <a:rPr lang="en-US" sz="800" b="1" noProof="1" smtClean="0">
                <a:solidFill>
                  <a:schemeClr val="bg1"/>
                </a:solidFill>
              </a:rPr>
              <a:t>Niveau 3</a:t>
            </a:r>
            <a:r>
              <a:rPr lang="en-US" sz="800" noProof="1" smtClean="0">
                <a:solidFill>
                  <a:schemeClr val="bg1"/>
                </a:solidFill>
              </a:rPr>
              <a:t> utilisateur.</a:t>
            </a:r>
          </a:p>
          <a:p>
            <a:pPr>
              <a:spcAft>
                <a:spcPts val="900"/>
              </a:spcAft>
            </a:pPr>
            <a:r>
              <a:rPr lang="en-US" sz="800" noProof="1" smtClean="0">
                <a:solidFill>
                  <a:schemeClr val="bg1"/>
                </a:solidFill>
              </a:rPr>
              <a:t>Choix de la trajectoire SAS du groupe.</a:t>
            </a:r>
            <a:endParaRPr lang="en-US" sz="800" noProof="1">
              <a:solidFill>
                <a:schemeClr val="bg1"/>
              </a:solidFill>
            </a:endParaRPr>
          </a:p>
        </p:txBody>
      </p:sp>
      <p:sp>
        <p:nvSpPr>
          <p:cNvPr id="47" name="TextBox 2">
            <a:extLst>
              <a:ext uri="{FF2B5EF4-FFF2-40B4-BE49-F238E27FC236}">
                <a16:creationId xmlns:a16="http://schemas.microsoft.com/office/drawing/2014/main" id="{2770ADB0-1395-4347-A077-7642FFA2E0D4}"/>
              </a:ext>
            </a:extLst>
          </p:cNvPr>
          <p:cNvSpPr txBox="1"/>
          <p:nvPr/>
        </p:nvSpPr>
        <p:spPr>
          <a:xfrm>
            <a:off x="6369608" y="2129507"/>
            <a:ext cx="923650" cy="523220"/>
          </a:xfrm>
          <a:prstGeom prst="rect">
            <a:avLst/>
          </a:prstGeom>
          <a:noFill/>
          <a:effectLst>
            <a:outerShdw blurRad="50800" dist="38100" dir="2700000" algn="tl" rotWithShape="0">
              <a:prstClr val="black">
                <a:alpha val="40000"/>
              </a:prstClr>
            </a:outerShdw>
          </a:effectLst>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b="1" dirty="0" smtClean="0">
                <a:solidFill>
                  <a:schemeClr val="bg1"/>
                </a:solidFill>
              </a:rPr>
              <a:t>P540</a:t>
            </a:r>
            <a:endParaRPr lang="en-US" sz="1400" b="1" dirty="0">
              <a:solidFill>
                <a:schemeClr val="bg1"/>
              </a:solidFill>
            </a:endParaRPr>
          </a:p>
        </p:txBody>
      </p:sp>
      <p:pic>
        <p:nvPicPr>
          <p:cNvPr id="2" name="Image 1"/>
          <p:cNvPicPr>
            <a:picLocks noChangeAspect="1"/>
          </p:cNvPicPr>
          <p:nvPr/>
        </p:nvPicPr>
        <p:blipFill>
          <a:blip r:embed="rId3"/>
          <a:stretch>
            <a:fillRect/>
          </a:stretch>
        </p:blipFill>
        <p:spPr>
          <a:xfrm>
            <a:off x="917205" y="2707939"/>
            <a:ext cx="434715" cy="434715"/>
          </a:xfrm>
          <a:prstGeom prst="rect">
            <a:avLst/>
          </a:prstGeom>
        </p:spPr>
      </p:pic>
      <p:pic>
        <p:nvPicPr>
          <p:cNvPr id="59" name="Image 58"/>
          <p:cNvPicPr>
            <a:picLocks noChangeAspect="1"/>
          </p:cNvPicPr>
          <p:nvPr/>
        </p:nvPicPr>
        <p:blipFill>
          <a:blip r:embed="rId3"/>
          <a:stretch>
            <a:fillRect/>
          </a:stretch>
        </p:blipFill>
        <p:spPr>
          <a:xfrm>
            <a:off x="3226460" y="2707939"/>
            <a:ext cx="434715" cy="434715"/>
          </a:xfrm>
          <a:prstGeom prst="rect">
            <a:avLst/>
          </a:prstGeom>
        </p:spPr>
      </p:pic>
      <p:pic>
        <p:nvPicPr>
          <p:cNvPr id="60" name="Image 59"/>
          <p:cNvPicPr>
            <a:picLocks noChangeAspect="1"/>
          </p:cNvPicPr>
          <p:nvPr/>
        </p:nvPicPr>
        <p:blipFill>
          <a:blip r:embed="rId3"/>
          <a:stretch>
            <a:fillRect/>
          </a:stretch>
        </p:blipFill>
        <p:spPr>
          <a:xfrm>
            <a:off x="5700388" y="2722501"/>
            <a:ext cx="434715" cy="434715"/>
          </a:xfrm>
          <a:prstGeom prst="rect">
            <a:avLst/>
          </a:prstGeom>
        </p:spPr>
      </p:pic>
      <p:pic>
        <p:nvPicPr>
          <p:cNvPr id="19" name="Image 18"/>
          <p:cNvPicPr>
            <a:picLocks noChangeAspect="1"/>
          </p:cNvPicPr>
          <p:nvPr/>
        </p:nvPicPr>
        <p:blipFill>
          <a:blip r:embed="rId4"/>
          <a:stretch>
            <a:fillRect/>
          </a:stretch>
        </p:blipFill>
        <p:spPr>
          <a:xfrm>
            <a:off x="2706072" y="3278692"/>
            <a:ext cx="384836" cy="384836"/>
          </a:xfrm>
          <a:prstGeom prst="rect">
            <a:avLst/>
          </a:prstGeom>
        </p:spPr>
      </p:pic>
      <p:pic>
        <p:nvPicPr>
          <p:cNvPr id="5" name="Image 4"/>
          <p:cNvPicPr>
            <a:picLocks noChangeAspect="1"/>
          </p:cNvPicPr>
          <p:nvPr/>
        </p:nvPicPr>
        <p:blipFill>
          <a:blip r:embed="rId5"/>
          <a:stretch>
            <a:fillRect/>
          </a:stretch>
        </p:blipFill>
        <p:spPr>
          <a:xfrm>
            <a:off x="5085158" y="3801031"/>
            <a:ext cx="394540" cy="227619"/>
          </a:xfrm>
          <a:prstGeom prst="rect">
            <a:avLst/>
          </a:prstGeom>
        </p:spPr>
      </p:pic>
      <p:pic>
        <p:nvPicPr>
          <p:cNvPr id="22" name="Image 21"/>
          <p:cNvPicPr>
            <a:picLocks noChangeAspect="1"/>
          </p:cNvPicPr>
          <p:nvPr/>
        </p:nvPicPr>
        <p:blipFill>
          <a:blip r:embed="rId5"/>
          <a:stretch>
            <a:fillRect/>
          </a:stretch>
        </p:blipFill>
        <p:spPr>
          <a:xfrm>
            <a:off x="2696368" y="3827433"/>
            <a:ext cx="394540" cy="227619"/>
          </a:xfrm>
          <a:prstGeom prst="rect">
            <a:avLst/>
          </a:prstGeom>
        </p:spPr>
      </p:pic>
      <p:pic>
        <p:nvPicPr>
          <p:cNvPr id="28" name="Image 27"/>
          <p:cNvPicPr>
            <a:picLocks noChangeAspect="1"/>
          </p:cNvPicPr>
          <p:nvPr/>
        </p:nvPicPr>
        <p:blipFill>
          <a:blip r:embed="rId4"/>
          <a:stretch>
            <a:fillRect/>
          </a:stretch>
        </p:blipFill>
        <p:spPr>
          <a:xfrm>
            <a:off x="5080503" y="3327903"/>
            <a:ext cx="384836" cy="384836"/>
          </a:xfrm>
          <a:prstGeom prst="rect">
            <a:avLst/>
          </a:prstGeom>
        </p:spPr>
      </p:pic>
      <p:cxnSp>
        <p:nvCxnSpPr>
          <p:cNvPr id="4" name="Connecteur en angle 3"/>
          <p:cNvCxnSpPr>
            <a:stCxn id="47" idx="3"/>
            <a:endCxn id="41" idx="3"/>
          </p:cNvCxnSpPr>
          <p:nvPr/>
        </p:nvCxnSpPr>
        <p:spPr>
          <a:xfrm flipH="1">
            <a:off x="2530142" y="2391117"/>
            <a:ext cx="4763116" cy="12700"/>
          </a:xfrm>
          <a:prstGeom prst="bentConnector5">
            <a:avLst>
              <a:gd name="adj1" fmla="val -4799"/>
              <a:gd name="adj2" fmla="val -7562780"/>
              <a:gd name="adj3" fmla="val 94663"/>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0" name="Image 29"/>
          <p:cNvPicPr>
            <a:picLocks noChangeAspect="1"/>
          </p:cNvPicPr>
          <p:nvPr/>
        </p:nvPicPr>
        <p:blipFill rotWithShape="1">
          <a:blip r:embed="rId6">
            <a:clrChange>
              <a:clrFrom>
                <a:srgbClr val="FFFFFF"/>
              </a:clrFrom>
              <a:clrTo>
                <a:srgbClr val="FFFFFF">
                  <a:alpha val="0"/>
                </a:srgbClr>
              </a:clrTo>
            </a:clrChange>
          </a:blip>
          <a:srcRect t="11600" b="10381"/>
          <a:stretch/>
        </p:blipFill>
        <p:spPr>
          <a:xfrm>
            <a:off x="4911699" y="956737"/>
            <a:ext cx="659401" cy="514459"/>
          </a:xfrm>
          <a:prstGeom prst="rect">
            <a:avLst/>
          </a:prstGeom>
        </p:spPr>
      </p:pic>
      <p:sp>
        <p:nvSpPr>
          <p:cNvPr id="12" name="ZoneTexte 11"/>
          <p:cNvSpPr txBox="1"/>
          <p:nvPr/>
        </p:nvSpPr>
        <p:spPr>
          <a:xfrm>
            <a:off x="4482849" y="1413631"/>
            <a:ext cx="1517099" cy="307777"/>
          </a:xfrm>
          <a:prstGeom prst="rect">
            <a:avLst/>
          </a:prstGeom>
          <a:noFill/>
        </p:spPr>
        <p:txBody>
          <a:bodyPr wrap="square" rtlCol="0">
            <a:spAutoFit/>
          </a:bodyPr>
          <a:lstStyle/>
          <a:p>
            <a:pPr algn="ctr"/>
            <a:r>
              <a:rPr lang="fr-FR" sz="700" dirty="0" smtClean="0"/>
              <a:t>Communication en cas d’évolutions autour de la plateforme </a:t>
            </a:r>
            <a:endParaRPr lang="fr-FR" sz="700" dirty="0"/>
          </a:p>
        </p:txBody>
      </p:sp>
      <p:cxnSp>
        <p:nvCxnSpPr>
          <p:cNvPr id="14" name="Connecteur droit avec flèche 13"/>
          <p:cNvCxnSpPr/>
          <p:nvPr/>
        </p:nvCxnSpPr>
        <p:spPr>
          <a:xfrm>
            <a:off x="2706072" y="3056709"/>
            <a:ext cx="384836"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p:nvPr/>
        </p:nvCxnSpPr>
        <p:spPr>
          <a:xfrm flipH="1">
            <a:off x="2731983" y="3226526"/>
            <a:ext cx="335075"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p:nvPr/>
        </p:nvCxnSpPr>
        <p:spPr>
          <a:xfrm>
            <a:off x="5088979" y="3104521"/>
            <a:ext cx="384836"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p:nvPr/>
        </p:nvCxnSpPr>
        <p:spPr>
          <a:xfrm flipH="1">
            <a:off x="5114890" y="3274338"/>
            <a:ext cx="335075"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7" name="Image 6"/>
          <p:cNvPicPr>
            <a:picLocks noChangeAspect="1"/>
          </p:cNvPicPr>
          <p:nvPr/>
        </p:nvPicPr>
        <p:blipFill>
          <a:blip r:embed="rId7">
            <a:clrChange>
              <a:clrFrom>
                <a:srgbClr val="FFFFFF"/>
              </a:clrFrom>
              <a:clrTo>
                <a:srgbClr val="FFFFFF">
                  <a:alpha val="0"/>
                </a:srgbClr>
              </a:clrTo>
            </a:clrChange>
          </a:blip>
          <a:stretch>
            <a:fillRect/>
          </a:stretch>
        </p:blipFill>
        <p:spPr>
          <a:xfrm>
            <a:off x="2727174" y="4255946"/>
            <a:ext cx="356609" cy="356609"/>
          </a:xfrm>
          <a:prstGeom prst="rect">
            <a:avLst/>
          </a:prstGeom>
        </p:spPr>
      </p:pic>
      <p:sp>
        <p:nvSpPr>
          <p:cNvPr id="32" name="ZoneTexte 31"/>
          <p:cNvSpPr txBox="1"/>
          <p:nvPr/>
        </p:nvSpPr>
        <p:spPr>
          <a:xfrm>
            <a:off x="2530141" y="4582494"/>
            <a:ext cx="751790" cy="200055"/>
          </a:xfrm>
          <a:prstGeom prst="rect">
            <a:avLst/>
          </a:prstGeom>
          <a:noFill/>
        </p:spPr>
        <p:txBody>
          <a:bodyPr wrap="square" rtlCol="0">
            <a:spAutoFit/>
          </a:bodyPr>
          <a:lstStyle/>
          <a:p>
            <a:pPr algn="ctr"/>
            <a:r>
              <a:rPr lang="fr-FR" sz="700" dirty="0" smtClean="0"/>
              <a:t>Point Hebdo</a:t>
            </a:r>
            <a:endParaRPr lang="fr-FR" sz="700" dirty="0"/>
          </a:p>
        </p:txBody>
      </p:sp>
      <p:grpSp>
        <p:nvGrpSpPr>
          <p:cNvPr id="29" name="Groupe 28"/>
          <p:cNvGrpSpPr/>
          <p:nvPr/>
        </p:nvGrpSpPr>
        <p:grpSpPr>
          <a:xfrm>
            <a:off x="1373807" y="1000008"/>
            <a:ext cx="10818192" cy="3628843"/>
            <a:chOff x="1373807" y="1000008"/>
            <a:chExt cx="10818192" cy="3628843"/>
          </a:xfrm>
        </p:grpSpPr>
        <p:cxnSp>
          <p:nvCxnSpPr>
            <p:cNvPr id="10" name="Connecteur droit 9"/>
            <p:cNvCxnSpPr>
              <a:stCxn id="48" idx="3"/>
              <a:endCxn id="61" idx="1"/>
            </p:cNvCxnSpPr>
            <p:nvPr/>
          </p:nvCxnSpPr>
          <p:spPr>
            <a:xfrm>
              <a:off x="1669051" y="2947335"/>
              <a:ext cx="6644919" cy="638252"/>
            </a:xfrm>
            <a:prstGeom prst="line">
              <a:avLst/>
            </a:prstGeom>
          </p:spPr>
          <p:style>
            <a:lnRef idx="1">
              <a:schemeClr val="accent4"/>
            </a:lnRef>
            <a:fillRef idx="0">
              <a:schemeClr val="accent4"/>
            </a:fillRef>
            <a:effectRef idx="0">
              <a:schemeClr val="accent4"/>
            </a:effectRef>
            <a:fontRef idx="minor">
              <a:schemeClr val="tx1"/>
            </a:fontRef>
          </p:style>
        </p:cxnSp>
        <p:grpSp>
          <p:nvGrpSpPr>
            <p:cNvPr id="27" name="Groupe 26"/>
            <p:cNvGrpSpPr/>
            <p:nvPr/>
          </p:nvGrpSpPr>
          <p:grpSpPr>
            <a:xfrm>
              <a:off x="1373807" y="1000008"/>
              <a:ext cx="10818192" cy="3628843"/>
              <a:chOff x="1373807" y="1000008"/>
              <a:chExt cx="10818192" cy="3628843"/>
            </a:xfrm>
          </p:grpSpPr>
          <p:pic>
            <p:nvPicPr>
              <p:cNvPr id="8" name="Image 7"/>
              <p:cNvPicPr>
                <a:picLocks noChangeAspect="1"/>
              </p:cNvPicPr>
              <p:nvPr/>
            </p:nvPicPr>
            <p:blipFill rotWithShape="1">
              <a:blip r:embed="rId8">
                <a:clrChange>
                  <a:clrFrom>
                    <a:srgbClr val="FFFFFF"/>
                  </a:clrFrom>
                  <a:clrTo>
                    <a:srgbClr val="FFFFFF">
                      <a:alpha val="0"/>
                    </a:srgbClr>
                  </a:clrTo>
                </a:clrChange>
              </a:blip>
              <a:srcRect b="10564"/>
              <a:stretch/>
            </p:blipFill>
            <p:spPr>
              <a:xfrm>
                <a:off x="4431018" y="1194108"/>
                <a:ext cx="491799" cy="474463"/>
              </a:xfrm>
              <a:prstGeom prst="rect">
                <a:avLst/>
              </a:prstGeom>
            </p:spPr>
          </p:pic>
          <p:pic>
            <p:nvPicPr>
              <p:cNvPr id="9" name="Image 8"/>
              <p:cNvPicPr>
                <a:picLocks noChangeAspect="1"/>
              </p:cNvPicPr>
              <p:nvPr/>
            </p:nvPicPr>
            <p:blipFill>
              <a:blip r:embed="rId9">
                <a:clrChange>
                  <a:clrFrom>
                    <a:srgbClr val="FFFFFF"/>
                  </a:clrFrom>
                  <a:clrTo>
                    <a:srgbClr val="FFFFFF">
                      <a:alpha val="0"/>
                    </a:srgbClr>
                  </a:clrTo>
                </a:clrChange>
              </a:blip>
              <a:stretch>
                <a:fillRect/>
              </a:stretch>
            </p:blipFill>
            <p:spPr>
              <a:xfrm>
                <a:off x="2757856" y="3480562"/>
                <a:ext cx="295244" cy="295244"/>
              </a:xfrm>
              <a:prstGeom prst="rect">
                <a:avLst/>
              </a:prstGeom>
            </p:spPr>
          </p:pic>
          <p:pic>
            <p:nvPicPr>
              <p:cNvPr id="48" name="Image 47"/>
              <p:cNvPicPr>
                <a:picLocks noChangeAspect="1"/>
              </p:cNvPicPr>
              <p:nvPr/>
            </p:nvPicPr>
            <p:blipFill>
              <a:blip r:embed="rId9">
                <a:clrChange>
                  <a:clrFrom>
                    <a:srgbClr val="FFFFFF"/>
                  </a:clrFrom>
                  <a:clrTo>
                    <a:srgbClr val="FFFFFF">
                      <a:alpha val="0"/>
                    </a:srgbClr>
                  </a:clrTo>
                </a:clrChange>
              </a:blip>
              <a:stretch>
                <a:fillRect/>
              </a:stretch>
            </p:blipFill>
            <p:spPr>
              <a:xfrm>
                <a:off x="1373807" y="2799713"/>
                <a:ext cx="295244" cy="295244"/>
              </a:xfrm>
              <a:prstGeom prst="rect">
                <a:avLst/>
              </a:prstGeom>
            </p:spPr>
          </p:pic>
          <p:pic>
            <p:nvPicPr>
              <p:cNvPr id="49" name="Image 48"/>
              <p:cNvPicPr>
                <a:picLocks noChangeAspect="1"/>
              </p:cNvPicPr>
              <p:nvPr/>
            </p:nvPicPr>
            <p:blipFill>
              <a:blip r:embed="rId9">
                <a:clrChange>
                  <a:clrFrom>
                    <a:srgbClr val="FFFFFF"/>
                  </a:clrFrom>
                  <a:clrTo>
                    <a:srgbClr val="FFFFFF">
                      <a:alpha val="0"/>
                    </a:srgbClr>
                  </a:clrTo>
                </a:clrChange>
              </a:blip>
              <a:stretch>
                <a:fillRect/>
              </a:stretch>
            </p:blipFill>
            <p:spPr>
              <a:xfrm>
                <a:off x="3685611" y="2809962"/>
                <a:ext cx="295244" cy="295244"/>
              </a:xfrm>
              <a:prstGeom prst="rect">
                <a:avLst/>
              </a:prstGeom>
            </p:spPr>
          </p:pic>
          <p:pic>
            <p:nvPicPr>
              <p:cNvPr id="51" name="Image 50"/>
              <p:cNvPicPr>
                <a:picLocks noChangeAspect="1"/>
              </p:cNvPicPr>
              <p:nvPr/>
            </p:nvPicPr>
            <p:blipFill>
              <a:blip r:embed="rId9">
                <a:clrChange>
                  <a:clrFrom>
                    <a:srgbClr val="FFFFFF"/>
                  </a:clrFrom>
                  <a:clrTo>
                    <a:srgbClr val="FFFFFF">
                      <a:alpha val="0"/>
                    </a:srgbClr>
                  </a:clrTo>
                </a:clrChange>
              </a:blip>
              <a:stretch>
                <a:fillRect/>
              </a:stretch>
            </p:blipFill>
            <p:spPr>
              <a:xfrm>
                <a:off x="6174764" y="2810059"/>
                <a:ext cx="295244" cy="295244"/>
              </a:xfrm>
              <a:prstGeom prst="rect">
                <a:avLst/>
              </a:prstGeom>
            </p:spPr>
          </p:pic>
          <p:pic>
            <p:nvPicPr>
              <p:cNvPr id="52" name="Image 51"/>
              <p:cNvPicPr>
                <a:picLocks noChangeAspect="1"/>
              </p:cNvPicPr>
              <p:nvPr/>
            </p:nvPicPr>
            <p:blipFill rotWithShape="1">
              <a:blip r:embed="rId8">
                <a:clrChange>
                  <a:clrFrom>
                    <a:srgbClr val="FFFFFF"/>
                  </a:clrFrom>
                  <a:clrTo>
                    <a:srgbClr val="FFFFFF">
                      <a:alpha val="0"/>
                    </a:srgbClr>
                  </a:clrTo>
                </a:clrChange>
              </a:blip>
              <a:srcRect b="10564"/>
              <a:stretch/>
            </p:blipFill>
            <p:spPr>
              <a:xfrm>
                <a:off x="8252352" y="1076377"/>
                <a:ext cx="491799" cy="474463"/>
              </a:xfrm>
              <a:prstGeom prst="rect">
                <a:avLst/>
              </a:prstGeom>
            </p:spPr>
          </p:pic>
          <p:sp>
            <p:nvSpPr>
              <p:cNvPr id="3" name="ZoneTexte 2"/>
              <p:cNvSpPr txBox="1"/>
              <p:nvPr/>
            </p:nvSpPr>
            <p:spPr>
              <a:xfrm>
                <a:off x="8778052" y="1000008"/>
                <a:ext cx="3074861" cy="646331"/>
              </a:xfrm>
              <a:prstGeom prst="rect">
                <a:avLst/>
              </a:prstGeom>
              <a:noFill/>
            </p:spPr>
            <p:txBody>
              <a:bodyPr wrap="square" rtlCol="0">
                <a:spAutoFit/>
              </a:bodyPr>
              <a:lstStyle/>
              <a:p>
                <a:r>
                  <a:rPr lang="fr-FR" dirty="0" smtClean="0">
                    <a:solidFill>
                      <a:schemeClr val="tx2">
                        <a:lumMod val="75000"/>
                      </a:schemeClr>
                    </a:solidFill>
                  </a:rPr>
                  <a:t>Une communication top-down sans explication.</a:t>
                </a:r>
                <a:endParaRPr lang="fr-FR" dirty="0">
                  <a:solidFill>
                    <a:schemeClr val="tx2">
                      <a:lumMod val="75000"/>
                    </a:schemeClr>
                  </a:solidFill>
                </a:endParaRPr>
              </a:p>
            </p:txBody>
          </p:sp>
          <p:pic>
            <p:nvPicPr>
              <p:cNvPr id="53" name="Image 52"/>
              <p:cNvPicPr>
                <a:picLocks noChangeAspect="1"/>
              </p:cNvPicPr>
              <p:nvPr/>
            </p:nvPicPr>
            <p:blipFill rotWithShape="1">
              <a:blip r:embed="rId8">
                <a:clrChange>
                  <a:clrFrom>
                    <a:srgbClr val="FFFFFF"/>
                  </a:clrFrom>
                  <a:clrTo>
                    <a:srgbClr val="FFFFFF">
                      <a:alpha val="0"/>
                    </a:srgbClr>
                  </a:clrTo>
                </a:clrChange>
              </a:blip>
              <a:srcRect b="10564"/>
              <a:stretch/>
            </p:blipFill>
            <p:spPr>
              <a:xfrm>
                <a:off x="8252352" y="1709380"/>
                <a:ext cx="491799" cy="474463"/>
              </a:xfrm>
              <a:prstGeom prst="rect">
                <a:avLst/>
              </a:prstGeom>
            </p:spPr>
          </p:pic>
          <p:sp>
            <p:nvSpPr>
              <p:cNvPr id="54" name="ZoneTexte 53"/>
              <p:cNvSpPr txBox="1"/>
              <p:nvPr/>
            </p:nvSpPr>
            <p:spPr>
              <a:xfrm>
                <a:off x="8778053" y="1771512"/>
                <a:ext cx="2570672" cy="369332"/>
              </a:xfrm>
              <a:prstGeom prst="rect">
                <a:avLst/>
              </a:prstGeom>
              <a:noFill/>
            </p:spPr>
            <p:txBody>
              <a:bodyPr wrap="square" rtlCol="0">
                <a:spAutoFit/>
              </a:bodyPr>
              <a:lstStyle/>
              <a:p>
                <a:r>
                  <a:rPr lang="fr-FR" dirty="0" smtClean="0">
                    <a:solidFill>
                      <a:schemeClr val="tx2">
                        <a:lumMod val="75000"/>
                      </a:schemeClr>
                    </a:solidFill>
                  </a:rPr>
                  <a:t>Pas de point régulier </a:t>
                </a:r>
                <a:endParaRPr lang="fr-FR" dirty="0">
                  <a:solidFill>
                    <a:schemeClr val="tx2">
                      <a:lumMod val="75000"/>
                    </a:schemeClr>
                  </a:solidFill>
                </a:endParaRPr>
              </a:p>
            </p:txBody>
          </p:sp>
          <p:sp>
            <p:nvSpPr>
              <p:cNvPr id="56" name="ZoneTexte 55"/>
              <p:cNvSpPr txBox="1"/>
              <p:nvPr/>
            </p:nvSpPr>
            <p:spPr>
              <a:xfrm>
                <a:off x="8778052" y="3247985"/>
                <a:ext cx="3413947" cy="646331"/>
              </a:xfrm>
              <a:prstGeom prst="rect">
                <a:avLst/>
              </a:prstGeom>
              <a:noFill/>
            </p:spPr>
            <p:txBody>
              <a:bodyPr wrap="square" rtlCol="0">
                <a:spAutoFit/>
              </a:bodyPr>
              <a:lstStyle/>
              <a:p>
                <a:r>
                  <a:rPr lang="fr-FR" dirty="0" smtClean="0">
                    <a:solidFill>
                      <a:srgbClr val="FFC000"/>
                    </a:solidFill>
                  </a:rPr>
                  <a:t>Des équipes compétentes et expertes sur leurs domaines</a:t>
                </a:r>
                <a:endParaRPr lang="fr-FR" dirty="0">
                  <a:solidFill>
                    <a:srgbClr val="FFC000"/>
                  </a:solidFill>
                </a:endParaRPr>
              </a:p>
            </p:txBody>
          </p:sp>
          <p:sp>
            <p:nvSpPr>
              <p:cNvPr id="58" name="ZoneTexte 57"/>
              <p:cNvSpPr txBox="1"/>
              <p:nvPr/>
            </p:nvSpPr>
            <p:spPr>
              <a:xfrm>
                <a:off x="8840135" y="3982520"/>
                <a:ext cx="3012779" cy="646331"/>
              </a:xfrm>
              <a:prstGeom prst="rect">
                <a:avLst/>
              </a:prstGeom>
              <a:noFill/>
            </p:spPr>
            <p:txBody>
              <a:bodyPr wrap="square" rtlCol="0">
                <a:spAutoFit/>
              </a:bodyPr>
              <a:lstStyle/>
              <a:p>
                <a:r>
                  <a:rPr lang="fr-FR" dirty="0">
                    <a:solidFill>
                      <a:srgbClr val="FFC000"/>
                    </a:solidFill>
                  </a:rPr>
                  <a:t>D</a:t>
                </a:r>
                <a:r>
                  <a:rPr lang="fr-FR" dirty="0" smtClean="0">
                    <a:solidFill>
                      <a:srgbClr val="FFC000"/>
                    </a:solidFill>
                  </a:rPr>
                  <a:t>es points réguliers de qualités</a:t>
                </a:r>
                <a:endParaRPr lang="fr-FR" dirty="0">
                  <a:solidFill>
                    <a:srgbClr val="FFC000"/>
                  </a:solidFill>
                </a:endParaRPr>
              </a:p>
            </p:txBody>
          </p:sp>
          <p:pic>
            <p:nvPicPr>
              <p:cNvPr id="61" name="Image 60"/>
              <p:cNvPicPr>
                <a:picLocks noChangeAspect="1"/>
              </p:cNvPicPr>
              <p:nvPr/>
            </p:nvPicPr>
            <p:blipFill>
              <a:blip r:embed="rId9">
                <a:clrChange>
                  <a:clrFrom>
                    <a:srgbClr val="FFFFFF"/>
                  </a:clrFrom>
                  <a:clrTo>
                    <a:srgbClr val="FFFFFF">
                      <a:alpha val="0"/>
                    </a:srgbClr>
                  </a:clrTo>
                </a:clrChange>
              </a:blip>
              <a:stretch>
                <a:fillRect/>
              </a:stretch>
            </p:blipFill>
            <p:spPr>
              <a:xfrm>
                <a:off x="8313970" y="3347987"/>
                <a:ext cx="526165" cy="475200"/>
              </a:xfrm>
              <a:prstGeom prst="rect">
                <a:avLst/>
              </a:prstGeom>
            </p:spPr>
          </p:pic>
          <p:pic>
            <p:nvPicPr>
              <p:cNvPr id="62" name="Image 61"/>
              <p:cNvPicPr>
                <a:picLocks noChangeAspect="1"/>
              </p:cNvPicPr>
              <p:nvPr/>
            </p:nvPicPr>
            <p:blipFill>
              <a:blip r:embed="rId9">
                <a:clrChange>
                  <a:clrFrom>
                    <a:srgbClr val="FFFFFF"/>
                  </a:clrFrom>
                  <a:clrTo>
                    <a:srgbClr val="FFFFFF">
                      <a:alpha val="0"/>
                    </a:srgbClr>
                  </a:clrTo>
                </a:clrChange>
              </a:blip>
              <a:stretch>
                <a:fillRect/>
              </a:stretch>
            </p:blipFill>
            <p:spPr>
              <a:xfrm>
                <a:off x="8313970" y="4062184"/>
                <a:ext cx="526165" cy="475200"/>
              </a:xfrm>
              <a:prstGeom prst="rect">
                <a:avLst/>
              </a:prstGeom>
            </p:spPr>
          </p:pic>
          <p:cxnSp>
            <p:nvCxnSpPr>
              <p:cNvPr id="63" name="Connecteur droit 62"/>
              <p:cNvCxnSpPr>
                <a:stCxn id="49" idx="3"/>
                <a:endCxn id="61" idx="1"/>
              </p:cNvCxnSpPr>
              <p:nvPr/>
            </p:nvCxnSpPr>
            <p:spPr>
              <a:xfrm>
                <a:off x="3980855" y="2957584"/>
                <a:ext cx="4333115" cy="628003"/>
              </a:xfrm>
              <a:prstGeom prst="line">
                <a:avLst/>
              </a:prstGeom>
            </p:spPr>
            <p:style>
              <a:lnRef idx="1">
                <a:schemeClr val="accent4"/>
              </a:lnRef>
              <a:fillRef idx="0">
                <a:schemeClr val="accent4"/>
              </a:fillRef>
              <a:effectRef idx="0">
                <a:schemeClr val="accent4"/>
              </a:effectRef>
              <a:fontRef idx="minor">
                <a:schemeClr val="tx1"/>
              </a:fontRef>
            </p:style>
          </p:cxnSp>
          <p:cxnSp>
            <p:nvCxnSpPr>
              <p:cNvPr id="64" name="Connecteur droit 63"/>
              <p:cNvCxnSpPr>
                <a:stCxn id="51" idx="3"/>
                <a:endCxn id="61" idx="1"/>
              </p:cNvCxnSpPr>
              <p:nvPr/>
            </p:nvCxnSpPr>
            <p:spPr>
              <a:xfrm>
                <a:off x="6470008" y="2957681"/>
                <a:ext cx="1843962" cy="6279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5" name="Connecteur droit 64"/>
              <p:cNvCxnSpPr>
                <a:endCxn id="62" idx="1"/>
              </p:cNvCxnSpPr>
              <p:nvPr/>
            </p:nvCxnSpPr>
            <p:spPr>
              <a:xfrm>
                <a:off x="3064218" y="3618620"/>
                <a:ext cx="5249752" cy="681164"/>
              </a:xfrm>
              <a:prstGeom prst="line">
                <a:avLst/>
              </a:prstGeom>
            </p:spPr>
            <p:style>
              <a:lnRef idx="1">
                <a:schemeClr val="accent4"/>
              </a:lnRef>
              <a:fillRef idx="0">
                <a:schemeClr val="accent4"/>
              </a:fillRef>
              <a:effectRef idx="0">
                <a:schemeClr val="accent4"/>
              </a:effectRef>
              <a:fontRef idx="minor">
                <a:schemeClr val="tx1"/>
              </a:fontRef>
            </p:style>
          </p:cxnSp>
          <p:cxnSp>
            <p:nvCxnSpPr>
              <p:cNvPr id="66" name="Connecteur droit 65"/>
              <p:cNvCxnSpPr>
                <a:stCxn id="8" idx="3"/>
                <a:endCxn id="52" idx="1"/>
              </p:cNvCxnSpPr>
              <p:nvPr/>
            </p:nvCxnSpPr>
            <p:spPr>
              <a:xfrm flipV="1">
                <a:off x="4922817" y="1313609"/>
                <a:ext cx="3329535" cy="117731"/>
              </a:xfrm>
              <a:prstGeom prst="line">
                <a:avLst/>
              </a:prstGeom>
              <a:ln>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cxnSp>
            <p:nvCxnSpPr>
              <p:cNvPr id="67" name="Connecteur droit 66"/>
              <p:cNvCxnSpPr>
                <a:stCxn id="8" idx="3"/>
                <a:endCxn id="53" idx="1"/>
              </p:cNvCxnSpPr>
              <p:nvPr/>
            </p:nvCxnSpPr>
            <p:spPr>
              <a:xfrm>
                <a:off x="4922817" y="1431340"/>
                <a:ext cx="3329535" cy="515272"/>
              </a:xfrm>
              <a:prstGeom prst="line">
                <a:avLst/>
              </a:prstGeom>
              <a:ln>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grpSp>
      </p:grpSp>
    </p:spTree>
    <p:extLst>
      <p:ext uri="{BB962C8B-B14F-4D97-AF65-F5344CB8AC3E}">
        <p14:creationId xmlns:p14="http://schemas.microsoft.com/office/powerpoint/2010/main" val="742535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p:txBody>
          <a:bodyPr/>
          <a:lstStyle/>
          <a:p>
            <a:fld id="{D348DF54-380C-439F-A3D8-83F6F52CA378}" type="slidenum">
              <a:rPr lang="fr-FR" smtClean="0">
                <a:solidFill>
                  <a:prstClr val="black">
                    <a:tint val="75000"/>
                  </a:prstClr>
                </a:solidFill>
              </a:rPr>
              <a:pPr/>
              <a:t>30</a:t>
            </a:fld>
            <a:endParaRPr lang="fr-FR" dirty="0">
              <a:solidFill>
                <a:prstClr val="black">
                  <a:tint val="75000"/>
                </a:prstClr>
              </a:solidFill>
            </a:endParaRPr>
          </a:p>
        </p:txBody>
      </p:sp>
      <p:graphicFrame>
        <p:nvGraphicFramePr>
          <p:cNvPr id="4" name="Tableau 3"/>
          <p:cNvGraphicFramePr>
            <a:graphicFrameLocks noGrp="1"/>
          </p:cNvGraphicFramePr>
          <p:nvPr>
            <p:extLst>
              <p:ext uri="{D42A27DB-BD31-4B8C-83A1-F6EECF244321}">
                <p14:modId xmlns:p14="http://schemas.microsoft.com/office/powerpoint/2010/main" val="4195526636"/>
              </p:ext>
            </p:extLst>
          </p:nvPr>
        </p:nvGraphicFramePr>
        <p:xfrm>
          <a:off x="112887" y="255776"/>
          <a:ext cx="11814175" cy="6318267"/>
        </p:xfrm>
        <a:graphic>
          <a:graphicData uri="http://schemas.openxmlformats.org/drawingml/2006/table">
            <a:tbl>
              <a:tblPr/>
              <a:tblGrid>
                <a:gridCol w="1068476">
                  <a:extLst>
                    <a:ext uri="{9D8B030D-6E8A-4147-A177-3AD203B41FA5}">
                      <a16:colId xmlns:a16="http://schemas.microsoft.com/office/drawing/2014/main" val="2100918414"/>
                    </a:ext>
                  </a:extLst>
                </a:gridCol>
                <a:gridCol w="2702861">
                  <a:extLst>
                    <a:ext uri="{9D8B030D-6E8A-4147-A177-3AD203B41FA5}">
                      <a16:colId xmlns:a16="http://schemas.microsoft.com/office/drawing/2014/main" val="1804580985"/>
                    </a:ext>
                  </a:extLst>
                </a:gridCol>
                <a:gridCol w="672841">
                  <a:extLst>
                    <a:ext uri="{9D8B030D-6E8A-4147-A177-3AD203B41FA5}">
                      <a16:colId xmlns:a16="http://schemas.microsoft.com/office/drawing/2014/main" val="3538964281"/>
                    </a:ext>
                  </a:extLst>
                </a:gridCol>
                <a:gridCol w="709970">
                  <a:extLst>
                    <a:ext uri="{9D8B030D-6E8A-4147-A177-3AD203B41FA5}">
                      <a16:colId xmlns:a16="http://schemas.microsoft.com/office/drawing/2014/main" val="647860184"/>
                    </a:ext>
                  </a:extLst>
                </a:gridCol>
                <a:gridCol w="702043">
                  <a:extLst>
                    <a:ext uri="{9D8B030D-6E8A-4147-A177-3AD203B41FA5}">
                      <a16:colId xmlns:a16="http://schemas.microsoft.com/office/drawing/2014/main" val="285069684"/>
                    </a:ext>
                  </a:extLst>
                </a:gridCol>
                <a:gridCol w="702043">
                  <a:extLst>
                    <a:ext uri="{9D8B030D-6E8A-4147-A177-3AD203B41FA5}">
                      <a16:colId xmlns:a16="http://schemas.microsoft.com/office/drawing/2014/main" val="3905058631"/>
                    </a:ext>
                  </a:extLst>
                </a:gridCol>
                <a:gridCol w="1195744">
                  <a:extLst>
                    <a:ext uri="{9D8B030D-6E8A-4147-A177-3AD203B41FA5}">
                      <a16:colId xmlns:a16="http://schemas.microsoft.com/office/drawing/2014/main" val="3097164005"/>
                    </a:ext>
                  </a:extLst>
                </a:gridCol>
                <a:gridCol w="774610">
                  <a:extLst>
                    <a:ext uri="{9D8B030D-6E8A-4147-A177-3AD203B41FA5}">
                      <a16:colId xmlns:a16="http://schemas.microsoft.com/office/drawing/2014/main" val="3159935311"/>
                    </a:ext>
                  </a:extLst>
                </a:gridCol>
                <a:gridCol w="3285587">
                  <a:extLst>
                    <a:ext uri="{9D8B030D-6E8A-4147-A177-3AD203B41FA5}">
                      <a16:colId xmlns:a16="http://schemas.microsoft.com/office/drawing/2014/main" val="3473644619"/>
                    </a:ext>
                  </a:extLst>
                </a:gridCol>
              </a:tblGrid>
              <a:tr h="514389">
                <a:tc>
                  <a:txBody>
                    <a:bodyPr/>
                    <a:lstStyle/>
                    <a:p>
                      <a:pPr algn="ctr" fontAlgn="ctr"/>
                      <a:r>
                        <a:rPr lang="fr-FR" sz="1200" b="1" i="0" u="none" strike="noStrike" dirty="0">
                          <a:solidFill>
                            <a:schemeClr val="bg1"/>
                          </a:solidFill>
                          <a:effectLst/>
                          <a:latin typeface="Calibri" panose="020F0502020204030204" pitchFamily="34" charset="0"/>
                        </a:rPr>
                        <a:t>Thème </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fontAlgn="ctr"/>
                      <a:r>
                        <a:rPr lang="fr-FR" sz="1200" b="1" i="0" u="none" strike="noStrike" dirty="0" smtClean="0">
                          <a:solidFill>
                            <a:schemeClr val="bg1"/>
                          </a:solidFill>
                          <a:effectLst/>
                          <a:latin typeface="Calibri" panose="020F0502020204030204" pitchFamily="34" charset="0"/>
                        </a:rPr>
                        <a:t>Tâche</a:t>
                      </a:r>
                      <a:endParaRPr lang="fr-FR" sz="1200" b="1"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fontAlgn="ctr"/>
                      <a:r>
                        <a:rPr lang="fr-FR" sz="1200" b="1" i="0" u="none" strike="noStrike" dirty="0" smtClean="0">
                          <a:solidFill>
                            <a:schemeClr val="bg1"/>
                          </a:solidFill>
                          <a:effectLst/>
                          <a:latin typeface="Calibri" panose="020F0502020204030204" pitchFamily="34" charset="0"/>
                        </a:rPr>
                        <a:t>GO/NOGO</a:t>
                      </a:r>
                      <a:endParaRPr lang="fr-FR" sz="1200" b="1"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fontAlgn="ctr"/>
                      <a:r>
                        <a:rPr lang="fr-FR" sz="1200" b="1" i="0" u="none" strike="noStrike" dirty="0">
                          <a:solidFill>
                            <a:schemeClr val="bg1"/>
                          </a:solidFill>
                          <a:effectLst/>
                          <a:latin typeface="Calibri" panose="020F0502020204030204" pitchFamily="34" charset="0"/>
                        </a:rPr>
                        <a:t>Etat</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fontAlgn="ctr"/>
                      <a:r>
                        <a:rPr lang="fr-FR" sz="1200" b="1" i="0" u="none" strike="noStrike" dirty="0" smtClean="0">
                          <a:solidFill>
                            <a:schemeClr val="bg1"/>
                          </a:solidFill>
                          <a:effectLst/>
                          <a:latin typeface="Calibri" panose="020F0502020204030204" pitchFamily="34" charset="0"/>
                        </a:rPr>
                        <a:t>Échéance</a:t>
                      </a:r>
                      <a:endParaRPr lang="fr-FR" sz="1200" b="1"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fontAlgn="ctr"/>
                      <a:r>
                        <a:rPr lang="fr-FR" sz="1200" b="1" i="0" u="none" strike="noStrike" dirty="0" smtClean="0">
                          <a:solidFill>
                            <a:schemeClr val="bg1"/>
                          </a:solidFill>
                          <a:effectLst/>
                          <a:latin typeface="Calibri" panose="020F0502020204030204" pitchFamily="34" charset="0"/>
                        </a:rPr>
                        <a:t>Valeur ajoutée</a:t>
                      </a:r>
                      <a:endParaRPr lang="fr-FR" sz="1200" b="1"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fontAlgn="ctr"/>
                      <a:r>
                        <a:rPr lang="fr-FR" sz="1200" b="1" i="0" u="none" strike="noStrike" dirty="0">
                          <a:solidFill>
                            <a:schemeClr val="bg1"/>
                          </a:solidFill>
                          <a:effectLst/>
                          <a:latin typeface="Calibri" panose="020F0502020204030204" pitchFamily="34" charset="0"/>
                        </a:rPr>
                        <a:t>Priorité (ACM)</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fontAlgn="ctr"/>
                      <a:r>
                        <a:rPr lang="fr-FR" sz="1200" b="1" i="0" u="none" strike="noStrike" dirty="0">
                          <a:solidFill>
                            <a:schemeClr val="bg1"/>
                          </a:solidFill>
                          <a:effectLst/>
                          <a:latin typeface="Calibri" panose="020F0502020204030204" pitchFamily="34" charset="0"/>
                        </a:rPr>
                        <a:t>Complexité</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tc>
                  <a:txBody>
                    <a:bodyPr/>
                    <a:lstStyle/>
                    <a:p>
                      <a:pPr algn="ctr" fontAlgn="ctr"/>
                      <a:r>
                        <a:rPr lang="fr-FR" sz="1200" b="1" i="0" u="none" strike="noStrike" dirty="0">
                          <a:solidFill>
                            <a:schemeClr val="bg1"/>
                          </a:solidFill>
                          <a:effectLst/>
                          <a:latin typeface="Calibri" panose="020F0502020204030204" pitchFamily="34" charset="0"/>
                        </a:rPr>
                        <a:t>Commentaire </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2075747324"/>
                  </a:ext>
                </a:extLst>
              </a:tr>
              <a:tr h="795990">
                <a:tc>
                  <a:txBody>
                    <a:bodyPr/>
                    <a:lstStyle/>
                    <a:p>
                      <a:pPr algn="ctr" fontAlgn="ctr"/>
                      <a:r>
                        <a:rPr lang="fr-FR" sz="1200" b="0" i="0" u="none" strike="noStrike" dirty="0">
                          <a:solidFill>
                            <a:schemeClr val="bg1"/>
                          </a:solidFill>
                          <a:effectLst/>
                          <a:latin typeface="Calibri" panose="020F0502020204030204" pitchFamily="34" charset="0"/>
                        </a:rPr>
                        <a:t>Support SAS</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fontAlgn="ctr"/>
                      <a:r>
                        <a:rPr lang="fr-FR" sz="1200" b="0" i="0" u="none" strike="noStrike" dirty="0">
                          <a:solidFill>
                            <a:schemeClr val="bg1"/>
                          </a:solidFill>
                          <a:effectLst/>
                          <a:latin typeface="Calibri" panose="020F0502020204030204" pitchFamily="34" charset="0"/>
                        </a:rPr>
                        <a:t>Mise en place de portails documentaires </a:t>
                      </a:r>
                      <a:r>
                        <a:rPr lang="fr-FR" sz="1200" b="0" i="0" u="none" strike="noStrike" dirty="0" smtClean="0">
                          <a:solidFill>
                            <a:schemeClr val="bg1"/>
                          </a:solidFill>
                          <a:effectLst/>
                          <a:latin typeface="Calibri" panose="020F0502020204030204" pitchFamily="34" charset="0"/>
                        </a:rPr>
                        <a:t>: </a:t>
                      </a:r>
                    </a:p>
                    <a:p>
                      <a:pPr marL="171450" indent="-171450" algn="ctr" fontAlgn="ctr">
                        <a:buFont typeface="Wingdings" panose="05000000000000000000" pitchFamily="2" charset="2"/>
                        <a:buChar char="§"/>
                      </a:pPr>
                      <a:r>
                        <a:rPr lang="fr-FR" sz="1200" b="0" i="0" u="none" strike="noStrike" dirty="0" smtClean="0">
                          <a:solidFill>
                            <a:schemeClr val="bg1"/>
                          </a:solidFill>
                          <a:effectLst/>
                          <a:latin typeface="Calibri" panose="020F0502020204030204" pitchFamily="34" charset="0"/>
                        </a:rPr>
                        <a:t>Pour nous</a:t>
                      </a:r>
                    </a:p>
                    <a:p>
                      <a:pPr marL="171450" indent="-171450" algn="ctr" fontAlgn="ctr">
                        <a:buFont typeface="Wingdings" panose="05000000000000000000" pitchFamily="2" charset="2"/>
                        <a:buChar char="§"/>
                      </a:pPr>
                      <a:r>
                        <a:rPr lang="fr-FR" sz="1200" b="0" i="0" u="none" strike="noStrike" dirty="0" smtClean="0">
                          <a:solidFill>
                            <a:schemeClr val="bg1"/>
                          </a:solidFill>
                          <a:effectLst/>
                          <a:latin typeface="Calibri" panose="020F0502020204030204" pitchFamily="34" charset="0"/>
                        </a:rPr>
                        <a:t>Pour les utilisateurs </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fontAlgn="ctr"/>
                      <a:r>
                        <a:rPr lang="fr-FR" sz="1200" b="0" i="0" u="none" strike="noStrike" dirty="0" smtClean="0">
                          <a:solidFill>
                            <a:schemeClr val="bg1"/>
                          </a:solidFill>
                          <a:effectLst/>
                          <a:latin typeface="Calibri" panose="020F0502020204030204" pitchFamily="34" charset="0"/>
                        </a:rPr>
                        <a:t>GO</a:t>
                      </a:r>
                      <a:endParaRPr lang="fr-FR" sz="12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fontAlgn="ctr"/>
                      <a:r>
                        <a:rPr lang="fr-FR" sz="1200" b="0" i="0" u="none" strike="noStrike" dirty="0">
                          <a:solidFill>
                            <a:schemeClr val="bg1"/>
                          </a:solidFill>
                          <a:effectLst/>
                          <a:latin typeface="Calibri" panose="020F0502020204030204" pitchFamily="34" charset="0"/>
                        </a:rPr>
                        <a:t>A planifier</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fontAlgn="ctr"/>
                      <a:r>
                        <a:rPr lang="fr-FR" sz="1200" b="0" i="0" u="none" strike="noStrike" dirty="0" smtClean="0">
                          <a:solidFill>
                            <a:schemeClr val="bg1"/>
                          </a:solidFill>
                          <a:effectLst/>
                          <a:latin typeface="Calibri" panose="020F0502020204030204" pitchFamily="34" charset="0"/>
                        </a:rPr>
                        <a:t>T2 2022</a:t>
                      </a:r>
                      <a:endParaRPr lang="fr-FR" sz="12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fontAlgn="ctr"/>
                      <a:r>
                        <a:rPr lang="fr-FR" sz="1600" b="0" i="0" u="none" strike="noStrike" dirty="0" smtClean="0">
                          <a:solidFill>
                            <a:schemeClr val="bg1"/>
                          </a:solidFill>
                          <a:effectLst/>
                          <a:latin typeface="Calibri" panose="020F0502020204030204" pitchFamily="34" charset="0"/>
                        </a:rPr>
                        <a:t>+++</a:t>
                      </a:r>
                      <a:endParaRPr lang="fr-FR" sz="16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fontAlgn="ctr"/>
                      <a:r>
                        <a:rPr lang="fr-FR" sz="1600" b="0" i="0" u="none" strike="noStrike" dirty="0">
                          <a:solidFill>
                            <a:schemeClr val="bg1"/>
                          </a:solidFill>
                          <a:effectLst/>
                          <a:latin typeface="Calibri" panose="020F0502020204030204" pitchFamily="34" charset="0"/>
                        </a:rPr>
                        <a:t>P1</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fontAlgn="ctr"/>
                      <a:r>
                        <a:rPr lang="fr-FR" sz="1200" b="0" i="0" u="none" strike="noStrike" dirty="0">
                          <a:solidFill>
                            <a:schemeClr val="bg1"/>
                          </a:solidFill>
                          <a:effectLst/>
                          <a:latin typeface="Calibri" panose="020F0502020204030204" pitchFamily="34" charset="0"/>
                        </a:rPr>
                        <a:t>Simple</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marL="171450" indent="-171450" algn="l" defTabSz="914377" rtl="0" eaLnBrk="1" fontAlgn="ctr" latinLnBrk="0" hangingPunct="1">
                        <a:buFontTx/>
                        <a:buChar char="-"/>
                      </a:pPr>
                      <a:r>
                        <a:rPr lang="fr-FR" sz="1200" b="0" i="0" u="none" strike="noStrike" kern="1200" dirty="0" smtClean="0">
                          <a:solidFill>
                            <a:schemeClr val="bg1"/>
                          </a:solidFill>
                          <a:effectLst/>
                          <a:latin typeface="Calibri" panose="020F0502020204030204" pitchFamily="34" charset="0"/>
                          <a:ea typeface="+mn-ea"/>
                          <a:cs typeface="+mn-cs"/>
                        </a:rPr>
                        <a:t>le </a:t>
                      </a:r>
                      <a:r>
                        <a:rPr lang="fr-FR" sz="1200" b="0" i="0" u="none" strike="noStrike" kern="1200" dirty="0">
                          <a:solidFill>
                            <a:schemeClr val="bg1"/>
                          </a:solidFill>
                          <a:effectLst/>
                          <a:latin typeface="Calibri" panose="020F0502020204030204" pitchFamily="34" charset="0"/>
                          <a:ea typeface="+mn-ea"/>
                          <a:cs typeface="+mn-cs"/>
                        </a:rPr>
                        <a:t>portail SAS doit être prêt pour le prochain club </a:t>
                      </a:r>
                      <a:r>
                        <a:rPr lang="fr-FR" sz="1200" b="0" i="0" u="none" strike="noStrike" kern="1200" dirty="0" smtClean="0">
                          <a:solidFill>
                            <a:schemeClr val="bg1"/>
                          </a:solidFill>
                          <a:effectLst/>
                          <a:latin typeface="Calibri" panose="020F0502020204030204" pitchFamily="34" charset="0"/>
                          <a:ea typeface="+mn-ea"/>
                          <a:cs typeface="+mn-cs"/>
                        </a:rPr>
                        <a:t>utilisateur</a:t>
                      </a:r>
                    </a:p>
                    <a:p>
                      <a:pPr marL="171450" indent="-171450" algn="l" defTabSz="914377" rtl="0" eaLnBrk="1" fontAlgn="ctr" latinLnBrk="0" hangingPunct="1">
                        <a:buFontTx/>
                        <a:buChar char="-"/>
                      </a:pPr>
                      <a:r>
                        <a:rPr lang="fr-FR" sz="1200" b="0" i="0" u="none" strike="noStrike" kern="1200" dirty="0" smtClean="0">
                          <a:solidFill>
                            <a:schemeClr val="bg1"/>
                          </a:solidFill>
                          <a:effectLst/>
                          <a:latin typeface="Calibri" panose="020F0502020204030204" pitchFamily="34" charset="0"/>
                          <a:ea typeface="+mn-ea"/>
                          <a:cs typeface="+mn-cs"/>
                        </a:rPr>
                        <a:t>Solution technique : </a:t>
                      </a:r>
                      <a:r>
                        <a:rPr lang="fr-FR" sz="1200" b="0" i="0" u="none" strike="noStrike" kern="1200" dirty="0" err="1" smtClean="0">
                          <a:solidFill>
                            <a:schemeClr val="bg1"/>
                          </a:solidFill>
                          <a:effectLst/>
                          <a:latin typeface="Calibri" panose="020F0502020204030204" pitchFamily="34" charset="0"/>
                          <a:ea typeface="+mn-ea"/>
                          <a:cs typeface="+mn-cs"/>
                        </a:rPr>
                        <a:t>Bootstrap</a:t>
                      </a:r>
                      <a:r>
                        <a:rPr lang="fr-FR" sz="1200" b="0" i="0" u="none" strike="noStrike" kern="1200" baseline="0" dirty="0" smtClean="0">
                          <a:solidFill>
                            <a:schemeClr val="bg1"/>
                          </a:solidFill>
                          <a:effectLst/>
                          <a:latin typeface="Calibri" panose="020F0502020204030204" pitchFamily="34" charset="0"/>
                          <a:ea typeface="+mn-ea"/>
                          <a:cs typeface="+mn-cs"/>
                        </a:rPr>
                        <a:t> (cf. portail </a:t>
                      </a:r>
                      <a:r>
                        <a:rPr lang="fr-FR" sz="1200" b="0" i="0" u="none" strike="noStrike" kern="1200" baseline="0" dirty="0" err="1" smtClean="0">
                          <a:solidFill>
                            <a:schemeClr val="bg1"/>
                          </a:solidFill>
                          <a:effectLst/>
                          <a:latin typeface="Calibri" panose="020F0502020204030204" pitchFamily="34" charset="0"/>
                          <a:ea typeface="+mn-ea"/>
                          <a:cs typeface="+mn-cs"/>
                        </a:rPr>
                        <a:t>QdD</a:t>
                      </a:r>
                      <a:r>
                        <a:rPr lang="fr-FR" sz="1200" b="0" i="0" u="none" strike="noStrike" kern="1200" baseline="0" dirty="0" smtClean="0">
                          <a:solidFill>
                            <a:schemeClr val="bg1"/>
                          </a:solidFill>
                          <a:effectLst/>
                          <a:latin typeface="Calibri" panose="020F0502020204030204" pitchFamily="34" charset="0"/>
                          <a:ea typeface="+mn-ea"/>
                          <a:cs typeface="+mn-cs"/>
                        </a:rPr>
                        <a:t>)</a:t>
                      </a:r>
                      <a:endParaRPr lang="fr-FR" sz="1200" b="0" i="0" u="none" strike="noStrike" kern="1200" dirty="0">
                        <a:solidFill>
                          <a:schemeClr val="bg1"/>
                        </a:solidFill>
                        <a:effectLst/>
                        <a:latin typeface="Calibri" panose="020F0502020204030204" pitchFamily="34" charset="0"/>
                        <a:ea typeface="+mn-ea"/>
                        <a:cs typeface="+mn-cs"/>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3953533945"/>
                  </a:ext>
                </a:extLst>
              </a:tr>
              <a:tr h="514389">
                <a:tc>
                  <a:txBody>
                    <a:bodyPr/>
                    <a:lstStyle/>
                    <a:p>
                      <a:pPr algn="ctr" fontAlgn="ctr"/>
                      <a:r>
                        <a:rPr lang="fr-FR" sz="1200" b="0" i="0" u="none" strike="noStrike" dirty="0">
                          <a:solidFill>
                            <a:schemeClr val="bg1"/>
                          </a:solidFill>
                          <a:effectLst/>
                          <a:latin typeface="Calibri" panose="020F0502020204030204" pitchFamily="34" charset="0"/>
                        </a:rPr>
                        <a:t>Support SAS</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fontAlgn="ctr"/>
                      <a:r>
                        <a:rPr lang="fr-FR" sz="1200" b="0" i="0" u="none" strike="noStrike" dirty="0">
                          <a:solidFill>
                            <a:schemeClr val="bg1"/>
                          </a:solidFill>
                          <a:effectLst/>
                          <a:latin typeface="Calibri" panose="020F0502020204030204" pitchFamily="34" charset="0"/>
                        </a:rPr>
                        <a:t>Club utilisateur</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fontAlgn="ctr"/>
                      <a:r>
                        <a:rPr lang="fr-FR" sz="1200" b="0" i="0" u="none" strike="noStrike" dirty="0" smtClean="0">
                          <a:solidFill>
                            <a:schemeClr val="bg1"/>
                          </a:solidFill>
                          <a:effectLst/>
                          <a:latin typeface="Calibri" panose="020F0502020204030204" pitchFamily="34" charset="0"/>
                        </a:rPr>
                        <a:t>GO</a:t>
                      </a:r>
                      <a:endParaRPr lang="fr-FR" sz="12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fontAlgn="ctr"/>
                      <a:r>
                        <a:rPr lang="fr-FR" sz="1200" b="0" i="0" u="none" strike="noStrike" dirty="0">
                          <a:solidFill>
                            <a:schemeClr val="bg1"/>
                          </a:solidFill>
                          <a:effectLst/>
                          <a:latin typeface="Calibri" panose="020F0502020204030204" pitchFamily="34" charset="0"/>
                        </a:rPr>
                        <a:t>A planifier</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fontAlgn="ctr"/>
                      <a:r>
                        <a:rPr lang="fr-FR" sz="1200" b="0" i="0" u="none" strike="noStrike" dirty="0" smtClean="0">
                          <a:solidFill>
                            <a:schemeClr val="bg1"/>
                          </a:solidFill>
                          <a:effectLst/>
                          <a:latin typeface="Calibri" panose="020F0502020204030204" pitchFamily="34" charset="0"/>
                        </a:rPr>
                        <a:t>T2 2022</a:t>
                      </a:r>
                      <a:endParaRPr lang="fr-FR" sz="12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fontAlgn="ctr"/>
                      <a:r>
                        <a:rPr lang="fr-FR" sz="1600" b="0" i="0" u="none" strike="noStrike" dirty="0" smtClean="0">
                          <a:solidFill>
                            <a:schemeClr val="bg1"/>
                          </a:solidFill>
                          <a:effectLst/>
                          <a:latin typeface="Calibri" panose="020F0502020204030204" pitchFamily="34" charset="0"/>
                        </a:rPr>
                        <a:t>+++</a:t>
                      </a:r>
                      <a:endParaRPr lang="fr-FR" sz="16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fontAlgn="ctr"/>
                      <a:r>
                        <a:rPr lang="fr-FR" sz="1600" b="0" i="0" u="none" strike="noStrike" dirty="0">
                          <a:solidFill>
                            <a:schemeClr val="bg1"/>
                          </a:solidFill>
                          <a:effectLst/>
                          <a:latin typeface="Calibri" panose="020F0502020204030204" pitchFamily="34" charset="0"/>
                        </a:rPr>
                        <a:t>P1</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fontAlgn="ctr"/>
                      <a:r>
                        <a:rPr lang="fr-FR" sz="1200" b="0" i="0" u="none" strike="noStrike" dirty="0">
                          <a:solidFill>
                            <a:schemeClr val="bg1"/>
                          </a:solidFill>
                          <a:effectLst/>
                          <a:latin typeface="Calibri" panose="020F0502020204030204" pitchFamily="34" charset="0"/>
                        </a:rPr>
                        <a:t>Simple</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l" fontAlgn="ctr"/>
                      <a:r>
                        <a:rPr lang="fr-FR" sz="1200" b="0" i="0" u="none" strike="noStrike" dirty="0" smtClean="0">
                          <a:solidFill>
                            <a:schemeClr val="bg1"/>
                          </a:solidFill>
                          <a:effectLst/>
                          <a:latin typeface="Calibri" panose="020F0502020204030204" pitchFamily="34" charset="0"/>
                        </a:rPr>
                        <a:t>Fréquence : 1 par trimestre</a:t>
                      </a:r>
                      <a:endParaRPr lang="fr-FR" sz="12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3921170883"/>
                  </a:ext>
                </a:extLst>
              </a:tr>
              <a:tr h="514389">
                <a:tc>
                  <a:txBody>
                    <a:bodyPr/>
                    <a:lstStyle/>
                    <a:p>
                      <a:pPr algn="ctr" fontAlgn="ctr"/>
                      <a:r>
                        <a:rPr lang="fr-FR" sz="1200" b="0" i="0" u="none" strike="noStrike" dirty="0">
                          <a:solidFill>
                            <a:schemeClr val="bg1"/>
                          </a:solidFill>
                          <a:effectLst/>
                          <a:latin typeface="Calibri" panose="020F0502020204030204" pitchFamily="34" charset="0"/>
                        </a:rPr>
                        <a:t>Support SAS</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fr-FR" sz="1200" b="0" i="0" u="none" strike="noStrike" dirty="0" smtClean="0">
                          <a:solidFill>
                            <a:schemeClr val="bg1"/>
                          </a:solidFill>
                          <a:effectLst/>
                          <a:latin typeface="Calibri" panose="020F0502020204030204" pitchFamily="34" charset="0"/>
                        </a:rPr>
                        <a:t>Suivi-Pilotage</a:t>
                      </a:r>
                      <a:r>
                        <a:rPr lang="fr-FR" sz="1200" b="0" i="0" u="none" strike="noStrike" baseline="0" dirty="0" smtClean="0">
                          <a:solidFill>
                            <a:schemeClr val="bg1"/>
                          </a:solidFill>
                          <a:effectLst/>
                          <a:latin typeface="Calibri" panose="020F0502020204030204" pitchFamily="34" charset="0"/>
                        </a:rPr>
                        <a:t> du support niveau 2</a:t>
                      </a:r>
                      <a:endParaRPr lang="fr-FR" sz="12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fr-FR" sz="1200" b="0" i="0" u="none" strike="noStrike" dirty="0" smtClean="0">
                          <a:solidFill>
                            <a:schemeClr val="bg1"/>
                          </a:solidFill>
                          <a:effectLst/>
                          <a:latin typeface="Calibri" panose="020F0502020204030204" pitchFamily="34" charset="0"/>
                        </a:rPr>
                        <a:t>?</a:t>
                      </a:r>
                      <a:endParaRPr lang="fr-FR" sz="12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fr-FR" sz="1200" b="0" i="0" u="none" strike="noStrike" dirty="0">
                          <a:solidFill>
                            <a:schemeClr val="bg1"/>
                          </a:solidFill>
                          <a:effectLst/>
                          <a:latin typeface="Calibri" panose="020F0502020204030204" pitchFamily="34" charset="0"/>
                        </a:rPr>
                        <a:t>A valider</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fr-FR" sz="1200" b="0" i="0" u="none" strike="noStrike" dirty="0" smtClean="0">
                          <a:solidFill>
                            <a:schemeClr val="bg1"/>
                          </a:solidFill>
                          <a:effectLst/>
                          <a:latin typeface="Calibri" panose="020F0502020204030204" pitchFamily="34" charset="0"/>
                        </a:rPr>
                        <a:t>T3 2022</a:t>
                      </a:r>
                      <a:endParaRPr lang="fr-FR" sz="12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fr-FR" sz="1600" b="0" i="0" u="none" strike="noStrike" dirty="0" smtClean="0">
                          <a:solidFill>
                            <a:schemeClr val="bg1"/>
                          </a:solidFill>
                          <a:effectLst/>
                          <a:latin typeface="Calibri" panose="020F0502020204030204" pitchFamily="34" charset="0"/>
                        </a:rPr>
                        <a:t>++</a:t>
                      </a:r>
                      <a:endParaRPr lang="fr-FR" sz="16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fr-FR" sz="1600" b="0" i="0" u="none" strike="noStrike" dirty="0">
                          <a:solidFill>
                            <a:schemeClr val="bg1"/>
                          </a:solidFill>
                          <a:effectLst/>
                          <a:latin typeface="Calibri" panose="020F0502020204030204" pitchFamily="34" charset="0"/>
                        </a:rPr>
                        <a:t>P2</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fr-FR" sz="1200" b="0" i="0" u="none" strike="noStrike" dirty="0">
                          <a:solidFill>
                            <a:schemeClr val="bg1"/>
                          </a:solidFill>
                          <a:effectLst/>
                          <a:latin typeface="Calibri" panose="020F0502020204030204" pitchFamily="34" charset="0"/>
                        </a:rPr>
                        <a:t>Complexe</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marL="171450" indent="-171450" algn="l" fontAlgn="ctr">
                        <a:buFontTx/>
                        <a:buChar char="-"/>
                      </a:pPr>
                      <a:r>
                        <a:rPr lang="fr-FR" sz="1200" b="0" i="0" u="none" strike="noStrike" dirty="0" smtClean="0">
                          <a:solidFill>
                            <a:schemeClr val="bg1"/>
                          </a:solidFill>
                          <a:effectLst/>
                          <a:latin typeface="Calibri" panose="020F0502020204030204" pitchFamily="34" charset="0"/>
                        </a:rPr>
                        <a:t>Choix entre :</a:t>
                      </a:r>
                    </a:p>
                    <a:p>
                      <a:pPr marL="628639" lvl="1" indent="-171450" algn="l" fontAlgn="ctr">
                        <a:buFontTx/>
                        <a:buChar char="-"/>
                      </a:pPr>
                      <a:r>
                        <a:rPr lang="fr-FR" sz="1200" b="0" i="0" u="none" strike="noStrike" dirty="0" smtClean="0">
                          <a:solidFill>
                            <a:schemeClr val="bg1"/>
                          </a:solidFill>
                          <a:effectLst/>
                          <a:latin typeface="Calibri" panose="020F0502020204030204" pitchFamily="34" charset="0"/>
                        </a:rPr>
                        <a:t>Mise en place d'un outil de </a:t>
                      </a:r>
                      <a:r>
                        <a:rPr lang="fr-FR" sz="1200" b="0" i="0" u="none" strike="noStrike" dirty="0" err="1" smtClean="0">
                          <a:solidFill>
                            <a:schemeClr val="bg1"/>
                          </a:solidFill>
                          <a:effectLst/>
                          <a:latin typeface="Calibri" panose="020F0502020204030204" pitchFamily="34" charset="0"/>
                        </a:rPr>
                        <a:t>ticketing</a:t>
                      </a:r>
                      <a:endParaRPr lang="fr-FR" sz="1200" b="0" i="0" u="none" strike="noStrike" dirty="0" smtClean="0">
                        <a:solidFill>
                          <a:schemeClr val="bg1"/>
                        </a:solidFill>
                        <a:effectLst/>
                        <a:latin typeface="Calibri" panose="020F0502020204030204" pitchFamily="34" charset="0"/>
                      </a:endParaRPr>
                    </a:p>
                    <a:p>
                      <a:pPr marL="628639" lvl="1" indent="-171450" algn="l" fontAlgn="ctr">
                        <a:buFontTx/>
                        <a:buChar char="-"/>
                      </a:pPr>
                      <a:r>
                        <a:rPr lang="fr-FR" sz="1200" b="0" i="0" u="none" strike="noStrike" dirty="0" smtClean="0">
                          <a:solidFill>
                            <a:schemeClr val="bg1"/>
                          </a:solidFill>
                          <a:effectLst/>
                          <a:latin typeface="Calibri" panose="020F0502020204030204" pitchFamily="34" charset="0"/>
                        </a:rPr>
                        <a:t>Mise en place d’une BAL support SAS</a:t>
                      </a:r>
                    </a:p>
                    <a:p>
                      <a:pPr marL="171450" indent="-171450" algn="l" fontAlgn="ctr">
                        <a:buFontTx/>
                        <a:buChar char="-"/>
                      </a:pPr>
                      <a:r>
                        <a:rPr lang="fr-FR" sz="1200" b="0" i="0" u="none" strike="noStrike" dirty="0" smtClean="0">
                          <a:solidFill>
                            <a:schemeClr val="bg1"/>
                          </a:solidFill>
                          <a:effectLst/>
                          <a:latin typeface="Calibri" panose="020F0502020204030204" pitchFamily="34" charset="0"/>
                        </a:rPr>
                        <a:t>Centralisation</a:t>
                      </a:r>
                      <a:r>
                        <a:rPr lang="fr-FR" sz="1200" b="0" i="0" u="none" strike="noStrike" baseline="0" dirty="0" smtClean="0">
                          <a:solidFill>
                            <a:schemeClr val="bg1"/>
                          </a:solidFill>
                          <a:effectLst/>
                          <a:latin typeface="Calibri" panose="020F0502020204030204" pitchFamily="34" charset="0"/>
                        </a:rPr>
                        <a:t> du rôle des </a:t>
                      </a:r>
                      <a:r>
                        <a:rPr lang="fr-FR" sz="1200" b="0" i="0" u="none" strike="noStrike" dirty="0" smtClean="0">
                          <a:solidFill>
                            <a:schemeClr val="bg1"/>
                          </a:solidFill>
                          <a:effectLst/>
                          <a:latin typeface="Calibri" panose="020F0502020204030204" pitchFamily="34" charset="0"/>
                        </a:rPr>
                        <a:t>référents</a:t>
                      </a:r>
                    </a:p>
                    <a:p>
                      <a:pPr marL="171450" indent="-171450" algn="l" fontAlgn="ctr">
                        <a:buFontTx/>
                        <a:buChar char="-"/>
                      </a:pPr>
                      <a:r>
                        <a:rPr lang="fr-FR" sz="1200" b="0" i="0" u="none" strike="noStrike" dirty="0" smtClean="0">
                          <a:solidFill>
                            <a:schemeClr val="bg1"/>
                          </a:solidFill>
                          <a:effectLst/>
                          <a:latin typeface="Calibri" panose="020F0502020204030204" pitchFamily="34" charset="0"/>
                        </a:rPr>
                        <a:t>Intérêt</a:t>
                      </a:r>
                      <a:r>
                        <a:rPr lang="fr-FR" sz="1200" b="0" i="0" u="none" strike="noStrike" baseline="0" dirty="0" smtClean="0">
                          <a:solidFill>
                            <a:schemeClr val="bg1"/>
                          </a:solidFill>
                          <a:effectLst/>
                          <a:latin typeface="Calibri" panose="020F0502020204030204" pitchFamily="34" charset="0"/>
                        </a:rPr>
                        <a:t> à avoir une qualification automatique </a:t>
                      </a:r>
                      <a:endParaRPr lang="fr-FR" sz="1200" b="0" i="0" u="none" strike="noStrike" dirty="0" smtClean="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282641143"/>
                  </a:ext>
                </a:extLst>
              </a:tr>
              <a:tr h="795990">
                <a:tc>
                  <a:txBody>
                    <a:bodyPr/>
                    <a:lstStyle/>
                    <a:p>
                      <a:pPr algn="ctr" fontAlgn="ctr"/>
                      <a:r>
                        <a:rPr lang="fr-FR" sz="1200" b="0" i="0" u="none" strike="noStrike" dirty="0">
                          <a:solidFill>
                            <a:schemeClr val="bg1"/>
                          </a:solidFill>
                          <a:effectLst/>
                          <a:latin typeface="Calibri" panose="020F0502020204030204" pitchFamily="34" charset="0"/>
                        </a:rPr>
                        <a:t>Support SAS</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a:txBody>
                    <a:bodyPr/>
                    <a:lstStyle/>
                    <a:p>
                      <a:pPr algn="ctr" fontAlgn="ctr"/>
                      <a:r>
                        <a:rPr lang="fr-FR" sz="1200" b="0" i="0" u="none" strike="noStrike" dirty="0">
                          <a:solidFill>
                            <a:schemeClr val="bg1"/>
                          </a:solidFill>
                          <a:effectLst/>
                          <a:latin typeface="Calibri" panose="020F0502020204030204" pitchFamily="34" charset="0"/>
                        </a:rPr>
                        <a:t>Refonte des formations</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a:txBody>
                    <a:bodyPr/>
                    <a:lstStyle/>
                    <a:p>
                      <a:pPr algn="ctr" fontAlgn="ctr"/>
                      <a:r>
                        <a:rPr lang="fr-FR" sz="1200" b="0" i="0" u="none" strike="noStrike" dirty="0" smtClean="0">
                          <a:solidFill>
                            <a:schemeClr val="bg1"/>
                          </a:solidFill>
                          <a:effectLst/>
                          <a:latin typeface="Calibri" panose="020F0502020204030204" pitchFamily="34" charset="0"/>
                        </a:rPr>
                        <a:t>GO</a:t>
                      </a:r>
                      <a:endParaRPr lang="fr-FR" sz="12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a:txBody>
                    <a:bodyPr/>
                    <a:lstStyle/>
                    <a:p>
                      <a:pPr algn="ctr" fontAlgn="ctr"/>
                      <a:r>
                        <a:rPr lang="fr-FR" sz="1200" b="0" i="0" u="none" strike="noStrike" dirty="0">
                          <a:solidFill>
                            <a:schemeClr val="bg1"/>
                          </a:solidFill>
                          <a:effectLst/>
                          <a:latin typeface="Calibri" panose="020F0502020204030204" pitchFamily="34" charset="0"/>
                        </a:rPr>
                        <a:t>A planifier</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a:txBody>
                    <a:bodyPr/>
                    <a:lstStyle/>
                    <a:p>
                      <a:pPr algn="ctr" fontAlgn="ctr"/>
                      <a:r>
                        <a:rPr lang="fr-FR" sz="1200" b="0" i="0" u="none" strike="noStrike" dirty="0" smtClean="0">
                          <a:solidFill>
                            <a:schemeClr val="bg1"/>
                          </a:solidFill>
                          <a:effectLst/>
                          <a:latin typeface="Calibri" panose="020F0502020204030204" pitchFamily="34" charset="0"/>
                        </a:rPr>
                        <a:t>T3 2022</a:t>
                      </a:r>
                      <a:endParaRPr lang="fr-FR" sz="12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a:txBody>
                    <a:bodyPr/>
                    <a:lstStyle/>
                    <a:p>
                      <a:pPr algn="ctr" fontAlgn="ctr"/>
                      <a:r>
                        <a:rPr lang="fr-FR" sz="1600" b="0" i="0" u="none" strike="noStrike" dirty="0" smtClean="0">
                          <a:solidFill>
                            <a:schemeClr val="bg1"/>
                          </a:solidFill>
                          <a:effectLst/>
                          <a:latin typeface="Calibri" panose="020F0502020204030204" pitchFamily="34" charset="0"/>
                        </a:rPr>
                        <a:t>++</a:t>
                      </a:r>
                      <a:endParaRPr lang="fr-FR" sz="16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a:txBody>
                    <a:bodyPr/>
                    <a:lstStyle/>
                    <a:p>
                      <a:pPr algn="ctr" fontAlgn="ctr"/>
                      <a:r>
                        <a:rPr lang="fr-FR" sz="1600" b="0" i="0" u="none" strike="noStrike" dirty="0">
                          <a:solidFill>
                            <a:schemeClr val="bg1"/>
                          </a:solidFill>
                          <a:effectLst/>
                          <a:latin typeface="Calibri" panose="020F0502020204030204" pitchFamily="34" charset="0"/>
                        </a:rPr>
                        <a:t>P2</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a:txBody>
                    <a:bodyPr/>
                    <a:lstStyle/>
                    <a:p>
                      <a:pPr algn="ctr" fontAlgn="ctr"/>
                      <a:r>
                        <a:rPr lang="fr-FR" sz="1200" b="0" i="0" u="none" strike="noStrike" dirty="0">
                          <a:solidFill>
                            <a:schemeClr val="bg1"/>
                          </a:solidFill>
                          <a:effectLst/>
                          <a:latin typeface="Calibri" panose="020F0502020204030204" pitchFamily="34" charset="0"/>
                        </a:rPr>
                        <a:t>Moyen</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tc>
                  <a:txBody>
                    <a:bodyPr/>
                    <a:lstStyle/>
                    <a:p>
                      <a:pPr marL="171450" indent="-171450" algn="l" defTabSz="914377" rtl="0" eaLnBrk="1" fontAlgn="ctr" latinLnBrk="0" hangingPunct="1">
                        <a:buFontTx/>
                        <a:buChar char="-"/>
                      </a:pPr>
                      <a:r>
                        <a:rPr lang="fr-FR" sz="1200" b="0" i="0" u="none" strike="noStrike" kern="1200" dirty="0" smtClean="0">
                          <a:solidFill>
                            <a:schemeClr val="bg1"/>
                          </a:solidFill>
                          <a:effectLst/>
                          <a:latin typeface="Calibri" panose="020F0502020204030204" pitchFamily="34" charset="0"/>
                          <a:ea typeface="+mn-ea"/>
                          <a:cs typeface="+mn-cs"/>
                        </a:rPr>
                        <a:t>Refonte </a:t>
                      </a:r>
                      <a:r>
                        <a:rPr lang="fr-FR" sz="1200" b="0" i="0" u="none" strike="noStrike" kern="1200" dirty="0">
                          <a:solidFill>
                            <a:schemeClr val="bg1"/>
                          </a:solidFill>
                          <a:effectLst/>
                          <a:latin typeface="Calibri" panose="020F0502020204030204" pitchFamily="34" charset="0"/>
                          <a:ea typeface="+mn-ea"/>
                          <a:cs typeface="+mn-cs"/>
                        </a:rPr>
                        <a:t>des formations existantes </a:t>
                      </a:r>
                      <a:endParaRPr lang="fr-FR" sz="1200" b="0" i="0" u="none" strike="noStrike" kern="1200" dirty="0" smtClean="0">
                        <a:solidFill>
                          <a:schemeClr val="bg1"/>
                        </a:solidFill>
                        <a:effectLst/>
                        <a:latin typeface="Calibri" panose="020F0502020204030204" pitchFamily="34" charset="0"/>
                        <a:ea typeface="+mn-ea"/>
                        <a:cs typeface="+mn-cs"/>
                      </a:endParaRPr>
                    </a:p>
                    <a:p>
                      <a:pPr marL="171450" indent="-171450" algn="l" defTabSz="914377" rtl="0" eaLnBrk="1" fontAlgn="ctr" latinLnBrk="0" hangingPunct="1">
                        <a:buFontTx/>
                        <a:buChar char="-"/>
                      </a:pPr>
                      <a:r>
                        <a:rPr lang="fr-FR" sz="1200" b="0" i="0" u="none" strike="noStrike" kern="1200" dirty="0" smtClean="0">
                          <a:solidFill>
                            <a:schemeClr val="bg1"/>
                          </a:solidFill>
                          <a:effectLst/>
                          <a:latin typeface="Calibri" panose="020F0502020204030204" pitchFamily="34" charset="0"/>
                          <a:ea typeface="+mn-ea"/>
                          <a:cs typeface="+mn-cs"/>
                        </a:rPr>
                        <a:t>Création </a:t>
                      </a:r>
                      <a:r>
                        <a:rPr lang="fr-FR" sz="1200" b="0" i="0" u="none" strike="noStrike" kern="1200" dirty="0">
                          <a:solidFill>
                            <a:schemeClr val="bg1"/>
                          </a:solidFill>
                          <a:effectLst/>
                          <a:latin typeface="Calibri" panose="020F0502020204030204" pitchFamily="34" charset="0"/>
                          <a:ea typeface="+mn-ea"/>
                          <a:cs typeface="+mn-cs"/>
                        </a:rPr>
                        <a:t>d'un parcours de formation </a:t>
                      </a:r>
                      <a:endParaRPr lang="fr-FR" sz="1200" b="0" i="0" u="none" strike="noStrike" kern="1200" dirty="0" smtClean="0">
                        <a:solidFill>
                          <a:schemeClr val="bg1"/>
                        </a:solidFill>
                        <a:effectLst/>
                        <a:latin typeface="Calibri" panose="020F0502020204030204" pitchFamily="34" charset="0"/>
                        <a:ea typeface="+mn-ea"/>
                        <a:cs typeface="+mn-cs"/>
                      </a:endParaRPr>
                    </a:p>
                    <a:p>
                      <a:pPr marL="171450" indent="-171450" algn="l" defTabSz="914377" rtl="0" eaLnBrk="1" fontAlgn="ctr" latinLnBrk="0" hangingPunct="1">
                        <a:buFontTx/>
                        <a:buChar char="-"/>
                      </a:pPr>
                      <a:r>
                        <a:rPr lang="fr-FR" sz="1200" b="0" i="0" u="none" strike="noStrike" kern="1200" dirty="0" smtClean="0">
                          <a:solidFill>
                            <a:schemeClr val="bg1"/>
                          </a:solidFill>
                          <a:effectLst/>
                          <a:latin typeface="Calibri" panose="020F0502020204030204" pitchFamily="34" charset="0"/>
                          <a:ea typeface="+mn-ea"/>
                          <a:cs typeface="+mn-cs"/>
                        </a:rPr>
                        <a:t>Inscription </a:t>
                      </a:r>
                      <a:r>
                        <a:rPr lang="fr-FR" sz="1200" b="0" i="0" u="none" strike="noStrike" kern="1200" dirty="0">
                          <a:solidFill>
                            <a:schemeClr val="bg1"/>
                          </a:solidFill>
                          <a:effectLst/>
                          <a:latin typeface="Calibri" panose="020F0502020204030204" pitchFamily="34" charset="0"/>
                          <a:ea typeface="+mn-ea"/>
                          <a:cs typeface="+mn-cs"/>
                        </a:rPr>
                        <a:t>dans </a:t>
                      </a:r>
                      <a:r>
                        <a:rPr lang="fr-FR" sz="1200" b="0" i="0" u="none" strike="noStrike" kern="1200" dirty="0" smtClean="0">
                          <a:solidFill>
                            <a:schemeClr val="bg1"/>
                          </a:solidFill>
                          <a:effectLst/>
                          <a:latin typeface="Calibri" panose="020F0502020204030204" pitchFamily="34" charset="0"/>
                          <a:ea typeface="+mn-ea"/>
                          <a:cs typeface="+mn-cs"/>
                        </a:rPr>
                        <a:t>FORMAT</a:t>
                      </a:r>
                      <a:endParaRPr lang="fr-FR" sz="1200" b="0" i="0" u="none" strike="noStrike" kern="1200" dirty="0">
                        <a:solidFill>
                          <a:schemeClr val="bg1"/>
                        </a:solidFill>
                        <a:effectLst/>
                        <a:latin typeface="Calibri" panose="020F0502020204030204" pitchFamily="34" charset="0"/>
                        <a:ea typeface="+mn-ea"/>
                        <a:cs typeface="+mn-cs"/>
                      </a:endParaRPr>
                    </a:p>
                    <a:p>
                      <a:pPr marL="171450" indent="-171450" algn="l" defTabSz="914377" rtl="0" eaLnBrk="1" fontAlgn="ctr" latinLnBrk="0" hangingPunct="1">
                        <a:buFontTx/>
                        <a:buChar char="-"/>
                      </a:pPr>
                      <a:r>
                        <a:rPr lang="fr-FR" sz="1200" b="0" i="0" u="none" strike="noStrike" kern="1200" dirty="0" smtClean="0">
                          <a:solidFill>
                            <a:schemeClr val="bg1"/>
                          </a:solidFill>
                          <a:effectLst/>
                          <a:latin typeface="Calibri" panose="020F0502020204030204" pitchFamily="34" charset="0"/>
                          <a:ea typeface="+mn-ea"/>
                          <a:cs typeface="+mn-cs"/>
                        </a:rPr>
                        <a:t>Former </a:t>
                      </a:r>
                      <a:r>
                        <a:rPr lang="fr-FR" sz="1200" b="0" i="0" u="none" strike="noStrike" kern="1200" dirty="0">
                          <a:solidFill>
                            <a:schemeClr val="bg1"/>
                          </a:solidFill>
                          <a:effectLst/>
                          <a:latin typeface="Calibri" panose="020F0502020204030204" pitchFamily="34" charset="0"/>
                          <a:ea typeface="+mn-ea"/>
                          <a:cs typeface="+mn-cs"/>
                        </a:rPr>
                        <a:t>au niveau groupe (</a:t>
                      </a:r>
                      <a:r>
                        <a:rPr lang="fr-FR" sz="1200" b="0" i="0" u="none" strike="noStrike" kern="1200" dirty="0" err="1">
                          <a:solidFill>
                            <a:schemeClr val="bg1"/>
                          </a:solidFill>
                          <a:effectLst/>
                          <a:latin typeface="Calibri" panose="020F0502020204030204" pitchFamily="34" charset="0"/>
                          <a:ea typeface="+mn-ea"/>
                          <a:cs typeface="+mn-cs"/>
                        </a:rPr>
                        <a:t>Cofidis</a:t>
                      </a:r>
                      <a:r>
                        <a:rPr lang="fr-FR" sz="1200" b="0" i="0" u="none" strike="noStrike" kern="1200" dirty="0" smtClean="0">
                          <a:solidFill>
                            <a:schemeClr val="bg1"/>
                          </a:solidFill>
                          <a:effectLst/>
                          <a:latin typeface="Calibri" panose="020F0502020204030204" pitchFamily="34" charset="0"/>
                          <a:ea typeface="+mn-ea"/>
                          <a:cs typeface="+mn-cs"/>
                        </a:rPr>
                        <a:t>, …..)</a:t>
                      </a:r>
                      <a:endParaRPr lang="fr-FR" sz="1200" b="0" i="0" u="none" strike="noStrike" kern="1200" dirty="0">
                        <a:solidFill>
                          <a:schemeClr val="bg1"/>
                        </a:solidFill>
                        <a:effectLst/>
                        <a:latin typeface="Calibri" panose="020F0502020204030204" pitchFamily="34" charset="0"/>
                        <a:ea typeface="+mn-ea"/>
                        <a:cs typeface="+mn-cs"/>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50000"/>
                      </a:schemeClr>
                    </a:solidFill>
                  </a:tcPr>
                </a:tc>
                <a:extLst>
                  <a:ext uri="{0D108BD9-81ED-4DB2-BD59-A6C34878D82A}">
                    <a16:rowId xmlns:a16="http://schemas.microsoft.com/office/drawing/2014/main" val="3442945792"/>
                  </a:ext>
                </a:extLst>
              </a:tr>
              <a:tr h="514389">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fr-FR" sz="1200" b="0" i="0" u="none" strike="noStrike" dirty="0" smtClean="0">
                          <a:solidFill>
                            <a:schemeClr val="bg1"/>
                          </a:solidFill>
                          <a:effectLst/>
                          <a:latin typeface="Calibri" panose="020F0502020204030204" pitchFamily="34" charset="0"/>
                        </a:rPr>
                        <a:t>Audit / Migration</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fontAlgn="ctr"/>
                      <a:r>
                        <a:rPr lang="fr-FR" sz="1200" b="0" i="0" u="none" strike="noStrike">
                          <a:solidFill>
                            <a:schemeClr val="bg1"/>
                          </a:solidFill>
                          <a:effectLst/>
                          <a:latin typeface="Calibri" panose="020F0502020204030204" pitchFamily="34" charset="0"/>
                        </a:rPr>
                        <a:t>Activité des utilisateurs</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fontAlgn="ctr"/>
                      <a:r>
                        <a:rPr lang="fr-FR" sz="1200" b="0" i="0" u="none" strike="noStrike" dirty="0" smtClean="0">
                          <a:solidFill>
                            <a:schemeClr val="bg1"/>
                          </a:solidFill>
                          <a:effectLst/>
                          <a:latin typeface="Calibri" panose="020F0502020204030204" pitchFamily="34" charset="0"/>
                        </a:rPr>
                        <a:t>GO</a:t>
                      </a:r>
                      <a:endParaRPr lang="fr-FR" sz="12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fontAlgn="ctr"/>
                      <a:r>
                        <a:rPr lang="fr-FR" sz="1200" b="0" i="0" u="none" strike="noStrike" dirty="0" smtClean="0">
                          <a:solidFill>
                            <a:schemeClr val="bg1"/>
                          </a:solidFill>
                          <a:effectLst/>
                          <a:latin typeface="Calibri" panose="020F0502020204030204" pitchFamily="34" charset="0"/>
                        </a:rPr>
                        <a:t>En cours </a:t>
                      </a:r>
                      <a:endParaRPr lang="fr-FR" sz="12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fontAlgn="ctr"/>
                      <a:r>
                        <a:rPr lang="fr-FR" sz="1200" b="0" i="0" u="none" strike="noStrike" dirty="0" smtClean="0">
                          <a:solidFill>
                            <a:schemeClr val="bg1"/>
                          </a:solidFill>
                          <a:effectLst/>
                          <a:latin typeface="Calibri" panose="020F0502020204030204" pitchFamily="34" charset="0"/>
                        </a:rPr>
                        <a:t>T2 2022</a:t>
                      </a:r>
                      <a:endParaRPr lang="fr-FR" sz="12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fontAlgn="ctr"/>
                      <a:r>
                        <a:rPr lang="fr-FR" sz="1600" b="0" i="0" u="none" strike="noStrike" dirty="0" smtClean="0">
                          <a:solidFill>
                            <a:schemeClr val="bg1"/>
                          </a:solidFill>
                          <a:effectLst/>
                          <a:latin typeface="Calibri" panose="020F0502020204030204" pitchFamily="34" charset="0"/>
                        </a:rPr>
                        <a:t>+++</a:t>
                      </a:r>
                      <a:endParaRPr lang="fr-FR" sz="16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fontAlgn="ctr"/>
                      <a:r>
                        <a:rPr lang="fr-FR" sz="1600" b="0" i="0" u="none" strike="noStrike" dirty="0">
                          <a:solidFill>
                            <a:schemeClr val="bg1"/>
                          </a:solidFill>
                          <a:effectLst/>
                          <a:latin typeface="Calibri" panose="020F0502020204030204" pitchFamily="34" charset="0"/>
                        </a:rPr>
                        <a:t>P1</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fontAlgn="ctr"/>
                      <a:r>
                        <a:rPr lang="fr-FR" sz="1200" b="0" i="0" u="none" strike="noStrike" dirty="0">
                          <a:solidFill>
                            <a:schemeClr val="bg1"/>
                          </a:solidFill>
                          <a:effectLst/>
                          <a:latin typeface="Calibri" panose="020F0502020204030204" pitchFamily="34" charset="0"/>
                        </a:rPr>
                        <a:t>Simple</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marL="171450" indent="-171450" algn="l" fontAlgn="ctr">
                        <a:buFont typeface="Arial" panose="020B0604020202020204" pitchFamily="34" charset="0"/>
                        <a:buChar char="•"/>
                      </a:pPr>
                      <a:r>
                        <a:rPr lang="fr-FR" sz="1200" b="0" i="0" u="none" strike="noStrike" dirty="0" smtClean="0">
                          <a:solidFill>
                            <a:schemeClr val="bg1"/>
                          </a:solidFill>
                          <a:effectLst/>
                          <a:latin typeface="Calibri" panose="020F0502020204030204" pitchFamily="34" charset="0"/>
                        </a:rPr>
                        <a:t>Nb de session</a:t>
                      </a:r>
                      <a:r>
                        <a:rPr lang="fr-FR" sz="1200" b="0" i="0" u="none" strike="noStrike" baseline="0" dirty="0" smtClean="0">
                          <a:solidFill>
                            <a:schemeClr val="bg1"/>
                          </a:solidFill>
                          <a:effectLst/>
                          <a:latin typeface="Calibri" panose="020F0502020204030204" pitchFamily="34" charset="0"/>
                        </a:rPr>
                        <a:t>s</a:t>
                      </a:r>
                    </a:p>
                    <a:p>
                      <a:pPr marL="171450" indent="-171450" algn="l" fontAlgn="ctr">
                        <a:buFont typeface="Arial" panose="020B0604020202020204" pitchFamily="34" charset="0"/>
                        <a:buChar char="•"/>
                      </a:pPr>
                      <a:r>
                        <a:rPr lang="fr-FR" sz="1200" b="0" i="0" u="none" strike="noStrike" baseline="0" dirty="0" smtClean="0">
                          <a:solidFill>
                            <a:schemeClr val="bg1"/>
                          </a:solidFill>
                          <a:effectLst/>
                          <a:latin typeface="Calibri" panose="020F0502020204030204" pitchFamily="34" charset="0"/>
                        </a:rPr>
                        <a:t>Nb utilisateurs actifs – inactifs, …</a:t>
                      </a:r>
                    </a:p>
                    <a:p>
                      <a:pPr marL="171450" indent="-171450" algn="l" fontAlgn="ctr">
                        <a:buFont typeface="Arial" panose="020B0604020202020204" pitchFamily="34" charset="0"/>
                        <a:buChar char="•"/>
                      </a:pPr>
                      <a:r>
                        <a:rPr lang="fr-FR" sz="1200" b="0" i="0" u="none" strike="noStrike" baseline="0" dirty="0" smtClean="0">
                          <a:solidFill>
                            <a:schemeClr val="bg1"/>
                          </a:solidFill>
                          <a:effectLst/>
                          <a:latin typeface="Calibri" panose="020F0502020204030204" pitchFamily="34" charset="0"/>
                        </a:rPr>
                        <a:t>RAF : restitution</a:t>
                      </a:r>
                      <a:endParaRPr lang="fr-FR" sz="12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3837894189"/>
                  </a:ext>
                </a:extLst>
              </a:tr>
              <a:tr h="514389">
                <a:tc>
                  <a:txBody>
                    <a:bodyPr/>
                    <a:lstStyle/>
                    <a:p>
                      <a:pPr algn="ctr" fontAlgn="ctr"/>
                      <a:r>
                        <a:rPr lang="fr-FR" sz="1200" b="0" i="0" u="none" strike="noStrike" dirty="0" smtClean="0">
                          <a:solidFill>
                            <a:schemeClr val="bg1"/>
                          </a:solidFill>
                          <a:effectLst/>
                          <a:latin typeface="Calibri" panose="020F0502020204030204" pitchFamily="34" charset="0"/>
                        </a:rPr>
                        <a:t>Audit / Migration</a:t>
                      </a:r>
                      <a:endParaRPr lang="fr-FR" sz="12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fr-FR" sz="1200" b="0" i="0" u="none" strike="noStrike" dirty="0">
                          <a:solidFill>
                            <a:schemeClr val="bg1"/>
                          </a:solidFill>
                          <a:effectLst/>
                          <a:latin typeface="Calibri" panose="020F0502020204030204" pitchFamily="34" charset="0"/>
                        </a:rPr>
                        <a:t>Patrimoine des utilisateurs</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fr-FR" sz="1200" b="0" i="0" u="none" strike="noStrike" dirty="0" smtClean="0">
                          <a:solidFill>
                            <a:schemeClr val="bg1"/>
                          </a:solidFill>
                          <a:effectLst/>
                          <a:latin typeface="Calibri" panose="020F0502020204030204" pitchFamily="34" charset="0"/>
                        </a:rPr>
                        <a:t>?</a:t>
                      </a:r>
                      <a:endParaRPr lang="fr-FR" sz="12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fr-FR" sz="1200" b="0" i="0" u="none" strike="noStrike" dirty="0">
                          <a:solidFill>
                            <a:schemeClr val="bg1"/>
                          </a:solidFill>
                          <a:effectLst/>
                          <a:latin typeface="Calibri" panose="020F0502020204030204" pitchFamily="34" charset="0"/>
                        </a:rPr>
                        <a:t>A valider</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fr-FR" sz="1200" b="0" i="0" u="none" strike="noStrike" dirty="0" smtClean="0">
                          <a:solidFill>
                            <a:schemeClr val="bg1"/>
                          </a:solidFill>
                          <a:effectLst/>
                          <a:latin typeface="Calibri" panose="020F0502020204030204" pitchFamily="34" charset="0"/>
                        </a:rPr>
                        <a:t>T3/4 2022</a:t>
                      </a:r>
                      <a:endParaRPr lang="fr-FR" sz="12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fr-FR" sz="1600" b="0" i="0" u="none" strike="noStrike" dirty="0" smtClean="0">
                          <a:solidFill>
                            <a:schemeClr val="bg1"/>
                          </a:solidFill>
                          <a:effectLst/>
                          <a:latin typeface="Calibri" panose="020F0502020204030204" pitchFamily="34" charset="0"/>
                        </a:rPr>
                        <a:t>+</a:t>
                      </a:r>
                      <a:endParaRPr lang="fr-FR" sz="16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fr-FR" sz="1600" b="0" i="0" u="none" strike="noStrike">
                          <a:solidFill>
                            <a:schemeClr val="bg1"/>
                          </a:solidFill>
                          <a:effectLst/>
                          <a:latin typeface="Calibri" panose="020F0502020204030204" pitchFamily="34" charset="0"/>
                        </a:rPr>
                        <a:t>P3</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fr-FR" sz="1200" b="0" i="0" u="none" strike="noStrike">
                          <a:solidFill>
                            <a:schemeClr val="bg1"/>
                          </a:solidFill>
                          <a:effectLst/>
                          <a:latin typeface="Calibri" panose="020F0502020204030204" pitchFamily="34" charset="0"/>
                        </a:rPr>
                        <a:t>Complexe</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171450" indent="-171450" algn="l" fontAlgn="ctr">
                        <a:buFont typeface="Arial" panose="020B0604020202020204" pitchFamily="34" charset="0"/>
                        <a:buChar char="•"/>
                      </a:pPr>
                      <a:r>
                        <a:rPr lang="fr-FR" sz="1200" b="0" i="0" u="none" strike="noStrike" dirty="0" smtClean="0">
                          <a:solidFill>
                            <a:schemeClr val="bg1"/>
                          </a:solidFill>
                          <a:effectLst/>
                          <a:latin typeface="Calibri" panose="020F0502020204030204" pitchFamily="34" charset="0"/>
                        </a:rPr>
                        <a:t>Plutôt du</a:t>
                      </a:r>
                      <a:r>
                        <a:rPr lang="fr-FR" sz="1200" b="0" i="0" u="none" strike="noStrike" baseline="0" dirty="0" smtClean="0">
                          <a:solidFill>
                            <a:schemeClr val="bg1"/>
                          </a:solidFill>
                          <a:effectLst/>
                          <a:latin typeface="Calibri" panose="020F0502020204030204" pitchFamily="34" charset="0"/>
                        </a:rPr>
                        <a:t> ressort d’EI ou des référents</a:t>
                      </a:r>
                    </a:p>
                    <a:p>
                      <a:pPr marL="171450" indent="-171450" algn="l" fontAlgn="ctr">
                        <a:buFont typeface="Arial" panose="020B0604020202020204" pitchFamily="34" charset="0"/>
                        <a:buChar char="•"/>
                      </a:pPr>
                      <a:r>
                        <a:rPr lang="fr-FR" sz="1200" b="0" i="0" u="none" strike="noStrike" baseline="0" dirty="0" smtClean="0">
                          <a:solidFill>
                            <a:schemeClr val="bg1"/>
                          </a:solidFill>
                          <a:effectLst/>
                          <a:latin typeface="Calibri" panose="020F0502020204030204" pitchFamily="34" charset="0"/>
                        </a:rPr>
                        <a:t>Composante conduite du changement en fonction du rôle de l’équipe </a:t>
                      </a:r>
                      <a:r>
                        <a:rPr lang="fr-FR" sz="1200" b="0" i="0" u="none" strike="noStrike" baseline="0" dirty="0" err="1" smtClean="0">
                          <a:solidFill>
                            <a:schemeClr val="bg1"/>
                          </a:solidFill>
                          <a:effectLst/>
                          <a:latin typeface="Calibri" panose="020F0502020204030204" pitchFamily="34" charset="0"/>
                        </a:rPr>
                        <a:t>SQdD</a:t>
                      </a:r>
                      <a:r>
                        <a:rPr lang="fr-FR" sz="1200" b="0" i="0" u="none" strike="noStrike" baseline="0" dirty="0" smtClean="0">
                          <a:solidFill>
                            <a:schemeClr val="bg1"/>
                          </a:solidFill>
                          <a:effectLst/>
                          <a:latin typeface="Calibri" panose="020F0502020204030204" pitchFamily="34" charset="0"/>
                        </a:rPr>
                        <a:t> dans la migration</a:t>
                      </a:r>
                      <a:endParaRPr lang="fr-FR" sz="12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2846672968"/>
                  </a:ext>
                </a:extLst>
              </a:tr>
              <a:tr h="514389">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fr-FR" sz="1200" b="0" i="0" u="none" strike="noStrike" dirty="0" smtClean="0">
                          <a:solidFill>
                            <a:schemeClr val="bg1"/>
                          </a:solidFill>
                          <a:effectLst/>
                          <a:latin typeface="Calibri" panose="020F0502020204030204" pitchFamily="34" charset="0"/>
                        </a:rPr>
                        <a:t>Audit / Migration</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fr-FR" sz="1200" b="0" i="0" u="none" strike="noStrike" dirty="0">
                          <a:solidFill>
                            <a:schemeClr val="bg1"/>
                          </a:solidFill>
                          <a:effectLst/>
                          <a:latin typeface="Calibri" panose="020F0502020204030204" pitchFamily="34" charset="0"/>
                        </a:rPr>
                        <a:t>Usages des utilisateurs</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fr-FR" sz="1200" b="0" i="0" u="none" strike="noStrike" dirty="0" smtClean="0">
                          <a:solidFill>
                            <a:schemeClr val="bg1"/>
                          </a:solidFill>
                          <a:effectLst/>
                          <a:latin typeface="Calibri" panose="020F0502020204030204" pitchFamily="34" charset="0"/>
                        </a:rPr>
                        <a:t>?</a:t>
                      </a:r>
                      <a:endParaRPr lang="fr-FR" sz="12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fr-FR" sz="1200" b="0" i="0" u="none" strike="noStrike">
                          <a:solidFill>
                            <a:schemeClr val="bg1"/>
                          </a:solidFill>
                          <a:effectLst/>
                          <a:latin typeface="Calibri" panose="020F0502020204030204" pitchFamily="34" charset="0"/>
                        </a:rPr>
                        <a:t>A valider</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fr-FR" sz="1200" b="0" i="0" u="none" strike="noStrike" dirty="0" smtClean="0">
                          <a:solidFill>
                            <a:schemeClr val="bg1"/>
                          </a:solidFill>
                          <a:effectLst/>
                          <a:latin typeface="Calibri" panose="020F0502020204030204" pitchFamily="34" charset="0"/>
                        </a:rPr>
                        <a:t>T3/4 2022</a:t>
                      </a:r>
                      <a:endParaRPr lang="fr-FR" sz="12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fr-FR" sz="1600" b="0" i="0" u="none" strike="noStrike" dirty="0" smtClean="0">
                          <a:solidFill>
                            <a:schemeClr val="bg1"/>
                          </a:solidFill>
                          <a:effectLst/>
                          <a:latin typeface="Calibri" panose="020F0502020204030204" pitchFamily="34" charset="0"/>
                        </a:rPr>
                        <a:t>+</a:t>
                      </a:r>
                      <a:endParaRPr lang="fr-FR" sz="16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fr-FR" sz="1600" b="0" i="0" u="none" strike="noStrike" dirty="0">
                          <a:solidFill>
                            <a:schemeClr val="bg1"/>
                          </a:solidFill>
                          <a:effectLst/>
                          <a:latin typeface="Calibri" panose="020F0502020204030204" pitchFamily="34" charset="0"/>
                        </a:rPr>
                        <a:t>P3</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fr-FR" sz="1200" b="0" i="0" u="none" strike="noStrike" dirty="0">
                          <a:solidFill>
                            <a:schemeClr val="bg1"/>
                          </a:solidFill>
                          <a:effectLst/>
                          <a:latin typeface="Calibri" panose="020F0502020204030204" pitchFamily="34" charset="0"/>
                        </a:rPr>
                        <a:t>Complexe</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171450" indent="-171450" algn="l" fontAlgn="ctr">
                        <a:buFont typeface="Arial" panose="020B0604020202020204" pitchFamily="34" charset="0"/>
                        <a:buChar char="•"/>
                      </a:pPr>
                      <a:r>
                        <a:rPr lang="fr-FR" sz="1200" b="0" i="0" u="none" strike="noStrike" dirty="0" smtClean="0">
                          <a:solidFill>
                            <a:schemeClr val="bg1"/>
                          </a:solidFill>
                          <a:effectLst/>
                          <a:latin typeface="Calibri" panose="020F0502020204030204" pitchFamily="34" charset="0"/>
                        </a:rPr>
                        <a:t>Ressort EI</a:t>
                      </a:r>
                    </a:p>
                    <a:p>
                      <a:pPr marL="171450" marR="0" lvl="0" indent="-171450" algn="l" defTabSz="914377" rtl="0" eaLnBrk="1" fontAlgn="ctr" latinLnBrk="0" hangingPunct="1">
                        <a:lnSpc>
                          <a:spcPct val="100000"/>
                        </a:lnSpc>
                        <a:spcBef>
                          <a:spcPts val="0"/>
                        </a:spcBef>
                        <a:spcAft>
                          <a:spcPts val="0"/>
                        </a:spcAft>
                        <a:buClrTx/>
                        <a:buSzTx/>
                        <a:buFont typeface="Arial" panose="020B0604020202020204" pitchFamily="34" charset="0"/>
                        <a:buChar char="•"/>
                        <a:tabLst/>
                        <a:defRPr/>
                      </a:pPr>
                      <a:r>
                        <a:rPr lang="fr-FR" sz="1200" b="0" i="0" u="none" strike="noStrike" baseline="0" dirty="0" smtClean="0">
                          <a:solidFill>
                            <a:schemeClr val="bg1"/>
                          </a:solidFill>
                          <a:effectLst/>
                          <a:latin typeface="Calibri" panose="020F0502020204030204" pitchFamily="34" charset="0"/>
                        </a:rPr>
                        <a:t>Composante conduite du changement en fonction du rôle de l’équipe </a:t>
                      </a:r>
                      <a:r>
                        <a:rPr lang="fr-FR" sz="1200" b="0" i="0" u="none" strike="noStrike" baseline="0" dirty="0" err="1" smtClean="0">
                          <a:solidFill>
                            <a:schemeClr val="bg1"/>
                          </a:solidFill>
                          <a:effectLst/>
                          <a:latin typeface="Calibri" panose="020F0502020204030204" pitchFamily="34" charset="0"/>
                        </a:rPr>
                        <a:t>SQdD</a:t>
                      </a:r>
                      <a:r>
                        <a:rPr lang="fr-FR" sz="1200" b="0" i="0" u="none" strike="noStrike" baseline="0" dirty="0" smtClean="0">
                          <a:solidFill>
                            <a:schemeClr val="bg1"/>
                          </a:solidFill>
                          <a:effectLst/>
                          <a:latin typeface="Calibri" panose="020F0502020204030204" pitchFamily="34" charset="0"/>
                        </a:rPr>
                        <a:t> dans la migration</a:t>
                      </a:r>
                      <a:endParaRPr lang="fr-FR" sz="1200" b="0" i="0" u="none" strike="noStrike" dirty="0" smtClean="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2744236793"/>
                  </a:ext>
                </a:extLst>
              </a:tr>
              <a:tr h="598624">
                <a:tc>
                  <a:txBody>
                    <a:bodyPr/>
                    <a:lstStyle/>
                    <a:p>
                      <a:pPr algn="ctr" fontAlgn="ctr"/>
                      <a:r>
                        <a:rPr lang="fr-FR" sz="1200" b="0" i="0" u="none" strike="noStrike">
                          <a:solidFill>
                            <a:schemeClr val="bg1"/>
                          </a:solidFill>
                          <a:effectLst/>
                          <a:latin typeface="Calibri" panose="020F0502020204030204" pitchFamily="34" charset="0"/>
                        </a:rPr>
                        <a:t>Modernisation </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fr-FR" sz="1200" b="0" i="0" u="none" strike="noStrike" dirty="0" smtClean="0">
                          <a:solidFill>
                            <a:schemeClr val="bg1"/>
                          </a:solidFill>
                          <a:effectLst/>
                          <a:latin typeface="Calibri" panose="020F0502020204030204" pitchFamily="34" charset="0"/>
                        </a:rPr>
                        <a:t>Data </a:t>
                      </a:r>
                      <a:r>
                        <a:rPr lang="fr-FR" sz="1200" b="0" i="0" u="none" strike="noStrike" dirty="0" err="1">
                          <a:solidFill>
                            <a:schemeClr val="bg1"/>
                          </a:solidFill>
                          <a:effectLst/>
                          <a:latin typeface="Calibri" panose="020F0502020204030204" pitchFamily="34" charset="0"/>
                        </a:rPr>
                        <a:t>Lab</a:t>
                      </a:r>
                      <a:endParaRPr lang="fr-FR" sz="12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fr-FR" sz="1200" b="0" i="0" u="none" strike="noStrike" dirty="0" smtClean="0">
                          <a:solidFill>
                            <a:schemeClr val="bg1"/>
                          </a:solidFill>
                          <a:effectLst/>
                          <a:latin typeface="Calibri" panose="020F0502020204030204" pitchFamily="34" charset="0"/>
                        </a:rPr>
                        <a:t>GO</a:t>
                      </a:r>
                      <a:endParaRPr lang="fr-FR" sz="12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fr-FR" sz="1200" b="0" i="0" u="none" strike="noStrike" dirty="0" smtClean="0">
                          <a:solidFill>
                            <a:schemeClr val="bg1"/>
                          </a:solidFill>
                          <a:effectLst/>
                          <a:latin typeface="Calibri" panose="020F0502020204030204" pitchFamily="34" charset="0"/>
                        </a:rPr>
                        <a:t>En cours</a:t>
                      </a:r>
                      <a:endParaRPr lang="fr-FR" sz="12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fr-FR" sz="1200" b="0" i="0" u="none" strike="noStrike" dirty="0" smtClean="0">
                          <a:solidFill>
                            <a:schemeClr val="bg1"/>
                          </a:solidFill>
                          <a:effectLst/>
                          <a:latin typeface="Calibri" panose="020F0502020204030204" pitchFamily="34" charset="0"/>
                        </a:rPr>
                        <a:t>T3/4 2022</a:t>
                      </a:r>
                      <a:endParaRPr lang="fr-FR" sz="12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fr-FR" sz="1600" b="0" i="0" u="none" strike="noStrike" dirty="0" smtClean="0">
                          <a:solidFill>
                            <a:schemeClr val="bg1"/>
                          </a:solidFill>
                          <a:effectLst/>
                          <a:latin typeface="Calibri" panose="020F0502020204030204" pitchFamily="34" charset="0"/>
                        </a:rPr>
                        <a:t>++</a:t>
                      </a:r>
                      <a:endParaRPr lang="fr-FR" sz="16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fr-FR" sz="1600" b="0" i="0" u="none" strike="noStrike" dirty="0" smtClean="0">
                          <a:solidFill>
                            <a:schemeClr val="bg1"/>
                          </a:solidFill>
                          <a:effectLst/>
                          <a:latin typeface="Calibri" panose="020F0502020204030204" pitchFamily="34" charset="0"/>
                        </a:rPr>
                        <a:t>P2</a:t>
                      </a:r>
                      <a:endParaRPr lang="fr-FR" sz="16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fr-FR" sz="1200" b="0" i="0" u="none" strike="noStrike" dirty="0">
                          <a:solidFill>
                            <a:schemeClr val="bg1"/>
                          </a:solidFill>
                          <a:effectLst/>
                          <a:latin typeface="Calibri" panose="020F0502020204030204" pitchFamily="34" charset="0"/>
                        </a:rPr>
                        <a:t>Simple</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171450" indent="-171450" algn="l" defTabSz="914377" rtl="0" eaLnBrk="1" fontAlgn="ctr" latinLnBrk="0" hangingPunct="1">
                        <a:buFontTx/>
                        <a:buChar char="-"/>
                      </a:pPr>
                      <a:r>
                        <a:rPr lang="fr-FR" sz="1200" b="0" i="0" u="none" strike="noStrike" kern="1200" dirty="0" smtClean="0">
                          <a:solidFill>
                            <a:schemeClr val="bg1"/>
                          </a:solidFill>
                          <a:effectLst/>
                          <a:latin typeface="Calibri" panose="020F0502020204030204" pitchFamily="34" charset="0"/>
                          <a:ea typeface="+mn-ea"/>
                          <a:cs typeface="+mn-cs"/>
                        </a:rPr>
                        <a:t>Cas d’usage </a:t>
                      </a:r>
                      <a:r>
                        <a:rPr lang="fr-FR" sz="1200" b="0" i="0" u="none" strike="noStrike" kern="1200" baseline="0" dirty="0" err="1" smtClean="0">
                          <a:solidFill>
                            <a:schemeClr val="bg1"/>
                          </a:solidFill>
                          <a:effectLst/>
                          <a:latin typeface="Calibri" panose="020F0502020204030204" pitchFamily="34" charset="0"/>
                          <a:ea typeface="+mn-ea"/>
                          <a:cs typeface="+mn-cs"/>
                        </a:rPr>
                        <a:t>QdD</a:t>
                      </a:r>
                      <a:endParaRPr lang="fr-FR" sz="1200" b="0" i="0" u="none" strike="noStrike" kern="1200" dirty="0" smtClean="0">
                        <a:solidFill>
                          <a:schemeClr val="bg1"/>
                        </a:solidFill>
                        <a:effectLst/>
                        <a:latin typeface="Calibri" panose="020F0502020204030204" pitchFamily="34" charset="0"/>
                        <a:ea typeface="+mn-ea"/>
                        <a:cs typeface="+mn-cs"/>
                      </a:endParaRPr>
                    </a:p>
                    <a:p>
                      <a:pPr marL="171450" indent="-171450" algn="l" defTabSz="914377" rtl="0" eaLnBrk="1" fontAlgn="ctr" latinLnBrk="0" hangingPunct="1">
                        <a:buFontTx/>
                        <a:buChar char="-"/>
                      </a:pPr>
                      <a:r>
                        <a:rPr lang="fr-FR" sz="1200" b="0" i="0" u="none" strike="noStrike" kern="1200" dirty="0" smtClean="0">
                          <a:solidFill>
                            <a:schemeClr val="bg1"/>
                          </a:solidFill>
                          <a:effectLst/>
                          <a:latin typeface="Calibri" panose="020F0502020204030204" pitchFamily="34" charset="0"/>
                          <a:ea typeface="+mn-ea"/>
                          <a:cs typeface="+mn-cs"/>
                        </a:rPr>
                        <a:t>Embarquement et accompagnement</a:t>
                      </a:r>
                      <a:r>
                        <a:rPr lang="fr-FR" sz="1200" b="0" i="0" u="none" strike="noStrike" kern="1200" baseline="0" dirty="0" smtClean="0">
                          <a:solidFill>
                            <a:schemeClr val="bg1"/>
                          </a:solidFill>
                          <a:effectLst/>
                          <a:latin typeface="Calibri" panose="020F0502020204030204" pitchFamily="34" charset="0"/>
                          <a:ea typeface="+mn-ea"/>
                          <a:cs typeface="+mn-cs"/>
                        </a:rPr>
                        <a:t> des utilisateurs</a:t>
                      </a:r>
                      <a:endParaRPr lang="fr-FR" sz="1200" b="0" i="0" u="none" strike="noStrike" kern="1200" dirty="0" smtClean="0">
                        <a:solidFill>
                          <a:schemeClr val="bg1"/>
                        </a:solidFill>
                        <a:effectLst/>
                        <a:latin typeface="Calibri" panose="020F0502020204030204" pitchFamily="34" charset="0"/>
                        <a:ea typeface="+mn-ea"/>
                        <a:cs typeface="+mn-cs"/>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691896712"/>
                  </a:ext>
                </a:extLst>
              </a:tr>
              <a:tr h="514389">
                <a:tc>
                  <a:txBody>
                    <a:bodyPr/>
                    <a:lstStyle/>
                    <a:p>
                      <a:pPr algn="ctr" fontAlgn="ctr"/>
                      <a:r>
                        <a:rPr lang="fr-FR" sz="1200" b="0" i="0" u="none" strike="noStrike" dirty="0">
                          <a:solidFill>
                            <a:schemeClr val="bg1"/>
                          </a:solidFill>
                          <a:effectLst/>
                          <a:latin typeface="Calibri" panose="020F0502020204030204" pitchFamily="34" charset="0"/>
                        </a:rPr>
                        <a:t>Modernisation </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fr-FR" sz="1200" b="0" i="0" u="none" strike="noStrike" dirty="0" smtClean="0">
                          <a:solidFill>
                            <a:schemeClr val="bg1"/>
                          </a:solidFill>
                          <a:effectLst/>
                          <a:latin typeface="Calibri" panose="020F0502020204030204" pitchFamily="34" charset="0"/>
                        </a:rPr>
                        <a:t>Perspective</a:t>
                      </a:r>
                      <a:endParaRPr lang="fr-FR" sz="12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fr-FR" sz="1200" b="0" i="0" u="none" strike="noStrike" smtClean="0">
                          <a:solidFill>
                            <a:schemeClr val="bg1"/>
                          </a:solidFill>
                          <a:effectLst/>
                          <a:latin typeface="Calibri" panose="020F0502020204030204" pitchFamily="34" charset="0"/>
                        </a:rPr>
                        <a:t>?</a:t>
                      </a:r>
                      <a:endParaRPr lang="fr-FR" sz="12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fr-FR" sz="1200" b="0" i="0" u="none" strike="noStrike">
                          <a:solidFill>
                            <a:schemeClr val="bg1"/>
                          </a:solidFill>
                          <a:effectLst/>
                          <a:latin typeface="Calibri" panose="020F0502020204030204" pitchFamily="34" charset="0"/>
                        </a:rPr>
                        <a:t>A valider</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fr-FR" sz="1200" b="0" i="0" u="none" strike="noStrike" dirty="0" smtClean="0">
                          <a:solidFill>
                            <a:schemeClr val="bg1"/>
                          </a:solidFill>
                          <a:effectLst/>
                          <a:latin typeface="Calibri" panose="020F0502020204030204" pitchFamily="34" charset="0"/>
                        </a:rPr>
                        <a:t>2023</a:t>
                      </a:r>
                      <a:endParaRPr lang="fr-FR" sz="12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fr-FR" sz="1600" b="0" i="0" u="none" strike="noStrike" dirty="0" smtClean="0">
                          <a:solidFill>
                            <a:schemeClr val="bg1"/>
                          </a:solidFill>
                          <a:effectLst/>
                          <a:latin typeface="Calibri" panose="020F0502020204030204" pitchFamily="34" charset="0"/>
                        </a:rPr>
                        <a:t>+</a:t>
                      </a:r>
                      <a:endParaRPr lang="fr-FR" sz="16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fr-FR" sz="1600" b="0" i="0" u="none" strike="noStrike" dirty="0">
                          <a:solidFill>
                            <a:schemeClr val="bg1"/>
                          </a:solidFill>
                          <a:effectLst/>
                          <a:latin typeface="Calibri" panose="020F0502020204030204" pitchFamily="34" charset="0"/>
                        </a:rPr>
                        <a:t>P3</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fr-FR" sz="1200" b="0" i="0" u="none" strike="noStrike" dirty="0">
                          <a:solidFill>
                            <a:schemeClr val="bg1"/>
                          </a:solidFill>
                          <a:effectLst/>
                          <a:latin typeface="Calibri" panose="020F0502020204030204" pitchFamily="34" charset="0"/>
                        </a:rPr>
                        <a:t>Complexe</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171450" indent="-171450" algn="l" fontAlgn="ctr">
                        <a:buFont typeface="Arial" panose="020B0604020202020204" pitchFamily="34" charset="0"/>
                        <a:buChar char="•"/>
                      </a:pPr>
                      <a:r>
                        <a:rPr lang="fr-FR" sz="1200" b="0" i="0" u="none" strike="noStrike" dirty="0" smtClean="0">
                          <a:solidFill>
                            <a:schemeClr val="bg1"/>
                          </a:solidFill>
                          <a:effectLst/>
                          <a:latin typeface="Calibri" panose="020F0502020204030204" pitchFamily="34" charset="0"/>
                        </a:rPr>
                        <a:t>Usage de SAS à</a:t>
                      </a:r>
                      <a:r>
                        <a:rPr lang="fr-FR" sz="1200" b="0" i="0" u="none" strike="noStrike" baseline="0" dirty="0" smtClean="0">
                          <a:solidFill>
                            <a:schemeClr val="bg1"/>
                          </a:solidFill>
                          <a:effectLst/>
                          <a:latin typeface="Calibri" panose="020F0502020204030204" pitchFamily="34" charset="0"/>
                        </a:rPr>
                        <a:t> moyen et long terme :</a:t>
                      </a:r>
                    </a:p>
                    <a:p>
                      <a:pPr marL="171450" indent="-171450" algn="l" fontAlgn="ctr">
                        <a:buFont typeface="Arial" panose="020B0604020202020204" pitchFamily="34" charset="0"/>
                        <a:buChar char="•"/>
                      </a:pPr>
                      <a:r>
                        <a:rPr lang="fr-FR" sz="1200" b="0" i="0" u="none" strike="noStrike" baseline="0" dirty="0" smtClean="0">
                          <a:solidFill>
                            <a:schemeClr val="bg1"/>
                          </a:solidFill>
                          <a:effectLst/>
                          <a:latin typeface="Calibri" panose="020F0502020204030204" pitchFamily="34" charset="0"/>
                        </a:rPr>
                        <a:t>Veille technologique / rencontre éditeur / …</a:t>
                      </a:r>
                      <a:endParaRPr lang="fr-FR" sz="1200" b="0" i="0" u="none" strike="noStrike" dirty="0">
                        <a:solidFill>
                          <a:schemeClr val="bg1"/>
                        </a:solidFill>
                        <a:effectLst/>
                        <a:latin typeface="Calibri" panose="020F050202020403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2984334034"/>
                  </a:ext>
                </a:extLst>
              </a:tr>
            </a:tbl>
          </a:graphicData>
        </a:graphic>
      </p:graphicFrame>
    </p:spTree>
    <p:extLst>
      <p:ext uri="{BB962C8B-B14F-4D97-AF65-F5344CB8AC3E}">
        <p14:creationId xmlns:p14="http://schemas.microsoft.com/office/powerpoint/2010/main" val="38486074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e 62"/>
          <p:cNvGrpSpPr/>
          <p:nvPr/>
        </p:nvGrpSpPr>
        <p:grpSpPr>
          <a:xfrm>
            <a:off x="893591" y="999090"/>
            <a:ext cx="11394632" cy="5038765"/>
            <a:chOff x="427289" y="1215214"/>
            <a:chExt cx="11925731" cy="5151412"/>
          </a:xfrm>
        </p:grpSpPr>
        <p:pic>
          <p:nvPicPr>
            <p:cNvPr id="64" name="Picture 17"/>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33636" y="5409745"/>
              <a:ext cx="161925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 name="Rectangle à coins arrondis 64"/>
            <p:cNvSpPr/>
            <p:nvPr/>
          </p:nvSpPr>
          <p:spPr>
            <a:xfrm>
              <a:off x="494232" y="5072906"/>
              <a:ext cx="9323461" cy="1293720"/>
            </a:xfrm>
            <a:prstGeom prst="roundRect">
              <a:avLst/>
            </a:prstGeom>
            <a:noFill/>
            <a:ln w="19050">
              <a:solidFill>
                <a:schemeClr val="tx2">
                  <a:lumMod val="50000"/>
                </a:schemeClr>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46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 name="Groupe 65"/>
            <p:cNvGrpSpPr/>
            <p:nvPr/>
          </p:nvGrpSpPr>
          <p:grpSpPr>
            <a:xfrm>
              <a:off x="444383" y="3040431"/>
              <a:ext cx="10121505" cy="1668312"/>
              <a:chOff x="444383" y="2937879"/>
              <a:chExt cx="10121505" cy="1668312"/>
            </a:xfrm>
          </p:grpSpPr>
          <p:pic>
            <p:nvPicPr>
              <p:cNvPr id="9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432" y="3171960"/>
                <a:ext cx="1266825"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6" name="Rectangle à coins arrondis 95"/>
              <p:cNvSpPr/>
              <p:nvPr/>
            </p:nvSpPr>
            <p:spPr>
              <a:xfrm>
                <a:off x="444383" y="2937879"/>
                <a:ext cx="9306368" cy="1668312"/>
              </a:xfrm>
              <a:prstGeom prst="roundRect">
                <a:avLst/>
              </a:prstGeom>
              <a:noFill/>
              <a:ln w="19050">
                <a:solidFill>
                  <a:schemeClr val="tx2">
                    <a:lumMod val="50000"/>
                  </a:schemeClr>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46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0097" y="3171960"/>
                <a:ext cx="2143125"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1350" y="3067185"/>
                <a:ext cx="170497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0687" y="3124017"/>
                <a:ext cx="1638300"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72436" y="3132563"/>
                <a:ext cx="1323975"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1" name="ZoneTexte 100"/>
              <p:cNvSpPr txBox="1"/>
              <p:nvPr/>
            </p:nvSpPr>
            <p:spPr>
              <a:xfrm>
                <a:off x="4231920" y="2974734"/>
                <a:ext cx="3341077" cy="304104"/>
              </a:xfrm>
              <a:prstGeom prst="rect">
                <a:avLst/>
              </a:prstGeom>
              <a:noFill/>
              <a:ln w="12700">
                <a:noFill/>
              </a:ln>
            </p:spPr>
            <p:style>
              <a:lnRef idx="2">
                <a:schemeClr val="dk1"/>
              </a:lnRef>
              <a:fillRef idx="1">
                <a:schemeClr val="lt1"/>
              </a:fillRef>
              <a:effectRef idx="0">
                <a:schemeClr val="dk1"/>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333" b="1" i="0" u="none" strike="noStrike" kern="1200" cap="none" spc="0" normalizeH="0" baseline="0" noProof="0" dirty="0">
                    <a:ln>
                      <a:noFill/>
                    </a:ln>
                    <a:solidFill>
                      <a:prstClr val="black"/>
                    </a:solidFill>
                    <a:effectLst/>
                    <a:uLnTx/>
                    <a:uFillTx/>
                    <a:latin typeface="Calibri" panose="020F0502020204030204"/>
                    <a:ea typeface="+mn-ea"/>
                    <a:cs typeface="+mn-cs"/>
                  </a:rPr>
                  <a:t>Déploiement</a:t>
                </a:r>
                <a:endParaRPr kumimoji="0" lang="fr-FR" sz="1467"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ZoneTexte 101"/>
              <p:cNvSpPr txBox="1"/>
              <p:nvPr/>
            </p:nvSpPr>
            <p:spPr>
              <a:xfrm>
                <a:off x="5858878" y="2974735"/>
                <a:ext cx="3341077" cy="304104"/>
              </a:xfrm>
              <a:prstGeom prst="rect">
                <a:avLst/>
              </a:prstGeom>
              <a:noFill/>
              <a:ln w="12700">
                <a:noFill/>
              </a:ln>
            </p:spPr>
            <p:style>
              <a:lnRef idx="2">
                <a:schemeClr val="dk1"/>
              </a:lnRef>
              <a:fillRef idx="1">
                <a:schemeClr val="lt1"/>
              </a:fillRef>
              <a:effectRef idx="0">
                <a:schemeClr val="dk1"/>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333" b="1" i="0" u="none" strike="noStrike" kern="1200" cap="none" spc="0" normalizeH="0" baseline="0" noProof="0" dirty="0">
                    <a:ln>
                      <a:noFill/>
                    </a:ln>
                    <a:solidFill>
                      <a:prstClr val="black"/>
                    </a:solidFill>
                    <a:effectLst/>
                    <a:uLnTx/>
                    <a:uFillTx/>
                    <a:latin typeface="Calibri" panose="020F0502020204030204"/>
                    <a:ea typeface="+mn-ea"/>
                    <a:cs typeface="+mn-cs"/>
                  </a:rPr>
                  <a:t>Monitoring</a:t>
                </a:r>
              </a:p>
            </p:txBody>
          </p:sp>
          <p:sp>
            <p:nvSpPr>
              <p:cNvPr id="103" name="ZoneTexte 102"/>
              <p:cNvSpPr txBox="1"/>
              <p:nvPr/>
            </p:nvSpPr>
            <p:spPr>
              <a:xfrm>
                <a:off x="7224811" y="2974735"/>
                <a:ext cx="3341077" cy="304104"/>
              </a:xfrm>
              <a:prstGeom prst="rect">
                <a:avLst/>
              </a:prstGeom>
              <a:noFill/>
              <a:ln w="12700">
                <a:noFill/>
              </a:ln>
            </p:spPr>
            <p:style>
              <a:lnRef idx="2">
                <a:schemeClr val="dk1"/>
              </a:lnRef>
              <a:fillRef idx="1">
                <a:schemeClr val="lt1"/>
              </a:fillRef>
              <a:effectRef idx="0">
                <a:schemeClr val="dk1"/>
              </a:effectRef>
              <a:fontRef idx="minor">
                <a:schemeClr val="dk1"/>
              </a:fontRef>
            </p:style>
            <p:txBody>
              <a:bodyPr wrap="square" rtlCol="0" anchor="ctr">
                <a:spAutoFit/>
              </a:bodyPr>
              <a:lstStyle>
                <a:defPPr>
                  <a:defRPr lang="en-US"/>
                </a:defPPr>
                <a:lvl1pPr algn="ctr">
                  <a:defRPr sz="1400" b="1"/>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333" b="1" i="0" u="none" strike="noStrike" kern="1200" cap="none" spc="0" normalizeH="0" baseline="0" noProof="0" dirty="0">
                    <a:ln>
                      <a:noFill/>
                    </a:ln>
                    <a:solidFill>
                      <a:prstClr val="black"/>
                    </a:solidFill>
                    <a:effectLst/>
                    <a:uLnTx/>
                    <a:uFillTx/>
                    <a:latin typeface="Calibri" panose="020F0502020204030204"/>
                    <a:ea typeface="+mn-ea"/>
                    <a:cs typeface="+mn-cs"/>
                  </a:rPr>
                  <a:t>Mise à jour</a:t>
                </a:r>
              </a:p>
            </p:txBody>
          </p:sp>
          <p:sp>
            <p:nvSpPr>
              <p:cNvPr id="104" name="ZoneTexte 103"/>
              <p:cNvSpPr txBox="1"/>
              <p:nvPr/>
            </p:nvSpPr>
            <p:spPr>
              <a:xfrm>
                <a:off x="1968710" y="2974735"/>
                <a:ext cx="3341077" cy="304104"/>
              </a:xfrm>
              <a:prstGeom prst="rect">
                <a:avLst/>
              </a:prstGeom>
              <a:noFill/>
              <a:ln w="12700">
                <a:noFill/>
              </a:ln>
            </p:spPr>
            <p:style>
              <a:lnRef idx="2">
                <a:schemeClr val="dk1"/>
              </a:lnRef>
              <a:fillRef idx="1">
                <a:schemeClr val="lt1"/>
              </a:fillRef>
              <a:effectRef idx="0">
                <a:schemeClr val="dk1"/>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333" b="1" i="0" u="none" strike="noStrike" kern="1200" cap="none" spc="0" normalizeH="0" baseline="0" noProof="0" dirty="0">
                    <a:ln>
                      <a:noFill/>
                    </a:ln>
                    <a:solidFill>
                      <a:prstClr val="black"/>
                    </a:solidFill>
                    <a:effectLst/>
                    <a:uLnTx/>
                    <a:uFillTx/>
                    <a:latin typeface="Calibri" panose="020F0502020204030204"/>
                    <a:ea typeface="+mn-ea"/>
                    <a:cs typeface="+mn-cs"/>
                  </a:rPr>
                  <a:t>Analyse de données</a:t>
                </a:r>
              </a:p>
            </p:txBody>
          </p:sp>
        </p:grpSp>
        <p:grpSp>
          <p:nvGrpSpPr>
            <p:cNvPr id="67" name="Groupe 66"/>
            <p:cNvGrpSpPr/>
            <p:nvPr/>
          </p:nvGrpSpPr>
          <p:grpSpPr>
            <a:xfrm>
              <a:off x="427289" y="1521157"/>
              <a:ext cx="9323461" cy="1270909"/>
              <a:chOff x="427289" y="1307507"/>
              <a:chExt cx="9323461" cy="1270909"/>
            </a:xfrm>
          </p:grpSpPr>
          <p:pic>
            <p:nvPicPr>
              <p:cNvPr id="85"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95997" y="1529965"/>
                <a:ext cx="141922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6549" y="1569003"/>
                <a:ext cx="1409699"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7" name="Picture 8"/>
              <p:cNvPicPr>
                <a:picLocks noChangeAspect="1" noChangeArrowheads="1"/>
              </p:cNvPicPr>
              <p:nvPr/>
            </p:nvPicPr>
            <p:blipFill>
              <a:blip r:embed="rId11" cstate="print">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417418" y="1611538"/>
                <a:ext cx="958707" cy="9668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8" name="Rectangle à coins arrondis 87"/>
              <p:cNvSpPr/>
              <p:nvPr/>
            </p:nvSpPr>
            <p:spPr>
              <a:xfrm>
                <a:off x="427289" y="1307507"/>
                <a:ext cx="9323461" cy="1203533"/>
              </a:xfrm>
              <a:prstGeom prst="roundRect">
                <a:avLst/>
              </a:prstGeom>
              <a:noFill/>
              <a:ln w="19050">
                <a:solidFill>
                  <a:schemeClr val="tx2">
                    <a:lumMod val="50000"/>
                  </a:schemeClr>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46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ZoneTexte 91"/>
              <p:cNvSpPr txBox="1"/>
              <p:nvPr/>
            </p:nvSpPr>
            <p:spPr>
              <a:xfrm>
                <a:off x="1400568" y="1356758"/>
                <a:ext cx="3341075" cy="304104"/>
              </a:xfrm>
              <a:prstGeom prst="rect">
                <a:avLst/>
              </a:prstGeom>
              <a:noFill/>
              <a:ln w="12700">
                <a:noFill/>
              </a:ln>
            </p:spPr>
            <p:style>
              <a:lnRef idx="2">
                <a:schemeClr val="dk1"/>
              </a:lnRef>
              <a:fillRef idx="1">
                <a:schemeClr val="lt1"/>
              </a:fillRef>
              <a:effectRef idx="0">
                <a:schemeClr val="dk1"/>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333" b="1" i="0" u="none" strike="noStrike" kern="1200" cap="none" spc="0" normalizeH="0" baseline="0" noProof="0" dirty="0">
                    <a:ln>
                      <a:noFill/>
                    </a:ln>
                    <a:solidFill>
                      <a:prstClr val="black"/>
                    </a:solidFill>
                    <a:effectLst/>
                    <a:uLnTx/>
                    <a:uFillTx/>
                    <a:latin typeface="Calibri" panose="020F0502020204030204"/>
                    <a:ea typeface="+mn-ea"/>
                    <a:cs typeface="+mn-cs"/>
                  </a:rPr>
                  <a:t>Programmation</a:t>
                </a:r>
              </a:p>
            </p:txBody>
          </p:sp>
          <p:sp>
            <p:nvSpPr>
              <p:cNvPr id="94" name="ZoneTexte 93"/>
              <p:cNvSpPr txBox="1"/>
              <p:nvPr/>
            </p:nvSpPr>
            <p:spPr>
              <a:xfrm>
                <a:off x="4926248" y="1356759"/>
                <a:ext cx="3341075" cy="304104"/>
              </a:xfrm>
              <a:prstGeom prst="rect">
                <a:avLst/>
              </a:prstGeom>
              <a:noFill/>
              <a:ln w="12700">
                <a:noFill/>
              </a:ln>
            </p:spPr>
            <p:style>
              <a:lnRef idx="2">
                <a:schemeClr val="dk1"/>
              </a:lnRef>
              <a:fillRef idx="1">
                <a:schemeClr val="lt1"/>
              </a:fillRef>
              <a:effectRef idx="0">
                <a:schemeClr val="dk1"/>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333" b="1" i="0" u="none" strike="noStrike" kern="1200" cap="none" spc="0" normalizeH="0" baseline="0" noProof="0" dirty="0">
                    <a:ln>
                      <a:noFill/>
                    </a:ln>
                    <a:solidFill>
                      <a:prstClr val="black"/>
                    </a:solidFill>
                    <a:effectLst/>
                    <a:uLnTx/>
                    <a:uFillTx/>
                    <a:latin typeface="Calibri" panose="020F0502020204030204"/>
                    <a:ea typeface="+mn-ea"/>
                    <a:cs typeface="+mn-cs"/>
                  </a:rPr>
                  <a:t>Machine Learning</a:t>
                </a:r>
              </a:p>
            </p:txBody>
          </p:sp>
        </p:grpSp>
        <p:sp>
          <p:nvSpPr>
            <p:cNvPr id="68" name="ZoneTexte 67"/>
            <p:cNvSpPr txBox="1"/>
            <p:nvPr/>
          </p:nvSpPr>
          <p:spPr>
            <a:xfrm>
              <a:off x="3315249" y="4763219"/>
              <a:ext cx="3341076" cy="304104"/>
            </a:xfrm>
            <a:prstGeom prst="rect">
              <a:avLst/>
            </a:prstGeom>
            <a:noFill/>
            <a:ln w="12700">
              <a:noFill/>
            </a:ln>
          </p:spPr>
          <p:style>
            <a:lnRef idx="2">
              <a:schemeClr val="dk1"/>
            </a:lnRef>
            <a:fillRef idx="1">
              <a:schemeClr val="lt1"/>
            </a:fillRef>
            <a:effectRef idx="0">
              <a:schemeClr val="dk1"/>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333" b="1"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rPr>
                <a:t>Sources de données</a:t>
              </a:r>
            </a:p>
          </p:txBody>
        </p:sp>
        <p:sp>
          <p:nvSpPr>
            <p:cNvPr id="69" name="ZoneTexte 68"/>
            <p:cNvSpPr txBox="1"/>
            <p:nvPr/>
          </p:nvSpPr>
          <p:spPr>
            <a:xfrm>
              <a:off x="3218499" y="2734440"/>
              <a:ext cx="3341076" cy="304104"/>
            </a:xfrm>
            <a:prstGeom prst="rect">
              <a:avLst/>
            </a:prstGeom>
            <a:noFill/>
            <a:ln w="12700">
              <a:noFill/>
            </a:ln>
          </p:spPr>
          <p:style>
            <a:lnRef idx="2">
              <a:schemeClr val="dk1"/>
            </a:lnRef>
            <a:fillRef idx="1">
              <a:schemeClr val="lt1"/>
            </a:fillRef>
            <a:effectRef idx="0">
              <a:schemeClr val="dk1"/>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333" b="1"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rPr>
                <a:t>CI/CD</a:t>
              </a:r>
            </a:p>
          </p:txBody>
        </p:sp>
        <p:sp>
          <p:nvSpPr>
            <p:cNvPr id="70" name="Rectangle à coins arrondis 69"/>
            <p:cNvSpPr/>
            <p:nvPr/>
          </p:nvSpPr>
          <p:spPr>
            <a:xfrm>
              <a:off x="9930213" y="1521156"/>
              <a:ext cx="1563880" cy="4845469"/>
            </a:xfrm>
            <a:prstGeom prst="roundRect">
              <a:avLst/>
            </a:prstGeom>
            <a:ln w="19050">
              <a:solidFill>
                <a:schemeClr val="tx2">
                  <a:lumMod val="50000"/>
                </a:schemeClr>
              </a:solidFill>
            </a:ln>
            <a:effectLst/>
            <a:scene3d>
              <a:camera prst="orthographicFront">
                <a:rot lat="0" lon="0" rev="0"/>
              </a:camera>
              <a:lightRig rig="chilly" dir="t">
                <a:rot lat="0" lon="0" rev="18480000"/>
              </a:lightRig>
            </a:scene3d>
            <a:sp3d prstMaterial="clear">
              <a:bevelT h="63500"/>
            </a:sp3d>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46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ZoneTexte 70"/>
            <p:cNvSpPr txBox="1"/>
            <p:nvPr/>
          </p:nvSpPr>
          <p:spPr>
            <a:xfrm>
              <a:off x="9011944" y="1564295"/>
              <a:ext cx="3341076" cy="933221"/>
            </a:xfrm>
            <a:prstGeom prst="rect">
              <a:avLst/>
            </a:prstGeom>
            <a:noFill/>
            <a:ln w="12700">
              <a:noFill/>
            </a:ln>
          </p:spPr>
          <p:style>
            <a:lnRef idx="2">
              <a:schemeClr val="dk1"/>
            </a:lnRef>
            <a:fillRef idx="1">
              <a:schemeClr val="lt1"/>
            </a:fillRef>
            <a:effectRef idx="0">
              <a:schemeClr val="dk1"/>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333" b="1"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rPr>
                <a:t>API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333" b="1"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rPr>
                <a:t>OPEN SOURCE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333" b="1"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rPr>
                <a:t>&amp;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333" b="1"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rPr>
                <a:t>SAS</a:t>
              </a:r>
            </a:p>
          </p:txBody>
        </p:sp>
        <p:pic>
          <p:nvPicPr>
            <p:cNvPr id="72"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262179" y="2700472"/>
              <a:ext cx="1047750"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3" name="Connecteur droit 72"/>
            <p:cNvCxnSpPr/>
            <p:nvPr/>
          </p:nvCxnSpPr>
          <p:spPr>
            <a:xfrm>
              <a:off x="9930213" y="2511040"/>
              <a:ext cx="1563880" cy="0"/>
            </a:xfrm>
            <a:prstGeom prst="line">
              <a:avLst/>
            </a:prstGeom>
            <a:ln w="19050">
              <a:solidFill>
                <a:schemeClr val="tx2">
                  <a:lumMod val="50000"/>
                </a:schemeClr>
              </a:solidFill>
            </a:ln>
          </p:spPr>
          <p:style>
            <a:lnRef idx="3">
              <a:schemeClr val="dk1"/>
            </a:lnRef>
            <a:fillRef idx="0">
              <a:schemeClr val="dk1"/>
            </a:fillRef>
            <a:effectRef idx="2">
              <a:schemeClr val="dk1"/>
            </a:effectRef>
            <a:fontRef idx="minor">
              <a:schemeClr val="tx1"/>
            </a:fontRef>
          </p:style>
        </p:cxnSp>
        <p:pic>
          <p:nvPicPr>
            <p:cNvPr id="74" name="Picture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87971" y="5466825"/>
              <a:ext cx="962025"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5" name="Picture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26988" y="5476350"/>
              <a:ext cx="11620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6" name="Picture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09787" y="5457370"/>
              <a:ext cx="1524000"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7" name="Picture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21942" y="5452537"/>
              <a:ext cx="1323975"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8" name="ZoneTexte 77"/>
            <p:cNvSpPr txBox="1"/>
            <p:nvPr/>
          </p:nvSpPr>
          <p:spPr>
            <a:xfrm>
              <a:off x="786431" y="5134335"/>
              <a:ext cx="1166428" cy="304104"/>
            </a:xfrm>
            <a:prstGeom prst="rect">
              <a:avLst/>
            </a:prstGeom>
            <a:noFill/>
            <a:ln w="12700">
              <a:noFill/>
            </a:ln>
          </p:spPr>
          <p:style>
            <a:lnRef idx="2">
              <a:schemeClr val="dk1"/>
            </a:lnRef>
            <a:fillRef idx="1">
              <a:schemeClr val="lt1"/>
            </a:fillRef>
            <a:effectRef idx="0">
              <a:schemeClr val="dk1"/>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333" b="1" i="0" u="none" strike="noStrike" kern="1200" cap="none" spc="0" normalizeH="0" baseline="0" noProof="0" dirty="0">
                  <a:ln>
                    <a:noFill/>
                  </a:ln>
                  <a:solidFill>
                    <a:prstClr val="black"/>
                  </a:solidFill>
                  <a:effectLst/>
                  <a:uLnTx/>
                  <a:uFillTx/>
                  <a:latin typeface="Calibri" panose="020F0502020204030204"/>
                  <a:ea typeface="+mn-ea"/>
                  <a:cs typeface="+mn-cs"/>
                </a:rPr>
                <a:t>SAS</a:t>
              </a:r>
            </a:p>
          </p:txBody>
        </p:sp>
        <p:sp>
          <p:nvSpPr>
            <p:cNvPr id="79" name="ZoneTexte 78"/>
            <p:cNvSpPr txBox="1"/>
            <p:nvPr/>
          </p:nvSpPr>
          <p:spPr>
            <a:xfrm>
              <a:off x="2036882" y="5132702"/>
              <a:ext cx="1166428" cy="304104"/>
            </a:xfrm>
            <a:prstGeom prst="rect">
              <a:avLst/>
            </a:prstGeom>
            <a:noFill/>
            <a:ln w="12700">
              <a:noFill/>
            </a:ln>
          </p:spPr>
          <p:style>
            <a:lnRef idx="2">
              <a:schemeClr val="dk1"/>
            </a:lnRef>
            <a:fillRef idx="1">
              <a:schemeClr val="lt1"/>
            </a:fillRef>
            <a:effectRef idx="0">
              <a:schemeClr val="dk1"/>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333" b="1" i="0" u="none" strike="noStrike" kern="1200" cap="none" spc="0" normalizeH="0" baseline="0" noProof="0" dirty="0">
                  <a:ln>
                    <a:noFill/>
                  </a:ln>
                  <a:solidFill>
                    <a:prstClr val="black"/>
                  </a:solidFill>
                  <a:effectLst/>
                  <a:uLnTx/>
                  <a:uFillTx/>
                  <a:latin typeface="Calibri" panose="020F0502020204030204"/>
                  <a:ea typeface="+mn-ea"/>
                  <a:cs typeface="+mn-cs"/>
                </a:rPr>
                <a:t>CLOUD DB</a:t>
              </a:r>
            </a:p>
          </p:txBody>
        </p:sp>
        <p:sp>
          <p:nvSpPr>
            <p:cNvPr id="80" name="ZoneTexte 79"/>
            <p:cNvSpPr txBox="1"/>
            <p:nvPr/>
          </p:nvSpPr>
          <p:spPr>
            <a:xfrm>
              <a:off x="3573770" y="5147970"/>
              <a:ext cx="1468485" cy="304104"/>
            </a:xfrm>
            <a:prstGeom prst="rect">
              <a:avLst/>
            </a:prstGeom>
            <a:noFill/>
            <a:ln w="12700">
              <a:noFill/>
            </a:ln>
          </p:spPr>
          <p:style>
            <a:lnRef idx="2">
              <a:schemeClr val="dk1"/>
            </a:lnRef>
            <a:fillRef idx="1">
              <a:schemeClr val="lt1"/>
            </a:fillRef>
            <a:effectRef idx="0">
              <a:schemeClr val="dk1"/>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333" b="1" i="0" u="none" strike="noStrike" kern="1200" cap="none" spc="0" normalizeH="0" baseline="0" noProof="0" dirty="0">
                  <a:ln>
                    <a:noFill/>
                  </a:ln>
                  <a:solidFill>
                    <a:prstClr val="black"/>
                  </a:solidFill>
                  <a:effectLst/>
                  <a:uLnTx/>
                  <a:uFillTx/>
                  <a:latin typeface="Calibri" panose="020F0502020204030204"/>
                  <a:ea typeface="+mn-ea"/>
                  <a:cs typeface="+mn-cs"/>
                </a:rPr>
                <a:t>ON PREMISE DB</a:t>
              </a:r>
            </a:p>
          </p:txBody>
        </p:sp>
        <p:sp>
          <p:nvSpPr>
            <p:cNvPr id="81" name="ZoneTexte 80"/>
            <p:cNvSpPr txBox="1"/>
            <p:nvPr/>
          </p:nvSpPr>
          <p:spPr>
            <a:xfrm>
              <a:off x="5309787" y="5170408"/>
              <a:ext cx="1468485" cy="304104"/>
            </a:xfrm>
            <a:prstGeom prst="rect">
              <a:avLst/>
            </a:prstGeom>
            <a:noFill/>
            <a:ln w="12700">
              <a:noFill/>
            </a:ln>
          </p:spPr>
          <p:style>
            <a:lnRef idx="2">
              <a:schemeClr val="dk1"/>
            </a:lnRef>
            <a:fillRef idx="1">
              <a:schemeClr val="lt1"/>
            </a:fillRef>
            <a:effectRef idx="0">
              <a:schemeClr val="dk1"/>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333" b="1" i="0" u="none" strike="noStrike" kern="1200" cap="none" spc="0" normalizeH="0" baseline="0" noProof="0" dirty="0">
                  <a:ln>
                    <a:noFill/>
                  </a:ln>
                  <a:solidFill>
                    <a:prstClr val="black"/>
                  </a:solidFill>
                  <a:effectLst/>
                  <a:uLnTx/>
                  <a:uFillTx/>
                  <a:latin typeface="Calibri" panose="020F0502020204030204"/>
                  <a:ea typeface="+mn-ea"/>
                  <a:cs typeface="+mn-cs"/>
                </a:rPr>
                <a:t>STREAMING</a:t>
              </a:r>
            </a:p>
          </p:txBody>
        </p:sp>
        <p:sp>
          <p:nvSpPr>
            <p:cNvPr id="82" name="ZoneTexte 81"/>
            <p:cNvSpPr txBox="1"/>
            <p:nvPr/>
          </p:nvSpPr>
          <p:spPr>
            <a:xfrm>
              <a:off x="6778272" y="5160882"/>
              <a:ext cx="1468485" cy="304104"/>
            </a:xfrm>
            <a:prstGeom prst="rect">
              <a:avLst/>
            </a:prstGeom>
            <a:noFill/>
            <a:ln w="12700">
              <a:noFill/>
            </a:ln>
          </p:spPr>
          <p:style>
            <a:lnRef idx="2">
              <a:schemeClr val="dk1"/>
            </a:lnRef>
            <a:fillRef idx="1">
              <a:schemeClr val="lt1"/>
            </a:fillRef>
            <a:effectRef idx="0">
              <a:schemeClr val="dk1"/>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333" b="1" i="0" u="none" strike="noStrike" kern="1200" cap="none" spc="0" normalizeH="0" baseline="0" noProof="0" dirty="0">
                  <a:ln>
                    <a:noFill/>
                  </a:ln>
                  <a:solidFill>
                    <a:prstClr val="black"/>
                  </a:solidFill>
                  <a:effectLst/>
                  <a:uLnTx/>
                  <a:uFillTx/>
                  <a:latin typeface="Calibri" panose="020F0502020204030204"/>
                  <a:ea typeface="+mn-ea"/>
                  <a:cs typeface="+mn-cs"/>
                </a:rPr>
                <a:t>HADOOP</a:t>
              </a:r>
            </a:p>
          </p:txBody>
        </p:sp>
        <p:sp>
          <p:nvSpPr>
            <p:cNvPr id="83" name="ZoneTexte 82"/>
            <p:cNvSpPr txBox="1"/>
            <p:nvPr/>
          </p:nvSpPr>
          <p:spPr>
            <a:xfrm>
              <a:off x="3249996" y="1215214"/>
              <a:ext cx="3341076" cy="304104"/>
            </a:xfrm>
            <a:prstGeom prst="rect">
              <a:avLst/>
            </a:prstGeom>
            <a:noFill/>
            <a:ln w="12700">
              <a:noFill/>
            </a:ln>
          </p:spPr>
          <p:style>
            <a:lnRef idx="2">
              <a:schemeClr val="dk1"/>
            </a:lnRef>
            <a:fillRef idx="1">
              <a:schemeClr val="lt1"/>
            </a:fillRef>
            <a:effectRef idx="0">
              <a:schemeClr val="dk1"/>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333" b="1" i="0" u="none" strike="noStrike" kern="1200" cap="none" spc="0" normalizeH="0" baseline="0" noProof="0" dirty="0">
                  <a:ln>
                    <a:noFill/>
                  </a:ln>
                  <a:solidFill>
                    <a:srgbClr val="44546A">
                      <a:lumMod val="50000"/>
                    </a:srgbClr>
                  </a:solidFill>
                  <a:effectLst/>
                  <a:uLnTx/>
                  <a:uFillTx/>
                  <a:latin typeface="Calibri" panose="020F0502020204030204"/>
                  <a:ea typeface="+mn-ea"/>
                  <a:cs typeface="+mn-cs"/>
                </a:rPr>
                <a:t>APPLICATION</a:t>
              </a:r>
            </a:p>
          </p:txBody>
        </p:sp>
      </p:grpSp>
      <p:sp>
        <p:nvSpPr>
          <p:cNvPr id="44" name="ZoneTexte 43"/>
          <p:cNvSpPr txBox="1"/>
          <p:nvPr/>
        </p:nvSpPr>
        <p:spPr>
          <a:xfrm>
            <a:off x="3545986" y="1346517"/>
            <a:ext cx="3192284" cy="297454"/>
          </a:xfrm>
          <a:prstGeom prst="rect">
            <a:avLst/>
          </a:prstGeom>
          <a:noFill/>
          <a:ln w="12700">
            <a:noFill/>
          </a:ln>
        </p:spPr>
        <p:style>
          <a:lnRef idx="2">
            <a:schemeClr val="dk1"/>
          </a:lnRef>
          <a:fillRef idx="1">
            <a:schemeClr val="lt1"/>
          </a:fillRef>
          <a:effectRef idx="0">
            <a:schemeClr val="dk1"/>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333" b="1" i="0" u="none" strike="noStrike" kern="1200" cap="none" spc="0" normalizeH="0" baseline="0" noProof="0" dirty="0">
                <a:ln>
                  <a:noFill/>
                </a:ln>
                <a:solidFill>
                  <a:prstClr val="black"/>
                </a:solidFill>
                <a:effectLst/>
                <a:uLnTx/>
                <a:uFillTx/>
                <a:latin typeface="Calibri" panose="020F0502020204030204"/>
                <a:ea typeface="+mn-ea"/>
                <a:cs typeface="+mn-cs"/>
              </a:rPr>
              <a:t>Data </a:t>
            </a:r>
            <a:r>
              <a:rPr kumimoji="0" lang="fr-FR" sz="1333" b="1" i="0" u="none" strike="noStrike" kern="1200" cap="none" spc="0" normalizeH="0" baseline="0" noProof="0" dirty="0" err="1">
                <a:ln>
                  <a:noFill/>
                </a:ln>
                <a:solidFill>
                  <a:prstClr val="black"/>
                </a:solidFill>
                <a:effectLst/>
                <a:uLnTx/>
                <a:uFillTx/>
                <a:latin typeface="Calibri" panose="020F0502020204030204"/>
                <a:ea typeface="+mn-ea"/>
                <a:cs typeface="+mn-cs"/>
              </a:rPr>
              <a:t>viz</a:t>
            </a:r>
            <a:r>
              <a:rPr kumimoji="0" lang="fr-FR" sz="1333" b="1"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42" name="Titre 7"/>
          <p:cNvSpPr>
            <a:spLocks noGrp="1"/>
          </p:cNvSpPr>
          <p:nvPr>
            <p:ph type="title"/>
          </p:nvPr>
        </p:nvSpPr>
        <p:spPr>
          <a:xfrm>
            <a:off x="1629580" y="211369"/>
            <a:ext cx="8974800" cy="478800"/>
          </a:xfrm>
        </p:spPr>
        <p:txBody>
          <a:bodyPr>
            <a:normAutofit fontScale="90000"/>
          </a:bodyPr>
          <a:lstStyle/>
          <a:p>
            <a:pPr algn="ctr"/>
            <a:r>
              <a:rPr lang="fr-FR" sz="3200" b="1" noProof="0" dirty="0">
                <a:solidFill>
                  <a:schemeClr val="tx2">
                    <a:lumMod val="50000"/>
                  </a:schemeClr>
                </a:solidFill>
              </a:rPr>
              <a:t>Moderniser le SI </a:t>
            </a:r>
            <a:r>
              <a:rPr lang="fr-FR" sz="3200" b="1" noProof="0" dirty="0" smtClean="0">
                <a:solidFill>
                  <a:schemeClr val="tx2">
                    <a:lumMod val="50000"/>
                  </a:schemeClr>
                </a:solidFill>
              </a:rPr>
              <a:t>DATA</a:t>
            </a:r>
            <a:r>
              <a:rPr lang="fr-FR" cap="all" noProof="0" dirty="0" smtClean="0"/>
              <a:t/>
            </a:r>
            <a:br>
              <a:rPr lang="fr-FR" cap="all" noProof="0" dirty="0" smtClean="0"/>
            </a:br>
            <a:r>
              <a:rPr lang="fr-FR" sz="1800" cap="all" noProof="0" dirty="0" smtClean="0"/>
              <a:t>SAS VIYA</a:t>
            </a:r>
            <a:endParaRPr lang="fr-FR" noProof="0" dirty="0"/>
          </a:p>
        </p:txBody>
      </p:sp>
    </p:spTree>
    <p:extLst>
      <p:ext uri="{BB962C8B-B14F-4D97-AF65-F5344CB8AC3E}">
        <p14:creationId xmlns:p14="http://schemas.microsoft.com/office/powerpoint/2010/main" val="19867783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4294967295"/>
          </p:nvPr>
        </p:nvSpPr>
        <p:spPr>
          <a:xfrm>
            <a:off x="94488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BC6585-F38B-41B2-AB3D-F869C80BC918}" type="slidenum">
              <a:rPr kumimoji="0" lang="fr-FR"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fr-FR" sz="1200" b="0" i="0" u="none" strike="noStrike" kern="1200" cap="none" spc="0" normalizeH="0" baseline="0" dirty="0">
              <a:ln>
                <a:noFill/>
              </a:ln>
              <a:solidFill>
                <a:prstClr val="black">
                  <a:tint val="75000"/>
                </a:prstClr>
              </a:solidFill>
              <a:effectLst/>
              <a:uLnTx/>
              <a:uFillTx/>
              <a:latin typeface="Calibri" panose="020F0502020204030204"/>
              <a:ea typeface="+mn-ea"/>
              <a:cs typeface="+mn-cs"/>
            </a:endParaRPr>
          </a:p>
        </p:txBody>
      </p:sp>
      <p:pic>
        <p:nvPicPr>
          <p:cNvPr id="10" name="Picture 2" descr="http://cloudpassage.github.io/halo-toolbox/images/python_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7034" y="3539857"/>
            <a:ext cx="919551" cy="91955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s://spinspire.com/sites/spinspire.com/files/field/image/rest_api_256x2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644" y="5228673"/>
            <a:ext cx="1244981" cy="124498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7729" y="3734132"/>
            <a:ext cx="879401" cy="681413"/>
          </a:xfrm>
          <a:prstGeom prst="rect">
            <a:avLst/>
          </a:prstGeom>
        </p:spPr>
      </p:pic>
      <p:sp>
        <p:nvSpPr>
          <p:cNvPr id="13" name="Freeform 331"/>
          <p:cNvSpPr/>
          <p:nvPr/>
        </p:nvSpPr>
        <p:spPr>
          <a:xfrm rot="5775925">
            <a:off x="9746476" y="4217778"/>
            <a:ext cx="598497" cy="588532"/>
          </a:xfrm>
          <a:custGeom>
            <a:avLst/>
            <a:gdLst>
              <a:gd name="connsiteX0" fmla="*/ 415752 w 1423776"/>
              <a:gd name="connsiteY0" fmla="*/ 730761 h 1400064"/>
              <a:gd name="connsiteX1" fmla="*/ 741883 w 1423776"/>
              <a:gd name="connsiteY1" fmla="*/ 992364 h 1400064"/>
              <a:gd name="connsiteX2" fmla="*/ 1003486 w 1423776"/>
              <a:gd name="connsiteY2" fmla="*/ 666233 h 1400064"/>
              <a:gd name="connsiteX3" fmla="*/ 677355 w 1423776"/>
              <a:gd name="connsiteY3" fmla="*/ 404630 h 1400064"/>
              <a:gd name="connsiteX4" fmla="*/ 415752 w 1423776"/>
              <a:gd name="connsiteY4" fmla="*/ 730761 h 1400064"/>
              <a:gd name="connsiteX5" fmla="*/ 18792 w 1423776"/>
              <a:gd name="connsiteY5" fmla="*/ 871328 h 1400064"/>
              <a:gd name="connsiteX6" fmla="*/ 0 w 1423776"/>
              <a:gd name="connsiteY6" fmla="*/ 700168 h 1400064"/>
              <a:gd name="connsiteX7" fmla="*/ 125488 w 1423776"/>
              <a:gd name="connsiteY7" fmla="*/ 619202 h 1400064"/>
              <a:gd name="connsiteX8" fmla="*/ 139906 w 1423776"/>
              <a:gd name="connsiteY8" fmla="*/ 544891 h 1400064"/>
              <a:gd name="connsiteX9" fmla="*/ 57558 w 1423776"/>
              <a:gd name="connsiteY9" fmla="*/ 417181 h 1400064"/>
              <a:gd name="connsiteX10" fmla="*/ 145265 w 1423776"/>
              <a:gd name="connsiteY10" fmla="*/ 269003 h 1400064"/>
              <a:gd name="connsiteX11" fmla="*/ 294475 w 1423776"/>
              <a:gd name="connsiteY11" fmla="*/ 279585 h 1400064"/>
              <a:gd name="connsiteX12" fmla="*/ 327503 w 1423776"/>
              <a:gd name="connsiteY12" fmla="*/ 247214 h 1400064"/>
              <a:gd name="connsiteX13" fmla="*/ 379112 w 1423776"/>
              <a:gd name="connsiteY13" fmla="*/ 209505 h 1400064"/>
              <a:gd name="connsiteX14" fmla="*/ 376794 w 1423776"/>
              <a:gd name="connsiteY14" fmla="*/ 207174 h 1400064"/>
              <a:gd name="connsiteX15" fmla="*/ 398919 w 1423776"/>
              <a:gd name="connsiteY15" fmla="*/ 55389 h 1400064"/>
              <a:gd name="connsiteX16" fmla="*/ 562426 w 1423776"/>
              <a:gd name="connsiteY16" fmla="*/ 1404 h 1400064"/>
              <a:gd name="connsiteX17" fmla="*/ 670578 w 1423776"/>
              <a:gd name="connsiteY17" fmla="*/ 110175 h 1400064"/>
              <a:gd name="connsiteX18" fmla="*/ 670526 w 1423776"/>
              <a:gd name="connsiteY18" fmla="*/ 110535 h 1400064"/>
              <a:gd name="connsiteX19" fmla="*/ 745429 w 1423776"/>
              <a:gd name="connsiteY19" fmla="*/ 109869 h 1400064"/>
              <a:gd name="connsiteX20" fmla="*/ 745059 w 1423776"/>
              <a:gd name="connsiteY20" fmla="*/ 107004 h 1400064"/>
              <a:gd name="connsiteX21" fmla="*/ 854960 w 1423776"/>
              <a:gd name="connsiteY21" fmla="*/ 0 h 1400064"/>
              <a:gd name="connsiteX22" fmla="*/ 1017570 w 1423776"/>
              <a:gd name="connsiteY22" fmla="*/ 56628 h 1400064"/>
              <a:gd name="connsiteX23" fmla="*/ 1037007 w 1423776"/>
              <a:gd name="connsiteY23" fmla="*/ 207008 h 1400064"/>
              <a:gd name="connsiteX24" fmla="*/ 1045456 w 1423776"/>
              <a:gd name="connsiteY24" fmla="*/ 211853 h 1400064"/>
              <a:gd name="connsiteX25" fmla="*/ 1098909 w 1423776"/>
              <a:gd name="connsiteY25" fmla="*/ 257693 h 1400064"/>
              <a:gd name="connsiteX26" fmla="*/ 1246936 w 1423776"/>
              <a:gd name="connsiteY26" fmla="*/ 240224 h 1400064"/>
              <a:gd name="connsiteX27" fmla="*/ 1341460 w 1423776"/>
              <a:gd name="connsiteY27" fmla="*/ 384148 h 1400064"/>
              <a:gd name="connsiteX28" fmla="*/ 1269368 w 1423776"/>
              <a:gd name="connsiteY28" fmla="*/ 508316 h 1400064"/>
              <a:gd name="connsiteX29" fmla="*/ 1295826 w 1423776"/>
              <a:gd name="connsiteY29" fmla="*/ 627106 h 1400064"/>
              <a:gd name="connsiteX30" fmla="*/ 1298133 w 1423776"/>
              <a:gd name="connsiteY30" fmla="*/ 626351 h 1400064"/>
              <a:gd name="connsiteX31" fmla="*/ 1423776 w 1423776"/>
              <a:gd name="connsiteY31" fmla="*/ 714339 h 1400064"/>
              <a:gd name="connsiteX32" fmla="*/ 1398507 w 1423776"/>
              <a:gd name="connsiteY32" fmla="*/ 884664 h 1400064"/>
              <a:gd name="connsiteX33" fmla="*/ 1252730 w 1423776"/>
              <a:gd name="connsiteY33" fmla="*/ 932385 h 1400064"/>
              <a:gd name="connsiteX34" fmla="*/ 1252557 w 1423776"/>
              <a:gd name="connsiteY34" fmla="*/ 932263 h 1400064"/>
              <a:gd name="connsiteX35" fmla="*/ 1251605 w 1423776"/>
              <a:gd name="connsiteY35" fmla="*/ 935067 h 1400064"/>
              <a:gd name="connsiteX36" fmla="*/ 1206062 w 1423776"/>
              <a:gd name="connsiteY36" fmla="*/ 1015061 h 1400064"/>
              <a:gd name="connsiteX37" fmla="*/ 1211343 w 1423776"/>
              <a:gd name="connsiteY37" fmla="*/ 1017273 h 1400064"/>
              <a:gd name="connsiteX38" fmla="*/ 1248836 w 1423776"/>
              <a:gd name="connsiteY38" fmla="*/ 1166009 h 1400064"/>
              <a:gd name="connsiteX39" fmla="*/ 1118319 w 1423776"/>
              <a:gd name="connsiteY39" fmla="*/ 1278323 h 1400064"/>
              <a:gd name="connsiteX40" fmla="*/ 981524 w 1423776"/>
              <a:gd name="connsiteY40" fmla="*/ 1221038 h 1400064"/>
              <a:gd name="connsiteX41" fmla="*/ 891285 w 1423776"/>
              <a:gd name="connsiteY41" fmla="*/ 1261286 h 1400064"/>
              <a:gd name="connsiteX42" fmla="*/ 855306 w 1423776"/>
              <a:gd name="connsiteY42" fmla="*/ 1268948 h 1400064"/>
              <a:gd name="connsiteX43" fmla="*/ 789748 w 1423776"/>
              <a:gd name="connsiteY43" fmla="*/ 1400064 h 1400064"/>
              <a:gd name="connsiteX44" fmla="*/ 617559 w 1423776"/>
              <a:gd name="connsiteY44" fmla="*/ 1400064 h 1400064"/>
              <a:gd name="connsiteX45" fmla="*/ 551161 w 1423776"/>
              <a:gd name="connsiteY45" fmla="*/ 1267268 h 1400064"/>
              <a:gd name="connsiteX46" fmla="*/ 540302 w 1423776"/>
              <a:gd name="connsiteY46" fmla="*/ 1265161 h 1400064"/>
              <a:gd name="connsiteX47" fmla="*/ 448222 w 1423776"/>
              <a:gd name="connsiteY47" fmla="*/ 1226233 h 1400064"/>
              <a:gd name="connsiteX48" fmla="*/ 446837 w 1423776"/>
              <a:gd name="connsiteY48" fmla="*/ 1231392 h 1400064"/>
              <a:gd name="connsiteX49" fmla="*/ 304459 w 1423776"/>
              <a:gd name="connsiteY49" fmla="*/ 1288458 h 1400064"/>
              <a:gd name="connsiteX50" fmla="*/ 175684 w 1423776"/>
              <a:gd name="connsiteY50" fmla="*/ 1174151 h 1400064"/>
              <a:gd name="connsiteX51" fmla="*/ 215458 w 1423776"/>
              <a:gd name="connsiteY51" fmla="*/ 1026010 h 1400064"/>
              <a:gd name="connsiteX52" fmla="*/ 218993 w 1423776"/>
              <a:gd name="connsiteY52" fmla="*/ 1024593 h 1400064"/>
              <a:gd name="connsiteX53" fmla="*/ 167496 w 1423776"/>
              <a:gd name="connsiteY53" fmla="*/ 934897 h 1400064"/>
              <a:gd name="connsiteX54" fmla="*/ 163655 w 1423776"/>
              <a:gd name="connsiteY54" fmla="*/ 923896 h 1400064"/>
              <a:gd name="connsiteX55" fmla="*/ 162654 w 1423776"/>
              <a:gd name="connsiteY55" fmla="*/ 924543 h 140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423776" h="1400064">
                <a:moveTo>
                  <a:pt x="415752" y="730761"/>
                </a:moveTo>
                <a:cubicBezTo>
                  <a:pt x="433571" y="893059"/>
                  <a:pt x="579584" y="1010183"/>
                  <a:pt x="741883" y="992364"/>
                </a:cubicBezTo>
                <a:cubicBezTo>
                  <a:pt x="904182" y="974545"/>
                  <a:pt x="1021305" y="828532"/>
                  <a:pt x="1003486" y="666233"/>
                </a:cubicBezTo>
                <a:cubicBezTo>
                  <a:pt x="985668" y="503934"/>
                  <a:pt x="839654" y="386811"/>
                  <a:pt x="677355" y="404630"/>
                </a:cubicBezTo>
                <a:cubicBezTo>
                  <a:pt x="515057" y="422449"/>
                  <a:pt x="397933" y="568462"/>
                  <a:pt x="415752" y="730761"/>
                </a:cubicBezTo>
                <a:close/>
                <a:moveTo>
                  <a:pt x="18792" y="871328"/>
                </a:moveTo>
                <a:lnTo>
                  <a:pt x="0" y="700168"/>
                </a:lnTo>
                <a:lnTo>
                  <a:pt x="125488" y="619202"/>
                </a:lnTo>
                <a:lnTo>
                  <a:pt x="139906" y="544891"/>
                </a:lnTo>
                <a:lnTo>
                  <a:pt x="57558" y="417181"/>
                </a:lnTo>
                <a:lnTo>
                  <a:pt x="145265" y="269003"/>
                </a:lnTo>
                <a:lnTo>
                  <a:pt x="294475" y="279585"/>
                </a:lnTo>
                <a:lnTo>
                  <a:pt x="327503" y="247214"/>
                </a:lnTo>
                <a:lnTo>
                  <a:pt x="379112" y="209505"/>
                </a:lnTo>
                <a:lnTo>
                  <a:pt x="376794" y="207174"/>
                </a:lnTo>
                <a:lnTo>
                  <a:pt x="398919" y="55389"/>
                </a:lnTo>
                <a:lnTo>
                  <a:pt x="562426" y="1404"/>
                </a:lnTo>
                <a:lnTo>
                  <a:pt x="670578" y="110175"/>
                </a:lnTo>
                <a:lnTo>
                  <a:pt x="670526" y="110535"/>
                </a:lnTo>
                <a:lnTo>
                  <a:pt x="745429" y="109869"/>
                </a:lnTo>
                <a:lnTo>
                  <a:pt x="745059" y="107004"/>
                </a:lnTo>
                <a:lnTo>
                  <a:pt x="854960" y="0"/>
                </a:lnTo>
                <a:lnTo>
                  <a:pt x="1017570" y="56628"/>
                </a:lnTo>
                <a:lnTo>
                  <a:pt x="1037007" y="207008"/>
                </a:lnTo>
                <a:lnTo>
                  <a:pt x="1045456" y="211853"/>
                </a:lnTo>
                <a:lnTo>
                  <a:pt x="1098909" y="257693"/>
                </a:lnTo>
                <a:lnTo>
                  <a:pt x="1246936" y="240224"/>
                </a:lnTo>
                <a:lnTo>
                  <a:pt x="1341460" y="384148"/>
                </a:lnTo>
                <a:lnTo>
                  <a:pt x="1269368" y="508316"/>
                </a:lnTo>
                <a:lnTo>
                  <a:pt x="1295826" y="627106"/>
                </a:lnTo>
                <a:lnTo>
                  <a:pt x="1298133" y="626351"/>
                </a:lnTo>
                <a:lnTo>
                  <a:pt x="1423776" y="714339"/>
                </a:lnTo>
                <a:lnTo>
                  <a:pt x="1398507" y="884664"/>
                </a:lnTo>
                <a:lnTo>
                  <a:pt x="1252730" y="932385"/>
                </a:lnTo>
                <a:lnTo>
                  <a:pt x="1252557" y="932263"/>
                </a:lnTo>
                <a:lnTo>
                  <a:pt x="1251605" y="935067"/>
                </a:lnTo>
                <a:lnTo>
                  <a:pt x="1206062" y="1015061"/>
                </a:lnTo>
                <a:lnTo>
                  <a:pt x="1211343" y="1017273"/>
                </a:lnTo>
                <a:lnTo>
                  <a:pt x="1248836" y="1166009"/>
                </a:lnTo>
                <a:lnTo>
                  <a:pt x="1118319" y="1278323"/>
                </a:lnTo>
                <a:lnTo>
                  <a:pt x="981524" y="1221038"/>
                </a:lnTo>
                <a:lnTo>
                  <a:pt x="891285" y="1261286"/>
                </a:lnTo>
                <a:lnTo>
                  <a:pt x="855306" y="1268948"/>
                </a:lnTo>
                <a:lnTo>
                  <a:pt x="789748" y="1400064"/>
                </a:lnTo>
                <a:lnTo>
                  <a:pt x="617559" y="1400064"/>
                </a:lnTo>
                <a:lnTo>
                  <a:pt x="551161" y="1267268"/>
                </a:lnTo>
                <a:lnTo>
                  <a:pt x="540302" y="1265161"/>
                </a:lnTo>
                <a:lnTo>
                  <a:pt x="448222" y="1226233"/>
                </a:lnTo>
                <a:lnTo>
                  <a:pt x="446837" y="1231392"/>
                </a:lnTo>
                <a:lnTo>
                  <a:pt x="304459" y="1288458"/>
                </a:lnTo>
                <a:lnTo>
                  <a:pt x="175684" y="1174151"/>
                </a:lnTo>
                <a:lnTo>
                  <a:pt x="215458" y="1026010"/>
                </a:lnTo>
                <a:lnTo>
                  <a:pt x="218993" y="1024593"/>
                </a:lnTo>
                <a:lnTo>
                  <a:pt x="167496" y="934897"/>
                </a:lnTo>
                <a:lnTo>
                  <a:pt x="163655" y="923896"/>
                </a:lnTo>
                <a:lnTo>
                  <a:pt x="162654" y="924543"/>
                </a:lnTo>
                <a:close/>
              </a:path>
            </a:pathLst>
          </a:custGeom>
          <a:solidFill>
            <a:srgbClr val="005E9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14" name="Freeform 332"/>
          <p:cNvSpPr/>
          <p:nvPr/>
        </p:nvSpPr>
        <p:spPr>
          <a:xfrm rot="5775925">
            <a:off x="10249587" y="4661748"/>
            <a:ext cx="276812" cy="272203"/>
          </a:xfrm>
          <a:custGeom>
            <a:avLst/>
            <a:gdLst>
              <a:gd name="connsiteX0" fmla="*/ 415752 w 1423776"/>
              <a:gd name="connsiteY0" fmla="*/ 730761 h 1400064"/>
              <a:gd name="connsiteX1" fmla="*/ 741883 w 1423776"/>
              <a:gd name="connsiteY1" fmla="*/ 992364 h 1400064"/>
              <a:gd name="connsiteX2" fmla="*/ 1003486 w 1423776"/>
              <a:gd name="connsiteY2" fmla="*/ 666233 h 1400064"/>
              <a:gd name="connsiteX3" fmla="*/ 677355 w 1423776"/>
              <a:gd name="connsiteY3" fmla="*/ 404630 h 1400064"/>
              <a:gd name="connsiteX4" fmla="*/ 415752 w 1423776"/>
              <a:gd name="connsiteY4" fmla="*/ 730761 h 1400064"/>
              <a:gd name="connsiteX5" fmla="*/ 18792 w 1423776"/>
              <a:gd name="connsiteY5" fmla="*/ 871328 h 1400064"/>
              <a:gd name="connsiteX6" fmla="*/ 0 w 1423776"/>
              <a:gd name="connsiteY6" fmla="*/ 700168 h 1400064"/>
              <a:gd name="connsiteX7" fmla="*/ 125488 w 1423776"/>
              <a:gd name="connsiteY7" fmla="*/ 619202 h 1400064"/>
              <a:gd name="connsiteX8" fmla="*/ 139906 w 1423776"/>
              <a:gd name="connsiteY8" fmla="*/ 544891 h 1400064"/>
              <a:gd name="connsiteX9" fmla="*/ 57558 w 1423776"/>
              <a:gd name="connsiteY9" fmla="*/ 417181 h 1400064"/>
              <a:gd name="connsiteX10" fmla="*/ 145265 w 1423776"/>
              <a:gd name="connsiteY10" fmla="*/ 269003 h 1400064"/>
              <a:gd name="connsiteX11" fmla="*/ 294475 w 1423776"/>
              <a:gd name="connsiteY11" fmla="*/ 279585 h 1400064"/>
              <a:gd name="connsiteX12" fmla="*/ 327503 w 1423776"/>
              <a:gd name="connsiteY12" fmla="*/ 247214 h 1400064"/>
              <a:gd name="connsiteX13" fmla="*/ 379112 w 1423776"/>
              <a:gd name="connsiteY13" fmla="*/ 209505 h 1400064"/>
              <a:gd name="connsiteX14" fmla="*/ 376794 w 1423776"/>
              <a:gd name="connsiteY14" fmla="*/ 207174 h 1400064"/>
              <a:gd name="connsiteX15" fmla="*/ 398919 w 1423776"/>
              <a:gd name="connsiteY15" fmla="*/ 55389 h 1400064"/>
              <a:gd name="connsiteX16" fmla="*/ 562426 w 1423776"/>
              <a:gd name="connsiteY16" fmla="*/ 1404 h 1400064"/>
              <a:gd name="connsiteX17" fmla="*/ 670578 w 1423776"/>
              <a:gd name="connsiteY17" fmla="*/ 110175 h 1400064"/>
              <a:gd name="connsiteX18" fmla="*/ 670526 w 1423776"/>
              <a:gd name="connsiteY18" fmla="*/ 110535 h 1400064"/>
              <a:gd name="connsiteX19" fmla="*/ 745429 w 1423776"/>
              <a:gd name="connsiteY19" fmla="*/ 109869 h 1400064"/>
              <a:gd name="connsiteX20" fmla="*/ 745059 w 1423776"/>
              <a:gd name="connsiteY20" fmla="*/ 107004 h 1400064"/>
              <a:gd name="connsiteX21" fmla="*/ 854960 w 1423776"/>
              <a:gd name="connsiteY21" fmla="*/ 0 h 1400064"/>
              <a:gd name="connsiteX22" fmla="*/ 1017570 w 1423776"/>
              <a:gd name="connsiteY22" fmla="*/ 56628 h 1400064"/>
              <a:gd name="connsiteX23" fmla="*/ 1037007 w 1423776"/>
              <a:gd name="connsiteY23" fmla="*/ 207008 h 1400064"/>
              <a:gd name="connsiteX24" fmla="*/ 1045456 w 1423776"/>
              <a:gd name="connsiteY24" fmla="*/ 211853 h 1400064"/>
              <a:gd name="connsiteX25" fmla="*/ 1098909 w 1423776"/>
              <a:gd name="connsiteY25" fmla="*/ 257693 h 1400064"/>
              <a:gd name="connsiteX26" fmla="*/ 1246936 w 1423776"/>
              <a:gd name="connsiteY26" fmla="*/ 240224 h 1400064"/>
              <a:gd name="connsiteX27" fmla="*/ 1341460 w 1423776"/>
              <a:gd name="connsiteY27" fmla="*/ 384148 h 1400064"/>
              <a:gd name="connsiteX28" fmla="*/ 1269368 w 1423776"/>
              <a:gd name="connsiteY28" fmla="*/ 508316 h 1400064"/>
              <a:gd name="connsiteX29" fmla="*/ 1295826 w 1423776"/>
              <a:gd name="connsiteY29" fmla="*/ 627106 h 1400064"/>
              <a:gd name="connsiteX30" fmla="*/ 1298133 w 1423776"/>
              <a:gd name="connsiteY30" fmla="*/ 626351 h 1400064"/>
              <a:gd name="connsiteX31" fmla="*/ 1423776 w 1423776"/>
              <a:gd name="connsiteY31" fmla="*/ 714339 h 1400064"/>
              <a:gd name="connsiteX32" fmla="*/ 1398507 w 1423776"/>
              <a:gd name="connsiteY32" fmla="*/ 884664 h 1400064"/>
              <a:gd name="connsiteX33" fmla="*/ 1252730 w 1423776"/>
              <a:gd name="connsiteY33" fmla="*/ 932385 h 1400064"/>
              <a:gd name="connsiteX34" fmla="*/ 1252557 w 1423776"/>
              <a:gd name="connsiteY34" fmla="*/ 932263 h 1400064"/>
              <a:gd name="connsiteX35" fmla="*/ 1251605 w 1423776"/>
              <a:gd name="connsiteY35" fmla="*/ 935067 h 1400064"/>
              <a:gd name="connsiteX36" fmla="*/ 1206062 w 1423776"/>
              <a:gd name="connsiteY36" fmla="*/ 1015061 h 1400064"/>
              <a:gd name="connsiteX37" fmla="*/ 1211343 w 1423776"/>
              <a:gd name="connsiteY37" fmla="*/ 1017273 h 1400064"/>
              <a:gd name="connsiteX38" fmla="*/ 1248836 w 1423776"/>
              <a:gd name="connsiteY38" fmla="*/ 1166009 h 1400064"/>
              <a:gd name="connsiteX39" fmla="*/ 1118319 w 1423776"/>
              <a:gd name="connsiteY39" fmla="*/ 1278323 h 1400064"/>
              <a:gd name="connsiteX40" fmla="*/ 981524 w 1423776"/>
              <a:gd name="connsiteY40" fmla="*/ 1221038 h 1400064"/>
              <a:gd name="connsiteX41" fmla="*/ 891285 w 1423776"/>
              <a:gd name="connsiteY41" fmla="*/ 1261286 h 1400064"/>
              <a:gd name="connsiteX42" fmla="*/ 855306 w 1423776"/>
              <a:gd name="connsiteY42" fmla="*/ 1268948 h 1400064"/>
              <a:gd name="connsiteX43" fmla="*/ 789748 w 1423776"/>
              <a:gd name="connsiteY43" fmla="*/ 1400064 h 1400064"/>
              <a:gd name="connsiteX44" fmla="*/ 617559 w 1423776"/>
              <a:gd name="connsiteY44" fmla="*/ 1400064 h 1400064"/>
              <a:gd name="connsiteX45" fmla="*/ 551161 w 1423776"/>
              <a:gd name="connsiteY45" fmla="*/ 1267268 h 1400064"/>
              <a:gd name="connsiteX46" fmla="*/ 540302 w 1423776"/>
              <a:gd name="connsiteY46" fmla="*/ 1265161 h 1400064"/>
              <a:gd name="connsiteX47" fmla="*/ 448222 w 1423776"/>
              <a:gd name="connsiteY47" fmla="*/ 1226233 h 1400064"/>
              <a:gd name="connsiteX48" fmla="*/ 446837 w 1423776"/>
              <a:gd name="connsiteY48" fmla="*/ 1231392 h 1400064"/>
              <a:gd name="connsiteX49" fmla="*/ 304459 w 1423776"/>
              <a:gd name="connsiteY49" fmla="*/ 1288458 h 1400064"/>
              <a:gd name="connsiteX50" fmla="*/ 175684 w 1423776"/>
              <a:gd name="connsiteY50" fmla="*/ 1174151 h 1400064"/>
              <a:gd name="connsiteX51" fmla="*/ 215458 w 1423776"/>
              <a:gd name="connsiteY51" fmla="*/ 1026010 h 1400064"/>
              <a:gd name="connsiteX52" fmla="*/ 218993 w 1423776"/>
              <a:gd name="connsiteY52" fmla="*/ 1024593 h 1400064"/>
              <a:gd name="connsiteX53" fmla="*/ 167496 w 1423776"/>
              <a:gd name="connsiteY53" fmla="*/ 934897 h 1400064"/>
              <a:gd name="connsiteX54" fmla="*/ 163655 w 1423776"/>
              <a:gd name="connsiteY54" fmla="*/ 923896 h 1400064"/>
              <a:gd name="connsiteX55" fmla="*/ 162654 w 1423776"/>
              <a:gd name="connsiteY55" fmla="*/ 924543 h 140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423776" h="1400064">
                <a:moveTo>
                  <a:pt x="415752" y="730761"/>
                </a:moveTo>
                <a:cubicBezTo>
                  <a:pt x="433571" y="893059"/>
                  <a:pt x="579584" y="1010183"/>
                  <a:pt x="741883" y="992364"/>
                </a:cubicBezTo>
                <a:cubicBezTo>
                  <a:pt x="904182" y="974545"/>
                  <a:pt x="1021305" y="828532"/>
                  <a:pt x="1003486" y="666233"/>
                </a:cubicBezTo>
                <a:cubicBezTo>
                  <a:pt x="985668" y="503934"/>
                  <a:pt x="839654" y="386811"/>
                  <a:pt x="677355" y="404630"/>
                </a:cubicBezTo>
                <a:cubicBezTo>
                  <a:pt x="515057" y="422449"/>
                  <a:pt x="397933" y="568462"/>
                  <a:pt x="415752" y="730761"/>
                </a:cubicBezTo>
                <a:close/>
                <a:moveTo>
                  <a:pt x="18792" y="871328"/>
                </a:moveTo>
                <a:lnTo>
                  <a:pt x="0" y="700168"/>
                </a:lnTo>
                <a:lnTo>
                  <a:pt x="125488" y="619202"/>
                </a:lnTo>
                <a:lnTo>
                  <a:pt x="139906" y="544891"/>
                </a:lnTo>
                <a:lnTo>
                  <a:pt x="57558" y="417181"/>
                </a:lnTo>
                <a:lnTo>
                  <a:pt x="145265" y="269003"/>
                </a:lnTo>
                <a:lnTo>
                  <a:pt x="294475" y="279585"/>
                </a:lnTo>
                <a:lnTo>
                  <a:pt x="327503" y="247214"/>
                </a:lnTo>
                <a:lnTo>
                  <a:pt x="379112" y="209505"/>
                </a:lnTo>
                <a:lnTo>
                  <a:pt x="376794" y="207174"/>
                </a:lnTo>
                <a:lnTo>
                  <a:pt x="398919" y="55389"/>
                </a:lnTo>
                <a:lnTo>
                  <a:pt x="562426" y="1404"/>
                </a:lnTo>
                <a:lnTo>
                  <a:pt x="670578" y="110175"/>
                </a:lnTo>
                <a:lnTo>
                  <a:pt x="670526" y="110535"/>
                </a:lnTo>
                <a:lnTo>
                  <a:pt x="745429" y="109869"/>
                </a:lnTo>
                <a:lnTo>
                  <a:pt x="745059" y="107004"/>
                </a:lnTo>
                <a:lnTo>
                  <a:pt x="854960" y="0"/>
                </a:lnTo>
                <a:lnTo>
                  <a:pt x="1017570" y="56628"/>
                </a:lnTo>
                <a:lnTo>
                  <a:pt x="1037007" y="207008"/>
                </a:lnTo>
                <a:lnTo>
                  <a:pt x="1045456" y="211853"/>
                </a:lnTo>
                <a:lnTo>
                  <a:pt x="1098909" y="257693"/>
                </a:lnTo>
                <a:lnTo>
                  <a:pt x="1246936" y="240224"/>
                </a:lnTo>
                <a:lnTo>
                  <a:pt x="1341460" y="384148"/>
                </a:lnTo>
                <a:lnTo>
                  <a:pt x="1269368" y="508316"/>
                </a:lnTo>
                <a:lnTo>
                  <a:pt x="1295826" y="627106"/>
                </a:lnTo>
                <a:lnTo>
                  <a:pt x="1298133" y="626351"/>
                </a:lnTo>
                <a:lnTo>
                  <a:pt x="1423776" y="714339"/>
                </a:lnTo>
                <a:lnTo>
                  <a:pt x="1398507" y="884664"/>
                </a:lnTo>
                <a:lnTo>
                  <a:pt x="1252730" y="932385"/>
                </a:lnTo>
                <a:lnTo>
                  <a:pt x="1252557" y="932263"/>
                </a:lnTo>
                <a:lnTo>
                  <a:pt x="1251605" y="935067"/>
                </a:lnTo>
                <a:lnTo>
                  <a:pt x="1206062" y="1015061"/>
                </a:lnTo>
                <a:lnTo>
                  <a:pt x="1211343" y="1017273"/>
                </a:lnTo>
                <a:lnTo>
                  <a:pt x="1248836" y="1166009"/>
                </a:lnTo>
                <a:lnTo>
                  <a:pt x="1118319" y="1278323"/>
                </a:lnTo>
                <a:lnTo>
                  <a:pt x="981524" y="1221038"/>
                </a:lnTo>
                <a:lnTo>
                  <a:pt x="891285" y="1261286"/>
                </a:lnTo>
                <a:lnTo>
                  <a:pt x="855306" y="1268948"/>
                </a:lnTo>
                <a:lnTo>
                  <a:pt x="789748" y="1400064"/>
                </a:lnTo>
                <a:lnTo>
                  <a:pt x="617559" y="1400064"/>
                </a:lnTo>
                <a:lnTo>
                  <a:pt x="551161" y="1267268"/>
                </a:lnTo>
                <a:lnTo>
                  <a:pt x="540302" y="1265161"/>
                </a:lnTo>
                <a:lnTo>
                  <a:pt x="448222" y="1226233"/>
                </a:lnTo>
                <a:lnTo>
                  <a:pt x="446837" y="1231392"/>
                </a:lnTo>
                <a:lnTo>
                  <a:pt x="304459" y="1288458"/>
                </a:lnTo>
                <a:lnTo>
                  <a:pt x="175684" y="1174151"/>
                </a:lnTo>
                <a:lnTo>
                  <a:pt x="215458" y="1026010"/>
                </a:lnTo>
                <a:lnTo>
                  <a:pt x="218993" y="1024593"/>
                </a:lnTo>
                <a:lnTo>
                  <a:pt x="167496" y="934897"/>
                </a:lnTo>
                <a:lnTo>
                  <a:pt x="163655" y="923896"/>
                </a:lnTo>
                <a:lnTo>
                  <a:pt x="162654" y="924543"/>
                </a:lnTo>
                <a:close/>
              </a:path>
            </a:pathLst>
          </a:custGeom>
          <a:solidFill>
            <a:srgbClr val="005E9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15" name="Freeform 333"/>
          <p:cNvSpPr/>
          <p:nvPr/>
        </p:nvSpPr>
        <p:spPr>
          <a:xfrm rot="5775925">
            <a:off x="9895444" y="4795543"/>
            <a:ext cx="406987" cy="400211"/>
          </a:xfrm>
          <a:custGeom>
            <a:avLst/>
            <a:gdLst>
              <a:gd name="connsiteX0" fmla="*/ 415752 w 1423776"/>
              <a:gd name="connsiteY0" fmla="*/ 730761 h 1400064"/>
              <a:gd name="connsiteX1" fmla="*/ 741883 w 1423776"/>
              <a:gd name="connsiteY1" fmla="*/ 992364 h 1400064"/>
              <a:gd name="connsiteX2" fmla="*/ 1003486 w 1423776"/>
              <a:gd name="connsiteY2" fmla="*/ 666233 h 1400064"/>
              <a:gd name="connsiteX3" fmla="*/ 677355 w 1423776"/>
              <a:gd name="connsiteY3" fmla="*/ 404630 h 1400064"/>
              <a:gd name="connsiteX4" fmla="*/ 415752 w 1423776"/>
              <a:gd name="connsiteY4" fmla="*/ 730761 h 1400064"/>
              <a:gd name="connsiteX5" fmla="*/ 18792 w 1423776"/>
              <a:gd name="connsiteY5" fmla="*/ 871328 h 1400064"/>
              <a:gd name="connsiteX6" fmla="*/ 0 w 1423776"/>
              <a:gd name="connsiteY6" fmla="*/ 700168 h 1400064"/>
              <a:gd name="connsiteX7" fmla="*/ 125488 w 1423776"/>
              <a:gd name="connsiteY7" fmla="*/ 619202 h 1400064"/>
              <a:gd name="connsiteX8" fmla="*/ 139906 w 1423776"/>
              <a:gd name="connsiteY8" fmla="*/ 544891 h 1400064"/>
              <a:gd name="connsiteX9" fmla="*/ 57558 w 1423776"/>
              <a:gd name="connsiteY9" fmla="*/ 417181 h 1400064"/>
              <a:gd name="connsiteX10" fmla="*/ 145265 w 1423776"/>
              <a:gd name="connsiteY10" fmla="*/ 269003 h 1400064"/>
              <a:gd name="connsiteX11" fmla="*/ 294475 w 1423776"/>
              <a:gd name="connsiteY11" fmla="*/ 279585 h 1400064"/>
              <a:gd name="connsiteX12" fmla="*/ 327503 w 1423776"/>
              <a:gd name="connsiteY12" fmla="*/ 247214 h 1400064"/>
              <a:gd name="connsiteX13" fmla="*/ 379112 w 1423776"/>
              <a:gd name="connsiteY13" fmla="*/ 209505 h 1400064"/>
              <a:gd name="connsiteX14" fmla="*/ 376794 w 1423776"/>
              <a:gd name="connsiteY14" fmla="*/ 207174 h 1400064"/>
              <a:gd name="connsiteX15" fmla="*/ 398919 w 1423776"/>
              <a:gd name="connsiteY15" fmla="*/ 55389 h 1400064"/>
              <a:gd name="connsiteX16" fmla="*/ 562426 w 1423776"/>
              <a:gd name="connsiteY16" fmla="*/ 1404 h 1400064"/>
              <a:gd name="connsiteX17" fmla="*/ 670578 w 1423776"/>
              <a:gd name="connsiteY17" fmla="*/ 110175 h 1400064"/>
              <a:gd name="connsiteX18" fmla="*/ 670526 w 1423776"/>
              <a:gd name="connsiteY18" fmla="*/ 110535 h 1400064"/>
              <a:gd name="connsiteX19" fmla="*/ 745429 w 1423776"/>
              <a:gd name="connsiteY19" fmla="*/ 109869 h 1400064"/>
              <a:gd name="connsiteX20" fmla="*/ 745059 w 1423776"/>
              <a:gd name="connsiteY20" fmla="*/ 107004 h 1400064"/>
              <a:gd name="connsiteX21" fmla="*/ 854960 w 1423776"/>
              <a:gd name="connsiteY21" fmla="*/ 0 h 1400064"/>
              <a:gd name="connsiteX22" fmla="*/ 1017570 w 1423776"/>
              <a:gd name="connsiteY22" fmla="*/ 56628 h 1400064"/>
              <a:gd name="connsiteX23" fmla="*/ 1037007 w 1423776"/>
              <a:gd name="connsiteY23" fmla="*/ 207008 h 1400064"/>
              <a:gd name="connsiteX24" fmla="*/ 1045456 w 1423776"/>
              <a:gd name="connsiteY24" fmla="*/ 211853 h 1400064"/>
              <a:gd name="connsiteX25" fmla="*/ 1098909 w 1423776"/>
              <a:gd name="connsiteY25" fmla="*/ 257693 h 1400064"/>
              <a:gd name="connsiteX26" fmla="*/ 1246936 w 1423776"/>
              <a:gd name="connsiteY26" fmla="*/ 240224 h 1400064"/>
              <a:gd name="connsiteX27" fmla="*/ 1341460 w 1423776"/>
              <a:gd name="connsiteY27" fmla="*/ 384148 h 1400064"/>
              <a:gd name="connsiteX28" fmla="*/ 1269368 w 1423776"/>
              <a:gd name="connsiteY28" fmla="*/ 508316 h 1400064"/>
              <a:gd name="connsiteX29" fmla="*/ 1295826 w 1423776"/>
              <a:gd name="connsiteY29" fmla="*/ 627106 h 1400064"/>
              <a:gd name="connsiteX30" fmla="*/ 1298133 w 1423776"/>
              <a:gd name="connsiteY30" fmla="*/ 626351 h 1400064"/>
              <a:gd name="connsiteX31" fmla="*/ 1423776 w 1423776"/>
              <a:gd name="connsiteY31" fmla="*/ 714339 h 1400064"/>
              <a:gd name="connsiteX32" fmla="*/ 1398507 w 1423776"/>
              <a:gd name="connsiteY32" fmla="*/ 884664 h 1400064"/>
              <a:gd name="connsiteX33" fmla="*/ 1252730 w 1423776"/>
              <a:gd name="connsiteY33" fmla="*/ 932385 h 1400064"/>
              <a:gd name="connsiteX34" fmla="*/ 1252557 w 1423776"/>
              <a:gd name="connsiteY34" fmla="*/ 932263 h 1400064"/>
              <a:gd name="connsiteX35" fmla="*/ 1251605 w 1423776"/>
              <a:gd name="connsiteY35" fmla="*/ 935067 h 1400064"/>
              <a:gd name="connsiteX36" fmla="*/ 1206062 w 1423776"/>
              <a:gd name="connsiteY36" fmla="*/ 1015061 h 1400064"/>
              <a:gd name="connsiteX37" fmla="*/ 1211343 w 1423776"/>
              <a:gd name="connsiteY37" fmla="*/ 1017273 h 1400064"/>
              <a:gd name="connsiteX38" fmla="*/ 1248836 w 1423776"/>
              <a:gd name="connsiteY38" fmla="*/ 1166009 h 1400064"/>
              <a:gd name="connsiteX39" fmla="*/ 1118319 w 1423776"/>
              <a:gd name="connsiteY39" fmla="*/ 1278323 h 1400064"/>
              <a:gd name="connsiteX40" fmla="*/ 981524 w 1423776"/>
              <a:gd name="connsiteY40" fmla="*/ 1221038 h 1400064"/>
              <a:gd name="connsiteX41" fmla="*/ 891285 w 1423776"/>
              <a:gd name="connsiteY41" fmla="*/ 1261286 h 1400064"/>
              <a:gd name="connsiteX42" fmla="*/ 855306 w 1423776"/>
              <a:gd name="connsiteY42" fmla="*/ 1268948 h 1400064"/>
              <a:gd name="connsiteX43" fmla="*/ 789748 w 1423776"/>
              <a:gd name="connsiteY43" fmla="*/ 1400064 h 1400064"/>
              <a:gd name="connsiteX44" fmla="*/ 617559 w 1423776"/>
              <a:gd name="connsiteY44" fmla="*/ 1400064 h 1400064"/>
              <a:gd name="connsiteX45" fmla="*/ 551161 w 1423776"/>
              <a:gd name="connsiteY45" fmla="*/ 1267268 h 1400064"/>
              <a:gd name="connsiteX46" fmla="*/ 540302 w 1423776"/>
              <a:gd name="connsiteY46" fmla="*/ 1265161 h 1400064"/>
              <a:gd name="connsiteX47" fmla="*/ 448222 w 1423776"/>
              <a:gd name="connsiteY47" fmla="*/ 1226233 h 1400064"/>
              <a:gd name="connsiteX48" fmla="*/ 446837 w 1423776"/>
              <a:gd name="connsiteY48" fmla="*/ 1231392 h 1400064"/>
              <a:gd name="connsiteX49" fmla="*/ 304459 w 1423776"/>
              <a:gd name="connsiteY49" fmla="*/ 1288458 h 1400064"/>
              <a:gd name="connsiteX50" fmla="*/ 175684 w 1423776"/>
              <a:gd name="connsiteY50" fmla="*/ 1174151 h 1400064"/>
              <a:gd name="connsiteX51" fmla="*/ 215458 w 1423776"/>
              <a:gd name="connsiteY51" fmla="*/ 1026010 h 1400064"/>
              <a:gd name="connsiteX52" fmla="*/ 218993 w 1423776"/>
              <a:gd name="connsiteY52" fmla="*/ 1024593 h 1400064"/>
              <a:gd name="connsiteX53" fmla="*/ 167496 w 1423776"/>
              <a:gd name="connsiteY53" fmla="*/ 934897 h 1400064"/>
              <a:gd name="connsiteX54" fmla="*/ 163655 w 1423776"/>
              <a:gd name="connsiteY54" fmla="*/ 923896 h 1400064"/>
              <a:gd name="connsiteX55" fmla="*/ 162654 w 1423776"/>
              <a:gd name="connsiteY55" fmla="*/ 924543 h 140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423776" h="1400064">
                <a:moveTo>
                  <a:pt x="415752" y="730761"/>
                </a:moveTo>
                <a:cubicBezTo>
                  <a:pt x="433571" y="893059"/>
                  <a:pt x="579584" y="1010183"/>
                  <a:pt x="741883" y="992364"/>
                </a:cubicBezTo>
                <a:cubicBezTo>
                  <a:pt x="904182" y="974545"/>
                  <a:pt x="1021305" y="828532"/>
                  <a:pt x="1003486" y="666233"/>
                </a:cubicBezTo>
                <a:cubicBezTo>
                  <a:pt x="985668" y="503934"/>
                  <a:pt x="839654" y="386811"/>
                  <a:pt x="677355" y="404630"/>
                </a:cubicBezTo>
                <a:cubicBezTo>
                  <a:pt x="515057" y="422449"/>
                  <a:pt x="397933" y="568462"/>
                  <a:pt x="415752" y="730761"/>
                </a:cubicBezTo>
                <a:close/>
                <a:moveTo>
                  <a:pt x="18792" y="871328"/>
                </a:moveTo>
                <a:lnTo>
                  <a:pt x="0" y="700168"/>
                </a:lnTo>
                <a:lnTo>
                  <a:pt x="125488" y="619202"/>
                </a:lnTo>
                <a:lnTo>
                  <a:pt x="139906" y="544891"/>
                </a:lnTo>
                <a:lnTo>
                  <a:pt x="57558" y="417181"/>
                </a:lnTo>
                <a:lnTo>
                  <a:pt x="145265" y="269003"/>
                </a:lnTo>
                <a:lnTo>
                  <a:pt x="294475" y="279585"/>
                </a:lnTo>
                <a:lnTo>
                  <a:pt x="327503" y="247214"/>
                </a:lnTo>
                <a:lnTo>
                  <a:pt x="379112" y="209505"/>
                </a:lnTo>
                <a:lnTo>
                  <a:pt x="376794" y="207174"/>
                </a:lnTo>
                <a:lnTo>
                  <a:pt x="398919" y="55389"/>
                </a:lnTo>
                <a:lnTo>
                  <a:pt x="562426" y="1404"/>
                </a:lnTo>
                <a:lnTo>
                  <a:pt x="670578" y="110175"/>
                </a:lnTo>
                <a:lnTo>
                  <a:pt x="670526" y="110535"/>
                </a:lnTo>
                <a:lnTo>
                  <a:pt x="745429" y="109869"/>
                </a:lnTo>
                <a:lnTo>
                  <a:pt x="745059" y="107004"/>
                </a:lnTo>
                <a:lnTo>
                  <a:pt x="854960" y="0"/>
                </a:lnTo>
                <a:lnTo>
                  <a:pt x="1017570" y="56628"/>
                </a:lnTo>
                <a:lnTo>
                  <a:pt x="1037007" y="207008"/>
                </a:lnTo>
                <a:lnTo>
                  <a:pt x="1045456" y="211853"/>
                </a:lnTo>
                <a:lnTo>
                  <a:pt x="1098909" y="257693"/>
                </a:lnTo>
                <a:lnTo>
                  <a:pt x="1246936" y="240224"/>
                </a:lnTo>
                <a:lnTo>
                  <a:pt x="1341460" y="384148"/>
                </a:lnTo>
                <a:lnTo>
                  <a:pt x="1269368" y="508316"/>
                </a:lnTo>
                <a:lnTo>
                  <a:pt x="1295826" y="627106"/>
                </a:lnTo>
                <a:lnTo>
                  <a:pt x="1298133" y="626351"/>
                </a:lnTo>
                <a:lnTo>
                  <a:pt x="1423776" y="714339"/>
                </a:lnTo>
                <a:lnTo>
                  <a:pt x="1398507" y="884664"/>
                </a:lnTo>
                <a:lnTo>
                  <a:pt x="1252730" y="932385"/>
                </a:lnTo>
                <a:lnTo>
                  <a:pt x="1252557" y="932263"/>
                </a:lnTo>
                <a:lnTo>
                  <a:pt x="1251605" y="935067"/>
                </a:lnTo>
                <a:lnTo>
                  <a:pt x="1206062" y="1015061"/>
                </a:lnTo>
                <a:lnTo>
                  <a:pt x="1211343" y="1017273"/>
                </a:lnTo>
                <a:lnTo>
                  <a:pt x="1248836" y="1166009"/>
                </a:lnTo>
                <a:lnTo>
                  <a:pt x="1118319" y="1278323"/>
                </a:lnTo>
                <a:lnTo>
                  <a:pt x="981524" y="1221038"/>
                </a:lnTo>
                <a:lnTo>
                  <a:pt x="891285" y="1261286"/>
                </a:lnTo>
                <a:lnTo>
                  <a:pt x="855306" y="1268948"/>
                </a:lnTo>
                <a:lnTo>
                  <a:pt x="789748" y="1400064"/>
                </a:lnTo>
                <a:lnTo>
                  <a:pt x="617559" y="1400064"/>
                </a:lnTo>
                <a:lnTo>
                  <a:pt x="551161" y="1267268"/>
                </a:lnTo>
                <a:lnTo>
                  <a:pt x="540302" y="1265161"/>
                </a:lnTo>
                <a:lnTo>
                  <a:pt x="448222" y="1226233"/>
                </a:lnTo>
                <a:lnTo>
                  <a:pt x="446837" y="1231392"/>
                </a:lnTo>
                <a:lnTo>
                  <a:pt x="304459" y="1288458"/>
                </a:lnTo>
                <a:lnTo>
                  <a:pt x="175684" y="1174151"/>
                </a:lnTo>
                <a:lnTo>
                  <a:pt x="215458" y="1026010"/>
                </a:lnTo>
                <a:lnTo>
                  <a:pt x="218993" y="1024593"/>
                </a:lnTo>
                <a:lnTo>
                  <a:pt x="167496" y="934897"/>
                </a:lnTo>
                <a:lnTo>
                  <a:pt x="163655" y="923896"/>
                </a:lnTo>
                <a:lnTo>
                  <a:pt x="162654" y="924543"/>
                </a:lnTo>
                <a:close/>
              </a:path>
            </a:pathLst>
          </a:custGeom>
          <a:solidFill>
            <a:srgbClr val="005E9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16" name="UNIFIED TEXT 1"/>
          <p:cNvSpPr txBox="1"/>
          <p:nvPr/>
        </p:nvSpPr>
        <p:spPr>
          <a:xfrm>
            <a:off x="41773" y="980729"/>
            <a:ext cx="4934960" cy="1354217"/>
          </a:xfrm>
          <a:prstGeom prst="rect">
            <a:avLst/>
          </a:prstGeom>
        </p:spPr>
        <p:txBody>
          <a:bodyPr/>
          <a:lstStyle>
            <a:defPPr>
              <a:defRPr lang="fr-FR"/>
            </a:defPPr>
            <a:lvl1pPr marL="179388" indent="-179388">
              <a:spcBef>
                <a:spcPct val="20000"/>
              </a:spcBef>
              <a:buFont typeface="Arial" panose="020B0604020202020204" pitchFamily="34" charset="0"/>
              <a:buChar char="•"/>
              <a:defRPr sz="2000" b="1">
                <a:solidFill>
                  <a:srgbClr val="AE9A64"/>
                </a:solidFill>
                <a:latin typeface="Verdana" panose="020B0604030504040204" pitchFamily="34" charset="0"/>
                <a:ea typeface="Verdana" panose="020B0604030504040204" pitchFamily="34" charset="0"/>
                <a:cs typeface="Verdana" panose="020B0604030504040204" pitchFamily="34" charset="0"/>
              </a:defRPr>
            </a:lvl1pPr>
            <a:lvl2pPr marL="536575" indent="-179388">
              <a:spcBef>
                <a:spcPct val="20000"/>
              </a:spcBef>
              <a:buFont typeface="Arial" panose="020B0604020202020204" pitchFamily="34" charset="0"/>
              <a:buChar char="•"/>
              <a:defRPr sz="1600" b="1">
                <a:solidFill>
                  <a:srgbClr val="959798"/>
                </a:solidFill>
                <a:latin typeface="Verdana" panose="020B0604030504040204" pitchFamily="34" charset="0"/>
                <a:ea typeface="Verdana" panose="020B0604030504040204" pitchFamily="34" charset="0"/>
                <a:cs typeface="Verdana" panose="020B0604030504040204" pitchFamily="34" charset="0"/>
              </a:defRPr>
            </a:lvl2pPr>
            <a:lvl3pPr marL="893763" indent="-179388">
              <a:spcBef>
                <a:spcPct val="20000"/>
              </a:spcBef>
              <a:buFont typeface="Arial" panose="020B0604020202020204" pitchFamily="34" charset="0"/>
              <a:buChar char="•"/>
              <a:defRPr sz="1400">
                <a:solidFill>
                  <a:srgbClr val="959798"/>
                </a:solidFill>
                <a:latin typeface="Verdana" panose="020B0604030504040204" pitchFamily="34" charset="0"/>
                <a:ea typeface="Verdana" panose="020B0604030504040204" pitchFamily="34" charset="0"/>
                <a:cs typeface="Verdana" panose="020B0604030504040204" pitchFamily="34" charset="0"/>
              </a:defRPr>
            </a:lvl3pPr>
            <a:lvl4pPr marL="1250950" indent="-179388">
              <a:spcBef>
                <a:spcPct val="20000"/>
              </a:spcBef>
              <a:buFont typeface="Arial" panose="020B0604020202020204" pitchFamily="34" charset="0"/>
              <a:buChar char="•"/>
              <a:defRPr sz="1200">
                <a:solidFill>
                  <a:srgbClr val="959798"/>
                </a:solidFill>
                <a:latin typeface="Verdana" panose="020B0604030504040204" pitchFamily="34" charset="0"/>
                <a:ea typeface="Verdana" panose="020B0604030504040204" pitchFamily="34" charset="0"/>
                <a:cs typeface="Verdana" panose="020B0604030504040204" pitchFamily="34" charset="0"/>
              </a:defRPr>
            </a:lvl4pPr>
            <a:lvl5pPr marL="1619250" indent="-179388">
              <a:spcBef>
                <a:spcPct val="20000"/>
              </a:spcBef>
              <a:buFont typeface="Arial" panose="020B0604020202020204" pitchFamily="34" charset="0"/>
              <a:buChar char="•"/>
              <a:defRPr sz="1000">
                <a:solidFill>
                  <a:srgbClr val="959798"/>
                </a:solidFill>
                <a:latin typeface="Verdana" panose="020B0604030504040204" pitchFamily="34" charset="0"/>
                <a:ea typeface="Verdana" panose="020B0604030504040204" pitchFamily="34" charset="0"/>
                <a:cs typeface="Verdana" panose="020B0604030504040204" pitchFamily="34" charset="0"/>
              </a:defRPr>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179388" marR="0" lvl="0" indent="-179388"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fr-FR" sz="2000" b="1" i="0" u="none" strike="noStrike" kern="1200" cap="none" spc="0" normalizeH="0" baseline="0" dirty="0" smtClean="0">
                <a:ln>
                  <a:noFill/>
                </a:ln>
                <a:solidFill>
                  <a:srgbClr val="44546A"/>
                </a:solidFill>
                <a:effectLst/>
                <a:uLnTx/>
                <a:uFillTx/>
                <a:latin typeface="Calibri Light (En-têtes)"/>
                <a:ea typeface="Verdana" panose="020B0604030504040204" pitchFamily="34" charset="0"/>
              </a:rPr>
              <a:t>Interfaces utilisateurs</a:t>
            </a:r>
            <a:endParaRPr kumimoji="0" lang="fr-FR" sz="2000" b="1" i="0" u="none" strike="noStrike" kern="1200" cap="none" spc="0" normalizeH="0" baseline="0" dirty="0">
              <a:ln>
                <a:noFill/>
              </a:ln>
              <a:solidFill>
                <a:srgbClr val="44546A"/>
              </a:solidFill>
              <a:effectLst/>
              <a:uLnTx/>
              <a:uFillTx/>
              <a:latin typeface="Calibri Light (En-têtes)"/>
              <a:ea typeface="Verdana" panose="020B0604030504040204" pitchFamily="34" charset="0"/>
            </a:endParaRPr>
          </a:p>
        </p:txBody>
      </p:sp>
      <p:sp>
        <p:nvSpPr>
          <p:cNvPr id="18" name="UNIFIED TEXT 1"/>
          <p:cNvSpPr txBox="1"/>
          <p:nvPr/>
        </p:nvSpPr>
        <p:spPr>
          <a:xfrm>
            <a:off x="-19924" y="3247075"/>
            <a:ext cx="6293016" cy="943848"/>
          </a:xfrm>
          <a:prstGeom prst="rect">
            <a:avLst/>
          </a:prstGeom>
        </p:spPr>
        <p:txBody>
          <a:bodyPr/>
          <a:lstStyle>
            <a:defPPr>
              <a:defRPr lang="fr-FR"/>
            </a:defPPr>
            <a:lvl1pPr marL="179388" indent="-179388">
              <a:spcBef>
                <a:spcPct val="20000"/>
              </a:spcBef>
              <a:buFont typeface="Arial" panose="020B0604020202020204" pitchFamily="34" charset="0"/>
              <a:buChar char="•"/>
              <a:defRPr sz="2000" b="1">
                <a:solidFill>
                  <a:srgbClr val="AE9A64"/>
                </a:solidFill>
                <a:latin typeface="Verdana" panose="020B0604030504040204" pitchFamily="34" charset="0"/>
                <a:ea typeface="Verdana" panose="020B0604030504040204" pitchFamily="34" charset="0"/>
                <a:cs typeface="Verdana" panose="020B0604030504040204" pitchFamily="34" charset="0"/>
              </a:defRPr>
            </a:lvl1pPr>
            <a:lvl2pPr marL="536575" indent="-179388">
              <a:spcBef>
                <a:spcPct val="20000"/>
              </a:spcBef>
              <a:buFont typeface="Arial" panose="020B0604020202020204" pitchFamily="34" charset="0"/>
              <a:buChar char="•"/>
              <a:defRPr sz="1600" b="1">
                <a:solidFill>
                  <a:srgbClr val="959798"/>
                </a:solidFill>
                <a:latin typeface="Verdana" panose="020B0604030504040204" pitchFamily="34" charset="0"/>
                <a:ea typeface="Verdana" panose="020B0604030504040204" pitchFamily="34" charset="0"/>
                <a:cs typeface="Verdana" panose="020B0604030504040204" pitchFamily="34" charset="0"/>
              </a:defRPr>
            </a:lvl2pPr>
            <a:lvl3pPr marL="893763" indent="-179388">
              <a:spcBef>
                <a:spcPct val="20000"/>
              </a:spcBef>
              <a:buFont typeface="Arial" panose="020B0604020202020204" pitchFamily="34" charset="0"/>
              <a:buChar char="•"/>
              <a:defRPr sz="1400">
                <a:solidFill>
                  <a:srgbClr val="959798"/>
                </a:solidFill>
                <a:latin typeface="Verdana" panose="020B0604030504040204" pitchFamily="34" charset="0"/>
                <a:ea typeface="Verdana" panose="020B0604030504040204" pitchFamily="34" charset="0"/>
                <a:cs typeface="Verdana" panose="020B0604030504040204" pitchFamily="34" charset="0"/>
              </a:defRPr>
            </a:lvl3pPr>
            <a:lvl4pPr marL="1250950" indent="-179388">
              <a:spcBef>
                <a:spcPct val="20000"/>
              </a:spcBef>
              <a:buFont typeface="Arial" panose="020B0604020202020204" pitchFamily="34" charset="0"/>
              <a:buChar char="•"/>
              <a:defRPr sz="1200">
                <a:solidFill>
                  <a:srgbClr val="959798"/>
                </a:solidFill>
                <a:latin typeface="Verdana" panose="020B0604030504040204" pitchFamily="34" charset="0"/>
                <a:ea typeface="Verdana" panose="020B0604030504040204" pitchFamily="34" charset="0"/>
                <a:cs typeface="Verdana" panose="020B0604030504040204" pitchFamily="34" charset="0"/>
              </a:defRPr>
            </a:lvl4pPr>
            <a:lvl5pPr marL="1619250" indent="-179388">
              <a:spcBef>
                <a:spcPct val="20000"/>
              </a:spcBef>
              <a:buFont typeface="Arial" panose="020B0604020202020204" pitchFamily="34" charset="0"/>
              <a:buChar char="•"/>
              <a:defRPr sz="1000">
                <a:solidFill>
                  <a:srgbClr val="959798"/>
                </a:solidFill>
                <a:latin typeface="Verdana" panose="020B0604030504040204" pitchFamily="34" charset="0"/>
                <a:ea typeface="Verdana" panose="020B0604030504040204" pitchFamily="34" charset="0"/>
                <a:cs typeface="Verdana" panose="020B0604030504040204" pitchFamily="34" charset="0"/>
              </a:defRPr>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179388" marR="0" lvl="0" indent="-179388"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fr-FR" sz="2000" b="1" i="0" u="none" strike="noStrike" kern="1200" cap="none" spc="0" normalizeH="0" baseline="0" dirty="0" smtClean="0">
                <a:ln>
                  <a:noFill/>
                </a:ln>
                <a:solidFill>
                  <a:srgbClr val="44546A"/>
                </a:solidFill>
                <a:effectLst/>
                <a:uLnTx/>
                <a:uFillTx/>
                <a:latin typeface="Calibri Light (En-têtes)"/>
                <a:ea typeface="Verdana" panose="020B0604030504040204" pitchFamily="34" charset="0"/>
              </a:rPr>
              <a:t>Interfaces de programmation</a:t>
            </a:r>
            <a:endParaRPr kumimoji="0" lang="fr-FR" sz="2000" b="1" i="0" u="none" strike="noStrike" kern="1200" cap="none" spc="0" normalizeH="0" baseline="0" dirty="0">
              <a:ln>
                <a:noFill/>
              </a:ln>
              <a:solidFill>
                <a:srgbClr val="44546A"/>
              </a:solidFill>
              <a:effectLst/>
              <a:uLnTx/>
              <a:uFillTx/>
              <a:latin typeface="Calibri Light (En-têtes)"/>
              <a:ea typeface="Verdana" panose="020B0604030504040204" pitchFamily="34" charset="0"/>
            </a:endParaRPr>
          </a:p>
        </p:txBody>
      </p:sp>
      <p:sp>
        <p:nvSpPr>
          <p:cNvPr id="20" name="UNIFIED TEXT 1"/>
          <p:cNvSpPr txBox="1"/>
          <p:nvPr/>
        </p:nvSpPr>
        <p:spPr>
          <a:xfrm>
            <a:off x="41773" y="4907317"/>
            <a:ext cx="4752528" cy="943848"/>
          </a:xfrm>
          <a:prstGeom prst="rect">
            <a:avLst/>
          </a:prstGeom>
        </p:spPr>
        <p:txBody>
          <a:bodyPr/>
          <a:lstStyle>
            <a:defPPr>
              <a:defRPr lang="fr-FR"/>
            </a:defPPr>
            <a:lvl1pPr marL="179388" indent="-179388">
              <a:spcBef>
                <a:spcPct val="20000"/>
              </a:spcBef>
              <a:buFont typeface="Arial" panose="020B0604020202020204" pitchFamily="34" charset="0"/>
              <a:buChar char="•"/>
              <a:defRPr sz="2000" b="1">
                <a:solidFill>
                  <a:srgbClr val="AE9A64"/>
                </a:solidFill>
                <a:latin typeface="Verdana" panose="020B0604030504040204" pitchFamily="34" charset="0"/>
                <a:ea typeface="Verdana" panose="020B0604030504040204" pitchFamily="34" charset="0"/>
                <a:cs typeface="Verdana" panose="020B0604030504040204" pitchFamily="34" charset="0"/>
              </a:defRPr>
            </a:lvl1pPr>
            <a:lvl2pPr marL="536575" indent="-179388">
              <a:spcBef>
                <a:spcPct val="20000"/>
              </a:spcBef>
              <a:buFont typeface="Arial" panose="020B0604020202020204" pitchFamily="34" charset="0"/>
              <a:buChar char="•"/>
              <a:defRPr sz="1600" b="1">
                <a:solidFill>
                  <a:srgbClr val="959798"/>
                </a:solidFill>
                <a:latin typeface="Verdana" panose="020B0604030504040204" pitchFamily="34" charset="0"/>
                <a:ea typeface="Verdana" panose="020B0604030504040204" pitchFamily="34" charset="0"/>
                <a:cs typeface="Verdana" panose="020B0604030504040204" pitchFamily="34" charset="0"/>
              </a:defRPr>
            </a:lvl2pPr>
            <a:lvl3pPr marL="893763" indent="-179388">
              <a:spcBef>
                <a:spcPct val="20000"/>
              </a:spcBef>
              <a:buFont typeface="Arial" panose="020B0604020202020204" pitchFamily="34" charset="0"/>
              <a:buChar char="•"/>
              <a:defRPr sz="1400">
                <a:solidFill>
                  <a:srgbClr val="959798"/>
                </a:solidFill>
                <a:latin typeface="Verdana" panose="020B0604030504040204" pitchFamily="34" charset="0"/>
                <a:ea typeface="Verdana" panose="020B0604030504040204" pitchFamily="34" charset="0"/>
                <a:cs typeface="Verdana" panose="020B0604030504040204" pitchFamily="34" charset="0"/>
              </a:defRPr>
            </a:lvl3pPr>
            <a:lvl4pPr marL="1250950" indent="-179388">
              <a:spcBef>
                <a:spcPct val="20000"/>
              </a:spcBef>
              <a:buFont typeface="Arial" panose="020B0604020202020204" pitchFamily="34" charset="0"/>
              <a:buChar char="•"/>
              <a:defRPr sz="1200">
                <a:solidFill>
                  <a:srgbClr val="959798"/>
                </a:solidFill>
                <a:latin typeface="Verdana" panose="020B0604030504040204" pitchFamily="34" charset="0"/>
                <a:ea typeface="Verdana" panose="020B0604030504040204" pitchFamily="34" charset="0"/>
                <a:cs typeface="Verdana" panose="020B0604030504040204" pitchFamily="34" charset="0"/>
              </a:defRPr>
            </a:lvl4pPr>
            <a:lvl5pPr marL="1619250" indent="-179388">
              <a:spcBef>
                <a:spcPct val="20000"/>
              </a:spcBef>
              <a:buFont typeface="Arial" panose="020B0604020202020204" pitchFamily="34" charset="0"/>
              <a:buChar char="•"/>
              <a:defRPr sz="1000">
                <a:solidFill>
                  <a:srgbClr val="959798"/>
                </a:solidFill>
                <a:latin typeface="Verdana" panose="020B0604030504040204" pitchFamily="34" charset="0"/>
                <a:ea typeface="Verdana" panose="020B0604030504040204" pitchFamily="34" charset="0"/>
                <a:cs typeface="Verdana" panose="020B0604030504040204" pitchFamily="34" charset="0"/>
              </a:defRPr>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179388" marR="0" lvl="0" indent="-179388"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fr-FR" sz="2000" b="1" i="0" u="none" strike="noStrike" kern="1200" cap="none" spc="0" normalizeH="0" baseline="0" dirty="0" smtClean="0">
                <a:ln>
                  <a:noFill/>
                </a:ln>
                <a:solidFill>
                  <a:srgbClr val="44546A"/>
                </a:solidFill>
                <a:effectLst/>
                <a:uLnTx/>
                <a:uFillTx/>
                <a:latin typeface="Calibri Light (En-têtes)"/>
                <a:ea typeface="Verdana" panose="020B0604030504040204" pitchFamily="34" charset="0"/>
              </a:rPr>
              <a:t>API</a:t>
            </a:r>
            <a:endParaRPr kumimoji="0" lang="fr-FR" sz="2000" b="1" i="0" u="none" strike="noStrike" kern="1200" cap="none" spc="0" normalizeH="0" baseline="0" dirty="0">
              <a:ln>
                <a:noFill/>
              </a:ln>
              <a:solidFill>
                <a:srgbClr val="44546A"/>
              </a:solidFill>
              <a:effectLst/>
              <a:uLnTx/>
              <a:uFillTx/>
              <a:latin typeface="Calibri Light (En-têtes)"/>
              <a:ea typeface="Verdana" panose="020B0604030504040204" pitchFamily="34" charset="0"/>
            </a:endParaRPr>
          </a:p>
        </p:txBody>
      </p:sp>
      <p:cxnSp>
        <p:nvCxnSpPr>
          <p:cNvPr id="21" name="Straight Arrow Connector 350"/>
          <p:cNvCxnSpPr/>
          <p:nvPr/>
        </p:nvCxnSpPr>
        <p:spPr>
          <a:xfrm>
            <a:off x="5141845" y="4045249"/>
            <a:ext cx="607439" cy="0"/>
          </a:xfrm>
          <a:prstGeom prst="straightConnector1">
            <a:avLst/>
          </a:prstGeom>
          <a:ln>
            <a:solidFill>
              <a:schemeClr val="tx2"/>
            </a:solidFill>
            <a:tailEnd type="triangle"/>
          </a:ln>
        </p:spPr>
        <p:style>
          <a:lnRef idx="2">
            <a:schemeClr val="accent2"/>
          </a:lnRef>
          <a:fillRef idx="0">
            <a:schemeClr val="accent2"/>
          </a:fillRef>
          <a:effectRef idx="1">
            <a:schemeClr val="accent2"/>
          </a:effectRef>
          <a:fontRef idx="minor">
            <a:schemeClr val="tx1"/>
          </a:fontRef>
        </p:style>
      </p:cxnSp>
      <p:cxnSp>
        <p:nvCxnSpPr>
          <p:cNvPr id="22" name="Elbow Connector 2"/>
          <p:cNvCxnSpPr/>
          <p:nvPr/>
        </p:nvCxnSpPr>
        <p:spPr>
          <a:xfrm flipV="1">
            <a:off x="3126584" y="4570308"/>
            <a:ext cx="2626525" cy="1264161"/>
          </a:xfrm>
          <a:prstGeom prst="bentConnector3">
            <a:avLst>
              <a:gd name="adj1" fmla="val 75449"/>
            </a:avLst>
          </a:prstGeom>
          <a:ln>
            <a:solidFill>
              <a:schemeClr val="tx2"/>
            </a:solidFill>
            <a:tailEnd type="triangle"/>
          </a:ln>
        </p:spPr>
        <p:style>
          <a:lnRef idx="2">
            <a:schemeClr val="accent2"/>
          </a:lnRef>
          <a:fillRef idx="0">
            <a:schemeClr val="accent2"/>
          </a:fillRef>
          <a:effectRef idx="1">
            <a:schemeClr val="accent2"/>
          </a:effectRef>
          <a:fontRef idx="minor">
            <a:schemeClr val="tx1"/>
          </a:fontRef>
        </p:style>
      </p:cxnSp>
      <p:cxnSp>
        <p:nvCxnSpPr>
          <p:cNvPr id="23" name="Elbow Connector 32"/>
          <p:cNvCxnSpPr/>
          <p:nvPr/>
        </p:nvCxnSpPr>
        <p:spPr>
          <a:xfrm>
            <a:off x="3792371" y="2076962"/>
            <a:ext cx="1956912" cy="1264161"/>
          </a:xfrm>
          <a:prstGeom prst="bentConnector3">
            <a:avLst>
              <a:gd name="adj1" fmla="val 67336"/>
            </a:avLst>
          </a:prstGeom>
          <a:ln>
            <a:solidFill>
              <a:schemeClr val="tx2"/>
            </a:solidFill>
            <a:tailEnd type="triangle"/>
          </a:ln>
        </p:spPr>
        <p:style>
          <a:lnRef idx="2">
            <a:schemeClr val="accent2"/>
          </a:lnRef>
          <a:fillRef idx="0">
            <a:schemeClr val="accent2"/>
          </a:fillRef>
          <a:effectRef idx="1">
            <a:schemeClr val="accent2"/>
          </a:effectRef>
          <a:fontRef idx="minor">
            <a:schemeClr val="tx1"/>
          </a:fontRef>
        </p:style>
      </p:cxnSp>
      <p:sp>
        <p:nvSpPr>
          <p:cNvPr id="24" name="Title 1"/>
          <p:cNvSpPr txBox="1">
            <a:spLocks/>
          </p:cNvSpPr>
          <p:nvPr/>
        </p:nvSpPr>
        <p:spPr>
          <a:xfrm>
            <a:off x="304800" y="3233415"/>
            <a:ext cx="10515600" cy="609600"/>
          </a:xfrm>
          <a:prstGeom prst="rect">
            <a:avLst/>
          </a:prstGeom>
        </p:spPr>
        <p:txBody>
          <a:bodyPr vert="horz" lIns="121920" tIns="60960" rIns="121920" bIns="60960" rtlCol="0" anchor="t">
            <a:normAutofit fontScale="97500"/>
          </a:bodyPr>
          <a:lstStyle>
            <a:lvl1pPr algn="l" defTabSz="914400" rtl="0" eaLnBrk="1" latinLnBrk="0" hangingPunct="1">
              <a:spcBef>
                <a:spcPct val="0"/>
              </a:spcBef>
              <a:buNone/>
              <a:defRPr sz="2200" b="1" kern="1200">
                <a:solidFill>
                  <a:srgbClr val="AE9A64"/>
                </a:solidFill>
                <a:latin typeface="Verdana" panose="020B0604030504040204" pitchFamily="34" charset="0"/>
                <a:ea typeface="Verdana" panose="020B0604030504040204" pitchFamily="34" charset="0"/>
                <a:cs typeface="Verdana" panose="020B060403050404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fr-FR" sz="2933" b="1" i="0" u="none" strike="noStrike" kern="1200" cap="none" spc="0" normalizeH="0" baseline="0" dirty="0">
              <a:ln>
                <a:noFill/>
              </a:ln>
              <a:solidFill>
                <a:srgbClr val="44546A">
                  <a:lumMod val="50000"/>
                </a:srgbClr>
              </a:solidFill>
              <a:effectLst/>
              <a:uLnTx/>
              <a:uFillTx/>
              <a:latin typeface="Verdana" panose="020B0604030504040204" pitchFamily="34" charset="0"/>
              <a:ea typeface="Verdana" panose="020B0604030504040204" pitchFamily="34" charset="0"/>
            </a:endParaRPr>
          </a:p>
        </p:txBody>
      </p:sp>
      <p:grpSp>
        <p:nvGrpSpPr>
          <p:cNvPr id="26" name="Group 29"/>
          <p:cNvGrpSpPr/>
          <p:nvPr/>
        </p:nvGrpSpPr>
        <p:grpSpPr>
          <a:xfrm>
            <a:off x="9616053" y="2440384"/>
            <a:ext cx="897252" cy="867931"/>
            <a:chOff x="6474573" y="1710976"/>
            <a:chExt cx="1137855" cy="1024065"/>
          </a:xfrm>
          <a:solidFill>
            <a:srgbClr val="376488"/>
          </a:solidFill>
        </p:grpSpPr>
        <p:sp>
          <p:nvSpPr>
            <p:cNvPr id="27" name="Rectangle 26"/>
            <p:cNvSpPr/>
            <p:nvPr/>
          </p:nvSpPr>
          <p:spPr>
            <a:xfrm>
              <a:off x="6685892" y="2015911"/>
              <a:ext cx="717374" cy="4132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grpSp>
          <p:nvGrpSpPr>
            <p:cNvPr id="28" name="Group 31"/>
            <p:cNvGrpSpPr/>
            <p:nvPr/>
          </p:nvGrpSpPr>
          <p:grpSpPr>
            <a:xfrm>
              <a:off x="6791149" y="1710976"/>
              <a:ext cx="511039" cy="314654"/>
              <a:chOff x="4106762" y="1007444"/>
              <a:chExt cx="923788" cy="738342"/>
            </a:xfrm>
            <a:grpFill/>
          </p:grpSpPr>
          <p:sp>
            <p:nvSpPr>
              <p:cNvPr id="87" name="Freeform 91"/>
              <p:cNvSpPr/>
              <p:nvPr/>
            </p:nvSpPr>
            <p:spPr>
              <a:xfrm>
                <a:off x="4602033" y="1007444"/>
                <a:ext cx="425363" cy="549605"/>
              </a:xfrm>
              <a:custGeom>
                <a:avLst/>
                <a:gdLst>
                  <a:gd name="connsiteX0" fmla="*/ 365953 w 425363"/>
                  <a:gd name="connsiteY0" fmla="*/ 29705 h 549605"/>
                  <a:gd name="connsiteX1" fmla="*/ 336248 w 425363"/>
                  <a:gd name="connsiteY1" fmla="*/ 59410 h 549605"/>
                  <a:gd name="connsiteX2" fmla="*/ 365953 w 425363"/>
                  <a:gd name="connsiteY2" fmla="*/ 89115 h 549605"/>
                  <a:gd name="connsiteX3" fmla="*/ 395658 w 425363"/>
                  <a:gd name="connsiteY3" fmla="*/ 59410 h 549605"/>
                  <a:gd name="connsiteX4" fmla="*/ 365953 w 425363"/>
                  <a:gd name="connsiteY4" fmla="*/ 29705 h 549605"/>
                  <a:gd name="connsiteX5" fmla="*/ 365953 w 425363"/>
                  <a:gd name="connsiteY5" fmla="*/ 0 h 549605"/>
                  <a:gd name="connsiteX6" fmla="*/ 425363 w 425363"/>
                  <a:gd name="connsiteY6" fmla="*/ 59410 h 549605"/>
                  <a:gd name="connsiteX7" fmla="*/ 365953 w 425363"/>
                  <a:gd name="connsiteY7" fmla="*/ 118820 h 549605"/>
                  <a:gd name="connsiteX8" fmla="*/ 323944 w 425363"/>
                  <a:gd name="connsiteY8" fmla="*/ 101419 h 549605"/>
                  <a:gd name="connsiteX9" fmla="*/ 316783 w 425363"/>
                  <a:gd name="connsiteY9" fmla="*/ 84130 h 549605"/>
                  <a:gd name="connsiteX10" fmla="*/ 45719 w 425363"/>
                  <a:gd name="connsiteY10" fmla="*/ 84130 h 549605"/>
                  <a:gd name="connsiteX11" fmla="*/ 45719 w 425363"/>
                  <a:gd name="connsiteY11" fmla="*/ 549605 h 549605"/>
                  <a:gd name="connsiteX12" fmla="*/ 0 w 425363"/>
                  <a:gd name="connsiteY12" fmla="*/ 549605 h 549605"/>
                  <a:gd name="connsiteX13" fmla="*/ 0 w 425363"/>
                  <a:gd name="connsiteY13" fmla="*/ 84130 h 549605"/>
                  <a:gd name="connsiteX14" fmla="*/ 0 w 425363"/>
                  <a:gd name="connsiteY14" fmla="*/ 59410 h 549605"/>
                  <a:gd name="connsiteX15" fmla="*/ 0 w 425363"/>
                  <a:gd name="connsiteY15" fmla="*/ 38411 h 549605"/>
                  <a:gd name="connsiteX16" fmla="*/ 315241 w 425363"/>
                  <a:gd name="connsiteY16" fmla="*/ 38411 h 549605"/>
                  <a:gd name="connsiteX17" fmla="*/ 323944 w 425363"/>
                  <a:gd name="connsiteY17" fmla="*/ 17401 h 549605"/>
                  <a:gd name="connsiteX18" fmla="*/ 365953 w 425363"/>
                  <a:gd name="connsiteY18" fmla="*/ 0 h 549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363" h="549605">
                    <a:moveTo>
                      <a:pt x="365953" y="29705"/>
                    </a:moveTo>
                    <a:cubicBezTo>
                      <a:pt x="349547" y="29705"/>
                      <a:pt x="336248" y="43004"/>
                      <a:pt x="336248" y="59410"/>
                    </a:cubicBezTo>
                    <a:cubicBezTo>
                      <a:pt x="336248" y="75816"/>
                      <a:pt x="349547" y="89115"/>
                      <a:pt x="365953" y="89115"/>
                    </a:cubicBezTo>
                    <a:cubicBezTo>
                      <a:pt x="382359" y="89115"/>
                      <a:pt x="395658" y="75816"/>
                      <a:pt x="395658" y="59410"/>
                    </a:cubicBezTo>
                    <a:cubicBezTo>
                      <a:pt x="395658" y="43004"/>
                      <a:pt x="382359" y="29705"/>
                      <a:pt x="365953" y="29705"/>
                    </a:cubicBezTo>
                    <a:close/>
                    <a:moveTo>
                      <a:pt x="365953" y="0"/>
                    </a:moveTo>
                    <a:cubicBezTo>
                      <a:pt x="398764" y="0"/>
                      <a:pt x="425363" y="26599"/>
                      <a:pt x="425363" y="59410"/>
                    </a:cubicBezTo>
                    <a:cubicBezTo>
                      <a:pt x="425363" y="92221"/>
                      <a:pt x="398764" y="118820"/>
                      <a:pt x="365953" y="118820"/>
                    </a:cubicBezTo>
                    <a:cubicBezTo>
                      <a:pt x="349548" y="118820"/>
                      <a:pt x="334695" y="112170"/>
                      <a:pt x="323944" y="101419"/>
                    </a:cubicBezTo>
                    <a:lnTo>
                      <a:pt x="316783" y="84130"/>
                    </a:lnTo>
                    <a:lnTo>
                      <a:pt x="45719" y="84130"/>
                    </a:lnTo>
                    <a:lnTo>
                      <a:pt x="45719" y="549605"/>
                    </a:lnTo>
                    <a:lnTo>
                      <a:pt x="0" y="549605"/>
                    </a:lnTo>
                    <a:lnTo>
                      <a:pt x="0" y="84130"/>
                    </a:lnTo>
                    <a:lnTo>
                      <a:pt x="0" y="59410"/>
                    </a:lnTo>
                    <a:lnTo>
                      <a:pt x="0" y="38411"/>
                    </a:lnTo>
                    <a:lnTo>
                      <a:pt x="315241" y="38411"/>
                    </a:lnTo>
                    <a:lnTo>
                      <a:pt x="323944" y="17401"/>
                    </a:lnTo>
                    <a:cubicBezTo>
                      <a:pt x="334695" y="6650"/>
                      <a:pt x="349548" y="0"/>
                      <a:pt x="36595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88" name="Freeform 92"/>
              <p:cNvSpPr/>
              <p:nvPr/>
            </p:nvSpPr>
            <p:spPr>
              <a:xfrm rot="5400000">
                <a:off x="4745684" y="1419775"/>
                <a:ext cx="353901" cy="215831"/>
              </a:xfrm>
              <a:custGeom>
                <a:avLst/>
                <a:gdLst>
                  <a:gd name="connsiteX0" fmla="*/ 29705 w 353901"/>
                  <a:gd name="connsiteY0" fmla="*/ 59410 h 215831"/>
                  <a:gd name="connsiteX1" fmla="*/ 59410 w 353901"/>
                  <a:gd name="connsiteY1" fmla="*/ 89115 h 215831"/>
                  <a:gd name="connsiteX2" fmla="*/ 89115 w 353901"/>
                  <a:gd name="connsiteY2" fmla="*/ 59410 h 215831"/>
                  <a:gd name="connsiteX3" fmla="*/ 59410 w 353901"/>
                  <a:gd name="connsiteY3" fmla="*/ 29705 h 215831"/>
                  <a:gd name="connsiteX4" fmla="*/ 29705 w 353901"/>
                  <a:gd name="connsiteY4" fmla="*/ 59410 h 215831"/>
                  <a:gd name="connsiteX5" fmla="*/ 0 w 353901"/>
                  <a:gd name="connsiteY5" fmla="*/ 59410 h 215831"/>
                  <a:gd name="connsiteX6" fmla="*/ 59410 w 353901"/>
                  <a:gd name="connsiteY6" fmla="*/ 0 h 215831"/>
                  <a:gd name="connsiteX7" fmla="*/ 118820 w 353901"/>
                  <a:gd name="connsiteY7" fmla="*/ 59410 h 215831"/>
                  <a:gd name="connsiteX8" fmla="*/ 101419 w 353901"/>
                  <a:gd name="connsiteY8" fmla="*/ 101419 h 215831"/>
                  <a:gd name="connsiteX9" fmla="*/ 82899 w 353901"/>
                  <a:gd name="connsiteY9" fmla="*/ 113906 h 215831"/>
                  <a:gd name="connsiteX10" fmla="*/ 82899 w 353901"/>
                  <a:gd name="connsiteY10" fmla="*/ 170112 h 215831"/>
                  <a:gd name="connsiteX11" fmla="*/ 353901 w 353901"/>
                  <a:gd name="connsiteY11" fmla="*/ 170112 h 215831"/>
                  <a:gd name="connsiteX12" fmla="*/ 353901 w 353901"/>
                  <a:gd name="connsiteY12" fmla="*/ 215831 h 215831"/>
                  <a:gd name="connsiteX13" fmla="*/ 33864 w 353901"/>
                  <a:gd name="connsiteY13" fmla="*/ 215831 h 215831"/>
                  <a:gd name="connsiteX14" fmla="*/ 33864 w 353901"/>
                  <a:gd name="connsiteY14" fmla="*/ 192971 h 215831"/>
                  <a:gd name="connsiteX15" fmla="*/ 33314 w 353901"/>
                  <a:gd name="connsiteY15" fmla="*/ 192971 h 215831"/>
                  <a:gd name="connsiteX16" fmla="*/ 33314 w 353901"/>
                  <a:gd name="connsiteY16" fmla="*/ 112148 h 215831"/>
                  <a:gd name="connsiteX17" fmla="*/ 17401 w 353901"/>
                  <a:gd name="connsiteY17" fmla="*/ 101419 h 215831"/>
                  <a:gd name="connsiteX18" fmla="*/ 0 w 353901"/>
                  <a:gd name="connsiteY18" fmla="*/ 59410 h 21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901" h="215831">
                    <a:moveTo>
                      <a:pt x="29705" y="59410"/>
                    </a:moveTo>
                    <a:cubicBezTo>
                      <a:pt x="29705" y="75816"/>
                      <a:pt x="43004" y="89115"/>
                      <a:pt x="59410" y="89115"/>
                    </a:cubicBezTo>
                    <a:cubicBezTo>
                      <a:pt x="75816" y="89115"/>
                      <a:pt x="89115" y="75816"/>
                      <a:pt x="89115" y="59410"/>
                    </a:cubicBezTo>
                    <a:cubicBezTo>
                      <a:pt x="89115" y="43004"/>
                      <a:pt x="75816" y="29705"/>
                      <a:pt x="59410" y="29705"/>
                    </a:cubicBezTo>
                    <a:cubicBezTo>
                      <a:pt x="43004" y="29705"/>
                      <a:pt x="29705" y="43004"/>
                      <a:pt x="29705" y="59410"/>
                    </a:cubicBezTo>
                    <a:close/>
                    <a:moveTo>
                      <a:pt x="0" y="59410"/>
                    </a:moveTo>
                    <a:cubicBezTo>
                      <a:pt x="0" y="26599"/>
                      <a:pt x="26599" y="0"/>
                      <a:pt x="59410" y="0"/>
                    </a:cubicBezTo>
                    <a:cubicBezTo>
                      <a:pt x="92221" y="0"/>
                      <a:pt x="118820" y="26599"/>
                      <a:pt x="118820" y="59410"/>
                    </a:cubicBezTo>
                    <a:cubicBezTo>
                      <a:pt x="118820" y="75816"/>
                      <a:pt x="112170" y="90668"/>
                      <a:pt x="101419" y="101419"/>
                    </a:cubicBezTo>
                    <a:lnTo>
                      <a:pt x="82899" y="113906"/>
                    </a:lnTo>
                    <a:lnTo>
                      <a:pt x="82899" y="170112"/>
                    </a:lnTo>
                    <a:lnTo>
                      <a:pt x="353901" y="170112"/>
                    </a:lnTo>
                    <a:lnTo>
                      <a:pt x="353901" y="215831"/>
                    </a:lnTo>
                    <a:lnTo>
                      <a:pt x="33864" y="215831"/>
                    </a:lnTo>
                    <a:lnTo>
                      <a:pt x="33864" y="192971"/>
                    </a:lnTo>
                    <a:lnTo>
                      <a:pt x="33314" y="192971"/>
                    </a:lnTo>
                    <a:lnTo>
                      <a:pt x="33314" y="112148"/>
                    </a:lnTo>
                    <a:lnTo>
                      <a:pt x="17401" y="101419"/>
                    </a:lnTo>
                    <a:cubicBezTo>
                      <a:pt x="6650" y="90668"/>
                      <a:pt x="0" y="75816"/>
                      <a:pt x="0" y="5941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89" name="Freeform 93"/>
              <p:cNvSpPr/>
              <p:nvPr/>
            </p:nvSpPr>
            <p:spPr>
              <a:xfrm rot="5400000">
                <a:off x="4601879" y="1283406"/>
                <a:ext cx="535080" cy="322260"/>
              </a:xfrm>
              <a:custGeom>
                <a:avLst/>
                <a:gdLst>
                  <a:gd name="connsiteX0" fmla="*/ 29705 w 535080"/>
                  <a:gd name="connsiteY0" fmla="*/ 59410 h 322260"/>
                  <a:gd name="connsiteX1" fmla="*/ 59410 w 535080"/>
                  <a:gd name="connsiteY1" fmla="*/ 89115 h 322260"/>
                  <a:gd name="connsiteX2" fmla="*/ 89115 w 535080"/>
                  <a:gd name="connsiteY2" fmla="*/ 59410 h 322260"/>
                  <a:gd name="connsiteX3" fmla="*/ 59410 w 535080"/>
                  <a:gd name="connsiteY3" fmla="*/ 29705 h 322260"/>
                  <a:gd name="connsiteX4" fmla="*/ 29705 w 535080"/>
                  <a:gd name="connsiteY4" fmla="*/ 59410 h 322260"/>
                  <a:gd name="connsiteX5" fmla="*/ 0 w 535080"/>
                  <a:gd name="connsiteY5" fmla="*/ 59410 h 322260"/>
                  <a:gd name="connsiteX6" fmla="*/ 59410 w 535080"/>
                  <a:gd name="connsiteY6" fmla="*/ 0 h 322260"/>
                  <a:gd name="connsiteX7" fmla="*/ 118820 w 535080"/>
                  <a:gd name="connsiteY7" fmla="*/ 59410 h 322260"/>
                  <a:gd name="connsiteX8" fmla="*/ 101419 w 535080"/>
                  <a:gd name="connsiteY8" fmla="*/ 101419 h 322260"/>
                  <a:gd name="connsiteX9" fmla="*/ 89837 w 535080"/>
                  <a:gd name="connsiteY9" fmla="*/ 106217 h 322260"/>
                  <a:gd name="connsiteX10" fmla="*/ 89837 w 535080"/>
                  <a:gd name="connsiteY10" fmla="*/ 276541 h 322260"/>
                  <a:gd name="connsiteX11" fmla="*/ 535080 w 535080"/>
                  <a:gd name="connsiteY11" fmla="*/ 276541 h 322260"/>
                  <a:gd name="connsiteX12" fmla="*/ 535080 w 535080"/>
                  <a:gd name="connsiteY12" fmla="*/ 322260 h 322260"/>
                  <a:gd name="connsiteX13" fmla="*/ 44885 w 535080"/>
                  <a:gd name="connsiteY13" fmla="*/ 322260 h 322260"/>
                  <a:gd name="connsiteX14" fmla="*/ 44885 w 535080"/>
                  <a:gd name="connsiteY14" fmla="*/ 290461 h 322260"/>
                  <a:gd name="connsiteX15" fmla="*/ 44118 w 535080"/>
                  <a:gd name="connsiteY15" fmla="*/ 290461 h 322260"/>
                  <a:gd name="connsiteX16" fmla="*/ 44118 w 535080"/>
                  <a:gd name="connsiteY16" fmla="*/ 112486 h 322260"/>
                  <a:gd name="connsiteX17" fmla="*/ 17401 w 535080"/>
                  <a:gd name="connsiteY17" fmla="*/ 101419 h 322260"/>
                  <a:gd name="connsiteX18" fmla="*/ 0 w 535080"/>
                  <a:gd name="connsiteY18" fmla="*/ 59410 h 32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5080" h="322260">
                    <a:moveTo>
                      <a:pt x="29705" y="59410"/>
                    </a:moveTo>
                    <a:cubicBezTo>
                      <a:pt x="29705" y="75816"/>
                      <a:pt x="43004" y="89115"/>
                      <a:pt x="59410" y="89115"/>
                    </a:cubicBezTo>
                    <a:cubicBezTo>
                      <a:pt x="75816" y="89115"/>
                      <a:pt x="89115" y="75816"/>
                      <a:pt x="89115" y="59410"/>
                    </a:cubicBezTo>
                    <a:cubicBezTo>
                      <a:pt x="89115" y="43004"/>
                      <a:pt x="75816" y="29705"/>
                      <a:pt x="59410" y="29705"/>
                    </a:cubicBezTo>
                    <a:cubicBezTo>
                      <a:pt x="43004" y="29705"/>
                      <a:pt x="29705" y="43004"/>
                      <a:pt x="29705" y="59410"/>
                    </a:cubicBezTo>
                    <a:close/>
                    <a:moveTo>
                      <a:pt x="0" y="59410"/>
                    </a:moveTo>
                    <a:cubicBezTo>
                      <a:pt x="0" y="26599"/>
                      <a:pt x="26599" y="0"/>
                      <a:pt x="59410" y="0"/>
                    </a:cubicBezTo>
                    <a:cubicBezTo>
                      <a:pt x="92221" y="0"/>
                      <a:pt x="118820" y="26599"/>
                      <a:pt x="118820" y="59410"/>
                    </a:cubicBezTo>
                    <a:cubicBezTo>
                      <a:pt x="118820" y="75816"/>
                      <a:pt x="112170" y="90668"/>
                      <a:pt x="101419" y="101419"/>
                    </a:cubicBezTo>
                    <a:lnTo>
                      <a:pt x="89837" y="106217"/>
                    </a:lnTo>
                    <a:lnTo>
                      <a:pt x="89837" y="276541"/>
                    </a:lnTo>
                    <a:lnTo>
                      <a:pt x="535080" y="276541"/>
                    </a:lnTo>
                    <a:lnTo>
                      <a:pt x="535080" y="322260"/>
                    </a:lnTo>
                    <a:lnTo>
                      <a:pt x="44885" y="322260"/>
                    </a:lnTo>
                    <a:lnTo>
                      <a:pt x="44885" y="290461"/>
                    </a:lnTo>
                    <a:lnTo>
                      <a:pt x="44118" y="290461"/>
                    </a:lnTo>
                    <a:lnTo>
                      <a:pt x="44118" y="112486"/>
                    </a:lnTo>
                    <a:lnTo>
                      <a:pt x="17401" y="101419"/>
                    </a:lnTo>
                    <a:cubicBezTo>
                      <a:pt x="6650" y="90668"/>
                      <a:pt x="0" y="75816"/>
                      <a:pt x="0" y="5941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90" name="Freeform 94"/>
              <p:cNvSpPr/>
              <p:nvPr/>
            </p:nvSpPr>
            <p:spPr>
              <a:xfrm flipH="1">
                <a:off x="4109916" y="1007444"/>
                <a:ext cx="425363" cy="549605"/>
              </a:xfrm>
              <a:custGeom>
                <a:avLst/>
                <a:gdLst>
                  <a:gd name="connsiteX0" fmla="*/ 365953 w 425363"/>
                  <a:gd name="connsiteY0" fmla="*/ 29705 h 549605"/>
                  <a:gd name="connsiteX1" fmla="*/ 336248 w 425363"/>
                  <a:gd name="connsiteY1" fmla="*/ 59410 h 549605"/>
                  <a:gd name="connsiteX2" fmla="*/ 365953 w 425363"/>
                  <a:gd name="connsiteY2" fmla="*/ 89115 h 549605"/>
                  <a:gd name="connsiteX3" fmla="*/ 395658 w 425363"/>
                  <a:gd name="connsiteY3" fmla="*/ 59410 h 549605"/>
                  <a:gd name="connsiteX4" fmla="*/ 365953 w 425363"/>
                  <a:gd name="connsiteY4" fmla="*/ 29705 h 549605"/>
                  <a:gd name="connsiteX5" fmla="*/ 365953 w 425363"/>
                  <a:gd name="connsiteY5" fmla="*/ 0 h 549605"/>
                  <a:gd name="connsiteX6" fmla="*/ 425363 w 425363"/>
                  <a:gd name="connsiteY6" fmla="*/ 59410 h 549605"/>
                  <a:gd name="connsiteX7" fmla="*/ 365953 w 425363"/>
                  <a:gd name="connsiteY7" fmla="*/ 118820 h 549605"/>
                  <a:gd name="connsiteX8" fmla="*/ 323944 w 425363"/>
                  <a:gd name="connsiteY8" fmla="*/ 101419 h 549605"/>
                  <a:gd name="connsiteX9" fmla="*/ 316783 w 425363"/>
                  <a:gd name="connsiteY9" fmla="*/ 84130 h 549605"/>
                  <a:gd name="connsiteX10" fmla="*/ 45719 w 425363"/>
                  <a:gd name="connsiteY10" fmla="*/ 84130 h 549605"/>
                  <a:gd name="connsiteX11" fmla="*/ 45719 w 425363"/>
                  <a:gd name="connsiteY11" fmla="*/ 549605 h 549605"/>
                  <a:gd name="connsiteX12" fmla="*/ 0 w 425363"/>
                  <a:gd name="connsiteY12" fmla="*/ 549605 h 549605"/>
                  <a:gd name="connsiteX13" fmla="*/ 0 w 425363"/>
                  <a:gd name="connsiteY13" fmla="*/ 84130 h 549605"/>
                  <a:gd name="connsiteX14" fmla="*/ 0 w 425363"/>
                  <a:gd name="connsiteY14" fmla="*/ 59410 h 549605"/>
                  <a:gd name="connsiteX15" fmla="*/ 0 w 425363"/>
                  <a:gd name="connsiteY15" fmla="*/ 38411 h 549605"/>
                  <a:gd name="connsiteX16" fmla="*/ 315241 w 425363"/>
                  <a:gd name="connsiteY16" fmla="*/ 38411 h 549605"/>
                  <a:gd name="connsiteX17" fmla="*/ 323944 w 425363"/>
                  <a:gd name="connsiteY17" fmla="*/ 17401 h 549605"/>
                  <a:gd name="connsiteX18" fmla="*/ 365953 w 425363"/>
                  <a:gd name="connsiteY18" fmla="*/ 0 h 549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363" h="549605">
                    <a:moveTo>
                      <a:pt x="365953" y="29705"/>
                    </a:moveTo>
                    <a:cubicBezTo>
                      <a:pt x="349547" y="29705"/>
                      <a:pt x="336248" y="43004"/>
                      <a:pt x="336248" y="59410"/>
                    </a:cubicBezTo>
                    <a:cubicBezTo>
                      <a:pt x="336248" y="75816"/>
                      <a:pt x="349547" y="89115"/>
                      <a:pt x="365953" y="89115"/>
                    </a:cubicBezTo>
                    <a:cubicBezTo>
                      <a:pt x="382359" y="89115"/>
                      <a:pt x="395658" y="75816"/>
                      <a:pt x="395658" y="59410"/>
                    </a:cubicBezTo>
                    <a:cubicBezTo>
                      <a:pt x="395658" y="43004"/>
                      <a:pt x="382359" y="29705"/>
                      <a:pt x="365953" y="29705"/>
                    </a:cubicBezTo>
                    <a:close/>
                    <a:moveTo>
                      <a:pt x="365953" y="0"/>
                    </a:moveTo>
                    <a:cubicBezTo>
                      <a:pt x="398764" y="0"/>
                      <a:pt x="425363" y="26599"/>
                      <a:pt x="425363" y="59410"/>
                    </a:cubicBezTo>
                    <a:cubicBezTo>
                      <a:pt x="425363" y="92221"/>
                      <a:pt x="398764" y="118820"/>
                      <a:pt x="365953" y="118820"/>
                    </a:cubicBezTo>
                    <a:cubicBezTo>
                      <a:pt x="349548" y="118820"/>
                      <a:pt x="334695" y="112170"/>
                      <a:pt x="323944" y="101419"/>
                    </a:cubicBezTo>
                    <a:lnTo>
                      <a:pt x="316783" y="84130"/>
                    </a:lnTo>
                    <a:lnTo>
                      <a:pt x="45719" y="84130"/>
                    </a:lnTo>
                    <a:lnTo>
                      <a:pt x="45719" y="549605"/>
                    </a:lnTo>
                    <a:lnTo>
                      <a:pt x="0" y="549605"/>
                    </a:lnTo>
                    <a:lnTo>
                      <a:pt x="0" y="84130"/>
                    </a:lnTo>
                    <a:lnTo>
                      <a:pt x="0" y="59410"/>
                    </a:lnTo>
                    <a:lnTo>
                      <a:pt x="0" y="38411"/>
                    </a:lnTo>
                    <a:lnTo>
                      <a:pt x="315241" y="38411"/>
                    </a:lnTo>
                    <a:lnTo>
                      <a:pt x="323944" y="17401"/>
                    </a:lnTo>
                    <a:cubicBezTo>
                      <a:pt x="334695" y="6650"/>
                      <a:pt x="349548" y="0"/>
                      <a:pt x="36595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91" name="Freeform 95"/>
              <p:cNvSpPr/>
              <p:nvPr/>
            </p:nvSpPr>
            <p:spPr>
              <a:xfrm rot="16200000" flipH="1">
                <a:off x="4037727" y="1419775"/>
                <a:ext cx="353901" cy="215831"/>
              </a:xfrm>
              <a:custGeom>
                <a:avLst/>
                <a:gdLst>
                  <a:gd name="connsiteX0" fmla="*/ 29705 w 353901"/>
                  <a:gd name="connsiteY0" fmla="*/ 59410 h 215831"/>
                  <a:gd name="connsiteX1" fmla="*/ 59410 w 353901"/>
                  <a:gd name="connsiteY1" fmla="*/ 89115 h 215831"/>
                  <a:gd name="connsiteX2" fmla="*/ 89115 w 353901"/>
                  <a:gd name="connsiteY2" fmla="*/ 59410 h 215831"/>
                  <a:gd name="connsiteX3" fmla="*/ 59410 w 353901"/>
                  <a:gd name="connsiteY3" fmla="*/ 29705 h 215831"/>
                  <a:gd name="connsiteX4" fmla="*/ 29705 w 353901"/>
                  <a:gd name="connsiteY4" fmla="*/ 59410 h 215831"/>
                  <a:gd name="connsiteX5" fmla="*/ 0 w 353901"/>
                  <a:gd name="connsiteY5" fmla="*/ 59410 h 215831"/>
                  <a:gd name="connsiteX6" fmla="*/ 59410 w 353901"/>
                  <a:gd name="connsiteY6" fmla="*/ 0 h 215831"/>
                  <a:gd name="connsiteX7" fmla="*/ 118820 w 353901"/>
                  <a:gd name="connsiteY7" fmla="*/ 59410 h 215831"/>
                  <a:gd name="connsiteX8" fmla="*/ 101419 w 353901"/>
                  <a:gd name="connsiteY8" fmla="*/ 101419 h 215831"/>
                  <a:gd name="connsiteX9" fmla="*/ 82899 w 353901"/>
                  <a:gd name="connsiteY9" fmla="*/ 113906 h 215831"/>
                  <a:gd name="connsiteX10" fmla="*/ 82899 w 353901"/>
                  <a:gd name="connsiteY10" fmla="*/ 170112 h 215831"/>
                  <a:gd name="connsiteX11" fmla="*/ 353901 w 353901"/>
                  <a:gd name="connsiteY11" fmla="*/ 170112 h 215831"/>
                  <a:gd name="connsiteX12" fmla="*/ 353901 w 353901"/>
                  <a:gd name="connsiteY12" fmla="*/ 215831 h 215831"/>
                  <a:gd name="connsiteX13" fmla="*/ 33864 w 353901"/>
                  <a:gd name="connsiteY13" fmla="*/ 215831 h 215831"/>
                  <a:gd name="connsiteX14" fmla="*/ 33864 w 353901"/>
                  <a:gd name="connsiteY14" fmla="*/ 192971 h 215831"/>
                  <a:gd name="connsiteX15" fmla="*/ 33314 w 353901"/>
                  <a:gd name="connsiteY15" fmla="*/ 192971 h 215831"/>
                  <a:gd name="connsiteX16" fmla="*/ 33314 w 353901"/>
                  <a:gd name="connsiteY16" fmla="*/ 112148 h 215831"/>
                  <a:gd name="connsiteX17" fmla="*/ 17401 w 353901"/>
                  <a:gd name="connsiteY17" fmla="*/ 101419 h 215831"/>
                  <a:gd name="connsiteX18" fmla="*/ 0 w 353901"/>
                  <a:gd name="connsiteY18" fmla="*/ 59410 h 21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901" h="215831">
                    <a:moveTo>
                      <a:pt x="29705" y="59410"/>
                    </a:moveTo>
                    <a:cubicBezTo>
                      <a:pt x="29705" y="75816"/>
                      <a:pt x="43004" y="89115"/>
                      <a:pt x="59410" y="89115"/>
                    </a:cubicBezTo>
                    <a:cubicBezTo>
                      <a:pt x="75816" y="89115"/>
                      <a:pt x="89115" y="75816"/>
                      <a:pt x="89115" y="59410"/>
                    </a:cubicBezTo>
                    <a:cubicBezTo>
                      <a:pt x="89115" y="43004"/>
                      <a:pt x="75816" y="29705"/>
                      <a:pt x="59410" y="29705"/>
                    </a:cubicBezTo>
                    <a:cubicBezTo>
                      <a:pt x="43004" y="29705"/>
                      <a:pt x="29705" y="43004"/>
                      <a:pt x="29705" y="59410"/>
                    </a:cubicBezTo>
                    <a:close/>
                    <a:moveTo>
                      <a:pt x="0" y="59410"/>
                    </a:moveTo>
                    <a:cubicBezTo>
                      <a:pt x="0" y="26599"/>
                      <a:pt x="26599" y="0"/>
                      <a:pt x="59410" y="0"/>
                    </a:cubicBezTo>
                    <a:cubicBezTo>
                      <a:pt x="92221" y="0"/>
                      <a:pt x="118820" y="26599"/>
                      <a:pt x="118820" y="59410"/>
                    </a:cubicBezTo>
                    <a:cubicBezTo>
                      <a:pt x="118820" y="75816"/>
                      <a:pt x="112170" y="90668"/>
                      <a:pt x="101419" y="101419"/>
                    </a:cubicBezTo>
                    <a:lnTo>
                      <a:pt x="82899" y="113906"/>
                    </a:lnTo>
                    <a:lnTo>
                      <a:pt x="82899" y="170112"/>
                    </a:lnTo>
                    <a:lnTo>
                      <a:pt x="353901" y="170112"/>
                    </a:lnTo>
                    <a:lnTo>
                      <a:pt x="353901" y="215831"/>
                    </a:lnTo>
                    <a:lnTo>
                      <a:pt x="33864" y="215831"/>
                    </a:lnTo>
                    <a:lnTo>
                      <a:pt x="33864" y="192971"/>
                    </a:lnTo>
                    <a:lnTo>
                      <a:pt x="33314" y="192971"/>
                    </a:lnTo>
                    <a:lnTo>
                      <a:pt x="33314" y="112148"/>
                    </a:lnTo>
                    <a:lnTo>
                      <a:pt x="17401" y="101419"/>
                    </a:lnTo>
                    <a:cubicBezTo>
                      <a:pt x="6650" y="90668"/>
                      <a:pt x="0" y="75816"/>
                      <a:pt x="0" y="5941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92" name="Freeform 96"/>
              <p:cNvSpPr/>
              <p:nvPr/>
            </p:nvSpPr>
            <p:spPr>
              <a:xfrm rot="16200000" flipH="1">
                <a:off x="4000353" y="1283406"/>
                <a:ext cx="535080" cy="322260"/>
              </a:xfrm>
              <a:custGeom>
                <a:avLst/>
                <a:gdLst>
                  <a:gd name="connsiteX0" fmla="*/ 29705 w 535080"/>
                  <a:gd name="connsiteY0" fmla="*/ 59410 h 322260"/>
                  <a:gd name="connsiteX1" fmla="*/ 59410 w 535080"/>
                  <a:gd name="connsiteY1" fmla="*/ 89115 h 322260"/>
                  <a:gd name="connsiteX2" fmla="*/ 89115 w 535080"/>
                  <a:gd name="connsiteY2" fmla="*/ 59410 h 322260"/>
                  <a:gd name="connsiteX3" fmla="*/ 59410 w 535080"/>
                  <a:gd name="connsiteY3" fmla="*/ 29705 h 322260"/>
                  <a:gd name="connsiteX4" fmla="*/ 29705 w 535080"/>
                  <a:gd name="connsiteY4" fmla="*/ 59410 h 322260"/>
                  <a:gd name="connsiteX5" fmla="*/ 0 w 535080"/>
                  <a:gd name="connsiteY5" fmla="*/ 59410 h 322260"/>
                  <a:gd name="connsiteX6" fmla="*/ 59410 w 535080"/>
                  <a:gd name="connsiteY6" fmla="*/ 0 h 322260"/>
                  <a:gd name="connsiteX7" fmla="*/ 118820 w 535080"/>
                  <a:gd name="connsiteY7" fmla="*/ 59410 h 322260"/>
                  <a:gd name="connsiteX8" fmla="*/ 101419 w 535080"/>
                  <a:gd name="connsiteY8" fmla="*/ 101419 h 322260"/>
                  <a:gd name="connsiteX9" fmla="*/ 89837 w 535080"/>
                  <a:gd name="connsiteY9" fmla="*/ 106217 h 322260"/>
                  <a:gd name="connsiteX10" fmla="*/ 89837 w 535080"/>
                  <a:gd name="connsiteY10" fmla="*/ 276541 h 322260"/>
                  <a:gd name="connsiteX11" fmla="*/ 535080 w 535080"/>
                  <a:gd name="connsiteY11" fmla="*/ 276541 h 322260"/>
                  <a:gd name="connsiteX12" fmla="*/ 535080 w 535080"/>
                  <a:gd name="connsiteY12" fmla="*/ 322260 h 322260"/>
                  <a:gd name="connsiteX13" fmla="*/ 44885 w 535080"/>
                  <a:gd name="connsiteY13" fmla="*/ 322260 h 322260"/>
                  <a:gd name="connsiteX14" fmla="*/ 44885 w 535080"/>
                  <a:gd name="connsiteY14" fmla="*/ 290461 h 322260"/>
                  <a:gd name="connsiteX15" fmla="*/ 44118 w 535080"/>
                  <a:gd name="connsiteY15" fmla="*/ 290461 h 322260"/>
                  <a:gd name="connsiteX16" fmla="*/ 44118 w 535080"/>
                  <a:gd name="connsiteY16" fmla="*/ 112486 h 322260"/>
                  <a:gd name="connsiteX17" fmla="*/ 17401 w 535080"/>
                  <a:gd name="connsiteY17" fmla="*/ 101419 h 322260"/>
                  <a:gd name="connsiteX18" fmla="*/ 0 w 535080"/>
                  <a:gd name="connsiteY18" fmla="*/ 59410 h 32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5080" h="322260">
                    <a:moveTo>
                      <a:pt x="29705" y="59410"/>
                    </a:moveTo>
                    <a:cubicBezTo>
                      <a:pt x="29705" y="75816"/>
                      <a:pt x="43004" y="89115"/>
                      <a:pt x="59410" y="89115"/>
                    </a:cubicBezTo>
                    <a:cubicBezTo>
                      <a:pt x="75816" y="89115"/>
                      <a:pt x="89115" y="75816"/>
                      <a:pt x="89115" y="59410"/>
                    </a:cubicBezTo>
                    <a:cubicBezTo>
                      <a:pt x="89115" y="43004"/>
                      <a:pt x="75816" y="29705"/>
                      <a:pt x="59410" y="29705"/>
                    </a:cubicBezTo>
                    <a:cubicBezTo>
                      <a:pt x="43004" y="29705"/>
                      <a:pt x="29705" y="43004"/>
                      <a:pt x="29705" y="59410"/>
                    </a:cubicBezTo>
                    <a:close/>
                    <a:moveTo>
                      <a:pt x="0" y="59410"/>
                    </a:moveTo>
                    <a:cubicBezTo>
                      <a:pt x="0" y="26599"/>
                      <a:pt x="26599" y="0"/>
                      <a:pt x="59410" y="0"/>
                    </a:cubicBezTo>
                    <a:cubicBezTo>
                      <a:pt x="92221" y="0"/>
                      <a:pt x="118820" y="26599"/>
                      <a:pt x="118820" y="59410"/>
                    </a:cubicBezTo>
                    <a:cubicBezTo>
                      <a:pt x="118820" y="75816"/>
                      <a:pt x="112170" y="90668"/>
                      <a:pt x="101419" y="101419"/>
                    </a:cubicBezTo>
                    <a:lnTo>
                      <a:pt x="89837" y="106217"/>
                    </a:lnTo>
                    <a:lnTo>
                      <a:pt x="89837" y="276541"/>
                    </a:lnTo>
                    <a:lnTo>
                      <a:pt x="535080" y="276541"/>
                    </a:lnTo>
                    <a:lnTo>
                      <a:pt x="535080" y="322260"/>
                    </a:lnTo>
                    <a:lnTo>
                      <a:pt x="44885" y="322260"/>
                    </a:lnTo>
                    <a:lnTo>
                      <a:pt x="44885" y="290461"/>
                    </a:lnTo>
                    <a:lnTo>
                      <a:pt x="44118" y="290461"/>
                    </a:lnTo>
                    <a:lnTo>
                      <a:pt x="44118" y="112486"/>
                    </a:lnTo>
                    <a:lnTo>
                      <a:pt x="17401" y="101419"/>
                    </a:lnTo>
                    <a:cubicBezTo>
                      <a:pt x="6650" y="90668"/>
                      <a:pt x="0" y="75816"/>
                      <a:pt x="0" y="5941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93" name="Rectangle 92"/>
              <p:cNvSpPr/>
              <p:nvPr/>
            </p:nvSpPr>
            <p:spPr>
              <a:xfrm rot="5400000" flipV="1">
                <a:off x="4262523" y="1521865"/>
                <a:ext cx="68898" cy="57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94" name="Rectangle 93"/>
              <p:cNvSpPr/>
              <p:nvPr/>
            </p:nvSpPr>
            <p:spPr>
              <a:xfrm rot="5400000" flipV="1">
                <a:off x="4366401" y="1521865"/>
                <a:ext cx="68898" cy="57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95" name="Rectangle 94"/>
              <p:cNvSpPr/>
              <p:nvPr/>
            </p:nvSpPr>
            <p:spPr>
              <a:xfrm rot="5400000" flipV="1">
                <a:off x="4475839" y="1521865"/>
                <a:ext cx="68898" cy="57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96" name="Rectangle 95"/>
              <p:cNvSpPr/>
              <p:nvPr/>
            </p:nvSpPr>
            <p:spPr>
              <a:xfrm rot="5400000" flipV="1">
                <a:off x="4589352" y="1521865"/>
                <a:ext cx="68898" cy="57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97" name="Rectangle 96"/>
              <p:cNvSpPr/>
              <p:nvPr/>
            </p:nvSpPr>
            <p:spPr>
              <a:xfrm rot="5400000" flipV="1">
                <a:off x="4698941" y="1521865"/>
                <a:ext cx="68898" cy="57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98" name="Rectangle 97"/>
              <p:cNvSpPr/>
              <p:nvPr/>
            </p:nvSpPr>
            <p:spPr>
              <a:xfrm rot="5400000" flipV="1">
                <a:off x="4806036" y="1521865"/>
                <a:ext cx="68898" cy="57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99" name="Rectangle 98"/>
              <p:cNvSpPr/>
              <p:nvPr/>
            </p:nvSpPr>
            <p:spPr>
              <a:xfrm rot="5400000">
                <a:off x="4742495" y="1609594"/>
                <a:ext cx="194584" cy="77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100" name="Rectangle 99"/>
              <p:cNvSpPr/>
              <p:nvPr/>
            </p:nvSpPr>
            <p:spPr>
              <a:xfrm rot="5400000">
                <a:off x="4636243" y="1609594"/>
                <a:ext cx="194584" cy="77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101" name="Rectangle 100"/>
              <p:cNvSpPr/>
              <p:nvPr/>
            </p:nvSpPr>
            <p:spPr>
              <a:xfrm rot="5400000">
                <a:off x="4528066" y="1609594"/>
                <a:ext cx="194584" cy="77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102" name="Rectangle 101"/>
              <p:cNvSpPr/>
              <p:nvPr/>
            </p:nvSpPr>
            <p:spPr>
              <a:xfrm rot="16200000" flipH="1">
                <a:off x="4200233" y="1609594"/>
                <a:ext cx="194584" cy="77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103" name="Rectangle 102"/>
              <p:cNvSpPr/>
              <p:nvPr/>
            </p:nvSpPr>
            <p:spPr>
              <a:xfrm rot="16200000" flipH="1">
                <a:off x="4306485" y="1609594"/>
                <a:ext cx="194584" cy="77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104" name="Rectangle 103"/>
              <p:cNvSpPr/>
              <p:nvPr/>
            </p:nvSpPr>
            <p:spPr>
              <a:xfrm rot="16200000" flipH="1">
                <a:off x="4414662" y="1609594"/>
                <a:ext cx="194584" cy="77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grpSp>
        <p:grpSp>
          <p:nvGrpSpPr>
            <p:cNvPr id="29" name="Group 33"/>
            <p:cNvGrpSpPr/>
            <p:nvPr/>
          </p:nvGrpSpPr>
          <p:grpSpPr>
            <a:xfrm rot="5400000">
              <a:off x="7247795" y="2115456"/>
              <a:ext cx="511038" cy="218228"/>
              <a:chOff x="4106762" y="1007444"/>
              <a:chExt cx="923788" cy="738342"/>
            </a:xfrm>
            <a:grpFill/>
          </p:grpSpPr>
          <p:sp>
            <p:nvSpPr>
              <p:cNvPr id="69" name="Freeform 73"/>
              <p:cNvSpPr/>
              <p:nvPr/>
            </p:nvSpPr>
            <p:spPr>
              <a:xfrm>
                <a:off x="4602033" y="1007444"/>
                <a:ext cx="425363" cy="549605"/>
              </a:xfrm>
              <a:custGeom>
                <a:avLst/>
                <a:gdLst>
                  <a:gd name="connsiteX0" fmla="*/ 365953 w 425363"/>
                  <a:gd name="connsiteY0" fmla="*/ 29705 h 549605"/>
                  <a:gd name="connsiteX1" fmla="*/ 336248 w 425363"/>
                  <a:gd name="connsiteY1" fmla="*/ 59410 h 549605"/>
                  <a:gd name="connsiteX2" fmla="*/ 365953 w 425363"/>
                  <a:gd name="connsiteY2" fmla="*/ 89115 h 549605"/>
                  <a:gd name="connsiteX3" fmla="*/ 395658 w 425363"/>
                  <a:gd name="connsiteY3" fmla="*/ 59410 h 549605"/>
                  <a:gd name="connsiteX4" fmla="*/ 365953 w 425363"/>
                  <a:gd name="connsiteY4" fmla="*/ 29705 h 549605"/>
                  <a:gd name="connsiteX5" fmla="*/ 365953 w 425363"/>
                  <a:gd name="connsiteY5" fmla="*/ 0 h 549605"/>
                  <a:gd name="connsiteX6" fmla="*/ 425363 w 425363"/>
                  <a:gd name="connsiteY6" fmla="*/ 59410 h 549605"/>
                  <a:gd name="connsiteX7" fmla="*/ 365953 w 425363"/>
                  <a:gd name="connsiteY7" fmla="*/ 118820 h 549605"/>
                  <a:gd name="connsiteX8" fmla="*/ 323944 w 425363"/>
                  <a:gd name="connsiteY8" fmla="*/ 101419 h 549605"/>
                  <a:gd name="connsiteX9" fmla="*/ 316783 w 425363"/>
                  <a:gd name="connsiteY9" fmla="*/ 84130 h 549605"/>
                  <a:gd name="connsiteX10" fmla="*/ 45719 w 425363"/>
                  <a:gd name="connsiteY10" fmla="*/ 84130 h 549605"/>
                  <a:gd name="connsiteX11" fmla="*/ 45719 w 425363"/>
                  <a:gd name="connsiteY11" fmla="*/ 549605 h 549605"/>
                  <a:gd name="connsiteX12" fmla="*/ 0 w 425363"/>
                  <a:gd name="connsiteY12" fmla="*/ 549605 h 549605"/>
                  <a:gd name="connsiteX13" fmla="*/ 0 w 425363"/>
                  <a:gd name="connsiteY13" fmla="*/ 84130 h 549605"/>
                  <a:gd name="connsiteX14" fmla="*/ 0 w 425363"/>
                  <a:gd name="connsiteY14" fmla="*/ 59410 h 549605"/>
                  <a:gd name="connsiteX15" fmla="*/ 0 w 425363"/>
                  <a:gd name="connsiteY15" fmla="*/ 38411 h 549605"/>
                  <a:gd name="connsiteX16" fmla="*/ 315241 w 425363"/>
                  <a:gd name="connsiteY16" fmla="*/ 38411 h 549605"/>
                  <a:gd name="connsiteX17" fmla="*/ 323944 w 425363"/>
                  <a:gd name="connsiteY17" fmla="*/ 17401 h 549605"/>
                  <a:gd name="connsiteX18" fmla="*/ 365953 w 425363"/>
                  <a:gd name="connsiteY18" fmla="*/ 0 h 549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363" h="549605">
                    <a:moveTo>
                      <a:pt x="365953" y="29705"/>
                    </a:moveTo>
                    <a:cubicBezTo>
                      <a:pt x="349547" y="29705"/>
                      <a:pt x="336248" y="43004"/>
                      <a:pt x="336248" y="59410"/>
                    </a:cubicBezTo>
                    <a:cubicBezTo>
                      <a:pt x="336248" y="75816"/>
                      <a:pt x="349547" y="89115"/>
                      <a:pt x="365953" y="89115"/>
                    </a:cubicBezTo>
                    <a:cubicBezTo>
                      <a:pt x="382359" y="89115"/>
                      <a:pt x="395658" y="75816"/>
                      <a:pt x="395658" y="59410"/>
                    </a:cubicBezTo>
                    <a:cubicBezTo>
                      <a:pt x="395658" y="43004"/>
                      <a:pt x="382359" y="29705"/>
                      <a:pt x="365953" y="29705"/>
                    </a:cubicBezTo>
                    <a:close/>
                    <a:moveTo>
                      <a:pt x="365953" y="0"/>
                    </a:moveTo>
                    <a:cubicBezTo>
                      <a:pt x="398764" y="0"/>
                      <a:pt x="425363" y="26599"/>
                      <a:pt x="425363" y="59410"/>
                    </a:cubicBezTo>
                    <a:cubicBezTo>
                      <a:pt x="425363" y="92221"/>
                      <a:pt x="398764" y="118820"/>
                      <a:pt x="365953" y="118820"/>
                    </a:cubicBezTo>
                    <a:cubicBezTo>
                      <a:pt x="349548" y="118820"/>
                      <a:pt x="334695" y="112170"/>
                      <a:pt x="323944" y="101419"/>
                    </a:cubicBezTo>
                    <a:lnTo>
                      <a:pt x="316783" y="84130"/>
                    </a:lnTo>
                    <a:lnTo>
                      <a:pt x="45719" y="84130"/>
                    </a:lnTo>
                    <a:lnTo>
                      <a:pt x="45719" y="549605"/>
                    </a:lnTo>
                    <a:lnTo>
                      <a:pt x="0" y="549605"/>
                    </a:lnTo>
                    <a:lnTo>
                      <a:pt x="0" y="84130"/>
                    </a:lnTo>
                    <a:lnTo>
                      <a:pt x="0" y="59410"/>
                    </a:lnTo>
                    <a:lnTo>
                      <a:pt x="0" y="38411"/>
                    </a:lnTo>
                    <a:lnTo>
                      <a:pt x="315241" y="38411"/>
                    </a:lnTo>
                    <a:lnTo>
                      <a:pt x="323944" y="17401"/>
                    </a:lnTo>
                    <a:cubicBezTo>
                      <a:pt x="334695" y="6650"/>
                      <a:pt x="349548" y="0"/>
                      <a:pt x="36595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70" name="Freeform 74"/>
              <p:cNvSpPr/>
              <p:nvPr/>
            </p:nvSpPr>
            <p:spPr>
              <a:xfrm rot="5400000">
                <a:off x="4745684" y="1419775"/>
                <a:ext cx="353901" cy="215831"/>
              </a:xfrm>
              <a:custGeom>
                <a:avLst/>
                <a:gdLst>
                  <a:gd name="connsiteX0" fmla="*/ 29705 w 353901"/>
                  <a:gd name="connsiteY0" fmla="*/ 59410 h 215831"/>
                  <a:gd name="connsiteX1" fmla="*/ 59410 w 353901"/>
                  <a:gd name="connsiteY1" fmla="*/ 89115 h 215831"/>
                  <a:gd name="connsiteX2" fmla="*/ 89115 w 353901"/>
                  <a:gd name="connsiteY2" fmla="*/ 59410 h 215831"/>
                  <a:gd name="connsiteX3" fmla="*/ 59410 w 353901"/>
                  <a:gd name="connsiteY3" fmla="*/ 29705 h 215831"/>
                  <a:gd name="connsiteX4" fmla="*/ 29705 w 353901"/>
                  <a:gd name="connsiteY4" fmla="*/ 59410 h 215831"/>
                  <a:gd name="connsiteX5" fmla="*/ 0 w 353901"/>
                  <a:gd name="connsiteY5" fmla="*/ 59410 h 215831"/>
                  <a:gd name="connsiteX6" fmla="*/ 59410 w 353901"/>
                  <a:gd name="connsiteY6" fmla="*/ 0 h 215831"/>
                  <a:gd name="connsiteX7" fmla="*/ 118820 w 353901"/>
                  <a:gd name="connsiteY7" fmla="*/ 59410 h 215831"/>
                  <a:gd name="connsiteX8" fmla="*/ 101419 w 353901"/>
                  <a:gd name="connsiteY8" fmla="*/ 101419 h 215831"/>
                  <a:gd name="connsiteX9" fmla="*/ 82899 w 353901"/>
                  <a:gd name="connsiteY9" fmla="*/ 113906 h 215831"/>
                  <a:gd name="connsiteX10" fmla="*/ 82899 w 353901"/>
                  <a:gd name="connsiteY10" fmla="*/ 170112 h 215831"/>
                  <a:gd name="connsiteX11" fmla="*/ 353901 w 353901"/>
                  <a:gd name="connsiteY11" fmla="*/ 170112 h 215831"/>
                  <a:gd name="connsiteX12" fmla="*/ 353901 w 353901"/>
                  <a:gd name="connsiteY12" fmla="*/ 215831 h 215831"/>
                  <a:gd name="connsiteX13" fmla="*/ 33864 w 353901"/>
                  <a:gd name="connsiteY13" fmla="*/ 215831 h 215831"/>
                  <a:gd name="connsiteX14" fmla="*/ 33864 w 353901"/>
                  <a:gd name="connsiteY14" fmla="*/ 192971 h 215831"/>
                  <a:gd name="connsiteX15" fmla="*/ 33314 w 353901"/>
                  <a:gd name="connsiteY15" fmla="*/ 192971 h 215831"/>
                  <a:gd name="connsiteX16" fmla="*/ 33314 w 353901"/>
                  <a:gd name="connsiteY16" fmla="*/ 112148 h 215831"/>
                  <a:gd name="connsiteX17" fmla="*/ 17401 w 353901"/>
                  <a:gd name="connsiteY17" fmla="*/ 101419 h 215831"/>
                  <a:gd name="connsiteX18" fmla="*/ 0 w 353901"/>
                  <a:gd name="connsiteY18" fmla="*/ 59410 h 21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901" h="215831">
                    <a:moveTo>
                      <a:pt x="29705" y="59410"/>
                    </a:moveTo>
                    <a:cubicBezTo>
                      <a:pt x="29705" y="75816"/>
                      <a:pt x="43004" y="89115"/>
                      <a:pt x="59410" y="89115"/>
                    </a:cubicBezTo>
                    <a:cubicBezTo>
                      <a:pt x="75816" y="89115"/>
                      <a:pt x="89115" y="75816"/>
                      <a:pt x="89115" y="59410"/>
                    </a:cubicBezTo>
                    <a:cubicBezTo>
                      <a:pt x="89115" y="43004"/>
                      <a:pt x="75816" y="29705"/>
                      <a:pt x="59410" y="29705"/>
                    </a:cubicBezTo>
                    <a:cubicBezTo>
                      <a:pt x="43004" y="29705"/>
                      <a:pt x="29705" y="43004"/>
                      <a:pt x="29705" y="59410"/>
                    </a:cubicBezTo>
                    <a:close/>
                    <a:moveTo>
                      <a:pt x="0" y="59410"/>
                    </a:moveTo>
                    <a:cubicBezTo>
                      <a:pt x="0" y="26599"/>
                      <a:pt x="26599" y="0"/>
                      <a:pt x="59410" y="0"/>
                    </a:cubicBezTo>
                    <a:cubicBezTo>
                      <a:pt x="92221" y="0"/>
                      <a:pt x="118820" y="26599"/>
                      <a:pt x="118820" y="59410"/>
                    </a:cubicBezTo>
                    <a:cubicBezTo>
                      <a:pt x="118820" y="75816"/>
                      <a:pt x="112170" y="90668"/>
                      <a:pt x="101419" y="101419"/>
                    </a:cubicBezTo>
                    <a:lnTo>
                      <a:pt x="82899" y="113906"/>
                    </a:lnTo>
                    <a:lnTo>
                      <a:pt x="82899" y="170112"/>
                    </a:lnTo>
                    <a:lnTo>
                      <a:pt x="353901" y="170112"/>
                    </a:lnTo>
                    <a:lnTo>
                      <a:pt x="353901" y="215831"/>
                    </a:lnTo>
                    <a:lnTo>
                      <a:pt x="33864" y="215831"/>
                    </a:lnTo>
                    <a:lnTo>
                      <a:pt x="33864" y="192971"/>
                    </a:lnTo>
                    <a:lnTo>
                      <a:pt x="33314" y="192971"/>
                    </a:lnTo>
                    <a:lnTo>
                      <a:pt x="33314" y="112148"/>
                    </a:lnTo>
                    <a:lnTo>
                      <a:pt x="17401" y="101419"/>
                    </a:lnTo>
                    <a:cubicBezTo>
                      <a:pt x="6650" y="90668"/>
                      <a:pt x="0" y="75816"/>
                      <a:pt x="0" y="5941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71" name="Freeform 75"/>
              <p:cNvSpPr/>
              <p:nvPr/>
            </p:nvSpPr>
            <p:spPr>
              <a:xfrm rot="5400000">
                <a:off x="4601879" y="1283406"/>
                <a:ext cx="535080" cy="322260"/>
              </a:xfrm>
              <a:custGeom>
                <a:avLst/>
                <a:gdLst>
                  <a:gd name="connsiteX0" fmla="*/ 29705 w 535080"/>
                  <a:gd name="connsiteY0" fmla="*/ 59410 h 322260"/>
                  <a:gd name="connsiteX1" fmla="*/ 59410 w 535080"/>
                  <a:gd name="connsiteY1" fmla="*/ 89115 h 322260"/>
                  <a:gd name="connsiteX2" fmla="*/ 89115 w 535080"/>
                  <a:gd name="connsiteY2" fmla="*/ 59410 h 322260"/>
                  <a:gd name="connsiteX3" fmla="*/ 59410 w 535080"/>
                  <a:gd name="connsiteY3" fmla="*/ 29705 h 322260"/>
                  <a:gd name="connsiteX4" fmla="*/ 29705 w 535080"/>
                  <a:gd name="connsiteY4" fmla="*/ 59410 h 322260"/>
                  <a:gd name="connsiteX5" fmla="*/ 0 w 535080"/>
                  <a:gd name="connsiteY5" fmla="*/ 59410 h 322260"/>
                  <a:gd name="connsiteX6" fmla="*/ 59410 w 535080"/>
                  <a:gd name="connsiteY6" fmla="*/ 0 h 322260"/>
                  <a:gd name="connsiteX7" fmla="*/ 118820 w 535080"/>
                  <a:gd name="connsiteY7" fmla="*/ 59410 h 322260"/>
                  <a:gd name="connsiteX8" fmla="*/ 101419 w 535080"/>
                  <a:gd name="connsiteY8" fmla="*/ 101419 h 322260"/>
                  <a:gd name="connsiteX9" fmla="*/ 89837 w 535080"/>
                  <a:gd name="connsiteY9" fmla="*/ 106217 h 322260"/>
                  <a:gd name="connsiteX10" fmla="*/ 89837 w 535080"/>
                  <a:gd name="connsiteY10" fmla="*/ 276541 h 322260"/>
                  <a:gd name="connsiteX11" fmla="*/ 535080 w 535080"/>
                  <a:gd name="connsiteY11" fmla="*/ 276541 h 322260"/>
                  <a:gd name="connsiteX12" fmla="*/ 535080 w 535080"/>
                  <a:gd name="connsiteY12" fmla="*/ 322260 h 322260"/>
                  <a:gd name="connsiteX13" fmla="*/ 44885 w 535080"/>
                  <a:gd name="connsiteY13" fmla="*/ 322260 h 322260"/>
                  <a:gd name="connsiteX14" fmla="*/ 44885 w 535080"/>
                  <a:gd name="connsiteY14" fmla="*/ 290461 h 322260"/>
                  <a:gd name="connsiteX15" fmla="*/ 44118 w 535080"/>
                  <a:gd name="connsiteY15" fmla="*/ 290461 h 322260"/>
                  <a:gd name="connsiteX16" fmla="*/ 44118 w 535080"/>
                  <a:gd name="connsiteY16" fmla="*/ 112486 h 322260"/>
                  <a:gd name="connsiteX17" fmla="*/ 17401 w 535080"/>
                  <a:gd name="connsiteY17" fmla="*/ 101419 h 322260"/>
                  <a:gd name="connsiteX18" fmla="*/ 0 w 535080"/>
                  <a:gd name="connsiteY18" fmla="*/ 59410 h 32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5080" h="322260">
                    <a:moveTo>
                      <a:pt x="29705" y="59410"/>
                    </a:moveTo>
                    <a:cubicBezTo>
                      <a:pt x="29705" y="75816"/>
                      <a:pt x="43004" y="89115"/>
                      <a:pt x="59410" y="89115"/>
                    </a:cubicBezTo>
                    <a:cubicBezTo>
                      <a:pt x="75816" y="89115"/>
                      <a:pt x="89115" y="75816"/>
                      <a:pt x="89115" y="59410"/>
                    </a:cubicBezTo>
                    <a:cubicBezTo>
                      <a:pt x="89115" y="43004"/>
                      <a:pt x="75816" y="29705"/>
                      <a:pt x="59410" y="29705"/>
                    </a:cubicBezTo>
                    <a:cubicBezTo>
                      <a:pt x="43004" y="29705"/>
                      <a:pt x="29705" y="43004"/>
                      <a:pt x="29705" y="59410"/>
                    </a:cubicBezTo>
                    <a:close/>
                    <a:moveTo>
                      <a:pt x="0" y="59410"/>
                    </a:moveTo>
                    <a:cubicBezTo>
                      <a:pt x="0" y="26599"/>
                      <a:pt x="26599" y="0"/>
                      <a:pt x="59410" y="0"/>
                    </a:cubicBezTo>
                    <a:cubicBezTo>
                      <a:pt x="92221" y="0"/>
                      <a:pt x="118820" y="26599"/>
                      <a:pt x="118820" y="59410"/>
                    </a:cubicBezTo>
                    <a:cubicBezTo>
                      <a:pt x="118820" y="75816"/>
                      <a:pt x="112170" y="90668"/>
                      <a:pt x="101419" y="101419"/>
                    </a:cubicBezTo>
                    <a:lnTo>
                      <a:pt x="89837" y="106217"/>
                    </a:lnTo>
                    <a:lnTo>
                      <a:pt x="89837" y="276541"/>
                    </a:lnTo>
                    <a:lnTo>
                      <a:pt x="535080" y="276541"/>
                    </a:lnTo>
                    <a:lnTo>
                      <a:pt x="535080" y="322260"/>
                    </a:lnTo>
                    <a:lnTo>
                      <a:pt x="44885" y="322260"/>
                    </a:lnTo>
                    <a:lnTo>
                      <a:pt x="44885" y="290461"/>
                    </a:lnTo>
                    <a:lnTo>
                      <a:pt x="44118" y="290461"/>
                    </a:lnTo>
                    <a:lnTo>
                      <a:pt x="44118" y="112486"/>
                    </a:lnTo>
                    <a:lnTo>
                      <a:pt x="17401" y="101419"/>
                    </a:lnTo>
                    <a:cubicBezTo>
                      <a:pt x="6650" y="90668"/>
                      <a:pt x="0" y="75816"/>
                      <a:pt x="0" y="5941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72" name="Freeform 76"/>
              <p:cNvSpPr/>
              <p:nvPr/>
            </p:nvSpPr>
            <p:spPr>
              <a:xfrm flipH="1">
                <a:off x="4109916" y="1007444"/>
                <a:ext cx="425363" cy="549605"/>
              </a:xfrm>
              <a:custGeom>
                <a:avLst/>
                <a:gdLst>
                  <a:gd name="connsiteX0" fmla="*/ 365953 w 425363"/>
                  <a:gd name="connsiteY0" fmla="*/ 29705 h 549605"/>
                  <a:gd name="connsiteX1" fmla="*/ 336248 w 425363"/>
                  <a:gd name="connsiteY1" fmla="*/ 59410 h 549605"/>
                  <a:gd name="connsiteX2" fmla="*/ 365953 w 425363"/>
                  <a:gd name="connsiteY2" fmla="*/ 89115 h 549605"/>
                  <a:gd name="connsiteX3" fmla="*/ 395658 w 425363"/>
                  <a:gd name="connsiteY3" fmla="*/ 59410 h 549605"/>
                  <a:gd name="connsiteX4" fmla="*/ 365953 w 425363"/>
                  <a:gd name="connsiteY4" fmla="*/ 29705 h 549605"/>
                  <a:gd name="connsiteX5" fmla="*/ 365953 w 425363"/>
                  <a:gd name="connsiteY5" fmla="*/ 0 h 549605"/>
                  <a:gd name="connsiteX6" fmla="*/ 425363 w 425363"/>
                  <a:gd name="connsiteY6" fmla="*/ 59410 h 549605"/>
                  <a:gd name="connsiteX7" fmla="*/ 365953 w 425363"/>
                  <a:gd name="connsiteY7" fmla="*/ 118820 h 549605"/>
                  <a:gd name="connsiteX8" fmla="*/ 323944 w 425363"/>
                  <a:gd name="connsiteY8" fmla="*/ 101419 h 549605"/>
                  <a:gd name="connsiteX9" fmla="*/ 316783 w 425363"/>
                  <a:gd name="connsiteY9" fmla="*/ 84130 h 549605"/>
                  <a:gd name="connsiteX10" fmla="*/ 45719 w 425363"/>
                  <a:gd name="connsiteY10" fmla="*/ 84130 h 549605"/>
                  <a:gd name="connsiteX11" fmla="*/ 45719 w 425363"/>
                  <a:gd name="connsiteY11" fmla="*/ 549605 h 549605"/>
                  <a:gd name="connsiteX12" fmla="*/ 0 w 425363"/>
                  <a:gd name="connsiteY12" fmla="*/ 549605 h 549605"/>
                  <a:gd name="connsiteX13" fmla="*/ 0 w 425363"/>
                  <a:gd name="connsiteY13" fmla="*/ 84130 h 549605"/>
                  <a:gd name="connsiteX14" fmla="*/ 0 w 425363"/>
                  <a:gd name="connsiteY14" fmla="*/ 59410 h 549605"/>
                  <a:gd name="connsiteX15" fmla="*/ 0 w 425363"/>
                  <a:gd name="connsiteY15" fmla="*/ 38411 h 549605"/>
                  <a:gd name="connsiteX16" fmla="*/ 315241 w 425363"/>
                  <a:gd name="connsiteY16" fmla="*/ 38411 h 549605"/>
                  <a:gd name="connsiteX17" fmla="*/ 323944 w 425363"/>
                  <a:gd name="connsiteY17" fmla="*/ 17401 h 549605"/>
                  <a:gd name="connsiteX18" fmla="*/ 365953 w 425363"/>
                  <a:gd name="connsiteY18" fmla="*/ 0 h 549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363" h="549605">
                    <a:moveTo>
                      <a:pt x="365953" y="29705"/>
                    </a:moveTo>
                    <a:cubicBezTo>
                      <a:pt x="349547" y="29705"/>
                      <a:pt x="336248" y="43004"/>
                      <a:pt x="336248" y="59410"/>
                    </a:cubicBezTo>
                    <a:cubicBezTo>
                      <a:pt x="336248" y="75816"/>
                      <a:pt x="349547" y="89115"/>
                      <a:pt x="365953" y="89115"/>
                    </a:cubicBezTo>
                    <a:cubicBezTo>
                      <a:pt x="382359" y="89115"/>
                      <a:pt x="395658" y="75816"/>
                      <a:pt x="395658" y="59410"/>
                    </a:cubicBezTo>
                    <a:cubicBezTo>
                      <a:pt x="395658" y="43004"/>
                      <a:pt x="382359" y="29705"/>
                      <a:pt x="365953" y="29705"/>
                    </a:cubicBezTo>
                    <a:close/>
                    <a:moveTo>
                      <a:pt x="365953" y="0"/>
                    </a:moveTo>
                    <a:cubicBezTo>
                      <a:pt x="398764" y="0"/>
                      <a:pt x="425363" y="26599"/>
                      <a:pt x="425363" y="59410"/>
                    </a:cubicBezTo>
                    <a:cubicBezTo>
                      <a:pt x="425363" y="92221"/>
                      <a:pt x="398764" y="118820"/>
                      <a:pt x="365953" y="118820"/>
                    </a:cubicBezTo>
                    <a:cubicBezTo>
                      <a:pt x="349548" y="118820"/>
                      <a:pt x="334695" y="112170"/>
                      <a:pt x="323944" y="101419"/>
                    </a:cubicBezTo>
                    <a:lnTo>
                      <a:pt x="316783" y="84130"/>
                    </a:lnTo>
                    <a:lnTo>
                      <a:pt x="45719" y="84130"/>
                    </a:lnTo>
                    <a:lnTo>
                      <a:pt x="45719" y="549605"/>
                    </a:lnTo>
                    <a:lnTo>
                      <a:pt x="0" y="549605"/>
                    </a:lnTo>
                    <a:lnTo>
                      <a:pt x="0" y="84130"/>
                    </a:lnTo>
                    <a:lnTo>
                      <a:pt x="0" y="59410"/>
                    </a:lnTo>
                    <a:lnTo>
                      <a:pt x="0" y="38411"/>
                    </a:lnTo>
                    <a:lnTo>
                      <a:pt x="315241" y="38411"/>
                    </a:lnTo>
                    <a:lnTo>
                      <a:pt x="323944" y="17401"/>
                    </a:lnTo>
                    <a:cubicBezTo>
                      <a:pt x="334695" y="6650"/>
                      <a:pt x="349548" y="0"/>
                      <a:pt x="36595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73" name="Freeform 77"/>
              <p:cNvSpPr/>
              <p:nvPr/>
            </p:nvSpPr>
            <p:spPr>
              <a:xfrm rot="16200000" flipH="1">
                <a:off x="4037727" y="1419775"/>
                <a:ext cx="353901" cy="215831"/>
              </a:xfrm>
              <a:custGeom>
                <a:avLst/>
                <a:gdLst>
                  <a:gd name="connsiteX0" fmla="*/ 29705 w 353901"/>
                  <a:gd name="connsiteY0" fmla="*/ 59410 h 215831"/>
                  <a:gd name="connsiteX1" fmla="*/ 59410 w 353901"/>
                  <a:gd name="connsiteY1" fmla="*/ 89115 h 215831"/>
                  <a:gd name="connsiteX2" fmla="*/ 89115 w 353901"/>
                  <a:gd name="connsiteY2" fmla="*/ 59410 h 215831"/>
                  <a:gd name="connsiteX3" fmla="*/ 59410 w 353901"/>
                  <a:gd name="connsiteY3" fmla="*/ 29705 h 215831"/>
                  <a:gd name="connsiteX4" fmla="*/ 29705 w 353901"/>
                  <a:gd name="connsiteY4" fmla="*/ 59410 h 215831"/>
                  <a:gd name="connsiteX5" fmla="*/ 0 w 353901"/>
                  <a:gd name="connsiteY5" fmla="*/ 59410 h 215831"/>
                  <a:gd name="connsiteX6" fmla="*/ 59410 w 353901"/>
                  <a:gd name="connsiteY6" fmla="*/ 0 h 215831"/>
                  <a:gd name="connsiteX7" fmla="*/ 118820 w 353901"/>
                  <a:gd name="connsiteY7" fmla="*/ 59410 h 215831"/>
                  <a:gd name="connsiteX8" fmla="*/ 101419 w 353901"/>
                  <a:gd name="connsiteY8" fmla="*/ 101419 h 215831"/>
                  <a:gd name="connsiteX9" fmla="*/ 82899 w 353901"/>
                  <a:gd name="connsiteY9" fmla="*/ 113906 h 215831"/>
                  <a:gd name="connsiteX10" fmla="*/ 82899 w 353901"/>
                  <a:gd name="connsiteY10" fmla="*/ 170112 h 215831"/>
                  <a:gd name="connsiteX11" fmla="*/ 353901 w 353901"/>
                  <a:gd name="connsiteY11" fmla="*/ 170112 h 215831"/>
                  <a:gd name="connsiteX12" fmla="*/ 353901 w 353901"/>
                  <a:gd name="connsiteY12" fmla="*/ 215831 h 215831"/>
                  <a:gd name="connsiteX13" fmla="*/ 33864 w 353901"/>
                  <a:gd name="connsiteY13" fmla="*/ 215831 h 215831"/>
                  <a:gd name="connsiteX14" fmla="*/ 33864 w 353901"/>
                  <a:gd name="connsiteY14" fmla="*/ 192971 h 215831"/>
                  <a:gd name="connsiteX15" fmla="*/ 33314 w 353901"/>
                  <a:gd name="connsiteY15" fmla="*/ 192971 h 215831"/>
                  <a:gd name="connsiteX16" fmla="*/ 33314 w 353901"/>
                  <a:gd name="connsiteY16" fmla="*/ 112148 h 215831"/>
                  <a:gd name="connsiteX17" fmla="*/ 17401 w 353901"/>
                  <a:gd name="connsiteY17" fmla="*/ 101419 h 215831"/>
                  <a:gd name="connsiteX18" fmla="*/ 0 w 353901"/>
                  <a:gd name="connsiteY18" fmla="*/ 59410 h 21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901" h="215831">
                    <a:moveTo>
                      <a:pt x="29705" y="59410"/>
                    </a:moveTo>
                    <a:cubicBezTo>
                      <a:pt x="29705" y="75816"/>
                      <a:pt x="43004" y="89115"/>
                      <a:pt x="59410" y="89115"/>
                    </a:cubicBezTo>
                    <a:cubicBezTo>
                      <a:pt x="75816" y="89115"/>
                      <a:pt x="89115" y="75816"/>
                      <a:pt x="89115" y="59410"/>
                    </a:cubicBezTo>
                    <a:cubicBezTo>
                      <a:pt x="89115" y="43004"/>
                      <a:pt x="75816" y="29705"/>
                      <a:pt x="59410" y="29705"/>
                    </a:cubicBezTo>
                    <a:cubicBezTo>
                      <a:pt x="43004" y="29705"/>
                      <a:pt x="29705" y="43004"/>
                      <a:pt x="29705" y="59410"/>
                    </a:cubicBezTo>
                    <a:close/>
                    <a:moveTo>
                      <a:pt x="0" y="59410"/>
                    </a:moveTo>
                    <a:cubicBezTo>
                      <a:pt x="0" y="26599"/>
                      <a:pt x="26599" y="0"/>
                      <a:pt x="59410" y="0"/>
                    </a:cubicBezTo>
                    <a:cubicBezTo>
                      <a:pt x="92221" y="0"/>
                      <a:pt x="118820" y="26599"/>
                      <a:pt x="118820" y="59410"/>
                    </a:cubicBezTo>
                    <a:cubicBezTo>
                      <a:pt x="118820" y="75816"/>
                      <a:pt x="112170" y="90668"/>
                      <a:pt x="101419" y="101419"/>
                    </a:cubicBezTo>
                    <a:lnTo>
                      <a:pt x="82899" y="113906"/>
                    </a:lnTo>
                    <a:lnTo>
                      <a:pt x="82899" y="170112"/>
                    </a:lnTo>
                    <a:lnTo>
                      <a:pt x="353901" y="170112"/>
                    </a:lnTo>
                    <a:lnTo>
                      <a:pt x="353901" y="215831"/>
                    </a:lnTo>
                    <a:lnTo>
                      <a:pt x="33864" y="215831"/>
                    </a:lnTo>
                    <a:lnTo>
                      <a:pt x="33864" y="192971"/>
                    </a:lnTo>
                    <a:lnTo>
                      <a:pt x="33314" y="192971"/>
                    </a:lnTo>
                    <a:lnTo>
                      <a:pt x="33314" y="112148"/>
                    </a:lnTo>
                    <a:lnTo>
                      <a:pt x="17401" y="101419"/>
                    </a:lnTo>
                    <a:cubicBezTo>
                      <a:pt x="6650" y="90668"/>
                      <a:pt x="0" y="75816"/>
                      <a:pt x="0" y="5941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74" name="Freeform 78"/>
              <p:cNvSpPr/>
              <p:nvPr/>
            </p:nvSpPr>
            <p:spPr>
              <a:xfrm rot="16200000" flipH="1">
                <a:off x="4000353" y="1283406"/>
                <a:ext cx="535080" cy="322260"/>
              </a:xfrm>
              <a:custGeom>
                <a:avLst/>
                <a:gdLst>
                  <a:gd name="connsiteX0" fmla="*/ 29705 w 535080"/>
                  <a:gd name="connsiteY0" fmla="*/ 59410 h 322260"/>
                  <a:gd name="connsiteX1" fmla="*/ 59410 w 535080"/>
                  <a:gd name="connsiteY1" fmla="*/ 89115 h 322260"/>
                  <a:gd name="connsiteX2" fmla="*/ 89115 w 535080"/>
                  <a:gd name="connsiteY2" fmla="*/ 59410 h 322260"/>
                  <a:gd name="connsiteX3" fmla="*/ 59410 w 535080"/>
                  <a:gd name="connsiteY3" fmla="*/ 29705 h 322260"/>
                  <a:gd name="connsiteX4" fmla="*/ 29705 w 535080"/>
                  <a:gd name="connsiteY4" fmla="*/ 59410 h 322260"/>
                  <a:gd name="connsiteX5" fmla="*/ 0 w 535080"/>
                  <a:gd name="connsiteY5" fmla="*/ 59410 h 322260"/>
                  <a:gd name="connsiteX6" fmla="*/ 59410 w 535080"/>
                  <a:gd name="connsiteY6" fmla="*/ 0 h 322260"/>
                  <a:gd name="connsiteX7" fmla="*/ 118820 w 535080"/>
                  <a:gd name="connsiteY7" fmla="*/ 59410 h 322260"/>
                  <a:gd name="connsiteX8" fmla="*/ 101419 w 535080"/>
                  <a:gd name="connsiteY8" fmla="*/ 101419 h 322260"/>
                  <a:gd name="connsiteX9" fmla="*/ 89837 w 535080"/>
                  <a:gd name="connsiteY9" fmla="*/ 106217 h 322260"/>
                  <a:gd name="connsiteX10" fmla="*/ 89837 w 535080"/>
                  <a:gd name="connsiteY10" fmla="*/ 276541 h 322260"/>
                  <a:gd name="connsiteX11" fmla="*/ 535080 w 535080"/>
                  <a:gd name="connsiteY11" fmla="*/ 276541 h 322260"/>
                  <a:gd name="connsiteX12" fmla="*/ 535080 w 535080"/>
                  <a:gd name="connsiteY12" fmla="*/ 322260 h 322260"/>
                  <a:gd name="connsiteX13" fmla="*/ 44885 w 535080"/>
                  <a:gd name="connsiteY13" fmla="*/ 322260 h 322260"/>
                  <a:gd name="connsiteX14" fmla="*/ 44885 w 535080"/>
                  <a:gd name="connsiteY14" fmla="*/ 290461 h 322260"/>
                  <a:gd name="connsiteX15" fmla="*/ 44118 w 535080"/>
                  <a:gd name="connsiteY15" fmla="*/ 290461 h 322260"/>
                  <a:gd name="connsiteX16" fmla="*/ 44118 w 535080"/>
                  <a:gd name="connsiteY16" fmla="*/ 112486 h 322260"/>
                  <a:gd name="connsiteX17" fmla="*/ 17401 w 535080"/>
                  <a:gd name="connsiteY17" fmla="*/ 101419 h 322260"/>
                  <a:gd name="connsiteX18" fmla="*/ 0 w 535080"/>
                  <a:gd name="connsiteY18" fmla="*/ 59410 h 32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5080" h="322260">
                    <a:moveTo>
                      <a:pt x="29705" y="59410"/>
                    </a:moveTo>
                    <a:cubicBezTo>
                      <a:pt x="29705" y="75816"/>
                      <a:pt x="43004" y="89115"/>
                      <a:pt x="59410" y="89115"/>
                    </a:cubicBezTo>
                    <a:cubicBezTo>
                      <a:pt x="75816" y="89115"/>
                      <a:pt x="89115" y="75816"/>
                      <a:pt x="89115" y="59410"/>
                    </a:cubicBezTo>
                    <a:cubicBezTo>
                      <a:pt x="89115" y="43004"/>
                      <a:pt x="75816" y="29705"/>
                      <a:pt x="59410" y="29705"/>
                    </a:cubicBezTo>
                    <a:cubicBezTo>
                      <a:pt x="43004" y="29705"/>
                      <a:pt x="29705" y="43004"/>
                      <a:pt x="29705" y="59410"/>
                    </a:cubicBezTo>
                    <a:close/>
                    <a:moveTo>
                      <a:pt x="0" y="59410"/>
                    </a:moveTo>
                    <a:cubicBezTo>
                      <a:pt x="0" y="26599"/>
                      <a:pt x="26599" y="0"/>
                      <a:pt x="59410" y="0"/>
                    </a:cubicBezTo>
                    <a:cubicBezTo>
                      <a:pt x="92221" y="0"/>
                      <a:pt x="118820" y="26599"/>
                      <a:pt x="118820" y="59410"/>
                    </a:cubicBezTo>
                    <a:cubicBezTo>
                      <a:pt x="118820" y="75816"/>
                      <a:pt x="112170" y="90668"/>
                      <a:pt x="101419" y="101419"/>
                    </a:cubicBezTo>
                    <a:lnTo>
                      <a:pt x="89837" y="106217"/>
                    </a:lnTo>
                    <a:lnTo>
                      <a:pt x="89837" y="276541"/>
                    </a:lnTo>
                    <a:lnTo>
                      <a:pt x="535080" y="276541"/>
                    </a:lnTo>
                    <a:lnTo>
                      <a:pt x="535080" y="322260"/>
                    </a:lnTo>
                    <a:lnTo>
                      <a:pt x="44885" y="322260"/>
                    </a:lnTo>
                    <a:lnTo>
                      <a:pt x="44885" y="290461"/>
                    </a:lnTo>
                    <a:lnTo>
                      <a:pt x="44118" y="290461"/>
                    </a:lnTo>
                    <a:lnTo>
                      <a:pt x="44118" y="112486"/>
                    </a:lnTo>
                    <a:lnTo>
                      <a:pt x="17401" y="101419"/>
                    </a:lnTo>
                    <a:cubicBezTo>
                      <a:pt x="6650" y="90668"/>
                      <a:pt x="0" y="75816"/>
                      <a:pt x="0" y="5941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75" name="Rectangle 74"/>
              <p:cNvSpPr/>
              <p:nvPr/>
            </p:nvSpPr>
            <p:spPr>
              <a:xfrm rot="5400000" flipV="1">
                <a:off x="4262523" y="1521865"/>
                <a:ext cx="68898" cy="57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76" name="Rectangle 75"/>
              <p:cNvSpPr/>
              <p:nvPr/>
            </p:nvSpPr>
            <p:spPr>
              <a:xfrm rot="5400000" flipV="1">
                <a:off x="4366401" y="1521865"/>
                <a:ext cx="68898" cy="57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77" name="Rectangle 76"/>
              <p:cNvSpPr/>
              <p:nvPr/>
            </p:nvSpPr>
            <p:spPr>
              <a:xfrm rot="5400000" flipV="1">
                <a:off x="4475839" y="1521865"/>
                <a:ext cx="68898" cy="57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78" name="Rectangle 77"/>
              <p:cNvSpPr/>
              <p:nvPr/>
            </p:nvSpPr>
            <p:spPr>
              <a:xfrm rot="5400000" flipV="1">
                <a:off x="4589352" y="1521865"/>
                <a:ext cx="68898" cy="57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79" name="Rectangle 78"/>
              <p:cNvSpPr/>
              <p:nvPr/>
            </p:nvSpPr>
            <p:spPr>
              <a:xfrm rot="5400000" flipV="1">
                <a:off x="4698941" y="1521865"/>
                <a:ext cx="68898" cy="57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80" name="Rectangle 79"/>
              <p:cNvSpPr/>
              <p:nvPr/>
            </p:nvSpPr>
            <p:spPr>
              <a:xfrm rot="5400000" flipV="1">
                <a:off x="4806036" y="1521865"/>
                <a:ext cx="68898" cy="57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81" name="Rectangle 80"/>
              <p:cNvSpPr/>
              <p:nvPr/>
            </p:nvSpPr>
            <p:spPr>
              <a:xfrm rot="5400000">
                <a:off x="4742495" y="1609594"/>
                <a:ext cx="194584" cy="77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82" name="Rectangle 81"/>
              <p:cNvSpPr/>
              <p:nvPr/>
            </p:nvSpPr>
            <p:spPr>
              <a:xfrm rot="5400000">
                <a:off x="4636243" y="1609594"/>
                <a:ext cx="194584" cy="77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83" name="Rectangle 82"/>
              <p:cNvSpPr/>
              <p:nvPr/>
            </p:nvSpPr>
            <p:spPr>
              <a:xfrm rot="5400000">
                <a:off x="4528066" y="1609594"/>
                <a:ext cx="194584" cy="77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84" name="Rectangle 83"/>
              <p:cNvSpPr/>
              <p:nvPr/>
            </p:nvSpPr>
            <p:spPr>
              <a:xfrm rot="16200000" flipH="1">
                <a:off x="4200233" y="1609594"/>
                <a:ext cx="194584" cy="77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85" name="Rectangle 84"/>
              <p:cNvSpPr/>
              <p:nvPr/>
            </p:nvSpPr>
            <p:spPr>
              <a:xfrm rot="16200000" flipH="1">
                <a:off x="4306485" y="1609594"/>
                <a:ext cx="194584" cy="77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86" name="Rectangle 85"/>
              <p:cNvSpPr/>
              <p:nvPr/>
            </p:nvSpPr>
            <p:spPr>
              <a:xfrm rot="16200000" flipH="1">
                <a:off x="4414662" y="1609594"/>
                <a:ext cx="194584" cy="77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grpSp>
        <p:grpSp>
          <p:nvGrpSpPr>
            <p:cNvPr id="30" name="Group 34"/>
            <p:cNvGrpSpPr/>
            <p:nvPr/>
          </p:nvGrpSpPr>
          <p:grpSpPr>
            <a:xfrm flipV="1">
              <a:off x="6790909" y="2420387"/>
              <a:ext cx="511039" cy="314654"/>
              <a:chOff x="4106762" y="1007444"/>
              <a:chExt cx="923788" cy="738342"/>
            </a:xfrm>
            <a:grpFill/>
          </p:grpSpPr>
          <p:sp>
            <p:nvSpPr>
              <p:cNvPr id="51" name="Freeform 55"/>
              <p:cNvSpPr/>
              <p:nvPr/>
            </p:nvSpPr>
            <p:spPr>
              <a:xfrm>
                <a:off x="4602033" y="1007444"/>
                <a:ext cx="425363" cy="549605"/>
              </a:xfrm>
              <a:custGeom>
                <a:avLst/>
                <a:gdLst>
                  <a:gd name="connsiteX0" fmla="*/ 365953 w 425363"/>
                  <a:gd name="connsiteY0" fmla="*/ 29705 h 549605"/>
                  <a:gd name="connsiteX1" fmla="*/ 336248 w 425363"/>
                  <a:gd name="connsiteY1" fmla="*/ 59410 h 549605"/>
                  <a:gd name="connsiteX2" fmla="*/ 365953 w 425363"/>
                  <a:gd name="connsiteY2" fmla="*/ 89115 h 549605"/>
                  <a:gd name="connsiteX3" fmla="*/ 395658 w 425363"/>
                  <a:gd name="connsiteY3" fmla="*/ 59410 h 549605"/>
                  <a:gd name="connsiteX4" fmla="*/ 365953 w 425363"/>
                  <a:gd name="connsiteY4" fmla="*/ 29705 h 549605"/>
                  <a:gd name="connsiteX5" fmla="*/ 365953 w 425363"/>
                  <a:gd name="connsiteY5" fmla="*/ 0 h 549605"/>
                  <a:gd name="connsiteX6" fmla="*/ 425363 w 425363"/>
                  <a:gd name="connsiteY6" fmla="*/ 59410 h 549605"/>
                  <a:gd name="connsiteX7" fmla="*/ 365953 w 425363"/>
                  <a:gd name="connsiteY7" fmla="*/ 118820 h 549605"/>
                  <a:gd name="connsiteX8" fmla="*/ 323944 w 425363"/>
                  <a:gd name="connsiteY8" fmla="*/ 101419 h 549605"/>
                  <a:gd name="connsiteX9" fmla="*/ 316783 w 425363"/>
                  <a:gd name="connsiteY9" fmla="*/ 84130 h 549605"/>
                  <a:gd name="connsiteX10" fmla="*/ 45719 w 425363"/>
                  <a:gd name="connsiteY10" fmla="*/ 84130 h 549605"/>
                  <a:gd name="connsiteX11" fmla="*/ 45719 w 425363"/>
                  <a:gd name="connsiteY11" fmla="*/ 549605 h 549605"/>
                  <a:gd name="connsiteX12" fmla="*/ 0 w 425363"/>
                  <a:gd name="connsiteY12" fmla="*/ 549605 h 549605"/>
                  <a:gd name="connsiteX13" fmla="*/ 0 w 425363"/>
                  <a:gd name="connsiteY13" fmla="*/ 84130 h 549605"/>
                  <a:gd name="connsiteX14" fmla="*/ 0 w 425363"/>
                  <a:gd name="connsiteY14" fmla="*/ 59410 h 549605"/>
                  <a:gd name="connsiteX15" fmla="*/ 0 w 425363"/>
                  <a:gd name="connsiteY15" fmla="*/ 38411 h 549605"/>
                  <a:gd name="connsiteX16" fmla="*/ 315241 w 425363"/>
                  <a:gd name="connsiteY16" fmla="*/ 38411 h 549605"/>
                  <a:gd name="connsiteX17" fmla="*/ 323944 w 425363"/>
                  <a:gd name="connsiteY17" fmla="*/ 17401 h 549605"/>
                  <a:gd name="connsiteX18" fmla="*/ 365953 w 425363"/>
                  <a:gd name="connsiteY18" fmla="*/ 0 h 549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363" h="549605">
                    <a:moveTo>
                      <a:pt x="365953" y="29705"/>
                    </a:moveTo>
                    <a:cubicBezTo>
                      <a:pt x="349547" y="29705"/>
                      <a:pt x="336248" y="43004"/>
                      <a:pt x="336248" y="59410"/>
                    </a:cubicBezTo>
                    <a:cubicBezTo>
                      <a:pt x="336248" y="75816"/>
                      <a:pt x="349547" y="89115"/>
                      <a:pt x="365953" y="89115"/>
                    </a:cubicBezTo>
                    <a:cubicBezTo>
                      <a:pt x="382359" y="89115"/>
                      <a:pt x="395658" y="75816"/>
                      <a:pt x="395658" y="59410"/>
                    </a:cubicBezTo>
                    <a:cubicBezTo>
                      <a:pt x="395658" y="43004"/>
                      <a:pt x="382359" y="29705"/>
                      <a:pt x="365953" y="29705"/>
                    </a:cubicBezTo>
                    <a:close/>
                    <a:moveTo>
                      <a:pt x="365953" y="0"/>
                    </a:moveTo>
                    <a:cubicBezTo>
                      <a:pt x="398764" y="0"/>
                      <a:pt x="425363" y="26599"/>
                      <a:pt x="425363" y="59410"/>
                    </a:cubicBezTo>
                    <a:cubicBezTo>
                      <a:pt x="425363" y="92221"/>
                      <a:pt x="398764" y="118820"/>
                      <a:pt x="365953" y="118820"/>
                    </a:cubicBezTo>
                    <a:cubicBezTo>
                      <a:pt x="349548" y="118820"/>
                      <a:pt x="334695" y="112170"/>
                      <a:pt x="323944" y="101419"/>
                    </a:cubicBezTo>
                    <a:lnTo>
                      <a:pt x="316783" y="84130"/>
                    </a:lnTo>
                    <a:lnTo>
                      <a:pt x="45719" y="84130"/>
                    </a:lnTo>
                    <a:lnTo>
                      <a:pt x="45719" y="549605"/>
                    </a:lnTo>
                    <a:lnTo>
                      <a:pt x="0" y="549605"/>
                    </a:lnTo>
                    <a:lnTo>
                      <a:pt x="0" y="84130"/>
                    </a:lnTo>
                    <a:lnTo>
                      <a:pt x="0" y="59410"/>
                    </a:lnTo>
                    <a:lnTo>
                      <a:pt x="0" y="38411"/>
                    </a:lnTo>
                    <a:lnTo>
                      <a:pt x="315241" y="38411"/>
                    </a:lnTo>
                    <a:lnTo>
                      <a:pt x="323944" y="17401"/>
                    </a:lnTo>
                    <a:cubicBezTo>
                      <a:pt x="334695" y="6650"/>
                      <a:pt x="349548" y="0"/>
                      <a:pt x="36595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52" name="Freeform 56"/>
              <p:cNvSpPr/>
              <p:nvPr/>
            </p:nvSpPr>
            <p:spPr>
              <a:xfrm rot="5400000">
                <a:off x="4745684" y="1419775"/>
                <a:ext cx="353901" cy="215831"/>
              </a:xfrm>
              <a:custGeom>
                <a:avLst/>
                <a:gdLst>
                  <a:gd name="connsiteX0" fmla="*/ 29705 w 353901"/>
                  <a:gd name="connsiteY0" fmla="*/ 59410 h 215831"/>
                  <a:gd name="connsiteX1" fmla="*/ 59410 w 353901"/>
                  <a:gd name="connsiteY1" fmla="*/ 89115 h 215831"/>
                  <a:gd name="connsiteX2" fmla="*/ 89115 w 353901"/>
                  <a:gd name="connsiteY2" fmla="*/ 59410 h 215831"/>
                  <a:gd name="connsiteX3" fmla="*/ 59410 w 353901"/>
                  <a:gd name="connsiteY3" fmla="*/ 29705 h 215831"/>
                  <a:gd name="connsiteX4" fmla="*/ 29705 w 353901"/>
                  <a:gd name="connsiteY4" fmla="*/ 59410 h 215831"/>
                  <a:gd name="connsiteX5" fmla="*/ 0 w 353901"/>
                  <a:gd name="connsiteY5" fmla="*/ 59410 h 215831"/>
                  <a:gd name="connsiteX6" fmla="*/ 59410 w 353901"/>
                  <a:gd name="connsiteY6" fmla="*/ 0 h 215831"/>
                  <a:gd name="connsiteX7" fmla="*/ 118820 w 353901"/>
                  <a:gd name="connsiteY7" fmla="*/ 59410 h 215831"/>
                  <a:gd name="connsiteX8" fmla="*/ 101419 w 353901"/>
                  <a:gd name="connsiteY8" fmla="*/ 101419 h 215831"/>
                  <a:gd name="connsiteX9" fmla="*/ 82899 w 353901"/>
                  <a:gd name="connsiteY9" fmla="*/ 113906 h 215831"/>
                  <a:gd name="connsiteX10" fmla="*/ 82899 w 353901"/>
                  <a:gd name="connsiteY10" fmla="*/ 170112 h 215831"/>
                  <a:gd name="connsiteX11" fmla="*/ 353901 w 353901"/>
                  <a:gd name="connsiteY11" fmla="*/ 170112 h 215831"/>
                  <a:gd name="connsiteX12" fmla="*/ 353901 w 353901"/>
                  <a:gd name="connsiteY12" fmla="*/ 215831 h 215831"/>
                  <a:gd name="connsiteX13" fmla="*/ 33864 w 353901"/>
                  <a:gd name="connsiteY13" fmla="*/ 215831 h 215831"/>
                  <a:gd name="connsiteX14" fmla="*/ 33864 w 353901"/>
                  <a:gd name="connsiteY14" fmla="*/ 192971 h 215831"/>
                  <a:gd name="connsiteX15" fmla="*/ 33314 w 353901"/>
                  <a:gd name="connsiteY15" fmla="*/ 192971 h 215831"/>
                  <a:gd name="connsiteX16" fmla="*/ 33314 w 353901"/>
                  <a:gd name="connsiteY16" fmla="*/ 112148 h 215831"/>
                  <a:gd name="connsiteX17" fmla="*/ 17401 w 353901"/>
                  <a:gd name="connsiteY17" fmla="*/ 101419 h 215831"/>
                  <a:gd name="connsiteX18" fmla="*/ 0 w 353901"/>
                  <a:gd name="connsiteY18" fmla="*/ 59410 h 21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901" h="215831">
                    <a:moveTo>
                      <a:pt x="29705" y="59410"/>
                    </a:moveTo>
                    <a:cubicBezTo>
                      <a:pt x="29705" y="75816"/>
                      <a:pt x="43004" y="89115"/>
                      <a:pt x="59410" y="89115"/>
                    </a:cubicBezTo>
                    <a:cubicBezTo>
                      <a:pt x="75816" y="89115"/>
                      <a:pt x="89115" y="75816"/>
                      <a:pt x="89115" y="59410"/>
                    </a:cubicBezTo>
                    <a:cubicBezTo>
                      <a:pt x="89115" y="43004"/>
                      <a:pt x="75816" y="29705"/>
                      <a:pt x="59410" y="29705"/>
                    </a:cubicBezTo>
                    <a:cubicBezTo>
                      <a:pt x="43004" y="29705"/>
                      <a:pt x="29705" y="43004"/>
                      <a:pt x="29705" y="59410"/>
                    </a:cubicBezTo>
                    <a:close/>
                    <a:moveTo>
                      <a:pt x="0" y="59410"/>
                    </a:moveTo>
                    <a:cubicBezTo>
                      <a:pt x="0" y="26599"/>
                      <a:pt x="26599" y="0"/>
                      <a:pt x="59410" y="0"/>
                    </a:cubicBezTo>
                    <a:cubicBezTo>
                      <a:pt x="92221" y="0"/>
                      <a:pt x="118820" y="26599"/>
                      <a:pt x="118820" y="59410"/>
                    </a:cubicBezTo>
                    <a:cubicBezTo>
                      <a:pt x="118820" y="75816"/>
                      <a:pt x="112170" y="90668"/>
                      <a:pt x="101419" y="101419"/>
                    </a:cubicBezTo>
                    <a:lnTo>
                      <a:pt x="82899" y="113906"/>
                    </a:lnTo>
                    <a:lnTo>
                      <a:pt x="82899" y="170112"/>
                    </a:lnTo>
                    <a:lnTo>
                      <a:pt x="353901" y="170112"/>
                    </a:lnTo>
                    <a:lnTo>
                      <a:pt x="353901" y="215831"/>
                    </a:lnTo>
                    <a:lnTo>
                      <a:pt x="33864" y="215831"/>
                    </a:lnTo>
                    <a:lnTo>
                      <a:pt x="33864" y="192971"/>
                    </a:lnTo>
                    <a:lnTo>
                      <a:pt x="33314" y="192971"/>
                    </a:lnTo>
                    <a:lnTo>
                      <a:pt x="33314" y="112148"/>
                    </a:lnTo>
                    <a:lnTo>
                      <a:pt x="17401" y="101419"/>
                    </a:lnTo>
                    <a:cubicBezTo>
                      <a:pt x="6650" y="90668"/>
                      <a:pt x="0" y="75816"/>
                      <a:pt x="0" y="5941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53" name="Freeform 57"/>
              <p:cNvSpPr/>
              <p:nvPr/>
            </p:nvSpPr>
            <p:spPr>
              <a:xfrm rot="5400000">
                <a:off x="4601879" y="1283406"/>
                <a:ext cx="535080" cy="322260"/>
              </a:xfrm>
              <a:custGeom>
                <a:avLst/>
                <a:gdLst>
                  <a:gd name="connsiteX0" fmla="*/ 29705 w 535080"/>
                  <a:gd name="connsiteY0" fmla="*/ 59410 h 322260"/>
                  <a:gd name="connsiteX1" fmla="*/ 59410 w 535080"/>
                  <a:gd name="connsiteY1" fmla="*/ 89115 h 322260"/>
                  <a:gd name="connsiteX2" fmla="*/ 89115 w 535080"/>
                  <a:gd name="connsiteY2" fmla="*/ 59410 h 322260"/>
                  <a:gd name="connsiteX3" fmla="*/ 59410 w 535080"/>
                  <a:gd name="connsiteY3" fmla="*/ 29705 h 322260"/>
                  <a:gd name="connsiteX4" fmla="*/ 29705 w 535080"/>
                  <a:gd name="connsiteY4" fmla="*/ 59410 h 322260"/>
                  <a:gd name="connsiteX5" fmla="*/ 0 w 535080"/>
                  <a:gd name="connsiteY5" fmla="*/ 59410 h 322260"/>
                  <a:gd name="connsiteX6" fmla="*/ 59410 w 535080"/>
                  <a:gd name="connsiteY6" fmla="*/ 0 h 322260"/>
                  <a:gd name="connsiteX7" fmla="*/ 118820 w 535080"/>
                  <a:gd name="connsiteY7" fmla="*/ 59410 h 322260"/>
                  <a:gd name="connsiteX8" fmla="*/ 101419 w 535080"/>
                  <a:gd name="connsiteY8" fmla="*/ 101419 h 322260"/>
                  <a:gd name="connsiteX9" fmla="*/ 89837 w 535080"/>
                  <a:gd name="connsiteY9" fmla="*/ 106217 h 322260"/>
                  <a:gd name="connsiteX10" fmla="*/ 89837 w 535080"/>
                  <a:gd name="connsiteY10" fmla="*/ 276541 h 322260"/>
                  <a:gd name="connsiteX11" fmla="*/ 535080 w 535080"/>
                  <a:gd name="connsiteY11" fmla="*/ 276541 h 322260"/>
                  <a:gd name="connsiteX12" fmla="*/ 535080 w 535080"/>
                  <a:gd name="connsiteY12" fmla="*/ 322260 h 322260"/>
                  <a:gd name="connsiteX13" fmla="*/ 44885 w 535080"/>
                  <a:gd name="connsiteY13" fmla="*/ 322260 h 322260"/>
                  <a:gd name="connsiteX14" fmla="*/ 44885 w 535080"/>
                  <a:gd name="connsiteY14" fmla="*/ 290461 h 322260"/>
                  <a:gd name="connsiteX15" fmla="*/ 44118 w 535080"/>
                  <a:gd name="connsiteY15" fmla="*/ 290461 h 322260"/>
                  <a:gd name="connsiteX16" fmla="*/ 44118 w 535080"/>
                  <a:gd name="connsiteY16" fmla="*/ 112486 h 322260"/>
                  <a:gd name="connsiteX17" fmla="*/ 17401 w 535080"/>
                  <a:gd name="connsiteY17" fmla="*/ 101419 h 322260"/>
                  <a:gd name="connsiteX18" fmla="*/ 0 w 535080"/>
                  <a:gd name="connsiteY18" fmla="*/ 59410 h 32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5080" h="322260">
                    <a:moveTo>
                      <a:pt x="29705" y="59410"/>
                    </a:moveTo>
                    <a:cubicBezTo>
                      <a:pt x="29705" y="75816"/>
                      <a:pt x="43004" y="89115"/>
                      <a:pt x="59410" y="89115"/>
                    </a:cubicBezTo>
                    <a:cubicBezTo>
                      <a:pt x="75816" y="89115"/>
                      <a:pt x="89115" y="75816"/>
                      <a:pt x="89115" y="59410"/>
                    </a:cubicBezTo>
                    <a:cubicBezTo>
                      <a:pt x="89115" y="43004"/>
                      <a:pt x="75816" y="29705"/>
                      <a:pt x="59410" y="29705"/>
                    </a:cubicBezTo>
                    <a:cubicBezTo>
                      <a:pt x="43004" y="29705"/>
                      <a:pt x="29705" y="43004"/>
                      <a:pt x="29705" y="59410"/>
                    </a:cubicBezTo>
                    <a:close/>
                    <a:moveTo>
                      <a:pt x="0" y="59410"/>
                    </a:moveTo>
                    <a:cubicBezTo>
                      <a:pt x="0" y="26599"/>
                      <a:pt x="26599" y="0"/>
                      <a:pt x="59410" y="0"/>
                    </a:cubicBezTo>
                    <a:cubicBezTo>
                      <a:pt x="92221" y="0"/>
                      <a:pt x="118820" y="26599"/>
                      <a:pt x="118820" y="59410"/>
                    </a:cubicBezTo>
                    <a:cubicBezTo>
                      <a:pt x="118820" y="75816"/>
                      <a:pt x="112170" y="90668"/>
                      <a:pt x="101419" y="101419"/>
                    </a:cubicBezTo>
                    <a:lnTo>
                      <a:pt x="89837" y="106217"/>
                    </a:lnTo>
                    <a:lnTo>
                      <a:pt x="89837" y="276541"/>
                    </a:lnTo>
                    <a:lnTo>
                      <a:pt x="535080" y="276541"/>
                    </a:lnTo>
                    <a:lnTo>
                      <a:pt x="535080" y="322260"/>
                    </a:lnTo>
                    <a:lnTo>
                      <a:pt x="44885" y="322260"/>
                    </a:lnTo>
                    <a:lnTo>
                      <a:pt x="44885" y="290461"/>
                    </a:lnTo>
                    <a:lnTo>
                      <a:pt x="44118" y="290461"/>
                    </a:lnTo>
                    <a:lnTo>
                      <a:pt x="44118" y="112486"/>
                    </a:lnTo>
                    <a:lnTo>
                      <a:pt x="17401" y="101419"/>
                    </a:lnTo>
                    <a:cubicBezTo>
                      <a:pt x="6650" y="90668"/>
                      <a:pt x="0" y="75816"/>
                      <a:pt x="0" y="5941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54" name="Freeform 58"/>
              <p:cNvSpPr/>
              <p:nvPr/>
            </p:nvSpPr>
            <p:spPr>
              <a:xfrm flipH="1">
                <a:off x="4109916" y="1007444"/>
                <a:ext cx="425363" cy="549605"/>
              </a:xfrm>
              <a:custGeom>
                <a:avLst/>
                <a:gdLst>
                  <a:gd name="connsiteX0" fmla="*/ 365953 w 425363"/>
                  <a:gd name="connsiteY0" fmla="*/ 29705 h 549605"/>
                  <a:gd name="connsiteX1" fmla="*/ 336248 w 425363"/>
                  <a:gd name="connsiteY1" fmla="*/ 59410 h 549605"/>
                  <a:gd name="connsiteX2" fmla="*/ 365953 w 425363"/>
                  <a:gd name="connsiteY2" fmla="*/ 89115 h 549605"/>
                  <a:gd name="connsiteX3" fmla="*/ 395658 w 425363"/>
                  <a:gd name="connsiteY3" fmla="*/ 59410 h 549605"/>
                  <a:gd name="connsiteX4" fmla="*/ 365953 w 425363"/>
                  <a:gd name="connsiteY4" fmla="*/ 29705 h 549605"/>
                  <a:gd name="connsiteX5" fmla="*/ 365953 w 425363"/>
                  <a:gd name="connsiteY5" fmla="*/ 0 h 549605"/>
                  <a:gd name="connsiteX6" fmla="*/ 425363 w 425363"/>
                  <a:gd name="connsiteY6" fmla="*/ 59410 h 549605"/>
                  <a:gd name="connsiteX7" fmla="*/ 365953 w 425363"/>
                  <a:gd name="connsiteY7" fmla="*/ 118820 h 549605"/>
                  <a:gd name="connsiteX8" fmla="*/ 323944 w 425363"/>
                  <a:gd name="connsiteY8" fmla="*/ 101419 h 549605"/>
                  <a:gd name="connsiteX9" fmla="*/ 316783 w 425363"/>
                  <a:gd name="connsiteY9" fmla="*/ 84130 h 549605"/>
                  <a:gd name="connsiteX10" fmla="*/ 45719 w 425363"/>
                  <a:gd name="connsiteY10" fmla="*/ 84130 h 549605"/>
                  <a:gd name="connsiteX11" fmla="*/ 45719 w 425363"/>
                  <a:gd name="connsiteY11" fmla="*/ 549605 h 549605"/>
                  <a:gd name="connsiteX12" fmla="*/ 0 w 425363"/>
                  <a:gd name="connsiteY12" fmla="*/ 549605 h 549605"/>
                  <a:gd name="connsiteX13" fmla="*/ 0 w 425363"/>
                  <a:gd name="connsiteY13" fmla="*/ 84130 h 549605"/>
                  <a:gd name="connsiteX14" fmla="*/ 0 w 425363"/>
                  <a:gd name="connsiteY14" fmla="*/ 59410 h 549605"/>
                  <a:gd name="connsiteX15" fmla="*/ 0 w 425363"/>
                  <a:gd name="connsiteY15" fmla="*/ 38411 h 549605"/>
                  <a:gd name="connsiteX16" fmla="*/ 315241 w 425363"/>
                  <a:gd name="connsiteY16" fmla="*/ 38411 h 549605"/>
                  <a:gd name="connsiteX17" fmla="*/ 323944 w 425363"/>
                  <a:gd name="connsiteY17" fmla="*/ 17401 h 549605"/>
                  <a:gd name="connsiteX18" fmla="*/ 365953 w 425363"/>
                  <a:gd name="connsiteY18" fmla="*/ 0 h 549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363" h="549605">
                    <a:moveTo>
                      <a:pt x="365953" y="29705"/>
                    </a:moveTo>
                    <a:cubicBezTo>
                      <a:pt x="349547" y="29705"/>
                      <a:pt x="336248" y="43004"/>
                      <a:pt x="336248" y="59410"/>
                    </a:cubicBezTo>
                    <a:cubicBezTo>
                      <a:pt x="336248" y="75816"/>
                      <a:pt x="349547" y="89115"/>
                      <a:pt x="365953" y="89115"/>
                    </a:cubicBezTo>
                    <a:cubicBezTo>
                      <a:pt x="382359" y="89115"/>
                      <a:pt x="395658" y="75816"/>
                      <a:pt x="395658" y="59410"/>
                    </a:cubicBezTo>
                    <a:cubicBezTo>
                      <a:pt x="395658" y="43004"/>
                      <a:pt x="382359" y="29705"/>
                      <a:pt x="365953" y="29705"/>
                    </a:cubicBezTo>
                    <a:close/>
                    <a:moveTo>
                      <a:pt x="365953" y="0"/>
                    </a:moveTo>
                    <a:cubicBezTo>
                      <a:pt x="398764" y="0"/>
                      <a:pt x="425363" y="26599"/>
                      <a:pt x="425363" y="59410"/>
                    </a:cubicBezTo>
                    <a:cubicBezTo>
                      <a:pt x="425363" y="92221"/>
                      <a:pt x="398764" y="118820"/>
                      <a:pt x="365953" y="118820"/>
                    </a:cubicBezTo>
                    <a:cubicBezTo>
                      <a:pt x="349548" y="118820"/>
                      <a:pt x="334695" y="112170"/>
                      <a:pt x="323944" y="101419"/>
                    </a:cubicBezTo>
                    <a:lnTo>
                      <a:pt x="316783" y="84130"/>
                    </a:lnTo>
                    <a:lnTo>
                      <a:pt x="45719" y="84130"/>
                    </a:lnTo>
                    <a:lnTo>
                      <a:pt x="45719" y="549605"/>
                    </a:lnTo>
                    <a:lnTo>
                      <a:pt x="0" y="549605"/>
                    </a:lnTo>
                    <a:lnTo>
                      <a:pt x="0" y="84130"/>
                    </a:lnTo>
                    <a:lnTo>
                      <a:pt x="0" y="59410"/>
                    </a:lnTo>
                    <a:lnTo>
                      <a:pt x="0" y="38411"/>
                    </a:lnTo>
                    <a:lnTo>
                      <a:pt x="315241" y="38411"/>
                    </a:lnTo>
                    <a:lnTo>
                      <a:pt x="323944" y="17401"/>
                    </a:lnTo>
                    <a:cubicBezTo>
                      <a:pt x="334695" y="6650"/>
                      <a:pt x="349548" y="0"/>
                      <a:pt x="36595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55" name="Freeform 59"/>
              <p:cNvSpPr/>
              <p:nvPr/>
            </p:nvSpPr>
            <p:spPr>
              <a:xfrm rot="16200000" flipH="1">
                <a:off x="4037727" y="1419775"/>
                <a:ext cx="353901" cy="215831"/>
              </a:xfrm>
              <a:custGeom>
                <a:avLst/>
                <a:gdLst>
                  <a:gd name="connsiteX0" fmla="*/ 29705 w 353901"/>
                  <a:gd name="connsiteY0" fmla="*/ 59410 h 215831"/>
                  <a:gd name="connsiteX1" fmla="*/ 59410 w 353901"/>
                  <a:gd name="connsiteY1" fmla="*/ 89115 h 215831"/>
                  <a:gd name="connsiteX2" fmla="*/ 89115 w 353901"/>
                  <a:gd name="connsiteY2" fmla="*/ 59410 h 215831"/>
                  <a:gd name="connsiteX3" fmla="*/ 59410 w 353901"/>
                  <a:gd name="connsiteY3" fmla="*/ 29705 h 215831"/>
                  <a:gd name="connsiteX4" fmla="*/ 29705 w 353901"/>
                  <a:gd name="connsiteY4" fmla="*/ 59410 h 215831"/>
                  <a:gd name="connsiteX5" fmla="*/ 0 w 353901"/>
                  <a:gd name="connsiteY5" fmla="*/ 59410 h 215831"/>
                  <a:gd name="connsiteX6" fmla="*/ 59410 w 353901"/>
                  <a:gd name="connsiteY6" fmla="*/ 0 h 215831"/>
                  <a:gd name="connsiteX7" fmla="*/ 118820 w 353901"/>
                  <a:gd name="connsiteY7" fmla="*/ 59410 h 215831"/>
                  <a:gd name="connsiteX8" fmla="*/ 101419 w 353901"/>
                  <a:gd name="connsiteY8" fmla="*/ 101419 h 215831"/>
                  <a:gd name="connsiteX9" fmla="*/ 82899 w 353901"/>
                  <a:gd name="connsiteY9" fmla="*/ 113906 h 215831"/>
                  <a:gd name="connsiteX10" fmla="*/ 82899 w 353901"/>
                  <a:gd name="connsiteY10" fmla="*/ 170112 h 215831"/>
                  <a:gd name="connsiteX11" fmla="*/ 353901 w 353901"/>
                  <a:gd name="connsiteY11" fmla="*/ 170112 h 215831"/>
                  <a:gd name="connsiteX12" fmla="*/ 353901 w 353901"/>
                  <a:gd name="connsiteY12" fmla="*/ 215831 h 215831"/>
                  <a:gd name="connsiteX13" fmla="*/ 33864 w 353901"/>
                  <a:gd name="connsiteY13" fmla="*/ 215831 h 215831"/>
                  <a:gd name="connsiteX14" fmla="*/ 33864 w 353901"/>
                  <a:gd name="connsiteY14" fmla="*/ 192971 h 215831"/>
                  <a:gd name="connsiteX15" fmla="*/ 33314 w 353901"/>
                  <a:gd name="connsiteY15" fmla="*/ 192971 h 215831"/>
                  <a:gd name="connsiteX16" fmla="*/ 33314 w 353901"/>
                  <a:gd name="connsiteY16" fmla="*/ 112148 h 215831"/>
                  <a:gd name="connsiteX17" fmla="*/ 17401 w 353901"/>
                  <a:gd name="connsiteY17" fmla="*/ 101419 h 215831"/>
                  <a:gd name="connsiteX18" fmla="*/ 0 w 353901"/>
                  <a:gd name="connsiteY18" fmla="*/ 59410 h 21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901" h="215831">
                    <a:moveTo>
                      <a:pt x="29705" y="59410"/>
                    </a:moveTo>
                    <a:cubicBezTo>
                      <a:pt x="29705" y="75816"/>
                      <a:pt x="43004" y="89115"/>
                      <a:pt x="59410" y="89115"/>
                    </a:cubicBezTo>
                    <a:cubicBezTo>
                      <a:pt x="75816" y="89115"/>
                      <a:pt x="89115" y="75816"/>
                      <a:pt x="89115" y="59410"/>
                    </a:cubicBezTo>
                    <a:cubicBezTo>
                      <a:pt x="89115" y="43004"/>
                      <a:pt x="75816" y="29705"/>
                      <a:pt x="59410" y="29705"/>
                    </a:cubicBezTo>
                    <a:cubicBezTo>
                      <a:pt x="43004" y="29705"/>
                      <a:pt x="29705" y="43004"/>
                      <a:pt x="29705" y="59410"/>
                    </a:cubicBezTo>
                    <a:close/>
                    <a:moveTo>
                      <a:pt x="0" y="59410"/>
                    </a:moveTo>
                    <a:cubicBezTo>
                      <a:pt x="0" y="26599"/>
                      <a:pt x="26599" y="0"/>
                      <a:pt x="59410" y="0"/>
                    </a:cubicBezTo>
                    <a:cubicBezTo>
                      <a:pt x="92221" y="0"/>
                      <a:pt x="118820" y="26599"/>
                      <a:pt x="118820" y="59410"/>
                    </a:cubicBezTo>
                    <a:cubicBezTo>
                      <a:pt x="118820" y="75816"/>
                      <a:pt x="112170" y="90668"/>
                      <a:pt x="101419" y="101419"/>
                    </a:cubicBezTo>
                    <a:lnTo>
                      <a:pt x="82899" y="113906"/>
                    </a:lnTo>
                    <a:lnTo>
                      <a:pt x="82899" y="170112"/>
                    </a:lnTo>
                    <a:lnTo>
                      <a:pt x="353901" y="170112"/>
                    </a:lnTo>
                    <a:lnTo>
                      <a:pt x="353901" y="215831"/>
                    </a:lnTo>
                    <a:lnTo>
                      <a:pt x="33864" y="215831"/>
                    </a:lnTo>
                    <a:lnTo>
                      <a:pt x="33864" y="192971"/>
                    </a:lnTo>
                    <a:lnTo>
                      <a:pt x="33314" y="192971"/>
                    </a:lnTo>
                    <a:lnTo>
                      <a:pt x="33314" y="112148"/>
                    </a:lnTo>
                    <a:lnTo>
                      <a:pt x="17401" y="101419"/>
                    </a:lnTo>
                    <a:cubicBezTo>
                      <a:pt x="6650" y="90668"/>
                      <a:pt x="0" y="75816"/>
                      <a:pt x="0" y="5941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56" name="Freeform 60"/>
              <p:cNvSpPr/>
              <p:nvPr/>
            </p:nvSpPr>
            <p:spPr>
              <a:xfrm rot="16200000" flipH="1">
                <a:off x="4000353" y="1283406"/>
                <a:ext cx="535080" cy="322260"/>
              </a:xfrm>
              <a:custGeom>
                <a:avLst/>
                <a:gdLst>
                  <a:gd name="connsiteX0" fmla="*/ 29705 w 535080"/>
                  <a:gd name="connsiteY0" fmla="*/ 59410 h 322260"/>
                  <a:gd name="connsiteX1" fmla="*/ 59410 w 535080"/>
                  <a:gd name="connsiteY1" fmla="*/ 89115 h 322260"/>
                  <a:gd name="connsiteX2" fmla="*/ 89115 w 535080"/>
                  <a:gd name="connsiteY2" fmla="*/ 59410 h 322260"/>
                  <a:gd name="connsiteX3" fmla="*/ 59410 w 535080"/>
                  <a:gd name="connsiteY3" fmla="*/ 29705 h 322260"/>
                  <a:gd name="connsiteX4" fmla="*/ 29705 w 535080"/>
                  <a:gd name="connsiteY4" fmla="*/ 59410 h 322260"/>
                  <a:gd name="connsiteX5" fmla="*/ 0 w 535080"/>
                  <a:gd name="connsiteY5" fmla="*/ 59410 h 322260"/>
                  <a:gd name="connsiteX6" fmla="*/ 59410 w 535080"/>
                  <a:gd name="connsiteY6" fmla="*/ 0 h 322260"/>
                  <a:gd name="connsiteX7" fmla="*/ 118820 w 535080"/>
                  <a:gd name="connsiteY7" fmla="*/ 59410 h 322260"/>
                  <a:gd name="connsiteX8" fmla="*/ 101419 w 535080"/>
                  <a:gd name="connsiteY8" fmla="*/ 101419 h 322260"/>
                  <a:gd name="connsiteX9" fmla="*/ 89837 w 535080"/>
                  <a:gd name="connsiteY9" fmla="*/ 106217 h 322260"/>
                  <a:gd name="connsiteX10" fmla="*/ 89837 w 535080"/>
                  <a:gd name="connsiteY10" fmla="*/ 276541 h 322260"/>
                  <a:gd name="connsiteX11" fmla="*/ 535080 w 535080"/>
                  <a:gd name="connsiteY11" fmla="*/ 276541 h 322260"/>
                  <a:gd name="connsiteX12" fmla="*/ 535080 w 535080"/>
                  <a:gd name="connsiteY12" fmla="*/ 322260 h 322260"/>
                  <a:gd name="connsiteX13" fmla="*/ 44885 w 535080"/>
                  <a:gd name="connsiteY13" fmla="*/ 322260 h 322260"/>
                  <a:gd name="connsiteX14" fmla="*/ 44885 w 535080"/>
                  <a:gd name="connsiteY14" fmla="*/ 290461 h 322260"/>
                  <a:gd name="connsiteX15" fmla="*/ 44118 w 535080"/>
                  <a:gd name="connsiteY15" fmla="*/ 290461 h 322260"/>
                  <a:gd name="connsiteX16" fmla="*/ 44118 w 535080"/>
                  <a:gd name="connsiteY16" fmla="*/ 112486 h 322260"/>
                  <a:gd name="connsiteX17" fmla="*/ 17401 w 535080"/>
                  <a:gd name="connsiteY17" fmla="*/ 101419 h 322260"/>
                  <a:gd name="connsiteX18" fmla="*/ 0 w 535080"/>
                  <a:gd name="connsiteY18" fmla="*/ 59410 h 32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5080" h="322260">
                    <a:moveTo>
                      <a:pt x="29705" y="59410"/>
                    </a:moveTo>
                    <a:cubicBezTo>
                      <a:pt x="29705" y="75816"/>
                      <a:pt x="43004" y="89115"/>
                      <a:pt x="59410" y="89115"/>
                    </a:cubicBezTo>
                    <a:cubicBezTo>
                      <a:pt x="75816" y="89115"/>
                      <a:pt x="89115" y="75816"/>
                      <a:pt x="89115" y="59410"/>
                    </a:cubicBezTo>
                    <a:cubicBezTo>
                      <a:pt x="89115" y="43004"/>
                      <a:pt x="75816" y="29705"/>
                      <a:pt x="59410" y="29705"/>
                    </a:cubicBezTo>
                    <a:cubicBezTo>
                      <a:pt x="43004" y="29705"/>
                      <a:pt x="29705" y="43004"/>
                      <a:pt x="29705" y="59410"/>
                    </a:cubicBezTo>
                    <a:close/>
                    <a:moveTo>
                      <a:pt x="0" y="59410"/>
                    </a:moveTo>
                    <a:cubicBezTo>
                      <a:pt x="0" y="26599"/>
                      <a:pt x="26599" y="0"/>
                      <a:pt x="59410" y="0"/>
                    </a:cubicBezTo>
                    <a:cubicBezTo>
                      <a:pt x="92221" y="0"/>
                      <a:pt x="118820" y="26599"/>
                      <a:pt x="118820" y="59410"/>
                    </a:cubicBezTo>
                    <a:cubicBezTo>
                      <a:pt x="118820" y="75816"/>
                      <a:pt x="112170" y="90668"/>
                      <a:pt x="101419" y="101419"/>
                    </a:cubicBezTo>
                    <a:lnTo>
                      <a:pt x="89837" y="106217"/>
                    </a:lnTo>
                    <a:lnTo>
                      <a:pt x="89837" y="276541"/>
                    </a:lnTo>
                    <a:lnTo>
                      <a:pt x="535080" y="276541"/>
                    </a:lnTo>
                    <a:lnTo>
                      <a:pt x="535080" y="322260"/>
                    </a:lnTo>
                    <a:lnTo>
                      <a:pt x="44885" y="322260"/>
                    </a:lnTo>
                    <a:lnTo>
                      <a:pt x="44885" y="290461"/>
                    </a:lnTo>
                    <a:lnTo>
                      <a:pt x="44118" y="290461"/>
                    </a:lnTo>
                    <a:lnTo>
                      <a:pt x="44118" y="112486"/>
                    </a:lnTo>
                    <a:lnTo>
                      <a:pt x="17401" y="101419"/>
                    </a:lnTo>
                    <a:cubicBezTo>
                      <a:pt x="6650" y="90668"/>
                      <a:pt x="0" y="75816"/>
                      <a:pt x="0" y="5941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57" name="Rectangle 56"/>
              <p:cNvSpPr/>
              <p:nvPr/>
            </p:nvSpPr>
            <p:spPr>
              <a:xfrm rot="5400000" flipV="1">
                <a:off x="4262523" y="1521865"/>
                <a:ext cx="68898" cy="57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58" name="Rectangle 57"/>
              <p:cNvSpPr/>
              <p:nvPr/>
            </p:nvSpPr>
            <p:spPr>
              <a:xfrm rot="5400000" flipV="1">
                <a:off x="4366401" y="1521865"/>
                <a:ext cx="68898" cy="57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59" name="Rectangle 58"/>
              <p:cNvSpPr/>
              <p:nvPr/>
            </p:nvSpPr>
            <p:spPr>
              <a:xfrm rot="5400000" flipV="1">
                <a:off x="4475839" y="1521865"/>
                <a:ext cx="68898" cy="57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60" name="Rectangle 59"/>
              <p:cNvSpPr/>
              <p:nvPr/>
            </p:nvSpPr>
            <p:spPr>
              <a:xfrm rot="5400000" flipV="1">
                <a:off x="4589352" y="1521865"/>
                <a:ext cx="68898" cy="57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61" name="Rectangle 60"/>
              <p:cNvSpPr/>
              <p:nvPr/>
            </p:nvSpPr>
            <p:spPr>
              <a:xfrm rot="5400000" flipV="1">
                <a:off x="4698941" y="1521865"/>
                <a:ext cx="68898" cy="57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62" name="Rectangle 61"/>
              <p:cNvSpPr/>
              <p:nvPr/>
            </p:nvSpPr>
            <p:spPr>
              <a:xfrm rot="5400000" flipV="1">
                <a:off x="4806036" y="1521865"/>
                <a:ext cx="68898" cy="57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63" name="Rectangle 62"/>
              <p:cNvSpPr/>
              <p:nvPr/>
            </p:nvSpPr>
            <p:spPr>
              <a:xfrm rot="5400000">
                <a:off x="4742495" y="1609594"/>
                <a:ext cx="194584" cy="77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64" name="Rectangle 63"/>
              <p:cNvSpPr/>
              <p:nvPr/>
            </p:nvSpPr>
            <p:spPr>
              <a:xfrm rot="5400000">
                <a:off x="4636243" y="1609594"/>
                <a:ext cx="194584" cy="77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65" name="Rectangle 64"/>
              <p:cNvSpPr/>
              <p:nvPr/>
            </p:nvSpPr>
            <p:spPr>
              <a:xfrm rot="5400000">
                <a:off x="4528066" y="1609594"/>
                <a:ext cx="194584" cy="77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66" name="Rectangle 65"/>
              <p:cNvSpPr/>
              <p:nvPr/>
            </p:nvSpPr>
            <p:spPr>
              <a:xfrm rot="16200000" flipH="1">
                <a:off x="4200233" y="1609594"/>
                <a:ext cx="194584" cy="77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67" name="Rectangle 66"/>
              <p:cNvSpPr/>
              <p:nvPr/>
            </p:nvSpPr>
            <p:spPr>
              <a:xfrm rot="16200000" flipH="1">
                <a:off x="4306485" y="1609594"/>
                <a:ext cx="194584" cy="77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68" name="Rectangle 67"/>
              <p:cNvSpPr/>
              <p:nvPr/>
            </p:nvSpPr>
            <p:spPr>
              <a:xfrm rot="16200000" flipH="1">
                <a:off x="4414662" y="1609594"/>
                <a:ext cx="194584" cy="77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grpSp>
        <p:grpSp>
          <p:nvGrpSpPr>
            <p:cNvPr id="31" name="Group 35"/>
            <p:cNvGrpSpPr/>
            <p:nvPr/>
          </p:nvGrpSpPr>
          <p:grpSpPr>
            <a:xfrm rot="16200000" flipH="1">
              <a:off x="6328168" y="2122481"/>
              <a:ext cx="511038" cy="218228"/>
              <a:chOff x="4106762" y="1007444"/>
              <a:chExt cx="923788" cy="738342"/>
            </a:xfrm>
            <a:grpFill/>
          </p:grpSpPr>
          <p:sp>
            <p:nvSpPr>
              <p:cNvPr id="33" name="Freeform 37"/>
              <p:cNvSpPr/>
              <p:nvPr/>
            </p:nvSpPr>
            <p:spPr>
              <a:xfrm>
                <a:off x="4602033" y="1007444"/>
                <a:ext cx="425363" cy="549605"/>
              </a:xfrm>
              <a:custGeom>
                <a:avLst/>
                <a:gdLst>
                  <a:gd name="connsiteX0" fmla="*/ 365953 w 425363"/>
                  <a:gd name="connsiteY0" fmla="*/ 29705 h 549605"/>
                  <a:gd name="connsiteX1" fmla="*/ 336248 w 425363"/>
                  <a:gd name="connsiteY1" fmla="*/ 59410 h 549605"/>
                  <a:gd name="connsiteX2" fmla="*/ 365953 w 425363"/>
                  <a:gd name="connsiteY2" fmla="*/ 89115 h 549605"/>
                  <a:gd name="connsiteX3" fmla="*/ 395658 w 425363"/>
                  <a:gd name="connsiteY3" fmla="*/ 59410 h 549605"/>
                  <a:gd name="connsiteX4" fmla="*/ 365953 w 425363"/>
                  <a:gd name="connsiteY4" fmla="*/ 29705 h 549605"/>
                  <a:gd name="connsiteX5" fmla="*/ 365953 w 425363"/>
                  <a:gd name="connsiteY5" fmla="*/ 0 h 549605"/>
                  <a:gd name="connsiteX6" fmla="*/ 425363 w 425363"/>
                  <a:gd name="connsiteY6" fmla="*/ 59410 h 549605"/>
                  <a:gd name="connsiteX7" fmla="*/ 365953 w 425363"/>
                  <a:gd name="connsiteY7" fmla="*/ 118820 h 549605"/>
                  <a:gd name="connsiteX8" fmla="*/ 323944 w 425363"/>
                  <a:gd name="connsiteY8" fmla="*/ 101419 h 549605"/>
                  <a:gd name="connsiteX9" fmla="*/ 316783 w 425363"/>
                  <a:gd name="connsiteY9" fmla="*/ 84130 h 549605"/>
                  <a:gd name="connsiteX10" fmla="*/ 45719 w 425363"/>
                  <a:gd name="connsiteY10" fmla="*/ 84130 h 549605"/>
                  <a:gd name="connsiteX11" fmla="*/ 45719 w 425363"/>
                  <a:gd name="connsiteY11" fmla="*/ 549605 h 549605"/>
                  <a:gd name="connsiteX12" fmla="*/ 0 w 425363"/>
                  <a:gd name="connsiteY12" fmla="*/ 549605 h 549605"/>
                  <a:gd name="connsiteX13" fmla="*/ 0 w 425363"/>
                  <a:gd name="connsiteY13" fmla="*/ 84130 h 549605"/>
                  <a:gd name="connsiteX14" fmla="*/ 0 w 425363"/>
                  <a:gd name="connsiteY14" fmla="*/ 59410 h 549605"/>
                  <a:gd name="connsiteX15" fmla="*/ 0 w 425363"/>
                  <a:gd name="connsiteY15" fmla="*/ 38411 h 549605"/>
                  <a:gd name="connsiteX16" fmla="*/ 315241 w 425363"/>
                  <a:gd name="connsiteY16" fmla="*/ 38411 h 549605"/>
                  <a:gd name="connsiteX17" fmla="*/ 323944 w 425363"/>
                  <a:gd name="connsiteY17" fmla="*/ 17401 h 549605"/>
                  <a:gd name="connsiteX18" fmla="*/ 365953 w 425363"/>
                  <a:gd name="connsiteY18" fmla="*/ 0 h 549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363" h="549605">
                    <a:moveTo>
                      <a:pt x="365953" y="29705"/>
                    </a:moveTo>
                    <a:cubicBezTo>
                      <a:pt x="349547" y="29705"/>
                      <a:pt x="336248" y="43004"/>
                      <a:pt x="336248" y="59410"/>
                    </a:cubicBezTo>
                    <a:cubicBezTo>
                      <a:pt x="336248" y="75816"/>
                      <a:pt x="349547" y="89115"/>
                      <a:pt x="365953" y="89115"/>
                    </a:cubicBezTo>
                    <a:cubicBezTo>
                      <a:pt x="382359" y="89115"/>
                      <a:pt x="395658" y="75816"/>
                      <a:pt x="395658" y="59410"/>
                    </a:cubicBezTo>
                    <a:cubicBezTo>
                      <a:pt x="395658" y="43004"/>
                      <a:pt x="382359" y="29705"/>
                      <a:pt x="365953" y="29705"/>
                    </a:cubicBezTo>
                    <a:close/>
                    <a:moveTo>
                      <a:pt x="365953" y="0"/>
                    </a:moveTo>
                    <a:cubicBezTo>
                      <a:pt x="398764" y="0"/>
                      <a:pt x="425363" y="26599"/>
                      <a:pt x="425363" y="59410"/>
                    </a:cubicBezTo>
                    <a:cubicBezTo>
                      <a:pt x="425363" y="92221"/>
                      <a:pt x="398764" y="118820"/>
                      <a:pt x="365953" y="118820"/>
                    </a:cubicBezTo>
                    <a:cubicBezTo>
                      <a:pt x="349548" y="118820"/>
                      <a:pt x="334695" y="112170"/>
                      <a:pt x="323944" y="101419"/>
                    </a:cubicBezTo>
                    <a:lnTo>
                      <a:pt x="316783" y="84130"/>
                    </a:lnTo>
                    <a:lnTo>
                      <a:pt x="45719" y="84130"/>
                    </a:lnTo>
                    <a:lnTo>
                      <a:pt x="45719" y="549605"/>
                    </a:lnTo>
                    <a:lnTo>
                      <a:pt x="0" y="549605"/>
                    </a:lnTo>
                    <a:lnTo>
                      <a:pt x="0" y="84130"/>
                    </a:lnTo>
                    <a:lnTo>
                      <a:pt x="0" y="59410"/>
                    </a:lnTo>
                    <a:lnTo>
                      <a:pt x="0" y="38411"/>
                    </a:lnTo>
                    <a:lnTo>
                      <a:pt x="315241" y="38411"/>
                    </a:lnTo>
                    <a:lnTo>
                      <a:pt x="323944" y="17401"/>
                    </a:lnTo>
                    <a:cubicBezTo>
                      <a:pt x="334695" y="6650"/>
                      <a:pt x="349548" y="0"/>
                      <a:pt x="36595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34" name="Freeform 38"/>
              <p:cNvSpPr/>
              <p:nvPr/>
            </p:nvSpPr>
            <p:spPr>
              <a:xfrm rot="5400000">
                <a:off x="4745684" y="1419775"/>
                <a:ext cx="353901" cy="215831"/>
              </a:xfrm>
              <a:custGeom>
                <a:avLst/>
                <a:gdLst>
                  <a:gd name="connsiteX0" fmla="*/ 29705 w 353901"/>
                  <a:gd name="connsiteY0" fmla="*/ 59410 h 215831"/>
                  <a:gd name="connsiteX1" fmla="*/ 59410 w 353901"/>
                  <a:gd name="connsiteY1" fmla="*/ 89115 h 215831"/>
                  <a:gd name="connsiteX2" fmla="*/ 89115 w 353901"/>
                  <a:gd name="connsiteY2" fmla="*/ 59410 h 215831"/>
                  <a:gd name="connsiteX3" fmla="*/ 59410 w 353901"/>
                  <a:gd name="connsiteY3" fmla="*/ 29705 h 215831"/>
                  <a:gd name="connsiteX4" fmla="*/ 29705 w 353901"/>
                  <a:gd name="connsiteY4" fmla="*/ 59410 h 215831"/>
                  <a:gd name="connsiteX5" fmla="*/ 0 w 353901"/>
                  <a:gd name="connsiteY5" fmla="*/ 59410 h 215831"/>
                  <a:gd name="connsiteX6" fmla="*/ 59410 w 353901"/>
                  <a:gd name="connsiteY6" fmla="*/ 0 h 215831"/>
                  <a:gd name="connsiteX7" fmla="*/ 118820 w 353901"/>
                  <a:gd name="connsiteY7" fmla="*/ 59410 h 215831"/>
                  <a:gd name="connsiteX8" fmla="*/ 101419 w 353901"/>
                  <a:gd name="connsiteY8" fmla="*/ 101419 h 215831"/>
                  <a:gd name="connsiteX9" fmla="*/ 82899 w 353901"/>
                  <a:gd name="connsiteY9" fmla="*/ 113906 h 215831"/>
                  <a:gd name="connsiteX10" fmla="*/ 82899 w 353901"/>
                  <a:gd name="connsiteY10" fmla="*/ 170112 h 215831"/>
                  <a:gd name="connsiteX11" fmla="*/ 353901 w 353901"/>
                  <a:gd name="connsiteY11" fmla="*/ 170112 h 215831"/>
                  <a:gd name="connsiteX12" fmla="*/ 353901 w 353901"/>
                  <a:gd name="connsiteY12" fmla="*/ 215831 h 215831"/>
                  <a:gd name="connsiteX13" fmla="*/ 33864 w 353901"/>
                  <a:gd name="connsiteY13" fmla="*/ 215831 h 215831"/>
                  <a:gd name="connsiteX14" fmla="*/ 33864 w 353901"/>
                  <a:gd name="connsiteY14" fmla="*/ 192971 h 215831"/>
                  <a:gd name="connsiteX15" fmla="*/ 33314 w 353901"/>
                  <a:gd name="connsiteY15" fmla="*/ 192971 h 215831"/>
                  <a:gd name="connsiteX16" fmla="*/ 33314 w 353901"/>
                  <a:gd name="connsiteY16" fmla="*/ 112148 h 215831"/>
                  <a:gd name="connsiteX17" fmla="*/ 17401 w 353901"/>
                  <a:gd name="connsiteY17" fmla="*/ 101419 h 215831"/>
                  <a:gd name="connsiteX18" fmla="*/ 0 w 353901"/>
                  <a:gd name="connsiteY18" fmla="*/ 59410 h 21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901" h="215831">
                    <a:moveTo>
                      <a:pt x="29705" y="59410"/>
                    </a:moveTo>
                    <a:cubicBezTo>
                      <a:pt x="29705" y="75816"/>
                      <a:pt x="43004" y="89115"/>
                      <a:pt x="59410" y="89115"/>
                    </a:cubicBezTo>
                    <a:cubicBezTo>
                      <a:pt x="75816" y="89115"/>
                      <a:pt x="89115" y="75816"/>
                      <a:pt x="89115" y="59410"/>
                    </a:cubicBezTo>
                    <a:cubicBezTo>
                      <a:pt x="89115" y="43004"/>
                      <a:pt x="75816" y="29705"/>
                      <a:pt x="59410" y="29705"/>
                    </a:cubicBezTo>
                    <a:cubicBezTo>
                      <a:pt x="43004" y="29705"/>
                      <a:pt x="29705" y="43004"/>
                      <a:pt x="29705" y="59410"/>
                    </a:cubicBezTo>
                    <a:close/>
                    <a:moveTo>
                      <a:pt x="0" y="59410"/>
                    </a:moveTo>
                    <a:cubicBezTo>
                      <a:pt x="0" y="26599"/>
                      <a:pt x="26599" y="0"/>
                      <a:pt x="59410" y="0"/>
                    </a:cubicBezTo>
                    <a:cubicBezTo>
                      <a:pt x="92221" y="0"/>
                      <a:pt x="118820" y="26599"/>
                      <a:pt x="118820" y="59410"/>
                    </a:cubicBezTo>
                    <a:cubicBezTo>
                      <a:pt x="118820" y="75816"/>
                      <a:pt x="112170" y="90668"/>
                      <a:pt x="101419" y="101419"/>
                    </a:cubicBezTo>
                    <a:lnTo>
                      <a:pt x="82899" y="113906"/>
                    </a:lnTo>
                    <a:lnTo>
                      <a:pt x="82899" y="170112"/>
                    </a:lnTo>
                    <a:lnTo>
                      <a:pt x="353901" y="170112"/>
                    </a:lnTo>
                    <a:lnTo>
                      <a:pt x="353901" y="215831"/>
                    </a:lnTo>
                    <a:lnTo>
                      <a:pt x="33864" y="215831"/>
                    </a:lnTo>
                    <a:lnTo>
                      <a:pt x="33864" y="192971"/>
                    </a:lnTo>
                    <a:lnTo>
                      <a:pt x="33314" y="192971"/>
                    </a:lnTo>
                    <a:lnTo>
                      <a:pt x="33314" y="112148"/>
                    </a:lnTo>
                    <a:lnTo>
                      <a:pt x="17401" y="101419"/>
                    </a:lnTo>
                    <a:cubicBezTo>
                      <a:pt x="6650" y="90668"/>
                      <a:pt x="0" y="75816"/>
                      <a:pt x="0" y="5941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35" name="Freeform 39"/>
              <p:cNvSpPr/>
              <p:nvPr/>
            </p:nvSpPr>
            <p:spPr>
              <a:xfrm rot="5400000">
                <a:off x="4601879" y="1283406"/>
                <a:ext cx="535080" cy="322260"/>
              </a:xfrm>
              <a:custGeom>
                <a:avLst/>
                <a:gdLst>
                  <a:gd name="connsiteX0" fmla="*/ 29705 w 535080"/>
                  <a:gd name="connsiteY0" fmla="*/ 59410 h 322260"/>
                  <a:gd name="connsiteX1" fmla="*/ 59410 w 535080"/>
                  <a:gd name="connsiteY1" fmla="*/ 89115 h 322260"/>
                  <a:gd name="connsiteX2" fmla="*/ 89115 w 535080"/>
                  <a:gd name="connsiteY2" fmla="*/ 59410 h 322260"/>
                  <a:gd name="connsiteX3" fmla="*/ 59410 w 535080"/>
                  <a:gd name="connsiteY3" fmla="*/ 29705 h 322260"/>
                  <a:gd name="connsiteX4" fmla="*/ 29705 w 535080"/>
                  <a:gd name="connsiteY4" fmla="*/ 59410 h 322260"/>
                  <a:gd name="connsiteX5" fmla="*/ 0 w 535080"/>
                  <a:gd name="connsiteY5" fmla="*/ 59410 h 322260"/>
                  <a:gd name="connsiteX6" fmla="*/ 59410 w 535080"/>
                  <a:gd name="connsiteY6" fmla="*/ 0 h 322260"/>
                  <a:gd name="connsiteX7" fmla="*/ 118820 w 535080"/>
                  <a:gd name="connsiteY7" fmla="*/ 59410 h 322260"/>
                  <a:gd name="connsiteX8" fmla="*/ 101419 w 535080"/>
                  <a:gd name="connsiteY8" fmla="*/ 101419 h 322260"/>
                  <a:gd name="connsiteX9" fmla="*/ 89837 w 535080"/>
                  <a:gd name="connsiteY9" fmla="*/ 106217 h 322260"/>
                  <a:gd name="connsiteX10" fmla="*/ 89837 w 535080"/>
                  <a:gd name="connsiteY10" fmla="*/ 276541 h 322260"/>
                  <a:gd name="connsiteX11" fmla="*/ 535080 w 535080"/>
                  <a:gd name="connsiteY11" fmla="*/ 276541 h 322260"/>
                  <a:gd name="connsiteX12" fmla="*/ 535080 w 535080"/>
                  <a:gd name="connsiteY12" fmla="*/ 322260 h 322260"/>
                  <a:gd name="connsiteX13" fmla="*/ 44885 w 535080"/>
                  <a:gd name="connsiteY13" fmla="*/ 322260 h 322260"/>
                  <a:gd name="connsiteX14" fmla="*/ 44885 w 535080"/>
                  <a:gd name="connsiteY14" fmla="*/ 290461 h 322260"/>
                  <a:gd name="connsiteX15" fmla="*/ 44118 w 535080"/>
                  <a:gd name="connsiteY15" fmla="*/ 290461 h 322260"/>
                  <a:gd name="connsiteX16" fmla="*/ 44118 w 535080"/>
                  <a:gd name="connsiteY16" fmla="*/ 112486 h 322260"/>
                  <a:gd name="connsiteX17" fmla="*/ 17401 w 535080"/>
                  <a:gd name="connsiteY17" fmla="*/ 101419 h 322260"/>
                  <a:gd name="connsiteX18" fmla="*/ 0 w 535080"/>
                  <a:gd name="connsiteY18" fmla="*/ 59410 h 32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5080" h="322260">
                    <a:moveTo>
                      <a:pt x="29705" y="59410"/>
                    </a:moveTo>
                    <a:cubicBezTo>
                      <a:pt x="29705" y="75816"/>
                      <a:pt x="43004" y="89115"/>
                      <a:pt x="59410" y="89115"/>
                    </a:cubicBezTo>
                    <a:cubicBezTo>
                      <a:pt x="75816" y="89115"/>
                      <a:pt x="89115" y="75816"/>
                      <a:pt x="89115" y="59410"/>
                    </a:cubicBezTo>
                    <a:cubicBezTo>
                      <a:pt x="89115" y="43004"/>
                      <a:pt x="75816" y="29705"/>
                      <a:pt x="59410" y="29705"/>
                    </a:cubicBezTo>
                    <a:cubicBezTo>
                      <a:pt x="43004" y="29705"/>
                      <a:pt x="29705" y="43004"/>
                      <a:pt x="29705" y="59410"/>
                    </a:cubicBezTo>
                    <a:close/>
                    <a:moveTo>
                      <a:pt x="0" y="59410"/>
                    </a:moveTo>
                    <a:cubicBezTo>
                      <a:pt x="0" y="26599"/>
                      <a:pt x="26599" y="0"/>
                      <a:pt x="59410" y="0"/>
                    </a:cubicBezTo>
                    <a:cubicBezTo>
                      <a:pt x="92221" y="0"/>
                      <a:pt x="118820" y="26599"/>
                      <a:pt x="118820" y="59410"/>
                    </a:cubicBezTo>
                    <a:cubicBezTo>
                      <a:pt x="118820" y="75816"/>
                      <a:pt x="112170" y="90668"/>
                      <a:pt x="101419" y="101419"/>
                    </a:cubicBezTo>
                    <a:lnTo>
                      <a:pt x="89837" y="106217"/>
                    </a:lnTo>
                    <a:lnTo>
                      <a:pt x="89837" y="276541"/>
                    </a:lnTo>
                    <a:lnTo>
                      <a:pt x="535080" y="276541"/>
                    </a:lnTo>
                    <a:lnTo>
                      <a:pt x="535080" y="322260"/>
                    </a:lnTo>
                    <a:lnTo>
                      <a:pt x="44885" y="322260"/>
                    </a:lnTo>
                    <a:lnTo>
                      <a:pt x="44885" y="290461"/>
                    </a:lnTo>
                    <a:lnTo>
                      <a:pt x="44118" y="290461"/>
                    </a:lnTo>
                    <a:lnTo>
                      <a:pt x="44118" y="112486"/>
                    </a:lnTo>
                    <a:lnTo>
                      <a:pt x="17401" y="101419"/>
                    </a:lnTo>
                    <a:cubicBezTo>
                      <a:pt x="6650" y="90668"/>
                      <a:pt x="0" y="75816"/>
                      <a:pt x="0" y="5941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36" name="Freeform 40"/>
              <p:cNvSpPr/>
              <p:nvPr/>
            </p:nvSpPr>
            <p:spPr>
              <a:xfrm flipH="1">
                <a:off x="4109916" y="1007444"/>
                <a:ext cx="425363" cy="549605"/>
              </a:xfrm>
              <a:custGeom>
                <a:avLst/>
                <a:gdLst>
                  <a:gd name="connsiteX0" fmla="*/ 365953 w 425363"/>
                  <a:gd name="connsiteY0" fmla="*/ 29705 h 549605"/>
                  <a:gd name="connsiteX1" fmla="*/ 336248 w 425363"/>
                  <a:gd name="connsiteY1" fmla="*/ 59410 h 549605"/>
                  <a:gd name="connsiteX2" fmla="*/ 365953 w 425363"/>
                  <a:gd name="connsiteY2" fmla="*/ 89115 h 549605"/>
                  <a:gd name="connsiteX3" fmla="*/ 395658 w 425363"/>
                  <a:gd name="connsiteY3" fmla="*/ 59410 h 549605"/>
                  <a:gd name="connsiteX4" fmla="*/ 365953 w 425363"/>
                  <a:gd name="connsiteY4" fmla="*/ 29705 h 549605"/>
                  <a:gd name="connsiteX5" fmla="*/ 365953 w 425363"/>
                  <a:gd name="connsiteY5" fmla="*/ 0 h 549605"/>
                  <a:gd name="connsiteX6" fmla="*/ 425363 w 425363"/>
                  <a:gd name="connsiteY6" fmla="*/ 59410 h 549605"/>
                  <a:gd name="connsiteX7" fmla="*/ 365953 w 425363"/>
                  <a:gd name="connsiteY7" fmla="*/ 118820 h 549605"/>
                  <a:gd name="connsiteX8" fmla="*/ 323944 w 425363"/>
                  <a:gd name="connsiteY8" fmla="*/ 101419 h 549605"/>
                  <a:gd name="connsiteX9" fmla="*/ 316783 w 425363"/>
                  <a:gd name="connsiteY9" fmla="*/ 84130 h 549605"/>
                  <a:gd name="connsiteX10" fmla="*/ 45719 w 425363"/>
                  <a:gd name="connsiteY10" fmla="*/ 84130 h 549605"/>
                  <a:gd name="connsiteX11" fmla="*/ 45719 w 425363"/>
                  <a:gd name="connsiteY11" fmla="*/ 549605 h 549605"/>
                  <a:gd name="connsiteX12" fmla="*/ 0 w 425363"/>
                  <a:gd name="connsiteY12" fmla="*/ 549605 h 549605"/>
                  <a:gd name="connsiteX13" fmla="*/ 0 w 425363"/>
                  <a:gd name="connsiteY13" fmla="*/ 84130 h 549605"/>
                  <a:gd name="connsiteX14" fmla="*/ 0 w 425363"/>
                  <a:gd name="connsiteY14" fmla="*/ 59410 h 549605"/>
                  <a:gd name="connsiteX15" fmla="*/ 0 w 425363"/>
                  <a:gd name="connsiteY15" fmla="*/ 38411 h 549605"/>
                  <a:gd name="connsiteX16" fmla="*/ 315241 w 425363"/>
                  <a:gd name="connsiteY16" fmla="*/ 38411 h 549605"/>
                  <a:gd name="connsiteX17" fmla="*/ 323944 w 425363"/>
                  <a:gd name="connsiteY17" fmla="*/ 17401 h 549605"/>
                  <a:gd name="connsiteX18" fmla="*/ 365953 w 425363"/>
                  <a:gd name="connsiteY18" fmla="*/ 0 h 549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363" h="549605">
                    <a:moveTo>
                      <a:pt x="365953" y="29705"/>
                    </a:moveTo>
                    <a:cubicBezTo>
                      <a:pt x="349547" y="29705"/>
                      <a:pt x="336248" y="43004"/>
                      <a:pt x="336248" y="59410"/>
                    </a:cubicBezTo>
                    <a:cubicBezTo>
                      <a:pt x="336248" y="75816"/>
                      <a:pt x="349547" y="89115"/>
                      <a:pt x="365953" y="89115"/>
                    </a:cubicBezTo>
                    <a:cubicBezTo>
                      <a:pt x="382359" y="89115"/>
                      <a:pt x="395658" y="75816"/>
                      <a:pt x="395658" y="59410"/>
                    </a:cubicBezTo>
                    <a:cubicBezTo>
                      <a:pt x="395658" y="43004"/>
                      <a:pt x="382359" y="29705"/>
                      <a:pt x="365953" y="29705"/>
                    </a:cubicBezTo>
                    <a:close/>
                    <a:moveTo>
                      <a:pt x="365953" y="0"/>
                    </a:moveTo>
                    <a:cubicBezTo>
                      <a:pt x="398764" y="0"/>
                      <a:pt x="425363" y="26599"/>
                      <a:pt x="425363" y="59410"/>
                    </a:cubicBezTo>
                    <a:cubicBezTo>
                      <a:pt x="425363" y="92221"/>
                      <a:pt x="398764" y="118820"/>
                      <a:pt x="365953" y="118820"/>
                    </a:cubicBezTo>
                    <a:cubicBezTo>
                      <a:pt x="349548" y="118820"/>
                      <a:pt x="334695" y="112170"/>
                      <a:pt x="323944" y="101419"/>
                    </a:cubicBezTo>
                    <a:lnTo>
                      <a:pt x="316783" y="84130"/>
                    </a:lnTo>
                    <a:lnTo>
                      <a:pt x="45719" y="84130"/>
                    </a:lnTo>
                    <a:lnTo>
                      <a:pt x="45719" y="549605"/>
                    </a:lnTo>
                    <a:lnTo>
                      <a:pt x="0" y="549605"/>
                    </a:lnTo>
                    <a:lnTo>
                      <a:pt x="0" y="84130"/>
                    </a:lnTo>
                    <a:lnTo>
                      <a:pt x="0" y="59410"/>
                    </a:lnTo>
                    <a:lnTo>
                      <a:pt x="0" y="38411"/>
                    </a:lnTo>
                    <a:lnTo>
                      <a:pt x="315241" y="38411"/>
                    </a:lnTo>
                    <a:lnTo>
                      <a:pt x="323944" y="17401"/>
                    </a:lnTo>
                    <a:cubicBezTo>
                      <a:pt x="334695" y="6650"/>
                      <a:pt x="349548" y="0"/>
                      <a:pt x="36595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37" name="Freeform 41"/>
              <p:cNvSpPr/>
              <p:nvPr/>
            </p:nvSpPr>
            <p:spPr>
              <a:xfrm rot="16200000" flipH="1">
                <a:off x="4037727" y="1419775"/>
                <a:ext cx="353901" cy="215831"/>
              </a:xfrm>
              <a:custGeom>
                <a:avLst/>
                <a:gdLst>
                  <a:gd name="connsiteX0" fmla="*/ 29705 w 353901"/>
                  <a:gd name="connsiteY0" fmla="*/ 59410 h 215831"/>
                  <a:gd name="connsiteX1" fmla="*/ 59410 w 353901"/>
                  <a:gd name="connsiteY1" fmla="*/ 89115 h 215831"/>
                  <a:gd name="connsiteX2" fmla="*/ 89115 w 353901"/>
                  <a:gd name="connsiteY2" fmla="*/ 59410 h 215831"/>
                  <a:gd name="connsiteX3" fmla="*/ 59410 w 353901"/>
                  <a:gd name="connsiteY3" fmla="*/ 29705 h 215831"/>
                  <a:gd name="connsiteX4" fmla="*/ 29705 w 353901"/>
                  <a:gd name="connsiteY4" fmla="*/ 59410 h 215831"/>
                  <a:gd name="connsiteX5" fmla="*/ 0 w 353901"/>
                  <a:gd name="connsiteY5" fmla="*/ 59410 h 215831"/>
                  <a:gd name="connsiteX6" fmla="*/ 59410 w 353901"/>
                  <a:gd name="connsiteY6" fmla="*/ 0 h 215831"/>
                  <a:gd name="connsiteX7" fmla="*/ 118820 w 353901"/>
                  <a:gd name="connsiteY7" fmla="*/ 59410 h 215831"/>
                  <a:gd name="connsiteX8" fmla="*/ 101419 w 353901"/>
                  <a:gd name="connsiteY8" fmla="*/ 101419 h 215831"/>
                  <a:gd name="connsiteX9" fmla="*/ 82899 w 353901"/>
                  <a:gd name="connsiteY9" fmla="*/ 113906 h 215831"/>
                  <a:gd name="connsiteX10" fmla="*/ 82899 w 353901"/>
                  <a:gd name="connsiteY10" fmla="*/ 170112 h 215831"/>
                  <a:gd name="connsiteX11" fmla="*/ 353901 w 353901"/>
                  <a:gd name="connsiteY11" fmla="*/ 170112 h 215831"/>
                  <a:gd name="connsiteX12" fmla="*/ 353901 w 353901"/>
                  <a:gd name="connsiteY12" fmla="*/ 215831 h 215831"/>
                  <a:gd name="connsiteX13" fmla="*/ 33864 w 353901"/>
                  <a:gd name="connsiteY13" fmla="*/ 215831 h 215831"/>
                  <a:gd name="connsiteX14" fmla="*/ 33864 w 353901"/>
                  <a:gd name="connsiteY14" fmla="*/ 192971 h 215831"/>
                  <a:gd name="connsiteX15" fmla="*/ 33314 w 353901"/>
                  <a:gd name="connsiteY15" fmla="*/ 192971 h 215831"/>
                  <a:gd name="connsiteX16" fmla="*/ 33314 w 353901"/>
                  <a:gd name="connsiteY16" fmla="*/ 112148 h 215831"/>
                  <a:gd name="connsiteX17" fmla="*/ 17401 w 353901"/>
                  <a:gd name="connsiteY17" fmla="*/ 101419 h 215831"/>
                  <a:gd name="connsiteX18" fmla="*/ 0 w 353901"/>
                  <a:gd name="connsiteY18" fmla="*/ 59410 h 21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901" h="215831">
                    <a:moveTo>
                      <a:pt x="29705" y="59410"/>
                    </a:moveTo>
                    <a:cubicBezTo>
                      <a:pt x="29705" y="75816"/>
                      <a:pt x="43004" y="89115"/>
                      <a:pt x="59410" y="89115"/>
                    </a:cubicBezTo>
                    <a:cubicBezTo>
                      <a:pt x="75816" y="89115"/>
                      <a:pt x="89115" y="75816"/>
                      <a:pt x="89115" y="59410"/>
                    </a:cubicBezTo>
                    <a:cubicBezTo>
                      <a:pt x="89115" y="43004"/>
                      <a:pt x="75816" y="29705"/>
                      <a:pt x="59410" y="29705"/>
                    </a:cubicBezTo>
                    <a:cubicBezTo>
                      <a:pt x="43004" y="29705"/>
                      <a:pt x="29705" y="43004"/>
                      <a:pt x="29705" y="59410"/>
                    </a:cubicBezTo>
                    <a:close/>
                    <a:moveTo>
                      <a:pt x="0" y="59410"/>
                    </a:moveTo>
                    <a:cubicBezTo>
                      <a:pt x="0" y="26599"/>
                      <a:pt x="26599" y="0"/>
                      <a:pt x="59410" y="0"/>
                    </a:cubicBezTo>
                    <a:cubicBezTo>
                      <a:pt x="92221" y="0"/>
                      <a:pt x="118820" y="26599"/>
                      <a:pt x="118820" y="59410"/>
                    </a:cubicBezTo>
                    <a:cubicBezTo>
                      <a:pt x="118820" y="75816"/>
                      <a:pt x="112170" y="90668"/>
                      <a:pt x="101419" y="101419"/>
                    </a:cubicBezTo>
                    <a:lnTo>
                      <a:pt x="82899" y="113906"/>
                    </a:lnTo>
                    <a:lnTo>
                      <a:pt x="82899" y="170112"/>
                    </a:lnTo>
                    <a:lnTo>
                      <a:pt x="353901" y="170112"/>
                    </a:lnTo>
                    <a:lnTo>
                      <a:pt x="353901" y="215831"/>
                    </a:lnTo>
                    <a:lnTo>
                      <a:pt x="33864" y="215831"/>
                    </a:lnTo>
                    <a:lnTo>
                      <a:pt x="33864" y="192971"/>
                    </a:lnTo>
                    <a:lnTo>
                      <a:pt x="33314" y="192971"/>
                    </a:lnTo>
                    <a:lnTo>
                      <a:pt x="33314" y="112148"/>
                    </a:lnTo>
                    <a:lnTo>
                      <a:pt x="17401" y="101419"/>
                    </a:lnTo>
                    <a:cubicBezTo>
                      <a:pt x="6650" y="90668"/>
                      <a:pt x="0" y="75816"/>
                      <a:pt x="0" y="5941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38" name="Freeform 42"/>
              <p:cNvSpPr/>
              <p:nvPr/>
            </p:nvSpPr>
            <p:spPr>
              <a:xfrm rot="16200000" flipH="1">
                <a:off x="4000353" y="1283406"/>
                <a:ext cx="535080" cy="322260"/>
              </a:xfrm>
              <a:custGeom>
                <a:avLst/>
                <a:gdLst>
                  <a:gd name="connsiteX0" fmla="*/ 29705 w 535080"/>
                  <a:gd name="connsiteY0" fmla="*/ 59410 h 322260"/>
                  <a:gd name="connsiteX1" fmla="*/ 59410 w 535080"/>
                  <a:gd name="connsiteY1" fmla="*/ 89115 h 322260"/>
                  <a:gd name="connsiteX2" fmla="*/ 89115 w 535080"/>
                  <a:gd name="connsiteY2" fmla="*/ 59410 h 322260"/>
                  <a:gd name="connsiteX3" fmla="*/ 59410 w 535080"/>
                  <a:gd name="connsiteY3" fmla="*/ 29705 h 322260"/>
                  <a:gd name="connsiteX4" fmla="*/ 29705 w 535080"/>
                  <a:gd name="connsiteY4" fmla="*/ 59410 h 322260"/>
                  <a:gd name="connsiteX5" fmla="*/ 0 w 535080"/>
                  <a:gd name="connsiteY5" fmla="*/ 59410 h 322260"/>
                  <a:gd name="connsiteX6" fmla="*/ 59410 w 535080"/>
                  <a:gd name="connsiteY6" fmla="*/ 0 h 322260"/>
                  <a:gd name="connsiteX7" fmla="*/ 118820 w 535080"/>
                  <a:gd name="connsiteY7" fmla="*/ 59410 h 322260"/>
                  <a:gd name="connsiteX8" fmla="*/ 101419 w 535080"/>
                  <a:gd name="connsiteY8" fmla="*/ 101419 h 322260"/>
                  <a:gd name="connsiteX9" fmla="*/ 89837 w 535080"/>
                  <a:gd name="connsiteY9" fmla="*/ 106217 h 322260"/>
                  <a:gd name="connsiteX10" fmla="*/ 89837 w 535080"/>
                  <a:gd name="connsiteY10" fmla="*/ 276541 h 322260"/>
                  <a:gd name="connsiteX11" fmla="*/ 535080 w 535080"/>
                  <a:gd name="connsiteY11" fmla="*/ 276541 h 322260"/>
                  <a:gd name="connsiteX12" fmla="*/ 535080 w 535080"/>
                  <a:gd name="connsiteY12" fmla="*/ 322260 h 322260"/>
                  <a:gd name="connsiteX13" fmla="*/ 44885 w 535080"/>
                  <a:gd name="connsiteY13" fmla="*/ 322260 h 322260"/>
                  <a:gd name="connsiteX14" fmla="*/ 44885 w 535080"/>
                  <a:gd name="connsiteY14" fmla="*/ 290461 h 322260"/>
                  <a:gd name="connsiteX15" fmla="*/ 44118 w 535080"/>
                  <a:gd name="connsiteY15" fmla="*/ 290461 h 322260"/>
                  <a:gd name="connsiteX16" fmla="*/ 44118 w 535080"/>
                  <a:gd name="connsiteY16" fmla="*/ 112486 h 322260"/>
                  <a:gd name="connsiteX17" fmla="*/ 17401 w 535080"/>
                  <a:gd name="connsiteY17" fmla="*/ 101419 h 322260"/>
                  <a:gd name="connsiteX18" fmla="*/ 0 w 535080"/>
                  <a:gd name="connsiteY18" fmla="*/ 59410 h 32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5080" h="322260">
                    <a:moveTo>
                      <a:pt x="29705" y="59410"/>
                    </a:moveTo>
                    <a:cubicBezTo>
                      <a:pt x="29705" y="75816"/>
                      <a:pt x="43004" y="89115"/>
                      <a:pt x="59410" y="89115"/>
                    </a:cubicBezTo>
                    <a:cubicBezTo>
                      <a:pt x="75816" y="89115"/>
                      <a:pt x="89115" y="75816"/>
                      <a:pt x="89115" y="59410"/>
                    </a:cubicBezTo>
                    <a:cubicBezTo>
                      <a:pt x="89115" y="43004"/>
                      <a:pt x="75816" y="29705"/>
                      <a:pt x="59410" y="29705"/>
                    </a:cubicBezTo>
                    <a:cubicBezTo>
                      <a:pt x="43004" y="29705"/>
                      <a:pt x="29705" y="43004"/>
                      <a:pt x="29705" y="59410"/>
                    </a:cubicBezTo>
                    <a:close/>
                    <a:moveTo>
                      <a:pt x="0" y="59410"/>
                    </a:moveTo>
                    <a:cubicBezTo>
                      <a:pt x="0" y="26599"/>
                      <a:pt x="26599" y="0"/>
                      <a:pt x="59410" y="0"/>
                    </a:cubicBezTo>
                    <a:cubicBezTo>
                      <a:pt x="92221" y="0"/>
                      <a:pt x="118820" y="26599"/>
                      <a:pt x="118820" y="59410"/>
                    </a:cubicBezTo>
                    <a:cubicBezTo>
                      <a:pt x="118820" y="75816"/>
                      <a:pt x="112170" y="90668"/>
                      <a:pt x="101419" y="101419"/>
                    </a:cubicBezTo>
                    <a:lnTo>
                      <a:pt x="89837" y="106217"/>
                    </a:lnTo>
                    <a:lnTo>
                      <a:pt x="89837" y="276541"/>
                    </a:lnTo>
                    <a:lnTo>
                      <a:pt x="535080" y="276541"/>
                    </a:lnTo>
                    <a:lnTo>
                      <a:pt x="535080" y="322260"/>
                    </a:lnTo>
                    <a:lnTo>
                      <a:pt x="44885" y="322260"/>
                    </a:lnTo>
                    <a:lnTo>
                      <a:pt x="44885" y="290461"/>
                    </a:lnTo>
                    <a:lnTo>
                      <a:pt x="44118" y="290461"/>
                    </a:lnTo>
                    <a:lnTo>
                      <a:pt x="44118" y="112486"/>
                    </a:lnTo>
                    <a:lnTo>
                      <a:pt x="17401" y="101419"/>
                    </a:lnTo>
                    <a:cubicBezTo>
                      <a:pt x="6650" y="90668"/>
                      <a:pt x="0" y="75816"/>
                      <a:pt x="0" y="5941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39" name="Rectangle 38"/>
              <p:cNvSpPr/>
              <p:nvPr/>
            </p:nvSpPr>
            <p:spPr>
              <a:xfrm rot="5400000" flipV="1">
                <a:off x="4262523" y="1521865"/>
                <a:ext cx="68898" cy="57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40" name="Rectangle 39"/>
              <p:cNvSpPr/>
              <p:nvPr/>
            </p:nvSpPr>
            <p:spPr>
              <a:xfrm rot="5400000" flipV="1">
                <a:off x="4366401" y="1521865"/>
                <a:ext cx="68898" cy="57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41" name="Rectangle 40"/>
              <p:cNvSpPr/>
              <p:nvPr/>
            </p:nvSpPr>
            <p:spPr>
              <a:xfrm rot="5400000" flipV="1">
                <a:off x="4475839" y="1521865"/>
                <a:ext cx="68898" cy="57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42" name="Rectangle 41"/>
              <p:cNvSpPr/>
              <p:nvPr/>
            </p:nvSpPr>
            <p:spPr>
              <a:xfrm rot="5400000" flipV="1">
                <a:off x="4589352" y="1521865"/>
                <a:ext cx="68898" cy="57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43" name="Rectangle 42"/>
              <p:cNvSpPr/>
              <p:nvPr/>
            </p:nvSpPr>
            <p:spPr>
              <a:xfrm rot="5400000" flipV="1">
                <a:off x="4698941" y="1521865"/>
                <a:ext cx="68898" cy="57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44" name="Rectangle 43"/>
              <p:cNvSpPr/>
              <p:nvPr/>
            </p:nvSpPr>
            <p:spPr>
              <a:xfrm rot="5400000" flipV="1">
                <a:off x="4806036" y="1521865"/>
                <a:ext cx="68898" cy="578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45" name="Rectangle 44"/>
              <p:cNvSpPr/>
              <p:nvPr/>
            </p:nvSpPr>
            <p:spPr>
              <a:xfrm rot="5400000">
                <a:off x="4742495" y="1609594"/>
                <a:ext cx="194584" cy="77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46" name="Rectangle 45"/>
              <p:cNvSpPr/>
              <p:nvPr/>
            </p:nvSpPr>
            <p:spPr>
              <a:xfrm rot="5400000">
                <a:off x="4636243" y="1609594"/>
                <a:ext cx="194584" cy="77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47" name="Rectangle 46"/>
              <p:cNvSpPr/>
              <p:nvPr/>
            </p:nvSpPr>
            <p:spPr>
              <a:xfrm rot="5400000">
                <a:off x="4528066" y="1609594"/>
                <a:ext cx="194584" cy="77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48" name="Rectangle 47"/>
              <p:cNvSpPr/>
              <p:nvPr/>
            </p:nvSpPr>
            <p:spPr>
              <a:xfrm rot="16200000" flipH="1">
                <a:off x="4200233" y="1609594"/>
                <a:ext cx="194584" cy="77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49" name="Rectangle 48"/>
              <p:cNvSpPr/>
              <p:nvPr/>
            </p:nvSpPr>
            <p:spPr>
              <a:xfrm rot="16200000" flipH="1">
                <a:off x="4306485" y="1609594"/>
                <a:ext cx="194584" cy="77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sp>
            <p:nvSpPr>
              <p:cNvPr id="50" name="Rectangle 49"/>
              <p:cNvSpPr/>
              <p:nvPr/>
            </p:nvSpPr>
            <p:spPr>
              <a:xfrm rot="16200000" flipH="1">
                <a:off x="4414662" y="1609594"/>
                <a:ext cx="194584" cy="77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grpSp>
        <p:sp>
          <p:nvSpPr>
            <p:cNvPr id="32" name="Rectangle 31"/>
            <p:cNvSpPr/>
            <p:nvPr/>
          </p:nvSpPr>
          <p:spPr>
            <a:xfrm>
              <a:off x="6747519" y="2053058"/>
              <a:ext cx="594021" cy="328523"/>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1200" cap="none" spc="0" normalizeH="0" baseline="0" dirty="0">
                <a:ln>
                  <a:noFill/>
                </a:ln>
                <a:solidFill>
                  <a:srgbClr val="007DC3"/>
                </a:solidFill>
                <a:effectLst/>
                <a:uLnTx/>
                <a:uFillTx/>
                <a:latin typeface="Calibri" panose="020F0502020204030204"/>
                <a:ea typeface="+mn-ea"/>
                <a:cs typeface="+mn-cs"/>
              </a:endParaRPr>
            </a:p>
          </p:txBody>
        </p:sp>
      </p:grpSp>
      <p:sp>
        <p:nvSpPr>
          <p:cNvPr id="105" name="Rectangle 104"/>
          <p:cNvSpPr/>
          <p:nvPr/>
        </p:nvSpPr>
        <p:spPr>
          <a:xfrm>
            <a:off x="8743055" y="3341963"/>
            <a:ext cx="2643247" cy="830997"/>
          </a:xfrm>
          <a:prstGeom prst="rect">
            <a:avLst/>
          </a:prstGeom>
        </p:spPr>
        <p:txBody>
          <a:bodyPr wrap="square">
            <a:spAutoFit/>
          </a:bodyPr>
          <a:lstStyle/>
          <a:p>
            <a:pPr marL="0" marR="0" lvl="0" indent="0" algn="ctr" defTabSz="274306" rtl="0" eaLnBrk="1" fontAlgn="auto" latinLnBrk="0" hangingPunct="1">
              <a:lnSpc>
                <a:spcPct val="100000"/>
              </a:lnSpc>
              <a:spcBef>
                <a:spcPts val="0"/>
              </a:spcBef>
              <a:spcAft>
                <a:spcPts val="0"/>
              </a:spcAft>
              <a:buClrTx/>
              <a:buSzTx/>
              <a:buFontTx/>
              <a:buNone/>
              <a:tabLst/>
              <a:defRPr/>
            </a:pPr>
            <a:r>
              <a:rPr kumimoji="0" lang="fr-FR" sz="2400" b="1" i="0" u="none" strike="noStrike" kern="1200" cap="none" spc="0" normalizeH="0" baseline="0" dirty="0" smtClean="0">
                <a:ln>
                  <a:noFill/>
                </a:ln>
                <a:solidFill>
                  <a:prstClr val="white"/>
                </a:solidFill>
                <a:effectLst/>
                <a:uLnTx/>
                <a:uFillTx/>
                <a:latin typeface="Calibri" panose="020F0502020204030204" pitchFamily="34" charset="0"/>
                <a:ea typeface="+mn-ea"/>
                <a:cs typeface="+mn-cs"/>
              </a:rPr>
              <a:t>Cloud </a:t>
            </a:r>
            <a:r>
              <a:rPr kumimoji="0" lang="fr-FR" sz="2400" b="1" i="0" u="none" strike="noStrike" kern="1200" cap="none" spc="0" normalizeH="0" baseline="0" dirty="0" err="1" smtClean="0">
                <a:ln>
                  <a:noFill/>
                </a:ln>
                <a:solidFill>
                  <a:prstClr val="white"/>
                </a:solidFill>
                <a:effectLst/>
                <a:uLnTx/>
                <a:uFillTx/>
                <a:latin typeface="Calibri" panose="020F0502020204030204" pitchFamily="34" charset="0"/>
                <a:ea typeface="+mn-ea"/>
                <a:cs typeface="+mn-cs"/>
              </a:rPr>
              <a:t>Analytic</a:t>
            </a:r>
            <a:r>
              <a:rPr kumimoji="0" lang="fr-FR" sz="2400" b="1" i="0" u="none" strike="noStrike" kern="1200" cap="none" spc="0" normalizeH="0" baseline="0" dirty="0" smtClean="0">
                <a:ln>
                  <a:noFill/>
                </a:ln>
                <a:solidFill>
                  <a:prstClr val="white"/>
                </a:solidFill>
                <a:effectLst/>
                <a:uLnTx/>
                <a:uFillTx/>
                <a:latin typeface="Calibri" panose="020F0502020204030204" pitchFamily="34" charset="0"/>
                <a:ea typeface="+mn-ea"/>
                <a:cs typeface="+mn-cs"/>
              </a:rPr>
              <a:t> Services (CAS)</a:t>
            </a:r>
            <a:endParaRPr kumimoji="0" lang="fr-FR" sz="2667" b="1" i="0" u="none" strike="noStrike" kern="1200" cap="none" spc="0" normalizeH="0" baseline="0" dirty="0">
              <a:ln>
                <a:noFill/>
              </a:ln>
              <a:solidFill>
                <a:prstClr val="white"/>
              </a:solidFill>
              <a:effectLst/>
              <a:uLnTx/>
              <a:uFillTx/>
              <a:latin typeface="Calibri" panose="020F0502020204030204" pitchFamily="34" charset="0"/>
              <a:ea typeface="+mn-ea"/>
              <a:cs typeface="+mn-cs"/>
            </a:endParaRPr>
          </a:p>
        </p:txBody>
      </p:sp>
      <p:pic>
        <p:nvPicPr>
          <p:cNvPr id="107" name="Picture 110">
            <a:extLst>
              <a:ext uri="{FF2B5EF4-FFF2-40B4-BE49-F238E27FC236}">
                <a16:creationId xmlns:a16="http://schemas.microsoft.com/office/drawing/2014/main" id="{F9FED192-025D-4F72-BCDB-B046D02833E7}"/>
              </a:ext>
            </a:extLst>
          </p:cNvPr>
          <p:cNvPicPr>
            <a:picLocks noChangeAspect="1"/>
          </p:cNvPicPr>
          <p:nvPr/>
        </p:nvPicPr>
        <p:blipFill>
          <a:blip r:embed="rId5"/>
          <a:stretch>
            <a:fillRect/>
          </a:stretch>
        </p:blipFill>
        <p:spPr>
          <a:xfrm>
            <a:off x="1194674" y="1583749"/>
            <a:ext cx="2208076" cy="1338407"/>
          </a:xfrm>
          <a:prstGeom prst="rect">
            <a:avLst/>
          </a:prstGeom>
        </p:spPr>
      </p:pic>
      <p:sp>
        <p:nvSpPr>
          <p:cNvPr id="108" name="Freeform 21">
            <a:extLst>
              <a:ext uri="{FF2B5EF4-FFF2-40B4-BE49-F238E27FC236}">
                <a16:creationId xmlns:a16="http://schemas.microsoft.com/office/drawing/2014/main" id="{FD94F40B-AE4D-4483-A423-1B5A7D14B041}"/>
              </a:ext>
            </a:extLst>
          </p:cNvPr>
          <p:cNvSpPr>
            <a:spLocks noChangeAspect="1" noEditPoints="1"/>
          </p:cNvSpPr>
          <p:nvPr/>
        </p:nvSpPr>
        <p:spPr bwMode="auto">
          <a:xfrm>
            <a:off x="6133008" y="3429523"/>
            <a:ext cx="1997181" cy="1021116"/>
          </a:xfrm>
          <a:custGeom>
            <a:avLst/>
            <a:gdLst>
              <a:gd name="T0" fmla="*/ 5245 w 5760"/>
              <a:gd name="T1" fmla="*/ 2390 h 2880"/>
              <a:gd name="T2" fmla="*/ 5551 w 5760"/>
              <a:gd name="T3" fmla="*/ 2332 h 2880"/>
              <a:gd name="T4" fmla="*/ 4678 w 5760"/>
              <a:gd name="T5" fmla="*/ 2332 h 2880"/>
              <a:gd name="T6" fmla="*/ 2569 w 5760"/>
              <a:gd name="T7" fmla="*/ 2068 h 2880"/>
              <a:gd name="T8" fmla="*/ 1868 w 5760"/>
              <a:gd name="T9" fmla="*/ 2068 h 2880"/>
              <a:gd name="T10" fmla="*/ 5245 w 5760"/>
              <a:gd name="T11" fmla="*/ 1974 h 2880"/>
              <a:gd name="T12" fmla="*/ 5551 w 5760"/>
              <a:gd name="T13" fmla="*/ 1915 h 2880"/>
              <a:gd name="T14" fmla="*/ 4678 w 5760"/>
              <a:gd name="T15" fmla="*/ 1915 h 2880"/>
              <a:gd name="T16" fmla="*/ 4611 w 5760"/>
              <a:gd name="T17" fmla="*/ 2674 h 2880"/>
              <a:gd name="T18" fmla="*/ 5702 w 5760"/>
              <a:gd name="T19" fmla="*/ 2555 h 2880"/>
              <a:gd name="T20" fmla="*/ 5577 w 5760"/>
              <a:gd name="T21" fmla="*/ 2597 h 2880"/>
              <a:gd name="T22" fmla="*/ 4618 w 5760"/>
              <a:gd name="T23" fmla="*/ 1765 h 2880"/>
              <a:gd name="T24" fmla="*/ 2569 w 5760"/>
              <a:gd name="T25" fmla="*/ 1918 h 2880"/>
              <a:gd name="T26" fmla="*/ 339 w 5760"/>
              <a:gd name="T27" fmla="*/ 1553 h 2880"/>
              <a:gd name="T28" fmla="*/ 471 w 5760"/>
              <a:gd name="T29" fmla="*/ 1897 h 2880"/>
              <a:gd name="T30" fmla="*/ 415 w 5760"/>
              <a:gd name="T31" fmla="*/ 1955 h 2880"/>
              <a:gd name="T32" fmla="*/ 339 w 5760"/>
              <a:gd name="T33" fmla="*/ 1553 h 2880"/>
              <a:gd name="T34" fmla="*/ 4545 w 5760"/>
              <a:gd name="T35" fmla="*/ 1707 h 2880"/>
              <a:gd name="T36" fmla="*/ 4681 w 5760"/>
              <a:gd name="T37" fmla="*/ 1534 h 2880"/>
              <a:gd name="T38" fmla="*/ 5760 w 5760"/>
              <a:gd name="T39" fmla="*/ 1672 h 2880"/>
              <a:gd name="T40" fmla="*/ 4681 w 5760"/>
              <a:gd name="T41" fmla="*/ 2751 h 2880"/>
              <a:gd name="T42" fmla="*/ 4491 w 5760"/>
              <a:gd name="T43" fmla="*/ 1629 h 2880"/>
              <a:gd name="T44" fmla="*/ 3809 w 5760"/>
              <a:gd name="T45" fmla="*/ 1450 h 2880"/>
              <a:gd name="T46" fmla="*/ 1868 w 5760"/>
              <a:gd name="T47" fmla="*/ 1450 h 2880"/>
              <a:gd name="T48" fmla="*/ 504 w 5760"/>
              <a:gd name="T49" fmla="*/ 1018 h 2880"/>
              <a:gd name="T50" fmla="*/ 192 w 5760"/>
              <a:gd name="T51" fmla="*/ 1018 h 2880"/>
              <a:gd name="T52" fmla="*/ 759 w 5760"/>
              <a:gd name="T53" fmla="*/ 808 h 2880"/>
              <a:gd name="T54" fmla="*/ 5249 w 5760"/>
              <a:gd name="T55" fmla="*/ 916 h 2880"/>
              <a:gd name="T56" fmla="*/ 5448 w 5760"/>
              <a:gd name="T57" fmla="*/ 1321 h 2880"/>
              <a:gd name="T58" fmla="*/ 5339 w 5760"/>
              <a:gd name="T59" fmla="*/ 1030 h 2880"/>
              <a:gd name="T60" fmla="*/ 3273 w 5760"/>
              <a:gd name="T61" fmla="*/ 984 h 2880"/>
              <a:gd name="T62" fmla="*/ 1868 w 5760"/>
              <a:gd name="T63" fmla="*/ 667 h 2880"/>
              <a:gd name="T64" fmla="*/ 1609 w 5760"/>
              <a:gd name="T65" fmla="*/ 2582 h 2880"/>
              <a:gd name="T66" fmla="*/ 3953 w 5760"/>
              <a:gd name="T67" fmla="*/ 2712 h 2880"/>
              <a:gd name="T68" fmla="*/ 3957 w 5760"/>
              <a:gd name="T69" fmla="*/ 667 h 2880"/>
              <a:gd name="T70" fmla="*/ 1782 w 5760"/>
              <a:gd name="T71" fmla="*/ 2533 h 2880"/>
              <a:gd name="T72" fmla="*/ 819 w 5760"/>
              <a:gd name="T73" fmla="*/ 751 h 2880"/>
              <a:gd name="T74" fmla="*/ 192 w 5760"/>
              <a:gd name="T75" fmla="*/ 600 h 2880"/>
              <a:gd name="T76" fmla="*/ 819 w 5760"/>
              <a:gd name="T77" fmla="*/ 393 h 2880"/>
              <a:gd name="T78" fmla="*/ 447 w 5760"/>
              <a:gd name="T79" fmla="*/ 393 h 2880"/>
              <a:gd name="T80" fmla="*/ 195 w 5760"/>
              <a:gd name="T81" fmla="*/ 1321 h 2880"/>
              <a:gd name="T82" fmla="*/ 1122 w 5760"/>
              <a:gd name="T83" fmla="*/ 393 h 2880"/>
              <a:gd name="T84" fmla="*/ 159 w 5760"/>
              <a:gd name="T85" fmla="*/ 1224 h 2880"/>
              <a:gd name="T86" fmla="*/ 58 w 5760"/>
              <a:gd name="T87" fmla="*/ 393 h 2880"/>
              <a:gd name="T88" fmla="*/ 59 w 5760"/>
              <a:gd name="T89" fmla="*/ 335 h 2880"/>
              <a:gd name="T90" fmla="*/ 195 w 5760"/>
              <a:gd name="T91" fmla="*/ 162 h 2880"/>
              <a:gd name="T92" fmla="*/ 1573 w 5760"/>
              <a:gd name="T93" fmla="*/ 396 h 2880"/>
              <a:gd name="T94" fmla="*/ 4042 w 5760"/>
              <a:gd name="T95" fmla="*/ 220 h 2880"/>
              <a:gd name="T96" fmla="*/ 1164 w 5760"/>
              <a:gd name="T97" fmla="*/ 124 h 2880"/>
              <a:gd name="T98" fmla="*/ 1231 w 5760"/>
              <a:gd name="T99" fmla="*/ 1306 h 2880"/>
              <a:gd name="T100" fmla="*/ 44 w 5760"/>
              <a:gd name="T101" fmla="*/ 1306 h 2880"/>
              <a:gd name="T102" fmla="*/ 110 w 5760"/>
              <a:gd name="T103" fmla="*/ 124 h 2880"/>
              <a:gd name="T104" fmla="*/ 4144 w 5760"/>
              <a:gd name="T105" fmla="*/ 110 h 2880"/>
              <a:gd name="T106" fmla="*/ 4278 w 5760"/>
              <a:gd name="T107" fmla="*/ 2561 h 2880"/>
              <a:gd name="T108" fmla="*/ 3849 w 5760"/>
              <a:gd name="T109" fmla="*/ 2880 h 2880"/>
              <a:gd name="T110" fmla="*/ 1461 w 5760"/>
              <a:gd name="T111" fmla="*/ 2620 h 2880"/>
              <a:gd name="T112" fmla="*/ 1529 w 5760"/>
              <a:gd name="T113" fmla="*/ 155 h 2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0" h="2880">
                <a:moveTo>
                  <a:pt x="5303" y="2390"/>
                </a:moveTo>
                <a:lnTo>
                  <a:pt x="5303" y="2540"/>
                </a:lnTo>
                <a:lnTo>
                  <a:pt x="5551" y="2540"/>
                </a:lnTo>
                <a:lnTo>
                  <a:pt x="5551" y="2390"/>
                </a:lnTo>
                <a:lnTo>
                  <a:pt x="5303" y="2390"/>
                </a:lnTo>
                <a:close/>
                <a:moveTo>
                  <a:pt x="4990" y="2390"/>
                </a:moveTo>
                <a:lnTo>
                  <a:pt x="4990" y="2540"/>
                </a:lnTo>
                <a:lnTo>
                  <a:pt x="5245" y="2540"/>
                </a:lnTo>
                <a:lnTo>
                  <a:pt x="5245" y="2390"/>
                </a:lnTo>
                <a:lnTo>
                  <a:pt x="4990" y="2390"/>
                </a:lnTo>
                <a:close/>
                <a:moveTo>
                  <a:pt x="4678" y="2390"/>
                </a:moveTo>
                <a:lnTo>
                  <a:pt x="4678" y="2540"/>
                </a:lnTo>
                <a:lnTo>
                  <a:pt x="4933" y="2540"/>
                </a:lnTo>
                <a:lnTo>
                  <a:pt x="4933" y="2390"/>
                </a:lnTo>
                <a:lnTo>
                  <a:pt x="4678" y="2390"/>
                </a:lnTo>
                <a:close/>
                <a:moveTo>
                  <a:pt x="5303" y="2182"/>
                </a:moveTo>
                <a:lnTo>
                  <a:pt x="5303" y="2332"/>
                </a:lnTo>
                <a:lnTo>
                  <a:pt x="5551" y="2332"/>
                </a:lnTo>
                <a:lnTo>
                  <a:pt x="5551" y="2182"/>
                </a:lnTo>
                <a:lnTo>
                  <a:pt x="5303" y="2182"/>
                </a:lnTo>
                <a:close/>
                <a:moveTo>
                  <a:pt x="4990" y="2182"/>
                </a:moveTo>
                <a:lnTo>
                  <a:pt x="4990" y="2332"/>
                </a:lnTo>
                <a:lnTo>
                  <a:pt x="5245" y="2332"/>
                </a:lnTo>
                <a:lnTo>
                  <a:pt x="5245" y="2182"/>
                </a:lnTo>
                <a:lnTo>
                  <a:pt x="4990" y="2182"/>
                </a:lnTo>
                <a:close/>
                <a:moveTo>
                  <a:pt x="4678" y="2182"/>
                </a:moveTo>
                <a:lnTo>
                  <a:pt x="4678" y="2332"/>
                </a:lnTo>
                <a:lnTo>
                  <a:pt x="4933" y="2332"/>
                </a:lnTo>
                <a:lnTo>
                  <a:pt x="4933" y="2182"/>
                </a:lnTo>
                <a:lnTo>
                  <a:pt x="4678" y="2182"/>
                </a:lnTo>
                <a:close/>
                <a:moveTo>
                  <a:pt x="3273" y="2068"/>
                </a:moveTo>
                <a:lnTo>
                  <a:pt x="3273" y="2386"/>
                </a:lnTo>
                <a:lnTo>
                  <a:pt x="3809" y="2386"/>
                </a:lnTo>
                <a:lnTo>
                  <a:pt x="3809" y="2068"/>
                </a:lnTo>
                <a:lnTo>
                  <a:pt x="3273" y="2068"/>
                </a:lnTo>
                <a:close/>
                <a:moveTo>
                  <a:pt x="2569" y="2068"/>
                </a:moveTo>
                <a:lnTo>
                  <a:pt x="2569" y="2386"/>
                </a:lnTo>
                <a:lnTo>
                  <a:pt x="3123" y="2386"/>
                </a:lnTo>
                <a:lnTo>
                  <a:pt x="3123" y="2068"/>
                </a:lnTo>
                <a:lnTo>
                  <a:pt x="2569" y="2068"/>
                </a:lnTo>
                <a:close/>
                <a:moveTo>
                  <a:pt x="1868" y="2068"/>
                </a:moveTo>
                <a:lnTo>
                  <a:pt x="1868" y="2386"/>
                </a:lnTo>
                <a:lnTo>
                  <a:pt x="2421" y="2386"/>
                </a:lnTo>
                <a:lnTo>
                  <a:pt x="2421" y="2068"/>
                </a:lnTo>
                <a:lnTo>
                  <a:pt x="1868" y="2068"/>
                </a:lnTo>
                <a:close/>
                <a:moveTo>
                  <a:pt x="5303" y="1974"/>
                </a:moveTo>
                <a:lnTo>
                  <a:pt x="5303" y="2122"/>
                </a:lnTo>
                <a:lnTo>
                  <a:pt x="5551" y="2122"/>
                </a:lnTo>
                <a:lnTo>
                  <a:pt x="5551" y="1974"/>
                </a:lnTo>
                <a:lnTo>
                  <a:pt x="5303" y="1974"/>
                </a:lnTo>
                <a:close/>
                <a:moveTo>
                  <a:pt x="4990" y="1974"/>
                </a:moveTo>
                <a:lnTo>
                  <a:pt x="4990" y="2122"/>
                </a:lnTo>
                <a:lnTo>
                  <a:pt x="5245" y="2122"/>
                </a:lnTo>
                <a:lnTo>
                  <a:pt x="5245" y="1974"/>
                </a:lnTo>
                <a:lnTo>
                  <a:pt x="4990" y="1974"/>
                </a:lnTo>
                <a:close/>
                <a:moveTo>
                  <a:pt x="4678" y="1974"/>
                </a:moveTo>
                <a:lnTo>
                  <a:pt x="4678" y="2122"/>
                </a:lnTo>
                <a:lnTo>
                  <a:pt x="4933" y="2122"/>
                </a:lnTo>
                <a:lnTo>
                  <a:pt x="4933" y="1974"/>
                </a:lnTo>
                <a:lnTo>
                  <a:pt x="4678" y="1974"/>
                </a:lnTo>
                <a:close/>
                <a:moveTo>
                  <a:pt x="5303" y="1765"/>
                </a:moveTo>
                <a:lnTo>
                  <a:pt x="5303" y="1915"/>
                </a:lnTo>
                <a:lnTo>
                  <a:pt x="5551" y="1915"/>
                </a:lnTo>
                <a:lnTo>
                  <a:pt x="5551" y="1765"/>
                </a:lnTo>
                <a:lnTo>
                  <a:pt x="5303" y="1765"/>
                </a:lnTo>
                <a:close/>
                <a:moveTo>
                  <a:pt x="4990" y="1765"/>
                </a:moveTo>
                <a:lnTo>
                  <a:pt x="4990" y="1915"/>
                </a:lnTo>
                <a:lnTo>
                  <a:pt x="5245" y="1915"/>
                </a:lnTo>
                <a:lnTo>
                  <a:pt x="5245" y="1765"/>
                </a:lnTo>
                <a:lnTo>
                  <a:pt x="4990" y="1765"/>
                </a:lnTo>
                <a:close/>
                <a:moveTo>
                  <a:pt x="4678" y="1765"/>
                </a:moveTo>
                <a:lnTo>
                  <a:pt x="4678" y="1915"/>
                </a:lnTo>
                <a:lnTo>
                  <a:pt x="4933" y="1915"/>
                </a:lnTo>
                <a:lnTo>
                  <a:pt x="4933" y="1765"/>
                </a:lnTo>
                <a:lnTo>
                  <a:pt x="4678" y="1765"/>
                </a:lnTo>
                <a:close/>
                <a:moveTo>
                  <a:pt x="4543" y="1765"/>
                </a:moveTo>
                <a:lnTo>
                  <a:pt x="4543" y="2555"/>
                </a:lnTo>
                <a:lnTo>
                  <a:pt x="4549" y="2592"/>
                </a:lnTo>
                <a:lnTo>
                  <a:pt x="4563" y="2625"/>
                </a:lnTo>
                <a:lnTo>
                  <a:pt x="4584" y="2653"/>
                </a:lnTo>
                <a:lnTo>
                  <a:pt x="4611" y="2674"/>
                </a:lnTo>
                <a:lnTo>
                  <a:pt x="4645" y="2688"/>
                </a:lnTo>
                <a:lnTo>
                  <a:pt x="4681" y="2693"/>
                </a:lnTo>
                <a:lnTo>
                  <a:pt x="5565" y="2693"/>
                </a:lnTo>
                <a:lnTo>
                  <a:pt x="5601" y="2688"/>
                </a:lnTo>
                <a:lnTo>
                  <a:pt x="5634" y="2674"/>
                </a:lnTo>
                <a:lnTo>
                  <a:pt x="5662" y="2653"/>
                </a:lnTo>
                <a:lnTo>
                  <a:pt x="5683" y="2625"/>
                </a:lnTo>
                <a:lnTo>
                  <a:pt x="5697" y="2592"/>
                </a:lnTo>
                <a:lnTo>
                  <a:pt x="5702" y="2555"/>
                </a:lnTo>
                <a:lnTo>
                  <a:pt x="5702" y="1765"/>
                </a:lnTo>
                <a:lnTo>
                  <a:pt x="5608" y="1765"/>
                </a:lnTo>
                <a:lnTo>
                  <a:pt x="5608" y="2566"/>
                </a:lnTo>
                <a:lnTo>
                  <a:pt x="5608" y="2575"/>
                </a:lnTo>
                <a:lnTo>
                  <a:pt x="5605" y="2582"/>
                </a:lnTo>
                <a:lnTo>
                  <a:pt x="5599" y="2589"/>
                </a:lnTo>
                <a:lnTo>
                  <a:pt x="5592" y="2594"/>
                </a:lnTo>
                <a:lnTo>
                  <a:pt x="5585" y="2597"/>
                </a:lnTo>
                <a:lnTo>
                  <a:pt x="5577" y="2597"/>
                </a:lnTo>
                <a:lnTo>
                  <a:pt x="4652" y="2597"/>
                </a:lnTo>
                <a:lnTo>
                  <a:pt x="4645" y="2597"/>
                </a:lnTo>
                <a:lnTo>
                  <a:pt x="4638" y="2594"/>
                </a:lnTo>
                <a:lnTo>
                  <a:pt x="4631" y="2590"/>
                </a:lnTo>
                <a:lnTo>
                  <a:pt x="4625" y="2585"/>
                </a:lnTo>
                <a:lnTo>
                  <a:pt x="4622" y="2580"/>
                </a:lnTo>
                <a:lnTo>
                  <a:pt x="4620" y="2573"/>
                </a:lnTo>
                <a:lnTo>
                  <a:pt x="4618" y="2566"/>
                </a:lnTo>
                <a:lnTo>
                  <a:pt x="4618" y="1765"/>
                </a:lnTo>
                <a:lnTo>
                  <a:pt x="4545" y="1765"/>
                </a:lnTo>
                <a:lnTo>
                  <a:pt x="4543" y="1765"/>
                </a:lnTo>
                <a:close/>
                <a:moveTo>
                  <a:pt x="3273" y="1601"/>
                </a:moveTo>
                <a:lnTo>
                  <a:pt x="3273" y="1918"/>
                </a:lnTo>
                <a:lnTo>
                  <a:pt x="3809" y="1918"/>
                </a:lnTo>
                <a:lnTo>
                  <a:pt x="3809" y="1601"/>
                </a:lnTo>
                <a:lnTo>
                  <a:pt x="3273" y="1601"/>
                </a:lnTo>
                <a:close/>
                <a:moveTo>
                  <a:pt x="2569" y="1601"/>
                </a:moveTo>
                <a:lnTo>
                  <a:pt x="2569" y="1918"/>
                </a:lnTo>
                <a:lnTo>
                  <a:pt x="3123" y="1918"/>
                </a:lnTo>
                <a:lnTo>
                  <a:pt x="3123" y="1601"/>
                </a:lnTo>
                <a:lnTo>
                  <a:pt x="2569" y="1601"/>
                </a:lnTo>
                <a:close/>
                <a:moveTo>
                  <a:pt x="1868" y="1601"/>
                </a:moveTo>
                <a:lnTo>
                  <a:pt x="1868" y="1918"/>
                </a:lnTo>
                <a:lnTo>
                  <a:pt x="2421" y="1918"/>
                </a:lnTo>
                <a:lnTo>
                  <a:pt x="2421" y="1601"/>
                </a:lnTo>
                <a:lnTo>
                  <a:pt x="1868" y="1601"/>
                </a:lnTo>
                <a:close/>
                <a:moveTo>
                  <a:pt x="339" y="1553"/>
                </a:moveTo>
                <a:lnTo>
                  <a:pt x="358" y="1557"/>
                </a:lnTo>
                <a:lnTo>
                  <a:pt x="372" y="1571"/>
                </a:lnTo>
                <a:lnTo>
                  <a:pt x="377" y="1590"/>
                </a:lnTo>
                <a:lnTo>
                  <a:pt x="377" y="1773"/>
                </a:lnTo>
                <a:lnTo>
                  <a:pt x="381" y="1807"/>
                </a:lnTo>
                <a:lnTo>
                  <a:pt x="394" y="1838"/>
                </a:lnTo>
                <a:lnTo>
                  <a:pt x="414" y="1864"/>
                </a:lnTo>
                <a:lnTo>
                  <a:pt x="440" y="1883"/>
                </a:lnTo>
                <a:lnTo>
                  <a:pt x="471" y="1897"/>
                </a:lnTo>
                <a:lnTo>
                  <a:pt x="506" y="1903"/>
                </a:lnTo>
                <a:lnTo>
                  <a:pt x="929" y="1903"/>
                </a:lnTo>
                <a:lnTo>
                  <a:pt x="929" y="1716"/>
                </a:lnTo>
                <a:lnTo>
                  <a:pt x="1316" y="1939"/>
                </a:lnTo>
                <a:lnTo>
                  <a:pt x="929" y="2163"/>
                </a:lnTo>
                <a:lnTo>
                  <a:pt x="929" y="1976"/>
                </a:lnTo>
                <a:lnTo>
                  <a:pt x="506" y="1976"/>
                </a:lnTo>
                <a:lnTo>
                  <a:pt x="459" y="1971"/>
                </a:lnTo>
                <a:lnTo>
                  <a:pt x="415" y="1955"/>
                </a:lnTo>
                <a:lnTo>
                  <a:pt x="379" y="1932"/>
                </a:lnTo>
                <a:lnTo>
                  <a:pt x="346" y="1901"/>
                </a:lnTo>
                <a:lnTo>
                  <a:pt x="323" y="1862"/>
                </a:lnTo>
                <a:lnTo>
                  <a:pt x="307" y="1819"/>
                </a:lnTo>
                <a:lnTo>
                  <a:pt x="302" y="1773"/>
                </a:lnTo>
                <a:lnTo>
                  <a:pt x="302" y="1590"/>
                </a:lnTo>
                <a:lnTo>
                  <a:pt x="307" y="1571"/>
                </a:lnTo>
                <a:lnTo>
                  <a:pt x="319" y="1557"/>
                </a:lnTo>
                <a:lnTo>
                  <a:pt x="339" y="1553"/>
                </a:lnTo>
                <a:close/>
                <a:moveTo>
                  <a:pt x="4681" y="1534"/>
                </a:moveTo>
                <a:lnTo>
                  <a:pt x="4645" y="1539"/>
                </a:lnTo>
                <a:lnTo>
                  <a:pt x="4611" y="1553"/>
                </a:lnTo>
                <a:lnTo>
                  <a:pt x="4584" y="1574"/>
                </a:lnTo>
                <a:lnTo>
                  <a:pt x="4563" y="1602"/>
                </a:lnTo>
                <a:lnTo>
                  <a:pt x="4549" y="1635"/>
                </a:lnTo>
                <a:lnTo>
                  <a:pt x="4543" y="1672"/>
                </a:lnTo>
                <a:lnTo>
                  <a:pt x="4543" y="1707"/>
                </a:lnTo>
                <a:lnTo>
                  <a:pt x="4545" y="1707"/>
                </a:lnTo>
                <a:lnTo>
                  <a:pt x="5702" y="1707"/>
                </a:lnTo>
                <a:lnTo>
                  <a:pt x="5702" y="1672"/>
                </a:lnTo>
                <a:lnTo>
                  <a:pt x="5697" y="1635"/>
                </a:lnTo>
                <a:lnTo>
                  <a:pt x="5683" y="1602"/>
                </a:lnTo>
                <a:lnTo>
                  <a:pt x="5662" y="1574"/>
                </a:lnTo>
                <a:lnTo>
                  <a:pt x="5634" y="1553"/>
                </a:lnTo>
                <a:lnTo>
                  <a:pt x="5601" y="1539"/>
                </a:lnTo>
                <a:lnTo>
                  <a:pt x="5565" y="1534"/>
                </a:lnTo>
                <a:lnTo>
                  <a:pt x="4681" y="1534"/>
                </a:lnTo>
                <a:close/>
                <a:moveTo>
                  <a:pt x="4681" y="1477"/>
                </a:moveTo>
                <a:lnTo>
                  <a:pt x="5565" y="1477"/>
                </a:lnTo>
                <a:lnTo>
                  <a:pt x="5610" y="1482"/>
                </a:lnTo>
                <a:lnTo>
                  <a:pt x="5650" y="1496"/>
                </a:lnTo>
                <a:lnTo>
                  <a:pt x="5687" y="1520"/>
                </a:lnTo>
                <a:lnTo>
                  <a:pt x="5716" y="1550"/>
                </a:lnTo>
                <a:lnTo>
                  <a:pt x="5741" y="1587"/>
                </a:lnTo>
                <a:lnTo>
                  <a:pt x="5755" y="1629"/>
                </a:lnTo>
                <a:lnTo>
                  <a:pt x="5760" y="1672"/>
                </a:lnTo>
                <a:lnTo>
                  <a:pt x="5760" y="2555"/>
                </a:lnTo>
                <a:lnTo>
                  <a:pt x="5755" y="2601"/>
                </a:lnTo>
                <a:lnTo>
                  <a:pt x="5741" y="2641"/>
                </a:lnTo>
                <a:lnTo>
                  <a:pt x="5716" y="2678"/>
                </a:lnTo>
                <a:lnTo>
                  <a:pt x="5687" y="2709"/>
                </a:lnTo>
                <a:lnTo>
                  <a:pt x="5650" y="2732"/>
                </a:lnTo>
                <a:lnTo>
                  <a:pt x="5610" y="2746"/>
                </a:lnTo>
                <a:lnTo>
                  <a:pt x="5565" y="2751"/>
                </a:lnTo>
                <a:lnTo>
                  <a:pt x="4681" y="2751"/>
                </a:lnTo>
                <a:lnTo>
                  <a:pt x="4636" y="2746"/>
                </a:lnTo>
                <a:lnTo>
                  <a:pt x="4596" y="2732"/>
                </a:lnTo>
                <a:lnTo>
                  <a:pt x="4559" y="2709"/>
                </a:lnTo>
                <a:lnTo>
                  <a:pt x="4529" y="2678"/>
                </a:lnTo>
                <a:lnTo>
                  <a:pt x="4505" y="2641"/>
                </a:lnTo>
                <a:lnTo>
                  <a:pt x="4491" y="2601"/>
                </a:lnTo>
                <a:lnTo>
                  <a:pt x="4486" y="2555"/>
                </a:lnTo>
                <a:lnTo>
                  <a:pt x="4486" y="1672"/>
                </a:lnTo>
                <a:lnTo>
                  <a:pt x="4491" y="1629"/>
                </a:lnTo>
                <a:lnTo>
                  <a:pt x="4505" y="1587"/>
                </a:lnTo>
                <a:lnTo>
                  <a:pt x="4529" y="1550"/>
                </a:lnTo>
                <a:lnTo>
                  <a:pt x="4559" y="1520"/>
                </a:lnTo>
                <a:lnTo>
                  <a:pt x="4596" y="1496"/>
                </a:lnTo>
                <a:lnTo>
                  <a:pt x="4636" y="1482"/>
                </a:lnTo>
                <a:lnTo>
                  <a:pt x="4681" y="1477"/>
                </a:lnTo>
                <a:close/>
                <a:moveTo>
                  <a:pt x="3273" y="1135"/>
                </a:moveTo>
                <a:lnTo>
                  <a:pt x="3273" y="1450"/>
                </a:lnTo>
                <a:lnTo>
                  <a:pt x="3809" y="1450"/>
                </a:lnTo>
                <a:lnTo>
                  <a:pt x="3809" y="1135"/>
                </a:lnTo>
                <a:lnTo>
                  <a:pt x="3273" y="1135"/>
                </a:lnTo>
                <a:close/>
                <a:moveTo>
                  <a:pt x="2569" y="1135"/>
                </a:moveTo>
                <a:lnTo>
                  <a:pt x="2569" y="1450"/>
                </a:lnTo>
                <a:lnTo>
                  <a:pt x="3123" y="1450"/>
                </a:lnTo>
                <a:lnTo>
                  <a:pt x="3123" y="1135"/>
                </a:lnTo>
                <a:lnTo>
                  <a:pt x="2569" y="1135"/>
                </a:lnTo>
                <a:close/>
                <a:moveTo>
                  <a:pt x="1868" y="1135"/>
                </a:moveTo>
                <a:lnTo>
                  <a:pt x="1868" y="1450"/>
                </a:lnTo>
                <a:lnTo>
                  <a:pt x="2421" y="1450"/>
                </a:lnTo>
                <a:lnTo>
                  <a:pt x="2421" y="1135"/>
                </a:lnTo>
                <a:lnTo>
                  <a:pt x="1868" y="1135"/>
                </a:lnTo>
                <a:close/>
                <a:moveTo>
                  <a:pt x="819" y="1018"/>
                </a:moveTo>
                <a:lnTo>
                  <a:pt x="819" y="1166"/>
                </a:lnTo>
                <a:lnTo>
                  <a:pt x="1065" y="1166"/>
                </a:lnTo>
                <a:lnTo>
                  <a:pt x="1065" y="1018"/>
                </a:lnTo>
                <a:lnTo>
                  <a:pt x="819" y="1018"/>
                </a:lnTo>
                <a:close/>
                <a:moveTo>
                  <a:pt x="504" y="1018"/>
                </a:moveTo>
                <a:lnTo>
                  <a:pt x="504" y="1166"/>
                </a:lnTo>
                <a:lnTo>
                  <a:pt x="759" y="1166"/>
                </a:lnTo>
                <a:lnTo>
                  <a:pt x="759" y="1018"/>
                </a:lnTo>
                <a:lnTo>
                  <a:pt x="504" y="1018"/>
                </a:lnTo>
                <a:close/>
                <a:moveTo>
                  <a:pt x="192" y="1018"/>
                </a:moveTo>
                <a:lnTo>
                  <a:pt x="192" y="1166"/>
                </a:lnTo>
                <a:lnTo>
                  <a:pt x="447" y="1166"/>
                </a:lnTo>
                <a:lnTo>
                  <a:pt x="447" y="1018"/>
                </a:lnTo>
                <a:lnTo>
                  <a:pt x="192" y="1018"/>
                </a:lnTo>
                <a:close/>
                <a:moveTo>
                  <a:pt x="819" y="808"/>
                </a:moveTo>
                <a:lnTo>
                  <a:pt x="819" y="958"/>
                </a:lnTo>
                <a:lnTo>
                  <a:pt x="1065" y="958"/>
                </a:lnTo>
                <a:lnTo>
                  <a:pt x="1065" y="808"/>
                </a:lnTo>
                <a:lnTo>
                  <a:pt x="819" y="808"/>
                </a:lnTo>
                <a:close/>
                <a:moveTo>
                  <a:pt x="504" y="808"/>
                </a:moveTo>
                <a:lnTo>
                  <a:pt x="504" y="958"/>
                </a:lnTo>
                <a:lnTo>
                  <a:pt x="759" y="958"/>
                </a:lnTo>
                <a:lnTo>
                  <a:pt x="759" y="808"/>
                </a:lnTo>
                <a:lnTo>
                  <a:pt x="504" y="808"/>
                </a:lnTo>
                <a:close/>
                <a:moveTo>
                  <a:pt x="192" y="808"/>
                </a:moveTo>
                <a:lnTo>
                  <a:pt x="192" y="958"/>
                </a:lnTo>
                <a:lnTo>
                  <a:pt x="447" y="958"/>
                </a:lnTo>
                <a:lnTo>
                  <a:pt x="447" y="808"/>
                </a:lnTo>
                <a:lnTo>
                  <a:pt x="192" y="808"/>
                </a:lnTo>
                <a:close/>
                <a:moveTo>
                  <a:pt x="4824" y="730"/>
                </a:moveTo>
                <a:lnTo>
                  <a:pt x="4824" y="916"/>
                </a:lnTo>
                <a:lnTo>
                  <a:pt x="5249" y="916"/>
                </a:lnTo>
                <a:lnTo>
                  <a:pt x="5296" y="922"/>
                </a:lnTo>
                <a:lnTo>
                  <a:pt x="5338" y="937"/>
                </a:lnTo>
                <a:lnTo>
                  <a:pt x="5376" y="962"/>
                </a:lnTo>
                <a:lnTo>
                  <a:pt x="5407" y="993"/>
                </a:lnTo>
                <a:lnTo>
                  <a:pt x="5432" y="1032"/>
                </a:lnTo>
                <a:lnTo>
                  <a:pt x="5448" y="1073"/>
                </a:lnTo>
                <a:lnTo>
                  <a:pt x="5453" y="1121"/>
                </a:lnTo>
                <a:lnTo>
                  <a:pt x="5453" y="1302"/>
                </a:lnTo>
                <a:lnTo>
                  <a:pt x="5448" y="1321"/>
                </a:lnTo>
                <a:lnTo>
                  <a:pt x="5434" y="1335"/>
                </a:lnTo>
                <a:lnTo>
                  <a:pt x="5414" y="1341"/>
                </a:lnTo>
                <a:lnTo>
                  <a:pt x="5397" y="1335"/>
                </a:lnTo>
                <a:lnTo>
                  <a:pt x="5383" y="1321"/>
                </a:lnTo>
                <a:lnTo>
                  <a:pt x="5378" y="1302"/>
                </a:lnTo>
                <a:lnTo>
                  <a:pt x="5378" y="1121"/>
                </a:lnTo>
                <a:lnTo>
                  <a:pt x="5373" y="1086"/>
                </a:lnTo>
                <a:lnTo>
                  <a:pt x="5360" y="1056"/>
                </a:lnTo>
                <a:lnTo>
                  <a:pt x="5339" y="1030"/>
                </a:lnTo>
                <a:lnTo>
                  <a:pt x="5313" y="1009"/>
                </a:lnTo>
                <a:lnTo>
                  <a:pt x="5283" y="995"/>
                </a:lnTo>
                <a:lnTo>
                  <a:pt x="5249" y="991"/>
                </a:lnTo>
                <a:lnTo>
                  <a:pt x="4824" y="991"/>
                </a:lnTo>
                <a:lnTo>
                  <a:pt x="4824" y="1178"/>
                </a:lnTo>
                <a:lnTo>
                  <a:pt x="4437" y="953"/>
                </a:lnTo>
                <a:lnTo>
                  <a:pt x="4824" y="730"/>
                </a:lnTo>
                <a:close/>
                <a:moveTo>
                  <a:pt x="3273" y="667"/>
                </a:moveTo>
                <a:lnTo>
                  <a:pt x="3273" y="984"/>
                </a:lnTo>
                <a:lnTo>
                  <a:pt x="3809" y="984"/>
                </a:lnTo>
                <a:lnTo>
                  <a:pt x="3809" y="667"/>
                </a:lnTo>
                <a:lnTo>
                  <a:pt x="3273" y="667"/>
                </a:lnTo>
                <a:close/>
                <a:moveTo>
                  <a:pt x="2569" y="667"/>
                </a:moveTo>
                <a:lnTo>
                  <a:pt x="2569" y="984"/>
                </a:lnTo>
                <a:lnTo>
                  <a:pt x="3123" y="984"/>
                </a:lnTo>
                <a:lnTo>
                  <a:pt x="3123" y="667"/>
                </a:lnTo>
                <a:lnTo>
                  <a:pt x="2569" y="667"/>
                </a:lnTo>
                <a:close/>
                <a:moveTo>
                  <a:pt x="1868" y="667"/>
                </a:moveTo>
                <a:lnTo>
                  <a:pt x="1868" y="984"/>
                </a:lnTo>
                <a:lnTo>
                  <a:pt x="2421" y="984"/>
                </a:lnTo>
                <a:lnTo>
                  <a:pt x="2421" y="667"/>
                </a:lnTo>
                <a:lnTo>
                  <a:pt x="1868" y="667"/>
                </a:lnTo>
                <a:close/>
                <a:moveTo>
                  <a:pt x="1567" y="667"/>
                </a:moveTo>
                <a:lnTo>
                  <a:pt x="1567" y="2431"/>
                </a:lnTo>
                <a:lnTo>
                  <a:pt x="1573" y="2486"/>
                </a:lnTo>
                <a:lnTo>
                  <a:pt x="1587" y="2536"/>
                </a:lnTo>
                <a:lnTo>
                  <a:pt x="1609" y="2582"/>
                </a:lnTo>
                <a:lnTo>
                  <a:pt x="1639" y="2623"/>
                </a:lnTo>
                <a:lnTo>
                  <a:pt x="1674" y="2660"/>
                </a:lnTo>
                <a:lnTo>
                  <a:pt x="1716" y="2690"/>
                </a:lnTo>
                <a:lnTo>
                  <a:pt x="1763" y="2712"/>
                </a:lnTo>
                <a:lnTo>
                  <a:pt x="1814" y="2726"/>
                </a:lnTo>
                <a:lnTo>
                  <a:pt x="1868" y="2730"/>
                </a:lnTo>
                <a:lnTo>
                  <a:pt x="3849" y="2730"/>
                </a:lnTo>
                <a:lnTo>
                  <a:pt x="3903" y="2726"/>
                </a:lnTo>
                <a:lnTo>
                  <a:pt x="3953" y="2712"/>
                </a:lnTo>
                <a:lnTo>
                  <a:pt x="4001" y="2690"/>
                </a:lnTo>
                <a:lnTo>
                  <a:pt x="4042" y="2660"/>
                </a:lnTo>
                <a:lnTo>
                  <a:pt x="4077" y="2623"/>
                </a:lnTo>
                <a:lnTo>
                  <a:pt x="4107" y="2582"/>
                </a:lnTo>
                <a:lnTo>
                  <a:pt x="4130" y="2536"/>
                </a:lnTo>
                <a:lnTo>
                  <a:pt x="4144" y="2486"/>
                </a:lnTo>
                <a:lnTo>
                  <a:pt x="4149" y="2431"/>
                </a:lnTo>
                <a:lnTo>
                  <a:pt x="4149" y="667"/>
                </a:lnTo>
                <a:lnTo>
                  <a:pt x="3957" y="667"/>
                </a:lnTo>
                <a:lnTo>
                  <a:pt x="3957" y="2456"/>
                </a:lnTo>
                <a:lnTo>
                  <a:pt x="3955" y="2477"/>
                </a:lnTo>
                <a:lnTo>
                  <a:pt x="3946" y="2494"/>
                </a:lnTo>
                <a:lnTo>
                  <a:pt x="3933" y="2510"/>
                </a:lnTo>
                <a:lnTo>
                  <a:pt x="3917" y="2524"/>
                </a:lnTo>
                <a:lnTo>
                  <a:pt x="3899" y="2531"/>
                </a:lnTo>
                <a:lnTo>
                  <a:pt x="3878" y="2534"/>
                </a:lnTo>
                <a:lnTo>
                  <a:pt x="1801" y="2534"/>
                </a:lnTo>
                <a:lnTo>
                  <a:pt x="1782" y="2533"/>
                </a:lnTo>
                <a:lnTo>
                  <a:pt x="1766" y="2526"/>
                </a:lnTo>
                <a:lnTo>
                  <a:pt x="1747" y="2513"/>
                </a:lnTo>
                <a:lnTo>
                  <a:pt x="1731" y="2498"/>
                </a:lnTo>
                <a:lnTo>
                  <a:pt x="1721" y="2479"/>
                </a:lnTo>
                <a:lnTo>
                  <a:pt x="1718" y="2456"/>
                </a:lnTo>
                <a:lnTo>
                  <a:pt x="1718" y="667"/>
                </a:lnTo>
                <a:lnTo>
                  <a:pt x="1567" y="667"/>
                </a:lnTo>
                <a:close/>
                <a:moveTo>
                  <a:pt x="819" y="600"/>
                </a:moveTo>
                <a:lnTo>
                  <a:pt x="819" y="751"/>
                </a:lnTo>
                <a:lnTo>
                  <a:pt x="1065" y="751"/>
                </a:lnTo>
                <a:lnTo>
                  <a:pt x="1065" y="600"/>
                </a:lnTo>
                <a:lnTo>
                  <a:pt x="819" y="600"/>
                </a:lnTo>
                <a:close/>
                <a:moveTo>
                  <a:pt x="504" y="600"/>
                </a:moveTo>
                <a:lnTo>
                  <a:pt x="504" y="751"/>
                </a:lnTo>
                <a:lnTo>
                  <a:pt x="759" y="751"/>
                </a:lnTo>
                <a:lnTo>
                  <a:pt x="759" y="600"/>
                </a:lnTo>
                <a:lnTo>
                  <a:pt x="504" y="600"/>
                </a:lnTo>
                <a:close/>
                <a:moveTo>
                  <a:pt x="192" y="600"/>
                </a:moveTo>
                <a:lnTo>
                  <a:pt x="192" y="751"/>
                </a:lnTo>
                <a:lnTo>
                  <a:pt x="447" y="751"/>
                </a:lnTo>
                <a:lnTo>
                  <a:pt x="447" y="600"/>
                </a:lnTo>
                <a:lnTo>
                  <a:pt x="192" y="600"/>
                </a:lnTo>
                <a:close/>
                <a:moveTo>
                  <a:pt x="819" y="393"/>
                </a:moveTo>
                <a:lnTo>
                  <a:pt x="819" y="543"/>
                </a:lnTo>
                <a:lnTo>
                  <a:pt x="1065" y="543"/>
                </a:lnTo>
                <a:lnTo>
                  <a:pt x="1065" y="393"/>
                </a:lnTo>
                <a:lnTo>
                  <a:pt x="819" y="393"/>
                </a:lnTo>
                <a:close/>
                <a:moveTo>
                  <a:pt x="504" y="393"/>
                </a:moveTo>
                <a:lnTo>
                  <a:pt x="504" y="543"/>
                </a:lnTo>
                <a:lnTo>
                  <a:pt x="759" y="543"/>
                </a:lnTo>
                <a:lnTo>
                  <a:pt x="759" y="393"/>
                </a:lnTo>
                <a:lnTo>
                  <a:pt x="504" y="393"/>
                </a:lnTo>
                <a:close/>
                <a:moveTo>
                  <a:pt x="192" y="393"/>
                </a:moveTo>
                <a:lnTo>
                  <a:pt x="192" y="543"/>
                </a:lnTo>
                <a:lnTo>
                  <a:pt x="447" y="543"/>
                </a:lnTo>
                <a:lnTo>
                  <a:pt x="447" y="393"/>
                </a:lnTo>
                <a:lnTo>
                  <a:pt x="192" y="393"/>
                </a:lnTo>
                <a:close/>
                <a:moveTo>
                  <a:pt x="58" y="393"/>
                </a:moveTo>
                <a:lnTo>
                  <a:pt x="58" y="1183"/>
                </a:lnTo>
                <a:lnTo>
                  <a:pt x="63" y="1220"/>
                </a:lnTo>
                <a:lnTo>
                  <a:pt x="77" y="1253"/>
                </a:lnTo>
                <a:lnTo>
                  <a:pt x="98" y="1281"/>
                </a:lnTo>
                <a:lnTo>
                  <a:pt x="126" y="1302"/>
                </a:lnTo>
                <a:lnTo>
                  <a:pt x="159" y="1316"/>
                </a:lnTo>
                <a:lnTo>
                  <a:pt x="195" y="1321"/>
                </a:lnTo>
                <a:lnTo>
                  <a:pt x="1079" y="1321"/>
                </a:lnTo>
                <a:lnTo>
                  <a:pt x="1115" y="1316"/>
                </a:lnTo>
                <a:lnTo>
                  <a:pt x="1149" y="1302"/>
                </a:lnTo>
                <a:lnTo>
                  <a:pt x="1176" y="1281"/>
                </a:lnTo>
                <a:lnTo>
                  <a:pt x="1197" y="1253"/>
                </a:lnTo>
                <a:lnTo>
                  <a:pt x="1211" y="1220"/>
                </a:lnTo>
                <a:lnTo>
                  <a:pt x="1217" y="1183"/>
                </a:lnTo>
                <a:lnTo>
                  <a:pt x="1217" y="393"/>
                </a:lnTo>
                <a:lnTo>
                  <a:pt x="1122" y="393"/>
                </a:lnTo>
                <a:lnTo>
                  <a:pt x="1122" y="1194"/>
                </a:lnTo>
                <a:lnTo>
                  <a:pt x="1122" y="1203"/>
                </a:lnTo>
                <a:lnTo>
                  <a:pt x="1119" y="1210"/>
                </a:lnTo>
                <a:lnTo>
                  <a:pt x="1114" y="1215"/>
                </a:lnTo>
                <a:lnTo>
                  <a:pt x="1107" y="1220"/>
                </a:lnTo>
                <a:lnTo>
                  <a:pt x="1100" y="1224"/>
                </a:lnTo>
                <a:lnTo>
                  <a:pt x="1091" y="1225"/>
                </a:lnTo>
                <a:lnTo>
                  <a:pt x="166" y="1225"/>
                </a:lnTo>
                <a:lnTo>
                  <a:pt x="159" y="1224"/>
                </a:lnTo>
                <a:lnTo>
                  <a:pt x="152" y="1222"/>
                </a:lnTo>
                <a:lnTo>
                  <a:pt x="147" y="1218"/>
                </a:lnTo>
                <a:lnTo>
                  <a:pt x="141" y="1213"/>
                </a:lnTo>
                <a:lnTo>
                  <a:pt x="136" y="1208"/>
                </a:lnTo>
                <a:lnTo>
                  <a:pt x="134" y="1201"/>
                </a:lnTo>
                <a:lnTo>
                  <a:pt x="133" y="1194"/>
                </a:lnTo>
                <a:lnTo>
                  <a:pt x="133" y="393"/>
                </a:lnTo>
                <a:lnTo>
                  <a:pt x="59" y="393"/>
                </a:lnTo>
                <a:lnTo>
                  <a:pt x="58" y="393"/>
                </a:lnTo>
                <a:close/>
                <a:moveTo>
                  <a:pt x="195" y="162"/>
                </a:moveTo>
                <a:lnTo>
                  <a:pt x="159" y="168"/>
                </a:lnTo>
                <a:lnTo>
                  <a:pt x="126" y="182"/>
                </a:lnTo>
                <a:lnTo>
                  <a:pt x="98" y="202"/>
                </a:lnTo>
                <a:lnTo>
                  <a:pt x="77" y="230"/>
                </a:lnTo>
                <a:lnTo>
                  <a:pt x="63" y="264"/>
                </a:lnTo>
                <a:lnTo>
                  <a:pt x="58" y="300"/>
                </a:lnTo>
                <a:lnTo>
                  <a:pt x="58" y="335"/>
                </a:lnTo>
                <a:lnTo>
                  <a:pt x="59" y="335"/>
                </a:lnTo>
                <a:lnTo>
                  <a:pt x="1217" y="335"/>
                </a:lnTo>
                <a:lnTo>
                  <a:pt x="1217" y="300"/>
                </a:lnTo>
                <a:lnTo>
                  <a:pt x="1211" y="264"/>
                </a:lnTo>
                <a:lnTo>
                  <a:pt x="1197" y="230"/>
                </a:lnTo>
                <a:lnTo>
                  <a:pt x="1176" y="202"/>
                </a:lnTo>
                <a:lnTo>
                  <a:pt x="1149" y="182"/>
                </a:lnTo>
                <a:lnTo>
                  <a:pt x="1115" y="168"/>
                </a:lnTo>
                <a:lnTo>
                  <a:pt x="1079" y="162"/>
                </a:lnTo>
                <a:lnTo>
                  <a:pt x="195" y="162"/>
                </a:lnTo>
                <a:close/>
                <a:moveTo>
                  <a:pt x="1868" y="150"/>
                </a:moveTo>
                <a:lnTo>
                  <a:pt x="1814" y="155"/>
                </a:lnTo>
                <a:lnTo>
                  <a:pt x="1763" y="169"/>
                </a:lnTo>
                <a:lnTo>
                  <a:pt x="1716" y="190"/>
                </a:lnTo>
                <a:lnTo>
                  <a:pt x="1674" y="220"/>
                </a:lnTo>
                <a:lnTo>
                  <a:pt x="1639" y="257"/>
                </a:lnTo>
                <a:lnTo>
                  <a:pt x="1609" y="298"/>
                </a:lnTo>
                <a:lnTo>
                  <a:pt x="1587" y="346"/>
                </a:lnTo>
                <a:lnTo>
                  <a:pt x="1573" y="396"/>
                </a:lnTo>
                <a:lnTo>
                  <a:pt x="1567" y="450"/>
                </a:lnTo>
                <a:lnTo>
                  <a:pt x="1567" y="517"/>
                </a:lnTo>
                <a:lnTo>
                  <a:pt x="4149" y="517"/>
                </a:lnTo>
                <a:lnTo>
                  <a:pt x="4149" y="450"/>
                </a:lnTo>
                <a:lnTo>
                  <a:pt x="4144" y="396"/>
                </a:lnTo>
                <a:lnTo>
                  <a:pt x="4130" y="346"/>
                </a:lnTo>
                <a:lnTo>
                  <a:pt x="4107" y="298"/>
                </a:lnTo>
                <a:lnTo>
                  <a:pt x="4077" y="257"/>
                </a:lnTo>
                <a:lnTo>
                  <a:pt x="4042" y="220"/>
                </a:lnTo>
                <a:lnTo>
                  <a:pt x="4001" y="190"/>
                </a:lnTo>
                <a:lnTo>
                  <a:pt x="3953" y="169"/>
                </a:lnTo>
                <a:lnTo>
                  <a:pt x="3903" y="155"/>
                </a:lnTo>
                <a:lnTo>
                  <a:pt x="3849" y="150"/>
                </a:lnTo>
                <a:lnTo>
                  <a:pt x="1868" y="150"/>
                </a:lnTo>
                <a:close/>
                <a:moveTo>
                  <a:pt x="195" y="105"/>
                </a:moveTo>
                <a:lnTo>
                  <a:pt x="1079" y="105"/>
                </a:lnTo>
                <a:lnTo>
                  <a:pt x="1124" y="110"/>
                </a:lnTo>
                <a:lnTo>
                  <a:pt x="1164" y="124"/>
                </a:lnTo>
                <a:lnTo>
                  <a:pt x="1201" y="147"/>
                </a:lnTo>
                <a:lnTo>
                  <a:pt x="1231" y="178"/>
                </a:lnTo>
                <a:lnTo>
                  <a:pt x="1255" y="215"/>
                </a:lnTo>
                <a:lnTo>
                  <a:pt x="1269" y="255"/>
                </a:lnTo>
                <a:lnTo>
                  <a:pt x="1274" y="300"/>
                </a:lnTo>
                <a:lnTo>
                  <a:pt x="1274" y="1183"/>
                </a:lnTo>
                <a:lnTo>
                  <a:pt x="1269" y="1227"/>
                </a:lnTo>
                <a:lnTo>
                  <a:pt x="1255" y="1269"/>
                </a:lnTo>
                <a:lnTo>
                  <a:pt x="1231" y="1306"/>
                </a:lnTo>
                <a:lnTo>
                  <a:pt x="1201" y="1335"/>
                </a:lnTo>
                <a:lnTo>
                  <a:pt x="1164" y="1358"/>
                </a:lnTo>
                <a:lnTo>
                  <a:pt x="1124" y="1374"/>
                </a:lnTo>
                <a:lnTo>
                  <a:pt x="1079" y="1379"/>
                </a:lnTo>
                <a:lnTo>
                  <a:pt x="195" y="1379"/>
                </a:lnTo>
                <a:lnTo>
                  <a:pt x="150" y="1374"/>
                </a:lnTo>
                <a:lnTo>
                  <a:pt x="110" y="1358"/>
                </a:lnTo>
                <a:lnTo>
                  <a:pt x="73" y="1335"/>
                </a:lnTo>
                <a:lnTo>
                  <a:pt x="44" y="1306"/>
                </a:lnTo>
                <a:lnTo>
                  <a:pt x="19" y="1269"/>
                </a:lnTo>
                <a:lnTo>
                  <a:pt x="5" y="1227"/>
                </a:lnTo>
                <a:lnTo>
                  <a:pt x="0" y="1183"/>
                </a:lnTo>
                <a:lnTo>
                  <a:pt x="0" y="300"/>
                </a:lnTo>
                <a:lnTo>
                  <a:pt x="5" y="255"/>
                </a:lnTo>
                <a:lnTo>
                  <a:pt x="19" y="215"/>
                </a:lnTo>
                <a:lnTo>
                  <a:pt x="44" y="178"/>
                </a:lnTo>
                <a:lnTo>
                  <a:pt x="73" y="147"/>
                </a:lnTo>
                <a:lnTo>
                  <a:pt x="110" y="124"/>
                </a:lnTo>
                <a:lnTo>
                  <a:pt x="150" y="110"/>
                </a:lnTo>
                <a:lnTo>
                  <a:pt x="195" y="105"/>
                </a:lnTo>
                <a:close/>
                <a:moveTo>
                  <a:pt x="1868" y="0"/>
                </a:moveTo>
                <a:lnTo>
                  <a:pt x="3849" y="0"/>
                </a:lnTo>
                <a:lnTo>
                  <a:pt x="3915" y="5"/>
                </a:lnTo>
                <a:lnTo>
                  <a:pt x="3978" y="19"/>
                </a:lnTo>
                <a:lnTo>
                  <a:pt x="4037" y="42"/>
                </a:lnTo>
                <a:lnTo>
                  <a:pt x="4093" y="73"/>
                </a:lnTo>
                <a:lnTo>
                  <a:pt x="4144" y="110"/>
                </a:lnTo>
                <a:lnTo>
                  <a:pt x="4187" y="155"/>
                </a:lnTo>
                <a:lnTo>
                  <a:pt x="4226" y="206"/>
                </a:lnTo>
                <a:lnTo>
                  <a:pt x="4255" y="260"/>
                </a:lnTo>
                <a:lnTo>
                  <a:pt x="4278" y="319"/>
                </a:lnTo>
                <a:lnTo>
                  <a:pt x="4294" y="384"/>
                </a:lnTo>
                <a:lnTo>
                  <a:pt x="4297" y="450"/>
                </a:lnTo>
                <a:lnTo>
                  <a:pt x="4297" y="2431"/>
                </a:lnTo>
                <a:lnTo>
                  <a:pt x="4294" y="2498"/>
                </a:lnTo>
                <a:lnTo>
                  <a:pt x="4278" y="2561"/>
                </a:lnTo>
                <a:lnTo>
                  <a:pt x="4255" y="2620"/>
                </a:lnTo>
                <a:lnTo>
                  <a:pt x="4226" y="2676"/>
                </a:lnTo>
                <a:lnTo>
                  <a:pt x="4187" y="2725"/>
                </a:lnTo>
                <a:lnTo>
                  <a:pt x="4144" y="2770"/>
                </a:lnTo>
                <a:lnTo>
                  <a:pt x="4093" y="2807"/>
                </a:lnTo>
                <a:lnTo>
                  <a:pt x="4037" y="2838"/>
                </a:lnTo>
                <a:lnTo>
                  <a:pt x="3978" y="2861"/>
                </a:lnTo>
                <a:lnTo>
                  <a:pt x="3915" y="2875"/>
                </a:lnTo>
                <a:lnTo>
                  <a:pt x="3849" y="2880"/>
                </a:lnTo>
                <a:lnTo>
                  <a:pt x="1868" y="2880"/>
                </a:lnTo>
                <a:lnTo>
                  <a:pt x="1801" y="2875"/>
                </a:lnTo>
                <a:lnTo>
                  <a:pt x="1738" y="2861"/>
                </a:lnTo>
                <a:lnTo>
                  <a:pt x="1679" y="2838"/>
                </a:lnTo>
                <a:lnTo>
                  <a:pt x="1623" y="2807"/>
                </a:lnTo>
                <a:lnTo>
                  <a:pt x="1573" y="2770"/>
                </a:lnTo>
                <a:lnTo>
                  <a:pt x="1529" y="2725"/>
                </a:lnTo>
                <a:lnTo>
                  <a:pt x="1491" y="2676"/>
                </a:lnTo>
                <a:lnTo>
                  <a:pt x="1461" y="2620"/>
                </a:lnTo>
                <a:lnTo>
                  <a:pt x="1438" y="2561"/>
                </a:lnTo>
                <a:lnTo>
                  <a:pt x="1423" y="2498"/>
                </a:lnTo>
                <a:lnTo>
                  <a:pt x="1419" y="2431"/>
                </a:lnTo>
                <a:lnTo>
                  <a:pt x="1419" y="450"/>
                </a:lnTo>
                <a:lnTo>
                  <a:pt x="1423" y="384"/>
                </a:lnTo>
                <a:lnTo>
                  <a:pt x="1438" y="319"/>
                </a:lnTo>
                <a:lnTo>
                  <a:pt x="1461" y="260"/>
                </a:lnTo>
                <a:lnTo>
                  <a:pt x="1491" y="206"/>
                </a:lnTo>
                <a:lnTo>
                  <a:pt x="1529" y="155"/>
                </a:lnTo>
                <a:lnTo>
                  <a:pt x="1573" y="110"/>
                </a:lnTo>
                <a:lnTo>
                  <a:pt x="1623" y="73"/>
                </a:lnTo>
                <a:lnTo>
                  <a:pt x="1679" y="42"/>
                </a:lnTo>
                <a:lnTo>
                  <a:pt x="1738" y="19"/>
                </a:lnTo>
                <a:lnTo>
                  <a:pt x="1801" y="5"/>
                </a:lnTo>
                <a:lnTo>
                  <a:pt x="1868" y="0"/>
                </a:lnTo>
                <a:close/>
              </a:path>
            </a:pathLst>
          </a:custGeom>
          <a:solidFill>
            <a:schemeClr val="tx2"/>
          </a:solid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dirty="0">
              <a:ln>
                <a:noFill/>
              </a:ln>
              <a:solidFill>
                <a:prstClr val="black"/>
              </a:solidFill>
              <a:effectLst/>
              <a:uLnTx/>
              <a:uFillTx/>
              <a:latin typeface="Calibri" panose="020F0502020204030204"/>
              <a:ea typeface="+mn-ea"/>
              <a:cs typeface="+mn-cs"/>
            </a:endParaRPr>
          </a:p>
        </p:txBody>
      </p:sp>
      <p:pic>
        <p:nvPicPr>
          <p:cNvPr id="109" name="Picture 6" descr="A close up of a logo&#10;&#10;Description automatically generated">
            <a:extLst>
              <a:ext uri="{FF2B5EF4-FFF2-40B4-BE49-F238E27FC236}">
                <a16:creationId xmlns:a16="http://schemas.microsoft.com/office/drawing/2014/main" id="{7D40E85B-61B7-0441-A454-CC1DC48BB6C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8491" y="4006193"/>
            <a:ext cx="1274616" cy="526841"/>
          </a:xfrm>
          <a:prstGeom prst="rect">
            <a:avLst/>
          </a:prstGeom>
        </p:spPr>
      </p:pic>
      <p:grpSp>
        <p:nvGrpSpPr>
          <p:cNvPr id="110" name="Group 296"/>
          <p:cNvGrpSpPr/>
          <p:nvPr/>
        </p:nvGrpSpPr>
        <p:grpSpPr>
          <a:xfrm>
            <a:off x="8032843" y="2181508"/>
            <a:ext cx="4116400" cy="3561712"/>
            <a:chOff x="3073637" y="1489327"/>
            <a:chExt cx="3087300" cy="2671284"/>
          </a:xfrm>
        </p:grpSpPr>
        <p:pic>
          <p:nvPicPr>
            <p:cNvPr id="111" name="Grafik 78"/>
            <p:cNvPicPr>
              <a:picLocks noChangeAspect="1"/>
            </p:cNvPicPr>
            <p:nvPr/>
          </p:nvPicPr>
          <p:blipFill>
            <a:blip r:embed="rId7"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flipH="1">
              <a:off x="3322459" y="1489327"/>
              <a:ext cx="2590681" cy="2671284"/>
            </a:xfrm>
            <a:prstGeom prst="rect">
              <a:avLst/>
            </a:prstGeom>
            <a:effectLst/>
          </p:spPr>
        </p:pic>
        <p:pic>
          <p:nvPicPr>
            <p:cNvPr id="112" name="Picture 298" hidden="1"/>
            <p:cNvPicPr>
              <a:picLocks noChangeAspect="1"/>
            </p:cNvPicPr>
            <p:nvPr/>
          </p:nvPicPr>
          <p:blipFill>
            <a:blip r:embed="rId8"/>
            <a:stretch>
              <a:fillRect/>
            </a:stretch>
          </p:blipFill>
          <p:spPr>
            <a:xfrm>
              <a:off x="3073637" y="2160892"/>
              <a:ext cx="3087300" cy="1328155"/>
            </a:xfrm>
            <a:prstGeom prst="rect">
              <a:avLst/>
            </a:prstGeom>
          </p:spPr>
        </p:pic>
      </p:grpSp>
      <p:sp>
        <p:nvSpPr>
          <p:cNvPr id="113" name="Rectangle 112"/>
          <p:cNvSpPr/>
          <p:nvPr/>
        </p:nvSpPr>
        <p:spPr>
          <a:xfrm>
            <a:off x="8800318" y="3341963"/>
            <a:ext cx="2643247" cy="830997"/>
          </a:xfrm>
          <a:prstGeom prst="rect">
            <a:avLst/>
          </a:prstGeom>
        </p:spPr>
        <p:txBody>
          <a:bodyPr wrap="square">
            <a:spAutoFit/>
          </a:bodyPr>
          <a:lstStyle/>
          <a:p>
            <a:pPr marL="0" marR="0" lvl="0" indent="0" algn="ctr" defTabSz="274306" rtl="0" eaLnBrk="1" fontAlgn="auto" latinLnBrk="0" hangingPunct="1">
              <a:lnSpc>
                <a:spcPct val="100000"/>
              </a:lnSpc>
              <a:spcBef>
                <a:spcPts val="0"/>
              </a:spcBef>
              <a:spcAft>
                <a:spcPts val="0"/>
              </a:spcAft>
              <a:buClrTx/>
              <a:buSzTx/>
              <a:buFontTx/>
              <a:buNone/>
              <a:tabLst/>
              <a:defRPr/>
            </a:pPr>
            <a:r>
              <a:rPr kumimoji="0" lang="fr-FR" sz="2400" b="1" i="0" u="none" strike="noStrike" kern="1200" cap="none" spc="0" normalizeH="0" baseline="0" dirty="0" smtClean="0">
                <a:ln>
                  <a:noFill/>
                </a:ln>
                <a:solidFill>
                  <a:srgbClr val="44546A"/>
                </a:solidFill>
                <a:effectLst/>
                <a:uLnTx/>
                <a:uFillTx/>
                <a:latin typeface="Calibri" panose="020F0502020204030204" pitchFamily="34" charset="0"/>
                <a:ea typeface="+mn-ea"/>
                <a:cs typeface="+mn-cs"/>
              </a:rPr>
              <a:t>Cloud </a:t>
            </a:r>
            <a:r>
              <a:rPr kumimoji="0" lang="fr-FR" sz="2400" b="1" i="0" u="none" strike="noStrike" kern="1200" cap="none" spc="0" normalizeH="0" baseline="0" dirty="0" err="1" smtClean="0">
                <a:ln>
                  <a:noFill/>
                </a:ln>
                <a:solidFill>
                  <a:srgbClr val="44546A"/>
                </a:solidFill>
                <a:effectLst/>
                <a:uLnTx/>
                <a:uFillTx/>
                <a:latin typeface="Calibri" panose="020F0502020204030204" pitchFamily="34" charset="0"/>
                <a:ea typeface="+mn-ea"/>
                <a:cs typeface="+mn-cs"/>
              </a:rPr>
              <a:t>Analytic</a:t>
            </a:r>
            <a:r>
              <a:rPr kumimoji="0" lang="fr-FR" sz="2400" b="1" i="0" u="none" strike="noStrike" kern="1200" cap="none" spc="0" normalizeH="0" baseline="0" dirty="0" smtClean="0">
                <a:ln>
                  <a:noFill/>
                </a:ln>
                <a:solidFill>
                  <a:srgbClr val="44546A"/>
                </a:solidFill>
                <a:effectLst/>
                <a:uLnTx/>
                <a:uFillTx/>
                <a:latin typeface="Calibri" panose="020F0502020204030204" pitchFamily="34" charset="0"/>
                <a:ea typeface="+mn-ea"/>
                <a:cs typeface="+mn-cs"/>
              </a:rPr>
              <a:t> Services (CAS)</a:t>
            </a:r>
            <a:endParaRPr kumimoji="0" lang="fr-FR" sz="2667" b="1" i="0" u="none" strike="noStrike" kern="1200" cap="none" spc="0" normalizeH="0" baseline="0" dirty="0">
              <a:ln>
                <a:noFill/>
              </a:ln>
              <a:solidFill>
                <a:srgbClr val="44546A"/>
              </a:solidFill>
              <a:effectLst/>
              <a:uLnTx/>
              <a:uFillTx/>
              <a:latin typeface="Calibri" panose="020F0502020204030204" pitchFamily="34" charset="0"/>
              <a:ea typeface="+mn-ea"/>
              <a:cs typeface="+mn-cs"/>
            </a:endParaRPr>
          </a:p>
        </p:txBody>
      </p:sp>
      <p:pic>
        <p:nvPicPr>
          <p:cNvPr id="106" name="Picture 2"/>
          <p:cNvPicPr>
            <a:picLocks noChangeAspect="1"/>
          </p:cNvPicPr>
          <p:nvPr/>
        </p:nvPicPr>
        <p:blipFill>
          <a:blip r:embed="rId9"/>
          <a:stretch>
            <a:fillRect/>
          </a:stretch>
        </p:blipFill>
        <p:spPr>
          <a:xfrm>
            <a:off x="950113" y="3776244"/>
            <a:ext cx="511372" cy="609713"/>
          </a:xfrm>
          <a:prstGeom prst="rect">
            <a:avLst/>
          </a:prstGeom>
        </p:spPr>
      </p:pic>
      <p:sp>
        <p:nvSpPr>
          <p:cNvPr id="114" name="Titre 7"/>
          <p:cNvSpPr txBox="1">
            <a:spLocks/>
          </p:cNvSpPr>
          <p:nvPr/>
        </p:nvSpPr>
        <p:spPr>
          <a:xfrm>
            <a:off x="1563587" y="-132603"/>
            <a:ext cx="8974800" cy="1033939"/>
          </a:xfrm>
          <a:prstGeom prst="rect">
            <a:avLst/>
          </a:prstGeom>
        </p:spPr>
        <p:txBody>
          <a:bodyPr vert="horz" lIns="91440" tIns="45720" rIns="91440" bIns="45720" rtlCol="0" anchor="ctr">
            <a:normAutofit fontScale="97500"/>
          </a:bodyPr>
          <a:lstStyle>
            <a:defPPr>
              <a:defRPr lang="fr-FR"/>
            </a:defPPr>
            <a:lvl1pPr algn="ctr" defTabSz="914377">
              <a:lnSpc>
                <a:spcPct val="90000"/>
              </a:lnSpc>
              <a:spcBef>
                <a:spcPct val="0"/>
              </a:spcBef>
              <a:buNone/>
              <a:defRPr sz="3000" b="1">
                <a:solidFill>
                  <a:schemeClr val="tx2">
                    <a:lumMod val="50000"/>
                  </a:schemeClr>
                </a:solidFill>
                <a:latin typeface="+mj-lt"/>
                <a:ea typeface="+mj-ea"/>
                <a:cs typeface="+mj-cs"/>
              </a:defRPr>
            </a:lvl1pPr>
          </a:lstStyle>
          <a:p>
            <a:pPr marL="0" marR="0" lvl="0" indent="0" algn="ctr" defTabSz="914377" rtl="0" eaLnBrk="1" fontAlgn="auto" latinLnBrk="0" hangingPunct="1">
              <a:lnSpc>
                <a:spcPct val="90000"/>
              </a:lnSpc>
              <a:spcBef>
                <a:spcPct val="0"/>
              </a:spcBef>
              <a:spcAft>
                <a:spcPts val="0"/>
              </a:spcAft>
              <a:buClrTx/>
              <a:buSzTx/>
              <a:buFontTx/>
              <a:buNone/>
              <a:tabLst/>
              <a:defRPr/>
            </a:pPr>
            <a:r>
              <a:rPr kumimoji="0" lang="fr-FR" sz="3000" b="1" i="0" u="none" strike="noStrike" kern="1200" cap="none" spc="0" normalizeH="0" baseline="0" dirty="0" smtClean="0">
                <a:ln>
                  <a:noFill/>
                </a:ln>
                <a:solidFill>
                  <a:srgbClr val="44546A">
                    <a:lumMod val="50000"/>
                  </a:srgbClr>
                </a:solidFill>
                <a:effectLst/>
                <a:uLnTx/>
                <a:uFillTx/>
                <a:latin typeface="Calibri Light" panose="020F0302020204030204"/>
                <a:ea typeface="+mj-ea"/>
                <a:cs typeface="+mj-cs"/>
              </a:rPr>
              <a:t>Moderniser le SI DATA</a:t>
            </a:r>
            <a:br>
              <a:rPr kumimoji="0" lang="fr-FR" sz="3000" b="1" i="0" u="none" strike="noStrike" kern="1200" cap="none" spc="0" normalizeH="0" baseline="0" dirty="0" smtClean="0">
                <a:ln>
                  <a:noFill/>
                </a:ln>
                <a:solidFill>
                  <a:srgbClr val="44546A">
                    <a:lumMod val="50000"/>
                  </a:srgbClr>
                </a:solidFill>
                <a:effectLst/>
                <a:uLnTx/>
                <a:uFillTx/>
                <a:latin typeface="Calibri Light" panose="020F0302020204030204"/>
                <a:ea typeface="+mj-ea"/>
                <a:cs typeface="+mj-cs"/>
              </a:rPr>
            </a:br>
            <a:r>
              <a:rPr kumimoji="0" lang="fr-FR" sz="1600" b="0" i="0" u="none" strike="noStrike" kern="1200" cap="none" spc="0" normalizeH="0" baseline="0" dirty="0" smtClean="0">
                <a:ln>
                  <a:noFill/>
                </a:ln>
                <a:solidFill>
                  <a:srgbClr val="44546A">
                    <a:lumMod val="50000"/>
                  </a:srgbClr>
                </a:solidFill>
                <a:effectLst/>
                <a:uLnTx/>
                <a:uFillTx/>
                <a:latin typeface="Calibri Light" panose="020F0302020204030204"/>
                <a:ea typeface="+mj-ea"/>
                <a:cs typeface="+mj-cs"/>
              </a:rPr>
              <a:t>Le moteur CAS</a:t>
            </a:r>
            <a:endParaRPr kumimoji="0" lang="fr-FR" sz="1600" b="0" i="0" u="none" strike="noStrike" kern="1200" cap="none" spc="0" normalizeH="0" baseline="0" dirty="0">
              <a:ln>
                <a:noFill/>
              </a:ln>
              <a:solidFill>
                <a:srgbClr val="44546A">
                  <a:lumMod val="50000"/>
                </a:srgbClr>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162932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4294967295"/>
          </p:nvPr>
        </p:nvSpPr>
        <p:spPr>
          <a:xfrm>
            <a:off x="94488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BC6585-F38B-41B2-AB3D-F869C80BC918}"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5" name="Image 4"/>
          <p:cNvPicPr>
            <a:picLocks noChangeAspect="1"/>
          </p:cNvPicPr>
          <p:nvPr/>
        </p:nvPicPr>
        <p:blipFill>
          <a:blip r:embed="rId2"/>
          <a:stretch>
            <a:fillRect/>
          </a:stretch>
        </p:blipFill>
        <p:spPr>
          <a:xfrm>
            <a:off x="1781836" y="1690688"/>
            <a:ext cx="8400933" cy="4324960"/>
          </a:xfrm>
          <a:prstGeom prst="rect">
            <a:avLst/>
          </a:prstGeom>
        </p:spPr>
      </p:pic>
      <p:sp>
        <p:nvSpPr>
          <p:cNvPr id="6" name="Titre 7"/>
          <p:cNvSpPr txBox="1">
            <a:spLocks/>
          </p:cNvSpPr>
          <p:nvPr/>
        </p:nvSpPr>
        <p:spPr>
          <a:xfrm>
            <a:off x="1629580" y="0"/>
            <a:ext cx="8974800" cy="856940"/>
          </a:xfrm>
          <a:prstGeom prst="rect">
            <a:avLst/>
          </a:prstGeom>
        </p:spPr>
        <p:txBody>
          <a:bodyPr vert="horz" lIns="91440" tIns="45720" rIns="91440" bIns="45720" rtlCol="0" anchor="ctr">
            <a:normAutofit fontScale="97500"/>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377" rtl="0" eaLnBrk="1" fontAlgn="auto" latinLnBrk="0" hangingPunct="1">
              <a:lnSpc>
                <a:spcPct val="90000"/>
              </a:lnSpc>
              <a:spcBef>
                <a:spcPct val="0"/>
              </a:spcBef>
              <a:spcAft>
                <a:spcPts val="0"/>
              </a:spcAft>
              <a:buClrTx/>
              <a:buSzTx/>
              <a:buFontTx/>
              <a:buNone/>
              <a:tabLst/>
              <a:defRPr/>
            </a:pPr>
            <a:r>
              <a:rPr kumimoji="0" lang="fr-FR" sz="3000" b="1" i="0" u="none" strike="noStrike" kern="1200" cap="none" spc="0" normalizeH="0" baseline="0" noProof="0" dirty="0" smtClean="0">
                <a:ln>
                  <a:noFill/>
                </a:ln>
                <a:solidFill>
                  <a:srgbClr val="44546A">
                    <a:lumMod val="50000"/>
                  </a:srgbClr>
                </a:solidFill>
                <a:effectLst/>
                <a:uLnTx/>
                <a:uFillTx/>
                <a:latin typeface="Calibri Light" panose="020F0302020204030204"/>
                <a:ea typeface="+mj-ea"/>
                <a:cs typeface="+mj-cs"/>
              </a:rPr>
              <a:t>Moderniser le SI DATA</a:t>
            </a:r>
            <a:r>
              <a:rPr kumimoji="0" lang="fr-FR" sz="4400" b="0" i="0" u="none" strike="noStrike" kern="1200" cap="all" spc="0" normalizeH="0" baseline="0" noProof="0" dirty="0" smtClean="0">
                <a:ln>
                  <a:noFill/>
                </a:ln>
                <a:solidFill>
                  <a:prstClr val="black"/>
                </a:solidFill>
                <a:effectLst/>
                <a:uLnTx/>
                <a:uFillTx/>
                <a:latin typeface="Calibri Light" panose="020F0302020204030204"/>
                <a:ea typeface="+mj-ea"/>
                <a:cs typeface="+mj-cs"/>
              </a:rPr>
              <a:t/>
            </a:r>
            <a:br>
              <a:rPr kumimoji="0" lang="fr-FR" sz="4400" b="0" i="0" u="none" strike="noStrike" kern="1200" cap="all" spc="0" normalizeH="0" baseline="0" noProof="0" dirty="0" smtClean="0">
                <a:ln>
                  <a:noFill/>
                </a:ln>
                <a:solidFill>
                  <a:prstClr val="black"/>
                </a:solidFill>
                <a:effectLst/>
                <a:uLnTx/>
                <a:uFillTx/>
                <a:latin typeface="Calibri Light" panose="020F0302020204030204"/>
                <a:ea typeface="+mj-ea"/>
                <a:cs typeface="+mj-cs"/>
              </a:rPr>
            </a:br>
            <a:r>
              <a:rPr kumimoji="0" lang="fr-FR" sz="1600" b="0" i="0" u="none" strike="noStrike" kern="1200" cap="none" spc="0" normalizeH="0" baseline="0" noProof="0" dirty="0">
                <a:ln>
                  <a:noFill/>
                </a:ln>
                <a:solidFill>
                  <a:prstClr val="black"/>
                </a:solidFill>
                <a:effectLst/>
                <a:uLnTx/>
                <a:uFillTx/>
                <a:latin typeface="Calibri Light" panose="020F0302020204030204"/>
                <a:ea typeface="+mj-ea"/>
                <a:cs typeface="+mj-cs"/>
              </a:rPr>
              <a:t>SAS </a:t>
            </a:r>
            <a:r>
              <a:rPr kumimoji="0" lang="fr-FR" sz="1600" b="0" i="0" u="none" strike="noStrike" kern="1200" cap="none" spc="0" normalizeH="0" baseline="0" noProof="0" dirty="0" err="1">
                <a:ln>
                  <a:noFill/>
                </a:ln>
                <a:solidFill>
                  <a:prstClr val="black"/>
                </a:solidFill>
                <a:effectLst/>
                <a:uLnTx/>
                <a:uFillTx/>
                <a:latin typeface="Calibri Light" panose="020F0302020204030204"/>
                <a:ea typeface="+mj-ea"/>
                <a:cs typeface="+mj-cs"/>
              </a:rPr>
              <a:t>Viya</a:t>
            </a:r>
            <a:r>
              <a:rPr kumimoji="0" lang="fr-FR" sz="1600" b="0" i="0" u="none" strike="noStrike" kern="1200" cap="none" spc="0" normalizeH="0" baseline="0" noProof="0" dirty="0">
                <a:ln>
                  <a:noFill/>
                </a:ln>
                <a:solidFill>
                  <a:prstClr val="black"/>
                </a:solidFill>
                <a:effectLst/>
                <a:uLnTx/>
                <a:uFillTx/>
                <a:latin typeface="Calibri Light" panose="020F0302020204030204"/>
                <a:ea typeface="+mj-ea"/>
                <a:cs typeface="+mj-cs"/>
              </a:rPr>
              <a:t> architecture fonctionnelle </a:t>
            </a:r>
          </a:p>
        </p:txBody>
      </p:sp>
    </p:spTree>
    <p:extLst>
      <p:ext uri="{BB962C8B-B14F-4D97-AF65-F5344CB8AC3E}">
        <p14:creationId xmlns:p14="http://schemas.microsoft.com/office/powerpoint/2010/main" val="4004533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à coins arrondis 38"/>
          <p:cNvSpPr/>
          <p:nvPr/>
        </p:nvSpPr>
        <p:spPr>
          <a:xfrm>
            <a:off x="8362500" y="1016336"/>
            <a:ext cx="2536166" cy="538288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Rectangle à coins arrondis 37"/>
          <p:cNvSpPr/>
          <p:nvPr/>
        </p:nvSpPr>
        <p:spPr>
          <a:xfrm>
            <a:off x="3928602" y="942323"/>
            <a:ext cx="2536166" cy="5382883"/>
          </a:xfrm>
          <a:prstGeom prst="round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space réservé du numéro de diapositive 2"/>
          <p:cNvSpPr>
            <a:spLocks noGrp="1"/>
          </p:cNvSpPr>
          <p:nvPr>
            <p:ph type="sldNum" sz="quarter" idx="10"/>
          </p:nvPr>
        </p:nvSpPr>
        <p:spPr/>
        <p:txBody>
          <a:bodyPr/>
          <a:lstStyle/>
          <a:p>
            <a:fld id="{D348DF54-380C-439F-A3D8-83F6F52CA378}" type="slidenum">
              <a:rPr lang="fr-FR" smtClean="0">
                <a:solidFill>
                  <a:prstClr val="black">
                    <a:tint val="75000"/>
                  </a:prstClr>
                </a:solidFill>
              </a:rPr>
              <a:pPr/>
              <a:t>4</a:t>
            </a:fld>
            <a:endParaRPr lang="fr-FR" dirty="0">
              <a:solidFill>
                <a:prstClr val="black">
                  <a:tint val="75000"/>
                </a:prstClr>
              </a:solidFill>
            </a:endParaRPr>
          </a:p>
        </p:txBody>
      </p:sp>
      <p:sp>
        <p:nvSpPr>
          <p:cNvPr id="6" name="Shape">
            <a:extLst>
              <a:ext uri="{FF2B5EF4-FFF2-40B4-BE49-F238E27FC236}">
                <a16:creationId xmlns:a16="http://schemas.microsoft.com/office/drawing/2014/main" id="{0C70228E-2A67-429B-A179-C7F95D7EAE68}"/>
              </a:ext>
            </a:extLst>
          </p:cNvPr>
          <p:cNvSpPr/>
          <p:nvPr/>
        </p:nvSpPr>
        <p:spPr>
          <a:xfrm>
            <a:off x="4083039" y="1525014"/>
            <a:ext cx="2108606" cy="2107063"/>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gradFill>
            <a:gsLst>
              <a:gs pos="0">
                <a:schemeClr val="accent2"/>
              </a:gs>
              <a:gs pos="50000">
                <a:schemeClr val="accent2"/>
              </a:gs>
              <a:gs pos="100000">
                <a:schemeClr val="accent2">
                  <a:lumMod val="75000"/>
                </a:schemeClr>
              </a:gs>
            </a:gsLst>
          </a:gradFill>
          <a:ln/>
          <a:effectLst/>
        </p:spPr>
        <p:style>
          <a:lnRef idx="0">
            <a:schemeClr val="accent1"/>
          </a:lnRef>
          <a:fillRef idx="3">
            <a:schemeClr val="accent1"/>
          </a:fillRef>
          <a:effectRef idx="3">
            <a:schemeClr val="accent1"/>
          </a:effectRef>
          <a:fontRef idx="minor">
            <a:schemeClr val="lt1"/>
          </a:fontRef>
        </p:style>
        <p:txBody>
          <a:bodyPr lIns="182880" tIns="38100" rIns="38100" bIns="3810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r>
              <a:rPr lang="en-US" sz="3500" b="1" dirty="0">
                <a:solidFill>
                  <a:srgbClr val="FFFFFF"/>
                </a:solidFill>
                <a:effectLst>
                  <a:outerShdw blurRad="38100" dist="38100" dir="2700000" algn="tl">
                    <a:srgbClr val="000000">
                      <a:alpha val="43137"/>
                    </a:srgbClr>
                  </a:outerShdw>
                </a:effectLst>
              </a:rPr>
              <a:t>2</a:t>
            </a:r>
            <a:endParaRPr sz="3500" b="1" dirty="0">
              <a:solidFill>
                <a:srgbClr val="FFFFFF"/>
              </a:solidFill>
              <a:effectLst>
                <a:outerShdw blurRad="38100" dist="38100" dir="2700000" algn="tl">
                  <a:srgbClr val="000000">
                    <a:alpha val="43137"/>
                  </a:srgbClr>
                </a:outerShdw>
              </a:effectLst>
            </a:endParaRPr>
          </a:p>
        </p:txBody>
      </p:sp>
      <p:grpSp>
        <p:nvGrpSpPr>
          <p:cNvPr id="11" name="Group 27">
            <a:extLst>
              <a:ext uri="{FF2B5EF4-FFF2-40B4-BE49-F238E27FC236}">
                <a16:creationId xmlns:a16="http://schemas.microsoft.com/office/drawing/2014/main" id="{F7A4481F-EC7A-4D07-B645-1A550FC610F7}"/>
              </a:ext>
            </a:extLst>
          </p:cNvPr>
          <p:cNvGrpSpPr/>
          <p:nvPr/>
        </p:nvGrpSpPr>
        <p:grpSpPr>
          <a:xfrm>
            <a:off x="3980362" y="3901949"/>
            <a:ext cx="2394560" cy="2490481"/>
            <a:chOff x="332936" y="2627766"/>
            <a:chExt cx="2937088" cy="2490481"/>
          </a:xfrm>
        </p:grpSpPr>
        <p:sp>
          <p:nvSpPr>
            <p:cNvPr id="26" name="TextBox 28">
              <a:extLst>
                <a:ext uri="{FF2B5EF4-FFF2-40B4-BE49-F238E27FC236}">
                  <a16:creationId xmlns:a16="http://schemas.microsoft.com/office/drawing/2014/main" id="{5EBCA6AB-8EBA-4110-9130-51D0434A2CA2}"/>
                </a:ext>
              </a:extLst>
            </p:cNvPr>
            <p:cNvSpPr txBox="1"/>
            <p:nvPr/>
          </p:nvSpPr>
          <p:spPr>
            <a:xfrm>
              <a:off x="332936" y="2627766"/>
              <a:ext cx="2937088"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noProof="1">
                  <a:solidFill>
                    <a:schemeClr val="accent2">
                      <a:lumMod val="75000"/>
                    </a:schemeClr>
                  </a:solidFill>
                </a:rPr>
                <a:t>Comitologie</a:t>
              </a:r>
            </a:p>
          </p:txBody>
        </p:sp>
        <p:sp>
          <p:nvSpPr>
            <p:cNvPr id="27" name="TextBox 29">
              <a:extLst>
                <a:ext uri="{FF2B5EF4-FFF2-40B4-BE49-F238E27FC236}">
                  <a16:creationId xmlns:a16="http://schemas.microsoft.com/office/drawing/2014/main" id="{F66C2F4C-527C-4533-90C5-D76D0A07AA41}"/>
                </a:ext>
              </a:extLst>
            </p:cNvPr>
            <p:cNvSpPr txBox="1"/>
            <p:nvPr/>
          </p:nvSpPr>
          <p:spPr>
            <a:xfrm>
              <a:off x="340732" y="3086922"/>
              <a:ext cx="2929292" cy="2031325"/>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panose="05000000000000000000" pitchFamily="2" charset="2"/>
                <a:buChar char="v"/>
              </a:pPr>
              <a:r>
                <a:rPr lang="fr-FR" sz="1400" noProof="1" smtClean="0">
                  <a:solidFill>
                    <a:schemeClr val="bg1"/>
                  </a:solidFill>
                </a:rPr>
                <a:t>Instauration de points réguliers avec EI afin d’echanger et challenger les évolutions de la plateforme.</a:t>
              </a:r>
            </a:p>
            <a:p>
              <a:pPr marL="285750" indent="-285750" algn="just">
                <a:buFont typeface="Wingdings" panose="05000000000000000000" pitchFamily="2" charset="2"/>
                <a:buChar char="v"/>
              </a:pPr>
              <a:r>
                <a:rPr lang="fr-FR" sz="1400" noProof="1" smtClean="0">
                  <a:solidFill>
                    <a:schemeClr val="bg1"/>
                  </a:solidFill>
                </a:rPr>
                <a:t>L’ensemble des changements sur la plateforme devront être partagés et validés en séance. </a:t>
              </a:r>
              <a:endParaRPr lang="fr-FR" sz="1400" noProof="1">
                <a:solidFill>
                  <a:schemeClr val="bg1"/>
                </a:solidFill>
              </a:endParaRPr>
            </a:p>
          </p:txBody>
        </p:sp>
      </p:grpSp>
      <p:grpSp>
        <p:nvGrpSpPr>
          <p:cNvPr id="14" name="Group 36">
            <a:extLst>
              <a:ext uri="{FF2B5EF4-FFF2-40B4-BE49-F238E27FC236}">
                <a16:creationId xmlns:a16="http://schemas.microsoft.com/office/drawing/2014/main" id="{A5724C6E-8DCB-4743-9B42-4AD41307A4D2}"/>
              </a:ext>
            </a:extLst>
          </p:cNvPr>
          <p:cNvGrpSpPr/>
          <p:nvPr/>
        </p:nvGrpSpPr>
        <p:grpSpPr>
          <a:xfrm>
            <a:off x="8439396" y="3139594"/>
            <a:ext cx="2275584" cy="2890591"/>
            <a:chOff x="-342417" y="2627766"/>
            <a:chExt cx="3642607" cy="2890591"/>
          </a:xfrm>
        </p:grpSpPr>
        <p:sp>
          <p:nvSpPr>
            <p:cNvPr id="20" name="TextBox 37">
              <a:extLst>
                <a:ext uri="{FF2B5EF4-FFF2-40B4-BE49-F238E27FC236}">
                  <a16:creationId xmlns:a16="http://schemas.microsoft.com/office/drawing/2014/main" id="{2312A99E-0255-4314-9278-52959B3B83A3}"/>
                </a:ext>
              </a:extLst>
            </p:cNvPr>
            <p:cNvSpPr txBox="1"/>
            <p:nvPr/>
          </p:nvSpPr>
          <p:spPr>
            <a:xfrm>
              <a:off x="95815" y="2627766"/>
              <a:ext cx="2937088"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noProof="1" smtClean="0">
                  <a:solidFill>
                    <a:schemeClr val="accent4">
                      <a:lumMod val="60000"/>
                      <a:lumOff val="40000"/>
                    </a:schemeClr>
                  </a:solidFill>
                </a:rPr>
                <a:t>Gain</a:t>
              </a:r>
              <a:endParaRPr lang="en-US" sz="2400" b="1" noProof="1">
                <a:solidFill>
                  <a:schemeClr val="accent4">
                    <a:lumMod val="60000"/>
                    <a:lumOff val="40000"/>
                  </a:schemeClr>
                </a:solidFill>
              </a:endParaRPr>
            </a:p>
          </p:txBody>
        </p:sp>
        <p:sp>
          <p:nvSpPr>
            <p:cNvPr id="21" name="TextBox 38">
              <a:extLst>
                <a:ext uri="{FF2B5EF4-FFF2-40B4-BE49-F238E27FC236}">
                  <a16:creationId xmlns:a16="http://schemas.microsoft.com/office/drawing/2014/main" id="{465FC303-082C-47B9-9047-86D7C6EB92F7}"/>
                </a:ext>
              </a:extLst>
            </p:cNvPr>
            <p:cNvSpPr txBox="1"/>
            <p:nvPr/>
          </p:nvSpPr>
          <p:spPr>
            <a:xfrm>
              <a:off x="-342417" y="3086922"/>
              <a:ext cx="3642607" cy="2431435"/>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panose="05000000000000000000" pitchFamily="2" charset="2"/>
                <a:buChar char="v"/>
              </a:pPr>
              <a:r>
                <a:rPr lang="en-US" sz="1400" noProof="1" smtClean="0">
                  <a:solidFill>
                    <a:schemeClr val="bg1"/>
                  </a:solidFill>
                </a:rPr>
                <a:t>Meilleure communication entre les équipes </a:t>
              </a:r>
            </a:p>
            <a:p>
              <a:pPr marL="285750" indent="-285750" algn="just">
                <a:buFont typeface="Wingdings" panose="05000000000000000000" pitchFamily="2" charset="2"/>
                <a:buChar char="v"/>
              </a:pPr>
              <a:r>
                <a:rPr lang="en-US" sz="1400" noProof="1" smtClean="0">
                  <a:solidFill>
                    <a:schemeClr val="bg1"/>
                  </a:solidFill>
                </a:rPr>
                <a:t>Des sujets maitrisés et des dead line partagés </a:t>
              </a:r>
            </a:p>
            <a:p>
              <a:pPr marL="285750" indent="-285750" algn="just">
                <a:buFont typeface="Wingdings" panose="05000000000000000000" pitchFamily="2" charset="2"/>
                <a:buChar char="v"/>
              </a:pPr>
              <a:r>
                <a:rPr lang="en-US" sz="1400" noProof="1" smtClean="0">
                  <a:solidFill>
                    <a:schemeClr val="bg1"/>
                  </a:solidFill>
                </a:rPr>
                <a:t>Une meilleure gestion de la communication envers les utilisateurs </a:t>
              </a:r>
            </a:p>
            <a:p>
              <a:pPr marL="285750" indent="-285750" algn="just">
                <a:buFont typeface="Wingdings" panose="05000000000000000000" pitchFamily="2" charset="2"/>
                <a:buChar char="v"/>
              </a:pPr>
              <a:r>
                <a:rPr lang="en-US" sz="1400" noProof="1" smtClean="0">
                  <a:solidFill>
                    <a:schemeClr val="bg1"/>
                  </a:solidFill>
                </a:rPr>
                <a:t>Partage d’une road map SAS afin d’apporter de la valeur aux utilisateurs</a:t>
              </a:r>
            </a:p>
            <a:p>
              <a:pPr marL="171450" indent="-171450" algn="just">
                <a:buFont typeface="Arial" panose="020B0604020202020204" pitchFamily="34" charset="0"/>
                <a:buChar char="•"/>
              </a:pPr>
              <a:endParaRPr lang="en-US" sz="1200" noProof="1">
                <a:solidFill>
                  <a:schemeClr val="bg1"/>
                </a:solidFill>
              </a:endParaRPr>
            </a:p>
          </p:txBody>
        </p:sp>
      </p:grpSp>
      <p:sp>
        <p:nvSpPr>
          <p:cNvPr id="16" name="Freeform: Shape 61">
            <a:extLst>
              <a:ext uri="{FF2B5EF4-FFF2-40B4-BE49-F238E27FC236}">
                <a16:creationId xmlns:a16="http://schemas.microsoft.com/office/drawing/2014/main" id="{74578D81-E558-46CE-9C75-05B52522F07C}"/>
              </a:ext>
            </a:extLst>
          </p:cNvPr>
          <p:cNvSpPr/>
          <p:nvPr/>
        </p:nvSpPr>
        <p:spPr>
          <a:xfrm>
            <a:off x="4967459" y="2606194"/>
            <a:ext cx="762000" cy="533400"/>
          </a:xfrm>
          <a:custGeom>
            <a:avLst/>
            <a:gdLst>
              <a:gd name="connsiteX0" fmla="*/ 323850 w 762000"/>
              <a:gd name="connsiteY0" fmla="*/ 104775 h 533400"/>
              <a:gd name="connsiteX1" fmla="*/ 723900 w 762000"/>
              <a:gd name="connsiteY1" fmla="*/ 104775 h 533400"/>
              <a:gd name="connsiteX2" fmla="*/ 762000 w 762000"/>
              <a:gd name="connsiteY2" fmla="*/ 142875 h 533400"/>
              <a:gd name="connsiteX3" fmla="*/ 762000 w 762000"/>
              <a:gd name="connsiteY3" fmla="*/ 400050 h 533400"/>
              <a:gd name="connsiteX4" fmla="*/ 723900 w 762000"/>
              <a:gd name="connsiteY4" fmla="*/ 438150 h 533400"/>
              <a:gd name="connsiteX5" fmla="*/ 666750 w 762000"/>
              <a:gd name="connsiteY5" fmla="*/ 438150 h 533400"/>
              <a:gd name="connsiteX6" fmla="*/ 666750 w 762000"/>
              <a:gd name="connsiteY6" fmla="*/ 533400 h 533400"/>
              <a:gd name="connsiteX7" fmla="*/ 571500 w 762000"/>
              <a:gd name="connsiteY7" fmla="*/ 438150 h 533400"/>
              <a:gd name="connsiteX8" fmla="*/ 323850 w 762000"/>
              <a:gd name="connsiteY8" fmla="*/ 438150 h 533400"/>
              <a:gd name="connsiteX9" fmla="*/ 285750 w 762000"/>
              <a:gd name="connsiteY9" fmla="*/ 400050 h 533400"/>
              <a:gd name="connsiteX10" fmla="*/ 285750 w 762000"/>
              <a:gd name="connsiteY10" fmla="*/ 142875 h 533400"/>
              <a:gd name="connsiteX11" fmla="*/ 323850 w 762000"/>
              <a:gd name="connsiteY11" fmla="*/ 104775 h 533400"/>
              <a:gd name="connsiteX12" fmla="*/ 38100 w 762000"/>
              <a:gd name="connsiteY12" fmla="*/ 0 h 533400"/>
              <a:gd name="connsiteX13" fmla="*/ 438150 w 762000"/>
              <a:gd name="connsiteY13" fmla="*/ 0 h 533400"/>
              <a:gd name="connsiteX14" fmla="*/ 476250 w 762000"/>
              <a:gd name="connsiteY14" fmla="*/ 38100 h 533400"/>
              <a:gd name="connsiteX15" fmla="*/ 476250 w 762000"/>
              <a:gd name="connsiteY15" fmla="*/ 66675 h 533400"/>
              <a:gd name="connsiteX16" fmla="*/ 323850 w 762000"/>
              <a:gd name="connsiteY16" fmla="*/ 66675 h 533400"/>
              <a:gd name="connsiteX17" fmla="*/ 247650 w 762000"/>
              <a:gd name="connsiteY17" fmla="*/ 142875 h 533400"/>
              <a:gd name="connsiteX18" fmla="*/ 247650 w 762000"/>
              <a:gd name="connsiteY18" fmla="*/ 333375 h 533400"/>
              <a:gd name="connsiteX19" fmla="*/ 190500 w 762000"/>
              <a:gd name="connsiteY19" fmla="*/ 333375 h 533400"/>
              <a:gd name="connsiteX20" fmla="*/ 95250 w 762000"/>
              <a:gd name="connsiteY20" fmla="*/ 428625 h 533400"/>
              <a:gd name="connsiteX21" fmla="*/ 95250 w 762000"/>
              <a:gd name="connsiteY21" fmla="*/ 333375 h 533400"/>
              <a:gd name="connsiteX22" fmla="*/ 38100 w 762000"/>
              <a:gd name="connsiteY22" fmla="*/ 333375 h 533400"/>
              <a:gd name="connsiteX23" fmla="*/ 0 w 762000"/>
              <a:gd name="connsiteY23" fmla="*/ 295275 h 533400"/>
              <a:gd name="connsiteX24" fmla="*/ 0 w 762000"/>
              <a:gd name="connsiteY24" fmla="*/ 38100 h 533400"/>
              <a:gd name="connsiteX25" fmla="*/ 38100 w 762000"/>
              <a:gd name="connsiteY25"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62000" h="533400">
                <a:moveTo>
                  <a:pt x="323850" y="104775"/>
                </a:moveTo>
                <a:lnTo>
                  <a:pt x="723900" y="104775"/>
                </a:lnTo>
                <a:cubicBezTo>
                  <a:pt x="744855" y="104775"/>
                  <a:pt x="762000" y="121920"/>
                  <a:pt x="762000" y="142875"/>
                </a:cubicBezTo>
                <a:lnTo>
                  <a:pt x="762000" y="400050"/>
                </a:lnTo>
                <a:cubicBezTo>
                  <a:pt x="762000" y="421005"/>
                  <a:pt x="744855" y="438150"/>
                  <a:pt x="723900" y="438150"/>
                </a:cubicBezTo>
                <a:lnTo>
                  <a:pt x="666750" y="438150"/>
                </a:lnTo>
                <a:lnTo>
                  <a:pt x="666750" y="533400"/>
                </a:lnTo>
                <a:lnTo>
                  <a:pt x="571500" y="438150"/>
                </a:lnTo>
                <a:lnTo>
                  <a:pt x="323850" y="438150"/>
                </a:lnTo>
                <a:cubicBezTo>
                  <a:pt x="302895" y="438150"/>
                  <a:pt x="285750" y="421005"/>
                  <a:pt x="285750" y="400050"/>
                </a:cubicBezTo>
                <a:lnTo>
                  <a:pt x="285750" y="142875"/>
                </a:lnTo>
                <a:cubicBezTo>
                  <a:pt x="285750" y="121920"/>
                  <a:pt x="302895" y="104775"/>
                  <a:pt x="323850" y="104775"/>
                </a:cubicBezTo>
                <a:close/>
                <a:moveTo>
                  <a:pt x="38100" y="0"/>
                </a:moveTo>
                <a:lnTo>
                  <a:pt x="438150" y="0"/>
                </a:lnTo>
                <a:cubicBezTo>
                  <a:pt x="459105" y="0"/>
                  <a:pt x="476250" y="17145"/>
                  <a:pt x="476250" y="38100"/>
                </a:cubicBezTo>
                <a:lnTo>
                  <a:pt x="476250" y="66675"/>
                </a:lnTo>
                <a:lnTo>
                  <a:pt x="323850" y="66675"/>
                </a:lnTo>
                <a:cubicBezTo>
                  <a:pt x="281940" y="66675"/>
                  <a:pt x="247650" y="100965"/>
                  <a:pt x="247650" y="142875"/>
                </a:cubicBezTo>
                <a:lnTo>
                  <a:pt x="247650" y="333375"/>
                </a:lnTo>
                <a:lnTo>
                  <a:pt x="190500" y="333375"/>
                </a:lnTo>
                <a:lnTo>
                  <a:pt x="95250" y="428625"/>
                </a:lnTo>
                <a:lnTo>
                  <a:pt x="95250" y="333375"/>
                </a:lnTo>
                <a:lnTo>
                  <a:pt x="38100" y="333375"/>
                </a:lnTo>
                <a:cubicBezTo>
                  <a:pt x="17145" y="333375"/>
                  <a:pt x="0" y="316230"/>
                  <a:pt x="0" y="295275"/>
                </a:cubicBezTo>
                <a:lnTo>
                  <a:pt x="0" y="38100"/>
                </a:lnTo>
                <a:cubicBezTo>
                  <a:pt x="0" y="17145"/>
                  <a:pt x="17145" y="0"/>
                  <a:pt x="38100" y="0"/>
                </a:cubicBezTo>
                <a:close/>
              </a:path>
            </a:pathLst>
          </a:custGeom>
          <a:solidFill>
            <a:schemeClr val="bg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nvGrpSpPr>
          <p:cNvPr id="41" name="Groupe 40"/>
          <p:cNvGrpSpPr/>
          <p:nvPr/>
        </p:nvGrpSpPr>
        <p:grpSpPr>
          <a:xfrm>
            <a:off x="1118667" y="942323"/>
            <a:ext cx="2536166" cy="5382883"/>
            <a:chOff x="1118667" y="942323"/>
            <a:chExt cx="2536166" cy="5382883"/>
          </a:xfrm>
        </p:grpSpPr>
        <p:sp>
          <p:nvSpPr>
            <p:cNvPr id="31" name="Rectangle à coins arrondis 30"/>
            <p:cNvSpPr/>
            <p:nvPr/>
          </p:nvSpPr>
          <p:spPr>
            <a:xfrm>
              <a:off x="1118667" y="942323"/>
              <a:ext cx="2536166" cy="5382883"/>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Shape">
              <a:extLst>
                <a:ext uri="{FF2B5EF4-FFF2-40B4-BE49-F238E27FC236}">
                  <a16:creationId xmlns:a16="http://schemas.microsoft.com/office/drawing/2014/main" id="{3B3DDCF0-D648-4608-97A6-AD455E1A9DA5}"/>
                </a:ext>
              </a:extLst>
            </p:cNvPr>
            <p:cNvSpPr/>
            <p:nvPr/>
          </p:nvSpPr>
          <p:spPr>
            <a:xfrm>
              <a:off x="1176542" y="1526916"/>
              <a:ext cx="2108607" cy="2107063"/>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gradFill>
              <a:gsLst>
                <a:gs pos="0">
                  <a:schemeClr val="accent1">
                    <a:satMod val="103000"/>
                    <a:lumMod val="102000"/>
                    <a:tint val="94000"/>
                  </a:schemeClr>
                </a:gs>
                <a:gs pos="50000">
                  <a:schemeClr val="accent1"/>
                </a:gs>
                <a:gs pos="100000">
                  <a:schemeClr val="accent1">
                    <a:lumMod val="75000"/>
                  </a:schemeClr>
                </a:gs>
              </a:gsLst>
            </a:gradFill>
            <a:ln/>
            <a:effectLst/>
          </p:spPr>
          <p:style>
            <a:lnRef idx="0">
              <a:schemeClr val="accent1"/>
            </a:lnRef>
            <a:fillRef idx="3">
              <a:schemeClr val="accent1"/>
            </a:fillRef>
            <a:effectRef idx="3">
              <a:schemeClr val="accent1"/>
            </a:effectRef>
            <a:fontRef idx="minor">
              <a:schemeClr val="lt1"/>
            </a:fontRef>
          </p:style>
          <p:txBody>
            <a:bodyPr lIns="182880" tIns="38100" rIns="38100" bIns="3810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defRPr sz="3000">
                  <a:solidFill>
                    <a:srgbClr val="FFFFFF"/>
                  </a:solidFill>
                </a:defRPr>
              </a:pPr>
              <a:r>
                <a:rPr lang="en-US" sz="3500" b="1" dirty="0">
                  <a:effectLst>
                    <a:outerShdw blurRad="38100" dist="38100" dir="2700000" algn="tl">
                      <a:srgbClr val="000000">
                        <a:alpha val="43137"/>
                      </a:srgbClr>
                    </a:outerShdw>
                  </a:effectLst>
                </a:rPr>
                <a:t>1</a:t>
              </a:r>
              <a:endParaRPr sz="3500" b="1" dirty="0">
                <a:effectLst>
                  <a:outerShdw blurRad="38100" dist="38100" dir="2700000" algn="tl">
                    <a:srgbClr val="000000">
                      <a:alpha val="43137"/>
                    </a:srgbClr>
                  </a:outerShdw>
                </a:effectLst>
              </a:endParaRPr>
            </a:p>
          </p:txBody>
        </p:sp>
        <p:grpSp>
          <p:nvGrpSpPr>
            <p:cNvPr id="10" name="Group 24">
              <a:extLst>
                <a:ext uri="{FF2B5EF4-FFF2-40B4-BE49-F238E27FC236}">
                  <a16:creationId xmlns:a16="http://schemas.microsoft.com/office/drawing/2014/main" id="{8D9EDCA2-1435-4C93-A628-75041CE7D8E9}"/>
                </a:ext>
              </a:extLst>
            </p:cNvPr>
            <p:cNvGrpSpPr/>
            <p:nvPr/>
          </p:nvGrpSpPr>
          <p:grpSpPr>
            <a:xfrm>
              <a:off x="1176543" y="3872491"/>
              <a:ext cx="2426532" cy="1628707"/>
              <a:chOff x="340731" y="2627766"/>
              <a:chExt cx="2929293" cy="1628707"/>
            </a:xfrm>
          </p:grpSpPr>
          <p:sp>
            <p:nvSpPr>
              <p:cNvPr id="28" name="TextBox 25">
                <a:extLst>
                  <a:ext uri="{FF2B5EF4-FFF2-40B4-BE49-F238E27FC236}">
                    <a16:creationId xmlns:a16="http://schemas.microsoft.com/office/drawing/2014/main" id="{FD21284B-E9B3-4880-9043-E323F70F35BC}"/>
                  </a:ext>
                </a:extLst>
              </p:cNvPr>
              <p:cNvSpPr txBox="1"/>
              <p:nvPr/>
            </p:nvSpPr>
            <p:spPr>
              <a:xfrm>
                <a:off x="340732" y="2627766"/>
                <a:ext cx="2929292"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noProof="1" smtClean="0">
                    <a:solidFill>
                      <a:schemeClr val="accent1"/>
                    </a:solidFill>
                  </a:rPr>
                  <a:t>Positionnement</a:t>
                </a:r>
                <a:endParaRPr lang="en-US" sz="2400" b="1" noProof="1">
                  <a:solidFill>
                    <a:schemeClr val="accent1"/>
                  </a:solidFill>
                </a:endParaRPr>
              </a:p>
            </p:txBody>
          </p:sp>
          <p:sp>
            <p:nvSpPr>
              <p:cNvPr id="29" name="TextBox 26">
                <a:extLst>
                  <a:ext uri="{FF2B5EF4-FFF2-40B4-BE49-F238E27FC236}">
                    <a16:creationId xmlns:a16="http://schemas.microsoft.com/office/drawing/2014/main" id="{BC5DD8D7-0D72-4AA1-9872-D91ECC348326}"/>
                  </a:ext>
                </a:extLst>
              </p:cNvPr>
              <p:cNvSpPr txBox="1"/>
              <p:nvPr/>
            </p:nvSpPr>
            <p:spPr>
              <a:xfrm>
                <a:off x="340731" y="3086922"/>
                <a:ext cx="2929293" cy="1169551"/>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panose="05000000000000000000" pitchFamily="2" charset="2"/>
                  <a:buChar char="v"/>
                </a:pPr>
                <a:r>
                  <a:rPr lang="fr-FR" sz="1400" noProof="1" smtClean="0">
                    <a:solidFill>
                      <a:schemeClr val="bg1"/>
                    </a:solidFill>
                  </a:rPr>
                  <a:t>Changer notre posture vis à vis de EI en étant en co-construction sur les problématiques autour de SAS.</a:t>
                </a:r>
              </a:p>
            </p:txBody>
          </p:sp>
        </p:grpSp>
        <p:sp>
          <p:nvSpPr>
            <p:cNvPr id="18" name="Freeform: Shape 60">
              <a:extLst>
                <a:ext uri="{FF2B5EF4-FFF2-40B4-BE49-F238E27FC236}">
                  <a16:creationId xmlns:a16="http://schemas.microsoft.com/office/drawing/2014/main" id="{081B9E5E-D773-45CC-8444-B2EDB1986DB9}"/>
                </a:ext>
              </a:extLst>
            </p:cNvPr>
            <p:cNvSpPr/>
            <p:nvPr/>
          </p:nvSpPr>
          <p:spPr>
            <a:xfrm>
              <a:off x="2066760" y="2578662"/>
              <a:ext cx="790264" cy="528637"/>
            </a:xfrm>
            <a:custGeom>
              <a:avLst/>
              <a:gdLst>
                <a:gd name="connsiteX0" fmla="*/ 456413 w 790264"/>
                <a:gd name="connsiteY0" fmla="*/ 75634 h 528637"/>
                <a:gd name="connsiteX1" fmla="*/ 555949 w 790264"/>
                <a:gd name="connsiteY1" fmla="*/ 87629 h 528637"/>
                <a:gd name="connsiteX2" fmla="*/ 619766 w 790264"/>
                <a:gd name="connsiteY2" fmla="*/ 161924 h 528637"/>
                <a:gd name="connsiteX3" fmla="*/ 619766 w 790264"/>
                <a:gd name="connsiteY3" fmla="*/ 490537 h 528637"/>
                <a:gd name="connsiteX4" fmla="*/ 581666 w 790264"/>
                <a:gd name="connsiteY4" fmla="*/ 528637 h 528637"/>
                <a:gd name="connsiteX5" fmla="*/ 543566 w 790264"/>
                <a:gd name="connsiteY5" fmla="*/ 490537 h 528637"/>
                <a:gd name="connsiteX6" fmla="*/ 543566 w 790264"/>
                <a:gd name="connsiteY6" fmla="*/ 242887 h 528637"/>
                <a:gd name="connsiteX7" fmla="*/ 355923 w 790264"/>
                <a:gd name="connsiteY7" fmla="*/ 242887 h 528637"/>
                <a:gd name="connsiteX8" fmla="*/ 432123 w 790264"/>
                <a:gd name="connsiteY8" fmla="*/ 297179 h 528637"/>
                <a:gd name="connsiteX9" fmla="*/ 443553 w 790264"/>
                <a:gd name="connsiteY9" fmla="*/ 345757 h 528637"/>
                <a:gd name="connsiteX10" fmla="*/ 357828 w 790264"/>
                <a:gd name="connsiteY10" fmla="*/ 507682 h 528637"/>
                <a:gd name="connsiteX11" fmla="*/ 324491 w 790264"/>
                <a:gd name="connsiteY11" fmla="*/ 527684 h 528637"/>
                <a:gd name="connsiteX12" fmla="*/ 306393 w 790264"/>
                <a:gd name="connsiteY12" fmla="*/ 522922 h 528637"/>
                <a:gd name="connsiteX13" fmla="*/ 290201 w 790264"/>
                <a:gd name="connsiteY13" fmla="*/ 471487 h 528637"/>
                <a:gd name="connsiteX14" fmla="*/ 359733 w 790264"/>
                <a:gd name="connsiteY14" fmla="*/ 339089 h 528637"/>
                <a:gd name="connsiteX15" fmla="*/ 256863 w 790264"/>
                <a:gd name="connsiteY15" fmla="*/ 264794 h 528637"/>
                <a:gd name="connsiteX16" fmla="*/ 256863 w 790264"/>
                <a:gd name="connsiteY16" fmla="*/ 403859 h 528637"/>
                <a:gd name="connsiteX17" fmla="*/ 234956 w 790264"/>
                <a:gd name="connsiteY17" fmla="*/ 438149 h 528637"/>
                <a:gd name="connsiteX18" fmla="*/ 53981 w 790264"/>
                <a:gd name="connsiteY18" fmla="*/ 523874 h 528637"/>
                <a:gd name="connsiteX19" fmla="*/ 37788 w 790264"/>
                <a:gd name="connsiteY19" fmla="*/ 527684 h 528637"/>
                <a:gd name="connsiteX20" fmla="*/ 3498 w 790264"/>
                <a:gd name="connsiteY20" fmla="*/ 505777 h 528637"/>
                <a:gd name="connsiteX21" fmla="*/ 21596 w 790264"/>
                <a:gd name="connsiteY21" fmla="*/ 455294 h 528637"/>
                <a:gd name="connsiteX22" fmla="*/ 180663 w 790264"/>
                <a:gd name="connsiteY22" fmla="*/ 380047 h 528637"/>
                <a:gd name="connsiteX23" fmla="*/ 180663 w 790264"/>
                <a:gd name="connsiteY23" fmla="*/ 220027 h 528637"/>
                <a:gd name="connsiteX24" fmla="*/ 229241 w 790264"/>
                <a:gd name="connsiteY24" fmla="*/ 142874 h 528637"/>
                <a:gd name="connsiteX25" fmla="*/ 456413 w 790264"/>
                <a:gd name="connsiteY25" fmla="*/ 75634 h 528637"/>
                <a:gd name="connsiteX26" fmla="*/ 714064 w 790264"/>
                <a:gd name="connsiteY26" fmla="*/ 0 h 528637"/>
                <a:gd name="connsiteX27" fmla="*/ 790264 w 790264"/>
                <a:gd name="connsiteY27" fmla="*/ 76200 h 528637"/>
                <a:gd name="connsiteX28" fmla="*/ 714064 w 790264"/>
                <a:gd name="connsiteY28" fmla="*/ 152400 h 528637"/>
                <a:gd name="connsiteX29" fmla="*/ 637864 w 790264"/>
                <a:gd name="connsiteY29" fmla="*/ 76200 h 528637"/>
                <a:gd name="connsiteX30" fmla="*/ 714064 w 790264"/>
                <a:gd name="connsiteY30" fmla="*/ 0 h 528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90264" h="528637">
                  <a:moveTo>
                    <a:pt x="456413" y="75634"/>
                  </a:moveTo>
                  <a:cubicBezTo>
                    <a:pt x="488440" y="74770"/>
                    <a:pt x="521897" y="78104"/>
                    <a:pt x="555949" y="87629"/>
                  </a:cubicBezTo>
                  <a:cubicBezTo>
                    <a:pt x="591191" y="93344"/>
                    <a:pt x="618814" y="124777"/>
                    <a:pt x="619766" y="161924"/>
                  </a:cubicBezTo>
                  <a:lnTo>
                    <a:pt x="619766" y="490537"/>
                  </a:lnTo>
                  <a:cubicBezTo>
                    <a:pt x="619766" y="511492"/>
                    <a:pt x="602621" y="528637"/>
                    <a:pt x="581666" y="528637"/>
                  </a:cubicBezTo>
                  <a:cubicBezTo>
                    <a:pt x="560711" y="528637"/>
                    <a:pt x="543566" y="511492"/>
                    <a:pt x="543566" y="490537"/>
                  </a:cubicBezTo>
                  <a:lnTo>
                    <a:pt x="543566" y="242887"/>
                  </a:lnTo>
                  <a:lnTo>
                    <a:pt x="355923" y="242887"/>
                  </a:lnTo>
                  <a:lnTo>
                    <a:pt x="432123" y="297179"/>
                  </a:lnTo>
                  <a:cubicBezTo>
                    <a:pt x="447363" y="307657"/>
                    <a:pt x="452126" y="328612"/>
                    <a:pt x="443553" y="345757"/>
                  </a:cubicBezTo>
                  <a:lnTo>
                    <a:pt x="357828" y="507682"/>
                  </a:lnTo>
                  <a:cubicBezTo>
                    <a:pt x="351161" y="520064"/>
                    <a:pt x="337826" y="527684"/>
                    <a:pt x="324491" y="527684"/>
                  </a:cubicBezTo>
                  <a:cubicBezTo>
                    <a:pt x="317823" y="527684"/>
                    <a:pt x="312108" y="525779"/>
                    <a:pt x="306393" y="522922"/>
                  </a:cubicBezTo>
                  <a:cubicBezTo>
                    <a:pt x="287343" y="513397"/>
                    <a:pt x="280676" y="490537"/>
                    <a:pt x="290201" y="471487"/>
                  </a:cubicBezTo>
                  <a:lnTo>
                    <a:pt x="359733" y="339089"/>
                  </a:lnTo>
                  <a:lnTo>
                    <a:pt x="256863" y="264794"/>
                  </a:lnTo>
                  <a:lnTo>
                    <a:pt x="256863" y="403859"/>
                  </a:lnTo>
                  <a:cubicBezTo>
                    <a:pt x="256863" y="418147"/>
                    <a:pt x="248291" y="431482"/>
                    <a:pt x="234956" y="438149"/>
                  </a:cubicBezTo>
                  <a:lnTo>
                    <a:pt x="53981" y="523874"/>
                  </a:lnTo>
                  <a:cubicBezTo>
                    <a:pt x="49218" y="526732"/>
                    <a:pt x="43503" y="527684"/>
                    <a:pt x="37788" y="527684"/>
                  </a:cubicBezTo>
                  <a:cubicBezTo>
                    <a:pt x="23501" y="527684"/>
                    <a:pt x="10166" y="519112"/>
                    <a:pt x="3498" y="505777"/>
                  </a:cubicBezTo>
                  <a:cubicBezTo>
                    <a:pt x="-5074" y="486727"/>
                    <a:pt x="2546" y="463867"/>
                    <a:pt x="21596" y="455294"/>
                  </a:cubicBezTo>
                  <a:lnTo>
                    <a:pt x="180663" y="380047"/>
                  </a:lnTo>
                  <a:lnTo>
                    <a:pt x="180663" y="220027"/>
                  </a:lnTo>
                  <a:cubicBezTo>
                    <a:pt x="180663" y="185737"/>
                    <a:pt x="200666" y="157162"/>
                    <a:pt x="229241" y="142874"/>
                  </a:cubicBezTo>
                  <a:cubicBezTo>
                    <a:pt x="277104" y="118585"/>
                    <a:pt x="360329" y="78223"/>
                    <a:pt x="456413" y="75634"/>
                  </a:cubicBezTo>
                  <a:close/>
                  <a:moveTo>
                    <a:pt x="714064" y="0"/>
                  </a:moveTo>
                  <a:cubicBezTo>
                    <a:pt x="756148" y="0"/>
                    <a:pt x="790264" y="34116"/>
                    <a:pt x="790264" y="76200"/>
                  </a:cubicBezTo>
                  <a:cubicBezTo>
                    <a:pt x="790264" y="118284"/>
                    <a:pt x="756148" y="152400"/>
                    <a:pt x="714064" y="152400"/>
                  </a:cubicBezTo>
                  <a:cubicBezTo>
                    <a:pt x="671980" y="152400"/>
                    <a:pt x="637864" y="118284"/>
                    <a:pt x="637864" y="76200"/>
                  </a:cubicBezTo>
                  <a:cubicBezTo>
                    <a:pt x="637864" y="34116"/>
                    <a:pt x="671980" y="0"/>
                    <a:pt x="714064" y="0"/>
                  </a:cubicBezTo>
                  <a:close/>
                </a:path>
              </a:pathLst>
            </a:custGeom>
            <a:gradFill>
              <a:gsLst>
                <a:gs pos="0">
                  <a:schemeClr val="bg2"/>
                </a:gs>
                <a:gs pos="100000">
                  <a:schemeClr val="bg1"/>
                </a:gs>
              </a:gsLst>
              <a:lin ang="5400000" scaled="1"/>
            </a:gra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9" name="Graphic 18" descr="Trophy">
            <a:extLst>
              <a:ext uri="{FF2B5EF4-FFF2-40B4-BE49-F238E27FC236}">
                <a16:creationId xmlns:a16="http://schemas.microsoft.com/office/drawing/2014/main" id="{2CB6A0A3-35B7-4E28-8FD2-E3093C70E554}"/>
              </a:ext>
            </a:extLst>
          </p:cNvPr>
          <p:cNvSpPr/>
          <p:nvPr/>
        </p:nvSpPr>
        <p:spPr>
          <a:xfrm>
            <a:off x="9305925" y="2345299"/>
            <a:ext cx="676275" cy="762000"/>
          </a:xfrm>
          <a:custGeom>
            <a:avLst/>
            <a:gdLst>
              <a:gd name="connsiteX0" fmla="*/ 577691 w 676275"/>
              <a:gd name="connsiteY0" fmla="*/ 369094 h 762000"/>
              <a:gd name="connsiteX1" fmla="*/ 444341 w 676275"/>
              <a:gd name="connsiteY1" fmla="*/ 432911 h 762000"/>
              <a:gd name="connsiteX2" fmla="*/ 501491 w 676275"/>
              <a:gd name="connsiteY2" fmla="*/ 374809 h 762000"/>
              <a:gd name="connsiteX3" fmla="*/ 523399 w 676275"/>
              <a:gd name="connsiteY3" fmla="*/ 346234 h 762000"/>
              <a:gd name="connsiteX4" fmla="*/ 549116 w 676275"/>
              <a:gd name="connsiteY4" fmla="*/ 255746 h 762000"/>
              <a:gd name="connsiteX5" fmla="*/ 549116 w 676275"/>
              <a:gd name="connsiteY5" fmla="*/ 131921 h 762000"/>
              <a:gd name="connsiteX6" fmla="*/ 615791 w 676275"/>
              <a:gd name="connsiteY6" fmla="*/ 131921 h 762000"/>
              <a:gd name="connsiteX7" fmla="*/ 615791 w 676275"/>
              <a:gd name="connsiteY7" fmla="*/ 276701 h 762000"/>
              <a:gd name="connsiteX8" fmla="*/ 577691 w 676275"/>
              <a:gd name="connsiteY8" fmla="*/ 369094 h 762000"/>
              <a:gd name="connsiteX9" fmla="*/ 104299 w 676275"/>
              <a:gd name="connsiteY9" fmla="*/ 369094 h 762000"/>
              <a:gd name="connsiteX10" fmla="*/ 64294 w 676275"/>
              <a:gd name="connsiteY10" fmla="*/ 276701 h 762000"/>
              <a:gd name="connsiteX11" fmla="*/ 64294 w 676275"/>
              <a:gd name="connsiteY11" fmla="*/ 130969 h 762000"/>
              <a:gd name="connsiteX12" fmla="*/ 130969 w 676275"/>
              <a:gd name="connsiteY12" fmla="*/ 130969 h 762000"/>
              <a:gd name="connsiteX13" fmla="*/ 130969 w 676275"/>
              <a:gd name="connsiteY13" fmla="*/ 254794 h 762000"/>
              <a:gd name="connsiteX14" fmla="*/ 156686 w 676275"/>
              <a:gd name="connsiteY14" fmla="*/ 345281 h 762000"/>
              <a:gd name="connsiteX15" fmla="*/ 178594 w 676275"/>
              <a:gd name="connsiteY15" fmla="*/ 373856 h 762000"/>
              <a:gd name="connsiteX16" fmla="*/ 235744 w 676275"/>
              <a:gd name="connsiteY16" fmla="*/ 431959 h 762000"/>
              <a:gd name="connsiteX17" fmla="*/ 104299 w 676275"/>
              <a:gd name="connsiteY17" fmla="*/ 369094 h 762000"/>
              <a:gd name="connsiteX18" fmla="*/ 673894 w 676275"/>
              <a:gd name="connsiteY18" fmla="*/ 273844 h 762000"/>
              <a:gd name="connsiteX19" fmla="*/ 673894 w 676275"/>
              <a:gd name="connsiteY19" fmla="*/ 73819 h 762000"/>
              <a:gd name="connsiteX20" fmla="*/ 550069 w 676275"/>
              <a:gd name="connsiteY20" fmla="*/ 73819 h 762000"/>
              <a:gd name="connsiteX21" fmla="*/ 550069 w 676275"/>
              <a:gd name="connsiteY21" fmla="*/ 7144 h 762000"/>
              <a:gd name="connsiteX22" fmla="*/ 340519 w 676275"/>
              <a:gd name="connsiteY22" fmla="*/ 7144 h 762000"/>
              <a:gd name="connsiteX23" fmla="*/ 130969 w 676275"/>
              <a:gd name="connsiteY23" fmla="*/ 7144 h 762000"/>
              <a:gd name="connsiteX24" fmla="*/ 130969 w 676275"/>
              <a:gd name="connsiteY24" fmla="*/ 73819 h 762000"/>
              <a:gd name="connsiteX25" fmla="*/ 7144 w 676275"/>
              <a:gd name="connsiteY25" fmla="*/ 73819 h 762000"/>
              <a:gd name="connsiteX26" fmla="*/ 7144 w 676275"/>
              <a:gd name="connsiteY26" fmla="*/ 272891 h 762000"/>
              <a:gd name="connsiteX27" fmla="*/ 61436 w 676275"/>
              <a:gd name="connsiteY27" fmla="*/ 406241 h 762000"/>
              <a:gd name="connsiteX28" fmla="*/ 289084 w 676275"/>
              <a:gd name="connsiteY28" fmla="*/ 491966 h 762000"/>
              <a:gd name="connsiteX29" fmla="*/ 302419 w 676275"/>
              <a:gd name="connsiteY29" fmla="*/ 539591 h 762000"/>
              <a:gd name="connsiteX30" fmla="*/ 302419 w 676275"/>
              <a:gd name="connsiteY30" fmla="*/ 663416 h 762000"/>
              <a:gd name="connsiteX31" fmla="*/ 254794 w 676275"/>
              <a:gd name="connsiteY31" fmla="*/ 663416 h 762000"/>
              <a:gd name="connsiteX32" fmla="*/ 216694 w 676275"/>
              <a:gd name="connsiteY32" fmla="*/ 701516 h 762000"/>
              <a:gd name="connsiteX33" fmla="*/ 169069 w 676275"/>
              <a:gd name="connsiteY33" fmla="*/ 701516 h 762000"/>
              <a:gd name="connsiteX34" fmla="*/ 130969 w 676275"/>
              <a:gd name="connsiteY34" fmla="*/ 739616 h 762000"/>
              <a:gd name="connsiteX35" fmla="*/ 130969 w 676275"/>
              <a:gd name="connsiteY35" fmla="*/ 758666 h 762000"/>
              <a:gd name="connsiteX36" fmla="*/ 550069 w 676275"/>
              <a:gd name="connsiteY36" fmla="*/ 758666 h 762000"/>
              <a:gd name="connsiteX37" fmla="*/ 550069 w 676275"/>
              <a:gd name="connsiteY37" fmla="*/ 739616 h 762000"/>
              <a:gd name="connsiteX38" fmla="*/ 511969 w 676275"/>
              <a:gd name="connsiteY38" fmla="*/ 701516 h 762000"/>
              <a:gd name="connsiteX39" fmla="*/ 464344 w 676275"/>
              <a:gd name="connsiteY39" fmla="*/ 701516 h 762000"/>
              <a:gd name="connsiteX40" fmla="*/ 426244 w 676275"/>
              <a:gd name="connsiteY40" fmla="*/ 663416 h 762000"/>
              <a:gd name="connsiteX41" fmla="*/ 378619 w 676275"/>
              <a:gd name="connsiteY41" fmla="*/ 663416 h 762000"/>
              <a:gd name="connsiteX42" fmla="*/ 378619 w 676275"/>
              <a:gd name="connsiteY42" fmla="*/ 540544 h 762000"/>
              <a:gd name="connsiteX43" fmla="*/ 391954 w 676275"/>
              <a:gd name="connsiteY43" fmla="*/ 492919 h 762000"/>
              <a:gd name="connsiteX44" fmla="*/ 619601 w 676275"/>
              <a:gd name="connsiteY44" fmla="*/ 407194 h 762000"/>
              <a:gd name="connsiteX45" fmla="*/ 673894 w 676275"/>
              <a:gd name="connsiteY45" fmla="*/ 27384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76275" h="762000">
                <a:moveTo>
                  <a:pt x="577691" y="369094"/>
                </a:moveTo>
                <a:cubicBezTo>
                  <a:pt x="544354" y="403384"/>
                  <a:pt x="512921" y="425291"/>
                  <a:pt x="444341" y="432911"/>
                </a:cubicBezTo>
                <a:cubicBezTo>
                  <a:pt x="462439" y="414814"/>
                  <a:pt x="483394" y="396716"/>
                  <a:pt x="501491" y="374809"/>
                </a:cubicBezTo>
                <a:cubicBezTo>
                  <a:pt x="509111" y="366236"/>
                  <a:pt x="523399" y="347186"/>
                  <a:pt x="523399" y="346234"/>
                </a:cubicBezTo>
                <a:cubicBezTo>
                  <a:pt x="539591" y="319564"/>
                  <a:pt x="549116" y="289084"/>
                  <a:pt x="549116" y="255746"/>
                </a:cubicBezTo>
                <a:lnTo>
                  <a:pt x="549116" y="131921"/>
                </a:lnTo>
                <a:lnTo>
                  <a:pt x="615791" y="131921"/>
                </a:lnTo>
                <a:lnTo>
                  <a:pt x="615791" y="276701"/>
                </a:lnTo>
                <a:cubicBezTo>
                  <a:pt x="616744" y="278606"/>
                  <a:pt x="618649" y="326231"/>
                  <a:pt x="577691" y="369094"/>
                </a:cubicBezTo>
                <a:close/>
                <a:moveTo>
                  <a:pt x="104299" y="369094"/>
                </a:moveTo>
                <a:cubicBezTo>
                  <a:pt x="62389" y="326231"/>
                  <a:pt x="64294" y="278606"/>
                  <a:pt x="64294" y="276701"/>
                </a:cubicBezTo>
                <a:lnTo>
                  <a:pt x="64294" y="130969"/>
                </a:lnTo>
                <a:lnTo>
                  <a:pt x="130969" y="130969"/>
                </a:lnTo>
                <a:lnTo>
                  <a:pt x="130969" y="254794"/>
                </a:lnTo>
                <a:cubicBezTo>
                  <a:pt x="130969" y="288131"/>
                  <a:pt x="140494" y="318611"/>
                  <a:pt x="156686" y="345281"/>
                </a:cubicBezTo>
                <a:cubicBezTo>
                  <a:pt x="156686" y="346234"/>
                  <a:pt x="170974" y="366236"/>
                  <a:pt x="178594" y="373856"/>
                </a:cubicBezTo>
                <a:cubicBezTo>
                  <a:pt x="197644" y="395764"/>
                  <a:pt x="217646" y="413861"/>
                  <a:pt x="235744" y="431959"/>
                </a:cubicBezTo>
                <a:cubicBezTo>
                  <a:pt x="169069" y="424339"/>
                  <a:pt x="136684" y="402431"/>
                  <a:pt x="104299" y="369094"/>
                </a:cubicBezTo>
                <a:close/>
                <a:moveTo>
                  <a:pt x="673894" y="273844"/>
                </a:moveTo>
                <a:lnTo>
                  <a:pt x="673894" y="73819"/>
                </a:lnTo>
                <a:lnTo>
                  <a:pt x="550069" y="73819"/>
                </a:lnTo>
                <a:lnTo>
                  <a:pt x="550069" y="7144"/>
                </a:lnTo>
                <a:lnTo>
                  <a:pt x="340519" y="7144"/>
                </a:lnTo>
                <a:lnTo>
                  <a:pt x="130969" y="7144"/>
                </a:lnTo>
                <a:lnTo>
                  <a:pt x="130969" y="73819"/>
                </a:lnTo>
                <a:lnTo>
                  <a:pt x="7144" y="73819"/>
                </a:lnTo>
                <a:lnTo>
                  <a:pt x="7144" y="272891"/>
                </a:lnTo>
                <a:cubicBezTo>
                  <a:pt x="7144" y="282416"/>
                  <a:pt x="7144" y="348139"/>
                  <a:pt x="61436" y="406241"/>
                </a:cubicBezTo>
                <a:cubicBezTo>
                  <a:pt x="113824" y="461486"/>
                  <a:pt x="177641" y="490061"/>
                  <a:pt x="289084" y="491966"/>
                </a:cubicBezTo>
                <a:cubicBezTo>
                  <a:pt x="297656" y="506254"/>
                  <a:pt x="302419" y="522446"/>
                  <a:pt x="302419" y="539591"/>
                </a:cubicBezTo>
                <a:lnTo>
                  <a:pt x="302419" y="663416"/>
                </a:lnTo>
                <a:lnTo>
                  <a:pt x="254794" y="663416"/>
                </a:lnTo>
                <a:cubicBezTo>
                  <a:pt x="233839" y="663416"/>
                  <a:pt x="216694" y="680561"/>
                  <a:pt x="216694" y="701516"/>
                </a:cubicBezTo>
                <a:lnTo>
                  <a:pt x="169069" y="701516"/>
                </a:lnTo>
                <a:cubicBezTo>
                  <a:pt x="148114" y="701516"/>
                  <a:pt x="130969" y="718661"/>
                  <a:pt x="130969" y="739616"/>
                </a:cubicBezTo>
                <a:lnTo>
                  <a:pt x="130969" y="758666"/>
                </a:lnTo>
                <a:lnTo>
                  <a:pt x="550069" y="758666"/>
                </a:lnTo>
                <a:lnTo>
                  <a:pt x="550069" y="739616"/>
                </a:lnTo>
                <a:cubicBezTo>
                  <a:pt x="550069" y="718661"/>
                  <a:pt x="532924" y="701516"/>
                  <a:pt x="511969" y="701516"/>
                </a:cubicBezTo>
                <a:lnTo>
                  <a:pt x="464344" y="701516"/>
                </a:lnTo>
                <a:cubicBezTo>
                  <a:pt x="464344" y="680561"/>
                  <a:pt x="447199" y="663416"/>
                  <a:pt x="426244" y="663416"/>
                </a:cubicBezTo>
                <a:lnTo>
                  <a:pt x="378619" y="663416"/>
                </a:lnTo>
                <a:lnTo>
                  <a:pt x="378619" y="540544"/>
                </a:lnTo>
                <a:cubicBezTo>
                  <a:pt x="378619" y="523399"/>
                  <a:pt x="383381" y="507206"/>
                  <a:pt x="391954" y="492919"/>
                </a:cubicBezTo>
                <a:cubicBezTo>
                  <a:pt x="503396" y="491014"/>
                  <a:pt x="567214" y="461486"/>
                  <a:pt x="619601" y="407194"/>
                </a:cubicBezTo>
                <a:cubicBezTo>
                  <a:pt x="673894" y="350044"/>
                  <a:pt x="673894" y="283369"/>
                  <a:pt x="673894" y="273844"/>
                </a:cubicBezTo>
                <a:close/>
              </a:path>
            </a:pathLst>
          </a:cu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0" name="Titre 1"/>
          <p:cNvSpPr>
            <a:spLocks noGrp="1"/>
          </p:cNvSpPr>
          <p:nvPr>
            <p:ph type="title"/>
          </p:nvPr>
        </p:nvSpPr>
        <p:spPr>
          <a:xfrm>
            <a:off x="1629580" y="211369"/>
            <a:ext cx="8974800" cy="478800"/>
          </a:xfrm>
        </p:spPr>
        <p:txBody>
          <a:bodyPr>
            <a:normAutofit fontScale="90000"/>
          </a:bodyPr>
          <a:lstStyle/>
          <a:p>
            <a:pPr algn="ctr"/>
            <a:r>
              <a:rPr lang="fr-FR" sz="2800" cap="all" dirty="0">
                <a:solidFill>
                  <a:srgbClr val="13324A"/>
                </a:solidFill>
              </a:rPr>
              <a:t>Organisation </a:t>
            </a:r>
            <a:r>
              <a:rPr lang="fr-FR" sz="2800" cap="all" dirty="0" smtClean="0">
                <a:solidFill>
                  <a:srgbClr val="13324A"/>
                </a:solidFill>
              </a:rPr>
              <a:t>SAS</a:t>
            </a:r>
            <a:r>
              <a:rPr lang="fr-FR" sz="2800" cap="all" noProof="0" dirty="0">
                <a:solidFill>
                  <a:srgbClr val="13324A"/>
                </a:solidFill>
              </a:rPr>
              <a:t/>
            </a:r>
            <a:br>
              <a:rPr lang="fr-FR" sz="2800" cap="all" noProof="0" dirty="0">
                <a:solidFill>
                  <a:srgbClr val="13324A"/>
                </a:solidFill>
              </a:rPr>
            </a:br>
            <a:r>
              <a:rPr lang="fr-FR" sz="2000" cap="all" noProof="0" dirty="0" smtClean="0">
                <a:solidFill>
                  <a:srgbClr val="13324A"/>
                </a:solidFill>
              </a:rPr>
              <a:t>Organisation Cible</a:t>
            </a:r>
            <a:endParaRPr lang="fr-FR" sz="2000" cap="all" noProof="0" dirty="0">
              <a:solidFill>
                <a:srgbClr val="13324A"/>
              </a:solidFill>
            </a:endParaRPr>
          </a:p>
        </p:txBody>
      </p:sp>
      <p:sp>
        <p:nvSpPr>
          <p:cNvPr id="40" name="Flèche droite rayée 39"/>
          <p:cNvSpPr/>
          <p:nvPr/>
        </p:nvSpPr>
        <p:spPr>
          <a:xfrm>
            <a:off x="6866580" y="2976746"/>
            <a:ext cx="1171004" cy="895745"/>
          </a:xfrm>
          <a:prstGeom prst="stripedRightArrow">
            <a:avLst>
              <a:gd name="adj1" fmla="val 50000"/>
              <a:gd name="adj2" fmla="val 50737"/>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79483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re 1"/>
          <p:cNvSpPr>
            <a:spLocks noGrp="1"/>
          </p:cNvSpPr>
          <p:nvPr>
            <p:ph type="title"/>
          </p:nvPr>
        </p:nvSpPr>
        <p:spPr>
          <a:xfrm>
            <a:off x="1629580" y="211369"/>
            <a:ext cx="8974800" cy="478800"/>
          </a:xfrm>
        </p:spPr>
        <p:txBody>
          <a:bodyPr>
            <a:normAutofit fontScale="90000"/>
          </a:bodyPr>
          <a:lstStyle/>
          <a:p>
            <a:pPr algn="ctr"/>
            <a:r>
              <a:rPr lang="fr-FR" sz="2800" cap="all" noProof="0" dirty="0" smtClean="0">
                <a:solidFill>
                  <a:srgbClr val="13324A"/>
                </a:solidFill>
              </a:rPr>
              <a:t>Axe d’amélioration #3</a:t>
            </a:r>
            <a:br>
              <a:rPr lang="fr-FR" sz="2800" cap="all" noProof="0" dirty="0" smtClean="0">
                <a:solidFill>
                  <a:srgbClr val="13324A"/>
                </a:solidFill>
              </a:rPr>
            </a:br>
            <a:r>
              <a:rPr lang="fr-FR" sz="2000" cap="all" noProof="0" dirty="0" smtClean="0">
                <a:solidFill>
                  <a:srgbClr val="13324A"/>
                </a:solidFill>
              </a:rPr>
              <a:t>support utilisateur</a:t>
            </a:r>
            <a:endParaRPr lang="fr-FR" sz="2000" cap="all" noProof="0" dirty="0">
              <a:solidFill>
                <a:srgbClr val="13324A"/>
              </a:solidFill>
            </a:endParaRPr>
          </a:p>
        </p:txBody>
      </p:sp>
      <p:sp>
        <p:nvSpPr>
          <p:cNvPr id="61" name="Shape">
            <a:extLst>
              <a:ext uri="{FF2B5EF4-FFF2-40B4-BE49-F238E27FC236}">
                <a16:creationId xmlns:a16="http://schemas.microsoft.com/office/drawing/2014/main" id="{A6CD4CA2-1016-4438-8A99-AD4D40F9645C}"/>
              </a:ext>
            </a:extLst>
          </p:cNvPr>
          <p:cNvSpPr/>
          <p:nvPr/>
        </p:nvSpPr>
        <p:spPr>
          <a:xfrm>
            <a:off x="1582950" y="2044198"/>
            <a:ext cx="1659117" cy="117683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0055"/>
                </a:lnTo>
                <a:lnTo>
                  <a:pt x="0" y="2836"/>
                </a:lnTo>
                <a:cubicBezTo>
                  <a:pt x="0" y="1260"/>
                  <a:pt x="894" y="0"/>
                  <a:pt x="2012" y="0"/>
                </a:cubicBezTo>
                <a:lnTo>
                  <a:pt x="19588" y="0"/>
                </a:lnTo>
                <a:cubicBezTo>
                  <a:pt x="20706" y="0"/>
                  <a:pt x="21600" y="1260"/>
                  <a:pt x="21600" y="2836"/>
                </a:cubicBezTo>
                <a:lnTo>
                  <a:pt x="21600" y="21600"/>
                </a:lnTo>
                <a:close/>
              </a:path>
            </a:pathLst>
          </a:custGeom>
          <a:solidFill>
            <a:schemeClr val="bg1">
              <a:lumMod val="50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2400" b="0" i="0" u="none" strike="noStrike" kern="1200" cap="none" spc="0" normalizeH="0" baseline="0" noProof="0" dirty="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62" name="Shape">
            <a:extLst>
              <a:ext uri="{FF2B5EF4-FFF2-40B4-BE49-F238E27FC236}">
                <a16:creationId xmlns:a16="http://schemas.microsoft.com/office/drawing/2014/main" id="{08ECED4F-8753-4A65-AFE0-9BAABF93CFB6}"/>
              </a:ext>
            </a:extLst>
          </p:cNvPr>
          <p:cNvSpPr/>
          <p:nvPr/>
        </p:nvSpPr>
        <p:spPr>
          <a:xfrm>
            <a:off x="1473698" y="1934941"/>
            <a:ext cx="1877626" cy="3827045"/>
          </a:xfrm>
          <a:custGeom>
            <a:avLst/>
            <a:gdLst/>
            <a:ahLst/>
            <a:cxnLst>
              <a:cxn ang="0">
                <a:pos x="wd2" y="hd2"/>
              </a:cxn>
              <a:cxn ang="5400000">
                <a:pos x="wd2" y="hd2"/>
              </a:cxn>
              <a:cxn ang="10800000">
                <a:pos x="wd2" y="hd2"/>
              </a:cxn>
              <a:cxn ang="16200000">
                <a:pos x="wd2" y="hd2"/>
              </a:cxn>
            </a:cxnLst>
            <a:rect l="0" t="0" r="r" b="b"/>
            <a:pathLst>
              <a:path w="21600" h="21600" extrusionOk="0">
                <a:moveTo>
                  <a:pt x="1257" y="8792"/>
                </a:moveTo>
                <a:lnTo>
                  <a:pt x="20343" y="5241"/>
                </a:lnTo>
                <a:lnTo>
                  <a:pt x="20343" y="20111"/>
                </a:lnTo>
                <a:cubicBezTo>
                  <a:pt x="20343" y="20596"/>
                  <a:pt x="19553" y="20983"/>
                  <a:pt x="18566" y="20983"/>
                </a:cubicBezTo>
                <a:lnTo>
                  <a:pt x="3034" y="20983"/>
                </a:lnTo>
                <a:cubicBezTo>
                  <a:pt x="2047" y="20983"/>
                  <a:pt x="1257" y="20596"/>
                  <a:pt x="1257" y="20111"/>
                </a:cubicBezTo>
                <a:lnTo>
                  <a:pt x="1257" y="8792"/>
                </a:lnTo>
                <a:close/>
                <a:moveTo>
                  <a:pt x="21600" y="1339"/>
                </a:moveTo>
                <a:lnTo>
                  <a:pt x="21600" y="20261"/>
                </a:lnTo>
                <a:cubicBezTo>
                  <a:pt x="21600" y="21001"/>
                  <a:pt x="20379" y="21600"/>
                  <a:pt x="18871" y="21600"/>
                </a:cubicBezTo>
                <a:lnTo>
                  <a:pt x="2729" y="21600"/>
                </a:lnTo>
                <a:cubicBezTo>
                  <a:pt x="1221" y="21600"/>
                  <a:pt x="0" y="21001"/>
                  <a:pt x="0" y="20261"/>
                </a:cubicBezTo>
                <a:lnTo>
                  <a:pt x="0" y="1339"/>
                </a:lnTo>
                <a:cubicBezTo>
                  <a:pt x="0" y="599"/>
                  <a:pt x="1221" y="0"/>
                  <a:pt x="2729" y="0"/>
                </a:cubicBezTo>
                <a:lnTo>
                  <a:pt x="18871" y="0"/>
                </a:lnTo>
                <a:cubicBezTo>
                  <a:pt x="20379" y="0"/>
                  <a:pt x="21600" y="608"/>
                  <a:pt x="21600" y="1339"/>
                </a:cubicBezTo>
                <a:close/>
                <a:moveTo>
                  <a:pt x="21420" y="1339"/>
                </a:moveTo>
                <a:cubicBezTo>
                  <a:pt x="21420" y="652"/>
                  <a:pt x="20271" y="88"/>
                  <a:pt x="18871" y="88"/>
                </a:cubicBezTo>
                <a:lnTo>
                  <a:pt x="2729" y="88"/>
                </a:lnTo>
                <a:cubicBezTo>
                  <a:pt x="1329" y="88"/>
                  <a:pt x="180" y="652"/>
                  <a:pt x="180" y="1339"/>
                </a:cubicBezTo>
                <a:lnTo>
                  <a:pt x="180" y="20261"/>
                </a:lnTo>
                <a:cubicBezTo>
                  <a:pt x="180" y="20948"/>
                  <a:pt x="1329" y="21512"/>
                  <a:pt x="2729" y="21512"/>
                </a:cubicBezTo>
                <a:lnTo>
                  <a:pt x="18871" y="21512"/>
                </a:lnTo>
                <a:cubicBezTo>
                  <a:pt x="20271" y="21512"/>
                  <a:pt x="21420" y="20948"/>
                  <a:pt x="21420" y="20261"/>
                </a:cubicBezTo>
                <a:lnTo>
                  <a:pt x="21420" y="1339"/>
                </a:lnTo>
                <a:close/>
              </a:path>
            </a:pathLst>
          </a:custGeom>
          <a:solidFill>
            <a:schemeClr val="tx2"/>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2400" b="0" i="0" u="none" strike="noStrike" kern="1200" cap="none" spc="0" normalizeH="0" baseline="0" noProof="0" dirty="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65" name="TextBox 12">
            <a:extLst>
              <a:ext uri="{FF2B5EF4-FFF2-40B4-BE49-F238E27FC236}">
                <a16:creationId xmlns:a16="http://schemas.microsoft.com/office/drawing/2014/main" id="{F47EC503-B0A5-45AA-8F11-C458F9F81366}"/>
              </a:ext>
            </a:extLst>
          </p:cNvPr>
          <p:cNvSpPr txBox="1"/>
          <p:nvPr/>
        </p:nvSpPr>
        <p:spPr>
          <a:xfrm>
            <a:off x="1754300" y="3663964"/>
            <a:ext cx="1297341" cy="45397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900"/>
              </a:spcAft>
              <a:buClrTx/>
              <a:buSzTx/>
              <a:buFontTx/>
              <a:buNone/>
              <a:tabLst/>
              <a:defRPr/>
            </a:pPr>
            <a:r>
              <a:rPr kumimoji="0" lang="en-US" sz="800" b="0" i="0" u="none" strike="noStrike" kern="1200" cap="none" spc="0" normalizeH="0" baseline="0" noProof="1" smtClean="0">
                <a:ln>
                  <a:noFill/>
                </a:ln>
                <a:solidFill>
                  <a:prstClr val="white"/>
                </a:solidFill>
                <a:effectLst/>
                <a:uLnTx/>
                <a:uFillTx/>
                <a:latin typeface="Calibri" panose="020F0502020204030204"/>
                <a:ea typeface="+mn-ea"/>
                <a:cs typeface="+mn-cs"/>
              </a:rPr>
              <a:t>Support </a:t>
            </a:r>
            <a:r>
              <a:rPr kumimoji="0" lang="en-US" sz="800" b="1" i="0" u="none" strike="noStrike" kern="1200" cap="none" spc="0" normalizeH="0" baseline="0" noProof="1" smtClean="0">
                <a:ln>
                  <a:noFill/>
                </a:ln>
                <a:solidFill>
                  <a:prstClr val="white"/>
                </a:solidFill>
                <a:effectLst/>
                <a:uLnTx/>
                <a:uFillTx/>
                <a:latin typeface="Calibri" panose="020F0502020204030204"/>
                <a:ea typeface="+mn-ea"/>
                <a:cs typeface="+mn-cs"/>
              </a:rPr>
              <a:t>Niveau 2 </a:t>
            </a:r>
            <a:r>
              <a:rPr kumimoji="0" lang="en-US" sz="800" b="0" i="0" u="none" strike="noStrike" kern="1200" cap="none" spc="0" normalizeH="0" baseline="0" noProof="1" smtClean="0">
                <a:ln>
                  <a:noFill/>
                </a:ln>
                <a:solidFill>
                  <a:prstClr val="white"/>
                </a:solidFill>
                <a:effectLst/>
                <a:uLnTx/>
                <a:uFillTx/>
                <a:latin typeface="Calibri" panose="020F0502020204030204"/>
                <a:ea typeface="+mn-ea"/>
                <a:cs typeface="+mn-cs"/>
              </a:rPr>
              <a:t>utilisateur.</a:t>
            </a:r>
          </a:p>
          <a:p>
            <a:pPr marL="0" marR="0" lvl="0" indent="0" algn="l" defTabSz="914400" rtl="0" eaLnBrk="1" fontAlgn="auto" latinLnBrk="0" hangingPunct="1">
              <a:lnSpc>
                <a:spcPct val="100000"/>
              </a:lnSpc>
              <a:spcBef>
                <a:spcPts val="0"/>
              </a:spcBef>
              <a:spcAft>
                <a:spcPts val="900"/>
              </a:spcAft>
              <a:buClrTx/>
              <a:buSzTx/>
              <a:buFontTx/>
              <a:buNone/>
              <a:tabLst/>
              <a:defRPr/>
            </a:pPr>
            <a:r>
              <a:rPr kumimoji="0" lang="en-US" sz="800" b="0" i="0" u="none" strike="noStrike" kern="1200" cap="none" spc="0" normalizeH="0" baseline="0" noProof="1" smtClean="0">
                <a:ln>
                  <a:noFill/>
                </a:ln>
                <a:solidFill>
                  <a:prstClr val="white"/>
                </a:solidFill>
                <a:effectLst/>
                <a:uLnTx/>
                <a:uFillTx/>
                <a:latin typeface="Calibri" panose="020F0502020204030204"/>
                <a:ea typeface="+mn-ea"/>
                <a:cs typeface="+mn-cs"/>
              </a:rPr>
              <a:t>Diffusion des informations SAS.</a:t>
            </a:r>
          </a:p>
        </p:txBody>
      </p:sp>
      <p:sp>
        <p:nvSpPr>
          <p:cNvPr id="66" name="TextBox 2">
            <a:extLst>
              <a:ext uri="{FF2B5EF4-FFF2-40B4-BE49-F238E27FC236}">
                <a16:creationId xmlns:a16="http://schemas.microsoft.com/office/drawing/2014/main" id="{32C90B10-4328-4915-94A6-E5AFAD7E4107}"/>
              </a:ext>
            </a:extLst>
          </p:cNvPr>
          <p:cNvSpPr txBox="1"/>
          <p:nvPr/>
        </p:nvSpPr>
        <p:spPr>
          <a:xfrm>
            <a:off x="2222237" y="2207884"/>
            <a:ext cx="1019831" cy="523220"/>
          </a:xfrm>
          <a:prstGeom prst="rect">
            <a:avLst/>
          </a:prstGeom>
          <a:noFill/>
          <a:effectLst>
            <a:outerShdw blurRad="50800" dist="38100" dir="2700000" algn="tl" rotWithShape="0">
              <a:prstClr val="black">
                <a:alpha val="40000"/>
              </a:prstClr>
            </a:outerShdw>
          </a:effectLst>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smtClean="0">
                <a:ln>
                  <a:noFill/>
                </a:ln>
                <a:solidFill>
                  <a:prstClr val="white"/>
                </a:solidFill>
                <a:effectLst/>
                <a:uLnTx/>
                <a:uFillTx/>
                <a:latin typeface="Calibri" panose="020F0502020204030204"/>
                <a:ea typeface="+mn-ea"/>
                <a:cs typeface="+mn-cs"/>
              </a:rPr>
              <a:t>SQdD</a:t>
            </a: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7" name="Image 66"/>
          <p:cNvPicPr>
            <a:picLocks noChangeAspect="1"/>
          </p:cNvPicPr>
          <p:nvPr/>
        </p:nvPicPr>
        <p:blipFill>
          <a:blip r:embed="rId3"/>
          <a:stretch>
            <a:fillRect/>
          </a:stretch>
        </p:blipFill>
        <p:spPr>
          <a:xfrm>
            <a:off x="1629131" y="2786316"/>
            <a:ext cx="434715" cy="434715"/>
          </a:xfrm>
          <a:prstGeom prst="rect">
            <a:avLst/>
          </a:prstGeom>
        </p:spPr>
      </p:pic>
      <p:sp>
        <p:nvSpPr>
          <p:cNvPr id="68" name="Shape">
            <a:extLst>
              <a:ext uri="{FF2B5EF4-FFF2-40B4-BE49-F238E27FC236}">
                <a16:creationId xmlns:a16="http://schemas.microsoft.com/office/drawing/2014/main" id="{F4E58470-1854-8F40-B6EB-0F7DA4362AA8}"/>
              </a:ext>
            </a:extLst>
          </p:cNvPr>
          <p:cNvSpPr/>
          <p:nvPr/>
        </p:nvSpPr>
        <p:spPr>
          <a:xfrm>
            <a:off x="3964508" y="2044198"/>
            <a:ext cx="1659117" cy="117683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0055"/>
                </a:lnTo>
                <a:lnTo>
                  <a:pt x="0" y="2836"/>
                </a:lnTo>
                <a:cubicBezTo>
                  <a:pt x="0" y="1260"/>
                  <a:pt x="894" y="0"/>
                  <a:pt x="2012" y="0"/>
                </a:cubicBezTo>
                <a:lnTo>
                  <a:pt x="19588" y="0"/>
                </a:lnTo>
                <a:cubicBezTo>
                  <a:pt x="20706" y="0"/>
                  <a:pt x="21600" y="1260"/>
                  <a:pt x="21600" y="2836"/>
                </a:cubicBezTo>
                <a:lnTo>
                  <a:pt x="21600" y="21600"/>
                </a:lnTo>
                <a:close/>
              </a:path>
            </a:pathLst>
          </a:custGeom>
          <a:solidFill>
            <a:schemeClr val="tx2">
              <a:lumMod val="40000"/>
              <a:lumOff val="60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24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69" name="Shape">
            <a:extLst>
              <a:ext uri="{FF2B5EF4-FFF2-40B4-BE49-F238E27FC236}">
                <a16:creationId xmlns:a16="http://schemas.microsoft.com/office/drawing/2014/main" id="{2AE632B5-252E-644D-8CCD-F8D6AFD3858B}"/>
              </a:ext>
            </a:extLst>
          </p:cNvPr>
          <p:cNvSpPr/>
          <p:nvPr/>
        </p:nvSpPr>
        <p:spPr>
          <a:xfrm>
            <a:off x="3855256" y="1934941"/>
            <a:ext cx="1877626" cy="3827045"/>
          </a:xfrm>
          <a:custGeom>
            <a:avLst/>
            <a:gdLst/>
            <a:ahLst/>
            <a:cxnLst>
              <a:cxn ang="0">
                <a:pos x="wd2" y="hd2"/>
              </a:cxn>
              <a:cxn ang="5400000">
                <a:pos x="wd2" y="hd2"/>
              </a:cxn>
              <a:cxn ang="10800000">
                <a:pos x="wd2" y="hd2"/>
              </a:cxn>
              <a:cxn ang="16200000">
                <a:pos x="wd2" y="hd2"/>
              </a:cxn>
            </a:cxnLst>
            <a:rect l="0" t="0" r="r" b="b"/>
            <a:pathLst>
              <a:path w="21600" h="21600" extrusionOk="0">
                <a:moveTo>
                  <a:pt x="1257" y="8792"/>
                </a:moveTo>
                <a:lnTo>
                  <a:pt x="20343" y="5241"/>
                </a:lnTo>
                <a:lnTo>
                  <a:pt x="20343" y="20111"/>
                </a:lnTo>
                <a:cubicBezTo>
                  <a:pt x="20343" y="20596"/>
                  <a:pt x="19553" y="20983"/>
                  <a:pt x="18566" y="20983"/>
                </a:cubicBezTo>
                <a:lnTo>
                  <a:pt x="3034" y="20983"/>
                </a:lnTo>
                <a:cubicBezTo>
                  <a:pt x="2047" y="20983"/>
                  <a:pt x="1257" y="20596"/>
                  <a:pt x="1257" y="20111"/>
                </a:cubicBezTo>
                <a:lnTo>
                  <a:pt x="1257" y="8792"/>
                </a:lnTo>
                <a:close/>
                <a:moveTo>
                  <a:pt x="21600" y="1339"/>
                </a:moveTo>
                <a:lnTo>
                  <a:pt x="21600" y="20261"/>
                </a:lnTo>
                <a:cubicBezTo>
                  <a:pt x="21600" y="21001"/>
                  <a:pt x="20379" y="21600"/>
                  <a:pt x="18871" y="21600"/>
                </a:cubicBezTo>
                <a:lnTo>
                  <a:pt x="2729" y="21600"/>
                </a:lnTo>
                <a:cubicBezTo>
                  <a:pt x="1221" y="21600"/>
                  <a:pt x="0" y="21001"/>
                  <a:pt x="0" y="20261"/>
                </a:cubicBezTo>
                <a:lnTo>
                  <a:pt x="0" y="1339"/>
                </a:lnTo>
                <a:cubicBezTo>
                  <a:pt x="0" y="599"/>
                  <a:pt x="1221" y="0"/>
                  <a:pt x="2729" y="0"/>
                </a:cubicBezTo>
                <a:lnTo>
                  <a:pt x="18871" y="0"/>
                </a:lnTo>
                <a:cubicBezTo>
                  <a:pt x="20379" y="0"/>
                  <a:pt x="21600" y="608"/>
                  <a:pt x="21600" y="1339"/>
                </a:cubicBezTo>
                <a:close/>
                <a:moveTo>
                  <a:pt x="21420" y="1339"/>
                </a:moveTo>
                <a:cubicBezTo>
                  <a:pt x="21420" y="652"/>
                  <a:pt x="20271" y="88"/>
                  <a:pt x="18871" y="88"/>
                </a:cubicBezTo>
                <a:lnTo>
                  <a:pt x="2729" y="88"/>
                </a:lnTo>
                <a:cubicBezTo>
                  <a:pt x="1329" y="88"/>
                  <a:pt x="180" y="652"/>
                  <a:pt x="180" y="1339"/>
                </a:cubicBezTo>
                <a:lnTo>
                  <a:pt x="180" y="20261"/>
                </a:lnTo>
                <a:cubicBezTo>
                  <a:pt x="180" y="20948"/>
                  <a:pt x="1329" y="21512"/>
                  <a:pt x="2729" y="21512"/>
                </a:cubicBezTo>
                <a:lnTo>
                  <a:pt x="18871" y="21512"/>
                </a:lnTo>
                <a:cubicBezTo>
                  <a:pt x="20271" y="21512"/>
                  <a:pt x="21420" y="20948"/>
                  <a:pt x="21420" y="20261"/>
                </a:cubicBezTo>
                <a:lnTo>
                  <a:pt x="21420" y="1339"/>
                </a:lnTo>
                <a:close/>
              </a:path>
            </a:pathLst>
          </a:custGeom>
          <a:solidFill>
            <a:schemeClr val="tx2"/>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24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71" name="TextBox 12">
            <a:extLst>
              <a:ext uri="{FF2B5EF4-FFF2-40B4-BE49-F238E27FC236}">
                <a16:creationId xmlns:a16="http://schemas.microsoft.com/office/drawing/2014/main" id="{D74E045E-441E-D64C-AAE0-21C2AA8983FE}"/>
              </a:ext>
            </a:extLst>
          </p:cNvPr>
          <p:cNvSpPr txBox="1"/>
          <p:nvPr/>
        </p:nvSpPr>
        <p:spPr>
          <a:xfrm>
            <a:off x="4155743" y="3652692"/>
            <a:ext cx="1297341" cy="1061829"/>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900"/>
              </a:spcAft>
              <a:buClrTx/>
              <a:buSzTx/>
              <a:buFontTx/>
              <a:buNone/>
              <a:tabLst/>
              <a:defRPr/>
            </a:pPr>
            <a:r>
              <a:rPr kumimoji="0" lang="en-US" sz="800" b="0" i="0" u="none" strike="noStrike" kern="1200" cap="none" spc="0" normalizeH="0" baseline="0" noProof="1" smtClean="0">
                <a:ln>
                  <a:noFill/>
                </a:ln>
                <a:solidFill>
                  <a:prstClr val="white"/>
                </a:solidFill>
                <a:effectLst/>
                <a:uLnTx/>
                <a:uFillTx/>
                <a:latin typeface="Calibri" panose="020F0502020204030204"/>
                <a:ea typeface="+mn-ea"/>
                <a:cs typeface="+mn-cs"/>
              </a:rPr>
              <a:t>Un référent par service.</a:t>
            </a:r>
          </a:p>
          <a:p>
            <a:pPr marL="0" marR="0" lvl="0" indent="0" algn="l" defTabSz="914400" rtl="0" eaLnBrk="1" fontAlgn="auto" latinLnBrk="0" hangingPunct="1">
              <a:lnSpc>
                <a:spcPct val="100000"/>
              </a:lnSpc>
              <a:spcBef>
                <a:spcPts val="0"/>
              </a:spcBef>
              <a:spcAft>
                <a:spcPts val="900"/>
              </a:spcAft>
              <a:buClrTx/>
              <a:buSzTx/>
              <a:buFontTx/>
              <a:buNone/>
              <a:tabLst/>
              <a:defRPr/>
            </a:pPr>
            <a:r>
              <a:rPr kumimoji="0" lang="en-US" sz="800" b="0" i="0" u="none" strike="noStrike" kern="1200" cap="none" spc="0" normalizeH="0" baseline="0" noProof="1" smtClean="0">
                <a:ln>
                  <a:noFill/>
                </a:ln>
                <a:solidFill>
                  <a:prstClr val="white"/>
                </a:solidFill>
                <a:effectLst/>
                <a:uLnTx/>
                <a:uFillTx/>
                <a:latin typeface="Calibri" panose="020F0502020204030204"/>
                <a:ea typeface="+mn-ea"/>
                <a:cs typeface="+mn-cs"/>
              </a:rPr>
              <a:t>Support </a:t>
            </a:r>
            <a:r>
              <a:rPr kumimoji="0" lang="en-US" sz="800" b="1" i="0" u="none" strike="noStrike" kern="1200" cap="none" spc="0" normalizeH="0" baseline="0" noProof="1" smtClean="0">
                <a:ln>
                  <a:noFill/>
                </a:ln>
                <a:solidFill>
                  <a:prstClr val="white"/>
                </a:solidFill>
                <a:effectLst/>
                <a:uLnTx/>
                <a:uFillTx/>
                <a:latin typeface="Calibri" panose="020F0502020204030204"/>
                <a:ea typeface="+mn-ea"/>
                <a:cs typeface="+mn-cs"/>
              </a:rPr>
              <a:t>Niveau 1</a:t>
            </a:r>
            <a:r>
              <a:rPr kumimoji="0" lang="en-US" sz="800" b="0" i="0" u="none" strike="noStrike" kern="1200" cap="none" spc="0" normalizeH="0" baseline="0" noProof="1" smtClean="0">
                <a:ln>
                  <a:noFill/>
                </a:ln>
                <a:solidFill>
                  <a:prstClr val="white"/>
                </a:solidFill>
                <a:effectLst/>
                <a:uLnTx/>
                <a:uFillTx/>
                <a:latin typeface="Calibri" panose="020F0502020204030204"/>
                <a:ea typeface="+mn-ea"/>
                <a:cs typeface="+mn-cs"/>
              </a:rPr>
              <a:t> utilisateurs de leur service.</a:t>
            </a:r>
          </a:p>
          <a:p>
            <a:pPr marL="0" marR="0" lvl="0" indent="0" algn="l" defTabSz="914400" rtl="0" eaLnBrk="1" fontAlgn="auto" latinLnBrk="0" hangingPunct="1">
              <a:lnSpc>
                <a:spcPct val="100000"/>
              </a:lnSpc>
              <a:spcBef>
                <a:spcPts val="0"/>
              </a:spcBef>
              <a:spcAft>
                <a:spcPts val="900"/>
              </a:spcAft>
              <a:buClrTx/>
              <a:buSzTx/>
              <a:buFontTx/>
              <a:buNone/>
              <a:tabLst/>
              <a:defRPr/>
            </a:pPr>
            <a:r>
              <a:rPr kumimoji="0" lang="en-US" sz="800" b="0" i="0" u="none" strike="noStrike" kern="1200" cap="none" spc="0" normalizeH="0" baseline="0" noProof="1" smtClean="0">
                <a:ln>
                  <a:noFill/>
                </a:ln>
                <a:solidFill>
                  <a:prstClr val="white"/>
                </a:solidFill>
                <a:effectLst/>
                <a:uLnTx/>
                <a:uFillTx/>
                <a:latin typeface="Calibri" panose="020F0502020204030204"/>
                <a:ea typeface="+mn-ea"/>
                <a:cs typeface="+mn-cs"/>
              </a:rPr>
              <a:t>Démultplications des informations SAS auprès des utilisateurs de leur service.</a:t>
            </a:r>
            <a:endParaRPr kumimoji="0" lang="en-US" sz="800" b="0" i="0" u="none" strike="noStrike" kern="1200" cap="none" spc="0" normalizeH="0" baseline="0" noProof="1">
              <a:ln>
                <a:noFill/>
              </a:ln>
              <a:solidFill>
                <a:prstClr val="white"/>
              </a:solidFill>
              <a:effectLst/>
              <a:uLnTx/>
              <a:uFillTx/>
              <a:latin typeface="Calibri" panose="020F0502020204030204"/>
              <a:ea typeface="+mn-ea"/>
              <a:cs typeface="+mn-cs"/>
            </a:endParaRPr>
          </a:p>
        </p:txBody>
      </p:sp>
      <p:sp>
        <p:nvSpPr>
          <p:cNvPr id="72" name="TextBox 2">
            <a:extLst>
              <a:ext uri="{FF2B5EF4-FFF2-40B4-BE49-F238E27FC236}">
                <a16:creationId xmlns:a16="http://schemas.microsoft.com/office/drawing/2014/main" id="{20461769-0DAE-944D-A6ED-2A520088C576}"/>
              </a:ext>
            </a:extLst>
          </p:cNvPr>
          <p:cNvSpPr txBox="1"/>
          <p:nvPr/>
        </p:nvSpPr>
        <p:spPr>
          <a:xfrm>
            <a:off x="3594723" y="1992440"/>
            <a:ext cx="2028902" cy="954107"/>
          </a:xfrm>
          <a:prstGeom prst="rect">
            <a:avLst/>
          </a:prstGeom>
          <a:noFill/>
          <a:effectLst>
            <a:outerShdw blurRad="50800" dist="38100" dir="2700000" algn="tl" rotWithShape="0">
              <a:prstClr val="black">
                <a:alpha val="40000"/>
              </a:prstClr>
            </a:outerShdw>
          </a:effectLst>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smtClean="0">
                <a:ln>
                  <a:noFill/>
                </a:ln>
                <a:solidFill>
                  <a:prstClr val="white"/>
                </a:solidFill>
                <a:effectLst/>
                <a:uLnTx/>
                <a:uFillTx/>
                <a:latin typeface="Calibri" panose="020F0502020204030204"/>
                <a:ea typeface="+mn-ea"/>
                <a:cs typeface="+mn-cs"/>
              </a:rPr>
              <a:t>Référent</a:t>
            </a:r>
            <a:r>
              <a:rPr kumimoji="0" lang="en-US" sz="2800" b="1" i="0" u="none" strike="noStrike" kern="1200" cap="none" spc="0" normalizeH="0" baseline="0" noProof="0" dirty="0" smtClean="0">
                <a:ln>
                  <a:noFill/>
                </a:ln>
                <a:solidFill>
                  <a:prstClr val="white"/>
                </a:solidFill>
                <a:effectLst/>
                <a:uLnTx/>
                <a:uFillTx/>
                <a:latin typeface="Calibri" panose="020F0502020204030204"/>
                <a:ea typeface="+mn-ea"/>
                <a:cs typeface="+mn-cs"/>
              </a:rPr>
              <a:t> SAS</a:t>
            </a: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73" name="Image 72"/>
          <p:cNvPicPr>
            <a:picLocks noChangeAspect="1"/>
          </p:cNvPicPr>
          <p:nvPr/>
        </p:nvPicPr>
        <p:blipFill>
          <a:blip r:embed="rId3"/>
          <a:stretch>
            <a:fillRect/>
          </a:stretch>
        </p:blipFill>
        <p:spPr>
          <a:xfrm>
            <a:off x="3938386" y="2786316"/>
            <a:ext cx="434715" cy="434715"/>
          </a:xfrm>
          <a:prstGeom prst="rect">
            <a:avLst/>
          </a:prstGeom>
        </p:spPr>
      </p:pic>
      <p:sp>
        <p:nvSpPr>
          <p:cNvPr id="17" name="Shape">
            <a:extLst>
              <a:ext uri="{FF2B5EF4-FFF2-40B4-BE49-F238E27FC236}">
                <a16:creationId xmlns:a16="http://schemas.microsoft.com/office/drawing/2014/main" id="{F4E58470-1854-8F40-B6EB-0F7DA4362AA8}"/>
              </a:ext>
            </a:extLst>
          </p:cNvPr>
          <p:cNvSpPr/>
          <p:nvPr/>
        </p:nvSpPr>
        <p:spPr>
          <a:xfrm>
            <a:off x="6403154" y="2044198"/>
            <a:ext cx="1659117" cy="117683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0055"/>
                </a:lnTo>
                <a:lnTo>
                  <a:pt x="0" y="2836"/>
                </a:lnTo>
                <a:cubicBezTo>
                  <a:pt x="0" y="1260"/>
                  <a:pt x="894" y="0"/>
                  <a:pt x="2012" y="0"/>
                </a:cubicBezTo>
                <a:lnTo>
                  <a:pt x="19588" y="0"/>
                </a:lnTo>
                <a:cubicBezTo>
                  <a:pt x="20706" y="0"/>
                  <a:pt x="21600" y="1260"/>
                  <a:pt x="21600" y="2836"/>
                </a:cubicBezTo>
                <a:lnTo>
                  <a:pt x="21600" y="21600"/>
                </a:lnTo>
                <a:close/>
              </a:path>
            </a:pathLst>
          </a:custGeom>
          <a:solidFill>
            <a:schemeClr val="tx2">
              <a:lumMod val="60000"/>
              <a:lumOff val="40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24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8" name="Shape">
            <a:extLst>
              <a:ext uri="{FF2B5EF4-FFF2-40B4-BE49-F238E27FC236}">
                <a16:creationId xmlns:a16="http://schemas.microsoft.com/office/drawing/2014/main" id="{2AE632B5-252E-644D-8CCD-F8D6AFD3858B}"/>
              </a:ext>
            </a:extLst>
          </p:cNvPr>
          <p:cNvSpPr/>
          <p:nvPr/>
        </p:nvSpPr>
        <p:spPr>
          <a:xfrm>
            <a:off x="6293902" y="1934941"/>
            <a:ext cx="1877626" cy="3827045"/>
          </a:xfrm>
          <a:custGeom>
            <a:avLst/>
            <a:gdLst/>
            <a:ahLst/>
            <a:cxnLst>
              <a:cxn ang="0">
                <a:pos x="wd2" y="hd2"/>
              </a:cxn>
              <a:cxn ang="5400000">
                <a:pos x="wd2" y="hd2"/>
              </a:cxn>
              <a:cxn ang="10800000">
                <a:pos x="wd2" y="hd2"/>
              </a:cxn>
              <a:cxn ang="16200000">
                <a:pos x="wd2" y="hd2"/>
              </a:cxn>
            </a:cxnLst>
            <a:rect l="0" t="0" r="r" b="b"/>
            <a:pathLst>
              <a:path w="21600" h="21600" extrusionOk="0">
                <a:moveTo>
                  <a:pt x="1257" y="8792"/>
                </a:moveTo>
                <a:lnTo>
                  <a:pt x="20343" y="5241"/>
                </a:lnTo>
                <a:lnTo>
                  <a:pt x="20343" y="20111"/>
                </a:lnTo>
                <a:cubicBezTo>
                  <a:pt x="20343" y="20596"/>
                  <a:pt x="19553" y="20983"/>
                  <a:pt x="18566" y="20983"/>
                </a:cubicBezTo>
                <a:lnTo>
                  <a:pt x="3034" y="20983"/>
                </a:lnTo>
                <a:cubicBezTo>
                  <a:pt x="2047" y="20983"/>
                  <a:pt x="1257" y="20596"/>
                  <a:pt x="1257" y="20111"/>
                </a:cubicBezTo>
                <a:lnTo>
                  <a:pt x="1257" y="8792"/>
                </a:lnTo>
                <a:close/>
                <a:moveTo>
                  <a:pt x="21600" y="1339"/>
                </a:moveTo>
                <a:lnTo>
                  <a:pt x="21600" y="20261"/>
                </a:lnTo>
                <a:cubicBezTo>
                  <a:pt x="21600" y="21001"/>
                  <a:pt x="20379" y="21600"/>
                  <a:pt x="18871" y="21600"/>
                </a:cubicBezTo>
                <a:lnTo>
                  <a:pt x="2729" y="21600"/>
                </a:lnTo>
                <a:cubicBezTo>
                  <a:pt x="1221" y="21600"/>
                  <a:pt x="0" y="21001"/>
                  <a:pt x="0" y="20261"/>
                </a:cubicBezTo>
                <a:lnTo>
                  <a:pt x="0" y="1339"/>
                </a:lnTo>
                <a:cubicBezTo>
                  <a:pt x="0" y="599"/>
                  <a:pt x="1221" y="0"/>
                  <a:pt x="2729" y="0"/>
                </a:cubicBezTo>
                <a:lnTo>
                  <a:pt x="18871" y="0"/>
                </a:lnTo>
                <a:cubicBezTo>
                  <a:pt x="20379" y="0"/>
                  <a:pt x="21600" y="608"/>
                  <a:pt x="21600" y="1339"/>
                </a:cubicBezTo>
                <a:close/>
                <a:moveTo>
                  <a:pt x="21420" y="1339"/>
                </a:moveTo>
                <a:cubicBezTo>
                  <a:pt x="21420" y="652"/>
                  <a:pt x="20271" y="88"/>
                  <a:pt x="18871" y="88"/>
                </a:cubicBezTo>
                <a:lnTo>
                  <a:pt x="2729" y="88"/>
                </a:lnTo>
                <a:cubicBezTo>
                  <a:pt x="1329" y="88"/>
                  <a:pt x="180" y="652"/>
                  <a:pt x="180" y="1339"/>
                </a:cubicBezTo>
                <a:lnTo>
                  <a:pt x="180" y="20261"/>
                </a:lnTo>
                <a:cubicBezTo>
                  <a:pt x="180" y="20948"/>
                  <a:pt x="1329" y="21512"/>
                  <a:pt x="2729" y="21512"/>
                </a:cubicBezTo>
                <a:lnTo>
                  <a:pt x="18871" y="21512"/>
                </a:lnTo>
                <a:cubicBezTo>
                  <a:pt x="20271" y="21512"/>
                  <a:pt x="21420" y="20948"/>
                  <a:pt x="21420" y="20261"/>
                </a:cubicBezTo>
                <a:lnTo>
                  <a:pt x="21420" y="1339"/>
                </a:lnTo>
                <a:close/>
              </a:path>
            </a:pathLst>
          </a:custGeom>
          <a:solidFill>
            <a:schemeClr val="tx2"/>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24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9" name="TextBox 12">
            <a:extLst>
              <a:ext uri="{FF2B5EF4-FFF2-40B4-BE49-F238E27FC236}">
                <a16:creationId xmlns:a16="http://schemas.microsoft.com/office/drawing/2014/main" id="{D74E045E-441E-D64C-AAE0-21C2AA8983FE}"/>
              </a:ext>
            </a:extLst>
          </p:cNvPr>
          <p:cNvSpPr txBox="1"/>
          <p:nvPr/>
        </p:nvSpPr>
        <p:spPr>
          <a:xfrm>
            <a:off x="6594389" y="3652692"/>
            <a:ext cx="1297341" cy="938719"/>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900"/>
              </a:spcAft>
              <a:buClrTx/>
              <a:buSzTx/>
              <a:buFontTx/>
              <a:buNone/>
              <a:tabLst/>
              <a:defRPr/>
            </a:pPr>
            <a:r>
              <a:rPr kumimoji="0" lang="en-US" sz="800" b="0" i="0" u="none" strike="noStrike" kern="1200" cap="none" spc="0" normalizeH="0" baseline="0" noProof="1" smtClean="0">
                <a:ln>
                  <a:noFill/>
                </a:ln>
                <a:solidFill>
                  <a:prstClr val="white"/>
                </a:solidFill>
                <a:effectLst/>
                <a:uLnTx/>
                <a:uFillTx/>
                <a:latin typeface="Calibri" panose="020F0502020204030204"/>
                <a:ea typeface="+mn-ea"/>
                <a:cs typeface="+mn-cs"/>
              </a:rPr>
              <a:t>Actuaire.</a:t>
            </a:r>
          </a:p>
          <a:p>
            <a:pPr marL="0" marR="0" lvl="0" indent="0" algn="l" defTabSz="914400" rtl="0" eaLnBrk="1" fontAlgn="auto" latinLnBrk="0" hangingPunct="1">
              <a:lnSpc>
                <a:spcPct val="100000"/>
              </a:lnSpc>
              <a:spcBef>
                <a:spcPts val="0"/>
              </a:spcBef>
              <a:spcAft>
                <a:spcPts val="900"/>
              </a:spcAft>
              <a:buClrTx/>
              <a:buSzTx/>
              <a:buFontTx/>
              <a:buNone/>
              <a:tabLst/>
              <a:defRPr/>
            </a:pPr>
            <a:r>
              <a:rPr kumimoji="0" lang="en-US" sz="800" b="0" i="0" u="none" strike="noStrike" kern="1200" cap="none" spc="0" normalizeH="0" baseline="0" noProof="1" smtClean="0">
                <a:ln>
                  <a:noFill/>
                </a:ln>
                <a:solidFill>
                  <a:prstClr val="white"/>
                </a:solidFill>
                <a:effectLst/>
                <a:uLnTx/>
                <a:uFillTx/>
                <a:latin typeface="Calibri" panose="020F0502020204030204"/>
                <a:ea typeface="+mn-ea"/>
                <a:cs typeface="+mn-cs"/>
              </a:rPr>
              <a:t>Chargé d’étude.</a:t>
            </a:r>
          </a:p>
          <a:p>
            <a:pPr marL="0" marR="0" lvl="0" indent="0" algn="l" defTabSz="914400" rtl="0" eaLnBrk="1" fontAlgn="auto" latinLnBrk="0" hangingPunct="1">
              <a:lnSpc>
                <a:spcPct val="100000"/>
              </a:lnSpc>
              <a:spcBef>
                <a:spcPts val="0"/>
              </a:spcBef>
              <a:spcAft>
                <a:spcPts val="900"/>
              </a:spcAft>
              <a:buClrTx/>
              <a:buSzTx/>
              <a:buFontTx/>
              <a:buNone/>
              <a:tabLst/>
              <a:defRPr/>
            </a:pPr>
            <a:r>
              <a:rPr kumimoji="0" lang="en-US" sz="800" b="0" i="0" u="none" strike="noStrike" kern="1200" cap="none" spc="0" normalizeH="0" baseline="0" noProof="1" smtClean="0">
                <a:ln>
                  <a:noFill/>
                </a:ln>
                <a:solidFill>
                  <a:prstClr val="white"/>
                </a:solidFill>
                <a:effectLst/>
                <a:uLnTx/>
                <a:uFillTx/>
                <a:latin typeface="Calibri" panose="020F0502020204030204"/>
                <a:ea typeface="+mn-ea"/>
                <a:cs typeface="+mn-cs"/>
              </a:rPr>
              <a:t>Doit contacter son référent pour toute question de support</a:t>
            </a:r>
            <a:endParaRPr kumimoji="0" lang="en-US" sz="800" b="0" i="0" u="none" strike="noStrike" kern="1200" cap="none" spc="0" normalizeH="0" baseline="0" noProof="1">
              <a:ln>
                <a:noFill/>
              </a:ln>
              <a:solidFill>
                <a:prstClr val="white"/>
              </a:solidFill>
              <a:effectLst/>
              <a:uLnTx/>
              <a:uFillTx/>
              <a:latin typeface="Calibri" panose="020F0502020204030204"/>
              <a:ea typeface="+mn-ea"/>
              <a:cs typeface="+mn-cs"/>
            </a:endParaRPr>
          </a:p>
        </p:txBody>
      </p:sp>
      <p:sp>
        <p:nvSpPr>
          <p:cNvPr id="20" name="TextBox 2">
            <a:extLst>
              <a:ext uri="{FF2B5EF4-FFF2-40B4-BE49-F238E27FC236}">
                <a16:creationId xmlns:a16="http://schemas.microsoft.com/office/drawing/2014/main" id="{20461769-0DAE-944D-A6ED-2A520088C576}"/>
              </a:ext>
            </a:extLst>
          </p:cNvPr>
          <p:cNvSpPr txBox="1"/>
          <p:nvPr/>
        </p:nvSpPr>
        <p:spPr>
          <a:xfrm>
            <a:off x="6033369" y="1992440"/>
            <a:ext cx="2028902" cy="954107"/>
          </a:xfrm>
          <a:prstGeom prst="rect">
            <a:avLst/>
          </a:prstGeom>
          <a:noFill/>
          <a:effectLst>
            <a:outerShdw blurRad="50800" dist="38100" dir="2700000" algn="tl" rotWithShape="0">
              <a:prstClr val="black">
                <a:alpha val="40000"/>
              </a:prstClr>
            </a:outerShdw>
          </a:effectLst>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smtClean="0">
                <a:ln>
                  <a:noFill/>
                </a:ln>
                <a:solidFill>
                  <a:prstClr val="white"/>
                </a:solidFill>
                <a:effectLst/>
                <a:uLnTx/>
                <a:uFillTx/>
                <a:latin typeface="Calibri" panose="020F0502020204030204"/>
                <a:ea typeface="+mn-ea"/>
                <a:cs typeface="+mn-cs"/>
              </a:rPr>
              <a:t>Utilisateur</a:t>
            </a:r>
            <a:r>
              <a:rPr kumimoji="0" lang="en-US" sz="2800" b="1" i="0" u="none" strike="noStrike" kern="1200" cap="none" spc="0" normalizeH="0" baseline="0" noProof="0" dirty="0" smtClean="0">
                <a:ln>
                  <a:noFill/>
                </a:ln>
                <a:solidFill>
                  <a:prstClr val="white"/>
                </a:solidFill>
                <a:effectLst/>
                <a:uLnTx/>
                <a:uFillTx/>
                <a:latin typeface="Calibri" panose="020F0502020204030204"/>
                <a:ea typeface="+mn-ea"/>
                <a:cs typeface="+mn-cs"/>
              </a:rPr>
              <a:t> SAS</a:t>
            </a: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1" name="Image 20"/>
          <p:cNvPicPr>
            <a:picLocks noChangeAspect="1"/>
          </p:cNvPicPr>
          <p:nvPr/>
        </p:nvPicPr>
        <p:blipFill>
          <a:blip r:embed="rId3"/>
          <a:stretch>
            <a:fillRect/>
          </a:stretch>
        </p:blipFill>
        <p:spPr>
          <a:xfrm>
            <a:off x="6377032" y="2786316"/>
            <a:ext cx="434715" cy="434715"/>
          </a:xfrm>
          <a:prstGeom prst="rect">
            <a:avLst/>
          </a:prstGeom>
        </p:spPr>
      </p:pic>
      <p:pic>
        <p:nvPicPr>
          <p:cNvPr id="22" name="Image 21"/>
          <p:cNvPicPr>
            <a:picLocks noChangeAspect="1"/>
          </p:cNvPicPr>
          <p:nvPr/>
        </p:nvPicPr>
        <p:blipFill>
          <a:blip r:embed="rId4"/>
          <a:stretch>
            <a:fillRect/>
          </a:stretch>
        </p:blipFill>
        <p:spPr>
          <a:xfrm>
            <a:off x="3417998" y="3357069"/>
            <a:ext cx="384836" cy="384836"/>
          </a:xfrm>
          <a:prstGeom prst="rect">
            <a:avLst/>
          </a:prstGeom>
        </p:spPr>
      </p:pic>
      <p:pic>
        <p:nvPicPr>
          <p:cNvPr id="23" name="Image 22"/>
          <p:cNvPicPr>
            <a:picLocks noChangeAspect="1"/>
          </p:cNvPicPr>
          <p:nvPr/>
        </p:nvPicPr>
        <p:blipFill rotWithShape="1">
          <a:blip r:embed="rId5">
            <a:clrChange>
              <a:clrFrom>
                <a:srgbClr val="FFFFFF"/>
              </a:clrFrom>
              <a:clrTo>
                <a:srgbClr val="FFFFFF">
                  <a:alpha val="0"/>
                </a:srgbClr>
              </a:clrTo>
            </a:clrChange>
          </a:blip>
          <a:srcRect t="11600" b="10381"/>
          <a:stretch/>
        </p:blipFill>
        <p:spPr>
          <a:xfrm>
            <a:off x="3273590" y="3895197"/>
            <a:ext cx="659401" cy="514459"/>
          </a:xfrm>
          <a:prstGeom prst="rect">
            <a:avLst/>
          </a:prstGeom>
        </p:spPr>
      </p:pic>
      <p:sp>
        <p:nvSpPr>
          <p:cNvPr id="24" name="ZoneTexte 23"/>
          <p:cNvSpPr txBox="1"/>
          <p:nvPr/>
        </p:nvSpPr>
        <p:spPr>
          <a:xfrm>
            <a:off x="3317149" y="4318042"/>
            <a:ext cx="538107" cy="2000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700" b="0" i="0" u="none" strike="noStrike" kern="1200" cap="none" spc="0" normalizeH="0" baseline="0" noProof="0" dirty="0" smtClean="0">
                <a:ln>
                  <a:noFill/>
                </a:ln>
                <a:solidFill>
                  <a:prstClr val="black"/>
                </a:solidFill>
                <a:effectLst/>
                <a:uLnTx/>
                <a:uFillTx/>
                <a:latin typeface="Calibri" panose="020F0502020204030204"/>
                <a:ea typeface="+mn-ea"/>
                <a:cs typeface="+mn-cs"/>
              </a:rPr>
              <a:t>Infos</a:t>
            </a:r>
            <a:endParaRPr kumimoji="0" lang="fr-FR" sz="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 name="Image 1"/>
          <p:cNvPicPr>
            <a:picLocks noChangeAspect="1"/>
          </p:cNvPicPr>
          <p:nvPr/>
        </p:nvPicPr>
        <p:blipFill>
          <a:blip r:embed="rId6">
            <a:clrChange>
              <a:clrFrom>
                <a:srgbClr val="FFFFFF"/>
              </a:clrFrom>
              <a:clrTo>
                <a:srgbClr val="FFFFFF">
                  <a:alpha val="0"/>
                </a:srgbClr>
              </a:clrTo>
            </a:clrChange>
          </a:blip>
          <a:stretch>
            <a:fillRect/>
          </a:stretch>
        </p:blipFill>
        <p:spPr>
          <a:xfrm>
            <a:off x="5623625" y="1309857"/>
            <a:ext cx="633043" cy="357807"/>
          </a:xfrm>
          <a:prstGeom prst="rect">
            <a:avLst/>
          </a:prstGeom>
        </p:spPr>
      </p:pic>
      <p:pic>
        <p:nvPicPr>
          <p:cNvPr id="26" name="Image 25"/>
          <p:cNvPicPr>
            <a:picLocks noChangeAspect="1"/>
          </p:cNvPicPr>
          <p:nvPr/>
        </p:nvPicPr>
        <p:blipFill rotWithShape="1">
          <a:blip r:embed="rId5">
            <a:clrChange>
              <a:clrFrom>
                <a:srgbClr val="FFFFFF"/>
              </a:clrFrom>
              <a:clrTo>
                <a:srgbClr val="FFFFFF">
                  <a:alpha val="0"/>
                </a:srgbClr>
              </a:clrTo>
            </a:clrChange>
          </a:blip>
          <a:srcRect t="11600" b="10381"/>
          <a:stretch/>
        </p:blipFill>
        <p:spPr>
          <a:xfrm>
            <a:off x="5703668" y="3895197"/>
            <a:ext cx="659401" cy="514459"/>
          </a:xfrm>
          <a:prstGeom prst="rect">
            <a:avLst/>
          </a:prstGeom>
        </p:spPr>
      </p:pic>
      <p:sp>
        <p:nvSpPr>
          <p:cNvPr id="27" name="ZoneTexte 26"/>
          <p:cNvSpPr txBox="1"/>
          <p:nvPr/>
        </p:nvSpPr>
        <p:spPr>
          <a:xfrm>
            <a:off x="5785304" y="4353102"/>
            <a:ext cx="50859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700" b="0" i="0" u="none" strike="noStrike" kern="1200" cap="none" spc="0" normalizeH="0" baseline="0" noProof="0" dirty="0" smtClean="0">
                <a:ln>
                  <a:noFill/>
                </a:ln>
                <a:solidFill>
                  <a:prstClr val="black"/>
                </a:solidFill>
                <a:effectLst/>
                <a:uLnTx/>
                <a:uFillTx/>
                <a:latin typeface="Calibri" panose="020F0502020204030204"/>
                <a:ea typeface="+mn-ea"/>
                <a:cs typeface="+mn-cs"/>
              </a:rPr>
              <a:t>Démultiplication</a:t>
            </a:r>
            <a:endParaRPr kumimoji="0" lang="fr-FR" sz="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8" name="Connecteur droit avec flèche 27"/>
          <p:cNvCxnSpPr/>
          <p:nvPr/>
        </p:nvCxnSpPr>
        <p:spPr>
          <a:xfrm>
            <a:off x="3402305" y="3832297"/>
            <a:ext cx="384836"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p:nvPr/>
        </p:nvCxnSpPr>
        <p:spPr>
          <a:xfrm>
            <a:off x="5840951" y="3832297"/>
            <a:ext cx="384836"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en angle 29"/>
          <p:cNvCxnSpPr>
            <a:stCxn id="20" idx="3"/>
            <a:endCxn id="66" idx="3"/>
          </p:cNvCxnSpPr>
          <p:nvPr/>
        </p:nvCxnSpPr>
        <p:spPr>
          <a:xfrm flipH="1">
            <a:off x="3242068" y="2469494"/>
            <a:ext cx="4820203" cy="12700"/>
          </a:xfrm>
          <a:prstGeom prst="bentConnector5">
            <a:avLst>
              <a:gd name="adj1" fmla="val -4743"/>
              <a:gd name="adj2" fmla="val -6122047"/>
              <a:gd name="adj3" fmla="val 92455"/>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ZoneTexte 34"/>
          <p:cNvSpPr txBox="1"/>
          <p:nvPr/>
        </p:nvSpPr>
        <p:spPr>
          <a:xfrm>
            <a:off x="5498118" y="1706136"/>
            <a:ext cx="1517099" cy="2000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700" b="0" i="0" u="none" strike="noStrike" kern="1200" cap="none" spc="0" normalizeH="0" baseline="0" noProof="0" dirty="0" smtClean="0">
                <a:ln>
                  <a:noFill/>
                </a:ln>
                <a:solidFill>
                  <a:prstClr val="black"/>
                </a:solidFill>
                <a:effectLst/>
                <a:uLnTx/>
                <a:uFillTx/>
                <a:latin typeface="Calibri" panose="020F0502020204030204"/>
                <a:ea typeface="+mn-ea"/>
                <a:cs typeface="+mn-cs"/>
              </a:rPr>
              <a:t>Demande support</a:t>
            </a:r>
            <a:endParaRPr kumimoji="0" lang="fr-FR" sz="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6" name="Image 35"/>
          <p:cNvPicPr>
            <a:picLocks noChangeAspect="1"/>
          </p:cNvPicPr>
          <p:nvPr/>
        </p:nvPicPr>
        <p:blipFill rotWithShape="1">
          <a:blip r:embed="rId5">
            <a:clrChange>
              <a:clrFrom>
                <a:srgbClr val="FFFFFF"/>
              </a:clrFrom>
              <a:clrTo>
                <a:srgbClr val="FFFFFF">
                  <a:alpha val="0"/>
                </a:srgbClr>
              </a:clrTo>
            </a:clrChange>
          </a:blip>
          <a:srcRect t="11600" b="10381"/>
          <a:stretch/>
        </p:blipFill>
        <p:spPr>
          <a:xfrm>
            <a:off x="6145432" y="1262881"/>
            <a:ext cx="581557" cy="453726"/>
          </a:xfrm>
          <a:prstGeom prst="rect">
            <a:avLst/>
          </a:prstGeom>
        </p:spPr>
      </p:pic>
      <p:sp>
        <p:nvSpPr>
          <p:cNvPr id="37" name="ZoneTexte 36"/>
          <p:cNvSpPr txBox="1"/>
          <p:nvPr/>
        </p:nvSpPr>
        <p:spPr>
          <a:xfrm>
            <a:off x="6293902" y="1375303"/>
            <a:ext cx="1517099" cy="2000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700" b="0" i="0" u="none" strike="noStrike" kern="1200" cap="none" spc="0" normalizeH="0" baseline="0" noProof="0" dirty="0" smtClean="0">
                <a:ln>
                  <a:noFill/>
                </a:ln>
                <a:solidFill>
                  <a:prstClr val="black"/>
                </a:solidFill>
                <a:effectLst/>
                <a:uLnTx/>
                <a:uFillTx/>
                <a:latin typeface="Calibri" panose="020F0502020204030204"/>
                <a:ea typeface="+mn-ea"/>
                <a:cs typeface="+mn-cs"/>
              </a:rPr>
              <a:t>BAL Décisionnelle</a:t>
            </a:r>
            <a:endParaRPr kumimoji="0" lang="fr-FR" sz="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8" name="Connecteur droit avec flèche 37"/>
          <p:cNvCxnSpPr/>
          <p:nvPr/>
        </p:nvCxnSpPr>
        <p:spPr>
          <a:xfrm flipH="1">
            <a:off x="5826816" y="3352715"/>
            <a:ext cx="335075"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5654126" y="3050195"/>
            <a:ext cx="735967"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700" b="0" i="0" u="none" strike="noStrike" kern="1200" cap="none" spc="0" normalizeH="0" baseline="0" noProof="0" dirty="0" smtClean="0">
                <a:ln>
                  <a:noFill/>
                </a:ln>
                <a:solidFill>
                  <a:prstClr val="black"/>
                </a:solidFill>
                <a:effectLst/>
                <a:uLnTx/>
                <a:uFillTx/>
                <a:latin typeface="Calibri" panose="020F0502020204030204"/>
                <a:ea typeface="+mn-ea"/>
                <a:cs typeface="+mn-cs"/>
              </a:rPr>
              <a:t>Demande support</a:t>
            </a:r>
            <a:endParaRPr kumimoji="0" lang="fr-FR" sz="7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pic>
        <p:nvPicPr>
          <p:cNvPr id="8" name="Image 7"/>
          <p:cNvPicPr>
            <a:picLocks noChangeAspect="1"/>
          </p:cNvPicPr>
          <p:nvPr/>
        </p:nvPicPr>
        <p:blipFill>
          <a:blip r:embed="rId7"/>
          <a:stretch>
            <a:fillRect/>
          </a:stretch>
        </p:blipFill>
        <p:spPr>
          <a:xfrm>
            <a:off x="369119" y="3464072"/>
            <a:ext cx="431125" cy="431125"/>
          </a:xfrm>
          <a:prstGeom prst="rect">
            <a:avLst/>
          </a:prstGeom>
        </p:spPr>
      </p:pic>
      <p:cxnSp>
        <p:nvCxnSpPr>
          <p:cNvPr id="42" name="Connecteur droit avec flèche 41"/>
          <p:cNvCxnSpPr/>
          <p:nvPr/>
        </p:nvCxnSpPr>
        <p:spPr>
          <a:xfrm flipH="1">
            <a:off x="926885" y="3663964"/>
            <a:ext cx="335075"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3" name="ZoneTexte 42"/>
          <p:cNvSpPr txBox="1"/>
          <p:nvPr/>
        </p:nvSpPr>
        <p:spPr>
          <a:xfrm>
            <a:off x="688811" y="3264136"/>
            <a:ext cx="843540"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700" b="0" i="0" u="none" strike="noStrike" kern="1200" cap="none" spc="0" normalizeH="0" baseline="0" noProof="0" dirty="0" smtClean="0">
                <a:ln>
                  <a:noFill/>
                </a:ln>
                <a:solidFill>
                  <a:prstClr val="black"/>
                </a:solidFill>
                <a:effectLst/>
                <a:uLnTx/>
                <a:uFillTx/>
                <a:latin typeface="Calibri" panose="020F0502020204030204"/>
                <a:ea typeface="+mn-ea"/>
                <a:cs typeface="+mn-cs"/>
              </a:rPr>
              <a:t>Suivi des actions de support manuel</a:t>
            </a:r>
            <a:endParaRPr kumimoji="0" lang="fr-FR" sz="7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grpSp>
        <p:nvGrpSpPr>
          <p:cNvPr id="11" name="Groupe 10"/>
          <p:cNvGrpSpPr/>
          <p:nvPr/>
        </p:nvGrpSpPr>
        <p:grpSpPr>
          <a:xfrm>
            <a:off x="886335" y="801797"/>
            <a:ext cx="11901481" cy="4595272"/>
            <a:chOff x="886335" y="801797"/>
            <a:chExt cx="11901481" cy="4595272"/>
          </a:xfrm>
        </p:grpSpPr>
        <p:pic>
          <p:nvPicPr>
            <p:cNvPr id="40" name="Image 39"/>
            <p:cNvPicPr>
              <a:picLocks noChangeAspect="1"/>
            </p:cNvPicPr>
            <p:nvPr/>
          </p:nvPicPr>
          <p:blipFill rotWithShape="1">
            <a:blip r:embed="rId8">
              <a:clrChange>
                <a:clrFrom>
                  <a:srgbClr val="FFFFFF"/>
                </a:clrFrom>
                <a:clrTo>
                  <a:srgbClr val="FFFFFF">
                    <a:alpha val="0"/>
                  </a:srgbClr>
                </a:clrTo>
              </a:clrChange>
            </a:blip>
            <a:srcRect b="10564"/>
            <a:stretch/>
          </p:blipFill>
          <p:spPr>
            <a:xfrm>
              <a:off x="886335" y="3663964"/>
              <a:ext cx="491799" cy="474463"/>
            </a:xfrm>
            <a:prstGeom prst="rect">
              <a:avLst/>
            </a:prstGeom>
          </p:spPr>
        </p:pic>
        <p:grpSp>
          <p:nvGrpSpPr>
            <p:cNvPr id="13" name="Groupe 12"/>
            <p:cNvGrpSpPr/>
            <p:nvPr/>
          </p:nvGrpSpPr>
          <p:grpSpPr>
            <a:xfrm>
              <a:off x="2107726" y="801797"/>
              <a:ext cx="10680090" cy="3157201"/>
              <a:chOff x="2107726" y="801797"/>
              <a:chExt cx="10680090" cy="3157201"/>
            </a:xfrm>
          </p:grpSpPr>
          <p:pic>
            <p:nvPicPr>
              <p:cNvPr id="41" name="Image 40"/>
              <p:cNvPicPr>
                <a:picLocks noChangeAspect="1"/>
              </p:cNvPicPr>
              <p:nvPr/>
            </p:nvPicPr>
            <p:blipFill rotWithShape="1">
              <a:blip r:embed="rId8">
                <a:clrChange>
                  <a:clrFrom>
                    <a:srgbClr val="FFFFFF"/>
                  </a:clrFrom>
                  <a:clrTo>
                    <a:srgbClr val="FFFFFF">
                      <a:alpha val="0"/>
                    </a:srgbClr>
                  </a:clrTo>
                </a:clrChange>
              </a:blip>
              <a:srcRect b="10564"/>
              <a:stretch/>
            </p:blipFill>
            <p:spPr>
              <a:xfrm>
                <a:off x="5963149" y="801797"/>
                <a:ext cx="538478" cy="519497"/>
              </a:xfrm>
              <a:prstGeom prst="rect">
                <a:avLst/>
              </a:prstGeom>
            </p:spPr>
          </p:pic>
          <p:pic>
            <p:nvPicPr>
              <p:cNvPr id="44" name="Image 43"/>
              <p:cNvPicPr>
                <a:picLocks noChangeAspect="1"/>
              </p:cNvPicPr>
              <p:nvPr/>
            </p:nvPicPr>
            <p:blipFill rotWithShape="1">
              <a:blip r:embed="rId8">
                <a:clrChange>
                  <a:clrFrom>
                    <a:srgbClr val="FFFFFF"/>
                  </a:clrFrom>
                  <a:clrTo>
                    <a:srgbClr val="FFFFFF">
                      <a:alpha val="0"/>
                    </a:srgbClr>
                  </a:clrTo>
                </a:clrChange>
              </a:blip>
              <a:srcRect b="10564"/>
              <a:stretch/>
            </p:blipFill>
            <p:spPr>
              <a:xfrm>
                <a:off x="5789042" y="2609326"/>
                <a:ext cx="491799" cy="474463"/>
              </a:xfrm>
              <a:prstGeom prst="rect">
                <a:avLst/>
              </a:prstGeom>
            </p:spPr>
          </p:pic>
          <p:pic>
            <p:nvPicPr>
              <p:cNvPr id="45" name="Image 44"/>
              <p:cNvPicPr>
                <a:picLocks noChangeAspect="1"/>
              </p:cNvPicPr>
              <p:nvPr/>
            </p:nvPicPr>
            <p:blipFill>
              <a:blip r:embed="rId9">
                <a:clrChange>
                  <a:clrFrom>
                    <a:srgbClr val="FFFFFF"/>
                  </a:clrFrom>
                  <a:clrTo>
                    <a:srgbClr val="FFFFFF">
                      <a:alpha val="0"/>
                    </a:srgbClr>
                  </a:clrTo>
                </a:clrChange>
              </a:blip>
              <a:stretch>
                <a:fillRect/>
              </a:stretch>
            </p:blipFill>
            <p:spPr>
              <a:xfrm>
                <a:off x="3462794" y="3663754"/>
                <a:ext cx="295244" cy="295244"/>
              </a:xfrm>
              <a:prstGeom prst="rect">
                <a:avLst/>
              </a:prstGeom>
            </p:spPr>
          </p:pic>
          <p:pic>
            <p:nvPicPr>
              <p:cNvPr id="46" name="Image 45"/>
              <p:cNvPicPr>
                <a:picLocks noChangeAspect="1"/>
              </p:cNvPicPr>
              <p:nvPr/>
            </p:nvPicPr>
            <p:blipFill>
              <a:blip r:embed="rId9">
                <a:clrChange>
                  <a:clrFrom>
                    <a:srgbClr val="FFFFFF"/>
                  </a:clrFrom>
                  <a:clrTo>
                    <a:srgbClr val="FFFFFF">
                      <a:alpha val="0"/>
                    </a:srgbClr>
                  </a:clrTo>
                </a:clrChange>
              </a:blip>
              <a:stretch>
                <a:fillRect/>
              </a:stretch>
            </p:blipFill>
            <p:spPr>
              <a:xfrm>
                <a:off x="6867733" y="2873099"/>
                <a:ext cx="295244" cy="295244"/>
              </a:xfrm>
              <a:prstGeom prst="rect">
                <a:avLst/>
              </a:prstGeom>
            </p:spPr>
          </p:pic>
          <p:pic>
            <p:nvPicPr>
              <p:cNvPr id="47" name="Image 46"/>
              <p:cNvPicPr>
                <a:picLocks noChangeAspect="1"/>
              </p:cNvPicPr>
              <p:nvPr/>
            </p:nvPicPr>
            <p:blipFill>
              <a:blip r:embed="rId9">
                <a:clrChange>
                  <a:clrFrom>
                    <a:srgbClr val="FFFFFF"/>
                  </a:clrFrom>
                  <a:clrTo>
                    <a:srgbClr val="FFFFFF">
                      <a:alpha val="0"/>
                    </a:srgbClr>
                  </a:clrTo>
                </a:clrChange>
              </a:blip>
              <a:stretch>
                <a:fillRect/>
              </a:stretch>
            </p:blipFill>
            <p:spPr>
              <a:xfrm>
                <a:off x="2107726" y="2895404"/>
                <a:ext cx="295244" cy="295244"/>
              </a:xfrm>
              <a:prstGeom prst="rect">
                <a:avLst/>
              </a:prstGeom>
            </p:spPr>
          </p:pic>
          <p:pic>
            <p:nvPicPr>
              <p:cNvPr id="48" name="Image 47"/>
              <p:cNvPicPr>
                <a:picLocks noChangeAspect="1"/>
              </p:cNvPicPr>
              <p:nvPr/>
            </p:nvPicPr>
            <p:blipFill>
              <a:blip r:embed="rId9">
                <a:clrChange>
                  <a:clrFrom>
                    <a:srgbClr val="FFFFFF"/>
                  </a:clrFrom>
                  <a:clrTo>
                    <a:srgbClr val="FFFFFF">
                      <a:alpha val="0"/>
                    </a:srgbClr>
                  </a:clrTo>
                </a:clrChange>
              </a:blip>
              <a:stretch>
                <a:fillRect/>
              </a:stretch>
            </p:blipFill>
            <p:spPr>
              <a:xfrm>
                <a:off x="4436306" y="2893451"/>
                <a:ext cx="295244" cy="295244"/>
              </a:xfrm>
              <a:prstGeom prst="rect">
                <a:avLst/>
              </a:prstGeom>
            </p:spPr>
          </p:pic>
          <p:pic>
            <p:nvPicPr>
              <p:cNvPr id="50" name="Image 49"/>
              <p:cNvPicPr>
                <a:picLocks noChangeAspect="1"/>
              </p:cNvPicPr>
              <p:nvPr/>
            </p:nvPicPr>
            <p:blipFill rotWithShape="1">
              <a:blip r:embed="rId8">
                <a:clrChange>
                  <a:clrFrom>
                    <a:srgbClr val="FFFFFF"/>
                  </a:clrFrom>
                  <a:clrTo>
                    <a:srgbClr val="FFFFFF">
                      <a:alpha val="0"/>
                    </a:srgbClr>
                  </a:clrTo>
                </a:clrChange>
              </a:blip>
              <a:srcRect b="10564"/>
              <a:stretch/>
            </p:blipFill>
            <p:spPr>
              <a:xfrm>
                <a:off x="8252352" y="810917"/>
                <a:ext cx="491799" cy="474463"/>
              </a:xfrm>
              <a:prstGeom prst="rect">
                <a:avLst/>
              </a:prstGeom>
            </p:spPr>
          </p:pic>
          <p:sp>
            <p:nvSpPr>
              <p:cNvPr id="51" name="ZoneTexte 50"/>
              <p:cNvSpPr txBox="1"/>
              <p:nvPr/>
            </p:nvSpPr>
            <p:spPr>
              <a:xfrm>
                <a:off x="8778053" y="853968"/>
                <a:ext cx="341394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srgbClr val="44546A">
                        <a:lumMod val="75000"/>
                      </a:srgbClr>
                    </a:solidFill>
                    <a:effectLst/>
                    <a:uLnTx/>
                    <a:uFillTx/>
                    <a:latin typeface="Calibri" panose="020F0502020204030204"/>
                    <a:ea typeface="+mn-ea"/>
                    <a:cs typeface="+mn-cs"/>
                  </a:rPr>
                  <a:t>Sollicitation personnalisée </a:t>
                </a:r>
                <a:endParaRPr kumimoji="0" lang="fr-FR" sz="1800" b="0" i="0" u="none" strike="noStrike" kern="1200" cap="none" spc="0" normalizeH="0" baseline="0" noProof="0" dirty="0">
                  <a:ln>
                    <a:noFill/>
                  </a:ln>
                  <a:solidFill>
                    <a:srgbClr val="44546A">
                      <a:lumMod val="75000"/>
                    </a:srgbClr>
                  </a:solidFill>
                  <a:effectLst/>
                  <a:uLnTx/>
                  <a:uFillTx/>
                  <a:latin typeface="Calibri" panose="020F0502020204030204"/>
                  <a:ea typeface="+mn-ea"/>
                  <a:cs typeface="+mn-cs"/>
                </a:endParaRPr>
              </a:p>
            </p:txBody>
          </p:sp>
          <p:pic>
            <p:nvPicPr>
              <p:cNvPr id="52" name="Image 51"/>
              <p:cNvPicPr>
                <a:picLocks noChangeAspect="1"/>
              </p:cNvPicPr>
              <p:nvPr/>
            </p:nvPicPr>
            <p:blipFill rotWithShape="1">
              <a:blip r:embed="rId8">
                <a:clrChange>
                  <a:clrFrom>
                    <a:srgbClr val="FFFFFF"/>
                  </a:clrFrom>
                  <a:clrTo>
                    <a:srgbClr val="FFFFFF">
                      <a:alpha val="0"/>
                    </a:srgbClr>
                  </a:clrTo>
                </a:clrChange>
              </a:blip>
              <a:srcRect b="10564"/>
              <a:stretch/>
            </p:blipFill>
            <p:spPr>
              <a:xfrm>
                <a:off x="8262201" y="1242329"/>
                <a:ext cx="491799" cy="474463"/>
              </a:xfrm>
              <a:prstGeom prst="rect">
                <a:avLst/>
              </a:prstGeom>
            </p:spPr>
          </p:pic>
          <p:sp>
            <p:nvSpPr>
              <p:cNvPr id="53" name="ZoneTexte 52"/>
              <p:cNvSpPr txBox="1"/>
              <p:nvPr/>
            </p:nvSpPr>
            <p:spPr>
              <a:xfrm>
                <a:off x="8787902" y="1285380"/>
                <a:ext cx="341394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srgbClr val="44546A">
                        <a:lumMod val="75000"/>
                      </a:srgbClr>
                    </a:solidFill>
                    <a:effectLst/>
                    <a:uLnTx/>
                    <a:uFillTx/>
                    <a:latin typeface="Calibri" panose="020F0502020204030204"/>
                    <a:ea typeface="+mn-ea"/>
                    <a:cs typeface="+mn-cs"/>
                  </a:rPr>
                  <a:t>Communications intempestives</a:t>
                </a:r>
                <a:endParaRPr kumimoji="0" lang="fr-FR" sz="1800" b="0" i="0" u="none" strike="noStrike" kern="1200" cap="none" spc="0" normalizeH="0" baseline="0" noProof="0" dirty="0">
                  <a:ln>
                    <a:noFill/>
                  </a:ln>
                  <a:solidFill>
                    <a:srgbClr val="44546A">
                      <a:lumMod val="75000"/>
                    </a:srgbClr>
                  </a:solidFill>
                  <a:effectLst/>
                  <a:uLnTx/>
                  <a:uFillTx/>
                  <a:latin typeface="Calibri" panose="020F0502020204030204"/>
                  <a:ea typeface="+mn-ea"/>
                  <a:cs typeface="+mn-cs"/>
                </a:endParaRPr>
              </a:p>
            </p:txBody>
          </p:sp>
          <p:cxnSp>
            <p:nvCxnSpPr>
              <p:cNvPr id="54" name="Connecteur droit 53"/>
              <p:cNvCxnSpPr>
                <a:stCxn id="47" idx="3"/>
                <a:endCxn id="56" idx="1"/>
              </p:cNvCxnSpPr>
              <p:nvPr/>
            </p:nvCxnSpPr>
            <p:spPr>
              <a:xfrm>
                <a:off x="2402970" y="3043026"/>
                <a:ext cx="6444734" cy="663831"/>
              </a:xfrm>
              <a:prstGeom prst="line">
                <a:avLst/>
              </a:prstGeom>
            </p:spPr>
            <p:style>
              <a:lnRef idx="1">
                <a:schemeClr val="accent4"/>
              </a:lnRef>
              <a:fillRef idx="0">
                <a:schemeClr val="accent4"/>
              </a:fillRef>
              <a:effectRef idx="0">
                <a:schemeClr val="accent4"/>
              </a:effectRef>
              <a:fontRef idx="minor">
                <a:schemeClr val="tx1"/>
              </a:fontRef>
            </p:style>
          </p:cxnSp>
          <p:sp>
            <p:nvSpPr>
              <p:cNvPr id="55" name="ZoneTexte 54"/>
              <p:cNvSpPr txBox="1"/>
              <p:nvPr/>
            </p:nvSpPr>
            <p:spPr>
              <a:xfrm>
                <a:off x="9351636" y="3551511"/>
                <a:ext cx="341394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srgbClr val="FFC000"/>
                    </a:solidFill>
                    <a:effectLst/>
                    <a:uLnTx/>
                    <a:uFillTx/>
                    <a:latin typeface="Calibri" panose="020F0502020204030204"/>
                    <a:ea typeface="+mn-ea"/>
                    <a:cs typeface="+mn-cs"/>
                  </a:rPr>
                  <a:t>Des équipes compétentes</a:t>
                </a:r>
              </a:p>
            </p:txBody>
          </p:sp>
          <p:pic>
            <p:nvPicPr>
              <p:cNvPr id="56" name="Image 55"/>
              <p:cNvPicPr>
                <a:picLocks noChangeAspect="1"/>
              </p:cNvPicPr>
              <p:nvPr/>
            </p:nvPicPr>
            <p:blipFill>
              <a:blip r:embed="rId9">
                <a:clrChange>
                  <a:clrFrom>
                    <a:srgbClr val="FFFFFF"/>
                  </a:clrFrom>
                  <a:clrTo>
                    <a:srgbClr val="FFFFFF">
                      <a:alpha val="0"/>
                    </a:srgbClr>
                  </a:clrTo>
                </a:clrChange>
              </a:blip>
              <a:stretch>
                <a:fillRect/>
              </a:stretch>
            </p:blipFill>
            <p:spPr>
              <a:xfrm>
                <a:off x="8847704" y="3469257"/>
                <a:ext cx="526165" cy="475200"/>
              </a:xfrm>
              <a:prstGeom prst="rect">
                <a:avLst/>
              </a:prstGeom>
            </p:spPr>
          </p:pic>
          <p:cxnSp>
            <p:nvCxnSpPr>
              <p:cNvPr id="57" name="Connecteur droit 56"/>
              <p:cNvCxnSpPr>
                <a:stCxn id="48" idx="3"/>
                <a:endCxn id="56" idx="1"/>
              </p:cNvCxnSpPr>
              <p:nvPr/>
            </p:nvCxnSpPr>
            <p:spPr>
              <a:xfrm>
                <a:off x="4731550" y="3041073"/>
                <a:ext cx="4116154" cy="665784"/>
              </a:xfrm>
              <a:prstGeom prst="line">
                <a:avLst/>
              </a:prstGeom>
            </p:spPr>
            <p:style>
              <a:lnRef idx="1">
                <a:schemeClr val="accent4"/>
              </a:lnRef>
              <a:fillRef idx="0">
                <a:schemeClr val="accent4"/>
              </a:fillRef>
              <a:effectRef idx="0">
                <a:schemeClr val="accent4"/>
              </a:effectRef>
              <a:fontRef idx="minor">
                <a:schemeClr val="tx1"/>
              </a:fontRef>
            </p:style>
          </p:cxnSp>
          <p:cxnSp>
            <p:nvCxnSpPr>
              <p:cNvPr id="58" name="Connecteur droit 57"/>
              <p:cNvCxnSpPr>
                <a:stCxn id="46" idx="3"/>
                <a:endCxn id="56" idx="1"/>
              </p:cNvCxnSpPr>
              <p:nvPr/>
            </p:nvCxnSpPr>
            <p:spPr>
              <a:xfrm>
                <a:off x="7162977" y="3020721"/>
                <a:ext cx="1684727" cy="686136"/>
              </a:xfrm>
              <a:prstGeom prst="line">
                <a:avLst/>
              </a:prstGeom>
            </p:spPr>
            <p:style>
              <a:lnRef idx="1">
                <a:schemeClr val="accent4"/>
              </a:lnRef>
              <a:fillRef idx="0">
                <a:schemeClr val="accent4"/>
              </a:fillRef>
              <a:effectRef idx="0">
                <a:schemeClr val="accent4"/>
              </a:effectRef>
              <a:fontRef idx="minor">
                <a:schemeClr val="tx1"/>
              </a:fontRef>
            </p:style>
          </p:cxnSp>
          <p:pic>
            <p:nvPicPr>
              <p:cNvPr id="59" name="Image 58"/>
              <p:cNvPicPr>
                <a:picLocks noChangeAspect="1"/>
              </p:cNvPicPr>
              <p:nvPr/>
            </p:nvPicPr>
            <p:blipFill rotWithShape="1">
              <a:blip r:embed="rId8">
                <a:clrChange>
                  <a:clrFrom>
                    <a:srgbClr val="FFFFFF"/>
                  </a:clrFrom>
                  <a:clrTo>
                    <a:srgbClr val="FFFFFF">
                      <a:alpha val="0"/>
                    </a:srgbClr>
                  </a:clrTo>
                </a:clrChange>
              </a:blip>
              <a:srcRect b="10564"/>
              <a:stretch/>
            </p:blipFill>
            <p:spPr>
              <a:xfrm>
                <a:off x="8862337" y="2726449"/>
                <a:ext cx="491799" cy="474463"/>
              </a:xfrm>
              <a:prstGeom prst="rect">
                <a:avLst/>
              </a:prstGeom>
            </p:spPr>
          </p:pic>
          <p:sp>
            <p:nvSpPr>
              <p:cNvPr id="60" name="ZoneTexte 59"/>
              <p:cNvSpPr txBox="1"/>
              <p:nvPr/>
            </p:nvSpPr>
            <p:spPr>
              <a:xfrm>
                <a:off x="9373869" y="2620525"/>
                <a:ext cx="341394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srgbClr val="44546A">
                        <a:lumMod val="75000"/>
                      </a:srgbClr>
                    </a:solidFill>
                    <a:effectLst/>
                    <a:uLnTx/>
                    <a:uFillTx/>
                    <a:latin typeface="Calibri" panose="020F0502020204030204"/>
                    <a:ea typeface="+mn-ea"/>
                    <a:cs typeface="+mn-cs"/>
                  </a:rPr>
                  <a:t>Les relais métiers ne sont pas toujours sollicités</a:t>
                </a:r>
                <a:endParaRPr kumimoji="0" lang="fr-FR" sz="1800" b="0" i="0" u="none" strike="noStrike" kern="1200" cap="none" spc="0" normalizeH="0" baseline="0" noProof="0" dirty="0">
                  <a:ln>
                    <a:noFill/>
                  </a:ln>
                  <a:solidFill>
                    <a:srgbClr val="44546A">
                      <a:lumMod val="75000"/>
                    </a:srgbClr>
                  </a:solidFill>
                  <a:effectLst/>
                  <a:uLnTx/>
                  <a:uFillTx/>
                  <a:latin typeface="Calibri" panose="020F0502020204030204"/>
                  <a:ea typeface="+mn-ea"/>
                  <a:cs typeface="+mn-cs"/>
                </a:endParaRPr>
              </a:p>
            </p:txBody>
          </p:sp>
          <p:cxnSp>
            <p:nvCxnSpPr>
              <p:cNvPr id="4" name="Connecteur droit 3"/>
              <p:cNvCxnSpPr>
                <a:stCxn id="41" idx="3"/>
                <a:endCxn id="50" idx="1"/>
              </p:cNvCxnSpPr>
              <p:nvPr/>
            </p:nvCxnSpPr>
            <p:spPr>
              <a:xfrm flipV="1">
                <a:off x="6501627" y="1048149"/>
                <a:ext cx="1750725" cy="13397"/>
              </a:xfrm>
              <a:prstGeom prst="line">
                <a:avLst/>
              </a:prstGeom>
              <a:ln w="9525" cap="flat" cmpd="sng" algn="ctr">
                <a:solidFill>
                  <a:srgbClr val="006699"/>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Connecteur droit 62"/>
              <p:cNvCxnSpPr>
                <a:stCxn id="41" idx="3"/>
                <a:endCxn id="52" idx="1"/>
              </p:cNvCxnSpPr>
              <p:nvPr/>
            </p:nvCxnSpPr>
            <p:spPr>
              <a:xfrm>
                <a:off x="6501627" y="1061546"/>
                <a:ext cx="1760574" cy="418015"/>
              </a:xfrm>
              <a:prstGeom prst="line">
                <a:avLst/>
              </a:prstGeom>
              <a:ln w="9525" cap="flat" cmpd="sng" algn="ctr">
                <a:solidFill>
                  <a:srgbClr val="006699"/>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4" name="Connecteur droit 63"/>
              <p:cNvCxnSpPr>
                <a:stCxn id="44" idx="3"/>
                <a:endCxn id="59" idx="1"/>
              </p:cNvCxnSpPr>
              <p:nvPr/>
            </p:nvCxnSpPr>
            <p:spPr>
              <a:xfrm>
                <a:off x="6280841" y="2846558"/>
                <a:ext cx="2581496" cy="117123"/>
              </a:xfrm>
              <a:prstGeom prst="line">
                <a:avLst/>
              </a:prstGeom>
              <a:ln w="9525" cap="flat" cmpd="sng" algn="ctr">
                <a:solidFill>
                  <a:srgbClr val="006699"/>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cxnSp>
          <p:nvCxnSpPr>
            <p:cNvPr id="70" name="Connecteur droit 69"/>
            <p:cNvCxnSpPr>
              <a:stCxn id="40" idx="3"/>
              <a:endCxn id="74" idx="1"/>
            </p:cNvCxnSpPr>
            <p:nvPr/>
          </p:nvCxnSpPr>
          <p:spPr>
            <a:xfrm>
              <a:off x="1378134" y="3901196"/>
              <a:ext cx="7037775" cy="1043723"/>
            </a:xfrm>
            <a:prstGeom prst="line">
              <a:avLst/>
            </a:prstGeom>
            <a:ln w="9525" cap="flat" cmpd="sng" algn="ctr">
              <a:solidFill>
                <a:srgbClr val="006699"/>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74" name="Image 73"/>
            <p:cNvPicPr>
              <a:picLocks noChangeAspect="1"/>
            </p:cNvPicPr>
            <p:nvPr/>
          </p:nvPicPr>
          <p:blipFill rotWithShape="1">
            <a:blip r:embed="rId8">
              <a:clrChange>
                <a:clrFrom>
                  <a:srgbClr val="FFFFFF"/>
                </a:clrFrom>
                <a:clrTo>
                  <a:srgbClr val="FFFFFF">
                    <a:alpha val="0"/>
                  </a:srgbClr>
                </a:clrTo>
              </a:clrChange>
            </a:blip>
            <a:srcRect b="10564"/>
            <a:stretch/>
          </p:blipFill>
          <p:spPr>
            <a:xfrm>
              <a:off x="8415909" y="4707687"/>
              <a:ext cx="491799" cy="474463"/>
            </a:xfrm>
            <a:prstGeom prst="rect">
              <a:avLst/>
            </a:prstGeom>
          </p:spPr>
        </p:pic>
        <p:sp>
          <p:nvSpPr>
            <p:cNvPr id="75" name="ZoneTexte 74"/>
            <p:cNvSpPr txBox="1"/>
            <p:nvPr/>
          </p:nvSpPr>
          <p:spPr>
            <a:xfrm>
              <a:off x="8941610" y="4750738"/>
              <a:ext cx="341394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srgbClr val="44546A">
                      <a:lumMod val="75000"/>
                    </a:srgbClr>
                  </a:solidFill>
                  <a:effectLst/>
                  <a:uLnTx/>
                  <a:uFillTx/>
                  <a:latin typeface="Calibri" panose="020F0502020204030204"/>
                  <a:ea typeface="+mn-ea"/>
                  <a:cs typeface="+mn-cs"/>
                </a:rPr>
                <a:t>Pilotage du support via un fichier Excel</a:t>
              </a:r>
              <a:endParaRPr kumimoji="0" lang="fr-FR" sz="1800" b="0" i="0" u="none" strike="noStrike" kern="1200" cap="none" spc="0" normalizeH="0" baseline="0" noProof="0" dirty="0">
                <a:ln>
                  <a:noFill/>
                </a:ln>
                <a:solidFill>
                  <a:srgbClr val="44546A">
                    <a:lumMod val="75000"/>
                  </a:srgbClr>
                </a:solidFill>
                <a:effectLst/>
                <a:uLnTx/>
                <a:uFillTx/>
                <a:latin typeface="Calibri" panose="020F0502020204030204"/>
                <a:ea typeface="+mn-ea"/>
                <a:cs typeface="+mn-cs"/>
              </a:endParaRPr>
            </a:p>
          </p:txBody>
        </p:sp>
        <p:sp>
          <p:nvSpPr>
            <p:cNvPr id="7" name="Rectangle 6"/>
            <p:cNvSpPr/>
            <p:nvPr/>
          </p:nvSpPr>
          <p:spPr>
            <a:xfrm>
              <a:off x="9373868" y="4053725"/>
              <a:ext cx="2827981"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FFC000"/>
                  </a:solidFill>
                  <a:effectLst/>
                  <a:uLnTx/>
                  <a:uFillTx/>
                  <a:latin typeface="Calibri" panose="020F0502020204030204"/>
                  <a:ea typeface="+mn-ea"/>
                  <a:cs typeface="+mn-cs"/>
                </a:rPr>
                <a:t>Une bonne relation et des points </a:t>
              </a:r>
              <a:r>
                <a:rPr kumimoji="0" lang="fr-FR" sz="1800" b="0" i="0" u="none" strike="noStrike" kern="1200" cap="none" spc="0" normalizeH="0" baseline="0" noProof="0" dirty="0" smtClean="0">
                  <a:ln>
                    <a:noFill/>
                  </a:ln>
                  <a:solidFill>
                    <a:srgbClr val="FFC000"/>
                  </a:solidFill>
                  <a:effectLst/>
                  <a:uLnTx/>
                  <a:uFillTx/>
                  <a:latin typeface="Calibri" panose="020F0502020204030204"/>
                  <a:ea typeface="+mn-ea"/>
                  <a:cs typeface="+mn-cs"/>
                </a:rPr>
                <a:t>réguliers</a:t>
              </a:r>
              <a:endParaRPr kumimoji="0" lang="fr-FR" sz="1800" b="0" i="0" u="none" strike="noStrike" kern="1200" cap="none" spc="0" normalizeH="0" baseline="0" noProof="0" dirty="0">
                <a:ln>
                  <a:noFill/>
                </a:ln>
                <a:solidFill>
                  <a:srgbClr val="FFC000"/>
                </a:solidFill>
                <a:effectLst/>
                <a:uLnTx/>
                <a:uFillTx/>
                <a:latin typeface="Calibri" panose="020F0502020204030204"/>
                <a:ea typeface="+mn-ea"/>
                <a:cs typeface="+mn-cs"/>
              </a:endParaRPr>
            </a:p>
          </p:txBody>
        </p:sp>
        <p:pic>
          <p:nvPicPr>
            <p:cNvPr id="76" name="Image 75"/>
            <p:cNvPicPr>
              <a:picLocks noChangeAspect="1"/>
            </p:cNvPicPr>
            <p:nvPr/>
          </p:nvPicPr>
          <p:blipFill>
            <a:blip r:embed="rId9">
              <a:clrChange>
                <a:clrFrom>
                  <a:srgbClr val="FFFFFF"/>
                </a:clrFrom>
                <a:clrTo>
                  <a:srgbClr val="FFFFFF">
                    <a:alpha val="0"/>
                  </a:srgbClr>
                </a:clrTo>
              </a:clrChange>
            </a:blip>
            <a:stretch>
              <a:fillRect/>
            </a:stretch>
          </p:blipFill>
          <p:spPr>
            <a:xfrm>
              <a:off x="8937713" y="4133088"/>
              <a:ext cx="526165" cy="475200"/>
            </a:xfrm>
            <a:prstGeom prst="rect">
              <a:avLst/>
            </a:prstGeom>
          </p:spPr>
        </p:pic>
        <p:cxnSp>
          <p:nvCxnSpPr>
            <p:cNvPr id="77" name="Connecteur droit 76"/>
            <p:cNvCxnSpPr>
              <a:stCxn id="45" idx="3"/>
              <a:endCxn id="76" idx="1"/>
            </p:cNvCxnSpPr>
            <p:nvPr/>
          </p:nvCxnSpPr>
          <p:spPr>
            <a:xfrm>
              <a:off x="3758038" y="3811376"/>
              <a:ext cx="5179675" cy="559312"/>
            </a:xfrm>
            <a:prstGeom prst="line">
              <a:avLst/>
            </a:prstGeom>
          </p:spPr>
          <p:style>
            <a:lnRef idx="1">
              <a:schemeClr val="accent4"/>
            </a:lnRef>
            <a:fillRef idx="0">
              <a:schemeClr val="accent4"/>
            </a:fillRef>
            <a:effectRef idx="0">
              <a:schemeClr val="accent4"/>
            </a:effectRef>
            <a:fontRef idx="minor">
              <a:schemeClr val="tx1"/>
            </a:fontRef>
          </p:style>
        </p:cxnSp>
      </p:grpSp>
    </p:spTree>
    <p:extLst>
      <p:ext uri="{BB962C8B-B14F-4D97-AF65-F5344CB8AC3E}">
        <p14:creationId xmlns:p14="http://schemas.microsoft.com/office/powerpoint/2010/main" val="519473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à coins arrondis 38"/>
          <p:cNvSpPr/>
          <p:nvPr/>
        </p:nvSpPr>
        <p:spPr>
          <a:xfrm>
            <a:off x="9467293" y="973469"/>
            <a:ext cx="2536166" cy="538288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Rectangle à coins arrondis 37"/>
          <p:cNvSpPr/>
          <p:nvPr/>
        </p:nvSpPr>
        <p:spPr>
          <a:xfrm>
            <a:off x="2790160" y="904557"/>
            <a:ext cx="2536166" cy="5382883"/>
          </a:xfrm>
          <a:prstGeom prst="round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Espace réservé du numéro de diapositive 2"/>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48DF54-380C-439F-A3D8-83F6F52CA378}"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hape">
            <a:extLst>
              <a:ext uri="{FF2B5EF4-FFF2-40B4-BE49-F238E27FC236}">
                <a16:creationId xmlns:a16="http://schemas.microsoft.com/office/drawing/2014/main" id="{0C70228E-2A67-429B-A179-C7F95D7EAE68}"/>
              </a:ext>
            </a:extLst>
          </p:cNvPr>
          <p:cNvSpPr/>
          <p:nvPr/>
        </p:nvSpPr>
        <p:spPr>
          <a:xfrm>
            <a:off x="2944597" y="1487248"/>
            <a:ext cx="2108606" cy="2107063"/>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gradFill>
            <a:gsLst>
              <a:gs pos="0">
                <a:schemeClr val="accent2"/>
              </a:gs>
              <a:gs pos="50000">
                <a:schemeClr val="accent2"/>
              </a:gs>
              <a:gs pos="100000">
                <a:schemeClr val="accent2">
                  <a:lumMod val="75000"/>
                </a:schemeClr>
              </a:gs>
            </a:gsLst>
          </a:gradFill>
          <a:ln/>
          <a:effectLst/>
        </p:spPr>
        <p:style>
          <a:lnRef idx="0">
            <a:schemeClr val="accent1"/>
          </a:lnRef>
          <a:fillRef idx="3">
            <a:schemeClr val="accent1"/>
          </a:fillRef>
          <a:effectRef idx="3">
            <a:schemeClr val="accent1"/>
          </a:effectRef>
          <a:fontRef idx="minor">
            <a:schemeClr val="lt1"/>
          </a:fontRef>
        </p:style>
        <p:txBody>
          <a:bodyPr lIns="182880" tIns="38100" rIns="38100" bIns="3810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35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anose="020F0502020204030204"/>
                <a:ea typeface="+mn-ea"/>
                <a:cs typeface="+mn-cs"/>
              </a:rPr>
              <a:t>2</a:t>
            </a:r>
            <a:endParaRPr kumimoji="0" lang="fr-FR" sz="35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anose="020F0502020204030204"/>
              <a:ea typeface="+mn-ea"/>
              <a:cs typeface="+mn-cs"/>
            </a:endParaRPr>
          </a:p>
        </p:txBody>
      </p:sp>
      <p:grpSp>
        <p:nvGrpSpPr>
          <p:cNvPr id="11" name="Group 27">
            <a:extLst>
              <a:ext uri="{FF2B5EF4-FFF2-40B4-BE49-F238E27FC236}">
                <a16:creationId xmlns:a16="http://schemas.microsoft.com/office/drawing/2014/main" id="{F7A4481F-EC7A-4D07-B645-1A550FC610F7}"/>
              </a:ext>
            </a:extLst>
          </p:cNvPr>
          <p:cNvGrpSpPr/>
          <p:nvPr/>
        </p:nvGrpSpPr>
        <p:grpSpPr>
          <a:xfrm>
            <a:off x="2883534" y="3693588"/>
            <a:ext cx="2394560" cy="1413263"/>
            <a:chOff x="332936" y="2627766"/>
            <a:chExt cx="2937088" cy="1413263"/>
          </a:xfrm>
        </p:grpSpPr>
        <p:sp>
          <p:nvSpPr>
            <p:cNvPr id="26" name="TextBox 28">
              <a:extLst>
                <a:ext uri="{FF2B5EF4-FFF2-40B4-BE49-F238E27FC236}">
                  <a16:creationId xmlns:a16="http://schemas.microsoft.com/office/drawing/2014/main" id="{5EBCA6AB-8EBA-4110-9130-51D0434A2CA2}"/>
                </a:ext>
              </a:extLst>
            </p:cNvPr>
            <p:cNvSpPr txBox="1"/>
            <p:nvPr/>
          </p:nvSpPr>
          <p:spPr>
            <a:xfrm>
              <a:off x="332936" y="2627766"/>
              <a:ext cx="2937088"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400" b="1" i="0" u="none" strike="noStrike" kern="1200" cap="none" spc="0" normalizeH="0" baseline="0" noProof="1" smtClean="0">
                  <a:ln>
                    <a:noFill/>
                  </a:ln>
                  <a:solidFill>
                    <a:srgbClr val="ED7D31">
                      <a:lumMod val="75000"/>
                    </a:srgbClr>
                  </a:solidFill>
                  <a:effectLst/>
                  <a:uLnTx/>
                  <a:uFillTx/>
                  <a:latin typeface="Calibri" panose="020F0502020204030204"/>
                  <a:ea typeface="+mn-ea"/>
                  <a:cs typeface="+mn-cs"/>
                </a:rPr>
                <a:t>Comitologie</a:t>
              </a:r>
              <a:endParaRPr kumimoji="0" lang="fr-FR" sz="2400" b="1" i="0" u="none" strike="noStrike" kern="1200" cap="none" spc="0" normalizeH="0" baseline="0" noProof="1">
                <a:ln>
                  <a:noFill/>
                </a:ln>
                <a:solidFill>
                  <a:srgbClr val="ED7D31">
                    <a:lumMod val="75000"/>
                  </a:srgbClr>
                </a:solidFill>
                <a:effectLst/>
                <a:uLnTx/>
                <a:uFillTx/>
                <a:latin typeface="Calibri" panose="020F0502020204030204"/>
                <a:ea typeface="+mn-ea"/>
                <a:cs typeface="+mn-cs"/>
              </a:endParaRPr>
            </a:p>
          </p:txBody>
        </p:sp>
        <p:sp>
          <p:nvSpPr>
            <p:cNvPr id="27" name="TextBox 29">
              <a:extLst>
                <a:ext uri="{FF2B5EF4-FFF2-40B4-BE49-F238E27FC236}">
                  <a16:creationId xmlns:a16="http://schemas.microsoft.com/office/drawing/2014/main" id="{F66C2F4C-527C-4533-90C5-D76D0A07AA41}"/>
                </a:ext>
              </a:extLst>
            </p:cNvPr>
            <p:cNvSpPr txBox="1"/>
            <p:nvPr/>
          </p:nvSpPr>
          <p:spPr>
            <a:xfrm>
              <a:off x="340732" y="3086922"/>
              <a:ext cx="2929292" cy="954107"/>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fr-FR" sz="1400" b="0" i="0" u="none" strike="noStrike" kern="1200" cap="none" spc="0" normalizeH="0" baseline="0" noProof="1" smtClean="0">
                  <a:ln>
                    <a:noFill/>
                  </a:ln>
                  <a:solidFill>
                    <a:prstClr val="white"/>
                  </a:solidFill>
                  <a:effectLst/>
                  <a:uLnTx/>
                  <a:uFillTx/>
                  <a:latin typeface="Calibri" panose="020F0502020204030204"/>
                  <a:ea typeface="+mn-ea"/>
                  <a:cs typeface="+mn-cs"/>
                </a:rPr>
                <a:t>Instauration de points réguliers avec les relais métiers via les clubs utilisateurs</a:t>
              </a:r>
              <a:endParaRPr kumimoji="0" lang="fr-FR" sz="1400" b="0" i="0" u="none" strike="noStrike" kern="1200" cap="none" spc="0" normalizeH="0" baseline="0" noProof="1">
                <a:ln>
                  <a:noFill/>
                </a:ln>
                <a:solidFill>
                  <a:prstClr val="white"/>
                </a:solidFill>
                <a:effectLst/>
                <a:uLnTx/>
                <a:uFillTx/>
                <a:latin typeface="Calibri" panose="020F0502020204030204"/>
                <a:ea typeface="+mn-ea"/>
                <a:cs typeface="+mn-cs"/>
              </a:endParaRPr>
            </a:p>
          </p:txBody>
        </p:sp>
      </p:grpSp>
      <p:grpSp>
        <p:nvGrpSpPr>
          <p:cNvPr id="14" name="Group 36">
            <a:extLst>
              <a:ext uri="{FF2B5EF4-FFF2-40B4-BE49-F238E27FC236}">
                <a16:creationId xmlns:a16="http://schemas.microsoft.com/office/drawing/2014/main" id="{A5724C6E-8DCB-4743-9B42-4AD41307A4D2}"/>
              </a:ext>
            </a:extLst>
          </p:cNvPr>
          <p:cNvGrpSpPr/>
          <p:nvPr/>
        </p:nvGrpSpPr>
        <p:grpSpPr>
          <a:xfrm>
            <a:off x="9543577" y="2910674"/>
            <a:ext cx="2275584" cy="3106034"/>
            <a:chOff x="-342417" y="2627766"/>
            <a:chExt cx="3642607" cy="3106034"/>
          </a:xfrm>
        </p:grpSpPr>
        <p:sp>
          <p:nvSpPr>
            <p:cNvPr id="20" name="TextBox 37">
              <a:extLst>
                <a:ext uri="{FF2B5EF4-FFF2-40B4-BE49-F238E27FC236}">
                  <a16:creationId xmlns:a16="http://schemas.microsoft.com/office/drawing/2014/main" id="{2312A99E-0255-4314-9278-52959B3B83A3}"/>
                </a:ext>
              </a:extLst>
            </p:cNvPr>
            <p:cNvSpPr txBox="1"/>
            <p:nvPr/>
          </p:nvSpPr>
          <p:spPr>
            <a:xfrm>
              <a:off x="95815" y="2627766"/>
              <a:ext cx="2937088"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400" b="1" i="0" u="none" strike="noStrike" kern="1200" cap="none" spc="0" normalizeH="0" baseline="0" noProof="1" smtClean="0">
                  <a:ln>
                    <a:noFill/>
                  </a:ln>
                  <a:solidFill>
                    <a:srgbClr val="FFC000">
                      <a:lumMod val="60000"/>
                      <a:lumOff val="40000"/>
                    </a:srgbClr>
                  </a:solidFill>
                  <a:effectLst/>
                  <a:uLnTx/>
                  <a:uFillTx/>
                  <a:latin typeface="Calibri" panose="020F0502020204030204"/>
                  <a:ea typeface="+mn-ea"/>
                  <a:cs typeface="+mn-cs"/>
                </a:rPr>
                <a:t>Gain</a:t>
              </a:r>
              <a:endParaRPr kumimoji="0" lang="fr-FR" sz="2400" b="1" i="0" u="none" strike="noStrike" kern="1200" cap="none" spc="0" normalizeH="0" baseline="0" noProof="1">
                <a:ln>
                  <a:noFill/>
                </a:ln>
                <a:solidFill>
                  <a:srgbClr val="FFC000">
                    <a:lumMod val="60000"/>
                    <a:lumOff val="40000"/>
                  </a:srgbClr>
                </a:solidFill>
                <a:effectLst/>
                <a:uLnTx/>
                <a:uFillTx/>
                <a:latin typeface="Calibri" panose="020F0502020204030204"/>
                <a:ea typeface="+mn-ea"/>
                <a:cs typeface="+mn-cs"/>
              </a:endParaRPr>
            </a:p>
          </p:txBody>
        </p:sp>
        <p:sp>
          <p:nvSpPr>
            <p:cNvPr id="21" name="TextBox 38">
              <a:extLst>
                <a:ext uri="{FF2B5EF4-FFF2-40B4-BE49-F238E27FC236}">
                  <a16:creationId xmlns:a16="http://schemas.microsoft.com/office/drawing/2014/main" id="{465FC303-082C-47B9-9047-86D7C6EB92F7}"/>
                </a:ext>
              </a:extLst>
            </p:cNvPr>
            <p:cNvSpPr txBox="1"/>
            <p:nvPr/>
          </p:nvSpPr>
          <p:spPr>
            <a:xfrm>
              <a:off x="-342417" y="3086922"/>
              <a:ext cx="3642607" cy="264687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fr-FR" sz="1400" b="0" i="0" u="none" strike="noStrike" kern="1200" cap="none" spc="0" normalizeH="0" baseline="0" noProof="1" smtClean="0">
                  <a:ln>
                    <a:noFill/>
                  </a:ln>
                  <a:solidFill>
                    <a:prstClr val="white"/>
                  </a:solidFill>
                  <a:effectLst/>
                  <a:uLnTx/>
                  <a:uFillTx/>
                  <a:latin typeface="Calibri" panose="020F0502020204030204"/>
                  <a:ea typeface="+mn-ea"/>
                  <a:cs typeface="+mn-cs"/>
                </a:rPr>
                <a:t>Communication vers les utilisateurs maitrisée </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fr-FR" sz="1400" b="0" i="0" u="none" strike="noStrike" kern="1200" cap="none" spc="0" normalizeH="0" baseline="0" noProof="1" smtClean="0">
                  <a:ln>
                    <a:noFill/>
                  </a:ln>
                  <a:solidFill>
                    <a:prstClr val="white"/>
                  </a:solidFill>
                  <a:effectLst/>
                  <a:uLnTx/>
                  <a:uFillTx/>
                  <a:latin typeface="Calibri" panose="020F0502020204030204"/>
                  <a:ea typeface="+mn-ea"/>
                  <a:cs typeface="+mn-cs"/>
                </a:rPr>
                <a:t>Capable de piloter et chiffrer l’activité de support </a:t>
              </a:r>
            </a:p>
            <a:p>
              <a:pPr marL="285750" lvl="0" indent="-285750" algn="just">
                <a:buFont typeface="Wingdings" panose="05000000000000000000" pitchFamily="2" charset="2"/>
                <a:buChar char="v"/>
              </a:pPr>
              <a:r>
                <a:rPr lang="fr-FR" sz="1400" noProof="1">
                  <a:solidFill>
                    <a:prstClr val="white"/>
                  </a:solidFill>
                </a:rPr>
                <a:t>Dépersonnalisation du support </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fr-FR" sz="1400" b="0" i="0" u="none" strike="noStrike" kern="1200" cap="none" spc="0" normalizeH="0" baseline="0" noProof="1" smtClean="0">
                  <a:ln>
                    <a:noFill/>
                  </a:ln>
                  <a:solidFill>
                    <a:prstClr val="white"/>
                  </a:solidFill>
                  <a:effectLst/>
                  <a:uLnTx/>
                  <a:uFillTx/>
                  <a:latin typeface="Calibri" panose="020F0502020204030204"/>
                  <a:ea typeface="+mn-ea"/>
                  <a:cs typeface="+mn-cs"/>
                </a:rPr>
                <a:t>Gain de temps pour l’ équipe qui pourra se concentrer sur les sujets Data et QdD</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200" b="0" i="0" u="none" strike="noStrike" kern="1200" cap="none" spc="0" normalizeH="0" baseline="0" noProof="1">
                <a:ln>
                  <a:noFill/>
                </a:ln>
                <a:solidFill>
                  <a:prstClr val="white"/>
                </a:solidFill>
                <a:effectLst/>
                <a:uLnTx/>
                <a:uFillTx/>
                <a:latin typeface="Calibri" panose="020F0502020204030204"/>
                <a:ea typeface="+mn-ea"/>
                <a:cs typeface="+mn-cs"/>
              </a:endParaRPr>
            </a:p>
          </p:txBody>
        </p:sp>
      </p:grpSp>
      <p:sp>
        <p:nvSpPr>
          <p:cNvPr id="16" name="Freeform: Shape 61">
            <a:extLst>
              <a:ext uri="{FF2B5EF4-FFF2-40B4-BE49-F238E27FC236}">
                <a16:creationId xmlns:a16="http://schemas.microsoft.com/office/drawing/2014/main" id="{74578D81-E558-46CE-9C75-05B52522F07C}"/>
              </a:ext>
            </a:extLst>
          </p:cNvPr>
          <p:cNvSpPr/>
          <p:nvPr/>
        </p:nvSpPr>
        <p:spPr>
          <a:xfrm>
            <a:off x="3829017" y="2568428"/>
            <a:ext cx="762000" cy="533400"/>
          </a:xfrm>
          <a:custGeom>
            <a:avLst/>
            <a:gdLst>
              <a:gd name="connsiteX0" fmla="*/ 323850 w 762000"/>
              <a:gd name="connsiteY0" fmla="*/ 104775 h 533400"/>
              <a:gd name="connsiteX1" fmla="*/ 723900 w 762000"/>
              <a:gd name="connsiteY1" fmla="*/ 104775 h 533400"/>
              <a:gd name="connsiteX2" fmla="*/ 762000 w 762000"/>
              <a:gd name="connsiteY2" fmla="*/ 142875 h 533400"/>
              <a:gd name="connsiteX3" fmla="*/ 762000 w 762000"/>
              <a:gd name="connsiteY3" fmla="*/ 400050 h 533400"/>
              <a:gd name="connsiteX4" fmla="*/ 723900 w 762000"/>
              <a:gd name="connsiteY4" fmla="*/ 438150 h 533400"/>
              <a:gd name="connsiteX5" fmla="*/ 666750 w 762000"/>
              <a:gd name="connsiteY5" fmla="*/ 438150 h 533400"/>
              <a:gd name="connsiteX6" fmla="*/ 666750 w 762000"/>
              <a:gd name="connsiteY6" fmla="*/ 533400 h 533400"/>
              <a:gd name="connsiteX7" fmla="*/ 571500 w 762000"/>
              <a:gd name="connsiteY7" fmla="*/ 438150 h 533400"/>
              <a:gd name="connsiteX8" fmla="*/ 323850 w 762000"/>
              <a:gd name="connsiteY8" fmla="*/ 438150 h 533400"/>
              <a:gd name="connsiteX9" fmla="*/ 285750 w 762000"/>
              <a:gd name="connsiteY9" fmla="*/ 400050 h 533400"/>
              <a:gd name="connsiteX10" fmla="*/ 285750 w 762000"/>
              <a:gd name="connsiteY10" fmla="*/ 142875 h 533400"/>
              <a:gd name="connsiteX11" fmla="*/ 323850 w 762000"/>
              <a:gd name="connsiteY11" fmla="*/ 104775 h 533400"/>
              <a:gd name="connsiteX12" fmla="*/ 38100 w 762000"/>
              <a:gd name="connsiteY12" fmla="*/ 0 h 533400"/>
              <a:gd name="connsiteX13" fmla="*/ 438150 w 762000"/>
              <a:gd name="connsiteY13" fmla="*/ 0 h 533400"/>
              <a:gd name="connsiteX14" fmla="*/ 476250 w 762000"/>
              <a:gd name="connsiteY14" fmla="*/ 38100 h 533400"/>
              <a:gd name="connsiteX15" fmla="*/ 476250 w 762000"/>
              <a:gd name="connsiteY15" fmla="*/ 66675 h 533400"/>
              <a:gd name="connsiteX16" fmla="*/ 323850 w 762000"/>
              <a:gd name="connsiteY16" fmla="*/ 66675 h 533400"/>
              <a:gd name="connsiteX17" fmla="*/ 247650 w 762000"/>
              <a:gd name="connsiteY17" fmla="*/ 142875 h 533400"/>
              <a:gd name="connsiteX18" fmla="*/ 247650 w 762000"/>
              <a:gd name="connsiteY18" fmla="*/ 333375 h 533400"/>
              <a:gd name="connsiteX19" fmla="*/ 190500 w 762000"/>
              <a:gd name="connsiteY19" fmla="*/ 333375 h 533400"/>
              <a:gd name="connsiteX20" fmla="*/ 95250 w 762000"/>
              <a:gd name="connsiteY20" fmla="*/ 428625 h 533400"/>
              <a:gd name="connsiteX21" fmla="*/ 95250 w 762000"/>
              <a:gd name="connsiteY21" fmla="*/ 333375 h 533400"/>
              <a:gd name="connsiteX22" fmla="*/ 38100 w 762000"/>
              <a:gd name="connsiteY22" fmla="*/ 333375 h 533400"/>
              <a:gd name="connsiteX23" fmla="*/ 0 w 762000"/>
              <a:gd name="connsiteY23" fmla="*/ 295275 h 533400"/>
              <a:gd name="connsiteX24" fmla="*/ 0 w 762000"/>
              <a:gd name="connsiteY24" fmla="*/ 38100 h 533400"/>
              <a:gd name="connsiteX25" fmla="*/ 38100 w 762000"/>
              <a:gd name="connsiteY25"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62000" h="533400">
                <a:moveTo>
                  <a:pt x="323850" y="104775"/>
                </a:moveTo>
                <a:lnTo>
                  <a:pt x="723900" y="104775"/>
                </a:lnTo>
                <a:cubicBezTo>
                  <a:pt x="744855" y="104775"/>
                  <a:pt x="762000" y="121920"/>
                  <a:pt x="762000" y="142875"/>
                </a:cubicBezTo>
                <a:lnTo>
                  <a:pt x="762000" y="400050"/>
                </a:lnTo>
                <a:cubicBezTo>
                  <a:pt x="762000" y="421005"/>
                  <a:pt x="744855" y="438150"/>
                  <a:pt x="723900" y="438150"/>
                </a:cubicBezTo>
                <a:lnTo>
                  <a:pt x="666750" y="438150"/>
                </a:lnTo>
                <a:lnTo>
                  <a:pt x="666750" y="533400"/>
                </a:lnTo>
                <a:lnTo>
                  <a:pt x="571500" y="438150"/>
                </a:lnTo>
                <a:lnTo>
                  <a:pt x="323850" y="438150"/>
                </a:lnTo>
                <a:cubicBezTo>
                  <a:pt x="302895" y="438150"/>
                  <a:pt x="285750" y="421005"/>
                  <a:pt x="285750" y="400050"/>
                </a:cubicBezTo>
                <a:lnTo>
                  <a:pt x="285750" y="142875"/>
                </a:lnTo>
                <a:cubicBezTo>
                  <a:pt x="285750" y="121920"/>
                  <a:pt x="302895" y="104775"/>
                  <a:pt x="323850" y="104775"/>
                </a:cubicBezTo>
                <a:close/>
                <a:moveTo>
                  <a:pt x="38100" y="0"/>
                </a:moveTo>
                <a:lnTo>
                  <a:pt x="438150" y="0"/>
                </a:lnTo>
                <a:cubicBezTo>
                  <a:pt x="459105" y="0"/>
                  <a:pt x="476250" y="17145"/>
                  <a:pt x="476250" y="38100"/>
                </a:cubicBezTo>
                <a:lnTo>
                  <a:pt x="476250" y="66675"/>
                </a:lnTo>
                <a:lnTo>
                  <a:pt x="323850" y="66675"/>
                </a:lnTo>
                <a:cubicBezTo>
                  <a:pt x="281940" y="66675"/>
                  <a:pt x="247650" y="100965"/>
                  <a:pt x="247650" y="142875"/>
                </a:cubicBezTo>
                <a:lnTo>
                  <a:pt x="247650" y="333375"/>
                </a:lnTo>
                <a:lnTo>
                  <a:pt x="190500" y="333375"/>
                </a:lnTo>
                <a:lnTo>
                  <a:pt x="95250" y="428625"/>
                </a:lnTo>
                <a:lnTo>
                  <a:pt x="95250" y="333375"/>
                </a:lnTo>
                <a:lnTo>
                  <a:pt x="38100" y="333375"/>
                </a:lnTo>
                <a:cubicBezTo>
                  <a:pt x="17145" y="333375"/>
                  <a:pt x="0" y="316230"/>
                  <a:pt x="0" y="295275"/>
                </a:cubicBezTo>
                <a:lnTo>
                  <a:pt x="0" y="38100"/>
                </a:lnTo>
                <a:cubicBezTo>
                  <a:pt x="0" y="17145"/>
                  <a:pt x="17145" y="0"/>
                  <a:pt x="38100" y="0"/>
                </a:cubicBezTo>
                <a:close/>
              </a:path>
            </a:pathLst>
          </a:custGeom>
          <a:solidFill>
            <a:schemeClr val="bg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1" name="Groupe 40"/>
          <p:cNvGrpSpPr/>
          <p:nvPr/>
        </p:nvGrpSpPr>
        <p:grpSpPr>
          <a:xfrm>
            <a:off x="77370" y="906245"/>
            <a:ext cx="2613038" cy="5382883"/>
            <a:chOff x="1118667" y="942323"/>
            <a:chExt cx="2536166" cy="5382883"/>
          </a:xfrm>
        </p:grpSpPr>
        <p:sp>
          <p:nvSpPr>
            <p:cNvPr id="31" name="Rectangle à coins arrondis 30"/>
            <p:cNvSpPr/>
            <p:nvPr/>
          </p:nvSpPr>
          <p:spPr>
            <a:xfrm>
              <a:off x="1118667" y="942323"/>
              <a:ext cx="2536166" cy="5382883"/>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hape">
              <a:extLst>
                <a:ext uri="{FF2B5EF4-FFF2-40B4-BE49-F238E27FC236}">
                  <a16:creationId xmlns:a16="http://schemas.microsoft.com/office/drawing/2014/main" id="{3B3DDCF0-D648-4608-97A6-AD455E1A9DA5}"/>
                </a:ext>
              </a:extLst>
            </p:cNvPr>
            <p:cNvSpPr/>
            <p:nvPr/>
          </p:nvSpPr>
          <p:spPr>
            <a:xfrm>
              <a:off x="1176542" y="1526916"/>
              <a:ext cx="2108607" cy="2107063"/>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gradFill>
              <a:gsLst>
                <a:gs pos="0">
                  <a:schemeClr val="accent1">
                    <a:satMod val="103000"/>
                    <a:lumMod val="102000"/>
                    <a:tint val="94000"/>
                  </a:schemeClr>
                </a:gs>
                <a:gs pos="50000">
                  <a:schemeClr val="accent1"/>
                </a:gs>
                <a:gs pos="100000">
                  <a:schemeClr val="accent1">
                    <a:lumMod val="75000"/>
                  </a:schemeClr>
                </a:gs>
              </a:gsLst>
            </a:gradFill>
            <a:ln/>
            <a:effectLst/>
          </p:spPr>
          <p:style>
            <a:lnRef idx="0">
              <a:schemeClr val="accent1"/>
            </a:lnRef>
            <a:fillRef idx="3">
              <a:schemeClr val="accent1"/>
            </a:fillRef>
            <a:effectRef idx="3">
              <a:schemeClr val="accent1"/>
            </a:effectRef>
            <a:fontRef idx="minor">
              <a:schemeClr val="lt1"/>
            </a:fontRef>
          </p:style>
          <p:txBody>
            <a:bodyPr lIns="182880" tIns="38100" rIns="38100" bIns="3810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r>
                <a:rPr kumimoji="0" lang="fr-FR" sz="35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anose="020F0502020204030204"/>
                  <a:ea typeface="+mn-ea"/>
                  <a:cs typeface="+mn-cs"/>
                </a:rPr>
                <a:t>1</a:t>
              </a:r>
              <a:endParaRPr kumimoji="0" lang="fr-FR" sz="35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anose="020F0502020204030204"/>
                <a:ea typeface="+mn-ea"/>
                <a:cs typeface="+mn-cs"/>
              </a:endParaRPr>
            </a:p>
          </p:txBody>
        </p:sp>
        <p:grpSp>
          <p:nvGrpSpPr>
            <p:cNvPr id="10" name="Group 24">
              <a:extLst>
                <a:ext uri="{FF2B5EF4-FFF2-40B4-BE49-F238E27FC236}">
                  <a16:creationId xmlns:a16="http://schemas.microsoft.com/office/drawing/2014/main" id="{8D9EDCA2-1435-4C93-A628-75041CE7D8E9}"/>
                </a:ext>
              </a:extLst>
            </p:cNvPr>
            <p:cNvGrpSpPr/>
            <p:nvPr/>
          </p:nvGrpSpPr>
          <p:grpSpPr>
            <a:xfrm>
              <a:off x="1176543" y="3715729"/>
              <a:ext cx="2426532" cy="2490481"/>
              <a:chOff x="340731" y="2471004"/>
              <a:chExt cx="2929293" cy="2490481"/>
            </a:xfrm>
          </p:grpSpPr>
          <p:sp>
            <p:nvSpPr>
              <p:cNvPr id="28" name="TextBox 25">
                <a:extLst>
                  <a:ext uri="{FF2B5EF4-FFF2-40B4-BE49-F238E27FC236}">
                    <a16:creationId xmlns:a16="http://schemas.microsoft.com/office/drawing/2014/main" id="{FD21284B-E9B3-4880-9043-E323F70F35BC}"/>
                  </a:ext>
                </a:extLst>
              </p:cNvPr>
              <p:cNvSpPr txBox="1"/>
              <p:nvPr/>
            </p:nvSpPr>
            <p:spPr>
              <a:xfrm>
                <a:off x="340732" y="2471004"/>
                <a:ext cx="2929292"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400" b="1" i="0" u="none" strike="noStrike" kern="1200" cap="none" spc="0" normalizeH="0" baseline="0" noProof="1" smtClean="0">
                    <a:ln>
                      <a:noFill/>
                    </a:ln>
                    <a:solidFill>
                      <a:srgbClr val="5B9BD5"/>
                    </a:solidFill>
                    <a:effectLst/>
                    <a:uLnTx/>
                    <a:uFillTx/>
                    <a:latin typeface="Calibri" panose="020F0502020204030204"/>
                    <a:ea typeface="+mn-ea"/>
                    <a:cs typeface="+mn-cs"/>
                  </a:rPr>
                  <a:t>Positionnement</a:t>
                </a:r>
                <a:endParaRPr kumimoji="0" lang="fr-FR" sz="2400" b="1" i="0" u="none" strike="noStrike" kern="1200" cap="none" spc="0" normalizeH="0" baseline="0" noProof="1">
                  <a:ln>
                    <a:noFill/>
                  </a:ln>
                  <a:solidFill>
                    <a:srgbClr val="5B9BD5"/>
                  </a:solidFill>
                  <a:effectLst/>
                  <a:uLnTx/>
                  <a:uFillTx/>
                  <a:latin typeface="Calibri" panose="020F0502020204030204"/>
                  <a:ea typeface="+mn-ea"/>
                  <a:cs typeface="+mn-cs"/>
                </a:endParaRPr>
              </a:p>
            </p:txBody>
          </p:sp>
          <p:sp>
            <p:nvSpPr>
              <p:cNvPr id="29" name="TextBox 26">
                <a:extLst>
                  <a:ext uri="{FF2B5EF4-FFF2-40B4-BE49-F238E27FC236}">
                    <a16:creationId xmlns:a16="http://schemas.microsoft.com/office/drawing/2014/main" id="{BC5DD8D7-0D72-4AA1-9872-D91ECC348326}"/>
                  </a:ext>
                </a:extLst>
              </p:cNvPr>
              <p:cNvSpPr txBox="1"/>
              <p:nvPr/>
            </p:nvSpPr>
            <p:spPr>
              <a:xfrm>
                <a:off x="340731" y="2930160"/>
                <a:ext cx="2929293" cy="2031325"/>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fr-FR" sz="1400" b="0" i="0" u="none" strike="noStrike" kern="1200" cap="none" spc="0" normalizeH="0" baseline="0" noProof="1" smtClean="0">
                    <a:ln>
                      <a:noFill/>
                    </a:ln>
                    <a:solidFill>
                      <a:prstClr val="white"/>
                    </a:solidFill>
                    <a:effectLst/>
                    <a:uLnTx/>
                    <a:uFillTx/>
                    <a:latin typeface="Calibri" panose="020F0502020204030204"/>
                    <a:ea typeface="+mn-ea"/>
                    <a:cs typeface="+mn-cs"/>
                  </a:rPr>
                  <a:t>Changer notre posture vis à vis des utilisateurs se positionner plus en accompagnement métier qu’ en support. </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fr-FR" sz="1400" b="0" i="0" u="none" strike="noStrike" kern="1200" cap="none" spc="0" normalizeH="0" baseline="0" noProof="1" smtClean="0">
                    <a:ln>
                      <a:noFill/>
                    </a:ln>
                    <a:solidFill>
                      <a:prstClr val="white"/>
                    </a:solidFill>
                    <a:effectLst/>
                    <a:uLnTx/>
                    <a:uFillTx/>
                    <a:latin typeface="Calibri" panose="020F0502020204030204"/>
                    <a:ea typeface="+mn-ea"/>
                    <a:cs typeface="+mn-cs"/>
                  </a:rPr>
                  <a:t>Recentrer les relais métiers au centre du dispositive du support </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fr-FR" sz="1400" b="0" i="0" u="none" strike="noStrike" kern="1200" cap="none" spc="0" normalizeH="0" baseline="0" noProof="1" smtClean="0">
                    <a:ln>
                      <a:noFill/>
                    </a:ln>
                    <a:solidFill>
                      <a:prstClr val="white"/>
                    </a:solidFill>
                    <a:effectLst/>
                    <a:uLnTx/>
                    <a:uFillTx/>
                    <a:latin typeface="Calibri" panose="020F0502020204030204"/>
                    <a:ea typeface="+mn-ea"/>
                    <a:cs typeface="+mn-cs"/>
                  </a:rPr>
                  <a:t>Mise en place d’une FAQ</a:t>
                </a:r>
                <a:endParaRPr kumimoji="0" lang="fr-FR" sz="1400" b="0" i="0" u="none" strike="noStrike" kern="1200" cap="none" spc="0" normalizeH="0" baseline="0" noProof="1">
                  <a:ln>
                    <a:noFill/>
                  </a:ln>
                  <a:solidFill>
                    <a:prstClr val="white"/>
                  </a:solidFill>
                  <a:effectLst/>
                  <a:uLnTx/>
                  <a:uFillTx/>
                  <a:latin typeface="Calibri" panose="020F0502020204030204"/>
                  <a:ea typeface="+mn-ea"/>
                  <a:cs typeface="+mn-cs"/>
                </a:endParaRPr>
              </a:p>
            </p:txBody>
          </p:sp>
        </p:grpSp>
        <p:sp>
          <p:nvSpPr>
            <p:cNvPr id="18" name="Freeform: Shape 60">
              <a:extLst>
                <a:ext uri="{FF2B5EF4-FFF2-40B4-BE49-F238E27FC236}">
                  <a16:creationId xmlns:a16="http://schemas.microsoft.com/office/drawing/2014/main" id="{081B9E5E-D773-45CC-8444-B2EDB1986DB9}"/>
                </a:ext>
              </a:extLst>
            </p:cNvPr>
            <p:cNvSpPr/>
            <p:nvPr/>
          </p:nvSpPr>
          <p:spPr>
            <a:xfrm>
              <a:off x="2066760" y="2578662"/>
              <a:ext cx="790264" cy="528637"/>
            </a:xfrm>
            <a:custGeom>
              <a:avLst/>
              <a:gdLst>
                <a:gd name="connsiteX0" fmla="*/ 456413 w 790264"/>
                <a:gd name="connsiteY0" fmla="*/ 75634 h 528637"/>
                <a:gd name="connsiteX1" fmla="*/ 555949 w 790264"/>
                <a:gd name="connsiteY1" fmla="*/ 87629 h 528637"/>
                <a:gd name="connsiteX2" fmla="*/ 619766 w 790264"/>
                <a:gd name="connsiteY2" fmla="*/ 161924 h 528637"/>
                <a:gd name="connsiteX3" fmla="*/ 619766 w 790264"/>
                <a:gd name="connsiteY3" fmla="*/ 490537 h 528637"/>
                <a:gd name="connsiteX4" fmla="*/ 581666 w 790264"/>
                <a:gd name="connsiteY4" fmla="*/ 528637 h 528637"/>
                <a:gd name="connsiteX5" fmla="*/ 543566 w 790264"/>
                <a:gd name="connsiteY5" fmla="*/ 490537 h 528637"/>
                <a:gd name="connsiteX6" fmla="*/ 543566 w 790264"/>
                <a:gd name="connsiteY6" fmla="*/ 242887 h 528637"/>
                <a:gd name="connsiteX7" fmla="*/ 355923 w 790264"/>
                <a:gd name="connsiteY7" fmla="*/ 242887 h 528637"/>
                <a:gd name="connsiteX8" fmla="*/ 432123 w 790264"/>
                <a:gd name="connsiteY8" fmla="*/ 297179 h 528637"/>
                <a:gd name="connsiteX9" fmla="*/ 443553 w 790264"/>
                <a:gd name="connsiteY9" fmla="*/ 345757 h 528637"/>
                <a:gd name="connsiteX10" fmla="*/ 357828 w 790264"/>
                <a:gd name="connsiteY10" fmla="*/ 507682 h 528637"/>
                <a:gd name="connsiteX11" fmla="*/ 324491 w 790264"/>
                <a:gd name="connsiteY11" fmla="*/ 527684 h 528637"/>
                <a:gd name="connsiteX12" fmla="*/ 306393 w 790264"/>
                <a:gd name="connsiteY12" fmla="*/ 522922 h 528637"/>
                <a:gd name="connsiteX13" fmla="*/ 290201 w 790264"/>
                <a:gd name="connsiteY13" fmla="*/ 471487 h 528637"/>
                <a:gd name="connsiteX14" fmla="*/ 359733 w 790264"/>
                <a:gd name="connsiteY14" fmla="*/ 339089 h 528637"/>
                <a:gd name="connsiteX15" fmla="*/ 256863 w 790264"/>
                <a:gd name="connsiteY15" fmla="*/ 264794 h 528637"/>
                <a:gd name="connsiteX16" fmla="*/ 256863 w 790264"/>
                <a:gd name="connsiteY16" fmla="*/ 403859 h 528637"/>
                <a:gd name="connsiteX17" fmla="*/ 234956 w 790264"/>
                <a:gd name="connsiteY17" fmla="*/ 438149 h 528637"/>
                <a:gd name="connsiteX18" fmla="*/ 53981 w 790264"/>
                <a:gd name="connsiteY18" fmla="*/ 523874 h 528637"/>
                <a:gd name="connsiteX19" fmla="*/ 37788 w 790264"/>
                <a:gd name="connsiteY19" fmla="*/ 527684 h 528637"/>
                <a:gd name="connsiteX20" fmla="*/ 3498 w 790264"/>
                <a:gd name="connsiteY20" fmla="*/ 505777 h 528637"/>
                <a:gd name="connsiteX21" fmla="*/ 21596 w 790264"/>
                <a:gd name="connsiteY21" fmla="*/ 455294 h 528637"/>
                <a:gd name="connsiteX22" fmla="*/ 180663 w 790264"/>
                <a:gd name="connsiteY22" fmla="*/ 380047 h 528637"/>
                <a:gd name="connsiteX23" fmla="*/ 180663 w 790264"/>
                <a:gd name="connsiteY23" fmla="*/ 220027 h 528637"/>
                <a:gd name="connsiteX24" fmla="*/ 229241 w 790264"/>
                <a:gd name="connsiteY24" fmla="*/ 142874 h 528637"/>
                <a:gd name="connsiteX25" fmla="*/ 456413 w 790264"/>
                <a:gd name="connsiteY25" fmla="*/ 75634 h 528637"/>
                <a:gd name="connsiteX26" fmla="*/ 714064 w 790264"/>
                <a:gd name="connsiteY26" fmla="*/ 0 h 528637"/>
                <a:gd name="connsiteX27" fmla="*/ 790264 w 790264"/>
                <a:gd name="connsiteY27" fmla="*/ 76200 h 528637"/>
                <a:gd name="connsiteX28" fmla="*/ 714064 w 790264"/>
                <a:gd name="connsiteY28" fmla="*/ 152400 h 528637"/>
                <a:gd name="connsiteX29" fmla="*/ 637864 w 790264"/>
                <a:gd name="connsiteY29" fmla="*/ 76200 h 528637"/>
                <a:gd name="connsiteX30" fmla="*/ 714064 w 790264"/>
                <a:gd name="connsiteY30" fmla="*/ 0 h 528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90264" h="528637">
                  <a:moveTo>
                    <a:pt x="456413" y="75634"/>
                  </a:moveTo>
                  <a:cubicBezTo>
                    <a:pt x="488440" y="74770"/>
                    <a:pt x="521897" y="78104"/>
                    <a:pt x="555949" y="87629"/>
                  </a:cubicBezTo>
                  <a:cubicBezTo>
                    <a:pt x="591191" y="93344"/>
                    <a:pt x="618814" y="124777"/>
                    <a:pt x="619766" y="161924"/>
                  </a:cubicBezTo>
                  <a:lnTo>
                    <a:pt x="619766" y="490537"/>
                  </a:lnTo>
                  <a:cubicBezTo>
                    <a:pt x="619766" y="511492"/>
                    <a:pt x="602621" y="528637"/>
                    <a:pt x="581666" y="528637"/>
                  </a:cubicBezTo>
                  <a:cubicBezTo>
                    <a:pt x="560711" y="528637"/>
                    <a:pt x="543566" y="511492"/>
                    <a:pt x="543566" y="490537"/>
                  </a:cubicBezTo>
                  <a:lnTo>
                    <a:pt x="543566" y="242887"/>
                  </a:lnTo>
                  <a:lnTo>
                    <a:pt x="355923" y="242887"/>
                  </a:lnTo>
                  <a:lnTo>
                    <a:pt x="432123" y="297179"/>
                  </a:lnTo>
                  <a:cubicBezTo>
                    <a:pt x="447363" y="307657"/>
                    <a:pt x="452126" y="328612"/>
                    <a:pt x="443553" y="345757"/>
                  </a:cubicBezTo>
                  <a:lnTo>
                    <a:pt x="357828" y="507682"/>
                  </a:lnTo>
                  <a:cubicBezTo>
                    <a:pt x="351161" y="520064"/>
                    <a:pt x="337826" y="527684"/>
                    <a:pt x="324491" y="527684"/>
                  </a:cubicBezTo>
                  <a:cubicBezTo>
                    <a:pt x="317823" y="527684"/>
                    <a:pt x="312108" y="525779"/>
                    <a:pt x="306393" y="522922"/>
                  </a:cubicBezTo>
                  <a:cubicBezTo>
                    <a:pt x="287343" y="513397"/>
                    <a:pt x="280676" y="490537"/>
                    <a:pt x="290201" y="471487"/>
                  </a:cubicBezTo>
                  <a:lnTo>
                    <a:pt x="359733" y="339089"/>
                  </a:lnTo>
                  <a:lnTo>
                    <a:pt x="256863" y="264794"/>
                  </a:lnTo>
                  <a:lnTo>
                    <a:pt x="256863" y="403859"/>
                  </a:lnTo>
                  <a:cubicBezTo>
                    <a:pt x="256863" y="418147"/>
                    <a:pt x="248291" y="431482"/>
                    <a:pt x="234956" y="438149"/>
                  </a:cubicBezTo>
                  <a:lnTo>
                    <a:pt x="53981" y="523874"/>
                  </a:lnTo>
                  <a:cubicBezTo>
                    <a:pt x="49218" y="526732"/>
                    <a:pt x="43503" y="527684"/>
                    <a:pt x="37788" y="527684"/>
                  </a:cubicBezTo>
                  <a:cubicBezTo>
                    <a:pt x="23501" y="527684"/>
                    <a:pt x="10166" y="519112"/>
                    <a:pt x="3498" y="505777"/>
                  </a:cubicBezTo>
                  <a:cubicBezTo>
                    <a:pt x="-5074" y="486727"/>
                    <a:pt x="2546" y="463867"/>
                    <a:pt x="21596" y="455294"/>
                  </a:cubicBezTo>
                  <a:lnTo>
                    <a:pt x="180663" y="380047"/>
                  </a:lnTo>
                  <a:lnTo>
                    <a:pt x="180663" y="220027"/>
                  </a:lnTo>
                  <a:cubicBezTo>
                    <a:pt x="180663" y="185737"/>
                    <a:pt x="200666" y="157162"/>
                    <a:pt x="229241" y="142874"/>
                  </a:cubicBezTo>
                  <a:cubicBezTo>
                    <a:pt x="277104" y="118585"/>
                    <a:pt x="360329" y="78223"/>
                    <a:pt x="456413" y="75634"/>
                  </a:cubicBezTo>
                  <a:close/>
                  <a:moveTo>
                    <a:pt x="714064" y="0"/>
                  </a:moveTo>
                  <a:cubicBezTo>
                    <a:pt x="756148" y="0"/>
                    <a:pt x="790264" y="34116"/>
                    <a:pt x="790264" y="76200"/>
                  </a:cubicBezTo>
                  <a:cubicBezTo>
                    <a:pt x="790264" y="118284"/>
                    <a:pt x="756148" y="152400"/>
                    <a:pt x="714064" y="152400"/>
                  </a:cubicBezTo>
                  <a:cubicBezTo>
                    <a:pt x="671980" y="152400"/>
                    <a:pt x="637864" y="118284"/>
                    <a:pt x="637864" y="76200"/>
                  </a:cubicBezTo>
                  <a:cubicBezTo>
                    <a:pt x="637864" y="34116"/>
                    <a:pt x="671980" y="0"/>
                    <a:pt x="714064" y="0"/>
                  </a:cubicBezTo>
                  <a:close/>
                </a:path>
              </a:pathLst>
            </a:custGeom>
            <a:gradFill>
              <a:gsLst>
                <a:gs pos="0">
                  <a:schemeClr val="bg2"/>
                </a:gs>
                <a:gs pos="100000">
                  <a:schemeClr val="bg1"/>
                </a:gs>
              </a:gsLst>
              <a:lin ang="5400000" scaled="1"/>
            </a:gra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9" name="Graphic 18" descr="Trophy">
            <a:extLst>
              <a:ext uri="{FF2B5EF4-FFF2-40B4-BE49-F238E27FC236}">
                <a16:creationId xmlns:a16="http://schemas.microsoft.com/office/drawing/2014/main" id="{2CB6A0A3-35B7-4E28-8FD2-E3093C70E554}"/>
              </a:ext>
            </a:extLst>
          </p:cNvPr>
          <p:cNvSpPr/>
          <p:nvPr/>
        </p:nvSpPr>
        <p:spPr>
          <a:xfrm>
            <a:off x="10396626" y="2148674"/>
            <a:ext cx="676275" cy="762000"/>
          </a:xfrm>
          <a:custGeom>
            <a:avLst/>
            <a:gdLst>
              <a:gd name="connsiteX0" fmla="*/ 577691 w 676275"/>
              <a:gd name="connsiteY0" fmla="*/ 369094 h 762000"/>
              <a:gd name="connsiteX1" fmla="*/ 444341 w 676275"/>
              <a:gd name="connsiteY1" fmla="*/ 432911 h 762000"/>
              <a:gd name="connsiteX2" fmla="*/ 501491 w 676275"/>
              <a:gd name="connsiteY2" fmla="*/ 374809 h 762000"/>
              <a:gd name="connsiteX3" fmla="*/ 523399 w 676275"/>
              <a:gd name="connsiteY3" fmla="*/ 346234 h 762000"/>
              <a:gd name="connsiteX4" fmla="*/ 549116 w 676275"/>
              <a:gd name="connsiteY4" fmla="*/ 255746 h 762000"/>
              <a:gd name="connsiteX5" fmla="*/ 549116 w 676275"/>
              <a:gd name="connsiteY5" fmla="*/ 131921 h 762000"/>
              <a:gd name="connsiteX6" fmla="*/ 615791 w 676275"/>
              <a:gd name="connsiteY6" fmla="*/ 131921 h 762000"/>
              <a:gd name="connsiteX7" fmla="*/ 615791 w 676275"/>
              <a:gd name="connsiteY7" fmla="*/ 276701 h 762000"/>
              <a:gd name="connsiteX8" fmla="*/ 577691 w 676275"/>
              <a:gd name="connsiteY8" fmla="*/ 369094 h 762000"/>
              <a:gd name="connsiteX9" fmla="*/ 104299 w 676275"/>
              <a:gd name="connsiteY9" fmla="*/ 369094 h 762000"/>
              <a:gd name="connsiteX10" fmla="*/ 64294 w 676275"/>
              <a:gd name="connsiteY10" fmla="*/ 276701 h 762000"/>
              <a:gd name="connsiteX11" fmla="*/ 64294 w 676275"/>
              <a:gd name="connsiteY11" fmla="*/ 130969 h 762000"/>
              <a:gd name="connsiteX12" fmla="*/ 130969 w 676275"/>
              <a:gd name="connsiteY12" fmla="*/ 130969 h 762000"/>
              <a:gd name="connsiteX13" fmla="*/ 130969 w 676275"/>
              <a:gd name="connsiteY13" fmla="*/ 254794 h 762000"/>
              <a:gd name="connsiteX14" fmla="*/ 156686 w 676275"/>
              <a:gd name="connsiteY14" fmla="*/ 345281 h 762000"/>
              <a:gd name="connsiteX15" fmla="*/ 178594 w 676275"/>
              <a:gd name="connsiteY15" fmla="*/ 373856 h 762000"/>
              <a:gd name="connsiteX16" fmla="*/ 235744 w 676275"/>
              <a:gd name="connsiteY16" fmla="*/ 431959 h 762000"/>
              <a:gd name="connsiteX17" fmla="*/ 104299 w 676275"/>
              <a:gd name="connsiteY17" fmla="*/ 369094 h 762000"/>
              <a:gd name="connsiteX18" fmla="*/ 673894 w 676275"/>
              <a:gd name="connsiteY18" fmla="*/ 273844 h 762000"/>
              <a:gd name="connsiteX19" fmla="*/ 673894 w 676275"/>
              <a:gd name="connsiteY19" fmla="*/ 73819 h 762000"/>
              <a:gd name="connsiteX20" fmla="*/ 550069 w 676275"/>
              <a:gd name="connsiteY20" fmla="*/ 73819 h 762000"/>
              <a:gd name="connsiteX21" fmla="*/ 550069 w 676275"/>
              <a:gd name="connsiteY21" fmla="*/ 7144 h 762000"/>
              <a:gd name="connsiteX22" fmla="*/ 340519 w 676275"/>
              <a:gd name="connsiteY22" fmla="*/ 7144 h 762000"/>
              <a:gd name="connsiteX23" fmla="*/ 130969 w 676275"/>
              <a:gd name="connsiteY23" fmla="*/ 7144 h 762000"/>
              <a:gd name="connsiteX24" fmla="*/ 130969 w 676275"/>
              <a:gd name="connsiteY24" fmla="*/ 73819 h 762000"/>
              <a:gd name="connsiteX25" fmla="*/ 7144 w 676275"/>
              <a:gd name="connsiteY25" fmla="*/ 73819 h 762000"/>
              <a:gd name="connsiteX26" fmla="*/ 7144 w 676275"/>
              <a:gd name="connsiteY26" fmla="*/ 272891 h 762000"/>
              <a:gd name="connsiteX27" fmla="*/ 61436 w 676275"/>
              <a:gd name="connsiteY27" fmla="*/ 406241 h 762000"/>
              <a:gd name="connsiteX28" fmla="*/ 289084 w 676275"/>
              <a:gd name="connsiteY28" fmla="*/ 491966 h 762000"/>
              <a:gd name="connsiteX29" fmla="*/ 302419 w 676275"/>
              <a:gd name="connsiteY29" fmla="*/ 539591 h 762000"/>
              <a:gd name="connsiteX30" fmla="*/ 302419 w 676275"/>
              <a:gd name="connsiteY30" fmla="*/ 663416 h 762000"/>
              <a:gd name="connsiteX31" fmla="*/ 254794 w 676275"/>
              <a:gd name="connsiteY31" fmla="*/ 663416 h 762000"/>
              <a:gd name="connsiteX32" fmla="*/ 216694 w 676275"/>
              <a:gd name="connsiteY32" fmla="*/ 701516 h 762000"/>
              <a:gd name="connsiteX33" fmla="*/ 169069 w 676275"/>
              <a:gd name="connsiteY33" fmla="*/ 701516 h 762000"/>
              <a:gd name="connsiteX34" fmla="*/ 130969 w 676275"/>
              <a:gd name="connsiteY34" fmla="*/ 739616 h 762000"/>
              <a:gd name="connsiteX35" fmla="*/ 130969 w 676275"/>
              <a:gd name="connsiteY35" fmla="*/ 758666 h 762000"/>
              <a:gd name="connsiteX36" fmla="*/ 550069 w 676275"/>
              <a:gd name="connsiteY36" fmla="*/ 758666 h 762000"/>
              <a:gd name="connsiteX37" fmla="*/ 550069 w 676275"/>
              <a:gd name="connsiteY37" fmla="*/ 739616 h 762000"/>
              <a:gd name="connsiteX38" fmla="*/ 511969 w 676275"/>
              <a:gd name="connsiteY38" fmla="*/ 701516 h 762000"/>
              <a:gd name="connsiteX39" fmla="*/ 464344 w 676275"/>
              <a:gd name="connsiteY39" fmla="*/ 701516 h 762000"/>
              <a:gd name="connsiteX40" fmla="*/ 426244 w 676275"/>
              <a:gd name="connsiteY40" fmla="*/ 663416 h 762000"/>
              <a:gd name="connsiteX41" fmla="*/ 378619 w 676275"/>
              <a:gd name="connsiteY41" fmla="*/ 663416 h 762000"/>
              <a:gd name="connsiteX42" fmla="*/ 378619 w 676275"/>
              <a:gd name="connsiteY42" fmla="*/ 540544 h 762000"/>
              <a:gd name="connsiteX43" fmla="*/ 391954 w 676275"/>
              <a:gd name="connsiteY43" fmla="*/ 492919 h 762000"/>
              <a:gd name="connsiteX44" fmla="*/ 619601 w 676275"/>
              <a:gd name="connsiteY44" fmla="*/ 407194 h 762000"/>
              <a:gd name="connsiteX45" fmla="*/ 673894 w 676275"/>
              <a:gd name="connsiteY45" fmla="*/ 27384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76275" h="762000">
                <a:moveTo>
                  <a:pt x="577691" y="369094"/>
                </a:moveTo>
                <a:cubicBezTo>
                  <a:pt x="544354" y="403384"/>
                  <a:pt x="512921" y="425291"/>
                  <a:pt x="444341" y="432911"/>
                </a:cubicBezTo>
                <a:cubicBezTo>
                  <a:pt x="462439" y="414814"/>
                  <a:pt x="483394" y="396716"/>
                  <a:pt x="501491" y="374809"/>
                </a:cubicBezTo>
                <a:cubicBezTo>
                  <a:pt x="509111" y="366236"/>
                  <a:pt x="523399" y="347186"/>
                  <a:pt x="523399" y="346234"/>
                </a:cubicBezTo>
                <a:cubicBezTo>
                  <a:pt x="539591" y="319564"/>
                  <a:pt x="549116" y="289084"/>
                  <a:pt x="549116" y="255746"/>
                </a:cubicBezTo>
                <a:lnTo>
                  <a:pt x="549116" y="131921"/>
                </a:lnTo>
                <a:lnTo>
                  <a:pt x="615791" y="131921"/>
                </a:lnTo>
                <a:lnTo>
                  <a:pt x="615791" y="276701"/>
                </a:lnTo>
                <a:cubicBezTo>
                  <a:pt x="616744" y="278606"/>
                  <a:pt x="618649" y="326231"/>
                  <a:pt x="577691" y="369094"/>
                </a:cubicBezTo>
                <a:close/>
                <a:moveTo>
                  <a:pt x="104299" y="369094"/>
                </a:moveTo>
                <a:cubicBezTo>
                  <a:pt x="62389" y="326231"/>
                  <a:pt x="64294" y="278606"/>
                  <a:pt x="64294" y="276701"/>
                </a:cubicBezTo>
                <a:lnTo>
                  <a:pt x="64294" y="130969"/>
                </a:lnTo>
                <a:lnTo>
                  <a:pt x="130969" y="130969"/>
                </a:lnTo>
                <a:lnTo>
                  <a:pt x="130969" y="254794"/>
                </a:lnTo>
                <a:cubicBezTo>
                  <a:pt x="130969" y="288131"/>
                  <a:pt x="140494" y="318611"/>
                  <a:pt x="156686" y="345281"/>
                </a:cubicBezTo>
                <a:cubicBezTo>
                  <a:pt x="156686" y="346234"/>
                  <a:pt x="170974" y="366236"/>
                  <a:pt x="178594" y="373856"/>
                </a:cubicBezTo>
                <a:cubicBezTo>
                  <a:pt x="197644" y="395764"/>
                  <a:pt x="217646" y="413861"/>
                  <a:pt x="235744" y="431959"/>
                </a:cubicBezTo>
                <a:cubicBezTo>
                  <a:pt x="169069" y="424339"/>
                  <a:pt x="136684" y="402431"/>
                  <a:pt x="104299" y="369094"/>
                </a:cubicBezTo>
                <a:close/>
                <a:moveTo>
                  <a:pt x="673894" y="273844"/>
                </a:moveTo>
                <a:lnTo>
                  <a:pt x="673894" y="73819"/>
                </a:lnTo>
                <a:lnTo>
                  <a:pt x="550069" y="73819"/>
                </a:lnTo>
                <a:lnTo>
                  <a:pt x="550069" y="7144"/>
                </a:lnTo>
                <a:lnTo>
                  <a:pt x="340519" y="7144"/>
                </a:lnTo>
                <a:lnTo>
                  <a:pt x="130969" y="7144"/>
                </a:lnTo>
                <a:lnTo>
                  <a:pt x="130969" y="73819"/>
                </a:lnTo>
                <a:lnTo>
                  <a:pt x="7144" y="73819"/>
                </a:lnTo>
                <a:lnTo>
                  <a:pt x="7144" y="272891"/>
                </a:lnTo>
                <a:cubicBezTo>
                  <a:pt x="7144" y="282416"/>
                  <a:pt x="7144" y="348139"/>
                  <a:pt x="61436" y="406241"/>
                </a:cubicBezTo>
                <a:cubicBezTo>
                  <a:pt x="113824" y="461486"/>
                  <a:pt x="177641" y="490061"/>
                  <a:pt x="289084" y="491966"/>
                </a:cubicBezTo>
                <a:cubicBezTo>
                  <a:pt x="297656" y="506254"/>
                  <a:pt x="302419" y="522446"/>
                  <a:pt x="302419" y="539591"/>
                </a:cubicBezTo>
                <a:lnTo>
                  <a:pt x="302419" y="663416"/>
                </a:lnTo>
                <a:lnTo>
                  <a:pt x="254794" y="663416"/>
                </a:lnTo>
                <a:cubicBezTo>
                  <a:pt x="233839" y="663416"/>
                  <a:pt x="216694" y="680561"/>
                  <a:pt x="216694" y="701516"/>
                </a:cubicBezTo>
                <a:lnTo>
                  <a:pt x="169069" y="701516"/>
                </a:lnTo>
                <a:cubicBezTo>
                  <a:pt x="148114" y="701516"/>
                  <a:pt x="130969" y="718661"/>
                  <a:pt x="130969" y="739616"/>
                </a:cubicBezTo>
                <a:lnTo>
                  <a:pt x="130969" y="758666"/>
                </a:lnTo>
                <a:lnTo>
                  <a:pt x="550069" y="758666"/>
                </a:lnTo>
                <a:lnTo>
                  <a:pt x="550069" y="739616"/>
                </a:lnTo>
                <a:cubicBezTo>
                  <a:pt x="550069" y="718661"/>
                  <a:pt x="532924" y="701516"/>
                  <a:pt x="511969" y="701516"/>
                </a:cubicBezTo>
                <a:lnTo>
                  <a:pt x="464344" y="701516"/>
                </a:lnTo>
                <a:cubicBezTo>
                  <a:pt x="464344" y="680561"/>
                  <a:pt x="447199" y="663416"/>
                  <a:pt x="426244" y="663416"/>
                </a:cubicBezTo>
                <a:lnTo>
                  <a:pt x="378619" y="663416"/>
                </a:lnTo>
                <a:lnTo>
                  <a:pt x="378619" y="540544"/>
                </a:lnTo>
                <a:cubicBezTo>
                  <a:pt x="378619" y="523399"/>
                  <a:pt x="383381" y="507206"/>
                  <a:pt x="391954" y="492919"/>
                </a:cubicBezTo>
                <a:cubicBezTo>
                  <a:pt x="503396" y="491014"/>
                  <a:pt x="567214" y="461486"/>
                  <a:pt x="619601" y="407194"/>
                </a:cubicBezTo>
                <a:cubicBezTo>
                  <a:pt x="673894" y="350044"/>
                  <a:pt x="673894" y="283369"/>
                  <a:pt x="673894" y="273844"/>
                </a:cubicBezTo>
                <a:close/>
              </a:path>
            </a:pathLst>
          </a:cu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itre 1"/>
          <p:cNvSpPr>
            <a:spLocks noGrp="1"/>
          </p:cNvSpPr>
          <p:nvPr>
            <p:ph type="title"/>
          </p:nvPr>
        </p:nvSpPr>
        <p:spPr>
          <a:xfrm>
            <a:off x="1629580" y="211369"/>
            <a:ext cx="8974800" cy="478800"/>
          </a:xfrm>
        </p:spPr>
        <p:txBody>
          <a:bodyPr>
            <a:normAutofit fontScale="90000"/>
          </a:bodyPr>
          <a:lstStyle/>
          <a:p>
            <a:pPr algn="ctr"/>
            <a:r>
              <a:rPr lang="fr-FR" sz="2800" cap="all" noProof="0" dirty="0">
                <a:solidFill>
                  <a:srgbClr val="13324A"/>
                </a:solidFill>
              </a:rPr>
              <a:t>Axe d’amélioration </a:t>
            </a:r>
            <a:r>
              <a:rPr lang="fr-FR" sz="2800" cap="all" noProof="0" dirty="0" smtClean="0">
                <a:solidFill>
                  <a:srgbClr val="13324A"/>
                </a:solidFill>
              </a:rPr>
              <a:t>#4</a:t>
            </a:r>
            <a:r>
              <a:rPr lang="fr-FR" sz="2800" cap="all" noProof="0" dirty="0">
                <a:solidFill>
                  <a:srgbClr val="13324A"/>
                </a:solidFill>
              </a:rPr>
              <a:t/>
            </a:r>
            <a:br>
              <a:rPr lang="fr-FR" sz="2800" cap="all" noProof="0" dirty="0">
                <a:solidFill>
                  <a:srgbClr val="13324A"/>
                </a:solidFill>
              </a:rPr>
            </a:br>
            <a:r>
              <a:rPr lang="fr-FR" sz="2000" cap="all" noProof="0" dirty="0" smtClean="0">
                <a:solidFill>
                  <a:srgbClr val="13324A"/>
                </a:solidFill>
              </a:rPr>
              <a:t>Organisation SAS</a:t>
            </a:r>
            <a:endParaRPr lang="fr-FR" sz="2000" cap="all" noProof="0" dirty="0">
              <a:solidFill>
                <a:srgbClr val="13324A"/>
              </a:solidFill>
            </a:endParaRPr>
          </a:p>
        </p:txBody>
      </p:sp>
      <p:sp>
        <p:nvSpPr>
          <p:cNvPr id="40" name="Flèche droite rayée 39"/>
          <p:cNvSpPr/>
          <p:nvPr/>
        </p:nvSpPr>
        <p:spPr>
          <a:xfrm>
            <a:off x="8165254" y="2983246"/>
            <a:ext cx="1171004" cy="880938"/>
          </a:xfrm>
          <a:prstGeom prst="stripedRightArrow">
            <a:avLst>
              <a:gd name="adj1" fmla="val 50000"/>
              <a:gd name="adj2" fmla="val 49263"/>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Rectangle à coins arrondis 22"/>
          <p:cNvSpPr/>
          <p:nvPr/>
        </p:nvSpPr>
        <p:spPr>
          <a:xfrm>
            <a:off x="5471220" y="904557"/>
            <a:ext cx="2536166" cy="5382883"/>
          </a:xfrm>
          <a:prstGeom prst="roundRect">
            <a:avLst/>
          </a:prstGeom>
          <a:solidFill>
            <a:schemeClr val="accent3">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Shape">
            <a:extLst>
              <a:ext uri="{FF2B5EF4-FFF2-40B4-BE49-F238E27FC236}">
                <a16:creationId xmlns:a16="http://schemas.microsoft.com/office/drawing/2014/main" id="{0C70228E-2A67-429B-A179-C7F95D7EAE68}"/>
              </a:ext>
            </a:extLst>
          </p:cNvPr>
          <p:cNvSpPr/>
          <p:nvPr/>
        </p:nvSpPr>
        <p:spPr>
          <a:xfrm>
            <a:off x="5625657" y="1487248"/>
            <a:ext cx="2108606" cy="2107063"/>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182880" tIns="38100" rIns="38100" bIns="3810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35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anose="020F0502020204030204"/>
                <a:ea typeface="+mn-ea"/>
                <a:cs typeface="+mn-cs"/>
              </a:rPr>
              <a:t>3</a:t>
            </a:r>
            <a:endParaRPr kumimoji="0" lang="fr-FR" sz="35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anose="020F0502020204030204"/>
              <a:ea typeface="+mn-ea"/>
              <a:cs typeface="+mn-cs"/>
            </a:endParaRPr>
          </a:p>
        </p:txBody>
      </p:sp>
      <p:grpSp>
        <p:nvGrpSpPr>
          <p:cNvPr id="25" name="Group 27">
            <a:extLst>
              <a:ext uri="{FF2B5EF4-FFF2-40B4-BE49-F238E27FC236}">
                <a16:creationId xmlns:a16="http://schemas.microsoft.com/office/drawing/2014/main" id="{F7A4481F-EC7A-4D07-B645-1A550FC610F7}"/>
              </a:ext>
            </a:extLst>
          </p:cNvPr>
          <p:cNvGrpSpPr/>
          <p:nvPr/>
        </p:nvGrpSpPr>
        <p:grpSpPr>
          <a:xfrm>
            <a:off x="5484194" y="3741670"/>
            <a:ext cx="2394560" cy="2275038"/>
            <a:chOff x="332936" y="2627766"/>
            <a:chExt cx="2937088" cy="2275038"/>
          </a:xfrm>
        </p:grpSpPr>
        <p:sp>
          <p:nvSpPr>
            <p:cNvPr id="32" name="TextBox 28">
              <a:extLst>
                <a:ext uri="{FF2B5EF4-FFF2-40B4-BE49-F238E27FC236}">
                  <a16:creationId xmlns:a16="http://schemas.microsoft.com/office/drawing/2014/main" id="{5EBCA6AB-8EBA-4110-9130-51D0434A2CA2}"/>
                </a:ext>
              </a:extLst>
            </p:cNvPr>
            <p:cNvSpPr txBox="1"/>
            <p:nvPr/>
          </p:nvSpPr>
          <p:spPr>
            <a:xfrm>
              <a:off x="332936" y="2627766"/>
              <a:ext cx="2937088"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400" b="1" i="0" u="none" strike="noStrike" kern="1200" cap="none" spc="0" normalizeH="0" baseline="0" noProof="1" smtClean="0">
                  <a:ln>
                    <a:noFill/>
                  </a:ln>
                  <a:solidFill>
                    <a:srgbClr val="A5A5A5"/>
                  </a:solidFill>
                  <a:effectLst/>
                  <a:uLnTx/>
                  <a:uFillTx/>
                  <a:latin typeface="Calibri" panose="020F0502020204030204"/>
                  <a:ea typeface="+mn-ea"/>
                  <a:cs typeface="+mn-cs"/>
                </a:rPr>
                <a:t>Organisation</a:t>
              </a:r>
              <a:endParaRPr kumimoji="0" lang="fr-FR" sz="2400" b="1" i="0" u="none" strike="noStrike" kern="1200" cap="none" spc="0" normalizeH="0" baseline="0" noProof="1">
                <a:ln>
                  <a:noFill/>
                </a:ln>
                <a:solidFill>
                  <a:srgbClr val="A5A5A5"/>
                </a:solidFill>
                <a:effectLst/>
                <a:uLnTx/>
                <a:uFillTx/>
                <a:latin typeface="Calibri" panose="020F0502020204030204"/>
                <a:ea typeface="+mn-ea"/>
                <a:cs typeface="+mn-cs"/>
              </a:endParaRPr>
            </a:p>
          </p:txBody>
        </p:sp>
        <p:sp>
          <p:nvSpPr>
            <p:cNvPr id="33" name="TextBox 29">
              <a:extLst>
                <a:ext uri="{FF2B5EF4-FFF2-40B4-BE49-F238E27FC236}">
                  <a16:creationId xmlns:a16="http://schemas.microsoft.com/office/drawing/2014/main" id="{F66C2F4C-527C-4533-90C5-D76D0A07AA41}"/>
                </a:ext>
              </a:extLst>
            </p:cNvPr>
            <p:cNvSpPr txBox="1"/>
            <p:nvPr/>
          </p:nvSpPr>
          <p:spPr>
            <a:xfrm>
              <a:off x="340732" y="3086922"/>
              <a:ext cx="2929292" cy="1815882"/>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fr-FR" sz="1400" b="0" i="0" u="none" strike="noStrike" kern="1200" cap="none" spc="0" normalizeH="0" baseline="0" noProof="1" smtClean="0">
                  <a:ln>
                    <a:noFill/>
                  </a:ln>
                  <a:solidFill>
                    <a:prstClr val="white"/>
                  </a:solidFill>
                  <a:effectLst/>
                  <a:uLnTx/>
                  <a:uFillTx/>
                  <a:latin typeface="Calibri" panose="020F0502020204030204"/>
                  <a:ea typeface="+mn-ea"/>
                  <a:cs typeface="+mn-cs"/>
                </a:rPr>
                <a:t>Mise en place d’une BAL support SAS</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fr-FR" sz="1400" b="0" i="0" u="none" strike="noStrike" kern="1200" cap="none" spc="0" normalizeH="0" baseline="0" noProof="1" smtClean="0">
                  <a:ln>
                    <a:noFill/>
                  </a:ln>
                  <a:solidFill>
                    <a:prstClr val="white"/>
                  </a:solidFill>
                  <a:effectLst/>
                  <a:uLnTx/>
                  <a:uFillTx/>
                  <a:latin typeface="Calibri" panose="020F0502020204030204"/>
                  <a:ea typeface="+mn-ea"/>
                  <a:cs typeface="+mn-cs"/>
                </a:rPr>
                <a:t>Mise en place d’un outils de ticketing (Sara, Rubis) afin de pouvoir suivre et piloter l’activité de support. Ne plus passer par skype ou les mails.</a:t>
              </a:r>
              <a:endParaRPr kumimoji="0" lang="fr-FR" sz="1400" b="0" i="0" u="none" strike="noStrike" kern="1200" cap="none" spc="0" normalizeH="0" baseline="0" noProof="1">
                <a:ln>
                  <a:noFill/>
                </a:ln>
                <a:solidFill>
                  <a:prstClr val="white"/>
                </a:solidFill>
                <a:effectLst/>
                <a:uLnTx/>
                <a:uFillTx/>
                <a:latin typeface="Calibri" panose="020F0502020204030204"/>
                <a:ea typeface="+mn-ea"/>
                <a:cs typeface="+mn-cs"/>
              </a:endParaRPr>
            </a:p>
          </p:txBody>
        </p:sp>
      </p:grpSp>
      <p:sp>
        <p:nvSpPr>
          <p:cNvPr id="34" name="Freeform: Shape 61">
            <a:extLst>
              <a:ext uri="{FF2B5EF4-FFF2-40B4-BE49-F238E27FC236}">
                <a16:creationId xmlns:a16="http://schemas.microsoft.com/office/drawing/2014/main" id="{74578D81-E558-46CE-9C75-05B52522F07C}"/>
              </a:ext>
            </a:extLst>
          </p:cNvPr>
          <p:cNvSpPr/>
          <p:nvPr/>
        </p:nvSpPr>
        <p:spPr>
          <a:xfrm>
            <a:off x="6510077" y="2568428"/>
            <a:ext cx="762000" cy="533400"/>
          </a:xfrm>
          <a:custGeom>
            <a:avLst/>
            <a:gdLst>
              <a:gd name="connsiteX0" fmla="*/ 323850 w 762000"/>
              <a:gd name="connsiteY0" fmla="*/ 104775 h 533400"/>
              <a:gd name="connsiteX1" fmla="*/ 723900 w 762000"/>
              <a:gd name="connsiteY1" fmla="*/ 104775 h 533400"/>
              <a:gd name="connsiteX2" fmla="*/ 762000 w 762000"/>
              <a:gd name="connsiteY2" fmla="*/ 142875 h 533400"/>
              <a:gd name="connsiteX3" fmla="*/ 762000 w 762000"/>
              <a:gd name="connsiteY3" fmla="*/ 400050 h 533400"/>
              <a:gd name="connsiteX4" fmla="*/ 723900 w 762000"/>
              <a:gd name="connsiteY4" fmla="*/ 438150 h 533400"/>
              <a:gd name="connsiteX5" fmla="*/ 666750 w 762000"/>
              <a:gd name="connsiteY5" fmla="*/ 438150 h 533400"/>
              <a:gd name="connsiteX6" fmla="*/ 666750 w 762000"/>
              <a:gd name="connsiteY6" fmla="*/ 533400 h 533400"/>
              <a:gd name="connsiteX7" fmla="*/ 571500 w 762000"/>
              <a:gd name="connsiteY7" fmla="*/ 438150 h 533400"/>
              <a:gd name="connsiteX8" fmla="*/ 323850 w 762000"/>
              <a:gd name="connsiteY8" fmla="*/ 438150 h 533400"/>
              <a:gd name="connsiteX9" fmla="*/ 285750 w 762000"/>
              <a:gd name="connsiteY9" fmla="*/ 400050 h 533400"/>
              <a:gd name="connsiteX10" fmla="*/ 285750 w 762000"/>
              <a:gd name="connsiteY10" fmla="*/ 142875 h 533400"/>
              <a:gd name="connsiteX11" fmla="*/ 323850 w 762000"/>
              <a:gd name="connsiteY11" fmla="*/ 104775 h 533400"/>
              <a:gd name="connsiteX12" fmla="*/ 38100 w 762000"/>
              <a:gd name="connsiteY12" fmla="*/ 0 h 533400"/>
              <a:gd name="connsiteX13" fmla="*/ 438150 w 762000"/>
              <a:gd name="connsiteY13" fmla="*/ 0 h 533400"/>
              <a:gd name="connsiteX14" fmla="*/ 476250 w 762000"/>
              <a:gd name="connsiteY14" fmla="*/ 38100 h 533400"/>
              <a:gd name="connsiteX15" fmla="*/ 476250 w 762000"/>
              <a:gd name="connsiteY15" fmla="*/ 66675 h 533400"/>
              <a:gd name="connsiteX16" fmla="*/ 323850 w 762000"/>
              <a:gd name="connsiteY16" fmla="*/ 66675 h 533400"/>
              <a:gd name="connsiteX17" fmla="*/ 247650 w 762000"/>
              <a:gd name="connsiteY17" fmla="*/ 142875 h 533400"/>
              <a:gd name="connsiteX18" fmla="*/ 247650 w 762000"/>
              <a:gd name="connsiteY18" fmla="*/ 333375 h 533400"/>
              <a:gd name="connsiteX19" fmla="*/ 190500 w 762000"/>
              <a:gd name="connsiteY19" fmla="*/ 333375 h 533400"/>
              <a:gd name="connsiteX20" fmla="*/ 95250 w 762000"/>
              <a:gd name="connsiteY20" fmla="*/ 428625 h 533400"/>
              <a:gd name="connsiteX21" fmla="*/ 95250 w 762000"/>
              <a:gd name="connsiteY21" fmla="*/ 333375 h 533400"/>
              <a:gd name="connsiteX22" fmla="*/ 38100 w 762000"/>
              <a:gd name="connsiteY22" fmla="*/ 333375 h 533400"/>
              <a:gd name="connsiteX23" fmla="*/ 0 w 762000"/>
              <a:gd name="connsiteY23" fmla="*/ 295275 h 533400"/>
              <a:gd name="connsiteX24" fmla="*/ 0 w 762000"/>
              <a:gd name="connsiteY24" fmla="*/ 38100 h 533400"/>
              <a:gd name="connsiteX25" fmla="*/ 38100 w 762000"/>
              <a:gd name="connsiteY25"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62000" h="533400">
                <a:moveTo>
                  <a:pt x="323850" y="104775"/>
                </a:moveTo>
                <a:lnTo>
                  <a:pt x="723900" y="104775"/>
                </a:lnTo>
                <a:cubicBezTo>
                  <a:pt x="744855" y="104775"/>
                  <a:pt x="762000" y="121920"/>
                  <a:pt x="762000" y="142875"/>
                </a:cubicBezTo>
                <a:lnTo>
                  <a:pt x="762000" y="400050"/>
                </a:lnTo>
                <a:cubicBezTo>
                  <a:pt x="762000" y="421005"/>
                  <a:pt x="744855" y="438150"/>
                  <a:pt x="723900" y="438150"/>
                </a:cubicBezTo>
                <a:lnTo>
                  <a:pt x="666750" y="438150"/>
                </a:lnTo>
                <a:lnTo>
                  <a:pt x="666750" y="533400"/>
                </a:lnTo>
                <a:lnTo>
                  <a:pt x="571500" y="438150"/>
                </a:lnTo>
                <a:lnTo>
                  <a:pt x="323850" y="438150"/>
                </a:lnTo>
                <a:cubicBezTo>
                  <a:pt x="302895" y="438150"/>
                  <a:pt x="285750" y="421005"/>
                  <a:pt x="285750" y="400050"/>
                </a:cubicBezTo>
                <a:lnTo>
                  <a:pt x="285750" y="142875"/>
                </a:lnTo>
                <a:cubicBezTo>
                  <a:pt x="285750" y="121920"/>
                  <a:pt x="302895" y="104775"/>
                  <a:pt x="323850" y="104775"/>
                </a:cubicBezTo>
                <a:close/>
                <a:moveTo>
                  <a:pt x="38100" y="0"/>
                </a:moveTo>
                <a:lnTo>
                  <a:pt x="438150" y="0"/>
                </a:lnTo>
                <a:cubicBezTo>
                  <a:pt x="459105" y="0"/>
                  <a:pt x="476250" y="17145"/>
                  <a:pt x="476250" y="38100"/>
                </a:cubicBezTo>
                <a:lnTo>
                  <a:pt x="476250" y="66675"/>
                </a:lnTo>
                <a:lnTo>
                  <a:pt x="323850" y="66675"/>
                </a:lnTo>
                <a:cubicBezTo>
                  <a:pt x="281940" y="66675"/>
                  <a:pt x="247650" y="100965"/>
                  <a:pt x="247650" y="142875"/>
                </a:cubicBezTo>
                <a:lnTo>
                  <a:pt x="247650" y="333375"/>
                </a:lnTo>
                <a:lnTo>
                  <a:pt x="190500" y="333375"/>
                </a:lnTo>
                <a:lnTo>
                  <a:pt x="95250" y="428625"/>
                </a:lnTo>
                <a:lnTo>
                  <a:pt x="95250" y="333375"/>
                </a:lnTo>
                <a:lnTo>
                  <a:pt x="38100" y="333375"/>
                </a:lnTo>
                <a:cubicBezTo>
                  <a:pt x="17145" y="333375"/>
                  <a:pt x="0" y="316230"/>
                  <a:pt x="0" y="295275"/>
                </a:cubicBezTo>
                <a:lnTo>
                  <a:pt x="0" y="38100"/>
                </a:lnTo>
                <a:cubicBezTo>
                  <a:pt x="0" y="17145"/>
                  <a:pt x="17145" y="0"/>
                  <a:pt x="38100" y="0"/>
                </a:cubicBezTo>
                <a:close/>
              </a:path>
            </a:pathLst>
          </a:custGeom>
          <a:solidFill>
            <a:schemeClr val="bg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1128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noProof="0" dirty="0" smtClean="0"/>
              <a:t>Accompagnement utilisateur</a:t>
            </a:r>
            <a:endParaRPr lang="fr-FR" noProof="0" dirty="0"/>
          </a:p>
        </p:txBody>
      </p:sp>
      <p:sp>
        <p:nvSpPr>
          <p:cNvPr id="4" name="Espace réservé du numéro de diapositive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48DF54-380C-439F-A3D8-83F6F52CA378}"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a:extLst>
              <a:ext uri="{FF2B5EF4-FFF2-40B4-BE49-F238E27FC236}">
                <a16:creationId xmlns:a16="http://schemas.microsoft.com/office/drawing/2014/main" id="{8998A028-CFFA-4663-A343-ADB78F1F089B}"/>
              </a:ext>
            </a:extLst>
          </p:cNvPr>
          <p:cNvSpPr/>
          <p:nvPr/>
        </p:nvSpPr>
        <p:spPr>
          <a:xfrm>
            <a:off x="0" y="935915"/>
            <a:ext cx="12192000" cy="5420436"/>
          </a:xfrm>
          <a:prstGeom prst="rect">
            <a:avLst/>
          </a:prstGeom>
          <a:solidFill>
            <a:schemeClr val="tx2">
              <a:lumMod val="75000"/>
            </a:schemeClr>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8" name="Freeform: Shape 33">
            <a:extLst>
              <a:ext uri="{FF2B5EF4-FFF2-40B4-BE49-F238E27FC236}">
                <a16:creationId xmlns:a16="http://schemas.microsoft.com/office/drawing/2014/main" id="{E2B54838-635D-4C24-9ABC-D16D1550D1D5}"/>
              </a:ext>
            </a:extLst>
          </p:cNvPr>
          <p:cNvSpPr/>
          <p:nvPr/>
        </p:nvSpPr>
        <p:spPr>
          <a:xfrm>
            <a:off x="2044749" y="1983880"/>
            <a:ext cx="999492" cy="758952"/>
          </a:xfrm>
          <a:custGeom>
            <a:avLst/>
            <a:gdLst>
              <a:gd name="connsiteX0" fmla="*/ 0 w 999492"/>
              <a:gd name="connsiteY0" fmla="*/ 0 h 754388"/>
              <a:gd name="connsiteX1" fmla="*/ 999492 w 999492"/>
              <a:gd name="connsiteY1" fmla="*/ 0 h 754388"/>
              <a:gd name="connsiteX2" fmla="*/ 318651 w 999492"/>
              <a:gd name="connsiteY2" fmla="*/ 754339 h 754388"/>
              <a:gd name="connsiteX3" fmla="*/ 317688 w 999492"/>
              <a:gd name="connsiteY3" fmla="*/ 754388 h 754388"/>
              <a:gd name="connsiteX4" fmla="*/ 0 w 999492"/>
              <a:gd name="connsiteY4" fmla="*/ 754388 h 754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492" h="754388">
                <a:moveTo>
                  <a:pt x="0" y="0"/>
                </a:moveTo>
                <a:lnTo>
                  <a:pt x="999492" y="0"/>
                </a:lnTo>
                <a:cubicBezTo>
                  <a:pt x="999492" y="392903"/>
                  <a:pt x="700384" y="715544"/>
                  <a:pt x="318651" y="754339"/>
                </a:cubicBezTo>
                <a:lnTo>
                  <a:pt x="317688" y="754388"/>
                </a:lnTo>
                <a:lnTo>
                  <a:pt x="0" y="754388"/>
                </a:lnTo>
                <a:close/>
              </a:path>
            </a:pathLst>
          </a:custGeom>
          <a:solidFill>
            <a:schemeClr val="tx1">
              <a:alpha val="25000"/>
            </a:schemeClr>
          </a:solidFill>
          <a:ln w="12700">
            <a:miter lim="400000"/>
          </a:ln>
        </p:spPr>
        <p:txBody>
          <a:bodyPr wrap="square" lIns="38100" tIns="38100" rIns="38100" bIns="3810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3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9" name="Freeform: Shape 34">
            <a:extLst>
              <a:ext uri="{FF2B5EF4-FFF2-40B4-BE49-F238E27FC236}">
                <a16:creationId xmlns:a16="http://schemas.microsoft.com/office/drawing/2014/main" id="{34982873-A1D4-4994-B888-E430AAD810AF}"/>
              </a:ext>
            </a:extLst>
          </p:cNvPr>
          <p:cNvSpPr/>
          <p:nvPr/>
        </p:nvSpPr>
        <p:spPr>
          <a:xfrm>
            <a:off x="4798741" y="1983880"/>
            <a:ext cx="999492" cy="758952"/>
          </a:xfrm>
          <a:custGeom>
            <a:avLst/>
            <a:gdLst>
              <a:gd name="connsiteX0" fmla="*/ 0 w 999492"/>
              <a:gd name="connsiteY0" fmla="*/ 0 h 754388"/>
              <a:gd name="connsiteX1" fmla="*/ 999492 w 999492"/>
              <a:gd name="connsiteY1" fmla="*/ 0 h 754388"/>
              <a:gd name="connsiteX2" fmla="*/ 318651 w 999492"/>
              <a:gd name="connsiteY2" fmla="*/ 754339 h 754388"/>
              <a:gd name="connsiteX3" fmla="*/ 317688 w 999492"/>
              <a:gd name="connsiteY3" fmla="*/ 754388 h 754388"/>
              <a:gd name="connsiteX4" fmla="*/ 0 w 999492"/>
              <a:gd name="connsiteY4" fmla="*/ 754388 h 754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492" h="754388">
                <a:moveTo>
                  <a:pt x="0" y="0"/>
                </a:moveTo>
                <a:lnTo>
                  <a:pt x="999492" y="0"/>
                </a:lnTo>
                <a:cubicBezTo>
                  <a:pt x="999492" y="392903"/>
                  <a:pt x="700384" y="715544"/>
                  <a:pt x="318651" y="754339"/>
                </a:cubicBezTo>
                <a:lnTo>
                  <a:pt x="317688" y="754388"/>
                </a:lnTo>
                <a:lnTo>
                  <a:pt x="0" y="754388"/>
                </a:lnTo>
                <a:close/>
              </a:path>
            </a:pathLst>
          </a:custGeom>
          <a:solidFill>
            <a:schemeClr val="tx1">
              <a:alpha val="25000"/>
            </a:schemeClr>
          </a:solidFill>
          <a:ln w="12700">
            <a:miter lim="400000"/>
          </a:ln>
        </p:spPr>
        <p:txBody>
          <a:bodyPr wrap="square" lIns="38100" tIns="38100" rIns="38100" bIns="3810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3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1" name="Freeform: Shape 78">
            <a:extLst>
              <a:ext uri="{FF2B5EF4-FFF2-40B4-BE49-F238E27FC236}">
                <a16:creationId xmlns:a16="http://schemas.microsoft.com/office/drawing/2014/main" id="{3814FDB4-6413-4655-941C-7D962FD85BCB}"/>
              </a:ext>
            </a:extLst>
          </p:cNvPr>
          <p:cNvSpPr/>
          <p:nvPr/>
        </p:nvSpPr>
        <p:spPr>
          <a:xfrm>
            <a:off x="766771" y="1560974"/>
            <a:ext cx="2166631" cy="2462533"/>
          </a:xfrm>
          <a:custGeom>
            <a:avLst/>
            <a:gdLst>
              <a:gd name="connsiteX0" fmla="*/ 86342 w 2166631"/>
              <a:gd name="connsiteY0" fmla="*/ 0 h 2491741"/>
              <a:gd name="connsiteX1" fmla="*/ 172742 w 2166631"/>
              <a:gd name="connsiteY1" fmla="*/ 86463 h 2491741"/>
              <a:gd name="connsiteX2" fmla="*/ 105445 w 2166631"/>
              <a:gd name="connsiteY2" fmla="*/ 171432 h 2491741"/>
              <a:gd name="connsiteX3" fmla="*/ 105612 w 2166631"/>
              <a:gd name="connsiteY3" fmla="*/ 422906 h 2491741"/>
              <a:gd name="connsiteX4" fmla="*/ 2166631 w 2166631"/>
              <a:gd name="connsiteY4" fmla="*/ 422906 h 2491741"/>
              <a:gd name="connsiteX5" fmla="*/ 1485790 w 2166631"/>
              <a:gd name="connsiteY5" fmla="*/ 1181809 h 2491741"/>
              <a:gd name="connsiteX6" fmla="*/ 1484827 w 2166631"/>
              <a:gd name="connsiteY6" fmla="*/ 1181858 h 2491741"/>
              <a:gd name="connsiteX7" fmla="*/ 106117 w 2166631"/>
              <a:gd name="connsiteY7" fmla="*/ 1181858 h 2491741"/>
              <a:gd name="connsiteX8" fmla="*/ 106672 w 2166631"/>
              <a:gd name="connsiteY8" fmla="*/ 2014324 h 2491741"/>
              <a:gd name="connsiteX9" fmla="*/ 415294 w 2166631"/>
              <a:gd name="connsiteY9" fmla="*/ 2379862 h 2491741"/>
              <a:gd name="connsiteX10" fmla="*/ 497839 w 2166631"/>
              <a:gd name="connsiteY10" fmla="*/ 2319063 h 2491741"/>
              <a:gd name="connsiteX11" fmla="*/ 584181 w 2166631"/>
              <a:gd name="connsiteY11" fmla="*/ 2405278 h 2491741"/>
              <a:gd name="connsiteX12" fmla="*/ 497839 w 2166631"/>
              <a:gd name="connsiteY12" fmla="*/ 2491741 h 2491741"/>
              <a:gd name="connsiteX13" fmla="*/ 412782 w 2166631"/>
              <a:gd name="connsiteY13" fmla="*/ 2419231 h 2491741"/>
              <a:gd name="connsiteX14" fmla="*/ 67298 w 2166631"/>
              <a:gd name="connsiteY14" fmla="*/ 2011832 h 2491741"/>
              <a:gd name="connsiteX15" fmla="*/ 67298 w 2166631"/>
              <a:gd name="connsiteY15" fmla="*/ 171432 h 2491741"/>
              <a:gd name="connsiteX16" fmla="*/ 0 w 2166631"/>
              <a:gd name="connsiteY16" fmla="*/ 86463 h 2491741"/>
              <a:gd name="connsiteX17" fmla="*/ 86342 w 2166631"/>
              <a:gd name="connsiteY17" fmla="*/ 0 h 2491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66631" h="2491741">
                <a:moveTo>
                  <a:pt x="86342" y="0"/>
                </a:moveTo>
                <a:cubicBezTo>
                  <a:pt x="133369" y="0"/>
                  <a:pt x="172742" y="38124"/>
                  <a:pt x="172742" y="86463"/>
                </a:cubicBezTo>
                <a:cubicBezTo>
                  <a:pt x="172742" y="128325"/>
                  <a:pt x="143475" y="162461"/>
                  <a:pt x="105445" y="171432"/>
                </a:cubicBezTo>
                <a:lnTo>
                  <a:pt x="105612" y="422906"/>
                </a:lnTo>
                <a:lnTo>
                  <a:pt x="2166631" y="422906"/>
                </a:lnTo>
                <a:cubicBezTo>
                  <a:pt x="2166631" y="818186"/>
                  <a:pt x="1867523" y="1142779"/>
                  <a:pt x="1485790" y="1181809"/>
                </a:cubicBezTo>
                <a:lnTo>
                  <a:pt x="1484827" y="1181858"/>
                </a:lnTo>
                <a:lnTo>
                  <a:pt x="106117" y="1181858"/>
                </a:lnTo>
                <a:lnTo>
                  <a:pt x="106672" y="2014324"/>
                </a:lnTo>
                <a:cubicBezTo>
                  <a:pt x="106672" y="2197217"/>
                  <a:pt x="240040" y="2349463"/>
                  <a:pt x="415294" y="2379862"/>
                </a:cubicBezTo>
                <a:cubicBezTo>
                  <a:pt x="425459" y="2344479"/>
                  <a:pt x="458465" y="2319063"/>
                  <a:pt x="497839" y="2319063"/>
                </a:cubicBezTo>
                <a:cubicBezTo>
                  <a:pt x="544807" y="2319063"/>
                  <a:pt x="584181" y="2357187"/>
                  <a:pt x="584181" y="2405278"/>
                </a:cubicBezTo>
                <a:cubicBezTo>
                  <a:pt x="584181" y="2452372"/>
                  <a:pt x="546151" y="2491741"/>
                  <a:pt x="497839" y="2491741"/>
                </a:cubicBezTo>
                <a:cubicBezTo>
                  <a:pt x="455953" y="2491741"/>
                  <a:pt x="420318" y="2460096"/>
                  <a:pt x="412782" y="2419231"/>
                </a:cubicBezTo>
                <a:cubicBezTo>
                  <a:pt x="217140" y="2386340"/>
                  <a:pt x="67298" y="2216155"/>
                  <a:pt x="67298" y="2011832"/>
                </a:cubicBezTo>
                <a:lnTo>
                  <a:pt x="67298" y="171432"/>
                </a:lnTo>
                <a:cubicBezTo>
                  <a:pt x="27924" y="161216"/>
                  <a:pt x="0" y="127079"/>
                  <a:pt x="0" y="86463"/>
                </a:cubicBezTo>
                <a:cubicBezTo>
                  <a:pt x="0" y="39369"/>
                  <a:pt x="38147" y="0"/>
                  <a:pt x="86342" y="0"/>
                </a:cubicBezTo>
                <a:close/>
              </a:path>
            </a:pathLst>
          </a:custGeom>
          <a:solidFill>
            <a:schemeClr val="tx2"/>
          </a:solidFill>
          <a:ln w="12700">
            <a:miter lim="400000"/>
          </a:ln>
        </p:spPr>
        <p:txBody>
          <a:bodyPr wrap="square" lIns="38100" tIns="38100" rIns="38100" bIns="3810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79">
            <a:extLst>
              <a:ext uri="{FF2B5EF4-FFF2-40B4-BE49-F238E27FC236}">
                <a16:creationId xmlns:a16="http://schemas.microsoft.com/office/drawing/2014/main" id="{CDFB2C76-0DCE-4127-B629-F7D313C1263B}"/>
              </a:ext>
            </a:extLst>
          </p:cNvPr>
          <p:cNvSpPr/>
          <p:nvPr/>
        </p:nvSpPr>
        <p:spPr>
          <a:xfrm>
            <a:off x="3522041" y="1560974"/>
            <a:ext cx="2165353" cy="3920497"/>
          </a:xfrm>
          <a:custGeom>
            <a:avLst/>
            <a:gdLst>
              <a:gd name="connsiteX0" fmla="*/ 86292 w 2165353"/>
              <a:gd name="connsiteY0" fmla="*/ 0 h 3920497"/>
              <a:gd name="connsiteX1" fmla="*/ 172760 w 2165353"/>
              <a:gd name="connsiteY1" fmla="*/ 86251 h 3920497"/>
              <a:gd name="connsiteX2" fmla="*/ 105397 w 2165353"/>
              <a:gd name="connsiteY2" fmla="*/ 171718 h 3920497"/>
              <a:gd name="connsiteX3" fmla="*/ 105496 w 2165353"/>
              <a:gd name="connsiteY3" fmla="*/ 422906 h 3920497"/>
              <a:gd name="connsiteX4" fmla="*/ 2165353 w 2165353"/>
              <a:gd name="connsiteY4" fmla="*/ 422906 h 3920497"/>
              <a:gd name="connsiteX5" fmla="*/ 1484546 w 2165353"/>
              <a:gd name="connsiteY5" fmla="*/ 1181705 h 3920497"/>
              <a:gd name="connsiteX6" fmla="*/ 1481533 w 2165353"/>
              <a:gd name="connsiteY6" fmla="*/ 1181858 h 3920497"/>
              <a:gd name="connsiteX7" fmla="*/ 105794 w 2165353"/>
              <a:gd name="connsiteY7" fmla="*/ 1181858 h 3920497"/>
              <a:gd name="connsiteX8" fmla="*/ 106683 w 2165353"/>
              <a:gd name="connsiteY8" fmla="*/ 3442981 h 3920497"/>
              <a:gd name="connsiteX9" fmla="*/ 415338 w 2165353"/>
              <a:gd name="connsiteY9" fmla="*/ 3808763 h 3920497"/>
              <a:gd name="connsiteX10" fmla="*/ 497833 w 2165353"/>
              <a:gd name="connsiteY10" fmla="*/ 3747603 h 3920497"/>
              <a:gd name="connsiteX11" fmla="*/ 584242 w 2165353"/>
              <a:gd name="connsiteY11" fmla="*/ 3834246 h 3920497"/>
              <a:gd name="connsiteX12" fmla="*/ 497833 w 2165353"/>
              <a:gd name="connsiteY12" fmla="*/ 3920497 h 3920497"/>
              <a:gd name="connsiteX13" fmla="*/ 412709 w 2165353"/>
              <a:gd name="connsiteY13" fmla="*/ 3847968 h 3920497"/>
              <a:gd name="connsiteX14" fmla="*/ 67246 w 2165353"/>
              <a:gd name="connsiteY14" fmla="*/ 3440236 h 3920497"/>
              <a:gd name="connsiteX15" fmla="*/ 67246 w 2165353"/>
              <a:gd name="connsiteY15" fmla="*/ 171718 h 3920497"/>
              <a:gd name="connsiteX16" fmla="*/ 0 w 2165353"/>
              <a:gd name="connsiteY16" fmla="*/ 86251 h 3920497"/>
              <a:gd name="connsiteX17" fmla="*/ 86292 w 2165353"/>
              <a:gd name="connsiteY17" fmla="*/ 0 h 3920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65353" h="3920497">
                <a:moveTo>
                  <a:pt x="86292" y="0"/>
                </a:moveTo>
                <a:cubicBezTo>
                  <a:pt x="133324" y="0"/>
                  <a:pt x="172760" y="38029"/>
                  <a:pt x="172760" y="86251"/>
                </a:cubicBezTo>
                <a:cubicBezTo>
                  <a:pt x="172760" y="128200"/>
                  <a:pt x="143490" y="162701"/>
                  <a:pt x="105397" y="171718"/>
                </a:cubicBezTo>
                <a:lnTo>
                  <a:pt x="105496" y="422906"/>
                </a:lnTo>
                <a:lnTo>
                  <a:pt x="2165353" y="422906"/>
                </a:lnTo>
                <a:cubicBezTo>
                  <a:pt x="2165353" y="818184"/>
                  <a:pt x="1866244" y="1142686"/>
                  <a:pt x="1484546" y="1181705"/>
                </a:cubicBezTo>
                <a:lnTo>
                  <a:pt x="1481533" y="1181858"/>
                </a:lnTo>
                <a:lnTo>
                  <a:pt x="105794" y="1181858"/>
                </a:lnTo>
                <a:lnTo>
                  <a:pt x="106683" y="3442981"/>
                </a:lnTo>
                <a:cubicBezTo>
                  <a:pt x="106683" y="3626068"/>
                  <a:pt x="240007" y="3778183"/>
                  <a:pt x="415338" y="3808763"/>
                </a:cubicBezTo>
                <a:cubicBezTo>
                  <a:pt x="425445" y="3773086"/>
                  <a:pt x="458513" y="3747603"/>
                  <a:pt x="497833" y="3747603"/>
                </a:cubicBezTo>
                <a:cubicBezTo>
                  <a:pt x="544806" y="3747603"/>
                  <a:pt x="584242" y="3785632"/>
                  <a:pt x="584242" y="3834246"/>
                </a:cubicBezTo>
                <a:cubicBezTo>
                  <a:pt x="584242" y="3881292"/>
                  <a:pt x="546150" y="3920497"/>
                  <a:pt x="497833" y="3920497"/>
                </a:cubicBezTo>
                <a:cubicBezTo>
                  <a:pt x="456001" y="3920497"/>
                  <a:pt x="420362" y="3888741"/>
                  <a:pt x="412709" y="3847968"/>
                </a:cubicBezTo>
                <a:cubicBezTo>
                  <a:pt x="217221" y="3815036"/>
                  <a:pt x="67246" y="3644886"/>
                  <a:pt x="67246" y="3440236"/>
                </a:cubicBezTo>
                <a:lnTo>
                  <a:pt x="67246" y="171718"/>
                </a:lnTo>
                <a:cubicBezTo>
                  <a:pt x="27927" y="161524"/>
                  <a:pt x="0" y="127024"/>
                  <a:pt x="0" y="86251"/>
                </a:cubicBezTo>
                <a:cubicBezTo>
                  <a:pt x="0" y="39205"/>
                  <a:pt x="38092" y="0"/>
                  <a:pt x="86292" y="0"/>
                </a:cubicBezTo>
                <a:close/>
              </a:path>
            </a:pathLst>
          </a:custGeom>
          <a:solidFill>
            <a:schemeClr val="accent3"/>
          </a:solidFill>
          <a:ln w="12700">
            <a:miter lim="400000"/>
          </a:ln>
        </p:spPr>
        <p:txBody>
          <a:bodyPr wrap="square" lIns="38100" tIns="38100" rIns="38100" bIns="3810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4" name="Shape">
            <a:extLst>
              <a:ext uri="{FF2B5EF4-FFF2-40B4-BE49-F238E27FC236}">
                <a16:creationId xmlns:a16="http://schemas.microsoft.com/office/drawing/2014/main" id="{A7476DA0-B528-4A8D-A719-37DB82F98BFB}"/>
              </a:ext>
            </a:extLst>
          </p:cNvPr>
          <p:cNvSpPr/>
          <p:nvPr/>
        </p:nvSpPr>
        <p:spPr>
          <a:xfrm>
            <a:off x="1390982" y="3935925"/>
            <a:ext cx="918208" cy="918208"/>
          </a:xfrm>
          <a:custGeom>
            <a:avLst/>
            <a:gdLst/>
            <a:ahLst/>
            <a:cxnLst>
              <a:cxn ang="0">
                <a:pos x="wd2" y="hd2"/>
              </a:cxn>
              <a:cxn ang="5400000">
                <a:pos x="wd2" y="hd2"/>
              </a:cxn>
              <a:cxn ang="10800000">
                <a:pos x="wd2" y="hd2"/>
              </a:cxn>
              <a:cxn ang="16200000">
                <a:pos x="wd2" y="hd2"/>
              </a:cxn>
            </a:cxnLst>
            <a:rect l="0" t="0" r="r" b="b"/>
            <a:pathLst>
              <a:path w="21600" h="21600" extrusionOk="0">
                <a:moveTo>
                  <a:pt x="21152" y="0"/>
                </a:moveTo>
                <a:lnTo>
                  <a:pt x="7558" y="0"/>
                </a:lnTo>
                <a:cubicBezTo>
                  <a:pt x="3406" y="0"/>
                  <a:pt x="0" y="3376"/>
                  <a:pt x="0" y="7558"/>
                </a:cubicBezTo>
                <a:lnTo>
                  <a:pt x="0" y="21152"/>
                </a:lnTo>
                <a:cubicBezTo>
                  <a:pt x="0" y="21391"/>
                  <a:pt x="209" y="21600"/>
                  <a:pt x="448" y="21600"/>
                </a:cubicBezTo>
                <a:lnTo>
                  <a:pt x="14042" y="21600"/>
                </a:lnTo>
                <a:cubicBezTo>
                  <a:pt x="18194" y="21600"/>
                  <a:pt x="21600" y="18224"/>
                  <a:pt x="21600" y="14042"/>
                </a:cubicBezTo>
                <a:lnTo>
                  <a:pt x="21600" y="448"/>
                </a:lnTo>
                <a:cubicBezTo>
                  <a:pt x="21600" y="209"/>
                  <a:pt x="21391" y="0"/>
                  <a:pt x="21152" y="0"/>
                </a:cubicBezTo>
                <a:close/>
                <a:moveTo>
                  <a:pt x="20704" y="14042"/>
                </a:moveTo>
                <a:cubicBezTo>
                  <a:pt x="20704" y="17716"/>
                  <a:pt x="17716" y="20704"/>
                  <a:pt x="14042" y="20704"/>
                </a:cubicBezTo>
                <a:lnTo>
                  <a:pt x="896" y="20704"/>
                </a:lnTo>
                <a:lnTo>
                  <a:pt x="896" y="7558"/>
                </a:lnTo>
                <a:cubicBezTo>
                  <a:pt x="896" y="3884"/>
                  <a:pt x="3884" y="896"/>
                  <a:pt x="7558" y="896"/>
                </a:cubicBezTo>
                <a:lnTo>
                  <a:pt x="20704" y="896"/>
                </a:lnTo>
                <a:lnTo>
                  <a:pt x="20704" y="14042"/>
                </a:lnTo>
                <a:close/>
              </a:path>
            </a:pathLst>
          </a:custGeom>
          <a:solidFill>
            <a:schemeClr val="tx2"/>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5" name="Shape">
            <a:extLst>
              <a:ext uri="{FF2B5EF4-FFF2-40B4-BE49-F238E27FC236}">
                <a16:creationId xmlns:a16="http://schemas.microsoft.com/office/drawing/2014/main" id="{E989DA4B-E7C7-4E71-842A-92417191467F}"/>
              </a:ext>
            </a:extLst>
          </p:cNvPr>
          <p:cNvSpPr/>
          <p:nvPr/>
        </p:nvSpPr>
        <p:spPr>
          <a:xfrm>
            <a:off x="4182442" y="5294775"/>
            <a:ext cx="918208" cy="918208"/>
          </a:xfrm>
          <a:custGeom>
            <a:avLst/>
            <a:gdLst/>
            <a:ahLst/>
            <a:cxnLst>
              <a:cxn ang="0">
                <a:pos x="wd2" y="hd2"/>
              </a:cxn>
              <a:cxn ang="5400000">
                <a:pos x="wd2" y="hd2"/>
              </a:cxn>
              <a:cxn ang="10800000">
                <a:pos x="wd2" y="hd2"/>
              </a:cxn>
              <a:cxn ang="16200000">
                <a:pos x="wd2" y="hd2"/>
              </a:cxn>
            </a:cxnLst>
            <a:rect l="0" t="0" r="r" b="b"/>
            <a:pathLst>
              <a:path w="21600" h="21600" extrusionOk="0">
                <a:moveTo>
                  <a:pt x="21152" y="0"/>
                </a:moveTo>
                <a:lnTo>
                  <a:pt x="7558" y="0"/>
                </a:lnTo>
                <a:cubicBezTo>
                  <a:pt x="3406" y="0"/>
                  <a:pt x="0" y="3376"/>
                  <a:pt x="0" y="7558"/>
                </a:cubicBezTo>
                <a:lnTo>
                  <a:pt x="0" y="21152"/>
                </a:lnTo>
                <a:cubicBezTo>
                  <a:pt x="0" y="21391"/>
                  <a:pt x="209" y="21600"/>
                  <a:pt x="448" y="21600"/>
                </a:cubicBezTo>
                <a:lnTo>
                  <a:pt x="14042" y="21600"/>
                </a:lnTo>
                <a:cubicBezTo>
                  <a:pt x="18194" y="21600"/>
                  <a:pt x="21600" y="18224"/>
                  <a:pt x="21600" y="14042"/>
                </a:cubicBezTo>
                <a:lnTo>
                  <a:pt x="21600" y="448"/>
                </a:lnTo>
                <a:cubicBezTo>
                  <a:pt x="21600" y="209"/>
                  <a:pt x="21421" y="0"/>
                  <a:pt x="21152" y="0"/>
                </a:cubicBezTo>
                <a:close/>
                <a:moveTo>
                  <a:pt x="20704" y="14042"/>
                </a:moveTo>
                <a:cubicBezTo>
                  <a:pt x="20704" y="17716"/>
                  <a:pt x="17716" y="20704"/>
                  <a:pt x="14042" y="20704"/>
                </a:cubicBezTo>
                <a:lnTo>
                  <a:pt x="896" y="20704"/>
                </a:lnTo>
                <a:lnTo>
                  <a:pt x="896" y="7558"/>
                </a:lnTo>
                <a:cubicBezTo>
                  <a:pt x="896" y="3884"/>
                  <a:pt x="3884" y="896"/>
                  <a:pt x="7558" y="896"/>
                </a:cubicBezTo>
                <a:lnTo>
                  <a:pt x="20704" y="896"/>
                </a:lnTo>
                <a:lnTo>
                  <a:pt x="20704" y="14042"/>
                </a:lnTo>
                <a:close/>
              </a:path>
            </a:pathLst>
          </a:custGeom>
          <a:solidFill>
            <a:schemeClr val="accent3"/>
          </a:solidFill>
          <a:ln w="12700">
            <a:solidFill>
              <a:schemeClr val="accent3"/>
            </a:solidFill>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7" name="TextBox 86">
            <a:extLst>
              <a:ext uri="{FF2B5EF4-FFF2-40B4-BE49-F238E27FC236}">
                <a16:creationId xmlns:a16="http://schemas.microsoft.com/office/drawing/2014/main" id="{BBFE1690-E0DA-4046-9576-5C97C80DFA87}"/>
              </a:ext>
            </a:extLst>
          </p:cNvPr>
          <p:cNvSpPr txBox="1"/>
          <p:nvPr/>
        </p:nvSpPr>
        <p:spPr>
          <a:xfrm>
            <a:off x="1005359" y="2746290"/>
            <a:ext cx="2098618" cy="1384995"/>
          </a:xfrm>
          <a:prstGeom prst="rect">
            <a:avLst/>
          </a:prstGeom>
          <a:noFill/>
        </p:spPr>
        <p:txBody>
          <a:bodyPr wrap="square" lIns="0" rIns="0" rtlCol="0" anchor="t">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noProof="1" smtClean="0">
                <a:solidFill>
                  <a:prstClr val="white"/>
                </a:solidFill>
                <a:latin typeface="Calibri" panose="020F0502020204030204"/>
              </a:rPr>
              <a:t>11</a:t>
            </a:r>
            <a:r>
              <a:rPr kumimoji="0" lang="fr-FR" sz="1200" b="0" i="0" u="none" strike="noStrike" kern="1200" cap="none" spc="0" normalizeH="0" baseline="0" noProof="1" smtClean="0">
                <a:ln>
                  <a:noFill/>
                </a:ln>
                <a:solidFill>
                  <a:prstClr val="white"/>
                </a:solidFill>
                <a:effectLst/>
                <a:uLnTx/>
                <a:uFillTx/>
                <a:latin typeface="Calibri" panose="020F0502020204030204"/>
                <a:ea typeface="+mn-ea"/>
                <a:cs typeface="+mn-cs"/>
              </a:rPr>
              <a:t>-12 mai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1" smtClean="0">
                <a:ln>
                  <a:noFill/>
                </a:ln>
                <a:solidFill>
                  <a:prstClr val="white"/>
                </a:solidFill>
                <a:effectLst/>
                <a:uLnTx/>
                <a:uFillTx/>
                <a:latin typeface="Calibri" panose="020F0502020204030204"/>
                <a:ea typeface="+mn-ea"/>
                <a:cs typeface="+mn-cs"/>
              </a:rPr>
              <a:t>17-18 mai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1" smtClean="0">
                <a:ln>
                  <a:noFill/>
                </a:ln>
                <a:solidFill>
                  <a:prstClr val="white"/>
                </a:solidFill>
                <a:effectLst/>
                <a:uLnTx/>
                <a:uFillTx/>
                <a:latin typeface="Calibri" panose="020F0502020204030204"/>
                <a:ea typeface="+mn-ea"/>
                <a:cs typeface="+mn-cs"/>
              </a:rPr>
              <a:t>31 mai – 01 juin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1" smtClean="0">
                <a:ln>
                  <a:noFill/>
                </a:ln>
                <a:solidFill>
                  <a:prstClr val="white"/>
                </a:solidFill>
                <a:effectLst/>
                <a:uLnTx/>
                <a:uFillTx/>
                <a:latin typeface="Calibri" panose="020F0502020204030204"/>
                <a:ea typeface="+mn-ea"/>
                <a:cs typeface="+mn-cs"/>
              </a:rPr>
              <a:t>14-15 juin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1" smtClean="0">
                <a:ln>
                  <a:noFill/>
                </a:ln>
                <a:solidFill>
                  <a:prstClr val="white"/>
                </a:solidFill>
                <a:effectLst/>
                <a:uLnTx/>
                <a:uFillTx/>
                <a:latin typeface="Calibri" panose="020F0502020204030204"/>
                <a:ea typeface="+mn-ea"/>
                <a:cs typeface="+mn-cs"/>
              </a:rPr>
              <a:t>28-29 juin</a:t>
            </a:r>
            <a:endParaRPr kumimoji="0" lang="fr-FR" sz="1200" b="0" i="0" u="none" strike="noStrike" kern="1200" cap="none" spc="0" normalizeH="0" baseline="0" noProof="1">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1" smtClean="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1">
              <a:ln>
                <a:noFill/>
              </a:ln>
              <a:solidFill>
                <a:prstClr val="black">
                  <a:lumMod val="65000"/>
                  <a:lumOff val="35000"/>
                </a:prstClr>
              </a:solidFill>
              <a:effectLst/>
              <a:uLnTx/>
              <a:uFillTx/>
              <a:latin typeface="Calibri" panose="020F0502020204030204"/>
              <a:ea typeface="+mn-ea"/>
              <a:cs typeface="+mn-cs"/>
            </a:endParaRPr>
          </a:p>
        </p:txBody>
      </p:sp>
      <p:sp>
        <p:nvSpPr>
          <p:cNvPr id="18" name="TextBox 87">
            <a:extLst>
              <a:ext uri="{FF2B5EF4-FFF2-40B4-BE49-F238E27FC236}">
                <a16:creationId xmlns:a16="http://schemas.microsoft.com/office/drawing/2014/main" id="{4B9B4C8C-931B-4098-A8F3-5D45BC13884A}"/>
              </a:ext>
            </a:extLst>
          </p:cNvPr>
          <p:cNvSpPr txBox="1"/>
          <p:nvPr/>
        </p:nvSpPr>
        <p:spPr>
          <a:xfrm>
            <a:off x="3762784" y="2746290"/>
            <a:ext cx="1989779" cy="1015663"/>
          </a:xfrm>
          <a:prstGeom prst="rect">
            <a:avLst/>
          </a:prstGeom>
          <a:noFill/>
        </p:spPr>
        <p:txBody>
          <a:bodyPr wrap="square" lIns="0" rIns="0" rtlCol="0" anchor="t">
            <a:spAutoFit/>
          </a:bodyPr>
          <a:lstStyle>
            <a:defPPr>
              <a:defRPr lang="fr-FR"/>
            </a:defPPr>
            <a:lvl1pPr marL="171450" indent="-171450">
              <a:buFont typeface="Arial" panose="020B0604020202020204" pitchFamily="34" charset="0"/>
              <a:buChar char="•"/>
              <a:defRPr sz="1400">
                <a:solidFill>
                  <a:schemeClr val="bg1"/>
                </a:solidFill>
              </a:defRPr>
            </a:lvl1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1" smtClean="0">
                <a:ln>
                  <a:noFill/>
                </a:ln>
                <a:solidFill>
                  <a:prstClr val="white"/>
                </a:solidFill>
                <a:effectLst/>
                <a:uLnTx/>
                <a:uFillTx/>
                <a:latin typeface="Calibri" panose="020F0502020204030204"/>
                <a:ea typeface="+mn-ea"/>
                <a:cs typeface="+mn-cs"/>
              </a:rPr>
              <a:t>Présentation de la nouvelle équipe (rôles,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1" smtClean="0">
                <a:ln>
                  <a:noFill/>
                </a:ln>
                <a:solidFill>
                  <a:prstClr val="white"/>
                </a:solidFill>
                <a:effectLst/>
                <a:uLnTx/>
                <a:uFillTx/>
                <a:latin typeface="Calibri" panose="020F0502020204030204"/>
                <a:ea typeface="+mn-ea"/>
                <a:cs typeface="+mn-cs"/>
              </a:rPr>
              <a:t>Nouveautés SEG 8.3</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1" smtClean="0">
                <a:ln>
                  <a:noFill/>
                </a:ln>
                <a:solidFill>
                  <a:prstClr val="white"/>
                </a:solidFill>
                <a:effectLst/>
                <a:uLnTx/>
                <a:uFillTx/>
                <a:latin typeface="Calibri" panose="020F0502020204030204"/>
                <a:ea typeface="+mn-ea"/>
                <a:cs typeface="+mn-cs"/>
              </a:rPr>
              <a:t>Road Map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1" smtClean="0">
                <a:ln>
                  <a:noFill/>
                </a:ln>
                <a:solidFill>
                  <a:prstClr val="white"/>
                </a:solidFill>
                <a:effectLst/>
                <a:uLnTx/>
                <a:uFillTx/>
                <a:latin typeface="Calibri" panose="020F0502020204030204"/>
                <a:ea typeface="+mn-ea"/>
                <a:cs typeface="+mn-cs"/>
              </a:rPr>
              <a:t>REX utilisateur (à définir)</a:t>
            </a:r>
            <a:endParaRPr kumimoji="0" lang="fr-FR" sz="1200" b="0" i="0" u="none" strike="noStrike" kern="1200" cap="none" spc="0" normalizeH="0" baseline="0" noProof="1">
              <a:ln>
                <a:noFill/>
              </a:ln>
              <a:solidFill>
                <a:prstClr val="white"/>
              </a:solidFill>
              <a:effectLst/>
              <a:uLnTx/>
              <a:uFillTx/>
              <a:latin typeface="Calibri" panose="020F0502020204030204"/>
              <a:ea typeface="+mn-ea"/>
              <a:cs typeface="+mn-cs"/>
            </a:endParaRPr>
          </a:p>
        </p:txBody>
      </p:sp>
      <p:sp>
        <p:nvSpPr>
          <p:cNvPr id="20" name="TextBox 90">
            <a:extLst>
              <a:ext uri="{FF2B5EF4-FFF2-40B4-BE49-F238E27FC236}">
                <a16:creationId xmlns:a16="http://schemas.microsoft.com/office/drawing/2014/main" id="{6CA0110B-4084-4E0A-BE6C-9987ABF96687}"/>
              </a:ext>
            </a:extLst>
          </p:cNvPr>
          <p:cNvSpPr txBox="1"/>
          <p:nvPr/>
        </p:nvSpPr>
        <p:spPr>
          <a:xfrm>
            <a:off x="1043255" y="1337598"/>
            <a:ext cx="1857101" cy="523220"/>
          </a:xfrm>
          <a:prstGeom prst="rect">
            <a:avLst/>
          </a:prstGeom>
          <a:noFill/>
        </p:spPr>
        <p:txBody>
          <a:bodyPr wrap="square" l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1" smtClean="0">
                <a:ln>
                  <a:noFill/>
                </a:ln>
                <a:solidFill>
                  <a:prstClr val="white"/>
                </a:solidFill>
                <a:effectLst/>
                <a:uLnTx/>
                <a:uFillTx/>
                <a:latin typeface="Calibri" panose="020F0502020204030204"/>
                <a:ea typeface="+mn-ea"/>
                <a:cs typeface="+mn-cs"/>
              </a:rPr>
              <a:t>T2 2022</a:t>
            </a:r>
            <a:endParaRPr kumimoji="0" lang="en-US" sz="2800" b="1" i="0" u="none" strike="noStrike" kern="1200" cap="none" spc="0" normalizeH="0" baseline="0" noProof="1">
              <a:ln>
                <a:noFill/>
              </a:ln>
              <a:solidFill>
                <a:prstClr val="white"/>
              </a:solidFill>
              <a:effectLst/>
              <a:uLnTx/>
              <a:uFillTx/>
              <a:latin typeface="Calibri" panose="020F0502020204030204"/>
              <a:ea typeface="+mn-ea"/>
              <a:cs typeface="+mn-cs"/>
            </a:endParaRPr>
          </a:p>
        </p:txBody>
      </p:sp>
      <p:sp>
        <p:nvSpPr>
          <p:cNvPr id="21" name="TextBox 91">
            <a:extLst>
              <a:ext uri="{FF2B5EF4-FFF2-40B4-BE49-F238E27FC236}">
                <a16:creationId xmlns:a16="http://schemas.microsoft.com/office/drawing/2014/main" id="{89BB4F36-C436-4174-BD9A-11ADF2ED0BA8}"/>
              </a:ext>
            </a:extLst>
          </p:cNvPr>
          <p:cNvSpPr txBox="1"/>
          <p:nvPr/>
        </p:nvSpPr>
        <p:spPr>
          <a:xfrm>
            <a:off x="3827209" y="1337598"/>
            <a:ext cx="1857101" cy="523220"/>
          </a:xfrm>
          <a:prstGeom prst="rect">
            <a:avLst/>
          </a:prstGeom>
          <a:noFill/>
        </p:spPr>
        <p:txBody>
          <a:bodyPr wrap="square" l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1" smtClean="0">
                <a:ln>
                  <a:noFill/>
                </a:ln>
                <a:solidFill>
                  <a:prstClr val="white"/>
                </a:solidFill>
                <a:effectLst/>
                <a:uLnTx/>
                <a:uFillTx/>
                <a:latin typeface="Calibri" panose="020F0502020204030204"/>
                <a:ea typeface="+mn-ea"/>
                <a:cs typeface="+mn-cs"/>
              </a:rPr>
              <a:t>FIN T2 2022</a:t>
            </a:r>
            <a:endParaRPr kumimoji="0" lang="en-US" sz="2800" b="1" i="0" u="none" strike="noStrike" kern="1200" cap="none" spc="0" normalizeH="0" baseline="0" noProof="1">
              <a:ln>
                <a:noFill/>
              </a:ln>
              <a:solidFill>
                <a:prstClr val="white"/>
              </a:solidFill>
              <a:effectLst/>
              <a:uLnTx/>
              <a:uFillTx/>
              <a:latin typeface="Calibri" panose="020F0502020204030204"/>
              <a:ea typeface="+mn-ea"/>
              <a:cs typeface="+mn-cs"/>
            </a:endParaRPr>
          </a:p>
        </p:txBody>
      </p:sp>
      <p:sp>
        <p:nvSpPr>
          <p:cNvPr id="23" name="TextBox 94">
            <a:extLst>
              <a:ext uri="{FF2B5EF4-FFF2-40B4-BE49-F238E27FC236}">
                <a16:creationId xmlns:a16="http://schemas.microsoft.com/office/drawing/2014/main" id="{14BC9A23-5D39-41FA-BFD2-5BD48A4CE58B}"/>
              </a:ext>
            </a:extLst>
          </p:cNvPr>
          <p:cNvSpPr txBox="1"/>
          <p:nvPr/>
        </p:nvSpPr>
        <p:spPr>
          <a:xfrm>
            <a:off x="1005359" y="1974029"/>
            <a:ext cx="1857101" cy="707886"/>
          </a:xfrm>
          <a:prstGeom prst="rect">
            <a:avLst/>
          </a:prstGeom>
          <a:noFill/>
        </p:spPr>
        <p:txBody>
          <a:bodyPr wrap="square" l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1" smtClean="0">
                <a:ln>
                  <a:noFill/>
                </a:ln>
                <a:solidFill>
                  <a:prstClr val="white"/>
                </a:solidFill>
                <a:effectLst/>
                <a:uLnTx/>
                <a:uFillTx/>
                <a:latin typeface="Calibri" panose="020F0502020204030204"/>
                <a:ea typeface="+mn-ea"/>
                <a:cs typeface="+mn-cs"/>
              </a:rPr>
              <a:t>Formation </a:t>
            </a:r>
            <a:r>
              <a:rPr kumimoji="0" lang="fr-FR" sz="2000" b="0" i="0" u="none" strike="noStrike" kern="1200" cap="none" spc="0" normalizeH="0" baseline="0" noProof="1">
                <a:ln>
                  <a:noFill/>
                </a:ln>
                <a:solidFill>
                  <a:prstClr val="white"/>
                </a:solidFill>
                <a:effectLst/>
                <a:uLnTx/>
                <a:uFillTx/>
                <a:latin typeface="Calibri" panose="020F0502020204030204"/>
                <a:ea typeface="+mn-ea"/>
                <a:cs typeface="+mn-cs"/>
              </a:rPr>
              <a:t>« </a:t>
            </a:r>
            <a:r>
              <a:rPr kumimoji="0" lang="en-US" sz="2000" b="1" i="0" u="none" strike="noStrike" kern="1200" cap="none" spc="0" normalizeH="0" baseline="0" noProof="1" smtClean="0">
                <a:ln>
                  <a:noFill/>
                </a:ln>
                <a:solidFill>
                  <a:prstClr val="white"/>
                </a:solidFill>
                <a:effectLst/>
                <a:uLnTx/>
                <a:uFillTx/>
                <a:latin typeface="Calibri" panose="020F0502020204030204"/>
                <a:ea typeface="+mn-ea"/>
                <a:cs typeface="+mn-cs"/>
              </a:rPr>
              <a:t>SAS langage</a:t>
            </a:r>
            <a:r>
              <a:rPr kumimoji="0" lang="fr-FR" sz="2000" b="0" i="0" u="none" strike="noStrike" kern="1200" cap="none" spc="0" normalizeH="0" baseline="0" noProof="1">
                <a:ln>
                  <a:noFill/>
                </a:ln>
                <a:solidFill>
                  <a:prstClr val="white"/>
                </a:solidFill>
                <a:effectLst/>
                <a:uLnTx/>
                <a:uFillTx/>
                <a:latin typeface="Calibri" panose="020F0502020204030204"/>
                <a:ea typeface="+mn-ea"/>
                <a:cs typeface="+mn-cs"/>
              </a:rPr>
              <a:t> »</a:t>
            </a:r>
            <a:endParaRPr kumimoji="0" lang="en-US" sz="2000" b="1" i="0" u="none" strike="noStrike" kern="1200" cap="none" spc="0" normalizeH="0" baseline="0" noProof="1">
              <a:ln>
                <a:noFill/>
              </a:ln>
              <a:solidFill>
                <a:prstClr val="white"/>
              </a:solidFill>
              <a:effectLst/>
              <a:uLnTx/>
              <a:uFillTx/>
              <a:latin typeface="Calibri" panose="020F0502020204030204"/>
              <a:ea typeface="+mn-ea"/>
              <a:cs typeface="+mn-cs"/>
            </a:endParaRPr>
          </a:p>
        </p:txBody>
      </p:sp>
      <p:sp>
        <p:nvSpPr>
          <p:cNvPr id="24" name="TextBox 95">
            <a:extLst>
              <a:ext uri="{FF2B5EF4-FFF2-40B4-BE49-F238E27FC236}">
                <a16:creationId xmlns:a16="http://schemas.microsoft.com/office/drawing/2014/main" id="{61CB0B41-2DBA-4F27-8524-00BFE1DC8CF9}"/>
              </a:ext>
            </a:extLst>
          </p:cNvPr>
          <p:cNvSpPr txBox="1"/>
          <p:nvPr/>
        </p:nvSpPr>
        <p:spPr>
          <a:xfrm>
            <a:off x="3775269" y="1969220"/>
            <a:ext cx="1857101" cy="707886"/>
          </a:xfrm>
          <a:prstGeom prst="rect">
            <a:avLst/>
          </a:prstGeom>
          <a:noFill/>
        </p:spPr>
        <p:txBody>
          <a:bodyPr wrap="square" l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1" smtClean="0">
                <a:ln>
                  <a:noFill/>
                </a:ln>
                <a:solidFill>
                  <a:prstClr val="white"/>
                </a:solidFill>
                <a:effectLst/>
                <a:uLnTx/>
                <a:uFillTx/>
                <a:latin typeface="Calibri" panose="020F0502020204030204"/>
                <a:ea typeface="+mn-ea"/>
                <a:cs typeface="+mn-cs"/>
              </a:rPr>
              <a:t>Club Utilisateur #1</a:t>
            </a:r>
            <a:endParaRPr kumimoji="0" lang="en-US" sz="2000" b="1" i="0" u="none" strike="noStrike" kern="1200" cap="none" spc="0" normalizeH="0" baseline="0" noProof="1">
              <a:ln>
                <a:noFill/>
              </a:ln>
              <a:solidFill>
                <a:prstClr val="white"/>
              </a:solidFill>
              <a:effectLst/>
              <a:uLnTx/>
              <a:uFillTx/>
              <a:latin typeface="Calibri" panose="020F0502020204030204"/>
              <a:ea typeface="+mn-ea"/>
              <a:cs typeface="+mn-cs"/>
            </a:endParaRPr>
          </a:p>
        </p:txBody>
      </p:sp>
      <p:pic>
        <p:nvPicPr>
          <p:cNvPr id="27" name="Picture 2" descr="https://cdn-icons.flaticon.com/png/512/4989/premium/4989368.png?token=exp=1646741560~hmac=d69d69d532b2508814935c57cf9b9b8f"/>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202907" y="5319562"/>
            <a:ext cx="868634" cy="868634"/>
          </a:xfrm>
          <a:prstGeom prst="rect">
            <a:avLst/>
          </a:prstGeom>
          <a:noFill/>
          <a:extLst>
            <a:ext uri="{909E8E84-426E-40DD-AFC4-6F175D3DCCD1}">
              <a14:hiddenFill xmlns:a14="http://schemas.microsoft.com/office/drawing/2010/main">
                <a:solidFill>
                  <a:srgbClr val="FFFFFF"/>
                </a:solidFill>
              </a14:hiddenFill>
            </a:ext>
          </a:extLst>
        </p:spPr>
      </p:pic>
      <p:pic>
        <p:nvPicPr>
          <p:cNvPr id="29" name="Image 28"/>
          <p:cNvPicPr>
            <a:picLocks noChangeAspect="1"/>
          </p:cNvPicPr>
          <p:nvPr/>
        </p:nvPicPr>
        <p:blipFill>
          <a:blip r:embed="rId4"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1420502" y="4016902"/>
            <a:ext cx="832447" cy="832447"/>
          </a:xfrm>
          <a:prstGeom prst="rect">
            <a:avLst/>
          </a:prstGeom>
        </p:spPr>
      </p:pic>
      <p:sp>
        <p:nvSpPr>
          <p:cNvPr id="30" name="Freeform: Shape 33">
            <a:extLst>
              <a:ext uri="{FF2B5EF4-FFF2-40B4-BE49-F238E27FC236}">
                <a16:creationId xmlns:a16="http://schemas.microsoft.com/office/drawing/2014/main" id="{E2B54838-635D-4C24-9ABC-D16D1550D1D5}"/>
              </a:ext>
            </a:extLst>
          </p:cNvPr>
          <p:cNvSpPr/>
          <p:nvPr/>
        </p:nvSpPr>
        <p:spPr>
          <a:xfrm>
            <a:off x="7405751" y="1959093"/>
            <a:ext cx="999492" cy="758952"/>
          </a:xfrm>
          <a:custGeom>
            <a:avLst/>
            <a:gdLst>
              <a:gd name="connsiteX0" fmla="*/ 0 w 999492"/>
              <a:gd name="connsiteY0" fmla="*/ 0 h 754388"/>
              <a:gd name="connsiteX1" fmla="*/ 999492 w 999492"/>
              <a:gd name="connsiteY1" fmla="*/ 0 h 754388"/>
              <a:gd name="connsiteX2" fmla="*/ 318651 w 999492"/>
              <a:gd name="connsiteY2" fmla="*/ 754339 h 754388"/>
              <a:gd name="connsiteX3" fmla="*/ 317688 w 999492"/>
              <a:gd name="connsiteY3" fmla="*/ 754388 h 754388"/>
              <a:gd name="connsiteX4" fmla="*/ 0 w 999492"/>
              <a:gd name="connsiteY4" fmla="*/ 754388 h 754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492" h="754388">
                <a:moveTo>
                  <a:pt x="0" y="0"/>
                </a:moveTo>
                <a:lnTo>
                  <a:pt x="999492" y="0"/>
                </a:lnTo>
                <a:cubicBezTo>
                  <a:pt x="999492" y="392903"/>
                  <a:pt x="700384" y="715544"/>
                  <a:pt x="318651" y="754339"/>
                </a:cubicBezTo>
                <a:lnTo>
                  <a:pt x="317688" y="754388"/>
                </a:lnTo>
                <a:lnTo>
                  <a:pt x="0" y="754388"/>
                </a:lnTo>
                <a:close/>
              </a:path>
            </a:pathLst>
          </a:custGeom>
          <a:solidFill>
            <a:schemeClr val="tx1">
              <a:alpha val="25000"/>
            </a:schemeClr>
          </a:solidFill>
          <a:ln w="12700">
            <a:miter lim="400000"/>
          </a:ln>
        </p:spPr>
        <p:txBody>
          <a:bodyPr wrap="square" lIns="38100" tIns="38100" rIns="38100" bIns="3810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3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1" name="Freeform: Shape 34">
            <a:extLst>
              <a:ext uri="{FF2B5EF4-FFF2-40B4-BE49-F238E27FC236}">
                <a16:creationId xmlns:a16="http://schemas.microsoft.com/office/drawing/2014/main" id="{34982873-A1D4-4994-B888-E430AAD810AF}"/>
              </a:ext>
            </a:extLst>
          </p:cNvPr>
          <p:cNvSpPr/>
          <p:nvPr/>
        </p:nvSpPr>
        <p:spPr>
          <a:xfrm>
            <a:off x="10159743" y="1959093"/>
            <a:ext cx="999492" cy="758952"/>
          </a:xfrm>
          <a:custGeom>
            <a:avLst/>
            <a:gdLst>
              <a:gd name="connsiteX0" fmla="*/ 0 w 999492"/>
              <a:gd name="connsiteY0" fmla="*/ 0 h 754388"/>
              <a:gd name="connsiteX1" fmla="*/ 999492 w 999492"/>
              <a:gd name="connsiteY1" fmla="*/ 0 h 754388"/>
              <a:gd name="connsiteX2" fmla="*/ 318651 w 999492"/>
              <a:gd name="connsiteY2" fmla="*/ 754339 h 754388"/>
              <a:gd name="connsiteX3" fmla="*/ 317688 w 999492"/>
              <a:gd name="connsiteY3" fmla="*/ 754388 h 754388"/>
              <a:gd name="connsiteX4" fmla="*/ 0 w 999492"/>
              <a:gd name="connsiteY4" fmla="*/ 754388 h 754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492" h="754388">
                <a:moveTo>
                  <a:pt x="0" y="0"/>
                </a:moveTo>
                <a:lnTo>
                  <a:pt x="999492" y="0"/>
                </a:lnTo>
                <a:cubicBezTo>
                  <a:pt x="999492" y="392903"/>
                  <a:pt x="700384" y="715544"/>
                  <a:pt x="318651" y="754339"/>
                </a:cubicBezTo>
                <a:lnTo>
                  <a:pt x="317688" y="754388"/>
                </a:lnTo>
                <a:lnTo>
                  <a:pt x="0" y="754388"/>
                </a:lnTo>
                <a:close/>
              </a:path>
            </a:pathLst>
          </a:custGeom>
          <a:solidFill>
            <a:schemeClr val="tx1">
              <a:alpha val="25000"/>
            </a:schemeClr>
          </a:solidFill>
          <a:ln w="12700">
            <a:miter lim="400000"/>
          </a:ln>
        </p:spPr>
        <p:txBody>
          <a:bodyPr wrap="square" lIns="38100" tIns="38100" rIns="38100" bIns="3810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3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2" name="Freeform: Shape 78">
            <a:extLst>
              <a:ext uri="{FF2B5EF4-FFF2-40B4-BE49-F238E27FC236}">
                <a16:creationId xmlns:a16="http://schemas.microsoft.com/office/drawing/2014/main" id="{3814FDB4-6413-4655-941C-7D962FD85BCB}"/>
              </a:ext>
            </a:extLst>
          </p:cNvPr>
          <p:cNvSpPr/>
          <p:nvPr/>
        </p:nvSpPr>
        <p:spPr>
          <a:xfrm>
            <a:off x="6127773" y="1536187"/>
            <a:ext cx="2166631" cy="2570311"/>
          </a:xfrm>
          <a:custGeom>
            <a:avLst/>
            <a:gdLst>
              <a:gd name="connsiteX0" fmla="*/ 86342 w 2166631"/>
              <a:gd name="connsiteY0" fmla="*/ 0 h 2491741"/>
              <a:gd name="connsiteX1" fmla="*/ 172742 w 2166631"/>
              <a:gd name="connsiteY1" fmla="*/ 86463 h 2491741"/>
              <a:gd name="connsiteX2" fmla="*/ 105445 w 2166631"/>
              <a:gd name="connsiteY2" fmla="*/ 171432 h 2491741"/>
              <a:gd name="connsiteX3" fmla="*/ 105612 w 2166631"/>
              <a:gd name="connsiteY3" fmla="*/ 422906 h 2491741"/>
              <a:gd name="connsiteX4" fmla="*/ 2166631 w 2166631"/>
              <a:gd name="connsiteY4" fmla="*/ 422906 h 2491741"/>
              <a:gd name="connsiteX5" fmla="*/ 1485790 w 2166631"/>
              <a:gd name="connsiteY5" fmla="*/ 1181809 h 2491741"/>
              <a:gd name="connsiteX6" fmla="*/ 1484827 w 2166631"/>
              <a:gd name="connsiteY6" fmla="*/ 1181858 h 2491741"/>
              <a:gd name="connsiteX7" fmla="*/ 106117 w 2166631"/>
              <a:gd name="connsiteY7" fmla="*/ 1181858 h 2491741"/>
              <a:gd name="connsiteX8" fmla="*/ 106672 w 2166631"/>
              <a:gd name="connsiteY8" fmla="*/ 2014324 h 2491741"/>
              <a:gd name="connsiteX9" fmla="*/ 415294 w 2166631"/>
              <a:gd name="connsiteY9" fmla="*/ 2379862 h 2491741"/>
              <a:gd name="connsiteX10" fmla="*/ 497839 w 2166631"/>
              <a:gd name="connsiteY10" fmla="*/ 2319063 h 2491741"/>
              <a:gd name="connsiteX11" fmla="*/ 584181 w 2166631"/>
              <a:gd name="connsiteY11" fmla="*/ 2405278 h 2491741"/>
              <a:gd name="connsiteX12" fmla="*/ 497839 w 2166631"/>
              <a:gd name="connsiteY12" fmla="*/ 2491741 h 2491741"/>
              <a:gd name="connsiteX13" fmla="*/ 412782 w 2166631"/>
              <a:gd name="connsiteY13" fmla="*/ 2419231 h 2491741"/>
              <a:gd name="connsiteX14" fmla="*/ 67298 w 2166631"/>
              <a:gd name="connsiteY14" fmla="*/ 2011832 h 2491741"/>
              <a:gd name="connsiteX15" fmla="*/ 67298 w 2166631"/>
              <a:gd name="connsiteY15" fmla="*/ 171432 h 2491741"/>
              <a:gd name="connsiteX16" fmla="*/ 0 w 2166631"/>
              <a:gd name="connsiteY16" fmla="*/ 86463 h 2491741"/>
              <a:gd name="connsiteX17" fmla="*/ 86342 w 2166631"/>
              <a:gd name="connsiteY17" fmla="*/ 0 h 2491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66631" h="2491741">
                <a:moveTo>
                  <a:pt x="86342" y="0"/>
                </a:moveTo>
                <a:cubicBezTo>
                  <a:pt x="133369" y="0"/>
                  <a:pt x="172742" y="38124"/>
                  <a:pt x="172742" y="86463"/>
                </a:cubicBezTo>
                <a:cubicBezTo>
                  <a:pt x="172742" y="128325"/>
                  <a:pt x="143475" y="162461"/>
                  <a:pt x="105445" y="171432"/>
                </a:cubicBezTo>
                <a:lnTo>
                  <a:pt x="105612" y="422906"/>
                </a:lnTo>
                <a:lnTo>
                  <a:pt x="2166631" y="422906"/>
                </a:lnTo>
                <a:cubicBezTo>
                  <a:pt x="2166631" y="818186"/>
                  <a:pt x="1867523" y="1142779"/>
                  <a:pt x="1485790" y="1181809"/>
                </a:cubicBezTo>
                <a:lnTo>
                  <a:pt x="1484827" y="1181858"/>
                </a:lnTo>
                <a:lnTo>
                  <a:pt x="106117" y="1181858"/>
                </a:lnTo>
                <a:lnTo>
                  <a:pt x="106672" y="2014324"/>
                </a:lnTo>
                <a:cubicBezTo>
                  <a:pt x="106672" y="2197217"/>
                  <a:pt x="240040" y="2349463"/>
                  <a:pt x="415294" y="2379862"/>
                </a:cubicBezTo>
                <a:cubicBezTo>
                  <a:pt x="425459" y="2344479"/>
                  <a:pt x="458465" y="2319063"/>
                  <a:pt x="497839" y="2319063"/>
                </a:cubicBezTo>
                <a:cubicBezTo>
                  <a:pt x="544807" y="2319063"/>
                  <a:pt x="584181" y="2357187"/>
                  <a:pt x="584181" y="2405278"/>
                </a:cubicBezTo>
                <a:cubicBezTo>
                  <a:pt x="584181" y="2452372"/>
                  <a:pt x="546151" y="2491741"/>
                  <a:pt x="497839" y="2491741"/>
                </a:cubicBezTo>
                <a:cubicBezTo>
                  <a:pt x="455953" y="2491741"/>
                  <a:pt x="420318" y="2460096"/>
                  <a:pt x="412782" y="2419231"/>
                </a:cubicBezTo>
                <a:cubicBezTo>
                  <a:pt x="217140" y="2386340"/>
                  <a:pt x="67298" y="2216155"/>
                  <a:pt x="67298" y="2011832"/>
                </a:cubicBezTo>
                <a:lnTo>
                  <a:pt x="67298" y="171432"/>
                </a:lnTo>
                <a:cubicBezTo>
                  <a:pt x="27924" y="161216"/>
                  <a:pt x="0" y="127079"/>
                  <a:pt x="0" y="86463"/>
                </a:cubicBezTo>
                <a:cubicBezTo>
                  <a:pt x="0" y="39369"/>
                  <a:pt x="38147" y="0"/>
                  <a:pt x="86342" y="0"/>
                </a:cubicBezTo>
                <a:close/>
              </a:path>
            </a:pathLst>
          </a:custGeom>
          <a:solidFill>
            <a:schemeClr val="tx2"/>
          </a:solidFill>
          <a:ln w="12700">
            <a:miter lim="400000"/>
          </a:ln>
        </p:spPr>
        <p:txBody>
          <a:bodyPr wrap="square" lIns="38100" tIns="38100" rIns="38100" bIns="3810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3" name="Freeform: Shape 79">
            <a:extLst>
              <a:ext uri="{FF2B5EF4-FFF2-40B4-BE49-F238E27FC236}">
                <a16:creationId xmlns:a16="http://schemas.microsoft.com/office/drawing/2014/main" id="{CDFB2C76-0DCE-4127-B629-F7D313C1263B}"/>
              </a:ext>
            </a:extLst>
          </p:cNvPr>
          <p:cNvSpPr/>
          <p:nvPr/>
        </p:nvSpPr>
        <p:spPr>
          <a:xfrm>
            <a:off x="8883043" y="1536187"/>
            <a:ext cx="2165353" cy="3920497"/>
          </a:xfrm>
          <a:custGeom>
            <a:avLst/>
            <a:gdLst>
              <a:gd name="connsiteX0" fmla="*/ 86292 w 2165353"/>
              <a:gd name="connsiteY0" fmla="*/ 0 h 3920497"/>
              <a:gd name="connsiteX1" fmla="*/ 172760 w 2165353"/>
              <a:gd name="connsiteY1" fmla="*/ 86251 h 3920497"/>
              <a:gd name="connsiteX2" fmla="*/ 105397 w 2165353"/>
              <a:gd name="connsiteY2" fmla="*/ 171718 h 3920497"/>
              <a:gd name="connsiteX3" fmla="*/ 105496 w 2165353"/>
              <a:gd name="connsiteY3" fmla="*/ 422906 h 3920497"/>
              <a:gd name="connsiteX4" fmla="*/ 2165353 w 2165353"/>
              <a:gd name="connsiteY4" fmla="*/ 422906 h 3920497"/>
              <a:gd name="connsiteX5" fmla="*/ 1484546 w 2165353"/>
              <a:gd name="connsiteY5" fmla="*/ 1181705 h 3920497"/>
              <a:gd name="connsiteX6" fmla="*/ 1481533 w 2165353"/>
              <a:gd name="connsiteY6" fmla="*/ 1181858 h 3920497"/>
              <a:gd name="connsiteX7" fmla="*/ 105794 w 2165353"/>
              <a:gd name="connsiteY7" fmla="*/ 1181858 h 3920497"/>
              <a:gd name="connsiteX8" fmla="*/ 106683 w 2165353"/>
              <a:gd name="connsiteY8" fmla="*/ 3442981 h 3920497"/>
              <a:gd name="connsiteX9" fmla="*/ 415338 w 2165353"/>
              <a:gd name="connsiteY9" fmla="*/ 3808763 h 3920497"/>
              <a:gd name="connsiteX10" fmla="*/ 497833 w 2165353"/>
              <a:gd name="connsiteY10" fmla="*/ 3747603 h 3920497"/>
              <a:gd name="connsiteX11" fmla="*/ 584242 w 2165353"/>
              <a:gd name="connsiteY11" fmla="*/ 3834246 h 3920497"/>
              <a:gd name="connsiteX12" fmla="*/ 497833 w 2165353"/>
              <a:gd name="connsiteY12" fmla="*/ 3920497 h 3920497"/>
              <a:gd name="connsiteX13" fmla="*/ 412709 w 2165353"/>
              <a:gd name="connsiteY13" fmla="*/ 3847968 h 3920497"/>
              <a:gd name="connsiteX14" fmla="*/ 67246 w 2165353"/>
              <a:gd name="connsiteY14" fmla="*/ 3440236 h 3920497"/>
              <a:gd name="connsiteX15" fmla="*/ 67246 w 2165353"/>
              <a:gd name="connsiteY15" fmla="*/ 171718 h 3920497"/>
              <a:gd name="connsiteX16" fmla="*/ 0 w 2165353"/>
              <a:gd name="connsiteY16" fmla="*/ 86251 h 3920497"/>
              <a:gd name="connsiteX17" fmla="*/ 86292 w 2165353"/>
              <a:gd name="connsiteY17" fmla="*/ 0 h 3920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65353" h="3920497">
                <a:moveTo>
                  <a:pt x="86292" y="0"/>
                </a:moveTo>
                <a:cubicBezTo>
                  <a:pt x="133324" y="0"/>
                  <a:pt x="172760" y="38029"/>
                  <a:pt x="172760" y="86251"/>
                </a:cubicBezTo>
                <a:cubicBezTo>
                  <a:pt x="172760" y="128200"/>
                  <a:pt x="143490" y="162701"/>
                  <a:pt x="105397" y="171718"/>
                </a:cubicBezTo>
                <a:lnTo>
                  <a:pt x="105496" y="422906"/>
                </a:lnTo>
                <a:lnTo>
                  <a:pt x="2165353" y="422906"/>
                </a:lnTo>
                <a:cubicBezTo>
                  <a:pt x="2165353" y="818184"/>
                  <a:pt x="1866244" y="1142686"/>
                  <a:pt x="1484546" y="1181705"/>
                </a:cubicBezTo>
                <a:lnTo>
                  <a:pt x="1481533" y="1181858"/>
                </a:lnTo>
                <a:lnTo>
                  <a:pt x="105794" y="1181858"/>
                </a:lnTo>
                <a:lnTo>
                  <a:pt x="106683" y="3442981"/>
                </a:lnTo>
                <a:cubicBezTo>
                  <a:pt x="106683" y="3626068"/>
                  <a:pt x="240007" y="3778183"/>
                  <a:pt x="415338" y="3808763"/>
                </a:cubicBezTo>
                <a:cubicBezTo>
                  <a:pt x="425445" y="3773086"/>
                  <a:pt x="458513" y="3747603"/>
                  <a:pt x="497833" y="3747603"/>
                </a:cubicBezTo>
                <a:cubicBezTo>
                  <a:pt x="544806" y="3747603"/>
                  <a:pt x="584242" y="3785632"/>
                  <a:pt x="584242" y="3834246"/>
                </a:cubicBezTo>
                <a:cubicBezTo>
                  <a:pt x="584242" y="3881292"/>
                  <a:pt x="546150" y="3920497"/>
                  <a:pt x="497833" y="3920497"/>
                </a:cubicBezTo>
                <a:cubicBezTo>
                  <a:pt x="456001" y="3920497"/>
                  <a:pt x="420362" y="3888741"/>
                  <a:pt x="412709" y="3847968"/>
                </a:cubicBezTo>
                <a:cubicBezTo>
                  <a:pt x="217221" y="3815036"/>
                  <a:pt x="67246" y="3644886"/>
                  <a:pt x="67246" y="3440236"/>
                </a:cubicBezTo>
                <a:lnTo>
                  <a:pt x="67246" y="171718"/>
                </a:lnTo>
                <a:cubicBezTo>
                  <a:pt x="27927" y="161524"/>
                  <a:pt x="0" y="127024"/>
                  <a:pt x="0" y="86251"/>
                </a:cubicBezTo>
                <a:cubicBezTo>
                  <a:pt x="0" y="39205"/>
                  <a:pt x="38092" y="0"/>
                  <a:pt x="86292" y="0"/>
                </a:cubicBezTo>
                <a:close/>
              </a:path>
            </a:pathLst>
          </a:custGeom>
          <a:solidFill>
            <a:schemeClr val="accent3"/>
          </a:solidFill>
          <a:ln w="12700">
            <a:miter lim="400000"/>
          </a:ln>
        </p:spPr>
        <p:txBody>
          <a:bodyPr wrap="square" lIns="38100" tIns="38100" rIns="38100" bIns="3810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4" name="Shape">
            <a:extLst>
              <a:ext uri="{FF2B5EF4-FFF2-40B4-BE49-F238E27FC236}">
                <a16:creationId xmlns:a16="http://schemas.microsoft.com/office/drawing/2014/main" id="{A7476DA0-B528-4A8D-A719-37DB82F98BFB}"/>
              </a:ext>
            </a:extLst>
          </p:cNvPr>
          <p:cNvSpPr/>
          <p:nvPr/>
        </p:nvSpPr>
        <p:spPr>
          <a:xfrm>
            <a:off x="6751984" y="3965861"/>
            <a:ext cx="918208" cy="918208"/>
          </a:xfrm>
          <a:custGeom>
            <a:avLst/>
            <a:gdLst/>
            <a:ahLst/>
            <a:cxnLst>
              <a:cxn ang="0">
                <a:pos x="wd2" y="hd2"/>
              </a:cxn>
              <a:cxn ang="5400000">
                <a:pos x="wd2" y="hd2"/>
              </a:cxn>
              <a:cxn ang="10800000">
                <a:pos x="wd2" y="hd2"/>
              </a:cxn>
              <a:cxn ang="16200000">
                <a:pos x="wd2" y="hd2"/>
              </a:cxn>
            </a:cxnLst>
            <a:rect l="0" t="0" r="r" b="b"/>
            <a:pathLst>
              <a:path w="21600" h="21600" extrusionOk="0">
                <a:moveTo>
                  <a:pt x="21152" y="0"/>
                </a:moveTo>
                <a:lnTo>
                  <a:pt x="7558" y="0"/>
                </a:lnTo>
                <a:cubicBezTo>
                  <a:pt x="3406" y="0"/>
                  <a:pt x="0" y="3376"/>
                  <a:pt x="0" y="7558"/>
                </a:cubicBezTo>
                <a:lnTo>
                  <a:pt x="0" y="21152"/>
                </a:lnTo>
                <a:cubicBezTo>
                  <a:pt x="0" y="21391"/>
                  <a:pt x="209" y="21600"/>
                  <a:pt x="448" y="21600"/>
                </a:cubicBezTo>
                <a:lnTo>
                  <a:pt x="14042" y="21600"/>
                </a:lnTo>
                <a:cubicBezTo>
                  <a:pt x="18194" y="21600"/>
                  <a:pt x="21600" y="18224"/>
                  <a:pt x="21600" y="14042"/>
                </a:cubicBezTo>
                <a:lnTo>
                  <a:pt x="21600" y="448"/>
                </a:lnTo>
                <a:cubicBezTo>
                  <a:pt x="21600" y="209"/>
                  <a:pt x="21391" y="0"/>
                  <a:pt x="21152" y="0"/>
                </a:cubicBezTo>
                <a:close/>
                <a:moveTo>
                  <a:pt x="20704" y="14042"/>
                </a:moveTo>
                <a:cubicBezTo>
                  <a:pt x="20704" y="17716"/>
                  <a:pt x="17716" y="20704"/>
                  <a:pt x="14042" y="20704"/>
                </a:cubicBezTo>
                <a:lnTo>
                  <a:pt x="896" y="20704"/>
                </a:lnTo>
                <a:lnTo>
                  <a:pt x="896" y="7558"/>
                </a:lnTo>
                <a:cubicBezTo>
                  <a:pt x="896" y="3884"/>
                  <a:pt x="3884" y="896"/>
                  <a:pt x="7558" y="896"/>
                </a:cubicBezTo>
                <a:lnTo>
                  <a:pt x="20704" y="896"/>
                </a:lnTo>
                <a:lnTo>
                  <a:pt x="20704" y="14042"/>
                </a:lnTo>
                <a:close/>
              </a:path>
            </a:pathLst>
          </a:custGeom>
          <a:solidFill>
            <a:schemeClr val="tx2"/>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5" name="Shape">
            <a:extLst>
              <a:ext uri="{FF2B5EF4-FFF2-40B4-BE49-F238E27FC236}">
                <a16:creationId xmlns:a16="http://schemas.microsoft.com/office/drawing/2014/main" id="{E989DA4B-E7C7-4E71-842A-92417191467F}"/>
              </a:ext>
            </a:extLst>
          </p:cNvPr>
          <p:cNvSpPr/>
          <p:nvPr/>
        </p:nvSpPr>
        <p:spPr>
          <a:xfrm>
            <a:off x="9543444" y="5269988"/>
            <a:ext cx="918208" cy="918208"/>
          </a:xfrm>
          <a:custGeom>
            <a:avLst/>
            <a:gdLst/>
            <a:ahLst/>
            <a:cxnLst>
              <a:cxn ang="0">
                <a:pos x="wd2" y="hd2"/>
              </a:cxn>
              <a:cxn ang="5400000">
                <a:pos x="wd2" y="hd2"/>
              </a:cxn>
              <a:cxn ang="10800000">
                <a:pos x="wd2" y="hd2"/>
              </a:cxn>
              <a:cxn ang="16200000">
                <a:pos x="wd2" y="hd2"/>
              </a:cxn>
            </a:cxnLst>
            <a:rect l="0" t="0" r="r" b="b"/>
            <a:pathLst>
              <a:path w="21600" h="21600" extrusionOk="0">
                <a:moveTo>
                  <a:pt x="21152" y="0"/>
                </a:moveTo>
                <a:lnTo>
                  <a:pt x="7558" y="0"/>
                </a:lnTo>
                <a:cubicBezTo>
                  <a:pt x="3406" y="0"/>
                  <a:pt x="0" y="3376"/>
                  <a:pt x="0" y="7558"/>
                </a:cubicBezTo>
                <a:lnTo>
                  <a:pt x="0" y="21152"/>
                </a:lnTo>
                <a:cubicBezTo>
                  <a:pt x="0" y="21391"/>
                  <a:pt x="209" y="21600"/>
                  <a:pt x="448" y="21600"/>
                </a:cubicBezTo>
                <a:lnTo>
                  <a:pt x="14042" y="21600"/>
                </a:lnTo>
                <a:cubicBezTo>
                  <a:pt x="18194" y="21600"/>
                  <a:pt x="21600" y="18224"/>
                  <a:pt x="21600" y="14042"/>
                </a:cubicBezTo>
                <a:lnTo>
                  <a:pt x="21600" y="448"/>
                </a:lnTo>
                <a:cubicBezTo>
                  <a:pt x="21600" y="209"/>
                  <a:pt x="21421" y="0"/>
                  <a:pt x="21152" y="0"/>
                </a:cubicBezTo>
                <a:close/>
                <a:moveTo>
                  <a:pt x="20704" y="14042"/>
                </a:moveTo>
                <a:cubicBezTo>
                  <a:pt x="20704" y="17716"/>
                  <a:pt x="17716" y="20704"/>
                  <a:pt x="14042" y="20704"/>
                </a:cubicBezTo>
                <a:lnTo>
                  <a:pt x="896" y="20704"/>
                </a:lnTo>
                <a:lnTo>
                  <a:pt x="896" y="7558"/>
                </a:lnTo>
                <a:cubicBezTo>
                  <a:pt x="896" y="3884"/>
                  <a:pt x="3884" y="896"/>
                  <a:pt x="7558" y="896"/>
                </a:cubicBezTo>
                <a:lnTo>
                  <a:pt x="20704" y="896"/>
                </a:lnTo>
                <a:lnTo>
                  <a:pt x="20704" y="14042"/>
                </a:lnTo>
                <a:close/>
              </a:path>
            </a:pathLst>
          </a:custGeom>
          <a:solidFill>
            <a:schemeClr val="accent3"/>
          </a:solidFill>
          <a:ln w="12700">
            <a:solidFill>
              <a:schemeClr val="accent3"/>
            </a:solidFill>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6" name="TextBox 86">
            <a:extLst>
              <a:ext uri="{FF2B5EF4-FFF2-40B4-BE49-F238E27FC236}">
                <a16:creationId xmlns:a16="http://schemas.microsoft.com/office/drawing/2014/main" id="{BBFE1690-E0DA-4046-9576-5C97C80DFA87}"/>
              </a:ext>
            </a:extLst>
          </p:cNvPr>
          <p:cNvSpPr txBox="1"/>
          <p:nvPr/>
        </p:nvSpPr>
        <p:spPr>
          <a:xfrm>
            <a:off x="6377642" y="2738517"/>
            <a:ext cx="2098618" cy="1569660"/>
          </a:xfrm>
          <a:prstGeom prst="rect">
            <a:avLst/>
          </a:prstGeom>
          <a:noFill/>
        </p:spPr>
        <p:txBody>
          <a:bodyPr wrap="square" lIns="0" rIns="0" rtlCol="0" anchor="t">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1" smtClean="0">
                <a:ln>
                  <a:noFill/>
                </a:ln>
                <a:solidFill>
                  <a:prstClr val="white"/>
                </a:solidFill>
                <a:effectLst/>
                <a:uLnTx/>
                <a:uFillTx/>
                <a:latin typeface="Calibri" panose="020F0502020204030204"/>
                <a:ea typeface="+mn-ea"/>
                <a:cs typeface="+mn-cs"/>
              </a:rPr>
              <a:t>Refonte des formations SEG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1" smtClean="0">
                <a:ln>
                  <a:noFill/>
                </a:ln>
                <a:solidFill>
                  <a:prstClr val="white"/>
                </a:solidFill>
                <a:effectLst/>
                <a:uLnTx/>
                <a:uFillTx/>
                <a:latin typeface="Calibri" panose="020F0502020204030204"/>
                <a:ea typeface="+mn-ea"/>
                <a:cs typeface="+mn-cs"/>
              </a:rPr>
              <a:t>Insriptions des formations SEG et Optimisation Vertica dans FORMAT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1" smtClean="0">
                <a:ln>
                  <a:noFill/>
                </a:ln>
                <a:solidFill>
                  <a:prstClr val="white"/>
                </a:solidFill>
                <a:effectLst/>
                <a:uLnTx/>
                <a:uFillTx/>
                <a:latin typeface="Calibri" panose="020F0502020204030204"/>
                <a:ea typeface="+mn-ea"/>
                <a:cs typeface="+mn-cs"/>
              </a:rPr>
              <a:t>Elargissement des formations au groupe</a:t>
            </a:r>
            <a:endParaRPr kumimoji="0" lang="fr-FR" sz="1200" b="0" i="0" u="none" strike="noStrike" kern="1200" cap="none" spc="0" normalizeH="0" baseline="0" noProof="1">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1" smtClean="0">
              <a:ln>
                <a:noFill/>
              </a:ln>
              <a:solidFill>
                <a:prstClr val="black">
                  <a:lumMod val="65000"/>
                  <a:lumOff val="3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1">
              <a:ln>
                <a:noFill/>
              </a:ln>
              <a:solidFill>
                <a:prstClr val="black">
                  <a:lumMod val="65000"/>
                  <a:lumOff val="35000"/>
                </a:prstClr>
              </a:solidFill>
              <a:effectLst/>
              <a:uLnTx/>
              <a:uFillTx/>
              <a:latin typeface="Calibri" panose="020F0502020204030204"/>
              <a:ea typeface="+mn-ea"/>
              <a:cs typeface="+mn-cs"/>
            </a:endParaRPr>
          </a:p>
        </p:txBody>
      </p:sp>
      <p:sp>
        <p:nvSpPr>
          <p:cNvPr id="37" name="TextBox 87">
            <a:extLst>
              <a:ext uri="{FF2B5EF4-FFF2-40B4-BE49-F238E27FC236}">
                <a16:creationId xmlns:a16="http://schemas.microsoft.com/office/drawing/2014/main" id="{4B9B4C8C-931B-4098-A8F3-5D45BC13884A}"/>
              </a:ext>
            </a:extLst>
          </p:cNvPr>
          <p:cNvSpPr txBox="1"/>
          <p:nvPr/>
        </p:nvSpPr>
        <p:spPr>
          <a:xfrm>
            <a:off x="9123786" y="2721503"/>
            <a:ext cx="1989779" cy="1015663"/>
          </a:xfrm>
          <a:prstGeom prst="rect">
            <a:avLst/>
          </a:prstGeom>
          <a:noFill/>
        </p:spPr>
        <p:txBody>
          <a:bodyPr wrap="square" lIns="0" rIns="0" rtlCol="0" anchor="t">
            <a:spAutoFit/>
          </a:bodyPr>
          <a:lstStyle>
            <a:defPPr>
              <a:defRPr lang="fr-FR"/>
            </a:defPPr>
            <a:lvl1pPr marL="171450" indent="-171450">
              <a:buFont typeface="Arial" panose="020B0604020202020204" pitchFamily="34" charset="0"/>
              <a:buChar char="•"/>
              <a:defRPr sz="1400">
                <a:solidFill>
                  <a:schemeClr val="bg1"/>
                </a:solidFill>
              </a:defRPr>
            </a:lvl1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1" smtClean="0">
                <a:ln>
                  <a:noFill/>
                </a:ln>
                <a:solidFill>
                  <a:prstClr val="white"/>
                </a:solidFill>
                <a:effectLst/>
                <a:uLnTx/>
                <a:uFillTx/>
                <a:latin typeface="Calibri" panose="020F0502020204030204"/>
                <a:ea typeface="+mn-ea"/>
                <a:cs typeface="+mn-cs"/>
              </a:rPr>
              <a:t>Présentation de la nouvelle équipe (rôles,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1" smtClean="0">
                <a:ln>
                  <a:noFill/>
                </a:ln>
                <a:solidFill>
                  <a:prstClr val="white"/>
                </a:solidFill>
                <a:effectLst/>
                <a:uLnTx/>
                <a:uFillTx/>
                <a:latin typeface="Calibri" panose="020F0502020204030204"/>
                <a:ea typeface="+mn-ea"/>
                <a:cs typeface="+mn-cs"/>
              </a:rPr>
              <a:t>Stored Process &amp; Add-in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1" smtClean="0">
                <a:ln>
                  <a:noFill/>
                </a:ln>
                <a:solidFill>
                  <a:prstClr val="white"/>
                </a:solidFill>
                <a:effectLst/>
                <a:uLnTx/>
                <a:uFillTx/>
                <a:latin typeface="Calibri" panose="020F0502020204030204"/>
                <a:ea typeface="+mn-ea"/>
                <a:cs typeface="+mn-cs"/>
              </a:rPr>
              <a:t>Road Map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0" i="0" u="none" strike="noStrike" kern="1200" cap="none" spc="0" normalizeH="0" baseline="0" noProof="1" smtClean="0">
                <a:ln>
                  <a:noFill/>
                </a:ln>
                <a:solidFill>
                  <a:prstClr val="white"/>
                </a:solidFill>
                <a:effectLst/>
                <a:uLnTx/>
                <a:uFillTx/>
                <a:latin typeface="Calibri" panose="020F0502020204030204"/>
                <a:ea typeface="+mn-ea"/>
                <a:cs typeface="+mn-cs"/>
              </a:rPr>
              <a:t>REX SIRIUS</a:t>
            </a:r>
            <a:endParaRPr kumimoji="0" lang="fr-FR" sz="1200" b="0" i="0" u="none" strike="noStrike" kern="1200" cap="none" spc="0" normalizeH="0" baseline="0" noProof="1">
              <a:ln>
                <a:noFill/>
              </a:ln>
              <a:solidFill>
                <a:prstClr val="white"/>
              </a:solidFill>
              <a:effectLst/>
              <a:uLnTx/>
              <a:uFillTx/>
              <a:latin typeface="Calibri" panose="020F0502020204030204"/>
              <a:ea typeface="+mn-ea"/>
              <a:cs typeface="+mn-cs"/>
            </a:endParaRPr>
          </a:p>
        </p:txBody>
      </p:sp>
      <p:sp>
        <p:nvSpPr>
          <p:cNvPr id="38" name="TextBox 90">
            <a:extLst>
              <a:ext uri="{FF2B5EF4-FFF2-40B4-BE49-F238E27FC236}">
                <a16:creationId xmlns:a16="http://schemas.microsoft.com/office/drawing/2014/main" id="{6CA0110B-4084-4E0A-BE6C-9987ABF96687}"/>
              </a:ext>
            </a:extLst>
          </p:cNvPr>
          <p:cNvSpPr txBox="1"/>
          <p:nvPr/>
        </p:nvSpPr>
        <p:spPr>
          <a:xfrm>
            <a:off x="6404257" y="1312811"/>
            <a:ext cx="1857101" cy="523220"/>
          </a:xfrm>
          <a:prstGeom prst="rect">
            <a:avLst/>
          </a:prstGeom>
          <a:noFill/>
        </p:spPr>
        <p:txBody>
          <a:bodyPr wrap="square" l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1" smtClean="0">
                <a:ln>
                  <a:noFill/>
                </a:ln>
                <a:solidFill>
                  <a:prstClr val="white"/>
                </a:solidFill>
                <a:effectLst/>
                <a:uLnTx/>
                <a:uFillTx/>
                <a:latin typeface="Calibri" panose="020F0502020204030204"/>
                <a:ea typeface="+mn-ea"/>
                <a:cs typeface="+mn-cs"/>
              </a:rPr>
              <a:t>T3 2022</a:t>
            </a:r>
            <a:endParaRPr kumimoji="0" lang="en-US" sz="2800" b="1" i="0" u="none" strike="noStrike" kern="1200" cap="none" spc="0" normalizeH="0" baseline="0" noProof="1">
              <a:ln>
                <a:noFill/>
              </a:ln>
              <a:solidFill>
                <a:prstClr val="white"/>
              </a:solidFill>
              <a:effectLst/>
              <a:uLnTx/>
              <a:uFillTx/>
              <a:latin typeface="Calibri" panose="020F0502020204030204"/>
              <a:ea typeface="+mn-ea"/>
              <a:cs typeface="+mn-cs"/>
            </a:endParaRPr>
          </a:p>
        </p:txBody>
      </p:sp>
      <p:sp>
        <p:nvSpPr>
          <p:cNvPr id="39" name="TextBox 91">
            <a:extLst>
              <a:ext uri="{FF2B5EF4-FFF2-40B4-BE49-F238E27FC236}">
                <a16:creationId xmlns:a16="http://schemas.microsoft.com/office/drawing/2014/main" id="{89BB4F36-C436-4174-BD9A-11ADF2ED0BA8}"/>
              </a:ext>
            </a:extLst>
          </p:cNvPr>
          <p:cNvSpPr txBox="1"/>
          <p:nvPr/>
        </p:nvSpPr>
        <p:spPr>
          <a:xfrm>
            <a:off x="9188211" y="1312811"/>
            <a:ext cx="1857101" cy="523220"/>
          </a:xfrm>
          <a:prstGeom prst="rect">
            <a:avLst/>
          </a:prstGeom>
          <a:noFill/>
        </p:spPr>
        <p:txBody>
          <a:bodyPr wrap="square" l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1" smtClean="0">
                <a:ln>
                  <a:noFill/>
                </a:ln>
                <a:solidFill>
                  <a:prstClr val="white"/>
                </a:solidFill>
                <a:effectLst/>
                <a:uLnTx/>
                <a:uFillTx/>
                <a:latin typeface="Calibri" panose="020F0502020204030204"/>
                <a:ea typeface="+mn-ea"/>
                <a:cs typeface="+mn-cs"/>
              </a:rPr>
              <a:t>FIN T3 2022</a:t>
            </a:r>
            <a:endParaRPr kumimoji="0" lang="en-US" sz="2800" b="1" i="0" u="none" strike="noStrike" kern="1200" cap="none" spc="0" normalizeH="0" baseline="0" noProof="1">
              <a:ln>
                <a:noFill/>
              </a:ln>
              <a:solidFill>
                <a:prstClr val="white"/>
              </a:solidFill>
              <a:effectLst/>
              <a:uLnTx/>
              <a:uFillTx/>
              <a:latin typeface="Calibri" panose="020F0502020204030204"/>
              <a:ea typeface="+mn-ea"/>
              <a:cs typeface="+mn-cs"/>
            </a:endParaRPr>
          </a:p>
        </p:txBody>
      </p:sp>
      <p:sp>
        <p:nvSpPr>
          <p:cNvPr id="40" name="TextBox 94">
            <a:extLst>
              <a:ext uri="{FF2B5EF4-FFF2-40B4-BE49-F238E27FC236}">
                <a16:creationId xmlns:a16="http://schemas.microsoft.com/office/drawing/2014/main" id="{14BC9A23-5D39-41FA-BFD2-5BD48A4CE58B}"/>
              </a:ext>
            </a:extLst>
          </p:cNvPr>
          <p:cNvSpPr txBox="1"/>
          <p:nvPr/>
        </p:nvSpPr>
        <p:spPr>
          <a:xfrm>
            <a:off x="6366361" y="1949242"/>
            <a:ext cx="1857101" cy="707886"/>
          </a:xfrm>
          <a:prstGeom prst="rect">
            <a:avLst/>
          </a:prstGeom>
          <a:noFill/>
        </p:spPr>
        <p:txBody>
          <a:bodyPr wrap="square" l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1" smtClean="0">
                <a:ln>
                  <a:noFill/>
                </a:ln>
                <a:solidFill>
                  <a:prstClr val="white"/>
                </a:solidFill>
                <a:effectLst/>
                <a:uLnTx/>
                <a:uFillTx/>
                <a:latin typeface="Calibri" panose="020F0502020204030204"/>
                <a:ea typeface="+mn-ea"/>
                <a:cs typeface="+mn-cs"/>
              </a:rPr>
              <a:t>Parcours formations</a:t>
            </a:r>
            <a:endParaRPr kumimoji="0" lang="en-US" sz="2000" b="1" i="0" u="none" strike="noStrike" kern="1200" cap="none" spc="0" normalizeH="0" baseline="0" noProof="1">
              <a:ln>
                <a:noFill/>
              </a:ln>
              <a:solidFill>
                <a:prstClr val="white"/>
              </a:solidFill>
              <a:effectLst/>
              <a:uLnTx/>
              <a:uFillTx/>
              <a:latin typeface="Calibri" panose="020F0502020204030204"/>
              <a:ea typeface="+mn-ea"/>
              <a:cs typeface="+mn-cs"/>
            </a:endParaRPr>
          </a:p>
        </p:txBody>
      </p:sp>
      <p:sp>
        <p:nvSpPr>
          <p:cNvPr id="41" name="TextBox 95">
            <a:extLst>
              <a:ext uri="{FF2B5EF4-FFF2-40B4-BE49-F238E27FC236}">
                <a16:creationId xmlns:a16="http://schemas.microsoft.com/office/drawing/2014/main" id="{61CB0B41-2DBA-4F27-8524-00BFE1DC8CF9}"/>
              </a:ext>
            </a:extLst>
          </p:cNvPr>
          <p:cNvSpPr txBox="1"/>
          <p:nvPr/>
        </p:nvSpPr>
        <p:spPr>
          <a:xfrm>
            <a:off x="9136271" y="1944433"/>
            <a:ext cx="1857101" cy="707886"/>
          </a:xfrm>
          <a:prstGeom prst="rect">
            <a:avLst/>
          </a:prstGeom>
          <a:noFill/>
        </p:spPr>
        <p:txBody>
          <a:bodyPr wrap="square" l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1" smtClean="0">
                <a:ln>
                  <a:noFill/>
                </a:ln>
                <a:solidFill>
                  <a:prstClr val="white"/>
                </a:solidFill>
                <a:effectLst/>
                <a:uLnTx/>
                <a:uFillTx/>
                <a:latin typeface="Calibri" panose="020F0502020204030204"/>
                <a:ea typeface="+mn-ea"/>
                <a:cs typeface="+mn-cs"/>
              </a:rPr>
              <a:t>Club Utilisateur #2</a:t>
            </a:r>
            <a:endParaRPr kumimoji="0" lang="en-US" sz="2000" b="1" i="0" u="none" strike="noStrike" kern="1200" cap="none" spc="0" normalizeH="0" baseline="0" noProof="1">
              <a:ln>
                <a:noFill/>
              </a:ln>
              <a:solidFill>
                <a:prstClr val="white"/>
              </a:solidFill>
              <a:effectLst/>
              <a:uLnTx/>
              <a:uFillTx/>
              <a:latin typeface="Calibri" panose="020F0502020204030204"/>
              <a:ea typeface="+mn-ea"/>
              <a:cs typeface="+mn-cs"/>
            </a:endParaRPr>
          </a:p>
        </p:txBody>
      </p:sp>
      <p:pic>
        <p:nvPicPr>
          <p:cNvPr id="42" name="Picture 2" descr="https://cdn-icons.flaticon.com/png/512/4989/premium/4989368.png?token=exp=1646741560~hmac=d69d69d532b2508814935c57cf9b9b8f"/>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9563909" y="5294775"/>
            <a:ext cx="868634" cy="868634"/>
          </a:xfrm>
          <a:prstGeom prst="rect">
            <a:avLst/>
          </a:prstGeom>
          <a:noFill/>
          <a:extLst>
            <a:ext uri="{909E8E84-426E-40DD-AFC4-6F175D3DCCD1}">
              <a14:hiddenFill xmlns:a14="http://schemas.microsoft.com/office/drawing/2010/main">
                <a:solidFill>
                  <a:srgbClr val="FFFFFF"/>
                </a:solidFill>
              </a14:hiddenFill>
            </a:ext>
          </a:extLst>
        </p:spPr>
      </p:pic>
      <p:pic>
        <p:nvPicPr>
          <p:cNvPr id="43" name="Image 42"/>
          <p:cNvPicPr>
            <a:picLocks noChangeAspect="1"/>
          </p:cNvPicPr>
          <p:nvPr/>
        </p:nvPicPr>
        <p:blipFill>
          <a:blip r:embed="rId4"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6781504" y="4046838"/>
            <a:ext cx="832447" cy="832447"/>
          </a:xfrm>
          <a:prstGeom prst="rect">
            <a:avLst/>
          </a:prstGeom>
        </p:spPr>
      </p:pic>
    </p:spTree>
    <p:extLst>
      <p:ext uri="{BB962C8B-B14F-4D97-AF65-F5344CB8AC3E}">
        <p14:creationId xmlns:p14="http://schemas.microsoft.com/office/powerpoint/2010/main" val="2679529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Support utilisateurs SAS</a:t>
            </a:r>
            <a:endParaRPr lang="fr-FR" dirty="0"/>
          </a:p>
        </p:txBody>
      </p:sp>
      <p:sp>
        <p:nvSpPr>
          <p:cNvPr id="4" name="Espace réservé du numéro de diapositive 3"/>
          <p:cNvSpPr>
            <a:spLocks noGrp="1"/>
          </p:cNvSpPr>
          <p:nvPr>
            <p:ph type="sldNum" sz="quarter" idx="12"/>
          </p:nvPr>
        </p:nvSpPr>
        <p:spPr/>
        <p:txBody>
          <a:bodyPr/>
          <a:lstStyle/>
          <a:p>
            <a:fld id="{D348DF54-380C-439F-A3D8-83F6F52CA378}" type="slidenum">
              <a:rPr lang="fr-FR" smtClean="0"/>
              <a:pPr/>
              <a:t>8</a:t>
            </a:fld>
            <a:endParaRPr lang="fr-FR" dirty="0"/>
          </a:p>
        </p:txBody>
      </p:sp>
      <p:sp>
        <p:nvSpPr>
          <p:cNvPr id="18" name="Rectangle à coins arrondis 17"/>
          <p:cNvSpPr/>
          <p:nvPr/>
        </p:nvSpPr>
        <p:spPr>
          <a:xfrm>
            <a:off x="1255059" y="2393577"/>
            <a:ext cx="4696384" cy="1997380"/>
          </a:xfrm>
          <a:prstGeom prst="roundRect">
            <a:avLst/>
          </a:prstGeom>
          <a:solidFill>
            <a:srgbClr val="215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u="sng" dirty="0" smtClean="0"/>
              <a:t>BAL Support SAS </a:t>
            </a:r>
          </a:p>
          <a:p>
            <a:pPr marL="285750" indent="-285750">
              <a:buFont typeface="Arial" panose="020B0604020202020204" pitchFamily="34" charset="0"/>
              <a:buChar char="•"/>
            </a:pPr>
            <a:endParaRPr lang="fr-FR" sz="1400" dirty="0" smtClean="0"/>
          </a:p>
          <a:p>
            <a:pPr marL="285750" indent="-285750">
              <a:buFont typeface="Arial" panose="020B0604020202020204" pitchFamily="34" charset="0"/>
              <a:buChar char="•"/>
            </a:pPr>
            <a:r>
              <a:rPr lang="fr-FR" sz="1400" dirty="0" smtClean="0"/>
              <a:t>Bal dédiée au support utilisateur SAS </a:t>
            </a:r>
          </a:p>
          <a:p>
            <a:pPr marL="285750" indent="-285750">
              <a:buFont typeface="Arial" panose="020B0604020202020204" pitchFamily="34" charset="0"/>
              <a:buChar char="•"/>
            </a:pPr>
            <a:r>
              <a:rPr lang="fr-FR" sz="1400" dirty="0" smtClean="0"/>
              <a:t>Plus de communication à travers les BAL personnelles </a:t>
            </a:r>
          </a:p>
          <a:p>
            <a:pPr marL="285750" indent="-285750">
              <a:buFont typeface="Arial" panose="020B0604020202020204" pitchFamily="34" charset="0"/>
              <a:buChar char="•"/>
            </a:pPr>
            <a:endParaRPr lang="fr-FR" sz="1400" dirty="0" smtClean="0"/>
          </a:p>
        </p:txBody>
      </p:sp>
      <p:sp>
        <p:nvSpPr>
          <p:cNvPr id="19" name="Rectangle à coins arrondis 18"/>
          <p:cNvSpPr/>
          <p:nvPr/>
        </p:nvSpPr>
        <p:spPr>
          <a:xfrm>
            <a:off x="6087036" y="2393576"/>
            <a:ext cx="4912658" cy="1997380"/>
          </a:xfrm>
          <a:prstGeom prst="roundRect">
            <a:avLst/>
          </a:prstGeom>
          <a:solidFill>
            <a:srgbClr val="215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fr-FR" sz="1400" b="1" u="sng" dirty="0" smtClean="0"/>
              <a:t>SARA pour les demandes de Support </a:t>
            </a:r>
            <a:r>
              <a:rPr lang="fr-FR" sz="1400" b="1" u="sng" dirty="0"/>
              <a:t>SAS </a:t>
            </a:r>
            <a:endParaRPr lang="fr-FR" sz="1400" dirty="0" smtClean="0">
              <a:solidFill>
                <a:schemeClr val="bg1"/>
              </a:solidFill>
            </a:endParaRPr>
          </a:p>
          <a:p>
            <a:pPr marL="0" lvl="3" algn="ctr"/>
            <a:endParaRPr lang="fr-FR" sz="1400" dirty="0">
              <a:solidFill>
                <a:schemeClr val="bg1"/>
              </a:solidFill>
            </a:endParaRPr>
          </a:p>
          <a:p>
            <a:pPr marL="285750" indent="-285750">
              <a:buFont typeface="Arial" panose="020B0604020202020204" pitchFamily="34" charset="0"/>
              <a:buChar char="•"/>
            </a:pPr>
            <a:r>
              <a:rPr lang="fr-FR" sz="1400" dirty="0" smtClean="0">
                <a:solidFill>
                  <a:schemeClr val="bg1"/>
                </a:solidFill>
              </a:rPr>
              <a:t>Utilisation de SARA par les référents métiers pour les demandes de support </a:t>
            </a:r>
            <a:endParaRPr lang="fr-FR" sz="1400" dirty="0">
              <a:solidFill>
                <a:schemeClr val="bg1"/>
              </a:solidFill>
            </a:endParaRPr>
          </a:p>
        </p:txBody>
      </p:sp>
      <p:sp>
        <p:nvSpPr>
          <p:cNvPr id="23" name="ZoneTexte 22"/>
          <p:cNvSpPr txBox="1"/>
          <p:nvPr/>
        </p:nvSpPr>
        <p:spPr>
          <a:xfrm>
            <a:off x="490064" y="1509265"/>
            <a:ext cx="102299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srgbClr val="44546A">
                    <a:lumMod val="75000"/>
                  </a:srgbClr>
                </a:solidFill>
                <a:effectLst/>
                <a:uLnTx/>
                <a:uFillTx/>
                <a:latin typeface="Calibri" panose="020F0502020204030204"/>
                <a:ea typeface="+mn-ea"/>
                <a:cs typeface="+mn-cs"/>
                <a:sym typeface="Wingdings" panose="05000000000000000000" pitchFamily="2" charset="2"/>
              </a:rPr>
              <a:t> Donner</a:t>
            </a:r>
            <a:r>
              <a:rPr kumimoji="0" lang="fr-FR" sz="1800" b="0" i="0" u="none" strike="noStrike" kern="1200" cap="none" spc="0" normalizeH="0" noProof="0" dirty="0" smtClean="0">
                <a:ln>
                  <a:noFill/>
                </a:ln>
                <a:solidFill>
                  <a:srgbClr val="44546A">
                    <a:lumMod val="75000"/>
                  </a:srgbClr>
                </a:solidFill>
                <a:effectLst/>
                <a:uLnTx/>
                <a:uFillTx/>
                <a:latin typeface="Calibri" panose="020F0502020204030204"/>
                <a:ea typeface="+mn-ea"/>
                <a:cs typeface="+mn-cs"/>
                <a:sym typeface="Wingdings" panose="05000000000000000000" pitchFamily="2" charset="2"/>
              </a:rPr>
              <a:t> un point unique d’accès aux utilisateurs SAS pour les questions de support : </a:t>
            </a:r>
            <a:endParaRPr kumimoji="0" lang="fr-FR" sz="1800" b="0" i="0" u="none" strike="noStrike" kern="1200" cap="none" spc="0" normalizeH="0" baseline="0" noProof="0" dirty="0">
              <a:ln>
                <a:noFill/>
              </a:ln>
              <a:solidFill>
                <a:srgbClr val="44546A">
                  <a:lumMod val="75000"/>
                </a:srgbClr>
              </a:solidFill>
              <a:effectLst/>
              <a:uLnTx/>
              <a:uFillTx/>
              <a:latin typeface="Calibri" panose="020F0502020204030204"/>
              <a:ea typeface="+mn-ea"/>
              <a:cs typeface="+mn-cs"/>
            </a:endParaRPr>
          </a:p>
        </p:txBody>
      </p:sp>
      <p:sp>
        <p:nvSpPr>
          <p:cNvPr id="11" name="ZoneTexte 10"/>
          <p:cNvSpPr txBox="1"/>
          <p:nvPr/>
        </p:nvSpPr>
        <p:spPr>
          <a:xfrm>
            <a:off x="1255060" y="4523996"/>
            <a:ext cx="4696383"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srgbClr val="44546A">
                    <a:lumMod val="75000"/>
                  </a:srgbClr>
                </a:solidFill>
                <a:effectLst/>
                <a:uLnTx/>
                <a:uFillTx/>
                <a:latin typeface="Calibri" panose="020F0502020204030204"/>
                <a:ea typeface="+mn-ea"/>
                <a:cs typeface="+mn-cs"/>
                <a:sym typeface="Wingdings" panose="05000000000000000000" pitchFamily="2" charset="2"/>
              </a:rPr>
              <a:t>- : pilotage compliqué et non automatisé</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solidFill>
                  <a:srgbClr val="44546A">
                    <a:lumMod val="75000"/>
                  </a:srgbClr>
                </a:solidFill>
                <a:latin typeface="Calibri" panose="020F0502020204030204"/>
                <a:sym typeface="Wingdings" panose="05000000000000000000" pitchFamily="2" charset="2"/>
              </a:rPr>
              <a:t>+ : Simple, fonctionnement actuel pour les utilisateurs </a:t>
            </a:r>
            <a:endParaRPr kumimoji="0" lang="fr-FR" sz="1800" b="0" i="0" u="none" strike="noStrike" kern="1200" cap="none" spc="0" normalizeH="0" baseline="0" noProof="0" dirty="0">
              <a:ln>
                <a:noFill/>
              </a:ln>
              <a:solidFill>
                <a:srgbClr val="44546A">
                  <a:lumMod val="75000"/>
                </a:srgbClr>
              </a:solidFill>
              <a:effectLst/>
              <a:uLnTx/>
              <a:uFillTx/>
              <a:latin typeface="Calibri" panose="020F0502020204030204"/>
              <a:ea typeface="+mn-ea"/>
              <a:cs typeface="+mn-cs"/>
            </a:endParaRPr>
          </a:p>
        </p:txBody>
      </p:sp>
      <p:sp>
        <p:nvSpPr>
          <p:cNvPr id="13" name="ZoneTexte 12"/>
          <p:cNvSpPr txBox="1"/>
          <p:nvPr/>
        </p:nvSpPr>
        <p:spPr>
          <a:xfrm>
            <a:off x="6087036" y="4488836"/>
            <a:ext cx="4787152" cy="923330"/>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fr-FR" sz="1800" b="0" i="0" u="none" strike="noStrike" kern="1200" cap="none" spc="0" normalizeH="0" baseline="0" noProof="0" dirty="0" smtClean="0">
                <a:ln>
                  <a:noFill/>
                </a:ln>
                <a:solidFill>
                  <a:srgbClr val="44546A">
                    <a:lumMod val="75000"/>
                  </a:srgbClr>
                </a:solidFill>
                <a:effectLst/>
                <a:uLnTx/>
                <a:uFillTx/>
                <a:latin typeface="Calibri" panose="020F0502020204030204"/>
                <a:ea typeface="+mn-ea"/>
                <a:cs typeface="+mn-cs"/>
                <a:sym typeface="Wingdings" panose="05000000000000000000" pitchFamily="2" charset="2"/>
              </a:rPr>
              <a:t>-  : </a:t>
            </a:r>
            <a:r>
              <a:rPr lang="fr-FR" dirty="0" smtClean="0">
                <a:solidFill>
                  <a:srgbClr val="44546A">
                    <a:lumMod val="75000"/>
                  </a:srgbClr>
                </a:solidFill>
                <a:latin typeface="Calibri" panose="020F0502020204030204"/>
                <a:sym typeface="Wingdings" panose="05000000000000000000" pitchFamily="2" charset="2"/>
              </a:rPr>
              <a:t>changement de circuit pour les utilisateurs </a:t>
            </a:r>
            <a:endParaRPr kumimoji="0" lang="fr-FR" sz="1800" b="1" i="0" u="none" strike="noStrike" kern="1200" cap="none" spc="0" normalizeH="0" baseline="0" noProof="0" dirty="0" smtClean="0">
              <a:ln>
                <a:noFill/>
              </a:ln>
              <a:solidFill>
                <a:srgbClr val="44546A">
                  <a:lumMod val="75000"/>
                </a:srgbClr>
              </a:solidFill>
              <a:effectLst/>
              <a:uLnTx/>
              <a:uFillTx/>
              <a:latin typeface="Calibri" panose="020F0502020204030204"/>
              <a:ea typeface="+mn-ea"/>
              <a:cs typeface="+mn-cs"/>
              <a:sym typeface="Wingdings" panose="05000000000000000000" pitchFamily="2" charset="2"/>
            </a:endParaRPr>
          </a:p>
          <a:p>
            <a:pPr marR="0" lvl="0" algn="l" defTabSz="914400" rtl="0" eaLnBrk="1" fontAlgn="auto" latinLnBrk="0" hangingPunct="1">
              <a:lnSpc>
                <a:spcPct val="100000"/>
              </a:lnSpc>
              <a:spcBef>
                <a:spcPts val="0"/>
              </a:spcBef>
              <a:spcAft>
                <a:spcPts val="0"/>
              </a:spcAft>
              <a:buClrTx/>
              <a:buSzTx/>
              <a:tabLst/>
              <a:defRPr/>
            </a:pPr>
            <a:r>
              <a:rPr lang="fr-FR" dirty="0" smtClean="0">
                <a:solidFill>
                  <a:srgbClr val="44546A">
                    <a:lumMod val="75000"/>
                  </a:srgbClr>
                </a:solidFill>
                <a:latin typeface="Calibri" panose="020F0502020204030204"/>
                <a:sym typeface="Wingdings" panose="05000000000000000000" pitchFamily="2" charset="2"/>
              </a:rPr>
              <a:t>+ : Outil groupe, pilotage automatisé (à priori) </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fr-FR" sz="1800" b="0" i="0" u="none" strike="noStrike" kern="1200" cap="none" spc="0" normalizeH="0" baseline="0" noProof="0" dirty="0">
              <a:ln>
                <a:noFill/>
              </a:ln>
              <a:solidFill>
                <a:srgbClr val="44546A">
                  <a:lumMod val="75000"/>
                </a:srgbClr>
              </a:solidFill>
              <a:effectLst/>
              <a:uLnTx/>
              <a:uFillTx/>
              <a:latin typeface="Calibri" panose="020F0502020204030204"/>
              <a:ea typeface="+mn-ea"/>
              <a:cs typeface="+mn-cs"/>
            </a:endParaRPr>
          </a:p>
        </p:txBody>
      </p:sp>
      <p:sp>
        <p:nvSpPr>
          <p:cNvPr id="15" name="Graphic 18" descr="Trophy">
            <a:extLst>
              <a:ext uri="{FF2B5EF4-FFF2-40B4-BE49-F238E27FC236}">
                <a16:creationId xmlns:a16="http://schemas.microsoft.com/office/drawing/2014/main" id="{2CB6A0A3-35B7-4E28-8FD2-E3093C70E554}"/>
              </a:ext>
            </a:extLst>
          </p:cNvPr>
          <p:cNvSpPr/>
          <p:nvPr/>
        </p:nvSpPr>
        <p:spPr>
          <a:xfrm>
            <a:off x="10336265" y="3711942"/>
            <a:ext cx="536229" cy="586487"/>
          </a:xfrm>
          <a:custGeom>
            <a:avLst/>
            <a:gdLst>
              <a:gd name="connsiteX0" fmla="*/ 577691 w 676275"/>
              <a:gd name="connsiteY0" fmla="*/ 369094 h 762000"/>
              <a:gd name="connsiteX1" fmla="*/ 444341 w 676275"/>
              <a:gd name="connsiteY1" fmla="*/ 432911 h 762000"/>
              <a:gd name="connsiteX2" fmla="*/ 501491 w 676275"/>
              <a:gd name="connsiteY2" fmla="*/ 374809 h 762000"/>
              <a:gd name="connsiteX3" fmla="*/ 523399 w 676275"/>
              <a:gd name="connsiteY3" fmla="*/ 346234 h 762000"/>
              <a:gd name="connsiteX4" fmla="*/ 549116 w 676275"/>
              <a:gd name="connsiteY4" fmla="*/ 255746 h 762000"/>
              <a:gd name="connsiteX5" fmla="*/ 549116 w 676275"/>
              <a:gd name="connsiteY5" fmla="*/ 131921 h 762000"/>
              <a:gd name="connsiteX6" fmla="*/ 615791 w 676275"/>
              <a:gd name="connsiteY6" fmla="*/ 131921 h 762000"/>
              <a:gd name="connsiteX7" fmla="*/ 615791 w 676275"/>
              <a:gd name="connsiteY7" fmla="*/ 276701 h 762000"/>
              <a:gd name="connsiteX8" fmla="*/ 577691 w 676275"/>
              <a:gd name="connsiteY8" fmla="*/ 369094 h 762000"/>
              <a:gd name="connsiteX9" fmla="*/ 104299 w 676275"/>
              <a:gd name="connsiteY9" fmla="*/ 369094 h 762000"/>
              <a:gd name="connsiteX10" fmla="*/ 64294 w 676275"/>
              <a:gd name="connsiteY10" fmla="*/ 276701 h 762000"/>
              <a:gd name="connsiteX11" fmla="*/ 64294 w 676275"/>
              <a:gd name="connsiteY11" fmla="*/ 130969 h 762000"/>
              <a:gd name="connsiteX12" fmla="*/ 130969 w 676275"/>
              <a:gd name="connsiteY12" fmla="*/ 130969 h 762000"/>
              <a:gd name="connsiteX13" fmla="*/ 130969 w 676275"/>
              <a:gd name="connsiteY13" fmla="*/ 254794 h 762000"/>
              <a:gd name="connsiteX14" fmla="*/ 156686 w 676275"/>
              <a:gd name="connsiteY14" fmla="*/ 345281 h 762000"/>
              <a:gd name="connsiteX15" fmla="*/ 178594 w 676275"/>
              <a:gd name="connsiteY15" fmla="*/ 373856 h 762000"/>
              <a:gd name="connsiteX16" fmla="*/ 235744 w 676275"/>
              <a:gd name="connsiteY16" fmla="*/ 431959 h 762000"/>
              <a:gd name="connsiteX17" fmla="*/ 104299 w 676275"/>
              <a:gd name="connsiteY17" fmla="*/ 369094 h 762000"/>
              <a:gd name="connsiteX18" fmla="*/ 673894 w 676275"/>
              <a:gd name="connsiteY18" fmla="*/ 273844 h 762000"/>
              <a:gd name="connsiteX19" fmla="*/ 673894 w 676275"/>
              <a:gd name="connsiteY19" fmla="*/ 73819 h 762000"/>
              <a:gd name="connsiteX20" fmla="*/ 550069 w 676275"/>
              <a:gd name="connsiteY20" fmla="*/ 73819 h 762000"/>
              <a:gd name="connsiteX21" fmla="*/ 550069 w 676275"/>
              <a:gd name="connsiteY21" fmla="*/ 7144 h 762000"/>
              <a:gd name="connsiteX22" fmla="*/ 340519 w 676275"/>
              <a:gd name="connsiteY22" fmla="*/ 7144 h 762000"/>
              <a:gd name="connsiteX23" fmla="*/ 130969 w 676275"/>
              <a:gd name="connsiteY23" fmla="*/ 7144 h 762000"/>
              <a:gd name="connsiteX24" fmla="*/ 130969 w 676275"/>
              <a:gd name="connsiteY24" fmla="*/ 73819 h 762000"/>
              <a:gd name="connsiteX25" fmla="*/ 7144 w 676275"/>
              <a:gd name="connsiteY25" fmla="*/ 73819 h 762000"/>
              <a:gd name="connsiteX26" fmla="*/ 7144 w 676275"/>
              <a:gd name="connsiteY26" fmla="*/ 272891 h 762000"/>
              <a:gd name="connsiteX27" fmla="*/ 61436 w 676275"/>
              <a:gd name="connsiteY27" fmla="*/ 406241 h 762000"/>
              <a:gd name="connsiteX28" fmla="*/ 289084 w 676275"/>
              <a:gd name="connsiteY28" fmla="*/ 491966 h 762000"/>
              <a:gd name="connsiteX29" fmla="*/ 302419 w 676275"/>
              <a:gd name="connsiteY29" fmla="*/ 539591 h 762000"/>
              <a:gd name="connsiteX30" fmla="*/ 302419 w 676275"/>
              <a:gd name="connsiteY30" fmla="*/ 663416 h 762000"/>
              <a:gd name="connsiteX31" fmla="*/ 254794 w 676275"/>
              <a:gd name="connsiteY31" fmla="*/ 663416 h 762000"/>
              <a:gd name="connsiteX32" fmla="*/ 216694 w 676275"/>
              <a:gd name="connsiteY32" fmla="*/ 701516 h 762000"/>
              <a:gd name="connsiteX33" fmla="*/ 169069 w 676275"/>
              <a:gd name="connsiteY33" fmla="*/ 701516 h 762000"/>
              <a:gd name="connsiteX34" fmla="*/ 130969 w 676275"/>
              <a:gd name="connsiteY34" fmla="*/ 739616 h 762000"/>
              <a:gd name="connsiteX35" fmla="*/ 130969 w 676275"/>
              <a:gd name="connsiteY35" fmla="*/ 758666 h 762000"/>
              <a:gd name="connsiteX36" fmla="*/ 550069 w 676275"/>
              <a:gd name="connsiteY36" fmla="*/ 758666 h 762000"/>
              <a:gd name="connsiteX37" fmla="*/ 550069 w 676275"/>
              <a:gd name="connsiteY37" fmla="*/ 739616 h 762000"/>
              <a:gd name="connsiteX38" fmla="*/ 511969 w 676275"/>
              <a:gd name="connsiteY38" fmla="*/ 701516 h 762000"/>
              <a:gd name="connsiteX39" fmla="*/ 464344 w 676275"/>
              <a:gd name="connsiteY39" fmla="*/ 701516 h 762000"/>
              <a:gd name="connsiteX40" fmla="*/ 426244 w 676275"/>
              <a:gd name="connsiteY40" fmla="*/ 663416 h 762000"/>
              <a:gd name="connsiteX41" fmla="*/ 378619 w 676275"/>
              <a:gd name="connsiteY41" fmla="*/ 663416 h 762000"/>
              <a:gd name="connsiteX42" fmla="*/ 378619 w 676275"/>
              <a:gd name="connsiteY42" fmla="*/ 540544 h 762000"/>
              <a:gd name="connsiteX43" fmla="*/ 391954 w 676275"/>
              <a:gd name="connsiteY43" fmla="*/ 492919 h 762000"/>
              <a:gd name="connsiteX44" fmla="*/ 619601 w 676275"/>
              <a:gd name="connsiteY44" fmla="*/ 407194 h 762000"/>
              <a:gd name="connsiteX45" fmla="*/ 673894 w 676275"/>
              <a:gd name="connsiteY45" fmla="*/ 27384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76275" h="762000">
                <a:moveTo>
                  <a:pt x="577691" y="369094"/>
                </a:moveTo>
                <a:cubicBezTo>
                  <a:pt x="544354" y="403384"/>
                  <a:pt x="512921" y="425291"/>
                  <a:pt x="444341" y="432911"/>
                </a:cubicBezTo>
                <a:cubicBezTo>
                  <a:pt x="462439" y="414814"/>
                  <a:pt x="483394" y="396716"/>
                  <a:pt x="501491" y="374809"/>
                </a:cubicBezTo>
                <a:cubicBezTo>
                  <a:pt x="509111" y="366236"/>
                  <a:pt x="523399" y="347186"/>
                  <a:pt x="523399" y="346234"/>
                </a:cubicBezTo>
                <a:cubicBezTo>
                  <a:pt x="539591" y="319564"/>
                  <a:pt x="549116" y="289084"/>
                  <a:pt x="549116" y="255746"/>
                </a:cubicBezTo>
                <a:lnTo>
                  <a:pt x="549116" y="131921"/>
                </a:lnTo>
                <a:lnTo>
                  <a:pt x="615791" y="131921"/>
                </a:lnTo>
                <a:lnTo>
                  <a:pt x="615791" y="276701"/>
                </a:lnTo>
                <a:cubicBezTo>
                  <a:pt x="616744" y="278606"/>
                  <a:pt x="618649" y="326231"/>
                  <a:pt x="577691" y="369094"/>
                </a:cubicBezTo>
                <a:close/>
                <a:moveTo>
                  <a:pt x="104299" y="369094"/>
                </a:moveTo>
                <a:cubicBezTo>
                  <a:pt x="62389" y="326231"/>
                  <a:pt x="64294" y="278606"/>
                  <a:pt x="64294" y="276701"/>
                </a:cubicBezTo>
                <a:lnTo>
                  <a:pt x="64294" y="130969"/>
                </a:lnTo>
                <a:lnTo>
                  <a:pt x="130969" y="130969"/>
                </a:lnTo>
                <a:lnTo>
                  <a:pt x="130969" y="254794"/>
                </a:lnTo>
                <a:cubicBezTo>
                  <a:pt x="130969" y="288131"/>
                  <a:pt x="140494" y="318611"/>
                  <a:pt x="156686" y="345281"/>
                </a:cubicBezTo>
                <a:cubicBezTo>
                  <a:pt x="156686" y="346234"/>
                  <a:pt x="170974" y="366236"/>
                  <a:pt x="178594" y="373856"/>
                </a:cubicBezTo>
                <a:cubicBezTo>
                  <a:pt x="197644" y="395764"/>
                  <a:pt x="217646" y="413861"/>
                  <a:pt x="235744" y="431959"/>
                </a:cubicBezTo>
                <a:cubicBezTo>
                  <a:pt x="169069" y="424339"/>
                  <a:pt x="136684" y="402431"/>
                  <a:pt x="104299" y="369094"/>
                </a:cubicBezTo>
                <a:close/>
                <a:moveTo>
                  <a:pt x="673894" y="273844"/>
                </a:moveTo>
                <a:lnTo>
                  <a:pt x="673894" y="73819"/>
                </a:lnTo>
                <a:lnTo>
                  <a:pt x="550069" y="73819"/>
                </a:lnTo>
                <a:lnTo>
                  <a:pt x="550069" y="7144"/>
                </a:lnTo>
                <a:lnTo>
                  <a:pt x="340519" y="7144"/>
                </a:lnTo>
                <a:lnTo>
                  <a:pt x="130969" y="7144"/>
                </a:lnTo>
                <a:lnTo>
                  <a:pt x="130969" y="73819"/>
                </a:lnTo>
                <a:lnTo>
                  <a:pt x="7144" y="73819"/>
                </a:lnTo>
                <a:lnTo>
                  <a:pt x="7144" y="272891"/>
                </a:lnTo>
                <a:cubicBezTo>
                  <a:pt x="7144" y="282416"/>
                  <a:pt x="7144" y="348139"/>
                  <a:pt x="61436" y="406241"/>
                </a:cubicBezTo>
                <a:cubicBezTo>
                  <a:pt x="113824" y="461486"/>
                  <a:pt x="177641" y="490061"/>
                  <a:pt x="289084" y="491966"/>
                </a:cubicBezTo>
                <a:cubicBezTo>
                  <a:pt x="297656" y="506254"/>
                  <a:pt x="302419" y="522446"/>
                  <a:pt x="302419" y="539591"/>
                </a:cubicBezTo>
                <a:lnTo>
                  <a:pt x="302419" y="663416"/>
                </a:lnTo>
                <a:lnTo>
                  <a:pt x="254794" y="663416"/>
                </a:lnTo>
                <a:cubicBezTo>
                  <a:pt x="233839" y="663416"/>
                  <a:pt x="216694" y="680561"/>
                  <a:pt x="216694" y="701516"/>
                </a:cubicBezTo>
                <a:lnTo>
                  <a:pt x="169069" y="701516"/>
                </a:lnTo>
                <a:cubicBezTo>
                  <a:pt x="148114" y="701516"/>
                  <a:pt x="130969" y="718661"/>
                  <a:pt x="130969" y="739616"/>
                </a:cubicBezTo>
                <a:lnTo>
                  <a:pt x="130969" y="758666"/>
                </a:lnTo>
                <a:lnTo>
                  <a:pt x="550069" y="758666"/>
                </a:lnTo>
                <a:lnTo>
                  <a:pt x="550069" y="739616"/>
                </a:lnTo>
                <a:cubicBezTo>
                  <a:pt x="550069" y="718661"/>
                  <a:pt x="532924" y="701516"/>
                  <a:pt x="511969" y="701516"/>
                </a:cubicBezTo>
                <a:lnTo>
                  <a:pt x="464344" y="701516"/>
                </a:lnTo>
                <a:cubicBezTo>
                  <a:pt x="464344" y="680561"/>
                  <a:pt x="447199" y="663416"/>
                  <a:pt x="426244" y="663416"/>
                </a:cubicBezTo>
                <a:lnTo>
                  <a:pt x="378619" y="663416"/>
                </a:lnTo>
                <a:lnTo>
                  <a:pt x="378619" y="540544"/>
                </a:lnTo>
                <a:cubicBezTo>
                  <a:pt x="378619" y="523399"/>
                  <a:pt x="383381" y="507206"/>
                  <a:pt x="391954" y="492919"/>
                </a:cubicBezTo>
                <a:cubicBezTo>
                  <a:pt x="503396" y="491014"/>
                  <a:pt x="567214" y="461486"/>
                  <a:pt x="619601" y="407194"/>
                </a:cubicBezTo>
                <a:cubicBezTo>
                  <a:pt x="673894" y="350044"/>
                  <a:pt x="673894" y="283369"/>
                  <a:pt x="673894" y="273844"/>
                </a:cubicBezTo>
                <a:close/>
              </a:path>
            </a:pathLst>
          </a:cu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13122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Portail utilisateurs SAS</a:t>
            </a:r>
            <a:endParaRPr lang="fr-FR" dirty="0"/>
          </a:p>
        </p:txBody>
      </p:sp>
      <p:sp>
        <p:nvSpPr>
          <p:cNvPr id="4" name="Espace réservé du numéro de diapositive 3"/>
          <p:cNvSpPr>
            <a:spLocks noGrp="1"/>
          </p:cNvSpPr>
          <p:nvPr>
            <p:ph type="sldNum" sz="quarter" idx="12"/>
          </p:nvPr>
        </p:nvSpPr>
        <p:spPr/>
        <p:txBody>
          <a:bodyPr/>
          <a:lstStyle/>
          <a:p>
            <a:fld id="{D348DF54-380C-439F-A3D8-83F6F52CA378}" type="slidenum">
              <a:rPr lang="fr-FR" smtClean="0"/>
              <a:pPr/>
              <a:t>9</a:t>
            </a:fld>
            <a:endParaRPr lang="fr-FR" dirty="0"/>
          </a:p>
        </p:txBody>
      </p:sp>
      <p:sp>
        <p:nvSpPr>
          <p:cNvPr id="18" name="Rectangle à coins arrondis 17"/>
          <p:cNvSpPr/>
          <p:nvPr/>
        </p:nvSpPr>
        <p:spPr>
          <a:xfrm>
            <a:off x="134145" y="2501502"/>
            <a:ext cx="3854027" cy="1817737"/>
          </a:xfrm>
          <a:prstGeom prst="roundRect">
            <a:avLst/>
          </a:prstGeom>
          <a:solidFill>
            <a:srgbClr val="215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fr-FR" sz="1400" dirty="0" smtClean="0"/>
          </a:p>
          <a:p>
            <a:pPr marL="285750" indent="-285750">
              <a:buFont typeface="Arial" panose="020B0604020202020204" pitchFamily="34" charset="0"/>
              <a:buChar char="•"/>
            </a:pPr>
            <a:r>
              <a:rPr lang="fr-FR" sz="1400" dirty="0" smtClean="0"/>
              <a:t>Utilisation du portail communautaire</a:t>
            </a:r>
          </a:p>
          <a:p>
            <a:pPr marL="285750" indent="-285750">
              <a:buFont typeface="Arial" panose="020B0604020202020204" pitchFamily="34" charset="0"/>
              <a:buChar char="•"/>
            </a:pPr>
            <a:r>
              <a:rPr lang="fr-FR" sz="1400" dirty="0" smtClean="0"/>
              <a:t>Intégration dans une communauté existante / Création d’une nouvelle communauté</a:t>
            </a:r>
          </a:p>
        </p:txBody>
      </p:sp>
      <p:sp>
        <p:nvSpPr>
          <p:cNvPr id="19" name="Rectangle à coins arrondis 18"/>
          <p:cNvSpPr/>
          <p:nvPr/>
        </p:nvSpPr>
        <p:spPr>
          <a:xfrm>
            <a:off x="4149906" y="2501501"/>
            <a:ext cx="3854027" cy="1817738"/>
          </a:xfrm>
          <a:prstGeom prst="roundRect">
            <a:avLst/>
          </a:prstGeom>
          <a:solidFill>
            <a:srgbClr val="215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fr-FR" sz="1400" dirty="0" smtClean="0">
              <a:solidFill>
                <a:schemeClr val="bg1"/>
              </a:solidFill>
            </a:endParaRPr>
          </a:p>
          <a:p>
            <a:pPr marL="285750" indent="-285750">
              <a:buFont typeface="Arial" panose="020B0604020202020204" pitchFamily="34" charset="0"/>
              <a:buChar char="•"/>
            </a:pPr>
            <a:r>
              <a:rPr lang="fr-FR" sz="1400" dirty="0" smtClean="0">
                <a:solidFill>
                  <a:schemeClr val="bg1"/>
                </a:solidFill>
              </a:rPr>
              <a:t>Création d’une page PIXIS « Utilisateurs SAS »</a:t>
            </a:r>
          </a:p>
          <a:p>
            <a:pPr marL="285750" indent="-285750">
              <a:buFont typeface="Arial" panose="020B0604020202020204" pitchFamily="34" charset="0"/>
              <a:buChar char="•"/>
            </a:pPr>
            <a:endParaRPr lang="fr-FR" sz="1400" dirty="0" smtClean="0">
              <a:solidFill>
                <a:schemeClr val="bg1"/>
              </a:solidFill>
            </a:endParaRPr>
          </a:p>
          <a:p>
            <a:pPr marL="285750" indent="-285750">
              <a:buFont typeface="Arial" panose="020B0604020202020204" pitchFamily="34" charset="0"/>
              <a:buChar char="•"/>
            </a:pPr>
            <a:endParaRPr lang="fr-FR" sz="1400" dirty="0">
              <a:solidFill>
                <a:schemeClr val="bg1"/>
              </a:solidFill>
            </a:endParaRPr>
          </a:p>
        </p:txBody>
      </p:sp>
      <p:pic>
        <p:nvPicPr>
          <p:cNvPr id="20" name="Image 19">
            <a:hlinkClick r:id="rId2"/>
          </p:cNvPr>
          <p:cNvPicPr>
            <a:picLocks noChangeAspect="1"/>
          </p:cNvPicPr>
          <p:nvPr/>
        </p:nvPicPr>
        <p:blipFill>
          <a:blip r:embed="rId3"/>
          <a:stretch>
            <a:fillRect/>
          </a:stretch>
        </p:blipFill>
        <p:spPr>
          <a:xfrm>
            <a:off x="1229284" y="2518328"/>
            <a:ext cx="1663747" cy="636138"/>
          </a:xfrm>
          <a:prstGeom prst="rect">
            <a:avLst/>
          </a:prstGeom>
        </p:spPr>
      </p:pic>
      <p:pic>
        <p:nvPicPr>
          <p:cNvPr id="21" name="Imag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6209" y="2574678"/>
            <a:ext cx="754589" cy="503059"/>
          </a:xfrm>
          <a:prstGeom prst="rect">
            <a:avLst/>
          </a:prstGeom>
        </p:spPr>
      </p:pic>
      <p:sp>
        <p:nvSpPr>
          <p:cNvPr id="22" name="Rectangle à coins arrondis 21"/>
          <p:cNvSpPr/>
          <p:nvPr/>
        </p:nvSpPr>
        <p:spPr>
          <a:xfrm>
            <a:off x="8165667" y="2501501"/>
            <a:ext cx="3854027" cy="1817738"/>
          </a:xfrm>
          <a:prstGeom prst="roundRect">
            <a:avLst/>
          </a:prstGeom>
          <a:solidFill>
            <a:srgbClr val="215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fr-FR" sz="1400" dirty="0" smtClean="0">
              <a:solidFill>
                <a:schemeClr val="bg1"/>
              </a:solidFill>
            </a:endParaRPr>
          </a:p>
          <a:p>
            <a:pPr marL="285750" indent="-285750">
              <a:buFont typeface="Arial" panose="020B0604020202020204" pitchFamily="34" charset="0"/>
              <a:buChar char="•"/>
            </a:pPr>
            <a:r>
              <a:rPr lang="fr-FR" sz="1400" dirty="0" smtClean="0">
                <a:solidFill>
                  <a:schemeClr val="bg1"/>
                </a:solidFill>
              </a:rPr>
              <a:t>Framework </a:t>
            </a:r>
            <a:r>
              <a:rPr lang="fr-FR" sz="1400" dirty="0" err="1" smtClean="0">
                <a:solidFill>
                  <a:schemeClr val="bg1"/>
                </a:solidFill>
              </a:rPr>
              <a:t>Boostrap</a:t>
            </a:r>
            <a:r>
              <a:rPr lang="fr-FR" sz="1400" dirty="0" smtClean="0">
                <a:solidFill>
                  <a:schemeClr val="bg1"/>
                </a:solidFill>
              </a:rPr>
              <a:t> sur le même modèle que le portail documentaire </a:t>
            </a:r>
            <a:r>
              <a:rPr lang="fr-FR" sz="1400" dirty="0" err="1" smtClean="0">
                <a:solidFill>
                  <a:schemeClr val="bg1"/>
                </a:solidFill>
              </a:rPr>
              <a:t>QdD</a:t>
            </a:r>
            <a:endParaRPr lang="fr-FR" sz="1400" dirty="0" smtClean="0">
              <a:solidFill>
                <a:schemeClr val="bg1"/>
              </a:solidFill>
            </a:endParaRPr>
          </a:p>
          <a:p>
            <a:pPr marL="285750" indent="-285750">
              <a:buFont typeface="Arial" panose="020B0604020202020204" pitchFamily="34" charset="0"/>
              <a:buChar char="•"/>
            </a:pPr>
            <a:endParaRPr lang="fr-FR" sz="1400" dirty="0" smtClean="0">
              <a:solidFill>
                <a:schemeClr val="bg1"/>
              </a:solidFill>
            </a:endParaRPr>
          </a:p>
          <a:p>
            <a:pPr marL="285750" indent="-285750">
              <a:buFont typeface="Arial" panose="020B0604020202020204" pitchFamily="34" charset="0"/>
              <a:buChar char="•"/>
            </a:pPr>
            <a:endParaRPr lang="fr-FR" sz="1400" dirty="0">
              <a:solidFill>
                <a:schemeClr val="bg1"/>
              </a:solidFill>
            </a:endParaRPr>
          </a:p>
        </p:txBody>
      </p:sp>
      <p:sp>
        <p:nvSpPr>
          <p:cNvPr id="23" name="ZoneTexte 22"/>
          <p:cNvSpPr txBox="1"/>
          <p:nvPr/>
        </p:nvSpPr>
        <p:spPr>
          <a:xfrm>
            <a:off x="490064" y="1509265"/>
            <a:ext cx="102299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srgbClr val="44546A">
                    <a:lumMod val="75000"/>
                  </a:srgbClr>
                </a:solidFill>
                <a:effectLst/>
                <a:uLnTx/>
                <a:uFillTx/>
                <a:latin typeface="Calibri" panose="020F0502020204030204"/>
                <a:ea typeface="+mn-ea"/>
                <a:cs typeface="+mn-cs"/>
                <a:sym typeface="Wingdings" panose="05000000000000000000" pitchFamily="2" charset="2"/>
              </a:rPr>
              <a:t> Donner</a:t>
            </a:r>
            <a:r>
              <a:rPr kumimoji="0" lang="fr-FR" sz="1800" b="0" i="0" u="none" strike="noStrike" kern="1200" cap="none" spc="0" normalizeH="0" noProof="0" dirty="0" smtClean="0">
                <a:ln>
                  <a:noFill/>
                </a:ln>
                <a:solidFill>
                  <a:srgbClr val="44546A">
                    <a:lumMod val="75000"/>
                  </a:srgbClr>
                </a:solidFill>
                <a:effectLst/>
                <a:uLnTx/>
                <a:uFillTx/>
                <a:latin typeface="Calibri" panose="020F0502020204030204"/>
                <a:ea typeface="+mn-ea"/>
                <a:cs typeface="+mn-cs"/>
                <a:sym typeface="Wingdings" panose="05000000000000000000" pitchFamily="2" charset="2"/>
              </a:rPr>
              <a:t> un point unique d’accès aux contenus SAS : tutoriaux, </a:t>
            </a:r>
            <a:r>
              <a:rPr kumimoji="0" lang="fr-FR" sz="1800" b="0" i="0" u="none" strike="noStrike" kern="1200" cap="none" spc="0" normalizeH="0" noProof="0" dirty="0" err="1" smtClean="0">
                <a:ln>
                  <a:noFill/>
                </a:ln>
                <a:solidFill>
                  <a:srgbClr val="44546A">
                    <a:lumMod val="75000"/>
                  </a:srgbClr>
                </a:solidFill>
                <a:effectLst/>
                <a:uLnTx/>
                <a:uFillTx/>
                <a:latin typeface="Calibri" panose="020F0502020204030204"/>
                <a:ea typeface="+mn-ea"/>
                <a:cs typeface="+mn-cs"/>
                <a:sym typeface="Wingdings" panose="05000000000000000000" pitchFamily="2" charset="2"/>
              </a:rPr>
              <a:t>videos</a:t>
            </a:r>
            <a:r>
              <a:rPr kumimoji="0" lang="fr-FR" sz="1800" b="0" i="0" u="none" strike="noStrike" kern="1200" cap="none" spc="0" normalizeH="0" noProof="0" dirty="0" smtClean="0">
                <a:ln>
                  <a:noFill/>
                </a:ln>
                <a:solidFill>
                  <a:srgbClr val="44546A">
                    <a:lumMod val="75000"/>
                  </a:srgbClr>
                </a:solidFill>
                <a:effectLst/>
                <a:uLnTx/>
                <a:uFillTx/>
                <a:latin typeface="Calibri" panose="020F0502020204030204"/>
                <a:ea typeface="+mn-ea"/>
                <a:cs typeface="+mn-cs"/>
                <a:sym typeface="Wingdings" panose="05000000000000000000" pitchFamily="2" charset="2"/>
              </a:rPr>
              <a:t>, FAQ, Club Utilisateurs,…</a:t>
            </a:r>
            <a:endParaRPr kumimoji="0" lang="fr-FR" sz="1800" b="0" i="0" u="none" strike="noStrike" kern="1200" cap="none" spc="0" normalizeH="0" baseline="0" noProof="0" dirty="0">
              <a:ln>
                <a:noFill/>
              </a:ln>
              <a:solidFill>
                <a:srgbClr val="44546A">
                  <a:lumMod val="75000"/>
                </a:srgbClr>
              </a:solidFill>
              <a:effectLst/>
              <a:uLnTx/>
              <a:uFillTx/>
              <a:latin typeface="Calibri" panose="020F0502020204030204"/>
              <a:ea typeface="+mn-ea"/>
              <a:cs typeface="+mn-cs"/>
            </a:endParaRPr>
          </a:p>
        </p:txBody>
      </p:sp>
      <p:pic>
        <p:nvPicPr>
          <p:cNvPr id="27" name="Image 26"/>
          <p:cNvPicPr>
            <a:picLocks noChangeAspect="1"/>
          </p:cNvPicPr>
          <p:nvPr/>
        </p:nvPicPr>
        <p:blipFill>
          <a:blip r:embed="rId5"/>
          <a:stretch>
            <a:fillRect/>
          </a:stretch>
        </p:blipFill>
        <p:spPr>
          <a:xfrm>
            <a:off x="9791178" y="2574678"/>
            <a:ext cx="497681" cy="497681"/>
          </a:xfrm>
          <a:prstGeom prst="rect">
            <a:avLst/>
          </a:prstGeom>
        </p:spPr>
      </p:pic>
      <p:sp>
        <p:nvSpPr>
          <p:cNvPr id="11" name="ZoneTexte 10"/>
          <p:cNvSpPr txBox="1"/>
          <p:nvPr/>
        </p:nvSpPr>
        <p:spPr>
          <a:xfrm>
            <a:off x="206187" y="4452279"/>
            <a:ext cx="358588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srgbClr val="44546A">
                    <a:lumMod val="75000"/>
                  </a:srgbClr>
                </a:solidFill>
                <a:effectLst/>
                <a:uLnTx/>
                <a:uFillTx/>
                <a:latin typeface="Calibri" panose="020F0502020204030204"/>
                <a:ea typeface="+mn-ea"/>
                <a:cs typeface="+mn-cs"/>
                <a:sym typeface="Wingdings" panose="05000000000000000000" pitchFamily="2" charset="2"/>
              </a:rPr>
              <a:t>- : Difficile, peu agile, pas autonome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solidFill>
                  <a:srgbClr val="44546A">
                    <a:lumMod val="75000"/>
                  </a:srgbClr>
                </a:solidFill>
                <a:latin typeface="Calibri" panose="020F0502020204030204"/>
                <a:sym typeface="Wingdings" panose="05000000000000000000" pitchFamily="2" charset="2"/>
              </a:rPr>
              <a:t>+ : Outil groupe, communautaire </a:t>
            </a:r>
            <a:endParaRPr kumimoji="0" lang="fr-FR" sz="1800" b="0" i="0" u="none" strike="noStrike" kern="1200" cap="none" spc="0" normalizeH="0" baseline="0" noProof="0" dirty="0">
              <a:ln>
                <a:noFill/>
              </a:ln>
              <a:solidFill>
                <a:srgbClr val="44546A">
                  <a:lumMod val="75000"/>
                </a:srgbClr>
              </a:solidFill>
              <a:effectLst/>
              <a:uLnTx/>
              <a:uFillTx/>
              <a:latin typeface="Calibri" panose="020F0502020204030204"/>
              <a:ea typeface="+mn-ea"/>
              <a:cs typeface="+mn-cs"/>
            </a:endParaRPr>
          </a:p>
        </p:txBody>
      </p:sp>
      <p:sp>
        <p:nvSpPr>
          <p:cNvPr id="13" name="ZoneTexte 12"/>
          <p:cNvSpPr txBox="1"/>
          <p:nvPr/>
        </p:nvSpPr>
        <p:spPr>
          <a:xfrm>
            <a:off x="4149906" y="4417119"/>
            <a:ext cx="3854027" cy="923330"/>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fr-FR" sz="1800" b="0" i="0" u="none" strike="noStrike" kern="1200" cap="none" spc="0" normalizeH="0" baseline="0" noProof="0" dirty="0" smtClean="0">
                <a:ln>
                  <a:noFill/>
                </a:ln>
                <a:solidFill>
                  <a:srgbClr val="44546A">
                    <a:lumMod val="75000"/>
                  </a:srgbClr>
                </a:solidFill>
                <a:effectLst/>
                <a:uLnTx/>
                <a:uFillTx/>
                <a:latin typeface="Calibri" panose="020F0502020204030204"/>
                <a:ea typeface="+mn-ea"/>
                <a:cs typeface="+mn-cs"/>
                <a:sym typeface="Wingdings" panose="05000000000000000000" pitchFamily="2" charset="2"/>
              </a:rPr>
              <a:t>- : Difficile, Formation </a:t>
            </a:r>
            <a:r>
              <a:rPr kumimoji="0" lang="fr-FR" sz="1800" b="1" i="0" u="none" strike="noStrike" kern="1200" cap="none" spc="0" normalizeH="0" baseline="0" noProof="0" dirty="0" smtClean="0">
                <a:ln>
                  <a:noFill/>
                </a:ln>
                <a:solidFill>
                  <a:srgbClr val="44546A">
                    <a:lumMod val="75000"/>
                  </a:srgbClr>
                </a:solidFill>
                <a:effectLst/>
                <a:uLnTx/>
                <a:uFillTx/>
                <a:latin typeface="Calibri" panose="020F0502020204030204"/>
                <a:ea typeface="+mn-ea"/>
                <a:cs typeface="+mn-cs"/>
                <a:sym typeface="Wingdings" panose="05000000000000000000" pitchFamily="2" charset="2"/>
              </a:rPr>
              <a:t>obligatoire</a:t>
            </a:r>
          </a:p>
          <a:p>
            <a:pPr marR="0" lvl="0" algn="l" defTabSz="914400" rtl="0" eaLnBrk="1" fontAlgn="auto" latinLnBrk="0" hangingPunct="1">
              <a:lnSpc>
                <a:spcPct val="100000"/>
              </a:lnSpc>
              <a:spcBef>
                <a:spcPts val="0"/>
              </a:spcBef>
              <a:spcAft>
                <a:spcPts val="0"/>
              </a:spcAft>
              <a:buClrTx/>
              <a:buSzTx/>
              <a:tabLst/>
              <a:defRPr/>
            </a:pPr>
            <a:r>
              <a:rPr lang="fr-FR" dirty="0" smtClean="0">
                <a:solidFill>
                  <a:srgbClr val="44546A">
                    <a:lumMod val="75000"/>
                  </a:srgbClr>
                </a:solidFill>
                <a:latin typeface="Calibri" panose="020F0502020204030204"/>
                <a:sym typeface="Wingdings" panose="05000000000000000000" pitchFamily="2" charset="2"/>
              </a:rPr>
              <a:t>+ : Outil groupe, paramétrable </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fr-FR" sz="1800" b="0" i="0" u="none" strike="noStrike" kern="1200" cap="none" spc="0" normalizeH="0" baseline="0" noProof="0" dirty="0">
              <a:ln>
                <a:noFill/>
              </a:ln>
              <a:solidFill>
                <a:srgbClr val="44546A">
                  <a:lumMod val="75000"/>
                </a:srgbClr>
              </a:solidFill>
              <a:effectLst/>
              <a:uLnTx/>
              <a:uFillTx/>
              <a:latin typeface="Calibri" panose="020F0502020204030204"/>
              <a:ea typeface="+mn-ea"/>
              <a:cs typeface="+mn-cs"/>
            </a:endParaRPr>
          </a:p>
        </p:txBody>
      </p:sp>
      <p:sp>
        <p:nvSpPr>
          <p:cNvPr id="14" name="ZoneTexte 13"/>
          <p:cNvSpPr txBox="1"/>
          <p:nvPr/>
        </p:nvSpPr>
        <p:spPr>
          <a:xfrm>
            <a:off x="8077200" y="4417119"/>
            <a:ext cx="3942494" cy="1200329"/>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fr-FR" sz="1800" b="0" i="0" u="none" strike="noStrike" kern="1200" cap="none" spc="0" normalizeH="0" baseline="0" noProof="0" dirty="0" smtClean="0">
                <a:ln>
                  <a:noFill/>
                </a:ln>
                <a:solidFill>
                  <a:srgbClr val="44546A">
                    <a:lumMod val="75000"/>
                  </a:srgbClr>
                </a:solidFill>
                <a:effectLst/>
                <a:uLnTx/>
                <a:uFillTx/>
                <a:latin typeface="Calibri" panose="020F0502020204030204"/>
                <a:ea typeface="+mn-ea"/>
                <a:cs typeface="+mn-cs"/>
                <a:sym typeface="Wingdings" panose="05000000000000000000" pitchFamily="2" charset="2"/>
              </a:rPr>
              <a:t>- : ce n’est pas un outil groupe,</a:t>
            </a:r>
            <a:r>
              <a:rPr kumimoji="0" lang="fr-FR" sz="1800" b="0" i="0" u="none" strike="noStrike" kern="1200" cap="none" spc="0" normalizeH="0" noProof="0" dirty="0" smtClean="0">
                <a:ln>
                  <a:noFill/>
                </a:ln>
                <a:solidFill>
                  <a:srgbClr val="44546A">
                    <a:lumMod val="75000"/>
                  </a:srgbClr>
                </a:solidFill>
                <a:effectLst/>
                <a:uLnTx/>
                <a:uFillTx/>
                <a:latin typeface="Calibri" panose="020F0502020204030204"/>
                <a:ea typeface="+mn-ea"/>
                <a:cs typeface="+mn-cs"/>
                <a:sym typeface="Wingdings" panose="05000000000000000000" pitchFamily="2" charset="2"/>
              </a:rPr>
              <a:t> pas d’interaction utilisateurs/support </a:t>
            </a:r>
            <a:endParaRPr kumimoji="0" lang="fr-FR" sz="1800" b="1" i="0" u="none" strike="noStrike" kern="1200" cap="none" spc="0" normalizeH="0" baseline="0" noProof="0" dirty="0" smtClean="0">
              <a:ln>
                <a:noFill/>
              </a:ln>
              <a:solidFill>
                <a:srgbClr val="44546A">
                  <a:lumMod val="75000"/>
                </a:srgbClr>
              </a:solidFill>
              <a:effectLst/>
              <a:uLnTx/>
              <a:uFillTx/>
              <a:latin typeface="Calibri" panose="020F0502020204030204"/>
              <a:ea typeface="+mn-ea"/>
              <a:cs typeface="+mn-cs"/>
              <a:sym typeface="Wingdings" panose="05000000000000000000" pitchFamily="2" charset="2"/>
            </a:endParaRPr>
          </a:p>
          <a:p>
            <a:pPr marR="0" lvl="0" algn="l" defTabSz="914400" rtl="0" eaLnBrk="1" fontAlgn="auto" latinLnBrk="0" hangingPunct="1">
              <a:lnSpc>
                <a:spcPct val="100000"/>
              </a:lnSpc>
              <a:spcBef>
                <a:spcPts val="0"/>
              </a:spcBef>
              <a:spcAft>
                <a:spcPts val="0"/>
              </a:spcAft>
              <a:buClrTx/>
              <a:buSzTx/>
              <a:tabLst/>
              <a:defRPr/>
            </a:pPr>
            <a:r>
              <a:rPr lang="fr-FR" dirty="0" smtClean="0">
                <a:solidFill>
                  <a:srgbClr val="44546A">
                    <a:lumMod val="75000"/>
                  </a:srgbClr>
                </a:solidFill>
                <a:latin typeface="Calibri" panose="020F0502020204030204"/>
                <a:sym typeface="Wingdings" panose="05000000000000000000" pitchFamily="2" charset="2"/>
              </a:rPr>
              <a:t>+ : agile, facile, autonome</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fr-FR" sz="1800" b="0" i="0" u="none" strike="noStrike" kern="1200" cap="none" spc="0" normalizeH="0" baseline="0" noProof="0" dirty="0">
              <a:ln>
                <a:noFill/>
              </a:ln>
              <a:solidFill>
                <a:srgbClr val="44546A">
                  <a:lumMod val="75000"/>
                </a:srgbClr>
              </a:solidFill>
              <a:effectLst/>
              <a:uLnTx/>
              <a:uFillTx/>
              <a:latin typeface="Calibri" panose="020F0502020204030204"/>
              <a:ea typeface="+mn-ea"/>
              <a:cs typeface="+mn-cs"/>
            </a:endParaRPr>
          </a:p>
        </p:txBody>
      </p:sp>
      <p:sp>
        <p:nvSpPr>
          <p:cNvPr id="15" name="Graphic 18" descr="Trophy">
            <a:extLst>
              <a:ext uri="{FF2B5EF4-FFF2-40B4-BE49-F238E27FC236}">
                <a16:creationId xmlns:a16="http://schemas.microsoft.com/office/drawing/2014/main" id="{2CB6A0A3-35B7-4E28-8FD2-E3093C70E554}"/>
              </a:ext>
            </a:extLst>
          </p:cNvPr>
          <p:cNvSpPr/>
          <p:nvPr/>
        </p:nvSpPr>
        <p:spPr>
          <a:xfrm>
            <a:off x="11173089" y="3410370"/>
            <a:ext cx="676275" cy="762000"/>
          </a:xfrm>
          <a:custGeom>
            <a:avLst/>
            <a:gdLst>
              <a:gd name="connsiteX0" fmla="*/ 577691 w 676275"/>
              <a:gd name="connsiteY0" fmla="*/ 369094 h 762000"/>
              <a:gd name="connsiteX1" fmla="*/ 444341 w 676275"/>
              <a:gd name="connsiteY1" fmla="*/ 432911 h 762000"/>
              <a:gd name="connsiteX2" fmla="*/ 501491 w 676275"/>
              <a:gd name="connsiteY2" fmla="*/ 374809 h 762000"/>
              <a:gd name="connsiteX3" fmla="*/ 523399 w 676275"/>
              <a:gd name="connsiteY3" fmla="*/ 346234 h 762000"/>
              <a:gd name="connsiteX4" fmla="*/ 549116 w 676275"/>
              <a:gd name="connsiteY4" fmla="*/ 255746 h 762000"/>
              <a:gd name="connsiteX5" fmla="*/ 549116 w 676275"/>
              <a:gd name="connsiteY5" fmla="*/ 131921 h 762000"/>
              <a:gd name="connsiteX6" fmla="*/ 615791 w 676275"/>
              <a:gd name="connsiteY6" fmla="*/ 131921 h 762000"/>
              <a:gd name="connsiteX7" fmla="*/ 615791 w 676275"/>
              <a:gd name="connsiteY7" fmla="*/ 276701 h 762000"/>
              <a:gd name="connsiteX8" fmla="*/ 577691 w 676275"/>
              <a:gd name="connsiteY8" fmla="*/ 369094 h 762000"/>
              <a:gd name="connsiteX9" fmla="*/ 104299 w 676275"/>
              <a:gd name="connsiteY9" fmla="*/ 369094 h 762000"/>
              <a:gd name="connsiteX10" fmla="*/ 64294 w 676275"/>
              <a:gd name="connsiteY10" fmla="*/ 276701 h 762000"/>
              <a:gd name="connsiteX11" fmla="*/ 64294 w 676275"/>
              <a:gd name="connsiteY11" fmla="*/ 130969 h 762000"/>
              <a:gd name="connsiteX12" fmla="*/ 130969 w 676275"/>
              <a:gd name="connsiteY12" fmla="*/ 130969 h 762000"/>
              <a:gd name="connsiteX13" fmla="*/ 130969 w 676275"/>
              <a:gd name="connsiteY13" fmla="*/ 254794 h 762000"/>
              <a:gd name="connsiteX14" fmla="*/ 156686 w 676275"/>
              <a:gd name="connsiteY14" fmla="*/ 345281 h 762000"/>
              <a:gd name="connsiteX15" fmla="*/ 178594 w 676275"/>
              <a:gd name="connsiteY15" fmla="*/ 373856 h 762000"/>
              <a:gd name="connsiteX16" fmla="*/ 235744 w 676275"/>
              <a:gd name="connsiteY16" fmla="*/ 431959 h 762000"/>
              <a:gd name="connsiteX17" fmla="*/ 104299 w 676275"/>
              <a:gd name="connsiteY17" fmla="*/ 369094 h 762000"/>
              <a:gd name="connsiteX18" fmla="*/ 673894 w 676275"/>
              <a:gd name="connsiteY18" fmla="*/ 273844 h 762000"/>
              <a:gd name="connsiteX19" fmla="*/ 673894 w 676275"/>
              <a:gd name="connsiteY19" fmla="*/ 73819 h 762000"/>
              <a:gd name="connsiteX20" fmla="*/ 550069 w 676275"/>
              <a:gd name="connsiteY20" fmla="*/ 73819 h 762000"/>
              <a:gd name="connsiteX21" fmla="*/ 550069 w 676275"/>
              <a:gd name="connsiteY21" fmla="*/ 7144 h 762000"/>
              <a:gd name="connsiteX22" fmla="*/ 340519 w 676275"/>
              <a:gd name="connsiteY22" fmla="*/ 7144 h 762000"/>
              <a:gd name="connsiteX23" fmla="*/ 130969 w 676275"/>
              <a:gd name="connsiteY23" fmla="*/ 7144 h 762000"/>
              <a:gd name="connsiteX24" fmla="*/ 130969 w 676275"/>
              <a:gd name="connsiteY24" fmla="*/ 73819 h 762000"/>
              <a:gd name="connsiteX25" fmla="*/ 7144 w 676275"/>
              <a:gd name="connsiteY25" fmla="*/ 73819 h 762000"/>
              <a:gd name="connsiteX26" fmla="*/ 7144 w 676275"/>
              <a:gd name="connsiteY26" fmla="*/ 272891 h 762000"/>
              <a:gd name="connsiteX27" fmla="*/ 61436 w 676275"/>
              <a:gd name="connsiteY27" fmla="*/ 406241 h 762000"/>
              <a:gd name="connsiteX28" fmla="*/ 289084 w 676275"/>
              <a:gd name="connsiteY28" fmla="*/ 491966 h 762000"/>
              <a:gd name="connsiteX29" fmla="*/ 302419 w 676275"/>
              <a:gd name="connsiteY29" fmla="*/ 539591 h 762000"/>
              <a:gd name="connsiteX30" fmla="*/ 302419 w 676275"/>
              <a:gd name="connsiteY30" fmla="*/ 663416 h 762000"/>
              <a:gd name="connsiteX31" fmla="*/ 254794 w 676275"/>
              <a:gd name="connsiteY31" fmla="*/ 663416 h 762000"/>
              <a:gd name="connsiteX32" fmla="*/ 216694 w 676275"/>
              <a:gd name="connsiteY32" fmla="*/ 701516 h 762000"/>
              <a:gd name="connsiteX33" fmla="*/ 169069 w 676275"/>
              <a:gd name="connsiteY33" fmla="*/ 701516 h 762000"/>
              <a:gd name="connsiteX34" fmla="*/ 130969 w 676275"/>
              <a:gd name="connsiteY34" fmla="*/ 739616 h 762000"/>
              <a:gd name="connsiteX35" fmla="*/ 130969 w 676275"/>
              <a:gd name="connsiteY35" fmla="*/ 758666 h 762000"/>
              <a:gd name="connsiteX36" fmla="*/ 550069 w 676275"/>
              <a:gd name="connsiteY36" fmla="*/ 758666 h 762000"/>
              <a:gd name="connsiteX37" fmla="*/ 550069 w 676275"/>
              <a:gd name="connsiteY37" fmla="*/ 739616 h 762000"/>
              <a:gd name="connsiteX38" fmla="*/ 511969 w 676275"/>
              <a:gd name="connsiteY38" fmla="*/ 701516 h 762000"/>
              <a:gd name="connsiteX39" fmla="*/ 464344 w 676275"/>
              <a:gd name="connsiteY39" fmla="*/ 701516 h 762000"/>
              <a:gd name="connsiteX40" fmla="*/ 426244 w 676275"/>
              <a:gd name="connsiteY40" fmla="*/ 663416 h 762000"/>
              <a:gd name="connsiteX41" fmla="*/ 378619 w 676275"/>
              <a:gd name="connsiteY41" fmla="*/ 663416 h 762000"/>
              <a:gd name="connsiteX42" fmla="*/ 378619 w 676275"/>
              <a:gd name="connsiteY42" fmla="*/ 540544 h 762000"/>
              <a:gd name="connsiteX43" fmla="*/ 391954 w 676275"/>
              <a:gd name="connsiteY43" fmla="*/ 492919 h 762000"/>
              <a:gd name="connsiteX44" fmla="*/ 619601 w 676275"/>
              <a:gd name="connsiteY44" fmla="*/ 407194 h 762000"/>
              <a:gd name="connsiteX45" fmla="*/ 673894 w 676275"/>
              <a:gd name="connsiteY45" fmla="*/ 27384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76275" h="762000">
                <a:moveTo>
                  <a:pt x="577691" y="369094"/>
                </a:moveTo>
                <a:cubicBezTo>
                  <a:pt x="544354" y="403384"/>
                  <a:pt x="512921" y="425291"/>
                  <a:pt x="444341" y="432911"/>
                </a:cubicBezTo>
                <a:cubicBezTo>
                  <a:pt x="462439" y="414814"/>
                  <a:pt x="483394" y="396716"/>
                  <a:pt x="501491" y="374809"/>
                </a:cubicBezTo>
                <a:cubicBezTo>
                  <a:pt x="509111" y="366236"/>
                  <a:pt x="523399" y="347186"/>
                  <a:pt x="523399" y="346234"/>
                </a:cubicBezTo>
                <a:cubicBezTo>
                  <a:pt x="539591" y="319564"/>
                  <a:pt x="549116" y="289084"/>
                  <a:pt x="549116" y="255746"/>
                </a:cubicBezTo>
                <a:lnTo>
                  <a:pt x="549116" y="131921"/>
                </a:lnTo>
                <a:lnTo>
                  <a:pt x="615791" y="131921"/>
                </a:lnTo>
                <a:lnTo>
                  <a:pt x="615791" y="276701"/>
                </a:lnTo>
                <a:cubicBezTo>
                  <a:pt x="616744" y="278606"/>
                  <a:pt x="618649" y="326231"/>
                  <a:pt x="577691" y="369094"/>
                </a:cubicBezTo>
                <a:close/>
                <a:moveTo>
                  <a:pt x="104299" y="369094"/>
                </a:moveTo>
                <a:cubicBezTo>
                  <a:pt x="62389" y="326231"/>
                  <a:pt x="64294" y="278606"/>
                  <a:pt x="64294" y="276701"/>
                </a:cubicBezTo>
                <a:lnTo>
                  <a:pt x="64294" y="130969"/>
                </a:lnTo>
                <a:lnTo>
                  <a:pt x="130969" y="130969"/>
                </a:lnTo>
                <a:lnTo>
                  <a:pt x="130969" y="254794"/>
                </a:lnTo>
                <a:cubicBezTo>
                  <a:pt x="130969" y="288131"/>
                  <a:pt x="140494" y="318611"/>
                  <a:pt x="156686" y="345281"/>
                </a:cubicBezTo>
                <a:cubicBezTo>
                  <a:pt x="156686" y="346234"/>
                  <a:pt x="170974" y="366236"/>
                  <a:pt x="178594" y="373856"/>
                </a:cubicBezTo>
                <a:cubicBezTo>
                  <a:pt x="197644" y="395764"/>
                  <a:pt x="217646" y="413861"/>
                  <a:pt x="235744" y="431959"/>
                </a:cubicBezTo>
                <a:cubicBezTo>
                  <a:pt x="169069" y="424339"/>
                  <a:pt x="136684" y="402431"/>
                  <a:pt x="104299" y="369094"/>
                </a:cubicBezTo>
                <a:close/>
                <a:moveTo>
                  <a:pt x="673894" y="273844"/>
                </a:moveTo>
                <a:lnTo>
                  <a:pt x="673894" y="73819"/>
                </a:lnTo>
                <a:lnTo>
                  <a:pt x="550069" y="73819"/>
                </a:lnTo>
                <a:lnTo>
                  <a:pt x="550069" y="7144"/>
                </a:lnTo>
                <a:lnTo>
                  <a:pt x="340519" y="7144"/>
                </a:lnTo>
                <a:lnTo>
                  <a:pt x="130969" y="7144"/>
                </a:lnTo>
                <a:lnTo>
                  <a:pt x="130969" y="73819"/>
                </a:lnTo>
                <a:lnTo>
                  <a:pt x="7144" y="73819"/>
                </a:lnTo>
                <a:lnTo>
                  <a:pt x="7144" y="272891"/>
                </a:lnTo>
                <a:cubicBezTo>
                  <a:pt x="7144" y="282416"/>
                  <a:pt x="7144" y="348139"/>
                  <a:pt x="61436" y="406241"/>
                </a:cubicBezTo>
                <a:cubicBezTo>
                  <a:pt x="113824" y="461486"/>
                  <a:pt x="177641" y="490061"/>
                  <a:pt x="289084" y="491966"/>
                </a:cubicBezTo>
                <a:cubicBezTo>
                  <a:pt x="297656" y="506254"/>
                  <a:pt x="302419" y="522446"/>
                  <a:pt x="302419" y="539591"/>
                </a:cubicBezTo>
                <a:lnTo>
                  <a:pt x="302419" y="663416"/>
                </a:lnTo>
                <a:lnTo>
                  <a:pt x="254794" y="663416"/>
                </a:lnTo>
                <a:cubicBezTo>
                  <a:pt x="233839" y="663416"/>
                  <a:pt x="216694" y="680561"/>
                  <a:pt x="216694" y="701516"/>
                </a:cubicBezTo>
                <a:lnTo>
                  <a:pt x="169069" y="701516"/>
                </a:lnTo>
                <a:cubicBezTo>
                  <a:pt x="148114" y="701516"/>
                  <a:pt x="130969" y="718661"/>
                  <a:pt x="130969" y="739616"/>
                </a:cubicBezTo>
                <a:lnTo>
                  <a:pt x="130969" y="758666"/>
                </a:lnTo>
                <a:lnTo>
                  <a:pt x="550069" y="758666"/>
                </a:lnTo>
                <a:lnTo>
                  <a:pt x="550069" y="739616"/>
                </a:lnTo>
                <a:cubicBezTo>
                  <a:pt x="550069" y="718661"/>
                  <a:pt x="532924" y="701516"/>
                  <a:pt x="511969" y="701516"/>
                </a:cubicBezTo>
                <a:lnTo>
                  <a:pt x="464344" y="701516"/>
                </a:lnTo>
                <a:cubicBezTo>
                  <a:pt x="464344" y="680561"/>
                  <a:pt x="447199" y="663416"/>
                  <a:pt x="426244" y="663416"/>
                </a:cubicBezTo>
                <a:lnTo>
                  <a:pt x="378619" y="663416"/>
                </a:lnTo>
                <a:lnTo>
                  <a:pt x="378619" y="540544"/>
                </a:lnTo>
                <a:cubicBezTo>
                  <a:pt x="378619" y="523399"/>
                  <a:pt x="383381" y="507206"/>
                  <a:pt x="391954" y="492919"/>
                </a:cubicBezTo>
                <a:cubicBezTo>
                  <a:pt x="503396" y="491014"/>
                  <a:pt x="567214" y="461486"/>
                  <a:pt x="619601" y="407194"/>
                </a:cubicBezTo>
                <a:cubicBezTo>
                  <a:pt x="673894" y="350044"/>
                  <a:pt x="673894" y="283369"/>
                  <a:pt x="673894" y="273844"/>
                </a:cubicBezTo>
                <a:close/>
              </a:path>
            </a:pathLst>
          </a:cu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1278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Diapositive couverture et titr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apositive conten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9756</TotalTime>
  <Words>3711</Words>
  <Application>Microsoft Office PowerPoint</Application>
  <PresentationFormat>Grand écran</PresentationFormat>
  <Paragraphs>762</Paragraphs>
  <Slides>33</Slides>
  <Notes>5</Notes>
  <HiddenSlides>0</HiddenSlides>
  <MMClips>0</MMClips>
  <ScaleCrop>false</ScaleCrop>
  <HeadingPairs>
    <vt:vector size="6" baseType="variant">
      <vt:variant>
        <vt:lpstr>Polices utilisées</vt:lpstr>
      </vt:variant>
      <vt:variant>
        <vt:i4>11</vt:i4>
      </vt:variant>
      <vt:variant>
        <vt:lpstr>Thème</vt:lpstr>
      </vt:variant>
      <vt:variant>
        <vt:i4>2</vt:i4>
      </vt:variant>
      <vt:variant>
        <vt:lpstr>Titres des diapositives</vt:lpstr>
      </vt:variant>
      <vt:variant>
        <vt:i4>33</vt:i4>
      </vt:variant>
    </vt:vector>
  </HeadingPairs>
  <TitlesOfParts>
    <vt:vector size="46" baseType="lpstr">
      <vt:lpstr>MS Gothic</vt:lpstr>
      <vt:lpstr>Arial</vt:lpstr>
      <vt:lpstr>Calibri</vt:lpstr>
      <vt:lpstr>Calibri Light</vt:lpstr>
      <vt:lpstr>Calibri Light (En-têtes)</vt:lpstr>
      <vt:lpstr>Helvetica Neue</vt:lpstr>
      <vt:lpstr>Segoe UI Semibold</vt:lpstr>
      <vt:lpstr>Segoe UI Semilight</vt:lpstr>
      <vt:lpstr>Univers 55</vt:lpstr>
      <vt:lpstr>Verdana</vt:lpstr>
      <vt:lpstr>Wingdings</vt:lpstr>
      <vt:lpstr>Diapositive couverture et titre</vt:lpstr>
      <vt:lpstr>Diapositive contenu</vt:lpstr>
      <vt:lpstr>Road Map SAS SQdD</vt:lpstr>
      <vt:lpstr>ROAD MAP SAS</vt:lpstr>
      <vt:lpstr>Organisation SAS état des lieux</vt:lpstr>
      <vt:lpstr>Organisation SAS Organisation Cible</vt:lpstr>
      <vt:lpstr>Axe d’amélioration #3 support utilisateur</vt:lpstr>
      <vt:lpstr>Axe d’amélioration #4 Organisation SAS</vt:lpstr>
      <vt:lpstr>Accompagnement utilisateur</vt:lpstr>
      <vt:lpstr>Support utilisateurs SAS</vt:lpstr>
      <vt:lpstr>Portail utilisateurs SAS</vt:lpstr>
      <vt:lpstr>Parcours de formation SAS ACM</vt:lpstr>
      <vt:lpstr>états des lieux #1 Trajectoire IT</vt:lpstr>
      <vt:lpstr>états des lieux #2 Les enjeux de la virtualisation</vt:lpstr>
      <vt:lpstr>états des lieux #3 SAS Enterprise Guide 8 : Un IDE moderne</vt:lpstr>
      <vt:lpstr>Présentation PowerPoint</vt:lpstr>
      <vt:lpstr>Présentation PowerPoint</vt:lpstr>
      <vt:lpstr>Migration Linux SAS local vs SAS serveur</vt:lpstr>
      <vt:lpstr>Migration Linux SAS®9 Architecture SAS</vt:lpstr>
      <vt:lpstr>Migration Linux Vision technique  de la plateforme SAS</vt:lpstr>
      <vt:lpstr>Migration Linux Principe de la migration</vt:lpstr>
      <vt:lpstr>Migration Linux Comparaison des scenarii</vt:lpstr>
      <vt:lpstr>ROAD MAP SAS</vt:lpstr>
      <vt:lpstr>Audit #1 Cycle de vie de la donnée </vt:lpstr>
      <vt:lpstr>Audit #2 Les principes de l’audit SAS </vt:lpstr>
      <vt:lpstr>Audit #3 OAAM </vt:lpstr>
      <vt:lpstr>Audit #4 Exemple de solution de monitoring</vt:lpstr>
      <vt:lpstr>Audit #5 Planning</vt:lpstr>
      <vt:lpstr>ROAD MAP SAS</vt:lpstr>
      <vt:lpstr>Modernisation#1 Etat des lieux </vt:lpstr>
      <vt:lpstr>Modernisation#2 Cible</vt:lpstr>
      <vt:lpstr>Présentation PowerPoint</vt:lpstr>
      <vt:lpstr>Moderniser le SI DATA SAS VIYA</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Map SAS</dc:title>
  <dc:creator>BAMBA Charif</dc:creator>
  <cp:lastModifiedBy>BAMBA Charif</cp:lastModifiedBy>
  <cp:revision>36</cp:revision>
  <dcterms:created xsi:type="dcterms:W3CDTF">2022-04-28T08:50:19Z</dcterms:created>
  <dcterms:modified xsi:type="dcterms:W3CDTF">2022-07-11T12:20:37Z</dcterms:modified>
</cp:coreProperties>
</file>