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4" r:id="rId3"/>
  </p:sldMasterIdLst>
  <p:notesMasterIdLst>
    <p:notesMasterId r:id="rId10"/>
  </p:notesMasterIdLst>
  <p:sldIdLst>
    <p:sldId id="269" r:id="rId4"/>
    <p:sldId id="258" r:id="rId5"/>
    <p:sldId id="268" r:id="rId6"/>
    <p:sldId id="265" r:id="rId7"/>
    <p:sldId id="266" r:id="rId8"/>
    <p:sldId id="267"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31"/>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repondant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1"/>
            <c:invertIfNegative val="0"/>
            <c:bubble3D val="0"/>
            <c:spPr>
              <a:solidFill>
                <a:schemeClr val="accent4"/>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9234-4246-A10D-FC60FC20A955}"/>
              </c:ext>
            </c:extLst>
          </c:dPt>
          <c:dPt>
            <c:idx val="2"/>
            <c:invertIfNegative val="0"/>
            <c:bubble3D val="0"/>
            <c:spPr>
              <a:solidFill>
                <a:schemeClr val="accent6">
                  <a:lumMod val="90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4-9234-4246-A10D-FC60FC20A955}"/>
              </c:ext>
            </c:extLst>
          </c:dPt>
          <c:dLbls>
            <c:dLbl>
              <c:idx val="2"/>
              <c:delete val="1"/>
              <c:extLst>
                <c:ext xmlns:c15="http://schemas.microsoft.com/office/drawing/2012/chart" uri="{CE6537A1-D6FC-4f65-9D91-7224C49458BB}"/>
                <c:ext xmlns:c16="http://schemas.microsoft.com/office/drawing/2014/chart" uri="{C3380CC4-5D6E-409C-BE32-E72D297353CC}">
                  <c16:uniqueId val="{00000004-9234-4246-A10D-FC60FC20A955}"/>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Feuil1!$A$2:$A$4</c:f>
              <c:strCache>
                <c:ptCount val="3"/>
                <c:pt idx="0">
                  <c:v>Pleinement satisfait</c:v>
                </c:pt>
                <c:pt idx="1">
                  <c:v>Satisfait</c:v>
                </c:pt>
                <c:pt idx="2">
                  <c:v>Insatisfait</c:v>
                </c:pt>
              </c:strCache>
            </c:strRef>
          </c:cat>
          <c:val>
            <c:numRef>
              <c:f>Feuil1!$B$2:$B$4</c:f>
              <c:numCache>
                <c:formatCode>0%</c:formatCode>
                <c:ptCount val="3"/>
                <c:pt idx="0">
                  <c:v>0.58333333333333337</c:v>
                </c:pt>
                <c:pt idx="1">
                  <c:v>0.41666666666666669</c:v>
                </c:pt>
                <c:pt idx="2">
                  <c:v>0</c:v>
                </c:pt>
              </c:numCache>
            </c:numRef>
          </c:val>
          <c:extLst>
            <c:ext xmlns:c16="http://schemas.microsoft.com/office/drawing/2014/chart" uri="{C3380CC4-5D6E-409C-BE32-E72D297353CC}">
              <c16:uniqueId val="{00000000-9234-4246-A10D-FC60FC20A955}"/>
            </c:ext>
          </c:extLst>
        </c:ser>
        <c:dLbls>
          <c:dLblPos val="inEnd"/>
          <c:showLegendKey val="0"/>
          <c:showVal val="1"/>
          <c:showCatName val="0"/>
          <c:showSerName val="0"/>
          <c:showPercent val="0"/>
          <c:showBubbleSize val="0"/>
        </c:dLbls>
        <c:gapWidth val="41"/>
        <c:axId val="496787887"/>
        <c:axId val="496788719"/>
      </c:barChart>
      <c:catAx>
        <c:axId val="4967878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fr-FR"/>
          </a:p>
        </c:txPr>
        <c:crossAx val="496788719"/>
        <c:crosses val="autoZero"/>
        <c:auto val="1"/>
        <c:lblAlgn val="ctr"/>
        <c:lblOffset val="100"/>
        <c:noMultiLvlLbl val="0"/>
      </c:catAx>
      <c:valAx>
        <c:axId val="496788719"/>
        <c:scaling>
          <c:orientation val="minMax"/>
        </c:scaling>
        <c:delete val="1"/>
        <c:axPos val="l"/>
        <c:numFmt formatCode="0%" sourceLinked="1"/>
        <c:majorTickMark val="none"/>
        <c:minorTickMark val="none"/>
        <c:tickLblPos val="nextTo"/>
        <c:crossAx val="496787887"/>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repondant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1"/>
            <c:invertIfNegative val="0"/>
            <c:bubble3D val="0"/>
            <c:spPr>
              <a:solidFill>
                <a:schemeClr val="accent4"/>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CA11-4EBE-8BA7-6518428E3EE6}"/>
              </c:ext>
            </c:extLst>
          </c:dPt>
          <c:dPt>
            <c:idx val="2"/>
            <c:invertIfNegative val="0"/>
            <c:bubble3D val="0"/>
            <c:spPr>
              <a:solidFill>
                <a:schemeClr val="accent6">
                  <a:lumMod val="90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CA11-4EBE-8BA7-6518428E3EE6}"/>
              </c:ext>
            </c:extLst>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Feuil1!$A$2:$A$4</c:f>
              <c:strCache>
                <c:ptCount val="3"/>
                <c:pt idx="0">
                  <c:v>Pleinement satisfait</c:v>
                </c:pt>
                <c:pt idx="1">
                  <c:v>Satisfait</c:v>
                </c:pt>
                <c:pt idx="2">
                  <c:v>Insatisfait</c:v>
                </c:pt>
              </c:strCache>
            </c:strRef>
          </c:cat>
          <c:val>
            <c:numRef>
              <c:f>Feuil1!$B$2:$B$4</c:f>
              <c:numCache>
                <c:formatCode>0%</c:formatCode>
                <c:ptCount val="3"/>
                <c:pt idx="0">
                  <c:v>0.25</c:v>
                </c:pt>
                <c:pt idx="1">
                  <c:v>0.58333333333333337</c:v>
                </c:pt>
                <c:pt idx="2">
                  <c:v>0.16666666666666666</c:v>
                </c:pt>
              </c:numCache>
            </c:numRef>
          </c:val>
          <c:extLst>
            <c:ext xmlns:c16="http://schemas.microsoft.com/office/drawing/2014/chart" uri="{C3380CC4-5D6E-409C-BE32-E72D297353CC}">
              <c16:uniqueId val="{00000004-CA11-4EBE-8BA7-6518428E3EE6}"/>
            </c:ext>
          </c:extLst>
        </c:ser>
        <c:dLbls>
          <c:dLblPos val="inEnd"/>
          <c:showLegendKey val="0"/>
          <c:showVal val="1"/>
          <c:showCatName val="0"/>
          <c:showSerName val="0"/>
          <c:showPercent val="0"/>
          <c:showBubbleSize val="0"/>
        </c:dLbls>
        <c:gapWidth val="41"/>
        <c:axId val="496787887"/>
        <c:axId val="496788719"/>
      </c:barChart>
      <c:catAx>
        <c:axId val="4967878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fr-FR"/>
          </a:p>
        </c:txPr>
        <c:crossAx val="496788719"/>
        <c:crosses val="autoZero"/>
        <c:auto val="1"/>
        <c:lblAlgn val="ctr"/>
        <c:lblOffset val="100"/>
        <c:noMultiLvlLbl val="0"/>
      </c:catAx>
      <c:valAx>
        <c:axId val="496788719"/>
        <c:scaling>
          <c:orientation val="minMax"/>
        </c:scaling>
        <c:delete val="1"/>
        <c:axPos val="l"/>
        <c:numFmt formatCode="0%" sourceLinked="1"/>
        <c:majorTickMark val="none"/>
        <c:minorTickMark val="none"/>
        <c:tickLblPos val="nextTo"/>
        <c:crossAx val="496787887"/>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repondant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1"/>
            <c:invertIfNegative val="0"/>
            <c:bubble3D val="0"/>
            <c:spPr>
              <a:solidFill>
                <a:schemeClr val="accent4"/>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F97E-4224-8263-3E8520AE944C}"/>
              </c:ext>
            </c:extLst>
          </c:dPt>
          <c:dPt>
            <c:idx val="2"/>
            <c:invertIfNegative val="0"/>
            <c:bubble3D val="0"/>
            <c:spPr>
              <a:solidFill>
                <a:schemeClr val="accent6">
                  <a:lumMod val="90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F97E-4224-8263-3E8520AE944C}"/>
              </c:ext>
            </c:extLst>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Feuil1!$A$2:$A$4</c:f>
              <c:strCache>
                <c:ptCount val="3"/>
                <c:pt idx="0">
                  <c:v>Pleinement satisfait</c:v>
                </c:pt>
                <c:pt idx="1">
                  <c:v>Satisfait</c:v>
                </c:pt>
                <c:pt idx="2">
                  <c:v>Insatisfait</c:v>
                </c:pt>
              </c:strCache>
            </c:strRef>
          </c:cat>
          <c:val>
            <c:numRef>
              <c:f>Feuil1!$B$2:$B$4</c:f>
              <c:numCache>
                <c:formatCode>0%</c:formatCode>
                <c:ptCount val="3"/>
                <c:pt idx="0">
                  <c:v>0.25</c:v>
                </c:pt>
                <c:pt idx="1">
                  <c:v>0.66666666666666663</c:v>
                </c:pt>
                <c:pt idx="2">
                  <c:v>8.3333333333333329E-2</c:v>
                </c:pt>
              </c:numCache>
            </c:numRef>
          </c:val>
          <c:extLst>
            <c:ext xmlns:c16="http://schemas.microsoft.com/office/drawing/2014/chart" uri="{C3380CC4-5D6E-409C-BE32-E72D297353CC}">
              <c16:uniqueId val="{00000004-F97E-4224-8263-3E8520AE944C}"/>
            </c:ext>
          </c:extLst>
        </c:ser>
        <c:dLbls>
          <c:dLblPos val="inEnd"/>
          <c:showLegendKey val="0"/>
          <c:showVal val="1"/>
          <c:showCatName val="0"/>
          <c:showSerName val="0"/>
          <c:showPercent val="0"/>
          <c:showBubbleSize val="0"/>
        </c:dLbls>
        <c:gapWidth val="41"/>
        <c:axId val="496787887"/>
        <c:axId val="496788719"/>
      </c:barChart>
      <c:catAx>
        <c:axId val="4967878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fr-FR"/>
          </a:p>
        </c:txPr>
        <c:crossAx val="496788719"/>
        <c:crosses val="autoZero"/>
        <c:auto val="1"/>
        <c:lblAlgn val="ctr"/>
        <c:lblOffset val="100"/>
        <c:noMultiLvlLbl val="0"/>
      </c:catAx>
      <c:valAx>
        <c:axId val="496788719"/>
        <c:scaling>
          <c:orientation val="minMax"/>
        </c:scaling>
        <c:delete val="1"/>
        <c:axPos val="l"/>
        <c:numFmt formatCode="0%" sourceLinked="1"/>
        <c:majorTickMark val="none"/>
        <c:minorTickMark val="none"/>
        <c:tickLblPos val="nextTo"/>
        <c:crossAx val="496787887"/>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repondant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1"/>
            <c:invertIfNegative val="0"/>
            <c:bubble3D val="0"/>
            <c:spPr>
              <a:solidFill>
                <a:schemeClr val="accent4"/>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CA11-4EBE-8BA7-6518428E3EE6}"/>
              </c:ext>
            </c:extLst>
          </c:dPt>
          <c:dPt>
            <c:idx val="2"/>
            <c:invertIfNegative val="0"/>
            <c:bubble3D val="0"/>
            <c:spPr>
              <a:solidFill>
                <a:schemeClr val="accent6">
                  <a:lumMod val="90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CA11-4EBE-8BA7-6518428E3EE6}"/>
              </c:ext>
            </c:extLst>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Feuil1!$A$2:$A$4</c:f>
              <c:strCache>
                <c:ptCount val="3"/>
                <c:pt idx="0">
                  <c:v>Pleinement satisfait</c:v>
                </c:pt>
                <c:pt idx="1">
                  <c:v>Satisfait</c:v>
                </c:pt>
                <c:pt idx="2">
                  <c:v>Insatisfait</c:v>
                </c:pt>
              </c:strCache>
            </c:strRef>
          </c:cat>
          <c:val>
            <c:numRef>
              <c:f>Feuil1!$B$2:$B$4</c:f>
              <c:numCache>
                <c:formatCode>0%</c:formatCode>
                <c:ptCount val="3"/>
                <c:pt idx="0">
                  <c:v>0.25</c:v>
                </c:pt>
                <c:pt idx="1">
                  <c:v>0.58333333333333337</c:v>
                </c:pt>
                <c:pt idx="2">
                  <c:v>0.16666666666666666</c:v>
                </c:pt>
              </c:numCache>
            </c:numRef>
          </c:val>
          <c:extLst>
            <c:ext xmlns:c16="http://schemas.microsoft.com/office/drawing/2014/chart" uri="{C3380CC4-5D6E-409C-BE32-E72D297353CC}">
              <c16:uniqueId val="{00000004-CA11-4EBE-8BA7-6518428E3EE6}"/>
            </c:ext>
          </c:extLst>
        </c:ser>
        <c:dLbls>
          <c:dLblPos val="inEnd"/>
          <c:showLegendKey val="0"/>
          <c:showVal val="1"/>
          <c:showCatName val="0"/>
          <c:showSerName val="0"/>
          <c:showPercent val="0"/>
          <c:showBubbleSize val="0"/>
        </c:dLbls>
        <c:gapWidth val="41"/>
        <c:axId val="496787887"/>
        <c:axId val="496788719"/>
      </c:barChart>
      <c:catAx>
        <c:axId val="4967878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fr-FR"/>
          </a:p>
        </c:txPr>
        <c:crossAx val="496788719"/>
        <c:crosses val="autoZero"/>
        <c:auto val="1"/>
        <c:lblAlgn val="ctr"/>
        <c:lblOffset val="100"/>
        <c:noMultiLvlLbl val="0"/>
      </c:catAx>
      <c:valAx>
        <c:axId val="496788719"/>
        <c:scaling>
          <c:orientation val="minMax"/>
        </c:scaling>
        <c:delete val="1"/>
        <c:axPos val="l"/>
        <c:numFmt formatCode="0%" sourceLinked="1"/>
        <c:majorTickMark val="none"/>
        <c:minorTickMark val="none"/>
        <c:tickLblPos val="nextTo"/>
        <c:crossAx val="496787887"/>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repondant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1"/>
            <c:invertIfNegative val="0"/>
            <c:bubble3D val="0"/>
            <c:spPr>
              <a:solidFill>
                <a:schemeClr val="accent4"/>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B4FA-402C-80C5-919520982C0C}"/>
              </c:ext>
            </c:extLst>
          </c:dPt>
          <c:dPt>
            <c:idx val="2"/>
            <c:invertIfNegative val="0"/>
            <c:bubble3D val="0"/>
            <c:spPr>
              <a:solidFill>
                <a:schemeClr val="accent6">
                  <a:lumMod val="90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B4FA-402C-80C5-919520982C0C}"/>
              </c:ext>
            </c:extLst>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Feuil1!$A$2:$A$4</c:f>
              <c:strCache>
                <c:ptCount val="3"/>
                <c:pt idx="0">
                  <c:v>Pleinement satisfait</c:v>
                </c:pt>
                <c:pt idx="1">
                  <c:v>Satisfait</c:v>
                </c:pt>
                <c:pt idx="2">
                  <c:v>Insatisfait</c:v>
                </c:pt>
              </c:strCache>
            </c:strRef>
          </c:cat>
          <c:val>
            <c:numRef>
              <c:f>Feuil1!$B$2:$B$4</c:f>
              <c:numCache>
                <c:formatCode>0%</c:formatCode>
                <c:ptCount val="3"/>
                <c:pt idx="0">
                  <c:v>0.25</c:v>
                </c:pt>
                <c:pt idx="1">
                  <c:v>0.66666666666666663</c:v>
                </c:pt>
                <c:pt idx="2">
                  <c:v>8.3333333333333329E-2</c:v>
                </c:pt>
              </c:numCache>
            </c:numRef>
          </c:val>
          <c:extLst>
            <c:ext xmlns:c16="http://schemas.microsoft.com/office/drawing/2014/chart" uri="{C3380CC4-5D6E-409C-BE32-E72D297353CC}">
              <c16:uniqueId val="{00000004-B4FA-402C-80C5-919520982C0C}"/>
            </c:ext>
          </c:extLst>
        </c:ser>
        <c:dLbls>
          <c:dLblPos val="inEnd"/>
          <c:showLegendKey val="0"/>
          <c:showVal val="1"/>
          <c:showCatName val="0"/>
          <c:showSerName val="0"/>
          <c:showPercent val="0"/>
          <c:showBubbleSize val="0"/>
        </c:dLbls>
        <c:gapWidth val="41"/>
        <c:axId val="496787887"/>
        <c:axId val="496788719"/>
      </c:barChart>
      <c:catAx>
        <c:axId val="4967878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fr-FR"/>
          </a:p>
        </c:txPr>
        <c:crossAx val="496788719"/>
        <c:crosses val="autoZero"/>
        <c:auto val="1"/>
        <c:lblAlgn val="ctr"/>
        <c:lblOffset val="100"/>
        <c:noMultiLvlLbl val="0"/>
      </c:catAx>
      <c:valAx>
        <c:axId val="496788719"/>
        <c:scaling>
          <c:orientation val="minMax"/>
        </c:scaling>
        <c:delete val="1"/>
        <c:axPos val="l"/>
        <c:numFmt formatCode="0%" sourceLinked="1"/>
        <c:majorTickMark val="none"/>
        <c:minorTickMark val="none"/>
        <c:tickLblPos val="nextTo"/>
        <c:crossAx val="496787887"/>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1B90A-11DD-47BE-B747-E5ADE5490480}"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fr-FR"/>
        </a:p>
      </dgm:t>
    </dgm:pt>
    <dgm:pt modelId="{1C2B5FC8-5F58-4972-93E9-5EFB92769ABB}" type="pres">
      <dgm:prSet presAssocID="{05E1B90A-11DD-47BE-B747-E5ADE5490480}" presName="CompostProcess" presStyleCnt="0">
        <dgm:presLayoutVars>
          <dgm:dir/>
          <dgm:resizeHandles val="exact"/>
        </dgm:presLayoutVars>
      </dgm:prSet>
      <dgm:spPr/>
      <dgm:t>
        <a:bodyPr/>
        <a:lstStyle/>
        <a:p>
          <a:endParaRPr lang="fr-FR"/>
        </a:p>
      </dgm:t>
    </dgm:pt>
    <dgm:pt modelId="{2A81F532-EF05-4AFA-ACC2-F33CD0354A85}" type="pres">
      <dgm:prSet presAssocID="{05E1B90A-11DD-47BE-B747-E5ADE5490480}" presName="arrow" presStyleLbl="bgShp" presStyleIdx="0" presStyleCnt="1" custScaleX="117647" custLinFactNeighborX="0" custLinFactNeighborY="2333"/>
      <dgm:spPr>
        <a:solidFill>
          <a:schemeClr val="accent1">
            <a:lumMod val="20000"/>
            <a:lumOff val="80000"/>
          </a:schemeClr>
        </a:solidFill>
      </dgm:spPr>
      <dgm:t>
        <a:bodyPr/>
        <a:lstStyle/>
        <a:p>
          <a:endParaRPr lang="fr-FR"/>
        </a:p>
      </dgm:t>
    </dgm:pt>
    <dgm:pt modelId="{21FEE79B-E888-43A3-A42A-8F695AF70DAF}" type="pres">
      <dgm:prSet presAssocID="{05E1B90A-11DD-47BE-B747-E5ADE5490480}" presName="linearProcess" presStyleCnt="0"/>
      <dgm:spPr/>
    </dgm:pt>
  </dgm:ptLst>
  <dgm:cxnLst>
    <dgm:cxn modelId="{B987122A-5F10-4758-8133-060957231897}" type="presOf" srcId="{05E1B90A-11DD-47BE-B747-E5ADE5490480}" destId="{1C2B5FC8-5F58-4972-93E9-5EFB92769ABB}" srcOrd="0" destOrd="0" presId="urn:microsoft.com/office/officeart/2005/8/layout/hProcess9"/>
    <dgm:cxn modelId="{39A71A79-7B80-46A3-826B-13411F08A9A2}" type="presParOf" srcId="{1C2B5FC8-5F58-4972-93E9-5EFB92769ABB}" destId="{2A81F532-EF05-4AFA-ACC2-F33CD0354A85}" srcOrd="0" destOrd="0" presId="urn:microsoft.com/office/officeart/2005/8/layout/hProcess9"/>
    <dgm:cxn modelId="{58C5AB60-8B47-4F35-BD32-C11919AFF292}" type="presParOf" srcId="{1C2B5FC8-5F58-4972-93E9-5EFB92769ABB}" destId="{21FEE79B-E888-43A3-A42A-8F695AF70DAF}" srcOrd="1"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1F532-EF05-4AFA-ACC2-F33CD0354A85}">
      <dsp:nvSpPr>
        <dsp:cNvPr id="0" name=""/>
        <dsp:cNvSpPr/>
      </dsp:nvSpPr>
      <dsp:spPr>
        <a:xfrm>
          <a:off x="2" y="0"/>
          <a:ext cx="11700034" cy="864096"/>
        </a:xfrm>
        <a:prstGeom prst="rightArrow">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5339-5D23-4978-BDF2-A9FB39290AB8}" type="datetimeFigureOut">
              <a:rPr lang="fr-FR" smtClean="0"/>
              <a:t>16/11/2022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6F89B-BBC7-4580-AACF-2AE0D2AE81EF}" type="slidenum">
              <a:rPr lang="fr-FR" smtClean="0"/>
              <a:t>‹N°›</a:t>
            </a:fld>
            <a:endParaRPr lang="fr-FR" dirty="0"/>
          </a:p>
        </p:txBody>
      </p:sp>
    </p:spTree>
    <p:extLst>
      <p:ext uri="{BB962C8B-B14F-4D97-AF65-F5344CB8AC3E}">
        <p14:creationId xmlns:p14="http://schemas.microsoft.com/office/powerpoint/2010/main" val="312835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9535605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Diapositive de couver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122363"/>
            <a:ext cx="9144000" cy="2387600"/>
          </a:xfrm>
          <a:prstGeom prst="rect">
            <a:avLst/>
          </a:prstGeom>
        </p:spPr>
        <p:txBody>
          <a:bodyPr anchor="b"/>
          <a:lstStyle>
            <a:lvl1pPr marL="0" algn="l" defTabSz="914377" rtl="0" eaLnBrk="1" latinLnBrk="0" hangingPunct="1">
              <a:lnSpc>
                <a:spcPct val="90000"/>
              </a:lnSpc>
              <a:spcBef>
                <a:spcPts val="1333"/>
              </a:spcBef>
              <a:defRPr lang="fr-FR" sz="3600" kern="1200" dirty="0" smtClean="0">
                <a:solidFill>
                  <a:srgbClr val="13324A"/>
                </a:solidFill>
                <a:latin typeface="Calibri Light" panose="020F0302020204030204" pitchFamily="34" charset="0"/>
                <a:ea typeface="+mn-ea"/>
                <a:cs typeface="+mn-cs"/>
              </a:defRPr>
            </a:lvl1pPr>
          </a:lstStyle>
          <a:p>
            <a:pPr>
              <a:lnSpc>
                <a:spcPct val="90000"/>
              </a:lnSpc>
              <a:spcBef>
                <a:spcPts val="1000"/>
              </a:spcBef>
            </a:pPr>
            <a:r>
              <a:rPr lang="fr-FR" dirty="0" smtClean="0"/>
              <a:t>CLIQUEZ POUR AJOUTER UN TITRE</a:t>
            </a:r>
            <a:endParaRPr lang="fr-FR" sz="3600" dirty="0">
              <a:solidFill>
                <a:srgbClr val="13324A"/>
              </a:solidFill>
              <a:latin typeface="Calibri Light" panose="020F0302020204030204" pitchFamily="34" charset="0"/>
            </a:endParaRPr>
          </a:p>
        </p:txBody>
      </p:sp>
      <p:sp>
        <p:nvSpPr>
          <p:cNvPr id="3" name="Sous-titre 2"/>
          <p:cNvSpPr>
            <a:spLocks noGrp="1"/>
          </p:cNvSpPr>
          <p:nvPr>
            <p:ph type="subTitle" idx="1" hasCustomPrompt="1"/>
          </p:nvPr>
        </p:nvSpPr>
        <p:spPr>
          <a:xfrm>
            <a:off x="1524000" y="3602038"/>
            <a:ext cx="9144000" cy="1655762"/>
          </a:xfrm>
          <a:prstGeom prst="rect">
            <a:avLst/>
          </a:prstGeom>
        </p:spPr>
        <p:txBody>
          <a:bodyPr/>
          <a:lstStyle>
            <a:lvl1pPr marL="0" indent="0" algn="l" defTabSz="914377" rtl="0" eaLnBrk="1" latinLnBrk="0" hangingPunct="1">
              <a:lnSpc>
                <a:spcPct val="90000"/>
              </a:lnSpc>
              <a:spcBef>
                <a:spcPts val="1000"/>
              </a:spcBef>
              <a:buNone/>
              <a:defRPr lang="fr-FR" sz="1800" b="0" kern="1200" baseline="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Indiquez la date – le lieu - le Prénom et le Nom</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40268699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544980" y="1821271"/>
            <a:ext cx="9144000" cy="4244795"/>
          </a:xfrm>
          <a:prstGeom prst="rect">
            <a:avLst/>
          </a:prstGeom>
        </p:spPr>
        <p:txBody>
          <a:bodyPr/>
          <a:lstStyle>
            <a:lvl1pPr marL="0" indent="0" algn="l" defTabSz="914354"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6685818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4"/>
            <a:ext cx="5045808" cy="5065937"/>
          </a:xfrm>
          <a:prstGeom prst="rect">
            <a:avLst/>
          </a:prstGeom>
        </p:spPr>
      </p:pic>
      <p:sp>
        <p:nvSpPr>
          <p:cNvPr id="11" name="Espace réservé du texte 6"/>
          <p:cNvSpPr>
            <a:spLocks noGrp="1"/>
          </p:cNvSpPr>
          <p:nvPr>
            <p:ph type="body" sz="half" idx="2"/>
          </p:nvPr>
        </p:nvSpPr>
        <p:spPr>
          <a:xfrm>
            <a:off x="962252" y="1686901"/>
            <a:ext cx="3932237" cy="3772355"/>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Calibri Light" panose="020F030202020403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marL="228589" lvl="0" indent="-228589" algn="l" defTabSz="914354"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384875407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9"/>
          </a:xfrm>
          <a:prstGeom prst="rect">
            <a:avLst/>
          </a:prstGeom>
        </p:spPr>
        <p:txBody>
          <a:bodyPr/>
          <a:lstStyle>
            <a:lvl1pPr marL="228589" indent="-228589">
              <a:defRPr lang="fr-FR" sz="2400" kern="1200" dirty="0" smtClean="0">
                <a:solidFill>
                  <a:srgbClr val="13324A"/>
                </a:solidFill>
                <a:latin typeface="+mj-lt"/>
                <a:ea typeface="+mn-ea"/>
                <a:cs typeface="+mn-cs"/>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Calibri Light" panose="020F030202020403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marL="228589" lvl="0" indent="-228589" algn="l" defTabSz="914354"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13504156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intertitres et textes 2">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1" y="1403577"/>
            <a:ext cx="5157787" cy="823912"/>
          </a:xfrm>
          <a:prstGeom prst="rect">
            <a:avLst/>
          </a:prstGeom>
        </p:spPr>
        <p:txBody>
          <a:bodyPr anchor="b"/>
          <a:lstStyle>
            <a:lvl1pPr marL="0" indent="0">
              <a:buNone/>
              <a:defRPr sz="2000" b="0">
                <a:solidFill>
                  <a:srgbClr val="13324A"/>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1" y="2227490"/>
            <a:ext cx="5157787" cy="3684588"/>
          </a:xfrm>
          <a:prstGeom prst="rect">
            <a:avLst/>
          </a:prstGeom>
        </p:spPr>
        <p:txBody>
          <a:bodyPr/>
          <a:lstStyle>
            <a:lvl1pPr>
              <a:defRPr sz="240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Arial" panose="020B060402020202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3" y="1403577"/>
            <a:ext cx="5183188" cy="823912"/>
          </a:xfrm>
          <a:prstGeom prst="rect">
            <a:avLst/>
          </a:prstGeom>
        </p:spPr>
        <p:txBody>
          <a:bodyPr anchor="b"/>
          <a:lstStyle>
            <a:lvl1pPr marL="0" indent="0">
              <a:buNone/>
              <a:defRPr sz="2000" b="0">
                <a:solidFill>
                  <a:srgbClr val="13324A"/>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3" y="2227490"/>
            <a:ext cx="5183188" cy="3684588"/>
          </a:xfrm>
          <a:prstGeom prst="rect">
            <a:avLst/>
          </a:prstGeom>
        </p:spPr>
        <p:txBody>
          <a:bodyPr/>
          <a:lstStyle>
            <a:lvl1pPr>
              <a:defRPr sz="240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Arial" panose="020B060402020202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10756072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sitive textes-2">
    <p:spTree>
      <p:nvGrpSpPr>
        <p:cNvPr id="1" name=""/>
        <p:cNvGrpSpPr/>
        <p:nvPr/>
      </p:nvGrpSpPr>
      <p:grpSpPr>
        <a:xfrm>
          <a:off x="0" y="0"/>
          <a:ext cx="0" cy="0"/>
          <a:chOff x="0" y="0"/>
          <a:chExt cx="0" cy="0"/>
        </a:xfrm>
      </p:grpSpPr>
      <p:sp>
        <p:nvSpPr>
          <p:cNvPr id="4" name="Espace réservé du contenu 9"/>
          <p:cNvSpPr>
            <a:spLocks noGrp="1"/>
          </p:cNvSpPr>
          <p:nvPr>
            <p:ph sz="half" idx="1" hasCustomPrompt="1"/>
          </p:nvPr>
        </p:nvSpPr>
        <p:spPr>
          <a:xfrm>
            <a:off x="914400" y="1454149"/>
            <a:ext cx="5181600" cy="4351339"/>
          </a:xfrm>
          <a:prstGeom prst="rect">
            <a:avLst/>
          </a:prstGeom>
        </p:spPr>
        <p:txBody>
          <a:bodyPr/>
          <a:lstStyle>
            <a:lvl1pPr>
              <a:defRPr sz="240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Arial" panose="020B060402020202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49"/>
            <a:ext cx="5181600" cy="4351339"/>
          </a:xfrm>
          <a:prstGeom prst="rect">
            <a:avLst/>
          </a:prstGeom>
        </p:spPr>
        <p:txBody>
          <a:bodyPr/>
          <a:lstStyle>
            <a:lvl1pPr>
              <a:defRPr sz="240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Arial" panose="020B060402020202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
        <p:nvSpPr>
          <p:cNvPr id="7"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38100806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sitive texte et image">
    <p:spTree>
      <p:nvGrpSpPr>
        <p:cNvPr id="1" name=""/>
        <p:cNvGrpSpPr/>
        <p:nvPr/>
      </p:nvGrpSpPr>
      <p:grpSpPr>
        <a:xfrm>
          <a:off x="0" y="0"/>
          <a:ext cx="0" cy="0"/>
          <a:chOff x="0" y="0"/>
          <a:chExt cx="0" cy="0"/>
        </a:xfrm>
      </p:grpSpPr>
      <p:sp>
        <p:nvSpPr>
          <p:cNvPr id="7" name="Espace réservé du texte 6"/>
          <p:cNvSpPr>
            <a:spLocks noGrp="1"/>
          </p:cNvSpPr>
          <p:nvPr>
            <p:ph type="body" sz="half" idx="2" hasCustomPrompt="1"/>
          </p:nvPr>
        </p:nvSpPr>
        <p:spPr>
          <a:xfrm>
            <a:off x="839788" y="987428"/>
            <a:ext cx="3932237" cy="4881563"/>
          </a:xfrm>
          <a:prstGeom prst="rect">
            <a:avLst/>
          </a:prstGeom>
        </p:spPr>
        <p:txBody>
          <a:bodyPr/>
          <a:lstStyle>
            <a:lvl1pPr>
              <a:defRPr sz="2400" baseline="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600">
                <a:solidFill>
                  <a:srgbClr val="13324A"/>
                </a:solidFill>
                <a:latin typeface="+mj-lt"/>
              </a:defRPr>
            </a:lvl3pPr>
            <a:lvl4pPr marL="1600120" indent="-228589">
              <a:buFont typeface="Arial" panose="020B0604020202020204" pitchFamily="34" charset="0"/>
              <a:buChar char="•"/>
              <a:defRPr sz="1400">
                <a:solidFill>
                  <a:srgbClr val="13324A"/>
                </a:solidFill>
                <a:latin typeface="+mj-lt"/>
              </a:defRPr>
            </a:lvl4pPr>
            <a:lvl5pPr marL="2057298" indent="-228589">
              <a:buFont typeface="Calibri Light" panose="020F0302020204030204" pitchFamily="34" charset="0"/>
              <a:buChar char="–"/>
              <a:defRPr sz="14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9"/>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23175161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904875" y="1368425"/>
            <a:ext cx="10515600" cy="4351339"/>
          </a:xfrm>
          <a:prstGeom prst="rect">
            <a:avLst/>
          </a:prstGeom>
        </p:spPr>
        <p:txBody>
          <a:bodyPr/>
          <a:lstStyle>
            <a:lvl1pPr marL="0" algn="l" defTabSz="914354" rtl="0" eaLnBrk="1" latinLnBrk="0" hangingPunct="1">
              <a:lnSpc>
                <a:spcPct val="90000"/>
              </a:lnSpc>
              <a:spcBef>
                <a:spcPts val="1000"/>
              </a:spcBef>
              <a:defRPr lang="fr-FR" sz="1800" kern="1200" dirty="0" smtClean="0">
                <a:solidFill>
                  <a:srgbClr val="13324A"/>
                </a:solidFill>
                <a:latin typeface="+mj-lt"/>
                <a:ea typeface="+mn-ea"/>
                <a:cs typeface="+mn-cs"/>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600">
                <a:solidFill>
                  <a:srgbClr val="13324A"/>
                </a:solidFill>
                <a:latin typeface="+mj-lt"/>
              </a:defRPr>
            </a:lvl3pPr>
            <a:lvl4pPr>
              <a:defRPr sz="1400">
                <a:solidFill>
                  <a:srgbClr val="13324A"/>
                </a:solidFill>
                <a:latin typeface="+mj-lt"/>
              </a:defRPr>
            </a:lvl4pPr>
            <a:lvl5pPr marL="2057298" indent="-228589">
              <a:buFont typeface="Calibri Light" panose="020F0302020204030204" pitchFamily="34" charset="0"/>
              <a:buChar char="‒"/>
              <a:defRPr sz="12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191774149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6185"/>
            <a:ext cx="10515600" cy="1325033"/>
          </a:xfrm>
          <a:prstGeom prst="rect">
            <a:avLst/>
          </a:prstGeom>
        </p:spPr>
        <p:txBody>
          <a:bodyPr/>
          <a:lstStyle/>
          <a:p>
            <a:r>
              <a:rPr lang="fr-FR" smtClean="0"/>
              <a:t>Modifiez le style du titre</a:t>
            </a:r>
            <a:endParaRPr lang="fr-FR"/>
          </a:p>
        </p:txBody>
      </p:sp>
      <p:graphicFrame>
        <p:nvGraphicFramePr>
          <p:cNvPr id="3" name="Diagramme 2"/>
          <p:cNvGraphicFramePr/>
          <p:nvPr userDrawn="1">
            <p:extLst/>
          </p:nvPr>
        </p:nvGraphicFramePr>
        <p:xfrm>
          <a:off x="429535" y="865993"/>
          <a:ext cx="11700040"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p:cNvSpPr txBox="1"/>
          <p:nvPr userDrawn="1"/>
        </p:nvSpPr>
        <p:spPr>
          <a:xfrm>
            <a:off x="-48682" y="5186473"/>
            <a:ext cx="430887" cy="930825"/>
          </a:xfrm>
          <a:prstGeom prst="rect">
            <a:avLst/>
          </a:prstGeom>
          <a:noFill/>
        </p:spPr>
        <p:txBody>
          <a:bodyPr vert="vert270" wrap="square" rtlCol="0">
            <a:spAutoFit/>
          </a:bodyPr>
          <a:lstStyle/>
          <a:p>
            <a:pPr algn="ctr"/>
            <a:r>
              <a:rPr lang="fr-FR" sz="800" dirty="0" smtClean="0">
                <a:solidFill>
                  <a:srgbClr val="13324A"/>
                </a:solidFill>
              </a:rPr>
              <a:t>Pilotage</a:t>
            </a:r>
            <a:r>
              <a:rPr lang="fr-FR" sz="800" baseline="0" dirty="0" smtClean="0">
                <a:solidFill>
                  <a:srgbClr val="13324A"/>
                </a:solidFill>
              </a:rPr>
              <a:t> de l’alignement</a:t>
            </a:r>
            <a:endParaRPr lang="fr-FR" sz="800" dirty="0">
              <a:solidFill>
                <a:srgbClr val="13324A"/>
              </a:solidFill>
            </a:endParaRPr>
          </a:p>
        </p:txBody>
      </p:sp>
      <p:sp>
        <p:nvSpPr>
          <p:cNvPr id="5" name="Rectangle 4"/>
          <p:cNvSpPr/>
          <p:nvPr userDrawn="1"/>
        </p:nvSpPr>
        <p:spPr>
          <a:xfrm>
            <a:off x="54498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S07</a:t>
            </a:r>
            <a:endParaRPr lang="fr-FR" sz="667" b="0" dirty="0">
              <a:solidFill>
                <a:srgbClr val="13324A"/>
              </a:solidFill>
            </a:endParaRPr>
          </a:p>
        </p:txBody>
      </p:sp>
      <p:sp>
        <p:nvSpPr>
          <p:cNvPr id="6" name="Rectangle 5"/>
          <p:cNvSpPr/>
          <p:nvPr userDrawn="1"/>
        </p:nvSpPr>
        <p:spPr>
          <a:xfrm>
            <a:off x="4148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S23</a:t>
            </a:r>
            <a:endParaRPr lang="fr-FR" sz="667" b="0" dirty="0">
              <a:solidFill>
                <a:srgbClr val="13324A"/>
              </a:solidFill>
            </a:endParaRPr>
          </a:p>
        </p:txBody>
      </p:sp>
      <p:sp>
        <p:nvSpPr>
          <p:cNvPr id="7" name="Rectangle 6"/>
          <p:cNvSpPr/>
          <p:nvPr userDrawn="1"/>
        </p:nvSpPr>
        <p:spPr>
          <a:xfrm>
            <a:off x="6945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S25</a:t>
            </a:r>
            <a:endParaRPr lang="fr-FR" sz="667" b="0" dirty="0">
              <a:solidFill>
                <a:srgbClr val="13324A"/>
              </a:solidFill>
            </a:endParaRPr>
          </a:p>
        </p:txBody>
      </p:sp>
      <p:sp>
        <p:nvSpPr>
          <p:cNvPr id="8" name="Rectangle 7"/>
          <p:cNvSpPr/>
          <p:nvPr userDrawn="1"/>
        </p:nvSpPr>
        <p:spPr>
          <a:xfrm>
            <a:off x="9743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S27</a:t>
            </a:r>
            <a:endParaRPr lang="fr-FR" sz="667" b="0" dirty="0">
              <a:solidFill>
                <a:srgbClr val="13324A"/>
              </a:solidFill>
            </a:endParaRPr>
          </a:p>
        </p:txBody>
      </p:sp>
      <p:sp>
        <p:nvSpPr>
          <p:cNvPr id="9" name="Rectangle 8"/>
          <p:cNvSpPr/>
          <p:nvPr userDrawn="1"/>
        </p:nvSpPr>
        <p:spPr>
          <a:xfrm>
            <a:off x="12540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S29</a:t>
            </a:r>
            <a:endParaRPr lang="fr-FR" sz="667" b="0" dirty="0">
              <a:solidFill>
                <a:srgbClr val="13324A"/>
              </a:solidFill>
            </a:endParaRPr>
          </a:p>
        </p:txBody>
      </p:sp>
      <p:sp>
        <p:nvSpPr>
          <p:cNvPr id="10" name="Rectangle 9"/>
          <p:cNvSpPr/>
          <p:nvPr userDrawn="1"/>
        </p:nvSpPr>
        <p:spPr>
          <a:xfrm>
            <a:off x="15337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S31</a:t>
            </a:r>
            <a:endParaRPr lang="fr-FR" sz="667" b="0" dirty="0">
              <a:solidFill>
                <a:srgbClr val="13324A"/>
              </a:solidFill>
            </a:endParaRPr>
          </a:p>
        </p:txBody>
      </p:sp>
      <p:sp>
        <p:nvSpPr>
          <p:cNvPr id="11" name="Rectangle 10"/>
          <p:cNvSpPr/>
          <p:nvPr userDrawn="1"/>
        </p:nvSpPr>
        <p:spPr>
          <a:xfrm>
            <a:off x="18134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S33</a:t>
            </a:r>
            <a:endParaRPr lang="fr-FR" sz="667" b="0" dirty="0">
              <a:solidFill>
                <a:srgbClr val="13324A"/>
              </a:solidFill>
            </a:endParaRPr>
          </a:p>
        </p:txBody>
      </p:sp>
      <p:sp>
        <p:nvSpPr>
          <p:cNvPr id="12" name="Rectangle 11"/>
          <p:cNvSpPr/>
          <p:nvPr userDrawn="1"/>
        </p:nvSpPr>
        <p:spPr>
          <a:xfrm>
            <a:off x="20931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S35</a:t>
            </a:r>
            <a:endParaRPr lang="fr-FR" sz="667" b="0" dirty="0">
              <a:solidFill>
                <a:srgbClr val="13324A"/>
              </a:solidFill>
            </a:endParaRPr>
          </a:p>
        </p:txBody>
      </p:sp>
      <p:sp>
        <p:nvSpPr>
          <p:cNvPr id="13" name="Rectangle 12"/>
          <p:cNvSpPr/>
          <p:nvPr userDrawn="1"/>
        </p:nvSpPr>
        <p:spPr>
          <a:xfrm>
            <a:off x="23729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S37</a:t>
            </a:r>
            <a:endParaRPr lang="fr-FR" sz="667" b="0" dirty="0">
              <a:solidFill>
                <a:srgbClr val="13324A"/>
              </a:solidFill>
            </a:endParaRPr>
          </a:p>
        </p:txBody>
      </p:sp>
      <p:sp>
        <p:nvSpPr>
          <p:cNvPr id="14" name="Rectangle 13"/>
          <p:cNvSpPr/>
          <p:nvPr userDrawn="1"/>
        </p:nvSpPr>
        <p:spPr>
          <a:xfrm>
            <a:off x="26526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S39</a:t>
            </a:r>
            <a:endParaRPr lang="fr-FR" sz="667" b="0" dirty="0">
              <a:solidFill>
                <a:srgbClr val="13324A"/>
              </a:solidFill>
            </a:endParaRPr>
          </a:p>
        </p:txBody>
      </p:sp>
      <p:sp>
        <p:nvSpPr>
          <p:cNvPr id="15" name="Rectangle 14"/>
          <p:cNvSpPr/>
          <p:nvPr userDrawn="1"/>
        </p:nvSpPr>
        <p:spPr>
          <a:xfrm>
            <a:off x="29323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S41</a:t>
            </a:r>
            <a:endParaRPr lang="fr-FR" sz="667" b="0" dirty="0">
              <a:solidFill>
                <a:srgbClr val="13324A"/>
              </a:solidFill>
            </a:endParaRPr>
          </a:p>
        </p:txBody>
      </p:sp>
      <p:sp>
        <p:nvSpPr>
          <p:cNvPr id="16" name="Rectangle 15"/>
          <p:cNvSpPr/>
          <p:nvPr userDrawn="1"/>
        </p:nvSpPr>
        <p:spPr>
          <a:xfrm>
            <a:off x="32120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S43</a:t>
            </a:r>
            <a:endParaRPr lang="fr-FR" sz="667" b="0" dirty="0">
              <a:solidFill>
                <a:srgbClr val="13324A"/>
              </a:solidFill>
            </a:endParaRPr>
          </a:p>
        </p:txBody>
      </p:sp>
      <p:sp>
        <p:nvSpPr>
          <p:cNvPr id="17" name="Rectangle 16"/>
          <p:cNvSpPr/>
          <p:nvPr userDrawn="1"/>
        </p:nvSpPr>
        <p:spPr>
          <a:xfrm>
            <a:off x="34917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S45</a:t>
            </a:r>
            <a:endParaRPr lang="fr-FR" sz="667" b="0" dirty="0">
              <a:solidFill>
                <a:srgbClr val="13324A"/>
              </a:solidFill>
            </a:endParaRPr>
          </a:p>
        </p:txBody>
      </p:sp>
      <p:sp>
        <p:nvSpPr>
          <p:cNvPr id="18" name="Rectangle 17"/>
          <p:cNvSpPr/>
          <p:nvPr userDrawn="1"/>
        </p:nvSpPr>
        <p:spPr>
          <a:xfrm>
            <a:off x="37715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S47</a:t>
            </a:r>
            <a:endParaRPr lang="fr-FR" sz="667" b="0" dirty="0">
              <a:solidFill>
                <a:srgbClr val="13324A"/>
              </a:solidFill>
            </a:endParaRPr>
          </a:p>
        </p:txBody>
      </p:sp>
      <p:sp>
        <p:nvSpPr>
          <p:cNvPr id="19" name="Rectangle 18"/>
          <p:cNvSpPr/>
          <p:nvPr userDrawn="1"/>
        </p:nvSpPr>
        <p:spPr>
          <a:xfrm>
            <a:off x="40512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S49</a:t>
            </a:r>
            <a:endParaRPr lang="fr-FR" sz="667" b="0" dirty="0">
              <a:solidFill>
                <a:srgbClr val="13324A"/>
              </a:solidFill>
            </a:endParaRPr>
          </a:p>
        </p:txBody>
      </p:sp>
      <p:sp>
        <p:nvSpPr>
          <p:cNvPr id="20" name="Rectangle 19"/>
          <p:cNvSpPr/>
          <p:nvPr userDrawn="1"/>
        </p:nvSpPr>
        <p:spPr>
          <a:xfrm>
            <a:off x="43309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S51</a:t>
            </a:r>
            <a:endParaRPr lang="fr-FR" sz="667" b="0" dirty="0">
              <a:solidFill>
                <a:srgbClr val="13324A"/>
              </a:solidFill>
            </a:endParaRPr>
          </a:p>
        </p:txBody>
      </p:sp>
      <p:sp>
        <p:nvSpPr>
          <p:cNvPr id="21" name="Rectangle 20"/>
          <p:cNvSpPr/>
          <p:nvPr userDrawn="1"/>
        </p:nvSpPr>
        <p:spPr>
          <a:xfrm>
            <a:off x="46106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S01</a:t>
            </a:r>
            <a:endParaRPr lang="fr-FR" sz="667" b="0" dirty="0">
              <a:solidFill>
                <a:srgbClr val="13324A"/>
              </a:solidFill>
            </a:endParaRPr>
          </a:p>
        </p:txBody>
      </p:sp>
      <p:sp>
        <p:nvSpPr>
          <p:cNvPr id="22" name="Rectangle 21"/>
          <p:cNvSpPr/>
          <p:nvPr userDrawn="1"/>
        </p:nvSpPr>
        <p:spPr>
          <a:xfrm>
            <a:off x="48903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S03</a:t>
            </a:r>
            <a:endParaRPr lang="fr-FR" sz="667" b="0" dirty="0">
              <a:solidFill>
                <a:srgbClr val="13324A"/>
              </a:solidFill>
            </a:endParaRPr>
          </a:p>
        </p:txBody>
      </p:sp>
      <p:sp>
        <p:nvSpPr>
          <p:cNvPr id="23" name="Rectangle 22"/>
          <p:cNvSpPr/>
          <p:nvPr userDrawn="1"/>
        </p:nvSpPr>
        <p:spPr>
          <a:xfrm>
            <a:off x="51701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S05</a:t>
            </a:r>
            <a:endParaRPr lang="fr-FR" sz="667" b="0" dirty="0">
              <a:solidFill>
                <a:srgbClr val="13324A"/>
              </a:solidFill>
            </a:endParaRPr>
          </a:p>
        </p:txBody>
      </p:sp>
      <p:sp>
        <p:nvSpPr>
          <p:cNvPr id="24" name="Rectangle à coins arrondis 23"/>
          <p:cNvSpPr/>
          <p:nvPr userDrawn="1"/>
        </p:nvSpPr>
        <p:spPr>
          <a:xfrm>
            <a:off x="431373" y="1154026"/>
            <a:ext cx="529671"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2019 T2</a:t>
            </a:r>
            <a:endParaRPr lang="fr-FR" sz="800" dirty="0">
              <a:solidFill>
                <a:schemeClr val="bg1"/>
              </a:solidFill>
            </a:endParaRPr>
          </a:p>
        </p:txBody>
      </p:sp>
      <p:sp>
        <p:nvSpPr>
          <p:cNvPr id="25" name="Rectangle à coins arrondis 24"/>
          <p:cNvSpPr/>
          <p:nvPr userDrawn="1"/>
        </p:nvSpPr>
        <p:spPr>
          <a:xfrm>
            <a:off x="991835" y="1154026"/>
            <a:ext cx="1817160"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2019 T3</a:t>
            </a:r>
            <a:endParaRPr lang="fr-FR" sz="800" dirty="0">
              <a:solidFill>
                <a:schemeClr val="bg1"/>
              </a:solidFill>
            </a:endParaRPr>
          </a:p>
        </p:txBody>
      </p:sp>
      <p:sp>
        <p:nvSpPr>
          <p:cNvPr id="26" name="Rectangle à coins arrondis 25"/>
          <p:cNvSpPr/>
          <p:nvPr userDrawn="1"/>
        </p:nvSpPr>
        <p:spPr>
          <a:xfrm>
            <a:off x="2839787" y="1154026"/>
            <a:ext cx="1856260"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2019 T4</a:t>
            </a:r>
            <a:endParaRPr lang="fr-FR" sz="800" dirty="0">
              <a:solidFill>
                <a:schemeClr val="bg1"/>
              </a:solidFill>
            </a:endParaRPr>
          </a:p>
        </p:txBody>
      </p:sp>
      <p:sp>
        <p:nvSpPr>
          <p:cNvPr id="27" name="Rectangle 26"/>
          <p:cNvSpPr/>
          <p:nvPr userDrawn="1"/>
        </p:nvSpPr>
        <p:spPr>
          <a:xfrm>
            <a:off x="5547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S24</a:t>
            </a:r>
            <a:endParaRPr lang="fr-FR" sz="667" b="0" dirty="0">
              <a:solidFill>
                <a:srgbClr val="13324A"/>
              </a:solidFill>
            </a:endParaRPr>
          </a:p>
        </p:txBody>
      </p:sp>
      <p:sp>
        <p:nvSpPr>
          <p:cNvPr id="28" name="Rectangle 27"/>
          <p:cNvSpPr/>
          <p:nvPr userDrawn="1"/>
        </p:nvSpPr>
        <p:spPr>
          <a:xfrm>
            <a:off x="8344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S26</a:t>
            </a:r>
            <a:endParaRPr lang="fr-FR" sz="667" b="0" dirty="0">
              <a:solidFill>
                <a:srgbClr val="13324A"/>
              </a:solidFill>
            </a:endParaRPr>
          </a:p>
        </p:txBody>
      </p:sp>
      <p:sp>
        <p:nvSpPr>
          <p:cNvPr id="29" name="Rectangle 28"/>
          <p:cNvSpPr/>
          <p:nvPr userDrawn="1"/>
        </p:nvSpPr>
        <p:spPr>
          <a:xfrm>
            <a:off x="11141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S28</a:t>
            </a:r>
            <a:endParaRPr lang="fr-FR" sz="667" b="0" dirty="0">
              <a:solidFill>
                <a:srgbClr val="13324A"/>
              </a:solidFill>
            </a:endParaRPr>
          </a:p>
        </p:txBody>
      </p:sp>
      <p:sp>
        <p:nvSpPr>
          <p:cNvPr id="30" name="Rectangle 29"/>
          <p:cNvSpPr/>
          <p:nvPr userDrawn="1"/>
        </p:nvSpPr>
        <p:spPr>
          <a:xfrm>
            <a:off x="13938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S30</a:t>
            </a:r>
            <a:endParaRPr lang="fr-FR" sz="667" b="0" dirty="0">
              <a:solidFill>
                <a:srgbClr val="13324A"/>
              </a:solidFill>
            </a:endParaRPr>
          </a:p>
        </p:txBody>
      </p:sp>
      <p:sp>
        <p:nvSpPr>
          <p:cNvPr id="31" name="Rectangle 30"/>
          <p:cNvSpPr/>
          <p:nvPr userDrawn="1"/>
        </p:nvSpPr>
        <p:spPr>
          <a:xfrm>
            <a:off x="16736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S32</a:t>
            </a:r>
            <a:endParaRPr lang="fr-FR" sz="667" b="0" dirty="0">
              <a:solidFill>
                <a:srgbClr val="13324A"/>
              </a:solidFill>
            </a:endParaRPr>
          </a:p>
        </p:txBody>
      </p:sp>
      <p:sp>
        <p:nvSpPr>
          <p:cNvPr id="32" name="Rectangle 31"/>
          <p:cNvSpPr/>
          <p:nvPr userDrawn="1"/>
        </p:nvSpPr>
        <p:spPr>
          <a:xfrm>
            <a:off x="19533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S34</a:t>
            </a:r>
            <a:endParaRPr lang="fr-FR" sz="667" b="0" dirty="0">
              <a:solidFill>
                <a:srgbClr val="13324A"/>
              </a:solidFill>
            </a:endParaRPr>
          </a:p>
        </p:txBody>
      </p:sp>
      <p:sp>
        <p:nvSpPr>
          <p:cNvPr id="33" name="Rectangle 32"/>
          <p:cNvSpPr/>
          <p:nvPr userDrawn="1"/>
        </p:nvSpPr>
        <p:spPr>
          <a:xfrm>
            <a:off x="22330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S36</a:t>
            </a:r>
            <a:endParaRPr lang="fr-FR" sz="667" b="0" dirty="0">
              <a:solidFill>
                <a:srgbClr val="13324A"/>
              </a:solidFill>
            </a:endParaRPr>
          </a:p>
        </p:txBody>
      </p:sp>
      <p:sp>
        <p:nvSpPr>
          <p:cNvPr id="34" name="Rectangle 33"/>
          <p:cNvSpPr/>
          <p:nvPr userDrawn="1"/>
        </p:nvSpPr>
        <p:spPr>
          <a:xfrm>
            <a:off x="25127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S38</a:t>
            </a:r>
            <a:endParaRPr lang="fr-FR" sz="667" b="0" dirty="0">
              <a:solidFill>
                <a:srgbClr val="13324A"/>
              </a:solidFill>
            </a:endParaRPr>
          </a:p>
        </p:txBody>
      </p:sp>
      <p:sp>
        <p:nvSpPr>
          <p:cNvPr id="35" name="Rectangle 34"/>
          <p:cNvSpPr/>
          <p:nvPr userDrawn="1"/>
        </p:nvSpPr>
        <p:spPr>
          <a:xfrm>
            <a:off x="27924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S40</a:t>
            </a:r>
            <a:endParaRPr lang="fr-FR" sz="667" b="0" dirty="0">
              <a:solidFill>
                <a:srgbClr val="13324A"/>
              </a:solidFill>
            </a:endParaRPr>
          </a:p>
        </p:txBody>
      </p:sp>
      <p:sp>
        <p:nvSpPr>
          <p:cNvPr id="36" name="Rectangle 35"/>
          <p:cNvSpPr/>
          <p:nvPr userDrawn="1"/>
        </p:nvSpPr>
        <p:spPr>
          <a:xfrm>
            <a:off x="30722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S42</a:t>
            </a:r>
            <a:endParaRPr lang="fr-FR" sz="667" b="0" dirty="0">
              <a:solidFill>
                <a:srgbClr val="13324A"/>
              </a:solidFill>
            </a:endParaRPr>
          </a:p>
        </p:txBody>
      </p:sp>
      <p:sp>
        <p:nvSpPr>
          <p:cNvPr id="37" name="Rectangle 36"/>
          <p:cNvSpPr/>
          <p:nvPr userDrawn="1"/>
        </p:nvSpPr>
        <p:spPr>
          <a:xfrm>
            <a:off x="33519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S44</a:t>
            </a:r>
            <a:endParaRPr lang="fr-FR" sz="667" b="0" dirty="0">
              <a:solidFill>
                <a:srgbClr val="13324A"/>
              </a:solidFill>
            </a:endParaRPr>
          </a:p>
        </p:txBody>
      </p:sp>
      <p:sp>
        <p:nvSpPr>
          <p:cNvPr id="38" name="Rectangle 37"/>
          <p:cNvSpPr/>
          <p:nvPr userDrawn="1"/>
        </p:nvSpPr>
        <p:spPr>
          <a:xfrm>
            <a:off x="36316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S46</a:t>
            </a:r>
            <a:endParaRPr lang="fr-FR" sz="667" b="0" dirty="0">
              <a:solidFill>
                <a:srgbClr val="13324A"/>
              </a:solidFill>
            </a:endParaRPr>
          </a:p>
        </p:txBody>
      </p:sp>
      <p:sp>
        <p:nvSpPr>
          <p:cNvPr id="39" name="Rectangle 38"/>
          <p:cNvSpPr/>
          <p:nvPr userDrawn="1"/>
        </p:nvSpPr>
        <p:spPr>
          <a:xfrm>
            <a:off x="39113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S48</a:t>
            </a:r>
            <a:endParaRPr lang="fr-FR" sz="667" b="0" dirty="0">
              <a:solidFill>
                <a:srgbClr val="13324A"/>
              </a:solidFill>
            </a:endParaRPr>
          </a:p>
        </p:txBody>
      </p:sp>
      <p:sp>
        <p:nvSpPr>
          <p:cNvPr id="40" name="Rectangle 39"/>
          <p:cNvSpPr/>
          <p:nvPr userDrawn="1"/>
        </p:nvSpPr>
        <p:spPr>
          <a:xfrm>
            <a:off x="41910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S50</a:t>
            </a:r>
            <a:endParaRPr lang="fr-FR" sz="667" b="0" dirty="0">
              <a:solidFill>
                <a:srgbClr val="13324A"/>
              </a:solidFill>
            </a:endParaRPr>
          </a:p>
        </p:txBody>
      </p:sp>
      <p:sp>
        <p:nvSpPr>
          <p:cNvPr id="41" name="Rectangle 40"/>
          <p:cNvSpPr/>
          <p:nvPr userDrawn="1"/>
        </p:nvSpPr>
        <p:spPr>
          <a:xfrm>
            <a:off x="44708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S52</a:t>
            </a:r>
            <a:endParaRPr lang="fr-FR" sz="667" b="0" dirty="0">
              <a:solidFill>
                <a:srgbClr val="13324A"/>
              </a:solidFill>
            </a:endParaRPr>
          </a:p>
        </p:txBody>
      </p:sp>
      <p:sp>
        <p:nvSpPr>
          <p:cNvPr id="42" name="Rectangle 41"/>
          <p:cNvSpPr/>
          <p:nvPr userDrawn="1"/>
        </p:nvSpPr>
        <p:spPr>
          <a:xfrm>
            <a:off x="47505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S02</a:t>
            </a:r>
            <a:endParaRPr lang="fr-FR" sz="667" b="0" dirty="0">
              <a:solidFill>
                <a:srgbClr val="13324A"/>
              </a:solidFill>
            </a:endParaRPr>
          </a:p>
        </p:txBody>
      </p:sp>
      <p:sp>
        <p:nvSpPr>
          <p:cNvPr id="43" name="Rectangle 42"/>
          <p:cNvSpPr/>
          <p:nvPr userDrawn="1"/>
        </p:nvSpPr>
        <p:spPr>
          <a:xfrm>
            <a:off x="50302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S04</a:t>
            </a:r>
            <a:endParaRPr lang="fr-FR" sz="667" b="0" dirty="0">
              <a:solidFill>
                <a:srgbClr val="13324A"/>
              </a:solidFill>
            </a:endParaRPr>
          </a:p>
        </p:txBody>
      </p:sp>
      <p:sp>
        <p:nvSpPr>
          <p:cNvPr id="44" name="Rectangle à coins arrondis 43"/>
          <p:cNvSpPr/>
          <p:nvPr userDrawn="1"/>
        </p:nvSpPr>
        <p:spPr>
          <a:xfrm>
            <a:off x="432709" y="1351389"/>
            <a:ext cx="528335" cy="1334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Juin</a:t>
            </a:r>
            <a:endParaRPr lang="fr-FR" sz="800" dirty="0">
              <a:solidFill>
                <a:schemeClr val="bg1"/>
              </a:solidFill>
            </a:endParaRPr>
          </a:p>
        </p:txBody>
      </p:sp>
      <p:sp>
        <p:nvSpPr>
          <p:cNvPr id="45" name="Rectangle à coins arrondis 44"/>
          <p:cNvSpPr/>
          <p:nvPr userDrawn="1"/>
        </p:nvSpPr>
        <p:spPr>
          <a:xfrm>
            <a:off x="991836" y="1351387"/>
            <a:ext cx="570497" cy="13319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Juil.</a:t>
            </a:r>
            <a:endParaRPr lang="fr-FR" sz="800" dirty="0">
              <a:solidFill>
                <a:schemeClr val="bg1"/>
              </a:solidFill>
            </a:endParaRPr>
          </a:p>
        </p:txBody>
      </p:sp>
      <p:sp>
        <p:nvSpPr>
          <p:cNvPr id="46" name="Rectangle à coins arrondis 45"/>
          <p:cNvSpPr/>
          <p:nvPr userDrawn="1"/>
        </p:nvSpPr>
        <p:spPr>
          <a:xfrm>
            <a:off x="1595665" y="1351387"/>
            <a:ext cx="584312" cy="13346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Août</a:t>
            </a:r>
            <a:endParaRPr lang="fr-FR" sz="800" dirty="0">
              <a:solidFill>
                <a:schemeClr val="bg1"/>
              </a:solidFill>
            </a:endParaRPr>
          </a:p>
        </p:txBody>
      </p:sp>
      <p:sp>
        <p:nvSpPr>
          <p:cNvPr id="47" name="Rectangle à coins arrondis 46"/>
          <p:cNvSpPr/>
          <p:nvPr userDrawn="1"/>
        </p:nvSpPr>
        <p:spPr>
          <a:xfrm>
            <a:off x="2224683" y="1351387"/>
            <a:ext cx="584312" cy="13341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Sept.</a:t>
            </a:r>
            <a:endParaRPr lang="fr-FR" sz="800" dirty="0">
              <a:solidFill>
                <a:schemeClr val="bg1"/>
              </a:solidFill>
            </a:endParaRPr>
          </a:p>
        </p:txBody>
      </p:sp>
      <p:sp>
        <p:nvSpPr>
          <p:cNvPr id="48" name="Rectangle à coins arrondis 47"/>
          <p:cNvSpPr/>
          <p:nvPr userDrawn="1"/>
        </p:nvSpPr>
        <p:spPr>
          <a:xfrm>
            <a:off x="2839612" y="1344163"/>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Oct.</a:t>
            </a:r>
            <a:endParaRPr lang="fr-FR" sz="800" dirty="0">
              <a:solidFill>
                <a:schemeClr val="bg1"/>
              </a:solidFill>
            </a:endParaRPr>
          </a:p>
        </p:txBody>
      </p:sp>
      <p:sp>
        <p:nvSpPr>
          <p:cNvPr id="49" name="Rectangle à coins arrondis 48"/>
          <p:cNvSpPr/>
          <p:nvPr userDrawn="1"/>
        </p:nvSpPr>
        <p:spPr>
          <a:xfrm>
            <a:off x="3454543" y="1344109"/>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Nov.</a:t>
            </a:r>
            <a:endParaRPr lang="fr-FR" sz="800" dirty="0">
              <a:solidFill>
                <a:schemeClr val="bg1"/>
              </a:solidFill>
            </a:endParaRPr>
          </a:p>
        </p:txBody>
      </p:sp>
      <p:sp>
        <p:nvSpPr>
          <p:cNvPr id="50" name="Rectangle à coins arrondis 49"/>
          <p:cNvSpPr/>
          <p:nvPr userDrawn="1"/>
        </p:nvSpPr>
        <p:spPr>
          <a:xfrm>
            <a:off x="4067030" y="1344056"/>
            <a:ext cx="629017" cy="14053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Déc.</a:t>
            </a:r>
            <a:endParaRPr lang="fr-FR" sz="800" dirty="0">
              <a:solidFill>
                <a:schemeClr val="bg1"/>
              </a:solidFill>
            </a:endParaRPr>
          </a:p>
        </p:txBody>
      </p:sp>
      <p:sp>
        <p:nvSpPr>
          <p:cNvPr id="51" name="Rectangle à coins arrondis 50"/>
          <p:cNvSpPr/>
          <p:nvPr userDrawn="1"/>
        </p:nvSpPr>
        <p:spPr>
          <a:xfrm>
            <a:off x="4726664" y="1344003"/>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Janv.</a:t>
            </a:r>
            <a:endParaRPr lang="fr-FR" sz="800" dirty="0">
              <a:solidFill>
                <a:schemeClr val="bg1"/>
              </a:solidFill>
            </a:endParaRPr>
          </a:p>
        </p:txBody>
      </p:sp>
      <p:sp>
        <p:nvSpPr>
          <p:cNvPr id="52" name="Rectangle 51"/>
          <p:cNvSpPr/>
          <p:nvPr userDrawn="1"/>
        </p:nvSpPr>
        <p:spPr>
          <a:xfrm>
            <a:off x="53099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S06</a:t>
            </a:r>
            <a:endParaRPr lang="fr-FR" sz="667" b="0" dirty="0">
              <a:solidFill>
                <a:srgbClr val="13324A"/>
              </a:solidFill>
            </a:endParaRPr>
          </a:p>
        </p:txBody>
      </p:sp>
      <p:sp>
        <p:nvSpPr>
          <p:cNvPr id="53" name="Rectangle à coins arrondis 52"/>
          <p:cNvSpPr/>
          <p:nvPr userDrawn="1"/>
        </p:nvSpPr>
        <p:spPr>
          <a:xfrm>
            <a:off x="5343694" y="1351390"/>
            <a:ext cx="521633" cy="13319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Févr.</a:t>
            </a:r>
            <a:endParaRPr lang="fr-FR" sz="800" dirty="0">
              <a:solidFill>
                <a:schemeClr val="bg1"/>
              </a:solidFill>
            </a:endParaRPr>
          </a:p>
        </p:txBody>
      </p:sp>
      <p:sp>
        <p:nvSpPr>
          <p:cNvPr id="54" name="Rectangle 53"/>
          <p:cNvSpPr/>
          <p:nvPr userDrawn="1"/>
        </p:nvSpPr>
        <p:spPr>
          <a:xfrm>
            <a:off x="57295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S09</a:t>
            </a:r>
            <a:endParaRPr lang="fr-FR" sz="667" b="0" dirty="0">
              <a:solidFill>
                <a:srgbClr val="13324A"/>
              </a:solidFill>
            </a:endParaRPr>
          </a:p>
        </p:txBody>
      </p:sp>
      <p:sp>
        <p:nvSpPr>
          <p:cNvPr id="55" name="Rectangle 54"/>
          <p:cNvSpPr/>
          <p:nvPr userDrawn="1"/>
        </p:nvSpPr>
        <p:spPr>
          <a:xfrm>
            <a:off x="60092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S11</a:t>
            </a:r>
            <a:endParaRPr lang="fr-FR" sz="667" b="0" dirty="0">
              <a:solidFill>
                <a:srgbClr val="13324A"/>
              </a:solidFill>
            </a:endParaRPr>
          </a:p>
        </p:txBody>
      </p:sp>
      <p:sp>
        <p:nvSpPr>
          <p:cNvPr id="56" name="Rectangle 55"/>
          <p:cNvSpPr/>
          <p:nvPr userDrawn="1"/>
        </p:nvSpPr>
        <p:spPr>
          <a:xfrm>
            <a:off x="62889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S13</a:t>
            </a:r>
            <a:endParaRPr lang="fr-FR" sz="667" b="0" dirty="0">
              <a:solidFill>
                <a:srgbClr val="13324A"/>
              </a:solidFill>
            </a:endParaRPr>
          </a:p>
        </p:txBody>
      </p:sp>
      <p:sp>
        <p:nvSpPr>
          <p:cNvPr id="57" name="Rectangle 56"/>
          <p:cNvSpPr/>
          <p:nvPr userDrawn="1"/>
        </p:nvSpPr>
        <p:spPr>
          <a:xfrm>
            <a:off x="65687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S15</a:t>
            </a:r>
            <a:endParaRPr lang="fr-FR" sz="667" b="0" dirty="0">
              <a:solidFill>
                <a:srgbClr val="13324A"/>
              </a:solidFill>
            </a:endParaRPr>
          </a:p>
        </p:txBody>
      </p:sp>
      <p:sp>
        <p:nvSpPr>
          <p:cNvPr id="58" name="Rectangle 57"/>
          <p:cNvSpPr/>
          <p:nvPr userDrawn="1"/>
        </p:nvSpPr>
        <p:spPr>
          <a:xfrm>
            <a:off x="68484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S17</a:t>
            </a:r>
            <a:endParaRPr lang="fr-FR" sz="667" b="0" dirty="0">
              <a:solidFill>
                <a:srgbClr val="13324A"/>
              </a:solidFill>
            </a:endParaRPr>
          </a:p>
        </p:txBody>
      </p:sp>
      <p:sp>
        <p:nvSpPr>
          <p:cNvPr id="59" name="Rectangle 58"/>
          <p:cNvSpPr/>
          <p:nvPr userDrawn="1"/>
        </p:nvSpPr>
        <p:spPr>
          <a:xfrm>
            <a:off x="55896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S08</a:t>
            </a:r>
            <a:endParaRPr lang="fr-FR" sz="667" b="0" dirty="0">
              <a:solidFill>
                <a:srgbClr val="13324A"/>
              </a:solidFill>
            </a:endParaRPr>
          </a:p>
        </p:txBody>
      </p:sp>
      <p:sp>
        <p:nvSpPr>
          <p:cNvPr id="60" name="Rectangle 59"/>
          <p:cNvSpPr/>
          <p:nvPr userDrawn="1"/>
        </p:nvSpPr>
        <p:spPr>
          <a:xfrm>
            <a:off x="58694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S10</a:t>
            </a:r>
            <a:endParaRPr lang="fr-FR" sz="667" b="0" dirty="0">
              <a:solidFill>
                <a:srgbClr val="13324A"/>
              </a:solidFill>
            </a:endParaRPr>
          </a:p>
        </p:txBody>
      </p:sp>
      <p:sp>
        <p:nvSpPr>
          <p:cNvPr id="61" name="Rectangle 60"/>
          <p:cNvSpPr/>
          <p:nvPr userDrawn="1"/>
        </p:nvSpPr>
        <p:spPr>
          <a:xfrm>
            <a:off x="61491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S12</a:t>
            </a:r>
            <a:endParaRPr lang="fr-FR" sz="667" b="0" dirty="0">
              <a:solidFill>
                <a:srgbClr val="13324A"/>
              </a:solidFill>
            </a:endParaRPr>
          </a:p>
        </p:txBody>
      </p:sp>
      <p:sp>
        <p:nvSpPr>
          <p:cNvPr id="62" name="Rectangle 61"/>
          <p:cNvSpPr/>
          <p:nvPr userDrawn="1"/>
        </p:nvSpPr>
        <p:spPr>
          <a:xfrm>
            <a:off x="64288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S14</a:t>
            </a:r>
            <a:endParaRPr lang="fr-FR" sz="667" b="0" dirty="0">
              <a:solidFill>
                <a:srgbClr val="13324A"/>
              </a:solidFill>
            </a:endParaRPr>
          </a:p>
        </p:txBody>
      </p:sp>
      <p:sp>
        <p:nvSpPr>
          <p:cNvPr id="63" name="Rectangle 62"/>
          <p:cNvSpPr/>
          <p:nvPr userDrawn="1"/>
        </p:nvSpPr>
        <p:spPr>
          <a:xfrm>
            <a:off x="67085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S16</a:t>
            </a:r>
            <a:endParaRPr lang="fr-FR" sz="667" b="0" dirty="0">
              <a:solidFill>
                <a:srgbClr val="13324A"/>
              </a:solidFill>
            </a:endParaRPr>
          </a:p>
        </p:txBody>
      </p:sp>
      <p:sp>
        <p:nvSpPr>
          <p:cNvPr id="64" name="Rectangle 63"/>
          <p:cNvSpPr/>
          <p:nvPr userDrawn="1"/>
        </p:nvSpPr>
        <p:spPr>
          <a:xfrm>
            <a:off x="71281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S19</a:t>
            </a:r>
            <a:endParaRPr lang="fr-FR" sz="667" b="0" dirty="0">
              <a:solidFill>
                <a:srgbClr val="13324A"/>
              </a:solidFill>
            </a:endParaRPr>
          </a:p>
        </p:txBody>
      </p:sp>
      <p:sp>
        <p:nvSpPr>
          <p:cNvPr id="65" name="Rectangle 64"/>
          <p:cNvSpPr/>
          <p:nvPr userDrawn="1"/>
        </p:nvSpPr>
        <p:spPr>
          <a:xfrm>
            <a:off x="74078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S21</a:t>
            </a:r>
            <a:endParaRPr lang="fr-FR" sz="667" b="0" dirty="0">
              <a:solidFill>
                <a:srgbClr val="13324A"/>
              </a:solidFill>
            </a:endParaRPr>
          </a:p>
        </p:txBody>
      </p:sp>
      <p:sp>
        <p:nvSpPr>
          <p:cNvPr id="66" name="Rectangle 65"/>
          <p:cNvSpPr/>
          <p:nvPr userDrawn="1"/>
        </p:nvSpPr>
        <p:spPr>
          <a:xfrm>
            <a:off x="76875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S23</a:t>
            </a:r>
            <a:endParaRPr lang="fr-FR" sz="667" b="0" dirty="0">
              <a:solidFill>
                <a:srgbClr val="13324A"/>
              </a:solidFill>
            </a:endParaRPr>
          </a:p>
        </p:txBody>
      </p:sp>
      <p:sp>
        <p:nvSpPr>
          <p:cNvPr id="67" name="Rectangle 66"/>
          <p:cNvSpPr/>
          <p:nvPr userDrawn="1"/>
        </p:nvSpPr>
        <p:spPr>
          <a:xfrm>
            <a:off x="79673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S25</a:t>
            </a:r>
            <a:endParaRPr lang="fr-FR" sz="667" b="0" dirty="0">
              <a:solidFill>
                <a:srgbClr val="13324A"/>
              </a:solidFill>
            </a:endParaRPr>
          </a:p>
        </p:txBody>
      </p:sp>
      <p:sp>
        <p:nvSpPr>
          <p:cNvPr id="68" name="Rectangle 67"/>
          <p:cNvSpPr/>
          <p:nvPr userDrawn="1"/>
        </p:nvSpPr>
        <p:spPr>
          <a:xfrm>
            <a:off x="82470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S27</a:t>
            </a:r>
            <a:endParaRPr lang="fr-FR" sz="667" b="0" dirty="0">
              <a:solidFill>
                <a:srgbClr val="13324A"/>
              </a:solidFill>
            </a:endParaRPr>
          </a:p>
        </p:txBody>
      </p:sp>
      <p:sp>
        <p:nvSpPr>
          <p:cNvPr id="69" name="Rectangle 68"/>
          <p:cNvSpPr/>
          <p:nvPr userDrawn="1"/>
        </p:nvSpPr>
        <p:spPr>
          <a:xfrm>
            <a:off x="69882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S18</a:t>
            </a:r>
            <a:endParaRPr lang="fr-FR" sz="667" b="0" dirty="0">
              <a:solidFill>
                <a:srgbClr val="13324A"/>
              </a:solidFill>
            </a:endParaRPr>
          </a:p>
        </p:txBody>
      </p:sp>
      <p:sp>
        <p:nvSpPr>
          <p:cNvPr id="70" name="Rectangle 69"/>
          <p:cNvSpPr/>
          <p:nvPr userDrawn="1"/>
        </p:nvSpPr>
        <p:spPr>
          <a:xfrm>
            <a:off x="72680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S20</a:t>
            </a:r>
            <a:endParaRPr lang="fr-FR" sz="667" b="0" dirty="0">
              <a:solidFill>
                <a:srgbClr val="13324A"/>
              </a:solidFill>
            </a:endParaRPr>
          </a:p>
        </p:txBody>
      </p:sp>
      <p:sp>
        <p:nvSpPr>
          <p:cNvPr id="71" name="Rectangle 70"/>
          <p:cNvSpPr/>
          <p:nvPr userDrawn="1"/>
        </p:nvSpPr>
        <p:spPr>
          <a:xfrm>
            <a:off x="75477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S22</a:t>
            </a:r>
            <a:endParaRPr lang="fr-FR" sz="667" b="0" dirty="0">
              <a:solidFill>
                <a:srgbClr val="13324A"/>
              </a:solidFill>
            </a:endParaRPr>
          </a:p>
        </p:txBody>
      </p:sp>
      <p:sp>
        <p:nvSpPr>
          <p:cNvPr id="72" name="Rectangle 71"/>
          <p:cNvSpPr/>
          <p:nvPr userDrawn="1"/>
        </p:nvSpPr>
        <p:spPr>
          <a:xfrm>
            <a:off x="78274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S24</a:t>
            </a:r>
            <a:endParaRPr lang="fr-FR" sz="667" b="0" dirty="0">
              <a:solidFill>
                <a:srgbClr val="13324A"/>
              </a:solidFill>
            </a:endParaRPr>
          </a:p>
        </p:txBody>
      </p:sp>
      <p:sp>
        <p:nvSpPr>
          <p:cNvPr id="73" name="Rectangle 72"/>
          <p:cNvSpPr/>
          <p:nvPr userDrawn="1"/>
        </p:nvSpPr>
        <p:spPr>
          <a:xfrm>
            <a:off x="81071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S26</a:t>
            </a:r>
            <a:endParaRPr lang="fr-FR" sz="667" b="0" dirty="0">
              <a:solidFill>
                <a:srgbClr val="13324A"/>
              </a:solidFill>
            </a:endParaRPr>
          </a:p>
        </p:txBody>
      </p:sp>
      <p:sp>
        <p:nvSpPr>
          <p:cNvPr id="74" name="Rectangle à coins arrondis 73"/>
          <p:cNvSpPr/>
          <p:nvPr userDrawn="1"/>
        </p:nvSpPr>
        <p:spPr>
          <a:xfrm>
            <a:off x="4726840" y="1154026"/>
            <a:ext cx="1803073"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2020 T1</a:t>
            </a:r>
            <a:endParaRPr lang="fr-FR" sz="800" dirty="0">
              <a:solidFill>
                <a:schemeClr val="bg1"/>
              </a:solidFill>
            </a:endParaRPr>
          </a:p>
        </p:txBody>
      </p:sp>
      <p:sp>
        <p:nvSpPr>
          <p:cNvPr id="75" name="Rectangle à coins arrondis 74"/>
          <p:cNvSpPr/>
          <p:nvPr userDrawn="1"/>
        </p:nvSpPr>
        <p:spPr>
          <a:xfrm>
            <a:off x="6560706" y="1154027"/>
            <a:ext cx="1698433" cy="15740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2020 T2</a:t>
            </a:r>
            <a:endParaRPr lang="fr-FR" sz="800" dirty="0">
              <a:solidFill>
                <a:schemeClr val="bg1"/>
              </a:solidFill>
            </a:endParaRPr>
          </a:p>
        </p:txBody>
      </p:sp>
      <p:sp>
        <p:nvSpPr>
          <p:cNvPr id="76" name="Rectangle à coins arrondis 75"/>
          <p:cNvSpPr/>
          <p:nvPr userDrawn="1"/>
        </p:nvSpPr>
        <p:spPr>
          <a:xfrm>
            <a:off x="5898045" y="1351388"/>
            <a:ext cx="631868" cy="13319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Mars</a:t>
            </a:r>
            <a:endParaRPr lang="fr-FR" sz="800" dirty="0">
              <a:solidFill>
                <a:schemeClr val="bg1"/>
              </a:solidFill>
            </a:endParaRPr>
          </a:p>
        </p:txBody>
      </p:sp>
      <p:sp>
        <p:nvSpPr>
          <p:cNvPr id="77" name="Rectangle à coins arrondis 76"/>
          <p:cNvSpPr/>
          <p:nvPr userDrawn="1"/>
        </p:nvSpPr>
        <p:spPr>
          <a:xfrm>
            <a:off x="6557960" y="1344003"/>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Avril</a:t>
            </a:r>
            <a:endParaRPr lang="fr-FR" sz="800" dirty="0">
              <a:solidFill>
                <a:schemeClr val="bg1"/>
              </a:solidFill>
            </a:endParaRPr>
          </a:p>
        </p:txBody>
      </p:sp>
      <p:sp>
        <p:nvSpPr>
          <p:cNvPr id="78" name="Rectangle à coins arrondis 77"/>
          <p:cNvSpPr/>
          <p:nvPr userDrawn="1"/>
        </p:nvSpPr>
        <p:spPr>
          <a:xfrm>
            <a:off x="7174990" y="1351390"/>
            <a:ext cx="521633" cy="13319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Mai</a:t>
            </a:r>
            <a:endParaRPr lang="fr-FR" sz="800" dirty="0">
              <a:solidFill>
                <a:schemeClr val="bg1"/>
              </a:solidFill>
            </a:endParaRPr>
          </a:p>
        </p:txBody>
      </p:sp>
      <p:sp>
        <p:nvSpPr>
          <p:cNvPr id="79" name="Rectangle à coins arrondis 78"/>
          <p:cNvSpPr/>
          <p:nvPr userDrawn="1"/>
        </p:nvSpPr>
        <p:spPr>
          <a:xfrm>
            <a:off x="7722481" y="1351389"/>
            <a:ext cx="536659" cy="13198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Juin</a:t>
            </a:r>
            <a:endParaRPr lang="fr-FR" sz="800" dirty="0">
              <a:solidFill>
                <a:schemeClr val="bg1"/>
              </a:solidFill>
            </a:endParaRPr>
          </a:p>
        </p:txBody>
      </p:sp>
      <p:sp>
        <p:nvSpPr>
          <p:cNvPr id="80" name="ZoneTexte 79"/>
          <p:cNvSpPr txBox="1"/>
          <p:nvPr userDrawn="1"/>
        </p:nvSpPr>
        <p:spPr>
          <a:xfrm>
            <a:off x="-48682" y="1730089"/>
            <a:ext cx="430887" cy="779112"/>
          </a:xfrm>
          <a:prstGeom prst="rect">
            <a:avLst/>
          </a:prstGeom>
          <a:noFill/>
        </p:spPr>
        <p:txBody>
          <a:bodyPr vert="vert270" wrap="square" rtlCol="0">
            <a:spAutoFit/>
          </a:bodyPr>
          <a:lstStyle/>
          <a:p>
            <a:pPr algn="ctr"/>
            <a:r>
              <a:rPr lang="fr-FR" sz="800" dirty="0" smtClean="0">
                <a:solidFill>
                  <a:srgbClr val="13324A"/>
                </a:solidFill>
              </a:rPr>
              <a:t>Organisation du projet</a:t>
            </a:r>
            <a:endParaRPr lang="fr-FR" sz="800" dirty="0">
              <a:solidFill>
                <a:srgbClr val="13324A"/>
              </a:solidFill>
            </a:endParaRPr>
          </a:p>
        </p:txBody>
      </p:sp>
      <p:sp>
        <p:nvSpPr>
          <p:cNvPr id="81" name="ZoneTexte 80"/>
          <p:cNvSpPr txBox="1"/>
          <p:nvPr userDrawn="1"/>
        </p:nvSpPr>
        <p:spPr>
          <a:xfrm>
            <a:off x="12874" y="2496151"/>
            <a:ext cx="307777" cy="2690323"/>
          </a:xfrm>
          <a:prstGeom prst="rect">
            <a:avLst/>
          </a:prstGeom>
          <a:noFill/>
        </p:spPr>
        <p:txBody>
          <a:bodyPr vert="vert270" wrap="square" rtlCol="0">
            <a:spAutoFit/>
          </a:bodyPr>
          <a:lstStyle/>
          <a:p>
            <a:pPr algn="ctr"/>
            <a:r>
              <a:rPr lang="fr-FR" sz="800" dirty="0" smtClean="0">
                <a:solidFill>
                  <a:srgbClr val="13324A"/>
                </a:solidFill>
              </a:rPr>
              <a:t>Mise</a:t>
            </a:r>
            <a:r>
              <a:rPr lang="fr-FR" sz="800" baseline="0" dirty="0" smtClean="0">
                <a:solidFill>
                  <a:srgbClr val="13324A"/>
                </a:solidFill>
              </a:rPr>
              <a:t> sous contrôle des données</a:t>
            </a:r>
            <a:endParaRPr lang="fr-FR" sz="800" dirty="0">
              <a:solidFill>
                <a:srgbClr val="13324A"/>
              </a:solidFill>
            </a:endParaRPr>
          </a:p>
        </p:txBody>
      </p:sp>
      <p:sp>
        <p:nvSpPr>
          <p:cNvPr id="82" name="Rectangle 81"/>
          <p:cNvSpPr/>
          <p:nvPr userDrawn="1"/>
        </p:nvSpPr>
        <p:spPr>
          <a:xfrm>
            <a:off x="85267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S29</a:t>
            </a:r>
            <a:endParaRPr lang="fr-FR" sz="667" b="0" dirty="0">
              <a:solidFill>
                <a:srgbClr val="13324A"/>
              </a:solidFill>
            </a:endParaRPr>
          </a:p>
        </p:txBody>
      </p:sp>
      <p:sp>
        <p:nvSpPr>
          <p:cNvPr id="83" name="Rectangle 82"/>
          <p:cNvSpPr/>
          <p:nvPr userDrawn="1"/>
        </p:nvSpPr>
        <p:spPr>
          <a:xfrm>
            <a:off x="88064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S31</a:t>
            </a:r>
            <a:endParaRPr lang="fr-FR" sz="667" b="0" dirty="0">
              <a:solidFill>
                <a:srgbClr val="13324A"/>
              </a:solidFill>
            </a:endParaRPr>
          </a:p>
        </p:txBody>
      </p:sp>
      <p:sp>
        <p:nvSpPr>
          <p:cNvPr id="84" name="Rectangle 83"/>
          <p:cNvSpPr/>
          <p:nvPr userDrawn="1"/>
        </p:nvSpPr>
        <p:spPr>
          <a:xfrm>
            <a:off x="90861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S33</a:t>
            </a:r>
            <a:endParaRPr lang="fr-FR" sz="667" b="0" dirty="0">
              <a:solidFill>
                <a:srgbClr val="13324A"/>
              </a:solidFill>
            </a:endParaRPr>
          </a:p>
        </p:txBody>
      </p:sp>
      <p:sp>
        <p:nvSpPr>
          <p:cNvPr id="85" name="Rectangle 84"/>
          <p:cNvSpPr/>
          <p:nvPr userDrawn="1"/>
        </p:nvSpPr>
        <p:spPr>
          <a:xfrm>
            <a:off x="93659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S35</a:t>
            </a:r>
            <a:endParaRPr lang="fr-FR" sz="667" b="0" dirty="0">
              <a:solidFill>
                <a:srgbClr val="13324A"/>
              </a:solidFill>
            </a:endParaRPr>
          </a:p>
        </p:txBody>
      </p:sp>
      <p:sp>
        <p:nvSpPr>
          <p:cNvPr id="86" name="Rectangle 85"/>
          <p:cNvSpPr/>
          <p:nvPr userDrawn="1"/>
        </p:nvSpPr>
        <p:spPr>
          <a:xfrm>
            <a:off x="96456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S37</a:t>
            </a:r>
            <a:endParaRPr lang="fr-FR" sz="667" b="0" dirty="0">
              <a:solidFill>
                <a:srgbClr val="13324A"/>
              </a:solidFill>
            </a:endParaRPr>
          </a:p>
        </p:txBody>
      </p:sp>
      <p:sp>
        <p:nvSpPr>
          <p:cNvPr id="87" name="Rectangle 86"/>
          <p:cNvSpPr/>
          <p:nvPr userDrawn="1"/>
        </p:nvSpPr>
        <p:spPr>
          <a:xfrm>
            <a:off x="99253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S39</a:t>
            </a:r>
            <a:endParaRPr lang="fr-FR" sz="667" b="0" dirty="0">
              <a:solidFill>
                <a:srgbClr val="13324A"/>
              </a:solidFill>
            </a:endParaRPr>
          </a:p>
        </p:txBody>
      </p:sp>
      <p:sp>
        <p:nvSpPr>
          <p:cNvPr id="88" name="Rectangle 87"/>
          <p:cNvSpPr/>
          <p:nvPr userDrawn="1"/>
        </p:nvSpPr>
        <p:spPr>
          <a:xfrm>
            <a:off x="102050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S41</a:t>
            </a:r>
            <a:endParaRPr lang="fr-FR" sz="667" b="0" dirty="0">
              <a:solidFill>
                <a:srgbClr val="13324A"/>
              </a:solidFill>
            </a:endParaRPr>
          </a:p>
        </p:txBody>
      </p:sp>
      <p:sp>
        <p:nvSpPr>
          <p:cNvPr id="89" name="Rectangle 88"/>
          <p:cNvSpPr/>
          <p:nvPr userDrawn="1"/>
        </p:nvSpPr>
        <p:spPr>
          <a:xfrm>
            <a:off x="104847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S43</a:t>
            </a:r>
            <a:endParaRPr lang="fr-FR" sz="667" b="0" dirty="0">
              <a:solidFill>
                <a:srgbClr val="13324A"/>
              </a:solidFill>
            </a:endParaRPr>
          </a:p>
        </p:txBody>
      </p:sp>
      <p:sp>
        <p:nvSpPr>
          <p:cNvPr id="90" name="Rectangle 89"/>
          <p:cNvSpPr/>
          <p:nvPr userDrawn="1"/>
        </p:nvSpPr>
        <p:spPr>
          <a:xfrm>
            <a:off x="107645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S45</a:t>
            </a:r>
            <a:endParaRPr lang="fr-FR" sz="667" b="0" dirty="0">
              <a:solidFill>
                <a:srgbClr val="13324A"/>
              </a:solidFill>
            </a:endParaRPr>
          </a:p>
        </p:txBody>
      </p:sp>
      <p:sp>
        <p:nvSpPr>
          <p:cNvPr id="91" name="Rectangle 90"/>
          <p:cNvSpPr/>
          <p:nvPr userDrawn="1"/>
        </p:nvSpPr>
        <p:spPr>
          <a:xfrm>
            <a:off x="110442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S47</a:t>
            </a:r>
            <a:endParaRPr lang="fr-FR" sz="667" b="0" dirty="0">
              <a:solidFill>
                <a:srgbClr val="13324A"/>
              </a:solidFill>
            </a:endParaRPr>
          </a:p>
        </p:txBody>
      </p:sp>
      <p:sp>
        <p:nvSpPr>
          <p:cNvPr id="92" name="Rectangle 91"/>
          <p:cNvSpPr/>
          <p:nvPr userDrawn="1"/>
        </p:nvSpPr>
        <p:spPr>
          <a:xfrm>
            <a:off x="113239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S49</a:t>
            </a:r>
            <a:endParaRPr lang="fr-FR" sz="667" b="0" dirty="0">
              <a:solidFill>
                <a:srgbClr val="13324A"/>
              </a:solidFill>
            </a:endParaRPr>
          </a:p>
        </p:txBody>
      </p:sp>
      <p:sp>
        <p:nvSpPr>
          <p:cNvPr id="93" name="Rectangle 92"/>
          <p:cNvSpPr/>
          <p:nvPr userDrawn="1"/>
        </p:nvSpPr>
        <p:spPr>
          <a:xfrm>
            <a:off x="116036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S51</a:t>
            </a:r>
            <a:endParaRPr lang="fr-FR" sz="667" b="0" dirty="0">
              <a:solidFill>
                <a:srgbClr val="13324A"/>
              </a:solidFill>
            </a:endParaRPr>
          </a:p>
        </p:txBody>
      </p:sp>
      <p:sp>
        <p:nvSpPr>
          <p:cNvPr id="94" name="Rectangle 93"/>
          <p:cNvSpPr/>
          <p:nvPr userDrawn="1"/>
        </p:nvSpPr>
        <p:spPr>
          <a:xfrm>
            <a:off x="11883357"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S53</a:t>
            </a:r>
            <a:endParaRPr lang="fr-FR" sz="667" b="0" dirty="0">
              <a:solidFill>
                <a:srgbClr val="13324A"/>
              </a:solidFill>
            </a:endParaRPr>
          </a:p>
        </p:txBody>
      </p:sp>
      <p:sp>
        <p:nvSpPr>
          <p:cNvPr id="95" name="Rectangle à coins arrondis 94"/>
          <p:cNvSpPr/>
          <p:nvPr userDrawn="1"/>
        </p:nvSpPr>
        <p:spPr>
          <a:xfrm>
            <a:off x="8304245" y="1152814"/>
            <a:ext cx="1857364"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2020 T3</a:t>
            </a:r>
            <a:endParaRPr lang="fr-FR" sz="800" dirty="0">
              <a:solidFill>
                <a:schemeClr val="bg1"/>
              </a:solidFill>
            </a:endParaRPr>
          </a:p>
        </p:txBody>
      </p:sp>
      <p:sp>
        <p:nvSpPr>
          <p:cNvPr id="96" name="Rectangle à coins arrondis 95"/>
          <p:cNvSpPr/>
          <p:nvPr userDrawn="1"/>
        </p:nvSpPr>
        <p:spPr>
          <a:xfrm>
            <a:off x="10192402" y="1152814"/>
            <a:ext cx="1856260"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2020 T4</a:t>
            </a:r>
            <a:endParaRPr lang="fr-FR" sz="800" dirty="0">
              <a:solidFill>
                <a:schemeClr val="bg1"/>
              </a:solidFill>
            </a:endParaRPr>
          </a:p>
        </p:txBody>
      </p:sp>
      <p:sp>
        <p:nvSpPr>
          <p:cNvPr id="97" name="Rectangle 96"/>
          <p:cNvSpPr/>
          <p:nvPr userDrawn="1"/>
        </p:nvSpPr>
        <p:spPr>
          <a:xfrm>
            <a:off x="83868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S28</a:t>
            </a:r>
            <a:endParaRPr lang="fr-FR" sz="667" b="0" dirty="0">
              <a:solidFill>
                <a:srgbClr val="13324A"/>
              </a:solidFill>
            </a:endParaRPr>
          </a:p>
        </p:txBody>
      </p:sp>
      <p:sp>
        <p:nvSpPr>
          <p:cNvPr id="98" name="Rectangle 97"/>
          <p:cNvSpPr/>
          <p:nvPr userDrawn="1"/>
        </p:nvSpPr>
        <p:spPr>
          <a:xfrm>
            <a:off x="86666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S30</a:t>
            </a:r>
            <a:endParaRPr lang="fr-FR" sz="667" b="0" dirty="0">
              <a:solidFill>
                <a:srgbClr val="13324A"/>
              </a:solidFill>
            </a:endParaRPr>
          </a:p>
        </p:txBody>
      </p:sp>
      <p:sp>
        <p:nvSpPr>
          <p:cNvPr id="99" name="Rectangle 98"/>
          <p:cNvSpPr/>
          <p:nvPr userDrawn="1"/>
        </p:nvSpPr>
        <p:spPr>
          <a:xfrm>
            <a:off x="89463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S32</a:t>
            </a:r>
            <a:endParaRPr lang="fr-FR" sz="667" b="0" dirty="0">
              <a:solidFill>
                <a:srgbClr val="13324A"/>
              </a:solidFill>
            </a:endParaRPr>
          </a:p>
        </p:txBody>
      </p:sp>
      <p:sp>
        <p:nvSpPr>
          <p:cNvPr id="100" name="Rectangle 99"/>
          <p:cNvSpPr/>
          <p:nvPr userDrawn="1"/>
        </p:nvSpPr>
        <p:spPr>
          <a:xfrm>
            <a:off x="92260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S34</a:t>
            </a:r>
            <a:endParaRPr lang="fr-FR" sz="667" b="0" dirty="0">
              <a:solidFill>
                <a:srgbClr val="13324A"/>
              </a:solidFill>
            </a:endParaRPr>
          </a:p>
        </p:txBody>
      </p:sp>
      <p:sp>
        <p:nvSpPr>
          <p:cNvPr id="101" name="Rectangle 100"/>
          <p:cNvSpPr/>
          <p:nvPr userDrawn="1"/>
        </p:nvSpPr>
        <p:spPr>
          <a:xfrm>
            <a:off x="95057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S36</a:t>
            </a:r>
            <a:endParaRPr lang="fr-FR" sz="667" b="0" dirty="0">
              <a:solidFill>
                <a:srgbClr val="13324A"/>
              </a:solidFill>
            </a:endParaRPr>
          </a:p>
        </p:txBody>
      </p:sp>
      <p:sp>
        <p:nvSpPr>
          <p:cNvPr id="102" name="Rectangle 101"/>
          <p:cNvSpPr/>
          <p:nvPr userDrawn="1"/>
        </p:nvSpPr>
        <p:spPr>
          <a:xfrm>
            <a:off x="97854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S38</a:t>
            </a:r>
            <a:endParaRPr lang="fr-FR" sz="667" b="0" dirty="0">
              <a:solidFill>
                <a:srgbClr val="13324A"/>
              </a:solidFill>
            </a:endParaRPr>
          </a:p>
        </p:txBody>
      </p:sp>
      <p:sp>
        <p:nvSpPr>
          <p:cNvPr id="103" name="Rectangle 102"/>
          <p:cNvSpPr/>
          <p:nvPr userDrawn="1"/>
        </p:nvSpPr>
        <p:spPr>
          <a:xfrm>
            <a:off x="100652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S40</a:t>
            </a:r>
            <a:endParaRPr lang="fr-FR" sz="667" b="0" dirty="0">
              <a:solidFill>
                <a:srgbClr val="13324A"/>
              </a:solidFill>
            </a:endParaRPr>
          </a:p>
        </p:txBody>
      </p:sp>
      <p:sp>
        <p:nvSpPr>
          <p:cNvPr id="104" name="Rectangle 103"/>
          <p:cNvSpPr/>
          <p:nvPr userDrawn="1"/>
        </p:nvSpPr>
        <p:spPr>
          <a:xfrm>
            <a:off x="103449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S42</a:t>
            </a:r>
            <a:endParaRPr lang="fr-FR" sz="667" b="0" dirty="0">
              <a:solidFill>
                <a:srgbClr val="13324A"/>
              </a:solidFill>
            </a:endParaRPr>
          </a:p>
        </p:txBody>
      </p:sp>
      <p:sp>
        <p:nvSpPr>
          <p:cNvPr id="105" name="Rectangle 104"/>
          <p:cNvSpPr/>
          <p:nvPr userDrawn="1"/>
        </p:nvSpPr>
        <p:spPr>
          <a:xfrm>
            <a:off x="106246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S44</a:t>
            </a:r>
            <a:endParaRPr lang="fr-FR" sz="667" b="0" dirty="0">
              <a:solidFill>
                <a:srgbClr val="13324A"/>
              </a:solidFill>
            </a:endParaRPr>
          </a:p>
        </p:txBody>
      </p:sp>
      <p:sp>
        <p:nvSpPr>
          <p:cNvPr id="106" name="Rectangle 105"/>
          <p:cNvSpPr/>
          <p:nvPr userDrawn="1"/>
        </p:nvSpPr>
        <p:spPr>
          <a:xfrm>
            <a:off x="109043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S46</a:t>
            </a:r>
            <a:endParaRPr lang="fr-FR" sz="667" b="0" dirty="0">
              <a:solidFill>
                <a:srgbClr val="13324A"/>
              </a:solidFill>
            </a:endParaRPr>
          </a:p>
        </p:txBody>
      </p:sp>
      <p:sp>
        <p:nvSpPr>
          <p:cNvPr id="107" name="Rectangle 106"/>
          <p:cNvSpPr/>
          <p:nvPr userDrawn="1"/>
        </p:nvSpPr>
        <p:spPr>
          <a:xfrm>
            <a:off x="111840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S48</a:t>
            </a:r>
            <a:endParaRPr lang="fr-FR" sz="667" b="0" dirty="0">
              <a:solidFill>
                <a:srgbClr val="13324A"/>
              </a:solidFill>
            </a:endParaRPr>
          </a:p>
        </p:txBody>
      </p:sp>
      <p:sp>
        <p:nvSpPr>
          <p:cNvPr id="108" name="Rectangle 107"/>
          <p:cNvSpPr/>
          <p:nvPr userDrawn="1"/>
        </p:nvSpPr>
        <p:spPr>
          <a:xfrm>
            <a:off x="114638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S50</a:t>
            </a:r>
            <a:endParaRPr lang="fr-FR" sz="667" b="0" dirty="0">
              <a:solidFill>
                <a:srgbClr val="13324A"/>
              </a:solidFill>
            </a:endParaRPr>
          </a:p>
        </p:txBody>
      </p:sp>
      <p:sp>
        <p:nvSpPr>
          <p:cNvPr id="109" name="Rectangle 108"/>
          <p:cNvSpPr/>
          <p:nvPr userDrawn="1"/>
        </p:nvSpPr>
        <p:spPr>
          <a:xfrm>
            <a:off x="117435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S52</a:t>
            </a:r>
            <a:endParaRPr lang="fr-FR" sz="667" b="0" dirty="0">
              <a:solidFill>
                <a:srgbClr val="13324A"/>
              </a:solidFill>
            </a:endParaRPr>
          </a:p>
        </p:txBody>
      </p:sp>
      <p:sp>
        <p:nvSpPr>
          <p:cNvPr id="110" name="Rectangle à coins arrondis 109"/>
          <p:cNvSpPr/>
          <p:nvPr userDrawn="1"/>
        </p:nvSpPr>
        <p:spPr>
          <a:xfrm>
            <a:off x="8303844" y="1350175"/>
            <a:ext cx="624741" cy="13319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Juil.</a:t>
            </a:r>
            <a:endParaRPr lang="fr-FR" sz="800" dirty="0">
              <a:solidFill>
                <a:schemeClr val="bg1"/>
              </a:solidFill>
            </a:endParaRPr>
          </a:p>
        </p:txBody>
      </p:sp>
      <p:sp>
        <p:nvSpPr>
          <p:cNvPr id="111" name="Rectangle à coins arrondis 110"/>
          <p:cNvSpPr/>
          <p:nvPr userDrawn="1"/>
        </p:nvSpPr>
        <p:spPr>
          <a:xfrm>
            <a:off x="8973291" y="1350175"/>
            <a:ext cx="559301" cy="13319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Août</a:t>
            </a:r>
            <a:endParaRPr lang="fr-FR" sz="800" dirty="0">
              <a:solidFill>
                <a:schemeClr val="bg1"/>
              </a:solidFill>
            </a:endParaRPr>
          </a:p>
        </p:txBody>
      </p:sp>
      <p:sp>
        <p:nvSpPr>
          <p:cNvPr id="112" name="Rectangle à coins arrondis 111"/>
          <p:cNvSpPr/>
          <p:nvPr userDrawn="1"/>
        </p:nvSpPr>
        <p:spPr>
          <a:xfrm>
            <a:off x="9577297" y="1350175"/>
            <a:ext cx="584312" cy="13341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Sept.</a:t>
            </a:r>
            <a:endParaRPr lang="fr-FR" sz="800" dirty="0">
              <a:solidFill>
                <a:schemeClr val="bg1"/>
              </a:solidFill>
            </a:endParaRPr>
          </a:p>
        </p:txBody>
      </p:sp>
      <p:sp>
        <p:nvSpPr>
          <p:cNvPr id="113" name="Rectangle à coins arrondis 112"/>
          <p:cNvSpPr/>
          <p:nvPr userDrawn="1"/>
        </p:nvSpPr>
        <p:spPr>
          <a:xfrm>
            <a:off x="10192227" y="1342951"/>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Oct.</a:t>
            </a:r>
            <a:endParaRPr lang="fr-FR" sz="800" dirty="0">
              <a:solidFill>
                <a:schemeClr val="bg1"/>
              </a:solidFill>
            </a:endParaRPr>
          </a:p>
        </p:txBody>
      </p:sp>
      <p:sp>
        <p:nvSpPr>
          <p:cNvPr id="114" name="Rectangle à coins arrondis 113"/>
          <p:cNvSpPr/>
          <p:nvPr userDrawn="1"/>
        </p:nvSpPr>
        <p:spPr>
          <a:xfrm>
            <a:off x="10807158" y="1342898"/>
            <a:ext cx="551780" cy="14047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Nov.</a:t>
            </a:r>
            <a:endParaRPr lang="fr-FR" sz="800" dirty="0">
              <a:solidFill>
                <a:schemeClr val="bg1"/>
              </a:solidFill>
            </a:endParaRPr>
          </a:p>
        </p:txBody>
      </p:sp>
      <p:sp>
        <p:nvSpPr>
          <p:cNvPr id="115" name="Rectangle à coins arrondis 114"/>
          <p:cNvSpPr/>
          <p:nvPr userDrawn="1"/>
        </p:nvSpPr>
        <p:spPr>
          <a:xfrm>
            <a:off x="11389557" y="1342845"/>
            <a:ext cx="659105" cy="14052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Déc.</a:t>
            </a:r>
            <a:endParaRPr lang="fr-FR" sz="800" dirty="0">
              <a:solidFill>
                <a:schemeClr val="bg1"/>
              </a:solidFill>
            </a:endParaRPr>
          </a:p>
        </p:txBody>
      </p:sp>
      <p:cxnSp>
        <p:nvCxnSpPr>
          <p:cNvPr id="116" name="Connecteur droit 115"/>
          <p:cNvCxnSpPr/>
          <p:nvPr userDrawn="1"/>
        </p:nvCxnSpPr>
        <p:spPr>
          <a:xfrm flipV="1">
            <a:off x="95904" y="5186473"/>
            <a:ext cx="11952000" cy="94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userDrawn="1"/>
        </p:nvCxnSpPr>
        <p:spPr>
          <a:xfrm>
            <a:off x="95904" y="2498177"/>
            <a:ext cx="11952000" cy="1102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9"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2700571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apositive titre et texte (puces)">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544980" y="1821271"/>
            <a:ext cx="9144000" cy="4244795"/>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742920" indent="-285744" algn="ctr">
              <a:buFont typeface="Calibri Light" panose="020F0302020204030204" pitchFamily="34" charset="0"/>
              <a:buNone/>
              <a:defRPr lang="fr-FR" sz="2200" kern="1200" dirty="0" smtClean="0">
                <a:solidFill>
                  <a:srgbClr val="13324A"/>
                </a:solidFill>
                <a:latin typeface="+mj-lt"/>
                <a:ea typeface="+mn-ea"/>
                <a:cs typeface="+mn-cs"/>
              </a:defRPr>
            </a:lvl2pPr>
            <a:lvl3pPr marL="1200097" indent="-285744" algn="ctr">
              <a:buNone/>
              <a:defRPr lang="fr-FR" sz="2000" kern="1200" dirty="0" smtClean="0">
                <a:solidFill>
                  <a:srgbClr val="13324A"/>
                </a:solidFill>
                <a:latin typeface="+mj-lt"/>
                <a:ea typeface="+mn-ea"/>
                <a:cs typeface="+mn-cs"/>
              </a:defRPr>
            </a:lvl3pPr>
            <a:lvl4pPr marL="1657275" indent="-285744" algn="ctr">
              <a:buFont typeface="Calibri" panose="020F0502020204030204" pitchFamily="34" charset="0"/>
              <a:buChar char="›"/>
              <a:defRPr lang="fr-FR" sz="1800" kern="1200" dirty="0" smtClean="0">
                <a:solidFill>
                  <a:srgbClr val="13324A"/>
                </a:solidFill>
                <a:latin typeface="+mj-lt"/>
                <a:ea typeface="+mn-ea"/>
                <a:cs typeface="+mn-cs"/>
              </a:defRPr>
            </a:lvl4pPr>
            <a:lvl5pPr marL="2114452" indent="-285744" algn="ctr">
              <a:buNone/>
              <a:defRPr lang="fr-FR" sz="1600" kern="1200" dirty="0">
                <a:solidFill>
                  <a:srgbClr val="13324A"/>
                </a:solidFill>
                <a:latin typeface="+mj-lt"/>
                <a:ea typeface="+mn-ea"/>
                <a:cs typeface="+mn-cs"/>
              </a:defRPr>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228589" lvl="0" indent="-228589" algn="l" defTabSz="914354"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66" lvl="1" indent="-228589" algn="l" defTabSz="914354" rtl="0" eaLnBrk="1" latinLnBrk="0" hangingPunct="1">
              <a:lnSpc>
                <a:spcPct val="90000"/>
              </a:lnSpc>
              <a:spcBef>
                <a:spcPts val="500"/>
              </a:spcBef>
              <a:buFont typeface="Wingdings" panose="05000000000000000000" pitchFamily="2" charset="2"/>
              <a:buChar char="§"/>
            </a:pPr>
            <a:r>
              <a:rPr lang="fr-FR" dirty="0" smtClean="0"/>
              <a:t>Deuxième niveau</a:t>
            </a:r>
          </a:p>
          <a:p>
            <a:pPr marL="1142942" lvl="2" indent="-228589" algn="l" defTabSz="914354" rtl="0" eaLnBrk="1" latinLnBrk="0" hangingPunct="1">
              <a:lnSpc>
                <a:spcPct val="90000"/>
              </a:lnSpc>
              <a:spcBef>
                <a:spcPts val="500"/>
              </a:spcBef>
              <a:buFont typeface="Wingdings" panose="05000000000000000000" pitchFamily="2" charset="2"/>
              <a:buChar char="§"/>
            </a:pPr>
            <a:r>
              <a:rPr lang="fr-FR" dirty="0" smtClean="0"/>
              <a:t>Troisième niveau</a:t>
            </a:r>
          </a:p>
          <a:p>
            <a:pPr marL="1600120" lvl="3" indent="-228589" algn="l" defTabSz="914354" rtl="0" eaLnBrk="1" latinLnBrk="0" hangingPunct="1">
              <a:lnSpc>
                <a:spcPct val="90000"/>
              </a:lnSpc>
              <a:spcBef>
                <a:spcPts val="500"/>
              </a:spcBef>
              <a:buFont typeface="Calibri Light" panose="020F0302020204030204" pitchFamily="34" charset="0"/>
              <a:buChar char="›"/>
            </a:pPr>
            <a:r>
              <a:rPr lang="fr-FR" dirty="0" smtClean="0"/>
              <a:t>Quatrième niveau</a:t>
            </a:r>
          </a:p>
          <a:p>
            <a:pPr marL="2057298" lvl="4" indent="-228589" algn="l" defTabSz="914354"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28016606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9_Diapositive titre et texte">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
        <p:nvSpPr>
          <p:cNvPr id="4" name="ZoneTexte 3"/>
          <p:cNvSpPr txBox="1"/>
          <p:nvPr userDrawn="1"/>
        </p:nvSpPr>
        <p:spPr>
          <a:xfrm>
            <a:off x="4326386" y="1902929"/>
            <a:ext cx="2145011" cy="369332"/>
          </a:xfrm>
          <a:prstGeom prst="rect">
            <a:avLst/>
          </a:prstGeom>
          <a:noFill/>
        </p:spPr>
        <p:txBody>
          <a:bodyPr vert="horz" wrap="none" rtlCol="0">
            <a:spAutoFit/>
          </a:bodyPr>
          <a:lstStyle/>
          <a:p>
            <a:r>
              <a:rPr lang="fr-FR" b="0" dirty="0" smtClean="0"/>
              <a:t>AVANCEMENT</a:t>
            </a:r>
            <a:r>
              <a:rPr lang="fr-FR" b="0" baseline="0" dirty="0" smtClean="0"/>
              <a:t> EN %:</a:t>
            </a:r>
            <a:endParaRPr lang="fr-FR" b="0" dirty="0"/>
          </a:p>
        </p:txBody>
      </p:sp>
      <p:sp>
        <p:nvSpPr>
          <p:cNvPr id="11" name="ZoneTexte 10"/>
          <p:cNvSpPr txBox="1"/>
          <p:nvPr userDrawn="1"/>
        </p:nvSpPr>
        <p:spPr>
          <a:xfrm>
            <a:off x="810606" y="208808"/>
            <a:ext cx="1320272" cy="369332"/>
          </a:xfrm>
          <a:prstGeom prst="rect">
            <a:avLst/>
          </a:prstGeom>
          <a:noFill/>
        </p:spPr>
        <p:txBody>
          <a:bodyPr vert="horz" wrap="square" rtlCol="0">
            <a:spAutoFit/>
          </a:bodyPr>
          <a:lstStyle/>
          <a:p>
            <a:pPr algn="r"/>
            <a:r>
              <a:rPr lang="fr-FR" dirty="0" smtClean="0">
                <a:solidFill>
                  <a:prstClr val="black"/>
                </a:solidFill>
              </a:rPr>
              <a:t>PERIMETRE:</a:t>
            </a:r>
            <a:endParaRPr lang="fr-FR" dirty="0">
              <a:solidFill>
                <a:prstClr val="black"/>
              </a:solidFill>
            </a:endParaRPr>
          </a:p>
        </p:txBody>
      </p:sp>
      <p:sp>
        <p:nvSpPr>
          <p:cNvPr id="12" name="ZoneTexte 11"/>
          <p:cNvSpPr txBox="1"/>
          <p:nvPr userDrawn="1"/>
        </p:nvSpPr>
        <p:spPr>
          <a:xfrm>
            <a:off x="6351814" y="208663"/>
            <a:ext cx="1208315" cy="369332"/>
          </a:xfrm>
          <a:prstGeom prst="rect">
            <a:avLst/>
          </a:prstGeom>
          <a:noFill/>
        </p:spPr>
        <p:txBody>
          <a:bodyPr vert="horz" wrap="square" rtlCol="0">
            <a:spAutoFit/>
          </a:bodyPr>
          <a:lstStyle/>
          <a:p>
            <a:pPr algn="r"/>
            <a:r>
              <a:rPr lang="fr-FR" dirty="0" smtClean="0">
                <a:solidFill>
                  <a:prstClr val="black"/>
                </a:solidFill>
              </a:rPr>
              <a:t>REFERENT:</a:t>
            </a:r>
            <a:endParaRPr lang="fr-FR" dirty="0">
              <a:solidFill>
                <a:prstClr val="black"/>
              </a:solidFill>
            </a:endParaRPr>
          </a:p>
        </p:txBody>
      </p:sp>
      <p:grpSp>
        <p:nvGrpSpPr>
          <p:cNvPr id="14" name="Groupe 13"/>
          <p:cNvGrpSpPr/>
          <p:nvPr userDrawn="1"/>
        </p:nvGrpSpPr>
        <p:grpSpPr>
          <a:xfrm>
            <a:off x="76448" y="8231"/>
            <a:ext cx="824594" cy="824594"/>
            <a:chOff x="0" y="0"/>
            <a:chExt cx="824594" cy="824594"/>
          </a:xfrm>
        </p:grpSpPr>
        <p:pic>
          <p:nvPicPr>
            <p:cNvPr id="15" name="Image 14"/>
            <p:cNvPicPr>
              <a:picLocks noChangeAspect="1"/>
            </p:cNvPicPr>
            <p:nvPr userDrawn="1"/>
          </p:nvPicPr>
          <p:blipFill>
            <a:blip r:embed="rId2"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16" name="Rectangle 15"/>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sp>
        <p:nvSpPr>
          <p:cNvPr id="17" name="ZoneTexte 16"/>
          <p:cNvSpPr txBox="1"/>
          <p:nvPr userDrawn="1"/>
        </p:nvSpPr>
        <p:spPr>
          <a:xfrm>
            <a:off x="2974663" y="1230997"/>
            <a:ext cx="7056804" cy="461665"/>
          </a:xfrm>
          <a:prstGeom prst="rect">
            <a:avLst/>
          </a:prstGeom>
          <a:noFill/>
        </p:spPr>
        <p:txBody>
          <a:bodyPr vert="horz" wrap="none" rtlCol="0">
            <a:spAutoFit/>
          </a:bodyPr>
          <a:lstStyle/>
          <a:p>
            <a:r>
              <a:rPr lang="fr-FR" sz="2400" b="1" dirty="0" smtClean="0"/>
              <a:t>VOS POINTS</a:t>
            </a:r>
            <a:r>
              <a:rPr lang="fr-FR" sz="2400" b="1" baseline="0" dirty="0" smtClean="0"/>
              <a:t> D’ATTENTION SUR LA BASCULE VERTICA  </a:t>
            </a:r>
            <a:r>
              <a:rPr lang="fr-FR" b="0" dirty="0" smtClean="0"/>
              <a:t>:</a:t>
            </a:r>
            <a:endParaRPr lang="fr-FR" b="0" dirty="0"/>
          </a:p>
        </p:txBody>
      </p:sp>
      <p:sp>
        <p:nvSpPr>
          <p:cNvPr id="19" name="Espace réservé du texte 18"/>
          <p:cNvSpPr>
            <a:spLocks noGrp="1"/>
          </p:cNvSpPr>
          <p:nvPr>
            <p:ph type="body" sz="quarter" idx="15"/>
          </p:nvPr>
        </p:nvSpPr>
        <p:spPr>
          <a:xfrm>
            <a:off x="1333392" y="2572423"/>
            <a:ext cx="4741943" cy="3611562"/>
          </a:xfrm>
          <a:prstGeom prst="rect">
            <a:avLst/>
          </a:prstGeom>
          <a:ln>
            <a:solidFill>
              <a:srgbClr val="8497B0"/>
            </a:solidFill>
            <a:prstDash val="dash"/>
          </a:ln>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endParaRPr lang="fr-FR" dirty="0"/>
          </a:p>
        </p:txBody>
      </p:sp>
      <p:sp>
        <p:nvSpPr>
          <p:cNvPr id="21" name="Espace réservé du texte 18"/>
          <p:cNvSpPr>
            <a:spLocks noGrp="1"/>
          </p:cNvSpPr>
          <p:nvPr>
            <p:ph type="body" sz="quarter" idx="16"/>
          </p:nvPr>
        </p:nvSpPr>
        <p:spPr>
          <a:xfrm>
            <a:off x="6786213" y="2572423"/>
            <a:ext cx="4741943" cy="3611562"/>
          </a:xfrm>
          <a:prstGeom prst="rect">
            <a:avLst/>
          </a:prstGeom>
          <a:ln>
            <a:solidFill>
              <a:srgbClr val="8497B0"/>
            </a:solidFill>
            <a:prstDash val="dash"/>
          </a:ln>
        </p:spPr>
        <p:txBody>
          <a:bodyPr/>
          <a:lstStyle>
            <a:lvl1pPr>
              <a:defRPr lang="fr-FR" sz="1200" dirty="0"/>
            </a:lvl1pPr>
          </a:lstStyle>
          <a:p>
            <a:pPr lvl="0"/>
            <a:endParaRPr lang="fr-FR" dirty="0"/>
          </a:p>
        </p:txBody>
      </p:sp>
      <p:sp>
        <p:nvSpPr>
          <p:cNvPr id="23" name="Plus 22"/>
          <p:cNvSpPr/>
          <p:nvPr userDrawn="1"/>
        </p:nvSpPr>
        <p:spPr>
          <a:xfrm>
            <a:off x="1115879" y="2302958"/>
            <a:ext cx="449450" cy="449451"/>
          </a:xfrm>
          <a:prstGeom prst="mathPl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Moins 23"/>
          <p:cNvSpPr/>
          <p:nvPr userDrawn="1"/>
        </p:nvSpPr>
        <p:spPr>
          <a:xfrm>
            <a:off x="6654388" y="2302958"/>
            <a:ext cx="475282" cy="533007"/>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dirty="0"/>
          </a:p>
        </p:txBody>
      </p:sp>
      <p:sp>
        <p:nvSpPr>
          <p:cNvPr id="26" name="Espace réservé du texte 25"/>
          <p:cNvSpPr>
            <a:spLocks noGrp="1"/>
          </p:cNvSpPr>
          <p:nvPr>
            <p:ph type="body" sz="quarter" idx="17"/>
          </p:nvPr>
        </p:nvSpPr>
        <p:spPr>
          <a:xfrm>
            <a:off x="6400042" y="1920875"/>
            <a:ext cx="3764376" cy="331788"/>
          </a:xfrm>
          <a:prstGeom prst="rect">
            <a:avLst/>
          </a:prstGeom>
        </p:spPr>
        <p:txBody>
          <a:bodyPr/>
          <a:lstStyle>
            <a:lvl1pPr marL="0" indent="0">
              <a:buFontTx/>
              <a:buNone/>
              <a:defRPr sz="1800"/>
            </a:lvl1pPr>
          </a:lstStyle>
          <a:p>
            <a:pPr lvl="0"/>
            <a:endParaRPr lang="fr-FR" dirty="0"/>
          </a:p>
        </p:txBody>
      </p:sp>
      <p:sp>
        <p:nvSpPr>
          <p:cNvPr id="28" name="Espace réservé du texte 27"/>
          <p:cNvSpPr>
            <a:spLocks noGrp="1"/>
          </p:cNvSpPr>
          <p:nvPr>
            <p:ph type="body" sz="quarter" idx="18" hasCustomPrompt="1"/>
          </p:nvPr>
        </p:nvSpPr>
        <p:spPr>
          <a:xfrm>
            <a:off x="2157083" y="154826"/>
            <a:ext cx="3675063" cy="586800"/>
          </a:xfrm>
          <a:prstGeom prst="rect">
            <a:avLst/>
          </a:prstGeom>
        </p:spPr>
        <p:txBody>
          <a:bodyPr anchor="ctr"/>
          <a:lstStyle>
            <a:lvl1pPr marL="0" indent="0">
              <a:buFontTx/>
              <a:buNone/>
              <a:defRPr/>
            </a:lvl1pPr>
          </a:lstStyle>
          <a:p>
            <a:pPr lvl="0"/>
            <a:r>
              <a:rPr lang="fr-FR" dirty="0" smtClean="0"/>
              <a:t>…</a:t>
            </a:r>
            <a:endParaRPr lang="fr-FR" dirty="0"/>
          </a:p>
        </p:txBody>
      </p:sp>
      <p:sp>
        <p:nvSpPr>
          <p:cNvPr id="30" name="Espace réservé du texte 29"/>
          <p:cNvSpPr>
            <a:spLocks noGrp="1"/>
          </p:cNvSpPr>
          <p:nvPr>
            <p:ph type="body" sz="quarter" idx="19" hasCustomPrompt="1"/>
          </p:nvPr>
        </p:nvSpPr>
        <p:spPr>
          <a:xfrm>
            <a:off x="7659688" y="154826"/>
            <a:ext cx="3899708" cy="586596"/>
          </a:xfrm>
          <a:prstGeom prst="rect">
            <a:avLst/>
          </a:prstGeom>
        </p:spPr>
        <p:txBody>
          <a:bodyPr anchor="ctr"/>
          <a:lstStyle>
            <a:lvl1pPr marL="0" indent="0">
              <a:buFontTx/>
              <a:buNone/>
              <a:defRPr sz="2800"/>
            </a:lvl1pPr>
            <a:lvl2pPr>
              <a:defRPr sz="1200"/>
            </a:lvl2pPr>
            <a:lvl3pPr>
              <a:defRPr sz="1200"/>
            </a:lvl3pPr>
            <a:lvl4pPr>
              <a:defRPr sz="1200"/>
            </a:lvl4pPr>
            <a:lvl5pPr>
              <a:defRPr sz="1200"/>
            </a:lvl5pPr>
          </a:lstStyle>
          <a:p>
            <a:pPr lvl="0"/>
            <a:r>
              <a:rPr lang="fr-FR" dirty="0" smtClean="0"/>
              <a:t>…</a:t>
            </a:r>
            <a:endParaRPr lang="fr-FR" dirty="0"/>
          </a:p>
        </p:txBody>
      </p:sp>
    </p:spTree>
    <p:extLst>
      <p:ext uri="{BB962C8B-B14F-4D97-AF65-F5344CB8AC3E}">
        <p14:creationId xmlns:p14="http://schemas.microsoft.com/office/powerpoint/2010/main" val="358511850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8234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9"/>
          </a:xfrm>
          <a:prstGeom prst="rect">
            <a:avLst/>
          </a:prstGeom>
        </p:spPr>
        <p:txBody>
          <a:bodyPr/>
          <a:lstStyle>
            <a:lvl1pPr marL="228589" indent="-228589">
              <a:defRPr lang="fr-FR" sz="2400" kern="1200" dirty="0" smtClean="0">
                <a:solidFill>
                  <a:srgbClr val="13324A"/>
                </a:solidFill>
                <a:latin typeface="+mj-lt"/>
                <a:ea typeface="+mn-ea"/>
                <a:cs typeface="+mn-cs"/>
              </a:defRPr>
            </a:lvl1pPr>
            <a:lvl2pPr marL="685766" indent="-228589">
              <a:buFont typeface="Wingdings" panose="05000000000000000000" pitchFamily="2" charset="2"/>
              <a:buChar char="§"/>
              <a:defRPr sz="2200">
                <a:solidFill>
                  <a:srgbClr val="13324A"/>
                </a:solidFill>
                <a:latin typeface="+mj-lt"/>
              </a:defRPr>
            </a:lvl2pPr>
            <a:lvl3pPr marL="1142942" indent="-228589">
              <a:buFont typeface="Wingdings" panose="05000000000000000000" pitchFamily="2" charset="2"/>
              <a:buChar char="§"/>
              <a:defRPr sz="2000">
                <a:solidFill>
                  <a:srgbClr val="13324A"/>
                </a:solidFill>
                <a:latin typeface="+mj-lt"/>
              </a:defRPr>
            </a:lvl3pPr>
            <a:lvl4pPr marL="1600120" indent="-228589">
              <a:buFont typeface="Calibri Light" panose="020F0302020204030204" pitchFamily="34" charset="0"/>
              <a:buChar char="›"/>
              <a:defRPr>
                <a:solidFill>
                  <a:srgbClr val="13324A"/>
                </a:solidFill>
                <a:latin typeface="+mj-lt"/>
              </a:defRPr>
            </a:lvl4pPr>
            <a:lvl5pPr marL="2057298" indent="-228589">
              <a:buFont typeface="Calibri Light" panose="020F0302020204030204" pitchFamily="34" charset="0"/>
              <a:buChar char="‒"/>
              <a:defRPr sz="1600">
                <a:solidFill>
                  <a:srgbClr val="13324A"/>
                </a:solidFill>
                <a:latin typeface="+mj-lt"/>
              </a:defRPr>
            </a:lvl5pPr>
          </a:lstStyle>
          <a:p>
            <a:pPr marL="228589" lvl="0" indent="-228589" algn="l" defTabSz="914354"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377"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6391226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90"/>
            <a:ext cx="10058400" cy="4805677"/>
          </a:xfrm>
          <a:prstGeom prst="rect">
            <a:avLst/>
          </a:prstGeom>
        </p:spPr>
        <p:txBody>
          <a:bodyPr/>
          <a:lstStyle>
            <a:lvl1pPr marL="0" indent="0" algn="just" defTabSz="914354"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377"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84049087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apositive de couver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122363"/>
            <a:ext cx="9144000" cy="2387600"/>
          </a:xfrm>
          <a:prstGeom prst="rect">
            <a:avLst/>
          </a:prstGeom>
        </p:spPr>
        <p:txBody>
          <a:bodyPr anchor="b"/>
          <a:lstStyle>
            <a:lvl1pPr marL="0" algn="l" defTabSz="914354" rtl="0" eaLnBrk="1" latinLnBrk="0" hangingPunct="1">
              <a:lnSpc>
                <a:spcPct val="90000"/>
              </a:lnSpc>
              <a:spcBef>
                <a:spcPts val="1333"/>
              </a:spcBef>
              <a:defRPr lang="fr-FR" sz="3600" kern="1200" dirty="0" smtClean="0">
                <a:solidFill>
                  <a:srgbClr val="13324A"/>
                </a:solidFill>
                <a:latin typeface="Calibri Light" panose="020F0302020204030204" pitchFamily="34" charset="0"/>
                <a:ea typeface="+mn-ea"/>
                <a:cs typeface="+mn-cs"/>
              </a:defRPr>
            </a:lvl1pPr>
          </a:lstStyle>
          <a:p>
            <a:pPr>
              <a:lnSpc>
                <a:spcPct val="90000"/>
              </a:lnSpc>
              <a:spcBef>
                <a:spcPts val="1000"/>
              </a:spcBef>
            </a:pPr>
            <a:r>
              <a:rPr lang="fr-FR" dirty="0" smtClean="0"/>
              <a:t>CLIQUEZ POUR AJOUTER UN TITRE</a:t>
            </a:r>
            <a:endParaRPr lang="fr-FR" sz="3600" dirty="0">
              <a:solidFill>
                <a:srgbClr val="13324A"/>
              </a:solidFill>
              <a:latin typeface="Calibri Light" panose="020F0302020204030204" pitchFamily="34" charset="0"/>
            </a:endParaRPr>
          </a:p>
        </p:txBody>
      </p:sp>
      <p:sp>
        <p:nvSpPr>
          <p:cNvPr id="3" name="Sous-titre 2"/>
          <p:cNvSpPr>
            <a:spLocks noGrp="1"/>
          </p:cNvSpPr>
          <p:nvPr>
            <p:ph type="subTitle" idx="1" hasCustomPrompt="1"/>
          </p:nvPr>
        </p:nvSpPr>
        <p:spPr>
          <a:xfrm>
            <a:off x="1524000" y="3602037"/>
            <a:ext cx="9144000" cy="1655763"/>
          </a:xfrm>
          <a:prstGeom prst="rect">
            <a:avLst/>
          </a:prstGeom>
        </p:spPr>
        <p:txBody>
          <a:bodyPr/>
          <a:lstStyle>
            <a:lvl1pPr marL="0" indent="0" algn="l" defTabSz="914354" rtl="0" eaLnBrk="1" latinLnBrk="0" hangingPunct="1">
              <a:lnSpc>
                <a:spcPct val="90000"/>
              </a:lnSpc>
              <a:spcBef>
                <a:spcPts val="1000"/>
              </a:spcBef>
              <a:buNone/>
              <a:defRPr lang="fr-FR" sz="1800" b="0" kern="1200" baseline="0" dirty="0">
                <a:solidFill>
                  <a:srgbClr val="13324A"/>
                </a:solidFill>
                <a:latin typeface="Calibri Light" panose="020F0302020204030204" pitchFamily="34" charset="0"/>
                <a:ea typeface="+mn-ea"/>
                <a:cs typeface="+mn-cs"/>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dirty="0" smtClean="0"/>
              <a:t>Indiquez la date – le lieu - le Prénom et le Nom</a:t>
            </a:r>
            <a:endParaRPr lang="fr-FR" dirty="0"/>
          </a:p>
        </p:txBody>
      </p:sp>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lang="fr-FR" smtClean="0"/>
              <a:t>‹N°›</a:t>
            </a:fld>
            <a:endParaRPr lang="fr-FR" dirty="0"/>
          </a:p>
        </p:txBody>
      </p:sp>
    </p:spTree>
    <p:extLst>
      <p:ext uri="{BB962C8B-B14F-4D97-AF65-F5344CB8AC3E}">
        <p14:creationId xmlns:p14="http://schemas.microsoft.com/office/powerpoint/2010/main" val="399679708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apositive titre-intermédiaire">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lang="fr-FR" smtClean="0"/>
              <a:t>‹N°›</a:t>
            </a:fld>
            <a:endParaRPr lang="fr-FR" dirty="0"/>
          </a:p>
        </p:txBody>
      </p:sp>
      <p:sp>
        <p:nvSpPr>
          <p:cNvPr id="4" name="Espace réservé du texte 8"/>
          <p:cNvSpPr>
            <a:spLocks noGrp="1"/>
          </p:cNvSpPr>
          <p:nvPr>
            <p:ph type="body" idx="1" hasCustomPrompt="1"/>
          </p:nvPr>
        </p:nvSpPr>
        <p:spPr>
          <a:xfrm>
            <a:off x="994047" y="2128205"/>
            <a:ext cx="10515600" cy="1500187"/>
          </a:xfrm>
          <a:prstGeom prst="rect">
            <a:avLst/>
          </a:prstGeom>
        </p:spPr>
        <p:txBody>
          <a:bodyPr/>
          <a:lstStyle>
            <a:lvl1pPr marL="0" indent="0">
              <a:buNone/>
              <a:defRPr sz="3200" baseline="0">
                <a:solidFill>
                  <a:srgbClr val="13324A"/>
                </a:solidFill>
                <a:latin typeface="+mj-lt"/>
              </a:defRPr>
            </a:lvl1pPr>
          </a:lstStyle>
          <a:p>
            <a:r>
              <a:rPr lang="fr-FR" dirty="0" smtClean="0"/>
              <a:t>CLIQUEZ POUR AJOUTER UN TITRE</a:t>
            </a:r>
            <a:endParaRPr lang="fr-FR" dirty="0"/>
          </a:p>
        </p:txBody>
      </p:sp>
    </p:spTree>
    <p:extLst>
      <p:ext uri="{BB962C8B-B14F-4D97-AF65-F5344CB8AC3E}">
        <p14:creationId xmlns:p14="http://schemas.microsoft.com/office/powerpoint/2010/main" val="106151005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90"/>
            <a:ext cx="10058400" cy="4805677"/>
          </a:xfrm>
          <a:prstGeom prst="rect">
            <a:avLst/>
          </a:prstGeom>
        </p:spPr>
        <p:txBody>
          <a:bodyPr/>
          <a:lstStyle>
            <a:lvl1pPr marL="0" indent="0" algn="just" defTabSz="914354"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377"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2220148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4106716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12313711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15606936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22494270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30406381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41384045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lang="fr-FR" smtClean="0"/>
              <a:t>‹N°›</a:t>
            </a:fld>
            <a:endParaRPr lang="fr-FR" dirty="0"/>
          </a:p>
        </p:txBody>
      </p:sp>
    </p:spTree>
    <p:extLst>
      <p:ext uri="{BB962C8B-B14F-4D97-AF65-F5344CB8AC3E}">
        <p14:creationId xmlns:p14="http://schemas.microsoft.com/office/powerpoint/2010/main" val="21184861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6.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7.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544196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 y="5283203"/>
            <a:ext cx="1876413" cy="1593271"/>
          </a:xfrm>
          <a:prstGeom prst="rect">
            <a:avLst/>
          </a:prstGeom>
        </p:spPr>
      </p:pic>
      <p:pic>
        <p:nvPicPr>
          <p:cNvPr id="9" name="Image 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667539" y="-259739"/>
            <a:ext cx="1271588" cy="1777336"/>
          </a:xfrm>
          <a:prstGeom prst="rect">
            <a:avLst/>
          </a:prstGeom>
        </p:spPr>
      </p:pic>
    </p:spTree>
    <p:extLst>
      <p:ext uri="{BB962C8B-B14F-4D97-AF65-F5344CB8AC3E}">
        <p14:creationId xmlns:p14="http://schemas.microsoft.com/office/powerpoint/2010/main" val="37000389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e 7"/>
          <p:cNvGrpSpPr/>
          <p:nvPr userDrawn="1"/>
        </p:nvGrpSpPr>
        <p:grpSpPr>
          <a:xfrm>
            <a:off x="1" y="-6864"/>
            <a:ext cx="12192000" cy="6883335"/>
            <a:chOff x="1" y="-6864"/>
            <a:chExt cx="12192000" cy="6883335"/>
          </a:xfrm>
        </p:grpSpPr>
        <p:sp>
          <p:nvSpPr>
            <p:cNvPr id="9" name="Rectangle 8"/>
            <p:cNvSpPr/>
            <p:nvPr/>
          </p:nvSpPr>
          <p:spPr>
            <a:xfrm>
              <a:off x="1" y="5283200"/>
              <a:ext cx="12191999" cy="1580677"/>
            </a:xfrm>
            <a:prstGeom prst="rect">
              <a:avLst/>
            </a:prstGeom>
            <a:solidFill>
              <a:srgbClr val="244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5283200"/>
              <a:ext cx="1876413" cy="1593271"/>
            </a:xfrm>
            <a:prstGeom prst="rect">
              <a:avLst/>
            </a:prstGeom>
          </p:spPr>
        </p:pic>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12" name="Triangle isocèle 11"/>
            <p:cNvSpPr/>
            <p:nvPr/>
          </p:nvSpPr>
          <p:spPr>
            <a:xfrm rot="16200000">
              <a:off x="6679580" y="1364050"/>
              <a:ext cx="6883334" cy="4141505"/>
            </a:xfrm>
            <a:prstGeom prst="triangle">
              <a:avLst>
                <a:gd name="adj" fmla="val 0"/>
              </a:avLst>
            </a:prstGeom>
            <a:solidFill>
              <a:srgbClr val="D0373E">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grpSp>
      <p:pic>
        <p:nvPicPr>
          <p:cNvPr id="13" name="Image 1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266293" y="6166777"/>
            <a:ext cx="1671835" cy="600815"/>
          </a:xfrm>
          <a:prstGeom prst="rect">
            <a:avLst/>
          </a:prstGeom>
        </p:spPr>
      </p:pic>
    </p:spTree>
    <p:extLst>
      <p:ext uri="{BB962C8B-B14F-4D97-AF65-F5344CB8AC3E}">
        <p14:creationId xmlns:p14="http://schemas.microsoft.com/office/powerpoint/2010/main" val="42429787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3.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4.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5.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105680" y="2475305"/>
            <a:ext cx="9144000" cy="1487094"/>
          </a:xfrm>
        </p:spPr>
        <p:txBody>
          <a:bodyPr/>
          <a:lstStyle/>
          <a:p>
            <a:pPr algn="ctr"/>
            <a:r>
              <a:rPr lang="fr-FR" sz="2400" dirty="0"/>
              <a:t>Merci d'avoir rempli </a:t>
            </a:r>
            <a:r>
              <a:rPr lang="fr-FR" sz="2400" dirty="0" smtClean="0"/>
              <a:t>le questionnaire </a:t>
            </a:r>
          </a:p>
          <a:p>
            <a:pPr algn="ctr"/>
            <a:r>
              <a:rPr lang="fr-FR" sz="2400" dirty="0" smtClean="0"/>
              <a:t>Vous trouverez dans cette présentation une synthèse des résultats.</a:t>
            </a:r>
            <a:endParaRPr lang="fr-FR" sz="2400" dirty="0"/>
          </a:p>
        </p:txBody>
      </p:sp>
      <p:sp>
        <p:nvSpPr>
          <p:cNvPr id="8" name="Title 1"/>
          <p:cNvSpPr txBox="1">
            <a:spLocks/>
          </p:cNvSpPr>
          <p:nvPr/>
        </p:nvSpPr>
        <p:spPr>
          <a:xfrm>
            <a:off x="1729657" y="1533525"/>
            <a:ext cx="10462343" cy="941780"/>
          </a:xfrm>
          <a:prstGeom prst="rect">
            <a:avLst/>
          </a:prstGeom>
        </p:spPr>
        <p:txBody>
          <a:bodyPr vert="horz" lIns="274320" tIns="45720" rIns="0" bIns="45720" rtlCol="0" anchor="b">
            <a:noAutofit/>
          </a:bodyPr>
          <a:lstStyle>
            <a:lvl1pPr algn="l" defTabSz="914400" rtl="0" eaLnBrk="1" latinLnBrk="0" hangingPunct="1">
              <a:lnSpc>
                <a:spcPct val="90000"/>
              </a:lnSpc>
              <a:spcBef>
                <a:spcPct val="0"/>
              </a:spcBef>
              <a:buNone/>
              <a:defRPr sz="5400" b="1" kern="1200" cap="all" baseline="0">
                <a:solidFill>
                  <a:schemeClr val="accent2"/>
                </a:solidFill>
                <a:latin typeface="+mn-lt"/>
                <a:ea typeface="+mj-ea"/>
                <a:cs typeface="+mj-cs"/>
              </a:defRPr>
            </a:lvl1pPr>
          </a:lstStyle>
          <a:p>
            <a:pPr lvl="0">
              <a:defRPr/>
            </a:pPr>
            <a:r>
              <a:rPr lang="en-US" sz="4400" dirty="0" err="1">
                <a:solidFill>
                  <a:schemeClr val="tx2"/>
                </a:solidFill>
              </a:rPr>
              <a:t>Votre</a:t>
            </a:r>
            <a:r>
              <a:rPr lang="en-US" sz="4400" dirty="0">
                <a:solidFill>
                  <a:schemeClr val="tx2"/>
                </a:solidFill>
              </a:rPr>
              <a:t> </a:t>
            </a:r>
            <a:r>
              <a:rPr lang="en-US" sz="4400" dirty="0" err="1">
                <a:solidFill>
                  <a:schemeClr val="tx2"/>
                </a:solidFill>
              </a:rPr>
              <a:t>avis</a:t>
            </a:r>
            <a:r>
              <a:rPr lang="en-US" sz="4400" dirty="0">
                <a:solidFill>
                  <a:schemeClr val="tx2"/>
                </a:solidFill>
              </a:rPr>
              <a:t> </a:t>
            </a:r>
            <a:r>
              <a:rPr lang="en-US" sz="4400" dirty="0" err="1">
                <a:solidFill>
                  <a:schemeClr val="tx2"/>
                </a:solidFill>
              </a:rPr>
              <a:t>compte</a:t>
            </a:r>
            <a:r>
              <a:rPr lang="en-US" sz="4400" dirty="0">
                <a:solidFill>
                  <a:schemeClr val="tx2"/>
                </a:solidFill>
              </a:rPr>
              <a:t> beaucoup !</a:t>
            </a:r>
            <a:endParaRPr kumimoji="0" lang="en-US" sz="4400" b="1" i="0" u="none" strike="noStrike" kern="1200" cap="all" spc="0" normalizeH="0" baseline="0" noProof="0" dirty="0">
              <a:ln>
                <a:noFill/>
              </a:ln>
              <a:solidFill>
                <a:schemeClr val="tx2"/>
              </a:solidFill>
              <a:effectLst/>
              <a:uLnTx/>
              <a:uFillTx/>
              <a:latin typeface="Calibri" panose="020F0502020204030204"/>
            </a:endParaRPr>
          </a:p>
        </p:txBody>
      </p:sp>
    </p:spTree>
    <p:extLst>
      <p:ext uri="{BB962C8B-B14F-4D97-AF65-F5344CB8AC3E}">
        <p14:creationId xmlns:p14="http://schemas.microsoft.com/office/powerpoint/2010/main" val="7143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Comment évaluez-vous les </a:t>
            </a:r>
            <a:r>
              <a:rPr lang="fr-FR" dirty="0" smtClean="0"/>
              <a:t>clubs </a:t>
            </a:r>
            <a:r>
              <a:rPr lang="fr-FR" dirty="0"/>
              <a:t>utilisateurs ?</a:t>
            </a:r>
          </a:p>
        </p:txBody>
      </p:sp>
      <p:sp>
        <p:nvSpPr>
          <p:cNvPr id="4" name="Espace réservé du numéro de diapositive 3"/>
          <p:cNvSpPr>
            <a:spLocks noGrp="1"/>
          </p:cNvSpPr>
          <p:nvPr>
            <p:ph type="sldNum" sz="quarter" idx="12"/>
          </p:nvPr>
        </p:nvSpPr>
        <p:spPr/>
        <p:txBody>
          <a:bodyPr/>
          <a:lstStyle/>
          <a:p>
            <a:fld id="{D348DF54-380C-439F-A3D8-83F6F52CA378}" type="slidenum">
              <a:rPr lang="fr-FR">
                <a:solidFill>
                  <a:prstClr val="black">
                    <a:tint val="75000"/>
                  </a:prstClr>
                </a:solidFill>
                <a:latin typeface="Calibri" panose="020F0502020204030204"/>
              </a:rPr>
              <a:pPr/>
              <a:t>2</a:t>
            </a:fld>
            <a:endParaRPr lang="fr-FR" dirty="0">
              <a:solidFill>
                <a:prstClr val="black">
                  <a:tint val="75000"/>
                </a:prstClr>
              </a:solidFill>
              <a:latin typeface="Calibri" panose="020F0502020204030204"/>
            </a:endParaRPr>
          </a:p>
        </p:txBody>
      </p:sp>
      <p:sp>
        <p:nvSpPr>
          <p:cNvPr id="13" name="Rectangle 8"/>
          <p:cNvSpPr>
            <a:spLocks noChangeArrowheads="1"/>
          </p:cNvSpPr>
          <p:nvPr/>
        </p:nvSpPr>
        <p:spPr bwMode="auto">
          <a:xfrm>
            <a:off x="15113678" y="3190928"/>
            <a:ext cx="184731" cy="646331"/>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defTabSz="914377" eaLnBrk="0" fontAlgn="base" hangingPunct="0">
              <a:spcBef>
                <a:spcPct val="0"/>
              </a:spcBef>
              <a:spcAft>
                <a:spcPct val="0"/>
              </a:spcAft>
            </a:pPr>
            <a:r>
              <a:rPr lang="fr-FR" altLang="fr-FR" dirty="0">
                <a:solidFill>
                  <a:srgbClr val="000000"/>
                </a:solidFill>
                <a:latin typeface="Arial" panose="020B0604020202020204" pitchFamily="34" charset="0"/>
                <a:cs typeface="Arial" panose="020B0604020202020204" pitchFamily="34" charset="0"/>
              </a:rPr>
              <a:t/>
            </a:r>
            <a:br>
              <a:rPr lang="fr-FR" altLang="fr-FR" dirty="0">
                <a:solidFill>
                  <a:srgbClr val="000000"/>
                </a:solidFill>
                <a:latin typeface="Arial" panose="020B0604020202020204" pitchFamily="34" charset="0"/>
                <a:cs typeface="Arial" panose="020B0604020202020204" pitchFamily="34" charset="0"/>
              </a:rPr>
            </a:br>
            <a:endParaRPr lang="fr-FR" altLang="fr-FR" dirty="0">
              <a:solidFill>
                <a:prstClr val="black"/>
              </a:solidFill>
              <a:latin typeface="Arial" panose="020B0604020202020204" pitchFamily="34" charset="0"/>
            </a:endParaRPr>
          </a:p>
        </p:txBody>
      </p:sp>
      <p:graphicFrame>
        <p:nvGraphicFramePr>
          <p:cNvPr id="7" name="Graphique 6"/>
          <p:cNvGraphicFramePr/>
          <p:nvPr>
            <p:extLst>
              <p:ext uri="{D42A27DB-BD31-4B8C-83A1-F6EECF244321}">
                <p14:modId xmlns:p14="http://schemas.microsoft.com/office/powerpoint/2010/main" val="829768443"/>
              </p:ext>
            </p:extLst>
          </p:nvPr>
        </p:nvGraphicFramePr>
        <p:xfrm>
          <a:off x="969335" y="1381161"/>
          <a:ext cx="4996189" cy="3774862"/>
        </p:xfrm>
        <a:graphic>
          <a:graphicData uri="http://schemas.openxmlformats.org/drawingml/2006/chart">
            <c:chart xmlns:c="http://schemas.openxmlformats.org/drawingml/2006/chart" xmlns:r="http://schemas.openxmlformats.org/officeDocument/2006/relationships" r:id="rId2"/>
          </a:graphicData>
        </a:graphic>
      </p:graphicFrame>
      <p:sp>
        <p:nvSpPr>
          <p:cNvPr id="21" name="Freeform: Shape 13"/>
          <p:cNvSpPr/>
          <p:nvPr/>
        </p:nvSpPr>
        <p:spPr>
          <a:xfrm>
            <a:off x="7524750" y="4398742"/>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5" name="ZoneTexte 4"/>
          <p:cNvSpPr txBox="1"/>
          <p:nvPr/>
        </p:nvSpPr>
        <p:spPr>
          <a:xfrm>
            <a:off x="7903704" y="4034310"/>
            <a:ext cx="3742878" cy="584775"/>
          </a:xfrm>
          <a:prstGeom prst="rect">
            <a:avLst/>
          </a:prstGeom>
          <a:noFill/>
          <a:ln>
            <a:solidFill>
              <a:srgbClr val="002060"/>
            </a:solidFill>
            <a:prstDash val="dash"/>
          </a:ln>
        </p:spPr>
        <p:txBody>
          <a:bodyPr wrap="square" rtlCol="0">
            <a:spAutoFit/>
          </a:bodyPr>
          <a:lstStyle/>
          <a:p>
            <a:pPr algn="ctr"/>
            <a:r>
              <a:rPr lang="fr-FR" sz="1600" dirty="0"/>
              <a:t>Plus de partage de trucs et astuces (macros à réutiliser</a:t>
            </a:r>
            <a:r>
              <a:rPr lang="fr-FR" sz="1600" dirty="0" smtClean="0"/>
              <a:t>,...)</a:t>
            </a:r>
            <a:endParaRPr lang="fr-FR" sz="1600" dirty="0"/>
          </a:p>
        </p:txBody>
      </p:sp>
      <p:sp>
        <p:nvSpPr>
          <p:cNvPr id="23" name="Freeform: Shape 13"/>
          <p:cNvSpPr/>
          <p:nvPr/>
        </p:nvSpPr>
        <p:spPr>
          <a:xfrm>
            <a:off x="11639550" y="4032805"/>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27" name="Freeform: Shape 13"/>
          <p:cNvSpPr/>
          <p:nvPr/>
        </p:nvSpPr>
        <p:spPr>
          <a:xfrm>
            <a:off x="6108580" y="2729263"/>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28" name="ZoneTexte 27"/>
          <p:cNvSpPr txBox="1"/>
          <p:nvPr/>
        </p:nvSpPr>
        <p:spPr>
          <a:xfrm>
            <a:off x="6485041" y="2729263"/>
            <a:ext cx="3742878" cy="584775"/>
          </a:xfrm>
          <a:prstGeom prst="rect">
            <a:avLst/>
          </a:prstGeom>
          <a:noFill/>
          <a:ln>
            <a:solidFill>
              <a:srgbClr val="002060"/>
            </a:solidFill>
            <a:prstDash val="dash"/>
          </a:ln>
        </p:spPr>
        <p:txBody>
          <a:bodyPr wrap="square" rtlCol="0">
            <a:spAutoFit/>
          </a:bodyPr>
          <a:lstStyle/>
          <a:p>
            <a:pPr algn="ctr"/>
            <a:r>
              <a:rPr lang="fr-FR" sz="1600" dirty="0"/>
              <a:t>Plus d'échanges entre les services avec des exemples </a:t>
            </a:r>
            <a:r>
              <a:rPr lang="fr-FR" sz="1600" dirty="0" smtClean="0"/>
              <a:t>concrets</a:t>
            </a:r>
            <a:endParaRPr lang="fr-FR" sz="1600" dirty="0"/>
          </a:p>
        </p:txBody>
      </p:sp>
      <p:sp>
        <p:nvSpPr>
          <p:cNvPr id="29" name="Freeform: Shape 13"/>
          <p:cNvSpPr/>
          <p:nvPr/>
        </p:nvSpPr>
        <p:spPr>
          <a:xfrm>
            <a:off x="10218394" y="3156046"/>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pic>
        <p:nvPicPr>
          <p:cNvPr id="6" name="Image 5"/>
          <p:cNvPicPr>
            <a:picLocks noChangeAspect="1"/>
          </p:cNvPicPr>
          <p:nvPr/>
        </p:nvPicPr>
        <p:blipFill>
          <a:blip r:embed="rId3">
            <a:duotone>
              <a:schemeClr val="bg2">
                <a:shade val="45000"/>
                <a:satMod val="135000"/>
              </a:schemeClr>
              <a:prstClr val="white"/>
            </a:duotone>
          </a:blip>
          <a:stretch>
            <a:fillRect/>
          </a:stretch>
        </p:blipFill>
        <p:spPr>
          <a:xfrm>
            <a:off x="6000891" y="1572221"/>
            <a:ext cx="601364" cy="597795"/>
          </a:xfrm>
          <a:prstGeom prst="rect">
            <a:avLst/>
          </a:prstGeom>
        </p:spPr>
      </p:pic>
      <p:sp>
        <p:nvSpPr>
          <p:cNvPr id="33" name="ZoneTexte 32"/>
          <p:cNvSpPr txBox="1"/>
          <p:nvPr/>
        </p:nvSpPr>
        <p:spPr>
          <a:xfrm>
            <a:off x="6637622" y="1336500"/>
            <a:ext cx="5306728" cy="1200329"/>
          </a:xfrm>
          <a:prstGeom prst="rect">
            <a:avLst/>
          </a:prstGeom>
          <a:noFill/>
        </p:spPr>
        <p:txBody>
          <a:bodyPr wrap="square" rtlCol="0">
            <a:spAutoFit/>
          </a:bodyPr>
          <a:lstStyle/>
          <a:p>
            <a:pPr algn="just"/>
            <a:r>
              <a:rPr lang="fr-FR" dirty="0" smtClean="0"/>
              <a:t>Vous êtes très satisfaits du déroulement des clubs utilisateurs. Vous souhaiteriez y voir figurer plus d’échanges entre utilisateurs et plus de trucs et astuces. </a:t>
            </a:r>
            <a:endParaRPr lang="fr-FR" dirty="0"/>
          </a:p>
        </p:txBody>
      </p:sp>
      <p:sp>
        <p:nvSpPr>
          <p:cNvPr id="35" name="ZoneTexte 34"/>
          <p:cNvSpPr txBox="1"/>
          <p:nvPr/>
        </p:nvSpPr>
        <p:spPr>
          <a:xfrm>
            <a:off x="2479430" y="5452074"/>
            <a:ext cx="9546106" cy="646331"/>
          </a:xfrm>
          <a:prstGeom prst="rect">
            <a:avLst/>
          </a:prstGeom>
          <a:noFill/>
        </p:spPr>
        <p:txBody>
          <a:bodyPr wrap="square" rtlCol="0">
            <a:spAutoFit/>
          </a:bodyPr>
          <a:lstStyle>
            <a:defPPr>
              <a:defRPr lang="fr-FR"/>
            </a:defPPr>
            <a:lvl1pPr algn="just">
              <a:defRPr>
                <a:solidFill>
                  <a:srgbClr val="006C31"/>
                </a:solidFill>
              </a:defRPr>
            </a:lvl1pPr>
          </a:lstStyle>
          <a:p>
            <a:pPr algn="l"/>
            <a:r>
              <a:rPr lang="fr-FR" dirty="0"/>
              <a:t>Nous réservons </a:t>
            </a:r>
            <a:r>
              <a:rPr lang="fr-FR" dirty="0" smtClean="0"/>
              <a:t>systématiquement un </a:t>
            </a:r>
            <a:r>
              <a:rPr lang="fr-FR" dirty="0"/>
              <a:t>créneau </a:t>
            </a:r>
            <a:r>
              <a:rPr lang="fr-FR" dirty="0" smtClean="0"/>
              <a:t>au cours des clubs </a:t>
            </a:r>
            <a:r>
              <a:rPr lang="fr-FR" dirty="0"/>
              <a:t>utilisateurs pour </a:t>
            </a:r>
            <a:r>
              <a:rPr lang="fr-FR" dirty="0" smtClean="0"/>
              <a:t>présenter un </a:t>
            </a:r>
            <a:r>
              <a:rPr lang="fr-FR" dirty="0"/>
              <a:t>sujet métier.  </a:t>
            </a:r>
            <a:r>
              <a:rPr lang="fr-FR" dirty="0" smtClean="0"/>
              <a:t>N’hésitez </a:t>
            </a:r>
            <a:r>
              <a:rPr lang="fr-FR" dirty="0"/>
              <a:t>pas à vous manifester </a:t>
            </a:r>
            <a:r>
              <a:rPr lang="fr-FR" dirty="0" smtClean="0"/>
              <a:t>pour que vos sujets soient abordés.</a:t>
            </a:r>
            <a:endParaRPr lang="fr-FR" dirty="0"/>
          </a:p>
        </p:txBody>
      </p:sp>
      <p:pic>
        <p:nvPicPr>
          <p:cNvPr id="36" name="Image 35"/>
          <p:cNvPicPr>
            <a:picLocks noChangeAspect="1"/>
          </p:cNvPicPr>
          <p:nvPr/>
        </p:nvPicPr>
        <p:blipFill>
          <a:blip r:embed="rId4"/>
          <a:stretch>
            <a:fillRect/>
          </a:stretch>
        </p:blipFill>
        <p:spPr>
          <a:xfrm>
            <a:off x="6000891" y="1562358"/>
            <a:ext cx="561975" cy="617519"/>
          </a:xfrm>
          <a:prstGeom prst="rect">
            <a:avLst/>
          </a:prstGeom>
        </p:spPr>
      </p:pic>
      <p:pic>
        <p:nvPicPr>
          <p:cNvPr id="38" name="Image 37"/>
          <p:cNvPicPr>
            <a:picLocks noChangeAspect="1"/>
          </p:cNvPicPr>
          <p:nvPr/>
        </p:nvPicPr>
        <p:blipFill>
          <a:blip r:embed="rId5">
            <a:duotone>
              <a:srgbClr val="70AD47">
                <a:shade val="45000"/>
                <a:satMod val="135000"/>
              </a:srgbClr>
              <a:prstClr val="white"/>
            </a:duotone>
            <a:extLst>
              <a:ext uri="{BEBA8EAE-BF5A-486C-A8C5-ECC9F3942E4B}">
                <a14:imgProps xmlns:a14="http://schemas.microsoft.com/office/drawing/2010/main">
                  <a14:imgLayer r:embed="rId6">
                    <a14:imgEffect>
                      <a14:saturation sat="0"/>
                    </a14:imgEffect>
                    <a14:imgEffect>
                      <a14:brightnessContrast bright="1000" contrast="100000"/>
                    </a14:imgEffect>
                  </a14:imgLayer>
                </a14:imgProps>
              </a:ext>
            </a:extLst>
          </a:blip>
          <a:stretch>
            <a:fillRect/>
          </a:stretch>
        </p:blipFill>
        <p:spPr>
          <a:xfrm>
            <a:off x="1529558" y="5391113"/>
            <a:ext cx="833088" cy="768252"/>
          </a:xfrm>
          <a:prstGeom prst="rect">
            <a:avLst/>
          </a:prstGeom>
          <a:noFill/>
        </p:spPr>
      </p:pic>
    </p:spTree>
    <p:extLst>
      <p:ext uri="{BB962C8B-B14F-4D97-AF65-F5344CB8AC3E}">
        <p14:creationId xmlns:p14="http://schemas.microsoft.com/office/powerpoint/2010/main" val="3661142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fontAlgn="base"/>
            <a:r>
              <a:rPr lang="fr-FR" dirty="0"/>
              <a:t>Comment évaluez-vous les 60 minutes avec le support ?</a:t>
            </a:r>
          </a:p>
        </p:txBody>
      </p:sp>
      <p:sp>
        <p:nvSpPr>
          <p:cNvPr id="13" name="Rectangle 8"/>
          <p:cNvSpPr>
            <a:spLocks noChangeArrowheads="1"/>
          </p:cNvSpPr>
          <p:nvPr/>
        </p:nvSpPr>
        <p:spPr bwMode="auto">
          <a:xfrm>
            <a:off x="15113678" y="3190928"/>
            <a:ext cx="184731" cy="646331"/>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defTabSz="914377" eaLnBrk="0" fontAlgn="base" hangingPunct="0">
              <a:spcBef>
                <a:spcPct val="0"/>
              </a:spcBef>
              <a:spcAft>
                <a:spcPct val="0"/>
              </a:spcAft>
            </a:pPr>
            <a:r>
              <a:rPr lang="fr-FR" altLang="fr-FR" dirty="0">
                <a:solidFill>
                  <a:srgbClr val="000000"/>
                </a:solidFill>
                <a:latin typeface="Arial" panose="020B0604020202020204" pitchFamily="34" charset="0"/>
                <a:cs typeface="Arial" panose="020B0604020202020204" pitchFamily="34" charset="0"/>
              </a:rPr>
              <a:t/>
            </a:r>
            <a:br>
              <a:rPr lang="fr-FR" altLang="fr-FR" dirty="0">
                <a:solidFill>
                  <a:srgbClr val="000000"/>
                </a:solidFill>
                <a:latin typeface="Arial" panose="020B0604020202020204" pitchFamily="34" charset="0"/>
                <a:cs typeface="Arial" panose="020B0604020202020204" pitchFamily="34" charset="0"/>
              </a:rPr>
            </a:br>
            <a:endParaRPr lang="fr-FR" altLang="fr-FR" dirty="0">
              <a:solidFill>
                <a:prstClr val="black"/>
              </a:solidFill>
              <a:latin typeface="Arial" panose="020B0604020202020204" pitchFamily="34" charset="0"/>
            </a:endParaRPr>
          </a:p>
        </p:txBody>
      </p:sp>
      <p:sp>
        <p:nvSpPr>
          <p:cNvPr id="21" name="Freeform: Shape 13"/>
          <p:cNvSpPr/>
          <p:nvPr/>
        </p:nvSpPr>
        <p:spPr>
          <a:xfrm>
            <a:off x="6853014" y="3401247"/>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5" name="ZoneTexte 4"/>
          <p:cNvSpPr txBox="1"/>
          <p:nvPr/>
        </p:nvSpPr>
        <p:spPr>
          <a:xfrm>
            <a:off x="7239000" y="3408745"/>
            <a:ext cx="4359776" cy="584775"/>
          </a:xfrm>
          <a:prstGeom prst="rect">
            <a:avLst/>
          </a:prstGeom>
          <a:noFill/>
          <a:ln>
            <a:solidFill>
              <a:srgbClr val="002060"/>
            </a:solidFill>
            <a:prstDash val="dash"/>
          </a:ln>
        </p:spPr>
        <p:txBody>
          <a:bodyPr wrap="square" rtlCol="0">
            <a:spAutoFit/>
          </a:bodyPr>
          <a:lstStyle/>
          <a:p>
            <a:pPr algn="ctr"/>
            <a:r>
              <a:rPr lang="fr-FR" sz="1600" dirty="0"/>
              <a:t>Les exemples présentés au dernier 60' n'étaient pas assez clairs pour mon équipe</a:t>
            </a:r>
          </a:p>
        </p:txBody>
      </p:sp>
      <p:sp>
        <p:nvSpPr>
          <p:cNvPr id="23" name="Freeform: Shape 13"/>
          <p:cNvSpPr/>
          <p:nvPr/>
        </p:nvSpPr>
        <p:spPr>
          <a:xfrm>
            <a:off x="11598776" y="3554542"/>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27" name="Freeform: Shape 13"/>
          <p:cNvSpPr/>
          <p:nvPr/>
        </p:nvSpPr>
        <p:spPr>
          <a:xfrm>
            <a:off x="6126887" y="2557128"/>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28" name="ZoneTexte 27"/>
          <p:cNvSpPr txBox="1"/>
          <p:nvPr/>
        </p:nvSpPr>
        <p:spPr>
          <a:xfrm>
            <a:off x="6503348" y="2557128"/>
            <a:ext cx="3742878" cy="584775"/>
          </a:xfrm>
          <a:prstGeom prst="rect">
            <a:avLst/>
          </a:prstGeom>
          <a:noFill/>
          <a:ln>
            <a:solidFill>
              <a:srgbClr val="002060"/>
            </a:solidFill>
            <a:prstDash val="dash"/>
          </a:ln>
        </p:spPr>
        <p:txBody>
          <a:bodyPr wrap="square" rtlCol="0">
            <a:spAutoFit/>
          </a:bodyPr>
          <a:lstStyle/>
          <a:p>
            <a:pPr algn="ctr"/>
            <a:r>
              <a:rPr lang="fr-FR" sz="1600" dirty="0"/>
              <a:t>une très bonne idée d'inviter tous les utilisateurs SAS</a:t>
            </a:r>
          </a:p>
        </p:txBody>
      </p:sp>
      <p:sp>
        <p:nvSpPr>
          <p:cNvPr id="29" name="Freeform: Shape 13"/>
          <p:cNvSpPr/>
          <p:nvPr/>
        </p:nvSpPr>
        <p:spPr>
          <a:xfrm>
            <a:off x="10255751" y="2961664"/>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14" name="Freeform: Shape 13"/>
          <p:cNvSpPr/>
          <p:nvPr/>
        </p:nvSpPr>
        <p:spPr>
          <a:xfrm>
            <a:off x="6039038" y="4258150"/>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15" name="ZoneTexte 14"/>
          <p:cNvSpPr txBox="1"/>
          <p:nvPr/>
        </p:nvSpPr>
        <p:spPr>
          <a:xfrm>
            <a:off x="6415499" y="4258150"/>
            <a:ext cx="3742878" cy="584775"/>
          </a:xfrm>
          <a:prstGeom prst="rect">
            <a:avLst/>
          </a:prstGeom>
          <a:noFill/>
          <a:ln>
            <a:solidFill>
              <a:srgbClr val="002060"/>
            </a:solidFill>
            <a:prstDash val="dash"/>
          </a:ln>
        </p:spPr>
        <p:txBody>
          <a:bodyPr wrap="square" rtlCol="0">
            <a:spAutoFit/>
          </a:bodyPr>
          <a:lstStyle/>
          <a:p>
            <a:pPr algn="ctr"/>
            <a:r>
              <a:rPr lang="fr-FR" sz="1600" dirty="0"/>
              <a:t>P</a:t>
            </a:r>
            <a:r>
              <a:rPr lang="fr-FR" sz="1600" dirty="0" smtClean="0"/>
              <a:t>lus </a:t>
            </a:r>
            <a:r>
              <a:rPr lang="fr-FR" sz="1600" dirty="0"/>
              <a:t>d'infos et d'exemples concrets sur les </a:t>
            </a:r>
            <a:r>
              <a:rPr lang="fr-FR" sz="1600" dirty="0" smtClean="0"/>
              <a:t>reporting </a:t>
            </a:r>
            <a:r>
              <a:rPr lang="fr-FR" sz="1600" dirty="0"/>
              <a:t>ou les </a:t>
            </a:r>
            <a:r>
              <a:rPr lang="fr-FR" sz="1600" dirty="0" err="1"/>
              <a:t>a</a:t>
            </a:r>
            <a:r>
              <a:rPr lang="fr-FR" sz="1600" dirty="0" err="1" smtClean="0"/>
              <a:t>dd'in</a:t>
            </a:r>
            <a:r>
              <a:rPr lang="fr-FR" sz="1600" dirty="0" smtClean="0"/>
              <a:t> </a:t>
            </a:r>
            <a:r>
              <a:rPr lang="fr-FR" sz="1600" dirty="0"/>
              <a:t>Excel</a:t>
            </a:r>
          </a:p>
        </p:txBody>
      </p:sp>
      <p:sp>
        <p:nvSpPr>
          <p:cNvPr id="16" name="Freeform: Shape 13"/>
          <p:cNvSpPr/>
          <p:nvPr/>
        </p:nvSpPr>
        <p:spPr>
          <a:xfrm>
            <a:off x="10158377" y="4695226"/>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17" name="Espace réservé du numéro de diapositive 3"/>
          <p:cNvSpPr>
            <a:spLocks noGrp="1"/>
          </p:cNvSpPr>
          <p:nvPr>
            <p:ph type="sldNum" sz="quarter" idx="12"/>
          </p:nvPr>
        </p:nvSpPr>
        <p:spPr>
          <a:xfrm>
            <a:off x="8610600" y="6356352"/>
            <a:ext cx="2743200" cy="365125"/>
          </a:xfrm>
        </p:spPr>
        <p:txBody>
          <a:bodyPr/>
          <a:lstStyle/>
          <a:p>
            <a:fld id="{D348DF54-380C-439F-A3D8-83F6F52CA378}" type="slidenum">
              <a:rPr lang="fr-FR">
                <a:solidFill>
                  <a:prstClr val="black">
                    <a:tint val="75000"/>
                  </a:prstClr>
                </a:solidFill>
                <a:latin typeface="Calibri" panose="020F0502020204030204"/>
              </a:rPr>
              <a:pPr/>
              <a:t>3</a:t>
            </a:fld>
            <a:endParaRPr lang="fr-FR" dirty="0">
              <a:solidFill>
                <a:prstClr val="black">
                  <a:tint val="75000"/>
                </a:prstClr>
              </a:solidFill>
              <a:latin typeface="Calibri" panose="020F0502020204030204"/>
            </a:endParaRPr>
          </a:p>
        </p:txBody>
      </p:sp>
      <p:graphicFrame>
        <p:nvGraphicFramePr>
          <p:cNvPr id="18" name="Graphique 17"/>
          <p:cNvGraphicFramePr/>
          <p:nvPr>
            <p:extLst>
              <p:ext uri="{D42A27DB-BD31-4B8C-83A1-F6EECF244321}">
                <p14:modId xmlns:p14="http://schemas.microsoft.com/office/powerpoint/2010/main" val="985111668"/>
              </p:ext>
            </p:extLst>
          </p:nvPr>
        </p:nvGraphicFramePr>
        <p:xfrm>
          <a:off x="969335" y="1381161"/>
          <a:ext cx="4996189" cy="3774862"/>
        </p:xfrm>
        <a:graphic>
          <a:graphicData uri="http://schemas.openxmlformats.org/drawingml/2006/chart">
            <c:chart xmlns:c="http://schemas.openxmlformats.org/drawingml/2006/chart" xmlns:r="http://schemas.openxmlformats.org/officeDocument/2006/relationships" r:id="rId2"/>
          </a:graphicData>
        </a:graphic>
      </p:graphicFrame>
      <p:pic>
        <p:nvPicPr>
          <p:cNvPr id="19" name="Image 18"/>
          <p:cNvPicPr>
            <a:picLocks noChangeAspect="1"/>
          </p:cNvPicPr>
          <p:nvPr/>
        </p:nvPicPr>
        <p:blipFill>
          <a:blip r:embed="rId3"/>
          <a:stretch>
            <a:fillRect/>
          </a:stretch>
        </p:blipFill>
        <p:spPr>
          <a:xfrm>
            <a:off x="6036258" y="1499267"/>
            <a:ext cx="601364" cy="597795"/>
          </a:xfrm>
          <a:prstGeom prst="rect">
            <a:avLst/>
          </a:prstGeom>
        </p:spPr>
      </p:pic>
      <p:sp>
        <p:nvSpPr>
          <p:cNvPr id="20" name="ZoneTexte 19"/>
          <p:cNvSpPr txBox="1"/>
          <p:nvPr/>
        </p:nvSpPr>
        <p:spPr>
          <a:xfrm>
            <a:off x="6678034" y="1319856"/>
            <a:ext cx="5306728" cy="923330"/>
          </a:xfrm>
          <a:prstGeom prst="rect">
            <a:avLst/>
          </a:prstGeom>
          <a:noFill/>
        </p:spPr>
        <p:txBody>
          <a:bodyPr wrap="square" rtlCol="0">
            <a:spAutoFit/>
          </a:bodyPr>
          <a:lstStyle/>
          <a:p>
            <a:pPr algn="just"/>
            <a:r>
              <a:rPr lang="fr-FR" dirty="0" smtClean="0"/>
              <a:t>Vous </a:t>
            </a:r>
            <a:r>
              <a:rPr lang="fr-FR" dirty="0"/>
              <a:t>êtes </a:t>
            </a:r>
            <a:r>
              <a:rPr lang="fr-FR" dirty="0" smtClean="0"/>
              <a:t>satisfaits des 60 minutes avec le support et vous souhaiteriez que les sujets présentés soient plus concrets et plus en lien avec votre activité.</a:t>
            </a:r>
            <a:endParaRPr lang="fr-FR" dirty="0"/>
          </a:p>
        </p:txBody>
      </p:sp>
      <p:sp>
        <p:nvSpPr>
          <p:cNvPr id="24" name="ZoneTexte 23"/>
          <p:cNvSpPr txBox="1"/>
          <p:nvPr/>
        </p:nvSpPr>
        <p:spPr>
          <a:xfrm>
            <a:off x="1878099" y="5298425"/>
            <a:ext cx="10106664" cy="923330"/>
          </a:xfrm>
          <a:prstGeom prst="rect">
            <a:avLst/>
          </a:prstGeom>
          <a:noFill/>
        </p:spPr>
        <p:txBody>
          <a:bodyPr wrap="square" rtlCol="0">
            <a:spAutoFit/>
          </a:bodyPr>
          <a:lstStyle/>
          <a:p>
            <a:pPr algn="just"/>
            <a:r>
              <a:rPr lang="fr-FR" dirty="0" smtClean="0">
                <a:solidFill>
                  <a:srgbClr val="006C31"/>
                </a:solidFill>
              </a:rPr>
              <a:t>Les </a:t>
            </a:r>
            <a:r>
              <a:rPr lang="fr-FR" dirty="0">
                <a:solidFill>
                  <a:srgbClr val="006C31"/>
                </a:solidFill>
              </a:rPr>
              <a:t>60 minutes avec le </a:t>
            </a:r>
            <a:r>
              <a:rPr lang="fr-FR" dirty="0" smtClean="0">
                <a:solidFill>
                  <a:srgbClr val="006C31"/>
                </a:solidFill>
              </a:rPr>
              <a:t>support est un nouveau rendez-vous dédié au partage de sujets autour de l’utilisation de SAS (bonnes pratiques, trucs et astuces…). Nous allons continuer de travailler sur le contenu pour qu’il soit au plus proche de vos usages SAS.</a:t>
            </a:r>
          </a:p>
        </p:txBody>
      </p:sp>
      <p:pic>
        <p:nvPicPr>
          <p:cNvPr id="25" name="Image 24"/>
          <p:cNvPicPr>
            <a:picLocks noChangeAspect="1"/>
          </p:cNvPicPr>
          <p:nvPr/>
        </p:nvPicPr>
        <p:blipFill>
          <a:blip r:embed="rId4"/>
          <a:stretch>
            <a:fillRect/>
          </a:stretch>
        </p:blipFill>
        <p:spPr>
          <a:xfrm>
            <a:off x="6036258" y="1489404"/>
            <a:ext cx="561975" cy="617519"/>
          </a:xfrm>
          <a:prstGeom prst="rect">
            <a:avLst/>
          </a:prstGeom>
        </p:spPr>
      </p:pic>
      <p:pic>
        <p:nvPicPr>
          <p:cNvPr id="22" name="Image 21"/>
          <p:cNvPicPr>
            <a:picLocks noChangeAspect="1"/>
          </p:cNvPicPr>
          <p:nvPr/>
        </p:nvPicPr>
        <p:blipFill>
          <a:blip r:embed="rId5">
            <a:duotone>
              <a:srgbClr val="70AD47">
                <a:shade val="45000"/>
                <a:satMod val="135000"/>
              </a:srgbClr>
              <a:prstClr val="white"/>
            </a:duotone>
            <a:extLst>
              <a:ext uri="{BEBA8EAE-BF5A-486C-A8C5-ECC9F3942E4B}">
                <a14:imgProps xmlns:a14="http://schemas.microsoft.com/office/drawing/2010/main">
                  <a14:imgLayer r:embed="rId6">
                    <a14:imgEffect>
                      <a14:saturation sat="0"/>
                    </a14:imgEffect>
                    <a14:imgEffect>
                      <a14:brightnessContrast bright="1000" contrast="100000"/>
                    </a14:imgEffect>
                  </a14:imgLayer>
                </a14:imgProps>
              </a:ext>
            </a:extLst>
          </a:blip>
          <a:stretch>
            <a:fillRect/>
          </a:stretch>
        </p:blipFill>
        <p:spPr>
          <a:xfrm>
            <a:off x="1045011" y="5393285"/>
            <a:ext cx="833088" cy="768252"/>
          </a:xfrm>
          <a:prstGeom prst="rect">
            <a:avLst/>
          </a:prstGeom>
          <a:noFill/>
        </p:spPr>
      </p:pic>
    </p:spTree>
    <p:extLst>
      <p:ext uri="{BB962C8B-B14F-4D97-AF65-F5344CB8AC3E}">
        <p14:creationId xmlns:p14="http://schemas.microsoft.com/office/powerpoint/2010/main" val="4126757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fontAlgn="base"/>
            <a:r>
              <a:rPr lang="fr-FR" dirty="0"/>
              <a:t>Comment évaluez-vous l'accompagnement à la migration ?</a:t>
            </a:r>
          </a:p>
        </p:txBody>
      </p:sp>
      <p:sp>
        <p:nvSpPr>
          <p:cNvPr id="4" name="Espace réservé du numéro de diapositive 3"/>
          <p:cNvSpPr>
            <a:spLocks noGrp="1"/>
          </p:cNvSpPr>
          <p:nvPr>
            <p:ph type="sldNum" sz="quarter" idx="12"/>
          </p:nvPr>
        </p:nvSpPr>
        <p:spPr/>
        <p:txBody>
          <a:bodyPr/>
          <a:lstStyle/>
          <a:p>
            <a:fld id="{D348DF54-380C-439F-A3D8-83F6F52CA378}" type="slidenum">
              <a:rPr lang="fr-FR">
                <a:solidFill>
                  <a:prstClr val="black">
                    <a:tint val="75000"/>
                  </a:prstClr>
                </a:solidFill>
                <a:latin typeface="Calibri" panose="020F0502020204030204"/>
              </a:rPr>
              <a:pPr/>
              <a:t>4</a:t>
            </a:fld>
            <a:endParaRPr lang="fr-FR" dirty="0">
              <a:solidFill>
                <a:prstClr val="black">
                  <a:tint val="75000"/>
                </a:prstClr>
              </a:solidFill>
              <a:latin typeface="Calibri" panose="020F0502020204030204"/>
            </a:endParaRPr>
          </a:p>
        </p:txBody>
      </p:sp>
      <p:sp>
        <p:nvSpPr>
          <p:cNvPr id="13" name="Rectangle 8"/>
          <p:cNvSpPr>
            <a:spLocks noChangeArrowheads="1"/>
          </p:cNvSpPr>
          <p:nvPr/>
        </p:nvSpPr>
        <p:spPr bwMode="auto">
          <a:xfrm>
            <a:off x="15113678" y="3190928"/>
            <a:ext cx="184731" cy="646331"/>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defTabSz="914377" eaLnBrk="0" fontAlgn="base" hangingPunct="0">
              <a:spcBef>
                <a:spcPct val="0"/>
              </a:spcBef>
              <a:spcAft>
                <a:spcPct val="0"/>
              </a:spcAft>
            </a:pPr>
            <a:r>
              <a:rPr lang="fr-FR" altLang="fr-FR" dirty="0">
                <a:solidFill>
                  <a:srgbClr val="000000"/>
                </a:solidFill>
                <a:latin typeface="Arial" panose="020B0604020202020204" pitchFamily="34" charset="0"/>
                <a:cs typeface="Arial" panose="020B0604020202020204" pitchFamily="34" charset="0"/>
              </a:rPr>
              <a:t/>
            </a:r>
            <a:br>
              <a:rPr lang="fr-FR" altLang="fr-FR" dirty="0">
                <a:solidFill>
                  <a:srgbClr val="000000"/>
                </a:solidFill>
                <a:latin typeface="Arial" panose="020B0604020202020204" pitchFamily="34" charset="0"/>
                <a:cs typeface="Arial" panose="020B0604020202020204" pitchFamily="34" charset="0"/>
              </a:rPr>
            </a:br>
            <a:endParaRPr lang="fr-FR" altLang="fr-FR" dirty="0">
              <a:solidFill>
                <a:prstClr val="black"/>
              </a:solidFill>
              <a:latin typeface="Arial" panose="020B0604020202020204" pitchFamily="34" charset="0"/>
            </a:endParaRPr>
          </a:p>
        </p:txBody>
      </p:sp>
      <p:sp>
        <p:nvSpPr>
          <p:cNvPr id="14" name="Freeform: Shape 13"/>
          <p:cNvSpPr/>
          <p:nvPr/>
        </p:nvSpPr>
        <p:spPr>
          <a:xfrm>
            <a:off x="7507746" y="4073781"/>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15" name="ZoneTexte 14"/>
          <p:cNvSpPr txBox="1"/>
          <p:nvPr/>
        </p:nvSpPr>
        <p:spPr>
          <a:xfrm>
            <a:off x="7884207" y="4073781"/>
            <a:ext cx="3742878" cy="584775"/>
          </a:xfrm>
          <a:prstGeom prst="rect">
            <a:avLst/>
          </a:prstGeom>
          <a:noFill/>
          <a:ln>
            <a:solidFill>
              <a:srgbClr val="002060"/>
            </a:solidFill>
            <a:prstDash val="dash"/>
          </a:ln>
        </p:spPr>
        <p:txBody>
          <a:bodyPr wrap="square" rtlCol="0">
            <a:spAutoFit/>
          </a:bodyPr>
          <a:lstStyle/>
          <a:p>
            <a:pPr algn="ctr"/>
            <a:r>
              <a:rPr lang="fr-FR" sz="1600" dirty="0"/>
              <a:t>Faire moins de migrations (une charge importante pour chaque métier)</a:t>
            </a:r>
          </a:p>
        </p:txBody>
      </p:sp>
      <p:sp>
        <p:nvSpPr>
          <p:cNvPr id="16" name="Freeform: Shape 13"/>
          <p:cNvSpPr/>
          <p:nvPr/>
        </p:nvSpPr>
        <p:spPr>
          <a:xfrm>
            <a:off x="11627085" y="4510857"/>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17" name="Freeform: Shape 13"/>
          <p:cNvSpPr/>
          <p:nvPr/>
        </p:nvSpPr>
        <p:spPr>
          <a:xfrm>
            <a:off x="6194486" y="2607263"/>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18" name="ZoneTexte 17"/>
          <p:cNvSpPr txBox="1"/>
          <p:nvPr/>
        </p:nvSpPr>
        <p:spPr>
          <a:xfrm>
            <a:off x="6570947" y="2607263"/>
            <a:ext cx="3742878" cy="584775"/>
          </a:xfrm>
          <a:prstGeom prst="rect">
            <a:avLst/>
          </a:prstGeom>
          <a:noFill/>
          <a:ln>
            <a:solidFill>
              <a:srgbClr val="002060"/>
            </a:solidFill>
            <a:prstDash val="dash"/>
          </a:ln>
        </p:spPr>
        <p:txBody>
          <a:bodyPr wrap="square" rtlCol="0">
            <a:spAutoFit/>
          </a:bodyPr>
          <a:lstStyle/>
          <a:p>
            <a:pPr algn="ctr"/>
            <a:r>
              <a:rPr lang="fr-FR" sz="1600" dirty="0" smtClean="0"/>
              <a:t>la </a:t>
            </a:r>
            <a:r>
              <a:rPr lang="fr-FR" sz="1600" dirty="0"/>
              <a:t>communication était </a:t>
            </a:r>
            <a:r>
              <a:rPr lang="fr-FR" sz="1600" dirty="0" smtClean="0"/>
              <a:t>claire et complète pour </a:t>
            </a:r>
            <a:r>
              <a:rPr lang="fr-FR" sz="1600" dirty="0"/>
              <a:t>les usages de mon </a:t>
            </a:r>
            <a:r>
              <a:rPr lang="fr-FR" sz="1600" dirty="0" smtClean="0"/>
              <a:t>équipe</a:t>
            </a:r>
            <a:endParaRPr lang="fr-FR" sz="1600" dirty="0"/>
          </a:p>
        </p:txBody>
      </p:sp>
      <p:sp>
        <p:nvSpPr>
          <p:cNvPr id="19" name="Freeform: Shape 13"/>
          <p:cNvSpPr/>
          <p:nvPr/>
        </p:nvSpPr>
        <p:spPr>
          <a:xfrm>
            <a:off x="10313825" y="3044339"/>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graphicFrame>
        <p:nvGraphicFramePr>
          <p:cNvPr id="20" name="Graphique 19"/>
          <p:cNvGraphicFramePr/>
          <p:nvPr>
            <p:extLst>
              <p:ext uri="{D42A27DB-BD31-4B8C-83A1-F6EECF244321}">
                <p14:modId xmlns:p14="http://schemas.microsoft.com/office/powerpoint/2010/main" val="1060388415"/>
              </p:ext>
            </p:extLst>
          </p:nvPr>
        </p:nvGraphicFramePr>
        <p:xfrm>
          <a:off x="969335" y="1381161"/>
          <a:ext cx="4996189" cy="4265864"/>
        </p:xfrm>
        <a:graphic>
          <a:graphicData uri="http://schemas.openxmlformats.org/drawingml/2006/chart">
            <c:chart xmlns:c="http://schemas.openxmlformats.org/drawingml/2006/chart" xmlns:r="http://schemas.openxmlformats.org/officeDocument/2006/relationships" r:id="rId2"/>
          </a:graphicData>
        </a:graphic>
      </p:graphicFrame>
      <p:pic>
        <p:nvPicPr>
          <p:cNvPr id="25" name="Image 24"/>
          <p:cNvPicPr>
            <a:picLocks noChangeAspect="1"/>
          </p:cNvPicPr>
          <p:nvPr/>
        </p:nvPicPr>
        <p:blipFill>
          <a:blip r:embed="rId3"/>
          <a:stretch>
            <a:fillRect/>
          </a:stretch>
        </p:blipFill>
        <p:spPr>
          <a:xfrm>
            <a:off x="6036258" y="1499267"/>
            <a:ext cx="601364" cy="597795"/>
          </a:xfrm>
          <a:prstGeom prst="rect">
            <a:avLst/>
          </a:prstGeom>
        </p:spPr>
      </p:pic>
      <p:sp>
        <p:nvSpPr>
          <p:cNvPr id="26" name="ZoneTexte 25"/>
          <p:cNvSpPr txBox="1"/>
          <p:nvPr/>
        </p:nvSpPr>
        <p:spPr>
          <a:xfrm>
            <a:off x="6637622" y="1336500"/>
            <a:ext cx="5306728" cy="646331"/>
          </a:xfrm>
          <a:prstGeom prst="rect">
            <a:avLst/>
          </a:prstGeom>
          <a:noFill/>
        </p:spPr>
        <p:txBody>
          <a:bodyPr wrap="square" rtlCol="0">
            <a:spAutoFit/>
          </a:bodyPr>
          <a:lstStyle/>
          <a:p>
            <a:pPr algn="just"/>
            <a:r>
              <a:rPr lang="fr-FR" dirty="0" smtClean="0"/>
              <a:t>Vous </a:t>
            </a:r>
            <a:r>
              <a:rPr lang="fr-FR" dirty="0"/>
              <a:t>êtes </a:t>
            </a:r>
            <a:r>
              <a:rPr lang="fr-FR" dirty="0" smtClean="0"/>
              <a:t>globalement satisfaits de l’accompagnement à la migration. </a:t>
            </a:r>
            <a:endParaRPr lang="fr-FR" dirty="0"/>
          </a:p>
        </p:txBody>
      </p:sp>
      <p:pic>
        <p:nvPicPr>
          <p:cNvPr id="30" name="Image 29"/>
          <p:cNvPicPr>
            <a:picLocks noChangeAspect="1"/>
          </p:cNvPicPr>
          <p:nvPr/>
        </p:nvPicPr>
        <p:blipFill>
          <a:blip r:embed="rId4"/>
          <a:stretch>
            <a:fillRect/>
          </a:stretch>
        </p:blipFill>
        <p:spPr>
          <a:xfrm>
            <a:off x="6075647" y="1449480"/>
            <a:ext cx="561975" cy="617519"/>
          </a:xfrm>
          <a:prstGeom prst="rect">
            <a:avLst/>
          </a:prstGeom>
        </p:spPr>
      </p:pic>
    </p:spTree>
    <p:extLst>
      <p:ext uri="{BB962C8B-B14F-4D97-AF65-F5344CB8AC3E}">
        <p14:creationId xmlns:p14="http://schemas.microsoft.com/office/powerpoint/2010/main" val="1581841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fontAlgn="base"/>
            <a:r>
              <a:rPr lang="fr-FR" dirty="0"/>
              <a:t>Comment évaluez-vous le portail SAS ?</a:t>
            </a:r>
          </a:p>
        </p:txBody>
      </p:sp>
      <p:sp>
        <p:nvSpPr>
          <p:cNvPr id="13" name="Rectangle 8"/>
          <p:cNvSpPr>
            <a:spLocks noChangeArrowheads="1"/>
          </p:cNvSpPr>
          <p:nvPr/>
        </p:nvSpPr>
        <p:spPr bwMode="auto">
          <a:xfrm>
            <a:off x="15113678" y="3190928"/>
            <a:ext cx="184731" cy="646331"/>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defTabSz="914377" eaLnBrk="0" fontAlgn="base" hangingPunct="0">
              <a:spcBef>
                <a:spcPct val="0"/>
              </a:spcBef>
              <a:spcAft>
                <a:spcPct val="0"/>
              </a:spcAft>
            </a:pPr>
            <a:r>
              <a:rPr lang="fr-FR" altLang="fr-FR" dirty="0">
                <a:solidFill>
                  <a:srgbClr val="000000"/>
                </a:solidFill>
                <a:latin typeface="Arial" panose="020B0604020202020204" pitchFamily="34" charset="0"/>
                <a:cs typeface="Arial" panose="020B0604020202020204" pitchFamily="34" charset="0"/>
              </a:rPr>
              <a:t/>
            </a:r>
            <a:br>
              <a:rPr lang="fr-FR" altLang="fr-FR" dirty="0">
                <a:solidFill>
                  <a:srgbClr val="000000"/>
                </a:solidFill>
                <a:latin typeface="Arial" panose="020B0604020202020204" pitchFamily="34" charset="0"/>
                <a:cs typeface="Arial" panose="020B0604020202020204" pitchFamily="34" charset="0"/>
              </a:rPr>
            </a:br>
            <a:endParaRPr lang="fr-FR" altLang="fr-FR" dirty="0">
              <a:solidFill>
                <a:prstClr val="black"/>
              </a:solidFill>
              <a:latin typeface="Arial" panose="020B0604020202020204" pitchFamily="34" charset="0"/>
            </a:endParaRPr>
          </a:p>
        </p:txBody>
      </p:sp>
      <p:sp>
        <p:nvSpPr>
          <p:cNvPr id="21" name="Freeform: Shape 13"/>
          <p:cNvSpPr/>
          <p:nvPr/>
        </p:nvSpPr>
        <p:spPr>
          <a:xfrm>
            <a:off x="7438663" y="3907891"/>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5" name="ZoneTexte 4"/>
          <p:cNvSpPr txBox="1"/>
          <p:nvPr/>
        </p:nvSpPr>
        <p:spPr>
          <a:xfrm>
            <a:off x="7815124" y="3907891"/>
            <a:ext cx="3742878" cy="584775"/>
          </a:xfrm>
          <a:prstGeom prst="rect">
            <a:avLst/>
          </a:prstGeom>
          <a:noFill/>
          <a:ln>
            <a:solidFill>
              <a:srgbClr val="002060"/>
            </a:solidFill>
            <a:prstDash val="dash"/>
          </a:ln>
        </p:spPr>
        <p:txBody>
          <a:bodyPr wrap="square" rtlCol="0">
            <a:spAutoFit/>
          </a:bodyPr>
          <a:lstStyle/>
          <a:p>
            <a:pPr algn="ctr"/>
            <a:r>
              <a:rPr lang="fr-FR" sz="1600" dirty="0"/>
              <a:t>Compléter le portail SAS par des aides de syntaxe de programmation</a:t>
            </a:r>
          </a:p>
        </p:txBody>
      </p:sp>
      <p:sp>
        <p:nvSpPr>
          <p:cNvPr id="23" name="Freeform: Shape 13"/>
          <p:cNvSpPr/>
          <p:nvPr/>
        </p:nvSpPr>
        <p:spPr>
          <a:xfrm>
            <a:off x="11558002" y="4053688"/>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27" name="Freeform: Shape 13"/>
          <p:cNvSpPr/>
          <p:nvPr/>
        </p:nvSpPr>
        <p:spPr>
          <a:xfrm>
            <a:off x="6261161" y="2568687"/>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28" name="ZoneTexte 27"/>
          <p:cNvSpPr txBox="1"/>
          <p:nvPr/>
        </p:nvSpPr>
        <p:spPr>
          <a:xfrm>
            <a:off x="6637622" y="2568687"/>
            <a:ext cx="3742878" cy="830997"/>
          </a:xfrm>
          <a:prstGeom prst="rect">
            <a:avLst/>
          </a:prstGeom>
          <a:noFill/>
          <a:ln>
            <a:solidFill>
              <a:srgbClr val="002060"/>
            </a:solidFill>
            <a:prstDash val="dash"/>
          </a:ln>
        </p:spPr>
        <p:txBody>
          <a:bodyPr wrap="square" rtlCol="0">
            <a:spAutoFit/>
          </a:bodyPr>
          <a:lstStyle/>
          <a:p>
            <a:pPr algn="ctr"/>
            <a:r>
              <a:rPr lang="fr-FR" sz="1600" dirty="0"/>
              <a:t>Enrichir la documentation sur le </a:t>
            </a:r>
            <a:r>
              <a:rPr lang="fr-FR" sz="1600" dirty="0" smtClean="0"/>
              <a:t>portail </a:t>
            </a:r>
            <a:r>
              <a:rPr lang="fr-FR" sz="1600" dirty="0"/>
              <a:t>et les sujets vus dans les points 60' avec le support</a:t>
            </a:r>
          </a:p>
        </p:txBody>
      </p:sp>
      <p:sp>
        <p:nvSpPr>
          <p:cNvPr id="29" name="Freeform: Shape 13"/>
          <p:cNvSpPr/>
          <p:nvPr/>
        </p:nvSpPr>
        <p:spPr>
          <a:xfrm>
            <a:off x="10390025" y="2973223"/>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17" name="Espace réservé du numéro de diapositive 3"/>
          <p:cNvSpPr>
            <a:spLocks noGrp="1"/>
          </p:cNvSpPr>
          <p:nvPr>
            <p:ph type="sldNum" sz="quarter" idx="12"/>
          </p:nvPr>
        </p:nvSpPr>
        <p:spPr>
          <a:xfrm>
            <a:off x="8610600" y="6356352"/>
            <a:ext cx="2743200" cy="365125"/>
          </a:xfrm>
        </p:spPr>
        <p:txBody>
          <a:bodyPr/>
          <a:lstStyle/>
          <a:p>
            <a:fld id="{D348DF54-380C-439F-A3D8-83F6F52CA378}" type="slidenum">
              <a:rPr lang="fr-FR">
                <a:solidFill>
                  <a:prstClr val="black">
                    <a:tint val="75000"/>
                  </a:prstClr>
                </a:solidFill>
                <a:latin typeface="Calibri" panose="020F0502020204030204"/>
              </a:rPr>
              <a:pPr/>
              <a:t>5</a:t>
            </a:fld>
            <a:endParaRPr lang="fr-FR" dirty="0">
              <a:solidFill>
                <a:prstClr val="black">
                  <a:tint val="75000"/>
                </a:prstClr>
              </a:solidFill>
              <a:latin typeface="Calibri" panose="020F0502020204030204"/>
            </a:endParaRPr>
          </a:p>
        </p:txBody>
      </p:sp>
      <p:graphicFrame>
        <p:nvGraphicFramePr>
          <p:cNvPr id="18" name="Graphique 17"/>
          <p:cNvGraphicFramePr/>
          <p:nvPr>
            <p:extLst>
              <p:ext uri="{D42A27DB-BD31-4B8C-83A1-F6EECF244321}">
                <p14:modId xmlns:p14="http://schemas.microsoft.com/office/powerpoint/2010/main" val="4236030812"/>
              </p:ext>
            </p:extLst>
          </p:nvPr>
        </p:nvGraphicFramePr>
        <p:xfrm>
          <a:off x="969335" y="1381161"/>
          <a:ext cx="4996189" cy="3971889"/>
        </p:xfrm>
        <a:graphic>
          <a:graphicData uri="http://schemas.openxmlformats.org/drawingml/2006/chart">
            <c:chart xmlns:c="http://schemas.openxmlformats.org/drawingml/2006/chart" xmlns:r="http://schemas.openxmlformats.org/officeDocument/2006/relationships" r:id="rId2"/>
          </a:graphicData>
        </a:graphic>
      </p:graphicFrame>
      <p:pic>
        <p:nvPicPr>
          <p:cNvPr id="19" name="Image 18"/>
          <p:cNvPicPr>
            <a:picLocks noChangeAspect="1"/>
          </p:cNvPicPr>
          <p:nvPr/>
        </p:nvPicPr>
        <p:blipFill>
          <a:blip r:embed="rId3"/>
          <a:stretch>
            <a:fillRect/>
          </a:stretch>
        </p:blipFill>
        <p:spPr>
          <a:xfrm>
            <a:off x="6036258" y="1409222"/>
            <a:ext cx="601364" cy="597795"/>
          </a:xfrm>
          <a:prstGeom prst="rect">
            <a:avLst/>
          </a:prstGeom>
        </p:spPr>
      </p:pic>
      <p:sp>
        <p:nvSpPr>
          <p:cNvPr id="20" name="ZoneTexte 19"/>
          <p:cNvSpPr txBox="1"/>
          <p:nvPr/>
        </p:nvSpPr>
        <p:spPr>
          <a:xfrm>
            <a:off x="6678034" y="1360686"/>
            <a:ext cx="5306728" cy="646331"/>
          </a:xfrm>
          <a:prstGeom prst="rect">
            <a:avLst/>
          </a:prstGeom>
          <a:noFill/>
        </p:spPr>
        <p:txBody>
          <a:bodyPr wrap="square" rtlCol="0">
            <a:spAutoFit/>
          </a:bodyPr>
          <a:lstStyle/>
          <a:p>
            <a:pPr algn="just"/>
            <a:r>
              <a:rPr lang="fr-FR" dirty="0" smtClean="0"/>
              <a:t>Vous </a:t>
            </a:r>
            <a:r>
              <a:rPr lang="fr-FR" dirty="0"/>
              <a:t>êtes satisfaits du </a:t>
            </a:r>
            <a:r>
              <a:rPr lang="fr-FR" dirty="0" smtClean="0"/>
              <a:t>portail SAS et vous souhaiteriez y voir figurer plus de contenus.</a:t>
            </a:r>
            <a:endParaRPr lang="fr-FR" dirty="0"/>
          </a:p>
        </p:txBody>
      </p:sp>
      <p:sp>
        <p:nvSpPr>
          <p:cNvPr id="9" name="ZoneTexte 8"/>
          <p:cNvSpPr txBox="1"/>
          <p:nvPr/>
        </p:nvSpPr>
        <p:spPr>
          <a:xfrm>
            <a:off x="2228851" y="5531766"/>
            <a:ext cx="9755912" cy="923330"/>
          </a:xfrm>
          <a:prstGeom prst="rect">
            <a:avLst/>
          </a:prstGeom>
          <a:noFill/>
        </p:spPr>
        <p:txBody>
          <a:bodyPr wrap="square" rtlCol="0">
            <a:spAutoFit/>
          </a:bodyPr>
          <a:lstStyle>
            <a:defPPr>
              <a:defRPr lang="fr-FR"/>
            </a:defPPr>
            <a:lvl1pPr algn="just">
              <a:defRPr>
                <a:solidFill>
                  <a:srgbClr val="006C31"/>
                </a:solidFill>
              </a:defRPr>
            </a:lvl1pPr>
          </a:lstStyle>
          <a:p>
            <a:r>
              <a:rPr lang="fr-FR" dirty="0"/>
              <a:t>Le portail SAS est en constante </a:t>
            </a:r>
            <a:r>
              <a:rPr lang="fr-FR" dirty="0" smtClean="0"/>
              <a:t>évolution, nous </a:t>
            </a:r>
            <a:r>
              <a:rPr lang="fr-FR" dirty="0"/>
              <a:t>allons continuer à </a:t>
            </a:r>
            <a:r>
              <a:rPr lang="fr-FR" dirty="0" smtClean="0"/>
              <a:t>l’alimenter </a:t>
            </a:r>
            <a:r>
              <a:rPr lang="fr-FR" dirty="0"/>
              <a:t>avec </a:t>
            </a:r>
            <a:r>
              <a:rPr lang="fr-FR" dirty="0" smtClean="0"/>
              <a:t>de nouveaux contenus et des informations concernant la plateforme (maintenance, problèmes techniques, indisponibilités). N’hésitez pas à vous connecter.</a:t>
            </a:r>
            <a:endParaRPr lang="fr-FR" dirty="0"/>
          </a:p>
        </p:txBody>
      </p:sp>
      <p:pic>
        <p:nvPicPr>
          <p:cNvPr id="25" name="Image 24"/>
          <p:cNvPicPr>
            <a:picLocks noChangeAspect="1"/>
          </p:cNvPicPr>
          <p:nvPr/>
        </p:nvPicPr>
        <p:blipFill>
          <a:blip r:embed="rId4"/>
          <a:stretch>
            <a:fillRect/>
          </a:stretch>
        </p:blipFill>
        <p:spPr>
          <a:xfrm>
            <a:off x="6059833" y="1409222"/>
            <a:ext cx="561975" cy="617519"/>
          </a:xfrm>
          <a:prstGeom prst="rect">
            <a:avLst/>
          </a:prstGeom>
        </p:spPr>
      </p:pic>
      <p:pic>
        <p:nvPicPr>
          <p:cNvPr id="22" name="Image 21"/>
          <p:cNvPicPr>
            <a:picLocks noChangeAspect="1"/>
          </p:cNvPicPr>
          <p:nvPr/>
        </p:nvPicPr>
        <p:blipFill>
          <a:blip r:embed="rId5">
            <a:duotone>
              <a:srgbClr val="70AD47">
                <a:shade val="45000"/>
                <a:satMod val="135000"/>
              </a:srgbClr>
              <a:prstClr val="white"/>
            </a:duotone>
            <a:extLst>
              <a:ext uri="{BEBA8EAE-BF5A-486C-A8C5-ECC9F3942E4B}">
                <a14:imgProps xmlns:a14="http://schemas.microsoft.com/office/drawing/2010/main">
                  <a14:imgLayer r:embed="rId6">
                    <a14:imgEffect>
                      <a14:saturation sat="0"/>
                    </a14:imgEffect>
                    <a14:imgEffect>
                      <a14:brightnessContrast bright="1000" contrast="100000"/>
                    </a14:imgEffect>
                  </a14:imgLayer>
                </a14:imgProps>
              </a:ext>
            </a:extLst>
          </a:blip>
          <a:stretch>
            <a:fillRect/>
          </a:stretch>
        </p:blipFill>
        <p:spPr>
          <a:xfrm>
            <a:off x="1395763" y="5623898"/>
            <a:ext cx="833088" cy="768252"/>
          </a:xfrm>
          <a:prstGeom prst="rect">
            <a:avLst/>
          </a:prstGeom>
          <a:noFill/>
        </p:spPr>
      </p:pic>
    </p:spTree>
    <p:extLst>
      <p:ext uri="{BB962C8B-B14F-4D97-AF65-F5344CB8AC3E}">
        <p14:creationId xmlns:p14="http://schemas.microsoft.com/office/powerpoint/2010/main" val="313322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fontAlgn="base"/>
            <a:r>
              <a:rPr lang="fr-FR" dirty="0"/>
              <a:t>Comment évaluez-vous les formations SAS ?</a:t>
            </a:r>
          </a:p>
        </p:txBody>
      </p:sp>
      <p:sp>
        <p:nvSpPr>
          <p:cNvPr id="13" name="Rectangle 8"/>
          <p:cNvSpPr>
            <a:spLocks noChangeArrowheads="1"/>
          </p:cNvSpPr>
          <p:nvPr/>
        </p:nvSpPr>
        <p:spPr bwMode="auto">
          <a:xfrm>
            <a:off x="15113678" y="3190928"/>
            <a:ext cx="184731" cy="646331"/>
          </a:xfrm>
          <a:prstGeom prst="rect">
            <a:avLst/>
          </a:prstGeom>
          <a:solidFill>
            <a:srgbClr val="FAFB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defTabSz="914377" eaLnBrk="0" fontAlgn="base" hangingPunct="0">
              <a:spcBef>
                <a:spcPct val="0"/>
              </a:spcBef>
              <a:spcAft>
                <a:spcPct val="0"/>
              </a:spcAft>
            </a:pPr>
            <a:r>
              <a:rPr lang="fr-FR" altLang="fr-FR" dirty="0">
                <a:solidFill>
                  <a:srgbClr val="000000"/>
                </a:solidFill>
                <a:latin typeface="Arial" panose="020B0604020202020204" pitchFamily="34" charset="0"/>
                <a:cs typeface="Arial" panose="020B0604020202020204" pitchFamily="34" charset="0"/>
              </a:rPr>
              <a:t/>
            </a:r>
            <a:br>
              <a:rPr lang="fr-FR" altLang="fr-FR" dirty="0">
                <a:solidFill>
                  <a:srgbClr val="000000"/>
                </a:solidFill>
                <a:latin typeface="Arial" panose="020B0604020202020204" pitchFamily="34" charset="0"/>
                <a:cs typeface="Arial" panose="020B0604020202020204" pitchFamily="34" charset="0"/>
              </a:rPr>
            </a:br>
            <a:endParaRPr lang="fr-FR" altLang="fr-FR" dirty="0">
              <a:solidFill>
                <a:prstClr val="black"/>
              </a:solidFill>
              <a:latin typeface="Arial" panose="020B0604020202020204" pitchFamily="34" charset="0"/>
            </a:endParaRPr>
          </a:p>
        </p:txBody>
      </p:sp>
      <p:sp>
        <p:nvSpPr>
          <p:cNvPr id="21" name="Freeform: Shape 13"/>
          <p:cNvSpPr/>
          <p:nvPr/>
        </p:nvSpPr>
        <p:spPr>
          <a:xfrm>
            <a:off x="7479437" y="3805254"/>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5" name="ZoneTexte 4"/>
          <p:cNvSpPr txBox="1"/>
          <p:nvPr/>
        </p:nvSpPr>
        <p:spPr>
          <a:xfrm>
            <a:off x="7855898" y="3805254"/>
            <a:ext cx="3742878" cy="338554"/>
          </a:xfrm>
          <a:prstGeom prst="rect">
            <a:avLst/>
          </a:prstGeom>
          <a:noFill/>
          <a:ln>
            <a:solidFill>
              <a:srgbClr val="002060"/>
            </a:solidFill>
            <a:prstDash val="dash"/>
          </a:ln>
        </p:spPr>
        <p:txBody>
          <a:bodyPr wrap="square" rtlCol="0">
            <a:spAutoFit/>
          </a:bodyPr>
          <a:lstStyle/>
          <a:p>
            <a:pPr algn="ctr"/>
            <a:r>
              <a:rPr lang="fr-FR" sz="1600" dirty="0"/>
              <a:t>formation optimisation Vertica</a:t>
            </a:r>
          </a:p>
        </p:txBody>
      </p:sp>
      <p:sp>
        <p:nvSpPr>
          <p:cNvPr id="23" name="Freeform: Shape 13"/>
          <p:cNvSpPr/>
          <p:nvPr/>
        </p:nvSpPr>
        <p:spPr>
          <a:xfrm>
            <a:off x="11598776" y="3951051"/>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27" name="Freeform: Shape 13"/>
          <p:cNvSpPr/>
          <p:nvPr/>
        </p:nvSpPr>
        <p:spPr>
          <a:xfrm>
            <a:off x="6270686" y="2686819"/>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28" name="ZoneTexte 27"/>
          <p:cNvSpPr txBox="1"/>
          <p:nvPr/>
        </p:nvSpPr>
        <p:spPr>
          <a:xfrm>
            <a:off x="6647147" y="2686819"/>
            <a:ext cx="3742878" cy="584775"/>
          </a:xfrm>
          <a:prstGeom prst="rect">
            <a:avLst/>
          </a:prstGeom>
          <a:noFill/>
          <a:ln>
            <a:solidFill>
              <a:srgbClr val="002060"/>
            </a:solidFill>
            <a:prstDash val="dash"/>
          </a:ln>
        </p:spPr>
        <p:txBody>
          <a:bodyPr wrap="square" rtlCol="0">
            <a:spAutoFit/>
          </a:bodyPr>
          <a:lstStyle/>
          <a:p>
            <a:pPr algn="ctr"/>
            <a:r>
              <a:rPr lang="fr-FR" sz="1600" dirty="0"/>
              <a:t>Etre plus transparent sur les dates de formation</a:t>
            </a:r>
          </a:p>
        </p:txBody>
      </p:sp>
      <p:sp>
        <p:nvSpPr>
          <p:cNvPr id="29" name="Freeform: Shape 13"/>
          <p:cNvSpPr/>
          <p:nvPr/>
        </p:nvSpPr>
        <p:spPr>
          <a:xfrm>
            <a:off x="10399550" y="3091355"/>
            <a:ext cx="385986" cy="365937"/>
          </a:xfrm>
          <a:custGeom>
            <a:avLst/>
            <a:gdLst>
              <a:gd name="connsiteX0" fmla="*/ 702120 w 1343472"/>
              <a:gd name="connsiteY0" fmla="*/ 0 h 1036674"/>
              <a:gd name="connsiteX1" fmla="*/ 1343472 w 1343472"/>
              <a:gd name="connsiteY1" fmla="*/ 0 h 1036674"/>
              <a:gd name="connsiteX2" fmla="*/ 1343472 w 1343472"/>
              <a:gd name="connsiteY2" fmla="*/ 640625 h 1036674"/>
              <a:gd name="connsiteX3" fmla="*/ 1343472 w 1343472"/>
              <a:gd name="connsiteY3" fmla="*/ 641353 h 1036674"/>
              <a:gd name="connsiteX4" fmla="*/ 960529 w 1343472"/>
              <a:gd name="connsiteY4" fmla="*/ 1036674 h 1036674"/>
              <a:gd name="connsiteX5" fmla="*/ 1073615 w 1343472"/>
              <a:gd name="connsiteY5" fmla="*/ 641353 h 1036674"/>
              <a:gd name="connsiteX6" fmla="*/ 702120 w 1343472"/>
              <a:gd name="connsiteY6" fmla="*/ 641353 h 1036674"/>
              <a:gd name="connsiteX7" fmla="*/ 0 w 1343472"/>
              <a:gd name="connsiteY7" fmla="*/ 0 h 1036674"/>
              <a:gd name="connsiteX8" fmla="*/ 641352 w 1343472"/>
              <a:gd name="connsiteY8" fmla="*/ 0 h 1036674"/>
              <a:gd name="connsiteX9" fmla="*/ 641352 w 1343472"/>
              <a:gd name="connsiteY9" fmla="*/ 640625 h 1036674"/>
              <a:gd name="connsiteX10" fmla="*/ 641352 w 1343472"/>
              <a:gd name="connsiteY10" fmla="*/ 641353 h 1036674"/>
              <a:gd name="connsiteX11" fmla="*/ 258409 w 1343472"/>
              <a:gd name="connsiteY11" fmla="*/ 1036674 h 1036674"/>
              <a:gd name="connsiteX12" fmla="*/ 371495 w 1343472"/>
              <a:gd name="connsiteY12" fmla="*/ 641353 h 1036674"/>
              <a:gd name="connsiteX13" fmla="*/ 0 w 1343472"/>
              <a:gd name="connsiteY13" fmla="*/ 641353 h 103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472" h="1036674">
                <a:moveTo>
                  <a:pt x="702120" y="0"/>
                </a:moveTo>
                <a:lnTo>
                  <a:pt x="1343472" y="0"/>
                </a:lnTo>
                <a:lnTo>
                  <a:pt x="1343472" y="640625"/>
                </a:lnTo>
                <a:lnTo>
                  <a:pt x="1343472" y="641353"/>
                </a:lnTo>
                <a:lnTo>
                  <a:pt x="960529" y="1036674"/>
                </a:lnTo>
                <a:lnTo>
                  <a:pt x="1073615" y="641353"/>
                </a:lnTo>
                <a:lnTo>
                  <a:pt x="702120" y="641353"/>
                </a:lnTo>
                <a:close/>
                <a:moveTo>
                  <a:pt x="0" y="0"/>
                </a:moveTo>
                <a:lnTo>
                  <a:pt x="641352" y="0"/>
                </a:lnTo>
                <a:lnTo>
                  <a:pt x="641352" y="640625"/>
                </a:lnTo>
                <a:lnTo>
                  <a:pt x="641352" y="641353"/>
                </a:lnTo>
                <a:lnTo>
                  <a:pt x="258409" y="1036674"/>
                </a:lnTo>
                <a:lnTo>
                  <a:pt x="371495" y="641353"/>
                </a:lnTo>
                <a:lnTo>
                  <a:pt x="0" y="64135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endParaRPr lang="en-US" dirty="0"/>
          </a:p>
        </p:txBody>
      </p:sp>
      <p:sp>
        <p:nvSpPr>
          <p:cNvPr id="17" name="Espace réservé du numéro de diapositive 3"/>
          <p:cNvSpPr>
            <a:spLocks noGrp="1"/>
          </p:cNvSpPr>
          <p:nvPr>
            <p:ph type="sldNum" sz="quarter" idx="12"/>
          </p:nvPr>
        </p:nvSpPr>
        <p:spPr>
          <a:xfrm>
            <a:off x="8610600" y="6356352"/>
            <a:ext cx="2743200" cy="365125"/>
          </a:xfrm>
        </p:spPr>
        <p:txBody>
          <a:bodyPr/>
          <a:lstStyle/>
          <a:p>
            <a:fld id="{D348DF54-380C-439F-A3D8-83F6F52CA378}" type="slidenum">
              <a:rPr lang="fr-FR">
                <a:solidFill>
                  <a:prstClr val="black">
                    <a:tint val="75000"/>
                  </a:prstClr>
                </a:solidFill>
                <a:latin typeface="Calibri" panose="020F0502020204030204"/>
              </a:rPr>
              <a:pPr/>
              <a:t>6</a:t>
            </a:fld>
            <a:endParaRPr lang="fr-FR" dirty="0">
              <a:solidFill>
                <a:prstClr val="black">
                  <a:tint val="75000"/>
                </a:prstClr>
              </a:solidFill>
              <a:latin typeface="Calibri" panose="020F0502020204030204"/>
            </a:endParaRPr>
          </a:p>
        </p:txBody>
      </p:sp>
      <p:graphicFrame>
        <p:nvGraphicFramePr>
          <p:cNvPr id="18" name="Graphique 17"/>
          <p:cNvGraphicFramePr/>
          <p:nvPr>
            <p:extLst>
              <p:ext uri="{D42A27DB-BD31-4B8C-83A1-F6EECF244321}">
                <p14:modId xmlns:p14="http://schemas.microsoft.com/office/powerpoint/2010/main" val="2994913"/>
              </p:ext>
            </p:extLst>
          </p:nvPr>
        </p:nvGraphicFramePr>
        <p:xfrm>
          <a:off x="969335" y="1381161"/>
          <a:ext cx="4996189" cy="3848064"/>
        </p:xfrm>
        <a:graphic>
          <a:graphicData uri="http://schemas.openxmlformats.org/drawingml/2006/chart">
            <c:chart xmlns:c="http://schemas.openxmlformats.org/drawingml/2006/chart" xmlns:r="http://schemas.openxmlformats.org/officeDocument/2006/relationships" r:id="rId2"/>
          </a:graphicData>
        </a:graphic>
      </p:graphicFrame>
      <p:pic>
        <p:nvPicPr>
          <p:cNvPr id="19" name="Image 18"/>
          <p:cNvPicPr>
            <a:picLocks noChangeAspect="1"/>
          </p:cNvPicPr>
          <p:nvPr/>
        </p:nvPicPr>
        <p:blipFill>
          <a:blip r:embed="rId3"/>
          <a:stretch>
            <a:fillRect/>
          </a:stretch>
        </p:blipFill>
        <p:spPr>
          <a:xfrm>
            <a:off x="6045783" y="1575049"/>
            <a:ext cx="601364" cy="597795"/>
          </a:xfrm>
          <a:prstGeom prst="rect">
            <a:avLst/>
          </a:prstGeom>
        </p:spPr>
      </p:pic>
      <p:sp>
        <p:nvSpPr>
          <p:cNvPr id="20" name="ZoneTexte 19"/>
          <p:cNvSpPr txBox="1"/>
          <p:nvPr/>
        </p:nvSpPr>
        <p:spPr>
          <a:xfrm>
            <a:off x="6678034" y="1450731"/>
            <a:ext cx="5306728" cy="923330"/>
          </a:xfrm>
          <a:prstGeom prst="rect">
            <a:avLst/>
          </a:prstGeom>
          <a:noFill/>
        </p:spPr>
        <p:txBody>
          <a:bodyPr wrap="square" rtlCol="0">
            <a:spAutoFit/>
          </a:bodyPr>
          <a:lstStyle/>
          <a:p>
            <a:pPr algn="just"/>
            <a:r>
              <a:rPr lang="fr-FR" dirty="0" smtClean="0"/>
              <a:t>Vous </a:t>
            </a:r>
            <a:r>
              <a:rPr lang="fr-FR" dirty="0"/>
              <a:t>êtes </a:t>
            </a:r>
            <a:r>
              <a:rPr lang="fr-FR" dirty="0" smtClean="0"/>
              <a:t>satisfaits de notre plan de formation SAS, vous nous demandez plus de visibilité sur le planning et vous êtes en attente de la formation SAS/VERTICA.</a:t>
            </a:r>
            <a:endParaRPr lang="fr-FR" dirty="0"/>
          </a:p>
        </p:txBody>
      </p:sp>
      <p:sp>
        <p:nvSpPr>
          <p:cNvPr id="24" name="ZoneTexte 23"/>
          <p:cNvSpPr txBox="1"/>
          <p:nvPr/>
        </p:nvSpPr>
        <p:spPr>
          <a:xfrm>
            <a:off x="2294792" y="5366323"/>
            <a:ext cx="9689970" cy="923330"/>
          </a:xfrm>
          <a:prstGeom prst="rect">
            <a:avLst/>
          </a:prstGeom>
          <a:noFill/>
        </p:spPr>
        <p:txBody>
          <a:bodyPr wrap="square" rtlCol="0">
            <a:spAutoFit/>
          </a:bodyPr>
          <a:lstStyle>
            <a:defPPr>
              <a:defRPr lang="fr-FR"/>
            </a:defPPr>
            <a:lvl1pPr algn="just">
              <a:defRPr>
                <a:solidFill>
                  <a:srgbClr val="006C31"/>
                </a:solidFill>
              </a:defRPr>
            </a:lvl1pPr>
          </a:lstStyle>
          <a:p>
            <a:r>
              <a:rPr lang="fr-FR" dirty="0" smtClean="0"/>
              <a:t>La planification des </a:t>
            </a:r>
            <a:r>
              <a:rPr lang="fr-FR" dirty="0"/>
              <a:t>formations SAS </a:t>
            </a:r>
            <a:r>
              <a:rPr lang="fr-FR" dirty="0" smtClean="0"/>
              <a:t>est aujourd’hui assurée par nous et par les RH, nous allons uniformiser le dispositif afin d’améliorer le processus d’inscription.</a:t>
            </a:r>
          </a:p>
          <a:p>
            <a:r>
              <a:rPr lang="fr-FR" dirty="0" smtClean="0"/>
              <a:t>La </a:t>
            </a:r>
            <a:r>
              <a:rPr lang="fr-FR" dirty="0"/>
              <a:t>formation SAS/VERTICA </a:t>
            </a:r>
            <a:r>
              <a:rPr lang="fr-FR" dirty="0" smtClean="0"/>
              <a:t>sera disponible dès 2023.</a:t>
            </a:r>
            <a:endParaRPr lang="fr-FR" dirty="0"/>
          </a:p>
        </p:txBody>
      </p:sp>
      <p:pic>
        <p:nvPicPr>
          <p:cNvPr id="26" name="Image 25"/>
          <p:cNvPicPr>
            <a:picLocks noChangeAspect="1"/>
          </p:cNvPicPr>
          <p:nvPr/>
        </p:nvPicPr>
        <p:blipFill>
          <a:blip r:embed="rId4"/>
          <a:stretch>
            <a:fillRect/>
          </a:stretch>
        </p:blipFill>
        <p:spPr>
          <a:xfrm>
            <a:off x="6067748" y="1565186"/>
            <a:ext cx="561975" cy="617519"/>
          </a:xfrm>
          <a:prstGeom prst="rect">
            <a:avLst/>
          </a:prstGeom>
        </p:spPr>
      </p:pic>
      <p:pic>
        <p:nvPicPr>
          <p:cNvPr id="22" name="Image 21"/>
          <p:cNvPicPr>
            <a:picLocks noChangeAspect="1"/>
          </p:cNvPicPr>
          <p:nvPr/>
        </p:nvPicPr>
        <p:blipFill>
          <a:blip r:embed="rId5">
            <a:duotone>
              <a:srgbClr val="70AD47">
                <a:shade val="45000"/>
                <a:satMod val="135000"/>
              </a:srgbClr>
              <a:prstClr val="white"/>
            </a:duotone>
            <a:extLst>
              <a:ext uri="{BEBA8EAE-BF5A-486C-A8C5-ECC9F3942E4B}">
                <a14:imgProps xmlns:a14="http://schemas.microsoft.com/office/drawing/2010/main">
                  <a14:imgLayer r:embed="rId6">
                    <a14:imgEffect>
                      <a14:saturation sat="0"/>
                    </a14:imgEffect>
                    <a14:imgEffect>
                      <a14:brightnessContrast bright="1000" contrast="100000"/>
                    </a14:imgEffect>
                  </a14:imgLayer>
                </a14:imgProps>
              </a:ext>
            </a:extLst>
          </a:blip>
          <a:stretch>
            <a:fillRect/>
          </a:stretch>
        </p:blipFill>
        <p:spPr>
          <a:xfrm>
            <a:off x="1461704" y="5443862"/>
            <a:ext cx="833088" cy="768252"/>
          </a:xfrm>
          <a:prstGeom prst="rect">
            <a:avLst/>
          </a:prstGeom>
          <a:noFill/>
        </p:spPr>
      </p:pic>
    </p:spTree>
    <p:extLst>
      <p:ext uri="{BB962C8B-B14F-4D97-AF65-F5344CB8AC3E}">
        <p14:creationId xmlns:p14="http://schemas.microsoft.com/office/powerpoint/2010/main" val="213754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rtlCol="0">
        <a:spAutoFit/>
      </a:bodyPr>
      <a:lstStyle>
        <a:defPPr>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apositive contenu">
  <a:themeElements>
    <a:clrScheme name="Charte ACM PowerPoint">
      <a:dk1>
        <a:srgbClr val="0E3248"/>
      </a:dk1>
      <a:lt1>
        <a:sysClr val="window" lastClr="FFFFFF"/>
      </a:lt1>
      <a:dk2>
        <a:srgbClr val="24445D"/>
      </a:dk2>
      <a:lt2>
        <a:srgbClr val="ADB9C3"/>
      </a:lt2>
      <a:accent1>
        <a:srgbClr val="063E7C"/>
      </a:accent1>
      <a:accent2>
        <a:srgbClr val="1C5493"/>
      </a:accent2>
      <a:accent3>
        <a:srgbClr val="335B82"/>
      </a:accent3>
      <a:accent4>
        <a:srgbClr val="8497B0"/>
      </a:accent4>
      <a:accent5>
        <a:srgbClr val="D5E6FA"/>
      </a:accent5>
      <a:accent6>
        <a:srgbClr val="F3CBCD"/>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positive couverture et tit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4433</TotalTime>
  <Words>438</Words>
  <Application>Microsoft Office PowerPoint</Application>
  <PresentationFormat>Grand écran</PresentationFormat>
  <Paragraphs>39</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6</vt:i4>
      </vt:variant>
    </vt:vector>
  </HeadingPairs>
  <TitlesOfParts>
    <vt:vector size="13" baseType="lpstr">
      <vt:lpstr>Arial</vt:lpstr>
      <vt:lpstr>Calibri</vt:lpstr>
      <vt:lpstr>Calibri Light</vt:lpstr>
      <vt:lpstr>Wingdings</vt:lpstr>
      <vt:lpstr>Diapositive contenu</vt:lpstr>
      <vt:lpstr>1_Diapositive contenu</vt:lpstr>
      <vt:lpstr>Diapositive couverture et titre</vt:lpstr>
      <vt:lpstr>Présentation PowerPoint</vt:lpstr>
      <vt:lpstr>Comment évaluez-vous les clubs utilisateurs ?</vt:lpstr>
      <vt:lpstr>Comment évaluez-vous les 60 minutes avec le support ?</vt:lpstr>
      <vt:lpstr>Comment évaluez-vous l'accompagnement à la migration ?</vt:lpstr>
      <vt:lpstr>Comment évaluez-vous le portail SAS ?</vt:lpstr>
      <vt:lpstr>Comment évaluez-vous les formations SAS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Synthèse des remontées utilisateurs</dc:title>
  <dc:creator>BAMBA Charif</dc:creator>
  <cp:lastModifiedBy>BAMBA Charif</cp:lastModifiedBy>
  <cp:revision>39</cp:revision>
  <dcterms:created xsi:type="dcterms:W3CDTF">2022-10-20T15:19:16Z</dcterms:created>
  <dcterms:modified xsi:type="dcterms:W3CDTF">2022-11-16T18:13:51Z</dcterms:modified>
</cp:coreProperties>
</file>