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2" r:id="rId3"/>
    <p:sldMasterId id="2147483695" r:id="rId4"/>
    <p:sldMasterId id="2147483711" r:id="rId5"/>
    <p:sldMasterId id="2147483720" r:id="rId6"/>
    <p:sldMasterId id="2147483728" r:id="rId7"/>
    <p:sldMasterId id="2147483737" r:id="rId8"/>
  </p:sldMasterIdLst>
  <p:notesMasterIdLst>
    <p:notesMasterId r:id="rId118"/>
  </p:notesMasterIdLst>
  <p:handoutMasterIdLst>
    <p:handoutMasterId r:id="rId119"/>
  </p:handoutMasterIdLst>
  <p:sldIdLst>
    <p:sldId id="257" r:id="rId9"/>
    <p:sldId id="379" r:id="rId10"/>
    <p:sldId id="380" r:id="rId11"/>
    <p:sldId id="381" r:id="rId12"/>
    <p:sldId id="382" r:id="rId13"/>
    <p:sldId id="401" r:id="rId14"/>
    <p:sldId id="430" r:id="rId15"/>
    <p:sldId id="431" r:id="rId16"/>
    <p:sldId id="402" r:id="rId17"/>
    <p:sldId id="432" r:id="rId18"/>
    <p:sldId id="403" r:id="rId19"/>
    <p:sldId id="433" r:id="rId20"/>
    <p:sldId id="404" r:id="rId21"/>
    <p:sldId id="434" r:id="rId22"/>
    <p:sldId id="435" r:id="rId23"/>
    <p:sldId id="436" r:id="rId24"/>
    <p:sldId id="438" r:id="rId25"/>
    <p:sldId id="439" r:id="rId26"/>
    <p:sldId id="440" r:id="rId27"/>
    <p:sldId id="441" r:id="rId28"/>
    <p:sldId id="443" r:id="rId29"/>
    <p:sldId id="444" r:id="rId30"/>
    <p:sldId id="445" r:id="rId31"/>
    <p:sldId id="446" r:id="rId32"/>
    <p:sldId id="447" r:id="rId33"/>
    <p:sldId id="448" r:id="rId34"/>
    <p:sldId id="548" r:id="rId35"/>
    <p:sldId id="450" r:id="rId36"/>
    <p:sldId id="449" r:id="rId37"/>
    <p:sldId id="451" r:id="rId38"/>
    <p:sldId id="405" r:id="rId39"/>
    <p:sldId id="452" r:id="rId40"/>
    <p:sldId id="454" r:id="rId41"/>
    <p:sldId id="545" r:id="rId42"/>
    <p:sldId id="547" r:id="rId43"/>
    <p:sldId id="546" r:id="rId44"/>
    <p:sldId id="383" r:id="rId45"/>
    <p:sldId id="384" r:id="rId46"/>
    <p:sldId id="459" r:id="rId47"/>
    <p:sldId id="460" r:id="rId48"/>
    <p:sldId id="461" r:id="rId49"/>
    <p:sldId id="385" r:id="rId50"/>
    <p:sldId id="458" r:id="rId51"/>
    <p:sldId id="462" r:id="rId52"/>
    <p:sldId id="464" r:id="rId53"/>
    <p:sldId id="465" r:id="rId54"/>
    <p:sldId id="466" r:id="rId55"/>
    <p:sldId id="467" r:id="rId56"/>
    <p:sldId id="468" r:id="rId57"/>
    <p:sldId id="469" r:id="rId58"/>
    <p:sldId id="471" r:id="rId59"/>
    <p:sldId id="473" r:id="rId60"/>
    <p:sldId id="472" r:id="rId61"/>
    <p:sldId id="474" r:id="rId62"/>
    <p:sldId id="475" r:id="rId63"/>
    <p:sldId id="476" r:id="rId64"/>
    <p:sldId id="477" r:id="rId65"/>
    <p:sldId id="410" r:id="rId66"/>
    <p:sldId id="478" r:id="rId67"/>
    <p:sldId id="483" r:id="rId68"/>
    <p:sldId id="485" r:id="rId69"/>
    <p:sldId id="479" r:id="rId70"/>
    <p:sldId id="486" r:id="rId71"/>
    <p:sldId id="389" r:id="rId72"/>
    <p:sldId id="390" r:id="rId73"/>
    <p:sldId id="391" r:id="rId74"/>
    <p:sldId id="487" r:id="rId75"/>
    <p:sldId id="412" r:id="rId76"/>
    <p:sldId id="488" r:id="rId77"/>
    <p:sldId id="489" r:id="rId78"/>
    <p:sldId id="490" r:id="rId79"/>
    <p:sldId id="491" r:id="rId80"/>
    <p:sldId id="492" r:id="rId81"/>
    <p:sldId id="493" r:id="rId82"/>
    <p:sldId id="494" r:id="rId83"/>
    <p:sldId id="496" r:id="rId84"/>
    <p:sldId id="497" r:id="rId85"/>
    <p:sldId id="498" r:id="rId86"/>
    <p:sldId id="499" r:id="rId87"/>
    <p:sldId id="500" r:id="rId88"/>
    <p:sldId id="502" r:id="rId89"/>
    <p:sldId id="503" r:id="rId90"/>
    <p:sldId id="504" r:id="rId91"/>
    <p:sldId id="505" r:id="rId92"/>
    <p:sldId id="506" r:id="rId93"/>
    <p:sldId id="507" r:id="rId94"/>
    <p:sldId id="508" r:id="rId95"/>
    <p:sldId id="509" r:id="rId96"/>
    <p:sldId id="510" r:id="rId97"/>
    <p:sldId id="511" r:id="rId98"/>
    <p:sldId id="512" r:id="rId99"/>
    <p:sldId id="513" r:id="rId100"/>
    <p:sldId id="514" r:id="rId101"/>
    <p:sldId id="515" r:id="rId102"/>
    <p:sldId id="386" r:id="rId103"/>
    <p:sldId id="387" r:id="rId104"/>
    <p:sldId id="388" r:id="rId105"/>
    <p:sldId id="516" r:id="rId106"/>
    <p:sldId id="518" r:id="rId107"/>
    <p:sldId id="519" r:id="rId108"/>
    <p:sldId id="523" r:id="rId109"/>
    <p:sldId id="418" r:id="rId110"/>
    <p:sldId id="520" r:id="rId111"/>
    <p:sldId id="521" r:id="rId112"/>
    <p:sldId id="522" r:id="rId113"/>
    <p:sldId id="525" r:id="rId114"/>
    <p:sldId id="419" r:id="rId115"/>
    <p:sldId id="395" r:id="rId116"/>
    <p:sldId id="396" r:id="rId117"/>
  </p:sldIdLst>
  <p:sldSz cx="12192000" cy="6858000"/>
  <p:notesSz cx="6858000" cy="9144000"/>
  <p:custDataLst>
    <p:tags r:id="rId120"/>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LY Xavier" initials="IX" lastIdx="1" clrIdx="0">
    <p:extLst>
      <p:ext uri="{19B8F6BF-5375-455C-9EA6-DF929625EA0E}">
        <p15:presenceInfo xmlns:p15="http://schemas.microsoft.com/office/powerpoint/2012/main" userId="S-1-5-21-2000478354-2145943105-1644491937-10388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AF"/>
    <a:srgbClr val="3333FF"/>
    <a:srgbClr val="551B52"/>
    <a:srgbClr val="642060"/>
    <a:srgbClr val="672C94"/>
    <a:srgbClr val="873AC0"/>
    <a:srgbClr val="642038"/>
    <a:srgbClr val="642A20"/>
    <a:srgbClr val="924C0A"/>
    <a:srgbClr val="920A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autoAdjust="0"/>
    <p:restoredTop sz="95179" autoAdjust="0"/>
  </p:normalViewPr>
  <p:slideViewPr>
    <p:cSldViewPr snapToGrid="0">
      <p:cViewPr varScale="1">
        <p:scale>
          <a:sx n="88" d="100"/>
          <a:sy n="88" d="100"/>
        </p:scale>
        <p:origin x="466"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16"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117" Type="http://schemas.openxmlformats.org/officeDocument/2006/relationships/slide" Target="slides/slide109.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12" Type="http://schemas.openxmlformats.org/officeDocument/2006/relationships/slide" Target="slides/slide104.xml"/><Relationship Id="rId16" Type="http://schemas.openxmlformats.org/officeDocument/2006/relationships/slide" Target="slides/slide8.xml"/><Relationship Id="rId107" Type="http://schemas.openxmlformats.org/officeDocument/2006/relationships/slide" Target="slides/slide99.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2.xml"/><Relationship Id="rId95" Type="http://schemas.openxmlformats.org/officeDocument/2006/relationships/slide" Target="slides/slide87.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113" Type="http://schemas.openxmlformats.org/officeDocument/2006/relationships/slide" Target="slides/slide105.xml"/><Relationship Id="rId118" Type="http://schemas.openxmlformats.org/officeDocument/2006/relationships/notesMaster" Target="notesMasters/notesMaster1.xml"/><Relationship Id="rId80" Type="http://schemas.openxmlformats.org/officeDocument/2006/relationships/slide" Target="slides/slide72.xml"/><Relationship Id="rId85" Type="http://schemas.openxmlformats.org/officeDocument/2006/relationships/slide" Target="slides/slide77.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08" Type="http://schemas.openxmlformats.org/officeDocument/2006/relationships/slide" Target="slides/slide100.xml"/><Relationship Id="rId124" Type="http://schemas.openxmlformats.org/officeDocument/2006/relationships/theme" Target="theme/theme1.xml"/><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slide" Target="slides/slide88.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5.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slide" Target="slides/slide106.xml"/><Relationship Id="rId119" Type="http://schemas.openxmlformats.org/officeDocument/2006/relationships/handoutMaster" Target="handoutMasters/handoutMaster1.xml"/><Relationship Id="rId44" Type="http://schemas.openxmlformats.org/officeDocument/2006/relationships/slide" Target="slides/slide36.xml"/><Relationship Id="rId60" Type="http://schemas.openxmlformats.org/officeDocument/2006/relationships/slide" Target="slides/slide52.xml"/><Relationship Id="rId65" Type="http://schemas.openxmlformats.org/officeDocument/2006/relationships/slide" Target="slides/slide57.xml"/><Relationship Id="rId81" Type="http://schemas.openxmlformats.org/officeDocument/2006/relationships/slide" Target="slides/slide73.xml"/><Relationship Id="rId86" Type="http://schemas.openxmlformats.org/officeDocument/2006/relationships/slide" Target="slides/slide78.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slide" Target="slides/slide10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tags" Target="tags/tag1.xml"/><Relationship Id="rId125"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15" Type="http://schemas.openxmlformats.org/officeDocument/2006/relationships/slide" Target="slides/slide107.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commentAuthors" Target="commentAuthors.xml"/><Relationship Id="rId3" Type="http://schemas.openxmlformats.org/officeDocument/2006/relationships/slideMaster" Target="slideMasters/slideMaster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slide" Target="slides/slide108.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slide" Target="slides/slide103.xml"/><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106" Type="http://schemas.openxmlformats.org/officeDocument/2006/relationships/slide" Target="slides/slide98.xml"/><Relationship Id="rId10" Type="http://schemas.openxmlformats.org/officeDocument/2006/relationships/slide" Target="slides/slide2.xml"/><Relationship Id="rId31" Type="http://schemas.openxmlformats.org/officeDocument/2006/relationships/slide" Target="slides/slide23.xml"/><Relationship Id="rId52" Type="http://schemas.openxmlformats.org/officeDocument/2006/relationships/slide" Target="slides/slide44.xml"/><Relationship Id="rId73" Type="http://schemas.openxmlformats.org/officeDocument/2006/relationships/slide" Target="slides/slide65.xml"/><Relationship Id="rId78" Type="http://schemas.openxmlformats.org/officeDocument/2006/relationships/slide" Target="slides/slide70.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BFFCB1-02A6-457E-99C7-CE0D3964A044}" type="datetimeFigureOut">
              <a:rPr lang="fr-FR" smtClean="0"/>
              <a:t>20/01/2023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0EFFEE-8BB5-4EE3-B5E4-8BEE5445A2D8}" type="slidenum">
              <a:rPr lang="fr-FR" smtClean="0"/>
              <a:t>‹N°›</a:t>
            </a:fld>
            <a:endParaRPr lang="fr-FR" dirty="0"/>
          </a:p>
        </p:txBody>
      </p:sp>
    </p:spTree>
    <p:extLst>
      <p:ext uri="{BB962C8B-B14F-4D97-AF65-F5344CB8AC3E}">
        <p14:creationId xmlns:p14="http://schemas.microsoft.com/office/powerpoint/2010/main" val="1387851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E228-00D3-4B0C-B1B5-59CA1C698C61}" type="datetimeFigureOut">
              <a:rPr lang="fr-FR" smtClean="0"/>
              <a:t>20/01/2023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7E0B1-8DA9-46EC-BDB4-0CD8ECEAB252}" type="slidenum">
              <a:rPr lang="fr-FR" smtClean="0"/>
              <a:t>‹N°›</a:t>
            </a:fld>
            <a:endParaRPr lang="fr-FR" dirty="0"/>
          </a:p>
        </p:txBody>
      </p:sp>
    </p:spTree>
    <p:extLst>
      <p:ext uri="{BB962C8B-B14F-4D97-AF65-F5344CB8AC3E}">
        <p14:creationId xmlns:p14="http://schemas.microsoft.com/office/powerpoint/2010/main" val="173716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Diapositive de couver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122363"/>
            <a:ext cx="9144000" cy="2387600"/>
          </a:xfrm>
          <a:prstGeom prst="rect">
            <a:avLst/>
          </a:prstGeom>
        </p:spPr>
        <p:txBody>
          <a:bodyPr anchor="b"/>
          <a:lstStyle>
            <a:lvl1pPr marL="0" algn="l" defTabSz="914377" rtl="0" eaLnBrk="1" latinLnBrk="0" hangingPunct="1">
              <a:lnSpc>
                <a:spcPct val="90000"/>
              </a:lnSpc>
              <a:spcBef>
                <a:spcPts val="1333"/>
              </a:spcBef>
              <a:defRPr lang="fr-FR" sz="3600" kern="1200" dirty="0" smtClean="0">
                <a:solidFill>
                  <a:srgbClr val="13324A"/>
                </a:solidFill>
                <a:latin typeface="Calibri Light" panose="020F0302020204030204" pitchFamily="34" charset="0"/>
                <a:ea typeface="+mn-ea"/>
                <a:cs typeface="+mn-cs"/>
              </a:defRPr>
            </a:lvl1pPr>
          </a:lstStyle>
          <a:p>
            <a:pPr>
              <a:lnSpc>
                <a:spcPct val="90000"/>
              </a:lnSpc>
              <a:spcBef>
                <a:spcPts val="1000"/>
              </a:spcBef>
            </a:pPr>
            <a:r>
              <a:rPr lang="fr-FR" dirty="0" smtClean="0"/>
              <a:t>CLIQUEZ POUR AJOUTER UN TITRE</a:t>
            </a:r>
            <a:endParaRPr lang="fr-FR" sz="3600" dirty="0">
              <a:solidFill>
                <a:srgbClr val="13324A"/>
              </a:solidFill>
              <a:latin typeface="Calibri Light" panose="020F0302020204030204" pitchFamily="34" charset="0"/>
            </a:endParaRPr>
          </a:p>
        </p:txBody>
      </p:sp>
      <p:sp>
        <p:nvSpPr>
          <p:cNvPr id="3" name="Sous-titre 2"/>
          <p:cNvSpPr>
            <a:spLocks noGrp="1"/>
          </p:cNvSpPr>
          <p:nvPr>
            <p:ph type="subTitle" idx="1" hasCustomPrompt="1"/>
          </p:nvPr>
        </p:nvSpPr>
        <p:spPr>
          <a:xfrm>
            <a:off x="1524000" y="3602038"/>
            <a:ext cx="9144000" cy="1655762"/>
          </a:xfrm>
          <a:prstGeom prst="rect">
            <a:avLst/>
          </a:prstGeom>
        </p:spPr>
        <p:txBody>
          <a:bodyPr/>
          <a:lstStyle>
            <a:lvl1pPr marL="0" indent="0" algn="l" defTabSz="914377" rtl="0" eaLnBrk="1" latinLnBrk="0" hangingPunct="1">
              <a:lnSpc>
                <a:spcPct val="90000"/>
              </a:lnSpc>
              <a:spcBef>
                <a:spcPts val="1000"/>
              </a:spcBef>
              <a:buNone/>
              <a:defRPr lang="fr-FR" sz="1800" b="0" kern="1200" baseline="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Indiquez la date – le lieu - le Prénom et le Nom</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26794153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20482326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42443710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668698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lang="fr-FR" smtClean="0"/>
              <a:t>‹N°›</a:t>
            </a:fld>
            <a:endParaRPr lang="fr-FR" dirty="0"/>
          </a:p>
        </p:txBody>
      </p:sp>
    </p:spTree>
    <p:extLst>
      <p:ext uri="{BB962C8B-B14F-4D97-AF65-F5344CB8AC3E}">
        <p14:creationId xmlns:p14="http://schemas.microsoft.com/office/powerpoint/2010/main" val="16401677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Diapositive titre-intermédiaire">
    <p:spTree>
      <p:nvGrpSpPr>
        <p:cNvPr id="1" name=""/>
        <p:cNvGrpSpPr/>
        <p:nvPr/>
      </p:nvGrpSpPr>
      <p:grpSpPr>
        <a:xfrm>
          <a:off x="0" y="0"/>
          <a:ext cx="0" cy="0"/>
          <a:chOff x="0" y="0"/>
          <a:chExt cx="0" cy="0"/>
        </a:xfrm>
      </p:grpSpPr>
      <p:sp>
        <p:nvSpPr>
          <p:cNvPr id="4" name="Espace réservé du texte 8"/>
          <p:cNvSpPr>
            <a:spLocks noGrp="1"/>
          </p:cNvSpPr>
          <p:nvPr>
            <p:ph type="body" idx="1" hasCustomPrompt="1"/>
          </p:nvPr>
        </p:nvSpPr>
        <p:spPr>
          <a:xfrm>
            <a:off x="994047" y="2128204"/>
            <a:ext cx="10515600" cy="1500187"/>
          </a:xfrm>
          <a:prstGeom prst="rect">
            <a:avLst/>
          </a:prstGeom>
        </p:spPr>
        <p:txBody>
          <a:bodyPr/>
          <a:lstStyle>
            <a:lvl1pPr marL="0" indent="0">
              <a:buNone/>
              <a:defRPr sz="3200" baseline="0">
                <a:solidFill>
                  <a:srgbClr val="13324A"/>
                </a:solidFill>
                <a:latin typeface="+mj-lt"/>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21315325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1329654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25130333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07674891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969222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1172547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2_Diapositive titre-intermédiaire">
    <p:spTree>
      <p:nvGrpSpPr>
        <p:cNvPr id="1" name=""/>
        <p:cNvGrpSpPr/>
        <p:nvPr/>
      </p:nvGrpSpPr>
      <p:grpSpPr>
        <a:xfrm>
          <a:off x="0" y="0"/>
          <a:ext cx="0" cy="0"/>
          <a:chOff x="0" y="0"/>
          <a:chExt cx="0" cy="0"/>
        </a:xfrm>
      </p:grpSpPr>
      <p:sp>
        <p:nvSpPr>
          <p:cNvPr id="4" name="Espace réservé du texte 8"/>
          <p:cNvSpPr>
            <a:spLocks noGrp="1"/>
          </p:cNvSpPr>
          <p:nvPr>
            <p:ph type="body" idx="1" hasCustomPrompt="1"/>
          </p:nvPr>
        </p:nvSpPr>
        <p:spPr>
          <a:xfrm>
            <a:off x="994047" y="2128204"/>
            <a:ext cx="10515600" cy="1500187"/>
          </a:xfrm>
          <a:prstGeom prst="rect">
            <a:avLst/>
          </a:prstGeom>
        </p:spPr>
        <p:txBody>
          <a:bodyPr/>
          <a:lstStyle>
            <a:lvl1pPr marL="0" indent="0">
              <a:buNone/>
              <a:defRPr sz="3200" baseline="0">
                <a:solidFill>
                  <a:srgbClr val="13324A"/>
                </a:solidFill>
                <a:latin typeface="+mj-lt"/>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2237285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922814"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3570765" y="1241847"/>
            <a:ext cx="2630134" cy="1214452"/>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Tx/>
              <a:buNone/>
              <a:tabLst/>
              <a:defRPr sz="1000" b="0" baseline="0">
                <a:solidFill>
                  <a:srgbClr val="13324A"/>
                </a:solidFill>
                <a:latin typeface="+mj-lt"/>
              </a:defRPr>
            </a:lvl1pPr>
            <a:lvl2pPr marL="685783" indent="-228594" algn="l">
              <a:buFont typeface="Calibri Light" panose="020F0302020204030204" pitchFamily="34" charset="0"/>
              <a:buChar char="›"/>
              <a:defRPr sz="1000" baseline="0">
                <a:solidFill>
                  <a:schemeClr val="tx1"/>
                </a:solidFill>
                <a:latin typeface="+mn-lt"/>
              </a:defRPr>
            </a:lvl2pPr>
            <a:lvl3pPr marL="1142971" indent="-228594">
              <a:buFont typeface="Wingdings" panose="05000000000000000000" pitchFamily="2" charset="2"/>
              <a:buChar char="§"/>
              <a:defRPr sz="1000">
                <a:solidFill>
                  <a:schemeClr val="tx1"/>
                </a:solidFill>
                <a:latin typeface="+mn-lt"/>
              </a:defRPr>
            </a:lvl3pPr>
            <a:lvl4pPr marL="1600160" indent="-228594">
              <a:buFont typeface="Arial" panose="020B0604020202020204" pitchFamily="34" charset="0"/>
              <a:buChar char="•"/>
              <a:defRPr sz="1000">
                <a:solidFill>
                  <a:schemeClr val="tx1"/>
                </a:solidFill>
                <a:latin typeface="+mn-lt"/>
              </a:defRPr>
            </a:lvl4pPr>
            <a:lvl5pPr marL="2057349" indent="-228594">
              <a:buFont typeface="Calibri Light" panose="020F0302020204030204" pitchFamily="34" charset="0"/>
              <a:buChar char="‒"/>
              <a:defRPr sz="1000">
                <a:solidFill>
                  <a:schemeClr val="tx1"/>
                </a:solidFill>
                <a:latin typeface="+mn-lt"/>
              </a:defRPr>
            </a:lvl5pPr>
          </a:lstStyle>
          <a:p>
            <a:pPr lvl="1"/>
            <a:r>
              <a:rPr lang="fr-FR" dirty="0" smtClean="0"/>
              <a:t>A compléter</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2130878" y="214680"/>
            <a:ext cx="4131129" cy="523220"/>
          </a:xfrm>
          <a:prstGeom prst="rect">
            <a:avLst/>
          </a:prstGeom>
        </p:spPr>
        <p:txBody>
          <a:bodyPr/>
          <a:lstStyle>
            <a:lvl1pPr algn="l">
              <a:defRPr sz="1800">
                <a:ln>
                  <a:noFill/>
                </a:ln>
                <a:solidFill>
                  <a:srgbClr val="335B82"/>
                </a:solidFill>
                <a:latin typeface="+mn-lt"/>
              </a:defRPr>
            </a:lvl1pPr>
          </a:lstStyle>
          <a:p>
            <a:r>
              <a:rPr lang="fr-FR" dirty="0" smtClean="0"/>
              <a:t>…</a:t>
            </a:r>
            <a:endParaRPr lang="fr-FR" dirty="0"/>
          </a:p>
        </p:txBody>
      </p:sp>
      <p:sp>
        <p:nvSpPr>
          <p:cNvPr id="2" name="ZoneTexte 1"/>
          <p:cNvSpPr txBox="1"/>
          <p:nvPr userDrawn="1"/>
        </p:nvSpPr>
        <p:spPr>
          <a:xfrm>
            <a:off x="810606" y="208808"/>
            <a:ext cx="1320272" cy="369332"/>
          </a:xfrm>
          <a:prstGeom prst="rect">
            <a:avLst/>
          </a:prstGeom>
          <a:noFill/>
        </p:spPr>
        <p:txBody>
          <a:bodyPr vert="horz" wrap="square" rtlCol="0">
            <a:spAutoFit/>
          </a:bodyPr>
          <a:lstStyle/>
          <a:p>
            <a:pPr algn="r"/>
            <a:r>
              <a:rPr lang="fr-FR" dirty="0" smtClean="0">
                <a:solidFill>
                  <a:prstClr val="black"/>
                </a:solidFill>
              </a:rPr>
              <a:t>PERIMETRE:</a:t>
            </a:r>
            <a:endParaRPr lang="fr-FR" dirty="0">
              <a:solidFill>
                <a:prstClr val="black"/>
              </a:solidFill>
            </a:endParaRPr>
          </a:p>
        </p:txBody>
      </p:sp>
      <p:sp>
        <p:nvSpPr>
          <p:cNvPr id="7" name="ZoneTexte 6"/>
          <p:cNvSpPr txBox="1"/>
          <p:nvPr userDrawn="1"/>
        </p:nvSpPr>
        <p:spPr>
          <a:xfrm>
            <a:off x="6351814" y="208663"/>
            <a:ext cx="1208315" cy="369332"/>
          </a:xfrm>
          <a:prstGeom prst="rect">
            <a:avLst/>
          </a:prstGeom>
          <a:noFill/>
        </p:spPr>
        <p:txBody>
          <a:bodyPr vert="horz" wrap="square" rtlCol="0">
            <a:spAutoFit/>
          </a:bodyPr>
          <a:lstStyle/>
          <a:p>
            <a:pPr algn="r"/>
            <a:r>
              <a:rPr lang="fr-FR" dirty="0" smtClean="0">
                <a:solidFill>
                  <a:prstClr val="black"/>
                </a:solidFill>
              </a:rPr>
              <a:t>REFERENT:</a:t>
            </a:r>
            <a:endParaRPr lang="fr-FR" dirty="0">
              <a:solidFill>
                <a:prstClr val="black"/>
              </a:solidFill>
            </a:endParaRPr>
          </a:p>
        </p:txBody>
      </p:sp>
      <p:sp>
        <p:nvSpPr>
          <p:cNvPr id="10" name="Espace réservé du texte 9"/>
          <p:cNvSpPr>
            <a:spLocks noGrp="1"/>
          </p:cNvSpPr>
          <p:nvPr>
            <p:ph type="body" sz="quarter" idx="13" hasCustomPrompt="1"/>
          </p:nvPr>
        </p:nvSpPr>
        <p:spPr>
          <a:xfrm>
            <a:off x="7650163" y="207963"/>
            <a:ext cx="2816451" cy="608012"/>
          </a:xfrm>
          <a:prstGeom prst="rect">
            <a:avLst/>
          </a:prstGeom>
        </p:spPr>
        <p:txBody>
          <a:bodyPr/>
          <a:lstStyle>
            <a:lvl1pPr marL="0" indent="0">
              <a:buNone/>
              <a:defRPr sz="1800">
                <a:solidFill>
                  <a:srgbClr val="335B82"/>
                </a:solidFill>
                <a:latin typeface="+mn-lt"/>
              </a:defRPr>
            </a:lvl1pPr>
          </a:lstStyle>
          <a:p>
            <a:pPr lvl="0"/>
            <a:r>
              <a:rPr lang="fr-FR" dirty="0" smtClean="0"/>
              <a:t>…</a:t>
            </a:r>
            <a:endParaRPr lang="fr-FR" dirty="0"/>
          </a:p>
        </p:txBody>
      </p:sp>
      <p:sp>
        <p:nvSpPr>
          <p:cNvPr id="11" name="ZoneTexte 10"/>
          <p:cNvSpPr txBox="1"/>
          <p:nvPr userDrawn="1"/>
        </p:nvSpPr>
        <p:spPr>
          <a:xfrm>
            <a:off x="987876" y="937866"/>
            <a:ext cx="5181600" cy="369332"/>
          </a:xfrm>
          <a:prstGeom prst="rect">
            <a:avLst/>
          </a:prstGeom>
          <a:noFill/>
        </p:spPr>
        <p:txBody>
          <a:bodyPr vert="horz" wrap="square" rtlCol="0">
            <a:spAutoFit/>
          </a:bodyPr>
          <a:lstStyle/>
          <a:p>
            <a:r>
              <a:rPr lang="fr-FR" dirty="0" smtClean="0">
                <a:solidFill>
                  <a:srgbClr val="335B82"/>
                </a:solidFill>
              </a:rPr>
              <a:t>Votre périmètre: </a:t>
            </a:r>
            <a:endParaRPr lang="fr-FR" dirty="0">
              <a:solidFill>
                <a:srgbClr val="335B82"/>
              </a:solidFill>
            </a:endParaRPr>
          </a:p>
        </p:txBody>
      </p:sp>
      <p:sp>
        <p:nvSpPr>
          <p:cNvPr id="13" name="ZoneTexte 12"/>
          <p:cNvSpPr txBox="1"/>
          <p:nvPr userDrawn="1"/>
        </p:nvSpPr>
        <p:spPr>
          <a:xfrm>
            <a:off x="987876" y="3413584"/>
            <a:ext cx="5181600" cy="369332"/>
          </a:xfrm>
          <a:prstGeom prst="rect">
            <a:avLst/>
          </a:prstGeom>
          <a:noFill/>
        </p:spPr>
        <p:txBody>
          <a:bodyPr vert="horz" wrap="square" rtlCol="0">
            <a:spAutoFit/>
          </a:bodyPr>
          <a:lstStyle/>
          <a:p>
            <a:r>
              <a:rPr lang="fr-FR" dirty="0" smtClean="0">
                <a:solidFill>
                  <a:srgbClr val="335B82"/>
                </a:solidFill>
              </a:rPr>
              <a:t>Vos traitements majeurs: </a:t>
            </a:r>
            <a:endParaRPr lang="fr-FR" dirty="0">
              <a:solidFill>
                <a:srgbClr val="335B82"/>
              </a:solidFill>
            </a:endParaRPr>
          </a:p>
        </p:txBody>
      </p:sp>
      <p:sp>
        <p:nvSpPr>
          <p:cNvPr id="14" name="Espace réservé du contenu 9"/>
          <p:cNvSpPr>
            <a:spLocks noGrp="1"/>
          </p:cNvSpPr>
          <p:nvPr>
            <p:ph sz="half" idx="15" hasCustomPrompt="1"/>
          </p:nvPr>
        </p:nvSpPr>
        <p:spPr>
          <a:xfrm>
            <a:off x="6556664" y="1307198"/>
            <a:ext cx="5050226" cy="2096772"/>
          </a:xfrm>
          <a:prstGeom prst="rect">
            <a:avLst/>
          </a:prstGeom>
        </p:spPr>
        <p:txBody>
          <a:bodyPr/>
          <a:lstStyle>
            <a:lvl1pPr>
              <a:defRPr sz="1000">
                <a:solidFill>
                  <a:srgbClr val="13324A"/>
                </a:solidFill>
                <a:latin typeface="+mj-lt"/>
              </a:defRPr>
            </a:lvl1pPr>
            <a:lvl2pPr marL="685783" indent="-228594">
              <a:buFont typeface="Calibri Light" panose="020F0302020204030204" pitchFamily="34" charset="0"/>
              <a:buChar char="›"/>
              <a:defRPr sz="1000">
                <a:solidFill>
                  <a:schemeClr val="tx1"/>
                </a:solidFill>
                <a:latin typeface="+mn-lt"/>
              </a:defRPr>
            </a:lvl2pPr>
            <a:lvl3pPr marL="1142971" indent="-228594">
              <a:buFont typeface="Wingdings" panose="05000000000000000000" pitchFamily="2" charset="2"/>
              <a:buChar char="§"/>
              <a:defRPr sz="1000">
                <a:solidFill>
                  <a:schemeClr val="tx1"/>
                </a:solidFill>
                <a:latin typeface="+mn-lt"/>
              </a:defRPr>
            </a:lvl3pPr>
            <a:lvl4pPr marL="1600160" indent="-228594">
              <a:buFont typeface="Arial" panose="020B0604020202020204" pitchFamily="34" charset="0"/>
              <a:buChar char="•"/>
              <a:defRPr sz="1000">
                <a:solidFill>
                  <a:schemeClr val="tx1"/>
                </a:solidFill>
                <a:latin typeface="+mn-lt"/>
              </a:defRPr>
            </a:lvl4pPr>
            <a:lvl5pPr marL="2057349" indent="-228594">
              <a:buFont typeface="Calibri Light" panose="020F0302020204030204" pitchFamily="34" charset="0"/>
              <a:buChar char="‒"/>
              <a:defRPr sz="1000">
                <a:solidFill>
                  <a:schemeClr val="tx1"/>
                </a:solidFill>
                <a:latin typeface="+mn-lt"/>
              </a:defRPr>
            </a:lvl5pPr>
          </a:lstStyle>
          <a:p>
            <a:pPr lvl="1"/>
            <a:r>
              <a:rPr lang="fr-FR" dirty="0" smtClean="0"/>
              <a:t>A compléter</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5" name="ZoneTexte 14"/>
          <p:cNvSpPr txBox="1"/>
          <p:nvPr userDrawn="1"/>
        </p:nvSpPr>
        <p:spPr>
          <a:xfrm>
            <a:off x="6425290" y="928252"/>
            <a:ext cx="5181600" cy="369332"/>
          </a:xfrm>
          <a:prstGeom prst="rect">
            <a:avLst/>
          </a:prstGeom>
          <a:noFill/>
        </p:spPr>
        <p:txBody>
          <a:bodyPr vert="horz" wrap="square" rtlCol="0">
            <a:spAutoFit/>
          </a:bodyPr>
          <a:lstStyle/>
          <a:p>
            <a:r>
              <a:rPr lang="fr-FR" dirty="0" smtClean="0">
                <a:solidFill>
                  <a:srgbClr val="335B82"/>
                </a:solidFill>
              </a:rPr>
              <a:t>Vos enjeux 2019-2020: </a:t>
            </a:r>
            <a:endParaRPr lang="fr-FR" dirty="0">
              <a:solidFill>
                <a:srgbClr val="335B82"/>
              </a:solidFill>
            </a:endParaRPr>
          </a:p>
        </p:txBody>
      </p:sp>
      <p:sp>
        <p:nvSpPr>
          <p:cNvPr id="17" name="ZoneTexte 16"/>
          <p:cNvSpPr txBox="1"/>
          <p:nvPr userDrawn="1"/>
        </p:nvSpPr>
        <p:spPr>
          <a:xfrm>
            <a:off x="6425290" y="3403970"/>
            <a:ext cx="5181600" cy="369332"/>
          </a:xfrm>
          <a:prstGeom prst="rect">
            <a:avLst/>
          </a:prstGeom>
          <a:noFill/>
        </p:spPr>
        <p:txBody>
          <a:bodyPr vert="horz" wrap="square" rtlCol="0">
            <a:spAutoFit/>
          </a:bodyPr>
          <a:lstStyle/>
          <a:p>
            <a:r>
              <a:rPr lang="fr-FR" dirty="0" smtClean="0">
                <a:solidFill>
                  <a:srgbClr val="335B82"/>
                </a:solidFill>
              </a:rPr>
              <a:t>Les points à aborder et/ou partager: </a:t>
            </a:r>
            <a:endParaRPr lang="fr-FR" dirty="0">
              <a:solidFill>
                <a:srgbClr val="335B82"/>
              </a:solidFill>
            </a:endParaRPr>
          </a:p>
        </p:txBody>
      </p:sp>
      <p:sp>
        <p:nvSpPr>
          <p:cNvPr id="6" name="Espace réservé du texte 5"/>
          <p:cNvSpPr>
            <a:spLocks noGrp="1"/>
          </p:cNvSpPr>
          <p:nvPr>
            <p:ph type="body" sz="quarter" idx="16" hasCustomPrompt="1"/>
          </p:nvPr>
        </p:nvSpPr>
        <p:spPr>
          <a:xfrm>
            <a:off x="987876" y="3792530"/>
            <a:ext cx="5188657" cy="2309812"/>
          </a:xfrm>
          <a:prstGeom prst="rect">
            <a:avLst/>
          </a:prstGeom>
        </p:spPr>
        <p:txBody>
          <a:bodyPr/>
          <a:lstStyle>
            <a:lvl1pPr>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p>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8" name="Espace réservé du texte 17"/>
          <p:cNvSpPr>
            <a:spLocks noGrp="1"/>
          </p:cNvSpPr>
          <p:nvPr>
            <p:ph type="body" sz="quarter" idx="17" hasCustomPrompt="1"/>
          </p:nvPr>
        </p:nvSpPr>
        <p:spPr>
          <a:xfrm>
            <a:off x="6556664" y="3774699"/>
            <a:ext cx="5050226" cy="2309813"/>
          </a:xfrm>
          <a:prstGeom prst="rect">
            <a:avLst/>
          </a:prstGeom>
        </p:spPr>
        <p:txBody>
          <a:bodyPr/>
          <a:lstStyle>
            <a:lvl1pPr>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p>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grpSp>
        <p:nvGrpSpPr>
          <p:cNvPr id="21" name="Groupe 20"/>
          <p:cNvGrpSpPr/>
          <p:nvPr userDrawn="1"/>
        </p:nvGrpSpPr>
        <p:grpSpPr>
          <a:xfrm>
            <a:off x="76448" y="8231"/>
            <a:ext cx="824594" cy="824594"/>
            <a:chOff x="0" y="0"/>
            <a:chExt cx="824594" cy="824594"/>
          </a:xfrm>
        </p:grpSpPr>
        <p:pic>
          <p:nvPicPr>
            <p:cNvPr id="19" name="Image 18"/>
            <p:cNvPicPr>
              <a:picLocks noChangeAspect="1"/>
            </p:cNvPicPr>
            <p:nvPr userDrawn="1"/>
          </p:nvPicPr>
          <p:blipFill>
            <a:blip r:embed="rId2"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20" name="Rectangle 19"/>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grpSp>
        <p:nvGrpSpPr>
          <p:cNvPr id="28" name="Groupe 27"/>
          <p:cNvGrpSpPr/>
          <p:nvPr userDrawn="1"/>
        </p:nvGrpSpPr>
        <p:grpSpPr>
          <a:xfrm>
            <a:off x="987876" y="1290332"/>
            <a:ext cx="2676778" cy="1232055"/>
            <a:chOff x="-7057" y="1318843"/>
            <a:chExt cx="2676778" cy="1232055"/>
          </a:xfrm>
        </p:grpSpPr>
        <p:sp>
          <p:nvSpPr>
            <p:cNvPr id="22" name="ZoneTexte 21"/>
            <p:cNvSpPr txBox="1"/>
            <p:nvPr userDrawn="1"/>
          </p:nvSpPr>
          <p:spPr>
            <a:xfrm>
              <a:off x="39587" y="1318843"/>
              <a:ext cx="1580902" cy="246221"/>
            </a:xfrm>
            <a:prstGeom prst="rect">
              <a:avLst/>
            </a:prstGeom>
            <a:noFill/>
          </p:spPr>
          <p:txBody>
            <a:bodyPr vert="horz" wrap="square" rtlCol="0">
              <a:spAutoFit/>
            </a:bodyPr>
            <a:lstStyle/>
            <a:p>
              <a:r>
                <a:rPr lang="fr-FR" sz="1000" b="1" dirty="0" smtClean="0">
                  <a:solidFill>
                    <a:prstClr val="black"/>
                  </a:solidFill>
                </a:rPr>
                <a:t>Nb d’utilisateurs SAS :</a:t>
              </a:r>
              <a:endParaRPr lang="fr-FR" sz="1000" b="1" dirty="0">
                <a:solidFill>
                  <a:prstClr val="black"/>
                </a:solidFill>
              </a:endParaRPr>
            </a:p>
          </p:txBody>
        </p:sp>
        <p:sp>
          <p:nvSpPr>
            <p:cNvPr id="23" name="ZoneTexte 22"/>
            <p:cNvSpPr txBox="1"/>
            <p:nvPr userDrawn="1"/>
          </p:nvSpPr>
          <p:spPr>
            <a:xfrm>
              <a:off x="0" y="1554331"/>
              <a:ext cx="2669721" cy="246221"/>
            </a:xfrm>
            <a:prstGeom prst="rect">
              <a:avLst/>
            </a:prstGeom>
            <a:noFill/>
          </p:spPr>
          <p:txBody>
            <a:bodyPr vert="horz" wrap="square" rtlCol="0">
              <a:spAutoFit/>
            </a:bodyPr>
            <a:lstStyle/>
            <a:p>
              <a:r>
                <a:rPr lang="fr-FR" sz="1000" dirty="0" smtClean="0">
                  <a:solidFill>
                    <a:prstClr val="black"/>
                  </a:solidFill>
                </a:rPr>
                <a:t>- dont utilisateurs des tâches SEG (uniquement): </a:t>
              </a:r>
              <a:endParaRPr lang="fr-FR" sz="1000" dirty="0">
                <a:solidFill>
                  <a:prstClr val="black"/>
                </a:solidFill>
              </a:endParaRPr>
            </a:p>
          </p:txBody>
        </p:sp>
        <p:sp>
          <p:nvSpPr>
            <p:cNvPr id="24" name="ZoneTexte 23"/>
            <p:cNvSpPr txBox="1"/>
            <p:nvPr userDrawn="1"/>
          </p:nvSpPr>
          <p:spPr>
            <a:xfrm>
              <a:off x="-7056" y="1790947"/>
              <a:ext cx="2575833" cy="246221"/>
            </a:xfrm>
            <a:prstGeom prst="rect">
              <a:avLst/>
            </a:prstGeom>
            <a:noFill/>
          </p:spPr>
          <p:txBody>
            <a:bodyPr vert="horz" wrap="square" rtlCol="0">
              <a:spAutoFit/>
            </a:bodyPr>
            <a:lstStyle/>
            <a:p>
              <a:r>
                <a:rPr lang="fr-FR" sz="1000" dirty="0" smtClean="0">
                  <a:solidFill>
                    <a:prstClr val="black"/>
                  </a:solidFill>
                </a:rPr>
                <a:t>- dont utilisateurs du langage SAS:</a:t>
              </a:r>
              <a:endParaRPr lang="fr-FR" sz="1000" dirty="0">
                <a:solidFill>
                  <a:prstClr val="black"/>
                </a:solidFill>
              </a:endParaRPr>
            </a:p>
          </p:txBody>
        </p:sp>
        <p:sp>
          <p:nvSpPr>
            <p:cNvPr id="25" name="ZoneTexte 24"/>
            <p:cNvSpPr txBox="1"/>
            <p:nvPr userDrawn="1"/>
          </p:nvSpPr>
          <p:spPr>
            <a:xfrm>
              <a:off x="-7057" y="2046773"/>
              <a:ext cx="2575833" cy="246221"/>
            </a:xfrm>
            <a:prstGeom prst="rect">
              <a:avLst/>
            </a:prstGeom>
            <a:noFill/>
          </p:spPr>
          <p:txBody>
            <a:bodyPr vert="horz" wrap="square" rtlCol="0">
              <a:spAutoFit/>
            </a:bodyPr>
            <a:lstStyle/>
            <a:p>
              <a:r>
                <a:rPr lang="fr-FR" sz="1000" dirty="0" smtClean="0">
                  <a:solidFill>
                    <a:prstClr val="black"/>
                  </a:solidFill>
                </a:rPr>
                <a:t>- dont utilisateurs du reporting SAS (</a:t>
              </a:r>
              <a:r>
                <a:rPr lang="fr-FR" sz="800" dirty="0" err="1" smtClean="0">
                  <a:solidFill>
                    <a:prstClr val="black"/>
                  </a:solidFill>
                </a:rPr>
                <a:t>ods</a:t>
              </a:r>
              <a:r>
                <a:rPr lang="fr-FR" sz="800" dirty="0" smtClean="0">
                  <a:solidFill>
                    <a:prstClr val="black"/>
                  </a:solidFill>
                </a:rPr>
                <a:t>, etc</a:t>
              </a:r>
              <a:r>
                <a:rPr lang="fr-FR" sz="1000" dirty="0" smtClean="0">
                  <a:solidFill>
                    <a:prstClr val="black"/>
                  </a:solidFill>
                </a:rPr>
                <a:t>.):</a:t>
              </a:r>
              <a:endParaRPr lang="fr-FR" sz="1000" dirty="0">
                <a:solidFill>
                  <a:prstClr val="black"/>
                </a:solidFill>
              </a:endParaRPr>
            </a:p>
          </p:txBody>
        </p:sp>
        <p:sp>
          <p:nvSpPr>
            <p:cNvPr id="26" name="ZoneTexte 25"/>
            <p:cNvSpPr txBox="1"/>
            <p:nvPr userDrawn="1"/>
          </p:nvSpPr>
          <p:spPr>
            <a:xfrm>
              <a:off x="0" y="2304677"/>
              <a:ext cx="2575833" cy="246221"/>
            </a:xfrm>
            <a:prstGeom prst="rect">
              <a:avLst/>
            </a:prstGeom>
            <a:noFill/>
          </p:spPr>
          <p:txBody>
            <a:bodyPr vert="horz" wrap="square" rtlCol="0">
              <a:spAutoFit/>
            </a:bodyPr>
            <a:lstStyle/>
            <a:p>
              <a:r>
                <a:rPr lang="fr-FR" sz="1000" dirty="0" smtClean="0">
                  <a:solidFill>
                    <a:prstClr val="black"/>
                  </a:solidFill>
                </a:rPr>
                <a:t>- dont … :</a:t>
              </a:r>
              <a:endParaRPr lang="fr-FR" sz="1000" dirty="0">
                <a:solidFill>
                  <a:prstClr val="black"/>
                </a:solidFill>
              </a:endParaRPr>
            </a:p>
          </p:txBody>
        </p:sp>
      </p:grpSp>
      <p:sp>
        <p:nvSpPr>
          <p:cNvPr id="29" name="ZoneTexte 28"/>
          <p:cNvSpPr txBox="1"/>
          <p:nvPr userDrawn="1"/>
        </p:nvSpPr>
        <p:spPr>
          <a:xfrm>
            <a:off x="994932" y="2608867"/>
            <a:ext cx="2575833" cy="707886"/>
          </a:xfrm>
          <a:prstGeom prst="rect">
            <a:avLst/>
          </a:prstGeom>
          <a:noFill/>
        </p:spPr>
        <p:txBody>
          <a:bodyPr vert="horz" wrap="square" rtlCol="0">
            <a:spAutoFit/>
          </a:bodyPr>
          <a:lstStyle/>
          <a:p>
            <a:r>
              <a:rPr lang="fr-FR" sz="1000" b="1" dirty="0" smtClean="0">
                <a:solidFill>
                  <a:prstClr val="black"/>
                </a:solidFill>
              </a:rPr>
              <a:t>Besoins en formation:</a:t>
            </a:r>
          </a:p>
          <a:p>
            <a:r>
              <a:rPr lang="fr-FR" sz="1000" dirty="0" smtClean="0">
                <a:solidFill>
                  <a:prstClr val="black"/>
                </a:solidFill>
              </a:rPr>
              <a:t>- dont niveau 1:</a:t>
            </a:r>
          </a:p>
          <a:p>
            <a:r>
              <a:rPr lang="fr-FR" sz="1000" dirty="0" smtClean="0">
                <a:solidFill>
                  <a:prstClr val="black"/>
                </a:solidFill>
              </a:rPr>
              <a:t>- dont niveau 2:</a:t>
            </a:r>
          </a:p>
          <a:p>
            <a:r>
              <a:rPr lang="fr-FR" sz="1000" dirty="0" smtClean="0">
                <a:solidFill>
                  <a:prstClr val="black"/>
                </a:solidFill>
              </a:rPr>
              <a:t>- dont optimisation:  </a:t>
            </a:r>
            <a:endParaRPr lang="fr-FR" sz="1000" dirty="0">
              <a:solidFill>
                <a:prstClr val="black"/>
              </a:solidFill>
            </a:endParaRPr>
          </a:p>
        </p:txBody>
      </p:sp>
      <p:sp>
        <p:nvSpPr>
          <p:cNvPr id="8" name="Espace réservé du texte 7"/>
          <p:cNvSpPr>
            <a:spLocks noGrp="1"/>
          </p:cNvSpPr>
          <p:nvPr>
            <p:ph type="body" sz="quarter" idx="18" hasCustomPrompt="1"/>
          </p:nvPr>
        </p:nvSpPr>
        <p:spPr>
          <a:xfrm>
            <a:off x="3578676" y="2748725"/>
            <a:ext cx="2630487" cy="568028"/>
          </a:xfrm>
          <a:prstGeom prst="rect">
            <a:avLst/>
          </a:prstGeom>
        </p:spPr>
        <p:txBody>
          <a:bodyPr/>
          <a:lstStyle>
            <a:lvl1pPr marL="0" indent="0">
              <a:spcBef>
                <a:spcPts val="0"/>
              </a:spcBef>
              <a:buFontTx/>
              <a:buNone/>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endParaRPr lang="fr-FR" dirty="0"/>
          </a:p>
        </p:txBody>
      </p:sp>
    </p:spTree>
    <p:extLst>
      <p:ext uri="{BB962C8B-B14F-4D97-AF65-F5344CB8AC3E}">
        <p14:creationId xmlns:p14="http://schemas.microsoft.com/office/powerpoint/2010/main" val="128308004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967424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39241568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47730284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70318535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2086596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Diapositive titre-intermédiaire">
    <p:spTree>
      <p:nvGrpSpPr>
        <p:cNvPr id="1" name=""/>
        <p:cNvGrpSpPr/>
        <p:nvPr/>
      </p:nvGrpSpPr>
      <p:grpSpPr>
        <a:xfrm>
          <a:off x="0" y="0"/>
          <a:ext cx="0" cy="0"/>
          <a:chOff x="0" y="0"/>
          <a:chExt cx="0" cy="0"/>
        </a:xfrm>
      </p:grpSpPr>
      <p:sp>
        <p:nvSpPr>
          <p:cNvPr id="4" name="Espace réservé du texte 8"/>
          <p:cNvSpPr>
            <a:spLocks noGrp="1"/>
          </p:cNvSpPr>
          <p:nvPr>
            <p:ph type="body" idx="1" hasCustomPrompt="1"/>
          </p:nvPr>
        </p:nvSpPr>
        <p:spPr>
          <a:xfrm>
            <a:off x="994047" y="2128204"/>
            <a:ext cx="10515600" cy="1500187"/>
          </a:xfrm>
          <a:prstGeom prst="rect">
            <a:avLst/>
          </a:prstGeom>
        </p:spPr>
        <p:txBody>
          <a:bodyPr/>
          <a:lstStyle>
            <a:lvl1pPr marL="0" indent="0">
              <a:buNone/>
              <a:defRPr sz="3200" baseline="0">
                <a:solidFill>
                  <a:srgbClr val="13324A"/>
                </a:solidFill>
                <a:latin typeface="+mj-lt"/>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22173021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0361306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920149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2250888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20898379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21263539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337611432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922814"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3570765" y="1241847"/>
            <a:ext cx="2630134" cy="1214452"/>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Tx/>
              <a:buNone/>
              <a:tabLst/>
              <a:defRPr sz="1000" b="0" baseline="0">
                <a:solidFill>
                  <a:srgbClr val="13324A"/>
                </a:solidFill>
                <a:latin typeface="+mj-lt"/>
              </a:defRPr>
            </a:lvl1pPr>
            <a:lvl2pPr marL="685783" indent="-228594" algn="l">
              <a:buFont typeface="Calibri Light" panose="020F0302020204030204" pitchFamily="34" charset="0"/>
              <a:buChar char="›"/>
              <a:defRPr sz="1000" baseline="0">
                <a:solidFill>
                  <a:schemeClr val="tx1"/>
                </a:solidFill>
                <a:latin typeface="+mn-lt"/>
              </a:defRPr>
            </a:lvl2pPr>
            <a:lvl3pPr marL="1142971" indent="-228594">
              <a:buFont typeface="Wingdings" panose="05000000000000000000" pitchFamily="2" charset="2"/>
              <a:buChar char="§"/>
              <a:defRPr sz="1000">
                <a:solidFill>
                  <a:schemeClr val="tx1"/>
                </a:solidFill>
                <a:latin typeface="+mn-lt"/>
              </a:defRPr>
            </a:lvl3pPr>
            <a:lvl4pPr marL="1600160" indent="-228594">
              <a:buFont typeface="Arial" panose="020B0604020202020204" pitchFamily="34" charset="0"/>
              <a:buChar char="•"/>
              <a:defRPr sz="1000">
                <a:solidFill>
                  <a:schemeClr val="tx1"/>
                </a:solidFill>
                <a:latin typeface="+mn-lt"/>
              </a:defRPr>
            </a:lvl4pPr>
            <a:lvl5pPr marL="2057349" indent="-228594">
              <a:buFont typeface="Calibri Light" panose="020F0302020204030204" pitchFamily="34" charset="0"/>
              <a:buChar char="‒"/>
              <a:defRPr sz="1000">
                <a:solidFill>
                  <a:schemeClr val="tx1"/>
                </a:solidFill>
                <a:latin typeface="+mn-lt"/>
              </a:defRPr>
            </a:lvl5pPr>
          </a:lstStyle>
          <a:p>
            <a:pPr lvl="1"/>
            <a:r>
              <a:rPr lang="fr-FR" dirty="0" smtClean="0"/>
              <a:t>A compléter</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2130878" y="214680"/>
            <a:ext cx="4131129" cy="523220"/>
          </a:xfrm>
          <a:prstGeom prst="rect">
            <a:avLst/>
          </a:prstGeom>
        </p:spPr>
        <p:txBody>
          <a:bodyPr/>
          <a:lstStyle>
            <a:lvl1pPr algn="l">
              <a:defRPr sz="1800">
                <a:ln>
                  <a:noFill/>
                </a:ln>
                <a:solidFill>
                  <a:srgbClr val="335B82"/>
                </a:solidFill>
                <a:latin typeface="+mn-lt"/>
              </a:defRPr>
            </a:lvl1pPr>
          </a:lstStyle>
          <a:p>
            <a:r>
              <a:rPr lang="fr-FR" dirty="0" smtClean="0"/>
              <a:t>…</a:t>
            </a:r>
            <a:endParaRPr lang="fr-FR" dirty="0"/>
          </a:p>
        </p:txBody>
      </p:sp>
      <p:sp>
        <p:nvSpPr>
          <p:cNvPr id="2" name="ZoneTexte 1"/>
          <p:cNvSpPr txBox="1"/>
          <p:nvPr userDrawn="1"/>
        </p:nvSpPr>
        <p:spPr>
          <a:xfrm>
            <a:off x="810606" y="208808"/>
            <a:ext cx="1320272" cy="369332"/>
          </a:xfrm>
          <a:prstGeom prst="rect">
            <a:avLst/>
          </a:prstGeom>
          <a:noFill/>
        </p:spPr>
        <p:txBody>
          <a:bodyPr vert="horz" wrap="square" rtlCol="0">
            <a:spAutoFit/>
          </a:bodyPr>
          <a:lstStyle/>
          <a:p>
            <a:pPr algn="r"/>
            <a:r>
              <a:rPr lang="fr-FR" dirty="0" smtClean="0">
                <a:solidFill>
                  <a:prstClr val="black"/>
                </a:solidFill>
              </a:rPr>
              <a:t>PERIMETRE:</a:t>
            </a:r>
            <a:endParaRPr lang="fr-FR" dirty="0">
              <a:solidFill>
                <a:prstClr val="black"/>
              </a:solidFill>
            </a:endParaRPr>
          </a:p>
        </p:txBody>
      </p:sp>
      <p:sp>
        <p:nvSpPr>
          <p:cNvPr id="7" name="ZoneTexte 6"/>
          <p:cNvSpPr txBox="1"/>
          <p:nvPr userDrawn="1"/>
        </p:nvSpPr>
        <p:spPr>
          <a:xfrm>
            <a:off x="6351814" y="208663"/>
            <a:ext cx="1208315" cy="369332"/>
          </a:xfrm>
          <a:prstGeom prst="rect">
            <a:avLst/>
          </a:prstGeom>
          <a:noFill/>
        </p:spPr>
        <p:txBody>
          <a:bodyPr vert="horz" wrap="square" rtlCol="0">
            <a:spAutoFit/>
          </a:bodyPr>
          <a:lstStyle/>
          <a:p>
            <a:pPr algn="r"/>
            <a:r>
              <a:rPr lang="fr-FR" dirty="0" smtClean="0">
                <a:solidFill>
                  <a:prstClr val="black"/>
                </a:solidFill>
              </a:rPr>
              <a:t>REFERENT:</a:t>
            </a:r>
            <a:endParaRPr lang="fr-FR" dirty="0">
              <a:solidFill>
                <a:prstClr val="black"/>
              </a:solidFill>
            </a:endParaRPr>
          </a:p>
        </p:txBody>
      </p:sp>
      <p:sp>
        <p:nvSpPr>
          <p:cNvPr id="10" name="Espace réservé du texte 9"/>
          <p:cNvSpPr>
            <a:spLocks noGrp="1"/>
          </p:cNvSpPr>
          <p:nvPr>
            <p:ph type="body" sz="quarter" idx="13" hasCustomPrompt="1"/>
          </p:nvPr>
        </p:nvSpPr>
        <p:spPr>
          <a:xfrm>
            <a:off x="7650163" y="207963"/>
            <a:ext cx="2816451" cy="608012"/>
          </a:xfrm>
          <a:prstGeom prst="rect">
            <a:avLst/>
          </a:prstGeom>
        </p:spPr>
        <p:txBody>
          <a:bodyPr/>
          <a:lstStyle>
            <a:lvl1pPr marL="0" indent="0">
              <a:buNone/>
              <a:defRPr sz="1800">
                <a:solidFill>
                  <a:srgbClr val="335B82"/>
                </a:solidFill>
                <a:latin typeface="+mn-lt"/>
              </a:defRPr>
            </a:lvl1pPr>
          </a:lstStyle>
          <a:p>
            <a:pPr lvl="0"/>
            <a:r>
              <a:rPr lang="fr-FR" dirty="0" smtClean="0"/>
              <a:t>…</a:t>
            </a:r>
            <a:endParaRPr lang="fr-FR" dirty="0"/>
          </a:p>
        </p:txBody>
      </p:sp>
      <p:sp>
        <p:nvSpPr>
          <p:cNvPr id="11" name="ZoneTexte 10"/>
          <p:cNvSpPr txBox="1"/>
          <p:nvPr userDrawn="1"/>
        </p:nvSpPr>
        <p:spPr>
          <a:xfrm>
            <a:off x="987876" y="937866"/>
            <a:ext cx="5181600" cy="369332"/>
          </a:xfrm>
          <a:prstGeom prst="rect">
            <a:avLst/>
          </a:prstGeom>
          <a:noFill/>
        </p:spPr>
        <p:txBody>
          <a:bodyPr vert="horz" wrap="square" rtlCol="0">
            <a:spAutoFit/>
          </a:bodyPr>
          <a:lstStyle/>
          <a:p>
            <a:r>
              <a:rPr lang="fr-FR" dirty="0" smtClean="0">
                <a:solidFill>
                  <a:srgbClr val="335B82"/>
                </a:solidFill>
              </a:rPr>
              <a:t>Votre périmètre: </a:t>
            </a:r>
            <a:endParaRPr lang="fr-FR" dirty="0">
              <a:solidFill>
                <a:srgbClr val="335B82"/>
              </a:solidFill>
            </a:endParaRPr>
          </a:p>
        </p:txBody>
      </p:sp>
      <p:sp>
        <p:nvSpPr>
          <p:cNvPr id="13" name="ZoneTexte 12"/>
          <p:cNvSpPr txBox="1"/>
          <p:nvPr userDrawn="1"/>
        </p:nvSpPr>
        <p:spPr>
          <a:xfrm>
            <a:off x="987876" y="3413584"/>
            <a:ext cx="5181600" cy="369332"/>
          </a:xfrm>
          <a:prstGeom prst="rect">
            <a:avLst/>
          </a:prstGeom>
          <a:noFill/>
        </p:spPr>
        <p:txBody>
          <a:bodyPr vert="horz" wrap="square" rtlCol="0">
            <a:spAutoFit/>
          </a:bodyPr>
          <a:lstStyle/>
          <a:p>
            <a:r>
              <a:rPr lang="fr-FR" dirty="0" smtClean="0">
                <a:solidFill>
                  <a:srgbClr val="335B82"/>
                </a:solidFill>
              </a:rPr>
              <a:t>Vos traitements majeurs: </a:t>
            </a:r>
            <a:endParaRPr lang="fr-FR" dirty="0">
              <a:solidFill>
                <a:srgbClr val="335B82"/>
              </a:solidFill>
            </a:endParaRPr>
          </a:p>
        </p:txBody>
      </p:sp>
      <p:sp>
        <p:nvSpPr>
          <p:cNvPr id="14" name="Espace réservé du contenu 9"/>
          <p:cNvSpPr>
            <a:spLocks noGrp="1"/>
          </p:cNvSpPr>
          <p:nvPr>
            <p:ph sz="half" idx="15" hasCustomPrompt="1"/>
          </p:nvPr>
        </p:nvSpPr>
        <p:spPr>
          <a:xfrm>
            <a:off x="6556664" y="1307198"/>
            <a:ext cx="5050226" cy="2096772"/>
          </a:xfrm>
          <a:prstGeom prst="rect">
            <a:avLst/>
          </a:prstGeom>
        </p:spPr>
        <p:txBody>
          <a:bodyPr/>
          <a:lstStyle>
            <a:lvl1pPr>
              <a:defRPr sz="1000">
                <a:solidFill>
                  <a:srgbClr val="13324A"/>
                </a:solidFill>
                <a:latin typeface="+mj-lt"/>
              </a:defRPr>
            </a:lvl1pPr>
            <a:lvl2pPr marL="685783" indent="-228594">
              <a:buFont typeface="Calibri Light" panose="020F0302020204030204" pitchFamily="34" charset="0"/>
              <a:buChar char="›"/>
              <a:defRPr sz="1000">
                <a:solidFill>
                  <a:schemeClr val="tx1"/>
                </a:solidFill>
                <a:latin typeface="+mn-lt"/>
              </a:defRPr>
            </a:lvl2pPr>
            <a:lvl3pPr marL="1142971" indent="-228594">
              <a:buFont typeface="Wingdings" panose="05000000000000000000" pitchFamily="2" charset="2"/>
              <a:buChar char="§"/>
              <a:defRPr sz="1000">
                <a:solidFill>
                  <a:schemeClr val="tx1"/>
                </a:solidFill>
                <a:latin typeface="+mn-lt"/>
              </a:defRPr>
            </a:lvl3pPr>
            <a:lvl4pPr marL="1600160" indent="-228594">
              <a:buFont typeface="Arial" panose="020B0604020202020204" pitchFamily="34" charset="0"/>
              <a:buChar char="•"/>
              <a:defRPr sz="1000">
                <a:solidFill>
                  <a:schemeClr val="tx1"/>
                </a:solidFill>
                <a:latin typeface="+mn-lt"/>
              </a:defRPr>
            </a:lvl4pPr>
            <a:lvl5pPr marL="2057349" indent="-228594">
              <a:buFont typeface="Calibri Light" panose="020F0302020204030204" pitchFamily="34" charset="0"/>
              <a:buChar char="‒"/>
              <a:defRPr sz="1000">
                <a:solidFill>
                  <a:schemeClr val="tx1"/>
                </a:solidFill>
                <a:latin typeface="+mn-lt"/>
              </a:defRPr>
            </a:lvl5pPr>
          </a:lstStyle>
          <a:p>
            <a:pPr lvl="1"/>
            <a:r>
              <a:rPr lang="fr-FR" dirty="0" smtClean="0"/>
              <a:t>A compléter</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5" name="ZoneTexte 14"/>
          <p:cNvSpPr txBox="1"/>
          <p:nvPr userDrawn="1"/>
        </p:nvSpPr>
        <p:spPr>
          <a:xfrm>
            <a:off x="6425290" y="928252"/>
            <a:ext cx="5181600" cy="369332"/>
          </a:xfrm>
          <a:prstGeom prst="rect">
            <a:avLst/>
          </a:prstGeom>
          <a:noFill/>
        </p:spPr>
        <p:txBody>
          <a:bodyPr vert="horz" wrap="square" rtlCol="0">
            <a:spAutoFit/>
          </a:bodyPr>
          <a:lstStyle/>
          <a:p>
            <a:r>
              <a:rPr lang="fr-FR" dirty="0" smtClean="0">
                <a:solidFill>
                  <a:srgbClr val="335B82"/>
                </a:solidFill>
              </a:rPr>
              <a:t>Vos enjeux 2019-2020: </a:t>
            </a:r>
            <a:endParaRPr lang="fr-FR" dirty="0">
              <a:solidFill>
                <a:srgbClr val="335B82"/>
              </a:solidFill>
            </a:endParaRPr>
          </a:p>
        </p:txBody>
      </p:sp>
      <p:sp>
        <p:nvSpPr>
          <p:cNvPr id="17" name="ZoneTexte 16"/>
          <p:cNvSpPr txBox="1"/>
          <p:nvPr userDrawn="1"/>
        </p:nvSpPr>
        <p:spPr>
          <a:xfrm>
            <a:off x="6425290" y="3403970"/>
            <a:ext cx="5181600" cy="369332"/>
          </a:xfrm>
          <a:prstGeom prst="rect">
            <a:avLst/>
          </a:prstGeom>
          <a:noFill/>
        </p:spPr>
        <p:txBody>
          <a:bodyPr vert="horz" wrap="square" rtlCol="0">
            <a:spAutoFit/>
          </a:bodyPr>
          <a:lstStyle/>
          <a:p>
            <a:r>
              <a:rPr lang="fr-FR" dirty="0" smtClean="0">
                <a:solidFill>
                  <a:srgbClr val="335B82"/>
                </a:solidFill>
              </a:rPr>
              <a:t>Les points à aborder et/ou partager: </a:t>
            </a:r>
            <a:endParaRPr lang="fr-FR" dirty="0">
              <a:solidFill>
                <a:srgbClr val="335B82"/>
              </a:solidFill>
            </a:endParaRPr>
          </a:p>
        </p:txBody>
      </p:sp>
      <p:sp>
        <p:nvSpPr>
          <p:cNvPr id="6" name="Espace réservé du texte 5"/>
          <p:cNvSpPr>
            <a:spLocks noGrp="1"/>
          </p:cNvSpPr>
          <p:nvPr>
            <p:ph type="body" sz="quarter" idx="16" hasCustomPrompt="1"/>
          </p:nvPr>
        </p:nvSpPr>
        <p:spPr>
          <a:xfrm>
            <a:off x="987876" y="3792530"/>
            <a:ext cx="5188657" cy="2309812"/>
          </a:xfrm>
          <a:prstGeom prst="rect">
            <a:avLst/>
          </a:prstGeom>
        </p:spPr>
        <p:txBody>
          <a:bodyPr/>
          <a:lstStyle>
            <a:lvl1pPr>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p>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8" name="Espace réservé du texte 17"/>
          <p:cNvSpPr>
            <a:spLocks noGrp="1"/>
          </p:cNvSpPr>
          <p:nvPr>
            <p:ph type="body" sz="quarter" idx="17" hasCustomPrompt="1"/>
          </p:nvPr>
        </p:nvSpPr>
        <p:spPr>
          <a:xfrm>
            <a:off x="6556664" y="3774699"/>
            <a:ext cx="5050226" cy="2309813"/>
          </a:xfrm>
          <a:prstGeom prst="rect">
            <a:avLst/>
          </a:prstGeom>
        </p:spPr>
        <p:txBody>
          <a:bodyPr/>
          <a:lstStyle>
            <a:lvl1pPr>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p>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grpSp>
        <p:nvGrpSpPr>
          <p:cNvPr id="21" name="Groupe 20"/>
          <p:cNvGrpSpPr/>
          <p:nvPr userDrawn="1"/>
        </p:nvGrpSpPr>
        <p:grpSpPr>
          <a:xfrm>
            <a:off x="76448" y="8231"/>
            <a:ext cx="824594" cy="824594"/>
            <a:chOff x="0" y="0"/>
            <a:chExt cx="824594" cy="824594"/>
          </a:xfrm>
        </p:grpSpPr>
        <p:pic>
          <p:nvPicPr>
            <p:cNvPr id="19" name="Image 18"/>
            <p:cNvPicPr>
              <a:picLocks noChangeAspect="1"/>
            </p:cNvPicPr>
            <p:nvPr userDrawn="1"/>
          </p:nvPicPr>
          <p:blipFill>
            <a:blip r:embed="rId2"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20" name="Rectangle 19"/>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grpSp>
        <p:nvGrpSpPr>
          <p:cNvPr id="28" name="Groupe 27"/>
          <p:cNvGrpSpPr/>
          <p:nvPr userDrawn="1"/>
        </p:nvGrpSpPr>
        <p:grpSpPr>
          <a:xfrm>
            <a:off x="987876" y="1290332"/>
            <a:ext cx="2676778" cy="1232055"/>
            <a:chOff x="-7057" y="1318843"/>
            <a:chExt cx="2676778" cy="1232055"/>
          </a:xfrm>
        </p:grpSpPr>
        <p:sp>
          <p:nvSpPr>
            <p:cNvPr id="22" name="ZoneTexte 21"/>
            <p:cNvSpPr txBox="1"/>
            <p:nvPr userDrawn="1"/>
          </p:nvSpPr>
          <p:spPr>
            <a:xfrm>
              <a:off x="39587" y="1318843"/>
              <a:ext cx="1580902" cy="246221"/>
            </a:xfrm>
            <a:prstGeom prst="rect">
              <a:avLst/>
            </a:prstGeom>
            <a:noFill/>
          </p:spPr>
          <p:txBody>
            <a:bodyPr vert="horz" wrap="square" rtlCol="0">
              <a:spAutoFit/>
            </a:bodyPr>
            <a:lstStyle/>
            <a:p>
              <a:r>
                <a:rPr lang="fr-FR" sz="1000" b="1" dirty="0" smtClean="0">
                  <a:solidFill>
                    <a:prstClr val="black"/>
                  </a:solidFill>
                </a:rPr>
                <a:t>Nb d’utilisateurs SAS :</a:t>
              </a:r>
              <a:endParaRPr lang="fr-FR" sz="1000" b="1" dirty="0">
                <a:solidFill>
                  <a:prstClr val="black"/>
                </a:solidFill>
              </a:endParaRPr>
            </a:p>
          </p:txBody>
        </p:sp>
        <p:sp>
          <p:nvSpPr>
            <p:cNvPr id="23" name="ZoneTexte 22"/>
            <p:cNvSpPr txBox="1"/>
            <p:nvPr userDrawn="1"/>
          </p:nvSpPr>
          <p:spPr>
            <a:xfrm>
              <a:off x="0" y="1554331"/>
              <a:ext cx="2669721" cy="246221"/>
            </a:xfrm>
            <a:prstGeom prst="rect">
              <a:avLst/>
            </a:prstGeom>
            <a:noFill/>
          </p:spPr>
          <p:txBody>
            <a:bodyPr vert="horz" wrap="square" rtlCol="0">
              <a:spAutoFit/>
            </a:bodyPr>
            <a:lstStyle/>
            <a:p>
              <a:r>
                <a:rPr lang="fr-FR" sz="1000" dirty="0" smtClean="0">
                  <a:solidFill>
                    <a:prstClr val="black"/>
                  </a:solidFill>
                </a:rPr>
                <a:t>- dont utilisateurs des tâches SEG (uniquement): </a:t>
              </a:r>
              <a:endParaRPr lang="fr-FR" sz="1000" dirty="0">
                <a:solidFill>
                  <a:prstClr val="black"/>
                </a:solidFill>
              </a:endParaRPr>
            </a:p>
          </p:txBody>
        </p:sp>
        <p:sp>
          <p:nvSpPr>
            <p:cNvPr id="24" name="ZoneTexte 23"/>
            <p:cNvSpPr txBox="1"/>
            <p:nvPr userDrawn="1"/>
          </p:nvSpPr>
          <p:spPr>
            <a:xfrm>
              <a:off x="-7056" y="1790947"/>
              <a:ext cx="2575833" cy="246221"/>
            </a:xfrm>
            <a:prstGeom prst="rect">
              <a:avLst/>
            </a:prstGeom>
            <a:noFill/>
          </p:spPr>
          <p:txBody>
            <a:bodyPr vert="horz" wrap="square" rtlCol="0">
              <a:spAutoFit/>
            </a:bodyPr>
            <a:lstStyle/>
            <a:p>
              <a:r>
                <a:rPr lang="fr-FR" sz="1000" dirty="0" smtClean="0">
                  <a:solidFill>
                    <a:prstClr val="black"/>
                  </a:solidFill>
                </a:rPr>
                <a:t>- dont utilisateurs du langage SAS:</a:t>
              </a:r>
              <a:endParaRPr lang="fr-FR" sz="1000" dirty="0">
                <a:solidFill>
                  <a:prstClr val="black"/>
                </a:solidFill>
              </a:endParaRPr>
            </a:p>
          </p:txBody>
        </p:sp>
        <p:sp>
          <p:nvSpPr>
            <p:cNvPr id="25" name="ZoneTexte 24"/>
            <p:cNvSpPr txBox="1"/>
            <p:nvPr userDrawn="1"/>
          </p:nvSpPr>
          <p:spPr>
            <a:xfrm>
              <a:off x="-7057" y="2046773"/>
              <a:ext cx="2575833" cy="246221"/>
            </a:xfrm>
            <a:prstGeom prst="rect">
              <a:avLst/>
            </a:prstGeom>
            <a:noFill/>
          </p:spPr>
          <p:txBody>
            <a:bodyPr vert="horz" wrap="square" rtlCol="0">
              <a:spAutoFit/>
            </a:bodyPr>
            <a:lstStyle/>
            <a:p>
              <a:r>
                <a:rPr lang="fr-FR" sz="1000" dirty="0" smtClean="0">
                  <a:solidFill>
                    <a:prstClr val="black"/>
                  </a:solidFill>
                </a:rPr>
                <a:t>- dont utilisateurs du reporting SAS (</a:t>
              </a:r>
              <a:r>
                <a:rPr lang="fr-FR" sz="800" dirty="0" err="1" smtClean="0">
                  <a:solidFill>
                    <a:prstClr val="black"/>
                  </a:solidFill>
                </a:rPr>
                <a:t>ods</a:t>
              </a:r>
              <a:r>
                <a:rPr lang="fr-FR" sz="800" dirty="0" smtClean="0">
                  <a:solidFill>
                    <a:prstClr val="black"/>
                  </a:solidFill>
                </a:rPr>
                <a:t>, etc</a:t>
              </a:r>
              <a:r>
                <a:rPr lang="fr-FR" sz="1000" dirty="0" smtClean="0">
                  <a:solidFill>
                    <a:prstClr val="black"/>
                  </a:solidFill>
                </a:rPr>
                <a:t>.):</a:t>
              </a:r>
              <a:endParaRPr lang="fr-FR" sz="1000" dirty="0">
                <a:solidFill>
                  <a:prstClr val="black"/>
                </a:solidFill>
              </a:endParaRPr>
            </a:p>
          </p:txBody>
        </p:sp>
        <p:sp>
          <p:nvSpPr>
            <p:cNvPr id="26" name="ZoneTexte 25"/>
            <p:cNvSpPr txBox="1"/>
            <p:nvPr userDrawn="1"/>
          </p:nvSpPr>
          <p:spPr>
            <a:xfrm>
              <a:off x="0" y="2304677"/>
              <a:ext cx="2575833" cy="246221"/>
            </a:xfrm>
            <a:prstGeom prst="rect">
              <a:avLst/>
            </a:prstGeom>
            <a:noFill/>
          </p:spPr>
          <p:txBody>
            <a:bodyPr vert="horz" wrap="square" rtlCol="0">
              <a:spAutoFit/>
            </a:bodyPr>
            <a:lstStyle/>
            <a:p>
              <a:r>
                <a:rPr lang="fr-FR" sz="1000" dirty="0" smtClean="0">
                  <a:solidFill>
                    <a:prstClr val="black"/>
                  </a:solidFill>
                </a:rPr>
                <a:t>- dont … :</a:t>
              </a:r>
              <a:endParaRPr lang="fr-FR" sz="1000" dirty="0">
                <a:solidFill>
                  <a:prstClr val="black"/>
                </a:solidFill>
              </a:endParaRPr>
            </a:p>
          </p:txBody>
        </p:sp>
      </p:grpSp>
      <p:sp>
        <p:nvSpPr>
          <p:cNvPr id="29" name="ZoneTexte 28"/>
          <p:cNvSpPr txBox="1"/>
          <p:nvPr userDrawn="1"/>
        </p:nvSpPr>
        <p:spPr>
          <a:xfrm>
            <a:off x="994932" y="2608867"/>
            <a:ext cx="2575833" cy="707886"/>
          </a:xfrm>
          <a:prstGeom prst="rect">
            <a:avLst/>
          </a:prstGeom>
          <a:noFill/>
        </p:spPr>
        <p:txBody>
          <a:bodyPr vert="horz" wrap="square" rtlCol="0">
            <a:spAutoFit/>
          </a:bodyPr>
          <a:lstStyle/>
          <a:p>
            <a:r>
              <a:rPr lang="fr-FR" sz="1000" b="1" dirty="0" smtClean="0">
                <a:solidFill>
                  <a:prstClr val="black"/>
                </a:solidFill>
              </a:rPr>
              <a:t>Besoins en formation:</a:t>
            </a:r>
          </a:p>
          <a:p>
            <a:r>
              <a:rPr lang="fr-FR" sz="1000" dirty="0" smtClean="0">
                <a:solidFill>
                  <a:prstClr val="black"/>
                </a:solidFill>
              </a:rPr>
              <a:t>- dont niveau 1:</a:t>
            </a:r>
          </a:p>
          <a:p>
            <a:r>
              <a:rPr lang="fr-FR" sz="1000" dirty="0" smtClean="0">
                <a:solidFill>
                  <a:prstClr val="black"/>
                </a:solidFill>
              </a:rPr>
              <a:t>- dont niveau 2:</a:t>
            </a:r>
          </a:p>
          <a:p>
            <a:r>
              <a:rPr lang="fr-FR" sz="1000" dirty="0" smtClean="0">
                <a:solidFill>
                  <a:prstClr val="black"/>
                </a:solidFill>
              </a:rPr>
              <a:t>- dont optimisation:  </a:t>
            </a:r>
            <a:endParaRPr lang="fr-FR" sz="1000" dirty="0">
              <a:solidFill>
                <a:prstClr val="black"/>
              </a:solidFill>
            </a:endParaRPr>
          </a:p>
        </p:txBody>
      </p:sp>
      <p:sp>
        <p:nvSpPr>
          <p:cNvPr id="8" name="Espace réservé du texte 7"/>
          <p:cNvSpPr>
            <a:spLocks noGrp="1"/>
          </p:cNvSpPr>
          <p:nvPr>
            <p:ph type="body" sz="quarter" idx="18" hasCustomPrompt="1"/>
          </p:nvPr>
        </p:nvSpPr>
        <p:spPr>
          <a:xfrm>
            <a:off x="3578676" y="2748725"/>
            <a:ext cx="2630487" cy="568028"/>
          </a:xfrm>
          <a:prstGeom prst="rect">
            <a:avLst/>
          </a:prstGeom>
        </p:spPr>
        <p:txBody>
          <a:bodyPr/>
          <a:lstStyle>
            <a:lvl1pPr marL="0" indent="0">
              <a:spcBef>
                <a:spcPts val="0"/>
              </a:spcBef>
              <a:buFontTx/>
              <a:buNone/>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endParaRPr lang="fr-FR" dirty="0"/>
          </a:p>
        </p:txBody>
      </p:sp>
    </p:spTree>
    <p:extLst>
      <p:ext uri="{BB962C8B-B14F-4D97-AF65-F5344CB8AC3E}">
        <p14:creationId xmlns:p14="http://schemas.microsoft.com/office/powerpoint/2010/main" val="20402203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895066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238595486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74583471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280368052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6234913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30514172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42732671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384"/>
            <a:ext cx="10972800" cy="591344"/>
          </a:xfrm>
          <a:prstGeom prst="rect">
            <a:avLst/>
          </a:prstGeom>
        </p:spPr>
        <p:txBody>
          <a:bodyPr>
            <a:normAutofit/>
          </a:bodyPr>
          <a:lstStyle>
            <a:lvl1pPr>
              <a:defRPr sz="2400">
                <a:solidFill>
                  <a:schemeClr val="bg1"/>
                </a:solidFill>
              </a:defRPr>
            </a:lvl1pPr>
          </a:lstStyle>
          <a:p>
            <a:r>
              <a:rPr lang="fr-FR" smtClean="0"/>
              <a:t>Modifiez le style du titre</a:t>
            </a:r>
            <a:endParaRPr lang="en-US"/>
          </a:p>
        </p:txBody>
      </p:sp>
      <p:sp>
        <p:nvSpPr>
          <p:cNvPr id="3" name="Content Placeholder 2"/>
          <p:cNvSpPr>
            <a:spLocks noGrp="1"/>
          </p:cNvSpPr>
          <p:nvPr>
            <p:ph idx="1"/>
          </p:nvPr>
        </p:nvSpPr>
        <p:spPr>
          <a:xfrm>
            <a:off x="623392" y="692696"/>
            <a:ext cx="10972800" cy="5760640"/>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698093428"/>
      </p:ext>
    </p:extLst>
  </p:cSld>
  <p:clrMapOvr>
    <a:masterClrMapping/>
  </p:clrMapOvr>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85537580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49094158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6568089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11382320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157205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98968574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gradFill flip="none" rotWithShape="1">
          <a:gsLst>
            <a:gs pos="0">
              <a:schemeClr val="bg1"/>
            </a:gs>
            <a:gs pos="77000">
              <a:srgbClr val="FDFFFC"/>
            </a:gs>
            <a:gs pos="100000">
              <a:schemeClr val="bg1">
                <a:lumMod val="9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63" name="Image 62"/>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a:xfrm>
            <a:off x="2" y="0"/>
            <a:ext cx="12191999" cy="6858000"/>
          </a:xfrm>
          <a:prstGeom prst="rect">
            <a:avLst/>
          </a:prstGeom>
        </p:spPr>
      </p:pic>
      <p:sp>
        <p:nvSpPr>
          <p:cNvPr id="2" name="Title 1"/>
          <p:cNvSpPr>
            <a:spLocks noGrp="1"/>
          </p:cNvSpPr>
          <p:nvPr>
            <p:ph type="ctrTitle" hasCustomPrompt="1"/>
          </p:nvPr>
        </p:nvSpPr>
        <p:spPr>
          <a:xfrm>
            <a:off x="3599723" y="2372883"/>
            <a:ext cx="8352928" cy="2138260"/>
          </a:xfrm>
          <a:prstGeom prst="rect">
            <a:avLst/>
          </a:prstGeom>
        </p:spPr>
        <p:txBody>
          <a:bodyPr anchor="ctr">
            <a:normAutofit/>
          </a:bodyPr>
          <a:lstStyle>
            <a:lvl1pPr algn="ctr">
              <a:lnSpc>
                <a:spcPct val="100000"/>
              </a:lnSpc>
              <a:defRPr sz="4000" b="0" cap="none" baseline="0">
                <a:solidFill>
                  <a:schemeClr val="tx2"/>
                </a:solidFill>
                <a:latin typeface="Segoe UI Semibold" panose="020B0702040204020203" pitchFamily="34" charset="0"/>
                <a:cs typeface="Segoe UI Semibold" panose="020B0702040204020203" pitchFamily="34" charset="0"/>
              </a:defRPr>
            </a:lvl1pPr>
          </a:lstStyle>
          <a:p>
            <a:r>
              <a:rPr lang="fr-FR" dirty="0"/>
              <a:t>MODIFIEZ LE STYLE DU TITRE</a:t>
            </a:r>
            <a:endParaRPr lang="en-US" dirty="0"/>
          </a:p>
        </p:txBody>
      </p:sp>
      <p:sp>
        <p:nvSpPr>
          <p:cNvPr id="3" name="Subtitle 2"/>
          <p:cNvSpPr>
            <a:spLocks noGrp="1"/>
          </p:cNvSpPr>
          <p:nvPr>
            <p:ph type="subTitle" idx="1"/>
          </p:nvPr>
        </p:nvSpPr>
        <p:spPr>
          <a:xfrm>
            <a:off x="3599723" y="4773150"/>
            <a:ext cx="8352928" cy="452757"/>
          </a:xfrm>
          <a:prstGeom prst="rect">
            <a:avLst/>
          </a:prstGeom>
        </p:spPr>
        <p:txBody>
          <a:bodyPr>
            <a:normAutofit/>
          </a:bodyPr>
          <a:lstStyle>
            <a:lvl1pPr marL="0" indent="0" algn="ctr">
              <a:spcBef>
                <a:spcPts val="0"/>
              </a:spcBef>
              <a:buNone/>
              <a:defRPr sz="2000" b="0">
                <a:solidFill>
                  <a:schemeClr val="tx1">
                    <a:lumMod val="75000"/>
                    <a:lumOff val="25000"/>
                  </a:schemeClr>
                </a:solidFill>
                <a:latin typeface="Segoe UI Semilight" panose="020B0402040204020203" pitchFamily="34" charset="0"/>
                <a:cs typeface="Segoe UI Semilight" panose="020B0402040204020203"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Modifiez le style des sous-titres du masque</a:t>
            </a:r>
            <a:endParaRPr lang="en-US" dirty="0"/>
          </a:p>
        </p:txBody>
      </p:sp>
      <p:pic>
        <p:nvPicPr>
          <p:cNvPr id="4" name="Imag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36427" y="6214849"/>
            <a:ext cx="1996800" cy="569336"/>
          </a:xfrm>
          <a:prstGeom prst="rect">
            <a:avLst/>
          </a:prstGeom>
        </p:spPr>
      </p:pic>
    </p:spTree>
    <p:extLst>
      <p:ext uri="{BB962C8B-B14F-4D97-AF65-F5344CB8AC3E}">
        <p14:creationId xmlns:p14="http://schemas.microsoft.com/office/powerpoint/2010/main" val="1244876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pic>
        <p:nvPicPr>
          <p:cNvPr id="5" name="Image 4"/>
          <p:cNvPicPr>
            <a:picLocks noChangeAspect="1"/>
          </p:cNvPicPr>
          <p:nvPr userDrawn="1"/>
        </p:nvPicPr>
        <p:blipFill rotWithShape="1">
          <a:blip r:embed="rId2" cstate="email">
            <a:extLst>
              <a:ext uri="{28A0092B-C50C-407E-A947-70E740481C1C}">
                <a14:useLocalDpi xmlns:a14="http://schemas.microsoft.com/office/drawing/2010/main"/>
              </a:ext>
            </a:extLst>
          </a:blip>
          <a:srcRect r="-649" b="-26"/>
          <a:stretch/>
        </p:blipFill>
        <p:spPr>
          <a:xfrm rot="10800000">
            <a:off x="5150328" y="-733"/>
            <a:ext cx="7041672" cy="6858729"/>
          </a:xfrm>
          <a:prstGeom prst="rect">
            <a:avLst/>
          </a:prstGeom>
        </p:spPr>
      </p:pic>
      <p:sp>
        <p:nvSpPr>
          <p:cNvPr id="2" name="Title 1"/>
          <p:cNvSpPr>
            <a:spLocks noGrp="1"/>
          </p:cNvSpPr>
          <p:nvPr>
            <p:ph type="ctrTitle"/>
          </p:nvPr>
        </p:nvSpPr>
        <p:spPr>
          <a:xfrm>
            <a:off x="5130608" y="2468894"/>
            <a:ext cx="7061392" cy="1389420"/>
          </a:xfrm>
          <a:prstGeom prst="rect">
            <a:avLst/>
          </a:prstGeom>
        </p:spPr>
        <p:txBody>
          <a:bodyPr anchor="ctr">
            <a:normAutofit/>
          </a:bodyPr>
          <a:lstStyle>
            <a:lvl1pPr algn="ctr">
              <a:lnSpc>
                <a:spcPct val="100000"/>
              </a:lnSpc>
              <a:defRPr sz="3200" b="1" cap="none" baseline="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3" name="Subtitle 2"/>
          <p:cNvSpPr>
            <a:spLocks noGrp="1"/>
          </p:cNvSpPr>
          <p:nvPr>
            <p:ph type="subTitle" idx="1"/>
          </p:nvPr>
        </p:nvSpPr>
        <p:spPr>
          <a:xfrm>
            <a:off x="5130864" y="4005064"/>
            <a:ext cx="7059520" cy="457200"/>
          </a:xfrm>
          <a:prstGeom prst="rect">
            <a:avLst/>
          </a:prstGeom>
        </p:spPr>
        <p:txBody>
          <a:bodyPr>
            <a:normAutofit/>
          </a:bodyPr>
          <a:lstStyle>
            <a:lvl1pPr marL="0" indent="0" algn="ctr">
              <a:spcBef>
                <a:spcPts val="0"/>
              </a:spcBef>
              <a:buNone/>
              <a:defRPr sz="2000" b="0">
                <a:solidFill>
                  <a:schemeClr val="tx1">
                    <a:lumMod val="75000"/>
                    <a:lumOff val="25000"/>
                  </a:schemeClr>
                </a:solidFill>
                <a:latin typeface="Segoe UI Semilight" panose="020B0402040204020203" pitchFamily="34" charset="0"/>
                <a:cs typeface="Segoe UI Semilight" panose="020B0402040204020203"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Modifiez le style des sous-titres du masque</a:t>
            </a:r>
            <a:endParaRPr lang="en-US" dirty="0"/>
          </a:p>
        </p:txBody>
      </p:sp>
      <p:sp>
        <p:nvSpPr>
          <p:cNvPr id="9" name="Espace réservé du contenu 8"/>
          <p:cNvSpPr>
            <a:spLocks noGrp="1"/>
          </p:cNvSpPr>
          <p:nvPr>
            <p:ph sz="quarter" idx="10" hasCustomPrompt="1"/>
          </p:nvPr>
        </p:nvSpPr>
        <p:spPr>
          <a:xfrm>
            <a:off x="1" y="0"/>
            <a:ext cx="5135033" cy="6858000"/>
          </a:xfrm>
          <a:prstGeom prst="rect">
            <a:avLst/>
          </a:prstGeom>
        </p:spPr>
        <p:txBody>
          <a:bodyPr/>
          <a:lstStyle>
            <a:lvl1pPr marL="0" indent="0" algn="ctr">
              <a:buNone/>
              <a:defRPr i="1" baseline="0"/>
            </a:lvl1pPr>
          </a:lstStyle>
          <a:p>
            <a:pPr lvl="0"/>
            <a:r>
              <a:rPr lang="fr-FR" dirty="0" smtClean="0"/>
              <a:t>(image, </a:t>
            </a:r>
            <a:r>
              <a:rPr lang="fr-FR" dirty="0" err="1" smtClean="0"/>
              <a:t>recoloriée</a:t>
            </a:r>
            <a:r>
              <a:rPr lang="fr-FR" dirty="0" smtClean="0"/>
              <a:t> en bleu)</a:t>
            </a:r>
            <a:endParaRPr lang="fr-FR" dirty="0"/>
          </a:p>
        </p:txBody>
      </p:sp>
      <p:pic>
        <p:nvPicPr>
          <p:cNvPr id="7" name="Imag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36427" y="6214849"/>
            <a:ext cx="1996800" cy="569336"/>
          </a:xfrm>
          <a:prstGeom prst="rect">
            <a:avLst/>
          </a:prstGeom>
        </p:spPr>
      </p:pic>
    </p:spTree>
    <p:extLst>
      <p:ext uri="{BB962C8B-B14F-4D97-AF65-F5344CB8AC3E}">
        <p14:creationId xmlns:p14="http://schemas.microsoft.com/office/powerpoint/2010/main" val="3839779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295400" y="317110"/>
            <a:ext cx="9601200" cy="480053"/>
          </a:xfrm>
          <a:prstGeom prst="rect">
            <a:avLst/>
          </a:prstGeom>
        </p:spPr>
        <p:txBody>
          <a:bodyPr vert="horz" lIns="91440" tIns="45720" rIns="91440" bIns="45720" rtlCol="0" anchor="ctr">
            <a:noAutofit/>
          </a:bodyPr>
          <a:lstStyle>
            <a:lvl1pPr>
              <a:defRPr b="1">
                <a:solidFill>
                  <a:schemeClr val="tx2"/>
                </a:solidFill>
                <a:latin typeface="Segoe UI Semilight" panose="020B0402040204020203" pitchFamily="34" charset="0"/>
                <a:cs typeface="Segoe UI Semilight" panose="020B0402040204020203" pitchFamily="34" charset="0"/>
              </a:defRPr>
            </a:lvl1pPr>
          </a:lstStyle>
          <a:p>
            <a:r>
              <a:rPr lang="fr-FR" dirty="0"/>
              <a:t>Modifiez le style du titre</a:t>
            </a:r>
            <a:endParaRPr lang="en-US" dirty="0"/>
          </a:p>
        </p:txBody>
      </p:sp>
      <p:sp>
        <p:nvSpPr>
          <p:cNvPr id="3" name="Espace réservé du contenu 2"/>
          <p:cNvSpPr>
            <a:spLocks noGrp="1"/>
          </p:cNvSpPr>
          <p:nvPr>
            <p:ph sz="quarter" idx="13"/>
          </p:nvPr>
        </p:nvSpPr>
        <p:spPr>
          <a:xfrm>
            <a:off x="1295400" y="1028700"/>
            <a:ext cx="9601200" cy="5183717"/>
          </a:xfrm>
          <a:prstGeom prst="rect">
            <a:avLst/>
          </a:prstGeom>
        </p:spPr>
        <p:txBody>
          <a:bodyPr>
            <a:noAutofit/>
          </a:bodyPr>
          <a:lstStyle>
            <a:lvl1pPr>
              <a:spcBef>
                <a:spcPts val="0"/>
              </a:spcBef>
              <a:spcAft>
                <a:spcPts val="800"/>
              </a:spcAft>
              <a:defRPr/>
            </a:lvl1pPr>
            <a:lvl2pPr>
              <a:spcBef>
                <a:spcPts val="0"/>
              </a:spcBef>
              <a:spcAft>
                <a:spcPts val="800"/>
              </a:spcAft>
              <a:defRPr/>
            </a:lvl2pPr>
            <a:lvl3pPr>
              <a:spcBef>
                <a:spcPts val="0"/>
              </a:spcBef>
              <a:spcAft>
                <a:spcPts val="800"/>
              </a:spcAft>
              <a:defRPr/>
            </a:lvl3pPr>
            <a:lvl4pPr>
              <a:spcBef>
                <a:spcPts val="0"/>
              </a:spcBef>
              <a:spcAft>
                <a:spcPts val="800"/>
              </a:spcAft>
              <a:defRPr/>
            </a:lvl4pPr>
            <a:lvl5pPr>
              <a:spcBef>
                <a:spcPts val="0"/>
              </a:spcBef>
              <a:spcAft>
                <a:spcPts val="800"/>
              </a:spcAf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cxnSp>
        <p:nvCxnSpPr>
          <p:cNvPr id="4" name="Straight Connector 147"/>
          <p:cNvCxnSpPr/>
          <p:nvPr userDrawn="1"/>
        </p:nvCxnSpPr>
        <p:spPr>
          <a:xfrm>
            <a:off x="609600" y="797163"/>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7"/>
          <p:cNvCxnSpPr/>
          <p:nvPr userDrawn="1"/>
        </p:nvCxnSpPr>
        <p:spPr>
          <a:xfrm>
            <a:off x="609600" y="6405331"/>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08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4559829" y="164637"/>
            <a:ext cx="7488832" cy="632525"/>
          </a:xfrm>
          <a:prstGeom prst="rect">
            <a:avLst/>
          </a:prstGeom>
        </p:spPr>
        <p:txBody>
          <a:bodyPr vert="horz" lIns="91440" tIns="45720" rIns="91440" bIns="45720" rtlCol="0" anchor="ctr">
            <a:normAutofit/>
          </a:bodyPr>
          <a:lstStyle>
            <a:lvl1pPr>
              <a:defRPr b="1">
                <a:solidFill>
                  <a:schemeClr val="tx2"/>
                </a:solidFill>
                <a:latin typeface="Segoe UI Semilight" panose="020B0402040204020203" pitchFamily="34" charset="0"/>
                <a:cs typeface="Segoe UI Semilight" panose="020B0402040204020203" pitchFamily="34" charset="0"/>
              </a:defRPr>
            </a:lvl1pPr>
          </a:lstStyle>
          <a:p>
            <a:r>
              <a:rPr lang="fr-FR" dirty="0" smtClean="0"/>
              <a:t>Modifiez le style du titre</a:t>
            </a:r>
            <a:endParaRPr lang="en-US" dirty="0"/>
          </a:p>
        </p:txBody>
      </p:sp>
      <p:sp>
        <p:nvSpPr>
          <p:cNvPr id="15" name="Espace réservé du contenu 2"/>
          <p:cNvSpPr>
            <a:spLocks noGrp="1"/>
          </p:cNvSpPr>
          <p:nvPr>
            <p:ph sz="quarter" idx="13"/>
          </p:nvPr>
        </p:nvSpPr>
        <p:spPr>
          <a:xfrm>
            <a:off x="4655840" y="1028700"/>
            <a:ext cx="7392821" cy="5183717"/>
          </a:xfrm>
          <a:prstGeom prst="rect">
            <a:avLst/>
          </a:prstGeom>
        </p:spPr>
        <p:txBody>
          <a:bodyPr>
            <a:noAutofit/>
          </a:bodyPr>
          <a:lstStyle>
            <a:lvl1pPr>
              <a:spcBef>
                <a:spcPts val="0"/>
              </a:spcBef>
              <a:spcAft>
                <a:spcPts val="800"/>
              </a:spcAft>
              <a:defRPr/>
            </a:lvl1pPr>
            <a:lvl2pPr>
              <a:spcBef>
                <a:spcPts val="0"/>
              </a:spcBef>
              <a:spcAft>
                <a:spcPts val="800"/>
              </a:spcAft>
              <a:defRPr/>
            </a:lvl2pPr>
            <a:lvl3pPr>
              <a:spcBef>
                <a:spcPts val="0"/>
              </a:spcBef>
              <a:spcAft>
                <a:spcPts val="800"/>
              </a:spcAft>
              <a:defRPr/>
            </a:lvl3pPr>
            <a:lvl4pPr>
              <a:spcBef>
                <a:spcPts val="0"/>
              </a:spcBef>
              <a:spcAft>
                <a:spcPts val="800"/>
              </a:spcAft>
              <a:defRPr/>
            </a:lvl4pPr>
            <a:lvl5pPr>
              <a:spcBef>
                <a:spcPts val="0"/>
              </a:spcBef>
              <a:spcAft>
                <a:spcPts val="800"/>
              </a:spcAf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6" name="Espace réservé du contenu 3"/>
          <p:cNvSpPr>
            <a:spLocks noGrp="1"/>
          </p:cNvSpPr>
          <p:nvPr>
            <p:ph sz="quarter" idx="14"/>
          </p:nvPr>
        </p:nvSpPr>
        <p:spPr>
          <a:xfrm>
            <a:off x="0" y="1028733"/>
            <a:ext cx="4464051" cy="5183684"/>
          </a:xfrm>
          <a:prstGeom prst="rect">
            <a:avLst/>
          </a:prstGeom>
        </p:spPr>
        <p:txBody>
          <a:bodyPr>
            <a:noAutofit/>
          </a:bodyPr>
          <a:lstStyle>
            <a:lvl1pPr marL="0" indent="0" algn="ctr">
              <a:buNone/>
              <a:defRPr b="1"/>
            </a:lvl1pPr>
            <a:lvl2pPr marL="274313" indent="0" algn="ctr">
              <a:buNone/>
              <a:defRPr b="1"/>
            </a:lvl2pPr>
            <a:lvl3pPr marL="506399" indent="0" algn="ctr">
              <a:buNone/>
              <a:defRPr b="1"/>
            </a:lvl3pPr>
            <a:lvl4pPr marL="731502" indent="0" algn="ctr">
              <a:buNone/>
              <a:defRPr b="1"/>
            </a:lvl4pPr>
            <a:lvl5pPr marL="963588" indent="0" algn="ctr">
              <a:buNone/>
              <a:defRPr b="1"/>
            </a:lvl5pPr>
          </a:lstStyle>
          <a:p>
            <a:pPr lvl="0"/>
            <a:r>
              <a:rPr lang="fr-FR" dirty="0" smtClean="0"/>
              <a:t>Modifiez les styles du texte du masque</a:t>
            </a:r>
          </a:p>
          <a:p>
            <a:pPr lvl="1"/>
            <a:endParaRPr lang="fr-FR" dirty="0"/>
          </a:p>
        </p:txBody>
      </p:sp>
      <p:cxnSp>
        <p:nvCxnSpPr>
          <p:cNvPr id="17" name="Straight Connector 147"/>
          <p:cNvCxnSpPr/>
          <p:nvPr userDrawn="1"/>
        </p:nvCxnSpPr>
        <p:spPr>
          <a:xfrm>
            <a:off x="4559829" y="797163"/>
            <a:ext cx="748883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709" y="548680"/>
            <a:ext cx="4472528" cy="5892760"/>
          </a:xfrm>
          <a:prstGeom prst="rect">
            <a:avLst/>
          </a:prstGeom>
        </p:spPr>
      </p:pic>
    </p:spTree>
    <p:extLst>
      <p:ext uri="{BB962C8B-B14F-4D97-AF65-F5344CB8AC3E}">
        <p14:creationId xmlns:p14="http://schemas.microsoft.com/office/powerpoint/2010/main" val="301121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44961471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0" y="1818322"/>
            <a:ext cx="4572000" cy="641351"/>
          </a:xfrm>
          <a:prstGeom prst="rect">
            <a:avLst/>
          </a:prstGeom>
        </p:spPr>
        <p:txBody>
          <a:bodyPr anchor="ctr">
            <a:noAutofit/>
          </a:bodyPr>
          <a:lstStyle>
            <a:lvl1pPr marL="0" indent="0">
              <a:spcBef>
                <a:spcPts val="0"/>
              </a:spcBef>
              <a:buNone/>
              <a:defRPr sz="20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2503714"/>
            <a:ext cx="4572000" cy="3287487"/>
          </a:xfrm>
          <a:prstGeom prst="rect">
            <a:avLst/>
          </a:prstGeom>
        </p:spPr>
        <p:txBody>
          <a:bodyPr>
            <a:noAutofit/>
          </a:bodyPr>
          <a:lstStyle>
            <a:lvl1pPr>
              <a:spcBef>
                <a:spcPts val="0"/>
              </a:spcBef>
              <a:spcAft>
                <a:spcPts val="800"/>
              </a:spcAft>
              <a:defRPr sz="2000"/>
            </a:lvl1pPr>
            <a:lvl2pPr>
              <a:spcBef>
                <a:spcPts val="0"/>
              </a:spcBef>
              <a:spcAft>
                <a:spcPts val="800"/>
              </a:spcAft>
              <a:defRPr sz="1800"/>
            </a:lvl2pPr>
            <a:lvl3pPr>
              <a:spcBef>
                <a:spcPts val="0"/>
              </a:spcBef>
              <a:spcAft>
                <a:spcPts val="800"/>
              </a:spcAft>
              <a:defRPr sz="1600"/>
            </a:lvl3pPr>
            <a:lvl4pPr>
              <a:spcBef>
                <a:spcPts val="0"/>
              </a:spcBef>
              <a:spcAft>
                <a:spcPts val="800"/>
              </a:spcAft>
              <a:defRPr sz="1400"/>
            </a:lvl4pPr>
            <a:lvl5pPr>
              <a:spcBef>
                <a:spcPts val="0"/>
              </a:spcBef>
              <a:spcAft>
                <a:spcPts val="800"/>
              </a:spcAft>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ext Placeholder 4"/>
          <p:cNvSpPr>
            <a:spLocks noGrp="1"/>
          </p:cNvSpPr>
          <p:nvPr>
            <p:ph type="body" sz="quarter" idx="3"/>
          </p:nvPr>
        </p:nvSpPr>
        <p:spPr>
          <a:xfrm>
            <a:off x="6324600" y="1818322"/>
            <a:ext cx="4572000" cy="641351"/>
          </a:xfrm>
          <a:prstGeom prst="rect">
            <a:avLst/>
          </a:prstGeom>
        </p:spPr>
        <p:txBody>
          <a:bodyPr anchor="ctr">
            <a:noAutofit/>
          </a:bodyPr>
          <a:lstStyle>
            <a:lvl1pPr marL="0" indent="0">
              <a:spcBef>
                <a:spcPts val="0"/>
              </a:spcBef>
              <a:buNone/>
              <a:defRPr sz="20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324600" y="2503714"/>
            <a:ext cx="4572000" cy="3287487"/>
          </a:xfrm>
          <a:prstGeom prst="rect">
            <a:avLst/>
          </a:prstGeom>
        </p:spPr>
        <p:txBody>
          <a:bodyPr>
            <a:noAutofit/>
          </a:bodyPr>
          <a:lstStyle>
            <a:lvl1pPr>
              <a:spcBef>
                <a:spcPts val="0"/>
              </a:spcBef>
              <a:spcAft>
                <a:spcPts val="800"/>
              </a:spcAft>
              <a:defRPr sz="2000"/>
            </a:lvl1pPr>
            <a:lvl2pPr>
              <a:spcBef>
                <a:spcPts val="0"/>
              </a:spcBef>
              <a:spcAft>
                <a:spcPts val="800"/>
              </a:spcAft>
              <a:defRPr sz="1800"/>
            </a:lvl2pPr>
            <a:lvl3pPr>
              <a:spcBef>
                <a:spcPts val="0"/>
              </a:spcBef>
              <a:spcAft>
                <a:spcPts val="800"/>
              </a:spcAft>
              <a:defRPr sz="1600"/>
            </a:lvl3pPr>
            <a:lvl4pPr>
              <a:spcBef>
                <a:spcPts val="0"/>
              </a:spcBef>
              <a:spcAft>
                <a:spcPts val="800"/>
              </a:spcAft>
              <a:defRPr sz="1400"/>
            </a:lvl4pPr>
            <a:lvl5pPr>
              <a:spcBef>
                <a:spcPts val="0"/>
              </a:spcBef>
              <a:spcAft>
                <a:spcPts val="800"/>
              </a:spcAft>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11" name="Title Placeholder 1"/>
          <p:cNvSpPr>
            <a:spLocks noGrp="1"/>
          </p:cNvSpPr>
          <p:nvPr>
            <p:ph type="title"/>
          </p:nvPr>
        </p:nvSpPr>
        <p:spPr>
          <a:xfrm>
            <a:off x="1295400" y="317110"/>
            <a:ext cx="9601200" cy="480053"/>
          </a:xfrm>
          <a:prstGeom prst="rect">
            <a:avLst/>
          </a:prstGeom>
        </p:spPr>
        <p:txBody>
          <a:bodyPr vert="horz" lIns="91440" tIns="45720" rIns="91440" bIns="45720" rtlCol="0" anchor="ctr">
            <a:noAutofit/>
          </a:bodyPr>
          <a:lstStyle>
            <a:lvl1pPr>
              <a:defRPr>
                <a:solidFill>
                  <a:schemeClr val="tx2"/>
                </a:solidFill>
              </a:defRPr>
            </a:lvl1pPr>
          </a:lstStyle>
          <a:p>
            <a:r>
              <a:rPr lang="fr-FR" dirty="0" smtClean="0"/>
              <a:t>Modifiez le style du titre</a:t>
            </a:r>
            <a:endParaRPr lang="en-US" dirty="0"/>
          </a:p>
        </p:txBody>
      </p:sp>
      <p:cxnSp>
        <p:nvCxnSpPr>
          <p:cNvPr id="12" name="Straight Connector 147"/>
          <p:cNvCxnSpPr/>
          <p:nvPr userDrawn="1"/>
        </p:nvCxnSpPr>
        <p:spPr>
          <a:xfrm>
            <a:off x="609600" y="797163"/>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47"/>
          <p:cNvCxnSpPr/>
          <p:nvPr userDrawn="1"/>
        </p:nvCxnSpPr>
        <p:spPr>
          <a:xfrm>
            <a:off x="609600" y="6405331"/>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68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5400" y="1981201"/>
            <a:ext cx="4572000" cy="3810001"/>
          </a:xfrm>
          <a:prstGeom prst="rect">
            <a:avLst/>
          </a:prstGeom>
        </p:spPr>
        <p:txBody>
          <a:bodyPr>
            <a:noAutofit/>
          </a:bodyPr>
          <a:lstStyle>
            <a:lvl1pPr>
              <a:spcBef>
                <a:spcPts val="0"/>
              </a:spcBef>
              <a:spcAft>
                <a:spcPts val="800"/>
              </a:spcAft>
              <a:defRPr sz="2000"/>
            </a:lvl1pPr>
            <a:lvl2pPr>
              <a:spcBef>
                <a:spcPts val="0"/>
              </a:spcBef>
              <a:spcAft>
                <a:spcPts val="800"/>
              </a:spcAft>
              <a:defRPr sz="1800"/>
            </a:lvl2pPr>
            <a:lvl3pPr>
              <a:spcBef>
                <a:spcPts val="0"/>
              </a:spcBef>
              <a:spcAft>
                <a:spcPts val="800"/>
              </a:spcAft>
              <a:defRPr sz="1600"/>
            </a:lvl3pPr>
            <a:lvl4pPr>
              <a:spcBef>
                <a:spcPts val="0"/>
              </a:spcBef>
              <a:spcAft>
                <a:spcPts val="800"/>
              </a:spcAft>
              <a:defRPr sz="1400"/>
            </a:lvl4pPr>
            <a:lvl5pPr>
              <a:spcBef>
                <a:spcPts val="0"/>
              </a:spcBef>
              <a:spcAft>
                <a:spcPts val="800"/>
              </a:spcAft>
              <a:defRPr sz="14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3"/>
          <p:cNvSpPr>
            <a:spLocks noGrp="1"/>
          </p:cNvSpPr>
          <p:nvPr>
            <p:ph sz="half" idx="2"/>
          </p:nvPr>
        </p:nvSpPr>
        <p:spPr>
          <a:xfrm>
            <a:off x="6324600" y="1981201"/>
            <a:ext cx="4572000" cy="3810001"/>
          </a:xfrm>
          <a:prstGeom prst="rect">
            <a:avLst/>
          </a:prstGeom>
        </p:spPr>
        <p:txBody>
          <a:bodyPr>
            <a:noAutofit/>
          </a:bodyPr>
          <a:lstStyle>
            <a:lvl1pPr>
              <a:spcBef>
                <a:spcPts val="0"/>
              </a:spcBef>
              <a:spcAft>
                <a:spcPts val="800"/>
              </a:spcAft>
              <a:defRPr sz="2000"/>
            </a:lvl1pPr>
            <a:lvl2pPr>
              <a:spcBef>
                <a:spcPts val="0"/>
              </a:spcBef>
              <a:spcAft>
                <a:spcPts val="800"/>
              </a:spcAft>
              <a:defRPr sz="1800"/>
            </a:lvl2pPr>
            <a:lvl3pPr>
              <a:spcBef>
                <a:spcPts val="0"/>
              </a:spcBef>
              <a:spcAft>
                <a:spcPts val="800"/>
              </a:spcAft>
              <a:defRPr sz="1600"/>
            </a:lvl3pPr>
            <a:lvl4pPr>
              <a:spcBef>
                <a:spcPts val="0"/>
              </a:spcBef>
              <a:spcAft>
                <a:spcPts val="800"/>
              </a:spcAft>
              <a:defRPr sz="1400"/>
            </a:lvl4pPr>
            <a:lvl5pPr>
              <a:spcBef>
                <a:spcPts val="0"/>
              </a:spcBef>
              <a:spcAft>
                <a:spcPts val="800"/>
              </a:spcAft>
              <a:defRPr sz="14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8" name="Title Placeholder 1"/>
          <p:cNvSpPr>
            <a:spLocks noGrp="1"/>
          </p:cNvSpPr>
          <p:nvPr>
            <p:ph type="title"/>
          </p:nvPr>
        </p:nvSpPr>
        <p:spPr>
          <a:xfrm>
            <a:off x="1295400" y="317110"/>
            <a:ext cx="9601200" cy="480053"/>
          </a:xfrm>
          <a:prstGeom prst="rect">
            <a:avLst/>
          </a:prstGeom>
        </p:spPr>
        <p:txBody>
          <a:bodyPr vert="horz" lIns="91440" tIns="45720" rIns="91440" bIns="45720" rtlCol="0" anchor="ctr">
            <a:noAutofit/>
          </a:bodyPr>
          <a:lstStyle>
            <a:lvl1pPr>
              <a:defRPr b="1">
                <a:solidFill>
                  <a:schemeClr val="tx2"/>
                </a:solidFill>
                <a:latin typeface="Segoe UI Semilight" panose="020B0402040204020203" pitchFamily="34" charset="0"/>
                <a:cs typeface="Segoe UI Semilight" panose="020B0402040204020203" pitchFamily="34" charset="0"/>
              </a:defRPr>
            </a:lvl1pPr>
          </a:lstStyle>
          <a:p>
            <a:r>
              <a:rPr lang="fr-FR" dirty="0"/>
              <a:t>Modifiez le style du titre</a:t>
            </a:r>
            <a:endParaRPr lang="en-US" dirty="0"/>
          </a:p>
        </p:txBody>
      </p:sp>
      <p:cxnSp>
        <p:nvCxnSpPr>
          <p:cNvPr id="5" name="Straight Connector 147"/>
          <p:cNvCxnSpPr/>
          <p:nvPr userDrawn="1"/>
        </p:nvCxnSpPr>
        <p:spPr>
          <a:xfrm>
            <a:off x="609600" y="797163"/>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147"/>
          <p:cNvCxnSpPr/>
          <p:nvPr userDrawn="1"/>
        </p:nvCxnSpPr>
        <p:spPr>
          <a:xfrm>
            <a:off x="609600" y="6405331"/>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705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9"/>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1"/>
            <a:ext cx="2743200" cy="365125"/>
          </a:xfrm>
          <a:prstGeom prst="rect">
            <a:avLst/>
          </a:prstGeom>
        </p:spPr>
        <p:txBody>
          <a:bodyPr/>
          <a:lstStyle/>
          <a:p>
            <a:fld id="{4F733F67-8A92-4DBD-9095-733F5EAF4738}" type="datetime1">
              <a:rPr lang="fr-FR" smtClean="0">
                <a:solidFill>
                  <a:prstClr val="black"/>
                </a:solidFill>
              </a:rPr>
              <a:pPr/>
              <a:t>20/01/2023</a:t>
            </a:fld>
            <a:endParaRPr lang="fr-FR">
              <a:solidFill>
                <a:prstClr val="black"/>
              </a:solidFill>
            </a:endParaRPr>
          </a:p>
        </p:txBody>
      </p:sp>
      <p:sp>
        <p:nvSpPr>
          <p:cNvPr id="5" name="Espace réservé du pied de page 4"/>
          <p:cNvSpPr>
            <a:spLocks noGrp="1"/>
          </p:cNvSpPr>
          <p:nvPr>
            <p:ph type="ftr" sz="quarter" idx="11"/>
          </p:nvPr>
        </p:nvSpPr>
        <p:spPr>
          <a:xfrm>
            <a:off x="4038600" y="6356351"/>
            <a:ext cx="4114800" cy="365125"/>
          </a:xfrm>
          <a:prstGeom prst="rect">
            <a:avLst/>
          </a:prstGeom>
        </p:spPr>
        <p:txBody>
          <a:bodyPr/>
          <a:lstStyle/>
          <a:p>
            <a:endParaRPr lang="fr-FR">
              <a:solidFill>
                <a:prstClr val="black"/>
              </a:solidFill>
            </a:endParaRPr>
          </a:p>
        </p:txBody>
      </p:sp>
      <p:sp>
        <p:nvSpPr>
          <p:cNvPr id="6" name="Espace réservé du numéro de diapositive 5"/>
          <p:cNvSpPr>
            <a:spLocks noGrp="1"/>
          </p:cNvSpPr>
          <p:nvPr>
            <p:ph type="sldNum" sz="quarter" idx="12"/>
          </p:nvPr>
        </p:nvSpPr>
        <p:spPr>
          <a:xfrm>
            <a:off x="8610600" y="6356351"/>
            <a:ext cx="2743200" cy="365125"/>
          </a:xfrm>
          <a:prstGeom prst="rect">
            <a:avLst/>
          </a:prstGeom>
        </p:spPr>
        <p:txBody>
          <a:bodyPr/>
          <a:lstStyle/>
          <a:p>
            <a:fld id="{3E1B1922-A48B-4C42-ABA3-393FB46A6EAA}" type="slidenum">
              <a:rPr lang="fr-FR" smtClean="0">
                <a:solidFill>
                  <a:prstClr val="black"/>
                </a:solidFill>
              </a:rPr>
              <a:pPr/>
              <a:t>‹N°›</a:t>
            </a:fld>
            <a:endParaRPr lang="fr-FR">
              <a:solidFill>
                <a:prstClr val="black"/>
              </a:solidFill>
            </a:endParaRP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61998" y="241566"/>
            <a:ext cx="1646135" cy="705487"/>
          </a:xfrm>
          <a:prstGeom prst="rect">
            <a:avLst/>
          </a:prstGeom>
        </p:spPr>
      </p:pic>
    </p:spTree>
    <p:extLst>
      <p:ext uri="{BB962C8B-B14F-4D97-AF65-F5344CB8AC3E}">
        <p14:creationId xmlns:p14="http://schemas.microsoft.com/office/powerpoint/2010/main" val="123515370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gradFill flip="none" rotWithShape="1">
          <a:gsLst>
            <a:gs pos="0">
              <a:schemeClr val="bg1"/>
            </a:gs>
            <a:gs pos="77000">
              <a:srgbClr val="FDFFFC"/>
            </a:gs>
            <a:gs pos="100000">
              <a:schemeClr val="bg1">
                <a:lumMod val="9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63" name="Image 62"/>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a:xfrm>
            <a:off x="2" y="0"/>
            <a:ext cx="12191999" cy="6858000"/>
          </a:xfrm>
          <a:prstGeom prst="rect">
            <a:avLst/>
          </a:prstGeom>
        </p:spPr>
      </p:pic>
      <p:sp>
        <p:nvSpPr>
          <p:cNvPr id="2" name="Title 1"/>
          <p:cNvSpPr>
            <a:spLocks noGrp="1"/>
          </p:cNvSpPr>
          <p:nvPr>
            <p:ph type="ctrTitle" hasCustomPrompt="1"/>
          </p:nvPr>
        </p:nvSpPr>
        <p:spPr>
          <a:xfrm>
            <a:off x="3599723" y="2372883"/>
            <a:ext cx="8352928" cy="2138260"/>
          </a:xfrm>
          <a:prstGeom prst="rect">
            <a:avLst/>
          </a:prstGeom>
        </p:spPr>
        <p:txBody>
          <a:bodyPr anchor="ctr">
            <a:normAutofit/>
          </a:bodyPr>
          <a:lstStyle>
            <a:lvl1pPr algn="ctr">
              <a:lnSpc>
                <a:spcPct val="100000"/>
              </a:lnSpc>
              <a:defRPr sz="4000" b="0" cap="none" baseline="0">
                <a:solidFill>
                  <a:schemeClr val="tx2"/>
                </a:solidFill>
                <a:latin typeface="Segoe UI Semibold" panose="020B0702040204020203" pitchFamily="34" charset="0"/>
                <a:cs typeface="Segoe UI Semibold" panose="020B0702040204020203" pitchFamily="34" charset="0"/>
              </a:defRPr>
            </a:lvl1pPr>
          </a:lstStyle>
          <a:p>
            <a:r>
              <a:rPr lang="fr-FR" dirty="0"/>
              <a:t>MODIFIEZ LE STYLE DU TITRE</a:t>
            </a:r>
            <a:endParaRPr lang="en-US" dirty="0"/>
          </a:p>
        </p:txBody>
      </p:sp>
      <p:sp>
        <p:nvSpPr>
          <p:cNvPr id="3" name="Subtitle 2"/>
          <p:cNvSpPr>
            <a:spLocks noGrp="1"/>
          </p:cNvSpPr>
          <p:nvPr>
            <p:ph type="subTitle" idx="1"/>
          </p:nvPr>
        </p:nvSpPr>
        <p:spPr>
          <a:xfrm>
            <a:off x="3599723" y="4773150"/>
            <a:ext cx="8352928" cy="452757"/>
          </a:xfrm>
          <a:prstGeom prst="rect">
            <a:avLst/>
          </a:prstGeom>
        </p:spPr>
        <p:txBody>
          <a:bodyPr>
            <a:normAutofit/>
          </a:bodyPr>
          <a:lstStyle>
            <a:lvl1pPr marL="0" indent="0" algn="ctr">
              <a:spcBef>
                <a:spcPts val="0"/>
              </a:spcBef>
              <a:buNone/>
              <a:defRPr sz="2000" b="0">
                <a:solidFill>
                  <a:schemeClr val="tx1">
                    <a:lumMod val="75000"/>
                    <a:lumOff val="25000"/>
                  </a:schemeClr>
                </a:solidFill>
                <a:latin typeface="Segoe UI Semilight" panose="020B0402040204020203" pitchFamily="34" charset="0"/>
                <a:cs typeface="Segoe UI Semilight" panose="020B0402040204020203"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Modifiez le style des sous-titres du masque</a:t>
            </a:r>
            <a:endParaRPr lang="en-US" dirty="0"/>
          </a:p>
        </p:txBody>
      </p:sp>
      <p:pic>
        <p:nvPicPr>
          <p:cNvPr id="4" name="Imag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36427" y="6214849"/>
            <a:ext cx="1996800" cy="569336"/>
          </a:xfrm>
          <a:prstGeom prst="rect">
            <a:avLst/>
          </a:prstGeom>
        </p:spPr>
      </p:pic>
    </p:spTree>
    <p:extLst>
      <p:ext uri="{BB962C8B-B14F-4D97-AF65-F5344CB8AC3E}">
        <p14:creationId xmlns:p14="http://schemas.microsoft.com/office/powerpoint/2010/main" val="49709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pic>
        <p:nvPicPr>
          <p:cNvPr id="5" name="Image 4"/>
          <p:cNvPicPr>
            <a:picLocks noChangeAspect="1"/>
          </p:cNvPicPr>
          <p:nvPr userDrawn="1"/>
        </p:nvPicPr>
        <p:blipFill rotWithShape="1">
          <a:blip r:embed="rId2" cstate="email">
            <a:extLst>
              <a:ext uri="{28A0092B-C50C-407E-A947-70E740481C1C}">
                <a14:useLocalDpi xmlns:a14="http://schemas.microsoft.com/office/drawing/2010/main"/>
              </a:ext>
            </a:extLst>
          </a:blip>
          <a:srcRect r="-649" b="-26"/>
          <a:stretch/>
        </p:blipFill>
        <p:spPr>
          <a:xfrm rot="10800000">
            <a:off x="5150328" y="-733"/>
            <a:ext cx="7041672" cy="6858729"/>
          </a:xfrm>
          <a:prstGeom prst="rect">
            <a:avLst/>
          </a:prstGeom>
        </p:spPr>
      </p:pic>
      <p:sp>
        <p:nvSpPr>
          <p:cNvPr id="2" name="Title 1"/>
          <p:cNvSpPr>
            <a:spLocks noGrp="1"/>
          </p:cNvSpPr>
          <p:nvPr>
            <p:ph type="ctrTitle"/>
          </p:nvPr>
        </p:nvSpPr>
        <p:spPr>
          <a:xfrm>
            <a:off x="5130608" y="2468894"/>
            <a:ext cx="7061392" cy="1389420"/>
          </a:xfrm>
          <a:prstGeom prst="rect">
            <a:avLst/>
          </a:prstGeom>
        </p:spPr>
        <p:txBody>
          <a:bodyPr anchor="ctr">
            <a:normAutofit/>
          </a:bodyPr>
          <a:lstStyle>
            <a:lvl1pPr algn="ctr">
              <a:lnSpc>
                <a:spcPct val="100000"/>
              </a:lnSpc>
              <a:defRPr sz="3200" b="1" cap="none" baseline="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3" name="Subtitle 2"/>
          <p:cNvSpPr>
            <a:spLocks noGrp="1"/>
          </p:cNvSpPr>
          <p:nvPr>
            <p:ph type="subTitle" idx="1"/>
          </p:nvPr>
        </p:nvSpPr>
        <p:spPr>
          <a:xfrm>
            <a:off x="5130864" y="4005064"/>
            <a:ext cx="7059520" cy="457200"/>
          </a:xfrm>
          <a:prstGeom prst="rect">
            <a:avLst/>
          </a:prstGeom>
        </p:spPr>
        <p:txBody>
          <a:bodyPr>
            <a:normAutofit/>
          </a:bodyPr>
          <a:lstStyle>
            <a:lvl1pPr marL="0" indent="0" algn="ctr">
              <a:spcBef>
                <a:spcPts val="0"/>
              </a:spcBef>
              <a:buNone/>
              <a:defRPr sz="2000" b="0">
                <a:solidFill>
                  <a:schemeClr val="tx1">
                    <a:lumMod val="75000"/>
                    <a:lumOff val="25000"/>
                  </a:schemeClr>
                </a:solidFill>
                <a:latin typeface="Segoe UI Semilight" panose="020B0402040204020203" pitchFamily="34" charset="0"/>
                <a:cs typeface="Segoe UI Semilight" panose="020B0402040204020203"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Modifiez le style des sous-titres du masque</a:t>
            </a:r>
            <a:endParaRPr lang="en-US" dirty="0"/>
          </a:p>
        </p:txBody>
      </p:sp>
      <p:sp>
        <p:nvSpPr>
          <p:cNvPr id="9" name="Espace réservé du contenu 8"/>
          <p:cNvSpPr>
            <a:spLocks noGrp="1"/>
          </p:cNvSpPr>
          <p:nvPr>
            <p:ph sz="quarter" idx="10" hasCustomPrompt="1"/>
          </p:nvPr>
        </p:nvSpPr>
        <p:spPr>
          <a:xfrm>
            <a:off x="1" y="0"/>
            <a:ext cx="5135033" cy="6858000"/>
          </a:xfrm>
          <a:prstGeom prst="rect">
            <a:avLst/>
          </a:prstGeom>
        </p:spPr>
        <p:txBody>
          <a:bodyPr/>
          <a:lstStyle>
            <a:lvl1pPr marL="0" indent="0" algn="ctr">
              <a:buNone/>
              <a:defRPr i="1" baseline="0"/>
            </a:lvl1pPr>
          </a:lstStyle>
          <a:p>
            <a:pPr lvl="0"/>
            <a:r>
              <a:rPr lang="fr-FR" dirty="0" smtClean="0"/>
              <a:t>(image, </a:t>
            </a:r>
            <a:r>
              <a:rPr lang="fr-FR" dirty="0" err="1" smtClean="0"/>
              <a:t>recoloriée</a:t>
            </a:r>
            <a:r>
              <a:rPr lang="fr-FR" dirty="0" smtClean="0"/>
              <a:t> en bleu)</a:t>
            </a:r>
            <a:endParaRPr lang="fr-FR" dirty="0"/>
          </a:p>
        </p:txBody>
      </p:sp>
      <p:pic>
        <p:nvPicPr>
          <p:cNvPr id="7" name="Imag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36427" y="6214849"/>
            <a:ext cx="1996800" cy="569336"/>
          </a:xfrm>
          <a:prstGeom prst="rect">
            <a:avLst/>
          </a:prstGeom>
        </p:spPr>
      </p:pic>
    </p:spTree>
    <p:extLst>
      <p:ext uri="{BB962C8B-B14F-4D97-AF65-F5344CB8AC3E}">
        <p14:creationId xmlns:p14="http://schemas.microsoft.com/office/powerpoint/2010/main" val="2579740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295400" y="317110"/>
            <a:ext cx="9601200" cy="480053"/>
          </a:xfrm>
          <a:prstGeom prst="rect">
            <a:avLst/>
          </a:prstGeom>
        </p:spPr>
        <p:txBody>
          <a:bodyPr vert="horz" lIns="91440" tIns="45720" rIns="91440" bIns="45720" rtlCol="0" anchor="ctr">
            <a:noAutofit/>
          </a:bodyPr>
          <a:lstStyle>
            <a:lvl1pPr>
              <a:defRPr b="1">
                <a:solidFill>
                  <a:schemeClr val="tx2"/>
                </a:solidFill>
                <a:latin typeface="Segoe UI Semilight" panose="020B0402040204020203" pitchFamily="34" charset="0"/>
                <a:cs typeface="Segoe UI Semilight" panose="020B0402040204020203" pitchFamily="34" charset="0"/>
              </a:defRPr>
            </a:lvl1pPr>
          </a:lstStyle>
          <a:p>
            <a:r>
              <a:rPr lang="fr-FR" dirty="0"/>
              <a:t>Modifiez le style du titre</a:t>
            </a:r>
            <a:endParaRPr lang="en-US" dirty="0"/>
          </a:p>
        </p:txBody>
      </p:sp>
      <p:sp>
        <p:nvSpPr>
          <p:cNvPr id="3" name="Espace réservé du contenu 2"/>
          <p:cNvSpPr>
            <a:spLocks noGrp="1"/>
          </p:cNvSpPr>
          <p:nvPr>
            <p:ph sz="quarter" idx="13"/>
          </p:nvPr>
        </p:nvSpPr>
        <p:spPr>
          <a:xfrm>
            <a:off x="1295400" y="1028700"/>
            <a:ext cx="9601200" cy="5183717"/>
          </a:xfrm>
          <a:prstGeom prst="rect">
            <a:avLst/>
          </a:prstGeom>
        </p:spPr>
        <p:txBody>
          <a:bodyPr>
            <a:noAutofit/>
          </a:bodyPr>
          <a:lstStyle>
            <a:lvl1pPr>
              <a:spcBef>
                <a:spcPts val="0"/>
              </a:spcBef>
              <a:spcAft>
                <a:spcPts val="800"/>
              </a:spcAft>
              <a:defRPr/>
            </a:lvl1pPr>
            <a:lvl2pPr>
              <a:spcBef>
                <a:spcPts val="0"/>
              </a:spcBef>
              <a:spcAft>
                <a:spcPts val="800"/>
              </a:spcAft>
              <a:defRPr/>
            </a:lvl2pPr>
            <a:lvl3pPr>
              <a:spcBef>
                <a:spcPts val="0"/>
              </a:spcBef>
              <a:spcAft>
                <a:spcPts val="800"/>
              </a:spcAft>
              <a:defRPr/>
            </a:lvl3pPr>
            <a:lvl4pPr>
              <a:spcBef>
                <a:spcPts val="0"/>
              </a:spcBef>
              <a:spcAft>
                <a:spcPts val="800"/>
              </a:spcAft>
              <a:defRPr/>
            </a:lvl4pPr>
            <a:lvl5pPr>
              <a:spcBef>
                <a:spcPts val="0"/>
              </a:spcBef>
              <a:spcAft>
                <a:spcPts val="800"/>
              </a:spcAf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cxnSp>
        <p:nvCxnSpPr>
          <p:cNvPr id="4" name="Straight Connector 147"/>
          <p:cNvCxnSpPr/>
          <p:nvPr userDrawn="1"/>
        </p:nvCxnSpPr>
        <p:spPr>
          <a:xfrm>
            <a:off x="609600" y="797163"/>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7"/>
          <p:cNvCxnSpPr/>
          <p:nvPr userDrawn="1"/>
        </p:nvCxnSpPr>
        <p:spPr>
          <a:xfrm>
            <a:off x="609600" y="6405331"/>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438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4559829" y="164637"/>
            <a:ext cx="7488832" cy="632525"/>
          </a:xfrm>
          <a:prstGeom prst="rect">
            <a:avLst/>
          </a:prstGeom>
        </p:spPr>
        <p:txBody>
          <a:bodyPr vert="horz" lIns="91440" tIns="45720" rIns="91440" bIns="45720" rtlCol="0" anchor="ctr">
            <a:normAutofit/>
          </a:bodyPr>
          <a:lstStyle>
            <a:lvl1pPr>
              <a:defRPr b="1">
                <a:solidFill>
                  <a:schemeClr val="tx2"/>
                </a:solidFill>
                <a:latin typeface="Segoe UI Semilight" panose="020B0402040204020203" pitchFamily="34" charset="0"/>
                <a:cs typeface="Segoe UI Semilight" panose="020B0402040204020203" pitchFamily="34" charset="0"/>
              </a:defRPr>
            </a:lvl1pPr>
          </a:lstStyle>
          <a:p>
            <a:r>
              <a:rPr lang="fr-FR" dirty="0" smtClean="0"/>
              <a:t>Modifiez le style du titre</a:t>
            </a:r>
            <a:endParaRPr lang="en-US" dirty="0"/>
          </a:p>
        </p:txBody>
      </p:sp>
      <p:sp>
        <p:nvSpPr>
          <p:cNvPr id="15" name="Espace réservé du contenu 2"/>
          <p:cNvSpPr>
            <a:spLocks noGrp="1"/>
          </p:cNvSpPr>
          <p:nvPr>
            <p:ph sz="quarter" idx="13"/>
          </p:nvPr>
        </p:nvSpPr>
        <p:spPr>
          <a:xfrm>
            <a:off x="4655840" y="1028700"/>
            <a:ext cx="7392821" cy="5183717"/>
          </a:xfrm>
          <a:prstGeom prst="rect">
            <a:avLst/>
          </a:prstGeom>
        </p:spPr>
        <p:txBody>
          <a:bodyPr>
            <a:noAutofit/>
          </a:bodyPr>
          <a:lstStyle>
            <a:lvl1pPr>
              <a:spcBef>
                <a:spcPts val="0"/>
              </a:spcBef>
              <a:spcAft>
                <a:spcPts val="800"/>
              </a:spcAft>
              <a:defRPr/>
            </a:lvl1pPr>
            <a:lvl2pPr>
              <a:spcBef>
                <a:spcPts val="0"/>
              </a:spcBef>
              <a:spcAft>
                <a:spcPts val="800"/>
              </a:spcAft>
              <a:defRPr/>
            </a:lvl2pPr>
            <a:lvl3pPr>
              <a:spcBef>
                <a:spcPts val="0"/>
              </a:spcBef>
              <a:spcAft>
                <a:spcPts val="800"/>
              </a:spcAft>
              <a:defRPr/>
            </a:lvl3pPr>
            <a:lvl4pPr>
              <a:spcBef>
                <a:spcPts val="0"/>
              </a:spcBef>
              <a:spcAft>
                <a:spcPts val="800"/>
              </a:spcAft>
              <a:defRPr/>
            </a:lvl4pPr>
            <a:lvl5pPr>
              <a:spcBef>
                <a:spcPts val="0"/>
              </a:spcBef>
              <a:spcAft>
                <a:spcPts val="800"/>
              </a:spcAf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6" name="Espace réservé du contenu 3"/>
          <p:cNvSpPr>
            <a:spLocks noGrp="1"/>
          </p:cNvSpPr>
          <p:nvPr>
            <p:ph sz="quarter" idx="14"/>
          </p:nvPr>
        </p:nvSpPr>
        <p:spPr>
          <a:xfrm>
            <a:off x="0" y="1028733"/>
            <a:ext cx="4464051" cy="5183684"/>
          </a:xfrm>
          <a:prstGeom prst="rect">
            <a:avLst/>
          </a:prstGeom>
        </p:spPr>
        <p:txBody>
          <a:bodyPr>
            <a:noAutofit/>
          </a:bodyPr>
          <a:lstStyle>
            <a:lvl1pPr marL="0" indent="0" algn="ctr">
              <a:buNone/>
              <a:defRPr b="1"/>
            </a:lvl1pPr>
            <a:lvl2pPr marL="274313" indent="0" algn="ctr">
              <a:buNone/>
              <a:defRPr b="1"/>
            </a:lvl2pPr>
            <a:lvl3pPr marL="506399" indent="0" algn="ctr">
              <a:buNone/>
              <a:defRPr b="1"/>
            </a:lvl3pPr>
            <a:lvl4pPr marL="731502" indent="0" algn="ctr">
              <a:buNone/>
              <a:defRPr b="1"/>
            </a:lvl4pPr>
            <a:lvl5pPr marL="963588" indent="0" algn="ctr">
              <a:buNone/>
              <a:defRPr b="1"/>
            </a:lvl5pPr>
          </a:lstStyle>
          <a:p>
            <a:pPr lvl="0"/>
            <a:r>
              <a:rPr lang="fr-FR" dirty="0" smtClean="0"/>
              <a:t>Modifiez les styles du texte du masque</a:t>
            </a:r>
          </a:p>
          <a:p>
            <a:pPr lvl="1"/>
            <a:endParaRPr lang="fr-FR" dirty="0"/>
          </a:p>
        </p:txBody>
      </p:sp>
      <p:cxnSp>
        <p:nvCxnSpPr>
          <p:cNvPr id="17" name="Straight Connector 147"/>
          <p:cNvCxnSpPr/>
          <p:nvPr userDrawn="1"/>
        </p:nvCxnSpPr>
        <p:spPr>
          <a:xfrm>
            <a:off x="4559829" y="797163"/>
            <a:ext cx="748883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709" y="548680"/>
            <a:ext cx="4472528" cy="5892760"/>
          </a:xfrm>
          <a:prstGeom prst="rect">
            <a:avLst/>
          </a:prstGeom>
        </p:spPr>
      </p:pic>
    </p:spTree>
    <p:extLst>
      <p:ext uri="{BB962C8B-B14F-4D97-AF65-F5344CB8AC3E}">
        <p14:creationId xmlns:p14="http://schemas.microsoft.com/office/powerpoint/2010/main" val="681034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0" y="1818322"/>
            <a:ext cx="4572000" cy="641351"/>
          </a:xfrm>
          <a:prstGeom prst="rect">
            <a:avLst/>
          </a:prstGeom>
        </p:spPr>
        <p:txBody>
          <a:bodyPr anchor="ctr">
            <a:noAutofit/>
          </a:bodyPr>
          <a:lstStyle>
            <a:lvl1pPr marL="0" indent="0">
              <a:spcBef>
                <a:spcPts val="0"/>
              </a:spcBef>
              <a:buNone/>
              <a:defRPr sz="20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2503714"/>
            <a:ext cx="4572000" cy="3287487"/>
          </a:xfrm>
          <a:prstGeom prst="rect">
            <a:avLst/>
          </a:prstGeom>
        </p:spPr>
        <p:txBody>
          <a:bodyPr>
            <a:noAutofit/>
          </a:bodyPr>
          <a:lstStyle>
            <a:lvl1pPr>
              <a:spcBef>
                <a:spcPts val="0"/>
              </a:spcBef>
              <a:spcAft>
                <a:spcPts val="800"/>
              </a:spcAft>
              <a:defRPr sz="2000"/>
            </a:lvl1pPr>
            <a:lvl2pPr>
              <a:spcBef>
                <a:spcPts val="0"/>
              </a:spcBef>
              <a:spcAft>
                <a:spcPts val="800"/>
              </a:spcAft>
              <a:defRPr sz="1800"/>
            </a:lvl2pPr>
            <a:lvl3pPr>
              <a:spcBef>
                <a:spcPts val="0"/>
              </a:spcBef>
              <a:spcAft>
                <a:spcPts val="800"/>
              </a:spcAft>
              <a:defRPr sz="1600"/>
            </a:lvl3pPr>
            <a:lvl4pPr>
              <a:spcBef>
                <a:spcPts val="0"/>
              </a:spcBef>
              <a:spcAft>
                <a:spcPts val="800"/>
              </a:spcAft>
              <a:defRPr sz="1400"/>
            </a:lvl4pPr>
            <a:lvl5pPr>
              <a:spcBef>
                <a:spcPts val="0"/>
              </a:spcBef>
              <a:spcAft>
                <a:spcPts val="800"/>
              </a:spcAft>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ext Placeholder 4"/>
          <p:cNvSpPr>
            <a:spLocks noGrp="1"/>
          </p:cNvSpPr>
          <p:nvPr>
            <p:ph type="body" sz="quarter" idx="3"/>
          </p:nvPr>
        </p:nvSpPr>
        <p:spPr>
          <a:xfrm>
            <a:off x="6324600" y="1818322"/>
            <a:ext cx="4572000" cy="641351"/>
          </a:xfrm>
          <a:prstGeom prst="rect">
            <a:avLst/>
          </a:prstGeom>
        </p:spPr>
        <p:txBody>
          <a:bodyPr anchor="ctr">
            <a:noAutofit/>
          </a:bodyPr>
          <a:lstStyle>
            <a:lvl1pPr marL="0" indent="0">
              <a:spcBef>
                <a:spcPts val="0"/>
              </a:spcBef>
              <a:buNone/>
              <a:defRPr sz="20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324600" y="2503714"/>
            <a:ext cx="4572000" cy="3287487"/>
          </a:xfrm>
          <a:prstGeom prst="rect">
            <a:avLst/>
          </a:prstGeom>
        </p:spPr>
        <p:txBody>
          <a:bodyPr>
            <a:noAutofit/>
          </a:bodyPr>
          <a:lstStyle>
            <a:lvl1pPr>
              <a:spcBef>
                <a:spcPts val="0"/>
              </a:spcBef>
              <a:spcAft>
                <a:spcPts val="800"/>
              </a:spcAft>
              <a:defRPr sz="2000"/>
            </a:lvl1pPr>
            <a:lvl2pPr>
              <a:spcBef>
                <a:spcPts val="0"/>
              </a:spcBef>
              <a:spcAft>
                <a:spcPts val="800"/>
              </a:spcAft>
              <a:defRPr sz="1800"/>
            </a:lvl2pPr>
            <a:lvl3pPr>
              <a:spcBef>
                <a:spcPts val="0"/>
              </a:spcBef>
              <a:spcAft>
                <a:spcPts val="800"/>
              </a:spcAft>
              <a:defRPr sz="1600"/>
            </a:lvl3pPr>
            <a:lvl4pPr>
              <a:spcBef>
                <a:spcPts val="0"/>
              </a:spcBef>
              <a:spcAft>
                <a:spcPts val="800"/>
              </a:spcAft>
              <a:defRPr sz="1400"/>
            </a:lvl4pPr>
            <a:lvl5pPr>
              <a:spcBef>
                <a:spcPts val="0"/>
              </a:spcBef>
              <a:spcAft>
                <a:spcPts val="800"/>
              </a:spcAft>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11" name="Title Placeholder 1"/>
          <p:cNvSpPr>
            <a:spLocks noGrp="1"/>
          </p:cNvSpPr>
          <p:nvPr>
            <p:ph type="title"/>
          </p:nvPr>
        </p:nvSpPr>
        <p:spPr>
          <a:xfrm>
            <a:off x="1295400" y="317110"/>
            <a:ext cx="9601200" cy="480053"/>
          </a:xfrm>
          <a:prstGeom prst="rect">
            <a:avLst/>
          </a:prstGeom>
        </p:spPr>
        <p:txBody>
          <a:bodyPr vert="horz" lIns="91440" tIns="45720" rIns="91440" bIns="45720" rtlCol="0" anchor="ctr">
            <a:noAutofit/>
          </a:bodyPr>
          <a:lstStyle>
            <a:lvl1pPr>
              <a:defRPr>
                <a:solidFill>
                  <a:schemeClr val="tx2"/>
                </a:solidFill>
              </a:defRPr>
            </a:lvl1pPr>
          </a:lstStyle>
          <a:p>
            <a:r>
              <a:rPr lang="fr-FR" dirty="0" smtClean="0"/>
              <a:t>Modifiez le style du titre</a:t>
            </a:r>
            <a:endParaRPr lang="en-US" dirty="0"/>
          </a:p>
        </p:txBody>
      </p:sp>
      <p:cxnSp>
        <p:nvCxnSpPr>
          <p:cNvPr id="12" name="Straight Connector 147"/>
          <p:cNvCxnSpPr/>
          <p:nvPr userDrawn="1"/>
        </p:nvCxnSpPr>
        <p:spPr>
          <a:xfrm>
            <a:off x="609600" y="797163"/>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47"/>
          <p:cNvCxnSpPr/>
          <p:nvPr userDrawn="1"/>
        </p:nvCxnSpPr>
        <p:spPr>
          <a:xfrm>
            <a:off x="609600" y="6405331"/>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579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5400" y="1981201"/>
            <a:ext cx="4572000" cy="3810001"/>
          </a:xfrm>
          <a:prstGeom prst="rect">
            <a:avLst/>
          </a:prstGeom>
        </p:spPr>
        <p:txBody>
          <a:bodyPr>
            <a:noAutofit/>
          </a:bodyPr>
          <a:lstStyle>
            <a:lvl1pPr>
              <a:spcBef>
                <a:spcPts val="0"/>
              </a:spcBef>
              <a:spcAft>
                <a:spcPts val="800"/>
              </a:spcAft>
              <a:defRPr sz="2000"/>
            </a:lvl1pPr>
            <a:lvl2pPr>
              <a:spcBef>
                <a:spcPts val="0"/>
              </a:spcBef>
              <a:spcAft>
                <a:spcPts val="800"/>
              </a:spcAft>
              <a:defRPr sz="1800"/>
            </a:lvl2pPr>
            <a:lvl3pPr>
              <a:spcBef>
                <a:spcPts val="0"/>
              </a:spcBef>
              <a:spcAft>
                <a:spcPts val="800"/>
              </a:spcAft>
              <a:defRPr sz="1600"/>
            </a:lvl3pPr>
            <a:lvl4pPr>
              <a:spcBef>
                <a:spcPts val="0"/>
              </a:spcBef>
              <a:spcAft>
                <a:spcPts val="800"/>
              </a:spcAft>
              <a:defRPr sz="1400"/>
            </a:lvl4pPr>
            <a:lvl5pPr>
              <a:spcBef>
                <a:spcPts val="0"/>
              </a:spcBef>
              <a:spcAft>
                <a:spcPts val="800"/>
              </a:spcAft>
              <a:defRPr sz="14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3"/>
          <p:cNvSpPr>
            <a:spLocks noGrp="1"/>
          </p:cNvSpPr>
          <p:nvPr>
            <p:ph sz="half" idx="2"/>
          </p:nvPr>
        </p:nvSpPr>
        <p:spPr>
          <a:xfrm>
            <a:off x="6324600" y="1981201"/>
            <a:ext cx="4572000" cy="3810001"/>
          </a:xfrm>
          <a:prstGeom prst="rect">
            <a:avLst/>
          </a:prstGeom>
        </p:spPr>
        <p:txBody>
          <a:bodyPr>
            <a:noAutofit/>
          </a:bodyPr>
          <a:lstStyle>
            <a:lvl1pPr>
              <a:spcBef>
                <a:spcPts val="0"/>
              </a:spcBef>
              <a:spcAft>
                <a:spcPts val="800"/>
              </a:spcAft>
              <a:defRPr sz="2000"/>
            </a:lvl1pPr>
            <a:lvl2pPr>
              <a:spcBef>
                <a:spcPts val="0"/>
              </a:spcBef>
              <a:spcAft>
                <a:spcPts val="800"/>
              </a:spcAft>
              <a:defRPr sz="1800"/>
            </a:lvl2pPr>
            <a:lvl3pPr>
              <a:spcBef>
                <a:spcPts val="0"/>
              </a:spcBef>
              <a:spcAft>
                <a:spcPts val="800"/>
              </a:spcAft>
              <a:defRPr sz="1600"/>
            </a:lvl3pPr>
            <a:lvl4pPr>
              <a:spcBef>
                <a:spcPts val="0"/>
              </a:spcBef>
              <a:spcAft>
                <a:spcPts val="800"/>
              </a:spcAft>
              <a:defRPr sz="1400"/>
            </a:lvl4pPr>
            <a:lvl5pPr>
              <a:spcBef>
                <a:spcPts val="0"/>
              </a:spcBef>
              <a:spcAft>
                <a:spcPts val="800"/>
              </a:spcAft>
              <a:defRPr sz="14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8" name="Title Placeholder 1"/>
          <p:cNvSpPr>
            <a:spLocks noGrp="1"/>
          </p:cNvSpPr>
          <p:nvPr>
            <p:ph type="title"/>
          </p:nvPr>
        </p:nvSpPr>
        <p:spPr>
          <a:xfrm>
            <a:off x="1295400" y="317110"/>
            <a:ext cx="9601200" cy="480053"/>
          </a:xfrm>
          <a:prstGeom prst="rect">
            <a:avLst/>
          </a:prstGeom>
        </p:spPr>
        <p:txBody>
          <a:bodyPr vert="horz" lIns="91440" tIns="45720" rIns="91440" bIns="45720" rtlCol="0" anchor="ctr">
            <a:noAutofit/>
          </a:bodyPr>
          <a:lstStyle>
            <a:lvl1pPr>
              <a:defRPr b="1">
                <a:solidFill>
                  <a:schemeClr val="tx2"/>
                </a:solidFill>
                <a:latin typeface="Segoe UI Semilight" panose="020B0402040204020203" pitchFamily="34" charset="0"/>
                <a:cs typeface="Segoe UI Semilight" panose="020B0402040204020203" pitchFamily="34" charset="0"/>
              </a:defRPr>
            </a:lvl1pPr>
          </a:lstStyle>
          <a:p>
            <a:r>
              <a:rPr lang="fr-FR" dirty="0"/>
              <a:t>Modifiez le style du titre</a:t>
            </a:r>
            <a:endParaRPr lang="en-US" dirty="0"/>
          </a:p>
        </p:txBody>
      </p:sp>
      <p:cxnSp>
        <p:nvCxnSpPr>
          <p:cNvPr id="5" name="Straight Connector 147"/>
          <p:cNvCxnSpPr/>
          <p:nvPr userDrawn="1"/>
        </p:nvCxnSpPr>
        <p:spPr>
          <a:xfrm>
            <a:off x="609600" y="797163"/>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147"/>
          <p:cNvCxnSpPr/>
          <p:nvPr userDrawn="1"/>
        </p:nvCxnSpPr>
        <p:spPr>
          <a:xfrm>
            <a:off x="609600" y="6405331"/>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43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9"/>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1"/>
            <a:ext cx="2743200" cy="365125"/>
          </a:xfrm>
          <a:prstGeom prst="rect">
            <a:avLst/>
          </a:prstGeom>
        </p:spPr>
        <p:txBody>
          <a:bodyPr/>
          <a:lstStyle/>
          <a:p>
            <a:fld id="{4F733F67-8A92-4DBD-9095-733F5EAF4738}" type="datetime1">
              <a:rPr lang="fr-FR" smtClean="0">
                <a:solidFill>
                  <a:prstClr val="black"/>
                </a:solidFill>
              </a:rPr>
              <a:pPr/>
              <a:t>20/01/2023</a:t>
            </a:fld>
            <a:endParaRPr lang="fr-FR">
              <a:solidFill>
                <a:prstClr val="black"/>
              </a:solidFill>
            </a:endParaRPr>
          </a:p>
        </p:txBody>
      </p:sp>
      <p:sp>
        <p:nvSpPr>
          <p:cNvPr id="5" name="Espace réservé du pied de page 4"/>
          <p:cNvSpPr>
            <a:spLocks noGrp="1"/>
          </p:cNvSpPr>
          <p:nvPr>
            <p:ph type="ftr" sz="quarter" idx="11"/>
          </p:nvPr>
        </p:nvSpPr>
        <p:spPr>
          <a:xfrm>
            <a:off x="4038600" y="6356351"/>
            <a:ext cx="4114800" cy="365125"/>
          </a:xfrm>
          <a:prstGeom prst="rect">
            <a:avLst/>
          </a:prstGeom>
        </p:spPr>
        <p:txBody>
          <a:bodyPr/>
          <a:lstStyle/>
          <a:p>
            <a:endParaRPr lang="fr-FR">
              <a:solidFill>
                <a:prstClr val="black"/>
              </a:solidFill>
            </a:endParaRPr>
          </a:p>
        </p:txBody>
      </p:sp>
      <p:sp>
        <p:nvSpPr>
          <p:cNvPr id="6" name="Espace réservé du numéro de diapositive 5"/>
          <p:cNvSpPr>
            <a:spLocks noGrp="1"/>
          </p:cNvSpPr>
          <p:nvPr>
            <p:ph type="sldNum" sz="quarter" idx="12"/>
          </p:nvPr>
        </p:nvSpPr>
        <p:spPr>
          <a:xfrm>
            <a:off x="8610600" y="6356351"/>
            <a:ext cx="2743200" cy="365125"/>
          </a:xfrm>
          <a:prstGeom prst="rect">
            <a:avLst/>
          </a:prstGeom>
        </p:spPr>
        <p:txBody>
          <a:bodyPr/>
          <a:lstStyle/>
          <a:p>
            <a:fld id="{3E1B1922-A48B-4C42-ABA3-393FB46A6EAA}" type="slidenum">
              <a:rPr lang="fr-FR" smtClean="0">
                <a:solidFill>
                  <a:prstClr val="black"/>
                </a:solidFill>
              </a:rPr>
              <a:pPr/>
              <a:t>‹N°›</a:t>
            </a:fld>
            <a:endParaRPr lang="fr-FR">
              <a:solidFill>
                <a:prstClr val="black"/>
              </a:solidFill>
            </a:endParaRP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61998" y="241566"/>
            <a:ext cx="1646135" cy="705487"/>
          </a:xfrm>
          <a:prstGeom prst="rect">
            <a:avLst/>
          </a:prstGeom>
        </p:spPr>
      </p:pic>
    </p:spTree>
    <p:extLst>
      <p:ext uri="{BB962C8B-B14F-4D97-AF65-F5344CB8AC3E}">
        <p14:creationId xmlns:p14="http://schemas.microsoft.com/office/powerpoint/2010/main" val="23802951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102869948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282722036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48122454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428252413"/>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54560953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389723767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106978979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463117037"/>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0928147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28904954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4828008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30974670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4.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4.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2.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image" Target="../media/image1.png"/><Relationship Id="rId5" Type="http://schemas.openxmlformats.org/officeDocument/2006/relationships/slideLayout" Target="../slideLayouts/slideLayout42.xml"/><Relationship Id="rId10" Type="http://schemas.openxmlformats.org/officeDocument/2006/relationships/image" Target="../media/image4.png"/><Relationship Id="rId4" Type="http://schemas.openxmlformats.org/officeDocument/2006/relationships/slideLayout" Target="../slideLayouts/slideLayout4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9.png"/><Relationship Id="rId5" Type="http://schemas.openxmlformats.org/officeDocument/2006/relationships/slideLayout" Target="../slideLayouts/slideLayout50.xml"/><Relationship Id="rId10" Type="http://schemas.openxmlformats.org/officeDocument/2006/relationships/image" Target="../media/image8.jpeg"/><Relationship Id="rId4" Type="http://schemas.openxmlformats.org/officeDocument/2006/relationships/slideLayout" Target="../slideLayouts/slideLayout49.xml"/><Relationship Id="rId9" Type="http://schemas.openxmlformats.org/officeDocument/2006/relationships/image" Target="../media/image7.jpe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image" Target="../media/image9.png"/><Relationship Id="rId5" Type="http://schemas.openxmlformats.org/officeDocument/2006/relationships/slideLayout" Target="../slideLayouts/slideLayout57.xml"/><Relationship Id="rId10" Type="http://schemas.openxmlformats.org/officeDocument/2006/relationships/image" Target="../media/image8.jpeg"/><Relationship Id="rId4" Type="http://schemas.openxmlformats.org/officeDocument/2006/relationships/slideLayout" Target="../slideLayouts/slideLayout56.xml"/><Relationship Id="rId9" Type="http://schemas.openxmlformats.org/officeDocument/2006/relationships/image" Target="../media/image7.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image" Target="../media/image2.png"/><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image" Target="../media/image1.png"/><Relationship Id="rId5" Type="http://schemas.openxmlformats.org/officeDocument/2006/relationships/slideLayout" Target="../slideLayouts/slideLayout64.xml"/><Relationship Id="rId10" Type="http://schemas.openxmlformats.org/officeDocument/2006/relationships/image" Target="../media/image4.png"/><Relationship Id="rId4" Type="http://schemas.openxmlformats.org/officeDocument/2006/relationships/slideLayout" Target="../slideLayouts/slideLayout63.xml"/><Relationship Id="rId9"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e 7"/>
          <p:cNvGrpSpPr/>
          <p:nvPr userDrawn="1"/>
        </p:nvGrpSpPr>
        <p:grpSpPr>
          <a:xfrm>
            <a:off x="1" y="-6864"/>
            <a:ext cx="12192000" cy="6883335"/>
            <a:chOff x="1" y="-6864"/>
            <a:chExt cx="12192000" cy="6883335"/>
          </a:xfrm>
        </p:grpSpPr>
        <p:sp>
          <p:nvSpPr>
            <p:cNvPr id="9" name="Rectangle 8"/>
            <p:cNvSpPr/>
            <p:nvPr/>
          </p:nvSpPr>
          <p:spPr>
            <a:xfrm>
              <a:off x="1" y="5283200"/>
              <a:ext cx="12191999" cy="1580677"/>
            </a:xfrm>
            <a:prstGeom prst="rect">
              <a:avLst/>
            </a:prstGeom>
            <a:solidFill>
              <a:srgbClr val="244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283200"/>
              <a:ext cx="1876413" cy="1593271"/>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12" name="Triangle isocèle 11"/>
            <p:cNvSpPr/>
            <p:nvPr/>
          </p:nvSpPr>
          <p:spPr>
            <a:xfrm rot="16200000">
              <a:off x="6679580" y="1364050"/>
              <a:ext cx="6883334" cy="4141505"/>
            </a:xfrm>
            <a:prstGeom prst="triangle">
              <a:avLst>
                <a:gd name="adj" fmla="val 0"/>
              </a:avLst>
            </a:prstGeom>
            <a:solidFill>
              <a:srgbClr val="D0373E">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grpSp>
      <p:pic>
        <p:nvPicPr>
          <p:cNvPr id="13" name="Imag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266293" y="6166775"/>
            <a:ext cx="1671835" cy="600815"/>
          </a:xfrm>
          <a:prstGeom prst="rect">
            <a:avLst/>
          </a:prstGeom>
        </p:spPr>
      </p:pic>
    </p:spTree>
    <p:extLst>
      <p:ext uri="{BB962C8B-B14F-4D97-AF65-F5344CB8AC3E}">
        <p14:creationId xmlns:p14="http://schemas.microsoft.com/office/powerpoint/2010/main" val="2163683202"/>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708" r:id="rId3"/>
    <p:sldLayoutId id="2147483709" r:id="rId4"/>
    <p:sldLayoutId id="2147483746" r:id="rId5"/>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1875906450"/>
      </p:ext>
    </p:extLst>
  </p:cSld>
  <p:clrMap bg1="lt1" tx1="dk1" bg2="lt2" tx2="dk2" accent1="accent1" accent2="accent2" accent3="accent3" accent4="accent4" accent5="accent5" accent6="accent6" hlink="hlink" folHlink="folHlink"/>
  <p:sldLayoutIdLst>
    <p:sldLayoutId id="2147483674" r:id="rId1"/>
    <p:sldLayoutId id="2147483661" r:id="rId2"/>
    <p:sldLayoutId id="2147483677" r:id="rId3"/>
    <p:sldLayoutId id="2147483676" r:id="rId4"/>
    <p:sldLayoutId id="2147483666" r:id="rId5"/>
    <p:sldLayoutId id="2147483673" r:id="rId6"/>
    <p:sldLayoutId id="2147483679" r:id="rId7"/>
    <p:sldLayoutId id="2147483675" r:id="rId8"/>
    <p:sldLayoutId id="2147483681" r:id="rId9"/>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691CE-BC6A-429A-AF49-F7E0936C3146}" type="datetimeFigureOut">
              <a:rPr lang="fr-FR" smtClean="0">
                <a:solidFill>
                  <a:prstClr val="black">
                    <a:tint val="75000"/>
                  </a:prstClr>
                </a:solidFill>
              </a:rPr>
              <a:pPr/>
              <a:t>20/01/2023</a:t>
            </a:fld>
            <a:endParaRPr lang="fr-FR" dirty="0">
              <a:solidFill>
                <a:prstClr val="black">
                  <a:tint val="75000"/>
                </a:prstClr>
              </a:solidFill>
            </a:endParaRP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solidFill>
                <a:prstClr val="black">
                  <a:tint val="75000"/>
                </a:prstClr>
              </a:solidFill>
            </a:endParaRPr>
          </a:p>
        </p:txBody>
      </p:sp>
    </p:spTree>
    <p:extLst>
      <p:ext uri="{BB962C8B-B14F-4D97-AF65-F5344CB8AC3E}">
        <p14:creationId xmlns:p14="http://schemas.microsoft.com/office/powerpoint/2010/main" val="27656284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4" r:id="rId11"/>
    <p:sldLayoutId id="2147483747" r:id="rId12"/>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691CE-BC6A-429A-AF49-F7E0936C3146}" type="datetimeFigureOut">
              <a:rPr lang="fr-FR" smtClean="0">
                <a:solidFill>
                  <a:prstClr val="black">
                    <a:tint val="75000"/>
                  </a:prstClr>
                </a:solidFill>
              </a:rPr>
              <a:pPr/>
              <a:t>20/01/2023</a:t>
            </a:fld>
            <a:endParaRPr lang="fr-FR" dirty="0">
              <a:solidFill>
                <a:prstClr val="black">
                  <a:tint val="75000"/>
                </a:prstClr>
              </a:solidFill>
            </a:endParaRP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solidFill>
                <a:prstClr val="black">
                  <a:tint val="75000"/>
                </a:prstClr>
              </a:solidFill>
            </a:endParaRPr>
          </a:p>
        </p:txBody>
      </p:sp>
    </p:spTree>
    <p:extLst>
      <p:ext uri="{BB962C8B-B14F-4D97-AF65-F5344CB8AC3E}">
        <p14:creationId xmlns:p14="http://schemas.microsoft.com/office/powerpoint/2010/main" val="102532450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7" r:id="rId11"/>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51024094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7000">
              <a:srgbClr val="FDFFFC"/>
            </a:gs>
            <a:gs pos="100000">
              <a:schemeClr val="bg1">
                <a:lumMod val="9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8" name="Image 7"/>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8709" y="-1"/>
            <a:ext cx="6488752" cy="662129"/>
          </a:xfrm>
          <a:prstGeom prst="rect">
            <a:avLst/>
          </a:prstGeom>
        </p:spPr>
      </p:pic>
      <p:pic>
        <p:nvPicPr>
          <p:cNvPr id="9" name="Image 8"/>
          <p:cNvPicPr>
            <a:picLocks noChangeAspect="1"/>
          </p:cNvPicPr>
          <p:nvPr userDrawn="1"/>
        </p:nvPicPr>
        <p:blipFill rotWithShape="1">
          <a:blip r:embed="rId10" cstate="email">
            <a:extLst>
              <a:ext uri="{28A0092B-C50C-407E-A947-70E740481C1C}">
                <a14:useLocalDpi xmlns:a14="http://schemas.microsoft.com/office/drawing/2010/main"/>
              </a:ext>
            </a:extLst>
          </a:blip>
          <a:srcRect/>
          <a:stretch/>
        </p:blipFill>
        <p:spPr>
          <a:xfrm rot="10800000">
            <a:off x="9360363" y="6286254"/>
            <a:ext cx="2831637" cy="586647"/>
          </a:xfrm>
          <a:prstGeom prst="rect">
            <a:avLst/>
          </a:prstGeom>
        </p:spPr>
      </p:pic>
      <p:sp>
        <p:nvSpPr>
          <p:cNvPr id="62" name="Forme libre : forme 8"/>
          <p:cNvSpPr/>
          <p:nvPr userDrawn="1"/>
        </p:nvSpPr>
        <p:spPr>
          <a:xfrm>
            <a:off x="-8710" y="-8708"/>
            <a:ext cx="12209419" cy="6871063"/>
          </a:xfrm>
          <a:custGeom>
            <a:avLst/>
            <a:gdLst>
              <a:gd name="connsiteX0" fmla="*/ 0 w 12209418"/>
              <a:gd name="connsiteY0" fmla="*/ 583475 h 6871063"/>
              <a:gd name="connsiteX1" fmla="*/ 6113418 w 12209418"/>
              <a:gd name="connsiteY1" fmla="*/ 0 h 6871063"/>
              <a:gd name="connsiteX2" fmla="*/ 12209418 w 12209418"/>
              <a:gd name="connsiteY2" fmla="*/ 8709 h 6871063"/>
              <a:gd name="connsiteX3" fmla="*/ 12200709 w 12209418"/>
              <a:gd name="connsiteY3" fmla="*/ 6531429 h 6871063"/>
              <a:gd name="connsiteX4" fmla="*/ 9300755 w 12209418"/>
              <a:gd name="connsiteY4" fmla="*/ 6871063 h 6871063"/>
              <a:gd name="connsiteX5" fmla="*/ 8709 w 12209418"/>
              <a:gd name="connsiteY5" fmla="*/ 6871063 h 6871063"/>
              <a:gd name="connsiteX6" fmla="*/ 0 w 12209418"/>
              <a:gd name="connsiteY6" fmla="*/ 583475 h 687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9418" h="6871063">
                <a:moveTo>
                  <a:pt x="0" y="583475"/>
                </a:moveTo>
                <a:lnTo>
                  <a:pt x="6113418" y="0"/>
                </a:lnTo>
                <a:lnTo>
                  <a:pt x="12209418" y="8709"/>
                </a:lnTo>
                <a:lnTo>
                  <a:pt x="12200709" y="6531429"/>
                </a:lnTo>
                <a:lnTo>
                  <a:pt x="9300755" y="6871063"/>
                </a:lnTo>
                <a:lnTo>
                  <a:pt x="8709" y="6871063"/>
                </a:lnTo>
                <a:lnTo>
                  <a:pt x="0" y="583475"/>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pic>
        <p:nvPicPr>
          <p:cNvPr id="58"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153" y="6500728"/>
            <a:ext cx="1202895" cy="345016"/>
          </a:xfrm>
          <a:prstGeom prst="rect">
            <a:avLst/>
          </a:prstGeom>
          <a:noFill/>
          <a:ln w="9525">
            <a:noFill/>
            <a:miter lim="800000"/>
            <a:headEnd/>
            <a:tailEnd/>
          </a:ln>
          <a:effectLst/>
        </p:spPr>
      </p:pic>
      <p:sp>
        <p:nvSpPr>
          <p:cNvPr id="13" name="ZoneTexte 12"/>
          <p:cNvSpPr txBox="1"/>
          <p:nvPr userDrawn="1"/>
        </p:nvSpPr>
        <p:spPr>
          <a:xfrm>
            <a:off x="1211047" y="6555287"/>
            <a:ext cx="660484" cy="235898"/>
          </a:xfrm>
          <a:prstGeom prst="rect">
            <a:avLst/>
          </a:prstGeom>
          <a:noFill/>
        </p:spPr>
        <p:txBody>
          <a:bodyPr wrap="square" rtlCol="0" anchor="ctr">
            <a:spAutoFit/>
          </a:bodyPr>
          <a:lstStyle/>
          <a:p>
            <a:pPr algn="r"/>
            <a:fld id="{B4D0712B-34DB-479D-9825-823285758B4A}" type="slidenum">
              <a:rPr lang="fr-FR" sz="933" smtClean="0">
                <a:solidFill>
                  <a:prstClr val="black">
                    <a:lumMod val="50000"/>
                    <a:lumOff val="50000"/>
                  </a:prstClr>
                </a:solidFill>
                <a:cs typeface="Segoe UI Semilight" panose="020B0402040204020203" pitchFamily="34" charset="0"/>
              </a:rPr>
              <a:pPr algn="r"/>
              <a:t>‹N°›</a:t>
            </a:fld>
            <a:endParaRPr lang="fr-FR" sz="933" dirty="0">
              <a:solidFill>
                <a:prstClr val="black">
                  <a:lumMod val="50000"/>
                  <a:lumOff val="50000"/>
                </a:prstClr>
              </a:solidFill>
              <a:cs typeface="Segoe UI Semilight" panose="020B0402040204020203" pitchFamily="34" charset="0"/>
            </a:endParaRPr>
          </a:p>
        </p:txBody>
      </p:sp>
      <p:sp>
        <p:nvSpPr>
          <p:cNvPr id="15" name="ZoneTexte 14"/>
          <p:cNvSpPr txBox="1"/>
          <p:nvPr userDrawn="1"/>
        </p:nvSpPr>
        <p:spPr>
          <a:xfrm>
            <a:off x="1871531" y="6553236"/>
            <a:ext cx="7129804" cy="240000"/>
          </a:xfrm>
          <a:prstGeom prst="rect">
            <a:avLst/>
          </a:prstGeom>
          <a:noFill/>
        </p:spPr>
        <p:txBody>
          <a:bodyPr wrap="square" rtlCol="0" anchor="ctr">
            <a:noAutofit/>
          </a:bodyPr>
          <a:lstStyle/>
          <a:p>
            <a:pPr>
              <a:defRPr/>
            </a:pPr>
            <a:r>
              <a:rPr lang="fr-FR" sz="933" dirty="0" smtClean="0">
                <a:solidFill>
                  <a:prstClr val="black">
                    <a:lumMod val="50000"/>
                    <a:lumOff val="50000"/>
                  </a:prstClr>
                </a:solidFill>
                <a:cs typeface="Segoe UI Semilight" panose="020B0402040204020203" pitchFamily="34" charset="0"/>
              </a:rPr>
              <a:t>SID Vertica - Organisation</a:t>
            </a:r>
          </a:p>
        </p:txBody>
      </p:sp>
    </p:spTree>
    <p:extLst>
      <p:ext uri="{BB962C8B-B14F-4D97-AF65-F5344CB8AC3E}">
        <p14:creationId xmlns:p14="http://schemas.microsoft.com/office/powerpoint/2010/main" val="33569650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sldNum="0" hdr="0" ftr="0" dt="0"/>
  <p:txStyles>
    <p:titleStyle>
      <a:lvl1pPr algn="ctr" defTabSz="914377" rtl="0" eaLnBrk="1" latinLnBrk="0" hangingPunct="1">
        <a:lnSpc>
          <a:spcPct val="90000"/>
        </a:lnSpc>
        <a:spcBef>
          <a:spcPct val="0"/>
        </a:spcBef>
        <a:buNone/>
        <a:defRPr sz="2667" b="1" kern="1200">
          <a:solidFill>
            <a:schemeClr val="accent3">
              <a:lumMod val="50000"/>
            </a:schemeClr>
          </a:solidFill>
          <a:latin typeface="Segoe UI Semilight" panose="020B0402040204020203" pitchFamily="34" charset="0"/>
          <a:ea typeface="+mj-ea"/>
          <a:cs typeface="Segoe UI Semilight" panose="020B0402040204020203" pitchFamily="34" charset="0"/>
        </a:defRPr>
      </a:lvl1pPr>
    </p:titleStyle>
    <p:bodyStyle>
      <a:lvl1pPr marL="228594" indent="-228594" algn="l" defTabSz="914377" rtl="0" eaLnBrk="1" latinLnBrk="0" hangingPunct="1">
        <a:lnSpc>
          <a:spcPct val="100000"/>
        </a:lnSpc>
        <a:spcBef>
          <a:spcPts val="1800"/>
        </a:spcBef>
        <a:buClr>
          <a:schemeClr val="accent1"/>
        </a:buClr>
        <a:buSzPct val="100000"/>
        <a:buFont typeface="Arial"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457189" indent="-182875" algn="l" defTabSz="914377" rtl="0" eaLnBrk="1" latinLnBrk="0" hangingPunct="1">
        <a:lnSpc>
          <a:spcPct val="100000"/>
        </a:lnSpc>
        <a:spcBef>
          <a:spcPts val="1200"/>
        </a:spcBef>
        <a:buClr>
          <a:schemeClr val="accent1"/>
        </a:buClr>
        <a:buSzPct val="100000"/>
        <a:buFont typeface="Arial"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685783" indent="-179384" algn="l" defTabSz="914377" rtl="0" eaLnBrk="1" latinLnBrk="0" hangingPunct="1">
        <a:lnSpc>
          <a:spcPct val="100000"/>
        </a:lnSpc>
        <a:spcBef>
          <a:spcPts val="800"/>
        </a:spcBef>
        <a:buClr>
          <a:schemeClr val="accent1"/>
        </a:buClr>
        <a:buSzPct val="100000"/>
        <a:buFont typeface="Arial"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914377" indent="-182875" algn="l" defTabSz="914377" rtl="0" eaLnBrk="1" latinLnBrk="0" hangingPunct="1">
        <a:lnSpc>
          <a:spcPct val="100000"/>
        </a:lnSpc>
        <a:spcBef>
          <a:spcPts val="800"/>
        </a:spcBef>
        <a:buClr>
          <a:schemeClr val="accent1"/>
        </a:buClr>
        <a:buSzPct val="100000"/>
        <a:buFont typeface="Arial"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1142971" indent="-179384" algn="l" defTabSz="914377" rtl="0" eaLnBrk="1" latinLnBrk="0" hangingPunct="1">
        <a:lnSpc>
          <a:spcPct val="100000"/>
        </a:lnSpc>
        <a:spcBef>
          <a:spcPts val="600"/>
        </a:spcBef>
        <a:buClr>
          <a:schemeClr val="accent1"/>
        </a:buClr>
        <a:buSzPct val="100000"/>
        <a:buFont typeface="Arial"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1371566" indent="-182875"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349" indent="-179384"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7000">
              <a:srgbClr val="FDFFFC"/>
            </a:gs>
            <a:gs pos="100000">
              <a:schemeClr val="bg1">
                <a:lumMod val="9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8" name="Image 7"/>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8709" y="-1"/>
            <a:ext cx="6488752" cy="662129"/>
          </a:xfrm>
          <a:prstGeom prst="rect">
            <a:avLst/>
          </a:prstGeom>
        </p:spPr>
      </p:pic>
      <p:pic>
        <p:nvPicPr>
          <p:cNvPr id="9" name="Image 8"/>
          <p:cNvPicPr>
            <a:picLocks noChangeAspect="1"/>
          </p:cNvPicPr>
          <p:nvPr userDrawn="1"/>
        </p:nvPicPr>
        <p:blipFill rotWithShape="1">
          <a:blip r:embed="rId10" cstate="email">
            <a:extLst>
              <a:ext uri="{28A0092B-C50C-407E-A947-70E740481C1C}">
                <a14:useLocalDpi xmlns:a14="http://schemas.microsoft.com/office/drawing/2010/main"/>
              </a:ext>
            </a:extLst>
          </a:blip>
          <a:srcRect/>
          <a:stretch/>
        </p:blipFill>
        <p:spPr>
          <a:xfrm rot="10800000">
            <a:off x="9360363" y="6286254"/>
            <a:ext cx="2831637" cy="586647"/>
          </a:xfrm>
          <a:prstGeom prst="rect">
            <a:avLst/>
          </a:prstGeom>
        </p:spPr>
      </p:pic>
      <p:sp>
        <p:nvSpPr>
          <p:cNvPr id="62" name="Forme libre : forme 8"/>
          <p:cNvSpPr/>
          <p:nvPr userDrawn="1"/>
        </p:nvSpPr>
        <p:spPr>
          <a:xfrm>
            <a:off x="-8710" y="-8708"/>
            <a:ext cx="12209419" cy="6871063"/>
          </a:xfrm>
          <a:custGeom>
            <a:avLst/>
            <a:gdLst>
              <a:gd name="connsiteX0" fmla="*/ 0 w 12209418"/>
              <a:gd name="connsiteY0" fmla="*/ 583475 h 6871063"/>
              <a:gd name="connsiteX1" fmla="*/ 6113418 w 12209418"/>
              <a:gd name="connsiteY1" fmla="*/ 0 h 6871063"/>
              <a:gd name="connsiteX2" fmla="*/ 12209418 w 12209418"/>
              <a:gd name="connsiteY2" fmla="*/ 8709 h 6871063"/>
              <a:gd name="connsiteX3" fmla="*/ 12200709 w 12209418"/>
              <a:gd name="connsiteY3" fmla="*/ 6531429 h 6871063"/>
              <a:gd name="connsiteX4" fmla="*/ 9300755 w 12209418"/>
              <a:gd name="connsiteY4" fmla="*/ 6871063 h 6871063"/>
              <a:gd name="connsiteX5" fmla="*/ 8709 w 12209418"/>
              <a:gd name="connsiteY5" fmla="*/ 6871063 h 6871063"/>
              <a:gd name="connsiteX6" fmla="*/ 0 w 12209418"/>
              <a:gd name="connsiteY6" fmla="*/ 583475 h 687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9418" h="6871063">
                <a:moveTo>
                  <a:pt x="0" y="583475"/>
                </a:moveTo>
                <a:lnTo>
                  <a:pt x="6113418" y="0"/>
                </a:lnTo>
                <a:lnTo>
                  <a:pt x="12209418" y="8709"/>
                </a:lnTo>
                <a:lnTo>
                  <a:pt x="12200709" y="6531429"/>
                </a:lnTo>
                <a:lnTo>
                  <a:pt x="9300755" y="6871063"/>
                </a:lnTo>
                <a:lnTo>
                  <a:pt x="8709" y="6871063"/>
                </a:lnTo>
                <a:lnTo>
                  <a:pt x="0" y="583475"/>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pic>
        <p:nvPicPr>
          <p:cNvPr id="58"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153" y="6500728"/>
            <a:ext cx="1202895" cy="345016"/>
          </a:xfrm>
          <a:prstGeom prst="rect">
            <a:avLst/>
          </a:prstGeom>
          <a:noFill/>
          <a:ln w="9525">
            <a:noFill/>
            <a:miter lim="800000"/>
            <a:headEnd/>
            <a:tailEnd/>
          </a:ln>
          <a:effectLst/>
        </p:spPr>
      </p:pic>
      <p:sp>
        <p:nvSpPr>
          <p:cNvPr id="13" name="ZoneTexte 12"/>
          <p:cNvSpPr txBox="1"/>
          <p:nvPr userDrawn="1"/>
        </p:nvSpPr>
        <p:spPr>
          <a:xfrm>
            <a:off x="1211047" y="6555287"/>
            <a:ext cx="660484" cy="235898"/>
          </a:xfrm>
          <a:prstGeom prst="rect">
            <a:avLst/>
          </a:prstGeom>
          <a:noFill/>
        </p:spPr>
        <p:txBody>
          <a:bodyPr wrap="square" rtlCol="0" anchor="ctr">
            <a:spAutoFit/>
          </a:bodyPr>
          <a:lstStyle/>
          <a:p>
            <a:pPr algn="r"/>
            <a:fld id="{B4D0712B-34DB-479D-9825-823285758B4A}" type="slidenum">
              <a:rPr lang="fr-FR" sz="933" smtClean="0">
                <a:solidFill>
                  <a:prstClr val="black">
                    <a:lumMod val="50000"/>
                    <a:lumOff val="50000"/>
                  </a:prstClr>
                </a:solidFill>
                <a:cs typeface="Segoe UI Semilight" panose="020B0402040204020203" pitchFamily="34" charset="0"/>
              </a:rPr>
              <a:pPr algn="r"/>
              <a:t>‹N°›</a:t>
            </a:fld>
            <a:endParaRPr lang="fr-FR" sz="933" dirty="0">
              <a:solidFill>
                <a:prstClr val="black">
                  <a:lumMod val="50000"/>
                  <a:lumOff val="50000"/>
                </a:prstClr>
              </a:solidFill>
              <a:cs typeface="Segoe UI Semilight" panose="020B0402040204020203" pitchFamily="34" charset="0"/>
            </a:endParaRPr>
          </a:p>
        </p:txBody>
      </p:sp>
      <p:sp>
        <p:nvSpPr>
          <p:cNvPr id="15" name="ZoneTexte 14"/>
          <p:cNvSpPr txBox="1"/>
          <p:nvPr userDrawn="1"/>
        </p:nvSpPr>
        <p:spPr>
          <a:xfrm>
            <a:off x="1871531" y="6553236"/>
            <a:ext cx="7129804" cy="240000"/>
          </a:xfrm>
          <a:prstGeom prst="rect">
            <a:avLst/>
          </a:prstGeom>
          <a:noFill/>
        </p:spPr>
        <p:txBody>
          <a:bodyPr wrap="square" rtlCol="0" anchor="ctr">
            <a:noAutofit/>
          </a:bodyPr>
          <a:lstStyle/>
          <a:p>
            <a:pPr>
              <a:defRPr/>
            </a:pPr>
            <a:r>
              <a:rPr lang="fr-FR" sz="933" dirty="0" smtClean="0">
                <a:solidFill>
                  <a:prstClr val="black">
                    <a:lumMod val="50000"/>
                    <a:lumOff val="50000"/>
                  </a:prstClr>
                </a:solidFill>
                <a:cs typeface="Segoe UI Semilight" panose="020B0402040204020203" pitchFamily="34" charset="0"/>
              </a:rPr>
              <a:t>SID Vertica - Organisation</a:t>
            </a:r>
          </a:p>
        </p:txBody>
      </p:sp>
    </p:spTree>
    <p:extLst>
      <p:ext uri="{BB962C8B-B14F-4D97-AF65-F5344CB8AC3E}">
        <p14:creationId xmlns:p14="http://schemas.microsoft.com/office/powerpoint/2010/main" val="304804551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sldNum="0" hdr="0" ftr="0" dt="0"/>
  <p:txStyles>
    <p:titleStyle>
      <a:lvl1pPr algn="ctr" defTabSz="914377" rtl="0" eaLnBrk="1" latinLnBrk="0" hangingPunct="1">
        <a:lnSpc>
          <a:spcPct val="90000"/>
        </a:lnSpc>
        <a:spcBef>
          <a:spcPct val="0"/>
        </a:spcBef>
        <a:buNone/>
        <a:defRPr sz="2667" b="1" kern="1200">
          <a:solidFill>
            <a:schemeClr val="accent3">
              <a:lumMod val="50000"/>
            </a:schemeClr>
          </a:solidFill>
          <a:latin typeface="Segoe UI Semilight" panose="020B0402040204020203" pitchFamily="34" charset="0"/>
          <a:ea typeface="+mj-ea"/>
          <a:cs typeface="Segoe UI Semilight" panose="020B0402040204020203" pitchFamily="34" charset="0"/>
        </a:defRPr>
      </a:lvl1pPr>
    </p:titleStyle>
    <p:bodyStyle>
      <a:lvl1pPr marL="228594" indent="-228594" algn="l" defTabSz="914377" rtl="0" eaLnBrk="1" latinLnBrk="0" hangingPunct="1">
        <a:lnSpc>
          <a:spcPct val="100000"/>
        </a:lnSpc>
        <a:spcBef>
          <a:spcPts val="1800"/>
        </a:spcBef>
        <a:buClr>
          <a:schemeClr val="accent1"/>
        </a:buClr>
        <a:buSzPct val="100000"/>
        <a:buFont typeface="Arial"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457189" indent="-182875" algn="l" defTabSz="914377" rtl="0" eaLnBrk="1" latinLnBrk="0" hangingPunct="1">
        <a:lnSpc>
          <a:spcPct val="100000"/>
        </a:lnSpc>
        <a:spcBef>
          <a:spcPts val="1200"/>
        </a:spcBef>
        <a:buClr>
          <a:schemeClr val="accent1"/>
        </a:buClr>
        <a:buSzPct val="100000"/>
        <a:buFont typeface="Arial"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685783" indent="-179384" algn="l" defTabSz="914377" rtl="0" eaLnBrk="1" latinLnBrk="0" hangingPunct="1">
        <a:lnSpc>
          <a:spcPct val="100000"/>
        </a:lnSpc>
        <a:spcBef>
          <a:spcPts val="800"/>
        </a:spcBef>
        <a:buClr>
          <a:schemeClr val="accent1"/>
        </a:buClr>
        <a:buSzPct val="100000"/>
        <a:buFont typeface="Arial"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914377" indent="-182875" algn="l" defTabSz="914377" rtl="0" eaLnBrk="1" latinLnBrk="0" hangingPunct="1">
        <a:lnSpc>
          <a:spcPct val="100000"/>
        </a:lnSpc>
        <a:spcBef>
          <a:spcPts val="800"/>
        </a:spcBef>
        <a:buClr>
          <a:schemeClr val="accent1"/>
        </a:buClr>
        <a:buSzPct val="100000"/>
        <a:buFont typeface="Arial"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1142971" indent="-179384" algn="l" defTabSz="914377" rtl="0" eaLnBrk="1" latinLnBrk="0" hangingPunct="1">
        <a:lnSpc>
          <a:spcPct val="100000"/>
        </a:lnSpc>
        <a:spcBef>
          <a:spcPts val="600"/>
        </a:spcBef>
        <a:buClr>
          <a:schemeClr val="accent1"/>
        </a:buClr>
        <a:buSzPct val="100000"/>
        <a:buFont typeface="Arial"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1371566" indent="-182875"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349" indent="-179384"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07552935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09.xml.rels><?xml version="1.0" encoding="UTF-8" standalone="yes"?>
<Relationships xmlns="http://schemas.openxmlformats.org/package/2006/relationships"><Relationship Id="rId3" Type="http://schemas.openxmlformats.org/officeDocument/2006/relationships/hyperlink" Target="https://support.sas.com/resources/papers/proceedings/proceedings/sugi30/259-30.pdf" TargetMode="External"/><Relationship Id="rId2" Type="http://schemas.openxmlformats.org/officeDocument/2006/relationships/hyperlink" Target="https://support.sas.com/en/documentation.html" TargetMode="External"/><Relationship Id="rId1" Type="http://schemas.openxmlformats.org/officeDocument/2006/relationships/slideLayout" Target="../slideLayouts/slideLayout24.xml"/><Relationship Id="rId6" Type="http://schemas.openxmlformats.org/officeDocument/2006/relationships/hyperlink" Target="http://acp.coursinfostat.free.fr/DOC_SAS/SAS1/SAS1_Attributs.htm" TargetMode="External"/><Relationship Id="rId5" Type="http://schemas.openxmlformats.org/officeDocument/2006/relationships/hyperlink" Target="http://math.agrocampus-ouest.fr/infoglueDeliverLive/digitalAssets/19613_SAS_macros.pdf" TargetMode="External"/><Relationship Id="rId4" Type="http://schemas.openxmlformats.org/officeDocument/2006/relationships/hyperlink" Target="https://www.sas.com/content/dam/SAS/en_ca/User%20Group%20Presentations/Vancouver-User-Group/Lai_ProcTabulateIntro_May2015.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4.png"/></Relationships>
</file>

<file path=ppt/slides/_rels/slide9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pPr algn="ctr"/>
            <a:r>
              <a:rPr lang="fr-FR" dirty="0" smtClean="0"/>
              <a:t>SAS Langage</a:t>
            </a:r>
            <a:br>
              <a:rPr lang="fr-FR" dirty="0" smtClean="0"/>
            </a:br>
            <a:r>
              <a:rPr lang="fr-FR" dirty="0" smtClean="0"/>
              <a:t>Formation</a:t>
            </a:r>
            <a:endParaRPr lang="fr-FR" dirty="0"/>
          </a:p>
        </p:txBody>
      </p:sp>
      <p:sp>
        <p:nvSpPr>
          <p:cNvPr id="2" name="Espace réservé du texte 1"/>
          <p:cNvSpPr>
            <a:spLocks noGrp="1"/>
          </p:cNvSpPr>
          <p:nvPr>
            <p:ph type="subTitle" idx="1"/>
          </p:nvPr>
        </p:nvSpPr>
        <p:spPr/>
        <p:txBody>
          <a:bodyPr/>
          <a:lstStyle/>
          <a:p>
            <a:pPr algn="ctr"/>
            <a:endParaRPr lang="fr-FR" dirty="0" smtClean="0"/>
          </a:p>
          <a:p>
            <a:pPr algn="ctr"/>
            <a:r>
              <a:rPr lang="fr-FR" cap="all" dirty="0" smtClean="0"/>
              <a:t>11 MAI</a:t>
            </a:r>
            <a:r>
              <a:rPr lang="fr-FR" dirty="0" smtClean="0"/>
              <a:t> 2022</a:t>
            </a:r>
          </a:p>
        </p:txBody>
      </p:sp>
      <p:sp>
        <p:nvSpPr>
          <p:cNvPr id="5" name="Espace réservé du numéro de diapositive 4"/>
          <p:cNvSpPr>
            <a:spLocks noGrp="1"/>
          </p:cNvSpPr>
          <p:nvPr>
            <p:ph type="sldNum" sz="quarter" idx="12"/>
          </p:nvPr>
        </p:nvSpPr>
        <p:spPr/>
        <p:txBody>
          <a:bodyPr/>
          <a:lstStyle/>
          <a:p>
            <a:fld id="{D348DF54-380C-439F-A3D8-83F6F52CA378}" type="slidenum">
              <a:rPr lang="fr-FR" smtClean="0"/>
              <a:pPr/>
              <a:t>1</a:t>
            </a:fld>
            <a:endParaRPr lang="fr-FR" dirty="0"/>
          </a:p>
        </p:txBody>
      </p:sp>
    </p:spTree>
    <p:extLst>
      <p:ext uri="{BB962C8B-B14F-4D97-AF65-F5344CB8AC3E}">
        <p14:creationId xmlns:p14="http://schemas.microsoft.com/office/powerpoint/2010/main" val="690804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03775"/>
          </a:xfrm>
        </p:spPr>
        <p:txBody>
          <a:bodyPr>
            <a:normAutofit lnSpcReduction="10000"/>
          </a:bodyPr>
          <a:lstStyle/>
          <a:p>
            <a:r>
              <a:rPr lang="fr-FR" sz="1900" dirty="0"/>
              <a:t>Le nom </a:t>
            </a:r>
            <a:r>
              <a:rPr lang="fr-FR" sz="1900" dirty="0" smtClean="0"/>
              <a:t>d’une variable peut comporter </a:t>
            </a:r>
            <a:r>
              <a:rPr lang="fr-FR" sz="1900" dirty="0"/>
              <a:t>jusqu’à 32 caractères.</a:t>
            </a:r>
          </a:p>
          <a:p>
            <a:pPr marL="0" indent="0">
              <a:spcBef>
                <a:spcPts val="600"/>
              </a:spcBef>
              <a:buNone/>
            </a:pPr>
            <a:r>
              <a:rPr lang="fr-FR" sz="1900" dirty="0"/>
              <a:t>    Il est </a:t>
            </a:r>
            <a:r>
              <a:rPr lang="fr-FR" sz="1900" dirty="0" smtClean="0"/>
              <a:t>conseillé d’avoir </a:t>
            </a:r>
            <a:r>
              <a:rPr lang="fr-FR" sz="1900" dirty="0"/>
              <a:t>un nom de </a:t>
            </a:r>
            <a:r>
              <a:rPr lang="fr-FR" sz="1900" dirty="0" smtClean="0"/>
              <a:t>variable </a:t>
            </a:r>
            <a:r>
              <a:rPr lang="fr-FR" sz="1900" dirty="0"/>
              <a:t>qui :</a:t>
            </a:r>
          </a:p>
          <a:p>
            <a:pPr lvl="1"/>
            <a:r>
              <a:rPr lang="fr-FR" sz="1700" dirty="0"/>
              <a:t>Commence par une lettre ou un trait de soulignement.</a:t>
            </a:r>
          </a:p>
          <a:p>
            <a:pPr lvl="1"/>
            <a:r>
              <a:rPr lang="fr-FR" sz="1700" dirty="0"/>
              <a:t>Inclut seulement des lettres, des traits de soulignement et des numéros.</a:t>
            </a:r>
          </a:p>
          <a:p>
            <a:pPr marL="0" indent="0">
              <a:buNone/>
            </a:pPr>
            <a:endParaRPr lang="fr-FR" sz="2000" dirty="0" smtClean="0"/>
          </a:p>
          <a:p>
            <a:r>
              <a:rPr lang="fr-FR" sz="1900" dirty="0" smtClean="0"/>
              <a:t>Chaque variable possède les attributs suivants :</a:t>
            </a:r>
          </a:p>
          <a:p>
            <a:pPr lvl="1"/>
            <a:r>
              <a:rPr lang="fr-FR" sz="1700" dirty="0" smtClean="0"/>
              <a:t>Obligatoires :</a:t>
            </a:r>
          </a:p>
          <a:p>
            <a:pPr lvl="2">
              <a:buClr>
                <a:schemeClr val="tx2"/>
              </a:buClr>
            </a:pPr>
            <a:r>
              <a:rPr lang="fr-FR" sz="1500" b="1" dirty="0" smtClean="0">
                <a:solidFill>
                  <a:schemeClr val="accent1">
                    <a:lumMod val="75000"/>
                  </a:schemeClr>
                </a:solidFill>
              </a:rPr>
              <a:t>Nom</a:t>
            </a:r>
            <a:r>
              <a:rPr lang="fr-FR" sz="1500" dirty="0" smtClean="0"/>
              <a:t>.</a:t>
            </a:r>
          </a:p>
          <a:p>
            <a:pPr lvl="2">
              <a:buClr>
                <a:schemeClr val="tx2"/>
              </a:buClr>
            </a:pPr>
            <a:r>
              <a:rPr lang="fr-FR" sz="1500" b="1" dirty="0" smtClean="0">
                <a:solidFill>
                  <a:schemeClr val="accent1">
                    <a:lumMod val="75000"/>
                  </a:schemeClr>
                </a:solidFill>
              </a:rPr>
              <a:t>Longueur</a:t>
            </a:r>
            <a:r>
              <a:rPr lang="fr-FR" sz="1500" dirty="0" smtClean="0"/>
              <a:t> de stockage (</a:t>
            </a:r>
            <a:r>
              <a:rPr lang="fr-FR" sz="1500" dirty="0" err="1" smtClean="0"/>
              <a:t>length</a:t>
            </a:r>
            <a:r>
              <a:rPr lang="fr-FR" sz="1500" dirty="0" smtClean="0"/>
              <a:t>). </a:t>
            </a:r>
          </a:p>
          <a:p>
            <a:pPr lvl="2">
              <a:buClr>
                <a:schemeClr val="tx2"/>
              </a:buClr>
            </a:pPr>
            <a:r>
              <a:rPr lang="fr-FR" sz="1500" b="1" dirty="0" smtClean="0">
                <a:solidFill>
                  <a:schemeClr val="accent1">
                    <a:lumMod val="75000"/>
                  </a:schemeClr>
                </a:solidFill>
              </a:rPr>
              <a:t>Type</a:t>
            </a:r>
            <a:r>
              <a:rPr lang="fr-FR" sz="1500" dirty="0" smtClean="0"/>
              <a:t> (caractère ou numérique).</a:t>
            </a:r>
          </a:p>
          <a:p>
            <a:pPr lvl="1"/>
            <a:r>
              <a:rPr lang="fr-FR" sz="1700" dirty="0" smtClean="0"/>
              <a:t>Facultatifs :</a:t>
            </a:r>
          </a:p>
          <a:p>
            <a:pPr lvl="2">
              <a:buClr>
                <a:schemeClr val="tx2"/>
              </a:buClr>
            </a:pPr>
            <a:r>
              <a:rPr lang="fr-FR" sz="1500" b="1" dirty="0" smtClean="0">
                <a:solidFill>
                  <a:schemeClr val="accent1">
                    <a:lumMod val="75000"/>
                  </a:schemeClr>
                </a:solidFill>
              </a:rPr>
              <a:t>Label</a:t>
            </a:r>
            <a:r>
              <a:rPr lang="fr-FR" sz="1500" dirty="0" smtClean="0"/>
              <a:t> : champ texte plus long que le nom, qui accepte blancs et caractères accentués, et qui permet de fournir une courte description de la variable</a:t>
            </a:r>
          </a:p>
          <a:p>
            <a:pPr lvl="2">
              <a:buClr>
                <a:schemeClr val="tx2"/>
              </a:buClr>
            </a:pPr>
            <a:r>
              <a:rPr lang="fr-FR" sz="1500" b="1" dirty="0" smtClean="0">
                <a:solidFill>
                  <a:schemeClr val="accent1">
                    <a:lumMod val="75000"/>
                  </a:schemeClr>
                </a:solidFill>
              </a:rPr>
              <a:t>Format d’affichage </a:t>
            </a:r>
            <a:r>
              <a:rPr lang="fr-FR" sz="1500" dirty="0" smtClean="0"/>
              <a:t>(format) : la longueur de stockage étant définie, on peut appliquer à la variable un format d’affichage, qui correspond à une manière de présenter les valeurs de cette variable ; le format est utile dans le cas de nombres à décimales ou de dates</a:t>
            </a:r>
          </a:p>
          <a:p>
            <a:pPr lvl="2">
              <a:buClr>
                <a:schemeClr val="tx2"/>
              </a:buClr>
            </a:pPr>
            <a:r>
              <a:rPr lang="fr-FR" sz="1500" b="1" dirty="0" smtClean="0">
                <a:solidFill>
                  <a:schemeClr val="accent1">
                    <a:lumMod val="75000"/>
                  </a:schemeClr>
                </a:solidFill>
              </a:rPr>
              <a:t>Format d’écriture </a:t>
            </a:r>
            <a:r>
              <a:rPr lang="fr-FR" sz="1500" dirty="0" smtClean="0"/>
              <a:t>(</a:t>
            </a:r>
            <a:r>
              <a:rPr lang="fr-FR" sz="1500" dirty="0" err="1" smtClean="0"/>
              <a:t>informat</a:t>
            </a:r>
            <a:r>
              <a:rPr lang="fr-FR" sz="1500" dirty="0" smtClean="0"/>
              <a:t>) : c’est l’équivalent du format, mais il sert au moment de l’écriture des données dans la table et non au moment de leur lecture</a:t>
            </a:r>
          </a:p>
          <a:p>
            <a:pPr lvl="1"/>
            <a:endParaRPr lang="fr-FR" dirty="0" smtClean="0"/>
          </a:p>
          <a:p>
            <a:pPr lvl="1"/>
            <a:endParaRPr lang="fr-FR" dirty="0" smtClean="0"/>
          </a:p>
        </p:txBody>
      </p:sp>
      <p:sp>
        <p:nvSpPr>
          <p:cNvPr id="5" name="Titre 4"/>
          <p:cNvSpPr>
            <a:spLocks noGrp="1"/>
          </p:cNvSpPr>
          <p:nvPr>
            <p:ph type="title"/>
          </p:nvPr>
        </p:nvSpPr>
        <p:spPr/>
        <p:txBody>
          <a:bodyPr/>
          <a:lstStyle/>
          <a:p>
            <a:r>
              <a:rPr lang="fr-FR" cap="all" dirty="0" smtClean="0"/>
              <a:t>Les tables et variables #2</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10</a:t>
            </a:fld>
            <a:endParaRPr lang="fr-FR" dirty="0">
              <a:solidFill>
                <a:prstClr val="black">
                  <a:tint val="75000"/>
                </a:prstClr>
              </a:solidFill>
            </a:endParaRPr>
          </a:p>
        </p:txBody>
      </p:sp>
      <p:pic>
        <p:nvPicPr>
          <p:cNvPr id="7" name="Image 6"/>
          <p:cNvPicPr>
            <a:picLocks noChangeAspect="1"/>
          </p:cNvPicPr>
          <p:nvPr/>
        </p:nvPicPr>
        <p:blipFill rotWithShape="1">
          <a:blip r:embed="rId2"/>
          <a:srcRect r="28780" b="162"/>
          <a:stretch/>
        </p:blipFill>
        <p:spPr>
          <a:xfrm>
            <a:off x="65950" y="52250"/>
            <a:ext cx="2402930" cy="30519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304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a:t>Dans le langage SQL, la commande </a:t>
            </a:r>
            <a:r>
              <a:rPr lang="fr-FR" sz="1800" b="1" dirty="0" smtClean="0">
                <a:solidFill>
                  <a:schemeClr val="accent1">
                    <a:lumMod val="75000"/>
                  </a:schemeClr>
                </a:solidFill>
              </a:rPr>
              <a:t>CASE</a:t>
            </a:r>
            <a:r>
              <a:rPr lang="fr-FR" sz="1800" dirty="0" smtClean="0"/>
              <a:t> </a:t>
            </a:r>
            <a:r>
              <a:rPr lang="fr-FR" sz="1800" dirty="0"/>
              <a:t>… </a:t>
            </a:r>
            <a:r>
              <a:rPr lang="fr-FR" sz="1800" b="1" dirty="0">
                <a:solidFill>
                  <a:schemeClr val="accent1">
                    <a:lumMod val="75000"/>
                  </a:schemeClr>
                </a:solidFill>
              </a:rPr>
              <a:t>WHEN</a:t>
            </a:r>
            <a:r>
              <a:rPr lang="fr-FR" sz="1800" dirty="0"/>
              <a:t> </a:t>
            </a:r>
            <a:r>
              <a:rPr lang="fr-FR" sz="1800" dirty="0" smtClean="0"/>
              <a:t>… </a:t>
            </a:r>
            <a:r>
              <a:rPr lang="fr-FR" sz="1800" dirty="0"/>
              <a:t>permet d’utiliser des conditions de type </a:t>
            </a:r>
            <a:r>
              <a:rPr lang="fr-FR" sz="1800" dirty="0" smtClean="0"/>
              <a:t>« si </a:t>
            </a:r>
            <a:r>
              <a:rPr lang="fr-FR" sz="1800" dirty="0"/>
              <a:t>/ </a:t>
            </a:r>
            <a:r>
              <a:rPr lang="fr-FR" sz="1800" dirty="0" smtClean="0"/>
              <a:t>sinon » pour </a:t>
            </a:r>
            <a:r>
              <a:rPr lang="fr-FR" sz="1800" dirty="0"/>
              <a:t>retourner un résultat disponible entre plusieurs possibilités. </a:t>
            </a:r>
            <a:endParaRPr lang="fr-FR" sz="1800" dirty="0" smtClean="0"/>
          </a:p>
          <a:p>
            <a:r>
              <a:rPr lang="fr-FR" sz="1800" dirty="0" smtClean="0"/>
              <a:t>Le </a:t>
            </a:r>
            <a:r>
              <a:rPr lang="fr-FR" sz="1800" dirty="0"/>
              <a:t>CASE peut être utilisé dans n’importe quelle instruction ou clause, telle que SELECT</a:t>
            </a:r>
            <a:r>
              <a:rPr lang="fr-FR" sz="1800" dirty="0" smtClean="0"/>
              <a:t>, WHERE</a:t>
            </a:r>
            <a:r>
              <a:rPr lang="fr-FR" sz="1800" dirty="0"/>
              <a:t>, ORDER BY ou HAVING</a:t>
            </a:r>
            <a:r>
              <a:rPr lang="fr-FR" sz="1800" dirty="0" smtClean="0"/>
              <a:t>.</a:t>
            </a:r>
          </a:p>
          <a:p>
            <a:r>
              <a:rPr lang="fr-FR" sz="1800" dirty="0" smtClean="0"/>
              <a:t>L’utilisation du CASE est possible de 2 manières :</a:t>
            </a:r>
          </a:p>
          <a:p>
            <a:pPr lvl="1"/>
            <a:r>
              <a:rPr lang="fr-FR" sz="1600" dirty="0" smtClean="0"/>
              <a:t>Comparer une colonne à des résultats possibles</a:t>
            </a:r>
          </a:p>
          <a:p>
            <a:pPr lvl="1"/>
            <a:r>
              <a:rPr lang="fr-FR" sz="1600" dirty="0" smtClean="0"/>
              <a:t>Elaborer une série de conditions booléennes pour déterminer un résultat</a:t>
            </a:r>
          </a:p>
          <a:p>
            <a:pPr>
              <a:buClr>
                <a:schemeClr val="bg1"/>
              </a:buClr>
            </a:pPr>
            <a:r>
              <a:rPr lang="fr-FR" sz="1800" b="1" dirty="0" smtClean="0"/>
              <a:t>Syntaxe</a:t>
            </a:r>
            <a:r>
              <a:rPr lang="fr-FR" sz="1800" dirty="0" smtClean="0"/>
              <a:t> :</a:t>
            </a:r>
          </a:p>
          <a:p>
            <a:pPr>
              <a:buClr>
                <a:schemeClr val="bg1"/>
              </a:buClr>
            </a:pPr>
            <a:endParaRPr lang="fr-FR" sz="1800" dirty="0"/>
          </a:p>
          <a:p>
            <a:pPr>
              <a:buClr>
                <a:schemeClr val="bg1"/>
              </a:buClr>
            </a:pPr>
            <a:endParaRPr lang="fr-FR" sz="1800" dirty="0" smtClean="0"/>
          </a:p>
          <a:p>
            <a:pPr>
              <a:buClr>
                <a:schemeClr val="bg1"/>
              </a:buClr>
            </a:pPr>
            <a:endParaRPr lang="fr-FR" sz="600" dirty="0"/>
          </a:p>
          <a:p>
            <a:pPr>
              <a:spcBef>
                <a:spcPts val="1800"/>
              </a:spcBef>
              <a:buClr>
                <a:schemeClr val="bg1"/>
              </a:buClr>
            </a:pPr>
            <a:r>
              <a:rPr lang="fr-FR" sz="1800" b="1" dirty="0" smtClean="0"/>
              <a:t>Exemples </a:t>
            </a:r>
            <a:r>
              <a:rPr lang="fr-FR" sz="1800" dirty="0" smtClean="0"/>
              <a:t>:</a:t>
            </a:r>
          </a:p>
        </p:txBody>
      </p:sp>
      <p:sp>
        <p:nvSpPr>
          <p:cNvPr id="5" name="Titre 4"/>
          <p:cNvSpPr>
            <a:spLocks noGrp="1"/>
          </p:cNvSpPr>
          <p:nvPr>
            <p:ph type="title"/>
          </p:nvPr>
        </p:nvSpPr>
        <p:spPr/>
        <p:txBody>
          <a:bodyPr>
            <a:normAutofit/>
          </a:bodyPr>
          <a:lstStyle/>
          <a:p>
            <a:r>
              <a:rPr lang="fr-FR" cap="all" dirty="0" smtClean="0"/>
              <a:t>Concepts fondamentaux #4</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100</a:t>
            </a:fld>
            <a:endParaRPr lang="fr-FR" dirty="0">
              <a:solidFill>
                <a:prstClr val="black">
                  <a:tint val="75000"/>
                </a:prstClr>
              </a:solidFill>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expression case</a:t>
            </a:r>
            <a:endParaRPr lang="fr-FR" cap="small" dirty="0"/>
          </a:p>
        </p:txBody>
      </p:sp>
      <p:sp>
        <p:nvSpPr>
          <p:cNvPr id="3" name="Rectangle 2"/>
          <p:cNvSpPr/>
          <p:nvPr/>
        </p:nvSpPr>
        <p:spPr>
          <a:xfrm>
            <a:off x="1245326" y="3846357"/>
            <a:ext cx="2164080" cy="1107996"/>
          </a:xfrm>
          <a:prstGeom prst="rect">
            <a:avLst/>
          </a:prstGeom>
          <a:ln w="3175">
            <a:solidFill>
              <a:schemeClr val="tx2"/>
            </a:solidFill>
          </a:ln>
        </p:spPr>
        <p:txBody>
          <a:bodyPr wrap="square">
            <a:spAutoFit/>
          </a:bodyPr>
          <a:lstStyle/>
          <a:p>
            <a:r>
              <a:rPr lang="fr-FR" sz="1100" dirty="0" smtClean="0">
                <a:solidFill>
                  <a:srgbClr val="0000FF"/>
                </a:solidFill>
                <a:latin typeface="Courier New" panose="02070309020205020404" pitchFamily="49" charset="0"/>
              </a:rPr>
              <a:t>case</a:t>
            </a:r>
            <a:r>
              <a:rPr lang="fr-FR" sz="1100" dirty="0" smtClean="0">
                <a:solidFill>
                  <a:srgbClr val="000000"/>
                </a:solidFill>
                <a:latin typeface="Courier New" panose="02070309020205020404" pitchFamily="49" charset="0"/>
              </a:rPr>
              <a:t> a</a:t>
            </a:r>
          </a:p>
          <a:p>
            <a:r>
              <a:rPr lang="fr-FR" sz="1100" dirty="0">
                <a:solidFill>
                  <a:srgbClr val="000000"/>
                </a:solidFill>
                <a:latin typeface="Courier New" panose="02070309020205020404" pitchFamily="49" charset="0"/>
              </a:rPr>
              <a:t> </a:t>
            </a:r>
            <a:r>
              <a:rPr lang="fr-FR" sz="1100" dirty="0" err="1" smtClean="0">
                <a:solidFill>
                  <a:srgbClr val="0000FF"/>
                </a:solidFill>
                <a:latin typeface="Courier New" panose="02070309020205020404" pitchFamily="49" charset="0"/>
              </a:rPr>
              <a:t>when</a:t>
            </a:r>
            <a:r>
              <a:rPr lang="fr-FR" sz="1100" dirty="0" smtClean="0">
                <a:solidFill>
                  <a:srgbClr val="0000FF"/>
                </a:solidFill>
                <a:latin typeface="Courier New" panose="02070309020205020404" pitchFamily="49" charset="0"/>
              </a:rPr>
              <a:t> </a:t>
            </a:r>
            <a:r>
              <a:rPr lang="fr-FR" sz="1100" dirty="0" smtClean="0">
                <a:solidFill>
                  <a:srgbClr val="000000"/>
                </a:solidFill>
                <a:latin typeface="Courier New" panose="02070309020205020404" pitchFamily="49" charset="0"/>
              </a:rPr>
              <a:t>valeur1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val1</a:t>
            </a:r>
            <a:endParaRPr lang="fr-FR" sz="1100" dirty="0">
              <a:solidFill>
                <a:srgbClr val="000000"/>
              </a:solidFill>
              <a:latin typeface="Courier New" panose="02070309020205020404" pitchFamily="49" charset="0"/>
            </a:endParaRP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when</a:t>
            </a:r>
            <a:r>
              <a:rPr lang="fr-FR" sz="1100" dirty="0" smtClean="0">
                <a:solidFill>
                  <a:srgbClr val="000000"/>
                </a:solidFill>
                <a:latin typeface="Courier New" panose="02070309020205020404" pitchFamily="49" charset="0"/>
              </a:rPr>
              <a:t> valeur2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val2</a:t>
            </a:r>
            <a:endParaRPr lang="fr-FR" sz="1100" dirty="0">
              <a:solidFill>
                <a:srgbClr val="000000"/>
              </a:solidFill>
              <a:latin typeface="Courier New" panose="02070309020205020404" pitchFamily="49" charset="0"/>
            </a:endParaRPr>
          </a:p>
          <a:p>
            <a:r>
              <a:rPr lang="fr-FR" sz="1100" b="1" dirty="0" smtClean="0">
                <a:solidFill>
                  <a:srgbClr val="008080"/>
                </a:solidFill>
                <a:latin typeface="Courier New" panose="02070309020205020404" pitchFamily="49" charset="0"/>
              </a:rPr>
              <a:t> </a:t>
            </a:r>
            <a:r>
              <a:rPr lang="fr-FR" sz="1100" dirty="0">
                <a:solidFill>
                  <a:srgbClr val="000000"/>
                </a:solidFill>
                <a:latin typeface="Courier New" panose="02070309020205020404" pitchFamily="49" charset="0"/>
              </a:rPr>
              <a:t>...</a:t>
            </a: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else</a:t>
            </a:r>
            <a:r>
              <a:rPr lang="fr-FR" sz="1100" dirty="0" smtClean="0">
                <a:solidFill>
                  <a:srgbClr val="000000"/>
                </a:solidFill>
                <a:latin typeface="Courier New" panose="02070309020205020404" pitchFamily="49" charset="0"/>
              </a:rPr>
              <a:t> </a:t>
            </a:r>
            <a:r>
              <a:rPr lang="fr-FR" sz="1100" dirty="0" err="1" smtClean="0">
                <a:solidFill>
                  <a:srgbClr val="000000"/>
                </a:solidFill>
                <a:latin typeface="Courier New" panose="02070309020205020404" pitchFamily="49" charset="0"/>
              </a:rPr>
              <a:t>valn</a:t>
            </a:r>
            <a:endParaRPr lang="fr-FR" sz="1100" dirty="0">
              <a:solidFill>
                <a:srgbClr val="000000"/>
              </a:solidFill>
              <a:latin typeface="Courier New" panose="02070309020205020404" pitchFamily="49" charset="0"/>
            </a:endParaRPr>
          </a:p>
          <a:p>
            <a:r>
              <a:rPr lang="fr-FR" sz="1100" dirty="0" smtClean="0">
                <a:solidFill>
                  <a:srgbClr val="0000FF"/>
                </a:solidFill>
                <a:latin typeface="Courier New" panose="02070309020205020404" pitchFamily="49" charset="0"/>
              </a:rPr>
              <a:t>end</a:t>
            </a:r>
            <a:endParaRPr lang="fr-FR" sz="1100" dirty="0">
              <a:solidFill>
                <a:srgbClr val="0000FF"/>
              </a:solidFill>
              <a:latin typeface="Courier New" panose="02070309020205020404" pitchFamily="49" charset="0"/>
            </a:endParaRPr>
          </a:p>
        </p:txBody>
      </p:sp>
      <p:sp>
        <p:nvSpPr>
          <p:cNvPr id="6" name="Rectangle 5"/>
          <p:cNvSpPr/>
          <p:nvPr/>
        </p:nvSpPr>
        <p:spPr>
          <a:xfrm>
            <a:off x="1245326" y="5290023"/>
            <a:ext cx="2320834" cy="1107996"/>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case</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a </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when</a:t>
            </a:r>
            <a:r>
              <a:rPr lang="fr-FR" sz="1100" dirty="0">
                <a:solidFill>
                  <a:srgbClr val="000000"/>
                </a:solidFill>
                <a:latin typeface="Courier New" panose="02070309020205020404" pitchFamily="49" charset="0"/>
              </a:rPr>
              <a:t> </a:t>
            </a:r>
            <a:r>
              <a:rPr lang="fr-FR" sz="1100" b="1" dirty="0">
                <a:solidFill>
                  <a:srgbClr val="008080"/>
                </a:solidFill>
                <a:latin typeface="Courier New" panose="02070309020205020404" pitchFamily="49" charset="0"/>
              </a:rPr>
              <a:t>1</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'un'</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when</a:t>
            </a:r>
            <a:r>
              <a:rPr lang="fr-FR" sz="1100" dirty="0">
                <a:solidFill>
                  <a:srgbClr val="000000"/>
                </a:solidFill>
                <a:latin typeface="Courier New" panose="02070309020205020404" pitchFamily="49" charset="0"/>
              </a:rPr>
              <a:t> </a:t>
            </a:r>
            <a:r>
              <a:rPr lang="fr-FR" sz="1100" b="1" dirty="0">
                <a:solidFill>
                  <a:srgbClr val="008080"/>
                </a:solidFill>
                <a:latin typeface="Courier New" panose="02070309020205020404" pitchFamily="49" charset="0"/>
              </a:rPr>
              <a:t>2</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'deux'</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when</a:t>
            </a:r>
            <a:r>
              <a:rPr lang="fr-FR" sz="1100" dirty="0">
                <a:solidFill>
                  <a:srgbClr val="000000"/>
                </a:solidFill>
                <a:latin typeface="Courier New" panose="02070309020205020404" pitchFamily="49" charset="0"/>
              </a:rPr>
              <a:t> </a:t>
            </a:r>
            <a:r>
              <a:rPr lang="fr-FR" sz="1100" b="1" dirty="0">
                <a:solidFill>
                  <a:srgbClr val="008080"/>
                </a:solidFill>
                <a:latin typeface="Courier New" panose="02070309020205020404" pitchFamily="49" charset="0"/>
              </a:rPr>
              <a:t>3</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'trois'</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else</a:t>
            </a:r>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'autre'</a:t>
            </a:r>
            <a:endParaRPr lang="fr-FR" sz="1100" dirty="0">
              <a:solidFill>
                <a:srgbClr val="000000"/>
              </a:solidFill>
              <a:latin typeface="Courier New" panose="02070309020205020404" pitchFamily="49" charset="0"/>
            </a:endParaRPr>
          </a:p>
          <a:p>
            <a:r>
              <a:rPr lang="fr-FR" sz="1100" dirty="0">
                <a:solidFill>
                  <a:srgbClr val="0000FF"/>
                </a:solidFill>
                <a:latin typeface="Courier New" panose="02070309020205020404" pitchFamily="49" charset="0"/>
              </a:rPr>
              <a:t>end</a:t>
            </a:r>
            <a:endParaRPr lang="fr-FR" dirty="0"/>
          </a:p>
        </p:txBody>
      </p:sp>
      <p:sp>
        <p:nvSpPr>
          <p:cNvPr id="9" name="Rectangle 8"/>
          <p:cNvSpPr/>
          <p:nvPr/>
        </p:nvSpPr>
        <p:spPr>
          <a:xfrm>
            <a:off x="3964578" y="5290023"/>
            <a:ext cx="3143794" cy="938719"/>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case</a:t>
            </a:r>
            <a:r>
              <a:rPr lang="fr-FR" sz="1100" dirty="0">
                <a:solidFill>
                  <a:srgbClr val="000000"/>
                </a:solidFill>
                <a:latin typeface="Courier New" panose="02070309020205020404" pitchFamily="49" charset="0"/>
              </a:rPr>
              <a:t> </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when</a:t>
            </a:r>
            <a:r>
              <a:rPr lang="en-US" sz="1100" dirty="0">
                <a:solidFill>
                  <a:srgbClr val="000000"/>
                </a:solidFill>
                <a:latin typeface="Courier New" panose="02070309020205020404" pitchFamily="49" charset="0"/>
              </a:rPr>
              <a:t> a=b </a:t>
            </a:r>
            <a:r>
              <a:rPr lang="en-US" sz="1100" dirty="0">
                <a:solidFill>
                  <a:srgbClr val="0000FF"/>
                </a:solidFill>
                <a:latin typeface="Courier New" panose="02070309020205020404" pitchFamily="49" charset="0"/>
              </a:rPr>
              <a:t>then</a:t>
            </a:r>
            <a:r>
              <a:rPr lang="en-US" sz="1100" dirty="0">
                <a:solidFill>
                  <a:srgbClr val="000000"/>
                </a:solidFill>
                <a:latin typeface="Courier New" panose="02070309020205020404" pitchFamily="49" charset="0"/>
              </a:rPr>
              <a:t> </a:t>
            </a:r>
            <a:r>
              <a:rPr lang="en-US" sz="1100" dirty="0">
                <a:solidFill>
                  <a:srgbClr val="800080"/>
                </a:solidFill>
                <a:latin typeface="Courier New" panose="02070309020205020404" pitchFamily="49" charset="0"/>
              </a:rPr>
              <a:t>'A </a:t>
            </a:r>
            <a:r>
              <a:rPr lang="en-US" sz="1100" dirty="0" err="1">
                <a:solidFill>
                  <a:srgbClr val="800080"/>
                </a:solidFill>
                <a:latin typeface="Courier New" panose="02070309020205020404" pitchFamily="49" charset="0"/>
              </a:rPr>
              <a:t>égal</a:t>
            </a:r>
            <a:r>
              <a:rPr lang="en-US" sz="1100" dirty="0">
                <a:solidFill>
                  <a:srgbClr val="800080"/>
                </a:solidFill>
                <a:latin typeface="Courier New" panose="02070309020205020404" pitchFamily="49" charset="0"/>
              </a:rPr>
              <a:t> à B'</a:t>
            </a:r>
            <a:endParaRPr lang="en-US"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when</a:t>
            </a:r>
            <a:r>
              <a:rPr lang="fr-FR" sz="1100" dirty="0">
                <a:solidFill>
                  <a:srgbClr val="000000"/>
                </a:solidFill>
                <a:latin typeface="Courier New" panose="02070309020205020404" pitchFamily="49" charset="0"/>
              </a:rPr>
              <a:t> a&gt;b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'A supérieur à B'</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else</a:t>
            </a:r>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'A inférieur à B'</a:t>
            </a:r>
            <a:endParaRPr lang="fr-FR" sz="1100" dirty="0">
              <a:solidFill>
                <a:srgbClr val="000000"/>
              </a:solidFill>
              <a:latin typeface="Courier New" panose="02070309020205020404" pitchFamily="49" charset="0"/>
            </a:endParaRPr>
          </a:p>
          <a:p>
            <a:r>
              <a:rPr lang="fr-FR" sz="1100" dirty="0">
                <a:solidFill>
                  <a:srgbClr val="0000FF"/>
                </a:solidFill>
                <a:latin typeface="Courier New" panose="02070309020205020404" pitchFamily="49" charset="0"/>
              </a:rPr>
              <a:t>end</a:t>
            </a:r>
            <a:endParaRPr lang="fr-FR" dirty="0"/>
          </a:p>
        </p:txBody>
      </p:sp>
      <p:sp>
        <p:nvSpPr>
          <p:cNvPr id="10" name="ZoneTexte 9"/>
          <p:cNvSpPr txBox="1"/>
          <p:nvPr/>
        </p:nvSpPr>
        <p:spPr>
          <a:xfrm>
            <a:off x="6530520" y="4108268"/>
            <a:ext cx="5023577" cy="830997"/>
          </a:xfrm>
          <a:prstGeom prst="rect">
            <a:avLst/>
          </a:prstGeom>
          <a:noFill/>
        </p:spPr>
        <p:txBody>
          <a:bodyPr vert="horz" wrap="square" rtlCol="0">
            <a:spAutoFit/>
          </a:bodyPr>
          <a:lstStyle/>
          <a:p>
            <a:r>
              <a:rPr lang="fr-FR" sz="1600" dirty="0">
                <a:solidFill>
                  <a:srgbClr val="13324A"/>
                </a:solidFill>
                <a:latin typeface="+mj-lt"/>
              </a:rPr>
              <a:t>La condition </a:t>
            </a:r>
            <a:r>
              <a:rPr lang="fr-FR" sz="1600" b="1" dirty="0" smtClean="0">
                <a:solidFill>
                  <a:schemeClr val="accent1">
                    <a:lumMod val="75000"/>
                  </a:schemeClr>
                </a:solidFill>
                <a:latin typeface="+mj-lt"/>
              </a:rPr>
              <a:t>ELSE</a:t>
            </a:r>
            <a:r>
              <a:rPr lang="fr-FR" sz="1600" dirty="0" smtClean="0">
                <a:solidFill>
                  <a:srgbClr val="13324A"/>
                </a:solidFill>
                <a:latin typeface="+mj-lt"/>
              </a:rPr>
              <a:t> </a:t>
            </a:r>
            <a:r>
              <a:rPr lang="fr-FR" sz="1600" dirty="0">
                <a:solidFill>
                  <a:srgbClr val="13324A"/>
                </a:solidFill>
                <a:latin typeface="+mj-lt"/>
              </a:rPr>
              <a:t>est </a:t>
            </a:r>
            <a:r>
              <a:rPr lang="fr-FR" sz="1600" dirty="0" smtClean="0">
                <a:solidFill>
                  <a:srgbClr val="13324A"/>
                </a:solidFill>
                <a:latin typeface="+mj-lt"/>
              </a:rPr>
              <a:t>facultative</a:t>
            </a:r>
          </a:p>
          <a:p>
            <a:r>
              <a:rPr lang="fr-FR" sz="1600" u="sng" dirty="0" smtClean="0">
                <a:solidFill>
                  <a:srgbClr val="13324A"/>
                </a:solidFill>
                <a:latin typeface="+mj-lt"/>
              </a:rPr>
              <a:t>NB :</a:t>
            </a:r>
            <a:r>
              <a:rPr lang="fr-FR" sz="1600" dirty="0" smtClean="0">
                <a:solidFill>
                  <a:srgbClr val="13324A"/>
                </a:solidFill>
                <a:latin typeface="+mj-lt"/>
              </a:rPr>
              <a:t> la première condition validée stoppe l’évaluation des conditions suivantes</a:t>
            </a:r>
            <a:endParaRPr lang="fr-FR" sz="1600" dirty="0">
              <a:solidFill>
                <a:srgbClr val="13324A"/>
              </a:solidFill>
              <a:latin typeface="+mj-lt"/>
            </a:endParaRPr>
          </a:p>
        </p:txBody>
      </p:sp>
      <p:pic>
        <p:nvPicPr>
          <p:cNvPr id="11" name="Image 10"/>
          <p:cNvPicPr>
            <a:picLocks noChangeAspect="1"/>
          </p:cNvPicPr>
          <p:nvPr/>
        </p:nvPicPr>
        <p:blipFill rotWithShape="1">
          <a:blip r:embed="rId2"/>
          <a:srcRect r="28730" b="935"/>
          <a:stretch/>
        </p:blipFill>
        <p:spPr>
          <a:xfrm>
            <a:off x="64800" y="54000"/>
            <a:ext cx="2404080" cy="303447"/>
          </a:xfrm>
          <a:prstGeom prst="rect">
            <a:avLst/>
          </a:prstGeom>
        </p:spPr>
      </p:pic>
      <p:sp>
        <p:nvSpPr>
          <p:cNvPr id="12" name="Rectangle 11"/>
          <p:cNvSpPr/>
          <p:nvPr/>
        </p:nvSpPr>
        <p:spPr>
          <a:xfrm>
            <a:off x="3964578" y="3844887"/>
            <a:ext cx="2432320" cy="1107996"/>
          </a:xfrm>
          <a:prstGeom prst="rect">
            <a:avLst/>
          </a:prstGeom>
          <a:ln w="3175">
            <a:solidFill>
              <a:schemeClr val="tx2"/>
            </a:solidFill>
          </a:ln>
        </p:spPr>
        <p:txBody>
          <a:bodyPr wrap="square">
            <a:spAutoFit/>
          </a:bodyPr>
          <a:lstStyle/>
          <a:p>
            <a:r>
              <a:rPr lang="fr-FR" sz="1100" dirty="0" smtClean="0">
                <a:solidFill>
                  <a:srgbClr val="0000FF"/>
                </a:solidFill>
                <a:latin typeface="Courier New" panose="02070309020205020404" pitchFamily="49" charset="0"/>
              </a:rPr>
              <a:t>case</a:t>
            </a:r>
            <a:r>
              <a:rPr lang="fr-FR" sz="1100" dirty="0" smtClean="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smtClean="0">
                <a:solidFill>
                  <a:srgbClr val="0000FF"/>
                </a:solidFill>
                <a:latin typeface="Courier New" panose="02070309020205020404" pitchFamily="49" charset="0"/>
              </a:rPr>
              <a:t>when</a:t>
            </a:r>
            <a:r>
              <a:rPr lang="fr-FR" sz="1100" dirty="0" smtClean="0">
                <a:solidFill>
                  <a:srgbClr val="0000FF"/>
                </a:solidFill>
                <a:latin typeface="Courier New" panose="02070309020205020404" pitchFamily="49" charset="0"/>
              </a:rPr>
              <a:t> </a:t>
            </a:r>
            <a:r>
              <a:rPr lang="fr-FR" sz="1100" dirty="0" smtClean="0">
                <a:solidFill>
                  <a:srgbClr val="000000"/>
                </a:solidFill>
                <a:latin typeface="Courier New" panose="02070309020205020404" pitchFamily="49" charset="0"/>
              </a:rPr>
              <a:t>a=valeur1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val1</a:t>
            </a:r>
            <a:endParaRPr lang="fr-FR" sz="1100" dirty="0">
              <a:solidFill>
                <a:srgbClr val="000000"/>
              </a:solidFill>
              <a:latin typeface="Courier New" panose="02070309020205020404" pitchFamily="49" charset="0"/>
            </a:endParaRP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when</a:t>
            </a:r>
            <a:r>
              <a:rPr lang="fr-FR" sz="1100" dirty="0" smtClean="0">
                <a:solidFill>
                  <a:srgbClr val="000000"/>
                </a:solidFill>
                <a:latin typeface="Courier New" panose="02070309020205020404" pitchFamily="49" charset="0"/>
              </a:rPr>
              <a:t> a=valeur2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val2</a:t>
            </a:r>
            <a:endParaRPr lang="fr-FR" sz="1100" dirty="0">
              <a:solidFill>
                <a:srgbClr val="000000"/>
              </a:solidFill>
              <a:latin typeface="Courier New" panose="02070309020205020404" pitchFamily="49" charset="0"/>
            </a:endParaRPr>
          </a:p>
          <a:p>
            <a:r>
              <a:rPr lang="fr-FR" sz="1100" b="1" dirty="0" smtClean="0">
                <a:solidFill>
                  <a:srgbClr val="008080"/>
                </a:solidFill>
                <a:latin typeface="Courier New" panose="02070309020205020404" pitchFamily="49" charset="0"/>
              </a:rPr>
              <a:t> </a:t>
            </a:r>
            <a:r>
              <a:rPr lang="fr-FR" sz="1100" dirty="0">
                <a:solidFill>
                  <a:srgbClr val="000000"/>
                </a:solidFill>
                <a:latin typeface="Courier New" panose="02070309020205020404" pitchFamily="49" charset="0"/>
              </a:rPr>
              <a:t>...</a:t>
            </a: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else</a:t>
            </a:r>
            <a:r>
              <a:rPr lang="fr-FR" sz="1100" dirty="0" smtClean="0">
                <a:solidFill>
                  <a:srgbClr val="000000"/>
                </a:solidFill>
                <a:latin typeface="Courier New" panose="02070309020205020404" pitchFamily="49" charset="0"/>
              </a:rPr>
              <a:t> </a:t>
            </a:r>
            <a:r>
              <a:rPr lang="fr-FR" sz="1100" dirty="0" err="1" smtClean="0">
                <a:solidFill>
                  <a:srgbClr val="000000"/>
                </a:solidFill>
                <a:latin typeface="Courier New" panose="02070309020205020404" pitchFamily="49" charset="0"/>
              </a:rPr>
              <a:t>valn</a:t>
            </a:r>
            <a:endParaRPr lang="fr-FR" sz="1100" dirty="0">
              <a:solidFill>
                <a:srgbClr val="000000"/>
              </a:solidFill>
              <a:latin typeface="Courier New" panose="02070309020205020404" pitchFamily="49" charset="0"/>
            </a:endParaRPr>
          </a:p>
          <a:p>
            <a:r>
              <a:rPr lang="fr-FR" sz="1100" dirty="0" smtClean="0">
                <a:solidFill>
                  <a:srgbClr val="0000FF"/>
                </a:solidFill>
                <a:latin typeface="Courier New" panose="02070309020205020404" pitchFamily="49" charset="0"/>
              </a:rPr>
              <a:t>end</a:t>
            </a:r>
            <a:endParaRPr lang="fr-FR" sz="1100" dirty="0">
              <a:solidFill>
                <a:srgbClr val="0000FF"/>
              </a:solidFill>
              <a:latin typeface="Courier New" panose="02070309020205020404" pitchFamily="49" charset="0"/>
            </a:endParaRPr>
          </a:p>
        </p:txBody>
      </p:sp>
      <p:sp>
        <p:nvSpPr>
          <p:cNvPr id="13" name="Rectangle 1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746780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cap="all" dirty="0" smtClean="0"/>
              <a:t>Jointures</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101</a:t>
            </a:fld>
            <a:endParaRPr lang="fr-FR" dirty="0">
              <a:solidFill>
                <a:prstClr val="black">
                  <a:tint val="75000"/>
                </a:prstClr>
              </a:solidFill>
            </a:endParaRPr>
          </a:p>
        </p:txBody>
      </p:sp>
      <p:sp>
        <p:nvSpPr>
          <p:cNvPr id="6" name="Espace réservé du contenu 5"/>
          <p:cNvSpPr>
            <a:spLocks noGrp="1"/>
          </p:cNvSpPr>
          <p:nvPr>
            <p:ph idx="1"/>
          </p:nvPr>
        </p:nvSpPr>
        <p:spPr>
          <a:xfrm>
            <a:off x="904875" y="1368424"/>
            <a:ext cx="10515600" cy="4658069"/>
          </a:xfrm>
        </p:spPr>
        <p:txBody>
          <a:bodyPr>
            <a:normAutofit/>
          </a:bodyPr>
          <a:lstStyle/>
          <a:p>
            <a:r>
              <a:rPr lang="fr-FR" sz="1800" dirty="0" smtClean="0"/>
              <a:t>La jointure </a:t>
            </a:r>
            <a:r>
              <a:rPr lang="fr-FR" sz="1800" b="1" dirty="0" smtClean="0">
                <a:solidFill>
                  <a:schemeClr val="accent1">
                    <a:lumMod val="75000"/>
                  </a:schemeClr>
                </a:solidFill>
              </a:rPr>
              <a:t>CROSS JOIN </a:t>
            </a:r>
            <a:r>
              <a:rPr lang="fr-FR" sz="1800" dirty="0" smtClean="0"/>
              <a:t>renvoie </a:t>
            </a:r>
            <a:r>
              <a:rPr lang="fr-FR" sz="1800" dirty="0"/>
              <a:t>un nombre de lignes égal au produit de toutes les lignes (observations) de toutes les tables </a:t>
            </a:r>
            <a:r>
              <a:rPr lang="fr-FR" sz="1800" dirty="0" smtClean="0"/>
              <a:t>fusionnées</a:t>
            </a:r>
            <a:r>
              <a:rPr lang="fr-FR" sz="1800" dirty="0"/>
              <a:t>. </a:t>
            </a:r>
            <a:endParaRPr lang="fr-FR" sz="1800" dirty="0" smtClean="0"/>
          </a:p>
          <a:p>
            <a:pPr>
              <a:buClr>
                <a:schemeClr val="bg1"/>
              </a:buClr>
            </a:pPr>
            <a:r>
              <a:rPr lang="fr-FR" sz="1800" dirty="0"/>
              <a:t>Par exemple, si </a:t>
            </a:r>
            <a:r>
              <a:rPr lang="fr-FR" sz="1800" dirty="0" smtClean="0"/>
              <a:t>la 1</a:t>
            </a:r>
            <a:r>
              <a:rPr lang="fr-FR" sz="1800" baseline="30000" dirty="0" smtClean="0"/>
              <a:t>ère</a:t>
            </a:r>
            <a:r>
              <a:rPr lang="fr-FR" sz="1800" dirty="0" smtClean="0"/>
              <a:t> table </a:t>
            </a:r>
            <a:r>
              <a:rPr lang="fr-FR" sz="1800" dirty="0"/>
              <a:t>comporte 10 lignes et </a:t>
            </a:r>
            <a:r>
              <a:rPr lang="fr-FR" sz="1800" dirty="0" smtClean="0"/>
              <a:t>la 2</a:t>
            </a:r>
            <a:r>
              <a:rPr lang="fr-FR" sz="1800" baseline="30000" dirty="0" smtClean="0"/>
              <a:t>nde</a:t>
            </a:r>
            <a:r>
              <a:rPr lang="fr-FR" sz="1800" dirty="0" smtClean="0"/>
              <a:t> 10 </a:t>
            </a:r>
            <a:r>
              <a:rPr lang="fr-FR" sz="1800" dirty="0"/>
              <a:t>lignes, il y aura 100 lignes (10 * 10) dans </a:t>
            </a:r>
            <a:r>
              <a:rPr lang="fr-FR" sz="1800" dirty="0" smtClean="0"/>
              <a:t>la table résultat.</a:t>
            </a:r>
            <a:endParaRPr lang="fr-FR" sz="1800" dirty="0"/>
          </a:p>
          <a:p>
            <a:pPr>
              <a:spcBef>
                <a:spcPts val="1800"/>
              </a:spcBef>
              <a:buClr>
                <a:schemeClr val="bg1"/>
              </a:buClr>
            </a:pPr>
            <a:endParaRPr lang="fr-FR" sz="1800" b="1" dirty="0" smtClean="0"/>
          </a:p>
          <a:p>
            <a:pPr>
              <a:spcBef>
                <a:spcPts val="1800"/>
              </a:spcBef>
              <a:buClr>
                <a:schemeClr val="bg1"/>
              </a:buClr>
            </a:pPr>
            <a:endParaRPr lang="fr-FR" sz="1800" b="1" dirty="0"/>
          </a:p>
          <a:p>
            <a:pPr>
              <a:spcBef>
                <a:spcPts val="1800"/>
              </a:spcBef>
              <a:buClr>
                <a:schemeClr val="bg1"/>
              </a:buClr>
            </a:pPr>
            <a:endParaRPr lang="fr-FR" sz="1800" b="1" dirty="0" smtClean="0"/>
          </a:p>
          <a:p>
            <a:pPr>
              <a:spcBef>
                <a:spcPts val="1800"/>
              </a:spcBef>
              <a:buClr>
                <a:schemeClr val="bg1"/>
              </a:buClr>
            </a:pPr>
            <a:endParaRPr lang="fr-FR" sz="1800" b="1" dirty="0" smtClean="0"/>
          </a:p>
          <a:p>
            <a:pPr>
              <a:spcBef>
                <a:spcPts val="1800"/>
              </a:spcBef>
              <a:buClr>
                <a:schemeClr val="bg1"/>
              </a:buClr>
            </a:pPr>
            <a:r>
              <a:rPr lang="fr-FR" sz="1800" b="1" dirty="0" smtClean="0"/>
              <a:t>Syntaxe</a:t>
            </a:r>
            <a:r>
              <a:rPr lang="fr-FR" sz="1800" dirty="0" smtClean="0"/>
              <a:t> :</a:t>
            </a:r>
            <a:endParaRPr lang="fr-FR" sz="1800" dirty="0"/>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cross </a:t>
            </a:r>
            <a:r>
              <a:rPr lang="fr-FR" cap="small" dirty="0" err="1" smtClean="0"/>
              <a:t>join</a:t>
            </a:r>
            <a:endParaRPr lang="fr-FR" cap="small" dirty="0"/>
          </a:p>
        </p:txBody>
      </p:sp>
      <p:sp>
        <p:nvSpPr>
          <p:cNvPr id="31" name="Rectangle 30"/>
          <p:cNvSpPr/>
          <p:nvPr/>
        </p:nvSpPr>
        <p:spPr>
          <a:xfrm>
            <a:off x="1229973" y="4981497"/>
            <a:ext cx="3204117" cy="1107996"/>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create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table</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jointure </a:t>
            </a:r>
            <a:r>
              <a:rPr lang="fr-FR" sz="1100" dirty="0">
                <a:solidFill>
                  <a:srgbClr val="0000FF"/>
                </a:solidFill>
                <a:latin typeface="Courier New" panose="02070309020205020404" pitchFamily="49" charset="0"/>
              </a:rPr>
              <a:t>as</a:t>
            </a:r>
            <a:endParaRPr lang="fr-FR" sz="1100" dirty="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from</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A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x</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cross join </a:t>
            </a:r>
            <a:r>
              <a:rPr lang="en-US" sz="1100" dirty="0">
                <a:solidFill>
                  <a:srgbClr val="000000"/>
                </a:solidFill>
                <a:latin typeface="Courier New" panose="02070309020205020404" pitchFamily="49" charset="0"/>
              </a:rPr>
              <a:t>B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y</a:t>
            </a:r>
            <a:r>
              <a:rPr lang="fr-FR" sz="1100" dirty="0" smtClean="0">
                <a:solidFill>
                  <a:srgbClr val="000000"/>
                </a:solidFill>
                <a:latin typeface="Courier New" panose="02070309020205020404" pitchFamily="49" charset="0"/>
              </a:rPr>
              <a:t>;</a:t>
            </a:r>
            <a:endParaRPr lang="fr-FR" sz="1100" dirty="0">
              <a:solidFill>
                <a:srgbClr val="000000"/>
              </a:solidFill>
              <a:latin typeface="Courier New" panose="02070309020205020404" pitchFamily="49" charset="0"/>
            </a:endParaRP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sp>
        <p:nvSpPr>
          <p:cNvPr id="2" name="Rectangle 1"/>
          <p:cNvSpPr/>
          <p:nvPr/>
        </p:nvSpPr>
        <p:spPr>
          <a:xfrm>
            <a:off x="3714837" y="2794460"/>
            <a:ext cx="512956" cy="9961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4625520" y="2794460"/>
            <a:ext cx="512956" cy="9961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llipse 2"/>
          <p:cNvSpPr>
            <a:spLocks noChangeAspect="1"/>
          </p:cNvSpPr>
          <p:nvPr/>
        </p:nvSpPr>
        <p:spPr>
          <a:xfrm>
            <a:off x="3852749" y="3002851"/>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a:t>
            </a:r>
            <a:endParaRPr lang="fr-FR" dirty="0"/>
          </a:p>
        </p:txBody>
      </p:sp>
      <p:sp>
        <p:nvSpPr>
          <p:cNvPr id="20" name="Ellipse 19"/>
          <p:cNvSpPr>
            <a:spLocks noChangeAspect="1"/>
          </p:cNvSpPr>
          <p:nvPr/>
        </p:nvSpPr>
        <p:spPr>
          <a:xfrm>
            <a:off x="3852749" y="3380851"/>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t>
            </a:r>
            <a:endParaRPr lang="fr-FR" dirty="0"/>
          </a:p>
        </p:txBody>
      </p:sp>
      <p:sp>
        <p:nvSpPr>
          <p:cNvPr id="21" name="Ellipse 20"/>
          <p:cNvSpPr>
            <a:spLocks noChangeAspect="1"/>
          </p:cNvSpPr>
          <p:nvPr/>
        </p:nvSpPr>
        <p:spPr>
          <a:xfrm>
            <a:off x="4763432" y="2870263"/>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22" name="Ellipse 21"/>
          <p:cNvSpPr>
            <a:spLocks noChangeAspect="1"/>
          </p:cNvSpPr>
          <p:nvPr/>
        </p:nvSpPr>
        <p:spPr>
          <a:xfrm>
            <a:off x="4763432" y="3188557"/>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23" name="Ellipse 22"/>
          <p:cNvSpPr>
            <a:spLocks noChangeAspect="1"/>
          </p:cNvSpPr>
          <p:nvPr/>
        </p:nvSpPr>
        <p:spPr>
          <a:xfrm>
            <a:off x="4763432" y="3506851"/>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24" name="ZoneTexte 23"/>
          <p:cNvSpPr txBox="1"/>
          <p:nvPr/>
        </p:nvSpPr>
        <p:spPr>
          <a:xfrm>
            <a:off x="3577715" y="3780788"/>
            <a:ext cx="831144" cy="276999"/>
          </a:xfrm>
          <a:prstGeom prst="rect">
            <a:avLst/>
          </a:prstGeom>
          <a:noFill/>
        </p:spPr>
        <p:txBody>
          <a:bodyPr vert="horz" wrap="square" rtlCol="0">
            <a:spAutoFit/>
          </a:bodyPr>
          <a:lstStyle/>
          <a:p>
            <a:pPr algn="ctr"/>
            <a:r>
              <a:rPr lang="fr-FR" sz="1200" b="1" dirty="0" smtClean="0">
                <a:solidFill>
                  <a:srgbClr val="13324A"/>
                </a:solidFill>
                <a:latin typeface="+mj-lt"/>
              </a:rPr>
              <a:t>Table A</a:t>
            </a:r>
            <a:endParaRPr lang="fr-FR" sz="1200" b="1" dirty="0">
              <a:solidFill>
                <a:srgbClr val="13324A"/>
              </a:solidFill>
              <a:latin typeface="+mj-lt"/>
            </a:endParaRPr>
          </a:p>
        </p:txBody>
      </p:sp>
      <p:sp>
        <p:nvSpPr>
          <p:cNvPr id="25" name="Rectangle 24"/>
          <p:cNvSpPr/>
          <p:nvPr/>
        </p:nvSpPr>
        <p:spPr>
          <a:xfrm>
            <a:off x="6009962" y="2493958"/>
            <a:ext cx="702526" cy="1664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a:spLocks noChangeAspect="1"/>
          </p:cNvSpPr>
          <p:nvPr/>
        </p:nvSpPr>
        <p:spPr>
          <a:xfrm>
            <a:off x="6069814" y="2549202"/>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a:t>
            </a:r>
            <a:endParaRPr lang="fr-FR" dirty="0"/>
          </a:p>
        </p:txBody>
      </p:sp>
      <p:sp>
        <p:nvSpPr>
          <p:cNvPr id="27" name="Ellipse 26"/>
          <p:cNvSpPr>
            <a:spLocks noChangeAspect="1"/>
          </p:cNvSpPr>
          <p:nvPr/>
        </p:nvSpPr>
        <p:spPr>
          <a:xfrm>
            <a:off x="6069814" y="2816149"/>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a:t>
            </a:r>
            <a:endParaRPr lang="fr-FR" dirty="0"/>
          </a:p>
        </p:txBody>
      </p:sp>
      <p:sp>
        <p:nvSpPr>
          <p:cNvPr id="30" name="Ellipse 29"/>
          <p:cNvSpPr>
            <a:spLocks noChangeAspect="1"/>
          </p:cNvSpPr>
          <p:nvPr/>
        </p:nvSpPr>
        <p:spPr>
          <a:xfrm>
            <a:off x="6069814" y="3074290"/>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a:t>
            </a:r>
            <a:endParaRPr lang="fr-FR" dirty="0"/>
          </a:p>
        </p:txBody>
      </p:sp>
      <p:sp>
        <p:nvSpPr>
          <p:cNvPr id="35" name="Ellipse 34"/>
          <p:cNvSpPr>
            <a:spLocks noChangeAspect="1"/>
          </p:cNvSpPr>
          <p:nvPr/>
        </p:nvSpPr>
        <p:spPr>
          <a:xfrm>
            <a:off x="6069814" y="3353457"/>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t>
            </a:r>
            <a:endParaRPr lang="fr-FR" dirty="0"/>
          </a:p>
        </p:txBody>
      </p:sp>
      <p:sp>
        <p:nvSpPr>
          <p:cNvPr id="36" name="Ellipse 35"/>
          <p:cNvSpPr>
            <a:spLocks noChangeAspect="1"/>
          </p:cNvSpPr>
          <p:nvPr/>
        </p:nvSpPr>
        <p:spPr>
          <a:xfrm>
            <a:off x="6069814" y="3620404"/>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t>
            </a:r>
            <a:endParaRPr lang="fr-FR" dirty="0"/>
          </a:p>
        </p:txBody>
      </p:sp>
      <p:sp>
        <p:nvSpPr>
          <p:cNvPr id="37" name="Ellipse 36"/>
          <p:cNvSpPr>
            <a:spLocks noChangeAspect="1"/>
          </p:cNvSpPr>
          <p:nvPr/>
        </p:nvSpPr>
        <p:spPr>
          <a:xfrm>
            <a:off x="6069814" y="3878545"/>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t>
            </a:r>
            <a:endParaRPr lang="fr-FR" dirty="0"/>
          </a:p>
        </p:txBody>
      </p:sp>
      <p:sp>
        <p:nvSpPr>
          <p:cNvPr id="44" name="Ellipse 43"/>
          <p:cNvSpPr>
            <a:spLocks noChangeAspect="1"/>
          </p:cNvSpPr>
          <p:nvPr/>
        </p:nvSpPr>
        <p:spPr>
          <a:xfrm>
            <a:off x="6375569" y="2543057"/>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45" name="Ellipse 44"/>
          <p:cNvSpPr>
            <a:spLocks noChangeAspect="1"/>
          </p:cNvSpPr>
          <p:nvPr/>
        </p:nvSpPr>
        <p:spPr>
          <a:xfrm>
            <a:off x="6375569" y="2810004"/>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46" name="Ellipse 45"/>
          <p:cNvSpPr>
            <a:spLocks noChangeAspect="1"/>
          </p:cNvSpPr>
          <p:nvPr/>
        </p:nvSpPr>
        <p:spPr>
          <a:xfrm>
            <a:off x="6375569" y="3068145"/>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47" name="Ellipse 46"/>
          <p:cNvSpPr>
            <a:spLocks noChangeAspect="1"/>
          </p:cNvSpPr>
          <p:nvPr/>
        </p:nvSpPr>
        <p:spPr>
          <a:xfrm>
            <a:off x="6375569" y="3347312"/>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48" name="Ellipse 47"/>
          <p:cNvSpPr>
            <a:spLocks noChangeAspect="1"/>
          </p:cNvSpPr>
          <p:nvPr/>
        </p:nvSpPr>
        <p:spPr>
          <a:xfrm>
            <a:off x="6375569" y="3614259"/>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49" name="Ellipse 48"/>
          <p:cNvSpPr>
            <a:spLocks noChangeAspect="1"/>
          </p:cNvSpPr>
          <p:nvPr/>
        </p:nvSpPr>
        <p:spPr>
          <a:xfrm>
            <a:off x="6375569" y="3872400"/>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cxnSp>
        <p:nvCxnSpPr>
          <p:cNvPr id="10" name="Connecteur droit 9"/>
          <p:cNvCxnSpPr>
            <a:stCxn id="3" idx="6"/>
            <a:endCxn id="21" idx="2"/>
          </p:cNvCxnSpPr>
          <p:nvPr/>
        </p:nvCxnSpPr>
        <p:spPr>
          <a:xfrm flipV="1">
            <a:off x="4104749" y="2996263"/>
            <a:ext cx="658683" cy="132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a:stCxn id="3" idx="6"/>
            <a:endCxn id="22" idx="2"/>
          </p:cNvCxnSpPr>
          <p:nvPr/>
        </p:nvCxnSpPr>
        <p:spPr>
          <a:xfrm>
            <a:off x="4104749" y="3128851"/>
            <a:ext cx="658683" cy="18570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a:stCxn id="3" idx="6"/>
            <a:endCxn id="23" idx="2"/>
          </p:cNvCxnSpPr>
          <p:nvPr/>
        </p:nvCxnSpPr>
        <p:spPr>
          <a:xfrm>
            <a:off x="4104749" y="3128851"/>
            <a:ext cx="658683" cy="504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stCxn id="20" idx="6"/>
            <a:endCxn id="21" idx="2"/>
          </p:cNvCxnSpPr>
          <p:nvPr/>
        </p:nvCxnSpPr>
        <p:spPr>
          <a:xfrm flipV="1">
            <a:off x="4104749" y="2996263"/>
            <a:ext cx="658683" cy="510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stCxn id="20" idx="6"/>
            <a:endCxn id="22" idx="2"/>
          </p:cNvCxnSpPr>
          <p:nvPr/>
        </p:nvCxnSpPr>
        <p:spPr>
          <a:xfrm flipV="1">
            <a:off x="4104749" y="3314557"/>
            <a:ext cx="658683" cy="1922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a:endCxn id="23" idx="2"/>
          </p:cNvCxnSpPr>
          <p:nvPr/>
        </p:nvCxnSpPr>
        <p:spPr>
          <a:xfrm>
            <a:off x="4104749" y="3506851"/>
            <a:ext cx="658683" cy="126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Flèche droite 61"/>
          <p:cNvSpPr/>
          <p:nvPr/>
        </p:nvSpPr>
        <p:spPr>
          <a:xfrm>
            <a:off x="5435050" y="3231664"/>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4449201" y="3780788"/>
            <a:ext cx="831144" cy="276999"/>
          </a:xfrm>
          <a:prstGeom prst="rect">
            <a:avLst/>
          </a:prstGeom>
          <a:noFill/>
        </p:spPr>
        <p:txBody>
          <a:bodyPr vert="horz" wrap="square" rtlCol="0">
            <a:spAutoFit/>
          </a:bodyPr>
          <a:lstStyle/>
          <a:p>
            <a:pPr algn="ctr"/>
            <a:r>
              <a:rPr lang="fr-FR" sz="1200" b="1" dirty="0" smtClean="0">
                <a:solidFill>
                  <a:srgbClr val="13324A"/>
                </a:solidFill>
                <a:latin typeface="+mj-lt"/>
              </a:rPr>
              <a:t>Table B</a:t>
            </a:r>
            <a:endParaRPr lang="fr-FR" sz="1200" b="1" dirty="0">
              <a:solidFill>
                <a:srgbClr val="13324A"/>
              </a:solidFill>
              <a:latin typeface="+mj-lt"/>
            </a:endParaRPr>
          </a:p>
        </p:txBody>
      </p:sp>
      <p:pic>
        <p:nvPicPr>
          <p:cNvPr id="38" name="Image 37"/>
          <p:cNvPicPr>
            <a:picLocks noChangeAspect="1"/>
          </p:cNvPicPr>
          <p:nvPr/>
        </p:nvPicPr>
        <p:blipFill rotWithShape="1">
          <a:blip r:embed="rId2"/>
          <a:srcRect r="28730" b="935"/>
          <a:stretch/>
        </p:blipFill>
        <p:spPr>
          <a:xfrm>
            <a:off x="64800" y="54000"/>
            <a:ext cx="2404080" cy="303447"/>
          </a:xfrm>
          <a:prstGeom prst="rect">
            <a:avLst/>
          </a:prstGeom>
        </p:spPr>
      </p:pic>
      <p:sp>
        <p:nvSpPr>
          <p:cNvPr id="39" name="Rectangle 3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308934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cap="all" dirty="0" smtClean="0"/>
              <a:t>Jointures</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102</a:t>
            </a:fld>
            <a:endParaRPr lang="fr-FR" dirty="0">
              <a:solidFill>
                <a:prstClr val="black">
                  <a:tint val="75000"/>
                </a:prstClr>
              </a:solidFill>
            </a:endParaRPr>
          </a:p>
        </p:txBody>
      </p:sp>
      <p:sp>
        <p:nvSpPr>
          <p:cNvPr id="6" name="Espace réservé du contenu 5"/>
          <p:cNvSpPr>
            <a:spLocks noGrp="1"/>
          </p:cNvSpPr>
          <p:nvPr>
            <p:ph idx="1"/>
          </p:nvPr>
        </p:nvSpPr>
        <p:spPr/>
        <p:txBody>
          <a:bodyPr>
            <a:normAutofit/>
          </a:bodyPr>
          <a:lstStyle/>
          <a:p>
            <a:r>
              <a:rPr lang="fr-FR" sz="1800" dirty="0" smtClean="0"/>
              <a:t>La jointure </a:t>
            </a:r>
            <a:r>
              <a:rPr lang="fr-FR" sz="1800" b="1" dirty="0" smtClean="0">
                <a:solidFill>
                  <a:schemeClr val="accent1">
                    <a:lumMod val="75000"/>
                  </a:schemeClr>
                </a:solidFill>
              </a:rPr>
              <a:t>INNER JOIN</a:t>
            </a:r>
            <a:r>
              <a:rPr lang="fr-FR" sz="1800" dirty="0" smtClean="0"/>
              <a:t> renvoie </a:t>
            </a:r>
            <a:r>
              <a:rPr lang="fr-FR" sz="1800" dirty="0"/>
              <a:t>les lignes communes aux deux </a:t>
            </a:r>
            <a:r>
              <a:rPr lang="fr-FR" sz="1800" dirty="0" smtClean="0"/>
              <a:t>tables.</a:t>
            </a:r>
          </a:p>
          <a:p>
            <a:endParaRPr lang="fr-FR" sz="1800" dirty="0"/>
          </a:p>
          <a:p>
            <a:pPr>
              <a:buClr>
                <a:schemeClr val="bg1"/>
              </a:buClr>
            </a:pPr>
            <a:endParaRPr lang="fr-FR" sz="1800" b="1" dirty="0" smtClean="0"/>
          </a:p>
          <a:p>
            <a:pPr>
              <a:buClr>
                <a:schemeClr val="bg1"/>
              </a:buClr>
            </a:pPr>
            <a:endParaRPr lang="fr-FR" sz="1800" b="1" dirty="0" smtClean="0"/>
          </a:p>
          <a:p>
            <a:pPr>
              <a:buClr>
                <a:schemeClr val="bg1"/>
              </a:buClr>
            </a:pPr>
            <a:r>
              <a:rPr lang="fr-FR" sz="1800" b="1" dirty="0" smtClean="0"/>
              <a:t>Syntaxe</a:t>
            </a:r>
            <a:r>
              <a:rPr lang="fr-FR" sz="1800" dirty="0" smtClean="0"/>
              <a:t> :</a:t>
            </a:r>
            <a:endParaRPr lang="fr-FR" sz="1800" dirty="0"/>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err="1" smtClean="0"/>
              <a:t>inner</a:t>
            </a:r>
            <a:r>
              <a:rPr lang="fr-FR" cap="small" dirty="0" smtClean="0"/>
              <a:t> </a:t>
            </a:r>
            <a:r>
              <a:rPr lang="fr-FR" cap="small" dirty="0" err="1" smtClean="0"/>
              <a:t>join</a:t>
            </a:r>
            <a:endParaRPr lang="fr-FR" cap="small" dirty="0"/>
          </a:p>
        </p:txBody>
      </p:sp>
      <p:sp>
        <p:nvSpPr>
          <p:cNvPr id="16" name="Oval 9"/>
          <p:cNvSpPr>
            <a:spLocks noChangeAspect="1"/>
          </p:cNvSpPr>
          <p:nvPr/>
        </p:nvSpPr>
        <p:spPr>
          <a:xfrm>
            <a:off x="4959871" y="1772376"/>
            <a:ext cx="1080000" cy="1080000"/>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Oval 10"/>
          <p:cNvSpPr>
            <a:spLocks noChangeAspect="1"/>
          </p:cNvSpPr>
          <p:nvPr/>
        </p:nvSpPr>
        <p:spPr>
          <a:xfrm>
            <a:off x="5547083" y="1790376"/>
            <a:ext cx="1044000" cy="1044000"/>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8" name="Chord 13"/>
          <p:cNvSpPr>
            <a:spLocks noChangeAspect="1"/>
          </p:cNvSpPr>
          <p:nvPr/>
        </p:nvSpPr>
        <p:spPr>
          <a:xfrm rot="19661319">
            <a:off x="5559722" y="1778150"/>
            <a:ext cx="1080000" cy="1080000"/>
          </a:xfrm>
          <a:prstGeom prst="chord">
            <a:avLst>
              <a:gd name="adj1" fmla="val 9448540"/>
              <a:gd name="adj2" fmla="val 16153032"/>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hord 14"/>
          <p:cNvSpPr>
            <a:spLocks noChangeAspect="1"/>
          </p:cNvSpPr>
          <p:nvPr/>
        </p:nvSpPr>
        <p:spPr>
          <a:xfrm rot="2067788" flipH="1">
            <a:off x="4952437" y="1772376"/>
            <a:ext cx="1080000" cy="1080000"/>
          </a:xfrm>
          <a:prstGeom prst="chord">
            <a:avLst>
              <a:gd name="adj1" fmla="val 9448540"/>
              <a:gd name="adj2" fmla="val 161530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ZoneTexte 27"/>
          <p:cNvSpPr txBox="1"/>
          <p:nvPr/>
        </p:nvSpPr>
        <p:spPr>
          <a:xfrm>
            <a:off x="5172121" y="2143099"/>
            <a:ext cx="336480" cy="338554"/>
          </a:xfrm>
          <a:prstGeom prst="rect">
            <a:avLst/>
          </a:prstGeom>
          <a:noFill/>
        </p:spPr>
        <p:txBody>
          <a:bodyPr vert="horz" wrap="square" rtlCol="0">
            <a:spAutoFit/>
          </a:bodyPr>
          <a:lstStyle/>
          <a:p>
            <a:r>
              <a:rPr lang="fr-FR" sz="1600" b="1" dirty="0" smtClean="0">
                <a:solidFill>
                  <a:srgbClr val="13324A"/>
                </a:solidFill>
                <a:latin typeface="+mj-lt"/>
              </a:rPr>
              <a:t>A</a:t>
            </a:r>
            <a:endParaRPr lang="fr-FR" sz="1600" b="1" dirty="0">
              <a:solidFill>
                <a:srgbClr val="13324A"/>
              </a:solidFill>
              <a:latin typeface="+mj-lt"/>
            </a:endParaRPr>
          </a:p>
        </p:txBody>
      </p:sp>
      <p:sp>
        <p:nvSpPr>
          <p:cNvPr id="29" name="ZoneTexte 28"/>
          <p:cNvSpPr txBox="1"/>
          <p:nvPr/>
        </p:nvSpPr>
        <p:spPr>
          <a:xfrm>
            <a:off x="6089331" y="2134646"/>
            <a:ext cx="336480" cy="338554"/>
          </a:xfrm>
          <a:prstGeom prst="rect">
            <a:avLst/>
          </a:prstGeom>
          <a:noFill/>
        </p:spPr>
        <p:txBody>
          <a:bodyPr vert="horz" wrap="square" rtlCol="0">
            <a:spAutoFit/>
          </a:bodyPr>
          <a:lstStyle/>
          <a:p>
            <a:r>
              <a:rPr lang="fr-FR" sz="1600" b="1" dirty="0" smtClean="0">
                <a:solidFill>
                  <a:srgbClr val="13324A"/>
                </a:solidFill>
                <a:latin typeface="+mj-lt"/>
              </a:rPr>
              <a:t>B</a:t>
            </a:r>
            <a:endParaRPr lang="fr-FR" sz="1600" b="1" dirty="0">
              <a:solidFill>
                <a:srgbClr val="13324A"/>
              </a:solidFill>
              <a:latin typeface="+mj-lt"/>
            </a:endParaRPr>
          </a:p>
        </p:txBody>
      </p:sp>
      <p:sp>
        <p:nvSpPr>
          <p:cNvPr id="31" name="Rectangle 30"/>
          <p:cNvSpPr/>
          <p:nvPr/>
        </p:nvSpPr>
        <p:spPr>
          <a:xfrm>
            <a:off x="1196897" y="3280425"/>
            <a:ext cx="3204117" cy="938719"/>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create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table</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jointure </a:t>
            </a:r>
            <a:r>
              <a:rPr lang="fr-FR" sz="1100" dirty="0">
                <a:solidFill>
                  <a:srgbClr val="0000FF"/>
                </a:solidFill>
                <a:latin typeface="Courier New" panose="02070309020205020404" pitchFamily="49" charset="0"/>
              </a:rPr>
              <a:t>as</a:t>
            </a:r>
            <a:endParaRPr lang="fr-FR" sz="1100" dirty="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A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x, B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y</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where</a:t>
            </a:r>
            <a:r>
              <a:rPr lang="fr-FR" sz="1100" dirty="0">
                <a:solidFill>
                  <a:srgbClr val="000000"/>
                </a:solidFill>
                <a:latin typeface="Courier New" panose="02070309020205020404" pitchFamily="49" charset="0"/>
              </a:rPr>
              <a:t> x.ID = y.ID;</a:t>
            </a: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sp>
        <p:nvSpPr>
          <p:cNvPr id="32" name="Rectangle 31"/>
          <p:cNvSpPr/>
          <p:nvPr/>
        </p:nvSpPr>
        <p:spPr>
          <a:xfrm>
            <a:off x="5320170" y="3282391"/>
            <a:ext cx="3204117" cy="1277273"/>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create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table</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jointure </a:t>
            </a:r>
            <a:r>
              <a:rPr lang="fr-FR" sz="1100" dirty="0">
                <a:solidFill>
                  <a:srgbClr val="0000FF"/>
                </a:solidFill>
                <a:latin typeface="Courier New" panose="02070309020205020404" pitchFamily="49" charset="0"/>
              </a:rPr>
              <a:t>as</a:t>
            </a:r>
            <a:endParaRPr lang="fr-FR" sz="1100" dirty="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from</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A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x</a:t>
            </a:r>
          </a:p>
          <a:p>
            <a:r>
              <a:rPr lang="en-US" sz="1100" dirty="0" smtClean="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inner join </a:t>
            </a:r>
            <a:r>
              <a:rPr lang="en-US" sz="1100" dirty="0" smtClean="0">
                <a:solidFill>
                  <a:srgbClr val="000000"/>
                </a:solidFill>
                <a:latin typeface="Courier New" panose="02070309020205020404" pitchFamily="49" charset="0"/>
              </a:rPr>
              <a:t>B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y</a:t>
            </a:r>
          </a:p>
          <a:p>
            <a:r>
              <a:rPr lang="fr-FR" sz="1100" dirty="0">
                <a:solidFill>
                  <a:srgbClr val="000000"/>
                </a:solidFill>
                <a:latin typeface="Courier New" panose="02070309020205020404" pitchFamily="49" charset="0"/>
              </a:rPr>
              <a:t> </a:t>
            </a:r>
            <a:r>
              <a:rPr lang="fr-FR" sz="1100" dirty="0" smtClean="0">
                <a:solidFill>
                  <a:srgbClr val="0000FF"/>
                </a:solidFill>
                <a:latin typeface="Courier New" panose="02070309020205020404" pitchFamily="49" charset="0"/>
              </a:rPr>
              <a:t>on</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x.ID = y.ID;</a:t>
            </a: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sp>
        <p:nvSpPr>
          <p:cNvPr id="33" name="Double flèche horizontale 32"/>
          <p:cNvSpPr/>
          <p:nvPr/>
        </p:nvSpPr>
        <p:spPr>
          <a:xfrm>
            <a:off x="4630133" y="3663991"/>
            <a:ext cx="460917" cy="228404"/>
          </a:xfrm>
          <a:prstGeom prst="lef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p:cNvPicPr>
            <a:picLocks noChangeAspect="1"/>
          </p:cNvPicPr>
          <p:nvPr/>
        </p:nvPicPr>
        <p:blipFill rotWithShape="1">
          <a:blip r:embed="rId2"/>
          <a:srcRect r="28730" b="935"/>
          <a:stretch/>
        </p:blipFill>
        <p:spPr>
          <a:xfrm>
            <a:off x="64800" y="54000"/>
            <a:ext cx="2404080" cy="303447"/>
          </a:xfrm>
          <a:prstGeom prst="rect">
            <a:avLst/>
          </a:prstGeom>
        </p:spPr>
      </p:pic>
      <p:sp>
        <p:nvSpPr>
          <p:cNvPr id="21" name="Rectangle 2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596247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cap="all" dirty="0" smtClean="0"/>
              <a:t>Jointures</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103</a:t>
            </a:fld>
            <a:endParaRPr lang="fr-FR" dirty="0">
              <a:solidFill>
                <a:prstClr val="black">
                  <a:tint val="75000"/>
                </a:prstClr>
              </a:solidFill>
            </a:endParaRPr>
          </a:p>
        </p:txBody>
      </p:sp>
      <p:sp>
        <p:nvSpPr>
          <p:cNvPr id="6" name="Espace réservé du contenu 5"/>
          <p:cNvSpPr>
            <a:spLocks noGrp="1"/>
          </p:cNvSpPr>
          <p:nvPr>
            <p:ph idx="1"/>
          </p:nvPr>
        </p:nvSpPr>
        <p:spPr/>
        <p:txBody>
          <a:bodyPr>
            <a:normAutofit/>
          </a:bodyPr>
          <a:lstStyle/>
          <a:p>
            <a:r>
              <a:rPr lang="fr-FR" sz="1800" dirty="0" smtClean="0"/>
              <a:t>La jointure </a:t>
            </a:r>
            <a:r>
              <a:rPr lang="fr-FR" sz="1800" b="1" dirty="0" smtClean="0">
                <a:solidFill>
                  <a:schemeClr val="accent1">
                    <a:lumMod val="75000"/>
                  </a:schemeClr>
                </a:solidFill>
              </a:rPr>
              <a:t>LEFT JOIN</a:t>
            </a:r>
            <a:r>
              <a:rPr lang="fr-FR" sz="1800" dirty="0"/>
              <a:t> </a:t>
            </a:r>
            <a:r>
              <a:rPr lang="fr-FR" sz="1800" dirty="0" smtClean="0"/>
              <a:t>renvoie toutes </a:t>
            </a:r>
            <a:r>
              <a:rPr lang="fr-FR" sz="1800" dirty="0"/>
              <a:t>les lignes de la table de gauche avec les lignes correspondantes de la table de droite.</a:t>
            </a:r>
            <a:endParaRPr lang="fr-FR" sz="1800" dirty="0" smtClean="0"/>
          </a:p>
          <a:p>
            <a:endParaRPr lang="fr-FR" sz="1800" dirty="0"/>
          </a:p>
          <a:p>
            <a:pPr>
              <a:buClr>
                <a:schemeClr val="bg1"/>
              </a:buClr>
            </a:pPr>
            <a:endParaRPr lang="fr-FR" sz="1800" b="1" dirty="0" smtClean="0"/>
          </a:p>
          <a:p>
            <a:pPr>
              <a:spcBef>
                <a:spcPts val="2000"/>
              </a:spcBef>
              <a:buClr>
                <a:schemeClr val="bg1"/>
              </a:buClr>
            </a:pPr>
            <a:r>
              <a:rPr lang="fr-FR" sz="1800" b="1" dirty="0" smtClean="0"/>
              <a:t>Syntaxe</a:t>
            </a:r>
            <a:r>
              <a:rPr lang="fr-FR" sz="1800" dirty="0" smtClean="0"/>
              <a:t> :</a:t>
            </a:r>
            <a:endParaRPr lang="fr-FR" sz="1800" dirty="0"/>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err="1" smtClean="0"/>
              <a:t>left</a:t>
            </a:r>
            <a:r>
              <a:rPr lang="fr-FR" cap="small" dirty="0" smtClean="0"/>
              <a:t> </a:t>
            </a:r>
            <a:r>
              <a:rPr lang="fr-FR" cap="small" dirty="0" err="1" smtClean="0"/>
              <a:t>join</a:t>
            </a:r>
            <a:endParaRPr lang="fr-FR" cap="small" dirty="0"/>
          </a:p>
        </p:txBody>
      </p:sp>
      <p:sp>
        <p:nvSpPr>
          <p:cNvPr id="16" name="Oval 9"/>
          <p:cNvSpPr>
            <a:spLocks noChangeAspect="1"/>
          </p:cNvSpPr>
          <p:nvPr/>
        </p:nvSpPr>
        <p:spPr>
          <a:xfrm>
            <a:off x="4968601" y="1772381"/>
            <a:ext cx="1080000" cy="1080000"/>
          </a:xfrm>
          <a:prstGeom prst="ellipse">
            <a:avLst/>
          </a:prstGeom>
          <a:solidFill>
            <a:schemeClr val="tx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Oval 10"/>
          <p:cNvSpPr>
            <a:spLocks noChangeAspect="1"/>
          </p:cNvSpPr>
          <p:nvPr/>
        </p:nvSpPr>
        <p:spPr>
          <a:xfrm>
            <a:off x="5553476" y="1801401"/>
            <a:ext cx="1044000" cy="1044000"/>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8" name="Chord 13"/>
          <p:cNvSpPr>
            <a:spLocks noChangeAspect="1"/>
          </p:cNvSpPr>
          <p:nvPr/>
        </p:nvSpPr>
        <p:spPr>
          <a:xfrm rot="19661319">
            <a:off x="5576981" y="1778154"/>
            <a:ext cx="1080000" cy="1080000"/>
          </a:xfrm>
          <a:prstGeom prst="chord">
            <a:avLst>
              <a:gd name="adj1" fmla="val 9448540"/>
              <a:gd name="adj2" fmla="val 16153032"/>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hord 14"/>
          <p:cNvSpPr>
            <a:spLocks noChangeAspect="1"/>
          </p:cNvSpPr>
          <p:nvPr/>
        </p:nvSpPr>
        <p:spPr>
          <a:xfrm rot="2067788" flipH="1">
            <a:off x="4952437" y="1772381"/>
            <a:ext cx="1080000" cy="1080000"/>
          </a:xfrm>
          <a:prstGeom prst="chord">
            <a:avLst>
              <a:gd name="adj1" fmla="val 9448540"/>
              <a:gd name="adj2" fmla="val 161530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ZoneTexte 27"/>
          <p:cNvSpPr txBox="1"/>
          <p:nvPr/>
        </p:nvSpPr>
        <p:spPr>
          <a:xfrm>
            <a:off x="5172121" y="2143104"/>
            <a:ext cx="336480" cy="338554"/>
          </a:xfrm>
          <a:prstGeom prst="rect">
            <a:avLst/>
          </a:prstGeom>
          <a:noFill/>
        </p:spPr>
        <p:txBody>
          <a:bodyPr vert="horz" wrap="square" rtlCol="0">
            <a:spAutoFit/>
          </a:bodyPr>
          <a:lstStyle/>
          <a:p>
            <a:r>
              <a:rPr lang="fr-FR" sz="1600" b="1" dirty="0" smtClean="0">
                <a:solidFill>
                  <a:schemeClr val="bg1"/>
                </a:solidFill>
                <a:latin typeface="+mj-lt"/>
              </a:rPr>
              <a:t>A</a:t>
            </a:r>
            <a:endParaRPr lang="fr-FR" sz="1600" b="1" dirty="0">
              <a:solidFill>
                <a:schemeClr val="bg1"/>
              </a:solidFill>
              <a:latin typeface="+mj-lt"/>
            </a:endParaRPr>
          </a:p>
        </p:txBody>
      </p:sp>
      <p:sp>
        <p:nvSpPr>
          <p:cNvPr id="29" name="ZoneTexte 28"/>
          <p:cNvSpPr txBox="1"/>
          <p:nvPr/>
        </p:nvSpPr>
        <p:spPr>
          <a:xfrm>
            <a:off x="6089331" y="2134651"/>
            <a:ext cx="336480" cy="338554"/>
          </a:xfrm>
          <a:prstGeom prst="rect">
            <a:avLst/>
          </a:prstGeom>
          <a:noFill/>
        </p:spPr>
        <p:txBody>
          <a:bodyPr vert="horz" wrap="square" rtlCol="0">
            <a:spAutoFit/>
          </a:bodyPr>
          <a:lstStyle/>
          <a:p>
            <a:r>
              <a:rPr lang="fr-FR" sz="1600" b="1" dirty="0" smtClean="0">
                <a:solidFill>
                  <a:srgbClr val="13324A"/>
                </a:solidFill>
                <a:latin typeface="+mj-lt"/>
              </a:rPr>
              <a:t>B</a:t>
            </a:r>
            <a:endParaRPr lang="fr-FR" sz="1600" b="1" dirty="0">
              <a:solidFill>
                <a:srgbClr val="13324A"/>
              </a:solidFill>
              <a:latin typeface="+mj-lt"/>
            </a:endParaRPr>
          </a:p>
        </p:txBody>
      </p:sp>
      <p:sp>
        <p:nvSpPr>
          <p:cNvPr id="13" name="Rectangle 12"/>
          <p:cNvSpPr/>
          <p:nvPr/>
        </p:nvSpPr>
        <p:spPr>
          <a:xfrm>
            <a:off x="1196897" y="3280425"/>
            <a:ext cx="3204117" cy="1277273"/>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create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table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join</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as</a:t>
            </a:r>
            <a:endParaRPr lang="fr-FR" sz="1100" dirty="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from</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A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x,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left join </a:t>
            </a:r>
            <a:r>
              <a:rPr lang="en-US" sz="1100" dirty="0" smtClean="0">
                <a:solidFill>
                  <a:srgbClr val="000000"/>
                </a:solidFill>
                <a:latin typeface="Courier New" panose="02070309020205020404" pitchFamily="49" charset="0"/>
              </a:rPr>
              <a:t>B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y</a:t>
            </a:r>
          </a:p>
          <a:p>
            <a:r>
              <a:rPr lang="fr-FR" sz="1100" dirty="0">
                <a:solidFill>
                  <a:srgbClr val="000000"/>
                </a:solidFill>
                <a:latin typeface="Courier New" panose="02070309020205020404" pitchFamily="49" charset="0"/>
              </a:rPr>
              <a:t> </a:t>
            </a:r>
            <a:r>
              <a:rPr lang="fr-FR" sz="1100" dirty="0" smtClean="0">
                <a:solidFill>
                  <a:srgbClr val="0000FF"/>
                </a:solidFill>
                <a:latin typeface="Courier New" panose="02070309020205020404" pitchFamily="49" charset="0"/>
              </a:rPr>
              <a:t>on</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x.ID = y.ID;</a:t>
            </a: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pic>
        <p:nvPicPr>
          <p:cNvPr id="14" name="Image 13"/>
          <p:cNvPicPr>
            <a:picLocks noChangeAspect="1"/>
          </p:cNvPicPr>
          <p:nvPr/>
        </p:nvPicPr>
        <p:blipFill rotWithShape="1">
          <a:blip r:embed="rId2"/>
          <a:srcRect r="28730" b="935"/>
          <a:stretch/>
        </p:blipFill>
        <p:spPr>
          <a:xfrm>
            <a:off x="64800" y="54000"/>
            <a:ext cx="2404080" cy="303447"/>
          </a:xfrm>
          <a:prstGeom prst="rect">
            <a:avLst/>
          </a:prstGeom>
        </p:spPr>
      </p:pic>
      <p:sp>
        <p:nvSpPr>
          <p:cNvPr id="15" name="Rectangle 14"/>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126671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cap="all" dirty="0" smtClean="0"/>
              <a:t>Jointures</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104</a:t>
            </a:fld>
            <a:endParaRPr lang="fr-FR" dirty="0">
              <a:solidFill>
                <a:prstClr val="black">
                  <a:tint val="75000"/>
                </a:prstClr>
              </a:solidFill>
            </a:endParaRPr>
          </a:p>
        </p:txBody>
      </p:sp>
      <p:sp>
        <p:nvSpPr>
          <p:cNvPr id="6" name="Espace réservé du contenu 5"/>
          <p:cNvSpPr>
            <a:spLocks noGrp="1"/>
          </p:cNvSpPr>
          <p:nvPr>
            <p:ph idx="1"/>
          </p:nvPr>
        </p:nvSpPr>
        <p:spPr/>
        <p:txBody>
          <a:bodyPr>
            <a:normAutofit/>
          </a:bodyPr>
          <a:lstStyle/>
          <a:p>
            <a:r>
              <a:rPr lang="fr-FR" sz="1800" dirty="0" smtClean="0"/>
              <a:t>La jointure </a:t>
            </a:r>
            <a:r>
              <a:rPr lang="fr-FR" sz="1800" b="1" dirty="0" smtClean="0">
                <a:solidFill>
                  <a:schemeClr val="accent1">
                    <a:lumMod val="75000"/>
                  </a:schemeClr>
                </a:solidFill>
              </a:rPr>
              <a:t>RIGHT JOIN</a:t>
            </a:r>
            <a:r>
              <a:rPr lang="fr-FR" sz="1800" dirty="0"/>
              <a:t> </a:t>
            </a:r>
            <a:r>
              <a:rPr lang="fr-FR" sz="1800" dirty="0" smtClean="0"/>
              <a:t>renvoie toutes </a:t>
            </a:r>
            <a:r>
              <a:rPr lang="fr-FR" sz="1800" dirty="0"/>
              <a:t>les lignes de la table de </a:t>
            </a:r>
            <a:r>
              <a:rPr lang="fr-FR" sz="1800" dirty="0" smtClean="0"/>
              <a:t>droite </a:t>
            </a:r>
            <a:r>
              <a:rPr lang="fr-FR" sz="1800" dirty="0"/>
              <a:t>avec les lignes correspondantes de la table de </a:t>
            </a:r>
            <a:r>
              <a:rPr lang="fr-FR" sz="1800" dirty="0" smtClean="0"/>
              <a:t>gauche.</a:t>
            </a:r>
          </a:p>
          <a:p>
            <a:endParaRPr lang="fr-FR" sz="1800" dirty="0"/>
          </a:p>
          <a:p>
            <a:pPr>
              <a:buClr>
                <a:schemeClr val="bg1"/>
              </a:buClr>
            </a:pPr>
            <a:endParaRPr lang="fr-FR" sz="1800" b="1" dirty="0" smtClean="0"/>
          </a:p>
          <a:p>
            <a:pPr>
              <a:spcBef>
                <a:spcPts val="2000"/>
              </a:spcBef>
              <a:buClr>
                <a:schemeClr val="bg1"/>
              </a:buClr>
            </a:pPr>
            <a:r>
              <a:rPr lang="fr-FR" sz="1800" b="1" dirty="0" smtClean="0"/>
              <a:t>Syntaxe</a:t>
            </a:r>
            <a:r>
              <a:rPr lang="fr-FR" sz="1800" dirty="0" smtClean="0"/>
              <a:t> :</a:t>
            </a:r>
            <a:endParaRPr lang="fr-FR" sz="1800" dirty="0"/>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right </a:t>
            </a:r>
            <a:r>
              <a:rPr lang="fr-FR" cap="small" dirty="0" err="1" smtClean="0"/>
              <a:t>join</a:t>
            </a:r>
            <a:endParaRPr lang="fr-FR" cap="small" dirty="0"/>
          </a:p>
        </p:txBody>
      </p:sp>
      <p:sp>
        <p:nvSpPr>
          <p:cNvPr id="17" name="Oval 10"/>
          <p:cNvSpPr>
            <a:spLocks noChangeAspect="1"/>
          </p:cNvSpPr>
          <p:nvPr/>
        </p:nvSpPr>
        <p:spPr>
          <a:xfrm>
            <a:off x="5553476" y="1801401"/>
            <a:ext cx="1044000" cy="1044000"/>
          </a:xfrm>
          <a:prstGeom prst="ellipse">
            <a:avLst/>
          </a:prstGeom>
          <a:solidFill>
            <a:schemeClr val="tx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8" name="Chord 13"/>
          <p:cNvSpPr>
            <a:spLocks noChangeAspect="1"/>
          </p:cNvSpPr>
          <p:nvPr/>
        </p:nvSpPr>
        <p:spPr>
          <a:xfrm rot="19661319">
            <a:off x="5576981" y="1778154"/>
            <a:ext cx="1080000" cy="1080000"/>
          </a:xfrm>
          <a:prstGeom prst="chord">
            <a:avLst>
              <a:gd name="adj1" fmla="val 9448540"/>
              <a:gd name="adj2" fmla="val 16153032"/>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hord 14"/>
          <p:cNvSpPr>
            <a:spLocks noChangeAspect="1"/>
          </p:cNvSpPr>
          <p:nvPr/>
        </p:nvSpPr>
        <p:spPr>
          <a:xfrm rot="2067788" flipH="1">
            <a:off x="4952437" y="1772381"/>
            <a:ext cx="1080000" cy="1080000"/>
          </a:xfrm>
          <a:prstGeom prst="chord">
            <a:avLst>
              <a:gd name="adj1" fmla="val 9448540"/>
              <a:gd name="adj2" fmla="val 161530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ZoneTexte 27"/>
          <p:cNvSpPr txBox="1"/>
          <p:nvPr/>
        </p:nvSpPr>
        <p:spPr>
          <a:xfrm>
            <a:off x="5172121" y="2143104"/>
            <a:ext cx="336480" cy="338554"/>
          </a:xfrm>
          <a:prstGeom prst="rect">
            <a:avLst/>
          </a:prstGeom>
          <a:noFill/>
        </p:spPr>
        <p:txBody>
          <a:bodyPr vert="horz" wrap="square" rtlCol="0">
            <a:spAutoFit/>
          </a:bodyPr>
          <a:lstStyle/>
          <a:p>
            <a:r>
              <a:rPr lang="fr-FR" sz="1600" b="1" dirty="0" smtClean="0">
                <a:solidFill>
                  <a:schemeClr val="tx2"/>
                </a:solidFill>
                <a:latin typeface="+mj-lt"/>
              </a:rPr>
              <a:t>A</a:t>
            </a:r>
            <a:endParaRPr lang="fr-FR" sz="1600" b="1" dirty="0">
              <a:solidFill>
                <a:schemeClr val="tx2"/>
              </a:solidFill>
              <a:latin typeface="+mj-lt"/>
            </a:endParaRPr>
          </a:p>
        </p:txBody>
      </p:sp>
      <p:sp>
        <p:nvSpPr>
          <p:cNvPr id="29" name="ZoneTexte 28"/>
          <p:cNvSpPr txBox="1"/>
          <p:nvPr/>
        </p:nvSpPr>
        <p:spPr>
          <a:xfrm>
            <a:off x="6089331" y="2134651"/>
            <a:ext cx="336480" cy="338554"/>
          </a:xfrm>
          <a:prstGeom prst="rect">
            <a:avLst/>
          </a:prstGeom>
          <a:noFill/>
        </p:spPr>
        <p:txBody>
          <a:bodyPr vert="horz" wrap="square" rtlCol="0">
            <a:spAutoFit/>
          </a:bodyPr>
          <a:lstStyle/>
          <a:p>
            <a:r>
              <a:rPr lang="fr-FR" sz="1600" b="1" dirty="0" smtClean="0">
                <a:solidFill>
                  <a:schemeClr val="bg1"/>
                </a:solidFill>
                <a:latin typeface="+mj-lt"/>
              </a:rPr>
              <a:t>B</a:t>
            </a:r>
            <a:endParaRPr lang="fr-FR" sz="1600" b="1" dirty="0">
              <a:solidFill>
                <a:schemeClr val="bg1"/>
              </a:solidFill>
              <a:latin typeface="+mj-lt"/>
            </a:endParaRPr>
          </a:p>
        </p:txBody>
      </p:sp>
      <p:sp>
        <p:nvSpPr>
          <p:cNvPr id="13" name="Oval 9"/>
          <p:cNvSpPr>
            <a:spLocks noChangeAspect="1"/>
          </p:cNvSpPr>
          <p:nvPr/>
        </p:nvSpPr>
        <p:spPr>
          <a:xfrm>
            <a:off x="4968601" y="1772381"/>
            <a:ext cx="1080000" cy="1080000"/>
          </a:xfrm>
          <a:prstGeom prst="ellipse">
            <a:avLst/>
          </a:prstGeom>
          <a:solidFill>
            <a:schemeClr val="bg1">
              <a:alpha val="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 name="Rectangle 14"/>
          <p:cNvSpPr/>
          <p:nvPr/>
        </p:nvSpPr>
        <p:spPr>
          <a:xfrm>
            <a:off x="1196897" y="3280425"/>
            <a:ext cx="3204117" cy="1277273"/>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create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table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join</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as</a:t>
            </a:r>
            <a:endParaRPr lang="fr-FR" sz="1100" dirty="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from</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A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x,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right </a:t>
            </a:r>
            <a:r>
              <a:rPr lang="en-US" sz="1100" dirty="0">
                <a:solidFill>
                  <a:srgbClr val="0000FF"/>
                </a:solidFill>
                <a:latin typeface="Courier New" panose="02070309020205020404" pitchFamily="49" charset="0"/>
              </a:rPr>
              <a:t>join </a:t>
            </a:r>
            <a:r>
              <a:rPr lang="en-US" sz="1100" dirty="0" smtClean="0">
                <a:solidFill>
                  <a:srgbClr val="000000"/>
                </a:solidFill>
                <a:latin typeface="Courier New" panose="02070309020205020404" pitchFamily="49" charset="0"/>
              </a:rPr>
              <a:t>B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y</a:t>
            </a:r>
          </a:p>
          <a:p>
            <a:r>
              <a:rPr lang="fr-FR" sz="1100" dirty="0">
                <a:solidFill>
                  <a:srgbClr val="000000"/>
                </a:solidFill>
                <a:latin typeface="Courier New" panose="02070309020205020404" pitchFamily="49" charset="0"/>
              </a:rPr>
              <a:t> </a:t>
            </a:r>
            <a:r>
              <a:rPr lang="fr-FR" sz="1100" dirty="0" smtClean="0">
                <a:solidFill>
                  <a:srgbClr val="0000FF"/>
                </a:solidFill>
                <a:latin typeface="Courier New" panose="02070309020205020404" pitchFamily="49" charset="0"/>
              </a:rPr>
              <a:t>on</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x.ID = y.ID;</a:t>
            </a: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pic>
        <p:nvPicPr>
          <p:cNvPr id="14" name="Image 13"/>
          <p:cNvPicPr>
            <a:picLocks noChangeAspect="1"/>
          </p:cNvPicPr>
          <p:nvPr/>
        </p:nvPicPr>
        <p:blipFill rotWithShape="1">
          <a:blip r:embed="rId2"/>
          <a:srcRect r="28730" b="935"/>
          <a:stretch/>
        </p:blipFill>
        <p:spPr>
          <a:xfrm>
            <a:off x="64800" y="54000"/>
            <a:ext cx="2404080" cy="303447"/>
          </a:xfrm>
          <a:prstGeom prst="rect">
            <a:avLst/>
          </a:prstGeom>
        </p:spPr>
      </p:pic>
      <p:sp>
        <p:nvSpPr>
          <p:cNvPr id="16" name="Rectangle 1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03969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cap="all" dirty="0" smtClean="0"/>
              <a:t>Jointures</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105</a:t>
            </a:fld>
            <a:endParaRPr lang="fr-FR" dirty="0">
              <a:solidFill>
                <a:prstClr val="black">
                  <a:tint val="75000"/>
                </a:prstClr>
              </a:solidFill>
            </a:endParaRPr>
          </a:p>
        </p:txBody>
      </p:sp>
      <p:sp>
        <p:nvSpPr>
          <p:cNvPr id="6" name="Espace réservé du contenu 5"/>
          <p:cNvSpPr>
            <a:spLocks noGrp="1"/>
          </p:cNvSpPr>
          <p:nvPr>
            <p:ph idx="1"/>
          </p:nvPr>
        </p:nvSpPr>
        <p:spPr/>
        <p:txBody>
          <a:bodyPr>
            <a:normAutofit/>
          </a:bodyPr>
          <a:lstStyle/>
          <a:p>
            <a:r>
              <a:rPr lang="fr-FR" sz="1800" dirty="0" smtClean="0"/>
              <a:t>La jointure </a:t>
            </a:r>
            <a:r>
              <a:rPr lang="fr-FR" sz="1800" b="1" dirty="0" smtClean="0">
                <a:solidFill>
                  <a:schemeClr val="accent1">
                    <a:lumMod val="75000"/>
                  </a:schemeClr>
                </a:solidFill>
              </a:rPr>
              <a:t>FULL JOIN</a:t>
            </a:r>
            <a:r>
              <a:rPr lang="fr-FR" sz="1800" dirty="0" smtClean="0"/>
              <a:t> renvoie </a:t>
            </a:r>
            <a:r>
              <a:rPr lang="fr-FR" sz="1800" dirty="0"/>
              <a:t>les </a:t>
            </a:r>
            <a:r>
              <a:rPr lang="fr-FR" sz="1800" dirty="0" smtClean="0"/>
              <a:t>toutes les lignes de la table de gauche et la table de droite.</a:t>
            </a:r>
          </a:p>
          <a:p>
            <a:endParaRPr lang="fr-FR" sz="1800" dirty="0"/>
          </a:p>
          <a:p>
            <a:pPr>
              <a:buClr>
                <a:schemeClr val="bg1"/>
              </a:buClr>
            </a:pPr>
            <a:endParaRPr lang="fr-FR" sz="1800" b="1" dirty="0" smtClean="0"/>
          </a:p>
          <a:p>
            <a:pPr>
              <a:buClr>
                <a:schemeClr val="bg1"/>
              </a:buClr>
            </a:pPr>
            <a:endParaRPr lang="fr-FR" sz="1800" b="1" dirty="0" smtClean="0"/>
          </a:p>
          <a:p>
            <a:pPr>
              <a:buClr>
                <a:schemeClr val="bg1"/>
              </a:buClr>
            </a:pPr>
            <a:r>
              <a:rPr lang="fr-FR" sz="1800" b="1" dirty="0" smtClean="0"/>
              <a:t>Syntaxe</a:t>
            </a:r>
            <a:r>
              <a:rPr lang="fr-FR" sz="1800" dirty="0" smtClean="0"/>
              <a:t> :</a:t>
            </a:r>
            <a:endParaRPr lang="fr-FR" sz="1800" dirty="0"/>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full </a:t>
            </a:r>
            <a:r>
              <a:rPr lang="fr-FR" cap="small" dirty="0" err="1" smtClean="0"/>
              <a:t>join</a:t>
            </a:r>
            <a:endParaRPr lang="fr-FR" cap="small" dirty="0"/>
          </a:p>
        </p:txBody>
      </p:sp>
      <p:sp>
        <p:nvSpPr>
          <p:cNvPr id="16" name="Oval 9"/>
          <p:cNvSpPr>
            <a:spLocks noChangeAspect="1"/>
          </p:cNvSpPr>
          <p:nvPr/>
        </p:nvSpPr>
        <p:spPr>
          <a:xfrm>
            <a:off x="4959871" y="1772376"/>
            <a:ext cx="1080000" cy="1080000"/>
          </a:xfrm>
          <a:prstGeom prst="ellipse">
            <a:avLst/>
          </a:prstGeom>
          <a:solidFill>
            <a:schemeClr val="tx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Oval 10"/>
          <p:cNvSpPr>
            <a:spLocks noChangeAspect="1"/>
          </p:cNvSpPr>
          <p:nvPr/>
        </p:nvSpPr>
        <p:spPr>
          <a:xfrm>
            <a:off x="5547083" y="1790376"/>
            <a:ext cx="1044000" cy="1044000"/>
          </a:xfrm>
          <a:prstGeom prst="ellipse">
            <a:avLst/>
          </a:prstGeom>
          <a:solidFill>
            <a:schemeClr val="tx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8" name="Chord 13"/>
          <p:cNvSpPr>
            <a:spLocks noChangeAspect="1"/>
          </p:cNvSpPr>
          <p:nvPr/>
        </p:nvSpPr>
        <p:spPr>
          <a:xfrm rot="19661319">
            <a:off x="5559722" y="1778150"/>
            <a:ext cx="1080000" cy="1080000"/>
          </a:xfrm>
          <a:prstGeom prst="chord">
            <a:avLst>
              <a:gd name="adj1" fmla="val 9448540"/>
              <a:gd name="adj2" fmla="val 16153032"/>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hord 14"/>
          <p:cNvSpPr>
            <a:spLocks noChangeAspect="1"/>
          </p:cNvSpPr>
          <p:nvPr/>
        </p:nvSpPr>
        <p:spPr>
          <a:xfrm rot="2067788" flipH="1">
            <a:off x="4952437" y="1772376"/>
            <a:ext cx="1080000" cy="1080000"/>
          </a:xfrm>
          <a:prstGeom prst="chord">
            <a:avLst>
              <a:gd name="adj1" fmla="val 9448540"/>
              <a:gd name="adj2" fmla="val 161530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ZoneTexte 27"/>
          <p:cNvSpPr txBox="1"/>
          <p:nvPr/>
        </p:nvSpPr>
        <p:spPr>
          <a:xfrm>
            <a:off x="5172121" y="2143099"/>
            <a:ext cx="336480" cy="338554"/>
          </a:xfrm>
          <a:prstGeom prst="rect">
            <a:avLst/>
          </a:prstGeom>
          <a:noFill/>
        </p:spPr>
        <p:txBody>
          <a:bodyPr vert="horz" wrap="square" rtlCol="0">
            <a:spAutoFit/>
          </a:bodyPr>
          <a:lstStyle/>
          <a:p>
            <a:r>
              <a:rPr lang="fr-FR" sz="1600" b="1" dirty="0" smtClean="0">
                <a:solidFill>
                  <a:schemeClr val="bg1"/>
                </a:solidFill>
                <a:latin typeface="+mj-lt"/>
              </a:rPr>
              <a:t>A</a:t>
            </a:r>
            <a:endParaRPr lang="fr-FR" sz="1600" b="1" dirty="0">
              <a:solidFill>
                <a:schemeClr val="bg1"/>
              </a:solidFill>
              <a:latin typeface="+mj-lt"/>
            </a:endParaRPr>
          </a:p>
        </p:txBody>
      </p:sp>
      <p:sp>
        <p:nvSpPr>
          <p:cNvPr id="29" name="ZoneTexte 28"/>
          <p:cNvSpPr txBox="1"/>
          <p:nvPr/>
        </p:nvSpPr>
        <p:spPr>
          <a:xfrm>
            <a:off x="6089331" y="2134646"/>
            <a:ext cx="336480" cy="338554"/>
          </a:xfrm>
          <a:prstGeom prst="rect">
            <a:avLst/>
          </a:prstGeom>
          <a:noFill/>
        </p:spPr>
        <p:txBody>
          <a:bodyPr vert="horz" wrap="square" rtlCol="0">
            <a:spAutoFit/>
          </a:bodyPr>
          <a:lstStyle/>
          <a:p>
            <a:r>
              <a:rPr lang="fr-FR" sz="1600" b="1" dirty="0" smtClean="0">
                <a:solidFill>
                  <a:schemeClr val="bg1"/>
                </a:solidFill>
                <a:latin typeface="+mj-lt"/>
              </a:rPr>
              <a:t>B</a:t>
            </a:r>
            <a:endParaRPr lang="fr-FR" sz="1600" b="1" dirty="0">
              <a:solidFill>
                <a:schemeClr val="bg1"/>
              </a:solidFill>
              <a:latin typeface="+mj-lt"/>
            </a:endParaRPr>
          </a:p>
        </p:txBody>
      </p:sp>
      <p:sp>
        <p:nvSpPr>
          <p:cNvPr id="20" name="Oval 10"/>
          <p:cNvSpPr>
            <a:spLocks noChangeAspect="1"/>
          </p:cNvSpPr>
          <p:nvPr/>
        </p:nvSpPr>
        <p:spPr>
          <a:xfrm>
            <a:off x="5544546" y="1790376"/>
            <a:ext cx="1044000" cy="1044000"/>
          </a:xfrm>
          <a:prstGeom prst="ellipse">
            <a:avLst/>
          </a:prstGeom>
          <a:solidFill>
            <a:schemeClr val="tx2">
              <a:alpha val="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1" name="Oval 9"/>
          <p:cNvSpPr>
            <a:spLocks noChangeAspect="1"/>
          </p:cNvSpPr>
          <p:nvPr/>
        </p:nvSpPr>
        <p:spPr>
          <a:xfrm>
            <a:off x="4959871" y="1772376"/>
            <a:ext cx="1080000" cy="1080000"/>
          </a:xfrm>
          <a:prstGeom prst="ellipse">
            <a:avLst/>
          </a:prstGeom>
          <a:solidFill>
            <a:schemeClr val="tx2">
              <a:alpha val="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3" name="Rectangle 22"/>
          <p:cNvSpPr/>
          <p:nvPr/>
        </p:nvSpPr>
        <p:spPr>
          <a:xfrm>
            <a:off x="1196897" y="3280425"/>
            <a:ext cx="3204117" cy="1277273"/>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create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table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join</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as</a:t>
            </a:r>
            <a:endParaRPr lang="fr-FR" sz="1100" dirty="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from</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A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x,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full </a:t>
            </a:r>
            <a:r>
              <a:rPr lang="en-US" sz="1100" dirty="0">
                <a:solidFill>
                  <a:srgbClr val="0000FF"/>
                </a:solidFill>
                <a:latin typeface="Courier New" panose="02070309020205020404" pitchFamily="49" charset="0"/>
              </a:rPr>
              <a:t>join </a:t>
            </a:r>
            <a:r>
              <a:rPr lang="en-US" sz="1100" dirty="0" smtClean="0">
                <a:solidFill>
                  <a:srgbClr val="000000"/>
                </a:solidFill>
                <a:latin typeface="Courier New" panose="02070309020205020404" pitchFamily="49" charset="0"/>
              </a:rPr>
              <a:t>B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y</a:t>
            </a:r>
          </a:p>
          <a:p>
            <a:r>
              <a:rPr lang="fr-FR" sz="1100" dirty="0">
                <a:solidFill>
                  <a:srgbClr val="000000"/>
                </a:solidFill>
                <a:latin typeface="Courier New" panose="02070309020205020404" pitchFamily="49" charset="0"/>
              </a:rPr>
              <a:t> </a:t>
            </a:r>
            <a:r>
              <a:rPr lang="fr-FR" sz="1100" dirty="0" smtClean="0">
                <a:solidFill>
                  <a:srgbClr val="0000FF"/>
                </a:solidFill>
                <a:latin typeface="Courier New" panose="02070309020205020404" pitchFamily="49" charset="0"/>
              </a:rPr>
              <a:t>on</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x.ID = y.ID;</a:t>
            </a: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pic>
        <p:nvPicPr>
          <p:cNvPr id="22" name="Image 21"/>
          <p:cNvPicPr>
            <a:picLocks noChangeAspect="1"/>
          </p:cNvPicPr>
          <p:nvPr/>
        </p:nvPicPr>
        <p:blipFill rotWithShape="1">
          <a:blip r:embed="rId2"/>
          <a:srcRect r="28730" b="935"/>
          <a:stretch/>
        </p:blipFill>
        <p:spPr>
          <a:xfrm>
            <a:off x="64800" y="54000"/>
            <a:ext cx="2404080" cy="303447"/>
          </a:xfrm>
          <a:prstGeom prst="rect">
            <a:avLst/>
          </a:prstGeom>
        </p:spPr>
      </p:pic>
      <p:sp>
        <p:nvSpPr>
          <p:cNvPr id="24" name="Rectangle 23"/>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7230605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cap="all" dirty="0" smtClean="0"/>
              <a:t>Jointures</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106</a:t>
            </a:fld>
            <a:endParaRPr lang="fr-FR" dirty="0">
              <a:solidFill>
                <a:prstClr val="black">
                  <a:tint val="75000"/>
                </a:prstClr>
              </a:solidFill>
            </a:endParaRPr>
          </a:p>
        </p:txBody>
      </p:sp>
      <p:sp>
        <p:nvSpPr>
          <p:cNvPr id="6" name="Espace réservé du contenu 5"/>
          <p:cNvSpPr>
            <a:spLocks noGrp="1"/>
          </p:cNvSpPr>
          <p:nvPr>
            <p:ph idx="1"/>
          </p:nvPr>
        </p:nvSpPr>
        <p:spPr>
          <a:xfrm>
            <a:off x="904875" y="1368424"/>
            <a:ext cx="10515600" cy="4658069"/>
          </a:xfrm>
        </p:spPr>
        <p:txBody>
          <a:bodyPr>
            <a:normAutofit/>
          </a:bodyPr>
          <a:lstStyle/>
          <a:p>
            <a:r>
              <a:rPr lang="fr-FR" sz="1800" dirty="0" smtClean="0"/>
              <a:t>La jointure </a:t>
            </a:r>
            <a:r>
              <a:rPr lang="fr-FR" sz="1800" b="1" dirty="0" smtClean="0">
                <a:solidFill>
                  <a:schemeClr val="accent1">
                    <a:lumMod val="75000"/>
                  </a:schemeClr>
                </a:solidFill>
              </a:rPr>
              <a:t>UNION </a:t>
            </a:r>
            <a:r>
              <a:rPr lang="fr-FR" sz="1800" dirty="0" smtClean="0"/>
              <a:t>renvoie les informations des deux tables de départ en éliminant les doublons parfaits et en triant selon l’ordre des variables dans la commande SELECT.</a:t>
            </a:r>
          </a:p>
          <a:p>
            <a:pPr>
              <a:spcBef>
                <a:spcPts val="1800"/>
              </a:spcBef>
              <a:buClr>
                <a:schemeClr val="bg1"/>
              </a:buClr>
            </a:pPr>
            <a:endParaRPr lang="fr-FR" sz="1800" b="1" dirty="0" smtClean="0"/>
          </a:p>
          <a:p>
            <a:pPr>
              <a:spcBef>
                <a:spcPts val="1800"/>
              </a:spcBef>
              <a:buClr>
                <a:schemeClr val="bg1"/>
              </a:buClr>
            </a:pPr>
            <a:endParaRPr lang="fr-FR" sz="1800" b="1" dirty="0"/>
          </a:p>
          <a:p>
            <a:pPr>
              <a:spcBef>
                <a:spcPts val="1800"/>
              </a:spcBef>
              <a:buClr>
                <a:schemeClr val="bg1"/>
              </a:buClr>
            </a:pPr>
            <a:endParaRPr lang="fr-FR" sz="1800" b="1" dirty="0" smtClean="0"/>
          </a:p>
          <a:p>
            <a:pPr>
              <a:spcBef>
                <a:spcPts val="1800"/>
              </a:spcBef>
              <a:buClr>
                <a:schemeClr val="bg1"/>
              </a:buClr>
            </a:pPr>
            <a:r>
              <a:rPr lang="fr-FR" sz="1800" b="1" dirty="0" smtClean="0"/>
              <a:t>Syntaxe</a:t>
            </a:r>
            <a:r>
              <a:rPr lang="fr-FR" sz="1800" dirty="0" smtClean="0"/>
              <a:t> :</a:t>
            </a:r>
            <a:endParaRPr lang="fr-FR" sz="1800" dirty="0"/>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union</a:t>
            </a:r>
            <a:endParaRPr lang="fr-FR" cap="small" dirty="0"/>
          </a:p>
        </p:txBody>
      </p:sp>
      <p:sp>
        <p:nvSpPr>
          <p:cNvPr id="31" name="Rectangle 30"/>
          <p:cNvSpPr/>
          <p:nvPr/>
        </p:nvSpPr>
        <p:spPr>
          <a:xfrm>
            <a:off x="1204742" y="3889815"/>
            <a:ext cx="3204117" cy="1446550"/>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create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table</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jointure </a:t>
            </a:r>
            <a:r>
              <a:rPr lang="fr-FR" sz="1100" dirty="0">
                <a:solidFill>
                  <a:srgbClr val="0000FF"/>
                </a:solidFill>
                <a:latin typeface="Courier New" panose="02070309020205020404" pitchFamily="49" charset="0"/>
              </a:rPr>
              <a:t>as</a:t>
            </a:r>
            <a:endParaRPr lang="fr-FR" sz="1100" dirty="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from</a:t>
            </a:r>
            <a:r>
              <a:rPr lang="en-US" sz="1100" dirty="0" smtClean="0">
                <a:solidFill>
                  <a:srgbClr val="000000"/>
                </a:solidFill>
                <a:latin typeface="Courier New" panose="02070309020205020404" pitchFamily="49" charset="0"/>
              </a:rPr>
              <a:t> A</a:t>
            </a:r>
          </a:p>
          <a:p>
            <a:r>
              <a:rPr lang="en-US" sz="1100" dirty="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union</a:t>
            </a:r>
          </a:p>
          <a:p>
            <a:r>
              <a:rPr lang="en-US" sz="1100" dirty="0" smtClean="0">
                <a:solidFill>
                  <a:srgbClr val="0000FF"/>
                </a:solidFill>
                <a:latin typeface="Courier New" panose="02070309020205020404" pitchFamily="49" charset="0"/>
              </a:rPr>
              <a:t> select</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from </a:t>
            </a:r>
            <a:r>
              <a:rPr lang="en-US" sz="1100" dirty="0" smtClean="0">
                <a:solidFill>
                  <a:srgbClr val="000000"/>
                </a:solidFill>
                <a:latin typeface="Courier New" panose="02070309020205020404" pitchFamily="49" charset="0"/>
              </a:rPr>
              <a:t>B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y</a:t>
            </a:r>
            <a:r>
              <a:rPr lang="fr-FR" sz="1100" dirty="0" smtClean="0">
                <a:solidFill>
                  <a:srgbClr val="000000"/>
                </a:solidFill>
                <a:latin typeface="Courier New" panose="02070309020205020404" pitchFamily="49" charset="0"/>
              </a:rPr>
              <a:t>;</a:t>
            </a:r>
            <a:endParaRPr lang="fr-FR" sz="1100" dirty="0">
              <a:solidFill>
                <a:srgbClr val="000000"/>
              </a:solidFill>
              <a:latin typeface="Courier New" panose="02070309020205020404" pitchFamily="49" charset="0"/>
            </a:endParaRP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sp>
        <p:nvSpPr>
          <p:cNvPr id="2" name="Rectangle 1"/>
          <p:cNvSpPr/>
          <p:nvPr/>
        </p:nvSpPr>
        <p:spPr>
          <a:xfrm>
            <a:off x="3714837" y="2132826"/>
            <a:ext cx="512956" cy="9961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4625520" y="2132826"/>
            <a:ext cx="512956" cy="9961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a:spLocks noChangeAspect="1"/>
          </p:cNvSpPr>
          <p:nvPr/>
        </p:nvSpPr>
        <p:spPr>
          <a:xfrm>
            <a:off x="4763432" y="2208629"/>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22" name="Ellipse 21"/>
          <p:cNvSpPr>
            <a:spLocks noChangeAspect="1"/>
          </p:cNvSpPr>
          <p:nvPr/>
        </p:nvSpPr>
        <p:spPr>
          <a:xfrm>
            <a:off x="4763432" y="2526923"/>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23" name="Ellipse 22"/>
          <p:cNvSpPr>
            <a:spLocks noChangeAspect="1"/>
          </p:cNvSpPr>
          <p:nvPr/>
        </p:nvSpPr>
        <p:spPr>
          <a:xfrm>
            <a:off x="4763432" y="2845217"/>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24" name="ZoneTexte 23"/>
          <p:cNvSpPr txBox="1"/>
          <p:nvPr/>
        </p:nvSpPr>
        <p:spPr>
          <a:xfrm>
            <a:off x="3577715" y="3119154"/>
            <a:ext cx="831144" cy="276999"/>
          </a:xfrm>
          <a:prstGeom prst="rect">
            <a:avLst/>
          </a:prstGeom>
          <a:noFill/>
        </p:spPr>
        <p:txBody>
          <a:bodyPr vert="horz" wrap="square" rtlCol="0">
            <a:spAutoFit/>
          </a:bodyPr>
          <a:lstStyle/>
          <a:p>
            <a:pPr algn="ctr"/>
            <a:r>
              <a:rPr lang="fr-FR" sz="1200" b="1" dirty="0" smtClean="0">
                <a:solidFill>
                  <a:srgbClr val="13324A"/>
                </a:solidFill>
                <a:latin typeface="+mj-lt"/>
              </a:rPr>
              <a:t>Table A</a:t>
            </a:r>
            <a:endParaRPr lang="fr-FR" sz="1200" b="1" dirty="0">
              <a:solidFill>
                <a:srgbClr val="13324A"/>
              </a:solidFill>
              <a:latin typeface="+mj-lt"/>
            </a:endParaRPr>
          </a:p>
        </p:txBody>
      </p:sp>
      <p:sp>
        <p:nvSpPr>
          <p:cNvPr id="25" name="Rectangle 24"/>
          <p:cNvSpPr/>
          <p:nvPr/>
        </p:nvSpPr>
        <p:spPr>
          <a:xfrm>
            <a:off x="6009962" y="1977488"/>
            <a:ext cx="613862" cy="135301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p:cNvSpPr>
            <a:spLocks noChangeAspect="1"/>
          </p:cNvSpPr>
          <p:nvPr/>
        </p:nvSpPr>
        <p:spPr>
          <a:xfrm>
            <a:off x="6191028" y="2116505"/>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45" name="Ellipse 44"/>
          <p:cNvSpPr>
            <a:spLocks noChangeAspect="1"/>
          </p:cNvSpPr>
          <p:nvPr/>
        </p:nvSpPr>
        <p:spPr>
          <a:xfrm>
            <a:off x="6191028" y="2383452"/>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46" name="Ellipse 45"/>
          <p:cNvSpPr>
            <a:spLocks noChangeAspect="1"/>
          </p:cNvSpPr>
          <p:nvPr/>
        </p:nvSpPr>
        <p:spPr>
          <a:xfrm>
            <a:off x="6191028" y="2641593"/>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47" name="Ellipse 46"/>
          <p:cNvSpPr>
            <a:spLocks noChangeAspect="1"/>
          </p:cNvSpPr>
          <p:nvPr/>
        </p:nvSpPr>
        <p:spPr>
          <a:xfrm>
            <a:off x="6191028" y="2920760"/>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62" name="Flèche droite 61"/>
          <p:cNvSpPr/>
          <p:nvPr/>
        </p:nvSpPr>
        <p:spPr>
          <a:xfrm>
            <a:off x="5435050" y="2570030"/>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4449201" y="3119154"/>
            <a:ext cx="831144" cy="276999"/>
          </a:xfrm>
          <a:prstGeom prst="rect">
            <a:avLst/>
          </a:prstGeom>
          <a:noFill/>
        </p:spPr>
        <p:txBody>
          <a:bodyPr vert="horz" wrap="square" rtlCol="0">
            <a:spAutoFit/>
          </a:bodyPr>
          <a:lstStyle/>
          <a:p>
            <a:pPr algn="ctr"/>
            <a:r>
              <a:rPr lang="fr-FR" sz="1200" b="1" dirty="0" smtClean="0">
                <a:solidFill>
                  <a:srgbClr val="13324A"/>
                </a:solidFill>
                <a:latin typeface="+mj-lt"/>
              </a:rPr>
              <a:t>Table B</a:t>
            </a:r>
            <a:endParaRPr lang="fr-FR" sz="1200" b="1" dirty="0">
              <a:solidFill>
                <a:srgbClr val="13324A"/>
              </a:solidFill>
              <a:latin typeface="+mj-lt"/>
            </a:endParaRPr>
          </a:p>
        </p:txBody>
      </p:sp>
      <p:sp>
        <p:nvSpPr>
          <p:cNvPr id="38" name="Ellipse 37"/>
          <p:cNvSpPr>
            <a:spLocks noChangeAspect="1"/>
          </p:cNvSpPr>
          <p:nvPr/>
        </p:nvSpPr>
        <p:spPr>
          <a:xfrm>
            <a:off x="3850429" y="2208629"/>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39" name="Ellipse 38"/>
          <p:cNvSpPr>
            <a:spLocks noChangeAspect="1"/>
          </p:cNvSpPr>
          <p:nvPr/>
        </p:nvSpPr>
        <p:spPr>
          <a:xfrm>
            <a:off x="3850429" y="2526923"/>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40" name="Ellipse 39"/>
          <p:cNvSpPr>
            <a:spLocks noChangeAspect="1"/>
          </p:cNvSpPr>
          <p:nvPr/>
        </p:nvSpPr>
        <p:spPr>
          <a:xfrm>
            <a:off x="3850429" y="2845217"/>
            <a:ext cx="252000" cy="2520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pic>
        <p:nvPicPr>
          <p:cNvPr id="26" name="Image 25"/>
          <p:cNvPicPr>
            <a:picLocks noChangeAspect="1"/>
          </p:cNvPicPr>
          <p:nvPr/>
        </p:nvPicPr>
        <p:blipFill rotWithShape="1">
          <a:blip r:embed="rId2"/>
          <a:srcRect r="28730" b="935"/>
          <a:stretch/>
        </p:blipFill>
        <p:spPr>
          <a:xfrm>
            <a:off x="64800" y="54000"/>
            <a:ext cx="2404080" cy="303447"/>
          </a:xfrm>
          <a:prstGeom prst="rect">
            <a:avLst/>
          </a:prstGeom>
        </p:spPr>
      </p:pic>
      <p:sp>
        <p:nvSpPr>
          <p:cNvPr id="27" name="Rectangle 2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27663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29019"/>
          </a:xfrm>
        </p:spPr>
        <p:txBody>
          <a:bodyPr>
            <a:normAutofit/>
          </a:bodyPr>
          <a:lstStyle/>
          <a:p>
            <a:r>
              <a:rPr lang="fr-FR" sz="1800" dirty="0" smtClean="0"/>
              <a:t>La PROC SQL permet la création de macro-variables selon 3 besoins :</a:t>
            </a:r>
          </a:p>
          <a:p>
            <a:pPr lvl="1"/>
            <a:r>
              <a:rPr lang="fr-FR" sz="1600" dirty="0" smtClean="0"/>
              <a:t>Sauvegarder </a:t>
            </a:r>
            <a:r>
              <a:rPr lang="fr-FR" sz="1600" dirty="0"/>
              <a:t>une valeur unique dans une macro </a:t>
            </a:r>
            <a:r>
              <a:rPr lang="fr-FR" sz="1600" dirty="0" err="1" smtClean="0"/>
              <a:t>variableSauvegarder</a:t>
            </a:r>
            <a:r>
              <a:rPr lang="fr-FR" sz="1600" dirty="0" smtClean="0"/>
              <a:t> </a:t>
            </a:r>
            <a:r>
              <a:rPr lang="fr-FR" sz="1600" dirty="0"/>
              <a:t>toutes les valeurs prises par une variable dans une seule macro variable, en jouant avec </a:t>
            </a:r>
            <a:r>
              <a:rPr lang="fr-FR" sz="1600" b="1" dirty="0" smtClean="0">
                <a:solidFill>
                  <a:schemeClr val="accent1">
                    <a:lumMod val="75000"/>
                  </a:schemeClr>
                </a:solidFill>
              </a:rPr>
              <a:t>SEPARATED BY</a:t>
            </a:r>
          </a:p>
          <a:p>
            <a:pPr lvl="1"/>
            <a:r>
              <a:rPr lang="fr-FR" sz="1600" dirty="0" smtClean="0"/>
              <a:t>Créer </a:t>
            </a:r>
            <a:r>
              <a:rPr lang="fr-FR" sz="1600" dirty="0"/>
              <a:t>autant de </a:t>
            </a:r>
            <a:r>
              <a:rPr lang="fr-FR" sz="1600" dirty="0" smtClean="0"/>
              <a:t>macro-variables </a:t>
            </a:r>
            <a:r>
              <a:rPr lang="fr-FR" sz="1600" dirty="0"/>
              <a:t>qu’il y a de valeurs sélectionnées. </a:t>
            </a:r>
          </a:p>
          <a:p>
            <a:pPr>
              <a:buClr>
                <a:schemeClr val="bg1"/>
              </a:buClr>
            </a:pPr>
            <a:r>
              <a:rPr lang="fr-FR" sz="1800" b="1" dirty="0" smtClean="0">
                <a:solidFill>
                  <a:schemeClr val="tx2"/>
                </a:solidFill>
              </a:rPr>
              <a:t>Une macro-variable </a:t>
            </a:r>
            <a:r>
              <a:rPr lang="fr-FR" sz="1800" dirty="0" smtClean="0"/>
              <a:t>avec une seule valeur : </a:t>
            </a:r>
            <a:r>
              <a:rPr lang="fr-FR" sz="1800" b="1" dirty="0" smtClean="0">
                <a:solidFill>
                  <a:schemeClr val="accent1">
                    <a:lumMod val="75000"/>
                  </a:schemeClr>
                </a:solidFill>
              </a:rPr>
              <a:t>INTO</a:t>
            </a:r>
          </a:p>
          <a:p>
            <a:endParaRPr lang="fr-FR" sz="1800" dirty="0"/>
          </a:p>
          <a:p>
            <a:endParaRPr lang="fr-FR" sz="1800" dirty="0" smtClean="0"/>
          </a:p>
          <a:p>
            <a:pPr>
              <a:spcBef>
                <a:spcPts val="1800"/>
              </a:spcBef>
              <a:buClr>
                <a:schemeClr val="bg1"/>
              </a:buClr>
            </a:pPr>
            <a:r>
              <a:rPr lang="fr-FR" sz="1800" b="1" dirty="0" smtClean="0">
                <a:solidFill>
                  <a:schemeClr val="tx2"/>
                </a:solidFill>
              </a:rPr>
              <a:t>Plusieurs macro-variables </a:t>
            </a:r>
            <a:r>
              <a:rPr lang="fr-FR" sz="1800" dirty="0" smtClean="0"/>
              <a:t>à partir de plusieurs valeurs : </a:t>
            </a:r>
            <a:r>
              <a:rPr lang="fr-FR" sz="1800" b="1" dirty="0" smtClean="0">
                <a:solidFill>
                  <a:schemeClr val="accent1">
                    <a:lumMod val="75000"/>
                  </a:schemeClr>
                </a:solidFill>
              </a:rPr>
              <a:t>INTO</a:t>
            </a:r>
          </a:p>
          <a:p>
            <a:pPr>
              <a:spcBef>
                <a:spcPts val="1800"/>
              </a:spcBef>
              <a:buClr>
                <a:schemeClr val="bg1"/>
              </a:buClr>
            </a:pPr>
            <a:endParaRPr lang="fr-FR" sz="1800" b="1" dirty="0">
              <a:solidFill>
                <a:schemeClr val="accent1">
                  <a:lumMod val="75000"/>
                </a:schemeClr>
              </a:solidFill>
            </a:endParaRPr>
          </a:p>
          <a:p>
            <a:pPr>
              <a:spcBef>
                <a:spcPts val="1800"/>
              </a:spcBef>
              <a:buClr>
                <a:schemeClr val="bg1"/>
              </a:buClr>
            </a:pPr>
            <a:endParaRPr lang="fr-FR" sz="1800" b="1" dirty="0" smtClean="0">
              <a:solidFill>
                <a:schemeClr val="accent1">
                  <a:lumMod val="75000"/>
                </a:schemeClr>
              </a:solidFill>
            </a:endParaRPr>
          </a:p>
          <a:p>
            <a:pPr>
              <a:spcBef>
                <a:spcPts val="2400"/>
              </a:spcBef>
              <a:buClr>
                <a:schemeClr val="bg1"/>
              </a:buClr>
            </a:pPr>
            <a:r>
              <a:rPr lang="fr-FR" sz="1800" b="1" dirty="0">
                <a:solidFill>
                  <a:schemeClr val="tx2"/>
                </a:solidFill>
              </a:rPr>
              <a:t>Plusieurs valeurs dans une seule macro variable </a:t>
            </a:r>
            <a:r>
              <a:rPr lang="fr-FR" sz="1800" dirty="0"/>
              <a:t>: </a:t>
            </a:r>
            <a:r>
              <a:rPr lang="fr-FR" sz="1800" b="1" dirty="0">
                <a:solidFill>
                  <a:schemeClr val="accent1">
                    <a:lumMod val="75000"/>
                  </a:schemeClr>
                </a:solidFill>
              </a:rPr>
              <a:t>INTO </a:t>
            </a:r>
            <a:r>
              <a:rPr lang="fr-FR" sz="1800" dirty="0"/>
              <a:t>… </a:t>
            </a:r>
            <a:r>
              <a:rPr lang="fr-FR" sz="1800" b="1" dirty="0">
                <a:solidFill>
                  <a:schemeClr val="accent1">
                    <a:lumMod val="75000"/>
                  </a:schemeClr>
                </a:solidFill>
              </a:rPr>
              <a:t>SEPARATED BY</a:t>
            </a:r>
          </a:p>
          <a:p>
            <a:pPr>
              <a:spcBef>
                <a:spcPts val="1800"/>
              </a:spcBef>
              <a:buClr>
                <a:schemeClr val="bg1"/>
              </a:buClr>
            </a:pPr>
            <a:endParaRPr lang="fr-FR" sz="1800" b="1" dirty="0" smtClean="0">
              <a:solidFill>
                <a:schemeClr val="accent1">
                  <a:lumMod val="75000"/>
                </a:schemeClr>
              </a:solidFill>
            </a:endParaRPr>
          </a:p>
          <a:p>
            <a:pPr marL="0" indent="0">
              <a:spcBef>
                <a:spcPts val="1800"/>
              </a:spcBef>
              <a:buClr>
                <a:schemeClr val="bg1"/>
              </a:buClr>
              <a:buNone/>
            </a:pPr>
            <a:endParaRPr lang="fr-FR" sz="1800" b="1" dirty="0">
              <a:solidFill>
                <a:schemeClr val="accent1">
                  <a:lumMod val="75000"/>
                </a:schemeClr>
              </a:solidFill>
            </a:endParaRPr>
          </a:p>
          <a:p>
            <a:endParaRPr lang="fr-FR" sz="1800" dirty="0"/>
          </a:p>
        </p:txBody>
      </p:sp>
      <p:sp>
        <p:nvSpPr>
          <p:cNvPr id="5" name="Titre 4"/>
          <p:cNvSpPr>
            <a:spLocks noGrp="1"/>
          </p:cNvSpPr>
          <p:nvPr>
            <p:ph type="title"/>
          </p:nvPr>
        </p:nvSpPr>
        <p:spPr/>
        <p:txBody>
          <a:bodyPr>
            <a:normAutofit/>
          </a:bodyPr>
          <a:lstStyle/>
          <a:p>
            <a:r>
              <a:rPr lang="fr-FR" cap="all" dirty="0" smtClean="0"/>
              <a:t>Macro-variable</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107</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création</a:t>
            </a:r>
            <a:endParaRPr lang="fr-FR" cap="small" dirty="0"/>
          </a:p>
        </p:txBody>
      </p:sp>
      <p:sp>
        <p:nvSpPr>
          <p:cNvPr id="3" name="Rectangle 2"/>
          <p:cNvSpPr/>
          <p:nvPr/>
        </p:nvSpPr>
        <p:spPr>
          <a:xfrm>
            <a:off x="1256370" y="2868336"/>
            <a:ext cx="2624253"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select</a:t>
            </a:r>
            <a:r>
              <a:rPr lang="fr-FR" sz="1100" dirty="0">
                <a:solidFill>
                  <a:srgbClr val="000000"/>
                </a:solidFill>
                <a:latin typeface="Courier New" panose="02070309020205020404" pitchFamily="49" charset="0"/>
              </a:rPr>
              <a:t> count(*) </a:t>
            </a:r>
            <a:r>
              <a:rPr lang="fr-FR" sz="1100" dirty="0" err="1">
                <a:solidFill>
                  <a:srgbClr val="0000FF"/>
                </a:solidFill>
                <a:latin typeface="Courier New" panose="02070309020205020404" pitchFamily="49" charset="0"/>
              </a:rPr>
              <a:t>into</a:t>
            </a:r>
            <a:r>
              <a:rPr lang="fr-FR" sz="1100" dirty="0">
                <a:solidFill>
                  <a:srgbClr val="000000"/>
                </a:solidFill>
                <a:latin typeface="Courier New" panose="02070309020205020404" pitchFamily="49" charset="0"/>
              </a:rPr>
              <a:t> : </a:t>
            </a:r>
            <a:r>
              <a:rPr lang="fr-FR" sz="1100" dirty="0" err="1">
                <a:solidFill>
                  <a:srgbClr val="000000"/>
                </a:solidFill>
                <a:latin typeface="Courier New" panose="02070309020205020404" pitchFamily="49" charset="0"/>
              </a:rPr>
              <a:t>cnt</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from</a:t>
            </a:r>
            <a:r>
              <a:rPr lang="fr-FR" sz="1100" dirty="0">
                <a:solidFill>
                  <a:srgbClr val="000000"/>
                </a:solidFill>
                <a:latin typeface="Courier New" panose="02070309020205020404" pitchFamily="49" charset="0"/>
              </a:rPr>
              <a:t> table ;</a:t>
            </a: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sp>
        <p:nvSpPr>
          <p:cNvPr id="8" name="Rectangle 7"/>
          <p:cNvSpPr/>
          <p:nvPr/>
        </p:nvSpPr>
        <p:spPr>
          <a:xfrm>
            <a:off x="1256370" y="4091892"/>
            <a:ext cx="3627864" cy="1107996"/>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fr-FR" sz="1100" dirty="0">
                <a:solidFill>
                  <a:srgbClr val="0000FF"/>
                </a:solidFill>
                <a:latin typeface="Courier New" panose="02070309020205020404" pitchFamily="49" charset="0"/>
              </a:rPr>
              <a:t>select</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distinct</a:t>
            </a:r>
            <a:r>
              <a:rPr lang="fr-FR" sz="1100" dirty="0">
                <a:solidFill>
                  <a:srgbClr val="000000"/>
                </a:solidFill>
                <a:latin typeface="Courier New" panose="02070309020205020404" pitchFamily="49" charset="0"/>
              </a:rPr>
              <a:t> count(</a:t>
            </a:r>
            <a:r>
              <a:rPr lang="fr-FR" sz="1100" dirty="0" err="1">
                <a:solidFill>
                  <a:srgbClr val="000000"/>
                </a:solidFill>
                <a:latin typeface="Courier New" panose="02070309020205020404" pitchFamily="49" charset="0"/>
              </a:rPr>
              <a:t>age</a:t>
            </a:r>
            <a:r>
              <a:rPr lang="fr-FR" sz="1100" dirty="0">
                <a:solidFill>
                  <a:srgbClr val="000000"/>
                </a:solidFill>
                <a:latin typeface="Courier New" panose="02070309020205020404" pitchFamily="49" charset="0"/>
              </a:rPr>
              <a:t>), count(*)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into</a:t>
            </a:r>
            <a:r>
              <a:rPr lang="fr-FR" sz="1100" dirty="0">
                <a:solidFill>
                  <a:srgbClr val="000000"/>
                </a:solidFill>
                <a:latin typeface="Courier New" panose="02070309020205020404" pitchFamily="49" charset="0"/>
              </a:rPr>
              <a:t> : </a:t>
            </a:r>
            <a:r>
              <a:rPr lang="fr-FR" sz="1100" dirty="0" err="1">
                <a:solidFill>
                  <a:srgbClr val="000000"/>
                </a:solidFill>
                <a:latin typeface="Courier New" panose="02070309020205020404" pitchFamily="49" charset="0"/>
              </a:rPr>
              <a:t>cnt_age</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 </a:t>
            </a:r>
            <a:r>
              <a:rPr lang="fr-FR" sz="1100" dirty="0" err="1">
                <a:solidFill>
                  <a:srgbClr val="000000"/>
                </a:solidFill>
                <a:latin typeface="Courier New" panose="02070309020205020404" pitchFamily="49" charset="0"/>
              </a:rPr>
              <a:t>cnt_rec</a:t>
            </a:r>
            <a:endParaRPr lang="fr-FR" sz="1100" dirty="0">
              <a:solidFill>
                <a:srgbClr val="000000"/>
              </a:solidFill>
              <a:latin typeface="Courier New" panose="02070309020205020404" pitchFamily="49" charset="0"/>
            </a:endParaRPr>
          </a:p>
          <a:p>
            <a:r>
              <a:rPr lang="fr-FR" sz="1100" dirty="0" err="1">
                <a:solidFill>
                  <a:srgbClr val="0000FF"/>
                </a:solidFill>
                <a:latin typeface="Courier New" panose="02070309020205020404" pitchFamily="49" charset="0"/>
              </a:rPr>
              <a:t>from</a:t>
            </a:r>
            <a:r>
              <a:rPr lang="fr-FR" sz="1100" dirty="0">
                <a:solidFill>
                  <a:srgbClr val="000000"/>
                </a:solidFill>
                <a:latin typeface="Courier New" panose="02070309020205020404" pitchFamily="49" charset="0"/>
              </a:rPr>
              <a:t> table;  </a:t>
            </a: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sp>
        <p:nvSpPr>
          <p:cNvPr id="10" name="Rectangle 9"/>
          <p:cNvSpPr/>
          <p:nvPr/>
        </p:nvSpPr>
        <p:spPr>
          <a:xfrm>
            <a:off x="1256370" y="5570339"/>
            <a:ext cx="5434361"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sql</a:t>
            </a:r>
            <a:r>
              <a:rPr lang="fr-FR" sz="1100" dirty="0">
                <a:solidFill>
                  <a:srgbClr val="000000"/>
                </a:solidFill>
                <a:latin typeface="Courier New" panose="02070309020205020404" pitchFamily="49" charset="0"/>
              </a:rPr>
              <a:t>;</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distinct</a:t>
            </a:r>
            <a:r>
              <a:rPr lang="en-US" sz="1100" dirty="0">
                <a:solidFill>
                  <a:srgbClr val="000000"/>
                </a:solidFill>
                <a:latin typeface="Courier New" panose="02070309020205020404" pitchFamily="49" charset="0"/>
              </a:rPr>
              <a:t> variable </a:t>
            </a:r>
            <a:r>
              <a:rPr lang="en-US" sz="1100" dirty="0">
                <a:solidFill>
                  <a:srgbClr val="0000FF"/>
                </a:solidFill>
                <a:latin typeface="Courier New" panose="02070309020205020404" pitchFamily="49" charset="0"/>
              </a:rPr>
              <a:t>into</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listevalue</a:t>
            </a:r>
            <a:r>
              <a:rPr lang="en-US" sz="1100" dirty="0">
                <a:solidFill>
                  <a:srgbClr val="000000"/>
                </a:solidFill>
                <a:latin typeface="Courier New" panose="02070309020205020404" pitchFamily="49" charset="0"/>
              </a:rPr>
              <a:t> separated by </a:t>
            </a:r>
            <a:r>
              <a:rPr lang="en-US" sz="1100" dirty="0">
                <a:solidFill>
                  <a:srgbClr val="800080"/>
                </a:solidFill>
                <a:latin typeface="Courier New" panose="02070309020205020404" pitchFamily="49" charset="0"/>
              </a:rPr>
              <a:t>','</a:t>
            </a:r>
            <a:endParaRPr lang="en-US"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from</a:t>
            </a:r>
            <a:r>
              <a:rPr lang="fr-FR" sz="1100" dirty="0">
                <a:solidFill>
                  <a:srgbClr val="000000"/>
                </a:solidFill>
                <a:latin typeface="Courier New" panose="02070309020205020404" pitchFamily="49" charset="0"/>
              </a:rPr>
              <a:t> table;</a:t>
            </a: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pic>
        <p:nvPicPr>
          <p:cNvPr id="11" name="Image 10"/>
          <p:cNvPicPr>
            <a:picLocks noChangeAspect="1"/>
          </p:cNvPicPr>
          <p:nvPr/>
        </p:nvPicPr>
        <p:blipFill rotWithShape="1">
          <a:blip r:embed="rId2"/>
          <a:srcRect r="28730" b="935"/>
          <a:stretch/>
        </p:blipFill>
        <p:spPr>
          <a:xfrm>
            <a:off x="64800" y="54000"/>
            <a:ext cx="2404080" cy="303447"/>
          </a:xfrm>
          <a:prstGeom prst="rect">
            <a:avLst/>
          </a:prstGeom>
        </p:spPr>
      </p:pic>
      <p:sp>
        <p:nvSpPr>
          <p:cNvPr id="12" name="Rectangle 1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99495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fr-FR" sz="3600" cap="all" dirty="0" smtClean="0"/>
              <a:t>références</a:t>
            </a:r>
            <a:endParaRPr lang="fr-FR" sz="3600"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9135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hlinkClick r:id="rId2"/>
              </a:rPr>
              <a:t>https://support.sas.com/en/documentation.html</a:t>
            </a:r>
            <a:endParaRPr lang="fr-FR" sz="1800" dirty="0" smtClean="0">
              <a:solidFill>
                <a:schemeClr val="tx2"/>
              </a:solidFill>
              <a:hlinkClick r:id="rId3"/>
            </a:endParaRPr>
          </a:p>
          <a:p>
            <a:r>
              <a:rPr lang="fr-FR" sz="1800" dirty="0" smtClean="0">
                <a:solidFill>
                  <a:schemeClr val="tx2"/>
                </a:solidFill>
                <a:hlinkClick r:id="rId3"/>
              </a:rPr>
              <a:t>https</a:t>
            </a:r>
            <a:r>
              <a:rPr lang="fr-FR" sz="1800" dirty="0">
                <a:solidFill>
                  <a:schemeClr val="tx2"/>
                </a:solidFill>
                <a:hlinkClick r:id="rId3"/>
              </a:rPr>
              <a:t>://od-datamining.com/mtheme_knowledgebase-section/sas-et-r-explique-a-ma-fille/</a:t>
            </a:r>
          </a:p>
          <a:p>
            <a:r>
              <a:rPr lang="fr-FR" sz="1800" dirty="0" smtClean="0">
                <a:solidFill>
                  <a:schemeClr val="tx2"/>
                </a:solidFill>
                <a:hlinkClick r:id="rId3"/>
              </a:rPr>
              <a:t>https</a:t>
            </a:r>
            <a:r>
              <a:rPr lang="fr-FR" sz="1800" dirty="0">
                <a:solidFill>
                  <a:schemeClr val="tx2"/>
                </a:solidFill>
                <a:hlinkClick r:id="rId3"/>
              </a:rPr>
              <a:t>://</a:t>
            </a:r>
            <a:r>
              <a:rPr lang="fr-FR" sz="1800" dirty="0" smtClean="0">
                <a:solidFill>
                  <a:schemeClr val="tx2"/>
                </a:solidFill>
                <a:hlinkClick r:id="rId3"/>
              </a:rPr>
              <a:t>support.sas.com/resources/papers/proceedings/proceedings/sugi30/259-30.pdf</a:t>
            </a:r>
            <a:endParaRPr lang="fr-FR" sz="1800" dirty="0" smtClean="0">
              <a:solidFill>
                <a:schemeClr val="tx2"/>
              </a:solidFill>
            </a:endParaRPr>
          </a:p>
          <a:p>
            <a:r>
              <a:rPr lang="fr-FR" sz="1800" dirty="0">
                <a:solidFill>
                  <a:schemeClr val="tx2"/>
                </a:solidFill>
                <a:hlinkClick r:id="rId4"/>
              </a:rPr>
              <a:t>https://</a:t>
            </a:r>
            <a:r>
              <a:rPr lang="fr-FR" sz="1800" dirty="0" smtClean="0">
                <a:solidFill>
                  <a:schemeClr val="tx2"/>
                </a:solidFill>
                <a:hlinkClick r:id="rId4"/>
              </a:rPr>
              <a:t>www.sas.com/content/dam/SAS/en_ca/User%20Group%20Presentations/Vancouver-User-Group/Lai_ProcTabulateIntro_May2015.pdf</a:t>
            </a:r>
            <a:endParaRPr lang="fr-FR" sz="1800" dirty="0" smtClean="0">
              <a:solidFill>
                <a:schemeClr val="tx2"/>
              </a:solidFill>
            </a:endParaRPr>
          </a:p>
          <a:p>
            <a:r>
              <a:rPr lang="fr-FR" sz="1800" dirty="0">
                <a:solidFill>
                  <a:schemeClr val="tx2"/>
                </a:solidFill>
                <a:hlinkClick r:id="rId5"/>
              </a:rPr>
              <a:t>http://</a:t>
            </a:r>
            <a:r>
              <a:rPr lang="fr-FR" sz="1800" dirty="0" smtClean="0">
                <a:solidFill>
                  <a:schemeClr val="tx2"/>
                </a:solidFill>
                <a:hlinkClick r:id="rId5"/>
              </a:rPr>
              <a:t>math.agrocampus-ouest.fr/infoglueDeliverLive/digitalAssets/19613_SAS_macros.pdf</a:t>
            </a:r>
            <a:endParaRPr lang="fr-FR" sz="1800" dirty="0" smtClean="0">
              <a:solidFill>
                <a:schemeClr val="tx2"/>
              </a:solidFill>
            </a:endParaRPr>
          </a:p>
          <a:p>
            <a:r>
              <a:rPr lang="fr-FR" sz="1800" dirty="0">
                <a:solidFill>
                  <a:schemeClr val="tx2"/>
                </a:solidFill>
                <a:hlinkClick r:id="rId6"/>
              </a:rPr>
              <a:t>http://</a:t>
            </a:r>
            <a:r>
              <a:rPr lang="fr-FR" sz="1800" dirty="0" smtClean="0">
                <a:solidFill>
                  <a:schemeClr val="tx2"/>
                </a:solidFill>
                <a:hlinkClick r:id="rId6"/>
              </a:rPr>
              <a:t>acp.coursinfostat.free.fr/DOC_SAS/SAS1/SAS1_Attributs.htm</a:t>
            </a:r>
            <a:endParaRPr lang="fr-FR" sz="1800" dirty="0" smtClean="0">
              <a:solidFill>
                <a:schemeClr val="tx2"/>
              </a:solidFill>
            </a:endParaRPr>
          </a:p>
          <a:p>
            <a:endParaRPr lang="fr-FR" sz="1800" dirty="0">
              <a:solidFill>
                <a:schemeClr val="tx2"/>
              </a:solidFill>
            </a:endParaRPr>
          </a:p>
          <a:p>
            <a:endParaRPr lang="fr-FR" sz="1800" dirty="0">
              <a:solidFill>
                <a:schemeClr val="tx2"/>
              </a:solidFill>
            </a:endParaRPr>
          </a:p>
          <a:p>
            <a:pPr marL="0" indent="0">
              <a:buNone/>
            </a:pPr>
            <a:r>
              <a:rPr lang="fr-FR" sz="1800" dirty="0" smtClean="0"/>
              <a:t> </a:t>
            </a:r>
          </a:p>
        </p:txBody>
      </p:sp>
      <p:sp>
        <p:nvSpPr>
          <p:cNvPr id="5" name="Titre 4"/>
          <p:cNvSpPr>
            <a:spLocks noGrp="1"/>
          </p:cNvSpPr>
          <p:nvPr>
            <p:ph type="title"/>
          </p:nvPr>
        </p:nvSpPr>
        <p:spPr/>
        <p:txBody>
          <a:bodyPr>
            <a:normAutofit/>
          </a:bodyPr>
          <a:lstStyle/>
          <a:p>
            <a:r>
              <a:rPr lang="fr-FR" cap="all" dirty="0" smtClean="0"/>
              <a:t>références</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15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Un programme SAS est une suite d’une ou plusieurs étapes :</a:t>
            </a:r>
          </a:p>
          <a:p>
            <a:endParaRPr lang="fr-FR" sz="1800" dirty="0"/>
          </a:p>
          <a:p>
            <a:endParaRPr lang="fr-FR" sz="1800" dirty="0" smtClean="0"/>
          </a:p>
          <a:p>
            <a:endParaRPr lang="fr-FR" sz="1800" dirty="0" smtClean="0"/>
          </a:p>
          <a:p>
            <a:endParaRPr lang="fr-FR" sz="1800" dirty="0" smtClean="0"/>
          </a:p>
          <a:p>
            <a:r>
              <a:rPr lang="fr-FR" sz="1800" dirty="0" smtClean="0"/>
              <a:t>L’étape DATA est généralement utilisée pour créer des tables SAS.</a:t>
            </a:r>
          </a:p>
          <a:p>
            <a:r>
              <a:rPr lang="fr-FR" sz="1800" dirty="0" smtClean="0"/>
              <a:t>L’étape PROC est génér</a:t>
            </a:r>
            <a:r>
              <a:rPr lang="fr-FR" sz="1800" dirty="0"/>
              <a:t>alement utilisée pour </a:t>
            </a:r>
            <a:r>
              <a:rPr lang="fr-FR" sz="1800" dirty="0" smtClean="0"/>
              <a:t>traiter une </a:t>
            </a:r>
            <a:r>
              <a:rPr lang="fr-FR" sz="1800" dirty="0"/>
              <a:t>table SAS afin de générer des rapports, </a:t>
            </a:r>
            <a:r>
              <a:rPr lang="fr-FR" sz="1800" dirty="0" smtClean="0"/>
              <a:t>des graphiques</a:t>
            </a:r>
            <a:r>
              <a:rPr lang="fr-FR" sz="1800" dirty="0"/>
              <a:t>, ou de gérer </a:t>
            </a:r>
            <a:r>
              <a:rPr lang="fr-FR" sz="1800" dirty="0" smtClean="0"/>
              <a:t>des données.</a:t>
            </a:r>
          </a:p>
          <a:p>
            <a:r>
              <a:rPr lang="fr-FR" sz="1800" dirty="0" smtClean="0"/>
              <a:t>Une étape est une suite d’instructions SAS.</a:t>
            </a:r>
          </a:p>
          <a:p>
            <a:endParaRPr lang="fr-FR" sz="1800" dirty="0" smtClean="0"/>
          </a:p>
        </p:txBody>
      </p:sp>
      <p:sp>
        <p:nvSpPr>
          <p:cNvPr id="5" name="Titre 4"/>
          <p:cNvSpPr>
            <a:spLocks noGrp="1"/>
          </p:cNvSpPr>
          <p:nvPr>
            <p:ph type="title"/>
          </p:nvPr>
        </p:nvSpPr>
        <p:spPr/>
        <p:txBody>
          <a:bodyPr/>
          <a:lstStyle/>
          <a:p>
            <a:r>
              <a:rPr lang="fr-FR" cap="all" dirty="0" smtClean="0"/>
              <a:t>Les programmes #1</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11</a:t>
            </a:fld>
            <a:endParaRPr lang="fr-FR" dirty="0">
              <a:solidFill>
                <a:prstClr val="black">
                  <a:tint val="75000"/>
                </a:prstClr>
              </a:solidFill>
            </a:endParaRPr>
          </a:p>
        </p:txBody>
      </p:sp>
      <p:pic>
        <p:nvPicPr>
          <p:cNvPr id="3" name="Image 2"/>
          <p:cNvPicPr>
            <a:picLocks noChangeAspect="1"/>
          </p:cNvPicPr>
          <p:nvPr/>
        </p:nvPicPr>
        <p:blipFill>
          <a:blip r:embed="rId2"/>
          <a:stretch>
            <a:fillRect/>
          </a:stretch>
        </p:blipFill>
        <p:spPr>
          <a:xfrm>
            <a:off x="2249145" y="1874229"/>
            <a:ext cx="4850376" cy="1315020"/>
          </a:xfrm>
          <a:prstGeom prst="rect">
            <a:avLst/>
          </a:prstGeom>
        </p:spPr>
      </p:pic>
      <p:pic>
        <p:nvPicPr>
          <p:cNvPr id="7" name="Image 6"/>
          <p:cNvPicPr>
            <a:picLocks noChangeAspect="1"/>
          </p:cNvPicPr>
          <p:nvPr/>
        </p:nvPicPr>
        <p:blipFill rotWithShape="1">
          <a:blip r:embed="rId3"/>
          <a:srcRect r="28780" b="162"/>
          <a:stretch/>
        </p:blipFill>
        <p:spPr>
          <a:xfrm>
            <a:off x="65950" y="52250"/>
            <a:ext cx="2402930" cy="305197"/>
          </a:xfrm>
          <a:prstGeom prst="rect">
            <a:avLst/>
          </a:prstGeom>
        </p:spPr>
      </p:pic>
      <p:sp>
        <p:nvSpPr>
          <p:cNvPr id="8" name="Rectangle 7"/>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84446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a:t>Les étapes SAS commencent par l’une ou l’autre </a:t>
            </a:r>
            <a:r>
              <a:rPr lang="fr-FR" sz="1800" dirty="0" smtClean="0"/>
              <a:t>des instructions </a:t>
            </a:r>
            <a:r>
              <a:rPr lang="fr-FR" sz="1800" dirty="0"/>
              <a:t>suivantes:</a:t>
            </a:r>
          </a:p>
          <a:p>
            <a:pPr lvl="1"/>
            <a:r>
              <a:rPr lang="fr-FR" sz="1600" dirty="0" smtClean="0"/>
              <a:t>instruction </a:t>
            </a:r>
            <a:r>
              <a:rPr lang="fr-FR" sz="1600" dirty="0"/>
              <a:t>DATA</a:t>
            </a:r>
          </a:p>
          <a:p>
            <a:pPr lvl="1"/>
            <a:r>
              <a:rPr lang="fr-FR" sz="1600" dirty="0" smtClean="0"/>
              <a:t>instruction </a:t>
            </a:r>
            <a:r>
              <a:rPr lang="fr-FR" sz="1600" dirty="0"/>
              <a:t>PROC</a:t>
            </a:r>
          </a:p>
          <a:p>
            <a:r>
              <a:rPr lang="fr-FR" sz="1800" dirty="0"/>
              <a:t>SAS détecte la fin d’une étape quand il rencontre une </a:t>
            </a:r>
            <a:r>
              <a:rPr lang="fr-FR" sz="1800" dirty="0" smtClean="0"/>
              <a:t>des instructions </a:t>
            </a:r>
            <a:r>
              <a:rPr lang="fr-FR" sz="1800" dirty="0"/>
              <a:t>suivantes:</a:t>
            </a:r>
          </a:p>
          <a:p>
            <a:pPr lvl="1"/>
            <a:r>
              <a:rPr lang="fr-FR" sz="1600" dirty="0" smtClean="0"/>
              <a:t>une </a:t>
            </a:r>
            <a:r>
              <a:rPr lang="fr-FR" sz="1600" dirty="0"/>
              <a:t>instruction RUN (pour la plupart des étapes)</a:t>
            </a:r>
          </a:p>
          <a:p>
            <a:pPr lvl="1"/>
            <a:r>
              <a:rPr lang="fr-FR" sz="1600" dirty="0" smtClean="0"/>
              <a:t>une </a:t>
            </a:r>
            <a:r>
              <a:rPr lang="fr-FR" sz="1600" dirty="0"/>
              <a:t>instruction QUIT (pour certaines procédures)</a:t>
            </a:r>
          </a:p>
          <a:p>
            <a:pPr lvl="1"/>
            <a:r>
              <a:rPr lang="fr-FR" sz="1600" dirty="0" smtClean="0"/>
              <a:t>le </a:t>
            </a:r>
            <a:r>
              <a:rPr lang="fr-FR" sz="1600" dirty="0"/>
              <a:t>début d’une autre étape (instruction DATA </a:t>
            </a:r>
            <a:r>
              <a:rPr lang="fr-FR" sz="1600" dirty="0" smtClean="0"/>
              <a:t>ou instruction </a:t>
            </a:r>
            <a:r>
              <a:rPr lang="fr-FR" sz="1600" dirty="0"/>
              <a:t>PROC)</a:t>
            </a:r>
            <a:endParaRPr lang="fr-FR" sz="1600" dirty="0" smtClean="0"/>
          </a:p>
        </p:txBody>
      </p:sp>
      <p:sp>
        <p:nvSpPr>
          <p:cNvPr id="5" name="Titre 4"/>
          <p:cNvSpPr>
            <a:spLocks noGrp="1"/>
          </p:cNvSpPr>
          <p:nvPr>
            <p:ph type="title"/>
          </p:nvPr>
        </p:nvSpPr>
        <p:spPr/>
        <p:txBody>
          <a:bodyPr/>
          <a:lstStyle/>
          <a:p>
            <a:r>
              <a:rPr lang="fr-FR" cap="all" dirty="0" smtClean="0"/>
              <a:t>Les programmes </a:t>
            </a:r>
            <a:r>
              <a:rPr lang="fr-FR" dirty="0" smtClean="0"/>
              <a:t>#2</a:t>
            </a:r>
            <a:endParaRPr lang="fr-FR"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12</a:t>
            </a:fld>
            <a:endParaRPr lang="fr-FR" dirty="0">
              <a:solidFill>
                <a:prstClr val="black">
                  <a:tint val="75000"/>
                </a:prstClr>
              </a:solidFill>
            </a:endParaRPr>
          </a:p>
        </p:txBody>
      </p:sp>
      <p:pic>
        <p:nvPicPr>
          <p:cNvPr id="7" name="Image 6"/>
          <p:cNvPicPr>
            <a:picLocks noChangeAspect="1"/>
          </p:cNvPicPr>
          <p:nvPr/>
        </p:nvPicPr>
        <p:blipFill rotWithShape="1">
          <a:blip r:embed="rId2"/>
          <a:srcRect r="28780" b="162"/>
          <a:stretch/>
        </p:blipFill>
        <p:spPr>
          <a:xfrm>
            <a:off x="65950" y="52250"/>
            <a:ext cx="2402930" cy="30519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30172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914809"/>
          </a:xfrm>
        </p:spPr>
        <p:txBody>
          <a:bodyPr>
            <a:normAutofit/>
          </a:bodyPr>
          <a:lstStyle/>
          <a:p>
            <a:r>
              <a:rPr lang="fr-FR" sz="1800" dirty="0" smtClean="0"/>
              <a:t>Une étape DATA est un programme dont la syntaxe est la suivante :</a:t>
            </a:r>
          </a:p>
          <a:p>
            <a:endParaRPr lang="fr-FR" sz="1800" dirty="0" smtClean="0"/>
          </a:p>
          <a:p>
            <a:endParaRPr lang="fr-FR" sz="1800" dirty="0" smtClean="0"/>
          </a:p>
          <a:p>
            <a:r>
              <a:rPr lang="fr-FR" sz="1800" dirty="0" smtClean="0"/>
              <a:t>Elle manipule les données de la table </a:t>
            </a:r>
            <a:r>
              <a:rPr lang="fr-FR" sz="1800" b="1" dirty="0" smtClean="0">
                <a:solidFill>
                  <a:schemeClr val="accent1">
                    <a:lumMod val="75000"/>
                  </a:schemeClr>
                </a:solidFill>
              </a:rPr>
              <a:t>tab</a:t>
            </a:r>
            <a:r>
              <a:rPr lang="fr-FR" sz="1800" dirty="0" smtClean="0"/>
              <a:t> située dans la bibliothèque </a:t>
            </a:r>
            <a:r>
              <a:rPr lang="fr-FR" sz="1800" b="1" dirty="0" smtClean="0">
                <a:solidFill>
                  <a:schemeClr val="accent1">
                    <a:lumMod val="75000"/>
                  </a:schemeClr>
                </a:solidFill>
              </a:rPr>
              <a:t>lib</a:t>
            </a:r>
            <a:r>
              <a:rPr lang="fr-FR" sz="1800" dirty="0" smtClean="0"/>
              <a:t>. </a:t>
            </a:r>
          </a:p>
          <a:p>
            <a:r>
              <a:rPr lang="fr-FR" sz="1800" dirty="0" smtClean="0"/>
              <a:t>Si aucune bibliothèque n’est spécifiée, la table sera stockée par défaut dans la bibliothèque WORK.</a:t>
            </a:r>
          </a:p>
          <a:p>
            <a:r>
              <a:rPr lang="fr-FR" sz="1800" dirty="0" smtClean="0"/>
              <a:t>Le fonctionnement d’un tel programme s’effectue par le biais d’un </a:t>
            </a:r>
            <a:r>
              <a:rPr lang="fr-FR" sz="1800" b="1" dirty="0" smtClean="0">
                <a:solidFill>
                  <a:schemeClr val="accent1">
                    <a:lumMod val="75000"/>
                  </a:schemeClr>
                </a:solidFill>
              </a:rPr>
              <a:t>vecteur de travail </a:t>
            </a:r>
            <a:r>
              <a:rPr lang="fr-FR" sz="1800" dirty="0" smtClean="0"/>
              <a:t>(communément appelé </a:t>
            </a:r>
            <a:r>
              <a:rPr lang="fr-FR" sz="1800" b="1" dirty="0" smtClean="0"/>
              <a:t>PDV</a:t>
            </a:r>
            <a:r>
              <a:rPr lang="fr-FR" sz="1800" dirty="0" smtClean="0"/>
              <a:t> </a:t>
            </a:r>
            <a:r>
              <a:rPr lang="fr-FR" sz="1800" dirty="0"/>
              <a:t>pour </a:t>
            </a:r>
            <a:r>
              <a:rPr lang="fr-FR" sz="1800" b="1" dirty="0"/>
              <a:t>P</a:t>
            </a:r>
            <a:r>
              <a:rPr lang="fr-FR" sz="1800" dirty="0"/>
              <a:t>rogram </a:t>
            </a:r>
            <a:r>
              <a:rPr lang="fr-FR" sz="1800" b="1" dirty="0"/>
              <a:t>D</a:t>
            </a:r>
            <a:r>
              <a:rPr lang="fr-FR" sz="1800" dirty="0"/>
              <a:t>ata </a:t>
            </a:r>
            <a:r>
              <a:rPr lang="fr-FR" sz="1800" b="1" dirty="0" err="1"/>
              <a:t>V</a:t>
            </a:r>
            <a:r>
              <a:rPr lang="fr-FR" sz="1800" dirty="0" err="1"/>
              <a:t>ector</a:t>
            </a:r>
            <a:r>
              <a:rPr lang="fr-FR" sz="1800" dirty="0"/>
              <a:t>)</a:t>
            </a:r>
            <a:r>
              <a:rPr lang="fr-FR" sz="1800" dirty="0" smtClean="0"/>
              <a:t>. L’étape DATA travaille </a:t>
            </a:r>
            <a:r>
              <a:rPr lang="fr-FR" sz="1800" b="1" dirty="0" smtClean="0">
                <a:solidFill>
                  <a:schemeClr val="accent1">
                    <a:lumMod val="75000"/>
                  </a:schemeClr>
                </a:solidFill>
              </a:rPr>
              <a:t>ligne par ligne</a:t>
            </a:r>
            <a:r>
              <a:rPr lang="fr-FR" sz="1800" dirty="0" smtClean="0"/>
              <a:t>.</a:t>
            </a:r>
          </a:p>
          <a:p>
            <a:endParaRPr lang="fr-FR" sz="2000" dirty="0" smtClean="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13</a:t>
            </a:fld>
            <a:endParaRPr lang="fr-FR" dirty="0">
              <a:solidFill>
                <a:prstClr val="black">
                  <a:tint val="75000"/>
                </a:prstClr>
              </a:solidFill>
            </a:endParaRPr>
          </a:p>
        </p:txBody>
      </p:sp>
      <p:sp>
        <p:nvSpPr>
          <p:cNvPr id="3" name="Rectangle 2"/>
          <p:cNvSpPr/>
          <p:nvPr/>
        </p:nvSpPr>
        <p:spPr>
          <a:xfrm>
            <a:off x="1190894" y="1767619"/>
            <a:ext cx="2248988"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lib.tab;</a:t>
            </a:r>
          </a:p>
          <a:p>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instructions];</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sz="1100" dirty="0"/>
          </a:p>
        </p:txBody>
      </p:sp>
      <p:sp>
        <p:nvSpPr>
          <p:cNvPr id="9" name="Titre 4"/>
          <p:cNvSpPr>
            <a:spLocks noGrp="1"/>
          </p:cNvSpPr>
          <p:nvPr>
            <p:ph type="title"/>
          </p:nvPr>
        </p:nvSpPr>
        <p:spPr>
          <a:xfrm>
            <a:off x="1629580" y="211369"/>
            <a:ext cx="8974800" cy="478800"/>
          </a:xfrm>
        </p:spPr>
        <p:txBody>
          <a:bodyPr/>
          <a:lstStyle/>
          <a:p>
            <a:r>
              <a:rPr lang="fr-FR" cap="all" dirty="0" smtClean="0"/>
              <a:t>Les étapes DATA #1</a:t>
            </a:r>
            <a:endParaRPr lang="fr-FR" cap="all" dirty="0"/>
          </a:p>
        </p:txBody>
      </p:sp>
      <p:sp>
        <p:nvSpPr>
          <p:cNvPr id="10"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syntaxe</a:t>
            </a:r>
            <a:endParaRPr lang="fr-FR" cap="small"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2490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800" dirty="0"/>
              <a:t>Explicitons le principe avec l’instruction de recopie de table : </a:t>
            </a:r>
            <a:r>
              <a:rPr lang="fr-FR" sz="1800" b="1" dirty="0" smtClean="0">
                <a:solidFill>
                  <a:schemeClr val="accent1">
                    <a:lumMod val="75000"/>
                  </a:schemeClr>
                </a:solidFill>
              </a:rPr>
              <a:t>SET</a:t>
            </a:r>
          </a:p>
          <a:p>
            <a:endParaRPr lang="fr-FR" sz="800" b="1" dirty="0">
              <a:solidFill>
                <a:schemeClr val="accent1">
                  <a:lumMod val="75000"/>
                </a:schemeClr>
              </a:solidFill>
            </a:endParaRPr>
          </a:p>
          <a:p>
            <a:pPr marL="0" indent="0">
              <a:buNone/>
            </a:pPr>
            <a:endParaRPr lang="fr-FR" b="1" dirty="0">
              <a:solidFill>
                <a:schemeClr val="accent1">
                  <a:lumMod val="75000"/>
                </a:schemeClr>
              </a:solidFill>
            </a:endParaRPr>
          </a:p>
          <a:p>
            <a:pPr lvl="1">
              <a:buClr>
                <a:schemeClr val="tx2"/>
              </a:buClr>
            </a:pPr>
            <a:r>
              <a:rPr lang="fr-FR" sz="1600" b="1" dirty="0" smtClean="0">
                <a:solidFill>
                  <a:schemeClr val="accent1">
                    <a:lumMod val="75000"/>
                  </a:schemeClr>
                </a:solidFill>
              </a:rPr>
              <a:t>data </a:t>
            </a:r>
            <a:r>
              <a:rPr lang="fr-FR" sz="1600" b="1" dirty="0">
                <a:solidFill>
                  <a:schemeClr val="accent1">
                    <a:lumMod val="75000"/>
                  </a:schemeClr>
                </a:solidFill>
              </a:rPr>
              <a:t>a</a:t>
            </a:r>
            <a:r>
              <a:rPr lang="fr-FR" sz="1600" dirty="0"/>
              <a:t> : une table </a:t>
            </a:r>
            <a:r>
              <a:rPr lang="fr-FR" sz="1600" dirty="0" smtClean="0"/>
              <a:t>« a » est </a:t>
            </a:r>
            <a:r>
              <a:rPr lang="fr-FR" sz="1600" dirty="0"/>
              <a:t>créée</a:t>
            </a:r>
          </a:p>
          <a:p>
            <a:pPr lvl="1">
              <a:buClr>
                <a:schemeClr val="tx2"/>
              </a:buClr>
            </a:pPr>
            <a:r>
              <a:rPr lang="fr-FR" sz="1600" b="1" dirty="0" smtClean="0">
                <a:solidFill>
                  <a:schemeClr val="accent1">
                    <a:lumMod val="75000"/>
                  </a:schemeClr>
                </a:solidFill>
              </a:rPr>
              <a:t>set </a:t>
            </a:r>
            <a:r>
              <a:rPr lang="fr-FR" sz="1600" b="1" dirty="0">
                <a:solidFill>
                  <a:schemeClr val="accent1">
                    <a:lumMod val="75000"/>
                  </a:schemeClr>
                </a:solidFill>
              </a:rPr>
              <a:t>b</a:t>
            </a:r>
            <a:r>
              <a:rPr lang="fr-FR" sz="1600" dirty="0"/>
              <a:t> : la 1</a:t>
            </a:r>
            <a:r>
              <a:rPr lang="fr-FR" sz="1600" baseline="30000" dirty="0"/>
              <a:t>ère</a:t>
            </a:r>
            <a:r>
              <a:rPr lang="fr-FR" sz="1600" dirty="0"/>
              <a:t> ligne de la table </a:t>
            </a:r>
            <a:r>
              <a:rPr lang="fr-FR" sz="1600" dirty="0" smtClean="0"/>
              <a:t>« b » </a:t>
            </a:r>
            <a:r>
              <a:rPr lang="fr-FR" sz="1600" dirty="0"/>
              <a:t>est placée dans le vecteur de travail</a:t>
            </a:r>
          </a:p>
          <a:p>
            <a:pPr lvl="1">
              <a:buClr>
                <a:schemeClr val="tx2"/>
              </a:buClr>
            </a:pPr>
            <a:r>
              <a:rPr lang="fr-FR" sz="1600" b="1" dirty="0" smtClean="0">
                <a:solidFill>
                  <a:schemeClr val="accent1">
                    <a:lumMod val="75000"/>
                  </a:schemeClr>
                </a:solidFill>
              </a:rPr>
              <a:t>run</a:t>
            </a:r>
            <a:r>
              <a:rPr lang="fr-FR" sz="1600" dirty="0" smtClean="0"/>
              <a:t> </a:t>
            </a:r>
            <a:r>
              <a:rPr lang="fr-FR" sz="1600" dirty="0"/>
              <a:t>: marque la fin </a:t>
            </a:r>
            <a:r>
              <a:rPr lang="fr-FR" sz="1600" dirty="0" smtClean="0"/>
              <a:t>de l’étape, </a:t>
            </a:r>
            <a:r>
              <a:rPr lang="fr-FR" sz="1600" dirty="0"/>
              <a:t>c’est à ce moment (et pas avant) que le contenu du vecteur de travail est enregistré dans la table a, ligne </a:t>
            </a:r>
            <a:r>
              <a:rPr lang="fr-FR" sz="1600" dirty="0" smtClean="0"/>
              <a:t>1 lors de l’exécution.</a:t>
            </a:r>
            <a:endParaRPr lang="fr-FR" sz="1600" dirty="0"/>
          </a:p>
          <a:p>
            <a:pPr marL="457189" lvl="1" indent="0">
              <a:buNone/>
            </a:pPr>
            <a:r>
              <a:rPr lang="fr-FR" sz="1600" dirty="0"/>
              <a:t> </a:t>
            </a:r>
            <a:r>
              <a:rPr lang="fr-FR" sz="1600" dirty="0" smtClean="0"/>
              <a:t>   Tant </a:t>
            </a:r>
            <a:r>
              <a:rPr lang="fr-FR" sz="1600" dirty="0"/>
              <a:t>qu’il reste des observations dans la table </a:t>
            </a:r>
            <a:r>
              <a:rPr lang="fr-FR" sz="1600" dirty="0" smtClean="0"/>
              <a:t>« b », </a:t>
            </a:r>
            <a:r>
              <a:rPr lang="fr-FR" sz="1600" dirty="0"/>
              <a:t>l’opération est répétée</a:t>
            </a:r>
          </a:p>
          <a:p>
            <a:pPr>
              <a:spcBef>
                <a:spcPts val="1200"/>
              </a:spcBef>
            </a:pPr>
            <a:r>
              <a:rPr lang="fr-FR" sz="1800" dirty="0" smtClean="0"/>
              <a:t>Nous n’insistons jamais </a:t>
            </a:r>
            <a:r>
              <a:rPr lang="fr-FR" sz="1800" dirty="0"/>
              <a:t>assez sur </a:t>
            </a:r>
            <a:r>
              <a:rPr lang="fr-FR" sz="1800" b="1" dirty="0">
                <a:solidFill>
                  <a:schemeClr val="accent1">
                    <a:lumMod val="75000"/>
                  </a:schemeClr>
                </a:solidFill>
              </a:rPr>
              <a:t>l’importance des points </a:t>
            </a:r>
            <a:r>
              <a:rPr lang="fr-FR" sz="1800" b="1" dirty="0" smtClean="0">
                <a:solidFill>
                  <a:schemeClr val="accent1">
                    <a:lumMod val="75000"/>
                  </a:schemeClr>
                </a:solidFill>
              </a:rPr>
              <a:t>virgules</a:t>
            </a:r>
            <a:r>
              <a:rPr lang="fr-FR" sz="1800" dirty="0" smtClean="0"/>
              <a:t>. Ils indiquent à SAS la fin d’une instruction.</a:t>
            </a:r>
          </a:p>
          <a:p>
            <a:r>
              <a:rPr lang="fr-FR" sz="1800" dirty="0" smtClean="0"/>
              <a:t>Admettons que dans l’exemple on omette le premier « ; » SAS comprendra qu’il doit créer tables nommées « </a:t>
            </a:r>
            <a:r>
              <a:rPr lang="fr-FR" sz="1800" b="1" dirty="0" smtClean="0">
                <a:solidFill>
                  <a:schemeClr val="accent1">
                    <a:lumMod val="75000"/>
                  </a:schemeClr>
                </a:solidFill>
              </a:rPr>
              <a:t>a </a:t>
            </a:r>
            <a:r>
              <a:rPr lang="fr-FR" sz="1800" dirty="0" smtClean="0">
                <a:solidFill>
                  <a:schemeClr val="tx2"/>
                </a:solidFill>
              </a:rPr>
              <a:t>»</a:t>
            </a:r>
            <a:r>
              <a:rPr lang="fr-FR" sz="1800" dirty="0" smtClean="0"/>
              <a:t>, « </a:t>
            </a:r>
            <a:r>
              <a:rPr lang="fr-FR" sz="1800" b="1" dirty="0" smtClean="0">
                <a:solidFill>
                  <a:schemeClr val="accent1">
                    <a:lumMod val="75000"/>
                  </a:schemeClr>
                </a:solidFill>
              </a:rPr>
              <a:t>set </a:t>
            </a:r>
            <a:r>
              <a:rPr lang="fr-FR" sz="1800" dirty="0" smtClean="0">
                <a:solidFill>
                  <a:schemeClr val="tx2"/>
                </a:solidFill>
              </a:rPr>
              <a:t>»</a:t>
            </a:r>
            <a:r>
              <a:rPr lang="fr-FR" sz="1800" dirty="0" smtClean="0"/>
              <a:t> et « </a:t>
            </a:r>
            <a:r>
              <a:rPr lang="fr-FR" sz="1800" b="1" dirty="0" smtClean="0">
                <a:solidFill>
                  <a:schemeClr val="accent1">
                    <a:lumMod val="75000"/>
                  </a:schemeClr>
                </a:solidFill>
              </a:rPr>
              <a:t>b </a:t>
            </a:r>
            <a:r>
              <a:rPr lang="fr-FR" sz="1800" dirty="0" smtClean="0">
                <a:solidFill>
                  <a:schemeClr val="tx2"/>
                </a:solidFill>
              </a:rPr>
              <a:t>»</a:t>
            </a:r>
            <a:r>
              <a:rPr lang="fr-FR" sz="1800" dirty="0" smtClean="0"/>
              <a:t>!!</a:t>
            </a:r>
            <a:endParaRPr lang="fr-FR" sz="1800"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14</a:t>
            </a:fld>
            <a:endParaRPr lang="fr-FR" dirty="0">
              <a:solidFill>
                <a:prstClr val="black">
                  <a:tint val="75000"/>
                </a:prstClr>
              </a:solidFill>
            </a:endParaRPr>
          </a:p>
        </p:txBody>
      </p:sp>
      <p:sp>
        <p:nvSpPr>
          <p:cNvPr id="7" name="Rectangle 6"/>
          <p:cNvSpPr/>
          <p:nvPr/>
        </p:nvSpPr>
        <p:spPr>
          <a:xfrm>
            <a:off x="1212670" y="1700652"/>
            <a:ext cx="1608907"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b;</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sz="1100" dirty="0"/>
          </a:p>
        </p:txBody>
      </p:sp>
      <p:sp>
        <p:nvSpPr>
          <p:cNvPr id="11" name="Titre 4"/>
          <p:cNvSpPr>
            <a:spLocks noGrp="1"/>
          </p:cNvSpPr>
          <p:nvPr>
            <p:ph type="title"/>
          </p:nvPr>
        </p:nvSpPr>
        <p:spPr>
          <a:xfrm>
            <a:off x="1629580" y="211369"/>
            <a:ext cx="8974800" cy="478800"/>
          </a:xfrm>
        </p:spPr>
        <p:txBody>
          <a:bodyPr/>
          <a:lstStyle/>
          <a:p>
            <a:r>
              <a:rPr lang="fr-FR" cap="all" dirty="0" smtClean="0"/>
              <a:t>Les étapes DATA #2</a:t>
            </a:r>
            <a:endParaRPr lang="fr-FR" cap="all" dirty="0"/>
          </a:p>
        </p:txBody>
      </p:sp>
      <p:sp>
        <p:nvSpPr>
          <p:cNvPr id="12"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recopie de table</a:t>
            </a:r>
            <a:endParaRPr lang="fr-FR" cap="small"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1320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95662"/>
          </a:xfrm>
        </p:spPr>
        <p:txBody>
          <a:bodyPr>
            <a:normAutofit/>
          </a:bodyPr>
          <a:lstStyle/>
          <a:p>
            <a:r>
              <a:rPr lang="fr-FR" sz="1800" dirty="0" smtClean="0"/>
              <a:t>La logique </a:t>
            </a:r>
            <a:r>
              <a:rPr lang="fr-FR" sz="1800" b="1" dirty="0" smtClean="0">
                <a:solidFill>
                  <a:schemeClr val="accent1">
                    <a:lumMod val="75000"/>
                  </a:schemeClr>
                </a:solidFill>
              </a:rPr>
              <a:t>ligne par ligne </a:t>
            </a:r>
            <a:r>
              <a:rPr lang="fr-FR" sz="1800" dirty="0" smtClean="0"/>
              <a:t>peut s’expliquer comme suit :</a:t>
            </a:r>
          </a:p>
          <a:p>
            <a:endParaRPr lang="fr-FR" sz="2000" dirty="0"/>
          </a:p>
          <a:p>
            <a:endParaRPr lang="fr-FR" sz="2000" dirty="0" smtClean="0"/>
          </a:p>
          <a:p>
            <a:pPr marL="0" indent="0">
              <a:buNone/>
            </a:pPr>
            <a:endParaRPr lang="fr-FR" sz="2000" dirty="0" smtClean="0"/>
          </a:p>
          <a:p>
            <a:pPr marL="0" indent="0">
              <a:buNone/>
            </a:pPr>
            <a:endParaRPr lang="fr-FR" sz="800" dirty="0" smtClean="0"/>
          </a:p>
          <a:p>
            <a:pPr marL="800089" lvl="1" indent="-342900">
              <a:buFont typeface="+mj-lt"/>
              <a:buAutoNum type="arabicPeriod"/>
            </a:pPr>
            <a:r>
              <a:rPr lang="fr-FR" sz="1600" dirty="0" smtClean="0"/>
              <a:t>Dans le vecteur de travail, une variable « total » apparaît qui vaut 0</a:t>
            </a:r>
          </a:p>
          <a:p>
            <a:pPr marL="800089" lvl="1" indent="-342900">
              <a:buFont typeface="+mj-lt"/>
              <a:buAutoNum type="arabicPeriod"/>
            </a:pPr>
            <a:endParaRPr lang="fr-FR" sz="1600" dirty="0" smtClean="0"/>
          </a:p>
          <a:p>
            <a:pPr marL="800089" lvl="1" indent="-342900">
              <a:buFont typeface="+mj-lt"/>
              <a:buAutoNum type="arabicPeriod"/>
            </a:pPr>
            <a:r>
              <a:rPr lang="fr-FR" sz="1600" dirty="0" smtClean="0"/>
              <a:t>Puis est recopiée la 1</a:t>
            </a:r>
            <a:r>
              <a:rPr lang="fr-FR" sz="1600" baseline="30000" dirty="0" smtClean="0"/>
              <a:t>ère</a:t>
            </a:r>
            <a:r>
              <a:rPr lang="fr-FR" sz="1600" dirty="0" smtClean="0"/>
              <a:t> ligne de </a:t>
            </a:r>
            <a:r>
              <a:rPr lang="fr-FR" sz="1600" dirty="0" err="1" smtClean="0"/>
              <a:t>maLib.cours</a:t>
            </a:r>
            <a:endParaRPr lang="fr-FR" sz="1600" dirty="0" smtClean="0"/>
          </a:p>
          <a:p>
            <a:pPr marL="800089" lvl="1" indent="-342900">
              <a:buFont typeface="+mj-lt"/>
              <a:buAutoNum type="arabicPeriod"/>
            </a:pPr>
            <a:endParaRPr lang="fr-FR" sz="1600" dirty="0"/>
          </a:p>
          <a:p>
            <a:pPr marL="800089" lvl="1" indent="-342900">
              <a:buFont typeface="+mj-lt"/>
              <a:buAutoNum type="arabicPeriod"/>
            </a:pPr>
            <a:r>
              <a:rPr lang="fr-FR" sz="1600" dirty="0" smtClean="0"/>
              <a:t>Puis au champs « coefficient » est ajouté 1. </a:t>
            </a:r>
          </a:p>
          <a:p>
            <a:pPr marL="800089" lvl="1" indent="-342900">
              <a:buFont typeface="+mj-lt"/>
              <a:buAutoNum type="arabicPeriod"/>
            </a:pPr>
            <a:endParaRPr lang="fr-FR" sz="1600" dirty="0"/>
          </a:p>
          <a:p>
            <a:pPr marL="800089" lvl="1" indent="-342900">
              <a:buFont typeface="+mj-lt"/>
              <a:buAutoNum type="arabicPeriod"/>
            </a:pPr>
            <a:r>
              <a:rPr lang="fr-FR" sz="1600" dirty="0" smtClean="0"/>
              <a:t>Puis est ajoutée une </a:t>
            </a:r>
            <a:r>
              <a:rPr lang="fr-FR" sz="1600" dirty="0"/>
              <a:t>variable nommée </a:t>
            </a:r>
            <a:r>
              <a:rPr lang="fr-FR" sz="1600" dirty="0" smtClean="0"/>
              <a:t>« un » </a:t>
            </a:r>
            <a:r>
              <a:rPr lang="fr-FR" sz="1600" dirty="0"/>
              <a:t>qui vaut 1</a:t>
            </a:r>
          </a:p>
          <a:p>
            <a:pPr marL="800089" lvl="1" indent="-342900">
              <a:buFont typeface="+mj-lt"/>
              <a:buAutoNum type="arabicPeriod"/>
            </a:pPr>
            <a:endParaRPr lang="fr-FR" sz="1600" dirty="0"/>
          </a:p>
          <a:p>
            <a:pPr marL="800089" lvl="1" indent="-342900">
              <a:buFont typeface="+mj-lt"/>
              <a:buAutoNum type="arabicPeriod"/>
            </a:pPr>
            <a:r>
              <a:rPr lang="fr-FR" sz="1600" dirty="0" smtClean="0"/>
              <a:t>Enfin</a:t>
            </a:r>
            <a:r>
              <a:rPr lang="fr-FR" sz="1600" dirty="0"/>
              <a:t> </a:t>
            </a:r>
            <a:r>
              <a:rPr lang="fr-FR" sz="1600" dirty="0" smtClean="0"/>
              <a:t>nous affectons à « total » </a:t>
            </a:r>
            <a:r>
              <a:rPr lang="fr-FR" sz="1600" dirty="0"/>
              <a:t>sa valeur actuelle augmentée de la valeur de coefficient </a:t>
            </a:r>
            <a:endParaRPr lang="fr-FR" sz="1600" dirty="0" smtClean="0"/>
          </a:p>
          <a:p>
            <a:endParaRPr lang="fr-FR" sz="400" dirty="0" smtClean="0"/>
          </a:p>
          <a:p>
            <a:r>
              <a:rPr lang="fr-FR" sz="1800" dirty="0" smtClean="0"/>
              <a:t>Nous avons pour le moment travaillé uniquement sur le vecteur de travail qui contient la seule ligne courante.</a:t>
            </a:r>
            <a:endParaRPr lang="fr-FR" sz="1800" dirty="0"/>
          </a:p>
          <a:p>
            <a:endParaRPr lang="fr-FR" sz="2000" b="1" dirty="0">
              <a:solidFill>
                <a:schemeClr val="accent1">
                  <a:lumMod val="75000"/>
                </a:schemeClr>
              </a:solidFill>
            </a:endParaRPr>
          </a:p>
          <a:p>
            <a:endParaRPr lang="fr-FR" sz="2000" b="1" dirty="0" smtClean="0">
              <a:solidFill>
                <a:schemeClr val="accent1">
                  <a:lumMod val="75000"/>
                </a:schemeClr>
              </a:solidFill>
            </a:endParaRPr>
          </a:p>
          <a:p>
            <a:endParaRPr lang="fr-FR" sz="2000" b="1" dirty="0">
              <a:solidFill>
                <a:schemeClr val="accent1">
                  <a:lumMod val="75000"/>
                </a:schemeClr>
              </a:solidFill>
            </a:endParaRPr>
          </a:p>
        </p:txBody>
      </p:sp>
      <p:sp>
        <p:nvSpPr>
          <p:cNvPr id="5" name="Titre 4"/>
          <p:cNvSpPr>
            <a:spLocks noGrp="1"/>
          </p:cNvSpPr>
          <p:nvPr>
            <p:ph type="title"/>
          </p:nvPr>
        </p:nvSpPr>
        <p:spPr/>
        <p:txBody>
          <a:bodyPr/>
          <a:lstStyle/>
          <a:p>
            <a:r>
              <a:rPr lang="fr-FR" cap="all" dirty="0" smtClean="0"/>
              <a:t>Les étapes DATA #3</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15</a:t>
            </a:fld>
            <a:endParaRPr lang="fr-FR" dirty="0">
              <a:solidFill>
                <a:prstClr val="black">
                  <a:tint val="75000"/>
                </a:prstClr>
              </a:solidFill>
            </a:endParaRPr>
          </a:p>
        </p:txBody>
      </p:sp>
      <p:sp>
        <p:nvSpPr>
          <p:cNvPr id="3" name="Rectangle 2"/>
          <p:cNvSpPr/>
          <p:nvPr/>
        </p:nvSpPr>
        <p:spPr>
          <a:xfrm>
            <a:off x="1181373" y="1792091"/>
            <a:ext cx="3201216" cy="1277273"/>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maLib.a</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total=</a:t>
            </a:r>
            <a:r>
              <a:rPr lang="fr-FR" sz="1100" b="1" dirty="0">
                <a:solidFill>
                  <a:srgbClr val="008080"/>
                </a:solidFill>
                <a:latin typeface="Courier New" panose="02070309020205020404" pitchFamily="49" charset="0"/>
              </a:rPr>
              <a:t>0</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maLib.cours</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coefficient=coefficient+</a:t>
            </a:r>
            <a:r>
              <a:rPr lang="fr-FR" sz="1100" b="1" dirty="0">
                <a:solidFill>
                  <a:srgbClr val="008080"/>
                </a:solidFill>
                <a:latin typeface="Courier New" panose="02070309020205020404" pitchFamily="49" charset="0"/>
              </a:rPr>
              <a:t>1</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un=</a:t>
            </a:r>
            <a:r>
              <a:rPr lang="fr-FR" sz="1100" b="1" dirty="0">
                <a:solidFill>
                  <a:srgbClr val="008080"/>
                </a:solidFill>
                <a:latin typeface="Courier New" panose="02070309020205020404" pitchFamily="49" charset="0"/>
              </a:rPr>
              <a:t>1</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total=</a:t>
            </a:r>
            <a:r>
              <a:rPr lang="fr-FR" sz="1100" dirty="0" err="1">
                <a:solidFill>
                  <a:srgbClr val="000000"/>
                </a:solidFill>
                <a:latin typeface="Courier New" panose="02070309020205020404" pitchFamily="49" charset="0"/>
              </a:rPr>
              <a:t>total+coefficient</a:t>
            </a:r>
            <a:r>
              <a:rPr lang="fr-FR" sz="1100" dirty="0">
                <a:solidFill>
                  <a:srgbClr val="000000"/>
                </a:solidFill>
                <a:latin typeface="Courier New" panose="02070309020205020404" pitchFamily="49" charset="0"/>
              </a:rPr>
              <a:t> ;</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1236663180"/>
              </p:ext>
            </p:extLst>
          </p:nvPr>
        </p:nvGraphicFramePr>
        <p:xfrm>
          <a:off x="4820921" y="2095700"/>
          <a:ext cx="1494972" cy="853440"/>
        </p:xfrm>
        <a:graphic>
          <a:graphicData uri="http://schemas.openxmlformats.org/drawingml/2006/table">
            <a:tbl>
              <a:tblPr firstRow="1" bandRow="1">
                <a:tableStyleId>{BC89EF96-8CEA-46FF-86C4-4CE0E7609802}</a:tableStyleId>
              </a:tblPr>
              <a:tblGrid>
                <a:gridCol w="711684">
                  <a:extLst>
                    <a:ext uri="{9D8B030D-6E8A-4147-A177-3AD203B41FA5}">
                      <a16:colId xmlns:a16="http://schemas.microsoft.com/office/drawing/2014/main" val="2698694159"/>
                    </a:ext>
                  </a:extLst>
                </a:gridCol>
                <a:gridCol w="371808">
                  <a:extLst>
                    <a:ext uri="{9D8B030D-6E8A-4147-A177-3AD203B41FA5}">
                      <a16:colId xmlns:a16="http://schemas.microsoft.com/office/drawing/2014/main" val="311962072"/>
                    </a:ext>
                  </a:extLst>
                </a:gridCol>
                <a:gridCol w="411480">
                  <a:extLst>
                    <a:ext uri="{9D8B030D-6E8A-4147-A177-3AD203B41FA5}">
                      <a16:colId xmlns:a16="http://schemas.microsoft.com/office/drawing/2014/main" val="2184069517"/>
                    </a:ext>
                  </a:extLst>
                </a:gridCol>
              </a:tblGrid>
              <a:tr h="195701">
                <a:tc>
                  <a:txBody>
                    <a:bodyPr/>
                    <a:lstStyle/>
                    <a:p>
                      <a:r>
                        <a:rPr lang="fr-FR" sz="800" dirty="0" smtClean="0"/>
                        <a:t>coefficient</a:t>
                      </a:r>
                      <a:endParaRPr lang="fr-FR" sz="800" dirty="0"/>
                    </a:p>
                  </a:txBody>
                  <a:tcPr/>
                </a:tc>
                <a:tc>
                  <a:txBody>
                    <a:bodyPr/>
                    <a:lstStyle/>
                    <a:p>
                      <a:r>
                        <a:rPr lang="fr-FR" sz="800" dirty="0" smtClean="0"/>
                        <a:t>v1</a:t>
                      </a:r>
                      <a:endParaRPr lang="fr-FR" sz="800" dirty="0"/>
                    </a:p>
                  </a:txBody>
                  <a:tcPr/>
                </a:tc>
                <a:tc>
                  <a:txBody>
                    <a:bodyPr/>
                    <a:lstStyle/>
                    <a:p>
                      <a:r>
                        <a:rPr lang="fr-FR" sz="800" dirty="0" smtClean="0"/>
                        <a:t>V2</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1</a:t>
                      </a:r>
                      <a:endParaRPr lang="fr-FR" sz="800" dirty="0"/>
                    </a:p>
                  </a:txBody>
                  <a:tcPr/>
                </a:tc>
                <a:tc>
                  <a:txBody>
                    <a:bodyPr/>
                    <a:lstStyle/>
                    <a:p>
                      <a:r>
                        <a:rPr lang="fr-FR" sz="800" dirty="0" smtClean="0"/>
                        <a:t>4</a:t>
                      </a:r>
                      <a:endParaRPr lang="fr-FR" sz="800" dirty="0"/>
                    </a:p>
                  </a:txBody>
                  <a:tcPr/>
                </a:tc>
                <a:tc>
                  <a:txBody>
                    <a:bodyPr/>
                    <a:lstStyle/>
                    <a:p>
                      <a:r>
                        <a:rPr lang="fr-FR" sz="800" dirty="0" smtClean="0"/>
                        <a:t>6</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2</a:t>
                      </a:r>
                      <a:endParaRPr lang="fr-FR" sz="800" dirty="0"/>
                    </a:p>
                  </a:txBody>
                  <a:tcPr/>
                </a:tc>
                <a:tc>
                  <a:txBody>
                    <a:bodyPr/>
                    <a:lstStyle/>
                    <a:p>
                      <a:r>
                        <a:rPr lang="fr-FR" sz="800" dirty="0" smtClean="0"/>
                        <a:t>3</a:t>
                      </a:r>
                      <a:endParaRPr lang="fr-FR" sz="800" dirty="0"/>
                    </a:p>
                  </a:txBody>
                  <a:tcPr/>
                </a:tc>
                <a:tc>
                  <a:txBody>
                    <a:bodyPr/>
                    <a:lstStyle/>
                    <a:p>
                      <a:r>
                        <a:rPr lang="fr-FR" sz="800" dirty="0" smtClean="0"/>
                        <a:t>5</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3</a:t>
                      </a:r>
                      <a:endParaRPr lang="fr-FR" sz="800" dirty="0"/>
                    </a:p>
                  </a:txBody>
                  <a:tcPr/>
                </a:tc>
                <a:tc>
                  <a:txBody>
                    <a:bodyPr/>
                    <a:lstStyle/>
                    <a:p>
                      <a:r>
                        <a:rPr lang="fr-FR" sz="800" dirty="0" smtClean="0"/>
                        <a:t>5</a:t>
                      </a:r>
                      <a:endParaRPr lang="fr-FR" sz="800" dirty="0"/>
                    </a:p>
                  </a:txBody>
                  <a:tcPr/>
                </a:tc>
                <a:tc>
                  <a:txBody>
                    <a:bodyPr/>
                    <a:lstStyle/>
                    <a:p>
                      <a:r>
                        <a:rPr lang="fr-FR" sz="800" dirty="0" smtClean="0"/>
                        <a:t>4</a:t>
                      </a:r>
                      <a:endParaRPr lang="fr-FR" sz="800" dirty="0"/>
                    </a:p>
                  </a:txBody>
                  <a:tcPr/>
                </a:tc>
                <a:extLst>
                  <a:ext uri="{0D108BD9-81ED-4DB2-BD59-A6C34878D82A}">
                    <a16:rowId xmlns:a16="http://schemas.microsoft.com/office/drawing/2014/main" val="411179341"/>
                  </a:ext>
                </a:extLst>
              </a:tr>
            </a:tbl>
          </a:graphicData>
        </a:graphic>
      </p:graphicFrame>
      <p:sp>
        <p:nvSpPr>
          <p:cNvPr id="9" name="ZoneTexte 8"/>
          <p:cNvSpPr txBox="1"/>
          <p:nvPr/>
        </p:nvSpPr>
        <p:spPr>
          <a:xfrm>
            <a:off x="4820921" y="1815198"/>
            <a:ext cx="1494973" cy="246221"/>
          </a:xfrm>
          <a:prstGeom prst="rect">
            <a:avLst/>
          </a:prstGeom>
          <a:noFill/>
        </p:spPr>
        <p:txBody>
          <a:bodyPr vert="horz" wrap="square" rtlCol="0">
            <a:spAutoFit/>
          </a:bodyPr>
          <a:lstStyle/>
          <a:p>
            <a:pPr algn="ctr"/>
            <a:r>
              <a:rPr lang="fr-FR" sz="1000" dirty="0" smtClean="0">
                <a:solidFill>
                  <a:schemeClr val="tx2">
                    <a:lumMod val="75000"/>
                  </a:schemeClr>
                </a:solidFill>
              </a:rPr>
              <a:t>Table </a:t>
            </a:r>
            <a:r>
              <a:rPr lang="fr-FR" sz="1000" b="1" dirty="0" err="1" smtClean="0">
                <a:solidFill>
                  <a:schemeClr val="tx2">
                    <a:lumMod val="75000"/>
                  </a:schemeClr>
                </a:solidFill>
              </a:rPr>
              <a:t>maLib.cours</a:t>
            </a:r>
            <a:endParaRPr lang="fr-FR" sz="1100" b="1" dirty="0">
              <a:solidFill>
                <a:schemeClr val="tx2">
                  <a:lumMod val="75000"/>
                </a:schemeClr>
              </a:solidFill>
            </a:endParaRPr>
          </a:p>
        </p:txBody>
      </p:sp>
      <p:graphicFrame>
        <p:nvGraphicFramePr>
          <p:cNvPr id="10" name="Tableau 9"/>
          <p:cNvGraphicFramePr>
            <a:graphicFrameLocks noGrp="1"/>
          </p:cNvGraphicFramePr>
          <p:nvPr>
            <p:extLst>
              <p:ext uri="{D42A27DB-BD31-4B8C-83A1-F6EECF244321}">
                <p14:modId xmlns:p14="http://schemas.microsoft.com/office/powerpoint/2010/main" val="4097924743"/>
              </p:ext>
            </p:extLst>
          </p:nvPr>
        </p:nvGraphicFramePr>
        <p:xfrm>
          <a:off x="9028611" y="3009173"/>
          <a:ext cx="1494972" cy="426720"/>
        </p:xfrm>
        <a:graphic>
          <a:graphicData uri="http://schemas.openxmlformats.org/drawingml/2006/table">
            <a:tbl>
              <a:tblPr firstRow="1" bandRow="1">
                <a:tableStyleId>{BC89EF96-8CEA-46FF-86C4-4CE0E7609802}</a:tableStyleId>
              </a:tblPr>
              <a:tblGrid>
                <a:gridCol w="643707">
                  <a:extLst>
                    <a:ext uri="{9D8B030D-6E8A-4147-A177-3AD203B41FA5}">
                      <a16:colId xmlns:a16="http://schemas.microsoft.com/office/drawing/2014/main" val="2698694159"/>
                    </a:ext>
                  </a:extLst>
                </a:gridCol>
                <a:gridCol w="359229">
                  <a:extLst>
                    <a:ext uri="{9D8B030D-6E8A-4147-A177-3AD203B41FA5}">
                      <a16:colId xmlns:a16="http://schemas.microsoft.com/office/drawing/2014/main" val="311962072"/>
                    </a:ext>
                  </a:extLst>
                </a:gridCol>
                <a:gridCol w="492036">
                  <a:extLst>
                    <a:ext uri="{9D8B030D-6E8A-4147-A177-3AD203B41FA5}">
                      <a16:colId xmlns:a16="http://schemas.microsoft.com/office/drawing/2014/main" val="2184069517"/>
                    </a:ext>
                  </a:extLst>
                </a:gridCol>
              </a:tblGrid>
              <a:tr h="195701">
                <a:tc>
                  <a:txBody>
                    <a:bodyPr/>
                    <a:lstStyle/>
                    <a:p>
                      <a:r>
                        <a:rPr lang="fr-FR" sz="800" dirty="0" smtClean="0"/>
                        <a:t>total</a:t>
                      </a:r>
                      <a:endParaRPr lang="fr-FR" sz="800" dirty="0"/>
                    </a:p>
                  </a:txBody>
                  <a:tcPr/>
                </a:tc>
                <a:tc>
                  <a:txBody>
                    <a:bodyPr/>
                    <a:lstStyle/>
                    <a:p>
                      <a:endParaRPr lang="fr-FR" sz="800" dirty="0"/>
                    </a:p>
                  </a:txBody>
                  <a:tcPr/>
                </a:tc>
                <a:tc>
                  <a:txBody>
                    <a:bodyPr/>
                    <a:lstStyle/>
                    <a:p>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0</a:t>
                      </a:r>
                      <a:endParaRPr lang="fr-FR" sz="800" dirty="0"/>
                    </a:p>
                  </a:txBody>
                  <a:tcPr/>
                </a:tc>
                <a:tc>
                  <a:txBody>
                    <a:bodyPr/>
                    <a:lstStyle/>
                    <a:p>
                      <a:endParaRPr lang="fr-FR" sz="800" dirty="0"/>
                    </a:p>
                  </a:txBody>
                  <a:tcPr/>
                </a:tc>
                <a:tc>
                  <a:txBody>
                    <a:bodyPr/>
                    <a:lstStyle/>
                    <a:p>
                      <a:endParaRPr lang="fr-FR" sz="800" dirty="0"/>
                    </a:p>
                  </a:txBody>
                  <a:tcPr/>
                </a:tc>
                <a:extLst>
                  <a:ext uri="{0D108BD9-81ED-4DB2-BD59-A6C34878D82A}">
                    <a16:rowId xmlns:a16="http://schemas.microsoft.com/office/drawing/2014/main" val="529447938"/>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3092359520"/>
              </p:ext>
            </p:extLst>
          </p:nvPr>
        </p:nvGraphicFramePr>
        <p:xfrm>
          <a:off x="9028611" y="3597882"/>
          <a:ext cx="1832428" cy="426720"/>
        </p:xfrm>
        <a:graphic>
          <a:graphicData uri="http://schemas.openxmlformats.org/drawingml/2006/table">
            <a:tbl>
              <a:tblPr firstRow="1" bandRow="1">
                <a:tableStyleId>{BC89EF96-8CEA-46FF-86C4-4CE0E7609802}</a:tableStyleId>
              </a:tblPr>
              <a:tblGrid>
                <a:gridCol w="408577">
                  <a:extLst>
                    <a:ext uri="{9D8B030D-6E8A-4147-A177-3AD203B41FA5}">
                      <a16:colId xmlns:a16="http://schemas.microsoft.com/office/drawing/2014/main" val="2652662573"/>
                    </a:ext>
                  </a:extLst>
                </a:gridCol>
                <a:gridCol w="773401">
                  <a:extLst>
                    <a:ext uri="{9D8B030D-6E8A-4147-A177-3AD203B41FA5}">
                      <a16:colId xmlns:a16="http://schemas.microsoft.com/office/drawing/2014/main" val="2698694159"/>
                    </a:ext>
                  </a:extLst>
                </a:gridCol>
                <a:gridCol w="308753">
                  <a:extLst>
                    <a:ext uri="{9D8B030D-6E8A-4147-A177-3AD203B41FA5}">
                      <a16:colId xmlns:a16="http://schemas.microsoft.com/office/drawing/2014/main" val="311962072"/>
                    </a:ext>
                  </a:extLst>
                </a:gridCol>
                <a:gridCol w="341697">
                  <a:extLst>
                    <a:ext uri="{9D8B030D-6E8A-4147-A177-3AD203B41FA5}">
                      <a16:colId xmlns:a16="http://schemas.microsoft.com/office/drawing/2014/main" val="2184069517"/>
                    </a:ext>
                  </a:extLst>
                </a:gridCol>
              </a:tblGrid>
              <a:tr h="195701">
                <a:tc>
                  <a:txBody>
                    <a:bodyPr/>
                    <a:lstStyle/>
                    <a:p>
                      <a:r>
                        <a:rPr lang="fr-FR" sz="800" dirty="0" smtClean="0"/>
                        <a:t>total</a:t>
                      </a:r>
                      <a:endParaRPr lang="fr-FR" sz="800" dirty="0"/>
                    </a:p>
                  </a:txBody>
                  <a:tcPr/>
                </a:tc>
                <a:tc>
                  <a:txBody>
                    <a:bodyPr/>
                    <a:lstStyle/>
                    <a:p>
                      <a:r>
                        <a:rPr lang="fr-FR" sz="800" dirty="0" smtClean="0"/>
                        <a:t>coefficient</a:t>
                      </a:r>
                      <a:endParaRPr lang="fr-FR" sz="800" dirty="0"/>
                    </a:p>
                  </a:txBody>
                  <a:tcPr/>
                </a:tc>
                <a:tc>
                  <a:txBody>
                    <a:bodyPr/>
                    <a:lstStyle/>
                    <a:p>
                      <a:r>
                        <a:rPr lang="fr-FR" sz="800" dirty="0" smtClean="0"/>
                        <a:t>v1</a:t>
                      </a:r>
                      <a:endParaRPr lang="fr-FR" sz="800" dirty="0"/>
                    </a:p>
                  </a:txBody>
                  <a:tcPr/>
                </a:tc>
                <a:tc>
                  <a:txBody>
                    <a:bodyPr/>
                    <a:lstStyle/>
                    <a:p>
                      <a:r>
                        <a:rPr lang="fr-FR" sz="800" dirty="0" smtClean="0"/>
                        <a:t>V2</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0</a:t>
                      </a:r>
                      <a:endParaRPr lang="fr-FR" sz="800" dirty="0"/>
                    </a:p>
                  </a:txBody>
                  <a:tcPr/>
                </a:tc>
                <a:tc>
                  <a:txBody>
                    <a:bodyPr/>
                    <a:lstStyle/>
                    <a:p>
                      <a:r>
                        <a:rPr lang="fr-FR" sz="800" dirty="0" smtClean="0"/>
                        <a:t>1</a:t>
                      </a:r>
                      <a:endParaRPr lang="fr-FR" sz="800" dirty="0"/>
                    </a:p>
                  </a:txBody>
                  <a:tcPr/>
                </a:tc>
                <a:tc>
                  <a:txBody>
                    <a:bodyPr/>
                    <a:lstStyle/>
                    <a:p>
                      <a:r>
                        <a:rPr lang="fr-FR" sz="800" dirty="0" smtClean="0"/>
                        <a:t>4</a:t>
                      </a:r>
                      <a:endParaRPr lang="fr-FR" sz="800" dirty="0"/>
                    </a:p>
                  </a:txBody>
                  <a:tcPr/>
                </a:tc>
                <a:tc>
                  <a:txBody>
                    <a:bodyPr/>
                    <a:lstStyle/>
                    <a:p>
                      <a:r>
                        <a:rPr lang="fr-FR" sz="800" dirty="0" smtClean="0"/>
                        <a:t>6</a:t>
                      </a:r>
                      <a:endParaRPr lang="fr-FR" sz="800" dirty="0"/>
                    </a:p>
                  </a:txBody>
                  <a:tcPr/>
                </a:tc>
                <a:extLst>
                  <a:ext uri="{0D108BD9-81ED-4DB2-BD59-A6C34878D82A}">
                    <a16:rowId xmlns:a16="http://schemas.microsoft.com/office/drawing/2014/main" val="529447938"/>
                  </a:ext>
                </a:extLst>
              </a:tr>
            </a:tbl>
          </a:graphicData>
        </a:graphic>
      </p:graphicFrame>
      <p:graphicFrame>
        <p:nvGraphicFramePr>
          <p:cNvPr id="14" name="Tableau 13"/>
          <p:cNvGraphicFramePr>
            <a:graphicFrameLocks noGrp="1"/>
          </p:cNvGraphicFramePr>
          <p:nvPr>
            <p:extLst>
              <p:ext uri="{D42A27DB-BD31-4B8C-83A1-F6EECF244321}">
                <p14:modId xmlns:p14="http://schemas.microsoft.com/office/powerpoint/2010/main" val="1518167813"/>
              </p:ext>
            </p:extLst>
          </p:nvPr>
        </p:nvGraphicFramePr>
        <p:xfrm>
          <a:off x="9028611" y="4698890"/>
          <a:ext cx="2100943" cy="426720"/>
        </p:xfrm>
        <a:graphic>
          <a:graphicData uri="http://schemas.openxmlformats.org/drawingml/2006/table">
            <a:tbl>
              <a:tblPr firstRow="1" bandRow="1">
                <a:tableStyleId>{BC89EF96-8CEA-46FF-86C4-4CE0E7609802}</a:tableStyleId>
              </a:tblPr>
              <a:tblGrid>
                <a:gridCol w="394824">
                  <a:extLst>
                    <a:ext uri="{9D8B030D-6E8A-4147-A177-3AD203B41FA5}">
                      <a16:colId xmlns:a16="http://schemas.microsoft.com/office/drawing/2014/main" val="2652662573"/>
                    </a:ext>
                  </a:extLst>
                </a:gridCol>
                <a:gridCol w="747368">
                  <a:extLst>
                    <a:ext uri="{9D8B030D-6E8A-4147-A177-3AD203B41FA5}">
                      <a16:colId xmlns:a16="http://schemas.microsoft.com/office/drawing/2014/main" val="2698694159"/>
                    </a:ext>
                  </a:extLst>
                </a:gridCol>
                <a:gridCol w="298361">
                  <a:extLst>
                    <a:ext uri="{9D8B030D-6E8A-4147-A177-3AD203B41FA5}">
                      <a16:colId xmlns:a16="http://schemas.microsoft.com/office/drawing/2014/main" val="311962072"/>
                    </a:ext>
                  </a:extLst>
                </a:gridCol>
                <a:gridCol w="330195">
                  <a:extLst>
                    <a:ext uri="{9D8B030D-6E8A-4147-A177-3AD203B41FA5}">
                      <a16:colId xmlns:a16="http://schemas.microsoft.com/office/drawing/2014/main" val="2184069517"/>
                    </a:ext>
                  </a:extLst>
                </a:gridCol>
                <a:gridCol w="330195">
                  <a:extLst>
                    <a:ext uri="{9D8B030D-6E8A-4147-A177-3AD203B41FA5}">
                      <a16:colId xmlns:a16="http://schemas.microsoft.com/office/drawing/2014/main" val="3203316203"/>
                    </a:ext>
                  </a:extLst>
                </a:gridCol>
              </a:tblGrid>
              <a:tr h="195701">
                <a:tc>
                  <a:txBody>
                    <a:bodyPr/>
                    <a:lstStyle/>
                    <a:p>
                      <a:r>
                        <a:rPr lang="fr-FR" sz="800" dirty="0" smtClean="0"/>
                        <a:t>total</a:t>
                      </a:r>
                      <a:endParaRPr lang="fr-FR" sz="800" dirty="0"/>
                    </a:p>
                  </a:txBody>
                  <a:tcPr/>
                </a:tc>
                <a:tc>
                  <a:txBody>
                    <a:bodyPr/>
                    <a:lstStyle/>
                    <a:p>
                      <a:r>
                        <a:rPr lang="fr-FR" sz="800" dirty="0" smtClean="0"/>
                        <a:t>coefficient</a:t>
                      </a:r>
                      <a:endParaRPr lang="fr-FR" sz="800" dirty="0"/>
                    </a:p>
                  </a:txBody>
                  <a:tcPr/>
                </a:tc>
                <a:tc>
                  <a:txBody>
                    <a:bodyPr/>
                    <a:lstStyle/>
                    <a:p>
                      <a:r>
                        <a:rPr lang="fr-FR" sz="800" dirty="0" smtClean="0"/>
                        <a:t>v1</a:t>
                      </a:r>
                      <a:endParaRPr lang="fr-FR" sz="800" dirty="0"/>
                    </a:p>
                  </a:txBody>
                  <a:tcPr/>
                </a:tc>
                <a:tc>
                  <a:txBody>
                    <a:bodyPr/>
                    <a:lstStyle/>
                    <a:p>
                      <a:r>
                        <a:rPr lang="fr-FR" sz="800" dirty="0" smtClean="0"/>
                        <a:t>V2</a:t>
                      </a:r>
                      <a:endParaRPr lang="fr-FR" sz="800" dirty="0"/>
                    </a:p>
                  </a:txBody>
                  <a:tcPr/>
                </a:tc>
                <a:tc>
                  <a:txBody>
                    <a:bodyPr/>
                    <a:lstStyle/>
                    <a:p>
                      <a:r>
                        <a:rPr lang="fr-FR" sz="800" dirty="0" smtClean="0"/>
                        <a:t>un</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0</a:t>
                      </a:r>
                      <a:endParaRPr lang="fr-FR" sz="800" dirty="0"/>
                    </a:p>
                  </a:txBody>
                  <a:tcPr/>
                </a:tc>
                <a:tc>
                  <a:txBody>
                    <a:bodyPr/>
                    <a:lstStyle/>
                    <a:p>
                      <a:r>
                        <a:rPr lang="fr-FR" sz="800" dirty="0" smtClean="0"/>
                        <a:t>2</a:t>
                      </a:r>
                      <a:endParaRPr lang="fr-FR" sz="800" dirty="0"/>
                    </a:p>
                  </a:txBody>
                  <a:tcPr/>
                </a:tc>
                <a:tc>
                  <a:txBody>
                    <a:bodyPr/>
                    <a:lstStyle/>
                    <a:p>
                      <a:r>
                        <a:rPr lang="fr-FR" sz="800" dirty="0" smtClean="0"/>
                        <a:t>4</a:t>
                      </a:r>
                      <a:endParaRPr lang="fr-FR" sz="800" dirty="0"/>
                    </a:p>
                  </a:txBody>
                  <a:tcPr/>
                </a:tc>
                <a:tc>
                  <a:txBody>
                    <a:bodyPr/>
                    <a:lstStyle/>
                    <a:p>
                      <a:r>
                        <a:rPr lang="fr-FR" sz="800" dirty="0" smtClean="0"/>
                        <a:t>6</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529447938"/>
                  </a:ext>
                </a:extLst>
              </a:tr>
            </a:tbl>
          </a:graphicData>
        </a:graphic>
      </p:graphicFrame>
      <p:graphicFrame>
        <p:nvGraphicFramePr>
          <p:cNvPr id="15" name="Tableau 14"/>
          <p:cNvGraphicFramePr>
            <a:graphicFrameLocks noGrp="1"/>
          </p:cNvGraphicFramePr>
          <p:nvPr>
            <p:extLst>
              <p:ext uri="{D42A27DB-BD31-4B8C-83A1-F6EECF244321}">
                <p14:modId xmlns:p14="http://schemas.microsoft.com/office/powerpoint/2010/main" val="4031710358"/>
              </p:ext>
            </p:extLst>
          </p:nvPr>
        </p:nvGraphicFramePr>
        <p:xfrm>
          <a:off x="9036594" y="5251377"/>
          <a:ext cx="2100943" cy="426720"/>
        </p:xfrm>
        <a:graphic>
          <a:graphicData uri="http://schemas.openxmlformats.org/drawingml/2006/table">
            <a:tbl>
              <a:tblPr firstRow="1" bandRow="1">
                <a:tableStyleId>{BC89EF96-8CEA-46FF-86C4-4CE0E7609802}</a:tableStyleId>
              </a:tblPr>
              <a:tblGrid>
                <a:gridCol w="394824">
                  <a:extLst>
                    <a:ext uri="{9D8B030D-6E8A-4147-A177-3AD203B41FA5}">
                      <a16:colId xmlns:a16="http://schemas.microsoft.com/office/drawing/2014/main" val="2652662573"/>
                    </a:ext>
                  </a:extLst>
                </a:gridCol>
                <a:gridCol w="747368">
                  <a:extLst>
                    <a:ext uri="{9D8B030D-6E8A-4147-A177-3AD203B41FA5}">
                      <a16:colId xmlns:a16="http://schemas.microsoft.com/office/drawing/2014/main" val="2698694159"/>
                    </a:ext>
                  </a:extLst>
                </a:gridCol>
                <a:gridCol w="298361">
                  <a:extLst>
                    <a:ext uri="{9D8B030D-6E8A-4147-A177-3AD203B41FA5}">
                      <a16:colId xmlns:a16="http://schemas.microsoft.com/office/drawing/2014/main" val="311962072"/>
                    </a:ext>
                  </a:extLst>
                </a:gridCol>
                <a:gridCol w="330195">
                  <a:extLst>
                    <a:ext uri="{9D8B030D-6E8A-4147-A177-3AD203B41FA5}">
                      <a16:colId xmlns:a16="http://schemas.microsoft.com/office/drawing/2014/main" val="2184069517"/>
                    </a:ext>
                  </a:extLst>
                </a:gridCol>
                <a:gridCol w="330195">
                  <a:extLst>
                    <a:ext uri="{9D8B030D-6E8A-4147-A177-3AD203B41FA5}">
                      <a16:colId xmlns:a16="http://schemas.microsoft.com/office/drawing/2014/main" val="3203316203"/>
                    </a:ext>
                  </a:extLst>
                </a:gridCol>
              </a:tblGrid>
              <a:tr h="195701">
                <a:tc>
                  <a:txBody>
                    <a:bodyPr/>
                    <a:lstStyle/>
                    <a:p>
                      <a:r>
                        <a:rPr lang="fr-FR" sz="800" dirty="0" smtClean="0"/>
                        <a:t>total</a:t>
                      </a:r>
                      <a:endParaRPr lang="fr-FR" sz="800" dirty="0"/>
                    </a:p>
                  </a:txBody>
                  <a:tcPr/>
                </a:tc>
                <a:tc>
                  <a:txBody>
                    <a:bodyPr/>
                    <a:lstStyle/>
                    <a:p>
                      <a:r>
                        <a:rPr lang="fr-FR" sz="800" dirty="0" smtClean="0"/>
                        <a:t>coefficient</a:t>
                      </a:r>
                      <a:endParaRPr lang="fr-FR" sz="800" dirty="0"/>
                    </a:p>
                  </a:txBody>
                  <a:tcPr/>
                </a:tc>
                <a:tc>
                  <a:txBody>
                    <a:bodyPr/>
                    <a:lstStyle/>
                    <a:p>
                      <a:r>
                        <a:rPr lang="fr-FR" sz="800" dirty="0" smtClean="0"/>
                        <a:t>v1</a:t>
                      </a:r>
                      <a:endParaRPr lang="fr-FR" sz="800" dirty="0"/>
                    </a:p>
                  </a:txBody>
                  <a:tcPr/>
                </a:tc>
                <a:tc>
                  <a:txBody>
                    <a:bodyPr/>
                    <a:lstStyle/>
                    <a:p>
                      <a:r>
                        <a:rPr lang="fr-FR" sz="800" dirty="0" smtClean="0"/>
                        <a:t>V2</a:t>
                      </a:r>
                      <a:endParaRPr lang="fr-FR" sz="800" dirty="0"/>
                    </a:p>
                  </a:txBody>
                  <a:tcPr/>
                </a:tc>
                <a:tc>
                  <a:txBody>
                    <a:bodyPr/>
                    <a:lstStyle/>
                    <a:p>
                      <a:r>
                        <a:rPr lang="fr-FR" sz="800" dirty="0" smtClean="0"/>
                        <a:t>un</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2</a:t>
                      </a:r>
                      <a:endParaRPr lang="fr-FR" sz="800" dirty="0"/>
                    </a:p>
                  </a:txBody>
                  <a:tcPr/>
                </a:tc>
                <a:tc>
                  <a:txBody>
                    <a:bodyPr/>
                    <a:lstStyle/>
                    <a:p>
                      <a:r>
                        <a:rPr lang="fr-FR" sz="800" dirty="0" smtClean="0"/>
                        <a:t>2</a:t>
                      </a:r>
                      <a:endParaRPr lang="fr-FR" sz="800" dirty="0"/>
                    </a:p>
                  </a:txBody>
                  <a:tcPr/>
                </a:tc>
                <a:tc>
                  <a:txBody>
                    <a:bodyPr/>
                    <a:lstStyle/>
                    <a:p>
                      <a:r>
                        <a:rPr lang="fr-FR" sz="800" dirty="0" smtClean="0"/>
                        <a:t>4</a:t>
                      </a:r>
                      <a:endParaRPr lang="fr-FR" sz="800" dirty="0"/>
                    </a:p>
                  </a:txBody>
                  <a:tcPr/>
                </a:tc>
                <a:tc>
                  <a:txBody>
                    <a:bodyPr/>
                    <a:lstStyle/>
                    <a:p>
                      <a:r>
                        <a:rPr lang="fr-FR" sz="800" dirty="0" smtClean="0"/>
                        <a:t>6</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529447938"/>
                  </a:ext>
                </a:extLst>
              </a:tr>
            </a:tbl>
          </a:graphicData>
        </a:graphic>
      </p:graphicFrame>
      <p:sp>
        <p:nvSpPr>
          <p:cNvPr id="30" name="ZoneTexte 29"/>
          <p:cNvSpPr txBox="1"/>
          <p:nvPr/>
        </p:nvSpPr>
        <p:spPr>
          <a:xfrm>
            <a:off x="9146901" y="2501280"/>
            <a:ext cx="1494973" cy="246221"/>
          </a:xfrm>
          <a:prstGeom prst="rect">
            <a:avLst/>
          </a:prstGeom>
          <a:noFill/>
        </p:spPr>
        <p:txBody>
          <a:bodyPr vert="horz" wrap="square" rtlCol="0">
            <a:spAutoFit/>
          </a:bodyPr>
          <a:lstStyle/>
          <a:p>
            <a:pPr algn="ctr"/>
            <a:r>
              <a:rPr lang="fr-FR" sz="1000" dirty="0" smtClean="0">
                <a:solidFill>
                  <a:schemeClr val="tx2">
                    <a:lumMod val="75000"/>
                  </a:schemeClr>
                </a:solidFill>
              </a:rPr>
              <a:t>Vecteur de travail</a:t>
            </a:r>
            <a:endParaRPr lang="fr-FR" sz="1100" b="1" dirty="0">
              <a:solidFill>
                <a:schemeClr val="tx2">
                  <a:lumMod val="75000"/>
                </a:schemeClr>
              </a:solidFill>
            </a:endParaRPr>
          </a:p>
        </p:txBody>
      </p:sp>
      <p:graphicFrame>
        <p:nvGraphicFramePr>
          <p:cNvPr id="34" name="Tableau 33"/>
          <p:cNvGraphicFramePr>
            <a:graphicFrameLocks noGrp="1"/>
          </p:cNvGraphicFramePr>
          <p:nvPr>
            <p:extLst>
              <p:ext uri="{D42A27DB-BD31-4B8C-83A1-F6EECF244321}">
                <p14:modId xmlns:p14="http://schemas.microsoft.com/office/powerpoint/2010/main" val="1081461344"/>
              </p:ext>
            </p:extLst>
          </p:nvPr>
        </p:nvGraphicFramePr>
        <p:xfrm>
          <a:off x="9028611" y="4146403"/>
          <a:ext cx="1832428" cy="426720"/>
        </p:xfrm>
        <a:graphic>
          <a:graphicData uri="http://schemas.openxmlformats.org/drawingml/2006/table">
            <a:tbl>
              <a:tblPr firstRow="1" bandRow="1">
                <a:tableStyleId>{BC89EF96-8CEA-46FF-86C4-4CE0E7609802}</a:tableStyleId>
              </a:tblPr>
              <a:tblGrid>
                <a:gridCol w="408577">
                  <a:extLst>
                    <a:ext uri="{9D8B030D-6E8A-4147-A177-3AD203B41FA5}">
                      <a16:colId xmlns:a16="http://schemas.microsoft.com/office/drawing/2014/main" val="2652662573"/>
                    </a:ext>
                  </a:extLst>
                </a:gridCol>
                <a:gridCol w="773401">
                  <a:extLst>
                    <a:ext uri="{9D8B030D-6E8A-4147-A177-3AD203B41FA5}">
                      <a16:colId xmlns:a16="http://schemas.microsoft.com/office/drawing/2014/main" val="2698694159"/>
                    </a:ext>
                  </a:extLst>
                </a:gridCol>
                <a:gridCol w="308753">
                  <a:extLst>
                    <a:ext uri="{9D8B030D-6E8A-4147-A177-3AD203B41FA5}">
                      <a16:colId xmlns:a16="http://schemas.microsoft.com/office/drawing/2014/main" val="311962072"/>
                    </a:ext>
                  </a:extLst>
                </a:gridCol>
                <a:gridCol w="341697">
                  <a:extLst>
                    <a:ext uri="{9D8B030D-6E8A-4147-A177-3AD203B41FA5}">
                      <a16:colId xmlns:a16="http://schemas.microsoft.com/office/drawing/2014/main" val="2184069517"/>
                    </a:ext>
                  </a:extLst>
                </a:gridCol>
              </a:tblGrid>
              <a:tr h="195701">
                <a:tc>
                  <a:txBody>
                    <a:bodyPr/>
                    <a:lstStyle/>
                    <a:p>
                      <a:r>
                        <a:rPr lang="fr-FR" sz="800" dirty="0" smtClean="0"/>
                        <a:t>total</a:t>
                      </a:r>
                      <a:endParaRPr lang="fr-FR" sz="800" dirty="0"/>
                    </a:p>
                  </a:txBody>
                  <a:tcPr/>
                </a:tc>
                <a:tc>
                  <a:txBody>
                    <a:bodyPr/>
                    <a:lstStyle/>
                    <a:p>
                      <a:r>
                        <a:rPr lang="fr-FR" sz="800" dirty="0" smtClean="0"/>
                        <a:t>coefficient</a:t>
                      </a:r>
                      <a:endParaRPr lang="fr-FR" sz="800" dirty="0"/>
                    </a:p>
                  </a:txBody>
                  <a:tcPr/>
                </a:tc>
                <a:tc>
                  <a:txBody>
                    <a:bodyPr/>
                    <a:lstStyle/>
                    <a:p>
                      <a:r>
                        <a:rPr lang="fr-FR" sz="800" dirty="0" smtClean="0"/>
                        <a:t>v1</a:t>
                      </a:r>
                      <a:endParaRPr lang="fr-FR" sz="800" dirty="0"/>
                    </a:p>
                  </a:txBody>
                  <a:tcPr/>
                </a:tc>
                <a:tc>
                  <a:txBody>
                    <a:bodyPr/>
                    <a:lstStyle/>
                    <a:p>
                      <a:r>
                        <a:rPr lang="fr-FR" sz="800" dirty="0" smtClean="0"/>
                        <a:t>V2</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0</a:t>
                      </a:r>
                      <a:endParaRPr lang="fr-FR" sz="800" dirty="0"/>
                    </a:p>
                  </a:txBody>
                  <a:tcPr/>
                </a:tc>
                <a:tc>
                  <a:txBody>
                    <a:bodyPr/>
                    <a:lstStyle/>
                    <a:p>
                      <a:r>
                        <a:rPr lang="fr-FR" sz="800" dirty="0" smtClean="0"/>
                        <a:t>2</a:t>
                      </a:r>
                      <a:endParaRPr lang="fr-FR" sz="800" dirty="0"/>
                    </a:p>
                  </a:txBody>
                  <a:tcPr/>
                </a:tc>
                <a:tc>
                  <a:txBody>
                    <a:bodyPr/>
                    <a:lstStyle/>
                    <a:p>
                      <a:r>
                        <a:rPr lang="fr-FR" sz="800" dirty="0" smtClean="0"/>
                        <a:t>4</a:t>
                      </a:r>
                      <a:endParaRPr lang="fr-FR" sz="800" dirty="0"/>
                    </a:p>
                  </a:txBody>
                  <a:tcPr/>
                </a:tc>
                <a:tc>
                  <a:txBody>
                    <a:bodyPr/>
                    <a:lstStyle/>
                    <a:p>
                      <a:r>
                        <a:rPr lang="fr-FR" sz="800" dirty="0" smtClean="0"/>
                        <a:t>6</a:t>
                      </a:r>
                      <a:endParaRPr lang="fr-FR" sz="800" dirty="0"/>
                    </a:p>
                  </a:txBody>
                  <a:tcPr/>
                </a:tc>
                <a:extLst>
                  <a:ext uri="{0D108BD9-81ED-4DB2-BD59-A6C34878D82A}">
                    <a16:rowId xmlns:a16="http://schemas.microsoft.com/office/drawing/2014/main" val="529447938"/>
                  </a:ext>
                </a:extLst>
              </a:tr>
            </a:tbl>
          </a:graphicData>
        </a:graphic>
      </p:graphicFrame>
      <p:sp>
        <p:nvSpPr>
          <p:cNvPr id="3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a:t>l</a:t>
            </a:r>
            <a:r>
              <a:rPr lang="fr-FR" cap="small" dirty="0" smtClean="0"/>
              <a:t>ogique ligne par ligne</a:t>
            </a:r>
            <a:endParaRPr lang="fr-FR" cap="small" dirty="0"/>
          </a:p>
        </p:txBody>
      </p:sp>
      <p:pic>
        <p:nvPicPr>
          <p:cNvPr id="16" name="Image 15"/>
          <p:cNvPicPr>
            <a:picLocks noChangeAspect="1"/>
          </p:cNvPicPr>
          <p:nvPr/>
        </p:nvPicPr>
        <p:blipFill rotWithShape="1">
          <a:blip r:embed="rId2"/>
          <a:srcRect r="28780" b="162"/>
          <a:stretch/>
        </p:blipFill>
        <p:spPr>
          <a:xfrm>
            <a:off x="65950" y="52250"/>
            <a:ext cx="2402930" cy="305197"/>
          </a:xfrm>
          <a:prstGeom prst="rect">
            <a:avLst/>
          </a:prstGeom>
        </p:spPr>
      </p:pic>
      <p:sp>
        <p:nvSpPr>
          <p:cNvPr id="17" name="Rectangle 1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6925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95662"/>
          </a:xfrm>
        </p:spPr>
        <p:txBody>
          <a:bodyPr>
            <a:normAutofit/>
          </a:bodyPr>
          <a:lstStyle/>
          <a:p>
            <a:r>
              <a:rPr lang="fr-FR" sz="1800" dirty="0" smtClean="0"/>
              <a:t>RUN enregistre le vecteur de travail en 1</a:t>
            </a:r>
            <a:r>
              <a:rPr lang="fr-FR" sz="1800" baseline="30000" dirty="0" smtClean="0"/>
              <a:t>ère</a:t>
            </a:r>
            <a:r>
              <a:rPr lang="fr-FR" sz="1800" dirty="0" smtClean="0"/>
              <a:t> ligne de la table « </a:t>
            </a:r>
            <a:r>
              <a:rPr lang="fr-FR" sz="1800" dirty="0" err="1" smtClean="0"/>
              <a:t>maLib.a</a:t>
            </a:r>
            <a:r>
              <a:rPr lang="fr-FR" sz="1800" dirty="0" smtClean="0"/>
              <a:t> » et réinitialise le vecteur de travail.</a:t>
            </a:r>
          </a:p>
          <a:p>
            <a:endParaRPr lang="fr-FR" sz="1800" dirty="0"/>
          </a:p>
          <a:p>
            <a:endParaRPr lang="fr-FR" sz="1800" dirty="0" smtClean="0"/>
          </a:p>
          <a:p>
            <a:endParaRPr lang="fr-FR" sz="1800" dirty="0"/>
          </a:p>
          <a:p>
            <a:endParaRPr lang="fr-FR" sz="1800" dirty="0" smtClean="0"/>
          </a:p>
          <a:p>
            <a:r>
              <a:rPr lang="fr-FR" sz="1800" dirty="0" smtClean="0"/>
              <a:t>Si bien qu’au début de l’étape 2, « total » vaut 0, puis on récupère la 2</a:t>
            </a:r>
            <a:r>
              <a:rPr lang="fr-FR" sz="1800" baseline="30000" dirty="0" smtClean="0"/>
              <a:t>ème</a:t>
            </a:r>
            <a:r>
              <a:rPr lang="fr-FR" sz="1800" dirty="0" smtClean="0"/>
              <a:t> ligne de « </a:t>
            </a:r>
            <a:r>
              <a:rPr lang="fr-FR" sz="1800" dirty="0" err="1" smtClean="0"/>
              <a:t>maLib.cours</a:t>
            </a:r>
            <a:r>
              <a:rPr lang="fr-FR" sz="1800" dirty="0" smtClean="0"/>
              <a:t> », on incrémente le coefficient, on ajoute la colonne « un », on met à jour le total avec le coefficient courant.</a:t>
            </a:r>
          </a:p>
          <a:p>
            <a:r>
              <a:rPr lang="fr-FR" sz="1800" dirty="0" smtClean="0"/>
              <a:t>Voilà donc le résultat du programme :</a:t>
            </a:r>
          </a:p>
          <a:p>
            <a:endParaRPr lang="fr-FR" sz="1800" dirty="0"/>
          </a:p>
          <a:p>
            <a:endParaRPr lang="fr-FR" sz="1800" dirty="0" smtClean="0"/>
          </a:p>
          <a:p>
            <a:r>
              <a:rPr lang="fr-FR" sz="1800" dirty="0" smtClean="0"/>
              <a:t>Nous voyons qu’il est impossible de calculer de cette manière le cumul du coefficient, puisque d’une ligne sur l’autre, SAS oublie les valeurs précédentes.</a:t>
            </a:r>
          </a:p>
          <a:p>
            <a:pPr marL="0" indent="0">
              <a:buNone/>
            </a:pPr>
            <a:r>
              <a:rPr lang="fr-FR" sz="1800" u="sng" dirty="0" smtClean="0"/>
              <a:t>NB :</a:t>
            </a:r>
            <a:r>
              <a:rPr lang="fr-FR" sz="1800" dirty="0" smtClean="0"/>
              <a:t> il y a cependant un moyen : demander à SAS de souvenir de la valeur précédente d’une variable grâce à l’instruction </a:t>
            </a:r>
            <a:r>
              <a:rPr lang="fr-FR" sz="1800" b="1" dirty="0" smtClean="0">
                <a:solidFill>
                  <a:schemeClr val="accent1">
                    <a:lumMod val="75000"/>
                  </a:schemeClr>
                </a:solidFill>
              </a:rPr>
              <a:t>RETAIN</a:t>
            </a:r>
            <a:r>
              <a:rPr lang="fr-FR" sz="1800" dirty="0"/>
              <a:t> </a:t>
            </a:r>
            <a:r>
              <a:rPr lang="fr-FR" sz="1800" dirty="0" smtClean="0"/>
              <a:t>(</a:t>
            </a:r>
            <a:r>
              <a:rPr lang="fr-FR" sz="1800" i="1" dirty="0" smtClean="0"/>
              <a:t>nous aborderons ce point ultérieurement</a:t>
            </a:r>
            <a:r>
              <a:rPr lang="fr-FR" sz="1800" dirty="0" smtClean="0"/>
              <a:t>)</a:t>
            </a:r>
          </a:p>
          <a:p>
            <a:endParaRPr lang="fr-FR" sz="2000" dirty="0"/>
          </a:p>
          <a:p>
            <a:endParaRPr lang="fr-FR" sz="2000" dirty="0" smtClean="0"/>
          </a:p>
          <a:p>
            <a:pPr marL="0" indent="0">
              <a:buNone/>
            </a:pPr>
            <a:endParaRPr lang="fr-FR" sz="2000" dirty="0" smtClean="0"/>
          </a:p>
          <a:p>
            <a:pPr marL="0" indent="0">
              <a:buNone/>
            </a:pPr>
            <a:endParaRPr lang="fr-FR" sz="800" dirty="0" smtClean="0"/>
          </a:p>
          <a:p>
            <a:endParaRPr lang="fr-FR" sz="2000" b="1" dirty="0">
              <a:solidFill>
                <a:schemeClr val="accent1">
                  <a:lumMod val="75000"/>
                </a:schemeClr>
              </a:solidFill>
            </a:endParaRPr>
          </a:p>
          <a:p>
            <a:endParaRPr lang="fr-FR" sz="2000" b="1" dirty="0" smtClean="0">
              <a:solidFill>
                <a:schemeClr val="accent1">
                  <a:lumMod val="75000"/>
                </a:schemeClr>
              </a:solidFill>
            </a:endParaRPr>
          </a:p>
          <a:p>
            <a:endParaRPr lang="fr-FR" sz="2000" b="1" dirty="0">
              <a:solidFill>
                <a:schemeClr val="accent1">
                  <a:lumMod val="75000"/>
                </a:schemeClr>
              </a:solidFill>
            </a:endParaRPr>
          </a:p>
        </p:txBody>
      </p:sp>
      <p:sp>
        <p:nvSpPr>
          <p:cNvPr id="5" name="Titre 4"/>
          <p:cNvSpPr>
            <a:spLocks noGrp="1"/>
          </p:cNvSpPr>
          <p:nvPr>
            <p:ph type="title"/>
          </p:nvPr>
        </p:nvSpPr>
        <p:spPr/>
        <p:txBody>
          <a:bodyPr/>
          <a:lstStyle/>
          <a:p>
            <a:r>
              <a:rPr lang="fr-FR" cap="all" dirty="0" smtClean="0"/>
              <a:t>Les étapes DATA #4</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16</a:t>
            </a:fld>
            <a:endParaRPr lang="fr-FR" dirty="0">
              <a:solidFill>
                <a:prstClr val="black">
                  <a:tint val="75000"/>
                </a:prstClr>
              </a:solidFill>
            </a:endParaRPr>
          </a:p>
        </p:txBody>
      </p:sp>
      <p:graphicFrame>
        <p:nvGraphicFramePr>
          <p:cNvPr id="10" name="Tableau 9"/>
          <p:cNvGraphicFramePr>
            <a:graphicFrameLocks noGrp="1"/>
          </p:cNvGraphicFramePr>
          <p:nvPr>
            <p:extLst>
              <p:ext uri="{D42A27DB-BD31-4B8C-83A1-F6EECF244321}">
                <p14:modId xmlns:p14="http://schemas.microsoft.com/office/powerpoint/2010/main" val="3775354397"/>
              </p:ext>
            </p:extLst>
          </p:nvPr>
        </p:nvGraphicFramePr>
        <p:xfrm>
          <a:off x="3300549" y="2063043"/>
          <a:ext cx="1494972" cy="426720"/>
        </p:xfrm>
        <a:graphic>
          <a:graphicData uri="http://schemas.openxmlformats.org/drawingml/2006/table">
            <a:tbl>
              <a:tblPr firstRow="1" bandRow="1">
                <a:tableStyleId>{BC89EF96-8CEA-46FF-86C4-4CE0E7609802}</a:tableStyleId>
              </a:tblPr>
              <a:tblGrid>
                <a:gridCol w="643707">
                  <a:extLst>
                    <a:ext uri="{9D8B030D-6E8A-4147-A177-3AD203B41FA5}">
                      <a16:colId xmlns:a16="http://schemas.microsoft.com/office/drawing/2014/main" val="2698694159"/>
                    </a:ext>
                  </a:extLst>
                </a:gridCol>
                <a:gridCol w="359229">
                  <a:extLst>
                    <a:ext uri="{9D8B030D-6E8A-4147-A177-3AD203B41FA5}">
                      <a16:colId xmlns:a16="http://schemas.microsoft.com/office/drawing/2014/main" val="311962072"/>
                    </a:ext>
                  </a:extLst>
                </a:gridCol>
                <a:gridCol w="492036">
                  <a:extLst>
                    <a:ext uri="{9D8B030D-6E8A-4147-A177-3AD203B41FA5}">
                      <a16:colId xmlns:a16="http://schemas.microsoft.com/office/drawing/2014/main" val="2184069517"/>
                    </a:ext>
                  </a:extLst>
                </a:gridCol>
              </a:tblGrid>
              <a:tr h="195701">
                <a:tc>
                  <a:txBody>
                    <a:bodyPr/>
                    <a:lstStyle/>
                    <a:p>
                      <a:r>
                        <a:rPr lang="fr-FR" sz="800" dirty="0" smtClean="0"/>
                        <a:t>total</a:t>
                      </a:r>
                      <a:endParaRPr lang="fr-FR" sz="800" dirty="0"/>
                    </a:p>
                  </a:txBody>
                  <a:tcPr/>
                </a:tc>
                <a:tc>
                  <a:txBody>
                    <a:bodyPr/>
                    <a:lstStyle/>
                    <a:p>
                      <a:endParaRPr lang="fr-FR" sz="800" dirty="0"/>
                    </a:p>
                  </a:txBody>
                  <a:tcPr/>
                </a:tc>
                <a:tc>
                  <a:txBody>
                    <a:bodyPr/>
                    <a:lstStyle/>
                    <a:p>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0</a:t>
                      </a:r>
                      <a:endParaRPr lang="fr-FR" sz="800" dirty="0"/>
                    </a:p>
                  </a:txBody>
                  <a:tcPr/>
                </a:tc>
                <a:tc>
                  <a:txBody>
                    <a:bodyPr/>
                    <a:lstStyle/>
                    <a:p>
                      <a:endParaRPr lang="fr-FR" sz="800" dirty="0"/>
                    </a:p>
                  </a:txBody>
                  <a:tcPr/>
                </a:tc>
                <a:tc>
                  <a:txBody>
                    <a:bodyPr/>
                    <a:lstStyle/>
                    <a:p>
                      <a:endParaRPr lang="fr-FR" sz="800" dirty="0"/>
                    </a:p>
                  </a:txBody>
                  <a:tcPr/>
                </a:tc>
                <a:extLst>
                  <a:ext uri="{0D108BD9-81ED-4DB2-BD59-A6C34878D82A}">
                    <a16:rowId xmlns:a16="http://schemas.microsoft.com/office/drawing/2014/main" val="529447938"/>
                  </a:ext>
                </a:extLst>
              </a:tr>
            </a:tbl>
          </a:graphicData>
        </a:graphic>
      </p:graphicFrame>
      <p:sp>
        <p:nvSpPr>
          <p:cNvPr id="30" name="ZoneTexte 29"/>
          <p:cNvSpPr txBox="1"/>
          <p:nvPr/>
        </p:nvSpPr>
        <p:spPr>
          <a:xfrm>
            <a:off x="3300549" y="1768939"/>
            <a:ext cx="1494973" cy="246221"/>
          </a:xfrm>
          <a:prstGeom prst="rect">
            <a:avLst/>
          </a:prstGeom>
          <a:noFill/>
        </p:spPr>
        <p:txBody>
          <a:bodyPr vert="horz" wrap="square" rtlCol="0">
            <a:spAutoFit/>
          </a:bodyPr>
          <a:lstStyle/>
          <a:p>
            <a:pPr algn="ctr"/>
            <a:r>
              <a:rPr lang="fr-FR" sz="1000" dirty="0" smtClean="0">
                <a:solidFill>
                  <a:schemeClr val="tx2">
                    <a:lumMod val="75000"/>
                  </a:schemeClr>
                </a:solidFill>
              </a:rPr>
              <a:t>Vecteur de travail</a:t>
            </a:r>
            <a:endParaRPr lang="fr-FR" sz="1100" b="1" dirty="0">
              <a:solidFill>
                <a:schemeClr val="tx2">
                  <a:lumMod val="75000"/>
                </a:schemeClr>
              </a:solidFill>
            </a:endParaRPr>
          </a:p>
        </p:txBody>
      </p:sp>
      <p:graphicFrame>
        <p:nvGraphicFramePr>
          <p:cNvPr id="16" name="Tableau 15"/>
          <p:cNvGraphicFramePr>
            <a:graphicFrameLocks noGrp="1"/>
          </p:cNvGraphicFramePr>
          <p:nvPr>
            <p:extLst>
              <p:ext uri="{D42A27DB-BD31-4B8C-83A1-F6EECF244321}">
                <p14:modId xmlns:p14="http://schemas.microsoft.com/office/powerpoint/2010/main" val="2289146444"/>
              </p:ext>
            </p:extLst>
          </p:nvPr>
        </p:nvGraphicFramePr>
        <p:xfrm>
          <a:off x="1629580" y="2063043"/>
          <a:ext cx="1494972" cy="853440"/>
        </p:xfrm>
        <a:graphic>
          <a:graphicData uri="http://schemas.openxmlformats.org/drawingml/2006/table">
            <a:tbl>
              <a:tblPr firstRow="1" bandRow="1">
                <a:tableStyleId>{BC89EF96-8CEA-46FF-86C4-4CE0E7609802}</a:tableStyleId>
              </a:tblPr>
              <a:tblGrid>
                <a:gridCol w="711684">
                  <a:extLst>
                    <a:ext uri="{9D8B030D-6E8A-4147-A177-3AD203B41FA5}">
                      <a16:colId xmlns:a16="http://schemas.microsoft.com/office/drawing/2014/main" val="2698694159"/>
                    </a:ext>
                  </a:extLst>
                </a:gridCol>
                <a:gridCol w="371808">
                  <a:extLst>
                    <a:ext uri="{9D8B030D-6E8A-4147-A177-3AD203B41FA5}">
                      <a16:colId xmlns:a16="http://schemas.microsoft.com/office/drawing/2014/main" val="311962072"/>
                    </a:ext>
                  </a:extLst>
                </a:gridCol>
                <a:gridCol w="411480">
                  <a:extLst>
                    <a:ext uri="{9D8B030D-6E8A-4147-A177-3AD203B41FA5}">
                      <a16:colId xmlns:a16="http://schemas.microsoft.com/office/drawing/2014/main" val="2184069517"/>
                    </a:ext>
                  </a:extLst>
                </a:gridCol>
              </a:tblGrid>
              <a:tr h="195701">
                <a:tc>
                  <a:txBody>
                    <a:bodyPr/>
                    <a:lstStyle/>
                    <a:p>
                      <a:r>
                        <a:rPr lang="fr-FR" sz="800" dirty="0" smtClean="0"/>
                        <a:t>coefficient</a:t>
                      </a:r>
                      <a:endParaRPr lang="fr-FR" sz="800" dirty="0"/>
                    </a:p>
                  </a:txBody>
                  <a:tcPr/>
                </a:tc>
                <a:tc>
                  <a:txBody>
                    <a:bodyPr/>
                    <a:lstStyle/>
                    <a:p>
                      <a:r>
                        <a:rPr lang="fr-FR" sz="800" dirty="0" smtClean="0"/>
                        <a:t>v1</a:t>
                      </a:r>
                      <a:endParaRPr lang="fr-FR" sz="800" dirty="0"/>
                    </a:p>
                  </a:txBody>
                  <a:tcPr/>
                </a:tc>
                <a:tc>
                  <a:txBody>
                    <a:bodyPr/>
                    <a:lstStyle/>
                    <a:p>
                      <a:r>
                        <a:rPr lang="fr-FR" sz="800" dirty="0" smtClean="0"/>
                        <a:t>V2</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1</a:t>
                      </a:r>
                      <a:endParaRPr lang="fr-FR" sz="800" dirty="0"/>
                    </a:p>
                  </a:txBody>
                  <a:tcPr/>
                </a:tc>
                <a:tc>
                  <a:txBody>
                    <a:bodyPr/>
                    <a:lstStyle/>
                    <a:p>
                      <a:r>
                        <a:rPr lang="fr-FR" sz="800" dirty="0" smtClean="0"/>
                        <a:t>4</a:t>
                      </a:r>
                      <a:endParaRPr lang="fr-FR" sz="800" dirty="0"/>
                    </a:p>
                  </a:txBody>
                  <a:tcPr/>
                </a:tc>
                <a:tc>
                  <a:txBody>
                    <a:bodyPr/>
                    <a:lstStyle/>
                    <a:p>
                      <a:r>
                        <a:rPr lang="fr-FR" sz="800" dirty="0" smtClean="0"/>
                        <a:t>6</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2</a:t>
                      </a:r>
                      <a:endParaRPr lang="fr-FR" sz="800" dirty="0"/>
                    </a:p>
                  </a:txBody>
                  <a:tcPr/>
                </a:tc>
                <a:tc>
                  <a:txBody>
                    <a:bodyPr/>
                    <a:lstStyle/>
                    <a:p>
                      <a:r>
                        <a:rPr lang="fr-FR" sz="800" dirty="0" smtClean="0"/>
                        <a:t>3</a:t>
                      </a:r>
                      <a:endParaRPr lang="fr-FR" sz="800" dirty="0"/>
                    </a:p>
                  </a:txBody>
                  <a:tcPr/>
                </a:tc>
                <a:tc>
                  <a:txBody>
                    <a:bodyPr/>
                    <a:lstStyle/>
                    <a:p>
                      <a:r>
                        <a:rPr lang="fr-FR" sz="800" dirty="0" smtClean="0"/>
                        <a:t>5</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3</a:t>
                      </a:r>
                      <a:endParaRPr lang="fr-FR" sz="800" dirty="0"/>
                    </a:p>
                  </a:txBody>
                  <a:tcPr/>
                </a:tc>
                <a:tc>
                  <a:txBody>
                    <a:bodyPr/>
                    <a:lstStyle/>
                    <a:p>
                      <a:r>
                        <a:rPr lang="fr-FR" sz="800" dirty="0" smtClean="0"/>
                        <a:t>5</a:t>
                      </a:r>
                      <a:endParaRPr lang="fr-FR" sz="800" dirty="0"/>
                    </a:p>
                  </a:txBody>
                  <a:tcPr/>
                </a:tc>
                <a:tc>
                  <a:txBody>
                    <a:bodyPr/>
                    <a:lstStyle/>
                    <a:p>
                      <a:r>
                        <a:rPr lang="fr-FR" sz="800" dirty="0" smtClean="0"/>
                        <a:t>4</a:t>
                      </a:r>
                      <a:endParaRPr lang="fr-FR" sz="800" dirty="0"/>
                    </a:p>
                  </a:txBody>
                  <a:tcPr/>
                </a:tc>
                <a:extLst>
                  <a:ext uri="{0D108BD9-81ED-4DB2-BD59-A6C34878D82A}">
                    <a16:rowId xmlns:a16="http://schemas.microsoft.com/office/drawing/2014/main" val="411179341"/>
                  </a:ext>
                </a:extLst>
              </a:tr>
            </a:tbl>
          </a:graphicData>
        </a:graphic>
      </p:graphicFrame>
      <p:sp>
        <p:nvSpPr>
          <p:cNvPr id="17" name="ZoneTexte 16"/>
          <p:cNvSpPr txBox="1"/>
          <p:nvPr/>
        </p:nvSpPr>
        <p:spPr>
          <a:xfrm>
            <a:off x="1629580" y="1782541"/>
            <a:ext cx="1494973" cy="246221"/>
          </a:xfrm>
          <a:prstGeom prst="rect">
            <a:avLst/>
          </a:prstGeom>
          <a:noFill/>
        </p:spPr>
        <p:txBody>
          <a:bodyPr vert="horz" wrap="square" rtlCol="0">
            <a:spAutoFit/>
          </a:bodyPr>
          <a:lstStyle/>
          <a:p>
            <a:pPr algn="ctr"/>
            <a:r>
              <a:rPr lang="fr-FR" sz="1000" dirty="0" smtClean="0">
                <a:solidFill>
                  <a:schemeClr val="tx2">
                    <a:lumMod val="75000"/>
                  </a:schemeClr>
                </a:solidFill>
              </a:rPr>
              <a:t>Table </a:t>
            </a:r>
            <a:r>
              <a:rPr lang="fr-FR" sz="1000" b="1" dirty="0" err="1" smtClean="0">
                <a:solidFill>
                  <a:schemeClr val="tx2">
                    <a:lumMod val="75000"/>
                  </a:schemeClr>
                </a:solidFill>
              </a:rPr>
              <a:t>maLib.cours</a:t>
            </a:r>
            <a:endParaRPr lang="fr-FR" sz="1100" b="1" dirty="0">
              <a:solidFill>
                <a:schemeClr val="tx2">
                  <a:lumMod val="75000"/>
                </a:schemeClr>
              </a:solidFill>
            </a:endParaRPr>
          </a:p>
        </p:txBody>
      </p:sp>
      <p:graphicFrame>
        <p:nvGraphicFramePr>
          <p:cNvPr id="18" name="Tableau 17"/>
          <p:cNvGraphicFramePr>
            <a:graphicFrameLocks noGrp="1"/>
          </p:cNvGraphicFramePr>
          <p:nvPr>
            <p:extLst>
              <p:ext uri="{D42A27DB-BD31-4B8C-83A1-F6EECF244321}">
                <p14:modId xmlns:p14="http://schemas.microsoft.com/office/powerpoint/2010/main" val="1352601490"/>
              </p:ext>
            </p:extLst>
          </p:nvPr>
        </p:nvGraphicFramePr>
        <p:xfrm>
          <a:off x="5066508" y="2063043"/>
          <a:ext cx="2100943" cy="426720"/>
        </p:xfrm>
        <a:graphic>
          <a:graphicData uri="http://schemas.openxmlformats.org/drawingml/2006/table">
            <a:tbl>
              <a:tblPr firstRow="1" bandRow="1">
                <a:tableStyleId>{BC89EF96-8CEA-46FF-86C4-4CE0E7609802}</a:tableStyleId>
              </a:tblPr>
              <a:tblGrid>
                <a:gridCol w="394824">
                  <a:extLst>
                    <a:ext uri="{9D8B030D-6E8A-4147-A177-3AD203B41FA5}">
                      <a16:colId xmlns:a16="http://schemas.microsoft.com/office/drawing/2014/main" val="2652662573"/>
                    </a:ext>
                  </a:extLst>
                </a:gridCol>
                <a:gridCol w="747368">
                  <a:extLst>
                    <a:ext uri="{9D8B030D-6E8A-4147-A177-3AD203B41FA5}">
                      <a16:colId xmlns:a16="http://schemas.microsoft.com/office/drawing/2014/main" val="2698694159"/>
                    </a:ext>
                  </a:extLst>
                </a:gridCol>
                <a:gridCol w="298361">
                  <a:extLst>
                    <a:ext uri="{9D8B030D-6E8A-4147-A177-3AD203B41FA5}">
                      <a16:colId xmlns:a16="http://schemas.microsoft.com/office/drawing/2014/main" val="311962072"/>
                    </a:ext>
                  </a:extLst>
                </a:gridCol>
                <a:gridCol w="330195">
                  <a:extLst>
                    <a:ext uri="{9D8B030D-6E8A-4147-A177-3AD203B41FA5}">
                      <a16:colId xmlns:a16="http://schemas.microsoft.com/office/drawing/2014/main" val="2184069517"/>
                    </a:ext>
                  </a:extLst>
                </a:gridCol>
                <a:gridCol w="330195">
                  <a:extLst>
                    <a:ext uri="{9D8B030D-6E8A-4147-A177-3AD203B41FA5}">
                      <a16:colId xmlns:a16="http://schemas.microsoft.com/office/drawing/2014/main" val="3203316203"/>
                    </a:ext>
                  </a:extLst>
                </a:gridCol>
              </a:tblGrid>
              <a:tr h="195701">
                <a:tc>
                  <a:txBody>
                    <a:bodyPr/>
                    <a:lstStyle/>
                    <a:p>
                      <a:r>
                        <a:rPr lang="fr-FR" sz="800" dirty="0" smtClean="0"/>
                        <a:t>total</a:t>
                      </a:r>
                      <a:endParaRPr lang="fr-FR" sz="800" dirty="0"/>
                    </a:p>
                  </a:txBody>
                  <a:tcPr/>
                </a:tc>
                <a:tc>
                  <a:txBody>
                    <a:bodyPr/>
                    <a:lstStyle/>
                    <a:p>
                      <a:r>
                        <a:rPr lang="fr-FR" sz="800" dirty="0" smtClean="0"/>
                        <a:t>coefficient</a:t>
                      </a:r>
                      <a:endParaRPr lang="fr-FR" sz="800" dirty="0"/>
                    </a:p>
                  </a:txBody>
                  <a:tcPr/>
                </a:tc>
                <a:tc>
                  <a:txBody>
                    <a:bodyPr/>
                    <a:lstStyle/>
                    <a:p>
                      <a:r>
                        <a:rPr lang="fr-FR" sz="800" dirty="0" smtClean="0"/>
                        <a:t>v1</a:t>
                      </a:r>
                      <a:endParaRPr lang="fr-FR" sz="800" dirty="0"/>
                    </a:p>
                  </a:txBody>
                  <a:tcPr/>
                </a:tc>
                <a:tc>
                  <a:txBody>
                    <a:bodyPr/>
                    <a:lstStyle/>
                    <a:p>
                      <a:r>
                        <a:rPr lang="fr-FR" sz="800" dirty="0" smtClean="0"/>
                        <a:t>V2</a:t>
                      </a:r>
                      <a:endParaRPr lang="fr-FR" sz="800" dirty="0"/>
                    </a:p>
                  </a:txBody>
                  <a:tcPr/>
                </a:tc>
                <a:tc>
                  <a:txBody>
                    <a:bodyPr/>
                    <a:lstStyle/>
                    <a:p>
                      <a:r>
                        <a:rPr lang="fr-FR" sz="800" dirty="0" smtClean="0"/>
                        <a:t>un</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2</a:t>
                      </a:r>
                      <a:endParaRPr lang="fr-FR" sz="800" dirty="0"/>
                    </a:p>
                  </a:txBody>
                  <a:tcPr/>
                </a:tc>
                <a:tc>
                  <a:txBody>
                    <a:bodyPr/>
                    <a:lstStyle/>
                    <a:p>
                      <a:r>
                        <a:rPr lang="fr-FR" sz="800" dirty="0" smtClean="0"/>
                        <a:t>2</a:t>
                      </a:r>
                      <a:endParaRPr lang="fr-FR" sz="800" dirty="0"/>
                    </a:p>
                  </a:txBody>
                  <a:tcPr/>
                </a:tc>
                <a:tc>
                  <a:txBody>
                    <a:bodyPr/>
                    <a:lstStyle/>
                    <a:p>
                      <a:r>
                        <a:rPr lang="fr-FR" sz="800" dirty="0" smtClean="0"/>
                        <a:t>4</a:t>
                      </a:r>
                      <a:endParaRPr lang="fr-FR" sz="800" dirty="0"/>
                    </a:p>
                  </a:txBody>
                  <a:tcPr/>
                </a:tc>
                <a:tc>
                  <a:txBody>
                    <a:bodyPr/>
                    <a:lstStyle/>
                    <a:p>
                      <a:r>
                        <a:rPr lang="fr-FR" sz="800" dirty="0" smtClean="0"/>
                        <a:t>6</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529447938"/>
                  </a:ext>
                </a:extLst>
              </a:tr>
            </a:tbl>
          </a:graphicData>
        </a:graphic>
      </p:graphicFrame>
      <p:sp>
        <p:nvSpPr>
          <p:cNvPr id="19" name="ZoneTexte 18"/>
          <p:cNvSpPr txBox="1"/>
          <p:nvPr/>
        </p:nvSpPr>
        <p:spPr>
          <a:xfrm>
            <a:off x="5066508" y="1782541"/>
            <a:ext cx="2100943" cy="246221"/>
          </a:xfrm>
          <a:prstGeom prst="rect">
            <a:avLst/>
          </a:prstGeom>
          <a:noFill/>
        </p:spPr>
        <p:txBody>
          <a:bodyPr vert="horz" wrap="square" rtlCol="0">
            <a:spAutoFit/>
          </a:bodyPr>
          <a:lstStyle/>
          <a:p>
            <a:pPr algn="ctr"/>
            <a:r>
              <a:rPr lang="fr-FR" sz="1000" dirty="0" smtClean="0">
                <a:solidFill>
                  <a:schemeClr val="tx2">
                    <a:lumMod val="75000"/>
                  </a:schemeClr>
                </a:solidFill>
              </a:rPr>
              <a:t>Table </a:t>
            </a:r>
            <a:r>
              <a:rPr lang="fr-FR" sz="1000" b="1" dirty="0" err="1" smtClean="0">
                <a:solidFill>
                  <a:schemeClr val="tx2">
                    <a:lumMod val="75000"/>
                  </a:schemeClr>
                </a:solidFill>
              </a:rPr>
              <a:t>maLib.a</a:t>
            </a:r>
            <a:endParaRPr lang="fr-FR" sz="1100" b="1" dirty="0">
              <a:solidFill>
                <a:schemeClr val="tx2">
                  <a:lumMod val="75000"/>
                </a:schemeClr>
              </a:solidFill>
            </a:endParaRPr>
          </a:p>
        </p:txBody>
      </p:sp>
      <p:graphicFrame>
        <p:nvGraphicFramePr>
          <p:cNvPr id="20" name="Tableau 19"/>
          <p:cNvGraphicFramePr>
            <a:graphicFrameLocks noGrp="1"/>
          </p:cNvGraphicFramePr>
          <p:nvPr>
            <p:extLst>
              <p:ext uri="{D42A27DB-BD31-4B8C-83A1-F6EECF244321}">
                <p14:modId xmlns:p14="http://schemas.microsoft.com/office/powerpoint/2010/main" val="1234764269"/>
              </p:ext>
            </p:extLst>
          </p:nvPr>
        </p:nvGraphicFramePr>
        <p:xfrm>
          <a:off x="4841241" y="3971253"/>
          <a:ext cx="2100943" cy="853440"/>
        </p:xfrm>
        <a:graphic>
          <a:graphicData uri="http://schemas.openxmlformats.org/drawingml/2006/table">
            <a:tbl>
              <a:tblPr firstRow="1" bandRow="1">
                <a:tableStyleId>{BC89EF96-8CEA-46FF-86C4-4CE0E7609802}</a:tableStyleId>
              </a:tblPr>
              <a:tblGrid>
                <a:gridCol w="394824">
                  <a:extLst>
                    <a:ext uri="{9D8B030D-6E8A-4147-A177-3AD203B41FA5}">
                      <a16:colId xmlns:a16="http://schemas.microsoft.com/office/drawing/2014/main" val="2652662573"/>
                    </a:ext>
                  </a:extLst>
                </a:gridCol>
                <a:gridCol w="747368">
                  <a:extLst>
                    <a:ext uri="{9D8B030D-6E8A-4147-A177-3AD203B41FA5}">
                      <a16:colId xmlns:a16="http://schemas.microsoft.com/office/drawing/2014/main" val="2698694159"/>
                    </a:ext>
                  </a:extLst>
                </a:gridCol>
                <a:gridCol w="298361">
                  <a:extLst>
                    <a:ext uri="{9D8B030D-6E8A-4147-A177-3AD203B41FA5}">
                      <a16:colId xmlns:a16="http://schemas.microsoft.com/office/drawing/2014/main" val="311962072"/>
                    </a:ext>
                  </a:extLst>
                </a:gridCol>
                <a:gridCol w="330195">
                  <a:extLst>
                    <a:ext uri="{9D8B030D-6E8A-4147-A177-3AD203B41FA5}">
                      <a16:colId xmlns:a16="http://schemas.microsoft.com/office/drawing/2014/main" val="2184069517"/>
                    </a:ext>
                  </a:extLst>
                </a:gridCol>
                <a:gridCol w="330195">
                  <a:extLst>
                    <a:ext uri="{9D8B030D-6E8A-4147-A177-3AD203B41FA5}">
                      <a16:colId xmlns:a16="http://schemas.microsoft.com/office/drawing/2014/main" val="3203316203"/>
                    </a:ext>
                  </a:extLst>
                </a:gridCol>
              </a:tblGrid>
              <a:tr h="195701">
                <a:tc>
                  <a:txBody>
                    <a:bodyPr/>
                    <a:lstStyle/>
                    <a:p>
                      <a:r>
                        <a:rPr lang="fr-FR" sz="800" dirty="0" smtClean="0"/>
                        <a:t>total</a:t>
                      </a:r>
                      <a:endParaRPr lang="fr-FR" sz="800" dirty="0"/>
                    </a:p>
                  </a:txBody>
                  <a:tcPr/>
                </a:tc>
                <a:tc>
                  <a:txBody>
                    <a:bodyPr/>
                    <a:lstStyle/>
                    <a:p>
                      <a:r>
                        <a:rPr lang="fr-FR" sz="800" dirty="0" smtClean="0"/>
                        <a:t>coefficient</a:t>
                      </a:r>
                      <a:endParaRPr lang="fr-FR" sz="800" dirty="0"/>
                    </a:p>
                  </a:txBody>
                  <a:tcPr/>
                </a:tc>
                <a:tc>
                  <a:txBody>
                    <a:bodyPr/>
                    <a:lstStyle/>
                    <a:p>
                      <a:r>
                        <a:rPr lang="fr-FR" sz="800" dirty="0" smtClean="0"/>
                        <a:t>v1</a:t>
                      </a:r>
                      <a:endParaRPr lang="fr-FR" sz="800" dirty="0"/>
                    </a:p>
                  </a:txBody>
                  <a:tcPr/>
                </a:tc>
                <a:tc>
                  <a:txBody>
                    <a:bodyPr/>
                    <a:lstStyle/>
                    <a:p>
                      <a:r>
                        <a:rPr lang="fr-FR" sz="800" dirty="0" smtClean="0"/>
                        <a:t>V2</a:t>
                      </a:r>
                      <a:endParaRPr lang="fr-FR" sz="800" dirty="0"/>
                    </a:p>
                  </a:txBody>
                  <a:tcPr/>
                </a:tc>
                <a:tc>
                  <a:txBody>
                    <a:bodyPr/>
                    <a:lstStyle/>
                    <a:p>
                      <a:r>
                        <a:rPr lang="fr-FR" sz="800" dirty="0" smtClean="0"/>
                        <a:t>un</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2</a:t>
                      </a:r>
                      <a:endParaRPr lang="fr-FR" sz="800" dirty="0"/>
                    </a:p>
                  </a:txBody>
                  <a:tcPr/>
                </a:tc>
                <a:tc>
                  <a:txBody>
                    <a:bodyPr/>
                    <a:lstStyle/>
                    <a:p>
                      <a:r>
                        <a:rPr lang="fr-FR" sz="800" dirty="0" smtClean="0"/>
                        <a:t>2</a:t>
                      </a:r>
                      <a:endParaRPr lang="fr-FR" sz="800" dirty="0"/>
                    </a:p>
                  </a:txBody>
                  <a:tcPr/>
                </a:tc>
                <a:tc>
                  <a:txBody>
                    <a:bodyPr/>
                    <a:lstStyle/>
                    <a:p>
                      <a:r>
                        <a:rPr lang="fr-FR" sz="800" dirty="0" smtClean="0"/>
                        <a:t>4</a:t>
                      </a:r>
                      <a:endParaRPr lang="fr-FR" sz="800" dirty="0"/>
                    </a:p>
                  </a:txBody>
                  <a:tcPr/>
                </a:tc>
                <a:tc>
                  <a:txBody>
                    <a:bodyPr/>
                    <a:lstStyle/>
                    <a:p>
                      <a:r>
                        <a:rPr lang="fr-FR" sz="800" dirty="0" smtClean="0"/>
                        <a:t>6</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3</a:t>
                      </a:r>
                      <a:endParaRPr lang="fr-FR" sz="800" dirty="0"/>
                    </a:p>
                  </a:txBody>
                  <a:tcPr/>
                </a:tc>
                <a:tc>
                  <a:txBody>
                    <a:bodyPr/>
                    <a:lstStyle/>
                    <a:p>
                      <a:r>
                        <a:rPr lang="fr-FR" sz="800" dirty="0" smtClean="0"/>
                        <a:t>3</a:t>
                      </a:r>
                      <a:endParaRPr lang="fr-FR" sz="800" dirty="0"/>
                    </a:p>
                  </a:txBody>
                  <a:tcPr/>
                </a:tc>
                <a:tc>
                  <a:txBody>
                    <a:bodyPr/>
                    <a:lstStyle/>
                    <a:p>
                      <a:r>
                        <a:rPr lang="fr-FR" sz="800" dirty="0" smtClean="0"/>
                        <a:t>3</a:t>
                      </a:r>
                      <a:endParaRPr lang="fr-FR" sz="800" dirty="0"/>
                    </a:p>
                  </a:txBody>
                  <a:tcPr/>
                </a:tc>
                <a:tc>
                  <a:txBody>
                    <a:bodyPr/>
                    <a:lstStyle/>
                    <a:p>
                      <a:r>
                        <a:rPr lang="fr-FR" sz="800" dirty="0" smtClean="0"/>
                        <a:t>5</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3807147275"/>
                  </a:ext>
                </a:extLst>
              </a:tr>
              <a:tr h="195701">
                <a:tc>
                  <a:txBody>
                    <a:bodyPr/>
                    <a:lstStyle/>
                    <a:p>
                      <a:r>
                        <a:rPr lang="fr-FR" sz="800" dirty="0" smtClean="0"/>
                        <a:t>4</a:t>
                      </a:r>
                      <a:endParaRPr lang="fr-FR" sz="800" dirty="0"/>
                    </a:p>
                  </a:txBody>
                  <a:tcPr/>
                </a:tc>
                <a:tc>
                  <a:txBody>
                    <a:bodyPr/>
                    <a:lstStyle/>
                    <a:p>
                      <a:r>
                        <a:rPr lang="fr-FR" sz="800" dirty="0" smtClean="0"/>
                        <a:t>4</a:t>
                      </a:r>
                      <a:endParaRPr lang="fr-FR" sz="800" dirty="0"/>
                    </a:p>
                  </a:txBody>
                  <a:tcPr/>
                </a:tc>
                <a:tc>
                  <a:txBody>
                    <a:bodyPr/>
                    <a:lstStyle/>
                    <a:p>
                      <a:r>
                        <a:rPr lang="fr-FR" sz="800" dirty="0" smtClean="0"/>
                        <a:t>5</a:t>
                      </a:r>
                      <a:endParaRPr lang="fr-FR" sz="800" dirty="0"/>
                    </a:p>
                  </a:txBody>
                  <a:tcPr/>
                </a:tc>
                <a:tc>
                  <a:txBody>
                    <a:bodyPr/>
                    <a:lstStyle/>
                    <a:p>
                      <a:r>
                        <a:rPr lang="fr-FR" sz="800" dirty="0" smtClean="0"/>
                        <a:t>4</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1637341594"/>
                  </a:ext>
                </a:extLst>
              </a:tr>
            </a:tbl>
          </a:graphicData>
        </a:graphic>
      </p:graphicFrame>
      <p:sp>
        <p:nvSpPr>
          <p:cNvPr id="21"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a:t>logique ligne par </a:t>
            </a:r>
            <a:r>
              <a:rPr lang="fr-FR" cap="small" dirty="0" smtClean="0"/>
              <a:t>ligne</a:t>
            </a:r>
            <a:endParaRPr lang="fr-FR" cap="small" dirty="0"/>
          </a:p>
        </p:txBody>
      </p:sp>
      <p:pic>
        <p:nvPicPr>
          <p:cNvPr id="14" name="Image 13"/>
          <p:cNvPicPr>
            <a:picLocks noChangeAspect="1"/>
          </p:cNvPicPr>
          <p:nvPr/>
        </p:nvPicPr>
        <p:blipFill rotWithShape="1">
          <a:blip r:embed="rId2"/>
          <a:srcRect r="28780" b="162"/>
          <a:stretch/>
        </p:blipFill>
        <p:spPr>
          <a:xfrm>
            <a:off x="65950" y="52250"/>
            <a:ext cx="2402930" cy="305197"/>
          </a:xfrm>
          <a:prstGeom prst="rect">
            <a:avLst/>
          </a:prstGeom>
        </p:spPr>
      </p:pic>
      <p:sp>
        <p:nvSpPr>
          <p:cNvPr id="15" name="Rectangle 14"/>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29467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3"/>
            <a:ext cx="10515600" cy="5353053"/>
          </a:xfrm>
        </p:spPr>
        <p:txBody>
          <a:bodyPr>
            <a:normAutofit/>
          </a:bodyPr>
          <a:lstStyle/>
          <a:p>
            <a:r>
              <a:rPr lang="fr-FR" sz="1800" b="1" dirty="0" smtClean="0"/>
              <a:t>Sélection de variable </a:t>
            </a:r>
            <a:r>
              <a:rPr lang="fr-FR" sz="1800" dirty="0" smtClean="0"/>
              <a:t>: Instructions </a:t>
            </a:r>
            <a:r>
              <a:rPr lang="fr-FR" sz="1800" b="1" dirty="0" smtClean="0">
                <a:solidFill>
                  <a:schemeClr val="accent1">
                    <a:lumMod val="75000"/>
                  </a:schemeClr>
                </a:solidFill>
              </a:rPr>
              <a:t>KEEP</a:t>
            </a:r>
            <a:r>
              <a:rPr lang="fr-FR" sz="1800" dirty="0" smtClean="0"/>
              <a:t> et </a:t>
            </a:r>
            <a:r>
              <a:rPr lang="fr-FR" sz="1800" b="1" dirty="0" smtClean="0">
                <a:solidFill>
                  <a:schemeClr val="accent1">
                    <a:lumMod val="75000"/>
                  </a:schemeClr>
                </a:solidFill>
              </a:rPr>
              <a:t>DROP</a:t>
            </a:r>
          </a:p>
          <a:p>
            <a:pPr lvl="1"/>
            <a:r>
              <a:rPr lang="fr-FR" sz="1600" dirty="0" smtClean="0"/>
              <a:t>Il est possible de ne recopier que certaines variables de la tables sources</a:t>
            </a:r>
          </a:p>
          <a:p>
            <a:pPr lvl="1"/>
            <a:r>
              <a:rPr lang="fr-FR" sz="1600" dirty="0" smtClean="0"/>
              <a:t>Supposons que la table sources possède 3 variables « v1 », « v2 », « v3 », les codes suivants ont un résultat équivalent (création d’une table « destination » à partir de la tables « source » en ne gardant que la variable « v1 ») :  </a:t>
            </a:r>
          </a:p>
          <a:p>
            <a:endParaRPr lang="fr-FR" sz="1800" dirty="0"/>
          </a:p>
          <a:p>
            <a:endParaRPr lang="fr-FR" sz="1800" dirty="0" smtClean="0"/>
          </a:p>
          <a:p>
            <a:endParaRPr lang="fr-FR" sz="1800" dirty="0"/>
          </a:p>
          <a:p>
            <a:endParaRPr lang="fr-FR" sz="1800" dirty="0" smtClean="0"/>
          </a:p>
          <a:p>
            <a:endParaRPr lang="fr-FR" sz="1800" dirty="0" smtClean="0"/>
          </a:p>
          <a:p>
            <a:endParaRPr lang="fr-FR" sz="1800" dirty="0" smtClean="0"/>
          </a:p>
          <a:p>
            <a:pPr>
              <a:spcBef>
                <a:spcPts val="1800"/>
              </a:spcBef>
            </a:pPr>
            <a:r>
              <a:rPr lang="fr-FR" sz="1800" dirty="0" smtClean="0"/>
              <a:t>Les </a:t>
            </a:r>
            <a:r>
              <a:rPr lang="fr-FR" sz="1800" dirty="0"/>
              <a:t>deux premiers programmes utilisent les instructions KEEP et DROP, tandis que les deux suivants utilisent ces commandes en tant qu'options de </a:t>
            </a:r>
            <a:r>
              <a:rPr lang="fr-FR" sz="1800" dirty="0" smtClean="0"/>
              <a:t>table. </a:t>
            </a:r>
            <a:r>
              <a:rPr lang="fr-FR" sz="1800" dirty="0"/>
              <a:t>Placé en option, le KEEP ou le DROP est exécuté au moment même de la recopie de la table, alors qu'en instruction, il est exécuté après. Si la différence ne se fait pas sentir dans le cas d'une simple recopie de table, comme ici, on verra plus loin un exemple </a:t>
            </a:r>
            <a:r>
              <a:rPr lang="fr-FR" sz="1800" dirty="0" smtClean="0"/>
              <a:t>où </a:t>
            </a:r>
            <a:r>
              <a:rPr lang="fr-FR" sz="1800" dirty="0"/>
              <a:t>elle devient capitale.</a:t>
            </a:r>
            <a:endParaRPr lang="fr-FR" sz="1800" dirty="0" smtClean="0"/>
          </a:p>
          <a:p>
            <a:pPr marL="0" indent="0">
              <a:buNone/>
            </a:pPr>
            <a:endParaRPr lang="fr-FR" sz="2000" dirty="0" smtClean="0"/>
          </a:p>
          <a:p>
            <a:pPr marL="0" indent="0">
              <a:buNone/>
            </a:pPr>
            <a:endParaRPr lang="fr-FR" sz="800" dirty="0" smtClean="0"/>
          </a:p>
          <a:p>
            <a:endParaRPr lang="fr-FR" sz="2000" b="1" dirty="0">
              <a:solidFill>
                <a:schemeClr val="accent1">
                  <a:lumMod val="75000"/>
                </a:schemeClr>
              </a:solidFill>
            </a:endParaRPr>
          </a:p>
          <a:p>
            <a:endParaRPr lang="fr-FR" sz="2000" b="1" dirty="0" smtClean="0">
              <a:solidFill>
                <a:schemeClr val="accent1">
                  <a:lumMod val="75000"/>
                </a:schemeClr>
              </a:solidFill>
            </a:endParaRPr>
          </a:p>
          <a:p>
            <a:endParaRPr lang="fr-FR" sz="2000" b="1" dirty="0">
              <a:solidFill>
                <a:schemeClr val="accent1">
                  <a:lumMod val="75000"/>
                </a:schemeClr>
              </a:solidFill>
            </a:endParaRPr>
          </a:p>
        </p:txBody>
      </p:sp>
      <p:sp>
        <p:nvSpPr>
          <p:cNvPr id="5" name="Titre 4"/>
          <p:cNvSpPr>
            <a:spLocks noGrp="1"/>
          </p:cNvSpPr>
          <p:nvPr>
            <p:ph type="title"/>
          </p:nvPr>
        </p:nvSpPr>
        <p:spPr/>
        <p:txBody>
          <a:bodyPr/>
          <a:lstStyle/>
          <a:p>
            <a:r>
              <a:rPr lang="fr-FR" cap="all" dirty="0" smtClean="0"/>
              <a:t>Les étapes DATA #5</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17</a:t>
            </a:fld>
            <a:endParaRPr lang="fr-FR" dirty="0">
              <a:solidFill>
                <a:prstClr val="black">
                  <a:tint val="75000"/>
                </a:prstClr>
              </a:solidFill>
            </a:endParaRPr>
          </a:p>
        </p:txBody>
      </p:sp>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sélection de variables / d’observations</a:t>
            </a:r>
            <a:endParaRPr lang="fr-FR" cap="small" dirty="0"/>
          </a:p>
        </p:txBody>
      </p:sp>
      <p:sp>
        <p:nvSpPr>
          <p:cNvPr id="7" name="Rectangle 6"/>
          <p:cNvSpPr/>
          <p:nvPr/>
        </p:nvSpPr>
        <p:spPr>
          <a:xfrm>
            <a:off x="1439404" y="2629670"/>
            <a:ext cx="2529523"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source;</a:t>
            </a: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keep</a:t>
            </a:r>
            <a:r>
              <a:rPr lang="fr-FR" sz="1100" dirty="0" smtClean="0">
                <a:solidFill>
                  <a:srgbClr val="000000"/>
                </a:solidFill>
                <a:latin typeface="Courier New" panose="02070309020205020404" pitchFamily="49" charset="0"/>
              </a:rPr>
              <a:t> v1;</a:t>
            </a:r>
          </a:p>
          <a:p>
            <a:r>
              <a:rPr lang="fr-FR" sz="1100" b="1" dirty="0" smtClean="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8" name="Rectangle 7"/>
          <p:cNvSpPr/>
          <p:nvPr/>
        </p:nvSpPr>
        <p:spPr>
          <a:xfrm>
            <a:off x="1439722" y="3501324"/>
            <a:ext cx="2529205"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source (</a:t>
            </a:r>
            <a:r>
              <a:rPr lang="fr-FR" sz="1100" dirty="0" err="1">
                <a:solidFill>
                  <a:srgbClr val="0000FF"/>
                </a:solidFill>
                <a:latin typeface="Courier New" panose="02070309020205020404" pitchFamily="49" charset="0"/>
              </a:rPr>
              <a:t>keep</a:t>
            </a:r>
            <a:r>
              <a:rPr lang="fr-FR" sz="1100" dirty="0">
                <a:solidFill>
                  <a:srgbClr val="000000"/>
                </a:solidFill>
                <a:latin typeface="Courier New" panose="02070309020205020404" pitchFamily="49" charset="0"/>
              </a:rPr>
              <a:t>=v1);</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9" name="Rectangle 8"/>
          <p:cNvSpPr/>
          <p:nvPr/>
        </p:nvSpPr>
        <p:spPr>
          <a:xfrm>
            <a:off x="4125433" y="2629670"/>
            <a:ext cx="2654190"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source;</a:t>
            </a:r>
          </a:p>
          <a:p>
            <a:r>
              <a:rPr lang="fr-FR" sz="1100" dirty="0" smtClean="0">
                <a:solidFill>
                  <a:srgbClr val="0000FF"/>
                </a:solidFill>
                <a:latin typeface="Courier New" panose="02070309020205020404" pitchFamily="49" charset="0"/>
              </a:rPr>
              <a:t> drop</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v2 v3;</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0" name="Rectangle 9"/>
          <p:cNvSpPr/>
          <p:nvPr/>
        </p:nvSpPr>
        <p:spPr>
          <a:xfrm>
            <a:off x="4125433" y="3501324"/>
            <a:ext cx="2654190"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source (</a:t>
            </a:r>
            <a:r>
              <a:rPr lang="fr-FR" sz="1100" dirty="0">
                <a:solidFill>
                  <a:srgbClr val="0000FF"/>
                </a:solidFill>
                <a:latin typeface="Courier New" panose="02070309020205020404" pitchFamily="49" charset="0"/>
              </a:rPr>
              <a:t>drop</a:t>
            </a:r>
            <a:r>
              <a:rPr lang="fr-FR" sz="1100" dirty="0">
                <a:solidFill>
                  <a:srgbClr val="000000"/>
                </a:solidFill>
                <a:latin typeface="Courier New" panose="02070309020205020404" pitchFamily="49" charset="0"/>
              </a:rPr>
              <a:t>=v2 v3);</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sz="1100" dirty="0"/>
          </a:p>
        </p:txBody>
      </p:sp>
      <p:pic>
        <p:nvPicPr>
          <p:cNvPr id="11" name="Image 10"/>
          <p:cNvPicPr>
            <a:picLocks noChangeAspect="1"/>
          </p:cNvPicPr>
          <p:nvPr/>
        </p:nvPicPr>
        <p:blipFill rotWithShape="1">
          <a:blip r:embed="rId2"/>
          <a:srcRect r="28780" b="162"/>
          <a:stretch/>
        </p:blipFill>
        <p:spPr>
          <a:xfrm>
            <a:off x="65950" y="52250"/>
            <a:ext cx="2402930" cy="305197"/>
          </a:xfrm>
          <a:prstGeom prst="rect">
            <a:avLst/>
          </a:prstGeom>
        </p:spPr>
      </p:pic>
      <p:sp>
        <p:nvSpPr>
          <p:cNvPr id="12" name="Rectangle 11"/>
          <p:cNvSpPr/>
          <p:nvPr/>
        </p:nvSpPr>
        <p:spPr>
          <a:xfrm>
            <a:off x="1439405" y="4203701"/>
            <a:ext cx="2529523"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r>
              <a:rPr lang="fr-FR" sz="1100" dirty="0" err="1">
                <a:solidFill>
                  <a:srgbClr val="0000FF"/>
                </a:solidFill>
                <a:latin typeface="Courier New" panose="02070309020205020404" pitchFamily="49" charset="0"/>
              </a:rPr>
              <a:t>keep</a:t>
            </a:r>
            <a:r>
              <a:rPr lang="fr-FR" sz="1100" dirty="0">
                <a:solidFill>
                  <a:srgbClr val="000000"/>
                </a:solidFill>
                <a:latin typeface="Courier New" panose="02070309020205020404" pitchFamily="49" charset="0"/>
              </a:rPr>
              <a:t>=v1);</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source;</a:t>
            </a:r>
            <a:endParaRPr lang="fr-FR" sz="1100" dirty="0">
              <a:solidFill>
                <a:srgbClr val="000000"/>
              </a:solidFill>
              <a:latin typeface="Courier New" panose="02070309020205020404" pitchFamily="49" charset="0"/>
            </a:endParaRP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3" name="Rectangle 12"/>
          <p:cNvSpPr/>
          <p:nvPr/>
        </p:nvSpPr>
        <p:spPr>
          <a:xfrm>
            <a:off x="4125433" y="4203700"/>
            <a:ext cx="2654190"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r>
              <a:rPr lang="fr-FR" sz="1100" dirty="0">
                <a:solidFill>
                  <a:srgbClr val="0000FF"/>
                </a:solidFill>
                <a:latin typeface="Courier New" panose="02070309020205020404" pitchFamily="49" charset="0"/>
              </a:rPr>
              <a:t>drop</a:t>
            </a:r>
            <a:r>
              <a:rPr lang="fr-FR" sz="1100" dirty="0">
                <a:solidFill>
                  <a:srgbClr val="000000"/>
                </a:solidFill>
                <a:latin typeface="Courier New" panose="02070309020205020404" pitchFamily="49" charset="0"/>
              </a:rPr>
              <a:t>=v2 v3);</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source;</a:t>
            </a:r>
            <a:endParaRPr lang="fr-FR" sz="1100" dirty="0">
              <a:solidFill>
                <a:srgbClr val="000000"/>
              </a:solidFill>
              <a:latin typeface="Courier New" panose="02070309020205020404" pitchFamily="49" charset="0"/>
            </a:endParaRP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sz="1100" dirty="0"/>
          </a:p>
        </p:txBody>
      </p:sp>
      <p:sp>
        <p:nvSpPr>
          <p:cNvPr id="14" name="Rectangle 13"/>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2298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95662"/>
          </a:xfrm>
        </p:spPr>
        <p:txBody>
          <a:bodyPr>
            <a:normAutofit/>
          </a:bodyPr>
          <a:lstStyle/>
          <a:p>
            <a:r>
              <a:rPr lang="fr-FR" sz="1800" b="1" dirty="0" smtClean="0"/>
              <a:t>Filtrage d’observations </a:t>
            </a:r>
            <a:r>
              <a:rPr lang="fr-FR" sz="1800" dirty="0" smtClean="0"/>
              <a:t>: Instructions </a:t>
            </a:r>
            <a:r>
              <a:rPr lang="fr-FR" sz="1800" b="1" dirty="0" smtClean="0">
                <a:solidFill>
                  <a:schemeClr val="accent1">
                    <a:lumMod val="75000"/>
                  </a:schemeClr>
                </a:solidFill>
              </a:rPr>
              <a:t>WHERE</a:t>
            </a:r>
            <a:r>
              <a:rPr lang="fr-FR" sz="1800" dirty="0" smtClean="0"/>
              <a:t>, </a:t>
            </a:r>
            <a:r>
              <a:rPr lang="fr-FR" sz="1800" b="1" dirty="0" smtClean="0">
                <a:solidFill>
                  <a:schemeClr val="accent1">
                    <a:lumMod val="75000"/>
                  </a:schemeClr>
                </a:solidFill>
              </a:rPr>
              <a:t>DELETE </a:t>
            </a:r>
            <a:r>
              <a:rPr lang="fr-FR" sz="1800" dirty="0"/>
              <a:t>et </a:t>
            </a:r>
            <a:r>
              <a:rPr lang="fr-FR" sz="1800" b="1" dirty="0" smtClean="0">
                <a:solidFill>
                  <a:schemeClr val="accent1">
                    <a:lumMod val="75000"/>
                  </a:schemeClr>
                </a:solidFill>
              </a:rPr>
              <a:t>OUTPUT</a:t>
            </a:r>
          </a:p>
          <a:p>
            <a:pPr lvl="1"/>
            <a:r>
              <a:rPr lang="fr-FR" sz="1600" dirty="0" smtClean="0"/>
              <a:t>Il est possible de ne recopier que certaines observations de la table source</a:t>
            </a:r>
          </a:p>
          <a:p>
            <a:pPr lvl="2"/>
            <a:r>
              <a:rPr lang="fr-FR" b="1" dirty="0" smtClean="0"/>
              <a:t>Cas 1 : </a:t>
            </a:r>
            <a:r>
              <a:rPr lang="fr-FR" dirty="0" smtClean="0"/>
              <a:t>Nous souhaitons extraire les observations m à n</a:t>
            </a:r>
          </a:p>
          <a:p>
            <a:pPr marL="914377" lvl="2" indent="0">
              <a:buNone/>
            </a:pPr>
            <a:r>
              <a:rPr lang="fr-FR" dirty="0"/>
              <a:t> </a:t>
            </a:r>
            <a:r>
              <a:rPr lang="fr-FR" dirty="0" smtClean="0"/>
              <a:t>     Nous utilisons dans ce cas les options </a:t>
            </a:r>
            <a:r>
              <a:rPr lang="fr-FR" b="1" dirty="0" smtClean="0">
                <a:solidFill>
                  <a:schemeClr val="accent1">
                    <a:lumMod val="75000"/>
                  </a:schemeClr>
                </a:solidFill>
              </a:rPr>
              <a:t>OBS=</a:t>
            </a:r>
            <a:r>
              <a:rPr lang="fr-FR" dirty="0" smtClean="0"/>
              <a:t> et </a:t>
            </a:r>
            <a:r>
              <a:rPr lang="fr-FR" b="1" dirty="0" smtClean="0">
                <a:solidFill>
                  <a:schemeClr val="accent1">
                    <a:lumMod val="75000"/>
                  </a:schemeClr>
                </a:solidFill>
              </a:rPr>
              <a:t>FIRSTOBS=</a:t>
            </a:r>
            <a:r>
              <a:rPr lang="fr-FR" dirty="0" smtClean="0"/>
              <a:t> de l’instruction SET</a:t>
            </a:r>
          </a:p>
          <a:p>
            <a:pPr marL="914377" lvl="2" indent="0">
              <a:buNone/>
            </a:pPr>
            <a:endParaRPr lang="fr-FR" dirty="0"/>
          </a:p>
          <a:p>
            <a:pPr marL="914377" lvl="2" indent="0">
              <a:buNone/>
            </a:pPr>
            <a:endParaRPr lang="fr-FR" sz="2400" dirty="0" smtClean="0"/>
          </a:p>
          <a:p>
            <a:pPr marL="914377" lvl="2" indent="0">
              <a:buNone/>
            </a:pPr>
            <a:r>
              <a:rPr lang="fr-FR" dirty="0" smtClean="0"/>
              <a:t>      Crée une table qui contient les observations m à n de la table source.</a:t>
            </a:r>
          </a:p>
          <a:p>
            <a:pPr marL="914377" lvl="2" indent="0">
              <a:spcBef>
                <a:spcPts val="0"/>
              </a:spcBef>
              <a:buNone/>
            </a:pPr>
            <a:r>
              <a:rPr lang="fr-FR" dirty="0"/>
              <a:t> </a:t>
            </a:r>
            <a:r>
              <a:rPr lang="fr-FR" dirty="0" smtClean="0"/>
              <a:t>     Si FIRSTOBS n’est pas précisé, la table est recopiée à partir de la 1</a:t>
            </a:r>
            <a:r>
              <a:rPr lang="fr-FR" baseline="30000" dirty="0" smtClean="0"/>
              <a:t>ère</a:t>
            </a:r>
            <a:r>
              <a:rPr lang="fr-FR" dirty="0" smtClean="0"/>
              <a:t> observation. </a:t>
            </a:r>
          </a:p>
          <a:p>
            <a:pPr marL="914377" lvl="2" indent="0">
              <a:spcBef>
                <a:spcPts val="0"/>
              </a:spcBef>
              <a:buNone/>
            </a:pPr>
            <a:r>
              <a:rPr lang="fr-FR" dirty="0" smtClean="0"/>
              <a:t>      De même si OBS n’est pas précisé, la table est  recopiée jusqu’à la dernière observation.</a:t>
            </a:r>
          </a:p>
          <a:p>
            <a:pPr marL="914377" lvl="2" indent="0">
              <a:buNone/>
            </a:pPr>
            <a:r>
              <a:rPr lang="fr-FR" dirty="0"/>
              <a:t> </a:t>
            </a:r>
            <a:r>
              <a:rPr lang="fr-FR" dirty="0" smtClean="0"/>
              <a:t>   </a:t>
            </a:r>
          </a:p>
          <a:p>
            <a:pPr lvl="2"/>
            <a:r>
              <a:rPr lang="fr-FR" b="1" dirty="0"/>
              <a:t>Cas </a:t>
            </a:r>
            <a:r>
              <a:rPr lang="fr-FR" b="1" dirty="0" smtClean="0"/>
              <a:t>2 </a:t>
            </a:r>
            <a:r>
              <a:rPr lang="fr-FR" b="1" dirty="0"/>
              <a:t>: </a:t>
            </a:r>
            <a:r>
              <a:rPr lang="fr-FR" dirty="0" smtClean="0"/>
              <a:t>Nous souhaitons garder les observations vérifiant une certaine condition</a:t>
            </a:r>
            <a:endParaRPr lang="fr-FR" dirty="0"/>
          </a:p>
          <a:p>
            <a:pPr marL="914377" lvl="2" indent="0">
              <a:buNone/>
            </a:pPr>
            <a:r>
              <a:rPr lang="fr-FR" dirty="0"/>
              <a:t>      </a:t>
            </a:r>
            <a:r>
              <a:rPr lang="fr-FR" dirty="0" smtClean="0"/>
              <a:t>Nous utilisons dans </a:t>
            </a:r>
            <a:r>
              <a:rPr lang="fr-FR" dirty="0"/>
              <a:t>ce cas </a:t>
            </a:r>
            <a:r>
              <a:rPr lang="fr-FR" dirty="0" smtClean="0"/>
              <a:t>l’instruction </a:t>
            </a:r>
            <a:r>
              <a:rPr lang="fr-FR" b="1" dirty="0" smtClean="0">
                <a:solidFill>
                  <a:schemeClr val="accent1">
                    <a:lumMod val="75000"/>
                  </a:schemeClr>
                </a:solidFill>
              </a:rPr>
              <a:t>WHERE</a:t>
            </a:r>
            <a:endParaRPr lang="fr-FR" b="1" dirty="0">
              <a:solidFill>
                <a:schemeClr val="accent1">
                  <a:lumMod val="75000"/>
                </a:schemeClr>
              </a:solidFill>
            </a:endParaRPr>
          </a:p>
          <a:p>
            <a:pPr marL="914377" lvl="2" indent="0">
              <a:buNone/>
            </a:pPr>
            <a:endParaRPr lang="fr-FR" dirty="0"/>
          </a:p>
          <a:p>
            <a:pPr marL="914377" lvl="2" indent="0">
              <a:buNone/>
            </a:pPr>
            <a:endParaRPr lang="fr-FR" sz="3200" dirty="0"/>
          </a:p>
          <a:p>
            <a:pPr marL="914377" lvl="2" indent="0">
              <a:buNone/>
            </a:pPr>
            <a:r>
              <a:rPr lang="fr-FR" dirty="0"/>
              <a:t>      </a:t>
            </a:r>
            <a:r>
              <a:rPr lang="fr-FR" dirty="0" smtClean="0"/>
              <a:t>L’instruction WHERE doit être unique dans l’étape DATA.</a:t>
            </a:r>
            <a:endParaRPr lang="fr-FR" dirty="0"/>
          </a:p>
          <a:p>
            <a:pPr marL="914377" lvl="2" indent="0">
              <a:spcBef>
                <a:spcPts val="0"/>
              </a:spcBef>
              <a:buNone/>
            </a:pPr>
            <a:r>
              <a:rPr lang="fr-FR" dirty="0"/>
              <a:t>      </a:t>
            </a:r>
            <a:r>
              <a:rPr lang="fr-FR" dirty="0" smtClean="0"/>
              <a:t>    </a:t>
            </a:r>
            <a:endParaRPr lang="fr-FR" dirty="0"/>
          </a:p>
          <a:p>
            <a:pPr marL="0" indent="0">
              <a:buNone/>
            </a:pPr>
            <a:endParaRPr lang="fr-FR" sz="800" dirty="0" smtClean="0"/>
          </a:p>
          <a:p>
            <a:endParaRPr lang="fr-FR" sz="2000" b="1" dirty="0">
              <a:solidFill>
                <a:schemeClr val="accent1">
                  <a:lumMod val="75000"/>
                </a:schemeClr>
              </a:solidFill>
            </a:endParaRPr>
          </a:p>
          <a:p>
            <a:endParaRPr lang="fr-FR" sz="2000" b="1" dirty="0" smtClean="0">
              <a:solidFill>
                <a:schemeClr val="accent1">
                  <a:lumMod val="75000"/>
                </a:schemeClr>
              </a:solidFill>
            </a:endParaRPr>
          </a:p>
          <a:p>
            <a:endParaRPr lang="fr-FR" sz="2000" b="1" dirty="0">
              <a:solidFill>
                <a:schemeClr val="accent1">
                  <a:lumMod val="75000"/>
                </a:schemeClr>
              </a:solidFill>
            </a:endParaRPr>
          </a:p>
        </p:txBody>
      </p:sp>
      <p:sp>
        <p:nvSpPr>
          <p:cNvPr id="5" name="Titre 4"/>
          <p:cNvSpPr>
            <a:spLocks noGrp="1"/>
          </p:cNvSpPr>
          <p:nvPr>
            <p:ph type="title"/>
          </p:nvPr>
        </p:nvSpPr>
        <p:spPr/>
        <p:txBody>
          <a:bodyPr/>
          <a:lstStyle/>
          <a:p>
            <a:r>
              <a:rPr lang="fr-FR" cap="all" dirty="0" smtClean="0"/>
              <a:t>Les étapes DATA #6</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18</a:t>
            </a:fld>
            <a:endParaRPr lang="fr-FR" dirty="0">
              <a:solidFill>
                <a:prstClr val="black">
                  <a:tint val="75000"/>
                </a:prstClr>
              </a:solidFill>
            </a:endParaRPr>
          </a:p>
        </p:txBody>
      </p:sp>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sélection de variables / d’observations</a:t>
            </a:r>
            <a:endParaRPr lang="fr-FR" cap="small" dirty="0"/>
          </a:p>
        </p:txBody>
      </p:sp>
      <p:sp>
        <p:nvSpPr>
          <p:cNvPr id="3" name="Rectangle 2"/>
          <p:cNvSpPr/>
          <p:nvPr/>
        </p:nvSpPr>
        <p:spPr>
          <a:xfrm>
            <a:off x="2061754" y="2511565"/>
            <a:ext cx="2876006"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source (</a:t>
            </a:r>
            <a:r>
              <a:rPr lang="fr-FR" sz="1100" dirty="0" err="1">
                <a:solidFill>
                  <a:srgbClr val="0000FF"/>
                </a:solidFill>
                <a:latin typeface="Courier New" panose="02070309020205020404" pitchFamily="49" charset="0"/>
              </a:rPr>
              <a:t>firstobs</a:t>
            </a:r>
            <a:r>
              <a:rPr lang="fr-FR" sz="1100" dirty="0">
                <a:solidFill>
                  <a:srgbClr val="000000"/>
                </a:solidFill>
                <a:latin typeface="Courier New" panose="02070309020205020404" pitchFamily="49" charset="0"/>
              </a:rPr>
              <a:t>=m </a:t>
            </a:r>
            <a:r>
              <a:rPr lang="fr-FR" sz="1100" dirty="0" err="1">
                <a:solidFill>
                  <a:srgbClr val="0000FF"/>
                </a:solidFill>
                <a:latin typeface="Courier New" panose="02070309020205020404" pitchFamily="49" charset="0"/>
              </a:rPr>
              <a:t>obs</a:t>
            </a:r>
            <a:r>
              <a:rPr lang="fr-FR" sz="1100" dirty="0">
                <a:solidFill>
                  <a:srgbClr val="000000"/>
                </a:solidFill>
                <a:latin typeface="Courier New" panose="02070309020205020404" pitchFamily="49" charset="0"/>
              </a:rPr>
              <a:t>=n);</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1" name="Rectangle 10"/>
          <p:cNvSpPr/>
          <p:nvPr/>
        </p:nvSpPr>
        <p:spPr>
          <a:xfrm>
            <a:off x="2061755" y="4526915"/>
            <a:ext cx="2876006"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source;</a:t>
            </a:r>
          </a:p>
          <a:p>
            <a:r>
              <a:rPr lang="en-US" sz="1100" dirty="0">
                <a:solidFill>
                  <a:srgbClr val="0000FF"/>
                </a:solidFill>
                <a:latin typeface="Courier New" panose="02070309020205020404" pitchFamily="49" charset="0"/>
              </a:rPr>
              <a:t>where</a:t>
            </a:r>
            <a:r>
              <a:rPr lang="en-US" sz="1100" dirty="0">
                <a:solidFill>
                  <a:srgbClr val="000000"/>
                </a:solidFill>
                <a:latin typeface="Courier New" panose="02070309020205020404" pitchFamily="49" charset="0"/>
              </a:rPr>
              <a:t> v1&gt;</a:t>
            </a:r>
            <a:r>
              <a:rPr lang="en-US" sz="1100" b="1" dirty="0">
                <a:solidFill>
                  <a:srgbClr val="008080"/>
                </a:solidFill>
                <a:latin typeface="Courier New" panose="02070309020205020404" pitchFamily="49" charset="0"/>
              </a:rPr>
              <a:t>0</a:t>
            </a:r>
            <a:r>
              <a:rPr lang="en-US" sz="1100" dirty="0">
                <a:solidFill>
                  <a:srgbClr val="000000"/>
                </a:solidFill>
                <a:latin typeface="Courier New" panose="02070309020205020404" pitchFamily="49" charset="0"/>
              </a:rPr>
              <a:t> AND v2=</a:t>
            </a:r>
            <a:r>
              <a:rPr lang="en-US" sz="1100" dirty="0">
                <a:solidFill>
                  <a:srgbClr val="800080"/>
                </a:solidFill>
                <a:latin typeface="Courier New" panose="02070309020205020404" pitchFamily="49" charset="0"/>
              </a:rPr>
              <a:t>"a"</a:t>
            </a:r>
            <a:r>
              <a:rPr lang="en-US" sz="1100" dirty="0">
                <a:solidFill>
                  <a:srgbClr val="000000"/>
                </a:solidFill>
                <a:latin typeface="Courier New" panose="02070309020205020404" pitchFamily="49" charset="0"/>
              </a:rPr>
              <a:t>;</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9" name="Image 8"/>
          <p:cNvPicPr>
            <a:picLocks noChangeAspect="1"/>
          </p:cNvPicPr>
          <p:nvPr/>
        </p:nvPicPr>
        <p:blipFill rotWithShape="1">
          <a:blip r:embed="rId2"/>
          <a:srcRect r="28780" b="162"/>
          <a:stretch/>
        </p:blipFill>
        <p:spPr>
          <a:xfrm>
            <a:off x="65950" y="52250"/>
            <a:ext cx="2402930" cy="30519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8340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95662"/>
          </a:xfrm>
        </p:spPr>
        <p:txBody>
          <a:bodyPr>
            <a:normAutofit/>
          </a:bodyPr>
          <a:lstStyle/>
          <a:p>
            <a:pPr lvl="2"/>
            <a:r>
              <a:rPr lang="fr-FR" dirty="0" smtClean="0"/>
              <a:t>De manière équivalente, nous pouvons utiliser les instructions </a:t>
            </a:r>
            <a:r>
              <a:rPr lang="fr-FR" b="1" dirty="0">
                <a:solidFill>
                  <a:schemeClr val="accent1">
                    <a:lumMod val="75000"/>
                  </a:schemeClr>
                </a:solidFill>
              </a:rPr>
              <a:t>DELETE</a:t>
            </a:r>
            <a:r>
              <a:rPr lang="fr-FR" dirty="0"/>
              <a:t> (efface l'observation courante) et </a:t>
            </a:r>
            <a:r>
              <a:rPr lang="fr-FR" b="1" dirty="0">
                <a:solidFill>
                  <a:schemeClr val="accent1">
                    <a:lumMod val="75000"/>
                  </a:schemeClr>
                </a:solidFill>
              </a:rPr>
              <a:t>OUTPUT</a:t>
            </a:r>
            <a:r>
              <a:rPr lang="fr-FR" dirty="0"/>
              <a:t> (force l'écriture de l'observation courante dans la table) dans une boucle si </a:t>
            </a:r>
            <a:r>
              <a:rPr lang="fr-FR" dirty="0" smtClean="0"/>
              <a:t>alors.</a:t>
            </a:r>
          </a:p>
          <a:p>
            <a:pPr lvl="2"/>
            <a:endParaRPr lang="fr-FR" dirty="0" smtClean="0"/>
          </a:p>
          <a:p>
            <a:pPr lvl="2"/>
            <a:endParaRPr lang="fr-FR" dirty="0"/>
          </a:p>
          <a:p>
            <a:pPr lvl="2"/>
            <a:endParaRPr lang="fr-FR" dirty="0" smtClean="0"/>
          </a:p>
          <a:p>
            <a:pPr lvl="2"/>
            <a:endParaRPr lang="fr-FR" dirty="0"/>
          </a:p>
          <a:p>
            <a:pPr lvl="2"/>
            <a:endParaRPr lang="fr-FR" dirty="0" smtClean="0"/>
          </a:p>
          <a:p>
            <a:pPr lvl="2"/>
            <a:r>
              <a:rPr lang="fr-FR" dirty="0" smtClean="0"/>
              <a:t>L'instruction </a:t>
            </a:r>
            <a:r>
              <a:rPr lang="fr-FR" dirty="0"/>
              <a:t>OUTPUT est en particulier très utile </a:t>
            </a:r>
            <a:r>
              <a:rPr lang="fr-FR" dirty="0" smtClean="0"/>
              <a:t>lorsque nous souhaitons </a:t>
            </a:r>
            <a:r>
              <a:rPr lang="fr-FR" dirty="0"/>
              <a:t>"découper" une table en plusieurs sous-tables. Par exemple, je dispose d'une table source dont une des variables est le sexe de l'individu, et je souhaite obtenir deux tables, l'une contenant les données pour les hommes, et l'autre pour les femmes. </a:t>
            </a:r>
            <a:endParaRPr lang="fr-FR" dirty="0" smtClean="0"/>
          </a:p>
          <a:p>
            <a:pPr lvl="2"/>
            <a:endParaRPr lang="fr-FR" dirty="0"/>
          </a:p>
          <a:p>
            <a:pPr lvl="2"/>
            <a:endParaRPr lang="fr-FR" dirty="0" smtClean="0"/>
          </a:p>
          <a:p>
            <a:pPr lvl="2"/>
            <a:endParaRPr lang="fr-FR" dirty="0"/>
          </a:p>
          <a:p>
            <a:pPr lvl="2"/>
            <a:endParaRPr lang="fr-FR" dirty="0" smtClean="0"/>
          </a:p>
          <a:p>
            <a:pPr lvl="2"/>
            <a:endParaRPr lang="fr-FR" dirty="0"/>
          </a:p>
          <a:p>
            <a:pPr lvl="2"/>
            <a:r>
              <a:rPr lang="fr-FR" dirty="0" smtClean="0"/>
              <a:t>Remarque sur l’instruction SET :</a:t>
            </a:r>
          </a:p>
          <a:p>
            <a:pPr lvl="3"/>
            <a:r>
              <a:rPr lang="fr-FR" dirty="0" smtClean="0"/>
              <a:t>La table </a:t>
            </a:r>
            <a:r>
              <a:rPr lang="fr-FR" dirty="0"/>
              <a:t>de </a:t>
            </a:r>
            <a:r>
              <a:rPr lang="fr-FR" dirty="0" smtClean="0"/>
              <a:t>destination et </a:t>
            </a:r>
            <a:r>
              <a:rPr lang="fr-FR" dirty="0"/>
              <a:t>la table source peuvent être identiques. Dans ce cas, l'ancienne table source est écrasée par la </a:t>
            </a:r>
            <a:r>
              <a:rPr lang="fr-FR" dirty="0" smtClean="0"/>
              <a:t>nouvelle.</a:t>
            </a:r>
          </a:p>
          <a:p>
            <a:pPr lvl="3"/>
            <a:r>
              <a:rPr lang="fr-FR" dirty="0" smtClean="0"/>
              <a:t>L'instruction </a:t>
            </a:r>
            <a:r>
              <a:rPr lang="fr-FR" dirty="0"/>
              <a:t>SET peut être utilisée avec plusieurs tables (exemple : SET source1 source2 ;). Dans ce cas, les deux tables sont </a:t>
            </a:r>
            <a:r>
              <a:rPr lang="fr-FR" dirty="0" smtClean="0"/>
              <a:t>concaténées.</a:t>
            </a:r>
          </a:p>
          <a:p>
            <a:pPr lvl="3"/>
            <a:r>
              <a:rPr lang="fr-FR" dirty="0"/>
              <a:t>Si plusieurs instructions SET sont spécifiées, les tables sont </a:t>
            </a:r>
            <a:r>
              <a:rPr lang="fr-FR" dirty="0" smtClean="0"/>
              <a:t>fusionnées.</a:t>
            </a:r>
          </a:p>
          <a:p>
            <a:pPr marL="914377" lvl="2" indent="0">
              <a:buNone/>
            </a:pPr>
            <a:r>
              <a:rPr lang="fr-FR" dirty="0"/>
              <a:t> </a:t>
            </a:r>
            <a:r>
              <a:rPr lang="fr-FR" dirty="0" smtClean="0"/>
              <a:t>               </a:t>
            </a:r>
            <a:endParaRPr lang="fr-FR" dirty="0"/>
          </a:p>
          <a:p>
            <a:pPr marL="0" indent="0">
              <a:buNone/>
            </a:pPr>
            <a:endParaRPr lang="fr-FR" sz="800" dirty="0" smtClean="0"/>
          </a:p>
          <a:p>
            <a:endParaRPr lang="fr-FR" sz="2000" b="1" dirty="0">
              <a:solidFill>
                <a:schemeClr val="accent1">
                  <a:lumMod val="75000"/>
                </a:schemeClr>
              </a:solidFill>
            </a:endParaRPr>
          </a:p>
          <a:p>
            <a:endParaRPr lang="fr-FR" sz="2000" b="1" dirty="0" smtClean="0">
              <a:solidFill>
                <a:schemeClr val="accent1">
                  <a:lumMod val="75000"/>
                </a:schemeClr>
              </a:solidFill>
            </a:endParaRPr>
          </a:p>
          <a:p>
            <a:endParaRPr lang="fr-FR" sz="2000" b="1" dirty="0">
              <a:solidFill>
                <a:schemeClr val="accent1">
                  <a:lumMod val="75000"/>
                </a:schemeClr>
              </a:solidFill>
            </a:endParaRPr>
          </a:p>
        </p:txBody>
      </p:sp>
      <p:sp>
        <p:nvSpPr>
          <p:cNvPr id="5" name="Titre 4"/>
          <p:cNvSpPr>
            <a:spLocks noGrp="1"/>
          </p:cNvSpPr>
          <p:nvPr>
            <p:ph type="title"/>
          </p:nvPr>
        </p:nvSpPr>
        <p:spPr/>
        <p:txBody>
          <a:bodyPr/>
          <a:lstStyle/>
          <a:p>
            <a:r>
              <a:rPr lang="fr-FR" cap="all" dirty="0" smtClean="0"/>
              <a:t>Les étapes DATA #7</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19</a:t>
            </a:fld>
            <a:endParaRPr lang="fr-FR" dirty="0">
              <a:solidFill>
                <a:prstClr val="black">
                  <a:tint val="75000"/>
                </a:prstClr>
              </a:solidFill>
            </a:endParaRPr>
          </a:p>
        </p:txBody>
      </p:sp>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sélection de variables / d’observations</a:t>
            </a:r>
            <a:endParaRPr lang="fr-FR" cap="small" dirty="0"/>
          </a:p>
        </p:txBody>
      </p:sp>
      <p:sp>
        <p:nvSpPr>
          <p:cNvPr id="7" name="Rectangle 6"/>
          <p:cNvSpPr/>
          <p:nvPr/>
        </p:nvSpPr>
        <p:spPr>
          <a:xfrm>
            <a:off x="2140132" y="1976611"/>
            <a:ext cx="2353491"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source;</a:t>
            </a:r>
          </a:p>
          <a:p>
            <a:r>
              <a:rPr lang="fr-FR" sz="1100" dirty="0" smtClean="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if</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[Cond] </a:t>
            </a:r>
            <a:r>
              <a:rPr lang="fr-FR" sz="1100" dirty="0" err="1">
                <a:solidFill>
                  <a:srgbClr val="0000FF"/>
                </a:solidFill>
                <a:latin typeface="Courier New" panose="02070309020205020404" pitchFamily="49" charset="0"/>
              </a:rPr>
              <a:t>then</a:t>
            </a:r>
            <a:r>
              <a:rPr lang="fr-FR" sz="1100" dirty="0">
                <a:solidFill>
                  <a:srgbClr val="0000FF"/>
                </a:solidFill>
                <a:latin typeface="Courier New" panose="02070309020205020404" pitchFamily="49" charset="0"/>
              </a:rPr>
              <a:t> output</a:t>
            </a:r>
            <a:r>
              <a:rPr lang="fr-FR" sz="1100" dirty="0">
                <a:solidFill>
                  <a:srgbClr val="000000"/>
                </a:solidFill>
                <a:latin typeface="Courier New" panose="02070309020205020404" pitchFamily="49" charset="0"/>
              </a:rPr>
              <a:t>;</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8" name="Rectangle 7"/>
          <p:cNvSpPr/>
          <p:nvPr/>
        </p:nvSpPr>
        <p:spPr>
          <a:xfrm>
            <a:off x="5159828" y="1976610"/>
            <a:ext cx="2685506"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source;</a:t>
            </a:r>
          </a:p>
          <a:p>
            <a:r>
              <a:rPr lang="en-US" sz="1100" dirty="0" smtClean="0">
                <a:solidFill>
                  <a:srgbClr val="0000FF"/>
                </a:solidFill>
                <a:latin typeface="Courier New" panose="02070309020205020404" pitchFamily="49" charset="0"/>
              </a:rPr>
              <a:t> if</a:t>
            </a:r>
            <a:r>
              <a:rPr lang="en-US" sz="1100" dirty="0" smtClean="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not</a:t>
            </a:r>
            <a:r>
              <a:rPr lang="en-US" sz="1100" dirty="0">
                <a:solidFill>
                  <a:srgbClr val="000000"/>
                </a:solidFill>
                <a:latin typeface="Courier New" panose="02070309020205020404" pitchFamily="49" charset="0"/>
              </a:rPr>
              <a:t> [Cond] </a:t>
            </a:r>
            <a:r>
              <a:rPr lang="en-US" sz="1100" dirty="0">
                <a:solidFill>
                  <a:srgbClr val="0000FF"/>
                </a:solidFill>
                <a:latin typeface="Courier New" panose="02070309020205020404" pitchFamily="49" charset="0"/>
              </a:rPr>
              <a:t>then</a:t>
            </a:r>
            <a:r>
              <a:rPr lang="en-US" sz="1100" dirty="0">
                <a:solidFill>
                  <a:srgbClr val="000000"/>
                </a:solidFill>
                <a:latin typeface="Courier New" panose="02070309020205020404" pitchFamily="49" charset="0"/>
              </a:rPr>
              <a:t> delete;</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sp>
        <p:nvSpPr>
          <p:cNvPr id="9" name="Rectangle 8"/>
          <p:cNvSpPr/>
          <p:nvPr/>
        </p:nvSpPr>
        <p:spPr>
          <a:xfrm>
            <a:off x="2140132" y="3841441"/>
            <a:ext cx="2741023" cy="938719"/>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femmes hommes;</a:t>
            </a:r>
          </a:p>
          <a:p>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source;</a:t>
            </a:r>
          </a:p>
          <a:p>
            <a:r>
              <a:rPr lang="en-US" sz="1100" dirty="0">
                <a:solidFill>
                  <a:srgbClr val="0000FF"/>
                </a:solidFill>
                <a:latin typeface="Courier New" panose="02070309020205020404" pitchFamily="49" charset="0"/>
              </a:rPr>
              <a:t>if</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sexe</a:t>
            </a:r>
            <a:r>
              <a:rPr lang="en-US" sz="1100" dirty="0">
                <a:solidFill>
                  <a:srgbClr val="000000"/>
                </a:solidFill>
                <a:latin typeface="Courier New" panose="02070309020205020404" pitchFamily="49" charset="0"/>
              </a:rPr>
              <a:t>=</a:t>
            </a:r>
            <a:r>
              <a:rPr lang="en-US" sz="1100" b="1" dirty="0">
                <a:solidFill>
                  <a:srgbClr val="008080"/>
                </a:solidFill>
                <a:latin typeface="Courier New" panose="02070309020205020404" pitchFamily="49" charset="0"/>
              </a:rPr>
              <a:t>1</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then</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output</a:t>
            </a:r>
            <a:r>
              <a:rPr lang="en-US" sz="1100" dirty="0">
                <a:solidFill>
                  <a:srgbClr val="000000"/>
                </a:solidFill>
                <a:latin typeface="Courier New" panose="02070309020205020404" pitchFamily="49" charset="0"/>
              </a:rPr>
              <a:t> hommes;</a:t>
            </a:r>
          </a:p>
          <a:p>
            <a:r>
              <a:rPr lang="fr-FR" sz="1100" dirty="0" err="1">
                <a:solidFill>
                  <a:srgbClr val="0000FF"/>
                </a:solidFill>
                <a:latin typeface="Courier New" panose="02070309020205020404" pitchFamily="49" charset="0"/>
              </a:rPr>
              <a:t>else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output</a:t>
            </a:r>
            <a:r>
              <a:rPr lang="fr-FR" sz="1100" dirty="0">
                <a:solidFill>
                  <a:srgbClr val="000000"/>
                </a:solidFill>
                <a:latin typeface="Courier New" panose="02070309020205020404" pitchFamily="49" charset="0"/>
              </a:rPr>
              <a:t> femmes;</a:t>
            </a:r>
          </a:p>
          <a:p>
            <a:r>
              <a:rPr lang="fr-FR" sz="1100" b="1" dirty="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10" name="Image 9"/>
          <p:cNvPicPr>
            <a:picLocks noChangeAspect="1"/>
          </p:cNvPicPr>
          <p:nvPr/>
        </p:nvPicPr>
        <p:blipFill rotWithShape="1">
          <a:blip r:embed="rId2"/>
          <a:srcRect r="28780" b="162"/>
          <a:stretch/>
        </p:blipFill>
        <p:spPr>
          <a:xfrm>
            <a:off x="65950" y="52250"/>
            <a:ext cx="2402930" cy="30519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31075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4" y="1368425"/>
            <a:ext cx="5904487" cy="4351338"/>
          </a:xfrm>
        </p:spPr>
        <p:txBody>
          <a:bodyPr>
            <a:normAutofit/>
          </a:bodyPr>
          <a:lstStyle/>
          <a:p>
            <a:r>
              <a:rPr lang="fr-FR" dirty="0" smtClean="0"/>
              <a:t>Fondamentaux</a:t>
            </a:r>
          </a:p>
          <a:p>
            <a:r>
              <a:rPr lang="fr-FR" dirty="0" smtClean="0"/>
              <a:t>Techniques avancées</a:t>
            </a:r>
          </a:p>
          <a:p>
            <a:r>
              <a:rPr lang="fr-FR" dirty="0"/>
              <a:t>La </a:t>
            </a:r>
            <a:r>
              <a:rPr lang="fr-FR" dirty="0" smtClean="0"/>
              <a:t>macro programmation</a:t>
            </a:r>
            <a:endParaRPr lang="fr-FR" dirty="0"/>
          </a:p>
          <a:p>
            <a:r>
              <a:rPr lang="fr-FR" dirty="0" smtClean="0"/>
              <a:t>La procédure SQL</a:t>
            </a:r>
          </a:p>
          <a:p>
            <a:endParaRPr lang="fr-FR" dirty="0"/>
          </a:p>
        </p:txBody>
      </p:sp>
      <p:sp>
        <p:nvSpPr>
          <p:cNvPr id="5" name="Titre 4"/>
          <p:cNvSpPr>
            <a:spLocks noGrp="1"/>
          </p:cNvSpPr>
          <p:nvPr>
            <p:ph type="title"/>
          </p:nvPr>
        </p:nvSpPr>
        <p:spPr/>
        <p:txBody>
          <a:bodyPr/>
          <a:lstStyle/>
          <a:p>
            <a:r>
              <a:rPr lang="fr-FR" cap="all" dirty="0" smtClean="0"/>
              <a:t>Sommaire</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a:t>
            </a:fld>
            <a:endParaRPr lang="fr-FR" dirty="0">
              <a:solidFill>
                <a:prstClr val="black">
                  <a:tint val="75000"/>
                </a:prstClr>
              </a:solidFill>
            </a:endParaRPr>
          </a:p>
        </p:txBody>
      </p:sp>
    </p:spTree>
    <p:extLst>
      <p:ext uri="{BB962C8B-B14F-4D97-AF65-F5344CB8AC3E}">
        <p14:creationId xmlns:p14="http://schemas.microsoft.com/office/powerpoint/2010/main" val="3798031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cap="all" dirty="0" smtClean="0"/>
              <a:t>Les étapes DATA #8</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20</a:t>
            </a:fld>
            <a:endParaRPr lang="fr-FR" dirty="0">
              <a:solidFill>
                <a:prstClr val="black">
                  <a:tint val="75000"/>
                </a:prstClr>
              </a:solidFill>
            </a:endParaRPr>
          </a:p>
        </p:txBody>
      </p:sp>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modifier les attributs des variables</a:t>
            </a:r>
            <a:endParaRPr lang="fr-FR" cap="small" dirty="0"/>
          </a:p>
        </p:txBody>
      </p:sp>
      <p:sp>
        <p:nvSpPr>
          <p:cNvPr id="11" name="Espace réservé du contenu 1"/>
          <p:cNvSpPr>
            <a:spLocks noGrp="1"/>
          </p:cNvSpPr>
          <p:nvPr>
            <p:ph idx="1"/>
          </p:nvPr>
        </p:nvSpPr>
        <p:spPr>
          <a:xfrm>
            <a:off x="904875" y="1368424"/>
            <a:ext cx="10515600" cy="5195662"/>
          </a:xfrm>
          <a:ln>
            <a:noFill/>
          </a:ln>
        </p:spPr>
        <p:txBody>
          <a:bodyPr>
            <a:normAutofit/>
          </a:bodyPr>
          <a:lstStyle/>
          <a:p>
            <a:r>
              <a:rPr lang="fr-FR" sz="1800" dirty="0" smtClean="0"/>
              <a:t>Nous avons vu précédemment les différents attributs des variables, nous allons voir à présent comment les modifier :</a:t>
            </a:r>
            <a:endParaRPr lang="fr-FR" sz="1800" b="1" dirty="0" smtClean="0">
              <a:solidFill>
                <a:schemeClr val="accent1">
                  <a:lumMod val="75000"/>
                </a:schemeClr>
              </a:solidFill>
            </a:endParaRPr>
          </a:p>
          <a:p>
            <a:pPr lvl="1"/>
            <a:r>
              <a:rPr lang="fr-FR" sz="1600" dirty="0" smtClean="0"/>
              <a:t>Modifier le nom : Instruction </a:t>
            </a:r>
            <a:r>
              <a:rPr lang="fr-FR" sz="1600" b="1" dirty="0" smtClean="0">
                <a:solidFill>
                  <a:schemeClr val="accent1">
                    <a:lumMod val="75000"/>
                  </a:schemeClr>
                </a:solidFill>
              </a:rPr>
              <a:t>RENAME</a:t>
            </a:r>
          </a:p>
          <a:p>
            <a:pPr lvl="1"/>
            <a:endParaRPr lang="fr-FR" sz="1600" b="1" dirty="0">
              <a:solidFill>
                <a:schemeClr val="accent1">
                  <a:lumMod val="75000"/>
                </a:schemeClr>
              </a:solidFill>
            </a:endParaRPr>
          </a:p>
          <a:p>
            <a:pPr lvl="1"/>
            <a:endParaRPr lang="fr-FR" sz="1600" b="1" dirty="0" smtClean="0">
              <a:solidFill>
                <a:schemeClr val="accent1">
                  <a:lumMod val="75000"/>
                </a:schemeClr>
              </a:solidFill>
            </a:endParaRPr>
          </a:p>
          <a:p>
            <a:pPr marL="457189" lvl="1" indent="0">
              <a:buNone/>
            </a:pPr>
            <a:r>
              <a:rPr lang="fr-FR" sz="1600" b="1" dirty="0" smtClean="0">
                <a:solidFill>
                  <a:schemeClr val="accent1">
                    <a:lumMod val="75000"/>
                  </a:schemeClr>
                </a:solidFill>
              </a:rPr>
              <a:t> </a:t>
            </a:r>
          </a:p>
          <a:p>
            <a:pPr marL="914377" lvl="2" indent="0">
              <a:buNone/>
            </a:pPr>
            <a:r>
              <a:rPr lang="fr-FR" dirty="0" smtClean="0"/>
              <a:t>Ces deux programmes ont pour effet de créer une table destination qui est la copie de la table « source », la variable « </a:t>
            </a:r>
            <a:r>
              <a:rPr lang="fr-FR" dirty="0" err="1" smtClean="0"/>
              <a:t>old</a:t>
            </a:r>
            <a:r>
              <a:rPr lang="fr-FR" dirty="0" smtClean="0"/>
              <a:t> » ayant été renommée en « new ». Dans ce cas simple, le choix d'utiliser l'instruction ou l'option est transparent. Nous verrons plus loin que ce n'est pas toujours le cas.</a:t>
            </a:r>
          </a:p>
          <a:p>
            <a:pPr marL="914377" lvl="2" indent="0">
              <a:buNone/>
            </a:pPr>
            <a:endParaRPr lang="fr-FR" sz="800" dirty="0" smtClean="0"/>
          </a:p>
          <a:p>
            <a:pPr lvl="1"/>
            <a:r>
              <a:rPr lang="fr-FR" sz="1600" dirty="0"/>
              <a:t>  Modifier </a:t>
            </a:r>
            <a:r>
              <a:rPr lang="fr-FR" sz="1600" dirty="0" smtClean="0"/>
              <a:t>la longueur de stockage : </a:t>
            </a:r>
            <a:r>
              <a:rPr lang="fr-FR" sz="1600" dirty="0"/>
              <a:t>Instruction </a:t>
            </a:r>
            <a:r>
              <a:rPr lang="fr-FR" sz="1600" b="1" dirty="0" smtClean="0">
                <a:solidFill>
                  <a:schemeClr val="accent1">
                    <a:lumMod val="75000"/>
                  </a:schemeClr>
                </a:solidFill>
              </a:rPr>
              <a:t>LENGTH</a:t>
            </a:r>
          </a:p>
          <a:p>
            <a:pPr lvl="1"/>
            <a:endParaRPr lang="fr-FR" sz="1600" b="1" dirty="0">
              <a:solidFill>
                <a:schemeClr val="accent1">
                  <a:lumMod val="75000"/>
                </a:schemeClr>
              </a:solidFill>
            </a:endParaRPr>
          </a:p>
          <a:p>
            <a:pPr marL="914377" lvl="2" indent="0">
              <a:buNone/>
            </a:pPr>
            <a:r>
              <a:rPr lang="fr-FR" dirty="0"/>
              <a:t>Définit pour la variable </a:t>
            </a:r>
            <a:r>
              <a:rPr lang="fr-FR" dirty="0" smtClean="0"/>
              <a:t>« </a:t>
            </a:r>
            <a:r>
              <a:rPr lang="fr-FR" dirty="0" err="1" smtClean="0"/>
              <a:t>mavariable</a:t>
            </a:r>
            <a:r>
              <a:rPr lang="fr-FR" dirty="0" smtClean="0"/>
              <a:t> » </a:t>
            </a:r>
            <a:r>
              <a:rPr lang="fr-FR" dirty="0"/>
              <a:t>une longueur de stockage de n caractères.</a:t>
            </a:r>
            <a:br>
              <a:rPr lang="fr-FR" dirty="0"/>
            </a:br>
            <a:r>
              <a:rPr lang="fr-FR" dirty="0"/>
              <a:t>Dans le cas d'une variable caractère, on ajoute un $ entre le nom de la variable et le nombre de caractères </a:t>
            </a:r>
            <a:r>
              <a:rPr lang="fr-FR" dirty="0" smtClean="0"/>
              <a:t>n</a:t>
            </a:r>
          </a:p>
          <a:p>
            <a:pPr marL="914377" lvl="2" indent="0">
              <a:buNone/>
            </a:pPr>
            <a:r>
              <a:rPr lang="fr-FR" dirty="0" smtClean="0"/>
              <a:t>Cette instruction ne peut être appliquée </a:t>
            </a:r>
            <a:r>
              <a:rPr lang="fr-FR" dirty="0"/>
              <a:t>à une variable déjà </a:t>
            </a:r>
            <a:r>
              <a:rPr lang="fr-FR" dirty="0" smtClean="0"/>
              <a:t>existante (il faut passer par une nouvelle variable)</a:t>
            </a:r>
            <a:endParaRPr lang="fr-FR" dirty="0"/>
          </a:p>
          <a:p>
            <a:pPr marL="914377" lvl="2" indent="0">
              <a:buNone/>
            </a:pPr>
            <a:endParaRPr lang="fr-FR" sz="3200" dirty="0"/>
          </a:p>
          <a:p>
            <a:endParaRPr lang="fr-FR" sz="2000" b="1" dirty="0">
              <a:solidFill>
                <a:schemeClr val="accent1">
                  <a:lumMod val="75000"/>
                </a:schemeClr>
              </a:solidFill>
            </a:endParaRPr>
          </a:p>
          <a:p>
            <a:endParaRPr lang="fr-FR" sz="2000" b="1" dirty="0" smtClean="0">
              <a:solidFill>
                <a:schemeClr val="accent1">
                  <a:lumMod val="75000"/>
                </a:schemeClr>
              </a:solidFill>
            </a:endParaRPr>
          </a:p>
          <a:p>
            <a:endParaRPr lang="fr-FR" sz="2000" b="1" dirty="0">
              <a:solidFill>
                <a:schemeClr val="accent1">
                  <a:lumMod val="75000"/>
                </a:schemeClr>
              </a:solidFill>
            </a:endParaRPr>
          </a:p>
        </p:txBody>
      </p:sp>
      <p:sp>
        <p:nvSpPr>
          <p:cNvPr id="2" name="Rectangle 1"/>
          <p:cNvSpPr/>
          <p:nvPr/>
        </p:nvSpPr>
        <p:spPr>
          <a:xfrm>
            <a:off x="1918063" y="2269144"/>
            <a:ext cx="1687286"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source;</a:t>
            </a: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rename</a:t>
            </a:r>
            <a:r>
              <a:rPr lang="fr-FR" sz="1100" dirty="0" smtClean="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=new;</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sz="1100" dirty="0"/>
          </a:p>
        </p:txBody>
      </p:sp>
      <p:sp>
        <p:nvSpPr>
          <p:cNvPr id="3" name="Rectangle 2"/>
          <p:cNvSpPr/>
          <p:nvPr/>
        </p:nvSpPr>
        <p:spPr>
          <a:xfrm>
            <a:off x="3923212" y="2269144"/>
            <a:ext cx="2836817"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source (</a:t>
            </a:r>
            <a:r>
              <a:rPr lang="fr-FR" sz="1100" dirty="0" err="1">
                <a:solidFill>
                  <a:srgbClr val="0000FF"/>
                </a:solidFill>
                <a:latin typeface="Courier New" panose="02070309020205020404" pitchFamily="49" charset="0"/>
              </a:rPr>
              <a:t>rename</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=new));</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sp>
        <p:nvSpPr>
          <p:cNvPr id="7" name="Rectangle 6"/>
          <p:cNvSpPr/>
          <p:nvPr/>
        </p:nvSpPr>
        <p:spPr>
          <a:xfrm>
            <a:off x="1872343" y="4187698"/>
            <a:ext cx="2308645" cy="261610"/>
          </a:xfrm>
          <a:prstGeom prst="rect">
            <a:avLst/>
          </a:prstGeom>
          <a:ln w="3175">
            <a:solidFill>
              <a:schemeClr val="tx2"/>
            </a:solidFill>
          </a:ln>
        </p:spPr>
        <p:txBody>
          <a:bodyPr wrap="none">
            <a:spAutoFit/>
          </a:bodyPr>
          <a:lstStyle/>
          <a:p>
            <a:r>
              <a:rPr lang="fr-FR" sz="1100" dirty="0" err="1">
                <a:solidFill>
                  <a:srgbClr val="0000FF"/>
                </a:solidFill>
                <a:latin typeface="Courier New" panose="02070309020205020404" pitchFamily="49" charset="0"/>
              </a:rPr>
              <a:t>length</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mavariable</a:t>
            </a:r>
            <a:r>
              <a:rPr lang="fr-FR" sz="1100" dirty="0">
                <a:solidFill>
                  <a:srgbClr val="000000"/>
                </a:solidFill>
                <a:latin typeface="Courier New" panose="02070309020205020404" pitchFamily="49" charset="0"/>
              </a:rPr>
              <a:t> &lt;$&gt;n ; </a:t>
            </a:r>
          </a:p>
        </p:txBody>
      </p:sp>
      <p:sp>
        <p:nvSpPr>
          <p:cNvPr id="8" name="Rectangle 7"/>
          <p:cNvSpPr/>
          <p:nvPr/>
        </p:nvSpPr>
        <p:spPr>
          <a:xfrm>
            <a:off x="1872343" y="5127563"/>
            <a:ext cx="10027920" cy="1277273"/>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 </a:t>
            </a:r>
            <a:r>
              <a:rPr lang="fr-FR" sz="900" dirty="0">
                <a:solidFill>
                  <a:srgbClr val="008000"/>
                </a:solidFill>
                <a:latin typeface="Courier New" panose="02070309020205020404" pitchFamily="49" charset="0"/>
              </a:rPr>
              <a:t>/* Je crée une table destination */</a:t>
            </a:r>
            <a:endParaRPr lang="fr-FR" sz="9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source; </a:t>
            </a:r>
            <a:r>
              <a:rPr lang="fr-FR" sz="900" dirty="0">
                <a:solidFill>
                  <a:srgbClr val="008000"/>
                </a:solidFill>
                <a:latin typeface="Courier New" panose="02070309020205020404" pitchFamily="49" charset="0"/>
              </a:rPr>
              <a:t>/* Dans laquelle je recopie les données de la table source */</a:t>
            </a:r>
            <a:endParaRPr lang="fr-FR" sz="9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length</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newvar</a:t>
            </a:r>
            <a:r>
              <a:rPr lang="fr-FR" sz="1100" dirty="0">
                <a:solidFill>
                  <a:srgbClr val="000000"/>
                </a:solidFill>
                <a:latin typeface="Courier New" panose="02070309020205020404" pitchFamily="49" charset="0"/>
              </a:rPr>
              <a:t> $ </a:t>
            </a:r>
            <a:r>
              <a:rPr lang="fr-FR" sz="1100" b="1" dirty="0">
                <a:solidFill>
                  <a:srgbClr val="008080"/>
                </a:solidFill>
                <a:latin typeface="Courier New" panose="02070309020205020404" pitchFamily="49" charset="0"/>
              </a:rPr>
              <a:t>10</a:t>
            </a:r>
            <a:r>
              <a:rPr lang="fr-FR" sz="1100" dirty="0">
                <a:solidFill>
                  <a:srgbClr val="000000"/>
                </a:solidFill>
                <a:latin typeface="Courier New" panose="02070309020205020404" pitchFamily="49" charset="0"/>
              </a:rPr>
              <a:t>; </a:t>
            </a:r>
            <a:r>
              <a:rPr lang="fr-FR" sz="900" dirty="0">
                <a:solidFill>
                  <a:srgbClr val="008000"/>
                </a:solidFill>
                <a:latin typeface="Courier New" panose="02070309020205020404" pitchFamily="49" charset="0"/>
              </a:rPr>
              <a:t>/* La variable </a:t>
            </a:r>
            <a:r>
              <a:rPr lang="fr-FR" sz="900" dirty="0" err="1">
                <a:solidFill>
                  <a:srgbClr val="008000"/>
                </a:solidFill>
                <a:latin typeface="Courier New" panose="02070309020205020404" pitchFamily="49" charset="0"/>
              </a:rPr>
              <a:t>newvar</a:t>
            </a:r>
            <a:r>
              <a:rPr lang="fr-FR" sz="900" dirty="0">
                <a:solidFill>
                  <a:srgbClr val="008000"/>
                </a:solidFill>
                <a:latin typeface="Courier New" panose="02070309020205020404" pitchFamily="49" charset="0"/>
              </a:rPr>
              <a:t> (inconnue dans la table source) est une variable caractère de longueur de stockage égale à 10 */</a:t>
            </a:r>
            <a:endParaRPr lang="fr-FR" sz="9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newvar</a:t>
            </a:r>
            <a:r>
              <a:rPr lang="fr-FR" sz="1100" dirty="0">
                <a:solidFill>
                  <a:srgbClr val="000000"/>
                </a:solidFill>
                <a:latin typeface="Courier New" panose="02070309020205020404" pitchFamily="49" charset="0"/>
              </a:rPr>
              <a:t> = var; </a:t>
            </a:r>
            <a:r>
              <a:rPr lang="fr-FR" sz="900" dirty="0">
                <a:solidFill>
                  <a:srgbClr val="008000"/>
                </a:solidFill>
                <a:latin typeface="Courier New" panose="02070309020205020404" pitchFamily="49" charset="0"/>
              </a:rPr>
              <a:t>/* La variable </a:t>
            </a:r>
            <a:r>
              <a:rPr lang="fr-FR" sz="900" dirty="0" err="1">
                <a:solidFill>
                  <a:srgbClr val="008000"/>
                </a:solidFill>
                <a:latin typeface="Courier New" panose="02070309020205020404" pitchFamily="49" charset="0"/>
              </a:rPr>
              <a:t>newvar</a:t>
            </a:r>
            <a:r>
              <a:rPr lang="fr-FR" sz="900" dirty="0">
                <a:solidFill>
                  <a:srgbClr val="008000"/>
                </a:solidFill>
                <a:latin typeface="Courier New" panose="02070309020205020404" pitchFamily="49" charset="0"/>
              </a:rPr>
              <a:t> prend les valeurs de var (appartenant à la table source) */</a:t>
            </a:r>
            <a:endParaRPr lang="fr-FR" sz="9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drop</a:t>
            </a:r>
            <a:r>
              <a:rPr lang="fr-FR" sz="1100" dirty="0">
                <a:solidFill>
                  <a:srgbClr val="000000"/>
                </a:solidFill>
                <a:latin typeface="Courier New" panose="02070309020205020404" pitchFamily="49" charset="0"/>
              </a:rPr>
              <a:t> var; </a:t>
            </a:r>
            <a:r>
              <a:rPr lang="fr-FR" sz="900" dirty="0">
                <a:solidFill>
                  <a:srgbClr val="008000"/>
                </a:solidFill>
                <a:latin typeface="Courier New" panose="02070309020205020404" pitchFamily="49" charset="0"/>
              </a:rPr>
              <a:t>/* La variable var n'appartient pas à la table destination */</a:t>
            </a:r>
            <a:endParaRPr lang="fr-FR" sz="9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rename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newvar</a:t>
            </a:r>
            <a:r>
              <a:rPr lang="fr-FR" sz="1100" dirty="0">
                <a:solidFill>
                  <a:srgbClr val="000000"/>
                </a:solidFill>
                <a:latin typeface="Courier New" panose="02070309020205020404" pitchFamily="49" charset="0"/>
              </a:rPr>
              <a:t>=var; </a:t>
            </a:r>
            <a:r>
              <a:rPr lang="fr-FR" sz="900" dirty="0">
                <a:solidFill>
                  <a:srgbClr val="008000"/>
                </a:solidFill>
                <a:latin typeface="Courier New" panose="02070309020205020404" pitchFamily="49" charset="0"/>
              </a:rPr>
              <a:t>/* La variable </a:t>
            </a:r>
            <a:r>
              <a:rPr lang="fr-FR" sz="900" dirty="0" err="1">
                <a:solidFill>
                  <a:srgbClr val="008000"/>
                </a:solidFill>
                <a:latin typeface="Courier New" panose="02070309020205020404" pitchFamily="49" charset="0"/>
              </a:rPr>
              <a:t>newvar</a:t>
            </a:r>
            <a:r>
              <a:rPr lang="fr-FR" sz="900" dirty="0">
                <a:solidFill>
                  <a:srgbClr val="008000"/>
                </a:solidFill>
                <a:latin typeface="Courier New" panose="02070309020205020404" pitchFamily="49" charset="0"/>
              </a:rPr>
              <a:t> s'appellera var dans la table destination */</a:t>
            </a:r>
            <a:endParaRPr lang="fr-FR" sz="900" dirty="0">
              <a:solidFill>
                <a:srgbClr val="000000"/>
              </a:solidFill>
              <a:latin typeface="Courier New" panose="02070309020205020404" pitchFamily="49" charset="0"/>
            </a:endParaRP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12" name="Image 11"/>
          <p:cNvPicPr>
            <a:picLocks noChangeAspect="1"/>
          </p:cNvPicPr>
          <p:nvPr/>
        </p:nvPicPr>
        <p:blipFill rotWithShape="1">
          <a:blip r:embed="rId2"/>
          <a:srcRect r="28780" b="162"/>
          <a:stretch/>
        </p:blipFill>
        <p:spPr>
          <a:xfrm>
            <a:off x="65950" y="52250"/>
            <a:ext cx="2402930" cy="305197"/>
          </a:xfrm>
          <a:prstGeom prst="rect">
            <a:avLst/>
          </a:prstGeom>
        </p:spPr>
      </p:pic>
      <p:sp>
        <p:nvSpPr>
          <p:cNvPr id="13" name="Rectangle 1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76668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cap="all" dirty="0" smtClean="0"/>
              <a:t>Les étapes DATA #9</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21</a:t>
            </a:fld>
            <a:endParaRPr lang="fr-FR" dirty="0">
              <a:solidFill>
                <a:prstClr val="black">
                  <a:tint val="75000"/>
                </a:prstClr>
              </a:solidFill>
            </a:endParaRPr>
          </a:p>
        </p:txBody>
      </p:sp>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modifier les attributs des variables</a:t>
            </a:r>
            <a:endParaRPr lang="fr-FR" cap="small" dirty="0"/>
          </a:p>
        </p:txBody>
      </p:sp>
      <p:sp>
        <p:nvSpPr>
          <p:cNvPr id="11" name="Espace réservé du contenu 1"/>
          <p:cNvSpPr>
            <a:spLocks noGrp="1"/>
          </p:cNvSpPr>
          <p:nvPr>
            <p:ph idx="1"/>
          </p:nvPr>
        </p:nvSpPr>
        <p:spPr>
          <a:xfrm>
            <a:off x="904875" y="1368424"/>
            <a:ext cx="10515600" cy="5195662"/>
          </a:xfrm>
          <a:ln>
            <a:noFill/>
          </a:ln>
        </p:spPr>
        <p:txBody>
          <a:bodyPr>
            <a:normAutofit/>
          </a:bodyPr>
          <a:lstStyle/>
          <a:p>
            <a:pPr lvl="1"/>
            <a:r>
              <a:rPr lang="fr-FR" sz="1600" dirty="0"/>
              <a:t> Modifier </a:t>
            </a:r>
            <a:r>
              <a:rPr lang="fr-FR" sz="1600" dirty="0" smtClean="0"/>
              <a:t>le format </a:t>
            </a:r>
            <a:r>
              <a:rPr lang="fr-FR" sz="1600" dirty="0"/>
              <a:t>de stockage : Instruction </a:t>
            </a:r>
            <a:r>
              <a:rPr lang="fr-FR" sz="1600" b="1" dirty="0" smtClean="0">
                <a:solidFill>
                  <a:schemeClr val="accent1">
                    <a:lumMod val="75000"/>
                  </a:schemeClr>
                </a:solidFill>
              </a:rPr>
              <a:t>PUT() </a:t>
            </a:r>
            <a:r>
              <a:rPr lang="fr-FR" sz="1600" dirty="0"/>
              <a:t>et</a:t>
            </a:r>
            <a:r>
              <a:rPr lang="fr-FR" sz="1600" b="1" dirty="0" smtClean="0">
                <a:solidFill>
                  <a:schemeClr val="accent1">
                    <a:lumMod val="75000"/>
                  </a:schemeClr>
                </a:solidFill>
              </a:rPr>
              <a:t> INPUT()</a:t>
            </a:r>
            <a:endParaRPr lang="fr-FR" sz="1600" b="1" dirty="0">
              <a:solidFill>
                <a:schemeClr val="accent1">
                  <a:lumMod val="75000"/>
                </a:schemeClr>
              </a:solidFill>
            </a:endParaRPr>
          </a:p>
          <a:p>
            <a:pPr marL="914377" lvl="2" indent="0">
              <a:buNone/>
            </a:pPr>
            <a:r>
              <a:rPr lang="fr-FR" dirty="0"/>
              <a:t>Une variable est définie dès le départ comme étant d'un certain type : caractère ou numérique. Cet attribut n'est pas destiné à être modifié. Si </a:t>
            </a:r>
            <a:r>
              <a:rPr lang="fr-FR" dirty="0" smtClean="0"/>
              <a:t>nous souhaitons tout </a:t>
            </a:r>
            <a:r>
              <a:rPr lang="fr-FR" dirty="0"/>
              <a:t>de même le faire, il faut, comme précédemment, passer par une nouvelle variable.</a:t>
            </a:r>
            <a:br>
              <a:rPr lang="fr-FR" dirty="0"/>
            </a:br>
            <a:r>
              <a:rPr lang="fr-FR" dirty="0"/>
              <a:t>Supposons comme exemple que la table </a:t>
            </a:r>
            <a:r>
              <a:rPr lang="fr-FR" dirty="0" smtClean="0"/>
              <a:t>« source » </a:t>
            </a:r>
            <a:r>
              <a:rPr lang="fr-FR" dirty="0"/>
              <a:t>contienne une variable </a:t>
            </a:r>
            <a:r>
              <a:rPr lang="fr-FR" dirty="0" smtClean="0"/>
              <a:t>« </a:t>
            </a:r>
            <a:r>
              <a:rPr lang="fr-FR" dirty="0" err="1" smtClean="0"/>
              <a:t>varchar</a:t>
            </a:r>
            <a:r>
              <a:rPr lang="fr-FR" dirty="0" smtClean="0"/>
              <a:t> », </a:t>
            </a:r>
            <a:r>
              <a:rPr lang="fr-FR" dirty="0"/>
              <a:t>de type caractère, de longueur de stockage 4, que </a:t>
            </a:r>
            <a:r>
              <a:rPr lang="fr-FR" dirty="0" smtClean="0"/>
              <a:t>nous souhaitons transformer </a:t>
            </a:r>
            <a:r>
              <a:rPr lang="fr-FR" dirty="0"/>
              <a:t>en une variable numérique. </a:t>
            </a:r>
            <a:endParaRPr lang="fr-FR" sz="3200" dirty="0"/>
          </a:p>
          <a:p>
            <a:endParaRPr lang="fr-FR" sz="2000" b="1" dirty="0">
              <a:solidFill>
                <a:schemeClr val="accent1">
                  <a:lumMod val="75000"/>
                </a:schemeClr>
              </a:solidFill>
            </a:endParaRPr>
          </a:p>
          <a:p>
            <a:endParaRPr lang="fr-FR" sz="2000" dirty="0" smtClean="0"/>
          </a:p>
          <a:p>
            <a:endParaRPr lang="fr-FR" sz="2000" dirty="0"/>
          </a:p>
          <a:p>
            <a:pPr marL="0" indent="0">
              <a:buNone/>
            </a:pPr>
            <a:r>
              <a:rPr lang="fr-FR" sz="1400" dirty="0"/>
              <a:t>	 De manière symétrique, la fonction </a:t>
            </a:r>
            <a:r>
              <a:rPr lang="fr-FR" sz="1400" b="1" dirty="0">
                <a:solidFill>
                  <a:schemeClr val="accent1">
                    <a:lumMod val="75000"/>
                  </a:schemeClr>
                </a:solidFill>
              </a:rPr>
              <a:t>put(</a:t>
            </a:r>
            <a:r>
              <a:rPr lang="fr-FR" sz="1400" b="1" dirty="0" err="1">
                <a:solidFill>
                  <a:schemeClr val="accent1">
                    <a:lumMod val="75000"/>
                  </a:schemeClr>
                </a:solidFill>
              </a:rPr>
              <a:t>varnum,format_caractère</a:t>
            </a:r>
            <a:r>
              <a:rPr lang="fr-FR" sz="1400" b="1" dirty="0">
                <a:solidFill>
                  <a:schemeClr val="accent1">
                    <a:lumMod val="75000"/>
                  </a:schemeClr>
                </a:solidFill>
              </a:rPr>
              <a:t>) </a:t>
            </a:r>
            <a:r>
              <a:rPr lang="fr-FR" sz="1400" dirty="0"/>
              <a:t>permet de convertir des données numériques en </a:t>
            </a:r>
            <a:r>
              <a:rPr lang="fr-FR" sz="1400" dirty="0" smtClean="0"/>
              <a:t>caractères.</a:t>
            </a:r>
            <a:endParaRPr lang="fr-FR" sz="1400" dirty="0"/>
          </a:p>
        </p:txBody>
      </p:sp>
      <p:sp>
        <p:nvSpPr>
          <p:cNvPr id="8" name="Rectangle 7"/>
          <p:cNvSpPr/>
          <p:nvPr/>
        </p:nvSpPr>
        <p:spPr>
          <a:xfrm>
            <a:off x="1878874" y="2501929"/>
            <a:ext cx="9374777" cy="1246495"/>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destination; </a:t>
            </a:r>
            <a:r>
              <a:rPr lang="fr-FR" sz="900" dirty="0">
                <a:solidFill>
                  <a:srgbClr val="008000"/>
                </a:solidFill>
                <a:latin typeface="Courier New" panose="02070309020205020404" pitchFamily="49" charset="0"/>
              </a:rPr>
              <a:t>/* Je crée une table destination */</a:t>
            </a:r>
            <a:endParaRPr lang="fr-FR" sz="9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source; </a:t>
            </a:r>
            <a:r>
              <a:rPr lang="fr-FR" sz="900" dirty="0">
                <a:solidFill>
                  <a:srgbClr val="008000"/>
                </a:solidFill>
                <a:latin typeface="Courier New" panose="02070309020205020404" pitchFamily="49" charset="0"/>
              </a:rPr>
              <a:t>/* Dans laquelle je recopie les données de la table source */</a:t>
            </a:r>
            <a:endParaRPr lang="fr-FR" sz="9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smtClean="0">
                <a:solidFill>
                  <a:srgbClr val="0000FF"/>
                </a:solidFill>
                <a:latin typeface="Courier New" panose="02070309020205020404" pitchFamily="49" charset="0"/>
              </a:rPr>
              <a:t>format</a:t>
            </a:r>
            <a:r>
              <a:rPr lang="fr-FR" sz="1100" dirty="0" smtClean="0">
                <a:solidFill>
                  <a:srgbClr val="000000"/>
                </a:solidFill>
                <a:latin typeface="Courier New" panose="02070309020205020404" pitchFamily="49" charset="0"/>
              </a:rPr>
              <a:t> </a:t>
            </a:r>
            <a:r>
              <a:rPr lang="fr-FR" sz="1100" dirty="0" err="1" smtClean="0">
                <a:solidFill>
                  <a:srgbClr val="000000"/>
                </a:solidFill>
                <a:latin typeface="Courier New" panose="02070309020205020404" pitchFamily="49" charset="0"/>
              </a:rPr>
              <a:t>newvarnum</a:t>
            </a:r>
            <a:r>
              <a:rPr lang="fr-FR" sz="1100" dirty="0" smtClean="0">
                <a:solidFill>
                  <a:srgbClr val="000000"/>
                </a:solidFill>
                <a:latin typeface="Courier New" panose="02070309020205020404" pitchFamily="49" charset="0"/>
              </a:rPr>
              <a:t> </a:t>
            </a:r>
            <a:r>
              <a:rPr lang="fr-FR" sz="1100" b="1" dirty="0" smtClean="0">
                <a:solidFill>
                  <a:srgbClr val="008080"/>
                </a:solidFill>
                <a:latin typeface="Courier New" panose="02070309020205020404" pitchFamily="49" charset="0"/>
              </a:rPr>
              <a:t>10.</a:t>
            </a:r>
            <a:r>
              <a:rPr lang="fr-FR" sz="1100" dirty="0" smtClean="0">
                <a:solidFill>
                  <a:srgbClr val="000000"/>
                </a:solidFill>
                <a:latin typeface="Courier New" panose="02070309020205020404" pitchFamily="49" charset="0"/>
              </a:rPr>
              <a:t>; </a:t>
            </a:r>
            <a:r>
              <a:rPr lang="fr-FR" sz="900" dirty="0">
                <a:solidFill>
                  <a:srgbClr val="008000"/>
                </a:solidFill>
                <a:latin typeface="Courier New" panose="02070309020205020404" pitchFamily="49" charset="0"/>
              </a:rPr>
              <a:t>/* La variable </a:t>
            </a:r>
            <a:r>
              <a:rPr lang="fr-FR" sz="900" dirty="0" err="1">
                <a:solidFill>
                  <a:srgbClr val="008000"/>
                </a:solidFill>
                <a:latin typeface="Courier New" panose="02070309020205020404" pitchFamily="49" charset="0"/>
              </a:rPr>
              <a:t>newvarnum</a:t>
            </a:r>
            <a:r>
              <a:rPr lang="fr-FR" sz="900" dirty="0">
                <a:solidFill>
                  <a:srgbClr val="008000"/>
                </a:solidFill>
                <a:latin typeface="Courier New" panose="02070309020205020404" pitchFamily="49" charset="0"/>
              </a:rPr>
              <a:t> (inconnue dans source) est une variable numérique de format 4.*/</a:t>
            </a:r>
            <a:endParaRPr lang="fr-FR" sz="900" dirty="0">
              <a:solidFill>
                <a:srgbClr val="000000"/>
              </a:solidFill>
              <a:latin typeface="Courier New" panose="02070309020205020404" pitchFamily="49" charset="0"/>
            </a:endParaRPr>
          </a:p>
          <a:p>
            <a:r>
              <a:rPr lang="fr-FR" sz="1100" dirty="0" smtClean="0">
                <a:solidFill>
                  <a:srgbClr val="000000"/>
                </a:solidFill>
                <a:latin typeface="Courier New" panose="02070309020205020404" pitchFamily="49" charset="0"/>
              </a:rPr>
              <a:t> </a:t>
            </a:r>
            <a:r>
              <a:rPr lang="fr-FR" sz="1100" dirty="0" err="1" smtClean="0">
                <a:solidFill>
                  <a:srgbClr val="000000"/>
                </a:solidFill>
                <a:latin typeface="Courier New" panose="02070309020205020404" pitchFamily="49" charset="0"/>
              </a:rPr>
              <a:t>newvarnum</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 input (</a:t>
            </a:r>
            <a:r>
              <a:rPr lang="fr-FR" sz="1100" dirty="0" err="1">
                <a:solidFill>
                  <a:srgbClr val="000000"/>
                </a:solidFill>
                <a:latin typeface="Courier New" panose="02070309020205020404" pitchFamily="49" charset="0"/>
              </a:rPr>
              <a:t>varchar</a:t>
            </a:r>
            <a:r>
              <a:rPr lang="fr-FR" sz="1100" dirty="0">
                <a:solidFill>
                  <a:srgbClr val="000000"/>
                </a:solidFill>
                <a:latin typeface="Courier New" panose="02070309020205020404" pitchFamily="49" charset="0"/>
              </a:rPr>
              <a:t> , </a:t>
            </a:r>
            <a:r>
              <a:rPr lang="fr-FR" sz="1100" b="1" dirty="0">
                <a:solidFill>
                  <a:srgbClr val="008080"/>
                </a:solidFill>
                <a:latin typeface="Courier New" panose="02070309020205020404" pitchFamily="49" charset="0"/>
              </a:rPr>
              <a:t>4.</a:t>
            </a:r>
            <a:r>
              <a:rPr lang="fr-FR" sz="1100" dirty="0">
                <a:solidFill>
                  <a:srgbClr val="000000"/>
                </a:solidFill>
                <a:latin typeface="Courier New" panose="02070309020205020404" pitchFamily="49" charset="0"/>
              </a:rPr>
              <a:t>);</a:t>
            </a:r>
            <a:r>
              <a:rPr lang="fr-FR" sz="1100" dirty="0" smtClean="0">
                <a:solidFill>
                  <a:srgbClr val="000000"/>
                </a:solidFill>
                <a:latin typeface="Courier New" panose="02070309020205020404" pitchFamily="49" charset="0"/>
              </a:rPr>
              <a:t> </a:t>
            </a:r>
            <a:r>
              <a:rPr lang="fr-FR" sz="900" dirty="0">
                <a:solidFill>
                  <a:srgbClr val="008000"/>
                </a:solidFill>
                <a:latin typeface="Courier New" panose="02070309020205020404" pitchFamily="49" charset="0"/>
              </a:rPr>
              <a:t>/* Les valeurs prises par </a:t>
            </a:r>
            <a:r>
              <a:rPr lang="fr-FR" sz="900" dirty="0" err="1">
                <a:solidFill>
                  <a:srgbClr val="008000"/>
                </a:solidFill>
                <a:latin typeface="Courier New" panose="02070309020205020404" pitchFamily="49" charset="0"/>
              </a:rPr>
              <a:t>newvarnum</a:t>
            </a:r>
            <a:r>
              <a:rPr lang="fr-FR" sz="900" dirty="0">
                <a:solidFill>
                  <a:srgbClr val="008000"/>
                </a:solidFill>
                <a:latin typeface="Courier New" panose="02070309020205020404" pitchFamily="49" charset="0"/>
              </a:rPr>
              <a:t> résultent de la conversion en numérique (et au format 4.) des valeurs de la variable </a:t>
            </a:r>
            <a:r>
              <a:rPr lang="fr-FR" sz="900" dirty="0" err="1" smtClean="0">
                <a:solidFill>
                  <a:srgbClr val="008000"/>
                </a:solidFill>
                <a:latin typeface="Courier New" panose="02070309020205020404" pitchFamily="49" charset="0"/>
              </a:rPr>
              <a:t>varchar</a:t>
            </a:r>
            <a:r>
              <a:rPr lang="fr-FR" sz="900" dirty="0" smtClean="0">
                <a:solidFill>
                  <a:srgbClr val="008000"/>
                </a:solidFill>
                <a:latin typeface="Courier New" panose="02070309020205020404" pitchFamily="49" charset="0"/>
              </a:rPr>
              <a:t> */</a:t>
            </a:r>
            <a:endParaRPr lang="fr-FR" sz="9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rename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newvar</a:t>
            </a:r>
            <a:r>
              <a:rPr lang="fr-FR" sz="1100" dirty="0">
                <a:solidFill>
                  <a:srgbClr val="000000"/>
                </a:solidFill>
                <a:latin typeface="Courier New" panose="02070309020205020404" pitchFamily="49" charset="0"/>
              </a:rPr>
              <a:t>=var; </a:t>
            </a:r>
            <a:r>
              <a:rPr lang="fr-FR" sz="900" dirty="0">
                <a:solidFill>
                  <a:srgbClr val="008000"/>
                </a:solidFill>
                <a:latin typeface="Courier New" panose="02070309020205020404" pitchFamily="49" charset="0"/>
              </a:rPr>
              <a:t>/* La variable </a:t>
            </a:r>
            <a:r>
              <a:rPr lang="fr-FR" sz="900" dirty="0" err="1">
                <a:solidFill>
                  <a:srgbClr val="008000"/>
                </a:solidFill>
                <a:latin typeface="Courier New" panose="02070309020205020404" pitchFamily="49" charset="0"/>
              </a:rPr>
              <a:t>newvar</a:t>
            </a:r>
            <a:r>
              <a:rPr lang="fr-FR" sz="900" dirty="0">
                <a:solidFill>
                  <a:srgbClr val="008000"/>
                </a:solidFill>
                <a:latin typeface="Courier New" panose="02070309020205020404" pitchFamily="49" charset="0"/>
              </a:rPr>
              <a:t> s'appellera var dans la table destination */</a:t>
            </a:r>
            <a:endParaRPr lang="fr-FR" sz="900" dirty="0">
              <a:solidFill>
                <a:srgbClr val="000000"/>
              </a:solidFill>
              <a:latin typeface="Courier New" panose="02070309020205020404" pitchFamily="49" charset="0"/>
            </a:endParaRP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9" name="Image 8"/>
          <p:cNvPicPr>
            <a:picLocks noChangeAspect="1"/>
          </p:cNvPicPr>
          <p:nvPr/>
        </p:nvPicPr>
        <p:blipFill rotWithShape="1">
          <a:blip r:embed="rId2"/>
          <a:srcRect r="28780" b="162"/>
          <a:stretch/>
        </p:blipFill>
        <p:spPr>
          <a:xfrm>
            <a:off x="65950" y="52250"/>
            <a:ext cx="2402930" cy="30519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3142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cap="all" dirty="0" smtClean="0"/>
              <a:t>Les étapes DATA #10</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22</a:t>
            </a:fld>
            <a:endParaRPr lang="fr-FR" dirty="0">
              <a:solidFill>
                <a:prstClr val="black">
                  <a:tint val="75000"/>
                </a:prstClr>
              </a:solidFill>
            </a:endParaRPr>
          </a:p>
        </p:txBody>
      </p:sp>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modifier les attributs des variables</a:t>
            </a:r>
            <a:endParaRPr lang="fr-FR" cap="small" dirty="0"/>
          </a:p>
        </p:txBody>
      </p:sp>
      <p:sp>
        <p:nvSpPr>
          <p:cNvPr id="11" name="Espace réservé du contenu 1"/>
          <p:cNvSpPr>
            <a:spLocks noGrp="1"/>
          </p:cNvSpPr>
          <p:nvPr>
            <p:ph idx="1"/>
          </p:nvPr>
        </p:nvSpPr>
        <p:spPr>
          <a:xfrm>
            <a:off x="904875" y="1368424"/>
            <a:ext cx="10515600" cy="5195662"/>
          </a:xfrm>
          <a:ln>
            <a:noFill/>
          </a:ln>
        </p:spPr>
        <p:txBody>
          <a:bodyPr>
            <a:normAutofit/>
          </a:bodyPr>
          <a:lstStyle/>
          <a:p>
            <a:pPr lvl="1"/>
            <a:r>
              <a:rPr lang="fr-FR" sz="1600" dirty="0"/>
              <a:t> Modifier </a:t>
            </a:r>
            <a:r>
              <a:rPr lang="fr-FR" sz="1600" dirty="0" smtClean="0"/>
              <a:t>les attributs facultatifs d’une variable</a:t>
            </a:r>
            <a:endParaRPr lang="fr-FR" sz="1600" b="1" dirty="0">
              <a:solidFill>
                <a:schemeClr val="accent1">
                  <a:lumMod val="75000"/>
                </a:schemeClr>
              </a:solidFill>
            </a:endParaRPr>
          </a:p>
          <a:p>
            <a:pPr lvl="2"/>
            <a:r>
              <a:rPr lang="fr-FR" dirty="0" smtClean="0"/>
              <a:t>Appliquer un label : instruction </a:t>
            </a:r>
            <a:r>
              <a:rPr lang="fr-FR" b="1" dirty="0" smtClean="0">
                <a:solidFill>
                  <a:schemeClr val="accent1">
                    <a:lumMod val="75000"/>
                  </a:schemeClr>
                </a:solidFill>
              </a:rPr>
              <a:t>LABEL</a:t>
            </a:r>
          </a:p>
          <a:p>
            <a:pPr lvl="2"/>
            <a:endParaRPr lang="fr-FR" sz="1800" dirty="0"/>
          </a:p>
          <a:p>
            <a:pPr marL="914377" lvl="2" indent="0">
              <a:buNone/>
            </a:pPr>
            <a:r>
              <a:rPr lang="fr-FR" dirty="0"/>
              <a:t>Cette instruction applique le label "ceci est mon label" à la variable </a:t>
            </a:r>
            <a:r>
              <a:rPr lang="fr-FR" dirty="0" err="1"/>
              <a:t>mavariable</a:t>
            </a:r>
            <a:r>
              <a:rPr lang="fr-FR" dirty="0"/>
              <a:t>. Si la variable avait déjà un label, il est écrasé par le nouveau. </a:t>
            </a:r>
            <a:endParaRPr lang="fr-FR" dirty="0" smtClean="0"/>
          </a:p>
          <a:p>
            <a:pPr marL="914377" lvl="2" indent="0">
              <a:buNone/>
            </a:pPr>
            <a:endParaRPr lang="fr-FR" dirty="0"/>
          </a:p>
          <a:p>
            <a:pPr lvl="2"/>
            <a:r>
              <a:rPr lang="fr-FR" dirty="0"/>
              <a:t>Appliquer un format ou un </a:t>
            </a:r>
            <a:r>
              <a:rPr lang="fr-FR" dirty="0" err="1"/>
              <a:t>informat</a:t>
            </a:r>
            <a:r>
              <a:rPr lang="fr-FR" dirty="0"/>
              <a:t> : Instructions </a:t>
            </a:r>
            <a:r>
              <a:rPr lang="fr-FR" b="1" dirty="0">
                <a:solidFill>
                  <a:schemeClr val="accent1">
                    <a:lumMod val="75000"/>
                  </a:schemeClr>
                </a:solidFill>
              </a:rPr>
              <a:t>FORMAT</a:t>
            </a:r>
            <a:r>
              <a:rPr lang="fr-FR" dirty="0"/>
              <a:t> et </a:t>
            </a:r>
            <a:r>
              <a:rPr lang="fr-FR" b="1" dirty="0">
                <a:solidFill>
                  <a:schemeClr val="accent1">
                    <a:lumMod val="75000"/>
                  </a:schemeClr>
                </a:solidFill>
              </a:rPr>
              <a:t>INFORMAT</a:t>
            </a:r>
            <a:endParaRPr lang="fr-FR" b="1" dirty="0" smtClean="0">
              <a:solidFill>
                <a:schemeClr val="accent1">
                  <a:lumMod val="75000"/>
                </a:schemeClr>
              </a:solidFill>
            </a:endParaRPr>
          </a:p>
          <a:p>
            <a:pPr lvl="2"/>
            <a:endParaRPr lang="fr-FR" sz="1800" dirty="0"/>
          </a:p>
          <a:p>
            <a:pPr marL="914377" lvl="2" indent="0">
              <a:buNone/>
            </a:pPr>
            <a:r>
              <a:rPr lang="fr-FR" dirty="0"/>
              <a:t>Cette instruction applique le format </a:t>
            </a:r>
            <a:r>
              <a:rPr lang="fr-FR" dirty="0" err="1"/>
              <a:t>monformat</a:t>
            </a:r>
            <a:r>
              <a:rPr lang="fr-FR" dirty="0"/>
              <a:t> à la variable </a:t>
            </a:r>
            <a:r>
              <a:rPr lang="fr-FR" dirty="0" err="1"/>
              <a:t>mavariable</a:t>
            </a:r>
            <a:r>
              <a:rPr lang="fr-FR" dirty="0"/>
              <a:t>. </a:t>
            </a:r>
            <a:r>
              <a:rPr lang="fr-FR" dirty="0" err="1"/>
              <a:t>Monformat</a:t>
            </a:r>
            <a:r>
              <a:rPr lang="fr-FR" dirty="0"/>
              <a:t> doit être reconnu comme un nom de format valide, soit un format prédéfini, soit un format défini par l'utilisateur. En particulier, ne pas oublier le </a:t>
            </a:r>
            <a:r>
              <a:rPr lang="fr-FR" dirty="0" smtClean="0"/>
              <a:t>« . » </a:t>
            </a:r>
            <a:r>
              <a:rPr lang="fr-FR" dirty="0"/>
              <a:t>à la fin.</a:t>
            </a:r>
          </a:p>
          <a:p>
            <a:pPr marL="914377" lvl="2" indent="0">
              <a:buNone/>
            </a:pPr>
            <a:r>
              <a:rPr lang="fr-FR" dirty="0"/>
              <a:t>L'instruction INFORMAT s'utilise selon la même syntaxe.</a:t>
            </a:r>
          </a:p>
          <a:p>
            <a:pPr marL="914377" lvl="2" indent="0">
              <a:buNone/>
            </a:pPr>
            <a:endParaRPr lang="fr-FR" dirty="0"/>
          </a:p>
          <a:p>
            <a:endParaRPr lang="fr-FR" sz="2000" b="1" dirty="0">
              <a:solidFill>
                <a:schemeClr val="accent1">
                  <a:lumMod val="75000"/>
                </a:schemeClr>
              </a:solidFill>
            </a:endParaRPr>
          </a:p>
          <a:p>
            <a:endParaRPr lang="fr-FR" sz="2000" dirty="0" smtClean="0"/>
          </a:p>
          <a:p>
            <a:endParaRPr lang="fr-FR" sz="2000" dirty="0"/>
          </a:p>
        </p:txBody>
      </p:sp>
      <p:sp>
        <p:nvSpPr>
          <p:cNvPr id="2" name="Rectangle 1"/>
          <p:cNvSpPr/>
          <p:nvPr/>
        </p:nvSpPr>
        <p:spPr>
          <a:xfrm>
            <a:off x="1910739" y="1935011"/>
            <a:ext cx="3498073"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label</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mavariable</a:t>
            </a:r>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"ceci est mon label"</a:t>
            </a:r>
            <a:r>
              <a:rPr lang="fr-FR" sz="1100" dirty="0">
                <a:solidFill>
                  <a:srgbClr val="000000"/>
                </a:solidFill>
                <a:latin typeface="Courier New" panose="02070309020205020404" pitchFamily="49" charset="0"/>
              </a:rPr>
              <a:t> ;</a:t>
            </a:r>
            <a:endParaRPr lang="fr-FR" dirty="0"/>
          </a:p>
        </p:txBody>
      </p:sp>
      <p:sp>
        <p:nvSpPr>
          <p:cNvPr id="7" name="Rectangle 6"/>
          <p:cNvSpPr/>
          <p:nvPr/>
        </p:nvSpPr>
        <p:spPr>
          <a:xfrm>
            <a:off x="1910739" y="3207103"/>
            <a:ext cx="2648482"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format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mavariable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monformat</a:t>
            </a:r>
            <a:r>
              <a:rPr lang="fr-FR" sz="1100" dirty="0">
                <a:solidFill>
                  <a:srgbClr val="000000"/>
                </a:solidFill>
                <a:latin typeface="Courier New" panose="02070309020205020404" pitchFamily="49" charset="0"/>
              </a:rPr>
              <a:t> ;</a:t>
            </a:r>
            <a:endParaRPr lang="fr-FR" dirty="0"/>
          </a:p>
        </p:txBody>
      </p:sp>
      <p:pic>
        <p:nvPicPr>
          <p:cNvPr id="9" name="Image 8"/>
          <p:cNvPicPr>
            <a:picLocks noChangeAspect="1"/>
          </p:cNvPicPr>
          <p:nvPr/>
        </p:nvPicPr>
        <p:blipFill rotWithShape="1">
          <a:blip r:embed="rId2"/>
          <a:srcRect r="28780" b="162"/>
          <a:stretch/>
        </p:blipFill>
        <p:spPr>
          <a:xfrm>
            <a:off x="65950" y="52250"/>
            <a:ext cx="2402930" cy="30519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88551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914809"/>
          </a:xfrm>
        </p:spPr>
        <p:txBody>
          <a:bodyPr>
            <a:normAutofit/>
          </a:bodyPr>
          <a:lstStyle/>
          <a:p>
            <a:pPr marL="0" indent="0">
              <a:buNone/>
            </a:pPr>
            <a:r>
              <a:rPr lang="fr-FR" sz="1800" dirty="0" smtClean="0"/>
              <a:t>Soit les deux tables sources suivantes (que nous utiliserons dans les exemples à suivre) :</a:t>
            </a:r>
          </a:p>
          <a:p>
            <a:endParaRPr lang="fr-FR" sz="1800" dirty="0" smtClean="0"/>
          </a:p>
          <a:p>
            <a:endParaRPr lang="fr-FR" sz="1800" dirty="0"/>
          </a:p>
          <a:p>
            <a:endParaRPr lang="fr-FR" sz="700" dirty="0" smtClean="0"/>
          </a:p>
          <a:p>
            <a:r>
              <a:rPr lang="fr-FR" sz="1800" dirty="0" smtClean="0"/>
              <a:t>La concaténation de table : Instruction </a:t>
            </a:r>
            <a:r>
              <a:rPr lang="fr-FR" sz="1800" b="1" dirty="0" smtClean="0">
                <a:solidFill>
                  <a:schemeClr val="accent1">
                    <a:lumMod val="75000"/>
                  </a:schemeClr>
                </a:solidFill>
              </a:rPr>
              <a:t>SET</a:t>
            </a:r>
          </a:p>
          <a:p>
            <a:endParaRPr lang="fr-FR" sz="1800" dirty="0" smtClean="0"/>
          </a:p>
          <a:p>
            <a:endParaRPr lang="fr-FR" sz="1800" dirty="0" smtClean="0"/>
          </a:p>
          <a:p>
            <a:endParaRPr lang="fr-FR" sz="2000" dirty="0" smtClean="0"/>
          </a:p>
          <a:p>
            <a:endParaRPr lang="fr-FR" sz="1400" dirty="0"/>
          </a:p>
          <a:p>
            <a:r>
              <a:rPr lang="fr-FR" sz="1800" dirty="0" smtClean="0"/>
              <a:t>Interclassement de deux tables : Instructions </a:t>
            </a:r>
            <a:r>
              <a:rPr lang="fr-FR" sz="1800" b="1" dirty="0" smtClean="0">
                <a:solidFill>
                  <a:schemeClr val="accent1">
                    <a:lumMod val="75000"/>
                  </a:schemeClr>
                </a:solidFill>
              </a:rPr>
              <a:t>SET </a:t>
            </a:r>
            <a:r>
              <a:rPr lang="fr-FR" sz="1800" dirty="0"/>
              <a:t>et</a:t>
            </a:r>
            <a:r>
              <a:rPr lang="fr-FR" sz="1800" b="1" dirty="0" smtClean="0">
                <a:solidFill>
                  <a:schemeClr val="accent1">
                    <a:lumMod val="75000"/>
                  </a:schemeClr>
                </a:solidFill>
              </a:rPr>
              <a:t> BY</a:t>
            </a:r>
            <a:endParaRPr lang="fr-FR" sz="1800" b="1" dirty="0">
              <a:solidFill>
                <a:schemeClr val="accent1">
                  <a:lumMod val="75000"/>
                </a:schemeClr>
              </a:solidFill>
            </a:endParaRPr>
          </a:p>
          <a:p>
            <a:endParaRPr lang="fr-FR" sz="2000" dirty="0" smtClean="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23</a:t>
            </a:fld>
            <a:endParaRPr lang="fr-FR" dirty="0">
              <a:solidFill>
                <a:prstClr val="black">
                  <a:tint val="75000"/>
                </a:prstClr>
              </a:solidFill>
            </a:endParaRPr>
          </a:p>
        </p:txBody>
      </p:sp>
      <p:sp>
        <p:nvSpPr>
          <p:cNvPr id="9" name="Titre 4"/>
          <p:cNvSpPr>
            <a:spLocks noGrp="1"/>
          </p:cNvSpPr>
          <p:nvPr>
            <p:ph type="title"/>
          </p:nvPr>
        </p:nvSpPr>
        <p:spPr>
          <a:xfrm>
            <a:off x="1629580" y="211369"/>
            <a:ext cx="8974800" cy="478800"/>
          </a:xfrm>
        </p:spPr>
        <p:txBody>
          <a:bodyPr/>
          <a:lstStyle/>
          <a:p>
            <a:r>
              <a:rPr lang="fr-FR" cap="all" dirty="0" smtClean="0"/>
              <a:t>Les étapes DATA #11</a:t>
            </a:r>
            <a:endParaRPr lang="fr-FR" cap="all" dirty="0"/>
          </a:p>
        </p:txBody>
      </p:sp>
      <p:sp>
        <p:nvSpPr>
          <p:cNvPr id="10"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concaténation et fusion de tables</a:t>
            </a:r>
            <a:endParaRPr lang="fr-FR" cap="small" dirty="0"/>
          </a:p>
        </p:txBody>
      </p:sp>
      <p:graphicFrame>
        <p:nvGraphicFramePr>
          <p:cNvPr id="8" name="Tableau 7"/>
          <p:cNvGraphicFramePr>
            <a:graphicFrameLocks noGrp="1"/>
          </p:cNvGraphicFramePr>
          <p:nvPr>
            <p:extLst>
              <p:ext uri="{D42A27DB-BD31-4B8C-83A1-F6EECF244321}">
                <p14:modId xmlns:p14="http://schemas.microsoft.com/office/powerpoint/2010/main" val="2281638398"/>
              </p:ext>
            </p:extLst>
          </p:nvPr>
        </p:nvGraphicFramePr>
        <p:xfrm>
          <a:off x="1694890" y="1730390"/>
          <a:ext cx="1224654" cy="853440"/>
        </p:xfrm>
        <a:graphic>
          <a:graphicData uri="http://schemas.openxmlformats.org/drawingml/2006/table">
            <a:tbl>
              <a:tblPr firstRow="1" bandRow="1">
                <a:tableStyleId>{BC89EF96-8CEA-46FF-86C4-4CE0E7609802}</a:tableStyleId>
              </a:tblPr>
              <a:tblGrid>
                <a:gridCol w="711684">
                  <a:extLst>
                    <a:ext uri="{9D8B030D-6E8A-4147-A177-3AD203B41FA5}">
                      <a16:colId xmlns:a16="http://schemas.microsoft.com/office/drawing/2014/main" val="2698694159"/>
                    </a:ext>
                  </a:extLst>
                </a:gridCol>
                <a:gridCol w="512970">
                  <a:extLst>
                    <a:ext uri="{9D8B030D-6E8A-4147-A177-3AD203B41FA5}">
                      <a16:colId xmlns:a16="http://schemas.microsoft.com/office/drawing/2014/main" val="311962072"/>
                    </a:ext>
                  </a:extLst>
                </a:gridCol>
              </a:tblGrid>
              <a:tr h="195701">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extLst>
                  <a:ext uri="{0D108BD9-81ED-4DB2-BD59-A6C34878D82A}">
                    <a16:rowId xmlns:a16="http://schemas.microsoft.com/office/drawing/2014/main" val="411179341"/>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1584816078"/>
              </p:ext>
            </p:extLst>
          </p:nvPr>
        </p:nvGraphicFramePr>
        <p:xfrm>
          <a:off x="3867945" y="1730390"/>
          <a:ext cx="1224654" cy="640080"/>
        </p:xfrm>
        <a:graphic>
          <a:graphicData uri="http://schemas.openxmlformats.org/drawingml/2006/table">
            <a:tbl>
              <a:tblPr firstRow="1" bandRow="1">
                <a:tableStyleId>{BC89EF96-8CEA-46FF-86C4-4CE0E7609802}</a:tableStyleId>
              </a:tblPr>
              <a:tblGrid>
                <a:gridCol w="711684">
                  <a:extLst>
                    <a:ext uri="{9D8B030D-6E8A-4147-A177-3AD203B41FA5}">
                      <a16:colId xmlns:a16="http://schemas.microsoft.com/office/drawing/2014/main" val="2698694159"/>
                    </a:ext>
                  </a:extLst>
                </a:gridCol>
                <a:gridCol w="512970">
                  <a:extLst>
                    <a:ext uri="{9D8B030D-6E8A-4147-A177-3AD203B41FA5}">
                      <a16:colId xmlns:a16="http://schemas.microsoft.com/office/drawing/2014/main" val="311962072"/>
                    </a:ext>
                  </a:extLst>
                </a:gridCol>
              </a:tblGrid>
              <a:tr h="195701">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titi</a:t>
                      </a:r>
                      <a:endParaRPr lang="fr-FR" sz="800" dirty="0"/>
                    </a:p>
                  </a:txBody>
                  <a:tcPr/>
                </a:tc>
                <a:tc>
                  <a:txBody>
                    <a:bodyPr/>
                    <a:lstStyle/>
                    <a:p>
                      <a:r>
                        <a:rPr lang="fr-FR" sz="800" dirty="0" smtClean="0"/>
                        <a:t>10</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tutu</a:t>
                      </a:r>
                      <a:endParaRPr lang="fr-FR" sz="800" dirty="0"/>
                    </a:p>
                  </a:txBody>
                  <a:tcPr/>
                </a:tc>
                <a:tc>
                  <a:txBody>
                    <a:bodyPr/>
                    <a:lstStyle/>
                    <a:p>
                      <a:r>
                        <a:rPr lang="fr-FR" sz="800" dirty="0" smtClean="0"/>
                        <a:t>8</a:t>
                      </a:r>
                      <a:endParaRPr lang="fr-FR" sz="800" dirty="0"/>
                    </a:p>
                  </a:txBody>
                  <a:tcPr/>
                </a:tc>
                <a:extLst>
                  <a:ext uri="{0D108BD9-81ED-4DB2-BD59-A6C34878D82A}">
                    <a16:rowId xmlns:a16="http://schemas.microsoft.com/office/drawing/2014/main" val="3069501505"/>
                  </a:ext>
                </a:extLst>
              </a:tr>
            </a:tbl>
          </a:graphicData>
        </a:graphic>
      </p:graphicFrame>
      <p:sp>
        <p:nvSpPr>
          <p:cNvPr id="12" name="ZoneTexte 11"/>
          <p:cNvSpPr txBox="1"/>
          <p:nvPr/>
        </p:nvSpPr>
        <p:spPr>
          <a:xfrm>
            <a:off x="1032136" y="1701726"/>
            <a:ext cx="763453" cy="246221"/>
          </a:xfrm>
          <a:prstGeom prst="rect">
            <a:avLst/>
          </a:prstGeom>
          <a:noFill/>
        </p:spPr>
        <p:txBody>
          <a:bodyPr vert="horz" wrap="square" rtlCol="0">
            <a:spAutoFit/>
          </a:bodyPr>
          <a:lstStyle/>
          <a:p>
            <a:pPr algn="ctr"/>
            <a:r>
              <a:rPr lang="fr-FR" sz="1000" dirty="0" smtClean="0">
                <a:solidFill>
                  <a:schemeClr val="tx2">
                    <a:lumMod val="75000"/>
                  </a:schemeClr>
                </a:solidFill>
              </a:rPr>
              <a:t>Table </a:t>
            </a:r>
            <a:r>
              <a:rPr lang="fr-FR" sz="1000" b="1" dirty="0" smtClean="0">
                <a:solidFill>
                  <a:schemeClr val="tx2">
                    <a:lumMod val="75000"/>
                  </a:schemeClr>
                </a:solidFill>
              </a:rPr>
              <a:t>a</a:t>
            </a:r>
            <a:endParaRPr lang="fr-FR" sz="1100" b="1" dirty="0">
              <a:solidFill>
                <a:schemeClr val="tx2">
                  <a:lumMod val="75000"/>
                </a:schemeClr>
              </a:solidFill>
            </a:endParaRPr>
          </a:p>
        </p:txBody>
      </p:sp>
      <p:sp>
        <p:nvSpPr>
          <p:cNvPr id="13" name="ZoneTexte 12"/>
          <p:cNvSpPr txBox="1"/>
          <p:nvPr/>
        </p:nvSpPr>
        <p:spPr>
          <a:xfrm>
            <a:off x="3219486" y="1700651"/>
            <a:ext cx="804088" cy="246221"/>
          </a:xfrm>
          <a:prstGeom prst="rect">
            <a:avLst/>
          </a:prstGeom>
          <a:noFill/>
        </p:spPr>
        <p:txBody>
          <a:bodyPr vert="horz" wrap="square" rtlCol="0">
            <a:spAutoFit/>
          </a:bodyPr>
          <a:lstStyle/>
          <a:p>
            <a:pPr algn="ctr"/>
            <a:r>
              <a:rPr lang="fr-FR" sz="1000" dirty="0" smtClean="0">
                <a:solidFill>
                  <a:schemeClr val="tx2">
                    <a:lumMod val="75000"/>
                  </a:schemeClr>
                </a:solidFill>
              </a:rPr>
              <a:t>Table </a:t>
            </a:r>
            <a:r>
              <a:rPr lang="fr-FR" sz="1000" b="1" dirty="0" smtClean="0">
                <a:solidFill>
                  <a:schemeClr val="tx2">
                    <a:lumMod val="75000"/>
                  </a:schemeClr>
                </a:solidFill>
              </a:rPr>
              <a:t>b</a:t>
            </a:r>
            <a:endParaRPr lang="fr-FR" sz="1100" b="1" dirty="0">
              <a:solidFill>
                <a:schemeClr val="tx2">
                  <a:lumMod val="75000"/>
                </a:schemeClr>
              </a:solidFill>
            </a:endParaRPr>
          </a:p>
        </p:txBody>
      </p:sp>
      <p:sp>
        <p:nvSpPr>
          <p:cNvPr id="5" name="Rectangle 4"/>
          <p:cNvSpPr/>
          <p:nvPr/>
        </p:nvSpPr>
        <p:spPr>
          <a:xfrm>
            <a:off x="1730279" y="3480060"/>
            <a:ext cx="1164771"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ab;</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a b;</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graphicFrame>
        <p:nvGraphicFramePr>
          <p:cNvPr id="14" name="Tableau 13"/>
          <p:cNvGraphicFramePr>
            <a:graphicFrameLocks noGrp="1"/>
          </p:cNvGraphicFramePr>
          <p:nvPr>
            <p:extLst>
              <p:ext uri="{D42A27DB-BD31-4B8C-83A1-F6EECF244321}">
                <p14:modId xmlns:p14="http://schemas.microsoft.com/office/powerpoint/2010/main" val="1673648515"/>
              </p:ext>
            </p:extLst>
          </p:nvPr>
        </p:nvGraphicFramePr>
        <p:xfrm>
          <a:off x="3708639" y="3166675"/>
          <a:ext cx="1224654" cy="1280160"/>
        </p:xfrm>
        <a:graphic>
          <a:graphicData uri="http://schemas.openxmlformats.org/drawingml/2006/table">
            <a:tbl>
              <a:tblPr firstRow="1" bandRow="1">
                <a:tableStyleId>{BC89EF96-8CEA-46FF-86C4-4CE0E7609802}</a:tableStyleId>
              </a:tblPr>
              <a:tblGrid>
                <a:gridCol w="711684">
                  <a:extLst>
                    <a:ext uri="{9D8B030D-6E8A-4147-A177-3AD203B41FA5}">
                      <a16:colId xmlns:a16="http://schemas.microsoft.com/office/drawing/2014/main" val="2698694159"/>
                    </a:ext>
                  </a:extLst>
                </a:gridCol>
                <a:gridCol w="512970">
                  <a:extLst>
                    <a:ext uri="{9D8B030D-6E8A-4147-A177-3AD203B41FA5}">
                      <a16:colId xmlns:a16="http://schemas.microsoft.com/office/drawing/2014/main" val="311962072"/>
                    </a:ext>
                  </a:extLst>
                </a:gridCol>
              </a:tblGrid>
              <a:tr h="195701">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extLst>
                  <a:ext uri="{0D108BD9-81ED-4DB2-BD59-A6C34878D82A}">
                    <a16:rowId xmlns:a16="http://schemas.microsoft.com/office/drawing/2014/main" val="411179341"/>
                  </a:ext>
                </a:extLst>
              </a:tr>
              <a:tr h="195701">
                <a:tc>
                  <a:txBody>
                    <a:bodyPr/>
                    <a:lstStyle/>
                    <a:p>
                      <a:r>
                        <a:rPr lang="fr-FR" sz="800" dirty="0" smtClean="0"/>
                        <a:t>titi</a:t>
                      </a:r>
                      <a:endParaRPr lang="fr-FR" sz="800" dirty="0"/>
                    </a:p>
                  </a:txBody>
                  <a:tcPr/>
                </a:tc>
                <a:tc>
                  <a:txBody>
                    <a:bodyPr/>
                    <a:lstStyle/>
                    <a:p>
                      <a:r>
                        <a:rPr lang="fr-FR" sz="800" dirty="0" smtClean="0"/>
                        <a:t>10</a:t>
                      </a:r>
                      <a:endParaRPr lang="fr-FR" sz="800" dirty="0"/>
                    </a:p>
                  </a:txBody>
                  <a:tcPr/>
                </a:tc>
                <a:extLst>
                  <a:ext uri="{0D108BD9-81ED-4DB2-BD59-A6C34878D82A}">
                    <a16:rowId xmlns:a16="http://schemas.microsoft.com/office/drawing/2014/main" val="870832275"/>
                  </a:ext>
                </a:extLst>
              </a:tr>
              <a:tr h="195701">
                <a:tc>
                  <a:txBody>
                    <a:bodyPr/>
                    <a:lstStyle/>
                    <a:p>
                      <a:r>
                        <a:rPr lang="fr-FR" sz="800" dirty="0" smtClean="0"/>
                        <a:t>tutu</a:t>
                      </a:r>
                      <a:endParaRPr lang="fr-FR" sz="800" dirty="0"/>
                    </a:p>
                  </a:txBody>
                  <a:tcPr/>
                </a:tc>
                <a:tc>
                  <a:txBody>
                    <a:bodyPr/>
                    <a:lstStyle/>
                    <a:p>
                      <a:r>
                        <a:rPr lang="fr-FR" sz="800" dirty="0" smtClean="0"/>
                        <a:t>8</a:t>
                      </a:r>
                      <a:endParaRPr lang="fr-FR" sz="800" dirty="0"/>
                    </a:p>
                  </a:txBody>
                  <a:tcPr/>
                </a:tc>
                <a:extLst>
                  <a:ext uri="{0D108BD9-81ED-4DB2-BD59-A6C34878D82A}">
                    <a16:rowId xmlns:a16="http://schemas.microsoft.com/office/drawing/2014/main" val="773415499"/>
                  </a:ext>
                </a:extLst>
              </a:tr>
            </a:tbl>
          </a:graphicData>
        </a:graphic>
      </p:graphicFrame>
      <p:sp>
        <p:nvSpPr>
          <p:cNvPr id="7" name="Rectangle 6"/>
          <p:cNvSpPr/>
          <p:nvPr/>
        </p:nvSpPr>
        <p:spPr>
          <a:xfrm>
            <a:off x="1703753" y="5165631"/>
            <a:ext cx="1143950"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ab;</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a b;</a:t>
            </a:r>
          </a:p>
          <a:p>
            <a:r>
              <a:rPr lang="fr-FR" sz="1100" dirty="0" smtClean="0">
                <a:solidFill>
                  <a:srgbClr val="0000FF"/>
                </a:solidFill>
                <a:latin typeface="Courier New" panose="02070309020205020404" pitchFamily="49" charset="0"/>
              </a:rPr>
              <a:t> by</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nom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graphicFrame>
        <p:nvGraphicFramePr>
          <p:cNvPr id="15" name="Tableau 14"/>
          <p:cNvGraphicFramePr>
            <a:graphicFrameLocks noGrp="1"/>
          </p:cNvGraphicFramePr>
          <p:nvPr>
            <p:extLst>
              <p:ext uri="{D42A27DB-BD31-4B8C-83A1-F6EECF244321}">
                <p14:modId xmlns:p14="http://schemas.microsoft.com/office/powerpoint/2010/main" val="40722146"/>
              </p:ext>
            </p:extLst>
          </p:nvPr>
        </p:nvGraphicFramePr>
        <p:xfrm>
          <a:off x="3708639" y="5003073"/>
          <a:ext cx="1224654" cy="1280160"/>
        </p:xfrm>
        <a:graphic>
          <a:graphicData uri="http://schemas.openxmlformats.org/drawingml/2006/table">
            <a:tbl>
              <a:tblPr firstRow="1" bandRow="1">
                <a:tableStyleId>{BC89EF96-8CEA-46FF-86C4-4CE0E7609802}</a:tableStyleId>
              </a:tblPr>
              <a:tblGrid>
                <a:gridCol w="711684">
                  <a:extLst>
                    <a:ext uri="{9D8B030D-6E8A-4147-A177-3AD203B41FA5}">
                      <a16:colId xmlns:a16="http://schemas.microsoft.com/office/drawing/2014/main" val="2698694159"/>
                    </a:ext>
                  </a:extLst>
                </a:gridCol>
                <a:gridCol w="512970">
                  <a:extLst>
                    <a:ext uri="{9D8B030D-6E8A-4147-A177-3AD203B41FA5}">
                      <a16:colId xmlns:a16="http://schemas.microsoft.com/office/drawing/2014/main" val="311962072"/>
                    </a:ext>
                  </a:extLst>
                </a:gridCol>
              </a:tblGrid>
              <a:tr h="195701">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titi</a:t>
                      </a:r>
                      <a:endParaRPr lang="fr-FR" sz="800" dirty="0"/>
                    </a:p>
                  </a:txBody>
                  <a:tcPr/>
                </a:tc>
                <a:tc>
                  <a:txBody>
                    <a:bodyPr/>
                    <a:lstStyle/>
                    <a:p>
                      <a:r>
                        <a:rPr lang="fr-FR" sz="800" dirty="0" smtClean="0"/>
                        <a:t>10</a:t>
                      </a:r>
                      <a:endParaRPr lang="fr-FR" sz="800" dirty="0"/>
                    </a:p>
                  </a:txBody>
                  <a:tcPr/>
                </a:tc>
                <a:extLst>
                  <a:ext uri="{0D108BD9-81ED-4DB2-BD59-A6C34878D82A}">
                    <a16:rowId xmlns:a16="http://schemas.microsoft.com/office/drawing/2014/main" val="411179341"/>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extLst>
                  <a:ext uri="{0D108BD9-81ED-4DB2-BD59-A6C34878D82A}">
                    <a16:rowId xmlns:a16="http://schemas.microsoft.com/office/drawing/2014/main" val="870832275"/>
                  </a:ext>
                </a:extLst>
              </a:tr>
              <a:tr h="195701">
                <a:tc>
                  <a:txBody>
                    <a:bodyPr/>
                    <a:lstStyle/>
                    <a:p>
                      <a:r>
                        <a:rPr lang="fr-FR" sz="800" dirty="0" smtClean="0"/>
                        <a:t>tutu</a:t>
                      </a:r>
                      <a:endParaRPr lang="fr-FR" sz="800" dirty="0"/>
                    </a:p>
                  </a:txBody>
                  <a:tcPr/>
                </a:tc>
                <a:tc>
                  <a:txBody>
                    <a:bodyPr/>
                    <a:lstStyle/>
                    <a:p>
                      <a:r>
                        <a:rPr lang="fr-FR" sz="800" dirty="0" smtClean="0"/>
                        <a:t>8</a:t>
                      </a:r>
                      <a:endParaRPr lang="fr-FR" sz="800" dirty="0"/>
                    </a:p>
                  </a:txBody>
                  <a:tcPr/>
                </a:tc>
                <a:extLst>
                  <a:ext uri="{0D108BD9-81ED-4DB2-BD59-A6C34878D82A}">
                    <a16:rowId xmlns:a16="http://schemas.microsoft.com/office/drawing/2014/main" val="773415499"/>
                  </a:ext>
                </a:extLst>
              </a:tr>
            </a:tbl>
          </a:graphicData>
        </a:graphic>
      </p:graphicFrame>
      <p:sp>
        <p:nvSpPr>
          <p:cNvPr id="16" name="ZoneTexte 15"/>
          <p:cNvSpPr txBox="1"/>
          <p:nvPr/>
        </p:nvSpPr>
        <p:spPr>
          <a:xfrm>
            <a:off x="5421086" y="3106111"/>
            <a:ext cx="5603850" cy="867930"/>
          </a:xfrm>
          <a:prstGeom prst="rect">
            <a:avLst/>
          </a:prstGeom>
          <a:noFill/>
        </p:spPr>
        <p:txBody>
          <a:bodyPr vert="horz" wrap="square" rtlCol="0">
            <a:spAutoFit/>
          </a:bodyPr>
          <a:lstStyle/>
          <a:p>
            <a:pPr indent="-23" defTabSz="914377">
              <a:lnSpc>
                <a:spcPct val="90000"/>
              </a:lnSpc>
              <a:spcBef>
                <a:spcPts val="500"/>
              </a:spcBef>
            </a:pPr>
            <a:r>
              <a:rPr lang="fr-FR" sz="1400" dirty="0">
                <a:solidFill>
                  <a:srgbClr val="13324A"/>
                </a:solidFill>
                <a:latin typeface="+mj-lt"/>
              </a:rPr>
              <a:t>Les colonnes portant le même nom sont regroupées en une seule colonne. Les individus de </a:t>
            </a:r>
            <a:r>
              <a:rPr lang="fr-FR" sz="1400" dirty="0" smtClean="0">
                <a:solidFill>
                  <a:srgbClr val="13324A"/>
                </a:solidFill>
                <a:latin typeface="+mj-lt"/>
              </a:rPr>
              <a:t>« b » </a:t>
            </a:r>
            <a:r>
              <a:rPr lang="fr-FR" sz="1400" dirty="0">
                <a:solidFill>
                  <a:srgbClr val="13324A"/>
                </a:solidFill>
                <a:latin typeface="+mj-lt"/>
              </a:rPr>
              <a:t>sont recopiés à la suite des individus de </a:t>
            </a:r>
            <a:r>
              <a:rPr lang="fr-FR" sz="1400" dirty="0" smtClean="0">
                <a:solidFill>
                  <a:srgbClr val="13324A"/>
                </a:solidFill>
                <a:latin typeface="+mj-lt"/>
              </a:rPr>
              <a:t>« a », </a:t>
            </a:r>
            <a:r>
              <a:rPr lang="fr-FR" sz="1400" dirty="0">
                <a:solidFill>
                  <a:srgbClr val="13324A"/>
                </a:solidFill>
                <a:latin typeface="+mj-lt"/>
              </a:rPr>
              <a:t>sans souci de classement. Pour remédier à cela, </a:t>
            </a:r>
            <a:r>
              <a:rPr lang="fr-FR" sz="1400" dirty="0" smtClean="0">
                <a:solidFill>
                  <a:srgbClr val="13324A"/>
                </a:solidFill>
                <a:latin typeface="+mj-lt"/>
              </a:rPr>
              <a:t>nous pouvons effectuer </a:t>
            </a:r>
            <a:r>
              <a:rPr lang="fr-FR" sz="1400" dirty="0">
                <a:solidFill>
                  <a:srgbClr val="13324A"/>
                </a:solidFill>
                <a:latin typeface="+mj-lt"/>
              </a:rPr>
              <a:t>un "interclassement</a:t>
            </a:r>
            <a:r>
              <a:rPr lang="fr-FR" sz="1400" dirty="0" smtClean="0">
                <a:solidFill>
                  <a:srgbClr val="13324A"/>
                </a:solidFill>
                <a:latin typeface="+mj-lt"/>
              </a:rPr>
              <a:t>". </a:t>
            </a:r>
            <a:endParaRPr lang="fr-FR" sz="1400" dirty="0">
              <a:solidFill>
                <a:srgbClr val="13324A"/>
              </a:solidFill>
              <a:latin typeface="+mj-lt"/>
            </a:endParaRPr>
          </a:p>
        </p:txBody>
      </p:sp>
      <p:sp>
        <p:nvSpPr>
          <p:cNvPr id="17" name="ZoneTexte 16"/>
          <p:cNvSpPr txBox="1"/>
          <p:nvPr/>
        </p:nvSpPr>
        <p:spPr>
          <a:xfrm>
            <a:off x="5421086" y="4969122"/>
            <a:ext cx="5603850" cy="674031"/>
          </a:xfrm>
          <a:prstGeom prst="rect">
            <a:avLst/>
          </a:prstGeom>
          <a:noFill/>
        </p:spPr>
        <p:txBody>
          <a:bodyPr vert="horz" wrap="square" rtlCol="0">
            <a:spAutoFit/>
          </a:bodyPr>
          <a:lstStyle/>
          <a:p>
            <a:pPr indent="-23" defTabSz="914377">
              <a:lnSpc>
                <a:spcPct val="90000"/>
              </a:lnSpc>
              <a:spcBef>
                <a:spcPts val="500"/>
              </a:spcBef>
            </a:pPr>
            <a:r>
              <a:rPr lang="fr-FR" sz="1400" dirty="0">
                <a:solidFill>
                  <a:srgbClr val="13324A"/>
                </a:solidFill>
                <a:latin typeface="+mj-lt"/>
              </a:rPr>
              <a:t>Ce programme </a:t>
            </a:r>
            <a:r>
              <a:rPr lang="fr-FR" sz="1400" b="1" dirty="0">
                <a:solidFill>
                  <a:srgbClr val="13324A"/>
                </a:solidFill>
                <a:latin typeface="+mj-lt"/>
              </a:rPr>
              <a:t>ne fonctionne que si </a:t>
            </a:r>
            <a:r>
              <a:rPr lang="fr-FR" sz="1400" dirty="0">
                <a:solidFill>
                  <a:srgbClr val="13324A"/>
                </a:solidFill>
                <a:latin typeface="+mj-lt"/>
              </a:rPr>
              <a:t>les deux tables ont auparavant été triées selon la variable nom (ce qui n'est pas le cas ici). Pour trier une table, on utilise une procédure </a:t>
            </a:r>
            <a:r>
              <a:rPr lang="fr-FR" sz="1400" b="1" dirty="0">
                <a:solidFill>
                  <a:schemeClr val="accent1">
                    <a:lumMod val="75000"/>
                  </a:schemeClr>
                </a:solidFill>
                <a:latin typeface="+mj-lt"/>
              </a:rPr>
              <a:t>PROC SORT</a:t>
            </a:r>
            <a:r>
              <a:rPr lang="fr-FR" sz="1400" dirty="0">
                <a:solidFill>
                  <a:srgbClr val="13324A"/>
                </a:solidFill>
                <a:latin typeface="+mj-lt"/>
              </a:rPr>
              <a:t>.</a:t>
            </a:r>
          </a:p>
        </p:txBody>
      </p:sp>
      <p:sp>
        <p:nvSpPr>
          <p:cNvPr id="18" name="Flèche droite 17"/>
          <p:cNvSpPr/>
          <p:nvPr/>
        </p:nvSpPr>
        <p:spPr>
          <a:xfrm>
            <a:off x="3050177" y="3624943"/>
            <a:ext cx="548640" cy="326571"/>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droite 18"/>
          <p:cNvSpPr/>
          <p:nvPr/>
        </p:nvSpPr>
        <p:spPr>
          <a:xfrm>
            <a:off x="3050177" y="5466299"/>
            <a:ext cx="548640" cy="326571"/>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p:cNvPicPr>
            <a:picLocks noChangeAspect="1"/>
          </p:cNvPicPr>
          <p:nvPr/>
        </p:nvPicPr>
        <p:blipFill rotWithShape="1">
          <a:blip r:embed="rId2"/>
          <a:srcRect r="28780" b="162"/>
          <a:stretch/>
        </p:blipFill>
        <p:spPr>
          <a:xfrm>
            <a:off x="65950" y="52250"/>
            <a:ext cx="2402930" cy="305197"/>
          </a:xfrm>
          <a:prstGeom prst="rect">
            <a:avLst/>
          </a:prstGeom>
        </p:spPr>
      </p:pic>
      <p:sp>
        <p:nvSpPr>
          <p:cNvPr id="21" name="Rectangle 2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19572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914809"/>
          </a:xfrm>
        </p:spPr>
        <p:txBody>
          <a:bodyPr>
            <a:normAutofit/>
          </a:bodyPr>
          <a:lstStyle/>
          <a:p>
            <a:pPr marL="0" indent="0">
              <a:buNone/>
            </a:pPr>
            <a:r>
              <a:rPr lang="fr-FR" sz="1800" dirty="0"/>
              <a:t>Supposons maintenant que la note de la table </a:t>
            </a:r>
            <a:r>
              <a:rPr lang="fr-FR" sz="1800" dirty="0" smtClean="0"/>
              <a:t>« a » </a:t>
            </a:r>
            <a:r>
              <a:rPr lang="fr-FR" sz="1800" dirty="0"/>
              <a:t>ait un sens différent de la note de la table b. La simple concaténation des deux tables perd cette information. Deux solutions se présentent à </a:t>
            </a:r>
            <a:r>
              <a:rPr lang="fr-FR" sz="1800" dirty="0" smtClean="0"/>
              <a:t>nous.</a:t>
            </a:r>
          </a:p>
          <a:p>
            <a:r>
              <a:rPr lang="fr-FR" sz="1800" b="1" dirty="0" smtClean="0"/>
              <a:t>Créer deux variables « note » différentes :</a:t>
            </a:r>
            <a:endParaRPr lang="fr-FR" sz="1800" b="1" dirty="0" smtClean="0">
              <a:solidFill>
                <a:schemeClr val="accent1">
                  <a:lumMod val="75000"/>
                </a:schemeClr>
              </a:solidFill>
            </a:endParaRPr>
          </a:p>
          <a:p>
            <a:endParaRPr lang="fr-FR" sz="1800" dirty="0" smtClean="0"/>
          </a:p>
          <a:p>
            <a:endParaRPr lang="fr-FR" sz="1800" dirty="0" smtClean="0"/>
          </a:p>
          <a:p>
            <a:endParaRPr lang="fr-FR" sz="2000" dirty="0" smtClean="0"/>
          </a:p>
          <a:p>
            <a:endParaRPr lang="fr-FR" sz="1400" dirty="0"/>
          </a:p>
          <a:p>
            <a:endParaRPr lang="fr-FR" sz="2000" dirty="0" smtClean="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24</a:t>
            </a:fld>
            <a:endParaRPr lang="fr-FR" dirty="0">
              <a:solidFill>
                <a:prstClr val="black">
                  <a:tint val="75000"/>
                </a:prstClr>
              </a:solidFill>
            </a:endParaRPr>
          </a:p>
        </p:txBody>
      </p:sp>
      <p:sp>
        <p:nvSpPr>
          <p:cNvPr id="9" name="Titre 4"/>
          <p:cNvSpPr>
            <a:spLocks noGrp="1"/>
          </p:cNvSpPr>
          <p:nvPr>
            <p:ph type="title"/>
          </p:nvPr>
        </p:nvSpPr>
        <p:spPr>
          <a:xfrm>
            <a:off x="1629580" y="211369"/>
            <a:ext cx="8974800" cy="478800"/>
          </a:xfrm>
        </p:spPr>
        <p:txBody>
          <a:bodyPr/>
          <a:lstStyle/>
          <a:p>
            <a:r>
              <a:rPr lang="fr-FR" cap="all" dirty="0" smtClean="0"/>
              <a:t>Les étapes DATA #12</a:t>
            </a:r>
            <a:endParaRPr lang="fr-FR" cap="all" dirty="0"/>
          </a:p>
        </p:txBody>
      </p:sp>
      <p:sp>
        <p:nvSpPr>
          <p:cNvPr id="10"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concaténation et fusion de tables</a:t>
            </a:r>
            <a:endParaRPr lang="fr-FR" cap="small" dirty="0"/>
          </a:p>
        </p:txBody>
      </p:sp>
      <p:sp>
        <p:nvSpPr>
          <p:cNvPr id="5" name="Rectangle 4"/>
          <p:cNvSpPr/>
          <p:nvPr/>
        </p:nvSpPr>
        <p:spPr>
          <a:xfrm>
            <a:off x="1188404" y="2566510"/>
            <a:ext cx="3031313"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ab;</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a b (</a:t>
            </a:r>
            <a:r>
              <a:rPr lang="fr-FR" sz="1100" dirty="0" err="1">
                <a:solidFill>
                  <a:srgbClr val="0000FF"/>
                </a:solidFill>
                <a:latin typeface="Courier New" panose="02070309020205020404" pitchFamily="49" charset="0"/>
              </a:rPr>
              <a:t>rename</a:t>
            </a:r>
            <a:r>
              <a:rPr lang="fr-FR" sz="1100" dirty="0">
                <a:solidFill>
                  <a:srgbClr val="000000"/>
                </a:solidFill>
                <a:latin typeface="Courier New" panose="02070309020205020404" pitchFamily="49" charset="0"/>
              </a:rPr>
              <a:t>=(note=note2));</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graphicFrame>
        <p:nvGraphicFramePr>
          <p:cNvPr id="14" name="Tableau 13"/>
          <p:cNvGraphicFramePr>
            <a:graphicFrameLocks noGrp="1"/>
          </p:cNvGraphicFramePr>
          <p:nvPr>
            <p:extLst>
              <p:ext uri="{D42A27DB-BD31-4B8C-83A1-F6EECF244321}">
                <p14:modId xmlns:p14="http://schemas.microsoft.com/office/powerpoint/2010/main" val="2849866626"/>
              </p:ext>
            </p:extLst>
          </p:nvPr>
        </p:nvGraphicFramePr>
        <p:xfrm>
          <a:off x="5050103" y="2359021"/>
          <a:ext cx="1470784" cy="1280160"/>
        </p:xfrm>
        <a:graphic>
          <a:graphicData uri="http://schemas.openxmlformats.org/drawingml/2006/table">
            <a:tbl>
              <a:tblPr firstRow="1" bandRow="1">
                <a:tableStyleId>{BC89EF96-8CEA-46FF-86C4-4CE0E7609802}</a:tableStyleId>
              </a:tblPr>
              <a:tblGrid>
                <a:gridCol w="602394">
                  <a:extLst>
                    <a:ext uri="{9D8B030D-6E8A-4147-A177-3AD203B41FA5}">
                      <a16:colId xmlns:a16="http://schemas.microsoft.com/office/drawing/2014/main" val="2698694159"/>
                    </a:ext>
                  </a:extLst>
                </a:gridCol>
                <a:gridCol w="434195">
                  <a:extLst>
                    <a:ext uri="{9D8B030D-6E8A-4147-A177-3AD203B41FA5}">
                      <a16:colId xmlns:a16="http://schemas.microsoft.com/office/drawing/2014/main" val="311962072"/>
                    </a:ext>
                  </a:extLst>
                </a:gridCol>
                <a:gridCol w="434195">
                  <a:extLst>
                    <a:ext uri="{9D8B030D-6E8A-4147-A177-3AD203B41FA5}">
                      <a16:colId xmlns:a16="http://schemas.microsoft.com/office/drawing/2014/main" val="473406756"/>
                    </a:ext>
                  </a:extLst>
                </a:gridCol>
              </a:tblGrid>
              <a:tr h="195701">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tc>
                  <a:txBody>
                    <a:bodyPr/>
                    <a:lstStyle/>
                    <a:p>
                      <a:r>
                        <a:rPr lang="fr-FR" sz="800" dirty="0" smtClean="0"/>
                        <a:t>note2</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tc>
                  <a:txBody>
                    <a:bodyPr/>
                    <a:lstStyle/>
                    <a:p>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tc>
                  <a:txBody>
                    <a:bodyPr/>
                    <a:lstStyle/>
                    <a:p>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tc>
                  <a:txBody>
                    <a:bodyPr/>
                    <a:lstStyle/>
                    <a:p>
                      <a:endParaRPr lang="fr-FR" sz="800" dirty="0"/>
                    </a:p>
                  </a:txBody>
                  <a:tcPr/>
                </a:tc>
                <a:extLst>
                  <a:ext uri="{0D108BD9-81ED-4DB2-BD59-A6C34878D82A}">
                    <a16:rowId xmlns:a16="http://schemas.microsoft.com/office/drawing/2014/main" val="411179341"/>
                  </a:ext>
                </a:extLst>
              </a:tr>
              <a:tr h="195701">
                <a:tc>
                  <a:txBody>
                    <a:bodyPr/>
                    <a:lstStyle/>
                    <a:p>
                      <a:r>
                        <a:rPr lang="fr-FR" sz="800" dirty="0" smtClean="0"/>
                        <a:t>titi</a:t>
                      </a:r>
                      <a:endParaRPr lang="fr-FR" sz="800" dirty="0"/>
                    </a:p>
                  </a:txBody>
                  <a:tcPr/>
                </a:tc>
                <a:tc>
                  <a:txBody>
                    <a:bodyPr/>
                    <a:lstStyle/>
                    <a:p>
                      <a:r>
                        <a:rPr lang="fr-FR" sz="800" dirty="0" smtClean="0"/>
                        <a:t>.</a:t>
                      </a:r>
                      <a:endParaRPr lang="fr-FR" sz="800" dirty="0"/>
                    </a:p>
                  </a:txBody>
                  <a:tcPr/>
                </a:tc>
                <a:tc>
                  <a:txBody>
                    <a:bodyPr/>
                    <a:lstStyle/>
                    <a:p>
                      <a:r>
                        <a:rPr lang="fr-FR" sz="800" dirty="0" smtClean="0"/>
                        <a:t>10</a:t>
                      </a:r>
                      <a:endParaRPr lang="fr-FR" sz="800" dirty="0"/>
                    </a:p>
                  </a:txBody>
                  <a:tcPr/>
                </a:tc>
                <a:extLst>
                  <a:ext uri="{0D108BD9-81ED-4DB2-BD59-A6C34878D82A}">
                    <a16:rowId xmlns:a16="http://schemas.microsoft.com/office/drawing/2014/main" val="870832275"/>
                  </a:ext>
                </a:extLst>
              </a:tr>
              <a:tr h="195701">
                <a:tc>
                  <a:txBody>
                    <a:bodyPr/>
                    <a:lstStyle/>
                    <a:p>
                      <a:r>
                        <a:rPr lang="fr-FR" sz="800" dirty="0" smtClean="0"/>
                        <a:t>tutu</a:t>
                      </a:r>
                      <a:endParaRPr lang="fr-FR" sz="800" dirty="0"/>
                    </a:p>
                  </a:txBody>
                  <a:tcPr/>
                </a:tc>
                <a:tc>
                  <a:txBody>
                    <a:bodyPr/>
                    <a:lstStyle/>
                    <a:p>
                      <a:r>
                        <a:rPr lang="fr-FR" sz="800" dirty="0" smtClean="0"/>
                        <a:t>.</a:t>
                      </a:r>
                      <a:endParaRPr lang="fr-FR" sz="800" dirty="0"/>
                    </a:p>
                  </a:txBody>
                  <a:tcPr/>
                </a:tc>
                <a:tc>
                  <a:txBody>
                    <a:bodyPr/>
                    <a:lstStyle/>
                    <a:p>
                      <a:r>
                        <a:rPr lang="fr-FR" sz="800" dirty="0" smtClean="0"/>
                        <a:t>8</a:t>
                      </a:r>
                      <a:endParaRPr lang="fr-FR" sz="800" dirty="0"/>
                    </a:p>
                  </a:txBody>
                  <a:tcPr/>
                </a:tc>
                <a:extLst>
                  <a:ext uri="{0D108BD9-81ED-4DB2-BD59-A6C34878D82A}">
                    <a16:rowId xmlns:a16="http://schemas.microsoft.com/office/drawing/2014/main" val="773415499"/>
                  </a:ext>
                </a:extLst>
              </a:tr>
            </a:tbl>
          </a:graphicData>
        </a:graphic>
      </p:graphicFrame>
      <p:sp>
        <p:nvSpPr>
          <p:cNvPr id="16" name="ZoneTexte 15"/>
          <p:cNvSpPr txBox="1"/>
          <p:nvPr/>
        </p:nvSpPr>
        <p:spPr>
          <a:xfrm>
            <a:off x="1064623" y="3743440"/>
            <a:ext cx="8686800" cy="738151"/>
          </a:xfrm>
          <a:prstGeom prst="rect">
            <a:avLst/>
          </a:prstGeom>
          <a:noFill/>
        </p:spPr>
        <p:txBody>
          <a:bodyPr vert="horz" wrap="square" rtlCol="0">
            <a:spAutoFit/>
          </a:bodyPr>
          <a:lstStyle/>
          <a:p>
            <a:pPr indent="-23" defTabSz="914377">
              <a:lnSpc>
                <a:spcPct val="90000"/>
              </a:lnSpc>
              <a:spcBef>
                <a:spcPts val="500"/>
              </a:spcBef>
            </a:pPr>
            <a:r>
              <a:rPr lang="fr-FR" sz="1400" dirty="0" smtClean="0">
                <a:solidFill>
                  <a:srgbClr val="13324A"/>
                </a:solidFill>
                <a:latin typeface="+mj-lt"/>
              </a:rPr>
              <a:t>Nous pouvons voir dans </a:t>
            </a:r>
            <a:r>
              <a:rPr lang="fr-FR" sz="1400" dirty="0">
                <a:solidFill>
                  <a:srgbClr val="13324A"/>
                </a:solidFill>
                <a:latin typeface="+mj-lt"/>
              </a:rPr>
              <a:t>ce contexte la différence qu'il y a à traiter le changement de nom d'une variable comme option de l'instruction de copie ou comme instruction indépendante. </a:t>
            </a:r>
            <a:r>
              <a:rPr lang="fr-FR" sz="1400" dirty="0" smtClean="0">
                <a:solidFill>
                  <a:srgbClr val="13324A"/>
                </a:solidFill>
                <a:latin typeface="+mj-lt"/>
              </a:rPr>
              <a:t> </a:t>
            </a:r>
          </a:p>
          <a:p>
            <a:pPr indent="-23" defTabSz="914377">
              <a:lnSpc>
                <a:spcPct val="90000"/>
              </a:lnSpc>
              <a:spcBef>
                <a:spcPts val="500"/>
              </a:spcBef>
            </a:pPr>
            <a:r>
              <a:rPr lang="fr-FR" sz="1400" dirty="0" smtClean="0">
                <a:solidFill>
                  <a:srgbClr val="13324A"/>
                </a:solidFill>
                <a:latin typeface="+mj-lt"/>
              </a:rPr>
              <a:t>En instruction cela aurait donné :</a:t>
            </a:r>
            <a:endParaRPr lang="fr-FR" sz="1400" dirty="0">
              <a:solidFill>
                <a:srgbClr val="13324A"/>
              </a:solidFill>
              <a:latin typeface="+mj-lt"/>
            </a:endParaRPr>
          </a:p>
        </p:txBody>
      </p:sp>
      <p:sp>
        <p:nvSpPr>
          <p:cNvPr id="17" name="ZoneTexte 16"/>
          <p:cNvSpPr txBox="1"/>
          <p:nvPr/>
        </p:nvSpPr>
        <p:spPr>
          <a:xfrm>
            <a:off x="5408023" y="4898327"/>
            <a:ext cx="5007191" cy="674031"/>
          </a:xfrm>
          <a:prstGeom prst="rect">
            <a:avLst/>
          </a:prstGeom>
          <a:noFill/>
        </p:spPr>
        <p:txBody>
          <a:bodyPr vert="horz" wrap="square" rtlCol="0">
            <a:spAutoFit/>
          </a:bodyPr>
          <a:lstStyle/>
          <a:p>
            <a:pPr indent="-23" defTabSz="914377">
              <a:lnSpc>
                <a:spcPct val="90000"/>
              </a:lnSpc>
              <a:spcBef>
                <a:spcPts val="500"/>
              </a:spcBef>
            </a:pPr>
            <a:r>
              <a:rPr lang="fr-FR" sz="1400" i="1" dirty="0" smtClean="0">
                <a:solidFill>
                  <a:srgbClr val="13324A"/>
                </a:solidFill>
                <a:latin typeface="+mj-lt"/>
              </a:rPr>
              <a:t>Soit </a:t>
            </a:r>
            <a:r>
              <a:rPr lang="fr-FR" sz="1400" i="1" dirty="0">
                <a:solidFill>
                  <a:srgbClr val="13324A"/>
                </a:solidFill>
                <a:latin typeface="+mj-lt"/>
              </a:rPr>
              <a:t>exactement le même résultat qu'avec le tout premier programme, à ceci près que la deuxième colonne ne porte plus le même nom </a:t>
            </a:r>
            <a:r>
              <a:rPr lang="fr-FR" sz="1400" i="1" dirty="0" smtClean="0">
                <a:solidFill>
                  <a:srgbClr val="13324A"/>
                </a:solidFill>
                <a:latin typeface="+mj-lt"/>
              </a:rPr>
              <a:t>!</a:t>
            </a:r>
            <a:endParaRPr lang="fr-FR" sz="1400" i="1" dirty="0">
              <a:solidFill>
                <a:srgbClr val="13324A"/>
              </a:solidFill>
              <a:latin typeface="+mj-lt"/>
            </a:endParaRPr>
          </a:p>
        </p:txBody>
      </p:sp>
      <p:sp>
        <p:nvSpPr>
          <p:cNvPr id="3" name="Rectangle 2"/>
          <p:cNvSpPr/>
          <p:nvPr/>
        </p:nvSpPr>
        <p:spPr>
          <a:xfrm>
            <a:off x="1188404" y="4802917"/>
            <a:ext cx="2020389"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ab;</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a b;</a:t>
            </a: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rename</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note=note2;</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graphicFrame>
        <p:nvGraphicFramePr>
          <p:cNvPr id="18" name="Tableau 17"/>
          <p:cNvGraphicFramePr>
            <a:graphicFrameLocks noGrp="1"/>
          </p:cNvGraphicFramePr>
          <p:nvPr>
            <p:extLst>
              <p:ext uri="{D42A27DB-BD31-4B8C-83A1-F6EECF244321}">
                <p14:modId xmlns:p14="http://schemas.microsoft.com/office/powerpoint/2010/main" val="2451661768"/>
              </p:ext>
            </p:extLst>
          </p:nvPr>
        </p:nvGraphicFramePr>
        <p:xfrm>
          <a:off x="4022583" y="4615652"/>
          <a:ext cx="1224654" cy="1280160"/>
        </p:xfrm>
        <a:graphic>
          <a:graphicData uri="http://schemas.openxmlformats.org/drawingml/2006/table">
            <a:tbl>
              <a:tblPr firstRow="1" bandRow="1">
                <a:tableStyleId>{BC89EF96-8CEA-46FF-86C4-4CE0E7609802}</a:tableStyleId>
              </a:tblPr>
              <a:tblGrid>
                <a:gridCol w="711684">
                  <a:extLst>
                    <a:ext uri="{9D8B030D-6E8A-4147-A177-3AD203B41FA5}">
                      <a16:colId xmlns:a16="http://schemas.microsoft.com/office/drawing/2014/main" val="2698694159"/>
                    </a:ext>
                  </a:extLst>
                </a:gridCol>
                <a:gridCol w="512970">
                  <a:extLst>
                    <a:ext uri="{9D8B030D-6E8A-4147-A177-3AD203B41FA5}">
                      <a16:colId xmlns:a16="http://schemas.microsoft.com/office/drawing/2014/main" val="311962072"/>
                    </a:ext>
                  </a:extLst>
                </a:gridCol>
              </a:tblGrid>
              <a:tr h="195701">
                <a:tc>
                  <a:txBody>
                    <a:bodyPr/>
                    <a:lstStyle/>
                    <a:p>
                      <a:r>
                        <a:rPr lang="fr-FR" sz="800" dirty="0" smtClean="0"/>
                        <a:t>nom</a:t>
                      </a:r>
                      <a:endParaRPr lang="fr-FR" sz="800" dirty="0"/>
                    </a:p>
                  </a:txBody>
                  <a:tcPr/>
                </a:tc>
                <a:tc>
                  <a:txBody>
                    <a:bodyPr/>
                    <a:lstStyle/>
                    <a:p>
                      <a:r>
                        <a:rPr lang="fr-FR" sz="800" dirty="0" smtClean="0"/>
                        <a:t>note2</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extLst>
                  <a:ext uri="{0D108BD9-81ED-4DB2-BD59-A6C34878D82A}">
                    <a16:rowId xmlns:a16="http://schemas.microsoft.com/office/drawing/2014/main" val="411179341"/>
                  </a:ext>
                </a:extLst>
              </a:tr>
              <a:tr h="195701">
                <a:tc>
                  <a:txBody>
                    <a:bodyPr/>
                    <a:lstStyle/>
                    <a:p>
                      <a:r>
                        <a:rPr lang="fr-FR" sz="800" dirty="0" smtClean="0"/>
                        <a:t>titi</a:t>
                      </a:r>
                      <a:endParaRPr lang="fr-FR" sz="800" dirty="0"/>
                    </a:p>
                  </a:txBody>
                  <a:tcPr/>
                </a:tc>
                <a:tc>
                  <a:txBody>
                    <a:bodyPr/>
                    <a:lstStyle/>
                    <a:p>
                      <a:r>
                        <a:rPr lang="fr-FR" sz="800" dirty="0" smtClean="0"/>
                        <a:t>10</a:t>
                      </a:r>
                      <a:endParaRPr lang="fr-FR" sz="800" dirty="0"/>
                    </a:p>
                  </a:txBody>
                  <a:tcPr/>
                </a:tc>
                <a:extLst>
                  <a:ext uri="{0D108BD9-81ED-4DB2-BD59-A6C34878D82A}">
                    <a16:rowId xmlns:a16="http://schemas.microsoft.com/office/drawing/2014/main" val="870832275"/>
                  </a:ext>
                </a:extLst>
              </a:tr>
              <a:tr h="195701">
                <a:tc>
                  <a:txBody>
                    <a:bodyPr/>
                    <a:lstStyle/>
                    <a:p>
                      <a:r>
                        <a:rPr lang="fr-FR" sz="800" dirty="0" smtClean="0"/>
                        <a:t>tutu</a:t>
                      </a:r>
                      <a:endParaRPr lang="fr-FR" sz="800" dirty="0"/>
                    </a:p>
                  </a:txBody>
                  <a:tcPr/>
                </a:tc>
                <a:tc>
                  <a:txBody>
                    <a:bodyPr/>
                    <a:lstStyle/>
                    <a:p>
                      <a:r>
                        <a:rPr lang="fr-FR" sz="800" dirty="0" smtClean="0"/>
                        <a:t>8</a:t>
                      </a:r>
                      <a:endParaRPr lang="fr-FR" sz="800" dirty="0"/>
                    </a:p>
                  </a:txBody>
                  <a:tcPr/>
                </a:tc>
                <a:extLst>
                  <a:ext uri="{0D108BD9-81ED-4DB2-BD59-A6C34878D82A}">
                    <a16:rowId xmlns:a16="http://schemas.microsoft.com/office/drawing/2014/main" val="773415499"/>
                  </a:ext>
                </a:extLst>
              </a:tr>
            </a:tbl>
          </a:graphicData>
        </a:graphic>
      </p:graphicFrame>
      <p:sp>
        <p:nvSpPr>
          <p:cNvPr id="20" name="Flèche droite 19"/>
          <p:cNvSpPr/>
          <p:nvPr/>
        </p:nvSpPr>
        <p:spPr>
          <a:xfrm>
            <a:off x="4360590" y="2703306"/>
            <a:ext cx="548640" cy="326571"/>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droite 20"/>
          <p:cNvSpPr/>
          <p:nvPr/>
        </p:nvSpPr>
        <p:spPr>
          <a:xfrm>
            <a:off x="3322013" y="5031868"/>
            <a:ext cx="548640" cy="326571"/>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p:cNvPicPr>
            <a:picLocks noChangeAspect="1"/>
          </p:cNvPicPr>
          <p:nvPr/>
        </p:nvPicPr>
        <p:blipFill rotWithShape="1">
          <a:blip r:embed="rId2"/>
          <a:srcRect r="28780" b="162"/>
          <a:stretch/>
        </p:blipFill>
        <p:spPr>
          <a:xfrm>
            <a:off x="65950" y="52250"/>
            <a:ext cx="2402930" cy="305197"/>
          </a:xfrm>
          <a:prstGeom prst="rect">
            <a:avLst/>
          </a:prstGeom>
        </p:spPr>
      </p:pic>
      <p:sp>
        <p:nvSpPr>
          <p:cNvPr id="19" name="Rectangle 1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8460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914809"/>
          </a:xfrm>
        </p:spPr>
        <p:txBody>
          <a:bodyPr>
            <a:normAutofit/>
          </a:bodyPr>
          <a:lstStyle/>
          <a:p>
            <a:r>
              <a:rPr lang="fr-FR" sz="1800" b="1" dirty="0" smtClean="0"/>
              <a:t>Ajouter une colonne de type note :</a:t>
            </a:r>
            <a:endParaRPr lang="fr-FR" sz="1800" b="1" dirty="0" smtClean="0">
              <a:solidFill>
                <a:schemeClr val="accent1">
                  <a:lumMod val="75000"/>
                </a:schemeClr>
              </a:solidFill>
            </a:endParaRPr>
          </a:p>
          <a:p>
            <a:endParaRPr lang="fr-FR" sz="1800" dirty="0" smtClean="0"/>
          </a:p>
          <a:p>
            <a:endParaRPr lang="fr-FR" sz="1800" dirty="0" smtClean="0"/>
          </a:p>
          <a:p>
            <a:endParaRPr lang="fr-FR" sz="2000" dirty="0" smtClean="0"/>
          </a:p>
          <a:p>
            <a:endParaRPr lang="fr-FR" sz="1400" dirty="0"/>
          </a:p>
          <a:p>
            <a:pPr marL="0" indent="0">
              <a:buNone/>
            </a:pPr>
            <a:r>
              <a:rPr lang="fr-FR" sz="2000" dirty="0" smtClean="0"/>
              <a:t> </a:t>
            </a:r>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25</a:t>
            </a:fld>
            <a:endParaRPr lang="fr-FR" dirty="0">
              <a:solidFill>
                <a:prstClr val="black">
                  <a:tint val="75000"/>
                </a:prstClr>
              </a:solidFill>
            </a:endParaRPr>
          </a:p>
        </p:txBody>
      </p:sp>
      <p:sp>
        <p:nvSpPr>
          <p:cNvPr id="9" name="Titre 4"/>
          <p:cNvSpPr>
            <a:spLocks noGrp="1"/>
          </p:cNvSpPr>
          <p:nvPr>
            <p:ph type="title"/>
          </p:nvPr>
        </p:nvSpPr>
        <p:spPr>
          <a:xfrm>
            <a:off x="1629580" y="211369"/>
            <a:ext cx="8974800" cy="478800"/>
          </a:xfrm>
        </p:spPr>
        <p:txBody>
          <a:bodyPr/>
          <a:lstStyle/>
          <a:p>
            <a:r>
              <a:rPr lang="fr-FR" cap="all" dirty="0" smtClean="0"/>
              <a:t>Les étapes DATA #13</a:t>
            </a:r>
            <a:endParaRPr lang="fr-FR" cap="all" dirty="0"/>
          </a:p>
        </p:txBody>
      </p:sp>
      <p:sp>
        <p:nvSpPr>
          <p:cNvPr id="10"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concaténation et fusion de tables</a:t>
            </a:r>
            <a:endParaRPr lang="fr-FR" cap="small" dirty="0"/>
          </a:p>
        </p:txBody>
      </p:sp>
      <p:sp>
        <p:nvSpPr>
          <p:cNvPr id="5" name="Rectangle 4"/>
          <p:cNvSpPr/>
          <p:nvPr/>
        </p:nvSpPr>
        <p:spPr>
          <a:xfrm>
            <a:off x="1361362" y="2658885"/>
            <a:ext cx="2398241" cy="938719"/>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ab;</a:t>
            </a:r>
          </a:p>
          <a:p>
            <a:r>
              <a:rPr lang="fr-FR" sz="1100" dirty="0" smtClean="0">
                <a:solidFill>
                  <a:srgbClr val="0000FF"/>
                </a:solidFill>
                <a:latin typeface="Courier New" panose="02070309020205020404" pitchFamily="49" charset="0"/>
              </a:rPr>
              <a:t> set</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a (</a:t>
            </a:r>
            <a:r>
              <a:rPr lang="fr-FR" sz="1100" dirty="0">
                <a:solidFill>
                  <a:srgbClr val="0000FF"/>
                </a:solidFill>
                <a:latin typeface="Courier New" panose="02070309020205020404" pitchFamily="49" charset="0"/>
              </a:rPr>
              <a:t>in</a:t>
            </a:r>
            <a:r>
              <a:rPr lang="fr-FR" sz="1100" dirty="0">
                <a:solidFill>
                  <a:srgbClr val="000000"/>
                </a:solidFill>
                <a:latin typeface="Courier New" panose="02070309020205020404" pitchFamily="49" charset="0"/>
              </a:rPr>
              <a:t>=x) b;</a:t>
            </a:r>
          </a:p>
          <a:p>
            <a:r>
              <a:rPr lang="en-US" sz="1100" dirty="0" smtClean="0">
                <a:solidFill>
                  <a:srgbClr val="0000FF"/>
                </a:solidFill>
                <a:latin typeface="Courier New" panose="02070309020205020404" pitchFamily="49" charset="0"/>
              </a:rPr>
              <a:t> if</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x=</a:t>
            </a:r>
            <a:r>
              <a:rPr lang="en-US" sz="1100" b="1" dirty="0">
                <a:solidFill>
                  <a:srgbClr val="008080"/>
                </a:solidFill>
                <a:latin typeface="Courier New" panose="02070309020205020404" pitchFamily="49" charset="0"/>
              </a:rPr>
              <a:t>1</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then</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origine</a:t>
            </a:r>
            <a:r>
              <a:rPr lang="en-US" sz="1100" dirty="0">
                <a:solidFill>
                  <a:srgbClr val="000000"/>
                </a:solidFill>
                <a:latin typeface="Courier New" panose="02070309020205020404" pitchFamily="49" charset="0"/>
              </a:rPr>
              <a:t>=</a:t>
            </a:r>
            <a:r>
              <a:rPr lang="en-US" sz="1100" dirty="0">
                <a:solidFill>
                  <a:srgbClr val="800080"/>
                </a:solidFill>
                <a:latin typeface="Courier New" panose="02070309020205020404" pitchFamily="49" charset="0"/>
              </a:rPr>
              <a:t>"a"</a:t>
            </a:r>
            <a:r>
              <a:rPr lang="en-US" sz="1100" dirty="0">
                <a:solidFill>
                  <a:srgbClr val="000000"/>
                </a:solidFill>
                <a:latin typeface="Courier New" panose="02070309020205020404" pitchFamily="49" charset="0"/>
              </a:rPr>
              <a:t>;</a:t>
            </a: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else</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origine=</a:t>
            </a:r>
            <a:r>
              <a:rPr lang="fr-FR" sz="1100" dirty="0">
                <a:solidFill>
                  <a:srgbClr val="800080"/>
                </a:solidFill>
                <a:latin typeface="Courier New" panose="02070309020205020404" pitchFamily="49" charset="0"/>
              </a:rPr>
              <a:t>"b"</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6" name="ZoneTexte 15"/>
          <p:cNvSpPr txBox="1"/>
          <p:nvPr/>
        </p:nvSpPr>
        <p:spPr>
          <a:xfrm>
            <a:off x="1295400" y="1764007"/>
            <a:ext cx="8686800" cy="738151"/>
          </a:xfrm>
          <a:prstGeom prst="rect">
            <a:avLst/>
          </a:prstGeom>
          <a:noFill/>
        </p:spPr>
        <p:txBody>
          <a:bodyPr vert="horz" wrap="square" rtlCol="0">
            <a:spAutoFit/>
          </a:bodyPr>
          <a:lstStyle/>
          <a:p>
            <a:pPr indent="-23" defTabSz="914377">
              <a:lnSpc>
                <a:spcPct val="90000"/>
              </a:lnSpc>
              <a:spcBef>
                <a:spcPts val="500"/>
              </a:spcBef>
            </a:pPr>
            <a:r>
              <a:rPr lang="fr-FR" sz="1400" dirty="0">
                <a:solidFill>
                  <a:srgbClr val="13324A"/>
                </a:solidFill>
                <a:latin typeface="+mj-lt"/>
              </a:rPr>
              <a:t>La méthode précédente présente un inconvénient majeur, celui de générer de nombreuses valeurs manquantes.</a:t>
            </a:r>
          </a:p>
          <a:p>
            <a:pPr indent="-23" defTabSz="914377">
              <a:lnSpc>
                <a:spcPct val="90000"/>
              </a:lnSpc>
              <a:spcBef>
                <a:spcPts val="500"/>
              </a:spcBef>
            </a:pPr>
            <a:r>
              <a:rPr lang="fr-FR" sz="1400" dirty="0">
                <a:solidFill>
                  <a:srgbClr val="13324A"/>
                </a:solidFill>
                <a:latin typeface="+mj-lt"/>
              </a:rPr>
              <a:t>La deuxième méthode consiste à ajouter une colonne indiquant la provenance des observations. Pour cela, </a:t>
            </a:r>
            <a:r>
              <a:rPr lang="fr-FR" sz="1400" dirty="0" smtClean="0">
                <a:solidFill>
                  <a:srgbClr val="13324A"/>
                </a:solidFill>
                <a:latin typeface="+mj-lt"/>
              </a:rPr>
              <a:t>nous utilisons l'option </a:t>
            </a:r>
            <a:r>
              <a:rPr lang="fr-FR" sz="1400" b="1" dirty="0">
                <a:solidFill>
                  <a:schemeClr val="accent1">
                    <a:lumMod val="75000"/>
                  </a:schemeClr>
                </a:solidFill>
                <a:latin typeface="+mj-lt"/>
              </a:rPr>
              <a:t>IN=</a:t>
            </a:r>
            <a:r>
              <a:rPr lang="fr-FR" sz="1400" dirty="0">
                <a:solidFill>
                  <a:srgbClr val="13324A"/>
                </a:solidFill>
                <a:latin typeface="+mj-lt"/>
              </a:rPr>
              <a:t> de l'instruction </a:t>
            </a:r>
            <a:r>
              <a:rPr lang="fr-FR" sz="1400" dirty="0" smtClean="0">
                <a:solidFill>
                  <a:srgbClr val="13324A"/>
                </a:solidFill>
                <a:latin typeface="+mj-lt"/>
              </a:rPr>
              <a:t>SET :  </a:t>
            </a:r>
          </a:p>
        </p:txBody>
      </p:sp>
      <p:sp>
        <p:nvSpPr>
          <p:cNvPr id="20" name="Flèche droite 19"/>
          <p:cNvSpPr/>
          <p:nvPr/>
        </p:nvSpPr>
        <p:spPr>
          <a:xfrm>
            <a:off x="4086270" y="2964958"/>
            <a:ext cx="548640" cy="326571"/>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Tableau 14"/>
          <p:cNvGraphicFramePr>
            <a:graphicFrameLocks noGrp="1"/>
          </p:cNvGraphicFramePr>
          <p:nvPr>
            <p:extLst>
              <p:ext uri="{D42A27DB-BD31-4B8C-83A1-F6EECF244321}">
                <p14:modId xmlns:p14="http://schemas.microsoft.com/office/powerpoint/2010/main" val="1179507989"/>
              </p:ext>
            </p:extLst>
          </p:nvPr>
        </p:nvGraphicFramePr>
        <p:xfrm>
          <a:off x="4892326" y="2457771"/>
          <a:ext cx="1541131" cy="1280160"/>
        </p:xfrm>
        <a:graphic>
          <a:graphicData uri="http://schemas.openxmlformats.org/drawingml/2006/table">
            <a:tbl>
              <a:tblPr firstRow="1" bandRow="1">
                <a:tableStyleId>{BC89EF96-8CEA-46FF-86C4-4CE0E7609802}</a:tableStyleId>
              </a:tblPr>
              <a:tblGrid>
                <a:gridCol w="631206">
                  <a:extLst>
                    <a:ext uri="{9D8B030D-6E8A-4147-A177-3AD203B41FA5}">
                      <a16:colId xmlns:a16="http://schemas.microsoft.com/office/drawing/2014/main" val="2698694159"/>
                    </a:ext>
                  </a:extLst>
                </a:gridCol>
                <a:gridCol w="393942">
                  <a:extLst>
                    <a:ext uri="{9D8B030D-6E8A-4147-A177-3AD203B41FA5}">
                      <a16:colId xmlns:a16="http://schemas.microsoft.com/office/drawing/2014/main" val="311962072"/>
                    </a:ext>
                  </a:extLst>
                </a:gridCol>
                <a:gridCol w="515983">
                  <a:extLst>
                    <a:ext uri="{9D8B030D-6E8A-4147-A177-3AD203B41FA5}">
                      <a16:colId xmlns:a16="http://schemas.microsoft.com/office/drawing/2014/main" val="337555502"/>
                    </a:ext>
                  </a:extLst>
                </a:gridCol>
              </a:tblGrid>
              <a:tr h="195701">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tc>
                  <a:txBody>
                    <a:bodyPr/>
                    <a:lstStyle/>
                    <a:p>
                      <a:r>
                        <a:rPr lang="fr-FR" sz="800" dirty="0" smtClean="0"/>
                        <a:t>origine</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tc>
                  <a:txBody>
                    <a:bodyPr/>
                    <a:lstStyle/>
                    <a:p>
                      <a:r>
                        <a:rPr lang="fr-FR" sz="800" dirty="0" smtClean="0"/>
                        <a:t>a</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tc>
                  <a:txBody>
                    <a:bodyPr/>
                    <a:lstStyle/>
                    <a:p>
                      <a:r>
                        <a:rPr lang="fr-FR" sz="800" dirty="0" smtClean="0"/>
                        <a:t>a</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tc>
                  <a:txBody>
                    <a:bodyPr/>
                    <a:lstStyle/>
                    <a:p>
                      <a:r>
                        <a:rPr lang="fr-FR" sz="800" dirty="0" smtClean="0"/>
                        <a:t>a</a:t>
                      </a:r>
                      <a:endParaRPr lang="fr-FR" sz="800" dirty="0"/>
                    </a:p>
                  </a:txBody>
                  <a:tcPr/>
                </a:tc>
                <a:extLst>
                  <a:ext uri="{0D108BD9-81ED-4DB2-BD59-A6C34878D82A}">
                    <a16:rowId xmlns:a16="http://schemas.microsoft.com/office/drawing/2014/main" val="411179341"/>
                  </a:ext>
                </a:extLst>
              </a:tr>
              <a:tr h="195701">
                <a:tc>
                  <a:txBody>
                    <a:bodyPr/>
                    <a:lstStyle/>
                    <a:p>
                      <a:r>
                        <a:rPr lang="fr-FR" sz="800" dirty="0" smtClean="0"/>
                        <a:t>titi</a:t>
                      </a:r>
                      <a:endParaRPr lang="fr-FR" sz="800" dirty="0"/>
                    </a:p>
                  </a:txBody>
                  <a:tcPr/>
                </a:tc>
                <a:tc>
                  <a:txBody>
                    <a:bodyPr/>
                    <a:lstStyle/>
                    <a:p>
                      <a:r>
                        <a:rPr lang="fr-FR" sz="800" dirty="0" smtClean="0"/>
                        <a:t>10</a:t>
                      </a:r>
                      <a:endParaRPr lang="fr-FR" sz="800" dirty="0"/>
                    </a:p>
                  </a:txBody>
                  <a:tcPr/>
                </a:tc>
                <a:tc>
                  <a:txBody>
                    <a:bodyPr/>
                    <a:lstStyle/>
                    <a:p>
                      <a:r>
                        <a:rPr lang="fr-FR" sz="800" dirty="0" smtClean="0"/>
                        <a:t>b</a:t>
                      </a:r>
                      <a:endParaRPr lang="fr-FR" sz="800" dirty="0"/>
                    </a:p>
                  </a:txBody>
                  <a:tcPr/>
                </a:tc>
                <a:extLst>
                  <a:ext uri="{0D108BD9-81ED-4DB2-BD59-A6C34878D82A}">
                    <a16:rowId xmlns:a16="http://schemas.microsoft.com/office/drawing/2014/main" val="870832275"/>
                  </a:ext>
                </a:extLst>
              </a:tr>
              <a:tr h="195701">
                <a:tc>
                  <a:txBody>
                    <a:bodyPr/>
                    <a:lstStyle/>
                    <a:p>
                      <a:r>
                        <a:rPr lang="fr-FR" sz="800" dirty="0" smtClean="0"/>
                        <a:t>tutu</a:t>
                      </a:r>
                      <a:endParaRPr lang="fr-FR" sz="800" dirty="0"/>
                    </a:p>
                  </a:txBody>
                  <a:tcPr/>
                </a:tc>
                <a:tc>
                  <a:txBody>
                    <a:bodyPr/>
                    <a:lstStyle/>
                    <a:p>
                      <a:r>
                        <a:rPr lang="fr-FR" sz="800" dirty="0" smtClean="0"/>
                        <a:t>8</a:t>
                      </a:r>
                      <a:endParaRPr lang="fr-FR" sz="800" dirty="0"/>
                    </a:p>
                  </a:txBody>
                  <a:tcPr/>
                </a:tc>
                <a:tc>
                  <a:txBody>
                    <a:bodyPr/>
                    <a:lstStyle/>
                    <a:p>
                      <a:r>
                        <a:rPr lang="fr-FR" sz="800" dirty="0" smtClean="0"/>
                        <a:t>b</a:t>
                      </a:r>
                      <a:endParaRPr lang="fr-FR" sz="800" dirty="0"/>
                    </a:p>
                  </a:txBody>
                  <a:tcPr/>
                </a:tc>
                <a:extLst>
                  <a:ext uri="{0D108BD9-81ED-4DB2-BD59-A6C34878D82A}">
                    <a16:rowId xmlns:a16="http://schemas.microsoft.com/office/drawing/2014/main" val="773415499"/>
                  </a:ext>
                </a:extLst>
              </a:tr>
            </a:tbl>
          </a:graphicData>
        </a:graphic>
      </p:graphicFrame>
      <p:sp>
        <p:nvSpPr>
          <p:cNvPr id="19" name="ZoneTexte 18"/>
          <p:cNvSpPr txBox="1"/>
          <p:nvPr/>
        </p:nvSpPr>
        <p:spPr>
          <a:xfrm>
            <a:off x="1295399" y="4023918"/>
            <a:ext cx="8906691" cy="738151"/>
          </a:xfrm>
          <a:prstGeom prst="rect">
            <a:avLst/>
          </a:prstGeom>
          <a:noFill/>
        </p:spPr>
        <p:txBody>
          <a:bodyPr vert="horz" wrap="square" rtlCol="0">
            <a:spAutoFit/>
          </a:bodyPr>
          <a:lstStyle/>
          <a:p>
            <a:pPr indent="-23" defTabSz="914377">
              <a:lnSpc>
                <a:spcPct val="90000"/>
              </a:lnSpc>
              <a:spcBef>
                <a:spcPts val="500"/>
              </a:spcBef>
            </a:pPr>
            <a:r>
              <a:rPr lang="fr-FR" sz="1400" dirty="0">
                <a:solidFill>
                  <a:srgbClr val="13324A"/>
                </a:solidFill>
                <a:latin typeface="+mj-lt"/>
              </a:rPr>
              <a:t>Mais dans un cas tel que celui-ci, où </a:t>
            </a:r>
            <a:r>
              <a:rPr lang="fr-FR" sz="1400" dirty="0" smtClean="0">
                <a:solidFill>
                  <a:srgbClr val="13324A"/>
                </a:solidFill>
                <a:latin typeface="+mj-lt"/>
              </a:rPr>
              <a:t>nous disposons de </a:t>
            </a:r>
            <a:r>
              <a:rPr lang="fr-FR" sz="1400" dirty="0">
                <a:solidFill>
                  <a:srgbClr val="13324A"/>
                </a:solidFill>
                <a:latin typeface="+mj-lt"/>
              </a:rPr>
              <a:t>différentes données sur un même ensemble d'individus, </a:t>
            </a:r>
            <a:r>
              <a:rPr lang="fr-FR" sz="1400" dirty="0" smtClean="0">
                <a:solidFill>
                  <a:srgbClr val="13324A"/>
                </a:solidFill>
                <a:latin typeface="+mj-lt"/>
              </a:rPr>
              <a:t>nous pourrions </a:t>
            </a:r>
            <a:r>
              <a:rPr lang="fr-FR" sz="1400" dirty="0">
                <a:solidFill>
                  <a:srgbClr val="13324A"/>
                </a:solidFill>
                <a:latin typeface="+mj-lt"/>
              </a:rPr>
              <a:t>vouloir obtenir une table dont chaque observation corresponde à un individu.</a:t>
            </a:r>
          </a:p>
          <a:p>
            <a:pPr indent="-23" defTabSz="914377">
              <a:lnSpc>
                <a:spcPct val="90000"/>
              </a:lnSpc>
              <a:spcBef>
                <a:spcPts val="500"/>
              </a:spcBef>
            </a:pPr>
            <a:r>
              <a:rPr lang="fr-FR" sz="1400" dirty="0">
                <a:solidFill>
                  <a:srgbClr val="13324A"/>
                </a:solidFill>
                <a:latin typeface="+mj-lt"/>
              </a:rPr>
              <a:t>Ici, </a:t>
            </a:r>
            <a:r>
              <a:rPr lang="fr-FR" sz="1400" dirty="0" smtClean="0">
                <a:solidFill>
                  <a:srgbClr val="13324A"/>
                </a:solidFill>
                <a:latin typeface="+mj-lt"/>
              </a:rPr>
              <a:t>nous souhaiterions </a:t>
            </a:r>
            <a:r>
              <a:rPr lang="fr-FR" sz="1400" dirty="0">
                <a:solidFill>
                  <a:srgbClr val="13324A"/>
                </a:solidFill>
                <a:latin typeface="+mj-lt"/>
              </a:rPr>
              <a:t>avoir la table suivante :</a:t>
            </a:r>
            <a:endParaRPr lang="fr-FR" sz="1400" dirty="0" smtClean="0">
              <a:solidFill>
                <a:srgbClr val="13324A"/>
              </a:solidFill>
              <a:latin typeface="+mj-lt"/>
            </a:endParaRPr>
          </a:p>
        </p:txBody>
      </p:sp>
      <p:graphicFrame>
        <p:nvGraphicFramePr>
          <p:cNvPr id="22" name="Tableau 21"/>
          <p:cNvGraphicFramePr>
            <a:graphicFrameLocks noGrp="1"/>
          </p:cNvGraphicFramePr>
          <p:nvPr>
            <p:extLst>
              <p:ext uri="{D42A27DB-BD31-4B8C-83A1-F6EECF244321}">
                <p14:modId xmlns:p14="http://schemas.microsoft.com/office/powerpoint/2010/main" val="3114064683"/>
              </p:ext>
            </p:extLst>
          </p:nvPr>
        </p:nvGraphicFramePr>
        <p:xfrm>
          <a:off x="4732578" y="4726291"/>
          <a:ext cx="1700879" cy="1066800"/>
        </p:xfrm>
        <a:graphic>
          <a:graphicData uri="http://schemas.openxmlformats.org/drawingml/2006/table">
            <a:tbl>
              <a:tblPr firstRow="1" bandRow="1">
                <a:tableStyleId>{BC89EF96-8CEA-46FF-86C4-4CE0E7609802}</a:tableStyleId>
              </a:tblPr>
              <a:tblGrid>
                <a:gridCol w="696635">
                  <a:extLst>
                    <a:ext uri="{9D8B030D-6E8A-4147-A177-3AD203B41FA5}">
                      <a16:colId xmlns:a16="http://schemas.microsoft.com/office/drawing/2014/main" val="2698694159"/>
                    </a:ext>
                  </a:extLst>
                </a:gridCol>
                <a:gridCol w="510165">
                  <a:extLst>
                    <a:ext uri="{9D8B030D-6E8A-4147-A177-3AD203B41FA5}">
                      <a16:colId xmlns:a16="http://schemas.microsoft.com/office/drawing/2014/main" val="311962072"/>
                    </a:ext>
                  </a:extLst>
                </a:gridCol>
                <a:gridCol w="494079">
                  <a:extLst>
                    <a:ext uri="{9D8B030D-6E8A-4147-A177-3AD203B41FA5}">
                      <a16:colId xmlns:a16="http://schemas.microsoft.com/office/drawing/2014/main" val="337555502"/>
                    </a:ext>
                  </a:extLst>
                </a:gridCol>
              </a:tblGrid>
              <a:tr h="195701">
                <a:tc>
                  <a:txBody>
                    <a:bodyPr/>
                    <a:lstStyle/>
                    <a:p>
                      <a:r>
                        <a:rPr lang="fr-FR" sz="800" dirty="0" smtClean="0"/>
                        <a:t>nom</a:t>
                      </a:r>
                      <a:endParaRPr lang="fr-FR" sz="800" dirty="0"/>
                    </a:p>
                  </a:txBody>
                  <a:tcPr/>
                </a:tc>
                <a:tc>
                  <a:txBody>
                    <a:bodyPr/>
                    <a:lstStyle/>
                    <a:p>
                      <a:r>
                        <a:rPr lang="fr-FR" sz="800" dirty="0" err="1" smtClean="0"/>
                        <a:t>note_a</a:t>
                      </a:r>
                      <a:endParaRPr lang="fr-FR" sz="800" dirty="0"/>
                    </a:p>
                  </a:txBody>
                  <a:tcPr/>
                </a:tc>
                <a:tc>
                  <a:txBody>
                    <a:bodyPr/>
                    <a:lstStyle/>
                    <a:p>
                      <a:r>
                        <a:rPr lang="fr-FR" sz="800" dirty="0" err="1" smtClean="0"/>
                        <a:t>note_b</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tc>
                  <a:txBody>
                    <a:bodyPr/>
                    <a:lstStyle/>
                    <a:p>
                      <a:r>
                        <a:rPr lang="fr-FR" sz="800" dirty="0" smtClean="0"/>
                        <a:t>.</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tc>
                  <a:txBody>
                    <a:bodyPr/>
                    <a:lstStyle/>
                    <a:p>
                      <a:r>
                        <a:rPr lang="fr-FR" sz="800" dirty="0" smtClean="0"/>
                        <a:t>10</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tc>
                  <a:txBody>
                    <a:bodyPr/>
                    <a:lstStyle/>
                    <a:p>
                      <a:r>
                        <a:rPr lang="fr-FR" sz="800" dirty="0" smtClean="0"/>
                        <a:t>.</a:t>
                      </a:r>
                      <a:endParaRPr lang="fr-FR" sz="800" dirty="0"/>
                    </a:p>
                  </a:txBody>
                  <a:tcPr/>
                </a:tc>
                <a:extLst>
                  <a:ext uri="{0D108BD9-81ED-4DB2-BD59-A6C34878D82A}">
                    <a16:rowId xmlns:a16="http://schemas.microsoft.com/office/drawing/2014/main" val="411179341"/>
                  </a:ext>
                </a:extLst>
              </a:tr>
              <a:tr h="195701">
                <a:tc>
                  <a:txBody>
                    <a:bodyPr/>
                    <a:lstStyle/>
                    <a:p>
                      <a:r>
                        <a:rPr lang="fr-FR" sz="800" dirty="0" smtClean="0"/>
                        <a:t>tutu</a:t>
                      </a:r>
                      <a:endParaRPr lang="fr-FR" sz="800" dirty="0"/>
                    </a:p>
                  </a:txBody>
                  <a:tcPr/>
                </a:tc>
                <a:tc>
                  <a:txBody>
                    <a:bodyPr/>
                    <a:lstStyle/>
                    <a:p>
                      <a:r>
                        <a:rPr lang="fr-FR" sz="800" dirty="0" smtClean="0"/>
                        <a:t>.</a:t>
                      </a:r>
                      <a:endParaRPr lang="fr-FR" sz="800" dirty="0"/>
                    </a:p>
                  </a:txBody>
                  <a:tcPr/>
                </a:tc>
                <a:tc>
                  <a:txBody>
                    <a:bodyPr/>
                    <a:lstStyle/>
                    <a:p>
                      <a:r>
                        <a:rPr lang="fr-FR" sz="800" dirty="0" smtClean="0"/>
                        <a:t>8</a:t>
                      </a:r>
                      <a:endParaRPr lang="fr-FR" sz="800" dirty="0"/>
                    </a:p>
                  </a:txBody>
                  <a:tcPr/>
                </a:tc>
                <a:extLst>
                  <a:ext uri="{0D108BD9-81ED-4DB2-BD59-A6C34878D82A}">
                    <a16:rowId xmlns:a16="http://schemas.microsoft.com/office/drawing/2014/main" val="870832275"/>
                  </a:ext>
                </a:extLst>
              </a:tr>
            </a:tbl>
          </a:graphicData>
        </a:graphic>
      </p:graphicFrame>
      <p:pic>
        <p:nvPicPr>
          <p:cNvPr id="13" name="Image 12"/>
          <p:cNvPicPr>
            <a:picLocks noChangeAspect="1"/>
          </p:cNvPicPr>
          <p:nvPr/>
        </p:nvPicPr>
        <p:blipFill rotWithShape="1">
          <a:blip r:embed="rId2"/>
          <a:srcRect r="28780" b="162"/>
          <a:stretch/>
        </p:blipFill>
        <p:spPr>
          <a:xfrm>
            <a:off x="65950" y="52250"/>
            <a:ext cx="2402930" cy="305197"/>
          </a:xfrm>
          <a:prstGeom prst="rect">
            <a:avLst/>
          </a:prstGeom>
        </p:spPr>
      </p:pic>
      <p:sp>
        <p:nvSpPr>
          <p:cNvPr id="14" name="Rectangle 13"/>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287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914809"/>
          </a:xfrm>
        </p:spPr>
        <p:txBody>
          <a:bodyPr>
            <a:normAutofit/>
          </a:bodyPr>
          <a:lstStyle/>
          <a:p>
            <a:r>
              <a:rPr lang="fr-FR" sz="1800" b="1" dirty="0" smtClean="0"/>
              <a:t>La fusion de tables : Instruction </a:t>
            </a:r>
            <a:r>
              <a:rPr lang="fr-FR" sz="1800" b="1" dirty="0" smtClean="0">
                <a:solidFill>
                  <a:schemeClr val="accent1">
                    <a:lumMod val="75000"/>
                  </a:schemeClr>
                </a:solidFill>
              </a:rPr>
              <a:t>MERGE</a:t>
            </a:r>
          </a:p>
          <a:p>
            <a:endParaRPr lang="fr-FR" sz="1800" b="1" dirty="0">
              <a:solidFill>
                <a:schemeClr val="accent1">
                  <a:lumMod val="75000"/>
                </a:schemeClr>
              </a:solidFill>
            </a:endParaRPr>
          </a:p>
          <a:p>
            <a:endParaRPr lang="fr-FR" sz="1800" b="1" dirty="0" smtClean="0">
              <a:solidFill>
                <a:schemeClr val="accent1">
                  <a:lumMod val="75000"/>
                </a:schemeClr>
              </a:solidFill>
            </a:endParaRPr>
          </a:p>
          <a:p>
            <a:endParaRPr lang="fr-FR" sz="1800" b="1" dirty="0">
              <a:solidFill>
                <a:schemeClr val="accent1">
                  <a:lumMod val="75000"/>
                </a:schemeClr>
              </a:solidFill>
            </a:endParaRPr>
          </a:p>
          <a:p>
            <a:endParaRPr lang="fr-FR" sz="1800" b="1" dirty="0" smtClean="0">
              <a:solidFill>
                <a:schemeClr val="accent1">
                  <a:lumMod val="75000"/>
                </a:schemeClr>
              </a:solidFill>
            </a:endParaRPr>
          </a:p>
          <a:p>
            <a:endParaRPr lang="fr-FR" sz="1800" b="1" dirty="0">
              <a:solidFill>
                <a:schemeClr val="accent1">
                  <a:lumMod val="75000"/>
                </a:schemeClr>
              </a:solidFill>
            </a:endParaRPr>
          </a:p>
          <a:p>
            <a:endParaRPr lang="fr-FR" sz="1800" b="1" dirty="0" smtClean="0">
              <a:solidFill>
                <a:schemeClr val="accent1">
                  <a:lumMod val="75000"/>
                </a:schemeClr>
              </a:solidFill>
            </a:endParaRPr>
          </a:p>
          <a:p>
            <a:pPr lvl="1"/>
            <a:r>
              <a:rPr lang="fr-FR" sz="1600" dirty="0" smtClean="0"/>
              <a:t>Remarque 1 : </a:t>
            </a:r>
          </a:p>
          <a:p>
            <a:pPr marL="457189" lvl="1" indent="0">
              <a:buNone/>
            </a:pPr>
            <a:r>
              <a:rPr lang="fr-FR" sz="1400" dirty="0"/>
              <a:t>	Comme chaque fois que </a:t>
            </a:r>
            <a:r>
              <a:rPr lang="fr-FR" sz="1400" dirty="0" smtClean="0"/>
              <a:t>nous utilisons une </a:t>
            </a:r>
            <a:r>
              <a:rPr lang="fr-FR" sz="1400" dirty="0"/>
              <a:t>instruction BY, il est nécessaire d'opérer sur des tables déjà triées.</a:t>
            </a:r>
            <a:endParaRPr lang="fr-FR" sz="1400" dirty="0" smtClean="0"/>
          </a:p>
          <a:p>
            <a:pPr lvl="1"/>
            <a:r>
              <a:rPr lang="fr-FR" sz="1600" dirty="0" smtClean="0"/>
              <a:t>Remarque 2 :</a:t>
            </a:r>
          </a:p>
          <a:p>
            <a:pPr marL="457189" lvl="1" indent="0">
              <a:buNone/>
            </a:pPr>
            <a:r>
              <a:rPr lang="fr-FR" sz="1400" dirty="0"/>
              <a:t>	Si </a:t>
            </a:r>
            <a:r>
              <a:rPr lang="fr-FR" sz="1400" dirty="0" smtClean="0"/>
              <a:t>nous oublions de </a:t>
            </a:r>
            <a:r>
              <a:rPr lang="fr-FR" sz="1400" dirty="0"/>
              <a:t>renommer les variables, la variable </a:t>
            </a:r>
            <a:r>
              <a:rPr lang="fr-FR" sz="1400" dirty="0" smtClean="0"/>
              <a:t>« note » </a:t>
            </a:r>
            <a:r>
              <a:rPr lang="fr-FR" sz="1400" dirty="0"/>
              <a:t>de la table </a:t>
            </a:r>
            <a:r>
              <a:rPr lang="fr-FR" sz="1400" dirty="0" smtClean="0"/>
              <a:t>« b » </a:t>
            </a:r>
            <a:r>
              <a:rPr lang="fr-FR" sz="1400" dirty="0"/>
              <a:t>vient écraser la variable </a:t>
            </a:r>
            <a:r>
              <a:rPr lang="fr-FR" sz="1400" dirty="0" smtClean="0"/>
              <a:t>« note » </a:t>
            </a:r>
            <a:r>
              <a:rPr lang="fr-FR" sz="1400" dirty="0"/>
              <a:t>de la </a:t>
            </a:r>
            <a:r>
              <a:rPr lang="fr-FR" sz="1400" dirty="0" smtClean="0"/>
              <a:t>table « a », </a:t>
            </a:r>
            <a:r>
              <a:rPr lang="fr-FR" sz="1400" dirty="0"/>
              <a:t>et </a:t>
            </a:r>
            <a:r>
              <a:rPr lang="fr-FR" sz="1400" dirty="0" smtClean="0"/>
              <a:t>nous obtenons :</a:t>
            </a:r>
          </a:p>
          <a:p>
            <a:pPr marL="0" indent="0">
              <a:buNone/>
            </a:pPr>
            <a:endParaRPr lang="fr-FR" sz="2000" dirty="0" smtClean="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26</a:t>
            </a:fld>
            <a:endParaRPr lang="fr-FR" dirty="0">
              <a:solidFill>
                <a:prstClr val="black">
                  <a:tint val="75000"/>
                </a:prstClr>
              </a:solidFill>
            </a:endParaRPr>
          </a:p>
        </p:txBody>
      </p:sp>
      <p:sp>
        <p:nvSpPr>
          <p:cNvPr id="9" name="Titre 4"/>
          <p:cNvSpPr>
            <a:spLocks noGrp="1"/>
          </p:cNvSpPr>
          <p:nvPr>
            <p:ph type="title"/>
          </p:nvPr>
        </p:nvSpPr>
        <p:spPr>
          <a:xfrm>
            <a:off x="1629580" y="211369"/>
            <a:ext cx="8974800" cy="478800"/>
          </a:xfrm>
        </p:spPr>
        <p:txBody>
          <a:bodyPr/>
          <a:lstStyle/>
          <a:p>
            <a:r>
              <a:rPr lang="fr-FR" cap="all" dirty="0" smtClean="0"/>
              <a:t>Les étapes DATA #14</a:t>
            </a:r>
            <a:endParaRPr lang="fr-FR" cap="all" dirty="0"/>
          </a:p>
        </p:txBody>
      </p:sp>
      <p:sp>
        <p:nvSpPr>
          <p:cNvPr id="10"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concaténation et fusion de tables</a:t>
            </a:r>
            <a:endParaRPr lang="fr-FR" cap="small" dirty="0"/>
          </a:p>
        </p:txBody>
      </p:sp>
      <p:sp>
        <p:nvSpPr>
          <p:cNvPr id="5" name="Rectangle 4"/>
          <p:cNvSpPr/>
          <p:nvPr/>
        </p:nvSpPr>
        <p:spPr>
          <a:xfrm>
            <a:off x="1343583" y="2890628"/>
            <a:ext cx="4978840"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ab;</a:t>
            </a:r>
          </a:p>
          <a:p>
            <a:r>
              <a:rPr lang="fr-FR" sz="1100" dirty="0" err="1">
                <a:solidFill>
                  <a:srgbClr val="0000FF"/>
                </a:solidFill>
                <a:latin typeface="Courier New" panose="02070309020205020404" pitchFamily="49" charset="0"/>
              </a:rPr>
              <a:t>merge</a:t>
            </a:r>
            <a:r>
              <a:rPr lang="fr-FR" sz="1100" dirty="0">
                <a:solidFill>
                  <a:srgbClr val="000000"/>
                </a:solidFill>
                <a:latin typeface="Courier New" panose="02070309020205020404" pitchFamily="49" charset="0"/>
              </a:rPr>
              <a:t> a (</a:t>
            </a:r>
            <a:r>
              <a:rPr lang="fr-FR" sz="1100" dirty="0" err="1">
                <a:solidFill>
                  <a:srgbClr val="0000FF"/>
                </a:solidFill>
                <a:latin typeface="Courier New" panose="02070309020205020404" pitchFamily="49" charset="0"/>
              </a:rPr>
              <a:t>rename</a:t>
            </a:r>
            <a:r>
              <a:rPr lang="fr-FR" sz="1100" dirty="0">
                <a:solidFill>
                  <a:srgbClr val="000000"/>
                </a:solidFill>
                <a:latin typeface="Courier New" panose="02070309020205020404" pitchFamily="49" charset="0"/>
              </a:rPr>
              <a:t>=(note=</a:t>
            </a:r>
            <a:r>
              <a:rPr lang="fr-FR" sz="1100" dirty="0" err="1">
                <a:solidFill>
                  <a:srgbClr val="000000"/>
                </a:solidFill>
                <a:latin typeface="Courier New" panose="02070309020205020404" pitchFamily="49" charset="0"/>
              </a:rPr>
              <a:t>note_a</a:t>
            </a:r>
            <a:r>
              <a:rPr lang="fr-FR" sz="1100" dirty="0">
                <a:solidFill>
                  <a:srgbClr val="000000"/>
                </a:solidFill>
                <a:latin typeface="Courier New" panose="02070309020205020404" pitchFamily="49" charset="0"/>
              </a:rPr>
              <a:t>)) b (</a:t>
            </a:r>
            <a:r>
              <a:rPr lang="fr-FR" sz="1100" dirty="0" err="1">
                <a:solidFill>
                  <a:srgbClr val="0000FF"/>
                </a:solidFill>
                <a:latin typeface="Courier New" panose="02070309020205020404" pitchFamily="49" charset="0"/>
              </a:rPr>
              <a:t>rename</a:t>
            </a:r>
            <a:r>
              <a:rPr lang="fr-FR" sz="1100" dirty="0">
                <a:solidFill>
                  <a:srgbClr val="000000"/>
                </a:solidFill>
                <a:latin typeface="Courier New" panose="02070309020205020404" pitchFamily="49" charset="0"/>
              </a:rPr>
              <a:t>=(note=</a:t>
            </a:r>
            <a:r>
              <a:rPr lang="fr-FR" sz="1100" dirty="0" err="1">
                <a:solidFill>
                  <a:srgbClr val="000000"/>
                </a:solidFill>
                <a:latin typeface="Courier New" panose="02070309020205020404" pitchFamily="49" charset="0"/>
              </a:rPr>
              <a:t>note_b</a:t>
            </a:r>
            <a:r>
              <a:rPr lang="fr-FR" sz="1100" dirty="0">
                <a:solidFill>
                  <a:srgbClr val="000000"/>
                </a:solidFill>
                <a:latin typeface="Courier New" panose="02070309020205020404" pitchFamily="49" charset="0"/>
              </a:rPr>
              <a:t>));</a:t>
            </a:r>
          </a:p>
          <a:p>
            <a:r>
              <a:rPr lang="fr-FR" sz="1100" dirty="0">
                <a:solidFill>
                  <a:srgbClr val="0000FF"/>
                </a:solidFill>
                <a:latin typeface="Courier New" panose="02070309020205020404" pitchFamily="49" charset="0"/>
              </a:rPr>
              <a:t>by</a:t>
            </a:r>
            <a:r>
              <a:rPr lang="fr-FR" sz="1100" dirty="0">
                <a:solidFill>
                  <a:srgbClr val="000000"/>
                </a:solidFill>
                <a:latin typeface="Courier New" panose="02070309020205020404" pitchFamily="49" charset="0"/>
              </a:rPr>
              <a:t> nom;</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6" name="ZoneTexte 15"/>
          <p:cNvSpPr txBox="1"/>
          <p:nvPr/>
        </p:nvSpPr>
        <p:spPr>
          <a:xfrm>
            <a:off x="1295400" y="1764007"/>
            <a:ext cx="8686800" cy="932050"/>
          </a:xfrm>
          <a:prstGeom prst="rect">
            <a:avLst/>
          </a:prstGeom>
          <a:noFill/>
        </p:spPr>
        <p:txBody>
          <a:bodyPr vert="horz" wrap="square" rtlCol="0">
            <a:spAutoFit/>
          </a:bodyPr>
          <a:lstStyle/>
          <a:p>
            <a:pPr indent="-23" defTabSz="914377">
              <a:lnSpc>
                <a:spcPct val="90000"/>
              </a:lnSpc>
              <a:spcBef>
                <a:spcPts val="500"/>
              </a:spcBef>
            </a:pPr>
            <a:r>
              <a:rPr lang="fr-FR" sz="1400" dirty="0" smtClean="0">
                <a:solidFill>
                  <a:srgbClr val="13324A"/>
                </a:solidFill>
                <a:latin typeface="+mj-lt"/>
              </a:rPr>
              <a:t>Il </a:t>
            </a:r>
            <a:r>
              <a:rPr lang="fr-FR" sz="1400" dirty="0">
                <a:solidFill>
                  <a:srgbClr val="13324A"/>
                </a:solidFill>
                <a:latin typeface="+mj-lt"/>
              </a:rPr>
              <a:t>s'agit en quelque sorte de "coller horizontalement" les deux tables, ce qui en SAS s'appelle une fusion. </a:t>
            </a:r>
            <a:r>
              <a:rPr lang="fr-FR" sz="1400" dirty="0" smtClean="0">
                <a:solidFill>
                  <a:srgbClr val="13324A"/>
                </a:solidFill>
                <a:latin typeface="+mj-lt"/>
              </a:rPr>
              <a:t>Nous utilisons alors </a:t>
            </a:r>
            <a:r>
              <a:rPr lang="fr-FR" sz="1400" dirty="0">
                <a:solidFill>
                  <a:srgbClr val="13324A"/>
                </a:solidFill>
                <a:latin typeface="+mj-lt"/>
              </a:rPr>
              <a:t>l'instruction MERGE.</a:t>
            </a:r>
          </a:p>
          <a:p>
            <a:pPr indent="-23" defTabSz="914377">
              <a:lnSpc>
                <a:spcPct val="90000"/>
              </a:lnSpc>
              <a:spcBef>
                <a:spcPts val="500"/>
              </a:spcBef>
            </a:pPr>
            <a:r>
              <a:rPr lang="fr-FR" sz="1400" dirty="0">
                <a:solidFill>
                  <a:srgbClr val="13324A"/>
                </a:solidFill>
                <a:latin typeface="+mj-lt"/>
              </a:rPr>
              <a:t>De plus, ici, </a:t>
            </a:r>
            <a:r>
              <a:rPr lang="fr-FR" sz="1400" dirty="0" smtClean="0">
                <a:solidFill>
                  <a:srgbClr val="13324A"/>
                </a:solidFill>
                <a:latin typeface="+mj-lt"/>
              </a:rPr>
              <a:t>nous </a:t>
            </a:r>
            <a:r>
              <a:rPr lang="fr-FR" sz="1400" dirty="0">
                <a:solidFill>
                  <a:srgbClr val="13324A"/>
                </a:solidFill>
                <a:latin typeface="+mj-lt"/>
              </a:rPr>
              <a:t>"</a:t>
            </a:r>
            <a:r>
              <a:rPr lang="fr-FR" sz="1400" dirty="0" smtClean="0">
                <a:solidFill>
                  <a:srgbClr val="13324A"/>
                </a:solidFill>
                <a:latin typeface="+mj-lt"/>
              </a:rPr>
              <a:t>contrôlons" </a:t>
            </a:r>
            <a:r>
              <a:rPr lang="fr-FR" sz="1400" dirty="0">
                <a:solidFill>
                  <a:srgbClr val="13324A"/>
                </a:solidFill>
                <a:latin typeface="+mj-lt"/>
              </a:rPr>
              <a:t>la fusion afin de mettre en concordance les données d'un même individu. Ce contrôle s'effectue grâce à une instruction BY</a:t>
            </a:r>
            <a:endParaRPr lang="fr-FR" sz="1400" dirty="0" smtClean="0">
              <a:solidFill>
                <a:srgbClr val="13324A"/>
              </a:solidFill>
              <a:latin typeface="+mj-lt"/>
            </a:endParaRPr>
          </a:p>
        </p:txBody>
      </p:sp>
      <p:sp>
        <p:nvSpPr>
          <p:cNvPr id="20" name="Flèche droite 19"/>
          <p:cNvSpPr/>
          <p:nvPr/>
        </p:nvSpPr>
        <p:spPr>
          <a:xfrm>
            <a:off x="6583952" y="3091640"/>
            <a:ext cx="548640" cy="326571"/>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2" name="Tableau 21"/>
          <p:cNvGraphicFramePr>
            <a:graphicFrameLocks noGrp="1"/>
          </p:cNvGraphicFramePr>
          <p:nvPr>
            <p:extLst>
              <p:ext uri="{D42A27DB-BD31-4B8C-83A1-F6EECF244321}">
                <p14:modId xmlns:p14="http://schemas.microsoft.com/office/powerpoint/2010/main" val="2665878328"/>
              </p:ext>
            </p:extLst>
          </p:nvPr>
        </p:nvGraphicFramePr>
        <p:xfrm>
          <a:off x="7348143" y="2654265"/>
          <a:ext cx="1700879" cy="1066800"/>
        </p:xfrm>
        <a:graphic>
          <a:graphicData uri="http://schemas.openxmlformats.org/drawingml/2006/table">
            <a:tbl>
              <a:tblPr firstRow="1" bandRow="1">
                <a:tableStyleId>{BC89EF96-8CEA-46FF-86C4-4CE0E7609802}</a:tableStyleId>
              </a:tblPr>
              <a:tblGrid>
                <a:gridCol w="696635">
                  <a:extLst>
                    <a:ext uri="{9D8B030D-6E8A-4147-A177-3AD203B41FA5}">
                      <a16:colId xmlns:a16="http://schemas.microsoft.com/office/drawing/2014/main" val="2698694159"/>
                    </a:ext>
                  </a:extLst>
                </a:gridCol>
                <a:gridCol w="510165">
                  <a:extLst>
                    <a:ext uri="{9D8B030D-6E8A-4147-A177-3AD203B41FA5}">
                      <a16:colId xmlns:a16="http://schemas.microsoft.com/office/drawing/2014/main" val="311962072"/>
                    </a:ext>
                  </a:extLst>
                </a:gridCol>
                <a:gridCol w="494079">
                  <a:extLst>
                    <a:ext uri="{9D8B030D-6E8A-4147-A177-3AD203B41FA5}">
                      <a16:colId xmlns:a16="http://schemas.microsoft.com/office/drawing/2014/main" val="337555502"/>
                    </a:ext>
                  </a:extLst>
                </a:gridCol>
              </a:tblGrid>
              <a:tr h="195701">
                <a:tc>
                  <a:txBody>
                    <a:bodyPr/>
                    <a:lstStyle/>
                    <a:p>
                      <a:r>
                        <a:rPr lang="fr-FR" sz="800" dirty="0" smtClean="0"/>
                        <a:t>nom</a:t>
                      </a:r>
                      <a:endParaRPr lang="fr-FR" sz="800" dirty="0"/>
                    </a:p>
                  </a:txBody>
                  <a:tcPr/>
                </a:tc>
                <a:tc>
                  <a:txBody>
                    <a:bodyPr/>
                    <a:lstStyle/>
                    <a:p>
                      <a:r>
                        <a:rPr lang="fr-FR" sz="800" dirty="0" err="1" smtClean="0"/>
                        <a:t>note_a</a:t>
                      </a:r>
                      <a:endParaRPr lang="fr-FR" sz="800" dirty="0"/>
                    </a:p>
                  </a:txBody>
                  <a:tcPr/>
                </a:tc>
                <a:tc>
                  <a:txBody>
                    <a:bodyPr/>
                    <a:lstStyle/>
                    <a:p>
                      <a:r>
                        <a:rPr lang="fr-FR" sz="800" dirty="0" err="1" smtClean="0"/>
                        <a:t>note_b</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tc>
                  <a:txBody>
                    <a:bodyPr/>
                    <a:lstStyle/>
                    <a:p>
                      <a:r>
                        <a:rPr lang="fr-FR" sz="800" dirty="0" smtClean="0"/>
                        <a:t>.</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tc>
                  <a:txBody>
                    <a:bodyPr/>
                    <a:lstStyle/>
                    <a:p>
                      <a:r>
                        <a:rPr lang="fr-FR" sz="800" dirty="0" smtClean="0"/>
                        <a:t>10</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tc>
                  <a:txBody>
                    <a:bodyPr/>
                    <a:lstStyle/>
                    <a:p>
                      <a:r>
                        <a:rPr lang="fr-FR" sz="800" dirty="0" smtClean="0"/>
                        <a:t>.</a:t>
                      </a:r>
                      <a:endParaRPr lang="fr-FR" sz="800" dirty="0"/>
                    </a:p>
                  </a:txBody>
                  <a:tcPr/>
                </a:tc>
                <a:extLst>
                  <a:ext uri="{0D108BD9-81ED-4DB2-BD59-A6C34878D82A}">
                    <a16:rowId xmlns:a16="http://schemas.microsoft.com/office/drawing/2014/main" val="411179341"/>
                  </a:ext>
                </a:extLst>
              </a:tr>
              <a:tr h="195701">
                <a:tc>
                  <a:txBody>
                    <a:bodyPr/>
                    <a:lstStyle/>
                    <a:p>
                      <a:r>
                        <a:rPr lang="fr-FR" sz="800" dirty="0" smtClean="0"/>
                        <a:t>tutu</a:t>
                      </a:r>
                      <a:endParaRPr lang="fr-FR" sz="800" dirty="0"/>
                    </a:p>
                  </a:txBody>
                  <a:tcPr/>
                </a:tc>
                <a:tc>
                  <a:txBody>
                    <a:bodyPr/>
                    <a:lstStyle/>
                    <a:p>
                      <a:r>
                        <a:rPr lang="fr-FR" sz="800" dirty="0" smtClean="0"/>
                        <a:t>.</a:t>
                      </a:r>
                      <a:endParaRPr lang="fr-FR" sz="800" dirty="0"/>
                    </a:p>
                  </a:txBody>
                  <a:tcPr/>
                </a:tc>
                <a:tc>
                  <a:txBody>
                    <a:bodyPr/>
                    <a:lstStyle/>
                    <a:p>
                      <a:r>
                        <a:rPr lang="fr-FR" sz="800" dirty="0" smtClean="0"/>
                        <a:t>8</a:t>
                      </a:r>
                      <a:endParaRPr lang="fr-FR" sz="800" dirty="0"/>
                    </a:p>
                  </a:txBody>
                  <a:tcPr/>
                </a:tc>
                <a:extLst>
                  <a:ext uri="{0D108BD9-81ED-4DB2-BD59-A6C34878D82A}">
                    <a16:rowId xmlns:a16="http://schemas.microsoft.com/office/drawing/2014/main" val="870832275"/>
                  </a:ext>
                </a:extLst>
              </a:tr>
            </a:tbl>
          </a:graphicData>
        </a:graphic>
      </p:graphicFrame>
      <p:graphicFrame>
        <p:nvGraphicFramePr>
          <p:cNvPr id="14" name="Tableau 13"/>
          <p:cNvGraphicFramePr>
            <a:graphicFrameLocks noGrp="1"/>
          </p:cNvGraphicFramePr>
          <p:nvPr>
            <p:extLst>
              <p:ext uri="{D42A27DB-BD31-4B8C-83A1-F6EECF244321}">
                <p14:modId xmlns:p14="http://schemas.microsoft.com/office/powerpoint/2010/main" val="3644962531"/>
              </p:ext>
            </p:extLst>
          </p:nvPr>
        </p:nvGraphicFramePr>
        <p:xfrm>
          <a:off x="2125177" y="5216433"/>
          <a:ext cx="1206800" cy="1066800"/>
        </p:xfrm>
        <a:graphic>
          <a:graphicData uri="http://schemas.openxmlformats.org/drawingml/2006/table">
            <a:tbl>
              <a:tblPr firstRow="1" bandRow="1">
                <a:tableStyleId>{BC89EF96-8CEA-46FF-86C4-4CE0E7609802}</a:tableStyleId>
              </a:tblPr>
              <a:tblGrid>
                <a:gridCol w="696635">
                  <a:extLst>
                    <a:ext uri="{9D8B030D-6E8A-4147-A177-3AD203B41FA5}">
                      <a16:colId xmlns:a16="http://schemas.microsoft.com/office/drawing/2014/main" val="2698694159"/>
                    </a:ext>
                  </a:extLst>
                </a:gridCol>
                <a:gridCol w="510165">
                  <a:extLst>
                    <a:ext uri="{9D8B030D-6E8A-4147-A177-3AD203B41FA5}">
                      <a16:colId xmlns:a16="http://schemas.microsoft.com/office/drawing/2014/main" val="311962072"/>
                    </a:ext>
                  </a:extLst>
                </a:gridCol>
              </a:tblGrid>
              <a:tr h="195701">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10</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extLst>
                  <a:ext uri="{0D108BD9-81ED-4DB2-BD59-A6C34878D82A}">
                    <a16:rowId xmlns:a16="http://schemas.microsoft.com/office/drawing/2014/main" val="411179341"/>
                  </a:ext>
                </a:extLst>
              </a:tr>
              <a:tr h="195701">
                <a:tc>
                  <a:txBody>
                    <a:bodyPr/>
                    <a:lstStyle/>
                    <a:p>
                      <a:r>
                        <a:rPr lang="fr-FR" sz="800" dirty="0" smtClean="0"/>
                        <a:t>tutu</a:t>
                      </a:r>
                      <a:endParaRPr lang="fr-FR" sz="800" dirty="0"/>
                    </a:p>
                  </a:txBody>
                  <a:tcPr/>
                </a:tc>
                <a:tc>
                  <a:txBody>
                    <a:bodyPr/>
                    <a:lstStyle/>
                    <a:p>
                      <a:r>
                        <a:rPr lang="fr-FR" sz="800" dirty="0" smtClean="0"/>
                        <a:t>8</a:t>
                      </a:r>
                      <a:endParaRPr lang="fr-FR" sz="800" dirty="0"/>
                    </a:p>
                  </a:txBody>
                  <a:tcPr/>
                </a:tc>
                <a:extLst>
                  <a:ext uri="{0D108BD9-81ED-4DB2-BD59-A6C34878D82A}">
                    <a16:rowId xmlns:a16="http://schemas.microsoft.com/office/drawing/2014/main" val="870832275"/>
                  </a:ext>
                </a:extLst>
              </a:tr>
            </a:tbl>
          </a:graphicData>
        </a:graphic>
      </p:graphicFrame>
      <p:pic>
        <p:nvPicPr>
          <p:cNvPr id="12" name="Image 11"/>
          <p:cNvPicPr>
            <a:picLocks noChangeAspect="1"/>
          </p:cNvPicPr>
          <p:nvPr/>
        </p:nvPicPr>
        <p:blipFill rotWithShape="1">
          <a:blip r:embed="rId2"/>
          <a:srcRect r="28780" b="162"/>
          <a:stretch/>
        </p:blipFill>
        <p:spPr>
          <a:xfrm>
            <a:off x="65950" y="52250"/>
            <a:ext cx="2402930" cy="305197"/>
          </a:xfrm>
          <a:prstGeom prst="rect">
            <a:avLst/>
          </a:prstGeom>
        </p:spPr>
      </p:pic>
      <p:sp>
        <p:nvSpPr>
          <p:cNvPr id="13" name="Rectangle 1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47777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914809"/>
          </a:xfrm>
        </p:spPr>
        <p:txBody>
          <a:bodyPr>
            <a:normAutofit/>
          </a:bodyPr>
          <a:lstStyle/>
          <a:p>
            <a:r>
              <a:rPr lang="fr-FR" sz="1800" b="1" dirty="0" smtClean="0"/>
              <a:t>Création d’une table avec l’instruction </a:t>
            </a:r>
            <a:r>
              <a:rPr lang="fr-FR" sz="1800" b="1" dirty="0" smtClean="0">
                <a:solidFill>
                  <a:schemeClr val="accent1">
                    <a:lumMod val="75000"/>
                  </a:schemeClr>
                </a:solidFill>
              </a:rPr>
              <a:t>DATALINES</a:t>
            </a:r>
          </a:p>
          <a:p>
            <a:endParaRPr lang="fr-FR" sz="1800" b="1" dirty="0">
              <a:solidFill>
                <a:schemeClr val="accent1">
                  <a:lumMod val="75000"/>
                </a:schemeClr>
              </a:solidFill>
            </a:endParaRPr>
          </a:p>
          <a:p>
            <a:endParaRPr lang="fr-FR" sz="1800" b="1" dirty="0" smtClean="0">
              <a:solidFill>
                <a:schemeClr val="accent1">
                  <a:lumMod val="75000"/>
                </a:schemeClr>
              </a:solidFill>
            </a:endParaRPr>
          </a:p>
          <a:p>
            <a:endParaRPr lang="fr-FR" sz="1800" b="1" dirty="0">
              <a:solidFill>
                <a:schemeClr val="accent1">
                  <a:lumMod val="75000"/>
                </a:schemeClr>
              </a:solidFill>
            </a:endParaRPr>
          </a:p>
          <a:p>
            <a:endParaRPr lang="fr-FR" sz="1800" b="1" dirty="0" smtClean="0">
              <a:solidFill>
                <a:schemeClr val="accent1">
                  <a:lumMod val="75000"/>
                </a:schemeClr>
              </a:solidFill>
            </a:endParaRPr>
          </a:p>
          <a:p>
            <a:endParaRPr lang="fr-FR" sz="1800" b="1" dirty="0">
              <a:solidFill>
                <a:schemeClr val="accent1">
                  <a:lumMod val="75000"/>
                </a:schemeClr>
              </a:solidFill>
            </a:endParaRPr>
          </a:p>
          <a:p>
            <a:endParaRPr lang="fr-FR" sz="1800" b="1" dirty="0" smtClean="0">
              <a:solidFill>
                <a:schemeClr val="accent1">
                  <a:lumMod val="75000"/>
                </a:schemeClr>
              </a:solidFill>
            </a:endParaRPr>
          </a:p>
          <a:p>
            <a:pPr lvl="1"/>
            <a:r>
              <a:rPr lang="fr-FR" sz="1600" dirty="0" smtClean="0"/>
              <a:t> </a:t>
            </a:r>
            <a:r>
              <a:rPr lang="fr-FR" sz="1600" b="1" dirty="0" smtClean="0">
                <a:solidFill>
                  <a:schemeClr val="accent1">
                    <a:lumMod val="75000"/>
                  </a:schemeClr>
                </a:solidFill>
              </a:rPr>
              <a:t>data</a:t>
            </a:r>
            <a:r>
              <a:rPr lang="fr-FR" sz="1600" dirty="0" smtClean="0"/>
              <a:t> : nom de la table en sortie </a:t>
            </a:r>
          </a:p>
          <a:p>
            <a:pPr lvl="1"/>
            <a:r>
              <a:rPr lang="fr-FR" sz="1600" dirty="0" smtClean="0"/>
              <a:t> </a:t>
            </a:r>
            <a:r>
              <a:rPr lang="fr-FR" sz="1600" b="1" dirty="0" smtClean="0">
                <a:solidFill>
                  <a:schemeClr val="accent1">
                    <a:lumMod val="75000"/>
                  </a:schemeClr>
                </a:solidFill>
              </a:rPr>
              <a:t>input</a:t>
            </a:r>
            <a:r>
              <a:rPr lang="fr-FR" sz="1600" dirty="0" smtClean="0"/>
              <a:t> : nom et type de chaque colonne de la table de sortie</a:t>
            </a:r>
          </a:p>
          <a:p>
            <a:pPr lvl="1"/>
            <a:r>
              <a:rPr lang="fr-FR" sz="1600" dirty="0"/>
              <a:t> </a:t>
            </a:r>
            <a:r>
              <a:rPr lang="fr-FR" sz="1600" b="1" dirty="0" err="1">
                <a:solidFill>
                  <a:schemeClr val="accent1">
                    <a:lumMod val="75000"/>
                  </a:schemeClr>
                </a:solidFill>
              </a:rPr>
              <a:t>infile</a:t>
            </a:r>
            <a:r>
              <a:rPr lang="fr-FR" sz="1600" b="1" dirty="0">
                <a:solidFill>
                  <a:schemeClr val="accent1">
                    <a:lumMod val="75000"/>
                  </a:schemeClr>
                </a:solidFill>
              </a:rPr>
              <a:t> </a:t>
            </a:r>
            <a:r>
              <a:rPr lang="fr-FR" sz="1600" b="1" dirty="0" err="1" smtClean="0">
                <a:solidFill>
                  <a:schemeClr val="accent1">
                    <a:lumMod val="75000"/>
                  </a:schemeClr>
                </a:solidFill>
              </a:rPr>
              <a:t>dataline</a:t>
            </a:r>
            <a:r>
              <a:rPr lang="fr-FR" sz="1600" b="1" dirty="0" smtClean="0">
                <a:solidFill>
                  <a:schemeClr val="accent1">
                    <a:lumMod val="75000"/>
                  </a:schemeClr>
                </a:solidFill>
              </a:rPr>
              <a:t> </a:t>
            </a:r>
            <a:r>
              <a:rPr lang="fr-FR" sz="1600" b="1" dirty="0" err="1" smtClean="0">
                <a:solidFill>
                  <a:schemeClr val="accent1">
                    <a:lumMod val="75000"/>
                  </a:schemeClr>
                </a:solidFill>
              </a:rPr>
              <a:t>delimiter</a:t>
            </a:r>
            <a:r>
              <a:rPr lang="fr-FR" sz="1600" b="1" dirty="0" smtClean="0">
                <a:solidFill>
                  <a:schemeClr val="accent1">
                    <a:lumMod val="75000"/>
                  </a:schemeClr>
                </a:solidFill>
              </a:rPr>
              <a:t> </a:t>
            </a:r>
            <a:r>
              <a:rPr lang="fr-FR" sz="1600" dirty="0" smtClean="0"/>
              <a:t>: permet de définir un délimiteur (si instruction non présente, le délimiteur sera un espace par défaut)</a:t>
            </a:r>
            <a:endParaRPr lang="fr-FR" sz="1600" dirty="0"/>
          </a:p>
          <a:p>
            <a:pPr lvl="1"/>
            <a:r>
              <a:rPr lang="fr-FR" sz="1600" dirty="0" smtClean="0"/>
              <a:t> </a:t>
            </a:r>
            <a:r>
              <a:rPr lang="fr-FR" sz="1600" b="1" dirty="0" err="1" smtClean="0">
                <a:solidFill>
                  <a:schemeClr val="accent1">
                    <a:lumMod val="75000"/>
                  </a:schemeClr>
                </a:solidFill>
              </a:rPr>
              <a:t>datalines</a:t>
            </a:r>
            <a:r>
              <a:rPr lang="fr-FR" sz="1600" b="1" dirty="0" smtClean="0">
                <a:solidFill>
                  <a:schemeClr val="accent1">
                    <a:lumMod val="75000"/>
                  </a:schemeClr>
                </a:solidFill>
              </a:rPr>
              <a:t>;</a:t>
            </a:r>
            <a:r>
              <a:rPr lang="fr-FR" sz="1600" dirty="0" smtClean="0"/>
              <a:t> : liste des valeurs à écrire dans la table </a:t>
            </a:r>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27</a:t>
            </a:fld>
            <a:endParaRPr lang="fr-FR" dirty="0">
              <a:solidFill>
                <a:prstClr val="black">
                  <a:tint val="75000"/>
                </a:prstClr>
              </a:solidFill>
            </a:endParaRPr>
          </a:p>
        </p:txBody>
      </p:sp>
      <p:sp>
        <p:nvSpPr>
          <p:cNvPr id="9" name="Titre 4"/>
          <p:cNvSpPr>
            <a:spLocks noGrp="1"/>
          </p:cNvSpPr>
          <p:nvPr>
            <p:ph type="title"/>
          </p:nvPr>
        </p:nvSpPr>
        <p:spPr>
          <a:xfrm>
            <a:off x="1629580" y="211369"/>
            <a:ext cx="8974800" cy="478800"/>
          </a:xfrm>
        </p:spPr>
        <p:txBody>
          <a:bodyPr/>
          <a:lstStyle/>
          <a:p>
            <a:r>
              <a:rPr lang="fr-FR" cap="all" dirty="0" smtClean="0"/>
              <a:t>Les étapes DATA #15</a:t>
            </a:r>
            <a:endParaRPr lang="fr-FR" cap="all" dirty="0"/>
          </a:p>
        </p:txBody>
      </p:sp>
      <p:sp>
        <p:nvSpPr>
          <p:cNvPr id="10"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err="1" smtClean="0"/>
              <a:t>datalines</a:t>
            </a:r>
            <a:endParaRPr lang="fr-FR" cap="small" dirty="0"/>
          </a:p>
        </p:txBody>
      </p:sp>
      <p:sp>
        <p:nvSpPr>
          <p:cNvPr id="5" name="Rectangle 4"/>
          <p:cNvSpPr/>
          <p:nvPr/>
        </p:nvSpPr>
        <p:spPr>
          <a:xfrm>
            <a:off x="1389561" y="2105238"/>
            <a:ext cx="4978840" cy="178510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original_data</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input</a:t>
            </a:r>
            <a:r>
              <a:rPr lang="fr-FR" sz="1100" dirty="0">
                <a:solidFill>
                  <a:srgbClr val="000000"/>
                </a:solidFill>
                <a:latin typeface="Courier New" panose="02070309020205020404" pitchFamily="49" charset="0"/>
              </a:rPr>
              <a:t> var1 $ var2</a:t>
            </a:r>
            <a:r>
              <a:rPr lang="fr-FR" sz="1100" dirty="0" smtClean="0">
                <a:solidFill>
                  <a:srgbClr val="000000"/>
                </a:solidFill>
                <a:latin typeface="Courier New" panose="02070309020205020404" pitchFamily="49" charset="0"/>
              </a:rPr>
              <a:t>;</a:t>
            </a:r>
          </a:p>
          <a:p>
            <a:r>
              <a:rPr lang="fr-FR" sz="1100" dirty="0" smtClean="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infile</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datalines</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delimiter</a:t>
            </a:r>
            <a:r>
              <a:rPr lang="fr-FR" sz="1100" dirty="0" smtClean="0">
                <a:solidFill>
                  <a:srgbClr val="000000"/>
                </a:solidFill>
                <a:latin typeface="Courier New" panose="02070309020205020404" pitchFamily="49" charset="0"/>
              </a:rPr>
              <a:t>=</a:t>
            </a:r>
            <a:r>
              <a:rPr lang="fr-FR" sz="1100" dirty="0" smtClean="0">
                <a:solidFill>
                  <a:srgbClr val="800080"/>
                </a:solidFill>
                <a:latin typeface="Courier New" panose="02070309020205020404" pitchFamily="49" charset="0"/>
              </a:rPr>
              <a:t>" "</a:t>
            </a:r>
            <a:r>
              <a:rPr lang="fr-FR" sz="1100" dirty="0" smtClean="0">
                <a:solidFill>
                  <a:srgbClr val="000000"/>
                </a:solidFill>
                <a:latin typeface="Courier New" panose="02070309020205020404" pitchFamily="49" charset="0"/>
              </a:rPr>
              <a:t>;</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datalines</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A 12</a:t>
            </a:r>
          </a:p>
          <a:p>
            <a:r>
              <a:rPr lang="fr-FR" sz="1100" dirty="0">
                <a:solidFill>
                  <a:srgbClr val="000000"/>
                </a:solidFill>
                <a:latin typeface="Courier New" panose="02070309020205020404" pitchFamily="49" charset="0"/>
              </a:rPr>
              <a:t>B 19</a:t>
            </a:r>
          </a:p>
          <a:p>
            <a:r>
              <a:rPr lang="fr-FR" sz="1100" dirty="0">
                <a:solidFill>
                  <a:srgbClr val="000000"/>
                </a:solidFill>
                <a:latin typeface="Courier New" panose="02070309020205020404" pitchFamily="49" charset="0"/>
              </a:rPr>
              <a:t>C 23</a:t>
            </a:r>
          </a:p>
          <a:p>
            <a:r>
              <a:rPr lang="fr-FR" sz="1100" dirty="0">
                <a:solidFill>
                  <a:srgbClr val="000000"/>
                </a:solidFill>
                <a:latin typeface="Courier New" panose="02070309020205020404" pitchFamily="49" charset="0"/>
              </a:rPr>
              <a:t>D 40</a:t>
            </a:r>
          </a:p>
          <a:p>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6" name="ZoneTexte 15"/>
          <p:cNvSpPr txBox="1"/>
          <p:nvPr/>
        </p:nvSpPr>
        <p:spPr>
          <a:xfrm>
            <a:off x="1295400" y="1764007"/>
            <a:ext cx="8686800" cy="286232"/>
          </a:xfrm>
          <a:prstGeom prst="rect">
            <a:avLst/>
          </a:prstGeom>
          <a:noFill/>
        </p:spPr>
        <p:txBody>
          <a:bodyPr vert="horz" wrap="square" rtlCol="0">
            <a:spAutoFit/>
          </a:bodyPr>
          <a:lstStyle/>
          <a:p>
            <a:pPr indent="-23" defTabSz="914377">
              <a:lnSpc>
                <a:spcPct val="90000"/>
              </a:lnSpc>
              <a:spcBef>
                <a:spcPts val="500"/>
              </a:spcBef>
            </a:pPr>
            <a:r>
              <a:rPr lang="fr-FR" sz="1400" dirty="0" smtClean="0">
                <a:solidFill>
                  <a:srgbClr val="13324A"/>
                </a:solidFill>
                <a:latin typeface="+mj-lt"/>
              </a:rPr>
              <a:t>Exemple :</a:t>
            </a:r>
          </a:p>
        </p:txBody>
      </p:sp>
      <p:sp>
        <p:nvSpPr>
          <p:cNvPr id="20" name="Flèche droite 19"/>
          <p:cNvSpPr/>
          <p:nvPr/>
        </p:nvSpPr>
        <p:spPr>
          <a:xfrm>
            <a:off x="6578767" y="2679972"/>
            <a:ext cx="548640" cy="326571"/>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rotWithShape="1">
          <a:blip r:embed="rId2"/>
          <a:srcRect r="28780" b="162"/>
          <a:stretch/>
        </p:blipFill>
        <p:spPr>
          <a:xfrm>
            <a:off x="65950" y="52250"/>
            <a:ext cx="2402930" cy="305197"/>
          </a:xfrm>
          <a:prstGeom prst="rect">
            <a:avLst/>
          </a:prstGeom>
        </p:spPr>
      </p:pic>
      <p:sp>
        <p:nvSpPr>
          <p:cNvPr id="3" name="Rectangle 2"/>
          <p:cNvSpPr/>
          <p:nvPr/>
        </p:nvSpPr>
        <p:spPr>
          <a:xfrm>
            <a:off x="1421761" y="2806666"/>
            <a:ext cx="415637" cy="704557"/>
          </a:xfrm>
          <a:prstGeom prst="rect">
            <a:avLst/>
          </a:prstGeom>
          <a:solidFill>
            <a:schemeClr val="accent4">
              <a:lumMod val="40000"/>
              <a:lumOff val="60000"/>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3"/>
          <a:stretch>
            <a:fillRect/>
          </a:stretch>
        </p:blipFill>
        <p:spPr>
          <a:xfrm>
            <a:off x="7337773" y="2339941"/>
            <a:ext cx="1809750" cy="933450"/>
          </a:xfrm>
          <a:prstGeom prst="rect">
            <a:avLst/>
          </a:prstGeom>
        </p:spPr>
      </p:pic>
      <p:sp>
        <p:nvSpPr>
          <p:cNvPr id="13" name="Rectangle 1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67507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95662"/>
          </a:xfrm>
        </p:spPr>
        <p:txBody>
          <a:bodyPr>
            <a:normAutofit/>
          </a:bodyPr>
          <a:lstStyle/>
          <a:p>
            <a:r>
              <a:rPr lang="fr-FR" sz="1800" dirty="0" smtClean="0"/>
              <a:t>Opérateurs de comparaison :</a:t>
            </a:r>
          </a:p>
          <a:p>
            <a:endParaRPr lang="fr-FR" sz="1800" dirty="0"/>
          </a:p>
          <a:p>
            <a:endParaRPr lang="fr-FR" sz="1800" dirty="0" smtClean="0"/>
          </a:p>
          <a:p>
            <a:endParaRPr lang="fr-FR" sz="1800" dirty="0"/>
          </a:p>
          <a:p>
            <a:endParaRPr lang="fr-FR" sz="1800" dirty="0" smtClean="0"/>
          </a:p>
          <a:p>
            <a:endParaRPr lang="fr-FR" sz="900" dirty="0" smtClean="0"/>
          </a:p>
          <a:p>
            <a:r>
              <a:rPr lang="fr-FR" sz="1800" dirty="0" smtClean="0"/>
              <a:t>Opérateur logiques :</a:t>
            </a:r>
          </a:p>
          <a:p>
            <a:endParaRPr lang="fr-FR" sz="2000" dirty="0"/>
          </a:p>
          <a:p>
            <a:endParaRPr lang="fr-FR" sz="2000" dirty="0" smtClean="0"/>
          </a:p>
          <a:p>
            <a:r>
              <a:rPr lang="fr-FR" sz="1800" dirty="0" smtClean="0"/>
              <a:t>Opérateurs arithmétiques :</a:t>
            </a:r>
          </a:p>
          <a:p>
            <a:pPr lvl="1"/>
            <a:r>
              <a:rPr lang="fr-FR" sz="1600" dirty="0" smtClean="0"/>
              <a:t>Les opérateurs naturels : </a:t>
            </a:r>
            <a:r>
              <a:rPr lang="fr-FR" sz="1600" b="1" dirty="0" smtClean="0">
                <a:solidFill>
                  <a:schemeClr val="accent1">
                    <a:lumMod val="75000"/>
                  </a:schemeClr>
                </a:solidFill>
              </a:rPr>
              <a:t>+</a:t>
            </a:r>
            <a:r>
              <a:rPr lang="fr-FR" sz="1600" dirty="0" smtClean="0"/>
              <a:t>, </a:t>
            </a:r>
            <a:r>
              <a:rPr lang="fr-FR" sz="1600" b="1" dirty="0" smtClean="0">
                <a:solidFill>
                  <a:schemeClr val="accent1">
                    <a:lumMod val="75000"/>
                  </a:schemeClr>
                </a:solidFill>
              </a:rPr>
              <a:t>-</a:t>
            </a:r>
            <a:r>
              <a:rPr lang="fr-FR" sz="1600" dirty="0" smtClean="0"/>
              <a:t>, </a:t>
            </a:r>
            <a:r>
              <a:rPr lang="fr-FR" sz="1600" b="1" dirty="0" smtClean="0">
                <a:solidFill>
                  <a:schemeClr val="accent1">
                    <a:lumMod val="75000"/>
                  </a:schemeClr>
                </a:solidFill>
              </a:rPr>
              <a:t>*</a:t>
            </a:r>
            <a:r>
              <a:rPr lang="fr-FR" sz="1600" dirty="0" smtClean="0"/>
              <a:t> et </a:t>
            </a:r>
            <a:r>
              <a:rPr lang="fr-FR" sz="1600" b="1" dirty="0" smtClean="0">
                <a:solidFill>
                  <a:schemeClr val="accent1">
                    <a:lumMod val="75000"/>
                  </a:schemeClr>
                </a:solidFill>
              </a:rPr>
              <a:t>/</a:t>
            </a:r>
            <a:r>
              <a:rPr lang="fr-FR" sz="1600" dirty="0" smtClean="0"/>
              <a:t> (ainsi que l’opérateur </a:t>
            </a:r>
            <a:r>
              <a:rPr lang="fr-FR" sz="1600" b="1" dirty="0" smtClean="0">
                <a:solidFill>
                  <a:schemeClr val="accent1">
                    <a:lumMod val="75000"/>
                  </a:schemeClr>
                </a:solidFill>
              </a:rPr>
              <a:t>**</a:t>
            </a:r>
            <a:r>
              <a:rPr lang="fr-FR" sz="1600" dirty="0" smtClean="0"/>
              <a:t> d’exponentiation)</a:t>
            </a:r>
          </a:p>
          <a:p>
            <a:pPr lvl="1">
              <a:buClr>
                <a:schemeClr val="tx2"/>
              </a:buClr>
            </a:pPr>
            <a:r>
              <a:rPr lang="fr-FR" sz="1600" b="1" dirty="0" smtClean="0">
                <a:solidFill>
                  <a:schemeClr val="accent1">
                    <a:lumMod val="75000"/>
                  </a:schemeClr>
                </a:solidFill>
              </a:rPr>
              <a:t>a&lt;&gt;b </a:t>
            </a:r>
            <a:r>
              <a:rPr lang="fr-FR" sz="1600" dirty="0" smtClean="0"/>
              <a:t>ou </a:t>
            </a:r>
            <a:r>
              <a:rPr lang="fr-FR" sz="1600" b="1" dirty="0" smtClean="0">
                <a:solidFill>
                  <a:schemeClr val="accent1">
                    <a:lumMod val="75000"/>
                  </a:schemeClr>
                </a:solidFill>
              </a:rPr>
              <a:t>Min(</a:t>
            </a:r>
            <a:r>
              <a:rPr lang="fr-FR" sz="1600" b="1" dirty="0" err="1" smtClean="0">
                <a:solidFill>
                  <a:schemeClr val="accent1">
                    <a:lumMod val="75000"/>
                  </a:schemeClr>
                </a:solidFill>
              </a:rPr>
              <a:t>a,b</a:t>
            </a:r>
            <a:r>
              <a:rPr lang="fr-FR" sz="1600" b="1" dirty="0" smtClean="0">
                <a:solidFill>
                  <a:schemeClr val="accent1">
                    <a:lumMod val="75000"/>
                  </a:schemeClr>
                </a:solidFill>
              </a:rPr>
              <a:t>) </a:t>
            </a:r>
            <a:r>
              <a:rPr lang="fr-FR" sz="1600" dirty="0" smtClean="0"/>
              <a:t>désigne le minimum entre a et b</a:t>
            </a:r>
          </a:p>
          <a:p>
            <a:pPr lvl="1">
              <a:buClr>
                <a:schemeClr val="tx2"/>
              </a:buClr>
            </a:pPr>
            <a:r>
              <a:rPr lang="fr-FR" sz="1600" b="1" dirty="0" smtClean="0">
                <a:solidFill>
                  <a:schemeClr val="accent1">
                    <a:lumMod val="75000"/>
                  </a:schemeClr>
                </a:solidFill>
              </a:rPr>
              <a:t>a&gt;&lt;b </a:t>
            </a:r>
            <a:r>
              <a:rPr lang="fr-FR" sz="1600" dirty="0"/>
              <a:t>ou </a:t>
            </a:r>
            <a:r>
              <a:rPr lang="fr-FR" sz="1600" b="1" dirty="0" smtClean="0">
                <a:solidFill>
                  <a:schemeClr val="accent1">
                    <a:lumMod val="75000"/>
                  </a:schemeClr>
                </a:solidFill>
              </a:rPr>
              <a:t>Max(</a:t>
            </a:r>
            <a:r>
              <a:rPr lang="fr-FR" sz="1600" b="1" dirty="0" err="1" smtClean="0">
                <a:solidFill>
                  <a:schemeClr val="accent1">
                    <a:lumMod val="75000"/>
                  </a:schemeClr>
                </a:solidFill>
              </a:rPr>
              <a:t>a,b</a:t>
            </a:r>
            <a:r>
              <a:rPr lang="fr-FR" sz="1600" b="1" dirty="0">
                <a:solidFill>
                  <a:schemeClr val="accent1">
                    <a:lumMod val="75000"/>
                  </a:schemeClr>
                </a:solidFill>
              </a:rPr>
              <a:t>)</a:t>
            </a:r>
            <a:r>
              <a:rPr lang="fr-FR" sz="1600" dirty="0"/>
              <a:t> désigne le </a:t>
            </a:r>
            <a:r>
              <a:rPr lang="fr-FR" sz="1600" dirty="0" smtClean="0"/>
              <a:t>maximum entre </a:t>
            </a:r>
            <a:r>
              <a:rPr lang="fr-FR" sz="1600" dirty="0"/>
              <a:t>a et </a:t>
            </a:r>
            <a:r>
              <a:rPr lang="fr-FR" sz="1600" dirty="0" smtClean="0"/>
              <a:t>b</a:t>
            </a:r>
          </a:p>
          <a:p>
            <a:r>
              <a:rPr lang="fr-FR" sz="1800" dirty="0" smtClean="0"/>
              <a:t>Opérateur de concaténation : </a:t>
            </a:r>
            <a:r>
              <a:rPr lang="fr-FR" sz="1800" b="1" dirty="0" smtClean="0">
                <a:solidFill>
                  <a:schemeClr val="accent1">
                    <a:lumMod val="75000"/>
                  </a:schemeClr>
                </a:solidFill>
              </a:rPr>
              <a:t>!!</a:t>
            </a:r>
          </a:p>
          <a:p>
            <a:pPr marL="0" indent="0">
              <a:buNone/>
            </a:pPr>
            <a:endParaRPr lang="fr-FR" sz="2000" dirty="0" smtClean="0"/>
          </a:p>
          <a:p>
            <a:pPr marL="0" indent="0">
              <a:buNone/>
            </a:pPr>
            <a:endParaRPr lang="fr-FR" sz="800" dirty="0" smtClean="0"/>
          </a:p>
          <a:p>
            <a:endParaRPr lang="fr-FR" sz="2000" b="1" dirty="0">
              <a:solidFill>
                <a:schemeClr val="accent1">
                  <a:lumMod val="75000"/>
                </a:schemeClr>
              </a:solidFill>
            </a:endParaRPr>
          </a:p>
          <a:p>
            <a:endParaRPr lang="fr-FR" sz="2000" b="1" dirty="0" smtClean="0">
              <a:solidFill>
                <a:schemeClr val="accent1">
                  <a:lumMod val="75000"/>
                </a:schemeClr>
              </a:solidFill>
            </a:endParaRPr>
          </a:p>
          <a:p>
            <a:endParaRPr lang="fr-FR" sz="2000" b="1" dirty="0">
              <a:solidFill>
                <a:schemeClr val="accent1">
                  <a:lumMod val="75000"/>
                </a:schemeClr>
              </a:solidFill>
            </a:endParaRPr>
          </a:p>
        </p:txBody>
      </p:sp>
      <p:sp>
        <p:nvSpPr>
          <p:cNvPr id="5" name="Titre 4"/>
          <p:cNvSpPr>
            <a:spLocks noGrp="1"/>
          </p:cNvSpPr>
          <p:nvPr>
            <p:ph type="title"/>
          </p:nvPr>
        </p:nvSpPr>
        <p:spPr/>
        <p:txBody>
          <a:bodyPr/>
          <a:lstStyle/>
          <a:p>
            <a:r>
              <a:rPr lang="fr-FR" cap="all" dirty="0" smtClean="0"/>
              <a:t>Les étapes DATA #16</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28</a:t>
            </a:fld>
            <a:endParaRPr lang="fr-FR" dirty="0">
              <a:solidFill>
                <a:prstClr val="black">
                  <a:tint val="75000"/>
                </a:prstClr>
              </a:solidFill>
            </a:endParaRPr>
          </a:p>
        </p:txBody>
      </p:sp>
      <p:graphicFrame>
        <p:nvGraphicFramePr>
          <p:cNvPr id="13" name="Tableau 12"/>
          <p:cNvGraphicFramePr>
            <a:graphicFrameLocks noGrp="1"/>
          </p:cNvGraphicFramePr>
          <p:nvPr>
            <p:extLst>
              <p:ext uri="{D42A27DB-BD31-4B8C-83A1-F6EECF244321}">
                <p14:modId xmlns:p14="http://schemas.microsoft.com/office/powerpoint/2010/main" val="1139395730"/>
              </p:ext>
            </p:extLst>
          </p:nvPr>
        </p:nvGraphicFramePr>
        <p:xfrm>
          <a:off x="4052739" y="1442558"/>
          <a:ext cx="4052764" cy="1950720"/>
        </p:xfrm>
        <a:graphic>
          <a:graphicData uri="http://schemas.openxmlformats.org/drawingml/2006/table">
            <a:tbl>
              <a:tblPr firstRow="1" bandRow="1">
                <a:tableStyleId>{69012ECD-51FC-41F1-AA8D-1B2483CD663E}</a:tableStyleId>
              </a:tblPr>
              <a:tblGrid>
                <a:gridCol w="571986">
                  <a:extLst>
                    <a:ext uri="{9D8B030D-6E8A-4147-A177-3AD203B41FA5}">
                      <a16:colId xmlns:a16="http://schemas.microsoft.com/office/drawing/2014/main" val="2698694159"/>
                    </a:ext>
                  </a:extLst>
                </a:gridCol>
                <a:gridCol w="529798">
                  <a:extLst>
                    <a:ext uri="{9D8B030D-6E8A-4147-A177-3AD203B41FA5}">
                      <a16:colId xmlns:a16="http://schemas.microsoft.com/office/drawing/2014/main" val="311962072"/>
                    </a:ext>
                  </a:extLst>
                </a:gridCol>
                <a:gridCol w="2950980">
                  <a:extLst>
                    <a:ext uri="{9D8B030D-6E8A-4147-A177-3AD203B41FA5}">
                      <a16:colId xmlns:a16="http://schemas.microsoft.com/office/drawing/2014/main" val="2184069517"/>
                    </a:ext>
                  </a:extLst>
                </a:gridCol>
              </a:tblGrid>
              <a:tr h="195701">
                <a:tc gridSpan="2">
                  <a:txBody>
                    <a:bodyPr/>
                    <a:lstStyle/>
                    <a:p>
                      <a:pPr algn="ctr"/>
                      <a:r>
                        <a:rPr lang="fr-FR" sz="1000" dirty="0" smtClean="0"/>
                        <a:t>Opérateur </a:t>
                      </a:r>
                      <a:endParaRPr lang="fr-FR" sz="1000" dirty="0"/>
                    </a:p>
                  </a:txBody>
                  <a:tcPr/>
                </a:tc>
                <a:tc hMerge="1">
                  <a:txBody>
                    <a:bodyPr/>
                    <a:lstStyle/>
                    <a:p>
                      <a:endParaRPr lang="fr-FR" sz="800" dirty="0"/>
                    </a:p>
                  </a:txBody>
                  <a:tcPr/>
                </a:tc>
                <a:tc>
                  <a:txBody>
                    <a:bodyPr/>
                    <a:lstStyle/>
                    <a:p>
                      <a:r>
                        <a:rPr lang="fr-FR" sz="1000" dirty="0" smtClean="0"/>
                        <a:t>Signification</a:t>
                      </a:r>
                      <a:endParaRPr lang="fr-FR" sz="1000" dirty="0"/>
                    </a:p>
                  </a:txBody>
                  <a:tcPr/>
                </a:tc>
                <a:extLst>
                  <a:ext uri="{0D108BD9-81ED-4DB2-BD59-A6C34878D82A}">
                    <a16:rowId xmlns:a16="http://schemas.microsoft.com/office/drawing/2014/main" val="529447938"/>
                  </a:ext>
                </a:extLst>
              </a:tr>
              <a:tr h="195701">
                <a:tc>
                  <a:txBody>
                    <a:bodyPr/>
                    <a:lstStyle/>
                    <a:p>
                      <a:r>
                        <a:rPr lang="fr-FR" sz="1000" b="1" dirty="0" smtClean="0"/>
                        <a:t>LT</a:t>
                      </a:r>
                      <a:endParaRPr lang="fr-FR" sz="1000" b="1" dirty="0">
                        <a:solidFill>
                          <a:schemeClr val="accent1">
                            <a:lumMod val="75000"/>
                          </a:schemeClr>
                        </a:solidFill>
                      </a:endParaRPr>
                    </a:p>
                  </a:txBody>
                  <a:tcPr/>
                </a:tc>
                <a:tc>
                  <a:txBody>
                    <a:bodyPr/>
                    <a:lstStyle/>
                    <a:p>
                      <a:r>
                        <a:rPr lang="fr-FR" sz="1000" b="1" dirty="0" smtClean="0"/>
                        <a:t>&lt;</a:t>
                      </a:r>
                      <a:endParaRPr lang="fr-FR" sz="1000" b="1" dirty="0">
                        <a:solidFill>
                          <a:schemeClr val="accent1">
                            <a:lumMod val="75000"/>
                          </a:schemeClr>
                        </a:solidFill>
                      </a:endParaRPr>
                    </a:p>
                  </a:txBody>
                  <a:tcPr/>
                </a:tc>
                <a:tc>
                  <a:txBody>
                    <a:bodyPr/>
                    <a:lstStyle/>
                    <a:p>
                      <a:r>
                        <a:rPr lang="fr-FR" sz="1000" dirty="0" smtClean="0"/>
                        <a:t>Inférieur strict (</a:t>
                      </a:r>
                      <a:r>
                        <a:rPr lang="fr-FR" sz="1000" dirty="0" err="1" smtClean="0"/>
                        <a:t>lesser</a:t>
                      </a:r>
                      <a:r>
                        <a:rPr lang="fr-FR" sz="1000" dirty="0" smtClean="0"/>
                        <a:t> </a:t>
                      </a:r>
                      <a:r>
                        <a:rPr lang="fr-FR" sz="1000" dirty="0" err="1" smtClean="0"/>
                        <a:t>than</a:t>
                      </a:r>
                      <a:r>
                        <a:rPr lang="fr-FR" sz="1000" dirty="0" smtClean="0"/>
                        <a:t>)</a:t>
                      </a:r>
                      <a:endParaRPr lang="fr-FR" sz="1000" dirty="0"/>
                    </a:p>
                  </a:txBody>
                  <a:tcPr/>
                </a:tc>
                <a:extLst>
                  <a:ext uri="{0D108BD9-81ED-4DB2-BD59-A6C34878D82A}">
                    <a16:rowId xmlns:a16="http://schemas.microsoft.com/office/drawing/2014/main" val="3069501505"/>
                  </a:ext>
                </a:extLst>
              </a:tr>
              <a:tr h="195701">
                <a:tc>
                  <a:txBody>
                    <a:bodyPr/>
                    <a:lstStyle/>
                    <a:p>
                      <a:r>
                        <a:rPr lang="fr-FR" sz="1000" b="1" dirty="0" smtClean="0"/>
                        <a:t>GT</a:t>
                      </a:r>
                      <a:endParaRPr lang="fr-FR" sz="1000" b="1" dirty="0">
                        <a:solidFill>
                          <a:schemeClr val="accent1">
                            <a:lumMod val="75000"/>
                          </a:schemeClr>
                        </a:solidFill>
                      </a:endParaRPr>
                    </a:p>
                  </a:txBody>
                  <a:tcPr/>
                </a:tc>
                <a:tc>
                  <a:txBody>
                    <a:bodyPr/>
                    <a:lstStyle/>
                    <a:p>
                      <a:r>
                        <a:rPr lang="fr-FR" sz="1000" b="1" dirty="0" smtClean="0"/>
                        <a:t>&gt;</a:t>
                      </a:r>
                      <a:endParaRPr lang="fr-FR" sz="1000" b="1" dirty="0">
                        <a:solidFill>
                          <a:schemeClr val="accent1">
                            <a:lumMod val="75000"/>
                          </a:schemeClr>
                        </a:solidFill>
                      </a:endParaRPr>
                    </a:p>
                  </a:txBody>
                  <a:tcPr/>
                </a:tc>
                <a:tc>
                  <a:txBody>
                    <a:bodyPr/>
                    <a:lstStyle/>
                    <a:p>
                      <a:r>
                        <a:rPr lang="fr-FR" sz="1000" dirty="0" smtClean="0"/>
                        <a:t>Supérieur strict</a:t>
                      </a:r>
                      <a:r>
                        <a:rPr lang="fr-FR" sz="1000" baseline="0" dirty="0" smtClean="0"/>
                        <a:t> (</a:t>
                      </a:r>
                      <a:r>
                        <a:rPr lang="fr-FR" sz="1000" baseline="0" dirty="0" err="1" smtClean="0"/>
                        <a:t>greater</a:t>
                      </a:r>
                      <a:r>
                        <a:rPr lang="fr-FR" sz="1000" baseline="0" dirty="0" smtClean="0"/>
                        <a:t> </a:t>
                      </a:r>
                      <a:r>
                        <a:rPr lang="fr-FR" sz="1000" baseline="0" dirty="0" err="1" smtClean="0"/>
                        <a:t>than</a:t>
                      </a:r>
                      <a:r>
                        <a:rPr lang="fr-FR" sz="1000" baseline="0" dirty="0" smtClean="0"/>
                        <a:t>)</a:t>
                      </a:r>
                      <a:endParaRPr lang="fr-FR" sz="1000" dirty="0"/>
                    </a:p>
                  </a:txBody>
                  <a:tcPr/>
                </a:tc>
                <a:extLst>
                  <a:ext uri="{0D108BD9-81ED-4DB2-BD59-A6C34878D82A}">
                    <a16:rowId xmlns:a16="http://schemas.microsoft.com/office/drawing/2014/main" val="411179341"/>
                  </a:ext>
                </a:extLst>
              </a:tr>
              <a:tr h="195701">
                <a:tc>
                  <a:txBody>
                    <a:bodyPr/>
                    <a:lstStyle/>
                    <a:p>
                      <a:r>
                        <a:rPr lang="fr-FR" sz="1000" b="1" dirty="0" smtClean="0"/>
                        <a:t>LE</a:t>
                      </a:r>
                      <a:endParaRPr lang="fr-FR" sz="1000" b="1" dirty="0">
                        <a:solidFill>
                          <a:schemeClr val="accent1">
                            <a:lumMod val="75000"/>
                          </a:schemeClr>
                        </a:solidFill>
                      </a:endParaRPr>
                    </a:p>
                  </a:txBody>
                  <a:tcPr/>
                </a:tc>
                <a:tc>
                  <a:txBody>
                    <a:bodyPr/>
                    <a:lstStyle/>
                    <a:p>
                      <a:r>
                        <a:rPr lang="fr-FR" sz="1000" b="1" dirty="0" smtClean="0"/>
                        <a:t>&lt;=</a:t>
                      </a:r>
                      <a:endParaRPr lang="fr-FR" sz="1000" b="1" dirty="0">
                        <a:solidFill>
                          <a:schemeClr val="accent1">
                            <a:lumMod val="75000"/>
                          </a:schemeClr>
                        </a:solidFill>
                      </a:endParaRPr>
                    </a:p>
                  </a:txBody>
                  <a:tcPr/>
                </a:tc>
                <a:tc>
                  <a:txBody>
                    <a:bodyPr/>
                    <a:lstStyle/>
                    <a:p>
                      <a:r>
                        <a:rPr lang="fr-FR" sz="1000" dirty="0" smtClean="0"/>
                        <a:t>Inférieur ou égal (</a:t>
                      </a:r>
                      <a:r>
                        <a:rPr lang="fr-FR" sz="1000" dirty="0" err="1" smtClean="0"/>
                        <a:t>lesser</a:t>
                      </a:r>
                      <a:r>
                        <a:rPr lang="fr-FR" sz="1000" dirty="0" smtClean="0"/>
                        <a:t> or </a:t>
                      </a:r>
                      <a:r>
                        <a:rPr lang="fr-FR" sz="1000" dirty="0" err="1" smtClean="0"/>
                        <a:t>equal</a:t>
                      </a:r>
                      <a:r>
                        <a:rPr lang="fr-FR" sz="1000" dirty="0" smtClean="0"/>
                        <a:t>)</a:t>
                      </a:r>
                      <a:endParaRPr lang="fr-FR" sz="1000" dirty="0"/>
                    </a:p>
                  </a:txBody>
                  <a:tcPr/>
                </a:tc>
                <a:extLst>
                  <a:ext uri="{0D108BD9-81ED-4DB2-BD59-A6C34878D82A}">
                    <a16:rowId xmlns:a16="http://schemas.microsoft.com/office/drawing/2014/main" val="860779078"/>
                  </a:ext>
                </a:extLst>
              </a:tr>
              <a:tr h="195701">
                <a:tc>
                  <a:txBody>
                    <a:bodyPr/>
                    <a:lstStyle/>
                    <a:p>
                      <a:r>
                        <a:rPr lang="fr-FR" sz="1000" b="1" dirty="0" smtClean="0"/>
                        <a:t>GE</a:t>
                      </a:r>
                      <a:endParaRPr lang="fr-FR" sz="1000" b="1" dirty="0">
                        <a:solidFill>
                          <a:schemeClr val="accent1">
                            <a:lumMod val="75000"/>
                          </a:schemeClr>
                        </a:solidFill>
                      </a:endParaRPr>
                    </a:p>
                  </a:txBody>
                  <a:tcPr/>
                </a:tc>
                <a:tc>
                  <a:txBody>
                    <a:bodyPr/>
                    <a:lstStyle/>
                    <a:p>
                      <a:r>
                        <a:rPr lang="fr-FR" sz="1000" b="1" dirty="0" smtClean="0"/>
                        <a:t>&gt;=</a:t>
                      </a:r>
                      <a:endParaRPr lang="fr-FR" sz="1000" b="1" dirty="0">
                        <a:solidFill>
                          <a:schemeClr val="accent1">
                            <a:lumMod val="75000"/>
                          </a:schemeClr>
                        </a:solidFill>
                      </a:endParaRPr>
                    </a:p>
                  </a:txBody>
                  <a:tcPr/>
                </a:tc>
                <a:tc>
                  <a:txBody>
                    <a:bodyPr/>
                    <a:lstStyle/>
                    <a:p>
                      <a:r>
                        <a:rPr lang="fr-FR" sz="1000" dirty="0" smtClean="0"/>
                        <a:t>Supérieur</a:t>
                      </a:r>
                      <a:r>
                        <a:rPr lang="fr-FR" sz="1000" baseline="0" dirty="0" smtClean="0"/>
                        <a:t> ou égal (</a:t>
                      </a:r>
                      <a:r>
                        <a:rPr lang="fr-FR" sz="1000" baseline="0" dirty="0" err="1" smtClean="0"/>
                        <a:t>greater</a:t>
                      </a:r>
                      <a:r>
                        <a:rPr lang="fr-FR" sz="1000" baseline="0" dirty="0" smtClean="0"/>
                        <a:t> or </a:t>
                      </a:r>
                      <a:r>
                        <a:rPr lang="fr-FR" sz="1000" baseline="0" dirty="0" err="1" smtClean="0"/>
                        <a:t>equal</a:t>
                      </a:r>
                      <a:r>
                        <a:rPr lang="fr-FR" sz="1000" baseline="0" dirty="0" smtClean="0"/>
                        <a:t>)</a:t>
                      </a:r>
                      <a:endParaRPr lang="fr-FR" sz="1000" dirty="0"/>
                    </a:p>
                  </a:txBody>
                  <a:tcPr/>
                </a:tc>
                <a:extLst>
                  <a:ext uri="{0D108BD9-81ED-4DB2-BD59-A6C34878D82A}">
                    <a16:rowId xmlns:a16="http://schemas.microsoft.com/office/drawing/2014/main" val="3557650845"/>
                  </a:ext>
                </a:extLst>
              </a:tr>
              <a:tr h="195701">
                <a:tc>
                  <a:txBody>
                    <a:bodyPr/>
                    <a:lstStyle/>
                    <a:p>
                      <a:r>
                        <a:rPr lang="fr-FR" sz="1000" b="1" dirty="0" smtClean="0"/>
                        <a:t>EQ</a:t>
                      </a:r>
                      <a:endParaRPr lang="fr-FR" sz="1000" b="1" dirty="0">
                        <a:solidFill>
                          <a:schemeClr val="accent1">
                            <a:lumMod val="75000"/>
                          </a:schemeClr>
                        </a:solidFill>
                      </a:endParaRPr>
                    </a:p>
                  </a:txBody>
                  <a:tcPr/>
                </a:tc>
                <a:tc>
                  <a:txBody>
                    <a:bodyPr/>
                    <a:lstStyle/>
                    <a:p>
                      <a:r>
                        <a:rPr lang="fr-FR" sz="1000" b="1" dirty="0" smtClean="0"/>
                        <a:t>=</a:t>
                      </a:r>
                      <a:endParaRPr lang="fr-FR" sz="1000" b="1" dirty="0">
                        <a:solidFill>
                          <a:schemeClr val="accent1">
                            <a:lumMod val="75000"/>
                          </a:schemeClr>
                        </a:solidFill>
                      </a:endParaRPr>
                    </a:p>
                  </a:txBody>
                  <a:tcPr/>
                </a:tc>
                <a:tc>
                  <a:txBody>
                    <a:bodyPr/>
                    <a:lstStyle/>
                    <a:p>
                      <a:r>
                        <a:rPr lang="fr-FR" sz="1000" dirty="0" smtClean="0"/>
                        <a:t>Egal (</a:t>
                      </a:r>
                      <a:r>
                        <a:rPr lang="fr-FR" sz="1000" dirty="0" err="1" smtClean="0"/>
                        <a:t>equal</a:t>
                      </a:r>
                      <a:r>
                        <a:rPr lang="fr-FR" sz="1000" dirty="0" smtClean="0"/>
                        <a:t>)</a:t>
                      </a:r>
                      <a:endParaRPr lang="fr-FR" sz="1000" dirty="0"/>
                    </a:p>
                  </a:txBody>
                  <a:tcPr/>
                </a:tc>
                <a:extLst>
                  <a:ext uri="{0D108BD9-81ED-4DB2-BD59-A6C34878D82A}">
                    <a16:rowId xmlns:a16="http://schemas.microsoft.com/office/drawing/2014/main" val="3784041448"/>
                  </a:ext>
                </a:extLst>
              </a:tr>
              <a:tr h="195701">
                <a:tc>
                  <a:txBody>
                    <a:bodyPr/>
                    <a:lstStyle/>
                    <a:p>
                      <a:r>
                        <a:rPr lang="fr-FR" sz="1000" b="1" dirty="0" smtClean="0"/>
                        <a:t>NE</a:t>
                      </a:r>
                      <a:endParaRPr lang="fr-FR" sz="1000" b="1" dirty="0">
                        <a:solidFill>
                          <a:schemeClr val="accent1">
                            <a:lumMod val="75000"/>
                          </a:schemeClr>
                        </a:solidFill>
                      </a:endParaRPr>
                    </a:p>
                  </a:txBody>
                  <a:tcPr/>
                </a:tc>
                <a:tc>
                  <a:txBody>
                    <a:bodyPr/>
                    <a:lstStyle/>
                    <a:p>
                      <a:r>
                        <a:rPr lang="fr-FR" sz="1000" b="1" dirty="0" smtClean="0"/>
                        <a:t>^=</a:t>
                      </a:r>
                      <a:endParaRPr lang="fr-FR" sz="1000" b="1" dirty="0">
                        <a:solidFill>
                          <a:schemeClr val="accent1">
                            <a:lumMod val="75000"/>
                          </a:schemeClr>
                        </a:solidFill>
                      </a:endParaRPr>
                    </a:p>
                  </a:txBody>
                  <a:tcPr/>
                </a:tc>
                <a:tc>
                  <a:txBody>
                    <a:bodyPr/>
                    <a:lstStyle/>
                    <a:p>
                      <a:r>
                        <a:rPr lang="fr-FR" sz="1000" dirty="0" smtClean="0"/>
                        <a:t>Différent</a:t>
                      </a:r>
                      <a:r>
                        <a:rPr lang="fr-FR" sz="1000" baseline="0" dirty="0" smtClean="0"/>
                        <a:t> (not </a:t>
                      </a:r>
                      <a:r>
                        <a:rPr lang="fr-FR" sz="1000" baseline="0" dirty="0" err="1" smtClean="0"/>
                        <a:t>equal</a:t>
                      </a:r>
                      <a:r>
                        <a:rPr lang="fr-FR" sz="1000" baseline="0" dirty="0" smtClean="0"/>
                        <a:t>)</a:t>
                      </a:r>
                      <a:endParaRPr lang="fr-FR" sz="1000" dirty="0"/>
                    </a:p>
                  </a:txBody>
                  <a:tcPr/>
                </a:tc>
                <a:extLst>
                  <a:ext uri="{0D108BD9-81ED-4DB2-BD59-A6C34878D82A}">
                    <a16:rowId xmlns:a16="http://schemas.microsoft.com/office/drawing/2014/main" val="3510917030"/>
                  </a:ext>
                </a:extLst>
              </a:tr>
              <a:tr h="195701">
                <a:tc>
                  <a:txBody>
                    <a:bodyPr/>
                    <a:lstStyle/>
                    <a:p>
                      <a:r>
                        <a:rPr lang="fr-FR" sz="1000" b="1" dirty="0" smtClean="0"/>
                        <a:t>IN</a:t>
                      </a:r>
                      <a:endParaRPr lang="fr-FR" sz="1000" b="1" dirty="0">
                        <a:solidFill>
                          <a:schemeClr val="accent1">
                            <a:lumMod val="75000"/>
                          </a:schemeClr>
                        </a:solidFill>
                      </a:endParaRPr>
                    </a:p>
                  </a:txBody>
                  <a:tcPr/>
                </a:tc>
                <a:tc>
                  <a:txBody>
                    <a:bodyPr/>
                    <a:lstStyle/>
                    <a:p>
                      <a:endParaRPr lang="fr-FR" sz="1000" b="1" dirty="0">
                        <a:solidFill>
                          <a:schemeClr val="accent1">
                            <a:lumMod val="75000"/>
                          </a:schemeClr>
                        </a:solidFill>
                      </a:endParaRPr>
                    </a:p>
                  </a:txBody>
                  <a:tcPr/>
                </a:tc>
                <a:tc>
                  <a:txBody>
                    <a:bodyPr/>
                    <a:lstStyle/>
                    <a:p>
                      <a:r>
                        <a:rPr lang="fr-FR" sz="1000" dirty="0" smtClean="0"/>
                        <a:t>Appartient à la liste des valeurs indiquées après</a:t>
                      </a:r>
                      <a:endParaRPr lang="fr-FR" sz="1000" dirty="0"/>
                    </a:p>
                  </a:txBody>
                  <a:tcPr/>
                </a:tc>
                <a:extLst>
                  <a:ext uri="{0D108BD9-81ED-4DB2-BD59-A6C34878D82A}">
                    <a16:rowId xmlns:a16="http://schemas.microsoft.com/office/drawing/2014/main" val="3576657555"/>
                  </a:ext>
                </a:extLst>
              </a:tr>
            </a:tbl>
          </a:graphicData>
        </a:graphic>
      </p:graphicFrame>
      <p:graphicFrame>
        <p:nvGraphicFramePr>
          <p:cNvPr id="14" name="Tableau 13"/>
          <p:cNvGraphicFramePr>
            <a:graphicFrameLocks noGrp="1"/>
          </p:cNvGraphicFramePr>
          <p:nvPr>
            <p:extLst>
              <p:ext uri="{D42A27DB-BD31-4B8C-83A1-F6EECF244321}">
                <p14:modId xmlns:p14="http://schemas.microsoft.com/office/powerpoint/2010/main" val="2620625393"/>
              </p:ext>
            </p:extLst>
          </p:nvPr>
        </p:nvGraphicFramePr>
        <p:xfrm>
          <a:off x="3223247" y="3583853"/>
          <a:ext cx="2726883" cy="975360"/>
        </p:xfrm>
        <a:graphic>
          <a:graphicData uri="http://schemas.openxmlformats.org/drawingml/2006/table">
            <a:tbl>
              <a:tblPr firstRow="1" bandRow="1">
                <a:tableStyleId>{69012ECD-51FC-41F1-AA8D-1B2483CD663E}</a:tableStyleId>
              </a:tblPr>
              <a:tblGrid>
                <a:gridCol w="533050">
                  <a:extLst>
                    <a:ext uri="{9D8B030D-6E8A-4147-A177-3AD203B41FA5}">
                      <a16:colId xmlns:a16="http://schemas.microsoft.com/office/drawing/2014/main" val="2698694159"/>
                    </a:ext>
                  </a:extLst>
                </a:gridCol>
                <a:gridCol w="335345">
                  <a:extLst>
                    <a:ext uri="{9D8B030D-6E8A-4147-A177-3AD203B41FA5}">
                      <a16:colId xmlns:a16="http://schemas.microsoft.com/office/drawing/2014/main" val="311962072"/>
                    </a:ext>
                  </a:extLst>
                </a:gridCol>
                <a:gridCol w="1858488">
                  <a:extLst>
                    <a:ext uri="{9D8B030D-6E8A-4147-A177-3AD203B41FA5}">
                      <a16:colId xmlns:a16="http://schemas.microsoft.com/office/drawing/2014/main" val="2184069517"/>
                    </a:ext>
                  </a:extLst>
                </a:gridCol>
              </a:tblGrid>
              <a:tr h="195701">
                <a:tc gridSpan="2">
                  <a:txBody>
                    <a:bodyPr/>
                    <a:lstStyle/>
                    <a:p>
                      <a:pPr algn="ctr"/>
                      <a:r>
                        <a:rPr lang="fr-FR" sz="1000" dirty="0" smtClean="0"/>
                        <a:t>Opérateur </a:t>
                      </a:r>
                      <a:endParaRPr lang="fr-FR" sz="1000" dirty="0"/>
                    </a:p>
                  </a:txBody>
                  <a:tcPr/>
                </a:tc>
                <a:tc hMerge="1">
                  <a:txBody>
                    <a:bodyPr/>
                    <a:lstStyle/>
                    <a:p>
                      <a:endParaRPr lang="fr-FR" sz="800" dirty="0"/>
                    </a:p>
                  </a:txBody>
                  <a:tcPr/>
                </a:tc>
                <a:tc>
                  <a:txBody>
                    <a:bodyPr/>
                    <a:lstStyle/>
                    <a:p>
                      <a:r>
                        <a:rPr lang="fr-FR" sz="1000" dirty="0" smtClean="0"/>
                        <a:t>Signification</a:t>
                      </a:r>
                      <a:endParaRPr lang="fr-FR" sz="1000" dirty="0"/>
                    </a:p>
                  </a:txBody>
                  <a:tcPr/>
                </a:tc>
                <a:extLst>
                  <a:ext uri="{0D108BD9-81ED-4DB2-BD59-A6C34878D82A}">
                    <a16:rowId xmlns:a16="http://schemas.microsoft.com/office/drawing/2014/main" val="529447938"/>
                  </a:ext>
                </a:extLst>
              </a:tr>
              <a:tr h="195701">
                <a:tc>
                  <a:txBody>
                    <a:bodyPr/>
                    <a:lstStyle/>
                    <a:p>
                      <a:r>
                        <a:rPr lang="fr-FR" sz="1000" b="1" dirty="0" smtClean="0"/>
                        <a:t>AND</a:t>
                      </a:r>
                      <a:endParaRPr lang="fr-FR" sz="1000" b="1" dirty="0">
                        <a:solidFill>
                          <a:schemeClr val="accent1">
                            <a:lumMod val="75000"/>
                          </a:schemeClr>
                        </a:solidFill>
                      </a:endParaRPr>
                    </a:p>
                  </a:txBody>
                  <a:tcPr/>
                </a:tc>
                <a:tc>
                  <a:txBody>
                    <a:bodyPr/>
                    <a:lstStyle/>
                    <a:p>
                      <a:r>
                        <a:rPr lang="fr-FR" sz="1000" b="1" dirty="0" smtClean="0"/>
                        <a:t>&amp;</a:t>
                      </a:r>
                      <a:endParaRPr lang="fr-FR" sz="1000" b="1" dirty="0">
                        <a:solidFill>
                          <a:schemeClr val="accent1">
                            <a:lumMod val="75000"/>
                          </a:schemeClr>
                        </a:solidFill>
                      </a:endParaRPr>
                    </a:p>
                  </a:txBody>
                  <a:tcPr/>
                </a:tc>
                <a:tc>
                  <a:txBody>
                    <a:bodyPr/>
                    <a:lstStyle/>
                    <a:p>
                      <a:r>
                        <a:rPr lang="fr-FR" sz="1000" dirty="0" smtClean="0"/>
                        <a:t>Et</a:t>
                      </a:r>
                      <a:endParaRPr lang="fr-FR" sz="1000" dirty="0"/>
                    </a:p>
                  </a:txBody>
                  <a:tcPr/>
                </a:tc>
                <a:extLst>
                  <a:ext uri="{0D108BD9-81ED-4DB2-BD59-A6C34878D82A}">
                    <a16:rowId xmlns:a16="http://schemas.microsoft.com/office/drawing/2014/main" val="3069501505"/>
                  </a:ext>
                </a:extLst>
              </a:tr>
              <a:tr h="195701">
                <a:tc>
                  <a:txBody>
                    <a:bodyPr/>
                    <a:lstStyle/>
                    <a:p>
                      <a:r>
                        <a:rPr lang="fr-FR" sz="1000" b="1" dirty="0" smtClean="0"/>
                        <a:t>OR</a:t>
                      </a:r>
                      <a:endParaRPr lang="fr-FR" sz="1000" b="1" dirty="0">
                        <a:solidFill>
                          <a:schemeClr val="accent1">
                            <a:lumMod val="75000"/>
                          </a:schemeClr>
                        </a:solidFill>
                      </a:endParaRPr>
                    </a:p>
                  </a:txBody>
                  <a:tcPr/>
                </a:tc>
                <a:tc>
                  <a:txBody>
                    <a:bodyPr/>
                    <a:lstStyle/>
                    <a:p>
                      <a:r>
                        <a:rPr lang="fr-FR" sz="1000" b="1" dirty="0" smtClean="0"/>
                        <a:t>!</a:t>
                      </a:r>
                      <a:endParaRPr lang="fr-FR" sz="1000" b="1" dirty="0">
                        <a:solidFill>
                          <a:schemeClr val="accent1">
                            <a:lumMod val="75000"/>
                          </a:schemeClr>
                        </a:solidFill>
                      </a:endParaRPr>
                    </a:p>
                  </a:txBody>
                  <a:tcPr/>
                </a:tc>
                <a:tc>
                  <a:txBody>
                    <a:bodyPr/>
                    <a:lstStyle/>
                    <a:p>
                      <a:r>
                        <a:rPr lang="fr-FR" sz="1000" dirty="0" smtClean="0"/>
                        <a:t>Ou</a:t>
                      </a:r>
                      <a:endParaRPr lang="fr-FR" sz="1000" dirty="0"/>
                    </a:p>
                  </a:txBody>
                  <a:tcPr/>
                </a:tc>
                <a:extLst>
                  <a:ext uri="{0D108BD9-81ED-4DB2-BD59-A6C34878D82A}">
                    <a16:rowId xmlns:a16="http://schemas.microsoft.com/office/drawing/2014/main" val="411179341"/>
                  </a:ext>
                </a:extLst>
              </a:tr>
              <a:tr h="195701">
                <a:tc>
                  <a:txBody>
                    <a:bodyPr/>
                    <a:lstStyle/>
                    <a:p>
                      <a:r>
                        <a:rPr lang="fr-FR" sz="1000" b="1" dirty="0" smtClean="0"/>
                        <a:t>NOT</a:t>
                      </a:r>
                      <a:endParaRPr lang="fr-FR" sz="1000" b="1" dirty="0">
                        <a:solidFill>
                          <a:schemeClr val="accent1">
                            <a:lumMod val="75000"/>
                          </a:schemeClr>
                        </a:solidFill>
                      </a:endParaRPr>
                    </a:p>
                  </a:txBody>
                  <a:tcPr/>
                </a:tc>
                <a:tc>
                  <a:txBody>
                    <a:bodyPr/>
                    <a:lstStyle/>
                    <a:p>
                      <a:r>
                        <a:rPr lang="fr-FR" sz="1000" b="1" dirty="0" smtClean="0"/>
                        <a:t>^</a:t>
                      </a:r>
                      <a:endParaRPr lang="fr-FR" sz="1000" b="1" dirty="0">
                        <a:solidFill>
                          <a:schemeClr val="accent1">
                            <a:lumMod val="75000"/>
                          </a:schemeClr>
                        </a:solidFill>
                      </a:endParaRPr>
                    </a:p>
                  </a:txBody>
                  <a:tcPr/>
                </a:tc>
                <a:tc>
                  <a:txBody>
                    <a:bodyPr/>
                    <a:lstStyle/>
                    <a:p>
                      <a:r>
                        <a:rPr lang="fr-FR" sz="1000" dirty="0" smtClean="0"/>
                        <a:t>Non</a:t>
                      </a:r>
                      <a:endParaRPr lang="fr-FR" sz="1000" dirty="0"/>
                    </a:p>
                  </a:txBody>
                  <a:tcPr/>
                </a:tc>
                <a:extLst>
                  <a:ext uri="{0D108BD9-81ED-4DB2-BD59-A6C34878D82A}">
                    <a16:rowId xmlns:a16="http://schemas.microsoft.com/office/drawing/2014/main" val="860779078"/>
                  </a:ext>
                </a:extLst>
              </a:tr>
            </a:tbl>
          </a:graphicData>
        </a:graphic>
      </p:graphicFrame>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opérateurs</a:t>
            </a:r>
            <a:endParaRPr lang="fr-FR" cap="small" dirty="0"/>
          </a:p>
        </p:txBody>
      </p:sp>
      <p:pic>
        <p:nvPicPr>
          <p:cNvPr id="9" name="Image 8"/>
          <p:cNvPicPr>
            <a:picLocks noChangeAspect="1"/>
          </p:cNvPicPr>
          <p:nvPr/>
        </p:nvPicPr>
        <p:blipFill rotWithShape="1">
          <a:blip r:embed="rId2"/>
          <a:srcRect r="28780" b="162"/>
          <a:stretch/>
        </p:blipFill>
        <p:spPr>
          <a:xfrm>
            <a:off x="65950" y="52250"/>
            <a:ext cx="2402930" cy="305197"/>
          </a:xfrm>
          <a:prstGeom prst="rect">
            <a:avLst/>
          </a:prstGeom>
        </p:spPr>
      </p:pic>
      <p:sp>
        <p:nvSpPr>
          <p:cNvPr id="3" name="ZoneTexte 2"/>
          <p:cNvSpPr txBox="1"/>
          <p:nvPr/>
        </p:nvSpPr>
        <p:spPr>
          <a:xfrm>
            <a:off x="6079121" y="3663729"/>
            <a:ext cx="4471369" cy="815608"/>
          </a:xfrm>
          <a:prstGeom prst="rect">
            <a:avLst/>
          </a:prstGeom>
          <a:noFill/>
        </p:spPr>
        <p:txBody>
          <a:bodyPr vert="horz" wrap="square" rtlCol="0">
            <a:spAutoFit/>
          </a:bodyPr>
          <a:lstStyle/>
          <a:p>
            <a:r>
              <a:rPr lang="fr-FR" sz="1400" dirty="0" smtClean="0">
                <a:solidFill>
                  <a:srgbClr val="13324A"/>
                </a:solidFill>
                <a:latin typeface="+mj-lt"/>
              </a:rPr>
              <a:t>Pensez </a:t>
            </a:r>
            <a:r>
              <a:rPr lang="fr-FR" sz="1400" dirty="0">
                <a:solidFill>
                  <a:srgbClr val="13324A"/>
                </a:solidFill>
                <a:latin typeface="+mj-lt"/>
              </a:rPr>
              <a:t>à la priorité des opérateurs </a:t>
            </a:r>
            <a:r>
              <a:rPr lang="fr-FR" sz="1400" dirty="0" smtClean="0">
                <a:solidFill>
                  <a:srgbClr val="13324A"/>
                </a:solidFill>
                <a:latin typeface="+mj-lt"/>
              </a:rPr>
              <a:t>logiques:</a:t>
            </a:r>
          </a:p>
          <a:p>
            <a:pPr marL="800100" lvl="1" indent="-342900">
              <a:buFont typeface="+mj-lt"/>
              <a:buAutoNum type="arabicPeriod"/>
            </a:pPr>
            <a:r>
              <a:rPr lang="fr-FR" sz="1100" dirty="0" smtClean="0">
                <a:solidFill>
                  <a:srgbClr val="13324A"/>
                </a:solidFill>
                <a:latin typeface="+mj-lt"/>
              </a:rPr>
              <a:t>NOT</a:t>
            </a:r>
          </a:p>
          <a:p>
            <a:pPr marL="800100" lvl="1" indent="-342900">
              <a:buFont typeface="+mj-lt"/>
              <a:buAutoNum type="arabicPeriod"/>
            </a:pPr>
            <a:r>
              <a:rPr lang="fr-FR" sz="1100" dirty="0" smtClean="0">
                <a:solidFill>
                  <a:srgbClr val="13324A"/>
                </a:solidFill>
                <a:latin typeface="+mj-lt"/>
              </a:rPr>
              <a:t>AND </a:t>
            </a:r>
          </a:p>
          <a:p>
            <a:pPr marL="800100" lvl="1" indent="-342900">
              <a:buFont typeface="+mj-lt"/>
              <a:buAutoNum type="arabicPeriod"/>
            </a:pPr>
            <a:r>
              <a:rPr lang="fr-FR" sz="1100" dirty="0" smtClean="0">
                <a:solidFill>
                  <a:srgbClr val="13324A"/>
                </a:solidFill>
                <a:latin typeface="+mj-lt"/>
              </a:rPr>
              <a:t>OR </a:t>
            </a:r>
            <a:endParaRPr lang="fr-FR" sz="1100" dirty="0">
              <a:solidFill>
                <a:srgbClr val="13324A"/>
              </a:solidFill>
              <a:latin typeface="+mj-lt"/>
            </a:endParaRPr>
          </a:p>
        </p:txBody>
      </p:sp>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434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95662"/>
          </a:xfrm>
        </p:spPr>
        <p:txBody>
          <a:bodyPr>
            <a:normAutofit/>
          </a:bodyPr>
          <a:lstStyle/>
          <a:p>
            <a:r>
              <a:rPr lang="fr-FR" sz="1800" dirty="0" smtClean="0"/>
              <a:t>Manipulation de chaînes de caractères</a:t>
            </a:r>
          </a:p>
          <a:p>
            <a:endParaRPr lang="fr-FR" sz="1800" dirty="0"/>
          </a:p>
          <a:p>
            <a:endParaRPr lang="fr-FR" sz="1800" dirty="0" smtClean="0"/>
          </a:p>
          <a:p>
            <a:endParaRPr lang="fr-FR" sz="1800" dirty="0"/>
          </a:p>
          <a:p>
            <a:endParaRPr lang="fr-FR" sz="1800" dirty="0" smtClean="0"/>
          </a:p>
          <a:p>
            <a:pPr marL="0" indent="0">
              <a:buNone/>
            </a:pPr>
            <a:endParaRPr lang="fr-FR" sz="2000" dirty="0" smtClean="0"/>
          </a:p>
          <a:p>
            <a:pPr marL="0" indent="0">
              <a:buNone/>
            </a:pPr>
            <a:endParaRPr lang="fr-FR" sz="800" dirty="0" smtClean="0"/>
          </a:p>
          <a:p>
            <a:endParaRPr lang="fr-FR" sz="2000" b="1" dirty="0">
              <a:solidFill>
                <a:schemeClr val="accent1">
                  <a:lumMod val="75000"/>
                </a:schemeClr>
              </a:solidFill>
            </a:endParaRPr>
          </a:p>
          <a:p>
            <a:endParaRPr lang="fr-FR" sz="2000" b="1" dirty="0" smtClean="0">
              <a:solidFill>
                <a:schemeClr val="accent1">
                  <a:lumMod val="75000"/>
                </a:schemeClr>
              </a:solidFill>
            </a:endParaRPr>
          </a:p>
          <a:p>
            <a:endParaRPr lang="fr-FR" sz="2000" b="1" dirty="0">
              <a:solidFill>
                <a:schemeClr val="accent1">
                  <a:lumMod val="75000"/>
                </a:schemeClr>
              </a:solidFill>
            </a:endParaRPr>
          </a:p>
        </p:txBody>
      </p:sp>
      <p:sp>
        <p:nvSpPr>
          <p:cNvPr id="5" name="Titre 4"/>
          <p:cNvSpPr>
            <a:spLocks noGrp="1"/>
          </p:cNvSpPr>
          <p:nvPr>
            <p:ph type="title"/>
          </p:nvPr>
        </p:nvSpPr>
        <p:spPr/>
        <p:txBody>
          <a:bodyPr/>
          <a:lstStyle/>
          <a:p>
            <a:r>
              <a:rPr lang="fr-FR" cap="all" dirty="0" smtClean="0"/>
              <a:t>Les étapes DATA #17</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29</a:t>
            </a:fld>
            <a:endParaRPr lang="fr-FR" dirty="0">
              <a:solidFill>
                <a:prstClr val="black">
                  <a:tint val="75000"/>
                </a:prstClr>
              </a:solidFill>
            </a:endParaRPr>
          </a:p>
        </p:txBody>
      </p:sp>
      <p:graphicFrame>
        <p:nvGraphicFramePr>
          <p:cNvPr id="13" name="Tableau 12"/>
          <p:cNvGraphicFramePr>
            <a:graphicFrameLocks noGrp="1"/>
          </p:cNvGraphicFramePr>
          <p:nvPr>
            <p:extLst>
              <p:ext uri="{D42A27DB-BD31-4B8C-83A1-F6EECF244321}">
                <p14:modId xmlns:p14="http://schemas.microsoft.com/office/powerpoint/2010/main" val="2903256021"/>
              </p:ext>
            </p:extLst>
          </p:nvPr>
        </p:nvGraphicFramePr>
        <p:xfrm>
          <a:off x="1312818" y="1819857"/>
          <a:ext cx="7739742" cy="4145280"/>
        </p:xfrm>
        <a:graphic>
          <a:graphicData uri="http://schemas.openxmlformats.org/drawingml/2006/table">
            <a:tbl>
              <a:tblPr firstRow="1" bandRow="1">
                <a:tableStyleId>{69012ECD-51FC-41F1-AA8D-1B2483CD663E}</a:tableStyleId>
              </a:tblPr>
              <a:tblGrid>
                <a:gridCol w="1417319">
                  <a:extLst>
                    <a:ext uri="{9D8B030D-6E8A-4147-A177-3AD203B41FA5}">
                      <a16:colId xmlns:a16="http://schemas.microsoft.com/office/drawing/2014/main" val="2698694159"/>
                    </a:ext>
                  </a:extLst>
                </a:gridCol>
                <a:gridCol w="6322423">
                  <a:extLst>
                    <a:ext uri="{9D8B030D-6E8A-4147-A177-3AD203B41FA5}">
                      <a16:colId xmlns:a16="http://schemas.microsoft.com/office/drawing/2014/main" val="2184069517"/>
                    </a:ext>
                  </a:extLst>
                </a:gridCol>
              </a:tblGrid>
              <a:tr h="195701">
                <a:tc>
                  <a:txBody>
                    <a:bodyPr/>
                    <a:lstStyle/>
                    <a:p>
                      <a:pPr algn="ctr"/>
                      <a:r>
                        <a:rPr lang="fr-FR" sz="1000" dirty="0" smtClean="0"/>
                        <a:t>Fonction </a:t>
                      </a:r>
                      <a:endParaRPr lang="fr-FR" sz="1000" dirty="0"/>
                    </a:p>
                  </a:txBody>
                  <a:tcPr/>
                </a:tc>
                <a:tc>
                  <a:txBody>
                    <a:bodyPr/>
                    <a:lstStyle/>
                    <a:p>
                      <a:r>
                        <a:rPr lang="fr-FR" sz="1000" dirty="0" smtClean="0"/>
                        <a:t>Description</a:t>
                      </a:r>
                      <a:endParaRPr lang="fr-FR" sz="1000" dirty="0"/>
                    </a:p>
                  </a:txBody>
                  <a:tcPr/>
                </a:tc>
                <a:extLst>
                  <a:ext uri="{0D108BD9-81ED-4DB2-BD59-A6C34878D82A}">
                    <a16:rowId xmlns:a16="http://schemas.microsoft.com/office/drawing/2014/main" val="529447938"/>
                  </a:ext>
                </a:extLst>
              </a:tr>
              <a:tr h="195701">
                <a:tc>
                  <a:txBody>
                    <a:bodyPr/>
                    <a:lstStyle/>
                    <a:p>
                      <a:r>
                        <a:rPr lang="fr-FR" sz="1000" b="1" dirty="0" err="1" smtClean="0"/>
                        <a:t>Length</a:t>
                      </a:r>
                      <a:r>
                        <a:rPr lang="fr-FR" sz="1000" b="1" dirty="0" smtClean="0"/>
                        <a:t>(x)</a:t>
                      </a:r>
                      <a:endParaRPr lang="fr-FR" sz="1000" b="1" dirty="0">
                        <a:solidFill>
                          <a:schemeClr val="accent1">
                            <a:lumMod val="75000"/>
                          </a:schemeClr>
                        </a:solidFill>
                      </a:endParaRPr>
                    </a:p>
                  </a:txBody>
                  <a:tcPr/>
                </a:tc>
                <a:tc>
                  <a:txBody>
                    <a:bodyPr/>
                    <a:lstStyle/>
                    <a:p>
                      <a:r>
                        <a:rPr lang="fr-FR" sz="1000" dirty="0" smtClean="0"/>
                        <a:t>Retourne la longueur de x</a:t>
                      </a:r>
                      <a:endParaRPr lang="fr-FR" sz="1000" dirty="0"/>
                    </a:p>
                  </a:txBody>
                  <a:tcPr/>
                </a:tc>
                <a:extLst>
                  <a:ext uri="{0D108BD9-81ED-4DB2-BD59-A6C34878D82A}">
                    <a16:rowId xmlns:a16="http://schemas.microsoft.com/office/drawing/2014/main" val="3069501505"/>
                  </a:ext>
                </a:extLst>
              </a:tr>
              <a:tr h="195701">
                <a:tc>
                  <a:txBody>
                    <a:bodyPr/>
                    <a:lstStyle/>
                    <a:p>
                      <a:r>
                        <a:rPr lang="fr-FR" sz="1000" b="1" kern="1200" dirty="0" err="1" smtClean="0"/>
                        <a:t>Compress</a:t>
                      </a:r>
                      <a:r>
                        <a:rPr lang="fr-FR" sz="1000" b="1" kern="1200" dirty="0" smtClean="0"/>
                        <a:t>(</a:t>
                      </a:r>
                      <a:r>
                        <a:rPr lang="fr-FR" sz="1000" b="1" kern="1200" dirty="0" err="1" smtClean="0"/>
                        <a:t>x,'c</a:t>
                      </a:r>
                      <a:r>
                        <a:rPr lang="fr-FR" sz="1000" b="1" kern="1200" dirty="0" smtClean="0"/>
                        <a:t>')</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Compresse x en enlevant les caractères</a:t>
                      </a:r>
                      <a:r>
                        <a:rPr lang="fr-FR" sz="1000" baseline="0" dirty="0" smtClean="0"/>
                        <a:t> c</a:t>
                      </a:r>
                      <a:endParaRPr lang="fr-FR" sz="1000" dirty="0"/>
                    </a:p>
                  </a:txBody>
                  <a:tcPr/>
                </a:tc>
                <a:extLst>
                  <a:ext uri="{0D108BD9-81ED-4DB2-BD59-A6C34878D82A}">
                    <a16:rowId xmlns:a16="http://schemas.microsoft.com/office/drawing/2014/main" val="411179341"/>
                  </a:ext>
                </a:extLst>
              </a:tr>
              <a:tr h="195701">
                <a:tc>
                  <a:txBody>
                    <a:bodyPr/>
                    <a:lstStyle/>
                    <a:p>
                      <a:r>
                        <a:rPr lang="fr-FR" sz="1000" b="1" kern="1200" dirty="0" err="1" smtClean="0"/>
                        <a:t>Trim</a:t>
                      </a:r>
                      <a:r>
                        <a:rPr lang="fr-FR" sz="1000" b="1" kern="1200" dirty="0" smtClean="0"/>
                        <a:t>(x)</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Enlève les "blancs" en fin de chaîne. Renvoie un "blanc" si la chaîne en entrée est nulle.</a:t>
                      </a:r>
                      <a:endParaRPr lang="fr-FR" sz="1000" dirty="0"/>
                    </a:p>
                  </a:txBody>
                  <a:tcPr/>
                </a:tc>
                <a:extLst>
                  <a:ext uri="{0D108BD9-81ED-4DB2-BD59-A6C34878D82A}">
                    <a16:rowId xmlns:a16="http://schemas.microsoft.com/office/drawing/2014/main" val="2721185127"/>
                  </a:ext>
                </a:extLst>
              </a:tr>
              <a:tr h="195701">
                <a:tc>
                  <a:txBody>
                    <a:bodyPr/>
                    <a:lstStyle/>
                    <a:p>
                      <a:r>
                        <a:rPr lang="fr-FR" sz="1000" b="1" kern="1200" dirty="0" err="1" smtClean="0"/>
                        <a:t>Trimn</a:t>
                      </a:r>
                      <a:r>
                        <a:rPr lang="fr-FR" sz="1000" b="1" kern="1200" dirty="0" smtClean="0"/>
                        <a:t>(x)</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Même chose que TRIM mais si la chaîne en entrée est nulle renvoie </a:t>
                      </a:r>
                      <a:r>
                        <a:rPr lang="fr-FR" sz="1000" dirty="0" err="1" smtClean="0"/>
                        <a:t>null</a:t>
                      </a:r>
                      <a:endParaRPr lang="fr-FR" sz="1000" dirty="0"/>
                    </a:p>
                  </a:txBody>
                  <a:tcPr/>
                </a:tc>
                <a:extLst>
                  <a:ext uri="{0D108BD9-81ED-4DB2-BD59-A6C34878D82A}">
                    <a16:rowId xmlns:a16="http://schemas.microsoft.com/office/drawing/2014/main" val="2111275598"/>
                  </a:ext>
                </a:extLst>
              </a:tr>
              <a:tr h="195701">
                <a:tc>
                  <a:txBody>
                    <a:bodyPr/>
                    <a:lstStyle/>
                    <a:p>
                      <a:r>
                        <a:rPr lang="fr-FR" sz="1000" b="1" kern="1200" dirty="0" err="1" smtClean="0"/>
                        <a:t>Left</a:t>
                      </a:r>
                      <a:r>
                        <a:rPr lang="fr-FR" sz="1000" b="1" kern="1200" dirty="0" smtClean="0"/>
                        <a:t>(x)</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Déplace en fin de chaîne les espaces situés en début de chaîne de caractères</a:t>
                      </a:r>
                      <a:endParaRPr lang="fr-FR" sz="1000" dirty="0"/>
                    </a:p>
                  </a:txBody>
                  <a:tcPr/>
                </a:tc>
                <a:extLst>
                  <a:ext uri="{0D108BD9-81ED-4DB2-BD59-A6C34878D82A}">
                    <a16:rowId xmlns:a16="http://schemas.microsoft.com/office/drawing/2014/main" val="4212211772"/>
                  </a:ext>
                </a:extLst>
              </a:tr>
              <a:tr h="195701">
                <a:tc>
                  <a:txBody>
                    <a:bodyPr/>
                    <a:lstStyle/>
                    <a:p>
                      <a:r>
                        <a:rPr lang="fr-FR" sz="1000" b="1" kern="1200" dirty="0" err="1" smtClean="0"/>
                        <a:t>Strip</a:t>
                      </a:r>
                      <a:r>
                        <a:rPr lang="fr-FR" sz="1000" b="1" kern="1200" dirty="0" smtClean="0"/>
                        <a:t>(x)</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Supprime les espaces situés en début et fin de chaîne de caractères</a:t>
                      </a:r>
                      <a:endParaRPr lang="fr-FR" sz="1000" dirty="0"/>
                    </a:p>
                  </a:txBody>
                  <a:tcPr/>
                </a:tc>
                <a:extLst>
                  <a:ext uri="{0D108BD9-81ED-4DB2-BD59-A6C34878D82A}">
                    <a16:rowId xmlns:a16="http://schemas.microsoft.com/office/drawing/2014/main" val="3494486046"/>
                  </a:ext>
                </a:extLst>
              </a:tr>
              <a:tr h="195701">
                <a:tc>
                  <a:txBody>
                    <a:bodyPr/>
                    <a:lstStyle/>
                    <a:p>
                      <a:r>
                        <a:rPr lang="fr-FR" sz="1000" b="1" kern="1200" dirty="0" err="1" smtClean="0"/>
                        <a:t>Compbl</a:t>
                      </a:r>
                      <a:r>
                        <a:rPr lang="fr-FR" sz="1000" b="1" kern="1200" dirty="0" smtClean="0"/>
                        <a:t>(x)</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Remplace tous les espaces consécutifs par un seul et unique espace.</a:t>
                      </a:r>
                    </a:p>
                  </a:txBody>
                  <a:tcPr/>
                </a:tc>
                <a:extLst>
                  <a:ext uri="{0D108BD9-81ED-4DB2-BD59-A6C34878D82A}">
                    <a16:rowId xmlns:a16="http://schemas.microsoft.com/office/drawing/2014/main" val="3426057188"/>
                  </a:ext>
                </a:extLst>
              </a:tr>
              <a:tr h="195701">
                <a:tc>
                  <a:txBody>
                    <a:bodyPr/>
                    <a:lstStyle/>
                    <a:p>
                      <a:r>
                        <a:rPr lang="fr-FR" sz="1000" b="1" kern="1200" dirty="0" smtClean="0"/>
                        <a:t>First(x)</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Renvoie le premier caractère</a:t>
                      </a:r>
                      <a:r>
                        <a:rPr lang="fr-FR" sz="1000" baseline="0" dirty="0" smtClean="0"/>
                        <a:t> d’une chaîne</a:t>
                      </a:r>
                      <a:endParaRPr lang="fr-FR" sz="1000" dirty="0"/>
                    </a:p>
                  </a:txBody>
                  <a:tcPr/>
                </a:tc>
                <a:extLst>
                  <a:ext uri="{0D108BD9-81ED-4DB2-BD59-A6C34878D82A}">
                    <a16:rowId xmlns:a16="http://schemas.microsoft.com/office/drawing/2014/main" val="1352488986"/>
                  </a:ext>
                </a:extLst>
              </a:tr>
              <a:tr h="195701">
                <a:tc>
                  <a:txBody>
                    <a:bodyPr/>
                    <a:lstStyle/>
                    <a:p>
                      <a:r>
                        <a:rPr lang="fr-FR" sz="1000" b="1" kern="1200" dirty="0" smtClean="0"/>
                        <a:t>Cat(x)</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Concatène</a:t>
                      </a:r>
                      <a:r>
                        <a:rPr lang="fr-FR" sz="1000" baseline="0" dirty="0" smtClean="0"/>
                        <a:t> les chaînes de caractère passées en arguments</a:t>
                      </a:r>
                      <a:endParaRPr lang="fr-FR" sz="1000" dirty="0"/>
                    </a:p>
                  </a:txBody>
                  <a:tcPr/>
                </a:tc>
                <a:extLst>
                  <a:ext uri="{0D108BD9-81ED-4DB2-BD59-A6C34878D82A}">
                    <a16:rowId xmlns:a16="http://schemas.microsoft.com/office/drawing/2014/main" val="358351711"/>
                  </a:ext>
                </a:extLst>
              </a:tr>
              <a:tr h="195701">
                <a:tc>
                  <a:txBody>
                    <a:bodyPr/>
                    <a:lstStyle/>
                    <a:p>
                      <a:r>
                        <a:rPr lang="fr-FR" sz="1000" b="1" dirty="0" err="1" smtClean="0"/>
                        <a:t>Upcase</a:t>
                      </a:r>
                      <a:r>
                        <a:rPr lang="fr-FR" sz="1000" b="1" dirty="0" smtClean="0"/>
                        <a:t>(x)</a:t>
                      </a:r>
                      <a:endParaRPr lang="fr-FR" sz="1000" b="1" dirty="0">
                        <a:solidFill>
                          <a:schemeClr val="accent1">
                            <a:lumMod val="75000"/>
                          </a:schemeClr>
                        </a:solidFill>
                      </a:endParaRPr>
                    </a:p>
                  </a:txBody>
                  <a:tcPr/>
                </a:tc>
                <a:tc>
                  <a:txBody>
                    <a:bodyPr/>
                    <a:lstStyle/>
                    <a:p>
                      <a:r>
                        <a:rPr lang="fr-FR" sz="1000" dirty="0" smtClean="0"/>
                        <a:t>Met en majuscule une chaîne de caractère</a:t>
                      </a:r>
                      <a:endParaRPr lang="fr-FR" sz="1000" dirty="0"/>
                    </a:p>
                  </a:txBody>
                  <a:tcPr/>
                </a:tc>
                <a:extLst>
                  <a:ext uri="{0D108BD9-81ED-4DB2-BD59-A6C34878D82A}">
                    <a16:rowId xmlns:a16="http://schemas.microsoft.com/office/drawing/2014/main" val="860779078"/>
                  </a:ext>
                </a:extLst>
              </a:tr>
              <a:tr h="195701">
                <a:tc>
                  <a:txBody>
                    <a:bodyPr/>
                    <a:lstStyle/>
                    <a:p>
                      <a:r>
                        <a:rPr lang="fr-FR" sz="1000" b="1" dirty="0" err="1" smtClean="0"/>
                        <a:t>Lowcase</a:t>
                      </a:r>
                      <a:r>
                        <a:rPr lang="fr-FR" sz="1000" b="1" dirty="0" smtClean="0"/>
                        <a:t>(x)</a:t>
                      </a:r>
                      <a:endParaRPr lang="fr-FR" sz="1000" b="1" dirty="0">
                        <a:solidFill>
                          <a:schemeClr val="accent1">
                            <a:lumMod val="75000"/>
                          </a:schemeClr>
                        </a:solidFill>
                      </a:endParaRPr>
                    </a:p>
                  </a:txBody>
                  <a:tcPr/>
                </a:tc>
                <a:tc>
                  <a:txBody>
                    <a:bodyPr/>
                    <a:lstStyle/>
                    <a:p>
                      <a:r>
                        <a:rPr lang="fr-FR" sz="1000" dirty="0" smtClean="0"/>
                        <a:t>Met en minuscule une chaîne de caractère</a:t>
                      </a:r>
                      <a:endParaRPr lang="fr-FR" sz="1000" dirty="0"/>
                    </a:p>
                  </a:txBody>
                  <a:tcPr/>
                </a:tc>
                <a:extLst>
                  <a:ext uri="{0D108BD9-81ED-4DB2-BD59-A6C34878D82A}">
                    <a16:rowId xmlns:a16="http://schemas.microsoft.com/office/drawing/2014/main" val="3557650845"/>
                  </a:ext>
                </a:extLst>
              </a:tr>
              <a:tr h="195701">
                <a:tc>
                  <a:txBody>
                    <a:bodyPr/>
                    <a:lstStyle/>
                    <a:p>
                      <a:r>
                        <a:rPr lang="fr-FR" sz="1000" b="1" dirty="0" err="1" smtClean="0"/>
                        <a:t>Substr</a:t>
                      </a:r>
                      <a:r>
                        <a:rPr lang="fr-FR" sz="1000" b="1" dirty="0" smtClean="0"/>
                        <a:t>(</a:t>
                      </a:r>
                      <a:r>
                        <a:rPr lang="fr-FR" sz="1000" b="1" dirty="0" err="1" smtClean="0"/>
                        <a:t>x,n,l</a:t>
                      </a:r>
                      <a:r>
                        <a:rPr lang="fr-FR" sz="1000" b="1" dirty="0" smtClean="0"/>
                        <a:t>)</a:t>
                      </a:r>
                      <a:endParaRPr lang="fr-FR" sz="1000" b="1" dirty="0">
                        <a:solidFill>
                          <a:schemeClr val="accent1">
                            <a:lumMod val="75000"/>
                          </a:schemeClr>
                        </a:solidFill>
                      </a:endParaRPr>
                    </a:p>
                  </a:txBody>
                  <a:tcPr/>
                </a:tc>
                <a:tc>
                  <a:txBody>
                    <a:bodyPr/>
                    <a:lstStyle/>
                    <a:p>
                      <a:r>
                        <a:rPr lang="fr-FR" sz="1000" dirty="0" smtClean="0"/>
                        <a:t>Extraie d’une chaîne</a:t>
                      </a:r>
                      <a:r>
                        <a:rPr lang="fr-FR" sz="1000" baseline="0" dirty="0" smtClean="0"/>
                        <a:t> de caractère</a:t>
                      </a:r>
                      <a:r>
                        <a:rPr lang="fr-FR" sz="1000" dirty="0" smtClean="0"/>
                        <a:t> un mot de longueur</a:t>
                      </a:r>
                      <a:r>
                        <a:rPr lang="fr-FR" sz="1000" baseline="0" dirty="0" smtClean="0"/>
                        <a:t> l à partir du nième caractère</a:t>
                      </a:r>
                      <a:endParaRPr lang="fr-FR" sz="1000" dirty="0"/>
                    </a:p>
                  </a:txBody>
                  <a:tcPr/>
                </a:tc>
                <a:extLst>
                  <a:ext uri="{0D108BD9-81ED-4DB2-BD59-A6C34878D82A}">
                    <a16:rowId xmlns:a16="http://schemas.microsoft.com/office/drawing/2014/main" val="3784041448"/>
                  </a:ext>
                </a:extLst>
              </a:tr>
              <a:tr h="195701">
                <a:tc>
                  <a:txBody>
                    <a:bodyPr/>
                    <a:lstStyle/>
                    <a:p>
                      <a:r>
                        <a:rPr lang="fr-FR" sz="1000" b="1" dirty="0" smtClean="0"/>
                        <a:t>Scan(x,n,’</a:t>
                      </a:r>
                      <a:r>
                        <a:rPr lang="fr-FR" sz="1000" b="1" dirty="0" err="1" smtClean="0"/>
                        <a:t>sp</a:t>
                      </a:r>
                      <a:r>
                        <a:rPr lang="fr-FR" sz="1000" b="1" dirty="0" smtClean="0"/>
                        <a:t>’)</a:t>
                      </a:r>
                      <a:endParaRPr lang="fr-FR" sz="1000" b="1" dirty="0">
                        <a:solidFill>
                          <a:schemeClr val="accent1">
                            <a:lumMod val="75000"/>
                          </a:schemeClr>
                        </a:solidFill>
                      </a:endParaRPr>
                    </a:p>
                  </a:txBody>
                  <a:tcPr/>
                </a:tc>
                <a:tc>
                  <a:txBody>
                    <a:bodyPr/>
                    <a:lstStyle/>
                    <a:p>
                      <a:r>
                        <a:rPr lang="fr-FR" sz="1000" dirty="0" smtClean="0"/>
                        <a:t>Extraie d’une chaîne</a:t>
                      </a:r>
                      <a:r>
                        <a:rPr lang="fr-FR" sz="1000" baseline="0" dirty="0" smtClean="0"/>
                        <a:t> de caractère</a:t>
                      </a:r>
                      <a:r>
                        <a:rPr lang="fr-FR" sz="1000" dirty="0" smtClean="0"/>
                        <a:t> le nième</a:t>
                      </a:r>
                      <a:r>
                        <a:rPr lang="fr-FR" sz="1000" baseline="0" dirty="0" smtClean="0"/>
                        <a:t> mot en considérant </a:t>
                      </a:r>
                      <a:r>
                        <a:rPr lang="fr-FR" sz="1000" baseline="0" dirty="0" err="1" smtClean="0"/>
                        <a:t>sp</a:t>
                      </a:r>
                      <a:r>
                        <a:rPr lang="fr-FR" sz="1000" baseline="0" dirty="0" smtClean="0"/>
                        <a:t> comme séparateur</a:t>
                      </a:r>
                      <a:endParaRPr lang="fr-FR" sz="1000" dirty="0"/>
                    </a:p>
                  </a:txBody>
                  <a:tcPr/>
                </a:tc>
                <a:extLst>
                  <a:ext uri="{0D108BD9-81ED-4DB2-BD59-A6C34878D82A}">
                    <a16:rowId xmlns:a16="http://schemas.microsoft.com/office/drawing/2014/main" val="3510917030"/>
                  </a:ext>
                </a:extLst>
              </a:tr>
              <a:tr h="195701">
                <a:tc>
                  <a:txBody>
                    <a:bodyPr/>
                    <a:lstStyle/>
                    <a:p>
                      <a:r>
                        <a:rPr lang="fr-FR" sz="1000" b="1" dirty="0" err="1" smtClean="0"/>
                        <a:t>Tranwrd</a:t>
                      </a:r>
                      <a:r>
                        <a:rPr lang="fr-FR" sz="1000" b="1" dirty="0" smtClean="0"/>
                        <a:t>(</a:t>
                      </a:r>
                      <a:r>
                        <a:rPr lang="fr-FR" sz="1000" b="1" dirty="0" err="1" smtClean="0"/>
                        <a:t>x,y,z</a:t>
                      </a:r>
                      <a:r>
                        <a:rPr lang="fr-FR" sz="1000" b="1" dirty="0" smtClean="0"/>
                        <a:t>)</a:t>
                      </a:r>
                      <a:endParaRPr lang="fr-FR" sz="1000" b="1" dirty="0">
                        <a:solidFill>
                          <a:schemeClr val="accent1">
                            <a:lumMod val="75000"/>
                          </a:schemeClr>
                        </a:solidFill>
                      </a:endParaRPr>
                    </a:p>
                  </a:txBody>
                  <a:tcPr/>
                </a:tc>
                <a:tc>
                  <a:txBody>
                    <a:bodyPr/>
                    <a:lstStyle/>
                    <a:p>
                      <a:r>
                        <a:rPr lang="fr-FR" sz="1000" dirty="0" smtClean="0"/>
                        <a:t>Rempla</a:t>
                      </a:r>
                      <a:r>
                        <a:rPr lang="fr-FR" sz="1000" baseline="0" dirty="0" smtClean="0"/>
                        <a:t>ce dans </a:t>
                      </a:r>
                      <a:r>
                        <a:rPr lang="fr-FR" sz="1000" dirty="0" smtClean="0"/>
                        <a:t>une chaîne</a:t>
                      </a:r>
                      <a:r>
                        <a:rPr lang="fr-FR" sz="1000" baseline="0" dirty="0" smtClean="0"/>
                        <a:t> de caractère</a:t>
                      </a:r>
                      <a:r>
                        <a:rPr lang="fr-FR" sz="1000" dirty="0" smtClean="0"/>
                        <a:t> </a:t>
                      </a:r>
                      <a:r>
                        <a:rPr lang="fr-FR" sz="1000" baseline="0" dirty="0" smtClean="0"/>
                        <a:t> toutes les occurrences du mot y par le mot z</a:t>
                      </a:r>
                      <a:endParaRPr lang="fr-FR" sz="1000" dirty="0"/>
                    </a:p>
                  </a:txBody>
                  <a:tcPr/>
                </a:tc>
                <a:extLst>
                  <a:ext uri="{0D108BD9-81ED-4DB2-BD59-A6C34878D82A}">
                    <a16:rowId xmlns:a16="http://schemas.microsoft.com/office/drawing/2014/main" val="3576657555"/>
                  </a:ext>
                </a:extLst>
              </a:tr>
              <a:tr h="195701">
                <a:tc>
                  <a:txBody>
                    <a:bodyPr/>
                    <a:lstStyle/>
                    <a:p>
                      <a:r>
                        <a:rPr lang="fr-FR" sz="1000" b="1" dirty="0" smtClean="0"/>
                        <a:t>Count(</a:t>
                      </a:r>
                      <a:r>
                        <a:rPr lang="fr-FR" sz="1000" b="1" dirty="0" err="1" smtClean="0"/>
                        <a:t>x,y</a:t>
                      </a:r>
                      <a:r>
                        <a:rPr lang="fr-FR" sz="1000" b="1" dirty="0" smtClean="0"/>
                        <a:t>)</a:t>
                      </a:r>
                      <a:endParaRPr lang="fr-FR" sz="1000" b="1" dirty="0">
                        <a:solidFill>
                          <a:schemeClr val="accent1">
                            <a:lumMod val="75000"/>
                          </a:schemeClr>
                        </a:solidFill>
                      </a:endParaRPr>
                    </a:p>
                  </a:txBody>
                  <a:tcPr/>
                </a:tc>
                <a:tc>
                  <a:txBody>
                    <a:bodyPr/>
                    <a:lstStyle/>
                    <a:p>
                      <a:r>
                        <a:rPr lang="fr-FR" sz="1000" dirty="0" smtClean="0"/>
                        <a:t>Renvoie le nombre d’occurrence de la chaîne</a:t>
                      </a:r>
                      <a:r>
                        <a:rPr lang="fr-FR" sz="1000" baseline="0" dirty="0" smtClean="0"/>
                        <a:t> y dans la chaîne x</a:t>
                      </a:r>
                      <a:endParaRPr lang="fr-FR" sz="1000" dirty="0"/>
                    </a:p>
                  </a:txBody>
                  <a:tcPr/>
                </a:tc>
                <a:extLst>
                  <a:ext uri="{0D108BD9-81ED-4DB2-BD59-A6C34878D82A}">
                    <a16:rowId xmlns:a16="http://schemas.microsoft.com/office/drawing/2014/main" val="2542378904"/>
                  </a:ext>
                </a:extLst>
              </a:tr>
              <a:tr h="195701">
                <a:tc>
                  <a:txBody>
                    <a:bodyPr/>
                    <a:lstStyle/>
                    <a:p>
                      <a:r>
                        <a:rPr lang="fr-FR" sz="1000" b="1" dirty="0" err="1" smtClean="0"/>
                        <a:t>Countw</a:t>
                      </a:r>
                      <a:r>
                        <a:rPr lang="fr-FR" sz="1000" b="1" dirty="0" smtClean="0"/>
                        <a:t>(x)</a:t>
                      </a:r>
                      <a:endParaRPr lang="fr-FR" sz="1000" b="1" dirty="0">
                        <a:solidFill>
                          <a:schemeClr val="accent1">
                            <a:lumMod val="75000"/>
                          </a:schemeClr>
                        </a:solidFill>
                      </a:endParaRPr>
                    </a:p>
                  </a:txBody>
                  <a:tcPr/>
                </a:tc>
                <a:tc>
                  <a:txBody>
                    <a:bodyPr/>
                    <a:lstStyle/>
                    <a:p>
                      <a:r>
                        <a:rPr lang="fr-FR" sz="1000" dirty="0" smtClean="0"/>
                        <a:t>Compte</a:t>
                      </a:r>
                      <a:r>
                        <a:rPr lang="fr-FR" sz="1000" baseline="0" dirty="0" smtClean="0"/>
                        <a:t> le nombre de mots présents dans une chaîne de caractères</a:t>
                      </a:r>
                      <a:endParaRPr lang="fr-FR" sz="1000" dirty="0"/>
                    </a:p>
                  </a:txBody>
                  <a:tcPr/>
                </a:tc>
                <a:extLst>
                  <a:ext uri="{0D108BD9-81ED-4DB2-BD59-A6C34878D82A}">
                    <a16:rowId xmlns:a16="http://schemas.microsoft.com/office/drawing/2014/main" val="1012368234"/>
                  </a:ext>
                </a:extLst>
              </a:tr>
            </a:tbl>
          </a:graphicData>
        </a:graphic>
      </p:graphicFrame>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Fonctions utiles</a:t>
            </a:r>
            <a:endParaRPr lang="fr-FR" cap="small"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44671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fr-FR" sz="3600" cap="all" dirty="0" smtClean="0"/>
              <a:t>Fondamentaux</a:t>
            </a:r>
            <a:endParaRPr lang="fr-FR" sz="3600"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a:t>
            </a:fld>
            <a:endParaRPr lang="fr-FR" dirty="0">
              <a:solidFill>
                <a:prstClr val="black">
                  <a:tint val="75000"/>
                </a:prstClr>
              </a:solidFill>
            </a:endParaRPr>
          </a:p>
        </p:txBody>
      </p:sp>
      <p:pic>
        <p:nvPicPr>
          <p:cNvPr id="6" name="Image 5"/>
          <p:cNvPicPr>
            <a:picLocks noChangeAspect="1"/>
          </p:cNvPicPr>
          <p:nvPr/>
        </p:nvPicPr>
        <p:blipFill rotWithShape="1">
          <a:blip r:embed="rId2"/>
          <a:srcRect r="28780" b="162"/>
          <a:stretch/>
        </p:blipFill>
        <p:spPr>
          <a:xfrm>
            <a:off x="65950" y="52250"/>
            <a:ext cx="2402930" cy="305197"/>
          </a:xfrm>
          <a:prstGeom prst="rect">
            <a:avLst/>
          </a:prstGeom>
        </p:spPr>
      </p:pic>
      <p:sp>
        <p:nvSpPr>
          <p:cNvPr id="2" name="Rectangle 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2642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95662"/>
          </a:xfrm>
        </p:spPr>
        <p:txBody>
          <a:bodyPr>
            <a:normAutofit/>
          </a:bodyPr>
          <a:lstStyle/>
          <a:p>
            <a:r>
              <a:rPr lang="fr-FR" sz="1800" dirty="0" smtClean="0"/>
              <a:t>Manipulation de dates</a:t>
            </a:r>
          </a:p>
          <a:p>
            <a:endParaRPr lang="fr-FR" sz="1800" dirty="0"/>
          </a:p>
          <a:p>
            <a:endParaRPr lang="fr-FR" sz="1800" dirty="0" smtClean="0"/>
          </a:p>
          <a:p>
            <a:endParaRPr lang="fr-FR" sz="1800" dirty="0"/>
          </a:p>
          <a:p>
            <a:endParaRPr lang="fr-FR" sz="1800" dirty="0" smtClean="0"/>
          </a:p>
          <a:p>
            <a:pPr marL="0" indent="0">
              <a:buNone/>
            </a:pPr>
            <a:endParaRPr lang="fr-FR" sz="2000" dirty="0" smtClean="0"/>
          </a:p>
          <a:p>
            <a:pPr marL="0" indent="0">
              <a:buNone/>
            </a:pPr>
            <a:endParaRPr lang="fr-FR" sz="800" dirty="0" smtClean="0"/>
          </a:p>
          <a:p>
            <a:endParaRPr lang="fr-FR" sz="2000" b="1" dirty="0">
              <a:solidFill>
                <a:schemeClr val="accent1">
                  <a:lumMod val="75000"/>
                </a:schemeClr>
              </a:solidFill>
            </a:endParaRPr>
          </a:p>
          <a:p>
            <a:endParaRPr lang="fr-FR" sz="2000" b="1" dirty="0" smtClean="0">
              <a:solidFill>
                <a:schemeClr val="accent1">
                  <a:lumMod val="75000"/>
                </a:schemeClr>
              </a:solidFill>
            </a:endParaRPr>
          </a:p>
          <a:p>
            <a:endParaRPr lang="fr-FR" sz="2000" b="1" dirty="0">
              <a:solidFill>
                <a:schemeClr val="accent1">
                  <a:lumMod val="75000"/>
                </a:schemeClr>
              </a:solidFill>
            </a:endParaRPr>
          </a:p>
        </p:txBody>
      </p:sp>
      <p:sp>
        <p:nvSpPr>
          <p:cNvPr id="5" name="Titre 4"/>
          <p:cNvSpPr>
            <a:spLocks noGrp="1"/>
          </p:cNvSpPr>
          <p:nvPr>
            <p:ph type="title"/>
          </p:nvPr>
        </p:nvSpPr>
        <p:spPr/>
        <p:txBody>
          <a:bodyPr/>
          <a:lstStyle/>
          <a:p>
            <a:r>
              <a:rPr lang="fr-FR" cap="all" dirty="0" smtClean="0"/>
              <a:t>Les étapes DATA #18</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30</a:t>
            </a:fld>
            <a:endParaRPr lang="fr-FR" dirty="0">
              <a:solidFill>
                <a:prstClr val="black">
                  <a:tint val="75000"/>
                </a:prstClr>
              </a:solidFill>
            </a:endParaRPr>
          </a:p>
        </p:txBody>
      </p:sp>
      <p:graphicFrame>
        <p:nvGraphicFramePr>
          <p:cNvPr id="13" name="Tableau 12"/>
          <p:cNvGraphicFramePr>
            <a:graphicFrameLocks noGrp="1"/>
          </p:cNvGraphicFramePr>
          <p:nvPr>
            <p:extLst>
              <p:ext uri="{D42A27DB-BD31-4B8C-83A1-F6EECF244321}">
                <p14:modId xmlns:p14="http://schemas.microsoft.com/office/powerpoint/2010/main" val="1964244816"/>
              </p:ext>
            </p:extLst>
          </p:nvPr>
        </p:nvGraphicFramePr>
        <p:xfrm>
          <a:off x="1312818" y="1819857"/>
          <a:ext cx="7739742" cy="1950720"/>
        </p:xfrm>
        <a:graphic>
          <a:graphicData uri="http://schemas.openxmlformats.org/drawingml/2006/table">
            <a:tbl>
              <a:tblPr firstRow="1" bandRow="1">
                <a:tableStyleId>{69012ECD-51FC-41F1-AA8D-1B2483CD663E}</a:tableStyleId>
              </a:tblPr>
              <a:tblGrid>
                <a:gridCol w="1417319">
                  <a:extLst>
                    <a:ext uri="{9D8B030D-6E8A-4147-A177-3AD203B41FA5}">
                      <a16:colId xmlns:a16="http://schemas.microsoft.com/office/drawing/2014/main" val="2698694159"/>
                    </a:ext>
                  </a:extLst>
                </a:gridCol>
                <a:gridCol w="6322423">
                  <a:extLst>
                    <a:ext uri="{9D8B030D-6E8A-4147-A177-3AD203B41FA5}">
                      <a16:colId xmlns:a16="http://schemas.microsoft.com/office/drawing/2014/main" val="2184069517"/>
                    </a:ext>
                  </a:extLst>
                </a:gridCol>
              </a:tblGrid>
              <a:tr h="195701">
                <a:tc>
                  <a:txBody>
                    <a:bodyPr/>
                    <a:lstStyle/>
                    <a:p>
                      <a:pPr algn="ctr"/>
                      <a:r>
                        <a:rPr lang="fr-FR" sz="1000" dirty="0" smtClean="0"/>
                        <a:t>Fonction </a:t>
                      </a:r>
                      <a:endParaRPr lang="fr-FR" sz="1000" dirty="0"/>
                    </a:p>
                  </a:txBody>
                  <a:tcPr/>
                </a:tc>
                <a:tc>
                  <a:txBody>
                    <a:bodyPr/>
                    <a:lstStyle/>
                    <a:p>
                      <a:r>
                        <a:rPr lang="fr-FR" sz="1000" dirty="0" smtClean="0"/>
                        <a:t>Description</a:t>
                      </a:r>
                      <a:endParaRPr lang="fr-FR" sz="1000" dirty="0"/>
                    </a:p>
                  </a:txBody>
                  <a:tcPr/>
                </a:tc>
                <a:extLst>
                  <a:ext uri="{0D108BD9-81ED-4DB2-BD59-A6C34878D82A}">
                    <a16:rowId xmlns:a16="http://schemas.microsoft.com/office/drawing/2014/main" val="529447938"/>
                  </a:ext>
                </a:extLst>
              </a:tr>
              <a:tr h="195701">
                <a:tc>
                  <a:txBody>
                    <a:bodyPr/>
                    <a:lstStyle/>
                    <a:p>
                      <a:r>
                        <a:rPr lang="fr-FR" sz="1000" b="1" dirty="0" err="1" smtClean="0"/>
                        <a:t>Mdj</a:t>
                      </a:r>
                      <a:r>
                        <a:rPr lang="fr-FR" sz="1000" b="1" dirty="0" smtClean="0"/>
                        <a:t>(</a:t>
                      </a:r>
                      <a:r>
                        <a:rPr lang="fr-FR" sz="1000" b="1" dirty="0" err="1" smtClean="0"/>
                        <a:t>m,j,a</a:t>
                      </a:r>
                      <a:r>
                        <a:rPr lang="fr-FR" sz="1000" b="1" dirty="0" smtClean="0"/>
                        <a:t>)</a:t>
                      </a:r>
                      <a:endParaRPr lang="fr-FR" sz="1000" b="1" dirty="0">
                        <a:solidFill>
                          <a:schemeClr val="accent1">
                            <a:lumMod val="75000"/>
                          </a:schemeClr>
                        </a:solidFill>
                      </a:endParaRPr>
                    </a:p>
                  </a:txBody>
                  <a:tcPr/>
                </a:tc>
                <a:tc>
                  <a:txBody>
                    <a:bodyPr/>
                    <a:lstStyle/>
                    <a:p>
                      <a:r>
                        <a:rPr lang="fr-FR" sz="1000" dirty="0" smtClean="0"/>
                        <a:t>Crée une date de jour j, mois m, année a</a:t>
                      </a:r>
                      <a:endParaRPr lang="fr-FR" sz="1000" dirty="0"/>
                    </a:p>
                  </a:txBody>
                  <a:tcPr/>
                </a:tc>
                <a:extLst>
                  <a:ext uri="{0D108BD9-81ED-4DB2-BD59-A6C34878D82A}">
                    <a16:rowId xmlns:a16="http://schemas.microsoft.com/office/drawing/2014/main" val="3069501505"/>
                  </a:ext>
                </a:extLst>
              </a:tr>
              <a:tr h="195701">
                <a:tc>
                  <a:txBody>
                    <a:bodyPr/>
                    <a:lstStyle/>
                    <a:p>
                      <a:r>
                        <a:rPr lang="fr-FR" sz="1000" b="1" kern="1200" dirty="0" smtClean="0"/>
                        <a:t>Date()</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Retourne la date courante</a:t>
                      </a:r>
                      <a:endParaRPr lang="fr-FR" sz="1000" dirty="0"/>
                    </a:p>
                  </a:txBody>
                  <a:tcPr/>
                </a:tc>
                <a:extLst>
                  <a:ext uri="{0D108BD9-81ED-4DB2-BD59-A6C34878D82A}">
                    <a16:rowId xmlns:a16="http://schemas.microsoft.com/office/drawing/2014/main" val="411179341"/>
                  </a:ext>
                </a:extLst>
              </a:tr>
              <a:tr h="195701">
                <a:tc>
                  <a:txBody>
                    <a:bodyPr/>
                    <a:lstStyle/>
                    <a:p>
                      <a:r>
                        <a:rPr lang="fr-FR" sz="1000" b="1" kern="1200" dirty="0" err="1" smtClean="0"/>
                        <a:t>Datepart</a:t>
                      </a:r>
                      <a:r>
                        <a:rPr lang="fr-FR" sz="1000" b="1" kern="1200" dirty="0" smtClean="0"/>
                        <a:t>(d)</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Extraie la</a:t>
                      </a:r>
                      <a:r>
                        <a:rPr lang="fr-FR" sz="1000" baseline="0" dirty="0" smtClean="0"/>
                        <a:t> partie date d’une date d (qui serait au format </a:t>
                      </a:r>
                      <a:r>
                        <a:rPr lang="fr-FR" sz="1000" baseline="0" dirty="0" err="1" smtClean="0"/>
                        <a:t>datetime</a:t>
                      </a:r>
                      <a:r>
                        <a:rPr lang="fr-FR" sz="1000" baseline="0" dirty="0" smtClean="0"/>
                        <a:t>)</a:t>
                      </a:r>
                      <a:endParaRPr lang="fr-FR" sz="1000" dirty="0"/>
                    </a:p>
                  </a:txBody>
                  <a:tcPr/>
                </a:tc>
                <a:extLst>
                  <a:ext uri="{0D108BD9-81ED-4DB2-BD59-A6C34878D82A}">
                    <a16:rowId xmlns:a16="http://schemas.microsoft.com/office/drawing/2014/main" val="2721185127"/>
                  </a:ext>
                </a:extLst>
              </a:tr>
              <a:tr h="195701">
                <a:tc>
                  <a:txBody>
                    <a:bodyPr/>
                    <a:lstStyle/>
                    <a:p>
                      <a:r>
                        <a:rPr lang="fr-FR" sz="1000" b="1" kern="1200" dirty="0" smtClean="0"/>
                        <a:t>Day(d)</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Retourne le jour d'une date d</a:t>
                      </a:r>
                      <a:endParaRPr lang="fr-FR" sz="1000" dirty="0"/>
                    </a:p>
                  </a:txBody>
                  <a:tcPr/>
                </a:tc>
                <a:extLst>
                  <a:ext uri="{0D108BD9-81ED-4DB2-BD59-A6C34878D82A}">
                    <a16:rowId xmlns:a16="http://schemas.microsoft.com/office/drawing/2014/main" val="2111275598"/>
                  </a:ext>
                </a:extLst>
              </a:tr>
              <a:tr h="195701">
                <a:tc>
                  <a:txBody>
                    <a:bodyPr/>
                    <a:lstStyle/>
                    <a:p>
                      <a:r>
                        <a:rPr lang="fr-FR" sz="1000" b="1" kern="1200" dirty="0" err="1" smtClean="0"/>
                        <a:t>Month</a:t>
                      </a:r>
                      <a:r>
                        <a:rPr lang="fr-FR" sz="1000" b="1" kern="1200" dirty="0" smtClean="0"/>
                        <a:t>(d)</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Retourne le mois d'une date d</a:t>
                      </a:r>
                      <a:endParaRPr lang="fr-FR" sz="1000" dirty="0"/>
                    </a:p>
                  </a:txBody>
                  <a:tcPr/>
                </a:tc>
                <a:extLst>
                  <a:ext uri="{0D108BD9-81ED-4DB2-BD59-A6C34878D82A}">
                    <a16:rowId xmlns:a16="http://schemas.microsoft.com/office/drawing/2014/main" val="4212211772"/>
                  </a:ext>
                </a:extLst>
              </a:tr>
              <a:tr h="195701">
                <a:tc>
                  <a:txBody>
                    <a:bodyPr/>
                    <a:lstStyle/>
                    <a:p>
                      <a:r>
                        <a:rPr lang="fr-FR" sz="1000" b="1" kern="1200" dirty="0" err="1" smtClean="0"/>
                        <a:t>Year</a:t>
                      </a:r>
                      <a:r>
                        <a:rPr lang="fr-FR" sz="1000" b="1" kern="1200" dirty="0" smtClean="0"/>
                        <a:t>(d)</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Retourne l’année d'une date d</a:t>
                      </a:r>
                      <a:endParaRPr lang="fr-FR" sz="1000" dirty="0"/>
                    </a:p>
                  </a:txBody>
                  <a:tcPr/>
                </a:tc>
                <a:extLst>
                  <a:ext uri="{0D108BD9-81ED-4DB2-BD59-A6C34878D82A}">
                    <a16:rowId xmlns:a16="http://schemas.microsoft.com/office/drawing/2014/main" val="3494486046"/>
                  </a:ext>
                </a:extLst>
              </a:tr>
              <a:tr h="195701">
                <a:tc>
                  <a:txBody>
                    <a:bodyPr/>
                    <a:lstStyle/>
                    <a:p>
                      <a:r>
                        <a:rPr lang="fr-FR" sz="1000" b="1" kern="1200" dirty="0" err="1" smtClean="0"/>
                        <a:t>Weekday</a:t>
                      </a:r>
                      <a:r>
                        <a:rPr lang="fr-FR" sz="1000" b="1" kern="1200" dirty="0" smtClean="0"/>
                        <a:t>(d)</a:t>
                      </a:r>
                      <a:endParaRPr lang="fr-FR" sz="1000" b="1" kern="1200" dirty="0">
                        <a:solidFill>
                          <a:schemeClr val="accent1">
                            <a:lumMod val="75000"/>
                          </a:schemeClr>
                        </a:solidFill>
                        <a:latin typeface="+mn-lt"/>
                        <a:ea typeface="+mn-ea"/>
                        <a:cs typeface="+mn-cs"/>
                      </a:endParaRPr>
                    </a:p>
                  </a:txBody>
                  <a:tcPr/>
                </a:tc>
                <a:tc>
                  <a:txBody>
                    <a:bodyPr/>
                    <a:lstStyle/>
                    <a:p>
                      <a:r>
                        <a:rPr lang="fr-FR" sz="1000" dirty="0" smtClean="0"/>
                        <a:t>Retourne le jour de la semaine</a:t>
                      </a:r>
                      <a:r>
                        <a:rPr lang="fr-FR" sz="1000" baseline="0" dirty="0" smtClean="0"/>
                        <a:t> </a:t>
                      </a:r>
                      <a:r>
                        <a:rPr lang="fr-FR" sz="1000" dirty="0" smtClean="0"/>
                        <a:t>d'une date d</a:t>
                      </a:r>
                      <a:endParaRPr lang="fr-FR" sz="1000" dirty="0"/>
                    </a:p>
                  </a:txBody>
                  <a:tcPr/>
                </a:tc>
                <a:extLst>
                  <a:ext uri="{0D108BD9-81ED-4DB2-BD59-A6C34878D82A}">
                    <a16:rowId xmlns:a16="http://schemas.microsoft.com/office/drawing/2014/main" val="3426057188"/>
                  </a:ext>
                </a:extLst>
              </a:tr>
            </a:tbl>
          </a:graphicData>
        </a:graphic>
      </p:graphicFrame>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Fonctions utiles</a:t>
            </a:r>
            <a:endParaRPr lang="fr-FR" cap="small"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01115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914809"/>
          </a:xfrm>
        </p:spPr>
        <p:txBody>
          <a:bodyPr>
            <a:normAutofit/>
          </a:bodyPr>
          <a:lstStyle/>
          <a:p>
            <a:endParaRPr lang="fr-FR" sz="1800" dirty="0" smtClean="0"/>
          </a:p>
          <a:p>
            <a:endParaRPr lang="fr-FR" sz="1800" dirty="0"/>
          </a:p>
          <a:p>
            <a:endParaRPr lang="fr-FR" sz="1800" dirty="0" smtClean="0"/>
          </a:p>
          <a:p>
            <a:r>
              <a:rPr lang="fr-FR" sz="1800" dirty="0" smtClean="0"/>
              <a:t>Toute </a:t>
            </a:r>
            <a:r>
              <a:rPr lang="fr-FR" sz="1800" dirty="0"/>
              <a:t>étape PROC </a:t>
            </a:r>
            <a:r>
              <a:rPr lang="fr-FR" sz="1800" dirty="0" smtClean="0"/>
              <a:t>:</a:t>
            </a:r>
          </a:p>
          <a:p>
            <a:pPr lvl="1"/>
            <a:r>
              <a:rPr lang="fr-FR" sz="1600" dirty="0" smtClean="0"/>
              <a:t>Commence </a:t>
            </a:r>
            <a:r>
              <a:rPr lang="fr-FR" sz="1600" dirty="0"/>
              <a:t>par le mot-clé </a:t>
            </a:r>
            <a:r>
              <a:rPr lang="fr-FR" sz="1600" b="1" dirty="0">
                <a:solidFill>
                  <a:schemeClr val="accent1">
                    <a:lumMod val="75000"/>
                  </a:schemeClr>
                </a:solidFill>
              </a:rPr>
              <a:t>PROC</a:t>
            </a:r>
            <a:r>
              <a:rPr lang="fr-FR" sz="1600" dirty="0"/>
              <a:t> suivi du nom de la procédure : XXX. </a:t>
            </a:r>
            <a:r>
              <a:rPr lang="fr-FR" sz="1600" dirty="0" smtClean="0"/>
              <a:t>Il </a:t>
            </a:r>
            <a:r>
              <a:rPr lang="fr-FR" sz="1600" dirty="0"/>
              <a:t>est possible de mettre à cet endroit </a:t>
            </a:r>
            <a:r>
              <a:rPr lang="fr-FR" sz="1600" dirty="0" smtClean="0"/>
              <a:t>des </a:t>
            </a:r>
            <a:r>
              <a:rPr lang="fr-FR" sz="1600" dirty="0"/>
              <a:t>options de la PROC XXX. Cela est facultatif </a:t>
            </a:r>
            <a:r>
              <a:rPr lang="fr-FR" sz="1600" dirty="0" smtClean="0"/>
              <a:t>et </a:t>
            </a:r>
            <a:r>
              <a:rPr lang="fr-FR" sz="1600" dirty="0"/>
              <a:t>les éventuelles options sont séparées par un blanc</a:t>
            </a:r>
            <a:r>
              <a:rPr lang="fr-FR" sz="1600" dirty="0" smtClean="0"/>
              <a:t>.</a:t>
            </a:r>
            <a:r>
              <a:rPr lang="fr-FR" sz="1600" dirty="0"/>
              <a:t/>
            </a:r>
            <a:br>
              <a:rPr lang="fr-FR" sz="1600" dirty="0"/>
            </a:br>
            <a:r>
              <a:rPr lang="fr-FR" sz="1600" dirty="0"/>
              <a:t>Une des options (commune à de nombreuses procédures) les plus connues est l'option </a:t>
            </a:r>
            <a:r>
              <a:rPr lang="fr-FR" sz="1600" b="1" dirty="0">
                <a:solidFill>
                  <a:schemeClr val="accent1">
                    <a:lumMod val="75000"/>
                  </a:schemeClr>
                </a:solidFill>
              </a:rPr>
              <a:t>data=</a:t>
            </a:r>
            <a:r>
              <a:rPr lang="fr-FR" sz="1600" dirty="0"/>
              <a:t> . Elle permet de préciser à la PROC la table sur laquelle on va travailler.</a:t>
            </a:r>
            <a:br>
              <a:rPr lang="fr-FR" sz="1600" dirty="0"/>
            </a:br>
            <a:r>
              <a:rPr lang="fr-FR" sz="1600" dirty="0"/>
              <a:t>Enfin </a:t>
            </a:r>
            <a:r>
              <a:rPr lang="fr-FR" sz="1600" dirty="0" smtClean="0"/>
              <a:t>nous mettons un </a:t>
            </a:r>
            <a:r>
              <a:rPr lang="fr-FR" sz="1600" dirty="0"/>
              <a:t>point-virgule.</a:t>
            </a:r>
          </a:p>
          <a:p>
            <a:pPr lvl="1"/>
            <a:r>
              <a:rPr lang="fr-FR" sz="1600" dirty="0"/>
              <a:t>Puis vient le </a:t>
            </a:r>
            <a:r>
              <a:rPr lang="fr-FR" sz="1600" b="1" dirty="0">
                <a:solidFill>
                  <a:schemeClr val="accent1">
                    <a:lumMod val="75000"/>
                  </a:schemeClr>
                </a:solidFill>
              </a:rPr>
              <a:t>corps de la procédure</a:t>
            </a:r>
            <a:r>
              <a:rPr lang="fr-FR" sz="1600" dirty="0"/>
              <a:t>, constitué obligatoirement d'une </a:t>
            </a:r>
            <a:r>
              <a:rPr lang="fr-FR" sz="1600" b="1" dirty="0">
                <a:solidFill>
                  <a:schemeClr val="accent1">
                    <a:lumMod val="75000"/>
                  </a:schemeClr>
                </a:solidFill>
              </a:rPr>
              <a:t>succession </a:t>
            </a:r>
            <a:r>
              <a:rPr lang="fr-FR" sz="1600" b="1" dirty="0" smtClean="0">
                <a:solidFill>
                  <a:schemeClr val="accent1">
                    <a:lumMod val="75000"/>
                  </a:schemeClr>
                </a:solidFill>
              </a:rPr>
              <a:t>d'instructions </a:t>
            </a:r>
            <a:r>
              <a:rPr lang="fr-FR" sz="1600" dirty="0"/>
              <a:t>choisies parmi les instructions de la procédure.</a:t>
            </a:r>
            <a:br>
              <a:rPr lang="fr-FR" sz="1600" dirty="0"/>
            </a:br>
            <a:r>
              <a:rPr lang="fr-FR" sz="1600" dirty="0" smtClean="0"/>
              <a:t>Chaque </a:t>
            </a:r>
            <a:r>
              <a:rPr lang="fr-FR" sz="1600" dirty="0"/>
              <a:t>instruction commence par un mot-clé et termine par un point-virgule.</a:t>
            </a:r>
            <a:br>
              <a:rPr lang="fr-FR" sz="1600" dirty="0"/>
            </a:br>
            <a:r>
              <a:rPr lang="fr-FR" sz="1600" dirty="0"/>
              <a:t>Beaucoup d'instructions offrent des options. Il faut alors séparer l'instruction de la liste des options qui s'y rattachent par un </a:t>
            </a:r>
            <a:r>
              <a:rPr lang="fr-FR" sz="1600" dirty="0" smtClean="0"/>
              <a:t>« </a:t>
            </a:r>
            <a:r>
              <a:rPr lang="fr-FR" sz="1600" b="1" dirty="0" smtClean="0">
                <a:solidFill>
                  <a:schemeClr val="accent1">
                    <a:lumMod val="75000"/>
                  </a:schemeClr>
                </a:solidFill>
              </a:rPr>
              <a:t>/</a:t>
            </a:r>
            <a:r>
              <a:rPr lang="fr-FR" sz="1600" b="1" dirty="0" smtClean="0"/>
              <a:t> </a:t>
            </a:r>
            <a:r>
              <a:rPr lang="fr-FR" sz="1600" dirty="0" smtClean="0"/>
              <a:t>».</a:t>
            </a:r>
            <a:endParaRPr lang="fr-FR" sz="1600" dirty="0"/>
          </a:p>
          <a:p>
            <a:endParaRPr lang="fr-FR" sz="1800" dirty="0" smtClean="0"/>
          </a:p>
        </p:txBody>
      </p:sp>
      <p:sp>
        <p:nvSpPr>
          <p:cNvPr id="5" name="Titre 4"/>
          <p:cNvSpPr>
            <a:spLocks noGrp="1"/>
          </p:cNvSpPr>
          <p:nvPr>
            <p:ph type="title"/>
          </p:nvPr>
        </p:nvSpPr>
        <p:spPr/>
        <p:txBody>
          <a:bodyPr/>
          <a:lstStyle/>
          <a:p>
            <a:r>
              <a:rPr lang="fr-FR" cap="all" dirty="0" smtClean="0"/>
              <a:t>Les procédures de base #1</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31</a:t>
            </a:fld>
            <a:endParaRPr lang="fr-FR" dirty="0">
              <a:solidFill>
                <a:prstClr val="black">
                  <a:tint val="75000"/>
                </a:prstClr>
              </a:solidFill>
            </a:endParaRPr>
          </a:p>
        </p:txBody>
      </p:sp>
      <p:sp>
        <p:nvSpPr>
          <p:cNvPr id="7"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structure</a:t>
            </a:r>
            <a:endParaRPr lang="fr-FR" cap="small" dirty="0"/>
          </a:p>
        </p:txBody>
      </p:sp>
      <p:sp>
        <p:nvSpPr>
          <p:cNvPr id="3" name="Rectangle 2"/>
          <p:cNvSpPr/>
          <p:nvPr/>
        </p:nvSpPr>
        <p:spPr>
          <a:xfrm>
            <a:off x="1212668" y="1561113"/>
            <a:ext cx="7242871" cy="830997"/>
          </a:xfrm>
          <a:prstGeom prst="rect">
            <a:avLst/>
          </a:prstGeom>
          <a:ln w="3175">
            <a:solidFill>
              <a:schemeClr val="tx2"/>
            </a:solidFill>
          </a:ln>
        </p:spPr>
        <p:txBody>
          <a:bodyPr wrap="square">
            <a:spAutoFit/>
          </a:bodyPr>
          <a:lstStyle/>
          <a:p>
            <a:r>
              <a:rPr lang="fr-FR" sz="1200" b="1" dirty="0">
                <a:solidFill>
                  <a:srgbClr val="000080"/>
                </a:solidFill>
                <a:latin typeface="Courier New" panose="02070309020205020404" pitchFamily="49" charset="0"/>
              </a:rPr>
              <a:t>proc</a:t>
            </a:r>
            <a:r>
              <a:rPr lang="fr-FR" sz="1200" dirty="0">
                <a:solidFill>
                  <a:srgbClr val="000000"/>
                </a:solidFill>
                <a:latin typeface="Courier New" panose="02070309020205020404" pitchFamily="49" charset="0"/>
              </a:rPr>
              <a:t> </a:t>
            </a:r>
            <a:r>
              <a:rPr lang="fr-FR" sz="1200" b="1" dirty="0">
                <a:solidFill>
                  <a:srgbClr val="000080"/>
                </a:solidFill>
                <a:latin typeface="Courier New" panose="02070309020205020404" pitchFamily="49" charset="0"/>
              </a:rPr>
              <a:t>xxx</a:t>
            </a:r>
            <a:r>
              <a:rPr lang="fr-FR" sz="1200" dirty="0">
                <a:solidFill>
                  <a:srgbClr val="000000"/>
                </a:solidFill>
                <a:latin typeface="Courier New" panose="02070309020205020404" pitchFamily="49" charset="0"/>
              </a:rPr>
              <a:t> &lt;</a:t>
            </a:r>
            <a:r>
              <a:rPr lang="fr-FR" sz="1200" dirty="0" err="1">
                <a:solidFill>
                  <a:srgbClr val="000000"/>
                </a:solidFill>
                <a:latin typeface="Courier New" panose="02070309020205020404" pitchFamily="49" charset="0"/>
              </a:rPr>
              <a:t>liste_options_de_la_procédure</a:t>
            </a:r>
            <a:r>
              <a:rPr lang="fr-FR" sz="1200" dirty="0">
                <a:solidFill>
                  <a:srgbClr val="000000"/>
                </a:solidFill>
                <a:latin typeface="Courier New" panose="02070309020205020404" pitchFamily="49" charset="0"/>
              </a:rPr>
              <a:t>&gt; ;</a:t>
            </a:r>
          </a:p>
          <a:p>
            <a:r>
              <a:rPr lang="fr-FR" sz="1200" dirty="0">
                <a:solidFill>
                  <a:srgbClr val="000000"/>
                </a:solidFill>
                <a:latin typeface="Courier New" panose="02070309020205020404" pitchFamily="49" charset="0"/>
              </a:rPr>
              <a:t> INSTRUCTION1 </a:t>
            </a:r>
            <a:r>
              <a:rPr lang="fr-FR" sz="1200" dirty="0" err="1">
                <a:solidFill>
                  <a:srgbClr val="000000"/>
                </a:solidFill>
                <a:latin typeface="Courier New" panose="02070309020205020404" pitchFamily="49" charset="0"/>
              </a:rPr>
              <a:t>argument_instruction</a:t>
            </a:r>
            <a:r>
              <a:rPr lang="fr-FR" sz="1200" dirty="0">
                <a:solidFill>
                  <a:srgbClr val="000000"/>
                </a:solidFill>
                <a:latin typeface="Courier New" panose="02070309020205020404" pitchFamily="49" charset="0"/>
              </a:rPr>
              <a:t> &lt;/liste_options_instruction1&gt; ;</a:t>
            </a:r>
          </a:p>
          <a:p>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INSTRUCTIONp</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argument_instruction</a:t>
            </a:r>
            <a:r>
              <a:rPr lang="fr-FR" sz="1200" dirty="0">
                <a:solidFill>
                  <a:srgbClr val="000000"/>
                </a:solidFill>
                <a:latin typeface="Courier New" panose="02070309020205020404" pitchFamily="49" charset="0"/>
              </a:rPr>
              <a:t> &lt;/</a:t>
            </a:r>
            <a:r>
              <a:rPr lang="fr-FR" sz="1200" dirty="0" err="1">
                <a:solidFill>
                  <a:srgbClr val="000000"/>
                </a:solidFill>
                <a:latin typeface="Courier New" panose="02070309020205020404" pitchFamily="49" charset="0"/>
              </a:rPr>
              <a:t>liste_options_instructionp</a:t>
            </a:r>
            <a:r>
              <a:rPr lang="fr-FR" sz="1200" dirty="0">
                <a:solidFill>
                  <a:srgbClr val="000000"/>
                </a:solidFill>
                <a:latin typeface="Courier New" panose="02070309020205020404" pitchFamily="49" charset="0"/>
              </a:rPr>
              <a:t>&gt; ;</a:t>
            </a:r>
          </a:p>
          <a:p>
            <a:r>
              <a:rPr lang="fr-FR" sz="1200" b="1" dirty="0" err="1">
                <a:solidFill>
                  <a:srgbClr val="000080"/>
                </a:solidFill>
                <a:latin typeface="Courier New" panose="02070309020205020404" pitchFamily="49" charset="0"/>
              </a:rPr>
              <a:t>run</a:t>
            </a:r>
            <a:r>
              <a:rPr lang="fr-FR" sz="1200" dirty="0">
                <a:solidFill>
                  <a:srgbClr val="000000"/>
                </a:solidFill>
                <a:latin typeface="Courier New" panose="02070309020205020404" pitchFamily="49" charset="0"/>
              </a:rPr>
              <a:t> ;</a:t>
            </a:r>
            <a:endParaRPr lang="fr-FR" sz="1200"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8004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263888"/>
          </a:xfrm>
        </p:spPr>
        <p:txBody>
          <a:bodyPr>
            <a:normAutofit/>
          </a:bodyPr>
          <a:lstStyle/>
          <a:p>
            <a:r>
              <a:rPr lang="fr-FR" sz="1800" dirty="0" smtClean="0"/>
              <a:t>Les instructions incontournables</a:t>
            </a:r>
          </a:p>
          <a:p>
            <a:pPr lvl="1"/>
            <a:r>
              <a:rPr lang="fr-FR" sz="1600" dirty="0" smtClean="0"/>
              <a:t>L'instruction </a:t>
            </a:r>
            <a:r>
              <a:rPr lang="fr-FR" sz="1600" b="1" dirty="0">
                <a:solidFill>
                  <a:schemeClr val="accent1">
                    <a:lumMod val="75000"/>
                  </a:schemeClr>
                </a:solidFill>
              </a:rPr>
              <a:t>VAR</a:t>
            </a:r>
            <a:r>
              <a:rPr lang="fr-FR" sz="1600" dirty="0"/>
              <a:t> permet (</a:t>
            </a:r>
            <a:r>
              <a:rPr lang="fr-FR" sz="1600" i="1" dirty="0"/>
              <a:t>dans les procédures où elle apparaît</a:t>
            </a:r>
            <a:r>
              <a:rPr lang="fr-FR" sz="1600" dirty="0"/>
              <a:t>) de </a:t>
            </a:r>
            <a:r>
              <a:rPr lang="fr-FR" sz="1600" b="1" dirty="0">
                <a:solidFill>
                  <a:schemeClr val="accent1">
                    <a:lumMod val="75000"/>
                  </a:schemeClr>
                </a:solidFill>
              </a:rPr>
              <a:t>préciser sur quelles variables </a:t>
            </a:r>
            <a:r>
              <a:rPr lang="fr-FR" sz="1600" b="1" dirty="0" smtClean="0">
                <a:solidFill>
                  <a:schemeClr val="accent1">
                    <a:lumMod val="75000"/>
                  </a:schemeClr>
                </a:solidFill>
              </a:rPr>
              <a:t>nous travaillons</a:t>
            </a:r>
            <a:r>
              <a:rPr lang="fr-FR" sz="1600" dirty="0" smtClean="0"/>
              <a:t>.</a:t>
            </a:r>
            <a:r>
              <a:rPr lang="fr-FR" sz="1600" dirty="0"/>
              <a:t/>
            </a:r>
            <a:br>
              <a:rPr lang="fr-FR" sz="1600" dirty="0"/>
            </a:br>
            <a:r>
              <a:rPr lang="fr-FR" sz="1600" dirty="0" smtClean="0"/>
              <a:t>Nous </a:t>
            </a:r>
            <a:r>
              <a:rPr lang="fr-FR" sz="1600" dirty="0"/>
              <a:t>la </a:t>
            </a:r>
            <a:r>
              <a:rPr lang="fr-FR" sz="1600" dirty="0" smtClean="0"/>
              <a:t>retrouvons </a:t>
            </a:r>
            <a:r>
              <a:rPr lang="fr-FR" sz="1600" dirty="0"/>
              <a:t>notamment dans les procédures MEANS, UNIVARIATE, CORR... Elle est donc surtout associée à des traitements de variables quantitatives. Ainsi, elle n'apparaît pas dans la PROC FREQ (qui utilise l'instruction TABLES), ni dans les procédures de modélisation (qui utilisent l'instruction MODEL)..</a:t>
            </a:r>
          </a:p>
          <a:p>
            <a:pPr lvl="1"/>
            <a:r>
              <a:rPr lang="fr-FR" sz="1600" dirty="0"/>
              <a:t>L'instruction </a:t>
            </a:r>
            <a:r>
              <a:rPr lang="fr-FR" sz="1600" b="1" dirty="0">
                <a:solidFill>
                  <a:schemeClr val="accent1">
                    <a:lumMod val="75000"/>
                  </a:schemeClr>
                </a:solidFill>
              </a:rPr>
              <a:t>BY</a:t>
            </a:r>
            <a:r>
              <a:rPr lang="fr-FR" sz="1600" dirty="0"/>
              <a:t> permet de </a:t>
            </a:r>
            <a:r>
              <a:rPr lang="fr-FR" sz="1600" b="1" dirty="0">
                <a:solidFill>
                  <a:schemeClr val="accent1">
                    <a:lumMod val="75000"/>
                  </a:schemeClr>
                </a:solidFill>
              </a:rPr>
              <a:t>constituer des sous-populations</a:t>
            </a:r>
            <a:r>
              <a:rPr lang="fr-FR" sz="1600" dirty="0"/>
              <a:t>.</a:t>
            </a:r>
            <a:br>
              <a:rPr lang="fr-FR" sz="1600" dirty="0"/>
            </a:br>
            <a:r>
              <a:rPr lang="fr-FR" sz="1600" dirty="0"/>
              <a:t>Lorsqu'une instruction BY </a:t>
            </a:r>
            <a:r>
              <a:rPr lang="fr-FR" sz="1600" dirty="0" err="1"/>
              <a:t>mavar</a:t>
            </a:r>
            <a:r>
              <a:rPr lang="fr-FR" sz="1600" dirty="0"/>
              <a:t> ; est spécifiée dans une PROC, cela force la réalisation d'autant d'étapes PROC qu'il y a de modalités de </a:t>
            </a:r>
            <a:r>
              <a:rPr lang="fr-FR" sz="1600" dirty="0" err="1"/>
              <a:t>mavar</a:t>
            </a:r>
            <a:r>
              <a:rPr lang="fr-FR" sz="1600" dirty="0"/>
              <a:t>.</a:t>
            </a:r>
            <a:br>
              <a:rPr lang="fr-FR" sz="1600" dirty="0"/>
            </a:br>
            <a:r>
              <a:rPr lang="fr-FR" sz="1600" u="sng" dirty="0"/>
              <a:t>Remarque :</a:t>
            </a:r>
            <a:r>
              <a:rPr lang="fr-FR" sz="1600" dirty="0"/>
              <a:t> Ne pas confondre avec l'instruction CLASS qui permet de distinguer des sous-groupes à l'intérieur d'une même étape PROC.</a:t>
            </a:r>
            <a:br>
              <a:rPr lang="fr-FR" sz="1600" dirty="0"/>
            </a:br>
            <a:r>
              <a:rPr lang="fr-FR" sz="1400" i="1" u="sng" dirty="0"/>
              <a:t>Exemple :</a:t>
            </a:r>
            <a:r>
              <a:rPr lang="fr-FR" sz="1400" i="1" dirty="0"/>
              <a:t> </a:t>
            </a:r>
            <a:r>
              <a:rPr lang="fr-FR" sz="1400" i="1" dirty="0" smtClean="0"/>
              <a:t>nous supposons que « </a:t>
            </a:r>
            <a:r>
              <a:rPr lang="fr-FR" sz="1400" i="1" dirty="0" err="1" smtClean="0"/>
              <a:t>mavar</a:t>
            </a:r>
            <a:r>
              <a:rPr lang="fr-FR" sz="1400" i="1" dirty="0" smtClean="0"/>
              <a:t> » </a:t>
            </a:r>
            <a:r>
              <a:rPr lang="fr-FR" sz="1400" i="1" dirty="0"/>
              <a:t>a comme moyenne générale 10, comme moyenne sur la sous-population des hommes 14 et comme moyenne sur la sous-population des femmes 09. Admettons </a:t>
            </a:r>
            <a:r>
              <a:rPr lang="fr-FR" sz="1400" i="1" dirty="0" smtClean="0"/>
              <a:t>que nous voulions </a:t>
            </a:r>
            <a:r>
              <a:rPr lang="fr-FR" sz="1400" i="1" dirty="0"/>
              <a:t>faire un test d'égalité des moyennes. Le programme </a:t>
            </a:r>
            <a:r>
              <a:rPr lang="fr-FR" sz="1400" b="1" i="1" dirty="0"/>
              <a:t>PROC TTEST ; VAR </a:t>
            </a:r>
            <a:r>
              <a:rPr lang="fr-FR" sz="1400" b="1" i="1" dirty="0" err="1"/>
              <a:t>mavar</a:t>
            </a:r>
            <a:r>
              <a:rPr lang="fr-FR" sz="1400" b="1" i="1" dirty="0"/>
              <a:t> ; CLASS sexe ; </a:t>
            </a:r>
            <a:r>
              <a:rPr lang="fr-FR" sz="1400" i="1" dirty="0"/>
              <a:t>compare bien 09 à 14, tandis que le programme </a:t>
            </a:r>
            <a:r>
              <a:rPr lang="fr-FR" sz="1400" b="1" i="1" dirty="0"/>
              <a:t>PROC TTEST ; VAR </a:t>
            </a:r>
            <a:r>
              <a:rPr lang="fr-FR" sz="1400" b="1" i="1" dirty="0" err="1"/>
              <a:t>mavar</a:t>
            </a:r>
            <a:r>
              <a:rPr lang="fr-FR" sz="1400" b="1" i="1" dirty="0"/>
              <a:t> ; BY sexe ; </a:t>
            </a:r>
            <a:r>
              <a:rPr lang="fr-FR" sz="1400" i="1" dirty="0"/>
              <a:t>va essayer d'abord </a:t>
            </a:r>
            <a:r>
              <a:rPr lang="fr-FR" sz="1400" i="1" dirty="0" smtClean="0"/>
              <a:t>de </a:t>
            </a:r>
            <a:r>
              <a:rPr lang="fr-FR" sz="1400" i="1" dirty="0"/>
              <a:t>comparer 09 à 09, puis de comparer 14 à </a:t>
            </a:r>
            <a:r>
              <a:rPr lang="fr-FR" sz="1400" i="1" dirty="0" smtClean="0"/>
              <a:t>14</a:t>
            </a:r>
          </a:p>
          <a:p>
            <a:pPr lvl="1"/>
            <a:r>
              <a:rPr lang="fr-FR" sz="1600" dirty="0"/>
              <a:t>L'instruction </a:t>
            </a:r>
            <a:r>
              <a:rPr lang="fr-FR" sz="1600" b="1" dirty="0">
                <a:solidFill>
                  <a:schemeClr val="accent1">
                    <a:lumMod val="75000"/>
                  </a:schemeClr>
                </a:solidFill>
              </a:rPr>
              <a:t>OUTPUT</a:t>
            </a:r>
            <a:r>
              <a:rPr lang="fr-FR" sz="1600" dirty="0"/>
              <a:t>, qui permet de stocker certains des résultats dans une table.</a:t>
            </a:r>
            <a:br>
              <a:rPr lang="fr-FR" sz="1600" dirty="0"/>
            </a:br>
            <a:r>
              <a:rPr lang="fr-FR" sz="1600" dirty="0"/>
              <a:t>La syntaxe est alors OUTPUT OUT=</a:t>
            </a:r>
            <a:r>
              <a:rPr lang="fr-FR" sz="1600" dirty="0" err="1"/>
              <a:t>table_sortie</a:t>
            </a:r>
            <a:r>
              <a:rPr lang="fr-FR" sz="1600" dirty="0"/>
              <a:t> </a:t>
            </a:r>
            <a:r>
              <a:rPr lang="fr-FR" sz="1600" i="1" dirty="0"/>
              <a:t>Keywords</a:t>
            </a:r>
            <a:r>
              <a:rPr lang="fr-FR" sz="1600" dirty="0"/>
              <a:t> ; on précise le nom de la table dans laquelle seront stockés les résultats des statistiques dont les mots-clés sont précisés (liste Keywords).</a:t>
            </a:r>
            <a:br>
              <a:rPr lang="fr-FR" sz="1600" dirty="0"/>
            </a:br>
            <a:r>
              <a:rPr lang="fr-FR" sz="1400" i="1" dirty="0"/>
              <a:t>Notons qu'il </a:t>
            </a:r>
            <a:r>
              <a:rPr lang="fr-FR" sz="1400" i="1" dirty="0" smtClean="0"/>
              <a:t>e</a:t>
            </a:r>
          </a:p>
          <a:p>
            <a:pPr lvl="1"/>
            <a:r>
              <a:rPr lang="fr-FR" sz="1600" dirty="0" smtClean="0"/>
              <a:t>Nous retrouverons aussi fréquemment deux instructions vues dans l’étape DATA : l’instruction </a:t>
            </a:r>
            <a:r>
              <a:rPr lang="fr-FR" sz="1600" b="1" dirty="0" smtClean="0">
                <a:solidFill>
                  <a:schemeClr val="accent1">
                    <a:lumMod val="75000"/>
                  </a:schemeClr>
                </a:solidFill>
              </a:rPr>
              <a:t>WHERE</a:t>
            </a:r>
            <a:r>
              <a:rPr lang="fr-FR" sz="1600" dirty="0" smtClean="0"/>
              <a:t> (pour sélectionner des informations particulières dans le traitement) et l’instruction </a:t>
            </a:r>
            <a:r>
              <a:rPr lang="fr-FR" sz="1600" b="1" dirty="0" smtClean="0">
                <a:solidFill>
                  <a:schemeClr val="accent1">
                    <a:lumMod val="75000"/>
                  </a:schemeClr>
                </a:solidFill>
              </a:rPr>
              <a:t>FORMAT</a:t>
            </a:r>
            <a:r>
              <a:rPr lang="fr-FR" sz="1600" dirty="0" smtClean="0"/>
              <a:t> (pour appliquer un format à certaines variables traitées)</a:t>
            </a:r>
            <a:endParaRPr lang="fr-FR" sz="1600" i="1" dirty="0" smtClean="0"/>
          </a:p>
        </p:txBody>
      </p:sp>
      <p:sp>
        <p:nvSpPr>
          <p:cNvPr id="5" name="Titre 4"/>
          <p:cNvSpPr>
            <a:spLocks noGrp="1"/>
          </p:cNvSpPr>
          <p:nvPr>
            <p:ph type="title"/>
          </p:nvPr>
        </p:nvSpPr>
        <p:spPr/>
        <p:txBody>
          <a:bodyPr/>
          <a:lstStyle/>
          <a:p>
            <a:r>
              <a:rPr lang="fr-FR" cap="all" dirty="0" smtClean="0"/>
              <a:t>Les procédures de base #2</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32</a:t>
            </a:fld>
            <a:endParaRPr lang="fr-FR" dirty="0">
              <a:solidFill>
                <a:prstClr val="black">
                  <a:tint val="75000"/>
                </a:prstClr>
              </a:solidFill>
            </a:endParaRPr>
          </a:p>
        </p:txBody>
      </p:sp>
      <p:sp>
        <p:nvSpPr>
          <p:cNvPr id="7"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structure</a:t>
            </a:r>
            <a:endParaRPr lang="fr-FR" cap="small"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98086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cap="all" dirty="0" smtClean="0"/>
              <a:t>Les procédures de base #3</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33</a:t>
            </a:fld>
            <a:endParaRPr lang="fr-FR" dirty="0">
              <a:solidFill>
                <a:prstClr val="black">
                  <a:tint val="75000"/>
                </a:prstClr>
              </a:solidFill>
            </a:endParaRPr>
          </a:p>
        </p:txBody>
      </p:sp>
      <p:sp>
        <p:nvSpPr>
          <p:cNvPr id="7"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exemples</a:t>
            </a:r>
            <a:endParaRPr lang="fr-FR" cap="small"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11" name="Espace réservé du contenu 1"/>
          <p:cNvSpPr>
            <a:spLocks noGrp="1"/>
          </p:cNvSpPr>
          <p:nvPr>
            <p:ph idx="1"/>
          </p:nvPr>
        </p:nvSpPr>
        <p:spPr>
          <a:xfrm>
            <a:off x="904875" y="1368424"/>
            <a:ext cx="10515600" cy="4914809"/>
          </a:xfrm>
        </p:spPr>
        <p:txBody>
          <a:bodyPr>
            <a:normAutofit/>
          </a:bodyPr>
          <a:lstStyle/>
          <a:p>
            <a:r>
              <a:rPr lang="fr-FR" sz="1800" dirty="0"/>
              <a:t>PROC </a:t>
            </a:r>
            <a:r>
              <a:rPr lang="fr-FR" sz="1800" b="1" dirty="0" smtClean="0">
                <a:solidFill>
                  <a:schemeClr val="accent1">
                    <a:lumMod val="75000"/>
                  </a:schemeClr>
                </a:solidFill>
              </a:rPr>
              <a:t>IMPORT</a:t>
            </a:r>
            <a:r>
              <a:rPr lang="fr-FR" sz="1800" dirty="0" smtClean="0"/>
              <a:t> : import d’un fichier externe dans une table SAS.</a:t>
            </a:r>
          </a:p>
          <a:p>
            <a:endParaRPr lang="fr-FR" sz="1800" dirty="0" smtClean="0"/>
          </a:p>
          <a:p>
            <a:endParaRPr lang="fr-FR" sz="1800" dirty="0"/>
          </a:p>
          <a:p>
            <a:endParaRPr lang="fr-FR" sz="1800" dirty="0" smtClean="0"/>
          </a:p>
          <a:p>
            <a:pPr>
              <a:spcBef>
                <a:spcPts val="1800"/>
              </a:spcBef>
            </a:pPr>
            <a:r>
              <a:rPr lang="fr-FR" sz="1800" dirty="0" smtClean="0"/>
              <a:t>PROC </a:t>
            </a:r>
            <a:r>
              <a:rPr lang="fr-FR" sz="1800" b="1" dirty="0" smtClean="0">
                <a:solidFill>
                  <a:schemeClr val="accent1">
                    <a:lumMod val="75000"/>
                  </a:schemeClr>
                </a:solidFill>
              </a:rPr>
              <a:t>EXPORT</a:t>
            </a:r>
            <a:r>
              <a:rPr lang="fr-FR" sz="1800" dirty="0" smtClean="0"/>
              <a:t> :</a:t>
            </a:r>
            <a:r>
              <a:rPr lang="fr-FR" sz="1600" dirty="0" smtClean="0"/>
              <a:t> </a:t>
            </a:r>
            <a:r>
              <a:rPr lang="fr-FR" sz="1800" dirty="0" smtClean="0"/>
              <a:t>export d’une table SAS dans un fichier externe.</a:t>
            </a:r>
            <a:endParaRPr lang="fr-FR" sz="1800" dirty="0"/>
          </a:p>
          <a:p>
            <a:endParaRPr lang="fr-FR" sz="1800" dirty="0" smtClean="0"/>
          </a:p>
          <a:p>
            <a:endParaRPr lang="fr-FR" sz="1800" dirty="0"/>
          </a:p>
          <a:p>
            <a:endParaRPr lang="fr-FR" sz="1800" dirty="0" smtClean="0"/>
          </a:p>
          <a:p>
            <a:r>
              <a:rPr lang="fr-FR" sz="1800" dirty="0" smtClean="0"/>
              <a:t>PROC </a:t>
            </a:r>
            <a:r>
              <a:rPr lang="fr-FR" sz="1800" b="1" dirty="0" smtClean="0">
                <a:solidFill>
                  <a:schemeClr val="accent1">
                    <a:lumMod val="75000"/>
                  </a:schemeClr>
                </a:solidFill>
              </a:rPr>
              <a:t>PRINT</a:t>
            </a:r>
            <a:r>
              <a:rPr lang="fr-FR" sz="1800" dirty="0" smtClean="0"/>
              <a:t> : édite les observations d’une table dans l’output.</a:t>
            </a:r>
            <a:endParaRPr lang="fr-FR" sz="1600" dirty="0"/>
          </a:p>
          <a:p>
            <a:endParaRPr lang="fr-FR" sz="1800" dirty="0" smtClean="0"/>
          </a:p>
        </p:txBody>
      </p:sp>
      <p:sp>
        <p:nvSpPr>
          <p:cNvPr id="12" name="Rectangle 11"/>
          <p:cNvSpPr/>
          <p:nvPr/>
        </p:nvSpPr>
        <p:spPr>
          <a:xfrm>
            <a:off x="1180290" y="1701146"/>
            <a:ext cx="4150468" cy="1107996"/>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import</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datafile</a:t>
            </a:r>
            <a:r>
              <a:rPr lang="fr-FR" sz="1100" dirty="0">
                <a:solidFill>
                  <a:srgbClr val="000000"/>
                </a:solidFill>
                <a:latin typeface="Courier New" panose="02070309020205020404" pitchFamily="49" charset="0"/>
              </a:rPr>
              <a:t>=</a:t>
            </a:r>
            <a:r>
              <a:rPr lang="fr-FR" sz="1100" dirty="0">
                <a:solidFill>
                  <a:srgbClr val="800080"/>
                </a:solidFill>
                <a:latin typeface="Courier New" panose="02070309020205020404" pitchFamily="49" charset="0"/>
              </a:rPr>
              <a:t>"/chemin/fichier.xlsx"</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dbms</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xlsx</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replace</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out</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work.tab</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getnames</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yes</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sheet</a:t>
            </a:r>
            <a:r>
              <a:rPr lang="fr-FR" sz="1100" dirty="0">
                <a:solidFill>
                  <a:srgbClr val="000000"/>
                </a:solidFill>
                <a:latin typeface="Courier New" panose="02070309020205020404" pitchFamily="49" charset="0"/>
              </a:rPr>
              <a:t>=</a:t>
            </a:r>
            <a:r>
              <a:rPr lang="fr-FR" sz="1100" dirty="0">
                <a:solidFill>
                  <a:srgbClr val="800080"/>
                </a:solidFill>
                <a:latin typeface="Courier New" panose="02070309020205020404" pitchFamily="49" charset="0"/>
              </a:rPr>
              <a:t>"Nom onglet"</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3" name="Rectangle 12"/>
          <p:cNvSpPr/>
          <p:nvPr/>
        </p:nvSpPr>
        <p:spPr>
          <a:xfrm>
            <a:off x="1180290" y="3282436"/>
            <a:ext cx="4150468" cy="938719"/>
          </a:xfrm>
          <a:prstGeom prst="rect">
            <a:avLst/>
          </a:prstGeom>
          <a:ln w="3175">
            <a:solidFill>
              <a:schemeClr val="tx1"/>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export</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 = </a:t>
            </a:r>
            <a:r>
              <a:rPr lang="fr-FR" sz="1100" dirty="0" err="1">
                <a:solidFill>
                  <a:srgbClr val="000000"/>
                </a:solidFill>
                <a:latin typeface="Courier New" panose="02070309020205020404" pitchFamily="49" charset="0"/>
              </a:rPr>
              <a:t>work.tab</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outfile</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"/chemin/fichier.csv"</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dbms</a:t>
            </a:r>
            <a:r>
              <a:rPr lang="fr-FR" sz="1100" dirty="0">
                <a:solidFill>
                  <a:srgbClr val="000000"/>
                </a:solidFill>
                <a:latin typeface="Courier New" panose="02070309020205020404" pitchFamily="49" charset="0"/>
              </a:rPr>
              <a:t> = DLM </a:t>
            </a:r>
            <a:r>
              <a:rPr lang="fr-FR" sz="1100" dirty="0">
                <a:solidFill>
                  <a:srgbClr val="0000FF"/>
                </a:solidFill>
                <a:latin typeface="Courier New" panose="02070309020205020404" pitchFamily="49" charset="0"/>
              </a:rPr>
              <a:t>replace</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delimiter</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a:t>
            </a:r>
            <a:r>
              <a:rPr lang="fr-FR" sz="1100" dirty="0">
                <a:solidFill>
                  <a:srgbClr val="000000"/>
                </a:solidFill>
                <a:latin typeface="Courier New" panose="02070309020205020404" pitchFamily="49" charset="0"/>
              </a:rPr>
              <a:t> ;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sp>
        <p:nvSpPr>
          <p:cNvPr id="14" name="Rectangle 13"/>
          <p:cNvSpPr/>
          <p:nvPr/>
        </p:nvSpPr>
        <p:spPr>
          <a:xfrm>
            <a:off x="1180290" y="4773116"/>
            <a:ext cx="4150468" cy="430887"/>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print</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work.tab</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noobs</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5" name="ZoneTexte 14"/>
          <p:cNvSpPr txBox="1"/>
          <p:nvPr/>
        </p:nvSpPr>
        <p:spPr>
          <a:xfrm>
            <a:off x="5398143" y="1802539"/>
            <a:ext cx="6022332" cy="461665"/>
          </a:xfrm>
          <a:prstGeom prst="rect">
            <a:avLst/>
          </a:prstGeom>
          <a:noFill/>
        </p:spPr>
        <p:txBody>
          <a:bodyPr vert="horz" wrap="square" rtlCol="0">
            <a:spAutoFit/>
          </a:bodyPr>
          <a:lstStyle/>
          <a:p>
            <a:pPr marL="171450" indent="-171450">
              <a:buFont typeface="Symbol" panose="05050102010706020507" pitchFamily="18" charset="2"/>
              <a:buChar char="Þ"/>
            </a:pPr>
            <a:r>
              <a:rPr lang="fr-FR" sz="1200" dirty="0" smtClean="0">
                <a:solidFill>
                  <a:srgbClr val="13324A"/>
                </a:solidFill>
                <a:latin typeface="+mj-lt"/>
              </a:rPr>
              <a:t>Import </a:t>
            </a:r>
            <a:r>
              <a:rPr lang="fr-FR" sz="1200" dirty="0">
                <a:solidFill>
                  <a:srgbClr val="13324A"/>
                </a:solidFill>
                <a:latin typeface="+mj-lt"/>
              </a:rPr>
              <a:t>de l’onglet « nom onglet » du fichier </a:t>
            </a:r>
            <a:r>
              <a:rPr lang="fr-FR" sz="1200" dirty="0" smtClean="0">
                <a:solidFill>
                  <a:srgbClr val="13324A"/>
                </a:solidFill>
                <a:latin typeface="+mj-lt"/>
              </a:rPr>
              <a:t>« /chemin/fichier.xls » en prenant les entêtes </a:t>
            </a:r>
            <a:r>
              <a:rPr lang="fr-FR" sz="1200" dirty="0" err="1" smtClean="0">
                <a:solidFill>
                  <a:srgbClr val="13324A"/>
                </a:solidFill>
                <a:latin typeface="+mj-lt"/>
              </a:rPr>
              <a:t>excel</a:t>
            </a:r>
            <a:r>
              <a:rPr lang="fr-FR" sz="1200" dirty="0" smtClean="0">
                <a:solidFill>
                  <a:srgbClr val="13324A"/>
                </a:solidFill>
                <a:latin typeface="+mj-lt"/>
              </a:rPr>
              <a:t> comme nom de colonne SAS.</a:t>
            </a:r>
          </a:p>
        </p:txBody>
      </p:sp>
      <p:sp>
        <p:nvSpPr>
          <p:cNvPr id="16" name="ZoneTexte 15"/>
          <p:cNvSpPr txBox="1"/>
          <p:nvPr/>
        </p:nvSpPr>
        <p:spPr>
          <a:xfrm>
            <a:off x="5364450" y="3336736"/>
            <a:ext cx="6022332" cy="461665"/>
          </a:xfrm>
          <a:prstGeom prst="rect">
            <a:avLst/>
          </a:prstGeom>
          <a:noFill/>
        </p:spPr>
        <p:txBody>
          <a:bodyPr vert="horz" wrap="square" rtlCol="0">
            <a:spAutoFit/>
          </a:bodyPr>
          <a:lstStyle/>
          <a:p>
            <a:pPr marL="171450" indent="-171450">
              <a:buFont typeface="Symbol" panose="05050102010706020507" pitchFamily="18" charset="2"/>
              <a:buChar char="Þ"/>
            </a:pPr>
            <a:r>
              <a:rPr lang="fr-FR" sz="1200" dirty="0" smtClean="0">
                <a:solidFill>
                  <a:srgbClr val="13324A"/>
                </a:solidFill>
                <a:latin typeface="+mj-lt"/>
              </a:rPr>
              <a:t>Export de la table « </a:t>
            </a:r>
            <a:r>
              <a:rPr lang="fr-FR" sz="1200" dirty="0" err="1" smtClean="0">
                <a:solidFill>
                  <a:srgbClr val="13324A"/>
                </a:solidFill>
                <a:latin typeface="+mj-lt"/>
              </a:rPr>
              <a:t>work.tab</a:t>
            </a:r>
            <a:r>
              <a:rPr lang="fr-FR" sz="1200" dirty="0" smtClean="0">
                <a:solidFill>
                  <a:srgbClr val="13324A"/>
                </a:solidFill>
                <a:latin typeface="+mj-lt"/>
              </a:rPr>
              <a:t> » vers le fichier « /chemin/fichier.csv » avec un point virgule comme délimiteur.</a:t>
            </a:r>
          </a:p>
        </p:txBody>
      </p:sp>
      <p:sp>
        <p:nvSpPr>
          <p:cNvPr id="17" name="ZoneTexte 16"/>
          <p:cNvSpPr txBox="1"/>
          <p:nvPr/>
        </p:nvSpPr>
        <p:spPr>
          <a:xfrm>
            <a:off x="5379888" y="4773116"/>
            <a:ext cx="6022332" cy="461665"/>
          </a:xfrm>
          <a:prstGeom prst="rect">
            <a:avLst/>
          </a:prstGeom>
          <a:noFill/>
        </p:spPr>
        <p:txBody>
          <a:bodyPr vert="horz" wrap="square" rtlCol="0">
            <a:spAutoFit/>
          </a:bodyPr>
          <a:lstStyle/>
          <a:p>
            <a:pPr marL="171450" indent="-171450">
              <a:buFont typeface="Symbol" panose="05050102010706020507" pitchFamily="18" charset="2"/>
              <a:buChar char="Þ"/>
            </a:pPr>
            <a:r>
              <a:rPr lang="fr-FR" sz="1200" dirty="0" smtClean="0">
                <a:solidFill>
                  <a:srgbClr val="13324A"/>
                </a:solidFill>
                <a:latin typeface="+mj-lt"/>
              </a:rPr>
              <a:t>Edite les observations de la table  « </a:t>
            </a:r>
            <a:r>
              <a:rPr lang="fr-FR" sz="1200" dirty="0" err="1" smtClean="0">
                <a:solidFill>
                  <a:srgbClr val="13324A"/>
                </a:solidFill>
                <a:latin typeface="+mj-lt"/>
              </a:rPr>
              <a:t>work.tab</a:t>
            </a:r>
            <a:r>
              <a:rPr lang="fr-FR" sz="1200" dirty="0" smtClean="0">
                <a:solidFill>
                  <a:srgbClr val="13324A"/>
                </a:solidFill>
                <a:latin typeface="+mj-lt"/>
              </a:rPr>
              <a:t> » sans afficher les numéros d’observations des lignes.</a:t>
            </a:r>
          </a:p>
        </p:txBody>
      </p:sp>
      <p:sp>
        <p:nvSpPr>
          <p:cNvPr id="18" name="Rectangle 17"/>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16240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cap="all" dirty="0" smtClean="0"/>
              <a:t>Les procédures de base #4</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34</a:t>
            </a:fld>
            <a:endParaRPr lang="fr-FR" dirty="0">
              <a:solidFill>
                <a:prstClr val="black">
                  <a:tint val="75000"/>
                </a:prstClr>
              </a:solidFill>
            </a:endParaRPr>
          </a:p>
        </p:txBody>
      </p:sp>
      <p:sp>
        <p:nvSpPr>
          <p:cNvPr id="7"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exemples</a:t>
            </a:r>
            <a:endParaRPr lang="fr-FR" cap="small"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11" name="Espace réservé du contenu 1"/>
          <p:cNvSpPr>
            <a:spLocks noGrp="1"/>
          </p:cNvSpPr>
          <p:nvPr>
            <p:ph idx="1"/>
          </p:nvPr>
        </p:nvSpPr>
        <p:spPr>
          <a:xfrm>
            <a:off x="904875" y="1368424"/>
            <a:ext cx="10515600" cy="4914809"/>
          </a:xfrm>
        </p:spPr>
        <p:txBody>
          <a:bodyPr>
            <a:normAutofit/>
          </a:bodyPr>
          <a:lstStyle/>
          <a:p>
            <a:r>
              <a:rPr lang="fr-FR" sz="1800" dirty="0"/>
              <a:t>PROC </a:t>
            </a:r>
            <a:r>
              <a:rPr lang="fr-FR" sz="1800" b="1" dirty="0" smtClean="0">
                <a:solidFill>
                  <a:schemeClr val="accent1">
                    <a:lumMod val="75000"/>
                  </a:schemeClr>
                </a:solidFill>
              </a:rPr>
              <a:t>SORT</a:t>
            </a:r>
            <a:r>
              <a:rPr lang="fr-FR" sz="1800" dirty="0" smtClean="0"/>
              <a:t> : trie d’une table.</a:t>
            </a:r>
          </a:p>
          <a:p>
            <a:endParaRPr lang="fr-FR" sz="1800" dirty="0" smtClean="0"/>
          </a:p>
          <a:p>
            <a:endParaRPr lang="fr-FR" sz="1800" dirty="0"/>
          </a:p>
          <a:p>
            <a:pPr>
              <a:spcBef>
                <a:spcPts val="1800"/>
              </a:spcBef>
            </a:pPr>
            <a:r>
              <a:rPr lang="fr-FR" sz="1800" dirty="0" smtClean="0"/>
              <a:t>PROC </a:t>
            </a:r>
            <a:r>
              <a:rPr lang="fr-FR" sz="1800" b="1" dirty="0" smtClean="0">
                <a:solidFill>
                  <a:schemeClr val="accent1">
                    <a:lumMod val="75000"/>
                  </a:schemeClr>
                </a:solidFill>
              </a:rPr>
              <a:t>TRANSPOSE</a:t>
            </a:r>
            <a:r>
              <a:rPr lang="fr-FR" sz="1800" dirty="0" smtClean="0"/>
              <a:t> :</a:t>
            </a:r>
            <a:r>
              <a:rPr lang="fr-FR" sz="1600" dirty="0" smtClean="0"/>
              <a:t> </a:t>
            </a:r>
            <a:r>
              <a:rPr lang="fr-FR" sz="1800" dirty="0" smtClean="0"/>
              <a:t>transpose (</a:t>
            </a:r>
            <a:r>
              <a:rPr lang="fr-FR" sz="1800" i="1" dirty="0" smtClean="0"/>
              <a:t>transforme les lignes en colonnes</a:t>
            </a:r>
            <a:r>
              <a:rPr lang="fr-FR" sz="1800" dirty="0" smtClean="0"/>
              <a:t>) tout ou partie d’une table.</a:t>
            </a:r>
            <a:endParaRPr lang="fr-FR" sz="1800" dirty="0"/>
          </a:p>
          <a:p>
            <a:endParaRPr lang="fr-FR" sz="1800" dirty="0" smtClean="0"/>
          </a:p>
          <a:p>
            <a:endParaRPr lang="fr-FR" sz="1800" dirty="0"/>
          </a:p>
          <a:p>
            <a:endParaRPr lang="fr-FR" sz="1800" dirty="0" smtClean="0"/>
          </a:p>
        </p:txBody>
      </p:sp>
      <p:sp>
        <p:nvSpPr>
          <p:cNvPr id="12" name="Rectangle 11"/>
          <p:cNvSpPr/>
          <p:nvPr/>
        </p:nvSpPr>
        <p:spPr>
          <a:xfrm>
            <a:off x="1180290" y="1701146"/>
            <a:ext cx="4150468"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sort</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work.tab</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out</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work.tab_triee</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by</a:t>
            </a:r>
            <a:r>
              <a:rPr lang="fr-FR" sz="1100" dirty="0">
                <a:solidFill>
                  <a:srgbClr val="000000"/>
                </a:solidFill>
                <a:latin typeface="Courier New" panose="02070309020205020404" pitchFamily="49" charset="0"/>
              </a:rPr>
              <a:t> variable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3" name="Rectangle 12"/>
          <p:cNvSpPr/>
          <p:nvPr/>
        </p:nvSpPr>
        <p:spPr>
          <a:xfrm>
            <a:off x="1180290" y="2906506"/>
            <a:ext cx="4150468" cy="938719"/>
          </a:xfrm>
          <a:prstGeom prst="rect">
            <a:avLst/>
          </a:prstGeom>
          <a:ln w="3175">
            <a:solidFill>
              <a:schemeClr val="tx1"/>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transpose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=notes </a:t>
            </a:r>
            <a:r>
              <a:rPr lang="fr-FR" sz="1100" dirty="0">
                <a:solidFill>
                  <a:srgbClr val="0000FF"/>
                </a:solidFill>
                <a:latin typeface="Courier New" panose="02070309020205020404" pitchFamily="49" charset="0"/>
              </a:rPr>
              <a:t>out</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notes_transp</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var</a:t>
            </a:r>
            <a:r>
              <a:rPr lang="fr-FR" sz="1100" dirty="0">
                <a:solidFill>
                  <a:srgbClr val="000000"/>
                </a:solidFill>
                <a:latin typeface="Courier New" panose="02070309020205020404" pitchFamily="49" charset="0"/>
              </a:rPr>
              <a:t> note;</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id</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matiere</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by</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eleve</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p>
        </p:txBody>
      </p:sp>
      <p:sp>
        <p:nvSpPr>
          <p:cNvPr id="15" name="Flèche droite 14"/>
          <p:cNvSpPr/>
          <p:nvPr/>
        </p:nvSpPr>
        <p:spPr>
          <a:xfrm>
            <a:off x="4198888" y="4949092"/>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5330758" y="1770395"/>
            <a:ext cx="6022332" cy="461665"/>
          </a:xfrm>
          <a:prstGeom prst="rect">
            <a:avLst/>
          </a:prstGeom>
          <a:noFill/>
        </p:spPr>
        <p:txBody>
          <a:bodyPr vert="horz" wrap="square" rtlCol="0">
            <a:spAutoFit/>
          </a:bodyPr>
          <a:lstStyle/>
          <a:p>
            <a:pPr marL="171450" indent="-171450">
              <a:buFont typeface="Symbol" panose="05050102010706020507" pitchFamily="18" charset="2"/>
              <a:buChar char="Þ"/>
            </a:pPr>
            <a:r>
              <a:rPr lang="fr-FR" sz="1200" dirty="0" smtClean="0">
                <a:solidFill>
                  <a:srgbClr val="13324A"/>
                </a:solidFill>
                <a:latin typeface="+mj-lt"/>
              </a:rPr>
              <a:t>Création de la table « </a:t>
            </a:r>
            <a:r>
              <a:rPr lang="fr-FR" sz="1200" dirty="0" err="1" smtClean="0">
                <a:solidFill>
                  <a:srgbClr val="13324A"/>
                </a:solidFill>
                <a:latin typeface="+mj-lt"/>
              </a:rPr>
              <a:t>work.tab_triee</a:t>
            </a:r>
            <a:r>
              <a:rPr lang="fr-FR" sz="1200" dirty="0" smtClean="0">
                <a:solidFill>
                  <a:srgbClr val="13324A"/>
                </a:solidFill>
                <a:latin typeface="+mj-lt"/>
              </a:rPr>
              <a:t> » résultant du tri de la table « </a:t>
            </a:r>
            <a:r>
              <a:rPr lang="fr-FR" sz="1200" dirty="0" err="1" smtClean="0">
                <a:solidFill>
                  <a:srgbClr val="13324A"/>
                </a:solidFill>
                <a:latin typeface="+mj-lt"/>
              </a:rPr>
              <a:t>work.tab</a:t>
            </a:r>
            <a:r>
              <a:rPr lang="fr-FR" sz="1200" dirty="0" smtClean="0">
                <a:solidFill>
                  <a:srgbClr val="13324A"/>
                </a:solidFill>
                <a:latin typeface="+mj-lt"/>
              </a:rPr>
              <a:t> » par ordre croissant de la variable « variable ».</a:t>
            </a:r>
          </a:p>
        </p:txBody>
      </p:sp>
      <p:sp>
        <p:nvSpPr>
          <p:cNvPr id="17" name="ZoneTexte 16"/>
          <p:cNvSpPr txBox="1"/>
          <p:nvPr/>
        </p:nvSpPr>
        <p:spPr>
          <a:xfrm>
            <a:off x="5398143" y="2914595"/>
            <a:ext cx="6022332" cy="1754326"/>
          </a:xfrm>
          <a:prstGeom prst="rect">
            <a:avLst/>
          </a:prstGeom>
          <a:noFill/>
        </p:spPr>
        <p:txBody>
          <a:bodyPr vert="horz" wrap="square" rtlCol="0">
            <a:spAutoFit/>
          </a:bodyPr>
          <a:lstStyle/>
          <a:p>
            <a:pPr marL="171450" indent="-171450">
              <a:buFont typeface="Symbol" panose="05050102010706020507" pitchFamily="18" charset="2"/>
              <a:buChar char="Þ"/>
            </a:pPr>
            <a:r>
              <a:rPr lang="fr-FR" sz="1200" dirty="0" smtClean="0">
                <a:solidFill>
                  <a:srgbClr val="13324A"/>
                </a:solidFill>
                <a:latin typeface="+mj-lt"/>
              </a:rPr>
              <a:t>Création de la table « </a:t>
            </a:r>
            <a:r>
              <a:rPr lang="fr-FR" sz="1200" dirty="0" err="1" smtClean="0">
                <a:solidFill>
                  <a:srgbClr val="13324A"/>
                </a:solidFill>
                <a:latin typeface="+mj-lt"/>
              </a:rPr>
              <a:t>notes_transp</a:t>
            </a:r>
            <a:r>
              <a:rPr lang="fr-FR" sz="1200" dirty="0" smtClean="0">
                <a:solidFill>
                  <a:srgbClr val="13324A"/>
                </a:solidFill>
                <a:latin typeface="+mj-lt"/>
              </a:rPr>
              <a:t> » résultant de la transposition de la table « notes ».</a:t>
            </a:r>
          </a:p>
          <a:p>
            <a:pPr marL="628650" lvl="1" indent="-171450">
              <a:buFont typeface="Wingdings" panose="05000000000000000000" pitchFamily="2" charset="2"/>
              <a:buChar char="§"/>
            </a:pPr>
            <a:r>
              <a:rPr lang="fr-FR" sz="1200" dirty="0" smtClean="0">
                <a:solidFill>
                  <a:srgbClr val="13324A"/>
                </a:solidFill>
                <a:latin typeface="+mj-lt"/>
              </a:rPr>
              <a:t>Une ligne par élève (instruction BY)</a:t>
            </a:r>
          </a:p>
          <a:p>
            <a:pPr marL="628650" lvl="1" indent="-171450">
              <a:buFont typeface="Wingdings" panose="05000000000000000000" pitchFamily="2" charset="2"/>
              <a:buChar char="§"/>
            </a:pPr>
            <a:r>
              <a:rPr lang="fr-FR" sz="1200" dirty="0" smtClean="0">
                <a:solidFill>
                  <a:srgbClr val="13324A"/>
                </a:solidFill>
                <a:latin typeface="+mj-lt"/>
              </a:rPr>
              <a:t>ID : indique la variable à transposer</a:t>
            </a:r>
          </a:p>
          <a:p>
            <a:pPr marL="628650" lvl="1" indent="-171450">
              <a:buFont typeface="Wingdings" panose="05000000000000000000" pitchFamily="2" charset="2"/>
              <a:buChar char="§"/>
            </a:pPr>
            <a:r>
              <a:rPr lang="fr-FR" sz="1200" dirty="0" smtClean="0">
                <a:solidFill>
                  <a:srgbClr val="13324A"/>
                </a:solidFill>
                <a:latin typeface="+mj-lt"/>
              </a:rPr>
              <a:t>VAR : défini le contenu des nouvelles colonnes (dans notre tableau croisé élève*matière nous souhaitons mettre la note correspondant au profil)</a:t>
            </a:r>
          </a:p>
          <a:p>
            <a:pPr marL="628650" lvl="1" indent="-171450">
              <a:buFont typeface="Wingdings" panose="05000000000000000000" pitchFamily="2" charset="2"/>
              <a:buChar char="§"/>
            </a:pPr>
            <a:r>
              <a:rPr lang="fr-FR" sz="1200" dirty="0" smtClean="0">
                <a:solidFill>
                  <a:srgbClr val="13324A"/>
                </a:solidFill>
                <a:latin typeface="+mj-lt"/>
              </a:rPr>
              <a:t>Une information subsidiaire est créée (colonne _NAME_) rappelant la variable que nous avons transposée.</a:t>
            </a:r>
          </a:p>
          <a:p>
            <a:pPr marL="628650" lvl="1" indent="-171450">
              <a:buFont typeface="Wingdings" panose="05000000000000000000" pitchFamily="2" charset="2"/>
              <a:buChar char="§"/>
            </a:pPr>
            <a:endParaRPr lang="fr-FR" sz="1200" dirty="0" smtClean="0">
              <a:solidFill>
                <a:srgbClr val="13324A"/>
              </a:solidFill>
              <a:latin typeface="+mj-lt"/>
            </a:endParaRPr>
          </a:p>
          <a:p>
            <a:pPr marL="171450" indent="-171450">
              <a:buFont typeface="Symbol" panose="05050102010706020507" pitchFamily="18" charset="2"/>
              <a:buChar char="Þ"/>
            </a:pPr>
            <a:endParaRPr lang="fr-FR" sz="1200" dirty="0">
              <a:solidFill>
                <a:srgbClr val="13324A"/>
              </a:solidFill>
              <a:latin typeface="+mj-lt"/>
            </a:endParaRPr>
          </a:p>
        </p:txBody>
      </p:sp>
      <p:pic>
        <p:nvPicPr>
          <p:cNvPr id="6" name="Image 5"/>
          <p:cNvPicPr>
            <a:picLocks noChangeAspect="1"/>
          </p:cNvPicPr>
          <p:nvPr/>
        </p:nvPicPr>
        <p:blipFill>
          <a:blip r:embed="rId3"/>
          <a:stretch>
            <a:fillRect/>
          </a:stretch>
        </p:blipFill>
        <p:spPr>
          <a:xfrm>
            <a:off x="1370934" y="4389046"/>
            <a:ext cx="2647950" cy="1285875"/>
          </a:xfrm>
          <a:prstGeom prst="rect">
            <a:avLst/>
          </a:prstGeom>
        </p:spPr>
      </p:pic>
      <p:pic>
        <p:nvPicPr>
          <p:cNvPr id="9" name="Image 8"/>
          <p:cNvPicPr>
            <a:picLocks noChangeAspect="1"/>
          </p:cNvPicPr>
          <p:nvPr/>
        </p:nvPicPr>
        <p:blipFill>
          <a:blip r:embed="rId4"/>
          <a:stretch>
            <a:fillRect/>
          </a:stretch>
        </p:blipFill>
        <p:spPr>
          <a:xfrm>
            <a:off x="4692400" y="4591228"/>
            <a:ext cx="3590925" cy="752475"/>
          </a:xfrm>
          <a:prstGeom prst="rect">
            <a:avLst/>
          </a:prstGeom>
        </p:spPr>
      </p:pic>
      <p:sp>
        <p:nvSpPr>
          <p:cNvPr id="14" name="Rectangle 13"/>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9524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cap="all" dirty="0" smtClean="0"/>
              <a:t>Les procédures de base #5</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35</a:t>
            </a:fld>
            <a:endParaRPr lang="fr-FR" dirty="0">
              <a:solidFill>
                <a:prstClr val="black">
                  <a:tint val="75000"/>
                </a:prstClr>
              </a:solidFill>
            </a:endParaRPr>
          </a:p>
        </p:txBody>
      </p:sp>
      <p:sp>
        <p:nvSpPr>
          <p:cNvPr id="7"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exemples</a:t>
            </a:r>
            <a:endParaRPr lang="fr-FR" cap="small"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11" name="Espace réservé du contenu 1"/>
          <p:cNvSpPr>
            <a:spLocks noGrp="1"/>
          </p:cNvSpPr>
          <p:nvPr>
            <p:ph idx="1"/>
          </p:nvPr>
        </p:nvSpPr>
        <p:spPr>
          <a:xfrm>
            <a:off x="904875" y="1368424"/>
            <a:ext cx="10515600" cy="4914809"/>
          </a:xfrm>
        </p:spPr>
        <p:txBody>
          <a:bodyPr>
            <a:normAutofit/>
          </a:bodyPr>
          <a:lstStyle/>
          <a:p>
            <a:r>
              <a:rPr lang="fr-FR" sz="1800" dirty="0"/>
              <a:t>PROC </a:t>
            </a:r>
            <a:r>
              <a:rPr lang="fr-FR" sz="1800" b="1" dirty="0" smtClean="0">
                <a:solidFill>
                  <a:schemeClr val="accent1">
                    <a:lumMod val="75000"/>
                  </a:schemeClr>
                </a:solidFill>
              </a:rPr>
              <a:t>SQL</a:t>
            </a:r>
            <a:r>
              <a:rPr lang="fr-FR" sz="1800" dirty="0" smtClean="0"/>
              <a:t> : utilisation de fonctionnalités SQL (</a:t>
            </a:r>
            <a:r>
              <a:rPr lang="fr-FR" sz="1800" i="1" dirty="0" smtClean="0"/>
              <a:t>abordé dans le chapitre « La procédure SQL »</a:t>
            </a:r>
            <a:r>
              <a:rPr lang="fr-FR" sz="1800" dirty="0" smtClean="0"/>
              <a:t>)</a:t>
            </a:r>
          </a:p>
          <a:p>
            <a:pPr>
              <a:spcBef>
                <a:spcPts val="1800"/>
              </a:spcBef>
            </a:pPr>
            <a:r>
              <a:rPr lang="fr-FR" sz="1800" dirty="0" smtClean="0"/>
              <a:t>PROC </a:t>
            </a:r>
            <a:r>
              <a:rPr lang="fr-FR" sz="1800" b="1" dirty="0" smtClean="0">
                <a:solidFill>
                  <a:schemeClr val="accent1">
                    <a:lumMod val="75000"/>
                  </a:schemeClr>
                </a:solidFill>
              </a:rPr>
              <a:t>FORMAT</a:t>
            </a:r>
            <a:r>
              <a:rPr lang="fr-FR" sz="1800" dirty="0" smtClean="0"/>
              <a:t> :</a:t>
            </a:r>
            <a:r>
              <a:rPr lang="fr-FR" sz="1600" dirty="0" smtClean="0"/>
              <a:t> </a:t>
            </a:r>
            <a:r>
              <a:rPr lang="fr-FR" sz="1800" dirty="0" smtClean="0"/>
              <a:t>créé un format (</a:t>
            </a:r>
            <a:r>
              <a:rPr lang="fr-FR" sz="1800" i="1" dirty="0" smtClean="0"/>
              <a:t>abordé dans la chapitre « Techniques avancées »</a:t>
            </a:r>
            <a:r>
              <a:rPr lang="fr-FR" sz="1800" dirty="0" smtClean="0"/>
              <a:t>)</a:t>
            </a:r>
            <a:endParaRPr lang="fr-FR" sz="1800" dirty="0"/>
          </a:p>
          <a:p>
            <a:pPr>
              <a:spcBef>
                <a:spcPts val="1800"/>
              </a:spcBef>
            </a:pPr>
            <a:r>
              <a:rPr lang="fr-FR" sz="1800" dirty="0" smtClean="0"/>
              <a:t>PROC </a:t>
            </a:r>
            <a:r>
              <a:rPr lang="fr-FR" sz="1800" b="1" dirty="0" smtClean="0">
                <a:solidFill>
                  <a:schemeClr val="accent1">
                    <a:lumMod val="75000"/>
                  </a:schemeClr>
                </a:solidFill>
              </a:rPr>
              <a:t>FREQ</a:t>
            </a:r>
            <a:r>
              <a:rPr lang="fr-FR" sz="1800" dirty="0" smtClean="0"/>
              <a:t> : étudie les variables qualitatives nominales </a:t>
            </a:r>
          </a:p>
          <a:p>
            <a:endParaRPr lang="fr-FR" sz="1800" dirty="0"/>
          </a:p>
          <a:p>
            <a:endParaRPr lang="fr-FR" sz="1800" dirty="0" smtClean="0"/>
          </a:p>
        </p:txBody>
      </p:sp>
      <p:sp>
        <p:nvSpPr>
          <p:cNvPr id="13" name="Rectangle 12"/>
          <p:cNvSpPr/>
          <p:nvPr/>
        </p:nvSpPr>
        <p:spPr>
          <a:xfrm>
            <a:off x="1267415" y="2861546"/>
            <a:ext cx="2577063" cy="600164"/>
          </a:xfrm>
          <a:prstGeom prst="rect">
            <a:avLst/>
          </a:prstGeom>
          <a:ln w="3175">
            <a:solidFill>
              <a:schemeClr val="tx1"/>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freq</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sashelp.cars</a:t>
            </a:r>
            <a:r>
              <a:rPr lang="fr-FR" sz="1100" dirty="0">
                <a:solidFill>
                  <a:srgbClr val="000000"/>
                </a:solidFill>
                <a:latin typeface="Courier New" panose="02070309020205020404" pitchFamily="49" charset="0"/>
              </a:rPr>
              <a:t>;</a:t>
            </a:r>
          </a:p>
          <a:p>
            <a:r>
              <a:rPr lang="fr-FR" sz="1100" dirty="0">
                <a:solidFill>
                  <a:srgbClr val="0000FF"/>
                </a:solidFill>
                <a:latin typeface="Courier New" panose="02070309020205020404" pitchFamily="49" charset="0"/>
              </a:rPr>
              <a:t>tables</a:t>
            </a:r>
            <a:r>
              <a:rPr lang="fr-FR" sz="1100" dirty="0">
                <a:solidFill>
                  <a:srgbClr val="000000"/>
                </a:solidFill>
                <a:latin typeface="Courier New" panose="02070309020205020404" pitchFamily="49" charset="0"/>
              </a:rPr>
              <a:t> type;</a:t>
            </a:r>
          </a:p>
          <a:p>
            <a:r>
              <a:rPr lang="fr-FR" sz="1100" b="1" dirty="0" err="1" smtClean="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p>
        </p:txBody>
      </p:sp>
      <p:pic>
        <p:nvPicPr>
          <p:cNvPr id="2" name="Image 1"/>
          <p:cNvPicPr>
            <a:picLocks noChangeAspect="1"/>
          </p:cNvPicPr>
          <p:nvPr/>
        </p:nvPicPr>
        <p:blipFill>
          <a:blip r:embed="rId3"/>
          <a:stretch>
            <a:fillRect/>
          </a:stretch>
        </p:blipFill>
        <p:spPr>
          <a:xfrm>
            <a:off x="1158181" y="4052876"/>
            <a:ext cx="2590860" cy="1559428"/>
          </a:xfrm>
          <a:prstGeom prst="rect">
            <a:avLst/>
          </a:prstGeom>
        </p:spPr>
      </p:pic>
      <p:sp>
        <p:nvSpPr>
          <p:cNvPr id="18" name="Rectangle 17"/>
          <p:cNvSpPr/>
          <p:nvPr/>
        </p:nvSpPr>
        <p:spPr>
          <a:xfrm>
            <a:off x="4207018" y="2861546"/>
            <a:ext cx="2577063" cy="769441"/>
          </a:xfrm>
          <a:prstGeom prst="rect">
            <a:avLst/>
          </a:prstGeom>
          <a:ln w="3175">
            <a:solidFill>
              <a:schemeClr val="tx1"/>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freq</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sashelp.cars</a:t>
            </a:r>
            <a:r>
              <a:rPr lang="fr-FR" sz="1100" dirty="0">
                <a:solidFill>
                  <a:srgbClr val="000000"/>
                </a:solidFill>
                <a:latin typeface="Courier New" panose="02070309020205020404" pitchFamily="49" charset="0"/>
              </a:rPr>
              <a:t>;</a:t>
            </a:r>
          </a:p>
          <a:p>
            <a:r>
              <a:rPr lang="fr-FR" sz="1100" dirty="0">
                <a:solidFill>
                  <a:srgbClr val="0000FF"/>
                </a:solidFill>
                <a:latin typeface="Courier New" panose="02070309020205020404" pitchFamily="49" charset="0"/>
              </a:rPr>
              <a:t>tables</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type </a:t>
            </a:r>
            <a:r>
              <a:rPr lang="fr-FR" sz="1100" dirty="0" err="1" smtClean="0">
                <a:solidFill>
                  <a:srgbClr val="000000"/>
                </a:solidFill>
                <a:latin typeface="Courier New" panose="02070309020205020404" pitchFamily="49" charset="0"/>
              </a:rPr>
              <a:t>drivetrain</a:t>
            </a:r>
            <a:r>
              <a:rPr lang="fr-FR" sz="1100" dirty="0" smtClean="0">
                <a:solidFill>
                  <a:srgbClr val="000000"/>
                </a:solidFill>
                <a:latin typeface="Courier New" panose="02070309020205020404" pitchFamily="49" charset="0"/>
              </a:rPr>
              <a:t>;</a:t>
            </a:r>
            <a:endParaRPr lang="fr-FR" sz="1100" dirty="0">
              <a:solidFill>
                <a:srgbClr val="000000"/>
              </a:solidFill>
              <a:latin typeface="Courier New" panose="02070309020205020404" pitchFamily="49" charset="0"/>
            </a:endParaRPr>
          </a:p>
          <a:p>
            <a:r>
              <a:rPr lang="fr-FR" sz="1100" dirty="0">
                <a:solidFill>
                  <a:srgbClr val="0000FF"/>
                </a:solidFill>
                <a:latin typeface="Courier New" panose="02070309020205020404" pitchFamily="49" charset="0"/>
              </a:rPr>
              <a:t>by</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make</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p>
        </p:txBody>
      </p:sp>
      <p:pic>
        <p:nvPicPr>
          <p:cNvPr id="3" name="Image 2"/>
          <p:cNvPicPr>
            <a:picLocks noChangeAspect="1"/>
          </p:cNvPicPr>
          <p:nvPr/>
        </p:nvPicPr>
        <p:blipFill>
          <a:blip r:embed="rId4"/>
          <a:stretch>
            <a:fillRect/>
          </a:stretch>
        </p:blipFill>
        <p:spPr>
          <a:xfrm>
            <a:off x="4517014" y="3973328"/>
            <a:ext cx="1645661" cy="2383024"/>
          </a:xfrm>
          <a:prstGeom prst="rect">
            <a:avLst/>
          </a:prstGeom>
        </p:spPr>
      </p:pic>
      <p:sp>
        <p:nvSpPr>
          <p:cNvPr id="10" name="Rectangle 9"/>
          <p:cNvSpPr/>
          <p:nvPr/>
        </p:nvSpPr>
        <p:spPr>
          <a:xfrm>
            <a:off x="7200207" y="2861546"/>
            <a:ext cx="2820786"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freq</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sashelp.cars</a:t>
            </a:r>
            <a:r>
              <a:rPr lang="fr-FR" sz="1100" dirty="0">
                <a:solidFill>
                  <a:srgbClr val="000000"/>
                </a:solidFill>
                <a:latin typeface="Courier New" panose="02070309020205020404" pitchFamily="49" charset="0"/>
              </a:rPr>
              <a:t>;</a:t>
            </a:r>
          </a:p>
          <a:p>
            <a:r>
              <a:rPr lang="fr-FR" sz="1100" dirty="0">
                <a:solidFill>
                  <a:srgbClr val="0000FF"/>
                </a:solidFill>
                <a:latin typeface="Courier New" panose="02070309020205020404" pitchFamily="49" charset="0"/>
              </a:rPr>
              <a:t>tables</a:t>
            </a:r>
            <a:r>
              <a:rPr lang="fr-FR" sz="1100" dirty="0">
                <a:solidFill>
                  <a:srgbClr val="000000"/>
                </a:solidFill>
                <a:latin typeface="Courier New" panose="02070309020205020404" pitchFamily="49" charset="0"/>
              </a:rPr>
              <a:t> type*</a:t>
            </a:r>
            <a:r>
              <a:rPr lang="fr-FR" sz="1100" dirty="0" err="1">
                <a:solidFill>
                  <a:srgbClr val="000000"/>
                </a:solidFill>
                <a:latin typeface="Courier New" panose="02070309020205020404" pitchFamily="49" charset="0"/>
              </a:rPr>
              <a:t>drivetrain</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14" name="Image 13"/>
          <p:cNvPicPr>
            <a:picLocks noChangeAspect="1"/>
          </p:cNvPicPr>
          <p:nvPr/>
        </p:nvPicPr>
        <p:blipFill>
          <a:blip r:embed="rId5"/>
          <a:stretch>
            <a:fillRect/>
          </a:stretch>
        </p:blipFill>
        <p:spPr>
          <a:xfrm>
            <a:off x="7839248" y="3794950"/>
            <a:ext cx="1768997" cy="2890578"/>
          </a:xfrm>
          <a:prstGeom prst="rect">
            <a:avLst/>
          </a:prstGeom>
        </p:spPr>
      </p:pic>
      <p:sp>
        <p:nvSpPr>
          <p:cNvPr id="19" name="Flèche droite 18"/>
          <p:cNvSpPr/>
          <p:nvPr/>
        </p:nvSpPr>
        <p:spPr>
          <a:xfrm rot="5400000">
            <a:off x="2296856" y="3674401"/>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droite 19"/>
          <p:cNvSpPr/>
          <p:nvPr/>
        </p:nvSpPr>
        <p:spPr>
          <a:xfrm rot="5400000">
            <a:off x="5183089" y="3731203"/>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droite 20"/>
          <p:cNvSpPr/>
          <p:nvPr/>
        </p:nvSpPr>
        <p:spPr>
          <a:xfrm rot="5400000">
            <a:off x="8562908" y="3608691"/>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8076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cap="all" dirty="0" smtClean="0"/>
              <a:t>Les procédures de base #6</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36</a:t>
            </a:fld>
            <a:endParaRPr lang="fr-FR" dirty="0">
              <a:solidFill>
                <a:prstClr val="black">
                  <a:tint val="75000"/>
                </a:prstClr>
              </a:solidFill>
            </a:endParaRPr>
          </a:p>
        </p:txBody>
      </p:sp>
      <p:sp>
        <p:nvSpPr>
          <p:cNvPr id="7"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exemples</a:t>
            </a:r>
            <a:endParaRPr lang="fr-FR" cap="small" dirty="0"/>
          </a:p>
        </p:txBody>
      </p:sp>
      <p:pic>
        <p:nvPicPr>
          <p:cNvPr id="8" name="Image 7"/>
          <p:cNvPicPr>
            <a:picLocks noChangeAspect="1"/>
          </p:cNvPicPr>
          <p:nvPr/>
        </p:nvPicPr>
        <p:blipFill rotWithShape="1">
          <a:blip r:embed="rId2"/>
          <a:srcRect r="28780" b="162"/>
          <a:stretch/>
        </p:blipFill>
        <p:spPr>
          <a:xfrm>
            <a:off x="65950" y="52250"/>
            <a:ext cx="2402930" cy="305197"/>
          </a:xfrm>
          <a:prstGeom prst="rect">
            <a:avLst/>
          </a:prstGeom>
        </p:spPr>
      </p:pic>
      <p:sp>
        <p:nvSpPr>
          <p:cNvPr id="11" name="Espace réservé du contenu 1"/>
          <p:cNvSpPr>
            <a:spLocks noGrp="1"/>
          </p:cNvSpPr>
          <p:nvPr>
            <p:ph idx="1"/>
          </p:nvPr>
        </p:nvSpPr>
        <p:spPr>
          <a:xfrm>
            <a:off x="904875" y="1368424"/>
            <a:ext cx="10515600" cy="4914809"/>
          </a:xfrm>
        </p:spPr>
        <p:txBody>
          <a:bodyPr>
            <a:normAutofit/>
          </a:bodyPr>
          <a:lstStyle/>
          <a:p>
            <a:r>
              <a:rPr lang="fr-FR" sz="1800" dirty="0"/>
              <a:t>PROC </a:t>
            </a:r>
            <a:r>
              <a:rPr lang="fr-FR" sz="1800" b="1" dirty="0" smtClean="0">
                <a:solidFill>
                  <a:schemeClr val="accent1">
                    <a:lumMod val="75000"/>
                  </a:schemeClr>
                </a:solidFill>
              </a:rPr>
              <a:t>MEANS</a:t>
            </a:r>
            <a:r>
              <a:rPr lang="fr-FR" sz="1800" dirty="0" smtClean="0"/>
              <a:t> </a:t>
            </a:r>
            <a:r>
              <a:rPr lang="fr-FR" sz="1800" dirty="0"/>
              <a:t>: édite des statistiques descriptives pour des variables quantitatives continues (moyenne, écart-type, </a:t>
            </a:r>
            <a:r>
              <a:rPr lang="fr-FR" sz="1800" dirty="0" err="1"/>
              <a:t>quartiles,etc</a:t>
            </a:r>
            <a:r>
              <a:rPr lang="fr-FR" sz="1800" dirty="0" smtClean="0"/>
              <a:t>.).</a:t>
            </a:r>
          </a:p>
          <a:p>
            <a:endParaRPr lang="fr-FR" sz="1800" dirty="0"/>
          </a:p>
          <a:p>
            <a:endParaRPr lang="fr-FR" sz="1800" dirty="0" smtClean="0"/>
          </a:p>
          <a:p>
            <a:endParaRPr lang="fr-FR" sz="1800" dirty="0"/>
          </a:p>
          <a:p>
            <a:pPr marL="685789" lvl="1" indent="-228600">
              <a:buFont typeface="+mj-lt"/>
              <a:buAutoNum type="arabicPeriod"/>
            </a:pPr>
            <a:endParaRPr lang="fr-FR" sz="1200" dirty="0" smtClean="0"/>
          </a:p>
          <a:p>
            <a:pPr>
              <a:spcBef>
                <a:spcPts val="1800"/>
              </a:spcBef>
            </a:pPr>
            <a:endParaRPr lang="fr-FR" sz="1800" dirty="0" smtClean="0"/>
          </a:p>
          <a:p>
            <a:pPr>
              <a:spcBef>
                <a:spcPts val="1800"/>
              </a:spcBef>
            </a:pPr>
            <a:endParaRPr lang="fr-FR" sz="1800" dirty="0"/>
          </a:p>
          <a:p>
            <a:pPr>
              <a:spcBef>
                <a:spcPts val="1800"/>
              </a:spcBef>
            </a:pPr>
            <a:endParaRPr lang="fr-FR" sz="1800" dirty="0" smtClean="0"/>
          </a:p>
          <a:p>
            <a:endParaRPr lang="fr-FR" sz="1800" dirty="0" smtClean="0"/>
          </a:p>
        </p:txBody>
      </p:sp>
      <p:sp>
        <p:nvSpPr>
          <p:cNvPr id="22" name="Rectangle 21"/>
          <p:cNvSpPr/>
          <p:nvPr/>
        </p:nvSpPr>
        <p:spPr>
          <a:xfrm>
            <a:off x="1177636" y="2041408"/>
            <a:ext cx="3560618" cy="1107996"/>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means</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sashelp.cars</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var</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enginesize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cylinders</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by</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make</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where</a:t>
            </a:r>
            <a:r>
              <a:rPr lang="fr-FR" sz="1100" dirty="0">
                <a:solidFill>
                  <a:srgbClr val="000000"/>
                </a:solidFill>
                <a:latin typeface="Courier New" panose="02070309020205020404" pitchFamily="49" charset="0"/>
              </a:rPr>
              <a:t> </a:t>
            </a:r>
            <a:r>
              <a:rPr lang="fr-FR" sz="1100" dirty="0" err="1" smtClean="0">
                <a:solidFill>
                  <a:srgbClr val="000000"/>
                </a:solidFill>
                <a:latin typeface="Courier New" panose="02070309020205020404" pitchFamily="49" charset="0"/>
              </a:rPr>
              <a:t>origin</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"Europe"</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output</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out</a:t>
            </a:r>
            <a:r>
              <a:rPr lang="fr-FR" sz="1100" dirty="0">
                <a:solidFill>
                  <a:srgbClr val="000000"/>
                </a:solidFill>
                <a:latin typeface="Courier New" panose="02070309020205020404" pitchFamily="49" charset="0"/>
              </a:rPr>
              <a:t>=moyennes </a:t>
            </a:r>
            <a:r>
              <a:rPr lang="fr-FR" sz="1100" dirty="0" err="1">
                <a:solidFill>
                  <a:srgbClr val="0000FF"/>
                </a:solidFill>
                <a:latin typeface="Courier New" panose="02070309020205020404" pitchFamily="49" charset="0"/>
              </a:rPr>
              <a:t>mean</a:t>
            </a:r>
            <a:r>
              <a:rPr lang="fr-FR" sz="1100" dirty="0">
                <a:solidFill>
                  <a:srgbClr val="000000"/>
                </a:solidFill>
                <a:latin typeface="Courier New" panose="02070309020205020404" pitchFamily="49" charset="0"/>
              </a:rPr>
              <a:t>=moy1 moy2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23" name="Image 22"/>
          <p:cNvPicPr>
            <a:picLocks noChangeAspect="1"/>
          </p:cNvPicPr>
          <p:nvPr/>
        </p:nvPicPr>
        <p:blipFill>
          <a:blip r:embed="rId3"/>
          <a:stretch>
            <a:fillRect/>
          </a:stretch>
        </p:blipFill>
        <p:spPr>
          <a:xfrm>
            <a:off x="1177636" y="3361911"/>
            <a:ext cx="3151233" cy="1368030"/>
          </a:xfrm>
          <a:prstGeom prst="rect">
            <a:avLst/>
          </a:prstGeom>
        </p:spPr>
      </p:pic>
      <p:pic>
        <p:nvPicPr>
          <p:cNvPr id="24" name="Image 23"/>
          <p:cNvPicPr>
            <a:picLocks noChangeAspect="1"/>
          </p:cNvPicPr>
          <p:nvPr/>
        </p:nvPicPr>
        <p:blipFill>
          <a:blip r:embed="rId4"/>
          <a:stretch>
            <a:fillRect/>
          </a:stretch>
        </p:blipFill>
        <p:spPr>
          <a:xfrm>
            <a:off x="5427440" y="3050771"/>
            <a:ext cx="1818842" cy="1679170"/>
          </a:xfrm>
          <a:prstGeom prst="rect">
            <a:avLst/>
          </a:prstGeom>
        </p:spPr>
      </p:pic>
      <p:sp>
        <p:nvSpPr>
          <p:cNvPr id="25" name="ZoneTexte 24"/>
          <p:cNvSpPr txBox="1"/>
          <p:nvPr/>
        </p:nvSpPr>
        <p:spPr>
          <a:xfrm>
            <a:off x="5255943" y="2133741"/>
            <a:ext cx="6022332" cy="461665"/>
          </a:xfrm>
          <a:prstGeom prst="rect">
            <a:avLst/>
          </a:prstGeom>
          <a:noFill/>
        </p:spPr>
        <p:txBody>
          <a:bodyPr vert="horz" wrap="square" rtlCol="0">
            <a:spAutoFit/>
          </a:bodyPr>
          <a:lstStyle/>
          <a:p>
            <a:pPr marL="171450" indent="-171450">
              <a:buFont typeface="Symbol" panose="05050102010706020507" pitchFamily="18" charset="2"/>
              <a:buChar char="Þ"/>
            </a:pPr>
            <a:r>
              <a:rPr lang="fr-FR" sz="1200" dirty="0" smtClean="0">
                <a:solidFill>
                  <a:srgbClr val="13324A"/>
                </a:solidFill>
                <a:latin typeface="+mj-lt"/>
              </a:rPr>
              <a:t>Calcul la moyenne de </a:t>
            </a:r>
            <a:r>
              <a:rPr lang="fr-FR" sz="1200" dirty="0" err="1" smtClean="0">
                <a:solidFill>
                  <a:srgbClr val="13324A"/>
                </a:solidFill>
                <a:latin typeface="+mj-lt"/>
              </a:rPr>
              <a:t>enginesize</a:t>
            </a:r>
            <a:r>
              <a:rPr lang="fr-FR" sz="1200" dirty="0" smtClean="0">
                <a:solidFill>
                  <a:srgbClr val="13324A"/>
                </a:solidFill>
                <a:latin typeface="+mj-lt"/>
              </a:rPr>
              <a:t> et </a:t>
            </a:r>
            <a:r>
              <a:rPr lang="fr-FR" sz="1200" dirty="0" err="1" smtClean="0">
                <a:solidFill>
                  <a:srgbClr val="13324A"/>
                </a:solidFill>
                <a:latin typeface="+mj-lt"/>
              </a:rPr>
              <a:t>cylinders</a:t>
            </a:r>
            <a:r>
              <a:rPr lang="fr-FR" sz="1200" dirty="0" smtClean="0">
                <a:solidFill>
                  <a:srgbClr val="13324A"/>
                </a:solidFill>
                <a:latin typeface="+mj-lt"/>
              </a:rPr>
              <a:t> par marque pour les voitures originaires d’Europe avec création d’une table en sortie s’appelant moyennes.</a:t>
            </a:r>
          </a:p>
        </p:txBody>
      </p:sp>
      <p:sp>
        <p:nvSpPr>
          <p:cNvPr id="12" name="Rectangle 1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565914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fr-FR" sz="3600" cap="all" dirty="0"/>
              <a:t>Techniques avancées</a:t>
            </a:r>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37</a:t>
            </a:fld>
            <a:endParaRPr lang="fr-FR" dirty="0">
              <a:solidFill>
                <a:prstClr val="black">
                  <a:tint val="75000"/>
                </a:prstClr>
              </a:solidFill>
            </a:endParaRPr>
          </a:p>
        </p:txBody>
      </p:sp>
      <p:pic>
        <p:nvPicPr>
          <p:cNvPr id="2" name="Image 1"/>
          <p:cNvPicPr>
            <a:picLocks noChangeAspect="1"/>
          </p:cNvPicPr>
          <p:nvPr/>
        </p:nvPicPr>
        <p:blipFill rotWithShape="1">
          <a:blip r:embed="rId3"/>
          <a:srcRect r="28484" b="935"/>
          <a:stretch/>
        </p:blipFill>
        <p:spPr>
          <a:xfrm>
            <a:off x="64800" y="54000"/>
            <a:ext cx="2412393" cy="30344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40550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Outils </a:t>
            </a:r>
            <a:r>
              <a:rPr lang="fr-FR" dirty="0"/>
              <a:t>de programmation</a:t>
            </a:r>
          </a:p>
          <a:p>
            <a:r>
              <a:rPr lang="fr-FR" dirty="0"/>
              <a:t>Gestion des </a:t>
            </a:r>
            <a:r>
              <a:rPr lang="fr-FR" dirty="0" smtClean="0"/>
              <a:t>formats</a:t>
            </a:r>
          </a:p>
          <a:p>
            <a:r>
              <a:rPr lang="fr-FR" dirty="0" smtClean="0"/>
              <a:t>Calculs cumulés</a:t>
            </a:r>
          </a:p>
          <a:p>
            <a:r>
              <a:rPr lang="fr-FR" dirty="0" smtClean="0"/>
              <a:t>Expressions régulières</a:t>
            </a:r>
            <a:endParaRPr lang="fr-FR" dirty="0"/>
          </a:p>
          <a:p>
            <a:r>
              <a:rPr lang="fr-FR" dirty="0" smtClean="0"/>
              <a:t>Bonnes pratiques</a:t>
            </a:r>
          </a:p>
          <a:p>
            <a:r>
              <a:rPr lang="fr-FR" dirty="0" smtClean="0"/>
              <a:t>Exercices</a:t>
            </a:r>
            <a:endParaRPr lang="fr-FR" dirty="0"/>
          </a:p>
          <a:p>
            <a:pPr marL="0" indent="0">
              <a:buNone/>
            </a:pPr>
            <a:r>
              <a:rPr lang="fr-FR" dirty="0" smtClean="0"/>
              <a:t> </a:t>
            </a:r>
          </a:p>
        </p:txBody>
      </p:sp>
      <p:sp>
        <p:nvSpPr>
          <p:cNvPr id="5" name="Titre 4"/>
          <p:cNvSpPr>
            <a:spLocks noGrp="1"/>
          </p:cNvSpPr>
          <p:nvPr>
            <p:ph type="title"/>
          </p:nvPr>
        </p:nvSpPr>
        <p:spPr/>
        <p:txBody>
          <a:bodyPr>
            <a:normAutofit/>
          </a:bodyPr>
          <a:lstStyle/>
          <a:p>
            <a:r>
              <a:rPr lang="fr-FR" cap="all" dirty="0"/>
              <a:t>Techniques </a:t>
            </a:r>
            <a:r>
              <a:rPr lang="fr-FR" cap="all" dirty="0" smtClean="0"/>
              <a:t>avancées</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38</a:t>
            </a:fld>
            <a:endParaRPr lang="fr-FR" dirty="0">
              <a:solidFill>
                <a:prstClr val="black">
                  <a:tint val="75000"/>
                </a:prstClr>
              </a:solidFill>
            </a:endParaRPr>
          </a:p>
        </p:txBody>
      </p:sp>
      <p:pic>
        <p:nvPicPr>
          <p:cNvPr id="6" name="Image 5"/>
          <p:cNvPicPr>
            <a:picLocks noChangeAspect="1"/>
          </p:cNvPicPr>
          <p:nvPr/>
        </p:nvPicPr>
        <p:blipFill rotWithShape="1">
          <a:blip r:embed="rId2"/>
          <a:srcRect r="28484" b="935"/>
          <a:stretch/>
        </p:blipFill>
        <p:spPr>
          <a:xfrm>
            <a:off x="64800" y="54000"/>
            <a:ext cx="2412393" cy="303447"/>
          </a:xfrm>
          <a:prstGeom prst="rect">
            <a:avLst/>
          </a:prstGeom>
        </p:spPr>
      </p:pic>
      <p:sp>
        <p:nvSpPr>
          <p:cNvPr id="7" name="Rectangle 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909281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0" indent="0">
              <a:buNone/>
            </a:pPr>
            <a:r>
              <a:rPr lang="fr-FR" sz="1800" dirty="0" smtClean="0"/>
              <a:t>Le langage SAS offre la possibilité de conditionner des instructions via des tests.</a:t>
            </a:r>
          </a:p>
          <a:p>
            <a:r>
              <a:rPr lang="fr-FR" sz="1800" b="1" dirty="0" smtClean="0"/>
              <a:t>Syntaxe d’une condition </a:t>
            </a:r>
            <a:r>
              <a:rPr lang="fr-FR" sz="1800" b="1" dirty="0" smtClean="0">
                <a:solidFill>
                  <a:srgbClr val="0070C0"/>
                </a:solidFill>
              </a:rPr>
              <a:t>IF</a:t>
            </a:r>
          </a:p>
          <a:p>
            <a:endParaRPr lang="fr-FR" sz="1800" b="1" dirty="0">
              <a:solidFill>
                <a:srgbClr val="0070C0"/>
              </a:solidFill>
            </a:endParaRPr>
          </a:p>
          <a:p>
            <a:pPr>
              <a:spcBef>
                <a:spcPts val="2400"/>
              </a:spcBef>
              <a:buClr>
                <a:schemeClr val="bg1"/>
              </a:buClr>
            </a:pPr>
            <a:r>
              <a:rPr lang="fr-FR" sz="1600" dirty="0" smtClean="0"/>
              <a:t>Le IF n’a pas besoin d’être terminé par un END.</a:t>
            </a:r>
          </a:p>
          <a:p>
            <a:pPr>
              <a:spcBef>
                <a:spcPts val="0"/>
              </a:spcBef>
              <a:buClr>
                <a:schemeClr val="bg1"/>
              </a:buClr>
            </a:pPr>
            <a:r>
              <a:rPr lang="fr-FR" sz="1600" dirty="0" smtClean="0"/>
              <a:t>Si nous voulons insérer plus  d’une instruction dans le THEN ou dans le ELSE, il faut les encadrer par un bloc </a:t>
            </a:r>
            <a:r>
              <a:rPr lang="fr-FR" sz="1600" b="1" dirty="0" smtClean="0">
                <a:solidFill>
                  <a:srgbClr val="0070C0"/>
                </a:solidFill>
              </a:rPr>
              <a:t>DO;</a:t>
            </a:r>
            <a:r>
              <a:rPr lang="fr-FR" sz="1600" dirty="0" smtClean="0"/>
              <a:t>…</a:t>
            </a:r>
            <a:r>
              <a:rPr lang="fr-FR" sz="1600" b="1" dirty="0" smtClean="0">
                <a:solidFill>
                  <a:srgbClr val="0070C0"/>
                </a:solidFill>
              </a:rPr>
              <a:t>END;</a:t>
            </a:r>
            <a:r>
              <a:rPr lang="fr-FR" sz="1600" dirty="0" smtClean="0"/>
              <a:t> comme suit :</a:t>
            </a:r>
            <a:endParaRPr lang="fr-FR" sz="1600" dirty="0"/>
          </a:p>
          <a:p>
            <a:endParaRPr lang="fr-FR" sz="1800" b="1" dirty="0" smtClean="0">
              <a:solidFill>
                <a:srgbClr val="0070C0"/>
              </a:solidFill>
            </a:endParaRPr>
          </a:p>
        </p:txBody>
      </p:sp>
      <p:sp>
        <p:nvSpPr>
          <p:cNvPr id="5" name="Titre 4"/>
          <p:cNvSpPr>
            <a:spLocks noGrp="1"/>
          </p:cNvSpPr>
          <p:nvPr>
            <p:ph type="title"/>
          </p:nvPr>
        </p:nvSpPr>
        <p:spPr/>
        <p:txBody>
          <a:bodyPr>
            <a:normAutofit/>
          </a:bodyPr>
          <a:lstStyle/>
          <a:p>
            <a:r>
              <a:rPr lang="fr-FR" cap="all" dirty="0" smtClean="0"/>
              <a:t>Outils de programmation #1</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39</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a:t>s</a:t>
            </a:r>
            <a:r>
              <a:rPr lang="fr-FR" cap="small" dirty="0" smtClean="0"/>
              <a:t>tructures conditionnelles</a:t>
            </a:r>
            <a:endParaRPr lang="fr-FR" cap="small" dirty="0"/>
          </a:p>
        </p:txBody>
      </p:sp>
      <p:sp>
        <p:nvSpPr>
          <p:cNvPr id="3" name="Rectangle 2"/>
          <p:cNvSpPr/>
          <p:nvPr/>
        </p:nvSpPr>
        <p:spPr>
          <a:xfrm>
            <a:off x="1186542" y="2137802"/>
            <a:ext cx="3640183" cy="461665"/>
          </a:xfrm>
          <a:prstGeom prst="rect">
            <a:avLst/>
          </a:prstGeom>
          <a:ln w="3175">
            <a:solidFill>
              <a:schemeClr val="tx2"/>
            </a:solidFill>
          </a:ln>
        </p:spPr>
        <p:txBody>
          <a:bodyPr wrap="square">
            <a:spAutoFit/>
          </a:bodyPr>
          <a:lstStyle/>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if</a:t>
            </a:r>
            <a:r>
              <a:rPr lang="fr-FR" sz="1200" dirty="0">
                <a:solidFill>
                  <a:srgbClr val="000000"/>
                </a:solidFill>
                <a:latin typeface="Courier New" panose="02070309020205020404" pitchFamily="49" charset="0"/>
              </a:rPr>
              <a:t> condition </a:t>
            </a:r>
            <a:r>
              <a:rPr lang="fr-FR" sz="1200" dirty="0" err="1">
                <a:solidFill>
                  <a:srgbClr val="0000FF"/>
                </a:solidFill>
                <a:latin typeface="Courier New" panose="02070309020205020404" pitchFamily="49" charset="0"/>
              </a:rPr>
              <a:t>then</a:t>
            </a:r>
            <a:r>
              <a:rPr lang="fr-FR" sz="1200" dirty="0">
                <a:solidFill>
                  <a:srgbClr val="000000"/>
                </a:solidFill>
                <a:latin typeface="Courier New" panose="02070309020205020404" pitchFamily="49" charset="0"/>
              </a:rPr>
              <a:t> instruction;</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else</a:t>
            </a:r>
            <a:r>
              <a:rPr lang="fr-FR" sz="1200" dirty="0">
                <a:solidFill>
                  <a:srgbClr val="000000"/>
                </a:solidFill>
                <a:latin typeface="Courier New" panose="02070309020205020404" pitchFamily="49" charset="0"/>
              </a:rPr>
              <a:t> instruction;</a:t>
            </a:r>
          </a:p>
        </p:txBody>
      </p:sp>
      <p:sp>
        <p:nvSpPr>
          <p:cNvPr id="8" name="Rectangle 7"/>
          <p:cNvSpPr/>
          <p:nvPr/>
        </p:nvSpPr>
        <p:spPr>
          <a:xfrm>
            <a:off x="1186542" y="3481252"/>
            <a:ext cx="5179422" cy="2343014"/>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1542493" y="3927544"/>
            <a:ext cx="4321628" cy="437605"/>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rgbClr val="000000"/>
                </a:solidFill>
                <a:latin typeface="Courier New" panose="02070309020205020404" pitchFamily="49" charset="0"/>
              </a:rPr>
              <a:t>bloc d’instructions</a:t>
            </a:r>
            <a:endParaRPr lang="fr-FR" sz="1200" dirty="0"/>
          </a:p>
        </p:txBody>
      </p:sp>
      <p:sp>
        <p:nvSpPr>
          <p:cNvPr id="10" name="Rectangle 9"/>
          <p:cNvSpPr/>
          <p:nvPr/>
        </p:nvSpPr>
        <p:spPr>
          <a:xfrm>
            <a:off x="1542493" y="4989970"/>
            <a:ext cx="4321628" cy="437605"/>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rgbClr val="000000"/>
                </a:solidFill>
                <a:latin typeface="Courier New" panose="02070309020205020404" pitchFamily="49" charset="0"/>
              </a:rPr>
              <a:t>bloc </a:t>
            </a:r>
            <a:r>
              <a:rPr lang="fr-FR" sz="1200" dirty="0" smtClean="0">
                <a:solidFill>
                  <a:srgbClr val="000000"/>
                </a:solidFill>
                <a:latin typeface="Courier New" panose="02070309020205020404" pitchFamily="49" charset="0"/>
              </a:rPr>
              <a:t>d’instructions</a:t>
            </a:r>
            <a:endParaRPr lang="fr-FR" sz="1200" dirty="0"/>
          </a:p>
        </p:txBody>
      </p:sp>
      <p:sp>
        <p:nvSpPr>
          <p:cNvPr id="12" name="Rectangle 11"/>
          <p:cNvSpPr/>
          <p:nvPr/>
        </p:nvSpPr>
        <p:spPr>
          <a:xfrm>
            <a:off x="1186542" y="3638495"/>
            <a:ext cx="2137124" cy="276999"/>
          </a:xfrm>
          <a:prstGeom prst="rect">
            <a:avLst/>
          </a:prstGeom>
        </p:spPr>
        <p:txBody>
          <a:bodyPr wrap="none">
            <a:spAutoFit/>
          </a:bodyPr>
          <a:lstStyle/>
          <a:p>
            <a:r>
              <a:rPr lang="fr-FR" sz="1200" dirty="0">
                <a:solidFill>
                  <a:srgbClr val="0000FF"/>
                </a:solidFill>
                <a:latin typeface="Courier New" panose="02070309020205020404" pitchFamily="49" charset="0"/>
              </a:rPr>
              <a:t>if</a:t>
            </a:r>
            <a:r>
              <a:rPr lang="fr-FR" sz="1200" dirty="0">
                <a:solidFill>
                  <a:srgbClr val="000000"/>
                </a:solidFill>
                <a:latin typeface="Courier New" panose="02070309020205020404" pitchFamily="49" charset="0"/>
              </a:rPr>
              <a:t> condition </a:t>
            </a:r>
            <a:r>
              <a:rPr lang="fr-FR" sz="1200" dirty="0" err="1">
                <a:solidFill>
                  <a:srgbClr val="0000FF"/>
                </a:solidFill>
                <a:latin typeface="Courier New" panose="02070309020205020404" pitchFamily="49" charset="0"/>
              </a:rPr>
              <a:t>then</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do</a:t>
            </a:r>
            <a:r>
              <a:rPr lang="fr-FR" sz="1200" dirty="0">
                <a:solidFill>
                  <a:srgbClr val="000000"/>
                </a:solidFill>
                <a:latin typeface="Courier New" panose="02070309020205020404" pitchFamily="49" charset="0"/>
              </a:rPr>
              <a:t>;</a:t>
            </a:r>
            <a:endParaRPr lang="fr-FR" sz="2000" dirty="0"/>
          </a:p>
        </p:txBody>
      </p:sp>
      <p:sp>
        <p:nvSpPr>
          <p:cNvPr id="13" name="Rectangle 12"/>
          <p:cNvSpPr/>
          <p:nvPr/>
        </p:nvSpPr>
        <p:spPr>
          <a:xfrm>
            <a:off x="1203833" y="4386516"/>
            <a:ext cx="556563" cy="276999"/>
          </a:xfrm>
          <a:prstGeom prst="rect">
            <a:avLst/>
          </a:prstGeom>
        </p:spPr>
        <p:txBody>
          <a:bodyPr wrap="none">
            <a:spAutoFit/>
          </a:bodyPr>
          <a:lstStyle/>
          <a:p>
            <a:r>
              <a:rPr lang="fr-FR" sz="1200" dirty="0">
                <a:solidFill>
                  <a:srgbClr val="0000FF"/>
                </a:solidFill>
                <a:latin typeface="Courier New" panose="02070309020205020404" pitchFamily="49" charset="0"/>
              </a:rPr>
              <a:t>end</a:t>
            </a:r>
            <a:r>
              <a:rPr lang="fr-FR" sz="1200" dirty="0">
                <a:solidFill>
                  <a:srgbClr val="000000"/>
                </a:solidFill>
                <a:latin typeface="Courier New" panose="02070309020205020404" pitchFamily="49" charset="0"/>
              </a:rPr>
              <a:t>;</a:t>
            </a:r>
            <a:endParaRPr lang="fr-FR" sz="2000" dirty="0"/>
          </a:p>
        </p:txBody>
      </p:sp>
      <p:sp>
        <p:nvSpPr>
          <p:cNvPr id="14" name="Rectangle 13"/>
          <p:cNvSpPr/>
          <p:nvPr/>
        </p:nvSpPr>
        <p:spPr>
          <a:xfrm>
            <a:off x="1194024" y="5437876"/>
            <a:ext cx="556563" cy="276999"/>
          </a:xfrm>
          <a:prstGeom prst="rect">
            <a:avLst/>
          </a:prstGeom>
        </p:spPr>
        <p:txBody>
          <a:bodyPr wrap="none">
            <a:spAutoFit/>
          </a:bodyPr>
          <a:lstStyle/>
          <a:p>
            <a:r>
              <a:rPr lang="fr-FR" sz="1200" dirty="0">
                <a:solidFill>
                  <a:srgbClr val="0000FF"/>
                </a:solidFill>
                <a:latin typeface="Courier New" panose="02070309020205020404" pitchFamily="49" charset="0"/>
              </a:rPr>
              <a:t>end</a:t>
            </a:r>
            <a:r>
              <a:rPr lang="fr-FR" sz="1200" dirty="0">
                <a:solidFill>
                  <a:srgbClr val="000000"/>
                </a:solidFill>
                <a:latin typeface="Courier New" panose="02070309020205020404" pitchFamily="49" charset="0"/>
              </a:rPr>
              <a:t>;</a:t>
            </a:r>
            <a:endParaRPr lang="fr-FR" sz="2000" dirty="0"/>
          </a:p>
        </p:txBody>
      </p:sp>
      <p:sp>
        <p:nvSpPr>
          <p:cNvPr id="15" name="Rectangle 14"/>
          <p:cNvSpPr/>
          <p:nvPr/>
        </p:nvSpPr>
        <p:spPr>
          <a:xfrm>
            <a:off x="1186542" y="4628945"/>
            <a:ext cx="928459" cy="276999"/>
          </a:xfrm>
          <a:prstGeom prst="rect">
            <a:avLst/>
          </a:prstGeom>
        </p:spPr>
        <p:txBody>
          <a:bodyPr wrap="none">
            <a:spAutoFit/>
          </a:bodyPr>
          <a:lstStyle/>
          <a:p>
            <a:r>
              <a:rPr lang="fr-FR" sz="1200" dirty="0" err="1">
                <a:solidFill>
                  <a:srgbClr val="0000FF"/>
                </a:solidFill>
                <a:latin typeface="Courier New" panose="02070309020205020404" pitchFamily="49" charset="0"/>
              </a:rPr>
              <a:t>else</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do</a:t>
            </a:r>
            <a:r>
              <a:rPr lang="fr-FR" sz="1200" dirty="0">
                <a:solidFill>
                  <a:srgbClr val="000000"/>
                </a:solidFill>
                <a:latin typeface="Courier New" panose="02070309020205020404" pitchFamily="49" charset="0"/>
              </a:rPr>
              <a:t>;</a:t>
            </a:r>
            <a:endParaRPr lang="fr-FR" sz="2000" dirty="0"/>
          </a:p>
        </p:txBody>
      </p:sp>
      <p:pic>
        <p:nvPicPr>
          <p:cNvPr id="16" name="Image 15"/>
          <p:cNvPicPr>
            <a:picLocks noChangeAspect="1"/>
          </p:cNvPicPr>
          <p:nvPr/>
        </p:nvPicPr>
        <p:blipFill rotWithShape="1">
          <a:blip r:embed="rId2"/>
          <a:srcRect r="28484" b="935"/>
          <a:stretch/>
        </p:blipFill>
        <p:spPr>
          <a:xfrm>
            <a:off x="64800" y="54000"/>
            <a:ext cx="2412393" cy="303447"/>
          </a:xfrm>
          <a:prstGeom prst="rect">
            <a:avLst/>
          </a:prstGeom>
        </p:spPr>
      </p:pic>
      <p:sp>
        <p:nvSpPr>
          <p:cNvPr id="17" name="Rectangle 1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28035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Un peu d’histoire</a:t>
            </a:r>
          </a:p>
          <a:p>
            <a:r>
              <a:rPr lang="fr-FR" dirty="0" smtClean="0"/>
              <a:t>Les bibliothèques de données</a:t>
            </a:r>
          </a:p>
          <a:p>
            <a:r>
              <a:rPr lang="fr-FR" dirty="0" smtClean="0"/>
              <a:t>Les tables et variables</a:t>
            </a:r>
          </a:p>
          <a:p>
            <a:r>
              <a:rPr lang="fr-FR" dirty="0" smtClean="0"/>
              <a:t>Les programmes</a:t>
            </a:r>
          </a:p>
          <a:p>
            <a:r>
              <a:rPr lang="fr-FR" dirty="0" smtClean="0"/>
              <a:t>Les étapes DATA</a:t>
            </a:r>
          </a:p>
          <a:p>
            <a:r>
              <a:rPr lang="fr-FR" dirty="0" smtClean="0"/>
              <a:t>Les procédures de base</a:t>
            </a:r>
          </a:p>
          <a:p>
            <a:r>
              <a:rPr lang="fr-FR" dirty="0" smtClean="0"/>
              <a:t>Exercices </a:t>
            </a:r>
          </a:p>
        </p:txBody>
      </p:sp>
      <p:sp>
        <p:nvSpPr>
          <p:cNvPr id="5" name="Titre 4"/>
          <p:cNvSpPr>
            <a:spLocks noGrp="1"/>
          </p:cNvSpPr>
          <p:nvPr>
            <p:ph type="title"/>
          </p:nvPr>
        </p:nvSpPr>
        <p:spPr/>
        <p:txBody>
          <a:bodyPr/>
          <a:lstStyle/>
          <a:p>
            <a:r>
              <a:rPr lang="fr-FR" cap="all" dirty="0" smtClean="0"/>
              <a:t>Fondamentaux</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a:t>
            </a:fld>
            <a:endParaRPr lang="fr-FR" dirty="0">
              <a:solidFill>
                <a:prstClr val="black">
                  <a:tint val="75000"/>
                </a:prstClr>
              </a:solidFill>
            </a:endParaRPr>
          </a:p>
        </p:txBody>
      </p:sp>
      <p:pic>
        <p:nvPicPr>
          <p:cNvPr id="7" name="Image 6"/>
          <p:cNvPicPr>
            <a:picLocks noChangeAspect="1"/>
          </p:cNvPicPr>
          <p:nvPr/>
        </p:nvPicPr>
        <p:blipFill rotWithShape="1">
          <a:blip r:embed="rId3"/>
          <a:srcRect r="28780" b="162"/>
          <a:stretch/>
        </p:blipFill>
        <p:spPr>
          <a:xfrm>
            <a:off x="65950" y="52250"/>
            <a:ext cx="2402930" cy="30519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553631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b="1" dirty="0" smtClean="0"/>
              <a:t>Le bloc </a:t>
            </a:r>
            <a:r>
              <a:rPr lang="fr-FR" sz="1800" b="1" dirty="0" smtClean="0">
                <a:solidFill>
                  <a:srgbClr val="0070C0"/>
                </a:solidFill>
              </a:rPr>
              <a:t>SELECT</a:t>
            </a:r>
          </a:p>
          <a:p>
            <a:pPr>
              <a:spcBef>
                <a:spcPts val="600"/>
              </a:spcBef>
              <a:buClr>
                <a:schemeClr val="bg1"/>
              </a:buClr>
            </a:pPr>
            <a:r>
              <a:rPr lang="fr-FR" sz="1600" dirty="0" smtClean="0"/>
              <a:t>Si </a:t>
            </a:r>
            <a:r>
              <a:rPr lang="fr-FR" sz="1600" dirty="0"/>
              <a:t>une série de conditions IF revient à différencier </a:t>
            </a:r>
            <a:r>
              <a:rPr lang="fr-FR" sz="1600" dirty="0" smtClean="0"/>
              <a:t>l’instruction en fonction des </a:t>
            </a:r>
            <a:r>
              <a:rPr lang="fr-FR" sz="1600" dirty="0"/>
              <a:t>modalités d'une variable, </a:t>
            </a:r>
            <a:r>
              <a:rPr lang="fr-FR" sz="1600" dirty="0" smtClean="0"/>
              <a:t>nous </a:t>
            </a:r>
            <a:r>
              <a:rPr lang="fr-FR" sz="1600" dirty="0"/>
              <a:t>lui </a:t>
            </a:r>
            <a:r>
              <a:rPr lang="fr-FR" sz="1600" dirty="0" smtClean="0"/>
              <a:t>substituerons </a:t>
            </a:r>
            <a:r>
              <a:rPr lang="fr-FR" sz="1600" dirty="0"/>
              <a:t>avantageusement une instruction SELECT dont voici la syntaxe </a:t>
            </a:r>
            <a:r>
              <a:rPr lang="fr-FR" sz="1600" dirty="0" smtClean="0"/>
              <a:t>:</a:t>
            </a:r>
          </a:p>
          <a:p>
            <a:pPr>
              <a:spcBef>
                <a:spcPts val="600"/>
              </a:spcBef>
              <a:buClr>
                <a:schemeClr val="bg1"/>
              </a:buClr>
            </a:pPr>
            <a:endParaRPr lang="fr-FR" sz="1600" dirty="0"/>
          </a:p>
          <a:p>
            <a:pPr>
              <a:spcBef>
                <a:spcPts val="600"/>
              </a:spcBef>
              <a:buClr>
                <a:schemeClr val="bg1"/>
              </a:buClr>
            </a:pPr>
            <a:endParaRPr lang="fr-FR" sz="1600" dirty="0" smtClean="0"/>
          </a:p>
          <a:p>
            <a:pPr>
              <a:spcBef>
                <a:spcPts val="600"/>
              </a:spcBef>
              <a:buClr>
                <a:schemeClr val="bg1"/>
              </a:buClr>
            </a:pPr>
            <a:endParaRPr lang="fr-FR" sz="1600" dirty="0"/>
          </a:p>
          <a:p>
            <a:pPr>
              <a:spcBef>
                <a:spcPts val="600"/>
              </a:spcBef>
              <a:buClr>
                <a:schemeClr val="bg1"/>
              </a:buClr>
            </a:pPr>
            <a:endParaRPr lang="fr-FR" sz="1600" dirty="0" smtClean="0"/>
          </a:p>
          <a:p>
            <a:pPr>
              <a:spcBef>
                <a:spcPts val="600"/>
              </a:spcBef>
              <a:buClr>
                <a:schemeClr val="bg1"/>
              </a:buClr>
            </a:pPr>
            <a:endParaRPr lang="fr-FR" sz="1600" dirty="0"/>
          </a:p>
          <a:p>
            <a:pPr>
              <a:spcBef>
                <a:spcPts val="600"/>
              </a:spcBef>
              <a:buClr>
                <a:schemeClr val="bg1"/>
              </a:buClr>
            </a:pPr>
            <a:r>
              <a:rPr lang="fr-FR" sz="1600" dirty="0"/>
              <a:t>Le cas OTHERWISE n'est pas </a:t>
            </a:r>
            <a:r>
              <a:rPr lang="fr-FR" sz="1600" dirty="0" smtClean="0"/>
              <a:t>indispensable.</a:t>
            </a:r>
          </a:p>
          <a:p>
            <a:endParaRPr lang="fr-FR" sz="1800" b="1" dirty="0" smtClean="0">
              <a:solidFill>
                <a:srgbClr val="0070C0"/>
              </a:solidFill>
            </a:endParaRPr>
          </a:p>
        </p:txBody>
      </p:sp>
      <p:sp>
        <p:nvSpPr>
          <p:cNvPr id="5" name="Titre 4"/>
          <p:cNvSpPr>
            <a:spLocks noGrp="1"/>
          </p:cNvSpPr>
          <p:nvPr>
            <p:ph type="title"/>
          </p:nvPr>
        </p:nvSpPr>
        <p:spPr/>
        <p:txBody>
          <a:bodyPr>
            <a:normAutofit/>
          </a:bodyPr>
          <a:lstStyle/>
          <a:p>
            <a:r>
              <a:rPr lang="fr-FR" cap="all" dirty="0" smtClean="0"/>
              <a:t>Outils de programmation #2</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40</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a:t>structures </a:t>
            </a:r>
            <a:r>
              <a:rPr lang="fr-FR" cap="small" dirty="0" smtClean="0"/>
              <a:t>conditionnelles</a:t>
            </a:r>
            <a:endParaRPr lang="fr-FR" cap="small" dirty="0"/>
          </a:p>
        </p:txBody>
      </p:sp>
      <p:sp>
        <p:nvSpPr>
          <p:cNvPr id="11" name="Rectangle 10"/>
          <p:cNvSpPr/>
          <p:nvPr/>
        </p:nvSpPr>
        <p:spPr>
          <a:xfrm>
            <a:off x="1200286" y="2287289"/>
            <a:ext cx="6096000" cy="1200329"/>
          </a:xfrm>
          <a:prstGeom prst="rect">
            <a:avLst/>
          </a:prstGeom>
          <a:ln w="3175">
            <a:solidFill>
              <a:schemeClr val="tx2"/>
            </a:solidFill>
          </a:ln>
        </p:spPr>
        <p:txBody>
          <a:bodyPr>
            <a:spAutoFit/>
          </a:bodyPr>
          <a:lstStyle/>
          <a:p>
            <a:r>
              <a:rPr lang="fr-FR" sz="1200" dirty="0">
                <a:solidFill>
                  <a:srgbClr val="0000FF"/>
                </a:solidFill>
                <a:latin typeface="Courier New" panose="02070309020205020404" pitchFamily="49" charset="0"/>
              </a:rPr>
              <a:t>select</a:t>
            </a:r>
            <a:r>
              <a:rPr lang="fr-FR" sz="1200" dirty="0">
                <a:solidFill>
                  <a:srgbClr val="000000"/>
                </a:solidFill>
                <a:latin typeface="Courier New" panose="02070309020205020404" pitchFamily="49" charset="0"/>
              </a:rPr>
              <a:t> (variable) ;</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when</a:t>
            </a:r>
            <a:r>
              <a:rPr lang="fr-FR" sz="1200" dirty="0">
                <a:solidFill>
                  <a:srgbClr val="000000"/>
                </a:solidFill>
                <a:latin typeface="Courier New" panose="02070309020205020404" pitchFamily="49" charset="0"/>
              </a:rPr>
              <a:t> (modalité1) instruction1 ;</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when</a:t>
            </a:r>
            <a:r>
              <a:rPr lang="fr-FR" sz="1200" dirty="0">
                <a:solidFill>
                  <a:srgbClr val="000000"/>
                </a:solidFill>
                <a:latin typeface="Courier New" panose="02070309020205020404" pitchFamily="49" charset="0"/>
              </a:rPr>
              <a:t> (modalité2) instruction2 ;</a:t>
            </a:r>
          </a:p>
          <a:p>
            <a:r>
              <a:rPr lang="fr-FR" sz="1200" dirty="0">
                <a:solidFill>
                  <a:srgbClr val="000000"/>
                </a:solidFill>
                <a:latin typeface="Courier New" panose="02070309020205020404" pitchFamily="49" charset="0"/>
              </a:rPr>
              <a:t> ...;</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otherwise</a:t>
            </a:r>
            <a:r>
              <a:rPr lang="fr-FR" sz="1200" dirty="0">
                <a:solidFill>
                  <a:srgbClr val="000000"/>
                </a:solidFill>
                <a:latin typeface="Courier New" panose="02070309020205020404" pitchFamily="49" charset="0"/>
              </a:rPr>
              <a:t> instruction ;</a:t>
            </a:r>
          </a:p>
          <a:p>
            <a:r>
              <a:rPr lang="fr-FR" sz="1200" dirty="0">
                <a:solidFill>
                  <a:srgbClr val="0000FF"/>
                </a:solidFill>
                <a:latin typeface="Courier New" panose="02070309020205020404" pitchFamily="49" charset="0"/>
              </a:rPr>
              <a:t>end</a:t>
            </a:r>
            <a:r>
              <a:rPr lang="fr-FR" sz="1200" dirty="0">
                <a:solidFill>
                  <a:srgbClr val="000000"/>
                </a:solidFill>
                <a:latin typeface="Courier New" panose="02070309020205020404" pitchFamily="49" charset="0"/>
              </a:rPr>
              <a:t> ;</a:t>
            </a:r>
            <a:endParaRPr lang="fr-FR" sz="2000" dirty="0"/>
          </a:p>
        </p:txBody>
      </p:sp>
      <p:pic>
        <p:nvPicPr>
          <p:cNvPr id="8" name="Image 7"/>
          <p:cNvPicPr>
            <a:picLocks noChangeAspect="1"/>
          </p:cNvPicPr>
          <p:nvPr/>
        </p:nvPicPr>
        <p:blipFill rotWithShape="1">
          <a:blip r:embed="rId2"/>
          <a:srcRect r="28484" b="935"/>
          <a:stretch/>
        </p:blipFill>
        <p:spPr>
          <a:xfrm>
            <a:off x="64800" y="54000"/>
            <a:ext cx="2412393" cy="30344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00561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0" indent="0">
              <a:buNone/>
            </a:pPr>
            <a:r>
              <a:rPr lang="fr-FR" sz="1800" dirty="0"/>
              <a:t>Le langage SAS offre la possibilité de faire des </a:t>
            </a:r>
            <a:r>
              <a:rPr lang="fr-FR" sz="1800" b="1" dirty="0"/>
              <a:t>boucles finies </a:t>
            </a:r>
            <a:r>
              <a:rPr lang="fr-FR" sz="1800" dirty="0"/>
              <a:t>ou des </a:t>
            </a:r>
            <a:r>
              <a:rPr lang="fr-FR" sz="1800" b="1" dirty="0"/>
              <a:t>boucles tant </a:t>
            </a:r>
            <a:r>
              <a:rPr lang="fr-FR" sz="1800" b="1" dirty="0" smtClean="0"/>
              <a:t>que</a:t>
            </a:r>
            <a:r>
              <a:rPr lang="fr-FR" sz="1800" dirty="0" smtClean="0"/>
              <a:t>.</a:t>
            </a:r>
            <a:endParaRPr lang="fr-FR" sz="1800" dirty="0"/>
          </a:p>
          <a:p>
            <a:r>
              <a:rPr lang="fr-FR" sz="1800" b="1" dirty="0" smtClean="0"/>
              <a:t>Syntaxe d’une </a:t>
            </a:r>
            <a:r>
              <a:rPr lang="fr-FR" sz="1800" b="1" dirty="0"/>
              <a:t>boucle</a:t>
            </a:r>
            <a:r>
              <a:rPr lang="fr-FR" sz="1800" b="1" dirty="0" smtClean="0">
                <a:solidFill>
                  <a:srgbClr val="0070C0"/>
                </a:solidFill>
              </a:rPr>
              <a:t> finie</a:t>
            </a:r>
          </a:p>
          <a:p>
            <a:endParaRPr lang="fr-FR" sz="1800" b="1" dirty="0">
              <a:solidFill>
                <a:srgbClr val="0070C0"/>
              </a:solidFill>
            </a:endParaRPr>
          </a:p>
          <a:p>
            <a:endParaRPr lang="fr-FR" sz="1800" b="1" dirty="0" smtClean="0">
              <a:solidFill>
                <a:srgbClr val="0070C0"/>
              </a:solidFill>
            </a:endParaRPr>
          </a:p>
          <a:p>
            <a:endParaRPr lang="fr-FR" sz="1800" b="1" dirty="0">
              <a:solidFill>
                <a:srgbClr val="0070C0"/>
              </a:solidFill>
            </a:endParaRPr>
          </a:p>
          <a:p>
            <a:endParaRPr lang="fr-FR" sz="1800" b="1" dirty="0" smtClean="0">
              <a:solidFill>
                <a:srgbClr val="0070C0"/>
              </a:solidFill>
            </a:endParaRPr>
          </a:p>
          <a:p>
            <a:r>
              <a:rPr lang="fr-FR" sz="1800" b="1" dirty="0"/>
              <a:t>Syntaxe d’une boucle </a:t>
            </a:r>
            <a:r>
              <a:rPr lang="fr-FR" sz="1800" b="1" dirty="0" smtClean="0">
                <a:solidFill>
                  <a:srgbClr val="0070C0"/>
                </a:solidFill>
              </a:rPr>
              <a:t>tant que</a:t>
            </a:r>
          </a:p>
          <a:p>
            <a:endParaRPr lang="fr-FR" sz="1800" b="1" dirty="0" smtClean="0">
              <a:solidFill>
                <a:srgbClr val="0070C0"/>
              </a:solidFill>
            </a:endParaRPr>
          </a:p>
        </p:txBody>
      </p:sp>
      <p:sp>
        <p:nvSpPr>
          <p:cNvPr id="5" name="Titre 4"/>
          <p:cNvSpPr>
            <a:spLocks noGrp="1"/>
          </p:cNvSpPr>
          <p:nvPr>
            <p:ph type="title"/>
          </p:nvPr>
        </p:nvSpPr>
        <p:spPr/>
        <p:txBody>
          <a:bodyPr>
            <a:normAutofit/>
          </a:bodyPr>
          <a:lstStyle/>
          <a:p>
            <a:r>
              <a:rPr lang="fr-FR" cap="all" dirty="0" smtClean="0"/>
              <a:t>Outils de programmation #3</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41</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boucles</a:t>
            </a:r>
            <a:endParaRPr lang="fr-FR" cap="small" dirty="0"/>
          </a:p>
        </p:txBody>
      </p:sp>
      <p:sp>
        <p:nvSpPr>
          <p:cNvPr id="3" name="Rectangle 2"/>
          <p:cNvSpPr/>
          <p:nvPr/>
        </p:nvSpPr>
        <p:spPr>
          <a:xfrm>
            <a:off x="1201783" y="2097077"/>
            <a:ext cx="1393330" cy="276999"/>
          </a:xfrm>
          <a:prstGeom prst="rect">
            <a:avLst/>
          </a:prstGeom>
        </p:spPr>
        <p:txBody>
          <a:bodyPr wrap="none">
            <a:spAutoFit/>
          </a:bodyPr>
          <a:lstStyle/>
          <a:p>
            <a:r>
              <a:rPr lang="fr-FR" sz="1200" dirty="0">
                <a:solidFill>
                  <a:srgbClr val="0000FF"/>
                </a:solidFill>
                <a:latin typeface="Courier New" panose="02070309020205020404" pitchFamily="49" charset="0"/>
              </a:rPr>
              <a:t>do</a:t>
            </a:r>
            <a:r>
              <a:rPr lang="fr-FR" sz="1200" dirty="0">
                <a:solidFill>
                  <a:srgbClr val="000000"/>
                </a:solidFill>
                <a:latin typeface="Courier New" panose="02070309020205020404" pitchFamily="49" charset="0"/>
              </a:rPr>
              <a:t> i=</a:t>
            </a:r>
            <a:r>
              <a:rPr lang="fr-FR" sz="1200" b="1" dirty="0">
                <a:solidFill>
                  <a:srgbClr val="008080"/>
                </a:solidFill>
                <a:latin typeface="Courier New" panose="02070309020205020404" pitchFamily="49" charset="0"/>
              </a:rPr>
              <a:t>1</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to</a:t>
            </a:r>
            <a:r>
              <a:rPr lang="fr-FR" sz="1200" dirty="0">
                <a:solidFill>
                  <a:srgbClr val="000000"/>
                </a:solidFill>
                <a:latin typeface="Courier New" panose="02070309020205020404" pitchFamily="49" charset="0"/>
              </a:rPr>
              <a:t> </a:t>
            </a:r>
            <a:r>
              <a:rPr lang="fr-FR" sz="1200" b="1" dirty="0">
                <a:solidFill>
                  <a:srgbClr val="008080"/>
                </a:solidFill>
                <a:latin typeface="Courier New" panose="02070309020205020404" pitchFamily="49" charset="0"/>
              </a:rPr>
              <a:t>20</a:t>
            </a:r>
            <a:r>
              <a:rPr lang="fr-FR" sz="1200" dirty="0">
                <a:solidFill>
                  <a:srgbClr val="000000"/>
                </a:solidFill>
                <a:latin typeface="Courier New" panose="02070309020205020404" pitchFamily="49" charset="0"/>
              </a:rPr>
              <a:t>;</a:t>
            </a:r>
            <a:endParaRPr lang="fr-FR" sz="2000" dirty="0"/>
          </a:p>
        </p:txBody>
      </p:sp>
      <p:sp>
        <p:nvSpPr>
          <p:cNvPr id="9" name="Rectangle 8"/>
          <p:cNvSpPr/>
          <p:nvPr/>
        </p:nvSpPr>
        <p:spPr>
          <a:xfrm>
            <a:off x="1201783" y="2097077"/>
            <a:ext cx="7360920" cy="1122916"/>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536655" y="2409648"/>
            <a:ext cx="6640694" cy="437605"/>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rgbClr val="000000"/>
                </a:solidFill>
                <a:latin typeface="Courier New" panose="02070309020205020404" pitchFamily="49" charset="0"/>
              </a:rPr>
              <a:t>bloc d’instructions</a:t>
            </a:r>
            <a:endParaRPr lang="fr-FR" sz="1200" dirty="0"/>
          </a:p>
        </p:txBody>
      </p:sp>
      <p:sp>
        <p:nvSpPr>
          <p:cNvPr id="14" name="Rectangle 13"/>
          <p:cNvSpPr/>
          <p:nvPr/>
        </p:nvSpPr>
        <p:spPr>
          <a:xfrm>
            <a:off x="1219074" y="2845098"/>
            <a:ext cx="556563" cy="276999"/>
          </a:xfrm>
          <a:prstGeom prst="rect">
            <a:avLst/>
          </a:prstGeom>
        </p:spPr>
        <p:txBody>
          <a:bodyPr wrap="none">
            <a:spAutoFit/>
          </a:bodyPr>
          <a:lstStyle/>
          <a:p>
            <a:r>
              <a:rPr lang="fr-FR" sz="1200" dirty="0">
                <a:solidFill>
                  <a:srgbClr val="0000FF"/>
                </a:solidFill>
                <a:latin typeface="Courier New" panose="02070309020205020404" pitchFamily="49" charset="0"/>
              </a:rPr>
              <a:t>end</a:t>
            </a:r>
            <a:r>
              <a:rPr lang="fr-FR" sz="1200" dirty="0">
                <a:solidFill>
                  <a:srgbClr val="000000"/>
                </a:solidFill>
                <a:latin typeface="Courier New" panose="02070309020205020404" pitchFamily="49" charset="0"/>
              </a:rPr>
              <a:t>;</a:t>
            </a:r>
            <a:endParaRPr lang="fr-FR" sz="2000" dirty="0"/>
          </a:p>
        </p:txBody>
      </p:sp>
      <p:sp>
        <p:nvSpPr>
          <p:cNvPr id="17" name="Rectangle 16"/>
          <p:cNvSpPr/>
          <p:nvPr/>
        </p:nvSpPr>
        <p:spPr>
          <a:xfrm>
            <a:off x="1201783" y="3948645"/>
            <a:ext cx="2044149" cy="276999"/>
          </a:xfrm>
          <a:prstGeom prst="rect">
            <a:avLst/>
          </a:prstGeom>
        </p:spPr>
        <p:txBody>
          <a:bodyPr wrap="none">
            <a:spAutoFit/>
          </a:bodyPr>
          <a:lstStyle/>
          <a:p>
            <a:r>
              <a:rPr lang="fr-FR" sz="1200" dirty="0">
                <a:solidFill>
                  <a:srgbClr val="0000FF"/>
                </a:solidFill>
                <a:latin typeface="Courier New" panose="02070309020205020404" pitchFamily="49" charset="0"/>
              </a:rPr>
              <a:t>do</a:t>
            </a:r>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while</a:t>
            </a:r>
            <a:r>
              <a:rPr lang="fr-FR" sz="1200" dirty="0">
                <a:solidFill>
                  <a:srgbClr val="000000"/>
                </a:solidFill>
                <a:latin typeface="Courier New" panose="02070309020205020404" pitchFamily="49" charset="0"/>
              </a:rPr>
              <a:t>(condition);</a:t>
            </a:r>
          </a:p>
        </p:txBody>
      </p:sp>
      <p:sp>
        <p:nvSpPr>
          <p:cNvPr id="18" name="Rectangle 17"/>
          <p:cNvSpPr/>
          <p:nvPr/>
        </p:nvSpPr>
        <p:spPr>
          <a:xfrm>
            <a:off x="1201783" y="3948645"/>
            <a:ext cx="7329886" cy="1122916"/>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p:cNvSpPr/>
          <p:nvPr/>
        </p:nvSpPr>
        <p:spPr>
          <a:xfrm>
            <a:off x="1536655" y="4261216"/>
            <a:ext cx="6609660" cy="437605"/>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urier New" panose="02070309020205020404" pitchFamily="49" charset="0"/>
                <a:cs typeface="Courier New" panose="02070309020205020404" pitchFamily="49" charset="0"/>
              </a:rPr>
              <a:t>bloc d'instructions à exécuter tant que la condition est réalisée</a:t>
            </a:r>
          </a:p>
        </p:txBody>
      </p:sp>
      <p:sp>
        <p:nvSpPr>
          <p:cNvPr id="20" name="Rectangle 19"/>
          <p:cNvSpPr/>
          <p:nvPr/>
        </p:nvSpPr>
        <p:spPr>
          <a:xfrm>
            <a:off x="1219074" y="4696666"/>
            <a:ext cx="556563" cy="276999"/>
          </a:xfrm>
          <a:prstGeom prst="rect">
            <a:avLst/>
          </a:prstGeom>
        </p:spPr>
        <p:txBody>
          <a:bodyPr wrap="none">
            <a:spAutoFit/>
          </a:bodyPr>
          <a:lstStyle/>
          <a:p>
            <a:r>
              <a:rPr lang="fr-FR" sz="1200" dirty="0">
                <a:solidFill>
                  <a:srgbClr val="0000FF"/>
                </a:solidFill>
                <a:latin typeface="Courier New" panose="02070309020205020404" pitchFamily="49" charset="0"/>
              </a:rPr>
              <a:t>end</a:t>
            </a:r>
            <a:r>
              <a:rPr lang="fr-FR" sz="1200" dirty="0">
                <a:solidFill>
                  <a:srgbClr val="000000"/>
                </a:solidFill>
                <a:latin typeface="Courier New" panose="02070309020205020404" pitchFamily="49" charset="0"/>
              </a:rPr>
              <a:t>;</a:t>
            </a:r>
            <a:endParaRPr lang="fr-FR" sz="2000" dirty="0"/>
          </a:p>
        </p:txBody>
      </p:sp>
      <p:pic>
        <p:nvPicPr>
          <p:cNvPr id="15" name="Image 14"/>
          <p:cNvPicPr>
            <a:picLocks noChangeAspect="1"/>
          </p:cNvPicPr>
          <p:nvPr/>
        </p:nvPicPr>
        <p:blipFill rotWithShape="1">
          <a:blip r:embed="rId2"/>
          <a:srcRect r="28484" b="935"/>
          <a:stretch/>
        </p:blipFill>
        <p:spPr>
          <a:xfrm>
            <a:off x="64800" y="54000"/>
            <a:ext cx="2412393" cy="303447"/>
          </a:xfrm>
          <a:prstGeom prst="rect">
            <a:avLst/>
          </a:prstGeom>
        </p:spPr>
      </p:pic>
      <p:sp>
        <p:nvSpPr>
          <p:cNvPr id="16" name="Rectangle 1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43805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758055"/>
          </a:xfrm>
        </p:spPr>
        <p:txBody>
          <a:bodyPr>
            <a:normAutofit/>
          </a:bodyPr>
          <a:lstStyle/>
          <a:p>
            <a:r>
              <a:rPr lang="fr-FR" sz="1800" dirty="0"/>
              <a:t>Un vecteur sous SAS est un moyen de regrouper différents noms de variables afin d'alléger les traitements portant sur ces variables. </a:t>
            </a:r>
            <a:br>
              <a:rPr lang="fr-FR" sz="1800" dirty="0"/>
            </a:br>
            <a:r>
              <a:rPr lang="fr-FR" sz="1800" dirty="0"/>
              <a:t>C'est un outil pratique lorsqu'on doit appliquer la même opération à un grand nombre de </a:t>
            </a:r>
            <a:r>
              <a:rPr lang="fr-FR" sz="1800" dirty="0" smtClean="0"/>
              <a:t>variables</a:t>
            </a:r>
          </a:p>
          <a:p>
            <a:r>
              <a:rPr lang="fr-FR" sz="1800" dirty="0" smtClean="0"/>
              <a:t>Pour définir un vecteur, nous utilisons l’instruction </a:t>
            </a:r>
            <a:r>
              <a:rPr lang="fr-FR" sz="1800" b="1" dirty="0">
                <a:solidFill>
                  <a:srgbClr val="0070C0"/>
                </a:solidFill>
              </a:rPr>
              <a:t>ARRAY</a:t>
            </a:r>
            <a:r>
              <a:rPr lang="fr-FR" sz="1800" dirty="0"/>
              <a:t> :</a:t>
            </a:r>
            <a:r>
              <a:rPr lang="fr-FR" sz="1800" dirty="0" smtClean="0"/>
              <a:t> </a:t>
            </a:r>
            <a:br>
              <a:rPr lang="fr-FR" sz="1800" dirty="0" smtClean="0"/>
            </a:br>
            <a:endParaRPr lang="fr-FR" sz="1800" dirty="0" smtClean="0"/>
          </a:p>
          <a:p>
            <a:pPr>
              <a:spcBef>
                <a:spcPts val="1800"/>
              </a:spcBef>
              <a:buClr>
                <a:schemeClr val="bg1"/>
              </a:buClr>
            </a:pPr>
            <a:r>
              <a:rPr lang="fr-FR" sz="1800" dirty="0" smtClean="0"/>
              <a:t>Cette </a:t>
            </a:r>
            <a:r>
              <a:rPr lang="fr-FR" sz="1800" dirty="0"/>
              <a:t>instruction définit un vecteur ayant pour nom </a:t>
            </a:r>
            <a:r>
              <a:rPr lang="fr-FR" sz="1800" dirty="0" err="1"/>
              <a:t>nom_vecteur</a:t>
            </a:r>
            <a:r>
              <a:rPr lang="fr-FR" sz="1800" dirty="0"/>
              <a:t> et regroupant les variables variable1, variable2, variable3 et variable4. Dans ce cas, </a:t>
            </a:r>
            <a:r>
              <a:rPr lang="fr-FR" sz="1800" dirty="0" err="1"/>
              <a:t>nom_vecteur</a:t>
            </a:r>
            <a:r>
              <a:rPr lang="fr-FR" sz="1800" dirty="0"/>
              <a:t>(1) désigne variable1, </a:t>
            </a:r>
            <a:r>
              <a:rPr lang="fr-FR" sz="1800" dirty="0" err="1"/>
              <a:t>nom_vecteur</a:t>
            </a:r>
            <a:r>
              <a:rPr lang="fr-FR" sz="1800" dirty="0"/>
              <a:t>(2) désigne </a:t>
            </a:r>
            <a:r>
              <a:rPr lang="fr-FR" sz="1800" dirty="0" smtClean="0"/>
              <a:t>variable2</a:t>
            </a:r>
            <a:r>
              <a:rPr lang="fr-FR" sz="1800" dirty="0"/>
              <a:t>, </a:t>
            </a:r>
            <a:r>
              <a:rPr lang="fr-FR" sz="1800" dirty="0" smtClean="0"/>
              <a:t>etc…</a:t>
            </a:r>
            <a:endParaRPr lang="fr-FR" sz="1800" dirty="0"/>
          </a:p>
          <a:p>
            <a:r>
              <a:rPr lang="fr-FR" sz="1800" dirty="0" smtClean="0"/>
              <a:t>Les </a:t>
            </a:r>
            <a:r>
              <a:rPr lang="fr-FR" sz="1800" b="1" dirty="0"/>
              <a:t>variables regroupées </a:t>
            </a:r>
            <a:r>
              <a:rPr lang="fr-FR" sz="1800" dirty="0"/>
              <a:t>dans un même vecteur doivent être </a:t>
            </a:r>
            <a:r>
              <a:rPr lang="fr-FR" sz="1800" b="1" dirty="0"/>
              <a:t>de même type</a:t>
            </a:r>
            <a:r>
              <a:rPr lang="fr-FR" sz="1800" dirty="0"/>
              <a:t>. Si elles sont de type caractère, il faut intercaler un signe </a:t>
            </a:r>
            <a:r>
              <a:rPr lang="fr-FR" sz="1800" b="1" dirty="0"/>
              <a:t>$</a:t>
            </a:r>
            <a:r>
              <a:rPr lang="fr-FR" sz="1800" dirty="0"/>
              <a:t> après le nom du vecteur.</a:t>
            </a:r>
            <a:br>
              <a:rPr lang="fr-FR" sz="1800" dirty="0"/>
            </a:br>
            <a:r>
              <a:rPr lang="fr-FR" sz="1800" dirty="0"/>
              <a:t>Dans un cas comme celui-ci, où les variables ont des noms composés d'une partie caractère identique suffixée par un incrément, </a:t>
            </a:r>
            <a:r>
              <a:rPr lang="fr-FR" sz="1800" dirty="0" smtClean="0"/>
              <a:t>nous pouvons directement </a:t>
            </a:r>
            <a:r>
              <a:rPr lang="fr-FR" sz="1800" dirty="0"/>
              <a:t>écrire </a:t>
            </a:r>
            <a:r>
              <a:rPr lang="fr-FR" sz="1800" dirty="0" smtClean="0"/>
              <a:t>:</a:t>
            </a:r>
          </a:p>
          <a:p>
            <a:endParaRPr lang="fr-FR" sz="1800" dirty="0"/>
          </a:p>
          <a:p>
            <a:pPr>
              <a:spcBef>
                <a:spcPts val="1800"/>
              </a:spcBef>
            </a:pPr>
            <a:r>
              <a:rPr lang="fr-FR" sz="1800" dirty="0" smtClean="0"/>
              <a:t>Le nom du vecteur agit comme une sorte d’alias. Il n’apparaît pas dans le vecteur de travail.</a:t>
            </a:r>
            <a:endParaRPr lang="fr-FR" sz="1800" dirty="0"/>
          </a:p>
          <a:p>
            <a:endParaRPr lang="fr-FR" sz="1800" dirty="0" smtClean="0"/>
          </a:p>
        </p:txBody>
      </p:sp>
      <p:sp>
        <p:nvSpPr>
          <p:cNvPr id="5" name="Titre 4"/>
          <p:cNvSpPr>
            <a:spLocks noGrp="1"/>
          </p:cNvSpPr>
          <p:nvPr>
            <p:ph type="title"/>
          </p:nvPr>
        </p:nvSpPr>
        <p:spPr/>
        <p:txBody>
          <a:bodyPr>
            <a:normAutofit/>
          </a:bodyPr>
          <a:lstStyle/>
          <a:p>
            <a:r>
              <a:rPr lang="fr-FR" cap="all" dirty="0" smtClean="0"/>
              <a:t>Outils de programmation #4</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42</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les vecteurs de variables</a:t>
            </a:r>
            <a:endParaRPr lang="fr-FR" cap="small" dirty="0"/>
          </a:p>
        </p:txBody>
      </p:sp>
      <p:sp>
        <p:nvSpPr>
          <p:cNvPr id="8" name="Rectangle 7"/>
          <p:cNvSpPr/>
          <p:nvPr/>
        </p:nvSpPr>
        <p:spPr>
          <a:xfrm>
            <a:off x="1227623" y="2619331"/>
            <a:ext cx="5949064" cy="276999"/>
          </a:xfrm>
          <a:prstGeom prst="rect">
            <a:avLst/>
          </a:prstGeom>
          <a:ln w="3175">
            <a:solidFill>
              <a:schemeClr val="tx2"/>
            </a:solidFill>
          </a:ln>
        </p:spPr>
        <p:txBody>
          <a:bodyPr wrap="none">
            <a:spAutoFit/>
          </a:bodyPr>
          <a:lstStyle/>
          <a:p>
            <a:r>
              <a:rPr lang="fr-FR" sz="1200" dirty="0" err="1">
                <a:solidFill>
                  <a:srgbClr val="0000FF"/>
                </a:solidFill>
                <a:latin typeface="Courier New" panose="02070309020205020404" pitchFamily="49" charset="0"/>
              </a:rPr>
              <a:t>array</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nom_vecteur</a:t>
            </a:r>
            <a:r>
              <a:rPr lang="fr-FR" sz="1200" dirty="0">
                <a:solidFill>
                  <a:srgbClr val="000000"/>
                </a:solidFill>
                <a:latin typeface="Courier New" panose="02070309020205020404" pitchFamily="49" charset="0"/>
              </a:rPr>
              <a:t> &lt;$&gt; variable1 variable2 variable3 variable4;</a:t>
            </a:r>
          </a:p>
        </p:txBody>
      </p:sp>
      <p:sp>
        <p:nvSpPr>
          <p:cNvPr id="9" name="Rectangle 8"/>
          <p:cNvSpPr/>
          <p:nvPr/>
        </p:nvSpPr>
        <p:spPr>
          <a:xfrm>
            <a:off x="1227623" y="4957176"/>
            <a:ext cx="4275529" cy="276999"/>
          </a:xfrm>
          <a:prstGeom prst="rect">
            <a:avLst/>
          </a:prstGeom>
          <a:ln w="3175">
            <a:solidFill>
              <a:schemeClr val="tx2"/>
            </a:solidFill>
          </a:ln>
        </p:spPr>
        <p:txBody>
          <a:bodyPr wrap="none">
            <a:spAutoFit/>
          </a:bodyPr>
          <a:lstStyle/>
          <a:p>
            <a:r>
              <a:rPr lang="fr-FR" sz="1200" dirty="0" err="1">
                <a:solidFill>
                  <a:srgbClr val="0000FF"/>
                </a:solidFill>
                <a:latin typeface="Courier New" panose="02070309020205020404" pitchFamily="49" charset="0"/>
              </a:rPr>
              <a:t>array</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nom_vecteur</a:t>
            </a:r>
            <a:r>
              <a:rPr lang="fr-FR" sz="1200" dirty="0">
                <a:solidFill>
                  <a:srgbClr val="000000"/>
                </a:solidFill>
                <a:latin typeface="Courier New" panose="02070309020205020404" pitchFamily="49" charset="0"/>
              </a:rPr>
              <a:t> &lt;$&gt; variable1 - variable4;</a:t>
            </a:r>
          </a:p>
        </p:txBody>
      </p:sp>
      <p:pic>
        <p:nvPicPr>
          <p:cNvPr id="10" name="Image 9"/>
          <p:cNvPicPr>
            <a:picLocks noChangeAspect="1"/>
          </p:cNvPicPr>
          <p:nvPr/>
        </p:nvPicPr>
        <p:blipFill rotWithShape="1">
          <a:blip r:embed="rId2"/>
          <a:srcRect r="28484" b="935"/>
          <a:stretch/>
        </p:blipFill>
        <p:spPr>
          <a:xfrm>
            <a:off x="64800" y="54000"/>
            <a:ext cx="2412393"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23318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758055"/>
          </a:xfrm>
        </p:spPr>
        <p:txBody>
          <a:bodyPr>
            <a:normAutofit/>
          </a:bodyPr>
          <a:lstStyle/>
          <a:p>
            <a:r>
              <a:rPr lang="fr-FR" sz="1800" b="1" u="sng" dirty="0" smtClean="0"/>
              <a:t>Dimension d’un vecteur :</a:t>
            </a:r>
            <a:r>
              <a:rPr lang="fr-FR" sz="1800" b="1" u="sng" dirty="0"/>
              <a:t/>
            </a:r>
            <a:br>
              <a:rPr lang="fr-FR" sz="1800" b="1" u="sng" dirty="0"/>
            </a:br>
            <a:r>
              <a:rPr lang="fr-FR" sz="1800" dirty="0" smtClean="0"/>
              <a:t>La fonction </a:t>
            </a:r>
            <a:r>
              <a:rPr lang="fr-FR" sz="1800" b="1" dirty="0" err="1" smtClean="0">
                <a:solidFill>
                  <a:srgbClr val="0070C0"/>
                </a:solidFill>
              </a:rPr>
              <a:t>dim</a:t>
            </a:r>
            <a:r>
              <a:rPr lang="fr-FR" sz="1800" b="1" dirty="0" smtClean="0">
                <a:solidFill>
                  <a:srgbClr val="0070C0"/>
                </a:solidFill>
              </a:rPr>
              <a:t>() </a:t>
            </a:r>
            <a:r>
              <a:rPr lang="fr-FR" sz="1800" dirty="0" smtClean="0"/>
              <a:t>permet de connaître la dimension du vecteur</a:t>
            </a:r>
            <a:endParaRPr lang="fr-FR" sz="1800" dirty="0"/>
          </a:p>
          <a:p>
            <a:r>
              <a:rPr lang="fr-FR" sz="1800" b="1" u="sng" dirty="0"/>
              <a:t>Dimension d’un vecteur :</a:t>
            </a:r>
            <a:br>
              <a:rPr lang="fr-FR" sz="1800" b="1" u="sng" dirty="0"/>
            </a:br>
            <a:r>
              <a:rPr lang="fr-FR" sz="1800" dirty="0" smtClean="0"/>
              <a:t>Nous disposons </a:t>
            </a:r>
            <a:r>
              <a:rPr lang="fr-FR" sz="1800" dirty="0"/>
              <a:t>dans une table de </a:t>
            </a:r>
            <a:r>
              <a:rPr lang="fr-FR" sz="1800" dirty="0" smtClean="0"/>
              <a:t>20 </a:t>
            </a:r>
            <a:r>
              <a:rPr lang="fr-FR" sz="1800" dirty="0"/>
              <a:t>variables de prix (dont les noms sont p1 jusqu'à p20) qui représentent des prix en francs, et </a:t>
            </a:r>
            <a:r>
              <a:rPr lang="fr-FR" sz="1800" dirty="0" smtClean="0"/>
              <a:t>nous voulons :</a:t>
            </a:r>
          </a:p>
          <a:p>
            <a:pPr lvl="1"/>
            <a:r>
              <a:rPr lang="fr-FR" sz="1600" dirty="0" smtClean="0"/>
              <a:t>d'une </a:t>
            </a:r>
            <a:r>
              <a:rPr lang="fr-FR" sz="1600" dirty="0"/>
              <a:t>part basculer tous les prix en euros, </a:t>
            </a:r>
            <a:endParaRPr lang="fr-FR" sz="1600" dirty="0" smtClean="0"/>
          </a:p>
          <a:p>
            <a:pPr lvl="1"/>
            <a:r>
              <a:rPr lang="fr-FR" sz="1600" dirty="0" smtClean="0"/>
              <a:t>d'autre </a:t>
            </a:r>
            <a:r>
              <a:rPr lang="fr-FR" sz="1600" dirty="0"/>
              <a:t>part calculer les prix déflatés. </a:t>
            </a:r>
            <a:endParaRPr lang="fr-FR" sz="1600" b="1" u="sng" dirty="0"/>
          </a:p>
          <a:p>
            <a:pPr>
              <a:buClr>
                <a:schemeClr val="bg1"/>
              </a:buClr>
            </a:pPr>
            <a:r>
              <a:rPr lang="fr-FR" sz="1800" dirty="0" smtClean="0"/>
              <a:t>Nous écrivons alors le programme suivant </a:t>
            </a:r>
            <a:r>
              <a:rPr lang="fr-FR" sz="1800" dirty="0"/>
              <a:t>:</a:t>
            </a:r>
            <a:br>
              <a:rPr lang="fr-FR" sz="1800" dirty="0"/>
            </a:br>
            <a:r>
              <a:rPr lang="fr-FR" dirty="0" smtClean="0"/>
              <a:t/>
            </a:r>
            <a:br>
              <a:rPr lang="fr-FR" dirty="0" smtClean="0"/>
            </a:br>
            <a:endParaRPr lang="fr-FR" dirty="0" smtClean="0"/>
          </a:p>
        </p:txBody>
      </p:sp>
      <p:sp>
        <p:nvSpPr>
          <p:cNvPr id="5" name="Titre 4"/>
          <p:cNvSpPr>
            <a:spLocks noGrp="1"/>
          </p:cNvSpPr>
          <p:nvPr>
            <p:ph type="title"/>
          </p:nvPr>
        </p:nvSpPr>
        <p:spPr/>
        <p:txBody>
          <a:bodyPr>
            <a:normAutofit/>
          </a:bodyPr>
          <a:lstStyle/>
          <a:p>
            <a:r>
              <a:rPr lang="fr-FR" cap="all" dirty="0" smtClean="0"/>
              <a:t>Outils de programmation #5</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43</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les vecteurs de variables</a:t>
            </a:r>
            <a:endParaRPr lang="fr-FR" cap="small" dirty="0"/>
          </a:p>
        </p:txBody>
      </p:sp>
      <p:sp>
        <p:nvSpPr>
          <p:cNvPr id="10" name="Rectangle 9"/>
          <p:cNvSpPr/>
          <p:nvPr/>
        </p:nvSpPr>
        <p:spPr>
          <a:xfrm>
            <a:off x="1219200" y="3855797"/>
            <a:ext cx="3712028" cy="1938992"/>
          </a:xfrm>
          <a:prstGeom prst="rect">
            <a:avLst/>
          </a:prstGeom>
          <a:ln w="3175">
            <a:solidFill>
              <a:schemeClr val="tx2"/>
            </a:solidFill>
          </a:ln>
        </p:spPr>
        <p:txBody>
          <a:bodyPr wrap="square">
            <a:spAutoFit/>
          </a:bodyPr>
          <a:lstStyle/>
          <a:p>
            <a:r>
              <a:rPr lang="fr-FR" sz="1200" b="1" dirty="0">
                <a:solidFill>
                  <a:srgbClr val="000080"/>
                </a:solidFill>
                <a:latin typeface="Courier New" panose="02070309020205020404" pitchFamily="49" charset="0"/>
              </a:rPr>
              <a:t>data</a:t>
            </a:r>
            <a:r>
              <a:rPr lang="fr-FR" sz="1200" dirty="0">
                <a:solidFill>
                  <a:srgbClr val="000000"/>
                </a:solidFill>
                <a:latin typeface="Courier New" panose="02070309020205020404" pitchFamily="49" charset="0"/>
              </a:rPr>
              <a:t> table ;</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set</a:t>
            </a:r>
            <a:r>
              <a:rPr lang="fr-FR" sz="1200" dirty="0">
                <a:solidFill>
                  <a:srgbClr val="000000"/>
                </a:solidFill>
                <a:latin typeface="Courier New" panose="02070309020205020404" pitchFamily="49" charset="0"/>
              </a:rPr>
              <a:t> table ;</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array</a:t>
            </a:r>
            <a:r>
              <a:rPr lang="fr-FR" sz="1200" dirty="0">
                <a:solidFill>
                  <a:srgbClr val="000000"/>
                </a:solidFill>
                <a:latin typeface="Courier New" panose="02070309020205020404" pitchFamily="49" charset="0"/>
              </a:rPr>
              <a:t> francs p1-p20;</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array</a:t>
            </a:r>
            <a:r>
              <a:rPr lang="fr-FR" sz="1200" dirty="0">
                <a:solidFill>
                  <a:srgbClr val="000000"/>
                </a:solidFill>
                <a:latin typeface="Courier New" panose="02070309020205020404" pitchFamily="49" charset="0"/>
              </a:rPr>
              <a:t> euros pp1-pp20;</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array</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defl</a:t>
            </a:r>
            <a:r>
              <a:rPr lang="fr-FR" sz="1200" dirty="0">
                <a:solidFill>
                  <a:srgbClr val="000000"/>
                </a:solidFill>
                <a:latin typeface="Courier New" panose="02070309020205020404" pitchFamily="49" charset="0"/>
              </a:rPr>
              <a:t> ppp1-ppp20;</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do</a:t>
            </a:r>
            <a:r>
              <a:rPr lang="fr-FR" sz="1200" dirty="0">
                <a:solidFill>
                  <a:srgbClr val="000000"/>
                </a:solidFill>
                <a:latin typeface="Courier New" panose="02070309020205020404" pitchFamily="49" charset="0"/>
              </a:rPr>
              <a:t> i=</a:t>
            </a:r>
            <a:r>
              <a:rPr lang="fr-FR" sz="1200" b="1" dirty="0">
                <a:solidFill>
                  <a:srgbClr val="008080"/>
                </a:solidFill>
                <a:latin typeface="Courier New" panose="02070309020205020404" pitchFamily="49" charset="0"/>
              </a:rPr>
              <a:t>1</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to</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dim</a:t>
            </a:r>
            <a:r>
              <a:rPr lang="fr-FR" sz="1200" dirty="0">
                <a:solidFill>
                  <a:srgbClr val="000000"/>
                </a:solidFill>
                <a:latin typeface="Courier New" panose="02070309020205020404" pitchFamily="49" charset="0"/>
              </a:rPr>
              <a:t>(francs) ;</a:t>
            </a:r>
          </a:p>
          <a:p>
            <a:r>
              <a:rPr lang="fr-FR" sz="1200" dirty="0">
                <a:solidFill>
                  <a:srgbClr val="000000"/>
                </a:solidFill>
                <a:latin typeface="Courier New" panose="02070309020205020404" pitchFamily="49" charset="0"/>
              </a:rPr>
              <a:t>   euros(i) = francs(i) / </a:t>
            </a:r>
            <a:r>
              <a:rPr lang="fr-FR" sz="1200" b="1" dirty="0">
                <a:solidFill>
                  <a:srgbClr val="008080"/>
                </a:solidFill>
                <a:latin typeface="Courier New" panose="02070309020205020404" pitchFamily="49" charset="0"/>
              </a:rPr>
              <a:t>6</a:t>
            </a:r>
            <a:r>
              <a:rPr lang="fr-FR" sz="1200" dirty="0">
                <a:solidFill>
                  <a:srgbClr val="000000"/>
                </a:solidFill>
                <a:latin typeface="Courier New" panose="02070309020205020404" pitchFamily="49" charset="0"/>
              </a:rPr>
              <a:t>,</a:t>
            </a:r>
            <a:r>
              <a:rPr lang="fr-FR" sz="1200" b="1" dirty="0">
                <a:solidFill>
                  <a:srgbClr val="008080"/>
                </a:solidFill>
                <a:latin typeface="Courier New" panose="02070309020205020404" pitchFamily="49" charset="0"/>
              </a:rPr>
              <a:t>55957</a:t>
            </a:r>
            <a:r>
              <a:rPr lang="fr-FR" sz="1200" dirty="0">
                <a:solidFill>
                  <a:srgbClr val="000000"/>
                </a:solidFill>
                <a:latin typeface="Courier New" panose="02070309020205020404" pitchFamily="49" charset="0"/>
              </a:rPr>
              <a:t> ;</a:t>
            </a:r>
          </a:p>
          <a:p>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defl</a:t>
            </a:r>
            <a:r>
              <a:rPr lang="fr-FR" sz="1200" dirty="0">
                <a:solidFill>
                  <a:srgbClr val="000000"/>
                </a:solidFill>
                <a:latin typeface="Courier New" panose="02070309020205020404" pitchFamily="49" charset="0"/>
              </a:rPr>
              <a:t>(i) = francs(i) / </a:t>
            </a:r>
            <a:r>
              <a:rPr lang="fr-FR" sz="1200" dirty="0" err="1">
                <a:solidFill>
                  <a:srgbClr val="000000"/>
                </a:solidFill>
                <a:latin typeface="Courier New" panose="02070309020205020404" pitchFamily="49" charset="0"/>
              </a:rPr>
              <a:t>ipc</a:t>
            </a:r>
            <a:r>
              <a:rPr lang="fr-FR" sz="1200" dirty="0">
                <a:solidFill>
                  <a:srgbClr val="000000"/>
                </a:solidFill>
                <a:latin typeface="Courier New" panose="02070309020205020404" pitchFamily="49" charset="0"/>
              </a:rPr>
              <a:t> ;</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end</a:t>
            </a:r>
            <a:r>
              <a:rPr lang="fr-FR" sz="1200" dirty="0">
                <a:solidFill>
                  <a:srgbClr val="000000"/>
                </a:solidFill>
                <a:latin typeface="Courier New" panose="02070309020205020404" pitchFamily="49" charset="0"/>
              </a:rPr>
              <a:t> ;</a:t>
            </a:r>
          </a:p>
          <a:p>
            <a:r>
              <a:rPr lang="fr-FR" sz="1200" b="1" dirty="0" err="1">
                <a:solidFill>
                  <a:srgbClr val="000080"/>
                </a:solidFill>
                <a:latin typeface="Courier New" panose="02070309020205020404" pitchFamily="49" charset="0"/>
              </a:rPr>
              <a:t>run</a:t>
            </a:r>
            <a:r>
              <a:rPr lang="fr-FR" sz="1200" dirty="0">
                <a:solidFill>
                  <a:srgbClr val="000000"/>
                </a:solidFill>
                <a:latin typeface="Courier New" panose="02070309020205020404" pitchFamily="49" charset="0"/>
              </a:rPr>
              <a:t> ;</a:t>
            </a:r>
            <a:endParaRPr lang="fr-FR" sz="2000" dirty="0"/>
          </a:p>
        </p:txBody>
      </p:sp>
      <p:pic>
        <p:nvPicPr>
          <p:cNvPr id="8" name="Image 7"/>
          <p:cNvPicPr>
            <a:picLocks noChangeAspect="1"/>
          </p:cNvPicPr>
          <p:nvPr/>
        </p:nvPicPr>
        <p:blipFill rotWithShape="1">
          <a:blip r:embed="rId2"/>
          <a:srcRect r="28484" b="935"/>
          <a:stretch/>
        </p:blipFill>
        <p:spPr>
          <a:xfrm>
            <a:off x="64800" y="54000"/>
            <a:ext cx="2412393" cy="30344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59336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208725"/>
          </a:xfrm>
        </p:spPr>
        <p:txBody>
          <a:bodyPr>
            <a:normAutofit/>
          </a:bodyPr>
          <a:lstStyle/>
          <a:p>
            <a:pPr marL="0" indent="0">
              <a:buNone/>
            </a:pPr>
            <a:r>
              <a:rPr lang="fr-FR" sz="1800" dirty="0"/>
              <a:t>Pour certains, le format, ce n’est qu’une cochonnerie qui complique passablement le travail sur les dates, ou sur les nombres, en n’affichant pas les données telles qu’elles sont stockées. </a:t>
            </a:r>
            <a:endParaRPr lang="fr-FR" sz="1800" dirty="0" smtClean="0"/>
          </a:p>
          <a:p>
            <a:pPr marL="0" indent="0">
              <a:buNone/>
            </a:pPr>
            <a:r>
              <a:rPr lang="fr-FR" sz="1800" dirty="0" smtClean="0"/>
              <a:t>Nous savons moins </a:t>
            </a:r>
            <a:r>
              <a:rPr lang="fr-FR" sz="1800" dirty="0"/>
              <a:t>que, dans SAS, les formats sont également un formidable outil de recodage de variables</a:t>
            </a:r>
            <a:r>
              <a:rPr lang="fr-FR" sz="1800" dirty="0" smtClean="0"/>
              <a:t>.</a:t>
            </a:r>
          </a:p>
          <a:p>
            <a:pPr marL="0" indent="0">
              <a:buNone/>
            </a:pPr>
            <a:endParaRPr lang="fr-FR" sz="1800" b="1" dirty="0" smtClean="0"/>
          </a:p>
          <a:p>
            <a:pPr marL="0" indent="0">
              <a:buNone/>
            </a:pPr>
            <a:r>
              <a:rPr lang="fr-FR" sz="1800" b="1" dirty="0" smtClean="0"/>
              <a:t>Quel est le rôle du format?</a:t>
            </a:r>
          </a:p>
          <a:p>
            <a:pPr lvl="1"/>
            <a:r>
              <a:rPr lang="fr-FR" sz="1600" dirty="0" smtClean="0"/>
              <a:t>Le </a:t>
            </a:r>
            <a:r>
              <a:rPr lang="fr-FR" sz="1600" dirty="0"/>
              <a:t>format est un moyen de présenter (</a:t>
            </a:r>
            <a:r>
              <a:rPr lang="fr-FR" sz="1600" i="1" dirty="0"/>
              <a:t>à l’affichage principalement</a:t>
            </a:r>
            <a:r>
              <a:rPr lang="fr-FR" sz="1600" dirty="0"/>
              <a:t>) les données différemment de la façon dont elles sont physiquement stockées. L’exemple le plus frappant est celui des dates : stockées par SAS comme un nombre de jours depuis le 1</a:t>
            </a:r>
            <a:r>
              <a:rPr lang="fr-FR" sz="1600" baseline="30000" dirty="0"/>
              <a:t>er</a:t>
            </a:r>
            <a:r>
              <a:rPr lang="fr-FR" sz="1600" dirty="0"/>
              <a:t> janvier 1960, un format les affichera en jours, mois et années.</a:t>
            </a:r>
          </a:p>
          <a:p>
            <a:pPr lvl="1"/>
            <a:r>
              <a:rPr lang="fr-FR" sz="1600" dirty="0"/>
              <a:t>Dans une procédure statistique (aussi bien basique, comme MEANS ou FREQ, que complexe comme REG, GLM, LOGISTIC et autres FORECAST et LIFEREG), l’utilisation d’un format peut éviter le recodage d’une variable. </a:t>
            </a:r>
            <a:endParaRPr lang="fr-FR" sz="1600" b="1" i="1" dirty="0">
              <a:solidFill>
                <a:schemeClr val="accent2"/>
              </a:solidFill>
            </a:endParaRPr>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44</a:t>
            </a:fld>
            <a:endParaRPr lang="fr-FR" dirty="0">
              <a:solidFill>
                <a:prstClr val="black">
                  <a:tint val="75000"/>
                </a:prstClr>
              </a:solidFill>
            </a:endParaRPr>
          </a:p>
        </p:txBody>
      </p:sp>
      <p:sp>
        <p:nvSpPr>
          <p:cNvPr id="3" name="Titre 2"/>
          <p:cNvSpPr>
            <a:spLocks noGrp="1"/>
          </p:cNvSpPr>
          <p:nvPr>
            <p:ph type="title"/>
          </p:nvPr>
        </p:nvSpPr>
        <p:spPr/>
        <p:txBody>
          <a:bodyPr/>
          <a:lstStyle/>
          <a:p>
            <a:r>
              <a:rPr lang="fr-FR" cap="all" dirty="0" smtClean="0"/>
              <a:t>Gestion des formats #1</a:t>
            </a:r>
            <a:endParaRPr lang="fr-FR" dirty="0"/>
          </a:p>
        </p:txBody>
      </p:sp>
      <p:sp>
        <p:nvSpPr>
          <p:cNvPr id="12"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rôle du format</a:t>
            </a:r>
            <a:endParaRPr lang="fr-FR" cap="small" dirty="0"/>
          </a:p>
        </p:txBody>
      </p:sp>
      <p:pic>
        <p:nvPicPr>
          <p:cNvPr id="7" name="Image 6"/>
          <p:cNvPicPr>
            <a:picLocks noChangeAspect="1"/>
          </p:cNvPicPr>
          <p:nvPr/>
        </p:nvPicPr>
        <p:blipFill rotWithShape="1">
          <a:blip r:embed="rId2"/>
          <a:srcRect r="28484" b="935"/>
          <a:stretch/>
        </p:blipFill>
        <p:spPr>
          <a:xfrm>
            <a:off x="64800" y="54000"/>
            <a:ext cx="2412393" cy="303447"/>
          </a:xfrm>
          <a:prstGeom prst="rect">
            <a:avLst/>
          </a:prstGeom>
        </p:spPr>
      </p:pic>
      <p:sp>
        <p:nvSpPr>
          <p:cNvPr id="8" name="Rectangle 7"/>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87689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208725"/>
          </a:xfrm>
        </p:spPr>
        <p:txBody>
          <a:bodyPr>
            <a:normAutofit/>
          </a:bodyPr>
          <a:lstStyle/>
          <a:p>
            <a:pPr marL="0" indent="0">
              <a:buNone/>
            </a:pPr>
            <a:r>
              <a:rPr lang="fr-FR" sz="1800" b="1" dirty="0" smtClean="0"/>
              <a:t>Les formats fournis par SAS </a:t>
            </a:r>
          </a:p>
          <a:p>
            <a:pPr lvl="1"/>
            <a:r>
              <a:rPr lang="fr-FR" sz="1600" dirty="0" smtClean="0"/>
              <a:t>Une </a:t>
            </a:r>
            <a:r>
              <a:rPr lang="fr-FR" sz="1600" dirty="0"/>
              <a:t>multitude de formats sont déjà créés dans SAS. Le tableau ci-dessous en récapitule une partie, parmi les plus utiles. La lecture de la documentation de SAS complétera la liste. </a:t>
            </a:r>
            <a:endParaRPr lang="fr-FR" sz="1600" dirty="0" smtClean="0"/>
          </a:p>
          <a:p>
            <a:pPr lvl="1"/>
            <a:r>
              <a:rPr lang="fr-FR" sz="1600" dirty="0" smtClean="0"/>
              <a:t>Dans </a:t>
            </a:r>
            <a:r>
              <a:rPr lang="fr-FR" sz="1600" dirty="0"/>
              <a:t>tous ces formats, le nombre qui précède immédiatement le point indique le nombre de caractères utilisés pour l’affichage. Dans le cas de données numériques, ce nombre de caractères inclut le séparateur décimal, un éventuel signe moins, un éventuel séparateur de milliers, etc</a:t>
            </a:r>
            <a:r>
              <a:rPr lang="fr-FR" sz="1600" dirty="0" smtClean="0"/>
              <a:t>. </a:t>
            </a:r>
            <a:endParaRPr lang="fr-FR" sz="1600" dirty="0"/>
          </a:p>
          <a:p>
            <a:pPr lvl="1"/>
            <a:r>
              <a:rPr lang="fr-FR" sz="1600" dirty="0"/>
              <a:t>Si un nombre est situé après le point, il indique le nombre de décimales à afficher</a:t>
            </a:r>
            <a:r>
              <a:rPr lang="fr-FR" sz="1600" dirty="0" smtClean="0"/>
              <a:t>.</a:t>
            </a:r>
          </a:p>
          <a:p>
            <a:pPr marL="457189" lvl="1" indent="0">
              <a:buNone/>
            </a:pPr>
            <a:endParaRPr lang="fr-FR" sz="1600"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45</a:t>
            </a:fld>
            <a:endParaRPr lang="fr-FR" dirty="0">
              <a:solidFill>
                <a:prstClr val="black">
                  <a:tint val="75000"/>
                </a:prstClr>
              </a:solidFill>
            </a:endParaRPr>
          </a:p>
        </p:txBody>
      </p:sp>
      <p:sp>
        <p:nvSpPr>
          <p:cNvPr id="3" name="Titre 2"/>
          <p:cNvSpPr>
            <a:spLocks noGrp="1"/>
          </p:cNvSpPr>
          <p:nvPr>
            <p:ph type="title"/>
          </p:nvPr>
        </p:nvSpPr>
        <p:spPr/>
        <p:txBody>
          <a:bodyPr/>
          <a:lstStyle/>
          <a:p>
            <a:r>
              <a:rPr lang="fr-FR" cap="all" dirty="0" smtClean="0"/>
              <a:t>Gestion des formats #2</a:t>
            </a:r>
            <a:endParaRPr lang="fr-FR" dirty="0"/>
          </a:p>
        </p:txBody>
      </p:sp>
      <p:sp>
        <p:nvSpPr>
          <p:cNvPr id="12"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formats fournis par sas</a:t>
            </a:r>
            <a:endParaRPr lang="fr-FR" cap="small" dirty="0"/>
          </a:p>
        </p:txBody>
      </p:sp>
      <p:graphicFrame>
        <p:nvGraphicFramePr>
          <p:cNvPr id="5" name="Tableau 4"/>
          <p:cNvGraphicFramePr>
            <a:graphicFrameLocks noGrp="1"/>
          </p:cNvGraphicFramePr>
          <p:nvPr>
            <p:extLst>
              <p:ext uri="{D42A27DB-BD31-4B8C-83A1-F6EECF244321}">
                <p14:modId xmlns:p14="http://schemas.microsoft.com/office/powerpoint/2010/main" val="1969536923"/>
              </p:ext>
            </p:extLst>
          </p:nvPr>
        </p:nvGraphicFramePr>
        <p:xfrm>
          <a:off x="1629580" y="3233695"/>
          <a:ext cx="8127999" cy="3200400"/>
        </p:xfrm>
        <a:graphic>
          <a:graphicData uri="http://schemas.openxmlformats.org/drawingml/2006/table">
            <a:tbl>
              <a:tblPr firstRow="1" bandRow="1">
                <a:tableStyleId>{69012ECD-51FC-41F1-AA8D-1B2483CD663E}</a:tableStyleId>
              </a:tblPr>
              <a:tblGrid>
                <a:gridCol w="2709333">
                  <a:extLst>
                    <a:ext uri="{9D8B030D-6E8A-4147-A177-3AD203B41FA5}">
                      <a16:colId xmlns:a16="http://schemas.microsoft.com/office/drawing/2014/main" val="3000743699"/>
                    </a:ext>
                  </a:extLst>
                </a:gridCol>
                <a:gridCol w="2709333">
                  <a:extLst>
                    <a:ext uri="{9D8B030D-6E8A-4147-A177-3AD203B41FA5}">
                      <a16:colId xmlns:a16="http://schemas.microsoft.com/office/drawing/2014/main" val="3928731809"/>
                    </a:ext>
                  </a:extLst>
                </a:gridCol>
                <a:gridCol w="2709333">
                  <a:extLst>
                    <a:ext uri="{9D8B030D-6E8A-4147-A177-3AD203B41FA5}">
                      <a16:colId xmlns:a16="http://schemas.microsoft.com/office/drawing/2014/main" val="1471005325"/>
                    </a:ext>
                  </a:extLst>
                </a:gridCol>
              </a:tblGrid>
              <a:tr h="173416">
                <a:tc>
                  <a:txBody>
                    <a:bodyPr/>
                    <a:lstStyle/>
                    <a:p>
                      <a:r>
                        <a:rPr lang="fr-FR" sz="900" dirty="0" smtClean="0"/>
                        <a:t>Données</a:t>
                      </a:r>
                      <a:endParaRPr lang="fr-FR" sz="900" dirty="0"/>
                    </a:p>
                  </a:txBody>
                  <a:tcPr/>
                </a:tc>
                <a:tc>
                  <a:txBody>
                    <a:bodyPr/>
                    <a:lstStyle/>
                    <a:p>
                      <a:r>
                        <a:rPr lang="fr-FR" sz="900" dirty="0" smtClean="0"/>
                        <a:t>Format</a:t>
                      </a:r>
                      <a:endParaRPr lang="fr-FR" sz="900" dirty="0"/>
                    </a:p>
                  </a:txBody>
                  <a:tcPr/>
                </a:tc>
                <a:tc>
                  <a:txBody>
                    <a:bodyPr/>
                    <a:lstStyle/>
                    <a:p>
                      <a:r>
                        <a:rPr lang="fr-FR" sz="900" dirty="0" smtClean="0"/>
                        <a:t>Affichage</a:t>
                      </a:r>
                      <a:endParaRPr lang="fr-FR" sz="900" dirty="0"/>
                    </a:p>
                  </a:txBody>
                  <a:tcPr/>
                </a:tc>
                <a:extLst>
                  <a:ext uri="{0D108BD9-81ED-4DB2-BD59-A6C34878D82A}">
                    <a16:rowId xmlns:a16="http://schemas.microsoft.com/office/drawing/2014/main" val="539597406"/>
                  </a:ext>
                </a:extLst>
              </a:tr>
              <a:tr h="173416">
                <a:tc>
                  <a:txBody>
                    <a:bodyPr/>
                    <a:lstStyle/>
                    <a:p>
                      <a:r>
                        <a:rPr lang="fr-FR" sz="900" dirty="0" smtClean="0"/>
                        <a:t>Caractères</a:t>
                      </a:r>
                      <a:endParaRPr lang="fr-FR" sz="900" dirty="0"/>
                    </a:p>
                  </a:txBody>
                  <a:tcPr>
                    <a:lnB w="6350" cap="flat" cmpd="sng" algn="ctr">
                      <a:noFill/>
                      <a:prstDash val="solid"/>
                      <a:miter lim="800000"/>
                    </a:lnB>
                  </a:tcPr>
                </a:tc>
                <a:tc>
                  <a:txBody>
                    <a:bodyPr/>
                    <a:lstStyle/>
                    <a:p>
                      <a:r>
                        <a:rPr lang="fr-FR" sz="900" dirty="0" smtClean="0"/>
                        <a:t>$2.</a:t>
                      </a:r>
                      <a:endParaRPr lang="fr-FR" sz="900" dirty="0"/>
                    </a:p>
                  </a:txBody>
                  <a:tcPr/>
                </a:tc>
                <a:tc>
                  <a:txBody>
                    <a:bodyPr/>
                    <a:lstStyle/>
                    <a:p>
                      <a:r>
                        <a:rPr lang="fr-FR" sz="900" dirty="0" smtClean="0"/>
                        <a:t>Ab</a:t>
                      </a:r>
                      <a:endParaRPr lang="fr-FR" sz="900" dirty="0"/>
                    </a:p>
                  </a:txBody>
                  <a:tcPr/>
                </a:tc>
                <a:extLst>
                  <a:ext uri="{0D108BD9-81ED-4DB2-BD59-A6C34878D82A}">
                    <a16:rowId xmlns:a16="http://schemas.microsoft.com/office/drawing/2014/main" val="2322805871"/>
                  </a:ext>
                </a:extLst>
              </a:tr>
              <a:tr h="173416">
                <a:tc>
                  <a:txBody>
                    <a:bodyPr/>
                    <a:lstStyle/>
                    <a:p>
                      <a:endParaRPr lang="fr-FR" sz="900" dirty="0"/>
                    </a:p>
                  </a:txBody>
                  <a:tcPr>
                    <a:lnT w="6350" cap="flat" cmpd="sng" algn="ctr">
                      <a:noFill/>
                      <a:prstDash val="solid"/>
                      <a:miter lim="800000"/>
                    </a:lnT>
                  </a:tcPr>
                </a:tc>
                <a:tc>
                  <a:txBody>
                    <a:bodyPr/>
                    <a:lstStyle/>
                    <a:p>
                      <a:r>
                        <a:rPr lang="fr-FR" sz="900" dirty="0" smtClean="0"/>
                        <a:t>$UPCASE2.</a:t>
                      </a:r>
                      <a:endParaRPr lang="fr-FR" sz="900" dirty="0"/>
                    </a:p>
                  </a:txBody>
                  <a:tcPr/>
                </a:tc>
                <a:tc>
                  <a:txBody>
                    <a:bodyPr/>
                    <a:lstStyle/>
                    <a:p>
                      <a:r>
                        <a:rPr lang="fr-FR" sz="900" dirty="0" smtClean="0"/>
                        <a:t>AB</a:t>
                      </a:r>
                      <a:endParaRPr lang="fr-FR" sz="900" dirty="0"/>
                    </a:p>
                  </a:txBody>
                  <a:tcPr/>
                </a:tc>
                <a:extLst>
                  <a:ext uri="{0D108BD9-81ED-4DB2-BD59-A6C34878D82A}">
                    <a16:rowId xmlns:a16="http://schemas.microsoft.com/office/drawing/2014/main" val="587953849"/>
                  </a:ext>
                </a:extLst>
              </a:tr>
              <a:tr h="173416">
                <a:tc>
                  <a:txBody>
                    <a:bodyPr/>
                    <a:lstStyle/>
                    <a:p>
                      <a:r>
                        <a:rPr lang="fr-FR" sz="900" dirty="0" smtClean="0"/>
                        <a:t>Numériques</a:t>
                      </a:r>
                      <a:endParaRPr lang="fr-FR" sz="900" dirty="0"/>
                    </a:p>
                  </a:txBody>
                  <a:tcPr>
                    <a:lnB w="6350" cap="flat" cmpd="sng" algn="ctr">
                      <a:noFill/>
                      <a:prstDash val="solid"/>
                      <a:miter lim="800000"/>
                    </a:lnB>
                  </a:tcPr>
                </a:tc>
                <a:tc>
                  <a:txBody>
                    <a:bodyPr/>
                    <a:lstStyle/>
                    <a:p>
                      <a:r>
                        <a:rPr lang="fr-FR" sz="900" dirty="0" smtClean="0"/>
                        <a:t>5.</a:t>
                      </a:r>
                      <a:endParaRPr lang="fr-FR" sz="900" dirty="0"/>
                    </a:p>
                  </a:txBody>
                  <a:tcPr/>
                </a:tc>
                <a:tc>
                  <a:txBody>
                    <a:bodyPr/>
                    <a:lstStyle/>
                    <a:p>
                      <a:r>
                        <a:rPr lang="fr-FR" sz="900" dirty="0" smtClean="0"/>
                        <a:t>12345</a:t>
                      </a:r>
                      <a:endParaRPr lang="fr-FR" sz="900" dirty="0"/>
                    </a:p>
                  </a:txBody>
                  <a:tcPr/>
                </a:tc>
                <a:extLst>
                  <a:ext uri="{0D108BD9-81ED-4DB2-BD59-A6C34878D82A}">
                    <a16:rowId xmlns:a16="http://schemas.microsoft.com/office/drawing/2014/main" val="111822445"/>
                  </a:ext>
                </a:extLst>
              </a:tr>
              <a:tr h="173416">
                <a:tc>
                  <a:txBody>
                    <a:bodyPr/>
                    <a:lstStyle/>
                    <a:p>
                      <a:endParaRPr lang="fr-FR" sz="900" dirty="0"/>
                    </a:p>
                  </a:txBody>
                  <a:tcPr>
                    <a:lnT w="6350" cap="flat" cmpd="sng" algn="ctr">
                      <a:noFill/>
                      <a:prstDash val="solid"/>
                      <a:miter lim="800000"/>
                    </a:lnT>
                    <a:lnB w="6350" cap="flat" cmpd="sng" algn="ctr">
                      <a:noFill/>
                      <a:prstDash val="solid"/>
                      <a:miter lim="800000"/>
                    </a:lnB>
                  </a:tcPr>
                </a:tc>
                <a:tc>
                  <a:txBody>
                    <a:bodyPr/>
                    <a:lstStyle/>
                    <a:p>
                      <a:r>
                        <a:rPr lang="fr-FR" sz="900" dirty="0" smtClean="0"/>
                        <a:t>7.2</a:t>
                      </a:r>
                      <a:endParaRPr lang="fr-FR" sz="900" dirty="0"/>
                    </a:p>
                  </a:txBody>
                  <a:tcPr/>
                </a:tc>
                <a:tc>
                  <a:txBody>
                    <a:bodyPr/>
                    <a:lstStyle/>
                    <a:p>
                      <a:r>
                        <a:rPr lang="fr-FR" sz="900" dirty="0" smtClean="0"/>
                        <a:t>1234.56</a:t>
                      </a:r>
                      <a:endParaRPr lang="fr-FR" sz="900" dirty="0"/>
                    </a:p>
                  </a:txBody>
                  <a:tcPr/>
                </a:tc>
                <a:extLst>
                  <a:ext uri="{0D108BD9-81ED-4DB2-BD59-A6C34878D82A}">
                    <a16:rowId xmlns:a16="http://schemas.microsoft.com/office/drawing/2014/main" val="3148527582"/>
                  </a:ext>
                </a:extLst>
              </a:tr>
              <a:tr h="173416">
                <a:tc>
                  <a:txBody>
                    <a:bodyPr/>
                    <a:lstStyle/>
                    <a:p>
                      <a:endParaRPr lang="fr-FR" sz="900" dirty="0"/>
                    </a:p>
                  </a:txBody>
                  <a:tcPr>
                    <a:lnT w="6350" cap="flat" cmpd="sng" algn="ctr">
                      <a:noFill/>
                      <a:prstDash val="solid"/>
                      <a:miter lim="800000"/>
                    </a:lnT>
                    <a:lnB w="6350" cap="flat" cmpd="sng" algn="ctr">
                      <a:noFill/>
                      <a:prstDash val="solid"/>
                      <a:miter lim="800000"/>
                    </a:lnB>
                  </a:tcPr>
                </a:tc>
                <a:tc>
                  <a:txBody>
                    <a:bodyPr/>
                    <a:lstStyle/>
                    <a:p>
                      <a:r>
                        <a:rPr lang="fr-FR" sz="900" dirty="0" smtClean="0"/>
                        <a:t>NUMX7.2</a:t>
                      </a:r>
                      <a:endParaRPr lang="fr-FR" sz="900" dirty="0"/>
                    </a:p>
                  </a:txBody>
                  <a:tcPr/>
                </a:tc>
                <a:tc>
                  <a:txBody>
                    <a:bodyPr/>
                    <a:lstStyle/>
                    <a:p>
                      <a:r>
                        <a:rPr lang="fr-FR" sz="900" dirty="0" smtClean="0"/>
                        <a:t>1234,56</a:t>
                      </a:r>
                      <a:endParaRPr lang="fr-FR" sz="900" dirty="0"/>
                    </a:p>
                  </a:txBody>
                  <a:tcPr/>
                </a:tc>
                <a:extLst>
                  <a:ext uri="{0D108BD9-81ED-4DB2-BD59-A6C34878D82A}">
                    <a16:rowId xmlns:a16="http://schemas.microsoft.com/office/drawing/2014/main" val="3858299296"/>
                  </a:ext>
                </a:extLst>
              </a:tr>
              <a:tr h="173416">
                <a:tc>
                  <a:txBody>
                    <a:bodyPr/>
                    <a:lstStyle/>
                    <a:p>
                      <a:endParaRPr lang="fr-FR" sz="900" dirty="0"/>
                    </a:p>
                  </a:txBody>
                  <a:tcPr>
                    <a:lnT w="6350" cap="flat" cmpd="sng" algn="ctr">
                      <a:noFill/>
                      <a:prstDash val="solid"/>
                      <a:miter lim="800000"/>
                    </a:lnT>
                  </a:tcPr>
                </a:tc>
                <a:tc>
                  <a:txBody>
                    <a:bodyPr/>
                    <a:lstStyle/>
                    <a:p>
                      <a:r>
                        <a:rPr lang="fr-FR" sz="900" dirty="0" smtClean="0"/>
                        <a:t>NLNUM10.2</a:t>
                      </a:r>
                      <a:endParaRPr lang="fr-FR" sz="900" dirty="0"/>
                    </a:p>
                  </a:txBody>
                  <a:tcPr/>
                </a:tc>
                <a:tc>
                  <a:txBody>
                    <a:bodyPr/>
                    <a:lstStyle/>
                    <a:p>
                      <a:r>
                        <a:rPr lang="fr-FR" sz="900" dirty="0" smtClean="0"/>
                        <a:t>1 2234,56</a:t>
                      </a:r>
                      <a:endParaRPr lang="fr-FR" sz="900" dirty="0"/>
                    </a:p>
                  </a:txBody>
                  <a:tcPr/>
                </a:tc>
                <a:extLst>
                  <a:ext uri="{0D108BD9-81ED-4DB2-BD59-A6C34878D82A}">
                    <a16:rowId xmlns:a16="http://schemas.microsoft.com/office/drawing/2014/main" val="2709742065"/>
                  </a:ext>
                </a:extLst>
              </a:tr>
              <a:tr h="173416">
                <a:tc>
                  <a:txBody>
                    <a:bodyPr/>
                    <a:lstStyle/>
                    <a:p>
                      <a:r>
                        <a:rPr lang="fr-FR" sz="900" dirty="0" smtClean="0"/>
                        <a:t>Dates</a:t>
                      </a:r>
                      <a:endParaRPr lang="fr-FR" sz="900" dirty="0"/>
                    </a:p>
                  </a:txBody>
                  <a:tcPr>
                    <a:lnB w="6350" cap="flat" cmpd="sng" algn="ctr">
                      <a:noFill/>
                      <a:prstDash val="solid"/>
                      <a:miter lim="800000"/>
                    </a:lnB>
                  </a:tcPr>
                </a:tc>
                <a:tc>
                  <a:txBody>
                    <a:bodyPr/>
                    <a:lstStyle/>
                    <a:p>
                      <a:r>
                        <a:rPr lang="fr-FR" sz="900" dirty="0" smtClean="0"/>
                        <a:t>DDMMYY10.</a:t>
                      </a:r>
                      <a:endParaRPr lang="fr-FR" sz="900" dirty="0"/>
                    </a:p>
                  </a:txBody>
                  <a:tcPr/>
                </a:tc>
                <a:tc>
                  <a:txBody>
                    <a:bodyPr/>
                    <a:lstStyle/>
                    <a:p>
                      <a:r>
                        <a:rPr lang="fr-FR" sz="900" dirty="0" smtClean="0"/>
                        <a:t>21/02/2022</a:t>
                      </a:r>
                      <a:endParaRPr lang="fr-FR" sz="900" dirty="0"/>
                    </a:p>
                  </a:txBody>
                  <a:tcPr/>
                </a:tc>
                <a:extLst>
                  <a:ext uri="{0D108BD9-81ED-4DB2-BD59-A6C34878D82A}">
                    <a16:rowId xmlns:a16="http://schemas.microsoft.com/office/drawing/2014/main" val="3620340334"/>
                  </a:ext>
                </a:extLst>
              </a:tr>
              <a:tr h="173416">
                <a:tc>
                  <a:txBody>
                    <a:bodyPr/>
                    <a:lstStyle/>
                    <a:p>
                      <a:endParaRPr lang="fr-FR" sz="900" dirty="0"/>
                    </a:p>
                  </a:txBody>
                  <a:tcPr>
                    <a:lnT w="6350" cap="flat" cmpd="sng" algn="ctr">
                      <a:noFill/>
                      <a:prstDash val="solid"/>
                      <a:miter lim="800000"/>
                    </a:lnT>
                    <a:lnB w="6350" cap="flat" cmpd="sng" algn="ctr">
                      <a:noFill/>
                      <a:prstDash val="solid"/>
                      <a:miter lim="800000"/>
                    </a:lnB>
                  </a:tcPr>
                </a:tc>
                <a:tc>
                  <a:txBody>
                    <a:bodyPr/>
                    <a:lstStyle/>
                    <a:p>
                      <a:r>
                        <a:rPr lang="fr-FR" sz="900" dirty="0" smtClean="0"/>
                        <a:t>MMYS7.</a:t>
                      </a:r>
                      <a:endParaRPr lang="fr-FR" sz="900" dirty="0"/>
                    </a:p>
                  </a:txBody>
                  <a:tcPr/>
                </a:tc>
                <a:tc>
                  <a:txBody>
                    <a:bodyPr/>
                    <a:lstStyle/>
                    <a:p>
                      <a:r>
                        <a:rPr lang="fr-FR" sz="900" dirty="0" smtClean="0"/>
                        <a:t>02/2022</a:t>
                      </a:r>
                      <a:endParaRPr lang="fr-FR" sz="900" dirty="0"/>
                    </a:p>
                  </a:txBody>
                  <a:tcPr/>
                </a:tc>
                <a:extLst>
                  <a:ext uri="{0D108BD9-81ED-4DB2-BD59-A6C34878D82A}">
                    <a16:rowId xmlns:a16="http://schemas.microsoft.com/office/drawing/2014/main" val="2338172124"/>
                  </a:ext>
                </a:extLst>
              </a:tr>
              <a:tr h="173416">
                <a:tc>
                  <a:txBody>
                    <a:bodyPr/>
                    <a:lstStyle/>
                    <a:p>
                      <a:endParaRPr lang="fr-FR" sz="900" dirty="0"/>
                    </a:p>
                  </a:txBody>
                  <a:tcPr>
                    <a:lnT w="6350" cap="flat" cmpd="sng" algn="ctr">
                      <a:noFill/>
                      <a:prstDash val="solid"/>
                      <a:miter lim="800000"/>
                    </a:lnT>
                    <a:lnB w="6350" cap="flat" cmpd="sng" algn="ctr">
                      <a:noFill/>
                      <a:prstDash val="solid"/>
                      <a:miter lim="800000"/>
                    </a:lnB>
                  </a:tcPr>
                </a:tc>
                <a:tc>
                  <a:txBody>
                    <a:bodyPr/>
                    <a:lstStyle/>
                    <a:p>
                      <a:r>
                        <a:rPr lang="fr-FR" sz="900" dirty="0" smtClean="0"/>
                        <a:t>YEAR4.</a:t>
                      </a:r>
                      <a:endParaRPr lang="fr-FR" sz="900" dirty="0"/>
                    </a:p>
                  </a:txBody>
                  <a:tcPr/>
                </a:tc>
                <a:tc>
                  <a:txBody>
                    <a:bodyPr/>
                    <a:lstStyle/>
                    <a:p>
                      <a:r>
                        <a:rPr lang="fr-FR" sz="900" dirty="0" smtClean="0"/>
                        <a:t>2022</a:t>
                      </a:r>
                      <a:endParaRPr lang="fr-FR" sz="900" dirty="0"/>
                    </a:p>
                  </a:txBody>
                  <a:tcPr/>
                </a:tc>
                <a:extLst>
                  <a:ext uri="{0D108BD9-81ED-4DB2-BD59-A6C34878D82A}">
                    <a16:rowId xmlns:a16="http://schemas.microsoft.com/office/drawing/2014/main" val="2703958285"/>
                  </a:ext>
                </a:extLst>
              </a:tr>
              <a:tr h="173416">
                <a:tc>
                  <a:txBody>
                    <a:bodyPr/>
                    <a:lstStyle/>
                    <a:p>
                      <a:endParaRPr lang="fr-FR" sz="900" dirty="0"/>
                    </a:p>
                  </a:txBody>
                  <a:tcPr>
                    <a:lnT w="6350" cap="flat" cmpd="sng" algn="ctr">
                      <a:noFill/>
                      <a:prstDash val="solid"/>
                      <a:miter lim="800000"/>
                    </a:lnT>
                    <a:lnB w="6350" cap="flat" cmpd="sng" algn="ctr">
                      <a:noFill/>
                      <a:prstDash val="solid"/>
                      <a:miter lim="800000"/>
                    </a:lnB>
                  </a:tcPr>
                </a:tc>
                <a:tc>
                  <a:txBody>
                    <a:bodyPr/>
                    <a:lstStyle/>
                    <a:p>
                      <a:r>
                        <a:rPr lang="fr-FR" sz="900" dirty="0" smtClean="0"/>
                        <a:t>FRADFWDX.</a:t>
                      </a:r>
                      <a:endParaRPr lang="fr-FR" sz="900" dirty="0"/>
                    </a:p>
                  </a:txBody>
                  <a:tcPr/>
                </a:tc>
                <a:tc>
                  <a:txBody>
                    <a:bodyPr/>
                    <a:lstStyle/>
                    <a:p>
                      <a:r>
                        <a:rPr lang="fr-FR" sz="900" dirty="0" smtClean="0"/>
                        <a:t>21 févier 2022</a:t>
                      </a:r>
                      <a:endParaRPr lang="fr-FR" sz="900" dirty="0"/>
                    </a:p>
                  </a:txBody>
                  <a:tcPr/>
                </a:tc>
                <a:extLst>
                  <a:ext uri="{0D108BD9-81ED-4DB2-BD59-A6C34878D82A}">
                    <a16:rowId xmlns:a16="http://schemas.microsoft.com/office/drawing/2014/main" val="244764467"/>
                  </a:ext>
                </a:extLst>
              </a:tr>
              <a:tr h="173416">
                <a:tc>
                  <a:txBody>
                    <a:bodyPr/>
                    <a:lstStyle/>
                    <a:p>
                      <a:endParaRPr lang="fr-FR" sz="900" dirty="0"/>
                    </a:p>
                  </a:txBody>
                  <a:tcPr>
                    <a:lnT w="6350" cap="flat" cmpd="sng" algn="ctr">
                      <a:noFill/>
                      <a:prstDash val="solid"/>
                      <a:miter lim="800000"/>
                    </a:lnT>
                    <a:lnB w="6350" cap="flat" cmpd="sng" algn="ctr">
                      <a:noFill/>
                      <a:prstDash val="solid"/>
                      <a:miter lim="800000"/>
                    </a:lnB>
                  </a:tcPr>
                </a:tc>
                <a:tc>
                  <a:txBody>
                    <a:bodyPr/>
                    <a:lstStyle/>
                    <a:p>
                      <a:r>
                        <a:rPr lang="fr-FR" sz="900" dirty="0" smtClean="0"/>
                        <a:t>FRADFWKX.</a:t>
                      </a:r>
                      <a:endParaRPr lang="fr-FR" sz="900" dirty="0"/>
                    </a:p>
                  </a:txBody>
                  <a:tcPr/>
                </a:tc>
                <a:tc>
                  <a:txBody>
                    <a:bodyPr/>
                    <a:lstStyle/>
                    <a:p>
                      <a:r>
                        <a:rPr lang="fr-FR" sz="900" dirty="0" smtClean="0"/>
                        <a:t>lundi 12 février 2022</a:t>
                      </a:r>
                      <a:endParaRPr lang="fr-FR" sz="900" dirty="0"/>
                    </a:p>
                  </a:txBody>
                  <a:tcPr/>
                </a:tc>
                <a:extLst>
                  <a:ext uri="{0D108BD9-81ED-4DB2-BD59-A6C34878D82A}">
                    <a16:rowId xmlns:a16="http://schemas.microsoft.com/office/drawing/2014/main" val="4257772738"/>
                  </a:ext>
                </a:extLst>
              </a:tr>
              <a:tr h="173416">
                <a:tc>
                  <a:txBody>
                    <a:bodyPr/>
                    <a:lstStyle/>
                    <a:p>
                      <a:endParaRPr lang="fr-FR" sz="900" dirty="0"/>
                    </a:p>
                  </a:txBody>
                  <a:tcPr>
                    <a:lnT w="6350" cap="flat" cmpd="sng" algn="ctr">
                      <a:noFill/>
                      <a:prstDash val="solid"/>
                      <a:miter lim="800000"/>
                    </a:lnT>
                    <a:lnB w="6350" cap="flat" cmpd="sng" algn="ctr">
                      <a:noFill/>
                      <a:prstDash val="solid"/>
                      <a:miter lim="800000"/>
                    </a:lnB>
                  </a:tcPr>
                </a:tc>
                <a:tc>
                  <a:txBody>
                    <a:bodyPr/>
                    <a:lstStyle/>
                    <a:p>
                      <a:r>
                        <a:rPr lang="fr-FR" sz="900" dirty="0" smtClean="0"/>
                        <a:t>FRADFMN.</a:t>
                      </a:r>
                      <a:endParaRPr lang="fr-FR" sz="900" dirty="0"/>
                    </a:p>
                  </a:txBody>
                  <a:tcPr/>
                </a:tc>
                <a:tc>
                  <a:txBody>
                    <a:bodyPr/>
                    <a:lstStyle/>
                    <a:p>
                      <a:r>
                        <a:rPr lang="fr-FR" sz="900" dirty="0" smtClean="0"/>
                        <a:t>Février</a:t>
                      </a:r>
                      <a:endParaRPr lang="fr-FR" sz="900" dirty="0"/>
                    </a:p>
                  </a:txBody>
                  <a:tcPr/>
                </a:tc>
                <a:extLst>
                  <a:ext uri="{0D108BD9-81ED-4DB2-BD59-A6C34878D82A}">
                    <a16:rowId xmlns:a16="http://schemas.microsoft.com/office/drawing/2014/main" val="1564089359"/>
                  </a:ext>
                </a:extLst>
              </a:tr>
              <a:tr h="173416">
                <a:tc>
                  <a:txBody>
                    <a:bodyPr/>
                    <a:lstStyle/>
                    <a:p>
                      <a:endParaRPr lang="fr-FR" sz="900" dirty="0"/>
                    </a:p>
                  </a:txBody>
                  <a:tcPr>
                    <a:lnT w="6350" cap="flat" cmpd="sng" algn="ctr">
                      <a:noFill/>
                      <a:prstDash val="solid"/>
                      <a:miter lim="800000"/>
                    </a:lnT>
                  </a:tcPr>
                </a:tc>
                <a:tc>
                  <a:txBody>
                    <a:bodyPr/>
                    <a:lstStyle/>
                    <a:p>
                      <a:r>
                        <a:rPr lang="fr-FR" sz="900" dirty="0" smtClean="0"/>
                        <a:t>FRADFDWN.</a:t>
                      </a:r>
                      <a:endParaRPr lang="fr-FR" sz="900" dirty="0"/>
                    </a:p>
                  </a:txBody>
                  <a:tcPr/>
                </a:tc>
                <a:tc>
                  <a:txBody>
                    <a:bodyPr/>
                    <a:lstStyle/>
                    <a:p>
                      <a:r>
                        <a:rPr lang="fr-FR" sz="900" dirty="0" smtClean="0"/>
                        <a:t>lundi</a:t>
                      </a:r>
                      <a:endParaRPr lang="fr-FR" sz="900" dirty="0"/>
                    </a:p>
                  </a:txBody>
                  <a:tcPr/>
                </a:tc>
                <a:extLst>
                  <a:ext uri="{0D108BD9-81ED-4DB2-BD59-A6C34878D82A}">
                    <a16:rowId xmlns:a16="http://schemas.microsoft.com/office/drawing/2014/main" val="3939888842"/>
                  </a:ext>
                </a:extLst>
              </a:tr>
            </a:tbl>
          </a:graphicData>
        </a:graphic>
      </p:graphicFrame>
      <p:pic>
        <p:nvPicPr>
          <p:cNvPr id="8" name="Image 7"/>
          <p:cNvPicPr>
            <a:picLocks noChangeAspect="1"/>
          </p:cNvPicPr>
          <p:nvPr/>
        </p:nvPicPr>
        <p:blipFill rotWithShape="1">
          <a:blip r:embed="rId2"/>
          <a:srcRect r="28484" b="935"/>
          <a:stretch/>
        </p:blipFill>
        <p:spPr>
          <a:xfrm>
            <a:off x="64800" y="54000"/>
            <a:ext cx="2412393" cy="30344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457083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208725"/>
          </a:xfrm>
        </p:spPr>
        <p:txBody>
          <a:bodyPr>
            <a:normAutofit/>
          </a:bodyPr>
          <a:lstStyle/>
          <a:p>
            <a:pPr marL="0" indent="0">
              <a:buNone/>
            </a:pPr>
            <a:r>
              <a:rPr lang="fr-FR" sz="1800" b="1" dirty="0" smtClean="0"/>
              <a:t>Création de formats personnalisés</a:t>
            </a:r>
          </a:p>
          <a:p>
            <a:pPr lvl="1"/>
            <a:r>
              <a:rPr lang="fr-FR" sz="1600" dirty="0"/>
              <a:t>La procédure FORMAT de SAS permet la création de formats selon vos besoins. Cette création peut se faire en énumérant les correspondances entre valeurs stockées et valeurs affichées </a:t>
            </a:r>
            <a:r>
              <a:rPr lang="fr-FR" sz="1600" dirty="0" smtClean="0"/>
              <a:t>(</a:t>
            </a:r>
            <a:r>
              <a:rPr lang="fr-FR" sz="1600" i="1" dirty="0" smtClean="0"/>
              <a:t>exemples 1 et 2</a:t>
            </a:r>
            <a:r>
              <a:rPr lang="fr-FR" sz="1600" dirty="0" smtClean="0"/>
              <a:t>) </a:t>
            </a:r>
            <a:r>
              <a:rPr lang="fr-FR" sz="1600" dirty="0"/>
              <a:t>ou en lisant une table SAS à la structure bien </a:t>
            </a:r>
            <a:r>
              <a:rPr lang="fr-FR" sz="1600" dirty="0" smtClean="0"/>
              <a:t>déterminée (</a:t>
            </a:r>
            <a:r>
              <a:rPr lang="fr-FR" sz="1600" i="1" dirty="0" smtClean="0"/>
              <a:t>exemple 3</a:t>
            </a:r>
            <a:r>
              <a:rPr lang="fr-FR" sz="1600" dirty="0" smtClean="0"/>
              <a:t>), </a:t>
            </a:r>
            <a:r>
              <a:rPr lang="fr-FR" sz="1600" dirty="0"/>
              <a:t>contenant toutes les informations pour créer un </a:t>
            </a:r>
            <a:r>
              <a:rPr lang="fr-FR" sz="1600" dirty="0" smtClean="0"/>
              <a:t>format.</a:t>
            </a:r>
          </a:p>
          <a:p>
            <a:pPr lvl="1"/>
            <a:r>
              <a:rPr lang="fr-FR" sz="1600" dirty="0"/>
              <a:t>Les </a:t>
            </a:r>
            <a:r>
              <a:rPr lang="fr-FR" sz="1600" dirty="0" smtClean="0"/>
              <a:t>contraintes </a:t>
            </a:r>
            <a:r>
              <a:rPr lang="fr-FR" sz="1600" dirty="0"/>
              <a:t>sur le nom du format sont : </a:t>
            </a:r>
            <a:r>
              <a:rPr lang="fr-FR" sz="1600" b="1" dirty="0"/>
              <a:t>pas plus de 32 caractères</a:t>
            </a:r>
            <a:r>
              <a:rPr lang="fr-FR" sz="1600" dirty="0"/>
              <a:t>, </a:t>
            </a:r>
            <a:r>
              <a:rPr lang="fr-FR" sz="1600" b="1" dirty="0"/>
              <a:t>signe $ </a:t>
            </a:r>
            <a:r>
              <a:rPr lang="fr-FR" sz="1600" b="1" dirty="0" smtClean="0"/>
              <a:t>compris </a:t>
            </a:r>
            <a:r>
              <a:rPr lang="fr-FR" sz="1600" dirty="0" smtClean="0"/>
              <a:t>(</a:t>
            </a:r>
            <a:r>
              <a:rPr lang="fr-FR" sz="1600" i="1" dirty="0" smtClean="0"/>
              <a:t>lorsqu’il s’agit de format de type caractère</a:t>
            </a:r>
            <a:r>
              <a:rPr lang="fr-FR" sz="1600" dirty="0" smtClean="0"/>
              <a:t>), </a:t>
            </a:r>
            <a:r>
              <a:rPr lang="fr-FR" sz="1600" b="1" dirty="0"/>
              <a:t>ne commençant ni ne se terminant par un chiffre</a:t>
            </a:r>
            <a:r>
              <a:rPr lang="fr-FR" sz="1600" dirty="0"/>
              <a:t>, ne contenant </a:t>
            </a:r>
            <a:r>
              <a:rPr lang="fr-FR" sz="1600" b="1" dirty="0"/>
              <a:t>que lettres non accentuées</a:t>
            </a:r>
            <a:r>
              <a:rPr lang="fr-FR" sz="1600" dirty="0"/>
              <a:t>, </a:t>
            </a:r>
            <a:r>
              <a:rPr lang="fr-FR" sz="1600" b="1" dirty="0"/>
              <a:t>chiffres</a:t>
            </a:r>
            <a:r>
              <a:rPr lang="fr-FR" sz="1600" dirty="0"/>
              <a:t> et </a:t>
            </a:r>
            <a:r>
              <a:rPr lang="fr-FR" sz="1600" b="1" dirty="0" err="1" smtClean="0"/>
              <a:t>underscore</a:t>
            </a:r>
            <a:endParaRPr lang="fr-FR" sz="1600" b="1" dirty="0" smtClean="0"/>
          </a:p>
          <a:p>
            <a:pPr lvl="1"/>
            <a:endParaRPr lang="fr-FR" sz="500" b="1" dirty="0"/>
          </a:p>
          <a:p>
            <a:pPr lvl="2"/>
            <a:r>
              <a:rPr lang="fr-FR" u="sng" dirty="0" smtClean="0"/>
              <a:t>Exemple 1 :</a:t>
            </a:r>
            <a:r>
              <a:rPr lang="fr-FR" dirty="0" smtClean="0"/>
              <a:t> Nous créons un </a:t>
            </a:r>
            <a:r>
              <a:rPr lang="fr-FR" dirty="0"/>
              <a:t>format associant </a:t>
            </a:r>
            <a:r>
              <a:rPr lang="fr-FR" dirty="0" smtClean="0"/>
              <a:t>les numéros </a:t>
            </a:r>
            <a:r>
              <a:rPr lang="fr-FR" dirty="0"/>
              <a:t>de département d’Ile de </a:t>
            </a:r>
            <a:r>
              <a:rPr lang="fr-FR" dirty="0" smtClean="0"/>
              <a:t>France à leur nom. Nous supposerons que </a:t>
            </a:r>
            <a:r>
              <a:rPr lang="fr-FR" dirty="0"/>
              <a:t>les numéros de département ont été stockés dans une variable de type </a:t>
            </a:r>
            <a:r>
              <a:rPr lang="fr-FR" b="1" dirty="0"/>
              <a:t>caractère</a:t>
            </a:r>
            <a:r>
              <a:rPr lang="fr-FR" dirty="0"/>
              <a:t> : il faut alors que le </a:t>
            </a:r>
            <a:r>
              <a:rPr lang="fr-FR" b="1" dirty="0"/>
              <a:t>nom du format commence par un $</a:t>
            </a:r>
            <a:r>
              <a:rPr lang="fr-FR" dirty="0"/>
              <a:t>.</a:t>
            </a:r>
          </a:p>
          <a:p>
            <a:pPr marL="914377" lvl="2" indent="0">
              <a:buNone/>
            </a:pPr>
            <a:endParaRPr lang="fr-FR" sz="1200"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46</a:t>
            </a:fld>
            <a:endParaRPr lang="fr-FR" dirty="0">
              <a:solidFill>
                <a:prstClr val="black">
                  <a:tint val="75000"/>
                </a:prstClr>
              </a:solidFill>
            </a:endParaRPr>
          </a:p>
        </p:txBody>
      </p:sp>
      <p:sp>
        <p:nvSpPr>
          <p:cNvPr id="3" name="Titre 2"/>
          <p:cNvSpPr>
            <a:spLocks noGrp="1"/>
          </p:cNvSpPr>
          <p:nvPr>
            <p:ph type="title"/>
          </p:nvPr>
        </p:nvSpPr>
        <p:spPr/>
        <p:txBody>
          <a:bodyPr/>
          <a:lstStyle/>
          <a:p>
            <a:r>
              <a:rPr lang="fr-FR" cap="all" dirty="0" smtClean="0"/>
              <a:t>Gestion des </a:t>
            </a:r>
            <a:r>
              <a:rPr lang="fr-FR" cap="all" dirty="0"/>
              <a:t>formats </a:t>
            </a:r>
            <a:r>
              <a:rPr lang="fr-FR" cap="all" dirty="0" smtClean="0"/>
              <a:t>#3</a:t>
            </a:r>
            <a:endParaRPr lang="fr-FR" dirty="0"/>
          </a:p>
        </p:txBody>
      </p:sp>
      <p:sp>
        <p:nvSpPr>
          <p:cNvPr id="12"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formats personnalisés</a:t>
            </a:r>
            <a:endParaRPr lang="fr-FR" cap="small" dirty="0"/>
          </a:p>
        </p:txBody>
      </p:sp>
      <p:sp>
        <p:nvSpPr>
          <p:cNvPr id="5" name="Rectangle 4"/>
          <p:cNvSpPr/>
          <p:nvPr/>
        </p:nvSpPr>
        <p:spPr>
          <a:xfrm>
            <a:off x="2111037" y="3969050"/>
            <a:ext cx="4005943" cy="2123658"/>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format</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value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idf</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"75"</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"PARIS"</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"77"</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"SEINE ET MARNE"</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"78"</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"YVELINES"</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"91"</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"ESSONNE"</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"92"</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"HAUTS DE SEINE"</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"93"</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"SEINE SAINT-DENIS"</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"94"</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"VAL DE MARNE"</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"95"</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"VAL D’OISE"</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pic>
        <p:nvPicPr>
          <p:cNvPr id="8" name="Image 7"/>
          <p:cNvPicPr>
            <a:picLocks noChangeAspect="1"/>
          </p:cNvPicPr>
          <p:nvPr/>
        </p:nvPicPr>
        <p:blipFill rotWithShape="1">
          <a:blip r:embed="rId2"/>
          <a:srcRect r="28484" b="935"/>
          <a:stretch/>
        </p:blipFill>
        <p:spPr>
          <a:xfrm>
            <a:off x="64800" y="54000"/>
            <a:ext cx="2412393" cy="30344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944121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208725"/>
          </a:xfrm>
        </p:spPr>
        <p:txBody>
          <a:bodyPr>
            <a:normAutofit/>
          </a:bodyPr>
          <a:lstStyle/>
          <a:p>
            <a:pPr lvl="1"/>
            <a:endParaRPr lang="fr-FR" sz="500" b="1" dirty="0"/>
          </a:p>
          <a:p>
            <a:pPr lvl="2"/>
            <a:r>
              <a:rPr lang="fr-FR" u="sng" dirty="0" smtClean="0"/>
              <a:t>Exemple 2 :</a:t>
            </a:r>
            <a:r>
              <a:rPr lang="fr-FR" dirty="0"/>
              <a:t> Imaginons maintenant que </a:t>
            </a:r>
            <a:r>
              <a:rPr lang="fr-FR" dirty="0" smtClean="0"/>
              <a:t>nous souhaitons créer </a:t>
            </a:r>
            <a:r>
              <a:rPr lang="fr-FR" dirty="0"/>
              <a:t>des tranches d’effectifs d’entreprises. </a:t>
            </a:r>
            <a:r>
              <a:rPr lang="fr-FR" dirty="0" smtClean="0"/>
              <a:t>Nous partirons alors </a:t>
            </a:r>
            <a:r>
              <a:rPr lang="fr-FR" dirty="0"/>
              <a:t>d’une variable </a:t>
            </a:r>
            <a:r>
              <a:rPr lang="fr-FR" b="1" dirty="0"/>
              <a:t>numérique</a:t>
            </a:r>
            <a:r>
              <a:rPr lang="fr-FR" dirty="0"/>
              <a:t> (</a:t>
            </a:r>
            <a:r>
              <a:rPr lang="fr-FR" b="1" i="1" dirty="0"/>
              <a:t>donc le nom du format doit impérativement ne pas commencer par un $</a:t>
            </a:r>
            <a:r>
              <a:rPr lang="fr-FR" dirty="0"/>
              <a:t>). Le signe </a:t>
            </a:r>
            <a:r>
              <a:rPr lang="fr-FR" b="1" dirty="0"/>
              <a:t>&lt;</a:t>
            </a:r>
            <a:r>
              <a:rPr lang="fr-FR" dirty="0"/>
              <a:t> situé immédiatement avant et/ou immédiatement après le tiret indique que </a:t>
            </a:r>
            <a:r>
              <a:rPr lang="fr-FR" dirty="0" smtClean="0"/>
              <a:t>nous souhaitons </a:t>
            </a:r>
            <a:r>
              <a:rPr lang="fr-FR" b="1" dirty="0" smtClean="0"/>
              <a:t>exclure</a:t>
            </a:r>
            <a:r>
              <a:rPr lang="fr-FR" dirty="0" smtClean="0"/>
              <a:t> </a:t>
            </a:r>
            <a:r>
              <a:rPr lang="fr-FR" dirty="0"/>
              <a:t>la borne de gauche et/ou de droite de l’intervalle.</a:t>
            </a:r>
          </a:p>
          <a:p>
            <a:pPr lvl="2">
              <a:buClr>
                <a:schemeClr val="bg1"/>
              </a:buClr>
            </a:pPr>
            <a:r>
              <a:rPr lang="fr-FR" dirty="0" smtClean="0"/>
              <a:t>Le </a:t>
            </a:r>
            <a:r>
              <a:rPr lang="fr-FR" dirty="0"/>
              <a:t>mot-clé </a:t>
            </a:r>
            <a:r>
              <a:rPr lang="fr-FR" b="1" dirty="0">
                <a:solidFill>
                  <a:schemeClr val="accent1">
                    <a:lumMod val="75000"/>
                  </a:schemeClr>
                </a:solidFill>
              </a:rPr>
              <a:t>HIGH</a:t>
            </a:r>
            <a:r>
              <a:rPr lang="fr-FR" dirty="0"/>
              <a:t> désigne la plus grande valeur rencontrée. </a:t>
            </a:r>
            <a:r>
              <a:rPr lang="fr-FR" dirty="0" smtClean="0"/>
              <a:t>Nous pourrions aussi </a:t>
            </a:r>
            <a:r>
              <a:rPr lang="fr-FR" dirty="0"/>
              <a:t>utiliser le mot-clé </a:t>
            </a:r>
            <a:r>
              <a:rPr lang="fr-FR" b="1" dirty="0">
                <a:solidFill>
                  <a:schemeClr val="accent1">
                    <a:lumMod val="75000"/>
                  </a:schemeClr>
                </a:solidFill>
              </a:rPr>
              <a:t>LOW</a:t>
            </a:r>
            <a:r>
              <a:rPr lang="fr-FR" dirty="0"/>
              <a:t> en lieu et place du zéro dans la 1ère tranche.</a:t>
            </a:r>
            <a:endParaRPr lang="fr-FR" dirty="0" smtClean="0"/>
          </a:p>
          <a:p>
            <a:pPr marL="914377" lvl="2" indent="0">
              <a:buNone/>
            </a:pPr>
            <a:endParaRPr lang="fr-FR" sz="1200"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47</a:t>
            </a:fld>
            <a:endParaRPr lang="fr-FR" dirty="0">
              <a:solidFill>
                <a:prstClr val="black">
                  <a:tint val="75000"/>
                </a:prstClr>
              </a:solidFill>
            </a:endParaRPr>
          </a:p>
        </p:txBody>
      </p:sp>
      <p:sp>
        <p:nvSpPr>
          <p:cNvPr id="3" name="Titre 2"/>
          <p:cNvSpPr>
            <a:spLocks noGrp="1"/>
          </p:cNvSpPr>
          <p:nvPr>
            <p:ph type="title"/>
          </p:nvPr>
        </p:nvSpPr>
        <p:spPr/>
        <p:txBody>
          <a:bodyPr/>
          <a:lstStyle/>
          <a:p>
            <a:r>
              <a:rPr lang="fr-FR" cap="all" dirty="0" smtClean="0"/>
              <a:t>Gestion des </a:t>
            </a:r>
            <a:r>
              <a:rPr lang="fr-FR" cap="all" dirty="0"/>
              <a:t>formats </a:t>
            </a:r>
            <a:r>
              <a:rPr lang="fr-FR" cap="all" dirty="0" smtClean="0"/>
              <a:t>#4</a:t>
            </a:r>
            <a:endParaRPr lang="fr-FR" dirty="0"/>
          </a:p>
        </p:txBody>
      </p:sp>
      <p:sp>
        <p:nvSpPr>
          <p:cNvPr id="12"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formats personnalisés</a:t>
            </a:r>
            <a:endParaRPr lang="fr-FR" cap="small" dirty="0"/>
          </a:p>
        </p:txBody>
      </p:sp>
      <p:sp>
        <p:nvSpPr>
          <p:cNvPr id="5" name="Rectangle 4"/>
          <p:cNvSpPr/>
          <p:nvPr/>
        </p:nvSpPr>
        <p:spPr>
          <a:xfrm>
            <a:off x="2111037" y="2759058"/>
            <a:ext cx="4005943" cy="1277273"/>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format</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value</a:t>
            </a:r>
            <a:r>
              <a:rPr lang="fr-FR" sz="1100" dirty="0">
                <a:solidFill>
                  <a:srgbClr val="000000"/>
                </a:solidFill>
                <a:latin typeface="Courier New" panose="02070309020205020404" pitchFamily="49" charset="0"/>
              </a:rPr>
              <a:t> effectif</a:t>
            </a:r>
          </a:p>
          <a:p>
            <a:r>
              <a:rPr lang="fr-FR" sz="1100" dirty="0">
                <a:solidFill>
                  <a:srgbClr val="000000"/>
                </a:solidFill>
                <a:latin typeface="Courier New" panose="02070309020205020404" pitchFamily="49" charset="0"/>
              </a:rPr>
              <a:t>    </a:t>
            </a:r>
            <a:r>
              <a:rPr lang="fr-FR" sz="1100" b="1" dirty="0">
                <a:solidFill>
                  <a:srgbClr val="008080"/>
                </a:solidFill>
                <a:latin typeface="Courier New" panose="02070309020205020404" pitchFamily="49" charset="0"/>
              </a:rPr>
              <a:t>0</a:t>
            </a:r>
            <a:r>
              <a:rPr lang="fr-FR" sz="1100" dirty="0">
                <a:solidFill>
                  <a:srgbClr val="000000"/>
                </a:solidFill>
                <a:latin typeface="Courier New" panose="02070309020205020404" pitchFamily="49" charset="0"/>
              </a:rPr>
              <a:t>   -&lt; </a:t>
            </a:r>
            <a:r>
              <a:rPr lang="fr-FR" sz="1100" b="1" dirty="0">
                <a:solidFill>
                  <a:srgbClr val="008080"/>
                </a:solidFill>
                <a:latin typeface="Courier New" panose="02070309020205020404" pitchFamily="49" charset="0"/>
              </a:rPr>
              <a:t>20</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"Très petite entreprise"</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b="1" dirty="0">
                <a:solidFill>
                  <a:srgbClr val="008080"/>
                </a:solidFill>
                <a:latin typeface="Courier New" panose="02070309020205020404" pitchFamily="49" charset="0"/>
              </a:rPr>
              <a:t>20</a:t>
            </a:r>
            <a:r>
              <a:rPr lang="fr-FR" sz="1100" dirty="0">
                <a:solidFill>
                  <a:srgbClr val="000000"/>
                </a:solidFill>
                <a:latin typeface="Courier New" panose="02070309020205020404" pitchFamily="49" charset="0"/>
              </a:rPr>
              <a:t>   -&lt; </a:t>
            </a:r>
            <a:r>
              <a:rPr lang="fr-FR" sz="1100" b="1" dirty="0">
                <a:solidFill>
                  <a:srgbClr val="008080"/>
                </a:solidFill>
                <a:latin typeface="Courier New" panose="02070309020205020404" pitchFamily="49" charset="0"/>
              </a:rPr>
              <a:t>250</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"PME"</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b="1" dirty="0">
                <a:solidFill>
                  <a:srgbClr val="008080"/>
                </a:solidFill>
                <a:latin typeface="Courier New" panose="02070309020205020404" pitchFamily="49" charset="0"/>
              </a:rPr>
              <a:t>250</a:t>
            </a:r>
            <a:r>
              <a:rPr lang="fr-FR" sz="1100" dirty="0">
                <a:solidFill>
                  <a:srgbClr val="000000"/>
                </a:solidFill>
                <a:latin typeface="Courier New" panose="02070309020205020404" pitchFamily="49" charset="0"/>
              </a:rPr>
              <a:t>   - HIGH = </a:t>
            </a:r>
            <a:r>
              <a:rPr lang="fr-FR" sz="1100" dirty="0">
                <a:solidFill>
                  <a:srgbClr val="800080"/>
                </a:solidFill>
                <a:latin typeface="Courier New" panose="02070309020205020404" pitchFamily="49" charset="0"/>
              </a:rPr>
              <a:t>"Grande entreprise"</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pic>
        <p:nvPicPr>
          <p:cNvPr id="8" name="Image 7"/>
          <p:cNvPicPr>
            <a:picLocks noChangeAspect="1"/>
          </p:cNvPicPr>
          <p:nvPr/>
        </p:nvPicPr>
        <p:blipFill rotWithShape="1">
          <a:blip r:embed="rId2"/>
          <a:srcRect r="28484" b="935"/>
          <a:stretch/>
        </p:blipFill>
        <p:spPr>
          <a:xfrm>
            <a:off x="64800" y="54000"/>
            <a:ext cx="2412393" cy="30344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40388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208725"/>
          </a:xfrm>
        </p:spPr>
        <p:txBody>
          <a:bodyPr>
            <a:normAutofit/>
          </a:bodyPr>
          <a:lstStyle/>
          <a:p>
            <a:pPr lvl="1"/>
            <a:endParaRPr lang="fr-FR" sz="500" b="1" dirty="0"/>
          </a:p>
          <a:p>
            <a:pPr lvl="2"/>
            <a:r>
              <a:rPr lang="fr-FR" u="sng" dirty="0" smtClean="0"/>
              <a:t>Exemple 3 :</a:t>
            </a:r>
            <a:r>
              <a:rPr lang="fr-FR" dirty="0"/>
              <a:t> Un troisième cas consiste à </a:t>
            </a:r>
            <a:r>
              <a:rPr lang="fr-FR" b="1" dirty="0"/>
              <a:t>utiliser une table SAS </a:t>
            </a:r>
            <a:r>
              <a:rPr lang="fr-FR" dirty="0"/>
              <a:t>contenant la définition d’un ou de plusieurs formats. Une telle table doit impérativement contenir les variables suivantes </a:t>
            </a:r>
            <a:r>
              <a:rPr lang="fr-FR" dirty="0" smtClean="0"/>
              <a:t>:</a:t>
            </a:r>
            <a:endParaRPr lang="fr-FR" dirty="0"/>
          </a:p>
          <a:p>
            <a:pPr lvl="3"/>
            <a:r>
              <a:rPr lang="fr-FR" sz="1400" dirty="0"/>
              <a:t>    </a:t>
            </a:r>
            <a:r>
              <a:rPr lang="fr-FR" sz="1400" b="1" dirty="0">
                <a:solidFill>
                  <a:schemeClr val="accent1">
                    <a:lumMod val="75000"/>
                  </a:schemeClr>
                </a:solidFill>
              </a:rPr>
              <a:t>FMTNAME</a:t>
            </a:r>
            <a:r>
              <a:rPr lang="fr-FR" sz="1400" dirty="0"/>
              <a:t> qui contient le nom du format à créer (sans $ liminaire même pour un format caractère) ;</a:t>
            </a:r>
          </a:p>
          <a:p>
            <a:pPr lvl="3"/>
            <a:r>
              <a:rPr lang="fr-FR" sz="1400" dirty="0"/>
              <a:t>    </a:t>
            </a:r>
            <a:r>
              <a:rPr lang="fr-FR" sz="1400" b="1" dirty="0">
                <a:solidFill>
                  <a:schemeClr val="accent1">
                    <a:lumMod val="75000"/>
                  </a:schemeClr>
                </a:solidFill>
              </a:rPr>
              <a:t>TYPE</a:t>
            </a:r>
            <a:r>
              <a:rPr lang="fr-FR" sz="1400" dirty="0"/>
              <a:t> qui vaut C pour un format caractère ou N pour un format numérique ;</a:t>
            </a:r>
          </a:p>
          <a:p>
            <a:pPr lvl="3"/>
            <a:r>
              <a:rPr lang="fr-FR" sz="1400" dirty="0"/>
              <a:t>    </a:t>
            </a:r>
            <a:r>
              <a:rPr lang="fr-FR" sz="1400" b="1" dirty="0">
                <a:solidFill>
                  <a:schemeClr val="accent1">
                    <a:lumMod val="75000"/>
                  </a:schemeClr>
                </a:solidFill>
              </a:rPr>
              <a:t>START</a:t>
            </a:r>
            <a:r>
              <a:rPr lang="fr-FR" sz="1400" dirty="0"/>
              <a:t> qui contient la valeur telle qu’elle est stockée par SAS ;</a:t>
            </a:r>
          </a:p>
          <a:p>
            <a:pPr lvl="3"/>
            <a:r>
              <a:rPr lang="fr-FR" sz="1400" dirty="0"/>
              <a:t>    </a:t>
            </a:r>
            <a:r>
              <a:rPr lang="fr-FR" sz="1400" b="1" dirty="0">
                <a:solidFill>
                  <a:schemeClr val="accent1">
                    <a:lumMod val="75000"/>
                  </a:schemeClr>
                </a:solidFill>
              </a:rPr>
              <a:t>LABEL</a:t>
            </a:r>
            <a:r>
              <a:rPr lang="fr-FR" sz="1400" dirty="0"/>
              <a:t> qui contient la valeur telle qu’elle sera affichée à travers.</a:t>
            </a:r>
          </a:p>
          <a:p>
            <a:pPr lvl="2"/>
            <a:endParaRPr lang="fr-FR" dirty="0" smtClean="0"/>
          </a:p>
          <a:p>
            <a:pPr lvl="2"/>
            <a:endParaRPr lang="fr-FR" dirty="0"/>
          </a:p>
          <a:p>
            <a:pPr lvl="2"/>
            <a:endParaRPr lang="fr-FR" dirty="0"/>
          </a:p>
          <a:p>
            <a:pPr marL="914377" lvl="2" indent="0">
              <a:buNone/>
            </a:pPr>
            <a:r>
              <a:rPr lang="fr-FR" sz="1200" dirty="0" smtClean="0"/>
              <a:t>				Le </a:t>
            </a:r>
            <a:r>
              <a:rPr lang="fr-FR" sz="1200" dirty="0"/>
              <a:t>simple programme ci-dessous permet de créer le format </a:t>
            </a:r>
            <a:r>
              <a:rPr lang="fr-FR" sz="1200" b="1" dirty="0" smtClean="0"/>
              <a:t>$REGION </a:t>
            </a:r>
            <a:r>
              <a:rPr lang="fr-FR" sz="1200" dirty="0" smtClean="0"/>
              <a:t>(stocké dans la </a:t>
            </a:r>
            <a:r>
              <a:rPr lang="fr-FR" sz="1200" dirty="0" err="1" smtClean="0"/>
              <a:t>work</a:t>
            </a:r>
            <a:r>
              <a:rPr lang="fr-FR" sz="1200" dirty="0"/>
              <a:t>)</a:t>
            </a:r>
            <a:endParaRPr lang="fr-FR" sz="1200" dirty="0" smtClean="0"/>
          </a:p>
          <a:p>
            <a:pPr marL="914377" lvl="2" indent="0">
              <a:buNone/>
            </a:pPr>
            <a:endParaRPr lang="fr-FR" sz="1200" b="1" dirty="0"/>
          </a:p>
          <a:p>
            <a:pPr marL="914377" lvl="2" indent="0">
              <a:buNone/>
            </a:pPr>
            <a:endParaRPr lang="fr-FR" sz="1200" b="1" dirty="0" smtClean="0"/>
          </a:p>
          <a:p>
            <a:pPr marL="914377" lvl="2" indent="0">
              <a:buNone/>
            </a:pPr>
            <a:endParaRPr lang="fr-FR" sz="1200" b="1" dirty="0"/>
          </a:p>
          <a:p>
            <a:pPr marL="914377" lvl="2" indent="0">
              <a:buNone/>
            </a:pPr>
            <a:r>
              <a:rPr lang="fr-FR" sz="1200" b="1" dirty="0" smtClean="0"/>
              <a:t>				</a:t>
            </a:r>
            <a:r>
              <a:rPr lang="fr-FR" sz="1200" b="1" dirty="0" smtClean="0">
                <a:sym typeface="Wingdings" panose="05000000000000000000" pitchFamily="2" charset="2"/>
              </a:rPr>
              <a:t> </a:t>
            </a:r>
            <a:r>
              <a:rPr lang="fr-FR" sz="1200" dirty="0" smtClean="0"/>
              <a:t>Il ne sera pas utilisable dans une session future.</a:t>
            </a:r>
            <a:endParaRPr lang="fr-FR" sz="1200" b="1" dirty="0" smtClean="0"/>
          </a:p>
          <a:p>
            <a:pPr marL="914377" lvl="2" indent="0">
              <a:buNone/>
            </a:pPr>
            <a:endParaRPr lang="fr-FR" sz="1200" dirty="0"/>
          </a:p>
          <a:p>
            <a:pPr marL="914377" lvl="2" indent="0">
              <a:buNone/>
            </a:pPr>
            <a:endParaRPr lang="fr-FR" sz="1200" dirty="0" smtClean="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48</a:t>
            </a:fld>
            <a:endParaRPr lang="fr-FR" dirty="0">
              <a:solidFill>
                <a:prstClr val="black">
                  <a:tint val="75000"/>
                </a:prstClr>
              </a:solidFill>
            </a:endParaRPr>
          </a:p>
        </p:txBody>
      </p:sp>
      <p:sp>
        <p:nvSpPr>
          <p:cNvPr id="3" name="Titre 2"/>
          <p:cNvSpPr>
            <a:spLocks noGrp="1"/>
          </p:cNvSpPr>
          <p:nvPr>
            <p:ph type="title"/>
          </p:nvPr>
        </p:nvSpPr>
        <p:spPr/>
        <p:txBody>
          <a:bodyPr/>
          <a:lstStyle/>
          <a:p>
            <a:r>
              <a:rPr lang="fr-FR" cap="all" dirty="0" smtClean="0"/>
              <a:t>Gestion des </a:t>
            </a:r>
            <a:r>
              <a:rPr lang="fr-FR" cap="all" dirty="0"/>
              <a:t>formats </a:t>
            </a:r>
            <a:r>
              <a:rPr lang="fr-FR" cap="all" dirty="0" smtClean="0"/>
              <a:t>#5</a:t>
            </a:r>
            <a:endParaRPr lang="fr-FR" dirty="0"/>
          </a:p>
        </p:txBody>
      </p:sp>
      <p:sp>
        <p:nvSpPr>
          <p:cNvPr id="12"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formats personnalisés</a:t>
            </a:r>
            <a:endParaRPr lang="fr-FR" cap="small" dirty="0"/>
          </a:p>
        </p:txBody>
      </p:sp>
      <p:sp>
        <p:nvSpPr>
          <p:cNvPr id="5" name="Rectangle 4"/>
          <p:cNvSpPr/>
          <p:nvPr/>
        </p:nvSpPr>
        <p:spPr>
          <a:xfrm>
            <a:off x="5560971" y="4031755"/>
            <a:ext cx="4588869" cy="430887"/>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format</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cntlin</a:t>
            </a:r>
            <a:r>
              <a:rPr lang="fr-FR" sz="1100" dirty="0">
                <a:solidFill>
                  <a:srgbClr val="000000"/>
                </a:solidFill>
                <a:latin typeface="Courier New" panose="02070309020205020404" pitchFamily="49" charset="0"/>
              </a:rPr>
              <a:t> = </a:t>
            </a:r>
            <a:r>
              <a:rPr lang="fr-FR" sz="1100" dirty="0" err="1">
                <a:solidFill>
                  <a:srgbClr val="000000"/>
                </a:solidFill>
                <a:latin typeface="Courier New" panose="02070309020205020404" pitchFamily="49" charset="0"/>
              </a:rPr>
              <a:t>work.region</a:t>
            </a:r>
            <a:r>
              <a:rPr lang="fr-FR" sz="1100" dirty="0">
                <a:solidFill>
                  <a:srgbClr val="000000"/>
                </a:solidFill>
                <a:latin typeface="Courier New" panose="02070309020205020404" pitchFamily="49" charset="0"/>
              </a:rPr>
              <a:t>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pic>
        <p:nvPicPr>
          <p:cNvPr id="7" name="Image 6"/>
          <p:cNvPicPr>
            <a:picLocks noChangeAspect="1"/>
          </p:cNvPicPr>
          <p:nvPr/>
        </p:nvPicPr>
        <p:blipFill>
          <a:blip r:embed="rId2"/>
          <a:stretch>
            <a:fillRect/>
          </a:stretch>
        </p:blipFill>
        <p:spPr>
          <a:xfrm>
            <a:off x="1752916" y="3176640"/>
            <a:ext cx="3524478" cy="2693869"/>
          </a:xfrm>
          <a:prstGeom prst="rect">
            <a:avLst/>
          </a:prstGeom>
        </p:spPr>
      </p:pic>
      <p:sp>
        <p:nvSpPr>
          <p:cNvPr id="9" name="ZoneTexte 8"/>
          <p:cNvSpPr txBox="1"/>
          <p:nvPr/>
        </p:nvSpPr>
        <p:spPr>
          <a:xfrm>
            <a:off x="1752916" y="5841798"/>
            <a:ext cx="3524477" cy="246221"/>
          </a:xfrm>
          <a:prstGeom prst="rect">
            <a:avLst/>
          </a:prstGeom>
          <a:noFill/>
        </p:spPr>
        <p:txBody>
          <a:bodyPr vert="horz" wrap="square" rtlCol="0">
            <a:spAutoFit/>
          </a:bodyPr>
          <a:lstStyle/>
          <a:p>
            <a:pPr algn="ctr"/>
            <a:r>
              <a:rPr lang="fr-FR" sz="1000" b="1" dirty="0" err="1" smtClean="0">
                <a:solidFill>
                  <a:schemeClr val="tx2">
                    <a:lumMod val="75000"/>
                  </a:schemeClr>
                </a:solidFill>
              </a:rPr>
              <a:t>work.region</a:t>
            </a:r>
            <a:endParaRPr lang="fr-FR" sz="1100" b="1" dirty="0">
              <a:solidFill>
                <a:schemeClr val="tx2">
                  <a:lumMod val="75000"/>
                </a:schemeClr>
              </a:solidFill>
            </a:endParaRPr>
          </a:p>
        </p:txBody>
      </p:sp>
      <p:pic>
        <p:nvPicPr>
          <p:cNvPr id="10" name="Image 9"/>
          <p:cNvPicPr>
            <a:picLocks noChangeAspect="1"/>
          </p:cNvPicPr>
          <p:nvPr/>
        </p:nvPicPr>
        <p:blipFill rotWithShape="1">
          <a:blip r:embed="rId3"/>
          <a:srcRect r="28484" b="935"/>
          <a:stretch/>
        </p:blipFill>
        <p:spPr>
          <a:xfrm>
            <a:off x="64800" y="54000"/>
            <a:ext cx="2412393"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570167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208725"/>
          </a:xfrm>
        </p:spPr>
        <p:txBody>
          <a:bodyPr>
            <a:normAutofit/>
          </a:bodyPr>
          <a:lstStyle/>
          <a:p>
            <a:pPr lvl="1"/>
            <a:endParaRPr lang="fr-FR" sz="500" dirty="0"/>
          </a:p>
          <a:p>
            <a:pPr lvl="2"/>
            <a:r>
              <a:rPr lang="fr-FR" b="1" dirty="0" smtClean="0"/>
              <a:t>Sauvegarde d’un format dans un catalogue </a:t>
            </a:r>
            <a:r>
              <a:rPr lang="fr-FR" dirty="0" smtClean="0"/>
              <a:t>:</a:t>
            </a:r>
          </a:p>
          <a:p>
            <a:pPr lvl="2">
              <a:buClr>
                <a:schemeClr val="bg1"/>
              </a:buClr>
            </a:pPr>
            <a:r>
              <a:rPr lang="fr-FR" dirty="0" smtClean="0"/>
              <a:t>Dans notre exemple précédent, nous aurions pu stocker notre format dans un catalogue afin qu’il soit persistent et réutilisable dans une session future. </a:t>
            </a:r>
          </a:p>
          <a:p>
            <a:pPr lvl="2">
              <a:buClr>
                <a:schemeClr val="bg1"/>
              </a:buClr>
            </a:pPr>
            <a:endParaRPr lang="fr-FR" dirty="0"/>
          </a:p>
          <a:p>
            <a:pPr lvl="2">
              <a:buClr>
                <a:schemeClr val="bg1"/>
              </a:buClr>
            </a:pPr>
            <a:endParaRPr lang="fr-FR" dirty="0" smtClean="0"/>
          </a:p>
          <a:p>
            <a:pPr lvl="2">
              <a:buClr>
                <a:schemeClr val="bg1"/>
              </a:buClr>
            </a:pPr>
            <a:endParaRPr lang="fr-FR" dirty="0" smtClean="0"/>
          </a:p>
          <a:p>
            <a:pPr lvl="2">
              <a:buClr>
                <a:schemeClr val="bg1"/>
              </a:buClr>
            </a:pPr>
            <a:endParaRPr lang="fr-FR" dirty="0"/>
          </a:p>
          <a:p>
            <a:pPr lvl="2">
              <a:buClr>
                <a:schemeClr val="bg1"/>
              </a:buClr>
            </a:pPr>
            <a:endParaRPr lang="fr-FR" dirty="0" smtClean="0"/>
          </a:p>
          <a:p>
            <a:pPr lvl="2">
              <a:buClr>
                <a:schemeClr val="bg1"/>
              </a:buClr>
            </a:pPr>
            <a:endParaRPr lang="fr-FR" dirty="0"/>
          </a:p>
          <a:p>
            <a:pPr lvl="2"/>
            <a:r>
              <a:rPr lang="fr-FR" b="1" dirty="0" smtClean="0"/>
              <a:t>Liste des formats contenus dans un catalogue </a:t>
            </a:r>
            <a:r>
              <a:rPr lang="fr-FR" dirty="0" smtClean="0"/>
              <a:t>:</a:t>
            </a:r>
          </a:p>
          <a:p>
            <a:pPr lvl="2"/>
            <a:endParaRPr lang="fr-FR" dirty="0"/>
          </a:p>
          <a:p>
            <a:pPr lvl="2"/>
            <a:endParaRPr lang="fr-FR" dirty="0" smtClean="0"/>
          </a:p>
          <a:p>
            <a:pPr lvl="2"/>
            <a:endParaRPr lang="fr-FR" dirty="0" smtClean="0"/>
          </a:p>
          <a:p>
            <a:pPr lvl="2"/>
            <a:endParaRPr lang="fr-FR" b="1" dirty="0" smtClean="0"/>
          </a:p>
          <a:p>
            <a:pPr lvl="2"/>
            <a:r>
              <a:rPr lang="fr-FR" b="1" dirty="0" smtClean="0"/>
              <a:t>Voir le contenu d’un catalogue </a:t>
            </a:r>
            <a:r>
              <a:rPr lang="fr-FR" dirty="0" smtClean="0"/>
              <a:t>:</a:t>
            </a:r>
          </a:p>
          <a:p>
            <a:pPr marL="914377" lvl="2" indent="0">
              <a:buNone/>
            </a:pPr>
            <a:endParaRPr lang="fr-FR" sz="1200" dirty="0" smtClean="0"/>
          </a:p>
          <a:p>
            <a:pPr marL="914377" lvl="2" indent="0">
              <a:buNone/>
            </a:pPr>
            <a:endParaRPr lang="fr-FR" sz="1200" dirty="0"/>
          </a:p>
          <a:p>
            <a:pPr marL="914377" lvl="2" indent="0">
              <a:spcBef>
                <a:spcPts val="0"/>
              </a:spcBef>
              <a:buNone/>
            </a:pPr>
            <a:r>
              <a:rPr lang="fr-FR" sz="1200" dirty="0"/>
              <a:t>				</a:t>
            </a:r>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49</a:t>
            </a:fld>
            <a:endParaRPr lang="fr-FR" dirty="0">
              <a:solidFill>
                <a:prstClr val="black">
                  <a:tint val="75000"/>
                </a:prstClr>
              </a:solidFill>
            </a:endParaRPr>
          </a:p>
        </p:txBody>
      </p:sp>
      <p:sp>
        <p:nvSpPr>
          <p:cNvPr id="3" name="Titre 2"/>
          <p:cNvSpPr>
            <a:spLocks noGrp="1"/>
          </p:cNvSpPr>
          <p:nvPr>
            <p:ph type="title"/>
          </p:nvPr>
        </p:nvSpPr>
        <p:spPr/>
        <p:txBody>
          <a:bodyPr/>
          <a:lstStyle/>
          <a:p>
            <a:r>
              <a:rPr lang="fr-FR" cap="all" dirty="0" smtClean="0"/>
              <a:t>Gestion des </a:t>
            </a:r>
            <a:r>
              <a:rPr lang="fr-FR" cap="all" dirty="0"/>
              <a:t>formats </a:t>
            </a:r>
            <a:r>
              <a:rPr lang="fr-FR" cap="all" dirty="0" smtClean="0"/>
              <a:t>#6</a:t>
            </a:r>
            <a:endParaRPr lang="fr-FR" dirty="0"/>
          </a:p>
        </p:txBody>
      </p:sp>
      <p:sp>
        <p:nvSpPr>
          <p:cNvPr id="12"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catalogue de format</a:t>
            </a:r>
            <a:endParaRPr lang="fr-FR" cap="small" dirty="0"/>
          </a:p>
        </p:txBody>
      </p:sp>
      <p:sp>
        <p:nvSpPr>
          <p:cNvPr id="13" name="Rectangle 12"/>
          <p:cNvSpPr/>
          <p:nvPr/>
        </p:nvSpPr>
        <p:spPr>
          <a:xfrm>
            <a:off x="2118908" y="2261941"/>
            <a:ext cx="4683576" cy="600164"/>
          </a:xfrm>
          <a:prstGeom prst="rect">
            <a:avLst/>
          </a:prstGeom>
          <a:ln w="3175">
            <a:solidFill>
              <a:schemeClr val="tx2"/>
            </a:solidFill>
          </a:ln>
        </p:spPr>
        <p:txBody>
          <a:bodyPr wrap="square">
            <a:spAutoFit/>
          </a:bodyPr>
          <a:lstStyle/>
          <a:p>
            <a:r>
              <a:rPr lang="fr-FR" sz="1100" dirty="0" err="1">
                <a:solidFill>
                  <a:srgbClr val="0000FF"/>
                </a:solidFill>
                <a:latin typeface="Courier New" panose="02070309020205020404" pitchFamily="49" charset="0"/>
              </a:rPr>
              <a:t>libname</a:t>
            </a:r>
            <a:r>
              <a:rPr lang="fr-FR" sz="1100" dirty="0">
                <a:solidFill>
                  <a:srgbClr val="000000"/>
                </a:solidFill>
                <a:latin typeface="Courier New" panose="02070309020205020404" pitchFamily="49" charset="0"/>
              </a:rPr>
              <a:t> MYFMT </a:t>
            </a:r>
            <a:r>
              <a:rPr lang="fr-FR" sz="1100" dirty="0">
                <a:solidFill>
                  <a:srgbClr val="800080"/>
                </a:solidFill>
                <a:latin typeface="Courier New" panose="02070309020205020404" pitchFamily="49" charset="0"/>
              </a:rPr>
              <a:t>"/.../formats"</a:t>
            </a:r>
            <a:r>
              <a:rPr lang="fr-FR" sz="1100" dirty="0">
                <a:solidFill>
                  <a:srgbClr val="000000"/>
                </a:solidFill>
                <a:latin typeface="Courier New" panose="02070309020205020404" pitchFamily="49" charset="0"/>
              </a:rPr>
              <a:t>;</a:t>
            </a:r>
          </a:p>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format</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cntlin</a:t>
            </a:r>
            <a:r>
              <a:rPr lang="fr-FR" sz="1100" dirty="0">
                <a:solidFill>
                  <a:srgbClr val="000000"/>
                </a:solidFill>
                <a:latin typeface="Courier New" panose="02070309020205020404" pitchFamily="49" charset="0"/>
              </a:rPr>
              <a:t> = </a:t>
            </a:r>
            <a:r>
              <a:rPr lang="fr-FR" sz="1100" dirty="0" err="1">
                <a:solidFill>
                  <a:srgbClr val="000000"/>
                </a:solidFill>
                <a:latin typeface="Courier New" panose="02070309020205020404" pitchFamily="49" charset="0"/>
              </a:rPr>
              <a:t>work.region</a:t>
            </a:r>
            <a:r>
              <a:rPr lang="fr-FR" sz="1100" dirty="0">
                <a:solidFill>
                  <a:srgbClr val="000000"/>
                </a:solidFill>
                <a:latin typeface="Courier New" panose="02070309020205020404" pitchFamily="49" charset="0"/>
              </a:rPr>
              <a:t> </a:t>
            </a:r>
            <a:r>
              <a:rPr lang="fr-FR" sz="1100" dirty="0" smtClean="0">
                <a:solidFill>
                  <a:srgbClr val="0000FF"/>
                </a:solidFill>
                <a:latin typeface="Courier New" panose="02070309020205020404" pitchFamily="49" charset="0"/>
              </a:rPr>
              <a:t>lib</a:t>
            </a:r>
            <a:r>
              <a:rPr lang="fr-FR" sz="1100" dirty="0" smtClean="0">
                <a:solidFill>
                  <a:srgbClr val="000000"/>
                </a:solidFill>
                <a:latin typeface="Courier New" panose="02070309020205020404" pitchFamily="49" charset="0"/>
              </a:rPr>
              <a:t>=</a:t>
            </a:r>
            <a:r>
              <a:rPr lang="fr-FR" sz="1100" dirty="0" err="1" smtClean="0">
                <a:solidFill>
                  <a:srgbClr val="000000"/>
                </a:solidFill>
                <a:latin typeface="Courier New" panose="02070309020205020404" pitchFamily="49" charset="0"/>
              </a:rPr>
              <a:t>MYFMT.formats</a:t>
            </a:r>
            <a:r>
              <a:rPr lang="fr-FR" sz="1100" dirty="0" smtClean="0">
                <a:solidFill>
                  <a:srgbClr val="000000"/>
                </a:solidFill>
                <a:latin typeface="Courier New" panose="02070309020205020404" pitchFamily="49" charset="0"/>
              </a:rPr>
              <a:t>;</a:t>
            </a:r>
            <a:endParaRPr lang="fr-FR" sz="1100" dirty="0">
              <a:solidFill>
                <a:srgbClr val="000000"/>
              </a:solidFill>
              <a:latin typeface="Courier New" panose="02070309020205020404" pitchFamily="49" charset="0"/>
            </a:endParaRP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sz="1100" dirty="0"/>
          </a:p>
        </p:txBody>
      </p:sp>
      <p:sp>
        <p:nvSpPr>
          <p:cNvPr id="14" name="Rectangle 13"/>
          <p:cNvSpPr/>
          <p:nvPr/>
        </p:nvSpPr>
        <p:spPr>
          <a:xfrm>
            <a:off x="2118908" y="2952625"/>
            <a:ext cx="4683576" cy="430887"/>
          </a:xfrm>
          <a:prstGeom prst="rect">
            <a:avLst/>
          </a:prstGeom>
          <a:ln w="3175">
            <a:solidFill>
              <a:schemeClr val="tx2"/>
            </a:solidFill>
          </a:ln>
        </p:spPr>
        <p:txBody>
          <a:bodyPr wrap="square">
            <a:spAutoFit/>
          </a:bodyPr>
          <a:lstStyle/>
          <a:p>
            <a:r>
              <a:rPr lang="fr-FR" sz="1100" dirty="0" err="1">
                <a:solidFill>
                  <a:srgbClr val="0000FF"/>
                </a:solidFill>
                <a:latin typeface="Courier New" panose="02070309020205020404" pitchFamily="49" charset="0"/>
              </a:rPr>
              <a:t>libname</a:t>
            </a:r>
            <a:r>
              <a:rPr lang="fr-FR" sz="1100" dirty="0">
                <a:solidFill>
                  <a:srgbClr val="000000"/>
                </a:solidFill>
                <a:latin typeface="Courier New" panose="02070309020205020404" pitchFamily="49" charset="0"/>
              </a:rPr>
              <a:t> MYFMT </a:t>
            </a:r>
            <a:r>
              <a:rPr lang="fr-FR" sz="1100" dirty="0">
                <a:solidFill>
                  <a:srgbClr val="800080"/>
                </a:solidFill>
                <a:latin typeface="Courier New" panose="02070309020205020404" pitchFamily="49" charset="0"/>
              </a:rPr>
              <a:t>"/.../formats"</a:t>
            </a:r>
            <a:r>
              <a:rPr lang="fr-FR" sz="1100" dirty="0">
                <a:solidFill>
                  <a:srgbClr val="000000"/>
                </a:solidFill>
                <a:latin typeface="Courier New" panose="02070309020205020404" pitchFamily="49" charset="0"/>
              </a:rPr>
              <a:t>;</a:t>
            </a:r>
          </a:p>
          <a:p>
            <a:r>
              <a:rPr lang="fr-FR" sz="1100" dirty="0">
                <a:solidFill>
                  <a:srgbClr val="0000FF"/>
                </a:solidFill>
                <a:latin typeface="Courier New" panose="02070309020205020404" pitchFamily="49" charset="0"/>
              </a:rPr>
              <a:t>options</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fmtsearch</a:t>
            </a:r>
            <a:r>
              <a:rPr lang="fr-FR" sz="1100" dirty="0">
                <a:solidFill>
                  <a:srgbClr val="000000"/>
                </a:solidFill>
                <a:latin typeface="Courier New" panose="02070309020205020404" pitchFamily="49" charset="0"/>
              </a:rPr>
              <a:t> = (</a:t>
            </a:r>
            <a:r>
              <a:rPr lang="fr-FR" sz="1100" dirty="0" err="1">
                <a:solidFill>
                  <a:srgbClr val="000000"/>
                </a:solidFill>
                <a:latin typeface="Courier New" panose="02070309020205020404" pitchFamily="49" charset="0"/>
              </a:rPr>
              <a:t>MYFMT.formats</a:t>
            </a:r>
            <a:r>
              <a:rPr lang="fr-FR" sz="1100" dirty="0">
                <a:solidFill>
                  <a:srgbClr val="000000"/>
                </a:solidFill>
                <a:latin typeface="Courier New" panose="02070309020205020404" pitchFamily="49" charset="0"/>
              </a:rPr>
              <a:t>); </a:t>
            </a:r>
            <a:endParaRPr lang="fr-FR" sz="1100" dirty="0"/>
          </a:p>
        </p:txBody>
      </p:sp>
      <p:sp>
        <p:nvSpPr>
          <p:cNvPr id="15" name="ZoneTexte 14"/>
          <p:cNvSpPr txBox="1"/>
          <p:nvPr/>
        </p:nvSpPr>
        <p:spPr>
          <a:xfrm>
            <a:off x="6802484" y="3044957"/>
            <a:ext cx="2916282" cy="246221"/>
          </a:xfrm>
          <a:prstGeom prst="rect">
            <a:avLst/>
          </a:prstGeom>
          <a:noFill/>
        </p:spPr>
        <p:txBody>
          <a:bodyPr vert="horz" wrap="square" rtlCol="0">
            <a:spAutoFit/>
          </a:bodyPr>
          <a:lstStyle/>
          <a:p>
            <a:r>
              <a:rPr lang="fr-FR" sz="1000" dirty="0" smtClean="0">
                <a:solidFill>
                  <a:schemeClr val="tx2">
                    <a:lumMod val="75000"/>
                  </a:schemeClr>
                </a:solidFill>
              </a:rPr>
              <a:t>Utilisation du format créé</a:t>
            </a:r>
            <a:endParaRPr lang="fr-FR" sz="1100" dirty="0">
              <a:solidFill>
                <a:schemeClr val="tx2">
                  <a:lumMod val="75000"/>
                </a:schemeClr>
              </a:solidFill>
            </a:endParaRPr>
          </a:p>
        </p:txBody>
      </p:sp>
      <p:sp>
        <p:nvSpPr>
          <p:cNvPr id="11" name="Rectangle 10"/>
          <p:cNvSpPr/>
          <p:nvPr/>
        </p:nvSpPr>
        <p:spPr>
          <a:xfrm>
            <a:off x="2118908" y="4072771"/>
            <a:ext cx="2856410"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catalog</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c</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MYFMT.formats</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contents</a:t>
            </a:r>
            <a:r>
              <a:rPr lang="fr-FR" sz="1100" dirty="0">
                <a:solidFill>
                  <a:srgbClr val="000000"/>
                </a:solidFill>
                <a:latin typeface="Courier New" panose="02070309020205020404" pitchFamily="49" charset="0"/>
              </a:rPr>
              <a:t> stat;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16" name="Image 15"/>
          <p:cNvPicPr>
            <a:picLocks noChangeAspect="1"/>
          </p:cNvPicPr>
          <p:nvPr/>
        </p:nvPicPr>
        <p:blipFill>
          <a:blip r:embed="rId2"/>
          <a:stretch>
            <a:fillRect/>
          </a:stretch>
        </p:blipFill>
        <p:spPr>
          <a:xfrm>
            <a:off x="5832565" y="4038456"/>
            <a:ext cx="4937761" cy="724289"/>
          </a:xfrm>
          <a:prstGeom prst="rect">
            <a:avLst/>
          </a:prstGeom>
        </p:spPr>
      </p:pic>
      <p:sp>
        <p:nvSpPr>
          <p:cNvPr id="17" name="Flèche droite 16"/>
          <p:cNvSpPr/>
          <p:nvPr/>
        </p:nvSpPr>
        <p:spPr>
          <a:xfrm>
            <a:off x="5247187" y="4311101"/>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2118908" y="5417689"/>
            <a:ext cx="3929195" cy="430887"/>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format</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library</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MYFMT.formats</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fmtlib</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19" name="Image 18"/>
          <p:cNvPicPr>
            <a:picLocks noChangeAspect="1"/>
          </p:cNvPicPr>
          <p:nvPr/>
        </p:nvPicPr>
        <p:blipFill rotWithShape="1">
          <a:blip r:embed="rId3"/>
          <a:srcRect b="56320"/>
          <a:stretch/>
        </p:blipFill>
        <p:spPr>
          <a:xfrm>
            <a:off x="7000879" y="4967711"/>
            <a:ext cx="4009372" cy="1139174"/>
          </a:xfrm>
          <a:prstGeom prst="rect">
            <a:avLst/>
          </a:prstGeom>
        </p:spPr>
      </p:pic>
      <p:sp>
        <p:nvSpPr>
          <p:cNvPr id="20" name="Flèche droite 19"/>
          <p:cNvSpPr/>
          <p:nvPr/>
        </p:nvSpPr>
        <p:spPr>
          <a:xfrm>
            <a:off x="6281330" y="5587054"/>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p:cNvPicPr>
            <a:picLocks noChangeAspect="1"/>
          </p:cNvPicPr>
          <p:nvPr/>
        </p:nvPicPr>
        <p:blipFill rotWithShape="1">
          <a:blip r:embed="rId4"/>
          <a:srcRect r="28484" b="935"/>
          <a:stretch/>
        </p:blipFill>
        <p:spPr>
          <a:xfrm>
            <a:off x="64800" y="54000"/>
            <a:ext cx="2412393" cy="303447"/>
          </a:xfrm>
          <a:prstGeom prst="rect">
            <a:avLst/>
          </a:prstGeom>
        </p:spPr>
      </p:pic>
      <p:sp>
        <p:nvSpPr>
          <p:cNvPr id="22" name="Rectangle 2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91232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pPr marL="0" indent="0">
              <a:buNone/>
            </a:pPr>
            <a:r>
              <a:rPr lang="fr-FR" sz="1600" dirty="0" smtClean="0"/>
              <a:t>L'invention </a:t>
            </a:r>
            <a:r>
              <a:rPr lang="fr-FR" sz="1600" dirty="0"/>
              <a:t>du logiciel SAS est historiquement attribuée à Anthony J. BARR au début des années 1960, Anthony J. BARR était alors étudiant à l'Université de </a:t>
            </a:r>
            <a:r>
              <a:rPr lang="fr-FR" sz="1600" dirty="0" err="1"/>
              <a:t>North</a:t>
            </a:r>
            <a:r>
              <a:rPr lang="fr-FR" sz="1600" dirty="0"/>
              <a:t> Carolina aux États-Unis.</a:t>
            </a:r>
          </a:p>
          <a:p>
            <a:pPr marL="0" indent="0">
              <a:buNone/>
            </a:pPr>
            <a:r>
              <a:rPr lang="fr-FR" sz="1600" dirty="0"/>
              <a:t>Le premier programme d'analyse statistique développé par Anthony J. BARR réalisait une analyse de la variance, il a ensuite </a:t>
            </a:r>
            <a:r>
              <a:rPr lang="fr-FR" sz="1600" dirty="0" smtClean="0"/>
              <a:t>enrichi </a:t>
            </a:r>
            <a:r>
              <a:rPr lang="fr-FR" sz="1600" dirty="0"/>
              <a:t>son programme pour lui permettre de faire des régressions multiples.</a:t>
            </a:r>
          </a:p>
          <a:p>
            <a:pPr marL="0" indent="0">
              <a:buNone/>
            </a:pPr>
            <a:r>
              <a:rPr lang="fr-FR" sz="1600" dirty="0"/>
              <a:t>Anthony J. BARR a continué son programme en solo jusqu'à la fin des années 60, c'est à cette époque qu'il a commencé à s'associer avec d'autres personnes </a:t>
            </a:r>
            <a:r>
              <a:rPr lang="fr-FR" sz="1600" dirty="0" smtClean="0"/>
              <a:t>pour donner </a:t>
            </a:r>
            <a:r>
              <a:rPr lang="fr-FR" sz="1600" dirty="0"/>
              <a:t>une autre ampleur à son désormais logiciel. Ce partenariat a non seulement permis l'ajout de nombreuses autres analyses statistiques, mais a aussi permis de faire de la </a:t>
            </a:r>
            <a:r>
              <a:rPr lang="fr-FR" sz="1600" dirty="0" smtClean="0"/>
              <a:t>gestion </a:t>
            </a:r>
            <a:r>
              <a:rPr lang="fr-FR" sz="1600" dirty="0"/>
              <a:t>de bases de données et du reporting </a:t>
            </a:r>
            <a:r>
              <a:rPr lang="fr-FR" sz="1600" dirty="0" smtClean="0"/>
              <a:t>: </a:t>
            </a:r>
            <a:r>
              <a:rPr lang="fr-FR" sz="1600" dirty="0"/>
              <a:t>outils indispensables à toute analyse statistique. Anthony J. BARR a de plus créé un propre langage de programmation pour son logiciel : le macro langage.</a:t>
            </a:r>
          </a:p>
          <a:p>
            <a:pPr marL="0" indent="0">
              <a:buNone/>
            </a:pPr>
            <a:r>
              <a:rPr lang="fr-FR" sz="1600" dirty="0"/>
              <a:t>En 1976, la société SAS Institute Incorporation est créée.</a:t>
            </a:r>
          </a:p>
          <a:p>
            <a:pPr marL="0" indent="0">
              <a:buNone/>
            </a:pPr>
            <a:endParaRPr lang="fr-FR" sz="1600" dirty="0" smtClean="0"/>
          </a:p>
          <a:p>
            <a:pPr marL="0" indent="0">
              <a:buNone/>
            </a:pPr>
            <a:r>
              <a:rPr lang="fr-FR" sz="1600" dirty="0" smtClean="0"/>
              <a:t>Au </a:t>
            </a:r>
            <a:r>
              <a:rPr lang="fr-FR" sz="1600" dirty="0"/>
              <a:t>cours de son histoire, la société SAS a su élargir son champ de compétences pour s'adapter au marché, aux nouvelles technologies et/ou techniques. Cette stratégie lui a permis de devenir l'un des leaders mondiaux du marché de la Business Intelligence.</a:t>
            </a:r>
          </a:p>
          <a:p>
            <a:pPr marL="0" indent="0">
              <a:buNone/>
            </a:pPr>
            <a:r>
              <a:rPr lang="fr-FR" sz="1600" dirty="0"/>
              <a:t>La politique de SAS a toujours été de garantir une rétrocompatibilité de ces programmes, c'est-à-dire que les programmes et objets SAS doivent pouvoir fonctionner d'une version à l'autre.</a:t>
            </a:r>
          </a:p>
          <a:p>
            <a:pPr marL="0" indent="0">
              <a:buNone/>
            </a:pPr>
            <a:r>
              <a:rPr lang="fr-FR" sz="1600" dirty="0"/>
              <a:t>La dernière version de SAS est la version </a:t>
            </a:r>
            <a:r>
              <a:rPr lang="fr-FR" sz="1600" dirty="0" smtClean="0"/>
              <a:t>9.4. </a:t>
            </a:r>
          </a:p>
        </p:txBody>
      </p:sp>
      <p:sp>
        <p:nvSpPr>
          <p:cNvPr id="5" name="Titre 4"/>
          <p:cNvSpPr>
            <a:spLocks noGrp="1"/>
          </p:cNvSpPr>
          <p:nvPr>
            <p:ph type="title"/>
          </p:nvPr>
        </p:nvSpPr>
        <p:spPr/>
        <p:txBody>
          <a:bodyPr/>
          <a:lstStyle/>
          <a:p>
            <a:r>
              <a:rPr lang="fr-FR" cap="all" dirty="0" smtClean="0"/>
              <a:t>Un peu d’histoire</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a:t>
            </a:fld>
            <a:endParaRPr lang="fr-FR" dirty="0">
              <a:solidFill>
                <a:prstClr val="black">
                  <a:tint val="75000"/>
                </a:prstClr>
              </a:solidFill>
            </a:endParaRPr>
          </a:p>
        </p:txBody>
      </p:sp>
      <p:pic>
        <p:nvPicPr>
          <p:cNvPr id="7" name="Image 6"/>
          <p:cNvPicPr>
            <a:picLocks noChangeAspect="1"/>
          </p:cNvPicPr>
          <p:nvPr/>
        </p:nvPicPr>
        <p:blipFill rotWithShape="1">
          <a:blip r:embed="rId2"/>
          <a:srcRect r="28780" b="162"/>
          <a:stretch/>
        </p:blipFill>
        <p:spPr>
          <a:xfrm>
            <a:off x="65950" y="52250"/>
            <a:ext cx="2402930" cy="30519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50829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208725"/>
          </a:xfrm>
        </p:spPr>
        <p:txBody>
          <a:bodyPr>
            <a:normAutofit/>
          </a:bodyPr>
          <a:lstStyle/>
          <a:p>
            <a:pPr lvl="1"/>
            <a:endParaRPr lang="fr-FR" sz="500" dirty="0"/>
          </a:p>
          <a:p>
            <a:pPr lvl="2"/>
            <a:r>
              <a:rPr lang="fr-FR" dirty="0"/>
              <a:t>Comme </a:t>
            </a:r>
            <a:r>
              <a:rPr lang="fr-FR" dirty="0" smtClean="0"/>
              <a:t>nous l’avons dit, </a:t>
            </a:r>
            <a:r>
              <a:rPr lang="fr-FR" dirty="0"/>
              <a:t>le format est un moyen d’éviter les recodages de variables dans une procédure </a:t>
            </a:r>
            <a:r>
              <a:rPr lang="fr-FR" dirty="0" smtClean="0"/>
              <a:t>statistique :</a:t>
            </a:r>
          </a:p>
          <a:p>
            <a:pPr lvl="2">
              <a:buClr>
                <a:schemeClr val="bg1"/>
              </a:buClr>
            </a:pPr>
            <a:endParaRPr lang="fr-FR" dirty="0"/>
          </a:p>
          <a:p>
            <a:pPr lvl="2">
              <a:buClr>
                <a:schemeClr val="bg1"/>
              </a:buClr>
            </a:pPr>
            <a:endParaRPr lang="fr-FR" dirty="0" smtClean="0"/>
          </a:p>
          <a:p>
            <a:pPr marL="914377" lvl="2" indent="0">
              <a:buNone/>
            </a:pPr>
            <a:endParaRPr lang="fr-FR" sz="1200" dirty="0"/>
          </a:p>
          <a:p>
            <a:pPr marL="914377" lvl="2" indent="0">
              <a:spcBef>
                <a:spcPts val="0"/>
              </a:spcBef>
              <a:buNone/>
            </a:pPr>
            <a:r>
              <a:rPr lang="fr-FR" sz="1200" dirty="0"/>
              <a:t>				</a:t>
            </a:r>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50</a:t>
            </a:fld>
            <a:endParaRPr lang="fr-FR" dirty="0">
              <a:solidFill>
                <a:prstClr val="black">
                  <a:tint val="75000"/>
                </a:prstClr>
              </a:solidFill>
            </a:endParaRPr>
          </a:p>
        </p:txBody>
      </p:sp>
      <p:sp>
        <p:nvSpPr>
          <p:cNvPr id="3" name="Titre 2"/>
          <p:cNvSpPr>
            <a:spLocks noGrp="1"/>
          </p:cNvSpPr>
          <p:nvPr>
            <p:ph type="title"/>
          </p:nvPr>
        </p:nvSpPr>
        <p:spPr/>
        <p:txBody>
          <a:bodyPr/>
          <a:lstStyle/>
          <a:p>
            <a:r>
              <a:rPr lang="fr-FR" cap="all" dirty="0" smtClean="0"/>
              <a:t>Gestion des </a:t>
            </a:r>
            <a:r>
              <a:rPr lang="fr-FR" cap="all" dirty="0"/>
              <a:t>formats </a:t>
            </a:r>
            <a:r>
              <a:rPr lang="fr-FR" cap="all" dirty="0" smtClean="0"/>
              <a:t>#7</a:t>
            </a:r>
            <a:endParaRPr lang="fr-FR" dirty="0"/>
          </a:p>
        </p:txBody>
      </p:sp>
      <p:sp>
        <p:nvSpPr>
          <p:cNvPr id="12"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a:t>formats dans une procédure</a:t>
            </a:r>
          </a:p>
        </p:txBody>
      </p:sp>
      <p:sp>
        <p:nvSpPr>
          <p:cNvPr id="5" name="Rectangle 4"/>
          <p:cNvSpPr/>
          <p:nvPr/>
        </p:nvSpPr>
        <p:spPr>
          <a:xfrm>
            <a:off x="2004813" y="4398798"/>
            <a:ext cx="4247606" cy="195438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a:solidFill>
                  <a:srgbClr val="000080"/>
                </a:solidFill>
                <a:latin typeface="Courier New" panose="02070309020205020404" pitchFamily="49" charset="0"/>
              </a:rPr>
              <a:t>format</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value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ages</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LOW </a:t>
            </a:r>
            <a:r>
              <a:rPr lang="fr-FR" sz="1100" dirty="0" smtClean="0">
                <a:solidFill>
                  <a:srgbClr val="000000"/>
                </a:solidFill>
                <a:latin typeface="Courier New" panose="02070309020205020404" pitchFamily="49" charset="0"/>
              </a:rPr>
              <a:t>- </a:t>
            </a:r>
            <a:r>
              <a:rPr lang="fr-FR" sz="1100" b="1" dirty="0">
                <a:solidFill>
                  <a:srgbClr val="008080"/>
                </a:solidFill>
                <a:latin typeface="Courier New" panose="02070309020205020404" pitchFamily="49" charset="0"/>
              </a:rPr>
              <a:t>13</a:t>
            </a:r>
            <a:r>
              <a:rPr lang="fr-FR" sz="1100" dirty="0">
                <a:solidFill>
                  <a:srgbClr val="000000"/>
                </a:solidFill>
                <a:latin typeface="Courier New" panose="02070309020205020404" pitchFamily="49" charset="0"/>
              </a:rPr>
              <a:t>  = </a:t>
            </a:r>
            <a:r>
              <a:rPr lang="fr-FR" sz="1100" dirty="0">
                <a:solidFill>
                  <a:srgbClr val="800080"/>
                </a:solidFill>
                <a:latin typeface="Courier New" panose="02070309020205020404" pitchFamily="49" charset="0"/>
              </a:rPr>
              <a:t>"13 ans et moins"</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b="1" dirty="0">
                <a:solidFill>
                  <a:srgbClr val="008080"/>
                </a:solidFill>
                <a:latin typeface="Courier New" panose="02070309020205020404" pitchFamily="49" charset="0"/>
              </a:rPr>
              <a:t>14</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HIGH = </a:t>
            </a:r>
            <a:r>
              <a:rPr lang="fr-FR" sz="1100" dirty="0">
                <a:solidFill>
                  <a:srgbClr val="800080"/>
                </a:solidFill>
                <a:latin typeface="Courier New" panose="02070309020205020404" pitchFamily="49" charset="0"/>
              </a:rPr>
              <a:t>"14 ans et plus"</a:t>
            </a:r>
            <a:r>
              <a:rPr lang="fr-FR" sz="1100" dirty="0">
                <a:solidFill>
                  <a:srgbClr val="000000"/>
                </a:solidFill>
                <a:latin typeface="Courier New" panose="02070309020205020404" pitchFamily="49" charset="0"/>
              </a:rPr>
              <a:t>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a:t>
            </a:r>
          </a:p>
          <a:p>
            <a:endParaRPr lang="fr-FR" sz="1100" dirty="0">
              <a:solidFill>
                <a:srgbClr val="000000"/>
              </a:solidFill>
              <a:latin typeface="Courier New" panose="02070309020205020404" pitchFamily="49" charset="0"/>
            </a:endParaRPr>
          </a:p>
          <a:p>
            <a:r>
              <a:rPr lang="en-US" sz="1100" b="1" dirty="0" err="1">
                <a:solidFill>
                  <a:srgbClr val="000080"/>
                </a:solidFill>
                <a:latin typeface="Courier New" panose="02070309020205020404" pitchFamily="49" charset="0"/>
              </a:rPr>
              <a:t>proc</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means</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data</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sashelp.class</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mean</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median</a:t>
            </a:r>
            <a:r>
              <a:rPr lang="en-US"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var</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weight</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class</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age</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format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age</a:t>
            </a:r>
            <a:r>
              <a:rPr lang="fr-FR" sz="1100" dirty="0">
                <a:solidFill>
                  <a:srgbClr val="000000"/>
                </a:solidFill>
                <a:latin typeface="Courier New" panose="02070309020205020404" pitchFamily="49" charset="0"/>
              </a:rPr>
              <a:t> </a:t>
            </a:r>
            <a:r>
              <a:rPr lang="fr-FR" sz="1100" dirty="0" err="1">
                <a:solidFill>
                  <a:srgbClr val="008080"/>
                </a:solidFill>
                <a:latin typeface="Courier New" panose="02070309020205020404" pitchFamily="49" charset="0"/>
              </a:rPr>
              <a:t>ages</a:t>
            </a:r>
            <a:r>
              <a:rPr lang="fr-FR" sz="1100" dirty="0">
                <a:solidFill>
                  <a:srgbClr val="008080"/>
                </a:solidFill>
                <a:latin typeface="Courier New" panose="02070309020205020404" pitchFamily="49" charset="0"/>
              </a:rPr>
              <a:t>.</a:t>
            </a:r>
            <a:r>
              <a:rPr lang="fr-FR" sz="1100" dirty="0">
                <a:solidFill>
                  <a:srgbClr val="000000"/>
                </a:solidFill>
                <a:latin typeface="Courier New" panose="02070309020205020404" pitchFamily="49" charset="0"/>
              </a:rPr>
              <a:t>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pic>
        <p:nvPicPr>
          <p:cNvPr id="7" name="Image 6"/>
          <p:cNvPicPr>
            <a:picLocks noChangeAspect="1"/>
          </p:cNvPicPr>
          <p:nvPr/>
        </p:nvPicPr>
        <p:blipFill>
          <a:blip r:embed="rId2"/>
          <a:stretch>
            <a:fillRect/>
          </a:stretch>
        </p:blipFill>
        <p:spPr>
          <a:xfrm>
            <a:off x="2004813" y="1841861"/>
            <a:ext cx="3020303" cy="2383737"/>
          </a:xfrm>
          <a:prstGeom prst="rect">
            <a:avLst/>
          </a:prstGeom>
        </p:spPr>
      </p:pic>
      <p:sp>
        <p:nvSpPr>
          <p:cNvPr id="21" name="Flèche droite 20"/>
          <p:cNvSpPr/>
          <p:nvPr/>
        </p:nvSpPr>
        <p:spPr>
          <a:xfrm>
            <a:off x="6509930" y="5208457"/>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3"/>
          <a:stretch>
            <a:fillRect/>
          </a:stretch>
        </p:blipFill>
        <p:spPr>
          <a:xfrm>
            <a:off x="7211974" y="4593721"/>
            <a:ext cx="2797252" cy="1229471"/>
          </a:xfrm>
          <a:prstGeom prst="rect">
            <a:avLst/>
          </a:prstGeom>
        </p:spPr>
      </p:pic>
      <p:pic>
        <p:nvPicPr>
          <p:cNvPr id="11" name="Image 10"/>
          <p:cNvPicPr>
            <a:picLocks noChangeAspect="1"/>
          </p:cNvPicPr>
          <p:nvPr/>
        </p:nvPicPr>
        <p:blipFill rotWithShape="1">
          <a:blip r:embed="rId4"/>
          <a:srcRect r="28484" b="935"/>
          <a:stretch/>
        </p:blipFill>
        <p:spPr>
          <a:xfrm>
            <a:off x="64800" y="54000"/>
            <a:ext cx="2412393" cy="303447"/>
          </a:xfrm>
          <a:prstGeom prst="rect">
            <a:avLst/>
          </a:prstGeom>
        </p:spPr>
      </p:pic>
      <p:sp>
        <p:nvSpPr>
          <p:cNvPr id="13" name="Rectangle 1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696121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437325"/>
          </a:xfrm>
        </p:spPr>
        <p:txBody>
          <a:bodyPr>
            <a:normAutofit/>
          </a:bodyPr>
          <a:lstStyle/>
          <a:p>
            <a:r>
              <a:rPr lang="fr-FR" sz="1800" dirty="0" smtClean="0"/>
              <a:t>Nous avons </a:t>
            </a:r>
            <a:r>
              <a:rPr lang="fr-FR" sz="1800" dirty="0"/>
              <a:t>vu dans la présentation de l'étape DATA que cela n'est pas </a:t>
            </a:r>
            <a:r>
              <a:rPr lang="fr-FR" sz="1800" dirty="0" smtClean="0"/>
              <a:t>immédiat, </a:t>
            </a:r>
            <a:r>
              <a:rPr lang="fr-FR" sz="1800" dirty="0"/>
              <a:t>la raison en étant que le vecteur de travail est réinitialisé à chaque nouvelle observation calculée.</a:t>
            </a:r>
            <a:br>
              <a:rPr lang="fr-FR" sz="1800" dirty="0"/>
            </a:br>
            <a:r>
              <a:rPr lang="fr-FR" sz="1800" dirty="0"/>
              <a:t>Pour y remédier, il faut demander à SAS de se souvenir de la valeur précédente prise par la variable. Cela se fait grâce à l'instruction </a:t>
            </a:r>
            <a:r>
              <a:rPr lang="fr-FR" sz="1800" b="1" dirty="0">
                <a:solidFill>
                  <a:schemeClr val="accent1">
                    <a:lumMod val="75000"/>
                  </a:schemeClr>
                </a:solidFill>
              </a:rPr>
              <a:t>RETAIN</a:t>
            </a:r>
            <a:r>
              <a:rPr lang="fr-FR" sz="1800" dirty="0"/>
              <a:t> </a:t>
            </a:r>
            <a:r>
              <a:rPr lang="fr-FR" sz="1800" dirty="0" smtClean="0"/>
              <a:t>:</a:t>
            </a:r>
          </a:p>
          <a:p>
            <a:endParaRPr lang="fr-FR" sz="1800" dirty="0"/>
          </a:p>
          <a:p>
            <a:r>
              <a:rPr lang="fr-FR" sz="1800" dirty="0" smtClean="0"/>
              <a:t>La </a:t>
            </a:r>
            <a:r>
              <a:rPr lang="fr-FR" sz="1800" dirty="0"/>
              <a:t>syntaxe de RETAIN prévoit la définition (facultative) d'une valeur initiale pour </a:t>
            </a:r>
            <a:r>
              <a:rPr lang="fr-FR" sz="1800" dirty="0" err="1"/>
              <a:t>mavariable</a:t>
            </a:r>
            <a:r>
              <a:rPr lang="fr-FR" sz="1800" dirty="0"/>
              <a:t>, valeur qui lui sera affectée lors de sa première apparition dans le programme. Si </a:t>
            </a:r>
            <a:r>
              <a:rPr lang="fr-FR" sz="1800" dirty="0" smtClean="0"/>
              <a:t>nous souhaitons calculer </a:t>
            </a:r>
            <a:r>
              <a:rPr lang="fr-FR" sz="1800" dirty="0"/>
              <a:t>un cumulé, </a:t>
            </a:r>
            <a:r>
              <a:rPr lang="fr-FR" sz="1800" dirty="0" smtClean="0"/>
              <a:t>nous choisirons </a:t>
            </a:r>
            <a:r>
              <a:rPr lang="fr-FR" sz="1800" dirty="0"/>
              <a:t>cette valeur égale à 0.</a:t>
            </a:r>
          </a:p>
          <a:p>
            <a:pPr>
              <a:spcBef>
                <a:spcPts val="0"/>
              </a:spcBef>
              <a:buClr>
                <a:schemeClr val="bg1"/>
              </a:buClr>
            </a:pPr>
            <a:r>
              <a:rPr lang="fr-FR" sz="1800" dirty="0" smtClean="0"/>
              <a:t>Nous reprenons le </a:t>
            </a:r>
            <a:r>
              <a:rPr lang="fr-FR" sz="1800" dirty="0"/>
              <a:t>cas étudié dans le paragraphe </a:t>
            </a:r>
            <a:r>
              <a:rPr lang="fr-FR" sz="1800" dirty="0" smtClean="0"/>
              <a:t>« Les étapes DATA - La </a:t>
            </a:r>
            <a:r>
              <a:rPr lang="fr-FR" sz="1800" dirty="0"/>
              <a:t>logique ligne par </a:t>
            </a:r>
            <a:r>
              <a:rPr lang="fr-FR" sz="1800" dirty="0" smtClean="0"/>
              <a:t>ligne » en </a:t>
            </a:r>
            <a:r>
              <a:rPr lang="fr-FR" sz="1800" dirty="0"/>
              <a:t>ajoutant une instruction RETAIN </a:t>
            </a:r>
            <a:r>
              <a:rPr lang="fr-FR" sz="1800" dirty="0" smtClean="0"/>
              <a:t>:</a:t>
            </a:r>
            <a:endParaRPr lang="fr-FR" sz="1800" dirty="0"/>
          </a:p>
          <a:p>
            <a:pPr marL="0" indent="0">
              <a:buNone/>
            </a:pPr>
            <a:r>
              <a:rPr lang="fr-FR" sz="1800" dirty="0"/>
              <a:t/>
            </a:r>
            <a:br>
              <a:rPr lang="fr-FR" sz="1800" dirty="0"/>
            </a:br>
            <a:endParaRPr lang="fr-FR" sz="1800" dirty="0" smtClean="0"/>
          </a:p>
          <a:p>
            <a:pPr marL="0" indent="0">
              <a:buNone/>
            </a:pPr>
            <a:endParaRPr lang="fr-FR" sz="1800" dirty="0"/>
          </a:p>
          <a:p>
            <a:pPr marL="0" indent="0">
              <a:buNone/>
            </a:pPr>
            <a:endParaRPr lang="fr-FR" sz="3600" dirty="0" smtClean="0"/>
          </a:p>
          <a:p>
            <a:r>
              <a:rPr lang="fr-FR" sz="1800" u="sng" dirty="0" smtClean="0"/>
              <a:t>Remarque :</a:t>
            </a:r>
            <a:r>
              <a:rPr lang="fr-FR" sz="1800" dirty="0" smtClean="0"/>
              <a:t> L’instruction RETAIN ne peut s’appliquer qu’à une nouvelle variable.</a:t>
            </a:r>
            <a:r>
              <a:rPr lang="fr-FR" sz="1800" dirty="0"/>
              <a:t/>
            </a:r>
            <a:br>
              <a:rPr lang="fr-FR" sz="1800" dirty="0"/>
            </a:br>
            <a:endParaRPr lang="fr-FR" sz="1800" dirty="0"/>
          </a:p>
        </p:txBody>
      </p:sp>
      <p:sp>
        <p:nvSpPr>
          <p:cNvPr id="5" name="Titre 4"/>
          <p:cNvSpPr>
            <a:spLocks noGrp="1"/>
          </p:cNvSpPr>
          <p:nvPr>
            <p:ph type="title"/>
          </p:nvPr>
        </p:nvSpPr>
        <p:spPr/>
        <p:txBody>
          <a:bodyPr>
            <a:normAutofit/>
          </a:bodyPr>
          <a:lstStyle/>
          <a:p>
            <a:r>
              <a:rPr lang="fr-FR" cap="all" dirty="0" smtClean="0"/>
              <a:t>Calculs cumulés #1</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51</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err="1" smtClean="0"/>
              <a:t>retain</a:t>
            </a:r>
            <a:endParaRPr lang="fr-FR" cap="small" dirty="0"/>
          </a:p>
        </p:txBody>
      </p:sp>
      <p:sp>
        <p:nvSpPr>
          <p:cNvPr id="3" name="Rectangle 2"/>
          <p:cNvSpPr/>
          <p:nvPr/>
        </p:nvSpPr>
        <p:spPr>
          <a:xfrm>
            <a:off x="1225731" y="2465264"/>
            <a:ext cx="3328155" cy="261610"/>
          </a:xfrm>
          <a:prstGeom prst="rect">
            <a:avLst/>
          </a:prstGeom>
          <a:ln w="3175">
            <a:solidFill>
              <a:schemeClr val="tx2"/>
            </a:solidFill>
          </a:ln>
        </p:spPr>
        <p:txBody>
          <a:bodyPr wrap="none">
            <a:spAutoFit/>
          </a:bodyPr>
          <a:lstStyle/>
          <a:p>
            <a:r>
              <a:rPr lang="fr-FR" sz="1100" dirty="0" err="1">
                <a:solidFill>
                  <a:srgbClr val="0000FF"/>
                </a:solidFill>
                <a:latin typeface="Courier New" panose="02070309020205020404" pitchFamily="49" charset="0"/>
              </a:rPr>
              <a:t>retain</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mavariable</a:t>
            </a:r>
            <a:r>
              <a:rPr lang="fr-FR" sz="1100" dirty="0">
                <a:solidFill>
                  <a:srgbClr val="000000"/>
                </a:solidFill>
                <a:latin typeface="Courier New" panose="02070309020205020404" pitchFamily="49" charset="0"/>
              </a:rPr>
              <a:t> &lt;</a:t>
            </a:r>
            <a:r>
              <a:rPr lang="fr-FR" sz="1100" dirty="0" err="1">
                <a:solidFill>
                  <a:srgbClr val="000000"/>
                </a:solidFill>
                <a:latin typeface="Courier New" panose="02070309020205020404" pitchFamily="49" charset="0"/>
              </a:rPr>
              <a:t>valeur_initiale</a:t>
            </a:r>
            <a:r>
              <a:rPr lang="fr-FR" sz="1100" dirty="0">
                <a:solidFill>
                  <a:srgbClr val="000000"/>
                </a:solidFill>
                <a:latin typeface="Courier New" panose="02070309020205020404" pitchFamily="49" charset="0"/>
              </a:rPr>
              <a:t>&gt; ;</a:t>
            </a:r>
            <a:endParaRPr lang="fr-FR" dirty="0"/>
          </a:p>
        </p:txBody>
      </p:sp>
      <p:sp>
        <p:nvSpPr>
          <p:cNvPr id="8" name="Rectangle 7"/>
          <p:cNvSpPr/>
          <p:nvPr/>
        </p:nvSpPr>
        <p:spPr>
          <a:xfrm>
            <a:off x="1225731" y="4188359"/>
            <a:ext cx="3666309" cy="1446550"/>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maLib.a</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total=</a:t>
            </a:r>
            <a:r>
              <a:rPr lang="fr-FR" sz="1100" b="1" dirty="0">
                <a:solidFill>
                  <a:srgbClr val="008080"/>
                </a:solidFill>
                <a:latin typeface="Courier New" panose="02070309020205020404" pitchFamily="49" charset="0"/>
              </a:rPr>
              <a:t>0</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retain</a:t>
            </a:r>
            <a:r>
              <a:rPr lang="fr-FR" sz="1100" dirty="0">
                <a:solidFill>
                  <a:srgbClr val="000000"/>
                </a:solidFill>
                <a:latin typeface="Courier New" panose="02070309020205020404" pitchFamily="49" charset="0"/>
              </a:rPr>
              <a:t> total </a:t>
            </a:r>
            <a:r>
              <a:rPr lang="fr-FR" sz="1100" b="1" dirty="0">
                <a:solidFill>
                  <a:srgbClr val="008080"/>
                </a:solidFill>
                <a:latin typeface="Courier New" panose="02070309020205020404" pitchFamily="49" charset="0"/>
              </a:rPr>
              <a:t>0</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maLib.cours</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coefficient=coefficient+</a:t>
            </a:r>
            <a:r>
              <a:rPr lang="fr-FR" sz="1100" b="1" dirty="0">
                <a:solidFill>
                  <a:srgbClr val="008080"/>
                </a:solidFill>
                <a:latin typeface="Courier New" panose="02070309020205020404" pitchFamily="49" charset="0"/>
              </a:rPr>
              <a:t>1</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un=</a:t>
            </a:r>
            <a:r>
              <a:rPr lang="fr-FR" sz="1100" b="1" dirty="0">
                <a:solidFill>
                  <a:srgbClr val="008080"/>
                </a:solidFill>
                <a:latin typeface="Courier New" panose="02070309020205020404" pitchFamily="49" charset="0"/>
              </a:rPr>
              <a:t>1</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total=</a:t>
            </a:r>
            <a:r>
              <a:rPr lang="fr-FR" sz="1100" dirty="0" err="1">
                <a:solidFill>
                  <a:srgbClr val="000000"/>
                </a:solidFill>
                <a:latin typeface="Courier New" panose="02070309020205020404" pitchFamily="49" charset="0"/>
              </a:rPr>
              <a:t>total+coefficient</a:t>
            </a:r>
            <a:r>
              <a:rPr lang="fr-FR" sz="1100" dirty="0">
                <a:solidFill>
                  <a:srgbClr val="000000"/>
                </a:solidFill>
                <a:latin typeface="Courier New" panose="02070309020205020404" pitchFamily="49" charset="0"/>
              </a:rPr>
              <a:t>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graphicFrame>
        <p:nvGraphicFramePr>
          <p:cNvPr id="11" name="Tableau 10"/>
          <p:cNvGraphicFramePr>
            <a:graphicFrameLocks noGrp="1"/>
          </p:cNvGraphicFramePr>
          <p:nvPr>
            <p:extLst>
              <p:ext uri="{D42A27DB-BD31-4B8C-83A1-F6EECF244321}">
                <p14:modId xmlns:p14="http://schemas.microsoft.com/office/powerpoint/2010/main" val="1207316365"/>
              </p:ext>
            </p:extLst>
          </p:nvPr>
        </p:nvGraphicFramePr>
        <p:xfrm>
          <a:off x="5951584" y="4484913"/>
          <a:ext cx="2100943" cy="853440"/>
        </p:xfrm>
        <a:graphic>
          <a:graphicData uri="http://schemas.openxmlformats.org/drawingml/2006/table">
            <a:tbl>
              <a:tblPr firstRow="1" bandRow="1">
                <a:tableStyleId>{BC89EF96-8CEA-46FF-86C4-4CE0E7609802}</a:tableStyleId>
              </a:tblPr>
              <a:tblGrid>
                <a:gridCol w="394824">
                  <a:extLst>
                    <a:ext uri="{9D8B030D-6E8A-4147-A177-3AD203B41FA5}">
                      <a16:colId xmlns:a16="http://schemas.microsoft.com/office/drawing/2014/main" val="2652662573"/>
                    </a:ext>
                  </a:extLst>
                </a:gridCol>
                <a:gridCol w="747368">
                  <a:extLst>
                    <a:ext uri="{9D8B030D-6E8A-4147-A177-3AD203B41FA5}">
                      <a16:colId xmlns:a16="http://schemas.microsoft.com/office/drawing/2014/main" val="2698694159"/>
                    </a:ext>
                  </a:extLst>
                </a:gridCol>
                <a:gridCol w="298361">
                  <a:extLst>
                    <a:ext uri="{9D8B030D-6E8A-4147-A177-3AD203B41FA5}">
                      <a16:colId xmlns:a16="http://schemas.microsoft.com/office/drawing/2014/main" val="311962072"/>
                    </a:ext>
                  </a:extLst>
                </a:gridCol>
                <a:gridCol w="330195">
                  <a:extLst>
                    <a:ext uri="{9D8B030D-6E8A-4147-A177-3AD203B41FA5}">
                      <a16:colId xmlns:a16="http://schemas.microsoft.com/office/drawing/2014/main" val="2184069517"/>
                    </a:ext>
                  </a:extLst>
                </a:gridCol>
                <a:gridCol w="330195">
                  <a:extLst>
                    <a:ext uri="{9D8B030D-6E8A-4147-A177-3AD203B41FA5}">
                      <a16:colId xmlns:a16="http://schemas.microsoft.com/office/drawing/2014/main" val="3203316203"/>
                    </a:ext>
                  </a:extLst>
                </a:gridCol>
              </a:tblGrid>
              <a:tr h="195701">
                <a:tc>
                  <a:txBody>
                    <a:bodyPr/>
                    <a:lstStyle/>
                    <a:p>
                      <a:r>
                        <a:rPr lang="fr-FR" sz="800" dirty="0" smtClean="0"/>
                        <a:t>total</a:t>
                      </a:r>
                      <a:endParaRPr lang="fr-FR" sz="800" dirty="0"/>
                    </a:p>
                  </a:txBody>
                  <a:tcPr/>
                </a:tc>
                <a:tc>
                  <a:txBody>
                    <a:bodyPr/>
                    <a:lstStyle/>
                    <a:p>
                      <a:r>
                        <a:rPr lang="fr-FR" sz="800" dirty="0" smtClean="0"/>
                        <a:t>coefficient</a:t>
                      </a:r>
                      <a:endParaRPr lang="fr-FR" sz="800" dirty="0"/>
                    </a:p>
                  </a:txBody>
                  <a:tcPr/>
                </a:tc>
                <a:tc>
                  <a:txBody>
                    <a:bodyPr/>
                    <a:lstStyle/>
                    <a:p>
                      <a:r>
                        <a:rPr lang="fr-FR" sz="800" dirty="0" smtClean="0"/>
                        <a:t>v1</a:t>
                      </a:r>
                      <a:endParaRPr lang="fr-FR" sz="800" dirty="0"/>
                    </a:p>
                  </a:txBody>
                  <a:tcPr/>
                </a:tc>
                <a:tc>
                  <a:txBody>
                    <a:bodyPr/>
                    <a:lstStyle/>
                    <a:p>
                      <a:r>
                        <a:rPr lang="fr-FR" sz="800" dirty="0" smtClean="0"/>
                        <a:t>V2</a:t>
                      </a:r>
                      <a:endParaRPr lang="fr-FR" sz="800" dirty="0"/>
                    </a:p>
                  </a:txBody>
                  <a:tcPr/>
                </a:tc>
                <a:tc>
                  <a:txBody>
                    <a:bodyPr/>
                    <a:lstStyle/>
                    <a:p>
                      <a:r>
                        <a:rPr lang="fr-FR" sz="800" dirty="0" smtClean="0"/>
                        <a:t>un</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2</a:t>
                      </a:r>
                      <a:endParaRPr lang="fr-FR" sz="800" dirty="0"/>
                    </a:p>
                  </a:txBody>
                  <a:tcPr/>
                </a:tc>
                <a:tc>
                  <a:txBody>
                    <a:bodyPr/>
                    <a:lstStyle/>
                    <a:p>
                      <a:r>
                        <a:rPr lang="fr-FR" sz="800" dirty="0" smtClean="0"/>
                        <a:t>2</a:t>
                      </a:r>
                      <a:endParaRPr lang="fr-FR" sz="800" dirty="0"/>
                    </a:p>
                  </a:txBody>
                  <a:tcPr/>
                </a:tc>
                <a:tc>
                  <a:txBody>
                    <a:bodyPr/>
                    <a:lstStyle/>
                    <a:p>
                      <a:r>
                        <a:rPr lang="fr-FR" sz="800" dirty="0" smtClean="0"/>
                        <a:t>4</a:t>
                      </a:r>
                      <a:endParaRPr lang="fr-FR" sz="800" dirty="0"/>
                    </a:p>
                  </a:txBody>
                  <a:tcPr/>
                </a:tc>
                <a:tc>
                  <a:txBody>
                    <a:bodyPr/>
                    <a:lstStyle/>
                    <a:p>
                      <a:r>
                        <a:rPr lang="fr-FR" sz="800" dirty="0" smtClean="0"/>
                        <a:t>6</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5</a:t>
                      </a:r>
                      <a:endParaRPr lang="fr-FR" sz="800" dirty="0"/>
                    </a:p>
                  </a:txBody>
                  <a:tcPr/>
                </a:tc>
                <a:tc>
                  <a:txBody>
                    <a:bodyPr/>
                    <a:lstStyle/>
                    <a:p>
                      <a:r>
                        <a:rPr lang="fr-FR" sz="800" dirty="0" smtClean="0"/>
                        <a:t>3</a:t>
                      </a:r>
                      <a:endParaRPr lang="fr-FR" sz="800" dirty="0"/>
                    </a:p>
                  </a:txBody>
                  <a:tcPr/>
                </a:tc>
                <a:tc>
                  <a:txBody>
                    <a:bodyPr/>
                    <a:lstStyle/>
                    <a:p>
                      <a:r>
                        <a:rPr lang="fr-FR" sz="800" dirty="0" smtClean="0"/>
                        <a:t>3</a:t>
                      </a:r>
                      <a:endParaRPr lang="fr-FR" sz="800" dirty="0"/>
                    </a:p>
                  </a:txBody>
                  <a:tcPr/>
                </a:tc>
                <a:tc>
                  <a:txBody>
                    <a:bodyPr/>
                    <a:lstStyle/>
                    <a:p>
                      <a:r>
                        <a:rPr lang="fr-FR" sz="800" dirty="0" smtClean="0"/>
                        <a:t>5</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3807147275"/>
                  </a:ext>
                </a:extLst>
              </a:tr>
              <a:tr h="195701">
                <a:tc>
                  <a:txBody>
                    <a:bodyPr/>
                    <a:lstStyle/>
                    <a:p>
                      <a:r>
                        <a:rPr lang="fr-FR" sz="800" dirty="0" smtClean="0"/>
                        <a:t>9</a:t>
                      </a:r>
                      <a:endParaRPr lang="fr-FR" sz="800" dirty="0"/>
                    </a:p>
                  </a:txBody>
                  <a:tcPr/>
                </a:tc>
                <a:tc>
                  <a:txBody>
                    <a:bodyPr/>
                    <a:lstStyle/>
                    <a:p>
                      <a:r>
                        <a:rPr lang="fr-FR" sz="800" dirty="0" smtClean="0"/>
                        <a:t>4</a:t>
                      </a:r>
                      <a:endParaRPr lang="fr-FR" sz="800" dirty="0"/>
                    </a:p>
                  </a:txBody>
                  <a:tcPr/>
                </a:tc>
                <a:tc>
                  <a:txBody>
                    <a:bodyPr/>
                    <a:lstStyle/>
                    <a:p>
                      <a:r>
                        <a:rPr lang="fr-FR" sz="800" dirty="0" smtClean="0"/>
                        <a:t>5</a:t>
                      </a:r>
                      <a:endParaRPr lang="fr-FR" sz="800" dirty="0"/>
                    </a:p>
                  </a:txBody>
                  <a:tcPr/>
                </a:tc>
                <a:tc>
                  <a:txBody>
                    <a:bodyPr/>
                    <a:lstStyle/>
                    <a:p>
                      <a:r>
                        <a:rPr lang="fr-FR" sz="800" dirty="0" smtClean="0"/>
                        <a:t>4</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1637341594"/>
                  </a:ext>
                </a:extLst>
              </a:tr>
            </a:tbl>
          </a:graphicData>
        </a:graphic>
      </p:graphicFrame>
      <p:sp>
        <p:nvSpPr>
          <p:cNvPr id="12" name="Flèche droite 11"/>
          <p:cNvSpPr/>
          <p:nvPr/>
        </p:nvSpPr>
        <p:spPr>
          <a:xfrm>
            <a:off x="5212896" y="4828741"/>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5212896" y="5388688"/>
            <a:ext cx="3959133" cy="246221"/>
          </a:xfrm>
          <a:prstGeom prst="rect">
            <a:avLst/>
          </a:prstGeom>
          <a:noFill/>
        </p:spPr>
        <p:txBody>
          <a:bodyPr vert="horz" wrap="square" rtlCol="0">
            <a:spAutoFit/>
          </a:bodyPr>
          <a:lstStyle/>
          <a:p>
            <a:r>
              <a:rPr lang="fr-FR" sz="1000" dirty="0" smtClean="0">
                <a:solidFill>
                  <a:schemeClr val="tx2">
                    <a:lumMod val="75000"/>
                  </a:schemeClr>
                </a:solidFill>
              </a:rPr>
              <a:t>Cette fois-ci, la variable « total » contient bien le cumulé des coefficients</a:t>
            </a:r>
            <a:endParaRPr lang="fr-FR" sz="1100" dirty="0">
              <a:solidFill>
                <a:schemeClr val="tx2">
                  <a:lumMod val="75000"/>
                </a:schemeClr>
              </a:solidFill>
            </a:endParaRPr>
          </a:p>
        </p:txBody>
      </p:sp>
      <p:pic>
        <p:nvPicPr>
          <p:cNvPr id="14" name="Image 13"/>
          <p:cNvPicPr>
            <a:picLocks noChangeAspect="1"/>
          </p:cNvPicPr>
          <p:nvPr/>
        </p:nvPicPr>
        <p:blipFill rotWithShape="1">
          <a:blip r:embed="rId2"/>
          <a:srcRect r="28484" b="935"/>
          <a:stretch/>
        </p:blipFill>
        <p:spPr>
          <a:xfrm>
            <a:off x="64800" y="54000"/>
            <a:ext cx="2412393" cy="303447"/>
          </a:xfrm>
          <a:prstGeom prst="rect">
            <a:avLst/>
          </a:prstGeom>
        </p:spPr>
      </p:pic>
      <p:sp>
        <p:nvSpPr>
          <p:cNvPr id="15" name="Rectangle 14"/>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16066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437325"/>
          </a:xfrm>
        </p:spPr>
        <p:txBody>
          <a:bodyPr>
            <a:normAutofit/>
          </a:bodyPr>
          <a:lstStyle/>
          <a:p>
            <a:r>
              <a:rPr lang="fr-FR" sz="1800" dirty="0" smtClean="0"/>
              <a:t>Nous prenons cette </a:t>
            </a:r>
            <a:r>
              <a:rPr lang="fr-FR" sz="1800" dirty="0"/>
              <a:t>fois la table ab issue de l'interclassement des tables {</a:t>
            </a:r>
            <a:r>
              <a:rPr lang="fr-FR" sz="1800" dirty="0" err="1"/>
              <a:t>nom,note</a:t>
            </a:r>
            <a:r>
              <a:rPr lang="fr-FR" sz="1800" dirty="0"/>
              <a:t>} du paragraphe </a:t>
            </a:r>
            <a:r>
              <a:rPr lang="fr-FR" sz="1800" dirty="0" smtClean="0"/>
              <a:t>« Les étapes DATA - Concaténation </a:t>
            </a:r>
            <a:r>
              <a:rPr lang="fr-FR" sz="1800" dirty="0"/>
              <a:t>et fusion de </a:t>
            </a:r>
            <a:r>
              <a:rPr lang="fr-FR" sz="1800" dirty="0" smtClean="0"/>
              <a:t>tables ». Nous souhaitons calculer </a:t>
            </a:r>
            <a:r>
              <a:rPr lang="fr-FR" sz="1800" dirty="0"/>
              <a:t>le cumulé des notes pour chaque </a:t>
            </a:r>
            <a:r>
              <a:rPr lang="fr-FR" sz="1800" dirty="0" smtClean="0"/>
              <a:t>élève.</a:t>
            </a:r>
            <a:r>
              <a:rPr lang="fr-FR" sz="1800" dirty="0"/>
              <a:t/>
            </a:r>
            <a:br>
              <a:rPr lang="fr-FR" sz="1800" dirty="0"/>
            </a:br>
            <a:r>
              <a:rPr lang="fr-FR" sz="1800" dirty="0"/>
              <a:t>Comme </a:t>
            </a:r>
            <a:r>
              <a:rPr lang="fr-FR" sz="1800" dirty="0" smtClean="0"/>
              <a:t>précédemment, nous utilisons l'instruction </a:t>
            </a:r>
            <a:r>
              <a:rPr lang="fr-FR" sz="1800" b="1" dirty="0">
                <a:solidFill>
                  <a:schemeClr val="accent1">
                    <a:lumMod val="75000"/>
                  </a:schemeClr>
                </a:solidFill>
              </a:rPr>
              <a:t>RETAIN</a:t>
            </a:r>
            <a:r>
              <a:rPr lang="fr-FR" sz="1800" dirty="0"/>
              <a:t>.</a:t>
            </a:r>
            <a:br>
              <a:rPr lang="fr-FR" sz="1800" dirty="0"/>
            </a:br>
            <a:r>
              <a:rPr lang="fr-FR" sz="1800" dirty="0" smtClean="0"/>
              <a:t>Nous avons </a:t>
            </a:r>
            <a:r>
              <a:rPr lang="fr-FR" sz="1800" dirty="0"/>
              <a:t>besoin de plus de repérer la première et la dernière occurrence de chaque nom d'élève. Pour cela, </a:t>
            </a:r>
            <a:r>
              <a:rPr lang="fr-FR" sz="1800" dirty="0" smtClean="0"/>
              <a:t>nous utilisons </a:t>
            </a:r>
            <a:r>
              <a:rPr lang="fr-FR" sz="1800" b="1" dirty="0" smtClean="0">
                <a:solidFill>
                  <a:schemeClr val="accent1">
                    <a:lumMod val="75000"/>
                  </a:schemeClr>
                </a:solidFill>
              </a:rPr>
              <a:t>FIRST</a:t>
            </a:r>
            <a:r>
              <a:rPr lang="fr-FR" sz="1800" b="1" dirty="0" smtClean="0"/>
              <a:t> </a:t>
            </a:r>
            <a:r>
              <a:rPr lang="fr-FR" sz="1800" dirty="0" smtClean="0"/>
              <a:t>(</a:t>
            </a:r>
            <a:r>
              <a:rPr lang="fr-FR" sz="1800" i="1" dirty="0" smtClean="0">
                <a:solidFill>
                  <a:schemeClr val="accent1">
                    <a:lumMod val="75000"/>
                  </a:schemeClr>
                </a:solidFill>
              </a:rPr>
              <a:t>FIRST.VARIABLE vaut 1 pour la première observation d’un groupe</a:t>
            </a:r>
            <a:r>
              <a:rPr lang="fr-FR" sz="1800" dirty="0" smtClean="0"/>
              <a:t>) et </a:t>
            </a:r>
            <a:r>
              <a:rPr lang="fr-FR" sz="1800" b="1" dirty="0">
                <a:solidFill>
                  <a:schemeClr val="accent1">
                    <a:lumMod val="75000"/>
                  </a:schemeClr>
                </a:solidFill>
              </a:rPr>
              <a:t>LAST</a:t>
            </a:r>
            <a:r>
              <a:rPr lang="fr-FR" sz="1800" b="1" dirty="0"/>
              <a:t> </a:t>
            </a:r>
            <a:r>
              <a:rPr lang="fr-FR" sz="1800" dirty="0" smtClean="0"/>
              <a:t>(</a:t>
            </a:r>
            <a:r>
              <a:rPr lang="fr-FR" sz="1800" i="1" dirty="0" smtClean="0">
                <a:solidFill>
                  <a:schemeClr val="accent1">
                    <a:lumMod val="75000"/>
                  </a:schemeClr>
                </a:solidFill>
              </a:rPr>
              <a:t>LAST.VARIABLE </a:t>
            </a:r>
            <a:r>
              <a:rPr lang="fr-FR" sz="1800" i="1" dirty="0">
                <a:solidFill>
                  <a:schemeClr val="accent1">
                    <a:lumMod val="75000"/>
                  </a:schemeClr>
                </a:solidFill>
              </a:rPr>
              <a:t>vaut 1 pour la première observation d’un groupe</a:t>
            </a:r>
            <a:r>
              <a:rPr lang="fr-FR" sz="1800" dirty="0"/>
              <a:t>) </a:t>
            </a:r>
            <a:r>
              <a:rPr lang="fr-FR" sz="1800" dirty="0" smtClean="0"/>
              <a:t>:</a:t>
            </a:r>
            <a:endParaRPr lang="fr-FR" sz="1800" dirty="0"/>
          </a:p>
        </p:txBody>
      </p:sp>
      <p:sp>
        <p:nvSpPr>
          <p:cNvPr id="5" name="Titre 4"/>
          <p:cNvSpPr>
            <a:spLocks noGrp="1"/>
          </p:cNvSpPr>
          <p:nvPr>
            <p:ph type="title"/>
          </p:nvPr>
        </p:nvSpPr>
        <p:spPr/>
        <p:txBody>
          <a:bodyPr>
            <a:normAutofit/>
          </a:bodyPr>
          <a:lstStyle/>
          <a:p>
            <a:r>
              <a:rPr lang="fr-FR" cap="all" dirty="0" smtClean="0"/>
              <a:t>Calculs cumulés #2</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52</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a:t>f</a:t>
            </a:r>
            <a:r>
              <a:rPr lang="fr-FR" cap="small" dirty="0" smtClean="0"/>
              <a:t>irst &amp; last </a:t>
            </a:r>
            <a:endParaRPr lang="fr-FR" cap="small" dirty="0"/>
          </a:p>
        </p:txBody>
      </p:sp>
      <p:graphicFrame>
        <p:nvGraphicFramePr>
          <p:cNvPr id="14" name="Tableau 13"/>
          <p:cNvGraphicFramePr>
            <a:graphicFrameLocks noGrp="1"/>
          </p:cNvGraphicFramePr>
          <p:nvPr>
            <p:extLst>
              <p:ext uri="{D42A27DB-BD31-4B8C-83A1-F6EECF244321}">
                <p14:modId xmlns:p14="http://schemas.microsoft.com/office/powerpoint/2010/main" val="3426970553"/>
              </p:ext>
            </p:extLst>
          </p:nvPr>
        </p:nvGraphicFramePr>
        <p:xfrm>
          <a:off x="1805924" y="3308696"/>
          <a:ext cx="1224654" cy="853440"/>
        </p:xfrm>
        <a:graphic>
          <a:graphicData uri="http://schemas.openxmlformats.org/drawingml/2006/table">
            <a:tbl>
              <a:tblPr firstRow="1" bandRow="1">
                <a:tableStyleId>{BC89EF96-8CEA-46FF-86C4-4CE0E7609802}</a:tableStyleId>
              </a:tblPr>
              <a:tblGrid>
                <a:gridCol w="711684">
                  <a:extLst>
                    <a:ext uri="{9D8B030D-6E8A-4147-A177-3AD203B41FA5}">
                      <a16:colId xmlns:a16="http://schemas.microsoft.com/office/drawing/2014/main" val="2698694159"/>
                    </a:ext>
                  </a:extLst>
                </a:gridCol>
                <a:gridCol w="512970">
                  <a:extLst>
                    <a:ext uri="{9D8B030D-6E8A-4147-A177-3AD203B41FA5}">
                      <a16:colId xmlns:a16="http://schemas.microsoft.com/office/drawing/2014/main" val="311962072"/>
                    </a:ext>
                  </a:extLst>
                </a:gridCol>
              </a:tblGrid>
              <a:tr h="195701">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extLst>
                  <a:ext uri="{0D108BD9-81ED-4DB2-BD59-A6C34878D82A}">
                    <a16:rowId xmlns:a16="http://schemas.microsoft.com/office/drawing/2014/main" val="411179341"/>
                  </a:ext>
                </a:extLst>
              </a:tr>
            </a:tbl>
          </a:graphicData>
        </a:graphic>
      </p:graphicFrame>
      <p:graphicFrame>
        <p:nvGraphicFramePr>
          <p:cNvPr id="15" name="Tableau 14"/>
          <p:cNvGraphicFramePr>
            <a:graphicFrameLocks noGrp="1"/>
          </p:cNvGraphicFramePr>
          <p:nvPr>
            <p:extLst>
              <p:ext uri="{D42A27DB-BD31-4B8C-83A1-F6EECF244321}">
                <p14:modId xmlns:p14="http://schemas.microsoft.com/office/powerpoint/2010/main" val="4009522704"/>
              </p:ext>
            </p:extLst>
          </p:nvPr>
        </p:nvGraphicFramePr>
        <p:xfrm>
          <a:off x="3978979" y="3308696"/>
          <a:ext cx="1224654" cy="640080"/>
        </p:xfrm>
        <a:graphic>
          <a:graphicData uri="http://schemas.openxmlformats.org/drawingml/2006/table">
            <a:tbl>
              <a:tblPr firstRow="1" bandRow="1">
                <a:tableStyleId>{BC89EF96-8CEA-46FF-86C4-4CE0E7609802}</a:tableStyleId>
              </a:tblPr>
              <a:tblGrid>
                <a:gridCol w="711684">
                  <a:extLst>
                    <a:ext uri="{9D8B030D-6E8A-4147-A177-3AD203B41FA5}">
                      <a16:colId xmlns:a16="http://schemas.microsoft.com/office/drawing/2014/main" val="2698694159"/>
                    </a:ext>
                  </a:extLst>
                </a:gridCol>
                <a:gridCol w="512970">
                  <a:extLst>
                    <a:ext uri="{9D8B030D-6E8A-4147-A177-3AD203B41FA5}">
                      <a16:colId xmlns:a16="http://schemas.microsoft.com/office/drawing/2014/main" val="311962072"/>
                    </a:ext>
                  </a:extLst>
                </a:gridCol>
              </a:tblGrid>
              <a:tr h="195701">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titi</a:t>
                      </a:r>
                      <a:endParaRPr lang="fr-FR" sz="800" dirty="0"/>
                    </a:p>
                  </a:txBody>
                  <a:tcPr/>
                </a:tc>
                <a:tc>
                  <a:txBody>
                    <a:bodyPr/>
                    <a:lstStyle/>
                    <a:p>
                      <a:r>
                        <a:rPr lang="fr-FR" sz="800" dirty="0" smtClean="0"/>
                        <a:t>10</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tutu</a:t>
                      </a:r>
                      <a:endParaRPr lang="fr-FR" sz="800" dirty="0"/>
                    </a:p>
                  </a:txBody>
                  <a:tcPr/>
                </a:tc>
                <a:tc>
                  <a:txBody>
                    <a:bodyPr/>
                    <a:lstStyle/>
                    <a:p>
                      <a:r>
                        <a:rPr lang="fr-FR" sz="800" dirty="0" smtClean="0"/>
                        <a:t>8</a:t>
                      </a:r>
                      <a:endParaRPr lang="fr-FR" sz="800" dirty="0"/>
                    </a:p>
                  </a:txBody>
                  <a:tcPr/>
                </a:tc>
                <a:extLst>
                  <a:ext uri="{0D108BD9-81ED-4DB2-BD59-A6C34878D82A}">
                    <a16:rowId xmlns:a16="http://schemas.microsoft.com/office/drawing/2014/main" val="3069501505"/>
                  </a:ext>
                </a:extLst>
              </a:tr>
            </a:tbl>
          </a:graphicData>
        </a:graphic>
      </p:graphicFrame>
      <p:sp>
        <p:nvSpPr>
          <p:cNvPr id="16" name="ZoneTexte 15"/>
          <p:cNvSpPr txBox="1"/>
          <p:nvPr/>
        </p:nvSpPr>
        <p:spPr>
          <a:xfrm>
            <a:off x="1143170" y="3280032"/>
            <a:ext cx="763453" cy="246221"/>
          </a:xfrm>
          <a:prstGeom prst="rect">
            <a:avLst/>
          </a:prstGeom>
          <a:noFill/>
        </p:spPr>
        <p:txBody>
          <a:bodyPr vert="horz" wrap="square" rtlCol="0">
            <a:spAutoFit/>
          </a:bodyPr>
          <a:lstStyle/>
          <a:p>
            <a:pPr algn="ctr"/>
            <a:r>
              <a:rPr lang="fr-FR" sz="1000" dirty="0" smtClean="0">
                <a:solidFill>
                  <a:schemeClr val="tx2">
                    <a:lumMod val="75000"/>
                  </a:schemeClr>
                </a:solidFill>
              </a:rPr>
              <a:t>Table </a:t>
            </a:r>
            <a:r>
              <a:rPr lang="fr-FR" sz="1000" b="1" dirty="0" smtClean="0">
                <a:solidFill>
                  <a:schemeClr val="tx2">
                    <a:lumMod val="75000"/>
                  </a:schemeClr>
                </a:solidFill>
              </a:rPr>
              <a:t>a</a:t>
            </a:r>
            <a:endParaRPr lang="fr-FR" sz="1100" b="1" dirty="0">
              <a:solidFill>
                <a:schemeClr val="tx2">
                  <a:lumMod val="75000"/>
                </a:schemeClr>
              </a:solidFill>
            </a:endParaRPr>
          </a:p>
        </p:txBody>
      </p:sp>
      <p:sp>
        <p:nvSpPr>
          <p:cNvPr id="17" name="ZoneTexte 16"/>
          <p:cNvSpPr txBox="1"/>
          <p:nvPr/>
        </p:nvSpPr>
        <p:spPr>
          <a:xfrm>
            <a:off x="3330520" y="3278957"/>
            <a:ext cx="804088" cy="246221"/>
          </a:xfrm>
          <a:prstGeom prst="rect">
            <a:avLst/>
          </a:prstGeom>
          <a:noFill/>
        </p:spPr>
        <p:txBody>
          <a:bodyPr vert="horz" wrap="square" rtlCol="0">
            <a:spAutoFit/>
          </a:bodyPr>
          <a:lstStyle/>
          <a:p>
            <a:pPr algn="ctr"/>
            <a:r>
              <a:rPr lang="fr-FR" sz="1000" dirty="0" smtClean="0">
                <a:solidFill>
                  <a:schemeClr val="tx2">
                    <a:lumMod val="75000"/>
                  </a:schemeClr>
                </a:solidFill>
              </a:rPr>
              <a:t>Table </a:t>
            </a:r>
            <a:r>
              <a:rPr lang="fr-FR" sz="1000" b="1" dirty="0" smtClean="0">
                <a:solidFill>
                  <a:schemeClr val="tx2">
                    <a:lumMod val="75000"/>
                  </a:schemeClr>
                </a:solidFill>
              </a:rPr>
              <a:t>b</a:t>
            </a:r>
            <a:endParaRPr lang="fr-FR" sz="1100" b="1" dirty="0">
              <a:solidFill>
                <a:schemeClr val="tx2">
                  <a:lumMod val="75000"/>
                </a:schemeClr>
              </a:solidFill>
            </a:endParaRPr>
          </a:p>
        </p:txBody>
      </p:sp>
      <p:graphicFrame>
        <p:nvGraphicFramePr>
          <p:cNvPr id="18" name="Tableau 17"/>
          <p:cNvGraphicFramePr>
            <a:graphicFrameLocks noGrp="1"/>
          </p:cNvGraphicFramePr>
          <p:nvPr>
            <p:extLst>
              <p:ext uri="{D42A27DB-BD31-4B8C-83A1-F6EECF244321}">
                <p14:modId xmlns:p14="http://schemas.microsoft.com/office/powerpoint/2010/main" val="367190539"/>
              </p:ext>
            </p:extLst>
          </p:nvPr>
        </p:nvGraphicFramePr>
        <p:xfrm>
          <a:off x="6813234" y="4527817"/>
          <a:ext cx="2529293" cy="1280160"/>
        </p:xfrm>
        <a:graphic>
          <a:graphicData uri="http://schemas.openxmlformats.org/drawingml/2006/table">
            <a:tbl>
              <a:tblPr firstRow="1" bandRow="1">
                <a:tableStyleId>{BC89EF96-8CEA-46FF-86C4-4CE0E7609802}</a:tableStyleId>
              </a:tblPr>
              <a:tblGrid>
                <a:gridCol w="651353">
                  <a:extLst>
                    <a:ext uri="{9D8B030D-6E8A-4147-A177-3AD203B41FA5}">
                      <a16:colId xmlns:a16="http://schemas.microsoft.com/office/drawing/2014/main" val="2698694159"/>
                    </a:ext>
                  </a:extLst>
                </a:gridCol>
                <a:gridCol w="469485">
                  <a:extLst>
                    <a:ext uri="{9D8B030D-6E8A-4147-A177-3AD203B41FA5}">
                      <a16:colId xmlns:a16="http://schemas.microsoft.com/office/drawing/2014/main" val="311962072"/>
                    </a:ext>
                  </a:extLst>
                </a:gridCol>
                <a:gridCol w="546307">
                  <a:extLst>
                    <a:ext uri="{9D8B030D-6E8A-4147-A177-3AD203B41FA5}">
                      <a16:colId xmlns:a16="http://schemas.microsoft.com/office/drawing/2014/main" val="3934034557"/>
                    </a:ext>
                  </a:extLst>
                </a:gridCol>
                <a:gridCol w="483325">
                  <a:extLst>
                    <a:ext uri="{9D8B030D-6E8A-4147-A177-3AD203B41FA5}">
                      <a16:colId xmlns:a16="http://schemas.microsoft.com/office/drawing/2014/main" val="2536690816"/>
                    </a:ext>
                  </a:extLst>
                </a:gridCol>
                <a:gridCol w="378823">
                  <a:extLst>
                    <a:ext uri="{9D8B030D-6E8A-4147-A177-3AD203B41FA5}">
                      <a16:colId xmlns:a16="http://schemas.microsoft.com/office/drawing/2014/main" val="2849711550"/>
                    </a:ext>
                  </a:extLst>
                </a:gridCol>
              </a:tblGrid>
              <a:tr h="0">
                <a:tc>
                  <a:txBody>
                    <a:bodyPr/>
                    <a:lstStyle/>
                    <a:p>
                      <a:r>
                        <a:rPr lang="fr-FR" sz="800" dirty="0" smtClean="0"/>
                        <a:t>nom</a:t>
                      </a:r>
                      <a:endParaRPr lang="fr-FR" sz="800" dirty="0"/>
                    </a:p>
                  </a:txBody>
                  <a:tcPr/>
                </a:tc>
                <a:tc>
                  <a:txBody>
                    <a:bodyPr/>
                    <a:lstStyle/>
                    <a:p>
                      <a:r>
                        <a:rPr lang="fr-FR" sz="800" dirty="0" smtClean="0"/>
                        <a:t>note</a:t>
                      </a:r>
                      <a:endParaRPr lang="fr-FR" sz="800" dirty="0"/>
                    </a:p>
                  </a:txBody>
                  <a:tcPr/>
                </a:tc>
                <a:tc>
                  <a:txBody>
                    <a:bodyPr/>
                    <a:lstStyle/>
                    <a:p>
                      <a:r>
                        <a:rPr lang="fr-FR" sz="800" dirty="0" smtClean="0"/>
                        <a:t>cumule</a:t>
                      </a:r>
                      <a:endParaRPr lang="fr-FR" sz="800" dirty="0"/>
                    </a:p>
                  </a:txBody>
                  <a:tcPr/>
                </a:tc>
                <a:tc>
                  <a:txBody>
                    <a:bodyPr/>
                    <a:lstStyle/>
                    <a:p>
                      <a:r>
                        <a:rPr lang="fr-FR" sz="800" dirty="0" smtClean="0"/>
                        <a:t>first</a:t>
                      </a:r>
                      <a:endParaRPr lang="fr-FR" sz="800" dirty="0"/>
                    </a:p>
                  </a:txBody>
                  <a:tcPr/>
                </a:tc>
                <a:tc>
                  <a:txBody>
                    <a:bodyPr/>
                    <a:lstStyle/>
                    <a:p>
                      <a:r>
                        <a:rPr lang="fr-FR" sz="800" dirty="0" smtClean="0"/>
                        <a:t>last</a:t>
                      </a:r>
                      <a:endParaRPr lang="fr-FR" sz="800" dirty="0"/>
                    </a:p>
                  </a:txBody>
                  <a:tcPr/>
                </a:tc>
                <a:extLst>
                  <a:ext uri="{0D108BD9-81ED-4DB2-BD59-A6C34878D82A}">
                    <a16:rowId xmlns:a16="http://schemas.microsoft.com/office/drawing/2014/main" val="3307401713"/>
                  </a:ext>
                </a:extLst>
              </a:tr>
              <a:tr h="195701">
                <a:tc>
                  <a:txBody>
                    <a:bodyPr/>
                    <a:lstStyle/>
                    <a:p>
                      <a:r>
                        <a:rPr lang="fr-FR" sz="800" dirty="0" smtClean="0"/>
                        <a:t>tata</a:t>
                      </a:r>
                      <a:endParaRPr lang="fr-FR" sz="800" dirty="0"/>
                    </a:p>
                  </a:txBody>
                  <a:tcPr/>
                </a:tc>
                <a:tc>
                  <a:txBody>
                    <a:bodyPr/>
                    <a:lstStyle/>
                    <a:p>
                      <a:r>
                        <a:rPr lang="fr-FR" sz="800" dirty="0" smtClean="0"/>
                        <a:t>18</a:t>
                      </a:r>
                      <a:endParaRPr lang="fr-FR" sz="800" dirty="0"/>
                    </a:p>
                  </a:txBody>
                  <a:tcPr/>
                </a:tc>
                <a:tc>
                  <a:txBody>
                    <a:bodyPr/>
                    <a:lstStyle/>
                    <a:p>
                      <a:r>
                        <a:rPr lang="fr-FR" sz="800" dirty="0" smtClean="0"/>
                        <a:t>18</a:t>
                      </a:r>
                      <a:endParaRPr lang="fr-FR" sz="800" dirty="0"/>
                    </a:p>
                  </a:txBody>
                  <a:tcPr/>
                </a:tc>
                <a:tc>
                  <a:txBody>
                    <a:bodyPr/>
                    <a:lstStyle/>
                    <a:p>
                      <a:r>
                        <a:rPr lang="fr-FR" sz="800" dirty="0" smtClean="0"/>
                        <a:t>1</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529447938"/>
                  </a:ext>
                </a:extLst>
              </a:tr>
              <a:tr h="195701">
                <a:tc>
                  <a:txBody>
                    <a:bodyPr/>
                    <a:lstStyle/>
                    <a:p>
                      <a:r>
                        <a:rPr lang="fr-FR" sz="800" dirty="0" smtClean="0"/>
                        <a:t>titi</a:t>
                      </a:r>
                      <a:endParaRPr lang="fr-FR" sz="800" dirty="0"/>
                    </a:p>
                  </a:txBody>
                  <a:tcPr/>
                </a:tc>
                <a:tc>
                  <a:txBody>
                    <a:bodyPr/>
                    <a:lstStyle/>
                    <a:p>
                      <a:r>
                        <a:rPr lang="fr-FR" sz="800" dirty="0" smtClean="0"/>
                        <a:t>14</a:t>
                      </a:r>
                      <a:endParaRPr lang="fr-FR" sz="800" dirty="0"/>
                    </a:p>
                  </a:txBody>
                  <a:tcPr/>
                </a:tc>
                <a:tc>
                  <a:txBody>
                    <a:bodyPr/>
                    <a:lstStyle/>
                    <a:p>
                      <a:r>
                        <a:rPr lang="fr-FR" sz="800" dirty="0" smtClean="0"/>
                        <a:t>14</a:t>
                      </a:r>
                      <a:endParaRPr lang="fr-FR" sz="800" dirty="0"/>
                    </a:p>
                  </a:txBody>
                  <a:tcPr/>
                </a:tc>
                <a:tc>
                  <a:txBody>
                    <a:bodyPr/>
                    <a:lstStyle/>
                    <a:p>
                      <a:r>
                        <a:rPr lang="fr-FR" sz="800" dirty="0" smtClean="0"/>
                        <a:t>1</a:t>
                      </a:r>
                      <a:endParaRPr lang="fr-FR" sz="800" dirty="0"/>
                    </a:p>
                  </a:txBody>
                  <a:tcPr/>
                </a:tc>
                <a:tc>
                  <a:txBody>
                    <a:bodyPr/>
                    <a:lstStyle/>
                    <a:p>
                      <a:r>
                        <a:rPr lang="fr-FR" sz="800" dirty="0" smtClean="0"/>
                        <a:t>0</a:t>
                      </a:r>
                      <a:endParaRPr lang="fr-FR" sz="800" dirty="0"/>
                    </a:p>
                  </a:txBody>
                  <a:tcPr/>
                </a:tc>
                <a:extLst>
                  <a:ext uri="{0D108BD9-81ED-4DB2-BD59-A6C34878D82A}">
                    <a16:rowId xmlns:a16="http://schemas.microsoft.com/office/drawing/2014/main" val="3069501505"/>
                  </a:ext>
                </a:extLst>
              </a:tr>
              <a:tr h="195701">
                <a:tc>
                  <a:txBody>
                    <a:bodyPr/>
                    <a:lstStyle/>
                    <a:p>
                      <a:r>
                        <a:rPr lang="fr-FR" sz="800" dirty="0" smtClean="0"/>
                        <a:t>titi</a:t>
                      </a:r>
                      <a:endParaRPr lang="fr-FR" sz="800" dirty="0"/>
                    </a:p>
                  </a:txBody>
                  <a:tcPr/>
                </a:tc>
                <a:tc>
                  <a:txBody>
                    <a:bodyPr/>
                    <a:lstStyle/>
                    <a:p>
                      <a:r>
                        <a:rPr lang="fr-FR" sz="800" dirty="0" smtClean="0"/>
                        <a:t>10</a:t>
                      </a:r>
                      <a:endParaRPr lang="fr-FR" sz="800" dirty="0"/>
                    </a:p>
                  </a:txBody>
                  <a:tcPr/>
                </a:tc>
                <a:tc>
                  <a:txBody>
                    <a:bodyPr/>
                    <a:lstStyle/>
                    <a:p>
                      <a:r>
                        <a:rPr lang="fr-FR" sz="800" dirty="0" smtClean="0"/>
                        <a:t>24</a:t>
                      </a:r>
                      <a:endParaRPr lang="fr-FR" sz="800" dirty="0"/>
                    </a:p>
                  </a:txBody>
                  <a:tcPr/>
                </a:tc>
                <a:tc>
                  <a:txBody>
                    <a:bodyPr/>
                    <a:lstStyle/>
                    <a:p>
                      <a:r>
                        <a:rPr lang="fr-FR" sz="800" dirty="0" smtClean="0"/>
                        <a:t>0</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411179341"/>
                  </a:ext>
                </a:extLst>
              </a:tr>
              <a:tr h="195701">
                <a:tc>
                  <a:txBody>
                    <a:bodyPr/>
                    <a:lstStyle/>
                    <a:p>
                      <a:r>
                        <a:rPr lang="fr-FR" sz="800" dirty="0" smtClean="0"/>
                        <a:t>toto</a:t>
                      </a:r>
                      <a:endParaRPr lang="fr-FR" sz="800" dirty="0"/>
                    </a:p>
                  </a:txBody>
                  <a:tcPr/>
                </a:tc>
                <a:tc>
                  <a:txBody>
                    <a:bodyPr/>
                    <a:lstStyle/>
                    <a:p>
                      <a:r>
                        <a:rPr lang="fr-FR" sz="800" dirty="0" smtClean="0"/>
                        <a:t>12</a:t>
                      </a:r>
                      <a:endParaRPr lang="fr-FR" sz="800" dirty="0"/>
                    </a:p>
                  </a:txBody>
                  <a:tcPr/>
                </a:tc>
                <a:tc>
                  <a:txBody>
                    <a:bodyPr/>
                    <a:lstStyle/>
                    <a:p>
                      <a:r>
                        <a:rPr lang="fr-FR" sz="800" dirty="0" smtClean="0"/>
                        <a:t>12</a:t>
                      </a:r>
                      <a:endParaRPr lang="fr-FR" sz="800" dirty="0"/>
                    </a:p>
                  </a:txBody>
                  <a:tcPr/>
                </a:tc>
                <a:tc>
                  <a:txBody>
                    <a:bodyPr/>
                    <a:lstStyle/>
                    <a:p>
                      <a:r>
                        <a:rPr lang="fr-FR" sz="800" dirty="0" smtClean="0"/>
                        <a:t>1</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870832275"/>
                  </a:ext>
                </a:extLst>
              </a:tr>
              <a:tr h="195701">
                <a:tc>
                  <a:txBody>
                    <a:bodyPr/>
                    <a:lstStyle/>
                    <a:p>
                      <a:r>
                        <a:rPr lang="fr-FR" sz="800" dirty="0" smtClean="0"/>
                        <a:t>tutu</a:t>
                      </a:r>
                      <a:endParaRPr lang="fr-FR" sz="800" dirty="0"/>
                    </a:p>
                  </a:txBody>
                  <a:tcPr/>
                </a:tc>
                <a:tc>
                  <a:txBody>
                    <a:bodyPr/>
                    <a:lstStyle/>
                    <a:p>
                      <a:r>
                        <a:rPr lang="fr-FR" sz="800" dirty="0" smtClean="0"/>
                        <a:t>8</a:t>
                      </a:r>
                      <a:endParaRPr lang="fr-FR" sz="800" dirty="0"/>
                    </a:p>
                  </a:txBody>
                  <a:tcPr/>
                </a:tc>
                <a:tc>
                  <a:txBody>
                    <a:bodyPr/>
                    <a:lstStyle/>
                    <a:p>
                      <a:r>
                        <a:rPr lang="fr-FR" sz="800" dirty="0" smtClean="0"/>
                        <a:t>8</a:t>
                      </a:r>
                      <a:endParaRPr lang="fr-FR" sz="800" dirty="0"/>
                    </a:p>
                  </a:txBody>
                  <a:tcPr/>
                </a:tc>
                <a:tc>
                  <a:txBody>
                    <a:bodyPr/>
                    <a:lstStyle/>
                    <a:p>
                      <a:r>
                        <a:rPr lang="fr-FR" sz="800" dirty="0" smtClean="0"/>
                        <a:t>1</a:t>
                      </a:r>
                      <a:endParaRPr lang="fr-FR" sz="800" dirty="0"/>
                    </a:p>
                  </a:txBody>
                  <a:tcPr/>
                </a:tc>
                <a:tc>
                  <a:txBody>
                    <a:bodyPr/>
                    <a:lstStyle/>
                    <a:p>
                      <a:r>
                        <a:rPr lang="fr-FR" sz="800" dirty="0" smtClean="0"/>
                        <a:t>1</a:t>
                      </a:r>
                      <a:endParaRPr lang="fr-FR" sz="800" dirty="0"/>
                    </a:p>
                  </a:txBody>
                  <a:tcPr/>
                </a:tc>
                <a:extLst>
                  <a:ext uri="{0D108BD9-81ED-4DB2-BD59-A6C34878D82A}">
                    <a16:rowId xmlns:a16="http://schemas.microsoft.com/office/drawing/2014/main" val="773415499"/>
                  </a:ext>
                </a:extLst>
              </a:tr>
            </a:tbl>
          </a:graphicData>
        </a:graphic>
      </p:graphicFrame>
      <p:sp>
        <p:nvSpPr>
          <p:cNvPr id="9" name="Rectangle 8"/>
          <p:cNvSpPr/>
          <p:nvPr/>
        </p:nvSpPr>
        <p:spPr>
          <a:xfrm>
            <a:off x="1453051" y="4306991"/>
            <a:ext cx="3282236" cy="1754326"/>
          </a:xfrm>
          <a:prstGeom prst="rect">
            <a:avLst/>
          </a:prstGeom>
          <a:ln w="3175">
            <a:solidFill>
              <a:schemeClr val="tx2"/>
            </a:solidFill>
          </a:ln>
        </p:spPr>
        <p:txBody>
          <a:bodyPr wrap="square">
            <a:spAutoFit/>
          </a:bodyPr>
          <a:lstStyle/>
          <a:p>
            <a:r>
              <a:rPr lang="fr-FR" sz="1200" b="1" dirty="0">
                <a:solidFill>
                  <a:srgbClr val="000080"/>
                </a:solidFill>
                <a:latin typeface="Courier New" panose="02070309020205020404" pitchFamily="49" charset="0"/>
              </a:rPr>
              <a:t>data</a:t>
            </a:r>
            <a:r>
              <a:rPr lang="fr-FR" sz="1200" dirty="0">
                <a:solidFill>
                  <a:srgbClr val="000000"/>
                </a:solidFill>
                <a:latin typeface="Courier New" panose="02070309020205020404" pitchFamily="49" charset="0"/>
              </a:rPr>
              <a:t> ab;</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set</a:t>
            </a:r>
            <a:r>
              <a:rPr lang="fr-FR" sz="1200" dirty="0">
                <a:solidFill>
                  <a:srgbClr val="000000"/>
                </a:solidFill>
                <a:latin typeface="Courier New" panose="02070309020205020404" pitchFamily="49" charset="0"/>
              </a:rPr>
              <a:t> ab;</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by</a:t>
            </a:r>
            <a:r>
              <a:rPr lang="fr-FR" sz="1200" dirty="0">
                <a:solidFill>
                  <a:srgbClr val="000000"/>
                </a:solidFill>
                <a:latin typeface="Courier New" panose="02070309020205020404" pitchFamily="49" charset="0"/>
              </a:rPr>
              <a:t> nom;</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retain</a:t>
            </a:r>
            <a:r>
              <a:rPr lang="fr-FR" sz="1200" dirty="0">
                <a:solidFill>
                  <a:srgbClr val="000000"/>
                </a:solidFill>
                <a:latin typeface="Courier New" panose="02070309020205020404" pitchFamily="49" charset="0"/>
              </a:rPr>
              <a:t> cumule;</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if</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first.nom</a:t>
            </a:r>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then</a:t>
            </a:r>
            <a:r>
              <a:rPr lang="fr-FR" sz="1200" dirty="0">
                <a:solidFill>
                  <a:srgbClr val="000000"/>
                </a:solidFill>
                <a:latin typeface="Courier New" panose="02070309020205020404" pitchFamily="49" charset="0"/>
              </a:rPr>
              <a:t> cumule=</a:t>
            </a:r>
            <a:r>
              <a:rPr lang="fr-FR" sz="1200" b="1" dirty="0">
                <a:solidFill>
                  <a:srgbClr val="008080"/>
                </a:solidFill>
                <a:latin typeface="Courier New" panose="02070309020205020404" pitchFamily="49" charset="0"/>
              </a:rPr>
              <a:t>0</a:t>
            </a:r>
            <a:r>
              <a:rPr lang="fr-FR" sz="1200" dirty="0">
                <a:solidFill>
                  <a:srgbClr val="000000"/>
                </a:solidFill>
                <a:latin typeface="Courier New" panose="02070309020205020404" pitchFamily="49" charset="0"/>
              </a:rPr>
              <a:t>;</a:t>
            </a:r>
          </a:p>
          <a:p>
            <a:r>
              <a:rPr lang="fr-FR" sz="1200" dirty="0">
                <a:solidFill>
                  <a:srgbClr val="000000"/>
                </a:solidFill>
                <a:latin typeface="Courier New" panose="02070309020205020404" pitchFamily="49" charset="0"/>
              </a:rPr>
              <a:t> cumule=</a:t>
            </a:r>
            <a:r>
              <a:rPr lang="fr-FR" sz="1200" dirty="0" err="1">
                <a:solidFill>
                  <a:srgbClr val="000000"/>
                </a:solidFill>
                <a:latin typeface="Courier New" panose="02070309020205020404" pitchFamily="49" charset="0"/>
              </a:rPr>
              <a:t>cumule+note</a:t>
            </a:r>
            <a:r>
              <a:rPr lang="fr-FR" sz="1200" dirty="0" smtClean="0">
                <a:solidFill>
                  <a:srgbClr val="000000"/>
                </a:solidFill>
                <a:latin typeface="Courier New" panose="02070309020205020404" pitchFamily="49" charset="0"/>
              </a:rPr>
              <a:t>;</a:t>
            </a:r>
          </a:p>
          <a:p>
            <a:r>
              <a:rPr lang="fr-FR" sz="1200" dirty="0">
                <a:solidFill>
                  <a:srgbClr val="000000"/>
                </a:solidFill>
                <a:latin typeface="Courier New" panose="02070309020205020404" pitchFamily="49" charset="0"/>
              </a:rPr>
              <a:t> </a:t>
            </a:r>
            <a:r>
              <a:rPr lang="fr-FR" sz="1200" dirty="0" smtClean="0">
                <a:solidFill>
                  <a:srgbClr val="000000"/>
                </a:solidFill>
                <a:latin typeface="Courier New" panose="02070309020205020404" pitchFamily="49" charset="0"/>
              </a:rPr>
              <a:t>first=</a:t>
            </a:r>
            <a:r>
              <a:rPr lang="fr-FR" sz="1200" dirty="0" err="1" smtClean="0">
                <a:solidFill>
                  <a:srgbClr val="000000"/>
                </a:solidFill>
                <a:latin typeface="Courier New" panose="02070309020205020404" pitchFamily="49" charset="0"/>
              </a:rPr>
              <a:t>first.nom</a:t>
            </a:r>
            <a:r>
              <a:rPr lang="fr-FR" sz="1200" dirty="0" smtClean="0">
                <a:solidFill>
                  <a:srgbClr val="000000"/>
                </a:solidFill>
                <a:latin typeface="Courier New" panose="02070309020205020404" pitchFamily="49" charset="0"/>
              </a:rPr>
              <a:t>;</a:t>
            </a:r>
          </a:p>
          <a:p>
            <a:r>
              <a:rPr lang="fr-FR" sz="1200" dirty="0" smtClean="0">
                <a:solidFill>
                  <a:srgbClr val="000000"/>
                </a:solidFill>
                <a:latin typeface="Courier New" panose="02070309020205020404" pitchFamily="49" charset="0"/>
              </a:rPr>
              <a:t> last=</a:t>
            </a:r>
            <a:r>
              <a:rPr lang="fr-FR" sz="1200" dirty="0" err="1" smtClean="0">
                <a:solidFill>
                  <a:srgbClr val="000000"/>
                </a:solidFill>
                <a:latin typeface="Courier New" panose="02070309020205020404" pitchFamily="49" charset="0"/>
              </a:rPr>
              <a:t>last.nom</a:t>
            </a:r>
            <a:r>
              <a:rPr lang="fr-FR" sz="1200" dirty="0">
                <a:solidFill>
                  <a:srgbClr val="000000"/>
                </a:solidFill>
                <a:latin typeface="Courier New" panose="02070309020205020404" pitchFamily="49" charset="0"/>
              </a:rPr>
              <a:t>;</a:t>
            </a:r>
          </a:p>
          <a:p>
            <a:r>
              <a:rPr lang="fr-FR" sz="1200" b="1" dirty="0">
                <a:solidFill>
                  <a:srgbClr val="000080"/>
                </a:solidFill>
                <a:latin typeface="Courier New" panose="02070309020205020404" pitchFamily="49" charset="0"/>
              </a:rPr>
              <a:t>RUN</a:t>
            </a:r>
            <a:r>
              <a:rPr lang="fr-FR" sz="1200" dirty="0">
                <a:solidFill>
                  <a:srgbClr val="000000"/>
                </a:solidFill>
                <a:latin typeface="Courier New" panose="02070309020205020404" pitchFamily="49" charset="0"/>
              </a:rPr>
              <a:t>;</a:t>
            </a:r>
            <a:endParaRPr lang="fr-FR" sz="1200" dirty="0"/>
          </a:p>
        </p:txBody>
      </p:sp>
      <p:sp>
        <p:nvSpPr>
          <p:cNvPr id="19" name="Flèche droite 18"/>
          <p:cNvSpPr/>
          <p:nvPr/>
        </p:nvSpPr>
        <p:spPr>
          <a:xfrm>
            <a:off x="5617506" y="5002112"/>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4686300" y="5184154"/>
            <a:ext cx="2047603" cy="538609"/>
          </a:xfrm>
          <a:prstGeom prst="rect">
            <a:avLst/>
          </a:prstGeom>
          <a:noFill/>
        </p:spPr>
        <p:txBody>
          <a:bodyPr vert="horz" wrap="square" rtlCol="0">
            <a:spAutoFit/>
          </a:bodyPr>
          <a:lstStyle/>
          <a:p>
            <a:pPr algn="ctr"/>
            <a:r>
              <a:rPr lang="fr-FR" sz="1000" dirty="0" smtClean="0">
                <a:solidFill>
                  <a:schemeClr val="tx2">
                    <a:lumMod val="75000"/>
                  </a:schemeClr>
                </a:solidFill>
              </a:rPr>
              <a:t>Nous obtenons le résultat suivant : </a:t>
            </a:r>
            <a:r>
              <a:rPr lang="fr-FR" sz="900" i="1" dirty="0" smtClean="0">
                <a:solidFill>
                  <a:schemeClr val="tx2">
                    <a:lumMod val="75000"/>
                  </a:schemeClr>
                </a:solidFill>
              </a:rPr>
              <a:t>(a et b doivent être préalablement triées par nom)</a:t>
            </a:r>
            <a:endParaRPr lang="fr-FR" sz="1050" i="1" dirty="0">
              <a:solidFill>
                <a:schemeClr val="tx2">
                  <a:lumMod val="75000"/>
                </a:schemeClr>
              </a:solidFill>
            </a:endParaRPr>
          </a:p>
        </p:txBody>
      </p:sp>
      <p:pic>
        <p:nvPicPr>
          <p:cNvPr id="21" name="Image 20"/>
          <p:cNvPicPr>
            <a:picLocks noChangeAspect="1"/>
          </p:cNvPicPr>
          <p:nvPr/>
        </p:nvPicPr>
        <p:blipFill rotWithShape="1">
          <a:blip r:embed="rId2"/>
          <a:srcRect r="28484" b="935"/>
          <a:stretch/>
        </p:blipFill>
        <p:spPr>
          <a:xfrm>
            <a:off x="64800" y="54000"/>
            <a:ext cx="2412393" cy="303447"/>
          </a:xfrm>
          <a:prstGeom prst="rect">
            <a:avLst/>
          </a:prstGeom>
        </p:spPr>
      </p:pic>
      <p:sp>
        <p:nvSpPr>
          <p:cNvPr id="22" name="Rectangle 2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633305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758055"/>
          </a:xfrm>
        </p:spPr>
        <p:txBody>
          <a:bodyPr>
            <a:noAutofit/>
          </a:bodyPr>
          <a:lstStyle/>
          <a:p>
            <a:r>
              <a:rPr lang="fr-FR" sz="1800" dirty="0"/>
              <a:t>Une expression régulière Perl est une chaîne composée </a:t>
            </a:r>
            <a:r>
              <a:rPr lang="fr-FR" sz="1800" dirty="0" smtClean="0"/>
              <a:t>de caractères </a:t>
            </a:r>
            <a:r>
              <a:rPr lang="fr-FR" sz="1800" dirty="0"/>
              <a:t>et de caractères spéciaux appelés </a:t>
            </a:r>
            <a:r>
              <a:rPr lang="fr-FR" sz="1800" b="1" dirty="0" err="1" smtClean="0"/>
              <a:t>métacaractères</a:t>
            </a:r>
            <a:r>
              <a:rPr lang="fr-FR" sz="1800" dirty="0" smtClean="0"/>
              <a:t> qui </a:t>
            </a:r>
            <a:r>
              <a:rPr lang="fr-FR" sz="1800" dirty="0"/>
              <a:t>va constituer un modèle auquel </a:t>
            </a:r>
            <a:r>
              <a:rPr lang="fr-FR" sz="1800" dirty="0" smtClean="0"/>
              <a:t>nous allons </a:t>
            </a:r>
            <a:r>
              <a:rPr lang="fr-FR" sz="1800" dirty="0"/>
              <a:t>pouvoir </a:t>
            </a:r>
            <a:r>
              <a:rPr lang="fr-FR" sz="1800" dirty="0" smtClean="0"/>
              <a:t>comparer nos </a:t>
            </a:r>
            <a:r>
              <a:rPr lang="fr-FR" sz="1800" dirty="0"/>
              <a:t>données.</a:t>
            </a:r>
            <a:br>
              <a:rPr lang="fr-FR" sz="1800" dirty="0"/>
            </a:br>
            <a:endParaRPr lang="fr-FR" sz="1800" dirty="0" smtClean="0"/>
          </a:p>
          <a:p>
            <a:r>
              <a:rPr lang="fr-FR" sz="1800" u="sng" dirty="0" smtClean="0"/>
              <a:t>Exemple </a:t>
            </a:r>
            <a:r>
              <a:rPr lang="fr-FR" sz="1800" u="sng" dirty="0"/>
              <a:t>:</a:t>
            </a:r>
            <a:r>
              <a:rPr lang="fr-FR" sz="1800" dirty="0"/>
              <a:t/>
            </a:r>
            <a:br>
              <a:rPr lang="fr-FR" sz="1800" dirty="0"/>
            </a:br>
            <a:r>
              <a:rPr lang="fr-FR" sz="1800" b="1" dirty="0">
                <a:solidFill>
                  <a:schemeClr val="accent1">
                    <a:lumMod val="75000"/>
                  </a:schemeClr>
                </a:solidFill>
              </a:rPr>
              <a:t>\d\d:\d\d </a:t>
            </a:r>
            <a:r>
              <a:rPr lang="fr-FR" sz="1800" dirty="0"/>
              <a:t>est une expression régulière qui va </a:t>
            </a:r>
            <a:r>
              <a:rPr lang="fr-FR" sz="1800" dirty="0" smtClean="0"/>
              <a:t>correspondre à </a:t>
            </a:r>
            <a:r>
              <a:rPr lang="fr-FR" sz="1800" dirty="0"/>
              <a:t>une série de deux chiffres séparés par le caractère “:”.</a:t>
            </a:r>
            <a:br>
              <a:rPr lang="fr-FR" sz="1800" dirty="0"/>
            </a:br>
            <a:r>
              <a:rPr lang="fr-FR" sz="1800" dirty="0"/>
              <a:t>Dans cet exemple </a:t>
            </a:r>
            <a:r>
              <a:rPr lang="fr-FR" sz="1800" b="1" dirty="0">
                <a:solidFill>
                  <a:schemeClr val="accent1">
                    <a:lumMod val="75000"/>
                  </a:schemeClr>
                </a:solidFill>
              </a:rPr>
              <a:t>\d</a:t>
            </a:r>
            <a:r>
              <a:rPr lang="fr-FR" sz="1800" b="1" dirty="0"/>
              <a:t> </a:t>
            </a:r>
            <a:r>
              <a:rPr lang="fr-FR" sz="1800" dirty="0"/>
              <a:t>correspond à un </a:t>
            </a:r>
            <a:r>
              <a:rPr lang="fr-FR" sz="1800" b="1" dirty="0">
                <a:solidFill>
                  <a:schemeClr val="accent1">
                    <a:lumMod val="75000"/>
                  </a:schemeClr>
                </a:solidFill>
              </a:rPr>
              <a:t>chiffre de 0 à 9</a:t>
            </a:r>
            <a:r>
              <a:rPr lang="fr-FR" sz="1800" dirty="0"/>
              <a:t>.</a:t>
            </a:r>
            <a:br>
              <a:rPr lang="fr-FR" sz="1800" dirty="0"/>
            </a:br>
            <a:r>
              <a:rPr lang="fr-FR" sz="1800" dirty="0" smtClean="0"/>
              <a:t>(</a:t>
            </a:r>
            <a:r>
              <a:rPr lang="fr-FR" sz="1800" i="1" dirty="0" smtClean="0"/>
              <a:t>10:22 correspondra à </a:t>
            </a:r>
            <a:r>
              <a:rPr lang="fr-FR" sz="1800" i="1" dirty="0"/>
              <a:t>ce modèle, </a:t>
            </a:r>
            <a:r>
              <a:rPr lang="fr-FR" sz="1800" i="1" dirty="0" smtClean="0"/>
              <a:t>en revanche </a:t>
            </a:r>
            <a:r>
              <a:rPr lang="fr-FR" sz="1800" i="1" dirty="0"/>
              <a:t>2:25 </a:t>
            </a:r>
            <a:r>
              <a:rPr lang="fr-FR" sz="1800" i="1" dirty="0" smtClean="0"/>
              <a:t>ne </a:t>
            </a:r>
            <a:r>
              <a:rPr lang="fr-FR" sz="1800" i="1" dirty="0"/>
              <a:t>correspondra </a:t>
            </a:r>
            <a:r>
              <a:rPr lang="fr-FR" sz="1800" i="1" dirty="0" smtClean="0"/>
              <a:t>pas</a:t>
            </a:r>
            <a:r>
              <a:rPr lang="fr-FR" sz="1800" dirty="0" smtClean="0"/>
              <a:t>)</a:t>
            </a:r>
            <a:r>
              <a:rPr lang="fr-FR" sz="1800" dirty="0"/>
              <a:t/>
            </a:r>
            <a:br>
              <a:rPr lang="fr-FR" sz="1800" dirty="0"/>
            </a:br>
            <a:endParaRPr lang="fr-FR" sz="1800" dirty="0" smtClean="0"/>
          </a:p>
          <a:p>
            <a:r>
              <a:rPr lang="fr-FR" sz="1800" dirty="0" smtClean="0"/>
              <a:t>Pour </a:t>
            </a:r>
            <a:r>
              <a:rPr lang="fr-FR" sz="1800" dirty="0"/>
              <a:t>débuter avec ces expressions, il est important </a:t>
            </a:r>
            <a:r>
              <a:rPr lang="fr-FR" sz="1800" dirty="0" smtClean="0"/>
              <a:t>de savoir </a:t>
            </a:r>
            <a:r>
              <a:rPr lang="fr-FR" sz="1800" dirty="0"/>
              <a:t>qu’un même modèle peut avoir plusieurs </a:t>
            </a:r>
            <a:r>
              <a:rPr lang="fr-FR" sz="1800" dirty="0" smtClean="0"/>
              <a:t>syntaxes</a:t>
            </a:r>
            <a:r>
              <a:rPr lang="fr-FR" sz="1800" dirty="0"/>
              <a:t>.</a:t>
            </a:r>
            <a:br>
              <a:rPr lang="fr-FR" sz="1800" dirty="0"/>
            </a:br>
            <a:r>
              <a:rPr lang="fr-FR" sz="1800" dirty="0"/>
              <a:t>L’expression régulière de l’exemple précédent aurait pu </a:t>
            </a:r>
            <a:r>
              <a:rPr lang="fr-FR" sz="1800" dirty="0" smtClean="0"/>
              <a:t>s’écrire </a:t>
            </a:r>
            <a:r>
              <a:rPr lang="fr-FR" sz="1800" dirty="0"/>
              <a:t>de différentes façons :</a:t>
            </a:r>
            <a:br>
              <a:rPr lang="fr-FR" sz="1800" dirty="0"/>
            </a:br>
            <a:r>
              <a:rPr lang="fr-FR" sz="1800" b="1" dirty="0">
                <a:solidFill>
                  <a:schemeClr val="accent1">
                    <a:lumMod val="75000"/>
                  </a:schemeClr>
                </a:solidFill>
              </a:rPr>
              <a:t>[0-9] [0-9]:[0-9] [0-9</a:t>
            </a:r>
            <a:r>
              <a:rPr lang="fr-FR" sz="1800" b="1" dirty="0" smtClean="0">
                <a:solidFill>
                  <a:schemeClr val="accent1">
                    <a:lumMod val="75000"/>
                  </a:schemeClr>
                </a:solidFill>
              </a:rPr>
              <a:t>] </a:t>
            </a:r>
            <a:r>
              <a:rPr lang="fr-FR" sz="1800" dirty="0" smtClean="0"/>
              <a:t>&gt;  </a:t>
            </a:r>
            <a:r>
              <a:rPr lang="fr-FR" sz="1800" dirty="0"/>
              <a:t>[0-9] indiquant tout chiffres entre 0 et 9.</a:t>
            </a:r>
            <a:br>
              <a:rPr lang="fr-FR" sz="1800" dirty="0"/>
            </a:br>
            <a:r>
              <a:rPr lang="fr-FR" sz="1800" b="1" dirty="0">
                <a:solidFill>
                  <a:schemeClr val="accent1">
                    <a:lumMod val="75000"/>
                  </a:schemeClr>
                </a:solidFill>
              </a:rPr>
              <a:t>\d{2}:\d{2} </a:t>
            </a:r>
            <a:r>
              <a:rPr lang="fr-FR" sz="1800" dirty="0"/>
              <a:t>&gt; </a:t>
            </a:r>
            <a:r>
              <a:rPr lang="fr-FR" sz="1800" dirty="0" smtClean="0"/>
              <a:t>indiquant </a:t>
            </a:r>
            <a:r>
              <a:rPr lang="fr-FR" sz="1800" dirty="0"/>
              <a:t>une répétition </a:t>
            </a:r>
            <a:r>
              <a:rPr lang="fr-FR" sz="1800" dirty="0" smtClean="0"/>
              <a:t>(</a:t>
            </a:r>
            <a:r>
              <a:rPr lang="fr-FR" sz="1800" dirty="0"/>
              <a:t>2 fois en l’occurrence)</a:t>
            </a:r>
            <a:br>
              <a:rPr lang="fr-FR" sz="1800" dirty="0"/>
            </a:br>
            <a:r>
              <a:rPr lang="fr-FR" sz="1800" dirty="0"/>
              <a:t/>
            </a:r>
            <a:br>
              <a:rPr lang="fr-FR" sz="1800" dirty="0"/>
            </a:br>
            <a:r>
              <a:rPr lang="fr-FR" sz="1800" dirty="0" smtClean="0"/>
              <a:t/>
            </a:r>
            <a:br>
              <a:rPr lang="fr-FR" sz="1800" dirty="0" smtClean="0"/>
            </a:br>
            <a:endParaRPr lang="fr-FR" sz="1800" dirty="0" smtClean="0"/>
          </a:p>
        </p:txBody>
      </p:sp>
      <p:sp>
        <p:nvSpPr>
          <p:cNvPr id="5" name="Titre 4"/>
          <p:cNvSpPr>
            <a:spLocks noGrp="1"/>
          </p:cNvSpPr>
          <p:nvPr>
            <p:ph type="title"/>
          </p:nvPr>
        </p:nvSpPr>
        <p:spPr/>
        <p:txBody>
          <a:bodyPr>
            <a:normAutofit/>
          </a:bodyPr>
          <a:lstStyle/>
          <a:p>
            <a:r>
              <a:rPr lang="fr-FR" cap="all" dirty="0" smtClean="0"/>
              <a:t>Expressions régulières #1</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53</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qu’est-ce qu’une expression perl</a:t>
            </a:r>
            <a:r>
              <a:rPr lang="fr-FR" sz="2400" cap="small" dirty="0" smtClean="0"/>
              <a:t>?</a:t>
            </a:r>
            <a:endParaRPr lang="fr-FR" sz="2400" cap="small" dirty="0"/>
          </a:p>
        </p:txBody>
      </p:sp>
      <p:pic>
        <p:nvPicPr>
          <p:cNvPr id="8" name="Image 7"/>
          <p:cNvPicPr>
            <a:picLocks noChangeAspect="1"/>
          </p:cNvPicPr>
          <p:nvPr/>
        </p:nvPicPr>
        <p:blipFill rotWithShape="1">
          <a:blip r:embed="rId2"/>
          <a:srcRect r="28484" b="935"/>
          <a:stretch/>
        </p:blipFill>
        <p:spPr>
          <a:xfrm>
            <a:off x="64800" y="54000"/>
            <a:ext cx="2412393" cy="303447"/>
          </a:xfrm>
          <a:prstGeom prst="rect">
            <a:avLst/>
          </a:prstGeom>
        </p:spPr>
      </p:pic>
      <p:sp>
        <p:nvSpPr>
          <p:cNvPr id="7" name="Rectangle 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376685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758055"/>
          </a:xfrm>
        </p:spPr>
        <p:txBody>
          <a:bodyPr>
            <a:noAutofit/>
          </a:bodyPr>
          <a:lstStyle/>
          <a:p>
            <a:r>
              <a:rPr lang="fr-FR" sz="1800" dirty="0"/>
              <a:t>Ces  fonctions  permettent  de  réaliser  simplement  des </a:t>
            </a:r>
            <a:r>
              <a:rPr lang="fr-FR" sz="1800" dirty="0" smtClean="0"/>
              <a:t>opérations  </a:t>
            </a:r>
            <a:r>
              <a:rPr lang="fr-FR" sz="1800" dirty="0"/>
              <a:t>complexes  sur  des  chaînes  de  caractères. </a:t>
            </a:r>
            <a:r>
              <a:rPr lang="fr-FR" sz="1800" dirty="0" smtClean="0"/>
              <a:t>De plus </a:t>
            </a:r>
            <a:r>
              <a:rPr lang="fr-FR" sz="1800" dirty="0"/>
              <a:t>une seule expression régulière équivaut à de </a:t>
            </a:r>
            <a:r>
              <a:rPr lang="fr-FR" sz="1800" dirty="0" smtClean="0"/>
              <a:t>multiples lignes </a:t>
            </a:r>
            <a:r>
              <a:rPr lang="fr-FR" sz="1800" dirty="0"/>
              <a:t>de programme SAS</a:t>
            </a:r>
            <a:r>
              <a:rPr lang="fr-FR" sz="1800" dirty="0" smtClean="0"/>
              <a:t>.</a:t>
            </a:r>
            <a:r>
              <a:rPr lang="fr-FR" sz="1800" dirty="0"/>
              <a:t/>
            </a:r>
            <a:br>
              <a:rPr lang="fr-FR" sz="1800" dirty="0"/>
            </a:br>
            <a:endParaRPr lang="fr-FR" sz="1800" dirty="0" smtClean="0"/>
          </a:p>
          <a:p>
            <a:r>
              <a:rPr lang="fr-FR" sz="1800" b="1" dirty="0" smtClean="0"/>
              <a:t>Avantages :</a:t>
            </a:r>
          </a:p>
          <a:p>
            <a:pPr lvl="1"/>
            <a:r>
              <a:rPr lang="fr-FR" sz="1600" dirty="0" smtClean="0"/>
              <a:t>maintenance </a:t>
            </a:r>
            <a:r>
              <a:rPr lang="fr-FR" sz="1600" dirty="0"/>
              <a:t>des programmes plus </a:t>
            </a:r>
            <a:r>
              <a:rPr lang="fr-FR" sz="1600" dirty="0" smtClean="0"/>
              <a:t>simple,</a:t>
            </a:r>
          </a:p>
          <a:p>
            <a:pPr lvl="1"/>
            <a:r>
              <a:rPr lang="fr-FR" sz="1600" dirty="0" smtClean="0"/>
              <a:t>moins </a:t>
            </a:r>
            <a:r>
              <a:rPr lang="fr-FR" sz="1600" dirty="0"/>
              <a:t>sensible aux </a:t>
            </a:r>
            <a:r>
              <a:rPr lang="fr-FR" sz="1600" dirty="0" smtClean="0"/>
              <a:t>erreurs,</a:t>
            </a:r>
          </a:p>
          <a:p>
            <a:pPr lvl="1"/>
            <a:r>
              <a:rPr lang="fr-FR" sz="1600" dirty="0" smtClean="0"/>
              <a:t>lisibilité </a:t>
            </a:r>
            <a:r>
              <a:rPr lang="fr-FR" sz="1600" dirty="0"/>
              <a:t>des programmes </a:t>
            </a:r>
            <a:r>
              <a:rPr lang="fr-FR" sz="1600" dirty="0" smtClean="0"/>
              <a:t>améliorée,</a:t>
            </a:r>
          </a:p>
          <a:p>
            <a:pPr lvl="1"/>
            <a:r>
              <a:rPr lang="fr-FR" sz="1600" dirty="0" smtClean="0"/>
              <a:t>amélioration </a:t>
            </a:r>
            <a:r>
              <a:rPr lang="fr-FR" sz="1600" dirty="0"/>
              <a:t>des performances.</a:t>
            </a:r>
            <a:br>
              <a:rPr lang="fr-FR" sz="1600" dirty="0"/>
            </a:br>
            <a:endParaRPr lang="fr-FR" sz="1600" dirty="0" smtClean="0"/>
          </a:p>
          <a:p>
            <a:r>
              <a:rPr lang="fr-FR" sz="1800" b="1" dirty="0" smtClean="0"/>
              <a:t>Possibilités </a:t>
            </a:r>
            <a:r>
              <a:rPr lang="fr-FR" sz="1800" b="1" dirty="0"/>
              <a:t>:</a:t>
            </a:r>
          </a:p>
          <a:p>
            <a:pPr lvl="1"/>
            <a:r>
              <a:rPr lang="fr-FR" sz="1600" dirty="0" smtClean="0"/>
              <a:t>recherche </a:t>
            </a:r>
            <a:r>
              <a:rPr lang="fr-FR" sz="1600" dirty="0"/>
              <a:t>dans une chaîne de caractères,</a:t>
            </a:r>
          </a:p>
          <a:p>
            <a:pPr lvl="1"/>
            <a:r>
              <a:rPr lang="fr-FR" sz="1600" dirty="0" smtClean="0"/>
              <a:t>extraction,</a:t>
            </a:r>
            <a:endParaRPr lang="fr-FR" sz="1600" dirty="0"/>
          </a:p>
          <a:p>
            <a:pPr lvl="1"/>
            <a:r>
              <a:rPr lang="fr-FR" sz="1600" dirty="0"/>
              <a:t>remplacement d’une partie d’une chaîne par une autre chaîne</a:t>
            </a:r>
            <a:r>
              <a:rPr lang="fr-FR" sz="1600" dirty="0" smtClean="0"/>
              <a:t>,</a:t>
            </a:r>
            <a:endParaRPr lang="fr-FR" sz="1600" dirty="0"/>
          </a:p>
          <a:p>
            <a:pPr lvl="1"/>
            <a:r>
              <a:rPr lang="fr-FR" sz="1600" dirty="0"/>
              <a:t>analyser une grosse quantité de texte (log web, </a:t>
            </a:r>
            <a:r>
              <a:rPr lang="fr-FR" sz="1600" dirty="0" smtClean="0"/>
              <a:t>données texte</a:t>
            </a:r>
            <a:r>
              <a:rPr lang="fr-FR" sz="1600" dirty="0"/>
              <a:t>) plus rapidement.</a:t>
            </a:r>
            <a:r>
              <a:rPr lang="fr-FR" sz="1800" dirty="0"/>
              <a:t/>
            </a:r>
            <a:br>
              <a:rPr lang="fr-FR" sz="1800" dirty="0"/>
            </a:br>
            <a:r>
              <a:rPr lang="fr-FR" sz="1800" dirty="0" smtClean="0"/>
              <a:t/>
            </a:r>
            <a:br>
              <a:rPr lang="fr-FR" sz="1800" dirty="0" smtClean="0"/>
            </a:br>
            <a:endParaRPr lang="fr-FR" sz="1800" dirty="0" smtClean="0"/>
          </a:p>
        </p:txBody>
      </p:sp>
      <p:sp>
        <p:nvSpPr>
          <p:cNvPr id="5" name="Titre 4"/>
          <p:cNvSpPr>
            <a:spLocks noGrp="1"/>
          </p:cNvSpPr>
          <p:nvPr>
            <p:ph type="title"/>
          </p:nvPr>
        </p:nvSpPr>
        <p:spPr/>
        <p:txBody>
          <a:bodyPr>
            <a:normAutofit/>
          </a:bodyPr>
          <a:lstStyle/>
          <a:p>
            <a:r>
              <a:rPr lang="fr-FR" cap="all" dirty="0" smtClean="0"/>
              <a:t>Expressions régulières #2</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54</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pourquoi utiliser ces expressions</a:t>
            </a:r>
            <a:r>
              <a:rPr lang="fr-FR" sz="2400" cap="small" dirty="0" smtClean="0"/>
              <a:t>?</a:t>
            </a:r>
            <a:endParaRPr lang="fr-FR" sz="3600" cap="small" dirty="0"/>
          </a:p>
        </p:txBody>
      </p:sp>
      <p:pic>
        <p:nvPicPr>
          <p:cNvPr id="8" name="Image 7"/>
          <p:cNvPicPr>
            <a:picLocks noChangeAspect="1"/>
          </p:cNvPicPr>
          <p:nvPr/>
        </p:nvPicPr>
        <p:blipFill rotWithShape="1">
          <a:blip r:embed="rId2"/>
          <a:srcRect r="28484" b="935"/>
          <a:stretch/>
        </p:blipFill>
        <p:spPr>
          <a:xfrm>
            <a:off x="64800" y="54000"/>
            <a:ext cx="2412393" cy="303447"/>
          </a:xfrm>
          <a:prstGeom prst="rect">
            <a:avLst/>
          </a:prstGeom>
        </p:spPr>
      </p:pic>
      <p:sp>
        <p:nvSpPr>
          <p:cNvPr id="7" name="Rectangle 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512722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758055"/>
          </a:xfrm>
        </p:spPr>
        <p:txBody>
          <a:bodyPr>
            <a:noAutofit/>
          </a:bodyPr>
          <a:lstStyle/>
          <a:p>
            <a:r>
              <a:rPr lang="fr-FR" sz="1800" dirty="0"/>
              <a:t>Ces  fonctions  permettent  de  réaliser  simplement  des </a:t>
            </a:r>
            <a:r>
              <a:rPr lang="fr-FR" sz="1800" dirty="0" smtClean="0"/>
              <a:t>opérations  </a:t>
            </a:r>
            <a:r>
              <a:rPr lang="fr-FR" sz="1800" dirty="0"/>
              <a:t>complexes  sur  des  chaînes  de  caractères. </a:t>
            </a:r>
            <a:r>
              <a:rPr lang="fr-FR" sz="1800" dirty="0" smtClean="0"/>
              <a:t>De plus </a:t>
            </a:r>
            <a:r>
              <a:rPr lang="fr-FR" sz="1800" dirty="0"/>
              <a:t>une seule expression régulière équivaut à de </a:t>
            </a:r>
            <a:r>
              <a:rPr lang="fr-FR" sz="1800" dirty="0" smtClean="0"/>
              <a:t>multiples lignes </a:t>
            </a:r>
            <a:r>
              <a:rPr lang="fr-FR" sz="1800" dirty="0"/>
              <a:t>de programme SAS</a:t>
            </a:r>
            <a:r>
              <a:rPr lang="fr-FR" sz="1800" dirty="0" smtClean="0"/>
              <a:t>.</a:t>
            </a:r>
            <a:r>
              <a:rPr lang="fr-FR" sz="1800" dirty="0"/>
              <a:t/>
            </a:r>
            <a:br>
              <a:rPr lang="fr-FR" sz="1800" dirty="0"/>
            </a:br>
            <a:r>
              <a:rPr lang="fr-FR" sz="1800" dirty="0"/>
              <a:t/>
            </a:r>
            <a:br>
              <a:rPr lang="fr-FR" sz="1800" dirty="0"/>
            </a:br>
            <a:r>
              <a:rPr lang="fr-FR" sz="1800" dirty="0" smtClean="0"/>
              <a:t/>
            </a:r>
            <a:br>
              <a:rPr lang="fr-FR" sz="1800" dirty="0" smtClean="0"/>
            </a:br>
            <a:endParaRPr lang="fr-FR" sz="1800" dirty="0" smtClean="0"/>
          </a:p>
        </p:txBody>
      </p:sp>
      <p:sp>
        <p:nvSpPr>
          <p:cNvPr id="5" name="Titre 4"/>
          <p:cNvSpPr>
            <a:spLocks noGrp="1"/>
          </p:cNvSpPr>
          <p:nvPr>
            <p:ph type="title"/>
          </p:nvPr>
        </p:nvSpPr>
        <p:spPr/>
        <p:txBody>
          <a:bodyPr>
            <a:normAutofit/>
          </a:bodyPr>
          <a:lstStyle/>
          <a:p>
            <a:r>
              <a:rPr lang="fr-FR" cap="all" dirty="0" smtClean="0"/>
              <a:t>Expressions régulières #3</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55</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fonctions sas</a:t>
            </a:r>
            <a:endParaRPr lang="fr-FR" sz="3600" cap="small" dirty="0"/>
          </a:p>
        </p:txBody>
      </p:sp>
      <p:graphicFrame>
        <p:nvGraphicFramePr>
          <p:cNvPr id="3" name="Tableau 2"/>
          <p:cNvGraphicFramePr>
            <a:graphicFrameLocks noGrp="1"/>
          </p:cNvGraphicFramePr>
          <p:nvPr>
            <p:extLst>
              <p:ext uri="{D42A27DB-BD31-4B8C-83A1-F6EECF244321}">
                <p14:modId xmlns:p14="http://schemas.microsoft.com/office/powerpoint/2010/main" val="3422618806"/>
              </p:ext>
            </p:extLst>
          </p:nvPr>
        </p:nvGraphicFramePr>
        <p:xfrm>
          <a:off x="1176382" y="2110860"/>
          <a:ext cx="9136743" cy="3028120"/>
        </p:xfrm>
        <a:graphic>
          <a:graphicData uri="http://schemas.openxmlformats.org/drawingml/2006/table">
            <a:tbl>
              <a:tblPr firstRow="1" bandRow="1">
                <a:tableStyleId>{69012ECD-51FC-41F1-AA8D-1B2483CD663E}</a:tableStyleId>
              </a:tblPr>
              <a:tblGrid>
                <a:gridCol w="2167709">
                  <a:extLst>
                    <a:ext uri="{9D8B030D-6E8A-4147-A177-3AD203B41FA5}">
                      <a16:colId xmlns:a16="http://schemas.microsoft.com/office/drawing/2014/main" val="3333096726"/>
                    </a:ext>
                  </a:extLst>
                </a:gridCol>
                <a:gridCol w="6969034">
                  <a:extLst>
                    <a:ext uri="{9D8B030D-6E8A-4147-A177-3AD203B41FA5}">
                      <a16:colId xmlns:a16="http://schemas.microsoft.com/office/drawing/2014/main" val="2072057518"/>
                    </a:ext>
                  </a:extLst>
                </a:gridCol>
              </a:tblGrid>
              <a:tr h="271835">
                <a:tc>
                  <a:txBody>
                    <a:bodyPr/>
                    <a:lstStyle/>
                    <a:p>
                      <a:r>
                        <a:rPr lang="fr-FR" sz="1100" dirty="0" smtClean="0"/>
                        <a:t>Fonction / Instruction</a:t>
                      </a:r>
                      <a:endParaRPr lang="fr-FR" sz="1100" dirty="0"/>
                    </a:p>
                  </a:txBody>
                  <a:tcPr/>
                </a:tc>
                <a:tc>
                  <a:txBody>
                    <a:bodyPr/>
                    <a:lstStyle/>
                    <a:p>
                      <a:r>
                        <a:rPr lang="fr-FR" sz="1100" dirty="0" smtClean="0"/>
                        <a:t>Utilisation</a:t>
                      </a:r>
                      <a:endParaRPr lang="fr-FR" sz="1100" dirty="0"/>
                    </a:p>
                  </a:txBody>
                  <a:tcPr/>
                </a:tc>
                <a:extLst>
                  <a:ext uri="{0D108BD9-81ED-4DB2-BD59-A6C34878D82A}">
                    <a16:rowId xmlns:a16="http://schemas.microsoft.com/office/drawing/2014/main" val="2053942627"/>
                  </a:ext>
                </a:extLst>
              </a:tr>
              <a:tr h="271835">
                <a:tc>
                  <a:txBody>
                    <a:bodyPr/>
                    <a:lstStyle/>
                    <a:p>
                      <a:r>
                        <a:rPr lang="fr-FR" sz="1100" dirty="0" smtClean="0"/>
                        <a:t>CENTER CALL PRXDEBUG</a:t>
                      </a:r>
                      <a:endParaRPr lang="fr-FR" sz="1100" dirty="0"/>
                    </a:p>
                  </a:txBody>
                  <a:tcPr/>
                </a:tc>
                <a:tc>
                  <a:txBody>
                    <a:bodyPr/>
                    <a:lstStyle/>
                    <a:p>
                      <a:r>
                        <a:rPr lang="fr-FR" sz="1100" dirty="0" smtClean="0"/>
                        <a:t>Active/désactive l’information de </a:t>
                      </a:r>
                      <a:r>
                        <a:rPr lang="fr-FR" sz="1100" dirty="0" err="1" smtClean="0"/>
                        <a:t>debug</a:t>
                      </a:r>
                      <a:r>
                        <a:rPr lang="fr-FR" sz="1100" dirty="0" smtClean="0"/>
                        <a:t> dans la log</a:t>
                      </a:r>
                      <a:endParaRPr lang="fr-FR" sz="1100" dirty="0"/>
                    </a:p>
                  </a:txBody>
                  <a:tcPr/>
                </a:tc>
                <a:extLst>
                  <a:ext uri="{0D108BD9-81ED-4DB2-BD59-A6C34878D82A}">
                    <a16:rowId xmlns:a16="http://schemas.microsoft.com/office/drawing/2014/main" val="2079422898"/>
                  </a:ext>
                </a:extLst>
              </a:tr>
              <a:tr h="271835">
                <a:tc>
                  <a:txBody>
                    <a:bodyPr/>
                    <a:lstStyle/>
                    <a:p>
                      <a:r>
                        <a:rPr lang="fr-FR" sz="1100" dirty="0" smtClean="0"/>
                        <a:t>PRXPARSE</a:t>
                      </a:r>
                      <a:endParaRPr lang="fr-FR" sz="1100" dirty="0"/>
                    </a:p>
                  </a:txBody>
                  <a:tcPr/>
                </a:tc>
                <a:tc>
                  <a:txBody>
                    <a:bodyPr/>
                    <a:lstStyle/>
                    <a:p>
                      <a:r>
                        <a:rPr lang="fr-FR" sz="1100" dirty="0" smtClean="0"/>
                        <a:t>Compile</a:t>
                      </a:r>
                      <a:r>
                        <a:rPr lang="fr-FR" sz="1100" baseline="0" dirty="0" smtClean="0"/>
                        <a:t> une expression régulière en mémoire et retourne un identifiant</a:t>
                      </a:r>
                      <a:endParaRPr lang="fr-FR" sz="1100" dirty="0"/>
                    </a:p>
                  </a:txBody>
                  <a:tcPr/>
                </a:tc>
                <a:extLst>
                  <a:ext uri="{0D108BD9-81ED-4DB2-BD59-A6C34878D82A}">
                    <a16:rowId xmlns:a16="http://schemas.microsoft.com/office/drawing/2014/main" val="3687840753"/>
                  </a:ext>
                </a:extLst>
              </a:tr>
              <a:tr h="271835">
                <a:tc>
                  <a:txBody>
                    <a:bodyPr/>
                    <a:lstStyle/>
                    <a:p>
                      <a:r>
                        <a:rPr lang="fr-FR" sz="1100" dirty="0" smtClean="0"/>
                        <a:t>CALL PRXFREE</a:t>
                      </a:r>
                      <a:endParaRPr lang="fr-FR" sz="1100" dirty="0"/>
                    </a:p>
                  </a:txBody>
                  <a:tcPr/>
                </a:tc>
                <a:tc>
                  <a:txBody>
                    <a:bodyPr/>
                    <a:lstStyle/>
                    <a:p>
                      <a:r>
                        <a:rPr lang="fr-FR" sz="1100" dirty="0" smtClean="0"/>
                        <a:t>Libère les ressources utilisées par une expression régulière</a:t>
                      </a:r>
                      <a:r>
                        <a:rPr lang="fr-FR" sz="1100" baseline="0" dirty="0" smtClean="0"/>
                        <a:t> compilée</a:t>
                      </a:r>
                      <a:endParaRPr lang="fr-FR" sz="1100" dirty="0"/>
                    </a:p>
                  </a:txBody>
                  <a:tcPr/>
                </a:tc>
                <a:extLst>
                  <a:ext uri="{0D108BD9-81ED-4DB2-BD59-A6C34878D82A}">
                    <a16:rowId xmlns:a16="http://schemas.microsoft.com/office/drawing/2014/main" val="210904738"/>
                  </a:ext>
                </a:extLst>
              </a:tr>
              <a:tr h="271835">
                <a:tc>
                  <a:txBody>
                    <a:bodyPr/>
                    <a:lstStyle/>
                    <a:p>
                      <a:r>
                        <a:rPr lang="fr-FR" sz="1100" dirty="0" smtClean="0"/>
                        <a:t>PRXMATCH</a:t>
                      </a:r>
                      <a:endParaRPr lang="fr-FR" sz="1100" dirty="0"/>
                    </a:p>
                  </a:txBody>
                  <a:tcPr/>
                </a:tc>
                <a:tc>
                  <a:txBody>
                    <a:bodyPr/>
                    <a:lstStyle/>
                    <a:p>
                      <a:r>
                        <a:rPr lang="fr-FR" sz="1100" dirty="0" smtClean="0"/>
                        <a:t>Recherche l’occurrence d’une chaîne de caractère correspondant à une expression régulière</a:t>
                      </a:r>
                      <a:endParaRPr lang="fr-FR" sz="1100" dirty="0"/>
                    </a:p>
                  </a:txBody>
                  <a:tcPr/>
                </a:tc>
                <a:extLst>
                  <a:ext uri="{0D108BD9-81ED-4DB2-BD59-A6C34878D82A}">
                    <a16:rowId xmlns:a16="http://schemas.microsoft.com/office/drawing/2014/main" val="3227986495"/>
                  </a:ext>
                </a:extLst>
              </a:tr>
              <a:tr h="271835">
                <a:tc>
                  <a:txBody>
                    <a:bodyPr/>
                    <a:lstStyle/>
                    <a:p>
                      <a:r>
                        <a:rPr lang="fr-FR" sz="1100" dirty="0" smtClean="0"/>
                        <a:t>CALL</a:t>
                      </a:r>
                      <a:r>
                        <a:rPr lang="fr-FR" sz="1100" baseline="0" dirty="0" smtClean="0"/>
                        <a:t> PRXSUBSTR</a:t>
                      </a:r>
                      <a:endParaRPr lang="fr-FR" sz="1100" dirty="0"/>
                    </a:p>
                  </a:txBody>
                  <a:tcPr/>
                </a:tc>
                <a:tc>
                  <a:txBody>
                    <a:bodyPr/>
                    <a:lstStyle/>
                    <a:p>
                      <a:r>
                        <a:rPr lang="fr-FR" sz="1100" dirty="0" smtClean="0"/>
                        <a:t>Même</a:t>
                      </a:r>
                      <a:r>
                        <a:rPr lang="fr-FR" sz="1100" baseline="0" dirty="0" smtClean="0"/>
                        <a:t> fonction que PRXMATCH avec en plus la possibilité d’obtenir la longueur de la chaîne de caractère trouvée</a:t>
                      </a:r>
                      <a:endParaRPr lang="fr-FR" sz="1100" dirty="0"/>
                    </a:p>
                  </a:txBody>
                  <a:tcPr/>
                </a:tc>
                <a:extLst>
                  <a:ext uri="{0D108BD9-81ED-4DB2-BD59-A6C34878D82A}">
                    <a16:rowId xmlns:a16="http://schemas.microsoft.com/office/drawing/2014/main" val="3461769"/>
                  </a:ext>
                </a:extLst>
              </a:tr>
              <a:tr h="271835">
                <a:tc>
                  <a:txBody>
                    <a:bodyPr/>
                    <a:lstStyle/>
                    <a:p>
                      <a:r>
                        <a:rPr lang="fr-FR" sz="1100" dirty="0" smtClean="0"/>
                        <a:t>CALL PRXNEXT</a:t>
                      </a:r>
                      <a:endParaRPr lang="fr-FR" sz="1100" dirty="0"/>
                    </a:p>
                  </a:txBody>
                  <a:tcPr/>
                </a:tc>
                <a:tc>
                  <a:txBody>
                    <a:bodyPr/>
                    <a:lstStyle/>
                    <a:p>
                      <a:r>
                        <a:rPr lang="fr-FR" sz="1100" dirty="0" smtClean="0"/>
                        <a:t>Permet d’effectuer</a:t>
                      </a:r>
                      <a:r>
                        <a:rPr lang="fr-FR" sz="1100" baseline="0" dirty="0" smtClean="0"/>
                        <a:t> une recherche sur une portion d’une chaîne de caractères</a:t>
                      </a:r>
                      <a:endParaRPr lang="fr-FR" sz="1100" dirty="0"/>
                    </a:p>
                  </a:txBody>
                  <a:tcPr/>
                </a:tc>
                <a:extLst>
                  <a:ext uri="{0D108BD9-81ED-4DB2-BD59-A6C34878D82A}">
                    <a16:rowId xmlns:a16="http://schemas.microsoft.com/office/drawing/2014/main" val="703000519"/>
                  </a:ext>
                </a:extLst>
              </a:tr>
              <a:tr h="271835">
                <a:tc>
                  <a:txBody>
                    <a:bodyPr/>
                    <a:lstStyle/>
                    <a:p>
                      <a:r>
                        <a:rPr lang="fr-FR" sz="1100" dirty="0" smtClean="0"/>
                        <a:t>CALL PRXCHANGE</a:t>
                      </a:r>
                      <a:endParaRPr lang="fr-FR" sz="1100" dirty="0"/>
                    </a:p>
                  </a:txBody>
                  <a:tcPr/>
                </a:tc>
                <a:tc>
                  <a:txBody>
                    <a:bodyPr/>
                    <a:lstStyle/>
                    <a:p>
                      <a:r>
                        <a:rPr lang="fr-FR" sz="1100" dirty="0" smtClean="0"/>
                        <a:t>Substitution</a:t>
                      </a:r>
                      <a:r>
                        <a:rPr lang="fr-FR" sz="1100" baseline="0" dirty="0" smtClean="0"/>
                        <a:t> d’une partie de chaîne de caractères correspondant à une expression par une autre chaîne de caractères</a:t>
                      </a:r>
                      <a:endParaRPr lang="fr-FR" sz="1100" dirty="0"/>
                    </a:p>
                  </a:txBody>
                  <a:tcPr/>
                </a:tc>
                <a:extLst>
                  <a:ext uri="{0D108BD9-81ED-4DB2-BD59-A6C34878D82A}">
                    <a16:rowId xmlns:a16="http://schemas.microsoft.com/office/drawing/2014/main" val="3342824258"/>
                  </a:ext>
                </a:extLst>
              </a:tr>
              <a:tr h="271835">
                <a:tc>
                  <a:txBody>
                    <a:bodyPr/>
                    <a:lstStyle/>
                    <a:p>
                      <a:r>
                        <a:rPr lang="fr-FR" sz="1100" dirty="0" smtClean="0"/>
                        <a:t>PRXPAREN</a:t>
                      </a:r>
                      <a:endParaRPr lang="fr-FR" sz="1100" dirty="0"/>
                    </a:p>
                  </a:txBody>
                  <a:tcPr/>
                </a:tc>
                <a:tc>
                  <a:txBody>
                    <a:bodyPr/>
                    <a:lstStyle/>
                    <a:p>
                      <a:r>
                        <a:rPr lang="fr-FR" sz="1100" dirty="0" smtClean="0"/>
                        <a:t>Après utilisation d’une fonction de recherche</a:t>
                      </a:r>
                      <a:r>
                        <a:rPr lang="fr-FR" sz="1100" baseline="0" dirty="0" smtClean="0"/>
                        <a:t> : renvoie le numéro du dernier élément entre parenthèse qui correspond à l’expression recherchée.</a:t>
                      </a:r>
                      <a:endParaRPr lang="fr-FR" sz="1100" dirty="0"/>
                    </a:p>
                  </a:txBody>
                  <a:tcPr/>
                </a:tc>
                <a:extLst>
                  <a:ext uri="{0D108BD9-81ED-4DB2-BD59-A6C34878D82A}">
                    <a16:rowId xmlns:a16="http://schemas.microsoft.com/office/drawing/2014/main" val="3689413514"/>
                  </a:ext>
                </a:extLst>
              </a:tr>
              <a:tr h="271835">
                <a:tc>
                  <a:txBody>
                    <a:bodyPr/>
                    <a:lstStyle/>
                    <a:p>
                      <a:r>
                        <a:rPr lang="fr-FR" sz="1100" dirty="0" smtClean="0"/>
                        <a:t>CALL PRXPOSN</a:t>
                      </a:r>
                      <a:endParaRPr lang="fr-FR" sz="1100" dirty="0"/>
                    </a:p>
                  </a:txBody>
                  <a:tcPr/>
                </a:tc>
                <a:tc>
                  <a:txBody>
                    <a:bodyPr/>
                    <a:lstStyle/>
                    <a:p>
                      <a:r>
                        <a:rPr lang="fr-FR" sz="1100" dirty="0" smtClean="0"/>
                        <a:t>Après utilisation d’une fonction</a:t>
                      </a:r>
                      <a:r>
                        <a:rPr lang="fr-FR" sz="1100" baseline="0" dirty="0" smtClean="0"/>
                        <a:t> de recherche : </a:t>
                      </a:r>
                      <a:r>
                        <a:rPr lang="fr-FR" sz="1100" kern="1200" dirty="0" smtClean="0">
                          <a:solidFill>
                            <a:schemeClr val="tx1"/>
                          </a:solidFill>
                          <a:latin typeface="+mn-lt"/>
                          <a:ea typeface="+mn-ea"/>
                          <a:cs typeface="+mn-cs"/>
                        </a:rPr>
                        <a:t>donne la position et la longueur des occurrences pour chaque partie de l’expression régulière qui est entre parenthèses</a:t>
                      </a:r>
                      <a:endParaRPr lang="fr-FR" sz="1100" kern="1200" dirty="0">
                        <a:solidFill>
                          <a:schemeClr val="tx1"/>
                        </a:solidFill>
                        <a:latin typeface="+mn-lt"/>
                        <a:ea typeface="+mn-ea"/>
                        <a:cs typeface="+mn-cs"/>
                      </a:endParaRPr>
                    </a:p>
                  </a:txBody>
                  <a:tcPr/>
                </a:tc>
                <a:extLst>
                  <a:ext uri="{0D108BD9-81ED-4DB2-BD59-A6C34878D82A}">
                    <a16:rowId xmlns:a16="http://schemas.microsoft.com/office/drawing/2014/main" val="2561030930"/>
                  </a:ext>
                </a:extLst>
              </a:tr>
            </a:tbl>
          </a:graphicData>
        </a:graphic>
      </p:graphicFrame>
      <p:pic>
        <p:nvPicPr>
          <p:cNvPr id="8" name="Image 7"/>
          <p:cNvPicPr>
            <a:picLocks noChangeAspect="1"/>
          </p:cNvPicPr>
          <p:nvPr/>
        </p:nvPicPr>
        <p:blipFill rotWithShape="1">
          <a:blip r:embed="rId2"/>
          <a:srcRect r="28484" b="935"/>
          <a:stretch/>
        </p:blipFill>
        <p:spPr>
          <a:xfrm>
            <a:off x="64800" y="54000"/>
            <a:ext cx="2412393" cy="303447"/>
          </a:xfrm>
          <a:prstGeom prst="rect">
            <a:avLst/>
          </a:prstGeom>
        </p:spPr>
      </p:pic>
      <p:sp>
        <p:nvSpPr>
          <p:cNvPr id="9" name="Rectangle 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75581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99753" y="4794854"/>
            <a:ext cx="2958737" cy="154292"/>
          </a:xfrm>
          <a:prstGeom prst="rect">
            <a:avLst/>
          </a:prstGeom>
          <a:solidFill>
            <a:srgbClr val="FFF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299753" y="4949146"/>
            <a:ext cx="3589386" cy="192082"/>
          </a:xfrm>
          <a:prstGeom prst="rect">
            <a:avLst/>
          </a:prstGeom>
          <a:solidFill>
            <a:srgbClr val="FFF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299753" y="5141228"/>
            <a:ext cx="2658293" cy="186544"/>
          </a:xfrm>
          <a:prstGeom prst="rect">
            <a:avLst/>
          </a:prstGeom>
          <a:solidFill>
            <a:srgbClr val="FFF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299753" y="5295520"/>
            <a:ext cx="3409407" cy="186544"/>
          </a:xfrm>
          <a:prstGeom prst="rect">
            <a:avLst/>
          </a:prstGeom>
          <a:solidFill>
            <a:srgbClr val="FFF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contenu 1"/>
          <p:cNvSpPr>
            <a:spLocks noGrp="1"/>
          </p:cNvSpPr>
          <p:nvPr>
            <p:ph idx="1"/>
          </p:nvPr>
        </p:nvSpPr>
        <p:spPr>
          <a:xfrm>
            <a:off x="904875" y="1368424"/>
            <a:ext cx="10515600" cy="4758055"/>
          </a:xfrm>
        </p:spPr>
        <p:txBody>
          <a:bodyPr>
            <a:noAutofit/>
          </a:bodyPr>
          <a:lstStyle/>
          <a:p>
            <a:r>
              <a:rPr lang="fr-FR" sz="1800" dirty="0"/>
              <a:t>Une  expression  PERL  est  une  chaîne  de  caractères  </a:t>
            </a:r>
            <a:r>
              <a:rPr lang="fr-FR" sz="1800" dirty="0" smtClean="0"/>
              <a:t>qui </a:t>
            </a:r>
            <a:r>
              <a:rPr lang="fr-FR" sz="1800" b="1" dirty="0" smtClean="0">
                <a:solidFill>
                  <a:schemeClr val="accent1">
                    <a:lumMod val="75000"/>
                  </a:schemeClr>
                </a:solidFill>
              </a:rPr>
              <a:t>débute  </a:t>
            </a:r>
            <a:r>
              <a:rPr lang="fr-FR" sz="1800" b="1" dirty="0">
                <a:solidFill>
                  <a:schemeClr val="accent1">
                    <a:lumMod val="75000"/>
                  </a:schemeClr>
                </a:solidFill>
              </a:rPr>
              <a:t>et  termine  par  un  slash  (/)</a:t>
            </a:r>
            <a:r>
              <a:rPr lang="fr-FR" sz="1800" dirty="0"/>
              <a:t>. </a:t>
            </a:r>
            <a:endParaRPr lang="fr-FR" sz="1800" dirty="0" smtClean="0"/>
          </a:p>
          <a:p>
            <a:pPr>
              <a:spcBef>
                <a:spcPts val="0"/>
              </a:spcBef>
              <a:buClr>
                <a:schemeClr val="bg1"/>
              </a:buClr>
            </a:pPr>
            <a:r>
              <a:rPr lang="fr-FR" sz="1800" dirty="0" smtClean="0"/>
              <a:t>Cette  </a:t>
            </a:r>
            <a:r>
              <a:rPr lang="fr-FR" sz="1800" dirty="0"/>
              <a:t>chaîne  doit  </a:t>
            </a:r>
            <a:r>
              <a:rPr lang="fr-FR" sz="1800" dirty="0" smtClean="0"/>
              <a:t>tout d’abord  </a:t>
            </a:r>
            <a:r>
              <a:rPr lang="fr-FR" sz="1800" b="1" dirty="0">
                <a:solidFill>
                  <a:schemeClr val="accent1">
                    <a:lumMod val="75000"/>
                  </a:schemeClr>
                </a:solidFill>
              </a:rPr>
              <a:t>être  compilée  </a:t>
            </a:r>
            <a:r>
              <a:rPr lang="fr-FR" sz="1800" dirty="0"/>
              <a:t>en  utilisant  la  fonction  </a:t>
            </a:r>
            <a:r>
              <a:rPr lang="fr-FR" sz="1800" b="1" dirty="0" smtClean="0">
                <a:solidFill>
                  <a:schemeClr val="accent1">
                    <a:lumMod val="75000"/>
                  </a:schemeClr>
                </a:solidFill>
              </a:rPr>
              <a:t>PRXPARSE</a:t>
            </a:r>
            <a:r>
              <a:rPr lang="fr-FR" sz="1800" dirty="0" smtClean="0"/>
              <a:t> qui </a:t>
            </a:r>
            <a:r>
              <a:rPr lang="fr-FR" sz="1800" dirty="0"/>
              <a:t>va renvoyer une valeur numérique identifiant </a:t>
            </a:r>
            <a:r>
              <a:rPr lang="fr-FR" sz="1800" dirty="0" smtClean="0"/>
              <a:t>l’expression compilée. </a:t>
            </a:r>
          </a:p>
          <a:p>
            <a:pPr>
              <a:spcBef>
                <a:spcPts val="0"/>
              </a:spcBef>
              <a:buClr>
                <a:schemeClr val="bg1"/>
              </a:buClr>
            </a:pPr>
            <a:r>
              <a:rPr lang="fr-FR" sz="1800" dirty="0" smtClean="0"/>
              <a:t>C’est  </a:t>
            </a:r>
            <a:r>
              <a:rPr lang="fr-FR" sz="1800" dirty="0"/>
              <a:t>cet  identifiant  qui  sera  utilisé  pour  représenter </a:t>
            </a:r>
            <a:r>
              <a:rPr lang="fr-FR" sz="1800" dirty="0" smtClean="0"/>
              <a:t> l’expression </a:t>
            </a:r>
            <a:r>
              <a:rPr lang="fr-FR" sz="1800" dirty="0"/>
              <a:t>régulière dans les autres </a:t>
            </a:r>
            <a:r>
              <a:rPr lang="fr-FR" sz="1800" dirty="0" smtClean="0"/>
              <a:t>fonctions. </a:t>
            </a:r>
          </a:p>
          <a:p>
            <a:pPr>
              <a:spcBef>
                <a:spcPts val="0"/>
              </a:spcBef>
              <a:buClr>
                <a:schemeClr val="bg1"/>
              </a:buClr>
            </a:pPr>
            <a:r>
              <a:rPr lang="fr-FR" sz="1800" dirty="0" smtClean="0"/>
              <a:t>Si la variable qui doit recevoir la valeur de l’identifiant est manquante après l’appel à PRXPARSE c’est que l’expression régulière  n’a  pas  une  syntaxe  correcte  et  il  faut  alors  la modifier.</a:t>
            </a:r>
            <a:br>
              <a:rPr lang="fr-FR" sz="1800" dirty="0" smtClean="0"/>
            </a:br>
            <a:endParaRPr lang="fr-FR" sz="1800" dirty="0" smtClean="0"/>
          </a:p>
          <a:p>
            <a:r>
              <a:rPr lang="fr-FR" sz="1800" u="sng" dirty="0" smtClean="0"/>
              <a:t>Exemple : </a:t>
            </a:r>
          </a:p>
          <a:p>
            <a:pPr>
              <a:spcBef>
                <a:spcPts val="0"/>
              </a:spcBef>
              <a:buClr>
                <a:schemeClr val="bg1"/>
              </a:buClr>
            </a:pPr>
            <a:r>
              <a:rPr lang="fr-FR" sz="1800" dirty="0" smtClean="0"/>
              <a:t>Nous allons extraire de la table suivante le code postal et la ville à partir d’une adresse complète</a:t>
            </a:r>
            <a:br>
              <a:rPr lang="fr-FR" sz="1800" dirty="0" smtClean="0"/>
            </a:br>
            <a:endParaRPr lang="fr-FR" sz="1800" dirty="0" smtClean="0"/>
          </a:p>
        </p:txBody>
      </p:sp>
      <p:sp>
        <p:nvSpPr>
          <p:cNvPr id="5" name="Titre 4"/>
          <p:cNvSpPr>
            <a:spLocks noGrp="1"/>
          </p:cNvSpPr>
          <p:nvPr>
            <p:ph type="title"/>
          </p:nvPr>
        </p:nvSpPr>
        <p:spPr/>
        <p:txBody>
          <a:bodyPr>
            <a:normAutofit/>
          </a:bodyPr>
          <a:lstStyle/>
          <a:p>
            <a:r>
              <a:rPr lang="fr-FR" cap="all" dirty="0" smtClean="0"/>
              <a:t>Expressions régulières #4</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56</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en pratique</a:t>
            </a:r>
            <a:endParaRPr lang="fr-FR" sz="3600" cap="small" dirty="0"/>
          </a:p>
        </p:txBody>
      </p:sp>
      <p:pic>
        <p:nvPicPr>
          <p:cNvPr id="11" name="Image 10"/>
          <p:cNvPicPr>
            <a:picLocks noChangeAspect="1"/>
          </p:cNvPicPr>
          <p:nvPr/>
        </p:nvPicPr>
        <p:blipFill>
          <a:blip r:embed="rId2"/>
          <a:stretch>
            <a:fillRect/>
          </a:stretch>
        </p:blipFill>
        <p:spPr>
          <a:xfrm>
            <a:off x="7037343" y="4387598"/>
            <a:ext cx="2862038" cy="981867"/>
          </a:xfrm>
          <a:prstGeom prst="rect">
            <a:avLst/>
          </a:prstGeom>
        </p:spPr>
      </p:pic>
      <p:sp>
        <p:nvSpPr>
          <p:cNvPr id="12" name="Rectangle 11"/>
          <p:cNvSpPr/>
          <p:nvPr/>
        </p:nvSpPr>
        <p:spPr>
          <a:xfrm>
            <a:off x="1234440" y="3901342"/>
            <a:ext cx="4728754" cy="195438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adresses;</a:t>
            </a: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length</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adresse </a:t>
            </a:r>
            <a:r>
              <a:rPr lang="fr-FR" sz="1100" dirty="0">
                <a:solidFill>
                  <a:srgbClr val="008080"/>
                </a:solidFill>
                <a:latin typeface="Courier New" panose="02070309020205020404" pitchFamily="49" charset="0"/>
              </a:rPr>
              <a:t>$255.</a:t>
            </a:r>
            <a:r>
              <a:rPr lang="fr-FR" sz="1100" dirty="0">
                <a:solidFill>
                  <a:srgbClr val="000000"/>
                </a:solidFill>
                <a:latin typeface="Courier New" panose="02070309020205020404" pitchFamily="49" charset="0"/>
              </a:rPr>
              <a:t>;</a:t>
            </a:r>
          </a:p>
          <a:p>
            <a:r>
              <a:rPr lang="fr-FR" sz="1100" dirty="0" smtClean="0">
                <a:solidFill>
                  <a:srgbClr val="0000FF"/>
                </a:solidFill>
                <a:latin typeface="Courier New" panose="02070309020205020404" pitchFamily="49" charset="0"/>
              </a:rPr>
              <a:t> input</a:t>
            </a:r>
            <a:r>
              <a:rPr lang="fr-FR" sz="1100" dirty="0">
                <a:solidFill>
                  <a:srgbClr val="000000"/>
                </a:solidFill>
                <a:latin typeface="Courier New" panose="02070309020205020404" pitchFamily="49" charset="0"/>
              </a:rPr>
              <a:t>;</a:t>
            </a:r>
          </a:p>
          <a:p>
            <a:r>
              <a:rPr lang="fr-FR" sz="1100" dirty="0" smtClean="0">
                <a:solidFill>
                  <a:srgbClr val="000000"/>
                </a:solidFill>
                <a:latin typeface="Courier New" panose="02070309020205020404" pitchFamily="49" charset="0"/>
              </a:rPr>
              <a:t> adresse</a:t>
            </a:r>
            <a:r>
              <a:rPr lang="fr-FR" sz="1100" dirty="0">
                <a:solidFill>
                  <a:srgbClr val="000000"/>
                </a:solidFill>
                <a:latin typeface="Courier New" panose="02070309020205020404" pitchFamily="49" charset="0"/>
              </a:rPr>
              <a:t>=_</a:t>
            </a:r>
            <a:r>
              <a:rPr lang="fr-FR" sz="1100" dirty="0" err="1">
                <a:solidFill>
                  <a:srgbClr val="000000"/>
                </a:solidFill>
                <a:latin typeface="Courier New" panose="02070309020205020404" pitchFamily="49" charset="0"/>
              </a:rPr>
              <a:t>infile</a:t>
            </a:r>
            <a:r>
              <a:rPr lang="fr-FR" sz="1100" dirty="0">
                <a:solidFill>
                  <a:srgbClr val="000000"/>
                </a:solidFill>
                <a:latin typeface="Courier New" panose="02070309020205020404" pitchFamily="49" charset="0"/>
              </a:rPr>
              <a:t>_;</a:t>
            </a:r>
          </a:p>
          <a:p>
            <a:r>
              <a:rPr lang="fr-FR" sz="1100" dirty="0" smtClean="0">
                <a:solidFill>
                  <a:srgbClr val="0000FF"/>
                </a:solidFill>
                <a:latin typeface="Courier New" panose="02070309020205020404" pitchFamily="49" charset="0"/>
              </a:rPr>
              <a:t> </a:t>
            </a:r>
            <a:r>
              <a:rPr lang="fr-FR" sz="1100" dirty="0" err="1" smtClean="0">
                <a:solidFill>
                  <a:srgbClr val="0000FF"/>
                </a:solidFill>
                <a:latin typeface="Courier New" panose="02070309020205020404" pitchFamily="49" charset="0"/>
              </a:rPr>
              <a:t>datalines</a:t>
            </a:r>
            <a:r>
              <a:rPr lang="fr-FR" sz="1100" dirty="0">
                <a:solidFill>
                  <a:srgbClr val="000000"/>
                </a:solidFill>
                <a:latin typeface="Courier New" panose="02070309020205020404" pitchFamily="49" charset="0"/>
              </a:rPr>
              <a:t>;</a:t>
            </a:r>
          </a:p>
          <a:p>
            <a:r>
              <a:rPr lang="fr-FR" sz="1100" dirty="0" smtClean="0">
                <a:solidFill>
                  <a:srgbClr val="000000"/>
                </a:solidFill>
                <a:latin typeface="Courier New" panose="02070309020205020404" pitchFamily="49" charset="0"/>
              </a:rPr>
              <a:t>7 rue du château 11000 CARCASSONNE</a:t>
            </a:r>
          </a:p>
          <a:p>
            <a:r>
              <a:rPr lang="fr-FR" sz="1100" dirty="0" smtClean="0">
                <a:solidFill>
                  <a:srgbClr val="000000"/>
                </a:solidFill>
                <a:latin typeface="Courier New" panose="02070309020205020404" pitchFamily="49" charset="0"/>
              </a:rPr>
              <a:t>12 bis rue de la plage 34000   MONTPELLIER</a:t>
            </a:r>
          </a:p>
          <a:p>
            <a:r>
              <a:rPr lang="fr-FR" sz="1100" dirty="0" smtClean="0">
                <a:solidFill>
                  <a:srgbClr val="000000"/>
                </a:solidFill>
                <a:latin typeface="Courier New" panose="02070309020205020404" pitchFamily="49" charset="0"/>
              </a:rPr>
              <a:t>9 </a:t>
            </a:r>
            <a:r>
              <a:rPr lang="fr-FR" sz="1100" dirty="0">
                <a:solidFill>
                  <a:srgbClr val="000000"/>
                </a:solidFill>
                <a:latin typeface="Courier New" panose="02070309020205020404" pitchFamily="49" charset="0"/>
              </a:rPr>
              <a:t>Avenue du canal 31000TOULOUSE</a:t>
            </a:r>
          </a:p>
          <a:p>
            <a:r>
              <a:rPr lang="fr-FR" sz="1100" dirty="0" smtClean="0">
                <a:solidFill>
                  <a:srgbClr val="000000"/>
                </a:solidFill>
                <a:latin typeface="Courier New" panose="02070309020205020404" pitchFamily="49" charset="0"/>
              </a:rPr>
              <a:t>14</a:t>
            </a:r>
            <a:r>
              <a:rPr lang="fr-FR" sz="1100" dirty="0">
                <a:solidFill>
                  <a:srgbClr val="000000"/>
                </a:solidFill>
                <a:latin typeface="Courier New" panose="02070309020205020404" pitchFamily="49" charset="0"/>
              </a:rPr>
              <a:t>, rue de l'église 77380 COMBS LA VILLE</a:t>
            </a:r>
          </a:p>
          <a:p>
            <a:r>
              <a:rPr lang="fr-FR" sz="1100" dirty="0" smtClean="0">
                <a:solidFill>
                  <a:srgbClr val="000000"/>
                </a:solidFill>
                <a:latin typeface="Courier New" panose="02070309020205020404" pitchFamily="49" charset="0"/>
              </a:rPr>
              <a:t> ;</a:t>
            </a:r>
            <a:endParaRPr lang="fr-FR" sz="1100" dirty="0">
              <a:solidFill>
                <a:srgbClr val="000000"/>
              </a:solidFill>
              <a:latin typeface="Courier New" panose="02070309020205020404" pitchFamily="49" charset="0"/>
            </a:endParaRP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3" name="Flèche droite 12"/>
          <p:cNvSpPr/>
          <p:nvPr/>
        </p:nvSpPr>
        <p:spPr>
          <a:xfrm>
            <a:off x="6410233" y="4878531"/>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p:cNvPicPr>
            <a:picLocks noChangeAspect="1"/>
          </p:cNvPicPr>
          <p:nvPr/>
        </p:nvPicPr>
        <p:blipFill rotWithShape="1">
          <a:blip r:embed="rId3"/>
          <a:srcRect r="28484" b="935"/>
          <a:stretch/>
        </p:blipFill>
        <p:spPr>
          <a:xfrm>
            <a:off x="64800" y="54000"/>
            <a:ext cx="2412393" cy="303447"/>
          </a:xfrm>
          <a:prstGeom prst="rect">
            <a:avLst/>
          </a:prstGeom>
        </p:spPr>
      </p:pic>
      <p:sp>
        <p:nvSpPr>
          <p:cNvPr id="19" name="Rectangle 1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89103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cap="all" dirty="0" smtClean="0"/>
              <a:t>Expressions régulières #5</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57</a:t>
            </a:fld>
            <a:endParaRPr lang="fr-FR" dirty="0">
              <a:solidFill>
                <a:prstClr val="black">
                  <a:tint val="75000"/>
                </a:prstClr>
              </a:solidFill>
            </a:endParaRPr>
          </a:p>
        </p:txBody>
      </p:sp>
      <p:sp>
        <p:nvSpPr>
          <p:cNvPr id="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en pratique</a:t>
            </a:r>
            <a:endParaRPr lang="fr-FR" sz="3600" cap="small" dirty="0"/>
          </a:p>
        </p:txBody>
      </p:sp>
      <p:sp>
        <p:nvSpPr>
          <p:cNvPr id="8" name="Rectangle 7"/>
          <p:cNvSpPr/>
          <p:nvPr/>
        </p:nvSpPr>
        <p:spPr>
          <a:xfrm>
            <a:off x="370115" y="1354879"/>
            <a:ext cx="5090159" cy="3970318"/>
          </a:xfrm>
          <a:prstGeom prst="rect">
            <a:avLst/>
          </a:prstGeom>
          <a:ln w="3175">
            <a:solidFill>
              <a:schemeClr val="tx2"/>
            </a:solidFill>
          </a:ln>
        </p:spPr>
        <p:txBody>
          <a:bodyPr wrap="square">
            <a:spAutoFit/>
          </a:bodyPr>
          <a:lstStyle/>
          <a:p>
            <a:r>
              <a:rPr lang="fr-FR" sz="1050" b="1" dirty="0">
                <a:solidFill>
                  <a:srgbClr val="000080"/>
                </a:solidFill>
                <a:latin typeface="Courier New" panose="02070309020205020404" pitchFamily="49" charset="0"/>
              </a:rPr>
              <a:t>data</a:t>
            </a:r>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_</a:t>
            </a:r>
            <a:r>
              <a:rPr lang="fr-FR" sz="1050" dirty="0" err="1">
                <a:solidFill>
                  <a:srgbClr val="0000FF"/>
                </a:solidFill>
                <a:latin typeface="Courier New" panose="02070309020205020404" pitchFamily="49" charset="0"/>
              </a:rPr>
              <a:t>null</a:t>
            </a:r>
            <a:r>
              <a:rPr lang="fr-FR" sz="1050" dirty="0">
                <a:solidFill>
                  <a:srgbClr val="0000FF"/>
                </a:solidFill>
                <a:latin typeface="Courier New" panose="02070309020205020404" pitchFamily="49" charset="0"/>
              </a:rPr>
              <a:t>_</a:t>
            </a:r>
            <a:r>
              <a:rPr lang="fr-FR" sz="1050" dirty="0">
                <a:solidFill>
                  <a:srgbClr val="000000"/>
                </a:solidFill>
                <a:latin typeface="Courier New" panose="02070309020205020404" pitchFamily="49" charset="0"/>
              </a:rPr>
              <a:t>;</a:t>
            </a:r>
          </a:p>
          <a:p>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set</a:t>
            </a:r>
            <a:r>
              <a:rPr lang="fr-FR" sz="1050" dirty="0">
                <a:solidFill>
                  <a:srgbClr val="000000"/>
                </a:solidFill>
                <a:latin typeface="Courier New" panose="02070309020205020404" pitchFamily="49" charset="0"/>
              </a:rPr>
              <a:t> adresses;</a:t>
            </a:r>
          </a:p>
          <a:p>
            <a:r>
              <a:rPr lang="fr-FR" sz="1050" dirty="0">
                <a:solidFill>
                  <a:srgbClr val="000000"/>
                </a:solidFill>
                <a:latin typeface="Courier New" panose="02070309020205020404" pitchFamily="49" charset="0"/>
              </a:rPr>
              <a:t> </a:t>
            </a:r>
            <a:r>
              <a:rPr lang="fr-FR" sz="1050" dirty="0" err="1">
                <a:solidFill>
                  <a:srgbClr val="0000FF"/>
                </a:solidFill>
                <a:latin typeface="Courier New" panose="02070309020205020404" pitchFamily="49" charset="0"/>
              </a:rPr>
              <a:t>retain</a:t>
            </a:r>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prxid</a:t>
            </a:r>
            <a:r>
              <a:rPr lang="fr-FR" sz="1050" dirty="0">
                <a:solidFill>
                  <a:srgbClr val="000000"/>
                </a:solidFill>
                <a:latin typeface="Courier New" panose="02070309020205020404" pitchFamily="49" charset="0"/>
              </a:rPr>
              <a:t>; </a:t>
            </a:r>
          </a:p>
          <a:p>
            <a:r>
              <a:rPr lang="nb-NO" sz="1050" dirty="0">
                <a:solidFill>
                  <a:srgbClr val="000000"/>
                </a:solidFill>
                <a:latin typeface="Courier New" panose="02070309020205020404" pitchFamily="49" charset="0"/>
              </a:rPr>
              <a:t> </a:t>
            </a:r>
            <a:r>
              <a:rPr lang="nb-NO" sz="1050" dirty="0">
                <a:solidFill>
                  <a:srgbClr val="0000FF"/>
                </a:solidFill>
                <a:latin typeface="Courier New" panose="02070309020205020404" pitchFamily="49" charset="0"/>
              </a:rPr>
              <a:t>length</a:t>
            </a:r>
            <a:r>
              <a:rPr lang="nb-NO" sz="1050" dirty="0">
                <a:solidFill>
                  <a:srgbClr val="000000"/>
                </a:solidFill>
                <a:latin typeface="Courier New" panose="02070309020205020404" pitchFamily="49" charset="0"/>
              </a:rPr>
              <a:t>  cp </a:t>
            </a:r>
            <a:r>
              <a:rPr lang="nb-NO" sz="1050" dirty="0">
                <a:solidFill>
                  <a:srgbClr val="008080"/>
                </a:solidFill>
                <a:latin typeface="Courier New" panose="02070309020205020404" pitchFamily="49" charset="0"/>
              </a:rPr>
              <a:t>$5.</a:t>
            </a:r>
            <a:r>
              <a:rPr lang="nb-NO" sz="1050" dirty="0">
                <a:solidFill>
                  <a:srgbClr val="000000"/>
                </a:solidFill>
                <a:latin typeface="Courier New" panose="02070309020205020404" pitchFamily="49" charset="0"/>
              </a:rPr>
              <a:t> ville </a:t>
            </a:r>
            <a:r>
              <a:rPr lang="nb-NO" sz="1050" dirty="0">
                <a:solidFill>
                  <a:srgbClr val="008080"/>
                </a:solidFill>
                <a:latin typeface="Courier New" panose="02070309020205020404" pitchFamily="49" charset="0"/>
              </a:rPr>
              <a:t>$32.</a:t>
            </a:r>
            <a:r>
              <a:rPr lang="nb-NO" sz="1050" dirty="0">
                <a:solidFill>
                  <a:srgbClr val="000000"/>
                </a:solidFill>
                <a:latin typeface="Courier New" panose="02070309020205020404" pitchFamily="49" charset="0"/>
              </a:rPr>
              <a:t>;</a:t>
            </a:r>
          </a:p>
          <a:p>
            <a:r>
              <a:rPr lang="en-US" sz="1050"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if</a:t>
            </a:r>
            <a:r>
              <a:rPr lang="en-US" sz="1050" dirty="0">
                <a:solidFill>
                  <a:srgbClr val="000000"/>
                </a:solidFill>
                <a:latin typeface="Courier New" panose="02070309020205020404" pitchFamily="49" charset="0"/>
              </a:rPr>
              <a:t> _N_ = </a:t>
            </a:r>
            <a:r>
              <a:rPr lang="en-US" sz="1050" b="1" dirty="0">
                <a:solidFill>
                  <a:srgbClr val="008080"/>
                </a:solidFill>
                <a:latin typeface="Courier New" panose="02070309020205020404" pitchFamily="49" charset="0"/>
              </a:rPr>
              <a:t>1</a:t>
            </a:r>
            <a:r>
              <a:rPr lang="en-US" sz="1050"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then</a:t>
            </a:r>
            <a:r>
              <a:rPr lang="en-US" sz="1050"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do</a:t>
            </a:r>
            <a:r>
              <a:rPr lang="en-US" sz="1050" dirty="0">
                <a:solidFill>
                  <a:srgbClr val="000000"/>
                </a:solidFill>
                <a:latin typeface="Courier New" panose="02070309020205020404" pitchFamily="49" charset="0"/>
              </a:rPr>
              <a:t>;</a:t>
            </a:r>
          </a:p>
          <a:p>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prx</a:t>
            </a:r>
            <a:r>
              <a:rPr lang="fr-FR" sz="1050" dirty="0">
                <a:solidFill>
                  <a:srgbClr val="000000"/>
                </a:solidFill>
                <a:latin typeface="Courier New" panose="02070309020205020404" pitchFamily="49" charset="0"/>
              </a:rPr>
              <a:t>=</a:t>
            </a:r>
            <a:r>
              <a:rPr lang="fr-FR" sz="1050" dirty="0">
                <a:solidFill>
                  <a:srgbClr val="800080"/>
                </a:solidFill>
                <a:latin typeface="Courier New" panose="02070309020205020404" pitchFamily="49" charset="0"/>
              </a:rPr>
              <a:t>"/(\d{5})[ ]*(.+)/"</a:t>
            </a:r>
            <a:r>
              <a:rPr lang="fr-FR" sz="1050" dirty="0">
                <a:solidFill>
                  <a:srgbClr val="000000"/>
                </a:solidFill>
                <a:latin typeface="Courier New" panose="02070309020205020404" pitchFamily="49" charset="0"/>
              </a:rPr>
              <a:t>; </a:t>
            </a:r>
          </a:p>
          <a:p>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prxid</a:t>
            </a:r>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prxparse</a:t>
            </a:r>
            <a:r>
              <a:rPr lang="fr-FR" sz="1050" dirty="0">
                <a:solidFill>
                  <a:srgbClr val="000000"/>
                </a:solidFill>
                <a:latin typeface="Courier New" panose="02070309020205020404" pitchFamily="49" charset="0"/>
              </a:rPr>
              <a:t>(</a:t>
            </a:r>
            <a:r>
              <a:rPr lang="fr-FR" sz="1050" dirty="0" err="1">
                <a:solidFill>
                  <a:srgbClr val="000000"/>
                </a:solidFill>
                <a:latin typeface="Courier New" panose="02070309020205020404" pitchFamily="49" charset="0"/>
              </a:rPr>
              <a:t>prx</a:t>
            </a:r>
            <a:r>
              <a:rPr lang="fr-FR" sz="1050" dirty="0">
                <a:solidFill>
                  <a:srgbClr val="000000"/>
                </a:solidFill>
                <a:latin typeface="Courier New" panose="02070309020205020404" pitchFamily="49" charset="0"/>
              </a:rPr>
              <a:t>); </a:t>
            </a:r>
          </a:p>
          <a:p>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if</a:t>
            </a:r>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missing</a:t>
            </a:r>
            <a:r>
              <a:rPr lang="fr-FR" sz="1050" dirty="0">
                <a:solidFill>
                  <a:srgbClr val="000000"/>
                </a:solidFill>
                <a:latin typeface="Courier New" panose="02070309020205020404" pitchFamily="49" charset="0"/>
              </a:rPr>
              <a:t>(</a:t>
            </a:r>
            <a:r>
              <a:rPr lang="fr-FR" sz="1050" dirty="0" err="1">
                <a:solidFill>
                  <a:srgbClr val="000000"/>
                </a:solidFill>
                <a:latin typeface="Courier New" panose="02070309020205020404" pitchFamily="49" charset="0"/>
              </a:rPr>
              <a:t>prxid</a:t>
            </a:r>
            <a:r>
              <a:rPr lang="fr-FR" sz="1050" dirty="0">
                <a:solidFill>
                  <a:srgbClr val="000000"/>
                </a:solidFill>
                <a:latin typeface="Courier New" panose="02070309020205020404" pitchFamily="49" charset="0"/>
              </a:rPr>
              <a:t>) </a:t>
            </a:r>
            <a:r>
              <a:rPr lang="fr-FR" sz="1050" dirty="0" smtClean="0">
                <a:solidFill>
                  <a:srgbClr val="000000"/>
                </a:solidFill>
                <a:latin typeface="Courier New" panose="02070309020205020404" pitchFamily="49" charset="0"/>
              </a:rPr>
              <a:t>   </a:t>
            </a:r>
            <a:r>
              <a:rPr lang="fr-FR" sz="1050" dirty="0" err="1" smtClean="0">
                <a:solidFill>
                  <a:srgbClr val="0000FF"/>
                </a:solidFill>
                <a:latin typeface="Courier New" panose="02070309020205020404" pitchFamily="49" charset="0"/>
              </a:rPr>
              <a:t>then</a:t>
            </a:r>
            <a:r>
              <a:rPr lang="fr-FR" sz="1050" dirty="0" smtClean="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do</a:t>
            </a:r>
            <a:r>
              <a:rPr lang="fr-FR" sz="1050" dirty="0">
                <a:solidFill>
                  <a:srgbClr val="000000"/>
                </a:solidFill>
                <a:latin typeface="Courier New" panose="02070309020205020404" pitchFamily="49" charset="0"/>
              </a:rPr>
              <a:t>;</a:t>
            </a:r>
          </a:p>
          <a:p>
            <a:r>
              <a:rPr lang="fr-FR" sz="1050" dirty="0">
                <a:solidFill>
                  <a:srgbClr val="000000"/>
                </a:solidFill>
                <a:latin typeface="Courier New" panose="02070309020205020404" pitchFamily="49" charset="0"/>
              </a:rPr>
              <a:t>   </a:t>
            </a:r>
            <a:r>
              <a:rPr lang="fr-FR" sz="1050" dirty="0" err="1">
                <a:solidFill>
                  <a:srgbClr val="0000FF"/>
                </a:solidFill>
                <a:latin typeface="Courier New" panose="02070309020205020404" pitchFamily="49" charset="0"/>
              </a:rPr>
              <a:t>putlog</a:t>
            </a:r>
            <a:r>
              <a:rPr lang="fr-FR" sz="1050" dirty="0">
                <a:solidFill>
                  <a:srgbClr val="000000"/>
                </a:solidFill>
                <a:latin typeface="Courier New" panose="02070309020205020404" pitchFamily="49" charset="0"/>
              </a:rPr>
              <a:t> </a:t>
            </a:r>
            <a:r>
              <a:rPr lang="fr-FR" sz="1050" dirty="0">
                <a:solidFill>
                  <a:srgbClr val="800080"/>
                </a:solidFill>
                <a:latin typeface="Courier New" panose="02070309020205020404" pitchFamily="49" charset="0"/>
              </a:rPr>
              <a:t>"ERREUR: Expression Régulière Invalide : "</a:t>
            </a:r>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prx</a:t>
            </a:r>
            <a:r>
              <a:rPr lang="fr-FR" sz="1050" dirty="0">
                <a:solidFill>
                  <a:srgbClr val="000000"/>
                </a:solidFill>
                <a:latin typeface="Courier New" panose="02070309020205020404" pitchFamily="49" charset="0"/>
              </a:rPr>
              <a:t>;</a:t>
            </a:r>
          </a:p>
          <a:p>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stop</a:t>
            </a:r>
            <a:r>
              <a:rPr lang="fr-FR" sz="1050" dirty="0">
                <a:solidFill>
                  <a:srgbClr val="000000"/>
                </a:solidFill>
                <a:latin typeface="Courier New" panose="02070309020205020404" pitchFamily="49" charset="0"/>
              </a:rPr>
              <a:t>;</a:t>
            </a:r>
          </a:p>
          <a:p>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end</a:t>
            </a:r>
            <a:r>
              <a:rPr lang="fr-FR" sz="1050" dirty="0">
                <a:solidFill>
                  <a:srgbClr val="000000"/>
                </a:solidFill>
                <a:latin typeface="Courier New" panose="02070309020205020404" pitchFamily="49" charset="0"/>
              </a:rPr>
              <a:t>;</a:t>
            </a:r>
          </a:p>
          <a:p>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end</a:t>
            </a:r>
            <a:r>
              <a:rPr lang="fr-FR" sz="1050" dirty="0">
                <a:solidFill>
                  <a:srgbClr val="000000"/>
                </a:solidFill>
                <a:latin typeface="Courier New" panose="02070309020205020404" pitchFamily="49" charset="0"/>
              </a:rPr>
              <a:t>;</a:t>
            </a:r>
          </a:p>
          <a:p>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if</a:t>
            </a:r>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prxmatch</a:t>
            </a:r>
            <a:r>
              <a:rPr lang="fr-FR" sz="1050" dirty="0">
                <a:solidFill>
                  <a:srgbClr val="000000"/>
                </a:solidFill>
                <a:latin typeface="Courier New" panose="02070309020205020404" pitchFamily="49" charset="0"/>
              </a:rPr>
              <a:t>(</a:t>
            </a:r>
            <a:r>
              <a:rPr lang="fr-FR" sz="1050" dirty="0" err="1">
                <a:solidFill>
                  <a:srgbClr val="000000"/>
                </a:solidFill>
                <a:latin typeface="Courier New" panose="02070309020205020404" pitchFamily="49" charset="0"/>
              </a:rPr>
              <a:t>prxid</a:t>
            </a:r>
            <a:r>
              <a:rPr lang="fr-FR" sz="1050" dirty="0">
                <a:solidFill>
                  <a:srgbClr val="000000"/>
                </a:solidFill>
                <a:latin typeface="Courier New" panose="02070309020205020404" pitchFamily="49" charset="0"/>
              </a:rPr>
              <a:t>, adresse) </a:t>
            </a:r>
            <a:endParaRPr lang="fr-FR" sz="1050" dirty="0" smtClean="0">
              <a:solidFill>
                <a:srgbClr val="000000"/>
              </a:solidFill>
              <a:latin typeface="Courier New" panose="02070309020205020404" pitchFamily="49" charset="0"/>
            </a:endParaRPr>
          </a:p>
          <a:p>
            <a:r>
              <a:rPr lang="fr-FR" sz="1050" dirty="0" err="1" smtClean="0">
                <a:solidFill>
                  <a:srgbClr val="0000FF"/>
                </a:solidFill>
                <a:latin typeface="Courier New" panose="02070309020205020404" pitchFamily="49" charset="0"/>
              </a:rPr>
              <a:t>then</a:t>
            </a:r>
            <a:r>
              <a:rPr lang="fr-FR" sz="1050" dirty="0" smtClean="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putlog</a:t>
            </a:r>
            <a:r>
              <a:rPr lang="fr-FR" sz="1050" dirty="0">
                <a:solidFill>
                  <a:srgbClr val="000000"/>
                </a:solidFill>
                <a:latin typeface="Courier New" panose="02070309020205020404" pitchFamily="49" charset="0"/>
              </a:rPr>
              <a:t>  </a:t>
            </a:r>
            <a:r>
              <a:rPr lang="fr-FR" sz="1050" dirty="0">
                <a:solidFill>
                  <a:srgbClr val="800080"/>
                </a:solidFill>
                <a:latin typeface="Courier New" panose="02070309020205020404" pitchFamily="49" charset="0"/>
              </a:rPr>
              <a:t>"AVERTISSEMENT: pas  de  localité  valide	dans l'adresse : "</a:t>
            </a:r>
            <a:r>
              <a:rPr lang="fr-FR" sz="1050" dirty="0">
                <a:solidFill>
                  <a:srgbClr val="000000"/>
                </a:solidFill>
                <a:latin typeface="Courier New" panose="02070309020205020404" pitchFamily="49" charset="0"/>
              </a:rPr>
              <a:t> adresse;</a:t>
            </a:r>
          </a:p>
          <a:p>
            <a:r>
              <a:rPr lang="fr-FR" sz="1050" dirty="0">
                <a:solidFill>
                  <a:srgbClr val="000000"/>
                </a:solidFill>
                <a:latin typeface="Courier New" panose="02070309020205020404" pitchFamily="49" charset="0"/>
              </a:rPr>
              <a:t> </a:t>
            </a:r>
            <a:r>
              <a:rPr lang="fr-FR" sz="1050" dirty="0" err="1">
                <a:solidFill>
                  <a:srgbClr val="0000FF"/>
                </a:solidFill>
                <a:latin typeface="Courier New" panose="02070309020205020404" pitchFamily="49" charset="0"/>
              </a:rPr>
              <a:t>else</a:t>
            </a:r>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do</a:t>
            </a:r>
            <a:r>
              <a:rPr lang="fr-FR" sz="1050" dirty="0">
                <a:solidFill>
                  <a:srgbClr val="000000"/>
                </a:solidFill>
                <a:latin typeface="Courier New" panose="02070309020205020404" pitchFamily="49" charset="0"/>
              </a:rPr>
              <a:t>;</a:t>
            </a:r>
          </a:p>
          <a:p>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call</a:t>
            </a:r>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prxposn</a:t>
            </a:r>
            <a:r>
              <a:rPr lang="fr-FR" sz="1050" dirty="0">
                <a:solidFill>
                  <a:srgbClr val="000000"/>
                </a:solidFill>
                <a:latin typeface="Courier New" panose="02070309020205020404" pitchFamily="49" charset="0"/>
              </a:rPr>
              <a:t>(</a:t>
            </a:r>
            <a:r>
              <a:rPr lang="fr-FR" sz="1050" dirty="0" err="1">
                <a:solidFill>
                  <a:srgbClr val="000000"/>
                </a:solidFill>
                <a:latin typeface="Courier New" panose="02070309020205020404" pitchFamily="49" charset="0"/>
              </a:rPr>
              <a:t>prxid</a:t>
            </a:r>
            <a:r>
              <a:rPr lang="fr-FR" sz="1050" dirty="0">
                <a:solidFill>
                  <a:srgbClr val="000000"/>
                </a:solidFill>
                <a:latin typeface="Courier New" panose="02070309020205020404" pitchFamily="49" charset="0"/>
              </a:rPr>
              <a:t>, </a:t>
            </a:r>
            <a:r>
              <a:rPr lang="fr-FR" sz="1050" b="1" dirty="0">
                <a:solidFill>
                  <a:srgbClr val="008080"/>
                </a:solidFill>
                <a:latin typeface="Courier New" panose="02070309020205020404" pitchFamily="49" charset="0"/>
              </a:rPr>
              <a:t>1</a:t>
            </a:r>
            <a:r>
              <a:rPr lang="fr-FR" sz="1050" dirty="0">
                <a:solidFill>
                  <a:srgbClr val="000000"/>
                </a:solidFill>
                <a:latin typeface="Courier New" panose="02070309020205020404" pitchFamily="49" charset="0"/>
              </a:rPr>
              <a:t>, position, taille); </a:t>
            </a:r>
          </a:p>
          <a:p>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cp</a:t>
            </a:r>
            <a:r>
              <a:rPr lang="fr-FR" sz="1050" dirty="0">
                <a:solidFill>
                  <a:srgbClr val="000000"/>
                </a:solidFill>
                <a:latin typeface="Courier New" panose="02070309020205020404" pitchFamily="49" charset="0"/>
              </a:rPr>
              <a:t>=</a:t>
            </a:r>
            <a:r>
              <a:rPr lang="fr-FR" sz="1050" dirty="0" err="1">
                <a:solidFill>
                  <a:srgbClr val="000000"/>
                </a:solidFill>
                <a:latin typeface="Courier New" panose="02070309020205020404" pitchFamily="49" charset="0"/>
              </a:rPr>
              <a:t>substr</a:t>
            </a:r>
            <a:r>
              <a:rPr lang="fr-FR" sz="1050" dirty="0">
                <a:solidFill>
                  <a:srgbClr val="000000"/>
                </a:solidFill>
                <a:latin typeface="Courier New" panose="02070309020205020404" pitchFamily="49" charset="0"/>
              </a:rPr>
              <a:t>(adresse, position, taille);</a:t>
            </a:r>
          </a:p>
          <a:p>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call</a:t>
            </a:r>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prxposn</a:t>
            </a:r>
            <a:r>
              <a:rPr lang="fr-FR" sz="1050" dirty="0">
                <a:solidFill>
                  <a:srgbClr val="000000"/>
                </a:solidFill>
                <a:latin typeface="Courier New" panose="02070309020205020404" pitchFamily="49" charset="0"/>
              </a:rPr>
              <a:t>(</a:t>
            </a:r>
            <a:r>
              <a:rPr lang="fr-FR" sz="1050" dirty="0" err="1">
                <a:solidFill>
                  <a:srgbClr val="000000"/>
                </a:solidFill>
                <a:latin typeface="Courier New" panose="02070309020205020404" pitchFamily="49" charset="0"/>
              </a:rPr>
              <a:t>prxid</a:t>
            </a:r>
            <a:r>
              <a:rPr lang="fr-FR" sz="1050" dirty="0">
                <a:solidFill>
                  <a:srgbClr val="000000"/>
                </a:solidFill>
                <a:latin typeface="Courier New" panose="02070309020205020404" pitchFamily="49" charset="0"/>
              </a:rPr>
              <a:t>, </a:t>
            </a:r>
            <a:r>
              <a:rPr lang="fr-FR" sz="1050" b="1" dirty="0">
                <a:solidFill>
                  <a:srgbClr val="008080"/>
                </a:solidFill>
                <a:latin typeface="Courier New" panose="02070309020205020404" pitchFamily="49" charset="0"/>
              </a:rPr>
              <a:t>2</a:t>
            </a:r>
            <a:r>
              <a:rPr lang="fr-FR" sz="1050" dirty="0">
                <a:solidFill>
                  <a:srgbClr val="000000"/>
                </a:solidFill>
                <a:latin typeface="Courier New" panose="02070309020205020404" pitchFamily="49" charset="0"/>
              </a:rPr>
              <a:t>, position, taille); </a:t>
            </a:r>
          </a:p>
          <a:p>
            <a:r>
              <a:rPr lang="fr-FR" sz="1050" dirty="0">
                <a:solidFill>
                  <a:srgbClr val="000000"/>
                </a:solidFill>
                <a:latin typeface="Courier New" panose="02070309020205020404" pitchFamily="49" charset="0"/>
              </a:rPr>
              <a:t>  ville=</a:t>
            </a:r>
            <a:r>
              <a:rPr lang="fr-FR" sz="1050" dirty="0" err="1">
                <a:solidFill>
                  <a:srgbClr val="000000"/>
                </a:solidFill>
                <a:latin typeface="Courier New" panose="02070309020205020404" pitchFamily="49" charset="0"/>
              </a:rPr>
              <a:t>substr</a:t>
            </a:r>
            <a:r>
              <a:rPr lang="fr-FR" sz="1050" dirty="0">
                <a:solidFill>
                  <a:srgbClr val="000000"/>
                </a:solidFill>
                <a:latin typeface="Courier New" panose="02070309020205020404" pitchFamily="49" charset="0"/>
              </a:rPr>
              <a:t>(adresse, position, taille);</a:t>
            </a:r>
          </a:p>
          <a:p>
            <a:r>
              <a:rPr lang="fr-FR" sz="1050" dirty="0">
                <a:solidFill>
                  <a:srgbClr val="000000"/>
                </a:solidFill>
                <a:latin typeface="Courier New" panose="02070309020205020404" pitchFamily="49" charset="0"/>
              </a:rPr>
              <a:t>  </a:t>
            </a:r>
            <a:r>
              <a:rPr lang="fr-FR" sz="1050" dirty="0" err="1">
                <a:solidFill>
                  <a:srgbClr val="0000FF"/>
                </a:solidFill>
                <a:latin typeface="Courier New" panose="02070309020205020404" pitchFamily="49" charset="0"/>
              </a:rPr>
              <a:t>putlog</a:t>
            </a:r>
            <a:r>
              <a:rPr lang="fr-FR" sz="1050" dirty="0">
                <a:solidFill>
                  <a:srgbClr val="000000"/>
                </a:solidFill>
                <a:latin typeface="Courier New" panose="02070309020205020404" pitchFamily="49" charset="0"/>
              </a:rPr>
              <a:t> </a:t>
            </a:r>
            <a:r>
              <a:rPr lang="fr-FR" sz="1050" dirty="0">
                <a:solidFill>
                  <a:srgbClr val="800080"/>
                </a:solidFill>
                <a:latin typeface="Courier New" panose="02070309020205020404" pitchFamily="49" charset="0"/>
              </a:rPr>
              <a:t>"NOTE: Code postal : "</a:t>
            </a:r>
            <a:r>
              <a:rPr lang="fr-FR" sz="1050" dirty="0">
                <a:solidFill>
                  <a:srgbClr val="000000"/>
                </a:solidFill>
                <a:latin typeface="Courier New" panose="02070309020205020404" pitchFamily="49" charset="0"/>
              </a:rPr>
              <a:t> </a:t>
            </a:r>
            <a:r>
              <a:rPr lang="fr-FR" sz="1050" dirty="0" err="1">
                <a:solidFill>
                  <a:srgbClr val="000000"/>
                </a:solidFill>
                <a:latin typeface="Courier New" panose="02070309020205020404" pitchFamily="49" charset="0"/>
              </a:rPr>
              <a:t>cp</a:t>
            </a:r>
            <a:r>
              <a:rPr lang="fr-FR" sz="1050" dirty="0">
                <a:solidFill>
                  <a:srgbClr val="000000"/>
                </a:solidFill>
                <a:latin typeface="Courier New" panose="02070309020205020404" pitchFamily="49" charset="0"/>
              </a:rPr>
              <a:t>;</a:t>
            </a:r>
          </a:p>
          <a:p>
            <a:r>
              <a:rPr lang="fr-FR" sz="1050" dirty="0">
                <a:solidFill>
                  <a:srgbClr val="000000"/>
                </a:solidFill>
                <a:latin typeface="Courier New" panose="02070309020205020404" pitchFamily="49" charset="0"/>
              </a:rPr>
              <a:t>  </a:t>
            </a:r>
            <a:r>
              <a:rPr lang="fr-FR" sz="1050" dirty="0" err="1">
                <a:solidFill>
                  <a:srgbClr val="0000FF"/>
                </a:solidFill>
                <a:latin typeface="Courier New" panose="02070309020205020404" pitchFamily="49" charset="0"/>
              </a:rPr>
              <a:t>putlog</a:t>
            </a:r>
            <a:r>
              <a:rPr lang="fr-FR" sz="1050" dirty="0">
                <a:solidFill>
                  <a:srgbClr val="000000"/>
                </a:solidFill>
                <a:latin typeface="Courier New" panose="02070309020205020404" pitchFamily="49" charset="0"/>
              </a:rPr>
              <a:t> </a:t>
            </a:r>
            <a:r>
              <a:rPr lang="fr-FR" sz="1050" dirty="0">
                <a:solidFill>
                  <a:srgbClr val="800080"/>
                </a:solidFill>
                <a:latin typeface="Courier New" panose="02070309020205020404" pitchFamily="49" charset="0"/>
              </a:rPr>
              <a:t>"NOTE: Ville       : "</a:t>
            </a:r>
            <a:r>
              <a:rPr lang="fr-FR" sz="1050" dirty="0">
                <a:solidFill>
                  <a:srgbClr val="000000"/>
                </a:solidFill>
                <a:latin typeface="Courier New" panose="02070309020205020404" pitchFamily="49" charset="0"/>
              </a:rPr>
              <a:t> ville;</a:t>
            </a:r>
          </a:p>
          <a:p>
            <a:r>
              <a:rPr lang="fr-FR" sz="1050" dirty="0">
                <a:solidFill>
                  <a:srgbClr val="000000"/>
                </a:solidFill>
                <a:latin typeface="Courier New" panose="02070309020205020404" pitchFamily="49" charset="0"/>
              </a:rPr>
              <a:t> </a:t>
            </a:r>
            <a:r>
              <a:rPr lang="fr-FR" sz="1050" dirty="0">
                <a:solidFill>
                  <a:srgbClr val="0000FF"/>
                </a:solidFill>
                <a:latin typeface="Courier New" panose="02070309020205020404" pitchFamily="49" charset="0"/>
              </a:rPr>
              <a:t>end</a:t>
            </a:r>
            <a:r>
              <a:rPr lang="fr-FR" sz="1050" dirty="0">
                <a:solidFill>
                  <a:srgbClr val="000000"/>
                </a:solidFill>
                <a:latin typeface="Courier New" panose="02070309020205020404" pitchFamily="49" charset="0"/>
              </a:rPr>
              <a:t>;</a:t>
            </a:r>
          </a:p>
          <a:p>
            <a:r>
              <a:rPr lang="fr-FR" sz="1050" b="1" dirty="0" err="1">
                <a:solidFill>
                  <a:srgbClr val="000080"/>
                </a:solidFill>
                <a:latin typeface="Courier New" panose="02070309020205020404" pitchFamily="49" charset="0"/>
              </a:rPr>
              <a:t>run</a:t>
            </a:r>
            <a:r>
              <a:rPr lang="fr-FR" sz="1050" dirty="0">
                <a:solidFill>
                  <a:srgbClr val="000000"/>
                </a:solidFill>
                <a:latin typeface="Courier New" panose="02070309020205020404" pitchFamily="49" charset="0"/>
              </a:rPr>
              <a:t>;</a:t>
            </a:r>
            <a:endParaRPr lang="fr-FR" sz="1600" dirty="0"/>
          </a:p>
        </p:txBody>
      </p:sp>
      <p:sp>
        <p:nvSpPr>
          <p:cNvPr id="9" name="Rectangle 8"/>
          <p:cNvSpPr/>
          <p:nvPr/>
        </p:nvSpPr>
        <p:spPr>
          <a:xfrm>
            <a:off x="5823064" y="1354879"/>
            <a:ext cx="6044541" cy="415498"/>
          </a:xfrm>
          <a:prstGeom prst="rect">
            <a:avLst/>
          </a:prstGeom>
        </p:spPr>
        <p:txBody>
          <a:bodyPr wrap="square">
            <a:spAutoFit/>
          </a:bodyPr>
          <a:lstStyle/>
          <a:p>
            <a:r>
              <a:rPr lang="fr-FR" sz="1050" dirty="0">
                <a:solidFill>
                  <a:schemeClr val="tx2"/>
                </a:solidFill>
              </a:rPr>
              <a:t>Conserver  l’identifiant  de  l’expression  régulière  d’une </a:t>
            </a:r>
            <a:r>
              <a:rPr lang="fr-FR" sz="1050" dirty="0" smtClean="0">
                <a:solidFill>
                  <a:schemeClr val="tx2"/>
                </a:solidFill>
              </a:rPr>
              <a:t>observation </a:t>
            </a:r>
            <a:r>
              <a:rPr lang="fr-FR" sz="1050" dirty="0">
                <a:solidFill>
                  <a:schemeClr val="tx2"/>
                </a:solidFill>
              </a:rPr>
              <a:t>à l’autre (Si on perd l’identifiant de </a:t>
            </a:r>
            <a:r>
              <a:rPr lang="fr-FR" sz="1050" dirty="0" smtClean="0">
                <a:solidFill>
                  <a:schemeClr val="tx2"/>
                </a:solidFill>
              </a:rPr>
              <a:t>l’expression on </a:t>
            </a:r>
            <a:r>
              <a:rPr lang="fr-FR" sz="1050" dirty="0">
                <a:solidFill>
                  <a:schemeClr val="tx2"/>
                </a:solidFill>
              </a:rPr>
              <a:t>ne peut plus l’utiliser)</a:t>
            </a:r>
          </a:p>
        </p:txBody>
      </p:sp>
      <p:sp>
        <p:nvSpPr>
          <p:cNvPr id="19" name="Rectangle 18"/>
          <p:cNvSpPr/>
          <p:nvPr/>
        </p:nvSpPr>
        <p:spPr>
          <a:xfrm>
            <a:off x="5839691" y="1827955"/>
            <a:ext cx="6125886" cy="1223412"/>
          </a:xfrm>
          <a:prstGeom prst="rect">
            <a:avLst/>
          </a:prstGeom>
        </p:spPr>
        <p:txBody>
          <a:bodyPr wrap="square">
            <a:spAutoFit/>
          </a:bodyPr>
          <a:lstStyle/>
          <a:p>
            <a:r>
              <a:rPr lang="fr-FR" sz="1050" dirty="0" smtClean="0">
                <a:solidFill>
                  <a:schemeClr val="tx2"/>
                </a:solidFill>
              </a:rPr>
              <a:t>Ecriture de l’expression régulière :</a:t>
            </a:r>
          </a:p>
          <a:p>
            <a:r>
              <a:rPr lang="fr-FR" sz="1050" b="1" dirty="0">
                <a:solidFill>
                  <a:schemeClr val="accent1">
                    <a:lumMod val="75000"/>
                  </a:schemeClr>
                </a:solidFill>
              </a:rPr>
              <a:t>\d{5} </a:t>
            </a:r>
            <a:r>
              <a:rPr lang="fr-FR" sz="1050" b="1" dirty="0" smtClean="0">
                <a:solidFill>
                  <a:schemeClr val="accent1">
                    <a:lumMod val="75000"/>
                  </a:schemeClr>
                </a:solidFill>
              </a:rPr>
              <a:t> </a:t>
            </a:r>
            <a:r>
              <a:rPr lang="fr-FR" sz="1050" dirty="0" smtClean="0">
                <a:solidFill>
                  <a:schemeClr val="tx2"/>
                </a:solidFill>
              </a:rPr>
              <a:t>: </a:t>
            </a:r>
            <a:r>
              <a:rPr lang="fr-FR" sz="1050" b="1" dirty="0" smtClean="0">
                <a:solidFill>
                  <a:schemeClr val="tx2"/>
                </a:solidFill>
              </a:rPr>
              <a:t>\d</a:t>
            </a:r>
            <a:r>
              <a:rPr lang="fr-FR" sz="1050" dirty="0" smtClean="0">
                <a:solidFill>
                  <a:schemeClr val="tx2"/>
                </a:solidFill>
              </a:rPr>
              <a:t> correspond à une valeur numérique, </a:t>
            </a:r>
            <a:r>
              <a:rPr lang="fr-FR" sz="1050" b="1" dirty="0" smtClean="0">
                <a:solidFill>
                  <a:schemeClr val="tx2"/>
                </a:solidFill>
              </a:rPr>
              <a:t>{5}</a:t>
            </a:r>
            <a:r>
              <a:rPr lang="fr-FR" sz="1050" dirty="0" smtClean="0">
                <a:solidFill>
                  <a:schemeClr val="tx2"/>
                </a:solidFill>
              </a:rPr>
              <a:t> indique une répétition, soit 5 chiffres (qui représente le code postal)</a:t>
            </a:r>
          </a:p>
          <a:p>
            <a:r>
              <a:rPr lang="fr-FR" sz="1050" b="1" dirty="0">
                <a:solidFill>
                  <a:schemeClr val="accent1">
                    <a:lumMod val="75000"/>
                  </a:schemeClr>
                </a:solidFill>
              </a:rPr>
              <a:t>[ ]* </a:t>
            </a:r>
            <a:r>
              <a:rPr lang="fr-FR" sz="1050" dirty="0">
                <a:solidFill>
                  <a:schemeClr val="tx2"/>
                </a:solidFill>
              </a:rPr>
              <a:t>: </a:t>
            </a:r>
            <a:r>
              <a:rPr lang="fr-FR" sz="1050" b="1" dirty="0">
                <a:solidFill>
                  <a:schemeClr val="tx2"/>
                </a:solidFill>
              </a:rPr>
              <a:t>[ </a:t>
            </a:r>
            <a:r>
              <a:rPr lang="fr-FR" sz="1050" b="1" dirty="0" smtClean="0">
                <a:solidFill>
                  <a:schemeClr val="tx2"/>
                </a:solidFill>
              </a:rPr>
              <a:t>]</a:t>
            </a:r>
            <a:r>
              <a:rPr lang="fr-FR" sz="1050" dirty="0" smtClean="0">
                <a:solidFill>
                  <a:schemeClr val="tx2"/>
                </a:solidFill>
              </a:rPr>
              <a:t> les crochets contiennent une liste de caractères valides (un espace pour notre exemple), </a:t>
            </a:r>
            <a:r>
              <a:rPr lang="fr-FR" sz="1050" b="1" dirty="0" smtClean="0">
                <a:solidFill>
                  <a:schemeClr val="tx2"/>
                </a:solidFill>
              </a:rPr>
              <a:t>*</a:t>
            </a:r>
            <a:r>
              <a:rPr lang="fr-FR" sz="1050" dirty="0" smtClean="0">
                <a:solidFill>
                  <a:schemeClr val="tx2"/>
                </a:solidFill>
              </a:rPr>
              <a:t> signifie que l’expression peut être répétées de 0 à n fois (0 à n espaces pourront séparer le code postal de la ville</a:t>
            </a:r>
          </a:p>
          <a:p>
            <a:r>
              <a:rPr lang="fr-FR" sz="1050" b="1" dirty="0" smtClean="0">
                <a:solidFill>
                  <a:schemeClr val="accent1">
                    <a:lumMod val="75000"/>
                  </a:schemeClr>
                </a:solidFill>
              </a:rPr>
              <a:t>.+</a:t>
            </a:r>
            <a:r>
              <a:rPr lang="fr-FR" sz="1050" dirty="0" smtClean="0">
                <a:solidFill>
                  <a:schemeClr val="tx2"/>
                </a:solidFill>
              </a:rPr>
              <a:t> le </a:t>
            </a:r>
            <a:r>
              <a:rPr lang="fr-FR" sz="1050" b="1" dirty="0" smtClean="0">
                <a:solidFill>
                  <a:schemeClr val="tx2"/>
                </a:solidFill>
              </a:rPr>
              <a:t>point</a:t>
            </a:r>
            <a:r>
              <a:rPr lang="fr-FR" sz="1050" dirty="0" smtClean="0">
                <a:solidFill>
                  <a:schemeClr val="tx2"/>
                </a:solidFill>
              </a:rPr>
              <a:t> signifie n’importe quel caractère, </a:t>
            </a:r>
            <a:r>
              <a:rPr lang="fr-FR" sz="1050" b="1" dirty="0" smtClean="0">
                <a:solidFill>
                  <a:schemeClr val="tx2"/>
                </a:solidFill>
              </a:rPr>
              <a:t>+</a:t>
            </a:r>
            <a:r>
              <a:rPr lang="fr-FR" sz="1050" dirty="0" smtClean="0">
                <a:solidFill>
                  <a:schemeClr val="tx2"/>
                </a:solidFill>
              </a:rPr>
              <a:t> indique le que l’expression peut se répéter de 1 à n fois (nous considérons que la ville correspond à tous les caractères suivant le code postal)</a:t>
            </a:r>
            <a:endParaRPr lang="fr-FR" sz="1050" dirty="0">
              <a:solidFill>
                <a:schemeClr val="tx2"/>
              </a:solidFill>
            </a:endParaRPr>
          </a:p>
        </p:txBody>
      </p:sp>
      <p:sp>
        <p:nvSpPr>
          <p:cNvPr id="16" name="Rectangle 15"/>
          <p:cNvSpPr/>
          <p:nvPr/>
        </p:nvSpPr>
        <p:spPr>
          <a:xfrm>
            <a:off x="5839691" y="3132288"/>
            <a:ext cx="6027914" cy="253916"/>
          </a:xfrm>
          <a:prstGeom prst="rect">
            <a:avLst/>
          </a:prstGeom>
        </p:spPr>
        <p:txBody>
          <a:bodyPr wrap="square">
            <a:spAutoFit/>
          </a:bodyPr>
          <a:lstStyle/>
          <a:p>
            <a:r>
              <a:rPr lang="fr-FR" sz="1050" dirty="0" smtClean="0">
                <a:solidFill>
                  <a:schemeClr val="tx2"/>
                </a:solidFill>
              </a:rPr>
              <a:t>Compilation de l’expression régulière.</a:t>
            </a:r>
            <a:endParaRPr lang="fr-FR" sz="1050" dirty="0">
              <a:solidFill>
                <a:schemeClr val="tx2"/>
              </a:solidFill>
            </a:endParaRPr>
          </a:p>
        </p:txBody>
      </p:sp>
      <p:sp>
        <p:nvSpPr>
          <p:cNvPr id="17" name="Rectangle 16"/>
          <p:cNvSpPr/>
          <p:nvPr/>
        </p:nvSpPr>
        <p:spPr>
          <a:xfrm>
            <a:off x="5823064" y="3467125"/>
            <a:ext cx="6027914" cy="577081"/>
          </a:xfrm>
          <a:prstGeom prst="rect">
            <a:avLst/>
          </a:prstGeom>
        </p:spPr>
        <p:txBody>
          <a:bodyPr wrap="square">
            <a:spAutoFit/>
          </a:bodyPr>
          <a:lstStyle/>
          <a:p>
            <a:r>
              <a:rPr lang="fr-FR" sz="1050" dirty="0">
                <a:solidFill>
                  <a:schemeClr val="tx2"/>
                </a:solidFill>
              </a:rPr>
              <a:t>Si l’identifiant a une valeur manquante c’est que </a:t>
            </a:r>
            <a:r>
              <a:rPr lang="fr-FR" sz="1050" dirty="0" smtClean="0">
                <a:solidFill>
                  <a:schemeClr val="tx2"/>
                </a:solidFill>
              </a:rPr>
              <a:t>l’expression régulière </a:t>
            </a:r>
            <a:r>
              <a:rPr lang="fr-FR" sz="1050" dirty="0">
                <a:solidFill>
                  <a:schemeClr val="tx2"/>
                </a:solidFill>
              </a:rPr>
              <a:t>n’a pu être compilée, on affiche donc une </a:t>
            </a:r>
            <a:r>
              <a:rPr lang="fr-FR" sz="1050" dirty="0" smtClean="0">
                <a:solidFill>
                  <a:schemeClr val="tx2"/>
                </a:solidFill>
              </a:rPr>
              <a:t>erreur dans  </a:t>
            </a:r>
            <a:r>
              <a:rPr lang="fr-FR" sz="1050" dirty="0">
                <a:solidFill>
                  <a:schemeClr val="tx2"/>
                </a:solidFill>
              </a:rPr>
              <a:t>la  log. L’affichage  d’un  message  dans  la  log  est </a:t>
            </a:r>
            <a:r>
              <a:rPr lang="fr-FR" sz="1050" dirty="0" smtClean="0">
                <a:solidFill>
                  <a:schemeClr val="tx2"/>
                </a:solidFill>
              </a:rPr>
              <a:t>effectué </a:t>
            </a:r>
            <a:r>
              <a:rPr lang="fr-FR" sz="1050" dirty="0">
                <a:solidFill>
                  <a:schemeClr val="tx2"/>
                </a:solidFill>
              </a:rPr>
              <a:t>avec l’instruction </a:t>
            </a:r>
            <a:r>
              <a:rPr lang="fr-FR" sz="1050" dirty="0" smtClean="0">
                <a:solidFill>
                  <a:schemeClr val="tx2"/>
                </a:solidFill>
              </a:rPr>
              <a:t>PUTLOG</a:t>
            </a:r>
            <a:r>
              <a:rPr lang="fr-FR" sz="1050" dirty="0">
                <a:solidFill>
                  <a:schemeClr val="tx2"/>
                </a:solidFill>
              </a:rPr>
              <a:t>.</a:t>
            </a:r>
          </a:p>
        </p:txBody>
      </p:sp>
      <p:sp>
        <p:nvSpPr>
          <p:cNvPr id="18" name="Rectangle 17"/>
          <p:cNvSpPr/>
          <p:nvPr/>
        </p:nvSpPr>
        <p:spPr>
          <a:xfrm>
            <a:off x="5823064" y="4044206"/>
            <a:ext cx="6027914" cy="415498"/>
          </a:xfrm>
          <a:prstGeom prst="rect">
            <a:avLst/>
          </a:prstGeom>
        </p:spPr>
        <p:txBody>
          <a:bodyPr wrap="square">
            <a:spAutoFit/>
          </a:bodyPr>
          <a:lstStyle/>
          <a:p>
            <a:r>
              <a:rPr lang="fr-FR" sz="1050" dirty="0" smtClean="0">
                <a:solidFill>
                  <a:schemeClr val="tx2"/>
                </a:solidFill>
              </a:rPr>
              <a:t>Recherche  </a:t>
            </a:r>
            <a:r>
              <a:rPr lang="fr-FR" sz="1050" dirty="0">
                <a:solidFill>
                  <a:schemeClr val="tx2"/>
                </a:solidFill>
              </a:rPr>
              <a:t>de  l’expression  régulière  dans  la  chaîne </a:t>
            </a:r>
            <a:r>
              <a:rPr lang="fr-FR" sz="1050" dirty="0" smtClean="0">
                <a:solidFill>
                  <a:schemeClr val="tx2"/>
                </a:solidFill>
              </a:rPr>
              <a:t>de  </a:t>
            </a:r>
            <a:r>
              <a:rPr lang="fr-FR" sz="1050" dirty="0">
                <a:solidFill>
                  <a:schemeClr val="tx2"/>
                </a:solidFill>
              </a:rPr>
              <a:t>caractères  lue. Si  elle  n’est  pas  trouvée  on  affiche  </a:t>
            </a:r>
            <a:r>
              <a:rPr lang="fr-FR" sz="1050" dirty="0" smtClean="0">
                <a:solidFill>
                  <a:schemeClr val="tx2"/>
                </a:solidFill>
              </a:rPr>
              <a:t>un message </a:t>
            </a:r>
            <a:r>
              <a:rPr lang="fr-FR" sz="1050" dirty="0">
                <a:solidFill>
                  <a:schemeClr val="tx2"/>
                </a:solidFill>
              </a:rPr>
              <a:t>d’information dans le </a:t>
            </a:r>
            <a:r>
              <a:rPr lang="fr-FR" sz="1050" dirty="0" smtClean="0">
                <a:solidFill>
                  <a:schemeClr val="tx2"/>
                </a:solidFill>
              </a:rPr>
              <a:t>journal.</a:t>
            </a:r>
            <a:endParaRPr lang="fr-FR" sz="1050" dirty="0">
              <a:solidFill>
                <a:schemeClr val="tx2"/>
              </a:solidFill>
            </a:endParaRPr>
          </a:p>
        </p:txBody>
      </p:sp>
      <p:sp>
        <p:nvSpPr>
          <p:cNvPr id="26" name="Rectangle 25"/>
          <p:cNvSpPr/>
          <p:nvPr/>
        </p:nvSpPr>
        <p:spPr>
          <a:xfrm>
            <a:off x="5823064" y="4577032"/>
            <a:ext cx="6027914" cy="900246"/>
          </a:xfrm>
          <a:prstGeom prst="rect">
            <a:avLst/>
          </a:prstGeom>
        </p:spPr>
        <p:txBody>
          <a:bodyPr wrap="square">
            <a:spAutoFit/>
          </a:bodyPr>
          <a:lstStyle/>
          <a:p>
            <a:r>
              <a:rPr lang="fr-FR" sz="1050" dirty="0">
                <a:solidFill>
                  <a:schemeClr val="tx2"/>
                </a:solidFill>
              </a:rPr>
              <a:t>La valeur de la première sous-expression (le code </a:t>
            </a:r>
            <a:r>
              <a:rPr lang="fr-FR" sz="1050" dirty="0" smtClean="0">
                <a:solidFill>
                  <a:schemeClr val="tx2"/>
                </a:solidFill>
              </a:rPr>
              <a:t>postal) est  </a:t>
            </a:r>
            <a:r>
              <a:rPr lang="fr-FR" sz="1050" dirty="0">
                <a:solidFill>
                  <a:schemeClr val="tx2"/>
                </a:solidFill>
              </a:rPr>
              <a:t>récupéré  via  CALL  PRXPOSN  qui  renvoie  deux </a:t>
            </a:r>
            <a:r>
              <a:rPr lang="fr-FR" sz="1050" dirty="0" smtClean="0">
                <a:solidFill>
                  <a:schemeClr val="tx2"/>
                </a:solidFill>
              </a:rPr>
              <a:t>informations </a:t>
            </a:r>
            <a:r>
              <a:rPr lang="fr-FR" sz="1050" dirty="0">
                <a:solidFill>
                  <a:schemeClr val="tx2"/>
                </a:solidFill>
              </a:rPr>
              <a:t>la concernant :</a:t>
            </a:r>
          </a:p>
          <a:p>
            <a:r>
              <a:rPr lang="fr-FR" sz="1050" dirty="0">
                <a:solidFill>
                  <a:schemeClr val="tx2"/>
                </a:solidFill>
              </a:rPr>
              <a:t>-  La  variable  position  contiendra  après  exécution  de  </a:t>
            </a:r>
            <a:r>
              <a:rPr lang="fr-FR" sz="1050" dirty="0" smtClean="0">
                <a:solidFill>
                  <a:schemeClr val="tx2"/>
                </a:solidFill>
              </a:rPr>
              <a:t>CALL PRXPOSN </a:t>
            </a:r>
            <a:r>
              <a:rPr lang="fr-FR" sz="1050" dirty="0">
                <a:solidFill>
                  <a:schemeClr val="tx2"/>
                </a:solidFill>
              </a:rPr>
              <a:t>la position de la sous-expression dans l’adresse.</a:t>
            </a:r>
          </a:p>
          <a:p>
            <a:r>
              <a:rPr lang="fr-FR" sz="1050" dirty="0">
                <a:solidFill>
                  <a:schemeClr val="tx2"/>
                </a:solidFill>
              </a:rPr>
              <a:t>- La variable taille contiendra la longueur de la </a:t>
            </a:r>
            <a:r>
              <a:rPr lang="fr-FR" sz="1050" dirty="0" smtClean="0">
                <a:solidFill>
                  <a:schemeClr val="tx2"/>
                </a:solidFill>
              </a:rPr>
              <a:t>correspondance (par </a:t>
            </a:r>
            <a:r>
              <a:rPr lang="fr-FR" sz="1050" dirty="0">
                <a:solidFill>
                  <a:schemeClr val="tx2"/>
                </a:solidFill>
              </a:rPr>
              <a:t>exemple 5 pour le code postal).</a:t>
            </a:r>
          </a:p>
        </p:txBody>
      </p:sp>
      <p:sp>
        <p:nvSpPr>
          <p:cNvPr id="3" name="Ellipse 2"/>
          <p:cNvSpPr>
            <a:spLocks noChangeAspect="1"/>
          </p:cNvSpPr>
          <p:nvPr/>
        </p:nvSpPr>
        <p:spPr>
          <a:xfrm>
            <a:off x="5681958" y="1889888"/>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1</a:t>
            </a:r>
            <a:endParaRPr lang="fr-FR" sz="1050" b="1" dirty="0"/>
          </a:p>
        </p:txBody>
      </p:sp>
      <p:sp>
        <p:nvSpPr>
          <p:cNvPr id="27" name="Ellipse 26"/>
          <p:cNvSpPr>
            <a:spLocks noChangeAspect="1"/>
          </p:cNvSpPr>
          <p:nvPr/>
        </p:nvSpPr>
        <p:spPr>
          <a:xfrm>
            <a:off x="5679064" y="3192461"/>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2</a:t>
            </a:r>
            <a:endParaRPr lang="fr-FR" sz="1050" b="1" dirty="0"/>
          </a:p>
        </p:txBody>
      </p:sp>
      <p:sp>
        <p:nvSpPr>
          <p:cNvPr id="28" name="Ellipse 27"/>
          <p:cNvSpPr>
            <a:spLocks noChangeAspect="1"/>
          </p:cNvSpPr>
          <p:nvPr/>
        </p:nvSpPr>
        <p:spPr>
          <a:xfrm>
            <a:off x="5679064" y="3539666"/>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3</a:t>
            </a:r>
            <a:endParaRPr lang="fr-FR" sz="1050" b="1" dirty="0"/>
          </a:p>
        </p:txBody>
      </p:sp>
      <p:sp>
        <p:nvSpPr>
          <p:cNvPr id="29" name="Ellipse 28"/>
          <p:cNvSpPr>
            <a:spLocks noChangeAspect="1"/>
          </p:cNvSpPr>
          <p:nvPr/>
        </p:nvSpPr>
        <p:spPr>
          <a:xfrm>
            <a:off x="5700160" y="4116747"/>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4</a:t>
            </a:r>
            <a:endParaRPr lang="fr-FR" sz="1050" b="1" dirty="0"/>
          </a:p>
        </p:txBody>
      </p:sp>
      <p:sp>
        <p:nvSpPr>
          <p:cNvPr id="30" name="Ellipse 29"/>
          <p:cNvSpPr>
            <a:spLocks noChangeAspect="1"/>
          </p:cNvSpPr>
          <p:nvPr/>
        </p:nvSpPr>
        <p:spPr>
          <a:xfrm>
            <a:off x="5695691" y="4670859"/>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5</a:t>
            </a:r>
            <a:endParaRPr lang="fr-FR" sz="1050" b="1" dirty="0"/>
          </a:p>
        </p:txBody>
      </p:sp>
      <p:sp>
        <p:nvSpPr>
          <p:cNvPr id="31" name="Ellipse 30"/>
          <p:cNvSpPr>
            <a:spLocks noChangeAspect="1"/>
          </p:cNvSpPr>
          <p:nvPr/>
        </p:nvSpPr>
        <p:spPr>
          <a:xfrm>
            <a:off x="5679064" y="1429603"/>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t>0</a:t>
            </a:r>
          </a:p>
        </p:txBody>
      </p:sp>
      <p:sp>
        <p:nvSpPr>
          <p:cNvPr id="32" name="Ellipse 31"/>
          <p:cNvSpPr>
            <a:spLocks noChangeAspect="1"/>
          </p:cNvSpPr>
          <p:nvPr/>
        </p:nvSpPr>
        <p:spPr>
          <a:xfrm>
            <a:off x="1751400" y="1731335"/>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t>0</a:t>
            </a:r>
          </a:p>
        </p:txBody>
      </p:sp>
      <p:sp>
        <p:nvSpPr>
          <p:cNvPr id="33" name="Ellipse 32"/>
          <p:cNvSpPr>
            <a:spLocks noChangeAspect="1"/>
          </p:cNvSpPr>
          <p:nvPr/>
        </p:nvSpPr>
        <p:spPr>
          <a:xfrm>
            <a:off x="2555899" y="2180897"/>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1</a:t>
            </a:r>
            <a:endParaRPr lang="fr-FR" sz="1050" b="1" dirty="0"/>
          </a:p>
        </p:txBody>
      </p:sp>
      <p:sp>
        <p:nvSpPr>
          <p:cNvPr id="34" name="Ellipse 33"/>
          <p:cNvSpPr>
            <a:spLocks noChangeAspect="1"/>
          </p:cNvSpPr>
          <p:nvPr/>
        </p:nvSpPr>
        <p:spPr>
          <a:xfrm>
            <a:off x="2344850" y="2367661"/>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2</a:t>
            </a:r>
            <a:endParaRPr lang="fr-FR" sz="1050" b="1" dirty="0"/>
          </a:p>
        </p:txBody>
      </p:sp>
      <p:sp>
        <p:nvSpPr>
          <p:cNvPr id="35" name="Ellipse 34"/>
          <p:cNvSpPr>
            <a:spLocks noChangeAspect="1"/>
          </p:cNvSpPr>
          <p:nvPr/>
        </p:nvSpPr>
        <p:spPr>
          <a:xfrm>
            <a:off x="2017917" y="2511661"/>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3</a:t>
            </a:r>
            <a:endParaRPr lang="fr-FR" sz="1050" b="1" dirty="0"/>
          </a:p>
        </p:txBody>
      </p:sp>
      <p:sp>
        <p:nvSpPr>
          <p:cNvPr id="36" name="Ellipse 35"/>
          <p:cNvSpPr>
            <a:spLocks noChangeAspect="1"/>
          </p:cNvSpPr>
          <p:nvPr/>
        </p:nvSpPr>
        <p:spPr>
          <a:xfrm>
            <a:off x="2796267" y="3319977"/>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4</a:t>
            </a:r>
            <a:endParaRPr lang="fr-FR" sz="1050" b="1" dirty="0"/>
          </a:p>
        </p:txBody>
      </p:sp>
      <p:sp>
        <p:nvSpPr>
          <p:cNvPr id="37" name="Ellipse 36"/>
          <p:cNvSpPr>
            <a:spLocks noChangeAspect="1"/>
          </p:cNvSpPr>
          <p:nvPr/>
        </p:nvSpPr>
        <p:spPr>
          <a:xfrm>
            <a:off x="3900345" y="3972206"/>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5</a:t>
            </a:r>
            <a:endParaRPr lang="fr-FR" sz="1050" b="1" dirty="0"/>
          </a:p>
        </p:txBody>
      </p:sp>
      <p:sp>
        <p:nvSpPr>
          <p:cNvPr id="38" name="Ellipse 37"/>
          <p:cNvSpPr>
            <a:spLocks noChangeAspect="1"/>
          </p:cNvSpPr>
          <p:nvPr/>
        </p:nvSpPr>
        <p:spPr>
          <a:xfrm>
            <a:off x="3902856" y="4315704"/>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6</a:t>
            </a:r>
            <a:endParaRPr lang="fr-FR" sz="1050" b="1" dirty="0"/>
          </a:p>
        </p:txBody>
      </p:sp>
      <p:sp>
        <p:nvSpPr>
          <p:cNvPr id="40" name="Rectangle 39"/>
          <p:cNvSpPr/>
          <p:nvPr/>
        </p:nvSpPr>
        <p:spPr>
          <a:xfrm>
            <a:off x="5823064" y="5571105"/>
            <a:ext cx="6027914" cy="738664"/>
          </a:xfrm>
          <a:prstGeom prst="rect">
            <a:avLst/>
          </a:prstGeom>
        </p:spPr>
        <p:txBody>
          <a:bodyPr wrap="square">
            <a:spAutoFit/>
          </a:bodyPr>
          <a:lstStyle/>
          <a:p>
            <a:r>
              <a:rPr lang="fr-FR" sz="1050" dirty="0">
                <a:solidFill>
                  <a:schemeClr val="tx2"/>
                </a:solidFill>
              </a:rPr>
              <a:t>La  fonction  SUBSTR  est  une  fonction  opérant  sur  </a:t>
            </a:r>
            <a:r>
              <a:rPr lang="fr-FR" sz="1050" dirty="0" smtClean="0">
                <a:solidFill>
                  <a:schemeClr val="tx2"/>
                </a:solidFill>
              </a:rPr>
              <a:t>des chaînes  </a:t>
            </a:r>
            <a:r>
              <a:rPr lang="fr-FR" sz="1050" dirty="0">
                <a:solidFill>
                  <a:schemeClr val="tx2"/>
                </a:solidFill>
              </a:rPr>
              <a:t>de  caractères  et  qui  permet  d’en  extraire  une </a:t>
            </a:r>
            <a:r>
              <a:rPr lang="fr-FR" sz="1050" dirty="0" smtClean="0">
                <a:solidFill>
                  <a:schemeClr val="tx2"/>
                </a:solidFill>
              </a:rPr>
              <a:t>partie </a:t>
            </a:r>
            <a:r>
              <a:rPr lang="fr-FR" sz="1050" dirty="0">
                <a:solidFill>
                  <a:schemeClr val="tx2"/>
                </a:solidFill>
              </a:rPr>
              <a:t>en précisant une position de départ et un nombre </a:t>
            </a:r>
            <a:r>
              <a:rPr lang="fr-FR" sz="1050" dirty="0" smtClean="0">
                <a:solidFill>
                  <a:schemeClr val="tx2"/>
                </a:solidFill>
              </a:rPr>
              <a:t>de caractères  </a:t>
            </a:r>
            <a:r>
              <a:rPr lang="fr-FR" sz="1050" dirty="0">
                <a:solidFill>
                  <a:schemeClr val="tx2"/>
                </a:solidFill>
              </a:rPr>
              <a:t>à  lire. Cette  fonction  est  utilisée  pour  extraire </a:t>
            </a:r>
            <a:r>
              <a:rPr lang="fr-FR" sz="1050" dirty="0" smtClean="0">
                <a:solidFill>
                  <a:schemeClr val="tx2"/>
                </a:solidFill>
              </a:rPr>
              <a:t>le </a:t>
            </a:r>
            <a:r>
              <a:rPr lang="fr-FR" sz="1050" dirty="0">
                <a:solidFill>
                  <a:schemeClr val="tx2"/>
                </a:solidFill>
              </a:rPr>
              <a:t>code postal et le nom de la ville identifiés dans </a:t>
            </a:r>
            <a:r>
              <a:rPr lang="fr-FR" sz="1050" dirty="0" smtClean="0">
                <a:solidFill>
                  <a:schemeClr val="tx2"/>
                </a:solidFill>
              </a:rPr>
              <a:t>l’adresse lors </a:t>
            </a:r>
            <a:r>
              <a:rPr lang="fr-FR" sz="1050" dirty="0">
                <a:solidFill>
                  <a:schemeClr val="tx2"/>
                </a:solidFill>
              </a:rPr>
              <a:t>des étapes </a:t>
            </a:r>
            <a:r>
              <a:rPr lang="fr-FR" sz="1050" dirty="0" smtClean="0">
                <a:solidFill>
                  <a:schemeClr val="tx2"/>
                </a:solidFill>
              </a:rPr>
              <a:t>précédentes</a:t>
            </a:r>
            <a:r>
              <a:rPr lang="fr-FR" sz="1050" dirty="0">
                <a:solidFill>
                  <a:schemeClr val="tx2"/>
                </a:solidFill>
              </a:rPr>
              <a:t>.</a:t>
            </a:r>
          </a:p>
        </p:txBody>
      </p:sp>
      <p:sp>
        <p:nvSpPr>
          <p:cNvPr id="41" name="Ellipse 40"/>
          <p:cNvSpPr>
            <a:spLocks noChangeAspect="1"/>
          </p:cNvSpPr>
          <p:nvPr/>
        </p:nvSpPr>
        <p:spPr>
          <a:xfrm>
            <a:off x="5700160" y="5643646"/>
            <a:ext cx="144000" cy="14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t>6</a:t>
            </a:r>
            <a:endParaRPr lang="fr-FR" sz="1050" b="1" dirty="0"/>
          </a:p>
        </p:txBody>
      </p:sp>
      <p:sp>
        <p:nvSpPr>
          <p:cNvPr id="42" name="Flèche droite 41"/>
          <p:cNvSpPr/>
          <p:nvPr/>
        </p:nvSpPr>
        <p:spPr>
          <a:xfrm rot="5400000">
            <a:off x="2639512" y="5331459"/>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751400" y="5571105"/>
            <a:ext cx="3150044" cy="1077218"/>
          </a:xfrm>
          <a:prstGeom prst="rect">
            <a:avLst/>
          </a:prstGeom>
        </p:spPr>
        <p:txBody>
          <a:bodyPr wrap="square">
            <a:spAutoFit/>
          </a:bodyPr>
          <a:lstStyle/>
          <a:p>
            <a:r>
              <a:rPr lang="fr-FR" sz="800" dirty="0">
                <a:solidFill>
                  <a:srgbClr val="008000"/>
                </a:solidFill>
                <a:latin typeface="Courier New" panose="02070309020205020404" pitchFamily="49" charset="0"/>
              </a:rPr>
              <a:t>NOTE: Code postal : 11000</a:t>
            </a:r>
          </a:p>
          <a:p>
            <a:r>
              <a:rPr lang="fr-FR" sz="800" dirty="0">
                <a:solidFill>
                  <a:srgbClr val="008000"/>
                </a:solidFill>
                <a:latin typeface="Courier New" panose="02070309020205020404" pitchFamily="49" charset="0"/>
              </a:rPr>
              <a:t>NOTE: Ville       : CARCASSONNE</a:t>
            </a:r>
          </a:p>
          <a:p>
            <a:r>
              <a:rPr lang="fr-FR" sz="800" dirty="0">
                <a:solidFill>
                  <a:srgbClr val="008000"/>
                </a:solidFill>
                <a:latin typeface="Courier New" panose="02070309020205020404" pitchFamily="49" charset="0"/>
              </a:rPr>
              <a:t>NOTE: Code postal : 34000</a:t>
            </a:r>
          </a:p>
          <a:p>
            <a:r>
              <a:rPr lang="fr-FR" sz="800" dirty="0">
                <a:solidFill>
                  <a:srgbClr val="008000"/>
                </a:solidFill>
                <a:latin typeface="Courier New" panose="02070309020205020404" pitchFamily="49" charset="0"/>
              </a:rPr>
              <a:t>NOTE: Ville       : MONTPELLIER</a:t>
            </a:r>
          </a:p>
          <a:p>
            <a:r>
              <a:rPr lang="fr-FR" sz="800" dirty="0">
                <a:solidFill>
                  <a:srgbClr val="008000"/>
                </a:solidFill>
                <a:latin typeface="Courier New" panose="02070309020205020404" pitchFamily="49" charset="0"/>
              </a:rPr>
              <a:t>NOTE: Code postal : 31000</a:t>
            </a:r>
          </a:p>
          <a:p>
            <a:r>
              <a:rPr lang="fr-FR" sz="800" dirty="0">
                <a:solidFill>
                  <a:srgbClr val="008000"/>
                </a:solidFill>
                <a:latin typeface="Courier New" panose="02070309020205020404" pitchFamily="49" charset="0"/>
              </a:rPr>
              <a:t>NOTE: Ville       : TOULOUSE</a:t>
            </a:r>
          </a:p>
          <a:p>
            <a:r>
              <a:rPr lang="fr-FR" sz="800" dirty="0">
                <a:solidFill>
                  <a:srgbClr val="008000"/>
                </a:solidFill>
                <a:latin typeface="Courier New" panose="02070309020205020404" pitchFamily="49" charset="0"/>
              </a:rPr>
              <a:t>NOTE: Code postal : 77380</a:t>
            </a:r>
          </a:p>
          <a:p>
            <a:r>
              <a:rPr lang="fr-FR" sz="800" dirty="0">
                <a:solidFill>
                  <a:srgbClr val="008000"/>
                </a:solidFill>
                <a:latin typeface="Courier New" panose="02070309020205020404" pitchFamily="49" charset="0"/>
              </a:rPr>
              <a:t>NOTE: Ville       : COMBS LA VILLE</a:t>
            </a:r>
            <a:endParaRPr lang="fr-FR" sz="1100" dirty="0"/>
          </a:p>
        </p:txBody>
      </p:sp>
      <p:pic>
        <p:nvPicPr>
          <p:cNvPr id="39" name="Image 38"/>
          <p:cNvPicPr>
            <a:picLocks noChangeAspect="1"/>
          </p:cNvPicPr>
          <p:nvPr/>
        </p:nvPicPr>
        <p:blipFill rotWithShape="1">
          <a:blip r:embed="rId2"/>
          <a:srcRect r="28484" b="935"/>
          <a:stretch/>
        </p:blipFill>
        <p:spPr>
          <a:xfrm>
            <a:off x="64800" y="54000"/>
            <a:ext cx="2412393" cy="303447"/>
          </a:xfrm>
          <a:prstGeom prst="rect">
            <a:avLst/>
          </a:prstGeom>
        </p:spPr>
      </p:pic>
      <p:sp>
        <p:nvSpPr>
          <p:cNvPr id="43" name="Rectangle 4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134707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Commentez vos programmes :</a:t>
            </a:r>
          </a:p>
          <a:p>
            <a:endParaRPr lang="fr-FR" sz="1800" dirty="0" smtClean="0"/>
          </a:p>
          <a:p>
            <a:endParaRPr lang="fr-FR" sz="1800" dirty="0"/>
          </a:p>
          <a:p>
            <a:endParaRPr lang="fr-FR" sz="800" dirty="0" smtClean="0"/>
          </a:p>
          <a:p>
            <a:r>
              <a:rPr lang="fr-FR" sz="1800" dirty="0" smtClean="0"/>
              <a:t>Indentez vos programmes :</a:t>
            </a:r>
          </a:p>
          <a:p>
            <a:endParaRPr lang="fr-FR" sz="1800" dirty="0"/>
          </a:p>
          <a:p>
            <a:endParaRPr lang="fr-FR" sz="1800" dirty="0" smtClean="0"/>
          </a:p>
          <a:p>
            <a:endParaRPr lang="fr-FR" sz="1800" dirty="0"/>
          </a:p>
          <a:p>
            <a:endParaRPr lang="fr-FR" sz="2800" dirty="0" smtClean="0"/>
          </a:p>
          <a:p>
            <a:r>
              <a:rPr lang="fr-FR" sz="1800" dirty="0" smtClean="0"/>
              <a:t>Utilisez des </a:t>
            </a:r>
            <a:r>
              <a:rPr lang="fr-FR" sz="1800" dirty="0"/>
              <a:t>noms de variables parlants</a:t>
            </a:r>
          </a:p>
          <a:p>
            <a:endParaRPr lang="fr-FR" sz="1800" dirty="0" smtClean="0"/>
          </a:p>
        </p:txBody>
      </p:sp>
      <p:sp>
        <p:nvSpPr>
          <p:cNvPr id="5" name="Titre 4"/>
          <p:cNvSpPr>
            <a:spLocks noGrp="1"/>
          </p:cNvSpPr>
          <p:nvPr>
            <p:ph type="title"/>
          </p:nvPr>
        </p:nvSpPr>
        <p:spPr/>
        <p:txBody>
          <a:bodyPr>
            <a:normAutofit/>
          </a:bodyPr>
          <a:lstStyle/>
          <a:p>
            <a:r>
              <a:rPr lang="fr-FR" cap="all" dirty="0" smtClean="0"/>
              <a:t>Bonnes pratiques #1</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58</a:t>
            </a:fld>
            <a:endParaRPr lang="fr-FR" dirty="0">
              <a:solidFill>
                <a:prstClr val="black">
                  <a:tint val="75000"/>
                </a:prstClr>
              </a:solidFill>
            </a:endParaRPr>
          </a:p>
        </p:txBody>
      </p:sp>
      <p:sp>
        <p:nvSpPr>
          <p:cNvPr id="6" name="Rectangle 5"/>
          <p:cNvSpPr/>
          <p:nvPr/>
        </p:nvSpPr>
        <p:spPr>
          <a:xfrm>
            <a:off x="1205071" y="1732435"/>
            <a:ext cx="3542211" cy="769441"/>
          </a:xfrm>
          <a:prstGeom prst="rect">
            <a:avLst/>
          </a:prstGeom>
          <a:ln w="3175">
            <a:solidFill>
              <a:schemeClr val="tx2"/>
            </a:solidFill>
          </a:ln>
        </p:spPr>
        <p:txBody>
          <a:bodyPr wrap="square">
            <a:spAutoFit/>
          </a:bodyPr>
          <a:lstStyle/>
          <a:p>
            <a:r>
              <a:rPr lang="fr-FR" sz="1100" dirty="0">
                <a:solidFill>
                  <a:srgbClr val="008000"/>
                </a:solidFill>
                <a:latin typeface="Courier New" panose="02070309020205020404" pitchFamily="49" charset="0"/>
              </a:rPr>
              <a:t>* Création d'un rapport de synthèse ;</a:t>
            </a:r>
            <a:endParaRPr lang="fr-FR" sz="1100" dirty="0">
              <a:solidFill>
                <a:srgbClr val="000000"/>
              </a:solidFill>
              <a:latin typeface="Courier New" panose="02070309020205020404" pitchFamily="49" charset="0"/>
            </a:endParaRPr>
          </a:p>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means</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instructions;</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8" name="Rectangle 7"/>
          <p:cNvSpPr/>
          <p:nvPr/>
        </p:nvSpPr>
        <p:spPr>
          <a:xfrm>
            <a:off x="1251859" y="3051041"/>
            <a:ext cx="2111828" cy="1446550"/>
          </a:xfrm>
          <a:prstGeom prst="rect">
            <a:avLst/>
          </a:prstGeom>
          <a:ln w="12700">
            <a:solidFill>
              <a:schemeClr val="accent6"/>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p>
          <a:p>
            <a:endParaRPr lang="fr-FR" sz="1100" dirty="0">
              <a:solidFill>
                <a:srgbClr val="000000"/>
              </a:solidFill>
              <a:latin typeface="Courier New" panose="02070309020205020404" pitchFamily="49" charset="0"/>
            </a:endParaRPr>
          </a:p>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means</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=new;</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var</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newvar</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class</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year</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9" name="Rectangle 8"/>
          <p:cNvSpPr/>
          <p:nvPr/>
        </p:nvSpPr>
        <p:spPr>
          <a:xfrm>
            <a:off x="3628229" y="3051041"/>
            <a:ext cx="2837886" cy="769441"/>
          </a:xfrm>
          <a:prstGeom prst="rect">
            <a:avLst/>
          </a:prstGeom>
          <a:ln w="12700">
            <a:solidFill>
              <a:srgbClr val="FF0000"/>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a:t>
            </a:r>
            <a:r>
              <a:rPr lang="fr-FR" sz="1100" dirty="0" smtClean="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smtClean="0">
                <a:solidFill>
                  <a:srgbClr val="000000"/>
                </a:solidFill>
                <a:latin typeface="Courier New" panose="02070309020205020404" pitchFamily="49" charset="0"/>
              </a:rPr>
              <a:t>old</a:t>
            </a:r>
            <a:r>
              <a:rPr lang="fr-FR" sz="1100" dirty="0" smtClean="0">
                <a:solidFill>
                  <a:srgbClr val="000000"/>
                </a:solidFill>
                <a:latin typeface="Courier New" panose="02070309020205020404" pitchFamily="49" charset="0"/>
              </a:rPr>
              <a:t>; </a:t>
            </a:r>
            <a:r>
              <a:rPr lang="fr-FR" sz="1100" b="1" dirty="0" err="1" smtClean="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p>
          <a:p>
            <a:r>
              <a:rPr lang="fr-FR" sz="1100" b="1" dirty="0" smtClean="0">
                <a:solidFill>
                  <a:srgbClr val="000080"/>
                </a:solidFill>
                <a:latin typeface="Courier New" panose="02070309020205020404" pitchFamily="49" charset="0"/>
              </a:rPr>
              <a:t>proc</a:t>
            </a:r>
            <a:r>
              <a:rPr lang="fr-FR" sz="1100" dirty="0" smtClean="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means</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=new;</a:t>
            </a:r>
          </a:p>
          <a:p>
            <a:r>
              <a:rPr lang="fr-FR" sz="1100" dirty="0" smtClean="0">
                <a:solidFill>
                  <a:srgbClr val="0000FF"/>
                </a:solidFill>
                <a:latin typeface="Courier New" panose="02070309020205020404" pitchFamily="49" charset="0"/>
              </a:rPr>
              <a:t>var</a:t>
            </a:r>
            <a:r>
              <a:rPr lang="fr-FR" sz="1100" dirty="0" smtClean="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newvar</a:t>
            </a:r>
            <a:r>
              <a:rPr lang="fr-FR" sz="1100" dirty="0" smtClean="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class</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year</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0" name="Rectangle 9"/>
          <p:cNvSpPr/>
          <p:nvPr/>
        </p:nvSpPr>
        <p:spPr>
          <a:xfrm>
            <a:off x="1251859" y="5075366"/>
            <a:ext cx="2954383" cy="769441"/>
          </a:xfrm>
          <a:prstGeom prst="rect">
            <a:avLst/>
          </a:prstGeom>
          <a:ln w="12700">
            <a:solidFill>
              <a:schemeClr val="accent6"/>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salaryinfo2012;</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salaryinfo2011;</a:t>
            </a:r>
          </a:p>
          <a:p>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newsalary</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oldsalary+increase</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sz="1100" b="1" dirty="0">
              <a:solidFill>
                <a:srgbClr val="000080"/>
              </a:solidFill>
              <a:latin typeface="Courier New" panose="02070309020205020404" pitchFamily="49" charset="0"/>
            </a:endParaRPr>
          </a:p>
        </p:txBody>
      </p:sp>
      <p:sp>
        <p:nvSpPr>
          <p:cNvPr id="11" name="Rectangle 10"/>
          <p:cNvSpPr/>
          <p:nvPr/>
        </p:nvSpPr>
        <p:spPr>
          <a:xfrm>
            <a:off x="4472962" y="5075366"/>
            <a:ext cx="1307352" cy="769441"/>
          </a:xfrm>
          <a:prstGeom prst="rect">
            <a:avLst/>
          </a:prstGeom>
          <a:ln w="12700">
            <a:solidFill>
              <a:srgbClr val="FF0000"/>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z=</a:t>
            </a:r>
            <a:r>
              <a:rPr lang="fr-FR" sz="1100" dirty="0" err="1">
                <a:solidFill>
                  <a:srgbClr val="000000"/>
                </a:solidFill>
                <a:latin typeface="Courier New" panose="02070309020205020404" pitchFamily="49" charset="0"/>
              </a:rPr>
              <a:t>x+y</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2"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lisibilité du code</a:t>
            </a:r>
            <a:endParaRPr lang="fr-FR" sz="3600" cap="small" dirty="0"/>
          </a:p>
        </p:txBody>
      </p:sp>
      <p:pic>
        <p:nvPicPr>
          <p:cNvPr id="13" name="Image 12"/>
          <p:cNvPicPr>
            <a:picLocks noChangeAspect="1"/>
          </p:cNvPicPr>
          <p:nvPr/>
        </p:nvPicPr>
        <p:blipFill rotWithShape="1">
          <a:blip r:embed="rId2"/>
          <a:srcRect r="28484" b="935"/>
          <a:stretch/>
        </p:blipFill>
        <p:spPr>
          <a:xfrm>
            <a:off x="64800" y="54000"/>
            <a:ext cx="2412393" cy="303447"/>
          </a:xfrm>
          <a:prstGeom prst="rect">
            <a:avLst/>
          </a:prstGeom>
        </p:spPr>
      </p:pic>
      <p:sp>
        <p:nvSpPr>
          <p:cNvPr id="14" name="Rectangle 13"/>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256426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Utilisez des </a:t>
            </a:r>
            <a:r>
              <a:rPr lang="fr-FR" sz="1800" dirty="0" err="1"/>
              <a:t>underscore</a:t>
            </a:r>
            <a:r>
              <a:rPr lang="fr-FR" sz="1800" dirty="0" smtClean="0"/>
              <a:t> ou des </a:t>
            </a:r>
            <a:r>
              <a:rPr lang="fr-FR" sz="1800" dirty="0"/>
              <a:t>majuscules pour créer des noms de variables parlants</a:t>
            </a:r>
          </a:p>
          <a:p>
            <a:endParaRPr lang="fr-FR" sz="1800" dirty="0" smtClean="0"/>
          </a:p>
          <a:p>
            <a:endParaRPr lang="fr-FR" sz="1800" dirty="0"/>
          </a:p>
          <a:p>
            <a:endParaRPr lang="fr-FR" sz="100" dirty="0" smtClean="0"/>
          </a:p>
          <a:p>
            <a:r>
              <a:rPr lang="fr-FR" sz="1800" dirty="0" smtClean="0"/>
              <a:t>Placez tous vos instructions globales en début de code (plus facile à trouver si elles doivent être changer) : </a:t>
            </a:r>
          </a:p>
          <a:p>
            <a:pPr lvl="1"/>
            <a:r>
              <a:rPr lang="fr-FR" sz="1600" dirty="0" err="1" smtClean="0"/>
              <a:t>Libname</a:t>
            </a:r>
            <a:r>
              <a:rPr lang="fr-FR" sz="1600" dirty="0" smtClean="0"/>
              <a:t>, Options systèmes, Titres, …</a:t>
            </a:r>
          </a:p>
          <a:p>
            <a:pPr lvl="1"/>
            <a:endParaRPr lang="fr-FR" sz="1050" dirty="0" smtClean="0"/>
          </a:p>
          <a:p>
            <a:endParaRPr lang="fr-FR" sz="1800" dirty="0" smtClean="0"/>
          </a:p>
        </p:txBody>
      </p:sp>
      <p:sp>
        <p:nvSpPr>
          <p:cNvPr id="5" name="Titre 4"/>
          <p:cNvSpPr>
            <a:spLocks noGrp="1"/>
          </p:cNvSpPr>
          <p:nvPr>
            <p:ph type="title"/>
          </p:nvPr>
        </p:nvSpPr>
        <p:spPr/>
        <p:txBody>
          <a:bodyPr>
            <a:normAutofit/>
          </a:bodyPr>
          <a:lstStyle/>
          <a:p>
            <a:r>
              <a:rPr lang="fr-FR" cap="all" dirty="0"/>
              <a:t>Bonnes pratiques </a:t>
            </a:r>
            <a:r>
              <a:rPr lang="fr-FR" cap="all" dirty="0" smtClean="0"/>
              <a:t>#2</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59</a:t>
            </a:fld>
            <a:endParaRPr lang="fr-FR" dirty="0">
              <a:solidFill>
                <a:prstClr val="black">
                  <a:tint val="75000"/>
                </a:prstClr>
              </a:solidFill>
            </a:endParaRPr>
          </a:p>
        </p:txBody>
      </p:sp>
      <p:sp>
        <p:nvSpPr>
          <p:cNvPr id="10" name="Rectangle 9"/>
          <p:cNvSpPr/>
          <p:nvPr/>
        </p:nvSpPr>
        <p:spPr>
          <a:xfrm>
            <a:off x="1237025" y="1698283"/>
            <a:ext cx="2954383"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salary</a:t>
            </a:r>
            <a:r>
              <a:rPr lang="fr-FR" sz="1100" b="1" dirty="0" smtClean="0">
                <a:solidFill>
                  <a:srgbClr val="000000"/>
                </a:solidFill>
                <a:latin typeface="Courier New" panose="02070309020205020404" pitchFamily="49" charset="0"/>
              </a:rPr>
              <a:t>I</a:t>
            </a:r>
            <a:r>
              <a:rPr lang="fr-FR" sz="1100" dirty="0" smtClean="0">
                <a:solidFill>
                  <a:srgbClr val="000000"/>
                </a:solidFill>
                <a:latin typeface="Courier New" panose="02070309020205020404" pitchFamily="49" charset="0"/>
              </a:rPr>
              <a:t>nfo2012</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salary</a:t>
            </a:r>
            <a:r>
              <a:rPr lang="fr-FR" sz="1100" b="1" dirty="0" smtClean="0">
                <a:solidFill>
                  <a:srgbClr val="000000"/>
                </a:solidFill>
                <a:latin typeface="Courier New" panose="02070309020205020404" pitchFamily="49" charset="0"/>
              </a:rPr>
              <a:t>I</a:t>
            </a:r>
            <a:r>
              <a:rPr lang="fr-FR" sz="1100" dirty="0" smtClean="0">
                <a:solidFill>
                  <a:srgbClr val="000000"/>
                </a:solidFill>
                <a:latin typeface="Courier New" panose="02070309020205020404" pitchFamily="49" charset="0"/>
              </a:rPr>
              <a:t>nfo2011</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smtClean="0">
                <a:solidFill>
                  <a:srgbClr val="000000"/>
                </a:solidFill>
                <a:latin typeface="Courier New" panose="02070309020205020404" pitchFamily="49" charset="0"/>
              </a:rPr>
              <a:t>new</a:t>
            </a:r>
            <a:r>
              <a:rPr lang="fr-FR" sz="1100" b="1" dirty="0" err="1" smtClean="0">
                <a:solidFill>
                  <a:srgbClr val="000000"/>
                </a:solidFill>
                <a:latin typeface="Courier New" panose="02070309020205020404" pitchFamily="49" charset="0"/>
              </a:rPr>
              <a:t>S</a:t>
            </a:r>
            <a:r>
              <a:rPr lang="fr-FR" sz="1100" dirty="0" err="1" smtClean="0">
                <a:solidFill>
                  <a:srgbClr val="000000"/>
                </a:solidFill>
                <a:latin typeface="Courier New" panose="02070309020205020404" pitchFamily="49" charset="0"/>
              </a:rPr>
              <a:t>alary</a:t>
            </a:r>
            <a:r>
              <a:rPr lang="fr-FR" sz="1100" dirty="0" smtClean="0">
                <a:solidFill>
                  <a:srgbClr val="000000"/>
                </a:solidFill>
                <a:latin typeface="Courier New" panose="02070309020205020404" pitchFamily="49" charset="0"/>
              </a:rPr>
              <a:t>=</a:t>
            </a:r>
            <a:r>
              <a:rPr lang="fr-FR" sz="1100" dirty="0" err="1" smtClean="0">
                <a:solidFill>
                  <a:srgbClr val="000000"/>
                </a:solidFill>
                <a:latin typeface="Courier New" panose="02070309020205020404" pitchFamily="49" charset="0"/>
              </a:rPr>
              <a:t>old</a:t>
            </a:r>
            <a:r>
              <a:rPr lang="fr-FR" sz="1100" b="1" dirty="0" err="1" smtClean="0">
                <a:solidFill>
                  <a:srgbClr val="000000"/>
                </a:solidFill>
                <a:latin typeface="Courier New" panose="02070309020205020404" pitchFamily="49" charset="0"/>
              </a:rPr>
              <a:t>S</a:t>
            </a:r>
            <a:r>
              <a:rPr lang="fr-FR" sz="1100" dirty="0" err="1" smtClean="0">
                <a:solidFill>
                  <a:srgbClr val="000000"/>
                </a:solidFill>
                <a:latin typeface="Courier New" panose="02070309020205020404" pitchFamily="49" charset="0"/>
              </a:rPr>
              <a:t>alary+increase</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sz="1100" b="1" dirty="0">
              <a:solidFill>
                <a:srgbClr val="000080"/>
              </a:solidFill>
              <a:latin typeface="Courier New" panose="02070309020205020404" pitchFamily="49" charset="0"/>
            </a:endParaRPr>
          </a:p>
        </p:txBody>
      </p:sp>
      <p:sp>
        <p:nvSpPr>
          <p:cNvPr id="12" name="Rectangle 11"/>
          <p:cNvSpPr/>
          <p:nvPr/>
        </p:nvSpPr>
        <p:spPr>
          <a:xfrm>
            <a:off x="4476478" y="1698282"/>
            <a:ext cx="2954383"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salary</a:t>
            </a:r>
            <a:r>
              <a:rPr lang="fr-FR" sz="1100" b="1" dirty="0" smtClean="0">
                <a:solidFill>
                  <a:srgbClr val="000000"/>
                </a:solidFill>
                <a:latin typeface="Courier New" panose="02070309020205020404" pitchFamily="49" charset="0"/>
              </a:rPr>
              <a:t>_</a:t>
            </a:r>
            <a:r>
              <a:rPr lang="fr-FR" sz="1100" dirty="0" smtClean="0">
                <a:solidFill>
                  <a:srgbClr val="000000"/>
                </a:solidFill>
                <a:latin typeface="Courier New" panose="02070309020205020404" pitchFamily="49" charset="0"/>
              </a:rPr>
              <a:t>info2012</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salary</a:t>
            </a:r>
            <a:r>
              <a:rPr lang="fr-FR" sz="1100" b="1" dirty="0" smtClean="0">
                <a:solidFill>
                  <a:srgbClr val="000000"/>
                </a:solidFill>
                <a:latin typeface="Courier New" panose="02070309020205020404" pitchFamily="49" charset="0"/>
              </a:rPr>
              <a:t>_</a:t>
            </a:r>
            <a:r>
              <a:rPr lang="fr-FR" sz="1100" dirty="0" smtClean="0">
                <a:solidFill>
                  <a:srgbClr val="000000"/>
                </a:solidFill>
                <a:latin typeface="Courier New" panose="02070309020205020404" pitchFamily="49" charset="0"/>
              </a:rPr>
              <a:t>info2011</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smtClean="0">
                <a:solidFill>
                  <a:srgbClr val="000000"/>
                </a:solidFill>
                <a:latin typeface="Courier New" panose="02070309020205020404" pitchFamily="49" charset="0"/>
              </a:rPr>
              <a:t>new</a:t>
            </a:r>
            <a:r>
              <a:rPr lang="fr-FR" sz="1100" b="1" dirty="0" err="1" smtClean="0">
                <a:solidFill>
                  <a:srgbClr val="000000"/>
                </a:solidFill>
                <a:latin typeface="Courier New" panose="02070309020205020404" pitchFamily="49" charset="0"/>
              </a:rPr>
              <a:t>_</a:t>
            </a:r>
            <a:r>
              <a:rPr lang="fr-FR" sz="1100" dirty="0" err="1" smtClean="0">
                <a:solidFill>
                  <a:srgbClr val="000000"/>
                </a:solidFill>
                <a:latin typeface="Courier New" panose="02070309020205020404" pitchFamily="49" charset="0"/>
              </a:rPr>
              <a:t>salary</a:t>
            </a:r>
            <a:r>
              <a:rPr lang="fr-FR" sz="1100" dirty="0" smtClean="0">
                <a:solidFill>
                  <a:srgbClr val="000000"/>
                </a:solidFill>
                <a:latin typeface="Courier New" panose="02070309020205020404" pitchFamily="49" charset="0"/>
              </a:rPr>
              <a:t>=</a:t>
            </a:r>
            <a:r>
              <a:rPr lang="fr-FR" sz="1100" dirty="0" err="1" smtClean="0">
                <a:solidFill>
                  <a:srgbClr val="000000"/>
                </a:solidFill>
                <a:latin typeface="Courier New" panose="02070309020205020404" pitchFamily="49" charset="0"/>
              </a:rPr>
              <a:t>old</a:t>
            </a:r>
            <a:r>
              <a:rPr lang="fr-FR" sz="1100" b="1" dirty="0" err="1" smtClean="0">
                <a:solidFill>
                  <a:srgbClr val="000000"/>
                </a:solidFill>
                <a:latin typeface="Courier New" panose="02070309020205020404" pitchFamily="49" charset="0"/>
              </a:rPr>
              <a:t>_</a:t>
            </a:r>
            <a:r>
              <a:rPr lang="fr-FR" sz="1100" dirty="0" err="1" smtClean="0">
                <a:solidFill>
                  <a:srgbClr val="000000"/>
                </a:solidFill>
                <a:latin typeface="Courier New" panose="02070309020205020404" pitchFamily="49" charset="0"/>
              </a:rPr>
              <a:t>salary+increase</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sz="1100" b="1" dirty="0">
              <a:solidFill>
                <a:srgbClr val="000080"/>
              </a:solidFill>
              <a:latin typeface="Courier New" panose="02070309020205020404" pitchFamily="49" charset="0"/>
            </a:endParaRPr>
          </a:p>
        </p:txBody>
      </p:sp>
      <p:sp>
        <p:nvSpPr>
          <p:cNvPr id="1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lisibilité du code</a:t>
            </a:r>
            <a:endParaRPr lang="fr-FR" sz="3600" cap="small" dirty="0"/>
          </a:p>
        </p:txBody>
      </p:sp>
      <p:pic>
        <p:nvPicPr>
          <p:cNvPr id="9" name="Image 8"/>
          <p:cNvPicPr>
            <a:picLocks noChangeAspect="1"/>
          </p:cNvPicPr>
          <p:nvPr/>
        </p:nvPicPr>
        <p:blipFill rotWithShape="1">
          <a:blip r:embed="rId2"/>
          <a:srcRect r="28484" b="935"/>
          <a:stretch/>
        </p:blipFill>
        <p:spPr>
          <a:xfrm>
            <a:off x="64800" y="54000"/>
            <a:ext cx="2412393"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4236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SAS est un langage de programmation permettant de gérer des bases de données. Par conséquent, la première question qui doit traverser l’esprit d’un programmeur est la suivante : où se trouvent les données? A quelles informations ai-je accès?</a:t>
            </a:r>
          </a:p>
          <a:p>
            <a:r>
              <a:rPr lang="fr-FR" sz="1800" dirty="0" smtClean="0"/>
              <a:t>C’est ici qu’une notion fondamentale entre en jeu : les </a:t>
            </a:r>
            <a:r>
              <a:rPr lang="fr-FR" sz="1800" b="1" dirty="0" smtClean="0">
                <a:solidFill>
                  <a:schemeClr val="accent1">
                    <a:lumMod val="75000"/>
                  </a:schemeClr>
                </a:solidFill>
              </a:rPr>
              <a:t>bibliothèques</a:t>
            </a:r>
            <a:r>
              <a:rPr lang="fr-FR" sz="1800" dirty="0" smtClean="0"/>
              <a:t>.</a:t>
            </a:r>
          </a:p>
          <a:p>
            <a:r>
              <a:rPr lang="fr-FR" sz="1800" dirty="0" smtClean="0"/>
              <a:t>Dans la vie courante, une bibliothèque est un lieu où sont rangés plus ou moins correctement des livres de toutes sorte.</a:t>
            </a:r>
          </a:p>
          <a:p>
            <a:r>
              <a:rPr lang="fr-FR" sz="1800" dirty="0" smtClean="0"/>
              <a:t>C’est identique dans SAS, sauf qu’il ne s’agit pas de livres mais de tables de données qui sont rangées dans ces bibliothèques.</a:t>
            </a:r>
          </a:p>
          <a:p>
            <a:r>
              <a:rPr lang="fr-FR" sz="1800" dirty="0" smtClean="0"/>
              <a:t>Une bibliothèque n’est donc ni plus ni moins qu’un conteneur de tables, elle </a:t>
            </a:r>
            <a:r>
              <a:rPr lang="fr-FR" sz="1800" b="1" dirty="0" smtClean="0">
                <a:solidFill>
                  <a:schemeClr val="accent1">
                    <a:lumMod val="75000"/>
                  </a:schemeClr>
                </a:solidFill>
              </a:rPr>
              <a:t>consiste en un nom virtuel que l’on associe à un répertoire physique</a:t>
            </a:r>
            <a:r>
              <a:rPr lang="fr-FR" sz="1800" dirty="0" smtClean="0"/>
              <a:t>.</a:t>
            </a:r>
          </a:p>
          <a:p>
            <a:pPr marL="0" indent="0">
              <a:buNone/>
            </a:pPr>
            <a:endParaRPr lang="fr-FR" sz="1800" dirty="0" smtClean="0"/>
          </a:p>
        </p:txBody>
      </p:sp>
      <p:sp>
        <p:nvSpPr>
          <p:cNvPr id="5" name="Titre 4"/>
          <p:cNvSpPr>
            <a:spLocks noGrp="1"/>
          </p:cNvSpPr>
          <p:nvPr>
            <p:ph type="title"/>
          </p:nvPr>
        </p:nvSpPr>
        <p:spPr/>
        <p:txBody>
          <a:bodyPr/>
          <a:lstStyle/>
          <a:p>
            <a:r>
              <a:rPr lang="fr-FR" cap="all" dirty="0" smtClean="0"/>
              <a:t>Les bibliothèques de données #1</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6</a:t>
            </a:fld>
            <a:endParaRPr lang="fr-FR" dirty="0">
              <a:solidFill>
                <a:prstClr val="black">
                  <a:tint val="75000"/>
                </a:prstClr>
              </a:solidFill>
            </a:endParaRPr>
          </a:p>
        </p:txBody>
      </p:sp>
      <p:pic>
        <p:nvPicPr>
          <p:cNvPr id="7" name="Image 6"/>
          <p:cNvPicPr>
            <a:picLocks noChangeAspect="1"/>
          </p:cNvPicPr>
          <p:nvPr/>
        </p:nvPicPr>
        <p:blipFill rotWithShape="1">
          <a:blip r:embed="rId2"/>
          <a:srcRect r="28780" b="162"/>
          <a:stretch/>
        </p:blipFill>
        <p:spPr>
          <a:xfrm>
            <a:off x="65950" y="52250"/>
            <a:ext cx="2402930" cy="30519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697968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705112"/>
          </a:xfrm>
        </p:spPr>
        <p:txBody>
          <a:bodyPr>
            <a:normAutofit/>
          </a:bodyPr>
          <a:lstStyle/>
          <a:p>
            <a:r>
              <a:rPr lang="fr-FR" sz="1800" dirty="0" smtClean="0"/>
              <a:t>Minimisez le nombre de fois où vous lisez une table</a:t>
            </a:r>
          </a:p>
          <a:p>
            <a:endParaRPr lang="fr-FR" sz="1800" dirty="0"/>
          </a:p>
          <a:p>
            <a:endParaRPr lang="fr-FR" sz="1800" dirty="0" smtClean="0"/>
          </a:p>
          <a:p>
            <a:endParaRPr lang="fr-FR" sz="1800" dirty="0"/>
          </a:p>
          <a:p>
            <a:endParaRPr lang="fr-FR" sz="1800" dirty="0" smtClean="0"/>
          </a:p>
          <a:p>
            <a:endParaRPr lang="fr-FR" sz="1800" dirty="0"/>
          </a:p>
          <a:p>
            <a:endParaRPr lang="fr-FR" sz="1800" dirty="0" smtClean="0"/>
          </a:p>
          <a:p>
            <a:r>
              <a:rPr lang="fr-FR" sz="2000" dirty="0"/>
              <a:t>Limitez le nombre de fois où vous triez vos données</a:t>
            </a:r>
          </a:p>
          <a:p>
            <a:endParaRPr lang="fr-FR" sz="2000" dirty="0"/>
          </a:p>
          <a:p>
            <a:endParaRPr lang="fr-FR" sz="2000" dirty="0"/>
          </a:p>
          <a:p>
            <a:endParaRPr lang="fr-FR" sz="200" dirty="0"/>
          </a:p>
          <a:p>
            <a:endParaRPr lang="fr-FR" sz="1100" dirty="0"/>
          </a:p>
          <a:p>
            <a:pPr>
              <a:buClr>
                <a:schemeClr val="bg1"/>
              </a:buClr>
            </a:pPr>
            <a:r>
              <a:rPr lang="fr-FR" sz="1800" dirty="0"/>
              <a:t>Si vous pensez que les données sont déjà triées, testez le avec l’option </a:t>
            </a:r>
            <a:r>
              <a:rPr lang="fr-FR" sz="1800" b="1" dirty="0" err="1">
                <a:solidFill>
                  <a:schemeClr val="accent1">
                    <a:lumMod val="75000"/>
                  </a:schemeClr>
                </a:solidFill>
              </a:rPr>
              <a:t>presorted</a:t>
            </a:r>
            <a:r>
              <a:rPr lang="fr-FR" sz="1800" dirty="0"/>
              <a:t>  </a:t>
            </a:r>
          </a:p>
          <a:p>
            <a:pPr marL="0" indent="0">
              <a:buNone/>
            </a:pPr>
            <a:r>
              <a:rPr lang="fr-FR" sz="1800" dirty="0" smtClean="0"/>
              <a:t> </a:t>
            </a:r>
            <a:endParaRPr lang="fr-FR" sz="1800" dirty="0"/>
          </a:p>
          <a:p>
            <a:endParaRPr lang="fr-FR" sz="1800" dirty="0" smtClean="0"/>
          </a:p>
        </p:txBody>
      </p:sp>
      <p:sp>
        <p:nvSpPr>
          <p:cNvPr id="5" name="Titre 4"/>
          <p:cNvSpPr>
            <a:spLocks noGrp="1"/>
          </p:cNvSpPr>
          <p:nvPr>
            <p:ph type="title"/>
          </p:nvPr>
        </p:nvSpPr>
        <p:spPr/>
        <p:txBody>
          <a:bodyPr>
            <a:normAutofit/>
          </a:bodyPr>
          <a:lstStyle/>
          <a:p>
            <a:r>
              <a:rPr lang="fr-FR" cap="all" dirty="0"/>
              <a:t>Bonnes pratiques </a:t>
            </a:r>
            <a:r>
              <a:rPr lang="fr-FR" cap="all" dirty="0" smtClean="0"/>
              <a:t>#3</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60</a:t>
            </a:fld>
            <a:endParaRPr lang="fr-FR" dirty="0">
              <a:solidFill>
                <a:prstClr val="black">
                  <a:tint val="75000"/>
                </a:prstClr>
              </a:solidFill>
            </a:endParaRPr>
          </a:p>
        </p:txBody>
      </p:sp>
      <p:sp>
        <p:nvSpPr>
          <p:cNvPr id="3" name="Rectangle 2"/>
          <p:cNvSpPr/>
          <p:nvPr/>
        </p:nvSpPr>
        <p:spPr>
          <a:xfrm>
            <a:off x="1223963" y="1698283"/>
            <a:ext cx="2519792" cy="1754326"/>
          </a:xfrm>
          <a:prstGeom prst="rect">
            <a:avLst/>
          </a:prstGeom>
          <a:ln w="12700">
            <a:solidFill>
              <a:schemeClr val="accent6"/>
            </a:solidFill>
          </a:ln>
        </p:spPr>
        <p:txBody>
          <a:bodyPr wrap="square">
            <a:spAutoFit/>
          </a:bodyPr>
          <a:lstStyle/>
          <a:p>
            <a:r>
              <a:rPr lang="fr-FR" sz="1200" b="1" dirty="0">
                <a:solidFill>
                  <a:srgbClr val="000080"/>
                </a:solidFill>
                <a:latin typeface="Courier New" panose="02070309020205020404" pitchFamily="49" charset="0"/>
              </a:rPr>
              <a:t>data</a:t>
            </a:r>
            <a:r>
              <a:rPr lang="fr-FR" sz="1200" dirty="0">
                <a:solidFill>
                  <a:srgbClr val="000000"/>
                </a:solidFill>
                <a:latin typeface="Courier New" panose="02070309020205020404" pitchFamily="49" charset="0"/>
              </a:rPr>
              <a:t> a b c;</a:t>
            </a:r>
          </a:p>
          <a:p>
            <a:r>
              <a:rPr lang="fr-FR" sz="1200" dirty="0">
                <a:solidFill>
                  <a:srgbClr val="0000FF"/>
                </a:solidFill>
                <a:latin typeface="Courier New" panose="02070309020205020404" pitchFamily="49" charset="0"/>
              </a:rPr>
              <a:t>set</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old</a:t>
            </a:r>
            <a:r>
              <a:rPr lang="fr-FR" sz="1200" dirty="0">
                <a:solidFill>
                  <a:srgbClr val="000000"/>
                </a:solidFill>
                <a:latin typeface="Courier New" panose="02070309020205020404" pitchFamily="49" charset="0"/>
              </a:rPr>
              <a:t>;</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if</a:t>
            </a:r>
            <a:r>
              <a:rPr lang="fr-FR" sz="1200" dirty="0">
                <a:solidFill>
                  <a:srgbClr val="000000"/>
                </a:solidFill>
                <a:latin typeface="Courier New" panose="02070309020205020404" pitchFamily="49" charset="0"/>
              </a:rPr>
              <a:t> condition </a:t>
            </a:r>
            <a:r>
              <a:rPr lang="fr-FR" sz="1200" dirty="0" err="1">
                <a:solidFill>
                  <a:srgbClr val="0000FF"/>
                </a:solidFill>
                <a:latin typeface="Courier New" panose="02070309020205020404" pitchFamily="49" charset="0"/>
              </a:rPr>
              <a:t>then</a:t>
            </a:r>
            <a:r>
              <a:rPr lang="fr-FR" sz="1200" dirty="0">
                <a:solidFill>
                  <a:srgbClr val="000000"/>
                </a:solidFill>
                <a:latin typeface="Courier New" panose="02070309020205020404" pitchFamily="49" charset="0"/>
              </a:rPr>
              <a:t> </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output</a:t>
            </a:r>
            <a:r>
              <a:rPr lang="fr-FR" sz="1200" dirty="0">
                <a:solidFill>
                  <a:srgbClr val="000000"/>
                </a:solidFill>
                <a:latin typeface="Courier New" panose="02070309020205020404" pitchFamily="49" charset="0"/>
              </a:rPr>
              <a:t> a;</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else</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if</a:t>
            </a:r>
            <a:r>
              <a:rPr lang="fr-FR" sz="1200" dirty="0">
                <a:solidFill>
                  <a:srgbClr val="000000"/>
                </a:solidFill>
                <a:latin typeface="Courier New" panose="02070309020205020404" pitchFamily="49" charset="0"/>
              </a:rPr>
              <a:t> condition </a:t>
            </a:r>
            <a:r>
              <a:rPr lang="fr-FR" sz="1200" dirty="0" err="1">
                <a:solidFill>
                  <a:srgbClr val="0000FF"/>
                </a:solidFill>
                <a:latin typeface="Courier New" panose="02070309020205020404" pitchFamily="49" charset="0"/>
              </a:rPr>
              <a:t>then</a:t>
            </a:r>
            <a:r>
              <a:rPr lang="fr-FR" sz="1200" dirty="0">
                <a:solidFill>
                  <a:srgbClr val="000000"/>
                </a:solidFill>
                <a:latin typeface="Courier New" panose="02070309020205020404" pitchFamily="49" charset="0"/>
              </a:rPr>
              <a:t> </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output</a:t>
            </a:r>
            <a:r>
              <a:rPr lang="fr-FR" sz="1200" dirty="0">
                <a:solidFill>
                  <a:srgbClr val="000000"/>
                </a:solidFill>
                <a:latin typeface="Courier New" panose="02070309020205020404" pitchFamily="49" charset="0"/>
              </a:rPr>
              <a:t> b;</a:t>
            </a:r>
          </a:p>
          <a:p>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else</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if</a:t>
            </a:r>
            <a:r>
              <a:rPr lang="fr-FR" sz="1200" dirty="0">
                <a:solidFill>
                  <a:srgbClr val="000000"/>
                </a:solidFill>
                <a:latin typeface="Courier New" panose="02070309020205020404" pitchFamily="49" charset="0"/>
              </a:rPr>
              <a:t> condition </a:t>
            </a:r>
            <a:r>
              <a:rPr lang="fr-FR" sz="1200" dirty="0" err="1">
                <a:solidFill>
                  <a:srgbClr val="0000FF"/>
                </a:solidFill>
                <a:latin typeface="Courier New" panose="02070309020205020404" pitchFamily="49" charset="0"/>
              </a:rPr>
              <a:t>then</a:t>
            </a:r>
            <a:r>
              <a:rPr lang="fr-FR" sz="1200" dirty="0">
                <a:solidFill>
                  <a:srgbClr val="000000"/>
                </a:solidFill>
                <a:latin typeface="Courier New" panose="02070309020205020404" pitchFamily="49" charset="0"/>
              </a:rPr>
              <a:t> </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output</a:t>
            </a:r>
            <a:r>
              <a:rPr lang="fr-FR" sz="1200" dirty="0">
                <a:solidFill>
                  <a:srgbClr val="000000"/>
                </a:solidFill>
                <a:latin typeface="Courier New" panose="02070309020205020404" pitchFamily="49" charset="0"/>
              </a:rPr>
              <a:t> c;</a:t>
            </a:r>
          </a:p>
          <a:p>
            <a:r>
              <a:rPr lang="fr-FR" sz="1200" b="1" dirty="0" err="1">
                <a:solidFill>
                  <a:srgbClr val="000080"/>
                </a:solidFill>
                <a:latin typeface="Courier New" panose="02070309020205020404" pitchFamily="49" charset="0"/>
              </a:rPr>
              <a:t>run</a:t>
            </a:r>
            <a:r>
              <a:rPr lang="fr-FR" sz="1200" dirty="0">
                <a:solidFill>
                  <a:srgbClr val="000000"/>
                </a:solidFill>
                <a:latin typeface="Courier New" panose="02070309020205020404" pitchFamily="49" charset="0"/>
              </a:rPr>
              <a:t>;</a:t>
            </a:r>
            <a:endParaRPr lang="fr-FR" sz="1200" dirty="0"/>
          </a:p>
        </p:txBody>
      </p:sp>
      <p:sp>
        <p:nvSpPr>
          <p:cNvPr id="14" name="Rectangle 13"/>
          <p:cNvSpPr/>
          <p:nvPr/>
        </p:nvSpPr>
        <p:spPr>
          <a:xfrm>
            <a:off x="4017123" y="1698283"/>
            <a:ext cx="1488893" cy="2123658"/>
          </a:xfrm>
          <a:prstGeom prst="rect">
            <a:avLst/>
          </a:prstGeom>
          <a:ln w="12700">
            <a:solidFill>
              <a:srgbClr val="FF0000"/>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[code]</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p>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b;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[code] </a:t>
            </a:r>
            <a:endParaRPr lang="fr-FR" sz="1100" dirty="0" smtClean="0">
              <a:solidFill>
                <a:srgbClr val="000000"/>
              </a:solidFill>
              <a:latin typeface="Courier New" panose="02070309020205020404" pitchFamily="49" charset="0"/>
            </a:endParaRPr>
          </a:p>
          <a:p>
            <a:r>
              <a:rPr lang="fr-FR" sz="1100" b="1" dirty="0" err="1" smtClean="0">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p>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c;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[code]</a:t>
            </a:r>
            <a:endParaRPr lang="fr-FR" sz="1100" dirty="0">
              <a:solidFill>
                <a:srgbClr val="000000"/>
              </a:solidFill>
              <a:latin typeface="Courier New" panose="02070309020205020404" pitchFamily="49" charset="0"/>
            </a:endParaRP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6"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lecture des données</a:t>
            </a:r>
            <a:endParaRPr lang="fr-FR" sz="3600" cap="small" dirty="0"/>
          </a:p>
        </p:txBody>
      </p:sp>
      <p:sp>
        <p:nvSpPr>
          <p:cNvPr id="11" name="Rectangle 10"/>
          <p:cNvSpPr/>
          <p:nvPr/>
        </p:nvSpPr>
        <p:spPr>
          <a:xfrm>
            <a:off x="1237047" y="4346975"/>
            <a:ext cx="4268969" cy="1277273"/>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infile</a:t>
            </a:r>
            <a:r>
              <a:rPr lang="fr-FR" sz="1100" dirty="0">
                <a:solidFill>
                  <a:srgbClr val="000000"/>
                </a:solidFill>
                <a:latin typeface="Courier New" panose="02070309020205020404" pitchFamily="49" charset="0"/>
              </a:rPr>
              <a:t> </a:t>
            </a:r>
            <a:r>
              <a:rPr lang="fr-FR" sz="1100" dirty="0" smtClean="0">
                <a:solidFill>
                  <a:srgbClr val="800080"/>
                </a:solidFill>
                <a:latin typeface="Courier New" panose="02070309020205020404" pitchFamily="49" charset="0"/>
              </a:rPr>
              <a:t>'file.csv'</a:t>
            </a:r>
            <a:r>
              <a:rPr lang="fr-FR" sz="1100" dirty="0" smtClean="0">
                <a:solidFill>
                  <a:srgbClr val="000000"/>
                </a:solidFill>
                <a:latin typeface="Courier New" panose="02070309020205020404" pitchFamily="49" charset="0"/>
              </a:rPr>
              <a:t>;</a:t>
            </a:r>
            <a:endParaRPr lang="fr-FR" sz="1100" dirty="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input</a:t>
            </a:r>
            <a:r>
              <a:rPr lang="en-US" sz="1100" dirty="0">
                <a:solidFill>
                  <a:srgbClr val="000000"/>
                </a:solidFill>
                <a:latin typeface="Courier New" panose="02070309020205020404" pitchFamily="49" charset="0"/>
              </a:rPr>
              <a:t> ID $ </a:t>
            </a:r>
            <a:r>
              <a:rPr lang="en-US" sz="1100" b="1" dirty="0">
                <a:solidFill>
                  <a:srgbClr val="008080"/>
                </a:solidFill>
                <a:latin typeface="Courier New" panose="02070309020205020404" pitchFamily="49" charset="0"/>
              </a:rPr>
              <a:t>1</a:t>
            </a:r>
            <a:r>
              <a:rPr lang="en-US" sz="1100" dirty="0">
                <a:solidFill>
                  <a:srgbClr val="000000"/>
                </a:solidFill>
                <a:latin typeface="Courier New" panose="02070309020205020404" pitchFamily="49" charset="0"/>
              </a:rPr>
              <a:t>-</a:t>
            </a:r>
            <a:r>
              <a:rPr lang="en-US" sz="1100" b="1" dirty="0">
                <a:solidFill>
                  <a:srgbClr val="008080"/>
                </a:solidFill>
                <a:latin typeface="Courier New" panose="02070309020205020404" pitchFamily="49" charset="0"/>
              </a:rPr>
              <a:t>4</a:t>
            </a:r>
            <a:r>
              <a:rPr lang="en-US" sz="1100" dirty="0">
                <a:solidFill>
                  <a:srgbClr val="000000"/>
                </a:solidFill>
                <a:latin typeface="Courier New" panose="02070309020205020404" pitchFamily="49" charset="0"/>
              </a:rPr>
              <a:t> name $ </a:t>
            </a:r>
            <a:r>
              <a:rPr lang="en-US" sz="1100" b="1" dirty="0">
                <a:solidFill>
                  <a:srgbClr val="008080"/>
                </a:solidFill>
                <a:latin typeface="Courier New" panose="02070309020205020404" pitchFamily="49" charset="0"/>
              </a:rPr>
              <a:t>5</a:t>
            </a:r>
            <a:r>
              <a:rPr lang="en-US" sz="1100" dirty="0">
                <a:solidFill>
                  <a:srgbClr val="000000"/>
                </a:solidFill>
                <a:latin typeface="Courier New" panose="02070309020205020404" pitchFamily="49" charset="0"/>
              </a:rPr>
              <a:t>-</a:t>
            </a:r>
            <a:r>
              <a:rPr lang="en-US" sz="1100" b="1" dirty="0">
                <a:solidFill>
                  <a:srgbClr val="008080"/>
                </a:solidFill>
                <a:latin typeface="Courier New" panose="02070309020205020404" pitchFamily="49" charset="0"/>
              </a:rPr>
              <a:t>25</a:t>
            </a:r>
            <a:r>
              <a:rPr lang="en-US" sz="1100" dirty="0">
                <a:solidFill>
                  <a:srgbClr val="000000"/>
                </a:solidFill>
                <a:latin typeface="Courier New" panose="02070309020205020404" pitchFamily="49" charset="0"/>
              </a:rPr>
              <a:t> salary </a:t>
            </a:r>
            <a:r>
              <a:rPr lang="en-US" sz="1100" b="1" dirty="0">
                <a:solidFill>
                  <a:srgbClr val="008080"/>
                </a:solidFill>
                <a:latin typeface="Courier New" panose="02070309020205020404" pitchFamily="49" charset="0"/>
              </a:rPr>
              <a:t>26</a:t>
            </a:r>
            <a:r>
              <a:rPr lang="en-US" sz="1100" dirty="0">
                <a:solidFill>
                  <a:srgbClr val="000000"/>
                </a:solidFill>
                <a:latin typeface="Courier New" panose="02070309020205020404" pitchFamily="49" charset="0"/>
              </a:rPr>
              <a:t>-</a:t>
            </a:r>
            <a:r>
              <a:rPr lang="en-US" sz="1100" b="1" dirty="0">
                <a:solidFill>
                  <a:srgbClr val="008080"/>
                </a:solidFill>
                <a:latin typeface="Courier New" panose="02070309020205020404" pitchFamily="49" charset="0"/>
              </a:rPr>
              <a:t>35</a:t>
            </a:r>
            <a:r>
              <a:rPr lang="en-US"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p>
          <a:p>
            <a:r>
              <a:rPr lang="en-US" sz="1100" b="1" dirty="0" err="1">
                <a:solidFill>
                  <a:srgbClr val="000080"/>
                </a:solidFill>
                <a:latin typeface="Courier New" panose="02070309020205020404" pitchFamily="49" charset="0"/>
              </a:rPr>
              <a:t>proc</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sort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data</a:t>
            </a:r>
            <a:r>
              <a:rPr lang="en-US" sz="1100" dirty="0">
                <a:solidFill>
                  <a:srgbClr val="000000"/>
                </a:solidFill>
                <a:latin typeface="Courier New" panose="02070309020205020404" pitchFamily="49" charset="0"/>
              </a:rPr>
              <a:t>=new </a:t>
            </a:r>
            <a:r>
              <a:rPr lang="en-US" sz="1100" dirty="0">
                <a:solidFill>
                  <a:srgbClr val="0000FF"/>
                </a:solidFill>
                <a:latin typeface="Courier New" panose="02070309020205020404" pitchFamily="49" charset="0"/>
              </a:rPr>
              <a:t>out</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new_sorted</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presorted</a:t>
            </a:r>
            <a:r>
              <a:rPr lang="en-US"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by</a:t>
            </a:r>
            <a:r>
              <a:rPr lang="fr-FR" sz="1100" dirty="0">
                <a:solidFill>
                  <a:srgbClr val="000000"/>
                </a:solidFill>
                <a:latin typeface="Courier New" panose="02070309020205020404" pitchFamily="49" charset="0"/>
              </a:rPr>
              <a:t> ID;</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10" name="Image 9"/>
          <p:cNvPicPr>
            <a:picLocks noChangeAspect="1"/>
          </p:cNvPicPr>
          <p:nvPr/>
        </p:nvPicPr>
        <p:blipFill rotWithShape="1">
          <a:blip r:embed="rId2"/>
          <a:srcRect r="28484" b="935"/>
          <a:stretch/>
        </p:blipFill>
        <p:spPr>
          <a:xfrm>
            <a:off x="64800" y="54000"/>
            <a:ext cx="2412393" cy="303447"/>
          </a:xfrm>
          <a:prstGeom prst="rect">
            <a:avLst/>
          </a:prstGeom>
        </p:spPr>
      </p:pic>
      <p:sp>
        <p:nvSpPr>
          <p:cNvPr id="12" name="Rectangle 1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274428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417730"/>
          </a:xfrm>
        </p:spPr>
        <p:txBody>
          <a:bodyPr>
            <a:normAutofit/>
          </a:bodyPr>
          <a:lstStyle/>
          <a:p>
            <a:r>
              <a:rPr lang="fr-FR" sz="1800" dirty="0" smtClean="0"/>
              <a:t>Sélectionnez uniquement les colonnes dont vous avez besoin.</a:t>
            </a:r>
            <a:endParaRPr lang="fr-FR" sz="1800" dirty="0"/>
          </a:p>
          <a:p>
            <a:endParaRPr lang="fr-FR" sz="1800" dirty="0" smtClean="0"/>
          </a:p>
          <a:p>
            <a:endParaRPr lang="fr-FR" sz="1800" dirty="0"/>
          </a:p>
          <a:p>
            <a:endParaRPr lang="fr-FR" sz="100" dirty="0" smtClean="0"/>
          </a:p>
          <a:p>
            <a:r>
              <a:rPr lang="fr-FR" sz="1800" dirty="0" smtClean="0"/>
              <a:t>Sélectionnez </a:t>
            </a:r>
            <a:r>
              <a:rPr lang="fr-FR" sz="1800" dirty="0"/>
              <a:t>uniquement les </a:t>
            </a:r>
            <a:r>
              <a:rPr lang="fr-FR" sz="1800" dirty="0" smtClean="0"/>
              <a:t>lignes </a:t>
            </a:r>
            <a:r>
              <a:rPr lang="fr-FR" sz="1800" dirty="0"/>
              <a:t>dont vous avez besoin.</a:t>
            </a:r>
          </a:p>
          <a:p>
            <a:endParaRPr lang="fr-FR" sz="1800" b="1" dirty="0">
              <a:solidFill>
                <a:schemeClr val="accent1">
                  <a:lumMod val="75000"/>
                </a:schemeClr>
              </a:solidFill>
            </a:endParaRPr>
          </a:p>
          <a:p>
            <a:endParaRPr lang="fr-FR" sz="1800" b="1" dirty="0" smtClean="0">
              <a:solidFill>
                <a:schemeClr val="accent1">
                  <a:lumMod val="75000"/>
                </a:schemeClr>
              </a:solidFill>
            </a:endParaRPr>
          </a:p>
          <a:p>
            <a:endParaRPr lang="fr-FR" sz="1800" b="1" dirty="0">
              <a:solidFill>
                <a:schemeClr val="accent1">
                  <a:lumMod val="75000"/>
                </a:schemeClr>
              </a:solidFill>
            </a:endParaRPr>
          </a:p>
        </p:txBody>
      </p:sp>
      <p:sp>
        <p:nvSpPr>
          <p:cNvPr id="5" name="Titre 4"/>
          <p:cNvSpPr>
            <a:spLocks noGrp="1"/>
          </p:cNvSpPr>
          <p:nvPr>
            <p:ph type="title"/>
          </p:nvPr>
        </p:nvSpPr>
        <p:spPr/>
        <p:txBody>
          <a:bodyPr>
            <a:normAutofit/>
          </a:bodyPr>
          <a:lstStyle/>
          <a:p>
            <a:r>
              <a:rPr lang="fr-FR" cap="all" dirty="0"/>
              <a:t>Bonnes pratiques </a:t>
            </a:r>
            <a:r>
              <a:rPr lang="fr-FR" cap="all" dirty="0" smtClean="0"/>
              <a:t>#4</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61</a:t>
            </a:fld>
            <a:endParaRPr lang="fr-FR" dirty="0">
              <a:solidFill>
                <a:prstClr val="black">
                  <a:tint val="75000"/>
                </a:prstClr>
              </a:solidFill>
            </a:endParaRPr>
          </a:p>
        </p:txBody>
      </p:sp>
      <p:sp>
        <p:nvSpPr>
          <p:cNvPr id="12" name="Rectangle 11"/>
          <p:cNvSpPr/>
          <p:nvPr/>
        </p:nvSpPr>
        <p:spPr>
          <a:xfrm>
            <a:off x="1234849" y="1720660"/>
            <a:ext cx="3600994" cy="769441"/>
          </a:xfrm>
          <a:prstGeom prst="rect">
            <a:avLst/>
          </a:prstGeom>
          <a:ln w="12700">
            <a:solidFill>
              <a:schemeClr val="accent6"/>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set</a:t>
            </a:r>
            <a:r>
              <a:rPr lang="en-US" sz="1100" dirty="0">
                <a:solidFill>
                  <a:srgbClr val="000000"/>
                </a:solidFill>
                <a:latin typeface="Courier New" panose="02070309020205020404" pitchFamily="49" charset="0"/>
              </a:rPr>
              <a:t> old (</a:t>
            </a:r>
            <a:r>
              <a:rPr lang="en-US" sz="1100" dirty="0">
                <a:solidFill>
                  <a:srgbClr val="0000FF"/>
                </a:solidFill>
                <a:latin typeface="Courier New" panose="02070309020205020404" pitchFamily="49" charset="0"/>
              </a:rPr>
              <a:t>drop</a:t>
            </a:r>
            <a:r>
              <a:rPr lang="en-US" sz="1100" dirty="0">
                <a:solidFill>
                  <a:srgbClr val="000000"/>
                </a:solidFill>
                <a:latin typeface="Courier New" panose="02070309020205020404" pitchFamily="49" charset="0"/>
              </a:rPr>
              <a:t>=category type value ...);</a:t>
            </a:r>
          </a:p>
          <a:p>
            <a:r>
              <a:rPr lang="fr-FR" sz="1100" dirty="0">
                <a:solidFill>
                  <a:srgbClr val="000000"/>
                </a:solidFill>
                <a:latin typeface="Courier New" panose="02070309020205020404" pitchFamily="49" charset="0"/>
              </a:rPr>
              <a:t> [code];</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4" name="Rectangle 13"/>
          <p:cNvSpPr/>
          <p:nvPr/>
        </p:nvSpPr>
        <p:spPr>
          <a:xfrm>
            <a:off x="4924698" y="1729866"/>
            <a:ext cx="1443445" cy="769441"/>
          </a:xfrm>
          <a:prstGeom prst="rect">
            <a:avLst/>
          </a:prstGeom>
          <a:ln w="12700">
            <a:solidFill>
              <a:srgbClr val="FF0000"/>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set</a:t>
            </a:r>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old ;</a:t>
            </a:r>
            <a:endParaRPr lang="en-US"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[code];</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5" name="Rectangle 14"/>
          <p:cNvSpPr/>
          <p:nvPr/>
        </p:nvSpPr>
        <p:spPr>
          <a:xfrm>
            <a:off x="1234849" y="2983403"/>
            <a:ext cx="3600994" cy="769441"/>
          </a:xfrm>
          <a:prstGeom prst="rect">
            <a:avLst/>
          </a:prstGeom>
          <a:ln w="12700">
            <a:solidFill>
              <a:schemeClr val="accent6"/>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set</a:t>
            </a:r>
            <a:r>
              <a:rPr lang="en-US" sz="1100" dirty="0">
                <a:solidFill>
                  <a:srgbClr val="000000"/>
                </a:solidFill>
                <a:latin typeface="Courier New" panose="02070309020205020404" pitchFamily="49" charset="0"/>
              </a:rPr>
              <a:t> old </a:t>
            </a:r>
            <a:r>
              <a:rPr lang="en-US" sz="1100" dirty="0" smtClean="0">
                <a:solidFill>
                  <a:srgbClr val="000000"/>
                </a:solidFill>
                <a:latin typeface="Courier New" panose="02070309020205020404" pitchFamily="49" charset="0"/>
              </a:rPr>
              <a:t>(</a:t>
            </a:r>
            <a:r>
              <a:rPr lang="en-US" sz="1100" dirty="0" smtClean="0">
                <a:solidFill>
                  <a:srgbClr val="0000FF"/>
                </a:solidFill>
                <a:latin typeface="Courier New" panose="02070309020205020404" pitchFamily="49" charset="0"/>
              </a:rPr>
              <a:t>where</a:t>
            </a:r>
            <a:r>
              <a:rPr lang="en-US" sz="1100" dirty="0" smtClean="0">
                <a:solidFill>
                  <a:srgbClr val="000000"/>
                </a:solidFill>
                <a:latin typeface="Courier New" panose="02070309020205020404" pitchFamily="49" charset="0"/>
              </a:rPr>
              <a:t>=(a=xxx));</a:t>
            </a:r>
            <a:endParaRPr lang="en-US"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[code];</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6" name="Rectangle 15"/>
          <p:cNvSpPr/>
          <p:nvPr/>
        </p:nvSpPr>
        <p:spPr>
          <a:xfrm>
            <a:off x="4924698" y="2992609"/>
            <a:ext cx="1443445" cy="769441"/>
          </a:xfrm>
          <a:prstGeom prst="rect">
            <a:avLst/>
          </a:prstGeom>
          <a:ln w="12700">
            <a:solidFill>
              <a:srgbClr val="FF0000"/>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set</a:t>
            </a:r>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old ;</a:t>
            </a:r>
            <a:endParaRPr lang="en-US"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[code];</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0"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lecture des données</a:t>
            </a:r>
            <a:endParaRPr lang="fr-FR" sz="3600" cap="small" dirty="0"/>
          </a:p>
        </p:txBody>
      </p:sp>
      <p:pic>
        <p:nvPicPr>
          <p:cNvPr id="11" name="Image 10"/>
          <p:cNvPicPr>
            <a:picLocks noChangeAspect="1"/>
          </p:cNvPicPr>
          <p:nvPr/>
        </p:nvPicPr>
        <p:blipFill rotWithShape="1">
          <a:blip r:embed="rId2"/>
          <a:srcRect r="28484" b="935"/>
          <a:stretch/>
        </p:blipFill>
        <p:spPr>
          <a:xfrm>
            <a:off x="64800" y="54000"/>
            <a:ext cx="2412393" cy="303447"/>
          </a:xfrm>
          <a:prstGeom prst="rect">
            <a:avLst/>
          </a:prstGeom>
        </p:spPr>
      </p:pic>
      <p:sp>
        <p:nvSpPr>
          <p:cNvPr id="13" name="Rectangle 1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946977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908279"/>
          </a:xfrm>
        </p:spPr>
        <p:txBody>
          <a:bodyPr>
            <a:normAutofit/>
          </a:bodyPr>
          <a:lstStyle/>
          <a:p>
            <a:r>
              <a:rPr lang="fr-FR" sz="1800" dirty="0" smtClean="0"/>
              <a:t>Utilisez </a:t>
            </a:r>
            <a:r>
              <a:rPr lang="fr-FR" sz="1800" b="1" dirty="0" smtClean="0">
                <a:solidFill>
                  <a:schemeClr val="accent1">
                    <a:lumMod val="75000"/>
                  </a:schemeClr>
                </a:solidFill>
              </a:rPr>
              <a:t>IF-THEN-ELSE</a:t>
            </a:r>
            <a:r>
              <a:rPr lang="fr-FR" sz="1800" dirty="0" smtClean="0"/>
              <a:t> au lieu de </a:t>
            </a:r>
            <a:r>
              <a:rPr lang="fr-FR" sz="1800" b="1" dirty="0" smtClean="0">
                <a:solidFill>
                  <a:schemeClr val="accent1">
                    <a:lumMod val="75000"/>
                  </a:schemeClr>
                </a:solidFill>
              </a:rPr>
              <a:t>IF-IF-IF</a:t>
            </a:r>
          </a:p>
          <a:p>
            <a:endParaRPr lang="fr-FR" sz="1800" b="1" dirty="0">
              <a:solidFill>
                <a:schemeClr val="accent1">
                  <a:lumMod val="75000"/>
                </a:schemeClr>
              </a:solidFill>
            </a:endParaRPr>
          </a:p>
          <a:p>
            <a:endParaRPr lang="fr-FR" sz="1800" b="1" dirty="0" smtClean="0">
              <a:solidFill>
                <a:schemeClr val="accent1">
                  <a:lumMod val="75000"/>
                </a:schemeClr>
              </a:solidFill>
            </a:endParaRPr>
          </a:p>
          <a:p>
            <a:endParaRPr lang="fr-FR" sz="1800" b="1" dirty="0">
              <a:solidFill>
                <a:schemeClr val="accent1">
                  <a:lumMod val="75000"/>
                </a:schemeClr>
              </a:solidFill>
            </a:endParaRPr>
          </a:p>
          <a:p>
            <a:endParaRPr lang="fr-FR" sz="2800" b="1" dirty="0" smtClean="0">
              <a:solidFill>
                <a:schemeClr val="accent1">
                  <a:lumMod val="75000"/>
                </a:schemeClr>
              </a:solidFill>
            </a:endParaRPr>
          </a:p>
          <a:p>
            <a:pPr>
              <a:buClr>
                <a:schemeClr val="bg1"/>
              </a:buClr>
            </a:pPr>
            <a:r>
              <a:rPr lang="fr-FR" sz="1600" dirty="0"/>
              <a:t>Il est </a:t>
            </a:r>
            <a:r>
              <a:rPr lang="fr-FR" sz="1600" dirty="0" smtClean="0"/>
              <a:t>recommandé </a:t>
            </a:r>
            <a:r>
              <a:rPr lang="fr-FR" sz="1600" dirty="0"/>
              <a:t>d'utiliser un groupe SELECT plutôt qu'une série d'instructions IF-THEN lorsque vous disposez d'une longue série de conditions mutuellement exclusives</a:t>
            </a:r>
          </a:p>
          <a:p>
            <a:endParaRPr lang="fr-FR" sz="1800" dirty="0" smtClean="0"/>
          </a:p>
        </p:txBody>
      </p:sp>
      <p:sp>
        <p:nvSpPr>
          <p:cNvPr id="5" name="Titre 4"/>
          <p:cNvSpPr>
            <a:spLocks noGrp="1"/>
          </p:cNvSpPr>
          <p:nvPr>
            <p:ph type="title"/>
          </p:nvPr>
        </p:nvSpPr>
        <p:spPr/>
        <p:txBody>
          <a:bodyPr>
            <a:normAutofit/>
          </a:bodyPr>
          <a:lstStyle/>
          <a:p>
            <a:r>
              <a:rPr lang="fr-FR" cap="all" dirty="0"/>
              <a:t>Bonnes pratiques </a:t>
            </a:r>
            <a:r>
              <a:rPr lang="fr-FR" cap="all" dirty="0" smtClean="0"/>
              <a:t>#5</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62</a:t>
            </a:fld>
            <a:endParaRPr lang="fr-FR" dirty="0">
              <a:solidFill>
                <a:prstClr val="black">
                  <a:tint val="75000"/>
                </a:prstClr>
              </a:solidFill>
            </a:endParaRPr>
          </a:p>
        </p:txBody>
      </p:sp>
      <p:sp>
        <p:nvSpPr>
          <p:cNvPr id="9" name="Rectangle 8"/>
          <p:cNvSpPr/>
          <p:nvPr/>
        </p:nvSpPr>
        <p:spPr>
          <a:xfrm>
            <a:off x="1241380" y="1698282"/>
            <a:ext cx="2464526" cy="1615827"/>
          </a:xfrm>
          <a:prstGeom prst="rect">
            <a:avLst/>
          </a:prstGeom>
          <a:ln w="12700">
            <a:solidFill>
              <a:schemeClr val="accent6"/>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condition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some</a:t>
            </a:r>
            <a:r>
              <a:rPr lang="fr-FR" sz="1100" dirty="0">
                <a:solidFill>
                  <a:srgbClr val="000000"/>
                </a:solidFill>
                <a:latin typeface="Courier New" panose="02070309020205020404" pitchFamily="49" charset="0"/>
              </a:rPr>
              <a:t> action;</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else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condition </a:t>
            </a:r>
            <a:r>
              <a:rPr lang="fr-FR" sz="1100" dirty="0" err="1">
                <a:solidFill>
                  <a:srgbClr val="0000FF"/>
                </a:solidFill>
                <a:latin typeface="Courier New" panose="02070309020205020404" pitchFamily="49" charset="0"/>
              </a:rPr>
              <a:t>then</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some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other</a:t>
            </a:r>
            <a:r>
              <a:rPr lang="fr-FR" sz="1100" dirty="0">
                <a:solidFill>
                  <a:srgbClr val="000000"/>
                </a:solidFill>
                <a:latin typeface="Courier New" panose="02070309020205020404" pitchFamily="49" charset="0"/>
              </a:rPr>
              <a:t> action;</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else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condition </a:t>
            </a:r>
            <a:r>
              <a:rPr lang="fr-FR" sz="1100" dirty="0" err="1">
                <a:solidFill>
                  <a:srgbClr val="0000FF"/>
                </a:solidFill>
                <a:latin typeface="Courier New" panose="02070309020205020404" pitchFamily="49" charset="0"/>
              </a:rPr>
              <a:t>then</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some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other</a:t>
            </a:r>
            <a:r>
              <a:rPr lang="fr-FR" sz="1100" dirty="0">
                <a:solidFill>
                  <a:srgbClr val="000000"/>
                </a:solidFill>
                <a:latin typeface="Courier New" panose="02070309020205020404" pitchFamily="49" charset="0"/>
              </a:rPr>
              <a:t> action;</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1" name="Rectangle 10"/>
          <p:cNvSpPr/>
          <p:nvPr/>
        </p:nvSpPr>
        <p:spPr>
          <a:xfrm>
            <a:off x="3952331" y="1698282"/>
            <a:ext cx="2373086" cy="1615827"/>
          </a:xfrm>
          <a:prstGeom prst="rect">
            <a:avLst/>
          </a:prstGeom>
          <a:ln w="12700">
            <a:solidFill>
              <a:srgbClr val="FF0000"/>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new;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old</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condition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some</a:t>
            </a:r>
            <a:r>
              <a:rPr lang="fr-FR" sz="1100" dirty="0">
                <a:solidFill>
                  <a:srgbClr val="000000"/>
                </a:solidFill>
                <a:latin typeface="Courier New" panose="02070309020205020404" pitchFamily="49" charset="0"/>
              </a:rPr>
              <a:t> action;</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condition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some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other</a:t>
            </a:r>
            <a:r>
              <a:rPr lang="fr-FR" sz="1100" dirty="0">
                <a:solidFill>
                  <a:srgbClr val="000000"/>
                </a:solidFill>
                <a:latin typeface="Courier New" panose="02070309020205020404" pitchFamily="49" charset="0"/>
              </a:rPr>
              <a:t> action;</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condition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some</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other</a:t>
            </a:r>
            <a:r>
              <a:rPr lang="fr-FR" sz="1100" dirty="0">
                <a:solidFill>
                  <a:srgbClr val="000000"/>
                </a:solidFill>
                <a:latin typeface="Courier New" panose="02070309020205020404" pitchFamily="49" charset="0"/>
              </a:rPr>
              <a:t> action;</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15"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if-</a:t>
            </a:r>
            <a:r>
              <a:rPr lang="fr-FR" cap="small" dirty="0" err="1" smtClean="0"/>
              <a:t>then</a:t>
            </a:r>
            <a:r>
              <a:rPr lang="fr-FR" cap="small" dirty="0" smtClean="0"/>
              <a:t> select</a:t>
            </a:r>
            <a:endParaRPr lang="fr-FR" sz="3600" cap="small" dirty="0"/>
          </a:p>
        </p:txBody>
      </p:sp>
      <p:sp>
        <p:nvSpPr>
          <p:cNvPr id="13" name="ZoneTexte 12"/>
          <p:cNvSpPr txBox="1"/>
          <p:nvPr/>
        </p:nvSpPr>
        <p:spPr>
          <a:xfrm>
            <a:off x="6025236" y="4157371"/>
            <a:ext cx="4579144" cy="1323439"/>
          </a:xfrm>
          <a:prstGeom prst="rect">
            <a:avLst/>
          </a:prstGeom>
          <a:noFill/>
          <a:ln w="3175">
            <a:solidFill>
              <a:schemeClr val="tx2"/>
            </a:solidFill>
          </a:ln>
        </p:spPr>
        <p:txBody>
          <a:bodyPr vert="horz" wrap="square" rtlCol="0">
            <a:spAutoFit/>
          </a:bodyPr>
          <a:lstStyle/>
          <a:p>
            <a:pPr algn="ctr"/>
            <a:r>
              <a:rPr lang="fr-FR" sz="1600" b="1" dirty="0" smtClean="0">
                <a:solidFill>
                  <a:schemeClr val="accent1">
                    <a:lumMod val="75000"/>
                  </a:schemeClr>
                </a:solidFill>
                <a:latin typeface="+mj-lt"/>
              </a:rPr>
              <a:t>SELECT</a:t>
            </a:r>
          </a:p>
          <a:p>
            <a:pPr marL="285750" indent="-285750">
              <a:buFont typeface="Wingdings" panose="05000000000000000000" pitchFamily="2" charset="2"/>
              <a:buChar char="§"/>
            </a:pPr>
            <a:r>
              <a:rPr lang="fr-FR" sz="1600" dirty="0" smtClean="0">
                <a:solidFill>
                  <a:srgbClr val="13324A"/>
                </a:solidFill>
                <a:latin typeface="+mj-lt"/>
              </a:rPr>
              <a:t>Quand </a:t>
            </a:r>
            <a:r>
              <a:rPr lang="fr-FR" sz="1600" dirty="0">
                <a:solidFill>
                  <a:srgbClr val="13324A"/>
                </a:solidFill>
                <a:latin typeface="+mj-lt"/>
              </a:rPr>
              <a:t>il y a une longue série de conditions mutuellement exclusives. </a:t>
            </a:r>
          </a:p>
          <a:p>
            <a:pPr marL="285750" indent="-285750">
              <a:buFont typeface="Wingdings" panose="05000000000000000000" pitchFamily="2" charset="2"/>
              <a:buChar char="§"/>
            </a:pPr>
            <a:r>
              <a:rPr lang="fr-FR" sz="1600" dirty="0">
                <a:solidFill>
                  <a:srgbClr val="13324A"/>
                </a:solidFill>
                <a:latin typeface="+mj-lt"/>
              </a:rPr>
              <a:t> Les valeurs sont numériques et sont uniformément distribuées.</a:t>
            </a:r>
          </a:p>
        </p:txBody>
      </p:sp>
      <p:sp>
        <p:nvSpPr>
          <p:cNvPr id="16" name="ZoneTexte 15"/>
          <p:cNvSpPr txBox="1"/>
          <p:nvPr/>
        </p:nvSpPr>
        <p:spPr>
          <a:xfrm>
            <a:off x="1276757" y="4157371"/>
            <a:ext cx="4579144" cy="1323439"/>
          </a:xfrm>
          <a:prstGeom prst="rect">
            <a:avLst/>
          </a:prstGeom>
          <a:noFill/>
          <a:ln w="3175">
            <a:solidFill>
              <a:schemeClr val="tx2"/>
            </a:solidFill>
          </a:ln>
        </p:spPr>
        <p:txBody>
          <a:bodyPr vert="horz" wrap="square" rtlCol="0">
            <a:spAutoFit/>
          </a:bodyPr>
          <a:lstStyle/>
          <a:p>
            <a:pPr algn="ctr"/>
            <a:r>
              <a:rPr lang="fr-FR" sz="1600" b="1" dirty="0" smtClean="0">
                <a:solidFill>
                  <a:schemeClr val="accent1">
                    <a:lumMod val="75000"/>
                  </a:schemeClr>
                </a:solidFill>
                <a:latin typeface="+mj-lt"/>
              </a:rPr>
              <a:t>IF-THEN</a:t>
            </a:r>
          </a:p>
          <a:p>
            <a:pPr marL="285750" indent="-285750">
              <a:buFont typeface="Wingdings" panose="05000000000000000000" pitchFamily="2" charset="2"/>
              <a:buChar char="§"/>
            </a:pPr>
            <a:r>
              <a:rPr lang="fr-FR" sz="1600" dirty="0">
                <a:solidFill>
                  <a:srgbClr val="13324A"/>
                </a:solidFill>
                <a:latin typeface="+mj-lt"/>
              </a:rPr>
              <a:t>Quand il y a peu de conditions à vérifier. </a:t>
            </a:r>
          </a:p>
          <a:p>
            <a:pPr marL="285750" indent="-285750">
              <a:buFont typeface="Wingdings" panose="05000000000000000000" pitchFamily="2" charset="2"/>
              <a:buChar char="§"/>
            </a:pPr>
            <a:r>
              <a:rPr lang="fr-FR" sz="1600" dirty="0">
                <a:solidFill>
                  <a:srgbClr val="13324A"/>
                </a:solidFill>
                <a:latin typeface="+mj-lt"/>
              </a:rPr>
              <a:t>Les valeurs ne sont pas uniformément distribuées. </a:t>
            </a:r>
          </a:p>
          <a:p>
            <a:pPr marL="285750" indent="-285750">
              <a:buFont typeface="Wingdings" panose="05000000000000000000" pitchFamily="2" charset="2"/>
              <a:buChar char="§"/>
            </a:pPr>
            <a:r>
              <a:rPr lang="fr-FR" sz="1600" dirty="0">
                <a:solidFill>
                  <a:srgbClr val="13324A"/>
                </a:solidFill>
                <a:latin typeface="+mj-lt"/>
              </a:rPr>
              <a:t>Les valeurs sont des caractères ou les valeurs sont discrètes numériques discrètes.</a:t>
            </a:r>
          </a:p>
        </p:txBody>
      </p:sp>
      <p:pic>
        <p:nvPicPr>
          <p:cNvPr id="12" name="Image 11"/>
          <p:cNvPicPr>
            <a:picLocks noChangeAspect="1"/>
          </p:cNvPicPr>
          <p:nvPr/>
        </p:nvPicPr>
        <p:blipFill rotWithShape="1">
          <a:blip r:embed="rId2"/>
          <a:srcRect r="28484" b="935"/>
          <a:stretch/>
        </p:blipFill>
        <p:spPr>
          <a:xfrm>
            <a:off x="64800" y="54000"/>
            <a:ext cx="2412393" cy="303447"/>
          </a:xfrm>
          <a:prstGeom prst="rect">
            <a:avLst/>
          </a:prstGeom>
        </p:spPr>
      </p:pic>
      <p:sp>
        <p:nvSpPr>
          <p:cNvPr id="14" name="Rectangle 13"/>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34959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268199"/>
          </a:xfrm>
        </p:spPr>
        <p:txBody>
          <a:bodyPr>
            <a:normAutofit/>
          </a:bodyPr>
          <a:lstStyle/>
          <a:p>
            <a:r>
              <a:rPr lang="fr-FR" sz="1800" dirty="0" smtClean="0"/>
              <a:t>Utilisez l’option </a:t>
            </a:r>
            <a:r>
              <a:rPr lang="fr-FR" sz="1800" b="1" dirty="0">
                <a:solidFill>
                  <a:schemeClr val="accent1">
                    <a:lumMod val="75000"/>
                  </a:schemeClr>
                </a:solidFill>
              </a:rPr>
              <a:t>OBS= </a:t>
            </a:r>
            <a:r>
              <a:rPr lang="fr-FR" sz="1800" dirty="0" smtClean="0"/>
              <a:t>lors du test de vos programmes</a:t>
            </a:r>
            <a:endParaRPr lang="fr-FR" sz="1800" b="1" dirty="0" smtClean="0">
              <a:solidFill>
                <a:schemeClr val="accent1">
                  <a:lumMod val="75000"/>
                </a:schemeClr>
              </a:solidFill>
            </a:endParaRPr>
          </a:p>
          <a:p>
            <a:endParaRPr lang="fr-FR" sz="1800" dirty="0"/>
          </a:p>
          <a:p>
            <a:endParaRPr lang="fr-FR" sz="1800" dirty="0" smtClean="0"/>
          </a:p>
          <a:p>
            <a:endParaRPr lang="fr-FR" sz="1800" dirty="0"/>
          </a:p>
          <a:p>
            <a:r>
              <a:rPr lang="fr-FR" sz="1800" dirty="0"/>
              <a:t>Utilisez </a:t>
            </a:r>
            <a:r>
              <a:rPr lang="fr-FR" sz="1800" dirty="0" smtClean="0"/>
              <a:t>l’instruction </a:t>
            </a:r>
            <a:r>
              <a:rPr lang="fr-FR" sz="1800" b="1" dirty="0">
                <a:solidFill>
                  <a:schemeClr val="accent1">
                    <a:lumMod val="75000"/>
                  </a:schemeClr>
                </a:solidFill>
              </a:rPr>
              <a:t>PUT</a:t>
            </a:r>
            <a:r>
              <a:rPr lang="fr-FR" sz="1800" b="1" dirty="0" smtClean="0">
                <a:solidFill>
                  <a:schemeClr val="accent1">
                    <a:lumMod val="75000"/>
                  </a:schemeClr>
                </a:solidFill>
              </a:rPr>
              <a:t> </a:t>
            </a:r>
            <a:r>
              <a:rPr lang="fr-FR" sz="1800" dirty="0"/>
              <a:t>lors du test de vos programmes</a:t>
            </a:r>
            <a:endParaRPr lang="fr-FR" sz="1800" b="1" dirty="0">
              <a:solidFill>
                <a:schemeClr val="accent1">
                  <a:lumMod val="75000"/>
                </a:schemeClr>
              </a:solidFill>
            </a:endParaRPr>
          </a:p>
          <a:p>
            <a:endParaRPr lang="fr-FR" sz="1800" dirty="0"/>
          </a:p>
          <a:p>
            <a:endParaRPr lang="fr-FR" sz="1800" dirty="0" smtClean="0"/>
          </a:p>
          <a:p>
            <a:endParaRPr lang="fr-FR" sz="1800" dirty="0" smtClean="0"/>
          </a:p>
          <a:p>
            <a:endParaRPr lang="fr-FR" sz="1800" b="1" dirty="0" smtClean="0">
              <a:solidFill>
                <a:schemeClr val="accent1">
                  <a:lumMod val="75000"/>
                </a:schemeClr>
              </a:solidFill>
            </a:endParaRPr>
          </a:p>
          <a:p>
            <a:endParaRPr lang="fr-FR" sz="1800" b="1" dirty="0">
              <a:solidFill>
                <a:schemeClr val="accent1">
                  <a:lumMod val="75000"/>
                </a:schemeClr>
              </a:solidFill>
            </a:endParaRPr>
          </a:p>
        </p:txBody>
      </p:sp>
      <p:sp>
        <p:nvSpPr>
          <p:cNvPr id="5" name="Titre 4"/>
          <p:cNvSpPr>
            <a:spLocks noGrp="1"/>
          </p:cNvSpPr>
          <p:nvPr>
            <p:ph type="title"/>
          </p:nvPr>
        </p:nvSpPr>
        <p:spPr/>
        <p:txBody>
          <a:bodyPr>
            <a:normAutofit/>
          </a:bodyPr>
          <a:lstStyle/>
          <a:p>
            <a:r>
              <a:rPr lang="fr-FR" cap="all" dirty="0"/>
              <a:t>Bonnes pratiques </a:t>
            </a:r>
            <a:r>
              <a:rPr lang="fr-FR" cap="all" dirty="0" smtClean="0"/>
              <a:t>#6</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63</a:t>
            </a:fld>
            <a:endParaRPr lang="fr-FR" dirty="0">
              <a:solidFill>
                <a:prstClr val="black">
                  <a:tint val="75000"/>
                </a:prstClr>
              </a:solidFill>
            </a:endParaRPr>
          </a:p>
        </p:txBody>
      </p:sp>
      <p:sp>
        <p:nvSpPr>
          <p:cNvPr id="10"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test du code</a:t>
            </a:r>
            <a:endParaRPr lang="fr-FR" sz="3600" cap="small" dirty="0"/>
          </a:p>
        </p:txBody>
      </p:sp>
      <p:sp>
        <p:nvSpPr>
          <p:cNvPr id="8" name="Rectangle 7"/>
          <p:cNvSpPr/>
          <p:nvPr/>
        </p:nvSpPr>
        <p:spPr>
          <a:xfrm>
            <a:off x="1245326" y="1698282"/>
            <a:ext cx="3156856"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resultat</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sample_data</a:t>
            </a:r>
            <a:r>
              <a:rPr lang="fr-FR" sz="1100" dirty="0">
                <a:solidFill>
                  <a:srgbClr val="000000"/>
                </a:solidFill>
                <a:latin typeface="Courier New" panose="02070309020205020404" pitchFamily="49" charset="0"/>
              </a:rPr>
              <a:t>(</a:t>
            </a:r>
            <a:r>
              <a:rPr lang="fr-FR" sz="1100" dirty="0" err="1">
                <a:solidFill>
                  <a:srgbClr val="0000FF"/>
                </a:solidFill>
                <a:latin typeface="Courier New" panose="02070309020205020404" pitchFamily="49" charset="0"/>
              </a:rPr>
              <a:t>obs</a:t>
            </a:r>
            <a:r>
              <a:rPr lang="fr-FR" sz="1100" dirty="0">
                <a:solidFill>
                  <a:srgbClr val="000000"/>
                </a:solidFill>
                <a:latin typeface="Courier New" panose="02070309020205020404" pitchFamily="49" charset="0"/>
              </a:rPr>
              <a:t>=</a:t>
            </a:r>
            <a:r>
              <a:rPr lang="fr-FR" sz="1100" b="1" dirty="0">
                <a:solidFill>
                  <a:srgbClr val="008080"/>
                </a:solidFill>
                <a:latin typeface="Courier New" panose="02070309020205020404" pitchFamily="49" charset="0"/>
              </a:rPr>
              <a:t>50</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[très nombreuses instructions];</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9" name="Rectangle 8"/>
          <p:cNvSpPr/>
          <p:nvPr/>
        </p:nvSpPr>
        <p:spPr>
          <a:xfrm>
            <a:off x="1245326" y="3227970"/>
            <a:ext cx="3287486" cy="1277273"/>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resultat</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sample_data</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condition </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do</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a:t>
            </a:r>
            <a:r>
              <a:rPr lang="fr-FR" sz="1100" dirty="0">
                <a:solidFill>
                  <a:srgbClr val="800080"/>
                </a:solidFill>
                <a:latin typeface="Courier New" panose="02070309020205020404" pitchFamily="49" charset="0"/>
              </a:rPr>
              <a:t>'vaut :'</a:t>
            </a:r>
            <a:r>
              <a:rPr lang="fr-FR" sz="1100" dirty="0">
                <a:solidFill>
                  <a:srgbClr val="000000"/>
                </a:solidFill>
                <a:latin typeface="Courier New" panose="02070309020205020404" pitchFamily="49" charset="0"/>
              </a:rPr>
              <a:t> value;</a:t>
            </a:r>
          </a:p>
          <a:p>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 [autres </a:t>
            </a:r>
            <a:r>
              <a:rPr lang="fr-FR" sz="1100" dirty="0">
                <a:solidFill>
                  <a:srgbClr val="000000"/>
                </a:solidFill>
                <a:latin typeface="Courier New" panose="02070309020205020404" pitchFamily="49" charset="0"/>
              </a:rPr>
              <a:t>instructions];</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11" name="Image 10"/>
          <p:cNvPicPr>
            <a:picLocks noChangeAspect="1"/>
          </p:cNvPicPr>
          <p:nvPr/>
        </p:nvPicPr>
        <p:blipFill rotWithShape="1">
          <a:blip r:embed="rId2"/>
          <a:srcRect r="28484" b="935"/>
          <a:stretch/>
        </p:blipFill>
        <p:spPr>
          <a:xfrm>
            <a:off x="64800" y="54000"/>
            <a:ext cx="2412393" cy="303447"/>
          </a:xfrm>
          <a:prstGeom prst="rect">
            <a:avLst/>
          </a:prstGeom>
        </p:spPr>
      </p:pic>
      <p:sp>
        <p:nvSpPr>
          <p:cNvPr id="12" name="Rectangle 1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86928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fr-FR" sz="3600" cap="all" dirty="0" smtClean="0"/>
              <a:t>La macro programmation</a:t>
            </a:r>
            <a:endParaRPr lang="fr-FR" sz="3600"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 name="Image 1"/>
          <p:cNvPicPr>
            <a:picLocks noChangeAspect="1"/>
          </p:cNvPicPr>
          <p:nvPr/>
        </p:nvPicPr>
        <p:blipFill rotWithShape="1">
          <a:blip r:embed="rId3"/>
          <a:srcRect r="28730" b="2143"/>
          <a:stretch/>
        </p:blipFill>
        <p:spPr>
          <a:xfrm>
            <a:off x="64800" y="54000"/>
            <a:ext cx="2404080" cy="30344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226015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4764586"/>
          </a:xfrm>
        </p:spPr>
        <p:txBody>
          <a:bodyPr/>
          <a:lstStyle/>
          <a:p>
            <a:r>
              <a:rPr lang="fr-FR" dirty="0" smtClean="0"/>
              <a:t>Le macro-langage</a:t>
            </a:r>
          </a:p>
          <a:p>
            <a:r>
              <a:rPr lang="fr-FR" dirty="0" smtClean="0"/>
              <a:t>Les macro-variables</a:t>
            </a:r>
            <a:endParaRPr lang="fr-FR" dirty="0"/>
          </a:p>
          <a:p>
            <a:r>
              <a:rPr lang="fr-FR" dirty="0" smtClean="0"/>
              <a:t>Les macro-fonctions</a:t>
            </a:r>
            <a:endParaRPr lang="fr-FR" dirty="0"/>
          </a:p>
          <a:p>
            <a:r>
              <a:rPr lang="fr-FR" dirty="0" smtClean="0"/>
              <a:t>Les macro-programmes</a:t>
            </a:r>
            <a:endParaRPr lang="fr-FR" dirty="0"/>
          </a:p>
          <a:p>
            <a:r>
              <a:rPr lang="fr-FR" dirty="0" smtClean="0"/>
              <a:t>Environnements de référence</a:t>
            </a:r>
            <a:endParaRPr lang="fr-FR" dirty="0"/>
          </a:p>
          <a:p>
            <a:r>
              <a:rPr lang="fr-FR" dirty="0" smtClean="0"/>
              <a:t>Fonctions de compilation</a:t>
            </a:r>
          </a:p>
          <a:p>
            <a:r>
              <a:rPr lang="fr-FR" dirty="0" smtClean="0"/>
              <a:t>Fonctions d’exécution</a:t>
            </a:r>
          </a:p>
          <a:p>
            <a:r>
              <a:rPr lang="fr-FR" dirty="0" smtClean="0"/>
              <a:t>Macros compilées</a:t>
            </a:r>
          </a:p>
          <a:p>
            <a:r>
              <a:rPr lang="fr-FR" dirty="0" smtClean="0"/>
              <a:t>Exercices</a:t>
            </a:r>
            <a:endParaRPr lang="fr-FR" dirty="0"/>
          </a:p>
          <a:p>
            <a:pPr marL="0" indent="0">
              <a:buNone/>
            </a:pPr>
            <a:r>
              <a:rPr lang="fr-FR" dirty="0" smtClean="0"/>
              <a:t> </a:t>
            </a:r>
          </a:p>
        </p:txBody>
      </p:sp>
      <p:sp>
        <p:nvSpPr>
          <p:cNvPr id="5" name="Titre 4"/>
          <p:cNvSpPr>
            <a:spLocks noGrp="1"/>
          </p:cNvSpPr>
          <p:nvPr>
            <p:ph type="title"/>
          </p:nvPr>
        </p:nvSpPr>
        <p:spPr/>
        <p:txBody>
          <a:bodyPr>
            <a:normAutofit/>
          </a:bodyPr>
          <a:lstStyle/>
          <a:p>
            <a:r>
              <a:rPr lang="fr-FR" cap="all" dirty="0" smtClean="0"/>
              <a:t>La macro programmation</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Image 5"/>
          <p:cNvPicPr>
            <a:picLocks noChangeAspect="1"/>
          </p:cNvPicPr>
          <p:nvPr/>
        </p:nvPicPr>
        <p:blipFill rotWithShape="1">
          <a:blip r:embed="rId2"/>
          <a:srcRect r="28730" b="2143"/>
          <a:stretch/>
        </p:blipFill>
        <p:spPr>
          <a:xfrm>
            <a:off x="64800" y="54000"/>
            <a:ext cx="2404080" cy="303447"/>
          </a:xfrm>
          <a:prstGeom prst="rect">
            <a:avLst/>
          </a:prstGeom>
        </p:spPr>
      </p:pic>
      <p:sp>
        <p:nvSpPr>
          <p:cNvPr id="7" name="Rectangle 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671342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Le </a:t>
            </a:r>
            <a:r>
              <a:rPr lang="fr-FR" sz="1800" b="1" dirty="0" smtClean="0">
                <a:solidFill>
                  <a:schemeClr val="accent1">
                    <a:lumMod val="75000"/>
                  </a:schemeClr>
                </a:solidFill>
              </a:rPr>
              <a:t>macro-langage</a:t>
            </a:r>
            <a:r>
              <a:rPr lang="fr-FR" sz="1800" dirty="0" smtClean="0"/>
              <a:t> améliore les possibilités du langage de base. Il permet :</a:t>
            </a:r>
          </a:p>
          <a:p>
            <a:pPr lvl="1"/>
            <a:r>
              <a:rPr lang="fr-FR" sz="1600" dirty="0" smtClean="0"/>
              <a:t>De passer des paramètres entre les étapes DATA et PROC.</a:t>
            </a:r>
          </a:p>
          <a:p>
            <a:pPr lvl="1"/>
            <a:r>
              <a:rPr lang="fr-FR" sz="1600" dirty="0" smtClean="0"/>
              <a:t>D’augmenter la rapidité des écritures en permettant la répétition à volonté d’une étape.</a:t>
            </a:r>
          </a:p>
          <a:p>
            <a:pPr lvl="1"/>
            <a:r>
              <a:rPr lang="fr-FR" sz="1600" dirty="0" smtClean="0"/>
              <a:t>D’automatiser des programmes, sous-forme de modules paramétrés (</a:t>
            </a:r>
            <a:r>
              <a:rPr lang="fr-FR" sz="1600" i="1" dirty="0" smtClean="0"/>
              <a:t>outils facilement utilisables par des personnes ne connaissant pas SAS car il leur suffit de saisir les paramètres du module</a:t>
            </a:r>
            <a:r>
              <a:rPr lang="fr-FR" sz="1600" dirty="0" smtClean="0"/>
              <a:t>).</a:t>
            </a:r>
          </a:p>
          <a:p>
            <a:endParaRPr lang="fr-FR" sz="1800" dirty="0"/>
          </a:p>
          <a:p>
            <a:endParaRPr lang="fr-FR" sz="1800" dirty="0" smtClean="0"/>
          </a:p>
          <a:p>
            <a:r>
              <a:rPr lang="fr-FR" sz="1800" dirty="0" smtClean="0"/>
              <a:t>Entre les deux procédures MEANS ci-dessus, nous pouvons trouver des éléments de syntaxe communes et d’autre qui peuvent varier. Ces derniers pourraient être sous forme de paramètres, par exemple TABLE, STATS et LISTVAR.</a:t>
            </a:r>
          </a:p>
          <a:p>
            <a:endParaRPr lang="fr-FR" sz="1800" dirty="0" smtClean="0"/>
          </a:p>
        </p:txBody>
      </p:sp>
      <p:sp>
        <p:nvSpPr>
          <p:cNvPr id="5" name="Titre 4"/>
          <p:cNvSpPr>
            <a:spLocks noGrp="1"/>
          </p:cNvSpPr>
          <p:nvPr>
            <p:ph type="title"/>
          </p:nvPr>
        </p:nvSpPr>
        <p:spPr/>
        <p:txBody>
          <a:bodyPr>
            <a:normAutofit/>
          </a:bodyPr>
          <a:lstStyle/>
          <a:p>
            <a:r>
              <a:rPr lang="fr-FR" cap="all" dirty="0" smtClean="0"/>
              <a:t>Le macro-langage #1</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1206136" y="2849341"/>
            <a:ext cx="3333206"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a:solidFill>
                  <a:srgbClr val="000080"/>
                </a:solidFill>
                <a:latin typeface="Courier New" panose="02070309020205020404" pitchFamily="49" charset="0"/>
              </a:rPr>
              <a:t>means</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data</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base.clients</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mean</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var</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nbenf</a:t>
            </a:r>
            <a:r>
              <a:rPr lang="fr-FR" sz="1100" dirty="0">
                <a:solidFill>
                  <a:srgbClr val="000000"/>
                </a:solidFill>
                <a:latin typeface="Courier New" panose="02070309020205020404" pitchFamily="49" charset="0"/>
              </a:rPr>
              <a:t>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sp>
        <p:nvSpPr>
          <p:cNvPr id="6" name="Rectangle 5"/>
          <p:cNvSpPr/>
          <p:nvPr/>
        </p:nvSpPr>
        <p:spPr>
          <a:xfrm>
            <a:off x="4693910" y="2849341"/>
            <a:ext cx="3866994" cy="600164"/>
          </a:xfrm>
          <a:prstGeom prst="rect">
            <a:avLst/>
          </a:prstGeom>
          <a:ln w="3175">
            <a:solidFill>
              <a:schemeClr val="tx2"/>
            </a:solidFill>
          </a:ln>
        </p:spPr>
        <p:txBody>
          <a:bodyPr wrap="square">
            <a:spAutoFit/>
          </a:bodyPr>
          <a:lstStyle/>
          <a:p>
            <a:r>
              <a:rPr lang="en-US" sz="1100" b="1" dirty="0" err="1">
                <a:solidFill>
                  <a:srgbClr val="000080"/>
                </a:solidFill>
                <a:latin typeface="Courier New" panose="02070309020205020404" pitchFamily="49" charset="0"/>
              </a:rPr>
              <a:t>proc</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means</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data</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base.intranet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mean</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sum</a:t>
            </a:r>
            <a:r>
              <a:rPr lang="en-US"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var</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duree</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nbpages</a:t>
            </a:r>
            <a:r>
              <a:rPr lang="fr-FR" sz="1100" dirty="0">
                <a:solidFill>
                  <a:srgbClr val="000000"/>
                </a:solidFill>
                <a:latin typeface="Courier New" panose="02070309020205020404" pitchFamily="49" charset="0"/>
              </a:rPr>
              <a:t>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sp>
        <p:nvSpPr>
          <p:cNvPr id="8" name="Rectangle 7"/>
          <p:cNvSpPr/>
          <p:nvPr/>
        </p:nvSpPr>
        <p:spPr>
          <a:xfrm>
            <a:off x="2637182" y="2901418"/>
            <a:ext cx="1060174" cy="172278"/>
          </a:xfrm>
          <a:prstGeom prst="rect">
            <a:avLst/>
          </a:prstGeom>
          <a:solidFill>
            <a:schemeClr val="accent2">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116978" y="2901418"/>
            <a:ext cx="1118707" cy="184598"/>
          </a:xfrm>
          <a:prstGeom prst="rect">
            <a:avLst/>
          </a:prstGeom>
          <a:solidFill>
            <a:schemeClr val="accent2">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731585" y="2901418"/>
            <a:ext cx="416344" cy="172278"/>
          </a:xfrm>
          <a:prstGeom prst="rect">
            <a:avLst/>
          </a:prstGeom>
          <a:solidFill>
            <a:schemeClr val="accent6">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7273778" y="2901418"/>
            <a:ext cx="730534" cy="172278"/>
          </a:xfrm>
          <a:prstGeom prst="rect">
            <a:avLst/>
          </a:prstGeom>
          <a:solidFill>
            <a:schemeClr val="accent6">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5195118" y="3086016"/>
            <a:ext cx="1126167" cy="159958"/>
          </a:xfrm>
          <a:prstGeom prst="rect">
            <a:avLst/>
          </a:prstGeom>
          <a:solidFill>
            <a:srgbClr val="7030A0">
              <a:alpha val="2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682686" y="3073696"/>
            <a:ext cx="484044" cy="155706"/>
          </a:xfrm>
          <a:prstGeom prst="rect">
            <a:avLst/>
          </a:prstGeom>
          <a:solidFill>
            <a:srgbClr val="7030A0">
              <a:alpha val="2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9982200" y="3840771"/>
            <a:ext cx="607822" cy="246943"/>
          </a:xfrm>
          <a:prstGeom prst="rect">
            <a:avLst/>
          </a:prstGeom>
          <a:solidFill>
            <a:schemeClr val="accent2">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0663565" y="3840771"/>
            <a:ext cx="583450" cy="246943"/>
          </a:xfrm>
          <a:prstGeom prst="rect">
            <a:avLst/>
          </a:prstGeom>
          <a:solidFill>
            <a:schemeClr val="accent6">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460861" y="4087714"/>
            <a:ext cx="801083" cy="246943"/>
          </a:xfrm>
          <a:prstGeom prst="rect">
            <a:avLst/>
          </a:prstGeom>
          <a:solidFill>
            <a:srgbClr val="7030A0">
              <a:alpha val="2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introduction</a:t>
            </a:r>
            <a:endParaRPr lang="fr-FR" sz="3600" cap="small" dirty="0"/>
          </a:p>
        </p:txBody>
      </p:sp>
      <p:pic>
        <p:nvPicPr>
          <p:cNvPr id="18" name="Image 17"/>
          <p:cNvPicPr>
            <a:picLocks noChangeAspect="1"/>
          </p:cNvPicPr>
          <p:nvPr/>
        </p:nvPicPr>
        <p:blipFill rotWithShape="1">
          <a:blip r:embed="rId2"/>
          <a:srcRect r="28730" b="2143"/>
          <a:stretch/>
        </p:blipFill>
        <p:spPr>
          <a:xfrm>
            <a:off x="64800" y="54000"/>
            <a:ext cx="2404080" cy="303447"/>
          </a:xfrm>
          <a:prstGeom prst="rect">
            <a:avLst/>
          </a:prstGeom>
        </p:spPr>
      </p:pic>
      <p:sp>
        <p:nvSpPr>
          <p:cNvPr id="19" name="Rectangle 18"/>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532264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29020"/>
          </a:xfrm>
        </p:spPr>
        <p:txBody>
          <a:bodyPr>
            <a:normAutofit/>
          </a:bodyPr>
          <a:lstStyle/>
          <a:p>
            <a:r>
              <a:rPr lang="fr-FR" sz="1800" dirty="0" smtClean="0"/>
              <a:t>Avec le macro-langage, le paramétrage d’un programme SAS consiste à :</a:t>
            </a:r>
          </a:p>
          <a:p>
            <a:pPr lvl="1"/>
            <a:r>
              <a:rPr lang="fr-FR" sz="1600" dirty="0" smtClean="0"/>
              <a:t>Écrire le code SAS du traitement à réaliser pour l’une des tables</a:t>
            </a:r>
          </a:p>
          <a:p>
            <a:pPr lvl="1"/>
            <a:r>
              <a:rPr lang="fr-FR" sz="1600" dirty="0" smtClean="0"/>
              <a:t>Identifier les éléments dont les valeurs pourront varier, il s’agit en fait des paramètres du programme.</a:t>
            </a:r>
          </a:p>
          <a:p>
            <a:pPr lvl="1"/>
            <a:r>
              <a:rPr lang="fr-FR" sz="1600" dirty="0" smtClean="0"/>
              <a:t>Créer les paramètres en début de programme en attribuant à chacun d’eux un nom et éventuellement une valeur par défaut. Ces valeurs pourront être modifiées ultérieurement autant de fois que nécessaire.</a:t>
            </a:r>
          </a:p>
          <a:p>
            <a:pPr lvl="1"/>
            <a:r>
              <a:rPr lang="fr-FR" sz="1600" dirty="0" smtClean="0"/>
              <a:t>Retravailler le code SAS du traitement à réaliser précédemment écrit en remplaçant partout où cela s’avère nécessaire les valeurs des paramètres par des références à ces derniers à l’aide des noms des paramètres.</a:t>
            </a:r>
          </a:p>
          <a:p>
            <a:r>
              <a:rPr lang="fr-FR" sz="1800" dirty="0" smtClean="0"/>
              <a:t>Le macro-langage est composé de :</a:t>
            </a:r>
          </a:p>
          <a:p>
            <a:pPr lvl="1"/>
            <a:r>
              <a:rPr lang="fr-FR" sz="1600" dirty="0" smtClean="0"/>
              <a:t> </a:t>
            </a:r>
            <a:r>
              <a:rPr lang="fr-FR" sz="1600" b="1" dirty="0" smtClean="0">
                <a:solidFill>
                  <a:schemeClr val="accent1">
                    <a:lumMod val="75000"/>
                  </a:schemeClr>
                </a:solidFill>
              </a:rPr>
              <a:t>Macro-variables</a:t>
            </a:r>
            <a:r>
              <a:rPr lang="fr-FR" sz="1600" b="1" dirty="0" smtClean="0"/>
              <a:t> </a:t>
            </a:r>
            <a:r>
              <a:rPr lang="fr-FR" sz="1600" dirty="0" smtClean="0"/>
              <a:t>: ce sont les paramètres du macro-langage. Pour utiliser ces paramètres, nous faisons précéder le nom de la macro-variable par le caractère </a:t>
            </a:r>
            <a:r>
              <a:rPr lang="fr-FR" sz="1600" b="1" dirty="0" smtClean="0">
                <a:solidFill>
                  <a:schemeClr val="accent1">
                    <a:lumMod val="75000"/>
                  </a:schemeClr>
                </a:solidFill>
              </a:rPr>
              <a:t>&amp;</a:t>
            </a:r>
            <a:r>
              <a:rPr lang="fr-FR" sz="1600" dirty="0" smtClean="0"/>
              <a:t> (il y a deux types de macros variables, celles créées par la programmation et celles créés automatiquement par SAS).</a:t>
            </a:r>
          </a:p>
          <a:p>
            <a:pPr lvl="1"/>
            <a:r>
              <a:rPr lang="fr-FR" sz="1600" dirty="0"/>
              <a:t> </a:t>
            </a:r>
            <a:r>
              <a:rPr lang="fr-FR" sz="1600" b="1" dirty="0" smtClean="0">
                <a:solidFill>
                  <a:schemeClr val="accent1">
                    <a:lumMod val="75000"/>
                  </a:schemeClr>
                </a:solidFill>
              </a:rPr>
              <a:t>Macro-instructions</a:t>
            </a:r>
            <a:r>
              <a:rPr lang="fr-FR" sz="1600" dirty="0" smtClean="0"/>
              <a:t> : ce sont des instructions spécifiques au macro-langage. Elles permettent de manipuler les macro-variables à l’aide d’expressions et de macro-fonctions. Les mots clés dans ces instructions sont en général précédés du caractère </a:t>
            </a:r>
            <a:r>
              <a:rPr lang="fr-FR" sz="1600" b="1" dirty="0" smtClean="0">
                <a:solidFill>
                  <a:schemeClr val="accent1">
                    <a:lumMod val="75000"/>
                  </a:schemeClr>
                </a:solidFill>
              </a:rPr>
              <a:t>%</a:t>
            </a:r>
            <a:r>
              <a:rPr lang="fr-FR" sz="1600" dirty="0" smtClean="0"/>
              <a:t>.</a:t>
            </a:r>
          </a:p>
          <a:p>
            <a:pPr lvl="1"/>
            <a:r>
              <a:rPr lang="fr-FR" sz="1600" dirty="0" smtClean="0"/>
              <a:t> </a:t>
            </a:r>
            <a:r>
              <a:rPr lang="fr-FR" sz="1600" b="1" dirty="0" smtClean="0">
                <a:solidFill>
                  <a:schemeClr val="accent1">
                    <a:lumMod val="75000"/>
                  </a:schemeClr>
                </a:solidFill>
              </a:rPr>
              <a:t>Macro-fonctions </a:t>
            </a:r>
            <a:r>
              <a:rPr lang="fr-FR" sz="1600" dirty="0" smtClean="0"/>
              <a:t>: ce sont des fonctions spécifiques au macro-langage. Elles servent à  manipuler les macro-variables. Leur nom commencent toujours par le caractère </a:t>
            </a:r>
            <a:r>
              <a:rPr lang="fr-FR" sz="1600" b="1" dirty="0" smtClean="0">
                <a:solidFill>
                  <a:schemeClr val="accent1">
                    <a:lumMod val="75000"/>
                  </a:schemeClr>
                </a:solidFill>
              </a:rPr>
              <a:t>%</a:t>
            </a:r>
            <a:r>
              <a:rPr lang="fr-FR" sz="1600" dirty="0" smtClean="0"/>
              <a:t>.</a:t>
            </a:r>
          </a:p>
          <a:p>
            <a:pPr lvl="1"/>
            <a:r>
              <a:rPr lang="fr-FR" sz="1600" dirty="0"/>
              <a:t> </a:t>
            </a:r>
            <a:r>
              <a:rPr lang="fr-FR" sz="1600" b="1" dirty="0" smtClean="0">
                <a:solidFill>
                  <a:schemeClr val="accent1">
                    <a:lumMod val="75000"/>
                  </a:schemeClr>
                </a:solidFill>
              </a:rPr>
              <a:t>Macros</a:t>
            </a:r>
            <a:r>
              <a:rPr lang="fr-FR" sz="1600" dirty="0" smtClean="0"/>
              <a:t>: suite de macro-instructions. Ils permettent de manipuler  et de générer du texte. Nous pouvons par exemple générer un programme SAS paramétré avec des instructions ou des étapes répétées. Le bloc d’instructions définissant le macro programme est encadré des instructions </a:t>
            </a:r>
            <a:r>
              <a:rPr lang="fr-FR" sz="1600" b="1" dirty="0" smtClean="0">
                <a:solidFill>
                  <a:schemeClr val="accent1">
                    <a:lumMod val="75000"/>
                  </a:schemeClr>
                </a:solidFill>
              </a:rPr>
              <a:t>%macro </a:t>
            </a:r>
            <a:r>
              <a:rPr lang="fr-FR" sz="1600" dirty="0" smtClean="0"/>
              <a:t>et </a:t>
            </a:r>
            <a:r>
              <a:rPr lang="fr-FR" sz="1600" b="1" dirty="0" smtClean="0">
                <a:solidFill>
                  <a:schemeClr val="accent1">
                    <a:lumMod val="75000"/>
                  </a:schemeClr>
                </a:solidFill>
              </a:rPr>
              <a:t>%</a:t>
            </a:r>
            <a:r>
              <a:rPr lang="fr-FR" sz="1600" b="1" dirty="0" err="1" smtClean="0">
                <a:solidFill>
                  <a:schemeClr val="accent1">
                    <a:lumMod val="75000"/>
                  </a:schemeClr>
                </a:solidFill>
              </a:rPr>
              <a:t>mend</a:t>
            </a:r>
            <a:r>
              <a:rPr lang="fr-FR" sz="1600" dirty="0" smtClean="0"/>
              <a:t>.</a:t>
            </a:r>
          </a:p>
          <a:p>
            <a:pPr lvl="1"/>
            <a:endParaRPr lang="fr-FR" sz="1600" dirty="0" smtClean="0"/>
          </a:p>
          <a:p>
            <a:endParaRPr lang="fr-FR" sz="1800" dirty="0" smtClean="0"/>
          </a:p>
        </p:txBody>
      </p:sp>
      <p:sp>
        <p:nvSpPr>
          <p:cNvPr id="5" name="Titre 4"/>
          <p:cNvSpPr>
            <a:spLocks noGrp="1"/>
          </p:cNvSpPr>
          <p:nvPr>
            <p:ph type="title"/>
          </p:nvPr>
        </p:nvSpPr>
        <p:spPr/>
        <p:txBody>
          <a:bodyPr>
            <a:normAutofit/>
          </a:bodyPr>
          <a:lstStyle/>
          <a:p>
            <a:r>
              <a:rPr lang="fr-FR" cap="all" dirty="0"/>
              <a:t>Le </a:t>
            </a:r>
            <a:r>
              <a:rPr lang="fr-FR" cap="all" dirty="0" smtClean="0"/>
              <a:t>macro-langage #2</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7"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fonctionnement</a:t>
            </a:r>
            <a:endParaRPr lang="fr-FR" sz="3600" cap="small" dirty="0"/>
          </a:p>
        </p:txBody>
      </p:sp>
      <p:pic>
        <p:nvPicPr>
          <p:cNvPr id="8" name="Image 7"/>
          <p:cNvPicPr>
            <a:picLocks noChangeAspect="1"/>
          </p:cNvPicPr>
          <p:nvPr/>
        </p:nvPicPr>
        <p:blipFill rotWithShape="1">
          <a:blip r:embed="rId2"/>
          <a:srcRect r="28730" b="2143"/>
          <a:stretch/>
        </p:blipFill>
        <p:spPr>
          <a:xfrm>
            <a:off x="64800" y="54000"/>
            <a:ext cx="2404080" cy="303447"/>
          </a:xfrm>
          <a:prstGeom prst="rect">
            <a:avLst/>
          </a:prstGeom>
        </p:spPr>
      </p:pic>
      <p:sp>
        <p:nvSpPr>
          <p:cNvPr id="7" name="Rectangle 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636085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Les </a:t>
            </a:r>
            <a:r>
              <a:rPr lang="fr-FR" sz="1800" dirty="0"/>
              <a:t>macro-variables servent  à  stocker  du  texte,  et  à  le  passer  en  paramètre  d’une  étape  </a:t>
            </a:r>
            <a:r>
              <a:rPr lang="fr-FR" sz="1800" dirty="0" smtClean="0"/>
              <a:t>à l’autre</a:t>
            </a:r>
            <a:r>
              <a:rPr lang="fr-FR" sz="1800" dirty="0"/>
              <a:t>. Elles n’ont pas de type (numérique ou caractère) comme les variables SAS.</a:t>
            </a:r>
          </a:p>
          <a:p>
            <a:r>
              <a:rPr lang="fr-FR" sz="1800" dirty="0"/>
              <a:t>Chaque  macro-variable  a  une  valeur  unique  à  un  instant  donné.  Cette  valeur  peut  </a:t>
            </a:r>
            <a:r>
              <a:rPr lang="fr-FR" sz="1800" dirty="0" smtClean="0"/>
              <a:t>être modifiée </a:t>
            </a:r>
            <a:r>
              <a:rPr lang="fr-FR" sz="1800" dirty="0"/>
              <a:t>par le programme (macro-instructions, macro-fonctions).</a:t>
            </a:r>
          </a:p>
          <a:p>
            <a:r>
              <a:rPr lang="fr-FR" sz="1800" dirty="0"/>
              <a:t>Une macro-variable n’est pas une variable SAS appartenant à une table SAS</a:t>
            </a:r>
            <a:r>
              <a:rPr lang="fr-FR" sz="1800" dirty="0" smtClean="0"/>
              <a:t>.</a:t>
            </a:r>
          </a:p>
          <a:p>
            <a:r>
              <a:rPr lang="fr-FR" sz="1800" dirty="0" smtClean="0"/>
              <a:t>Principales différences entre macro-variables et variables SAS :</a:t>
            </a:r>
          </a:p>
        </p:txBody>
      </p:sp>
      <p:sp>
        <p:nvSpPr>
          <p:cNvPr id="5" name="Titre 4"/>
          <p:cNvSpPr>
            <a:spLocks noGrp="1"/>
          </p:cNvSpPr>
          <p:nvPr>
            <p:ph type="title"/>
          </p:nvPr>
        </p:nvSpPr>
        <p:spPr/>
        <p:txBody>
          <a:bodyPr>
            <a:normAutofit/>
          </a:bodyPr>
          <a:lstStyle/>
          <a:p>
            <a:r>
              <a:rPr lang="fr-FR" cap="all" dirty="0" smtClean="0"/>
              <a:t>Les macro-variables #1</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3" name="Tableau 2"/>
          <p:cNvGraphicFramePr>
            <a:graphicFrameLocks noGrp="1"/>
          </p:cNvGraphicFramePr>
          <p:nvPr>
            <p:extLst>
              <p:ext uri="{D42A27DB-BD31-4B8C-83A1-F6EECF244321}">
                <p14:modId xmlns:p14="http://schemas.microsoft.com/office/powerpoint/2010/main" val="404339688"/>
              </p:ext>
            </p:extLst>
          </p:nvPr>
        </p:nvGraphicFramePr>
        <p:xfrm>
          <a:off x="1219117" y="3433129"/>
          <a:ext cx="9795726" cy="1250384"/>
        </p:xfrm>
        <a:graphic>
          <a:graphicData uri="http://schemas.openxmlformats.org/drawingml/2006/table">
            <a:tbl>
              <a:tblPr firstRow="1" bandRow="1">
                <a:tableStyleId>{69012ECD-51FC-41F1-AA8D-1B2483CD663E}</a:tableStyleId>
              </a:tblPr>
              <a:tblGrid>
                <a:gridCol w="4465444">
                  <a:extLst>
                    <a:ext uri="{9D8B030D-6E8A-4147-A177-3AD203B41FA5}">
                      <a16:colId xmlns:a16="http://schemas.microsoft.com/office/drawing/2014/main" val="605965331"/>
                    </a:ext>
                  </a:extLst>
                </a:gridCol>
                <a:gridCol w="5330282">
                  <a:extLst>
                    <a:ext uri="{9D8B030D-6E8A-4147-A177-3AD203B41FA5}">
                      <a16:colId xmlns:a16="http://schemas.microsoft.com/office/drawing/2014/main" val="4115848332"/>
                    </a:ext>
                  </a:extLst>
                </a:gridCol>
              </a:tblGrid>
              <a:tr h="312596">
                <a:tc>
                  <a:txBody>
                    <a:bodyPr/>
                    <a:lstStyle/>
                    <a:p>
                      <a:r>
                        <a:rPr lang="fr-FR" sz="1100" dirty="0" smtClean="0"/>
                        <a:t>Macro-variable</a:t>
                      </a:r>
                      <a:endParaRPr lang="fr-FR" sz="1100" dirty="0"/>
                    </a:p>
                  </a:txBody>
                  <a:tcPr/>
                </a:tc>
                <a:tc>
                  <a:txBody>
                    <a:bodyPr/>
                    <a:lstStyle/>
                    <a:p>
                      <a:r>
                        <a:rPr lang="fr-FR" sz="1100" dirty="0" smtClean="0"/>
                        <a:t>Variable SAS</a:t>
                      </a:r>
                      <a:endParaRPr lang="fr-FR" sz="1100" dirty="0"/>
                    </a:p>
                  </a:txBody>
                  <a:tcPr/>
                </a:tc>
                <a:extLst>
                  <a:ext uri="{0D108BD9-81ED-4DB2-BD59-A6C34878D82A}">
                    <a16:rowId xmlns:a16="http://schemas.microsoft.com/office/drawing/2014/main" val="3913831295"/>
                  </a:ext>
                </a:extLst>
              </a:tr>
              <a:tr h="312596">
                <a:tc>
                  <a:txBody>
                    <a:bodyPr/>
                    <a:lstStyle/>
                    <a:p>
                      <a:r>
                        <a:rPr lang="fr-FR" sz="1100" dirty="0" smtClean="0"/>
                        <a:t>Une macro-variable n’est pas rattachée à une table SAS.</a:t>
                      </a:r>
                      <a:endParaRPr lang="fr-FR" sz="1100" dirty="0"/>
                    </a:p>
                  </a:txBody>
                  <a:tcPr/>
                </a:tc>
                <a:tc>
                  <a:txBody>
                    <a:bodyPr/>
                    <a:lstStyle/>
                    <a:p>
                      <a:pPr marL="0" algn="l" defTabSz="914377" rtl="0" eaLnBrk="1" latinLnBrk="0" hangingPunct="1"/>
                      <a:r>
                        <a:rPr lang="fr-FR" sz="1100" kern="1200" dirty="0" smtClean="0">
                          <a:solidFill>
                            <a:schemeClr val="tx1"/>
                          </a:solidFill>
                          <a:latin typeface="+mn-lt"/>
                          <a:ea typeface="+mn-ea"/>
                          <a:cs typeface="+mn-cs"/>
                        </a:rPr>
                        <a:t>Une variable SAS est rattachée à une table SAS : c’est une de ses colonnes</a:t>
                      </a:r>
                      <a:endParaRPr lang="fr-FR" sz="1100" kern="1200" dirty="0">
                        <a:solidFill>
                          <a:schemeClr val="tx1"/>
                        </a:solidFill>
                        <a:latin typeface="+mn-lt"/>
                        <a:ea typeface="+mn-ea"/>
                        <a:cs typeface="+mn-cs"/>
                      </a:endParaRPr>
                    </a:p>
                  </a:txBody>
                  <a:tcPr/>
                </a:tc>
                <a:extLst>
                  <a:ext uri="{0D108BD9-81ED-4DB2-BD59-A6C34878D82A}">
                    <a16:rowId xmlns:a16="http://schemas.microsoft.com/office/drawing/2014/main" val="1344632343"/>
                  </a:ext>
                </a:extLst>
              </a:tr>
              <a:tr h="312596">
                <a:tc>
                  <a:txBody>
                    <a:bodyPr/>
                    <a:lstStyle/>
                    <a:p>
                      <a:r>
                        <a:rPr lang="fr-FR" sz="1100" dirty="0" smtClean="0"/>
                        <a:t>Une macro-variable ne contient qu’une seule valeur.</a:t>
                      </a:r>
                      <a:endParaRPr lang="fr-FR" sz="1100" dirty="0"/>
                    </a:p>
                  </a:txBody>
                  <a:tcPr/>
                </a:tc>
                <a:tc>
                  <a:txBody>
                    <a:bodyPr/>
                    <a:lstStyle/>
                    <a:p>
                      <a:r>
                        <a:rPr lang="fr-FR" sz="1100" dirty="0" smtClean="0"/>
                        <a:t>Une variable SAS a une valeur par observation de la table SAS à laquelle elle est rattachée.</a:t>
                      </a:r>
                      <a:endParaRPr lang="fr-FR" sz="1100" dirty="0"/>
                    </a:p>
                  </a:txBody>
                  <a:tcPr/>
                </a:tc>
                <a:extLst>
                  <a:ext uri="{0D108BD9-81ED-4DB2-BD59-A6C34878D82A}">
                    <a16:rowId xmlns:a16="http://schemas.microsoft.com/office/drawing/2014/main" val="3471789981"/>
                  </a:ext>
                </a:extLst>
              </a:tr>
              <a:tr h="312596">
                <a:tc>
                  <a:txBody>
                    <a:bodyPr/>
                    <a:lstStyle/>
                    <a:p>
                      <a:r>
                        <a:rPr lang="fr-FR" sz="1100" dirty="0" smtClean="0"/>
                        <a:t>La valeur d’une macro-variable est systématiquement du texte.</a:t>
                      </a:r>
                      <a:endParaRPr lang="fr-FR" sz="1100" dirty="0"/>
                    </a:p>
                  </a:txBody>
                  <a:tcPr/>
                </a:tc>
                <a:tc>
                  <a:txBody>
                    <a:bodyPr/>
                    <a:lstStyle/>
                    <a:p>
                      <a:r>
                        <a:rPr lang="fr-FR" sz="1100" dirty="0" smtClean="0"/>
                        <a:t>Une variable SAS est de type numérique ou caractère.</a:t>
                      </a:r>
                      <a:endParaRPr lang="fr-FR" sz="1100" dirty="0"/>
                    </a:p>
                  </a:txBody>
                  <a:tcPr/>
                </a:tc>
                <a:extLst>
                  <a:ext uri="{0D108BD9-81ED-4DB2-BD59-A6C34878D82A}">
                    <a16:rowId xmlns:a16="http://schemas.microsoft.com/office/drawing/2014/main" val="1835996801"/>
                  </a:ext>
                </a:extLst>
              </a:tr>
            </a:tbl>
          </a:graphicData>
        </a:graphic>
      </p:graphicFrame>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généralités</a:t>
            </a:r>
            <a:endParaRPr lang="fr-FR" sz="3600" cap="small" dirty="0"/>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47632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4861390"/>
          </a:xfrm>
        </p:spPr>
        <p:txBody>
          <a:bodyPr>
            <a:normAutofit/>
          </a:bodyPr>
          <a:lstStyle/>
          <a:p>
            <a:r>
              <a:rPr lang="fr-FR" sz="1800" dirty="0" smtClean="0"/>
              <a:t>Le </a:t>
            </a:r>
            <a:r>
              <a:rPr lang="fr-FR" sz="1800" b="1" dirty="0" smtClean="0">
                <a:solidFill>
                  <a:schemeClr val="accent1">
                    <a:lumMod val="75000"/>
                  </a:schemeClr>
                </a:solidFill>
              </a:rPr>
              <a:t>nom d’une macro-variable</a:t>
            </a:r>
            <a:r>
              <a:rPr lang="fr-FR" sz="1800" dirty="0" smtClean="0"/>
              <a:t> doit :</a:t>
            </a:r>
          </a:p>
          <a:p>
            <a:pPr lvl="1"/>
            <a:r>
              <a:rPr lang="fr-FR" sz="1600" dirty="0" smtClean="0"/>
              <a:t>Comporter de 1 à 32 caractères : lettres, chiffres et _</a:t>
            </a:r>
          </a:p>
          <a:p>
            <a:pPr lvl="1"/>
            <a:r>
              <a:rPr lang="fr-FR" sz="1600" dirty="0" smtClean="0"/>
              <a:t>Commencer par une lettre ou _</a:t>
            </a:r>
            <a:endParaRPr lang="fr-FR" sz="1600" dirty="0"/>
          </a:p>
          <a:p>
            <a:r>
              <a:rPr lang="fr-FR" sz="1800" dirty="0" smtClean="0"/>
              <a:t>La </a:t>
            </a:r>
            <a:r>
              <a:rPr lang="fr-FR" sz="1800" b="1" dirty="0" smtClean="0">
                <a:solidFill>
                  <a:schemeClr val="accent1">
                    <a:lumMod val="75000"/>
                  </a:schemeClr>
                </a:solidFill>
              </a:rPr>
              <a:t>casse n’a pas d’importance </a:t>
            </a:r>
            <a:r>
              <a:rPr lang="fr-FR" sz="1800" dirty="0" smtClean="0"/>
              <a:t>pour le nom d’une macro-variable. Il est équivalent d’écrire </a:t>
            </a:r>
            <a:r>
              <a:rPr lang="fr-FR" sz="1800" dirty="0" err="1" smtClean="0"/>
              <a:t>nomMV</a:t>
            </a:r>
            <a:r>
              <a:rPr lang="fr-FR" sz="1800" dirty="0" smtClean="0"/>
              <a:t>, </a:t>
            </a:r>
            <a:r>
              <a:rPr lang="fr-FR" sz="1800" dirty="0" err="1" smtClean="0"/>
              <a:t>Nommv</a:t>
            </a:r>
            <a:r>
              <a:rPr lang="fr-FR" sz="1800" dirty="0" smtClean="0"/>
              <a:t>, NOMMV, …</a:t>
            </a:r>
          </a:p>
          <a:p>
            <a:r>
              <a:rPr lang="fr-FR" sz="1800" dirty="0" smtClean="0"/>
              <a:t>L’</a:t>
            </a:r>
            <a:r>
              <a:rPr lang="fr-FR" sz="1800" b="1" dirty="0" smtClean="0">
                <a:solidFill>
                  <a:schemeClr val="accent1">
                    <a:lumMod val="75000"/>
                  </a:schemeClr>
                </a:solidFill>
              </a:rPr>
              <a:t>appel</a:t>
            </a:r>
            <a:r>
              <a:rPr lang="fr-FR" sz="1800" dirty="0" smtClean="0"/>
              <a:t> d’une macro-variable se fait par son nom précédé du signe </a:t>
            </a:r>
            <a:r>
              <a:rPr lang="fr-FR" sz="1800" b="1" dirty="0" smtClean="0">
                <a:solidFill>
                  <a:schemeClr val="accent1">
                    <a:lumMod val="75000"/>
                  </a:schemeClr>
                </a:solidFill>
              </a:rPr>
              <a:t>&amp;</a:t>
            </a:r>
            <a:r>
              <a:rPr lang="fr-FR" sz="1800" dirty="0" smtClean="0"/>
              <a:t>.</a:t>
            </a:r>
          </a:p>
          <a:p>
            <a:r>
              <a:rPr lang="fr-FR" sz="1800" dirty="0"/>
              <a:t>Le </a:t>
            </a:r>
            <a:r>
              <a:rPr lang="fr-FR" sz="1800" b="1" dirty="0">
                <a:solidFill>
                  <a:schemeClr val="accent1">
                    <a:lumMod val="75000"/>
                  </a:schemeClr>
                </a:solidFill>
              </a:rPr>
              <a:t>contenu</a:t>
            </a:r>
            <a:r>
              <a:rPr lang="fr-FR" sz="1800" dirty="0"/>
              <a:t> ou valeur d’une macro-variable est une chaîne de caractères, même s’il s’agit </a:t>
            </a:r>
            <a:r>
              <a:rPr lang="fr-FR" sz="1800" dirty="0" smtClean="0"/>
              <a:t>d’un nombre</a:t>
            </a:r>
            <a:r>
              <a:rPr lang="fr-FR" sz="1800" dirty="0"/>
              <a:t>, d’une opération, d’une date ou d’un morceau de code. La casse d’une </a:t>
            </a:r>
            <a:r>
              <a:rPr lang="fr-FR" sz="1800" dirty="0" smtClean="0"/>
              <a:t>macro-variable est </a:t>
            </a:r>
            <a:r>
              <a:rPr lang="fr-FR" sz="1800" dirty="0"/>
              <a:t>importante car il s’agit d’un texte. Ainsi, il n’est pas équivalent d’écrire table, TABLE </a:t>
            </a:r>
            <a:r>
              <a:rPr lang="fr-FR" sz="1800" dirty="0" smtClean="0"/>
              <a:t>ou Table  </a:t>
            </a:r>
            <a:r>
              <a:rPr lang="fr-FR" sz="1800" dirty="0"/>
              <a:t>:  il  s’agit  de  valeurs  différentes.  Tous  les  caractères  alphanumériques  sont  </a:t>
            </a:r>
            <a:r>
              <a:rPr lang="fr-FR" sz="1800" dirty="0" smtClean="0"/>
              <a:t>autorisés pour </a:t>
            </a:r>
            <a:r>
              <a:rPr lang="fr-FR" sz="1800" dirty="0"/>
              <a:t>écrire la valeur d’une macro-variable </a:t>
            </a:r>
            <a:r>
              <a:rPr lang="fr-FR" sz="1800" dirty="0" smtClean="0"/>
              <a:t>:</a:t>
            </a:r>
          </a:p>
          <a:p>
            <a:pPr lvl="1"/>
            <a:r>
              <a:rPr lang="fr-FR" sz="1600" dirty="0" smtClean="0"/>
              <a:t>Des lettres</a:t>
            </a:r>
          </a:p>
          <a:p>
            <a:pPr lvl="1"/>
            <a:r>
              <a:rPr lang="fr-FR" sz="1600" dirty="0" smtClean="0"/>
              <a:t>Des chiffres</a:t>
            </a:r>
          </a:p>
          <a:p>
            <a:pPr lvl="1"/>
            <a:r>
              <a:rPr lang="fr-FR" sz="1600" dirty="0" smtClean="0"/>
              <a:t>Des blancs</a:t>
            </a:r>
          </a:p>
          <a:p>
            <a:pPr lvl="1"/>
            <a:r>
              <a:rPr lang="fr-FR" sz="1600" dirty="0" smtClean="0"/>
              <a:t>Des caractères spéciaux </a:t>
            </a:r>
          </a:p>
          <a:p>
            <a:pPr lvl="1"/>
            <a:r>
              <a:rPr lang="fr-FR" sz="1600" dirty="0" smtClean="0"/>
              <a:t>Des délimiteurs</a:t>
            </a:r>
          </a:p>
          <a:p>
            <a:pPr marL="457189" lvl="1" indent="0">
              <a:buNone/>
            </a:pPr>
            <a:r>
              <a:rPr lang="fr-FR" sz="1600" u="sng" dirty="0" smtClean="0"/>
              <a:t>NB :</a:t>
            </a:r>
            <a:r>
              <a:rPr lang="fr-FR" sz="1600" dirty="0" smtClean="0"/>
              <a:t> la longueur maximale d’une macro-variable de 65 534 caractères</a:t>
            </a:r>
          </a:p>
        </p:txBody>
      </p:sp>
      <p:sp>
        <p:nvSpPr>
          <p:cNvPr id="5" name="Titre 4"/>
          <p:cNvSpPr>
            <a:spLocks noGrp="1"/>
          </p:cNvSpPr>
          <p:nvPr>
            <p:ph type="title"/>
          </p:nvPr>
        </p:nvSpPr>
        <p:spPr/>
        <p:txBody>
          <a:bodyPr>
            <a:normAutofit/>
          </a:bodyPr>
          <a:lstStyle/>
          <a:p>
            <a:r>
              <a:rPr lang="fr-FR" cap="all" dirty="0" smtClean="0"/>
              <a:t>Les macro-variables #2</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généralités</a:t>
            </a:r>
            <a:endParaRPr lang="fr-FR" sz="3600" cap="small" dirty="0"/>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7" name="Rectangle 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01012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3922032"/>
          </a:xfrm>
        </p:spPr>
        <p:txBody>
          <a:bodyPr>
            <a:normAutofit/>
          </a:bodyPr>
          <a:lstStyle/>
          <a:p>
            <a:pPr>
              <a:spcAft>
                <a:spcPts val="600"/>
              </a:spcAft>
            </a:pPr>
            <a:r>
              <a:rPr lang="fr-FR" sz="1800" dirty="0" smtClean="0"/>
              <a:t>Il existe différents « types » de bibliothèques :</a:t>
            </a:r>
          </a:p>
          <a:p>
            <a:pPr lvl="1">
              <a:spcAft>
                <a:spcPts val="600"/>
              </a:spcAft>
              <a:buClr>
                <a:schemeClr val="tx2"/>
              </a:buClr>
            </a:pPr>
            <a:r>
              <a:rPr lang="fr-FR" sz="1600" b="1" dirty="0" smtClean="0">
                <a:solidFill>
                  <a:schemeClr val="accent1">
                    <a:lumMod val="75000"/>
                  </a:schemeClr>
                </a:solidFill>
              </a:rPr>
              <a:t>Les bibliothèques prédéfinies de SAS </a:t>
            </a:r>
            <a:r>
              <a:rPr lang="fr-FR" sz="1600" dirty="0" smtClean="0"/>
              <a:t>: le système SAS définit lui-même certaines bibliothèques propres à son fonctionnement</a:t>
            </a:r>
          </a:p>
          <a:p>
            <a:pPr lvl="1">
              <a:spcAft>
                <a:spcPts val="600"/>
              </a:spcAft>
              <a:buClr>
                <a:schemeClr val="tx2"/>
              </a:buClr>
            </a:pPr>
            <a:r>
              <a:rPr lang="fr-FR" sz="1600" b="1" dirty="0" smtClean="0">
                <a:solidFill>
                  <a:schemeClr val="accent1">
                    <a:lumMod val="75000"/>
                  </a:schemeClr>
                </a:solidFill>
              </a:rPr>
              <a:t>Les bibliothèques définies par l’entreprise </a:t>
            </a:r>
            <a:r>
              <a:rPr lang="fr-FR" sz="1600" dirty="0" smtClean="0"/>
              <a:t>: il s’agit de bibliothèques partagées contenant tout ou partie de l’entrepôt de données de l’entreprise (bibliothèques </a:t>
            </a:r>
            <a:r>
              <a:rPr lang="fr-FR" sz="1600" b="1" dirty="0" smtClean="0">
                <a:solidFill>
                  <a:schemeClr val="accent1">
                    <a:lumMod val="75000"/>
                  </a:schemeClr>
                </a:solidFill>
              </a:rPr>
              <a:t>SIAD*</a:t>
            </a:r>
            <a:r>
              <a:rPr lang="fr-FR" sz="1600" dirty="0" smtClean="0"/>
              <a:t> pour les ACM)</a:t>
            </a:r>
          </a:p>
          <a:p>
            <a:pPr lvl="1">
              <a:buClr>
                <a:schemeClr val="tx2"/>
              </a:buClr>
            </a:pPr>
            <a:r>
              <a:rPr lang="fr-FR" sz="1600" b="1" dirty="0" smtClean="0">
                <a:solidFill>
                  <a:schemeClr val="accent1">
                    <a:lumMod val="75000"/>
                  </a:schemeClr>
                </a:solidFill>
              </a:rPr>
              <a:t>Les bibliothèques définies par l’utilisateur </a:t>
            </a:r>
            <a:r>
              <a:rPr lang="fr-FR" sz="1600" dirty="0" smtClean="0"/>
              <a:t>: des tables de données peuvent se trouver dans un répertoire personnel ou partagé (ex : /</a:t>
            </a:r>
            <a:r>
              <a:rPr lang="fr-FR" sz="1600" dirty="0" err="1" smtClean="0"/>
              <a:t>deci</a:t>
            </a:r>
            <a:r>
              <a:rPr lang="fr-FR" sz="1600" dirty="0" smtClean="0"/>
              <a:t>/</a:t>
            </a:r>
            <a:r>
              <a:rPr lang="fr-FR" sz="1600" dirty="0" err="1" smtClean="0"/>
              <a:t>Zsasgrp</a:t>
            </a:r>
            <a:r>
              <a:rPr lang="fr-FR" sz="1600" dirty="0" smtClean="0"/>
              <a:t>). Ces tables ne seront jamais visibles si on ne s’y donne pas accès. Le mot clé </a:t>
            </a:r>
            <a:r>
              <a:rPr lang="fr-FR" sz="1600" b="1" dirty="0" smtClean="0">
                <a:solidFill>
                  <a:schemeClr val="accent1">
                    <a:lumMod val="75000"/>
                  </a:schemeClr>
                </a:solidFill>
              </a:rPr>
              <a:t>LIBNAME</a:t>
            </a:r>
            <a:r>
              <a:rPr lang="fr-FR" sz="1600" dirty="0" smtClean="0"/>
              <a:t> a cette fonction : il permet de s’assigner soi-même une bibliothèque afin d’avoir accès aux tables contenues dans ce répertoire.</a:t>
            </a:r>
          </a:p>
          <a:p>
            <a:pPr marL="457189" lvl="1" indent="0">
              <a:buNone/>
            </a:pPr>
            <a:r>
              <a:rPr lang="fr-FR" sz="1600" dirty="0" smtClean="0"/>
              <a:t>    La syntaxe est la suivante :</a:t>
            </a:r>
          </a:p>
          <a:p>
            <a:pPr marL="457189" lvl="1" indent="0">
              <a:buNone/>
            </a:pPr>
            <a:r>
              <a:rPr lang="fr-FR" sz="1600" dirty="0"/>
              <a:t>	</a:t>
            </a:r>
            <a:r>
              <a:rPr lang="fr-FR" sz="1600" dirty="0">
                <a:solidFill>
                  <a:srgbClr val="0000FF"/>
                </a:solidFill>
                <a:latin typeface="Courier New" panose="02070309020205020404" pitchFamily="49" charset="0"/>
              </a:rPr>
              <a:t> </a:t>
            </a:r>
            <a:r>
              <a:rPr lang="fr-FR" sz="1600" dirty="0" err="1">
                <a:solidFill>
                  <a:srgbClr val="0000FF"/>
                </a:solidFill>
                <a:latin typeface="Courier New" panose="02070309020205020404" pitchFamily="49" charset="0"/>
              </a:rPr>
              <a:t>libname</a:t>
            </a:r>
            <a:r>
              <a:rPr lang="fr-FR" sz="1600" dirty="0">
                <a:solidFill>
                  <a:srgbClr val="0000FF"/>
                </a:solidFill>
                <a:latin typeface="Courier New" panose="02070309020205020404" pitchFamily="49" charset="0"/>
              </a:rPr>
              <a:t> </a:t>
            </a:r>
            <a:r>
              <a:rPr lang="fr-FR" sz="1600" dirty="0" smtClean="0">
                <a:solidFill>
                  <a:srgbClr val="000000"/>
                </a:solidFill>
                <a:latin typeface="Courier New" panose="02070309020205020404" pitchFamily="49" charset="0"/>
              </a:rPr>
              <a:t>&lt;</a:t>
            </a:r>
            <a:r>
              <a:rPr lang="fr-FR" sz="1600" dirty="0">
                <a:solidFill>
                  <a:srgbClr val="000000"/>
                </a:solidFill>
                <a:latin typeface="Courier New" panose="02070309020205020404" pitchFamily="49" charset="0"/>
              </a:rPr>
              <a:t>nom </a:t>
            </a:r>
            <a:r>
              <a:rPr lang="fr-FR" sz="1600" dirty="0" smtClean="0">
                <a:solidFill>
                  <a:srgbClr val="000000"/>
                </a:solidFill>
                <a:latin typeface="Courier New" panose="02070309020205020404" pitchFamily="49" charset="0"/>
              </a:rPr>
              <a:t>virtuel&gt; </a:t>
            </a:r>
            <a:r>
              <a:rPr lang="fr-FR" sz="1600" dirty="0">
                <a:solidFill>
                  <a:srgbClr val="800080"/>
                </a:solidFill>
                <a:latin typeface="Courier New" panose="02070309020205020404" pitchFamily="49" charset="0"/>
              </a:rPr>
              <a:t>"</a:t>
            </a:r>
            <a:r>
              <a:rPr lang="fr-FR" sz="1600" dirty="0" smtClean="0">
                <a:solidFill>
                  <a:srgbClr val="800080"/>
                </a:solidFill>
                <a:latin typeface="Courier New" panose="02070309020205020404" pitchFamily="49" charset="0"/>
              </a:rPr>
              <a:t>&lt;chemin d’accès au répertoire&gt;"</a:t>
            </a:r>
            <a:r>
              <a:rPr lang="fr-FR" sz="1600" dirty="0" smtClean="0"/>
              <a:t> </a:t>
            </a:r>
            <a:r>
              <a:rPr lang="fr-FR" sz="1600" dirty="0">
                <a:solidFill>
                  <a:srgbClr val="000000"/>
                </a:solidFill>
                <a:latin typeface="Courier New" panose="02070309020205020404" pitchFamily="49" charset="0"/>
              </a:rPr>
              <a:t>;</a:t>
            </a:r>
            <a:endParaRPr lang="fr-FR" sz="2800" dirty="0"/>
          </a:p>
          <a:p>
            <a:pPr marL="457189" lvl="1" indent="0">
              <a:buNone/>
            </a:pPr>
            <a:r>
              <a:rPr lang="fr-FR" dirty="0" smtClean="0"/>
              <a:t>            </a:t>
            </a:r>
          </a:p>
          <a:p>
            <a:pPr marL="457189" lvl="1" indent="0">
              <a:buNone/>
            </a:pPr>
            <a:r>
              <a:rPr lang="fr-FR" dirty="0" smtClean="0"/>
              <a:t>              </a:t>
            </a:r>
          </a:p>
          <a:p>
            <a:pPr marL="0" indent="0">
              <a:buNone/>
            </a:pPr>
            <a:endParaRPr lang="fr-FR" sz="2000" dirty="0" smtClean="0"/>
          </a:p>
        </p:txBody>
      </p:sp>
      <p:sp>
        <p:nvSpPr>
          <p:cNvPr id="5" name="Titre 4"/>
          <p:cNvSpPr>
            <a:spLocks noGrp="1"/>
          </p:cNvSpPr>
          <p:nvPr>
            <p:ph type="title"/>
          </p:nvPr>
        </p:nvSpPr>
        <p:spPr/>
        <p:txBody>
          <a:bodyPr/>
          <a:lstStyle/>
          <a:p>
            <a:r>
              <a:rPr lang="fr-FR" cap="all" dirty="0" smtClean="0"/>
              <a:t>Les bibliothèques de données #2</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7</a:t>
            </a:fld>
            <a:endParaRPr lang="fr-FR" dirty="0">
              <a:solidFill>
                <a:prstClr val="black">
                  <a:tint val="75000"/>
                </a:prstClr>
              </a:solidFill>
            </a:endParaRPr>
          </a:p>
        </p:txBody>
      </p:sp>
      <p:pic>
        <p:nvPicPr>
          <p:cNvPr id="7" name="Image 6"/>
          <p:cNvPicPr>
            <a:picLocks noChangeAspect="1"/>
          </p:cNvPicPr>
          <p:nvPr/>
        </p:nvPicPr>
        <p:blipFill rotWithShape="1">
          <a:blip r:embed="rId2"/>
          <a:srcRect r="28780" b="162"/>
          <a:stretch/>
        </p:blipFill>
        <p:spPr>
          <a:xfrm>
            <a:off x="65950" y="52250"/>
            <a:ext cx="2402930" cy="30519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720486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076980"/>
          </a:xfrm>
        </p:spPr>
        <p:txBody>
          <a:bodyPr>
            <a:normAutofit/>
          </a:bodyPr>
          <a:lstStyle/>
          <a:p>
            <a:r>
              <a:rPr lang="fr-FR" sz="1800" dirty="0"/>
              <a:t>Une macro-variable peut être créée de plusieurs manières. Une première méthode, avec </a:t>
            </a:r>
            <a:r>
              <a:rPr lang="fr-FR" sz="1800" dirty="0" smtClean="0"/>
              <a:t>une macro-instruction </a:t>
            </a:r>
            <a:r>
              <a:rPr lang="fr-FR" sz="1800" dirty="0"/>
              <a:t>%LET, peut s’utiliser n’importe où dans un programme SAS. </a:t>
            </a:r>
            <a:r>
              <a:rPr lang="fr-FR" sz="1800" dirty="0" smtClean="0"/>
              <a:t>Une deuxième</a:t>
            </a:r>
            <a:r>
              <a:rPr lang="fr-FR" sz="1800" dirty="0"/>
              <a:t>, avec la fonction CALL SYMPUT, s’utilise dans une étape Data pour créer </a:t>
            </a:r>
            <a:r>
              <a:rPr lang="fr-FR" sz="1800" dirty="0" smtClean="0"/>
              <a:t>des macro-variables </a:t>
            </a:r>
            <a:r>
              <a:rPr lang="fr-FR" sz="1800" dirty="0"/>
              <a:t>à partir d’une ou de plusieurs variables </a:t>
            </a:r>
            <a:r>
              <a:rPr lang="fr-FR" sz="1800" dirty="0" smtClean="0"/>
              <a:t>SAS :</a:t>
            </a:r>
          </a:p>
          <a:p>
            <a:pPr lvl="1"/>
            <a:r>
              <a:rPr lang="fr-FR" sz="1600" b="1" dirty="0" smtClean="0"/>
              <a:t>L’instruction</a:t>
            </a:r>
            <a:r>
              <a:rPr lang="fr-FR" sz="1600" dirty="0" smtClean="0"/>
              <a:t> </a:t>
            </a:r>
            <a:r>
              <a:rPr lang="fr-FR" sz="1600" b="1" dirty="0" smtClean="0">
                <a:solidFill>
                  <a:schemeClr val="accent1">
                    <a:lumMod val="75000"/>
                  </a:schemeClr>
                </a:solidFill>
              </a:rPr>
              <a:t>%let </a:t>
            </a:r>
            <a:r>
              <a:rPr lang="fr-FR" sz="1600" dirty="0" smtClean="0"/>
              <a:t>:</a:t>
            </a:r>
          </a:p>
          <a:p>
            <a:pPr lvl="1">
              <a:buClr>
                <a:schemeClr val="bg1"/>
              </a:buClr>
            </a:pPr>
            <a:r>
              <a:rPr lang="fr-FR" sz="1600" dirty="0" smtClean="0"/>
              <a:t>Crée une macro-variable et lui affecte une valeur. Elle peut s’utiliser n’importe où dans le code d’un programme SAS</a:t>
            </a:r>
          </a:p>
          <a:p>
            <a:pPr lvl="1">
              <a:buClr>
                <a:schemeClr val="bg1"/>
              </a:buClr>
            </a:pPr>
            <a:r>
              <a:rPr lang="fr-FR" sz="1600" b="1" dirty="0" smtClean="0"/>
              <a:t>Syntaxe</a:t>
            </a:r>
            <a:r>
              <a:rPr lang="fr-FR" sz="1600" dirty="0" smtClean="0"/>
              <a:t> :</a:t>
            </a:r>
          </a:p>
          <a:p>
            <a:pPr lvl="1">
              <a:buClr>
                <a:schemeClr val="bg1"/>
              </a:buClr>
            </a:pPr>
            <a:endParaRPr lang="fr-FR" sz="1600" dirty="0"/>
          </a:p>
          <a:p>
            <a:pPr lvl="1">
              <a:buClr>
                <a:schemeClr val="bg1"/>
              </a:buClr>
            </a:pPr>
            <a:r>
              <a:rPr lang="fr-FR" sz="1600" dirty="0" smtClean="0"/>
              <a:t>Le champ </a:t>
            </a:r>
            <a:r>
              <a:rPr lang="fr-FR" sz="1600" i="1" dirty="0" smtClean="0"/>
              <a:t>valeur</a:t>
            </a:r>
            <a:r>
              <a:rPr lang="fr-FR" sz="1600" dirty="0" smtClean="0"/>
              <a:t> peut-être :</a:t>
            </a:r>
          </a:p>
          <a:p>
            <a:pPr lvl="2">
              <a:buClr>
                <a:schemeClr val="tx2"/>
              </a:buClr>
            </a:pPr>
            <a:r>
              <a:rPr lang="fr-FR" sz="1200" dirty="0" smtClean="0"/>
              <a:t>Vide</a:t>
            </a:r>
          </a:p>
          <a:p>
            <a:pPr lvl="2">
              <a:buClr>
                <a:schemeClr val="tx2"/>
              </a:buClr>
            </a:pPr>
            <a:r>
              <a:rPr lang="fr-FR" sz="1200" dirty="0" smtClean="0"/>
              <a:t>Une chaîne de caractères</a:t>
            </a:r>
          </a:p>
          <a:p>
            <a:pPr lvl="2">
              <a:buClr>
                <a:schemeClr val="tx2"/>
              </a:buClr>
            </a:pPr>
            <a:r>
              <a:rPr lang="fr-FR" sz="1200" dirty="0" smtClean="0"/>
              <a:t>Une expression avec des macro-variables</a:t>
            </a:r>
          </a:p>
          <a:p>
            <a:pPr lvl="2">
              <a:buClr>
                <a:schemeClr val="tx2"/>
              </a:buClr>
            </a:pPr>
            <a:r>
              <a:rPr lang="fr-FR" sz="1200" dirty="0" smtClean="0"/>
              <a:t>Une expression avec des macro-fonctions</a:t>
            </a:r>
          </a:p>
          <a:p>
            <a:pPr lvl="2">
              <a:buClr>
                <a:schemeClr val="tx2"/>
              </a:buClr>
            </a:pPr>
            <a:r>
              <a:rPr lang="fr-FR" sz="1200" dirty="0" smtClean="0"/>
              <a:t>L’appel d’une macro</a:t>
            </a:r>
          </a:p>
          <a:p>
            <a:pPr lvl="1">
              <a:buClr>
                <a:schemeClr val="bg1"/>
              </a:buClr>
            </a:pPr>
            <a:r>
              <a:rPr lang="fr-FR" sz="1600" b="1" dirty="0" smtClean="0"/>
              <a:t>Exemple :</a:t>
            </a:r>
          </a:p>
          <a:p>
            <a:pPr lvl="1">
              <a:buClr>
                <a:schemeClr val="bg1"/>
              </a:buClr>
            </a:pPr>
            <a:endParaRPr lang="fr-FR" sz="1600" dirty="0"/>
          </a:p>
          <a:p>
            <a:pPr lvl="1">
              <a:buClr>
                <a:schemeClr val="bg1"/>
              </a:buClr>
            </a:pPr>
            <a:endParaRPr lang="fr-FR" sz="400" dirty="0" smtClean="0"/>
          </a:p>
          <a:p>
            <a:pPr lvl="1">
              <a:buClr>
                <a:schemeClr val="bg1"/>
              </a:buClr>
            </a:pPr>
            <a:r>
              <a:rPr lang="fr-FR" sz="1600" u="sng" dirty="0" smtClean="0"/>
              <a:t>NB :</a:t>
            </a:r>
            <a:r>
              <a:rPr lang="fr-FR" sz="1600" dirty="0" smtClean="0"/>
              <a:t> Tous les types de valeurs peuvent être cités sans guillemets, puisque systématiquement la valeur d’une macro-variable est considérée comme du texte.</a:t>
            </a:r>
            <a:endParaRPr lang="fr-FR" sz="1200" dirty="0"/>
          </a:p>
          <a:p>
            <a:pPr lvl="2">
              <a:buClr>
                <a:schemeClr val="tx2"/>
              </a:buClr>
            </a:pPr>
            <a:endParaRPr lang="fr-FR" sz="1200" dirty="0" smtClean="0"/>
          </a:p>
        </p:txBody>
      </p:sp>
      <p:sp>
        <p:nvSpPr>
          <p:cNvPr id="5" name="Titre 4"/>
          <p:cNvSpPr>
            <a:spLocks noGrp="1"/>
          </p:cNvSpPr>
          <p:nvPr>
            <p:ph type="title"/>
          </p:nvPr>
        </p:nvSpPr>
        <p:spPr/>
        <p:txBody>
          <a:bodyPr>
            <a:normAutofit/>
          </a:bodyPr>
          <a:lstStyle/>
          <a:p>
            <a:r>
              <a:rPr lang="fr-FR" cap="all" dirty="0" smtClean="0"/>
              <a:t>Les macro-variables #3</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création</a:t>
            </a:r>
            <a:endParaRPr lang="fr-FR" sz="3600" cap="small" dirty="0"/>
          </a:p>
        </p:txBody>
      </p:sp>
      <p:sp>
        <p:nvSpPr>
          <p:cNvPr id="6" name="Rectangle 5"/>
          <p:cNvSpPr/>
          <p:nvPr/>
        </p:nvSpPr>
        <p:spPr>
          <a:xfrm>
            <a:off x="1696487" y="3298195"/>
            <a:ext cx="3073277"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nom_macro_variable</a:t>
            </a:r>
            <a:r>
              <a:rPr lang="fr-FR" sz="1100" dirty="0">
                <a:solidFill>
                  <a:srgbClr val="000000"/>
                </a:solidFill>
                <a:latin typeface="Courier New" panose="02070309020205020404" pitchFamily="49" charset="0"/>
              </a:rPr>
              <a:t> = valeur ;</a:t>
            </a:r>
          </a:p>
        </p:txBody>
      </p:sp>
      <p:sp>
        <p:nvSpPr>
          <p:cNvPr id="9" name="Rectangle 8"/>
          <p:cNvSpPr/>
          <p:nvPr/>
        </p:nvSpPr>
        <p:spPr>
          <a:xfrm>
            <a:off x="1696487" y="5299296"/>
            <a:ext cx="5961888" cy="261610"/>
          </a:xfrm>
          <a:prstGeom prst="rect">
            <a:avLst/>
          </a:prstGeom>
          <a:ln w="3175">
            <a:solidFill>
              <a:schemeClr val="tx2"/>
            </a:solidFill>
          </a:ln>
        </p:spPr>
        <p:txBody>
          <a:bodyPr wrap="none">
            <a:spAutoFit/>
          </a:bodyPr>
          <a:lstStyle/>
          <a:p>
            <a:r>
              <a:rPr lang="it-IT" sz="1100" dirty="0">
                <a:solidFill>
                  <a:srgbClr val="0000FF"/>
                </a:solidFill>
                <a:latin typeface="Courier New" panose="02070309020205020404" pitchFamily="49" charset="0"/>
              </a:rPr>
              <a:t>%let</a:t>
            </a:r>
            <a:r>
              <a:rPr lang="it-IT" sz="1100" dirty="0">
                <a:solidFill>
                  <a:srgbClr val="000000"/>
                </a:solidFill>
                <a:latin typeface="Courier New" panose="02070309020205020404" pitchFamily="49" charset="0"/>
              </a:rPr>
              <a:t> semaine = lundi mardi mercredi jeudi vendredi samedi dimanche ;</a:t>
            </a:r>
            <a:endParaRPr lang="fr-FR" dirty="0"/>
          </a:p>
        </p:txBody>
      </p:sp>
      <p:pic>
        <p:nvPicPr>
          <p:cNvPr id="10" name="Image 9"/>
          <p:cNvPicPr>
            <a:picLocks noChangeAspect="1"/>
          </p:cNvPicPr>
          <p:nvPr/>
        </p:nvPicPr>
        <p:blipFill rotWithShape="1">
          <a:blip r:embed="rId2"/>
          <a:srcRect r="28730" b="2143"/>
          <a:stretch/>
        </p:blipFill>
        <p:spPr>
          <a:xfrm>
            <a:off x="64800" y="54000"/>
            <a:ext cx="2404080"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95783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076980"/>
          </a:xfrm>
        </p:spPr>
        <p:txBody>
          <a:bodyPr>
            <a:normAutofit/>
          </a:bodyPr>
          <a:lstStyle/>
          <a:p>
            <a:pPr lvl="1"/>
            <a:r>
              <a:rPr lang="fr-FR" sz="1600" b="1" dirty="0" smtClean="0"/>
              <a:t>Macro-variable </a:t>
            </a:r>
            <a:r>
              <a:rPr lang="fr-FR" sz="1600" b="1" dirty="0" smtClean="0">
                <a:solidFill>
                  <a:schemeClr val="accent1">
                    <a:lumMod val="75000"/>
                  </a:schemeClr>
                </a:solidFill>
              </a:rPr>
              <a:t>indice</a:t>
            </a:r>
          </a:p>
          <a:p>
            <a:pPr lvl="1">
              <a:buClr>
                <a:schemeClr val="bg1"/>
              </a:buClr>
            </a:pPr>
            <a:r>
              <a:rPr lang="fr-FR" sz="1600" dirty="0" smtClean="0"/>
              <a:t>Nous pouvons générer </a:t>
            </a:r>
            <a:r>
              <a:rPr lang="fr-FR" sz="1600" dirty="0"/>
              <a:t>une macro-variable indice notamment avec l’instruction </a:t>
            </a:r>
            <a:r>
              <a:rPr lang="fr-FR" sz="1600" b="1" dirty="0">
                <a:solidFill>
                  <a:schemeClr val="accent1">
                    <a:lumMod val="75000"/>
                  </a:schemeClr>
                </a:solidFill>
              </a:rPr>
              <a:t>%do</a:t>
            </a:r>
            <a:r>
              <a:rPr lang="fr-FR" sz="1600" dirty="0"/>
              <a:t>...</a:t>
            </a:r>
            <a:r>
              <a:rPr lang="fr-FR" sz="1600" b="1" dirty="0">
                <a:solidFill>
                  <a:schemeClr val="accent1">
                    <a:lumMod val="75000"/>
                  </a:schemeClr>
                </a:solidFill>
              </a:rPr>
              <a:t>%to</a:t>
            </a:r>
            <a:r>
              <a:rPr lang="fr-FR" sz="1600" dirty="0"/>
              <a:t>. </a:t>
            </a:r>
            <a:r>
              <a:rPr lang="fr-FR" sz="1600" dirty="0" smtClean="0"/>
              <a:t>Cette instruction </a:t>
            </a:r>
            <a:r>
              <a:rPr lang="fr-FR" sz="1600" dirty="0"/>
              <a:t>est utilisable uniquement à l’intérieur d’une </a:t>
            </a:r>
            <a:r>
              <a:rPr lang="fr-FR" sz="1600" dirty="0" smtClean="0"/>
              <a:t>macro :</a:t>
            </a:r>
          </a:p>
          <a:p>
            <a:pPr lvl="1">
              <a:buClr>
                <a:schemeClr val="bg1"/>
              </a:buClr>
            </a:pPr>
            <a:endParaRPr lang="fr-FR" sz="1600" dirty="0"/>
          </a:p>
          <a:p>
            <a:pPr lvl="1">
              <a:buClr>
                <a:schemeClr val="bg1"/>
              </a:buClr>
            </a:pPr>
            <a:endParaRPr lang="fr-FR" sz="1600" dirty="0" smtClean="0"/>
          </a:p>
          <a:p>
            <a:pPr lvl="1">
              <a:buClr>
                <a:schemeClr val="bg1"/>
              </a:buClr>
            </a:pPr>
            <a:endParaRPr lang="fr-FR" sz="1600" dirty="0" smtClean="0"/>
          </a:p>
          <a:p>
            <a:pPr lvl="1">
              <a:buClr>
                <a:schemeClr val="bg1"/>
              </a:buClr>
            </a:pPr>
            <a:endParaRPr lang="fr-FR" sz="1600" dirty="0"/>
          </a:p>
          <a:p>
            <a:pPr lvl="1">
              <a:buClr>
                <a:schemeClr val="bg1"/>
              </a:buClr>
            </a:pPr>
            <a:r>
              <a:rPr lang="fr-FR" sz="1600" dirty="0" smtClean="0"/>
              <a:t>L’instruction %do crée la macro-variable i et lui affecte successivement les valeurs 1 à 10. La macro boucle imprimes les tables tab1 à tab10.</a:t>
            </a:r>
          </a:p>
          <a:p>
            <a:pPr lvl="1">
              <a:buClr>
                <a:schemeClr val="bg1"/>
              </a:buClr>
            </a:pPr>
            <a:endParaRPr lang="fr-FR" sz="1100" dirty="0" smtClean="0"/>
          </a:p>
          <a:p>
            <a:pPr lvl="1"/>
            <a:r>
              <a:rPr lang="fr-FR" sz="1600" b="1" dirty="0" smtClean="0"/>
              <a:t>Les instructions </a:t>
            </a:r>
            <a:r>
              <a:rPr lang="fr-FR" sz="1600" b="1" dirty="0" smtClean="0">
                <a:solidFill>
                  <a:schemeClr val="accent1">
                    <a:lumMod val="75000"/>
                  </a:schemeClr>
                </a:solidFill>
              </a:rPr>
              <a:t>%global </a:t>
            </a:r>
            <a:r>
              <a:rPr lang="fr-FR" sz="1600" b="1" dirty="0"/>
              <a:t>et</a:t>
            </a:r>
            <a:r>
              <a:rPr lang="fr-FR" sz="1600" b="1" dirty="0" smtClean="0">
                <a:solidFill>
                  <a:schemeClr val="accent1">
                    <a:lumMod val="75000"/>
                  </a:schemeClr>
                </a:solidFill>
              </a:rPr>
              <a:t>  %local</a:t>
            </a:r>
            <a:endParaRPr lang="fr-FR" sz="1600" b="1" dirty="0">
              <a:solidFill>
                <a:schemeClr val="accent1">
                  <a:lumMod val="75000"/>
                </a:schemeClr>
              </a:solidFill>
            </a:endParaRPr>
          </a:p>
          <a:p>
            <a:pPr lvl="1">
              <a:buClr>
                <a:schemeClr val="bg1"/>
              </a:buClr>
            </a:pPr>
            <a:r>
              <a:rPr lang="fr-FR" sz="1600" dirty="0"/>
              <a:t>Ces instructions initialisent des macro-variables contenant une chaîne de caractère </a:t>
            </a:r>
            <a:r>
              <a:rPr lang="fr-FR" sz="1600" dirty="0" smtClean="0"/>
              <a:t>vide</a:t>
            </a:r>
          </a:p>
          <a:p>
            <a:pPr lvl="1">
              <a:buClr>
                <a:schemeClr val="bg1"/>
              </a:buClr>
            </a:pPr>
            <a:r>
              <a:rPr lang="fr-FR" sz="1600" b="1" dirty="0" smtClean="0"/>
              <a:t>Syntaxe :</a:t>
            </a:r>
          </a:p>
          <a:p>
            <a:pPr lvl="1">
              <a:buClr>
                <a:schemeClr val="bg1"/>
              </a:buClr>
            </a:pPr>
            <a:endParaRPr lang="fr-FR" sz="1600" b="1" dirty="0"/>
          </a:p>
          <a:p>
            <a:pPr lvl="1">
              <a:buClr>
                <a:schemeClr val="bg1"/>
              </a:buClr>
            </a:pPr>
            <a:endParaRPr lang="fr-FR" sz="1600" b="1" dirty="0" smtClean="0"/>
          </a:p>
          <a:p>
            <a:pPr lvl="1">
              <a:buClr>
                <a:schemeClr val="bg1"/>
              </a:buClr>
            </a:pPr>
            <a:r>
              <a:rPr lang="fr-FR" sz="1600" dirty="0" smtClean="0"/>
              <a:t>L’utilisation  </a:t>
            </a:r>
            <a:r>
              <a:rPr lang="fr-FR" sz="1600" dirty="0"/>
              <a:t>des  macro-instructions  %global  et  %local  sera  abordée  plus  en  détail </a:t>
            </a:r>
            <a:r>
              <a:rPr lang="fr-FR" sz="1600" dirty="0" smtClean="0"/>
              <a:t>plus tard.</a:t>
            </a:r>
            <a:endParaRPr lang="fr-FR" sz="1600" dirty="0"/>
          </a:p>
          <a:p>
            <a:pPr lvl="1">
              <a:buClr>
                <a:schemeClr val="bg1"/>
              </a:buClr>
            </a:pPr>
            <a:endParaRPr lang="fr-FR" sz="400" dirty="0" smtClean="0"/>
          </a:p>
          <a:p>
            <a:pPr lvl="2">
              <a:buClr>
                <a:schemeClr val="tx2"/>
              </a:buClr>
            </a:pPr>
            <a:endParaRPr lang="fr-FR" sz="1200" dirty="0" smtClean="0"/>
          </a:p>
        </p:txBody>
      </p:sp>
      <p:sp>
        <p:nvSpPr>
          <p:cNvPr id="5" name="Titre 4"/>
          <p:cNvSpPr>
            <a:spLocks noGrp="1"/>
          </p:cNvSpPr>
          <p:nvPr>
            <p:ph type="title"/>
          </p:nvPr>
        </p:nvSpPr>
        <p:spPr/>
        <p:txBody>
          <a:bodyPr>
            <a:normAutofit/>
          </a:bodyPr>
          <a:lstStyle/>
          <a:p>
            <a:r>
              <a:rPr lang="fr-FR" cap="all" dirty="0" smtClean="0"/>
              <a:t>Les macro-variables #4</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création</a:t>
            </a:r>
            <a:endParaRPr lang="fr-FR" sz="3600" cap="small" dirty="0"/>
          </a:p>
        </p:txBody>
      </p:sp>
      <p:sp>
        <p:nvSpPr>
          <p:cNvPr id="3" name="Rectangle 2"/>
          <p:cNvSpPr/>
          <p:nvPr/>
        </p:nvSpPr>
        <p:spPr>
          <a:xfrm>
            <a:off x="1696487" y="2155623"/>
            <a:ext cx="2771435" cy="1107996"/>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%macro</a:t>
            </a:r>
            <a:r>
              <a:rPr lang="fr-FR" sz="1100" dirty="0">
                <a:solidFill>
                  <a:srgbClr val="000000"/>
                </a:solidFill>
                <a:latin typeface="Courier New" panose="02070309020205020404" pitchFamily="49" charset="0"/>
              </a:rPr>
              <a:t> </a:t>
            </a:r>
            <a:r>
              <a:rPr lang="fr-FR" sz="1100" b="1" i="1" dirty="0">
                <a:solidFill>
                  <a:srgbClr val="000000"/>
                </a:solidFill>
                <a:latin typeface="Courier New" panose="02070309020205020404" pitchFamily="49" charset="0"/>
              </a:rPr>
              <a:t>boucle</a:t>
            </a:r>
            <a:r>
              <a:rPr lang="fr-FR" sz="1100" dirty="0">
                <a:solidFill>
                  <a:srgbClr val="000000"/>
                </a:solidFill>
                <a:latin typeface="Courier New" panose="02070309020205020404" pitchFamily="49" charset="0"/>
              </a:rPr>
              <a:t> ;</a:t>
            </a:r>
          </a:p>
          <a:p>
            <a:r>
              <a:rPr lang="pl-PL" sz="1100" dirty="0">
                <a:solidFill>
                  <a:srgbClr val="000000"/>
                </a:solidFill>
                <a:latin typeface="Courier New" panose="02070309020205020404" pitchFamily="49" charset="0"/>
              </a:rPr>
              <a:t> </a:t>
            </a:r>
            <a:r>
              <a:rPr lang="pl-PL" sz="1100" dirty="0">
                <a:solidFill>
                  <a:srgbClr val="0000FF"/>
                </a:solidFill>
                <a:latin typeface="Courier New" panose="02070309020205020404" pitchFamily="49" charset="0"/>
              </a:rPr>
              <a:t>%do</a:t>
            </a:r>
            <a:r>
              <a:rPr lang="pl-PL" sz="1100" dirty="0">
                <a:solidFill>
                  <a:srgbClr val="000000"/>
                </a:solidFill>
                <a:latin typeface="Courier New" panose="02070309020205020404" pitchFamily="49" charset="0"/>
              </a:rPr>
              <a:t> i = </a:t>
            </a:r>
            <a:r>
              <a:rPr lang="pl-PL" sz="1100" b="1" dirty="0">
                <a:solidFill>
                  <a:srgbClr val="008080"/>
                </a:solidFill>
                <a:latin typeface="Courier New" panose="02070309020205020404" pitchFamily="49" charset="0"/>
              </a:rPr>
              <a:t>1</a:t>
            </a:r>
            <a:r>
              <a:rPr lang="pl-PL" sz="1100" dirty="0">
                <a:solidFill>
                  <a:srgbClr val="000000"/>
                </a:solidFill>
                <a:latin typeface="Courier New" panose="02070309020205020404" pitchFamily="49" charset="0"/>
              </a:rPr>
              <a:t> </a:t>
            </a:r>
            <a:r>
              <a:rPr lang="pl-PL" sz="1100" dirty="0">
                <a:solidFill>
                  <a:srgbClr val="0000FF"/>
                </a:solidFill>
                <a:latin typeface="Courier New" panose="02070309020205020404" pitchFamily="49" charset="0"/>
              </a:rPr>
              <a:t>%to</a:t>
            </a:r>
            <a:r>
              <a:rPr lang="pl-PL" sz="1100" dirty="0">
                <a:solidFill>
                  <a:srgbClr val="000000"/>
                </a:solidFill>
                <a:latin typeface="Courier New" panose="02070309020205020404" pitchFamily="49" charset="0"/>
              </a:rPr>
              <a:t> </a:t>
            </a:r>
            <a:r>
              <a:rPr lang="pl-PL" sz="1100" b="1" dirty="0">
                <a:solidFill>
                  <a:srgbClr val="008080"/>
                </a:solidFill>
                <a:latin typeface="Courier New" panose="02070309020205020404" pitchFamily="49" charset="0"/>
              </a:rPr>
              <a:t>10</a:t>
            </a:r>
            <a:r>
              <a:rPr lang="pl-PL"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proc </a:t>
            </a:r>
            <a:r>
              <a:rPr lang="fr-FR" sz="1100" dirty="0" err="1">
                <a:solidFill>
                  <a:srgbClr val="000000"/>
                </a:solidFill>
                <a:latin typeface="Courier New" panose="02070309020205020404" pitchFamily="49" charset="0"/>
              </a:rPr>
              <a:t>print</a:t>
            </a:r>
            <a:r>
              <a:rPr lang="fr-FR" sz="1100" dirty="0">
                <a:solidFill>
                  <a:srgbClr val="000000"/>
                </a:solidFill>
                <a:latin typeface="Courier New" panose="02070309020205020404" pitchFamily="49" charset="0"/>
              </a:rPr>
              <a:t> data = </a:t>
            </a:r>
            <a:r>
              <a:rPr lang="fr-FR" sz="1100" dirty="0" err="1">
                <a:solidFill>
                  <a:srgbClr val="000000"/>
                </a:solidFill>
                <a:latin typeface="Courier New" panose="02070309020205020404" pitchFamily="49" charset="0"/>
              </a:rPr>
              <a:t>tab&amp;i</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run</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 ;</a:t>
            </a:r>
          </a:p>
          <a:p>
            <a:r>
              <a:rPr lang="fr-FR" sz="1100" b="1" dirty="0">
                <a:solidFill>
                  <a:srgbClr val="000080"/>
                </a:solidFill>
                <a:latin typeface="Courier New" panose="02070309020205020404" pitchFamily="49" charset="0"/>
              </a:rPr>
              <a:t>%</a:t>
            </a:r>
            <a:r>
              <a:rPr lang="fr-FR" sz="1100" b="1" dirty="0" err="1">
                <a:solidFill>
                  <a:srgbClr val="000080"/>
                </a:solidFill>
                <a:latin typeface="Courier New" panose="02070309020205020404" pitchFamily="49" charset="0"/>
              </a:rPr>
              <a:t>mend</a:t>
            </a:r>
            <a:r>
              <a:rPr lang="fr-FR" sz="1100" dirty="0">
                <a:solidFill>
                  <a:srgbClr val="000000"/>
                </a:solidFill>
                <a:latin typeface="Courier New" panose="02070309020205020404" pitchFamily="49" charset="0"/>
              </a:rPr>
              <a:t> ;</a:t>
            </a:r>
            <a:endParaRPr lang="fr-FR" dirty="0"/>
          </a:p>
        </p:txBody>
      </p:sp>
      <p:sp>
        <p:nvSpPr>
          <p:cNvPr id="10" name="Rectangle 9"/>
          <p:cNvSpPr/>
          <p:nvPr/>
        </p:nvSpPr>
        <p:spPr>
          <a:xfrm>
            <a:off x="1696487" y="4915976"/>
            <a:ext cx="2838342" cy="430887"/>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%global</a:t>
            </a:r>
            <a:r>
              <a:rPr lang="fr-FR" sz="1100" dirty="0">
                <a:solidFill>
                  <a:srgbClr val="000000"/>
                </a:solidFill>
                <a:latin typeface="Courier New" panose="02070309020205020404" pitchFamily="49" charset="0"/>
              </a:rPr>
              <a:t> nom ;</a:t>
            </a:r>
          </a:p>
          <a:p>
            <a:r>
              <a:rPr lang="fr-FR" sz="1100" dirty="0">
                <a:solidFill>
                  <a:srgbClr val="0000FF"/>
                </a:solidFill>
                <a:latin typeface="Courier New" panose="02070309020205020404" pitchFamily="49" charset="0"/>
              </a:rPr>
              <a:t>%local</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prenom</a:t>
            </a:r>
            <a:r>
              <a:rPr lang="fr-FR" sz="1100" dirty="0">
                <a:solidFill>
                  <a:srgbClr val="000000"/>
                </a:solidFill>
                <a:latin typeface="Courier New" panose="02070309020205020404" pitchFamily="49" charset="0"/>
              </a:rPr>
              <a:t> ;</a:t>
            </a:r>
            <a:endParaRPr lang="fr-FR" dirty="0"/>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018464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076980"/>
          </a:xfrm>
        </p:spPr>
        <p:txBody>
          <a:bodyPr>
            <a:normAutofit/>
          </a:bodyPr>
          <a:lstStyle/>
          <a:p>
            <a:pPr lvl="1"/>
            <a:r>
              <a:rPr lang="fr-FR" sz="1600" b="1" dirty="0" smtClean="0"/>
              <a:t>L’instruction </a:t>
            </a:r>
            <a:r>
              <a:rPr lang="fr-FR" sz="1600" b="1" dirty="0" smtClean="0">
                <a:solidFill>
                  <a:schemeClr val="accent1">
                    <a:lumMod val="75000"/>
                  </a:schemeClr>
                </a:solidFill>
              </a:rPr>
              <a:t>CALL SYMPUT</a:t>
            </a:r>
          </a:p>
          <a:p>
            <a:pPr lvl="1">
              <a:buClr>
                <a:schemeClr val="bg1"/>
              </a:buClr>
            </a:pPr>
            <a:r>
              <a:rPr lang="fr-FR" sz="1600" dirty="0"/>
              <a:t>L’instruction call </a:t>
            </a:r>
            <a:r>
              <a:rPr lang="fr-FR" sz="1600" dirty="0" err="1"/>
              <a:t>symput</a:t>
            </a:r>
            <a:r>
              <a:rPr lang="fr-FR" sz="1600" dirty="0"/>
              <a:t> permet de créer une ou plusieurs macro-variables en leur </a:t>
            </a:r>
            <a:r>
              <a:rPr lang="fr-FR" sz="1600" dirty="0" smtClean="0"/>
              <a:t>affectant les  </a:t>
            </a:r>
            <a:r>
              <a:rPr lang="fr-FR" sz="1600" dirty="0"/>
              <a:t>valeurs  d’une  variable  d’une  table  SAS.  Cette  instruction  s’utilise  obligatoirement  </a:t>
            </a:r>
            <a:r>
              <a:rPr lang="fr-FR" sz="1600" dirty="0" smtClean="0"/>
              <a:t>dans une </a:t>
            </a:r>
            <a:r>
              <a:rPr lang="fr-FR" sz="1600" dirty="0"/>
              <a:t>étape data.</a:t>
            </a:r>
          </a:p>
          <a:p>
            <a:pPr lvl="1">
              <a:buClr>
                <a:schemeClr val="bg1"/>
              </a:buClr>
            </a:pPr>
            <a:r>
              <a:rPr lang="fr-FR" sz="1600" b="1" dirty="0" smtClean="0"/>
              <a:t>Syntaxe :</a:t>
            </a:r>
          </a:p>
          <a:p>
            <a:pPr lvl="1">
              <a:buClr>
                <a:schemeClr val="bg1"/>
              </a:buClr>
            </a:pPr>
            <a:endParaRPr lang="fr-FR" sz="1600" b="1" dirty="0"/>
          </a:p>
          <a:p>
            <a:pPr lvl="1">
              <a:buClr>
                <a:schemeClr val="bg1"/>
              </a:buClr>
            </a:pPr>
            <a:endParaRPr lang="fr-FR" sz="500" b="1" dirty="0" smtClean="0"/>
          </a:p>
          <a:p>
            <a:pPr lvl="1">
              <a:buClr>
                <a:schemeClr val="bg1"/>
              </a:buClr>
            </a:pPr>
            <a:r>
              <a:rPr lang="fr-FR" sz="1600" dirty="0"/>
              <a:t>Le  premier  argument  de  l’instruction  CALL  SYMPUT  définit  le  nom  des  </a:t>
            </a:r>
            <a:r>
              <a:rPr lang="fr-FR" sz="1600" dirty="0" smtClean="0"/>
              <a:t>macro-variables créées </a:t>
            </a:r>
            <a:r>
              <a:rPr lang="fr-FR" sz="1600" dirty="0"/>
              <a:t>au cours de l’étape Data. Cette expression </a:t>
            </a:r>
            <a:r>
              <a:rPr lang="fr-FR" sz="1600" dirty="0" smtClean="0"/>
              <a:t>peut </a:t>
            </a:r>
            <a:r>
              <a:rPr lang="fr-FR" sz="1600" dirty="0"/>
              <a:t>contenir :</a:t>
            </a:r>
          </a:p>
          <a:p>
            <a:pPr lvl="2">
              <a:buClr>
                <a:schemeClr val="tx2"/>
              </a:buClr>
            </a:pPr>
            <a:r>
              <a:rPr lang="fr-FR" sz="1600" dirty="0" smtClean="0"/>
              <a:t>le </a:t>
            </a:r>
            <a:r>
              <a:rPr lang="fr-FR" sz="1600" dirty="0"/>
              <a:t>nom de la macro-variable, entouré de guillemets,</a:t>
            </a:r>
          </a:p>
          <a:p>
            <a:pPr lvl="2">
              <a:buClr>
                <a:schemeClr val="tx2"/>
              </a:buClr>
            </a:pPr>
            <a:r>
              <a:rPr lang="fr-FR" sz="1600" dirty="0" smtClean="0"/>
              <a:t>une  </a:t>
            </a:r>
            <a:r>
              <a:rPr lang="fr-FR" sz="1600" dirty="0"/>
              <a:t>formule  de  calcul  de  l’étape  </a:t>
            </a:r>
            <a:r>
              <a:rPr lang="fr-FR" sz="1600" dirty="0" smtClean="0"/>
              <a:t>DATA,  </a:t>
            </a:r>
            <a:r>
              <a:rPr lang="fr-FR" sz="1600" dirty="0"/>
              <a:t>utilisant  des  chaînes  de  caractères  </a:t>
            </a:r>
            <a:r>
              <a:rPr lang="fr-FR" sz="1600" dirty="0" smtClean="0"/>
              <a:t>entre guillemets</a:t>
            </a:r>
            <a:r>
              <a:rPr lang="fr-FR" sz="1600" dirty="0"/>
              <a:t>, des variables SAS et des fonctions.</a:t>
            </a:r>
          </a:p>
          <a:p>
            <a:pPr lvl="1">
              <a:buClr>
                <a:schemeClr val="bg1"/>
              </a:buClr>
            </a:pPr>
            <a:r>
              <a:rPr lang="fr-FR" sz="1600" dirty="0"/>
              <a:t>Le deuxième argument de l’instruction donne la variable SAS dont on souhaite récupérer </a:t>
            </a:r>
            <a:r>
              <a:rPr lang="fr-FR" sz="1600" dirty="0" smtClean="0"/>
              <a:t>les valeurs</a:t>
            </a:r>
            <a:r>
              <a:rPr lang="fr-FR" sz="1600" dirty="0"/>
              <a:t>.  A  chaque  observation  lue,  la  valeur  de  cette  variable  est  copiée  dans  la  </a:t>
            </a:r>
            <a:r>
              <a:rPr lang="fr-FR" sz="1600" dirty="0" smtClean="0"/>
              <a:t>macro-variable </a:t>
            </a:r>
            <a:r>
              <a:rPr lang="fr-FR" sz="1600" dirty="0"/>
              <a:t>voulue. Il est possible de donner dans cet argument un calcul plutôt que seulement </a:t>
            </a:r>
            <a:r>
              <a:rPr lang="fr-FR" sz="1600" dirty="0" smtClean="0"/>
              <a:t>un nom </a:t>
            </a:r>
            <a:r>
              <a:rPr lang="fr-FR" sz="1600" dirty="0"/>
              <a:t>de variable.</a:t>
            </a:r>
            <a:endParaRPr lang="fr-FR" sz="400" dirty="0" smtClean="0"/>
          </a:p>
          <a:p>
            <a:pPr lvl="2">
              <a:buClr>
                <a:schemeClr val="tx2"/>
              </a:buClr>
            </a:pPr>
            <a:endParaRPr lang="fr-FR" sz="1200" dirty="0" smtClean="0"/>
          </a:p>
        </p:txBody>
      </p:sp>
      <p:sp>
        <p:nvSpPr>
          <p:cNvPr id="5" name="Titre 4"/>
          <p:cNvSpPr>
            <a:spLocks noGrp="1"/>
          </p:cNvSpPr>
          <p:nvPr>
            <p:ph type="title"/>
          </p:nvPr>
        </p:nvSpPr>
        <p:spPr/>
        <p:txBody>
          <a:bodyPr>
            <a:normAutofit/>
          </a:bodyPr>
          <a:lstStyle/>
          <a:p>
            <a:r>
              <a:rPr lang="fr-FR" cap="all" dirty="0" smtClean="0"/>
              <a:t>Les macro-variables #5</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création</a:t>
            </a:r>
            <a:endParaRPr lang="fr-FR" sz="3600" cap="small" dirty="0"/>
          </a:p>
        </p:txBody>
      </p:sp>
      <p:sp>
        <p:nvSpPr>
          <p:cNvPr id="6" name="Rectangle 5"/>
          <p:cNvSpPr/>
          <p:nvPr/>
        </p:nvSpPr>
        <p:spPr>
          <a:xfrm>
            <a:off x="1696487" y="2510176"/>
            <a:ext cx="4942379" cy="261610"/>
          </a:xfrm>
          <a:prstGeom prst="rect">
            <a:avLst/>
          </a:prstGeom>
          <a:ln w="3175">
            <a:solidFill>
              <a:schemeClr val="tx2"/>
            </a:solidFill>
          </a:ln>
        </p:spPr>
        <p:txBody>
          <a:bodyPr wrap="none">
            <a:spAutoFit/>
          </a:bodyPr>
          <a:lstStyle/>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call</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symput</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nom_macro</a:t>
            </a:r>
            <a:r>
              <a:rPr lang="fr-FR" sz="1100" dirty="0">
                <a:solidFill>
                  <a:srgbClr val="000000"/>
                </a:solidFill>
                <a:latin typeface="Courier New" panose="02070309020205020404" pitchFamily="49" charset="0"/>
              </a:rPr>
              <a:t>-variable, </a:t>
            </a:r>
            <a:r>
              <a:rPr lang="fr-FR" sz="1100" dirty="0" err="1">
                <a:solidFill>
                  <a:srgbClr val="000000"/>
                </a:solidFill>
                <a:latin typeface="Courier New" panose="02070309020205020404" pitchFamily="49" charset="0"/>
              </a:rPr>
              <a:t>valeur_macro_variable</a:t>
            </a:r>
            <a:r>
              <a:rPr lang="fr-FR" sz="1100" dirty="0">
                <a:solidFill>
                  <a:srgbClr val="000000"/>
                </a:solidFill>
                <a:latin typeface="Courier New" panose="02070309020205020404" pitchFamily="49" charset="0"/>
              </a:rPr>
              <a:t>);</a:t>
            </a:r>
            <a:endParaRPr lang="fr-FR" dirty="0"/>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828268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489575"/>
          </a:xfrm>
        </p:spPr>
        <p:txBody>
          <a:bodyPr>
            <a:normAutofit/>
          </a:bodyPr>
          <a:lstStyle/>
          <a:p>
            <a:pPr lvl="1">
              <a:buClr>
                <a:schemeClr val="bg1"/>
              </a:buClr>
            </a:pPr>
            <a:r>
              <a:rPr lang="fr-FR" sz="1600" b="1" dirty="0" smtClean="0"/>
              <a:t>Exemple :</a:t>
            </a:r>
          </a:p>
          <a:p>
            <a:pPr lvl="1">
              <a:buClr>
                <a:schemeClr val="bg1"/>
              </a:buClr>
            </a:pPr>
            <a:endParaRPr lang="fr-FR" sz="1600" b="1" dirty="0"/>
          </a:p>
          <a:p>
            <a:pPr lvl="1">
              <a:buClr>
                <a:schemeClr val="bg1"/>
              </a:buClr>
            </a:pPr>
            <a:endParaRPr lang="fr-FR" sz="500" b="1" dirty="0" smtClean="0"/>
          </a:p>
          <a:p>
            <a:pPr lvl="1">
              <a:buClr>
                <a:schemeClr val="bg1"/>
              </a:buClr>
            </a:pPr>
            <a:endParaRPr lang="fr-FR" sz="1600" dirty="0" smtClean="0"/>
          </a:p>
          <a:p>
            <a:pPr lvl="1">
              <a:buClr>
                <a:schemeClr val="bg1"/>
              </a:buClr>
            </a:pPr>
            <a:endParaRPr lang="fr-FR" sz="500" dirty="0" smtClean="0"/>
          </a:p>
          <a:p>
            <a:pPr lvl="1">
              <a:buClr>
                <a:schemeClr val="bg1"/>
              </a:buClr>
            </a:pPr>
            <a:r>
              <a:rPr lang="fr-FR" sz="1600" dirty="0"/>
              <a:t>Dans cet exemple, </a:t>
            </a:r>
            <a:r>
              <a:rPr lang="fr-FR" sz="1600" dirty="0" smtClean="0"/>
              <a:t>nous copions de </a:t>
            </a:r>
            <a:r>
              <a:rPr lang="fr-FR" sz="1600" dirty="0"/>
              <a:t>manière répétée, </a:t>
            </a:r>
            <a:r>
              <a:rPr lang="fr-FR" sz="1600" dirty="0" smtClean="0"/>
              <a:t>à toutes </a:t>
            </a:r>
            <a:r>
              <a:rPr lang="fr-FR" sz="1600" dirty="0"/>
              <a:t>les observations lues, la valeur de </a:t>
            </a:r>
            <a:r>
              <a:rPr lang="fr-FR" sz="1600" dirty="0" smtClean="0"/>
              <a:t>la variable  </a:t>
            </a:r>
            <a:r>
              <a:rPr lang="fr-FR" sz="1600" dirty="0"/>
              <a:t>_N_  (numéro  de  l’observation  lue).  Il  en  résulte  que,  à  la  fin  de  l’étape  Data,  </a:t>
            </a:r>
            <a:r>
              <a:rPr lang="fr-FR" sz="1600" dirty="0" smtClean="0"/>
              <a:t>la macro-variable </a:t>
            </a:r>
            <a:r>
              <a:rPr lang="fr-FR" sz="1600" dirty="0"/>
              <a:t>N a pris le numéro de la dernière observation lue.</a:t>
            </a:r>
          </a:p>
          <a:p>
            <a:pPr lvl="1">
              <a:buClr>
                <a:schemeClr val="bg1"/>
              </a:buClr>
            </a:pPr>
            <a:r>
              <a:rPr lang="fr-FR" sz="1600" dirty="0"/>
              <a:t>Il est également possible de créer autant de macro-variables qu’il y a d’observations dans </a:t>
            </a:r>
            <a:r>
              <a:rPr lang="fr-FR" sz="1600" dirty="0" smtClean="0"/>
              <a:t>une table</a:t>
            </a:r>
            <a:r>
              <a:rPr lang="fr-FR" sz="1600" dirty="0"/>
              <a:t>.  Pour  cela,  il  faut  s’assurer  que  le  premier  argument  de  CALL  SYMPUT  changera  </a:t>
            </a:r>
            <a:r>
              <a:rPr lang="fr-FR" sz="1600" dirty="0" smtClean="0"/>
              <a:t>à chaque </a:t>
            </a:r>
            <a:r>
              <a:rPr lang="fr-FR" sz="1600" dirty="0"/>
              <a:t>observation. Il sera en général construit avec la formule </a:t>
            </a:r>
            <a:r>
              <a:rPr lang="fr-FR" sz="1600" dirty="0" smtClean="0"/>
              <a:t>suivante </a:t>
            </a:r>
          </a:p>
          <a:p>
            <a:pPr lvl="1">
              <a:buClr>
                <a:schemeClr val="bg1"/>
              </a:buClr>
            </a:pPr>
            <a:endParaRPr lang="fr-FR" dirty="0"/>
          </a:p>
          <a:p>
            <a:pPr lvl="1">
              <a:buClr>
                <a:schemeClr val="bg1"/>
              </a:buClr>
            </a:pPr>
            <a:r>
              <a:rPr lang="fr-FR" sz="1600" dirty="0"/>
              <a:t>Cette formule concatène la « </a:t>
            </a:r>
            <a:r>
              <a:rPr lang="fr-FR" sz="1600" b="1" dirty="0"/>
              <a:t>racine</a:t>
            </a:r>
            <a:r>
              <a:rPr lang="fr-FR" sz="1600" dirty="0"/>
              <a:t> » commune à tous les noms de macro-variables </a:t>
            </a:r>
            <a:r>
              <a:rPr lang="fr-FR" sz="1600" dirty="0" smtClean="0"/>
              <a:t>générés, un  </a:t>
            </a:r>
            <a:r>
              <a:rPr lang="fr-FR" sz="1600" dirty="0"/>
              <a:t>numéro  qui  s’incrémente  à  chaque  observation.  Ici,  </a:t>
            </a:r>
            <a:r>
              <a:rPr lang="fr-FR" sz="1600" dirty="0" smtClean="0"/>
              <a:t>nous obtenons une  </a:t>
            </a:r>
            <a:r>
              <a:rPr lang="fr-FR" sz="1600" dirty="0"/>
              <a:t>séquence  de  </a:t>
            </a:r>
            <a:r>
              <a:rPr lang="fr-FR" sz="1600" dirty="0" smtClean="0"/>
              <a:t>macro- variables </a:t>
            </a:r>
            <a:r>
              <a:rPr lang="fr-FR" sz="1600" dirty="0"/>
              <a:t>appelées macro-variable1, macro-variable2</a:t>
            </a:r>
            <a:r>
              <a:rPr lang="fr-FR" sz="1600" dirty="0" smtClean="0"/>
              <a:t>..</a:t>
            </a:r>
          </a:p>
          <a:p>
            <a:pPr lvl="1">
              <a:buClr>
                <a:schemeClr val="bg1"/>
              </a:buClr>
            </a:pPr>
            <a:r>
              <a:rPr lang="fr-FR" sz="1600" b="1" dirty="0"/>
              <a:t>Exemple </a:t>
            </a:r>
            <a:r>
              <a:rPr lang="fr-FR" sz="1600" b="1" dirty="0" smtClean="0"/>
              <a:t>:</a:t>
            </a:r>
          </a:p>
          <a:p>
            <a:pPr lvl="1">
              <a:buClr>
                <a:schemeClr val="bg1"/>
              </a:buClr>
            </a:pPr>
            <a:endParaRPr lang="fr-FR" sz="3200" b="1" dirty="0"/>
          </a:p>
          <a:p>
            <a:pPr lvl="1">
              <a:buClr>
                <a:schemeClr val="bg1"/>
              </a:buClr>
            </a:pPr>
            <a:endParaRPr lang="fr-FR" sz="1600" b="1" dirty="0"/>
          </a:p>
          <a:p>
            <a:pPr lvl="1">
              <a:buClr>
                <a:schemeClr val="bg1"/>
              </a:buClr>
            </a:pPr>
            <a:r>
              <a:rPr lang="fr-FR" sz="1600" dirty="0"/>
              <a:t>Cette  exemple  récupère,  dans  autant  de  macro-variables  qu’il  est  nécessaire,  les  noms  </a:t>
            </a:r>
            <a:r>
              <a:rPr lang="fr-FR" sz="1600" dirty="0" smtClean="0"/>
              <a:t>des clients</a:t>
            </a:r>
            <a:r>
              <a:rPr lang="fr-FR" sz="1600" dirty="0"/>
              <a:t>. Les macro-variables s’appelleront NOMCLI1, NOMCLI2...</a:t>
            </a:r>
          </a:p>
          <a:p>
            <a:pPr lvl="1">
              <a:buClr>
                <a:schemeClr val="bg1"/>
              </a:buClr>
            </a:pPr>
            <a:endParaRPr lang="fr-FR" sz="1600" dirty="0"/>
          </a:p>
          <a:p>
            <a:pPr lvl="2">
              <a:buClr>
                <a:schemeClr val="tx2"/>
              </a:buClr>
            </a:pPr>
            <a:endParaRPr lang="fr-FR" sz="1200" dirty="0" smtClean="0"/>
          </a:p>
        </p:txBody>
      </p:sp>
      <p:sp>
        <p:nvSpPr>
          <p:cNvPr id="5" name="Titre 4"/>
          <p:cNvSpPr>
            <a:spLocks noGrp="1"/>
          </p:cNvSpPr>
          <p:nvPr>
            <p:ph type="title"/>
          </p:nvPr>
        </p:nvSpPr>
        <p:spPr/>
        <p:txBody>
          <a:bodyPr>
            <a:normAutofit/>
          </a:bodyPr>
          <a:lstStyle/>
          <a:p>
            <a:r>
              <a:rPr lang="fr-FR" cap="all" dirty="0" smtClean="0"/>
              <a:t>Les macro-variables #6</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création</a:t>
            </a:r>
            <a:endParaRPr lang="fr-FR" sz="3600" cap="small" dirty="0"/>
          </a:p>
        </p:txBody>
      </p:sp>
      <p:sp>
        <p:nvSpPr>
          <p:cNvPr id="3" name="Rectangle 2"/>
          <p:cNvSpPr/>
          <p:nvPr/>
        </p:nvSpPr>
        <p:spPr>
          <a:xfrm>
            <a:off x="1687551" y="1694502"/>
            <a:ext cx="2282283" cy="76944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_</a:t>
            </a:r>
            <a:r>
              <a:rPr lang="fr-FR" sz="1100" dirty="0" err="1">
                <a:solidFill>
                  <a:srgbClr val="0000FF"/>
                </a:solidFill>
                <a:latin typeface="Courier New" panose="02070309020205020404" pitchFamily="49" charset="0"/>
              </a:rPr>
              <a:t>null</a:t>
            </a:r>
            <a:r>
              <a:rPr lang="fr-FR" sz="1100" dirty="0">
                <a:solidFill>
                  <a:srgbClr val="0000FF"/>
                </a:solidFill>
                <a:latin typeface="Courier New" panose="02070309020205020404" pitchFamily="49" charset="0"/>
              </a:rPr>
              <a:t>_</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tab;</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call</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symput</a:t>
            </a:r>
            <a:r>
              <a:rPr lang="fr-FR" sz="1100" dirty="0">
                <a:solidFill>
                  <a:srgbClr val="000000"/>
                </a:solidFill>
                <a:latin typeface="Courier New" panose="02070309020205020404" pitchFamily="49" charset="0"/>
              </a:rPr>
              <a:t>(</a:t>
            </a:r>
            <a:r>
              <a:rPr lang="fr-FR" sz="1100" dirty="0">
                <a:solidFill>
                  <a:srgbClr val="800080"/>
                </a:solidFill>
                <a:latin typeface="Courier New" panose="02070309020205020404" pitchFamily="49" charset="0"/>
              </a:rPr>
              <a:t>'N'</a:t>
            </a:r>
            <a:r>
              <a:rPr lang="fr-FR" sz="1100" dirty="0">
                <a:solidFill>
                  <a:srgbClr val="000000"/>
                </a:solidFill>
                <a:latin typeface="Courier New" panose="02070309020205020404" pitchFamily="49" charset="0"/>
              </a:rPr>
              <a:t>,_N_)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sp>
        <p:nvSpPr>
          <p:cNvPr id="9" name="Rectangle 8"/>
          <p:cNvSpPr/>
          <p:nvPr/>
        </p:nvSpPr>
        <p:spPr>
          <a:xfrm>
            <a:off x="1687551" y="3959834"/>
            <a:ext cx="2818400" cy="261610"/>
          </a:xfrm>
          <a:prstGeom prst="rect">
            <a:avLst/>
          </a:prstGeom>
          <a:ln w="3175">
            <a:solidFill>
              <a:schemeClr val="tx2"/>
            </a:solidFill>
          </a:ln>
        </p:spPr>
        <p:txBody>
          <a:bodyPr wrap="none">
            <a:spAutoFit/>
          </a:bodyPr>
          <a:lstStyle/>
          <a:p>
            <a:r>
              <a:rPr lang="fr-FR" sz="1100" dirty="0">
                <a:solidFill>
                  <a:srgbClr val="000000"/>
                </a:solidFill>
                <a:latin typeface="Courier New" panose="02070309020205020404" pitchFamily="49" charset="0"/>
              </a:rPr>
              <a:t>COMPRESS(</a:t>
            </a:r>
            <a:r>
              <a:rPr lang="fr-FR" sz="1100" dirty="0">
                <a:solidFill>
                  <a:srgbClr val="800080"/>
                </a:solidFill>
                <a:latin typeface="Courier New" panose="02070309020205020404" pitchFamily="49" charset="0"/>
              </a:rPr>
              <a:t>'macro-variable'</a:t>
            </a:r>
            <a:r>
              <a:rPr lang="fr-FR" sz="1100" dirty="0">
                <a:solidFill>
                  <a:srgbClr val="000000"/>
                </a:solidFill>
                <a:latin typeface="Courier New" panose="02070309020205020404" pitchFamily="49" charset="0"/>
              </a:rPr>
              <a:t>||_N_)</a:t>
            </a:r>
            <a:endParaRPr lang="fr-FR" dirty="0"/>
          </a:p>
        </p:txBody>
      </p:sp>
      <p:sp>
        <p:nvSpPr>
          <p:cNvPr id="11" name="Rectangle 10"/>
          <p:cNvSpPr/>
          <p:nvPr/>
        </p:nvSpPr>
        <p:spPr>
          <a:xfrm>
            <a:off x="1687551" y="5277815"/>
            <a:ext cx="6096000" cy="769441"/>
          </a:xfrm>
          <a:prstGeom prst="rect">
            <a:avLst/>
          </a:prstGeom>
          <a:ln w="3175">
            <a:solidFill>
              <a:schemeClr val="tx2"/>
            </a:solidFill>
          </a:ln>
        </p:spPr>
        <p:txBody>
          <a:bodyPr>
            <a:spAutoFit/>
          </a:bodyPr>
          <a:lstStyle/>
          <a:p>
            <a:r>
              <a:rPr lang="fr-FR" sz="1100" b="1" dirty="0">
                <a:solidFill>
                  <a:srgbClr val="000080"/>
                </a:solidFill>
                <a:latin typeface="Courier New" panose="02070309020205020404" pitchFamily="49" charset="0"/>
              </a:rPr>
              <a:t>data</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_</a:t>
            </a:r>
            <a:r>
              <a:rPr lang="fr-FR" sz="1100" dirty="0" err="1">
                <a:solidFill>
                  <a:srgbClr val="0000FF"/>
                </a:solidFill>
                <a:latin typeface="Courier New" panose="02070309020205020404" pitchFamily="49" charset="0"/>
              </a:rPr>
              <a:t>null</a:t>
            </a:r>
            <a:r>
              <a:rPr lang="fr-FR" sz="1100" dirty="0">
                <a:solidFill>
                  <a:srgbClr val="0000FF"/>
                </a:solidFill>
                <a:latin typeface="Courier New" panose="02070309020205020404" pitchFamily="49" charset="0"/>
              </a:rPr>
              <a:t>_</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base.clients</a:t>
            </a:r>
            <a:r>
              <a:rPr lang="fr-FR" sz="1100" dirty="0">
                <a:solidFill>
                  <a:srgbClr val="000000"/>
                </a:solidFill>
                <a:latin typeface="Courier New" panose="02070309020205020404" pitchFamily="49" charset="0"/>
              </a:rPr>
              <a:t>;</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call</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symput</a:t>
            </a:r>
            <a:r>
              <a:rPr lang="en-US" sz="1100" dirty="0">
                <a:solidFill>
                  <a:srgbClr val="000000"/>
                </a:solidFill>
                <a:latin typeface="Courier New" panose="02070309020205020404" pitchFamily="49" charset="0"/>
              </a:rPr>
              <a:t>(COMPRESS(</a:t>
            </a:r>
            <a:r>
              <a:rPr lang="en-US" sz="1100" dirty="0">
                <a:solidFill>
                  <a:srgbClr val="800080"/>
                </a:solidFill>
                <a:latin typeface="Courier New" panose="02070309020205020404" pitchFamily="49" charset="0"/>
              </a:rPr>
              <a:t>'</a:t>
            </a:r>
            <a:r>
              <a:rPr lang="en-US" sz="1100" dirty="0" err="1">
                <a:solidFill>
                  <a:srgbClr val="800080"/>
                </a:solidFill>
                <a:latin typeface="Courier New" panose="02070309020205020404" pitchFamily="49" charset="0"/>
              </a:rPr>
              <a:t>nomCli</a:t>
            </a:r>
            <a:r>
              <a:rPr lang="en-US" sz="1100" dirty="0">
                <a:solidFill>
                  <a:srgbClr val="800080"/>
                </a:solidFill>
                <a:latin typeface="Courier New" panose="02070309020205020404" pitchFamily="49" charset="0"/>
              </a:rPr>
              <a:t>'</a:t>
            </a:r>
            <a:r>
              <a:rPr lang="en-US" sz="1100" dirty="0">
                <a:solidFill>
                  <a:srgbClr val="000000"/>
                </a:solidFill>
                <a:latin typeface="Courier New" panose="02070309020205020404" pitchFamily="49" charset="0"/>
              </a:rPr>
              <a:t>||_N_),nom) ;</a:t>
            </a:r>
          </a:p>
          <a:p>
            <a:r>
              <a:rPr lang="fr-FR" sz="1100" b="1" dirty="0" err="1">
                <a:solidFill>
                  <a:srgbClr val="000080"/>
                </a:solidFill>
                <a:latin typeface="Courier New" panose="02070309020205020404" pitchFamily="49" charset="0"/>
              </a:rPr>
              <a:t>run</a:t>
            </a:r>
            <a:r>
              <a:rPr lang="fr-FR" sz="1100" dirty="0">
                <a:solidFill>
                  <a:srgbClr val="000000"/>
                </a:solidFill>
                <a:latin typeface="Courier New" panose="02070309020205020404" pitchFamily="49" charset="0"/>
              </a:rPr>
              <a:t>;</a:t>
            </a:r>
            <a:endParaRPr lang="fr-FR" dirty="0"/>
          </a:p>
        </p:txBody>
      </p:sp>
      <p:pic>
        <p:nvPicPr>
          <p:cNvPr id="10" name="Image 9"/>
          <p:cNvPicPr>
            <a:picLocks noChangeAspect="1"/>
          </p:cNvPicPr>
          <p:nvPr/>
        </p:nvPicPr>
        <p:blipFill rotWithShape="1">
          <a:blip r:embed="rId2"/>
          <a:srcRect r="28730" b="2143"/>
          <a:stretch/>
        </p:blipFill>
        <p:spPr>
          <a:xfrm>
            <a:off x="64800" y="54000"/>
            <a:ext cx="2404080" cy="303447"/>
          </a:xfrm>
          <a:prstGeom prst="rect">
            <a:avLst/>
          </a:prstGeom>
        </p:spPr>
      </p:pic>
      <p:sp>
        <p:nvSpPr>
          <p:cNvPr id="12" name="Rectangle 1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083787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076980"/>
          </a:xfrm>
        </p:spPr>
        <p:txBody>
          <a:bodyPr>
            <a:normAutofit/>
          </a:bodyPr>
          <a:lstStyle/>
          <a:p>
            <a:r>
              <a:rPr lang="fr-FR" sz="1800" dirty="0"/>
              <a:t>Les macro-variables automatiques sont créées lors de l’appel de </a:t>
            </a:r>
            <a:r>
              <a:rPr lang="fr-FR" sz="1800" dirty="0" smtClean="0"/>
              <a:t>SAS.</a:t>
            </a:r>
          </a:p>
          <a:p>
            <a:r>
              <a:rPr lang="fr-FR" sz="1800" dirty="0" smtClean="0"/>
              <a:t>Elles </a:t>
            </a:r>
            <a:r>
              <a:rPr lang="fr-FR" sz="1800" dirty="0"/>
              <a:t>ont des noms préfixés par </a:t>
            </a:r>
            <a:r>
              <a:rPr lang="fr-FR" sz="1800" dirty="0" smtClean="0"/>
              <a:t>SYS.</a:t>
            </a:r>
          </a:p>
          <a:p>
            <a:r>
              <a:rPr lang="fr-FR" sz="1800" dirty="0" smtClean="0"/>
              <a:t>Elles </a:t>
            </a:r>
            <a:r>
              <a:rPr lang="fr-FR" sz="1800" dirty="0"/>
              <a:t>donnent des informations sur le déroulement des étapes SAS</a:t>
            </a:r>
            <a:r>
              <a:rPr lang="fr-FR" sz="1800" dirty="0" smtClean="0"/>
              <a:t>.</a:t>
            </a:r>
          </a:p>
          <a:p>
            <a:r>
              <a:rPr lang="fr-FR" sz="1800" dirty="0" smtClean="0"/>
              <a:t>Les </a:t>
            </a:r>
            <a:r>
              <a:rPr lang="fr-FR" sz="1800" dirty="0"/>
              <a:t>principales macro-variables automatiques sont les suivantes :</a:t>
            </a:r>
            <a:endParaRPr lang="fr-FR" sz="1800" dirty="0" smtClean="0"/>
          </a:p>
          <a:p>
            <a:pPr lvl="2">
              <a:buClr>
                <a:schemeClr val="tx2"/>
              </a:buClr>
            </a:pPr>
            <a:endParaRPr lang="fr-FR" sz="1800" dirty="0" smtClean="0"/>
          </a:p>
        </p:txBody>
      </p:sp>
      <p:sp>
        <p:nvSpPr>
          <p:cNvPr id="5" name="Titre 4"/>
          <p:cNvSpPr>
            <a:spLocks noGrp="1"/>
          </p:cNvSpPr>
          <p:nvPr>
            <p:ph type="title"/>
          </p:nvPr>
        </p:nvSpPr>
        <p:spPr/>
        <p:txBody>
          <a:bodyPr>
            <a:normAutofit/>
          </a:bodyPr>
          <a:lstStyle/>
          <a:p>
            <a:r>
              <a:rPr lang="fr-FR" cap="all" dirty="0" smtClean="0"/>
              <a:t>Les macro-variables #7</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automatiques</a:t>
            </a:r>
            <a:endParaRPr lang="fr-FR" sz="3600" cap="small" dirty="0"/>
          </a:p>
        </p:txBody>
      </p:sp>
      <p:graphicFrame>
        <p:nvGraphicFramePr>
          <p:cNvPr id="10" name="Tableau 9"/>
          <p:cNvGraphicFramePr>
            <a:graphicFrameLocks noGrp="1"/>
          </p:cNvGraphicFramePr>
          <p:nvPr>
            <p:extLst>
              <p:ext uri="{D42A27DB-BD31-4B8C-83A1-F6EECF244321}">
                <p14:modId xmlns:p14="http://schemas.microsoft.com/office/powerpoint/2010/main" val="2380702130"/>
              </p:ext>
            </p:extLst>
          </p:nvPr>
        </p:nvGraphicFramePr>
        <p:xfrm>
          <a:off x="1219117" y="2942475"/>
          <a:ext cx="8816981" cy="2660260"/>
        </p:xfrm>
        <a:graphic>
          <a:graphicData uri="http://schemas.openxmlformats.org/drawingml/2006/table">
            <a:tbl>
              <a:tblPr firstRow="1" bandRow="1">
                <a:tableStyleId>{69012ECD-51FC-41F1-AA8D-1B2483CD663E}</a:tableStyleId>
              </a:tblPr>
              <a:tblGrid>
                <a:gridCol w="1766594">
                  <a:extLst>
                    <a:ext uri="{9D8B030D-6E8A-4147-A177-3AD203B41FA5}">
                      <a16:colId xmlns:a16="http://schemas.microsoft.com/office/drawing/2014/main" val="605965331"/>
                    </a:ext>
                  </a:extLst>
                </a:gridCol>
                <a:gridCol w="7050387">
                  <a:extLst>
                    <a:ext uri="{9D8B030D-6E8A-4147-A177-3AD203B41FA5}">
                      <a16:colId xmlns:a16="http://schemas.microsoft.com/office/drawing/2014/main" val="4115848332"/>
                    </a:ext>
                  </a:extLst>
                </a:gridCol>
              </a:tblGrid>
              <a:tr h="312596">
                <a:tc>
                  <a:txBody>
                    <a:bodyPr/>
                    <a:lstStyle/>
                    <a:p>
                      <a:r>
                        <a:rPr lang="fr-FR" sz="1100" dirty="0" smtClean="0"/>
                        <a:t>Macro-variable</a:t>
                      </a:r>
                      <a:endParaRPr lang="fr-FR" sz="1100" dirty="0"/>
                    </a:p>
                  </a:txBody>
                  <a:tcPr/>
                </a:tc>
                <a:tc>
                  <a:txBody>
                    <a:bodyPr/>
                    <a:lstStyle/>
                    <a:p>
                      <a:r>
                        <a:rPr lang="fr-FR" sz="1100" dirty="0" smtClean="0"/>
                        <a:t>Définition</a:t>
                      </a:r>
                      <a:endParaRPr lang="fr-FR" sz="1100" dirty="0"/>
                    </a:p>
                  </a:txBody>
                  <a:tcPr/>
                </a:tc>
                <a:extLst>
                  <a:ext uri="{0D108BD9-81ED-4DB2-BD59-A6C34878D82A}">
                    <a16:rowId xmlns:a16="http://schemas.microsoft.com/office/drawing/2014/main" val="3913831295"/>
                  </a:ext>
                </a:extLst>
              </a:tr>
              <a:tr h="312596">
                <a:tc>
                  <a:txBody>
                    <a:bodyPr/>
                    <a:lstStyle/>
                    <a:p>
                      <a:r>
                        <a:rPr lang="fr-FR" sz="1100" dirty="0" smtClean="0"/>
                        <a:t>SYSDATE</a:t>
                      </a:r>
                      <a:endParaRPr lang="fr-FR" sz="1100" dirty="0"/>
                    </a:p>
                  </a:txBody>
                  <a:tcPr/>
                </a:tc>
                <a:tc>
                  <a:txBody>
                    <a:bodyPr/>
                    <a:lstStyle/>
                    <a:p>
                      <a:pPr marL="0" algn="l" defTabSz="914377" rtl="0" eaLnBrk="1" latinLnBrk="0" hangingPunct="1"/>
                      <a:r>
                        <a:rPr lang="fr-FR" sz="1100" kern="1200" dirty="0" smtClean="0">
                          <a:solidFill>
                            <a:schemeClr val="tx1"/>
                          </a:solidFill>
                          <a:latin typeface="+mn-lt"/>
                          <a:ea typeface="+mn-ea"/>
                          <a:cs typeface="+mn-cs"/>
                        </a:rPr>
                        <a:t>Date d’ouverture de la session en cours. Elle</a:t>
                      </a:r>
                      <a:r>
                        <a:rPr lang="fr-FR" sz="1100" kern="1200" baseline="0" dirty="0" smtClean="0">
                          <a:solidFill>
                            <a:schemeClr val="tx1"/>
                          </a:solidFill>
                          <a:latin typeface="+mn-lt"/>
                          <a:ea typeface="+mn-ea"/>
                          <a:cs typeface="+mn-cs"/>
                        </a:rPr>
                        <a:t> est donnée par le système au format DDMMYY7.</a:t>
                      </a:r>
                      <a:endParaRPr lang="fr-FR" sz="1100" kern="1200" dirty="0">
                        <a:solidFill>
                          <a:schemeClr val="tx1"/>
                        </a:solidFill>
                        <a:latin typeface="+mn-lt"/>
                        <a:ea typeface="+mn-ea"/>
                        <a:cs typeface="+mn-cs"/>
                      </a:endParaRPr>
                    </a:p>
                  </a:txBody>
                  <a:tcPr/>
                </a:tc>
                <a:extLst>
                  <a:ext uri="{0D108BD9-81ED-4DB2-BD59-A6C34878D82A}">
                    <a16:rowId xmlns:a16="http://schemas.microsoft.com/office/drawing/2014/main" val="1344632343"/>
                  </a:ext>
                </a:extLst>
              </a:tr>
              <a:tr h="312596">
                <a:tc>
                  <a:txBody>
                    <a:bodyPr/>
                    <a:lstStyle/>
                    <a:p>
                      <a:r>
                        <a:rPr lang="fr-FR" sz="1100" dirty="0" smtClean="0"/>
                        <a:t>SYSDAY</a:t>
                      </a:r>
                      <a:endParaRPr lang="fr-FR" sz="1100" dirty="0"/>
                    </a:p>
                  </a:txBody>
                  <a:tcPr/>
                </a:tc>
                <a:tc>
                  <a:txBody>
                    <a:bodyPr/>
                    <a:lstStyle/>
                    <a:p>
                      <a:r>
                        <a:rPr lang="fr-FR" sz="1100" dirty="0" smtClean="0"/>
                        <a:t>Jour d’ouverture</a:t>
                      </a:r>
                      <a:r>
                        <a:rPr lang="fr-FR" sz="1100" baseline="0" dirty="0" smtClean="0"/>
                        <a:t> de la session, en anglais.</a:t>
                      </a:r>
                      <a:endParaRPr lang="fr-FR" sz="1100" dirty="0"/>
                    </a:p>
                  </a:txBody>
                  <a:tcPr/>
                </a:tc>
                <a:extLst>
                  <a:ext uri="{0D108BD9-81ED-4DB2-BD59-A6C34878D82A}">
                    <a16:rowId xmlns:a16="http://schemas.microsoft.com/office/drawing/2014/main" val="3471789981"/>
                  </a:ext>
                </a:extLst>
              </a:tr>
              <a:tr h="312596">
                <a:tc>
                  <a:txBody>
                    <a:bodyPr/>
                    <a:lstStyle/>
                    <a:p>
                      <a:r>
                        <a:rPr lang="fr-FR" sz="1100" dirty="0" smtClean="0"/>
                        <a:t>SYSTIME</a:t>
                      </a:r>
                      <a:endParaRPr lang="fr-FR" sz="1100" dirty="0"/>
                    </a:p>
                  </a:txBody>
                  <a:tcPr/>
                </a:tc>
                <a:tc>
                  <a:txBody>
                    <a:bodyPr/>
                    <a:lstStyle/>
                    <a:p>
                      <a:r>
                        <a:rPr lang="fr-FR" sz="1100" dirty="0" smtClean="0"/>
                        <a:t>Heure d’ouverture de la session.</a:t>
                      </a:r>
                      <a:endParaRPr lang="fr-FR" sz="1100" dirty="0"/>
                    </a:p>
                  </a:txBody>
                  <a:tcPr/>
                </a:tc>
                <a:extLst>
                  <a:ext uri="{0D108BD9-81ED-4DB2-BD59-A6C34878D82A}">
                    <a16:rowId xmlns:a16="http://schemas.microsoft.com/office/drawing/2014/main" val="1835996801"/>
                  </a:ext>
                </a:extLst>
              </a:tr>
              <a:tr h="312596">
                <a:tc>
                  <a:txBody>
                    <a:bodyPr/>
                    <a:lstStyle/>
                    <a:p>
                      <a:r>
                        <a:rPr lang="fr-FR" sz="1100" dirty="0" smtClean="0"/>
                        <a:t>SYSUSERID</a:t>
                      </a:r>
                      <a:endParaRPr lang="fr-FR" sz="1100" dirty="0"/>
                    </a:p>
                  </a:txBody>
                  <a:tcPr/>
                </a:tc>
                <a:tc>
                  <a:txBody>
                    <a:bodyPr/>
                    <a:lstStyle/>
                    <a:p>
                      <a:r>
                        <a:rPr lang="fr-FR" sz="1100" dirty="0" smtClean="0"/>
                        <a:t>ID de l’utilisateur</a:t>
                      </a:r>
                      <a:r>
                        <a:rPr lang="fr-FR" sz="1100" baseline="0" dirty="0" smtClean="0"/>
                        <a:t> connecté. </a:t>
                      </a:r>
                      <a:endParaRPr lang="fr-FR" sz="1100" dirty="0"/>
                    </a:p>
                  </a:txBody>
                  <a:tcPr/>
                </a:tc>
                <a:extLst>
                  <a:ext uri="{0D108BD9-81ED-4DB2-BD59-A6C34878D82A}">
                    <a16:rowId xmlns:a16="http://schemas.microsoft.com/office/drawing/2014/main" val="3059088753"/>
                  </a:ext>
                </a:extLst>
              </a:tr>
              <a:tr h="312596">
                <a:tc>
                  <a:txBody>
                    <a:bodyPr/>
                    <a:lstStyle/>
                    <a:p>
                      <a:r>
                        <a:rPr lang="fr-FR" sz="1100" dirty="0" smtClean="0"/>
                        <a:t>SYSMERR</a:t>
                      </a:r>
                      <a:endParaRPr lang="fr-FR" sz="1100" dirty="0"/>
                    </a:p>
                  </a:txBody>
                  <a:tcPr/>
                </a:tc>
                <a:tc>
                  <a:txBody>
                    <a:bodyPr/>
                    <a:lstStyle/>
                    <a:p>
                      <a:r>
                        <a:rPr lang="fr-FR" sz="1100" dirty="0" smtClean="0"/>
                        <a:t>Code retour de la dernière étape PROC ou DATA. Elle peut contenir cinq types de valeurs :</a:t>
                      </a:r>
                    </a:p>
                    <a:p>
                      <a:r>
                        <a:rPr lang="fr-FR" sz="1100" dirty="0" smtClean="0"/>
                        <a:t>0   :  L’exécution s’est bien effectuée sans message d’avertissement</a:t>
                      </a:r>
                    </a:p>
                    <a:p>
                      <a:r>
                        <a:rPr lang="fr-FR" sz="1100" dirty="0" smtClean="0"/>
                        <a:t>1   :  L’exécution  a  été  interrompue  par  l’utilisateur  avec  l’instruction CANCEL</a:t>
                      </a:r>
                    </a:p>
                    <a:p>
                      <a:r>
                        <a:rPr lang="fr-FR" sz="1100" dirty="0" smtClean="0"/>
                        <a:t>2   :  L’exécution a été interrompue par l’utilisateur avec les commandes ATTN ou BREAK</a:t>
                      </a:r>
                    </a:p>
                    <a:p>
                      <a:r>
                        <a:rPr lang="fr-FR" sz="1100" dirty="0" smtClean="0"/>
                        <a:t>4   :  L’exécution  s’est  entièrement  effectuée  mais  avec  des  messages d’avertissement</a:t>
                      </a:r>
                    </a:p>
                    <a:p>
                      <a:r>
                        <a:rPr lang="fr-FR" sz="1100" dirty="0" smtClean="0"/>
                        <a:t>&gt;4 :  Une erreur s’est produite</a:t>
                      </a:r>
                      <a:endParaRPr lang="fr-FR" sz="1100" dirty="0"/>
                    </a:p>
                  </a:txBody>
                  <a:tcPr/>
                </a:tc>
                <a:extLst>
                  <a:ext uri="{0D108BD9-81ED-4DB2-BD59-A6C34878D82A}">
                    <a16:rowId xmlns:a16="http://schemas.microsoft.com/office/drawing/2014/main" val="3444147189"/>
                  </a:ext>
                </a:extLst>
              </a:tr>
            </a:tbl>
          </a:graphicData>
        </a:graphic>
      </p:graphicFrame>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785707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076980"/>
          </a:xfrm>
        </p:spPr>
        <p:txBody>
          <a:bodyPr>
            <a:normAutofit/>
          </a:bodyPr>
          <a:lstStyle/>
          <a:p>
            <a:r>
              <a:rPr lang="fr-FR" sz="1800" dirty="0" smtClean="0"/>
              <a:t>Pour supprimer une ou plusieurs macro-variables, nous utilisons la macro-instruction </a:t>
            </a:r>
            <a:r>
              <a:rPr lang="fr-FR" sz="1800" b="1" dirty="0" smtClean="0">
                <a:solidFill>
                  <a:schemeClr val="accent1">
                    <a:lumMod val="75000"/>
                  </a:schemeClr>
                </a:solidFill>
              </a:rPr>
              <a:t>%SYMDEL</a:t>
            </a:r>
            <a:r>
              <a:rPr lang="fr-FR" sz="1800" dirty="0" smtClean="0"/>
              <a:t> :</a:t>
            </a:r>
          </a:p>
          <a:p>
            <a:endParaRPr lang="fr-FR" sz="1800" dirty="0"/>
          </a:p>
          <a:p>
            <a:r>
              <a:rPr lang="fr-FR" sz="1800" dirty="0" smtClean="0"/>
              <a:t>Si l’on tente de supprimer une macro-variable qui n’existe pas, un avertissement apparaîtra alors dans le journal d’exécution</a:t>
            </a:r>
          </a:p>
          <a:p>
            <a:pPr>
              <a:buClr>
                <a:schemeClr val="bg1"/>
              </a:buClr>
            </a:pPr>
            <a:r>
              <a:rPr lang="fr-FR" sz="1800" dirty="0" smtClean="0"/>
              <a:t>Pour s’affranchir de ces avertissements, il est possible d’ajouter l’option </a:t>
            </a:r>
            <a:r>
              <a:rPr lang="fr-FR" sz="1800" b="1" dirty="0" smtClean="0">
                <a:solidFill>
                  <a:schemeClr val="accent1">
                    <a:lumMod val="75000"/>
                  </a:schemeClr>
                </a:solidFill>
              </a:rPr>
              <a:t>NOWARN</a:t>
            </a:r>
            <a:r>
              <a:rPr lang="fr-FR" sz="1800" dirty="0" smtClean="0"/>
              <a:t> :</a:t>
            </a:r>
          </a:p>
        </p:txBody>
      </p:sp>
      <p:sp>
        <p:nvSpPr>
          <p:cNvPr id="5" name="Titre 4"/>
          <p:cNvSpPr>
            <a:spLocks noGrp="1"/>
          </p:cNvSpPr>
          <p:nvPr>
            <p:ph type="title"/>
          </p:nvPr>
        </p:nvSpPr>
        <p:spPr/>
        <p:txBody>
          <a:bodyPr>
            <a:normAutofit/>
          </a:bodyPr>
          <a:lstStyle/>
          <a:p>
            <a:r>
              <a:rPr lang="fr-FR" cap="all" dirty="0" smtClean="0"/>
              <a:t>Les macro-variables #8</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suppression</a:t>
            </a:r>
            <a:endParaRPr lang="fr-FR" sz="3600" cap="small" dirty="0"/>
          </a:p>
        </p:txBody>
      </p:sp>
      <p:sp>
        <p:nvSpPr>
          <p:cNvPr id="3" name="Rectangle 2"/>
          <p:cNvSpPr/>
          <p:nvPr/>
        </p:nvSpPr>
        <p:spPr>
          <a:xfrm>
            <a:off x="1228873" y="1708852"/>
            <a:ext cx="3837910"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symdel</a:t>
            </a:r>
            <a:r>
              <a:rPr lang="fr-FR" sz="1100" dirty="0">
                <a:solidFill>
                  <a:srgbClr val="000000"/>
                </a:solidFill>
                <a:latin typeface="Courier New" panose="02070309020205020404" pitchFamily="49" charset="0"/>
              </a:rPr>
              <a:t> macro-variable1 </a:t>
            </a:r>
            <a:r>
              <a:rPr lang="fr-FR" sz="1100" dirty="0" smtClean="0">
                <a:solidFill>
                  <a:srgbClr val="000000"/>
                </a:solidFill>
                <a:latin typeface="Courier New" panose="02070309020205020404" pitchFamily="49" charset="0"/>
              </a:rPr>
              <a:t>macro-variable2 … </a:t>
            </a:r>
            <a:r>
              <a:rPr lang="fr-FR" sz="1100" dirty="0">
                <a:solidFill>
                  <a:srgbClr val="000000"/>
                </a:solidFill>
                <a:latin typeface="Courier New" panose="02070309020205020404" pitchFamily="49" charset="0"/>
              </a:rPr>
              <a:t>;</a:t>
            </a:r>
            <a:endParaRPr lang="fr-FR" dirty="0"/>
          </a:p>
        </p:txBody>
      </p:sp>
      <p:sp>
        <p:nvSpPr>
          <p:cNvPr id="6" name="Rectangle 5"/>
          <p:cNvSpPr/>
          <p:nvPr/>
        </p:nvSpPr>
        <p:spPr>
          <a:xfrm>
            <a:off x="1228873" y="3149512"/>
            <a:ext cx="4602542"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symdel</a:t>
            </a:r>
            <a:r>
              <a:rPr lang="fr-FR" sz="1100" dirty="0">
                <a:solidFill>
                  <a:srgbClr val="000000"/>
                </a:solidFill>
                <a:latin typeface="Courier New" panose="02070309020205020404" pitchFamily="49" charset="0"/>
              </a:rPr>
              <a:t> macro-variable1 macro-variable2 … </a:t>
            </a:r>
            <a:r>
              <a:rPr lang="fr-FR" sz="1100" dirty="0" smtClean="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nowarn</a:t>
            </a:r>
            <a:r>
              <a:rPr lang="fr-FR" sz="1100" dirty="0">
                <a:solidFill>
                  <a:srgbClr val="000000"/>
                </a:solidFill>
                <a:latin typeface="Courier New" panose="02070309020205020404" pitchFamily="49" charset="0"/>
              </a:rPr>
              <a:t> ;</a:t>
            </a:r>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87265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076980"/>
          </a:xfrm>
        </p:spPr>
        <p:txBody>
          <a:bodyPr>
            <a:normAutofit/>
          </a:bodyPr>
          <a:lstStyle/>
          <a:p>
            <a:r>
              <a:rPr lang="fr-FR" sz="1800" dirty="0" smtClean="0"/>
              <a:t>Macro-instruction </a:t>
            </a:r>
            <a:r>
              <a:rPr lang="fr-FR" sz="1800" b="1" dirty="0" smtClean="0">
                <a:solidFill>
                  <a:schemeClr val="accent1">
                    <a:lumMod val="75000"/>
                  </a:schemeClr>
                </a:solidFill>
              </a:rPr>
              <a:t>%PUT </a:t>
            </a:r>
            <a:r>
              <a:rPr lang="fr-FR" sz="1800" dirty="0" smtClean="0"/>
              <a:t>:</a:t>
            </a:r>
          </a:p>
          <a:p>
            <a:pPr lvl="1">
              <a:buClr>
                <a:schemeClr val="bg1"/>
              </a:buClr>
            </a:pPr>
            <a:r>
              <a:rPr lang="fr-FR" sz="1600" dirty="0" smtClean="0"/>
              <a:t>Nous pouvons afficher la valeur d’une macro-variable dans </a:t>
            </a:r>
            <a:r>
              <a:rPr lang="fr-FR" sz="1600" dirty="0"/>
              <a:t>la fenêtre log en utilisant une macro-instruction %PUT</a:t>
            </a:r>
            <a:r>
              <a:rPr lang="fr-FR" sz="1600" dirty="0" smtClean="0"/>
              <a:t>.</a:t>
            </a:r>
          </a:p>
          <a:p>
            <a:pPr lvl="1">
              <a:buClr>
                <a:schemeClr val="bg1"/>
              </a:buClr>
            </a:pPr>
            <a:r>
              <a:rPr lang="fr-FR" sz="1600" b="1" dirty="0" smtClean="0"/>
              <a:t>Syntaxe</a:t>
            </a:r>
            <a:r>
              <a:rPr lang="fr-FR" sz="1600" dirty="0" smtClean="0"/>
              <a:t> :</a:t>
            </a:r>
          </a:p>
          <a:p>
            <a:pPr lvl="1">
              <a:buClr>
                <a:schemeClr val="bg1"/>
              </a:buClr>
            </a:pPr>
            <a:endParaRPr lang="fr-FR" dirty="0"/>
          </a:p>
          <a:p>
            <a:pPr lvl="1">
              <a:buClr>
                <a:schemeClr val="bg1"/>
              </a:buClr>
            </a:pPr>
            <a:r>
              <a:rPr lang="fr-FR" sz="1600" b="1" dirty="0" smtClean="0"/>
              <a:t>Exemple :</a:t>
            </a:r>
          </a:p>
          <a:p>
            <a:pPr lvl="1">
              <a:buClr>
                <a:schemeClr val="bg1"/>
              </a:buClr>
            </a:pPr>
            <a:endParaRPr lang="fr-FR" sz="1600" dirty="0"/>
          </a:p>
          <a:p>
            <a:pPr lvl="1">
              <a:buClr>
                <a:schemeClr val="bg1"/>
              </a:buClr>
            </a:pPr>
            <a:endParaRPr lang="fr-FR" sz="400" dirty="0" smtClean="0"/>
          </a:p>
          <a:p>
            <a:pPr lvl="1">
              <a:buClr>
                <a:schemeClr val="bg1"/>
              </a:buClr>
            </a:pPr>
            <a:endParaRPr lang="fr-FR" sz="400" dirty="0"/>
          </a:p>
          <a:p>
            <a:pPr lvl="1">
              <a:spcBef>
                <a:spcPts val="1200"/>
              </a:spcBef>
              <a:buClr>
                <a:schemeClr val="bg1"/>
              </a:buClr>
            </a:pPr>
            <a:r>
              <a:rPr lang="fr-FR" sz="1600" dirty="0" smtClean="0"/>
              <a:t>Les expressions suivantes permettent d’afficher les valeurs de toutes les macro-variables définies dans la session :</a:t>
            </a:r>
          </a:p>
          <a:p>
            <a:pPr lvl="2">
              <a:buClr>
                <a:schemeClr val="bg1"/>
              </a:buClr>
            </a:pPr>
            <a:r>
              <a:rPr lang="fr-FR" dirty="0" smtClean="0"/>
              <a:t>%put _ALL_ : toutes les macro-variables</a:t>
            </a:r>
          </a:p>
          <a:p>
            <a:pPr lvl="2">
              <a:buClr>
                <a:schemeClr val="bg1"/>
              </a:buClr>
            </a:pPr>
            <a:r>
              <a:rPr lang="fr-FR" dirty="0" smtClean="0"/>
              <a:t>%put _AUTOMATIC_ : toutes les macro-variables automatiques</a:t>
            </a:r>
          </a:p>
          <a:p>
            <a:pPr lvl="2">
              <a:buClr>
                <a:schemeClr val="bg1"/>
              </a:buClr>
            </a:pPr>
            <a:r>
              <a:rPr lang="fr-FR" dirty="0" smtClean="0"/>
              <a:t>%put _USER_ : toutes les macro-variables créées par l’utilisateur</a:t>
            </a:r>
          </a:p>
        </p:txBody>
      </p:sp>
      <p:sp>
        <p:nvSpPr>
          <p:cNvPr id="5" name="Titre 4"/>
          <p:cNvSpPr>
            <a:spLocks noGrp="1"/>
          </p:cNvSpPr>
          <p:nvPr>
            <p:ph type="title"/>
          </p:nvPr>
        </p:nvSpPr>
        <p:spPr/>
        <p:txBody>
          <a:bodyPr>
            <a:normAutofit/>
          </a:bodyPr>
          <a:lstStyle/>
          <a:p>
            <a:r>
              <a:rPr lang="fr-FR" cap="all" dirty="0" smtClean="0"/>
              <a:t>Les macro-variables #9</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accès à la valeur d’une macro-variable</a:t>
            </a:r>
            <a:endParaRPr lang="fr-FR" sz="3600" cap="small" dirty="0"/>
          </a:p>
        </p:txBody>
      </p:sp>
      <p:sp>
        <p:nvSpPr>
          <p:cNvPr id="3" name="Rectangle 2"/>
          <p:cNvSpPr/>
          <p:nvPr/>
        </p:nvSpPr>
        <p:spPr>
          <a:xfrm>
            <a:off x="1691907" y="2249764"/>
            <a:ext cx="3158237"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texte &amp;</a:t>
            </a:r>
            <a:r>
              <a:rPr lang="fr-FR" sz="1100" dirty="0" err="1">
                <a:solidFill>
                  <a:srgbClr val="000000"/>
                </a:solidFill>
                <a:latin typeface="Courier New" panose="02070309020205020404" pitchFamily="49" charset="0"/>
              </a:rPr>
              <a:t>nom_de_macro</a:t>
            </a:r>
            <a:r>
              <a:rPr lang="fr-FR" sz="1100" dirty="0">
                <a:solidFill>
                  <a:srgbClr val="000000"/>
                </a:solidFill>
                <a:latin typeface="Courier New" panose="02070309020205020404" pitchFamily="49" charset="0"/>
              </a:rPr>
              <a:t>-variable ;</a:t>
            </a:r>
            <a:endParaRPr lang="fr-FR" dirty="0"/>
          </a:p>
        </p:txBody>
      </p:sp>
      <p:sp>
        <p:nvSpPr>
          <p:cNvPr id="11" name="Rectangle 10"/>
          <p:cNvSpPr/>
          <p:nvPr/>
        </p:nvSpPr>
        <p:spPr>
          <a:xfrm>
            <a:off x="1691907" y="2832111"/>
            <a:ext cx="6096000" cy="615553"/>
          </a:xfrm>
          <a:prstGeom prst="rect">
            <a:avLst/>
          </a:prstGeom>
          <a:ln w="3175">
            <a:solidFill>
              <a:schemeClr val="tx2"/>
            </a:solidFill>
          </a:ln>
        </p:spPr>
        <p:txBody>
          <a:bodyPr>
            <a:spAutoFit/>
          </a:bodyPr>
          <a:lstStyle/>
          <a:p>
            <a:r>
              <a:rPr lang="it-IT" sz="1100" dirty="0">
                <a:solidFill>
                  <a:srgbClr val="0000FF"/>
                </a:solidFill>
                <a:latin typeface="Courier New" panose="02070309020205020404" pitchFamily="49" charset="0"/>
              </a:rPr>
              <a:t>%let</a:t>
            </a:r>
            <a:r>
              <a:rPr lang="it-IT" sz="1100" dirty="0">
                <a:solidFill>
                  <a:srgbClr val="000000"/>
                </a:solidFill>
                <a:latin typeface="Courier New" panose="02070309020205020404" pitchFamily="49" charset="0"/>
              </a:rPr>
              <a:t> semaine = lundi mardi mercredi jeudi vendredi samedi dimanche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semaine = &amp;semaine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a:t>
            </a:r>
            <a:r>
              <a:rPr lang="fr-FR" sz="1100" dirty="0" smtClean="0">
                <a:solidFill>
                  <a:srgbClr val="000000"/>
                </a:solidFill>
                <a:latin typeface="Courier New" panose="02070309020205020404" pitchFamily="49" charset="0"/>
              </a:rPr>
              <a:t>&amp;=semaine ;</a:t>
            </a:r>
            <a:endParaRPr lang="fr-FR" sz="1100" dirty="0"/>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205753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489575"/>
          </a:xfrm>
        </p:spPr>
        <p:txBody>
          <a:bodyPr>
            <a:normAutofit/>
          </a:bodyPr>
          <a:lstStyle/>
          <a:p>
            <a:r>
              <a:rPr lang="fr-FR" sz="1800" dirty="0"/>
              <a:t>Pour  faire  référence  à  une  macro-variable,  </a:t>
            </a:r>
            <a:r>
              <a:rPr lang="fr-FR" sz="1800" dirty="0" smtClean="0"/>
              <a:t>nous faisons précéder  </a:t>
            </a:r>
            <a:r>
              <a:rPr lang="fr-FR" sz="1800" dirty="0"/>
              <a:t>son  nom  du  caractère  &amp;.  </a:t>
            </a:r>
            <a:r>
              <a:rPr lang="fr-FR" sz="1800" dirty="0" smtClean="0"/>
              <a:t>Par exemple</a:t>
            </a:r>
            <a:r>
              <a:rPr lang="fr-FR" sz="1800" dirty="0"/>
              <a:t>,  pour  une  macro-variable  de  nom  NOMMV,  </a:t>
            </a:r>
            <a:r>
              <a:rPr lang="fr-FR" sz="1800" dirty="0" smtClean="0"/>
              <a:t>nous utiliserons &amp;NOMMV  </a:t>
            </a:r>
            <a:r>
              <a:rPr lang="fr-FR" sz="1800" dirty="0"/>
              <a:t>pour  y  </a:t>
            </a:r>
            <a:r>
              <a:rPr lang="fr-FR" sz="1800" dirty="0" smtClean="0"/>
              <a:t>faire référence</a:t>
            </a:r>
            <a:r>
              <a:rPr lang="fr-FR" sz="1800" dirty="0"/>
              <a:t>.</a:t>
            </a:r>
          </a:p>
          <a:p>
            <a:r>
              <a:rPr lang="fr-FR" sz="1800" dirty="0"/>
              <a:t>La résolution des  macro-variables  est  effectuée  par  le  compilateur  macro.  </a:t>
            </a:r>
            <a:r>
              <a:rPr lang="fr-FR" sz="1800" dirty="0" smtClean="0"/>
              <a:t>Après remplacement  </a:t>
            </a:r>
            <a:r>
              <a:rPr lang="fr-FR" sz="1800" dirty="0"/>
              <a:t>des  noms  de  macro-variables  par  leurs  valeurs,  le  programme  résultant  </a:t>
            </a:r>
            <a:r>
              <a:rPr lang="fr-FR" sz="1800" dirty="0" smtClean="0"/>
              <a:t>est traité </a:t>
            </a:r>
            <a:r>
              <a:rPr lang="fr-FR" sz="1800" dirty="0"/>
              <a:t>comme s’il était composé de langage SAS de base par le compilateur SAS.</a:t>
            </a:r>
          </a:p>
          <a:p>
            <a:r>
              <a:rPr lang="fr-FR" sz="1800" dirty="0"/>
              <a:t>Il y a 5 règles pour résoudre les références aux macro-variables en lisant l’expression de </a:t>
            </a:r>
            <a:r>
              <a:rPr lang="fr-FR" sz="1800" dirty="0" smtClean="0"/>
              <a:t>la gauche </a:t>
            </a:r>
            <a:r>
              <a:rPr lang="fr-FR" sz="1800" dirty="0"/>
              <a:t>vers la droite </a:t>
            </a:r>
            <a:r>
              <a:rPr lang="fr-FR" sz="1800" dirty="0" smtClean="0"/>
              <a:t>:</a:t>
            </a:r>
          </a:p>
          <a:p>
            <a:pPr marL="914389" lvl="1" indent="-457200">
              <a:buFont typeface="+mj-lt"/>
              <a:buAutoNum type="arabicPeriod"/>
            </a:pPr>
            <a:r>
              <a:rPr lang="fr-FR" sz="1500" dirty="0" smtClean="0"/>
              <a:t>&amp;</a:t>
            </a:r>
            <a:r>
              <a:rPr lang="fr-FR" sz="1500" dirty="0" err="1" smtClean="0"/>
              <a:t>nomMv</a:t>
            </a:r>
            <a:r>
              <a:rPr lang="fr-FR" sz="1500" dirty="0" smtClean="0"/>
              <a:t> : remplacé par la valeur de la macro-variable appelé NOMMV</a:t>
            </a:r>
          </a:p>
          <a:p>
            <a:pPr marL="914389" lvl="1" indent="-457200">
              <a:buFont typeface="+mj-lt"/>
              <a:buAutoNum type="arabicPeriod"/>
            </a:pPr>
            <a:r>
              <a:rPr lang="fr-FR" sz="1500" dirty="0" smtClean="0"/>
              <a:t>&amp;</a:t>
            </a:r>
            <a:r>
              <a:rPr lang="fr-FR" sz="1500" dirty="0" err="1" smtClean="0"/>
              <a:t>nomMv</a:t>
            </a:r>
            <a:r>
              <a:rPr lang="fr-FR" sz="1500" dirty="0" smtClean="0"/>
              <a:t>. : remplacé par la valeur de la macro-variable </a:t>
            </a:r>
            <a:r>
              <a:rPr lang="fr-FR" sz="1500" dirty="0"/>
              <a:t>appelé </a:t>
            </a:r>
            <a:r>
              <a:rPr lang="fr-FR" sz="1500" dirty="0" smtClean="0"/>
              <a:t>NOMMV</a:t>
            </a:r>
          </a:p>
          <a:p>
            <a:pPr lvl="2"/>
            <a:r>
              <a:rPr lang="fr-FR" sz="1300" dirty="0" smtClean="0"/>
              <a:t> </a:t>
            </a:r>
            <a:r>
              <a:rPr lang="fr-FR" sz="1300" b="1" dirty="0" smtClean="0">
                <a:solidFill>
                  <a:schemeClr val="accent1">
                    <a:lumMod val="75000"/>
                  </a:schemeClr>
                </a:solidFill>
              </a:rPr>
              <a:t>&amp;</a:t>
            </a:r>
            <a:r>
              <a:rPr lang="fr-FR" sz="1300" dirty="0" smtClean="0"/>
              <a:t> et </a:t>
            </a:r>
            <a:r>
              <a:rPr lang="fr-FR" sz="1300" b="1" dirty="0" smtClean="0">
                <a:solidFill>
                  <a:schemeClr val="accent1">
                    <a:lumMod val="75000"/>
                  </a:schemeClr>
                </a:solidFill>
              </a:rPr>
              <a:t>.</a:t>
            </a:r>
            <a:r>
              <a:rPr lang="fr-FR" sz="1300" dirty="0" smtClean="0"/>
              <a:t> sont des </a:t>
            </a:r>
            <a:r>
              <a:rPr lang="fr-FR" sz="1300" b="1" dirty="0" smtClean="0">
                <a:solidFill>
                  <a:schemeClr val="accent1">
                    <a:lumMod val="75000"/>
                  </a:schemeClr>
                </a:solidFill>
              </a:rPr>
              <a:t>délimiteurs</a:t>
            </a:r>
            <a:r>
              <a:rPr lang="fr-FR" sz="1300" dirty="0" smtClean="0"/>
              <a:t> de macro-variable</a:t>
            </a:r>
          </a:p>
          <a:p>
            <a:pPr lvl="2"/>
            <a:r>
              <a:rPr lang="fr-FR" sz="1300" dirty="0" smtClean="0"/>
              <a:t> </a:t>
            </a:r>
            <a:r>
              <a:rPr lang="fr-FR" sz="1300" b="1" dirty="0" smtClean="0">
                <a:solidFill>
                  <a:schemeClr val="accent1">
                    <a:lumMod val="75000"/>
                  </a:schemeClr>
                </a:solidFill>
              </a:rPr>
              <a:t>&amp;</a:t>
            </a:r>
            <a:r>
              <a:rPr lang="fr-FR" sz="1300" dirty="0" smtClean="0"/>
              <a:t> marque le début, le </a:t>
            </a:r>
            <a:r>
              <a:rPr lang="fr-FR" sz="1300" b="1" dirty="0" smtClean="0">
                <a:solidFill>
                  <a:schemeClr val="accent1">
                    <a:lumMod val="75000"/>
                  </a:schemeClr>
                </a:solidFill>
              </a:rPr>
              <a:t>point</a:t>
            </a:r>
            <a:r>
              <a:rPr lang="fr-FR" sz="1300" dirty="0" smtClean="0"/>
              <a:t> marque la fin. Le point n’est pas obligatoire si la fin est implicite, c’est-à-dire si le nom de la macro-variable est suivi d’un blanc ou d’un  &amp; marquant le début d’une autre macro-variable</a:t>
            </a:r>
          </a:p>
          <a:p>
            <a:pPr lvl="2"/>
            <a:r>
              <a:rPr lang="fr-FR" sz="1300" dirty="0" smtClean="0"/>
              <a:t> &amp;AB représente la macro-variable AB</a:t>
            </a:r>
          </a:p>
          <a:p>
            <a:pPr lvl="2"/>
            <a:r>
              <a:rPr lang="fr-FR" sz="1300" dirty="0" smtClean="0"/>
              <a:t> &amp;A&amp;B est la concaténation des macro-variables A et B</a:t>
            </a:r>
          </a:p>
          <a:p>
            <a:pPr lvl="2"/>
            <a:r>
              <a:rPr lang="fr-FR" sz="1300" dirty="0" smtClean="0"/>
              <a:t> &amp;A.B est la concaténation de la macro-variable A et de la chaîne de caractère B</a:t>
            </a:r>
          </a:p>
          <a:p>
            <a:pPr marL="914389" lvl="1" indent="-457200">
              <a:buFont typeface="+mj-lt"/>
              <a:buAutoNum type="arabicPeriod"/>
            </a:pPr>
            <a:r>
              <a:rPr lang="fr-FR" sz="1500" dirty="0" smtClean="0"/>
              <a:t>&amp;&amp; : remplacé par un seul é pour la lecture suivante de l’expression</a:t>
            </a:r>
          </a:p>
          <a:p>
            <a:pPr marL="914389" lvl="1" indent="-457200">
              <a:buFont typeface="+mj-lt"/>
              <a:buAutoNum type="arabicPeriod"/>
            </a:pPr>
            <a:r>
              <a:rPr lang="fr-FR" sz="1500" dirty="0" smtClean="0"/>
              <a:t>Le compilateur macro fait autant de lectures qu'il en faut pour éliminer les &amp; de l’expression considérée</a:t>
            </a:r>
          </a:p>
          <a:p>
            <a:pPr marL="914389" lvl="1" indent="-457200">
              <a:buFont typeface="+mj-lt"/>
              <a:buAutoNum type="arabicPeriod"/>
            </a:pPr>
            <a:r>
              <a:rPr lang="fr-FR" sz="1500" dirty="0" smtClean="0"/>
              <a:t>On ne prend pas en compte toute expression placée entre deux guillemets simples ou </a:t>
            </a:r>
            <a:r>
              <a:rPr lang="fr-FR" sz="1500" dirty="0" err="1" smtClean="0"/>
              <a:t>quotes</a:t>
            </a:r>
            <a:r>
              <a:rPr lang="fr-FR" sz="1500" dirty="0" smtClean="0"/>
              <a:t> : ‘&amp;</a:t>
            </a:r>
            <a:r>
              <a:rPr lang="fr-FR" sz="1500" dirty="0" err="1" smtClean="0"/>
              <a:t>nomMV</a:t>
            </a:r>
            <a:r>
              <a:rPr lang="fr-FR" sz="1500" dirty="0" smtClean="0"/>
              <a:t>’ est considéré comme un texte à renvoyer tel quel</a:t>
            </a:r>
          </a:p>
        </p:txBody>
      </p:sp>
      <p:sp>
        <p:nvSpPr>
          <p:cNvPr id="5" name="Titre 4"/>
          <p:cNvSpPr>
            <a:spLocks noGrp="1"/>
          </p:cNvSpPr>
          <p:nvPr>
            <p:ph type="title"/>
          </p:nvPr>
        </p:nvSpPr>
        <p:spPr/>
        <p:txBody>
          <a:bodyPr>
            <a:normAutofit/>
          </a:bodyPr>
          <a:lstStyle/>
          <a:p>
            <a:r>
              <a:rPr lang="fr-FR" cap="all" dirty="0" smtClean="0"/>
              <a:t>Les macro-variables #10</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référence et résolution</a:t>
            </a:r>
            <a:endParaRPr lang="fr-FR" sz="3600" cap="small" dirty="0"/>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7" name="Rectangle 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699494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4846522"/>
          </a:xfrm>
        </p:spPr>
        <p:txBody>
          <a:bodyPr>
            <a:normAutofit/>
          </a:bodyPr>
          <a:lstStyle/>
          <a:p>
            <a:r>
              <a:rPr lang="fr-FR" sz="1800" b="1" dirty="0" smtClean="0"/>
              <a:t>Exemple</a:t>
            </a:r>
            <a:r>
              <a:rPr lang="fr-FR" sz="1800" dirty="0" smtClean="0"/>
              <a:t> :</a:t>
            </a:r>
          </a:p>
          <a:p>
            <a:pPr lvl="1">
              <a:buClr>
                <a:schemeClr val="bg1"/>
              </a:buClr>
              <a:buFont typeface="Wingdings" panose="05000000000000000000" pitchFamily="2" charset="2"/>
              <a:buChar char="§"/>
            </a:pPr>
            <a:r>
              <a:rPr lang="fr-FR" sz="1500" dirty="0"/>
              <a:t>La macro-variable </a:t>
            </a:r>
            <a:r>
              <a:rPr lang="fr-FR" sz="1500" b="1" dirty="0"/>
              <a:t>RE</a:t>
            </a:r>
            <a:r>
              <a:rPr lang="fr-FR" sz="1500" dirty="0"/>
              <a:t> contient la valeur </a:t>
            </a:r>
            <a:r>
              <a:rPr lang="fr-FR" sz="1500" b="1" i="1" dirty="0"/>
              <a:t>mer</a:t>
            </a:r>
          </a:p>
          <a:p>
            <a:pPr lvl="1">
              <a:buClr>
                <a:schemeClr val="bg1"/>
              </a:buClr>
              <a:buFont typeface="Wingdings" panose="05000000000000000000" pitchFamily="2" charset="2"/>
              <a:buChar char="§"/>
            </a:pPr>
            <a:r>
              <a:rPr lang="fr-FR" sz="1500" dirty="0"/>
              <a:t>La macro-variable </a:t>
            </a:r>
            <a:r>
              <a:rPr lang="fr-FR" sz="1500" b="1" dirty="0"/>
              <a:t>B</a:t>
            </a:r>
            <a:r>
              <a:rPr lang="fr-FR" sz="1500" dirty="0"/>
              <a:t> contient la valeur </a:t>
            </a:r>
            <a:r>
              <a:rPr lang="fr-FR" sz="1500" b="1" i="1" dirty="0"/>
              <a:t>veille</a:t>
            </a:r>
          </a:p>
          <a:p>
            <a:pPr lvl="1">
              <a:buClr>
                <a:schemeClr val="bg1"/>
              </a:buClr>
              <a:buFont typeface="Wingdings" panose="05000000000000000000" pitchFamily="2" charset="2"/>
              <a:buChar char="§"/>
            </a:pPr>
            <a:r>
              <a:rPr lang="fr-FR" sz="1500" dirty="0"/>
              <a:t>La macro-variable </a:t>
            </a:r>
            <a:r>
              <a:rPr lang="fr-FR" sz="1500" b="1" dirty="0" err="1"/>
              <a:t>REveille</a:t>
            </a:r>
            <a:r>
              <a:rPr lang="fr-FR" sz="1500" dirty="0"/>
              <a:t> contient la valeur </a:t>
            </a:r>
            <a:r>
              <a:rPr lang="fr-FR" sz="1500" b="1" i="1" dirty="0"/>
              <a:t>matin</a:t>
            </a:r>
          </a:p>
          <a:p>
            <a:pPr lvl="1">
              <a:buClr>
                <a:schemeClr val="bg1"/>
              </a:buClr>
              <a:buFont typeface="Wingdings" panose="05000000000000000000" pitchFamily="2" charset="2"/>
              <a:buChar char="§"/>
            </a:pPr>
            <a:r>
              <a:rPr lang="fr-FR" sz="1500" b="1" dirty="0"/>
              <a:t>&amp;&amp;RE&amp;B </a:t>
            </a:r>
            <a:r>
              <a:rPr lang="fr-FR" sz="1500" dirty="0"/>
              <a:t>se résout d’abord en </a:t>
            </a:r>
            <a:r>
              <a:rPr lang="fr-FR" sz="1500" b="1" i="1" dirty="0"/>
              <a:t>&amp;</a:t>
            </a:r>
            <a:r>
              <a:rPr lang="fr-FR" sz="1500" b="1" i="1" dirty="0" err="1"/>
              <a:t>REveille</a:t>
            </a:r>
            <a:r>
              <a:rPr lang="fr-FR" sz="1500" dirty="0"/>
              <a:t>, puis en </a:t>
            </a:r>
            <a:r>
              <a:rPr lang="fr-FR" sz="1500" b="1" i="1" dirty="0"/>
              <a:t>matin</a:t>
            </a:r>
            <a:r>
              <a:rPr lang="fr-FR" sz="1500" dirty="0"/>
              <a:t>.</a:t>
            </a:r>
          </a:p>
          <a:p>
            <a:pPr lvl="1">
              <a:buClr>
                <a:schemeClr val="bg1"/>
              </a:buClr>
              <a:buFont typeface="Wingdings" panose="05000000000000000000" pitchFamily="2" charset="2"/>
              <a:buChar char="§"/>
            </a:pPr>
            <a:r>
              <a:rPr lang="fr-FR" sz="1500" b="1" dirty="0"/>
              <a:t>&amp;RE&amp;B </a:t>
            </a:r>
            <a:r>
              <a:rPr lang="fr-FR" sz="1500" dirty="0"/>
              <a:t>se résout en </a:t>
            </a:r>
            <a:r>
              <a:rPr lang="fr-FR" sz="1500" b="1" i="1" dirty="0"/>
              <a:t>merveille</a:t>
            </a:r>
            <a:r>
              <a:rPr lang="fr-FR" sz="1500" dirty="0"/>
              <a:t>.</a:t>
            </a:r>
          </a:p>
          <a:p>
            <a:pPr lvl="1">
              <a:buClr>
                <a:schemeClr val="bg1"/>
              </a:buClr>
              <a:buFont typeface="Wingdings" panose="05000000000000000000" pitchFamily="2" charset="2"/>
              <a:buChar char="§"/>
            </a:pPr>
            <a:r>
              <a:rPr lang="fr-FR" sz="1500" b="1" dirty="0"/>
              <a:t>&amp;</a:t>
            </a:r>
            <a:r>
              <a:rPr lang="fr-FR" sz="1500" b="1" dirty="0" err="1"/>
              <a:t>RE&amp;B.ux</a:t>
            </a:r>
            <a:r>
              <a:rPr lang="fr-FR" sz="1500" b="1" dirty="0"/>
              <a:t> </a:t>
            </a:r>
            <a:r>
              <a:rPr lang="fr-FR" sz="1500" dirty="0"/>
              <a:t>se résout en </a:t>
            </a:r>
            <a:r>
              <a:rPr lang="fr-FR" sz="1500" b="1" i="1" dirty="0" smtClean="0"/>
              <a:t>merveilleux</a:t>
            </a:r>
          </a:p>
          <a:p>
            <a:pPr marL="0" indent="0">
              <a:spcBef>
                <a:spcPts val="2500"/>
              </a:spcBef>
              <a:buNone/>
            </a:pPr>
            <a:r>
              <a:rPr lang="fr-FR" sz="1800" i="1" u="sng" dirty="0" smtClean="0"/>
              <a:t>NB :</a:t>
            </a:r>
            <a:r>
              <a:rPr lang="fr-FR" sz="1800" i="1" dirty="0" smtClean="0"/>
              <a:t> les &amp; multiples sont intéressants à manipuler lorsque l’on manipule des macro-variables indicées.</a:t>
            </a:r>
          </a:p>
          <a:p>
            <a:pPr marL="0" indent="0">
              <a:spcBef>
                <a:spcPts val="1200"/>
              </a:spcBef>
              <a:buNone/>
            </a:pPr>
            <a:r>
              <a:rPr lang="fr-FR" sz="1800" dirty="0" smtClean="0"/>
              <a:t>Par exemple pour référence les macro-variables &amp;group1 &amp;group2 … &amp;group10 nous pourrons utiliser l’écriture &amp;&amp;</a:t>
            </a:r>
            <a:r>
              <a:rPr lang="fr-FR" sz="1800" dirty="0" err="1" smtClean="0"/>
              <a:t>group&amp;i</a:t>
            </a:r>
            <a:r>
              <a:rPr lang="fr-FR" sz="1800" dirty="0" smtClean="0"/>
              <a:t> e, faisant varier la macro-variable i de 1 à 10.</a:t>
            </a:r>
          </a:p>
        </p:txBody>
      </p:sp>
      <p:sp>
        <p:nvSpPr>
          <p:cNvPr id="5" name="Titre 4"/>
          <p:cNvSpPr>
            <a:spLocks noGrp="1"/>
          </p:cNvSpPr>
          <p:nvPr>
            <p:ph type="title"/>
          </p:nvPr>
        </p:nvSpPr>
        <p:spPr/>
        <p:txBody>
          <a:bodyPr>
            <a:normAutofit/>
          </a:bodyPr>
          <a:lstStyle/>
          <a:p>
            <a:r>
              <a:rPr lang="fr-FR" cap="all" dirty="0" smtClean="0"/>
              <a:t>Les macro-variables #11</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référence et résolution</a:t>
            </a:r>
            <a:endParaRPr lang="fr-FR" sz="3600" cap="small" dirty="0"/>
          </a:p>
        </p:txBody>
      </p:sp>
      <p:sp>
        <p:nvSpPr>
          <p:cNvPr id="3" name="Rectangle 2"/>
          <p:cNvSpPr/>
          <p:nvPr/>
        </p:nvSpPr>
        <p:spPr>
          <a:xfrm>
            <a:off x="1568605" y="1672683"/>
            <a:ext cx="4482790" cy="1687551"/>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17612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a:t>Les macro-fonctions permettent de manipuler les macro-variables. Le principe est semblable </a:t>
            </a:r>
            <a:r>
              <a:rPr lang="fr-FR" sz="1800" dirty="0" smtClean="0"/>
              <a:t>à celui </a:t>
            </a:r>
            <a:r>
              <a:rPr lang="fr-FR" sz="1800" dirty="0"/>
              <a:t>d’une fonction SAS agissant sur une variable SAS.</a:t>
            </a:r>
          </a:p>
          <a:p>
            <a:r>
              <a:rPr lang="fr-FR" sz="1800" dirty="0"/>
              <a:t>Le nom de certaines fonctions est analogue au nom des fonctions utilisées dans l’étape data. </a:t>
            </a:r>
            <a:r>
              <a:rPr lang="fr-FR" sz="1800" dirty="0" smtClean="0"/>
              <a:t>Il est </a:t>
            </a:r>
            <a:r>
              <a:rPr lang="fr-FR" sz="1800" dirty="0"/>
              <a:t>précédé de </a:t>
            </a:r>
            <a:r>
              <a:rPr lang="fr-FR" sz="1800" dirty="0" smtClean="0"/>
              <a:t>%.</a:t>
            </a:r>
          </a:p>
          <a:p>
            <a:r>
              <a:rPr lang="fr-FR" sz="1800" b="1" dirty="0" smtClean="0"/>
              <a:t>Manipulation de chaînes de caractères :</a:t>
            </a:r>
          </a:p>
          <a:p>
            <a:pPr lvl="1"/>
            <a:r>
              <a:rPr lang="fr-FR" sz="1600" b="1" dirty="0" smtClean="0"/>
              <a:t> </a:t>
            </a:r>
            <a:r>
              <a:rPr lang="fr-FR" sz="1600" b="1" dirty="0" smtClean="0">
                <a:solidFill>
                  <a:schemeClr val="accent1">
                    <a:lumMod val="75000"/>
                  </a:schemeClr>
                </a:solidFill>
              </a:rPr>
              <a:t>%index</a:t>
            </a:r>
            <a:r>
              <a:rPr lang="fr-FR" sz="1600" b="1" dirty="0" smtClean="0"/>
              <a:t>(&amp;</a:t>
            </a:r>
            <a:r>
              <a:rPr lang="fr-FR" sz="1600" b="1" dirty="0" err="1" smtClean="0"/>
              <a:t>mvvar,chaîne</a:t>
            </a:r>
            <a:r>
              <a:rPr lang="fr-FR" sz="1600" b="1" dirty="0" smtClean="0"/>
              <a:t>)</a:t>
            </a:r>
            <a:r>
              <a:rPr lang="fr-FR" sz="1600" dirty="0" smtClean="0"/>
              <a:t> : rechercher la chaîne de caractères « chaîne » dans la macro-variable </a:t>
            </a:r>
            <a:r>
              <a:rPr lang="fr-FR" sz="1600" dirty="0" err="1" smtClean="0"/>
              <a:t>mvvar</a:t>
            </a:r>
            <a:r>
              <a:rPr lang="fr-FR" sz="1600" dirty="0" smtClean="0"/>
              <a:t>.</a:t>
            </a:r>
          </a:p>
          <a:p>
            <a:pPr lvl="1">
              <a:buClr>
                <a:schemeClr val="bg1"/>
              </a:buClr>
            </a:pPr>
            <a:r>
              <a:rPr lang="fr-FR" sz="1600" b="1" dirty="0" smtClean="0"/>
              <a:t>Exemple :</a:t>
            </a:r>
          </a:p>
          <a:p>
            <a:pPr lvl="1">
              <a:buClr>
                <a:schemeClr val="bg1"/>
              </a:buClr>
            </a:pPr>
            <a:endParaRPr lang="fr-FR" sz="1600" b="1" dirty="0"/>
          </a:p>
          <a:p>
            <a:pPr lvl="1">
              <a:buClr>
                <a:schemeClr val="bg1"/>
              </a:buClr>
            </a:pPr>
            <a:endParaRPr lang="fr-FR" sz="1600" b="1" dirty="0" smtClean="0"/>
          </a:p>
          <a:p>
            <a:pPr lvl="1">
              <a:buClr>
                <a:schemeClr val="bg1"/>
              </a:buClr>
            </a:pPr>
            <a:endParaRPr lang="fr-FR" sz="1600" b="1" dirty="0" smtClean="0"/>
          </a:p>
          <a:p>
            <a:pPr lvl="1">
              <a:buClr>
                <a:schemeClr val="bg1"/>
              </a:buClr>
            </a:pPr>
            <a:endParaRPr lang="fr-FR" sz="1600" b="1" dirty="0"/>
          </a:p>
          <a:p>
            <a:pPr lvl="1"/>
            <a:r>
              <a:rPr lang="fr-FR" sz="1600" b="1" dirty="0" smtClean="0">
                <a:solidFill>
                  <a:schemeClr val="accent1">
                    <a:lumMod val="75000"/>
                  </a:schemeClr>
                </a:solidFill>
              </a:rPr>
              <a:t>%</a:t>
            </a:r>
            <a:r>
              <a:rPr lang="fr-FR" sz="1600" b="1" dirty="0" err="1" smtClean="0">
                <a:solidFill>
                  <a:schemeClr val="accent1">
                    <a:lumMod val="75000"/>
                  </a:schemeClr>
                </a:solidFill>
              </a:rPr>
              <a:t>length</a:t>
            </a:r>
            <a:r>
              <a:rPr lang="fr-FR" sz="1600" b="1" dirty="0" smtClean="0"/>
              <a:t>(&amp;</a:t>
            </a:r>
            <a:r>
              <a:rPr lang="fr-FR" sz="1600" b="1" dirty="0" err="1" smtClean="0"/>
              <a:t>mvvar</a:t>
            </a:r>
            <a:r>
              <a:rPr lang="fr-FR" sz="1600" b="1" dirty="0" smtClean="0"/>
              <a:t>)</a:t>
            </a:r>
            <a:r>
              <a:rPr lang="fr-FR" sz="1600" dirty="0" smtClean="0"/>
              <a:t> </a:t>
            </a:r>
            <a:r>
              <a:rPr lang="fr-FR" sz="1600" dirty="0"/>
              <a:t>: </a:t>
            </a:r>
            <a:r>
              <a:rPr lang="fr-FR" sz="1600" dirty="0" smtClean="0"/>
              <a:t>retourne la longueur de </a:t>
            </a:r>
            <a:r>
              <a:rPr lang="fr-FR" sz="1600" dirty="0"/>
              <a:t>la macro-variable </a:t>
            </a:r>
            <a:r>
              <a:rPr lang="fr-FR" sz="1600" dirty="0" err="1"/>
              <a:t>mvvar</a:t>
            </a:r>
            <a:r>
              <a:rPr lang="fr-FR" sz="1600" dirty="0"/>
              <a:t>.</a:t>
            </a:r>
          </a:p>
          <a:p>
            <a:pPr lvl="1">
              <a:buClr>
                <a:schemeClr val="bg1"/>
              </a:buClr>
            </a:pPr>
            <a:r>
              <a:rPr lang="fr-FR" sz="1600" b="1" dirty="0"/>
              <a:t>Exemple :</a:t>
            </a:r>
          </a:p>
          <a:p>
            <a:pPr lvl="1">
              <a:buClr>
                <a:schemeClr val="bg1"/>
              </a:buClr>
            </a:pPr>
            <a:endParaRPr lang="fr-FR" sz="1600" b="1" dirty="0" smtClean="0"/>
          </a:p>
        </p:txBody>
      </p:sp>
      <p:sp>
        <p:nvSpPr>
          <p:cNvPr id="5" name="Titre 4"/>
          <p:cNvSpPr>
            <a:spLocks noGrp="1"/>
          </p:cNvSpPr>
          <p:nvPr>
            <p:ph type="title"/>
          </p:nvPr>
        </p:nvSpPr>
        <p:spPr/>
        <p:txBody>
          <a:bodyPr>
            <a:normAutofit/>
          </a:bodyPr>
          <a:lstStyle/>
          <a:p>
            <a:r>
              <a:rPr lang="fr-FR" cap="all" dirty="0" smtClean="0"/>
              <a:t>Les macro-fonctions #1</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manipulation de chaînes de caractères</a:t>
            </a:r>
            <a:endParaRPr lang="fr-FR" sz="3600" cap="small" dirty="0"/>
          </a:p>
        </p:txBody>
      </p:sp>
      <p:sp>
        <p:nvSpPr>
          <p:cNvPr id="6" name="Rectangle 5"/>
          <p:cNvSpPr/>
          <p:nvPr/>
        </p:nvSpPr>
        <p:spPr>
          <a:xfrm>
            <a:off x="1687318" y="3478323"/>
            <a:ext cx="4601737" cy="938719"/>
          </a:xfrm>
          <a:prstGeom prst="rect">
            <a:avLst/>
          </a:prstGeom>
          <a:ln w="3175">
            <a:solidFill>
              <a:schemeClr val="tx2"/>
            </a:solidFill>
          </a:ln>
        </p:spPr>
        <p:txBody>
          <a:bodyPr wrap="square">
            <a:spAutoFit/>
          </a:bodyPr>
          <a:lstStyle/>
          <a:p>
            <a:r>
              <a:rPr lang="it-IT" sz="1100" dirty="0">
                <a:solidFill>
                  <a:srgbClr val="0000FF"/>
                </a:solidFill>
                <a:latin typeface="Courier New" panose="02070309020205020404" pitchFamily="49" charset="0"/>
              </a:rPr>
              <a:t>%let</a:t>
            </a:r>
            <a:r>
              <a:rPr lang="it-IT" sz="1100" dirty="0">
                <a:solidFill>
                  <a:srgbClr val="000000"/>
                </a:solidFill>
                <a:latin typeface="Courier New" panose="02070309020205020404" pitchFamily="49" charset="0"/>
              </a:rPr>
              <a:t> semaine = lundi mardi mercredi jeudi vendredi ;</a:t>
            </a:r>
          </a:p>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position1 =  </a:t>
            </a:r>
            <a:r>
              <a:rPr lang="fr-FR" sz="1100" dirty="0">
                <a:solidFill>
                  <a:srgbClr val="0000FF"/>
                </a:solidFill>
                <a:latin typeface="Courier New" panose="02070309020205020404" pitchFamily="49" charset="0"/>
              </a:rPr>
              <a:t>%index</a:t>
            </a:r>
            <a:r>
              <a:rPr lang="fr-FR" sz="1100" dirty="0">
                <a:solidFill>
                  <a:srgbClr val="000000"/>
                </a:solidFill>
                <a:latin typeface="Courier New" panose="02070309020205020404" pitchFamily="49" charset="0"/>
              </a:rPr>
              <a:t>(&amp;</a:t>
            </a:r>
            <a:r>
              <a:rPr lang="fr-FR" sz="1100" dirty="0" err="1">
                <a:solidFill>
                  <a:srgbClr val="000000"/>
                </a:solidFill>
                <a:latin typeface="Courier New" panose="02070309020205020404" pitchFamily="49" charset="0"/>
              </a:rPr>
              <a:t>semaine,mar</a:t>
            </a:r>
            <a:r>
              <a:rPr lang="fr-FR" sz="1100" dirty="0">
                <a:solidFill>
                  <a:srgbClr val="000000"/>
                </a:solidFill>
                <a:latin typeface="Courier New" panose="02070309020205020404" pitchFamily="49" charset="0"/>
              </a:rPr>
              <a:t>) ;</a:t>
            </a:r>
          </a:p>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position2 =  </a:t>
            </a:r>
            <a:r>
              <a:rPr lang="fr-FR" sz="1100" dirty="0">
                <a:solidFill>
                  <a:srgbClr val="0000FF"/>
                </a:solidFill>
                <a:latin typeface="Courier New" panose="02070309020205020404" pitchFamily="49" charset="0"/>
              </a:rPr>
              <a:t>%index</a:t>
            </a:r>
            <a:r>
              <a:rPr lang="fr-FR" sz="1100" dirty="0">
                <a:solidFill>
                  <a:srgbClr val="000000"/>
                </a:solidFill>
                <a:latin typeface="Courier New" panose="02070309020205020404" pitchFamily="49" charset="0"/>
              </a:rPr>
              <a:t>(&amp;</a:t>
            </a:r>
            <a:r>
              <a:rPr lang="fr-FR" sz="1100" dirty="0" err="1">
                <a:solidFill>
                  <a:srgbClr val="000000"/>
                </a:solidFill>
                <a:latin typeface="Courier New" panose="02070309020205020404" pitchFamily="49" charset="0"/>
              </a:rPr>
              <a:t>semaine,dim</a:t>
            </a:r>
            <a:r>
              <a:rPr lang="fr-FR" sz="1100" dirty="0">
                <a:solidFill>
                  <a:srgbClr val="000000"/>
                </a:solidFill>
                <a:latin typeface="Courier New" panose="02070309020205020404" pitchFamily="49" charset="0"/>
              </a:rPr>
              <a:t>)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position de </a:t>
            </a:r>
            <a:r>
              <a:rPr lang="fr-FR" sz="1100" dirty="0" err="1">
                <a:solidFill>
                  <a:srgbClr val="000000"/>
                </a:solidFill>
                <a:latin typeface="Courier New" panose="02070309020205020404" pitchFamily="49" charset="0"/>
              </a:rPr>
              <a:t>mar</a:t>
            </a:r>
            <a:r>
              <a:rPr lang="fr-FR" sz="1100" dirty="0">
                <a:solidFill>
                  <a:srgbClr val="000000"/>
                </a:solidFill>
                <a:latin typeface="Courier New" panose="02070309020205020404" pitchFamily="49" charset="0"/>
              </a:rPr>
              <a:t> : &amp;position1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position de </a:t>
            </a:r>
            <a:r>
              <a:rPr lang="fr-FR" sz="1100" dirty="0" err="1">
                <a:solidFill>
                  <a:srgbClr val="000000"/>
                </a:solidFill>
                <a:latin typeface="Courier New" panose="02070309020205020404" pitchFamily="49" charset="0"/>
              </a:rPr>
              <a:t>dim</a:t>
            </a:r>
            <a:r>
              <a:rPr lang="fr-FR" sz="1100" dirty="0">
                <a:solidFill>
                  <a:srgbClr val="000000"/>
                </a:solidFill>
                <a:latin typeface="Courier New" panose="02070309020205020404" pitchFamily="49" charset="0"/>
              </a:rPr>
              <a:t> : &amp;position2 ;</a:t>
            </a:r>
          </a:p>
        </p:txBody>
      </p:sp>
      <p:sp>
        <p:nvSpPr>
          <p:cNvPr id="9" name="Rectangle 8"/>
          <p:cNvSpPr/>
          <p:nvPr/>
        </p:nvSpPr>
        <p:spPr>
          <a:xfrm>
            <a:off x="6878211" y="3732236"/>
            <a:ext cx="2207005" cy="430887"/>
          </a:xfrm>
          <a:prstGeom prst="rect">
            <a:avLst/>
          </a:prstGeom>
          <a:ln w="3175">
            <a:solidFill>
              <a:schemeClr val="tx2"/>
            </a:solidFill>
          </a:ln>
        </p:spPr>
        <p:txBody>
          <a:bodyPr wrap="square">
            <a:spAutoFit/>
          </a:bodyPr>
          <a:lstStyle/>
          <a:p>
            <a:r>
              <a:rPr lang="fr-FR" sz="1100" i="1" dirty="0" smtClean="0">
                <a:solidFill>
                  <a:srgbClr val="000000"/>
                </a:solidFill>
                <a:latin typeface="Courier New" panose="02070309020205020404" pitchFamily="49" charset="0"/>
              </a:rPr>
              <a:t>position </a:t>
            </a:r>
            <a:r>
              <a:rPr lang="fr-FR" sz="1100" i="1" dirty="0">
                <a:solidFill>
                  <a:srgbClr val="000000"/>
                </a:solidFill>
                <a:latin typeface="Courier New" panose="02070309020205020404" pitchFamily="49" charset="0"/>
              </a:rPr>
              <a:t>de </a:t>
            </a:r>
            <a:r>
              <a:rPr lang="fr-FR" sz="1100" i="1" dirty="0" err="1">
                <a:solidFill>
                  <a:srgbClr val="000000"/>
                </a:solidFill>
                <a:latin typeface="Courier New" panose="02070309020205020404" pitchFamily="49" charset="0"/>
              </a:rPr>
              <a:t>mar</a:t>
            </a:r>
            <a:r>
              <a:rPr lang="fr-FR" sz="1100" i="1" dirty="0">
                <a:solidFill>
                  <a:srgbClr val="000000"/>
                </a:solidFill>
                <a:latin typeface="Courier New" panose="02070309020205020404" pitchFamily="49" charset="0"/>
              </a:rPr>
              <a:t> : 7</a:t>
            </a:r>
          </a:p>
          <a:p>
            <a:r>
              <a:rPr lang="fr-FR" sz="1100" i="1" dirty="0" smtClean="0">
                <a:solidFill>
                  <a:srgbClr val="000000"/>
                </a:solidFill>
                <a:latin typeface="Courier New" panose="02070309020205020404" pitchFamily="49" charset="0"/>
              </a:rPr>
              <a:t>position </a:t>
            </a:r>
            <a:r>
              <a:rPr lang="fr-FR" sz="1100" i="1" dirty="0">
                <a:solidFill>
                  <a:srgbClr val="000000"/>
                </a:solidFill>
                <a:latin typeface="Courier New" panose="02070309020205020404" pitchFamily="49" charset="0"/>
              </a:rPr>
              <a:t>de </a:t>
            </a:r>
            <a:r>
              <a:rPr lang="fr-FR" sz="1100" i="1" dirty="0" err="1">
                <a:solidFill>
                  <a:srgbClr val="000000"/>
                </a:solidFill>
                <a:latin typeface="Courier New" panose="02070309020205020404" pitchFamily="49" charset="0"/>
              </a:rPr>
              <a:t>dim</a:t>
            </a:r>
            <a:r>
              <a:rPr lang="fr-FR" sz="1100" i="1" dirty="0">
                <a:solidFill>
                  <a:srgbClr val="000000"/>
                </a:solidFill>
                <a:latin typeface="Courier New" panose="02070309020205020404" pitchFamily="49" charset="0"/>
              </a:rPr>
              <a:t> : 0</a:t>
            </a:r>
          </a:p>
        </p:txBody>
      </p:sp>
      <p:sp>
        <p:nvSpPr>
          <p:cNvPr id="10" name="Flèche droite 9"/>
          <p:cNvSpPr/>
          <p:nvPr/>
        </p:nvSpPr>
        <p:spPr>
          <a:xfrm>
            <a:off x="6426879" y="3864788"/>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687318" y="5205931"/>
            <a:ext cx="4023498" cy="430887"/>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longueur =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length</a:t>
            </a:r>
            <a:r>
              <a:rPr lang="fr-FR" sz="1100" dirty="0">
                <a:solidFill>
                  <a:srgbClr val="000000"/>
                </a:solidFill>
                <a:latin typeface="Courier New" panose="02070309020205020404" pitchFamily="49" charset="0"/>
              </a:rPr>
              <a:t>(&amp;semaine)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La longueur de semaine est &amp;longueur ;</a:t>
            </a:r>
          </a:p>
        </p:txBody>
      </p:sp>
      <p:sp>
        <p:nvSpPr>
          <p:cNvPr id="12" name="Rectangle 11"/>
          <p:cNvSpPr/>
          <p:nvPr/>
        </p:nvSpPr>
        <p:spPr>
          <a:xfrm>
            <a:off x="6346792" y="5290567"/>
            <a:ext cx="2869049" cy="261610"/>
          </a:xfrm>
          <a:prstGeom prst="rect">
            <a:avLst/>
          </a:prstGeom>
          <a:ln w="3175">
            <a:solidFill>
              <a:schemeClr val="tx2"/>
            </a:solidFill>
          </a:ln>
        </p:spPr>
        <p:txBody>
          <a:bodyPr wrap="square">
            <a:spAutoFit/>
          </a:bodyPr>
          <a:lstStyle/>
          <a:p>
            <a:r>
              <a:rPr lang="fr-FR" sz="1100" i="1" dirty="0" smtClean="0">
                <a:solidFill>
                  <a:srgbClr val="000000"/>
                </a:solidFill>
                <a:latin typeface="Courier New" panose="02070309020205020404" pitchFamily="49" charset="0"/>
              </a:rPr>
              <a:t>La </a:t>
            </a:r>
            <a:r>
              <a:rPr lang="fr-FR" sz="1100" i="1" dirty="0">
                <a:solidFill>
                  <a:srgbClr val="000000"/>
                </a:solidFill>
                <a:latin typeface="Courier New" panose="02070309020205020404" pitchFamily="49" charset="0"/>
              </a:rPr>
              <a:t>longueur de semaine est 35</a:t>
            </a:r>
          </a:p>
        </p:txBody>
      </p:sp>
      <p:sp>
        <p:nvSpPr>
          <p:cNvPr id="13" name="Flèche droite 12"/>
          <p:cNvSpPr/>
          <p:nvPr/>
        </p:nvSpPr>
        <p:spPr>
          <a:xfrm>
            <a:off x="5872050" y="5338480"/>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p:cNvPicPr>
            <a:picLocks noChangeAspect="1"/>
          </p:cNvPicPr>
          <p:nvPr/>
        </p:nvPicPr>
        <p:blipFill rotWithShape="1">
          <a:blip r:embed="rId2"/>
          <a:srcRect r="28730" b="2143"/>
          <a:stretch/>
        </p:blipFill>
        <p:spPr>
          <a:xfrm>
            <a:off x="64800" y="54000"/>
            <a:ext cx="2404080" cy="303447"/>
          </a:xfrm>
          <a:prstGeom prst="rect">
            <a:avLst/>
          </a:prstGeom>
        </p:spPr>
      </p:pic>
      <p:sp>
        <p:nvSpPr>
          <p:cNvPr id="15" name="Rectangle 14"/>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97014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cap="all" dirty="0" smtClean="0"/>
              <a:t>Les bibliothèques de données #3</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8</a:t>
            </a:fld>
            <a:endParaRPr lang="fr-FR" dirty="0">
              <a:solidFill>
                <a:prstClr val="black">
                  <a:tint val="75000"/>
                </a:prstClr>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3822910707"/>
              </p:ext>
            </p:extLst>
          </p:nvPr>
        </p:nvGraphicFramePr>
        <p:xfrm>
          <a:off x="903600" y="1368000"/>
          <a:ext cx="10526400" cy="4038600"/>
        </p:xfrm>
        <a:graphic>
          <a:graphicData uri="http://schemas.openxmlformats.org/drawingml/2006/table">
            <a:tbl>
              <a:tblPr firstRow="1" bandRow="1">
                <a:tableStyleId>{69012ECD-51FC-41F1-AA8D-1B2483CD663E}</a:tableStyleId>
              </a:tblPr>
              <a:tblGrid>
                <a:gridCol w="2631600">
                  <a:extLst>
                    <a:ext uri="{9D8B030D-6E8A-4147-A177-3AD203B41FA5}">
                      <a16:colId xmlns:a16="http://schemas.microsoft.com/office/drawing/2014/main" val="3713098538"/>
                    </a:ext>
                  </a:extLst>
                </a:gridCol>
                <a:gridCol w="2631600">
                  <a:extLst>
                    <a:ext uri="{9D8B030D-6E8A-4147-A177-3AD203B41FA5}">
                      <a16:colId xmlns:a16="http://schemas.microsoft.com/office/drawing/2014/main" val="2205647398"/>
                    </a:ext>
                  </a:extLst>
                </a:gridCol>
                <a:gridCol w="2631600">
                  <a:extLst>
                    <a:ext uri="{9D8B030D-6E8A-4147-A177-3AD203B41FA5}">
                      <a16:colId xmlns:a16="http://schemas.microsoft.com/office/drawing/2014/main" val="1572077214"/>
                    </a:ext>
                  </a:extLst>
                </a:gridCol>
                <a:gridCol w="2631600">
                  <a:extLst>
                    <a:ext uri="{9D8B030D-6E8A-4147-A177-3AD203B41FA5}">
                      <a16:colId xmlns:a16="http://schemas.microsoft.com/office/drawing/2014/main" val="249571678"/>
                    </a:ext>
                  </a:extLst>
                </a:gridCol>
              </a:tblGrid>
              <a:tr h="370840">
                <a:tc>
                  <a:txBody>
                    <a:bodyPr/>
                    <a:lstStyle/>
                    <a:p>
                      <a:r>
                        <a:rPr lang="fr-FR" sz="1200" dirty="0" smtClean="0"/>
                        <a:t>Type de bibliothèque</a:t>
                      </a:r>
                      <a:endParaRPr lang="fr-FR" sz="1200" dirty="0"/>
                    </a:p>
                  </a:txBody>
                  <a:tcPr/>
                </a:tc>
                <a:tc>
                  <a:txBody>
                    <a:bodyPr/>
                    <a:lstStyle/>
                    <a:p>
                      <a:r>
                        <a:rPr lang="fr-FR" sz="1200" dirty="0" smtClean="0"/>
                        <a:t>Nom de la bibliothèque</a:t>
                      </a:r>
                      <a:endParaRPr lang="fr-FR" sz="1200" dirty="0"/>
                    </a:p>
                  </a:txBody>
                  <a:tcPr/>
                </a:tc>
                <a:tc>
                  <a:txBody>
                    <a:bodyPr/>
                    <a:lstStyle/>
                    <a:p>
                      <a:r>
                        <a:rPr lang="fr-FR" sz="1200" dirty="0" smtClean="0"/>
                        <a:t>Caractéristiques</a:t>
                      </a:r>
                      <a:endParaRPr lang="fr-FR" sz="1200" dirty="0"/>
                    </a:p>
                  </a:txBody>
                  <a:tcPr/>
                </a:tc>
                <a:tc>
                  <a:txBody>
                    <a:bodyPr/>
                    <a:lstStyle/>
                    <a:p>
                      <a:r>
                        <a:rPr lang="fr-FR" sz="1200" dirty="0" smtClean="0"/>
                        <a:t>Contenu</a:t>
                      </a:r>
                      <a:endParaRPr lang="fr-FR" sz="1200" dirty="0"/>
                    </a:p>
                  </a:txBody>
                  <a:tcPr/>
                </a:tc>
                <a:extLst>
                  <a:ext uri="{0D108BD9-81ED-4DB2-BD59-A6C34878D82A}">
                    <a16:rowId xmlns:a16="http://schemas.microsoft.com/office/drawing/2014/main" val="108981136"/>
                  </a:ext>
                </a:extLst>
              </a:tr>
              <a:tr h="370840">
                <a:tc rowSpan="4">
                  <a:txBody>
                    <a:bodyPr/>
                    <a:lstStyle/>
                    <a:p>
                      <a:r>
                        <a:rPr lang="fr-FR" sz="1200" dirty="0" smtClean="0"/>
                        <a:t>Définie</a:t>
                      </a:r>
                      <a:r>
                        <a:rPr lang="fr-FR" sz="1200" baseline="0" dirty="0" smtClean="0"/>
                        <a:t> par SAS (à l’ouverture)</a:t>
                      </a:r>
                      <a:endParaRPr lang="fr-FR" sz="1200" dirty="0"/>
                    </a:p>
                  </a:txBody>
                  <a:tcPr/>
                </a:tc>
                <a:tc>
                  <a:txBody>
                    <a:bodyPr/>
                    <a:lstStyle/>
                    <a:p>
                      <a:r>
                        <a:rPr lang="fr-FR" sz="1200" dirty="0" smtClean="0"/>
                        <a:t>WORK</a:t>
                      </a:r>
                      <a:endParaRPr lang="fr-FR" sz="12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fr-FR" sz="1200" dirty="0" smtClean="0"/>
                        <a:t>Personnelle et temporaire (le</a:t>
                      </a:r>
                      <a:r>
                        <a:rPr lang="fr-FR" sz="1200" baseline="0" dirty="0" smtClean="0"/>
                        <a:t> temps d’une session)</a:t>
                      </a:r>
                      <a:endParaRPr lang="fr-FR" sz="1200" dirty="0" smtClean="0"/>
                    </a:p>
                    <a:p>
                      <a:endParaRPr lang="fr-FR" sz="1200" dirty="0"/>
                    </a:p>
                  </a:txBody>
                  <a:tcPr/>
                </a:tc>
                <a:tc>
                  <a:txBody>
                    <a:bodyPr/>
                    <a:lstStyle/>
                    <a:p>
                      <a:r>
                        <a:rPr lang="fr-FR" sz="1200" dirty="0" smtClean="0"/>
                        <a:t>Tables</a:t>
                      </a:r>
                      <a:r>
                        <a:rPr lang="fr-FR" sz="1200" baseline="0" dirty="0" smtClean="0"/>
                        <a:t> qui ne sont pas destinées à être conservées</a:t>
                      </a:r>
                      <a:endParaRPr lang="fr-FR" sz="1200" dirty="0"/>
                    </a:p>
                  </a:txBody>
                  <a:tcPr/>
                </a:tc>
                <a:extLst>
                  <a:ext uri="{0D108BD9-81ED-4DB2-BD59-A6C34878D82A}">
                    <a16:rowId xmlns:a16="http://schemas.microsoft.com/office/drawing/2014/main" val="1421312481"/>
                  </a:ext>
                </a:extLst>
              </a:tr>
              <a:tr h="370840">
                <a:tc vMerge="1">
                  <a:txBody>
                    <a:bodyPr/>
                    <a:lstStyle/>
                    <a:p>
                      <a:endParaRPr lang="fr-FR" sz="1400" dirty="0"/>
                    </a:p>
                  </a:txBody>
                  <a:tcPr/>
                </a:tc>
                <a:tc>
                  <a:txBody>
                    <a:bodyPr/>
                    <a:lstStyle/>
                    <a:p>
                      <a:r>
                        <a:rPr lang="fr-FR" sz="1200" dirty="0" smtClean="0"/>
                        <a:t>SASUSER</a:t>
                      </a:r>
                      <a:endParaRPr lang="fr-FR" sz="1200" dirty="0"/>
                    </a:p>
                  </a:txBody>
                  <a:tcPr/>
                </a:tc>
                <a:tc>
                  <a:txBody>
                    <a:bodyPr/>
                    <a:lstStyle/>
                    <a:p>
                      <a:r>
                        <a:rPr lang="fr-FR" sz="1200" dirty="0" smtClean="0"/>
                        <a:t>Personnelle et pérenne dans le temps</a:t>
                      </a:r>
                      <a:endParaRPr lang="fr-FR" sz="1200" dirty="0"/>
                    </a:p>
                  </a:txBody>
                  <a:tcPr/>
                </a:tc>
                <a:tc>
                  <a:txBody>
                    <a:bodyPr/>
                    <a:lstStyle/>
                    <a:p>
                      <a:endParaRPr lang="fr-FR" sz="1200" dirty="0"/>
                    </a:p>
                  </a:txBody>
                  <a:tcPr/>
                </a:tc>
                <a:extLst>
                  <a:ext uri="{0D108BD9-81ED-4DB2-BD59-A6C34878D82A}">
                    <a16:rowId xmlns:a16="http://schemas.microsoft.com/office/drawing/2014/main" val="3760289325"/>
                  </a:ext>
                </a:extLst>
              </a:tr>
              <a:tr h="370840">
                <a:tc vMerge="1">
                  <a:txBody>
                    <a:bodyPr/>
                    <a:lstStyle/>
                    <a:p>
                      <a:endParaRPr lang="fr-FR" sz="1400" dirty="0"/>
                    </a:p>
                  </a:txBody>
                  <a:tcPr/>
                </a:tc>
                <a:tc>
                  <a:txBody>
                    <a:bodyPr/>
                    <a:lstStyle/>
                    <a:p>
                      <a:r>
                        <a:rPr lang="fr-FR" sz="1200" dirty="0" smtClean="0"/>
                        <a:t>SASHELP</a:t>
                      </a:r>
                      <a:endParaRPr lang="fr-FR" sz="1200" dirty="0"/>
                    </a:p>
                  </a:txBody>
                  <a:tcPr/>
                </a:tc>
                <a:tc>
                  <a:txBody>
                    <a:bodyPr/>
                    <a:lstStyle/>
                    <a:p>
                      <a:endParaRPr lang="fr-FR" sz="1200" dirty="0"/>
                    </a:p>
                  </a:txBody>
                  <a:tcPr/>
                </a:tc>
                <a:tc>
                  <a:txBody>
                    <a:bodyPr/>
                    <a:lstStyle/>
                    <a:p>
                      <a:r>
                        <a:rPr lang="fr-FR" sz="1200" dirty="0" smtClean="0"/>
                        <a:t>Tables de données fournies</a:t>
                      </a:r>
                      <a:r>
                        <a:rPr lang="fr-FR" sz="1200" baseline="0" dirty="0" smtClean="0"/>
                        <a:t> par SAS dont certaines à des fins d’exercices (class, air, </a:t>
                      </a:r>
                      <a:r>
                        <a:rPr lang="fr-FR" sz="1200" baseline="0" dirty="0" err="1" smtClean="0"/>
                        <a:t>shoes</a:t>
                      </a:r>
                      <a:r>
                        <a:rPr lang="fr-FR" sz="1200" baseline="0" dirty="0" smtClean="0"/>
                        <a:t>, …)</a:t>
                      </a:r>
                      <a:endParaRPr lang="fr-FR" sz="1200" dirty="0"/>
                    </a:p>
                  </a:txBody>
                  <a:tcPr/>
                </a:tc>
                <a:extLst>
                  <a:ext uri="{0D108BD9-81ED-4DB2-BD59-A6C34878D82A}">
                    <a16:rowId xmlns:a16="http://schemas.microsoft.com/office/drawing/2014/main" val="303610183"/>
                  </a:ext>
                </a:extLst>
              </a:tr>
              <a:tr h="370840">
                <a:tc vMerge="1">
                  <a:txBody>
                    <a:bodyPr/>
                    <a:lstStyle/>
                    <a:p>
                      <a:endParaRPr lang="fr-FR" sz="1200" dirty="0"/>
                    </a:p>
                  </a:txBody>
                  <a:tcPr/>
                </a:tc>
                <a:tc>
                  <a:txBody>
                    <a:bodyPr/>
                    <a:lstStyle/>
                    <a:p>
                      <a:r>
                        <a:rPr lang="fr-FR" sz="1200" dirty="0" smtClean="0"/>
                        <a:t>MAPS</a:t>
                      </a:r>
                      <a:endParaRPr lang="fr-FR" sz="1200" dirty="0"/>
                    </a:p>
                  </a:txBody>
                  <a:tcPr/>
                </a:tc>
                <a:tc>
                  <a:txBody>
                    <a:bodyPr/>
                    <a:lstStyle/>
                    <a:p>
                      <a:endParaRPr lang="fr-FR" sz="1200" dirty="0"/>
                    </a:p>
                  </a:txBody>
                  <a:tcPr/>
                </a:tc>
                <a:tc>
                  <a:txBody>
                    <a:bodyPr/>
                    <a:lstStyle/>
                    <a:p>
                      <a:r>
                        <a:rPr lang="fr-FR" sz="1200" dirty="0" smtClean="0"/>
                        <a:t>Contient des tables utiles pour construire des fonds de cartes géographiques (ne sert que rarement).</a:t>
                      </a:r>
                      <a:endParaRPr lang="fr-FR" sz="1200" dirty="0"/>
                    </a:p>
                  </a:txBody>
                  <a:tcPr/>
                </a:tc>
                <a:extLst>
                  <a:ext uri="{0D108BD9-81ED-4DB2-BD59-A6C34878D82A}">
                    <a16:rowId xmlns:a16="http://schemas.microsoft.com/office/drawing/2014/main" val="3441504954"/>
                  </a:ext>
                </a:extLst>
              </a:tr>
              <a:tr h="370840">
                <a:tc>
                  <a:txBody>
                    <a:bodyPr/>
                    <a:lstStyle/>
                    <a:p>
                      <a:r>
                        <a:rPr lang="fr-FR" sz="1200" dirty="0" smtClean="0"/>
                        <a:t>Définie</a:t>
                      </a:r>
                      <a:r>
                        <a:rPr lang="fr-FR" sz="1200" baseline="0" dirty="0" smtClean="0"/>
                        <a:t> par l’entreprise</a:t>
                      </a:r>
                      <a:endParaRPr lang="fr-FR" sz="1200" dirty="0"/>
                    </a:p>
                  </a:txBody>
                  <a:tcPr/>
                </a:tc>
                <a:tc>
                  <a:txBody>
                    <a:bodyPr/>
                    <a:lstStyle/>
                    <a:p>
                      <a:r>
                        <a:rPr lang="fr-FR" sz="1200" dirty="0" smtClean="0"/>
                        <a:t>SIAD*</a:t>
                      </a:r>
                      <a:endParaRPr lang="fr-FR" sz="1200" b="1" dirty="0"/>
                    </a:p>
                  </a:txBody>
                  <a:tcPr/>
                </a:tc>
                <a:tc>
                  <a:txBody>
                    <a:bodyPr/>
                    <a:lstStyle/>
                    <a:p>
                      <a:r>
                        <a:rPr lang="fr-FR" sz="1200" dirty="0" smtClean="0"/>
                        <a:t>Partagées</a:t>
                      </a:r>
                      <a:endParaRPr lang="fr-FR" sz="1200" dirty="0"/>
                    </a:p>
                  </a:txBody>
                  <a:tcPr/>
                </a:tc>
                <a:tc>
                  <a:txBody>
                    <a:bodyPr/>
                    <a:lstStyle/>
                    <a:p>
                      <a:r>
                        <a:rPr lang="fr-FR" sz="1200" dirty="0" smtClean="0"/>
                        <a:t>Décisionnel ACM</a:t>
                      </a:r>
                      <a:endParaRPr lang="fr-FR" sz="1200" dirty="0"/>
                    </a:p>
                  </a:txBody>
                  <a:tcPr/>
                </a:tc>
                <a:extLst>
                  <a:ext uri="{0D108BD9-81ED-4DB2-BD59-A6C34878D82A}">
                    <a16:rowId xmlns:a16="http://schemas.microsoft.com/office/drawing/2014/main" val="1499390282"/>
                  </a:ext>
                </a:extLst>
              </a:tr>
              <a:tr h="370840">
                <a:tc>
                  <a:txBody>
                    <a:bodyPr/>
                    <a:lstStyle/>
                    <a:p>
                      <a:r>
                        <a:rPr lang="fr-FR" sz="1200" dirty="0" smtClean="0"/>
                        <a:t>Définie par l’utilisateur</a:t>
                      </a:r>
                      <a:endParaRPr lang="fr-FR" sz="1200" dirty="0"/>
                    </a:p>
                  </a:txBody>
                  <a:tcPr/>
                </a:tc>
                <a:tc>
                  <a:txBody>
                    <a:bodyPr/>
                    <a:lstStyle/>
                    <a:p>
                      <a:r>
                        <a:rPr lang="fr-FR" sz="1200" dirty="0" smtClean="0"/>
                        <a:t>Noms virtuels alloués</a:t>
                      </a:r>
                      <a:r>
                        <a:rPr lang="fr-FR" sz="1200" baseline="0" dirty="0" smtClean="0"/>
                        <a:t> par l’utilisateur</a:t>
                      </a:r>
                      <a:endParaRPr lang="fr-FR" sz="1200" dirty="0"/>
                    </a:p>
                  </a:txBody>
                  <a:tcPr/>
                </a:tc>
                <a:tc>
                  <a:txBody>
                    <a:bodyPr/>
                    <a:lstStyle/>
                    <a:p>
                      <a:r>
                        <a:rPr lang="fr-FR" sz="1200" dirty="0" smtClean="0"/>
                        <a:t>Tous noms sans espace ni caractères spéciaux. Ne doit pas non plus commencer par un chiffre et ne doit contenir que huit caractères au maximum. </a:t>
                      </a:r>
                      <a:endParaRPr lang="fr-FR" sz="1200" dirty="0"/>
                    </a:p>
                  </a:txBody>
                  <a:tcPr/>
                </a:tc>
                <a:tc>
                  <a:txBody>
                    <a:bodyPr/>
                    <a:lstStyle/>
                    <a:p>
                      <a:endParaRPr lang="fr-FR" sz="1200" dirty="0"/>
                    </a:p>
                  </a:txBody>
                  <a:tcPr/>
                </a:tc>
                <a:extLst>
                  <a:ext uri="{0D108BD9-81ED-4DB2-BD59-A6C34878D82A}">
                    <a16:rowId xmlns:a16="http://schemas.microsoft.com/office/drawing/2014/main" val="941215300"/>
                  </a:ext>
                </a:extLst>
              </a:tr>
            </a:tbl>
          </a:graphicData>
        </a:graphic>
      </p:graphicFrame>
      <p:pic>
        <p:nvPicPr>
          <p:cNvPr id="7" name="Image 6"/>
          <p:cNvPicPr>
            <a:picLocks noChangeAspect="1"/>
          </p:cNvPicPr>
          <p:nvPr/>
        </p:nvPicPr>
        <p:blipFill rotWithShape="1">
          <a:blip r:embed="rId2"/>
          <a:srcRect r="28780" b="162"/>
          <a:stretch/>
        </p:blipFill>
        <p:spPr>
          <a:xfrm>
            <a:off x="65950" y="52250"/>
            <a:ext cx="2402930" cy="30519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59994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038906"/>
          </a:xfrm>
        </p:spPr>
        <p:txBody>
          <a:bodyPr>
            <a:normAutofit/>
          </a:bodyPr>
          <a:lstStyle/>
          <a:p>
            <a:pPr lvl="1"/>
            <a:r>
              <a:rPr lang="fr-FR" sz="1600" b="1" dirty="0" smtClean="0"/>
              <a:t> </a:t>
            </a:r>
            <a:r>
              <a:rPr lang="fr-FR" sz="1600" b="1" dirty="0" smtClean="0">
                <a:solidFill>
                  <a:schemeClr val="accent1">
                    <a:lumMod val="75000"/>
                  </a:schemeClr>
                </a:solidFill>
              </a:rPr>
              <a:t>%scan</a:t>
            </a:r>
            <a:r>
              <a:rPr lang="fr-FR" sz="1600" b="1" dirty="0" smtClean="0"/>
              <a:t>(&amp;</a:t>
            </a:r>
            <a:r>
              <a:rPr lang="fr-FR" sz="1600" b="1" dirty="0" err="1" smtClean="0"/>
              <a:t>mvvar,n,delim</a:t>
            </a:r>
            <a:r>
              <a:rPr lang="fr-FR" sz="1600" b="1" dirty="0" smtClean="0"/>
              <a:t>)</a:t>
            </a:r>
            <a:r>
              <a:rPr lang="fr-FR" sz="1600" dirty="0" smtClean="0"/>
              <a:t> : retourne le n</a:t>
            </a:r>
            <a:r>
              <a:rPr lang="fr-FR" sz="1600" baseline="30000" dirty="0" smtClean="0"/>
              <a:t>ième </a:t>
            </a:r>
            <a:r>
              <a:rPr lang="fr-FR" sz="1600" dirty="0" smtClean="0"/>
              <a:t>mot de </a:t>
            </a:r>
            <a:r>
              <a:rPr lang="fr-FR" sz="1600" dirty="0" err="1" smtClean="0"/>
              <a:t>mvar</a:t>
            </a:r>
            <a:r>
              <a:rPr lang="fr-FR" sz="1600" dirty="0" smtClean="0"/>
              <a:t>. En 3</a:t>
            </a:r>
            <a:r>
              <a:rPr lang="fr-FR" sz="1600" baseline="30000" dirty="0" smtClean="0"/>
              <a:t>ème</a:t>
            </a:r>
            <a:r>
              <a:rPr lang="fr-FR" sz="1600" dirty="0" smtClean="0"/>
              <a:t> argument nous pouvons préciser des délimiteurs (</a:t>
            </a:r>
            <a:r>
              <a:rPr lang="fr-FR" sz="1400" i="1" dirty="0" smtClean="0"/>
              <a:t>certains délimiteurs sont automatiquement reconnus par SAS, mais il est recommandé de le préciser</a:t>
            </a:r>
            <a:r>
              <a:rPr lang="fr-FR" sz="1600" dirty="0" smtClean="0"/>
              <a:t>)</a:t>
            </a:r>
          </a:p>
          <a:p>
            <a:pPr lvl="1">
              <a:buClr>
                <a:schemeClr val="bg1"/>
              </a:buClr>
            </a:pPr>
            <a:r>
              <a:rPr lang="fr-FR" sz="1600" b="1" dirty="0"/>
              <a:t>Exemple </a:t>
            </a:r>
            <a:r>
              <a:rPr lang="fr-FR" sz="1600" b="1" dirty="0" smtClean="0"/>
              <a:t>:</a:t>
            </a:r>
          </a:p>
          <a:p>
            <a:pPr lvl="1">
              <a:buClr>
                <a:schemeClr val="bg1"/>
              </a:buClr>
            </a:pPr>
            <a:endParaRPr lang="fr-FR" sz="1600" b="1" dirty="0"/>
          </a:p>
          <a:p>
            <a:pPr lvl="1">
              <a:buClr>
                <a:schemeClr val="bg1"/>
              </a:buClr>
            </a:pPr>
            <a:endParaRPr lang="fr-FR" sz="1600" dirty="0" smtClean="0"/>
          </a:p>
          <a:p>
            <a:pPr lvl="1">
              <a:buClr>
                <a:schemeClr val="bg1"/>
              </a:buClr>
            </a:pPr>
            <a:endParaRPr lang="fr-FR" sz="1600" dirty="0"/>
          </a:p>
          <a:p>
            <a:pPr lvl="1">
              <a:buClr>
                <a:schemeClr val="bg1"/>
              </a:buClr>
            </a:pPr>
            <a:endParaRPr lang="fr-FR" sz="1600" dirty="0" smtClean="0"/>
          </a:p>
          <a:p>
            <a:pPr lvl="1">
              <a:buClr>
                <a:schemeClr val="bg1"/>
              </a:buClr>
            </a:pPr>
            <a:r>
              <a:rPr lang="fr-FR" sz="1600" dirty="0" smtClean="0"/>
              <a:t>Remarque : N’utilisez pas la virgule ni le point-virgule comme délimiteurs, il y aurait trop de confusions.</a:t>
            </a:r>
          </a:p>
          <a:p>
            <a:pPr lvl="1">
              <a:buClr>
                <a:schemeClr val="bg1"/>
              </a:buClr>
            </a:pPr>
            <a:endParaRPr lang="fr-FR" sz="1050" b="1" dirty="0" smtClean="0"/>
          </a:p>
          <a:p>
            <a:pPr lvl="1"/>
            <a:r>
              <a:rPr lang="fr-FR" sz="1600" b="1" dirty="0" smtClean="0"/>
              <a:t> </a:t>
            </a:r>
            <a:r>
              <a:rPr lang="fr-FR" sz="1600" b="1" dirty="0" smtClean="0">
                <a:solidFill>
                  <a:schemeClr val="accent1">
                    <a:lumMod val="75000"/>
                  </a:schemeClr>
                </a:solidFill>
              </a:rPr>
              <a:t>%</a:t>
            </a:r>
            <a:r>
              <a:rPr lang="fr-FR" sz="1600" b="1" dirty="0" err="1" smtClean="0">
                <a:solidFill>
                  <a:schemeClr val="accent1">
                    <a:lumMod val="75000"/>
                  </a:schemeClr>
                </a:solidFill>
              </a:rPr>
              <a:t>substr</a:t>
            </a:r>
            <a:r>
              <a:rPr lang="fr-FR" sz="1600" b="1" dirty="0" smtClean="0"/>
              <a:t>(&amp;</a:t>
            </a:r>
            <a:r>
              <a:rPr lang="fr-FR" sz="1600" b="1" dirty="0" err="1" smtClean="0"/>
              <a:t>mvvar,i,n</a:t>
            </a:r>
            <a:r>
              <a:rPr lang="fr-FR" sz="1600" b="1" dirty="0" smtClean="0"/>
              <a:t>)</a:t>
            </a:r>
            <a:r>
              <a:rPr lang="fr-FR" sz="1600" dirty="0" smtClean="0"/>
              <a:t> </a:t>
            </a:r>
            <a:r>
              <a:rPr lang="fr-FR" sz="1600" dirty="0"/>
              <a:t>: </a:t>
            </a:r>
            <a:r>
              <a:rPr lang="fr-FR" sz="1600" dirty="0" smtClean="0"/>
              <a:t>extrait n caractères à partir du </a:t>
            </a:r>
            <a:r>
              <a:rPr lang="fr-FR" sz="1600" dirty="0" err="1" smtClean="0"/>
              <a:t>i</a:t>
            </a:r>
            <a:r>
              <a:rPr lang="fr-FR" sz="1600" baseline="30000" dirty="0" err="1" smtClean="0"/>
              <a:t>ème</a:t>
            </a:r>
            <a:r>
              <a:rPr lang="fr-FR" sz="1600" dirty="0" smtClean="0"/>
              <a:t> dans le contenu de </a:t>
            </a:r>
            <a:r>
              <a:rPr lang="fr-FR" sz="1600" dirty="0" err="1" smtClean="0"/>
              <a:t>mvar</a:t>
            </a:r>
            <a:endParaRPr lang="fr-FR" sz="1600" dirty="0"/>
          </a:p>
          <a:p>
            <a:pPr lvl="1">
              <a:buClr>
                <a:schemeClr val="bg1"/>
              </a:buClr>
            </a:pPr>
            <a:r>
              <a:rPr lang="fr-FR" sz="1600" b="1" dirty="0"/>
              <a:t>Exemple :</a:t>
            </a:r>
          </a:p>
          <a:p>
            <a:pPr lvl="1">
              <a:buClr>
                <a:schemeClr val="bg1"/>
              </a:buClr>
            </a:pPr>
            <a:endParaRPr lang="fr-FR" sz="1600" b="1" dirty="0" smtClean="0"/>
          </a:p>
          <a:p>
            <a:pPr lvl="1">
              <a:buClr>
                <a:schemeClr val="bg1"/>
              </a:buClr>
            </a:pPr>
            <a:endParaRPr lang="fr-FR" sz="1600" b="1" dirty="0"/>
          </a:p>
          <a:p>
            <a:pPr lvl="1"/>
            <a:endParaRPr lang="fr-FR" sz="700" b="1" dirty="0" smtClean="0"/>
          </a:p>
          <a:p>
            <a:pPr lvl="1"/>
            <a:r>
              <a:rPr lang="fr-FR" sz="1600" b="1" dirty="0" smtClean="0"/>
              <a:t> </a:t>
            </a:r>
            <a:r>
              <a:rPr lang="fr-FR" sz="1600" dirty="0"/>
              <a:t>Il est </a:t>
            </a:r>
            <a:r>
              <a:rPr lang="fr-FR" sz="1600" dirty="0" smtClean="0"/>
              <a:t>possible de combiner plusieurs fonctions.</a:t>
            </a:r>
            <a:endParaRPr lang="fr-FR" sz="1600" dirty="0"/>
          </a:p>
          <a:p>
            <a:pPr lvl="1">
              <a:buClr>
                <a:schemeClr val="bg1"/>
              </a:buClr>
            </a:pPr>
            <a:r>
              <a:rPr lang="fr-FR" sz="1600" b="1" dirty="0"/>
              <a:t>Exemple :</a:t>
            </a:r>
          </a:p>
          <a:p>
            <a:pPr lvl="1">
              <a:buClr>
                <a:schemeClr val="bg1"/>
              </a:buClr>
            </a:pPr>
            <a:endParaRPr lang="fr-FR" sz="1600" b="1" dirty="0" smtClean="0"/>
          </a:p>
        </p:txBody>
      </p:sp>
      <p:sp>
        <p:nvSpPr>
          <p:cNvPr id="5" name="Titre 4"/>
          <p:cNvSpPr>
            <a:spLocks noGrp="1"/>
          </p:cNvSpPr>
          <p:nvPr>
            <p:ph type="title"/>
          </p:nvPr>
        </p:nvSpPr>
        <p:spPr/>
        <p:txBody>
          <a:bodyPr>
            <a:normAutofit/>
          </a:bodyPr>
          <a:lstStyle/>
          <a:p>
            <a:r>
              <a:rPr lang="fr-FR" cap="all" dirty="0" smtClean="0"/>
              <a:t>Les macro-fonctions #2</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manipulation de chaînes de caractères</a:t>
            </a:r>
            <a:endParaRPr lang="fr-FR" sz="3600" cap="small" dirty="0"/>
          </a:p>
        </p:txBody>
      </p:sp>
      <p:sp>
        <p:nvSpPr>
          <p:cNvPr id="3" name="Rectangle 2"/>
          <p:cNvSpPr/>
          <p:nvPr/>
        </p:nvSpPr>
        <p:spPr>
          <a:xfrm>
            <a:off x="1629580" y="2140275"/>
            <a:ext cx="6096000" cy="1107996"/>
          </a:xfrm>
          <a:prstGeom prst="rect">
            <a:avLst/>
          </a:prstGeom>
          <a:ln w="3175">
            <a:solidFill>
              <a:schemeClr val="tx2"/>
            </a:solidFill>
          </a:ln>
        </p:spPr>
        <p:txBody>
          <a:bodyPr>
            <a:spAutoFit/>
          </a:bodyPr>
          <a:lstStyle/>
          <a:p>
            <a:r>
              <a:rPr lang="it-IT" sz="1100" dirty="0">
                <a:solidFill>
                  <a:srgbClr val="0000FF"/>
                </a:solidFill>
                <a:latin typeface="Courier New" panose="02070309020205020404" pitchFamily="49" charset="0"/>
              </a:rPr>
              <a:t>%let</a:t>
            </a:r>
            <a:r>
              <a:rPr lang="it-IT" sz="1100" dirty="0">
                <a:solidFill>
                  <a:srgbClr val="000000"/>
                </a:solidFill>
                <a:latin typeface="Courier New" panose="02070309020205020404" pitchFamily="49" charset="0"/>
              </a:rPr>
              <a:t> semaine = lundi - mardi - mercredi - jeudi - vendredi - samedi - dimanche ;</a:t>
            </a:r>
          </a:p>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jour3_1=</a:t>
            </a:r>
            <a:r>
              <a:rPr lang="fr-FR" sz="1100" dirty="0">
                <a:solidFill>
                  <a:srgbClr val="0000FF"/>
                </a:solidFill>
                <a:latin typeface="Courier New" panose="02070309020205020404" pitchFamily="49" charset="0"/>
              </a:rPr>
              <a:t>%scan</a:t>
            </a:r>
            <a:r>
              <a:rPr lang="fr-FR" sz="1100" dirty="0">
                <a:solidFill>
                  <a:srgbClr val="000000"/>
                </a:solidFill>
                <a:latin typeface="Courier New" panose="02070309020205020404" pitchFamily="49" charset="0"/>
              </a:rPr>
              <a:t>(&amp;semaine,3) ;</a:t>
            </a:r>
          </a:p>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jour3_2=</a:t>
            </a:r>
            <a:r>
              <a:rPr lang="fr-FR" sz="1100" dirty="0">
                <a:solidFill>
                  <a:srgbClr val="0000FF"/>
                </a:solidFill>
                <a:latin typeface="Courier New" panose="02070309020205020404" pitchFamily="49" charset="0"/>
              </a:rPr>
              <a:t>%scan</a:t>
            </a:r>
            <a:r>
              <a:rPr lang="fr-FR" sz="1100" dirty="0">
                <a:solidFill>
                  <a:srgbClr val="000000"/>
                </a:solidFill>
                <a:latin typeface="Courier New" panose="02070309020205020404" pitchFamily="49" charset="0"/>
              </a:rPr>
              <a:t>(&amp;semaine,3,-)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Jour 3_1 : &amp;jour3_1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Jour 3_2 : &amp;jour3_2 ;</a:t>
            </a:r>
            <a:endParaRPr lang="fr-FR" dirty="0"/>
          </a:p>
        </p:txBody>
      </p:sp>
      <p:sp>
        <p:nvSpPr>
          <p:cNvPr id="6" name="Rectangle 5"/>
          <p:cNvSpPr/>
          <p:nvPr/>
        </p:nvSpPr>
        <p:spPr>
          <a:xfrm>
            <a:off x="8246591" y="2460609"/>
            <a:ext cx="1929375" cy="430887"/>
          </a:xfrm>
          <a:prstGeom prst="rect">
            <a:avLst/>
          </a:prstGeom>
          <a:ln w="3175">
            <a:solidFill>
              <a:schemeClr val="tx2"/>
            </a:solidFill>
          </a:ln>
        </p:spPr>
        <p:txBody>
          <a:bodyPr wrap="square">
            <a:spAutoFit/>
          </a:bodyPr>
          <a:lstStyle/>
          <a:p>
            <a:r>
              <a:rPr lang="fr-FR" sz="1100" dirty="0" smtClean="0">
                <a:solidFill>
                  <a:srgbClr val="000000"/>
                </a:solidFill>
                <a:latin typeface="Courier New" panose="02070309020205020404" pitchFamily="49" charset="0"/>
              </a:rPr>
              <a:t>Jour </a:t>
            </a:r>
            <a:r>
              <a:rPr lang="fr-FR" sz="1100" dirty="0">
                <a:solidFill>
                  <a:srgbClr val="000000"/>
                </a:solidFill>
                <a:latin typeface="Courier New" panose="02070309020205020404" pitchFamily="49" charset="0"/>
              </a:rPr>
              <a:t>3_1 : mercredi</a:t>
            </a:r>
          </a:p>
          <a:p>
            <a:r>
              <a:rPr lang="fr-FR" sz="1100" dirty="0" smtClean="0">
                <a:solidFill>
                  <a:srgbClr val="000000"/>
                </a:solidFill>
                <a:latin typeface="Courier New" panose="02070309020205020404" pitchFamily="49" charset="0"/>
              </a:rPr>
              <a:t>Jour </a:t>
            </a:r>
            <a:r>
              <a:rPr lang="fr-FR" sz="1100" dirty="0">
                <a:solidFill>
                  <a:srgbClr val="000000"/>
                </a:solidFill>
                <a:latin typeface="Courier New" panose="02070309020205020404" pitchFamily="49" charset="0"/>
              </a:rPr>
              <a:t>3_2 : mercredi</a:t>
            </a:r>
          </a:p>
        </p:txBody>
      </p:sp>
      <p:sp>
        <p:nvSpPr>
          <p:cNvPr id="14" name="Flèche droite 13"/>
          <p:cNvSpPr/>
          <p:nvPr/>
        </p:nvSpPr>
        <p:spPr>
          <a:xfrm>
            <a:off x="7792503" y="2611380"/>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694894" y="4421601"/>
            <a:ext cx="5961888" cy="430887"/>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semaine = lundi-mardi-mercredi-jeudi-vendredi-samedi-dimanche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extrait :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substr</a:t>
            </a:r>
            <a:r>
              <a:rPr lang="fr-FR" sz="1100" dirty="0">
                <a:solidFill>
                  <a:srgbClr val="000000"/>
                </a:solidFill>
                <a:latin typeface="Courier New" panose="02070309020205020404" pitchFamily="49" charset="0"/>
              </a:rPr>
              <a:t>(&amp;</a:t>
            </a:r>
            <a:r>
              <a:rPr lang="fr-FR" sz="1100" dirty="0" smtClean="0">
                <a:solidFill>
                  <a:srgbClr val="000000"/>
                </a:solidFill>
                <a:latin typeface="Courier New" panose="02070309020205020404" pitchFamily="49" charset="0"/>
              </a:rPr>
              <a:t>semaine,7,6) </a:t>
            </a:r>
            <a:r>
              <a:rPr lang="fr-FR" sz="1100" dirty="0">
                <a:solidFill>
                  <a:srgbClr val="000000"/>
                </a:solidFill>
                <a:latin typeface="Courier New" panose="02070309020205020404" pitchFamily="49" charset="0"/>
              </a:rPr>
              <a:t>;</a:t>
            </a:r>
          </a:p>
        </p:txBody>
      </p:sp>
      <p:sp>
        <p:nvSpPr>
          <p:cNvPr id="10" name="Rectangle 9"/>
          <p:cNvSpPr/>
          <p:nvPr/>
        </p:nvSpPr>
        <p:spPr>
          <a:xfrm>
            <a:off x="8354572" y="4506239"/>
            <a:ext cx="1713412" cy="261610"/>
          </a:xfrm>
          <a:prstGeom prst="rect">
            <a:avLst/>
          </a:prstGeom>
          <a:ln w="3175">
            <a:solidFill>
              <a:schemeClr val="tx2"/>
            </a:solidFill>
          </a:ln>
        </p:spPr>
        <p:txBody>
          <a:bodyPr wrap="square">
            <a:spAutoFit/>
          </a:bodyPr>
          <a:lstStyle/>
          <a:p>
            <a:r>
              <a:rPr lang="fr-FR" sz="1100" dirty="0" smtClean="0">
                <a:solidFill>
                  <a:srgbClr val="000000"/>
                </a:solidFill>
                <a:latin typeface="Courier New" panose="02070309020205020404" pitchFamily="49" charset="0"/>
              </a:rPr>
              <a:t>extrait </a:t>
            </a:r>
            <a:r>
              <a:rPr lang="fr-FR" sz="1100" dirty="0">
                <a:solidFill>
                  <a:srgbClr val="000000"/>
                </a:solidFill>
                <a:latin typeface="Courier New" panose="02070309020205020404" pitchFamily="49" charset="0"/>
              </a:rPr>
              <a:t>: mardi</a:t>
            </a:r>
          </a:p>
        </p:txBody>
      </p:sp>
      <p:sp>
        <p:nvSpPr>
          <p:cNvPr id="15" name="Flèche droite 14"/>
          <p:cNvSpPr/>
          <p:nvPr/>
        </p:nvSpPr>
        <p:spPr>
          <a:xfrm>
            <a:off x="7812605" y="4554151"/>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694894" y="5708563"/>
            <a:ext cx="4379334" cy="430887"/>
          </a:xfrm>
          <a:prstGeom prst="rect">
            <a:avLst/>
          </a:prstGeom>
          <a:ln w="3175">
            <a:solidFill>
              <a:schemeClr val="tx2"/>
            </a:solidFill>
          </a:ln>
        </p:spPr>
        <p:txBody>
          <a:bodyPr wrap="square">
            <a:spAutoFit/>
          </a:bodyPr>
          <a:lstStyle/>
          <a:p>
            <a:r>
              <a:rPr lang="en-US" sz="1100" dirty="0">
                <a:solidFill>
                  <a:srgbClr val="0000FF"/>
                </a:solidFill>
                <a:latin typeface="Courier New" panose="02070309020205020404" pitchFamily="49" charset="0"/>
              </a:rPr>
              <a:t>%let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longjour</a:t>
            </a:r>
            <a:r>
              <a:rPr lang="en-US" sz="1100" dirty="0">
                <a:solidFill>
                  <a:srgbClr val="000000"/>
                </a:solidFill>
                <a:latin typeface="Courier New" panose="02070309020205020404" pitchFamily="49" charset="0"/>
              </a:rPr>
              <a:t> = </a:t>
            </a:r>
            <a:r>
              <a:rPr lang="en-US" sz="1100" dirty="0">
                <a:solidFill>
                  <a:srgbClr val="0000FF"/>
                </a:solidFill>
                <a:latin typeface="Courier New" panose="02070309020205020404" pitchFamily="49" charset="0"/>
              </a:rPr>
              <a:t>%length</a:t>
            </a:r>
            <a:r>
              <a:rPr lang="en-US" sz="1100" dirty="0">
                <a:solidFill>
                  <a:srgbClr val="000000"/>
                </a:solidFill>
                <a:latin typeface="Courier New" panose="02070309020205020404" pitchFamily="49" charset="0"/>
              </a:rPr>
              <a:t>(</a:t>
            </a:r>
            <a:r>
              <a:rPr lang="en-US" sz="1100" dirty="0">
                <a:solidFill>
                  <a:srgbClr val="0000FF"/>
                </a:solidFill>
                <a:latin typeface="Courier New" panose="02070309020205020404" pitchFamily="49" charset="0"/>
              </a:rPr>
              <a:t>%scan</a:t>
            </a:r>
            <a:r>
              <a:rPr lang="en-US" sz="1100" dirty="0">
                <a:solidFill>
                  <a:srgbClr val="000000"/>
                </a:solidFill>
                <a:latin typeface="Courier New" panose="02070309020205020404" pitchFamily="49" charset="0"/>
              </a:rPr>
              <a:t>(&amp;semaine,3,-))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longueur : &amp;</a:t>
            </a:r>
            <a:r>
              <a:rPr lang="fr-FR" sz="1100" dirty="0" err="1">
                <a:solidFill>
                  <a:srgbClr val="000000"/>
                </a:solidFill>
                <a:latin typeface="Courier New" panose="02070309020205020404" pitchFamily="49" charset="0"/>
              </a:rPr>
              <a:t>longjour</a:t>
            </a:r>
            <a:r>
              <a:rPr lang="fr-FR" sz="1100" dirty="0">
                <a:solidFill>
                  <a:srgbClr val="000000"/>
                </a:solidFill>
                <a:latin typeface="Courier New" panose="02070309020205020404" pitchFamily="49" charset="0"/>
              </a:rPr>
              <a:t> ;</a:t>
            </a:r>
            <a:endParaRPr lang="fr-FR" dirty="0"/>
          </a:p>
        </p:txBody>
      </p:sp>
      <p:sp>
        <p:nvSpPr>
          <p:cNvPr id="17" name="Flèche droite 16"/>
          <p:cNvSpPr/>
          <p:nvPr/>
        </p:nvSpPr>
        <p:spPr>
          <a:xfrm>
            <a:off x="6292959" y="5841113"/>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901835" y="5793200"/>
            <a:ext cx="1204176" cy="261610"/>
          </a:xfrm>
          <a:prstGeom prst="rect">
            <a:avLst/>
          </a:prstGeom>
          <a:ln w="3175">
            <a:solidFill>
              <a:schemeClr val="tx2"/>
            </a:solidFill>
          </a:ln>
        </p:spPr>
        <p:txBody>
          <a:bodyPr wrap="none">
            <a:spAutoFit/>
          </a:bodyPr>
          <a:lstStyle/>
          <a:p>
            <a:r>
              <a:rPr lang="fr-FR" sz="1100" dirty="0">
                <a:solidFill>
                  <a:srgbClr val="000000"/>
                </a:solidFill>
                <a:latin typeface="Courier New" panose="02070309020205020404" pitchFamily="49" charset="0"/>
              </a:rPr>
              <a:t>longueur : 8</a:t>
            </a:r>
          </a:p>
        </p:txBody>
      </p:sp>
      <p:pic>
        <p:nvPicPr>
          <p:cNvPr id="19" name="Image 18"/>
          <p:cNvPicPr>
            <a:picLocks noChangeAspect="1"/>
          </p:cNvPicPr>
          <p:nvPr/>
        </p:nvPicPr>
        <p:blipFill rotWithShape="1">
          <a:blip r:embed="rId2"/>
          <a:srcRect r="28730" b="2143"/>
          <a:stretch/>
        </p:blipFill>
        <p:spPr>
          <a:xfrm>
            <a:off x="64800" y="54000"/>
            <a:ext cx="2404080" cy="303447"/>
          </a:xfrm>
          <a:prstGeom prst="rect">
            <a:avLst/>
          </a:prstGeom>
        </p:spPr>
      </p:pic>
      <p:sp>
        <p:nvSpPr>
          <p:cNvPr id="20" name="Rectangle 1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39999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5143409"/>
          </a:xfrm>
        </p:spPr>
        <p:txBody>
          <a:bodyPr>
            <a:normAutofit/>
          </a:bodyPr>
          <a:lstStyle/>
          <a:p>
            <a:r>
              <a:rPr lang="fr-FR" sz="1800" dirty="0"/>
              <a:t>La  valeur  d’une  macro-variable  est  un  texte.  Par  exemple</a:t>
            </a:r>
            <a:r>
              <a:rPr lang="fr-FR" sz="1800" dirty="0" smtClean="0"/>
              <a:t>, la  </a:t>
            </a:r>
            <a:r>
              <a:rPr lang="fr-FR" sz="1800" dirty="0"/>
              <a:t>valeur  d’une  macro-variable  </a:t>
            </a:r>
            <a:r>
              <a:rPr lang="fr-FR" sz="1800" dirty="0" smtClean="0"/>
              <a:t>à laquelle nous affectons </a:t>
            </a:r>
            <a:r>
              <a:rPr lang="fr-FR" sz="1800" dirty="0"/>
              <a:t>31 + 28 est 31 + 28 et non 59. </a:t>
            </a:r>
            <a:r>
              <a:rPr lang="fr-FR" sz="1800" dirty="0" smtClean="0"/>
              <a:t>Nous pouvons forcer </a:t>
            </a:r>
            <a:r>
              <a:rPr lang="fr-FR" sz="1800" dirty="0"/>
              <a:t>le compilateur macro à </a:t>
            </a:r>
            <a:r>
              <a:rPr lang="fr-FR" sz="1800" dirty="0" smtClean="0"/>
              <a:t>faire des </a:t>
            </a:r>
            <a:r>
              <a:rPr lang="fr-FR" sz="1800" dirty="0"/>
              <a:t>opérations avec les macro-fonctions </a:t>
            </a:r>
            <a:r>
              <a:rPr lang="fr-FR" sz="1800" b="1" dirty="0">
                <a:solidFill>
                  <a:schemeClr val="accent1">
                    <a:lumMod val="75000"/>
                  </a:schemeClr>
                </a:solidFill>
              </a:rPr>
              <a:t>%EVAL </a:t>
            </a:r>
            <a:r>
              <a:rPr lang="fr-FR" sz="1800" dirty="0"/>
              <a:t>et </a:t>
            </a:r>
            <a:r>
              <a:rPr lang="fr-FR" sz="1800" b="1" dirty="0">
                <a:solidFill>
                  <a:schemeClr val="accent1">
                    <a:lumMod val="75000"/>
                  </a:schemeClr>
                </a:solidFill>
              </a:rPr>
              <a:t>%SYSEVALF</a:t>
            </a:r>
            <a:r>
              <a:rPr lang="fr-FR" sz="1800" dirty="0"/>
              <a:t>. Les opérations </a:t>
            </a:r>
            <a:r>
              <a:rPr lang="fr-FR" sz="1800" dirty="0" smtClean="0"/>
              <a:t>supportées se </a:t>
            </a:r>
            <a:r>
              <a:rPr lang="fr-FR" sz="1800" dirty="0"/>
              <a:t>limitent aux additions, soustractions, multiplications et divisions</a:t>
            </a:r>
            <a:r>
              <a:rPr lang="fr-FR" sz="1800" dirty="0" smtClean="0"/>
              <a:t>.</a:t>
            </a:r>
            <a:endParaRPr lang="fr-FR" sz="1600" dirty="0"/>
          </a:p>
          <a:p>
            <a:r>
              <a:rPr lang="fr-FR" sz="1800" b="1" dirty="0" smtClean="0"/>
              <a:t>Fonctions d’évaluation :</a:t>
            </a:r>
          </a:p>
          <a:p>
            <a:pPr lvl="1"/>
            <a:r>
              <a:rPr lang="fr-FR" sz="1600" b="1" dirty="0" smtClean="0"/>
              <a:t> </a:t>
            </a:r>
            <a:r>
              <a:rPr lang="fr-FR" sz="1600" b="1" dirty="0" smtClean="0">
                <a:solidFill>
                  <a:schemeClr val="accent1">
                    <a:lumMod val="75000"/>
                  </a:schemeClr>
                </a:solidFill>
              </a:rPr>
              <a:t>%</a:t>
            </a:r>
            <a:r>
              <a:rPr lang="fr-FR" sz="1600" b="1" dirty="0" err="1" smtClean="0">
                <a:solidFill>
                  <a:schemeClr val="accent1">
                    <a:lumMod val="75000"/>
                  </a:schemeClr>
                </a:solidFill>
              </a:rPr>
              <a:t>eval</a:t>
            </a:r>
            <a:r>
              <a:rPr lang="fr-FR" sz="1600" b="1" dirty="0" smtClean="0"/>
              <a:t>(expression)</a:t>
            </a:r>
            <a:r>
              <a:rPr lang="fr-FR" sz="1600" dirty="0" smtClean="0"/>
              <a:t> : évalue des calculs sur des entiers à partir d’expressions contenant des macro-variables</a:t>
            </a:r>
          </a:p>
          <a:p>
            <a:pPr lvl="1">
              <a:buClr>
                <a:schemeClr val="bg1"/>
              </a:buClr>
            </a:pPr>
            <a:r>
              <a:rPr lang="fr-FR" sz="1600" dirty="0" smtClean="0"/>
              <a:t>Si la valeur évaluée contient des décimales, la valeur est tronquée à la partie entière</a:t>
            </a:r>
          </a:p>
          <a:p>
            <a:pPr lvl="1">
              <a:buClr>
                <a:schemeClr val="bg1"/>
              </a:buClr>
            </a:pPr>
            <a:r>
              <a:rPr lang="fr-FR" sz="1600" b="1" dirty="0" smtClean="0"/>
              <a:t>Exemple :</a:t>
            </a:r>
          </a:p>
          <a:p>
            <a:pPr lvl="1">
              <a:buClr>
                <a:schemeClr val="bg1"/>
              </a:buClr>
            </a:pPr>
            <a:endParaRPr lang="fr-FR" sz="1600" b="1" dirty="0"/>
          </a:p>
          <a:p>
            <a:pPr lvl="1">
              <a:buClr>
                <a:schemeClr val="bg1"/>
              </a:buClr>
            </a:pPr>
            <a:endParaRPr lang="fr-FR" sz="1600" b="1" dirty="0" smtClean="0"/>
          </a:p>
          <a:p>
            <a:pPr lvl="1">
              <a:buClr>
                <a:schemeClr val="bg1"/>
              </a:buClr>
            </a:pPr>
            <a:endParaRPr lang="fr-FR" sz="1600" b="1" dirty="0" smtClean="0"/>
          </a:p>
          <a:p>
            <a:pPr lvl="1">
              <a:buClr>
                <a:schemeClr val="bg1"/>
              </a:buClr>
            </a:pPr>
            <a:endParaRPr lang="fr-FR" sz="400" b="1" dirty="0"/>
          </a:p>
          <a:p>
            <a:pPr lvl="1">
              <a:buClr>
                <a:schemeClr val="bg1"/>
              </a:buClr>
            </a:pPr>
            <a:endParaRPr lang="fr-FR" sz="1600" b="1" dirty="0" smtClean="0"/>
          </a:p>
        </p:txBody>
      </p:sp>
      <p:sp>
        <p:nvSpPr>
          <p:cNvPr id="5" name="Titre 4"/>
          <p:cNvSpPr>
            <a:spLocks noGrp="1"/>
          </p:cNvSpPr>
          <p:nvPr>
            <p:ph type="title"/>
          </p:nvPr>
        </p:nvSpPr>
        <p:spPr/>
        <p:txBody>
          <a:bodyPr>
            <a:normAutofit/>
          </a:bodyPr>
          <a:lstStyle/>
          <a:p>
            <a:r>
              <a:rPr lang="fr-FR" cap="all" dirty="0" smtClean="0"/>
              <a:t>Les macro-fonctions #3</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fonctions d’évaluation</a:t>
            </a:r>
            <a:endParaRPr lang="fr-FR" sz="3600" cap="small" dirty="0"/>
          </a:p>
        </p:txBody>
      </p:sp>
      <p:sp>
        <p:nvSpPr>
          <p:cNvPr id="3" name="Rectangle 2"/>
          <p:cNvSpPr/>
          <p:nvPr/>
        </p:nvSpPr>
        <p:spPr>
          <a:xfrm>
            <a:off x="1685316" y="3673326"/>
            <a:ext cx="3350415" cy="769441"/>
          </a:xfrm>
          <a:prstGeom prst="rect">
            <a:avLst/>
          </a:prstGeom>
          <a:ln w="3175">
            <a:solidFill>
              <a:schemeClr val="tx1"/>
            </a:solidFill>
          </a:ln>
        </p:spPr>
        <p:txBody>
          <a:bodyPr wrap="square">
            <a:spAutoFit/>
          </a:bodyPr>
          <a:lstStyle/>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i = 4 ;</a:t>
            </a:r>
          </a:p>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j = 12 ;</a:t>
            </a:r>
          </a:p>
          <a:p>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Evaluation </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a:t>
            </a:r>
            <a:r>
              <a:rPr lang="en-US" sz="1100" dirty="0" err="1">
                <a:solidFill>
                  <a:srgbClr val="0000FF"/>
                </a:solidFill>
                <a:latin typeface="Courier New" panose="02070309020205020404" pitchFamily="49" charset="0"/>
              </a:rPr>
              <a:t>eval</a:t>
            </a:r>
            <a:r>
              <a:rPr lang="en-US" sz="1100" dirty="0">
                <a:solidFill>
                  <a:srgbClr val="000000"/>
                </a:solidFill>
                <a:latin typeface="Courier New" panose="02070309020205020404" pitchFamily="49" charset="0"/>
              </a:rPr>
              <a:t>(&amp;i+1) ;</a:t>
            </a:r>
          </a:p>
          <a:p>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Evaluation </a:t>
            </a:r>
            <a:r>
              <a:rPr lang="en-US" sz="1100" dirty="0" err="1">
                <a:solidFill>
                  <a:srgbClr val="000000"/>
                </a:solidFill>
                <a:latin typeface="Courier New" panose="02070309020205020404" pitchFamily="49" charset="0"/>
              </a:rPr>
              <a:t>i+j</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a:t>
            </a:r>
            <a:r>
              <a:rPr lang="en-US" sz="1100" dirty="0" err="1">
                <a:solidFill>
                  <a:srgbClr val="0000FF"/>
                </a:solidFill>
                <a:latin typeface="Courier New" panose="02070309020205020404" pitchFamily="49" charset="0"/>
              </a:rPr>
              <a:t>eval</a:t>
            </a:r>
            <a:r>
              <a:rPr lang="en-US" sz="1100" dirty="0">
                <a:solidFill>
                  <a:srgbClr val="000000"/>
                </a:solidFill>
                <a:latin typeface="Courier New" panose="02070309020205020404" pitchFamily="49" charset="0"/>
              </a:rPr>
              <a:t>(&amp;</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+&amp;j) ;</a:t>
            </a:r>
            <a:endParaRPr lang="fr-FR" dirty="0"/>
          </a:p>
        </p:txBody>
      </p:sp>
      <p:sp>
        <p:nvSpPr>
          <p:cNvPr id="14" name="Rectangle 13"/>
          <p:cNvSpPr/>
          <p:nvPr/>
        </p:nvSpPr>
        <p:spPr>
          <a:xfrm>
            <a:off x="5710816" y="3842602"/>
            <a:ext cx="1860096" cy="430887"/>
          </a:xfrm>
          <a:prstGeom prst="rect">
            <a:avLst/>
          </a:prstGeom>
          <a:ln w="3175">
            <a:solidFill>
              <a:schemeClr val="tx2"/>
            </a:solidFill>
          </a:ln>
        </p:spPr>
        <p:txBody>
          <a:bodyPr wrap="square">
            <a:spAutoFit/>
          </a:bodyPr>
          <a:lstStyle/>
          <a:p>
            <a:r>
              <a:rPr lang="fr-FR" sz="1100" dirty="0">
                <a:solidFill>
                  <a:srgbClr val="000000"/>
                </a:solidFill>
                <a:latin typeface="Courier New" panose="02070309020205020404" pitchFamily="49" charset="0"/>
              </a:rPr>
              <a:t>Evaluation i 5</a:t>
            </a:r>
          </a:p>
          <a:p>
            <a:r>
              <a:rPr lang="fr-FR" sz="1100" dirty="0" smtClean="0">
                <a:solidFill>
                  <a:srgbClr val="000000"/>
                </a:solidFill>
                <a:latin typeface="Courier New" panose="02070309020205020404" pitchFamily="49" charset="0"/>
              </a:rPr>
              <a:t>Evaluation </a:t>
            </a:r>
            <a:r>
              <a:rPr lang="fr-FR" sz="1100" dirty="0" err="1">
                <a:solidFill>
                  <a:srgbClr val="000000"/>
                </a:solidFill>
                <a:latin typeface="Courier New" panose="02070309020205020404" pitchFamily="49" charset="0"/>
              </a:rPr>
              <a:t>i+j</a:t>
            </a:r>
            <a:r>
              <a:rPr lang="fr-FR" sz="1100" dirty="0">
                <a:solidFill>
                  <a:srgbClr val="000000"/>
                </a:solidFill>
                <a:latin typeface="Courier New" panose="02070309020205020404" pitchFamily="49" charset="0"/>
              </a:rPr>
              <a:t> 16</a:t>
            </a:r>
          </a:p>
        </p:txBody>
      </p:sp>
      <p:sp>
        <p:nvSpPr>
          <p:cNvPr id="15" name="Flèche droite 14"/>
          <p:cNvSpPr/>
          <p:nvPr/>
        </p:nvSpPr>
        <p:spPr>
          <a:xfrm>
            <a:off x="5216519" y="3975152"/>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rotWithShape="1">
          <a:blip r:embed="rId2"/>
          <a:srcRect r="28730" b="2143"/>
          <a:stretch/>
        </p:blipFill>
        <p:spPr>
          <a:xfrm>
            <a:off x="64800" y="54000"/>
            <a:ext cx="2404080"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293624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038906"/>
          </a:xfrm>
        </p:spPr>
        <p:txBody>
          <a:bodyPr>
            <a:normAutofit/>
          </a:bodyPr>
          <a:lstStyle/>
          <a:p>
            <a:pPr lvl="1"/>
            <a:r>
              <a:rPr lang="fr-FR" sz="1600" b="1" dirty="0" smtClean="0"/>
              <a:t> </a:t>
            </a:r>
            <a:r>
              <a:rPr lang="fr-FR" sz="1600" b="1" dirty="0">
                <a:solidFill>
                  <a:schemeClr val="accent1">
                    <a:lumMod val="75000"/>
                  </a:schemeClr>
                </a:solidFill>
              </a:rPr>
              <a:t>%</a:t>
            </a:r>
            <a:r>
              <a:rPr lang="fr-FR" sz="1600" b="1" dirty="0" err="1">
                <a:solidFill>
                  <a:schemeClr val="accent1">
                    <a:lumMod val="75000"/>
                  </a:schemeClr>
                </a:solidFill>
              </a:rPr>
              <a:t>syevalf</a:t>
            </a:r>
            <a:r>
              <a:rPr lang="fr-FR" sz="1600" b="1" dirty="0">
                <a:solidFill>
                  <a:schemeClr val="accent1">
                    <a:lumMod val="75000"/>
                  </a:schemeClr>
                </a:solidFill>
              </a:rPr>
              <a:t> </a:t>
            </a:r>
            <a:r>
              <a:rPr lang="fr-FR" sz="1600" b="1" dirty="0"/>
              <a:t>(</a:t>
            </a:r>
            <a:r>
              <a:rPr lang="fr-FR" sz="1600" b="1" dirty="0" err="1"/>
              <a:t>expression,type</a:t>
            </a:r>
            <a:r>
              <a:rPr lang="fr-FR" sz="1600" b="1" dirty="0"/>
              <a:t> de conversion)</a:t>
            </a:r>
            <a:r>
              <a:rPr lang="fr-FR" sz="1600" dirty="0"/>
              <a:t> : évalue des calculs sur des valeurs numériques décimales à partir d’expressions contenant des </a:t>
            </a:r>
            <a:r>
              <a:rPr lang="fr-FR" sz="1600" dirty="0" smtClean="0"/>
              <a:t>macro-variables.</a:t>
            </a:r>
          </a:p>
          <a:p>
            <a:pPr lvl="1">
              <a:buClr>
                <a:schemeClr val="bg1"/>
              </a:buClr>
            </a:pPr>
            <a:r>
              <a:rPr lang="fr-FR" sz="1600" dirty="0" smtClean="0"/>
              <a:t>Le </a:t>
            </a:r>
            <a:r>
              <a:rPr lang="fr-FR" sz="1600" dirty="0"/>
              <a:t>2</a:t>
            </a:r>
            <a:r>
              <a:rPr lang="fr-FR" sz="1600" baseline="30000" dirty="0"/>
              <a:t>ème</a:t>
            </a:r>
            <a:r>
              <a:rPr lang="fr-FR" sz="1600" dirty="0"/>
              <a:t> argument non obligatoire permet éventuellement de convertir le résultat, les valeurs possibles sont </a:t>
            </a:r>
            <a:r>
              <a:rPr lang="fr-FR" sz="1600" dirty="0" smtClean="0"/>
              <a:t>: </a:t>
            </a:r>
          </a:p>
          <a:p>
            <a:pPr lvl="2">
              <a:buClr>
                <a:schemeClr val="tx2"/>
              </a:buClr>
            </a:pPr>
            <a:r>
              <a:rPr lang="fr-FR" dirty="0" smtClean="0"/>
              <a:t> </a:t>
            </a:r>
            <a:r>
              <a:rPr lang="fr-FR" b="1" dirty="0" err="1" smtClean="0">
                <a:solidFill>
                  <a:schemeClr val="accent1">
                    <a:lumMod val="75000"/>
                  </a:schemeClr>
                </a:solidFill>
              </a:rPr>
              <a:t>boolean</a:t>
            </a:r>
            <a:r>
              <a:rPr lang="fr-FR" dirty="0" smtClean="0"/>
              <a:t> : </a:t>
            </a:r>
            <a:r>
              <a:rPr lang="fr-FR" dirty="0"/>
              <a:t>0 si le résultat est nul ou manquant, 1 sinon</a:t>
            </a:r>
            <a:endParaRPr lang="fr-FR" dirty="0" smtClean="0"/>
          </a:p>
          <a:p>
            <a:pPr lvl="2">
              <a:buClr>
                <a:schemeClr val="tx2"/>
              </a:buClr>
            </a:pPr>
            <a:r>
              <a:rPr lang="fr-FR" dirty="0" smtClean="0"/>
              <a:t> </a:t>
            </a:r>
            <a:r>
              <a:rPr lang="fr-FR" b="1" dirty="0" err="1" smtClean="0">
                <a:solidFill>
                  <a:schemeClr val="accent1">
                    <a:lumMod val="75000"/>
                  </a:schemeClr>
                </a:solidFill>
              </a:rPr>
              <a:t>ceil</a:t>
            </a:r>
            <a:r>
              <a:rPr lang="fr-FR" dirty="0" smtClean="0"/>
              <a:t> : le </a:t>
            </a:r>
            <a:r>
              <a:rPr lang="fr-FR" dirty="0"/>
              <a:t>plus petit entier supérieur ou égal à l’évaluation de l’expression</a:t>
            </a:r>
            <a:endParaRPr lang="fr-FR" dirty="0" smtClean="0"/>
          </a:p>
          <a:p>
            <a:pPr lvl="2">
              <a:buClr>
                <a:schemeClr val="tx2"/>
              </a:buClr>
            </a:pPr>
            <a:r>
              <a:rPr lang="fr-FR" dirty="0" smtClean="0"/>
              <a:t> </a:t>
            </a:r>
            <a:r>
              <a:rPr lang="fr-FR" b="1" dirty="0" err="1" smtClean="0">
                <a:solidFill>
                  <a:schemeClr val="accent1">
                    <a:lumMod val="75000"/>
                  </a:schemeClr>
                </a:solidFill>
              </a:rPr>
              <a:t>floor</a:t>
            </a:r>
            <a:r>
              <a:rPr lang="fr-FR" dirty="0" smtClean="0"/>
              <a:t> : le </a:t>
            </a:r>
            <a:r>
              <a:rPr lang="fr-FR" dirty="0"/>
              <a:t>plus grand entier inférieur ou égal à l’évaluation de l’expression</a:t>
            </a:r>
            <a:endParaRPr lang="fr-FR" dirty="0" smtClean="0"/>
          </a:p>
          <a:p>
            <a:pPr lvl="2">
              <a:buClr>
                <a:schemeClr val="tx2"/>
              </a:buClr>
            </a:pPr>
            <a:r>
              <a:rPr lang="fr-FR" dirty="0" smtClean="0"/>
              <a:t> </a:t>
            </a:r>
            <a:r>
              <a:rPr lang="fr-FR" b="1" dirty="0" err="1" smtClean="0">
                <a:solidFill>
                  <a:schemeClr val="accent1">
                    <a:lumMod val="75000"/>
                  </a:schemeClr>
                </a:solidFill>
              </a:rPr>
              <a:t>integer</a:t>
            </a:r>
            <a:r>
              <a:rPr lang="fr-FR" dirty="0" smtClean="0"/>
              <a:t> : partie entière</a:t>
            </a:r>
          </a:p>
          <a:p>
            <a:pPr lvl="1">
              <a:buClr>
                <a:schemeClr val="bg1"/>
              </a:buClr>
            </a:pPr>
            <a:endParaRPr lang="fr-FR" sz="600" b="1" dirty="0" smtClean="0"/>
          </a:p>
          <a:p>
            <a:pPr lvl="1">
              <a:buClr>
                <a:schemeClr val="bg1"/>
              </a:buClr>
            </a:pPr>
            <a:r>
              <a:rPr lang="fr-FR" sz="1600" b="1" dirty="0" smtClean="0"/>
              <a:t>Exemple :</a:t>
            </a:r>
          </a:p>
          <a:p>
            <a:pPr lvl="1">
              <a:buClr>
                <a:schemeClr val="bg1"/>
              </a:buClr>
            </a:pPr>
            <a:endParaRPr lang="fr-FR" sz="1600" b="1" dirty="0"/>
          </a:p>
          <a:p>
            <a:pPr lvl="1">
              <a:buClr>
                <a:schemeClr val="bg1"/>
              </a:buClr>
            </a:pPr>
            <a:endParaRPr lang="fr-FR" sz="1600" dirty="0" smtClean="0"/>
          </a:p>
          <a:p>
            <a:pPr lvl="1">
              <a:buClr>
                <a:schemeClr val="bg1"/>
              </a:buClr>
            </a:pPr>
            <a:endParaRPr lang="fr-FR" sz="1600" dirty="0"/>
          </a:p>
          <a:p>
            <a:pPr lvl="1">
              <a:buClr>
                <a:schemeClr val="bg1"/>
              </a:buClr>
            </a:pPr>
            <a:endParaRPr lang="fr-FR" sz="1600" dirty="0" smtClean="0"/>
          </a:p>
        </p:txBody>
      </p:sp>
      <p:sp>
        <p:nvSpPr>
          <p:cNvPr id="5" name="Titre 4"/>
          <p:cNvSpPr>
            <a:spLocks noGrp="1"/>
          </p:cNvSpPr>
          <p:nvPr>
            <p:ph type="title"/>
          </p:nvPr>
        </p:nvSpPr>
        <p:spPr/>
        <p:txBody>
          <a:bodyPr>
            <a:normAutofit/>
          </a:bodyPr>
          <a:lstStyle/>
          <a:p>
            <a:r>
              <a:rPr lang="fr-FR" cap="all" dirty="0" smtClean="0"/>
              <a:t>Les macro-fonctions #4</a:t>
            </a:r>
            <a:endParaRPr lang="fr-FR" cap="all" dirty="0"/>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a:t>fonctions d’évaluation</a:t>
            </a:r>
            <a:endParaRPr lang="fr-FR" sz="4800" cap="small" dirty="0"/>
          </a:p>
        </p:txBody>
      </p:sp>
      <p:sp>
        <p:nvSpPr>
          <p:cNvPr id="11" name="Rectangle 10"/>
          <p:cNvSpPr/>
          <p:nvPr/>
        </p:nvSpPr>
        <p:spPr>
          <a:xfrm>
            <a:off x="1689461" y="3698232"/>
            <a:ext cx="4371703" cy="1277273"/>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i = 5 ;</a:t>
            </a:r>
          </a:p>
          <a:p>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Sans argument : </a:t>
            </a:r>
            <a:r>
              <a:rPr lang="en-US" sz="1100" dirty="0">
                <a:solidFill>
                  <a:srgbClr val="0000FF"/>
                </a:solidFill>
                <a:latin typeface="Courier New" panose="02070309020205020404" pitchFamily="49" charset="0"/>
              </a:rPr>
              <a:t>%</a:t>
            </a:r>
            <a:r>
              <a:rPr lang="en-US" sz="1100" dirty="0" err="1">
                <a:solidFill>
                  <a:srgbClr val="0000FF"/>
                </a:solidFill>
                <a:latin typeface="Courier New" panose="02070309020205020404" pitchFamily="49" charset="0"/>
              </a:rPr>
              <a:t>sysevalf</a:t>
            </a:r>
            <a:r>
              <a:rPr lang="en-US" sz="1100" dirty="0">
                <a:solidFill>
                  <a:srgbClr val="000000"/>
                </a:solidFill>
                <a:latin typeface="Courier New" panose="02070309020205020404" pitchFamily="49" charset="0"/>
              </a:rPr>
              <a:t>(&amp;</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/2) ;</a:t>
            </a:r>
          </a:p>
          <a:p>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Boolean1 : </a:t>
            </a:r>
            <a:r>
              <a:rPr lang="en-US" sz="1100" dirty="0">
                <a:solidFill>
                  <a:srgbClr val="0000FF"/>
                </a:solidFill>
                <a:latin typeface="Courier New" panose="02070309020205020404" pitchFamily="49" charset="0"/>
              </a:rPr>
              <a:t>%</a:t>
            </a:r>
            <a:r>
              <a:rPr lang="en-US" sz="1100" dirty="0" err="1">
                <a:solidFill>
                  <a:srgbClr val="0000FF"/>
                </a:solidFill>
                <a:latin typeface="Courier New" panose="02070309020205020404" pitchFamily="49" charset="0"/>
              </a:rPr>
              <a:t>sysevalf</a:t>
            </a:r>
            <a:r>
              <a:rPr lang="en-US" sz="1100" dirty="0">
                <a:solidFill>
                  <a:srgbClr val="000000"/>
                </a:solidFill>
                <a:latin typeface="Courier New" panose="02070309020205020404" pitchFamily="49" charset="0"/>
              </a:rPr>
              <a:t>(&amp;</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/2 , </a:t>
            </a:r>
            <a:r>
              <a:rPr lang="en-US" sz="1100" dirty="0" err="1">
                <a:solidFill>
                  <a:srgbClr val="000000"/>
                </a:solidFill>
                <a:latin typeface="Courier New" panose="02070309020205020404" pitchFamily="49" charset="0"/>
              </a:rPr>
              <a:t>boolean</a:t>
            </a:r>
            <a:r>
              <a:rPr lang="en-US" sz="1100" dirty="0">
                <a:solidFill>
                  <a:srgbClr val="000000"/>
                </a:solidFill>
                <a:latin typeface="Courier New" panose="02070309020205020404" pitchFamily="49" charset="0"/>
              </a:rPr>
              <a:t>) ;</a:t>
            </a:r>
          </a:p>
          <a:p>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Boolean2 : </a:t>
            </a:r>
            <a:r>
              <a:rPr lang="en-US" sz="1100" dirty="0">
                <a:solidFill>
                  <a:srgbClr val="0000FF"/>
                </a:solidFill>
                <a:latin typeface="Courier New" panose="02070309020205020404" pitchFamily="49" charset="0"/>
              </a:rPr>
              <a:t>%</a:t>
            </a:r>
            <a:r>
              <a:rPr lang="en-US" sz="1100" dirty="0" err="1">
                <a:solidFill>
                  <a:srgbClr val="0000FF"/>
                </a:solidFill>
                <a:latin typeface="Courier New" panose="02070309020205020404" pitchFamily="49" charset="0"/>
              </a:rPr>
              <a:t>sysevalf</a:t>
            </a:r>
            <a:r>
              <a:rPr lang="en-US" sz="1100" dirty="0">
                <a:solidFill>
                  <a:srgbClr val="000000"/>
                </a:solidFill>
                <a:latin typeface="Courier New" panose="02070309020205020404" pitchFamily="49" charset="0"/>
              </a:rPr>
              <a:t>(&amp;</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/2 - . , </a:t>
            </a:r>
            <a:r>
              <a:rPr lang="en-US" sz="1100" dirty="0" err="1">
                <a:solidFill>
                  <a:srgbClr val="000000"/>
                </a:solidFill>
                <a:latin typeface="Courier New" panose="02070309020205020404" pitchFamily="49" charset="0"/>
              </a:rPr>
              <a:t>boolean</a:t>
            </a:r>
            <a:r>
              <a:rPr lang="en-US" sz="1100" dirty="0">
                <a:solidFill>
                  <a:srgbClr val="000000"/>
                </a:solidFill>
                <a:latin typeface="Courier New" panose="02070309020205020404" pitchFamily="49" charset="0"/>
              </a:rPr>
              <a:t>) ;</a:t>
            </a:r>
          </a:p>
          <a:p>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Ceil : </a:t>
            </a:r>
            <a:r>
              <a:rPr lang="en-US" sz="1100" dirty="0">
                <a:solidFill>
                  <a:srgbClr val="0000FF"/>
                </a:solidFill>
                <a:latin typeface="Courier New" panose="02070309020205020404" pitchFamily="49" charset="0"/>
              </a:rPr>
              <a:t>%</a:t>
            </a:r>
            <a:r>
              <a:rPr lang="en-US" sz="1100" dirty="0" err="1">
                <a:solidFill>
                  <a:srgbClr val="0000FF"/>
                </a:solidFill>
                <a:latin typeface="Courier New" panose="02070309020205020404" pitchFamily="49" charset="0"/>
              </a:rPr>
              <a:t>sysevalf</a:t>
            </a:r>
            <a:r>
              <a:rPr lang="en-US" sz="1100" dirty="0">
                <a:solidFill>
                  <a:srgbClr val="000000"/>
                </a:solidFill>
                <a:latin typeface="Courier New" panose="02070309020205020404" pitchFamily="49" charset="0"/>
              </a:rPr>
              <a:t>(&amp;</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/2 +3 , ceil);</a:t>
            </a:r>
          </a:p>
          <a:p>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Floor : </a:t>
            </a:r>
            <a:r>
              <a:rPr lang="en-US" sz="1100" dirty="0">
                <a:solidFill>
                  <a:srgbClr val="0000FF"/>
                </a:solidFill>
                <a:latin typeface="Courier New" panose="02070309020205020404" pitchFamily="49" charset="0"/>
              </a:rPr>
              <a:t>%</a:t>
            </a:r>
            <a:r>
              <a:rPr lang="en-US" sz="1100" dirty="0" err="1">
                <a:solidFill>
                  <a:srgbClr val="0000FF"/>
                </a:solidFill>
                <a:latin typeface="Courier New" panose="02070309020205020404" pitchFamily="49" charset="0"/>
              </a:rPr>
              <a:t>sysevalf</a:t>
            </a:r>
            <a:r>
              <a:rPr lang="en-US" sz="1100" dirty="0">
                <a:solidFill>
                  <a:srgbClr val="000000"/>
                </a:solidFill>
                <a:latin typeface="Courier New" panose="02070309020205020404" pitchFamily="49" charset="0"/>
              </a:rPr>
              <a:t>(&amp;</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 - 5.5 , floor) ;</a:t>
            </a:r>
          </a:p>
          <a:p>
            <a:r>
              <a:rPr lang="sv-SE" sz="1100" dirty="0">
                <a:solidFill>
                  <a:srgbClr val="0000FF"/>
                </a:solidFill>
                <a:latin typeface="Courier New" panose="02070309020205020404" pitchFamily="49" charset="0"/>
              </a:rPr>
              <a:t>%put</a:t>
            </a:r>
            <a:r>
              <a:rPr lang="sv-SE" sz="1100" dirty="0">
                <a:solidFill>
                  <a:srgbClr val="000000"/>
                </a:solidFill>
                <a:latin typeface="Courier New" panose="02070309020205020404" pitchFamily="49" charset="0"/>
              </a:rPr>
              <a:t> Integer : </a:t>
            </a:r>
            <a:r>
              <a:rPr lang="sv-SE" sz="1100" dirty="0">
                <a:solidFill>
                  <a:srgbClr val="0000FF"/>
                </a:solidFill>
                <a:latin typeface="Courier New" panose="02070309020205020404" pitchFamily="49" charset="0"/>
              </a:rPr>
              <a:t>%sysevalf</a:t>
            </a:r>
            <a:r>
              <a:rPr lang="sv-SE" sz="1100" dirty="0">
                <a:solidFill>
                  <a:srgbClr val="000000"/>
                </a:solidFill>
                <a:latin typeface="Courier New" panose="02070309020205020404" pitchFamily="49" charset="0"/>
              </a:rPr>
              <a:t>(&amp;i/0.42 , integer) ;</a:t>
            </a:r>
            <a:endParaRPr lang="fr-FR" dirty="0"/>
          </a:p>
        </p:txBody>
      </p:sp>
      <p:sp>
        <p:nvSpPr>
          <p:cNvPr id="12" name="Rectangle 11"/>
          <p:cNvSpPr/>
          <p:nvPr/>
        </p:nvSpPr>
        <p:spPr>
          <a:xfrm>
            <a:off x="6966857" y="3782870"/>
            <a:ext cx="2706189" cy="1107996"/>
          </a:xfrm>
          <a:prstGeom prst="rect">
            <a:avLst/>
          </a:prstGeom>
          <a:ln w="3175">
            <a:solidFill>
              <a:schemeClr val="tx2"/>
            </a:solidFill>
          </a:ln>
        </p:spPr>
        <p:txBody>
          <a:bodyPr wrap="square">
            <a:spAutoFit/>
          </a:bodyPr>
          <a:lstStyle/>
          <a:p>
            <a:r>
              <a:rPr lang="fr-FR" sz="1100" dirty="0">
                <a:solidFill>
                  <a:srgbClr val="000000"/>
                </a:solidFill>
                <a:latin typeface="Courier New" panose="02070309020205020404" pitchFamily="49" charset="0"/>
              </a:rPr>
              <a:t>Sans argument : 2.5</a:t>
            </a:r>
          </a:p>
          <a:p>
            <a:r>
              <a:rPr lang="fr-FR" sz="1100" dirty="0" smtClean="0">
                <a:solidFill>
                  <a:srgbClr val="000000"/>
                </a:solidFill>
                <a:latin typeface="Courier New" panose="02070309020205020404" pitchFamily="49" charset="0"/>
              </a:rPr>
              <a:t>Boolean1 </a:t>
            </a:r>
            <a:r>
              <a:rPr lang="fr-FR" sz="1100" dirty="0">
                <a:solidFill>
                  <a:srgbClr val="000000"/>
                </a:solidFill>
                <a:latin typeface="Courier New" panose="02070309020205020404" pitchFamily="49" charset="0"/>
              </a:rPr>
              <a:t>: 1</a:t>
            </a:r>
          </a:p>
          <a:p>
            <a:r>
              <a:rPr lang="fr-FR" sz="1100" dirty="0" smtClean="0">
                <a:solidFill>
                  <a:srgbClr val="000000"/>
                </a:solidFill>
                <a:latin typeface="Courier New" panose="02070309020205020404" pitchFamily="49" charset="0"/>
              </a:rPr>
              <a:t>Boolean2 </a:t>
            </a:r>
            <a:r>
              <a:rPr lang="fr-FR" sz="1100" dirty="0">
                <a:solidFill>
                  <a:srgbClr val="000000"/>
                </a:solidFill>
                <a:latin typeface="Courier New" panose="02070309020205020404" pitchFamily="49" charset="0"/>
              </a:rPr>
              <a:t>: 0</a:t>
            </a:r>
          </a:p>
          <a:p>
            <a:r>
              <a:rPr lang="fr-FR" sz="1100" dirty="0" err="1" smtClean="0">
                <a:solidFill>
                  <a:srgbClr val="000000"/>
                </a:solidFill>
                <a:latin typeface="Courier New" panose="02070309020205020404" pitchFamily="49" charset="0"/>
              </a:rPr>
              <a:t>Ceil</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 6</a:t>
            </a:r>
          </a:p>
          <a:p>
            <a:r>
              <a:rPr lang="fr-FR" sz="1100" dirty="0" err="1" smtClean="0">
                <a:solidFill>
                  <a:srgbClr val="000000"/>
                </a:solidFill>
                <a:latin typeface="Courier New" panose="02070309020205020404" pitchFamily="49" charset="0"/>
              </a:rPr>
              <a:t>Floor</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 -1</a:t>
            </a:r>
          </a:p>
          <a:p>
            <a:r>
              <a:rPr lang="fr-FR" sz="1100" dirty="0" err="1" smtClean="0">
                <a:solidFill>
                  <a:srgbClr val="000000"/>
                </a:solidFill>
                <a:latin typeface="Courier New" panose="02070309020205020404" pitchFamily="49" charset="0"/>
              </a:rPr>
              <a:t>Integer</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 11</a:t>
            </a:r>
            <a:endParaRPr lang="fr-FR" dirty="0"/>
          </a:p>
        </p:txBody>
      </p:sp>
      <p:sp>
        <p:nvSpPr>
          <p:cNvPr id="19" name="Flèche droite 18"/>
          <p:cNvSpPr/>
          <p:nvPr/>
        </p:nvSpPr>
        <p:spPr>
          <a:xfrm>
            <a:off x="6357256" y="4253975"/>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211204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3974285"/>
          </a:xfrm>
        </p:spPr>
        <p:txBody>
          <a:bodyPr>
            <a:normAutofit/>
          </a:bodyPr>
          <a:lstStyle/>
          <a:p>
            <a:r>
              <a:rPr lang="fr-FR" sz="1800" dirty="0"/>
              <a:t>La macro-fonction </a:t>
            </a:r>
            <a:r>
              <a:rPr lang="fr-FR" sz="1800" b="1" dirty="0" smtClean="0">
                <a:solidFill>
                  <a:schemeClr val="accent1">
                    <a:lumMod val="75000"/>
                  </a:schemeClr>
                </a:solidFill>
              </a:rPr>
              <a:t>%SYSFUNC() </a:t>
            </a:r>
            <a:r>
              <a:rPr lang="fr-FR" sz="1800" dirty="0"/>
              <a:t>permet d’utiliser les fonctions SAS en </a:t>
            </a:r>
            <a:r>
              <a:rPr lang="fr-FR" sz="1800" dirty="0" err="1"/>
              <a:t>macrolangage</a:t>
            </a:r>
            <a:r>
              <a:rPr lang="fr-FR" sz="1800" dirty="0" smtClean="0"/>
              <a:t>.</a:t>
            </a:r>
          </a:p>
          <a:p>
            <a:pPr>
              <a:spcBef>
                <a:spcPts val="600"/>
              </a:spcBef>
              <a:buClr>
                <a:schemeClr val="bg1"/>
              </a:buClr>
            </a:pPr>
            <a:r>
              <a:rPr lang="fr-FR" sz="1800" b="1" dirty="0"/>
              <a:t>Syntaxe</a:t>
            </a:r>
            <a:r>
              <a:rPr lang="fr-FR" sz="1800" dirty="0"/>
              <a:t> </a:t>
            </a:r>
            <a:r>
              <a:rPr lang="fr-FR" sz="1800" dirty="0" smtClean="0"/>
              <a:t>:</a:t>
            </a:r>
          </a:p>
          <a:p>
            <a:pPr>
              <a:spcBef>
                <a:spcPts val="600"/>
              </a:spcBef>
              <a:buClr>
                <a:schemeClr val="bg1"/>
              </a:buClr>
            </a:pPr>
            <a:endParaRPr lang="fr-FR" sz="1800" dirty="0"/>
          </a:p>
          <a:p>
            <a:pPr>
              <a:spcBef>
                <a:spcPts val="600"/>
              </a:spcBef>
              <a:buClr>
                <a:schemeClr val="bg1"/>
              </a:buClr>
            </a:pPr>
            <a:endParaRPr lang="fr-FR" sz="400" dirty="0" smtClean="0"/>
          </a:p>
          <a:p>
            <a:pPr>
              <a:spcBef>
                <a:spcPts val="600"/>
              </a:spcBef>
              <a:buClr>
                <a:schemeClr val="bg1"/>
              </a:buClr>
            </a:pPr>
            <a:r>
              <a:rPr lang="fr-FR" sz="1800" dirty="0" smtClean="0"/>
              <a:t>Nous utilisons le  </a:t>
            </a:r>
            <a:r>
              <a:rPr lang="fr-FR" sz="1800" dirty="0"/>
              <a:t>plus  souvent  des  fonctions  SAS  sur  les  chaînes  de  caractères,  </a:t>
            </a:r>
            <a:r>
              <a:rPr lang="fr-FR" sz="1800" dirty="0" smtClean="0"/>
              <a:t>comme COMPRESS</a:t>
            </a:r>
            <a:r>
              <a:rPr lang="fr-FR" sz="1800" dirty="0"/>
              <a:t>, SUBSTR ou UPCASE. Il est également possible d’utiliser des fonctions </a:t>
            </a:r>
            <a:r>
              <a:rPr lang="fr-FR" sz="1800" dirty="0" smtClean="0"/>
              <a:t>pour les </a:t>
            </a:r>
            <a:r>
              <a:rPr lang="fr-FR" sz="1800" dirty="0"/>
              <a:t>informations numériques (comme ROUND) : une conversion est automatiquement </a:t>
            </a:r>
            <a:r>
              <a:rPr lang="fr-FR" sz="1800" dirty="0" smtClean="0"/>
              <a:t>faite. L’argument </a:t>
            </a:r>
            <a:r>
              <a:rPr lang="fr-FR" sz="1800" dirty="0"/>
              <a:t>optionnel format permet de formater le résultat renvoyé par la fonction </a:t>
            </a:r>
            <a:r>
              <a:rPr lang="fr-FR" sz="1800" dirty="0" smtClean="0"/>
              <a:t>SAS. </a:t>
            </a:r>
          </a:p>
          <a:p>
            <a:pPr>
              <a:spcBef>
                <a:spcPts val="600"/>
              </a:spcBef>
              <a:buClr>
                <a:schemeClr val="bg1"/>
              </a:buClr>
            </a:pPr>
            <a:r>
              <a:rPr lang="fr-FR" sz="1800" u="sng" dirty="0" smtClean="0"/>
              <a:t>Remarque </a:t>
            </a:r>
            <a:r>
              <a:rPr lang="fr-FR" sz="1800" u="sng" dirty="0"/>
              <a:t>:</a:t>
            </a:r>
            <a:r>
              <a:rPr lang="fr-FR" sz="1800" dirty="0"/>
              <a:t> concernant les macro-fonctions %UPCASE , %SUBSTR, etc..., il est </a:t>
            </a:r>
            <a:r>
              <a:rPr lang="fr-FR" sz="1800" dirty="0" smtClean="0"/>
              <a:t>totalement équivalent </a:t>
            </a:r>
            <a:r>
              <a:rPr lang="fr-FR" sz="1800" dirty="0"/>
              <a:t>d’utiliser %SYSFUNC(UPCASE(...)) ou %SYSFUNC(SUBSTR(...)), </a:t>
            </a:r>
            <a:r>
              <a:rPr lang="fr-FR" sz="1800" dirty="0" err="1" smtClean="0"/>
              <a:t>etc</a:t>
            </a:r>
            <a:endParaRPr lang="fr-FR" sz="1800" dirty="0" smtClean="0"/>
          </a:p>
          <a:p>
            <a:pPr>
              <a:spcBef>
                <a:spcPts val="600"/>
              </a:spcBef>
              <a:buClr>
                <a:schemeClr val="bg1"/>
              </a:buClr>
            </a:pPr>
            <a:r>
              <a:rPr lang="fr-FR" sz="1800" b="1" dirty="0" smtClean="0"/>
              <a:t>Exemple </a:t>
            </a:r>
            <a:r>
              <a:rPr lang="fr-FR" sz="1800" dirty="0" smtClean="0"/>
              <a:t>:</a:t>
            </a:r>
            <a:endParaRPr lang="fr-FR" sz="1800" dirty="0"/>
          </a:p>
          <a:p>
            <a:endParaRPr lang="fr-FR" sz="1800" dirty="0" smtClean="0"/>
          </a:p>
          <a:p>
            <a:pPr lvl="1">
              <a:buClr>
                <a:schemeClr val="bg1"/>
              </a:buClr>
            </a:pPr>
            <a:endParaRPr lang="fr-FR" sz="1600" b="1" dirty="0"/>
          </a:p>
          <a:p>
            <a:pPr lvl="1">
              <a:buClr>
                <a:schemeClr val="bg1"/>
              </a:buClr>
            </a:pPr>
            <a:endParaRPr lang="fr-FR" sz="1600" b="1" dirty="0" smtClean="0"/>
          </a:p>
          <a:p>
            <a:pPr lvl="1">
              <a:buClr>
                <a:schemeClr val="bg1"/>
              </a:buClr>
            </a:pPr>
            <a:endParaRPr lang="fr-FR" sz="1600" b="1" dirty="0" smtClean="0"/>
          </a:p>
          <a:p>
            <a:pPr lvl="1">
              <a:buClr>
                <a:schemeClr val="bg1"/>
              </a:buClr>
            </a:pPr>
            <a:endParaRPr lang="fr-FR" sz="400" b="1" dirty="0"/>
          </a:p>
          <a:p>
            <a:pPr lvl="1">
              <a:buClr>
                <a:schemeClr val="bg1"/>
              </a:buClr>
            </a:pPr>
            <a:endParaRPr lang="fr-FR" sz="1600" b="1" dirty="0" smtClean="0"/>
          </a:p>
        </p:txBody>
      </p:sp>
      <p:sp>
        <p:nvSpPr>
          <p:cNvPr id="5" name="Titre 4"/>
          <p:cNvSpPr>
            <a:spLocks noGrp="1"/>
          </p:cNvSpPr>
          <p:nvPr>
            <p:ph type="title"/>
          </p:nvPr>
        </p:nvSpPr>
        <p:spPr/>
        <p:txBody>
          <a:bodyPr>
            <a:normAutofit/>
          </a:bodyPr>
          <a:lstStyle/>
          <a:p>
            <a:r>
              <a:rPr lang="fr-FR" cap="all" dirty="0" smtClean="0"/>
              <a:t>Les macro-fonctions #5</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fonctions sas en macro langage</a:t>
            </a:r>
            <a:endParaRPr lang="fr-FR" sz="3600" cap="small" dirty="0"/>
          </a:p>
        </p:txBody>
      </p:sp>
      <p:sp>
        <p:nvSpPr>
          <p:cNvPr id="6" name="Rectangle 5"/>
          <p:cNvSpPr/>
          <p:nvPr/>
        </p:nvSpPr>
        <p:spPr>
          <a:xfrm>
            <a:off x="1218359" y="2023171"/>
            <a:ext cx="4480714" cy="307777"/>
          </a:xfrm>
          <a:prstGeom prst="rect">
            <a:avLst/>
          </a:prstGeom>
          <a:ln w="3175">
            <a:solidFill>
              <a:schemeClr val="tx2"/>
            </a:solidFill>
          </a:ln>
        </p:spPr>
        <p:txBody>
          <a:bodyPr wrap="none">
            <a:spAutoFit/>
          </a:bodyPr>
          <a:lstStyle/>
          <a:p>
            <a:r>
              <a:rPr lang="fr-FR" sz="1400" dirty="0">
                <a:solidFill>
                  <a:srgbClr val="0000FF"/>
                </a:solidFill>
                <a:latin typeface="Courier New" panose="02070309020205020404" pitchFamily="49" charset="0"/>
              </a:rPr>
              <a:t>%</a:t>
            </a:r>
            <a:r>
              <a:rPr lang="fr-FR" sz="1400" dirty="0" err="1" smtClean="0">
                <a:solidFill>
                  <a:srgbClr val="0000FF"/>
                </a:solidFill>
                <a:latin typeface="Courier New" panose="02070309020205020404" pitchFamily="49" charset="0"/>
              </a:rPr>
              <a:t>sysfunc</a:t>
            </a:r>
            <a:r>
              <a:rPr lang="fr-FR" sz="1400" dirty="0" smtClean="0">
                <a:solidFill>
                  <a:srgbClr val="000000"/>
                </a:solidFill>
                <a:latin typeface="Courier New" panose="02070309020205020404" pitchFamily="49" charset="0"/>
              </a:rPr>
              <a:t>(Fonction(arguments</a:t>
            </a:r>
            <a:r>
              <a:rPr lang="fr-FR" sz="1400" dirty="0">
                <a:solidFill>
                  <a:srgbClr val="000000"/>
                </a:solidFill>
                <a:latin typeface="Courier New" panose="02070309020205020404" pitchFamily="49" charset="0"/>
              </a:rPr>
              <a:t>)),&lt;</a:t>
            </a:r>
            <a:r>
              <a:rPr lang="fr-FR" sz="1400" dirty="0">
                <a:solidFill>
                  <a:srgbClr val="008080"/>
                </a:solidFill>
                <a:latin typeface="Courier New" panose="02070309020205020404" pitchFamily="49" charset="0"/>
              </a:rPr>
              <a:t>format.</a:t>
            </a:r>
            <a:r>
              <a:rPr lang="fr-FR" sz="1400" dirty="0">
                <a:solidFill>
                  <a:srgbClr val="000000"/>
                </a:solidFill>
                <a:latin typeface="Courier New" panose="02070309020205020404" pitchFamily="49" charset="0"/>
              </a:rPr>
              <a:t>&gt;)</a:t>
            </a:r>
          </a:p>
        </p:txBody>
      </p:sp>
      <p:sp>
        <p:nvSpPr>
          <p:cNvPr id="9" name="Rectangle 8"/>
          <p:cNvSpPr/>
          <p:nvPr/>
        </p:nvSpPr>
        <p:spPr>
          <a:xfrm>
            <a:off x="1218359" y="4506780"/>
            <a:ext cx="4841966" cy="430887"/>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nb = 1971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Racine carrée de &amp;nb :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sysfunc</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sqrt</a:t>
            </a:r>
            <a:r>
              <a:rPr lang="fr-FR" sz="1100" dirty="0">
                <a:solidFill>
                  <a:srgbClr val="000000"/>
                </a:solidFill>
                <a:latin typeface="Courier New" panose="02070309020205020404" pitchFamily="49" charset="0"/>
              </a:rPr>
              <a:t>(&amp;nb),8.2) ;</a:t>
            </a:r>
          </a:p>
        </p:txBody>
      </p:sp>
      <p:sp>
        <p:nvSpPr>
          <p:cNvPr id="10" name="Rectangle 9"/>
          <p:cNvSpPr/>
          <p:nvPr/>
        </p:nvSpPr>
        <p:spPr>
          <a:xfrm>
            <a:off x="6897663" y="4591418"/>
            <a:ext cx="2903359" cy="261610"/>
          </a:xfrm>
          <a:prstGeom prst="rect">
            <a:avLst/>
          </a:prstGeom>
          <a:ln w="3175">
            <a:solidFill>
              <a:schemeClr val="tx2"/>
            </a:solidFill>
          </a:ln>
        </p:spPr>
        <p:txBody>
          <a:bodyPr wrap="none">
            <a:spAutoFit/>
          </a:bodyPr>
          <a:lstStyle/>
          <a:p>
            <a:r>
              <a:rPr lang="fr-FR" sz="1100" dirty="0">
                <a:solidFill>
                  <a:srgbClr val="000000"/>
                </a:solidFill>
                <a:latin typeface="Courier New" panose="02070309020205020404" pitchFamily="49" charset="0"/>
              </a:rPr>
              <a:t>Racine carrée de 1971 :    44.40</a:t>
            </a:r>
          </a:p>
        </p:txBody>
      </p:sp>
      <p:sp>
        <p:nvSpPr>
          <p:cNvPr id="13" name="Flèche droite 12"/>
          <p:cNvSpPr/>
          <p:nvPr/>
        </p:nvSpPr>
        <p:spPr>
          <a:xfrm>
            <a:off x="6322240" y="4639330"/>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nvPicPr>
        <p:blipFill rotWithShape="1">
          <a:blip r:embed="rId2"/>
          <a:srcRect r="28730" b="2143"/>
          <a:stretch/>
        </p:blipFill>
        <p:spPr>
          <a:xfrm>
            <a:off x="64800" y="54000"/>
            <a:ext cx="2404080" cy="303447"/>
          </a:xfrm>
          <a:prstGeom prst="rect">
            <a:avLst/>
          </a:prstGeom>
        </p:spPr>
      </p:pic>
      <p:sp>
        <p:nvSpPr>
          <p:cNvPr id="12" name="Rectangle 1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34244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a:t>Un  macro-programme  est  un  morceau  de  code  SAS  encapsulé,  paramétré  et  stocké. </a:t>
            </a:r>
            <a:r>
              <a:rPr lang="fr-FR" sz="1800" dirty="0" smtClean="0"/>
              <a:t>La </a:t>
            </a:r>
            <a:r>
              <a:rPr lang="fr-FR" sz="1800" dirty="0"/>
              <a:t>définition d’une macro commence par l’instruction </a:t>
            </a:r>
            <a:r>
              <a:rPr lang="fr-FR" sz="1800" b="1" dirty="0">
                <a:solidFill>
                  <a:schemeClr val="accent1">
                    <a:lumMod val="75000"/>
                  </a:schemeClr>
                </a:solidFill>
              </a:rPr>
              <a:t>%macro </a:t>
            </a:r>
            <a:r>
              <a:rPr lang="fr-FR" sz="1800" dirty="0"/>
              <a:t>et se termine par </a:t>
            </a:r>
            <a:r>
              <a:rPr lang="fr-FR" sz="1800" dirty="0" smtClean="0"/>
              <a:t>l’instruction </a:t>
            </a:r>
            <a:r>
              <a:rPr lang="fr-FR" sz="1800" b="1" dirty="0" smtClean="0">
                <a:solidFill>
                  <a:schemeClr val="accent1">
                    <a:lumMod val="75000"/>
                  </a:schemeClr>
                </a:solidFill>
              </a:rPr>
              <a:t>%</a:t>
            </a:r>
            <a:r>
              <a:rPr lang="fr-FR" sz="1800" b="1" dirty="0" err="1" smtClean="0">
                <a:solidFill>
                  <a:schemeClr val="accent1">
                    <a:lumMod val="75000"/>
                  </a:schemeClr>
                </a:solidFill>
              </a:rPr>
              <a:t>mend</a:t>
            </a:r>
            <a:r>
              <a:rPr lang="fr-FR" sz="1800" dirty="0" smtClean="0"/>
              <a:t>.</a:t>
            </a:r>
          </a:p>
          <a:p>
            <a:pPr>
              <a:spcBef>
                <a:spcPts val="600"/>
              </a:spcBef>
              <a:buClr>
                <a:schemeClr val="bg1"/>
              </a:buClr>
              <a:buFont typeface="Wingdings" panose="05000000000000000000" pitchFamily="2" charset="2"/>
              <a:buChar char="§"/>
            </a:pPr>
            <a:r>
              <a:rPr lang="fr-FR" sz="1800" b="1" dirty="0" smtClean="0"/>
              <a:t>Syntaxe :</a:t>
            </a:r>
          </a:p>
          <a:p>
            <a:pPr>
              <a:spcBef>
                <a:spcPts val="600"/>
              </a:spcBef>
              <a:buClr>
                <a:schemeClr val="bg1"/>
              </a:buClr>
              <a:buFont typeface="Wingdings" panose="05000000000000000000" pitchFamily="2" charset="2"/>
              <a:buChar char="§"/>
            </a:pPr>
            <a:endParaRPr lang="fr-FR" sz="1800" b="1" dirty="0"/>
          </a:p>
          <a:p>
            <a:pPr>
              <a:spcBef>
                <a:spcPts val="600"/>
              </a:spcBef>
              <a:buClr>
                <a:schemeClr val="bg1"/>
              </a:buClr>
              <a:buFont typeface="Wingdings" panose="05000000000000000000" pitchFamily="2" charset="2"/>
              <a:buChar char="§"/>
            </a:pPr>
            <a:endParaRPr lang="fr-FR" sz="1800" b="1" dirty="0" smtClean="0"/>
          </a:p>
          <a:p>
            <a:pPr>
              <a:spcBef>
                <a:spcPts val="600"/>
              </a:spcBef>
              <a:buClr>
                <a:schemeClr val="bg1"/>
              </a:buClr>
              <a:buFont typeface="Wingdings" panose="05000000000000000000" pitchFamily="2" charset="2"/>
              <a:buChar char="§"/>
            </a:pPr>
            <a:endParaRPr lang="fr-FR" sz="1800" b="1" dirty="0"/>
          </a:p>
          <a:p>
            <a:pPr>
              <a:spcBef>
                <a:spcPts val="600"/>
              </a:spcBef>
              <a:buClr>
                <a:schemeClr val="bg1"/>
              </a:buClr>
              <a:buFont typeface="Wingdings" panose="05000000000000000000" pitchFamily="2" charset="2"/>
              <a:buChar char="§"/>
            </a:pPr>
            <a:endParaRPr lang="fr-FR" sz="1800" b="1" dirty="0" smtClean="0"/>
          </a:p>
          <a:p>
            <a:pPr>
              <a:spcBef>
                <a:spcPts val="600"/>
              </a:spcBef>
              <a:buClr>
                <a:schemeClr val="bg1"/>
              </a:buClr>
              <a:buFont typeface="Wingdings" panose="05000000000000000000" pitchFamily="2" charset="2"/>
              <a:buChar char="§"/>
            </a:pPr>
            <a:endParaRPr lang="fr-FR" sz="600" b="1" dirty="0"/>
          </a:p>
          <a:p>
            <a:pPr>
              <a:spcBef>
                <a:spcPts val="600"/>
              </a:spcBef>
              <a:buClr>
                <a:schemeClr val="tx2"/>
              </a:buClr>
            </a:pPr>
            <a:r>
              <a:rPr lang="fr-FR" sz="1800" dirty="0" smtClean="0"/>
              <a:t>Pour exécuter le code SAS défini dans la macro, on appelle la macro par </a:t>
            </a:r>
            <a:r>
              <a:rPr lang="fr-FR" sz="1800" b="1" dirty="0" smtClean="0">
                <a:solidFill>
                  <a:schemeClr val="accent1">
                    <a:lumMod val="75000"/>
                  </a:schemeClr>
                </a:solidFill>
              </a:rPr>
              <a:t>%</a:t>
            </a:r>
            <a:r>
              <a:rPr lang="fr-FR" sz="1800" dirty="0" smtClean="0"/>
              <a:t> suivi du </a:t>
            </a:r>
            <a:r>
              <a:rPr lang="fr-FR" sz="1800" b="1" dirty="0" smtClean="0">
                <a:solidFill>
                  <a:schemeClr val="accent1">
                    <a:lumMod val="75000"/>
                  </a:schemeClr>
                </a:solidFill>
              </a:rPr>
              <a:t>nom de la macro </a:t>
            </a:r>
            <a:r>
              <a:rPr lang="fr-FR" sz="1800" dirty="0" smtClean="0"/>
              <a:t>(</a:t>
            </a:r>
            <a:r>
              <a:rPr lang="fr-FR" sz="1800" i="1" dirty="0" smtClean="0"/>
              <a:t>et éventuellement des valeurs des paramètres entre parenthèse</a:t>
            </a:r>
            <a:r>
              <a:rPr lang="fr-FR" sz="1800" dirty="0" smtClean="0"/>
              <a:t>) :</a:t>
            </a:r>
            <a:endParaRPr lang="fr-FR" sz="1800" b="1" dirty="0"/>
          </a:p>
        </p:txBody>
      </p:sp>
      <p:sp>
        <p:nvSpPr>
          <p:cNvPr id="5" name="Titre 4"/>
          <p:cNvSpPr>
            <a:spLocks noGrp="1"/>
          </p:cNvSpPr>
          <p:nvPr>
            <p:ph type="title"/>
          </p:nvPr>
        </p:nvSpPr>
        <p:spPr/>
        <p:txBody>
          <a:bodyPr>
            <a:normAutofit/>
          </a:bodyPr>
          <a:lstStyle/>
          <a:p>
            <a:r>
              <a:rPr lang="fr-FR" cap="all" dirty="0" smtClean="0"/>
              <a:t>Les macro-programmes #1</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syntaxe générale</a:t>
            </a:r>
            <a:endParaRPr lang="fr-FR" sz="3600" cap="small" dirty="0"/>
          </a:p>
        </p:txBody>
      </p:sp>
      <p:sp>
        <p:nvSpPr>
          <p:cNvPr id="14" name="Rectangle 13"/>
          <p:cNvSpPr/>
          <p:nvPr/>
        </p:nvSpPr>
        <p:spPr>
          <a:xfrm>
            <a:off x="1219199" y="2297034"/>
            <a:ext cx="5179422" cy="1162595"/>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p:cNvSpPr/>
          <p:nvPr/>
        </p:nvSpPr>
        <p:spPr>
          <a:xfrm>
            <a:off x="1575150" y="2638824"/>
            <a:ext cx="4321628" cy="437605"/>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rgbClr val="000000"/>
                </a:solidFill>
                <a:latin typeface="Courier New" panose="02070309020205020404" pitchFamily="49" charset="0"/>
              </a:rPr>
              <a:t>bloc d’instructions</a:t>
            </a:r>
            <a:endParaRPr lang="fr-FR" sz="1200" dirty="0"/>
          </a:p>
        </p:txBody>
      </p:sp>
      <p:sp>
        <p:nvSpPr>
          <p:cNvPr id="17" name="Rectangle 16"/>
          <p:cNvSpPr/>
          <p:nvPr/>
        </p:nvSpPr>
        <p:spPr>
          <a:xfrm>
            <a:off x="1219199" y="2349775"/>
            <a:ext cx="5019323" cy="276999"/>
          </a:xfrm>
          <a:prstGeom prst="rect">
            <a:avLst/>
          </a:prstGeom>
        </p:spPr>
        <p:txBody>
          <a:bodyPr wrap="none">
            <a:spAutoFit/>
          </a:bodyPr>
          <a:lstStyle/>
          <a:p>
            <a:r>
              <a:rPr lang="fr-FR" sz="1200" b="1" dirty="0">
                <a:solidFill>
                  <a:srgbClr val="000080"/>
                </a:solidFill>
                <a:latin typeface="Courier New" panose="02070309020205020404" pitchFamily="49" charset="0"/>
              </a:rPr>
              <a:t>%macro</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nom_de_la_macro</a:t>
            </a:r>
            <a:r>
              <a:rPr lang="fr-FR" sz="1200" dirty="0">
                <a:solidFill>
                  <a:srgbClr val="000000"/>
                </a:solidFill>
                <a:latin typeface="Courier New" panose="02070309020205020404" pitchFamily="49" charset="0"/>
              </a:rPr>
              <a:t> </a:t>
            </a:r>
            <a:r>
              <a:rPr lang="fr-FR" sz="1200" dirty="0" smtClean="0">
                <a:solidFill>
                  <a:srgbClr val="000000"/>
                </a:solidFill>
                <a:latin typeface="Courier New" panose="02070309020205020404" pitchFamily="49" charset="0"/>
              </a:rPr>
              <a:t>(&lt;parametre1,…,</a:t>
            </a:r>
            <a:r>
              <a:rPr lang="fr-FR" sz="1200" dirty="0" err="1" smtClean="0">
                <a:solidFill>
                  <a:srgbClr val="000000"/>
                </a:solidFill>
                <a:latin typeface="Courier New" panose="02070309020205020404" pitchFamily="49" charset="0"/>
              </a:rPr>
              <a:t>parametrep</a:t>
            </a:r>
            <a:r>
              <a:rPr lang="fr-FR" sz="1200" dirty="0" smtClean="0">
                <a:solidFill>
                  <a:srgbClr val="000000"/>
                </a:solidFill>
                <a:latin typeface="Courier New" panose="02070309020205020404" pitchFamily="49" charset="0"/>
              </a:rPr>
              <a:t>&gt;) </a:t>
            </a:r>
            <a:r>
              <a:rPr lang="fr-FR" sz="1200" dirty="0">
                <a:solidFill>
                  <a:srgbClr val="000000"/>
                </a:solidFill>
                <a:latin typeface="Courier New" panose="02070309020205020404" pitchFamily="49" charset="0"/>
              </a:rPr>
              <a:t>;</a:t>
            </a:r>
            <a:endParaRPr lang="fr-FR" sz="2000" dirty="0"/>
          </a:p>
        </p:txBody>
      </p:sp>
      <p:sp>
        <p:nvSpPr>
          <p:cNvPr id="18" name="Rectangle 17"/>
          <p:cNvSpPr/>
          <p:nvPr/>
        </p:nvSpPr>
        <p:spPr>
          <a:xfrm>
            <a:off x="1236490" y="3097796"/>
            <a:ext cx="2230098" cy="276999"/>
          </a:xfrm>
          <a:prstGeom prst="rect">
            <a:avLst/>
          </a:prstGeom>
        </p:spPr>
        <p:txBody>
          <a:bodyPr wrap="none">
            <a:spAutoFit/>
          </a:bodyPr>
          <a:lstStyle/>
          <a:p>
            <a:r>
              <a:rPr lang="fr-FR" sz="1200" b="1" dirty="0">
                <a:solidFill>
                  <a:srgbClr val="000080"/>
                </a:solidFill>
                <a:latin typeface="Courier New" panose="02070309020205020404" pitchFamily="49" charset="0"/>
              </a:rPr>
              <a:t>%</a:t>
            </a:r>
            <a:r>
              <a:rPr lang="fr-FR" sz="1200" b="1" dirty="0" err="1">
                <a:solidFill>
                  <a:srgbClr val="000080"/>
                </a:solidFill>
                <a:latin typeface="Courier New" panose="02070309020205020404" pitchFamily="49" charset="0"/>
              </a:rPr>
              <a:t>mend</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nom_de_la_macro</a:t>
            </a:r>
            <a:r>
              <a:rPr lang="fr-FR" sz="1200" dirty="0">
                <a:solidFill>
                  <a:srgbClr val="000000"/>
                </a:solidFill>
                <a:latin typeface="Courier New" panose="02070309020205020404" pitchFamily="49" charset="0"/>
              </a:rPr>
              <a:t>;</a:t>
            </a:r>
            <a:endParaRPr lang="fr-FR" sz="2000" dirty="0"/>
          </a:p>
        </p:txBody>
      </p:sp>
      <p:sp>
        <p:nvSpPr>
          <p:cNvPr id="3" name="Rectangle 2"/>
          <p:cNvSpPr/>
          <p:nvPr/>
        </p:nvSpPr>
        <p:spPr>
          <a:xfrm>
            <a:off x="1237566" y="4361230"/>
            <a:ext cx="4461478" cy="276999"/>
          </a:xfrm>
          <a:prstGeom prst="rect">
            <a:avLst/>
          </a:prstGeom>
          <a:ln w="3175">
            <a:solidFill>
              <a:schemeClr val="tx2"/>
            </a:solidFill>
          </a:ln>
        </p:spPr>
        <p:txBody>
          <a:bodyPr wrap="none">
            <a:spAutoFit/>
          </a:bodyPr>
          <a:lstStyle/>
          <a:p>
            <a:r>
              <a:rPr lang="fr-FR" sz="1200" dirty="0">
                <a:solidFill>
                  <a:srgbClr val="000000"/>
                </a:solidFill>
                <a:latin typeface="Courier New" panose="02070309020205020404" pitchFamily="49" charset="0"/>
              </a:rPr>
              <a:t>%</a:t>
            </a:r>
            <a:r>
              <a:rPr lang="fr-FR" sz="1200" b="1" i="1" dirty="0" err="1">
                <a:solidFill>
                  <a:srgbClr val="000000"/>
                </a:solidFill>
                <a:latin typeface="Courier New" panose="02070309020205020404" pitchFamily="49" charset="0"/>
              </a:rPr>
              <a:t>nom_de_la_macro</a:t>
            </a:r>
            <a:r>
              <a:rPr lang="fr-FR" sz="1200" dirty="0">
                <a:solidFill>
                  <a:srgbClr val="000000"/>
                </a:solidFill>
                <a:latin typeface="Courier New" panose="02070309020205020404" pitchFamily="49" charset="0"/>
              </a:rPr>
              <a:t> (&lt;parametre1,…,</a:t>
            </a:r>
            <a:r>
              <a:rPr lang="fr-FR" sz="1200" dirty="0" err="1">
                <a:solidFill>
                  <a:srgbClr val="000000"/>
                </a:solidFill>
                <a:latin typeface="Courier New" panose="02070309020205020404" pitchFamily="49" charset="0"/>
              </a:rPr>
              <a:t>parametrep</a:t>
            </a:r>
            <a:r>
              <a:rPr lang="fr-FR" sz="1200" dirty="0">
                <a:solidFill>
                  <a:srgbClr val="000000"/>
                </a:solidFill>
                <a:latin typeface="Courier New" panose="02070309020205020404" pitchFamily="49" charset="0"/>
              </a:rPr>
              <a:t>&gt;) ;</a:t>
            </a:r>
          </a:p>
        </p:txBody>
      </p:sp>
      <p:pic>
        <p:nvPicPr>
          <p:cNvPr id="12" name="Image 11"/>
          <p:cNvPicPr>
            <a:picLocks noChangeAspect="1"/>
          </p:cNvPicPr>
          <p:nvPr/>
        </p:nvPicPr>
        <p:blipFill rotWithShape="1">
          <a:blip r:embed="rId2"/>
          <a:srcRect r="28730" b="2143"/>
          <a:stretch/>
        </p:blipFill>
        <p:spPr>
          <a:xfrm>
            <a:off x="64800" y="54000"/>
            <a:ext cx="2404080" cy="303447"/>
          </a:xfrm>
          <a:prstGeom prst="rect">
            <a:avLst/>
          </a:prstGeom>
        </p:spPr>
      </p:pic>
      <p:sp>
        <p:nvSpPr>
          <p:cNvPr id="13" name="Rectangle 1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063926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p:spPr>
        <p:txBody>
          <a:bodyPr>
            <a:normAutofit/>
          </a:bodyPr>
          <a:lstStyle/>
          <a:p>
            <a:r>
              <a:rPr lang="fr-FR" sz="1800" dirty="0" smtClean="0"/>
              <a:t>Nous pouvons définir </a:t>
            </a:r>
            <a:r>
              <a:rPr lang="fr-FR" sz="1800" dirty="0"/>
              <a:t>les paramètres dans l’instruction %macro, après le nom de la macro et </a:t>
            </a:r>
            <a:r>
              <a:rPr lang="fr-FR" sz="1800" dirty="0" smtClean="0"/>
              <a:t>entre parenthèses</a:t>
            </a:r>
            <a:r>
              <a:rPr lang="fr-FR" sz="1800" dirty="0"/>
              <a:t>. Les noms des paramètres doivent être des noms SAS.</a:t>
            </a:r>
          </a:p>
          <a:p>
            <a:r>
              <a:rPr lang="fr-FR" sz="1800" dirty="0"/>
              <a:t>Ces paramètres sont ensuite utilisés à l’intérieur de la macro, de la même façon que les </a:t>
            </a:r>
            <a:r>
              <a:rPr lang="fr-FR" sz="1800" dirty="0" smtClean="0"/>
              <a:t>macro-variables </a:t>
            </a:r>
            <a:r>
              <a:rPr lang="fr-FR" sz="1800" dirty="0"/>
              <a:t>: &amp; suivi de leur nom.</a:t>
            </a:r>
          </a:p>
          <a:p>
            <a:r>
              <a:rPr lang="fr-FR" sz="1800" dirty="0" smtClean="0"/>
              <a:t>Deux </a:t>
            </a:r>
            <a:r>
              <a:rPr lang="fr-FR" sz="1800" dirty="0"/>
              <a:t>façons de paramétrer une macro </a:t>
            </a:r>
            <a:r>
              <a:rPr lang="fr-FR" sz="1800" dirty="0" smtClean="0"/>
              <a:t>:</a:t>
            </a:r>
          </a:p>
          <a:p>
            <a:pPr lvl="1"/>
            <a:r>
              <a:rPr lang="fr-FR" sz="1600" b="1" dirty="0" smtClean="0"/>
              <a:t>Paramètres </a:t>
            </a:r>
            <a:r>
              <a:rPr lang="fr-FR" sz="1600" b="1" dirty="0" smtClean="0">
                <a:solidFill>
                  <a:schemeClr val="accent1">
                    <a:lumMod val="75000"/>
                  </a:schemeClr>
                </a:solidFill>
              </a:rPr>
              <a:t>positionnels</a:t>
            </a:r>
          </a:p>
          <a:p>
            <a:pPr lvl="1">
              <a:buClr>
                <a:schemeClr val="bg1"/>
              </a:buClr>
            </a:pPr>
            <a:r>
              <a:rPr lang="fr-FR" sz="1600" dirty="0" smtClean="0"/>
              <a:t>A la définition de la </a:t>
            </a:r>
            <a:r>
              <a:rPr lang="fr-FR" sz="1600" dirty="0"/>
              <a:t>macro </a:t>
            </a:r>
            <a:r>
              <a:rPr lang="fr-FR" sz="1600" dirty="0" smtClean="0"/>
              <a:t>les </a:t>
            </a:r>
            <a:r>
              <a:rPr lang="fr-FR" sz="1600" dirty="0"/>
              <a:t>paramètres positionnels sont listés dans un ordre défini. </a:t>
            </a:r>
            <a:r>
              <a:rPr lang="fr-FR" sz="1600" dirty="0" smtClean="0"/>
              <a:t>Leurs noms </a:t>
            </a:r>
            <a:r>
              <a:rPr lang="fr-FR" sz="1600" dirty="0"/>
              <a:t>sont simplement séparés par des </a:t>
            </a:r>
            <a:r>
              <a:rPr lang="fr-FR" sz="1600" dirty="0" smtClean="0"/>
              <a:t>virgules</a:t>
            </a:r>
            <a:r>
              <a:rPr lang="fr-FR" sz="1600" dirty="0"/>
              <a:t> </a:t>
            </a:r>
            <a:r>
              <a:rPr lang="fr-FR" sz="1600" dirty="0" smtClean="0"/>
              <a:t>(</a:t>
            </a:r>
            <a:r>
              <a:rPr lang="fr-FR" sz="1600" i="1" dirty="0" smtClean="0"/>
              <a:t>lors de l’appel de la macro l’ordre est donc essentiel</a:t>
            </a:r>
            <a:r>
              <a:rPr lang="fr-FR" sz="1600" dirty="0" smtClean="0"/>
              <a:t>)</a:t>
            </a:r>
          </a:p>
          <a:p>
            <a:pPr lvl="1">
              <a:buClr>
                <a:schemeClr val="bg1"/>
              </a:buClr>
            </a:pPr>
            <a:endParaRPr lang="fr-FR" sz="1600" dirty="0" smtClean="0"/>
          </a:p>
          <a:p>
            <a:pPr lvl="1">
              <a:buClr>
                <a:schemeClr val="bg1"/>
              </a:buClr>
            </a:pPr>
            <a:endParaRPr lang="fr-FR" sz="600" dirty="0"/>
          </a:p>
          <a:p>
            <a:pPr lvl="1">
              <a:spcBef>
                <a:spcPts val="1800"/>
              </a:spcBef>
            </a:pPr>
            <a:r>
              <a:rPr lang="fr-FR" sz="1600" b="1" dirty="0"/>
              <a:t>Paramètres </a:t>
            </a:r>
            <a:r>
              <a:rPr lang="fr-FR" sz="1600" b="1" dirty="0" smtClean="0">
                <a:solidFill>
                  <a:schemeClr val="accent1">
                    <a:lumMod val="75000"/>
                  </a:schemeClr>
                </a:solidFill>
              </a:rPr>
              <a:t>mots-clés</a:t>
            </a:r>
            <a:endParaRPr lang="fr-FR" sz="1600" b="1" dirty="0">
              <a:solidFill>
                <a:schemeClr val="accent1">
                  <a:lumMod val="75000"/>
                </a:schemeClr>
              </a:solidFill>
            </a:endParaRPr>
          </a:p>
          <a:p>
            <a:pPr lvl="1">
              <a:buClr>
                <a:schemeClr val="bg1"/>
              </a:buClr>
            </a:pPr>
            <a:r>
              <a:rPr lang="fr-FR" sz="1600" dirty="0"/>
              <a:t>À  la  définition  de  la  macro,  les  paramètres  mots-clés  sont  cités  dans  un  ordre  </a:t>
            </a:r>
            <a:r>
              <a:rPr lang="fr-FR" sz="1600" dirty="0" smtClean="0"/>
              <a:t>quelconque. Leurs </a:t>
            </a:r>
            <a:r>
              <a:rPr lang="fr-FR" sz="1600" dirty="0"/>
              <a:t>noms sont suivis du signe égal et éventuellement d’une valeur par défaut</a:t>
            </a:r>
            <a:r>
              <a:rPr lang="fr-FR" sz="1600" dirty="0" smtClean="0"/>
              <a:t>.</a:t>
            </a:r>
          </a:p>
          <a:p>
            <a:pPr lvl="1">
              <a:buClr>
                <a:schemeClr val="bg1"/>
              </a:buClr>
            </a:pPr>
            <a:endParaRPr lang="fr-FR" sz="1600" dirty="0"/>
          </a:p>
          <a:p>
            <a:pPr lvl="1">
              <a:buClr>
                <a:schemeClr val="bg1"/>
              </a:buClr>
            </a:pPr>
            <a:endParaRPr lang="fr-FR" sz="1600" dirty="0" smtClean="0"/>
          </a:p>
          <a:p>
            <a:pPr lvl="1">
              <a:buClr>
                <a:schemeClr val="bg1"/>
              </a:buClr>
            </a:pPr>
            <a:r>
              <a:rPr lang="fr-FR" sz="1600" dirty="0" smtClean="0">
                <a:sym typeface="Wingdings" panose="05000000000000000000" pitchFamily="2" charset="2"/>
              </a:rPr>
              <a:t> </a:t>
            </a:r>
            <a:r>
              <a:rPr lang="fr-FR" sz="1400" dirty="0" smtClean="0">
                <a:sym typeface="Wingdings" panose="05000000000000000000" pitchFamily="2" charset="2"/>
              </a:rPr>
              <a:t>Avantages de cette méthode : Ordre indifférent / Paramètres non obligatoire à l’appel / Possibilité de définir des valeurs par défaut</a:t>
            </a:r>
            <a:endParaRPr lang="fr-FR" sz="1400" dirty="0"/>
          </a:p>
        </p:txBody>
      </p:sp>
      <p:sp>
        <p:nvSpPr>
          <p:cNvPr id="5" name="Titre 4"/>
          <p:cNvSpPr>
            <a:spLocks noGrp="1"/>
          </p:cNvSpPr>
          <p:nvPr>
            <p:ph type="title"/>
          </p:nvPr>
        </p:nvSpPr>
        <p:spPr/>
        <p:txBody>
          <a:bodyPr>
            <a:normAutofit/>
          </a:bodyPr>
          <a:lstStyle/>
          <a:p>
            <a:r>
              <a:rPr lang="fr-FR" cap="all" dirty="0" smtClean="0"/>
              <a:t>Les macro-programmes #2</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paramétrage</a:t>
            </a:r>
            <a:endParaRPr lang="fr-FR" sz="3600" cap="small" dirty="0"/>
          </a:p>
        </p:txBody>
      </p:sp>
      <p:sp>
        <p:nvSpPr>
          <p:cNvPr id="6" name="Rectangle 5"/>
          <p:cNvSpPr/>
          <p:nvPr/>
        </p:nvSpPr>
        <p:spPr>
          <a:xfrm>
            <a:off x="1682932" y="3736340"/>
            <a:ext cx="4325982" cy="430887"/>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%macro</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nom_macro</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F_va</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F_vs</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L_vaN</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L_vaQ</a:t>
            </a:r>
            <a:r>
              <a:rPr lang="fr-FR" sz="1100" dirty="0">
                <a:solidFill>
                  <a:srgbClr val="000000"/>
                </a:solidFill>
                <a:latin typeface="Courier New" panose="02070309020205020404" pitchFamily="49" charset="0"/>
              </a:rPr>
              <a:t>) ;</a:t>
            </a:r>
          </a:p>
          <a:p>
            <a:r>
              <a:rPr lang="fr-FR" sz="1100" b="1" dirty="0" smtClean="0">
                <a:solidFill>
                  <a:srgbClr val="000080"/>
                </a:solidFill>
                <a:latin typeface="Courier New" panose="02070309020205020404" pitchFamily="49" charset="0"/>
              </a:rPr>
              <a:t>%</a:t>
            </a:r>
            <a:r>
              <a:rPr lang="fr-FR" sz="1100" b="1" dirty="0" err="1">
                <a:solidFill>
                  <a:srgbClr val="000080"/>
                </a:solidFill>
                <a:latin typeface="Courier New" panose="02070309020205020404" pitchFamily="49" charset="0"/>
              </a:rPr>
              <a:t>mend</a:t>
            </a:r>
            <a:r>
              <a:rPr lang="fr-FR" sz="1100" dirty="0">
                <a:solidFill>
                  <a:srgbClr val="000000"/>
                </a:solidFill>
                <a:latin typeface="Courier New" panose="02070309020205020404" pitchFamily="49" charset="0"/>
              </a:rPr>
              <a:t>;</a:t>
            </a:r>
            <a:endParaRPr lang="fr-FR" dirty="0"/>
          </a:p>
        </p:txBody>
      </p:sp>
      <p:sp>
        <p:nvSpPr>
          <p:cNvPr id="9" name="Rectangle 8"/>
          <p:cNvSpPr/>
          <p:nvPr/>
        </p:nvSpPr>
        <p:spPr>
          <a:xfrm>
            <a:off x="1682932" y="5088077"/>
            <a:ext cx="4325982" cy="430887"/>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%macro</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nom_macro</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F_va</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F_vs</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L_vaN</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L_vaQ</a:t>
            </a:r>
            <a:r>
              <a:rPr lang="fr-FR" sz="1100" dirty="0">
                <a:solidFill>
                  <a:srgbClr val="000000"/>
                </a:solidFill>
                <a:latin typeface="Courier New" panose="02070309020205020404" pitchFamily="49" charset="0"/>
              </a:rPr>
              <a:t>=) ;</a:t>
            </a:r>
          </a:p>
          <a:p>
            <a:r>
              <a:rPr lang="fr-FR" sz="1100" b="1" dirty="0">
                <a:solidFill>
                  <a:srgbClr val="000080"/>
                </a:solidFill>
                <a:latin typeface="Courier New" panose="02070309020205020404" pitchFamily="49" charset="0"/>
              </a:rPr>
              <a:t>%</a:t>
            </a:r>
            <a:r>
              <a:rPr lang="fr-FR" sz="1100" b="1" dirty="0" err="1">
                <a:solidFill>
                  <a:srgbClr val="000080"/>
                </a:solidFill>
                <a:latin typeface="Courier New" panose="02070309020205020404" pitchFamily="49" charset="0"/>
              </a:rPr>
              <a:t>mend</a:t>
            </a:r>
            <a:r>
              <a:rPr lang="fr-FR" sz="1100" dirty="0">
                <a:solidFill>
                  <a:srgbClr val="000000"/>
                </a:solidFill>
                <a:latin typeface="Courier New" panose="02070309020205020404" pitchFamily="49" charset="0"/>
              </a:rPr>
              <a:t>;</a:t>
            </a:r>
            <a:endParaRPr lang="fr-FR" dirty="0"/>
          </a:p>
        </p:txBody>
      </p:sp>
      <p:pic>
        <p:nvPicPr>
          <p:cNvPr id="10" name="Image 9"/>
          <p:cNvPicPr>
            <a:picLocks noChangeAspect="1"/>
          </p:cNvPicPr>
          <p:nvPr/>
        </p:nvPicPr>
        <p:blipFill rotWithShape="1">
          <a:blip r:embed="rId2"/>
          <a:srcRect r="28730" b="2143"/>
          <a:stretch/>
        </p:blipFill>
        <p:spPr>
          <a:xfrm>
            <a:off x="64800" y="54000"/>
            <a:ext cx="2404080"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798400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p:spPr>
        <p:txBody>
          <a:bodyPr>
            <a:normAutofit/>
          </a:bodyPr>
          <a:lstStyle/>
          <a:p>
            <a:r>
              <a:rPr lang="fr-FR" sz="1800" dirty="0"/>
              <a:t>La  programmation  conditionnelle  en  </a:t>
            </a:r>
            <a:r>
              <a:rPr lang="fr-FR" sz="1800" dirty="0" err="1"/>
              <a:t>macrolangage</a:t>
            </a:r>
            <a:r>
              <a:rPr lang="fr-FR" sz="1800" dirty="0"/>
              <a:t>  permet  de  tester  les  valeurs  </a:t>
            </a:r>
            <a:r>
              <a:rPr lang="fr-FR" sz="1800" dirty="0" smtClean="0"/>
              <a:t>des paramètres </a:t>
            </a:r>
            <a:r>
              <a:rPr lang="fr-FR" sz="1800" dirty="0"/>
              <a:t>et des macro-variables générales et de générer des instructions différentes </a:t>
            </a:r>
            <a:r>
              <a:rPr lang="fr-FR" sz="1800" dirty="0" smtClean="0"/>
              <a:t>selon l’évaluation </a:t>
            </a:r>
            <a:r>
              <a:rPr lang="fr-FR" sz="1800" dirty="0"/>
              <a:t>de ces valeurs </a:t>
            </a:r>
            <a:r>
              <a:rPr lang="fr-FR" sz="1800" dirty="0" smtClean="0"/>
              <a:t>:</a:t>
            </a:r>
          </a:p>
          <a:p>
            <a:endParaRPr lang="fr-FR" sz="1800" dirty="0"/>
          </a:p>
          <a:p>
            <a:endParaRPr lang="fr-FR" sz="500" dirty="0" smtClean="0"/>
          </a:p>
          <a:p>
            <a:r>
              <a:rPr lang="fr-FR" sz="1800" dirty="0" smtClean="0"/>
              <a:t>Si le bloc des instructions comprend des points-virgules, il faut alors un bloc %do %end</a:t>
            </a:r>
          </a:p>
          <a:p>
            <a:endParaRPr lang="fr-FR" sz="1800" dirty="0"/>
          </a:p>
          <a:p>
            <a:endParaRPr lang="fr-FR" sz="1800" dirty="0" smtClean="0"/>
          </a:p>
          <a:p>
            <a:endParaRPr lang="fr-FR" sz="1800" dirty="0"/>
          </a:p>
          <a:p>
            <a:pPr>
              <a:buClr>
                <a:schemeClr val="bg1"/>
              </a:buClr>
            </a:pPr>
            <a:r>
              <a:rPr lang="fr-FR" sz="1800" b="1" dirty="0" smtClean="0"/>
              <a:t>Exemple</a:t>
            </a:r>
            <a:r>
              <a:rPr lang="fr-FR" sz="1800" dirty="0" smtClean="0"/>
              <a:t> :</a:t>
            </a:r>
            <a:endParaRPr lang="fr-FR" sz="1800" dirty="0"/>
          </a:p>
        </p:txBody>
      </p:sp>
      <p:sp>
        <p:nvSpPr>
          <p:cNvPr id="5" name="Titre 4"/>
          <p:cNvSpPr>
            <a:spLocks noGrp="1"/>
          </p:cNvSpPr>
          <p:nvPr>
            <p:ph type="title"/>
          </p:nvPr>
        </p:nvSpPr>
        <p:spPr/>
        <p:txBody>
          <a:bodyPr>
            <a:normAutofit/>
          </a:bodyPr>
          <a:lstStyle/>
          <a:p>
            <a:r>
              <a:rPr lang="fr-FR" cap="all" dirty="0" smtClean="0"/>
              <a:t>Les macro-programmes #3</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a:t>structures </a:t>
            </a:r>
            <a:r>
              <a:rPr lang="fr-FR" cap="small" dirty="0" smtClean="0"/>
              <a:t>conditionnelles</a:t>
            </a:r>
            <a:endParaRPr lang="fr-FR" cap="small" dirty="0"/>
          </a:p>
        </p:txBody>
      </p:sp>
      <p:sp>
        <p:nvSpPr>
          <p:cNvPr id="3" name="Rectangle 2"/>
          <p:cNvSpPr/>
          <p:nvPr/>
        </p:nvSpPr>
        <p:spPr>
          <a:xfrm>
            <a:off x="1219201" y="1957983"/>
            <a:ext cx="6096000" cy="430887"/>
          </a:xfrm>
          <a:prstGeom prst="rect">
            <a:avLst/>
          </a:prstGeom>
          <a:ln w="3175">
            <a:solidFill>
              <a:schemeClr val="tx2"/>
            </a:solidFill>
          </a:ln>
        </p:spPr>
        <p:txBody>
          <a:bodyPr>
            <a:spAutoFit/>
          </a:bodyPr>
          <a:lstStyle/>
          <a:p>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expression_du_macrolangage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texte ;</a:t>
            </a:r>
          </a:p>
          <a:p>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else</a:t>
            </a:r>
            <a:r>
              <a:rPr lang="fr-FR" sz="1100" dirty="0">
                <a:solidFill>
                  <a:srgbClr val="000000"/>
                </a:solidFill>
                <a:latin typeface="Courier New" panose="02070309020205020404" pitchFamily="49" charset="0"/>
              </a:rPr>
              <a:t> texte ;</a:t>
            </a:r>
          </a:p>
        </p:txBody>
      </p:sp>
      <p:sp>
        <p:nvSpPr>
          <p:cNvPr id="10" name="Rectangle 9"/>
          <p:cNvSpPr/>
          <p:nvPr/>
        </p:nvSpPr>
        <p:spPr>
          <a:xfrm>
            <a:off x="1219201" y="2851682"/>
            <a:ext cx="6096000" cy="1107996"/>
          </a:xfrm>
          <a:prstGeom prst="rect">
            <a:avLst/>
          </a:prstGeom>
          <a:ln w="3175">
            <a:solidFill>
              <a:schemeClr val="tx2"/>
            </a:solidFill>
          </a:ln>
        </p:spPr>
        <p:txBody>
          <a:bodyPr>
            <a:spAutoFit/>
          </a:bodyPr>
          <a:lstStyle/>
          <a:p>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expression_du_macrolangage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%do</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instructions;</a:t>
            </a:r>
          </a:p>
          <a:p>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 ;</a:t>
            </a:r>
          </a:p>
          <a:p>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else</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%do</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instructions;</a:t>
            </a:r>
          </a:p>
          <a:p>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a:t>
            </a:r>
            <a:endParaRPr lang="fr-FR" dirty="0"/>
          </a:p>
        </p:txBody>
      </p:sp>
      <p:sp>
        <p:nvSpPr>
          <p:cNvPr id="11" name="Rectangle 10"/>
          <p:cNvSpPr/>
          <p:nvPr/>
        </p:nvSpPr>
        <p:spPr>
          <a:xfrm>
            <a:off x="1219201" y="4450162"/>
            <a:ext cx="6096000" cy="1277273"/>
          </a:xfrm>
          <a:prstGeom prst="rect">
            <a:avLst/>
          </a:prstGeom>
          <a:ln w="3175">
            <a:solidFill>
              <a:schemeClr val="tx2"/>
            </a:solidFill>
          </a:ln>
        </p:spPr>
        <p:txBody>
          <a:bodyPr>
            <a:spAutoFit/>
          </a:bodyPr>
          <a:lstStyle/>
          <a:p>
            <a:r>
              <a:rPr lang="fr-FR" sz="1100" b="1" dirty="0">
                <a:solidFill>
                  <a:srgbClr val="000080"/>
                </a:solidFill>
                <a:latin typeface="Courier New" panose="02070309020205020404" pitchFamily="49" charset="0"/>
              </a:rPr>
              <a:t>%macro</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printab</a:t>
            </a:r>
            <a:r>
              <a:rPr lang="fr-FR" sz="1100" dirty="0">
                <a:solidFill>
                  <a:srgbClr val="000000"/>
                </a:solidFill>
                <a:latin typeface="Courier New" panose="02070309020205020404" pitchFamily="49" charset="0"/>
              </a:rPr>
              <a:t>(table=, </a:t>
            </a:r>
            <a:r>
              <a:rPr lang="fr-FR" sz="1100" dirty="0" err="1">
                <a:solidFill>
                  <a:srgbClr val="000000"/>
                </a:solidFill>
                <a:latin typeface="Courier New" panose="02070309020205020404" pitchFamily="49" charset="0"/>
              </a:rPr>
              <a:t>opt</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noobs</a:t>
            </a:r>
            <a:r>
              <a:rPr lang="fr-FR" sz="1100" dirty="0">
                <a:solidFill>
                  <a:srgbClr val="000000"/>
                </a:solidFill>
                <a:latin typeface="Courier New" panose="02070309020205020404" pitchFamily="49" charset="0"/>
              </a:rPr>
              <a:t>, vars= ) ;</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%if</a:t>
            </a:r>
            <a:r>
              <a:rPr lang="en-US" sz="1100" dirty="0">
                <a:solidFill>
                  <a:srgbClr val="000000"/>
                </a:solidFill>
                <a:latin typeface="Courier New" panose="02070309020205020404" pitchFamily="49" charset="0"/>
              </a:rPr>
              <a:t> &amp;table=  </a:t>
            </a:r>
            <a:r>
              <a:rPr lang="en-US" sz="1100" dirty="0">
                <a:solidFill>
                  <a:srgbClr val="0000FF"/>
                </a:solidFill>
                <a:latin typeface="Courier New" panose="02070309020205020404" pitchFamily="49" charset="0"/>
              </a:rPr>
              <a:t>%then</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Paramètre</a:t>
            </a:r>
            <a:r>
              <a:rPr lang="en-US" sz="1100" dirty="0">
                <a:solidFill>
                  <a:srgbClr val="000000"/>
                </a:solidFill>
                <a:latin typeface="Courier New" panose="02070309020205020404" pitchFamily="49" charset="0"/>
              </a:rPr>
              <a:t> TABLE </a:t>
            </a:r>
            <a:r>
              <a:rPr lang="en-US" sz="1100" dirty="0" err="1">
                <a:solidFill>
                  <a:srgbClr val="000000"/>
                </a:solidFill>
                <a:latin typeface="Courier New" panose="02070309020205020404" pitchFamily="49" charset="0"/>
              </a:rPr>
              <a:t>manquant</a:t>
            </a:r>
            <a:r>
              <a:rPr lang="en-US"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%if</a:t>
            </a:r>
            <a:r>
              <a:rPr lang="fr-FR" sz="1100" dirty="0">
                <a:solidFill>
                  <a:srgbClr val="000000"/>
                </a:solidFill>
                <a:latin typeface="Courier New" panose="02070309020205020404" pitchFamily="49" charset="0"/>
              </a:rPr>
              <a:t> &amp;vars=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then</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%do</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Paramètre VARS manquant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Veuillez renseigner le paramètre VARS ;</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a:t>
            </a:r>
          </a:p>
          <a:p>
            <a:r>
              <a:rPr lang="fr-FR" sz="1100" b="1" dirty="0">
                <a:solidFill>
                  <a:srgbClr val="000080"/>
                </a:solidFill>
                <a:latin typeface="Courier New" panose="02070309020205020404" pitchFamily="49" charset="0"/>
              </a:rPr>
              <a:t>%</a:t>
            </a:r>
            <a:r>
              <a:rPr lang="fr-FR" sz="1100" b="1" dirty="0" err="1">
                <a:solidFill>
                  <a:srgbClr val="000080"/>
                </a:solidFill>
                <a:latin typeface="Courier New" panose="02070309020205020404" pitchFamily="49" charset="0"/>
              </a:rPr>
              <a:t>mend</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printab</a:t>
            </a:r>
            <a:r>
              <a:rPr lang="fr-FR" sz="1100" dirty="0">
                <a:solidFill>
                  <a:srgbClr val="000000"/>
                </a:solidFill>
                <a:latin typeface="Courier New" panose="02070309020205020404" pitchFamily="49" charset="0"/>
              </a:rPr>
              <a:t> ;</a:t>
            </a:r>
            <a:endParaRPr lang="fr-FR" dirty="0"/>
          </a:p>
        </p:txBody>
      </p:sp>
      <p:pic>
        <p:nvPicPr>
          <p:cNvPr id="12" name="Image 11"/>
          <p:cNvPicPr>
            <a:picLocks noChangeAspect="1"/>
          </p:cNvPicPr>
          <p:nvPr/>
        </p:nvPicPr>
        <p:blipFill rotWithShape="1">
          <a:blip r:embed="rId2"/>
          <a:srcRect r="28730" b="2143"/>
          <a:stretch/>
        </p:blipFill>
        <p:spPr>
          <a:xfrm>
            <a:off x="64800" y="54000"/>
            <a:ext cx="2404080" cy="303447"/>
          </a:xfrm>
          <a:prstGeom prst="rect">
            <a:avLst/>
          </a:prstGeom>
        </p:spPr>
      </p:pic>
      <p:sp>
        <p:nvSpPr>
          <p:cNvPr id="13" name="Rectangle 1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215257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p:spPr>
        <p:txBody>
          <a:bodyPr>
            <a:normAutofit/>
          </a:bodyPr>
          <a:lstStyle/>
          <a:p>
            <a:r>
              <a:rPr lang="fr-FR" sz="1800" dirty="0" smtClean="0"/>
              <a:t>Boucles générées par une </a:t>
            </a:r>
            <a:r>
              <a:rPr lang="fr-FR" sz="1800" b="1" dirty="0" smtClean="0">
                <a:solidFill>
                  <a:schemeClr val="accent1">
                    <a:lumMod val="75000"/>
                  </a:schemeClr>
                </a:solidFill>
              </a:rPr>
              <a:t>macro-variable indice</a:t>
            </a:r>
          </a:p>
          <a:p>
            <a:endParaRPr lang="fr-FR" sz="1800" dirty="0"/>
          </a:p>
          <a:p>
            <a:endParaRPr lang="fr-FR" sz="1800" dirty="0" smtClean="0"/>
          </a:p>
          <a:p>
            <a:pPr>
              <a:spcBef>
                <a:spcPts val="0"/>
              </a:spcBef>
              <a:buClr>
                <a:schemeClr val="bg1"/>
              </a:buClr>
            </a:pPr>
            <a:r>
              <a:rPr lang="fr-FR" sz="1600" dirty="0" smtClean="0"/>
              <a:t>Cette instruction crée une macro-variable indice qui prend successivement les valeurs de début à fin avec un pas de </a:t>
            </a:r>
            <a:r>
              <a:rPr lang="fr-FR" sz="1600" dirty="0" err="1" smtClean="0"/>
              <a:t>increment</a:t>
            </a:r>
            <a:r>
              <a:rPr lang="fr-FR" sz="1600" dirty="0" smtClean="0"/>
              <a:t> (</a:t>
            </a:r>
            <a:r>
              <a:rPr lang="fr-FR" sz="1600" i="1" dirty="0" smtClean="0"/>
              <a:t>optionnel, si non précisé le pas sera de 1</a:t>
            </a:r>
            <a:r>
              <a:rPr lang="fr-FR" sz="1600" dirty="0" smtClean="0"/>
              <a:t>)</a:t>
            </a:r>
          </a:p>
          <a:p>
            <a:pPr>
              <a:spcBef>
                <a:spcPts val="0"/>
              </a:spcBef>
              <a:buClr>
                <a:schemeClr val="bg1"/>
              </a:buClr>
            </a:pPr>
            <a:endParaRPr lang="fr-FR" sz="500" dirty="0" smtClean="0"/>
          </a:p>
          <a:p>
            <a:r>
              <a:rPr lang="fr-FR" sz="1800" dirty="0" smtClean="0"/>
              <a:t>Boucles gérées par une </a:t>
            </a:r>
            <a:r>
              <a:rPr lang="fr-FR" sz="1800" b="1" dirty="0" smtClean="0">
                <a:solidFill>
                  <a:schemeClr val="accent1">
                    <a:lumMod val="75000"/>
                  </a:schemeClr>
                </a:solidFill>
              </a:rPr>
              <a:t>condition</a:t>
            </a:r>
          </a:p>
          <a:p>
            <a:endParaRPr lang="fr-FR" sz="1800" dirty="0"/>
          </a:p>
          <a:p>
            <a:pPr marL="0" indent="0">
              <a:buNone/>
            </a:pPr>
            <a:endParaRPr lang="fr-FR" sz="1800" dirty="0"/>
          </a:p>
        </p:txBody>
      </p:sp>
      <p:sp>
        <p:nvSpPr>
          <p:cNvPr id="5" name="Titre 4"/>
          <p:cNvSpPr>
            <a:spLocks noGrp="1"/>
          </p:cNvSpPr>
          <p:nvPr>
            <p:ph type="title"/>
          </p:nvPr>
        </p:nvSpPr>
        <p:spPr/>
        <p:txBody>
          <a:bodyPr>
            <a:normAutofit/>
          </a:bodyPr>
          <a:lstStyle/>
          <a:p>
            <a:r>
              <a:rPr lang="fr-FR" cap="all" dirty="0" smtClean="0"/>
              <a:t>Les macro-programmes #4</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boucles</a:t>
            </a:r>
            <a:endParaRPr lang="fr-FR" cap="small" dirty="0"/>
          </a:p>
        </p:txBody>
      </p:sp>
      <p:sp>
        <p:nvSpPr>
          <p:cNvPr id="6" name="Rectangle 5"/>
          <p:cNvSpPr/>
          <p:nvPr/>
        </p:nvSpPr>
        <p:spPr>
          <a:xfrm>
            <a:off x="1219200" y="1696635"/>
            <a:ext cx="4587240" cy="600164"/>
          </a:xfrm>
          <a:prstGeom prst="rect">
            <a:avLst/>
          </a:prstGeom>
          <a:ln w="3175">
            <a:solidFill>
              <a:schemeClr val="tx2"/>
            </a:solidFill>
          </a:ln>
        </p:spPr>
        <p:txBody>
          <a:bodyPr wrap="square">
            <a:spAutoFit/>
          </a:bodyPr>
          <a:lstStyle/>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%do</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indice</a:t>
            </a:r>
            <a:r>
              <a:rPr lang="en-US" sz="1100" dirty="0">
                <a:solidFill>
                  <a:srgbClr val="000000"/>
                </a:solidFill>
                <a:latin typeface="Courier New" panose="02070309020205020404" pitchFamily="49" charset="0"/>
              </a:rPr>
              <a:t> = début </a:t>
            </a:r>
            <a:r>
              <a:rPr lang="en-US" sz="1100" dirty="0">
                <a:solidFill>
                  <a:srgbClr val="0000FF"/>
                </a:solidFill>
                <a:latin typeface="Courier New" panose="02070309020205020404" pitchFamily="49" charset="0"/>
              </a:rPr>
              <a:t>%to</a:t>
            </a:r>
            <a:r>
              <a:rPr lang="en-US" sz="1100" dirty="0">
                <a:solidFill>
                  <a:srgbClr val="000000"/>
                </a:solidFill>
                <a:latin typeface="Courier New" panose="02070309020205020404" pitchFamily="49" charset="0"/>
              </a:rPr>
              <a:t> fin </a:t>
            </a:r>
            <a:r>
              <a:rPr lang="en-US" sz="1100" dirty="0">
                <a:solidFill>
                  <a:srgbClr val="0000FF"/>
                </a:solidFill>
                <a:latin typeface="Courier New" panose="02070309020205020404" pitchFamily="49" charset="0"/>
              </a:rPr>
              <a:t>%by</a:t>
            </a:r>
            <a:r>
              <a:rPr lang="en-US" sz="1100" dirty="0">
                <a:solidFill>
                  <a:srgbClr val="000000"/>
                </a:solidFill>
                <a:latin typeface="Courier New" panose="02070309020205020404" pitchFamily="49" charset="0"/>
              </a:rPr>
              <a:t> increment ;</a:t>
            </a:r>
          </a:p>
          <a:p>
            <a:r>
              <a:rPr lang="fr-FR" sz="1100" dirty="0">
                <a:solidFill>
                  <a:srgbClr val="000000"/>
                </a:solidFill>
                <a:latin typeface="Courier New" panose="02070309020205020404" pitchFamily="49" charset="0"/>
              </a:rPr>
              <a:t>  instructions;</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a:t>
            </a:r>
          </a:p>
        </p:txBody>
      </p:sp>
      <p:sp>
        <p:nvSpPr>
          <p:cNvPr id="12" name="Rectangle 11"/>
          <p:cNvSpPr/>
          <p:nvPr/>
        </p:nvSpPr>
        <p:spPr>
          <a:xfrm>
            <a:off x="1219200" y="3372976"/>
            <a:ext cx="4672148" cy="600164"/>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%do</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while</a:t>
            </a:r>
            <a:r>
              <a:rPr lang="fr-FR" sz="1100" dirty="0">
                <a:solidFill>
                  <a:srgbClr val="000000"/>
                </a:solidFill>
                <a:latin typeface="Courier New" panose="02070309020205020404" pitchFamily="49" charset="0"/>
              </a:rPr>
              <a:t>(expression) ;</a:t>
            </a:r>
          </a:p>
          <a:p>
            <a:r>
              <a:rPr lang="fr-FR" sz="1100" dirty="0">
                <a:solidFill>
                  <a:srgbClr val="000000"/>
                </a:solidFill>
                <a:latin typeface="Courier New" panose="02070309020205020404" pitchFamily="49" charset="0"/>
              </a:rPr>
              <a:t> instructions ;</a:t>
            </a:r>
          </a:p>
          <a:p>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 ;</a:t>
            </a:r>
            <a:endParaRPr lang="fr-FR" dirty="0"/>
          </a:p>
        </p:txBody>
      </p:sp>
      <p:sp>
        <p:nvSpPr>
          <p:cNvPr id="13" name="Rectangle 12"/>
          <p:cNvSpPr/>
          <p:nvPr/>
        </p:nvSpPr>
        <p:spPr>
          <a:xfrm>
            <a:off x="1219200" y="4051231"/>
            <a:ext cx="4672148" cy="600164"/>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%do</a:t>
            </a:r>
            <a:r>
              <a:rPr lang="fr-FR" sz="1100" dirty="0">
                <a:solidFill>
                  <a:srgbClr val="000000"/>
                </a:solidFill>
                <a:latin typeface="Courier New" panose="02070309020205020404" pitchFamily="49" charset="0"/>
              </a:rPr>
              <a:t> </a:t>
            </a:r>
            <a:r>
              <a:rPr lang="fr-FR" sz="1100" dirty="0" smtClean="0">
                <a:solidFill>
                  <a:srgbClr val="0000FF"/>
                </a:solidFill>
                <a:latin typeface="Courier New" panose="02070309020205020404" pitchFamily="49" charset="0"/>
              </a:rPr>
              <a:t>%</a:t>
            </a:r>
            <a:r>
              <a:rPr lang="fr-FR" sz="1100" dirty="0" err="1" smtClean="0">
                <a:solidFill>
                  <a:srgbClr val="0000FF"/>
                </a:solidFill>
                <a:latin typeface="Courier New" panose="02070309020205020404" pitchFamily="49" charset="0"/>
              </a:rPr>
              <a:t>until</a:t>
            </a:r>
            <a:r>
              <a:rPr lang="fr-FR" sz="1100" dirty="0" smtClean="0">
                <a:solidFill>
                  <a:srgbClr val="000000"/>
                </a:solidFill>
                <a:latin typeface="Courier New" panose="02070309020205020404" pitchFamily="49" charset="0"/>
              </a:rPr>
              <a:t>(expression</a:t>
            </a:r>
            <a:r>
              <a:rPr lang="fr-FR"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instructions ;</a:t>
            </a:r>
          </a:p>
          <a:p>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 ;</a:t>
            </a:r>
            <a:endParaRPr lang="fr-FR" dirty="0"/>
          </a:p>
        </p:txBody>
      </p:sp>
      <p:pic>
        <p:nvPicPr>
          <p:cNvPr id="10" name="Image 9"/>
          <p:cNvPicPr>
            <a:picLocks noChangeAspect="1"/>
          </p:cNvPicPr>
          <p:nvPr/>
        </p:nvPicPr>
        <p:blipFill rotWithShape="1">
          <a:blip r:embed="rId2"/>
          <a:srcRect r="28730" b="2143"/>
          <a:stretch/>
        </p:blipFill>
        <p:spPr>
          <a:xfrm>
            <a:off x="64800" y="54000"/>
            <a:ext cx="2404080"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262712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p:spPr>
        <p:txBody>
          <a:bodyPr>
            <a:normAutofit/>
          </a:bodyPr>
          <a:lstStyle/>
          <a:p>
            <a:r>
              <a:rPr lang="fr-FR" sz="1800" dirty="0" smtClean="0"/>
              <a:t>Macro listant les champs d’une chaîne de caractères</a:t>
            </a:r>
            <a:endParaRPr lang="fr-FR" sz="1800" b="1" dirty="0" smtClean="0">
              <a:solidFill>
                <a:schemeClr val="accent1">
                  <a:lumMod val="75000"/>
                </a:schemeClr>
              </a:solidFill>
            </a:endParaRPr>
          </a:p>
          <a:p>
            <a:endParaRPr lang="fr-FR" sz="1800" dirty="0"/>
          </a:p>
          <a:p>
            <a:pPr marL="0" indent="0">
              <a:buNone/>
            </a:pPr>
            <a:endParaRPr lang="fr-FR" sz="1800" dirty="0"/>
          </a:p>
        </p:txBody>
      </p:sp>
      <p:sp>
        <p:nvSpPr>
          <p:cNvPr id="5" name="Titre 4"/>
          <p:cNvSpPr>
            <a:spLocks noGrp="1"/>
          </p:cNvSpPr>
          <p:nvPr>
            <p:ph type="title"/>
          </p:nvPr>
        </p:nvSpPr>
        <p:spPr/>
        <p:txBody>
          <a:bodyPr>
            <a:normAutofit/>
          </a:bodyPr>
          <a:lstStyle/>
          <a:p>
            <a:r>
              <a:rPr lang="fr-FR" cap="all" dirty="0" smtClean="0"/>
              <a:t>Les macro-programmes #5</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exemples</a:t>
            </a:r>
            <a:endParaRPr lang="fr-FR" cap="small" dirty="0"/>
          </a:p>
        </p:txBody>
      </p:sp>
      <p:sp>
        <p:nvSpPr>
          <p:cNvPr id="3" name="Rectangle 2"/>
          <p:cNvSpPr/>
          <p:nvPr/>
        </p:nvSpPr>
        <p:spPr>
          <a:xfrm>
            <a:off x="1199607" y="1747246"/>
            <a:ext cx="6807924" cy="1954381"/>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%macro</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decomposition</a:t>
            </a:r>
            <a:r>
              <a:rPr lang="fr-FR" sz="1100" dirty="0">
                <a:solidFill>
                  <a:srgbClr val="000000"/>
                </a:solidFill>
                <a:latin typeface="Courier New" panose="02070309020205020404" pitchFamily="49" charset="0"/>
              </a:rPr>
              <a:t>(chaine=,</a:t>
            </a:r>
            <a:r>
              <a:rPr lang="fr-FR" sz="1100" dirty="0" err="1">
                <a:solidFill>
                  <a:srgbClr val="000000"/>
                </a:solidFill>
                <a:latin typeface="Courier New" panose="02070309020205020404" pitchFamily="49" charset="0"/>
              </a:rPr>
              <a:t>delim</a:t>
            </a:r>
            <a:r>
              <a:rPr lang="fr-FR" sz="1100" dirty="0">
                <a:solidFill>
                  <a:srgbClr val="000000"/>
                </a:solidFill>
                <a:latin typeface="Courier New" panose="02070309020205020404" pitchFamily="49" charset="0"/>
              </a:rPr>
              <a:t>=);</a:t>
            </a:r>
          </a:p>
          <a:p>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NbChamps</a:t>
            </a:r>
            <a:r>
              <a:rPr lang="fr-FR" sz="1100" dirty="0">
                <a:solidFill>
                  <a:srgbClr val="000000"/>
                </a:solidFill>
                <a:latin typeface="Courier New" panose="02070309020205020404" pitchFamily="49" charset="0"/>
              </a:rPr>
              <a:t> =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sysfunc</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countw</a:t>
            </a:r>
            <a:r>
              <a:rPr lang="fr-FR" sz="1100" dirty="0">
                <a:solidFill>
                  <a:srgbClr val="000000"/>
                </a:solidFill>
                <a:latin typeface="Courier New" panose="02070309020205020404" pitchFamily="49" charset="0"/>
              </a:rPr>
              <a:t>(&amp;chaine,-));</a:t>
            </a:r>
          </a:p>
          <a:p>
            <a:endParaRPr lang="fr-FR" sz="1100" dirty="0">
              <a:solidFill>
                <a:srgbClr val="000000"/>
              </a:solidFill>
              <a:latin typeface="Courier New" panose="02070309020205020404" pitchFamily="49" charset="0"/>
            </a:endParaRPr>
          </a:p>
          <a:p>
            <a:r>
              <a:rPr lang="fr-FR" sz="1100" dirty="0" smtClean="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La chaine &amp;chaine comporte </a:t>
            </a:r>
            <a:r>
              <a:rPr lang="fr-FR" sz="1100" dirty="0" smtClean="0">
                <a:solidFill>
                  <a:srgbClr val="000000"/>
                </a:solidFill>
                <a:latin typeface="Courier New" panose="02070309020205020404" pitchFamily="49" charset="0"/>
              </a:rPr>
              <a:t>les &amp;</a:t>
            </a:r>
            <a:r>
              <a:rPr lang="fr-FR" sz="1100" dirty="0" err="1" smtClean="0">
                <a:solidFill>
                  <a:srgbClr val="000000"/>
                </a:solidFill>
                <a:latin typeface="Courier New" panose="02070309020205020404" pitchFamily="49" charset="0"/>
              </a:rPr>
              <a:t>NbChamps</a:t>
            </a:r>
            <a:r>
              <a:rPr lang="fr-FR" sz="1100" dirty="0" smtClean="0">
                <a:solidFill>
                  <a:srgbClr val="000000"/>
                </a:solidFill>
                <a:latin typeface="Courier New" panose="02070309020205020404" pitchFamily="49" charset="0"/>
              </a:rPr>
              <a:t> </a:t>
            </a:r>
            <a:r>
              <a:rPr lang="fr-FR" sz="1100" dirty="0">
                <a:solidFill>
                  <a:srgbClr val="000000"/>
                </a:solidFill>
                <a:latin typeface="Courier New" panose="02070309020205020404" pitchFamily="49" charset="0"/>
              </a:rPr>
              <a:t>champs </a:t>
            </a:r>
            <a:r>
              <a:rPr lang="fr-FR" sz="1100" dirty="0" smtClean="0">
                <a:solidFill>
                  <a:srgbClr val="000000"/>
                </a:solidFill>
                <a:latin typeface="Courier New" panose="02070309020205020404" pitchFamily="49" charset="0"/>
              </a:rPr>
              <a:t>suivants </a:t>
            </a:r>
            <a:r>
              <a:rPr lang="fr-FR" sz="1100" dirty="0">
                <a:solidFill>
                  <a:srgbClr val="000000"/>
                </a:solidFill>
                <a:latin typeface="Courier New" panose="02070309020205020404" pitchFamily="49" charset="0"/>
              </a:rPr>
              <a:t>: ;</a:t>
            </a:r>
          </a:p>
          <a:p>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%do</a:t>
            </a:r>
            <a:r>
              <a:rPr lang="fr-FR" sz="1100" dirty="0">
                <a:solidFill>
                  <a:srgbClr val="000000"/>
                </a:solidFill>
                <a:latin typeface="Courier New" panose="02070309020205020404" pitchFamily="49" charset="0"/>
              </a:rPr>
              <a:t> i=</a:t>
            </a:r>
            <a:r>
              <a:rPr lang="fr-FR" sz="1100" b="1" dirty="0">
                <a:solidFill>
                  <a:srgbClr val="008080"/>
                </a:solidFill>
                <a:latin typeface="Courier New" panose="02070309020205020404" pitchFamily="49" charset="0"/>
              </a:rPr>
              <a:t>1</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%to</a:t>
            </a:r>
            <a:r>
              <a:rPr lang="fr-FR" sz="1100" dirty="0">
                <a:solidFill>
                  <a:srgbClr val="000000"/>
                </a:solidFill>
                <a:latin typeface="Courier New" panose="02070309020205020404" pitchFamily="49" charset="0"/>
              </a:rPr>
              <a:t> &amp;</a:t>
            </a:r>
            <a:r>
              <a:rPr lang="fr-FR" sz="1100" dirty="0" err="1">
                <a:solidFill>
                  <a:srgbClr val="000000"/>
                </a:solidFill>
                <a:latin typeface="Courier New" panose="02070309020205020404" pitchFamily="49" charset="0"/>
              </a:rPr>
              <a:t>NbChamps</a:t>
            </a:r>
            <a:r>
              <a:rPr lang="fr-FR" sz="1100" dirty="0">
                <a:solidFill>
                  <a:srgbClr val="000000"/>
                </a:solidFill>
                <a:latin typeface="Courier New" panose="02070309020205020404" pitchFamily="49" charset="0"/>
              </a:rPr>
              <a:t>;</a:t>
            </a:r>
          </a:p>
          <a:p>
            <a:r>
              <a:rPr lang="fr-FR" sz="1100" dirty="0" smtClean="0">
                <a:solidFill>
                  <a:srgbClr val="0000FF"/>
                </a:solidFill>
                <a:latin typeface="Courier New" panose="02070309020205020404" pitchFamily="49" charset="0"/>
              </a:rPr>
              <a:t>   %</a:t>
            </a:r>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Champs numéro &amp;i : </a:t>
            </a:r>
            <a:r>
              <a:rPr lang="fr-FR" sz="1100" dirty="0">
                <a:solidFill>
                  <a:srgbClr val="0000FF"/>
                </a:solidFill>
                <a:latin typeface="Courier New" panose="02070309020205020404" pitchFamily="49" charset="0"/>
              </a:rPr>
              <a:t>%scan</a:t>
            </a:r>
            <a:r>
              <a:rPr lang="fr-FR" sz="1100" dirty="0">
                <a:solidFill>
                  <a:srgbClr val="000000"/>
                </a:solidFill>
                <a:latin typeface="Courier New" panose="02070309020205020404" pitchFamily="49" charset="0"/>
              </a:rPr>
              <a:t>(&amp;</a:t>
            </a:r>
            <a:r>
              <a:rPr lang="fr-FR" sz="1100" dirty="0" err="1">
                <a:solidFill>
                  <a:srgbClr val="000000"/>
                </a:solidFill>
                <a:latin typeface="Courier New" panose="02070309020205020404" pitchFamily="49" charset="0"/>
              </a:rPr>
              <a:t>chaine,&amp;i</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a:t>
            </a:r>
          </a:p>
          <a:p>
            <a:endParaRPr lang="fr-FR" sz="1100" dirty="0">
              <a:solidFill>
                <a:srgbClr val="000000"/>
              </a:solidFill>
              <a:latin typeface="Courier New" panose="02070309020205020404" pitchFamily="49" charset="0"/>
            </a:endParaRPr>
          </a:p>
          <a:p>
            <a:r>
              <a:rPr lang="fr-FR" sz="1100" b="1" dirty="0">
                <a:solidFill>
                  <a:srgbClr val="000080"/>
                </a:solidFill>
                <a:latin typeface="Courier New" panose="02070309020205020404" pitchFamily="49" charset="0"/>
              </a:rPr>
              <a:t>%</a:t>
            </a:r>
            <a:r>
              <a:rPr lang="fr-FR" sz="1100" b="1" dirty="0" err="1">
                <a:solidFill>
                  <a:srgbClr val="000080"/>
                </a:solidFill>
                <a:latin typeface="Courier New" panose="02070309020205020404" pitchFamily="49" charset="0"/>
              </a:rPr>
              <a:t>mend</a:t>
            </a:r>
            <a:r>
              <a:rPr lang="fr-FR" sz="1100" dirty="0">
                <a:solidFill>
                  <a:srgbClr val="000000"/>
                </a:solidFill>
                <a:latin typeface="Courier New" panose="02070309020205020404" pitchFamily="49" charset="0"/>
              </a:rPr>
              <a:t> ;</a:t>
            </a:r>
            <a:endParaRPr lang="fr-FR" dirty="0"/>
          </a:p>
        </p:txBody>
      </p:sp>
      <p:sp>
        <p:nvSpPr>
          <p:cNvPr id="9" name="Rectangle 8"/>
          <p:cNvSpPr/>
          <p:nvPr/>
        </p:nvSpPr>
        <p:spPr>
          <a:xfrm>
            <a:off x="1220296" y="4567358"/>
            <a:ext cx="4942379" cy="261610"/>
          </a:xfrm>
          <a:prstGeom prst="rect">
            <a:avLst/>
          </a:prstGeom>
          <a:ln w="3175">
            <a:solidFill>
              <a:schemeClr val="tx2"/>
            </a:solidFill>
          </a:ln>
        </p:spPr>
        <p:txBody>
          <a:bodyPr wrap="none">
            <a:spAutoFit/>
          </a:bodyPr>
          <a:lstStyle/>
          <a:p>
            <a:r>
              <a:rPr lang="fr-FR" sz="1100" dirty="0">
                <a:solidFill>
                  <a:srgbClr val="000000"/>
                </a:solidFill>
                <a:latin typeface="Courier New" panose="02070309020205020404" pitchFamily="49" charset="0"/>
              </a:rPr>
              <a:t>%</a:t>
            </a:r>
            <a:r>
              <a:rPr lang="fr-FR" sz="1100" b="1" i="1" dirty="0" err="1">
                <a:solidFill>
                  <a:srgbClr val="000000"/>
                </a:solidFill>
                <a:latin typeface="Courier New" panose="02070309020205020404" pitchFamily="49" charset="0"/>
              </a:rPr>
              <a:t>decomposition</a:t>
            </a:r>
            <a:r>
              <a:rPr lang="fr-FR" sz="1100" dirty="0">
                <a:solidFill>
                  <a:srgbClr val="000000"/>
                </a:solidFill>
                <a:latin typeface="Courier New" panose="02070309020205020404" pitchFamily="49" charset="0"/>
              </a:rPr>
              <a:t>(chaine=</a:t>
            </a:r>
            <a:r>
              <a:rPr lang="fr-FR" sz="1100" dirty="0" err="1">
                <a:solidFill>
                  <a:srgbClr val="000000"/>
                </a:solidFill>
                <a:latin typeface="Courier New" panose="02070309020205020404" pitchFamily="49" charset="0"/>
              </a:rPr>
              <a:t>decomposons</a:t>
            </a:r>
            <a:r>
              <a:rPr lang="fr-FR" sz="1100" dirty="0">
                <a:solidFill>
                  <a:srgbClr val="000000"/>
                </a:solidFill>
                <a:latin typeface="Courier New" panose="02070309020205020404" pitchFamily="49" charset="0"/>
              </a:rPr>
              <a:t>-cette-</a:t>
            </a:r>
            <a:r>
              <a:rPr lang="fr-FR" sz="1100" dirty="0" err="1">
                <a:solidFill>
                  <a:srgbClr val="000000"/>
                </a:solidFill>
                <a:latin typeface="Courier New" panose="02070309020205020404" pitchFamily="49" charset="0"/>
              </a:rPr>
              <a:t>chaine,delim</a:t>
            </a:r>
            <a:r>
              <a:rPr lang="fr-FR" sz="1100" dirty="0">
                <a:solidFill>
                  <a:srgbClr val="000000"/>
                </a:solidFill>
                <a:latin typeface="Courier New" panose="02070309020205020404" pitchFamily="49" charset="0"/>
              </a:rPr>
              <a:t>=-);</a:t>
            </a:r>
          </a:p>
        </p:txBody>
      </p:sp>
      <p:sp>
        <p:nvSpPr>
          <p:cNvPr id="10" name="Rectangle 9"/>
          <p:cNvSpPr/>
          <p:nvPr/>
        </p:nvSpPr>
        <p:spPr>
          <a:xfrm>
            <a:off x="6816634" y="4288442"/>
            <a:ext cx="4280263" cy="938719"/>
          </a:xfrm>
          <a:prstGeom prst="rect">
            <a:avLst/>
          </a:prstGeom>
          <a:ln w="3175">
            <a:solidFill>
              <a:schemeClr val="tx2"/>
            </a:solidFill>
          </a:ln>
        </p:spPr>
        <p:txBody>
          <a:bodyPr wrap="square">
            <a:spAutoFit/>
          </a:bodyPr>
          <a:lstStyle/>
          <a:p>
            <a:r>
              <a:rPr lang="fr-FR" sz="1100" dirty="0">
                <a:solidFill>
                  <a:srgbClr val="000000"/>
                </a:solidFill>
                <a:latin typeface="Courier New" panose="02070309020205020404" pitchFamily="49" charset="0"/>
              </a:rPr>
              <a:t>La chaine </a:t>
            </a:r>
            <a:r>
              <a:rPr lang="fr-FR" sz="1100" dirty="0" err="1">
                <a:solidFill>
                  <a:srgbClr val="000000"/>
                </a:solidFill>
                <a:latin typeface="Courier New" panose="02070309020205020404" pitchFamily="49" charset="0"/>
              </a:rPr>
              <a:t>decomposons</a:t>
            </a:r>
            <a:r>
              <a:rPr lang="fr-FR" sz="1100" dirty="0">
                <a:solidFill>
                  <a:srgbClr val="000000"/>
                </a:solidFill>
                <a:latin typeface="Courier New" panose="02070309020205020404" pitchFamily="49" charset="0"/>
              </a:rPr>
              <a:t>-cette-chaine comporte les 3 champs suivants :</a:t>
            </a:r>
          </a:p>
          <a:p>
            <a:r>
              <a:rPr lang="fr-FR" sz="1100" dirty="0">
                <a:solidFill>
                  <a:srgbClr val="000000"/>
                </a:solidFill>
                <a:latin typeface="Courier New" panose="02070309020205020404" pitchFamily="49" charset="0"/>
              </a:rPr>
              <a:t>Champs numéro 1 : </a:t>
            </a:r>
            <a:r>
              <a:rPr lang="fr-FR" sz="1100" dirty="0" err="1">
                <a:solidFill>
                  <a:srgbClr val="000000"/>
                </a:solidFill>
                <a:latin typeface="Courier New" panose="02070309020205020404" pitchFamily="49" charset="0"/>
              </a:rPr>
              <a:t>decomposons</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Champs numéro 2 : cette</a:t>
            </a:r>
          </a:p>
          <a:p>
            <a:r>
              <a:rPr lang="fr-FR" sz="1100" dirty="0">
                <a:solidFill>
                  <a:srgbClr val="000000"/>
                </a:solidFill>
                <a:latin typeface="Courier New" panose="02070309020205020404" pitchFamily="49" charset="0"/>
              </a:rPr>
              <a:t>Champs numéro 3 : chaine</a:t>
            </a:r>
          </a:p>
        </p:txBody>
      </p:sp>
      <p:sp>
        <p:nvSpPr>
          <p:cNvPr id="14" name="Flèche droite 13"/>
          <p:cNvSpPr/>
          <p:nvPr/>
        </p:nvSpPr>
        <p:spPr>
          <a:xfrm>
            <a:off x="6336302" y="4623066"/>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nvPicPr>
        <p:blipFill rotWithShape="1">
          <a:blip r:embed="rId2"/>
          <a:srcRect r="28730" b="2143"/>
          <a:stretch/>
        </p:blipFill>
        <p:spPr>
          <a:xfrm>
            <a:off x="64800" y="54000"/>
            <a:ext cx="2404080" cy="303447"/>
          </a:xfrm>
          <a:prstGeom prst="rect">
            <a:avLst/>
          </a:prstGeom>
        </p:spPr>
      </p:pic>
      <p:sp>
        <p:nvSpPr>
          <p:cNvPr id="12" name="Rectangle 1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327713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p:spPr>
        <p:txBody>
          <a:bodyPr>
            <a:normAutofit/>
          </a:bodyPr>
          <a:lstStyle/>
          <a:p>
            <a:r>
              <a:rPr lang="fr-FR" sz="1800" dirty="0" smtClean="0"/>
              <a:t>L’environnement </a:t>
            </a:r>
            <a:r>
              <a:rPr lang="fr-FR" sz="1800" dirty="0"/>
              <a:t>de référence est l’étendue du champ d’action d’une </a:t>
            </a:r>
            <a:r>
              <a:rPr lang="fr-FR" sz="1800" dirty="0" smtClean="0"/>
              <a:t>macro-variable. </a:t>
            </a:r>
          </a:p>
          <a:p>
            <a:r>
              <a:rPr lang="fr-FR" sz="1800" dirty="0" smtClean="0"/>
              <a:t>L’environnement </a:t>
            </a:r>
            <a:r>
              <a:rPr lang="fr-FR" sz="1800" b="1" dirty="0">
                <a:solidFill>
                  <a:schemeClr val="accent1">
                    <a:lumMod val="75000"/>
                  </a:schemeClr>
                </a:solidFill>
              </a:rPr>
              <a:t>global</a:t>
            </a:r>
            <a:r>
              <a:rPr lang="fr-FR" sz="1800" dirty="0"/>
              <a:t> correspond à toute la session SAS y compris les macros. Toutes </a:t>
            </a:r>
            <a:r>
              <a:rPr lang="fr-FR" sz="1800" dirty="0" smtClean="0"/>
              <a:t>les macro-variables </a:t>
            </a:r>
            <a:r>
              <a:rPr lang="fr-FR" sz="1800" dirty="0"/>
              <a:t>créées en  dehors  d’une  macro font  partie de  cet environnement. Elles </a:t>
            </a:r>
            <a:r>
              <a:rPr lang="fr-FR" sz="1800" dirty="0" smtClean="0"/>
              <a:t>sont appelées  </a:t>
            </a:r>
            <a:r>
              <a:rPr lang="fr-FR" sz="1800" dirty="0"/>
              <a:t>macro-variables  globales.  Une  macro-variable  globale  peut  être  appelée  à  </a:t>
            </a:r>
            <a:r>
              <a:rPr lang="fr-FR" sz="1800" dirty="0" smtClean="0"/>
              <a:t>tout moment </a:t>
            </a:r>
            <a:r>
              <a:rPr lang="fr-FR" sz="1800" dirty="0"/>
              <a:t>de la session.</a:t>
            </a:r>
          </a:p>
          <a:p>
            <a:r>
              <a:rPr lang="fr-FR" sz="1800" dirty="0"/>
              <a:t>L’environnement  </a:t>
            </a:r>
            <a:r>
              <a:rPr lang="fr-FR" sz="1800" b="1" dirty="0">
                <a:solidFill>
                  <a:schemeClr val="accent1">
                    <a:lumMod val="75000"/>
                  </a:schemeClr>
                </a:solidFill>
              </a:rPr>
              <a:t>local</a:t>
            </a:r>
            <a:r>
              <a:rPr lang="fr-FR" sz="1800" dirty="0"/>
              <a:t>  est  créé  par  l’exécution  d’une  macro.  Il  commence  au  début  </a:t>
            </a:r>
            <a:r>
              <a:rPr lang="fr-FR" sz="1800" dirty="0" smtClean="0"/>
              <a:t>de l’exécution </a:t>
            </a:r>
            <a:r>
              <a:rPr lang="fr-FR" sz="1800" dirty="0"/>
              <a:t>de la macro et se termine à la fin de l’exécution de la macro. Les paramètres de </a:t>
            </a:r>
            <a:r>
              <a:rPr lang="fr-FR" sz="1800" dirty="0" smtClean="0"/>
              <a:t>la macro </a:t>
            </a:r>
            <a:r>
              <a:rPr lang="fr-FR" sz="1800" dirty="0"/>
              <a:t>et les macro-variables créées à l’intérieur de la macro font partie de cet </a:t>
            </a:r>
            <a:r>
              <a:rPr lang="fr-FR" sz="1800" dirty="0" smtClean="0"/>
              <a:t>environnement. Elles  </a:t>
            </a:r>
            <a:r>
              <a:rPr lang="fr-FR" sz="1800" dirty="0"/>
              <a:t>sont  dites  macro-variables  locales.  Deux  macro-variables  locales  appartenant  à  </a:t>
            </a:r>
            <a:r>
              <a:rPr lang="fr-FR" sz="1800" dirty="0" smtClean="0"/>
              <a:t>des macros </a:t>
            </a:r>
            <a:r>
              <a:rPr lang="fr-FR" sz="1800" dirty="0"/>
              <a:t>différentes peuvent avoir le même nom</a:t>
            </a:r>
            <a:r>
              <a:rPr lang="fr-FR" sz="1800" dirty="0" smtClean="0"/>
              <a:t>.</a:t>
            </a:r>
          </a:p>
          <a:p>
            <a:endParaRPr lang="fr-FR" sz="1800" dirty="0"/>
          </a:p>
          <a:p>
            <a:r>
              <a:rPr lang="fr-FR" sz="1800" b="1" dirty="0" smtClean="0"/>
              <a:t>Instruction spécifique </a:t>
            </a:r>
            <a:r>
              <a:rPr lang="fr-FR" sz="1800" dirty="0" smtClean="0"/>
              <a:t>:</a:t>
            </a:r>
          </a:p>
          <a:p>
            <a:endParaRPr lang="fr-FR" sz="1800" dirty="0"/>
          </a:p>
          <a:p>
            <a:pPr>
              <a:buClr>
                <a:schemeClr val="bg1"/>
              </a:buClr>
            </a:pPr>
            <a:r>
              <a:rPr lang="fr-FR" sz="1600" dirty="0" smtClean="0"/>
              <a:t>Cette </a:t>
            </a:r>
            <a:r>
              <a:rPr lang="fr-FR" sz="1600" dirty="0"/>
              <a:t>instruction permet de rendre une macro-variable globale, et en particulier d’utiliser </a:t>
            </a:r>
            <a:r>
              <a:rPr lang="fr-FR" sz="1600" dirty="0" smtClean="0"/>
              <a:t>une macro-variable </a:t>
            </a:r>
            <a:r>
              <a:rPr lang="fr-FR" sz="1600" dirty="0"/>
              <a:t>créée à l’intérieur d’une macro en dehors de l’exécution de la macro.</a:t>
            </a:r>
          </a:p>
          <a:p>
            <a:pPr>
              <a:buClr>
                <a:schemeClr val="bg1"/>
              </a:buClr>
            </a:pPr>
            <a:r>
              <a:rPr lang="fr-FR" sz="1600" dirty="0" smtClean="0"/>
              <a:t>Si  </a:t>
            </a:r>
            <a:r>
              <a:rPr lang="fr-FR" sz="1600" dirty="0"/>
              <a:t>l’instruction  est  à  l’intérieur  de  la  macro,  elle  doit  précéder  la  définition  de  la  </a:t>
            </a:r>
            <a:r>
              <a:rPr lang="fr-FR" sz="1600" dirty="0" smtClean="0"/>
              <a:t>macro-variable</a:t>
            </a:r>
          </a:p>
          <a:p>
            <a:endParaRPr lang="fr-FR" sz="1800" dirty="0"/>
          </a:p>
          <a:p>
            <a:pPr marL="0" indent="0">
              <a:buNone/>
            </a:pPr>
            <a:endParaRPr lang="fr-FR" sz="1800" dirty="0"/>
          </a:p>
        </p:txBody>
      </p:sp>
      <p:sp>
        <p:nvSpPr>
          <p:cNvPr id="5" name="Titre 4"/>
          <p:cNvSpPr>
            <a:spLocks noGrp="1"/>
          </p:cNvSpPr>
          <p:nvPr>
            <p:ph type="title"/>
          </p:nvPr>
        </p:nvSpPr>
        <p:spPr/>
        <p:txBody>
          <a:bodyPr>
            <a:normAutofit/>
          </a:bodyPr>
          <a:lstStyle/>
          <a:p>
            <a:r>
              <a:rPr lang="fr-FR" cap="all" dirty="0" smtClean="0"/>
              <a:t>environnements de référence #1</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environnements global et local</a:t>
            </a:r>
            <a:endParaRPr lang="fr-FR" cap="small" dirty="0"/>
          </a:p>
        </p:txBody>
      </p:sp>
      <p:sp>
        <p:nvSpPr>
          <p:cNvPr id="6" name="Rectangle 5"/>
          <p:cNvSpPr/>
          <p:nvPr/>
        </p:nvSpPr>
        <p:spPr>
          <a:xfrm>
            <a:off x="1218610" y="4480383"/>
            <a:ext cx="2818400"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%global</a:t>
            </a:r>
            <a:r>
              <a:rPr lang="fr-FR" sz="1100" dirty="0">
                <a:solidFill>
                  <a:srgbClr val="000000"/>
                </a:solidFill>
                <a:latin typeface="Courier New" panose="02070309020205020404" pitchFamily="49" charset="0"/>
              </a:rPr>
              <a:t> </a:t>
            </a:r>
            <a:r>
              <a:rPr lang="fr-FR" sz="1100" dirty="0" err="1">
                <a:solidFill>
                  <a:srgbClr val="000000"/>
                </a:solidFill>
                <a:latin typeface="Courier New" panose="02070309020205020404" pitchFamily="49" charset="0"/>
              </a:rPr>
              <a:t>nom_de_macro</a:t>
            </a:r>
            <a:r>
              <a:rPr lang="fr-FR" sz="1100" dirty="0">
                <a:solidFill>
                  <a:srgbClr val="000000"/>
                </a:solidFill>
                <a:latin typeface="Courier New" panose="02070309020205020404" pitchFamily="49" charset="0"/>
              </a:rPr>
              <a:t>-variable ;</a:t>
            </a:r>
          </a:p>
        </p:txBody>
      </p:sp>
      <p:pic>
        <p:nvPicPr>
          <p:cNvPr id="9" name="Image 8"/>
          <p:cNvPicPr>
            <a:picLocks noChangeAspect="1"/>
          </p:cNvPicPr>
          <p:nvPr/>
        </p:nvPicPr>
        <p:blipFill rotWithShape="1">
          <a:blip r:embed="rId2"/>
          <a:srcRect r="28730" b="2143"/>
          <a:stretch/>
        </p:blipFill>
        <p:spPr>
          <a:xfrm>
            <a:off x="64800" y="54000"/>
            <a:ext cx="2404080" cy="30344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53548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5"/>
            <a:ext cx="10515600" cy="5173624"/>
          </a:xfrm>
        </p:spPr>
        <p:txBody>
          <a:bodyPr>
            <a:normAutofit/>
          </a:bodyPr>
          <a:lstStyle/>
          <a:p>
            <a:r>
              <a:rPr lang="fr-FR" sz="1800" dirty="0"/>
              <a:t>Une </a:t>
            </a:r>
            <a:r>
              <a:rPr lang="fr-FR" sz="1800" b="1" dirty="0">
                <a:solidFill>
                  <a:schemeClr val="accent1">
                    <a:lumMod val="75000"/>
                  </a:schemeClr>
                </a:solidFill>
              </a:rPr>
              <a:t>table</a:t>
            </a:r>
            <a:r>
              <a:rPr lang="fr-FR" sz="1800" dirty="0"/>
              <a:t> SAS (</a:t>
            </a:r>
            <a:r>
              <a:rPr lang="fr-FR" sz="1800" i="1" dirty="0"/>
              <a:t>SAS </a:t>
            </a:r>
            <a:r>
              <a:rPr lang="fr-FR" sz="1800" i="1" dirty="0" err="1" smtClean="0"/>
              <a:t>dataset</a:t>
            </a:r>
            <a:r>
              <a:rPr lang="fr-FR" sz="1800" i="1" dirty="0" smtClean="0"/>
              <a:t> en  </a:t>
            </a:r>
            <a:r>
              <a:rPr lang="fr-FR" sz="1800" i="1" dirty="0"/>
              <a:t>anglais</a:t>
            </a:r>
            <a:r>
              <a:rPr lang="fr-FR" sz="1800" dirty="0"/>
              <a:t>)  peut ê</a:t>
            </a:r>
            <a:r>
              <a:rPr lang="fr-FR" sz="1800" dirty="0" smtClean="0"/>
              <a:t>tre  </a:t>
            </a:r>
            <a:r>
              <a:rPr lang="fr-FR" sz="1800" dirty="0"/>
              <a:t>vue  comme  une  </a:t>
            </a:r>
            <a:r>
              <a:rPr lang="fr-FR" sz="1800" dirty="0" smtClean="0"/>
              <a:t>matrice à deux entrées composée de lignes (observations) et de colonnes (variables) :</a:t>
            </a:r>
          </a:p>
          <a:p>
            <a:endParaRPr lang="fr-FR" sz="1800" dirty="0" smtClean="0"/>
          </a:p>
          <a:p>
            <a:endParaRPr lang="fr-FR" sz="1800" dirty="0"/>
          </a:p>
          <a:p>
            <a:endParaRPr lang="fr-FR" sz="1800" dirty="0" smtClean="0"/>
          </a:p>
          <a:p>
            <a:endParaRPr lang="fr-FR" sz="1800" dirty="0" smtClean="0"/>
          </a:p>
          <a:p>
            <a:endParaRPr lang="fr-FR" sz="1800" dirty="0"/>
          </a:p>
          <a:p>
            <a:endParaRPr lang="fr-FR" sz="1800" dirty="0" smtClean="0"/>
          </a:p>
          <a:p>
            <a:r>
              <a:rPr lang="fr-FR" sz="1800" dirty="0" smtClean="0"/>
              <a:t>Le nom d’une table peut comporter jusqu’à 32 caractères.</a:t>
            </a:r>
          </a:p>
          <a:p>
            <a:pPr marL="0" indent="0">
              <a:spcBef>
                <a:spcPts val="600"/>
              </a:spcBef>
              <a:buNone/>
            </a:pPr>
            <a:r>
              <a:rPr lang="fr-FR" sz="1800" dirty="0" smtClean="0"/>
              <a:t>    Il est conseillé d’avoir un nom de table qui :</a:t>
            </a:r>
          </a:p>
          <a:p>
            <a:pPr lvl="1"/>
            <a:r>
              <a:rPr lang="fr-FR" sz="1600" dirty="0" smtClean="0"/>
              <a:t>Commence par une lettre ou un trait de soulignement.</a:t>
            </a:r>
          </a:p>
          <a:p>
            <a:pPr lvl="1"/>
            <a:r>
              <a:rPr lang="fr-FR" sz="1600" dirty="0" smtClean="0"/>
              <a:t>Inclut seulement des lettres, des traits de soulignement et des numéros.</a:t>
            </a:r>
          </a:p>
          <a:p>
            <a:pPr marL="0" indent="0">
              <a:buNone/>
            </a:pPr>
            <a:endParaRPr lang="fr-FR" sz="2000" dirty="0" smtClean="0"/>
          </a:p>
          <a:p>
            <a:pPr lvl="1"/>
            <a:endParaRPr lang="fr-FR" dirty="0" smtClean="0"/>
          </a:p>
        </p:txBody>
      </p:sp>
      <p:sp>
        <p:nvSpPr>
          <p:cNvPr id="5" name="Titre 4"/>
          <p:cNvSpPr>
            <a:spLocks noGrp="1"/>
          </p:cNvSpPr>
          <p:nvPr>
            <p:ph type="title"/>
          </p:nvPr>
        </p:nvSpPr>
        <p:spPr/>
        <p:txBody>
          <a:bodyPr/>
          <a:lstStyle/>
          <a:p>
            <a:r>
              <a:rPr lang="fr-FR" cap="all" dirty="0" smtClean="0"/>
              <a:t>Les tables et variables #1</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9</a:t>
            </a:fld>
            <a:endParaRPr lang="fr-FR" dirty="0">
              <a:solidFill>
                <a:prstClr val="black">
                  <a:tint val="75000"/>
                </a:prstClr>
              </a:solidFill>
            </a:endParaRPr>
          </a:p>
        </p:txBody>
      </p:sp>
      <p:pic>
        <p:nvPicPr>
          <p:cNvPr id="3" name="Image 2"/>
          <p:cNvPicPr>
            <a:picLocks noChangeAspect="1"/>
          </p:cNvPicPr>
          <p:nvPr/>
        </p:nvPicPr>
        <p:blipFill rotWithShape="1">
          <a:blip r:embed="rId2"/>
          <a:srcRect b="53970"/>
          <a:stretch/>
        </p:blipFill>
        <p:spPr>
          <a:xfrm>
            <a:off x="2825265" y="2239373"/>
            <a:ext cx="3587551" cy="1263409"/>
          </a:xfrm>
          <a:prstGeom prst="rect">
            <a:avLst/>
          </a:prstGeom>
        </p:spPr>
      </p:pic>
      <p:sp>
        <p:nvSpPr>
          <p:cNvPr id="9" name="Accolade fermante 8"/>
          <p:cNvSpPr/>
          <p:nvPr/>
        </p:nvSpPr>
        <p:spPr>
          <a:xfrm rot="16200000" flipH="1">
            <a:off x="3242178" y="3281366"/>
            <a:ext cx="137160" cy="680622"/>
          </a:xfrm>
          <a:prstGeom prst="rightBrace">
            <a:avLst>
              <a:gd name="adj1" fmla="val 8333"/>
              <a:gd name="adj2" fmla="val 48691"/>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fermante 9"/>
          <p:cNvSpPr/>
          <p:nvPr/>
        </p:nvSpPr>
        <p:spPr>
          <a:xfrm>
            <a:off x="6502784" y="2438129"/>
            <a:ext cx="152742" cy="106465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p:cNvSpPr txBox="1"/>
          <p:nvPr/>
        </p:nvSpPr>
        <p:spPr>
          <a:xfrm>
            <a:off x="4248799" y="3740569"/>
            <a:ext cx="1241503" cy="307777"/>
          </a:xfrm>
          <a:prstGeom prst="rect">
            <a:avLst/>
          </a:prstGeom>
          <a:noFill/>
        </p:spPr>
        <p:txBody>
          <a:bodyPr vert="horz" wrap="square" rtlCol="0">
            <a:spAutoFit/>
          </a:bodyPr>
          <a:lstStyle/>
          <a:p>
            <a:r>
              <a:rPr lang="fr-FR" sz="1400" dirty="0" smtClean="0">
                <a:solidFill>
                  <a:schemeClr val="tx2">
                    <a:lumMod val="75000"/>
                  </a:schemeClr>
                </a:solidFill>
              </a:rPr>
              <a:t>variables</a:t>
            </a:r>
            <a:endParaRPr lang="fr-FR" dirty="0">
              <a:solidFill>
                <a:schemeClr val="tx2">
                  <a:lumMod val="75000"/>
                </a:schemeClr>
              </a:solidFill>
            </a:endParaRPr>
          </a:p>
        </p:txBody>
      </p:sp>
      <p:sp>
        <p:nvSpPr>
          <p:cNvPr id="12" name="ZoneTexte 11"/>
          <p:cNvSpPr txBox="1"/>
          <p:nvPr/>
        </p:nvSpPr>
        <p:spPr>
          <a:xfrm>
            <a:off x="6745494" y="2816566"/>
            <a:ext cx="1241503" cy="307777"/>
          </a:xfrm>
          <a:prstGeom prst="rect">
            <a:avLst/>
          </a:prstGeom>
          <a:noFill/>
        </p:spPr>
        <p:txBody>
          <a:bodyPr vert="horz" wrap="square" rtlCol="0">
            <a:spAutoFit/>
          </a:bodyPr>
          <a:lstStyle/>
          <a:p>
            <a:r>
              <a:rPr lang="fr-FR" sz="1400" dirty="0" smtClean="0">
                <a:solidFill>
                  <a:schemeClr val="tx2">
                    <a:lumMod val="75000"/>
                  </a:schemeClr>
                </a:solidFill>
              </a:rPr>
              <a:t>observations</a:t>
            </a:r>
            <a:endParaRPr lang="fr-FR" dirty="0">
              <a:solidFill>
                <a:schemeClr val="tx2">
                  <a:lumMod val="75000"/>
                </a:schemeClr>
              </a:solidFill>
            </a:endParaRPr>
          </a:p>
        </p:txBody>
      </p:sp>
      <p:sp>
        <p:nvSpPr>
          <p:cNvPr id="17" name="Accolade fermante 16"/>
          <p:cNvSpPr/>
          <p:nvPr/>
        </p:nvSpPr>
        <p:spPr>
          <a:xfrm rot="16200000" flipH="1">
            <a:off x="3922800" y="3281365"/>
            <a:ext cx="137160" cy="680622"/>
          </a:xfrm>
          <a:prstGeom prst="rightBrace">
            <a:avLst>
              <a:gd name="adj1" fmla="val 8333"/>
              <a:gd name="adj2" fmla="val 48691"/>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fermante 17"/>
          <p:cNvSpPr/>
          <p:nvPr/>
        </p:nvSpPr>
        <p:spPr>
          <a:xfrm rot="16200000" flipH="1">
            <a:off x="4609954" y="3277932"/>
            <a:ext cx="137160" cy="680622"/>
          </a:xfrm>
          <a:prstGeom prst="rightBrace">
            <a:avLst>
              <a:gd name="adj1" fmla="val 8333"/>
              <a:gd name="adj2" fmla="val 48691"/>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fermante 18"/>
          <p:cNvSpPr/>
          <p:nvPr/>
        </p:nvSpPr>
        <p:spPr>
          <a:xfrm rot="16200000" flipH="1">
            <a:off x="5297108" y="3277932"/>
            <a:ext cx="137160" cy="680622"/>
          </a:xfrm>
          <a:prstGeom prst="rightBrace">
            <a:avLst>
              <a:gd name="adj1" fmla="val 8333"/>
              <a:gd name="adj2" fmla="val 48691"/>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9"/>
          <p:cNvSpPr/>
          <p:nvPr/>
        </p:nvSpPr>
        <p:spPr>
          <a:xfrm rot="16200000" flipH="1">
            <a:off x="5990794" y="3277932"/>
            <a:ext cx="137160" cy="680622"/>
          </a:xfrm>
          <a:prstGeom prst="rightBrace">
            <a:avLst>
              <a:gd name="adj1" fmla="val 8333"/>
              <a:gd name="adj2" fmla="val 48691"/>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15" name="Image 14"/>
          <p:cNvPicPr>
            <a:picLocks noChangeAspect="1"/>
          </p:cNvPicPr>
          <p:nvPr/>
        </p:nvPicPr>
        <p:blipFill rotWithShape="1">
          <a:blip r:embed="rId3"/>
          <a:srcRect r="28780" b="162"/>
          <a:stretch/>
        </p:blipFill>
        <p:spPr>
          <a:xfrm>
            <a:off x="65950" y="52250"/>
            <a:ext cx="2402930" cy="305197"/>
          </a:xfrm>
          <a:prstGeom prst="rect">
            <a:avLst/>
          </a:prstGeom>
        </p:spPr>
      </p:pic>
      <p:sp>
        <p:nvSpPr>
          <p:cNvPr id="16" name="Rectangle 1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610409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a:ln w="3175">
            <a:noFill/>
          </a:ln>
        </p:spPr>
        <p:txBody>
          <a:bodyPr>
            <a:normAutofit/>
          </a:bodyPr>
          <a:lstStyle/>
          <a:p>
            <a:r>
              <a:rPr lang="fr-FR" sz="1800" dirty="0"/>
              <a:t>La macro-fonction </a:t>
            </a:r>
            <a:r>
              <a:rPr lang="fr-FR" sz="1800" b="1" dirty="0" smtClean="0">
                <a:solidFill>
                  <a:schemeClr val="accent1">
                    <a:lumMod val="75000"/>
                  </a:schemeClr>
                </a:solidFill>
              </a:rPr>
              <a:t>%STR </a:t>
            </a:r>
            <a:r>
              <a:rPr lang="fr-FR" sz="1800" dirty="0"/>
              <a:t>empêche l’interprétation des éléments suivants :  </a:t>
            </a:r>
            <a:r>
              <a:rPr lang="fr-FR" sz="1800" b="1" dirty="0">
                <a:solidFill>
                  <a:schemeClr val="accent1">
                    <a:lumMod val="75000"/>
                  </a:schemeClr>
                </a:solidFill>
              </a:rPr>
              <a:t>+  -  *  /  ,  &lt;  &gt;  =  </a:t>
            </a:r>
            <a:r>
              <a:rPr lang="fr-FR" sz="1800" b="1" dirty="0" smtClean="0">
                <a:solidFill>
                  <a:schemeClr val="accent1">
                    <a:lumMod val="75000"/>
                  </a:schemeClr>
                </a:solidFill>
              </a:rPr>
              <a:t>‘ ~ </a:t>
            </a:r>
            <a:r>
              <a:rPr lang="fr-FR" sz="1800" b="1" dirty="0">
                <a:solidFill>
                  <a:schemeClr val="accent1">
                    <a:lumMod val="75000"/>
                  </a:schemeClr>
                </a:solidFill>
              </a:rPr>
              <a:t>; blanc </a:t>
            </a:r>
            <a:r>
              <a:rPr lang="fr-FR" sz="1800" b="1" dirty="0" err="1">
                <a:solidFill>
                  <a:schemeClr val="accent1">
                    <a:lumMod val="75000"/>
                  </a:schemeClr>
                </a:solidFill>
              </a:rPr>
              <a:t>lt</a:t>
            </a:r>
            <a:r>
              <a:rPr lang="fr-FR" sz="1800" b="1" dirty="0">
                <a:solidFill>
                  <a:schemeClr val="accent1">
                    <a:lumMod val="75000"/>
                  </a:schemeClr>
                </a:solidFill>
              </a:rPr>
              <a:t> </a:t>
            </a:r>
            <a:r>
              <a:rPr lang="fr-FR" sz="1800" b="1" dirty="0" err="1">
                <a:solidFill>
                  <a:schemeClr val="accent1">
                    <a:lumMod val="75000"/>
                  </a:schemeClr>
                </a:solidFill>
              </a:rPr>
              <a:t>eq</a:t>
            </a:r>
            <a:r>
              <a:rPr lang="fr-FR" sz="1800" b="1" dirty="0">
                <a:solidFill>
                  <a:schemeClr val="accent1">
                    <a:lumMod val="75000"/>
                  </a:schemeClr>
                </a:solidFill>
              </a:rPr>
              <a:t> gt and or not le </a:t>
            </a:r>
            <a:r>
              <a:rPr lang="fr-FR" sz="1800" b="1" dirty="0" err="1">
                <a:solidFill>
                  <a:schemeClr val="accent1">
                    <a:lumMod val="75000"/>
                  </a:schemeClr>
                </a:solidFill>
              </a:rPr>
              <a:t>ge</a:t>
            </a:r>
            <a:r>
              <a:rPr lang="fr-FR" sz="1800" b="1" dirty="0">
                <a:solidFill>
                  <a:schemeClr val="accent1">
                    <a:lumMod val="75000"/>
                  </a:schemeClr>
                </a:solidFill>
              </a:rPr>
              <a:t> </a:t>
            </a:r>
            <a:r>
              <a:rPr lang="fr-FR" sz="1800" b="1" dirty="0" smtClean="0">
                <a:solidFill>
                  <a:schemeClr val="accent1">
                    <a:lumMod val="75000"/>
                  </a:schemeClr>
                </a:solidFill>
              </a:rPr>
              <a:t>ne</a:t>
            </a:r>
          </a:p>
          <a:p>
            <a:r>
              <a:rPr lang="fr-FR" sz="1800" dirty="0" smtClean="0"/>
              <a:t>Cette  </a:t>
            </a:r>
            <a:r>
              <a:rPr lang="fr-FR" sz="1800" dirty="0"/>
              <a:t>fonction  permet  donc  d’insérer  des  caractère  spéciaux  dans  des  </a:t>
            </a:r>
            <a:r>
              <a:rPr lang="fr-FR" sz="1800" dirty="0" smtClean="0"/>
              <a:t>macro-variables, notamment </a:t>
            </a:r>
            <a:r>
              <a:rPr lang="fr-FR" sz="1800" dirty="0"/>
              <a:t>:</a:t>
            </a:r>
          </a:p>
          <a:p>
            <a:pPr lvl="1"/>
            <a:r>
              <a:rPr lang="fr-FR" sz="1600" dirty="0" smtClean="0"/>
              <a:t>insérer </a:t>
            </a:r>
            <a:r>
              <a:rPr lang="fr-FR" sz="1600" dirty="0"/>
              <a:t>des blancs en début et fin de macro-variables,</a:t>
            </a:r>
          </a:p>
          <a:p>
            <a:pPr lvl="1"/>
            <a:r>
              <a:rPr lang="fr-FR" sz="1600" dirty="0" smtClean="0"/>
              <a:t>insérer </a:t>
            </a:r>
            <a:r>
              <a:rPr lang="fr-FR" sz="1600" dirty="0"/>
              <a:t>des </a:t>
            </a:r>
            <a:r>
              <a:rPr lang="fr-FR" sz="1600" dirty="0" smtClean="0"/>
              <a:t>points-virgules</a:t>
            </a:r>
          </a:p>
          <a:p>
            <a:pPr>
              <a:buClr>
                <a:schemeClr val="bg1"/>
              </a:buClr>
            </a:pPr>
            <a:r>
              <a:rPr lang="fr-FR" sz="1600" b="1" dirty="0" smtClean="0"/>
              <a:t>Syntaxe</a:t>
            </a:r>
            <a:r>
              <a:rPr lang="fr-FR" sz="1600" dirty="0" smtClean="0"/>
              <a:t> :</a:t>
            </a:r>
          </a:p>
          <a:p>
            <a:pPr>
              <a:spcBef>
                <a:spcPts val="300"/>
              </a:spcBef>
              <a:buClr>
                <a:schemeClr val="bg1"/>
              </a:buClr>
            </a:pPr>
            <a:endParaRPr lang="fr-FR" sz="1600" dirty="0"/>
          </a:p>
          <a:p>
            <a:pPr>
              <a:spcBef>
                <a:spcPts val="300"/>
              </a:spcBef>
              <a:buClr>
                <a:schemeClr val="bg1"/>
              </a:buClr>
            </a:pPr>
            <a:endParaRPr lang="fr-FR" sz="500" dirty="0" smtClean="0"/>
          </a:p>
          <a:p>
            <a:pPr>
              <a:spcBef>
                <a:spcPts val="300"/>
              </a:spcBef>
              <a:buClr>
                <a:schemeClr val="bg1"/>
              </a:buClr>
            </a:pPr>
            <a:r>
              <a:rPr lang="fr-FR" sz="1600" b="1" dirty="0" smtClean="0"/>
              <a:t>Exemple</a:t>
            </a:r>
            <a:r>
              <a:rPr lang="fr-FR" sz="1600" dirty="0" smtClean="0"/>
              <a:t> :</a:t>
            </a:r>
          </a:p>
          <a:p>
            <a:pPr>
              <a:spcBef>
                <a:spcPts val="300"/>
              </a:spcBef>
              <a:buClr>
                <a:schemeClr val="bg1"/>
              </a:buClr>
            </a:pPr>
            <a:endParaRPr lang="fr-FR" sz="1600" dirty="0"/>
          </a:p>
          <a:p>
            <a:pPr>
              <a:spcBef>
                <a:spcPts val="300"/>
              </a:spcBef>
              <a:buClr>
                <a:schemeClr val="bg1"/>
              </a:buClr>
            </a:pPr>
            <a:endParaRPr lang="fr-FR" sz="1600" dirty="0" smtClean="0"/>
          </a:p>
          <a:p>
            <a:pPr>
              <a:spcBef>
                <a:spcPts val="300"/>
              </a:spcBef>
              <a:buClr>
                <a:schemeClr val="bg1"/>
              </a:buClr>
            </a:pPr>
            <a:endParaRPr lang="fr-FR" sz="1600" dirty="0"/>
          </a:p>
          <a:p>
            <a:pPr>
              <a:spcBef>
                <a:spcPts val="300"/>
              </a:spcBef>
              <a:buClr>
                <a:schemeClr val="bg1"/>
              </a:buClr>
            </a:pPr>
            <a:endParaRPr lang="fr-FR" sz="1600" dirty="0" smtClean="0"/>
          </a:p>
          <a:p>
            <a:pPr>
              <a:spcBef>
                <a:spcPts val="300"/>
              </a:spcBef>
              <a:buClr>
                <a:schemeClr val="bg1"/>
              </a:buClr>
            </a:pPr>
            <a:r>
              <a:rPr lang="fr-FR" sz="1600" dirty="0" smtClean="0"/>
              <a:t>Il est possible d’insérer une </a:t>
            </a:r>
            <a:r>
              <a:rPr lang="fr-FR" sz="1600" dirty="0" err="1" smtClean="0"/>
              <a:t>quote</a:t>
            </a:r>
            <a:r>
              <a:rPr lang="fr-FR" sz="1600" dirty="0" smtClean="0"/>
              <a:t> (simple ou double) ou une parenthèse, mais il faut la faire précéder de % :</a:t>
            </a:r>
          </a:p>
          <a:p>
            <a:endParaRPr lang="fr-FR" sz="1800" dirty="0"/>
          </a:p>
          <a:p>
            <a:pPr marL="0" indent="0">
              <a:buNone/>
            </a:pPr>
            <a:endParaRPr lang="fr-FR" sz="1800" dirty="0"/>
          </a:p>
        </p:txBody>
      </p:sp>
      <p:sp>
        <p:nvSpPr>
          <p:cNvPr id="5" name="Titre 4"/>
          <p:cNvSpPr>
            <a:spLocks noGrp="1"/>
          </p:cNvSpPr>
          <p:nvPr>
            <p:ph type="title"/>
          </p:nvPr>
        </p:nvSpPr>
        <p:spPr/>
        <p:txBody>
          <a:bodyPr>
            <a:normAutofit/>
          </a:bodyPr>
          <a:lstStyle/>
          <a:p>
            <a:r>
              <a:rPr lang="fr-FR" cap="all" dirty="0" smtClean="0"/>
              <a:t>Fonctions de compilation #1</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err="1" smtClean="0"/>
              <a:t>str</a:t>
            </a:r>
            <a:endParaRPr lang="fr-FR" cap="small" dirty="0"/>
          </a:p>
        </p:txBody>
      </p:sp>
      <p:sp>
        <p:nvSpPr>
          <p:cNvPr id="9" name="Rectangle 8"/>
          <p:cNvSpPr/>
          <p:nvPr/>
        </p:nvSpPr>
        <p:spPr>
          <a:xfrm>
            <a:off x="1212181" y="3219818"/>
            <a:ext cx="2478564"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str</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chaine_de_caractères</a:t>
            </a:r>
            <a:r>
              <a:rPr lang="fr-FR" sz="1100" dirty="0">
                <a:solidFill>
                  <a:srgbClr val="000000"/>
                </a:solidFill>
                <a:latin typeface="Courier New" panose="02070309020205020404" pitchFamily="49" charset="0"/>
              </a:rPr>
              <a:t>);</a:t>
            </a:r>
          </a:p>
        </p:txBody>
      </p:sp>
      <p:sp>
        <p:nvSpPr>
          <p:cNvPr id="10" name="Rectangle 9"/>
          <p:cNvSpPr/>
          <p:nvPr/>
        </p:nvSpPr>
        <p:spPr>
          <a:xfrm>
            <a:off x="1212181" y="3854178"/>
            <a:ext cx="3627608" cy="769441"/>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nom1 =              Durand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nom2 =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str</a:t>
            </a:r>
            <a:r>
              <a:rPr lang="fr-FR" sz="1100" dirty="0">
                <a:solidFill>
                  <a:srgbClr val="000000"/>
                </a:solidFill>
                <a:latin typeface="Courier New" panose="02070309020205020404" pitchFamily="49" charset="0"/>
              </a:rPr>
              <a:t>(            Durand) ;</a:t>
            </a:r>
          </a:p>
          <a:p>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pgm1 = </a:t>
            </a:r>
            <a:r>
              <a:rPr lang="en-US" sz="1100" dirty="0" err="1">
                <a:solidFill>
                  <a:srgbClr val="000000"/>
                </a:solidFill>
                <a:latin typeface="Courier New" panose="02070309020205020404" pitchFamily="49" charset="0"/>
              </a:rPr>
              <a:t>proc</a:t>
            </a:r>
            <a:r>
              <a:rPr lang="en-US" sz="1100" dirty="0">
                <a:solidFill>
                  <a:srgbClr val="000000"/>
                </a:solidFill>
                <a:latin typeface="Courier New" panose="02070309020205020404" pitchFamily="49" charset="0"/>
              </a:rPr>
              <a:t> print ; </a:t>
            </a:r>
            <a:r>
              <a:rPr lang="en-US" sz="1100" b="1" dirty="0">
                <a:solidFill>
                  <a:srgbClr val="000080"/>
                </a:solidFill>
                <a:latin typeface="Courier New" panose="02070309020205020404" pitchFamily="49" charset="0"/>
              </a:rPr>
              <a:t>run</a:t>
            </a:r>
            <a:r>
              <a:rPr lang="en-US" sz="1100" dirty="0">
                <a:solidFill>
                  <a:srgbClr val="000000"/>
                </a:solidFill>
                <a:latin typeface="Courier New" panose="02070309020205020404" pitchFamily="49" charset="0"/>
              </a:rPr>
              <a:t> ;</a:t>
            </a:r>
          </a:p>
          <a:p>
            <a:r>
              <a:rPr lang="en-US" sz="1100" dirty="0">
                <a:solidFill>
                  <a:srgbClr val="0000FF"/>
                </a:solidFill>
                <a:latin typeface="Courier New" panose="02070309020205020404" pitchFamily="49" charset="0"/>
              </a:rPr>
              <a:t>%put</a:t>
            </a:r>
            <a:r>
              <a:rPr lang="en-US" sz="1100" dirty="0">
                <a:solidFill>
                  <a:srgbClr val="000000"/>
                </a:solidFill>
                <a:latin typeface="Courier New" panose="02070309020205020404" pitchFamily="49" charset="0"/>
              </a:rPr>
              <a:t> pgm2 = </a:t>
            </a:r>
            <a:r>
              <a:rPr lang="en-US" sz="1100" dirty="0">
                <a:solidFill>
                  <a:srgbClr val="0000FF"/>
                </a:solidFill>
                <a:latin typeface="Courier New" panose="02070309020205020404" pitchFamily="49" charset="0"/>
              </a:rPr>
              <a:t>%</a:t>
            </a:r>
            <a:r>
              <a:rPr lang="en-US" sz="1100" dirty="0" err="1">
                <a:solidFill>
                  <a:srgbClr val="0000FF"/>
                </a:solidFill>
                <a:latin typeface="Courier New" panose="02070309020205020404" pitchFamily="49" charset="0"/>
              </a:rPr>
              <a:t>str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proc</a:t>
            </a:r>
            <a:r>
              <a:rPr lang="en-US" sz="1100" dirty="0">
                <a:solidFill>
                  <a:srgbClr val="000000"/>
                </a:solidFill>
                <a:latin typeface="Courier New" panose="02070309020205020404" pitchFamily="49" charset="0"/>
              </a:rPr>
              <a:t> print ; </a:t>
            </a:r>
            <a:r>
              <a:rPr lang="en-US" sz="1100" b="1" dirty="0">
                <a:solidFill>
                  <a:srgbClr val="000080"/>
                </a:solidFill>
                <a:latin typeface="Courier New" panose="02070309020205020404" pitchFamily="49" charset="0"/>
              </a:rPr>
              <a:t>run</a:t>
            </a:r>
            <a:r>
              <a:rPr lang="en-US" sz="1100" dirty="0">
                <a:solidFill>
                  <a:srgbClr val="000000"/>
                </a:solidFill>
                <a:latin typeface="Courier New" panose="02070309020205020404" pitchFamily="49" charset="0"/>
              </a:rPr>
              <a:t> ;) ;</a:t>
            </a:r>
          </a:p>
        </p:txBody>
      </p:sp>
      <p:sp>
        <p:nvSpPr>
          <p:cNvPr id="12" name="Rectangle 11"/>
          <p:cNvSpPr/>
          <p:nvPr/>
        </p:nvSpPr>
        <p:spPr>
          <a:xfrm>
            <a:off x="6096000" y="3854177"/>
            <a:ext cx="2662646" cy="769441"/>
          </a:xfrm>
          <a:prstGeom prst="rect">
            <a:avLst/>
          </a:prstGeom>
          <a:ln w="3175">
            <a:solidFill>
              <a:schemeClr val="tx2"/>
            </a:solidFill>
          </a:ln>
        </p:spPr>
        <p:txBody>
          <a:bodyPr wrap="square">
            <a:spAutoFit/>
          </a:bodyPr>
          <a:lstStyle/>
          <a:p>
            <a:r>
              <a:rPr lang="fr-FR" sz="1100" dirty="0">
                <a:solidFill>
                  <a:srgbClr val="000000"/>
                </a:solidFill>
                <a:latin typeface="Courier New" panose="02070309020205020404" pitchFamily="49" charset="0"/>
              </a:rPr>
              <a:t>nom1 =              Durand</a:t>
            </a:r>
          </a:p>
          <a:p>
            <a:r>
              <a:rPr lang="fr-FR" sz="1100" dirty="0" smtClean="0">
                <a:solidFill>
                  <a:srgbClr val="000000"/>
                </a:solidFill>
                <a:latin typeface="Courier New" panose="02070309020205020404" pitchFamily="49" charset="0"/>
              </a:rPr>
              <a:t>nom2 </a:t>
            </a:r>
            <a:r>
              <a:rPr lang="fr-FR" sz="1100" dirty="0">
                <a:solidFill>
                  <a:srgbClr val="000000"/>
                </a:solidFill>
                <a:latin typeface="Courier New" panose="02070309020205020404" pitchFamily="49" charset="0"/>
              </a:rPr>
              <a:t>=             Durand</a:t>
            </a:r>
          </a:p>
          <a:p>
            <a:r>
              <a:rPr lang="fr-FR" sz="1100" dirty="0" smtClean="0">
                <a:solidFill>
                  <a:srgbClr val="000000"/>
                </a:solidFill>
                <a:latin typeface="Courier New" panose="02070309020205020404" pitchFamily="49" charset="0"/>
              </a:rPr>
              <a:t>pgm1 </a:t>
            </a:r>
            <a:r>
              <a:rPr lang="fr-FR" sz="1100" dirty="0">
                <a:solidFill>
                  <a:srgbClr val="000000"/>
                </a:solidFill>
                <a:latin typeface="Courier New" panose="02070309020205020404" pitchFamily="49" charset="0"/>
              </a:rPr>
              <a:t>= proc </a:t>
            </a:r>
            <a:r>
              <a:rPr lang="fr-FR" sz="1100" dirty="0" err="1">
                <a:solidFill>
                  <a:srgbClr val="000000"/>
                </a:solidFill>
                <a:latin typeface="Courier New" panose="02070309020205020404" pitchFamily="49" charset="0"/>
              </a:rPr>
              <a:t>print</a:t>
            </a:r>
            <a:endParaRPr lang="fr-FR" sz="1100" dirty="0">
              <a:solidFill>
                <a:srgbClr val="000000"/>
              </a:solidFill>
              <a:latin typeface="Courier New" panose="02070309020205020404" pitchFamily="49" charset="0"/>
            </a:endParaRPr>
          </a:p>
          <a:p>
            <a:r>
              <a:rPr lang="fr-FR" sz="1100" dirty="0" smtClean="0">
                <a:solidFill>
                  <a:srgbClr val="000000"/>
                </a:solidFill>
                <a:latin typeface="Courier New" panose="02070309020205020404" pitchFamily="49" charset="0"/>
              </a:rPr>
              <a:t>pgm2 </a:t>
            </a:r>
            <a:r>
              <a:rPr lang="fr-FR" sz="1100" dirty="0">
                <a:solidFill>
                  <a:srgbClr val="000000"/>
                </a:solidFill>
                <a:latin typeface="Courier New" panose="02070309020205020404" pitchFamily="49" charset="0"/>
              </a:rPr>
              <a:t>= proc </a:t>
            </a:r>
            <a:r>
              <a:rPr lang="fr-FR" sz="1100" dirty="0" err="1">
                <a:solidFill>
                  <a:srgbClr val="000000"/>
                </a:solidFill>
                <a:latin typeface="Courier New" panose="02070309020205020404" pitchFamily="49" charset="0"/>
              </a:rPr>
              <a:t>print</a:t>
            </a:r>
            <a:r>
              <a:rPr lang="fr-FR" sz="1100" dirty="0">
                <a:solidFill>
                  <a:srgbClr val="000000"/>
                </a:solidFill>
                <a:latin typeface="Courier New" panose="02070309020205020404" pitchFamily="49" charset="0"/>
              </a:rPr>
              <a:t> ; </a:t>
            </a:r>
            <a:r>
              <a:rPr lang="fr-FR" sz="1100" dirty="0" err="1">
                <a:solidFill>
                  <a:srgbClr val="000000"/>
                </a:solidFill>
                <a:latin typeface="Courier New" panose="02070309020205020404" pitchFamily="49" charset="0"/>
              </a:rPr>
              <a:t>run</a:t>
            </a:r>
            <a:r>
              <a:rPr lang="fr-FR" sz="1100" dirty="0">
                <a:solidFill>
                  <a:srgbClr val="000000"/>
                </a:solidFill>
                <a:latin typeface="Courier New" panose="02070309020205020404" pitchFamily="49" charset="0"/>
              </a:rPr>
              <a:t> ;</a:t>
            </a:r>
            <a:endParaRPr lang="fr-FR" dirty="0"/>
          </a:p>
        </p:txBody>
      </p:sp>
      <p:sp>
        <p:nvSpPr>
          <p:cNvPr id="13" name="Flèche droite 12"/>
          <p:cNvSpPr/>
          <p:nvPr/>
        </p:nvSpPr>
        <p:spPr>
          <a:xfrm>
            <a:off x="5311140" y="4156004"/>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212181" y="5208558"/>
            <a:ext cx="5027338"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titre =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str</a:t>
            </a:r>
            <a:r>
              <a:rPr lang="fr-FR" sz="1100" dirty="0">
                <a:solidFill>
                  <a:srgbClr val="000000"/>
                </a:solidFill>
                <a:latin typeface="Courier New" panose="02070309020205020404" pitchFamily="49" charset="0"/>
              </a:rPr>
              <a:t>(Feuille </a:t>
            </a:r>
            <a:r>
              <a:rPr lang="fr-FR" sz="1100" dirty="0" err="1">
                <a:solidFill>
                  <a:srgbClr val="000000"/>
                </a:solidFill>
                <a:latin typeface="Courier New" panose="02070309020205020404" pitchFamily="49" charset="0"/>
              </a:rPr>
              <a:t>d%'émargement</a:t>
            </a:r>
            <a:r>
              <a:rPr lang="fr-FR" sz="1100" dirty="0">
                <a:solidFill>
                  <a:srgbClr val="000000"/>
                </a:solidFill>
                <a:latin typeface="Courier New" panose="02070309020205020404" pitchFamily="49" charset="0"/>
              </a:rPr>
              <a:t> %(parenthèse%)) ;</a:t>
            </a:r>
            <a:endParaRPr lang="fr-FR" dirty="0"/>
          </a:p>
        </p:txBody>
      </p:sp>
      <p:sp>
        <p:nvSpPr>
          <p:cNvPr id="15" name="Rectangle 14"/>
          <p:cNvSpPr/>
          <p:nvPr/>
        </p:nvSpPr>
        <p:spPr>
          <a:xfrm>
            <a:off x="7167639" y="5208558"/>
            <a:ext cx="3667992" cy="261610"/>
          </a:xfrm>
          <a:prstGeom prst="rect">
            <a:avLst/>
          </a:prstGeom>
          <a:ln w="3175">
            <a:solidFill>
              <a:schemeClr val="tx2"/>
            </a:solidFill>
          </a:ln>
        </p:spPr>
        <p:txBody>
          <a:bodyPr wrap="none">
            <a:spAutoFit/>
          </a:bodyPr>
          <a:lstStyle/>
          <a:p>
            <a:r>
              <a:rPr lang="fr-FR" sz="1100" dirty="0">
                <a:solidFill>
                  <a:srgbClr val="000000"/>
                </a:solidFill>
                <a:latin typeface="Courier New" panose="02070309020205020404" pitchFamily="49" charset="0"/>
              </a:rPr>
              <a:t>titre = Feuille d'émargement (parenthèse)</a:t>
            </a:r>
          </a:p>
        </p:txBody>
      </p:sp>
      <p:sp>
        <p:nvSpPr>
          <p:cNvPr id="16" name="Flèche droite 15"/>
          <p:cNvSpPr/>
          <p:nvPr/>
        </p:nvSpPr>
        <p:spPr>
          <a:xfrm>
            <a:off x="6546825" y="5256470"/>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p:cNvPicPr>
            <a:picLocks noChangeAspect="1"/>
          </p:cNvPicPr>
          <p:nvPr/>
        </p:nvPicPr>
        <p:blipFill rotWithShape="1">
          <a:blip r:embed="rId2"/>
          <a:srcRect r="28730" b="2143"/>
          <a:stretch/>
        </p:blipFill>
        <p:spPr>
          <a:xfrm>
            <a:off x="64800" y="54000"/>
            <a:ext cx="2404080" cy="303447"/>
          </a:xfrm>
          <a:prstGeom prst="rect">
            <a:avLst/>
          </a:prstGeom>
        </p:spPr>
      </p:pic>
      <p:sp>
        <p:nvSpPr>
          <p:cNvPr id="17" name="Rectangle 1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4709453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a:ln w="3175">
            <a:noFill/>
          </a:ln>
        </p:spPr>
        <p:txBody>
          <a:bodyPr>
            <a:normAutofit/>
          </a:bodyPr>
          <a:lstStyle/>
          <a:p>
            <a:r>
              <a:rPr lang="fr-FR" sz="1800" dirty="0"/>
              <a:t>La macro-fonction </a:t>
            </a:r>
            <a:r>
              <a:rPr lang="fr-FR" sz="1800" b="1" dirty="0" smtClean="0">
                <a:solidFill>
                  <a:schemeClr val="accent1">
                    <a:lumMod val="75000"/>
                  </a:schemeClr>
                </a:solidFill>
              </a:rPr>
              <a:t>%NRSTR </a:t>
            </a:r>
            <a:r>
              <a:rPr lang="fr-FR" sz="1800" dirty="0"/>
              <a:t>va encore plus loin que la macro-fonction </a:t>
            </a:r>
            <a:r>
              <a:rPr lang="fr-FR" sz="1800" dirty="0" smtClean="0"/>
              <a:t>%STR. </a:t>
            </a:r>
            <a:r>
              <a:rPr lang="fr-FR" sz="1800" dirty="0"/>
              <a:t>Elle empêche </a:t>
            </a:r>
            <a:r>
              <a:rPr lang="fr-FR" sz="1800" dirty="0" smtClean="0"/>
              <a:t>le macro-langage </a:t>
            </a:r>
            <a:r>
              <a:rPr lang="fr-FR" sz="1800" dirty="0"/>
              <a:t>d’interpréter les précédents caractères (</a:t>
            </a:r>
            <a:r>
              <a:rPr lang="fr-FR" sz="1800" b="1" dirty="0">
                <a:solidFill>
                  <a:schemeClr val="accent1">
                    <a:lumMod val="75000"/>
                  </a:schemeClr>
                </a:solidFill>
              </a:rPr>
              <a:t>+  -  *  /  ,  &lt;  &gt;  =  ‘  ~ ; blanc </a:t>
            </a:r>
            <a:r>
              <a:rPr lang="fr-FR" sz="1800" b="1" dirty="0" err="1">
                <a:solidFill>
                  <a:schemeClr val="accent1">
                    <a:lumMod val="75000"/>
                  </a:schemeClr>
                </a:solidFill>
              </a:rPr>
              <a:t>lt</a:t>
            </a:r>
            <a:r>
              <a:rPr lang="fr-FR" sz="1800" b="1" dirty="0">
                <a:solidFill>
                  <a:schemeClr val="accent1">
                    <a:lumMod val="75000"/>
                  </a:schemeClr>
                </a:solidFill>
              </a:rPr>
              <a:t> </a:t>
            </a:r>
            <a:r>
              <a:rPr lang="fr-FR" sz="1800" b="1" dirty="0" err="1">
                <a:solidFill>
                  <a:schemeClr val="accent1">
                    <a:lumMod val="75000"/>
                  </a:schemeClr>
                </a:solidFill>
              </a:rPr>
              <a:t>eq</a:t>
            </a:r>
            <a:r>
              <a:rPr lang="fr-FR" sz="1800" b="1" dirty="0">
                <a:solidFill>
                  <a:schemeClr val="accent1">
                    <a:lumMod val="75000"/>
                  </a:schemeClr>
                </a:solidFill>
              </a:rPr>
              <a:t> </a:t>
            </a:r>
            <a:r>
              <a:rPr lang="fr-FR" sz="1800" b="1" dirty="0" smtClean="0">
                <a:solidFill>
                  <a:schemeClr val="accent1">
                    <a:lumMod val="75000"/>
                  </a:schemeClr>
                </a:solidFill>
              </a:rPr>
              <a:t>gt and </a:t>
            </a:r>
            <a:r>
              <a:rPr lang="fr-FR" sz="1800" b="1" dirty="0">
                <a:solidFill>
                  <a:schemeClr val="accent1">
                    <a:lumMod val="75000"/>
                  </a:schemeClr>
                </a:solidFill>
              </a:rPr>
              <a:t>or not le </a:t>
            </a:r>
            <a:r>
              <a:rPr lang="fr-FR" sz="1800" b="1" dirty="0" err="1">
                <a:solidFill>
                  <a:schemeClr val="accent1">
                    <a:lumMod val="75000"/>
                  </a:schemeClr>
                </a:solidFill>
              </a:rPr>
              <a:t>ge</a:t>
            </a:r>
            <a:r>
              <a:rPr lang="fr-FR" sz="1800" b="1" dirty="0">
                <a:solidFill>
                  <a:schemeClr val="accent1">
                    <a:lumMod val="75000"/>
                  </a:schemeClr>
                </a:solidFill>
              </a:rPr>
              <a:t> ne</a:t>
            </a:r>
            <a:r>
              <a:rPr lang="fr-FR" sz="1800" dirty="0"/>
              <a:t>) , ainsi que des </a:t>
            </a:r>
            <a:r>
              <a:rPr lang="fr-FR" sz="1800" b="1" dirty="0">
                <a:solidFill>
                  <a:schemeClr val="accent1">
                    <a:lumMod val="75000"/>
                  </a:schemeClr>
                </a:solidFill>
              </a:rPr>
              <a:t>%</a:t>
            </a:r>
            <a:r>
              <a:rPr lang="fr-FR" sz="1800" dirty="0"/>
              <a:t> et </a:t>
            </a:r>
            <a:r>
              <a:rPr lang="fr-FR" sz="1800" b="1" dirty="0">
                <a:solidFill>
                  <a:schemeClr val="accent1">
                    <a:lumMod val="75000"/>
                  </a:schemeClr>
                </a:solidFill>
              </a:rPr>
              <a:t>&amp;</a:t>
            </a:r>
            <a:r>
              <a:rPr lang="fr-FR" sz="1800" dirty="0"/>
              <a:t>. Ainsi toute référence à une macro-variable (&amp;) </a:t>
            </a:r>
            <a:r>
              <a:rPr lang="fr-FR" sz="1800" dirty="0" smtClean="0"/>
              <a:t>ou macro-programme </a:t>
            </a:r>
            <a:r>
              <a:rPr lang="fr-FR" sz="1800" dirty="0"/>
              <a:t>ou fonction (%) est </a:t>
            </a:r>
            <a:r>
              <a:rPr lang="fr-FR" sz="1800" dirty="0" smtClean="0"/>
              <a:t>ignorée. </a:t>
            </a:r>
          </a:p>
          <a:p>
            <a:pPr>
              <a:spcBef>
                <a:spcPts val="600"/>
              </a:spcBef>
              <a:buClr>
                <a:schemeClr val="bg1"/>
              </a:buClr>
            </a:pPr>
            <a:r>
              <a:rPr lang="fr-FR" sz="1600" b="1" dirty="0" smtClean="0"/>
              <a:t>Syntaxe</a:t>
            </a:r>
            <a:r>
              <a:rPr lang="fr-FR" sz="1600" dirty="0" smtClean="0"/>
              <a:t> :</a:t>
            </a:r>
          </a:p>
          <a:p>
            <a:pPr>
              <a:spcBef>
                <a:spcPts val="300"/>
              </a:spcBef>
              <a:buClr>
                <a:schemeClr val="bg1"/>
              </a:buClr>
            </a:pPr>
            <a:endParaRPr lang="fr-FR" sz="1600" dirty="0"/>
          </a:p>
          <a:p>
            <a:pPr>
              <a:spcBef>
                <a:spcPts val="300"/>
              </a:spcBef>
              <a:buClr>
                <a:schemeClr val="bg1"/>
              </a:buClr>
            </a:pPr>
            <a:endParaRPr lang="fr-FR" sz="500" dirty="0" smtClean="0"/>
          </a:p>
          <a:p>
            <a:pPr>
              <a:spcBef>
                <a:spcPts val="300"/>
              </a:spcBef>
              <a:buClr>
                <a:schemeClr val="bg1"/>
              </a:buClr>
            </a:pPr>
            <a:r>
              <a:rPr lang="fr-FR" sz="1600" b="1" dirty="0" smtClean="0"/>
              <a:t>Exemple</a:t>
            </a:r>
            <a:r>
              <a:rPr lang="fr-FR" sz="1600" dirty="0" smtClean="0"/>
              <a:t> :</a:t>
            </a:r>
          </a:p>
          <a:p>
            <a:pPr>
              <a:spcBef>
                <a:spcPts val="300"/>
              </a:spcBef>
              <a:buClr>
                <a:schemeClr val="bg1"/>
              </a:buClr>
            </a:pPr>
            <a:endParaRPr lang="fr-FR" sz="1600" dirty="0"/>
          </a:p>
          <a:p>
            <a:pPr>
              <a:spcBef>
                <a:spcPts val="300"/>
              </a:spcBef>
              <a:buClr>
                <a:schemeClr val="bg1"/>
              </a:buClr>
            </a:pPr>
            <a:endParaRPr lang="fr-FR" sz="1600" dirty="0" smtClean="0"/>
          </a:p>
          <a:p>
            <a:pPr>
              <a:spcBef>
                <a:spcPts val="300"/>
              </a:spcBef>
              <a:buClr>
                <a:schemeClr val="bg1"/>
              </a:buClr>
            </a:pPr>
            <a:endParaRPr lang="fr-FR" sz="1600" dirty="0"/>
          </a:p>
          <a:p>
            <a:pPr>
              <a:spcBef>
                <a:spcPts val="300"/>
              </a:spcBef>
              <a:buClr>
                <a:schemeClr val="bg1"/>
              </a:buClr>
            </a:pPr>
            <a:endParaRPr lang="fr-FR" sz="1600" dirty="0" smtClean="0"/>
          </a:p>
          <a:p>
            <a:endParaRPr lang="fr-FR" sz="1800" dirty="0"/>
          </a:p>
          <a:p>
            <a:pPr marL="0" indent="0">
              <a:buNone/>
            </a:pPr>
            <a:endParaRPr lang="fr-FR" sz="1800" dirty="0"/>
          </a:p>
        </p:txBody>
      </p:sp>
      <p:sp>
        <p:nvSpPr>
          <p:cNvPr id="5" name="Titre 4"/>
          <p:cNvSpPr>
            <a:spLocks noGrp="1"/>
          </p:cNvSpPr>
          <p:nvPr>
            <p:ph type="title"/>
          </p:nvPr>
        </p:nvSpPr>
        <p:spPr/>
        <p:txBody>
          <a:bodyPr>
            <a:normAutofit/>
          </a:bodyPr>
          <a:lstStyle/>
          <a:p>
            <a:r>
              <a:rPr lang="fr-FR" cap="all" dirty="0" smtClean="0"/>
              <a:t>Fonctions de compilation #2</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err="1" smtClean="0"/>
              <a:t>nrstr</a:t>
            </a:r>
            <a:endParaRPr lang="fr-FR" cap="small" dirty="0"/>
          </a:p>
        </p:txBody>
      </p:sp>
      <p:sp>
        <p:nvSpPr>
          <p:cNvPr id="3" name="Rectangle 2"/>
          <p:cNvSpPr/>
          <p:nvPr/>
        </p:nvSpPr>
        <p:spPr>
          <a:xfrm>
            <a:off x="1218663" y="2488298"/>
            <a:ext cx="2648482"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nrstr</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chaîne_de_caractères</a:t>
            </a:r>
            <a:r>
              <a:rPr lang="fr-FR" sz="1100" dirty="0">
                <a:solidFill>
                  <a:srgbClr val="000000"/>
                </a:solidFill>
                <a:latin typeface="Courier New" panose="02070309020205020404" pitchFamily="49" charset="0"/>
              </a:rPr>
              <a:t>);</a:t>
            </a:r>
            <a:endParaRPr lang="fr-FR" dirty="0"/>
          </a:p>
        </p:txBody>
      </p:sp>
      <p:sp>
        <p:nvSpPr>
          <p:cNvPr id="6" name="Rectangle 5"/>
          <p:cNvSpPr/>
          <p:nvPr/>
        </p:nvSpPr>
        <p:spPr>
          <a:xfrm>
            <a:off x="1218663" y="3152203"/>
            <a:ext cx="2713257" cy="769441"/>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%let</a:t>
            </a:r>
            <a:r>
              <a:rPr lang="fr-FR" sz="1100" dirty="0">
                <a:solidFill>
                  <a:srgbClr val="000000"/>
                </a:solidFill>
                <a:latin typeface="Courier New" panose="02070309020205020404" pitchFamily="49" charset="0"/>
              </a:rPr>
              <a:t> var1 = A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var1 = &amp;var1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var2 =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str</a:t>
            </a:r>
            <a:r>
              <a:rPr lang="fr-FR" sz="1100" dirty="0">
                <a:solidFill>
                  <a:srgbClr val="000000"/>
                </a:solidFill>
                <a:latin typeface="Courier New" panose="02070309020205020404" pitchFamily="49" charset="0"/>
              </a:rPr>
              <a:t>(&amp;var1*B) ;</a:t>
            </a:r>
          </a:p>
          <a:p>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var3 = </a:t>
            </a:r>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nrstr</a:t>
            </a:r>
            <a:r>
              <a:rPr lang="fr-FR" sz="1100" dirty="0">
                <a:solidFill>
                  <a:srgbClr val="000000"/>
                </a:solidFill>
                <a:latin typeface="Courier New" panose="02070309020205020404" pitchFamily="49" charset="0"/>
              </a:rPr>
              <a:t>(&amp;var1*B);</a:t>
            </a:r>
            <a:endParaRPr lang="fr-FR" dirty="0"/>
          </a:p>
        </p:txBody>
      </p:sp>
      <p:sp>
        <p:nvSpPr>
          <p:cNvPr id="17" name="Rectangle 16"/>
          <p:cNvSpPr/>
          <p:nvPr/>
        </p:nvSpPr>
        <p:spPr>
          <a:xfrm>
            <a:off x="4750043" y="3236841"/>
            <a:ext cx="1807511" cy="600164"/>
          </a:xfrm>
          <a:prstGeom prst="rect">
            <a:avLst/>
          </a:prstGeom>
          <a:ln w="3175">
            <a:solidFill>
              <a:schemeClr val="tx2"/>
            </a:solidFill>
          </a:ln>
        </p:spPr>
        <p:txBody>
          <a:bodyPr wrap="square">
            <a:spAutoFit/>
          </a:bodyPr>
          <a:lstStyle/>
          <a:p>
            <a:r>
              <a:rPr lang="fr-FR" sz="1100" dirty="0">
                <a:solidFill>
                  <a:srgbClr val="000000"/>
                </a:solidFill>
                <a:latin typeface="Courier New" panose="02070309020205020404" pitchFamily="49" charset="0"/>
              </a:rPr>
              <a:t>var1 = A</a:t>
            </a:r>
          </a:p>
          <a:p>
            <a:r>
              <a:rPr lang="fr-FR" sz="1100" dirty="0" smtClean="0">
                <a:solidFill>
                  <a:srgbClr val="000000"/>
                </a:solidFill>
                <a:latin typeface="Courier New" panose="02070309020205020404" pitchFamily="49" charset="0"/>
              </a:rPr>
              <a:t>var2 </a:t>
            </a:r>
            <a:r>
              <a:rPr lang="fr-FR" sz="1100" dirty="0">
                <a:solidFill>
                  <a:srgbClr val="000000"/>
                </a:solidFill>
                <a:latin typeface="Courier New" panose="02070309020205020404" pitchFamily="49" charset="0"/>
              </a:rPr>
              <a:t>= A*B</a:t>
            </a:r>
          </a:p>
          <a:p>
            <a:r>
              <a:rPr lang="fr-FR" sz="1100" dirty="0" smtClean="0">
                <a:solidFill>
                  <a:srgbClr val="000000"/>
                </a:solidFill>
                <a:latin typeface="Courier New" panose="02070309020205020404" pitchFamily="49" charset="0"/>
              </a:rPr>
              <a:t>var3 </a:t>
            </a:r>
            <a:r>
              <a:rPr lang="fr-FR" sz="1100" dirty="0">
                <a:solidFill>
                  <a:srgbClr val="000000"/>
                </a:solidFill>
                <a:latin typeface="Courier New" panose="02070309020205020404" pitchFamily="49" charset="0"/>
              </a:rPr>
              <a:t>= &amp;var1*B</a:t>
            </a:r>
          </a:p>
        </p:txBody>
      </p:sp>
      <p:sp>
        <p:nvSpPr>
          <p:cNvPr id="18" name="Flèche droite 17"/>
          <p:cNvSpPr/>
          <p:nvPr/>
        </p:nvSpPr>
        <p:spPr>
          <a:xfrm>
            <a:off x="4184227" y="3454030"/>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nvPicPr>
        <p:blipFill rotWithShape="1">
          <a:blip r:embed="rId2"/>
          <a:srcRect r="28730" b="2143"/>
          <a:stretch/>
        </p:blipFill>
        <p:spPr>
          <a:xfrm>
            <a:off x="64800" y="54000"/>
            <a:ext cx="2404080" cy="303447"/>
          </a:xfrm>
          <a:prstGeom prst="rect">
            <a:avLst/>
          </a:prstGeom>
        </p:spPr>
      </p:pic>
      <p:sp>
        <p:nvSpPr>
          <p:cNvPr id="12" name="Rectangle 1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103695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a:ln w="3175">
            <a:noFill/>
          </a:ln>
        </p:spPr>
        <p:txBody>
          <a:bodyPr>
            <a:normAutofit/>
          </a:bodyPr>
          <a:lstStyle/>
          <a:p>
            <a:r>
              <a:rPr lang="fr-FR" sz="1800" dirty="0"/>
              <a:t>La fonction </a:t>
            </a:r>
            <a:r>
              <a:rPr lang="fr-FR" sz="1800" b="1" dirty="0" smtClean="0">
                <a:solidFill>
                  <a:schemeClr val="accent1">
                    <a:lumMod val="75000"/>
                  </a:schemeClr>
                </a:solidFill>
              </a:rPr>
              <a:t>%QUOTE </a:t>
            </a:r>
            <a:r>
              <a:rPr lang="fr-FR" sz="1800" dirty="0"/>
              <a:t>empêche l’interprétation des éléments </a:t>
            </a:r>
            <a:r>
              <a:rPr lang="fr-FR" sz="1800" b="1" dirty="0" smtClean="0">
                <a:solidFill>
                  <a:schemeClr val="accent1">
                    <a:lumMod val="75000"/>
                  </a:schemeClr>
                </a:solidFill>
              </a:rPr>
              <a:t>+  </a:t>
            </a:r>
            <a:r>
              <a:rPr lang="fr-FR" sz="1800" b="1" dirty="0">
                <a:solidFill>
                  <a:schemeClr val="accent1">
                    <a:lumMod val="75000"/>
                  </a:schemeClr>
                </a:solidFill>
              </a:rPr>
              <a:t>-  *  /  ,  &lt;  &gt;  =  ^  ~ ; </a:t>
            </a:r>
            <a:r>
              <a:rPr lang="fr-FR" sz="1800" b="1" dirty="0" smtClean="0">
                <a:solidFill>
                  <a:schemeClr val="accent1">
                    <a:lumMod val="75000"/>
                  </a:schemeClr>
                </a:solidFill>
              </a:rPr>
              <a:t>blanc </a:t>
            </a:r>
            <a:r>
              <a:rPr lang="fr-FR" sz="1800" b="1" dirty="0" err="1" smtClean="0">
                <a:solidFill>
                  <a:schemeClr val="accent1">
                    <a:lumMod val="75000"/>
                  </a:schemeClr>
                </a:solidFill>
              </a:rPr>
              <a:t>lt</a:t>
            </a:r>
            <a:r>
              <a:rPr lang="fr-FR" sz="1800" b="1" dirty="0" smtClean="0">
                <a:solidFill>
                  <a:schemeClr val="accent1">
                    <a:lumMod val="75000"/>
                  </a:schemeClr>
                </a:solidFill>
              </a:rPr>
              <a:t> </a:t>
            </a:r>
            <a:r>
              <a:rPr lang="fr-FR" sz="1800" b="1" dirty="0" err="1">
                <a:solidFill>
                  <a:schemeClr val="accent1">
                    <a:lumMod val="75000"/>
                  </a:schemeClr>
                </a:solidFill>
              </a:rPr>
              <a:t>eq</a:t>
            </a:r>
            <a:r>
              <a:rPr lang="fr-FR" sz="1800" b="1" dirty="0">
                <a:solidFill>
                  <a:schemeClr val="accent1">
                    <a:lumMod val="75000"/>
                  </a:schemeClr>
                </a:solidFill>
              </a:rPr>
              <a:t> gt and or not le </a:t>
            </a:r>
            <a:r>
              <a:rPr lang="fr-FR" sz="1800" b="1" dirty="0" err="1">
                <a:solidFill>
                  <a:schemeClr val="accent1">
                    <a:lumMod val="75000"/>
                  </a:schemeClr>
                </a:solidFill>
              </a:rPr>
              <a:t>ge</a:t>
            </a:r>
            <a:r>
              <a:rPr lang="fr-FR" sz="1800" b="1" dirty="0">
                <a:solidFill>
                  <a:schemeClr val="accent1">
                    <a:lumMod val="75000"/>
                  </a:schemeClr>
                </a:solidFill>
              </a:rPr>
              <a:t> </a:t>
            </a:r>
            <a:r>
              <a:rPr lang="fr-FR" sz="1800" b="1" dirty="0" smtClean="0">
                <a:solidFill>
                  <a:schemeClr val="accent1">
                    <a:lumMod val="75000"/>
                  </a:schemeClr>
                </a:solidFill>
              </a:rPr>
              <a:t>ne</a:t>
            </a:r>
            <a:endParaRPr lang="fr-FR" sz="1600" b="1" dirty="0" smtClean="0">
              <a:solidFill>
                <a:schemeClr val="accent1">
                  <a:lumMod val="75000"/>
                </a:schemeClr>
              </a:solidFill>
            </a:endParaRPr>
          </a:p>
          <a:p>
            <a:pPr>
              <a:buClr>
                <a:schemeClr val="bg1"/>
              </a:buClr>
            </a:pPr>
            <a:r>
              <a:rPr lang="fr-FR" sz="1600" b="1" dirty="0" smtClean="0"/>
              <a:t>Syntaxe</a:t>
            </a:r>
            <a:r>
              <a:rPr lang="fr-FR" sz="1600" dirty="0" smtClean="0"/>
              <a:t> :</a:t>
            </a:r>
          </a:p>
          <a:p>
            <a:pPr>
              <a:spcBef>
                <a:spcPts val="300"/>
              </a:spcBef>
              <a:buClr>
                <a:schemeClr val="bg1"/>
              </a:buClr>
            </a:pPr>
            <a:endParaRPr lang="fr-FR" sz="1600" dirty="0"/>
          </a:p>
          <a:p>
            <a:pPr>
              <a:spcBef>
                <a:spcPts val="300"/>
              </a:spcBef>
              <a:buClr>
                <a:schemeClr val="bg1"/>
              </a:buClr>
            </a:pPr>
            <a:endParaRPr lang="fr-FR" sz="500" dirty="0" smtClean="0"/>
          </a:p>
          <a:p>
            <a:pPr>
              <a:spcBef>
                <a:spcPts val="300"/>
              </a:spcBef>
              <a:buClr>
                <a:schemeClr val="bg1"/>
              </a:buClr>
            </a:pPr>
            <a:r>
              <a:rPr lang="fr-FR" sz="1600" b="1" dirty="0" smtClean="0"/>
              <a:t>Exemple</a:t>
            </a:r>
            <a:r>
              <a:rPr lang="fr-FR" sz="1600" dirty="0" smtClean="0"/>
              <a:t> :</a:t>
            </a:r>
          </a:p>
          <a:p>
            <a:pPr>
              <a:spcBef>
                <a:spcPts val="300"/>
              </a:spcBef>
              <a:buClr>
                <a:schemeClr val="bg1"/>
              </a:buClr>
            </a:pPr>
            <a:endParaRPr lang="fr-FR" sz="1600" dirty="0"/>
          </a:p>
          <a:p>
            <a:pPr>
              <a:spcBef>
                <a:spcPts val="300"/>
              </a:spcBef>
              <a:buClr>
                <a:schemeClr val="bg1"/>
              </a:buClr>
            </a:pPr>
            <a:endParaRPr lang="fr-FR" sz="1600" dirty="0" smtClean="0"/>
          </a:p>
          <a:p>
            <a:pPr>
              <a:spcBef>
                <a:spcPts val="300"/>
              </a:spcBef>
              <a:buClr>
                <a:schemeClr val="bg1"/>
              </a:buClr>
            </a:pPr>
            <a:endParaRPr lang="fr-FR" sz="1600" dirty="0"/>
          </a:p>
          <a:p>
            <a:pPr>
              <a:spcBef>
                <a:spcPts val="300"/>
              </a:spcBef>
              <a:buClr>
                <a:schemeClr val="bg1"/>
              </a:buClr>
            </a:pPr>
            <a:endParaRPr lang="fr-FR" sz="1600" dirty="0" smtClean="0"/>
          </a:p>
          <a:p>
            <a:pPr>
              <a:spcBef>
                <a:spcPts val="300"/>
              </a:spcBef>
              <a:buClr>
                <a:schemeClr val="bg1"/>
              </a:buClr>
            </a:pPr>
            <a:endParaRPr lang="fr-FR" sz="1600" dirty="0" smtClean="0"/>
          </a:p>
          <a:p>
            <a:pPr>
              <a:spcBef>
                <a:spcPts val="300"/>
              </a:spcBef>
              <a:buClr>
                <a:schemeClr val="bg1"/>
              </a:buClr>
            </a:pPr>
            <a:r>
              <a:rPr lang="fr-FR" sz="1600" dirty="0" smtClean="0"/>
              <a:t>%</a:t>
            </a:r>
            <a:r>
              <a:rPr lang="fr-FR" sz="1600" dirty="0" err="1"/>
              <a:t>quote</a:t>
            </a:r>
            <a:r>
              <a:rPr lang="fr-FR" sz="1600" dirty="0"/>
              <a:t> permet que </a:t>
            </a:r>
            <a:r>
              <a:rPr lang="fr-FR" sz="1600" dirty="0" smtClean="0"/>
              <a:t>« </a:t>
            </a:r>
            <a:r>
              <a:rPr lang="fr-FR" sz="1600" b="1" dirty="0" smtClean="0"/>
              <a:t>or</a:t>
            </a:r>
            <a:r>
              <a:rPr lang="fr-FR" sz="1600" dirty="0" smtClean="0"/>
              <a:t> » (résolution </a:t>
            </a:r>
            <a:r>
              <a:rPr lang="fr-FR" sz="1600" dirty="0"/>
              <a:t>de </a:t>
            </a:r>
            <a:r>
              <a:rPr lang="fr-FR" sz="1600" b="1" dirty="0"/>
              <a:t>&amp;</a:t>
            </a:r>
            <a:r>
              <a:rPr lang="fr-FR" sz="1600" b="1" dirty="0" err="1"/>
              <a:t>metal</a:t>
            </a:r>
            <a:r>
              <a:rPr lang="fr-FR" sz="1600" dirty="0"/>
              <a:t>) ne soit pas interprété en tant qu’opérateur, </a:t>
            </a:r>
            <a:r>
              <a:rPr lang="fr-FR" sz="1600" dirty="0" smtClean="0"/>
              <a:t>ce qui </a:t>
            </a:r>
            <a:r>
              <a:rPr lang="fr-FR" sz="1600" dirty="0"/>
              <a:t>génèrerait une erreur de </a:t>
            </a:r>
            <a:r>
              <a:rPr lang="fr-FR" sz="1600" dirty="0" smtClean="0"/>
              <a:t>syntaxe (</a:t>
            </a:r>
            <a:r>
              <a:rPr lang="fr-FR" sz="1600" i="1" dirty="0" smtClean="0"/>
              <a:t>or étant un opérateur SAS</a:t>
            </a:r>
            <a:r>
              <a:rPr lang="fr-FR" sz="1600" dirty="0" smtClean="0"/>
              <a:t>)</a:t>
            </a:r>
            <a:endParaRPr lang="fr-FR" sz="1800" dirty="0"/>
          </a:p>
          <a:p>
            <a:pPr marL="0" indent="0">
              <a:buNone/>
            </a:pPr>
            <a:endParaRPr lang="fr-FR" sz="1800" dirty="0"/>
          </a:p>
        </p:txBody>
      </p:sp>
      <p:sp>
        <p:nvSpPr>
          <p:cNvPr id="5" name="Titre 4"/>
          <p:cNvSpPr>
            <a:spLocks noGrp="1"/>
          </p:cNvSpPr>
          <p:nvPr>
            <p:ph type="title"/>
          </p:nvPr>
        </p:nvSpPr>
        <p:spPr/>
        <p:txBody>
          <a:bodyPr>
            <a:normAutofit/>
          </a:bodyPr>
          <a:lstStyle/>
          <a:p>
            <a:r>
              <a:rPr lang="fr-FR" cap="all" dirty="0" smtClean="0"/>
              <a:t>Fonctions d’exécution #1</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err="1" smtClean="0"/>
              <a:t>quote</a:t>
            </a:r>
            <a:endParaRPr lang="fr-FR" cap="small" dirty="0"/>
          </a:p>
        </p:txBody>
      </p:sp>
      <p:sp>
        <p:nvSpPr>
          <p:cNvPr id="9" name="Rectangle 8"/>
          <p:cNvSpPr/>
          <p:nvPr/>
        </p:nvSpPr>
        <p:spPr>
          <a:xfrm>
            <a:off x="1212181" y="2298887"/>
            <a:ext cx="2648482" cy="261610"/>
          </a:xfrm>
          <a:prstGeom prst="rect">
            <a:avLst/>
          </a:prstGeom>
          <a:ln w="3175">
            <a:solidFill>
              <a:schemeClr val="tx2"/>
            </a:solidFill>
          </a:ln>
        </p:spPr>
        <p:txBody>
          <a:bodyPr wrap="none">
            <a:spAutoFit/>
          </a:bodyPr>
          <a:lstStyle/>
          <a:p>
            <a:r>
              <a:rPr lang="fr-FR" sz="1100" dirty="0">
                <a:solidFill>
                  <a:srgbClr val="0000FF"/>
                </a:solidFill>
                <a:latin typeface="Courier New" panose="02070309020205020404" pitchFamily="49" charset="0"/>
              </a:rPr>
              <a:t>%</a:t>
            </a:r>
            <a:r>
              <a:rPr lang="fr-FR" sz="1100" dirty="0" err="1">
                <a:solidFill>
                  <a:srgbClr val="0000FF"/>
                </a:solidFill>
                <a:latin typeface="Courier New" panose="02070309020205020404" pitchFamily="49" charset="0"/>
              </a:rPr>
              <a:t>quote</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chaîne_de_caractères</a:t>
            </a:r>
            <a:r>
              <a:rPr lang="fr-FR" sz="1100" dirty="0">
                <a:solidFill>
                  <a:srgbClr val="000000"/>
                </a:solidFill>
                <a:latin typeface="Courier New" panose="02070309020205020404" pitchFamily="49" charset="0"/>
              </a:rPr>
              <a:t>);</a:t>
            </a:r>
          </a:p>
        </p:txBody>
      </p:sp>
      <p:sp>
        <p:nvSpPr>
          <p:cNvPr id="3" name="Rectangle 2"/>
          <p:cNvSpPr/>
          <p:nvPr/>
        </p:nvSpPr>
        <p:spPr>
          <a:xfrm>
            <a:off x="1212181" y="2936962"/>
            <a:ext cx="3960223" cy="1107996"/>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%macro</a:t>
            </a:r>
            <a:r>
              <a:rPr lang="fr-FR" sz="1100" dirty="0">
                <a:solidFill>
                  <a:srgbClr val="000000"/>
                </a:solidFill>
                <a:latin typeface="Courier New" panose="02070309020205020404" pitchFamily="49" charset="0"/>
              </a:rPr>
              <a:t> test(</a:t>
            </a:r>
            <a:r>
              <a:rPr lang="fr-FR" sz="1100" dirty="0" err="1">
                <a:solidFill>
                  <a:srgbClr val="000000"/>
                </a:solidFill>
                <a:latin typeface="Courier New" panose="02070309020205020404" pitchFamily="49" charset="0"/>
              </a:rPr>
              <a:t>metal</a:t>
            </a:r>
            <a:r>
              <a:rPr lang="fr-FR" sz="1100" dirty="0">
                <a:solidFill>
                  <a:srgbClr val="000000"/>
                </a:solidFill>
                <a:latin typeface="Courier New" panose="02070309020205020404" pitchFamily="49" charset="0"/>
              </a:rPr>
              <a:t>=) ;</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%if</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%quote</a:t>
            </a:r>
            <a:r>
              <a:rPr lang="en-US" sz="1100" dirty="0">
                <a:solidFill>
                  <a:srgbClr val="000000"/>
                </a:solidFill>
                <a:latin typeface="Courier New" panose="02070309020205020404" pitchFamily="49" charset="0"/>
              </a:rPr>
              <a:t>(&amp;metal)= ‘</a:t>
            </a:r>
            <a:r>
              <a:rPr lang="en-US" sz="1100" dirty="0" err="1">
                <a:solidFill>
                  <a:srgbClr val="000000"/>
                </a:solidFill>
                <a:latin typeface="Courier New" panose="02070309020205020404" pitchFamily="49" charset="0"/>
              </a:rPr>
              <a:t>cuivre</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%then</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%do</a:t>
            </a:r>
            <a:r>
              <a:rPr lang="en-US" sz="1100" dirty="0">
                <a:solidFill>
                  <a:srgbClr val="000000"/>
                </a:solidFill>
                <a:latin typeface="Courier New" panose="02070309020205020404" pitchFamily="49" charset="0"/>
              </a:rPr>
              <a:t> ;</a:t>
            </a:r>
          </a:p>
          <a:p>
            <a:r>
              <a:rPr lang="fr-FR" sz="1100" dirty="0">
                <a:solidFill>
                  <a:srgbClr val="000000"/>
                </a:solidFill>
                <a:latin typeface="Courier New" panose="02070309020205020404" pitchFamily="49" charset="0"/>
              </a:rPr>
              <a:t>   instructions;</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%end</a:t>
            </a:r>
            <a:r>
              <a:rPr lang="fr-FR" sz="1100" dirty="0">
                <a:solidFill>
                  <a:srgbClr val="000000"/>
                </a:solidFill>
                <a:latin typeface="Courier New" panose="02070309020205020404" pitchFamily="49" charset="0"/>
              </a:rPr>
              <a:t> ;</a:t>
            </a:r>
          </a:p>
          <a:p>
            <a:r>
              <a:rPr lang="fr-FR" sz="1100" b="1" dirty="0">
                <a:solidFill>
                  <a:srgbClr val="000080"/>
                </a:solidFill>
                <a:latin typeface="Courier New" panose="02070309020205020404" pitchFamily="49" charset="0"/>
              </a:rPr>
              <a:t>%</a:t>
            </a:r>
            <a:r>
              <a:rPr lang="fr-FR" sz="1100" b="1" dirty="0" err="1">
                <a:solidFill>
                  <a:srgbClr val="000080"/>
                </a:solidFill>
                <a:latin typeface="Courier New" panose="02070309020205020404" pitchFamily="49" charset="0"/>
              </a:rPr>
              <a:t>mend</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a:t>
            </a:r>
            <a:r>
              <a:rPr lang="fr-FR" sz="1100" b="1" i="1" dirty="0">
                <a:solidFill>
                  <a:srgbClr val="000000"/>
                </a:solidFill>
                <a:latin typeface="Courier New" panose="02070309020205020404" pitchFamily="49" charset="0"/>
              </a:rPr>
              <a:t>test</a:t>
            </a:r>
            <a:r>
              <a:rPr lang="fr-FR" sz="1100" dirty="0">
                <a:solidFill>
                  <a:srgbClr val="000000"/>
                </a:solidFill>
                <a:latin typeface="Courier New" panose="02070309020205020404" pitchFamily="49" charset="0"/>
              </a:rPr>
              <a:t>(</a:t>
            </a:r>
            <a:r>
              <a:rPr lang="fr-FR" sz="1100" dirty="0" err="1">
                <a:solidFill>
                  <a:srgbClr val="000000"/>
                </a:solidFill>
                <a:latin typeface="Courier New" panose="02070309020205020404" pitchFamily="49" charset="0"/>
              </a:rPr>
              <a:t>metal</a:t>
            </a:r>
            <a:r>
              <a:rPr lang="fr-FR" sz="1100" dirty="0">
                <a:solidFill>
                  <a:srgbClr val="000000"/>
                </a:solidFill>
                <a:latin typeface="Courier New" panose="02070309020205020404" pitchFamily="49" charset="0"/>
              </a:rPr>
              <a:t>=or) ;</a:t>
            </a:r>
            <a:endParaRPr lang="fr-FR" dirty="0"/>
          </a:p>
        </p:txBody>
      </p:sp>
      <p:pic>
        <p:nvPicPr>
          <p:cNvPr id="10" name="Image 9"/>
          <p:cNvPicPr>
            <a:picLocks noChangeAspect="1"/>
          </p:cNvPicPr>
          <p:nvPr/>
        </p:nvPicPr>
        <p:blipFill rotWithShape="1">
          <a:blip r:embed="rId2"/>
          <a:srcRect r="28730" b="2143"/>
          <a:stretch/>
        </p:blipFill>
        <p:spPr>
          <a:xfrm>
            <a:off x="64800" y="54000"/>
            <a:ext cx="2404080"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772639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a:ln w="3175">
            <a:noFill/>
          </a:ln>
        </p:spPr>
        <p:txBody>
          <a:bodyPr>
            <a:normAutofit/>
          </a:bodyPr>
          <a:lstStyle/>
          <a:p>
            <a:r>
              <a:rPr lang="fr-FR" sz="1800" dirty="0"/>
              <a:t>La fonction </a:t>
            </a:r>
            <a:r>
              <a:rPr lang="fr-FR" sz="1800" b="1" dirty="0" smtClean="0">
                <a:solidFill>
                  <a:schemeClr val="accent1">
                    <a:lumMod val="75000"/>
                  </a:schemeClr>
                </a:solidFill>
              </a:rPr>
              <a:t>%NRQUOTE </a:t>
            </a:r>
            <a:r>
              <a:rPr lang="fr-FR" sz="1800" dirty="0"/>
              <a:t>est équivalente à </a:t>
            </a:r>
            <a:r>
              <a:rPr lang="fr-FR" sz="1800" b="1" dirty="0" smtClean="0">
                <a:solidFill>
                  <a:schemeClr val="accent1">
                    <a:lumMod val="75000"/>
                  </a:schemeClr>
                </a:solidFill>
              </a:rPr>
              <a:t>%QUOTE </a:t>
            </a:r>
            <a:r>
              <a:rPr lang="fr-FR" sz="1800" dirty="0"/>
              <a:t>mais empêche également l’interprétation </a:t>
            </a:r>
            <a:r>
              <a:rPr lang="fr-FR" sz="1800" dirty="0" smtClean="0"/>
              <a:t>des </a:t>
            </a:r>
            <a:r>
              <a:rPr lang="fr-FR" sz="1800" b="1" dirty="0" smtClean="0">
                <a:solidFill>
                  <a:schemeClr val="accent1">
                    <a:lumMod val="75000"/>
                  </a:schemeClr>
                </a:solidFill>
              </a:rPr>
              <a:t>%</a:t>
            </a:r>
            <a:r>
              <a:rPr lang="fr-FR" sz="1800" dirty="0" smtClean="0"/>
              <a:t> </a:t>
            </a:r>
            <a:r>
              <a:rPr lang="fr-FR" sz="1800" dirty="0"/>
              <a:t>et </a:t>
            </a:r>
            <a:r>
              <a:rPr lang="fr-FR" sz="1800" b="1" dirty="0">
                <a:solidFill>
                  <a:schemeClr val="accent1">
                    <a:lumMod val="75000"/>
                  </a:schemeClr>
                </a:solidFill>
              </a:rPr>
              <a:t>&amp;</a:t>
            </a:r>
            <a:r>
              <a:rPr lang="fr-FR" sz="1800" dirty="0"/>
              <a:t>.</a:t>
            </a:r>
            <a:endParaRPr lang="fr-FR" sz="1600" b="1" dirty="0" smtClean="0">
              <a:solidFill>
                <a:schemeClr val="accent1">
                  <a:lumMod val="75000"/>
                </a:schemeClr>
              </a:solidFill>
            </a:endParaRPr>
          </a:p>
          <a:p>
            <a:pPr>
              <a:spcBef>
                <a:spcPts val="300"/>
              </a:spcBef>
              <a:buClr>
                <a:schemeClr val="bg1"/>
              </a:buClr>
            </a:pPr>
            <a:r>
              <a:rPr lang="fr-FR" sz="1600" b="1" dirty="0" smtClean="0"/>
              <a:t>Syntaxe</a:t>
            </a:r>
            <a:r>
              <a:rPr lang="fr-FR" sz="1600" dirty="0" smtClean="0"/>
              <a:t> :</a:t>
            </a:r>
          </a:p>
          <a:p>
            <a:pPr>
              <a:spcBef>
                <a:spcPts val="300"/>
              </a:spcBef>
              <a:buClr>
                <a:schemeClr val="bg1"/>
              </a:buClr>
            </a:pPr>
            <a:endParaRPr lang="fr-FR" sz="1600" dirty="0"/>
          </a:p>
          <a:p>
            <a:pPr>
              <a:spcBef>
                <a:spcPts val="300"/>
              </a:spcBef>
              <a:buClr>
                <a:schemeClr val="bg1"/>
              </a:buClr>
            </a:pPr>
            <a:endParaRPr lang="fr-FR" sz="500" dirty="0" smtClean="0"/>
          </a:p>
          <a:p>
            <a:pPr>
              <a:spcBef>
                <a:spcPts val="300"/>
              </a:spcBef>
              <a:buClr>
                <a:schemeClr val="bg1"/>
              </a:buClr>
            </a:pPr>
            <a:endParaRPr lang="fr-FR" sz="1600" dirty="0"/>
          </a:p>
          <a:p>
            <a:r>
              <a:rPr lang="fr-FR" sz="1800" dirty="0"/>
              <a:t>La fonction </a:t>
            </a:r>
            <a:r>
              <a:rPr lang="fr-FR" sz="1800" b="1" dirty="0" smtClean="0">
                <a:solidFill>
                  <a:schemeClr val="accent1">
                    <a:lumMod val="75000"/>
                  </a:schemeClr>
                </a:solidFill>
              </a:rPr>
              <a:t>%BQUOTE </a:t>
            </a:r>
            <a:r>
              <a:rPr lang="fr-FR" sz="1800" dirty="0"/>
              <a:t>est équivalente à </a:t>
            </a:r>
            <a:r>
              <a:rPr lang="fr-FR" sz="1800" b="1" dirty="0" smtClean="0">
                <a:solidFill>
                  <a:schemeClr val="accent1">
                    <a:lumMod val="75000"/>
                  </a:schemeClr>
                </a:solidFill>
              </a:rPr>
              <a:t>%QUOTE </a:t>
            </a:r>
            <a:r>
              <a:rPr lang="fr-FR" sz="1800" dirty="0"/>
              <a:t>mais empêche également l’interprétation </a:t>
            </a:r>
            <a:r>
              <a:rPr lang="fr-FR" sz="1800" dirty="0" smtClean="0"/>
              <a:t>des </a:t>
            </a:r>
            <a:r>
              <a:rPr lang="fr-FR" sz="1800" b="1" dirty="0" err="1" smtClean="0">
                <a:solidFill>
                  <a:schemeClr val="accent1">
                    <a:lumMod val="75000"/>
                  </a:schemeClr>
                </a:solidFill>
              </a:rPr>
              <a:t>quotes</a:t>
            </a:r>
            <a:r>
              <a:rPr lang="fr-FR" sz="1800" b="1" dirty="0" smtClean="0">
                <a:solidFill>
                  <a:schemeClr val="accent1">
                    <a:lumMod val="75000"/>
                  </a:schemeClr>
                </a:solidFill>
              </a:rPr>
              <a:t> </a:t>
            </a:r>
            <a:r>
              <a:rPr lang="fr-FR" sz="1800" b="1" dirty="0">
                <a:solidFill>
                  <a:schemeClr val="accent1">
                    <a:lumMod val="75000"/>
                  </a:schemeClr>
                </a:solidFill>
              </a:rPr>
              <a:t>(simples et doubles) et des parenthèses non précédées de %</a:t>
            </a:r>
            <a:r>
              <a:rPr lang="fr-FR" sz="1800" dirty="0"/>
              <a:t>.</a:t>
            </a:r>
            <a:endParaRPr lang="fr-FR" sz="1800" b="1" dirty="0" smtClean="0">
              <a:solidFill>
                <a:schemeClr val="accent1">
                  <a:lumMod val="75000"/>
                </a:schemeClr>
              </a:solidFill>
            </a:endParaRPr>
          </a:p>
          <a:p>
            <a:pPr>
              <a:spcBef>
                <a:spcPts val="300"/>
              </a:spcBef>
              <a:buClr>
                <a:schemeClr val="bg1"/>
              </a:buClr>
            </a:pPr>
            <a:r>
              <a:rPr lang="fr-FR" sz="1600" b="1" dirty="0" smtClean="0"/>
              <a:t>Syntaxe</a:t>
            </a:r>
            <a:r>
              <a:rPr lang="fr-FR" sz="1600" dirty="0" smtClean="0"/>
              <a:t> :</a:t>
            </a:r>
          </a:p>
          <a:p>
            <a:pPr>
              <a:spcBef>
                <a:spcPts val="300"/>
              </a:spcBef>
              <a:buClr>
                <a:schemeClr val="bg1"/>
              </a:buClr>
            </a:pPr>
            <a:endParaRPr lang="fr-FR" sz="1600" dirty="0" smtClean="0"/>
          </a:p>
          <a:p>
            <a:pPr>
              <a:spcBef>
                <a:spcPts val="300"/>
              </a:spcBef>
              <a:buClr>
                <a:schemeClr val="bg1"/>
              </a:buClr>
            </a:pPr>
            <a:endParaRPr lang="fr-FR" sz="1600" dirty="0"/>
          </a:p>
          <a:p>
            <a:r>
              <a:rPr lang="fr-FR" sz="1800" dirty="0"/>
              <a:t>La fonction </a:t>
            </a:r>
            <a:r>
              <a:rPr lang="fr-FR" sz="1800" b="1" dirty="0" smtClean="0">
                <a:solidFill>
                  <a:schemeClr val="accent1">
                    <a:lumMod val="75000"/>
                  </a:schemeClr>
                </a:solidFill>
              </a:rPr>
              <a:t>%NRBQUOTE </a:t>
            </a:r>
            <a:r>
              <a:rPr lang="fr-FR" sz="1800" dirty="0"/>
              <a:t>est équivalente à </a:t>
            </a:r>
            <a:r>
              <a:rPr lang="fr-FR" sz="1800" b="1" dirty="0" smtClean="0">
                <a:solidFill>
                  <a:schemeClr val="accent1">
                    <a:lumMod val="75000"/>
                  </a:schemeClr>
                </a:solidFill>
              </a:rPr>
              <a:t>%NRQUOTE </a:t>
            </a:r>
            <a:r>
              <a:rPr lang="fr-FR" sz="1800" dirty="0"/>
              <a:t>mais empêche également </a:t>
            </a:r>
            <a:r>
              <a:rPr lang="fr-FR" sz="1800" dirty="0" smtClean="0"/>
              <a:t>l’interprétation des </a:t>
            </a:r>
            <a:r>
              <a:rPr lang="fr-FR" sz="1800" b="1" dirty="0" err="1">
                <a:solidFill>
                  <a:schemeClr val="accent1">
                    <a:lumMod val="75000"/>
                  </a:schemeClr>
                </a:solidFill>
              </a:rPr>
              <a:t>quotes</a:t>
            </a:r>
            <a:r>
              <a:rPr lang="fr-FR" sz="1800" b="1" dirty="0">
                <a:solidFill>
                  <a:schemeClr val="accent1">
                    <a:lumMod val="75000"/>
                  </a:schemeClr>
                </a:solidFill>
              </a:rPr>
              <a:t> et parenthèses non précédées de </a:t>
            </a:r>
            <a:r>
              <a:rPr lang="fr-FR" sz="1800" b="1" dirty="0" smtClean="0">
                <a:solidFill>
                  <a:schemeClr val="accent1">
                    <a:lumMod val="75000"/>
                  </a:schemeClr>
                </a:solidFill>
              </a:rPr>
              <a:t>%</a:t>
            </a:r>
            <a:r>
              <a:rPr lang="fr-FR" sz="1800" dirty="0" smtClean="0"/>
              <a:t>.</a:t>
            </a:r>
            <a:endParaRPr lang="fr-FR" sz="1800" b="1" dirty="0">
              <a:solidFill>
                <a:schemeClr val="accent1">
                  <a:lumMod val="75000"/>
                </a:schemeClr>
              </a:solidFill>
            </a:endParaRPr>
          </a:p>
          <a:p>
            <a:pPr>
              <a:spcBef>
                <a:spcPts val="300"/>
              </a:spcBef>
              <a:buClr>
                <a:schemeClr val="bg1"/>
              </a:buClr>
            </a:pPr>
            <a:r>
              <a:rPr lang="fr-FR" sz="1600" b="1" dirty="0"/>
              <a:t>Syntaxe</a:t>
            </a:r>
            <a:r>
              <a:rPr lang="fr-FR" sz="1600" dirty="0"/>
              <a:t> :</a:t>
            </a:r>
          </a:p>
          <a:p>
            <a:pPr>
              <a:spcBef>
                <a:spcPts val="300"/>
              </a:spcBef>
              <a:buClr>
                <a:schemeClr val="bg1"/>
              </a:buClr>
            </a:pPr>
            <a:endParaRPr lang="fr-FR" sz="1600" dirty="0" smtClean="0"/>
          </a:p>
          <a:p>
            <a:pPr>
              <a:spcBef>
                <a:spcPts val="300"/>
              </a:spcBef>
              <a:buClr>
                <a:schemeClr val="bg1"/>
              </a:buClr>
            </a:pPr>
            <a:endParaRPr lang="fr-FR" sz="1600" dirty="0"/>
          </a:p>
          <a:p>
            <a:pPr>
              <a:spcBef>
                <a:spcPts val="300"/>
              </a:spcBef>
              <a:buClr>
                <a:schemeClr val="bg1"/>
              </a:buClr>
            </a:pPr>
            <a:endParaRPr lang="fr-FR" sz="1600" dirty="0" smtClean="0"/>
          </a:p>
          <a:p>
            <a:pPr marL="0" indent="0">
              <a:buNone/>
            </a:pPr>
            <a:endParaRPr lang="fr-FR" sz="1800" dirty="0"/>
          </a:p>
        </p:txBody>
      </p:sp>
      <p:sp>
        <p:nvSpPr>
          <p:cNvPr id="5" name="Titre 4"/>
          <p:cNvSpPr>
            <a:spLocks noGrp="1"/>
          </p:cNvSpPr>
          <p:nvPr>
            <p:ph type="title"/>
          </p:nvPr>
        </p:nvSpPr>
        <p:spPr/>
        <p:txBody>
          <a:bodyPr>
            <a:normAutofit/>
          </a:bodyPr>
          <a:lstStyle/>
          <a:p>
            <a:r>
              <a:rPr lang="fr-FR" cap="all" dirty="0" smtClean="0"/>
              <a:t>Fonctions d’exécution #2</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err="1" smtClean="0"/>
              <a:t>nrquote</a:t>
            </a:r>
            <a:r>
              <a:rPr lang="fr-FR" cap="small" dirty="0" smtClean="0"/>
              <a:t> - </a:t>
            </a:r>
            <a:r>
              <a:rPr lang="fr-FR" cap="small" dirty="0" err="1" smtClean="0"/>
              <a:t>bquote</a:t>
            </a:r>
            <a:r>
              <a:rPr lang="fr-FR" cap="small" dirty="0" smtClean="0"/>
              <a:t> - </a:t>
            </a:r>
            <a:r>
              <a:rPr lang="fr-FR" cap="small" dirty="0" err="1" smtClean="0"/>
              <a:t>nrbquote</a:t>
            </a:r>
            <a:endParaRPr lang="fr-FR" cap="small" dirty="0"/>
          </a:p>
        </p:txBody>
      </p:sp>
      <p:sp>
        <p:nvSpPr>
          <p:cNvPr id="9" name="Rectangle 8"/>
          <p:cNvSpPr/>
          <p:nvPr/>
        </p:nvSpPr>
        <p:spPr>
          <a:xfrm>
            <a:off x="1212181" y="1957222"/>
            <a:ext cx="2818400" cy="261610"/>
          </a:xfrm>
          <a:prstGeom prst="rect">
            <a:avLst/>
          </a:prstGeom>
          <a:ln w="3175">
            <a:solidFill>
              <a:schemeClr val="tx2"/>
            </a:solidFill>
          </a:ln>
        </p:spPr>
        <p:txBody>
          <a:bodyPr wrap="none">
            <a:spAutoFit/>
          </a:bodyPr>
          <a:lstStyle/>
          <a:p>
            <a:r>
              <a:rPr lang="fr-FR" sz="1100" dirty="0" smtClean="0">
                <a:solidFill>
                  <a:srgbClr val="0000FF"/>
                </a:solidFill>
                <a:latin typeface="Courier New" panose="02070309020205020404" pitchFamily="49" charset="0"/>
              </a:rPr>
              <a:t>%</a:t>
            </a:r>
            <a:r>
              <a:rPr lang="fr-FR" sz="1100" dirty="0" err="1" smtClean="0">
                <a:solidFill>
                  <a:srgbClr val="0000FF"/>
                </a:solidFill>
                <a:latin typeface="Courier New" panose="02070309020205020404" pitchFamily="49" charset="0"/>
              </a:rPr>
              <a:t>nrquote</a:t>
            </a:r>
            <a:r>
              <a:rPr lang="fr-FR" sz="1100" dirty="0" smtClean="0">
                <a:solidFill>
                  <a:srgbClr val="000000"/>
                </a:solidFill>
                <a:latin typeface="Courier New" panose="02070309020205020404" pitchFamily="49" charset="0"/>
              </a:rPr>
              <a:t>(</a:t>
            </a:r>
            <a:r>
              <a:rPr lang="fr-FR" sz="1100" dirty="0" err="1" smtClean="0">
                <a:solidFill>
                  <a:srgbClr val="000000"/>
                </a:solidFill>
                <a:latin typeface="Courier New" panose="02070309020205020404" pitchFamily="49" charset="0"/>
              </a:rPr>
              <a:t>chaîne_de_caractères</a:t>
            </a:r>
            <a:r>
              <a:rPr lang="fr-FR" sz="1100" dirty="0">
                <a:solidFill>
                  <a:srgbClr val="000000"/>
                </a:solidFill>
                <a:latin typeface="Courier New" panose="02070309020205020404" pitchFamily="49" charset="0"/>
              </a:rPr>
              <a:t>);</a:t>
            </a:r>
          </a:p>
        </p:txBody>
      </p:sp>
      <p:sp>
        <p:nvSpPr>
          <p:cNvPr id="10" name="Rectangle 9"/>
          <p:cNvSpPr/>
          <p:nvPr/>
        </p:nvSpPr>
        <p:spPr>
          <a:xfrm>
            <a:off x="1212181" y="3445045"/>
            <a:ext cx="2733441" cy="261610"/>
          </a:xfrm>
          <a:prstGeom prst="rect">
            <a:avLst/>
          </a:prstGeom>
          <a:ln w="3175">
            <a:solidFill>
              <a:schemeClr val="tx2"/>
            </a:solidFill>
          </a:ln>
        </p:spPr>
        <p:txBody>
          <a:bodyPr wrap="none">
            <a:spAutoFit/>
          </a:bodyPr>
          <a:lstStyle/>
          <a:p>
            <a:r>
              <a:rPr lang="fr-FR" sz="1100" dirty="0" smtClean="0">
                <a:solidFill>
                  <a:srgbClr val="0000FF"/>
                </a:solidFill>
                <a:latin typeface="Courier New" panose="02070309020205020404" pitchFamily="49" charset="0"/>
              </a:rPr>
              <a:t>%</a:t>
            </a:r>
            <a:r>
              <a:rPr lang="fr-FR" sz="1100" dirty="0" err="1" smtClean="0">
                <a:solidFill>
                  <a:srgbClr val="0000FF"/>
                </a:solidFill>
                <a:latin typeface="Courier New" panose="02070309020205020404" pitchFamily="49" charset="0"/>
              </a:rPr>
              <a:t>bquote</a:t>
            </a:r>
            <a:r>
              <a:rPr lang="fr-FR" sz="1100" dirty="0" smtClean="0">
                <a:solidFill>
                  <a:srgbClr val="000000"/>
                </a:solidFill>
                <a:latin typeface="Courier New" panose="02070309020205020404" pitchFamily="49" charset="0"/>
              </a:rPr>
              <a:t>(</a:t>
            </a:r>
            <a:r>
              <a:rPr lang="fr-FR" sz="1100" dirty="0" err="1" smtClean="0">
                <a:solidFill>
                  <a:srgbClr val="000000"/>
                </a:solidFill>
                <a:latin typeface="Courier New" panose="02070309020205020404" pitchFamily="49" charset="0"/>
              </a:rPr>
              <a:t>chaîne_de_caractères</a:t>
            </a:r>
            <a:r>
              <a:rPr lang="fr-FR" sz="1100" dirty="0">
                <a:solidFill>
                  <a:srgbClr val="000000"/>
                </a:solidFill>
                <a:latin typeface="Courier New" panose="02070309020205020404" pitchFamily="49" charset="0"/>
              </a:rPr>
              <a:t>);</a:t>
            </a:r>
          </a:p>
        </p:txBody>
      </p:sp>
      <p:sp>
        <p:nvSpPr>
          <p:cNvPr id="11" name="Rectangle 10"/>
          <p:cNvSpPr/>
          <p:nvPr/>
        </p:nvSpPr>
        <p:spPr>
          <a:xfrm>
            <a:off x="1212181" y="4833453"/>
            <a:ext cx="2903359" cy="261610"/>
          </a:xfrm>
          <a:prstGeom prst="rect">
            <a:avLst/>
          </a:prstGeom>
          <a:ln w="3175">
            <a:solidFill>
              <a:schemeClr val="tx2"/>
            </a:solidFill>
          </a:ln>
        </p:spPr>
        <p:txBody>
          <a:bodyPr wrap="none">
            <a:spAutoFit/>
          </a:bodyPr>
          <a:lstStyle/>
          <a:p>
            <a:r>
              <a:rPr lang="fr-FR" sz="1100" dirty="0" smtClean="0">
                <a:solidFill>
                  <a:srgbClr val="0000FF"/>
                </a:solidFill>
                <a:latin typeface="Courier New" panose="02070309020205020404" pitchFamily="49" charset="0"/>
              </a:rPr>
              <a:t>%</a:t>
            </a:r>
            <a:r>
              <a:rPr lang="fr-FR" sz="1100" dirty="0" err="1" smtClean="0">
                <a:solidFill>
                  <a:srgbClr val="0000FF"/>
                </a:solidFill>
                <a:latin typeface="Courier New" panose="02070309020205020404" pitchFamily="49" charset="0"/>
              </a:rPr>
              <a:t>nrbquote</a:t>
            </a:r>
            <a:r>
              <a:rPr lang="fr-FR" sz="1100" dirty="0" smtClean="0">
                <a:solidFill>
                  <a:srgbClr val="000000"/>
                </a:solidFill>
                <a:latin typeface="Courier New" panose="02070309020205020404" pitchFamily="49" charset="0"/>
              </a:rPr>
              <a:t>(</a:t>
            </a:r>
            <a:r>
              <a:rPr lang="fr-FR" sz="1100" dirty="0" err="1" smtClean="0">
                <a:solidFill>
                  <a:srgbClr val="000000"/>
                </a:solidFill>
                <a:latin typeface="Courier New" panose="02070309020205020404" pitchFamily="49" charset="0"/>
              </a:rPr>
              <a:t>chaîne_de_caractères</a:t>
            </a:r>
            <a:r>
              <a:rPr lang="fr-FR" sz="1100" dirty="0">
                <a:solidFill>
                  <a:srgbClr val="000000"/>
                </a:solidFill>
                <a:latin typeface="Courier New" panose="02070309020205020404" pitchFamily="49" charset="0"/>
              </a:rPr>
              <a:t>);</a:t>
            </a:r>
          </a:p>
        </p:txBody>
      </p:sp>
      <p:pic>
        <p:nvPicPr>
          <p:cNvPr id="12" name="Image 11"/>
          <p:cNvPicPr>
            <a:picLocks noChangeAspect="1"/>
          </p:cNvPicPr>
          <p:nvPr/>
        </p:nvPicPr>
        <p:blipFill rotWithShape="1">
          <a:blip r:embed="rId2"/>
          <a:srcRect r="28730" b="2143"/>
          <a:stretch/>
        </p:blipFill>
        <p:spPr>
          <a:xfrm>
            <a:off x="64800" y="54000"/>
            <a:ext cx="2404080" cy="303447"/>
          </a:xfrm>
          <a:prstGeom prst="rect">
            <a:avLst/>
          </a:prstGeom>
        </p:spPr>
      </p:pic>
      <p:sp>
        <p:nvSpPr>
          <p:cNvPr id="13" name="Rectangle 12"/>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584191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04875" y="1368424"/>
            <a:ext cx="10515600" cy="4849495"/>
          </a:xfrm>
          <a:ln w="3175">
            <a:noFill/>
          </a:ln>
        </p:spPr>
        <p:txBody>
          <a:bodyPr>
            <a:normAutofit/>
          </a:bodyPr>
          <a:lstStyle/>
          <a:p>
            <a:r>
              <a:rPr lang="fr-FR" sz="1800" dirty="0"/>
              <a:t>Soumettre  le  code  source  </a:t>
            </a:r>
            <a:r>
              <a:rPr lang="fr-FR" sz="1800" dirty="0" smtClean="0"/>
              <a:t>d’une macro a  </a:t>
            </a:r>
            <a:r>
              <a:rPr lang="fr-FR" sz="1800" dirty="0"/>
              <a:t>pour  effet  de  la  compiler  et  de  stocker  le  </a:t>
            </a:r>
            <a:r>
              <a:rPr lang="fr-FR" sz="1800" dirty="0" smtClean="0"/>
              <a:t>macro-programme correspondant </a:t>
            </a:r>
            <a:r>
              <a:rPr lang="fr-FR" sz="1800" dirty="0"/>
              <a:t>dans un catalogue appelé SASMACR. Le macro-programme compilé est </a:t>
            </a:r>
            <a:r>
              <a:rPr lang="fr-FR" sz="1800" dirty="0" smtClean="0"/>
              <a:t>alors disponible </a:t>
            </a:r>
            <a:r>
              <a:rPr lang="fr-FR" sz="1800" dirty="0"/>
              <a:t>pour une utilisation </a:t>
            </a:r>
            <a:r>
              <a:rPr lang="fr-FR" sz="1800" dirty="0" smtClean="0"/>
              <a:t>ultérieure (uniquement durant la session en cours).</a:t>
            </a:r>
            <a:endParaRPr lang="fr-FR" sz="1800" dirty="0"/>
          </a:p>
          <a:p>
            <a:r>
              <a:rPr lang="fr-FR" sz="1800" b="1" dirty="0" smtClean="0"/>
              <a:t>Réutilisation</a:t>
            </a:r>
            <a:r>
              <a:rPr lang="fr-FR" sz="1800" dirty="0" smtClean="0"/>
              <a:t> :</a:t>
            </a:r>
          </a:p>
          <a:p>
            <a:pPr>
              <a:spcBef>
                <a:spcPts val="600"/>
              </a:spcBef>
              <a:buClr>
                <a:schemeClr val="bg1"/>
              </a:buClr>
            </a:pPr>
            <a:r>
              <a:rPr lang="fr-FR" sz="1800" dirty="0" smtClean="0"/>
              <a:t>Si nous souhaitons réutiliser le code d’une macro, il faut l’enregistrer dans </a:t>
            </a:r>
            <a:r>
              <a:rPr lang="fr-FR" sz="1800" b="1" dirty="0" smtClean="0">
                <a:solidFill>
                  <a:schemeClr val="accent1">
                    <a:lumMod val="75000"/>
                  </a:schemeClr>
                </a:solidFill>
              </a:rPr>
              <a:t>.sas portant le même nom que le nom de la macro</a:t>
            </a:r>
            <a:r>
              <a:rPr lang="fr-FR" sz="1800" dirty="0" smtClean="0"/>
              <a:t>.</a:t>
            </a:r>
          </a:p>
          <a:p>
            <a:pPr>
              <a:spcBef>
                <a:spcPts val="600"/>
              </a:spcBef>
              <a:buClr>
                <a:schemeClr val="bg1"/>
              </a:buClr>
            </a:pPr>
            <a:r>
              <a:rPr lang="fr-FR" sz="1800" dirty="0" smtClean="0"/>
              <a:t>Exemple enregistrons la macro suivante dans un fichier </a:t>
            </a:r>
            <a:r>
              <a:rPr lang="fr-FR" sz="1800" b="1" dirty="0" err="1" smtClean="0">
                <a:solidFill>
                  <a:schemeClr val="accent1">
                    <a:lumMod val="75000"/>
                  </a:schemeClr>
                </a:solidFill>
              </a:rPr>
              <a:t>partage.sas</a:t>
            </a:r>
            <a:r>
              <a:rPr lang="fr-FR" sz="1800" dirty="0" smtClean="0"/>
              <a:t> dans le répertoire </a:t>
            </a:r>
            <a:r>
              <a:rPr lang="fr-FR" sz="1800" b="1" dirty="0" smtClean="0">
                <a:solidFill>
                  <a:schemeClr val="accent1">
                    <a:lumMod val="75000"/>
                  </a:schemeClr>
                </a:solidFill>
              </a:rPr>
              <a:t>/</a:t>
            </a:r>
            <a:r>
              <a:rPr lang="fr-FR" sz="1800" b="1" dirty="0" err="1" smtClean="0">
                <a:solidFill>
                  <a:schemeClr val="accent1">
                    <a:lumMod val="75000"/>
                  </a:schemeClr>
                </a:solidFill>
              </a:rPr>
              <a:t>mon_rep_macro</a:t>
            </a:r>
            <a:endParaRPr lang="fr-FR" sz="1800" b="1" dirty="0" smtClean="0">
              <a:solidFill>
                <a:schemeClr val="accent1">
                  <a:lumMod val="75000"/>
                </a:schemeClr>
              </a:solidFill>
            </a:endParaRPr>
          </a:p>
          <a:p>
            <a:pPr>
              <a:spcBef>
                <a:spcPts val="600"/>
              </a:spcBef>
              <a:buClr>
                <a:schemeClr val="bg1"/>
              </a:buClr>
            </a:pPr>
            <a:endParaRPr lang="fr-FR" sz="1800" b="1" dirty="0">
              <a:solidFill>
                <a:schemeClr val="accent1">
                  <a:lumMod val="75000"/>
                </a:schemeClr>
              </a:solidFill>
            </a:endParaRPr>
          </a:p>
          <a:p>
            <a:pPr>
              <a:spcBef>
                <a:spcPts val="600"/>
              </a:spcBef>
              <a:buClr>
                <a:schemeClr val="bg1"/>
              </a:buClr>
            </a:pPr>
            <a:endParaRPr lang="fr-FR" sz="1800" b="1" dirty="0" smtClean="0">
              <a:solidFill>
                <a:schemeClr val="accent1">
                  <a:lumMod val="75000"/>
                </a:schemeClr>
              </a:solidFill>
            </a:endParaRPr>
          </a:p>
          <a:p>
            <a:pPr>
              <a:buClr>
                <a:schemeClr val="bg1"/>
              </a:buClr>
            </a:pPr>
            <a:r>
              <a:rPr lang="fr-FR" sz="1800" dirty="0" smtClean="0"/>
              <a:t>Lors d’une session future je pourrais réutiliser cette macro en ajoutant le répertoire de sauvegarde de ma macro au </a:t>
            </a:r>
            <a:r>
              <a:rPr lang="fr-FR" sz="1800" b="1" dirty="0" err="1" smtClean="0">
                <a:solidFill>
                  <a:schemeClr val="accent1">
                    <a:lumMod val="75000"/>
                  </a:schemeClr>
                </a:solidFill>
              </a:rPr>
              <a:t>sasautos</a:t>
            </a:r>
            <a:r>
              <a:rPr lang="fr-FR" sz="1800" dirty="0" smtClean="0"/>
              <a:t> de ma session  comme suit :</a:t>
            </a:r>
            <a:endParaRPr lang="fr-FR" sz="1800" dirty="0"/>
          </a:p>
          <a:p>
            <a:endParaRPr lang="fr-FR" sz="2000" dirty="0"/>
          </a:p>
          <a:p>
            <a:pPr marL="0" indent="0">
              <a:buNone/>
            </a:pPr>
            <a:endParaRPr lang="fr-FR" sz="1800" dirty="0" smtClean="0"/>
          </a:p>
        </p:txBody>
      </p:sp>
      <p:sp>
        <p:nvSpPr>
          <p:cNvPr id="5" name="Titre 4"/>
          <p:cNvSpPr>
            <a:spLocks noGrp="1"/>
          </p:cNvSpPr>
          <p:nvPr>
            <p:ph type="title"/>
          </p:nvPr>
        </p:nvSpPr>
        <p:spPr/>
        <p:txBody>
          <a:bodyPr>
            <a:normAutofit/>
          </a:bodyPr>
          <a:lstStyle/>
          <a:p>
            <a:r>
              <a:rPr lang="fr-FR" cap="all" dirty="0" smtClean="0"/>
              <a:t>Macros compilées #1</a:t>
            </a:r>
            <a:endParaRPr lang="fr-FR" cap="all"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partage</a:t>
            </a:r>
            <a:endParaRPr lang="fr-FR" cap="small" dirty="0"/>
          </a:p>
        </p:txBody>
      </p:sp>
      <p:sp>
        <p:nvSpPr>
          <p:cNvPr id="9" name="Rectangle 8"/>
          <p:cNvSpPr/>
          <p:nvPr/>
        </p:nvSpPr>
        <p:spPr>
          <a:xfrm>
            <a:off x="1238605" y="3493089"/>
            <a:ext cx="3777343" cy="60016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%macro</a:t>
            </a:r>
            <a:r>
              <a:rPr lang="fr-FR" sz="1100" dirty="0">
                <a:solidFill>
                  <a:srgbClr val="000000"/>
                </a:solidFill>
                <a:latin typeface="Courier New" panose="02070309020205020404" pitchFamily="49" charset="0"/>
              </a:rPr>
              <a:t> </a:t>
            </a:r>
            <a:r>
              <a:rPr lang="fr-FR" sz="1100" b="1" i="1" dirty="0">
                <a:solidFill>
                  <a:srgbClr val="000000"/>
                </a:solidFill>
                <a:latin typeface="Courier New" panose="02070309020205020404" pitchFamily="49" charset="0"/>
              </a:rPr>
              <a:t>partage</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%put</a:t>
            </a:r>
            <a:r>
              <a:rPr lang="fr-FR" sz="1100" dirty="0">
                <a:solidFill>
                  <a:srgbClr val="000000"/>
                </a:solidFill>
                <a:latin typeface="Courier New" panose="02070309020205020404" pitchFamily="49" charset="0"/>
              </a:rPr>
              <a:t> le partage fonctionne  !! ; </a:t>
            </a:r>
          </a:p>
          <a:p>
            <a:r>
              <a:rPr lang="fr-FR" sz="1100" b="1" dirty="0">
                <a:solidFill>
                  <a:srgbClr val="000080"/>
                </a:solidFill>
                <a:latin typeface="Courier New" panose="02070309020205020404" pitchFamily="49" charset="0"/>
              </a:rPr>
              <a:t>%</a:t>
            </a:r>
            <a:r>
              <a:rPr lang="fr-FR" sz="1100" b="1" dirty="0" err="1">
                <a:solidFill>
                  <a:srgbClr val="000080"/>
                </a:solidFill>
                <a:latin typeface="Courier New" panose="02070309020205020404" pitchFamily="49" charset="0"/>
              </a:rPr>
              <a:t>mend</a:t>
            </a:r>
            <a:r>
              <a:rPr lang="fr-FR" sz="1100" dirty="0">
                <a:solidFill>
                  <a:srgbClr val="000000"/>
                </a:solidFill>
                <a:latin typeface="Courier New" panose="02070309020205020404" pitchFamily="49" charset="0"/>
              </a:rPr>
              <a:t>;</a:t>
            </a:r>
            <a:endParaRPr lang="fr-FR" dirty="0"/>
          </a:p>
        </p:txBody>
      </p:sp>
      <p:sp>
        <p:nvSpPr>
          <p:cNvPr id="10" name="Rectangle 9"/>
          <p:cNvSpPr/>
          <p:nvPr/>
        </p:nvSpPr>
        <p:spPr>
          <a:xfrm>
            <a:off x="1238605" y="4819611"/>
            <a:ext cx="3908161" cy="430887"/>
          </a:xfrm>
          <a:prstGeom prst="rect">
            <a:avLst/>
          </a:prstGeom>
          <a:ln w="3175">
            <a:solidFill>
              <a:schemeClr val="tx2"/>
            </a:solidFill>
          </a:ln>
        </p:spPr>
        <p:txBody>
          <a:bodyPr wrap="square">
            <a:spAutoFit/>
          </a:bodyPr>
          <a:lstStyle/>
          <a:p>
            <a:r>
              <a:rPr lang="fr-FR" sz="1100" dirty="0">
                <a:solidFill>
                  <a:srgbClr val="0000FF"/>
                </a:solidFill>
                <a:latin typeface="Courier New" panose="02070309020205020404" pitchFamily="49" charset="0"/>
              </a:rPr>
              <a:t>options</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append</a:t>
            </a:r>
            <a:r>
              <a:rPr lang="fr-FR" sz="1100" dirty="0">
                <a:solidFill>
                  <a:srgbClr val="000000"/>
                </a:solidFill>
                <a:latin typeface="Courier New" panose="02070309020205020404" pitchFamily="49" charset="0"/>
              </a:rPr>
              <a:t>=</a:t>
            </a:r>
            <a:r>
              <a:rPr lang="fr-FR" sz="1100" dirty="0" err="1">
                <a:solidFill>
                  <a:srgbClr val="0000FF"/>
                </a:solidFill>
                <a:latin typeface="Courier New" panose="02070309020205020404" pitchFamily="49" charset="0"/>
              </a:rPr>
              <a:t>sasautos</a:t>
            </a:r>
            <a:r>
              <a:rPr lang="fr-FR" sz="1100" dirty="0" smtClean="0">
                <a:solidFill>
                  <a:srgbClr val="000000"/>
                </a:solidFill>
                <a:latin typeface="Courier New" panose="02070309020205020404" pitchFamily="49" charset="0"/>
              </a:rPr>
              <a:t>=(</a:t>
            </a:r>
            <a:r>
              <a:rPr lang="fr-FR" sz="1100" dirty="0" smtClean="0">
                <a:solidFill>
                  <a:srgbClr val="800080"/>
                </a:solidFill>
                <a:latin typeface="Courier New" panose="02070309020205020404" pitchFamily="49" charset="0"/>
              </a:rPr>
              <a:t>"/</a:t>
            </a:r>
            <a:r>
              <a:rPr lang="fr-FR" sz="1100" dirty="0" err="1" smtClean="0">
                <a:solidFill>
                  <a:srgbClr val="800080"/>
                </a:solidFill>
                <a:latin typeface="Courier New" panose="02070309020205020404" pitchFamily="49" charset="0"/>
              </a:rPr>
              <a:t>mon_rep_macro</a:t>
            </a:r>
            <a:r>
              <a:rPr lang="fr-FR" sz="1100" dirty="0" smtClean="0">
                <a:solidFill>
                  <a:srgbClr val="800080"/>
                </a:solidFill>
                <a:latin typeface="Courier New" panose="02070309020205020404" pitchFamily="49" charset="0"/>
              </a:rPr>
              <a:t>"</a:t>
            </a:r>
            <a:r>
              <a:rPr lang="fr-FR" sz="1100" dirty="0" smtClean="0">
                <a:solidFill>
                  <a:srgbClr val="000000"/>
                </a:solidFill>
                <a:latin typeface="Courier New" panose="02070309020205020404" pitchFamily="49" charset="0"/>
              </a:rPr>
              <a:t>);</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a:t>
            </a:r>
            <a:r>
              <a:rPr lang="fr-FR" sz="1100" b="1" i="1" dirty="0">
                <a:solidFill>
                  <a:srgbClr val="000000"/>
                </a:solidFill>
                <a:latin typeface="Courier New" panose="02070309020205020404" pitchFamily="49" charset="0"/>
              </a:rPr>
              <a:t>partage</a:t>
            </a:r>
            <a:r>
              <a:rPr lang="fr-FR" sz="1100" dirty="0">
                <a:solidFill>
                  <a:srgbClr val="000000"/>
                </a:solidFill>
                <a:latin typeface="Courier New" panose="02070309020205020404" pitchFamily="49" charset="0"/>
              </a:rPr>
              <a:t>;</a:t>
            </a:r>
            <a:endParaRPr lang="fr-FR" dirty="0"/>
          </a:p>
        </p:txBody>
      </p:sp>
      <p:sp>
        <p:nvSpPr>
          <p:cNvPr id="11" name="Rectangle 10"/>
          <p:cNvSpPr/>
          <p:nvPr/>
        </p:nvSpPr>
        <p:spPr>
          <a:xfrm>
            <a:off x="6017362" y="4734971"/>
            <a:ext cx="4810539" cy="600164"/>
          </a:xfrm>
          <a:prstGeom prst="rect">
            <a:avLst/>
          </a:prstGeom>
          <a:ln w="3175">
            <a:solidFill>
              <a:schemeClr val="tx2"/>
            </a:solidFill>
          </a:ln>
        </p:spPr>
        <p:txBody>
          <a:bodyPr wrap="square">
            <a:spAutoFit/>
          </a:bodyPr>
          <a:lstStyle/>
          <a:p>
            <a:r>
              <a:rPr lang="fr-FR" sz="1100" dirty="0" smtClean="0">
                <a:solidFill>
                  <a:srgbClr val="000000"/>
                </a:solidFill>
                <a:latin typeface="Courier New" panose="02070309020205020404" pitchFamily="49" charset="0"/>
              </a:rPr>
              <a:t>25  options </a:t>
            </a:r>
            <a:r>
              <a:rPr lang="fr-FR" sz="1100" dirty="0">
                <a:solidFill>
                  <a:srgbClr val="000000"/>
                </a:solidFill>
                <a:latin typeface="Courier New" panose="02070309020205020404" pitchFamily="49" charset="0"/>
              </a:rPr>
              <a:t>append=</a:t>
            </a:r>
            <a:r>
              <a:rPr lang="fr-FR" sz="1100" dirty="0" err="1">
                <a:solidFill>
                  <a:srgbClr val="000000"/>
                </a:solidFill>
                <a:latin typeface="Courier New" panose="02070309020205020404" pitchFamily="49" charset="0"/>
              </a:rPr>
              <a:t>sasautos</a:t>
            </a:r>
            <a:r>
              <a:rPr lang="fr-FR" sz="1100" dirty="0" smtClean="0">
                <a:solidFill>
                  <a:srgbClr val="000000"/>
                </a:solidFill>
                <a:latin typeface="Courier New" panose="02070309020205020404" pitchFamily="49" charset="0"/>
              </a:rPr>
              <a:t>=("/</a:t>
            </a:r>
            <a:r>
              <a:rPr lang="fr-FR" sz="1100" dirty="0" err="1" smtClean="0">
                <a:solidFill>
                  <a:srgbClr val="000000"/>
                </a:solidFill>
                <a:latin typeface="Courier New" panose="02070309020205020404" pitchFamily="49" charset="0"/>
              </a:rPr>
              <a:t>mon_rep_macro</a:t>
            </a:r>
            <a:r>
              <a:rPr lang="fr-FR" sz="1100" dirty="0" smtClean="0">
                <a:solidFill>
                  <a:srgbClr val="000000"/>
                </a:solidFill>
                <a:latin typeface="Courier New" panose="02070309020205020404" pitchFamily="49" charset="0"/>
              </a:rPr>
              <a:t>");</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26  </a:t>
            </a:r>
            <a:r>
              <a:rPr lang="fr-FR" sz="1100" dirty="0" smtClean="0">
                <a:solidFill>
                  <a:srgbClr val="000000"/>
                </a:solidFill>
                <a:latin typeface="Courier New" panose="02070309020205020404" pitchFamily="49" charset="0"/>
              </a:rPr>
              <a:t>%</a:t>
            </a:r>
            <a:r>
              <a:rPr lang="fr-FR" sz="1100" dirty="0">
                <a:solidFill>
                  <a:srgbClr val="000000"/>
                </a:solidFill>
                <a:latin typeface="Courier New" panose="02070309020205020404" pitchFamily="49" charset="0"/>
              </a:rPr>
              <a:t>partage;</a:t>
            </a:r>
          </a:p>
          <a:p>
            <a:r>
              <a:rPr lang="fr-FR" sz="1100" dirty="0">
                <a:solidFill>
                  <a:srgbClr val="000000"/>
                </a:solidFill>
                <a:latin typeface="Courier New" panose="02070309020205020404" pitchFamily="49" charset="0"/>
              </a:rPr>
              <a:t>le partage fonctionne  !!</a:t>
            </a:r>
            <a:endParaRPr lang="fr-FR" dirty="0"/>
          </a:p>
        </p:txBody>
      </p:sp>
      <p:sp>
        <p:nvSpPr>
          <p:cNvPr id="12" name="Flèche droite 11"/>
          <p:cNvSpPr/>
          <p:nvPr/>
        </p:nvSpPr>
        <p:spPr>
          <a:xfrm>
            <a:off x="5425310" y="4952161"/>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rotWithShape="1">
          <a:blip r:embed="rId2"/>
          <a:srcRect r="28730" b="2143"/>
          <a:stretch/>
        </p:blipFill>
        <p:spPr>
          <a:xfrm>
            <a:off x="64800" y="54000"/>
            <a:ext cx="2404080" cy="303447"/>
          </a:xfrm>
          <a:prstGeom prst="rect">
            <a:avLst/>
          </a:prstGeom>
        </p:spPr>
      </p:pic>
      <p:sp>
        <p:nvSpPr>
          <p:cNvPr id="14" name="Rectangle 13"/>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185379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fr-FR" sz="3600" cap="all" dirty="0" smtClean="0"/>
              <a:t>La procédure SQL</a:t>
            </a:r>
            <a:endParaRPr lang="fr-FR" sz="3600"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95</a:t>
            </a:fld>
            <a:endParaRPr lang="fr-FR" dirty="0">
              <a:solidFill>
                <a:prstClr val="black">
                  <a:tint val="75000"/>
                </a:prstClr>
              </a:solidFill>
            </a:endParaRPr>
          </a:p>
        </p:txBody>
      </p:sp>
      <p:pic>
        <p:nvPicPr>
          <p:cNvPr id="2" name="Image 1"/>
          <p:cNvPicPr>
            <a:picLocks noChangeAspect="1"/>
          </p:cNvPicPr>
          <p:nvPr/>
        </p:nvPicPr>
        <p:blipFill rotWithShape="1">
          <a:blip r:embed="rId3"/>
          <a:srcRect r="28730" b="935"/>
          <a:stretch/>
        </p:blipFill>
        <p:spPr>
          <a:xfrm>
            <a:off x="64800" y="54000"/>
            <a:ext cx="2404080" cy="303447"/>
          </a:xfrm>
          <a:prstGeom prst="rect">
            <a:avLst/>
          </a:prstGeom>
        </p:spPr>
      </p:pic>
      <p:sp>
        <p:nvSpPr>
          <p:cNvPr id="6" name="Rectangle 5"/>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5463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Concepts fondamentaux</a:t>
            </a:r>
            <a:endParaRPr lang="fr-FR" dirty="0"/>
          </a:p>
          <a:p>
            <a:r>
              <a:rPr lang="fr-FR" dirty="0" smtClean="0"/>
              <a:t>Jointures</a:t>
            </a:r>
            <a:endParaRPr lang="fr-FR" dirty="0"/>
          </a:p>
          <a:p>
            <a:r>
              <a:rPr lang="fr-FR" dirty="0" smtClean="0"/>
              <a:t>Macro-variable</a:t>
            </a:r>
            <a:endParaRPr lang="fr-FR" dirty="0"/>
          </a:p>
          <a:p>
            <a:r>
              <a:rPr lang="fr-FR" dirty="0" smtClean="0"/>
              <a:t>Exercices</a:t>
            </a:r>
            <a:endParaRPr lang="fr-FR" dirty="0"/>
          </a:p>
          <a:p>
            <a:pPr marL="0" indent="0">
              <a:buNone/>
            </a:pPr>
            <a:r>
              <a:rPr lang="fr-FR" dirty="0" smtClean="0"/>
              <a:t> </a:t>
            </a:r>
          </a:p>
        </p:txBody>
      </p:sp>
      <p:sp>
        <p:nvSpPr>
          <p:cNvPr id="5" name="Titre 4"/>
          <p:cNvSpPr>
            <a:spLocks noGrp="1"/>
          </p:cNvSpPr>
          <p:nvPr>
            <p:ph type="title"/>
          </p:nvPr>
        </p:nvSpPr>
        <p:spPr/>
        <p:txBody>
          <a:bodyPr>
            <a:normAutofit/>
          </a:bodyPr>
          <a:lstStyle/>
          <a:p>
            <a:r>
              <a:rPr lang="fr-FR" cap="all" dirty="0" smtClean="0"/>
              <a:t>La procédure SQL</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96</a:t>
            </a:fld>
            <a:endParaRPr lang="fr-FR" dirty="0">
              <a:solidFill>
                <a:prstClr val="black">
                  <a:tint val="75000"/>
                </a:prstClr>
              </a:solidFill>
            </a:endParaRPr>
          </a:p>
        </p:txBody>
      </p:sp>
      <p:pic>
        <p:nvPicPr>
          <p:cNvPr id="6" name="Image 5"/>
          <p:cNvPicPr>
            <a:picLocks noChangeAspect="1"/>
          </p:cNvPicPr>
          <p:nvPr/>
        </p:nvPicPr>
        <p:blipFill rotWithShape="1">
          <a:blip r:embed="rId2"/>
          <a:srcRect r="28730" b="935"/>
          <a:stretch/>
        </p:blipFill>
        <p:spPr>
          <a:xfrm>
            <a:off x="64800" y="54000"/>
            <a:ext cx="2404080" cy="303447"/>
          </a:xfrm>
          <a:prstGeom prst="rect">
            <a:avLst/>
          </a:prstGeom>
        </p:spPr>
      </p:pic>
      <p:sp>
        <p:nvSpPr>
          <p:cNvPr id="7" name="Rectangle 6"/>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30734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a:t>Le langage SQL (</a:t>
            </a:r>
            <a:r>
              <a:rPr lang="fr-FR" sz="1800" dirty="0" err="1"/>
              <a:t>Structured</a:t>
            </a:r>
            <a:r>
              <a:rPr lang="fr-FR" sz="1800" dirty="0"/>
              <a:t> </a:t>
            </a:r>
            <a:r>
              <a:rPr lang="fr-FR" sz="1800" dirty="0" err="1"/>
              <a:t>Query</a:t>
            </a:r>
            <a:r>
              <a:rPr lang="fr-FR" sz="1800" dirty="0"/>
              <a:t> </a:t>
            </a:r>
            <a:r>
              <a:rPr lang="fr-FR" sz="1800" dirty="0" err="1"/>
              <a:t>Language</a:t>
            </a:r>
            <a:r>
              <a:rPr lang="fr-FR" sz="1800" dirty="0"/>
              <a:t>) est un langage </a:t>
            </a:r>
            <a:r>
              <a:rPr lang="fr-FR" sz="1800" dirty="0" smtClean="0"/>
              <a:t>d’interrogation </a:t>
            </a:r>
            <a:r>
              <a:rPr lang="fr-FR" sz="1800" dirty="0"/>
              <a:t>de bases de données standardisé commun à la plupart des logiciels de </a:t>
            </a:r>
            <a:r>
              <a:rPr lang="fr-FR" sz="1800" dirty="0" smtClean="0"/>
              <a:t>base de </a:t>
            </a:r>
            <a:r>
              <a:rPr lang="fr-FR" sz="1800" dirty="0"/>
              <a:t>données. La </a:t>
            </a:r>
            <a:r>
              <a:rPr lang="fr-FR" sz="1800" b="1" dirty="0" smtClean="0">
                <a:solidFill>
                  <a:schemeClr val="accent1">
                    <a:lumMod val="75000"/>
                  </a:schemeClr>
                </a:solidFill>
              </a:rPr>
              <a:t>PROC SQL </a:t>
            </a:r>
            <a:r>
              <a:rPr lang="fr-FR" sz="1800" dirty="0" smtClean="0"/>
              <a:t>que nous allons étudier en </a:t>
            </a:r>
            <a:r>
              <a:rPr lang="fr-FR" sz="1800" dirty="0"/>
              <a:t>constitue une </a:t>
            </a:r>
            <a:r>
              <a:rPr lang="fr-FR" sz="1800" dirty="0" smtClean="0"/>
              <a:t>implémentation </a:t>
            </a:r>
            <a:r>
              <a:rPr lang="fr-FR" sz="1800" dirty="0"/>
              <a:t>dans </a:t>
            </a:r>
            <a:r>
              <a:rPr lang="fr-FR" sz="1800" dirty="0" smtClean="0"/>
              <a:t>SAS</a:t>
            </a:r>
            <a:r>
              <a:rPr lang="fr-FR" sz="1800" dirty="0"/>
              <a:t>. </a:t>
            </a:r>
            <a:endParaRPr lang="fr-FR" sz="1800" dirty="0" smtClean="0"/>
          </a:p>
          <a:p>
            <a:r>
              <a:rPr lang="fr-FR" sz="1800" dirty="0" smtClean="0"/>
              <a:t>Cette </a:t>
            </a:r>
            <a:r>
              <a:rPr lang="fr-FR" sz="1800" dirty="0"/>
              <a:t>procédure permet </a:t>
            </a:r>
            <a:r>
              <a:rPr lang="fr-FR" sz="1800" dirty="0" smtClean="0"/>
              <a:t>d’extraire, corriger </a:t>
            </a:r>
            <a:r>
              <a:rPr lang="fr-FR" sz="1800" dirty="0"/>
              <a:t>et mettre à jour des données dans une table </a:t>
            </a:r>
            <a:r>
              <a:rPr lang="fr-FR" sz="1800" dirty="0" smtClean="0"/>
              <a:t>SAS.</a:t>
            </a:r>
          </a:p>
          <a:p>
            <a:r>
              <a:rPr lang="fr-FR" sz="1800" dirty="0" smtClean="0"/>
              <a:t>Nous survolerons cette procédure lors de cette formation, la formation « </a:t>
            </a:r>
            <a:r>
              <a:rPr lang="fr-FR" sz="1800" b="1" dirty="0" smtClean="0">
                <a:solidFill>
                  <a:schemeClr val="accent1">
                    <a:lumMod val="75000"/>
                  </a:schemeClr>
                </a:solidFill>
              </a:rPr>
              <a:t>Optimisation VERTICA</a:t>
            </a:r>
            <a:r>
              <a:rPr lang="fr-FR" sz="1800" dirty="0" smtClean="0"/>
              <a:t> » abordant la PROC SQL plus en détails.</a:t>
            </a:r>
          </a:p>
          <a:p>
            <a:pPr>
              <a:buClr>
                <a:schemeClr val="bg1"/>
              </a:buClr>
            </a:pPr>
            <a:r>
              <a:rPr lang="fr-FR" sz="1800" b="1" dirty="0" smtClean="0"/>
              <a:t>Syntaxe</a:t>
            </a:r>
            <a:r>
              <a:rPr lang="fr-FR" sz="1800" dirty="0" smtClean="0"/>
              <a:t> :</a:t>
            </a:r>
          </a:p>
          <a:p>
            <a:endParaRPr lang="fr-FR" sz="1800" dirty="0" smtClean="0"/>
          </a:p>
        </p:txBody>
      </p:sp>
      <p:sp>
        <p:nvSpPr>
          <p:cNvPr id="5" name="Titre 4"/>
          <p:cNvSpPr>
            <a:spLocks noGrp="1"/>
          </p:cNvSpPr>
          <p:nvPr>
            <p:ph type="title"/>
          </p:nvPr>
        </p:nvSpPr>
        <p:spPr/>
        <p:txBody>
          <a:bodyPr>
            <a:normAutofit/>
          </a:bodyPr>
          <a:lstStyle/>
          <a:p>
            <a:r>
              <a:rPr lang="fr-FR" cap="all" dirty="0" smtClean="0"/>
              <a:t>Concepts fondamentaux #1</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97</a:t>
            </a:fld>
            <a:endParaRPr lang="fr-FR" dirty="0">
              <a:solidFill>
                <a:prstClr val="black">
                  <a:tint val="75000"/>
                </a:prstClr>
              </a:solidFill>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introduction</a:t>
            </a:r>
            <a:endParaRPr lang="fr-FR" cap="small" dirty="0"/>
          </a:p>
        </p:txBody>
      </p:sp>
      <p:sp>
        <p:nvSpPr>
          <p:cNvPr id="9" name="Rectangle 8"/>
          <p:cNvSpPr/>
          <p:nvPr/>
        </p:nvSpPr>
        <p:spPr>
          <a:xfrm>
            <a:off x="1238794" y="3690620"/>
            <a:ext cx="6037218" cy="1785104"/>
          </a:xfrm>
          <a:prstGeom prst="rect">
            <a:avLst/>
          </a:prstGeom>
          <a:ln w="3175">
            <a:solidFill>
              <a:schemeClr val="tx2"/>
            </a:solidFill>
          </a:ln>
        </p:spPr>
        <p:txBody>
          <a:bodyPr wrap="square">
            <a:spAutoFit/>
          </a:bodyPr>
          <a:lstStyle/>
          <a:p>
            <a:r>
              <a:rPr lang="fr-FR" sz="1100" b="1" dirty="0">
                <a:solidFill>
                  <a:srgbClr val="000080"/>
                </a:solidFill>
                <a:latin typeface="Courier New" panose="02070309020205020404" pitchFamily="49" charset="0"/>
              </a:rPr>
              <a:t>proc</a:t>
            </a:r>
            <a:r>
              <a:rPr lang="fr-FR" sz="1100" dirty="0">
                <a:solidFill>
                  <a:srgbClr val="000000"/>
                </a:solidFill>
                <a:latin typeface="Courier New" panose="02070309020205020404" pitchFamily="49" charset="0"/>
              </a:rPr>
              <a:t> </a:t>
            </a:r>
            <a:r>
              <a:rPr lang="fr-FR" sz="1100" b="1" dirty="0" err="1" smtClean="0">
                <a:solidFill>
                  <a:srgbClr val="000080"/>
                </a:solidFill>
                <a:latin typeface="Courier New" panose="02070309020205020404" pitchFamily="49" charset="0"/>
              </a:rPr>
              <a:t>sql</a:t>
            </a:r>
            <a:r>
              <a:rPr lang="fr-FR" sz="1100" b="1" dirty="0" smtClean="0">
                <a:solidFill>
                  <a:srgbClr val="000080"/>
                </a:solidFill>
                <a:latin typeface="Courier New" panose="02070309020205020404" pitchFamily="49" charset="0"/>
              </a:rPr>
              <a:t> </a:t>
            </a:r>
            <a:r>
              <a:rPr lang="fr-FR" sz="1100" dirty="0" smtClean="0">
                <a:solidFill>
                  <a:srgbClr val="000000"/>
                </a:solidFill>
                <a:latin typeface="Courier New" panose="02070309020205020404" pitchFamily="49" charset="0"/>
              </a:rPr>
              <a:t>{options};</a:t>
            </a:r>
            <a:endParaRPr lang="fr-FR" sz="1100" dirty="0">
              <a:solidFill>
                <a:srgbClr val="000000"/>
              </a:solidFill>
              <a:latin typeface="Courier New" panose="02070309020205020404" pitchFamily="49" charset="0"/>
            </a:endParaRP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select</a:t>
            </a:r>
            <a:r>
              <a:rPr lang="fr-FR" sz="1100" dirty="0">
                <a:solidFill>
                  <a:srgbClr val="000000"/>
                </a:solidFill>
                <a:latin typeface="Courier New" panose="02070309020205020404" pitchFamily="49" charset="0"/>
              </a:rPr>
              <a:t> * | { [</a:t>
            </a:r>
            <a:r>
              <a:rPr lang="fr-FR" sz="1100" dirty="0">
                <a:solidFill>
                  <a:srgbClr val="0000FF"/>
                </a:solidFill>
                <a:latin typeface="Courier New" panose="02070309020205020404" pitchFamily="49" charset="0"/>
              </a:rPr>
              <a:t>distinct</a:t>
            </a:r>
            <a:r>
              <a:rPr lang="fr-FR" sz="1100" dirty="0">
                <a:solidFill>
                  <a:srgbClr val="000000"/>
                </a:solidFill>
                <a:latin typeface="Courier New" panose="02070309020205020404" pitchFamily="49" charset="0"/>
              </a:rPr>
              <a:t>] colonne |expression [</a:t>
            </a:r>
            <a:r>
              <a:rPr lang="fr-FR" sz="1100" dirty="0">
                <a:solidFill>
                  <a:srgbClr val="0000FF"/>
                </a:solidFill>
                <a:latin typeface="Courier New" panose="02070309020205020404" pitchFamily="49" charset="0"/>
              </a:rPr>
              <a:t>as</a:t>
            </a:r>
            <a:r>
              <a:rPr lang="fr-FR" sz="1100" dirty="0">
                <a:solidFill>
                  <a:srgbClr val="000000"/>
                </a:solidFill>
                <a:latin typeface="Courier New" panose="02070309020205020404" pitchFamily="49" charset="0"/>
              </a:rPr>
              <a:t> alias], ...}</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from</a:t>
            </a:r>
            <a:r>
              <a:rPr lang="fr-FR" sz="1100" dirty="0">
                <a:solidFill>
                  <a:srgbClr val="000000"/>
                </a:solidFill>
                <a:latin typeface="Courier New" panose="02070309020205020404" pitchFamily="49" charset="0"/>
              </a:rPr>
              <a:t> table1 [</a:t>
            </a:r>
            <a:r>
              <a:rPr lang="fr-FR" sz="1100" dirty="0">
                <a:solidFill>
                  <a:srgbClr val="0000FF"/>
                </a:solidFill>
                <a:latin typeface="Courier New" panose="02070309020205020404" pitchFamily="49" charset="0"/>
              </a:rPr>
              <a:t>as</a:t>
            </a:r>
            <a:r>
              <a:rPr lang="fr-FR" sz="1100" dirty="0">
                <a:solidFill>
                  <a:srgbClr val="000000"/>
                </a:solidFill>
                <a:latin typeface="Courier New" panose="02070309020205020404" pitchFamily="49" charset="0"/>
              </a:rPr>
              <a:t> alias] </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left</a:t>
            </a:r>
            <a:r>
              <a:rPr lang="fr-FR" sz="1100" dirty="0" err="1">
                <a:solidFill>
                  <a:srgbClr val="000000"/>
                </a:solidFill>
                <a:latin typeface="Courier New" panose="02070309020205020404" pitchFamily="49" charset="0"/>
              </a:rPr>
              <a:t>|</a:t>
            </a:r>
            <a:r>
              <a:rPr lang="fr-FR" sz="1100" dirty="0" err="1">
                <a:solidFill>
                  <a:srgbClr val="0000FF"/>
                </a:solidFill>
                <a:latin typeface="Courier New" panose="02070309020205020404" pitchFamily="49" charset="0"/>
              </a:rPr>
              <a:t>right</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inner</a:t>
            </a:r>
            <a:r>
              <a:rPr lang="fr-FR" sz="1100" dirty="0" err="1">
                <a:solidFill>
                  <a:srgbClr val="000000"/>
                </a:solidFill>
                <a:latin typeface="Courier New" panose="02070309020205020404" pitchFamily="49" charset="0"/>
              </a:rPr>
              <a:t>|</a:t>
            </a:r>
            <a:r>
              <a:rPr lang="fr-FR" sz="1100" dirty="0" err="1">
                <a:solidFill>
                  <a:srgbClr val="0000FF"/>
                </a:solidFill>
                <a:latin typeface="Courier New" panose="02070309020205020404" pitchFamily="49" charset="0"/>
              </a:rPr>
              <a:t>outer</a:t>
            </a:r>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join</a:t>
            </a:r>
            <a:r>
              <a:rPr lang="fr-FR" sz="1100" dirty="0">
                <a:solidFill>
                  <a:srgbClr val="000000"/>
                </a:solidFill>
                <a:latin typeface="Courier New" panose="02070309020205020404" pitchFamily="49" charset="0"/>
              </a:rPr>
              <a:t> table2</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on</a:t>
            </a:r>
            <a:r>
              <a:rPr lang="fr-FR" sz="1100" dirty="0">
                <a:solidFill>
                  <a:srgbClr val="000000"/>
                </a:solidFill>
                <a:latin typeface="Courier New" panose="02070309020205020404" pitchFamily="49" charset="0"/>
              </a:rPr>
              <a:t> colonne1=colonne2]</a:t>
            </a:r>
            <a:r>
              <a:rPr lang="fr-FR" sz="1100" b="1" dirty="0">
                <a:solidFill>
                  <a:srgbClr val="008080"/>
                </a:solidFill>
                <a:latin typeface="Courier New" panose="02070309020205020404" pitchFamily="49" charset="0"/>
              </a:rPr>
              <a:t>...</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where</a:t>
            </a:r>
            <a:r>
              <a:rPr lang="fr-FR" sz="1100" dirty="0">
                <a:solidFill>
                  <a:srgbClr val="000000"/>
                </a:solidFill>
                <a:latin typeface="Courier New" panose="02070309020205020404" pitchFamily="49" charset="0"/>
              </a:rPr>
              <a:t> expression</a:t>
            </a:r>
          </a:p>
          <a:p>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order</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by</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colonne</a:t>
            </a:r>
            <a:r>
              <a:rPr lang="en-US" sz="1100" dirty="0">
                <a:solidFill>
                  <a:srgbClr val="000000"/>
                </a:solidFill>
                <a:latin typeface="Courier New" panose="02070309020205020404" pitchFamily="49" charset="0"/>
              </a:rPr>
              <a:t>, expression} [</a:t>
            </a:r>
            <a:r>
              <a:rPr lang="en-US" sz="1100" dirty="0" err="1">
                <a:solidFill>
                  <a:srgbClr val="0000FF"/>
                </a:solidFill>
                <a:latin typeface="Courier New" panose="02070309020205020404" pitchFamily="49" charset="0"/>
              </a:rPr>
              <a:t>asc</a:t>
            </a:r>
            <a:r>
              <a:rPr lang="en-US" sz="1100" dirty="0">
                <a:solidFill>
                  <a:srgbClr val="000000"/>
                </a:solidFill>
                <a:latin typeface="Courier New" panose="02070309020205020404" pitchFamily="49" charset="0"/>
              </a:rPr>
              <a:t> |</a:t>
            </a:r>
            <a:r>
              <a:rPr lang="en-US" sz="1100" dirty="0" err="1">
                <a:solidFill>
                  <a:srgbClr val="0000FF"/>
                </a:solidFill>
                <a:latin typeface="Courier New" panose="02070309020205020404" pitchFamily="49" charset="0"/>
              </a:rPr>
              <a:t>desc</a:t>
            </a:r>
            <a:r>
              <a:rPr lang="en-US"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group</a:t>
            </a:r>
            <a:r>
              <a:rPr lang="fr-FR" sz="1100" dirty="0">
                <a:solidFill>
                  <a:srgbClr val="000000"/>
                </a:solidFill>
                <a:latin typeface="Courier New" panose="02070309020205020404" pitchFamily="49" charset="0"/>
              </a:rPr>
              <a:t> </a:t>
            </a:r>
            <a:r>
              <a:rPr lang="fr-FR" sz="1100" dirty="0">
                <a:solidFill>
                  <a:srgbClr val="0000FF"/>
                </a:solidFill>
                <a:latin typeface="Courier New" panose="02070309020205020404" pitchFamily="49" charset="0"/>
              </a:rPr>
              <a:t>by</a:t>
            </a:r>
            <a:r>
              <a:rPr lang="fr-FR" sz="1100" dirty="0">
                <a:solidFill>
                  <a:srgbClr val="000000"/>
                </a:solidFill>
                <a:latin typeface="Courier New" panose="02070309020205020404" pitchFamily="49" charset="0"/>
              </a:rPr>
              <a:t> colonne1 [, colonne2, </a:t>
            </a:r>
            <a:r>
              <a:rPr lang="fr-FR" sz="1100" b="1" dirty="0">
                <a:solidFill>
                  <a:srgbClr val="008080"/>
                </a:solidFill>
                <a:latin typeface="Courier New" panose="02070309020205020404" pitchFamily="49" charset="0"/>
              </a:rPr>
              <a:t>...</a:t>
            </a:r>
            <a:r>
              <a:rPr lang="fr-FR" sz="1100" dirty="0">
                <a:solidFill>
                  <a:srgbClr val="000000"/>
                </a:solidFill>
                <a:latin typeface="Courier New" panose="02070309020205020404" pitchFamily="49" charset="0"/>
              </a:rPr>
              <a:t>]</a:t>
            </a:r>
          </a:p>
          <a:p>
            <a:r>
              <a:rPr lang="fr-FR" sz="1100" dirty="0">
                <a:solidFill>
                  <a:srgbClr val="000000"/>
                </a:solidFill>
                <a:latin typeface="Courier New" panose="02070309020205020404" pitchFamily="49" charset="0"/>
              </a:rPr>
              <a:t> </a:t>
            </a:r>
            <a:r>
              <a:rPr lang="fr-FR" sz="1100" dirty="0" err="1">
                <a:solidFill>
                  <a:srgbClr val="0000FF"/>
                </a:solidFill>
                <a:latin typeface="Courier New" panose="02070309020205020404" pitchFamily="49" charset="0"/>
              </a:rPr>
              <a:t>having</a:t>
            </a:r>
            <a:r>
              <a:rPr lang="fr-FR" sz="1100" dirty="0">
                <a:solidFill>
                  <a:srgbClr val="000000"/>
                </a:solidFill>
                <a:latin typeface="Courier New" panose="02070309020205020404" pitchFamily="49" charset="0"/>
              </a:rPr>
              <a:t> expression;</a:t>
            </a:r>
          </a:p>
          <a:p>
            <a:r>
              <a:rPr lang="fr-FR" sz="1100" b="1" dirty="0" err="1">
                <a:solidFill>
                  <a:srgbClr val="000080"/>
                </a:solidFill>
                <a:latin typeface="Courier New" panose="02070309020205020404" pitchFamily="49" charset="0"/>
              </a:rPr>
              <a:t>quit</a:t>
            </a:r>
            <a:r>
              <a:rPr lang="fr-FR" sz="1100" dirty="0">
                <a:solidFill>
                  <a:srgbClr val="000000"/>
                </a:solidFill>
                <a:latin typeface="Courier New" panose="02070309020205020404" pitchFamily="49" charset="0"/>
              </a:rPr>
              <a:t>;</a:t>
            </a:r>
            <a:endParaRPr lang="fr-FR" dirty="0"/>
          </a:p>
        </p:txBody>
      </p:sp>
      <p:pic>
        <p:nvPicPr>
          <p:cNvPr id="10" name="Image 9"/>
          <p:cNvPicPr>
            <a:picLocks noChangeAspect="1"/>
          </p:cNvPicPr>
          <p:nvPr/>
        </p:nvPicPr>
        <p:blipFill rotWithShape="1">
          <a:blip r:embed="rId2"/>
          <a:srcRect r="28730" b="935"/>
          <a:stretch/>
        </p:blipFill>
        <p:spPr>
          <a:xfrm>
            <a:off x="64800" y="54000"/>
            <a:ext cx="2404080" cy="303447"/>
          </a:xfrm>
          <a:prstGeom prst="rect">
            <a:avLst/>
          </a:prstGeom>
        </p:spPr>
      </p:pic>
      <p:sp>
        <p:nvSpPr>
          <p:cNvPr id="11" name="Rectangle 10"/>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285644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 </a:t>
            </a:r>
            <a:r>
              <a:rPr lang="fr-FR" sz="1800" b="1" dirty="0" smtClean="0">
                <a:solidFill>
                  <a:schemeClr val="accent1">
                    <a:lumMod val="75000"/>
                  </a:schemeClr>
                </a:solidFill>
              </a:rPr>
              <a:t>SELECT</a:t>
            </a:r>
            <a:r>
              <a:rPr lang="fr-FR" sz="1800" dirty="0" smtClean="0"/>
              <a:t> : permet de rechercher des informations par une sélection</a:t>
            </a:r>
          </a:p>
          <a:p>
            <a:pPr lvl="1"/>
            <a:r>
              <a:rPr lang="fr-FR" sz="1600" dirty="0" smtClean="0"/>
              <a:t>Option </a:t>
            </a:r>
            <a:r>
              <a:rPr lang="fr-FR" sz="1600" b="1" dirty="0" smtClean="0">
                <a:solidFill>
                  <a:schemeClr val="accent1">
                    <a:lumMod val="75000"/>
                  </a:schemeClr>
                </a:solidFill>
              </a:rPr>
              <a:t>DISTINCT</a:t>
            </a:r>
            <a:r>
              <a:rPr lang="fr-FR" sz="1600" dirty="0" smtClean="0"/>
              <a:t> : permet d’éliminer les doublons sur les variables suivants l’option</a:t>
            </a:r>
          </a:p>
          <a:p>
            <a:r>
              <a:rPr lang="fr-FR" sz="1800" dirty="0" smtClean="0"/>
              <a:t> </a:t>
            </a:r>
            <a:r>
              <a:rPr lang="fr-FR" sz="1800" b="1" dirty="0" smtClean="0">
                <a:solidFill>
                  <a:schemeClr val="accent1">
                    <a:lumMod val="75000"/>
                  </a:schemeClr>
                </a:solidFill>
              </a:rPr>
              <a:t>WHERE</a:t>
            </a:r>
            <a:r>
              <a:rPr lang="fr-FR" sz="1800" dirty="0" smtClean="0"/>
              <a:t> : permet de spécifier un critère de sélection</a:t>
            </a:r>
          </a:p>
          <a:p>
            <a:r>
              <a:rPr lang="fr-FR" sz="1800" dirty="0"/>
              <a:t> </a:t>
            </a:r>
            <a:r>
              <a:rPr lang="fr-FR" sz="1800" b="1" dirty="0" smtClean="0">
                <a:solidFill>
                  <a:schemeClr val="accent1">
                    <a:lumMod val="75000"/>
                  </a:schemeClr>
                </a:solidFill>
              </a:rPr>
              <a:t>ORDER BY </a:t>
            </a:r>
            <a:r>
              <a:rPr lang="fr-FR" sz="1800" dirty="0" smtClean="0"/>
              <a:t>: permet de trier les résultats de la requête</a:t>
            </a:r>
          </a:p>
          <a:p>
            <a:r>
              <a:rPr lang="fr-FR" sz="1800" dirty="0"/>
              <a:t> </a:t>
            </a:r>
            <a:r>
              <a:rPr lang="fr-FR" sz="1800" b="1" dirty="0" smtClean="0">
                <a:solidFill>
                  <a:schemeClr val="accent1">
                    <a:lumMod val="75000"/>
                  </a:schemeClr>
                </a:solidFill>
              </a:rPr>
              <a:t>GROUP BY </a:t>
            </a:r>
            <a:r>
              <a:rPr lang="fr-FR" sz="1800" dirty="0" smtClean="0"/>
              <a:t>: permet de regrouper les modalités d’une variable (</a:t>
            </a:r>
            <a:r>
              <a:rPr lang="fr-FR" sz="1800" i="1" dirty="0" smtClean="0"/>
              <a:t>ne s’exécute que lorsque la requête utilise une fonction d’agrégation / est interprétée en ORDER BY si aucune fonction d’agrégation n’est utilisée</a:t>
            </a:r>
            <a:r>
              <a:rPr lang="fr-FR" sz="1800" dirty="0" smtClean="0"/>
              <a:t>). </a:t>
            </a:r>
          </a:p>
          <a:p>
            <a:r>
              <a:rPr lang="fr-FR" sz="1800" dirty="0"/>
              <a:t> </a:t>
            </a:r>
            <a:r>
              <a:rPr lang="fr-FR" sz="1800" b="1" dirty="0" smtClean="0">
                <a:solidFill>
                  <a:schemeClr val="accent1">
                    <a:lumMod val="75000"/>
                  </a:schemeClr>
                </a:solidFill>
              </a:rPr>
              <a:t>HAVING</a:t>
            </a:r>
            <a:r>
              <a:rPr lang="fr-FR" sz="1800" dirty="0" smtClean="0"/>
              <a:t> : permet d’opérer sur un sous-ensemble d’observations de la table (</a:t>
            </a:r>
            <a:r>
              <a:rPr lang="fr-FR" sz="1800" i="1" dirty="0" smtClean="0"/>
              <a:t>équivalent du WHERE appliqué au groupe</a:t>
            </a:r>
            <a:r>
              <a:rPr lang="fr-FR" sz="1800" dirty="0" smtClean="0"/>
              <a:t>). On utilise HAVING lorsque la requête utilise une fonction de groupe.</a:t>
            </a:r>
          </a:p>
          <a:p>
            <a:pPr>
              <a:buClr>
                <a:schemeClr val="bg1"/>
              </a:buClr>
            </a:pPr>
            <a:r>
              <a:rPr lang="fr-FR" sz="1800" b="1" dirty="0" smtClean="0"/>
              <a:t>Exemple</a:t>
            </a:r>
            <a:r>
              <a:rPr lang="fr-FR" sz="1800" dirty="0" smtClean="0"/>
              <a:t> :</a:t>
            </a:r>
          </a:p>
        </p:txBody>
      </p:sp>
      <p:sp>
        <p:nvSpPr>
          <p:cNvPr id="5" name="Titre 4"/>
          <p:cNvSpPr>
            <a:spLocks noGrp="1"/>
          </p:cNvSpPr>
          <p:nvPr>
            <p:ph type="title"/>
          </p:nvPr>
        </p:nvSpPr>
        <p:spPr/>
        <p:txBody>
          <a:bodyPr>
            <a:normAutofit/>
          </a:bodyPr>
          <a:lstStyle/>
          <a:p>
            <a:r>
              <a:rPr lang="fr-FR" cap="all" dirty="0" smtClean="0"/>
              <a:t>Concepts fondamentaux #2</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98</a:t>
            </a:fld>
            <a:endParaRPr lang="fr-FR" dirty="0">
              <a:solidFill>
                <a:prstClr val="black">
                  <a:tint val="75000"/>
                </a:prstClr>
              </a:solidFill>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commandes</a:t>
            </a:r>
            <a:endParaRPr lang="fr-FR" cap="small" dirty="0"/>
          </a:p>
        </p:txBody>
      </p:sp>
      <p:pic>
        <p:nvPicPr>
          <p:cNvPr id="13" name="Image 12"/>
          <p:cNvPicPr>
            <a:picLocks noChangeAspect="1"/>
          </p:cNvPicPr>
          <p:nvPr/>
        </p:nvPicPr>
        <p:blipFill>
          <a:blip r:embed="rId2"/>
          <a:stretch>
            <a:fillRect/>
          </a:stretch>
        </p:blipFill>
        <p:spPr>
          <a:xfrm>
            <a:off x="1266416" y="4343401"/>
            <a:ext cx="2320237" cy="1965551"/>
          </a:xfrm>
          <a:prstGeom prst="rect">
            <a:avLst/>
          </a:prstGeom>
        </p:spPr>
      </p:pic>
      <p:sp>
        <p:nvSpPr>
          <p:cNvPr id="14" name="Rectangle 13"/>
          <p:cNvSpPr/>
          <p:nvPr/>
        </p:nvSpPr>
        <p:spPr>
          <a:xfrm>
            <a:off x="3948194" y="4620311"/>
            <a:ext cx="4986800" cy="1169551"/>
          </a:xfrm>
          <a:prstGeom prst="rect">
            <a:avLst/>
          </a:prstGeom>
          <a:ln w="3175">
            <a:solidFill>
              <a:schemeClr val="tx2"/>
            </a:solidFill>
          </a:ln>
        </p:spPr>
        <p:txBody>
          <a:bodyPr wrap="square">
            <a:spAutoFit/>
          </a:bodyPr>
          <a:lstStyle/>
          <a:p>
            <a:r>
              <a:rPr lang="fr-FR" sz="1000" b="1" dirty="0">
                <a:solidFill>
                  <a:srgbClr val="000080"/>
                </a:solidFill>
                <a:latin typeface="Courier New" panose="02070309020205020404" pitchFamily="49" charset="0"/>
              </a:rPr>
              <a:t>proc</a:t>
            </a:r>
            <a:r>
              <a:rPr lang="fr-FR" sz="1000" dirty="0">
                <a:solidFill>
                  <a:srgbClr val="000000"/>
                </a:solidFill>
                <a:latin typeface="Courier New" panose="02070309020205020404" pitchFamily="49" charset="0"/>
              </a:rPr>
              <a:t> </a:t>
            </a:r>
            <a:r>
              <a:rPr lang="fr-FR" sz="1000" b="1" dirty="0" err="1">
                <a:solidFill>
                  <a:srgbClr val="000080"/>
                </a:solidFill>
                <a:latin typeface="Courier New" panose="02070309020205020404" pitchFamily="49" charset="0"/>
              </a:rPr>
              <a:t>sql</a:t>
            </a:r>
            <a:r>
              <a:rPr lang="fr-FR" sz="1000" dirty="0">
                <a:solidFill>
                  <a:srgbClr val="000000"/>
                </a:solidFill>
                <a:latin typeface="Courier New" panose="02070309020205020404" pitchFamily="49" charset="0"/>
              </a:rPr>
              <a:t>; </a:t>
            </a:r>
          </a:p>
          <a:p>
            <a:r>
              <a:rPr lang="fr-FR" sz="1000" dirty="0">
                <a:solidFill>
                  <a:srgbClr val="000000"/>
                </a:solidFill>
                <a:latin typeface="Courier New" panose="02070309020205020404" pitchFamily="49" charset="0"/>
              </a:rPr>
              <a:t> </a:t>
            </a:r>
            <a:r>
              <a:rPr lang="fr-FR" sz="1000" dirty="0" err="1">
                <a:solidFill>
                  <a:srgbClr val="0000FF"/>
                </a:solidFill>
                <a:latin typeface="Courier New" panose="02070309020205020404" pitchFamily="49" charset="0"/>
              </a:rPr>
              <a:t>create</a:t>
            </a:r>
            <a:r>
              <a:rPr lang="fr-FR" sz="1000" dirty="0">
                <a:solidFill>
                  <a:srgbClr val="000000"/>
                </a:solidFill>
                <a:latin typeface="Courier New" panose="02070309020205020404" pitchFamily="49" charset="0"/>
              </a:rPr>
              <a:t> </a:t>
            </a:r>
            <a:r>
              <a:rPr lang="fr-FR" sz="1000" dirty="0">
                <a:solidFill>
                  <a:srgbClr val="0000FF"/>
                </a:solidFill>
                <a:latin typeface="Courier New" panose="02070309020205020404" pitchFamily="49" charset="0"/>
              </a:rPr>
              <a:t>table</a:t>
            </a:r>
            <a:r>
              <a:rPr lang="fr-FR" sz="1000" dirty="0">
                <a:solidFill>
                  <a:srgbClr val="000000"/>
                </a:solidFill>
                <a:latin typeface="Courier New" panose="02070309020205020404" pitchFamily="49" charset="0"/>
              </a:rPr>
              <a:t> exemple </a:t>
            </a:r>
            <a:r>
              <a:rPr lang="fr-FR" sz="1000" dirty="0">
                <a:solidFill>
                  <a:srgbClr val="0000FF"/>
                </a:solidFill>
                <a:latin typeface="Courier New" panose="02070309020205020404" pitchFamily="49" charset="0"/>
              </a:rPr>
              <a:t>as</a:t>
            </a:r>
            <a:r>
              <a:rPr lang="fr-FR"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select</a:t>
            </a:r>
            <a:r>
              <a:rPr lang="en-US" sz="1000" dirty="0">
                <a:solidFill>
                  <a:srgbClr val="000000"/>
                </a:solidFill>
                <a:latin typeface="Courier New" panose="02070309020205020404" pitchFamily="49" charset="0"/>
              </a:rPr>
              <a:t> Sex , mean(height) </a:t>
            </a:r>
            <a:r>
              <a:rPr lang="en-US" sz="1000" dirty="0">
                <a:solidFill>
                  <a:srgbClr val="0000FF"/>
                </a:solidFill>
                <a:latin typeface="Courier New" panose="02070309020205020404" pitchFamily="49" charset="0"/>
              </a:rPr>
              <a:t>as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moy_height</a:t>
            </a:r>
            <a:r>
              <a:rPr lang="en-US" sz="1000" dirty="0">
                <a:solidFill>
                  <a:srgbClr val="000000"/>
                </a:solidFill>
                <a:latin typeface="Courier New" panose="02070309020205020404" pitchFamily="49" charset="0"/>
              </a:rPr>
              <a:t>, count(*) </a:t>
            </a:r>
            <a:r>
              <a:rPr lang="en-US" sz="1000" dirty="0">
                <a:solidFill>
                  <a:srgbClr val="0000FF"/>
                </a:solidFill>
                <a:latin typeface="Courier New" panose="02070309020205020404" pitchFamily="49" charset="0"/>
              </a:rPr>
              <a:t>as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effectif</a:t>
            </a:r>
            <a:endParaRPr lang="en-US" sz="1000" dirty="0">
              <a:solidFill>
                <a:srgbClr val="000000"/>
              </a:solidFill>
              <a:latin typeface="Courier New" panose="02070309020205020404" pitchFamily="49" charset="0"/>
            </a:endParaRPr>
          </a:p>
          <a:p>
            <a:r>
              <a:rPr lang="fr-FR" sz="1000" dirty="0">
                <a:solidFill>
                  <a:srgbClr val="000000"/>
                </a:solidFill>
                <a:latin typeface="Courier New" panose="02070309020205020404" pitchFamily="49" charset="0"/>
              </a:rPr>
              <a:t> </a:t>
            </a:r>
            <a:r>
              <a:rPr lang="fr-FR" sz="1000" dirty="0" err="1">
                <a:solidFill>
                  <a:srgbClr val="0000FF"/>
                </a:solidFill>
                <a:latin typeface="Courier New" panose="02070309020205020404" pitchFamily="49" charset="0"/>
              </a:rPr>
              <a:t>from</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sashelp.class</a:t>
            </a:r>
            <a:endParaRPr lang="fr-FR" sz="1000" dirty="0">
              <a:solidFill>
                <a:srgbClr val="000000"/>
              </a:solidFill>
              <a:latin typeface="Courier New" panose="02070309020205020404" pitchFamily="49" charset="0"/>
            </a:endParaRPr>
          </a:p>
          <a:p>
            <a:r>
              <a:rPr lang="fr-FR" sz="1000" dirty="0">
                <a:solidFill>
                  <a:srgbClr val="000000"/>
                </a:solidFill>
                <a:latin typeface="Courier New" panose="02070309020205020404" pitchFamily="49" charset="0"/>
              </a:rPr>
              <a:t> </a:t>
            </a:r>
            <a:r>
              <a:rPr lang="fr-FR" sz="1000" dirty="0">
                <a:solidFill>
                  <a:srgbClr val="0000FF"/>
                </a:solidFill>
                <a:latin typeface="Courier New" panose="02070309020205020404" pitchFamily="49" charset="0"/>
              </a:rPr>
              <a:t>group</a:t>
            </a:r>
            <a:r>
              <a:rPr lang="fr-FR" sz="1000" dirty="0">
                <a:solidFill>
                  <a:srgbClr val="000000"/>
                </a:solidFill>
                <a:latin typeface="Courier New" panose="02070309020205020404" pitchFamily="49" charset="0"/>
              </a:rPr>
              <a:t> </a:t>
            </a:r>
            <a:r>
              <a:rPr lang="fr-FR" sz="1000" dirty="0">
                <a:solidFill>
                  <a:srgbClr val="0000FF"/>
                </a:solidFill>
                <a:latin typeface="Courier New" panose="02070309020205020404" pitchFamily="49" charset="0"/>
              </a:rPr>
              <a:t>by</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Sex</a:t>
            </a:r>
            <a:r>
              <a:rPr lang="fr-FR" sz="1000" dirty="0">
                <a:solidFill>
                  <a:srgbClr val="000000"/>
                </a:solidFill>
                <a:latin typeface="Courier New" panose="02070309020205020404" pitchFamily="49" charset="0"/>
              </a:rPr>
              <a:t> </a:t>
            </a:r>
          </a:p>
          <a:p>
            <a:r>
              <a:rPr lang="fr-FR" sz="1000" dirty="0">
                <a:solidFill>
                  <a:srgbClr val="000000"/>
                </a:solidFill>
                <a:latin typeface="Courier New" panose="02070309020205020404" pitchFamily="49" charset="0"/>
              </a:rPr>
              <a:t>;</a:t>
            </a:r>
          </a:p>
          <a:p>
            <a:r>
              <a:rPr lang="fr-FR" sz="1000" b="1" dirty="0" err="1">
                <a:solidFill>
                  <a:srgbClr val="000080"/>
                </a:solidFill>
                <a:latin typeface="Courier New" panose="02070309020205020404" pitchFamily="49" charset="0"/>
              </a:rPr>
              <a:t>quit</a:t>
            </a:r>
            <a:r>
              <a:rPr lang="fr-FR" sz="1000" dirty="0">
                <a:solidFill>
                  <a:srgbClr val="000000"/>
                </a:solidFill>
                <a:latin typeface="Courier New" panose="02070309020205020404" pitchFamily="49" charset="0"/>
              </a:rPr>
              <a:t>;</a:t>
            </a:r>
            <a:endParaRPr lang="fr-FR" sz="1400" dirty="0"/>
          </a:p>
        </p:txBody>
      </p:sp>
      <p:pic>
        <p:nvPicPr>
          <p:cNvPr id="16" name="Image 15"/>
          <p:cNvPicPr>
            <a:picLocks noChangeAspect="1"/>
          </p:cNvPicPr>
          <p:nvPr/>
        </p:nvPicPr>
        <p:blipFill>
          <a:blip r:embed="rId3"/>
          <a:stretch>
            <a:fillRect/>
          </a:stretch>
        </p:blipFill>
        <p:spPr>
          <a:xfrm>
            <a:off x="9585476" y="4874031"/>
            <a:ext cx="2037807" cy="550566"/>
          </a:xfrm>
          <a:prstGeom prst="rect">
            <a:avLst/>
          </a:prstGeom>
        </p:spPr>
      </p:pic>
      <p:sp>
        <p:nvSpPr>
          <p:cNvPr id="17" name="Flèche droite 16"/>
          <p:cNvSpPr/>
          <p:nvPr/>
        </p:nvSpPr>
        <p:spPr>
          <a:xfrm>
            <a:off x="9139781" y="5122193"/>
            <a:ext cx="313508" cy="16578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nvPicPr>
        <p:blipFill rotWithShape="1">
          <a:blip r:embed="rId4"/>
          <a:srcRect r="28730" b="935"/>
          <a:stretch/>
        </p:blipFill>
        <p:spPr>
          <a:xfrm>
            <a:off x="64800" y="54000"/>
            <a:ext cx="2404080" cy="303447"/>
          </a:xfrm>
          <a:prstGeom prst="rect">
            <a:avLst/>
          </a:prstGeom>
        </p:spPr>
      </p:pic>
      <p:sp>
        <p:nvSpPr>
          <p:cNvPr id="12" name="Rectangle 11"/>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1181027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Les fonctions d’agrégation de la PROC SQL sont :</a:t>
            </a:r>
          </a:p>
          <a:p>
            <a:pPr lvl="1"/>
            <a:r>
              <a:rPr lang="fr-FR" sz="1600" dirty="0"/>
              <a:t> </a:t>
            </a:r>
            <a:r>
              <a:rPr lang="fr-FR" sz="1600" b="1" dirty="0" smtClean="0">
                <a:solidFill>
                  <a:schemeClr val="accent1">
                    <a:lumMod val="75000"/>
                  </a:schemeClr>
                </a:solidFill>
              </a:rPr>
              <a:t>MEAN</a:t>
            </a:r>
            <a:r>
              <a:rPr lang="fr-FR" sz="1600" dirty="0" smtClean="0">
                <a:solidFill>
                  <a:schemeClr val="tx2"/>
                </a:solidFill>
              </a:rPr>
              <a:t>,</a:t>
            </a:r>
            <a:r>
              <a:rPr lang="fr-FR" sz="1600" b="1" dirty="0" smtClean="0">
                <a:solidFill>
                  <a:schemeClr val="accent1">
                    <a:lumMod val="75000"/>
                  </a:schemeClr>
                </a:solidFill>
              </a:rPr>
              <a:t> AVG </a:t>
            </a:r>
            <a:r>
              <a:rPr lang="fr-FR" sz="1600" dirty="0" smtClean="0"/>
              <a:t>: moyenne</a:t>
            </a:r>
          </a:p>
          <a:p>
            <a:pPr lvl="1"/>
            <a:r>
              <a:rPr lang="fr-FR" sz="1600" dirty="0"/>
              <a:t> </a:t>
            </a:r>
            <a:r>
              <a:rPr lang="fr-FR" sz="1600" b="1" dirty="0" smtClean="0">
                <a:solidFill>
                  <a:schemeClr val="accent1">
                    <a:lumMod val="75000"/>
                  </a:schemeClr>
                </a:solidFill>
              </a:rPr>
              <a:t>COUNT</a:t>
            </a:r>
            <a:r>
              <a:rPr lang="fr-FR" sz="1600" dirty="0">
                <a:solidFill>
                  <a:schemeClr val="tx2"/>
                </a:solidFill>
              </a:rPr>
              <a:t> ,</a:t>
            </a:r>
            <a:r>
              <a:rPr lang="fr-FR" sz="1600" b="1" dirty="0" smtClean="0">
                <a:solidFill>
                  <a:schemeClr val="accent1">
                    <a:lumMod val="75000"/>
                  </a:schemeClr>
                </a:solidFill>
              </a:rPr>
              <a:t> N </a:t>
            </a:r>
            <a:r>
              <a:rPr lang="fr-FR" sz="1600" dirty="0" smtClean="0"/>
              <a:t>: nombre de valeurs non manquantes</a:t>
            </a:r>
          </a:p>
          <a:p>
            <a:pPr lvl="1"/>
            <a:r>
              <a:rPr lang="fr-FR" sz="1600" dirty="0"/>
              <a:t> </a:t>
            </a:r>
            <a:r>
              <a:rPr lang="fr-FR" sz="1600" b="1" dirty="0" smtClean="0">
                <a:solidFill>
                  <a:schemeClr val="accent1">
                    <a:lumMod val="75000"/>
                  </a:schemeClr>
                </a:solidFill>
              </a:rPr>
              <a:t>CV</a:t>
            </a:r>
            <a:r>
              <a:rPr lang="fr-FR" sz="1600" dirty="0" smtClean="0"/>
              <a:t> : coefficient de variation</a:t>
            </a:r>
          </a:p>
          <a:p>
            <a:pPr lvl="1"/>
            <a:r>
              <a:rPr lang="fr-FR" sz="1600" dirty="0"/>
              <a:t> </a:t>
            </a:r>
            <a:r>
              <a:rPr lang="fr-FR" sz="1600" b="1" dirty="0" smtClean="0">
                <a:solidFill>
                  <a:schemeClr val="accent1">
                    <a:lumMod val="75000"/>
                  </a:schemeClr>
                </a:solidFill>
              </a:rPr>
              <a:t>MIN</a:t>
            </a:r>
            <a:r>
              <a:rPr lang="fr-FR" sz="1600" dirty="0" smtClean="0"/>
              <a:t>, </a:t>
            </a:r>
            <a:r>
              <a:rPr lang="fr-FR" sz="1600" b="1" dirty="0" smtClean="0">
                <a:solidFill>
                  <a:schemeClr val="accent1">
                    <a:lumMod val="75000"/>
                  </a:schemeClr>
                </a:solidFill>
              </a:rPr>
              <a:t>MAX</a:t>
            </a:r>
            <a:r>
              <a:rPr lang="fr-FR" sz="1600" dirty="0" smtClean="0"/>
              <a:t> : plus petite/grande valeur d’une variable</a:t>
            </a:r>
          </a:p>
          <a:p>
            <a:pPr lvl="1"/>
            <a:r>
              <a:rPr lang="fr-FR" sz="1600" dirty="0"/>
              <a:t> </a:t>
            </a:r>
            <a:r>
              <a:rPr lang="fr-FR" sz="1600" b="1" dirty="0" smtClean="0">
                <a:solidFill>
                  <a:schemeClr val="accent1">
                    <a:lumMod val="75000"/>
                  </a:schemeClr>
                </a:solidFill>
              </a:rPr>
              <a:t>SUM</a:t>
            </a:r>
            <a:r>
              <a:rPr lang="fr-FR" sz="1600" dirty="0" smtClean="0"/>
              <a:t> : somme</a:t>
            </a:r>
          </a:p>
          <a:p>
            <a:pPr lvl="1"/>
            <a:r>
              <a:rPr lang="fr-FR" sz="1600" dirty="0"/>
              <a:t> </a:t>
            </a:r>
            <a:r>
              <a:rPr lang="fr-FR" sz="1600" b="1" dirty="0" smtClean="0">
                <a:solidFill>
                  <a:schemeClr val="accent1">
                    <a:lumMod val="75000"/>
                  </a:schemeClr>
                </a:solidFill>
              </a:rPr>
              <a:t>VAR</a:t>
            </a:r>
            <a:r>
              <a:rPr lang="fr-FR" sz="1600" dirty="0" smtClean="0"/>
              <a:t> : VARIANCE</a:t>
            </a:r>
          </a:p>
          <a:p>
            <a:pPr>
              <a:buClr>
                <a:schemeClr val="bg1"/>
              </a:buClr>
            </a:pPr>
            <a:r>
              <a:rPr lang="fr-FR" sz="1800" b="1" dirty="0" smtClean="0"/>
              <a:t>Syntaxe</a:t>
            </a:r>
            <a:r>
              <a:rPr lang="fr-FR" sz="1800" dirty="0" smtClean="0"/>
              <a:t> :</a:t>
            </a:r>
          </a:p>
          <a:p>
            <a:pPr>
              <a:buClr>
                <a:schemeClr val="bg1"/>
              </a:buClr>
            </a:pPr>
            <a:endParaRPr lang="fr-FR" sz="1100" dirty="0"/>
          </a:p>
          <a:p>
            <a:pPr>
              <a:buClr>
                <a:schemeClr val="bg1"/>
              </a:buClr>
            </a:pPr>
            <a:endParaRPr lang="fr-FR" sz="1800" dirty="0" smtClean="0"/>
          </a:p>
          <a:p>
            <a:pPr>
              <a:buClr>
                <a:schemeClr val="bg1"/>
              </a:buClr>
            </a:pPr>
            <a:r>
              <a:rPr lang="fr-FR" sz="1800" b="1" dirty="0" smtClean="0">
                <a:solidFill>
                  <a:schemeClr val="accent1">
                    <a:lumMod val="75000"/>
                  </a:schemeClr>
                </a:solidFill>
              </a:rPr>
              <a:t>AS</a:t>
            </a:r>
            <a:r>
              <a:rPr lang="fr-FR" sz="1800" dirty="0" smtClean="0"/>
              <a:t> permet de donner nom à la variable résultat lorsque nous créons une table en sortie.</a:t>
            </a:r>
          </a:p>
        </p:txBody>
      </p:sp>
      <p:sp>
        <p:nvSpPr>
          <p:cNvPr id="5" name="Titre 4"/>
          <p:cNvSpPr>
            <a:spLocks noGrp="1"/>
          </p:cNvSpPr>
          <p:nvPr>
            <p:ph type="title"/>
          </p:nvPr>
        </p:nvSpPr>
        <p:spPr/>
        <p:txBody>
          <a:bodyPr>
            <a:normAutofit/>
          </a:bodyPr>
          <a:lstStyle/>
          <a:p>
            <a:r>
              <a:rPr lang="fr-FR" cap="all" dirty="0" smtClean="0"/>
              <a:t>Concepts fondamentaux #3</a:t>
            </a:r>
            <a:endParaRPr lang="fr-FR" cap="all" dirty="0"/>
          </a:p>
        </p:txBody>
      </p:sp>
      <p:sp>
        <p:nvSpPr>
          <p:cNvPr id="4" name="Espace réservé du numéro de diapositive 3"/>
          <p:cNvSpPr>
            <a:spLocks noGrp="1"/>
          </p:cNvSpPr>
          <p:nvPr>
            <p:ph type="sldNum" sz="quarter" idx="12"/>
          </p:nvPr>
        </p:nvSpPr>
        <p:spPr/>
        <p:txBody>
          <a:bodyPr/>
          <a:lstStyle/>
          <a:p>
            <a:fld id="{5576368F-74A2-41EB-A1A0-8E728342CBF4}" type="slidenum">
              <a:rPr lang="fr-FR" smtClean="0">
                <a:solidFill>
                  <a:prstClr val="black">
                    <a:tint val="75000"/>
                  </a:prstClr>
                </a:solidFill>
              </a:rPr>
              <a:pPr/>
              <a:t>99</a:t>
            </a:fld>
            <a:endParaRPr lang="fr-FR" dirty="0">
              <a:solidFill>
                <a:prstClr val="black">
                  <a:tint val="75000"/>
                </a:prstClr>
              </a:solidFill>
            </a:endParaRPr>
          </a:p>
        </p:txBody>
      </p:sp>
      <p:sp>
        <p:nvSpPr>
          <p:cNvPr id="8" name="Titre 4"/>
          <p:cNvSpPr txBox="1">
            <a:spLocks/>
          </p:cNvSpPr>
          <p:nvPr/>
        </p:nvSpPr>
        <p:spPr>
          <a:xfrm>
            <a:off x="1629580" y="487329"/>
            <a:ext cx="8974800" cy="478800"/>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cap="small" dirty="0" smtClean="0"/>
              <a:t>fonctions d’agrégation</a:t>
            </a:r>
            <a:endParaRPr lang="fr-FR" cap="small" dirty="0"/>
          </a:p>
        </p:txBody>
      </p:sp>
      <p:sp>
        <p:nvSpPr>
          <p:cNvPr id="14" name="Rectangle 13"/>
          <p:cNvSpPr/>
          <p:nvPr/>
        </p:nvSpPr>
        <p:spPr>
          <a:xfrm>
            <a:off x="1224588" y="3764694"/>
            <a:ext cx="4986800" cy="707886"/>
          </a:xfrm>
          <a:prstGeom prst="rect">
            <a:avLst/>
          </a:prstGeom>
          <a:ln w="3175">
            <a:solidFill>
              <a:schemeClr val="tx2"/>
            </a:solidFill>
          </a:ln>
        </p:spPr>
        <p:txBody>
          <a:bodyPr wrap="square">
            <a:spAutoFit/>
          </a:bodyPr>
          <a:lstStyle/>
          <a:p>
            <a:r>
              <a:rPr lang="fr-FR" sz="1000" dirty="0">
                <a:solidFill>
                  <a:srgbClr val="0000FF"/>
                </a:solidFill>
                <a:latin typeface="Courier New" panose="02070309020205020404" pitchFamily="49" charset="0"/>
              </a:rPr>
              <a:t>select</a:t>
            </a:r>
            <a:r>
              <a:rPr lang="fr-FR" sz="1000" dirty="0">
                <a:solidFill>
                  <a:srgbClr val="000000"/>
                </a:solidFill>
                <a:latin typeface="Courier New" panose="02070309020205020404" pitchFamily="49" charset="0"/>
              </a:rPr>
              <a:t> fonction1(variable) </a:t>
            </a:r>
            <a:r>
              <a:rPr lang="fr-FR" sz="1000" dirty="0" smtClean="0">
                <a:solidFill>
                  <a:srgbClr val="000000"/>
                </a:solidFill>
                <a:latin typeface="Courier New" panose="02070309020205020404" pitchFamily="49" charset="0"/>
              </a:rPr>
              <a:t>&lt;</a:t>
            </a:r>
            <a:r>
              <a:rPr lang="fr-FR" sz="1000" dirty="0" smtClean="0">
                <a:solidFill>
                  <a:srgbClr val="0000FF"/>
                </a:solidFill>
                <a:latin typeface="Courier New" panose="02070309020205020404" pitchFamily="49" charset="0"/>
              </a:rPr>
              <a:t>as</a:t>
            </a:r>
            <a:r>
              <a:rPr lang="fr-FR" sz="1000" dirty="0" smtClean="0">
                <a:solidFill>
                  <a:srgbClr val="000000"/>
                </a:solidFill>
                <a:latin typeface="Courier New" panose="02070309020205020404" pitchFamily="49" charset="0"/>
              </a:rPr>
              <a:t> </a:t>
            </a:r>
            <a:r>
              <a:rPr lang="fr-FR" sz="1000" dirty="0">
                <a:solidFill>
                  <a:srgbClr val="000000"/>
                </a:solidFill>
                <a:latin typeface="Courier New" panose="02070309020205020404" pitchFamily="49" charset="0"/>
              </a:rPr>
              <a:t>nomvar1 LABEL=’label’&gt;,</a:t>
            </a:r>
          </a:p>
          <a:p>
            <a:r>
              <a:rPr lang="fr-FR" sz="1000" dirty="0">
                <a:solidFill>
                  <a:srgbClr val="000000"/>
                </a:solidFill>
                <a:latin typeface="Courier New" panose="02070309020205020404" pitchFamily="49" charset="0"/>
              </a:rPr>
              <a:t>        fonction2(variable) </a:t>
            </a:r>
            <a:r>
              <a:rPr lang="fr-FR" sz="1000" dirty="0" smtClean="0">
                <a:solidFill>
                  <a:srgbClr val="000000"/>
                </a:solidFill>
                <a:latin typeface="Courier New" panose="02070309020205020404" pitchFamily="49" charset="0"/>
              </a:rPr>
              <a:t>&lt;</a:t>
            </a:r>
            <a:r>
              <a:rPr lang="fr-FR" sz="1000" dirty="0" smtClean="0">
                <a:solidFill>
                  <a:srgbClr val="0000FF"/>
                </a:solidFill>
                <a:latin typeface="Courier New" panose="02070309020205020404" pitchFamily="49" charset="0"/>
              </a:rPr>
              <a:t>as</a:t>
            </a:r>
            <a:r>
              <a:rPr lang="fr-FR" sz="1000" dirty="0" smtClean="0">
                <a:solidFill>
                  <a:srgbClr val="000000"/>
                </a:solidFill>
                <a:latin typeface="Courier New" panose="02070309020205020404" pitchFamily="49" charset="0"/>
              </a:rPr>
              <a:t> </a:t>
            </a:r>
            <a:r>
              <a:rPr lang="fr-FR" sz="1000" dirty="0">
                <a:solidFill>
                  <a:srgbClr val="000000"/>
                </a:solidFill>
                <a:latin typeface="Courier New" panose="02070309020205020404" pitchFamily="49" charset="0"/>
              </a:rPr>
              <a:t>nomvar2 LABEL=’label’&gt;,</a:t>
            </a:r>
          </a:p>
          <a:p>
            <a:r>
              <a:rPr lang="fr-FR" sz="1000" dirty="0">
                <a:solidFill>
                  <a:srgbClr val="000000"/>
                </a:solidFill>
                <a:latin typeface="Courier New" panose="02070309020205020404" pitchFamily="49" charset="0"/>
              </a:rPr>
              <a:t> </a:t>
            </a:r>
            <a:r>
              <a:rPr lang="fr-FR" sz="1000" dirty="0" err="1">
                <a:solidFill>
                  <a:srgbClr val="0000FF"/>
                </a:solidFill>
                <a:latin typeface="Courier New" panose="02070309020205020404" pitchFamily="49" charset="0"/>
              </a:rPr>
              <a:t>from</a:t>
            </a:r>
            <a:r>
              <a:rPr lang="fr-FR" sz="1000" dirty="0">
                <a:solidFill>
                  <a:srgbClr val="000000"/>
                </a:solidFill>
                <a:latin typeface="Courier New" panose="02070309020205020404" pitchFamily="49" charset="0"/>
              </a:rPr>
              <a:t> table</a:t>
            </a:r>
          </a:p>
          <a:p>
            <a:r>
              <a:rPr lang="fr-FR" sz="1000" dirty="0">
                <a:solidFill>
                  <a:srgbClr val="000000"/>
                </a:solidFill>
                <a:latin typeface="Courier New" panose="02070309020205020404" pitchFamily="49" charset="0"/>
              </a:rPr>
              <a:t> </a:t>
            </a:r>
            <a:r>
              <a:rPr lang="fr-FR" sz="1000" dirty="0">
                <a:solidFill>
                  <a:srgbClr val="0000FF"/>
                </a:solidFill>
                <a:latin typeface="Courier New" panose="02070309020205020404" pitchFamily="49" charset="0"/>
              </a:rPr>
              <a:t>group</a:t>
            </a:r>
            <a:r>
              <a:rPr lang="fr-FR" sz="1000" dirty="0">
                <a:solidFill>
                  <a:srgbClr val="000000"/>
                </a:solidFill>
                <a:latin typeface="Courier New" panose="02070309020205020404" pitchFamily="49" charset="0"/>
              </a:rPr>
              <a:t> </a:t>
            </a:r>
            <a:r>
              <a:rPr lang="fr-FR" sz="1000" dirty="0">
                <a:solidFill>
                  <a:srgbClr val="0000FF"/>
                </a:solidFill>
                <a:latin typeface="Courier New" panose="02070309020205020404" pitchFamily="49" charset="0"/>
              </a:rPr>
              <a:t>by</a:t>
            </a:r>
            <a:r>
              <a:rPr lang="fr-FR" sz="1000" dirty="0">
                <a:solidFill>
                  <a:srgbClr val="000000"/>
                </a:solidFill>
                <a:latin typeface="Courier New" panose="02070309020205020404" pitchFamily="49" charset="0"/>
              </a:rPr>
              <a:t> variable;</a:t>
            </a:r>
            <a:endParaRPr lang="fr-FR" sz="1400" dirty="0"/>
          </a:p>
        </p:txBody>
      </p:sp>
      <p:pic>
        <p:nvPicPr>
          <p:cNvPr id="9" name="Image 8"/>
          <p:cNvPicPr>
            <a:picLocks noChangeAspect="1"/>
          </p:cNvPicPr>
          <p:nvPr/>
        </p:nvPicPr>
        <p:blipFill rotWithShape="1">
          <a:blip r:embed="rId2"/>
          <a:srcRect r="28730" b="935"/>
          <a:stretch/>
        </p:blipFill>
        <p:spPr>
          <a:xfrm>
            <a:off x="64800" y="54000"/>
            <a:ext cx="2404080" cy="303447"/>
          </a:xfrm>
          <a:prstGeom prst="rect">
            <a:avLst/>
          </a:prstGeom>
        </p:spPr>
      </p:pic>
      <p:sp>
        <p:nvSpPr>
          <p:cNvPr id="10" name="Rectangle 9"/>
          <p:cNvSpPr/>
          <p:nvPr/>
        </p:nvSpPr>
        <p:spPr>
          <a:xfrm>
            <a:off x="1986742" y="0"/>
            <a:ext cx="623454" cy="42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71963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UNIQUEIDENTIFIER" val="19f5b73f-f7b2-4e38-986b-3c29fa0e9eb9"/>
  <p:tag name="_AMO_CONTENTDEFINITION_526950634" val="&lt;ContentDefinition name=&quot;Programme1&quot; rsid=&quot;526950634&quot; type=&quot;SasProgram&quot; format=&quot;ReportXml&quot; imgfmt=&quot;ActiveXImage&quot; created=&quot;11/02/2020 15:54:43&quot; modifed=&quot;11/02/2020 15:54:43&quot; user=&quot;&quot; apply=&quot;False&quot; css=&quot;C:\Program Files\SASEGHome\SASAddInforMicrosoftOffice\8\Styles\sasweb.css&quot; range=&quot;&quot; auto=&quot;False&quot; xTime=&quot;00:00:00&quot; rTime=&quot;00:00:00&quot; bgnew=&quot;False&quot; nFmt=&quot;False&quot; grphSet=&quot;True&quot; imgY=&quot;0&quot; imgX=&quot;0&quot; redirect=&quot;False&quot;&gt;&#10;  &lt;files /&gt;&#10;  &lt;parents /&gt;&#10;  &lt;children /&gt;&#10;  &lt;param n=&quot;DisplayName&quot; v=&quot;Programme1&quot; /&gt;&#10;  &lt;param n=&quot;DisplayType&quot; v=&quot;Programme SAS&quot; /&gt;&#10;  &lt;param n=&quot;Code&quot; v=&quot;&quot; /&gt;&#10;&lt;/ContentDefinition&gt;"/>
</p:tagLst>
</file>

<file path=ppt/theme/theme1.xml><?xml version="1.0" encoding="utf-8"?>
<a:theme xmlns:a="http://schemas.openxmlformats.org/drawingml/2006/main" name="Diapositive couverture et tit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rtlCol="0">
        <a:spAutoFit/>
      </a:bodyPr>
      <a:lstStyle>
        <a:defPPr>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rtlCol="0">
        <a:spAutoFit/>
      </a:bodyPr>
      <a:lstStyle>
        <a:defPPr>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rtlCol="0">
        <a:spAutoFit/>
      </a:bodyPr>
      <a:lstStyle>
        <a:defPPr>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Diamond Grid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asque PPT 01 2017">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amondGrid_16x9_TP103031012" id="{51012571-0B99-42A0-A846-34BAB1718D99}" vid="{F29D8852-CBC1-40DA-AD7F-B86EE6B5BFCF}"/>
    </a:ext>
  </a:extLst>
</a:theme>
</file>

<file path=ppt/theme/theme7.xml><?xml version="1.0" encoding="utf-8"?>
<a:theme xmlns:a="http://schemas.openxmlformats.org/drawingml/2006/main" name="4_Diamond Grid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asque PPT 01 2017">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amondGrid_16x9_TP103031012" id="{51012571-0B99-42A0-A846-34BAB1718D99}" vid="{F29D8852-CBC1-40DA-AD7F-B86EE6B5BFCF}"/>
    </a:ext>
  </a:extLst>
</a:theme>
</file>

<file path=ppt/theme/theme8.xml><?xml version="1.0" encoding="utf-8"?>
<a:theme xmlns:a="http://schemas.openxmlformats.org/drawingml/2006/main" name="4_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rtlCol="0">
        <a:spAutoFit/>
      </a:bodyPr>
      <a:lstStyle>
        <a:defPPr>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20423</TotalTime>
  <Words>14986</Words>
  <Application>Microsoft Office PowerPoint</Application>
  <PresentationFormat>Grand écran</PresentationFormat>
  <Paragraphs>2402</Paragraphs>
  <Slides>109</Slides>
  <Notes>0</Notes>
  <HiddenSlides>0</HiddenSlides>
  <MMClips>0</MMClips>
  <ScaleCrop>false</ScaleCrop>
  <HeadingPairs>
    <vt:vector size="6" baseType="variant">
      <vt:variant>
        <vt:lpstr>Polices utilisées</vt:lpstr>
      </vt:variant>
      <vt:variant>
        <vt:i4>8</vt:i4>
      </vt:variant>
      <vt:variant>
        <vt:lpstr>Thème</vt:lpstr>
      </vt:variant>
      <vt:variant>
        <vt:i4>8</vt:i4>
      </vt:variant>
      <vt:variant>
        <vt:lpstr>Titres des diapositives</vt:lpstr>
      </vt:variant>
      <vt:variant>
        <vt:i4>109</vt:i4>
      </vt:variant>
    </vt:vector>
  </HeadingPairs>
  <TitlesOfParts>
    <vt:vector size="125" baseType="lpstr">
      <vt:lpstr>Arial</vt:lpstr>
      <vt:lpstr>Calibri</vt:lpstr>
      <vt:lpstr>Calibri Light</vt:lpstr>
      <vt:lpstr>Courier New</vt:lpstr>
      <vt:lpstr>Segoe UI Semibold</vt:lpstr>
      <vt:lpstr>Segoe UI Semilight</vt:lpstr>
      <vt:lpstr>Symbol</vt:lpstr>
      <vt:lpstr>Wingdings</vt:lpstr>
      <vt:lpstr>Diapositive couverture et titre</vt:lpstr>
      <vt:lpstr>Diapositive contenu</vt:lpstr>
      <vt:lpstr>1_Diapositive contenu</vt:lpstr>
      <vt:lpstr>2_Diapositive contenu</vt:lpstr>
      <vt:lpstr>3_Diapositive contenu</vt:lpstr>
      <vt:lpstr>3_Diamond Grid 16x9</vt:lpstr>
      <vt:lpstr>4_Diamond Grid 16x9</vt:lpstr>
      <vt:lpstr>4_Diapositive contenu</vt:lpstr>
      <vt:lpstr>SAS Langage Formation</vt:lpstr>
      <vt:lpstr>Sommaire</vt:lpstr>
      <vt:lpstr>Présentation PowerPoint</vt:lpstr>
      <vt:lpstr>Fondamentaux</vt:lpstr>
      <vt:lpstr>Un peu d’histoire</vt:lpstr>
      <vt:lpstr>Les bibliothèques de données #1</vt:lpstr>
      <vt:lpstr>Les bibliothèques de données #2</vt:lpstr>
      <vt:lpstr>Les bibliothèques de données #3</vt:lpstr>
      <vt:lpstr>Les tables et variables #1</vt:lpstr>
      <vt:lpstr>Les tables et variables #2</vt:lpstr>
      <vt:lpstr>Les programmes #1</vt:lpstr>
      <vt:lpstr>Les programmes #2</vt:lpstr>
      <vt:lpstr>Les étapes DATA #1</vt:lpstr>
      <vt:lpstr>Les étapes DATA #2</vt:lpstr>
      <vt:lpstr>Les étapes DATA #3</vt:lpstr>
      <vt:lpstr>Les étapes DATA #4</vt:lpstr>
      <vt:lpstr>Les étapes DATA #5</vt:lpstr>
      <vt:lpstr>Les étapes DATA #6</vt:lpstr>
      <vt:lpstr>Les étapes DATA #7</vt:lpstr>
      <vt:lpstr>Les étapes DATA #8</vt:lpstr>
      <vt:lpstr>Les étapes DATA #9</vt:lpstr>
      <vt:lpstr>Les étapes DATA #10</vt:lpstr>
      <vt:lpstr>Les étapes DATA #11</vt:lpstr>
      <vt:lpstr>Les étapes DATA #12</vt:lpstr>
      <vt:lpstr>Les étapes DATA #13</vt:lpstr>
      <vt:lpstr>Les étapes DATA #14</vt:lpstr>
      <vt:lpstr>Les étapes DATA #15</vt:lpstr>
      <vt:lpstr>Les étapes DATA #16</vt:lpstr>
      <vt:lpstr>Les étapes DATA #17</vt:lpstr>
      <vt:lpstr>Les étapes DATA #18</vt:lpstr>
      <vt:lpstr>Les procédures de base #1</vt:lpstr>
      <vt:lpstr>Les procédures de base #2</vt:lpstr>
      <vt:lpstr>Les procédures de base #3</vt:lpstr>
      <vt:lpstr>Les procédures de base #4</vt:lpstr>
      <vt:lpstr>Les procédures de base #5</vt:lpstr>
      <vt:lpstr>Les procédures de base #6</vt:lpstr>
      <vt:lpstr>Présentation PowerPoint</vt:lpstr>
      <vt:lpstr>Techniques avancées</vt:lpstr>
      <vt:lpstr>Outils de programmation #1</vt:lpstr>
      <vt:lpstr>Outils de programmation #2</vt:lpstr>
      <vt:lpstr>Outils de programmation #3</vt:lpstr>
      <vt:lpstr>Outils de programmation #4</vt:lpstr>
      <vt:lpstr>Outils de programmation #5</vt:lpstr>
      <vt:lpstr>Gestion des formats #1</vt:lpstr>
      <vt:lpstr>Gestion des formats #2</vt:lpstr>
      <vt:lpstr>Gestion des formats #3</vt:lpstr>
      <vt:lpstr>Gestion des formats #4</vt:lpstr>
      <vt:lpstr>Gestion des formats #5</vt:lpstr>
      <vt:lpstr>Gestion des formats #6</vt:lpstr>
      <vt:lpstr>Gestion des formats #7</vt:lpstr>
      <vt:lpstr>Calculs cumulés #1</vt:lpstr>
      <vt:lpstr>Calculs cumulés #2</vt:lpstr>
      <vt:lpstr>Expressions régulières #1</vt:lpstr>
      <vt:lpstr>Expressions régulières #2</vt:lpstr>
      <vt:lpstr>Expressions régulières #3</vt:lpstr>
      <vt:lpstr>Expressions régulières #4</vt:lpstr>
      <vt:lpstr>Expressions régulières #5</vt:lpstr>
      <vt:lpstr>Bonnes pratiques #1</vt:lpstr>
      <vt:lpstr>Bonnes pratiques #2</vt:lpstr>
      <vt:lpstr>Bonnes pratiques #3</vt:lpstr>
      <vt:lpstr>Bonnes pratiques #4</vt:lpstr>
      <vt:lpstr>Bonnes pratiques #5</vt:lpstr>
      <vt:lpstr>Bonnes pratiques #6</vt:lpstr>
      <vt:lpstr>Présentation PowerPoint</vt:lpstr>
      <vt:lpstr>La macro programmation</vt:lpstr>
      <vt:lpstr>Le macro-langage #1</vt:lpstr>
      <vt:lpstr>Le macro-langage #2</vt:lpstr>
      <vt:lpstr>Les macro-variables #1</vt:lpstr>
      <vt:lpstr>Les macro-variables #2</vt:lpstr>
      <vt:lpstr>Les macro-variables #3</vt:lpstr>
      <vt:lpstr>Les macro-variables #4</vt:lpstr>
      <vt:lpstr>Les macro-variables #5</vt:lpstr>
      <vt:lpstr>Les macro-variables #6</vt:lpstr>
      <vt:lpstr>Les macro-variables #7</vt:lpstr>
      <vt:lpstr>Les macro-variables #8</vt:lpstr>
      <vt:lpstr>Les macro-variables #9</vt:lpstr>
      <vt:lpstr>Les macro-variables #10</vt:lpstr>
      <vt:lpstr>Les macro-variables #11</vt:lpstr>
      <vt:lpstr>Les macro-fonctions #1</vt:lpstr>
      <vt:lpstr>Les macro-fonctions #2</vt:lpstr>
      <vt:lpstr>Les macro-fonctions #3</vt:lpstr>
      <vt:lpstr>Les macro-fonctions #4</vt:lpstr>
      <vt:lpstr>Les macro-fonctions #5</vt:lpstr>
      <vt:lpstr>Les macro-programmes #1</vt:lpstr>
      <vt:lpstr>Les macro-programmes #2</vt:lpstr>
      <vt:lpstr>Les macro-programmes #3</vt:lpstr>
      <vt:lpstr>Les macro-programmes #4</vt:lpstr>
      <vt:lpstr>Les macro-programmes #5</vt:lpstr>
      <vt:lpstr>environnements de référence #1</vt:lpstr>
      <vt:lpstr>Fonctions de compilation #1</vt:lpstr>
      <vt:lpstr>Fonctions de compilation #2</vt:lpstr>
      <vt:lpstr>Fonctions d’exécution #1</vt:lpstr>
      <vt:lpstr>Fonctions d’exécution #2</vt:lpstr>
      <vt:lpstr>Macros compilées #1</vt:lpstr>
      <vt:lpstr>Présentation PowerPoint</vt:lpstr>
      <vt:lpstr>La procédure SQL</vt:lpstr>
      <vt:lpstr>Concepts fondamentaux #1</vt:lpstr>
      <vt:lpstr>Concepts fondamentaux #2</vt:lpstr>
      <vt:lpstr>Concepts fondamentaux #3</vt:lpstr>
      <vt:lpstr>Concepts fondamentaux #4</vt:lpstr>
      <vt:lpstr>Jointures</vt:lpstr>
      <vt:lpstr>Jointures</vt:lpstr>
      <vt:lpstr>Jointures</vt:lpstr>
      <vt:lpstr>Jointures</vt:lpstr>
      <vt:lpstr>Jointures</vt:lpstr>
      <vt:lpstr>Jointures</vt:lpstr>
      <vt:lpstr>Macro-variable</vt:lpstr>
      <vt:lpstr>Présentation PowerPoint</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 Qualité des données Avril  2020</dc:title>
  <dc:creator>xavier.illy@acm.fr</dc:creator>
  <cp:keywords>1.0</cp:keywords>
  <cp:lastModifiedBy>GAILLARD Vincent</cp:lastModifiedBy>
  <cp:revision>1011</cp:revision>
  <dcterms:created xsi:type="dcterms:W3CDTF">2019-03-05T13:19:37Z</dcterms:created>
  <dcterms:modified xsi:type="dcterms:W3CDTF">2023-01-20T10:37:04Z</dcterms:modified>
  <cp:category>GT;Qualité des données</cp:category>
</cp:coreProperties>
</file>