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5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6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7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8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9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10.xml" ContentType="application/vnd.openxmlformats-officedocument.theme+xml"/>
  <Override PartName="/ppt/theme/theme11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2" r:id="rId3"/>
    <p:sldMasterId id="2147483695" r:id="rId4"/>
    <p:sldMasterId id="2147483711" r:id="rId5"/>
    <p:sldMasterId id="2147483720" r:id="rId6"/>
    <p:sldMasterId id="2147483728" r:id="rId7"/>
    <p:sldMasterId id="2147483737" r:id="rId8"/>
    <p:sldMasterId id="2147483746" r:id="rId9"/>
  </p:sldMasterIdLst>
  <p:notesMasterIdLst>
    <p:notesMasterId r:id="rId15"/>
  </p:notesMasterIdLst>
  <p:handoutMasterIdLst>
    <p:handoutMasterId r:id="rId16"/>
  </p:handoutMasterIdLst>
  <p:sldIdLst>
    <p:sldId id="257" r:id="rId10"/>
    <p:sldId id="386" r:id="rId11"/>
    <p:sldId id="387" r:id="rId12"/>
    <p:sldId id="385" r:id="rId13"/>
    <p:sldId id="390" r:id="rId14"/>
  </p:sldIdLst>
  <p:sldSz cx="12192000" cy="6858000"/>
  <p:notesSz cx="6858000" cy="9144000"/>
  <p:custDataLst>
    <p:tags r:id="rId17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LY Xavier" initials="IX" lastIdx="1" clrIdx="0">
    <p:extLst>
      <p:ext uri="{19B8F6BF-5375-455C-9EA6-DF929625EA0E}">
        <p15:presenceInfo xmlns:p15="http://schemas.microsoft.com/office/powerpoint/2012/main" userId="S-1-5-21-2000478354-2145943105-1644491937-10388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2A20"/>
    <a:srgbClr val="3333FF"/>
    <a:srgbClr val="551B52"/>
    <a:srgbClr val="642060"/>
    <a:srgbClr val="672C94"/>
    <a:srgbClr val="873AC0"/>
    <a:srgbClr val="642038"/>
    <a:srgbClr val="924C0A"/>
    <a:srgbClr val="920A0C"/>
    <a:srgbClr val="920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5179" autoAdjust="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1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E1B90A-11DD-47BE-B747-E5ADE549048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C2B5FC8-5F58-4972-93E9-5EFB92769ABB}" type="pres">
      <dgm:prSet presAssocID="{05E1B90A-11DD-47BE-B747-E5ADE5490480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A81F532-EF05-4AFA-ACC2-F33CD0354A85}" type="pres">
      <dgm:prSet presAssocID="{05E1B90A-11DD-47BE-B747-E5ADE5490480}" presName="arrow" presStyleLbl="bgShp" presStyleIdx="0" presStyleCnt="1" custScaleX="117647" custLinFactNeighborX="0" custLinFactNeighborY="2333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fr-FR"/>
        </a:p>
      </dgm:t>
    </dgm:pt>
    <dgm:pt modelId="{21FEE79B-E888-43A3-A42A-8F695AF70DAF}" type="pres">
      <dgm:prSet presAssocID="{05E1B90A-11DD-47BE-B747-E5ADE5490480}" presName="linearProcess" presStyleCnt="0"/>
      <dgm:spPr/>
    </dgm:pt>
  </dgm:ptLst>
  <dgm:cxnLst>
    <dgm:cxn modelId="{B987122A-5F10-4758-8133-060957231897}" type="presOf" srcId="{05E1B90A-11DD-47BE-B747-E5ADE5490480}" destId="{1C2B5FC8-5F58-4972-93E9-5EFB92769ABB}" srcOrd="0" destOrd="0" presId="urn:microsoft.com/office/officeart/2005/8/layout/hProcess9"/>
    <dgm:cxn modelId="{39A71A79-7B80-46A3-826B-13411F08A9A2}" type="presParOf" srcId="{1C2B5FC8-5F58-4972-93E9-5EFB92769ABB}" destId="{2A81F532-EF05-4AFA-ACC2-F33CD0354A85}" srcOrd="0" destOrd="0" presId="urn:microsoft.com/office/officeart/2005/8/layout/hProcess9"/>
    <dgm:cxn modelId="{58C5AB60-8B47-4F35-BD32-C11919AFF292}" type="presParOf" srcId="{1C2B5FC8-5F58-4972-93E9-5EFB92769ABB}" destId="{21FEE79B-E888-43A3-A42A-8F695AF70DAF}" srcOrd="1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1F532-EF05-4AFA-ACC2-F33CD0354A85}">
      <dsp:nvSpPr>
        <dsp:cNvPr id="0" name=""/>
        <dsp:cNvSpPr/>
      </dsp:nvSpPr>
      <dsp:spPr>
        <a:xfrm>
          <a:off x="2" y="0"/>
          <a:ext cx="11700034" cy="864096"/>
        </a:xfrm>
        <a:prstGeom prst="rightArrow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FFCB1-02A6-457E-99C7-CE0D3964A044}" type="datetimeFigureOut">
              <a:rPr lang="fr-FR" smtClean="0"/>
              <a:t>25/08/2022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EFFEE-8BB5-4EE3-B5E4-8BEE5445A2D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7851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E228-00D3-4B0C-B1B5-59CA1C698C61}" type="datetimeFigureOut">
              <a:rPr lang="fr-FR" smtClean="0"/>
              <a:t>25/08/2022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7E0B1-8DA9-46EC-BDB4-0CD8ECEAB25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716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_Diapositive d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marL="0" algn="l" defTabSz="914377" rtl="0" eaLnBrk="1" latinLnBrk="0" hangingPunct="1">
              <a:lnSpc>
                <a:spcPct val="90000"/>
              </a:lnSpc>
              <a:spcBef>
                <a:spcPts val="1333"/>
              </a:spcBef>
              <a:defRPr lang="fr-FR" sz="36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dirty="0" smtClean="0"/>
              <a:t>CLIQUEZ POUR AJOUTER UN TITRE</a:t>
            </a:r>
            <a:endParaRPr lang="fr-FR" sz="3600" dirty="0">
              <a:solidFill>
                <a:srgbClr val="13324A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b="0" kern="1200" baseline="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Indiquez la date – le lieu - le Prénom et le Nom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9415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4371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8698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0167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/2_Diapositive titre-intermédi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8"/>
          <p:cNvSpPr>
            <a:spLocks noGrp="1"/>
          </p:cNvSpPr>
          <p:nvPr>
            <p:ph type="body" idx="1" hasCustomPrompt="1"/>
          </p:nvPr>
        </p:nvSpPr>
        <p:spPr>
          <a:xfrm>
            <a:off x="994047" y="212820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solidFill>
                  <a:srgbClr val="13324A"/>
                </a:solidFill>
                <a:latin typeface="+mj-lt"/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1532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65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303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748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922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2547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922814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3570765" y="1241847"/>
            <a:ext cx="2630134" cy="1214452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baseline="0">
                <a:solidFill>
                  <a:srgbClr val="13324A"/>
                </a:solidFill>
                <a:latin typeface="+mj-lt"/>
              </a:defRPr>
            </a:lvl1pPr>
            <a:lvl2pPr marL="685783" indent="-228594" algn="l">
              <a:buFont typeface="Calibri Light" panose="020F0302020204030204" pitchFamily="34" charset="0"/>
              <a:buChar char="›"/>
              <a:defRPr sz="1000" baseline="0">
                <a:solidFill>
                  <a:schemeClr val="tx1"/>
                </a:solidFill>
                <a:latin typeface="+mn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1"/>
            <a:r>
              <a:rPr lang="fr-FR" dirty="0" smtClean="0"/>
              <a:t>A compléter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2130878" y="214680"/>
            <a:ext cx="4131129" cy="523220"/>
          </a:xfrm>
          <a:prstGeom prst="rect">
            <a:avLst/>
          </a:prstGeom>
        </p:spPr>
        <p:txBody>
          <a:bodyPr/>
          <a:lstStyle>
            <a:lvl1pPr algn="l">
              <a:defRPr sz="1800">
                <a:ln>
                  <a:noFill/>
                </a:ln>
                <a:solidFill>
                  <a:srgbClr val="335B82"/>
                </a:solidFill>
                <a:latin typeface="+mn-lt"/>
              </a:defRPr>
            </a:lvl1pPr>
          </a:lstStyle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" name="ZoneTexte 1"/>
          <p:cNvSpPr txBox="1"/>
          <p:nvPr userDrawn="1"/>
        </p:nvSpPr>
        <p:spPr>
          <a:xfrm>
            <a:off x="810606" y="208808"/>
            <a:ext cx="132027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dirty="0" smtClean="0">
                <a:solidFill>
                  <a:prstClr val="black"/>
                </a:solidFill>
              </a:rPr>
              <a:t>PERIMETRE: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7" name="ZoneTexte 6"/>
          <p:cNvSpPr txBox="1"/>
          <p:nvPr userDrawn="1"/>
        </p:nvSpPr>
        <p:spPr>
          <a:xfrm>
            <a:off x="6351814" y="208663"/>
            <a:ext cx="120831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dirty="0" smtClean="0">
                <a:solidFill>
                  <a:prstClr val="black"/>
                </a:solidFill>
              </a:rPr>
              <a:t>REFERENT: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7650163" y="207963"/>
            <a:ext cx="2816451" cy="608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335B82"/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987876" y="937866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Votre périmètre: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987876" y="3413584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Vos traitements majeurs: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4" name="Espace réservé du contenu 9"/>
          <p:cNvSpPr>
            <a:spLocks noGrp="1"/>
          </p:cNvSpPr>
          <p:nvPr>
            <p:ph sz="half" idx="15" hasCustomPrompt="1"/>
          </p:nvPr>
        </p:nvSpPr>
        <p:spPr>
          <a:xfrm>
            <a:off x="6556664" y="1307198"/>
            <a:ext cx="5050226" cy="209677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000">
                <a:solidFill>
                  <a:schemeClr val="tx1"/>
                </a:solidFill>
                <a:latin typeface="+mn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1"/>
            <a:r>
              <a:rPr lang="fr-FR" dirty="0" smtClean="0"/>
              <a:t>A compléter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/>
          <p:nvPr userDrawn="1"/>
        </p:nvSpPr>
        <p:spPr>
          <a:xfrm>
            <a:off x="6425290" y="928252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Vos enjeux 2019-2020: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6425290" y="3403970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Les points à aborder et/ou partager: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987876" y="3792530"/>
            <a:ext cx="5188657" cy="230981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</a:p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6556664" y="3774699"/>
            <a:ext cx="5050226" cy="2309813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</a:p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>
          <a:xfrm>
            <a:off x="76448" y="8231"/>
            <a:ext cx="824594" cy="824594"/>
            <a:chOff x="0" y="0"/>
            <a:chExt cx="824594" cy="824594"/>
          </a:xfrm>
        </p:grpSpPr>
        <p:pic>
          <p:nvPicPr>
            <p:cNvPr id="19" name="Image 18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E4E2EA"/>
                </a:clrFrom>
                <a:clrTo>
                  <a:srgbClr val="E4E2EA">
                    <a:alpha val="0"/>
                  </a:srgbClr>
                </a:clrTo>
              </a:clrChange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824594" cy="824594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 userDrawn="1"/>
          </p:nvSpPr>
          <p:spPr>
            <a:xfrm>
              <a:off x="148782" y="181741"/>
              <a:ext cx="495569" cy="108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b="1" dirty="0" smtClean="0">
                  <a:solidFill>
                    <a:srgbClr val="335B82"/>
                  </a:solidFill>
                </a:rPr>
                <a:t>GACM</a:t>
              </a:r>
              <a:endParaRPr lang="fr-FR" sz="800" b="1" dirty="0">
                <a:solidFill>
                  <a:srgbClr val="335B82"/>
                </a:solidFill>
              </a:endParaRPr>
            </a:p>
          </p:txBody>
        </p:sp>
      </p:grpSp>
      <p:grpSp>
        <p:nvGrpSpPr>
          <p:cNvPr id="28" name="Groupe 27"/>
          <p:cNvGrpSpPr/>
          <p:nvPr userDrawn="1"/>
        </p:nvGrpSpPr>
        <p:grpSpPr>
          <a:xfrm>
            <a:off x="987876" y="1290332"/>
            <a:ext cx="2676778" cy="1232055"/>
            <a:chOff x="-7057" y="1318843"/>
            <a:chExt cx="2676778" cy="1232055"/>
          </a:xfrm>
        </p:grpSpPr>
        <p:sp>
          <p:nvSpPr>
            <p:cNvPr id="22" name="ZoneTexte 21"/>
            <p:cNvSpPr txBox="1"/>
            <p:nvPr userDrawn="1"/>
          </p:nvSpPr>
          <p:spPr>
            <a:xfrm>
              <a:off x="39587" y="1318843"/>
              <a:ext cx="1580902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b="1" dirty="0" smtClean="0">
                  <a:solidFill>
                    <a:prstClr val="black"/>
                  </a:solidFill>
                </a:rPr>
                <a:t>Nb d’utilisateurs SAS :</a:t>
              </a:r>
              <a:endParaRPr lang="fr-FR" sz="1000" b="1" dirty="0">
                <a:solidFill>
                  <a:prstClr val="black"/>
                </a:solidFill>
              </a:endParaRPr>
            </a:p>
          </p:txBody>
        </p:sp>
        <p:sp>
          <p:nvSpPr>
            <p:cNvPr id="23" name="ZoneTexte 22"/>
            <p:cNvSpPr txBox="1"/>
            <p:nvPr userDrawn="1"/>
          </p:nvSpPr>
          <p:spPr>
            <a:xfrm>
              <a:off x="0" y="1554331"/>
              <a:ext cx="2669721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des tâches SEG (uniquement): 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4" name="ZoneTexte 23"/>
            <p:cNvSpPr txBox="1"/>
            <p:nvPr userDrawn="1"/>
          </p:nvSpPr>
          <p:spPr>
            <a:xfrm>
              <a:off x="-7056" y="1790947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du langage SAS: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5" name="ZoneTexte 24"/>
            <p:cNvSpPr txBox="1"/>
            <p:nvPr userDrawn="1"/>
          </p:nvSpPr>
          <p:spPr>
            <a:xfrm>
              <a:off x="-7057" y="2046773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du </a:t>
              </a:r>
              <a:r>
                <a:rPr lang="fr-FR" sz="1000" dirty="0" err="1" smtClean="0">
                  <a:solidFill>
                    <a:prstClr val="black"/>
                  </a:solidFill>
                </a:rPr>
                <a:t>reporting</a:t>
              </a:r>
              <a:r>
                <a:rPr lang="fr-FR" sz="1000" dirty="0" smtClean="0">
                  <a:solidFill>
                    <a:prstClr val="black"/>
                  </a:solidFill>
                </a:rPr>
                <a:t> SAS (</a:t>
              </a:r>
              <a:r>
                <a:rPr lang="fr-FR" sz="800" dirty="0" err="1" smtClean="0">
                  <a:solidFill>
                    <a:prstClr val="black"/>
                  </a:solidFill>
                </a:rPr>
                <a:t>ods</a:t>
              </a:r>
              <a:r>
                <a:rPr lang="fr-FR" sz="800" dirty="0" smtClean="0">
                  <a:solidFill>
                    <a:prstClr val="black"/>
                  </a:solidFill>
                </a:rPr>
                <a:t>, etc</a:t>
              </a:r>
              <a:r>
                <a:rPr lang="fr-FR" sz="1000" dirty="0" smtClean="0">
                  <a:solidFill>
                    <a:prstClr val="black"/>
                  </a:solidFill>
                </a:rPr>
                <a:t>.):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6" name="ZoneTexte 25"/>
            <p:cNvSpPr txBox="1"/>
            <p:nvPr userDrawn="1"/>
          </p:nvSpPr>
          <p:spPr>
            <a:xfrm>
              <a:off x="0" y="2304677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… 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ZoneTexte 28"/>
          <p:cNvSpPr txBox="1"/>
          <p:nvPr userDrawn="1"/>
        </p:nvSpPr>
        <p:spPr>
          <a:xfrm>
            <a:off x="994932" y="2608867"/>
            <a:ext cx="257583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sz="1000" b="1" dirty="0" smtClean="0">
                <a:solidFill>
                  <a:prstClr val="black"/>
                </a:solidFill>
              </a:rPr>
              <a:t>Besoins en formation: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niveau 1: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niveau 2: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optimisation:  </a:t>
            </a:r>
            <a:endParaRPr lang="fr-FR" sz="1000" dirty="0">
              <a:solidFill>
                <a:prstClr val="black"/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8" hasCustomPrompt="1"/>
          </p:nvPr>
        </p:nvSpPr>
        <p:spPr>
          <a:xfrm>
            <a:off x="3578676" y="2748725"/>
            <a:ext cx="2630487" cy="56802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3080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2_Diapositive titre-intermédi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8"/>
          <p:cNvSpPr>
            <a:spLocks noGrp="1"/>
          </p:cNvSpPr>
          <p:nvPr>
            <p:ph type="body" idx="1" hasCustomPrompt="1"/>
          </p:nvPr>
        </p:nvSpPr>
        <p:spPr>
          <a:xfrm>
            <a:off x="994047" y="212820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solidFill>
                  <a:srgbClr val="13324A"/>
                </a:solidFill>
                <a:latin typeface="+mj-lt"/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728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4247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4156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7302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185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966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130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888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6353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6114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983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922814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3570765" y="1241847"/>
            <a:ext cx="2630134" cy="1214452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baseline="0">
                <a:solidFill>
                  <a:srgbClr val="13324A"/>
                </a:solidFill>
                <a:latin typeface="+mj-lt"/>
              </a:defRPr>
            </a:lvl1pPr>
            <a:lvl2pPr marL="685783" indent="-228594" algn="l">
              <a:buFont typeface="Calibri Light" panose="020F0302020204030204" pitchFamily="34" charset="0"/>
              <a:buChar char="›"/>
              <a:defRPr sz="1000" baseline="0">
                <a:solidFill>
                  <a:schemeClr val="tx1"/>
                </a:solidFill>
                <a:latin typeface="+mn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1"/>
            <a:r>
              <a:rPr lang="fr-FR" dirty="0" smtClean="0"/>
              <a:t>A compléter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2130878" y="214680"/>
            <a:ext cx="4131129" cy="523220"/>
          </a:xfrm>
          <a:prstGeom prst="rect">
            <a:avLst/>
          </a:prstGeom>
        </p:spPr>
        <p:txBody>
          <a:bodyPr/>
          <a:lstStyle>
            <a:lvl1pPr algn="l">
              <a:defRPr sz="1800">
                <a:ln>
                  <a:noFill/>
                </a:ln>
                <a:solidFill>
                  <a:srgbClr val="335B82"/>
                </a:solidFill>
                <a:latin typeface="+mn-lt"/>
              </a:defRPr>
            </a:lvl1pPr>
          </a:lstStyle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" name="ZoneTexte 1"/>
          <p:cNvSpPr txBox="1"/>
          <p:nvPr userDrawn="1"/>
        </p:nvSpPr>
        <p:spPr>
          <a:xfrm>
            <a:off x="810606" y="208808"/>
            <a:ext cx="132027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dirty="0" smtClean="0">
                <a:solidFill>
                  <a:prstClr val="black"/>
                </a:solidFill>
              </a:rPr>
              <a:t>PERIMETRE: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7" name="ZoneTexte 6"/>
          <p:cNvSpPr txBox="1"/>
          <p:nvPr userDrawn="1"/>
        </p:nvSpPr>
        <p:spPr>
          <a:xfrm>
            <a:off x="6351814" y="208663"/>
            <a:ext cx="120831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dirty="0" smtClean="0">
                <a:solidFill>
                  <a:prstClr val="black"/>
                </a:solidFill>
              </a:rPr>
              <a:t>REFERENT: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7650163" y="207963"/>
            <a:ext cx="2816451" cy="608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335B82"/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987876" y="937866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Votre périmètre: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987876" y="3413584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Vos traitements majeurs: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4" name="Espace réservé du contenu 9"/>
          <p:cNvSpPr>
            <a:spLocks noGrp="1"/>
          </p:cNvSpPr>
          <p:nvPr>
            <p:ph sz="half" idx="15" hasCustomPrompt="1"/>
          </p:nvPr>
        </p:nvSpPr>
        <p:spPr>
          <a:xfrm>
            <a:off x="6556664" y="1307198"/>
            <a:ext cx="5050226" cy="209677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000">
                <a:solidFill>
                  <a:schemeClr val="tx1"/>
                </a:solidFill>
                <a:latin typeface="+mn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1"/>
            <a:r>
              <a:rPr lang="fr-FR" dirty="0" smtClean="0"/>
              <a:t>A compléter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/>
          <p:nvPr userDrawn="1"/>
        </p:nvSpPr>
        <p:spPr>
          <a:xfrm>
            <a:off x="6425290" y="928252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Vos enjeux 2019-2020: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6425290" y="3403970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Les points à aborder et/ou partager: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987876" y="3792530"/>
            <a:ext cx="5188657" cy="230981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</a:p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6556664" y="3774699"/>
            <a:ext cx="5050226" cy="2309813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</a:p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>
          <a:xfrm>
            <a:off x="76448" y="8231"/>
            <a:ext cx="824594" cy="824594"/>
            <a:chOff x="0" y="0"/>
            <a:chExt cx="824594" cy="824594"/>
          </a:xfrm>
        </p:grpSpPr>
        <p:pic>
          <p:nvPicPr>
            <p:cNvPr id="19" name="Image 18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E4E2EA"/>
                </a:clrFrom>
                <a:clrTo>
                  <a:srgbClr val="E4E2EA">
                    <a:alpha val="0"/>
                  </a:srgbClr>
                </a:clrTo>
              </a:clrChange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824594" cy="824594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 userDrawn="1"/>
          </p:nvSpPr>
          <p:spPr>
            <a:xfrm>
              <a:off x="148782" y="181741"/>
              <a:ext cx="495569" cy="108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b="1" dirty="0" smtClean="0">
                  <a:solidFill>
                    <a:srgbClr val="335B82"/>
                  </a:solidFill>
                </a:rPr>
                <a:t>GACM</a:t>
              </a:r>
              <a:endParaRPr lang="fr-FR" sz="800" b="1" dirty="0">
                <a:solidFill>
                  <a:srgbClr val="335B82"/>
                </a:solidFill>
              </a:endParaRPr>
            </a:p>
          </p:txBody>
        </p:sp>
      </p:grpSp>
      <p:grpSp>
        <p:nvGrpSpPr>
          <p:cNvPr id="28" name="Groupe 27"/>
          <p:cNvGrpSpPr/>
          <p:nvPr userDrawn="1"/>
        </p:nvGrpSpPr>
        <p:grpSpPr>
          <a:xfrm>
            <a:off x="987876" y="1290332"/>
            <a:ext cx="2676778" cy="1232055"/>
            <a:chOff x="-7057" y="1318843"/>
            <a:chExt cx="2676778" cy="1232055"/>
          </a:xfrm>
        </p:grpSpPr>
        <p:sp>
          <p:nvSpPr>
            <p:cNvPr id="22" name="ZoneTexte 21"/>
            <p:cNvSpPr txBox="1"/>
            <p:nvPr userDrawn="1"/>
          </p:nvSpPr>
          <p:spPr>
            <a:xfrm>
              <a:off x="39587" y="1318843"/>
              <a:ext cx="1580902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b="1" dirty="0" smtClean="0">
                  <a:solidFill>
                    <a:prstClr val="black"/>
                  </a:solidFill>
                </a:rPr>
                <a:t>Nb d’utilisateurs SAS :</a:t>
              </a:r>
              <a:endParaRPr lang="fr-FR" sz="1000" b="1" dirty="0">
                <a:solidFill>
                  <a:prstClr val="black"/>
                </a:solidFill>
              </a:endParaRPr>
            </a:p>
          </p:txBody>
        </p:sp>
        <p:sp>
          <p:nvSpPr>
            <p:cNvPr id="23" name="ZoneTexte 22"/>
            <p:cNvSpPr txBox="1"/>
            <p:nvPr userDrawn="1"/>
          </p:nvSpPr>
          <p:spPr>
            <a:xfrm>
              <a:off x="0" y="1554331"/>
              <a:ext cx="2669721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des tâches SEG (uniquement): 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4" name="ZoneTexte 23"/>
            <p:cNvSpPr txBox="1"/>
            <p:nvPr userDrawn="1"/>
          </p:nvSpPr>
          <p:spPr>
            <a:xfrm>
              <a:off x="-7056" y="1790947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du langage SAS: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5" name="ZoneTexte 24"/>
            <p:cNvSpPr txBox="1"/>
            <p:nvPr userDrawn="1"/>
          </p:nvSpPr>
          <p:spPr>
            <a:xfrm>
              <a:off x="-7057" y="2046773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du </a:t>
              </a:r>
              <a:r>
                <a:rPr lang="fr-FR" sz="1000" dirty="0" err="1" smtClean="0">
                  <a:solidFill>
                    <a:prstClr val="black"/>
                  </a:solidFill>
                </a:rPr>
                <a:t>reporting</a:t>
              </a:r>
              <a:r>
                <a:rPr lang="fr-FR" sz="1000" dirty="0" smtClean="0">
                  <a:solidFill>
                    <a:prstClr val="black"/>
                  </a:solidFill>
                </a:rPr>
                <a:t> SAS (</a:t>
              </a:r>
              <a:r>
                <a:rPr lang="fr-FR" sz="800" dirty="0" err="1" smtClean="0">
                  <a:solidFill>
                    <a:prstClr val="black"/>
                  </a:solidFill>
                </a:rPr>
                <a:t>ods</a:t>
              </a:r>
              <a:r>
                <a:rPr lang="fr-FR" sz="800" dirty="0" smtClean="0">
                  <a:solidFill>
                    <a:prstClr val="black"/>
                  </a:solidFill>
                </a:rPr>
                <a:t>, etc</a:t>
              </a:r>
              <a:r>
                <a:rPr lang="fr-FR" sz="1000" dirty="0" smtClean="0">
                  <a:solidFill>
                    <a:prstClr val="black"/>
                  </a:solidFill>
                </a:rPr>
                <a:t>.):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6" name="ZoneTexte 25"/>
            <p:cNvSpPr txBox="1"/>
            <p:nvPr userDrawn="1"/>
          </p:nvSpPr>
          <p:spPr>
            <a:xfrm>
              <a:off x="0" y="2304677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… 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ZoneTexte 28"/>
          <p:cNvSpPr txBox="1"/>
          <p:nvPr userDrawn="1"/>
        </p:nvSpPr>
        <p:spPr>
          <a:xfrm>
            <a:off x="994932" y="2608867"/>
            <a:ext cx="257583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sz="1000" b="1" dirty="0" smtClean="0">
                <a:solidFill>
                  <a:prstClr val="black"/>
                </a:solidFill>
              </a:rPr>
              <a:t>Besoins en formation: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niveau 1: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niveau 2: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optimisation:  </a:t>
            </a:r>
            <a:endParaRPr lang="fr-FR" sz="1000" dirty="0">
              <a:solidFill>
                <a:prstClr val="black"/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8" hasCustomPrompt="1"/>
          </p:nvPr>
        </p:nvSpPr>
        <p:spPr>
          <a:xfrm>
            <a:off x="3578676" y="2748725"/>
            <a:ext cx="2630487" cy="56802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22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0667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5954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5834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680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4913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141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267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375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0941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7384"/>
            <a:ext cx="10972800" cy="5913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692696"/>
            <a:ext cx="10972800" cy="57606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9342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6808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8232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72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68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flip="none" rotWithShape="1">
          <a:gsLst>
            <a:gs pos="0">
              <a:schemeClr val="bg1"/>
            </a:gs>
            <a:gs pos="77000">
              <a:srgbClr val="FDFFFC"/>
            </a:gs>
            <a:gs pos="10000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 6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2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723" y="2372883"/>
            <a:ext cx="8352928" cy="21382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 b="0" cap="none" baseline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723" y="4773150"/>
            <a:ext cx="8352928" cy="4527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427" y="6214849"/>
            <a:ext cx="1996800" cy="56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649" b="-26"/>
          <a:stretch/>
        </p:blipFill>
        <p:spPr>
          <a:xfrm rot="10800000">
            <a:off x="5150328" y="-733"/>
            <a:ext cx="7041672" cy="68587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608" y="2468894"/>
            <a:ext cx="7061392" cy="13894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 cap="none" baseline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0864" y="4005064"/>
            <a:ext cx="7059520" cy="45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0" hasCustomPrompt="1"/>
          </p:nvPr>
        </p:nvSpPr>
        <p:spPr>
          <a:xfrm>
            <a:off x="1" y="0"/>
            <a:ext cx="5135033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i="1" baseline="0"/>
            </a:lvl1pPr>
          </a:lstStyle>
          <a:p>
            <a:pPr lvl="0"/>
            <a:r>
              <a:rPr lang="fr-FR" dirty="0" smtClean="0"/>
              <a:t>(image, </a:t>
            </a:r>
            <a:r>
              <a:rPr lang="fr-FR" dirty="0" err="1" smtClean="0"/>
              <a:t>recoloriée</a:t>
            </a:r>
            <a:r>
              <a:rPr lang="fr-FR" dirty="0" smtClean="0"/>
              <a:t> en bleu)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427" y="6214849"/>
            <a:ext cx="1996800" cy="56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7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1295400" y="1028700"/>
            <a:ext cx="9601200" cy="518371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/>
            </a:lvl1pPr>
            <a:lvl2pPr>
              <a:spcBef>
                <a:spcPts val="0"/>
              </a:spcBef>
              <a:spcAft>
                <a:spcPts val="800"/>
              </a:spcAft>
              <a:defRPr/>
            </a:lvl2pPr>
            <a:lvl3pPr>
              <a:spcBef>
                <a:spcPts val="0"/>
              </a:spcBef>
              <a:spcAft>
                <a:spcPts val="800"/>
              </a:spcAft>
              <a:defRPr/>
            </a:lvl3pPr>
            <a:lvl4pPr>
              <a:spcBef>
                <a:spcPts val="0"/>
              </a:spcBef>
              <a:spcAft>
                <a:spcPts val="800"/>
              </a:spcAft>
              <a:defRPr/>
            </a:lvl4pPr>
            <a:lvl5pPr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cxnSp>
        <p:nvCxnSpPr>
          <p:cNvPr id="4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08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559829" y="164637"/>
            <a:ext cx="7488832" cy="632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4655840" y="1028700"/>
            <a:ext cx="7392821" cy="518371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/>
            </a:lvl1pPr>
            <a:lvl2pPr>
              <a:spcBef>
                <a:spcPts val="0"/>
              </a:spcBef>
              <a:spcAft>
                <a:spcPts val="800"/>
              </a:spcAft>
              <a:defRPr/>
            </a:lvl2pPr>
            <a:lvl3pPr>
              <a:spcBef>
                <a:spcPts val="0"/>
              </a:spcBef>
              <a:spcAft>
                <a:spcPts val="800"/>
              </a:spcAft>
              <a:defRPr/>
            </a:lvl3pPr>
            <a:lvl4pPr>
              <a:spcBef>
                <a:spcPts val="0"/>
              </a:spcBef>
              <a:spcAft>
                <a:spcPts val="800"/>
              </a:spcAft>
              <a:defRPr/>
            </a:lvl4pPr>
            <a:lvl5pPr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6" name="Espace réservé du contenu 3"/>
          <p:cNvSpPr>
            <a:spLocks noGrp="1"/>
          </p:cNvSpPr>
          <p:nvPr>
            <p:ph sz="quarter" idx="14"/>
          </p:nvPr>
        </p:nvSpPr>
        <p:spPr>
          <a:xfrm>
            <a:off x="0" y="1028733"/>
            <a:ext cx="4464051" cy="51836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b="1"/>
            </a:lvl1pPr>
            <a:lvl2pPr marL="274313" indent="0" algn="ctr">
              <a:buNone/>
              <a:defRPr b="1"/>
            </a:lvl2pPr>
            <a:lvl3pPr marL="506399" indent="0" algn="ctr">
              <a:buNone/>
              <a:defRPr b="1"/>
            </a:lvl3pPr>
            <a:lvl4pPr marL="731502" indent="0" algn="ctr">
              <a:buNone/>
              <a:defRPr b="1"/>
            </a:lvl4pPr>
            <a:lvl5pPr marL="963588" indent="0" algn="ctr">
              <a:buNone/>
              <a:defRPr b="1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endParaRPr lang="fr-FR" dirty="0"/>
          </a:p>
        </p:txBody>
      </p:sp>
      <p:cxnSp>
        <p:nvCxnSpPr>
          <p:cNvPr id="17" name="Straight Connector 147"/>
          <p:cNvCxnSpPr/>
          <p:nvPr userDrawn="1"/>
        </p:nvCxnSpPr>
        <p:spPr>
          <a:xfrm>
            <a:off x="4559829" y="797163"/>
            <a:ext cx="748883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709" y="548680"/>
            <a:ext cx="4472528" cy="589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4"/>
            <a:ext cx="4572000" cy="328748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4"/>
            <a:ext cx="4572000" cy="328748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cxnSp>
        <p:nvCxnSpPr>
          <p:cNvPr id="12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46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201"/>
            <a:ext cx="4572000" cy="381000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201"/>
            <a:ext cx="4572000" cy="381000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cxnSp>
        <p:nvCxnSpPr>
          <p:cNvPr id="5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70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8699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4F733F67-8A92-4DBD-9095-733F5EAF4738}" type="datetime1">
              <a:rPr lang="fr-FR" smtClean="0">
                <a:solidFill>
                  <a:prstClr val="black"/>
                </a:solidFill>
              </a:rPr>
              <a:pPr/>
              <a:t>25/08/2022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E1B1922-A48B-4C42-ABA3-393FB46A6EAA}" type="slidenum">
              <a:rPr lang="fr-FR" smtClean="0">
                <a:solidFill>
                  <a:prstClr val="black"/>
                </a:solidFill>
              </a:rPr>
              <a:pPr/>
              <a:t>‹N°›</a:t>
            </a:fld>
            <a:endParaRPr lang="fr-FR">
              <a:solidFill>
                <a:prstClr val="black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998" y="241566"/>
            <a:ext cx="1646135" cy="70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53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flip="none" rotWithShape="1">
          <a:gsLst>
            <a:gs pos="0">
              <a:schemeClr val="bg1"/>
            </a:gs>
            <a:gs pos="77000">
              <a:srgbClr val="FDFFFC"/>
            </a:gs>
            <a:gs pos="10000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 6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2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723" y="2372883"/>
            <a:ext cx="8352928" cy="21382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 b="0" cap="none" baseline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723" y="4773150"/>
            <a:ext cx="8352928" cy="4527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427" y="6214849"/>
            <a:ext cx="1996800" cy="56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9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649" b="-26"/>
          <a:stretch/>
        </p:blipFill>
        <p:spPr>
          <a:xfrm rot="10800000">
            <a:off x="5150328" y="-733"/>
            <a:ext cx="7041672" cy="68587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608" y="2468894"/>
            <a:ext cx="7061392" cy="13894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 cap="none" baseline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0864" y="4005064"/>
            <a:ext cx="7059520" cy="45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0" hasCustomPrompt="1"/>
          </p:nvPr>
        </p:nvSpPr>
        <p:spPr>
          <a:xfrm>
            <a:off x="1" y="0"/>
            <a:ext cx="5135033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i="1" baseline="0"/>
            </a:lvl1pPr>
          </a:lstStyle>
          <a:p>
            <a:pPr lvl="0"/>
            <a:r>
              <a:rPr lang="fr-FR" dirty="0" smtClean="0"/>
              <a:t>(image, </a:t>
            </a:r>
            <a:r>
              <a:rPr lang="fr-FR" dirty="0" err="1" smtClean="0"/>
              <a:t>recoloriée</a:t>
            </a:r>
            <a:r>
              <a:rPr lang="fr-FR" dirty="0" smtClean="0"/>
              <a:t> en bleu)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427" y="6214849"/>
            <a:ext cx="1996800" cy="56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4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1295400" y="1028700"/>
            <a:ext cx="9601200" cy="518371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/>
            </a:lvl1pPr>
            <a:lvl2pPr>
              <a:spcBef>
                <a:spcPts val="0"/>
              </a:spcBef>
              <a:spcAft>
                <a:spcPts val="800"/>
              </a:spcAft>
              <a:defRPr/>
            </a:lvl2pPr>
            <a:lvl3pPr>
              <a:spcBef>
                <a:spcPts val="0"/>
              </a:spcBef>
              <a:spcAft>
                <a:spcPts val="800"/>
              </a:spcAft>
              <a:defRPr/>
            </a:lvl3pPr>
            <a:lvl4pPr>
              <a:spcBef>
                <a:spcPts val="0"/>
              </a:spcBef>
              <a:spcAft>
                <a:spcPts val="800"/>
              </a:spcAft>
              <a:defRPr/>
            </a:lvl4pPr>
            <a:lvl5pPr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cxnSp>
        <p:nvCxnSpPr>
          <p:cNvPr id="4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43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559829" y="164637"/>
            <a:ext cx="7488832" cy="632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4655840" y="1028700"/>
            <a:ext cx="7392821" cy="518371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/>
            </a:lvl1pPr>
            <a:lvl2pPr>
              <a:spcBef>
                <a:spcPts val="0"/>
              </a:spcBef>
              <a:spcAft>
                <a:spcPts val="800"/>
              </a:spcAft>
              <a:defRPr/>
            </a:lvl2pPr>
            <a:lvl3pPr>
              <a:spcBef>
                <a:spcPts val="0"/>
              </a:spcBef>
              <a:spcAft>
                <a:spcPts val="800"/>
              </a:spcAft>
              <a:defRPr/>
            </a:lvl3pPr>
            <a:lvl4pPr>
              <a:spcBef>
                <a:spcPts val="0"/>
              </a:spcBef>
              <a:spcAft>
                <a:spcPts val="800"/>
              </a:spcAft>
              <a:defRPr/>
            </a:lvl4pPr>
            <a:lvl5pPr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6" name="Espace réservé du contenu 3"/>
          <p:cNvSpPr>
            <a:spLocks noGrp="1"/>
          </p:cNvSpPr>
          <p:nvPr>
            <p:ph sz="quarter" idx="14"/>
          </p:nvPr>
        </p:nvSpPr>
        <p:spPr>
          <a:xfrm>
            <a:off x="0" y="1028733"/>
            <a:ext cx="4464051" cy="51836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b="1"/>
            </a:lvl1pPr>
            <a:lvl2pPr marL="274313" indent="0" algn="ctr">
              <a:buNone/>
              <a:defRPr b="1"/>
            </a:lvl2pPr>
            <a:lvl3pPr marL="506399" indent="0" algn="ctr">
              <a:buNone/>
              <a:defRPr b="1"/>
            </a:lvl3pPr>
            <a:lvl4pPr marL="731502" indent="0" algn="ctr">
              <a:buNone/>
              <a:defRPr b="1"/>
            </a:lvl4pPr>
            <a:lvl5pPr marL="963588" indent="0" algn="ctr">
              <a:buNone/>
              <a:defRPr b="1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endParaRPr lang="fr-FR" dirty="0"/>
          </a:p>
        </p:txBody>
      </p:sp>
      <p:cxnSp>
        <p:nvCxnSpPr>
          <p:cNvPr id="17" name="Straight Connector 147"/>
          <p:cNvCxnSpPr/>
          <p:nvPr userDrawn="1"/>
        </p:nvCxnSpPr>
        <p:spPr>
          <a:xfrm>
            <a:off x="4559829" y="797163"/>
            <a:ext cx="748883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709" y="548680"/>
            <a:ext cx="4472528" cy="589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3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4"/>
            <a:ext cx="4572000" cy="328748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4"/>
            <a:ext cx="4572000" cy="328748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cxnSp>
        <p:nvCxnSpPr>
          <p:cNvPr id="12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57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201"/>
            <a:ext cx="4572000" cy="381000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201"/>
            <a:ext cx="4572000" cy="381000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cxnSp>
        <p:nvCxnSpPr>
          <p:cNvPr id="5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24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4F733F67-8A92-4DBD-9095-733F5EAF4738}" type="datetime1">
              <a:rPr lang="fr-FR" smtClean="0">
                <a:solidFill>
                  <a:prstClr val="black"/>
                </a:solidFill>
              </a:rPr>
              <a:pPr/>
              <a:t>25/08/2022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E1B1922-A48B-4C42-ABA3-393FB46A6EAA}" type="slidenum">
              <a:rPr lang="fr-FR" smtClean="0">
                <a:solidFill>
                  <a:prstClr val="black"/>
                </a:solidFill>
              </a:rPr>
              <a:pPr/>
              <a:t>‹N°›</a:t>
            </a:fld>
            <a:endParaRPr lang="fr-FR">
              <a:solidFill>
                <a:prstClr val="black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998" y="241566"/>
            <a:ext cx="1646135" cy="70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9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220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224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495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52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5609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7237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9789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311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814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44980" y="1821271"/>
            <a:ext cx="9144000" cy="4244795"/>
          </a:xfrm>
          <a:prstGeom prst="rect">
            <a:avLst/>
          </a:prstGeom>
        </p:spPr>
        <p:txBody>
          <a:bodyPr/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401472" y="63563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67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6284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4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1"/>
            <a:ext cx="3932237" cy="3772355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66" indent="-228589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42" indent="-228589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20" indent="-228589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298" indent="-228589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89" lvl="0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401472" y="63563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67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9438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9"/>
          </a:xfrm>
          <a:prstGeom prst="rect">
            <a:avLst/>
          </a:prstGeom>
        </p:spPr>
        <p:txBody>
          <a:bodyPr/>
          <a:lstStyle>
            <a:lvl1pPr marL="228589" indent="-228589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66" indent="-228589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42" indent="-228589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20" indent="-228589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298" indent="-228589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89" lvl="0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401472" y="63563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67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0367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1" y="1403577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>
                <a:solidFill>
                  <a:srgbClr val="13324A"/>
                </a:solidFill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1" y="2227490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66" indent="-228589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42" indent="-228589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20" indent="-228589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298" indent="-228589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3" y="1403577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>
                <a:solidFill>
                  <a:srgbClr val="13324A"/>
                </a:solidFill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3" y="2227490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66" indent="-228589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42" indent="-228589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20" indent="-228589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298" indent="-228589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401472" y="63563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67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5852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280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49"/>
            <a:ext cx="5181600" cy="43513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66" indent="-228589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42" indent="-228589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20" indent="-228589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298" indent="-228589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49"/>
            <a:ext cx="5181600" cy="43513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66" indent="-228589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42" indent="-228589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20" indent="-228589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298" indent="-228589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401472" y="63563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67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77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987428"/>
            <a:ext cx="3932237" cy="4881563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66" indent="-228589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42" indent="-228589">
              <a:buFont typeface="Wingdings" panose="05000000000000000000" pitchFamily="2" charset="2"/>
              <a:buChar char="§"/>
              <a:defRPr sz="1600">
                <a:solidFill>
                  <a:srgbClr val="13324A"/>
                </a:solidFill>
                <a:latin typeface="+mj-lt"/>
              </a:defRPr>
            </a:lvl3pPr>
            <a:lvl4pPr marL="1600120" indent="-228589">
              <a:buFont typeface="Arial" panose="020B0604020202020204" pitchFamily="34" charset="0"/>
              <a:buChar char="•"/>
              <a:defRPr sz="1400">
                <a:solidFill>
                  <a:srgbClr val="13324A"/>
                </a:solidFill>
                <a:latin typeface="+mj-lt"/>
              </a:defRPr>
            </a:lvl4pPr>
            <a:lvl5pPr marL="2057298" indent="-228589">
              <a:buFont typeface="Calibri Light" panose="020F0302020204030204" pitchFamily="34" charset="0"/>
              <a:buChar char="–"/>
              <a:defRPr sz="14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401472" y="63563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67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2119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904875" y="1368425"/>
            <a:ext cx="10515600" cy="4351339"/>
          </a:xfrm>
          <a:prstGeom prst="rect">
            <a:avLst/>
          </a:prstGeom>
        </p:spPr>
        <p:txBody>
          <a:bodyPr/>
          <a:lstStyle>
            <a:lvl1pPr marL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66" indent="-228589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42" indent="-228589">
              <a:buFont typeface="Wingdings" panose="05000000000000000000" pitchFamily="2" charset="2"/>
              <a:buChar char="§"/>
              <a:defRPr sz="1600">
                <a:solidFill>
                  <a:srgbClr val="13324A"/>
                </a:solidFill>
                <a:latin typeface="+mj-lt"/>
              </a:defRPr>
            </a:lvl3pPr>
            <a:lvl4pPr>
              <a:defRPr sz="1400">
                <a:solidFill>
                  <a:srgbClr val="13324A"/>
                </a:solidFill>
                <a:latin typeface="+mj-lt"/>
              </a:defRPr>
            </a:lvl4pPr>
            <a:lvl5pPr marL="2057298" indent="-228589">
              <a:buFont typeface="Calibri Light" panose="020F0302020204030204" pitchFamily="34" charset="0"/>
              <a:buChar char="‒"/>
              <a:defRPr sz="12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401472" y="63563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67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8542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graphicFrame>
        <p:nvGraphicFramePr>
          <p:cNvPr id="3" name="Diagramme 2"/>
          <p:cNvGraphicFramePr/>
          <p:nvPr userDrawn="1">
            <p:extLst/>
          </p:nvPr>
        </p:nvGraphicFramePr>
        <p:xfrm>
          <a:off x="429535" y="865993"/>
          <a:ext cx="11700040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/>
          <p:cNvSpPr txBox="1"/>
          <p:nvPr userDrawn="1"/>
        </p:nvSpPr>
        <p:spPr>
          <a:xfrm>
            <a:off x="-48682" y="5186473"/>
            <a:ext cx="430887" cy="9308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800" dirty="0" smtClean="0">
                <a:solidFill>
                  <a:srgbClr val="13324A"/>
                </a:solidFill>
              </a:rPr>
              <a:t>Pilotage</a:t>
            </a:r>
            <a:r>
              <a:rPr lang="fr-FR" sz="800" baseline="0" dirty="0" smtClean="0">
                <a:solidFill>
                  <a:srgbClr val="13324A"/>
                </a:solidFill>
              </a:rPr>
              <a:t> de l’alignement</a:t>
            </a:r>
            <a:endParaRPr lang="fr-FR" sz="800" dirty="0">
              <a:solidFill>
                <a:srgbClr val="13324A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544982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S07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1486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S23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9458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S25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97430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S27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25402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S29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53374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S31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81346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S33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209318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S35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37290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S37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65262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S39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293234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S41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321206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S43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49178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S45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77150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S47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05122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S49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433094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S51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461066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S01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489038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S03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517010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S05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24" name="Rectangle à coins arrondis 23"/>
          <p:cNvSpPr/>
          <p:nvPr userDrawn="1"/>
        </p:nvSpPr>
        <p:spPr>
          <a:xfrm>
            <a:off x="431373" y="1154026"/>
            <a:ext cx="529671" cy="1586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rIns="48000"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2019 T2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25" name="Rectangle à coins arrondis 24"/>
          <p:cNvSpPr/>
          <p:nvPr userDrawn="1"/>
        </p:nvSpPr>
        <p:spPr>
          <a:xfrm>
            <a:off x="991835" y="1154026"/>
            <a:ext cx="1817160" cy="1586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rIns="48000"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2019 T3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26" name="Rectangle à coins arrondis 25"/>
          <p:cNvSpPr/>
          <p:nvPr userDrawn="1"/>
        </p:nvSpPr>
        <p:spPr>
          <a:xfrm>
            <a:off x="2839787" y="1154026"/>
            <a:ext cx="1856260" cy="1586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rIns="48000"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2019 T4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55472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S24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83444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S26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111416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S28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39388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S30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167360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S32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95332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S34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223304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S36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251276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S38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279248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S40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307220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S42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335192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S44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38" name="Rectangle 37"/>
          <p:cNvSpPr/>
          <p:nvPr userDrawn="1"/>
        </p:nvSpPr>
        <p:spPr>
          <a:xfrm>
            <a:off x="363164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S46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391136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S48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419108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S50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447080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S52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475052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S02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503024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S04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44" name="Rectangle à coins arrondis 43"/>
          <p:cNvSpPr/>
          <p:nvPr userDrawn="1"/>
        </p:nvSpPr>
        <p:spPr>
          <a:xfrm>
            <a:off x="432709" y="1351389"/>
            <a:ext cx="528335" cy="1334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Juin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45" name="Rectangle à coins arrondis 44"/>
          <p:cNvSpPr/>
          <p:nvPr userDrawn="1"/>
        </p:nvSpPr>
        <p:spPr>
          <a:xfrm>
            <a:off x="991836" y="1351387"/>
            <a:ext cx="570497" cy="13319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Juil.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46" name="Rectangle à coins arrondis 45"/>
          <p:cNvSpPr/>
          <p:nvPr userDrawn="1"/>
        </p:nvSpPr>
        <p:spPr>
          <a:xfrm>
            <a:off x="1595665" y="1351387"/>
            <a:ext cx="584312" cy="13346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Août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47" name="Rectangle à coins arrondis 46"/>
          <p:cNvSpPr/>
          <p:nvPr userDrawn="1"/>
        </p:nvSpPr>
        <p:spPr>
          <a:xfrm>
            <a:off x="2224683" y="1351387"/>
            <a:ext cx="584312" cy="13341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Sept.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48" name="Rectangle à coins arrondis 47"/>
          <p:cNvSpPr/>
          <p:nvPr userDrawn="1"/>
        </p:nvSpPr>
        <p:spPr>
          <a:xfrm>
            <a:off x="2839612" y="1344163"/>
            <a:ext cx="584312" cy="14058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Oct.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49" name="Rectangle à coins arrondis 48"/>
          <p:cNvSpPr/>
          <p:nvPr userDrawn="1"/>
        </p:nvSpPr>
        <p:spPr>
          <a:xfrm>
            <a:off x="3454543" y="1344109"/>
            <a:ext cx="584312" cy="14058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Nov.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50" name="Rectangle à coins arrondis 49"/>
          <p:cNvSpPr/>
          <p:nvPr userDrawn="1"/>
        </p:nvSpPr>
        <p:spPr>
          <a:xfrm>
            <a:off x="4067030" y="1344056"/>
            <a:ext cx="629017" cy="14053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Déc.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51" name="Rectangle à coins arrondis 50"/>
          <p:cNvSpPr/>
          <p:nvPr userDrawn="1"/>
        </p:nvSpPr>
        <p:spPr>
          <a:xfrm>
            <a:off x="4726664" y="1344003"/>
            <a:ext cx="584312" cy="14058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Janv.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530996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S06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53" name="Rectangle à coins arrondis 52"/>
          <p:cNvSpPr/>
          <p:nvPr userDrawn="1"/>
        </p:nvSpPr>
        <p:spPr>
          <a:xfrm>
            <a:off x="5343694" y="1351390"/>
            <a:ext cx="521633" cy="13319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Févr.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 userDrawn="1"/>
        </p:nvSpPr>
        <p:spPr>
          <a:xfrm>
            <a:off x="572954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S09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55" name="Rectangle 54"/>
          <p:cNvSpPr/>
          <p:nvPr userDrawn="1"/>
        </p:nvSpPr>
        <p:spPr>
          <a:xfrm>
            <a:off x="600926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S11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628898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S13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57" name="Rectangle 56"/>
          <p:cNvSpPr/>
          <p:nvPr userDrawn="1"/>
        </p:nvSpPr>
        <p:spPr>
          <a:xfrm>
            <a:off x="656870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S15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58" name="Rectangle 57"/>
          <p:cNvSpPr/>
          <p:nvPr userDrawn="1"/>
        </p:nvSpPr>
        <p:spPr>
          <a:xfrm>
            <a:off x="684842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S17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558968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S08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60" name="Rectangle 59"/>
          <p:cNvSpPr/>
          <p:nvPr userDrawn="1"/>
        </p:nvSpPr>
        <p:spPr>
          <a:xfrm>
            <a:off x="586940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S10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61" name="Rectangle 60"/>
          <p:cNvSpPr/>
          <p:nvPr userDrawn="1"/>
        </p:nvSpPr>
        <p:spPr>
          <a:xfrm>
            <a:off x="614912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S12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62" name="Rectangle 61"/>
          <p:cNvSpPr/>
          <p:nvPr userDrawn="1"/>
        </p:nvSpPr>
        <p:spPr>
          <a:xfrm>
            <a:off x="642884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S14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63" name="Rectangle 62"/>
          <p:cNvSpPr/>
          <p:nvPr userDrawn="1"/>
        </p:nvSpPr>
        <p:spPr>
          <a:xfrm>
            <a:off x="670856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S16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64" name="Rectangle 63"/>
          <p:cNvSpPr/>
          <p:nvPr userDrawn="1"/>
        </p:nvSpPr>
        <p:spPr>
          <a:xfrm>
            <a:off x="712814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S19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65" name="Rectangle 64"/>
          <p:cNvSpPr/>
          <p:nvPr userDrawn="1"/>
        </p:nvSpPr>
        <p:spPr>
          <a:xfrm>
            <a:off x="740786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S21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66" name="Rectangle 65"/>
          <p:cNvSpPr/>
          <p:nvPr userDrawn="1"/>
        </p:nvSpPr>
        <p:spPr>
          <a:xfrm>
            <a:off x="768758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S23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67" name="Rectangle 66"/>
          <p:cNvSpPr/>
          <p:nvPr userDrawn="1"/>
        </p:nvSpPr>
        <p:spPr>
          <a:xfrm>
            <a:off x="796730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S25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68" name="Rectangle 67"/>
          <p:cNvSpPr/>
          <p:nvPr userDrawn="1"/>
        </p:nvSpPr>
        <p:spPr>
          <a:xfrm>
            <a:off x="824702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S27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69" name="Rectangle 68"/>
          <p:cNvSpPr/>
          <p:nvPr userDrawn="1"/>
        </p:nvSpPr>
        <p:spPr>
          <a:xfrm>
            <a:off x="698828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S18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70" name="Rectangle 69"/>
          <p:cNvSpPr/>
          <p:nvPr userDrawn="1"/>
        </p:nvSpPr>
        <p:spPr>
          <a:xfrm>
            <a:off x="726800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S20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71" name="Rectangle 70"/>
          <p:cNvSpPr/>
          <p:nvPr userDrawn="1"/>
        </p:nvSpPr>
        <p:spPr>
          <a:xfrm>
            <a:off x="754772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S22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72" name="Rectangle 71"/>
          <p:cNvSpPr/>
          <p:nvPr userDrawn="1"/>
        </p:nvSpPr>
        <p:spPr>
          <a:xfrm>
            <a:off x="782744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S24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73" name="Rectangle 72"/>
          <p:cNvSpPr/>
          <p:nvPr userDrawn="1"/>
        </p:nvSpPr>
        <p:spPr>
          <a:xfrm>
            <a:off x="810716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S26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74" name="Rectangle à coins arrondis 73"/>
          <p:cNvSpPr/>
          <p:nvPr userDrawn="1"/>
        </p:nvSpPr>
        <p:spPr>
          <a:xfrm>
            <a:off x="4726840" y="1154026"/>
            <a:ext cx="1803073" cy="1586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rIns="48000"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2020 T1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75" name="Rectangle à coins arrondis 74"/>
          <p:cNvSpPr/>
          <p:nvPr userDrawn="1"/>
        </p:nvSpPr>
        <p:spPr>
          <a:xfrm>
            <a:off x="6560706" y="1154027"/>
            <a:ext cx="1698433" cy="15740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rIns="48000"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2020 T2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76" name="Rectangle à coins arrondis 75"/>
          <p:cNvSpPr/>
          <p:nvPr userDrawn="1"/>
        </p:nvSpPr>
        <p:spPr>
          <a:xfrm>
            <a:off x="5898045" y="1351388"/>
            <a:ext cx="631868" cy="13319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Mars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77" name="Rectangle à coins arrondis 76"/>
          <p:cNvSpPr/>
          <p:nvPr userDrawn="1"/>
        </p:nvSpPr>
        <p:spPr>
          <a:xfrm>
            <a:off x="6557960" y="1344003"/>
            <a:ext cx="584312" cy="14058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Avril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78" name="Rectangle à coins arrondis 77"/>
          <p:cNvSpPr/>
          <p:nvPr userDrawn="1"/>
        </p:nvSpPr>
        <p:spPr>
          <a:xfrm>
            <a:off x="7174990" y="1351390"/>
            <a:ext cx="521633" cy="13319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Mai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79" name="Rectangle à coins arrondis 78"/>
          <p:cNvSpPr/>
          <p:nvPr userDrawn="1"/>
        </p:nvSpPr>
        <p:spPr>
          <a:xfrm>
            <a:off x="7722481" y="1351389"/>
            <a:ext cx="536659" cy="13198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Juin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80" name="ZoneTexte 79"/>
          <p:cNvSpPr txBox="1"/>
          <p:nvPr userDrawn="1"/>
        </p:nvSpPr>
        <p:spPr>
          <a:xfrm>
            <a:off x="-48682" y="1730089"/>
            <a:ext cx="430887" cy="77911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800" dirty="0" smtClean="0">
                <a:solidFill>
                  <a:srgbClr val="13324A"/>
                </a:solidFill>
              </a:rPr>
              <a:t>Organisation du projet</a:t>
            </a:r>
            <a:endParaRPr lang="fr-FR" sz="800" dirty="0">
              <a:solidFill>
                <a:srgbClr val="13324A"/>
              </a:solidFill>
            </a:endParaRPr>
          </a:p>
        </p:txBody>
      </p:sp>
      <p:sp>
        <p:nvSpPr>
          <p:cNvPr id="81" name="ZoneTexte 80"/>
          <p:cNvSpPr txBox="1"/>
          <p:nvPr userDrawn="1"/>
        </p:nvSpPr>
        <p:spPr>
          <a:xfrm>
            <a:off x="12874" y="2496151"/>
            <a:ext cx="307777" cy="269032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800" dirty="0" smtClean="0">
                <a:solidFill>
                  <a:srgbClr val="13324A"/>
                </a:solidFill>
              </a:rPr>
              <a:t>Mise</a:t>
            </a:r>
            <a:r>
              <a:rPr lang="fr-FR" sz="800" baseline="0" dirty="0" smtClean="0">
                <a:solidFill>
                  <a:srgbClr val="13324A"/>
                </a:solidFill>
              </a:rPr>
              <a:t> sous contrôle des données</a:t>
            </a:r>
            <a:endParaRPr lang="fr-FR" sz="800" dirty="0">
              <a:solidFill>
                <a:srgbClr val="13324A"/>
              </a:solidFill>
            </a:endParaRPr>
          </a:p>
        </p:txBody>
      </p:sp>
      <p:sp>
        <p:nvSpPr>
          <p:cNvPr id="82" name="Rectangle 81"/>
          <p:cNvSpPr/>
          <p:nvPr userDrawn="1"/>
        </p:nvSpPr>
        <p:spPr>
          <a:xfrm>
            <a:off x="852674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S29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83" name="Rectangle 82"/>
          <p:cNvSpPr/>
          <p:nvPr userDrawn="1"/>
        </p:nvSpPr>
        <p:spPr>
          <a:xfrm>
            <a:off x="880646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S31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84" name="Rectangle 83"/>
          <p:cNvSpPr/>
          <p:nvPr userDrawn="1"/>
        </p:nvSpPr>
        <p:spPr>
          <a:xfrm>
            <a:off x="908618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S33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85" name="Rectangle 84"/>
          <p:cNvSpPr/>
          <p:nvPr userDrawn="1"/>
        </p:nvSpPr>
        <p:spPr>
          <a:xfrm>
            <a:off x="936590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S35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86" name="Rectangle 85"/>
          <p:cNvSpPr/>
          <p:nvPr userDrawn="1"/>
        </p:nvSpPr>
        <p:spPr>
          <a:xfrm>
            <a:off x="964562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S37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87" name="Rectangle 86"/>
          <p:cNvSpPr/>
          <p:nvPr userDrawn="1"/>
        </p:nvSpPr>
        <p:spPr>
          <a:xfrm>
            <a:off x="992534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S39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020506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S41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89" name="Rectangle 88"/>
          <p:cNvSpPr/>
          <p:nvPr userDrawn="1"/>
        </p:nvSpPr>
        <p:spPr>
          <a:xfrm>
            <a:off x="1048478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S43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90" name="Rectangle 89"/>
          <p:cNvSpPr/>
          <p:nvPr userDrawn="1"/>
        </p:nvSpPr>
        <p:spPr>
          <a:xfrm>
            <a:off x="1076450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S45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1104422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S47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92" name="Rectangle 91"/>
          <p:cNvSpPr/>
          <p:nvPr userDrawn="1"/>
        </p:nvSpPr>
        <p:spPr>
          <a:xfrm>
            <a:off x="1132394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S49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93" name="Rectangle 92"/>
          <p:cNvSpPr/>
          <p:nvPr userDrawn="1"/>
        </p:nvSpPr>
        <p:spPr>
          <a:xfrm>
            <a:off x="1160366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S51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94" name="Rectangle 93"/>
          <p:cNvSpPr/>
          <p:nvPr userDrawn="1"/>
        </p:nvSpPr>
        <p:spPr>
          <a:xfrm>
            <a:off x="11883357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S53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95" name="Rectangle à coins arrondis 94"/>
          <p:cNvSpPr/>
          <p:nvPr userDrawn="1"/>
        </p:nvSpPr>
        <p:spPr>
          <a:xfrm>
            <a:off x="8304245" y="1152814"/>
            <a:ext cx="1857364" cy="1586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rIns="48000"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2020 T3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96" name="Rectangle à coins arrondis 95"/>
          <p:cNvSpPr/>
          <p:nvPr userDrawn="1"/>
        </p:nvSpPr>
        <p:spPr>
          <a:xfrm>
            <a:off x="10192402" y="1152814"/>
            <a:ext cx="1856260" cy="1586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rIns="48000"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2020 T4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97" name="Rectangle 96"/>
          <p:cNvSpPr/>
          <p:nvPr userDrawn="1"/>
        </p:nvSpPr>
        <p:spPr>
          <a:xfrm>
            <a:off x="838688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S28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98" name="Rectangle 97"/>
          <p:cNvSpPr/>
          <p:nvPr userDrawn="1"/>
        </p:nvSpPr>
        <p:spPr>
          <a:xfrm>
            <a:off x="866660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S30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99" name="Rectangle 98"/>
          <p:cNvSpPr/>
          <p:nvPr userDrawn="1"/>
        </p:nvSpPr>
        <p:spPr>
          <a:xfrm>
            <a:off x="894632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S32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00" name="Rectangle 99"/>
          <p:cNvSpPr/>
          <p:nvPr userDrawn="1"/>
        </p:nvSpPr>
        <p:spPr>
          <a:xfrm>
            <a:off x="922604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S34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01" name="Rectangle 100"/>
          <p:cNvSpPr/>
          <p:nvPr userDrawn="1"/>
        </p:nvSpPr>
        <p:spPr>
          <a:xfrm>
            <a:off x="950576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S36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02" name="Rectangle 101"/>
          <p:cNvSpPr/>
          <p:nvPr userDrawn="1"/>
        </p:nvSpPr>
        <p:spPr>
          <a:xfrm>
            <a:off x="978548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S38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03" name="Rectangle 102"/>
          <p:cNvSpPr/>
          <p:nvPr userDrawn="1"/>
        </p:nvSpPr>
        <p:spPr>
          <a:xfrm>
            <a:off x="1006520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S40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04" name="Rectangle 103"/>
          <p:cNvSpPr/>
          <p:nvPr userDrawn="1"/>
        </p:nvSpPr>
        <p:spPr>
          <a:xfrm>
            <a:off x="1034492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S42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05" name="Rectangle 104"/>
          <p:cNvSpPr/>
          <p:nvPr userDrawn="1"/>
        </p:nvSpPr>
        <p:spPr>
          <a:xfrm>
            <a:off x="1062464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S44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06" name="Rectangle 105"/>
          <p:cNvSpPr/>
          <p:nvPr userDrawn="1"/>
        </p:nvSpPr>
        <p:spPr>
          <a:xfrm>
            <a:off x="1090436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S46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>
          <a:xfrm>
            <a:off x="1118408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S48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08" name="Rectangle 107"/>
          <p:cNvSpPr/>
          <p:nvPr userDrawn="1"/>
        </p:nvSpPr>
        <p:spPr>
          <a:xfrm>
            <a:off x="1146380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S50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09" name="Rectangle 108"/>
          <p:cNvSpPr/>
          <p:nvPr userDrawn="1"/>
        </p:nvSpPr>
        <p:spPr>
          <a:xfrm>
            <a:off x="1174352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S52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10" name="Rectangle à coins arrondis 109"/>
          <p:cNvSpPr/>
          <p:nvPr userDrawn="1"/>
        </p:nvSpPr>
        <p:spPr>
          <a:xfrm>
            <a:off x="8303844" y="1350175"/>
            <a:ext cx="624741" cy="13319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Juil.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111" name="Rectangle à coins arrondis 110"/>
          <p:cNvSpPr/>
          <p:nvPr userDrawn="1"/>
        </p:nvSpPr>
        <p:spPr>
          <a:xfrm>
            <a:off x="8973291" y="1350175"/>
            <a:ext cx="559301" cy="13319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Août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112" name="Rectangle à coins arrondis 111"/>
          <p:cNvSpPr/>
          <p:nvPr userDrawn="1"/>
        </p:nvSpPr>
        <p:spPr>
          <a:xfrm>
            <a:off x="9577297" y="1350175"/>
            <a:ext cx="584312" cy="13341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Sept.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113" name="Rectangle à coins arrondis 112"/>
          <p:cNvSpPr/>
          <p:nvPr userDrawn="1"/>
        </p:nvSpPr>
        <p:spPr>
          <a:xfrm>
            <a:off x="10192227" y="1342951"/>
            <a:ext cx="584312" cy="14058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Oct.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114" name="Rectangle à coins arrondis 113"/>
          <p:cNvSpPr/>
          <p:nvPr userDrawn="1"/>
        </p:nvSpPr>
        <p:spPr>
          <a:xfrm>
            <a:off x="10807158" y="1342898"/>
            <a:ext cx="551780" cy="14047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Nov.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115" name="Rectangle à coins arrondis 114"/>
          <p:cNvSpPr/>
          <p:nvPr userDrawn="1"/>
        </p:nvSpPr>
        <p:spPr>
          <a:xfrm>
            <a:off x="11389557" y="1342845"/>
            <a:ext cx="659105" cy="14052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Déc.</a:t>
            </a:r>
            <a:endParaRPr lang="fr-FR" sz="800" dirty="0">
              <a:solidFill>
                <a:schemeClr val="bg1"/>
              </a:solidFill>
            </a:endParaRPr>
          </a:p>
        </p:txBody>
      </p:sp>
      <p:cxnSp>
        <p:nvCxnSpPr>
          <p:cNvPr id="116" name="Connecteur droit 115"/>
          <p:cNvCxnSpPr/>
          <p:nvPr userDrawn="1"/>
        </p:nvCxnSpPr>
        <p:spPr>
          <a:xfrm flipV="1">
            <a:off x="95904" y="5186473"/>
            <a:ext cx="11952000" cy="9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 userDrawn="1"/>
        </p:nvCxnSpPr>
        <p:spPr>
          <a:xfrm>
            <a:off x="95904" y="2498177"/>
            <a:ext cx="11952000" cy="110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401472" y="63563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67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822120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titre et texte (puc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44980" y="1821271"/>
            <a:ext cx="9144000" cy="4244795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742920" indent="-285744" algn="ctr">
              <a:buFont typeface="Calibri Light" panose="020F0302020204030204" pitchFamily="34" charset="0"/>
              <a:buNone/>
              <a:defRPr lang="fr-FR" sz="2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200097" indent="-285744" algn="ctr">
              <a:buNone/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57275" indent="-285744" algn="ctr">
              <a:buFont typeface="Calibri" panose="020F05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114452" indent="-285744" algn="ctr">
              <a:buNone/>
              <a:defRPr lang="fr-FR" sz="16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228589" lvl="0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66" lvl="1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Deuxième niveau</a:t>
            </a:r>
          </a:p>
          <a:p>
            <a:pPr marL="1142942" lvl="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20" lvl="3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Quatrième niveau</a:t>
            </a:r>
          </a:p>
          <a:p>
            <a:pPr marL="2057298" lvl="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401472" y="63563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67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6874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90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54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377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346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746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8232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40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39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48.xml"/><Relationship Id="rId10" Type="http://schemas.openxmlformats.org/officeDocument/2006/relationships/image" Target="../media/image8.jpe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7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55.xml"/><Relationship Id="rId10" Type="http://schemas.openxmlformats.org/officeDocument/2006/relationships/image" Target="../media/image8.jpeg"/><Relationship Id="rId4" Type="http://schemas.openxmlformats.org/officeDocument/2006/relationships/slideLayout" Target="../slideLayouts/slideLayout54.xml"/><Relationship Id="rId9" Type="http://schemas.openxmlformats.org/officeDocument/2006/relationships/image" Target="../media/image7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62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61.xml"/><Relationship Id="rId9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image" Target="../media/image15.png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theme" Target="../theme/theme9.xml"/><Relationship Id="rId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 userDrawn="1"/>
        </p:nvGrpSpPr>
        <p:grpSpPr>
          <a:xfrm>
            <a:off x="1" y="-6864"/>
            <a:ext cx="12192000" cy="6883335"/>
            <a:chOff x="1" y="-6864"/>
            <a:chExt cx="12192000" cy="6883335"/>
          </a:xfrm>
        </p:grpSpPr>
        <p:sp>
          <p:nvSpPr>
            <p:cNvPr id="9" name="Rectangle 8"/>
            <p:cNvSpPr/>
            <p:nvPr/>
          </p:nvSpPr>
          <p:spPr>
            <a:xfrm>
              <a:off x="1" y="5283200"/>
              <a:ext cx="12191999" cy="1580677"/>
            </a:xfrm>
            <a:prstGeom prst="rect">
              <a:avLst/>
            </a:prstGeom>
            <a:solidFill>
              <a:srgbClr val="2444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5283200"/>
              <a:ext cx="1876413" cy="1593271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667539" y="-259738"/>
              <a:ext cx="1271588" cy="1777336"/>
            </a:xfrm>
            <a:prstGeom prst="rect">
              <a:avLst/>
            </a:prstGeom>
          </p:spPr>
        </p:pic>
        <p:sp>
          <p:nvSpPr>
            <p:cNvPr id="12" name="Triangle isocèle 11"/>
            <p:cNvSpPr/>
            <p:nvPr/>
          </p:nvSpPr>
          <p:spPr>
            <a:xfrm rot="16200000">
              <a:off x="6679580" y="1364050"/>
              <a:ext cx="6883334" cy="4141505"/>
            </a:xfrm>
            <a:prstGeom prst="triangle">
              <a:avLst>
                <a:gd name="adj" fmla="val 0"/>
              </a:avLst>
            </a:prstGeom>
            <a:solidFill>
              <a:srgbClr val="D0373E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</p:grp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293" y="6166775"/>
            <a:ext cx="1671835" cy="60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8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708" r:id="rId3"/>
    <p:sldLayoutId id="214748370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590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  <p:sldLayoutId id="2147483677" r:id="rId3"/>
    <p:sldLayoutId id="2147483676" r:id="rId4"/>
    <p:sldLayoutId id="2147483666" r:id="rId5"/>
    <p:sldLayoutId id="2147483673" r:id="rId6"/>
    <p:sldLayoutId id="2147483679" r:id="rId7"/>
    <p:sldLayoutId id="2147483675" r:id="rId8"/>
    <p:sldLayoutId id="2147483681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91CE-BC6A-429A-AF49-F7E0936C314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25/08/2022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62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91CE-BC6A-429A-AF49-F7E0936C314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25/08/2022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32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24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77000">
              <a:srgbClr val="FDFFFC"/>
            </a:gs>
            <a:gs pos="10000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709" y="-1"/>
            <a:ext cx="6488752" cy="66212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9360363" y="6286254"/>
            <a:ext cx="2831637" cy="586647"/>
          </a:xfrm>
          <a:prstGeom prst="rect">
            <a:avLst/>
          </a:prstGeom>
        </p:spPr>
      </p:pic>
      <p:sp>
        <p:nvSpPr>
          <p:cNvPr id="62" name="Forme libre : forme 8"/>
          <p:cNvSpPr/>
          <p:nvPr userDrawn="1"/>
        </p:nvSpPr>
        <p:spPr>
          <a:xfrm>
            <a:off x="-8710" y="-8708"/>
            <a:ext cx="12209419" cy="6871063"/>
          </a:xfrm>
          <a:custGeom>
            <a:avLst/>
            <a:gdLst>
              <a:gd name="connsiteX0" fmla="*/ 0 w 12209418"/>
              <a:gd name="connsiteY0" fmla="*/ 583475 h 6871063"/>
              <a:gd name="connsiteX1" fmla="*/ 6113418 w 12209418"/>
              <a:gd name="connsiteY1" fmla="*/ 0 h 6871063"/>
              <a:gd name="connsiteX2" fmla="*/ 12209418 w 12209418"/>
              <a:gd name="connsiteY2" fmla="*/ 8709 h 6871063"/>
              <a:gd name="connsiteX3" fmla="*/ 12200709 w 12209418"/>
              <a:gd name="connsiteY3" fmla="*/ 6531429 h 6871063"/>
              <a:gd name="connsiteX4" fmla="*/ 9300755 w 12209418"/>
              <a:gd name="connsiteY4" fmla="*/ 6871063 h 6871063"/>
              <a:gd name="connsiteX5" fmla="*/ 8709 w 12209418"/>
              <a:gd name="connsiteY5" fmla="*/ 6871063 h 6871063"/>
              <a:gd name="connsiteX6" fmla="*/ 0 w 12209418"/>
              <a:gd name="connsiteY6" fmla="*/ 583475 h 687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9418" h="6871063">
                <a:moveTo>
                  <a:pt x="0" y="583475"/>
                </a:moveTo>
                <a:lnTo>
                  <a:pt x="6113418" y="0"/>
                </a:lnTo>
                <a:lnTo>
                  <a:pt x="12209418" y="8709"/>
                </a:lnTo>
                <a:lnTo>
                  <a:pt x="12200709" y="6531429"/>
                </a:lnTo>
                <a:lnTo>
                  <a:pt x="9300755" y="6871063"/>
                </a:lnTo>
                <a:lnTo>
                  <a:pt x="8709" y="6871063"/>
                </a:lnTo>
                <a:lnTo>
                  <a:pt x="0" y="5834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prstClr val="white"/>
              </a:solidFill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3" y="6500728"/>
            <a:ext cx="1202895" cy="34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ZoneTexte 12"/>
          <p:cNvSpPr txBox="1"/>
          <p:nvPr userDrawn="1"/>
        </p:nvSpPr>
        <p:spPr>
          <a:xfrm>
            <a:off x="1211047" y="6555287"/>
            <a:ext cx="660484" cy="2358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4D0712B-34DB-479D-9825-823285758B4A}" type="slidenum">
              <a:rPr lang="fr-FR" sz="933" smtClean="0">
                <a:solidFill>
                  <a:prstClr val="black">
                    <a:lumMod val="50000"/>
                    <a:lumOff val="50000"/>
                  </a:prstClr>
                </a:solidFill>
                <a:cs typeface="Segoe UI Semilight" panose="020B0402040204020203" pitchFamily="34" charset="0"/>
              </a:rPr>
              <a:pPr algn="r"/>
              <a:t>‹N°›</a:t>
            </a:fld>
            <a:endParaRPr lang="fr-FR" sz="933" dirty="0">
              <a:solidFill>
                <a:prstClr val="black">
                  <a:lumMod val="50000"/>
                  <a:lumOff val="50000"/>
                </a:prstClr>
              </a:solidFill>
              <a:cs typeface="Segoe UI Semilight" panose="020B0402040204020203" pitchFamily="34" charset="0"/>
            </a:endParaRPr>
          </a:p>
        </p:txBody>
      </p:sp>
      <p:sp>
        <p:nvSpPr>
          <p:cNvPr id="15" name="ZoneTexte 14"/>
          <p:cNvSpPr txBox="1"/>
          <p:nvPr userDrawn="1"/>
        </p:nvSpPr>
        <p:spPr>
          <a:xfrm>
            <a:off x="1871531" y="6553236"/>
            <a:ext cx="7129804" cy="2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defRPr/>
            </a:pPr>
            <a:r>
              <a:rPr lang="fr-FR" sz="933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Segoe UI Semilight" panose="020B0402040204020203" pitchFamily="34" charset="0"/>
              </a:rPr>
              <a:t>SID Vertica - Organisation</a:t>
            </a:r>
          </a:p>
        </p:txBody>
      </p:sp>
    </p:spTree>
    <p:extLst>
      <p:ext uri="{BB962C8B-B14F-4D97-AF65-F5344CB8AC3E}">
        <p14:creationId xmlns:p14="http://schemas.microsoft.com/office/powerpoint/2010/main" val="335696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2667" b="1" kern="1200">
          <a:solidFill>
            <a:schemeClr val="accent3">
              <a:lumMod val="50000"/>
            </a:schemeClr>
          </a:solidFill>
          <a:latin typeface="Segoe UI Semilight" panose="020B0402040204020203" pitchFamily="34" charset="0"/>
          <a:ea typeface="+mj-ea"/>
          <a:cs typeface="Segoe UI Semilight" panose="020B0402040204020203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189" indent="-182875" algn="l" defTabSz="914377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685783" indent="-179384" algn="l" defTabSz="914377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914377" indent="-182875" algn="l" defTabSz="914377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1142971" indent="-179384" algn="l" defTabSz="914377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1371566" indent="-182875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160" indent="-179384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54" indent="-182875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indent="-179384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77000">
              <a:srgbClr val="FDFFFC"/>
            </a:gs>
            <a:gs pos="10000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709" y="-1"/>
            <a:ext cx="6488752" cy="66212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9360363" y="6286254"/>
            <a:ext cx="2831637" cy="586647"/>
          </a:xfrm>
          <a:prstGeom prst="rect">
            <a:avLst/>
          </a:prstGeom>
        </p:spPr>
      </p:pic>
      <p:sp>
        <p:nvSpPr>
          <p:cNvPr id="62" name="Forme libre : forme 8"/>
          <p:cNvSpPr/>
          <p:nvPr userDrawn="1"/>
        </p:nvSpPr>
        <p:spPr>
          <a:xfrm>
            <a:off x="-8710" y="-8708"/>
            <a:ext cx="12209419" cy="6871063"/>
          </a:xfrm>
          <a:custGeom>
            <a:avLst/>
            <a:gdLst>
              <a:gd name="connsiteX0" fmla="*/ 0 w 12209418"/>
              <a:gd name="connsiteY0" fmla="*/ 583475 h 6871063"/>
              <a:gd name="connsiteX1" fmla="*/ 6113418 w 12209418"/>
              <a:gd name="connsiteY1" fmla="*/ 0 h 6871063"/>
              <a:gd name="connsiteX2" fmla="*/ 12209418 w 12209418"/>
              <a:gd name="connsiteY2" fmla="*/ 8709 h 6871063"/>
              <a:gd name="connsiteX3" fmla="*/ 12200709 w 12209418"/>
              <a:gd name="connsiteY3" fmla="*/ 6531429 h 6871063"/>
              <a:gd name="connsiteX4" fmla="*/ 9300755 w 12209418"/>
              <a:gd name="connsiteY4" fmla="*/ 6871063 h 6871063"/>
              <a:gd name="connsiteX5" fmla="*/ 8709 w 12209418"/>
              <a:gd name="connsiteY5" fmla="*/ 6871063 h 6871063"/>
              <a:gd name="connsiteX6" fmla="*/ 0 w 12209418"/>
              <a:gd name="connsiteY6" fmla="*/ 583475 h 687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9418" h="6871063">
                <a:moveTo>
                  <a:pt x="0" y="583475"/>
                </a:moveTo>
                <a:lnTo>
                  <a:pt x="6113418" y="0"/>
                </a:lnTo>
                <a:lnTo>
                  <a:pt x="12209418" y="8709"/>
                </a:lnTo>
                <a:lnTo>
                  <a:pt x="12200709" y="6531429"/>
                </a:lnTo>
                <a:lnTo>
                  <a:pt x="9300755" y="6871063"/>
                </a:lnTo>
                <a:lnTo>
                  <a:pt x="8709" y="6871063"/>
                </a:lnTo>
                <a:lnTo>
                  <a:pt x="0" y="5834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prstClr val="white"/>
              </a:solidFill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3" y="6500728"/>
            <a:ext cx="1202895" cy="34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ZoneTexte 12"/>
          <p:cNvSpPr txBox="1"/>
          <p:nvPr userDrawn="1"/>
        </p:nvSpPr>
        <p:spPr>
          <a:xfrm>
            <a:off x="1211047" y="6555287"/>
            <a:ext cx="660484" cy="2358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4D0712B-34DB-479D-9825-823285758B4A}" type="slidenum">
              <a:rPr lang="fr-FR" sz="933" smtClean="0">
                <a:solidFill>
                  <a:prstClr val="black">
                    <a:lumMod val="50000"/>
                    <a:lumOff val="50000"/>
                  </a:prstClr>
                </a:solidFill>
                <a:cs typeface="Segoe UI Semilight" panose="020B0402040204020203" pitchFamily="34" charset="0"/>
              </a:rPr>
              <a:pPr algn="r"/>
              <a:t>‹N°›</a:t>
            </a:fld>
            <a:endParaRPr lang="fr-FR" sz="933" dirty="0">
              <a:solidFill>
                <a:prstClr val="black">
                  <a:lumMod val="50000"/>
                  <a:lumOff val="50000"/>
                </a:prstClr>
              </a:solidFill>
              <a:cs typeface="Segoe UI Semilight" panose="020B0402040204020203" pitchFamily="34" charset="0"/>
            </a:endParaRPr>
          </a:p>
        </p:txBody>
      </p:sp>
      <p:sp>
        <p:nvSpPr>
          <p:cNvPr id="15" name="ZoneTexte 14"/>
          <p:cNvSpPr txBox="1"/>
          <p:nvPr userDrawn="1"/>
        </p:nvSpPr>
        <p:spPr>
          <a:xfrm>
            <a:off x="1871531" y="6553236"/>
            <a:ext cx="7129804" cy="2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defRPr/>
            </a:pPr>
            <a:r>
              <a:rPr lang="fr-FR" sz="933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Segoe UI Semilight" panose="020B0402040204020203" pitchFamily="34" charset="0"/>
              </a:rPr>
              <a:t>SID Vertica - Organisation</a:t>
            </a:r>
          </a:p>
        </p:txBody>
      </p:sp>
    </p:spTree>
    <p:extLst>
      <p:ext uri="{BB962C8B-B14F-4D97-AF65-F5344CB8AC3E}">
        <p14:creationId xmlns:p14="http://schemas.microsoft.com/office/powerpoint/2010/main" val="304804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2667" b="1" kern="1200">
          <a:solidFill>
            <a:schemeClr val="accent3">
              <a:lumMod val="50000"/>
            </a:schemeClr>
          </a:solidFill>
          <a:latin typeface="Segoe UI Semilight" panose="020B0402040204020203" pitchFamily="34" charset="0"/>
          <a:ea typeface="+mj-ea"/>
          <a:cs typeface="Segoe UI Semilight" panose="020B0402040204020203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189" indent="-182875" algn="l" defTabSz="914377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685783" indent="-179384" algn="l" defTabSz="914377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914377" indent="-182875" algn="l" defTabSz="914377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1142971" indent="-179384" algn="l" defTabSz="914377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1371566" indent="-182875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160" indent="-179384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54" indent="-182875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indent="-179384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52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283203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9"/>
            <a:ext cx="1271588" cy="177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3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9" Type="http://schemas.openxmlformats.org/officeDocument/2006/relationships/tags" Target="../tags/tag40.xml"/><Relationship Id="rId21" Type="http://schemas.openxmlformats.org/officeDocument/2006/relationships/tags" Target="../tags/tag22.xml"/><Relationship Id="rId34" Type="http://schemas.openxmlformats.org/officeDocument/2006/relationships/tags" Target="../tags/tag35.xml"/><Relationship Id="rId42" Type="http://schemas.openxmlformats.org/officeDocument/2006/relationships/tags" Target="../tags/tag43.xml"/><Relationship Id="rId47" Type="http://schemas.openxmlformats.org/officeDocument/2006/relationships/tags" Target="../tags/tag48.xml"/><Relationship Id="rId50" Type="http://schemas.openxmlformats.org/officeDocument/2006/relationships/slideLayout" Target="../slideLayouts/slideLayout5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9" Type="http://schemas.openxmlformats.org/officeDocument/2006/relationships/tags" Target="../tags/tag30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37" Type="http://schemas.openxmlformats.org/officeDocument/2006/relationships/tags" Target="../tags/tag38.xml"/><Relationship Id="rId40" Type="http://schemas.openxmlformats.org/officeDocument/2006/relationships/tags" Target="../tags/tag41.xml"/><Relationship Id="rId45" Type="http://schemas.openxmlformats.org/officeDocument/2006/relationships/tags" Target="../tags/tag46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tags" Target="../tags/tag37.xml"/><Relationship Id="rId49" Type="http://schemas.openxmlformats.org/officeDocument/2006/relationships/tags" Target="../tags/tag50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4" Type="http://schemas.openxmlformats.org/officeDocument/2006/relationships/tags" Target="../tags/tag45.xml"/><Relationship Id="rId52" Type="http://schemas.microsoft.com/office/2007/relationships/hdphoto" Target="../media/hdphoto1.wdp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43" Type="http://schemas.openxmlformats.org/officeDocument/2006/relationships/tags" Target="../tags/tag44.xml"/><Relationship Id="rId48" Type="http://schemas.openxmlformats.org/officeDocument/2006/relationships/tags" Target="../tags/tag49.xml"/><Relationship Id="rId8" Type="http://schemas.openxmlformats.org/officeDocument/2006/relationships/tags" Target="../tags/tag9.xml"/><Relationship Id="rId51" Type="http://schemas.openxmlformats.org/officeDocument/2006/relationships/image" Target="../media/image17.png"/><Relationship Id="rId3" Type="http://schemas.openxmlformats.org/officeDocument/2006/relationships/tags" Target="../tags/tag4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38" Type="http://schemas.openxmlformats.org/officeDocument/2006/relationships/tags" Target="../tags/tag39.xml"/><Relationship Id="rId46" Type="http://schemas.openxmlformats.org/officeDocument/2006/relationships/tags" Target="../tags/tag47.xml"/><Relationship Id="rId20" Type="http://schemas.openxmlformats.org/officeDocument/2006/relationships/tags" Target="../tags/tag21.xml"/><Relationship Id="rId41" Type="http://schemas.openxmlformats.org/officeDocument/2006/relationships/tags" Target="../tags/tag42.xml"/><Relationship Id="rId1" Type="http://schemas.openxmlformats.org/officeDocument/2006/relationships/tags" Target="../tags/tag2.xml"/><Relationship Id="rId6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microsoft.com/office/2007/relationships/hdphoto" Target="../media/hdphoto5.wdp"/><Relationship Id="rId3" Type="http://schemas.microsoft.com/office/2007/relationships/hdphoto" Target="../media/hdphoto2.wdp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5" Type="http://schemas.microsoft.com/office/2007/relationships/hdphoto" Target="../media/hdphoto3.wdp"/><Relationship Id="rId15" Type="http://schemas.openxmlformats.org/officeDocument/2006/relationships/image" Target="../media/image27.png"/><Relationship Id="rId10" Type="http://schemas.microsoft.com/office/2007/relationships/hdphoto" Target="../media/hdphoto4.wdp"/><Relationship Id="rId4" Type="http://schemas.openxmlformats.org/officeDocument/2006/relationships/image" Target="../media/image19.png"/><Relationship Id="rId9" Type="http://schemas.openxmlformats.org/officeDocument/2006/relationships/image" Target="../media/image23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microsoft.com/office/2007/relationships/hdphoto" Target="../media/hdphoto9.wdp"/><Relationship Id="rId3" Type="http://schemas.microsoft.com/office/2007/relationships/hdphoto" Target="../media/hdphoto6.wdp"/><Relationship Id="rId12" Type="http://schemas.openxmlformats.org/officeDocument/2006/relationships/image" Target="../media/image31.png"/><Relationship Id="rId2" Type="http://schemas.openxmlformats.org/officeDocument/2006/relationships/image" Target="../media/image28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4.xml"/><Relationship Id="rId6" Type="http://schemas.microsoft.com/office/2007/relationships/hdphoto" Target="../media/hdphoto7.wdp"/><Relationship Id="rId11" Type="http://schemas.openxmlformats.org/officeDocument/2006/relationships/image" Target="../media/image18.svg"/><Relationship Id="rId5" Type="http://schemas.openxmlformats.org/officeDocument/2006/relationships/image" Target="../media/image29.png"/><Relationship Id="rId15" Type="http://schemas.microsoft.com/office/2007/relationships/hdphoto" Target="../media/hdphoto10.wdp"/><Relationship Id="rId10" Type="http://schemas.microsoft.com/office/2007/relationships/hdphoto" Target="../media/hdphoto8.wdp"/><Relationship Id="rId4" Type="http://schemas.openxmlformats.org/officeDocument/2006/relationships/image" Target="../media/image12.svg"/><Relationship Id="rId9" Type="http://schemas.openxmlformats.org/officeDocument/2006/relationships/image" Target="../media/image30.png"/><Relationship Id="rId1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1524000" y="2319948"/>
            <a:ext cx="9144000" cy="757238"/>
          </a:xfrm>
        </p:spPr>
        <p:txBody>
          <a:bodyPr/>
          <a:lstStyle/>
          <a:p>
            <a:pPr algn="ctr"/>
            <a:r>
              <a:rPr lang="fr-FR" dirty="0" smtClean="0"/>
              <a:t>Gestion des incidents </a:t>
            </a:r>
            <a:r>
              <a:rPr lang="fr-FR" dirty="0" smtClean="0"/>
              <a:t>SAS 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fr-FR" dirty="0" smtClean="0"/>
          </a:p>
          <a:p>
            <a:pPr algn="ctr"/>
            <a:r>
              <a:rPr lang="fr-FR" dirty="0" smtClean="0"/>
              <a:t>11 AOUT 2022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DF54-380C-439F-A3D8-83F6F52CA378}" type="slidenum">
              <a:rPr lang="fr-FR" smtClean="0"/>
              <a:pPr/>
              <a:t>1</a:t>
            </a:fld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76"/>
            <a:ext cx="2051720" cy="111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0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incidents </a:t>
            </a:r>
            <a:r>
              <a:rPr lang="fr-FR" dirty="0" smtClean="0"/>
              <a:t>SAS 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DF54-380C-439F-A3D8-83F6F52CA378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33425" y="848421"/>
            <a:ext cx="1145857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b="1" u="sng" dirty="0" smtClean="0">
                <a:solidFill>
                  <a:schemeClr val="tx2"/>
                </a:solidFill>
              </a:rPr>
              <a:t>Contexte</a:t>
            </a:r>
            <a:r>
              <a:rPr lang="fr-FR" sz="2400" b="1" dirty="0" smtClean="0">
                <a:solidFill>
                  <a:schemeClr val="tx2"/>
                </a:solidFill>
              </a:rPr>
              <a:t> : </a:t>
            </a:r>
            <a:r>
              <a:rPr lang="fr-FR" dirty="0">
                <a:solidFill>
                  <a:schemeClr val="tx2"/>
                </a:solidFill>
              </a:rPr>
              <a:t>L</a:t>
            </a:r>
            <a:r>
              <a:rPr lang="fr-FR" dirty="0" smtClean="0">
                <a:solidFill>
                  <a:schemeClr val="tx2"/>
                </a:solidFill>
              </a:rPr>
              <a:t>e 28/07 une requête utilisateur a provoqué une indisponibilité d’environ 60 minutes du pool SAS entrainant une 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/>
                </a:solidFill>
              </a:rPr>
              <a:t>Impossibilité pour les utilisateurs d’effectuer de nouvelles requêtes sur le SIAD 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/>
                </a:solidFill>
              </a:rPr>
              <a:t>Augmentation des temps d’exécution des requêtes en cours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2"/>
                </a:solidFill>
              </a:rPr>
              <a:t>I</a:t>
            </a:r>
            <a:r>
              <a:rPr lang="fr-FR" dirty="0" smtClean="0">
                <a:solidFill>
                  <a:schemeClr val="tx2"/>
                </a:solidFill>
              </a:rPr>
              <a:t>nsatisfaction remontée par les utilisateurs</a:t>
            </a:r>
            <a:endParaRPr lang="fr-FR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b="1" u="sng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400" b="1" u="sng" dirty="0">
                <a:solidFill>
                  <a:schemeClr val="tx2"/>
                </a:solidFill>
              </a:rPr>
              <a:t>Chronogramme de l’incident </a:t>
            </a:r>
            <a:r>
              <a:rPr lang="fr-FR" sz="2400" b="1" u="sng" dirty="0" smtClean="0">
                <a:solidFill>
                  <a:schemeClr val="tx2"/>
                </a:solidFill>
              </a:rPr>
              <a:t>:</a:t>
            </a:r>
            <a:endParaRPr lang="fr-FR" sz="2400" b="1" u="sng" dirty="0">
              <a:solidFill>
                <a:schemeClr val="tx2"/>
              </a:solidFill>
            </a:endParaRPr>
          </a:p>
          <a:p>
            <a:endParaRPr lang="fr-FR" b="1" u="sng" dirty="0" smtClean="0">
              <a:solidFill>
                <a:schemeClr val="tx2"/>
              </a:solidFill>
            </a:endParaRPr>
          </a:p>
          <a:p>
            <a:endParaRPr lang="fr-FR" b="1" u="sng" dirty="0">
              <a:solidFill>
                <a:schemeClr val="tx2"/>
              </a:solidFill>
            </a:endParaRPr>
          </a:p>
          <a:p>
            <a:endParaRPr lang="fr-FR" b="1" u="sng" dirty="0" smtClean="0">
              <a:solidFill>
                <a:schemeClr val="tx2"/>
              </a:solidFill>
            </a:endParaRPr>
          </a:p>
          <a:p>
            <a:endParaRPr lang="fr-FR" b="1" u="sng" dirty="0">
              <a:solidFill>
                <a:schemeClr val="tx2"/>
              </a:solidFill>
            </a:endParaRPr>
          </a:p>
          <a:p>
            <a:endParaRPr lang="fr-FR" b="1" u="sng" dirty="0" smtClean="0">
              <a:solidFill>
                <a:schemeClr val="tx2"/>
              </a:solidFill>
            </a:endParaRPr>
          </a:p>
          <a:p>
            <a:endParaRPr lang="fr-FR" b="1" u="sng" dirty="0" smtClean="0">
              <a:solidFill>
                <a:schemeClr val="tx2"/>
              </a:solidFill>
            </a:endParaRPr>
          </a:p>
          <a:p>
            <a:endParaRPr lang="fr-FR" b="1" u="sng" dirty="0">
              <a:solidFill>
                <a:schemeClr val="tx2"/>
              </a:solidFill>
            </a:endParaRPr>
          </a:p>
          <a:p>
            <a:endParaRPr lang="fr-FR" b="1" u="sng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400" b="1" u="sng" dirty="0" smtClean="0">
                <a:solidFill>
                  <a:schemeClr val="tx2"/>
                </a:solidFill>
              </a:rPr>
              <a:t>Questionnement </a:t>
            </a:r>
            <a:r>
              <a:rPr lang="fr-FR" sz="2400" b="1" u="sng" dirty="0">
                <a:solidFill>
                  <a:schemeClr val="tx2"/>
                </a:solidFill>
              </a:rPr>
              <a:t>: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tx2"/>
                </a:solidFill>
              </a:rPr>
              <a:t>Quelles actions pourraient être mises en place autour de la supervision de l’activité des utilisateurs </a:t>
            </a:r>
            <a:r>
              <a:rPr lang="fr-FR" dirty="0" smtClean="0">
                <a:solidFill>
                  <a:schemeClr val="tx2"/>
                </a:solidFill>
              </a:rPr>
              <a:t>SAS sur </a:t>
            </a:r>
            <a:r>
              <a:rPr lang="fr-FR" dirty="0" smtClean="0">
                <a:solidFill>
                  <a:schemeClr val="tx2"/>
                </a:solidFill>
              </a:rPr>
              <a:t>Vertica</a:t>
            </a:r>
            <a:r>
              <a:rPr lang="fr-FR" dirty="0" smtClean="0">
                <a:solidFill>
                  <a:schemeClr val="tx2"/>
                </a:solidFill>
              </a:rPr>
              <a:t>?</a:t>
            </a:r>
            <a:endParaRPr lang="fr-FR" dirty="0" smtClean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 smtClean="0">
                <a:solidFill>
                  <a:schemeClr val="tx2"/>
                </a:solidFill>
              </a:rPr>
              <a:t>Quelle communication autour des incidents </a:t>
            </a:r>
            <a:r>
              <a:rPr lang="fr-FR" dirty="0" smtClean="0">
                <a:solidFill>
                  <a:schemeClr val="tx2"/>
                </a:solidFill>
              </a:rPr>
              <a:t>SAS et </a:t>
            </a:r>
            <a:r>
              <a:rPr lang="fr-FR" dirty="0" smtClean="0">
                <a:solidFill>
                  <a:schemeClr val="tx2"/>
                </a:solidFill>
              </a:rPr>
              <a:t>par Qui ? </a:t>
            </a:r>
            <a:endParaRPr lang="fr-FR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fr-FR" dirty="0">
              <a:solidFill>
                <a:schemeClr val="tx2"/>
              </a:solidFill>
            </a:endParaRPr>
          </a:p>
          <a:p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2788348" y="3103948"/>
            <a:ext cx="7348727" cy="2185630"/>
            <a:chOff x="2384006" y="3064360"/>
            <a:chExt cx="7348727" cy="2185630"/>
          </a:xfrm>
        </p:grpSpPr>
        <p:sp>
          <p:nvSpPr>
            <p:cNvPr id="5" name="OTLSHAPE_SL_f0ae4867ea1f4b5d913a064fa033406b_BackgroundRectangle">
              <a:extLst>
                <a:ext uri="{FF2B5EF4-FFF2-40B4-BE49-F238E27FC236}">
                  <a16:creationId xmlns:a16="http://schemas.microsoft.com/office/drawing/2014/main" id="{97E5957A-B8A9-4577-AD91-798D2F2D7A3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84006" y="4016632"/>
              <a:ext cx="7342464" cy="1104536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TLSHAPE_TB_00000000000000000000000000000000_BottomScaleContainer">
              <a:extLst>
                <a:ext uri="{FF2B5EF4-FFF2-40B4-BE49-F238E27FC236}">
                  <a16:creationId xmlns:a16="http://schemas.microsoft.com/office/drawing/2014/main" id="{95B63518-5460-4F99-3A3A-6AE2496E0536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3670877" y="3480802"/>
              <a:ext cx="6055593" cy="512836"/>
            </a:xfrm>
            <a:prstGeom prst="round2SameRect">
              <a:avLst>
                <a:gd name="adj1" fmla="val 0"/>
                <a:gd name="adj2" fmla="val 16667"/>
              </a:avLst>
            </a:prstGeom>
            <a:solidFill>
              <a:schemeClr val="accent5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TLSHAPE_SL_f0ae4867ea1f4b5d913a064fa033406b_HeaderRectangle">
              <a:extLst>
                <a:ext uri="{FF2B5EF4-FFF2-40B4-BE49-F238E27FC236}">
                  <a16:creationId xmlns:a16="http://schemas.microsoft.com/office/drawing/2014/main" id="{D4FD11D7-6868-7A62-5061-E0A0D00AF9B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384006" y="4013668"/>
              <a:ext cx="1320800" cy="11075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OTLSHAPE_G_00000000000000000000000000000000_ShapeBelow0">
              <a:extLst>
                <a:ext uri="{FF2B5EF4-FFF2-40B4-BE49-F238E27FC236}">
                  <a16:creationId xmlns:a16="http://schemas.microsoft.com/office/drawing/2014/main" id="{B556A09A-6D5E-0360-3869-7C0C5B25615F}"/>
                </a:ext>
              </a:extLst>
            </p:cNvPr>
            <p:cNvCxnSpPr/>
            <p:nvPr>
              <p:custDataLst>
                <p:tags r:id="rId7"/>
              </p:custDataLst>
            </p:nvPr>
          </p:nvCxnSpPr>
          <p:spPr>
            <a:xfrm>
              <a:off x="4813599" y="3661031"/>
              <a:ext cx="62674" cy="1460137"/>
            </a:xfrm>
            <a:prstGeom prst="line">
              <a:avLst/>
            </a:prstGeom>
            <a:ln w="9525" cap="flat" cmpd="sng" algn="ctr">
              <a:solidFill>
                <a:schemeClr val="accent5">
                  <a:alpha val="1490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OTLSHAPE_G_00000000000000000000000000000000_ShapeBelow1">
              <a:extLst>
                <a:ext uri="{FF2B5EF4-FFF2-40B4-BE49-F238E27FC236}">
                  <a16:creationId xmlns:a16="http://schemas.microsoft.com/office/drawing/2014/main" id="{DE8D69E5-E1E7-C673-0E05-2A7ACDFBDD79}"/>
                </a:ext>
              </a:extLst>
            </p:cNvPr>
            <p:cNvCxnSpPr/>
            <p:nvPr>
              <p:custDataLst>
                <p:tags r:id="rId8"/>
              </p:custDataLst>
            </p:nvPr>
          </p:nvCxnSpPr>
          <p:spPr>
            <a:xfrm flipH="1">
              <a:off x="5773245" y="3661031"/>
              <a:ext cx="24181" cy="1535761"/>
            </a:xfrm>
            <a:prstGeom prst="line">
              <a:avLst/>
            </a:prstGeom>
            <a:ln w="9525" cap="flat" cmpd="sng" algn="ctr">
              <a:solidFill>
                <a:schemeClr val="accent5">
                  <a:alpha val="1490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OTLSHAPE_G_00000000000000000000000000000000_ShapeBelow2">
              <a:extLst>
                <a:ext uri="{FF2B5EF4-FFF2-40B4-BE49-F238E27FC236}">
                  <a16:creationId xmlns:a16="http://schemas.microsoft.com/office/drawing/2014/main" id="{90C82F49-3C28-0732-E35C-D29C10FE2D5B}"/>
                </a:ext>
              </a:extLst>
            </p:cNvPr>
            <p:cNvCxnSpPr/>
            <p:nvPr>
              <p:custDataLst>
                <p:tags r:id="rId9"/>
              </p:custDataLst>
            </p:nvPr>
          </p:nvCxnSpPr>
          <p:spPr>
            <a:xfrm>
              <a:off x="6781253" y="3525747"/>
              <a:ext cx="0" cy="1594728"/>
            </a:xfrm>
            <a:prstGeom prst="line">
              <a:avLst/>
            </a:prstGeom>
            <a:ln w="9525" cap="flat" cmpd="sng" algn="ctr">
              <a:solidFill>
                <a:schemeClr val="accent5">
                  <a:alpha val="1490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OTLSHAPE_G_00000000000000000000000000000000_ShapeBelow3">
              <a:extLst>
                <a:ext uri="{FF2B5EF4-FFF2-40B4-BE49-F238E27FC236}">
                  <a16:creationId xmlns:a16="http://schemas.microsoft.com/office/drawing/2014/main" id="{875BE1C6-F94F-42A6-4DDB-10D4921E34E7}"/>
                </a:ext>
              </a:extLst>
            </p:cNvPr>
            <p:cNvCxnSpPr/>
            <p:nvPr>
              <p:custDataLst>
                <p:tags r:id="rId10"/>
              </p:custDataLst>
            </p:nvPr>
          </p:nvCxnSpPr>
          <p:spPr>
            <a:xfrm>
              <a:off x="7765080" y="3525747"/>
              <a:ext cx="0" cy="1594728"/>
            </a:xfrm>
            <a:prstGeom prst="line">
              <a:avLst/>
            </a:prstGeom>
            <a:ln w="9525" cap="flat" cmpd="sng" algn="ctr">
              <a:solidFill>
                <a:schemeClr val="accent5">
                  <a:alpha val="1490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OTLSHAPE_G_00000000000000000000000000000000_ShapeBelow4">
              <a:extLst>
                <a:ext uri="{FF2B5EF4-FFF2-40B4-BE49-F238E27FC236}">
                  <a16:creationId xmlns:a16="http://schemas.microsoft.com/office/drawing/2014/main" id="{D414294D-0ADF-1FCE-7BEE-CCB43856CCD8}"/>
                </a:ext>
              </a:extLst>
            </p:cNvPr>
            <p:cNvCxnSpPr/>
            <p:nvPr>
              <p:custDataLst>
                <p:tags r:id="rId11"/>
              </p:custDataLst>
            </p:nvPr>
          </p:nvCxnSpPr>
          <p:spPr>
            <a:xfrm>
              <a:off x="8748907" y="3525747"/>
              <a:ext cx="0" cy="1594728"/>
            </a:xfrm>
            <a:prstGeom prst="line">
              <a:avLst/>
            </a:prstGeom>
            <a:ln w="9525" cap="flat" cmpd="sng" algn="ctr">
              <a:solidFill>
                <a:schemeClr val="accent5">
                  <a:alpha val="1490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OTLSHAPE_G_00000000000000000000000000000000_ShapeBelow5">
              <a:extLst>
                <a:ext uri="{FF2B5EF4-FFF2-40B4-BE49-F238E27FC236}">
                  <a16:creationId xmlns:a16="http://schemas.microsoft.com/office/drawing/2014/main" id="{9A8A0A29-AC6D-CCA5-E568-89C8AE1AC89C}"/>
                </a:ext>
              </a:extLst>
            </p:cNvPr>
            <p:cNvCxnSpPr/>
            <p:nvPr>
              <p:custDataLst>
                <p:tags r:id="rId12"/>
              </p:custDataLst>
            </p:nvPr>
          </p:nvCxnSpPr>
          <p:spPr>
            <a:xfrm>
              <a:off x="9732733" y="3525747"/>
              <a:ext cx="0" cy="1594728"/>
            </a:xfrm>
            <a:prstGeom prst="line">
              <a:avLst/>
            </a:prstGeom>
            <a:ln w="9525" cap="flat" cmpd="sng" algn="ctr">
              <a:solidFill>
                <a:schemeClr val="accent5">
                  <a:alpha val="1490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TLSHAPE_SLT_4f0f829353f04b26beaf68d97c03c51e_Shape">
              <a:extLst>
                <a:ext uri="{FF2B5EF4-FFF2-40B4-BE49-F238E27FC236}">
                  <a16:creationId xmlns:a16="http://schemas.microsoft.com/office/drawing/2014/main" id="{F97F5E0F-A108-7911-F77F-B4BB47117CE7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3854699" y="4030362"/>
              <a:ext cx="2080769" cy="608554"/>
            </a:xfrm>
            <a:prstGeom prst="chevron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6" name="OTLSHAPE_SLT_532a94d9f3f24e4c8bf772894f58af6c_Shape">
              <a:extLst>
                <a:ext uri="{FF2B5EF4-FFF2-40B4-BE49-F238E27FC236}">
                  <a16:creationId xmlns:a16="http://schemas.microsoft.com/office/drawing/2014/main" id="{785D33A7-CA0D-EBA9-7231-0002E8DEBB2E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3856949" y="4670192"/>
              <a:ext cx="2067849" cy="421320"/>
            </a:xfrm>
            <a:prstGeom prst="chevron">
              <a:avLst/>
            </a:prstGeom>
            <a:solidFill>
              <a:srgbClr val="642A20"/>
            </a:solidFill>
            <a:ln w="1270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7" name="OTLSHAPE_SL_f0ae4867ea1f4b5d913a064fa033406b_Header">
              <a:extLst>
                <a:ext uri="{FF2B5EF4-FFF2-40B4-BE49-F238E27FC236}">
                  <a16:creationId xmlns:a16="http://schemas.microsoft.com/office/drawing/2014/main" id="{2DC6EB0A-873A-734E-F762-647B9B434555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2392597" y="4474390"/>
              <a:ext cx="1320800" cy="1860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GB" sz="2400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Pool SAS</a:t>
              </a:r>
              <a:endParaRPr lang="en-GB" sz="2400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" name="OTLSHAPE_TB_00000000000000000000000000000000_TimescaleInterval1">
              <a:extLst>
                <a:ext uri="{FF2B5EF4-FFF2-40B4-BE49-F238E27FC236}">
                  <a16:creationId xmlns:a16="http://schemas.microsoft.com/office/drawing/2014/main" id="{0215B7E8-FDE3-8E04-AF72-DC0C822153BD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3893273" y="3092516"/>
              <a:ext cx="26815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200" spc="-18" dirty="0">
                  <a:solidFill>
                    <a:schemeClr val="lt1"/>
                  </a:solidFill>
                  <a:latin typeface="Calibri" panose="020F0502020204030204" pitchFamily="34" charset="0"/>
                </a:rPr>
                <a:t>May</a:t>
              </a:r>
            </a:p>
          </p:txBody>
        </p:sp>
        <p:sp>
          <p:nvSpPr>
            <p:cNvPr id="19" name="OTLSHAPE_TB_00000000000000000000000000000000_TimescaleInterval2">
              <a:extLst>
                <a:ext uri="{FF2B5EF4-FFF2-40B4-BE49-F238E27FC236}">
                  <a16:creationId xmlns:a16="http://schemas.microsoft.com/office/drawing/2014/main" id="{8180AD40-6C24-F902-8976-43748A0D9FCF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4666280" y="3092516"/>
              <a:ext cx="209994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200" spc="-18">
                  <a:solidFill>
                    <a:schemeClr val="lt1"/>
                  </a:solidFill>
                  <a:latin typeface="Calibri" panose="020F0502020204030204" pitchFamily="34" charset="0"/>
                </a:rPr>
                <a:t>Jun</a:t>
              </a:r>
            </a:p>
          </p:txBody>
        </p:sp>
        <p:sp>
          <p:nvSpPr>
            <p:cNvPr id="20" name="OTLSHAPE_TB_00000000000000000000000000000000_TimescaleInterval3">
              <a:extLst>
                <a:ext uri="{FF2B5EF4-FFF2-40B4-BE49-F238E27FC236}">
                  <a16:creationId xmlns:a16="http://schemas.microsoft.com/office/drawing/2014/main" id="{7862B6D1-83BF-FF52-C81B-26E01966EE38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5720380" y="3092516"/>
              <a:ext cx="158185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200" spc="-20">
                  <a:solidFill>
                    <a:schemeClr val="lt1"/>
                  </a:solidFill>
                  <a:latin typeface="Calibri" panose="020F0502020204030204" pitchFamily="34" charset="0"/>
                </a:rPr>
                <a:t>Jul</a:t>
              </a:r>
            </a:p>
          </p:txBody>
        </p:sp>
        <p:sp>
          <p:nvSpPr>
            <p:cNvPr id="21" name="OTLSHAPE_TB_00000000000000000000000000000000_TimescaleInterval4">
              <a:extLst>
                <a:ext uri="{FF2B5EF4-FFF2-40B4-BE49-F238E27FC236}">
                  <a16:creationId xmlns:a16="http://schemas.microsoft.com/office/drawing/2014/main" id="{B51408A5-C828-0A7C-25B4-306D22EC9D34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6809616" y="3092516"/>
              <a:ext cx="24130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200" spc="-20">
                  <a:solidFill>
                    <a:schemeClr val="lt1"/>
                  </a:solidFill>
                  <a:latin typeface="Calibri" panose="020F0502020204030204" pitchFamily="34" charset="0"/>
                </a:rPr>
                <a:t>Aug</a:t>
              </a:r>
            </a:p>
          </p:txBody>
        </p:sp>
        <p:sp>
          <p:nvSpPr>
            <p:cNvPr id="22" name="OTLSHAPE_TB_00000000000000000000000000000000_MiddleTimescaleInterval1">
              <a:extLst>
                <a:ext uri="{FF2B5EF4-FFF2-40B4-BE49-F238E27FC236}">
                  <a16:creationId xmlns:a16="http://schemas.microsoft.com/office/drawing/2014/main" id="{17D771F5-4D8D-CA3C-BAD4-571A7CA02E59}"/>
                </a:ext>
              </a:extLst>
            </p:cNvPr>
            <p:cNvSpPr txBox="1"/>
            <p:nvPr>
              <p:custDataLst>
                <p:tags r:id="rId20"/>
              </p:custDataLst>
            </p:nvPr>
          </p:nvSpPr>
          <p:spPr>
            <a:xfrm>
              <a:off x="3893273" y="3284539"/>
              <a:ext cx="175561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200" spc="-30" dirty="0">
                  <a:solidFill>
                    <a:schemeClr val="lt1"/>
                  </a:solidFill>
                  <a:latin typeface="Calibri" panose="020F0502020204030204" pitchFamily="34" charset="0"/>
                </a:rPr>
                <a:t>Q2</a:t>
              </a:r>
            </a:p>
          </p:txBody>
        </p:sp>
        <p:sp>
          <p:nvSpPr>
            <p:cNvPr id="23" name="OTLSHAPE_TB_00000000000000000000000000000000_MiddleTimescaleInterval2">
              <a:extLst>
                <a:ext uri="{FF2B5EF4-FFF2-40B4-BE49-F238E27FC236}">
                  <a16:creationId xmlns:a16="http://schemas.microsoft.com/office/drawing/2014/main" id="{27991F95-6CBA-87AB-FBCB-2BF10513B720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5720380" y="3284539"/>
              <a:ext cx="175561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200" spc="-30" dirty="0">
                  <a:solidFill>
                    <a:schemeClr val="lt1"/>
                  </a:solidFill>
                  <a:latin typeface="Calibri" panose="020F0502020204030204" pitchFamily="34" charset="0"/>
                </a:rPr>
                <a:t>Q3</a:t>
              </a:r>
            </a:p>
          </p:txBody>
        </p:sp>
        <p:sp>
          <p:nvSpPr>
            <p:cNvPr id="24" name="OTLSHAPE_TB_00000000000000000000000000000000_MiddleTimescaleInterval3">
              <a:extLst>
                <a:ext uri="{FF2B5EF4-FFF2-40B4-BE49-F238E27FC236}">
                  <a16:creationId xmlns:a16="http://schemas.microsoft.com/office/drawing/2014/main" id="{2C641A77-2CD8-2145-538E-21329F0394F1}"/>
                </a:ext>
              </a:extLst>
            </p:cNvPr>
            <p:cNvSpPr txBox="1"/>
            <p:nvPr>
              <p:custDataLst>
                <p:tags r:id="rId22"/>
              </p:custDataLst>
            </p:nvPr>
          </p:nvSpPr>
          <p:spPr>
            <a:xfrm>
              <a:off x="8952954" y="3284539"/>
              <a:ext cx="175561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200" spc="-30">
                  <a:solidFill>
                    <a:schemeClr val="lt1"/>
                  </a:solidFill>
                  <a:latin typeface="Calibri" panose="020F0502020204030204" pitchFamily="34" charset="0"/>
                </a:rPr>
                <a:t>Q4</a:t>
              </a:r>
            </a:p>
          </p:txBody>
        </p:sp>
        <p:sp>
          <p:nvSpPr>
            <p:cNvPr id="25" name="OTLSHAPE_TB_00000000000000000000000000000000_BottomTimescaleInterval1">
              <a:extLst>
                <a:ext uri="{FF2B5EF4-FFF2-40B4-BE49-F238E27FC236}">
                  <a16:creationId xmlns:a16="http://schemas.microsoft.com/office/drawing/2014/main" id="{9AE0418C-CCBF-E901-82D4-2971D3487F50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3893273" y="3614580"/>
              <a:ext cx="150939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200" spc="-28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10H00</a:t>
              </a:r>
              <a:endParaRPr lang="en-GB" sz="1200" spc="-28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" name="OTLSHAPE_TB_00000000000000000000000000000000_BottomTimescaleInterval2">
              <a:extLst>
                <a:ext uri="{FF2B5EF4-FFF2-40B4-BE49-F238E27FC236}">
                  <a16:creationId xmlns:a16="http://schemas.microsoft.com/office/drawing/2014/main" id="{31F94D15-61D4-0912-86C5-E94E2599779D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4877100" y="3614580"/>
              <a:ext cx="150939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200" spc="-28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10H15</a:t>
              </a:r>
              <a:endParaRPr lang="en-GB" sz="1200" spc="-28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7" name="OTLSHAPE_TB_00000000000000000000000000000000_BottomTimescaleInterval3">
              <a:extLst>
                <a:ext uri="{FF2B5EF4-FFF2-40B4-BE49-F238E27FC236}">
                  <a16:creationId xmlns:a16="http://schemas.microsoft.com/office/drawing/2014/main" id="{440A89D9-6417-AE19-4508-14D0928FA21F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5860926" y="3614580"/>
              <a:ext cx="150939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200" spc="-28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10H30</a:t>
              </a:r>
              <a:endParaRPr lang="en-GB" sz="1200" spc="-28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8" name="OTLSHAPE_TB_00000000000000000000000000000000_BottomTimescaleInterval4">
              <a:extLst>
                <a:ext uri="{FF2B5EF4-FFF2-40B4-BE49-F238E27FC236}">
                  <a16:creationId xmlns:a16="http://schemas.microsoft.com/office/drawing/2014/main" id="{972DE2EB-0EE6-1D15-8EEE-63058586CA6E}"/>
                </a:ext>
              </a:extLst>
            </p:cNvPr>
            <p:cNvSpPr txBox="1"/>
            <p:nvPr>
              <p:custDataLst>
                <p:tags r:id="rId26"/>
              </p:custDataLst>
            </p:nvPr>
          </p:nvSpPr>
          <p:spPr>
            <a:xfrm>
              <a:off x="6844753" y="3614580"/>
              <a:ext cx="150939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200" spc="-28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10H45</a:t>
              </a:r>
              <a:endParaRPr lang="en-GB" sz="1200" spc="-28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OTLSHAPE_TB_00000000000000000000000000000000_BottomTimescaleInterval5">
              <a:extLst>
                <a:ext uri="{FF2B5EF4-FFF2-40B4-BE49-F238E27FC236}">
                  <a16:creationId xmlns:a16="http://schemas.microsoft.com/office/drawing/2014/main" id="{1479341D-67B1-ED1E-7B45-F7954A32E8C2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7828580" y="3614580"/>
              <a:ext cx="150939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200" spc="-28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11H00</a:t>
              </a:r>
              <a:endParaRPr lang="en-GB" sz="1200" spc="-28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" name="OTLSHAPE_TB_00000000000000000000000000000000_BottomTimescaleInterval6">
              <a:extLst>
                <a:ext uri="{FF2B5EF4-FFF2-40B4-BE49-F238E27FC236}">
                  <a16:creationId xmlns:a16="http://schemas.microsoft.com/office/drawing/2014/main" id="{01A4D052-CB05-1D36-4CCA-EB5A1606E9FC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8812407" y="3614580"/>
              <a:ext cx="150939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200" spc="-28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11H00</a:t>
              </a:r>
              <a:endParaRPr lang="en-GB" sz="1200" spc="-28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1" name="OTLSHAPE_SLT_4f0f829353f04b26beaf68d97c03c51e_Title">
              <a:extLst>
                <a:ext uri="{FF2B5EF4-FFF2-40B4-BE49-F238E27FC236}">
                  <a16:creationId xmlns:a16="http://schemas.microsoft.com/office/drawing/2014/main" id="{60230649-A560-F920-6225-B9657F5EAB43}"/>
                </a:ext>
              </a:extLst>
            </p:cNvPr>
            <p:cNvSpPr txBox="1"/>
            <p:nvPr>
              <p:custDataLst>
                <p:tags r:id="rId29"/>
              </p:custDataLst>
            </p:nvPr>
          </p:nvSpPr>
          <p:spPr>
            <a:xfrm>
              <a:off x="3930112" y="4140731"/>
              <a:ext cx="1843133" cy="43088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400" b="1" spc="-12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1 REQUETE : </a:t>
              </a:r>
            </a:p>
            <a:p>
              <a:pPr algn="ctr"/>
              <a:r>
                <a:rPr lang="en-GB" sz="1400" b="1" spc="-12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80 Go </a:t>
              </a:r>
              <a:endParaRPr lang="en-GB" sz="1400" b="1" spc="-12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OTLSHAPE_SLT_0b16cd78fb76408f928988bc59fa2edc_Title">
              <a:extLst>
                <a:ext uri="{FF2B5EF4-FFF2-40B4-BE49-F238E27FC236}">
                  <a16:creationId xmlns:a16="http://schemas.microsoft.com/office/drawing/2014/main" id="{CD239B52-F9ED-CCDE-1905-B887C5A18215}"/>
                </a:ext>
              </a:extLst>
            </p:cNvPr>
            <p:cNvSpPr txBox="1"/>
            <p:nvPr>
              <p:custDataLst>
                <p:tags r:id="rId30"/>
              </p:custDataLst>
            </p:nvPr>
          </p:nvSpPr>
          <p:spPr>
            <a:xfrm>
              <a:off x="4224677" y="4681987"/>
              <a:ext cx="1303193" cy="369332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200" b="1" spc="-12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18 REQUETES : </a:t>
              </a:r>
            </a:p>
            <a:p>
              <a:pPr algn="ctr"/>
              <a:r>
                <a:rPr lang="en-GB" sz="1200" b="1" spc="-12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60 Go</a:t>
              </a:r>
              <a:endParaRPr lang="en-GB" sz="1200" b="1" spc="-12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33" name="OTLSHAPE_TB_00000000000000000000000000000000_Separator1">
              <a:extLst>
                <a:ext uri="{FF2B5EF4-FFF2-40B4-BE49-F238E27FC236}">
                  <a16:creationId xmlns:a16="http://schemas.microsoft.com/office/drawing/2014/main" id="{E6D7ACD6-7EDA-F53C-35B9-11671E3463EB}"/>
                </a:ext>
              </a:extLst>
            </p:cNvPr>
            <p:cNvCxnSpPr/>
            <p:nvPr>
              <p:custDataLst>
                <p:tags r:id="rId31"/>
              </p:custDataLst>
            </p:nvPr>
          </p:nvCxnSpPr>
          <p:spPr>
            <a:xfrm>
              <a:off x="4602779" y="3094103"/>
              <a:ext cx="0" cy="18288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OTLSHAPE_TB_00000000000000000000000000000000_Separator2">
              <a:extLst>
                <a:ext uri="{FF2B5EF4-FFF2-40B4-BE49-F238E27FC236}">
                  <a16:creationId xmlns:a16="http://schemas.microsoft.com/office/drawing/2014/main" id="{4AA8682B-7DDE-899E-9FB4-E0FE3D97EDBE}"/>
                </a:ext>
              </a:extLst>
            </p:cNvPr>
            <p:cNvCxnSpPr/>
            <p:nvPr>
              <p:custDataLst>
                <p:tags r:id="rId32"/>
              </p:custDataLst>
            </p:nvPr>
          </p:nvCxnSpPr>
          <p:spPr>
            <a:xfrm>
              <a:off x="5656879" y="3094103"/>
              <a:ext cx="0" cy="18288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OTLSHAPE_TB_00000000000000000000000000000000_Separator3">
              <a:extLst>
                <a:ext uri="{FF2B5EF4-FFF2-40B4-BE49-F238E27FC236}">
                  <a16:creationId xmlns:a16="http://schemas.microsoft.com/office/drawing/2014/main" id="{7A6799F4-19F2-345E-D316-8066FCF15001}"/>
                </a:ext>
              </a:extLst>
            </p:cNvPr>
            <p:cNvCxnSpPr/>
            <p:nvPr>
              <p:custDataLst>
                <p:tags r:id="rId33"/>
              </p:custDataLst>
            </p:nvPr>
          </p:nvCxnSpPr>
          <p:spPr>
            <a:xfrm>
              <a:off x="6746116" y="3094103"/>
              <a:ext cx="0" cy="18288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OTLSHAPE_TB_00000000000000000000000000000000_MiddleSeparator2">
              <a:extLst>
                <a:ext uri="{FF2B5EF4-FFF2-40B4-BE49-F238E27FC236}">
                  <a16:creationId xmlns:a16="http://schemas.microsoft.com/office/drawing/2014/main" id="{3B91332E-CE8E-D4EA-31A0-78B7274F35E1}"/>
                </a:ext>
              </a:extLst>
            </p:cNvPr>
            <p:cNvCxnSpPr/>
            <p:nvPr>
              <p:custDataLst>
                <p:tags r:id="rId34"/>
              </p:custDataLst>
            </p:nvPr>
          </p:nvCxnSpPr>
          <p:spPr>
            <a:xfrm>
              <a:off x="8889453" y="3286127"/>
              <a:ext cx="0" cy="18288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OTLSHAPE_TB_00000000000000000000000000000000_BottomSeparator1">
              <a:extLst>
                <a:ext uri="{FF2B5EF4-FFF2-40B4-BE49-F238E27FC236}">
                  <a16:creationId xmlns:a16="http://schemas.microsoft.com/office/drawing/2014/main" id="{BC333036-9CA8-A78C-5D39-3B804CB2D96C}"/>
                </a:ext>
              </a:extLst>
            </p:cNvPr>
            <p:cNvCxnSpPr/>
            <p:nvPr>
              <p:custDataLst>
                <p:tags r:id="rId35"/>
              </p:custDataLst>
            </p:nvPr>
          </p:nvCxnSpPr>
          <p:spPr>
            <a:xfrm>
              <a:off x="4813599" y="3616167"/>
              <a:ext cx="0" cy="18288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OTLSHAPE_TB_00000000000000000000000000000000_BottomSeparator2">
              <a:extLst>
                <a:ext uri="{FF2B5EF4-FFF2-40B4-BE49-F238E27FC236}">
                  <a16:creationId xmlns:a16="http://schemas.microsoft.com/office/drawing/2014/main" id="{548D1321-ADC0-9437-48B5-C9932AA05D51}"/>
                </a:ext>
              </a:extLst>
            </p:cNvPr>
            <p:cNvCxnSpPr/>
            <p:nvPr>
              <p:custDataLst>
                <p:tags r:id="rId36"/>
              </p:custDataLst>
            </p:nvPr>
          </p:nvCxnSpPr>
          <p:spPr>
            <a:xfrm>
              <a:off x="5797426" y="3616167"/>
              <a:ext cx="0" cy="18288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OTLSHAPE_TB_00000000000000000000000000000000_BottomSeparator3">
              <a:extLst>
                <a:ext uri="{FF2B5EF4-FFF2-40B4-BE49-F238E27FC236}">
                  <a16:creationId xmlns:a16="http://schemas.microsoft.com/office/drawing/2014/main" id="{E773A3C1-255D-8EEB-0C2B-3665F996E6D4}"/>
                </a:ext>
              </a:extLst>
            </p:cNvPr>
            <p:cNvCxnSpPr/>
            <p:nvPr>
              <p:custDataLst>
                <p:tags r:id="rId37"/>
              </p:custDataLst>
            </p:nvPr>
          </p:nvCxnSpPr>
          <p:spPr>
            <a:xfrm>
              <a:off x="6781253" y="3616167"/>
              <a:ext cx="0" cy="18288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OTLSHAPE_TB_00000000000000000000000000000000_BottomSeparator4">
              <a:extLst>
                <a:ext uri="{FF2B5EF4-FFF2-40B4-BE49-F238E27FC236}">
                  <a16:creationId xmlns:a16="http://schemas.microsoft.com/office/drawing/2014/main" id="{7FDA3A15-E321-42D3-E110-32268443A536}"/>
                </a:ext>
              </a:extLst>
            </p:cNvPr>
            <p:cNvCxnSpPr/>
            <p:nvPr>
              <p:custDataLst>
                <p:tags r:id="rId38"/>
              </p:custDataLst>
            </p:nvPr>
          </p:nvCxnSpPr>
          <p:spPr>
            <a:xfrm>
              <a:off x="7765080" y="3616167"/>
              <a:ext cx="0" cy="18288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OTLSHAPE_TB_00000000000000000000000000000000_BottomSeparator5">
              <a:extLst>
                <a:ext uri="{FF2B5EF4-FFF2-40B4-BE49-F238E27FC236}">
                  <a16:creationId xmlns:a16="http://schemas.microsoft.com/office/drawing/2014/main" id="{C7524F78-9708-F2FC-9077-CF14F92EB7A4}"/>
                </a:ext>
              </a:extLst>
            </p:cNvPr>
            <p:cNvCxnSpPr/>
            <p:nvPr>
              <p:custDataLst>
                <p:tags r:id="rId39"/>
              </p:custDataLst>
            </p:nvPr>
          </p:nvCxnSpPr>
          <p:spPr>
            <a:xfrm>
              <a:off x="8748907" y="3616167"/>
              <a:ext cx="0" cy="18288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TLSHAPE_M_f0e235f238c647338f52b5718b277cd4_Shape">
              <a:extLst>
                <a:ext uri="{FF2B5EF4-FFF2-40B4-BE49-F238E27FC236}">
                  <a16:creationId xmlns:a16="http://schemas.microsoft.com/office/drawing/2014/main" id="{C946BCAC-DCB2-B60E-0283-43AA4308803B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3750585" y="3386044"/>
              <a:ext cx="228600" cy="254000"/>
            </a:xfrm>
            <a:prstGeom prst="diamond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TLSHAPE_M_f0e235f238c647338f52b5718b277cd4_Title">
              <a:extLst>
                <a:ext uri="{FF2B5EF4-FFF2-40B4-BE49-F238E27FC236}">
                  <a16:creationId xmlns:a16="http://schemas.microsoft.com/office/drawing/2014/main" id="{18C1B302-EFD3-8C25-7D09-E7651ACF3B1B}"/>
                </a:ext>
              </a:extLst>
            </p:cNvPr>
            <p:cNvSpPr txBox="1"/>
            <p:nvPr>
              <p:custDataLst>
                <p:tags r:id="rId41"/>
              </p:custDataLst>
            </p:nvPr>
          </p:nvSpPr>
          <p:spPr>
            <a:xfrm>
              <a:off x="3224791" y="3064360"/>
              <a:ext cx="1220720" cy="369332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200" b="1" spc="-8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Début de la saturation</a:t>
              </a:r>
              <a:endParaRPr lang="en-GB" sz="1200" b="1" spc="-8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" name="OTLSHAPE_SLT_0b16cd78fb76408f928988bc59fa2edc_Shape">
              <a:extLst>
                <a:ext uri="{FF2B5EF4-FFF2-40B4-BE49-F238E27FC236}">
                  <a16:creationId xmlns:a16="http://schemas.microsoft.com/office/drawing/2014/main" id="{0C583F0F-6731-6C98-84EB-9B03FFA0D9DB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5818593" y="4054730"/>
              <a:ext cx="1568073" cy="1029714"/>
            </a:xfrm>
            <a:prstGeom prst="chevron">
              <a:avLst/>
            </a:prstGeom>
            <a:solidFill>
              <a:srgbClr val="642A2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5" name="OTLSHAPE_SLT_0b16cd78fb76408f928988bc59fa2edc_Shape">
              <a:extLst>
                <a:ext uri="{FF2B5EF4-FFF2-40B4-BE49-F238E27FC236}">
                  <a16:creationId xmlns:a16="http://schemas.microsoft.com/office/drawing/2014/main" id="{0C583F0F-6731-6C98-84EB-9B03FFA0D9DB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7381205" y="4354298"/>
              <a:ext cx="1820686" cy="447448"/>
            </a:xfrm>
            <a:prstGeom prst="chevron">
              <a:avLst/>
            </a:prstGeom>
            <a:solidFill>
              <a:schemeClr val="accent6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6" name="OTLSHAPE_M_f0e235f238c647338f52b5718b277cd4_Shape">
              <a:extLst>
                <a:ext uri="{FF2B5EF4-FFF2-40B4-BE49-F238E27FC236}">
                  <a16:creationId xmlns:a16="http://schemas.microsoft.com/office/drawing/2014/main" id="{C946BCAC-DCB2-B60E-0283-43AA4308803B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7253286" y="3394818"/>
              <a:ext cx="228600" cy="254000"/>
            </a:xfrm>
            <a:prstGeom prst="diamond">
              <a:avLst/>
            </a:prstGeom>
            <a:solidFill>
              <a:schemeClr val="accent6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7" name="OTLSHAPE_M_f0e235f238c647338f52b5718b277cd4_Title">
              <a:extLst>
                <a:ext uri="{FF2B5EF4-FFF2-40B4-BE49-F238E27FC236}">
                  <a16:creationId xmlns:a16="http://schemas.microsoft.com/office/drawing/2014/main" id="{18C1B302-EFD3-8C25-7D09-E7651ACF3B1B}"/>
                </a:ext>
              </a:extLst>
            </p:cNvPr>
            <p:cNvSpPr txBox="1"/>
            <p:nvPr>
              <p:custDataLst>
                <p:tags r:id="rId45"/>
              </p:custDataLst>
            </p:nvPr>
          </p:nvSpPr>
          <p:spPr>
            <a:xfrm>
              <a:off x="7020860" y="3064360"/>
              <a:ext cx="685800" cy="369332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200" b="1" spc="-8" dirty="0" smtClean="0">
                  <a:solidFill>
                    <a:schemeClr val="accent6">
                      <a:lumMod val="50000"/>
                    </a:schemeClr>
                  </a:solidFill>
                  <a:latin typeface="Calibri" panose="020F0502020204030204" pitchFamily="34" charset="0"/>
                </a:rPr>
                <a:t>Fin de la saturation</a:t>
              </a:r>
              <a:endParaRPr lang="en-GB" sz="1200" b="1" spc="-8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8" name="OTLSHAPE_SLT_0b16cd78fb76408f928988bc59fa2edc_Title">
              <a:extLst>
                <a:ext uri="{FF2B5EF4-FFF2-40B4-BE49-F238E27FC236}">
                  <a16:creationId xmlns:a16="http://schemas.microsoft.com/office/drawing/2014/main" id="{CD239B52-F9ED-CCDE-1905-B887C5A18215}"/>
                </a:ext>
              </a:extLst>
            </p:cNvPr>
            <p:cNvSpPr txBox="1"/>
            <p:nvPr>
              <p:custDataLst>
                <p:tags r:id="rId46"/>
              </p:custDataLst>
            </p:nvPr>
          </p:nvSpPr>
          <p:spPr>
            <a:xfrm>
              <a:off x="6173564" y="4465564"/>
              <a:ext cx="1303193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400" b="1" spc="-12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30 REQUETES</a:t>
              </a:r>
              <a:endParaRPr lang="en-GB" sz="1400" b="1" spc="-12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9" name="OTLSHAPE_SLT_0b16cd78fb76408f928988bc59fa2edc_Title">
              <a:extLst>
                <a:ext uri="{FF2B5EF4-FFF2-40B4-BE49-F238E27FC236}">
                  <a16:creationId xmlns:a16="http://schemas.microsoft.com/office/drawing/2014/main" id="{CD239B52-F9ED-CCDE-1905-B887C5A18215}"/>
                </a:ext>
              </a:extLst>
            </p:cNvPr>
            <p:cNvSpPr txBox="1"/>
            <p:nvPr>
              <p:custDataLst>
                <p:tags r:id="rId47"/>
              </p:custDataLst>
            </p:nvPr>
          </p:nvSpPr>
          <p:spPr>
            <a:xfrm>
              <a:off x="7649761" y="4454431"/>
              <a:ext cx="1303193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400" b="1" spc="-12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19 REQUETES</a:t>
              </a:r>
              <a:endParaRPr lang="en-GB" sz="1400" b="1" spc="-12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0" name="Étoile à 5 branches 49"/>
            <p:cNvSpPr/>
            <p:nvPr/>
          </p:nvSpPr>
          <p:spPr>
            <a:xfrm>
              <a:off x="3670877" y="4880852"/>
              <a:ext cx="463955" cy="343260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00" dirty="0"/>
            </a:p>
          </p:txBody>
        </p:sp>
        <p:sp>
          <p:nvSpPr>
            <p:cNvPr id="51" name="OTLSHAPE_SLT_0b16cd78fb76408f928988bc59fa2edc_Title">
              <a:extLst>
                <a:ext uri="{FF2B5EF4-FFF2-40B4-BE49-F238E27FC236}">
                  <a16:creationId xmlns:a16="http://schemas.microsoft.com/office/drawing/2014/main" id="{CD239B52-F9ED-CCDE-1905-B887C5A18215}"/>
                </a:ext>
              </a:extLst>
            </p:cNvPr>
            <p:cNvSpPr txBox="1"/>
            <p:nvPr>
              <p:custDataLst>
                <p:tags r:id="rId48"/>
              </p:custDataLst>
            </p:nvPr>
          </p:nvSpPr>
          <p:spPr>
            <a:xfrm>
              <a:off x="3251537" y="4979083"/>
              <a:ext cx="1303193" cy="184666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200" b="1" spc="-12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86</a:t>
              </a:r>
              <a:endParaRPr lang="en-GB" sz="1200" b="1" spc="-12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2" name="Étoile à 5 branches 51"/>
            <p:cNvSpPr/>
            <p:nvPr/>
          </p:nvSpPr>
          <p:spPr>
            <a:xfrm>
              <a:off x="5661888" y="4906730"/>
              <a:ext cx="463955" cy="343260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00" dirty="0"/>
            </a:p>
          </p:txBody>
        </p:sp>
        <p:sp>
          <p:nvSpPr>
            <p:cNvPr id="53" name="OTLSHAPE_SLT_0b16cd78fb76408f928988bc59fa2edc_Title">
              <a:extLst>
                <a:ext uri="{FF2B5EF4-FFF2-40B4-BE49-F238E27FC236}">
                  <a16:creationId xmlns:a16="http://schemas.microsoft.com/office/drawing/2014/main" id="{CD239B52-F9ED-CCDE-1905-B887C5A18215}"/>
                </a:ext>
              </a:extLst>
            </p:cNvPr>
            <p:cNvSpPr txBox="1"/>
            <p:nvPr>
              <p:custDataLst>
                <p:tags r:id="rId49"/>
              </p:custDataLst>
            </p:nvPr>
          </p:nvSpPr>
          <p:spPr>
            <a:xfrm>
              <a:off x="5242548" y="5004961"/>
              <a:ext cx="1303193" cy="184666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200" b="1" spc="-12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30</a:t>
              </a:r>
              <a:endParaRPr lang="en-GB" sz="1200" b="1" spc="-12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54" name="Picture 2" descr="Icône Mail dans Internet and web flat icons free"/>
            <p:cNvPicPr>
              <a:picLocks noChangeAspect="1" noChangeArrowheads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2834" y="3737728"/>
              <a:ext cx="317770" cy="317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2" descr="Icône Mail dans Internet and web flat icons free"/>
            <p:cNvPicPr>
              <a:picLocks noChangeAspect="1" noChangeArrowheads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4114" y="3737728"/>
              <a:ext cx="317770" cy="317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" descr="Icône Mail dans Internet and web flat icons free"/>
            <p:cNvPicPr>
              <a:picLocks noChangeAspect="1" noChangeArrowheads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0444" y="3737728"/>
              <a:ext cx="317770" cy="317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Icône Mail dans Internet and web flat icons free"/>
            <p:cNvPicPr>
              <a:picLocks noChangeAspect="1" noChangeArrowheads="1"/>
            </p:cNvPicPr>
            <p:nvPr/>
          </p:nvPicPr>
          <p:blipFill>
            <a:blip r:embed="rId5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8265" y="3737728"/>
              <a:ext cx="317770" cy="317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0" name="Picture 2" descr="Icône Mail dans Internet and web flat icons free"/>
          <p:cNvPicPr>
            <a:picLocks noChangeAspect="1" noChangeArrowheads="1"/>
          </p:cNvPicPr>
          <p:nvPr/>
        </p:nvPicPr>
        <p:blipFill>
          <a:blip r:embed="rId5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89" y="3593715"/>
            <a:ext cx="317770" cy="31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Groupe 64"/>
          <p:cNvGrpSpPr/>
          <p:nvPr/>
        </p:nvGrpSpPr>
        <p:grpSpPr>
          <a:xfrm>
            <a:off x="820464" y="3103948"/>
            <a:ext cx="2127006" cy="640803"/>
            <a:chOff x="1089345" y="3256681"/>
            <a:chExt cx="2127006" cy="640803"/>
          </a:xfrm>
        </p:grpSpPr>
        <p:sp>
          <p:nvSpPr>
            <p:cNvPr id="58" name="Étoile à 5 branches 57"/>
            <p:cNvSpPr>
              <a:spLocks noChangeAspect="1"/>
            </p:cNvSpPr>
            <p:nvPr/>
          </p:nvSpPr>
          <p:spPr>
            <a:xfrm>
              <a:off x="1141184" y="3256681"/>
              <a:ext cx="252000" cy="219648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00" dirty="0"/>
            </a:p>
          </p:txBody>
        </p:sp>
        <p:sp>
          <p:nvSpPr>
            <p:cNvPr id="59" name="OTLSHAPE_SLT_0b16cd78fb76408f928988bc59fa2edc_Title">
              <a:extLst>
                <a:ext uri="{FF2B5EF4-FFF2-40B4-BE49-F238E27FC236}">
                  <a16:creationId xmlns:a16="http://schemas.microsoft.com/office/drawing/2014/main" id="{CD239B52-F9ED-CCDE-1905-B887C5A18215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1535872" y="3291043"/>
              <a:ext cx="1680479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fr-FR" sz="1400" b="1" spc="-12" dirty="0" smtClean="0">
                  <a:latin typeface="Calibri" panose="020F0502020204030204" pitchFamily="34" charset="0"/>
                </a:rPr>
                <a:t>Requêtes en attentes </a:t>
              </a:r>
              <a:endParaRPr lang="fr-FR" sz="1400" b="1" spc="-12" dirty="0">
                <a:latin typeface="Calibri" panose="020F0502020204030204" pitchFamily="34" charset="0"/>
              </a:endParaRPr>
            </a:p>
          </p:txBody>
        </p:sp>
        <p:grpSp>
          <p:nvGrpSpPr>
            <p:cNvPr id="63" name="Groupe 62"/>
            <p:cNvGrpSpPr/>
            <p:nvPr/>
          </p:nvGrpSpPr>
          <p:grpSpPr>
            <a:xfrm>
              <a:off x="1089345" y="3579714"/>
              <a:ext cx="392311" cy="317770"/>
              <a:chOff x="184282" y="3476396"/>
              <a:chExt cx="392311" cy="31777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184282" y="3484985"/>
                <a:ext cx="392311" cy="29307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2" name="Picture 2" descr="Icône Mail dans Internet and web flat icons free"/>
              <p:cNvPicPr>
                <a:picLocks noChangeAspect="1" noChangeArrowheads="1"/>
              </p:cNvPicPr>
              <p:nvPr/>
            </p:nvPicPr>
            <p:blipFill>
              <a:blip r:embed="rId5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2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700" y="3476396"/>
                <a:ext cx="317770" cy="3177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4" name="OTLSHAPE_SLT_0b16cd78fb76408f928988bc59fa2edc_Title">
              <a:extLst>
                <a:ext uri="{FF2B5EF4-FFF2-40B4-BE49-F238E27FC236}">
                  <a16:creationId xmlns:a16="http://schemas.microsoft.com/office/drawing/2014/main" id="{CD239B52-F9ED-CCDE-1905-B887C5A18215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1541128" y="3628347"/>
              <a:ext cx="1572625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1400" b="1" spc="-12" dirty="0" smtClean="0">
                  <a:latin typeface="Calibri" panose="020F0502020204030204" pitchFamily="34" charset="0"/>
                </a:rPr>
                <a:t>Mail</a:t>
              </a:r>
              <a:endParaRPr lang="en-GB" sz="1400" b="1" spc="-12" dirty="0">
                <a:latin typeface="Calibri" panose="020F0502020204030204" pitchFamily="34" charset="0"/>
              </a:endParaRPr>
            </a:p>
          </p:txBody>
        </p:sp>
      </p:grpSp>
      <p:sp>
        <p:nvSpPr>
          <p:cNvPr id="66" name="Étoile à 5 branches 65"/>
          <p:cNvSpPr/>
          <p:nvPr/>
        </p:nvSpPr>
        <p:spPr>
          <a:xfrm>
            <a:off x="7517867" y="4946318"/>
            <a:ext cx="463955" cy="3432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 dirty="0"/>
          </a:p>
        </p:txBody>
      </p:sp>
      <p:sp>
        <p:nvSpPr>
          <p:cNvPr id="67" name="OTLSHAPE_SLT_0b16cd78fb76408f928988bc59fa2edc_Title">
            <a:extLst>
              <a:ext uri="{FF2B5EF4-FFF2-40B4-BE49-F238E27FC236}">
                <a16:creationId xmlns:a16="http://schemas.microsoft.com/office/drawing/2014/main" id="{CD239B52-F9ED-CCDE-1905-B887C5A1821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7098527" y="5044549"/>
            <a:ext cx="1303193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200" b="1" spc="-12" dirty="0" smtClean="0">
                <a:solidFill>
                  <a:schemeClr val="lt1"/>
                </a:solidFill>
                <a:latin typeface="Calibri" panose="020F0502020204030204" pitchFamily="34" charset="0"/>
              </a:rPr>
              <a:t>30</a:t>
            </a:r>
            <a:endParaRPr lang="en-GB" sz="1200" b="1" spc="-12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72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contexte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DF54-380C-439F-A3D8-83F6F52CA378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256585" y="1760092"/>
            <a:ext cx="3579963" cy="209553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017745" y="1839332"/>
            <a:ext cx="229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</a:rPr>
              <a:t>Pool SAS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9" name="Picture 2" descr="https://cdn-icons.flaticon.com/png/512/4254/premium/4254619.png?token=exp=1646819342~hmac=1dc8df6c933f30044cc660863491086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116" y="1851517"/>
            <a:ext cx="471312" cy="47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à coins arrondis 11"/>
          <p:cNvSpPr/>
          <p:nvPr/>
        </p:nvSpPr>
        <p:spPr>
          <a:xfrm>
            <a:off x="763557" y="1749888"/>
            <a:ext cx="4392502" cy="209553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1752614" y="1829128"/>
            <a:ext cx="229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</a:rPr>
              <a:t>Pool </a:t>
            </a:r>
            <a:r>
              <a:rPr lang="fr-FR" sz="2400" dirty="0" err="1" smtClean="0">
                <a:solidFill>
                  <a:schemeClr val="bg1"/>
                </a:solidFill>
              </a:rPr>
              <a:t>Stambia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8960529" y="1760092"/>
            <a:ext cx="2802846" cy="209553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9200236" y="1839332"/>
            <a:ext cx="229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</a:rPr>
              <a:t>Autres 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763557" y="1068010"/>
            <a:ext cx="10999818" cy="607956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VERTICA</a:t>
            </a:r>
            <a:endParaRPr lang="fr-FR" sz="4000" dirty="0">
              <a:solidFill>
                <a:schemeClr val="bg1"/>
              </a:solidFill>
            </a:endParaRPr>
          </a:p>
        </p:txBody>
      </p:sp>
      <p:pic>
        <p:nvPicPr>
          <p:cNvPr id="23" name="Picture 13" descr="https://cdn-icons.flaticon.com/png/512/3211/premium/3211193.png?token=exp=1646820088~hmac=a6899051b0d6d96f18af67b805ae6c9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657" y="1068010"/>
            <a:ext cx="602402" cy="60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à coins arrondis 34"/>
          <p:cNvSpPr/>
          <p:nvPr/>
        </p:nvSpPr>
        <p:spPr>
          <a:xfrm>
            <a:off x="2066616" y="5755341"/>
            <a:ext cx="9010959" cy="1062974"/>
          </a:xfrm>
          <a:prstGeom prst="roundRect">
            <a:avLst>
              <a:gd name="adj" fmla="val 6863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746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Serait-il</a:t>
            </a:r>
            <a:r>
              <a:rPr kumimoji="0" lang="fr-FR" sz="16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possible de superviser l’activité des utilisateurs afin d’identifier les requêtes les plus consommatrices en terme de CPU/</a:t>
            </a:r>
            <a:r>
              <a:rPr lang="fr-FR" sz="1600" dirty="0" err="1" smtClean="0">
                <a:solidFill>
                  <a:schemeClr val="bg1"/>
                </a:solidFill>
                <a:latin typeface="Calibri" panose="020F0502020204030204"/>
              </a:rPr>
              <a:t>m</a:t>
            </a:r>
            <a:r>
              <a:rPr lang="fr-FR" sz="1600" dirty="0" err="1">
                <a:solidFill>
                  <a:schemeClr val="bg1"/>
                </a:solidFill>
                <a:latin typeface="Calibri" panose="020F0502020204030204"/>
              </a:rPr>
              <a:t>é</a:t>
            </a:r>
            <a:r>
              <a:rPr kumimoji="0" lang="fr-FR" sz="16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moire et les arrêter le cas échéant  ?</a:t>
            </a:r>
            <a:endParaRPr lang="fr-FR" sz="1600" baseline="0" dirty="0" smtClean="0">
              <a:solidFill>
                <a:schemeClr val="bg1"/>
              </a:solidFill>
              <a:latin typeface="Calibri" panose="020F0502020204030204"/>
            </a:endParaRPr>
          </a:p>
          <a:p>
            <a:pPr marL="3746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600" baseline="0" dirty="0" smtClean="0">
                <a:solidFill>
                  <a:schemeClr val="bg1"/>
                </a:solidFill>
                <a:latin typeface="Calibri" panose="020F0502020204030204"/>
              </a:rPr>
              <a:t>Serait-il</a:t>
            </a:r>
            <a:r>
              <a:rPr lang="fr-FR" sz="1600" dirty="0" smtClean="0">
                <a:solidFill>
                  <a:schemeClr val="bg1"/>
                </a:solidFill>
                <a:latin typeface="Calibri" panose="020F0502020204030204"/>
              </a:rPr>
              <a:t> possible de limiter la consommation d’un utilisateur ou d’une requête afin d’</a:t>
            </a:r>
            <a:r>
              <a:rPr lang="fr-FR" sz="1600" dirty="0">
                <a:solidFill>
                  <a:schemeClr val="bg1"/>
                </a:solidFill>
                <a:latin typeface="Calibri" panose="020F0502020204030204"/>
              </a:rPr>
              <a:t>é</a:t>
            </a:r>
            <a:r>
              <a:rPr lang="fr-FR" sz="1600" dirty="0" smtClean="0">
                <a:solidFill>
                  <a:schemeClr val="bg1"/>
                </a:solidFill>
                <a:latin typeface="Calibri" panose="020F0502020204030204"/>
              </a:rPr>
              <a:t>viter que la production soit bloquer par un usage ? 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à coins arrondis 62"/>
          <p:cNvSpPr/>
          <p:nvPr/>
        </p:nvSpPr>
        <p:spPr>
          <a:xfrm>
            <a:off x="2066616" y="4724741"/>
            <a:ext cx="9010959" cy="88480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65113" marR="0" lvl="2" indent="-265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600" dirty="0" smtClean="0">
                <a:solidFill>
                  <a:prstClr val="white"/>
                </a:solidFill>
                <a:latin typeface="Calibri" panose="020F0502020204030204"/>
              </a:rPr>
              <a:t>Les pool étant </a:t>
            </a:r>
            <a:r>
              <a:rPr lang="fr-FR" sz="1600" dirty="0" err="1" smtClean="0">
                <a:solidFill>
                  <a:prstClr val="white"/>
                </a:solidFill>
                <a:latin typeface="Calibri" panose="020F0502020204030204"/>
              </a:rPr>
              <a:t>silotés</a:t>
            </a:r>
            <a:r>
              <a:rPr lang="fr-FR" sz="1600" dirty="0" smtClean="0">
                <a:solidFill>
                  <a:prstClr val="white"/>
                </a:solidFill>
                <a:latin typeface="Calibri" panose="020F0502020204030204"/>
              </a:rPr>
              <a:t> l’activité STAMBIA n’a pas d’impact sur l’activité SAS (et inversement)</a:t>
            </a:r>
          </a:p>
          <a:p>
            <a:pPr marL="265113" marR="0" lvl="2" indent="-265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</a:t>
            </a:r>
            <a:r>
              <a:rPr kumimoji="0" lang="fr-FR" sz="16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sein du pool SAS </a:t>
            </a:r>
            <a:r>
              <a:rPr lang="fr-FR" sz="1600" dirty="0">
                <a:solidFill>
                  <a:prstClr val="white"/>
                </a:solidFill>
                <a:latin typeface="Calibri" panose="020F0502020204030204"/>
              </a:rPr>
              <a:t>l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</a:t>
            </a:r>
            <a:r>
              <a:rPr lang="fr-FR" sz="1600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activité</a:t>
            </a:r>
            <a:r>
              <a:rPr kumimoji="0" lang="fr-FR" sz="16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des utilisateurs SAS n’est pas limitée : </a:t>
            </a:r>
          </a:p>
          <a:p>
            <a:pPr marL="1200150" lvl="4" indent="-285750">
              <a:buFont typeface="Wingdings" panose="05000000000000000000" pitchFamily="2" charset="2"/>
              <a:buChar char="Ø"/>
              <a:defRPr/>
            </a:pPr>
            <a:r>
              <a:rPr lang="fr-FR" sz="1600" baseline="0" dirty="0" smtClean="0">
                <a:solidFill>
                  <a:prstClr val="white"/>
                </a:solidFill>
                <a:latin typeface="Calibri" panose="020F0502020204030204"/>
              </a:rPr>
              <a:t>Une</a:t>
            </a:r>
            <a:r>
              <a:rPr lang="fr-FR" sz="1600" dirty="0" smtClean="0">
                <a:solidFill>
                  <a:prstClr val="white"/>
                </a:solidFill>
                <a:latin typeface="Calibri" panose="020F0502020204030204"/>
              </a:rPr>
              <a:t> requête utilisateur peut donc consommer une grande partie des ressources du pool 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7" name="Groupe 66"/>
          <p:cNvGrpSpPr>
            <a:grpSpLocks noChangeAspect="1"/>
          </p:cNvGrpSpPr>
          <p:nvPr/>
        </p:nvGrpSpPr>
        <p:grpSpPr>
          <a:xfrm>
            <a:off x="6590823" y="3952217"/>
            <a:ext cx="2160000" cy="494190"/>
            <a:chOff x="7021433" y="2338619"/>
            <a:chExt cx="3070492" cy="702503"/>
          </a:xfrm>
        </p:grpSpPr>
        <p:pic>
          <p:nvPicPr>
            <p:cNvPr id="68" name="Picture 9" descr="https://cdn-icons.flaticon.com/png/512/3647/premium/3647079.png?token=exp=1646819620~hmac=670fa8ef5225ee71f3123da01981ad0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4125" y="2344641"/>
              <a:ext cx="696481" cy="696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9" descr="https://cdn-icons.flaticon.com/png/512/3647/premium/3647079.png?token=exp=1646819620~hmac=670fa8ef5225ee71f3123da01981ad07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5444" y="2344641"/>
              <a:ext cx="696481" cy="696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6" descr="Man User Man Svg Png Icon Free Download (#504768) - OnlineWebFonts.COM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1433" y="2338619"/>
              <a:ext cx="602692" cy="67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6" descr="Man User Man Svg Png Icon Free Download (#504768) - OnlineWebFonts.COM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2752" y="2338619"/>
              <a:ext cx="602692" cy="67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2" name="Connecteur droit 71"/>
            <p:cNvCxnSpPr/>
            <p:nvPr/>
          </p:nvCxnSpPr>
          <p:spPr>
            <a:xfrm>
              <a:off x="8424516" y="2618518"/>
              <a:ext cx="289994" cy="0"/>
            </a:xfrm>
            <a:prstGeom prst="line">
              <a:avLst/>
            </a:prstGeom>
            <a:ln w="28575">
              <a:prstDash val="sys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Groupe 72"/>
          <p:cNvGrpSpPr>
            <a:grpSpLocks noChangeAspect="1"/>
          </p:cNvGrpSpPr>
          <p:nvPr/>
        </p:nvGrpSpPr>
        <p:grpSpPr>
          <a:xfrm>
            <a:off x="9148658" y="3952217"/>
            <a:ext cx="2160000" cy="494190"/>
            <a:chOff x="7021433" y="2338619"/>
            <a:chExt cx="3070492" cy="702503"/>
          </a:xfrm>
        </p:grpSpPr>
        <p:pic>
          <p:nvPicPr>
            <p:cNvPr id="74" name="Picture 9" descr="https://cdn-icons.flaticon.com/png/512/3647/premium/3647079.png?token=exp=1646819620~hmac=670fa8ef5225ee71f3123da01981ad0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4125" y="2344641"/>
              <a:ext cx="696481" cy="696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9" descr="https://cdn-icons.flaticon.com/png/512/3647/premium/3647079.png?token=exp=1646819620~hmac=670fa8ef5225ee71f3123da01981ad07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5444" y="2344641"/>
              <a:ext cx="696481" cy="696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6" descr="Man User Man Svg Png Icon Free Download (#504768) - OnlineWebFonts.COM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1433" y="2338619"/>
              <a:ext cx="602692" cy="67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6" descr="Man User Man Svg Png Icon Free Download (#504768) - OnlineWebFonts.COM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2752" y="2338619"/>
              <a:ext cx="602692" cy="67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8" name="Connecteur droit 77"/>
            <p:cNvCxnSpPr/>
            <p:nvPr/>
          </p:nvCxnSpPr>
          <p:spPr>
            <a:xfrm>
              <a:off x="8424516" y="2618518"/>
              <a:ext cx="289994" cy="0"/>
            </a:xfrm>
            <a:prstGeom prst="line">
              <a:avLst/>
            </a:prstGeom>
            <a:ln w="28575">
              <a:prstDash val="sys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Groupe 78"/>
          <p:cNvGrpSpPr>
            <a:grpSpLocks noChangeAspect="1"/>
          </p:cNvGrpSpPr>
          <p:nvPr/>
        </p:nvGrpSpPr>
        <p:grpSpPr>
          <a:xfrm>
            <a:off x="5344753" y="3952217"/>
            <a:ext cx="2160000" cy="494190"/>
            <a:chOff x="7021433" y="2338619"/>
            <a:chExt cx="3070492" cy="702503"/>
          </a:xfrm>
        </p:grpSpPr>
        <p:pic>
          <p:nvPicPr>
            <p:cNvPr id="80" name="Picture 9" descr="https://cdn-icons.flaticon.com/png/512/3647/premium/3647079.png?token=exp=1646819620~hmac=670fa8ef5225ee71f3123da01981ad0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4125" y="2344641"/>
              <a:ext cx="696481" cy="696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9" descr="https://cdn-icons.flaticon.com/png/512/3647/premium/3647079.png?token=exp=1646819620~hmac=670fa8ef5225ee71f3123da01981ad07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5444" y="2344641"/>
              <a:ext cx="696481" cy="696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6" descr="Man User Man Svg Png Icon Free Download (#504768) - OnlineWebFonts.COM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1433" y="2338619"/>
              <a:ext cx="602692" cy="67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6" descr="Man User Man Svg Png Icon Free Download (#504768) - OnlineWebFonts.COM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2752" y="2338619"/>
              <a:ext cx="602692" cy="677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4" name="Connecteur droit 83"/>
            <p:cNvCxnSpPr/>
            <p:nvPr/>
          </p:nvCxnSpPr>
          <p:spPr>
            <a:xfrm>
              <a:off x="8424516" y="2618518"/>
              <a:ext cx="289994" cy="0"/>
            </a:xfrm>
            <a:prstGeom prst="line">
              <a:avLst/>
            </a:prstGeom>
            <a:ln w="28575">
              <a:prstDash val="sys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85" name="Image 84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9485" y="4963137"/>
            <a:ext cx="428948" cy="408016"/>
          </a:xfrm>
          <a:prstGeom prst="rect">
            <a:avLst/>
          </a:prstGeom>
        </p:spPr>
      </p:pic>
      <p:pic>
        <p:nvPicPr>
          <p:cNvPr id="87" name="Picture 2" descr="https://cdn-icons.flaticon.com/png/512/4254/premium/4254619.png?token=exp=1646819342~hmac=1dc8df6c933f30044cc660863491086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304" y="1833813"/>
            <a:ext cx="471312" cy="47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https://cdn-icons.flaticon.com/png/512/4254/premium/4254619.png?token=exp=1646819342~hmac=1dc8df6c933f30044cc660863491086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296" y="1833813"/>
            <a:ext cx="471312" cy="47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ZoneTexte 88"/>
          <p:cNvSpPr txBox="1"/>
          <p:nvPr/>
        </p:nvSpPr>
        <p:spPr>
          <a:xfrm>
            <a:off x="5642466" y="2354333"/>
            <a:ext cx="3194082" cy="135421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userA</a:t>
            </a:r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req1 : mémoire </a:t>
            </a:r>
            <a:r>
              <a:rPr lang="fr-F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cpu</a:t>
            </a:r>
            <a:endParaRPr lang="fr-F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userB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req2 : mémoire 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cpu</a:t>
            </a:r>
            <a:endParaRPr lang="fr-FR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userB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req3 : mémoire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cpu</a:t>
            </a:r>
            <a:endParaRPr lang="fr-FR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	</a:t>
            </a:r>
            <a:r>
              <a:rPr lang="fr-FR" sz="1600" dirty="0" smtClean="0">
                <a:solidFill>
                  <a:schemeClr val="bg1"/>
                </a:solidFill>
              </a:rPr>
              <a:t>…</a:t>
            </a:r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 err="1" smtClean="0">
                <a:solidFill>
                  <a:schemeClr val="accent6">
                    <a:lumMod val="75000"/>
                  </a:schemeClr>
                </a:solidFill>
              </a:rPr>
              <a:t>userXX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6">
                    <a:lumMod val="75000"/>
                  </a:schemeClr>
                </a:solidFill>
              </a:rPr>
              <a:t>reqNN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 : mémoire </a:t>
            </a:r>
            <a:r>
              <a:rPr lang="fr-FR" sz="1600" dirty="0" err="1" smtClean="0">
                <a:solidFill>
                  <a:schemeClr val="accent6">
                    <a:lumMod val="75000"/>
                  </a:schemeClr>
                </a:solidFill>
              </a:rPr>
              <a:t>cpu</a:t>
            </a:r>
            <a:endParaRPr lang="fr-FR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0" name="Image 89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946" b="100000" l="9908" r="89908">
                        <a14:foregroundMark x1="62752" y1="35262" x2="62752" y2="35262"/>
                        <a14:foregroundMark x1="46239" y1="43400" x2="46239" y2="43400"/>
                        <a14:foregroundMark x1="64771" y1="59675" x2="64771" y2="59675"/>
                        <a14:foregroundMark x1="60734" y1="51537" x2="60734" y2="51537"/>
                        <a14:foregroundMark x1="31927" y1="79928" x2="31927" y2="79928"/>
                        <a14:foregroundMark x1="50459" y1="79928" x2="50459" y2="79928"/>
                        <a14:foregroundMark x1="64771" y1="79928" x2="64771" y2="79928"/>
                      </a14:backgroundRemoval>
                    </a14:imgEffect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11428" y="3359590"/>
            <a:ext cx="290516" cy="294781"/>
          </a:xfrm>
          <a:prstGeom prst="rect">
            <a:avLst/>
          </a:prstGeom>
        </p:spPr>
      </p:pic>
      <p:pic>
        <p:nvPicPr>
          <p:cNvPr id="91" name="Image 90"/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946" b="100000" l="9908" r="89908">
                        <a14:foregroundMark x1="62752" y1="35262" x2="62752" y2="35262"/>
                        <a14:foregroundMark x1="46239" y1="43400" x2="46239" y2="43400"/>
                        <a14:foregroundMark x1="64771" y1="59675" x2="64771" y2="59675"/>
                        <a14:foregroundMark x1="60734" y1="51537" x2="60734" y2="51537"/>
                        <a14:foregroundMark x1="31927" y1="79928" x2="31927" y2="79928"/>
                        <a14:foregroundMark x1="50459" y1="79928" x2="50459" y2="79928"/>
                        <a14:foregroundMark x1="64771" y1="79928" x2="64771" y2="799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11428" y="2635690"/>
            <a:ext cx="290516" cy="294781"/>
          </a:xfrm>
          <a:prstGeom prst="rect">
            <a:avLst/>
          </a:prstGeom>
        </p:spPr>
      </p:pic>
      <p:pic>
        <p:nvPicPr>
          <p:cNvPr id="92" name="Image 91"/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946" b="100000" l="9908" r="89908">
                        <a14:foregroundMark x1="62752" y1="35262" x2="62752" y2="35262"/>
                        <a14:foregroundMark x1="46239" y1="43400" x2="46239" y2="43400"/>
                        <a14:foregroundMark x1="64771" y1="59675" x2="64771" y2="59675"/>
                        <a14:foregroundMark x1="60734" y1="51537" x2="60734" y2="51537"/>
                        <a14:foregroundMark x1="31927" y1="79928" x2="31927" y2="79928"/>
                        <a14:foregroundMark x1="50459" y1="79928" x2="50459" y2="79928"/>
                        <a14:foregroundMark x1="64771" y1="79928" x2="64771" y2="799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11428" y="2873815"/>
            <a:ext cx="290516" cy="294781"/>
          </a:xfrm>
          <a:prstGeom prst="rect">
            <a:avLst/>
          </a:prstGeom>
        </p:spPr>
      </p:pic>
      <p:pic>
        <p:nvPicPr>
          <p:cNvPr id="93" name="Image 92"/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946" b="100000" l="9908" r="89908">
                        <a14:foregroundMark x1="62752" y1="35262" x2="62752" y2="35262"/>
                        <a14:foregroundMark x1="46239" y1="43400" x2="46239" y2="43400"/>
                        <a14:foregroundMark x1="64771" y1="59675" x2="64771" y2="59675"/>
                        <a14:foregroundMark x1="60734" y1="51537" x2="60734" y2="51537"/>
                        <a14:foregroundMark x1="31927" y1="79928" x2="31927" y2="79928"/>
                        <a14:foregroundMark x1="50459" y1="79928" x2="50459" y2="79928"/>
                        <a14:foregroundMark x1="64771" y1="79928" x2="64771" y2="799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11428" y="2387173"/>
            <a:ext cx="290516" cy="294781"/>
          </a:xfrm>
          <a:prstGeom prst="rect">
            <a:avLst/>
          </a:prstGeom>
        </p:spPr>
      </p:pic>
      <p:sp>
        <p:nvSpPr>
          <p:cNvPr id="94" name="ZoneTexte 93"/>
          <p:cNvSpPr txBox="1"/>
          <p:nvPr/>
        </p:nvSpPr>
        <p:spPr>
          <a:xfrm>
            <a:off x="9271491" y="2392433"/>
            <a:ext cx="3194082" cy="132343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sz="1600" dirty="0" err="1" smtClean="0"/>
              <a:t>userA</a:t>
            </a:r>
            <a:r>
              <a:rPr lang="fr-FR" sz="1600" dirty="0" smtClean="0"/>
              <a:t> req1 : mémoire </a:t>
            </a:r>
            <a:r>
              <a:rPr lang="fr-FR" sz="1600" dirty="0" err="1" smtClean="0"/>
              <a:t>cpu</a:t>
            </a:r>
            <a:endParaRPr lang="fr-FR" sz="1600" dirty="0"/>
          </a:p>
          <a:p>
            <a:r>
              <a:rPr lang="fr-FR" sz="1600" dirty="0" smtClean="0">
                <a:solidFill>
                  <a:schemeClr val="bg1"/>
                </a:solidFill>
              </a:rPr>
              <a:t>	…</a:t>
            </a:r>
            <a:endParaRPr lang="fr-FR" sz="1600" dirty="0" smtClean="0"/>
          </a:p>
          <a:p>
            <a:r>
              <a:rPr lang="fr-FR" sz="1600" dirty="0" err="1" smtClean="0">
                <a:solidFill>
                  <a:schemeClr val="accent1"/>
                </a:solidFill>
              </a:rPr>
              <a:t>userB</a:t>
            </a:r>
            <a:r>
              <a:rPr lang="fr-FR" sz="1600" dirty="0" smtClean="0">
                <a:solidFill>
                  <a:schemeClr val="accent1"/>
                </a:solidFill>
              </a:rPr>
              <a:t> req2 : mémoire </a:t>
            </a:r>
            <a:r>
              <a:rPr lang="fr-FR" sz="1600" dirty="0" err="1">
                <a:solidFill>
                  <a:schemeClr val="accent1"/>
                </a:solidFill>
              </a:rPr>
              <a:t>cpu</a:t>
            </a:r>
            <a:endParaRPr lang="fr-FR" sz="1600" dirty="0" smtClean="0">
              <a:solidFill>
                <a:schemeClr val="accent1"/>
              </a:solidFill>
            </a:endParaRPr>
          </a:p>
          <a:p>
            <a:r>
              <a:rPr lang="fr-FR" sz="1600" dirty="0" err="1" smtClean="0">
                <a:solidFill>
                  <a:schemeClr val="accent1"/>
                </a:solidFill>
              </a:rPr>
              <a:t>userB</a:t>
            </a:r>
            <a:r>
              <a:rPr lang="fr-FR" sz="1600" dirty="0" smtClean="0">
                <a:solidFill>
                  <a:schemeClr val="accent1"/>
                </a:solidFill>
              </a:rPr>
              <a:t> req3 : mémoire </a:t>
            </a:r>
            <a:r>
              <a:rPr lang="fr-FR" sz="1600" dirty="0" err="1" smtClean="0">
                <a:solidFill>
                  <a:schemeClr val="accent1"/>
                </a:solidFill>
              </a:rPr>
              <a:t>cpu</a:t>
            </a:r>
            <a:endParaRPr lang="fr-FR" sz="1600" dirty="0" smtClean="0">
              <a:solidFill>
                <a:schemeClr val="accent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	</a:t>
            </a:r>
            <a:endParaRPr lang="fr-FR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6" name="Image 95"/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946" b="100000" l="9908" r="89908">
                        <a14:foregroundMark x1="62752" y1="35262" x2="62752" y2="35262"/>
                        <a14:foregroundMark x1="46239" y1="43400" x2="46239" y2="43400"/>
                        <a14:foregroundMark x1="64771" y1="59675" x2="64771" y2="59675"/>
                        <a14:foregroundMark x1="60734" y1="51537" x2="60734" y2="51537"/>
                        <a14:foregroundMark x1="31927" y1="79928" x2="31927" y2="79928"/>
                        <a14:foregroundMark x1="50459" y1="79928" x2="50459" y2="79928"/>
                        <a14:foregroundMark x1="64771" y1="79928" x2="64771" y2="799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54978" y="2930471"/>
            <a:ext cx="290516" cy="294781"/>
          </a:xfrm>
          <a:prstGeom prst="rect">
            <a:avLst/>
          </a:prstGeom>
        </p:spPr>
      </p:pic>
      <p:pic>
        <p:nvPicPr>
          <p:cNvPr id="97" name="Image 96"/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946" b="100000" l="9908" r="89908">
                        <a14:foregroundMark x1="62752" y1="35262" x2="62752" y2="35262"/>
                        <a14:foregroundMark x1="46239" y1="43400" x2="46239" y2="43400"/>
                        <a14:foregroundMark x1="64771" y1="59675" x2="64771" y2="59675"/>
                        <a14:foregroundMark x1="60734" y1="51537" x2="60734" y2="51537"/>
                        <a14:foregroundMark x1="31927" y1="79928" x2="31927" y2="79928"/>
                        <a14:foregroundMark x1="50459" y1="79928" x2="50459" y2="79928"/>
                        <a14:foregroundMark x1="64771" y1="79928" x2="64771" y2="799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54978" y="3168596"/>
            <a:ext cx="290516" cy="294781"/>
          </a:xfrm>
          <a:prstGeom prst="rect">
            <a:avLst/>
          </a:prstGeom>
        </p:spPr>
      </p:pic>
      <p:pic>
        <p:nvPicPr>
          <p:cNvPr id="98" name="Image 97"/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946" b="100000" l="9908" r="89908">
                        <a14:foregroundMark x1="62752" y1="35262" x2="62752" y2="35262"/>
                        <a14:foregroundMark x1="46239" y1="43400" x2="46239" y2="43400"/>
                        <a14:foregroundMark x1="64771" y1="59675" x2="64771" y2="59675"/>
                        <a14:foregroundMark x1="60734" y1="51537" x2="60734" y2="51537"/>
                        <a14:foregroundMark x1="31927" y1="79928" x2="31927" y2="79928"/>
                        <a14:foregroundMark x1="50459" y1="79928" x2="50459" y2="79928"/>
                        <a14:foregroundMark x1="64771" y1="79928" x2="64771" y2="799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77171" y="2424847"/>
            <a:ext cx="290516" cy="294781"/>
          </a:xfrm>
          <a:prstGeom prst="rect">
            <a:avLst/>
          </a:prstGeom>
        </p:spPr>
      </p:pic>
      <p:sp>
        <p:nvSpPr>
          <p:cNvPr id="99" name="ZoneTexte 98"/>
          <p:cNvSpPr txBox="1"/>
          <p:nvPr/>
        </p:nvSpPr>
        <p:spPr>
          <a:xfrm>
            <a:off x="1570392" y="2306014"/>
            <a:ext cx="3194082" cy="107721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jobA</a:t>
            </a:r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req1 : mémoire </a:t>
            </a:r>
            <a:r>
              <a:rPr lang="fr-F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cpu</a:t>
            </a:r>
            <a:endParaRPr lang="fr-F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jobB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req2 : mémoire 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cpu</a:t>
            </a:r>
            <a:endParaRPr lang="fr-FR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	</a:t>
            </a:r>
            <a:r>
              <a:rPr lang="fr-FR" sz="1600" dirty="0" smtClean="0">
                <a:solidFill>
                  <a:schemeClr val="bg1"/>
                </a:solidFill>
              </a:rPr>
              <a:t>…</a:t>
            </a:r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 err="1" smtClean="0">
                <a:solidFill>
                  <a:schemeClr val="accent6">
                    <a:lumMod val="75000"/>
                  </a:schemeClr>
                </a:solidFill>
              </a:rPr>
              <a:t>jobXX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6">
                    <a:lumMod val="75000"/>
                  </a:schemeClr>
                </a:solidFill>
              </a:rPr>
              <a:t>reqNN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 : mémoire </a:t>
            </a:r>
            <a:r>
              <a:rPr lang="fr-FR" sz="1600" dirty="0" err="1" smtClean="0">
                <a:solidFill>
                  <a:schemeClr val="accent6">
                    <a:lumMod val="75000"/>
                  </a:schemeClr>
                </a:solidFill>
              </a:rPr>
              <a:t>cpu</a:t>
            </a:r>
            <a:endParaRPr lang="fr-FR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0" name="Image 99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946" b="100000" l="9908" r="89908">
                        <a14:foregroundMark x1="62752" y1="35262" x2="62752" y2="35262"/>
                        <a14:foregroundMark x1="46239" y1="43400" x2="46239" y2="43400"/>
                        <a14:foregroundMark x1="64771" y1="59675" x2="64771" y2="59675"/>
                        <a14:foregroundMark x1="60734" y1="51537" x2="60734" y2="51537"/>
                        <a14:foregroundMark x1="31927" y1="79928" x2="31927" y2="79928"/>
                        <a14:foregroundMark x1="50459" y1="79928" x2="50459" y2="79928"/>
                        <a14:foregroundMark x1="64771" y1="79928" x2="64771" y2="79928"/>
                      </a14:backgroundRemoval>
                    </a14:imgEffect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7776" y="3095755"/>
            <a:ext cx="290516" cy="294781"/>
          </a:xfrm>
          <a:prstGeom prst="rect">
            <a:avLst/>
          </a:prstGeom>
        </p:spPr>
      </p:pic>
      <p:pic>
        <p:nvPicPr>
          <p:cNvPr id="101" name="Image 100"/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946" b="100000" l="9908" r="89908">
                        <a14:foregroundMark x1="62752" y1="35262" x2="62752" y2="35262"/>
                        <a14:foregroundMark x1="46239" y1="43400" x2="46239" y2="43400"/>
                        <a14:foregroundMark x1="64771" y1="59675" x2="64771" y2="59675"/>
                        <a14:foregroundMark x1="60734" y1="51537" x2="60734" y2="51537"/>
                        <a14:foregroundMark x1="31927" y1="79928" x2="31927" y2="79928"/>
                        <a14:foregroundMark x1="50459" y1="79928" x2="50459" y2="79928"/>
                        <a14:foregroundMark x1="64771" y1="79928" x2="64771" y2="799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9354" y="2587371"/>
            <a:ext cx="290516" cy="294781"/>
          </a:xfrm>
          <a:prstGeom prst="rect">
            <a:avLst/>
          </a:prstGeom>
        </p:spPr>
      </p:pic>
      <p:pic>
        <p:nvPicPr>
          <p:cNvPr id="103" name="Image 102"/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946" b="100000" l="9908" r="89908">
                        <a14:foregroundMark x1="62752" y1="35262" x2="62752" y2="35262"/>
                        <a14:foregroundMark x1="46239" y1="43400" x2="46239" y2="43400"/>
                        <a14:foregroundMark x1="64771" y1="59675" x2="64771" y2="59675"/>
                        <a14:foregroundMark x1="60734" y1="51537" x2="60734" y2="51537"/>
                        <a14:foregroundMark x1="31927" y1="79928" x2="31927" y2="79928"/>
                        <a14:foregroundMark x1="50459" y1="79928" x2="50459" y2="79928"/>
                        <a14:foregroundMark x1="64771" y1="79928" x2="64771" y2="799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9354" y="2338854"/>
            <a:ext cx="290516" cy="294781"/>
          </a:xfrm>
          <a:prstGeom prst="rect">
            <a:avLst/>
          </a:prstGeom>
        </p:spPr>
      </p:pic>
      <p:pic>
        <p:nvPicPr>
          <p:cNvPr id="104" name="Image 103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9485" y="6080851"/>
            <a:ext cx="428948" cy="408016"/>
          </a:xfrm>
          <a:prstGeom prst="rect">
            <a:avLst/>
          </a:prstGeom>
        </p:spPr>
      </p:pic>
      <p:pic>
        <p:nvPicPr>
          <p:cNvPr id="2052" name="Picture 4" descr="Traitement de l'icône illustration de vecteur. Illustration du présentation  - 130936801"/>
          <p:cNvPicPr>
            <a:picLocks noChangeAspect="1" noChangeArrowheads="1"/>
          </p:cNvPicPr>
          <p:nvPr/>
        </p:nvPicPr>
        <p:blipFill rotWithShape="1">
          <a:blip r:embed="rId1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49148" y1="41935" x2="49148" y2="41935"/>
                        <a14:foregroundMark x1="44602" y1="51882" x2="44602" y2="518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460" t="28768" r="34858" b="32331"/>
          <a:stretch/>
        </p:blipFill>
        <p:spPr bwMode="auto">
          <a:xfrm>
            <a:off x="1696964" y="3816599"/>
            <a:ext cx="624655" cy="60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Traitement de l'icône illustration de vecteur. Illustration du présentation  - 130936801"/>
          <p:cNvPicPr>
            <a:picLocks noChangeAspect="1" noChangeArrowheads="1"/>
          </p:cNvPicPr>
          <p:nvPr/>
        </p:nvPicPr>
        <p:blipFill rotWithShape="1">
          <a:blip r:embed="rId1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50852" y1="43011" x2="50852" y2="43011"/>
                        <a14:foregroundMark x1="41761" y1="48656" x2="41761" y2="486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460" t="28768" r="34858" b="32331"/>
          <a:stretch/>
        </p:blipFill>
        <p:spPr bwMode="auto">
          <a:xfrm>
            <a:off x="3548433" y="3816599"/>
            <a:ext cx="624655" cy="60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Traitement de l'icône illustration de vecteur. Illustration du présentation  - 130936801"/>
          <p:cNvPicPr>
            <a:picLocks noChangeAspect="1" noChangeArrowheads="1"/>
          </p:cNvPicPr>
          <p:nvPr/>
        </p:nvPicPr>
        <p:blipFill rotWithShape="1"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49432" y1="42473" x2="49432" y2="42473"/>
                        <a14:foregroundMark x1="43750" y1="48656" x2="43750" y2="486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460" t="28768" r="34858" b="32331"/>
          <a:stretch/>
        </p:blipFill>
        <p:spPr bwMode="auto">
          <a:xfrm>
            <a:off x="2622698" y="3816599"/>
            <a:ext cx="624655" cy="60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96964" y="4305809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jobA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fr-FR" dirty="0"/>
          </a:p>
        </p:txBody>
      </p:sp>
      <p:sp>
        <p:nvSpPr>
          <p:cNvPr id="55" name="Rectangle 54"/>
          <p:cNvSpPr/>
          <p:nvPr/>
        </p:nvSpPr>
        <p:spPr>
          <a:xfrm>
            <a:off x="2600638" y="4326535"/>
            <a:ext cx="660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jobB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fr-FR" dirty="0"/>
          </a:p>
        </p:txBody>
      </p:sp>
      <p:sp>
        <p:nvSpPr>
          <p:cNvPr id="56" name="Rectangle 55"/>
          <p:cNvSpPr/>
          <p:nvPr/>
        </p:nvSpPr>
        <p:spPr>
          <a:xfrm>
            <a:off x="3542303" y="4326535"/>
            <a:ext cx="776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jobXX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fr-FR" dirty="0"/>
          </a:p>
        </p:txBody>
      </p:sp>
      <p:cxnSp>
        <p:nvCxnSpPr>
          <p:cNvPr id="57" name="Connecteur droit 56"/>
          <p:cNvCxnSpPr/>
          <p:nvPr/>
        </p:nvCxnSpPr>
        <p:spPr>
          <a:xfrm>
            <a:off x="2365737" y="4117089"/>
            <a:ext cx="204002" cy="0"/>
          </a:xfrm>
          <a:prstGeom prst="line">
            <a:avLst/>
          </a:prstGeom>
          <a:ln w="28575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3289971" y="4117089"/>
            <a:ext cx="204002" cy="0"/>
          </a:xfrm>
          <a:prstGeom prst="line">
            <a:avLst/>
          </a:prstGeom>
          <a:ln w="28575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8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77336" y="819150"/>
            <a:ext cx="11334044" cy="55372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876793" y="3131599"/>
            <a:ext cx="2336800" cy="181588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L’ensemble des analyses </a:t>
            </a:r>
            <a:r>
              <a:rPr lang="fr-FR" sz="1400" dirty="0" smtClean="0">
                <a:solidFill>
                  <a:schemeClr val="bg1"/>
                </a:solidFill>
              </a:rPr>
              <a:t>devra </a:t>
            </a:r>
            <a:r>
              <a:rPr lang="fr-FR" sz="1400" dirty="0">
                <a:solidFill>
                  <a:schemeClr val="bg1"/>
                </a:solidFill>
              </a:rPr>
              <a:t>figurer dans le ticket </a:t>
            </a:r>
            <a:r>
              <a:rPr lang="fr-FR" sz="1400" dirty="0" smtClean="0">
                <a:solidFill>
                  <a:schemeClr val="bg1"/>
                </a:solidFill>
              </a:rPr>
              <a:t>SARA. </a:t>
            </a:r>
          </a:p>
          <a:p>
            <a:r>
              <a:rPr lang="fr-FR" sz="1400" dirty="0">
                <a:solidFill>
                  <a:schemeClr val="bg1"/>
                </a:solidFill>
              </a:rPr>
              <a:t>E</a:t>
            </a:r>
            <a:r>
              <a:rPr lang="fr-FR" sz="1400" dirty="0" smtClean="0">
                <a:solidFill>
                  <a:schemeClr val="bg1"/>
                </a:solidFill>
              </a:rPr>
              <a:t>n </a:t>
            </a:r>
            <a:r>
              <a:rPr lang="fr-FR" sz="1400" dirty="0">
                <a:solidFill>
                  <a:schemeClr val="bg1"/>
                </a:solidFill>
              </a:rPr>
              <a:t>fonction de l’état d’avancement la MOA pourra communiquer des informations aux utilisateurs en accord avec la </a:t>
            </a:r>
            <a:r>
              <a:rPr lang="fr-FR" sz="1400" dirty="0" smtClean="0">
                <a:solidFill>
                  <a:schemeClr val="bg1"/>
                </a:solidFill>
              </a:rPr>
              <a:t>MOE.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8DF54-380C-439F-A3D8-83F6F52CA378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6" name="Graphic 18" descr="Users">
            <a:extLst>
              <a:ext uri="{FF2B5EF4-FFF2-40B4-BE49-F238E27FC236}">
                <a16:creationId xmlns:a16="http://schemas.microsoft.com/office/drawing/2014/main" id="{8BC13719-EBD5-4597-AEA9-8A55381CDA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194428" y="1793050"/>
            <a:ext cx="673100" cy="673100"/>
          </a:xfrm>
          <a:prstGeom prst="rect">
            <a:avLst/>
          </a:prstGeom>
        </p:spPr>
      </p:pic>
      <p:pic>
        <p:nvPicPr>
          <p:cNvPr id="18" name="Graphic 20" descr="Lightbulb">
            <a:extLst>
              <a:ext uri="{FF2B5EF4-FFF2-40B4-BE49-F238E27FC236}">
                <a16:creationId xmlns:a16="http://schemas.microsoft.com/office/drawing/2014/main" id="{D627C397-563D-45CE-B8F0-A03FF144C3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860171" y="888710"/>
            <a:ext cx="673100" cy="673100"/>
          </a:xfrm>
          <a:prstGeom prst="rect">
            <a:avLst/>
          </a:prstGeom>
        </p:spPr>
      </p:pic>
      <p:pic>
        <p:nvPicPr>
          <p:cNvPr id="19" name="Graphic 21" descr="Rocket">
            <a:extLst>
              <a:ext uri="{FF2B5EF4-FFF2-40B4-BE49-F238E27FC236}">
                <a16:creationId xmlns:a16="http://schemas.microsoft.com/office/drawing/2014/main" id="{C0A379F0-6C90-4785-A67A-4F502ADE915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580280" y="914549"/>
            <a:ext cx="673100" cy="673100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1028321" y="2848071"/>
            <a:ext cx="2336800" cy="138499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Détection de l’incident par les utilisateurs. Les utilisateurs remontent la problématique au support SAS qui procède à une analyse de 1</a:t>
            </a:r>
            <a:r>
              <a:rPr lang="fr-FR" sz="1400" baseline="30000" dirty="0" smtClean="0">
                <a:solidFill>
                  <a:schemeClr val="bg1"/>
                </a:solidFill>
              </a:rPr>
              <a:t>er</a:t>
            </a:r>
            <a:r>
              <a:rPr lang="fr-FR" sz="1400" dirty="0" smtClean="0">
                <a:solidFill>
                  <a:schemeClr val="bg1"/>
                </a:solidFill>
              </a:rPr>
              <a:t> niveau.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39595" y="2874244"/>
            <a:ext cx="2325526" cy="1387213"/>
          </a:xfrm>
          <a:prstGeom prst="rect">
            <a:avLst/>
          </a:prstGeom>
          <a:noFill/>
          <a:ln w="381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24" name="Rectangle 23"/>
          <p:cNvSpPr/>
          <p:nvPr/>
        </p:nvSpPr>
        <p:spPr>
          <a:xfrm>
            <a:off x="1028321" y="1606817"/>
            <a:ext cx="2336800" cy="6730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DETECTION</a:t>
            </a:r>
            <a:endParaRPr lang="fr-FR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3748430" y="2848071"/>
            <a:ext cx="2336800" cy="95410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En fonction de la gravité le support SAS ouvrira un ticket SARA et préviendra par mail les responsables MOA/MOE.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759704" y="2874243"/>
            <a:ext cx="2325526" cy="1387213"/>
          </a:xfrm>
          <a:prstGeom prst="rect">
            <a:avLst/>
          </a:prstGeom>
          <a:noFill/>
          <a:ln w="381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3748430" y="1606817"/>
            <a:ext cx="2336800" cy="6730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REMONTEE</a:t>
            </a:r>
            <a:endParaRPr lang="fr-FR" b="1" dirty="0"/>
          </a:p>
        </p:txBody>
      </p:sp>
      <p:sp>
        <p:nvSpPr>
          <p:cNvPr id="28" name="Rectangle 27"/>
          <p:cNvSpPr/>
          <p:nvPr/>
        </p:nvSpPr>
        <p:spPr>
          <a:xfrm>
            <a:off x="6836153" y="3131599"/>
            <a:ext cx="2325526" cy="2338574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6824879" y="2468025"/>
            <a:ext cx="2336800" cy="6730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ANALYSE</a:t>
            </a:r>
            <a:endParaRPr lang="fr-FR" b="1" dirty="0"/>
          </a:p>
        </p:txBody>
      </p:sp>
      <p:sp>
        <p:nvSpPr>
          <p:cNvPr id="30" name="Rectangle 29"/>
          <p:cNvSpPr/>
          <p:nvPr/>
        </p:nvSpPr>
        <p:spPr>
          <a:xfrm>
            <a:off x="9519318" y="3131599"/>
            <a:ext cx="2325526" cy="2338574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9508044" y="2468025"/>
            <a:ext cx="2336800" cy="6730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DIFFUSION</a:t>
            </a:r>
            <a:endParaRPr lang="fr-FR" b="1" dirty="0"/>
          </a:p>
        </p:txBody>
      </p:sp>
      <p:sp>
        <p:nvSpPr>
          <p:cNvPr id="33" name="ZoneTexte 32"/>
          <p:cNvSpPr txBox="1"/>
          <p:nvPr/>
        </p:nvSpPr>
        <p:spPr>
          <a:xfrm>
            <a:off x="9547030" y="3105427"/>
            <a:ext cx="2336800" cy="203132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En fonction de la nature de l’incident une analyse globale pourra être demandée à la MOE par la MOA (responsables MOA et MOE en copie).</a:t>
            </a:r>
          </a:p>
          <a:p>
            <a:r>
              <a:rPr lang="fr-FR" sz="1400" dirty="0" smtClean="0">
                <a:solidFill>
                  <a:schemeClr val="bg1"/>
                </a:solidFill>
              </a:rPr>
              <a:t>LA MOE communiquera les bonnes pratiques résultant de l’incident aux utilisateurs.</a:t>
            </a:r>
          </a:p>
        </p:txBody>
      </p:sp>
      <p:pic>
        <p:nvPicPr>
          <p:cNvPr id="1028" name="Picture 4" descr="Icône D'isolement Noire De Vecteur D'analyse De Données Illustration Simple  D'élément Des Icônes De Vecteur De Concept D'intellig Illustration de  Vecteur - Illustration du illustration, finances: 143596040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65897" l="21500" r="78438">
                        <a14:foregroundMark x1="40813" y1="33925" x2="40813" y2="33925"/>
                        <a14:foregroundMark x1="63563" y1="26465" x2="63563" y2="26465"/>
                        <a14:foregroundMark x1="46938" y1="20663" x2="46938" y2="20663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50" t="10732" r="17185" b="27894"/>
          <a:stretch/>
        </p:blipFill>
        <p:spPr bwMode="auto">
          <a:xfrm>
            <a:off x="7581085" y="1678634"/>
            <a:ext cx="824387" cy="81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uble flèche horizontale 3"/>
          <p:cNvSpPr/>
          <p:nvPr/>
        </p:nvSpPr>
        <p:spPr>
          <a:xfrm>
            <a:off x="6836153" y="5495970"/>
            <a:ext cx="5047677" cy="518713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EI/MOE</a:t>
            </a:r>
            <a:endParaRPr lang="fr-FR" dirty="0"/>
          </a:p>
        </p:txBody>
      </p:sp>
      <p:sp>
        <p:nvSpPr>
          <p:cNvPr id="34" name="Double flèche horizontale 33"/>
          <p:cNvSpPr/>
          <p:nvPr/>
        </p:nvSpPr>
        <p:spPr>
          <a:xfrm>
            <a:off x="1019531" y="2300104"/>
            <a:ext cx="5062193" cy="51871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MOA</a:t>
            </a:r>
            <a:endParaRPr lang="fr-FR" dirty="0"/>
          </a:p>
        </p:txBody>
      </p:sp>
      <p:sp>
        <p:nvSpPr>
          <p:cNvPr id="35" name="Titre 3"/>
          <p:cNvSpPr>
            <a:spLocks noGrp="1"/>
          </p:cNvSpPr>
          <p:nvPr>
            <p:ph type="title"/>
          </p:nvPr>
        </p:nvSpPr>
        <p:spPr>
          <a:xfrm>
            <a:off x="1629580" y="211369"/>
            <a:ext cx="8974800" cy="478800"/>
          </a:xfrm>
        </p:spPr>
        <p:txBody>
          <a:bodyPr/>
          <a:lstStyle/>
          <a:p>
            <a:pPr algn="ctr"/>
            <a:r>
              <a:rPr lang="fr-FR" sz="2800" dirty="0">
                <a:solidFill>
                  <a:srgbClr val="13324A"/>
                </a:solidFill>
              </a:rPr>
              <a:t>Processus de gestion des </a:t>
            </a:r>
            <a:r>
              <a:rPr lang="fr-FR" sz="2800" dirty="0" smtClean="0">
                <a:solidFill>
                  <a:srgbClr val="13324A"/>
                </a:solidFill>
              </a:rPr>
              <a:t>incidents</a:t>
            </a:r>
            <a:endParaRPr lang="fr-FR" sz="2800" dirty="0">
              <a:solidFill>
                <a:srgbClr val="13324A"/>
              </a:solidFill>
            </a:endParaRPr>
          </a:p>
        </p:txBody>
      </p:sp>
      <p:sp>
        <p:nvSpPr>
          <p:cNvPr id="36" name="Double flèche horizontale 35"/>
          <p:cNvSpPr/>
          <p:nvPr/>
        </p:nvSpPr>
        <p:spPr>
          <a:xfrm>
            <a:off x="1001296" y="4325300"/>
            <a:ext cx="5062193" cy="518713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EI/MOE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1025449" y="4889647"/>
            <a:ext cx="2336800" cy="73866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Détection de l’incident par les outils de supervision de la MOE.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36723" y="4915821"/>
            <a:ext cx="2325526" cy="138721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44" name="ZoneTexte 43"/>
          <p:cNvSpPr txBox="1"/>
          <p:nvPr/>
        </p:nvSpPr>
        <p:spPr>
          <a:xfrm>
            <a:off x="3745558" y="4889647"/>
            <a:ext cx="2336800" cy="73866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fr-FR"/>
            </a:defPPr>
            <a:lvl1pPr marL="285750" indent="-285750"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fr-FR" dirty="0" smtClean="0"/>
              <a:t>La MOE ouvrira </a:t>
            </a:r>
            <a:r>
              <a:rPr lang="fr-FR" dirty="0"/>
              <a:t>un ticket </a:t>
            </a:r>
            <a:r>
              <a:rPr lang="fr-FR" dirty="0" smtClean="0"/>
              <a:t>SARA et préviendra </a:t>
            </a:r>
            <a:r>
              <a:rPr lang="fr-FR" dirty="0"/>
              <a:t>par mail les responsables </a:t>
            </a:r>
            <a:r>
              <a:rPr lang="fr-FR" dirty="0" smtClean="0"/>
              <a:t>MOA/MOE. </a:t>
            </a:r>
            <a:endParaRPr lang="fr-FR" dirty="0"/>
          </a:p>
        </p:txBody>
      </p:sp>
      <p:sp>
        <p:nvSpPr>
          <p:cNvPr id="45" name="Rectangle 44"/>
          <p:cNvSpPr/>
          <p:nvPr/>
        </p:nvSpPr>
        <p:spPr>
          <a:xfrm>
            <a:off x="3756832" y="4915819"/>
            <a:ext cx="2325526" cy="1387213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6409426" y="1406106"/>
            <a:ext cx="18663" cy="4870308"/>
          </a:xfrm>
          <a:prstGeom prst="line">
            <a:avLst/>
          </a:prstGeom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6" name="Picture 2" descr="Icône Mail dans Internet and web flat icons free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692" y="3875644"/>
            <a:ext cx="385812" cy="38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Icône Mail dans Internet and web flat icons free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419" y="5934247"/>
            <a:ext cx="385812" cy="38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4768704" y="3884160"/>
            <a:ext cx="71180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SARA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4760542" y="5948179"/>
            <a:ext cx="71180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SARA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49" name="Picture 2" descr="Icône Mail dans Internet and web flat icons free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865" y="5086194"/>
            <a:ext cx="385812" cy="38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/>
          <p:cNvSpPr txBox="1"/>
          <p:nvPr/>
        </p:nvSpPr>
        <p:spPr>
          <a:xfrm>
            <a:off x="7840267" y="5097596"/>
            <a:ext cx="71180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SARA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51" name="Picture 2" descr="Icône Mail dans Internet and web flat icons free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736" y="5092609"/>
            <a:ext cx="385812" cy="38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3792563" y="3894412"/>
            <a:ext cx="618502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</a:rPr>
              <a:t>mail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3792563" y="5948179"/>
            <a:ext cx="619917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fr-FR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fr-FR" b="1" dirty="0"/>
              <a:t>mail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6866064" y="5111686"/>
            <a:ext cx="856205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fr-FR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fr-FR" b="1" dirty="0"/>
              <a:t>mail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9829525" y="5106835"/>
            <a:ext cx="875856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fr-FR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fr-FR" b="1" dirty="0"/>
              <a:t>mail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441" y="410976"/>
            <a:ext cx="1859539" cy="110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9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fr-FR" dirty="0" smtClean="0"/>
              <a:t>  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377"/>
            <a:r>
              <a:rPr lang="fr-FR" dirty="0"/>
              <a:t>Rôles et responsabilités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862A00AA-F9C8-49DA-9633-0657F7D9B745}" type="slidenum">
              <a:rPr lang="fr-FR">
                <a:latin typeface="Calibri Light" panose="020F0302020204030204"/>
              </a:rPr>
              <a:pPr defTabSz="1219170"/>
              <a:t>5</a:t>
            </a:fld>
            <a:endParaRPr lang="fr-FR" dirty="0">
              <a:latin typeface="Calibri Light" panose="020F0302020204030204"/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663355"/>
              </p:ext>
            </p:extLst>
          </p:nvPr>
        </p:nvGraphicFramePr>
        <p:xfrm>
          <a:off x="904875" y="1964713"/>
          <a:ext cx="8890324" cy="336250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07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2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5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91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2271">
                <a:tc>
                  <a:txBody>
                    <a:bodyPr/>
                    <a:lstStyle/>
                    <a:p>
                      <a:pPr algn="ctr"/>
                      <a:r>
                        <a:rPr lang="fr-FR" sz="1400" b="1" cap="small" baseline="0" dirty="0" smtClean="0">
                          <a:latin typeface="+mj-lt"/>
                        </a:rPr>
                        <a:t>Étape</a:t>
                      </a:r>
                      <a:endParaRPr lang="fr-FR" sz="1400" b="1" cap="small" baseline="0" dirty="0">
                        <a:latin typeface="+mj-lt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cap="small" baseline="0" dirty="0" smtClean="0">
                          <a:latin typeface="+mj-lt"/>
                        </a:rPr>
                        <a:t>EI/MOE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cap="small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Admin Décisionnel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cap="small" baseline="0" dirty="0" smtClean="0">
                          <a:latin typeface="+mj-lt"/>
                        </a:rPr>
                        <a:t>Référents</a:t>
                      </a:r>
                      <a:endParaRPr lang="fr-FR" sz="1400" b="1" cap="small" baseline="0" dirty="0">
                        <a:latin typeface="+mj-lt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cap="small" baseline="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Utilisateurs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298">
                <a:tc>
                  <a:txBody>
                    <a:bodyPr/>
                    <a:lstStyle/>
                    <a:p>
                      <a:r>
                        <a:rPr lang="fr-FR" sz="1400" b="0" cap="small" dirty="0" smtClean="0">
                          <a:latin typeface="+mj-lt"/>
                        </a:rPr>
                        <a:t>Détection de l’incident par EI/MOE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fr-F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fr-F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>
                          <a:solidFill>
                            <a:srgbClr val="FFC000"/>
                          </a:solidFill>
                          <a:latin typeface="+mn-lt"/>
                        </a:rPr>
                        <a:t>I</a:t>
                      </a:r>
                      <a:endParaRPr lang="fr-FR" sz="20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298">
                <a:tc>
                  <a:txBody>
                    <a:bodyPr/>
                    <a:lstStyle/>
                    <a:p>
                      <a:r>
                        <a:rPr lang="fr-FR" sz="1400" b="0" kern="1200" cap="small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Détection de l’incident par</a:t>
                      </a:r>
                      <a:r>
                        <a:rPr lang="fr-FR" sz="1400" b="0" kern="1200" cap="small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les utilisateurs</a:t>
                      </a:r>
                      <a:endParaRPr lang="fr-FR" sz="1400" b="0" kern="1200" cap="small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kumimoji="0" lang="fr-FR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20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FDB71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298">
                <a:tc>
                  <a:txBody>
                    <a:bodyPr/>
                    <a:lstStyle/>
                    <a:p>
                      <a:r>
                        <a:rPr lang="fr-FR" sz="1400" b="0" cap="small" dirty="0" smtClean="0">
                          <a:solidFill>
                            <a:schemeClr val="tx1"/>
                          </a:solidFill>
                          <a:latin typeface="+mj-lt"/>
                        </a:rPr>
                        <a:t>Remontée</a:t>
                      </a:r>
                      <a:endParaRPr lang="fr-FR" sz="1400" b="0" cap="small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fr-F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fr-F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fr-F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fr-FR" sz="20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7298">
                <a:tc>
                  <a:txBody>
                    <a:bodyPr/>
                    <a:lstStyle/>
                    <a:p>
                      <a:r>
                        <a:rPr lang="fr-FR" sz="1400" b="0" cap="small" dirty="0" smtClean="0">
                          <a:latin typeface="+mj-lt"/>
                        </a:rPr>
                        <a:t>Analyse</a:t>
                      </a:r>
                      <a:endParaRPr lang="fr-FR" sz="1400" b="0" cap="small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 </a:t>
                      </a:r>
                    </a:p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(en fonction de la gravité de l’incident)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</a:p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(en fonction de la </a:t>
                      </a:r>
                    </a:p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gravité de l’incident)</a:t>
                      </a:r>
                      <a:endParaRPr kumimoji="0" lang="fr-FR" sz="20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298">
                <a:tc>
                  <a:txBody>
                    <a:bodyPr/>
                    <a:lstStyle/>
                    <a:p>
                      <a:r>
                        <a:rPr lang="fr-FR" sz="1400" b="0" cap="small" baseline="0" dirty="0" smtClean="0">
                          <a:solidFill>
                            <a:schemeClr val="dk1"/>
                          </a:solidFill>
                          <a:latin typeface="+mj-lt"/>
                        </a:rPr>
                        <a:t>Diffusion</a:t>
                      </a:r>
                      <a:endParaRPr lang="fr-FR" sz="1400" b="0" cap="small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-12068"/>
            <a:ext cx="2579298" cy="176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8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CONTENTDEFINITION_526950634" val="&lt;ContentDefinition name=&quot;Programme1&quot; rsid=&quot;526950634&quot; type=&quot;SasProgram&quot; format=&quot;ReportXml&quot; imgfmt=&quot;ActiveXImage&quot; created=&quot;11/02/2020 15:54:43&quot; modifed=&quot;11/02/2020 15:54:43&quot; user=&quot;&quot; apply=&quot;False&quot; css=&quot;C:\Program Files\SASEGHome\SASAddInforMicrosoftOffice\8\Styles\sasweb.css&quot; range=&quot;&quot; auto=&quot;False&quot; xTime=&quot;00:00:00&quot; rTime=&quot;00:00:00&quot; bgnew=&quot;False&quot; nFmt=&quot;False&quot; grphSet=&quot;True&quot; imgY=&quot;0&quot; imgX=&quot;0&quot; redirect=&quot;False&quot;&gt;&#10;  &lt;files /&gt;&#10;  &lt;parents /&gt;&#10;  &lt;children /&gt;&#10;  &lt;param n=&quot;DisplayName&quot; v=&quot;Programme1&quot; /&gt;&#10;  &lt;param n=&quot;DisplayType&quot; v=&quot;Programme SAS&quot; /&gt;&#10;  &lt;param n=&quot;Code&quot; v=&quot;&quot; /&gt;&#10;&lt;/ContentDefinition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7-09T00:00:00.0000000"/>
  <p:tag name="OTLENDDATE" val="2021-08-10T23:59:00.0000000"/>
  <p:tag name="OTLPERCENTAGE" val="80"/>
  <p:tag name="OTLDURATIONFORMAT" val="day"/>
  <p:tag name="OTLSPACING" val="5"/>
  <p:tag name="OTLSHAPETHICKNESSTYPE" val="Regula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8-15T00:00:00.0000000Z"/>
  <p:tag name="OTLENDDATE" val="2021-09-07T23:59:00.0000000Z"/>
  <p:tag name="OTLPERCENTAGE" val="68"/>
  <p:tag name="OTLDURATIONFORMAT" val="day"/>
  <p:tag name="OTLSPACING" val="5"/>
  <p:tag name="OTLSHAPETHICKNESSTYPE" val="Regula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1-05-10T23:59:00.0000000"/>
  <p:tag name="OTLPOSITIONONTASK" val="None"/>
  <p:tag name="OTLRELATEDTASKID" val="00000000-0000-0000-0000-00000000000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8-15T00:00:00.0000000"/>
  <p:tag name="OTLPERCENTAGE" val="50"/>
  <p:tag name="OTLDURATIONFORMAT" val="day"/>
  <p:tag name="OTLSPACING" val="5"/>
  <p:tag name="OTLSHAPETHICKNESSTYPE" val="Regular"/>
  <p:tag name="OTLENDDATE" val="2021-09-30T01:55:00.000000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8-15T00:00:00.0000000"/>
  <p:tag name="OTLPERCENTAGE" val="50"/>
  <p:tag name="OTLDURATIONFORMAT" val="day"/>
  <p:tag name="OTLSPACING" val="5"/>
  <p:tag name="OTLSHAPETHICKNESSTYPE" val="Regular"/>
  <p:tag name="OTLENDDATE" val="2021-09-30T01:55:00.000000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1-05-10T23:59:00.0000000"/>
  <p:tag name="OTLPOSITIONONTASK" val="None"/>
  <p:tag name="OTLRELATEDTASKID" val="00000000-0000-0000-0000-00000000000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IsoWeeks"/>
  <p:tag name="OTLTIMEBANDSCALEFORMAT" val="MMM"/>
  <p:tag name="OTLTIMEBANDSHAPETYPE" val="RectangleTimeband"/>
  <p:tag name="OTLTIMEBANDSHAPEHEIGHT" val="14.3999996185303"/>
  <p:tag name="OTLTIMEBANDSHAPEPADDINGLEFT" val="0"/>
  <p:tag name="OTLTIMEBANDCULTUREINFO" val="en-US"/>
  <p:tag name="OTLTIMEBANDQUICKPOSITION" val="Custom"/>
  <p:tag name="OTLTIMEBANDTHREEDEFFECTS" val="None"/>
  <p:tag name="OTLTIMEBANDAUTODATERANGE" val="True"/>
  <p:tag name="OTLTIMEBANDSTARTDATE" val="2018-05-10T23:59:00.0000000"/>
  <p:tag name="OTLTIMEBANDENDDATE" val="2022-01-30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TIMEBANDFYSTARTMONTH" val="January"/>
  <p:tag name="OTLTIMEBANDSHOWFYLABEL" val="True"/>
  <p:tag name="OTLTIMEBANDUSESTARTINGOFTHEYEARFORFYNUMBERING" val="True"/>
  <p:tag name="OTLTIMEBANDRESERVEDLEFTAREAWIDTH" val="84.8399098083426"/>
  <p:tag name="OTLTIMEBANDRESERVEDLEFTAREAISSET" val="True"/>
  <p:tag name="OTLLEFTENDCAPSMARGINLEFT" val="72.3465764750092"/>
  <p:tag name="OTLRIGHTENDCAPSMARGINRIGHT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Diapositive couverture et titr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apositive 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iapositive 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iapositive 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Diapositive 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Diamond Grid 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sque PPT 01 2017">
      <a:majorFont>
        <a:latin typeface="Segoe UI Semi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amondGrid_16x9_TP103031012" id="{51012571-0B99-42A0-A846-34BAB1718D99}" vid="{F29D8852-CBC1-40DA-AD7F-B86EE6B5BFCF}"/>
    </a:ext>
  </a:extLst>
</a:theme>
</file>

<file path=ppt/theme/theme7.xml><?xml version="1.0" encoding="utf-8"?>
<a:theme xmlns:a="http://schemas.openxmlformats.org/drawingml/2006/main" name="4_Diamond Grid 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sque PPT 01 2017">
      <a:majorFont>
        <a:latin typeface="Segoe UI Semi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amondGrid_16x9_TP103031012" id="{51012571-0B99-42A0-A846-34BAB1718D99}" vid="{F29D8852-CBC1-40DA-AD7F-B86EE6B5BFCF}"/>
    </a:ext>
  </a:extLst>
</a:theme>
</file>

<file path=ppt/theme/theme8.xml><?xml version="1.0" encoding="utf-8"?>
<a:theme xmlns:a="http://schemas.openxmlformats.org/drawingml/2006/main" name="4_Diapositive 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5_Diapositive contenu">
  <a:themeElements>
    <a:clrScheme name="Charte ACM PowerPoint">
      <a:dk1>
        <a:srgbClr val="0E3248"/>
      </a:dk1>
      <a:lt1>
        <a:sysClr val="window" lastClr="FFFFFF"/>
      </a:lt1>
      <a:dk2>
        <a:srgbClr val="24445D"/>
      </a:dk2>
      <a:lt2>
        <a:srgbClr val="ADB9C3"/>
      </a:lt2>
      <a:accent1>
        <a:srgbClr val="063E7C"/>
      </a:accent1>
      <a:accent2>
        <a:srgbClr val="1C5493"/>
      </a:accent2>
      <a:accent3>
        <a:srgbClr val="335B82"/>
      </a:accent3>
      <a:accent4>
        <a:srgbClr val="8497B0"/>
      </a:accent4>
      <a:accent5>
        <a:srgbClr val="D5E6FA"/>
      </a:accent5>
      <a:accent6>
        <a:srgbClr val="F3CBCD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44922</TotalTime>
  <Words>511</Words>
  <Application>Microsoft Office PowerPoint</Application>
  <PresentationFormat>Grand écran</PresentationFormat>
  <Paragraphs>132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9</vt:i4>
      </vt:variant>
      <vt:variant>
        <vt:lpstr>Titres des diapositives</vt:lpstr>
      </vt:variant>
      <vt:variant>
        <vt:i4>5</vt:i4>
      </vt:variant>
    </vt:vector>
  </HeadingPairs>
  <TitlesOfParts>
    <vt:vector size="20" baseType="lpstr">
      <vt:lpstr>Arial</vt:lpstr>
      <vt:lpstr>Calibri</vt:lpstr>
      <vt:lpstr>Calibri Light</vt:lpstr>
      <vt:lpstr>Segoe UI Semibold</vt:lpstr>
      <vt:lpstr>Segoe UI Semilight</vt:lpstr>
      <vt:lpstr>Wingdings</vt:lpstr>
      <vt:lpstr>Diapositive couverture et titre</vt:lpstr>
      <vt:lpstr>Diapositive contenu</vt:lpstr>
      <vt:lpstr>1_Diapositive contenu</vt:lpstr>
      <vt:lpstr>2_Diapositive contenu</vt:lpstr>
      <vt:lpstr>3_Diapositive contenu</vt:lpstr>
      <vt:lpstr>3_Diamond Grid 16x9</vt:lpstr>
      <vt:lpstr>4_Diamond Grid 16x9</vt:lpstr>
      <vt:lpstr>4_Diapositive contenu</vt:lpstr>
      <vt:lpstr>5_Diapositive contenu</vt:lpstr>
      <vt:lpstr>Gestion des incidents SAS </vt:lpstr>
      <vt:lpstr>Gestion des incidents SAS </vt:lpstr>
      <vt:lpstr>Architecture contexte</vt:lpstr>
      <vt:lpstr>Processus de gestion des incidents</vt:lpstr>
      <vt:lpstr>Rôles et responsabilités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GT Qualité des données Avril  2020</dc:title>
  <dc:creator>xavier.illy@acm.fr</dc:creator>
  <cp:keywords>1.0</cp:keywords>
  <cp:lastModifiedBy>BAMBA Charif</cp:lastModifiedBy>
  <cp:revision>635</cp:revision>
  <dcterms:created xsi:type="dcterms:W3CDTF">2019-03-05T13:19:37Z</dcterms:created>
  <dcterms:modified xsi:type="dcterms:W3CDTF">2022-08-25T07:51:26Z</dcterms:modified>
  <cp:category>GT;Qualité des données</cp:category>
</cp:coreProperties>
</file>