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46" r:id="rId2"/>
    <p:sldMasterId id="2147483718" r:id="rId3"/>
    <p:sldMasterId id="2147483728" r:id="rId4"/>
  </p:sldMasterIdLst>
  <p:notesMasterIdLst>
    <p:notesMasterId r:id="rId12"/>
  </p:notesMasterIdLst>
  <p:handoutMasterIdLst>
    <p:handoutMasterId r:id="rId13"/>
  </p:handoutMasterIdLst>
  <p:sldIdLst>
    <p:sldId id="503" r:id="rId5"/>
    <p:sldId id="504" r:id="rId6"/>
    <p:sldId id="506" r:id="rId7"/>
    <p:sldId id="505" r:id="rId8"/>
    <p:sldId id="509" r:id="rId9"/>
    <p:sldId id="510" r:id="rId10"/>
    <p:sldId id="511" r:id="rId11"/>
  </p:sldIdLst>
  <p:sldSz cx="9144000" cy="5143500" type="screen16x9"/>
  <p:notesSz cx="9928225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MBA Charif" initials="BC" lastIdx="0" clrIdx="0">
    <p:extLst>
      <p:ext uri="{19B8F6BF-5375-455C-9EA6-DF929625EA0E}">
        <p15:presenceInfo xmlns:p15="http://schemas.microsoft.com/office/powerpoint/2012/main" userId="S-1-5-21-2000478354-2145943105-1644491937-12977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99D"/>
    <a:srgbClr val="13324A"/>
    <a:srgbClr val="FFFFFF"/>
    <a:srgbClr val="ED7204"/>
    <a:srgbClr val="00ACB6"/>
    <a:srgbClr val="FDB71B"/>
    <a:srgbClr val="FEC954"/>
    <a:srgbClr val="FED882"/>
    <a:srgbClr val="1A962B"/>
    <a:srgbClr val="4D9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0664" autoAdjust="0"/>
  </p:normalViewPr>
  <p:slideViewPr>
    <p:cSldViewPr>
      <p:cViewPr varScale="1">
        <p:scale>
          <a:sx n="144" d="100"/>
          <a:sy n="144" d="100"/>
        </p:scale>
        <p:origin x="102" y="114"/>
      </p:cViewPr>
      <p:guideLst>
        <p:guide orient="horz" pos="230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8970"/>
    </p:cViewPr>
  </p:sorterViewPr>
  <p:notesViewPr>
    <p:cSldViewPr>
      <p:cViewPr varScale="1">
        <p:scale>
          <a:sx n="123" d="100"/>
          <a:sy n="123" d="100"/>
        </p:scale>
        <p:origin x="18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Répartition des demandes par état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14-4FF4-AEA2-35497D19195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14-4FF4-AEA2-35497D19195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14-4FF4-AEA2-35497D19195C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14-4FF4-AEA2-35497D1919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Feuil1!$A$2:$A$5</c:f>
              <c:strCache>
                <c:ptCount val="4"/>
                <c:pt idx="0">
                  <c:v>Terminé</c:v>
                </c:pt>
                <c:pt idx="1">
                  <c:v>En cours</c:v>
                </c:pt>
                <c:pt idx="2">
                  <c:v>Différé</c:v>
                </c:pt>
                <c:pt idx="3">
                  <c:v>Abandonné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21</c:v>
                </c:pt>
                <c:pt idx="1">
                  <c:v>11</c:v>
                </c:pt>
                <c:pt idx="2">
                  <c:v>2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8-4CCD-B916-95757C1A995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1: Terminée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11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A-466E-B1A1-69CC5C3DE21F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2: En cours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EA-466E-B1A1-69CC5C3DE21F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4: Différé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EA-466E-B1A1-69CC5C3DE21F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6: Abandonné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Feuil1!$E$2:$E$4</c:f>
              <c:numCache>
                <c:formatCode>General</c:formatCode>
                <c:ptCount val="3"/>
                <c:pt idx="1">
                  <c:v>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EA-466E-B1A1-69CC5C3DE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9954912"/>
        <c:axId val="2089952000"/>
      </c:barChart>
      <c:catAx>
        <c:axId val="208995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9952000"/>
        <c:crosses val="autoZero"/>
        <c:auto val="1"/>
        <c:lblAlgn val="ctr"/>
        <c:lblOffset val="100"/>
        <c:noMultiLvlLbl val="0"/>
      </c:catAx>
      <c:valAx>
        <c:axId val="2089952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995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Nb 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11</c:v>
                </c:pt>
                <c:pt idx="1">
                  <c:v>9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4B-474C-B0DD-5978ACD8A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756512"/>
        <c:axId val="2095754432"/>
      </c:barChart>
      <c:lineChart>
        <c:grouping val="standard"/>
        <c:varyColors val="0"/>
        <c:ser>
          <c:idx val="1"/>
          <c:order val="1"/>
          <c:tx>
            <c:strRef>
              <c:f>Feuil1!$C$1</c:f>
              <c:strCache>
                <c:ptCount val="1"/>
                <c:pt idx="0">
                  <c:v>Temps moyen (en Jours)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Feuil1!$C$2:$C$4</c:f>
              <c:numCache>
                <c:formatCode>#\ ##0" Jours"</c:formatCode>
                <c:ptCount val="3"/>
                <c:pt idx="0">
                  <c:v>27.818181818181817</c:v>
                </c:pt>
                <c:pt idx="1">
                  <c:v>12.333333333333334</c:v>
                </c:pt>
                <c:pt idx="2">
                  <c:v>23.2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4B-474C-B0DD-5978ACD8A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4546704"/>
        <c:axId val="2084545872"/>
      </c:lineChart>
      <c:catAx>
        <c:axId val="209575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5754432"/>
        <c:crosses val="autoZero"/>
        <c:auto val="1"/>
        <c:lblAlgn val="ctr"/>
        <c:lblOffset val="100"/>
        <c:noMultiLvlLbl val="0"/>
      </c:catAx>
      <c:valAx>
        <c:axId val="2095754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95756512"/>
        <c:crosses val="autoZero"/>
        <c:crossBetween val="between"/>
      </c:valAx>
      <c:valAx>
        <c:axId val="2084545872"/>
        <c:scaling>
          <c:orientation val="minMax"/>
        </c:scaling>
        <c:delete val="1"/>
        <c:axPos val="r"/>
        <c:numFmt formatCode="#\ ##0&quot; Jours&quot;" sourceLinked="1"/>
        <c:majorTickMark val="out"/>
        <c:minorTickMark val="none"/>
        <c:tickLblPos val="nextTo"/>
        <c:crossAx val="2084546704"/>
        <c:crosses val="max"/>
        <c:crossBetween val="between"/>
      </c:valAx>
      <c:catAx>
        <c:axId val="2084546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84545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ADMINISTRATION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3.4752569911498453E-3"/>
                  <c:y val="3.66438451283189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E671-4799-848E-942B5FB4D9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Feuil1!$B$2:$B$4</c:f>
              <c:numCache>
                <c:formatCode>#,##0</c:formatCode>
                <c:ptCount val="3"/>
                <c:pt idx="0">
                  <c:v>2</c:v>
                </c:pt>
                <c:pt idx="1">
                  <c:v>15.6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1-4799-848E-942B5FB4D98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FILE SYSTÈME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Feuil1!$C$2:$C$4</c:f>
              <c:numCache>
                <c:formatCode>#,##0</c:formatCode>
                <c:ptCount val="3"/>
                <c:pt idx="0">
                  <c:v>27.5</c:v>
                </c:pt>
                <c:pt idx="1">
                  <c:v>27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71-4799-848E-942B5FB4D987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META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Feuil1!$D$2:$D$4</c:f>
              <c:numCache>
                <c:formatCode>#,##0</c:formatCode>
                <c:ptCount val="3"/>
                <c:pt idx="0">
                  <c:v>16</c:v>
                </c:pt>
                <c:pt idx="1">
                  <c:v>1</c:v>
                </c:pt>
                <c:pt idx="2">
                  <c:v>19.333333333333332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71-4799-848E-942B5FB4D987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OPC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5.2128854867247278E-3"/>
                  <c:y val="7.76969225641593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E671-4799-848E-942B5FB4D98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671-4799-848E-942B5FB4D9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Feuil1!$E$2:$E$4</c:f>
              <c:numCache>
                <c:formatCode>#,##0</c:formatCode>
                <c:ptCount val="3"/>
                <c:pt idx="0">
                  <c:v>32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71-4799-848E-942B5FB4D987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PERF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Feuil1!$F$2:$F$4</c:f>
              <c:numCache>
                <c:formatCode>#,##0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71-4799-848E-942B5FB4D987}"/>
            </c:ext>
          </c:extLst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TVI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Feuil1!$G$2:$G$4</c:f>
              <c:numCache>
                <c:formatCode>#,##0</c:formatCode>
                <c:ptCount val="3"/>
                <c:pt idx="0">
                  <c:v>40.333333333333336</c:v>
                </c:pt>
                <c:pt idx="1">
                  <c:v>0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71-4799-848E-942B5FB4D987}"/>
            </c:ext>
          </c:extLst>
        </c:ser>
        <c:ser>
          <c:idx val="6"/>
          <c:order val="6"/>
          <c:tx>
            <c:strRef>
              <c:f>Feuil1!$H$1</c:f>
              <c:strCache>
                <c:ptCount val="1"/>
                <c:pt idx="0">
                  <c:v>VERTICA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Feuil1!$H$2:$H$4</c:f>
              <c:numCache>
                <c:formatCode>#,##0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25.666666666666668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71-4799-848E-942B5FB4D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89942016"/>
        <c:axId val="2089935776"/>
      </c:barChart>
      <c:lineChart>
        <c:grouping val="standard"/>
        <c:varyColors val="0"/>
        <c:ser>
          <c:idx val="7"/>
          <c:order val="7"/>
          <c:tx>
            <c:strRef>
              <c:f>Feuil1!$I$1</c:f>
              <c:strCache>
                <c:ptCount val="1"/>
                <c:pt idx="0">
                  <c:v>Global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Feuil1!$I$2:$I$4</c:f>
              <c:numCache>
                <c:formatCode>#,##0</c:formatCode>
                <c:ptCount val="3"/>
                <c:pt idx="0">
                  <c:v>27.818181818181817</c:v>
                </c:pt>
                <c:pt idx="1">
                  <c:v>12.333333333333334</c:v>
                </c:pt>
                <c:pt idx="2">
                  <c:v>23.2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671-4799-848E-942B5FB4D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942016"/>
        <c:axId val="2089935776"/>
      </c:lineChart>
      <c:catAx>
        <c:axId val="208994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9935776"/>
        <c:crosses val="autoZero"/>
        <c:auto val="1"/>
        <c:lblAlgn val="ctr"/>
        <c:lblOffset val="100"/>
        <c:noMultiLvlLbl val="0"/>
      </c:catAx>
      <c:valAx>
        <c:axId val="208993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994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7647" custLinFactNeighborX="0" custLinFactNeighborY="2333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B987122A-5F10-4758-8133-060957231897}" type="presOf" srcId="{05E1B90A-11DD-47BE-B747-E5ADE5490480}" destId="{1C2B5FC8-5F58-4972-93E9-5EFB92769ABB}" srcOrd="0" destOrd="0" presId="urn:microsoft.com/office/officeart/2005/8/layout/hProcess9"/>
    <dgm:cxn modelId="{39A71A79-7B80-46A3-826B-13411F08A9A2}" type="presParOf" srcId="{1C2B5FC8-5F58-4972-93E9-5EFB92769ABB}" destId="{2A81F532-EF05-4AFA-ACC2-F33CD0354A85}" srcOrd="0" destOrd="0" presId="urn:microsoft.com/office/officeart/2005/8/layout/hProcess9"/>
    <dgm:cxn modelId="{58C5AB60-8B47-4F35-BD32-C11919AFF292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7647" custLinFactNeighborX="9" custLinFactNeighborY="372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BE4A590F-E73C-498C-82A8-5BCF33EF5501}" type="presOf" srcId="{05E1B90A-11DD-47BE-B747-E5ADE5490480}" destId="{1C2B5FC8-5F58-4972-93E9-5EFB92769ABB}" srcOrd="0" destOrd="0" presId="urn:microsoft.com/office/officeart/2005/8/layout/hProcess9"/>
    <dgm:cxn modelId="{A5E73900-BB1E-408E-8ED8-1CBDEACFE360}" type="presParOf" srcId="{1C2B5FC8-5F58-4972-93E9-5EFB92769ABB}" destId="{2A81F532-EF05-4AFA-ACC2-F33CD0354A85}" srcOrd="0" destOrd="0" presId="urn:microsoft.com/office/officeart/2005/8/layout/hProcess9"/>
    <dgm:cxn modelId="{DD4D7D72-661E-44A8-AFA6-0028BDAAD1BF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7647" custLinFactNeighborX="83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2A6DCC99-B795-4F78-80B0-B85574777C15}" type="presOf" srcId="{05E1B90A-11DD-47BE-B747-E5ADE5490480}" destId="{1C2B5FC8-5F58-4972-93E9-5EFB92769ABB}" srcOrd="0" destOrd="0" presId="urn:microsoft.com/office/officeart/2005/8/layout/hProcess9"/>
    <dgm:cxn modelId="{0EF3D38C-9582-48B6-A361-A48954DB36AB}" type="presParOf" srcId="{1C2B5FC8-5F58-4972-93E9-5EFB92769ABB}" destId="{2A81F532-EF05-4AFA-ACC2-F33CD0354A85}" srcOrd="0" destOrd="0" presId="urn:microsoft.com/office/officeart/2005/8/layout/hProcess9"/>
    <dgm:cxn modelId="{030ADA3D-B16E-4538-A9D8-97F99ED8F8D9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7647" custLinFactNeighborX="0" custLinFactNeighborY="2333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56BDD99D-1AA8-4579-A9C6-159E54F25FC5}" type="presOf" srcId="{05E1B90A-11DD-47BE-B747-E5ADE5490480}" destId="{1C2B5FC8-5F58-4972-93E9-5EFB92769ABB}" srcOrd="0" destOrd="0" presId="urn:microsoft.com/office/officeart/2005/8/layout/hProcess9"/>
    <dgm:cxn modelId="{0D4C2358-8767-40C4-8BF1-4646DF70C101}" type="presParOf" srcId="{1C2B5FC8-5F58-4972-93E9-5EFB92769ABB}" destId="{2A81F532-EF05-4AFA-ACC2-F33CD0354A85}" srcOrd="0" destOrd="0" presId="urn:microsoft.com/office/officeart/2005/8/layout/hProcess9"/>
    <dgm:cxn modelId="{C3B3B063-A1BF-4060-A0B3-F85C298DF1A3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1659" custLinFactNeighborX="9" custLinFactNeighborY="3400"/>
      <dgm:spPr/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C84CDEE9-EB45-4629-BBEA-76976F2ACBCA}" type="presOf" srcId="{05E1B90A-11DD-47BE-B747-E5ADE5490480}" destId="{1C2B5FC8-5F58-4972-93E9-5EFB92769ABB}" srcOrd="0" destOrd="0" presId="urn:microsoft.com/office/officeart/2005/8/layout/hProcess9"/>
    <dgm:cxn modelId="{E035B859-F058-4D6C-B75A-D1FA7B1743F6}" type="presParOf" srcId="{1C2B5FC8-5F58-4972-93E9-5EFB92769ABB}" destId="{2A81F532-EF05-4AFA-ACC2-F33CD0354A85}" srcOrd="0" destOrd="0" presId="urn:microsoft.com/office/officeart/2005/8/layout/hProcess9"/>
    <dgm:cxn modelId="{F7FF3C89-C0C0-4A0B-ADBC-10F542AE6607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1659" custLinFactNeighborX="9" custLinFactNeighborY="3400"/>
      <dgm:spPr/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5A767464-A0FC-4309-9794-EAA59A7368BA}" type="presOf" srcId="{05E1B90A-11DD-47BE-B747-E5ADE5490480}" destId="{1C2B5FC8-5F58-4972-93E9-5EFB92769ABB}" srcOrd="0" destOrd="0" presId="urn:microsoft.com/office/officeart/2005/8/layout/hProcess9"/>
    <dgm:cxn modelId="{529B3C6B-46AF-4D9E-A39D-5FD01C1DEA39}" type="presParOf" srcId="{1C2B5FC8-5F58-4972-93E9-5EFB92769ABB}" destId="{2A81F532-EF05-4AFA-ACC2-F33CD0354A85}" srcOrd="0" destOrd="0" presId="urn:microsoft.com/office/officeart/2005/8/layout/hProcess9"/>
    <dgm:cxn modelId="{7F32F904-A36A-48C9-B87A-FA3B679BD0E9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2" y="0"/>
          <a:ext cx="8775025" cy="648072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4" y="0"/>
          <a:ext cx="8772703" cy="555396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4" y="0"/>
          <a:ext cx="8775025" cy="648072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2" y="0"/>
          <a:ext cx="8775025" cy="648072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227886" y="0"/>
          <a:ext cx="8473289" cy="8737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227886" y="0"/>
          <a:ext cx="8473289" cy="8737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595" y="1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AB70C-7D85-4FA6-BE6B-293CAE6A99A0}" type="datetimeFigureOut">
              <a:rPr lang="fr-FR" smtClean="0"/>
              <a:t>22/08/2022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595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05CE7-B0C9-40EE-98FF-86C8A8EEE4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7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3703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1691B-7632-4FD2-88DE-FFA66B824866}" type="datetimeFigureOut">
              <a:rPr lang="fr-FR" smtClean="0"/>
              <a:t>22/08/2022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6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3703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1A34F-A2E9-446F-8FC2-7A11EBA854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75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fr-FR" sz="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A34F-A2E9-446F-8FC2-7A11EBA8548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073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marL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defRPr lang="fr-FR" sz="27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27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None/>
              <a:defRPr lang="fr-FR" sz="135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1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78656" y="1026319"/>
            <a:ext cx="7886700" cy="3263504"/>
          </a:xfrm>
          <a:prstGeom prst="rect">
            <a:avLst/>
          </a:prstGeom>
        </p:spPr>
        <p:txBody>
          <a:bodyPr/>
          <a:lstStyle>
            <a:lvl1pPr marL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defRPr lang="fr-FR" sz="135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>
              <a:defRPr sz="105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9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1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aphicFrame>
        <p:nvGraphicFramePr>
          <p:cNvPr id="3" name="Diagramme 2"/>
          <p:cNvGraphicFramePr/>
          <p:nvPr userDrawn="1">
            <p:extLst>
              <p:ext uri="{D42A27DB-BD31-4B8C-83A1-F6EECF244321}">
                <p14:modId xmlns:p14="http://schemas.microsoft.com/office/powerpoint/2010/main" val="2718016074"/>
              </p:ext>
            </p:extLst>
          </p:nvPr>
        </p:nvGraphicFramePr>
        <p:xfrm>
          <a:off x="322151" y="649495"/>
          <a:ext cx="877503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 userDrawn="1"/>
        </p:nvSpPr>
        <p:spPr>
          <a:xfrm>
            <a:off x="-36512" y="3889854"/>
            <a:ext cx="369332" cy="6981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13324A"/>
                </a:solidFill>
              </a:rPr>
              <a:t>Pilotage</a:t>
            </a:r>
            <a:r>
              <a:rPr lang="fr-FR" sz="600" baseline="0" dirty="0" smtClean="0">
                <a:solidFill>
                  <a:srgbClr val="13324A"/>
                </a:solidFill>
              </a:rPr>
              <a:t> de l’alignement</a:t>
            </a:r>
            <a:endParaRPr lang="fr-FR" sz="600" dirty="0">
              <a:solidFill>
                <a:srgbClr val="13324A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08737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115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2094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3073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4052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5031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6010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56989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968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98947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19926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40905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61884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82863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03842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24821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45800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66779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7758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4" name="Rectangle à coins arrondis 23"/>
          <p:cNvSpPr/>
          <p:nvPr userDrawn="1"/>
        </p:nvSpPr>
        <p:spPr>
          <a:xfrm>
            <a:off x="323529" y="865519"/>
            <a:ext cx="397253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2019 T2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24"/>
          <p:cNvSpPr/>
          <p:nvPr userDrawn="1"/>
        </p:nvSpPr>
        <p:spPr>
          <a:xfrm>
            <a:off x="743876" y="865519"/>
            <a:ext cx="1362870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2019 T3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 userDrawn="1"/>
        </p:nvSpPr>
        <p:spPr>
          <a:xfrm>
            <a:off x="2129840" y="865519"/>
            <a:ext cx="1392195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2019 T4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1604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62583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3562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04541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125520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499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67478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88457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209436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30415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251394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272373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293352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314331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5310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356289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377268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44" name="Rectangle à coins arrondis 43"/>
          <p:cNvSpPr/>
          <p:nvPr userDrawn="1"/>
        </p:nvSpPr>
        <p:spPr>
          <a:xfrm>
            <a:off x="324531" y="1013541"/>
            <a:ext cx="396251" cy="1000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Juin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5" name="Rectangle à coins arrondis 44"/>
          <p:cNvSpPr/>
          <p:nvPr userDrawn="1"/>
        </p:nvSpPr>
        <p:spPr>
          <a:xfrm>
            <a:off x="743876" y="1013540"/>
            <a:ext cx="427873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Juil.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6" name="Rectangle à coins arrondis 45"/>
          <p:cNvSpPr/>
          <p:nvPr userDrawn="1"/>
        </p:nvSpPr>
        <p:spPr>
          <a:xfrm>
            <a:off x="1196749" y="1013540"/>
            <a:ext cx="438234" cy="1001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Août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7" name="Rectangle à coins arrondis 46"/>
          <p:cNvSpPr/>
          <p:nvPr userDrawn="1"/>
        </p:nvSpPr>
        <p:spPr>
          <a:xfrm>
            <a:off x="1668512" y="1013540"/>
            <a:ext cx="438234" cy="100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Sept.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8" name="Rectangle à coins arrondis 47"/>
          <p:cNvSpPr/>
          <p:nvPr userDrawn="1"/>
        </p:nvSpPr>
        <p:spPr>
          <a:xfrm>
            <a:off x="2129709" y="1008122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Oct.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9" name="Rectangle à coins arrondis 48"/>
          <p:cNvSpPr/>
          <p:nvPr userDrawn="1"/>
        </p:nvSpPr>
        <p:spPr>
          <a:xfrm>
            <a:off x="2590907" y="1008082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Nov.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49"/>
          <p:cNvSpPr/>
          <p:nvPr userDrawn="1"/>
        </p:nvSpPr>
        <p:spPr>
          <a:xfrm>
            <a:off x="3050272" y="1008042"/>
            <a:ext cx="471763" cy="1053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Déc.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 userDrawn="1"/>
        </p:nvSpPr>
        <p:spPr>
          <a:xfrm>
            <a:off x="3544998" y="1008002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Janv.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98247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53" name="Rectangle à coins arrondis 52"/>
          <p:cNvSpPr/>
          <p:nvPr userDrawn="1"/>
        </p:nvSpPr>
        <p:spPr>
          <a:xfrm>
            <a:off x="4007770" y="1013542"/>
            <a:ext cx="391225" cy="9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Févr.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429716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450695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471674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492653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513632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419226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440205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461184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482163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503142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534611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555590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576569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>
            <a:off x="597548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618527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524121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545100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566079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587058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608037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74" name="Rectangle à coins arrondis 73"/>
          <p:cNvSpPr/>
          <p:nvPr userDrawn="1"/>
        </p:nvSpPr>
        <p:spPr>
          <a:xfrm>
            <a:off x="3545129" y="865519"/>
            <a:ext cx="1352305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T1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75" name="Rectangle à coins arrondis 74"/>
          <p:cNvSpPr/>
          <p:nvPr userDrawn="1"/>
        </p:nvSpPr>
        <p:spPr>
          <a:xfrm>
            <a:off x="4920529" y="865520"/>
            <a:ext cx="1273825" cy="1180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T2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76" name="Rectangle à coins arrondis 75"/>
          <p:cNvSpPr/>
          <p:nvPr userDrawn="1"/>
        </p:nvSpPr>
        <p:spPr>
          <a:xfrm>
            <a:off x="4423533" y="1013541"/>
            <a:ext cx="473901" cy="9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Mars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77" name="Rectangle à coins arrondis 76"/>
          <p:cNvSpPr/>
          <p:nvPr userDrawn="1"/>
        </p:nvSpPr>
        <p:spPr>
          <a:xfrm>
            <a:off x="4918470" y="1008002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Avril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78" name="Rectangle à coins arrondis 77"/>
          <p:cNvSpPr/>
          <p:nvPr userDrawn="1"/>
        </p:nvSpPr>
        <p:spPr>
          <a:xfrm>
            <a:off x="5381242" y="1013542"/>
            <a:ext cx="391225" cy="9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Mai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79" name="Rectangle à coins arrondis 78"/>
          <p:cNvSpPr/>
          <p:nvPr userDrawn="1"/>
        </p:nvSpPr>
        <p:spPr>
          <a:xfrm>
            <a:off x="5791861" y="1013541"/>
            <a:ext cx="402494" cy="98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Juin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 userDrawn="1"/>
        </p:nvSpPr>
        <p:spPr>
          <a:xfrm>
            <a:off x="-36512" y="1297567"/>
            <a:ext cx="369332" cy="5843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13324A"/>
                </a:solidFill>
              </a:rPr>
              <a:t>Organisation du projet</a:t>
            </a:r>
            <a:endParaRPr lang="fr-FR" sz="600" dirty="0">
              <a:solidFill>
                <a:srgbClr val="13324A"/>
              </a:solidFill>
            </a:endParaRPr>
          </a:p>
        </p:txBody>
      </p:sp>
      <p:sp>
        <p:nvSpPr>
          <p:cNvPr id="81" name="ZoneTexte 80"/>
          <p:cNvSpPr txBox="1"/>
          <p:nvPr userDrawn="1"/>
        </p:nvSpPr>
        <p:spPr>
          <a:xfrm>
            <a:off x="9655" y="1872113"/>
            <a:ext cx="276999" cy="201774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13324A"/>
                </a:solidFill>
              </a:rPr>
              <a:t>Mise</a:t>
            </a:r>
            <a:r>
              <a:rPr lang="fr-FR" sz="600" baseline="0" dirty="0" smtClean="0">
                <a:solidFill>
                  <a:srgbClr val="13324A"/>
                </a:solidFill>
              </a:rPr>
              <a:t> sous contrôle des données</a:t>
            </a:r>
            <a:endParaRPr lang="fr-FR" sz="600" dirty="0">
              <a:solidFill>
                <a:srgbClr val="13324A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639506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3" name="Rectangle 82"/>
          <p:cNvSpPr/>
          <p:nvPr userDrawn="1"/>
        </p:nvSpPr>
        <p:spPr>
          <a:xfrm>
            <a:off x="660485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681464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702443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723422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7" name="Rectangle 86"/>
          <p:cNvSpPr/>
          <p:nvPr userDrawn="1"/>
        </p:nvSpPr>
        <p:spPr>
          <a:xfrm>
            <a:off x="744401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765380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9" name="Rectangle 88"/>
          <p:cNvSpPr/>
          <p:nvPr userDrawn="1"/>
        </p:nvSpPr>
        <p:spPr>
          <a:xfrm>
            <a:off x="786359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807338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28317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2" name="Rectangle 91"/>
          <p:cNvSpPr/>
          <p:nvPr userDrawn="1"/>
        </p:nvSpPr>
        <p:spPr>
          <a:xfrm>
            <a:off x="849296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3" name="Rectangle 92"/>
          <p:cNvSpPr/>
          <p:nvPr userDrawn="1"/>
        </p:nvSpPr>
        <p:spPr>
          <a:xfrm>
            <a:off x="870275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4" name="Rectangle 93"/>
          <p:cNvSpPr/>
          <p:nvPr userDrawn="1"/>
        </p:nvSpPr>
        <p:spPr>
          <a:xfrm>
            <a:off x="8912518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5" name="Rectangle à coins arrondis 94"/>
          <p:cNvSpPr/>
          <p:nvPr userDrawn="1"/>
        </p:nvSpPr>
        <p:spPr>
          <a:xfrm>
            <a:off x="6228183" y="864610"/>
            <a:ext cx="1393023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T3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96" name="Rectangle à coins arrondis 95"/>
          <p:cNvSpPr/>
          <p:nvPr userDrawn="1"/>
        </p:nvSpPr>
        <p:spPr>
          <a:xfrm>
            <a:off x="7644301" y="864610"/>
            <a:ext cx="1392195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T4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 userDrawn="1"/>
        </p:nvSpPr>
        <p:spPr>
          <a:xfrm>
            <a:off x="629016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649995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9" name="Rectangle 98"/>
          <p:cNvSpPr/>
          <p:nvPr userDrawn="1"/>
        </p:nvSpPr>
        <p:spPr>
          <a:xfrm>
            <a:off x="670974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0" name="Rectangle 99"/>
          <p:cNvSpPr/>
          <p:nvPr userDrawn="1"/>
        </p:nvSpPr>
        <p:spPr>
          <a:xfrm>
            <a:off x="691953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1" name="Rectangle 100"/>
          <p:cNvSpPr/>
          <p:nvPr userDrawn="1"/>
        </p:nvSpPr>
        <p:spPr>
          <a:xfrm>
            <a:off x="712932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2" name="Rectangle 101"/>
          <p:cNvSpPr/>
          <p:nvPr userDrawn="1"/>
        </p:nvSpPr>
        <p:spPr>
          <a:xfrm>
            <a:off x="733911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3" name="Rectangle 102"/>
          <p:cNvSpPr/>
          <p:nvPr userDrawn="1"/>
        </p:nvSpPr>
        <p:spPr>
          <a:xfrm>
            <a:off x="754890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4" name="Rectangle 103"/>
          <p:cNvSpPr/>
          <p:nvPr userDrawn="1"/>
        </p:nvSpPr>
        <p:spPr>
          <a:xfrm>
            <a:off x="775869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5" name="Rectangle 104"/>
          <p:cNvSpPr/>
          <p:nvPr userDrawn="1"/>
        </p:nvSpPr>
        <p:spPr>
          <a:xfrm>
            <a:off x="796848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6" name="Rectangle 105"/>
          <p:cNvSpPr/>
          <p:nvPr userDrawn="1"/>
        </p:nvSpPr>
        <p:spPr>
          <a:xfrm>
            <a:off x="817827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838806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8" name="Rectangle 107"/>
          <p:cNvSpPr/>
          <p:nvPr userDrawn="1"/>
        </p:nvSpPr>
        <p:spPr>
          <a:xfrm>
            <a:off x="859785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9" name="Rectangle 108"/>
          <p:cNvSpPr/>
          <p:nvPr userDrawn="1"/>
        </p:nvSpPr>
        <p:spPr>
          <a:xfrm>
            <a:off x="880764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10" name="Rectangle à coins arrondis 109"/>
          <p:cNvSpPr/>
          <p:nvPr userDrawn="1"/>
        </p:nvSpPr>
        <p:spPr>
          <a:xfrm>
            <a:off x="6227883" y="1012631"/>
            <a:ext cx="468556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Juil.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1" name="Rectangle à coins arrondis 110"/>
          <p:cNvSpPr/>
          <p:nvPr userDrawn="1"/>
        </p:nvSpPr>
        <p:spPr>
          <a:xfrm>
            <a:off x="6729968" y="1012631"/>
            <a:ext cx="419476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Août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2" name="Rectangle à coins arrondis 111"/>
          <p:cNvSpPr/>
          <p:nvPr userDrawn="1"/>
        </p:nvSpPr>
        <p:spPr>
          <a:xfrm>
            <a:off x="7182973" y="1012631"/>
            <a:ext cx="438234" cy="100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Sept.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3" name="Rectangle à coins arrondis 112"/>
          <p:cNvSpPr/>
          <p:nvPr userDrawn="1"/>
        </p:nvSpPr>
        <p:spPr>
          <a:xfrm>
            <a:off x="7644170" y="1007213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Oct.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4" name="Rectangle à coins arrondis 113"/>
          <p:cNvSpPr/>
          <p:nvPr userDrawn="1"/>
        </p:nvSpPr>
        <p:spPr>
          <a:xfrm>
            <a:off x="8105368" y="1007173"/>
            <a:ext cx="413835" cy="1053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Nov.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5" name="Rectangle à coins arrondis 114"/>
          <p:cNvSpPr/>
          <p:nvPr userDrawn="1"/>
        </p:nvSpPr>
        <p:spPr>
          <a:xfrm>
            <a:off x="8542167" y="1007133"/>
            <a:ext cx="494329" cy="1053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Déc.</a:t>
            </a:r>
            <a:endParaRPr lang="fr-FR" sz="600" dirty="0">
              <a:solidFill>
                <a:schemeClr val="bg1"/>
              </a:solidFill>
            </a:endParaRPr>
          </a:p>
        </p:txBody>
      </p:sp>
      <p:cxnSp>
        <p:nvCxnSpPr>
          <p:cNvPr id="116" name="Connecteur droit 115"/>
          <p:cNvCxnSpPr/>
          <p:nvPr userDrawn="1"/>
        </p:nvCxnSpPr>
        <p:spPr>
          <a:xfrm flipV="1">
            <a:off x="71928" y="3889855"/>
            <a:ext cx="8964000" cy="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 userDrawn="1"/>
        </p:nvCxnSpPr>
        <p:spPr>
          <a:xfrm>
            <a:off x="71928" y="1873632"/>
            <a:ext cx="8964000" cy="8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6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titre et texte (puc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58735" y="1365953"/>
            <a:ext cx="6858000" cy="3183596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557204" indent="-214313" algn="ctr">
              <a:buFont typeface="Calibri Light" panose="020F0302020204030204" pitchFamily="34" charset="0"/>
              <a:buNone/>
              <a:defRPr lang="fr-FR" sz="165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900095" indent="-214313" algn="ctr">
              <a:buNone/>
              <a:defRPr lang="fr-FR" sz="15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242987" indent="-214313" algn="ctr">
              <a:buFont typeface="Calibri" panose="020F0502020204030204" pitchFamily="34" charset="0"/>
              <a:buChar char="›"/>
              <a:defRPr lang="fr-FR" sz="135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1585879" indent="-214313" algn="ctr">
              <a:buNone/>
              <a:defRPr lang="fr-FR" sz="12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pPr marL="171446" lvl="0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514337" lvl="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Deuxième niveau</a:t>
            </a:r>
          </a:p>
          <a:p>
            <a:pPr marL="857228" lvl="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200120" lvl="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Quatrième niveau</a:t>
            </a:r>
          </a:p>
          <a:p>
            <a:pPr marL="1543012" lvl="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69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275606"/>
            <a:ext cx="9144000" cy="2731750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1193270"/>
            <a:ext cx="9144000" cy="0"/>
          </a:xfrm>
          <a:prstGeom prst="line">
            <a:avLst/>
          </a:prstGeom>
          <a:ln w="63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4011910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203598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0" y="4083918"/>
            <a:ext cx="9144000" cy="0"/>
          </a:xfrm>
          <a:prstGeom prst="line">
            <a:avLst/>
          </a:prstGeom>
          <a:ln w="63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1494507"/>
            <a:ext cx="8640960" cy="1584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400" b="0" cap="small" baseline="0">
                <a:solidFill>
                  <a:schemeClr val="bg1">
                    <a:lumMod val="85000"/>
                  </a:schemeClr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9290"/>
            <a:ext cx="8640960" cy="3571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b="0" i="1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15966"/>
            <a:ext cx="126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4011910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03598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0" y="4083918"/>
            <a:ext cx="9144000" cy="0"/>
          </a:xfrm>
          <a:prstGeom prst="line">
            <a:avLst/>
          </a:prstGeom>
          <a:ln w="63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275606"/>
            <a:ext cx="9144000" cy="2736304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3707904" y="1347614"/>
            <a:ext cx="0" cy="2592288"/>
          </a:xfrm>
          <a:prstGeom prst="line">
            <a:avLst/>
          </a:prstGeom>
          <a:ln>
            <a:solidFill>
              <a:srgbClr val="07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0" y="1198588"/>
            <a:ext cx="9144000" cy="0"/>
          </a:xfrm>
          <a:prstGeom prst="line">
            <a:avLst/>
          </a:prstGeom>
          <a:ln w="63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707904" y="1347613"/>
            <a:ext cx="5436096" cy="258728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 b="0" cap="none" baseline="0">
                <a:solidFill>
                  <a:schemeClr val="bg1">
                    <a:lumMod val="85000"/>
                  </a:schemeClr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0"/>
          </p:nvPr>
        </p:nvSpPr>
        <p:spPr>
          <a:xfrm>
            <a:off x="0" y="1276350"/>
            <a:ext cx="3708400" cy="2735263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15966"/>
            <a:ext cx="126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971600" y="771550"/>
            <a:ext cx="7200900" cy="38877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717550" indent="-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/>
            </a:lvl1pPr>
            <a:lvl2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lvl2pPr>
            <a:lvl3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lvl3pPr>
            <a:lvl4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lvl4pPr>
            <a:lvl5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0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491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50491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3863340"/>
            <a:ext cx="9144000" cy="76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1193270"/>
            <a:ext cx="9144000" cy="0"/>
          </a:xfrm>
          <a:prstGeom prst="line">
            <a:avLst/>
          </a:prstGeom>
          <a:ln w="63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4011910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03598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0" y="4083918"/>
            <a:ext cx="9144000" cy="0"/>
          </a:xfrm>
          <a:prstGeom prst="line">
            <a:avLst/>
          </a:prstGeom>
          <a:ln w="63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1494507"/>
            <a:ext cx="8640960" cy="1584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800" b="0" cap="small" baseline="0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1520" y="3359290"/>
            <a:ext cx="8640960" cy="3571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b="0" i="1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15966"/>
            <a:ext cx="126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0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par m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graphicFrame>
        <p:nvGraphicFramePr>
          <p:cNvPr id="12" name="Diagramme 11"/>
          <p:cNvGraphicFramePr/>
          <p:nvPr userDrawn="1">
            <p:extLst>
              <p:ext uri="{D42A27DB-BD31-4B8C-83A1-F6EECF244321}">
                <p14:modId xmlns:p14="http://schemas.microsoft.com/office/powerpoint/2010/main" val="2352112602"/>
              </p:ext>
            </p:extLst>
          </p:nvPr>
        </p:nvGraphicFramePr>
        <p:xfrm>
          <a:off x="251520" y="699542"/>
          <a:ext cx="8772708" cy="555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à coins arrondis 12"/>
          <p:cNvSpPr/>
          <p:nvPr userDrawn="1"/>
        </p:nvSpPr>
        <p:spPr>
          <a:xfrm>
            <a:off x="357186" y="894898"/>
            <a:ext cx="650277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T2 </a:t>
            </a:r>
            <a:r>
              <a:rPr lang="fr-FR" sz="8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Rectangle à coins arrondis 32"/>
          <p:cNvSpPr/>
          <p:nvPr userDrawn="1"/>
        </p:nvSpPr>
        <p:spPr>
          <a:xfrm>
            <a:off x="1174770" y="894898"/>
            <a:ext cx="1164981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T3 2019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51520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Mai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681244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Juin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1113292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Juil.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1543016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Août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1975064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Sept.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2404788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Oct.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2836836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Nov.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3266560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Déc.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3698608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Janv.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4128332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Fév.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4560380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Mars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4990104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Avr.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5422152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Mai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5851876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Juin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6283924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Juil.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6713648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Août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7145696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Sept.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 userDrawn="1"/>
        </p:nvSpPr>
        <p:spPr>
          <a:xfrm>
            <a:off x="7575420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Oct.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 userDrawn="1"/>
        </p:nvSpPr>
        <p:spPr>
          <a:xfrm>
            <a:off x="8007468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Nov.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8437192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Déc.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83" name="Rectangle à coins arrondis 82"/>
          <p:cNvSpPr/>
          <p:nvPr userDrawn="1"/>
        </p:nvSpPr>
        <p:spPr>
          <a:xfrm>
            <a:off x="2469207" y="894898"/>
            <a:ext cx="1164981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T4 2019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4" name="Rectangle à coins arrondis 83"/>
          <p:cNvSpPr/>
          <p:nvPr userDrawn="1"/>
        </p:nvSpPr>
        <p:spPr>
          <a:xfrm>
            <a:off x="3763644" y="894898"/>
            <a:ext cx="1164981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T1 2020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5" name="Rectangle à coins arrondis 84"/>
          <p:cNvSpPr/>
          <p:nvPr userDrawn="1"/>
        </p:nvSpPr>
        <p:spPr>
          <a:xfrm>
            <a:off x="5058081" y="894898"/>
            <a:ext cx="1164981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T2 2020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6" name="Rectangle à coins arrondis 85"/>
          <p:cNvSpPr/>
          <p:nvPr userDrawn="1"/>
        </p:nvSpPr>
        <p:spPr>
          <a:xfrm>
            <a:off x="6352518" y="894898"/>
            <a:ext cx="1164981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T3 2020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7" name="Rectangle à coins arrondis 86"/>
          <p:cNvSpPr/>
          <p:nvPr userDrawn="1"/>
        </p:nvSpPr>
        <p:spPr>
          <a:xfrm>
            <a:off x="7646955" y="894898"/>
            <a:ext cx="1164981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T4 2020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 userDrawn="1"/>
        </p:nvSpPr>
        <p:spPr>
          <a:xfrm>
            <a:off x="5241" y="1665608"/>
            <a:ext cx="276999" cy="1017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Actif</a:t>
            </a:r>
            <a:endParaRPr lang="fr-FR" sz="600" dirty="0"/>
          </a:p>
        </p:txBody>
      </p:sp>
      <p:sp>
        <p:nvSpPr>
          <p:cNvPr id="35" name="ZoneTexte 34"/>
          <p:cNvSpPr txBox="1"/>
          <p:nvPr userDrawn="1"/>
        </p:nvSpPr>
        <p:spPr>
          <a:xfrm>
            <a:off x="5241" y="2683508"/>
            <a:ext cx="276999" cy="10189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Passif</a:t>
            </a:r>
            <a:endParaRPr lang="fr-FR" sz="600" dirty="0"/>
          </a:p>
        </p:txBody>
      </p:sp>
      <p:sp>
        <p:nvSpPr>
          <p:cNvPr id="36" name="ZoneTexte 35"/>
          <p:cNvSpPr txBox="1"/>
          <p:nvPr userDrawn="1"/>
        </p:nvSpPr>
        <p:spPr>
          <a:xfrm>
            <a:off x="5241" y="3703209"/>
            <a:ext cx="276999" cy="10197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Pilotage du dispositif</a:t>
            </a:r>
            <a:endParaRPr lang="fr-FR" sz="600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8292" y="3703210"/>
            <a:ext cx="89759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48292" y="2682798"/>
            <a:ext cx="89759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 userDrawn="1"/>
        </p:nvCxnSpPr>
        <p:spPr>
          <a:xfrm>
            <a:off x="48292" y="1686986"/>
            <a:ext cx="89759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par semaine - S21-S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 userDrawn="1"/>
        </p:nvSpPr>
        <p:spPr>
          <a:xfrm>
            <a:off x="8459055" y="1110013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S07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 userDrawn="1"/>
        </p:nvSpPr>
        <p:spPr>
          <a:xfrm>
            <a:off x="273912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S21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 userDrawn="1"/>
        </p:nvSpPr>
        <p:spPr>
          <a:xfrm>
            <a:off x="704716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S23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 userDrawn="1"/>
        </p:nvSpPr>
        <p:spPr>
          <a:xfrm>
            <a:off x="1135520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S25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 userDrawn="1"/>
        </p:nvSpPr>
        <p:spPr>
          <a:xfrm>
            <a:off x="1566324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S27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 userDrawn="1"/>
        </p:nvSpPr>
        <p:spPr>
          <a:xfrm>
            <a:off x="1997128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S29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 userDrawn="1"/>
        </p:nvSpPr>
        <p:spPr>
          <a:xfrm>
            <a:off x="2427932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S31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2858736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S33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 userDrawn="1"/>
        </p:nvSpPr>
        <p:spPr>
          <a:xfrm>
            <a:off x="3289540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S35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 userDrawn="1"/>
        </p:nvSpPr>
        <p:spPr>
          <a:xfrm>
            <a:off x="3720344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S37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 userDrawn="1"/>
        </p:nvSpPr>
        <p:spPr>
          <a:xfrm>
            <a:off x="4151148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S39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 userDrawn="1"/>
        </p:nvSpPr>
        <p:spPr>
          <a:xfrm>
            <a:off x="4581952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S41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 userDrawn="1"/>
        </p:nvSpPr>
        <p:spPr>
          <a:xfrm>
            <a:off x="5012756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S43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 userDrawn="1"/>
        </p:nvSpPr>
        <p:spPr>
          <a:xfrm>
            <a:off x="5443560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S45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 userDrawn="1"/>
        </p:nvSpPr>
        <p:spPr>
          <a:xfrm>
            <a:off x="5874364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S47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 userDrawn="1"/>
        </p:nvSpPr>
        <p:spPr>
          <a:xfrm>
            <a:off x="6305168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S49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 userDrawn="1"/>
        </p:nvSpPr>
        <p:spPr>
          <a:xfrm>
            <a:off x="6735972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S51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 userDrawn="1"/>
        </p:nvSpPr>
        <p:spPr>
          <a:xfrm>
            <a:off x="7166776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S01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 userDrawn="1"/>
        </p:nvSpPr>
        <p:spPr>
          <a:xfrm>
            <a:off x="7597580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S03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 userDrawn="1"/>
        </p:nvSpPr>
        <p:spPr>
          <a:xfrm>
            <a:off x="8028384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S05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graphicFrame>
        <p:nvGraphicFramePr>
          <p:cNvPr id="12" name="Diagramme 11"/>
          <p:cNvGraphicFramePr/>
          <p:nvPr userDrawn="1">
            <p:extLst>
              <p:ext uri="{D42A27DB-BD31-4B8C-83A1-F6EECF244321}">
                <p14:modId xmlns:p14="http://schemas.microsoft.com/office/powerpoint/2010/main" val="1604942972"/>
              </p:ext>
            </p:extLst>
          </p:nvPr>
        </p:nvGraphicFramePr>
        <p:xfrm>
          <a:off x="273912" y="627534"/>
          <a:ext cx="877503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à coins arrondis 12"/>
          <p:cNvSpPr/>
          <p:nvPr userDrawn="1"/>
        </p:nvSpPr>
        <p:spPr>
          <a:xfrm>
            <a:off x="357186" y="843558"/>
            <a:ext cx="1209137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T2 </a:t>
            </a:r>
            <a:r>
              <a:rPr lang="fr-FR" sz="6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Rectangle à coins arrondis 32"/>
          <p:cNvSpPr/>
          <p:nvPr userDrawn="1"/>
        </p:nvSpPr>
        <p:spPr>
          <a:xfrm>
            <a:off x="1619158" y="843558"/>
            <a:ext cx="2763234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T3 2019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 userDrawn="1"/>
        </p:nvSpPr>
        <p:spPr>
          <a:xfrm>
            <a:off x="4430059" y="843558"/>
            <a:ext cx="2780177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T4 2019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 userDrawn="1"/>
        </p:nvSpPr>
        <p:spPr>
          <a:xfrm>
            <a:off x="5241" y="1859940"/>
            <a:ext cx="276999" cy="9270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Actif</a:t>
            </a:r>
            <a:endParaRPr lang="fr-FR" sz="600" dirty="0"/>
          </a:p>
        </p:txBody>
      </p:sp>
      <p:sp>
        <p:nvSpPr>
          <p:cNvPr id="35" name="ZoneTexte 34"/>
          <p:cNvSpPr txBox="1"/>
          <p:nvPr userDrawn="1"/>
        </p:nvSpPr>
        <p:spPr>
          <a:xfrm>
            <a:off x="5241" y="2787674"/>
            <a:ext cx="276999" cy="1007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Passif</a:t>
            </a:r>
            <a:endParaRPr lang="fr-FR" sz="600" dirty="0"/>
          </a:p>
        </p:txBody>
      </p:sp>
      <p:sp>
        <p:nvSpPr>
          <p:cNvPr id="36" name="ZoneTexte 35"/>
          <p:cNvSpPr txBox="1"/>
          <p:nvPr userDrawn="1"/>
        </p:nvSpPr>
        <p:spPr>
          <a:xfrm>
            <a:off x="5241" y="3795176"/>
            <a:ext cx="276999" cy="92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Pilotage du dispositif</a:t>
            </a:r>
            <a:endParaRPr lang="fr-FR" sz="600" dirty="0"/>
          </a:p>
        </p:txBody>
      </p:sp>
      <p:cxnSp>
        <p:nvCxnSpPr>
          <p:cNvPr id="7" name="Connecteur droit 6"/>
          <p:cNvCxnSpPr/>
          <p:nvPr userDrawn="1"/>
        </p:nvCxnSpPr>
        <p:spPr>
          <a:xfrm flipV="1">
            <a:off x="71928" y="3795176"/>
            <a:ext cx="8604528" cy="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 flipV="1">
            <a:off x="71928" y="2787674"/>
            <a:ext cx="8604528" cy="1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 userDrawn="1"/>
        </p:nvCxnSpPr>
        <p:spPr>
          <a:xfrm flipV="1">
            <a:off x="71928" y="1826619"/>
            <a:ext cx="8604528" cy="25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 userDrawn="1"/>
        </p:nvSpPr>
        <p:spPr>
          <a:xfrm>
            <a:off x="488692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S22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 userDrawn="1"/>
        </p:nvSpPr>
        <p:spPr>
          <a:xfrm>
            <a:off x="919496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S24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 userDrawn="1"/>
        </p:nvSpPr>
        <p:spPr>
          <a:xfrm>
            <a:off x="1350300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S26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 userDrawn="1"/>
        </p:nvSpPr>
        <p:spPr>
          <a:xfrm>
            <a:off x="1781104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S28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 userDrawn="1"/>
        </p:nvSpPr>
        <p:spPr>
          <a:xfrm>
            <a:off x="2211908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S30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 userDrawn="1"/>
        </p:nvSpPr>
        <p:spPr>
          <a:xfrm>
            <a:off x="2642712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S32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3073516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S34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 userDrawn="1"/>
        </p:nvSpPr>
        <p:spPr>
          <a:xfrm>
            <a:off x="3504320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S36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 userDrawn="1"/>
        </p:nvSpPr>
        <p:spPr>
          <a:xfrm>
            <a:off x="3935124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S38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 userDrawn="1"/>
        </p:nvSpPr>
        <p:spPr>
          <a:xfrm>
            <a:off x="4365928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S40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 userDrawn="1"/>
        </p:nvSpPr>
        <p:spPr>
          <a:xfrm>
            <a:off x="4796732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S42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 userDrawn="1"/>
        </p:nvSpPr>
        <p:spPr>
          <a:xfrm>
            <a:off x="5227536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S44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 userDrawn="1"/>
        </p:nvSpPr>
        <p:spPr>
          <a:xfrm>
            <a:off x="5658340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S46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 userDrawn="1"/>
        </p:nvSpPr>
        <p:spPr>
          <a:xfrm>
            <a:off x="6089144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S48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 userDrawn="1"/>
        </p:nvSpPr>
        <p:spPr>
          <a:xfrm>
            <a:off x="6519948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S50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 userDrawn="1"/>
        </p:nvSpPr>
        <p:spPr>
          <a:xfrm>
            <a:off x="6950752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S52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7381556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S02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812360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S04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7" name="Rectangle à coins arrondis 156"/>
          <p:cNvSpPr/>
          <p:nvPr userDrawn="1"/>
        </p:nvSpPr>
        <p:spPr>
          <a:xfrm>
            <a:off x="7257903" y="843558"/>
            <a:ext cx="1417176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T1 2020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58" name="Rectangle à coins arrondis 157"/>
          <p:cNvSpPr/>
          <p:nvPr userDrawn="1"/>
        </p:nvSpPr>
        <p:spPr>
          <a:xfrm>
            <a:off x="357186" y="995329"/>
            <a:ext cx="325138" cy="961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Mai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59" name="Rectangle à coins arrondis 158"/>
          <p:cNvSpPr/>
          <p:nvPr userDrawn="1"/>
        </p:nvSpPr>
        <p:spPr>
          <a:xfrm>
            <a:off x="757548" y="994465"/>
            <a:ext cx="808775" cy="972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Juin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0" name="Rectangle à coins arrondis 159"/>
          <p:cNvSpPr/>
          <p:nvPr userDrawn="1"/>
        </p:nvSpPr>
        <p:spPr>
          <a:xfrm>
            <a:off x="1619158" y="986241"/>
            <a:ext cx="873318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Juillet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1" name="Rectangle à coins arrondis 160"/>
          <p:cNvSpPr/>
          <p:nvPr userDrawn="1"/>
        </p:nvSpPr>
        <p:spPr>
          <a:xfrm>
            <a:off x="2545310" y="986241"/>
            <a:ext cx="894467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Août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2" name="Rectangle à coins arrondis 161"/>
          <p:cNvSpPr/>
          <p:nvPr userDrawn="1"/>
        </p:nvSpPr>
        <p:spPr>
          <a:xfrm>
            <a:off x="3487925" y="986201"/>
            <a:ext cx="894467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Septembre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3" name="Rectangle à coins arrondis 162"/>
          <p:cNvSpPr/>
          <p:nvPr userDrawn="1"/>
        </p:nvSpPr>
        <p:spPr>
          <a:xfrm>
            <a:off x="4430540" y="986161"/>
            <a:ext cx="894467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Octobre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4" name="Rectangle à coins arrondis 163"/>
          <p:cNvSpPr/>
          <p:nvPr userDrawn="1"/>
        </p:nvSpPr>
        <p:spPr>
          <a:xfrm>
            <a:off x="5373155" y="986121"/>
            <a:ext cx="894467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Novembre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5" name="Rectangle à coins arrondis 164"/>
          <p:cNvSpPr/>
          <p:nvPr userDrawn="1"/>
        </p:nvSpPr>
        <p:spPr>
          <a:xfrm>
            <a:off x="6315770" y="986081"/>
            <a:ext cx="894467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Décembre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6" name="Rectangle à coins arrondis 165"/>
          <p:cNvSpPr/>
          <p:nvPr userDrawn="1"/>
        </p:nvSpPr>
        <p:spPr>
          <a:xfrm>
            <a:off x="7258385" y="986041"/>
            <a:ext cx="894467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Janvier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8243031" y="1110013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S06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4" name="Rectangle à coins arrondis 63"/>
          <p:cNvSpPr/>
          <p:nvPr userDrawn="1"/>
        </p:nvSpPr>
        <p:spPr>
          <a:xfrm>
            <a:off x="8201000" y="991580"/>
            <a:ext cx="474079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Février</a:t>
            </a:r>
            <a:endParaRPr lang="fr-FR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par semaine S23-S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graphicFrame>
        <p:nvGraphicFramePr>
          <p:cNvPr id="12" name="Diagramme 11"/>
          <p:cNvGraphicFramePr/>
          <p:nvPr userDrawn="1">
            <p:extLst>
              <p:ext uri="{D42A27DB-BD31-4B8C-83A1-F6EECF244321}">
                <p14:modId xmlns:p14="http://schemas.microsoft.com/office/powerpoint/2010/main" val="2791190189"/>
              </p:ext>
            </p:extLst>
          </p:nvPr>
        </p:nvGraphicFramePr>
        <p:xfrm>
          <a:off x="322151" y="627534"/>
          <a:ext cx="877503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ZoneTexte 35"/>
          <p:cNvSpPr txBox="1"/>
          <p:nvPr userDrawn="1"/>
        </p:nvSpPr>
        <p:spPr>
          <a:xfrm>
            <a:off x="-36512" y="3939902"/>
            <a:ext cx="369332" cy="7830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Pilotage</a:t>
            </a:r>
            <a:r>
              <a:rPr lang="fr-FR" sz="600" baseline="0" dirty="0" smtClean="0"/>
              <a:t> de l’alignement</a:t>
            </a:r>
            <a:endParaRPr lang="fr-FR" sz="600" dirty="0"/>
          </a:p>
        </p:txBody>
      </p:sp>
      <p:sp>
        <p:nvSpPr>
          <p:cNvPr id="62" name="Rectangle 61"/>
          <p:cNvSpPr/>
          <p:nvPr userDrawn="1"/>
        </p:nvSpPr>
        <p:spPr>
          <a:xfrm>
            <a:off x="409974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 userDrawn="1"/>
        </p:nvSpPr>
        <p:spPr>
          <a:xfrm>
            <a:off x="32352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 userDrawn="1"/>
        </p:nvSpPr>
        <p:spPr>
          <a:xfrm>
            <a:off x="53331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 userDrawn="1"/>
        </p:nvSpPr>
        <p:spPr>
          <a:xfrm>
            <a:off x="74310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 userDrawn="1"/>
        </p:nvSpPr>
        <p:spPr>
          <a:xfrm>
            <a:off x="95289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 userDrawn="1"/>
        </p:nvSpPr>
        <p:spPr>
          <a:xfrm>
            <a:off x="116268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137247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 userDrawn="1"/>
        </p:nvSpPr>
        <p:spPr>
          <a:xfrm>
            <a:off x="158226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 userDrawn="1"/>
        </p:nvSpPr>
        <p:spPr>
          <a:xfrm>
            <a:off x="179205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 userDrawn="1"/>
        </p:nvSpPr>
        <p:spPr>
          <a:xfrm>
            <a:off x="200184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 userDrawn="1"/>
        </p:nvSpPr>
        <p:spPr>
          <a:xfrm>
            <a:off x="221163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 userDrawn="1"/>
        </p:nvSpPr>
        <p:spPr>
          <a:xfrm>
            <a:off x="242142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 userDrawn="1"/>
        </p:nvSpPr>
        <p:spPr>
          <a:xfrm>
            <a:off x="263121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 userDrawn="1"/>
        </p:nvSpPr>
        <p:spPr>
          <a:xfrm>
            <a:off x="284100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 userDrawn="1"/>
        </p:nvSpPr>
        <p:spPr>
          <a:xfrm>
            <a:off x="305079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 userDrawn="1"/>
        </p:nvSpPr>
        <p:spPr>
          <a:xfrm>
            <a:off x="326058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 userDrawn="1"/>
        </p:nvSpPr>
        <p:spPr>
          <a:xfrm>
            <a:off x="347037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 userDrawn="1"/>
        </p:nvSpPr>
        <p:spPr>
          <a:xfrm>
            <a:off x="368016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 userDrawn="1"/>
        </p:nvSpPr>
        <p:spPr>
          <a:xfrm>
            <a:off x="388995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 userDrawn="1"/>
        </p:nvSpPr>
        <p:spPr>
          <a:xfrm>
            <a:off x="323529" y="843558"/>
            <a:ext cx="397253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2019 T2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33" name="Rectangle à coins arrondis 32"/>
          <p:cNvSpPr/>
          <p:nvPr userDrawn="1"/>
        </p:nvSpPr>
        <p:spPr>
          <a:xfrm>
            <a:off x="743876" y="843558"/>
            <a:ext cx="1362870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2019 T3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 userDrawn="1"/>
        </p:nvSpPr>
        <p:spPr>
          <a:xfrm>
            <a:off x="2129840" y="843558"/>
            <a:ext cx="1392195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2019 T4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 userDrawn="1"/>
        </p:nvSpPr>
        <p:spPr>
          <a:xfrm>
            <a:off x="42842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 userDrawn="1"/>
        </p:nvSpPr>
        <p:spPr>
          <a:xfrm>
            <a:off x="63821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 userDrawn="1"/>
        </p:nvSpPr>
        <p:spPr>
          <a:xfrm>
            <a:off x="84800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 userDrawn="1"/>
        </p:nvSpPr>
        <p:spPr>
          <a:xfrm>
            <a:off x="105779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 userDrawn="1"/>
        </p:nvSpPr>
        <p:spPr>
          <a:xfrm>
            <a:off x="126758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147737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 userDrawn="1"/>
        </p:nvSpPr>
        <p:spPr>
          <a:xfrm>
            <a:off x="168716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 userDrawn="1"/>
        </p:nvSpPr>
        <p:spPr>
          <a:xfrm>
            <a:off x="189695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 userDrawn="1"/>
        </p:nvSpPr>
        <p:spPr>
          <a:xfrm>
            <a:off x="210674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 userDrawn="1"/>
        </p:nvSpPr>
        <p:spPr>
          <a:xfrm>
            <a:off x="231653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 userDrawn="1"/>
        </p:nvSpPr>
        <p:spPr>
          <a:xfrm>
            <a:off x="252632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 userDrawn="1"/>
        </p:nvSpPr>
        <p:spPr>
          <a:xfrm>
            <a:off x="273611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 userDrawn="1"/>
        </p:nvSpPr>
        <p:spPr>
          <a:xfrm>
            <a:off x="294590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 userDrawn="1"/>
        </p:nvSpPr>
        <p:spPr>
          <a:xfrm>
            <a:off x="315569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 userDrawn="1"/>
        </p:nvSpPr>
        <p:spPr>
          <a:xfrm>
            <a:off x="336548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357527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378506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9" name="Rectangle à coins arrondis 158"/>
          <p:cNvSpPr/>
          <p:nvPr userDrawn="1"/>
        </p:nvSpPr>
        <p:spPr>
          <a:xfrm>
            <a:off x="324531" y="991580"/>
            <a:ext cx="396251" cy="1000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Juin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0" name="Rectangle à coins arrondis 159"/>
          <p:cNvSpPr/>
          <p:nvPr userDrawn="1"/>
        </p:nvSpPr>
        <p:spPr>
          <a:xfrm>
            <a:off x="743876" y="991579"/>
            <a:ext cx="427873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Juil.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1" name="Rectangle à coins arrondis 160"/>
          <p:cNvSpPr/>
          <p:nvPr userDrawn="1"/>
        </p:nvSpPr>
        <p:spPr>
          <a:xfrm>
            <a:off x="1196749" y="991579"/>
            <a:ext cx="438234" cy="1001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Août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2" name="Rectangle à coins arrondis 161"/>
          <p:cNvSpPr/>
          <p:nvPr userDrawn="1"/>
        </p:nvSpPr>
        <p:spPr>
          <a:xfrm>
            <a:off x="1668512" y="991579"/>
            <a:ext cx="438234" cy="100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Sept.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3" name="Rectangle à coins arrondis 162"/>
          <p:cNvSpPr/>
          <p:nvPr userDrawn="1"/>
        </p:nvSpPr>
        <p:spPr>
          <a:xfrm>
            <a:off x="2129709" y="986161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Oct.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4" name="Rectangle à coins arrondis 163"/>
          <p:cNvSpPr/>
          <p:nvPr userDrawn="1"/>
        </p:nvSpPr>
        <p:spPr>
          <a:xfrm>
            <a:off x="2590907" y="986121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Nov.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5" name="Rectangle à coins arrondis 164"/>
          <p:cNvSpPr/>
          <p:nvPr userDrawn="1"/>
        </p:nvSpPr>
        <p:spPr>
          <a:xfrm>
            <a:off x="3050272" y="986081"/>
            <a:ext cx="471763" cy="1053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Déc.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6" name="Rectangle à coins arrondis 165"/>
          <p:cNvSpPr/>
          <p:nvPr userDrawn="1"/>
        </p:nvSpPr>
        <p:spPr>
          <a:xfrm>
            <a:off x="3544998" y="986041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Janv.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399485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64" name="Rectangle à coins arrondis 63"/>
          <p:cNvSpPr/>
          <p:nvPr userDrawn="1"/>
        </p:nvSpPr>
        <p:spPr>
          <a:xfrm>
            <a:off x="4007770" y="991581"/>
            <a:ext cx="391225" cy="9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Févr.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430953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451932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>
            <a:off x="472911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493890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514869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420464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441443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462422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483401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 userDrawn="1"/>
        </p:nvSpPr>
        <p:spPr>
          <a:xfrm>
            <a:off x="504380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 userDrawn="1"/>
        </p:nvSpPr>
        <p:spPr>
          <a:xfrm>
            <a:off x="535848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 userDrawn="1"/>
        </p:nvSpPr>
        <p:spPr>
          <a:xfrm>
            <a:off x="556827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 userDrawn="1"/>
        </p:nvSpPr>
        <p:spPr>
          <a:xfrm>
            <a:off x="577806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 userDrawn="1"/>
        </p:nvSpPr>
        <p:spPr>
          <a:xfrm>
            <a:off x="598785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 userDrawn="1"/>
        </p:nvSpPr>
        <p:spPr>
          <a:xfrm>
            <a:off x="619764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 userDrawn="1"/>
        </p:nvSpPr>
        <p:spPr>
          <a:xfrm>
            <a:off x="525359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 userDrawn="1"/>
        </p:nvSpPr>
        <p:spPr>
          <a:xfrm>
            <a:off x="546338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7317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588296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609275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86" name="Rectangle à coins arrondis 85"/>
          <p:cNvSpPr/>
          <p:nvPr userDrawn="1"/>
        </p:nvSpPr>
        <p:spPr>
          <a:xfrm>
            <a:off x="3545129" y="843558"/>
            <a:ext cx="1352305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T1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87" name="Rectangle à coins arrondis 86"/>
          <p:cNvSpPr/>
          <p:nvPr userDrawn="1"/>
        </p:nvSpPr>
        <p:spPr>
          <a:xfrm>
            <a:off x="4920529" y="843559"/>
            <a:ext cx="1273825" cy="1180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T2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88" name="Rectangle à coins arrondis 87"/>
          <p:cNvSpPr/>
          <p:nvPr userDrawn="1"/>
        </p:nvSpPr>
        <p:spPr>
          <a:xfrm>
            <a:off x="4423533" y="991580"/>
            <a:ext cx="473901" cy="9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Mars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89" name="Rectangle à coins arrondis 88"/>
          <p:cNvSpPr/>
          <p:nvPr userDrawn="1"/>
        </p:nvSpPr>
        <p:spPr>
          <a:xfrm>
            <a:off x="4918470" y="986041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Avril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90" name="Rectangle à coins arrondis 89"/>
          <p:cNvSpPr/>
          <p:nvPr userDrawn="1"/>
        </p:nvSpPr>
        <p:spPr>
          <a:xfrm>
            <a:off x="5381242" y="991581"/>
            <a:ext cx="391225" cy="9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Mai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91" name="Rectangle à coins arrondis 90"/>
          <p:cNvSpPr/>
          <p:nvPr userDrawn="1"/>
        </p:nvSpPr>
        <p:spPr>
          <a:xfrm>
            <a:off x="5791861" y="991580"/>
            <a:ext cx="402494" cy="98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Juin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92" name="ZoneTexte 91"/>
          <p:cNvSpPr txBox="1"/>
          <p:nvPr userDrawn="1"/>
        </p:nvSpPr>
        <p:spPr>
          <a:xfrm>
            <a:off x="-36512" y="1275606"/>
            <a:ext cx="369332" cy="57535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Organisation du projet</a:t>
            </a:r>
            <a:endParaRPr lang="fr-FR" sz="600" dirty="0"/>
          </a:p>
        </p:txBody>
      </p:sp>
      <p:sp>
        <p:nvSpPr>
          <p:cNvPr id="93" name="ZoneTexte 92"/>
          <p:cNvSpPr txBox="1"/>
          <p:nvPr userDrawn="1"/>
        </p:nvSpPr>
        <p:spPr>
          <a:xfrm>
            <a:off x="9655" y="1850152"/>
            <a:ext cx="276999" cy="21617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Mise</a:t>
            </a:r>
            <a:r>
              <a:rPr lang="fr-FR" sz="600" baseline="0" dirty="0" smtClean="0"/>
              <a:t> sous contrôle des données</a:t>
            </a:r>
            <a:endParaRPr lang="fr-FR" sz="600" dirty="0"/>
          </a:p>
        </p:txBody>
      </p:sp>
      <p:sp>
        <p:nvSpPr>
          <p:cNvPr id="97" name="Rectangle 96"/>
          <p:cNvSpPr/>
          <p:nvPr userDrawn="1"/>
        </p:nvSpPr>
        <p:spPr>
          <a:xfrm>
            <a:off x="640743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661722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 userDrawn="1"/>
        </p:nvSpPr>
        <p:spPr>
          <a:xfrm>
            <a:off x="682701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 userDrawn="1"/>
        </p:nvSpPr>
        <p:spPr>
          <a:xfrm>
            <a:off x="703680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 userDrawn="1"/>
        </p:nvSpPr>
        <p:spPr>
          <a:xfrm>
            <a:off x="724659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 userDrawn="1"/>
        </p:nvSpPr>
        <p:spPr>
          <a:xfrm>
            <a:off x="745638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 userDrawn="1"/>
        </p:nvSpPr>
        <p:spPr>
          <a:xfrm>
            <a:off x="766617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 userDrawn="1"/>
        </p:nvSpPr>
        <p:spPr>
          <a:xfrm>
            <a:off x="787596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 userDrawn="1"/>
        </p:nvSpPr>
        <p:spPr>
          <a:xfrm>
            <a:off x="808575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 userDrawn="1"/>
        </p:nvSpPr>
        <p:spPr>
          <a:xfrm>
            <a:off x="829554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850533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 userDrawn="1"/>
        </p:nvSpPr>
        <p:spPr>
          <a:xfrm>
            <a:off x="871512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 userDrawn="1"/>
        </p:nvSpPr>
        <p:spPr>
          <a:xfrm>
            <a:off x="8924896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11" name="Rectangle à coins arrondis 110"/>
          <p:cNvSpPr/>
          <p:nvPr userDrawn="1"/>
        </p:nvSpPr>
        <p:spPr>
          <a:xfrm>
            <a:off x="6228183" y="842649"/>
            <a:ext cx="1393023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T3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2" name="Rectangle à coins arrondis 111"/>
          <p:cNvSpPr/>
          <p:nvPr userDrawn="1"/>
        </p:nvSpPr>
        <p:spPr>
          <a:xfrm>
            <a:off x="7644301" y="842649"/>
            <a:ext cx="1392195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T4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 userDrawn="1"/>
        </p:nvSpPr>
        <p:spPr>
          <a:xfrm>
            <a:off x="630254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 userDrawn="1"/>
        </p:nvSpPr>
        <p:spPr>
          <a:xfrm>
            <a:off x="651233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 userDrawn="1"/>
        </p:nvSpPr>
        <p:spPr>
          <a:xfrm>
            <a:off x="672212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 userDrawn="1"/>
        </p:nvSpPr>
        <p:spPr>
          <a:xfrm>
            <a:off x="693191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 userDrawn="1"/>
        </p:nvSpPr>
        <p:spPr>
          <a:xfrm>
            <a:off x="714170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 userDrawn="1"/>
        </p:nvSpPr>
        <p:spPr>
          <a:xfrm>
            <a:off x="735149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 userDrawn="1"/>
        </p:nvSpPr>
        <p:spPr>
          <a:xfrm>
            <a:off x="756128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 userDrawn="1"/>
        </p:nvSpPr>
        <p:spPr>
          <a:xfrm>
            <a:off x="777107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 userDrawn="1"/>
        </p:nvSpPr>
        <p:spPr>
          <a:xfrm>
            <a:off x="798086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 userDrawn="1"/>
        </p:nvSpPr>
        <p:spPr>
          <a:xfrm>
            <a:off x="819065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 userDrawn="1"/>
        </p:nvSpPr>
        <p:spPr>
          <a:xfrm>
            <a:off x="840044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 userDrawn="1"/>
        </p:nvSpPr>
        <p:spPr>
          <a:xfrm>
            <a:off x="861023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 userDrawn="1"/>
        </p:nvSpPr>
        <p:spPr>
          <a:xfrm>
            <a:off x="882002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75" name="Rectangle à coins arrondis 174"/>
          <p:cNvSpPr/>
          <p:nvPr userDrawn="1"/>
        </p:nvSpPr>
        <p:spPr>
          <a:xfrm>
            <a:off x="6227883" y="990670"/>
            <a:ext cx="468556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Juil.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76" name="Rectangle à coins arrondis 175"/>
          <p:cNvSpPr/>
          <p:nvPr userDrawn="1"/>
        </p:nvSpPr>
        <p:spPr>
          <a:xfrm>
            <a:off x="6729968" y="990670"/>
            <a:ext cx="419476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Août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77" name="Rectangle à coins arrondis 176"/>
          <p:cNvSpPr/>
          <p:nvPr userDrawn="1"/>
        </p:nvSpPr>
        <p:spPr>
          <a:xfrm>
            <a:off x="7182973" y="990670"/>
            <a:ext cx="438234" cy="100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Sept.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78" name="Rectangle à coins arrondis 177"/>
          <p:cNvSpPr/>
          <p:nvPr userDrawn="1"/>
        </p:nvSpPr>
        <p:spPr>
          <a:xfrm>
            <a:off x="7644170" y="985252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Oct.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79" name="Rectangle à coins arrondis 178"/>
          <p:cNvSpPr/>
          <p:nvPr userDrawn="1"/>
        </p:nvSpPr>
        <p:spPr>
          <a:xfrm>
            <a:off x="8105368" y="985212"/>
            <a:ext cx="413835" cy="1053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Nov.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80" name="Rectangle à coins arrondis 179"/>
          <p:cNvSpPr/>
          <p:nvPr userDrawn="1"/>
        </p:nvSpPr>
        <p:spPr>
          <a:xfrm>
            <a:off x="8542167" y="985172"/>
            <a:ext cx="494329" cy="1053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Déc.</a:t>
            </a:r>
            <a:endParaRPr lang="fr-FR" sz="600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 flipV="1">
            <a:off x="71928" y="3939902"/>
            <a:ext cx="8964000" cy="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 userDrawn="1"/>
        </p:nvCxnSpPr>
        <p:spPr>
          <a:xfrm>
            <a:off x="71928" y="1851671"/>
            <a:ext cx="8964000" cy="8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745535" y="1596154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32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344827" y="2815831"/>
            <a:ext cx="8500452" cy="831684"/>
          </a:xfrm>
          <a:prstGeom prst="rect">
            <a:avLst/>
          </a:prstGeom>
          <a:solidFill>
            <a:srgbClr val="BCC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44828" y="3726421"/>
            <a:ext cx="8500451" cy="824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44828" y="1509592"/>
            <a:ext cx="8500453" cy="1227333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2336400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 userDrawn="1"/>
        </p:nvCxnSpPr>
        <p:spPr>
          <a:xfrm flipH="1">
            <a:off x="4297715" y="988082"/>
            <a:ext cx="24064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 userDrawn="1"/>
        </p:nvCxnSpPr>
        <p:spPr>
          <a:xfrm>
            <a:off x="6283094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 userDrawn="1"/>
        </p:nvCxnSpPr>
        <p:spPr>
          <a:xfrm>
            <a:off x="8244408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graphicFrame>
        <p:nvGraphicFramePr>
          <p:cNvPr id="12" name="Diagramme 11"/>
          <p:cNvGraphicFramePr/>
          <p:nvPr userDrawn="1">
            <p:extLst>
              <p:ext uri="{D42A27DB-BD31-4B8C-83A1-F6EECF244321}">
                <p14:modId xmlns:p14="http://schemas.microsoft.com/office/powerpoint/2010/main" val="3899239280"/>
              </p:ext>
            </p:extLst>
          </p:nvPr>
        </p:nvGraphicFramePr>
        <p:xfrm>
          <a:off x="107505" y="771550"/>
          <a:ext cx="8927696" cy="87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à coins arrondis 13"/>
          <p:cNvSpPr/>
          <p:nvPr userDrawn="1"/>
        </p:nvSpPr>
        <p:spPr>
          <a:xfrm>
            <a:off x="6483124" y="1062084"/>
            <a:ext cx="1535000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AOUT 2019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19" name="Rectangle à coins arrondis 18"/>
          <p:cNvSpPr/>
          <p:nvPr userDrawn="1"/>
        </p:nvSpPr>
        <p:spPr>
          <a:xfrm>
            <a:off x="4517434" y="1064442"/>
            <a:ext cx="1535000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JUILLET </a:t>
            </a:r>
            <a:r>
              <a:rPr lang="fr-FR" sz="10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Rectangle à coins arrondis 32"/>
          <p:cNvSpPr/>
          <p:nvPr userDrawn="1"/>
        </p:nvSpPr>
        <p:spPr>
          <a:xfrm>
            <a:off x="2551745" y="1062084"/>
            <a:ext cx="1535000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JUIN 2019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31" name="Rectangle à coins arrondis 30"/>
          <p:cNvSpPr/>
          <p:nvPr userDrawn="1"/>
        </p:nvSpPr>
        <p:spPr>
          <a:xfrm>
            <a:off x="586056" y="1062084"/>
            <a:ext cx="1535000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Présents</a:t>
            </a:r>
            <a:r>
              <a:rPr lang="fr-FR" sz="1000" baseline="0" dirty="0" smtClean="0">
                <a:solidFill>
                  <a:schemeClr val="bg1"/>
                </a:solidFill>
              </a:rPr>
              <a:t> SID</a:t>
            </a:r>
            <a:endParaRPr lang="fr-F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Connecteur droit 76"/>
          <p:cNvCxnSpPr/>
          <p:nvPr userDrawn="1"/>
        </p:nvCxnSpPr>
        <p:spPr>
          <a:xfrm>
            <a:off x="1809456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 userDrawn="1"/>
        </p:nvCxnSpPr>
        <p:spPr>
          <a:xfrm>
            <a:off x="3426510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 userDrawn="1"/>
        </p:nvCxnSpPr>
        <p:spPr>
          <a:xfrm>
            <a:off x="5039988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 userDrawn="1"/>
        </p:nvCxnSpPr>
        <p:spPr>
          <a:xfrm>
            <a:off x="6126935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 userDrawn="1"/>
        </p:nvCxnSpPr>
        <p:spPr>
          <a:xfrm>
            <a:off x="7717473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/>
          <p:cNvCxnSpPr/>
          <p:nvPr userDrawn="1"/>
        </p:nvCxnSpPr>
        <p:spPr>
          <a:xfrm>
            <a:off x="755576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 userDrawn="1"/>
        </p:nvCxnSpPr>
        <p:spPr>
          <a:xfrm>
            <a:off x="1282516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 userDrawn="1"/>
        </p:nvCxnSpPr>
        <p:spPr>
          <a:xfrm flipH="1">
            <a:off x="2336396" y="988082"/>
            <a:ext cx="12032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 userDrawn="1"/>
        </p:nvCxnSpPr>
        <p:spPr>
          <a:xfrm flipH="1">
            <a:off x="2875368" y="988082"/>
            <a:ext cx="24202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 userDrawn="1"/>
        </p:nvCxnSpPr>
        <p:spPr>
          <a:xfrm flipH="1">
            <a:off x="3953450" y="988082"/>
            <a:ext cx="24064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 userDrawn="1"/>
        </p:nvCxnSpPr>
        <p:spPr>
          <a:xfrm>
            <a:off x="4504454" y="988082"/>
            <a:ext cx="8594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 userDrawn="1"/>
        </p:nvCxnSpPr>
        <p:spPr>
          <a:xfrm>
            <a:off x="5566928" y="988082"/>
            <a:ext cx="33067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 userDrawn="1"/>
        </p:nvCxnSpPr>
        <p:spPr>
          <a:xfrm>
            <a:off x="6653875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 userDrawn="1"/>
        </p:nvCxnSpPr>
        <p:spPr>
          <a:xfrm flipH="1">
            <a:off x="7180815" y="988082"/>
            <a:ext cx="9718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 userDrawn="1"/>
        </p:nvCxnSpPr>
        <p:spPr>
          <a:xfrm>
            <a:off x="8244408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graphicFrame>
        <p:nvGraphicFramePr>
          <p:cNvPr id="12" name="Diagramme 11"/>
          <p:cNvGraphicFramePr/>
          <p:nvPr userDrawn="1">
            <p:extLst>
              <p:ext uri="{D42A27DB-BD31-4B8C-83A1-F6EECF244321}">
                <p14:modId xmlns:p14="http://schemas.microsoft.com/office/powerpoint/2010/main" val="1273813079"/>
              </p:ext>
            </p:extLst>
          </p:nvPr>
        </p:nvGraphicFramePr>
        <p:xfrm>
          <a:off x="107505" y="771550"/>
          <a:ext cx="8927696" cy="87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Rectangle à coins arrondis 30"/>
          <p:cNvSpPr/>
          <p:nvPr userDrawn="1"/>
        </p:nvSpPr>
        <p:spPr>
          <a:xfrm>
            <a:off x="26616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S12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2" name="Rectangle à coins arrondis 31"/>
          <p:cNvSpPr/>
          <p:nvPr userDrawn="1"/>
        </p:nvSpPr>
        <p:spPr>
          <a:xfrm>
            <a:off x="82312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S13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4" name="Rectangle à coins arrondis 33"/>
          <p:cNvSpPr/>
          <p:nvPr userDrawn="1"/>
        </p:nvSpPr>
        <p:spPr>
          <a:xfrm>
            <a:off x="135865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S14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5" name="Rectangle à coins arrondis 34"/>
          <p:cNvSpPr/>
          <p:nvPr userDrawn="1"/>
        </p:nvSpPr>
        <p:spPr>
          <a:xfrm>
            <a:off x="189418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S15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 userDrawn="1"/>
        </p:nvSpPr>
        <p:spPr>
          <a:xfrm>
            <a:off x="242971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S16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7" name="Rectangle à coins arrondis 36"/>
          <p:cNvSpPr/>
          <p:nvPr userDrawn="1"/>
        </p:nvSpPr>
        <p:spPr>
          <a:xfrm>
            <a:off x="296524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S17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8" name="Rectangle à coins arrondis 37"/>
          <p:cNvSpPr/>
          <p:nvPr userDrawn="1"/>
        </p:nvSpPr>
        <p:spPr>
          <a:xfrm>
            <a:off x="350077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S18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9" name="Rectangle à coins arrondis 38"/>
          <p:cNvSpPr/>
          <p:nvPr userDrawn="1"/>
        </p:nvSpPr>
        <p:spPr>
          <a:xfrm>
            <a:off x="403630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S19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0" name="Rectangle à coins arrondis 39"/>
          <p:cNvSpPr/>
          <p:nvPr userDrawn="1"/>
        </p:nvSpPr>
        <p:spPr>
          <a:xfrm>
            <a:off x="457183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S20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1" name="Rectangle à coins arrondis 40"/>
          <p:cNvSpPr/>
          <p:nvPr userDrawn="1"/>
        </p:nvSpPr>
        <p:spPr>
          <a:xfrm>
            <a:off x="510736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S21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6" name="Rectangle à coins arrondis 45"/>
          <p:cNvSpPr/>
          <p:nvPr userDrawn="1"/>
        </p:nvSpPr>
        <p:spPr>
          <a:xfrm>
            <a:off x="564289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S22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7" name="Rectangle à coins arrondis 46"/>
          <p:cNvSpPr/>
          <p:nvPr userDrawn="1"/>
        </p:nvSpPr>
        <p:spPr>
          <a:xfrm>
            <a:off x="617842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S23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9" name="Rectangle à coins arrondis 48"/>
          <p:cNvSpPr/>
          <p:nvPr userDrawn="1"/>
        </p:nvSpPr>
        <p:spPr>
          <a:xfrm>
            <a:off x="671395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S24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49"/>
          <p:cNvSpPr/>
          <p:nvPr userDrawn="1"/>
        </p:nvSpPr>
        <p:spPr>
          <a:xfrm>
            <a:off x="724948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s25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 userDrawn="1"/>
        </p:nvSpPr>
        <p:spPr>
          <a:xfrm>
            <a:off x="7785015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S26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" t="5632" r="54868" b="11876"/>
          <a:stretch/>
        </p:blipFill>
        <p:spPr>
          <a:xfrm>
            <a:off x="-6358" y="632991"/>
            <a:ext cx="3354396" cy="4243015"/>
          </a:xfrm>
          <a:prstGeom prst="rect">
            <a:avLst/>
          </a:prstGeom>
        </p:spPr>
      </p:pic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3491880" y="771524"/>
            <a:ext cx="5544616" cy="410448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lang="fr-FR" sz="150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13716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lang="fr-FR" sz="135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514350" indent="-134541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lang="fr-FR" sz="120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85800" indent="-13716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lang="fr-FR" sz="105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57250" indent="-134541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lang="fr-FR" sz="105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771549"/>
            <a:ext cx="3348038" cy="41044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b="1"/>
            </a:lvl1pPr>
            <a:lvl2pPr marL="205740" indent="0" algn="ctr">
              <a:spcBef>
                <a:spcPts val="0"/>
              </a:spcBef>
              <a:spcAft>
                <a:spcPts val="1200"/>
              </a:spcAft>
              <a:buNone/>
              <a:defRPr b="1"/>
            </a:lvl2pPr>
            <a:lvl3pPr marL="379809" indent="0" algn="ctr">
              <a:buNone/>
              <a:defRPr b="1"/>
            </a:lvl3pPr>
            <a:lvl4pPr marL="548640" indent="0" algn="ctr">
              <a:buNone/>
              <a:defRPr b="1"/>
            </a:lvl4pPr>
            <a:lvl5pPr marL="722709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970" y="797659"/>
            <a:ext cx="4005014" cy="4810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970" y="1452860"/>
            <a:ext cx="4005014" cy="335113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500"/>
            </a:lvl1pPr>
            <a:lvl2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350"/>
            </a:lvl2pPr>
            <a:lvl3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200"/>
            </a:lvl3pPr>
            <a:lvl4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4pPr>
            <a:lvl5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797658"/>
            <a:ext cx="4005014" cy="4810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1448795"/>
            <a:ext cx="4005014" cy="335520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500"/>
            </a:lvl1pPr>
            <a:lvl2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350"/>
            </a:lvl2pPr>
            <a:lvl3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200"/>
            </a:lvl3pPr>
            <a:lvl4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4pPr>
            <a:lvl5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22970" y="843558"/>
            <a:ext cx="4005014" cy="3960440"/>
          </a:xfrm>
          <a:prstGeom prst="rect">
            <a:avLst/>
          </a:prstGeom>
        </p:spPr>
        <p:txBody>
          <a:bodyPr>
            <a:noAutofit/>
          </a:bodyPr>
          <a:lstStyle>
            <a:lvl1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500"/>
            </a:lvl1pPr>
            <a:lvl2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350"/>
            </a:lvl2pPr>
            <a:lvl3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200"/>
            </a:lvl3pPr>
            <a:lvl4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4pPr>
            <a:lvl5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838755"/>
            <a:ext cx="4005014" cy="3965244"/>
          </a:xfrm>
          <a:prstGeom prst="rect">
            <a:avLst/>
          </a:prstGeom>
        </p:spPr>
        <p:txBody>
          <a:bodyPr>
            <a:noAutofit/>
          </a:bodyPr>
          <a:lstStyle>
            <a:lvl1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500"/>
            </a:lvl1pPr>
            <a:lvl2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350"/>
            </a:lvl2pPr>
            <a:lvl3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200"/>
            </a:lvl3pPr>
            <a:lvl4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4pPr>
            <a:lvl5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656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634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61140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6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47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66119" y="945292"/>
            <a:ext cx="7543800" cy="3604258"/>
          </a:xfrm>
          <a:prstGeom prst="rect">
            <a:avLst/>
          </a:prstGeom>
        </p:spPr>
        <p:txBody>
          <a:bodyPr/>
          <a:lstStyle>
            <a:lvl1pPr marL="0" indent="0" algn="just" defTabSz="685783" rtl="0" eaLnBrk="1" latinLnBrk="0" hangingPunct="1">
              <a:lnSpc>
                <a:spcPct val="90000"/>
              </a:lnSpc>
              <a:spcBef>
                <a:spcPts val="750"/>
              </a:spcBef>
              <a:buNone/>
              <a:defRPr lang="fr-FR" sz="135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>
            <a:lvl1pPr marL="0" algn="r" defTabSz="6858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05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3899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851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869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7150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5740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611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58735" y="1365953"/>
            <a:ext cx="6858000" cy="3183596"/>
          </a:xfrm>
          <a:prstGeom prst="rect">
            <a:avLst/>
          </a:prstGeom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None/>
              <a:defRPr lang="fr-FR" sz="135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98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44" y="780085"/>
            <a:ext cx="3784356" cy="3799453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721689" y="1265176"/>
            <a:ext cx="2949178" cy="2829266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baseline="0">
                <a:solidFill>
                  <a:srgbClr val="13324A"/>
                </a:solidFill>
                <a:latin typeface="+mj-lt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05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Calibri Light" panose="020F0302020204030204" pitchFamily="34" charset="0"/>
              <a:buChar char="›"/>
              <a:defRPr sz="90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750">
                <a:solidFill>
                  <a:srgbClr val="13324A"/>
                </a:solidFill>
                <a:latin typeface="+mj-lt"/>
              </a:defRPr>
            </a:lvl5pPr>
          </a:lstStyle>
          <a:p>
            <a:pPr marL="171446" lvl="0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10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28650" y="1063058"/>
            <a:ext cx="7886700" cy="3263504"/>
          </a:xfrm>
          <a:prstGeom prst="rect">
            <a:avLst/>
          </a:prstGeom>
        </p:spPr>
        <p:txBody>
          <a:bodyPr/>
          <a:lstStyle>
            <a:lvl1pPr marL="171446" indent="-171446"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05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Calibri Light" panose="020F0302020204030204" pitchFamily="34" charset="0"/>
              <a:buChar char="›"/>
              <a:defRPr sz="90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750">
                <a:solidFill>
                  <a:srgbClr val="13324A"/>
                </a:solidFill>
                <a:latin typeface="+mj-lt"/>
              </a:defRPr>
            </a:lvl5pPr>
          </a:lstStyle>
          <a:p>
            <a:pPr marL="171446" lvl="0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52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1" y="1052683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>
                <a:solidFill>
                  <a:srgbClr val="13324A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628651" y="1670617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24A"/>
                </a:solidFill>
                <a:latin typeface="+mj-lt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05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Arial" panose="020B0604020202020204" pitchFamily="34" charset="0"/>
              <a:buChar char="•"/>
              <a:defRPr sz="90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75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7959" y="1052683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>
                <a:solidFill>
                  <a:srgbClr val="13324A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7959" y="1670617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24A"/>
                </a:solidFill>
                <a:latin typeface="+mj-lt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05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Arial" panose="020B0604020202020204" pitchFamily="34" charset="0"/>
              <a:buChar char="•"/>
              <a:defRPr sz="90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75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794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685800" y="1090612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24A"/>
                </a:solidFill>
                <a:latin typeface="+mj-lt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05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Arial" panose="020B0604020202020204" pitchFamily="34" charset="0"/>
              <a:buChar char="•"/>
              <a:defRPr sz="90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75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4686300" y="1090612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24A"/>
                </a:solidFill>
                <a:latin typeface="+mj-lt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05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Arial" panose="020B0604020202020204" pitchFamily="34" charset="0"/>
              <a:buChar char="•"/>
              <a:defRPr sz="90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75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09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740571"/>
            <a:ext cx="2949178" cy="3661172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Arial" panose="020B0604020202020204" pitchFamily="34" charset="0"/>
              <a:buChar char="•"/>
              <a:defRPr sz="105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–"/>
              <a:defRPr sz="105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377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 userDrawn="1"/>
        </p:nvGrpSpPr>
        <p:grpSpPr>
          <a:xfrm>
            <a:off x="1" y="-5148"/>
            <a:ext cx="9144000" cy="5162501"/>
            <a:chOff x="1" y="-6864"/>
            <a:chExt cx="12192000" cy="6883335"/>
          </a:xfrm>
        </p:grpSpPr>
        <p:sp>
          <p:nvSpPr>
            <p:cNvPr id="9" name="Rectangle 8"/>
            <p:cNvSpPr/>
            <p:nvPr/>
          </p:nvSpPr>
          <p:spPr>
            <a:xfrm>
              <a:off x="1" y="5283200"/>
              <a:ext cx="12191999" cy="1580677"/>
            </a:xfrm>
            <a:prstGeom prst="rect">
              <a:avLst/>
            </a:prstGeom>
            <a:solidFill>
              <a:srgbClr val="244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283200"/>
              <a:ext cx="1876413" cy="159327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7539" y="-259738"/>
              <a:ext cx="1271588" cy="1777336"/>
            </a:xfrm>
            <a:prstGeom prst="rect">
              <a:avLst/>
            </a:prstGeom>
          </p:spPr>
        </p:pic>
        <p:sp>
          <p:nvSpPr>
            <p:cNvPr id="12" name="Triangle isocèle 11"/>
            <p:cNvSpPr/>
            <p:nvPr/>
          </p:nvSpPr>
          <p:spPr>
            <a:xfrm rot="16200000">
              <a:off x="6679580" y="1364050"/>
              <a:ext cx="6883334" cy="4141505"/>
            </a:xfrm>
            <a:prstGeom prst="triangle">
              <a:avLst>
                <a:gd name="adj" fmla="val 0"/>
              </a:avLst>
            </a:prstGeom>
            <a:solidFill>
              <a:srgbClr val="D0373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20" y="4625082"/>
            <a:ext cx="1253876" cy="4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8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71" y="4871286"/>
            <a:ext cx="638638" cy="16982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962402"/>
            <a:ext cx="1407310" cy="11949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0654" y="-194804"/>
            <a:ext cx="953691" cy="13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9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5" r:id="rId8"/>
    <p:sldLayoutId id="214748375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 userDrawn="1"/>
        </p:nvSpPr>
        <p:spPr>
          <a:xfrm>
            <a:off x="8532440" y="4895601"/>
            <a:ext cx="495363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7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algn="r"/>
              <a:t>‹N°›</a:t>
            </a:fld>
            <a:endParaRPr lang="fr-FR" sz="700" b="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16060"/>
            <a:ext cx="9144000" cy="499578"/>
          </a:xfrm>
          <a:prstGeom prst="rect">
            <a:avLst/>
          </a:prstGeom>
          <a:solidFill>
            <a:srgbClr val="07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 userDrawn="1"/>
        </p:nvSpPr>
        <p:spPr>
          <a:xfrm>
            <a:off x="2057400" y="267494"/>
            <a:ext cx="5034880" cy="360040"/>
          </a:xfrm>
          <a:prstGeom prst="roundRect">
            <a:avLst/>
          </a:prstGeom>
          <a:solidFill>
            <a:srgbClr val="072C62"/>
          </a:solidFill>
          <a:ln>
            <a:solidFill>
              <a:srgbClr val="07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" y="4773148"/>
            <a:ext cx="84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9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6" r:id="rId2"/>
    <p:sldLayoutId id="2147483725" r:id="rId3"/>
    <p:sldLayoutId id="2147483720" r:id="rId4"/>
    <p:sldLayoutId id="2147483721" r:id="rId5"/>
    <p:sldLayoutId id="2147483741" r:id="rId6"/>
    <p:sldLayoutId id="2147483742" r:id="rId7"/>
    <p:sldLayoutId id="2147483740" r:id="rId8"/>
    <p:sldLayoutId id="2147483727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514350" indent="-134541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685800" indent="-137160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857250" indent="-134541" algn="l" defTabSz="685800" rtl="0" eaLnBrk="1" latinLnBrk="0" hangingPunct="1">
        <a:lnSpc>
          <a:spcPct val="10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0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dirty="0"/>
              <a:t>Bilan </a:t>
            </a:r>
            <a:r>
              <a:rPr lang="fr-FR" sz="3600" dirty="0" smtClean="0"/>
              <a:t>pilotage </a:t>
            </a:r>
            <a:r>
              <a:rPr lang="fr-FR" sz="3600" dirty="0"/>
              <a:t>des actions SAS S1 2022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1800" dirty="0" smtClean="0"/>
              <a:t>Support SAS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9630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pilotage des actions SAS S1 2022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0069" y="636316"/>
            <a:ext cx="8593931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v"/>
            </a:pPr>
            <a:r>
              <a:rPr lang="fr-FR" b="1" u="sng" dirty="0">
                <a:solidFill>
                  <a:schemeClr val="tx2"/>
                </a:solidFill>
              </a:rPr>
              <a:t>Objectifs</a:t>
            </a:r>
            <a:r>
              <a:rPr lang="fr-FR" b="1" dirty="0">
                <a:solidFill>
                  <a:schemeClr val="tx2"/>
                </a:solidFill>
              </a:rPr>
              <a:t> :</a:t>
            </a:r>
            <a:endParaRPr lang="fr-FR" sz="1350" dirty="0">
              <a:solidFill>
                <a:schemeClr val="tx2"/>
              </a:solidFill>
            </a:endParaRP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1350" dirty="0">
                <a:solidFill>
                  <a:schemeClr val="tx2"/>
                </a:solidFill>
              </a:rPr>
              <a:t>Effectuer un état des lieux des actions conjointes ACM/EI sur le début </a:t>
            </a:r>
            <a:r>
              <a:rPr lang="fr-FR" sz="1350" dirty="0" smtClean="0">
                <a:solidFill>
                  <a:schemeClr val="tx2"/>
                </a:solidFill>
              </a:rPr>
              <a:t>d’année </a:t>
            </a:r>
            <a:r>
              <a:rPr lang="fr-FR" sz="1350" dirty="0" smtClean="0">
                <a:solidFill>
                  <a:schemeClr val="tx2"/>
                </a:solidFill>
              </a:rPr>
              <a:t>2022 </a:t>
            </a:r>
            <a:r>
              <a:rPr lang="fr-FR" sz="1350" dirty="0">
                <a:solidFill>
                  <a:schemeClr val="tx2"/>
                </a:solidFill>
              </a:rPr>
              <a:t>(janvier – aout )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1350" dirty="0">
                <a:solidFill>
                  <a:schemeClr val="tx2"/>
                </a:solidFill>
              </a:rPr>
              <a:t>Partager des KPI de pilotage par typologie de demande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1350" dirty="0">
                <a:solidFill>
                  <a:schemeClr val="tx2"/>
                </a:solidFill>
              </a:rPr>
              <a:t>Identifier des leviers </a:t>
            </a:r>
            <a:r>
              <a:rPr lang="fr-FR" sz="1350" dirty="0" smtClean="0">
                <a:solidFill>
                  <a:schemeClr val="tx2"/>
                </a:solidFill>
              </a:rPr>
              <a:t>d’amélioration </a:t>
            </a:r>
            <a:r>
              <a:rPr lang="fr-FR" sz="1350" dirty="0">
                <a:solidFill>
                  <a:schemeClr val="tx2"/>
                </a:solidFill>
              </a:rPr>
              <a:t>« Quick win »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endParaRPr lang="fr-FR" sz="1350" b="1" u="sng" dirty="0">
              <a:solidFill>
                <a:schemeClr val="tx2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fr-FR" b="1" u="sng" dirty="0">
                <a:solidFill>
                  <a:schemeClr val="tx2"/>
                </a:solidFill>
              </a:rPr>
              <a:t>Méthodologie :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1350" dirty="0">
                <a:solidFill>
                  <a:schemeClr val="tx2"/>
                </a:solidFill>
              </a:rPr>
              <a:t>Extraction de KPI à partir du fichier Excel de suivi des actions renseigné conjointement par les équipes EI/ACM. </a:t>
            </a:r>
            <a:endParaRPr lang="fr-FR" sz="1350" b="1" u="sng" dirty="0">
              <a:solidFill>
                <a:schemeClr val="tx2"/>
              </a:solidFill>
            </a:endParaRPr>
          </a:p>
          <a:p>
            <a:endParaRPr lang="fr-FR" sz="1350" b="1" u="sng" dirty="0">
              <a:solidFill>
                <a:schemeClr val="tx2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fr-FR" b="1" u="sng" dirty="0">
                <a:solidFill>
                  <a:schemeClr val="tx2"/>
                </a:solidFill>
              </a:rPr>
              <a:t>Glossaire  : </a:t>
            </a:r>
          </a:p>
          <a:p>
            <a:pPr marL="557213" lvl="1" indent="-214313">
              <a:buFont typeface="Wingdings" panose="05000000000000000000" pitchFamily="2" charset="2"/>
              <a:buChar char="v"/>
            </a:pPr>
            <a:r>
              <a:rPr lang="fr-FR" sz="1350" b="1" dirty="0">
                <a:solidFill>
                  <a:schemeClr val="tx2"/>
                </a:solidFill>
              </a:rPr>
              <a:t>Etat </a:t>
            </a:r>
            <a:r>
              <a:rPr lang="fr-FR" sz="1350" dirty="0">
                <a:solidFill>
                  <a:schemeClr val="tx2"/>
                </a:solidFill>
              </a:rPr>
              <a:t>: état de la demande (terminé, en cours, différé, abandonné)</a:t>
            </a:r>
          </a:p>
          <a:p>
            <a:pPr marL="557213" lvl="1" indent="-214313">
              <a:buFont typeface="Wingdings" panose="05000000000000000000" pitchFamily="2" charset="2"/>
              <a:buChar char="v"/>
            </a:pPr>
            <a:r>
              <a:rPr lang="fr-FR" sz="1350" b="1" dirty="0">
                <a:solidFill>
                  <a:schemeClr val="tx2"/>
                </a:solidFill>
              </a:rPr>
              <a:t>Catégorie</a:t>
            </a:r>
            <a:r>
              <a:rPr lang="fr-FR" sz="1350" dirty="0">
                <a:solidFill>
                  <a:schemeClr val="tx2"/>
                </a:solidFill>
              </a:rPr>
              <a:t> : </a:t>
            </a:r>
            <a:r>
              <a:rPr lang="fr-FR" sz="1350" dirty="0" smtClean="0">
                <a:solidFill>
                  <a:schemeClr val="tx2"/>
                </a:solidFill>
              </a:rPr>
              <a:t>catégorie de la demande (administration, file système, TVI, Vertica…. )</a:t>
            </a:r>
            <a:endParaRPr lang="fr-FR" sz="1350" dirty="0">
              <a:solidFill>
                <a:schemeClr val="tx2"/>
              </a:solidFill>
            </a:endParaRPr>
          </a:p>
          <a:p>
            <a:pPr marL="557213" lvl="1" indent="-214313">
              <a:buFont typeface="Wingdings" panose="05000000000000000000" pitchFamily="2" charset="2"/>
              <a:buChar char="v"/>
            </a:pPr>
            <a:r>
              <a:rPr lang="fr-FR" sz="1350" b="1" dirty="0">
                <a:solidFill>
                  <a:schemeClr val="tx2"/>
                </a:solidFill>
              </a:rPr>
              <a:t>Type</a:t>
            </a:r>
            <a:r>
              <a:rPr lang="fr-FR" sz="1350" dirty="0">
                <a:solidFill>
                  <a:schemeClr val="tx2"/>
                </a:solidFill>
              </a:rPr>
              <a:t> : type de demande (Incident, Développement, études )</a:t>
            </a:r>
          </a:p>
          <a:p>
            <a:pPr marL="557213" lvl="1" indent="-214313">
              <a:buFont typeface="Wingdings" panose="05000000000000000000" pitchFamily="2" charset="2"/>
              <a:buChar char="v"/>
            </a:pPr>
            <a:r>
              <a:rPr lang="fr-FR" sz="1350" b="1" dirty="0">
                <a:solidFill>
                  <a:schemeClr val="tx2"/>
                </a:solidFill>
              </a:rPr>
              <a:t>Délai</a:t>
            </a:r>
            <a:r>
              <a:rPr lang="fr-FR" sz="1350" dirty="0">
                <a:solidFill>
                  <a:schemeClr val="tx2"/>
                </a:solidFill>
              </a:rPr>
              <a:t> : Nombre de jours ouvrés entre le début de la demande et sa fin </a:t>
            </a:r>
          </a:p>
          <a:p>
            <a:pPr marL="557213" lvl="1" indent="-214313">
              <a:buFont typeface="Wingdings" panose="05000000000000000000" pitchFamily="2" charset="2"/>
              <a:buChar char="v"/>
            </a:pPr>
            <a:r>
              <a:rPr lang="fr-FR" sz="1350" b="1" dirty="0">
                <a:solidFill>
                  <a:schemeClr val="tx2"/>
                </a:solidFill>
              </a:rPr>
              <a:t>Charge estimée </a:t>
            </a:r>
            <a:r>
              <a:rPr lang="fr-FR" sz="1350" dirty="0">
                <a:solidFill>
                  <a:schemeClr val="tx2"/>
                </a:solidFill>
              </a:rPr>
              <a:t>: charge de travail théorique ne prenant pas en compte les contraintes de MEP, les temps de prises en charge </a:t>
            </a:r>
            <a:r>
              <a:rPr lang="fr-FR" sz="1350" dirty="0" smtClean="0">
                <a:solidFill>
                  <a:schemeClr val="tx2"/>
                </a:solidFill>
              </a:rPr>
              <a:t>(non utilisé pour ce bilan )</a:t>
            </a:r>
            <a:endParaRPr lang="fr-FR" sz="1350" dirty="0">
              <a:solidFill>
                <a:schemeClr val="tx2"/>
              </a:solidFill>
            </a:endParaRPr>
          </a:p>
          <a:p>
            <a:endParaRPr lang="fr-FR" sz="13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4860032" y="1857512"/>
            <a:ext cx="4104456" cy="18663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 smtClean="0"/>
              <a:t>43 demandes SAS ouvertes sur ce début d’année 2022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 smtClean="0"/>
              <a:t>70% des demandes SAS ACM/EI sont clôturés (état terminé ou abandonné) </a:t>
            </a:r>
            <a:endParaRPr lang="fr-FR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Situation des demandes SAS au 17/08/2022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3</a:t>
            </a:fld>
            <a:endParaRPr lang="fr-FR" dirty="0"/>
          </a:p>
        </p:txBody>
      </p:sp>
      <p:graphicFrame>
        <p:nvGraphicFramePr>
          <p:cNvPr id="10" name="Graphique 9"/>
          <p:cNvGraphicFramePr/>
          <p:nvPr>
            <p:extLst>
              <p:ext uri="{D42A27DB-BD31-4B8C-83A1-F6EECF244321}">
                <p14:modId xmlns:p14="http://schemas.microsoft.com/office/powerpoint/2010/main" val="294935776"/>
              </p:ext>
            </p:extLst>
          </p:nvPr>
        </p:nvGraphicFramePr>
        <p:xfrm>
          <a:off x="251520" y="987574"/>
          <a:ext cx="4439254" cy="3337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5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403648" y="3917276"/>
            <a:ext cx="7848872" cy="905003"/>
          </a:xfrm>
        </p:spPr>
        <p:txBody>
          <a:bodyPr/>
          <a:lstStyle/>
          <a:p>
            <a:pPr indent="-285750">
              <a:buFont typeface="Wingdings" panose="05000000000000000000" pitchFamily="2" charset="2"/>
              <a:buChar char="v"/>
            </a:pPr>
            <a:r>
              <a:rPr lang="fr-FR" sz="1600" dirty="0" smtClean="0">
                <a:latin typeface="+mn-lt"/>
              </a:rPr>
              <a:t>Sur les 14 incidents ouverts depuis le l’année :</a:t>
            </a:r>
          </a:p>
          <a:p>
            <a:pPr marL="685783" lvl="3" indent="-342900" algn="l">
              <a:buFont typeface="Wingdings" panose="05000000000000000000" pitchFamily="2" charset="2"/>
              <a:buChar char="Ø"/>
            </a:pPr>
            <a:r>
              <a:rPr lang="fr-FR" sz="1600" dirty="0" smtClean="0"/>
              <a:t>9 ont été traités soit 65 %</a:t>
            </a:r>
          </a:p>
          <a:p>
            <a:pPr marL="685783" lvl="3" indent="-342900" algn="l">
              <a:buFont typeface="Wingdings" panose="05000000000000000000" pitchFamily="2" charset="2"/>
              <a:buChar char="Ø"/>
            </a:pPr>
            <a:r>
              <a:rPr lang="fr-FR" sz="1600" dirty="0" smtClean="0"/>
              <a:t>4 sont toujours en cours soit 35 % </a:t>
            </a:r>
            <a:endParaRPr lang="fr-FR" sz="1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6450" y="159047"/>
            <a:ext cx="6731100" cy="359100"/>
          </a:xfrm>
        </p:spPr>
        <p:txBody>
          <a:bodyPr/>
          <a:lstStyle/>
          <a:p>
            <a:r>
              <a:rPr lang="fr-FR" dirty="0" smtClean="0"/>
              <a:t>Etat des demandes SAS au 17/08/2022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16" name="Graphique 15"/>
          <p:cNvGraphicFramePr/>
          <p:nvPr>
            <p:extLst>
              <p:ext uri="{D42A27DB-BD31-4B8C-83A1-F6EECF244321}">
                <p14:modId xmlns:p14="http://schemas.microsoft.com/office/powerpoint/2010/main" val="710824374"/>
              </p:ext>
            </p:extLst>
          </p:nvPr>
        </p:nvGraphicFramePr>
        <p:xfrm>
          <a:off x="395536" y="748918"/>
          <a:ext cx="8352928" cy="3143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ctangle 16"/>
          <p:cNvSpPr/>
          <p:nvPr/>
        </p:nvSpPr>
        <p:spPr>
          <a:xfrm>
            <a:off x="6991012" y="1635646"/>
            <a:ext cx="936104" cy="576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8079804" y="843558"/>
            <a:ext cx="956692" cy="576064"/>
          </a:xfrm>
          <a:prstGeom prst="wedgeRoundRectCallout">
            <a:avLst>
              <a:gd name="adj1" fmla="val -88224"/>
              <a:gd name="adj2" fmla="val 1210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En attente du correctif éditeur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7153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1050023570"/>
              </p:ext>
            </p:extLst>
          </p:nvPr>
        </p:nvGraphicFramePr>
        <p:xfrm>
          <a:off x="683568" y="771550"/>
          <a:ext cx="7632848" cy="301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6450" y="159047"/>
            <a:ext cx="6731100" cy="359100"/>
          </a:xfrm>
        </p:spPr>
        <p:txBody>
          <a:bodyPr/>
          <a:lstStyle/>
          <a:p>
            <a:r>
              <a:rPr lang="fr-FR" dirty="0" smtClean="0"/>
              <a:t>Délai de traitement moyen en jour ouvré par type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4" name="Sous-titre 4"/>
          <p:cNvSpPr txBox="1">
            <a:spLocks/>
          </p:cNvSpPr>
          <p:nvPr/>
        </p:nvSpPr>
        <p:spPr>
          <a:xfrm>
            <a:off x="2051720" y="4035403"/>
            <a:ext cx="5688632" cy="307853"/>
          </a:xfrm>
          <a:prstGeom prst="rect">
            <a:avLst/>
          </a:prstGeom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fr-FR" sz="135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buFont typeface="Wingdings" panose="05000000000000000000" pitchFamily="2" charset="2"/>
              <a:buChar char="v"/>
            </a:pPr>
            <a:r>
              <a:rPr lang="fr-FR" sz="1600" dirty="0" smtClean="0">
                <a:latin typeface="+mn-lt"/>
              </a:rPr>
              <a:t>En moyenne </a:t>
            </a:r>
            <a:r>
              <a:rPr lang="fr-FR" sz="1600" dirty="0">
                <a:latin typeface="+mn-lt"/>
              </a:rPr>
              <a:t>sur 2022, un incident SAS est traité en 1 mois  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06450" y="2283718"/>
            <a:ext cx="0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 rot="16200000">
            <a:off x="592776" y="2495095"/>
            <a:ext cx="8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Nb demandes terminées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40401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phique 12"/>
          <p:cNvGraphicFramePr/>
          <p:nvPr>
            <p:extLst>
              <p:ext uri="{D42A27DB-BD31-4B8C-83A1-F6EECF244321}">
                <p14:modId xmlns:p14="http://schemas.microsoft.com/office/powerpoint/2010/main" val="4170291771"/>
              </p:ext>
            </p:extLst>
          </p:nvPr>
        </p:nvGraphicFramePr>
        <p:xfrm>
          <a:off x="971600" y="771550"/>
          <a:ext cx="730881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6450" y="159047"/>
            <a:ext cx="6731100" cy="359100"/>
          </a:xfrm>
        </p:spPr>
        <p:txBody>
          <a:bodyPr/>
          <a:lstStyle/>
          <a:p>
            <a:r>
              <a:rPr lang="fr-FR" dirty="0" smtClean="0"/>
              <a:t>Etat des demandes SAS au 17/08/2022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8" name="Sous-titre 4"/>
          <p:cNvSpPr txBox="1">
            <a:spLocks/>
          </p:cNvSpPr>
          <p:nvPr/>
        </p:nvSpPr>
        <p:spPr>
          <a:xfrm>
            <a:off x="971600" y="3900887"/>
            <a:ext cx="8064896" cy="912195"/>
          </a:xfrm>
          <a:prstGeom prst="rect">
            <a:avLst/>
          </a:prstGeom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fr-FR" sz="135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buFont typeface="Wingdings" panose="05000000000000000000" pitchFamily="2" charset="2"/>
              <a:buChar char="v"/>
            </a:pPr>
            <a:r>
              <a:rPr lang="fr-FR" sz="1400" dirty="0" smtClean="0">
                <a:latin typeface="+mn-lt"/>
              </a:rPr>
              <a:t>Certaines tâches de développement récurrentes (ex : augmentation de file système)  ont un délai de traitement de plus d’un mois en moyenne : plusieurs intervenants, délai de prise en charge</a:t>
            </a:r>
          </a:p>
          <a:p>
            <a:pPr indent="-285750">
              <a:buFont typeface="Wingdings" panose="05000000000000000000" pitchFamily="2" charset="2"/>
              <a:buChar char="v"/>
            </a:pPr>
            <a:r>
              <a:rPr lang="fr-FR" sz="1400" dirty="0" smtClean="0">
                <a:latin typeface="+mn-lt"/>
              </a:rPr>
              <a:t>Manque de visibilité sur les incidents faisant intervenir le support SAS éditeur</a:t>
            </a:r>
            <a:endParaRPr lang="fr-FR" sz="1400" dirty="0">
              <a:latin typeface="+mn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83568" y="514876"/>
            <a:ext cx="8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Nb jours ouvrés</a:t>
            </a:r>
            <a:endParaRPr lang="fr-FR" sz="9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à coins arrondis 19"/>
          <p:cNvSpPr/>
          <p:nvPr/>
        </p:nvSpPr>
        <p:spPr>
          <a:xfrm>
            <a:off x="611560" y="696917"/>
            <a:ext cx="8424936" cy="41070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et axe d’amélioration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00AA-F9C8-49DA-9633-0657F7D9B74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4" name="Sous-titre 4"/>
          <p:cNvSpPr txBox="1">
            <a:spLocks/>
          </p:cNvSpPr>
          <p:nvPr/>
        </p:nvSpPr>
        <p:spPr>
          <a:xfrm>
            <a:off x="1828308" y="780227"/>
            <a:ext cx="7064172" cy="3807747"/>
          </a:xfrm>
          <a:prstGeom prst="rect">
            <a:avLst/>
          </a:prstGeom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fr-FR" sz="135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400" indent="-23040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les demandes sont bien prises en comptes et traitées </a:t>
            </a:r>
          </a:p>
          <a:p>
            <a:pPr marL="628642" lvl="1" indent="-285750" algn="l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</a:rPr>
              <a:t>Pas de backlog </a:t>
            </a:r>
          </a:p>
          <a:p>
            <a:pPr marL="628642" lvl="1" indent="-285750" algn="l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</a:rPr>
              <a:t>L’ensemble des incidents sont </a:t>
            </a:r>
            <a:r>
              <a:rPr lang="fr-FR" sz="1400" dirty="0" smtClean="0">
                <a:solidFill>
                  <a:schemeClr val="bg1"/>
                </a:solidFill>
              </a:rPr>
              <a:t>traités ou en attente du retour éditeur 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230400" indent="-230400"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les tâches simples et récurrentes ont des délais de traitements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non négligeable :</a:t>
            </a:r>
            <a:endParaRPr lang="fr-FR" sz="1600" dirty="0" smtClean="0">
              <a:solidFill>
                <a:schemeClr val="bg1"/>
              </a:solidFill>
              <a:latin typeface="+mn-lt"/>
            </a:endParaRPr>
          </a:p>
          <a:p>
            <a:pPr marL="628642" lvl="1" indent="-285750" algn="l"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bg1"/>
                </a:solidFill>
              </a:rPr>
              <a:t>Augmentation de FS : plus d’1 mois et demi en moyenne  </a:t>
            </a:r>
          </a:p>
          <a:p>
            <a:pPr marL="628642" lvl="1" indent="-285750" algn="l"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bg1"/>
                </a:solidFill>
              </a:rPr>
              <a:t>Ajout d’une </a:t>
            </a:r>
            <a:r>
              <a:rPr lang="fr-FR" sz="1400" dirty="0">
                <a:solidFill>
                  <a:schemeClr val="bg1"/>
                </a:solidFill>
              </a:rPr>
              <a:t>librairie </a:t>
            </a:r>
            <a:r>
              <a:rPr lang="fr-FR" sz="1400" dirty="0" smtClean="0">
                <a:solidFill>
                  <a:schemeClr val="bg1"/>
                </a:solidFill>
              </a:rPr>
              <a:t>SAS : 1 mois en moyenne 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230400" indent="-23040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Manque de visibilité sur les incidents avec intervention du support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éditeur </a:t>
            </a:r>
            <a:endParaRPr lang="fr-FR" sz="1600" dirty="0">
              <a:solidFill>
                <a:schemeClr val="bg1"/>
              </a:solidFill>
              <a:latin typeface="+mn-lt"/>
            </a:endParaRPr>
          </a:p>
          <a:p>
            <a:endParaRPr lang="fr-FR" sz="1600" dirty="0">
              <a:solidFill>
                <a:schemeClr val="bg1"/>
              </a:solidFill>
              <a:latin typeface="+mn-lt"/>
            </a:endParaRPr>
          </a:p>
          <a:p>
            <a:endParaRPr lang="fr-FR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Suivre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ces </a:t>
            </a:r>
            <a:r>
              <a:rPr lang="fr-FR" sz="1600" dirty="0">
                <a:solidFill>
                  <a:schemeClr val="bg1"/>
                </a:solidFill>
                <a:latin typeface="+mn-lt"/>
              </a:rPr>
              <a:t>KPI dans le temps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et refaire un bilan en fin d’année</a:t>
            </a:r>
            <a:endParaRPr lang="fr-FR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Revoir avec les différents intervenants si une optimisation des processus est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possible ?</a:t>
            </a:r>
            <a:endParaRPr lang="fr-FR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Piloter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les </a:t>
            </a:r>
            <a:r>
              <a:rPr lang="fr-FR" sz="1600" dirty="0">
                <a:solidFill>
                  <a:schemeClr val="bg1"/>
                </a:solidFill>
                <a:latin typeface="+mn-lt"/>
              </a:rPr>
              <a:t>demandes par les délais afin de relancer les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intervenants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U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tilisation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de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SARA et du </a:t>
            </a:r>
            <a:r>
              <a:rPr lang="fr-FR" sz="1600" dirty="0" err="1" smtClean="0">
                <a:solidFill>
                  <a:schemeClr val="bg1"/>
                </a:solidFill>
                <a:latin typeface="+mn-lt"/>
              </a:rPr>
              <a:t>datamart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 SARA  : tableau de bord, </a:t>
            </a:r>
            <a:r>
              <a:rPr lang="fr-FR" sz="1600" dirty="0" err="1" smtClean="0">
                <a:solidFill>
                  <a:schemeClr val="bg1"/>
                </a:solidFill>
                <a:latin typeface="+mn-lt"/>
              </a:rPr>
              <a:t>alerting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 ??</a:t>
            </a:r>
            <a:endParaRPr lang="fr-FR" sz="1600" dirty="0">
              <a:solidFill>
                <a:schemeClr val="bg1"/>
              </a:solidFill>
              <a:latin typeface="+mn-lt"/>
            </a:endParaRPr>
          </a:p>
          <a:p>
            <a:pPr marL="230400" indent="-230400">
              <a:buFont typeface="Wingdings" panose="05000000000000000000" pitchFamily="2" charset="2"/>
              <a:buChar char="v"/>
            </a:pPr>
            <a:endParaRPr lang="fr-FR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1828308" y="3579862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fr-FR" sz="135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34" name="Picture 10" descr="Tampon En Caoutchouc De Conclusion Illustration de Vecteur - Illustration  du caoutchouc, confirmation: 1024868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3" b="96510" l="2875" r="98375">
                        <a14:foregroundMark x1="16000" y1="59732" x2="16000" y2="59732"/>
                        <a14:foregroundMark x1="28125" y1="56779" x2="28125" y2="56779"/>
                        <a14:foregroundMark x1="31250" y1="55034" x2="31250" y2="55034"/>
                        <a14:foregroundMark x1="39125" y1="55302" x2="39125" y2="55302"/>
                        <a14:foregroundMark x1="47750" y1="54765" x2="47750" y2="54765"/>
                        <a14:foregroundMark x1="55000" y1="54094" x2="55000" y2="54094"/>
                        <a14:foregroundMark x1="64500" y1="50067" x2="64500" y2="50067"/>
                        <a14:foregroundMark x1="69125" y1="48456" x2="69125" y2="48456"/>
                        <a14:foregroundMark x1="72625" y1="48188" x2="72625" y2="48188"/>
                        <a14:foregroundMark x1="78875" y1="44295" x2="78875" y2="44295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" y="1351953"/>
            <a:ext cx="8505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Tampon En Caoutchouc De Conclusion Illustration de Vecteur - Illustration  du caoutchouc, confirmation: 1024868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3" b="98792" l="4750" r="985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" y="3507854"/>
            <a:ext cx="850564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 rot="20732483">
            <a:off x="901137" y="3747645"/>
            <a:ext cx="806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ACTION</a:t>
            </a:r>
            <a:endParaRPr lang="fr-FR" sz="1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sitive couverture et 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sitive contenu">
  <a:themeElements>
    <a:clrScheme name="Charte ACM PowerPoint">
      <a:dk1>
        <a:srgbClr val="0E3248"/>
      </a:dk1>
      <a:lt1>
        <a:sysClr val="window" lastClr="FFFFFF"/>
      </a:lt1>
      <a:dk2>
        <a:srgbClr val="24445D"/>
      </a:dk2>
      <a:lt2>
        <a:srgbClr val="ADB9C3"/>
      </a:lt2>
      <a:accent1>
        <a:srgbClr val="063E7C"/>
      </a:accent1>
      <a:accent2>
        <a:srgbClr val="1C5493"/>
      </a:accent2>
      <a:accent3>
        <a:srgbClr val="335B82"/>
      </a:accent3>
      <a:accent4>
        <a:srgbClr val="8497B0"/>
      </a:accent4>
      <a:accent5>
        <a:srgbClr val="D5E6FA"/>
      </a:accent5>
      <a:accent6>
        <a:srgbClr val="F3CBC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41992</TotalTime>
  <Words>449</Words>
  <Application>Microsoft Office PowerPoint</Application>
  <PresentationFormat>Affichage à l'écran (16:9)</PresentationFormat>
  <Paragraphs>58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7</vt:i4>
      </vt:variant>
    </vt:vector>
  </HeadingPairs>
  <TitlesOfParts>
    <vt:vector size="18" baseType="lpstr">
      <vt:lpstr>Arial</vt:lpstr>
      <vt:lpstr>Bernard MT Condensed</vt:lpstr>
      <vt:lpstr>Calibri</vt:lpstr>
      <vt:lpstr>Calibri Light</vt:lpstr>
      <vt:lpstr>Segoe UI Semibold</vt:lpstr>
      <vt:lpstr>Segoe UI Semilight</vt:lpstr>
      <vt:lpstr>Wingdings</vt:lpstr>
      <vt:lpstr>Diapositive couverture et titre</vt:lpstr>
      <vt:lpstr>Diapositive contenu</vt:lpstr>
      <vt:lpstr>4_Diamond Grid 16x9</vt:lpstr>
      <vt:lpstr>Conception personnalisée</vt:lpstr>
      <vt:lpstr>Bilan pilotage des actions SAS S1 2022</vt:lpstr>
      <vt:lpstr>Bilan pilotage des actions SAS S1 2022</vt:lpstr>
      <vt:lpstr>Situation des demandes SAS au 17/08/2022 </vt:lpstr>
      <vt:lpstr>Etat des demandes SAS au 17/08/2022 </vt:lpstr>
      <vt:lpstr>Délai de traitement moyen en jour ouvré par type</vt:lpstr>
      <vt:lpstr>Etat des demandes SAS au 17/08/2022 </vt:lpstr>
      <vt:lpstr>Conclusions et axe d’amélioration</vt:lpstr>
    </vt:vector>
  </TitlesOfParts>
  <Company>Euro Information client principal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Contrôles</dc:title>
  <dc:creator>francoisxavier.carcenacdetorne@acm.fr</dc:creator>
  <cp:lastModifiedBy>BAMBA Charif</cp:lastModifiedBy>
  <cp:revision>1706</cp:revision>
  <cp:lastPrinted>2019-06-11T12:57:48Z</cp:lastPrinted>
  <dcterms:created xsi:type="dcterms:W3CDTF">2016-09-28T07:04:33Z</dcterms:created>
  <dcterms:modified xsi:type="dcterms:W3CDTF">2022-08-22T12:09:54Z</dcterms:modified>
</cp:coreProperties>
</file>