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7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2" r:id="rId3"/>
    <p:sldMasterId id="2147483695" r:id="rId4"/>
    <p:sldMasterId id="2147483711" r:id="rId5"/>
    <p:sldMasterId id="2147483720" r:id="rId6"/>
    <p:sldMasterId id="2147483728" r:id="rId7"/>
    <p:sldMasterId id="2147483737" r:id="rId8"/>
  </p:sldMasterIdLst>
  <p:notesMasterIdLst>
    <p:notesMasterId r:id="rId19"/>
  </p:notesMasterIdLst>
  <p:handoutMasterIdLst>
    <p:handoutMasterId r:id="rId20"/>
  </p:handoutMasterIdLst>
  <p:sldIdLst>
    <p:sldId id="257" r:id="rId9"/>
    <p:sldId id="517" r:id="rId10"/>
    <p:sldId id="518" r:id="rId11"/>
    <p:sldId id="524" r:id="rId12"/>
    <p:sldId id="525" r:id="rId13"/>
    <p:sldId id="519" r:id="rId14"/>
    <p:sldId id="520" r:id="rId15"/>
    <p:sldId id="526" r:id="rId16"/>
    <p:sldId id="527" r:id="rId17"/>
    <p:sldId id="531" r:id="rId18"/>
  </p:sldIdLst>
  <p:sldSz cx="12192000" cy="6858000"/>
  <p:notesSz cx="6858000" cy="9144000"/>
  <p:custDataLst>
    <p:tags r:id="rId21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LY Xavier" initials="IX" lastIdx="1" clrIdx="0">
    <p:extLst>
      <p:ext uri="{19B8F6BF-5375-455C-9EA6-DF929625EA0E}">
        <p15:presenceInfo xmlns:p15="http://schemas.microsoft.com/office/powerpoint/2012/main" userId="S-1-5-21-2000478354-2145943105-1644491937-10388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551B52"/>
    <a:srgbClr val="642060"/>
    <a:srgbClr val="672C94"/>
    <a:srgbClr val="873AC0"/>
    <a:srgbClr val="642038"/>
    <a:srgbClr val="642A20"/>
    <a:srgbClr val="924C0A"/>
    <a:srgbClr val="920A0C"/>
    <a:srgbClr val="920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2" autoAdjust="0"/>
    <p:restoredTop sz="95179" autoAdjust="0"/>
  </p:normalViewPr>
  <p:slideViewPr>
    <p:cSldViewPr snapToGrid="0">
      <p:cViewPr varScale="1">
        <p:scale>
          <a:sx n="111" d="100"/>
          <a:sy n="111" d="100"/>
        </p:scale>
        <p:origin x="18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1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FFCB1-02A6-457E-99C7-CE0D3964A044}" type="datetimeFigureOut">
              <a:rPr lang="fr-FR" smtClean="0"/>
              <a:t>01/12/2022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EFFEE-8BB5-4EE3-B5E4-8BEE5445A2D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7851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E228-00D3-4B0C-B1B5-59CA1C698C61}" type="datetimeFigureOut">
              <a:rPr lang="fr-FR" smtClean="0"/>
              <a:t>01/12/2022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7E0B1-8DA9-46EC-BDB4-0CD8ECEAB25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716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F6272-977D-4D92-9399-A432DDC857D4}" type="slidenum">
              <a:rPr lang="fr-FR" smtClean="0">
                <a:solidFill>
                  <a:prstClr val="black"/>
                </a:solidFill>
              </a:rPr>
              <a:pPr/>
              <a:t>2</a:t>
            </a:fld>
            <a:endParaRPr lang="fr-F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525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_Diapositive d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marL="0" algn="l" defTabSz="914377" rtl="0" eaLnBrk="1" latinLnBrk="0" hangingPunct="1">
              <a:lnSpc>
                <a:spcPct val="90000"/>
              </a:lnSpc>
              <a:spcBef>
                <a:spcPts val="1333"/>
              </a:spcBef>
              <a:defRPr lang="fr-FR" sz="36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dirty="0" smtClean="0"/>
              <a:t>CLIQUEZ POUR AJOUTER UN TITRE</a:t>
            </a:r>
            <a:endParaRPr lang="fr-FR" sz="3600" dirty="0">
              <a:solidFill>
                <a:srgbClr val="13324A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b="0" kern="1200" baseline="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Indiquez la date – le lieu - le Prénom et le Nom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9415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95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280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746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823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4371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8698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16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/2_Diapositive titre-intermédi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8"/>
          <p:cNvSpPr>
            <a:spLocks noGrp="1"/>
          </p:cNvSpPr>
          <p:nvPr>
            <p:ph type="body" idx="1" hasCustomPrompt="1"/>
          </p:nvPr>
        </p:nvSpPr>
        <p:spPr>
          <a:xfrm>
            <a:off x="994047" y="212820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solidFill>
                  <a:srgbClr val="13324A"/>
                </a:solidFill>
                <a:latin typeface="+mj-lt"/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1532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65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303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2_Diapositive titre-intermédi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8"/>
          <p:cNvSpPr>
            <a:spLocks noGrp="1"/>
          </p:cNvSpPr>
          <p:nvPr>
            <p:ph type="body" idx="1" hasCustomPrompt="1"/>
          </p:nvPr>
        </p:nvSpPr>
        <p:spPr>
          <a:xfrm>
            <a:off x="994047" y="212820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solidFill>
                  <a:srgbClr val="13324A"/>
                </a:solidFill>
                <a:latin typeface="+mj-lt"/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728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748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922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2547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922814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3570765" y="1241847"/>
            <a:ext cx="2630134" cy="1214452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baseline="0">
                <a:solidFill>
                  <a:srgbClr val="13324A"/>
                </a:solidFill>
                <a:latin typeface="+mj-lt"/>
              </a:defRPr>
            </a:lvl1pPr>
            <a:lvl2pPr marL="685783" indent="-228594" algn="l">
              <a:buFont typeface="Calibri Light" panose="020F0302020204030204" pitchFamily="34" charset="0"/>
              <a:buChar char="›"/>
              <a:defRPr sz="1000" baseline="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2130878" y="214680"/>
            <a:ext cx="4131129" cy="523220"/>
          </a:xfrm>
          <a:prstGeom prst="rect">
            <a:avLst/>
          </a:prstGeom>
        </p:spPr>
        <p:txBody>
          <a:bodyPr/>
          <a:lstStyle>
            <a:lvl1pPr algn="l">
              <a:defRPr sz="1800">
                <a:ln>
                  <a:noFill/>
                </a:ln>
                <a:solidFill>
                  <a:srgbClr val="335B82"/>
                </a:solidFill>
                <a:latin typeface="+mn-lt"/>
              </a:defRPr>
            </a:lvl1pPr>
          </a:lstStyle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" name="ZoneTexte 1"/>
          <p:cNvSpPr txBox="1"/>
          <p:nvPr userDrawn="1"/>
        </p:nvSpPr>
        <p:spPr>
          <a:xfrm>
            <a:off x="810606" y="208808"/>
            <a:ext cx="132027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PERIMETRE: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7" name="ZoneTexte 6"/>
          <p:cNvSpPr txBox="1"/>
          <p:nvPr userDrawn="1"/>
        </p:nvSpPr>
        <p:spPr>
          <a:xfrm>
            <a:off x="6351814" y="208663"/>
            <a:ext cx="120831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REFERENT: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7650163" y="207963"/>
            <a:ext cx="2816451" cy="608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335B82"/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987876" y="937866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Votre périmètre: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987876" y="3413584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traitements majeurs: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4" name="Espace réservé du contenu 9"/>
          <p:cNvSpPr>
            <a:spLocks noGrp="1"/>
          </p:cNvSpPr>
          <p:nvPr>
            <p:ph sz="half" idx="15" hasCustomPrompt="1"/>
          </p:nvPr>
        </p:nvSpPr>
        <p:spPr>
          <a:xfrm>
            <a:off x="6556664" y="1307198"/>
            <a:ext cx="5050226" cy="209677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00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/>
          <p:nvPr userDrawn="1"/>
        </p:nvSpPr>
        <p:spPr>
          <a:xfrm>
            <a:off x="6425290" y="928252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enjeux 2019-2020: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6425290" y="3403970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Les points à aborder et/ou partager: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987876" y="3792530"/>
            <a:ext cx="5188657" cy="230981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6556664" y="3774699"/>
            <a:ext cx="5050226" cy="2309813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>
          <a:xfrm>
            <a:off x="76448" y="8231"/>
            <a:ext cx="824594" cy="824594"/>
            <a:chOff x="0" y="0"/>
            <a:chExt cx="824594" cy="824594"/>
          </a:xfrm>
        </p:grpSpPr>
        <p:pic>
          <p:nvPicPr>
            <p:cNvPr id="19" name="Image 18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E4E2EA"/>
                </a:clrFrom>
                <a:clrTo>
                  <a:srgbClr val="E4E2EA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24594" cy="824594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 userDrawn="1"/>
          </p:nvSpPr>
          <p:spPr>
            <a:xfrm>
              <a:off x="148782" y="181741"/>
              <a:ext cx="495569" cy="108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b="1" dirty="0" smtClean="0">
                  <a:solidFill>
                    <a:srgbClr val="335B82"/>
                  </a:solidFill>
                </a:rPr>
                <a:t>GACM</a:t>
              </a:r>
              <a:endParaRPr lang="fr-FR" sz="800" b="1" dirty="0">
                <a:solidFill>
                  <a:srgbClr val="335B82"/>
                </a:solidFill>
              </a:endParaRPr>
            </a:p>
          </p:txBody>
        </p:sp>
      </p:grpSp>
      <p:grpSp>
        <p:nvGrpSpPr>
          <p:cNvPr id="28" name="Groupe 27"/>
          <p:cNvGrpSpPr/>
          <p:nvPr userDrawn="1"/>
        </p:nvGrpSpPr>
        <p:grpSpPr>
          <a:xfrm>
            <a:off x="987876" y="1290332"/>
            <a:ext cx="2676778" cy="1232055"/>
            <a:chOff x="-7057" y="1318843"/>
            <a:chExt cx="2676778" cy="1232055"/>
          </a:xfrm>
        </p:grpSpPr>
        <p:sp>
          <p:nvSpPr>
            <p:cNvPr id="22" name="ZoneTexte 21"/>
            <p:cNvSpPr txBox="1"/>
            <p:nvPr userDrawn="1"/>
          </p:nvSpPr>
          <p:spPr>
            <a:xfrm>
              <a:off x="39587" y="1318843"/>
              <a:ext cx="1580902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b="1" dirty="0" smtClean="0">
                  <a:solidFill>
                    <a:prstClr val="black"/>
                  </a:solidFill>
                </a:rPr>
                <a:t>Nb d’utilisateurs SAS :</a:t>
              </a:r>
              <a:endParaRPr lang="fr-FR" sz="1000" b="1" dirty="0">
                <a:solidFill>
                  <a:prstClr val="black"/>
                </a:solidFill>
              </a:endParaRPr>
            </a:p>
          </p:txBody>
        </p:sp>
        <p:sp>
          <p:nvSpPr>
            <p:cNvPr id="23" name="ZoneTexte 22"/>
            <p:cNvSpPr txBox="1"/>
            <p:nvPr userDrawn="1"/>
          </p:nvSpPr>
          <p:spPr>
            <a:xfrm>
              <a:off x="0" y="1554331"/>
              <a:ext cx="2669721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des tâches SEG (uniquement): 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4" name="ZoneTexte 23"/>
            <p:cNvSpPr txBox="1"/>
            <p:nvPr userDrawn="1"/>
          </p:nvSpPr>
          <p:spPr>
            <a:xfrm>
              <a:off x="-7056" y="1790947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du langage SAS: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5" name="ZoneTexte 24"/>
            <p:cNvSpPr txBox="1"/>
            <p:nvPr userDrawn="1"/>
          </p:nvSpPr>
          <p:spPr>
            <a:xfrm>
              <a:off x="-7057" y="2046773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du </a:t>
              </a:r>
              <a:r>
                <a:rPr lang="fr-FR" sz="1000" dirty="0" err="1" smtClean="0">
                  <a:solidFill>
                    <a:prstClr val="black"/>
                  </a:solidFill>
                </a:rPr>
                <a:t>reporting</a:t>
              </a:r>
              <a:r>
                <a:rPr lang="fr-FR" sz="1000" dirty="0" smtClean="0">
                  <a:solidFill>
                    <a:prstClr val="black"/>
                  </a:solidFill>
                </a:rPr>
                <a:t> SAS (</a:t>
              </a:r>
              <a:r>
                <a:rPr lang="fr-FR" sz="800" dirty="0" err="1" smtClean="0">
                  <a:solidFill>
                    <a:prstClr val="black"/>
                  </a:solidFill>
                </a:rPr>
                <a:t>ods</a:t>
              </a:r>
              <a:r>
                <a:rPr lang="fr-FR" sz="800" dirty="0" smtClean="0">
                  <a:solidFill>
                    <a:prstClr val="black"/>
                  </a:solidFill>
                </a:rPr>
                <a:t>, etc</a:t>
              </a:r>
              <a:r>
                <a:rPr lang="fr-FR" sz="1000" dirty="0" smtClean="0">
                  <a:solidFill>
                    <a:prstClr val="black"/>
                  </a:solidFill>
                </a:rPr>
                <a:t>.):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6" name="ZoneTexte 25"/>
            <p:cNvSpPr txBox="1"/>
            <p:nvPr userDrawn="1"/>
          </p:nvSpPr>
          <p:spPr>
            <a:xfrm>
              <a:off x="0" y="2304677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… 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ZoneTexte 28"/>
          <p:cNvSpPr txBox="1"/>
          <p:nvPr userDrawn="1"/>
        </p:nvSpPr>
        <p:spPr>
          <a:xfrm>
            <a:off x="994932" y="2608867"/>
            <a:ext cx="257583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sz="1000" b="1" dirty="0" smtClean="0">
                <a:solidFill>
                  <a:prstClr val="black"/>
                </a:solidFill>
              </a:rPr>
              <a:t>Besoins en formation: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1: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2: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optimisation:  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8" hasCustomPrompt="1"/>
          </p:nvPr>
        </p:nvSpPr>
        <p:spPr>
          <a:xfrm>
            <a:off x="3578676" y="2748725"/>
            <a:ext cx="2630487" cy="56802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3080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4247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4156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7302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185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966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/2_Diapositive titre-intermédi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8"/>
          <p:cNvSpPr>
            <a:spLocks noGrp="1"/>
          </p:cNvSpPr>
          <p:nvPr>
            <p:ph type="body" idx="1" hasCustomPrompt="1"/>
          </p:nvPr>
        </p:nvSpPr>
        <p:spPr>
          <a:xfrm>
            <a:off x="994047" y="212820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solidFill>
                  <a:srgbClr val="13324A"/>
                </a:solidFill>
                <a:latin typeface="+mj-lt"/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302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83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130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888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6353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6114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922814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3570765" y="1241847"/>
            <a:ext cx="2630134" cy="1214452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baseline="0">
                <a:solidFill>
                  <a:srgbClr val="13324A"/>
                </a:solidFill>
                <a:latin typeface="+mj-lt"/>
              </a:defRPr>
            </a:lvl1pPr>
            <a:lvl2pPr marL="685783" indent="-228594" algn="l">
              <a:buFont typeface="Calibri Light" panose="020F0302020204030204" pitchFamily="34" charset="0"/>
              <a:buChar char="›"/>
              <a:defRPr sz="1000" baseline="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2130878" y="214680"/>
            <a:ext cx="4131129" cy="523220"/>
          </a:xfrm>
          <a:prstGeom prst="rect">
            <a:avLst/>
          </a:prstGeom>
        </p:spPr>
        <p:txBody>
          <a:bodyPr/>
          <a:lstStyle>
            <a:lvl1pPr algn="l">
              <a:defRPr sz="1800">
                <a:ln>
                  <a:noFill/>
                </a:ln>
                <a:solidFill>
                  <a:srgbClr val="335B82"/>
                </a:solidFill>
                <a:latin typeface="+mn-lt"/>
              </a:defRPr>
            </a:lvl1pPr>
          </a:lstStyle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" name="ZoneTexte 1"/>
          <p:cNvSpPr txBox="1"/>
          <p:nvPr userDrawn="1"/>
        </p:nvSpPr>
        <p:spPr>
          <a:xfrm>
            <a:off x="810606" y="208808"/>
            <a:ext cx="132027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PERIMETRE: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7" name="ZoneTexte 6"/>
          <p:cNvSpPr txBox="1"/>
          <p:nvPr userDrawn="1"/>
        </p:nvSpPr>
        <p:spPr>
          <a:xfrm>
            <a:off x="6351814" y="208663"/>
            <a:ext cx="120831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REFERENT: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7650163" y="207963"/>
            <a:ext cx="2816451" cy="608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335B82"/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987876" y="937866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Votre périmètre: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987876" y="3413584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traitements majeurs: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4" name="Espace réservé du contenu 9"/>
          <p:cNvSpPr>
            <a:spLocks noGrp="1"/>
          </p:cNvSpPr>
          <p:nvPr>
            <p:ph sz="half" idx="15" hasCustomPrompt="1"/>
          </p:nvPr>
        </p:nvSpPr>
        <p:spPr>
          <a:xfrm>
            <a:off x="6556664" y="1307198"/>
            <a:ext cx="5050226" cy="209677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00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/>
          <p:nvPr userDrawn="1"/>
        </p:nvSpPr>
        <p:spPr>
          <a:xfrm>
            <a:off x="6425290" y="928252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enjeux 2019-2020: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6425290" y="3403970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Les points à aborder et/ou partager: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987876" y="3792530"/>
            <a:ext cx="5188657" cy="230981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6556664" y="3774699"/>
            <a:ext cx="5050226" cy="2309813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>
          <a:xfrm>
            <a:off x="76448" y="8231"/>
            <a:ext cx="824594" cy="824594"/>
            <a:chOff x="0" y="0"/>
            <a:chExt cx="824594" cy="824594"/>
          </a:xfrm>
        </p:grpSpPr>
        <p:pic>
          <p:nvPicPr>
            <p:cNvPr id="19" name="Image 18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E4E2EA"/>
                </a:clrFrom>
                <a:clrTo>
                  <a:srgbClr val="E4E2EA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24594" cy="824594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 userDrawn="1"/>
          </p:nvSpPr>
          <p:spPr>
            <a:xfrm>
              <a:off x="148782" y="181741"/>
              <a:ext cx="495569" cy="108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b="1" dirty="0" smtClean="0">
                  <a:solidFill>
                    <a:srgbClr val="335B82"/>
                  </a:solidFill>
                </a:rPr>
                <a:t>GACM</a:t>
              </a:r>
              <a:endParaRPr lang="fr-FR" sz="800" b="1" dirty="0">
                <a:solidFill>
                  <a:srgbClr val="335B82"/>
                </a:solidFill>
              </a:endParaRPr>
            </a:p>
          </p:txBody>
        </p:sp>
      </p:grpSp>
      <p:grpSp>
        <p:nvGrpSpPr>
          <p:cNvPr id="28" name="Groupe 27"/>
          <p:cNvGrpSpPr/>
          <p:nvPr userDrawn="1"/>
        </p:nvGrpSpPr>
        <p:grpSpPr>
          <a:xfrm>
            <a:off x="987876" y="1290332"/>
            <a:ext cx="2676778" cy="1232055"/>
            <a:chOff x="-7057" y="1318843"/>
            <a:chExt cx="2676778" cy="1232055"/>
          </a:xfrm>
        </p:grpSpPr>
        <p:sp>
          <p:nvSpPr>
            <p:cNvPr id="22" name="ZoneTexte 21"/>
            <p:cNvSpPr txBox="1"/>
            <p:nvPr userDrawn="1"/>
          </p:nvSpPr>
          <p:spPr>
            <a:xfrm>
              <a:off x="39587" y="1318843"/>
              <a:ext cx="1580902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b="1" dirty="0" smtClean="0">
                  <a:solidFill>
                    <a:prstClr val="black"/>
                  </a:solidFill>
                </a:rPr>
                <a:t>Nb d’utilisateurs SAS :</a:t>
              </a:r>
              <a:endParaRPr lang="fr-FR" sz="1000" b="1" dirty="0">
                <a:solidFill>
                  <a:prstClr val="black"/>
                </a:solidFill>
              </a:endParaRPr>
            </a:p>
          </p:txBody>
        </p:sp>
        <p:sp>
          <p:nvSpPr>
            <p:cNvPr id="23" name="ZoneTexte 22"/>
            <p:cNvSpPr txBox="1"/>
            <p:nvPr userDrawn="1"/>
          </p:nvSpPr>
          <p:spPr>
            <a:xfrm>
              <a:off x="0" y="1554331"/>
              <a:ext cx="2669721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des tâches SEG (uniquement): 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4" name="ZoneTexte 23"/>
            <p:cNvSpPr txBox="1"/>
            <p:nvPr userDrawn="1"/>
          </p:nvSpPr>
          <p:spPr>
            <a:xfrm>
              <a:off x="-7056" y="1790947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du langage SAS: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5" name="ZoneTexte 24"/>
            <p:cNvSpPr txBox="1"/>
            <p:nvPr userDrawn="1"/>
          </p:nvSpPr>
          <p:spPr>
            <a:xfrm>
              <a:off x="-7057" y="2046773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du </a:t>
              </a:r>
              <a:r>
                <a:rPr lang="fr-FR" sz="1000" dirty="0" err="1" smtClean="0">
                  <a:solidFill>
                    <a:prstClr val="black"/>
                  </a:solidFill>
                </a:rPr>
                <a:t>reporting</a:t>
              </a:r>
              <a:r>
                <a:rPr lang="fr-FR" sz="1000" dirty="0" smtClean="0">
                  <a:solidFill>
                    <a:prstClr val="black"/>
                  </a:solidFill>
                </a:rPr>
                <a:t> SAS (</a:t>
              </a:r>
              <a:r>
                <a:rPr lang="fr-FR" sz="800" dirty="0" err="1" smtClean="0">
                  <a:solidFill>
                    <a:prstClr val="black"/>
                  </a:solidFill>
                </a:rPr>
                <a:t>ods</a:t>
              </a:r>
              <a:r>
                <a:rPr lang="fr-FR" sz="800" dirty="0" smtClean="0">
                  <a:solidFill>
                    <a:prstClr val="black"/>
                  </a:solidFill>
                </a:rPr>
                <a:t>, etc</a:t>
              </a:r>
              <a:r>
                <a:rPr lang="fr-FR" sz="1000" dirty="0" smtClean="0">
                  <a:solidFill>
                    <a:prstClr val="black"/>
                  </a:solidFill>
                </a:rPr>
                <a:t>.):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6" name="ZoneTexte 25"/>
            <p:cNvSpPr txBox="1"/>
            <p:nvPr userDrawn="1"/>
          </p:nvSpPr>
          <p:spPr>
            <a:xfrm>
              <a:off x="0" y="2304677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… 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ZoneTexte 28"/>
          <p:cNvSpPr txBox="1"/>
          <p:nvPr userDrawn="1"/>
        </p:nvSpPr>
        <p:spPr>
          <a:xfrm>
            <a:off x="994932" y="2608867"/>
            <a:ext cx="257583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sz="1000" b="1" dirty="0" smtClean="0">
                <a:solidFill>
                  <a:prstClr val="black"/>
                </a:solidFill>
              </a:rPr>
              <a:t>Besoins en formation: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1: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2: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optimisation:  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8" hasCustomPrompt="1"/>
          </p:nvPr>
        </p:nvSpPr>
        <p:spPr>
          <a:xfrm>
            <a:off x="3578676" y="2748725"/>
            <a:ext cx="2630487" cy="56802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22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0667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5954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5834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680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7384"/>
            <a:ext cx="10972800" cy="5913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692696"/>
            <a:ext cx="10972800" cy="57606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934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4913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41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267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375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0941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6808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8232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7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8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chemeClr val="bg1"/>
            </a:gs>
            <a:gs pos="77000">
              <a:srgbClr val="FDFFFC"/>
            </a:gs>
            <a:gs pos="100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 6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2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723" y="2372883"/>
            <a:ext cx="8352928" cy="21382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 b="0" cap="none" baseline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723" y="4773150"/>
            <a:ext cx="8352928" cy="4527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6214849"/>
            <a:ext cx="1996800" cy="5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614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649" b="-26"/>
          <a:stretch/>
        </p:blipFill>
        <p:spPr>
          <a:xfrm rot="10800000">
            <a:off x="5150328" y="-733"/>
            <a:ext cx="7041672" cy="68587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608" y="2468894"/>
            <a:ext cx="7061392" cy="13894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cap="none" baseline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0864" y="4005064"/>
            <a:ext cx="705952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0" hasCustomPrompt="1"/>
          </p:nvPr>
        </p:nvSpPr>
        <p:spPr>
          <a:xfrm>
            <a:off x="1" y="0"/>
            <a:ext cx="5135033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i="1" baseline="0"/>
            </a:lvl1pPr>
          </a:lstStyle>
          <a:p>
            <a:pPr lvl="0"/>
            <a:r>
              <a:rPr lang="fr-FR" dirty="0" smtClean="0"/>
              <a:t>(image, </a:t>
            </a:r>
            <a:r>
              <a:rPr lang="fr-FR" dirty="0" err="1" smtClean="0"/>
              <a:t>recoloriée</a:t>
            </a:r>
            <a:r>
              <a:rPr lang="fr-FR" dirty="0" smtClean="0"/>
              <a:t> en bleu)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6214849"/>
            <a:ext cx="1996800" cy="5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7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295400" y="1028700"/>
            <a:ext cx="9601200" cy="518371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4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0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59829" y="164637"/>
            <a:ext cx="7488832" cy="63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4655840" y="1028700"/>
            <a:ext cx="7392821" cy="518371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6" name="Espace réservé du contenu 3"/>
          <p:cNvSpPr>
            <a:spLocks noGrp="1"/>
          </p:cNvSpPr>
          <p:nvPr>
            <p:ph sz="quarter" idx="14"/>
          </p:nvPr>
        </p:nvSpPr>
        <p:spPr>
          <a:xfrm>
            <a:off x="0" y="1028733"/>
            <a:ext cx="4464051" cy="51836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b="1"/>
            </a:lvl1pPr>
            <a:lvl2pPr marL="274313" indent="0" algn="ctr">
              <a:buNone/>
              <a:defRPr b="1"/>
            </a:lvl2pPr>
            <a:lvl3pPr marL="506399" indent="0" algn="ctr">
              <a:buNone/>
              <a:defRPr b="1"/>
            </a:lvl3pPr>
            <a:lvl4pPr marL="731502" indent="0" algn="ctr">
              <a:buNone/>
              <a:defRPr b="1"/>
            </a:lvl4pPr>
            <a:lvl5pPr marL="963588" indent="0" algn="ctr">
              <a:buNone/>
              <a:defRPr b="1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endParaRPr lang="fr-FR" dirty="0"/>
          </a:p>
        </p:txBody>
      </p:sp>
      <p:cxnSp>
        <p:nvCxnSpPr>
          <p:cNvPr id="17" name="Straight Connector 147"/>
          <p:cNvCxnSpPr/>
          <p:nvPr userDrawn="1"/>
        </p:nvCxnSpPr>
        <p:spPr>
          <a:xfrm>
            <a:off x="4559829" y="797163"/>
            <a:ext cx="748883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709" y="548680"/>
            <a:ext cx="4472528" cy="58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4"/>
            <a:ext cx="4572000" cy="328748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4"/>
            <a:ext cx="4572000" cy="328748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cxnSp>
        <p:nvCxnSpPr>
          <p:cNvPr id="12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46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201"/>
            <a:ext cx="4572000" cy="381000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201"/>
            <a:ext cx="4572000" cy="381000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cxnSp>
        <p:nvCxnSpPr>
          <p:cNvPr id="5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70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4F733F67-8A92-4DBD-9095-733F5EAF4738}" type="datetime1">
              <a:rPr lang="fr-FR" smtClean="0">
                <a:solidFill>
                  <a:prstClr val="black"/>
                </a:solidFill>
              </a:rPr>
              <a:pPr/>
              <a:t>01/12/2022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E1B1922-A48B-4C42-ABA3-393FB46A6EAA}" type="slidenum">
              <a:rPr lang="fr-FR" smtClean="0">
                <a:solidFill>
                  <a:prstClr val="black"/>
                </a:solidFill>
              </a:rPr>
              <a:pPr/>
              <a:t>‹N°›</a:t>
            </a:fld>
            <a:endParaRPr lang="fr-FR">
              <a:solidFill>
                <a:prstClr val="black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998" y="241566"/>
            <a:ext cx="1646135" cy="7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53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chemeClr val="bg1"/>
            </a:gs>
            <a:gs pos="77000">
              <a:srgbClr val="FDFFFC"/>
            </a:gs>
            <a:gs pos="100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 6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2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723" y="2372883"/>
            <a:ext cx="8352928" cy="21382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 b="0" cap="none" baseline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723" y="4773150"/>
            <a:ext cx="8352928" cy="4527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6214849"/>
            <a:ext cx="1996800" cy="5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9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649" b="-26"/>
          <a:stretch/>
        </p:blipFill>
        <p:spPr>
          <a:xfrm rot="10800000">
            <a:off x="5150328" y="-733"/>
            <a:ext cx="7041672" cy="68587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608" y="2468894"/>
            <a:ext cx="7061392" cy="13894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cap="none" baseline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0864" y="4005064"/>
            <a:ext cx="705952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0" hasCustomPrompt="1"/>
          </p:nvPr>
        </p:nvSpPr>
        <p:spPr>
          <a:xfrm>
            <a:off x="1" y="0"/>
            <a:ext cx="5135033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i="1" baseline="0"/>
            </a:lvl1pPr>
          </a:lstStyle>
          <a:p>
            <a:pPr lvl="0"/>
            <a:r>
              <a:rPr lang="fr-FR" dirty="0" smtClean="0"/>
              <a:t>(image, </a:t>
            </a:r>
            <a:r>
              <a:rPr lang="fr-FR" dirty="0" err="1" smtClean="0"/>
              <a:t>recoloriée</a:t>
            </a:r>
            <a:r>
              <a:rPr lang="fr-FR" dirty="0" smtClean="0"/>
              <a:t> en bleu)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6214849"/>
            <a:ext cx="1996800" cy="5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4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295400" y="1028700"/>
            <a:ext cx="9601200" cy="518371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4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43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59829" y="164637"/>
            <a:ext cx="7488832" cy="63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4655840" y="1028700"/>
            <a:ext cx="7392821" cy="518371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6" name="Espace réservé du contenu 3"/>
          <p:cNvSpPr>
            <a:spLocks noGrp="1"/>
          </p:cNvSpPr>
          <p:nvPr>
            <p:ph sz="quarter" idx="14"/>
          </p:nvPr>
        </p:nvSpPr>
        <p:spPr>
          <a:xfrm>
            <a:off x="0" y="1028733"/>
            <a:ext cx="4464051" cy="51836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b="1"/>
            </a:lvl1pPr>
            <a:lvl2pPr marL="274313" indent="0" algn="ctr">
              <a:buNone/>
              <a:defRPr b="1"/>
            </a:lvl2pPr>
            <a:lvl3pPr marL="506399" indent="0" algn="ctr">
              <a:buNone/>
              <a:defRPr b="1"/>
            </a:lvl3pPr>
            <a:lvl4pPr marL="731502" indent="0" algn="ctr">
              <a:buNone/>
              <a:defRPr b="1"/>
            </a:lvl4pPr>
            <a:lvl5pPr marL="963588" indent="0" algn="ctr">
              <a:buNone/>
              <a:defRPr b="1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endParaRPr lang="fr-FR" dirty="0"/>
          </a:p>
        </p:txBody>
      </p:sp>
      <p:cxnSp>
        <p:nvCxnSpPr>
          <p:cNvPr id="17" name="Straight Connector 147"/>
          <p:cNvCxnSpPr/>
          <p:nvPr userDrawn="1"/>
        </p:nvCxnSpPr>
        <p:spPr>
          <a:xfrm>
            <a:off x="4559829" y="797163"/>
            <a:ext cx="748883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709" y="548680"/>
            <a:ext cx="4472528" cy="58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3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bg>
      <p:bgPr>
        <a:gradFill flip="none" rotWithShape="1">
          <a:gsLst>
            <a:gs pos="0">
              <a:schemeClr val="bg1"/>
            </a:gs>
            <a:gs pos="77000">
              <a:srgbClr val="FDFFFC"/>
            </a:gs>
            <a:gs pos="100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 6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>
            <a:off x="2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723" y="2372883"/>
            <a:ext cx="8352928" cy="21382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 b="0" cap="none" baseline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723" y="4773150"/>
            <a:ext cx="8352928" cy="4527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6214849"/>
            <a:ext cx="1996800" cy="5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8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4"/>
            <a:ext cx="4572000" cy="328748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4"/>
            <a:ext cx="4572000" cy="328748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cxnSp>
        <p:nvCxnSpPr>
          <p:cNvPr id="12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57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201"/>
            <a:ext cx="4572000" cy="381000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201"/>
            <a:ext cx="4572000" cy="381000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cxnSp>
        <p:nvCxnSpPr>
          <p:cNvPr id="5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24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4F733F67-8A92-4DBD-9095-733F5EAF4738}" type="datetime1">
              <a:rPr lang="fr-FR" smtClean="0">
                <a:solidFill>
                  <a:prstClr val="black"/>
                </a:solidFill>
              </a:rPr>
              <a:pPr/>
              <a:t>01/12/2022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E1B1922-A48B-4C42-ABA3-393FB46A6EAA}" type="slidenum">
              <a:rPr lang="fr-FR" smtClean="0">
                <a:solidFill>
                  <a:prstClr val="black"/>
                </a:solidFill>
              </a:rPr>
              <a:pPr/>
              <a:t>‹N°›</a:t>
            </a:fld>
            <a:endParaRPr lang="fr-FR">
              <a:solidFill>
                <a:prstClr val="black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998" y="241566"/>
            <a:ext cx="1646135" cy="7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9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220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224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52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5609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7237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789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311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295400" y="1028700"/>
            <a:ext cx="9601200" cy="518371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4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41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814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51F7787-73E2-48D2-A00B-FA1E33DF8AE5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737A7697-D91B-4CFC-8489-0068952DEA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10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8699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45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44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53.xml"/><Relationship Id="rId10" Type="http://schemas.openxmlformats.org/officeDocument/2006/relationships/image" Target="../media/image10.jpeg"/><Relationship Id="rId4" Type="http://schemas.openxmlformats.org/officeDocument/2006/relationships/slideLayout" Target="../slideLayouts/slideLayout52.xml"/><Relationship Id="rId9" Type="http://schemas.openxmlformats.org/officeDocument/2006/relationships/image" Target="../media/image9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60.xml"/><Relationship Id="rId10" Type="http://schemas.openxmlformats.org/officeDocument/2006/relationships/image" Target="../media/image10.jpeg"/><Relationship Id="rId4" Type="http://schemas.openxmlformats.org/officeDocument/2006/relationships/slideLayout" Target="../slideLayouts/slideLayout59.xml"/><Relationship Id="rId9" Type="http://schemas.openxmlformats.org/officeDocument/2006/relationships/image" Target="../media/image9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67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66.xml"/><Relationship Id="rId9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 userDrawn="1"/>
        </p:nvGrpSpPr>
        <p:grpSpPr>
          <a:xfrm>
            <a:off x="1" y="-6864"/>
            <a:ext cx="12192000" cy="6883335"/>
            <a:chOff x="1" y="-6864"/>
            <a:chExt cx="12192000" cy="6883335"/>
          </a:xfrm>
        </p:grpSpPr>
        <p:sp>
          <p:nvSpPr>
            <p:cNvPr id="9" name="Rectangle 8"/>
            <p:cNvSpPr/>
            <p:nvPr/>
          </p:nvSpPr>
          <p:spPr>
            <a:xfrm>
              <a:off x="1" y="5283200"/>
              <a:ext cx="12191999" cy="1580677"/>
            </a:xfrm>
            <a:prstGeom prst="rect">
              <a:avLst/>
            </a:prstGeom>
            <a:solidFill>
              <a:srgbClr val="2444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5283200"/>
              <a:ext cx="1876413" cy="1593271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667539" y="-259738"/>
              <a:ext cx="1271588" cy="1777336"/>
            </a:xfrm>
            <a:prstGeom prst="rect">
              <a:avLst/>
            </a:prstGeom>
          </p:spPr>
        </p:pic>
        <p:sp>
          <p:nvSpPr>
            <p:cNvPr id="12" name="Triangle isocèle 11"/>
            <p:cNvSpPr/>
            <p:nvPr/>
          </p:nvSpPr>
          <p:spPr>
            <a:xfrm rot="16200000">
              <a:off x="6679580" y="1364050"/>
              <a:ext cx="6883334" cy="4141505"/>
            </a:xfrm>
            <a:prstGeom prst="triangle">
              <a:avLst>
                <a:gd name="adj" fmla="val 0"/>
              </a:avLst>
            </a:prstGeom>
            <a:solidFill>
              <a:srgbClr val="D0373E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</p:grp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293" y="6166775"/>
            <a:ext cx="1671835" cy="60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8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708" r:id="rId3"/>
    <p:sldLayoutId id="2147483709" r:id="rId4"/>
    <p:sldLayoutId id="2147483746" r:id="rId5"/>
    <p:sldLayoutId id="2147483748" r:id="rId6"/>
    <p:sldLayoutId id="2147483749" r:id="rId7"/>
    <p:sldLayoutId id="2147483750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590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  <p:sldLayoutId id="2147483677" r:id="rId3"/>
    <p:sldLayoutId id="2147483676" r:id="rId4"/>
    <p:sldLayoutId id="2147483666" r:id="rId5"/>
    <p:sldLayoutId id="2147483673" r:id="rId6"/>
    <p:sldLayoutId id="2147483679" r:id="rId7"/>
    <p:sldLayoutId id="2147483675" r:id="rId8"/>
    <p:sldLayoutId id="2147483681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91CE-BC6A-429A-AF49-F7E0936C314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01/12/2022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62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4" r:id="rId11"/>
    <p:sldLayoutId id="214748374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91CE-BC6A-429A-AF49-F7E0936C314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01/12/2022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32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24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77000">
              <a:srgbClr val="FDFFFC"/>
            </a:gs>
            <a:gs pos="100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709" y="-1"/>
            <a:ext cx="6488752" cy="66212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9360363" y="6286254"/>
            <a:ext cx="2831637" cy="586647"/>
          </a:xfrm>
          <a:prstGeom prst="rect">
            <a:avLst/>
          </a:prstGeom>
        </p:spPr>
      </p:pic>
      <p:sp>
        <p:nvSpPr>
          <p:cNvPr id="62" name="Forme libre : forme 8"/>
          <p:cNvSpPr/>
          <p:nvPr userDrawn="1"/>
        </p:nvSpPr>
        <p:spPr>
          <a:xfrm>
            <a:off x="-8710" y="-8708"/>
            <a:ext cx="12209419" cy="6871063"/>
          </a:xfrm>
          <a:custGeom>
            <a:avLst/>
            <a:gdLst>
              <a:gd name="connsiteX0" fmla="*/ 0 w 12209418"/>
              <a:gd name="connsiteY0" fmla="*/ 583475 h 6871063"/>
              <a:gd name="connsiteX1" fmla="*/ 6113418 w 12209418"/>
              <a:gd name="connsiteY1" fmla="*/ 0 h 6871063"/>
              <a:gd name="connsiteX2" fmla="*/ 12209418 w 12209418"/>
              <a:gd name="connsiteY2" fmla="*/ 8709 h 6871063"/>
              <a:gd name="connsiteX3" fmla="*/ 12200709 w 12209418"/>
              <a:gd name="connsiteY3" fmla="*/ 6531429 h 6871063"/>
              <a:gd name="connsiteX4" fmla="*/ 9300755 w 12209418"/>
              <a:gd name="connsiteY4" fmla="*/ 6871063 h 6871063"/>
              <a:gd name="connsiteX5" fmla="*/ 8709 w 12209418"/>
              <a:gd name="connsiteY5" fmla="*/ 6871063 h 6871063"/>
              <a:gd name="connsiteX6" fmla="*/ 0 w 12209418"/>
              <a:gd name="connsiteY6" fmla="*/ 583475 h 687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9418" h="6871063">
                <a:moveTo>
                  <a:pt x="0" y="583475"/>
                </a:moveTo>
                <a:lnTo>
                  <a:pt x="6113418" y="0"/>
                </a:lnTo>
                <a:lnTo>
                  <a:pt x="12209418" y="8709"/>
                </a:lnTo>
                <a:lnTo>
                  <a:pt x="12200709" y="6531429"/>
                </a:lnTo>
                <a:lnTo>
                  <a:pt x="9300755" y="6871063"/>
                </a:lnTo>
                <a:lnTo>
                  <a:pt x="8709" y="6871063"/>
                </a:lnTo>
                <a:lnTo>
                  <a:pt x="0" y="5834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3" y="6500728"/>
            <a:ext cx="1202895" cy="34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ZoneTexte 12"/>
          <p:cNvSpPr txBox="1"/>
          <p:nvPr userDrawn="1"/>
        </p:nvSpPr>
        <p:spPr>
          <a:xfrm>
            <a:off x="1211047" y="6555287"/>
            <a:ext cx="660484" cy="2358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4D0712B-34DB-479D-9825-823285758B4A}" type="slidenum">
              <a:rPr lang="fr-FR" sz="933" smtClean="0">
                <a:solidFill>
                  <a:prstClr val="black">
                    <a:lumMod val="50000"/>
                    <a:lumOff val="50000"/>
                  </a:prstClr>
                </a:solidFill>
                <a:cs typeface="Segoe UI Semilight" panose="020B0402040204020203" pitchFamily="34" charset="0"/>
              </a:rPr>
              <a:pPr algn="r"/>
              <a:t>‹N°›</a:t>
            </a:fld>
            <a:endParaRPr lang="fr-FR" sz="933" dirty="0">
              <a:solidFill>
                <a:prstClr val="black">
                  <a:lumMod val="50000"/>
                  <a:lumOff val="50000"/>
                </a:prstClr>
              </a:solidFill>
              <a:cs typeface="Segoe UI Semilight" panose="020B0402040204020203" pitchFamily="34" charset="0"/>
            </a:endParaRPr>
          </a:p>
        </p:txBody>
      </p:sp>
      <p:sp>
        <p:nvSpPr>
          <p:cNvPr id="15" name="ZoneTexte 14"/>
          <p:cNvSpPr txBox="1"/>
          <p:nvPr userDrawn="1"/>
        </p:nvSpPr>
        <p:spPr>
          <a:xfrm>
            <a:off x="1871531" y="6553236"/>
            <a:ext cx="7129804" cy="2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fr-FR" sz="933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Segoe UI Semilight" panose="020B0402040204020203" pitchFamily="34" charset="0"/>
              </a:rPr>
              <a:t>SID Vertica - Organisation</a:t>
            </a:r>
          </a:p>
        </p:txBody>
      </p:sp>
    </p:spTree>
    <p:extLst>
      <p:ext uri="{BB962C8B-B14F-4D97-AF65-F5344CB8AC3E}">
        <p14:creationId xmlns:p14="http://schemas.microsoft.com/office/powerpoint/2010/main" val="335696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2667" b="1" kern="1200">
          <a:solidFill>
            <a:schemeClr val="accent3">
              <a:lumMod val="50000"/>
            </a:schemeClr>
          </a:solidFill>
          <a:latin typeface="Segoe UI Semilight" panose="020B0402040204020203" pitchFamily="34" charset="0"/>
          <a:ea typeface="+mj-ea"/>
          <a:cs typeface="Segoe UI Semilight" panose="020B0402040204020203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189" indent="-182875" algn="l" defTabSz="914377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85783" indent="-179384" algn="l" defTabSz="914377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914377" indent="-182875" algn="l" defTabSz="914377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42971" indent="-179384" algn="l" defTabSz="914377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1371566" indent="-182875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160" indent="-179384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54" indent="-182875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indent="-179384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77000">
              <a:srgbClr val="FDFFFC"/>
            </a:gs>
            <a:gs pos="100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709" y="-1"/>
            <a:ext cx="6488752" cy="66212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9360363" y="6286254"/>
            <a:ext cx="2831637" cy="586647"/>
          </a:xfrm>
          <a:prstGeom prst="rect">
            <a:avLst/>
          </a:prstGeom>
        </p:spPr>
      </p:pic>
      <p:sp>
        <p:nvSpPr>
          <p:cNvPr id="62" name="Forme libre : forme 8"/>
          <p:cNvSpPr/>
          <p:nvPr userDrawn="1"/>
        </p:nvSpPr>
        <p:spPr>
          <a:xfrm>
            <a:off x="-8710" y="-8708"/>
            <a:ext cx="12209419" cy="6871063"/>
          </a:xfrm>
          <a:custGeom>
            <a:avLst/>
            <a:gdLst>
              <a:gd name="connsiteX0" fmla="*/ 0 w 12209418"/>
              <a:gd name="connsiteY0" fmla="*/ 583475 h 6871063"/>
              <a:gd name="connsiteX1" fmla="*/ 6113418 w 12209418"/>
              <a:gd name="connsiteY1" fmla="*/ 0 h 6871063"/>
              <a:gd name="connsiteX2" fmla="*/ 12209418 w 12209418"/>
              <a:gd name="connsiteY2" fmla="*/ 8709 h 6871063"/>
              <a:gd name="connsiteX3" fmla="*/ 12200709 w 12209418"/>
              <a:gd name="connsiteY3" fmla="*/ 6531429 h 6871063"/>
              <a:gd name="connsiteX4" fmla="*/ 9300755 w 12209418"/>
              <a:gd name="connsiteY4" fmla="*/ 6871063 h 6871063"/>
              <a:gd name="connsiteX5" fmla="*/ 8709 w 12209418"/>
              <a:gd name="connsiteY5" fmla="*/ 6871063 h 6871063"/>
              <a:gd name="connsiteX6" fmla="*/ 0 w 12209418"/>
              <a:gd name="connsiteY6" fmla="*/ 583475 h 687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9418" h="6871063">
                <a:moveTo>
                  <a:pt x="0" y="583475"/>
                </a:moveTo>
                <a:lnTo>
                  <a:pt x="6113418" y="0"/>
                </a:lnTo>
                <a:lnTo>
                  <a:pt x="12209418" y="8709"/>
                </a:lnTo>
                <a:lnTo>
                  <a:pt x="12200709" y="6531429"/>
                </a:lnTo>
                <a:lnTo>
                  <a:pt x="9300755" y="6871063"/>
                </a:lnTo>
                <a:lnTo>
                  <a:pt x="8709" y="6871063"/>
                </a:lnTo>
                <a:lnTo>
                  <a:pt x="0" y="5834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3" y="6500728"/>
            <a:ext cx="1202895" cy="34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ZoneTexte 12"/>
          <p:cNvSpPr txBox="1"/>
          <p:nvPr userDrawn="1"/>
        </p:nvSpPr>
        <p:spPr>
          <a:xfrm>
            <a:off x="1211047" y="6555287"/>
            <a:ext cx="660484" cy="2358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4D0712B-34DB-479D-9825-823285758B4A}" type="slidenum">
              <a:rPr lang="fr-FR" sz="933" smtClean="0">
                <a:solidFill>
                  <a:prstClr val="black">
                    <a:lumMod val="50000"/>
                    <a:lumOff val="50000"/>
                  </a:prstClr>
                </a:solidFill>
                <a:cs typeface="Segoe UI Semilight" panose="020B0402040204020203" pitchFamily="34" charset="0"/>
              </a:rPr>
              <a:pPr algn="r"/>
              <a:t>‹N°›</a:t>
            </a:fld>
            <a:endParaRPr lang="fr-FR" sz="933" dirty="0">
              <a:solidFill>
                <a:prstClr val="black">
                  <a:lumMod val="50000"/>
                  <a:lumOff val="50000"/>
                </a:prstClr>
              </a:solidFill>
              <a:cs typeface="Segoe UI Semilight" panose="020B0402040204020203" pitchFamily="34" charset="0"/>
            </a:endParaRPr>
          </a:p>
        </p:txBody>
      </p:sp>
      <p:sp>
        <p:nvSpPr>
          <p:cNvPr id="15" name="ZoneTexte 14"/>
          <p:cNvSpPr txBox="1"/>
          <p:nvPr userDrawn="1"/>
        </p:nvSpPr>
        <p:spPr>
          <a:xfrm>
            <a:off x="1871531" y="6553236"/>
            <a:ext cx="7129804" cy="2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fr-FR" sz="933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Segoe UI Semilight" panose="020B0402040204020203" pitchFamily="34" charset="0"/>
              </a:rPr>
              <a:t>SID Vertica - Organisation</a:t>
            </a:r>
          </a:p>
        </p:txBody>
      </p:sp>
    </p:spTree>
    <p:extLst>
      <p:ext uri="{BB962C8B-B14F-4D97-AF65-F5344CB8AC3E}">
        <p14:creationId xmlns:p14="http://schemas.microsoft.com/office/powerpoint/2010/main" val="304804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2667" b="1" kern="1200">
          <a:solidFill>
            <a:schemeClr val="accent3">
              <a:lumMod val="50000"/>
            </a:schemeClr>
          </a:solidFill>
          <a:latin typeface="Segoe UI Semilight" panose="020B0402040204020203" pitchFamily="34" charset="0"/>
          <a:ea typeface="+mj-ea"/>
          <a:cs typeface="Segoe UI Semilight" panose="020B0402040204020203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189" indent="-182875" algn="l" defTabSz="914377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85783" indent="-179384" algn="l" defTabSz="914377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914377" indent="-182875" algn="l" defTabSz="914377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42971" indent="-179384" algn="l" defTabSz="914377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1371566" indent="-182875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160" indent="-179384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54" indent="-182875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indent="-179384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52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s.com/content/dam/SAS/support/en/sas-global-forum-proceedings/2019/3490-2019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1524000" y="1885130"/>
            <a:ext cx="9144000" cy="1236711"/>
          </a:xfrm>
        </p:spPr>
        <p:txBody>
          <a:bodyPr/>
          <a:lstStyle/>
          <a:p>
            <a:pPr algn="ctr"/>
            <a:r>
              <a:rPr lang="fr-FR" dirty="0" smtClean="0"/>
              <a:t>Atelier </a:t>
            </a:r>
            <a:r>
              <a:rPr lang="fr-FR" dirty="0"/>
              <a:t>de performance SAS</a:t>
            </a:r>
            <a:r>
              <a:rPr lang="fr-FR" dirty="0" smtClean="0"/>
              <a:t>® Epargne/Vie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fr-FR" dirty="0" smtClean="0"/>
          </a:p>
          <a:p>
            <a:pPr algn="ctr"/>
            <a:r>
              <a:rPr lang="fr-FR" cap="all" dirty="0"/>
              <a:t>1</a:t>
            </a:r>
            <a:r>
              <a:rPr lang="fr-FR" cap="all" dirty="0" smtClean="0"/>
              <a:t>8 Novembre</a:t>
            </a:r>
            <a:r>
              <a:rPr lang="fr-FR" dirty="0" smtClean="0"/>
              <a:t> 2022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DF54-380C-439F-A3D8-83F6F52CA378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080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3914" y="1121434"/>
            <a:ext cx="10515600" cy="81950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1800" dirty="0" smtClean="0"/>
              <a:t>Etapes sur la table opération à optimiser : 220, 222, 224</a:t>
            </a:r>
            <a:br>
              <a:rPr lang="fr-FR" sz="1800" dirty="0" smtClean="0"/>
            </a:br>
            <a:r>
              <a:rPr lang="fr-FR" sz="1800" dirty="0" smtClean="0"/>
              <a:t>Etapes </a:t>
            </a:r>
            <a:r>
              <a:rPr lang="fr-FR" sz="1800" dirty="0"/>
              <a:t>sur la table OPERATIONS_SUPPORT2 à optimiser : </a:t>
            </a:r>
            <a:r>
              <a:rPr lang="fr-FR" sz="1800" dirty="0" smtClean="0"/>
              <a:t>229, 231</a:t>
            </a:r>
            <a:endParaRPr lang="fr-FR" sz="1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7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55410" y="1065238"/>
            <a:ext cx="11523139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b="1" dirty="0">
                <a:latin typeface="Calibri" panose="020F0502020204030204" pitchFamily="34" charset="0"/>
              </a:rPr>
              <a:t>Diagnostiquer et corriger correctement des problèmes de performances nécessite l’application d’une méthodologie standard ainsi que la mise en place d’une équipe pluridisciplinaire (admin SAS, Système, DBA).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analyser des problèmes de performance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23392" y="2369964"/>
            <a:ext cx="5280587" cy="3840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002060"/>
                </a:solidFill>
              </a:rPr>
              <a:t>Démarche analytique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42939" y="2369964"/>
            <a:ext cx="5280587" cy="3840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002060"/>
                </a:solidFill>
              </a:rPr>
              <a:t>Root</a:t>
            </a:r>
            <a:r>
              <a:rPr lang="fr-FR" sz="2400" b="1" dirty="0">
                <a:solidFill>
                  <a:srgbClr val="002060"/>
                </a:solidFill>
              </a:rPr>
              <a:t> cause les plus courantes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392" y="2850017"/>
            <a:ext cx="5280587" cy="2688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133" dirty="0">
                <a:solidFill>
                  <a:srgbClr val="002060"/>
                </a:solidFill>
              </a:rPr>
              <a:t>Identifier un programme témoin et analyse des logs applicatives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133" dirty="0">
                <a:solidFill>
                  <a:srgbClr val="002060"/>
                </a:solidFill>
              </a:rPr>
              <a:t>Rassembler autant informations que possible sur la problématique : </a:t>
            </a:r>
            <a:r>
              <a:rPr lang="fr-FR" sz="2133" dirty="0" err="1">
                <a:solidFill>
                  <a:srgbClr val="002060"/>
                </a:solidFill>
              </a:rPr>
              <a:t>nmon</a:t>
            </a:r>
            <a:r>
              <a:rPr lang="fr-FR" sz="2133" dirty="0">
                <a:solidFill>
                  <a:srgbClr val="002060"/>
                </a:solidFill>
              </a:rPr>
              <a:t>,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133" dirty="0">
                <a:solidFill>
                  <a:srgbClr val="002060"/>
                </a:solidFill>
              </a:rPr>
              <a:t>Toutes les informations sont ensuite analysées et corrélées, créant une histoire pour nous mener à la cause </a:t>
            </a:r>
            <a:r>
              <a:rPr lang="fr-FR" sz="2133" dirty="0" err="1">
                <a:solidFill>
                  <a:srgbClr val="002060"/>
                </a:solidFill>
              </a:rPr>
              <a:t>root</a:t>
            </a:r>
            <a:r>
              <a:rPr lang="fr-FR" sz="2133" dirty="0">
                <a:solidFill>
                  <a:srgbClr val="002060"/>
                </a:solidFill>
              </a:rPr>
              <a:t> du problème.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42939" y="2850017"/>
            <a:ext cx="5280587" cy="2688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133" dirty="0">
                <a:solidFill>
                  <a:srgbClr val="002060"/>
                </a:solidFill>
              </a:rPr>
              <a:t>problèmes de performances : bande passante de l'infrastructure d'E/S, matériel serveur ou réseau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133" dirty="0">
                <a:solidFill>
                  <a:srgbClr val="002060"/>
                </a:solidFill>
              </a:rPr>
              <a:t>réglage au niveau du système d'exploitation et la gestion des applications ou des données.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719403" y="5634327"/>
            <a:ext cx="1104122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67" dirty="0">
                <a:hlinkClick r:id="rId3"/>
              </a:rPr>
              <a:t>https://www.sas.com/content/dam/SAS/support/en/sas-global-forum-proceedings/2019/3490-2019.pdf</a:t>
            </a:r>
            <a:endParaRPr lang="fr-FR" sz="1867" dirty="0"/>
          </a:p>
        </p:txBody>
      </p:sp>
    </p:spTree>
    <p:extLst>
      <p:ext uri="{BB962C8B-B14F-4D97-AF65-F5344CB8AC3E}">
        <p14:creationId xmlns:p14="http://schemas.microsoft.com/office/powerpoint/2010/main" val="47737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6" descr="attention - Ville de Seyss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42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058" y="4086589"/>
            <a:ext cx="316473" cy="31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6" descr="attention - Ville de Seyss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42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838" y="2819637"/>
            <a:ext cx="316473" cy="31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fonctionnelle </a:t>
            </a:r>
            <a:endParaRPr lang="fr-FR" dirty="0"/>
          </a:p>
        </p:txBody>
      </p:sp>
      <p:sp>
        <p:nvSpPr>
          <p:cNvPr id="103" name="Rectangle 102"/>
          <p:cNvSpPr/>
          <p:nvPr/>
        </p:nvSpPr>
        <p:spPr>
          <a:xfrm>
            <a:off x="143340" y="1316766"/>
            <a:ext cx="1839520" cy="3054191"/>
          </a:xfrm>
          <a:prstGeom prst="rect">
            <a:avLst/>
          </a:prstGeom>
          <a:noFill/>
          <a:ln>
            <a:solidFill>
              <a:srgbClr val="0461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rgbClr val="0070C0"/>
                </a:solidFill>
              </a:ln>
              <a:noFill/>
              <a:latin typeface="Calibri" panose="020F0502020204030204" pitchFamily="34" charset="0"/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1967542" y="6015449"/>
            <a:ext cx="1676005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867" b="1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NAS</a:t>
            </a:r>
          </a:p>
        </p:txBody>
      </p:sp>
      <p:pic>
        <p:nvPicPr>
          <p:cNvPr id="121" name="Image 120"/>
          <p:cNvPicPr>
            <a:picLocks noChangeAspect="1"/>
          </p:cNvPicPr>
          <p:nvPr/>
        </p:nvPicPr>
        <p:blipFill>
          <a:blip r:embed="rId4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744" y="1924082"/>
            <a:ext cx="803304" cy="798437"/>
          </a:xfrm>
          <a:prstGeom prst="rect">
            <a:avLst/>
          </a:prstGeom>
        </p:spPr>
      </p:pic>
      <p:sp>
        <p:nvSpPr>
          <p:cNvPr id="123" name="ZoneTexte 122"/>
          <p:cNvSpPr txBox="1"/>
          <p:nvPr/>
        </p:nvSpPr>
        <p:spPr>
          <a:xfrm>
            <a:off x="315717" y="2726182"/>
            <a:ext cx="130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chemeClr val="tx2"/>
                </a:solidFill>
                <a:latin typeface="Calibri" panose="020F0502020204030204" pitchFamily="34" charset="0"/>
              </a:rPr>
              <a:t>SAS EG Local </a:t>
            </a:r>
          </a:p>
        </p:txBody>
      </p:sp>
      <p:sp>
        <p:nvSpPr>
          <p:cNvPr id="137" name="Cylindre 136"/>
          <p:cNvSpPr/>
          <p:nvPr/>
        </p:nvSpPr>
        <p:spPr>
          <a:xfrm>
            <a:off x="6606561" y="2564905"/>
            <a:ext cx="725179" cy="923471"/>
          </a:xfrm>
          <a:prstGeom prst="can">
            <a:avLst/>
          </a:prstGeom>
          <a:solidFill>
            <a:srgbClr val="04617B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</a:rPr>
              <a:t>SIAD</a:t>
            </a:r>
          </a:p>
        </p:txBody>
      </p:sp>
      <p:pic>
        <p:nvPicPr>
          <p:cNvPr id="144" name="Image 143"/>
          <p:cNvPicPr>
            <a:picLocks noChangeAspect="1"/>
          </p:cNvPicPr>
          <p:nvPr/>
        </p:nvPicPr>
        <p:blipFill>
          <a:blip r:embed="rId5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6976" y="2611979"/>
            <a:ext cx="724504" cy="811795"/>
          </a:xfrm>
          <a:prstGeom prst="rect">
            <a:avLst/>
          </a:prstGeom>
        </p:spPr>
      </p:pic>
      <p:pic>
        <p:nvPicPr>
          <p:cNvPr id="166" name="Image 165"/>
          <p:cNvPicPr>
            <a:picLocks noChangeAspect="1"/>
          </p:cNvPicPr>
          <p:nvPr/>
        </p:nvPicPr>
        <p:blipFill>
          <a:blip r:embed="rId5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3028" y="2450748"/>
            <a:ext cx="724504" cy="811795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4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385" y="3160119"/>
            <a:ext cx="803304" cy="798437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41900" y="4005064"/>
            <a:ext cx="14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chemeClr val="tx2"/>
                </a:solidFill>
                <a:latin typeface="Calibri" panose="020F0502020204030204" pitchFamily="34" charset="0"/>
              </a:rPr>
              <a:t>SAS EG Distant </a:t>
            </a:r>
          </a:p>
        </p:txBody>
      </p:sp>
      <p:sp>
        <p:nvSpPr>
          <p:cNvPr id="20" name="Flèche droite 19"/>
          <p:cNvSpPr/>
          <p:nvPr/>
        </p:nvSpPr>
        <p:spPr>
          <a:xfrm flipH="1">
            <a:off x="2115298" y="2618636"/>
            <a:ext cx="997124" cy="291248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chemeClr val="tx2"/>
              </a:solidFill>
            </a:endParaRPr>
          </a:p>
        </p:txBody>
      </p:sp>
      <p:sp>
        <p:nvSpPr>
          <p:cNvPr id="21" name="Flèche droite 20"/>
          <p:cNvSpPr/>
          <p:nvPr/>
        </p:nvSpPr>
        <p:spPr>
          <a:xfrm rot="10820660" flipH="1">
            <a:off x="2140733" y="3045718"/>
            <a:ext cx="1047729" cy="304513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chemeClr val="tx2"/>
              </a:solidFill>
            </a:endParaRPr>
          </a:p>
        </p:txBody>
      </p:sp>
      <p:sp>
        <p:nvSpPr>
          <p:cNvPr id="22" name="Flèche droite 21"/>
          <p:cNvSpPr/>
          <p:nvPr/>
        </p:nvSpPr>
        <p:spPr>
          <a:xfrm flipH="1">
            <a:off x="4439581" y="2572871"/>
            <a:ext cx="997124" cy="291248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chemeClr val="tx2"/>
              </a:solidFill>
            </a:endParaRPr>
          </a:p>
        </p:txBody>
      </p:sp>
      <p:sp>
        <p:nvSpPr>
          <p:cNvPr id="23" name="Flèche droite 22"/>
          <p:cNvSpPr/>
          <p:nvPr/>
        </p:nvSpPr>
        <p:spPr>
          <a:xfrm rot="10820660" flipH="1">
            <a:off x="4485101" y="3107252"/>
            <a:ext cx="997124" cy="304513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chemeClr val="tx2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955681" y="5987149"/>
            <a:ext cx="116897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867" b="1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????</a:t>
            </a:r>
          </a:p>
        </p:txBody>
      </p:sp>
      <p:pic>
        <p:nvPicPr>
          <p:cNvPr id="26" name="Picture 2" descr="Stockage de données informatiques Icônes d&amp;#39;ordinateur Réseau informatique  Systèmes de stockage en réseau Disques durs, ordinateur, Réseau informatique,  ordinateur png | PNGEg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9732" r="899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391" y="5327837"/>
            <a:ext cx="1194439" cy="67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lèche droite 28"/>
          <p:cNvSpPr/>
          <p:nvPr/>
        </p:nvSpPr>
        <p:spPr>
          <a:xfrm rot="16200000" flipH="1">
            <a:off x="3164107" y="3835701"/>
            <a:ext cx="747348" cy="304513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chemeClr val="tx2"/>
              </a:solidFill>
            </a:endParaRPr>
          </a:p>
        </p:txBody>
      </p:sp>
      <p:sp>
        <p:nvSpPr>
          <p:cNvPr id="30" name="Flèche droite 29"/>
          <p:cNvSpPr/>
          <p:nvPr/>
        </p:nvSpPr>
        <p:spPr>
          <a:xfrm rot="5400000" flipH="1">
            <a:off x="3796449" y="3810057"/>
            <a:ext cx="747345" cy="304513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82861" y="4556433"/>
            <a:ext cx="3665892" cy="182572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rgbClr val="0070C0"/>
                </a:solidFill>
              </a:ln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48753" y="1343933"/>
            <a:ext cx="2017025" cy="302702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rgbClr val="0070C0"/>
                </a:solidFill>
              </a:ln>
              <a:noFill/>
              <a:latin typeface="Calibri" panose="020F050202020403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04672" y="1350594"/>
            <a:ext cx="1248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tx2"/>
                </a:solidFill>
                <a:latin typeface="+mj-lt"/>
              </a:rPr>
              <a:t>Clients</a:t>
            </a:r>
          </a:p>
        </p:txBody>
      </p:sp>
      <p:pic>
        <p:nvPicPr>
          <p:cNvPr id="36" name="Picture 2" descr="Stockage de données informatiques Icônes d&amp;#39;ordinateur Réseau informatique  Systèmes de stockage en réseau Disques durs, ordinateur, Réseau informatique,  ordinateur png | PNGEg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9732" r="899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959" y="5325791"/>
            <a:ext cx="1194439" cy="67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tockage de données informatiques Icônes d&amp;#39;ordinateur Réseau informatique  Systèmes de stockage en réseau Disques durs, ordinateur, Réseau informatique,  ordinateur png | PNGEg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9732" r="899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830" y="5332571"/>
            <a:ext cx="1194439" cy="67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tockage de données informatiques Icônes d&amp;#39;ordinateur Réseau informatique  Systèmes de stockage en réseau Disques durs, ordinateur, Réseau informatique,  ordinateur png | PNGEg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9732" r="899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262" y="5343904"/>
            <a:ext cx="1194439" cy="67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ZoneTexte 38"/>
          <p:cNvSpPr txBox="1"/>
          <p:nvPr/>
        </p:nvSpPr>
        <p:spPr>
          <a:xfrm>
            <a:off x="2756074" y="4586555"/>
            <a:ext cx="2218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3">
                    <a:lumMod val="50000"/>
                  </a:schemeClr>
                </a:solidFill>
              </a:rPr>
              <a:t>Stockage SAS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6040339" y="1426641"/>
            <a:ext cx="1248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5"/>
                </a:solidFill>
              </a:rPr>
              <a:t>SGBD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8136741" y="1268409"/>
            <a:ext cx="3911920" cy="5551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67" b="1" dirty="0"/>
              <a:t>Identification des différents points stratégiques de notre architecture :</a:t>
            </a:r>
          </a:p>
          <a:p>
            <a:endParaRPr lang="fr-FR" sz="1867" b="1" dirty="0"/>
          </a:p>
          <a:p>
            <a:r>
              <a:rPr lang="fr-FR" sz="1867" dirty="0"/>
              <a:t>     Communication entre le clients et les serveur lors de l’affichage de tables par exemple : réseaux,  </a:t>
            </a:r>
          </a:p>
          <a:p>
            <a:endParaRPr lang="fr-FR" sz="1867" dirty="0"/>
          </a:p>
          <a:p>
            <a:r>
              <a:rPr lang="fr-FR" sz="1867" dirty="0"/>
              <a:t>     Performance du serveur SAS et fine </a:t>
            </a:r>
            <a:r>
              <a:rPr lang="fr-FR" sz="1867" dirty="0" err="1"/>
              <a:t>tunning</a:t>
            </a:r>
            <a:r>
              <a:rPr lang="fr-FR" sz="1867" dirty="0"/>
              <a:t> de l’application SAS : CPU, RAM…..</a:t>
            </a:r>
          </a:p>
          <a:p>
            <a:endParaRPr lang="fr-FR" sz="1867" dirty="0"/>
          </a:p>
          <a:p>
            <a:r>
              <a:rPr lang="fr-FR" sz="1867" dirty="0"/>
              <a:t>     Lecture et écriture des données </a:t>
            </a:r>
            <a:r>
              <a:rPr lang="fr-FR" sz="1867" dirty="0" err="1"/>
              <a:t>vertica</a:t>
            </a:r>
            <a:r>
              <a:rPr lang="fr-FR" sz="1867" dirty="0"/>
              <a:t> : connecteur sas/</a:t>
            </a:r>
            <a:r>
              <a:rPr lang="fr-FR" sz="1867" dirty="0" err="1"/>
              <a:t>vertica</a:t>
            </a:r>
            <a:r>
              <a:rPr lang="fr-FR" sz="1867" dirty="0"/>
              <a:t>, paramétrage ODBC</a:t>
            </a:r>
          </a:p>
          <a:p>
            <a:endParaRPr lang="fr-FR" sz="1867" dirty="0"/>
          </a:p>
          <a:p>
            <a:r>
              <a:rPr lang="fr-FR" sz="1867" dirty="0"/>
              <a:t>     Lecture et écriture vers les stockages de données SAS : I/O</a:t>
            </a:r>
          </a:p>
          <a:p>
            <a:endParaRPr lang="fr-FR" sz="1867" dirty="0"/>
          </a:p>
          <a:p>
            <a:r>
              <a:rPr lang="fr-FR" sz="1867" dirty="0"/>
              <a:t>     </a:t>
            </a:r>
          </a:p>
        </p:txBody>
      </p:sp>
      <p:pic>
        <p:nvPicPr>
          <p:cNvPr id="1030" name="Picture 6" descr="attention - Ville de Seysse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42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477" y="2797054"/>
            <a:ext cx="316473" cy="31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attention - Ville de Seyss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42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548" y="2219670"/>
            <a:ext cx="316473" cy="31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lipse 4"/>
          <p:cNvSpPr/>
          <p:nvPr/>
        </p:nvSpPr>
        <p:spPr>
          <a:xfrm>
            <a:off x="2060456" y="2841383"/>
            <a:ext cx="262537" cy="249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49" name="Ellipse 48"/>
          <p:cNvSpPr/>
          <p:nvPr/>
        </p:nvSpPr>
        <p:spPr>
          <a:xfrm>
            <a:off x="3975457" y="2274276"/>
            <a:ext cx="262537" cy="249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dirty="0"/>
              <a:t>2</a:t>
            </a:r>
          </a:p>
        </p:txBody>
      </p:sp>
      <p:sp>
        <p:nvSpPr>
          <p:cNvPr id="50" name="Ellipse 49"/>
          <p:cNvSpPr/>
          <p:nvPr/>
        </p:nvSpPr>
        <p:spPr>
          <a:xfrm>
            <a:off x="3711028" y="3821937"/>
            <a:ext cx="262537" cy="249003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dirty="0"/>
              <a:t>4</a:t>
            </a:r>
          </a:p>
        </p:txBody>
      </p:sp>
      <p:sp>
        <p:nvSpPr>
          <p:cNvPr id="51" name="Ellipse 50"/>
          <p:cNvSpPr/>
          <p:nvPr/>
        </p:nvSpPr>
        <p:spPr>
          <a:xfrm>
            <a:off x="4558017" y="2844733"/>
            <a:ext cx="262537" cy="24900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dirty="0"/>
              <a:t>3</a:t>
            </a:r>
          </a:p>
        </p:txBody>
      </p:sp>
      <p:sp>
        <p:nvSpPr>
          <p:cNvPr id="52" name="Ellipse 51"/>
          <p:cNvSpPr/>
          <p:nvPr/>
        </p:nvSpPr>
        <p:spPr>
          <a:xfrm>
            <a:off x="8218800" y="2217253"/>
            <a:ext cx="262537" cy="251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53" name="Ellipse 52"/>
          <p:cNvSpPr/>
          <p:nvPr/>
        </p:nvSpPr>
        <p:spPr>
          <a:xfrm>
            <a:off x="8218800" y="3332990"/>
            <a:ext cx="262537" cy="251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dirty="0"/>
              <a:t>2</a:t>
            </a:r>
          </a:p>
        </p:txBody>
      </p:sp>
      <p:sp>
        <p:nvSpPr>
          <p:cNvPr id="54" name="Ellipse 53"/>
          <p:cNvSpPr/>
          <p:nvPr/>
        </p:nvSpPr>
        <p:spPr>
          <a:xfrm>
            <a:off x="8218800" y="4485118"/>
            <a:ext cx="262537" cy="251641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dirty="0"/>
              <a:t>3</a:t>
            </a:r>
          </a:p>
        </p:txBody>
      </p:sp>
      <p:sp>
        <p:nvSpPr>
          <p:cNvPr id="55" name="Ellipse 54"/>
          <p:cNvSpPr/>
          <p:nvPr/>
        </p:nvSpPr>
        <p:spPr>
          <a:xfrm>
            <a:off x="8218800" y="5637246"/>
            <a:ext cx="262537" cy="25164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dirty="0"/>
              <a:t>4 </a:t>
            </a:r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4450" y="3205515"/>
            <a:ext cx="544663" cy="285559"/>
          </a:xfrm>
          <a:prstGeom prst="rect">
            <a:avLst/>
          </a:prstGeom>
        </p:spPr>
      </p:pic>
      <p:pic>
        <p:nvPicPr>
          <p:cNvPr id="1032" name="Picture 8" descr="HPE Vertica pour SQL sous Hadoop | HPE Belgique | OID100885220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851" y="3241687"/>
            <a:ext cx="960372" cy="72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DBC Connector :: LeanXcale Documentation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7" t="27630" b="22219"/>
          <a:stretch/>
        </p:blipFill>
        <p:spPr bwMode="auto">
          <a:xfrm>
            <a:off x="4605849" y="2220553"/>
            <a:ext cx="907905" cy="38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0" descr="ODBC Connector :: LeanXcale Documentation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7" t="27630" b="22219"/>
          <a:stretch/>
        </p:blipFill>
        <p:spPr bwMode="auto">
          <a:xfrm>
            <a:off x="4551632" y="3334741"/>
            <a:ext cx="907905" cy="38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Guard VPN - Pourquoi les gameuses et gamers en ont-ils besoin ?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780" y="2810813"/>
            <a:ext cx="346105" cy="34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57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Problématique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00356" y="1231103"/>
            <a:ext cx="11233248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67" b="1" dirty="0" smtClean="0"/>
              <a:t>Description de la problématique  </a:t>
            </a:r>
            <a:r>
              <a:rPr lang="fr-FR" sz="1867" b="1" dirty="0"/>
              <a:t>: </a:t>
            </a:r>
            <a:r>
              <a:rPr lang="fr-FR" sz="1867" dirty="0" smtClean="0"/>
              <a:t>les utilisateurs du service Epargne/Vie rencontrent des problèmes de performance sur la plateforme SAS : </a:t>
            </a:r>
            <a:endParaRPr lang="fr-FR" sz="1867" dirty="0"/>
          </a:p>
        </p:txBody>
      </p:sp>
      <p:sp>
        <p:nvSpPr>
          <p:cNvPr id="6" name="Flèche à angle droit 5"/>
          <p:cNvSpPr/>
          <p:nvPr/>
        </p:nvSpPr>
        <p:spPr>
          <a:xfrm rot="5400000">
            <a:off x="1198308" y="2025549"/>
            <a:ext cx="862544" cy="82693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2164025" y="2007742"/>
            <a:ext cx="9121483" cy="152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1867" dirty="0"/>
              <a:t>Le temps d’exécution </a:t>
            </a:r>
            <a:r>
              <a:rPr lang="fr-FR" sz="1867" dirty="0" smtClean="0"/>
              <a:t>d’un </a:t>
            </a:r>
            <a:r>
              <a:rPr lang="fr-FR" sz="1867" dirty="0"/>
              <a:t>même requête peut passer du simple au </a:t>
            </a:r>
            <a:r>
              <a:rPr lang="fr-FR" sz="1867" dirty="0" smtClean="0"/>
              <a:t>quadruple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1867" dirty="0" smtClean="0"/>
              <a:t>La volumétrie du programme augmente d’environ ~400 K par semaine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1867" dirty="0" smtClean="0"/>
              <a:t>Les utilisateurs ont rencontré de nombreux timeout lors de l’exécution de leurs programmes de QDD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1867" dirty="0"/>
          </a:p>
        </p:txBody>
      </p:sp>
      <p:sp>
        <p:nvSpPr>
          <p:cNvPr id="8" name="ZoneTexte 7"/>
          <p:cNvSpPr txBox="1"/>
          <p:nvPr/>
        </p:nvSpPr>
        <p:spPr>
          <a:xfrm>
            <a:off x="621126" y="4012439"/>
            <a:ext cx="11424225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67" b="1" dirty="0" smtClean="0"/>
              <a:t>Programmes analysés : </a:t>
            </a:r>
          </a:p>
          <a:p>
            <a:pPr marL="342900" indent="-342900">
              <a:buFontTx/>
              <a:buChar char="-"/>
            </a:pPr>
            <a:r>
              <a:rPr lang="fr-FR" sz="1867" b="1" dirty="0" smtClean="0"/>
              <a:t>Suivi hebdo </a:t>
            </a:r>
            <a:r>
              <a:rPr lang="fr-FR" sz="1867" dirty="0"/>
              <a:t>: /home/</a:t>
            </a:r>
            <a:r>
              <a:rPr lang="fr-FR" sz="1867" dirty="0" err="1"/>
              <a:t>ldap</a:t>
            </a:r>
            <a:r>
              <a:rPr lang="fr-FR" sz="1867" dirty="0"/>
              <a:t>/</a:t>
            </a:r>
            <a:r>
              <a:rPr lang="fr-FR" sz="1867" dirty="0" err="1"/>
              <a:t>bambach</a:t>
            </a:r>
            <a:r>
              <a:rPr lang="fr-FR" sz="1867" dirty="0"/>
              <a:t>/SASVIE/VIEPRG/HEBDO/</a:t>
            </a:r>
            <a:r>
              <a:rPr lang="fr-FR" sz="1867" dirty="0" err="1"/>
              <a:t>suivi_hebdo.egp</a:t>
            </a:r>
            <a:endParaRPr lang="fr-FR" sz="1867" dirty="0" smtClean="0"/>
          </a:p>
          <a:p>
            <a:pPr marL="342900" indent="-342900">
              <a:buFontTx/>
              <a:buChar char="-"/>
            </a:pPr>
            <a:r>
              <a:rPr lang="fr-FR" sz="1867" b="1" dirty="0" smtClean="0"/>
              <a:t>Programmes de </a:t>
            </a:r>
            <a:r>
              <a:rPr lang="fr-FR" sz="1867" b="1" dirty="0" err="1" smtClean="0"/>
              <a:t>QdD</a:t>
            </a:r>
            <a:r>
              <a:rPr lang="fr-FR" sz="1867" b="1" dirty="0" smtClean="0"/>
              <a:t> </a:t>
            </a:r>
            <a:r>
              <a:rPr lang="fr-FR" sz="1867" dirty="0" smtClean="0"/>
              <a:t>: QDD Sauvegarde Tables</a:t>
            </a:r>
            <a:endParaRPr lang="fr-FR" sz="1867" dirty="0"/>
          </a:p>
        </p:txBody>
      </p:sp>
    </p:spTree>
    <p:extLst>
      <p:ext uri="{BB962C8B-B14F-4D97-AF65-F5344CB8AC3E}">
        <p14:creationId xmlns:p14="http://schemas.microsoft.com/office/powerpoint/2010/main" val="274307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ylindre 41"/>
          <p:cNvSpPr/>
          <p:nvPr/>
        </p:nvSpPr>
        <p:spPr>
          <a:xfrm>
            <a:off x="369745" y="1909827"/>
            <a:ext cx="1437607" cy="644237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TAWIRCS/RAC </a:t>
            </a:r>
            <a:r>
              <a:rPr lang="fr-FR" sz="1200" dirty="0" smtClean="0"/>
              <a:t> </a:t>
            </a:r>
            <a:endParaRPr lang="fr-FR" sz="1200" dirty="0"/>
          </a:p>
        </p:txBody>
      </p:sp>
      <p:sp>
        <p:nvSpPr>
          <p:cNvPr id="43" name="Cylindre 42"/>
          <p:cNvSpPr/>
          <p:nvPr/>
        </p:nvSpPr>
        <p:spPr>
          <a:xfrm>
            <a:off x="2453677" y="1901211"/>
            <a:ext cx="1612151" cy="644237"/>
          </a:xfrm>
          <a:prstGeom prst="can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TAWIRCS/RAC </a:t>
            </a:r>
            <a:r>
              <a:rPr lang="fr-FR" sz="1400" dirty="0" smtClean="0"/>
              <a:t> </a:t>
            </a:r>
            <a:endParaRPr lang="fr-FR" sz="1400" dirty="0"/>
          </a:p>
          <a:p>
            <a:pPr algn="ctr"/>
            <a:r>
              <a:rPr lang="fr-FR" sz="1400" dirty="0" smtClean="0"/>
              <a:t> </a:t>
            </a:r>
            <a:endParaRPr lang="fr-FR" sz="14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1807352" y="2352720"/>
            <a:ext cx="646326" cy="861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Analyse du programme : </a:t>
            </a:r>
            <a:r>
              <a:rPr lang="fr-FR" dirty="0" err="1" smtClean="0"/>
              <a:t>suivi_hebdo.egp</a:t>
            </a:r>
            <a:r>
              <a:rPr lang="fr-FR" b="1" cap="all" dirty="0" smtClean="0"/>
              <a:t/>
            </a:r>
            <a:br>
              <a:rPr lang="fr-FR" b="1" cap="all" dirty="0" smtClean="0"/>
            </a:br>
            <a:r>
              <a:rPr lang="fr-FR" sz="1400" b="1" cap="all" dirty="0" smtClean="0"/>
              <a:t>durée :  ~8h00</a:t>
            </a:r>
            <a:endParaRPr lang="fr-FR" sz="1400" b="1" cap="all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8DF54-380C-439F-A3D8-83F6F52CA378}" type="slidenum"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ylindre 16"/>
          <p:cNvSpPr/>
          <p:nvPr/>
        </p:nvSpPr>
        <p:spPr>
          <a:xfrm>
            <a:off x="369745" y="1231244"/>
            <a:ext cx="1437607" cy="644237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TAWIVES/VER</a:t>
            </a:r>
            <a:r>
              <a:rPr lang="fr-FR" sz="1200" dirty="0" smtClean="0"/>
              <a:t> </a:t>
            </a:r>
            <a:endParaRPr lang="fr-FR" sz="1200" dirty="0"/>
          </a:p>
        </p:txBody>
      </p:sp>
      <p:sp>
        <p:nvSpPr>
          <p:cNvPr id="44" name="Cylindre 43"/>
          <p:cNvSpPr/>
          <p:nvPr/>
        </p:nvSpPr>
        <p:spPr>
          <a:xfrm>
            <a:off x="8140138" y="6356352"/>
            <a:ext cx="498483" cy="450866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SIADIDW</a:t>
            </a:r>
            <a:endParaRPr lang="fr-FR" sz="1200" dirty="0"/>
          </a:p>
        </p:txBody>
      </p:sp>
      <p:sp>
        <p:nvSpPr>
          <p:cNvPr id="45" name="Cylindre 44"/>
          <p:cNvSpPr/>
          <p:nvPr/>
        </p:nvSpPr>
        <p:spPr>
          <a:xfrm>
            <a:off x="10214619" y="6356352"/>
            <a:ext cx="779521" cy="450866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SAS</a:t>
            </a:r>
          </a:p>
          <a:p>
            <a:pPr algn="ctr"/>
            <a:r>
              <a:rPr lang="fr-FR" sz="1200" dirty="0" smtClean="0"/>
              <a:t>VIE</a:t>
            </a:r>
            <a:endParaRPr lang="fr-FR" sz="1200" dirty="0"/>
          </a:p>
        </p:txBody>
      </p:sp>
      <p:sp>
        <p:nvSpPr>
          <p:cNvPr id="48" name="Cylindre 47"/>
          <p:cNvSpPr/>
          <p:nvPr/>
        </p:nvSpPr>
        <p:spPr>
          <a:xfrm>
            <a:off x="2453677" y="1222628"/>
            <a:ext cx="1612151" cy="644237"/>
          </a:xfrm>
          <a:prstGeom prst="can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TAWIVES/VER</a:t>
            </a:r>
            <a:r>
              <a:rPr lang="fr-FR" sz="1400" dirty="0" smtClean="0"/>
              <a:t> </a:t>
            </a:r>
            <a:endParaRPr lang="fr-FR" sz="1400" dirty="0"/>
          </a:p>
          <a:p>
            <a:pPr algn="ctr"/>
            <a:endParaRPr lang="fr-FR" dirty="0"/>
          </a:p>
        </p:txBody>
      </p:sp>
      <p:cxnSp>
        <p:nvCxnSpPr>
          <p:cNvPr id="39" name="Connecteur droit avec flèche 38"/>
          <p:cNvCxnSpPr>
            <a:stCxn id="17" idx="4"/>
            <a:endCxn id="48" idx="2"/>
          </p:cNvCxnSpPr>
          <p:nvPr/>
        </p:nvCxnSpPr>
        <p:spPr>
          <a:xfrm flipV="1">
            <a:off x="1807352" y="1544747"/>
            <a:ext cx="646325" cy="861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ylindre 95"/>
          <p:cNvSpPr/>
          <p:nvPr/>
        </p:nvSpPr>
        <p:spPr>
          <a:xfrm>
            <a:off x="369745" y="4802343"/>
            <a:ext cx="1437607" cy="644237"/>
          </a:xfrm>
          <a:prstGeom prst="can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TAEBCPT </a:t>
            </a:r>
            <a:endParaRPr lang="fr-FR" sz="1400" dirty="0"/>
          </a:p>
        </p:txBody>
      </p:sp>
      <p:cxnSp>
        <p:nvCxnSpPr>
          <p:cNvPr id="97" name="Connecteur droit avec flèche 96"/>
          <p:cNvCxnSpPr>
            <a:stCxn id="96" idx="4"/>
            <a:endCxn id="26" idx="2"/>
          </p:cNvCxnSpPr>
          <p:nvPr/>
        </p:nvCxnSpPr>
        <p:spPr>
          <a:xfrm>
            <a:off x="1807352" y="5124462"/>
            <a:ext cx="642542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ZoneTexte 127"/>
          <p:cNvSpPr txBox="1"/>
          <p:nvPr/>
        </p:nvSpPr>
        <p:spPr>
          <a:xfrm>
            <a:off x="6237750" y="2691033"/>
            <a:ext cx="1914212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Jointure + agrégation + </a:t>
            </a:r>
            <a:r>
              <a:rPr lang="fr-FR" sz="1200" i="1" dirty="0"/>
              <a:t>calcul d'indicateurs </a:t>
            </a:r>
          </a:p>
        </p:txBody>
      </p:sp>
      <p:sp>
        <p:nvSpPr>
          <p:cNvPr id="47" name="Cylindre 46"/>
          <p:cNvSpPr/>
          <p:nvPr/>
        </p:nvSpPr>
        <p:spPr>
          <a:xfrm>
            <a:off x="9461767" y="6356352"/>
            <a:ext cx="640355" cy="450866"/>
          </a:xfrm>
          <a:prstGeom prst="ca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SAS</a:t>
            </a:r>
          </a:p>
          <a:p>
            <a:pPr algn="ctr"/>
            <a:r>
              <a:rPr lang="fr-FR" sz="1200" dirty="0" smtClean="0"/>
              <a:t>WORK</a:t>
            </a:r>
            <a:endParaRPr lang="fr-FR" sz="1200" dirty="0"/>
          </a:p>
        </p:txBody>
      </p:sp>
      <p:sp>
        <p:nvSpPr>
          <p:cNvPr id="26" name="Cylindre 25"/>
          <p:cNvSpPr/>
          <p:nvPr/>
        </p:nvSpPr>
        <p:spPr>
          <a:xfrm>
            <a:off x="2449894" y="4802343"/>
            <a:ext cx="1612151" cy="644237"/>
          </a:xfrm>
          <a:prstGeom prst="can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TAEBCPT</a:t>
            </a:r>
            <a:r>
              <a:rPr lang="fr-FR" sz="1400" dirty="0"/>
              <a:t> </a:t>
            </a:r>
          </a:p>
        </p:txBody>
      </p:sp>
      <p:sp>
        <p:nvSpPr>
          <p:cNvPr id="28" name="Cylindre 27"/>
          <p:cNvSpPr/>
          <p:nvPr/>
        </p:nvSpPr>
        <p:spPr>
          <a:xfrm>
            <a:off x="369745" y="4154337"/>
            <a:ext cx="1437607" cy="644237"/>
          </a:xfrm>
          <a:prstGeom prst="can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TAEBTAR/TRF  </a:t>
            </a:r>
            <a:endParaRPr lang="fr-FR" sz="1400" dirty="0"/>
          </a:p>
        </p:txBody>
      </p:sp>
      <p:cxnSp>
        <p:nvCxnSpPr>
          <p:cNvPr id="29" name="Connecteur droit avec flèche 28"/>
          <p:cNvCxnSpPr>
            <a:stCxn id="28" idx="4"/>
            <a:endCxn id="31" idx="2"/>
          </p:cNvCxnSpPr>
          <p:nvPr/>
        </p:nvCxnSpPr>
        <p:spPr>
          <a:xfrm>
            <a:off x="1807352" y="4476456"/>
            <a:ext cx="642542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ylindre 30"/>
          <p:cNvSpPr/>
          <p:nvPr/>
        </p:nvSpPr>
        <p:spPr>
          <a:xfrm>
            <a:off x="2449894" y="4154337"/>
            <a:ext cx="1612151" cy="644237"/>
          </a:xfrm>
          <a:prstGeom prst="can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TAEBTAR</a:t>
            </a:r>
            <a:r>
              <a:rPr lang="fr-FR" sz="1400" dirty="0" smtClean="0"/>
              <a:t> </a:t>
            </a:r>
            <a:endParaRPr lang="fr-FR" sz="1400" dirty="0"/>
          </a:p>
        </p:txBody>
      </p:sp>
      <p:sp>
        <p:nvSpPr>
          <p:cNvPr id="33" name="Cylindre 32"/>
          <p:cNvSpPr/>
          <p:nvPr/>
        </p:nvSpPr>
        <p:spPr>
          <a:xfrm>
            <a:off x="8772460" y="6356352"/>
            <a:ext cx="498483" cy="450866"/>
          </a:xfrm>
          <a:prstGeom prst="can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SIAD</a:t>
            </a:r>
          </a:p>
          <a:p>
            <a:pPr algn="ctr"/>
            <a:r>
              <a:rPr lang="fr-FR" sz="1200" dirty="0" smtClean="0"/>
              <a:t>SIO</a:t>
            </a:r>
            <a:endParaRPr lang="fr-FR" sz="1200" dirty="0"/>
          </a:p>
        </p:txBody>
      </p:sp>
      <p:sp>
        <p:nvSpPr>
          <p:cNvPr id="34" name="Cylindre 33"/>
          <p:cNvSpPr/>
          <p:nvPr/>
        </p:nvSpPr>
        <p:spPr>
          <a:xfrm>
            <a:off x="9011511" y="1982431"/>
            <a:ext cx="1900903" cy="708602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OPERATIONS</a:t>
            </a:r>
            <a:endParaRPr lang="fr-FR" sz="1200" dirty="0"/>
          </a:p>
        </p:txBody>
      </p:sp>
      <p:sp>
        <p:nvSpPr>
          <p:cNvPr id="35" name="Cylindre 34"/>
          <p:cNvSpPr/>
          <p:nvPr/>
        </p:nvSpPr>
        <p:spPr>
          <a:xfrm>
            <a:off x="9056191" y="3270280"/>
            <a:ext cx="1856223" cy="708602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OPERATIONS</a:t>
            </a:r>
            <a:endParaRPr lang="fr-FR" dirty="0" smtClean="0"/>
          </a:p>
          <a:p>
            <a:pPr algn="ctr"/>
            <a:r>
              <a:rPr lang="fr-FR" dirty="0" smtClean="0"/>
              <a:t>SUPPORT</a:t>
            </a:r>
            <a:endParaRPr lang="fr-FR" dirty="0"/>
          </a:p>
        </p:txBody>
      </p:sp>
      <p:cxnSp>
        <p:nvCxnSpPr>
          <p:cNvPr id="37" name="Connecteur droit avec flèche 36"/>
          <p:cNvCxnSpPr>
            <a:endCxn id="34" idx="2"/>
          </p:cNvCxnSpPr>
          <p:nvPr/>
        </p:nvCxnSpPr>
        <p:spPr>
          <a:xfrm flipV="1">
            <a:off x="8151962" y="2336732"/>
            <a:ext cx="859549" cy="58150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28" idx="3"/>
            <a:endCxn id="35" idx="2"/>
          </p:cNvCxnSpPr>
          <p:nvPr/>
        </p:nvCxnSpPr>
        <p:spPr>
          <a:xfrm>
            <a:off x="8151962" y="2921866"/>
            <a:ext cx="904229" cy="70271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ylindre 55"/>
          <p:cNvSpPr/>
          <p:nvPr/>
        </p:nvSpPr>
        <p:spPr>
          <a:xfrm>
            <a:off x="369745" y="2699649"/>
            <a:ext cx="1437607" cy="644237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TAWIARS/ARB     </a:t>
            </a:r>
            <a:r>
              <a:rPr lang="fr-FR" sz="1200" dirty="0" smtClean="0"/>
              <a:t> </a:t>
            </a:r>
            <a:endParaRPr lang="fr-FR" sz="1200" dirty="0"/>
          </a:p>
        </p:txBody>
      </p:sp>
      <p:sp>
        <p:nvSpPr>
          <p:cNvPr id="57" name="Cylindre 56"/>
          <p:cNvSpPr/>
          <p:nvPr/>
        </p:nvSpPr>
        <p:spPr>
          <a:xfrm>
            <a:off x="2453677" y="2691033"/>
            <a:ext cx="1612151" cy="644237"/>
          </a:xfrm>
          <a:prstGeom prst="can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TAWIARS/ARB</a:t>
            </a:r>
          </a:p>
          <a:p>
            <a:pPr algn="ctr"/>
            <a:r>
              <a:rPr lang="fr-FR" dirty="0" smtClean="0"/>
              <a:t>  </a:t>
            </a:r>
            <a:r>
              <a:rPr lang="fr-FR" sz="1400" dirty="0" smtClean="0"/>
              <a:t> </a:t>
            </a:r>
          </a:p>
          <a:p>
            <a:pPr algn="ctr"/>
            <a:r>
              <a:rPr lang="fr-FR" dirty="0" smtClean="0"/>
              <a:t>    </a:t>
            </a:r>
            <a:r>
              <a:rPr lang="fr-FR" sz="1400" dirty="0" smtClean="0"/>
              <a:t> </a:t>
            </a:r>
            <a:endParaRPr lang="fr-FR" sz="1400" dirty="0"/>
          </a:p>
        </p:txBody>
      </p:sp>
      <p:cxnSp>
        <p:nvCxnSpPr>
          <p:cNvPr id="59" name="Connecteur droit avec flèche 58"/>
          <p:cNvCxnSpPr>
            <a:endCxn id="57" idx="2"/>
          </p:cNvCxnSpPr>
          <p:nvPr/>
        </p:nvCxnSpPr>
        <p:spPr>
          <a:xfrm flipV="1">
            <a:off x="1807352" y="3013152"/>
            <a:ext cx="646325" cy="861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ylindre 62"/>
          <p:cNvSpPr/>
          <p:nvPr/>
        </p:nvSpPr>
        <p:spPr>
          <a:xfrm>
            <a:off x="369745" y="3498087"/>
            <a:ext cx="1437607" cy="644237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TAWIEPS      </a:t>
            </a:r>
            <a:r>
              <a:rPr lang="fr-FR" sz="1400" dirty="0" smtClean="0"/>
              <a:t> </a:t>
            </a:r>
            <a:endParaRPr lang="fr-FR" sz="1400" dirty="0"/>
          </a:p>
        </p:txBody>
      </p:sp>
      <p:sp>
        <p:nvSpPr>
          <p:cNvPr id="64" name="Cylindre 63"/>
          <p:cNvSpPr/>
          <p:nvPr/>
        </p:nvSpPr>
        <p:spPr>
          <a:xfrm>
            <a:off x="2453677" y="3489471"/>
            <a:ext cx="1612151" cy="644237"/>
          </a:xfrm>
          <a:prstGeom prst="can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TAWIEPS     </a:t>
            </a:r>
            <a:r>
              <a:rPr lang="fr-FR" sz="1400" dirty="0" smtClean="0"/>
              <a:t> </a:t>
            </a:r>
            <a:endParaRPr lang="fr-FR" sz="1400" dirty="0"/>
          </a:p>
        </p:txBody>
      </p:sp>
      <p:cxnSp>
        <p:nvCxnSpPr>
          <p:cNvPr id="65" name="Connecteur droit avec flèche 64"/>
          <p:cNvCxnSpPr>
            <a:endCxn id="64" idx="2"/>
          </p:cNvCxnSpPr>
          <p:nvPr/>
        </p:nvCxnSpPr>
        <p:spPr>
          <a:xfrm flipV="1">
            <a:off x="1807352" y="3811590"/>
            <a:ext cx="646325" cy="861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48" idx="4"/>
            <a:endCxn id="128" idx="1"/>
          </p:cNvCxnSpPr>
          <p:nvPr/>
        </p:nvCxnSpPr>
        <p:spPr>
          <a:xfrm>
            <a:off x="4065828" y="1544747"/>
            <a:ext cx="2171922" cy="137711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43" idx="4"/>
            <a:endCxn id="128" idx="1"/>
          </p:cNvCxnSpPr>
          <p:nvPr/>
        </p:nvCxnSpPr>
        <p:spPr>
          <a:xfrm>
            <a:off x="4065828" y="2223330"/>
            <a:ext cx="2171922" cy="69853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>
            <a:stCxn id="57" idx="4"/>
            <a:endCxn id="128" idx="1"/>
          </p:cNvCxnSpPr>
          <p:nvPr/>
        </p:nvCxnSpPr>
        <p:spPr>
          <a:xfrm flipV="1">
            <a:off x="4065828" y="2921866"/>
            <a:ext cx="2171922" cy="9128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>
            <a:stCxn id="64" idx="4"/>
            <a:endCxn id="128" idx="1"/>
          </p:cNvCxnSpPr>
          <p:nvPr/>
        </p:nvCxnSpPr>
        <p:spPr>
          <a:xfrm flipV="1">
            <a:off x="4065828" y="2921866"/>
            <a:ext cx="2171922" cy="88972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>
            <a:stCxn id="31" idx="4"/>
            <a:endCxn id="128" idx="1"/>
          </p:cNvCxnSpPr>
          <p:nvPr/>
        </p:nvCxnSpPr>
        <p:spPr>
          <a:xfrm flipV="1">
            <a:off x="4062045" y="2921866"/>
            <a:ext cx="2175705" cy="155459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>
            <a:stCxn id="26" idx="4"/>
            <a:endCxn id="128" idx="1"/>
          </p:cNvCxnSpPr>
          <p:nvPr/>
        </p:nvCxnSpPr>
        <p:spPr>
          <a:xfrm flipV="1">
            <a:off x="4062045" y="2921866"/>
            <a:ext cx="2175705" cy="22025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/>
          <p:cNvSpPr txBox="1"/>
          <p:nvPr/>
        </p:nvSpPr>
        <p:spPr>
          <a:xfrm>
            <a:off x="6540048" y="4798574"/>
            <a:ext cx="9121483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1867" dirty="0" smtClean="0"/>
              <a:t>L’ensemble des traitements s’exécutent sur SAS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1867" dirty="0" smtClean="0"/>
              <a:t>Pas de jointure Vertica/SAS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1867" dirty="0"/>
          </a:p>
        </p:txBody>
      </p:sp>
    </p:spTree>
    <p:extLst>
      <p:ext uri="{BB962C8B-B14F-4D97-AF65-F5344CB8AC3E}">
        <p14:creationId xmlns:p14="http://schemas.microsoft.com/office/powerpoint/2010/main" val="358025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403" y="2756925"/>
            <a:ext cx="10515600" cy="1239208"/>
          </a:xfrm>
        </p:spPr>
        <p:txBody>
          <a:bodyPr anchor="b"/>
          <a:lstStyle/>
          <a:p>
            <a:pPr>
              <a:spcBef>
                <a:spcPts val="1333"/>
              </a:spcBef>
            </a:pPr>
            <a:r>
              <a:rPr lang="fr-FR" sz="36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rPr>
              <a:t>Analyses des logs</a:t>
            </a:r>
            <a:endParaRPr lang="fr-FR" sz="3600" dirty="0">
              <a:solidFill>
                <a:srgbClr val="13324A"/>
              </a:solidFill>
              <a:latin typeface="Calibri Light" panose="020F03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77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Comparaison de différentes exécutions d’un même programme SAS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27381" y="1003182"/>
            <a:ext cx="11233248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67" b="1" dirty="0"/>
              <a:t>Méthodologie : </a:t>
            </a:r>
            <a:r>
              <a:rPr lang="fr-FR" sz="1867" dirty="0"/>
              <a:t>comparaison de plusieurs exécutions d’un même programme avec l’option fullstimer afin de capturer les différentes métriques d’exécution </a:t>
            </a:r>
          </a:p>
        </p:txBody>
      </p:sp>
      <p:sp>
        <p:nvSpPr>
          <p:cNvPr id="6" name="Flèche à angle droit 5"/>
          <p:cNvSpPr/>
          <p:nvPr/>
        </p:nvSpPr>
        <p:spPr>
          <a:xfrm rot="5400000">
            <a:off x="1158449" y="1659801"/>
            <a:ext cx="562067" cy="67207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477899"/>
              </p:ext>
            </p:extLst>
          </p:nvPr>
        </p:nvGraphicFramePr>
        <p:xfrm>
          <a:off x="1883283" y="1714804"/>
          <a:ext cx="8721097" cy="4755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8185">
                  <a:extLst>
                    <a:ext uri="{9D8B030D-6E8A-4147-A177-3AD203B41FA5}">
                      <a16:colId xmlns:a16="http://schemas.microsoft.com/office/drawing/2014/main" val="1698737877"/>
                    </a:ext>
                  </a:extLst>
                </a:gridCol>
                <a:gridCol w="2584217">
                  <a:extLst>
                    <a:ext uri="{9D8B030D-6E8A-4147-A177-3AD203B41FA5}">
                      <a16:colId xmlns:a16="http://schemas.microsoft.com/office/drawing/2014/main" val="3404423167"/>
                    </a:ext>
                  </a:extLst>
                </a:gridCol>
                <a:gridCol w="2708695">
                  <a:extLst>
                    <a:ext uri="{9D8B030D-6E8A-4147-A177-3AD203B41FA5}">
                      <a16:colId xmlns:a16="http://schemas.microsoft.com/office/drawing/2014/main" val="1611120324"/>
                    </a:ext>
                  </a:extLst>
                </a:gridCol>
              </a:tblGrid>
              <a:tr h="592633"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0" marR="6380" marT="638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u="none" strike="noStrike">
                          <a:effectLst/>
                        </a:rPr>
                        <a:t>RUN 1 DU 21/11/2022</a:t>
                      </a:r>
                      <a:endParaRPr lang="fr-FR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u="none" strike="noStrike">
                          <a:effectLst/>
                        </a:rPr>
                        <a:t>RUN 2 DU 28/11/2022</a:t>
                      </a:r>
                      <a:endParaRPr lang="fr-FR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" marR="6380" marT="6380" marB="0" anchor="ctr"/>
                </a:tc>
                <a:extLst>
                  <a:ext uri="{0D108BD9-81ED-4DB2-BD59-A6C34878D82A}">
                    <a16:rowId xmlns:a16="http://schemas.microsoft.com/office/drawing/2014/main" val="1960230011"/>
                  </a:ext>
                </a:extLst>
              </a:tr>
              <a:tr h="306774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800" u="none" strike="noStrike">
                          <a:effectLst/>
                        </a:rPr>
                        <a:t>Nb étapes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800" u="none" strike="noStrike" dirty="0">
                          <a:effectLst/>
                        </a:rPr>
                        <a:t>359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800" u="none" strike="noStrike">
                          <a:effectLst/>
                        </a:rPr>
                        <a:t>359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" marR="6380" marT="6380" marB="0" anchor="ctr"/>
                </a:tc>
                <a:extLst>
                  <a:ext uri="{0D108BD9-81ED-4DB2-BD59-A6C34878D82A}">
                    <a16:rowId xmlns:a16="http://schemas.microsoft.com/office/drawing/2014/main" val="386618293"/>
                  </a:ext>
                </a:extLst>
              </a:tr>
              <a:tr h="299802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800" u="none" strike="noStrike">
                          <a:effectLst/>
                        </a:rPr>
                        <a:t>Volumétrie Max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dirty="0">
                          <a:effectLst/>
                        </a:rPr>
                        <a:t>64 283 897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dirty="0">
                          <a:effectLst/>
                        </a:rPr>
                        <a:t>64 712 064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" marR="6380" marT="6380" marB="0" anchor="ctr"/>
                </a:tc>
                <a:extLst>
                  <a:ext uri="{0D108BD9-81ED-4DB2-BD59-A6C34878D82A}">
                    <a16:rowId xmlns:a16="http://schemas.microsoft.com/office/drawing/2014/main" val="2947167110"/>
                  </a:ext>
                </a:extLst>
              </a:tr>
              <a:tr h="299802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800" u="none" strike="noStrike">
                          <a:effectLst/>
                        </a:rPr>
                        <a:t>Type de requêtes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800" u="none" strike="noStrike" dirty="0">
                          <a:effectLst/>
                        </a:rPr>
                        <a:t>DATA/SQL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800" u="none" strike="noStrike" dirty="0">
                          <a:effectLst/>
                        </a:rPr>
                        <a:t>DATA/SQL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" marR="6380" marT="6380" marB="0" anchor="ctr"/>
                </a:tc>
                <a:extLst>
                  <a:ext uri="{0D108BD9-81ED-4DB2-BD59-A6C34878D82A}">
                    <a16:rowId xmlns:a16="http://schemas.microsoft.com/office/drawing/2014/main" val="2438662131"/>
                  </a:ext>
                </a:extLst>
              </a:tr>
              <a:tr h="299802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800" u="none" strike="noStrike">
                          <a:effectLst/>
                        </a:rPr>
                        <a:t>Temps réel Total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dirty="0">
                          <a:effectLst/>
                        </a:rPr>
                        <a:t>08:19:44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dirty="0">
                          <a:effectLst/>
                        </a:rPr>
                        <a:t>07:16:50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" marR="6380" marT="6380" marB="0" anchor="ctr"/>
                </a:tc>
                <a:extLst>
                  <a:ext uri="{0D108BD9-81ED-4DB2-BD59-A6C34878D82A}">
                    <a16:rowId xmlns:a16="http://schemas.microsoft.com/office/drawing/2014/main" val="4054967415"/>
                  </a:ext>
                </a:extLst>
              </a:tr>
              <a:tr h="299802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800" u="none" strike="noStrike">
                          <a:effectLst/>
                        </a:rPr>
                        <a:t>Temps réel Max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800" u="none" strike="noStrike" dirty="0">
                          <a:effectLst/>
                        </a:rPr>
                        <a:t>00:39:59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800" u="none" strike="noStrike" dirty="0">
                          <a:effectLst/>
                        </a:rPr>
                        <a:t>00:34:21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" marR="6380" marT="6380" marB="0" anchor="ctr"/>
                </a:tc>
                <a:extLst>
                  <a:ext uri="{0D108BD9-81ED-4DB2-BD59-A6C34878D82A}">
                    <a16:rowId xmlns:a16="http://schemas.microsoft.com/office/drawing/2014/main" val="1594091505"/>
                  </a:ext>
                </a:extLst>
              </a:tr>
              <a:tr h="299802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800" u="none" strike="noStrike">
                          <a:effectLst/>
                        </a:rPr>
                        <a:t>Temps réel Moyen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dirty="0">
                          <a:effectLst/>
                        </a:rPr>
                        <a:t>00:01:24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dirty="0">
                          <a:effectLst/>
                        </a:rPr>
                        <a:t>00:01:13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" marR="6380" marT="6380" marB="0" anchor="ctr"/>
                </a:tc>
                <a:extLst>
                  <a:ext uri="{0D108BD9-81ED-4DB2-BD59-A6C34878D82A}">
                    <a16:rowId xmlns:a16="http://schemas.microsoft.com/office/drawing/2014/main" val="3048963630"/>
                  </a:ext>
                </a:extLst>
              </a:tr>
              <a:tr h="592633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800" u="none" strike="noStrike" dirty="0">
                          <a:effectLst/>
                        </a:rPr>
                        <a:t>Nb étapes de plus de 15 minutes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800" u="none" strike="noStrike" dirty="0">
                          <a:effectLst/>
                        </a:rPr>
                        <a:t>12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800" u="none" strike="noStrike">
                          <a:effectLst/>
                        </a:rPr>
                        <a:t>10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" marR="6380" marT="6380" marB="0" anchor="ctr"/>
                </a:tc>
                <a:extLst>
                  <a:ext uri="{0D108BD9-81ED-4DB2-BD59-A6C34878D82A}">
                    <a16:rowId xmlns:a16="http://schemas.microsoft.com/office/drawing/2014/main" val="3515335467"/>
                  </a:ext>
                </a:extLst>
              </a:tr>
              <a:tr h="885463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800" u="none" strike="noStrike">
                          <a:effectLst/>
                        </a:rPr>
                        <a:t>Temps réel des étapes de plus de 15 minutes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</a:rPr>
                        <a:t>04:51:11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</a:rPr>
                        <a:t>03:32:39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" marR="6380" marT="6380" marB="0" anchor="ctr"/>
                </a:tc>
                <a:extLst>
                  <a:ext uri="{0D108BD9-81ED-4DB2-BD59-A6C34878D82A}">
                    <a16:rowId xmlns:a16="http://schemas.microsoft.com/office/drawing/2014/main" val="3672196720"/>
                  </a:ext>
                </a:extLst>
              </a:tr>
              <a:tr h="878492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800" u="none" strike="noStrike">
                          <a:effectLst/>
                        </a:rPr>
                        <a:t>% Temps réel des étapes de plus de 15 minutes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800" u="none" strike="noStrike" dirty="0">
                          <a:effectLst/>
                        </a:rPr>
                        <a:t>58%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800" u="none" strike="noStrike" dirty="0">
                          <a:effectLst/>
                        </a:rPr>
                        <a:t>49%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" marR="6380" marT="6380" marB="0" anchor="ctr"/>
                </a:tc>
                <a:extLst>
                  <a:ext uri="{0D108BD9-81ED-4DB2-BD59-A6C34878D82A}">
                    <a16:rowId xmlns:a16="http://schemas.microsoft.com/office/drawing/2014/main" val="1079917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72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du temps de traitement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DF54-380C-439F-A3D8-83F6F52CA378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165" y="854043"/>
            <a:ext cx="9550534" cy="533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1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751936" y="232913"/>
            <a:ext cx="10515600" cy="457111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dirty="0" smtClean="0">
                <a:solidFill>
                  <a:srgbClr val="13324A"/>
                </a:solidFill>
              </a:rPr>
              <a:t>Étapes de plus de 10 minutes du run1</a:t>
            </a:r>
            <a:endParaRPr lang="fr-FR" sz="2800" dirty="0">
              <a:solidFill>
                <a:srgbClr val="13324A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348DF54-380C-439F-A3D8-83F6F52CA378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36" y="1254204"/>
            <a:ext cx="10819977" cy="453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195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CONTENTDEFINITION_526950634" val="&lt;ContentDefinition name=&quot;Programme1&quot; rsid=&quot;526950634&quot; type=&quot;SasProgram&quot; format=&quot;ReportXml&quot; imgfmt=&quot;ActiveXImage&quot; created=&quot;11/02/2020 15:54:43&quot; modifed=&quot;11/02/2020 15:54:43&quot; user=&quot;&quot; apply=&quot;False&quot; css=&quot;C:\Program Files\SASEGHome\SASAddInforMicrosoftOffice\8\Styles\sasweb.css&quot; range=&quot;&quot; auto=&quot;False&quot; xTime=&quot;00:00:00&quot; rTime=&quot;00:00:00&quot; bgnew=&quot;False&quot; nFmt=&quot;False&quot; grphSet=&quot;True&quot; imgY=&quot;0&quot; imgX=&quot;0&quot; redirect=&quot;False&quot;&gt;&#10;  &lt;files /&gt;&#10;  &lt;parents /&gt;&#10;  &lt;children /&gt;&#10;  &lt;param n=&quot;DisplayName&quot; v=&quot;Programme1&quot; /&gt;&#10;  &lt;param n=&quot;DisplayType&quot; v=&quot;Programme SAS&quot; /&gt;&#10;  &lt;param n=&quot;Code&quot; v=&quot;&quot; /&gt;&#10;&lt;/ContentDefinition&gt;"/>
</p:tagLst>
</file>

<file path=ppt/theme/theme1.xml><?xml version="1.0" encoding="utf-8"?>
<a:theme xmlns:a="http://schemas.openxmlformats.org/drawingml/2006/main" name="Diapositive couverture et tit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Diamond Grid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sque PPT 01 2017">
      <a:majorFont>
        <a:latin typeface="Segoe UI Semi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amondGrid_16x9_TP103031012" id="{51012571-0B99-42A0-A846-34BAB1718D99}" vid="{F29D8852-CBC1-40DA-AD7F-B86EE6B5BFCF}"/>
    </a:ext>
  </a:extLst>
</a:theme>
</file>

<file path=ppt/theme/theme7.xml><?xml version="1.0" encoding="utf-8"?>
<a:theme xmlns:a="http://schemas.openxmlformats.org/drawingml/2006/main" name="4_Diamond Grid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sque PPT 01 2017">
      <a:majorFont>
        <a:latin typeface="Segoe UI Semi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amondGrid_16x9_TP103031012" id="{51012571-0B99-42A0-A846-34BAB1718D99}" vid="{F29D8852-CBC1-40DA-AD7F-B86EE6B5BFCF}"/>
    </a:ext>
  </a:extLst>
</a:theme>
</file>

<file path=ppt/theme/theme8.xml><?xml version="1.0" encoding="utf-8"?>
<a:theme xmlns:a="http://schemas.openxmlformats.org/drawingml/2006/main" name="4_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18931</TotalTime>
  <Words>492</Words>
  <Application>Microsoft Office PowerPoint</Application>
  <PresentationFormat>Grand écran</PresentationFormat>
  <Paragraphs>124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8</vt:i4>
      </vt:variant>
      <vt:variant>
        <vt:lpstr>Titres des diapositives</vt:lpstr>
      </vt:variant>
      <vt:variant>
        <vt:i4>10</vt:i4>
      </vt:variant>
    </vt:vector>
  </HeadingPairs>
  <TitlesOfParts>
    <vt:vector size="24" baseType="lpstr">
      <vt:lpstr>Arial</vt:lpstr>
      <vt:lpstr>Calibri</vt:lpstr>
      <vt:lpstr>Calibri Light</vt:lpstr>
      <vt:lpstr>Segoe UI Semibold</vt:lpstr>
      <vt:lpstr>Segoe UI Semilight</vt:lpstr>
      <vt:lpstr>Wingdings</vt:lpstr>
      <vt:lpstr>Diapositive couverture et titre</vt:lpstr>
      <vt:lpstr>Diapositive contenu</vt:lpstr>
      <vt:lpstr>1_Diapositive contenu</vt:lpstr>
      <vt:lpstr>2_Diapositive contenu</vt:lpstr>
      <vt:lpstr>3_Diapositive contenu</vt:lpstr>
      <vt:lpstr>3_Diamond Grid 16x9</vt:lpstr>
      <vt:lpstr>4_Diamond Grid 16x9</vt:lpstr>
      <vt:lpstr>4_Diapositive contenu</vt:lpstr>
      <vt:lpstr>Atelier de performance SAS® Epargne/Vie</vt:lpstr>
      <vt:lpstr>Comment analyser des problèmes de performance</vt:lpstr>
      <vt:lpstr>Architecture fonctionnelle </vt:lpstr>
      <vt:lpstr>Problématique </vt:lpstr>
      <vt:lpstr>Analyse du programme : suivi_hebdo.egp durée :  ~8h00</vt:lpstr>
      <vt:lpstr>Analyses des logs</vt:lpstr>
      <vt:lpstr>Comparaison de différentes exécutions d’un même programme SAS </vt:lpstr>
      <vt:lpstr>Evolution du temps de traitement</vt:lpstr>
      <vt:lpstr>Étapes de plus de 10 minutes du run1</vt:lpstr>
      <vt:lpstr>Etapes sur la table opération à optimiser : 220, 222, 224 Etapes sur la table OPERATIONS_SUPPORT2 à optimiser : 229, 231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 Qualité des données Avril  2020</dc:title>
  <dc:creator>xavier.illy@acm.fr</dc:creator>
  <cp:keywords>1.0</cp:keywords>
  <cp:lastModifiedBy>BAMBA Charif</cp:lastModifiedBy>
  <cp:revision>835</cp:revision>
  <dcterms:created xsi:type="dcterms:W3CDTF">2019-03-05T13:19:37Z</dcterms:created>
  <dcterms:modified xsi:type="dcterms:W3CDTF">2022-12-01T16:14:41Z</dcterms:modified>
  <cp:category>GT;Qualité des données</cp:category>
</cp:coreProperties>
</file>