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  <p:sldMasterId id="2147483695" r:id="rId4"/>
    <p:sldMasterId id="2147483711" r:id="rId5"/>
    <p:sldMasterId id="2147483720" r:id="rId6"/>
    <p:sldMasterId id="2147483728" r:id="rId7"/>
    <p:sldMasterId id="2147483737" r:id="rId8"/>
  </p:sldMasterIdLst>
  <p:notesMasterIdLst>
    <p:notesMasterId r:id="rId23"/>
  </p:notesMasterIdLst>
  <p:handoutMasterIdLst>
    <p:handoutMasterId r:id="rId24"/>
  </p:handoutMasterIdLst>
  <p:sldIdLst>
    <p:sldId id="257" r:id="rId9"/>
    <p:sldId id="517" r:id="rId10"/>
    <p:sldId id="518" r:id="rId11"/>
    <p:sldId id="519" r:id="rId12"/>
    <p:sldId id="525" r:id="rId13"/>
    <p:sldId id="527" r:id="rId14"/>
    <p:sldId id="528" r:id="rId15"/>
    <p:sldId id="529" r:id="rId16"/>
    <p:sldId id="520" r:id="rId17"/>
    <p:sldId id="530" r:id="rId18"/>
    <p:sldId id="521" r:id="rId19"/>
    <p:sldId id="524" r:id="rId20"/>
    <p:sldId id="522" r:id="rId21"/>
    <p:sldId id="523" r:id="rId22"/>
  </p:sldIdLst>
  <p:sldSz cx="12192000" cy="6858000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551B52"/>
    <a:srgbClr val="642060"/>
    <a:srgbClr val="672C94"/>
    <a:srgbClr val="873AC0"/>
    <a:srgbClr val="642038"/>
    <a:srgbClr val="642A20"/>
    <a:srgbClr val="924C0A"/>
    <a:srgbClr val="920A0C"/>
    <a:srgbClr val="920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2" autoAdjust="0"/>
    <p:restoredTop sz="95179" autoAdjust="0"/>
  </p:normalViewPr>
  <p:slideViewPr>
    <p:cSldViewPr snapToGrid="0">
      <p:cViewPr varScale="1">
        <p:scale>
          <a:sx n="80" d="100"/>
          <a:sy n="80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17/03/2022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17/03/2022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272-977D-4D92-9399-A432DDC857D4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2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51F7787-73E2-48D2-A00B-FA1E33DF8AE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37A7697-D91B-4CFC-8489-0068952DE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86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30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3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1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17/03/2022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17/03/2022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51F7787-73E2-48D2-A00B-FA1E33DF8AE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37A7697-D91B-4CFC-8489-0068952DE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4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60.xml"/><Relationship Id="rId9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08" r:id="rId3"/>
    <p:sldLayoutId id="2147483709" r:id="rId4"/>
    <p:sldLayoutId id="2147483746" r:id="rId5"/>
    <p:sldLayoutId id="2147483748" r:id="rId6"/>
    <p:sldLayoutId id="2147483749" r:id="rId7"/>
    <p:sldLayoutId id="214748375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  <p:sldLayoutId id="214748375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17/03/2022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17/03/2022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umentation.sas.com/doc/en/pgmsascdc/9.4_3.5/lesysoptsref/p14arc7flhenwqn1v1gipt9e49om.htm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documentation.sas.com/doc/en/pgmsascdc/9.4_3.5/lesysoptsref/p0cvg7xpfvfyn4n1rnp64gu91poh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snrd.com/sas-multi-thread-processing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kb/51/660.html" TargetMode="External"/><Relationship Id="rId2" Type="http://schemas.openxmlformats.org/officeDocument/2006/relationships/hyperlink" Target="http://support.sas.com/kb/42/197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content/dam/SAS/support/en/sas-global-forum-proceedings/2019/3490-201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524000" y="1885130"/>
            <a:ext cx="9144000" cy="1236711"/>
          </a:xfrm>
        </p:spPr>
        <p:txBody>
          <a:bodyPr/>
          <a:lstStyle/>
          <a:p>
            <a:pPr algn="ctr"/>
            <a:r>
              <a:rPr lang="fr-FR" dirty="0"/>
              <a:t>Résoudre les problèmes de performance SAS® : notre méthodologie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all" dirty="0"/>
              <a:t>1</a:t>
            </a:r>
            <a:r>
              <a:rPr lang="fr-FR" cap="all" dirty="0" smtClean="0"/>
              <a:t>8 février</a:t>
            </a:r>
            <a:r>
              <a:rPr lang="fr-FR" dirty="0" smtClean="0"/>
              <a:t> 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719403" y="2756925"/>
            <a:ext cx="10515600" cy="1239208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err="1" smtClean="0">
                <a:solidFill>
                  <a:srgbClr val="002060"/>
                </a:solidFill>
                <a:latin typeface="Calibri Light" panose="020F0302020204030204"/>
              </a:rPr>
              <a:t>Tuning</a:t>
            </a:r>
            <a:r>
              <a:rPr lang="fr-FR" noProof="0" dirty="0" smtClean="0">
                <a:solidFill>
                  <a:srgbClr val="002060"/>
                </a:solidFill>
                <a:latin typeface="Calibri Light" panose="020F0302020204030204"/>
              </a:rPr>
              <a:t> des options de performance SAS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6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20433" r="13154"/>
          <a:stretch/>
        </p:blipFill>
        <p:spPr>
          <a:xfrm>
            <a:off x="260443" y="4213304"/>
            <a:ext cx="11120187" cy="19994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r>
              <a:rPr lang="fr-FR" dirty="0"/>
              <a:t> </a:t>
            </a:r>
            <a:r>
              <a:rPr lang="fr-FR" dirty="0" smtClean="0"/>
              <a:t>de l’application SAS 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8" y="1395287"/>
            <a:ext cx="11998729" cy="2818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444" y="3829261"/>
            <a:ext cx="11713301" cy="3967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/>
        </p:nvSpPr>
        <p:spPr>
          <a:xfrm>
            <a:off x="260442" y="4501336"/>
            <a:ext cx="11713301" cy="1920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132981" y="884384"/>
            <a:ext cx="806489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Un paramétrage à</a:t>
            </a:r>
            <a:r>
              <a:rPr lang="fr-FR" sz="1867" b="1" dirty="0" smtClean="0"/>
              <a:t> affiner sur </a:t>
            </a:r>
            <a:r>
              <a:rPr lang="fr-FR" sz="1867" b="1" dirty="0"/>
              <a:t>certaines options de performance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95467" y="17857147"/>
            <a:ext cx="60959" cy="3702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https://documentation.sas.com/doc/en/pgmsascdc/9.4_3.5/lesysoptsref/p0cvg7xpfvfyn4n1rnp64gu91poh.htm</a:t>
            </a:r>
          </a:p>
        </p:txBody>
      </p:sp>
      <p:pic>
        <p:nvPicPr>
          <p:cNvPr id="4098" name="Picture 2" descr="Information — Wikipédi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21" y="4514032"/>
            <a:ext cx="192021" cy="19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nformation — Wikipédia">
            <a:hlinkClick r:id="rId6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12" y="3841957"/>
            <a:ext cx="192021" cy="19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 différentes exécutions d’un même programme SAS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7381" y="1277502"/>
            <a:ext cx="11233248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Méthodologie</a:t>
            </a:r>
            <a:r>
              <a:rPr lang="fr-FR" sz="1867" b="1" dirty="0"/>
              <a:t> : </a:t>
            </a:r>
            <a:r>
              <a:rPr lang="fr-FR" sz="1867" dirty="0"/>
              <a:t>comparaison de plusieurs exécutions d’un même programme avec l’option </a:t>
            </a:r>
            <a:r>
              <a:rPr lang="fr-FR" sz="1867" dirty="0" err="1" smtClean="0"/>
              <a:t>fullstimer</a:t>
            </a:r>
            <a:r>
              <a:rPr lang="fr-FR" sz="1867" dirty="0" smtClean="0"/>
              <a:t> en modifiant </a:t>
            </a:r>
            <a:r>
              <a:rPr lang="fr-FR" dirty="0" smtClean="0"/>
              <a:t>les options</a:t>
            </a:r>
            <a:r>
              <a:rPr lang="fr-FR" dirty="0"/>
              <a:t> : threads et CPU.</a:t>
            </a:r>
            <a:endParaRPr lang="fr-FR" sz="1867" dirty="0"/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1158449" y="1934121"/>
            <a:ext cx="562067" cy="672075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967541" y="1882209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dirty="0"/>
              <a:t>la modification des options threads et CPU. semble apportée une amélioration au niveau du temps d’exécution des traitements.</a:t>
            </a:r>
            <a:endParaRPr lang="fr-FR" sz="1867" dirty="0" smtClean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77474635"/>
              </p:ext>
            </p:extLst>
          </p:nvPr>
        </p:nvGraphicFramePr>
        <p:xfrm>
          <a:off x="527381" y="2862946"/>
          <a:ext cx="1124189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544">
                  <a:extLst>
                    <a:ext uri="{9D8B030D-6E8A-4147-A177-3AD203B41FA5}">
                      <a16:colId xmlns:a16="http://schemas.microsoft.com/office/drawing/2014/main" val="1671417099"/>
                    </a:ext>
                  </a:extLst>
                </a:gridCol>
                <a:gridCol w="2253376">
                  <a:extLst>
                    <a:ext uri="{9D8B030D-6E8A-4147-A177-3AD203B41FA5}">
                      <a16:colId xmlns:a16="http://schemas.microsoft.com/office/drawing/2014/main" val="3606262986"/>
                    </a:ext>
                  </a:extLst>
                </a:gridCol>
                <a:gridCol w="2253376">
                  <a:extLst>
                    <a:ext uri="{9D8B030D-6E8A-4147-A177-3AD203B41FA5}">
                      <a16:colId xmlns:a16="http://schemas.microsoft.com/office/drawing/2014/main" val="385838666"/>
                    </a:ext>
                  </a:extLst>
                </a:gridCol>
                <a:gridCol w="2253376">
                  <a:extLst>
                    <a:ext uri="{9D8B030D-6E8A-4147-A177-3AD203B41FA5}">
                      <a16:colId xmlns:a16="http://schemas.microsoft.com/office/drawing/2014/main" val="2601210775"/>
                    </a:ext>
                  </a:extLst>
                </a:gridCol>
                <a:gridCol w="2038222">
                  <a:extLst>
                    <a:ext uri="{9D8B030D-6E8A-4147-A177-3AD203B41FA5}">
                      <a16:colId xmlns:a16="http://schemas.microsoft.com/office/drawing/2014/main" val="4186670443"/>
                    </a:ext>
                  </a:extLst>
                </a:gridCol>
              </a:tblGrid>
              <a:tr h="344272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nothreads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CPU=1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nothreads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CPU=4 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CPU=1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CPU=4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6450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Date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28/02/22 à 9h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28/02/22 à 9h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28/02/22 à 9h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28/02/22 à 9h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00974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Volumétrie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100 000 000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100 000 000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100 000 000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100 000 000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28700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Type de requêtes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Proc sort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Proc sort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Proc sort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Proc sort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14368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Temps réel</a:t>
                      </a:r>
                      <a:endParaRPr lang="fr-FR" sz="24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1:02.19</a:t>
                      </a:r>
                      <a:endParaRPr lang="fr-F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0:59.98 </a:t>
                      </a:r>
                      <a:endParaRPr lang="fr-F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0:51.92 </a:t>
                      </a:r>
                      <a:endParaRPr lang="fr-FR" sz="3200" dirty="0"/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0:28.65 </a:t>
                      </a:r>
                      <a:endParaRPr lang="fr-FR" sz="32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4724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70483" y="5738152"/>
            <a:ext cx="476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https://sasnrd.com/sas-multi-thread-processing/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43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403" y="2756925"/>
            <a:ext cx="10515600" cy="1239208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Conclusion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8480" y="1245990"/>
            <a:ext cx="10945216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/>
              <a:t>Les logs applicatives </a:t>
            </a:r>
            <a:r>
              <a:rPr lang="fr-FR" sz="1867" dirty="0" smtClean="0"/>
              <a:t>indiquent </a:t>
            </a:r>
            <a:r>
              <a:rPr lang="fr-FR" sz="1867" dirty="0"/>
              <a:t>que </a:t>
            </a:r>
            <a:r>
              <a:rPr lang="fr-FR" sz="1867" b="1" dirty="0"/>
              <a:t>SAS est dans un état d'attente</a:t>
            </a:r>
            <a:r>
              <a:rPr lang="fr-FR" sz="1867" dirty="0"/>
              <a:t>, très probablement en raison d'un </a:t>
            </a:r>
            <a:r>
              <a:rPr lang="fr-FR" sz="1867" b="1" dirty="0"/>
              <a:t>goulot d'étranglement matériel</a:t>
            </a:r>
            <a:r>
              <a:rPr lang="fr-FR" sz="1867" dirty="0"/>
              <a:t>.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Nous ne </a:t>
            </a:r>
            <a:r>
              <a:rPr lang="fr-FR" sz="1867" b="1" dirty="0"/>
              <a:t>pouvons pas déterminer quel est le goulot d'étranglement </a:t>
            </a:r>
            <a:r>
              <a:rPr lang="fr-FR" sz="1867" dirty="0"/>
              <a:t>à partir du journal SAS seul.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b="1" dirty="0"/>
              <a:t>Pistes éventuelles </a:t>
            </a:r>
            <a:r>
              <a:rPr lang="fr-FR" sz="1867" dirty="0"/>
              <a:t>: charge machine (CPU, Mémoire, I/O ), dimensionnement de la plateforme plus adaptée à notre usage , configuration applicative et système à revoir</a:t>
            </a:r>
          </a:p>
          <a:p>
            <a:pPr lvl="1"/>
            <a:endParaRPr lang="fr-FR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L’éditeur </a:t>
            </a:r>
            <a:r>
              <a:rPr lang="fr-FR" sz="1867" dirty="0"/>
              <a:t>fournit une méthodologie ainsi </a:t>
            </a:r>
            <a:r>
              <a:rPr lang="fr-FR" sz="1867" dirty="0" smtClean="0"/>
              <a:t>qu’un </a:t>
            </a:r>
            <a:r>
              <a:rPr lang="fr-FR" sz="1867" dirty="0"/>
              <a:t>ensemble d’outils </a:t>
            </a:r>
            <a:r>
              <a:rPr lang="fr-FR" sz="1867" dirty="0" smtClean="0"/>
              <a:t>permettant </a:t>
            </a:r>
            <a:r>
              <a:rPr lang="fr-FR" sz="1867" dirty="0"/>
              <a:t>de tester l’ensemble des points </a:t>
            </a:r>
            <a:r>
              <a:rPr lang="fr-FR" sz="1867" dirty="0" smtClean="0"/>
              <a:t>clés de notre architecture, </a:t>
            </a:r>
            <a:r>
              <a:rPr lang="fr-FR" sz="1867" dirty="0"/>
              <a:t>il est important de les appliquer avec l’appui du support éditeur. 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Démarche pour l’analyse de problème de performance : </a:t>
            </a:r>
            <a:r>
              <a:rPr lang="fr-FR" sz="1867" dirty="0">
                <a:hlinkClick r:id="rId2"/>
              </a:rPr>
              <a:t>http://support.sas.com/kb/42/197.html</a:t>
            </a:r>
            <a:endParaRPr lang="fr-FR" sz="1867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Test des files systèmes  : </a:t>
            </a:r>
            <a:r>
              <a:rPr lang="fr-FR" sz="1867" dirty="0">
                <a:hlinkClick r:id="rId3"/>
              </a:rPr>
              <a:t>http://support.sas.com/kb/51/660.html</a:t>
            </a:r>
            <a:endParaRPr lang="fr-FR" sz="1867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Configuration du connecteur </a:t>
            </a:r>
            <a:r>
              <a:rPr lang="fr-FR" sz="1867" dirty="0" smtClean="0"/>
              <a:t>SAS/</a:t>
            </a:r>
            <a:r>
              <a:rPr lang="fr-FR" sz="1867" dirty="0" err="1"/>
              <a:t>V</a:t>
            </a:r>
            <a:r>
              <a:rPr lang="fr-FR" sz="1867" dirty="0" err="1" smtClean="0"/>
              <a:t>ertica</a:t>
            </a:r>
            <a:r>
              <a:rPr lang="fr-FR" sz="1867" dirty="0" smtClean="0"/>
              <a:t> </a:t>
            </a:r>
            <a:endParaRPr lang="fr-FR" sz="1867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fr-FR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/>
              <a:t>Nécessité de la mise en place d’une </a:t>
            </a:r>
            <a:r>
              <a:rPr lang="fr-FR" sz="1867" dirty="0" err="1"/>
              <a:t>task</a:t>
            </a:r>
            <a:r>
              <a:rPr lang="fr-FR" sz="1867" dirty="0"/>
              <a:t> force avec un suivi des actions réalisées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Une équipe mix profil avec un panel d'experts sur chacun des domaines : DBA, SAS, système &amp; réseaux 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fr-FR" sz="1867" dirty="0"/>
              <a:t>Besoin du suivi d’un architecte SAS sur l’ensemble des </a:t>
            </a:r>
            <a:r>
              <a:rPr lang="fr-FR" sz="1867" dirty="0" smtClean="0"/>
              <a:t>problématiques</a:t>
            </a:r>
            <a:endParaRPr lang="fr-FR" sz="1867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fr-FR" sz="1867" dirty="0"/>
          </a:p>
          <a:p>
            <a:endParaRPr lang="fr-FR" sz="1867" dirty="0"/>
          </a:p>
          <a:p>
            <a:r>
              <a:rPr lang="fr-FR" sz="1867" dirty="0"/>
              <a:t>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Conclusion &amp; RECO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3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5410" y="1065238"/>
            <a:ext cx="1152313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b="1" dirty="0">
                <a:latin typeface="Calibri" panose="020F0502020204030204" pitchFamily="34" charset="0"/>
              </a:rPr>
              <a:t>Diagnostiquer et corriger correctement des problèmes de performances nécessite l’application d’une méthodologie standard ainsi que la mise en place d’une équipe pluridisciplinaire (admin SAS, Système, DBA).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analyser des problèmes de performance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23392" y="2369964"/>
            <a:ext cx="5280587" cy="3840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Démarche analytique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2939" y="2369964"/>
            <a:ext cx="5280587" cy="3840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2060"/>
                </a:solidFill>
              </a:rPr>
              <a:t>Root</a:t>
            </a:r>
            <a:r>
              <a:rPr lang="fr-FR" sz="2400" b="1" dirty="0">
                <a:solidFill>
                  <a:srgbClr val="002060"/>
                </a:solidFill>
              </a:rPr>
              <a:t> cause les plus courantes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392" y="2850017"/>
            <a:ext cx="5280587" cy="2688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Identifier un programme témoin et analyse des logs applicatives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Rassembler autant informations que possible sur la problématique : </a:t>
            </a:r>
            <a:r>
              <a:rPr lang="fr-FR" sz="2133" dirty="0" err="1">
                <a:solidFill>
                  <a:srgbClr val="002060"/>
                </a:solidFill>
              </a:rPr>
              <a:t>nmon</a:t>
            </a:r>
            <a:r>
              <a:rPr lang="fr-FR" sz="2133" dirty="0">
                <a:solidFill>
                  <a:srgbClr val="002060"/>
                </a:solidFill>
              </a:rPr>
              <a:t>,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Toutes les informations sont ensuite analysées et corrélées, créant une histoire pour nous mener à la cause </a:t>
            </a:r>
            <a:r>
              <a:rPr lang="fr-FR" sz="2133" dirty="0" err="1">
                <a:solidFill>
                  <a:srgbClr val="002060"/>
                </a:solidFill>
              </a:rPr>
              <a:t>root</a:t>
            </a:r>
            <a:r>
              <a:rPr lang="fr-FR" sz="2133" dirty="0">
                <a:solidFill>
                  <a:srgbClr val="002060"/>
                </a:solidFill>
              </a:rPr>
              <a:t> du problème.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2939" y="2850017"/>
            <a:ext cx="5280587" cy="2688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problèmes de performances : bande passante de l'infrastructure d'E/S, matériel serveur ou réseau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133" dirty="0">
                <a:solidFill>
                  <a:srgbClr val="002060"/>
                </a:solidFill>
              </a:rPr>
              <a:t>réglage au niveau du système d'exploitation et la gestion des applications ou des données.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403" y="5634327"/>
            <a:ext cx="1104122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dirty="0">
                <a:hlinkClick r:id="rId3"/>
              </a:rPr>
              <a:t>https://www.sas.com/content/dam/SAS/support/en/sas-global-forum-proceedings/2019/3490-2019.pdf</a:t>
            </a:r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4773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58" y="4086589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38" y="2819637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fonctionnelle </a:t>
            </a:r>
            <a:endParaRPr lang="fr-FR" dirty="0"/>
          </a:p>
        </p:txBody>
      </p:sp>
      <p:sp>
        <p:nvSpPr>
          <p:cNvPr id="103" name="Rectangle 102"/>
          <p:cNvSpPr/>
          <p:nvPr/>
        </p:nvSpPr>
        <p:spPr>
          <a:xfrm>
            <a:off x="143340" y="1316766"/>
            <a:ext cx="1839520" cy="3054191"/>
          </a:xfrm>
          <a:prstGeom prst="rect">
            <a:avLst/>
          </a:prstGeom>
          <a:noFill/>
          <a:ln>
            <a:solidFill>
              <a:srgbClr val="0461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noFill/>
              <a:latin typeface="Calibri" panose="020F0502020204030204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1967542" y="6015449"/>
            <a:ext cx="16760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867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NAS</a:t>
            </a:r>
          </a:p>
        </p:txBody>
      </p:sp>
      <p:pic>
        <p:nvPicPr>
          <p:cNvPr id="121" name="Image 120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44" y="1924082"/>
            <a:ext cx="803304" cy="798437"/>
          </a:xfrm>
          <a:prstGeom prst="rect">
            <a:avLst/>
          </a:prstGeom>
        </p:spPr>
      </p:pic>
      <p:sp>
        <p:nvSpPr>
          <p:cNvPr id="123" name="ZoneTexte 122"/>
          <p:cNvSpPr txBox="1"/>
          <p:nvPr/>
        </p:nvSpPr>
        <p:spPr>
          <a:xfrm>
            <a:off x="315717" y="2726182"/>
            <a:ext cx="13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</a:rPr>
              <a:t>SAS EG Local </a:t>
            </a:r>
          </a:p>
        </p:txBody>
      </p:sp>
      <p:sp>
        <p:nvSpPr>
          <p:cNvPr id="137" name="Cylindre 136"/>
          <p:cNvSpPr/>
          <p:nvPr/>
        </p:nvSpPr>
        <p:spPr>
          <a:xfrm>
            <a:off x="6606561" y="2564905"/>
            <a:ext cx="725179" cy="923471"/>
          </a:xfrm>
          <a:prstGeom prst="can">
            <a:avLst/>
          </a:prstGeom>
          <a:solidFill>
            <a:srgbClr val="04617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</a:rPr>
              <a:t>SIAD</a:t>
            </a:r>
          </a:p>
        </p:txBody>
      </p:sp>
      <p:pic>
        <p:nvPicPr>
          <p:cNvPr id="144" name="Image 143"/>
          <p:cNvPicPr>
            <a:picLocks noChangeAspect="1"/>
          </p:cNvPicPr>
          <p:nvPr/>
        </p:nvPicPr>
        <p:blipFill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976" y="2611979"/>
            <a:ext cx="724504" cy="811795"/>
          </a:xfrm>
          <a:prstGeom prst="rect">
            <a:avLst/>
          </a:prstGeom>
        </p:spPr>
      </p:pic>
      <p:pic>
        <p:nvPicPr>
          <p:cNvPr id="166" name="Image 165"/>
          <p:cNvPicPr>
            <a:picLocks noChangeAspect="1"/>
          </p:cNvPicPr>
          <p:nvPr/>
        </p:nvPicPr>
        <p:blipFill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028" y="2450748"/>
            <a:ext cx="724504" cy="81179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85" y="3160119"/>
            <a:ext cx="803304" cy="798437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1900" y="4005064"/>
            <a:ext cx="14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</a:rPr>
              <a:t>SAS EG Distant </a:t>
            </a:r>
          </a:p>
        </p:txBody>
      </p:sp>
      <p:sp>
        <p:nvSpPr>
          <p:cNvPr id="20" name="Flèche droite 19"/>
          <p:cNvSpPr/>
          <p:nvPr/>
        </p:nvSpPr>
        <p:spPr>
          <a:xfrm flipH="1">
            <a:off x="2115298" y="2618636"/>
            <a:ext cx="997124" cy="2912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 rot="10820660" flipH="1">
            <a:off x="2140733" y="3045718"/>
            <a:ext cx="1047729" cy="30451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flipH="1">
            <a:off x="4439581" y="2572871"/>
            <a:ext cx="997124" cy="29124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10820660" flipH="1">
            <a:off x="4485101" y="3107252"/>
            <a:ext cx="997124" cy="30451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955681" y="5987149"/>
            <a:ext cx="116897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867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????</a:t>
            </a:r>
          </a:p>
        </p:txBody>
      </p:sp>
      <p:pic>
        <p:nvPicPr>
          <p:cNvPr id="26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91" y="5327837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èche droite 28"/>
          <p:cNvSpPr/>
          <p:nvPr/>
        </p:nvSpPr>
        <p:spPr>
          <a:xfrm rot="16200000" flipH="1">
            <a:off x="3164107" y="3835701"/>
            <a:ext cx="747348" cy="30451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30" name="Flèche droite 29"/>
          <p:cNvSpPr/>
          <p:nvPr/>
        </p:nvSpPr>
        <p:spPr>
          <a:xfrm rot="5400000" flipH="1">
            <a:off x="3796449" y="3810057"/>
            <a:ext cx="747345" cy="30451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2861" y="4556433"/>
            <a:ext cx="3665892" cy="18257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48753" y="1343933"/>
            <a:ext cx="2017025" cy="3027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0070C0"/>
                </a:solidFill>
              </a:ln>
              <a:noFill/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4672" y="1350594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+mj-lt"/>
              </a:rPr>
              <a:t>Clients</a:t>
            </a:r>
          </a:p>
        </p:txBody>
      </p:sp>
      <p:pic>
        <p:nvPicPr>
          <p:cNvPr id="36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59" y="5325791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30" y="5332571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tockage de données informatiques Icônes d&amp;#39;ordinateur Réseau informatique  Systèmes de stockage en réseau Disques durs, ordinateur, Réseau informatique,  ordinateur png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32" r="899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62" y="5343904"/>
            <a:ext cx="1194439" cy="6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2756074" y="4586555"/>
            <a:ext cx="221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3">
                    <a:lumMod val="50000"/>
                  </a:schemeClr>
                </a:solidFill>
              </a:rPr>
              <a:t>Stockage SAS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040339" y="1426641"/>
            <a:ext cx="124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/>
                </a:solidFill>
              </a:rPr>
              <a:t>SGBD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136741" y="1268409"/>
            <a:ext cx="3911920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Identification des différents points stratégiques de notre architecture :</a:t>
            </a:r>
          </a:p>
          <a:p>
            <a:endParaRPr lang="fr-FR" sz="1867" b="1" dirty="0"/>
          </a:p>
          <a:p>
            <a:r>
              <a:rPr lang="fr-FR" sz="1867" dirty="0"/>
              <a:t>     Communication entre le clients et les serveur lors de l’affichage de tables par exemple : réseaux,  </a:t>
            </a:r>
          </a:p>
          <a:p>
            <a:endParaRPr lang="fr-FR" sz="1867" dirty="0"/>
          </a:p>
          <a:p>
            <a:r>
              <a:rPr lang="fr-FR" sz="1867" dirty="0"/>
              <a:t>     Performance du serveur SAS et fine </a:t>
            </a:r>
            <a:r>
              <a:rPr lang="fr-FR" sz="1867" dirty="0" err="1"/>
              <a:t>tunning</a:t>
            </a:r>
            <a:r>
              <a:rPr lang="fr-FR" sz="1867" dirty="0"/>
              <a:t> de l’application SAS : CPU, RAM…..</a:t>
            </a:r>
          </a:p>
          <a:p>
            <a:endParaRPr lang="fr-FR" sz="1867" dirty="0"/>
          </a:p>
          <a:p>
            <a:r>
              <a:rPr lang="fr-FR" sz="1867" dirty="0"/>
              <a:t>     Lecture et écriture des données </a:t>
            </a:r>
            <a:r>
              <a:rPr lang="fr-FR" sz="1867" dirty="0" err="1"/>
              <a:t>vertica</a:t>
            </a:r>
            <a:r>
              <a:rPr lang="fr-FR" sz="1867" dirty="0"/>
              <a:t> : connecteur sas/</a:t>
            </a:r>
            <a:r>
              <a:rPr lang="fr-FR" sz="1867" dirty="0" err="1"/>
              <a:t>vertica</a:t>
            </a:r>
            <a:r>
              <a:rPr lang="fr-FR" sz="1867" dirty="0"/>
              <a:t>, paramétrage ODBC</a:t>
            </a:r>
          </a:p>
          <a:p>
            <a:endParaRPr lang="fr-FR" sz="1867" dirty="0"/>
          </a:p>
          <a:p>
            <a:r>
              <a:rPr lang="fr-FR" sz="1867" dirty="0"/>
              <a:t>     Lecture et écriture vers les stockages de données SAS : I/O</a:t>
            </a:r>
          </a:p>
          <a:p>
            <a:endParaRPr lang="fr-FR" sz="1867" dirty="0"/>
          </a:p>
          <a:p>
            <a:r>
              <a:rPr lang="fr-FR" sz="1867" dirty="0"/>
              <a:t>     </a:t>
            </a:r>
          </a:p>
        </p:txBody>
      </p:sp>
      <p:pic>
        <p:nvPicPr>
          <p:cNvPr id="1030" name="Picture 6" descr="attention - Ville de Seyss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7" y="2797054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attention - Ville de Seys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48" y="2219670"/>
            <a:ext cx="316473" cy="31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060456" y="2841383"/>
            <a:ext cx="262537" cy="24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9" name="Ellipse 48"/>
          <p:cNvSpPr/>
          <p:nvPr/>
        </p:nvSpPr>
        <p:spPr>
          <a:xfrm>
            <a:off x="3975457" y="2274276"/>
            <a:ext cx="262537" cy="24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50" name="Ellipse 49"/>
          <p:cNvSpPr/>
          <p:nvPr/>
        </p:nvSpPr>
        <p:spPr>
          <a:xfrm>
            <a:off x="3711028" y="3821937"/>
            <a:ext cx="262537" cy="24900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4</a:t>
            </a:r>
          </a:p>
        </p:txBody>
      </p:sp>
      <p:sp>
        <p:nvSpPr>
          <p:cNvPr id="51" name="Ellipse 50"/>
          <p:cNvSpPr/>
          <p:nvPr/>
        </p:nvSpPr>
        <p:spPr>
          <a:xfrm>
            <a:off x="4558017" y="2844733"/>
            <a:ext cx="262537" cy="24900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52" name="Ellipse 51"/>
          <p:cNvSpPr/>
          <p:nvPr/>
        </p:nvSpPr>
        <p:spPr>
          <a:xfrm>
            <a:off x="8218800" y="2217253"/>
            <a:ext cx="262537" cy="25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53" name="Ellipse 52"/>
          <p:cNvSpPr/>
          <p:nvPr/>
        </p:nvSpPr>
        <p:spPr>
          <a:xfrm>
            <a:off x="8218800" y="3332990"/>
            <a:ext cx="262537" cy="25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54" name="Ellipse 53"/>
          <p:cNvSpPr/>
          <p:nvPr/>
        </p:nvSpPr>
        <p:spPr>
          <a:xfrm>
            <a:off x="8218800" y="4485118"/>
            <a:ext cx="262537" cy="251641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55" name="Ellipse 54"/>
          <p:cNvSpPr/>
          <p:nvPr/>
        </p:nvSpPr>
        <p:spPr>
          <a:xfrm>
            <a:off x="8218800" y="5637246"/>
            <a:ext cx="262537" cy="25164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4 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450" y="3205515"/>
            <a:ext cx="544663" cy="285559"/>
          </a:xfrm>
          <a:prstGeom prst="rect">
            <a:avLst/>
          </a:prstGeom>
        </p:spPr>
      </p:pic>
      <p:pic>
        <p:nvPicPr>
          <p:cNvPr id="1032" name="Picture 8" descr="HPE Vertica pour SQL sous Hadoop | HPE Belgique | OID100885220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51" y="3241687"/>
            <a:ext cx="960372" cy="7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DBC Connector :: LeanXcale Documentati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7" t="27630" b="22219"/>
          <a:stretch/>
        </p:blipFill>
        <p:spPr bwMode="auto">
          <a:xfrm>
            <a:off x="4605849" y="2220553"/>
            <a:ext cx="907905" cy="3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ODBC Connector :: LeanXcale Documentati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7" t="27630" b="22219"/>
          <a:stretch/>
        </p:blipFill>
        <p:spPr bwMode="auto">
          <a:xfrm>
            <a:off x="4551632" y="3334741"/>
            <a:ext cx="907905" cy="3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Guard VPN - Pourquoi les gameuses et gamers en ont-ils besoin ?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80" y="2810813"/>
            <a:ext cx="346105" cy="3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403" y="2756925"/>
            <a:ext cx="10515600" cy="1239208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Etat des lieux : Procédure étalon 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05" y="1947374"/>
            <a:ext cx="9237922" cy="449713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du temps d’exécution d’une programme faisant </a:t>
            </a:r>
            <a:r>
              <a:rPr lang="fr-FR" dirty="0"/>
              <a:t>travailler uniquement le serveur SAS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7697-D91B-4CFC-8489-0068952DEA56}" type="slidenum">
              <a:rPr lang="fr-FR" smtClean="0"/>
              <a:t>5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16768" y="1947374"/>
            <a:ext cx="110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Tps en 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0552" y="1211147"/>
            <a:ext cx="112332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Méthodologie</a:t>
            </a:r>
            <a:r>
              <a:rPr lang="fr-FR" sz="1867" b="1" dirty="0"/>
              <a:t> : </a:t>
            </a:r>
            <a:r>
              <a:rPr lang="fr-FR" sz="1867" dirty="0"/>
              <a:t>comparaison de plusieurs exécutions d’un même programme </a:t>
            </a:r>
            <a:r>
              <a:rPr lang="fr-FR" sz="1867" dirty="0" smtClean="0"/>
              <a:t>faisant travailler uniquement le serveur SAS (Pas de </a:t>
            </a:r>
            <a:r>
              <a:rPr lang="fr-FR" sz="1867" dirty="0" err="1" smtClean="0"/>
              <a:t>Vertica</a:t>
            </a:r>
            <a:r>
              <a:rPr lang="fr-FR" sz="1867" dirty="0" smtClean="0"/>
              <a:t>)</a:t>
            </a:r>
            <a:endParaRPr lang="fr-FR" sz="1867" dirty="0"/>
          </a:p>
        </p:txBody>
      </p:sp>
      <p:sp>
        <p:nvSpPr>
          <p:cNvPr id="12" name="Ellipse 11"/>
          <p:cNvSpPr/>
          <p:nvPr/>
        </p:nvSpPr>
        <p:spPr>
          <a:xfrm>
            <a:off x="9434764" y="2538663"/>
            <a:ext cx="996616" cy="3817689"/>
          </a:xfrm>
          <a:prstGeom prst="ellipse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139801" y="3529187"/>
            <a:ext cx="656420" cy="2827165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792705" y="5570613"/>
            <a:ext cx="9237922" cy="36103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337196" y="3252188"/>
            <a:ext cx="110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</a:rPr>
              <a:t>Déc 20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628797" y="2260602"/>
            <a:ext cx="110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</a:rPr>
              <a:t>Déc 21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099948" y="5802385"/>
            <a:ext cx="110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</a:rPr>
              <a:t>Seuil : 16,8 s</a:t>
            </a:r>
            <a:endParaRPr lang="fr-FR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Décembre 2020 vs Décembre 2021</a:t>
            </a:r>
            <a:br>
              <a:rPr lang="fr-FR" dirty="0"/>
            </a:br>
            <a:r>
              <a:rPr lang="fr-FR" dirty="0"/>
              <a:t>Evolution du temps d’exécution d’une proc SAS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299231"/>
              </p:ext>
            </p:extLst>
          </p:nvPr>
        </p:nvGraphicFramePr>
        <p:xfrm>
          <a:off x="883554" y="2473361"/>
          <a:ext cx="11071607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58">
                  <a:extLst>
                    <a:ext uri="{9D8B030D-6E8A-4147-A177-3AD203B41FA5}">
                      <a16:colId xmlns:a16="http://schemas.microsoft.com/office/drawing/2014/main" val="1671417099"/>
                    </a:ext>
                  </a:extLst>
                </a:gridCol>
                <a:gridCol w="4060915">
                  <a:extLst>
                    <a:ext uri="{9D8B030D-6E8A-4147-A177-3AD203B41FA5}">
                      <a16:colId xmlns:a16="http://schemas.microsoft.com/office/drawing/2014/main" val="2601210775"/>
                    </a:ext>
                  </a:extLst>
                </a:gridCol>
                <a:gridCol w="3663734">
                  <a:extLst>
                    <a:ext uri="{9D8B030D-6E8A-4147-A177-3AD203B41FA5}">
                      <a16:colId xmlns:a16="http://schemas.microsoft.com/office/drawing/2014/main" val="4186670443"/>
                    </a:ext>
                  </a:extLst>
                </a:gridCol>
              </a:tblGrid>
              <a:tr h="483507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DEC 20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DEC21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645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Nb tirs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278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299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00974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Temps Moyen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13,52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15,75 s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2870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Temps Minimum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10,3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11,2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14368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Temps Maximum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34,8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75,6 s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47244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Temps Médian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12,2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13,5 s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65479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Nb tirs au dessus de 20 s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17</a:t>
                      </a:r>
                      <a:endParaRPr lang="fr-FR" sz="2400" dirty="0"/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fr-FR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13463"/>
                  </a:ext>
                </a:extLst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120552" y="1159400"/>
            <a:ext cx="112332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Méthodologie</a:t>
            </a:r>
            <a:r>
              <a:rPr lang="fr-FR" sz="1867" b="1" dirty="0"/>
              <a:t> : </a:t>
            </a:r>
            <a:r>
              <a:rPr lang="fr-FR" sz="1867" dirty="0"/>
              <a:t>comparaison de plusieurs exécutions d’un même programme </a:t>
            </a:r>
            <a:r>
              <a:rPr lang="fr-FR" sz="1867" dirty="0" smtClean="0"/>
              <a:t>faisant travailler uniquement le serveur SAS (Pas de </a:t>
            </a:r>
            <a:r>
              <a:rPr lang="fr-FR" sz="1867" dirty="0" err="1" smtClean="0"/>
              <a:t>Vertica</a:t>
            </a:r>
            <a:r>
              <a:rPr lang="fr-FR" sz="1867" dirty="0" smtClean="0"/>
              <a:t>)</a:t>
            </a:r>
            <a:endParaRPr lang="fr-FR" sz="1867" dirty="0"/>
          </a:p>
        </p:txBody>
      </p:sp>
      <p:sp>
        <p:nvSpPr>
          <p:cNvPr id="20" name="Flèche à angle droit 19"/>
          <p:cNvSpPr/>
          <p:nvPr/>
        </p:nvSpPr>
        <p:spPr>
          <a:xfrm rot="5400000">
            <a:off x="938558" y="1813831"/>
            <a:ext cx="562067" cy="6720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3794" y="1826377"/>
            <a:ext cx="950505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42 exécutions du programme supérieures à 20 secondes en déc. 2021 (vs 17 en déc. 2020)</a:t>
            </a:r>
            <a:endParaRPr lang="fr-FR" sz="1867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Le temps maximum d’une exécution est passé de 75,6 s en déc. 20 (vs </a:t>
            </a:r>
            <a:r>
              <a:rPr lang="fr-FR" sz="1867" dirty="0"/>
              <a:t>34,8 s en </a:t>
            </a:r>
            <a:r>
              <a:rPr lang="fr-FR" sz="1867" dirty="0" smtClean="0"/>
              <a:t>déc. 21 </a:t>
            </a:r>
            <a:r>
              <a:rPr lang="fr-FR" sz="1867" dirty="0" smtClean="0"/>
              <a:t>)</a:t>
            </a:r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40710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10" y="1495595"/>
            <a:ext cx="10688295" cy="4860757"/>
          </a:xfrm>
          <a:prstGeom prst="rect">
            <a:avLst/>
          </a:prstGeom>
        </p:spPr>
      </p:pic>
      <p:sp>
        <p:nvSpPr>
          <p:cNvPr id="9" name="Titre 4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/>
          <a:lstStyle/>
          <a:p>
            <a:r>
              <a:rPr lang="fr-FR" dirty="0" smtClean="0"/>
              <a:t>Evolution du temps d’exécution d’une programme faisant </a:t>
            </a:r>
            <a:r>
              <a:rPr lang="fr-FR" dirty="0"/>
              <a:t>travailler uniquement le serveur </a:t>
            </a:r>
            <a:r>
              <a:rPr lang="fr-FR" dirty="0" err="1" smtClean="0"/>
              <a:t>Vertica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7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719403" y="2756925"/>
            <a:ext cx="10515600" cy="1239208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2060"/>
                </a:solidFill>
              </a:rPr>
              <a:t>Etat des lieux : Procédure métier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 différentes exécutions d’un même programme SAS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7381" y="1003182"/>
            <a:ext cx="112332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Méthodologie : </a:t>
            </a:r>
            <a:r>
              <a:rPr lang="fr-FR" sz="1867" dirty="0"/>
              <a:t>comparaison de plusieurs exécutions d’un même programme avec l’option fullstimer afin de capturer les différentes métriques d’exécution </a:t>
            </a:r>
          </a:p>
        </p:txBody>
      </p:sp>
      <p:sp>
        <p:nvSpPr>
          <p:cNvPr id="6" name="Flèche à angle droit 5"/>
          <p:cNvSpPr/>
          <p:nvPr/>
        </p:nvSpPr>
        <p:spPr>
          <a:xfrm rot="5400000">
            <a:off x="1158449" y="1659801"/>
            <a:ext cx="562067" cy="6720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967541" y="1607889"/>
            <a:ext cx="9505056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/>
              <a:t>Le temps d’exécution d’une même requête peut passer du simple au quadruple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/>
              <a:t>le temps réel est considérablement plus élevé que le temps CPU total (utilisateur + système). Cela indique que SAS est dans un état </a:t>
            </a:r>
            <a:r>
              <a:rPr lang="fr-FR" sz="1867" dirty="0" smtClean="0"/>
              <a:t>d'attente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 smtClean="0"/>
              <a:t>On </a:t>
            </a:r>
            <a:r>
              <a:rPr lang="fr-FR" sz="1867" dirty="0"/>
              <a:t>note une augmentation du CPU </a:t>
            </a:r>
            <a:r>
              <a:rPr lang="fr-FR" sz="1867" dirty="0" smtClean="0"/>
              <a:t>time</a:t>
            </a:r>
            <a:endParaRPr lang="fr-FR" sz="1867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3713649"/>
              </p:ext>
            </p:extLst>
          </p:nvPr>
        </p:nvGraphicFramePr>
        <p:xfrm>
          <a:off x="1439482" y="3059867"/>
          <a:ext cx="1015775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544">
                  <a:extLst>
                    <a:ext uri="{9D8B030D-6E8A-4147-A177-3AD203B41FA5}">
                      <a16:colId xmlns:a16="http://schemas.microsoft.com/office/drawing/2014/main" val="1671417099"/>
                    </a:ext>
                  </a:extLst>
                </a:gridCol>
                <a:gridCol w="4050476">
                  <a:extLst>
                    <a:ext uri="{9D8B030D-6E8A-4147-A177-3AD203B41FA5}">
                      <a16:colId xmlns:a16="http://schemas.microsoft.com/office/drawing/2014/main" val="2601210775"/>
                    </a:ext>
                  </a:extLst>
                </a:gridCol>
                <a:gridCol w="3663734">
                  <a:extLst>
                    <a:ext uri="{9D8B030D-6E8A-4147-A177-3AD203B41FA5}">
                      <a16:colId xmlns:a16="http://schemas.microsoft.com/office/drawing/2014/main" val="4186670443"/>
                    </a:ext>
                  </a:extLst>
                </a:gridCol>
              </a:tblGrid>
              <a:tr h="344272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RUN</a:t>
                      </a:r>
                      <a:r>
                        <a:rPr lang="fr-FR" sz="2400" baseline="0" dirty="0" smtClean="0"/>
                        <a:t> A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RUN B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556450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Date 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16/12/2021 à 9h33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21/01/2022 à 10h47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91800974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Volumétrie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13 643 630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13 643 630 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9128700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Type de requêtes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PROCEDURE SQL TABLE</a:t>
                      </a:r>
                      <a:r>
                        <a:rPr lang="fr-FR" sz="2400" baseline="0" dirty="0" smtClean="0"/>
                        <a:t> SAS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PROCEDURE SQL TABLE</a:t>
                      </a:r>
                      <a:r>
                        <a:rPr lang="fr-FR" sz="2400" baseline="0" dirty="0" smtClean="0"/>
                        <a:t> SAS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89314368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Temps réel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10:20.54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44:52.41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78147244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User cpu time 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2:40.71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3:04.78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19065479"/>
                  </a:ext>
                </a:extLst>
              </a:tr>
              <a:tr h="344272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system cpu time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1:12.15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4:03.01</a:t>
                      </a:r>
                      <a:endParaRPr lang="fr-F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470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19f5b73f-f7b2-4e38-986b-3c29fa0e9eb9"/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8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18644</TotalTime>
  <Words>824</Words>
  <Application>Microsoft Office PowerPoint</Application>
  <PresentationFormat>Grand écran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Résoudre les problèmes de performance SAS® : notre méthodologie</vt:lpstr>
      <vt:lpstr>Comment analyser des problèmes de performance</vt:lpstr>
      <vt:lpstr>Architecture fonctionnelle </vt:lpstr>
      <vt:lpstr>Etat des lieux : Procédure étalon </vt:lpstr>
      <vt:lpstr>Evolution du temps d’exécution d’une programme faisant travailler uniquement le serveur SAS</vt:lpstr>
      <vt:lpstr>Focus Décembre 2020 vs Décembre 2021 Evolution du temps d’exécution d’une proc SAS </vt:lpstr>
      <vt:lpstr>Evolution du temps d’exécution d’une programme faisant travailler uniquement le serveur Vertica</vt:lpstr>
      <vt:lpstr>Présentation PowerPoint</vt:lpstr>
      <vt:lpstr>Comparaison de différentes exécutions d’un même programme SAS </vt:lpstr>
      <vt:lpstr>Présentation PowerPoint</vt:lpstr>
      <vt:lpstr>fine tuning de l’application SAS </vt:lpstr>
      <vt:lpstr>Comparaison de différentes exécutions d’un même programme SAS </vt:lpstr>
      <vt:lpstr>Conclusion</vt:lpstr>
      <vt:lpstr>Conclusion &amp; RECO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829</cp:revision>
  <dcterms:created xsi:type="dcterms:W3CDTF">2019-03-05T13:19:37Z</dcterms:created>
  <dcterms:modified xsi:type="dcterms:W3CDTF">2022-03-17T14:25:38Z</dcterms:modified>
  <cp:category>GT;Qualité des données</cp:category>
</cp:coreProperties>
</file>