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5" r:id="rId3"/>
    <p:sldMasterId id="2147483711" r:id="rId4"/>
    <p:sldMasterId id="2147483720" r:id="rId5"/>
    <p:sldMasterId id="2147483728" r:id="rId6"/>
    <p:sldMasterId id="2147483737" r:id="rId7"/>
  </p:sldMasterIdLst>
  <p:notesMasterIdLst>
    <p:notesMasterId r:id="rId9"/>
  </p:notesMasterIdLst>
  <p:handoutMasterIdLst>
    <p:handoutMasterId r:id="rId10"/>
  </p:handoutMasterIdLst>
  <p:sldIdLst>
    <p:sldId id="383" r:id="rId8"/>
  </p:sldIdLst>
  <p:sldSz cx="12192000" cy="6858000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78"/>
    <a:srgbClr val="750A92"/>
    <a:srgbClr val="0A6B92"/>
    <a:srgbClr val="E24A28"/>
    <a:srgbClr val="00B050"/>
    <a:srgbClr val="FFC000"/>
    <a:srgbClr val="310A92"/>
    <a:srgbClr val="0A2792"/>
    <a:srgbClr val="130A92"/>
    <a:srgbClr val="92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6" autoAdjust="0"/>
    <p:restoredTop sz="95179" autoAdjust="0"/>
  </p:normalViewPr>
  <p:slideViewPr>
    <p:cSldViewPr snapToGrid="0">
      <p:cViewPr varScale="1">
        <p:scale>
          <a:sx n="65" d="100"/>
          <a:sy n="65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11/01/2023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11/01/2023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11/01/2023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6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11/01/2023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11/01/2023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8.png"/><Relationship Id="rId5" Type="http://schemas.openxmlformats.org/officeDocument/2006/relationships/tags" Target="../tags/tag6.xml"/><Relationship Id="rId10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Annotation graphique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9" y="3372042"/>
            <a:ext cx="2231220" cy="16734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cap="all" dirty="0"/>
              <a:t>Les indicateurs </a:t>
            </a:r>
            <a:r>
              <a:rPr lang="fr-FR" b="1" cap="all" dirty="0" smtClean="0"/>
              <a:t>SAS</a:t>
            </a:r>
            <a:endParaRPr lang="fr-FR" cap="al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10170" y="1034824"/>
            <a:ext cx="2369891" cy="13080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264378"/>
                </a:solidFill>
              </a:rPr>
              <a:t>Utilisateur</a:t>
            </a:r>
            <a:endParaRPr lang="fr-FR" sz="2400" b="1" dirty="0" smtClean="0">
              <a:solidFill>
                <a:srgbClr val="264378"/>
              </a:solidFill>
            </a:endParaRPr>
          </a:p>
          <a:p>
            <a:endParaRPr lang="fr-FR" sz="900" dirty="0" smtClean="0"/>
          </a:p>
          <a:p>
            <a:pPr algn="ctr"/>
            <a:r>
              <a:rPr lang="fr-FR" sz="1400" dirty="0" smtClean="0"/>
              <a:t>Nombre d’utilisateurs connectés </a:t>
            </a:r>
            <a:r>
              <a:rPr lang="fr-FR" sz="1400" dirty="0"/>
              <a:t>sur les 3 derniers </a:t>
            </a:r>
            <a:r>
              <a:rPr lang="fr-FR" sz="1400" dirty="0" smtClean="0"/>
              <a:t>mois</a:t>
            </a:r>
            <a:endParaRPr lang="fr-FR" sz="1400" dirty="0"/>
          </a:p>
        </p:txBody>
      </p:sp>
      <p:cxnSp>
        <p:nvCxnSpPr>
          <p:cNvPr id="49" name="Connecteur droit 48"/>
          <p:cNvCxnSpPr>
            <a:stCxn id="30" idx="2"/>
            <a:endCxn id="29" idx="0"/>
          </p:cNvCxnSpPr>
          <p:nvPr/>
        </p:nvCxnSpPr>
        <p:spPr>
          <a:xfrm>
            <a:off x="2079424" y="2545160"/>
            <a:ext cx="3062" cy="740678"/>
          </a:xfrm>
          <a:prstGeom prst="line">
            <a:avLst/>
          </a:prstGeom>
          <a:noFill/>
          <a:ln w="762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3577645" y="1010049"/>
            <a:ext cx="2395150" cy="1574123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3" idx="2"/>
            <a:endCxn id="35" idx="0"/>
          </p:cNvCxnSpPr>
          <p:nvPr/>
        </p:nvCxnSpPr>
        <p:spPr>
          <a:xfrm flipH="1">
            <a:off x="4775219" y="2584172"/>
            <a:ext cx="1" cy="701667"/>
          </a:xfrm>
          <a:prstGeom prst="lin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6245120" y="1010049"/>
            <a:ext cx="2395150" cy="1574123"/>
          </a:xfrm>
          <a:prstGeom prst="round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56" idx="2"/>
            <a:endCxn id="33" idx="0"/>
          </p:cNvCxnSpPr>
          <p:nvPr/>
        </p:nvCxnSpPr>
        <p:spPr>
          <a:xfrm flipH="1">
            <a:off x="7442694" y="2584172"/>
            <a:ext cx="1" cy="738689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8911788" y="1010049"/>
            <a:ext cx="2395956" cy="1574124"/>
          </a:xfrm>
          <a:prstGeom prst="round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>
            <a:stCxn id="60" idx="2"/>
            <a:endCxn id="36" idx="0"/>
          </p:cNvCxnSpPr>
          <p:nvPr/>
        </p:nvCxnSpPr>
        <p:spPr>
          <a:xfrm>
            <a:off x="10109766" y="2584173"/>
            <a:ext cx="403" cy="738688"/>
          </a:xfrm>
          <a:prstGeom prst="lin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ZoneTexte 92"/>
          <p:cNvSpPr txBox="1"/>
          <p:nvPr/>
        </p:nvSpPr>
        <p:spPr>
          <a:xfrm>
            <a:off x="1328273" y="6201644"/>
            <a:ext cx="206663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fr-FR" sz="1100" b="1" cap="all" dirty="0" smtClean="0">
                <a:solidFill>
                  <a:schemeClr val="bg2">
                    <a:lumMod val="25000"/>
                  </a:schemeClr>
                </a:solidFill>
              </a:rPr>
              <a:t>ériode couverte :</a:t>
            </a:r>
            <a:endParaRPr lang="fr-FR" sz="1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577644" y="3285839"/>
            <a:ext cx="2395150" cy="2268319"/>
          </a:xfrm>
          <a:prstGeom prst="roundRect">
            <a:avLst/>
          </a:prstGeom>
          <a:noFill/>
          <a:ln w="2063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884911" y="3285838"/>
            <a:ext cx="2395150" cy="2268319"/>
          </a:xfrm>
          <a:prstGeom prst="roundRect">
            <a:avLst/>
          </a:prstGeom>
          <a:noFill/>
          <a:ln w="206375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8331" y="3474351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245119" y="3322861"/>
            <a:ext cx="2395150" cy="2268319"/>
          </a:xfrm>
          <a:prstGeom prst="roundRect">
            <a:avLst/>
          </a:prstGeom>
          <a:noFill/>
          <a:ln w="2063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8912594" y="3322861"/>
            <a:ext cx="2395150" cy="2268319"/>
          </a:xfrm>
          <a:prstGeom prst="roundRect">
            <a:avLst/>
          </a:prstGeom>
          <a:noFill/>
          <a:ln w="2063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73919" y="3474351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110044" y="3514092"/>
            <a:ext cx="12192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84912" y="971037"/>
            <a:ext cx="2389024" cy="1574123"/>
          </a:xfrm>
          <a:prstGeom prst="roundRect">
            <a:avLst/>
          </a:prstGeom>
          <a:noFill/>
          <a:ln w="762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245119" y="1094741"/>
            <a:ext cx="2365481" cy="10926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264378"/>
                </a:solidFill>
              </a:rPr>
              <a:t>User/jour</a:t>
            </a:r>
            <a:endParaRPr lang="fr-FR" sz="2400" b="1" dirty="0" smtClean="0">
              <a:solidFill>
                <a:srgbClr val="264378"/>
              </a:solidFill>
            </a:endParaRPr>
          </a:p>
          <a:p>
            <a:endParaRPr lang="fr-FR" sz="900" dirty="0" smtClean="0"/>
          </a:p>
          <a:p>
            <a:pPr algn="ctr"/>
            <a:r>
              <a:rPr lang="fr-FR" sz="1400" dirty="0" smtClean="0"/>
              <a:t>Nombre moyen d’utilisateurs</a:t>
            </a:r>
          </a:p>
          <a:p>
            <a:pPr algn="ctr"/>
            <a:r>
              <a:rPr lang="fr-FR" sz="1400" dirty="0" smtClean="0"/>
              <a:t>par jour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528131" y="1131135"/>
            <a:ext cx="3211902" cy="10926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264378"/>
                </a:solidFill>
              </a:rPr>
              <a:t>Session/User</a:t>
            </a:r>
            <a:endParaRPr lang="fr-FR" sz="2400" b="1" dirty="0" smtClean="0">
              <a:solidFill>
                <a:srgbClr val="264378"/>
              </a:solidFill>
            </a:endParaRPr>
          </a:p>
          <a:p>
            <a:endParaRPr lang="fr-FR" sz="900" dirty="0" smtClean="0"/>
          </a:p>
          <a:p>
            <a:pPr algn="ctr"/>
            <a:r>
              <a:rPr lang="fr-FR" sz="1400" dirty="0" smtClean="0"/>
              <a:t>Nombre de sessions </a:t>
            </a:r>
          </a:p>
          <a:p>
            <a:pPr algn="ctr"/>
            <a:r>
              <a:rPr lang="fr-FR" sz="1400" dirty="0" smtClean="0"/>
              <a:t>par utilisateur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77644" y="1076654"/>
            <a:ext cx="2363363" cy="15234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264378"/>
                </a:solidFill>
              </a:rPr>
              <a:t>Tx</a:t>
            </a:r>
            <a:r>
              <a:rPr lang="fr-FR" sz="2800" b="1" dirty="0" smtClean="0">
                <a:solidFill>
                  <a:srgbClr val="264378"/>
                </a:solidFill>
              </a:rPr>
              <a:t> Activité</a:t>
            </a:r>
            <a:endParaRPr lang="fr-FR" sz="2400" b="1" dirty="0" smtClean="0">
              <a:solidFill>
                <a:srgbClr val="264378"/>
              </a:solidFill>
            </a:endParaRPr>
          </a:p>
          <a:p>
            <a:endParaRPr lang="fr-FR" sz="900" dirty="0" smtClean="0"/>
          </a:p>
          <a:p>
            <a:pPr algn="ctr"/>
            <a:r>
              <a:rPr lang="fr-FR" sz="1400" dirty="0"/>
              <a:t>U</a:t>
            </a:r>
            <a:r>
              <a:rPr lang="fr-FR" sz="1400" dirty="0" smtClean="0"/>
              <a:t>tilisateurs connectés au moins une fois sur </a:t>
            </a:r>
            <a:r>
              <a:rPr lang="fr-FR" sz="1400" dirty="0"/>
              <a:t>les 3 derniers m</a:t>
            </a:r>
            <a:r>
              <a:rPr lang="fr-FR" sz="1400" dirty="0" smtClean="0"/>
              <a:t>ois /</a:t>
            </a:r>
            <a:endParaRPr lang="fr-FR" sz="1400" dirty="0"/>
          </a:p>
          <a:p>
            <a:pPr algn="ctr"/>
            <a:r>
              <a:rPr lang="fr-FR" sz="1400" dirty="0" smtClean="0"/>
              <a:t>utilisateurs habilités</a:t>
            </a:r>
          </a:p>
        </p:txBody>
      </p:sp>
      <p:pic>
        <p:nvPicPr>
          <p:cNvPr id="3" name="Image 2" descr="Annotation graphique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4" y="3474350"/>
            <a:ext cx="1958400" cy="1468800"/>
          </a:xfrm>
          <a:prstGeom prst="rect">
            <a:avLst/>
          </a:prstGeom>
        </p:spPr>
      </p:pic>
      <p:pic>
        <p:nvPicPr>
          <p:cNvPr id="15" name="Image 14" descr="Annotation graphique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63" y="3582339"/>
            <a:ext cx="1958400" cy="1468800"/>
          </a:xfrm>
          <a:prstGeom prst="rect">
            <a:avLst/>
          </a:prstGeom>
        </p:spPr>
      </p:pic>
      <p:pic>
        <p:nvPicPr>
          <p:cNvPr id="16" name="Image 15" descr="Annotation graphique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84" y="5795795"/>
            <a:ext cx="1332000" cy="999000"/>
          </a:xfrm>
          <a:prstGeom prst="rect">
            <a:avLst/>
          </a:prstGeom>
        </p:spPr>
      </p:pic>
      <p:pic>
        <p:nvPicPr>
          <p:cNvPr id="17" name="Image 16" descr="Annotation graphique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1" y="3378248"/>
            <a:ext cx="2222945" cy="16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f4f733be-033d-4971-9513-f4fdda02ae09"/>
  <p:tag name="_AMO_REFRESHMULTIPLELIST" val="&lt;Items&gt;&#10;  &lt;Item Id=&quot;178882372&quot; Checked=&quot;False&quot; /&gt;&#10;  &lt;Item Id=&quot;95993801&quot; Checked=&quot;False&quot; /&gt;&#10;  &lt;Item Id=&quot;723489536&quot; Checked=&quot;False&quot; /&gt;&#10;  &lt;Item Id=&quot;868206342&quot; Checked=&quot;False&quot; /&gt;&#10;  &lt;Item Id=&quot;796860327&quot; Checked=&quot;False&quot; /&gt;&#10;&lt;/Items&gt;"/>
  <p:tag name="_AMO_CONTENTDEFINITION_178882372" val="&lt;ContentDefinition name=&quot;kpi_sp_w_kpi_usage_sas&quot; rsid=&quot;178882372&quot; type=&quot;StoredProcess&quot; format=&quot;ReportXml&quot; imgfmt=&quot;ActiveX&quot; created=&quot;01/11/2023 12:00:20&quot; modifed=&quot;01/11/2023 14:59:07&quot; user=&quot;xavier.illy@acm.fr&quot; apply=&quot;False&quot; css=&quot;C:\Program Files\SASEGHome\SASAddInforMicrosoftOffice\8\Styles\SasWeb.css&quot; range=&quot;kpi_sp_w_kpi_usage_sas&quot; auto=&quot;True&quot; xTime=&quot;00:00:23.3182087&quot; rTime=&quot;00:00:00.7741680&quot; bgnew=&quot;False&quot; nFmt=&quot;False&quot; grphSet=&quot;True&quot; imgY=&quot;0&quot; imgX=&quot;0&quot; redirect=&quot;False&quot;&gt;&#10;  &lt;files&gt;C:\Users\BAMBACH\Documents\My SAS Files\Add-In for Microsoft Office\_SOA_A5AOOV40.BC000037_388212571\main.srx&lt;/files&gt;&#10;  &lt;parents /&gt;&#10;  &lt;children /&gt;&#10;  &lt;param n=&quot;DisplayName&quot; v=&quot;kpi_sp_w_kpi_usage_sas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UTILISATEUR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kpi_sp_w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kpi_sp_w_kpi_usage_sas&amp;lt;/DisplayName&amp;gt;&amp;#xD;&amp;#xA;  &amp;lt;SBIP&amp;gt;/Shared Data ACM FRANCE/ADMOUTILS/kpi_sp_w_kpi_usage_sas&amp;lt;/SBIP&amp;gt;&amp;#xD;&amp;#xA;  &amp;lt;SBIPFull&amp;gt;/Shared Data ACM FRANCE/ADMOUTILS/kpi_sp_w_kpi_usage_sas(StoredProcess)&amp;lt;/SBIPFull&amp;gt;&amp;#xD;&amp;#xA;  &amp;lt;Path&amp;gt;/Shared Data ACM FRANCE/ADMOUTILS/kpi_sp_w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178882372_ROM_F0.SEC2.GANNO_1.SEC1.BDY.IMG1" val="&lt;ContentLocation path=&quot;F0.SEC2.GAnno_1.SEC1.BDY.IMG1&quot; rsid=&quot;178882372&quot; tag=&quot;ROM&quot; fid=&quot;0&quot; /&gt;"/>
  <p:tag name="_AMO_CONTENTDEFINITION_723489536" val="&lt;ContentDefinition name=&quot;kpi_sp_w_kpi_usage_sas (2)&quot; rsid=&quot;723489536&quot; type=&quot;StoredProcess&quot; format=&quot;ReportXml&quot; imgfmt=&quot;ActiveX&quot; created=&quot;01/11/2023 12:02:35&quot; modifed=&quot;01/11/2023 14:59:52&quot; user=&quot;xavier.illy@acm.fr&quot; apply=&quot;False&quot; css=&quot;C:\Program Files\SASEGHome\SASAddInforMicrosoftOffice\8\Styles\SasWeb.css&quot; range=&quot;kpi_sp_w_kpi_usage_sas__2__2&quot; auto=&quot;True&quot; xTime=&quot;00:00:11.8002284&quot; rTime=&quot;00:00:00.4968826&quot; bgnew=&quot;False&quot; nFmt=&quot;False&quot; grphSet=&quot;True&quot; imgY=&quot;0&quot; imgX=&quot;0&quot; redirect=&quot;False&quot;&gt;&#10;  &lt;files&gt;C:\Users\BAMBACH\Documents\My SAS Files\Add-In for Microsoft Office\_SOA_A5AOOV40.BC000037_325329347\main.srx&lt;/files&gt;&#10;  &lt;parents /&gt;&#10;  &lt;children /&gt;&#10;  &lt;param n=&quot;DisplayName&quot; v=&quot;kpi_sp_w_kpi_usage_sas (2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SESSION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kpi_sp_w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kpi_sp_w_kpi_usage_sas&amp;lt;/DisplayName&amp;gt;&amp;#xD;&amp;#xA;  &amp;lt;SBIP&amp;gt;/Shared Data ACM FRANCE/ADMOUTILS/kpi_sp_w_kpi_usage_sas&amp;lt;/SBIP&amp;gt;&amp;#xD;&amp;#xA;  &amp;lt;SBIPFull&amp;gt;/Shared Data ACM FRANCE/ADMOUTILS/kpi_sp_w_kpi_usage_sas(StoredProcess)&amp;lt;/SBIPFull&amp;gt;&amp;#xD;&amp;#xA;  &amp;lt;Path&amp;gt;/Shared Data ACM FRANCE/ADMOUTILS/kpi_sp_w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723489536_ROM_F0.SEC2.GANNO_1.SEC1.BDY.IMG1" val="&lt;ContentLocation path=&quot;F0.SEC2.GAnno_1.SEC1.BDY.IMG1&quot; rsid=&quot;723489536&quot; tag=&quot;ROM&quot; fid=&quot;0&quot; /&gt;"/>
  <p:tag name="_AMO_CONTENTDEFINITION_868206342" val="&lt;ContentDefinition name=&quot;kpi_sp_w_kpi_usage_sas (3)&quot; rsid=&quot;868206342&quot; type=&quot;StoredProcess&quot; format=&quot;ReportXml&quot; imgfmt=&quot;ActiveX&quot; created=&quot;01/11/2023 12:03:01&quot; modifed=&quot;01/11/2023 15:00:05&quot; user=&quot;xavier.illy@acm.fr&quot; apply=&quot;False&quot; css=&quot;C:\Program Files\SASEGHome\SASAddInforMicrosoftOffice\8\Styles\SasWeb.css&quot; range=&quot;kpi_sp_w_kpi_usage_sas__3_&quot; auto=&quot;True&quot; xTime=&quot;00:00:12.5188202&quot; rTime=&quot;00:00:00.6492799&quot; bgnew=&quot;False&quot; nFmt=&quot;False&quot; grphSet=&quot;True&quot; imgY=&quot;0&quot; imgX=&quot;0&quot; redirect=&quot;False&quot;&gt;&#10;  &lt;files&gt;C:\Users\BAMBACH\Documents\My SAS Files\Add-In for Microsoft Office\_SOA_A5AOOV40.BC000037_653614404\main.srx&lt;/files&gt;&#10;  &lt;parents /&gt;&#10;  &lt;children /&gt;&#10;  &lt;param n=&quot;DisplayName&quot; v=&quot;kpi_sp_w_kpi_usage_sas (3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PERIOD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kpi_sp_w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kpi_sp_w_kpi_usage_sas&amp;lt;/DisplayName&amp;gt;&amp;#xD;&amp;#xA;  &amp;lt;SBIP&amp;gt;/Shared Data ACM FRANCE/ADMOUTILS/kpi_sp_w_kpi_usage_sas&amp;lt;/SBIP&amp;gt;&amp;#xD;&amp;#xA;  &amp;lt;SBIPFull&amp;gt;/Shared Data ACM FRANCE/ADMOUTILS/kpi_sp_w_kpi_usage_sas(StoredProcess)&amp;lt;/SBIPFull&amp;gt;&amp;#xD;&amp;#xA;  &amp;lt;Path&amp;gt;/Shared Data ACM FRANCE/ADMOUTILS/kpi_sp_w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868206342_ROM_F0.SEC2.GANNO_1.SEC1.BDY.IMG1" val="&lt;ContentLocation path=&quot;F0.SEC2.GAnno_1.SEC1.BDY.IMG1&quot; rsid=&quot;868206342&quot; tag=&quot;ROM&quot; fid=&quot;0&quot; /&gt;"/>
  <p:tag name="_AMO_CONTENTDEFINITION_796860327" val="&lt;ContentDefinition name=&quot;kpi_sp_w_kpi_usage_sas (4)&quot; rsid=&quot;796860327&quot; type=&quot;StoredProcess&quot; format=&quot;ReportXml&quot; imgfmt=&quot;ActiveX&quot; created=&quot;01/11/2023 14:11:40&quot; modifed=&quot;01/11/2023 15:00:20&quot; user=&quot;xavier.illy@acm.fr&quot; apply=&quot;False&quot; css=&quot;C:\Program Files\SASEGHome\SASAddInforMicrosoftOffice\8\Styles\SasWeb.css&quot; range=&quot;kpi_sp_w_kpi_usage_sas__4_&quot; auto=&quot;True&quot; xTime=&quot;00:00:13.8191395&quot; rTime=&quot;00:00:00.5611325&quot; bgnew=&quot;False&quot; nFmt=&quot;False&quot; grphSet=&quot;True&quot; imgY=&quot;0&quot; imgX=&quot;0&quot; redirect=&quot;False&quot;&gt;&#10;  &lt;files&gt;C:\Users\BAMBACH\Documents\My SAS Files\Add-In for Microsoft Office\_SOA_A5AOOV40.BC000037_865522461\main.srx&lt;/files&gt;&#10;  &lt;parents /&gt;&#10;  &lt;children /&gt;&#10;  &lt;param n=&quot;DisplayName&quot; v=&quot;kpi_sp_w_kpi_usage_sas (4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MOYENN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kpi_sp_w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kpi_sp_w_kpi_usage_sas&amp;lt;/DisplayName&amp;gt;&amp;#xD;&amp;#xA;  &amp;lt;SBIP&amp;gt;/Shared Data ACM FRANCE/ADMOUTILS/kpi_sp_w_kpi_usage_sas&amp;lt;/SBIP&amp;gt;&amp;#xD;&amp;#xA;  &amp;lt;SBIPFull&amp;gt;/Shared Data ACM FRANCE/ADMOUTILS/kpi_sp_w_kpi_usage_sas(StoredProcess)&amp;lt;/SBIPFull&amp;gt;&amp;#xD;&amp;#xA;  &amp;lt;Path&amp;gt;/Shared Data ACM FRANCE/ADMOUTILS/kpi_sp_w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796860327_ROM_F0.SEC2.GANNO_1.SEC1.BDY.IMG1" val="&lt;ContentLocation path=&quot;F0.SEC2.GAnno_1.SEC1.BDY.IMG1&quot; rsid=&quot;796860327&quot; tag=&quot;ROM&quot; fid=&quot;0&quot; /&gt;"/>
  <p:tag name="_AMO_XMLVERSION" val="1"/>
  <p:tag name="_AMO_CONTENTDEFINITION_95993801" val="&lt;ContentDefinition name=&quot;kpi_sp_w_kpi_usage_sas (2)&quot; rsid=&quot;95993801&quot; type=&quot;StoredProcess&quot; format=&quot;ReportXml&quot; imgfmt=&quot;ActiveX&quot; created=&quot;01/11/2023 12:02:26&quot; modifed=&quot;01/11/2023 15:02:48&quot; user=&quot;xavier.illy@acm.fr&quot; apply=&quot;False&quot; css=&quot;C:\Program Files\SASEGHome\SASAddInforMicrosoftOffice\8\Styles\SasWeb.css&quot; range=&quot;kpi_sp_w_kpi_usage_sas__2_&quot; auto=&quot;True&quot; xTime=&quot;00:00:13.0318199&quot; rTime=&quot;00:00:00.6056538&quot; bgnew=&quot;False&quot; nFmt=&quot;False&quot; grphSet=&quot;True&quot; imgY=&quot;0&quot; imgX=&quot;0&quot; redirect=&quot;False&quot;&gt;&#10;  &lt;files&gt;C:\Users\BAMBACH\Documents\My SAS Files\Add-In for Microsoft Office\_SOA_A5AOOV40.BC000037_82021426\main.srx&lt;/files&gt;&#10;  &lt;parents /&gt;&#10;  &lt;children /&gt;&#10;  &lt;param n=&quot;DisplayName&quot; v=&quot;kpi_sp_w_kpi_usage_sas (2)&quot; /&gt;&#10;  &lt;param n=&quot;DisplayType&quot; v=&quot;Application stockée&quot; /&gt;&#10;  &lt;param n=&quot;AMO_Version&quot; v=&quot;8.0&quot; /&gt;&#10;  &lt;param n=&quot;ServerHostName&quot; v=&quot;isasazj3.cm-cic.fr&quot; /&gt;&#10;  &lt;param n=&quot;Author&quot; v=&quot;GAILLARD Vincent&quot; /&gt;&#10;  &lt;param n=&quot;AMO_Description&quot; v=&quot;KPI usage SAS&quot; /&gt;&#10;  &lt;param n=&quot;RawValues&quot; v=&quot;False&quot; /&gt;&#10;  &lt;param n=&quot;Prompts&quot; v=&quot;&amp;lt;PromptValues obj=&amp;quot;p1&amp;quot; version=&amp;quot;1.0&amp;quot;&amp;gt;&amp;lt;DefinitionReferencesAndValues&amp;gt;&amp;lt;PromptDefinitionReference obj=&amp;quot;p2&amp;quot; promptId=&amp;quot;PromptDef_1619608727902_798233&amp;quot; name=&amp;quot;prfMkpiUSAGESAS_etape&amp;quot; definitionType=&amp;quot;TextDefinition&amp;quot; selectionType=&amp;quot;Single&amp;quot;&amp;gt;&amp;lt;Value&amp;gt;&amp;lt;String obj=&amp;quot;p3&amp;quot; value=&amp;quot;ACTIVITE&amp;quot; /&amp;gt;&amp;lt;/Value&amp;gt;&amp;lt;/PromptDefinitionReference&amp;gt;&amp;lt;/DefinitionReferencesAndValues&amp;gt;&amp;lt;/PromptValues&amp;gt;&quot; /&gt;&#10;  &lt;param n=&quot;HasPrompts&quot; v=&quot;True&quot; /&gt;&#10;  &lt;param n=&quot;DNA&quot; v=&quot;&amp;lt;DNA&amp;gt;&amp;#xD;&amp;#xA;  &amp;lt;Type&amp;gt;StoredProcess&amp;lt;/Type&amp;gt;&amp;#xD;&amp;#xA;  &amp;lt;Name&amp;gt;kpi_sp_w_kpi_usage_sas&amp;lt;/Name&amp;gt;&amp;#xD;&amp;#xA;  &amp;lt;Version&amp;gt;1&amp;lt;/Version&amp;gt;&amp;#xD;&amp;#xA;  &amp;lt;Assembly&amp;gt;SAS.EG.SDS.Model&amp;lt;/Assembly&amp;gt;&amp;#xD;&amp;#xA;  &amp;lt;Factory&amp;gt;SAS.EG.SDS.Model.Creator&amp;lt;/Factory&amp;gt;&amp;#xD;&amp;#xA;  &amp;lt;ParentName&amp;gt;ADMOUTILS&amp;lt;/ParentName&amp;gt;&amp;#xD;&amp;#xA;  &amp;lt;DisplayName&amp;gt;kpi_sp_w_kpi_usage_sas&amp;lt;/DisplayName&amp;gt;&amp;#xD;&amp;#xA;  &amp;lt;SBIP&amp;gt;/Shared Data ACM FRANCE/ADMOUTILS/kpi_sp_w_kpi_usage_sas&amp;lt;/SBIP&amp;gt;&amp;#xD;&amp;#xA;  &amp;lt;SBIPFull&amp;gt;/Shared Data ACM FRANCE/ADMOUTILS/kpi_sp_w_kpi_usage_sas(StoredProcess)&amp;lt;/SBIPFull&amp;gt;&amp;#xD;&amp;#xA;  &amp;lt;Path&amp;gt;/Shared Data ACM FRANCE/ADMOUTILS/kpi_sp_w_kpi_usage_sas&amp;lt;/Path&amp;gt;&amp;#xD;&amp;#xA;&amp;lt;/DNA&amp;gt;&quot; /&gt;&#10;  &lt;param n=&quot;ServerName&quot; v=&quot;SASApp&quot; /&gt;&#10;  &lt;param n=&quot;ClassName&quot; v=&quot;SAS.OfficeAddin.StoredProcess&quot; /&gt;&#10;  &lt;param n=&quot;UnselectedIds&quot; v=&quot;&quot; /&gt;&#10;  &lt;param n=&quot;_ROM_Version_&quot; v=&quot;1.3&quot; /&gt;&#10;  &lt;param n=&quot;_ROM_Application_&quot; v=&quot;ODS&quot; /&gt;&#10;  &lt;param n=&quot;_ROM_AppVersion_&quot; v=&quot;9.4&quot; /&gt;&#10;  &lt;fids n=&quot;main.srx&quot; v=&quot;0&quot; /&gt;&#10;  &lt;ExcelXMLOptions AdjColWidths=&quot;True&quot; RowOpt=&quot;InsertEntire&quot; ColOpt=&quot;InsertCells&quot; /&gt;&#10;&lt;/ContentDefinition&gt;"/>
  <p:tag name="_AMO_CONTENTLOCATION_95993801_ROM_F0.SEC2.GANNO_1.SEC1.BDY.IMG1" val="&lt;ContentLocation path=&quot;F0.SEC2.GAnno_1.SEC1.BDY.IMG1&quot; rsid=&quot;95993801&quot; tag=&quot;ROM&quot; fid=&quot;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SINGLEOBJECT_" val="_AMO_SingleObject_95993801_ROM_F0.SEC2.GAnno_1.SEC1.BDY.IMG1"/>
  <p:tag name="RSID" val="959938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SINGLEOBJECT_" val="_AMO_SingleObject_178882372_ROM_F0.SEC2.GAnno_1.SEC1.BDY.IMG1"/>
  <p:tag name="RSID" val="1788823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SINGLEOBJECT_" val="_AMO_SingleObject_723489536_ROM_F0.SEC2.GAnno_1.SEC1.BDY.IMG1"/>
  <p:tag name="RSID" val="723489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SINGLEOBJECT_" val="_AMO_SingleObject_868206342_ROM_F0.SEC2.GAnno_1.SEC1.BDY.IMG1"/>
  <p:tag name="RSID" val="8682063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SINGLEOBJECT_" val="_AMO_SingleObject_796860327_ROM_F0.SEC2.GAnno_1.SEC1.BDY.IMG1"/>
  <p:tag name="RSID" val="796860327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6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48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Segoe UI Semilight</vt:lpstr>
      <vt:lpstr>Wingdings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Les indicateurs 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688</cp:revision>
  <dcterms:created xsi:type="dcterms:W3CDTF">2019-03-05T13:19:37Z</dcterms:created>
  <dcterms:modified xsi:type="dcterms:W3CDTF">2023-01-11T14:03:17Z</dcterms:modified>
  <cp:category>GT;Qualité des données</cp:category>
</cp:coreProperties>
</file>