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5" r:id="rId15"/>
    <p:sldId id="271" r:id="rId16"/>
    <p:sldId id="273" r:id="rId17"/>
    <p:sldId id="274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5BCA-CF21-4702-AE79-997CC189C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CD114-F2D9-4101-A18E-58824957D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D1C66-FF98-4ACA-9035-D275D80F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5AAD-8E00-45D1-88C8-BD31B5F6A33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C24D-73B3-4BF5-A326-A120F643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80FE-7ABD-45F9-B0D9-FD22C1EE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FA0D-BBF4-4C8A-A50E-81D6ACC1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5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B3C6-59F6-4D19-8161-8088D590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A92AC-96A3-4F0D-9740-E95DCCD3C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5F7A9-F35A-4089-ADF1-2B14AA7F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5AAD-8E00-45D1-88C8-BD31B5F6A33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55F1-85DB-4B95-AD4D-0EC7E7B6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E55D9-49B3-4FA8-B3C6-B021FB85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FA0D-BBF4-4C8A-A50E-81D6ACC1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5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4E439-17FE-4D73-822A-CFF25965D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30E4A-94F3-42BC-A813-EB3A3B231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95CE-47AF-4CF1-ADA1-D962D82E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5AAD-8E00-45D1-88C8-BD31B5F6A33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3CFAF-DF85-416C-A43C-8EE79F70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11A0-D9D7-4F4A-88CB-62E159E5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FA0D-BBF4-4C8A-A50E-81D6ACC1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A0BA-6C17-4982-857F-FDDDFCFC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61E9-861D-4EE4-843F-B3D2F6929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7879-C28A-48BE-B506-7175B9F7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5AAD-8E00-45D1-88C8-BD31B5F6A33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6F6F0-528E-4E56-85AC-E2901ECF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51C43-3DAC-40C1-992A-C8E7C8F1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FA0D-BBF4-4C8A-A50E-81D6ACC1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4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73A9-C106-4289-9675-09F6AC65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09AE1-8542-4972-862E-3CEFCC89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0C97C-259A-4F05-9028-BE5F2DE9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5AAD-8E00-45D1-88C8-BD31B5F6A33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D1F11-A868-42BB-9908-8C4F5A5D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579F-E247-4068-B0FB-A9607EA8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FA0D-BBF4-4C8A-A50E-81D6ACC1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B3BD-FE9B-4AE4-A127-84C92180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4F98-7075-4940-A3FF-0602C7BF9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E0F62-7C1E-4884-83DC-E6EC6740A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140D5-7B42-4BC8-88C8-E6B211CB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5AAD-8E00-45D1-88C8-BD31B5F6A33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9EDB1-E534-4494-8DCE-65922682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35B35-0670-4397-8F39-B8AC5E09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FA0D-BBF4-4C8A-A50E-81D6ACC1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9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27CC-2E56-4525-A896-BDD74C56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30E54-349E-4E6C-8979-C4A604DA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37699-42DC-4E1E-A848-B29DF6EB2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D8AA6-CA50-4364-87B0-E96A26952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11F20-F2B2-447C-B6B2-DA6235637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262DE-74C0-4125-8F18-A1466154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5AAD-8E00-45D1-88C8-BD31B5F6A33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127C5-9548-4A56-92B2-615E02D5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DE056-F35C-4335-8C09-EE450651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FA0D-BBF4-4C8A-A50E-81D6ACC1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A8CD-DBC0-4DA2-99AF-E88E10EE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08B36-31F9-4F8F-B1A1-F4A73A3E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5AAD-8E00-45D1-88C8-BD31B5F6A33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7CF4E-6459-4573-8809-9A2E6338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69F23-6F75-4187-AC6F-34015E4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FA0D-BBF4-4C8A-A50E-81D6ACC1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31172-7C55-43CA-9980-05377EEA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5AAD-8E00-45D1-88C8-BD31B5F6A33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C9F7B-2A82-40D5-94B2-2059C5A1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29E09-B4FF-497F-A847-F218B63A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FA0D-BBF4-4C8A-A50E-81D6ACC1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0E19-F322-498F-9150-FAB2F4F1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8931-775C-4106-BE7C-B84050A7A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A5D6C-E508-4667-827C-83A4DC22D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07BA2-9389-402F-8C36-87CF4FCE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5AAD-8E00-45D1-88C8-BD31B5F6A33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80F35-248E-48C8-9C22-5AA6E32B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355E1-828F-44CB-8A7F-D869A6AC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FA0D-BBF4-4C8A-A50E-81D6ACC1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607F-662B-4419-B241-7A6BD917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06EAE-3563-426F-86C6-D8D66BF32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BC036-6229-4E0C-9012-5967F4661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2AFC3-EC5B-416D-90A5-B5D7E47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5AAD-8E00-45D1-88C8-BD31B5F6A33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3177E-FFCF-4844-89EF-6B33A1B2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D2700-AA0F-4FC7-84D8-C8CB6CDA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FA0D-BBF4-4C8A-A50E-81D6ACC1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2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46F9B-4C85-4512-B82E-0C2ECDF0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FD27C-C877-47C4-B6AC-037488F6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1ADA-6384-495B-B61F-AD78300E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5AAD-8E00-45D1-88C8-BD31B5F6A33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B6A2-E5C3-4A96-A428-F0DDEA09D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A40F-95AE-4080-97EF-C30FB4EC9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8FA0D-BBF4-4C8A-A50E-81D6ACC1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dog.com/references/html/tags/audio/" TargetMode="External"/><Relationship Id="rId2" Type="http://schemas.openxmlformats.org/officeDocument/2006/relationships/hyperlink" Target="http://www.htmldog.com/guides/html/advanced/embeddedcontent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Canvas_API/Tutorial/Basic_usage" TargetMode="External"/><Relationship Id="rId2" Type="http://schemas.openxmlformats.org/officeDocument/2006/relationships/hyperlink" Target="http://htmldog.com/references/html/tags/video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5canvastutorials.com/" TargetMode="External"/><Relationship Id="rId2" Type="http://schemas.openxmlformats.org/officeDocument/2006/relationships/hyperlink" Target="https://www.youtube.com/watch?v=N0BNbngr2IY&amp;t=604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beriangeek.net/2017/01/8-cool-effects-you-can-create-with-html5-canva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3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6096000" y="1433512"/>
            <a:ext cx="64355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300" dirty="0">
                <a:latin typeface="Abadi" panose="020B0604020104020204" pitchFamily="34" charset="0"/>
              </a:rPr>
              <a:t>Video</a:t>
            </a:r>
          </a:p>
          <a:p>
            <a:r>
              <a:rPr lang="en-US" sz="9600" b="1" spc="300" dirty="0">
                <a:latin typeface="Abadi" panose="020B0604020104020204" pitchFamily="34" charset="0"/>
              </a:rPr>
              <a:t>Audio &amp;</a:t>
            </a:r>
          </a:p>
          <a:p>
            <a:r>
              <a:rPr lang="en-US" sz="9600" b="1" spc="300" dirty="0">
                <a:latin typeface="Abadi" panose="020B0604020104020204" pitchFamily="34" charset="0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54216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78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&lt;Canvas&gt;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440846" y="1171903"/>
            <a:ext cx="534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What is it?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C9C6E-79BF-45B0-A9C5-226941EC5645}"/>
              </a:ext>
            </a:extLst>
          </p:cNvPr>
          <p:cNvSpPr txBox="1"/>
          <p:nvPr/>
        </p:nvSpPr>
        <p:spPr>
          <a:xfrm>
            <a:off x="4840358" y="2864822"/>
            <a:ext cx="612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spc="300" dirty="0">
              <a:latin typeface="Abadi Extra Light" panose="020B02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3CA85-660A-4934-8464-6F96F1A44AA5}"/>
              </a:ext>
            </a:extLst>
          </p:cNvPr>
          <p:cNvSpPr txBox="1"/>
          <p:nvPr/>
        </p:nvSpPr>
        <p:spPr>
          <a:xfrm>
            <a:off x="4840358" y="3049488"/>
            <a:ext cx="654160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latin typeface="Abadi Extra Light" panose="020B0204020104020204" pitchFamily="34" charset="0"/>
              </a:rPr>
              <a:t>Canvas can respond to any user action (key clicks, mouse clicks, button clicks, finger movement).</a:t>
            </a:r>
          </a:p>
          <a:p>
            <a:endParaRPr lang="en-US" sz="2000" b="1" spc="300" dirty="0">
              <a:latin typeface="Abadi Extra Light" panose="020B0204020104020204" pitchFamily="34" charset="0"/>
            </a:endParaRPr>
          </a:p>
          <a:p>
            <a:r>
              <a:rPr lang="en-US" sz="2000" b="1" spc="300" dirty="0">
                <a:latin typeface="Abadi Extra Light" panose="020B0204020104020204" pitchFamily="34" charset="0"/>
              </a:rPr>
              <a:t>HTML Canvas Can be Used in Games</a:t>
            </a:r>
          </a:p>
          <a:p>
            <a:r>
              <a:rPr lang="en-US" sz="2000" b="1" spc="300" dirty="0">
                <a:latin typeface="Abadi Extra Light" panose="020B0204020104020204" pitchFamily="34" charset="0"/>
              </a:rPr>
              <a:t>Canvas' methods for animations, offer a lot of possibilities for HTML gaming applications.</a:t>
            </a:r>
          </a:p>
          <a:p>
            <a:endParaRPr lang="en-US" b="1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2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78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&lt;Canvas&gt;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440846" y="1171903"/>
            <a:ext cx="534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Getting Set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C9C6E-79BF-45B0-A9C5-226941EC5645}"/>
              </a:ext>
            </a:extLst>
          </p:cNvPr>
          <p:cNvSpPr txBox="1"/>
          <p:nvPr/>
        </p:nvSpPr>
        <p:spPr>
          <a:xfrm>
            <a:off x="4840358" y="2864822"/>
            <a:ext cx="612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spc="300" dirty="0">
              <a:latin typeface="Abadi Extra Light" panose="020B02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3CA85-660A-4934-8464-6F96F1A44AA5}"/>
              </a:ext>
            </a:extLst>
          </p:cNvPr>
          <p:cNvSpPr txBox="1"/>
          <p:nvPr/>
        </p:nvSpPr>
        <p:spPr>
          <a:xfrm>
            <a:off x="4840358" y="3049488"/>
            <a:ext cx="65416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196BD-DB0A-47D4-B6FA-F7A18C56B5D8}"/>
              </a:ext>
            </a:extLst>
          </p:cNvPr>
          <p:cNvSpPr txBox="1"/>
          <p:nvPr/>
        </p:nvSpPr>
        <p:spPr>
          <a:xfrm>
            <a:off x="4794569" y="2095233"/>
            <a:ext cx="652716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latin typeface="Abadi Extra Light" panose="020B0204020104020204" pitchFamily="34" charset="0"/>
              </a:rPr>
              <a:t>&lt;canvas&gt; is just like any other tag. It has an opening and a closing element and needs to be assigned an id.</a:t>
            </a: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</a:rPr>
              <a:t>You can assign a width and height, otherwise it just defaults to 300 pixels wide and 150 pixels high.</a:t>
            </a: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</a:rPr>
              <a:t>To display something, a script first needs to access the rendering context and draw on it. The &lt;canvas&gt; element has a method called </a:t>
            </a:r>
            <a:r>
              <a:rPr lang="en-US" sz="2000" b="1" spc="300" dirty="0" err="1">
                <a:latin typeface="Abadi" panose="020B0604020104020204" pitchFamily="34" charset="0"/>
              </a:rPr>
              <a:t>getContext</a:t>
            </a:r>
            <a:r>
              <a:rPr lang="en-US" b="1" spc="300" dirty="0">
                <a:latin typeface="Abadi Extra Light" panose="020B0204020104020204" pitchFamily="34" charset="0"/>
              </a:rPr>
              <a:t>(), used to obtain the rendering context and its drawing functions. </a:t>
            </a:r>
            <a:r>
              <a:rPr lang="en-US" b="1" spc="300" dirty="0" err="1">
                <a:latin typeface="Abadi Extra Light" panose="020B0204020104020204" pitchFamily="34" charset="0"/>
              </a:rPr>
              <a:t>getContext</a:t>
            </a:r>
            <a:r>
              <a:rPr lang="en-US" b="1" spc="300" dirty="0">
                <a:latin typeface="Abadi Extra Light" panose="020B0204020104020204" pitchFamily="34" charset="0"/>
              </a:rPr>
              <a:t>() takes one parameter, the type of context. For 2D graphics, you specify "2d“.</a:t>
            </a:r>
          </a:p>
        </p:txBody>
      </p:sp>
    </p:spTree>
    <p:extLst>
      <p:ext uri="{BB962C8B-B14F-4D97-AF65-F5344CB8AC3E}">
        <p14:creationId xmlns:p14="http://schemas.microsoft.com/office/powerpoint/2010/main" val="203957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78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&lt;Canvas&gt;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440846" y="1171903"/>
            <a:ext cx="534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Example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C9C6E-79BF-45B0-A9C5-226941EC5645}"/>
              </a:ext>
            </a:extLst>
          </p:cNvPr>
          <p:cNvSpPr txBox="1"/>
          <p:nvPr/>
        </p:nvSpPr>
        <p:spPr>
          <a:xfrm>
            <a:off x="4840358" y="2864822"/>
            <a:ext cx="612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spc="300" dirty="0">
              <a:latin typeface="Abadi Extra Light" panose="020B02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3CA85-660A-4934-8464-6F96F1A44AA5}"/>
              </a:ext>
            </a:extLst>
          </p:cNvPr>
          <p:cNvSpPr txBox="1"/>
          <p:nvPr/>
        </p:nvSpPr>
        <p:spPr>
          <a:xfrm>
            <a:off x="4840358" y="3049488"/>
            <a:ext cx="65416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7B9C84-9C3B-4949-8EA7-ABA2E341A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8" y="2018920"/>
            <a:ext cx="6122142" cy="499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78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&lt;Canvas&gt;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440846" y="1171903"/>
            <a:ext cx="534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Example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C9C6E-79BF-45B0-A9C5-226941EC5645}"/>
              </a:ext>
            </a:extLst>
          </p:cNvPr>
          <p:cNvSpPr txBox="1"/>
          <p:nvPr/>
        </p:nvSpPr>
        <p:spPr>
          <a:xfrm>
            <a:off x="4840358" y="2864822"/>
            <a:ext cx="612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spc="300" dirty="0">
              <a:latin typeface="Abadi Extra Light" panose="020B02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3CA85-660A-4934-8464-6F96F1A44AA5}"/>
              </a:ext>
            </a:extLst>
          </p:cNvPr>
          <p:cNvSpPr txBox="1"/>
          <p:nvPr/>
        </p:nvSpPr>
        <p:spPr>
          <a:xfrm>
            <a:off x="4840358" y="3049488"/>
            <a:ext cx="65416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D42F8-49B0-4AEA-8B1A-7FC532187DB2}"/>
              </a:ext>
            </a:extLst>
          </p:cNvPr>
          <p:cNvSpPr txBox="1"/>
          <p:nvPr/>
        </p:nvSpPr>
        <p:spPr>
          <a:xfrm>
            <a:off x="4840358" y="1677927"/>
            <a:ext cx="53406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latin typeface="Abadi Extra Light" panose="020B0204020104020204" pitchFamily="34" charset="0"/>
              </a:rPr>
              <a:t>In order to make the canvas visible to you, you might want to add a border or fill it. In my case I colored the entire canvas black.</a:t>
            </a: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</a:rPr>
              <a:t>The values inputted into the rec() in order are:</a:t>
            </a: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</a:rPr>
              <a:t> The x-coordinate of the upper-left corner of the rectangle, The y-coordinate of the upper-left corner of the rectangle, The width of the rectangle, in pixels, The height of the rectangle, in pixels.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3973BA-75C4-4A86-B9B2-D0BE096E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9" y="5461413"/>
            <a:ext cx="5560156" cy="14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2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78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&lt;Canvas&gt;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440846" y="1171903"/>
            <a:ext cx="534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Example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C9C6E-79BF-45B0-A9C5-226941EC5645}"/>
              </a:ext>
            </a:extLst>
          </p:cNvPr>
          <p:cNvSpPr txBox="1"/>
          <p:nvPr/>
        </p:nvSpPr>
        <p:spPr>
          <a:xfrm>
            <a:off x="4840358" y="2864822"/>
            <a:ext cx="612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spc="300" dirty="0">
              <a:latin typeface="Abadi Extra Light" panose="020B02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3CA85-660A-4934-8464-6F96F1A44AA5}"/>
              </a:ext>
            </a:extLst>
          </p:cNvPr>
          <p:cNvSpPr txBox="1"/>
          <p:nvPr/>
        </p:nvSpPr>
        <p:spPr>
          <a:xfrm>
            <a:off x="4840358" y="3049488"/>
            <a:ext cx="65416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D42F8-49B0-4AEA-8B1A-7FC532187DB2}"/>
              </a:ext>
            </a:extLst>
          </p:cNvPr>
          <p:cNvSpPr txBox="1"/>
          <p:nvPr/>
        </p:nvSpPr>
        <p:spPr>
          <a:xfrm>
            <a:off x="4840358" y="2674605"/>
            <a:ext cx="534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latin typeface="Abadi Extra Light" panose="020B0204020104020204" pitchFamily="34" charset="0"/>
              </a:rPr>
              <a:t>You could also use the border attribute in your HTML &lt;canvas&gt; tag to create a border.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3AEFB8-621A-4701-9256-D41388F3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8" y="3743208"/>
            <a:ext cx="7006178" cy="19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2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ADF8BA-51BC-4615-B06C-3694F505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8" y="3558296"/>
            <a:ext cx="4104832" cy="2385632"/>
          </a:xfrm>
          <a:prstGeom prst="rect">
            <a:avLst/>
          </a:prstGeom>
        </p:spPr>
      </p:pic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78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&lt;Canvas&gt;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440846" y="1171903"/>
            <a:ext cx="534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Canvas Coordinates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C9C6E-79BF-45B0-A9C5-226941EC5645}"/>
              </a:ext>
            </a:extLst>
          </p:cNvPr>
          <p:cNvSpPr txBox="1"/>
          <p:nvPr/>
        </p:nvSpPr>
        <p:spPr>
          <a:xfrm>
            <a:off x="4840358" y="2864822"/>
            <a:ext cx="612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spc="300" dirty="0">
              <a:latin typeface="Abadi Extra Light" panose="020B02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38EF0-6452-45F1-B1B7-B1AE474474DE}"/>
              </a:ext>
            </a:extLst>
          </p:cNvPr>
          <p:cNvSpPr txBox="1"/>
          <p:nvPr/>
        </p:nvSpPr>
        <p:spPr>
          <a:xfrm>
            <a:off x="4840358" y="1914599"/>
            <a:ext cx="5115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latin typeface="Abadi Extra Light" panose="020B0204020104020204" pitchFamily="34" charset="0"/>
              </a:rPr>
              <a:t>In canvas the coordinates are a little different than we are used to, instead of X=0 Y=0 being the center, it would give us the upper left hand corner as shown in the illustration.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D8B476-37ED-416F-B3A7-97FA437057E1}"/>
              </a:ext>
            </a:extLst>
          </p:cNvPr>
          <p:cNvSpPr txBox="1"/>
          <p:nvPr/>
        </p:nvSpPr>
        <p:spPr>
          <a:xfrm>
            <a:off x="6175513" y="34916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D1323-9514-47F6-A02A-4EACD60AB922}"/>
              </a:ext>
            </a:extLst>
          </p:cNvPr>
          <p:cNvSpPr txBox="1"/>
          <p:nvPr/>
        </p:nvSpPr>
        <p:spPr>
          <a:xfrm>
            <a:off x="4840358" y="6103856"/>
            <a:ext cx="501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latin typeface="Abadi Extra Light" panose="020B0204020104020204" pitchFamily="34" charset="0"/>
              </a:rPr>
              <a:t>Take note that the Y is positive going downward.</a:t>
            </a:r>
            <a:endParaRPr lang="en-US" spc="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B59D5-78F9-49F1-A819-217251877F9F}"/>
              </a:ext>
            </a:extLst>
          </p:cNvPr>
          <p:cNvSpPr txBox="1"/>
          <p:nvPr/>
        </p:nvSpPr>
        <p:spPr>
          <a:xfrm>
            <a:off x="5007146" y="45160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7B8B17-C9D9-4C07-B661-96E699E510B2}"/>
              </a:ext>
            </a:extLst>
          </p:cNvPr>
          <p:cNvSpPr txBox="1"/>
          <p:nvPr/>
        </p:nvSpPr>
        <p:spPr>
          <a:xfrm>
            <a:off x="5911813" y="35987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521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78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&lt;Canvas&gt;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440846" y="1171903"/>
            <a:ext cx="534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Creating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B59D5-78F9-49F1-A819-217251877F9F}"/>
              </a:ext>
            </a:extLst>
          </p:cNvPr>
          <p:cNvSpPr txBox="1"/>
          <p:nvPr/>
        </p:nvSpPr>
        <p:spPr>
          <a:xfrm>
            <a:off x="5007146" y="45160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E124E-C191-4D84-8A9E-3A2A3B4BA9B2}"/>
              </a:ext>
            </a:extLst>
          </p:cNvPr>
          <p:cNvSpPr txBox="1"/>
          <p:nvPr/>
        </p:nvSpPr>
        <p:spPr>
          <a:xfrm>
            <a:off x="5007146" y="3100796"/>
            <a:ext cx="6551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spc="300" dirty="0">
                <a:latin typeface="Abadi Extra Light" panose="020B0204020104020204" pitchFamily="34" charset="0"/>
              </a:rPr>
              <a:t>Choose a font style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spc="300" dirty="0">
                <a:latin typeface="Abadi Extra Light" panose="020B0204020104020204" pitchFamily="34" charset="0"/>
              </a:rPr>
              <a:t>Choose a </a:t>
            </a:r>
            <a:r>
              <a:rPr lang="en-US" b="1" spc="300" dirty="0" err="1">
                <a:latin typeface="Abadi Extra Light" panose="020B0204020104020204" pitchFamily="34" charset="0"/>
              </a:rPr>
              <a:t>fillStyle</a:t>
            </a:r>
            <a:r>
              <a:rPr lang="en-US" b="1" spc="300" dirty="0">
                <a:latin typeface="Abadi Extra Light" panose="020B0204020104020204" pitchFamily="34" charset="0"/>
              </a:rPr>
              <a:t> or a </a:t>
            </a:r>
            <a:r>
              <a:rPr lang="en-US" b="1" spc="300" dirty="0" err="1">
                <a:latin typeface="Abadi Extra Light" panose="020B0204020104020204" pitchFamily="34" charset="0"/>
              </a:rPr>
              <a:t>strokeStyle</a:t>
            </a:r>
            <a:endParaRPr lang="en-US" b="1" spc="300" dirty="0">
              <a:latin typeface="Abadi Extra Light" panose="020B02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spc="300" dirty="0">
                <a:latin typeface="Abadi Extra Light" panose="020B0204020104020204" pitchFamily="34" charset="0"/>
              </a:rPr>
              <a:t>Choose </a:t>
            </a:r>
            <a:r>
              <a:rPr lang="en-US" b="1" spc="300" dirty="0" err="1">
                <a:latin typeface="Abadi Extra Light" panose="020B0204020104020204" pitchFamily="34" charset="0"/>
              </a:rPr>
              <a:t>fillText</a:t>
            </a:r>
            <a:r>
              <a:rPr lang="en-US" b="1" spc="300" dirty="0">
                <a:latin typeface="Abadi Extra Light" panose="020B0204020104020204" pitchFamily="34" charset="0"/>
              </a:rPr>
              <a:t> or </a:t>
            </a:r>
            <a:r>
              <a:rPr lang="en-US" b="1" spc="300" dirty="0" err="1">
                <a:latin typeface="Abadi Extra Light" panose="020B0204020104020204" pitchFamily="34" charset="0"/>
              </a:rPr>
              <a:t>strokeText</a:t>
            </a:r>
            <a:endParaRPr lang="en-US" b="1" spc="300" dirty="0">
              <a:latin typeface="Abadi Extra Light" panose="020B02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1" spc="300" dirty="0">
              <a:latin typeface="Abadi Extra Light" panose="020B02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</a:rPr>
              <a:t>*Show examples</a:t>
            </a:r>
          </a:p>
        </p:txBody>
      </p:sp>
    </p:spTree>
    <p:extLst>
      <p:ext uri="{BB962C8B-B14F-4D97-AF65-F5344CB8AC3E}">
        <p14:creationId xmlns:p14="http://schemas.microsoft.com/office/powerpoint/2010/main" val="127957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78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&lt;Canvas&gt;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440846" y="1171903"/>
            <a:ext cx="534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Drawing Shapes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B59D5-78F9-49F1-A819-217251877F9F}"/>
              </a:ext>
            </a:extLst>
          </p:cNvPr>
          <p:cNvSpPr txBox="1"/>
          <p:nvPr/>
        </p:nvSpPr>
        <p:spPr>
          <a:xfrm>
            <a:off x="5007146" y="45160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C65B05-AB8D-4A91-A246-D06ED514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358" y="3828454"/>
            <a:ext cx="5592483" cy="211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536E93-8D65-4DEB-B6A9-6032EF1B98CD}"/>
              </a:ext>
            </a:extLst>
          </p:cNvPr>
          <p:cNvSpPr txBox="1"/>
          <p:nvPr/>
        </p:nvSpPr>
        <p:spPr>
          <a:xfrm>
            <a:off x="5007146" y="2095233"/>
            <a:ext cx="5554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latin typeface="Abadi Extra Light" panose="020B0204020104020204" pitchFamily="34" charset="0"/>
              </a:rPr>
              <a:t>Similar to the way we filled our canvas we can create a rectangle, just set the coordinate to something other than 0,0. You can make it hollow with </a:t>
            </a:r>
            <a:r>
              <a:rPr lang="en-US" b="1" spc="300" dirty="0" err="1">
                <a:latin typeface="Abadi Extra Light" panose="020B0204020104020204" pitchFamily="34" charset="0"/>
              </a:rPr>
              <a:t>strokeSyle</a:t>
            </a:r>
            <a:r>
              <a:rPr lang="en-US" b="1" spc="300" dirty="0">
                <a:latin typeface="Abadi Extra Light" panose="020B0204020104020204" pitchFamily="34" charset="0"/>
              </a:rPr>
              <a:t> or filled in with </a:t>
            </a:r>
            <a:r>
              <a:rPr lang="en-US" b="1" spc="300" dirty="0" err="1">
                <a:latin typeface="Abadi Extra Light" panose="020B0204020104020204" pitchFamily="34" charset="0"/>
              </a:rPr>
              <a:t>fillStyle</a:t>
            </a:r>
            <a:r>
              <a:rPr lang="en-US" b="1" spc="300" dirty="0">
                <a:latin typeface="Abadi Extra Light" panose="020B02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540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78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&lt;Canvas&gt;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440846" y="1171903"/>
            <a:ext cx="534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Drawing Shapes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B59D5-78F9-49F1-A819-217251877F9F}"/>
              </a:ext>
            </a:extLst>
          </p:cNvPr>
          <p:cNvSpPr txBox="1"/>
          <p:nvPr/>
        </p:nvSpPr>
        <p:spPr>
          <a:xfrm>
            <a:off x="5007146" y="45160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511B5-1D83-4F64-BAB0-D7F48B99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359" y="3088674"/>
            <a:ext cx="5941114" cy="17762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E3ABFE-DB78-4294-A0AD-B6BCF7FC2914}"/>
              </a:ext>
            </a:extLst>
          </p:cNvPr>
          <p:cNvSpPr txBox="1"/>
          <p:nvPr/>
        </p:nvSpPr>
        <p:spPr>
          <a:xfrm>
            <a:off x="5151577" y="2353359"/>
            <a:ext cx="534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latin typeface="Abadi Extra Light" panose="020B0204020104020204" pitchFamily="34" charset="0"/>
              </a:rPr>
              <a:t>Just like with the rectangle, the first two values are the x, and y coordinates.</a:t>
            </a:r>
          </a:p>
        </p:txBody>
      </p:sp>
    </p:spTree>
    <p:extLst>
      <p:ext uri="{BB962C8B-B14F-4D97-AF65-F5344CB8AC3E}">
        <p14:creationId xmlns:p14="http://schemas.microsoft.com/office/powerpoint/2010/main" val="1656101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78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Resources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B59D5-78F9-49F1-A819-217251877F9F}"/>
              </a:ext>
            </a:extLst>
          </p:cNvPr>
          <p:cNvSpPr txBox="1"/>
          <p:nvPr/>
        </p:nvSpPr>
        <p:spPr>
          <a:xfrm>
            <a:off x="5007146" y="45160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F48DE-9618-4159-BACA-20C0E3D554BB}"/>
              </a:ext>
            </a:extLst>
          </p:cNvPr>
          <p:cNvSpPr txBox="1"/>
          <p:nvPr/>
        </p:nvSpPr>
        <p:spPr>
          <a:xfrm>
            <a:off x="4840358" y="2332383"/>
            <a:ext cx="61191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latin typeface="Abadi Extra Light" panose="020B0204020104020204" pitchFamily="34" charset="0"/>
                <a:hlinkClick r:id="rId2"/>
              </a:rPr>
              <a:t>http://www.htmldog.com/guides/html/advanced/embeddedcontent/</a:t>
            </a:r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</a:rPr>
              <a:t>Great rundown of the three tags we discussed. Good quick refresher if you aren’t feeling too confident. </a:t>
            </a: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  <a:hlinkClick r:id="rId3"/>
              </a:rPr>
              <a:t>http://htmldog.com/references/html/tags/audio/</a:t>
            </a:r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</a:rPr>
              <a:t>Everything you need to know about the </a:t>
            </a:r>
            <a:r>
              <a:rPr lang="en-US" sz="2000" b="1" spc="300" dirty="0">
                <a:latin typeface="Abadi" panose="020B0604020104020204" pitchFamily="34" charset="0"/>
              </a:rPr>
              <a:t>&lt;audio&gt; </a:t>
            </a:r>
            <a:r>
              <a:rPr lang="en-US" b="1" spc="300" dirty="0">
                <a:latin typeface="Abadi Extra Light" panose="020B0204020104020204" pitchFamily="34" charset="0"/>
              </a:rPr>
              <a:t>tag.</a:t>
            </a:r>
          </a:p>
          <a:p>
            <a:endParaRPr lang="en-US" b="1" spc="3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4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64355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&lt;Video&gt;</a:t>
            </a:r>
          </a:p>
          <a:p>
            <a:endParaRPr lang="en-US" sz="9600" b="1" spc="300" dirty="0">
              <a:latin typeface="Abadi Extra Light" panose="020B02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387838" y="1125884"/>
            <a:ext cx="5340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Optional Video Attributes</a:t>
            </a:r>
          </a:p>
          <a:p>
            <a:endParaRPr lang="en-US" sz="3600" dirty="0">
              <a:latin typeface="Abadi Extra Light" panose="020B02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0FDC1-D3C9-44B1-85C4-4BEF82EFB1C7}"/>
              </a:ext>
            </a:extLst>
          </p:cNvPr>
          <p:cNvSpPr txBox="1"/>
          <p:nvPr/>
        </p:nvSpPr>
        <p:spPr>
          <a:xfrm>
            <a:off x="4840358" y="2676525"/>
            <a:ext cx="64355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latin typeface="Abadi" panose="020B0604020104020204" pitchFamily="34" charset="0"/>
              </a:rPr>
              <a:t>Poster</a:t>
            </a:r>
            <a:r>
              <a:rPr lang="en-US" sz="2400" b="1" spc="300" dirty="0">
                <a:latin typeface="Abadi Extra Light" panose="020B0204020104020204" pitchFamily="34" charset="0"/>
              </a:rPr>
              <a:t>- </a:t>
            </a:r>
            <a:r>
              <a:rPr lang="en-US" b="1" spc="300" dirty="0">
                <a:latin typeface="Abadi Extra Light" panose="020B0204020104020204" pitchFamily="34" charset="0"/>
              </a:rPr>
              <a:t>An image to act as a holding frame before playback begins.</a:t>
            </a: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sz="2400" b="1" spc="300" dirty="0">
                <a:latin typeface="Abadi" panose="020B0604020104020204" pitchFamily="34" charset="0"/>
              </a:rPr>
              <a:t>Preload</a:t>
            </a:r>
            <a:r>
              <a:rPr lang="en-US" sz="2400" b="1" spc="300" dirty="0">
                <a:latin typeface="Abadi Extra Light" panose="020B0204020104020204" pitchFamily="34" charset="0"/>
              </a:rPr>
              <a:t>- </a:t>
            </a:r>
            <a:r>
              <a:rPr lang="en-US" b="1" spc="300" dirty="0">
                <a:latin typeface="Abadi Extra Light" panose="020B0204020104020204" pitchFamily="34" charset="0"/>
              </a:rPr>
              <a:t>How much the video should be buffered.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300" dirty="0">
                <a:latin typeface="Abadi Extra Light" panose="020B0204020104020204" pitchFamily="34" charset="0"/>
              </a:rPr>
              <a:t>none: Go steady on the server. Only fetch video data once playback has been invoked.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300" dirty="0">
                <a:latin typeface="Abadi Extra Light" panose="020B0204020104020204" pitchFamily="34" charset="0"/>
              </a:rPr>
              <a:t>metadata: Fetch metadata, such as duration and dimensions, and maybe even a cheeky frame or two.</a:t>
            </a:r>
          </a:p>
          <a:p>
            <a:pPr marL="285750" indent="-285750">
              <a:buSzPct val="75000"/>
              <a:buFont typeface="Arial" panose="020B0604020202020204" pitchFamily="34" charset="0"/>
              <a:buChar char="•"/>
            </a:pPr>
            <a:r>
              <a:rPr lang="en-US" b="1" spc="300" dirty="0">
                <a:latin typeface="Abadi Extra Light" panose="020B0204020104020204" pitchFamily="34" charset="0"/>
              </a:rPr>
              <a:t>auto: User comes before server — download the whole lot before playback even begins, if necessary.</a:t>
            </a:r>
          </a:p>
          <a:p>
            <a:endParaRPr lang="en-US" spc="3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5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78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Resources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B59D5-78F9-49F1-A819-217251877F9F}"/>
              </a:ext>
            </a:extLst>
          </p:cNvPr>
          <p:cNvSpPr txBox="1"/>
          <p:nvPr/>
        </p:nvSpPr>
        <p:spPr>
          <a:xfrm>
            <a:off x="5007146" y="45160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F48DE-9618-4159-BACA-20C0E3D554BB}"/>
              </a:ext>
            </a:extLst>
          </p:cNvPr>
          <p:cNvSpPr txBox="1"/>
          <p:nvPr/>
        </p:nvSpPr>
        <p:spPr>
          <a:xfrm>
            <a:off x="4840358" y="2332383"/>
            <a:ext cx="61191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latin typeface="Abadi Extra Light" panose="020B0204020104020204" pitchFamily="34" charset="0"/>
                <a:hlinkClick r:id="rId2"/>
              </a:rPr>
              <a:t>http://htmldog.com/references/html/tags/video/</a:t>
            </a:r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</a:rPr>
              <a:t>Of course something about the </a:t>
            </a:r>
            <a:r>
              <a:rPr lang="en-US" sz="2000" b="1" spc="300" dirty="0">
                <a:latin typeface="Abadi" panose="020B0604020104020204" pitchFamily="34" charset="0"/>
              </a:rPr>
              <a:t>&lt;video&gt; </a:t>
            </a:r>
            <a:r>
              <a:rPr lang="en-US" b="1" spc="300" dirty="0">
                <a:latin typeface="Abadi Extra Light" panose="020B0204020104020204" pitchFamily="34" charset="0"/>
              </a:rPr>
              <a:t>tag.</a:t>
            </a: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  <a:hlinkClick r:id="rId3"/>
              </a:rPr>
              <a:t>https://developer.mozilla.org/en-US/docs/Web/API/Canvas_API/Tutorial/Basic_usage</a:t>
            </a:r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</a:rPr>
              <a:t>This tutorial for </a:t>
            </a:r>
            <a:r>
              <a:rPr lang="en-US" sz="2000" b="1" spc="300" dirty="0">
                <a:latin typeface="Abadi" panose="020B0604020104020204" pitchFamily="34" charset="0"/>
              </a:rPr>
              <a:t>&lt;canvas&gt; </a:t>
            </a:r>
            <a:r>
              <a:rPr lang="en-US" b="1" spc="300" dirty="0">
                <a:latin typeface="Abadi Extra Light" panose="020B0204020104020204" pitchFamily="34" charset="0"/>
              </a:rPr>
              <a:t>is AMAZING, be sure to click all of the different ones found in the left-hand sidebar.  </a:t>
            </a:r>
          </a:p>
        </p:txBody>
      </p:sp>
    </p:spTree>
    <p:extLst>
      <p:ext uri="{BB962C8B-B14F-4D97-AF65-F5344CB8AC3E}">
        <p14:creationId xmlns:p14="http://schemas.microsoft.com/office/powerpoint/2010/main" val="2668785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78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Resources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B59D5-78F9-49F1-A819-217251877F9F}"/>
              </a:ext>
            </a:extLst>
          </p:cNvPr>
          <p:cNvSpPr txBox="1"/>
          <p:nvPr/>
        </p:nvSpPr>
        <p:spPr>
          <a:xfrm>
            <a:off x="5007146" y="45160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F48DE-9618-4159-BACA-20C0E3D554BB}"/>
              </a:ext>
            </a:extLst>
          </p:cNvPr>
          <p:cNvSpPr txBox="1"/>
          <p:nvPr/>
        </p:nvSpPr>
        <p:spPr>
          <a:xfrm>
            <a:off x="4840358" y="2332383"/>
            <a:ext cx="61191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latin typeface="Abadi Extra Light" panose="020B0204020104020204" pitchFamily="34" charset="0"/>
                <a:hlinkClick r:id="rId2"/>
              </a:rPr>
              <a:t>https://www.youtube.com/watch?v=N0BNbngr2IY&amp;t=604s</a:t>
            </a:r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</a:rPr>
              <a:t>This is a good video that just goes over the basics of </a:t>
            </a:r>
            <a:r>
              <a:rPr lang="en-US" sz="2000" b="1" spc="300" dirty="0">
                <a:latin typeface="Abadi" panose="020B0604020104020204" pitchFamily="34" charset="0"/>
              </a:rPr>
              <a:t>&lt;canvas&gt;</a:t>
            </a:r>
            <a:r>
              <a:rPr lang="en-US" b="1" spc="300" dirty="0">
                <a:latin typeface="Abadi Extra Light" panose="020B0204020104020204" pitchFamily="34" charset="0"/>
              </a:rPr>
              <a:t>  </a:t>
            </a: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  <a:hlinkClick r:id="rId3"/>
              </a:rPr>
              <a:t>https://www.html5canvastutorials.com/</a:t>
            </a:r>
            <a:endParaRPr lang="en-US" b="1" spc="300" dirty="0">
              <a:latin typeface="Abadi Extra Light" panose="020B0204020104020204" pitchFamily="34" charset="0"/>
            </a:endParaRP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  <a:hlinkClick r:id="rId4"/>
              </a:rPr>
              <a:t>https://www.liberiangeek.net/2017/01/8-cool-effects-you-can-create-with-html5-canvas/</a:t>
            </a:r>
            <a:r>
              <a:rPr lang="en-US" b="1" spc="300" dirty="0">
                <a:latin typeface="Abadi Extra Light" panose="020B0204020104020204" pitchFamily="34" charset="0"/>
              </a:rPr>
              <a:t> </a:t>
            </a:r>
          </a:p>
          <a:p>
            <a:r>
              <a:rPr lang="en-US" b="1" spc="300" dirty="0">
                <a:latin typeface="Abadi Extra Light" panose="020B0204020104020204" pitchFamily="34" charset="0"/>
              </a:rPr>
              <a:t>More advanced &lt;canvas&gt; projects. I like these sites because all of the projects link to </a:t>
            </a:r>
            <a:r>
              <a:rPr lang="en-US" b="1" spc="300" dirty="0" err="1">
                <a:latin typeface="Abadi Extra Light" panose="020B0204020104020204" pitchFamily="34" charset="0"/>
              </a:rPr>
              <a:t>codepen</a:t>
            </a:r>
            <a:r>
              <a:rPr lang="en-US" b="1" spc="300" dirty="0">
                <a:latin typeface="Abadi Extra Light" panose="020B0204020104020204" pitchFamily="34" charset="0"/>
              </a:rPr>
              <a:t> where you can view and edit the code.</a:t>
            </a:r>
          </a:p>
        </p:txBody>
      </p:sp>
    </p:spTree>
    <p:extLst>
      <p:ext uri="{BB962C8B-B14F-4D97-AF65-F5344CB8AC3E}">
        <p14:creationId xmlns:p14="http://schemas.microsoft.com/office/powerpoint/2010/main" val="94798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64355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&lt;Video&gt;</a:t>
            </a:r>
          </a:p>
          <a:p>
            <a:endParaRPr lang="en-US" sz="9600" b="1" spc="3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387837" y="1125884"/>
            <a:ext cx="5340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Optional Video Attributes</a:t>
            </a:r>
          </a:p>
          <a:p>
            <a:endParaRPr lang="en-US" sz="3600" dirty="0">
              <a:latin typeface="Abadi Extra Light" panose="020B02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0FDC1-D3C9-44B1-85C4-4BEF82EFB1C7}"/>
              </a:ext>
            </a:extLst>
          </p:cNvPr>
          <p:cNvSpPr txBox="1"/>
          <p:nvPr/>
        </p:nvSpPr>
        <p:spPr>
          <a:xfrm>
            <a:off x="4840357" y="2608183"/>
            <a:ext cx="643558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 err="1">
                <a:latin typeface="Abadi" panose="020B0604020202020204" pitchFamily="34" charset="0"/>
              </a:rPr>
              <a:t>Autoplay</a:t>
            </a:r>
            <a:r>
              <a:rPr lang="en-US" sz="2400" b="1" spc="300" dirty="0">
                <a:latin typeface="Abadi Extra Light" panose="020B0204020104020204" pitchFamily="34" charset="0"/>
              </a:rPr>
              <a:t>- </a:t>
            </a:r>
            <a:r>
              <a:rPr lang="en-US" b="1" spc="300" dirty="0">
                <a:latin typeface="Abadi Extra Light" panose="020B0204020104020204" pitchFamily="34" charset="0"/>
              </a:rPr>
              <a:t>Automatically plays the video upon loading	</a:t>
            </a: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sz="2400" b="1" spc="300" dirty="0">
                <a:latin typeface="Abadi" panose="020B0604020104020204" pitchFamily="34" charset="0"/>
              </a:rPr>
              <a:t>Loop</a:t>
            </a:r>
            <a:r>
              <a:rPr lang="en-US" sz="2400" b="1" spc="300" dirty="0">
                <a:latin typeface="Abadi Extra Light" panose="020B0204020104020204" pitchFamily="34" charset="0"/>
              </a:rPr>
              <a:t>-</a:t>
            </a:r>
            <a:r>
              <a:rPr lang="en-US" b="1" spc="300" dirty="0">
                <a:latin typeface="Abadi Extra Light" panose="020B0204020104020204" pitchFamily="34" charset="0"/>
              </a:rPr>
              <a:t> Constantly replays the video once it has finished.</a:t>
            </a: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sz="2400" b="1" spc="300" dirty="0">
                <a:latin typeface="Abadi" panose="020B0604020104020204" pitchFamily="34" charset="0"/>
              </a:rPr>
              <a:t>Muted</a:t>
            </a:r>
            <a:r>
              <a:rPr lang="en-US" sz="2400" b="1" spc="300" dirty="0">
                <a:latin typeface="Abadi Extra Light" panose="020B0204020104020204" pitchFamily="34" charset="0"/>
              </a:rPr>
              <a:t>- </a:t>
            </a:r>
            <a:r>
              <a:rPr lang="en-US" b="1" spc="300" dirty="0">
                <a:latin typeface="Abadi Extra Light" panose="020B0204020104020204" pitchFamily="34" charset="0"/>
              </a:rPr>
              <a:t>Mutes the video resource by default.	</a:t>
            </a:r>
          </a:p>
          <a:p>
            <a:r>
              <a:rPr lang="en-US" sz="2400" b="1" spc="300">
                <a:latin typeface="Abadi" panose="020B0604020104020204" pitchFamily="34" charset="0"/>
              </a:rPr>
              <a:t>Controls</a:t>
            </a:r>
            <a:r>
              <a:rPr lang="en-US" sz="2400" b="1" spc="300">
                <a:latin typeface="Abadi Extra Light" panose="020B0204020104020204" pitchFamily="34" charset="0"/>
              </a:rPr>
              <a:t>- </a:t>
            </a:r>
            <a:r>
              <a:rPr lang="en-US" b="1" spc="300" dirty="0">
                <a:latin typeface="Abadi Extra Light" panose="020B0204020104020204" pitchFamily="34" charset="0"/>
              </a:rPr>
              <a:t>Instructs the browser to apply its own in-built set of user controls (to stop, play, mute, etc.).</a:t>
            </a:r>
          </a:p>
        </p:txBody>
      </p:sp>
    </p:spTree>
    <p:extLst>
      <p:ext uri="{BB962C8B-B14F-4D97-AF65-F5344CB8AC3E}">
        <p14:creationId xmlns:p14="http://schemas.microsoft.com/office/powerpoint/2010/main" val="20118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64355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&lt;Video&gt;</a:t>
            </a:r>
          </a:p>
          <a:p>
            <a:endParaRPr lang="en-US" sz="9600" b="1" spc="3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387838" y="1125885"/>
            <a:ext cx="5340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Optional Video Attributes</a:t>
            </a:r>
          </a:p>
          <a:p>
            <a:endParaRPr lang="en-US" sz="3600" dirty="0">
              <a:latin typeface="Abadi Extra Light" panose="020B02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C9C6E-79BF-45B0-A9C5-226941EC5645}"/>
              </a:ext>
            </a:extLst>
          </p:cNvPr>
          <p:cNvSpPr txBox="1"/>
          <p:nvPr/>
        </p:nvSpPr>
        <p:spPr>
          <a:xfrm>
            <a:off x="4840358" y="2864822"/>
            <a:ext cx="61221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 err="1">
                <a:latin typeface="Abadi" panose="020B0604020104020204" pitchFamily="34" charset="0"/>
              </a:rPr>
              <a:t>Mediagroup</a:t>
            </a:r>
            <a:r>
              <a:rPr lang="en-US" sz="2400" b="1" spc="300" dirty="0">
                <a:latin typeface="Abadi Extra Light" panose="020B0204020104020204" pitchFamily="34" charset="0"/>
              </a:rPr>
              <a:t>- </a:t>
            </a:r>
            <a:r>
              <a:rPr lang="en-US" b="1" spc="300" dirty="0">
                <a:latin typeface="Abadi Extra Light" panose="020B0204020104020204" pitchFamily="34" charset="0"/>
              </a:rPr>
              <a:t>Groups together several video and/or audio elements. Those elements sharing the same </a:t>
            </a:r>
            <a:r>
              <a:rPr lang="en-US" b="1" spc="300" dirty="0" err="1">
                <a:latin typeface="Abadi Extra Light" panose="020B0204020104020204" pitchFamily="34" charset="0"/>
              </a:rPr>
              <a:t>mediagroup</a:t>
            </a:r>
            <a:r>
              <a:rPr lang="en-US" b="1" spc="300" dirty="0">
                <a:latin typeface="Abadi Extra Light" panose="020B0204020104020204" pitchFamily="34" charset="0"/>
              </a:rPr>
              <a:t> value become part of the same group.	</a:t>
            </a: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sz="2400" b="1" spc="300" dirty="0">
                <a:latin typeface="Abadi" panose="020B0604020104020204" pitchFamily="34" charset="0"/>
              </a:rPr>
              <a:t>Width</a:t>
            </a:r>
            <a:r>
              <a:rPr lang="en-US" sz="2400" b="1" spc="300" dirty="0">
                <a:latin typeface="Abadi Extra Light" panose="020B0204020104020204" pitchFamily="34" charset="0"/>
              </a:rPr>
              <a:t>- </a:t>
            </a:r>
            <a:r>
              <a:rPr lang="en-US" b="1" spc="300" dirty="0">
                <a:latin typeface="Abadi Extra Light" panose="020B0204020104020204" pitchFamily="34" charset="0"/>
              </a:rPr>
              <a:t>The width of the video in pixels. This can also be done, or overridden, with CSS.	</a:t>
            </a: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sz="2400" b="1" spc="300" dirty="0">
                <a:latin typeface="Abadi" panose="020B0604020104020204" pitchFamily="34" charset="0"/>
              </a:rPr>
              <a:t>Height</a:t>
            </a:r>
            <a:r>
              <a:rPr lang="en-US" sz="2400" b="1" spc="300" dirty="0">
                <a:latin typeface="Abadi Extra Light" panose="020B0204020104020204" pitchFamily="34" charset="0"/>
              </a:rPr>
              <a:t>- </a:t>
            </a:r>
            <a:r>
              <a:rPr lang="en-US" b="1" spc="300" dirty="0">
                <a:latin typeface="Abadi Extra Light" panose="020B0204020104020204" pitchFamily="34" charset="0"/>
              </a:rPr>
              <a:t>The height of the video in pixels. This can also be done, or overridden, with CSS.</a:t>
            </a:r>
          </a:p>
        </p:txBody>
      </p:sp>
    </p:spTree>
    <p:extLst>
      <p:ext uri="{BB962C8B-B14F-4D97-AF65-F5344CB8AC3E}">
        <p14:creationId xmlns:p14="http://schemas.microsoft.com/office/powerpoint/2010/main" val="195382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64355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&lt;Video&gt;</a:t>
            </a:r>
          </a:p>
          <a:p>
            <a:endParaRPr lang="en-US" sz="9600" b="1" spc="3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414342" y="1125885"/>
            <a:ext cx="5340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Example Code</a:t>
            </a:r>
          </a:p>
          <a:p>
            <a:endParaRPr lang="en-US" sz="3600" dirty="0">
              <a:latin typeface="Abadi Extra Light" panose="020B02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C9C6E-79BF-45B0-A9C5-226941EC5645}"/>
              </a:ext>
            </a:extLst>
          </p:cNvPr>
          <p:cNvSpPr txBox="1"/>
          <p:nvPr/>
        </p:nvSpPr>
        <p:spPr>
          <a:xfrm>
            <a:off x="4840358" y="2864822"/>
            <a:ext cx="612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spc="300" dirty="0">
              <a:latin typeface="Abadi Extra Light" panose="020B02040201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2B374E-F937-4A63-B320-136573659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47" y="2142104"/>
            <a:ext cx="7194675" cy="35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6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78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&lt;Audio&gt;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284124" y="1171903"/>
            <a:ext cx="534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Optional Attributes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C9C6E-79BF-45B0-A9C5-226941EC5645}"/>
              </a:ext>
            </a:extLst>
          </p:cNvPr>
          <p:cNvSpPr txBox="1"/>
          <p:nvPr/>
        </p:nvSpPr>
        <p:spPr>
          <a:xfrm>
            <a:off x="4840358" y="2864822"/>
            <a:ext cx="612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spc="300" dirty="0">
              <a:latin typeface="Abadi Extra Light" panose="020B02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3CA85-660A-4934-8464-6F96F1A44AA5}"/>
              </a:ext>
            </a:extLst>
          </p:cNvPr>
          <p:cNvSpPr txBox="1"/>
          <p:nvPr/>
        </p:nvSpPr>
        <p:spPr>
          <a:xfrm>
            <a:off x="4850298" y="2731293"/>
            <a:ext cx="4989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" panose="020B0604020104020204" pitchFamily="34" charset="0"/>
              </a:rPr>
              <a:t>Same as video optional attributes</a:t>
            </a:r>
            <a:r>
              <a:rPr lang="en-US" sz="2000" dirty="0">
                <a:latin typeface="Abadi" panose="020B0604020104020204" pitchFamily="34" charset="0"/>
              </a:rPr>
              <a:t>.</a:t>
            </a:r>
          </a:p>
          <a:p>
            <a:endParaRPr lang="en-US" sz="2000" b="1" dirty="0">
              <a:latin typeface="Abadi Extra Light" panose="020B0204020104020204" pitchFamily="34" charset="0"/>
            </a:endParaRPr>
          </a:p>
          <a:p>
            <a:r>
              <a:rPr lang="en-US" sz="2000" b="1" dirty="0">
                <a:latin typeface="Abadi Extra Light" panose="020B0204020104020204" pitchFamily="34" charset="0"/>
              </a:rPr>
              <a:t>Preload	</a:t>
            </a:r>
          </a:p>
          <a:p>
            <a:r>
              <a:rPr lang="en-US" sz="2000" b="1" dirty="0" err="1">
                <a:latin typeface="Abadi Extra Light" panose="020B0204020104020204" pitchFamily="34" charset="0"/>
              </a:rPr>
              <a:t>Autoplay</a:t>
            </a:r>
            <a:endParaRPr lang="en-US" sz="2000" b="1" dirty="0">
              <a:latin typeface="Abadi Extra Light" panose="020B0204020104020204" pitchFamily="34" charset="0"/>
            </a:endParaRPr>
          </a:p>
          <a:p>
            <a:r>
              <a:rPr lang="en-US" sz="2000" b="1" dirty="0">
                <a:latin typeface="Abadi Extra Light" panose="020B0204020104020204" pitchFamily="34" charset="0"/>
              </a:rPr>
              <a:t>Loop	</a:t>
            </a:r>
          </a:p>
          <a:p>
            <a:r>
              <a:rPr lang="en-US" sz="2000" b="1" dirty="0">
                <a:latin typeface="Abadi Extra Light" panose="020B0204020104020204" pitchFamily="34" charset="0"/>
              </a:rPr>
              <a:t>Muted	</a:t>
            </a:r>
          </a:p>
          <a:p>
            <a:r>
              <a:rPr lang="en-US" sz="2000" b="1" dirty="0">
                <a:latin typeface="Abadi Extra Light" panose="020B0204020104020204" pitchFamily="34" charset="0"/>
              </a:rPr>
              <a:t>Controls</a:t>
            </a:r>
          </a:p>
          <a:p>
            <a:r>
              <a:rPr lang="en-US" sz="2000" b="1" dirty="0" err="1">
                <a:latin typeface="Abadi Extra Light" panose="020B0204020104020204" pitchFamily="34" charset="0"/>
              </a:rPr>
              <a:t>Mediagroup</a:t>
            </a:r>
            <a:r>
              <a:rPr lang="en-US" sz="2000" b="1" dirty="0">
                <a:latin typeface="Abadi Extra Light" panose="020B0204020104020204" pitchFamily="34" charset="0"/>
              </a:rPr>
              <a:t>	</a:t>
            </a:r>
          </a:p>
          <a:p>
            <a:r>
              <a:rPr lang="en-US" sz="2000" dirty="0">
                <a:latin typeface="Abadi" panose="020B0604020104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089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78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&lt;Audio&gt;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308328" y="1141275"/>
            <a:ext cx="534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Code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C9C6E-79BF-45B0-A9C5-226941EC5645}"/>
              </a:ext>
            </a:extLst>
          </p:cNvPr>
          <p:cNvSpPr txBox="1"/>
          <p:nvPr/>
        </p:nvSpPr>
        <p:spPr>
          <a:xfrm>
            <a:off x="4840358" y="2864822"/>
            <a:ext cx="612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spc="300" dirty="0">
              <a:latin typeface="Abadi Extra Light" panose="020B02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3CA85-660A-4934-8464-6F96F1A44AA5}"/>
              </a:ext>
            </a:extLst>
          </p:cNvPr>
          <p:cNvSpPr txBox="1"/>
          <p:nvPr/>
        </p:nvSpPr>
        <p:spPr>
          <a:xfrm>
            <a:off x="4850298" y="2731293"/>
            <a:ext cx="4989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 Extra Light" panose="020B0204020104020204" pitchFamily="34" charset="0"/>
              </a:rPr>
              <a:t>	</a:t>
            </a:r>
          </a:p>
          <a:p>
            <a:r>
              <a:rPr lang="en-US" sz="2000" dirty="0">
                <a:latin typeface="Abadi" panose="020B0604020104020204" pitchFamily="34" charset="0"/>
              </a:rPr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BD849B-3B1A-4CA4-9BBA-BA9F63D49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8" y="2064604"/>
            <a:ext cx="6899584" cy="38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5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78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&lt;Canvas&gt;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387840" y="1171903"/>
            <a:ext cx="534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What is it?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C9C6E-79BF-45B0-A9C5-226941EC5645}"/>
              </a:ext>
            </a:extLst>
          </p:cNvPr>
          <p:cNvSpPr txBox="1"/>
          <p:nvPr/>
        </p:nvSpPr>
        <p:spPr>
          <a:xfrm>
            <a:off x="4840358" y="2864822"/>
            <a:ext cx="612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spc="300" dirty="0">
              <a:latin typeface="Abadi Extra Light" panose="020B02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3CA85-660A-4934-8464-6F96F1A44AA5}"/>
              </a:ext>
            </a:extLst>
          </p:cNvPr>
          <p:cNvSpPr txBox="1"/>
          <p:nvPr/>
        </p:nvSpPr>
        <p:spPr>
          <a:xfrm>
            <a:off x="4850298" y="2731293"/>
            <a:ext cx="65416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latin typeface="Abadi Extra Light" panose="020B0204020104020204" pitchFamily="34" charset="0"/>
              </a:rPr>
              <a:t>The HTML &lt;canvas&gt; element is used to draw graphics, on the fly, via scripting (usually JavaScript).</a:t>
            </a:r>
          </a:p>
          <a:p>
            <a:endParaRPr lang="en-US" sz="2000" b="1" spc="300" dirty="0">
              <a:latin typeface="Abadi Extra Light" panose="020B0204020104020204" pitchFamily="34" charset="0"/>
            </a:endParaRPr>
          </a:p>
          <a:p>
            <a:r>
              <a:rPr lang="en-US" sz="2000" b="1" spc="300" dirty="0">
                <a:latin typeface="Abadi Extra Light" panose="020B0204020104020204" pitchFamily="34" charset="0"/>
              </a:rPr>
              <a:t>The &lt;canvas&gt; element is only a container for graphics. You must use a script to actually draw the graphics.</a:t>
            </a:r>
          </a:p>
          <a:p>
            <a:endParaRPr lang="en-US" sz="2000" b="1" spc="300" dirty="0">
              <a:latin typeface="Abadi Extra Light" panose="020B0204020104020204" pitchFamily="34" charset="0"/>
            </a:endParaRPr>
          </a:p>
          <a:p>
            <a:r>
              <a:rPr lang="en-US" sz="2000" b="1" spc="300" dirty="0">
                <a:latin typeface="Abadi Extra Light" panose="020B0204020104020204" pitchFamily="34" charset="0"/>
              </a:rPr>
              <a:t>Canvas has several methods for drawing paths, boxes, circles, text, and adding images.</a:t>
            </a:r>
          </a:p>
          <a:p>
            <a:r>
              <a:rPr lang="en-US" sz="2000" dirty="0">
                <a:latin typeface="Abadi" panose="020B0604020104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7375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8C34-816F-4BE1-9289-4228621F9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73B80-1660-4D99-88D0-ADEFA75CA608}"/>
              </a:ext>
            </a:extLst>
          </p:cNvPr>
          <p:cNvSpPr txBox="1"/>
          <p:nvPr/>
        </p:nvSpPr>
        <p:spPr>
          <a:xfrm>
            <a:off x="1207916" y="894904"/>
            <a:ext cx="27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HTML TAGS</a:t>
            </a:r>
          </a:p>
          <a:p>
            <a:r>
              <a:rPr lang="en-US" sz="32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FOR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A83-4815-4E44-827D-13EA35D8ED5E}"/>
              </a:ext>
            </a:extLst>
          </p:cNvPr>
          <p:cNvSpPr txBox="1"/>
          <p:nvPr/>
        </p:nvSpPr>
        <p:spPr>
          <a:xfrm>
            <a:off x="4840358" y="464165"/>
            <a:ext cx="78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latin typeface="Abadi" panose="020B0604020104020204" pitchFamily="34" charset="0"/>
              </a:rPr>
              <a:t>&lt;Canvas&gt;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2F7BA-B93C-45D8-96A7-7A6BFA60DCCC}"/>
              </a:ext>
            </a:extLst>
          </p:cNvPr>
          <p:cNvSpPr txBox="1"/>
          <p:nvPr/>
        </p:nvSpPr>
        <p:spPr>
          <a:xfrm>
            <a:off x="5450786" y="1141274"/>
            <a:ext cx="534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What is it?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C9C6E-79BF-45B0-A9C5-226941EC5645}"/>
              </a:ext>
            </a:extLst>
          </p:cNvPr>
          <p:cNvSpPr txBox="1"/>
          <p:nvPr/>
        </p:nvSpPr>
        <p:spPr>
          <a:xfrm>
            <a:off x="4840358" y="2864822"/>
            <a:ext cx="612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spc="300" dirty="0">
              <a:latin typeface="Abadi Extra Light" panose="020B02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3CA85-660A-4934-8464-6F96F1A44AA5}"/>
              </a:ext>
            </a:extLst>
          </p:cNvPr>
          <p:cNvSpPr txBox="1"/>
          <p:nvPr/>
        </p:nvSpPr>
        <p:spPr>
          <a:xfrm>
            <a:off x="4850298" y="2402861"/>
            <a:ext cx="65416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latin typeface="Abadi Extra Light" panose="020B0204020104020204" pitchFamily="34" charset="0"/>
              </a:rPr>
              <a:t>HTML Canvas Can Draw Text</a:t>
            </a:r>
          </a:p>
          <a:p>
            <a:r>
              <a:rPr lang="en-US" b="1" spc="300" dirty="0">
                <a:latin typeface="Abadi Extra Light" panose="020B0204020104020204" pitchFamily="34" charset="0"/>
              </a:rPr>
              <a:t>Canvas can draw colorful text, with or without animation.</a:t>
            </a: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</a:rPr>
              <a:t>HTML Canvas Can Draw Graphics</a:t>
            </a:r>
          </a:p>
          <a:p>
            <a:r>
              <a:rPr lang="en-US" b="1" spc="300" dirty="0">
                <a:latin typeface="Abadi Extra Light" panose="020B0204020104020204" pitchFamily="34" charset="0"/>
              </a:rPr>
              <a:t>Canvas has great features for graphical data presentation with an imagery of graphs and charts.</a:t>
            </a: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</a:rPr>
              <a:t>HTML Canvas Can be Animated</a:t>
            </a:r>
          </a:p>
          <a:p>
            <a:r>
              <a:rPr lang="en-US" b="1" spc="300" dirty="0">
                <a:latin typeface="Abadi Extra Light" panose="020B0204020104020204" pitchFamily="34" charset="0"/>
              </a:rPr>
              <a:t>Canvas objects can move. Everything is possible: from simple bouncing balls to complex animations.</a:t>
            </a:r>
          </a:p>
          <a:p>
            <a:endParaRPr lang="en-US" b="1" spc="300" dirty="0">
              <a:latin typeface="Abadi Extra Light" panose="020B0204020104020204" pitchFamily="34" charset="0"/>
            </a:endParaRPr>
          </a:p>
          <a:p>
            <a:r>
              <a:rPr lang="en-US" b="1" spc="300" dirty="0">
                <a:latin typeface="Abadi Extra Light" panose="020B0204020104020204" pitchFamily="34" charset="0"/>
              </a:rPr>
              <a:t>HTML Canvas Can be Interactive</a:t>
            </a:r>
          </a:p>
          <a:p>
            <a:r>
              <a:rPr lang="en-US" b="1" spc="300" dirty="0">
                <a:latin typeface="Abadi Extra Light" panose="020B0204020104020204" pitchFamily="34" charset="0"/>
              </a:rPr>
              <a:t>Canvas can respond to JavaScript events.</a:t>
            </a:r>
          </a:p>
          <a:p>
            <a:endParaRPr lang="en-US" b="1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1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975</Words>
  <Application>Microsoft Office PowerPoint</Application>
  <PresentationFormat>Widescreen</PresentationFormat>
  <Paragraphs>205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Abadi</vt:lpstr>
      <vt:lpstr>Abadi Extra Light</vt:lpstr>
      <vt:lpstr>Arial</vt:lpstr>
      <vt:lpstr>Calibri</vt:lpstr>
      <vt:lpstr>Calibri Light</vt:lpstr>
      <vt:lpstr>Office Theme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Desma</dc:creator>
  <cp:lastModifiedBy>Desma</cp:lastModifiedBy>
  <cp:revision>25</cp:revision>
  <dcterms:created xsi:type="dcterms:W3CDTF">2019-01-21T19:13:45Z</dcterms:created>
  <dcterms:modified xsi:type="dcterms:W3CDTF">2019-01-24T22:15:47Z</dcterms:modified>
</cp:coreProperties>
</file>