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Inter SemiBold"/>
      <p:regular r:id="rId27"/>
      <p:bold r:id="rId28"/>
    </p:embeddedFont>
    <p:embeddedFont>
      <p:font typeface="Maven Pro SemiBold"/>
      <p:regular r:id="rId29"/>
      <p:bold r:id="rId30"/>
    </p:embeddedFont>
    <p:embeddedFont>
      <p:font typeface="Inter"/>
      <p:regular r:id="rId31"/>
      <p:bold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Inter Medium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gArHvFTpgym+WqGIcFGsN3t5x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terSemiBold-bold.fntdata"/><Relationship Id="rId27" Type="http://schemas.openxmlformats.org/officeDocument/2006/relationships/font" Target="fonts/Inter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regular.fntdata"/><Relationship Id="rId30" Type="http://schemas.openxmlformats.org/officeDocument/2006/relationships/font" Target="fonts/MavenPro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Inter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Inter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Inter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51d0a5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51d0a5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b51d0a5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b51d0a5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ed0206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3aed0206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aed0206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3aed0206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01aaba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3c01aab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c01aaba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3c01aaba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jpg"/><Relationship Id="rId6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01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Diajeng Ciptaning Ayu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Arif Farhan Bukhori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Muhamad Rafli Auliya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-1001" r="15384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b="0" l="9894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51d0a502_0_20"/>
          <p:cNvSpPr txBox="1"/>
          <p:nvPr>
            <p:ph type="title"/>
          </p:nvPr>
        </p:nvSpPr>
        <p:spPr>
          <a:xfrm>
            <a:off x="311700" y="33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/>
          </a:p>
        </p:txBody>
      </p:sp>
      <p:sp>
        <p:nvSpPr>
          <p:cNvPr id="184" name="Google Shape;184;g13b51d0a502_0_20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g13b51d0a502_0_20"/>
          <p:cNvPicPr preferRelativeResize="0"/>
          <p:nvPr/>
        </p:nvPicPr>
        <p:blipFill rotWithShape="1">
          <a:blip r:embed="rId3">
            <a:alphaModFix/>
          </a:blip>
          <a:srcRect b="0" l="9895" r="8731" t="0"/>
          <a:stretch/>
        </p:blipFill>
        <p:spPr>
          <a:xfrm>
            <a:off x="7503019" y="95797"/>
            <a:ext cx="681626" cy="32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3b51d0a502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5" y="1130950"/>
            <a:ext cx="5127250" cy="33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b51d0a502_0_43"/>
          <p:cNvSpPr txBox="1"/>
          <p:nvPr>
            <p:ph type="title"/>
          </p:nvPr>
        </p:nvSpPr>
        <p:spPr>
          <a:xfrm>
            <a:off x="311700" y="33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/>
          </a:p>
        </p:txBody>
      </p:sp>
      <p:sp>
        <p:nvSpPr>
          <p:cNvPr id="192" name="Google Shape;192;g13b51d0a502_0_43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g13b51d0a502_0_43"/>
          <p:cNvPicPr preferRelativeResize="0"/>
          <p:nvPr/>
        </p:nvPicPr>
        <p:blipFill rotWithShape="1">
          <a:blip r:embed="rId3">
            <a:alphaModFix/>
          </a:blip>
          <a:srcRect b="0" l="9895" r="8731" t="0"/>
          <a:stretch/>
        </p:blipFill>
        <p:spPr>
          <a:xfrm>
            <a:off x="7503019" y="95797"/>
            <a:ext cx="681626" cy="32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3b51d0a502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00" y="1219950"/>
            <a:ext cx="41624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3b51d0a502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925" y="1925500"/>
            <a:ext cx="4202075" cy="227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4" name="Google Shape;204;p11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1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idx="1" type="body"/>
          </p:nvPr>
        </p:nvSpPr>
        <p:spPr>
          <a:xfrm>
            <a:off x="311700" y="1492925"/>
            <a:ext cx="4260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334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SVM melakukan transformasi data tergantung dengan kernel function yang dipilih. Ia akan mencoba mengelompokkan dan memisahkan data tergantung dengan label yang telah ada.</a:t>
            </a:r>
            <a:endParaRPr sz="9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7" name="Google Shape;217;p1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8" name="Google Shape;21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9" name="Google Shape;219;p1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1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1" name="Google Shape;221;p13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13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Support Vector Machine (SVM)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13"/>
          <p:cNvSpPr txBox="1"/>
          <p:nvPr>
            <p:ph type="title"/>
          </p:nvPr>
        </p:nvSpPr>
        <p:spPr>
          <a:xfrm>
            <a:off x="324000" y="3688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solidFill>
                  <a:srgbClr val="601F99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Multiclass Classification using</a:t>
            </a:r>
            <a:endParaRPr sz="1620">
              <a:solidFill>
                <a:srgbClr val="601F99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25" name="Google Shape;22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763" y="1320863"/>
            <a:ext cx="40100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ed02064e_0_10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splitting X and y into training and testing sets</a:t>
            </a:r>
            <a:endParaRPr sz="9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x_test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y_train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y_test = train_test_split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test_size=</a:t>
            </a:r>
            <a:r>
              <a:rPr lang="en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random_state=</a:t>
            </a:r>
            <a:r>
              <a:rPr lang="en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 = svm.SVC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kernel=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'poly'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degree=</a:t>
            </a:r>
            <a:r>
              <a:rPr lang="en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C=</a:t>
            </a:r>
            <a:r>
              <a:rPr lang="en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.fit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y_train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poly_pred = poly.predict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poly_accuracy = accuracy_score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poly_pred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poly_f1 = f1_score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poly_pred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average=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'weighted'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'Accuracy (Polynomial Kernel): '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"%.2f"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poly_accuracy*</a:t>
            </a:r>
            <a:r>
              <a:rPr lang="en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'F1 (Polynomial Kernel): '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"%.2f"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poly_f1*</a:t>
            </a:r>
            <a:r>
              <a:rPr lang="en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g13aed02064e_0_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2" name="Google Shape;232;g13aed02064e_0_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3" name="Google Shape;233;g13aed02064e_0_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4" name="Google Shape;234;g13aed02064e_0_1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g13aed02064e_0_1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36" name="Google Shape;236;g13aed02064e_0_1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g13aed02064e_0_1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Building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38" name="Google Shape;238;g13aed02064e_0_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lang="en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classification_report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classification_report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poly_pred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rbf_accuracy = accuracy_score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rbf_pred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rbf_f1 = f1_score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rbf_pred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average=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'weighted'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'Accuracy (RBF Kernel): '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"%.2f"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rbf_accuracy*</a:t>
            </a:r>
            <a:r>
              <a:rPr lang="en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'F1 (RBF Kernel): '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"%.2f"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rbf_f1*</a:t>
            </a:r>
            <a:r>
              <a:rPr lang="en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46" name="Google Shape;24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7" name="Google Shape;247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49" name="Google Shape;249;p14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Evaluating the Model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60" name="Google Shape;260;p15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5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p15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5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aed02064e_0_25"/>
          <p:cNvSpPr txBox="1"/>
          <p:nvPr>
            <p:ph idx="1" type="body"/>
          </p:nvPr>
        </p:nvSpPr>
        <p:spPr>
          <a:xfrm>
            <a:off x="311700" y="1492925"/>
            <a:ext cx="2682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Ditemukan bahwa dengan model yang ada, ‘accuracy’ dan ‘F1-Score’ sama-sama mendapatkan skor 95.75%.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‘Precision’ dan ‘recall’ juga mendapatkan hasil yang baik karena tidak ada yang berada dibawah nilai 90%.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g13aed02064e_0_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3" name="Google Shape;273;g13aed02064e_0_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4" name="Google Shape;274;g13aed02064e_0_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5" name="Google Shape;275;g13aed02064e_0_2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g13aed02064e_0_2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7" name="Google Shape;277;g13aed02064e_0_2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g13aed02064e_0_2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Hasil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79" name="Google Shape;279;g13aed02064e_0_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0" name="Google Shape;280;g13aed02064e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725" y="1492925"/>
            <a:ext cx="4437932" cy="8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3aed02064e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725" y="2395300"/>
            <a:ext cx="5126079" cy="20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c01aabaf6_0_5"/>
          <p:cNvSpPr txBox="1"/>
          <p:nvPr>
            <p:ph idx="1" type="body"/>
          </p:nvPr>
        </p:nvSpPr>
        <p:spPr>
          <a:xfrm>
            <a:off x="311700" y="1492925"/>
            <a:ext cx="2682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82828"/>
                </a:solidFill>
                <a:latin typeface="Montserrat"/>
                <a:ea typeface="Montserrat"/>
                <a:cs typeface="Montserrat"/>
                <a:sym typeface="Montserrat"/>
              </a:rPr>
              <a:t>SVM RBF Kernel</a:t>
            </a:r>
            <a:endParaRPr b="1" sz="1500">
              <a:solidFill>
                <a:srgbClr val="2828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g13c01aabaf6_0_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8" name="Google Shape;288;g13c01aabaf6_0_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89" name="Google Shape;289;g13c01aabaf6_0_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0" name="Google Shape;290;g13c01aabaf6_0_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g13c01aabaf6_0_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92" name="Google Shape;292;g13c01aabaf6_0_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g13c01aabaf6_0_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lain yang telah dicoba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4" name="Google Shape;294;g13c01aabaf6_0_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5" name="Google Shape;295;g13c01aabaf6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5550" y="1453688"/>
            <a:ext cx="4347228" cy="3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c01aabaf6_0_20"/>
          <p:cNvSpPr txBox="1"/>
          <p:nvPr>
            <p:ph idx="1" type="body"/>
          </p:nvPr>
        </p:nvSpPr>
        <p:spPr>
          <a:xfrm>
            <a:off x="311700" y="1492925"/>
            <a:ext cx="2682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8282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b="1" sz="1500">
              <a:solidFill>
                <a:srgbClr val="2828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g13c01aabaf6_0_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2" name="Google Shape;302;g13c01aabaf6_0_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03" name="Google Shape;303;g13c01aabaf6_0_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4" name="Google Shape;304;g13c01aabaf6_0_2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g13c01aabaf6_0_2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06" name="Google Shape;306;g13c01aabaf6_0_2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g13c01aabaf6_0_2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lain yang telah dicoba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08" name="Google Shape;308;g13c01aabaf6_0_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9" name="Google Shape;309;g13c01aabaf6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650" y="1492925"/>
            <a:ext cx="5674264" cy="3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Eksplorasi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6" name="Google Shape;7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9" name="Google Shape;79;p3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 disimpulkan bahwa ‘ram’ merupakan salah satu variabel yang paling berpengaruh terhadap ‘price_range’.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 dari penelitian yang telah dilakukan, ‘ram’ merupakan salah satu fitur yang perlu dipertimbangkan untuk menentukan ‘price_range’.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Support Vector Machine dengan Polynomial Kernel mendapatkan skor (accuracy, precision, recall, dll) tertinggi dibanding dengan model lain yang dibandingkan.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6" name="Google Shape;316;p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17" name="Google Shape;31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8" name="Google Shape;318;p1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1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20" name="Google Shape;320;p1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7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7"/>
          <p:cNvPicPr preferRelativeResize="0"/>
          <p:nvPr/>
        </p:nvPicPr>
        <p:blipFill rotWithShape="1">
          <a:blip r:embed="rId4">
            <a:alphaModFix/>
          </a:blip>
          <a:srcRect b="0" l="9894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idx="1" type="body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https://www.kaggle.com/datasets/iabhishekofficial/mobile-price-classification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 suatu model Machine Learning yang dapat memprediksi harga dari suatu Mobile berdasarkan fitur-fiturnya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2" name="Google Shape;102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03" name="Google Shape;10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06" name="Google Shape;106;p5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Eksplorasi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6" name="Google Shape;116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148800" y="1469950"/>
            <a:ext cx="4662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Industri Smartphone merupakan salah satu industri bisnis terbesar di dunia.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Pasar Smartphone Global diperkirakan akan tumbuh sebesar 4% selama periode perkiraan (2022-2027).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 seperti peningkatan pendapatan per kapita, pengembangan infrastruktur telekomunikasi, munculnya smartphone yang lebih murah, dan peningkatan jumlah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peluncuran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produk berkontribusi terhadap pertumbuhan pasar smartphone di negara-negara Asia.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0" name="Google Shape;130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31" name="Google Shape;13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34" name="Google Shape;134;p7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100" y="1469950"/>
            <a:ext cx="4104300" cy="2793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4984650" y="4186950"/>
            <a:ext cx="360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Sumber: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https://www.mordorintelligence.com/industry-reports/smartphones-market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311700" y="1622025"/>
            <a:ext cx="4260300" cy="30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 pengecekan yang telah dilakukan, tidak ditemukan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missing values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dataset ‘Mobile Price Classification’. Kami juga menemukan bahwa tiap-tiap label mempunyai nilai yang sama (500) sehingga tidak diperlukan untuk melakukan pengurangan/penambahan terhadap data.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" name="Google Shape;144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5" name="Google Shape;14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6" name="Google Shape;146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8" name="Google Shape;148;p8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655" y="1622025"/>
            <a:ext cx="3986446" cy="20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7" name="Google Shape;157;p9"/>
          <p:cNvGrpSpPr/>
          <p:nvPr/>
        </p:nvGrpSpPr>
        <p:grpSpPr>
          <a:xfrm>
            <a:off x="7633944" y="117908"/>
            <a:ext cx="1385846" cy="390186"/>
            <a:chOff x="599316" y="358726"/>
            <a:chExt cx="2100404" cy="591370"/>
          </a:xfrm>
        </p:grpSpPr>
        <p:pic>
          <p:nvPicPr>
            <p:cNvPr id="158" name="Google Shape;15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9" name="Google Shape;159;p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61" name="Google Shape;161;p9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599316" y="460369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9"/>
          <p:cNvSpPr txBox="1"/>
          <p:nvPr>
            <p:ph type="title"/>
          </p:nvPr>
        </p:nvSpPr>
        <p:spPr>
          <a:xfrm>
            <a:off x="150550" y="11790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150547" y="88010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00" y="769425"/>
            <a:ext cx="3241300" cy="40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0600" y="804850"/>
            <a:ext cx="2663000" cy="39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331800" y="1409025"/>
            <a:ext cx="8480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‘price_range’ untuk masing-masing label berjumlah 500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 pengecekan ‘ram’ menggunakan boxplot, dapat ditemukan beberapa outliers (namun masih dalam batas wajar)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 analisis menggunakan boxplot,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column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‘ram’ berpengaruh besar dalam penentuan label ‘price_range’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2" name="Google Shape;172;p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73" name="Google Shape;17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4" name="Google Shape;174;p1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76" name="Google Shape;176;p1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0"/>
          <p:cNvSpPr txBox="1"/>
          <p:nvPr>
            <p:ph type="title"/>
          </p:nvPr>
        </p:nvSpPr>
        <p:spPr>
          <a:xfrm>
            <a:off x="331800" y="5897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