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notesMasterIdLst>
    <p:notesMasterId r:id="rId48"/>
  </p:notesMasterIdLst>
  <p:sldIdLst>
    <p:sldId id="256" r:id="rId2"/>
    <p:sldId id="268" r:id="rId3"/>
    <p:sldId id="388" r:id="rId4"/>
    <p:sldId id="343" r:id="rId5"/>
    <p:sldId id="356" r:id="rId6"/>
    <p:sldId id="398" r:id="rId7"/>
    <p:sldId id="259" r:id="rId8"/>
    <p:sldId id="358" r:id="rId9"/>
    <p:sldId id="260" r:id="rId10"/>
    <p:sldId id="345" r:id="rId11"/>
    <p:sldId id="359" r:id="rId12"/>
    <p:sldId id="360" r:id="rId13"/>
    <p:sldId id="261" r:id="rId14"/>
    <p:sldId id="362" r:id="rId15"/>
    <p:sldId id="393" r:id="rId16"/>
    <p:sldId id="390" r:id="rId17"/>
    <p:sldId id="391" r:id="rId18"/>
    <p:sldId id="348" r:id="rId19"/>
    <p:sldId id="368" r:id="rId20"/>
    <p:sldId id="369" r:id="rId21"/>
    <p:sldId id="366" r:id="rId22"/>
    <p:sldId id="367" r:id="rId23"/>
    <p:sldId id="397" r:id="rId24"/>
    <p:sldId id="350" r:id="rId25"/>
    <p:sldId id="392" r:id="rId26"/>
    <p:sldId id="396" r:id="rId27"/>
    <p:sldId id="374" r:id="rId28"/>
    <p:sldId id="375" r:id="rId29"/>
    <p:sldId id="352" r:id="rId30"/>
    <p:sldId id="376" r:id="rId31"/>
    <p:sldId id="377" r:id="rId32"/>
    <p:sldId id="380" r:id="rId33"/>
    <p:sldId id="381" r:id="rId34"/>
    <p:sldId id="378" r:id="rId35"/>
    <p:sldId id="379" r:id="rId36"/>
    <p:sldId id="353" r:id="rId37"/>
    <p:sldId id="394" r:id="rId38"/>
    <p:sldId id="395" r:id="rId39"/>
    <p:sldId id="383" r:id="rId40"/>
    <p:sldId id="384" r:id="rId41"/>
    <p:sldId id="322" r:id="rId42"/>
    <p:sldId id="385" r:id="rId43"/>
    <p:sldId id="386" r:id="rId44"/>
    <p:sldId id="266" r:id="rId45"/>
    <p:sldId id="387" r:id="rId46"/>
    <p:sldId id="3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th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6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0" y="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83C2-D1BE-416D-9603-2974D498183C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3CAB7-6DFB-4DFF-9917-381431E1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I’ll be talking about this work where we compared the effect of different player recruitment strategies on engagement within the context of HCGs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For our study,</a:t>
            </a:r>
            <a:r>
              <a:rPr lang="en-US" sz="2200" baseline="0" dirty="0"/>
              <a:t> we recruited…</a:t>
            </a:r>
          </a:p>
          <a:p>
            <a:pPr lvl="1"/>
            <a:r>
              <a:rPr lang="en-US" sz="2200" baseline="0" dirty="0"/>
              <a:t>2 phases</a:t>
            </a:r>
          </a:p>
          <a:p>
            <a:pPr lvl="1"/>
            <a:r>
              <a:rPr lang="en-US" sz="2200" baseline="0" dirty="0"/>
              <a:t>For both phases, we used Glicko2 for matchmaking</a:t>
            </a:r>
          </a:p>
          <a:p>
            <a:pPr lvl="1"/>
            <a:r>
              <a:rPr lang="en-US" sz="2200" baseline="0" dirty="0"/>
              <a:t>And both phases had 9 …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Examined if paid and volunteer players were affected differently by design changes, by introducing a loading delay between levels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So here we have the experimental flow for our study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should mention here that participation after starting was voluntary, even for </a:t>
            </a:r>
            <a:r>
              <a:rPr lang="en-US" sz="2200" dirty="0" err="1"/>
              <a:t>mturk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Intrinsic </a:t>
            </a:r>
            <a:r>
              <a:rPr lang="en-US" dirty="0">
                <a:sym typeface="Wingdings" panose="05000000000000000000" pitchFamily="2" charset="2"/>
              </a:rPr>
              <a:t> tasks performed for the inherent satisfaction in them</a:t>
            </a:r>
          </a:p>
          <a:p>
            <a:r>
              <a:rPr lang="en-US" dirty="0">
                <a:sym typeface="Wingdings" panose="05000000000000000000" pitchFamily="2" charset="2"/>
              </a:rPr>
              <a:t>Extrinsic  tasks performed for some separate, external outcome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SDT states that extrinsic motivation can vary in degree of autonomy and internalization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Since participation was voluntary in both cases, paid players who continued after payment may have experienced greater autonomy and internalization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measures related to player skill and level difficulty, BANNER outperformed both MTURK-SM and MTURK-LG.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Volunteer players significantly outperformed paid players in terms of </a:t>
            </a:r>
            <a:r>
              <a:rPr lang="en-US" sz="1200" i="1" dirty="0"/>
              <a:t>Player Rating </a:t>
            </a:r>
            <a:r>
              <a:rPr lang="en-US" sz="1200" dirty="0"/>
              <a:t>and </a:t>
            </a:r>
            <a:r>
              <a:rPr lang="en-US" sz="1200" i="1" dirty="0"/>
              <a:t>Highest Level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measures related to amount of levels played, MTURK-LG outperformed both MTURK-SM and BANNER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the survey measures, MTURK-LG also outperformed the other conditions</a:t>
            </a:r>
          </a:p>
          <a:p>
            <a:r>
              <a:rPr lang="en-US" sz="2400" dirty="0"/>
              <a:t>MTURK-LG players had significantly higher values for </a:t>
            </a:r>
            <a:r>
              <a:rPr lang="en-US" sz="2400" i="1" dirty="0"/>
              <a:t>Effort/Importance</a:t>
            </a:r>
          </a:p>
          <a:p>
            <a:pPr lvl="1"/>
            <a:r>
              <a:rPr lang="en-US" sz="2200" dirty="0"/>
              <a:t>Players’ sense of the amount of effort they put in increases with payment</a:t>
            </a:r>
          </a:p>
          <a:p>
            <a:pPr lvl="1"/>
            <a:r>
              <a:rPr lang="en-US" sz="2200" dirty="0"/>
              <a:t>Players paid less felt less obliged to put in effort and reported it as such</a:t>
            </a:r>
          </a:p>
          <a:p>
            <a:endParaRPr lang="en-US" sz="2400" dirty="0"/>
          </a:p>
          <a:p>
            <a:r>
              <a:rPr lang="en-US" sz="2400" dirty="0"/>
              <a:t>MTURK-LG did better in terms of </a:t>
            </a:r>
            <a:r>
              <a:rPr lang="en-US" sz="2400" i="1" dirty="0"/>
              <a:t>Interest/Enjoyment</a:t>
            </a:r>
            <a:r>
              <a:rPr lang="en-US" sz="2400" dirty="0"/>
              <a:t> and </a:t>
            </a:r>
            <a:r>
              <a:rPr lang="en-US" sz="2400" i="1" dirty="0"/>
              <a:t>Perceived Competence</a:t>
            </a:r>
          </a:p>
          <a:p>
            <a:pPr lvl="1"/>
            <a:r>
              <a:rPr lang="en-US" sz="2200" dirty="0"/>
              <a:t>Players paid more derived more interest and felt more competent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the survey measures, MTURK-LG also outperformed the other conditions</a:t>
            </a:r>
          </a:p>
          <a:p>
            <a:r>
              <a:rPr lang="en-US" sz="2400" dirty="0"/>
              <a:t>MTURK-LG players had significantly higher values for </a:t>
            </a:r>
            <a:r>
              <a:rPr lang="en-US" sz="2400" i="1" dirty="0"/>
              <a:t>Effort/Importance</a:t>
            </a:r>
          </a:p>
          <a:p>
            <a:pPr lvl="1"/>
            <a:r>
              <a:rPr lang="en-US" sz="2200" dirty="0"/>
              <a:t>Players’ sense of the amount of effort they put in increases with payment</a:t>
            </a:r>
          </a:p>
          <a:p>
            <a:pPr lvl="1"/>
            <a:r>
              <a:rPr lang="en-US" sz="2200" dirty="0"/>
              <a:t>Players paid less felt less obliged to put in effort and reported it as such</a:t>
            </a:r>
          </a:p>
          <a:p>
            <a:endParaRPr lang="en-US" sz="2400" dirty="0"/>
          </a:p>
          <a:p>
            <a:r>
              <a:rPr lang="en-US" sz="2400" dirty="0"/>
              <a:t>MTURK-LG did better in terms of </a:t>
            </a:r>
            <a:r>
              <a:rPr lang="en-US" sz="2400" i="1" dirty="0"/>
              <a:t>Interest/Enjoyment</a:t>
            </a:r>
            <a:r>
              <a:rPr lang="en-US" sz="2400" dirty="0"/>
              <a:t> and </a:t>
            </a:r>
            <a:r>
              <a:rPr lang="en-US" sz="2400" i="1" dirty="0"/>
              <a:t>Perceived Competence</a:t>
            </a:r>
          </a:p>
          <a:p>
            <a:pPr lvl="1"/>
            <a:r>
              <a:rPr lang="en-US" sz="2200" dirty="0"/>
              <a:t>Players paid more derived more interest and felt more competent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Take home message for exp1 is that each type of recruitment has its own benefit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Over the past decade, crowdsourcing platforms such as AMT have become very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3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1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work has shown that delays of over 10-15 seconds can cause disengagement</a:t>
            </a:r>
          </a:p>
          <a:p>
            <a:r>
              <a:rPr lang="en-US" dirty="0"/>
              <a:t>Interruptions of 30 seconds have been found to impact crowdsourcing tasks on </a:t>
            </a:r>
            <a:r>
              <a:rPr lang="en-US" dirty="0" err="1"/>
              <a:t>MTurk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8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picked MTURK-LG since it was the most different from banner in </a:t>
            </a:r>
            <a:r>
              <a:rPr lang="en-US" dirty="0" err="1"/>
              <a:t>exp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 interaction effects between recruitment strategy and delay for any response variable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i.e. different recruitment strategies didn’t impact effects of adding the delay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Main effect of both recruitment and delay was significant on Play Time, Levels Attempted and Levels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2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Main effect of only recruitment strategy was significant on Player Rating and Effort/Importance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Reinforced findings of exp1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Can consider main effect of recruitment in exp2 as similar to difference between BANNER and MTURK-LG in exp1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general, as in exp1, found in exp2 that paid recruitment is better for Levels Attempted, Effort/Imp and volunteer is better for Player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0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3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0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7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/>
              <a:t>For our study,</a:t>
            </a:r>
            <a:r>
              <a:rPr lang="en-US" sz="2200" baseline="0" dirty="0"/>
              <a:t> we recruited…</a:t>
            </a:r>
          </a:p>
          <a:p>
            <a:pPr lvl="1"/>
            <a:r>
              <a:rPr lang="en-US" sz="2200" baseline="0" dirty="0"/>
              <a:t>2 phases</a:t>
            </a:r>
          </a:p>
          <a:p>
            <a:pPr lvl="1"/>
            <a:r>
              <a:rPr lang="en-US" sz="2200" baseline="0" dirty="0"/>
              <a:t>For both phases, we used Glicko2 for matchmaking</a:t>
            </a:r>
          </a:p>
          <a:p>
            <a:pPr lvl="1"/>
            <a:r>
              <a:rPr lang="en-US" sz="2200" baseline="0" dirty="0"/>
              <a:t>And both phases had 9 …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3CAB7-6DFB-4DFF-9917-381431E19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51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49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25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9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D68BE7-92D8-4A10-9AE1-6C24DB6B05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AD532-6C0A-43B2-8327-6EC0D9B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6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  <p:sldLayoutId id="21474841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7" y="1767840"/>
            <a:ext cx="10712138" cy="2217516"/>
          </a:xfrm>
        </p:spPr>
        <p:txBody>
          <a:bodyPr>
            <a:normAutofit/>
          </a:bodyPr>
          <a:lstStyle/>
          <a:p>
            <a:r>
              <a:rPr lang="en-US" sz="4200" b="1" dirty="0"/>
              <a:t>Comparing Paid and Volunteer Recruitment in Human Computation Games</a:t>
            </a:r>
            <a:br>
              <a:rPr lang="en-US" sz="4200" b="1" dirty="0"/>
            </a:br>
            <a:endParaRPr lang="en-US" sz="42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4391237"/>
            <a:ext cx="9440034" cy="171946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Anurag</a:t>
            </a:r>
            <a:r>
              <a:rPr lang="en-US" sz="3200" b="1" dirty="0"/>
              <a:t> </a:t>
            </a:r>
            <a:r>
              <a:rPr lang="en-US" sz="3200" b="1" dirty="0" err="1"/>
              <a:t>Sarkar</a:t>
            </a:r>
            <a:r>
              <a:rPr lang="en-US" sz="3200" dirty="0"/>
              <a:t> and </a:t>
            </a:r>
            <a:r>
              <a:rPr lang="en-US" sz="3200" b="1" dirty="0"/>
              <a:t>Seth Cooper</a:t>
            </a:r>
          </a:p>
          <a:p>
            <a:r>
              <a:rPr lang="en-US" sz="2400" i="1" dirty="0"/>
              <a:t>College of Computer and Information Science</a:t>
            </a:r>
          </a:p>
          <a:p>
            <a:r>
              <a:rPr lang="en-US" sz="2400" i="1" dirty="0"/>
              <a:t>Northeastern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935" y="117896"/>
            <a:ext cx="8482172" cy="819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Participant Recruitment and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95" y="1168253"/>
            <a:ext cx="6561075" cy="5272037"/>
          </a:xfrm>
        </p:spPr>
        <p:txBody>
          <a:bodyPr>
            <a:noAutofit/>
          </a:bodyPr>
          <a:lstStyle/>
          <a:p>
            <a:r>
              <a:rPr lang="en-US" sz="2400" dirty="0"/>
              <a:t>Paid players recruited using Amazon Mechanical Turk</a:t>
            </a:r>
          </a:p>
          <a:p>
            <a:endParaRPr lang="en-US" sz="2400" i="1" dirty="0"/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98" y="1611358"/>
            <a:ext cx="3805711" cy="14271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935" y="117896"/>
            <a:ext cx="8482172" cy="819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Participant Recruitment and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95" y="1168253"/>
            <a:ext cx="6561075" cy="5272037"/>
          </a:xfrm>
        </p:spPr>
        <p:txBody>
          <a:bodyPr>
            <a:noAutofit/>
          </a:bodyPr>
          <a:lstStyle/>
          <a:p>
            <a:r>
              <a:rPr lang="en-US" sz="2400" dirty="0"/>
              <a:t>Paid players recruited using Amazon Mechanical Turk</a:t>
            </a:r>
          </a:p>
          <a:p>
            <a:r>
              <a:rPr lang="en-US" sz="2400" dirty="0"/>
              <a:t>Volunteers recruited using banner ad on the website for the HCG </a:t>
            </a:r>
            <a:r>
              <a:rPr lang="en-US" sz="2400" dirty="0" err="1"/>
              <a:t>Foldit</a:t>
            </a:r>
            <a:r>
              <a:rPr lang="en-US" sz="2400" dirty="0"/>
              <a:t> (</a:t>
            </a:r>
            <a:r>
              <a:rPr lang="en-US" sz="2400" i="1" dirty="0"/>
              <a:t>http://fold.it)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sz="2400" i="1" dirty="0"/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98" y="1611358"/>
            <a:ext cx="3805711" cy="1427141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E1049-8DC6-4D65-9CE1-405CDA1A5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1" y="3712650"/>
            <a:ext cx="4257726" cy="457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7E34A-78E8-4789-9715-54913E2C2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98" y="4394662"/>
            <a:ext cx="3524326" cy="21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5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935" y="117896"/>
            <a:ext cx="8482172" cy="819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Participant Recruitment and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95" y="1168253"/>
            <a:ext cx="6866596" cy="5272037"/>
          </a:xfrm>
        </p:spPr>
        <p:txBody>
          <a:bodyPr>
            <a:noAutofit/>
          </a:bodyPr>
          <a:lstStyle/>
          <a:p>
            <a:r>
              <a:rPr lang="en-US" sz="2400" dirty="0"/>
              <a:t>Paid players recruited using Amazon Mechanical Turk</a:t>
            </a:r>
          </a:p>
          <a:p>
            <a:r>
              <a:rPr lang="en-US" sz="2400" dirty="0"/>
              <a:t>Volunteers recruited using banner ad on the website for the HCG </a:t>
            </a:r>
            <a:r>
              <a:rPr lang="en-US" sz="2400" dirty="0" err="1"/>
              <a:t>Foldit</a:t>
            </a:r>
            <a:r>
              <a:rPr lang="en-US" sz="2400" dirty="0"/>
              <a:t> (</a:t>
            </a:r>
            <a:r>
              <a:rPr lang="en-US" sz="2400" i="1" dirty="0"/>
              <a:t>http://fold.it)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sz="2400" i="1" dirty="0"/>
          </a:p>
          <a:p>
            <a:r>
              <a:rPr lang="en-US" sz="2400" dirty="0"/>
              <a:t>Two experiments</a:t>
            </a:r>
          </a:p>
          <a:p>
            <a:pPr lvl="1"/>
            <a:r>
              <a:rPr lang="en-US" sz="2400" dirty="0"/>
              <a:t>RQ1: Effect of volunteer vs paid recruitment on engagement</a:t>
            </a:r>
          </a:p>
          <a:p>
            <a:pPr lvl="1"/>
            <a:r>
              <a:rPr lang="en-US" sz="2400" dirty="0"/>
              <a:t>RQ2: Effect of change in design on paid vs voluntary players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98" y="1611358"/>
            <a:ext cx="3805711" cy="1427141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4840B-4B85-4971-96C5-C23DE669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1" y="3712650"/>
            <a:ext cx="4257726" cy="457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65798-1A1E-4F43-99E8-96FC2CCF8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98" y="4394662"/>
            <a:ext cx="3524326" cy="21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502" y="181506"/>
            <a:ext cx="8482172" cy="819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 Flow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7989F5-F35F-4B28-ABC7-BF56D2EC190F}"/>
              </a:ext>
            </a:extLst>
          </p:cNvPr>
          <p:cNvSpPr/>
          <p:nvPr/>
        </p:nvSpPr>
        <p:spPr>
          <a:xfrm>
            <a:off x="764608" y="3970127"/>
            <a:ext cx="1465483" cy="976989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Banner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DF97A6C-FAD6-433E-8754-76941A318939}"/>
              </a:ext>
            </a:extLst>
          </p:cNvPr>
          <p:cNvSpPr/>
          <p:nvPr/>
        </p:nvSpPr>
        <p:spPr>
          <a:xfrm>
            <a:off x="2681190" y="4001421"/>
            <a:ext cx="13716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Banner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F9C40-DA24-4A65-8820-5ACA35E91513}"/>
              </a:ext>
            </a:extLst>
          </p:cNvPr>
          <p:cNvSpPr/>
          <p:nvPr/>
        </p:nvSpPr>
        <p:spPr>
          <a:xfrm>
            <a:off x="8149287" y="3215727"/>
            <a:ext cx="13716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90BEDA-59DA-4D41-AD8D-FA5FA7D98CDD}"/>
              </a:ext>
            </a:extLst>
          </p:cNvPr>
          <p:cNvSpPr/>
          <p:nvPr/>
        </p:nvSpPr>
        <p:spPr>
          <a:xfrm>
            <a:off x="6326588" y="3215727"/>
            <a:ext cx="1371600" cy="914400"/>
          </a:xfrm>
          <a:prstGeom prst="roundRect">
            <a:avLst/>
          </a:prstGeom>
          <a:solidFill>
            <a:srgbClr val="4BACC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7C7701-B826-4EAF-ADF0-145492A8A5BA}"/>
              </a:ext>
            </a:extLst>
          </p:cNvPr>
          <p:cNvSpPr/>
          <p:nvPr/>
        </p:nvSpPr>
        <p:spPr>
          <a:xfrm>
            <a:off x="9971985" y="3215727"/>
            <a:ext cx="1371600" cy="914400"/>
          </a:xfrm>
          <a:prstGeom prst="roundRect">
            <a:avLst/>
          </a:prstGeom>
          <a:solidFill>
            <a:srgbClr val="4BACC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05C22E4-0E45-4EB3-A896-51E79541C4F3}"/>
              </a:ext>
            </a:extLst>
          </p:cNvPr>
          <p:cNvSpPr/>
          <p:nvPr/>
        </p:nvSpPr>
        <p:spPr>
          <a:xfrm>
            <a:off x="628154" y="2398738"/>
            <a:ext cx="1601938" cy="976989"/>
          </a:xfrm>
          <a:prstGeom prst="cloud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Mechanical Turk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F77FCC8B-3575-4255-AD6C-7E4C320F0EE7}"/>
              </a:ext>
            </a:extLst>
          </p:cNvPr>
          <p:cNvSpPr/>
          <p:nvPr/>
        </p:nvSpPr>
        <p:spPr>
          <a:xfrm>
            <a:off x="2681190" y="2430032"/>
            <a:ext cx="1371600" cy="9144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Turk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Consent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83CE0DB-258A-41E5-883F-923947FAFC8E}"/>
              </a:ext>
            </a:extLst>
          </p:cNvPr>
          <p:cNvSpPr/>
          <p:nvPr/>
        </p:nvSpPr>
        <p:spPr>
          <a:xfrm>
            <a:off x="4503889" y="2430032"/>
            <a:ext cx="1371600" cy="9144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1BD382-12BC-4B83-B2F6-A4F2294525C3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2228757" y="2887232"/>
            <a:ext cx="45243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E91F3-E524-4BFF-BA91-430A9EF7D8DF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2228870" y="4458621"/>
            <a:ext cx="452320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66699F-4B85-4AFC-9382-D4C8807A0FC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052790" y="2887232"/>
            <a:ext cx="4510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A91FBF-3821-4D3E-B972-8E208C4B141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98188" y="3672927"/>
            <a:ext cx="4510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1D95C0-974B-45A2-B2F1-092A1774093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9520887" y="3672927"/>
            <a:ext cx="45109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3">
            <a:extLst>
              <a:ext uri="{FF2B5EF4-FFF2-40B4-BE49-F238E27FC236}">
                <a16:creationId xmlns:a16="http://schemas.microsoft.com/office/drawing/2014/main" id="{C502B831-60DB-4177-BE8E-54E20BEF325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052790" y="3672927"/>
            <a:ext cx="2273798" cy="785694"/>
          </a:xfrm>
          <a:prstGeom prst="bentConnector3">
            <a:avLst>
              <a:gd name="adj1" fmla="val 90089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4">
            <a:extLst>
              <a:ext uri="{FF2B5EF4-FFF2-40B4-BE49-F238E27FC236}">
                <a16:creationId xmlns:a16="http://schemas.microsoft.com/office/drawing/2014/main" id="{9E4896A7-76A6-4AA7-9871-A335625A11C6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5875489" y="2887232"/>
            <a:ext cx="451099" cy="7856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D6A5D-5910-4CEA-8DE5-CF5E9CF92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2" y="1066800"/>
            <a:ext cx="5562878" cy="5562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35628-3ADF-4291-BBE0-506C63C3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64" y="1664623"/>
            <a:ext cx="3791656" cy="1421871"/>
          </a:xfrm>
          <a:prstGeom prst="round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BCD2375-3CE2-4F34-BDA5-F06A307C258B}"/>
              </a:ext>
            </a:extLst>
          </p:cNvPr>
          <p:cNvSpPr txBox="1">
            <a:spLocks/>
          </p:cNvSpPr>
          <p:nvPr/>
        </p:nvSpPr>
        <p:spPr>
          <a:xfrm>
            <a:off x="985358" y="963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Recruitment vs Participation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ED1FF-7249-4669-B540-5F44690EACF1}"/>
              </a:ext>
            </a:extLst>
          </p:cNvPr>
          <p:cNvSpPr/>
          <p:nvPr/>
        </p:nvSpPr>
        <p:spPr>
          <a:xfrm>
            <a:off x="9019822" y="3086494"/>
            <a:ext cx="1043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Paid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560881-A6A9-458E-88AA-1BC9011FE3B7}"/>
              </a:ext>
            </a:extLst>
          </p:cNvPr>
          <p:cNvSpPr/>
          <p:nvPr/>
        </p:nvSpPr>
        <p:spPr>
          <a:xfrm>
            <a:off x="8528602" y="5110739"/>
            <a:ext cx="199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Voluntary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F3C2D-1393-4041-AD24-C5AC2F91F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89" y="4570977"/>
            <a:ext cx="4257726" cy="4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9B0108-FC2E-44AE-A1C1-C3DAA2B6B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8" y="1460197"/>
            <a:ext cx="6820104" cy="434624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BCD2375-3CE2-4F34-BDA5-F06A307C258B}"/>
              </a:ext>
            </a:extLst>
          </p:cNvPr>
          <p:cNvSpPr txBox="1">
            <a:spLocks/>
          </p:cNvSpPr>
          <p:nvPr/>
        </p:nvSpPr>
        <p:spPr>
          <a:xfrm>
            <a:off x="985358" y="963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Recruitment vs Participation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3611BE-EF0E-4E7D-8AED-7B97D543F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84" y="1679863"/>
            <a:ext cx="3791656" cy="1421871"/>
          </a:xfrm>
          <a:prstGeom prst="round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B2E1EA-3BD0-4B1F-8A29-6C48AE0518A3}"/>
              </a:ext>
            </a:extLst>
          </p:cNvPr>
          <p:cNvSpPr/>
          <p:nvPr/>
        </p:nvSpPr>
        <p:spPr>
          <a:xfrm>
            <a:off x="8551462" y="3101734"/>
            <a:ext cx="225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Voluntary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04E50-5223-4B6B-82A7-F785A7267EE2}"/>
              </a:ext>
            </a:extLst>
          </p:cNvPr>
          <p:cNvSpPr/>
          <p:nvPr/>
        </p:nvSpPr>
        <p:spPr>
          <a:xfrm>
            <a:off x="8528602" y="5110739"/>
            <a:ext cx="199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Voluntary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09D3-EC48-434F-8CFB-5C896A5CB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89" y="4570977"/>
            <a:ext cx="4257726" cy="4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540-BDE7-4620-A19F-48AD6B5A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0" y="99196"/>
            <a:ext cx="10353762" cy="970450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21E56-FB17-4946-9FCD-0763E97319F0}"/>
              </a:ext>
            </a:extLst>
          </p:cNvPr>
          <p:cNvSpPr txBox="1">
            <a:spLocks/>
          </p:cNvSpPr>
          <p:nvPr/>
        </p:nvSpPr>
        <p:spPr>
          <a:xfrm>
            <a:off x="338672" y="1506964"/>
            <a:ext cx="5338559" cy="47666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Behavioral Engagement</a:t>
            </a:r>
          </a:p>
          <a:p>
            <a:pPr lvl="1"/>
            <a:r>
              <a:rPr lang="en-US" sz="2400" i="1" dirty="0"/>
              <a:t>Play Time</a:t>
            </a:r>
          </a:p>
          <a:p>
            <a:pPr lvl="1"/>
            <a:r>
              <a:rPr lang="en-US" sz="2400" i="1" dirty="0"/>
              <a:t>Levels Attempted</a:t>
            </a:r>
          </a:p>
          <a:p>
            <a:pPr lvl="1"/>
            <a:r>
              <a:rPr lang="en-US" sz="2400" i="1" dirty="0"/>
              <a:t>Levels Completed</a:t>
            </a:r>
          </a:p>
          <a:p>
            <a:pPr lvl="1"/>
            <a:r>
              <a:rPr lang="en-US" sz="2400" i="1" dirty="0"/>
              <a:t>Player Rating (Player’s Glicko-2 rating after completing the game)</a:t>
            </a:r>
          </a:p>
          <a:p>
            <a:pPr lvl="1"/>
            <a:r>
              <a:rPr lang="en-US" sz="2400" i="1" dirty="0"/>
              <a:t>Highest Level Rating (Highest Glicko-2 rating of any level completed by the player)</a:t>
            </a:r>
          </a:p>
        </p:txBody>
      </p:sp>
    </p:spTree>
    <p:extLst>
      <p:ext uri="{BB962C8B-B14F-4D97-AF65-F5344CB8AC3E}">
        <p14:creationId xmlns:p14="http://schemas.microsoft.com/office/powerpoint/2010/main" val="270127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540-BDE7-4620-A19F-48AD6B5A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0" y="99196"/>
            <a:ext cx="10353762" cy="970450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B56E-5B32-4AC4-BF54-1167B180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771" y="1506964"/>
            <a:ext cx="5516161" cy="384141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Intrinsic Motivation Inventory</a:t>
            </a:r>
          </a:p>
          <a:p>
            <a:pPr lvl="1"/>
            <a:r>
              <a:rPr lang="en-US" sz="2400" i="1" dirty="0"/>
              <a:t>Interest/Enjoyment</a:t>
            </a:r>
          </a:p>
          <a:p>
            <a:pPr lvl="1"/>
            <a:endParaRPr lang="en-US" sz="2400" i="1" dirty="0"/>
          </a:p>
          <a:p>
            <a:pPr lvl="1"/>
            <a:r>
              <a:rPr lang="en-US" sz="2400" i="1" dirty="0"/>
              <a:t>Perceived Competence</a:t>
            </a:r>
          </a:p>
          <a:p>
            <a:pPr lvl="1"/>
            <a:endParaRPr lang="en-US" sz="2400" i="1" dirty="0"/>
          </a:p>
          <a:p>
            <a:pPr lvl="1"/>
            <a:r>
              <a:rPr lang="en-US" sz="2400" i="1" dirty="0"/>
              <a:t>Perceived Choice</a:t>
            </a:r>
          </a:p>
          <a:p>
            <a:pPr lvl="1"/>
            <a:endParaRPr lang="en-US" sz="2400" i="1" dirty="0"/>
          </a:p>
          <a:p>
            <a:pPr lvl="1"/>
            <a:r>
              <a:rPr lang="en-US" sz="2400" i="1" dirty="0"/>
              <a:t>Effort/Importance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21E56-FB17-4946-9FCD-0763E97319F0}"/>
              </a:ext>
            </a:extLst>
          </p:cNvPr>
          <p:cNvSpPr txBox="1">
            <a:spLocks/>
          </p:cNvSpPr>
          <p:nvPr/>
        </p:nvSpPr>
        <p:spPr>
          <a:xfrm>
            <a:off x="338672" y="1506964"/>
            <a:ext cx="5338559" cy="47666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Behavioral Engagement</a:t>
            </a:r>
          </a:p>
          <a:p>
            <a:pPr lvl="1"/>
            <a:r>
              <a:rPr lang="en-US" sz="2400" i="1" dirty="0"/>
              <a:t>Play Time</a:t>
            </a:r>
          </a:p>
          <a:p>
            <a:pPr lvl="1"/>
            <a:r>
              <a:rPr lang="en-US" sz="2400" i="1" dirty="0"/>
              <a:t>Levels Attempted</a:t>
            </a:r>
          </a:p>
          <a:p>
            <a:pPr lvl="1"/>
            <a:r>
              <a:rPr lang="en-US" sz="2400" i="1" dirty="0"/>
              <a:t>Levels Completed</a:t>
            </a:r>
          </a:p>
          <a:p>
            <a:pPr lvl="1"/>
            <a:r>
              <a:rPr lang="en-US" sz="2400" i="1" dirty="0"/>
              <a:t>Player Rating (Player’s Glicko-2 rating after completing the game)</a:t>
            </a:r>
          </a:p>
          <a:p>
            <a:pPr lvl="1"/>
            <a:r>
              <a:rPr lang="en-US" sz="2400" i="1" dirty="0"/>
              <a:t>Highest Level Rating (Highest Glicko-2 rating of any level completed by the player)</a:t>
            </a:r>
          </a:p>
        </p:txBody>
      </p:sp>
    </p:spTree>
    <p:extLst>
      <p:ext uri="{BB962C8B-B14F-4D97-AF65-F5344CB8AC3E}">
        <p14:creationId xmlns:p14="http://schemas.microsoft.com/office/powerpoint/2010/main" val="342966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</p:spTree>
    <p:extLst>
      <p:ext uri="{BB962C8B-B14F-4D97-AF65-F5344CB8AC3E}">
        <p14:creationId xmlns:p14="http://schemas.microsoft.com/office/powerpoint/2010/main" val="394912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  <a:p>
            <a:r>
              <a:rPr lang="en-US" sz="2400" dirty="0"/>
              <a:t>Three conditions</a:t>
            </a:r>
          </a:p>
          <a:p>
            <a:pPr lvl="1"/>
            <a:r>
              <a:rPr lang="en-US" sz="2400" dirty="0"/>
              <a:t>BANNER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17576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3462" y="204944"/>
            <a:ext cx="7705075" cy="7053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Crowdsourcing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2E6F0-6DE1-441B-B5E2-B1781951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27" y="2612998"/>
            <a:ext cx="4352013" cy="1632004"/>
          </a:xfrm>
          <a:prstGeom prst="round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25A65A-B5D1-4240-AF25-2F476F5A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21" y="1287536"/>
            <a:ext cx="6436863" cy="5278056"/>
          </a:xfrm>
        </p:spPr>
        <p:txBody>
          <a:bodyPr>
            <a:normAutofit/>
          </a:bodyPr>
          <a:lstStyle/>
          <a:p>
            <a:r>
              <a:rPr lang="en-US" sz="2400" dirty="0"/>
              <a:t>Paid crowdsourcing platforms like Amazon Mechanical Turk are popular for recruiting participants</a:t>
            </a:r>
          </a:p>
          <a:p>
            <a:pPr marL="369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78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  <a:p>
            <a:r>
              <a:rPr lang="en-US" sz="2400" dirty="0"/>
              <a:t>Three conditions</a:t>
            </a:r>
          </a:p>
          <a:p>
            <a:pPr lvl="1"/>
            <a:r>
              <a:rPr lang="en-US" sz="2400" dirty="0"/>
              <a:t>BANNER</a:t>
            </a:r>
          </a:p>
          <a:p>
            <a:pPr lvl="1"/>
            <a:r>
              <a:rPr lang="en-US" sz="2400" dirty="0"/>
              <a:t>MTURK-SM ($0.10)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</p:spTree>
    <p:extLst>
      <p:ext uri="{BB962C8B-B14F-4D97-AF65-F5344CB8AC3E}">
        <p14:creationId xmlns:p14="http://schemas.microsoft.com/office/powerpoint/2010/main" val="305554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  <a:p>
            <a:r>
              <a:rPr lang="en-US" sz="2400" dirty="0"/>
              <a:t>Three conditions</a:t>
            </a:r>
          </a:p>
          <a:p>
            <a:pPr lvl="1"/>
            <a:r>
              <a:rPr lang="en-US" sz="2400" dirty="0"/>
              <a:t>BANNER</a:t>
            </a:r>
          </a:p>
          <a:p>
            <a:pPr lvl="1"/>
            <a:r>
              <a:rPr lang="en-US" sz="2400" dirty="0"/>
              <a:t>MTURK-SM ($0.10)</a:t>
            </a:r>
          </a:p>
          <a:p>
            <a:pPr lvl="1"/>
            <a:r>
              <a:rPr lang="en-US" sz="2400" dirty="0"/>
              <a:t>MTURK-LG ($1.00)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650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  <a:p>
            <a:r>
              <a:rPr lang="en-US" sz="2400" dirty="0"/>
              <a:t>Three conditions</a:t>
            </a:r>
          </a:p>
          <a:p>
            <a:pPr lvl="1"/>
            <a:r>
              <a:rPr lang="en-US" sz="2400" dirty="0"/>
              <a:t>BANNER</a:t>
            </a:r>
          </a:p>
          <a:p>
            <a:pPr lvl="1"/>
            <a:r>
              <a:rPr lang="en-US" sz="2400" dirty="0"/>
              <a:t>MTURK-SM ($0.10)</a:t>
            </a:r>
          </a:p>
          <a:p>
            <a:pPr lvl="1"/>
            <a:r>
              <a:rPr lang="en-US" sz="2400" dirty="0"/>
              <a:t>MTURK-LG ($1.00)</a:t>
            </a:r>
          </a:p>
          <a:p>
            <a:endParaRPr lang="en-US" sz="2400" dirty="0"/>
          </a:p>
          <a:p>
            <a:r>
              <a:rPr lang="en-US" sz="2400" dirty="0"/>
              <a:t>177 players recruited through the banner</a:t>
            </a:r>
          </a:p>
          <a:p>
            <a:r>
              <a:rPr lang="en-US" sz="2400" dirty="0"/>
              <a:t>225 players recruited through each </a:t>
            </a:r>
            <a:r>
              <a:rPr lang="en-US" sz="2400" dirty="0" err="1"/>
              <a:t>MTurk</a:t>
            </a:r>
            <a:r>
              <a:rPr lang="en-US" sz="2400" dirty="0"/>
              <a:t> condition</a:t>
            </a:r>
          </a:p>
          <a:p>
            <a:pPr lvl="1"/>
            <a:r>
              <a:rPr lang="en-US" sz="2400" dirty="0"/>
              <a:t>162 (72%) played in MTURK-SM after being paid</a:t>
            </a:r>
          </a:p>
          <a:p>
            <a:pPr lvl="1"/>
            <a:r>
              <a:rPr lang="en-US" sz="2400" dirty="0"/>
              <a:t>194 (86%) played in MTURK-LG after being paid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</p:spTree>
    <p:extLst>
      <p:ext uri="{BB962C8B-B14F-4D97-AF65-F5344CB8AC3E}">
        <p14:creationId xmlns:p14="http://schemas.microsoft.com/office/powerpoint/2010/main" val="2794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88" y="1034528"/>
            <a:ext cx="10909795" cy="5612101"/>
          </a:xfrm>
        </p:spPr>
        <p:txBody>
          <a:bodyPr>
            <a:noAutofit/>
          </a:bodyPr>
          <a:lstStyle/>
          <a:p>
            <a:r>
              <a:rPr lang="en-US" sz="2600" i="1" dirty="0"/>
              <a:t>Does recruitment strategy impact participant behavior and experience in HCGs?</a:t>
            </a:r>
          </a:p>
          <a:p>
            <a:endParaRPr lang="en-US" sz="2400" dirty="0"/>
          </a:p>
          <a:p>
            <a:r>
              <a:rPr lang="en-US" sz="2400" dirty="0"/>
              <a:t>Three conditions</a:t>
            </a:r>
          </a:p>
          <a:p>
            <a:pPr lvl="1"/>
            <a:r>
              <a:rPr lang="en-US" sz="2400" dirty="0"/>
              <a:t>BANNER</a:t>
            </a:r>
          </a:p>
          <a:p>
            <a:pPr lvl="1"/>
            <a:r>
              <a:rPr lang="en-US" sz="2400" dirty="0"/>
              <a:t>MTURK-SM ($0.10)</a:t>
            </a:r>
          </a:p>
          <a:p>
            <a:pPr lvl="1"/>
            <a:r>
              <a:rPr lang="en-US" sz="2400" dirty="0"/>
              <a:t>MTURK-LG ($1.00)</a:t>
            </a:r>
          </a:p>
          <a:p>
            <a:endParaRPr lang="en-US" sz="2400" dirty="0"/>
          </a:p>
          <a:p>
            <a:r>
              <a:rPr lang="en-US" sz="2400" dirty="0"/>
              <a:t>177 players recruited through the banner</a:t>
            </a:r>
          </a:p>
          <a:p>
            <a:r>
              <a:rPr lang="en-US" sz="2400" dirty="0"/>
              <a:t>225 players recruited through each </a:t>
            </a:r>
            <a:r>
              <a:rPr lang="en-US" sz="2400" dirty="0" err="1"/>
              <a:t>MTurk</a:t>
            </a:r>
            <a:r>
              <a:rPr lang="en-US" sz="2400" dirty="0"/>
              <a:t> condition</a:t>
            </a:r>
          </a:p>
          <a:p>
            <a:pPr lvl="1"/>
            <a:r>
              <a:rPr lang="en-US" sz="2400" dirty="0"/>
              <a:t>162 (72%) played in MTURK-SM after being paid</a:t>
            </a:r>
          </a:p>
          <a:p>
            <a:pPr lvl="1"/>
            <a:r>
              <a:rPr lang="en-US" sz="2400" dirty="0"/>
              <a:t>194 (86%) played in MTURK-LG after being paid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CB021D-F4E7-499C-89BC-EE2B3493C7A3}"/>
              </a:ext>
            </a:extLst>
          </p:cNvPr>
          <p:cNvSpPr txBox="1">
            <a:spLocks/>
          </p:cNvSpPr>
          <p:nvPr/>
        </p:nvSpPr>
        <p:spPr>
          <a:xfrm>
            <a:off x="924443" y="6407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Experiment One: Recruitment Strategy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45F9DF0-A86B-490F-B249-CB19EDFFF020}"/>
              </a:ext>
            </a:extLst>
          </p:cNvPr>
          <p:cNvSpPr/>
          <p:nvPr/>
        </p:nvSpPr>
        <p:spPr>
          <a:xfrm>
            <a:off x="7049105" y="1866900"/>
            <a:ext cx="4297680" cy="28270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“A requester on </a:t>
            </a:r>
            <a:r>
              <a:rPr lang="en-US" sz="2800" i="1" dirty="0" err="1"/>
              <a:t>mturk</a:t>
            </a:r>
            <a:r>
              <a:rPr lang="en-US" sz="2800" i="1" dirty="0"/>
              <a:t> giving away free money… that truly is a paradox!”</a:t>
            </a:r>
          </a:p>
        </p:txBody>
      </p:sp>
    </p:spTree>
    <p:extLst>
      <p:ext uri="{BB962C8B-B14F-4D97-AF65-F5344CB8AC3E}">
        <p14:creationId xmlns:p14="http://schemas.microsoft.com/office/powerpoint/2010/main" val="193521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4174-11FD-47DC-A875-3E0DA47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814"/>
            <a:ext cx="10353762" cy="970450"/>
          </a:xfrm>
        </p:spPr>
        <p:txBody>
          <a:bodyPr/>
          <a:lstStyle/>
          <a:p>
            <a:r>
              <a:rPr lang="en-US" dirty="0"/>
              <a:t>Experiment One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68B14-899F-4249-96FA-00080F79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64153"/>
              </p:ext>
            </p:extLst>
          </p:nvPr>
        </p:nvGraphicFramePr>
        <p:xfrm>
          <a:off x="516833" y="1536001"/>
          <a:ext cx="11282900" cy="2388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0725">
                  <a:extLst>
                    <a:ext uri="{9D8B030D-6E8A-4147-A177-3AD203B41FA5}">
                      <a16:colId xmlns:a16="http://schemas.microsoft.com/office/drawing/2014/main" val="348960832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817737259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1290135095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3586202753"/>
                    </a:ext>
                  </a:extLst>
                </a:gridCol>
              </a:tblGrid>
              <a:tr h="4634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MTURK-LG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40114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Player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12671"/>
                  </a:ext>
                </a:extLst>
              </a:tr>
              <a:tr h="5349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Highest Level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09608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Levels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35683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Levels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4538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67620E-6DCC-4454-98FC-40AF362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4796278"/>
            <a:ext cx="11068774" cy="525721"/>
          </a:xfrm>
        </p:spPr>
        <p:txBody>
          <a:bodyPr>
            <a:noAutofit/>
          </a:bodyPr>
          <a:lstStyle/>
          <a:p>
            <a:r>
              <a:rPr lang="en-US" sz="2400" dirty="0"/>
              <a:t>No significant differences across conditions for </a:t>
            </a:r>
            <a:r>
              <a:rPr lang="en-US" sz="2400" i="1" dirty="0"/>
              <a:t>Play Time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4BD9F-A75D-4D37-BC93-A7679B1E2968}"/>
              </a:ext>
            </a:extLst>
          </p:cNvPr>
          <p:cNvSpPr txBox="1">
            <a:spLocks/>
          </p:cNvSpPr>
          <p:nvPr/>
        </p:nvSpPr>
        <p:spPr>
          <a:xfrm>
            <a:off x="1222101" y="3871591"/>
            <a:ext cx="10050780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200" dirty="0"/>
              <a:t>Statistical Tests: Omnibus Kruskal-Wallis Test, post-hoc 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283719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4174-11FD-47DC-A875-3E0DA47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814"/>
            <a:ext cx="10353762" cy="970450"/>
          </a:xfrm>
        </p:spPr>
        <p:txBody>
          <a:bodyPr/>
          <a:lstStyle/>
          <a:p>
            <a:r>
              <a:rPr lang="en-US" dirty="0"/>
              <a:t>Experiment One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68B14-899F-4249-96FA-00080F79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77857"/>
              </p:ext>
            </p:extLst>
          </p:nvPr>
        </p:nvGraphicFramePr>
        <p:xfrm>
          <a:off x="454550" y="1644359"/>
          <a:ext cx="11282900" cy="1755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9327">
                  <a:extLst>
                    <a:ext uri="{9D8B030D-6E8A-4147-A177-3AD203B41FA5}">
                      <a16:colId xmlns:a16="http://schemas.microsoft.com/office/drawing/2014/main" val="348960832"/>
                    </a:ext>
                  </a:extLst>
                </a:gridCol>
                <a:gridCol w="2592123">
                  <a:extLst>
                    <a:ext uri="{9D8B030D-6E8A-4147-A177-3AD203B41FA5}">
                      <a16:colId xmlns:a16="http://schemas.microsoft.com/office/drawing/2014/main" val="817737259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1290135095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3586202753"/>
                    </a:ext>
                  </a:extLst>
                </a:gridCol>
              </a:tblGrid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MTURK-LG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40114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Effort/Importance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71052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Interest/Enjoyment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4569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Perceived Competence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2217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67620E-6DCC-4454-98FC-40AF362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50" y="4312784"/>
            <a:ext cx="11068774" cy="525721"/>
          </a:xfrm>
        </p:spPr>
        <p:txBody>
          <a:bodyPr>
            <a:noAutofit/>
          </a:bodyPr>
          <a:lstStyle/>
          <a:p>
            <a:r>
              <a:rPr lang="en-US" sz="2400" dirty="0"/>
              <a:t>No significant differences across conditions for </a:t>
            </a:r>
            <a:r>
              <a:rPr lang="en-US" sz="2400" i="1" dirty="0"/>
              <a:t>Perceived Choice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C97EE8-A12C-4EE5-A665-5F7E0A6FB617}"/>
              </a:ext>
            </a:extLst>
          </p:cNvPr>
          <p:cNvSpPr txBox="1">
            <a:spLocks/>
          </p:cNvSpPr>
          <p:nvPr/>
        </p:nvSpPr>
        <p:spPr>
          <a:xfrm>
            <a:off x="1600166" y="3457803"/>
            <a:ext cx="915930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Statistical Tests: Omnibus Kruskal-Wallis Test, post-hoc 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23828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4174-11FD-47DC-A875-3E0DA47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814"/>
            <a:ext cx="10353762" cy="970450"/>
          </a:xfrm>
        </p:spPr>
        <p:txBody>
          <a:bodyPr/>
          <a:lstStyle/>
          <a:p>
            <a:r>
              <a:rPr lang="en-US" dirty="0"/>
              <a:t>Experiment One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68B14-899F-4249-96FA-00080F79F7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4550" y="1644359"/>
          <a:ext cx="11282900" cy="1755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9327">
                  <a:extLst>
                    <a:ext uri="{9D8B030D-6E8A-4147-A177-3AD203B41FA5}">
                      <a16:colId xmlns:a16="http://schemas.microsoft.com/office/drawing/2014/main" val="348960832"/>
                    </a:ext>
                  </a:extLst>
                </a:gridCol>
                <a:gridCol w="2592123">
                  <a:extLst>
                    <a:ext uri="{9D8B030D-6E8A-4147-A177-3AD203B41FA5}">
                      <a16:colId xmlns:a16="http://schemas.microsoft.com/office/drawing/2014/main" val="817737259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1290135095"/>
                    </a:ext>
                  </a:extLst>
                </a:gridCol>
                <a:gridCol w="2820725">
                  <a:extLst>
                    <a:ext uri="{9D8B030D-6E8A-4147-A177-3AD203B41FA5}">
                      <a16:colId xmlns:a16="http://schemas.microsoft.com/office/drawing/2014/main" val="3586202753"/>
                    </a:ext>
                  </a:extLst>
                </a:gridCol>
              </a:tblGrid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MTURK-LG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40114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Effort/Importance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71052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Interest/Enjoyment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4569"/>
                  </a:ext>
                </a:extLst>
              </a:tr>
              <a:tr h="4739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Perceived Competence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2217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67620E-6DCC-4454-98FC-40AF362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50" y="4312784"/>
            <a:ext cx="11068774" cy="525721"/>
          </a:xfrm>
        </p:spPr>
        <p:txBody>
          <a:bodyPr>
            <a:noAutofit/>
          </a:bodyPr>
          <a:lstStyle/>
          <a:p>
            <a:r>
              <a:rPr lang="en-US" sz="2400" dirty="0"/>
              <a:t>No significant differences across conditions for </a:t>
            </a:r>
            <a:r>
              <a:rPr lang="en-US" sz="2400" i="1" dirty="0"/>
              <a:t>Perceived Choice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A854C1-9DC2-4C78-9C2B-71FCE6D57C74}"/>
              </a:ext>
            </a:extLst>
          </p:cNvPr>
          <p:cNvSpPr txBox="1">
            <a:spLocks/>
          </p:cNvSpPr>
          <p:nvPr/>
        </p:nvSpPr>
        <p:spPr>
          <a:xfrm>
            <a:off x="454550" y="5083886"/>
            <a:ext cx="11068774" cy="5257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Only 6% of BANNER completed the survey compared to 70% of MTURK-SM and 82% of MTURK-LG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866C0-4BD9-4B5C-A384-B459E6D27DAD}"/>
              </a:ext>
            </a:extLst>
          </p:cNvPr>
          <p:cNvSpPr txBox="1">
            <a:spLocks/>
          </p:cNvSpPr>
          <p:nvPr/>
        </p:nvSpPr>
        <p:spPr>
          <a:xfrm>
            <a:off x="1600166" y="3457803"/>
            <a:ext cx="915930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Statistical Tests: Omnibus Kruskal-Wallis Test, post-hoc 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159443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88325" y="0"/>
            <a:ext cx="6414755" cy="1112520"/>
          </a:xfrm>
        </p:spPr>
        <p:txBody>
          <a:bodyPr>
            <a:noAutofit/>
          </a:bodyPr>
          <a:lstStyle/>
          <a:p>
            <a:r>
              <a:rPr lang="en-US" dirty="0"/>
              <a:t>Experiment One Discussion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8506" y="2059390"/>
            <a:ext cx="11705671" cy="2989690"/>
          </a:xfrm>
        </p:spPr>
        <p:txBody>
          <a:bodyPr>
            <a:noAutofit/>
          </a:bodyPr>
          <a:lstStyle/>
          <a:p>
            <a:r>
              <a:rPr lang="en-US" sz="2600" dirty="0"/>
              <a:t>If goal is to maximize </a:t>
            </a:r>
            <a:r>
              <a:rPr lang="en-US" sz="2600" i="1" dirty="0"/>
              <a:t>task volume</a:t>
            </a:r>
            <a:r>
              <a:rPr lang="en-US" sz="2600" dirty="0"/>
              <a:t>, then paid recruitment may be preferred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60957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8506" y="2059390"/>
            <a:ext cx="11705671" cy="2989690"/>
          </a:xfrm>
        </p:spPr>
        <p:txBody>
          <a:bodyPr>
            <a:noAutofit/>
          </a:bodyPr>
          <a:lstStyle/>
          <a:p>
            <a:r>
              <a:rPr lang="en-US" sz="2600" dirty="0"/>
              <a:t>If goal is to maximize </a:t>
            </a:r>
            <a:r>
              <a:rPr lang="en-US" sz="2600" i="1" dirty="0"/>
              <a:t>task volume</a:t>
            </a:r>
            <a:r>
              <a:rPr lang="en-US" sz="2600" dirty="0"/>
              <a:t>, then paid recruitment may be preferred</a:t>
            </a:r>
          </a:p>
          <a:p>
            <a:endParaRPr lang="en-US" sz="2600" dirty="0"/>
          </a:p>
          <a:p>
            <a:pPr marL="36900" indent="0">
              <a:buNone/>
            </a:pPr>
            <a:endParaRPr lang="en-US" sz="2600" dirty="0"/>
          </a:p>
          <a:p>
            <a:r>
              <a:rPr lang="en-US" sz="2600" dirty="0"/>
              <a:t>If goal is to maximize </a:t>
            </a:r>
            <a:r>
              <a:rPr lang="en-US" sz="2600" i="1" dirty="0"/>
              <a:t>task quality</a:t>
            </a:r>
            <a:r>
              <a:rPr lang="en-US" sz="2600" dirty="0"/>
              <a:t>, then volunteer recruitment may be preferred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3DD3B9-A33C-4E26-9355-41DD1524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325" y="0"/>
            <a:ext cx="6414755" cy="1112520"/>
          </a:xfrm>
        </p:spPr>
        <p:txBody>
          <a:bodyPr>
            <a:noAutofit/>
          </a:bodyPr>
          <a:lstStyle/>
          <a:p>
            <a:r>
              <a:rPr lang="en-US" dirty="0"/>
              <a:t>Experiment One Discussion</a:t>
            </a:r>
          </a:p>
        </p:txBody>
      </p:sp>
    </p:spTree>
    <p:extLst>
      <p:ext uri="{BB962C8B-B14F-4D97-AF65-F5344CB8AC3E}">
        <p14:creationId xmlns:p14="http://schemas.microsoft.com/office/powerpoint/2010/main" val="231795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3462" y="204944"/>
            <a:ext cx="7705075" cy="7053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Crowdsourcing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2821" y="1287536"/>
            <a:ext cx="6436863" cy="5278056"/>
          </a:xfrm>
        </p:spPr>
        <p:txBody>
          <a:bodyPr>
            <a:normAutofit/>
          </a:bodyPr>
          <a:lstStyle/>
          <a:p>
            <a:r>
              <a:rPr lang="en-US" sz="2400" dirty="0"/>
              <a:t>Paid crowdsourcing platforms like Amazon Mechanical Turk are popular for recruiting participants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In games, used for recruiting participants for playtesting, design experiments, user research </a:t>
            </a:r>
            <a:r>
              <a:rPr lang="en-US" sz="2400" i="1" dirty="0"/>
              <a:t>(</a:t>
            </a:r>
            <a:r>
              <a:rPr lang="en-US" sz="2400" i="1" dirty="0" err="1"/>
              <a:t>Khajah</a:t>
            </a:r>
            <a:r>
              <a:rPr lang="en-US" sz="2400" i="1" dirty="0"/>
              <a:t> et al., 2016; Sarkar et al., 2017; </a:t>
            </a:r>
            <a:r>
              <a:rPr lang="en-US" sz="2400" i="1" dirty="0" err="1"/>
              <a:t>Sharek</a:t>
            </a:r>
            <a:r>
              <a:rPr lang="en-US" sz="2400" i="1" dirty="0"/>
              <a:t> and </a:t>
            </a:r>
            <a:r>
              <a:rPr lang="en-US" sz="2400" i="1" dirty="0" err="1"/>
              <a:t>Weibe</a:t>
            </a:r>
            <a:r>
              <a:rPr lang="en-US" sz="2400" i="1" dirty="0"/>
              <a:t>, 2014; </a:t>
            </a:r>
            <a:r>
              <a:rPr lang="en-US" sz="2400" i="1" dirty="0" err="1"/>
              <a:t>Birk</a:t>
            </a:r>
            <a:r>
              <a:rPr lang="en-US" sz="2400" i="1" dirty="0"/>
              <a:t> and </a:t>
            </a:r>
            <a:r>
              <a:rPr lang="en-US" sz="2400" i="1" dirty="0" err="1"/>
              <a:t>Mandryk</a:t>
            </a:r>
            <a:r>
              <a:rPr lang="en-US" sz="2400" i="1" dirty="0"/>
              <a:t>, 2016; </a:t>
            </a:r>
            <a:r>
              <a:rPr lang="en-US" sz="2400" i="1" dirty="0" err="1"/>
              <a:t>Weibe</a:t>
            </a:r>
            <a:r>
              <a:rPr lang="en-US" sz="2400" i="1" dirty="0"/>
              <a:t> et al. 2014; </a:t>
            </a:r>
            <a:r>
              <a:rPr lang="en-US" sz="2400" i="1" dirty="0" err="1"/>
              <a:t>Birk</a:t>
            </a:r>
            <a:r>
              <a:rPr lang="en-US" sz="2400" i="1" dirty="0"/>
              <a:t> et al., 2017; Williams et al., 2017)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2E6F0-6DE1-441B-B5E2-B1781951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27" y="2612998"/>
            <a:ext cx="4352013" cy="163200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999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 (</a:t>
            </a:r>
            <a:r>
              <a:rPr lang="en-US" i="1" dirty="0"/>
              <a:t>Card et al., 1991; Miller, 1968; </a:t>
            </a:r>
            <a:r>
              <a:rPr lang="en-US" i="1" dirty="0" err="1"/>
              <a:t>Sharek</a:t>
            </a:r>
            <a:r>
              <a:rPr lang="en-US" i="1" dirty="0"/>
              <a:t> and Wiebe, 2014</a:t>
            </a:r>
            <a:r>
              <a:rPr lang="en-US" dirty="0"/>
              <a:t>)</a:t>
            </a:r>
          </a:p>
          <a:p>
            <a:pPr marL="36900" indent="0">
              <a:buNone/>
            </a:pPr>
            <a:endParaRPr lang="en-US" sz="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999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</a:t>
            </a:r>
          </a:p>
          <a:p>
            <a:pPr marL="36900" indent="0">
              <a:buNone/>
            </a:pPr>
            <a:endParaRPr lang="en-US" sz="200" dirty="0"/>
          </a:p>
          <a:p>
            <a:r>
              <a:rPr lang="en-US" dirty="0"/>
              <a:t>2x2 between-subjects design with four conditions</a:t>
            </a:r>
          </a:p>
          <a:p>
            <a:pPr lvl="1"/>
            <a:r>
              <a:rPr lang="en-US" sz="2000" dirty="0"/>
              <a:t>RECRUITMENT</a:t>
            </a:r>
          </a:p>
          <a:p>
            <a:pPr lvl="2"/>
            <a:r>
              <a:rPr lang="en-US" sz="1800" dirty="0"/>
              <a:t>BANNER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1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999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</a:t>
            </a:r>
          </a:p>
          <a:p>
            <a:pPr marL="36900" indent="0">
              <a:buNone/>
            </a:pPr>
            <a:endParaRPr lang="en-US" sz="200" dirty="0"/>
          </a:p>
          <a:p>
            <a:r>
              <a:rPr lang="en-US" dirty="0"/>
              <a:t>2x2 between-subjects design with four conditions</a:t>
            </a:r>
          </a:p>
          <a:p>
            <a:pPr lvl="1"/>
            <a:r>
              <a:rPr lang="en-US" sz="2000" dirty="0"/>
              <a:t>RECRUITMENT</a:t>
            </a:r>
          </a:p>
          <a:p>
            <a:pPr lvl="2"/>
            <a:r>
              <a:rPr lang="en-US" sz="1800" dirty="0"/>
              <a:t>BANNER</a:t>
            </a:r>
          </a:p>
          <a:p>
            <a:pPr lvl="2"/>
            <a:r>
              <a:rPr lang="en-US" sz="1800" dirty="0"/>
              <a:t>MTURK-LG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1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999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</a:t>
            </a:r>
          </a:p>
          <a:p>
            <a:pPr marL="36900" indent="0">
              <a:buNone/>
            </a:pPr>
            <a:endParaRPr lang="en-US" sz="200" dirty="0"/>
          </a:p>
          <a:p>
            <a:r>
              <a:rPr lang="en-US" dirty="0"/>
              <a:t>2x2 between-subjects design with four conditions</a:t>
            </a:r>
          </a:p>
          <a:p>
            <a:pPr lvl="1"/>
            <a:r>
              <a:rPr lang="en-US" sz="2000" dirty="0"/>
              <a:t>RECRUITMENT</a:t>
            </a:r>
          </a:p>
          <a:p>
            <a:pPr lvl="2"/>
            <a:r>
              <a:rPr lang="en-US" sz="1800" dirty="0"/>
              <a:t>BANNER</a:t>
            </a:r>
          </a:p>
          <a:p>
            <a:pPr lvl="2"/>
            <a:r>
              <a:rPr lang="en-US" sz="1800" dirty="0"/>
              <a:t>MTURK-LG</a:t>
            </a:r>
          </a:p>
          <a:p>
            <a:pPr lvl="1"/>
            <a:r>
              <a:rPr lang="en-US" sz="2000" dirty="0"/>
              <a:t>DESIGN</a:t>
            </a:r>
          </a:p>
          <a:p>
            <a:pPr lvl="2"/>
            <a:r>
              <a:rPr lang="en-US" sz="1800" dirty="0"/>
              <a:t>DELAY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5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999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</a:t>
            </a:r>
          </a:p>
          <a:p>
            <a:pPr marL="36900" indent="0">
              <a:buNone/>
            </a:pPr>
            <a:endParaRPr lang="en-US" sz="200" dirty="0"/>
          </a:p>
          <a:p>
            <a:r>
              <a:rPr lang="en-US" dirty="0"/>
              <a:t>2x2 between-subjects design with four conditions</a:t>
            </a:r>
          </a:p>
          <a:p>
            <a:pPr lvl="1"/>
            <a:r>
              <a:rPr lang="en-US" sz="2000" dirty="0"/>
              <a:t>RECRUITMENT</a:t>
            </a:r>
          </a:p>
          <a:p>
            <a:pPr lvl="2"/>
            <a:r>
              <a:rPr lang="en-US" sz="1800" dirty="0"/>
              <a:t>BANNER</a:t>
            </a:r>
          </a:p>
          <a:p>
            <a:pPr lvl="2"/>
            <a:r>
              <a:rPr lang="en-US" sz="1800" dirty="0"/>
              <a:t>MTURK-LG</a:t>
            </a:r>
          </a:p>
          <a:p>
            <a:pPr lvl="1"/>
            <a:r>
              <a:rPr lang="en-US" sz="2000" dirty="0"/>
              <a:t>DESIGN</a:t>
            </a:r>
          </a:p>
          <a:p>
            <a:pPr lvl="2"/>
            <a:r>
              <a:rPr lang="en-US" sz="1800" dirty="0"/>
              <a:t>DELAY</a:t>
            </a:r>
          </a:p>
          <a:p>
            <a:pPr lvl="2"/>
            <a:r>
              <a:rPr lang="en-US" sz="1800" dirty="0"/>
              <a:t>NO-DELAY</a:t>
            </a:r>
          </a:p>
          <a:p>
            <a:endParaRPr lang="en-US" sz="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7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F9F-11A6-43E4-A0BF-5C0F5E3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82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Two: Recruitment Strategy vs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BEC6-4264-4B67-936D-A64CADF2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970450"/>
            <a:ext cx="11243145" cy="1034605"/>
          </a:xfrm>
        </p:spPr>
        <p:txBody>
          <a:bodyPr>
            <a:normAutofit/>
          </a:bodyPr>
          <a:lstStyle/>
          <a:p>
            <a:r>
              <a:rPr lang="en-US" sz="2200" i="1" dirty="0"/>
              <a:t>Does recruitment strategy impact how changes to the game affect participant behavior and experience in HCGs?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6DF16E-F41E-4337-88A9-05336EC2E67E}"/>
              </a:ext>
            </a:extLst>
          </p:cNvPr>
          <p:cNvSpPr txBox="1">
            <a:spLocks/>
          </p:cNvSpPr>
          <p:nvPr/>
        </p:nvSpPr>
        <p:spPr>
          <a:xfrm>
            <a:off x="286246" y="1888902"/>
            <a:ext cx="5979381" cy="3812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an artificial loading delay of 20-seconds between levels</a:t>
            </a:r>
          </a:p>
          <a:p>
            <a:pPr marL="36900" indent="0">
              <a:buNone/>
            </a:pPr>
            <a:endParaRPr lang="en-US" sz="200" dirty="0"/>
          </a:p>
          <a:p>
            <a:r>
              <a:rPr lang="en-US" dirty="0"/>
              <a:t>2x2 between-subjects design with four conditions</a:t>
            </a:r>
          </a:p>
          <a:p>
            <a:pPr lvl="1"/>
            <a:r>
              <a:rPr lang="en-US" sz="2000" dirty="0"/>
              <a:t>RECRUITMENT</a:t>
            </a:r>
          </a:p>
          <a:p>
            <a:pPr lvl="2"/>
            <a:r>
              <a:rPr lang="en-US" sz="1800" dirty="0"/>
              <a:t>BANNER</a:t>
            </a:r>
          </a:p>
          <a:p>
            <a:pPr lvl="2"/>
            <a:r>
              <a:rPr lang="en-US" sz="1800" dirty="0"/>
              <a:t>MTURK-LG</a:t>
            </a:r>
          </a:p>
          <a:p>
            <a:pPr lvl="1"/>
            <a:r>
              <a:rPr lang="en-US" sz="2000" dirty="0"/>
              <a:t>DESIGN</a:t>
            </a:r>
          </a:p>
          <a:p>
            <a:pPr lvl="2"/>
            <a:r>
              <a:rPr lang="en-US" sz="1800" dirty="0"/>
              <a:t>DELAY</a:t>
            </a:r>
          </a:p>
          <a:p>
            <a:pPr lvl="2"/>
            <a:r>
              <a:rPr lang="en-US" sz="1800" dirty="0"/>
              <a:t>NO-DELAY</a:t>
            </a:r>
            <a:endParaRPr lang="en-US" sz="200" dirty="0"/>
          </a:p>
          <a:p>
            <a:r>
              <a:rPr lang="en-US" dirty="0"/>
              <a:t>260 players were recruited through the banner</a:t>
            </a:r>
            <a:endParaRPr lang="en-US" sz="200" dirty="0"/>
          </a:p>
          <a:p>
            <a:r>
              <a:rPr lang="en-US" dirty="0"/>
              <a:t>300 players were recruited through </a:t>
            </a:r>
            <a:r>
              <a:rPr lang="en-US" dirty="0" err="1"/>
              <a:t>MTurk</a:t>
            </a:r>
            <a:r>
              <a:rPr lang="en-US" dirty="0"/>
              <a:t> with 244 (81.3%) proceeding to play the 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2D894-F7A0-4AA1-AA3C-CB45BECB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27" y="2345634"/>
            <a:ext cx="5293973" cy="35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3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508-5291-4D33-B3BC-554C0937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27" y="0"/>
            <a:ext cx="10353762" cy="970450"/>
          </a:xfrm>
        </p:spPr>
        <p:txBody>
          <a:bodyPr/>
          <a:lstStyle/>
          <a:p>
            <a:r>
              <a:rPr lang="en-US" dirty="0"/>
              <a:t>Experiment Two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600F0-F4FE-411C-B90B-8BA019395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20089"/>
              </p:ext>
            </p:extLst>
          </p:nvPr>
        </p:nvGraphicFramePr>
        <p:xfrm>
          <a:off x="290223" y="1173553"/>
          <a:ext cx="11627457" cy="325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158">
                  <a:extLst>
                    <a:ext uri="{9D8B030D-6E8A-4147-A177-3AD203B41FA5}">
                      <a16:colId xmlns:a16="http://schemas.microsoft.com/office/drawing/2014/main" val="1968472283"/>
                    </a:ext>
                  </a:extLst>
                </a:gridCol>
                <a:gridCol w="2002441">
                  <a:extLst>
                    <a:ext uri="{9D8B030D-6E8A-4147-A177-3AD203B41FA5}">
                      <a16:colId xmlns:a16="http://schemas.microsoft.com/office/drawing/2014/main" val="208702522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1645505141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2676788788"/>
                    </a:ext>
                  </a:extLst>
                </a:gridCol>
                <a:gridCol w="2122258">
                  <a:extLst>
                    <a:ext uri="{9D8B030D-6E8A-4147-A177-3AD203B41FA5}">
                      <a16:colId xmlns:a16="http://schemas.microsoft.com/office/drawing/2014/main" val="1877946995"/>
                    </a:ext>
                  </a:extLst>
                </a:gridCol>
              </a:tblGrid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MTURK-LG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NO-DELAY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8658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9953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33133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04581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52565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Effort/Importance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679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2E1F0-1251-45E5-9DD0-0F4D34AC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3" y="5684447"/>
            <a:ext cx="11566497" cy="873785"/>
          </a:xfrm>
        </p:spPr>
        <p:txBody>
          <a:bodyPr>
            <a:normAutofit/>
          </a:bodyPr>
          <a:lstStyle/>
          <a:p>
            <a:r>
              <a:rPr lang="en-US" sz="2400" dirty="0"/>
              <a:t>No significant differences across conditions for </a:t>
            </a:r>
            <a:r>
              <a:rPr lang="en-US" sz="2400" i="1" dirty="0"/>
              <a:t>Highest Level Rating, Interest/Enjoyment, Perceived Competence </a:t>
            </a:r>
            <a:r>
              <a:rPr lang="en-US" sz="2400" dirty="0"/>
              <a:t>and </a:t>
            </a:r>
            <a:r>
              <a:rPr lang="en-US" sz="2400" i="1" dirty="0"/>
              <a:t>Perceived Choice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EE37B-714D-4A43-951B-E7A971C9C74E}"/>
              </a:ext>
            </a:extLst>
          </p:cNvPr>
          <p:cNvSpPr txBox="1">
            <a:spLocks/>
          </p:cNvSpPr>
          <p:nvPr/>
        </p:nvSpPr>
        <p:spPr>
          <a:xfrm>
            <a:off x="3383419" y="4525915"/>
            <a:ext cx="608009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Statistical Test: Aligned Rank Transform (ART)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894367-3A79-4327-8204-A4A3936DC7FB}"/>
              </a:ext>
            </a:extLst>
          </p:cNvPr>
          <p:cNvSpPr txBox="1">
            <a:spLocks/>
          </p:cNvSpPr>
          <p:nvPr/>
        </p:nvSpPr>
        <p:spPr>
          <a:xfrm>
            <a:off x="290223" y="5120421"/>
            <a:ext cx="1156649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 interaction effects for any response variable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897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508-5291-4D33-B3BC-554C0937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27" y="0"/>
            <a:ext cx="10353762" cy="970450"/>
          </a:xfrm>
        </p:spPr>
        <p:txBody>
          <a:bodyPr/>
          <a:lstStyle/>
          <a:p>
            <a:r>
              <a:rPr lang="en-US" dirty="0"/>
              <a:t>Experiment Two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600F0-F4FE-411C-B90B-8BA0193956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0223" y="1173553"/>
          <a:ext cx="11627457" cy="325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158">
                  <a:extLst>
                    <a:ext uri="{9D8B030D-6E8A-4147-A177-3AD203B41FA5}">
                      <a16:colId xmlns:a16="http://schemas.microsoft.com/office/drawing/2014/main" val="1968472283"/>
                    </a:ext>
                  </a:extLst>
                </a:gridCol>
                <a:gridCol w="2002441">
                  <a:extLst>
                    <a:ext uri="{9D8B030D-6E8A-4147-A177-3AD203B41FA5}">
                      <a16:colId xmlns:a16="http://schemas.microsoft.com/office/drawing/2014/main" val="208702522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1645505141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2676788788"/>
                    </a:ext>
                  </a:extLst>
                </a:gridCol>
                <a:gridCol w="2122258">
                  <a:extLst>
                    <a:ext uri="{9D8B030D-6E8A-4147-A177-3AD203B41FA5}">
                      <a16:colId xmlns:a16="http://schemas.microsoft.com/office/drawing/2014/main" val="1877946995"/>
                    </a:ext>
                  </a:extLst>
                </a:gridCol>
              </a:tblGrid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MTURK-LG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NO-DELAY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8658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9953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33133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04581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52565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Effort/Importance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679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DC454F1-D635-4126-BB85-41D3BA173B95}"/>
              </a:ext>
            </a:extLst>
          </p:cNvPr>
          <p:cNvSpPr/>
          <p:nvPr/>
        </p:nvSpPr>
        <p:spPr>
          <a:xfrm>
            <a:off x="290223" y="1684020"/>
            <a:ext cx="11627457" cy="1630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5F3239-793F-49C8-98F1-732EA16A4765}"/>
              </a:ext>
            </a:extLst>
          </p:cNvPr>
          <p:cNvSpPr txBox="1">
            <a:spLocks/>
          </p:cNvSpPr>
          <p:nvPr/>
        </p:nvSpPr>
        <p:spPr>
          <a:xfrm>
            <a:off x="290223" y="5311140"/>
            <a:ext cx="11308080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Main effect of recruitment and delay</a:t>
            </a: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C956C0-A7E5-49FE-B1BB-E50E3FF7D662}"/>
              </a:ext>
            </a:extLst>
          </p:cNvPr>
          <p:cNvSpPr txBox="1">
            <a:spLocks/>
          </p:cNvSpPr>
          <p:nvPr/>
        </p:nvSpPr>
        <p:spPr>
          <a:xfrm>
            <a:off x="3383419" y="4525915"/>
            <a:ext cx="608009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Statistical Test: Aligned Rank Transform (ART)</a:t>
            </a:r>
          </a:p>
        </p:txBody>
      </p:sp>
    </p:spTree>
    <p:extLst>
      <p:ext uri="{BB962C8B-B14F-4D97-AF65-F5344CB8AC3E}">
        <p14:creationId xmlns:p14="http://schemas.microsoft.com/office/powerpoint/2010/main" val="3420867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508-5291-4D33-B3BC-554C0937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27" y="0"/>
            <a:ext cx="10353762" cy="970450"/>
          </a:xfrm>
        </p:spPr>
        <p:txBody>
          <a:bodyPr/>
          <a:lstStyle/>
          <a:p>
            <a:r>
              <a:rPr lang="en-US" dirty="0"/>
              <a:t>Experiment Two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600F0-F4FE-411C-B90B-8BA0193956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0223" y="1173553"/>
          <a:ext cx="11627457" cy="325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158">
                  <a:extLst>
                    <a:ext uri="{9D8B030D-6E8A-4147-A177-3AD203B41FA5}">
                      <a16:colId xmlns:a16="http://schemas.microsoft.com/office/drawing/2014/main" val="1968472283"/>
                    </a:ext>
                  </a:extLst>
                </a:gridCol>
                <a:gridCol w="2002441">
                  <a:extLst>
                    <a:ext uri="{9D8B030D-6E8A-4147-A177-3AD203B41FA5}">
                      <a16:colId xmlns:a16="http://schemas.microsoft.com/office/drawing/2014/main" val="208702522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1645505141"/>
                    </a:ext>
                  </a:extLst>
                </a:gridCol>
                <a:gridCol w="2376300">
                  <a:extLst>
                    <a:ext uri="{9D8B030D-6E8A-4147-A177-3AD203B41FA5}">
                      <a16:colId xmlns:a16="http://schemas.microsoft.com/office/drawing/2014/main" val="2676788788"/>
                    </a:ext>
                  </a:extLst>
                </a:gridCol>
                <a:gridCol w="2122258">
                  <a:extLst>
                    <a:ext uri="{9D8B030D-6E8A-4147-A177-3AD203B41FA5}">
                      <a16:colId xmlns:a16="http://schemas.microsoft.com/office/drawing/2014/main" val="1877946995"/>
                    </a:ext>
                  </a:extLst>
                </a:gridCol>
              </a:tblGrid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MTURK-LG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NO-DELAY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8658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99532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33133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Levels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04581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Player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52565"/>
                  </a:ext>
                </a:extLst>
              </a:tr>
              <a:tr h="5426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Effort/Importance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679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42C469-7C16-4A67-AF28-041A540B2483}"/>
              </a:ext>
            </a:extLst>
          </p:cNvPr>
          <p:cNvSpPr/>
          <p:nvPr/>
        </p:nvSpPr>
        <p:spPr>
          <a:xfrm>
            <a:off x="282271" y="3340197"/>
            <a:ext cx="11627457" cy="1089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45032F-B45E-4DFB-8C4C-1D80257C7F5B}"/>
              </a:ext>
            </a:extLst>
          </p:cNvPr>
          <p:cNvSpPr txBox="1">
            <a:spLocks/>
          </p:cNvSpPr>
          <p:nvPr/>
        </p:nvSpPr>
        <p:spPr>
          <a:xfrm>
            <a:off x="3383419" y="4525915"/>
            <a:ext cx="6080097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Statistical Test: Aligned Rank Transform (ART)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E83776-95D6-4FE7-9064-CAFF6F1BC2DF}"/>
              </a:ext>
            </a:extLst>
          </p:cNvPr>
          <p:cNvSpPr txBox="1">
            <a:spLocks/>
          </p:cNvSpPr>
          <p:nvPr/>
        </p:nvSpPr>
        <p:spPr>
          <a:xfrm>
            <a:off x="290223" y="5311140"/>
            <a:ext cx="11308080" cy="609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Main effect of only recruitment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11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36272" y="0"/>
            <a:ext cx="6653001" cy="990312"/>
          </a:xfrm>
        </p:spPr>
        <p:txBody>
          <a:bodyPr>
            <a:normAutofit/>
          </a:bodyPr>
          <a:lstStyle/>
          <a:p>
            <a:r>
              <a:rPr lang="en-US" dirty="0"/>
              <a:t>Experiment Two Discussion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BC2E5B-F86E-4805-BA66-3A5A3478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30" y="1645920"/>
            <a:ext cx="11583340" cy="4442460"/>
          </a:xfrm>
        </p:spPr>
        <p:txBody>
          <a:bodyPr>
            <a:noAutofit/>
          </a:bodyPr>
          <a:lstStyle/>
          <a:p>
            <a:r>
              <a:rPr lang="en-US" sz="2600" dirty="0"/>
              <a:t>Different recruitment strategies did not observably impact the effects of changing the game’s design</a:t>
            </a:r>
          </a:p>
          <a:p>
            <a:endParaRPr lang="en-US" sz="2400" dirty="0"/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8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29525" y="204944"/>
            <a:ext cx="7705075" cy="7053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Strategy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22463C-1A87-42B9-A888-F1E3DA48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33" y="1311389"/>
            <a:ext cx="11100825" cy="5278056"/>
          </a:xfrm>
        </p:spPr>
        <p:txBody>
          <a:bodyPr>
            <a:normAutofit/>
          </a:bodyPr>
          <a:lstStyle/>
          <a:p>
            <a:r>
              <a:rPr lang="en-US" sz="2400" dirty="0"/>
              <a:t>Behaviors and motivations of paid participants may differ from those who play voluntarily (i.e. through banner ads, web search, social media posts etc.) </a:t>
            </a:r>
            <a:r>
              <a:rPr lang="en-US" sz="2400" i="1" dirty="0"/>
              <a:t>(Cooper and Farid, 2016; Crump et al., 2013; </a:t>
            </a:r>
            <a:r>
              <a:rPr lang="en-US" sz="2400" i="1" dirty="0" err="1"/>
              <a:t>Paolacci</a:t>
            </a:r>
            <a:r>
              <a:rPr lang="en-US" sz="2400" i="1" dirty="0"/>
              <a:t> et al., 2010; Sprouse, 2011; Krause and </a:t>
            </a:r>
            <a:r>
              <a:rPr lang="en-US" sz="2400" i="1" dirty="0" err="1"/>
              <a:t>Kizilcec</a:t>
            </a:r>
            <a:r>
              <a:rPr lang="en-US" sz="2400" i="1" dirty="0"/>
              <a:t>, 2015; Mao et al., 2013)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140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36272" y="0"/>
            <a:ext cx="6653001" cy="990312"/>
          </a:xfrm>
        </p:spPr>
        <p:txBody>
          <a:bodyPr>
            <a:normAutofit/>
          </a:bodyPr>
          <a:lstStyle/>
          <a:p>
            <a:r>
              <a:rPr lang="en-US" dirty="0"/>
              <a:t>Experiment Two Discussion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330" y="1645920"/>
            <a:ext cx="11583340" cy="4442460"/>
          </a:xfrm>
        </p:spPr>
        <p:txBody>
          <a:bodyPr>
            <a:noAutofit/>
          </a:bodyPr>
          <a:lstStyle/>
          <a:p>
            <a:r>
              <a:rPr lang="en-US" sz="2600" dirty="0"/>
              <a:t>Different recruitment strategies did not observably impact the effects of changing the game’s design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As in experiment one, a measure of </a:t>
            </a:r>
            <a:r>
              <a:rPr lang="en-US" sz="2600" i="1" dirty="0"/>
              <a:t>task volume</a:t>
            </a:r>
            <a:r>
              <a:rPr lang="en-US" sz="2600" dirty="0"/>
              <a:t> was higher for paid recruitment and a measure of </a:t>
            </a:r>
            <a:r>
              <a:rPr lang="en-US" sz="2600" i="1" dirty="0"/>
              <a:t>task quality</a:t>
            </a:r>
            <a:r>
              <a:rPr lang="en-US" sz="2600" dirty="0"/>
              <a:t> was higher for volunteer recruitment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891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757" y="220039"/>
            <a:ext cx="3092125" cy="80114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49" y="1394564"/>
            <a:ext cx="11308575" cy="5181496"/>
          </a:xfrm>
        </p:spPr>
        <p:txBody>
          <a:bodyPr>
            <a:normAutofit/>
          </a:bodyPr>
          <a:lstStyle/>
          <a:p>
            <a:r>
              <a:rPr lang="en-US" sz="2800" dirty="0"/>
              <a:t>Paid player recruitment results in a higher </a:t>
            </a:r>
            <a:r>
              <a:rPr lang="en-US" sz="2800" i="1" dirty="0"/>
              <a:t>volume</a:t>
            </a:r>
            <a:r>
              <a:rPr lang="en-US" sz="2800" dirty="0"/>
              <a:t> of tasks being completed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41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757" y="220039"/>
            <a:ext cx="3092125" cy="80114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49" y="1394564"/>
            <a:ext cx="11308575" cy="5181496"/>
          </a:xfrm>
        </p:spPr>
        <p:txBody>
          <a:bodyPr>
            <a:normAutofit/>
          </a:bodyPr>
          <a:lstStyle/>
          <a:p>
            <a:r>
              <a:rPr lang="en-US" sz="2800" dirty="0"/>
              <a:t>Paid player recruitment results in a higher </a:t>
            </a:r>
            <a:r>
              <a:rPr lang="en-US" sz="2800" i="1" dirty="0"/>
              <a:t>volume</a:t>
            </a:r>
            <a:r>
              <a:rPr lang="en-US" sz="2800" dirty="0"/>
              <a:t> of tasks being completed</a:t>
            </a:r>
          </a:p>
          <a:p>
            <a:endParaRPr lang="en-US" sz="2800" dirty="0"/>
          </a:p>
          <a:p>
            <a:r>
              <a:rPr lang="en-US" sz="2800" dirty="0"/>
              <a:t>Volunteer player recruitment results in a higher </a:t>
            </a:r>
            <a:r>
              <a:rPr lang="en-US" sz="2800" i="1" dirty="0"/>
              <a:t>quality</a:t>
            </a:r>
            <a:r>
              <a:rPr lang="en-US" sz="2800" dirty="0"/>
              <a:t> of completed tasks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751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757" y="220039"/>
            <a:ext cx="3092125" cy="80114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49" y="1394564"/>
            <a:ext cx="11308575" cy="5181496"/>
          </a:xfrm>
        </p:spPr>
        <p:txBody>
          <a:bodyPr>
            <a:normAutofit/>
          </a:bodyPr>
          <a:lstStyle/>
          <a:p>
            <a:r>
              <a:rPr lang="en-US" sz="2800" dirty="0"/>
              <a:t>Paid player recruitment results in a higher </a:t>
            </a:r>
            <a:r>
              <a:rPr lang="en-US" sz="2800" i="1" dirty="0"/>
              <a:t>volume</a:t>
            </a:r>
            <a:r>
              <a:rPr lang="en-US" sz="2800" dirty="0"/>
              <a:t> of tasks being completed</a:t>
            </a:r>
          </a:p>
          <a:p>
            <a:endParaRPr lang="en-US" sz="2800" dirty="0"/>
          </a:p>
          <a:p>
            <a:r>
              <a:rPr lang="en-US" sz="2800" dirty="0"/>
              <a:t>Volunteer player recruitment results in a higher </a:t>
            </a:r>
            <a:r>
              <a:rPr lang="en-US" sz="2800" i="1" dirty="0"/>
              <a:t>quality</a:t>
            </a:r>
            <a:r>
              <a:rPr lang="en-US" sz="2800" dirty="0"/>
              <a:t> of completed tasks</a:t>
            </a:r>
          </a:p>
          <a:p>
            <a:endParaRPr lang="en-US" sz="2800" dirty="0"/>
          </a:p>
          <a:p>
            <a:r>
              <a:rPr lang="en-US" sz="2800" dirty="0"/>
              <a:t>Effects of recruitment strategies remain consistent with changes to the game’s design</a:t>
            </a:r>
          </a:p>
        </p:txBody>
      </p:sp>
    </p:spTree>
    <p:extLst>
      <p:ext uri="{BB962C8B-B14F-4D97-AF65-F5344CB8AC3E}">
        <p14:creationId xmlns:p14="http://schemas.microsoft.com/office/powerpoint/2010/main" val="3254603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609" y="183787"/>
            <a:ext cx="3582631" cy="795089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5251" y="1815778"/>
            <a:ext cx="11121497" cy="3226443"/>
          </a:xfrm>
        </p:spPr>
        <p:txBody>
          <a:bodyPr>
            <a:normAutofit/>
          </a:bodyPr>
          <a:lstStyle/>
          <a:p>
            <a:r>
              <a:rPr lang="en-US" sz="2800" dirty="0"/>
              <a:t>Interaction effects of other changes to the game’s design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3746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609" y="183787"/>
            <a:ext cx="3582631" cy="795089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5251" y="1815778"/>
            <a:ext cx="11121497" cy="3226443"/>
          </a:xfrm>
        </p:spPr>
        <p:txBody>
          <a:bodyPr>
            <a:normAutofit/>
          </a:bodyPr>
          <a:lstStyle/>
          <a:p>
            <a:r>
              <a:rPr lang="en-US" sz="2800" dirty="0"/>
              <a:t>Interaction effects of other changes to the game’s design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Alternate methods of gathering self-reported experience metrics from more players without compromising voluntary nature of participation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2609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2172" y="2028863"/>
            <a:ext cx="578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Anurag Sarkar</a:t>
            </a:r>
            <a:br>
              <a:rPr lang="en-US" sz="3200" dirty="0"/>
            </a:br>
            <a:r>
              <a:rPr lang="en-US" sz="3200" dirty="0"/>
              <a:t>Northeastern University</a:t>
            </a:r>
            <a:br>
              <a:rPr lang="en-US" sz="3200" dirty="0"/>
            </a:br>
            <a:r>
              <a:rPr lang="en-US" sz="3200" i="1" dirty="0"/>
              <a:t>sarkar.an@husky.neu.edu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9119" y="429626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Acknowledgments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212" y="5194404"/>
            <a:ext cx="1124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material is based upon work supported by the </a:t>
            </a:r>
            <a:r>
              <a:rPr lang="en-US" sz="2200" b="1" dirty="0"/>
              <a:t>National Science Foundation</a:t>
            </a:r>
            <a:r>
              <a:rPr lang="en-US" sz="2200" dirty="0"/>
              <a:t> under grant no. 1652537. We would like to thank the </a:t>
            </a:r>
            <a:r>
              <a:rPr lang="en-US" sz="2200" b="1" dirty="0"/>
              <a:t>University of Washington</a:t>
            </a:r>
            <a:r>
              <a:rPr lang="en-US" sz="2200" dirty="0"/>
              <a:t>'s </a:t>
            </a:r>
            <a:r>
              <a:rPr lang="en-US" sz="2200" b="1" dirty="0"/>
              <a:t>Center for Game Science</a:t>
            </a:r>
            <a:r>
              <a:rPr lang="en-US" sz="2200" dirty="0"/>
              <a:t> for initial </a:t>
            </a:r>
            <a:r>
              <a:rPr lang="en-US" sz="2200" i="1" dirty="0"/>
              <a:t>Paradox</a:t>
            </a:r>
            <a:r>
              <a:rPr lang="en-US" sz="2200" dirty="0"/>
              <a:t> development.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04685" y="183787"/>
            <a:ext cx="3582631" cy="795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2891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29525" y="204944"/>
            <a:ext cx="7705075" cy="7053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Strategy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35D87B-68CC-4348-95BF-F858AD67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33" y="1311389"/>
            <a:ext cx="11100825" cy="5278056"/>
          </a:xfrm>
        </p:spPr>
        <p:txBody>
          <a:bodyPr>
            <a:normAutofit/>
          </a:bodyPr>
          <a:lstStyle/>
          <a:p>
            <a:r>
              <a:rPr lang="en-US" sz="2400" dirty="0"/>
              <a:t>Behaviors and motivations of paid participants may differ from those who play voluntarily (i.e. through banner ads, web search, social media posts etc.) </a:t>
            </a:r>
            <a:r>
              <a:rPr lang="en-US" sz="2400" i="1" dirty="0"/>
              <a:t>(Cooper and Farid, 2016; Crump et al., 2013; </a:t>
            </a:r>
            <a:r>
              <a:rPr lang="en-US" sz="2400" i="1" dirty="0" err="1"/>
              <a:t>Paolacci</a:t>
            </a:r>
            <a:r>
              <a:rPr lang="en-US" sz="2400" i="1" dirty="0"/>
              <a:t> et al., 2010; Sprouse, 2011; Krause and </a:t>
            </a:r>
            <a:r>
              <a:rPr lang="en-US" sz="2400" i="1" dirty="0" err="1"/>
              <a:t>Kizilcec</a:t>
            </a:r>
            <a:r>
              <a:rPr lang="en-US" sz="2400" i="1" dirty="0"/>
              <a:t>, 2015; Mao et al., 2013)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Often, we wish to understand volunteers but end up studying paid participants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6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29525" y="204944"/>
            <a:ext cx="7705075" cy="7053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Strategy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35D87B-68CC-4348-95BF-F858AD67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33" y="1311389"/>
            <a:ext cx="11100825" cy="5278056"/>
          </a:xfrm>
        </p:spPr>
        <p:txBody>
          <a:bodyPr>
            <a:normAutofit/>
          </a:bodyPr>
          <a:lstStyle/>
          <a:p>
            <a:r>
              <a:rPr lang="en-US" sz="2400" dirty="0"/>
              <a:t>Behaviors and motivations of paid participants may differ from those who play voluntarily (i.e. through banner ads, web search, social media posts etc.) </a:t>
            </a:r>
            <a:r>
              <a:rPr lang="en-US" sz="2400" i="1" dirty="0"/>
              <a:t>(Cooper and Farid, 2016; Crump et al., 2013; </a:t>
            </a:r>
            <a:r>
              <a:rPr lang="en-US" sz="2400" i="1" dirty="0" err="1"/>
              <a:t>Paolacci</a:t>
            </a:r>
            <a:r>
              <a:rPr lang="en-US" sz="2400" i="1" dirty="0"/>
              <a:t> et al., 2010; Sprouse, 2011; Krause and </a:t>
            </a:r>
            <a:r>
              <a:rPr lang="en-US" sz="2400" i="1" dirty="0" err="1"/>
              <a:t>Kizilcec</a:t>
            </a:r>
            <a:r>
              <a:rPr lang="en-US" sz="2400" i="1" dirty="0"/>
              <a:t>, 2015; Mao et al., 2013)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Often, we wish to understand volunteers but end up studying paid participants</a:t>
            </a:r>
          </a:p>
          <a:p>
            <a:endParaRPr lang="en-US" sz="2400" dirty="0"/>
          </a:p>
          <a:p>
            <a:r>
              <a:rPr lang="en-US" sz="2400" dirty="0"/>
              <a:t>Wanted to compare the impact of recruitment strategy (i.e. paid vs volunteer) on player’s engagement and subjective experience in the context of human computation games (HCGs)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8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700" y="123714"/>
            <a:ext cx="8726310" cy="902289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8756" y="1664033"/>
            <a:ext cx="10444078" cy="2319570"/>
          </a:xfrm>
        </p:spPr>
        <p:txBody>
          <a:bodyPr>
            <a:noAutofit/>
          </a:bodyPr>
          <a:lstStyle/>
          <a:p>
            <a:r>
              <a:rPr lang="en-US" sz="2800" i="1" dirty="0"/>
              <a:t>RQ1 – Does recruitment strategy impact participant behavior and experience in HCGs?</a:t>
            </a: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8502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700" y="123714"/>
            <a:ext cx="8726310" cy="902289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8756" y="1664033"/>
            <a:ext cx="10444078" cy="2319570"/>
          </a:xfrm>
        </p:spPr>
        <p:txBody>
          <a:bodyPr>
            <a:noAutofit/>
          </a:bodyPr>
          <a:lstStyle/>
          <a:p>
            <a:r>
              <a:rPr lang="en-US" sz="2800" i="1" dirty="0"/>
              <a:t>RQ1 – Does recruitment strategy impact participant behavior and experience in HCGs?</a:t>
            </a:r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i="1" dirty="0"/>
              <a:t>RQ2 – Does recruitment strategy impact how changes to the game affect participant behavior and experience in HCGs?</a:t>
            </a:r>
          </a:p>
        </p:txBody>
      </p:sp>
    </p:spTree>
    <p:extLst>
      <p:ext uri="{BB962C8B-B14F-4D97-AF65-F5344CB8AC3E}">
        <p14:creationId xmlns:p14="http://schemas.microsoft.com/office/powerpoint/2010/main" val="6499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968" y="254335"/>
            <a:ext cx="5067552" cy="763009"/>
          </a:xfrm>
        </p:spPr>
        <p:txBody>
          <a:bodyPr/>
          <a:lstStyle/>
          <a:p>
            <a:pPr algn="ctr"/>
            <a:r>
              <a:rPr lang="en-US" dirty="0"/>
              <a:t>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3721" y="1437142"/>
            <a:ext cx="5025077" cy="501601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2D puzzle game for crowdsourced formal verification of software</a:t>
            </a:r>
          </a:p>
          <a:p>
            <a:pPr marL="450000" lvl="1" indent="0">
              <a:buNone/>
            </a:pPr>
            <a:endParaRPr lang="en-US" sz="2200" dirty="0"/>
          </a:p>
          <a:p>
            <a:pPr marL="4500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Each level represents a MAX-SAT problem</a:t>
            </a:r>
          </a:p>
          <a:p>
            <a:pPr lvl="1"/>
            <a:endParaRPr lang="en-US" sz="2200" dirty="0"/>
          </a:p>
          <a:p>
            <a:pPr marL="4500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Used same matchmaking system</a:t>
            </a:r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15" y="1437142"/>
            <a:ext cx="6462374" cy="43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20764</TotalTime>
  <Words>2371</Words>
  <Application>Microsoft Office PowerPoint</Application>
  <PresentationFormat>Widescreen</PresentationFormat>
  <Paragraphs>475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Calisto MT</vt:lpstr>
      <vt:lpstr>Trebuchet MS</vt:lpstr>
      <vt:lpstr>Wingdings</vt:lpstr>
      <vt:lpstr>Wingdings 2</vt:lpstr>
      <vt:lpstr>Slate</vt:lpstr>
      <vt:lpstr>Comparing Paid and Volunteer Recruitment in Human Computation Games </vt:lpstr>
      <vt:lpstr>Crowdsourcing</vt:lpstr>
      <vt:lpstr>Crowdsourcing</vt:lpstr>
      <vt:lpstr>Recruitment Strategy</vt:lpstr>
      <vt:lpstr>Recruitment Strategy</vt:lpstr>
      <vt:lpstr>Recruitment Strategy</vt:lpstr>
      <vt:lpstr>Research Questions</vt:lpstr>
      <vt:lpstr>Research Questions</vt:lpstr>
      <vt:lpstr>Paradox</vt:lpstr>
      <vt:lpstr>Participant Recruitment and Study</vt:lpstr>
      <vt:lpstr>Participant Recruitment and Study</vt:lpstr>
      <vt:lpstr>Participant Recruitment and Study</vt:lpstr>
      <vt:lpstr>Experiment Flow</vt:lpstr>
      <vt:lpstr>PowerPoint Presentation</vt:lpstr>
      <vt:lpstr>PowerPoint Presentation</vt:lpstr>
      <vt:lpstr>Measures</vt:lpstr>
      <vt:lpstr>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One Results</vt:lpstr>
      <vt:lpstr>Experiment One Results</vt:lpstr>
      <vt:lpstr>Experiment One Results</vt:lpstr>
      <vt:lpstr>Experiment One Discussion</vt:lpstr>
      <vt:lpstr>Experiment One Discussion</vt:lpstr>
      <vt:lpstr>Experiment Two: Recruitment Strategy vs Delay</vt:lpstr>
      <vt:lpstr>Experiment Two: Recruitment Strategy vs Delay</vt:lpstr>
      <vt:lpstr>Experiment Two: Recruitment Strategy vs Delay</vt:lpstr>
      <vt:lpstr>Experiment Two: Recruitment Strategy vs Delay</vt:lpstr>
      <vt:lpstr>Experiment Two: Recruitment Strategy vs Delay</vt:lpstr>
      <vt:lpstr>Experiment Two: Recruitment Strategy vs Delay</vt:lpstr>
      <vt:lpstr>Experiment Two: Recruitment Strategy vs Delay</vt:lpstr>
      <vt:lpstr>Experiment Two Results</vt:lpstr>
      <vt:lpstr>Experiment Two Results</vt:lpstr>
      <vt:lpstr>Experiment Two Results</vt:lpstr>
      <vt:lpstr>Experiment Two Discussion</vt:lpstr>
      <vt:lpstr>Experiment Two Discussion</vt:lpstr>
      <vt:lpstr>Conclusion</vt:lpstr>
      <vt:lpstr>Conclusion</vt:lpstr>
      <vt:lpstr>Conclusion</vt:lpstr>
      <vt:lpstr>Future Work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Effects of Player Rating System-Based Matchmaking on Level Ordering in Human Computation Games</dc:title>
  <dc:creator>riffsircar</dc:creator>
  <cp:lastModifiedBy>riffsircar</cp:lastModifiedBy>
  <cp:revision>1182</cp:revision>
  <dcterms:created xsi:type="dcterms:W3CDTF">2017-03-16T23:15:02Z</dcterms:created>
  <dcterms:modified xsi:type="dcterms:W3CDTF">2018-08-09T08:45:40Z</dcterms:modified>
</cp:coreProperties>
</file>