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3" r:id="rId1"/>
  </p:sldMasterIdLst>
  <p:notesMasterIdLst>
    <p:notesMasterId r:id="rId94"/>
  </p:notesMasterIdLst>
  <p:sldIdLst>
    <p:sldId id="256" r:id="rId2"/>
    <p:sldId id="257" r:id="rId3"/>
    <p:sldId id="434" r:id="rId4"/>
    <p:sldId id="435" r:id="rId5"/>
    <p:sldId id="423" r:id="rId6"/>
    <p:sldId id="436" r:id="rId7"/>
    <p:sldId id="475" r:id="rId8"/>
    <p:sldId id="476" r:id="rId9"/>
    <p:sldId id="437" r:id="rId10"/>
    <p:sldId id="416" r:id="rId11"/>
    <p:sldId id="438" r:id="rId12"/>
    <p:sldId id="439" r:id="rId13"/>
    <p:sldId id="397" r:id="rId14"/>
    <p:sldId id="440" r:id="rId15"/>
    <p:sldId id="418" r:id="rId16"/>
    <p:sldId id="441" r:id="rId17"/>
    <p:sldId id="442" r:id="rId18"/>
    <p:sldId id="479" r:id="rId19"/>
    <p:sldId id="507" r:id="rId20"/>
    <p:sldId id="509" r:id="rId21"/>
    <p:sldId id="510" r:id="rId22"/>
    <p:sldId id="445" r:id="rId23"/>
    <p:sldId id="444" r:id="rId24"/>
    <p:sldId id="446" r:id="rId25"/>
    <p:sldId id="518" r:id="rId26"/>
    <p:sldId id="522" r:id="rId27"/>
    <p:sldId id="523" r:id="rId28"/>
    <p:sldId id="524" r:id="rId29"/>
    <p:sldId id="525" r:id="rId30"/>
    <p:sldId id="526" r:id="rId31"/>
    <p:sldId id="260" r:id="rId32"/>
    <p:sldId id="462" r:id="rId33"/>
    <p:sldId id="463" r:id="rId34"/>
    <p:sldId id="464" r:id="rId35"/>
    <p:sldId id="465" r:id="rId36"/>
    <p:sldId id="480" r:id="rId37"/>
    <p:sldId id="481" r:id="rId38"/>
    <p:sldId id="482" r:id="rId39"/>
    <p:sldId id="483" r:id="rId40"/>
    <p:sldId id="484" r:id="rId41"/>
    <p:sldId id="485" r:id="rId42"/>
    <p:sldId id="489" r:id="rId43"/>
    <p:sldId id="420" r:id="rId44"/>
    <p:sldId id="492" r:id="rId45"/>
    <p:sldId id="512" r:id="rId46"/>
    <p:sldId id="493" r:id="rId47"/>
    <p:sldId id="513" r:id="rId48"/>
    <p:sldId id="494" r:id="rId49"/>
    <p:sldId id="425" r:id="rId50"/>
    <p:sldId id="495" r:id="rId51"/>
    <p:sldId id="505" r:id="rId52"/>
    <p:sldId id="496" r:id="rId53"/>
    <p:sldId id="497" r:id="rId54"/>
    <p:sldId id="498" r:id="rId55"/>
    <p:sldId id="499" r:id="rId56"/>
    <p:sldId id="500" r:id="rId57"/>
    <p:sldId id="426" r:id="rId58"/>
    <p:sldId id="506" r:id="rId59"/>
    <p:sldId id="501" r:id="rId60"/>
    <p:sldId id="502" r:id="rId61"/>
    <p:sldId id="527" r:id="rId62"/>
    <p:sldId id="503" r:id="rId63"/>
    <p:sldId id="504" r:id="rId64"/>
    <p:sldId id="401" r:id="rId65"/>
    <p:sldId id="477" r:id="rId66"/>
    <p:sldId id="478" r:id="rId67"/>
    <p:sldId id="515" r:id="rId68"/>
    <p:sldId id="516" r:id="rId69"/>
    <p:sldId id="517" r:id="rId70"/>
    <p:sldId id="429" r:id="rId71"/>
    <p:sldId id="430" r:id="rId72"/>
    <p:sldId id="431" r:id="rId73"/>
    <p:sldId id="470" r:id="rId74"/>
    <p:sldId id="466" r:id="rId75"/>
    <p:sldId id="467" r:id="rId76"/>
    <p:sldId id="468" r:id="rId77"/>
    <p:sldId id="528" r:id="rId78"/>
    <p:sldId id="471" r:id="rId79"/>
    <p:sldId id="530" r:id="rId80"/>
    <p:sldId id="428" r:id="rId81"/>
    <p:sldId id="472" r:id="rId82"/>
    <p:sldId id="473" r:id="rId83"/>
    <p:sldId id="433" r:id="rId84"/>
    <p:sldId id="432" r:id="rId85"/>
    <p:sldId id="421" r:id="rId86"/>
    <p:sldId id="453" r:id="rId87"/>
    <p:sldId id="454" r:id="rId88"/>
    <p:sldId id="415" r:id="rId89"/>
    <p:sldId id="488" r:id="rId90"/>
    <p:sldId id="486" r:id="rId91"/>
    <p:sldId id="487" r:id="rId92"/>
    <p:sldId id="378"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initials=""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B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615" autoAdjust="0"/>
  </p:normalViewPr>
  <p:slideViewPr>
    <p:cSldViewPr snapToGrid="0" snapToObjects="1">
      <p:cViewPr varScale="1">
        <p:scale>
          <a:sx n="82" d="100"/>
          <a:sy n="82" d="100"/>
        </p:scale>
        <p:origin x="614" y="77"/>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710" y="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883C2-D1BE-416D-9603-2974D498183C}" type="datetimeFigureOut">
              <a:rPr lang="en-US" smtClean="0"/>
              <a:t>12/21/2019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3CAB7-6DFB-4DFF-9917-381431E19780}" type="slidenum">
              <a:rPr lang="en-US" smtClean="0"/>
              <a:t>‹#›</a:t>
            </a:fld>
            <a:endParaRPr lang="en-US"/>
          </a:p>
        </p:txBody>
      </p:sp>
    </p:spTree>
    <p:extLst>
      <p:ext uri="{BB962C8B-B14F-4D97-AF65-F5344CB8AC3E}">
        <p14:creationId xmlns:p14="http://schemas.microsoft.com/office/powerpoint/2010/main" val="80901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I’ll be talking about some work that started out as a project for my ML class where we generated levels that were blends of levels from 2 different games using LSTMs that had been trained on original levels from the games</a:t>
            </a:r>
          </a:p>
          <a:p>
            <a:endParaRPr lang="en-US" dirty="0"/>
          </a:p>
          <a:p>
            <a:r>
              <a:rPr lang="en-US" dirty="0"/>
              <a:t>And in somewhat the spirit of EXAG</a:t>
            </a:r>
          </a:p>
        </p:txBody>
      </p:sp>
      <p:sp>
        <p:nvSpPr>
          <p:cNvPr id="4" name="Slide Number Placeholder 3"/>
          <p:cNvSpPr>
            <a:spLocks noGrp="1"/>
          </p:cNvSpPr>
          <p:nvPr>
            <p:ph type="sldNum" sz="quarter" idx="10"/>
          </p:nvPr>
        </p:nvSpPr>
        <p:spPr/>
        <p:txBody>
          <a:bodyPr/>
          <a:lstStyle/>
          <a:p>
            <a:fld id="{D753CAB7-6DFB-4DFF-9917-381431E19780}" type="slidenum">
              <a:rPr lang="en-US" smtClean="0"/>
              <a:t>1</a:t>
            </a:fld>
            <a:endParaRPr lang="en-US"/>
          </a:p>
        </p:txBody>
      </p:sp>
    </p:spTree>
    <p:extLst>
      <p:ext uri="{BB962C8B-B14F-4D97-AF65-F5344CB8AC3E}">
        <p14:creationId xmlns:p14="http://schemas.microsoft.com/office/powerpoint/2010/main" val="2024388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as a basic overview of the process, we trained LSTMs on existing levels of SMB and KI</a:t>
            </a:r>
          </a:p>
        </p:txBody>
      </p:sp>
      <p:sp>
        <p:nvSpPr>
          <p:cNvPr id="4" name="Slide Number Placeholder 3"/>
          <p:cNvSpPr>
            <a:spLocks noGrp="1"/>
          </p:cNvSpPr>
          <p:nvPr>
            <p:ph type="sldNum" sz="quarter" idx="10"/>
          </p:nvPr>
        </p:nvSpPr>
        <p:spPr/>
        <p:txBody>
          <a:bodyPr/>
          <a:lstStyle/>
          <a:p>
            <a:fld id="{D753CAB7-6DFB-4DFF-9917-381431E19780}" type="slidenum">
              <a:rPr lang="en-US" smtClean="0"/>
              <a:t>10</a:t>
            </a:fld>
            <a:endParaRPr lang="en-US"/>
          </a:p>
        </p:txBody>
      </p:sp>
    </p:spTree>
    <p:extLst>
      <p:ext uri="{BB962C8B-B14F-4D97-AF65-F5344CB8AC3E}">
        <p14:creationId xmlns:p14="http://schemas.microsoft.com/office/powerpoint/2010/main" val="3418263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Sample from the trained models to generate new levels that encode properties of levels from both games</a:t>
            </a:r>
          </a:p>
          <a:p>
            <a:r>
              <a:rPr lang="en-US" sz="1200" dirty="0"/>
              <a:t>We thus create a level generator that can produce levels for a third game whose levels contain properties of levels from the 2 games used for training. </a:t>
            </a:r>
          </a:p>
        </p:txBody>
      </p:sp>
      <p:sp>
        <p:nvSpPr>
          <p:cNvPr id="4" name="Slide Number Placeholder 3"/>
          <p:cNvSpPr>
            <a:spLocks noGrp="1"/>
          </p:cNvSpPr>
          <p:nvPr>
            <p:ph type="sldNum" sz="quarter" idx="10"/>
          </p:nvPr>
        </p:nvSpPr>
        <p:spPr/>
        <p:txBody>
          <a:bodyPr/>
          <a:lstStyle/>
          <a:p>
            <a:fld id="{D753CAB7-6DFB-4DFF-9917-381431E19780}" type="slidenum">
              <a:rPr lang="en-US" smtClean="0"/>
              <a:t>11</a:t>
            </a:fld>
            <a:endParaRPr lang="en-US"/>
          </a:p>
        </p:txBody>
      </p:sp>
    </p:spTree>
    <p:extLst>
      <p:ext uri="{BB962C8B-B14F-4D97-AF65-F5344CB8AC3E}">
        <p14:creationId xmlns:p14="http://schemas.microsoft.com/office/powerpoint/2010/main" val="3119495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also implement a weighted version of the generator that allows a designer to control the approx. amount of each original game desired in the final blended levels</a:t>
            </a:r>
          </a:p>
          <a:p>
            <a:endParaRPr lang="en-US" sz="1200" dirty="0"/>
          </a:p>
          <a:p>
            <a:r>
              <a:rPr lang="en-US" sz="1200" dirty="0"/>
              <a:t>Worth mentioning that in the interest of time, I will describe things at a super high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12</a:t>
            </a:fld>
            <a:endParaRPr lang="en-US"/>
          </a:p>
        </p:txBody>
      </p:sp>
    </p:spTree>
    <p:extLst>
      <p:ext uri="{BB962C8B-B14F-4D97-AF65-F5344CB8AC3E}">
        <p14:creationId xmlns:p14="http://schemas.microsoft.com/office/powerpoint/2010/main" val="3454387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trained on levels from SMB and KI taken from the VGLC. Both are 2D platformers with SMB levels going from L to R while KI going from D to U</a:t>
            </a:r>
          </a:p>
          <a:p>
            <a:r>
              <a:rPr lang="en-US" baseline="0" dirty="0"/>
              <a:t>Thus both are platformers with similar features which make them suitable for blending but also have different orientations which may result in interesting blends</a:t>
            </a:r>
          </a:p>
        </p:txBody>
      </p:sp>
      <p:sp>
        <p:nvSpPr>
          <p:cNvPr id="4" name="Slide Number Placeholder 3"/>
          <p:cNvSpPr>
            <a:spLocks noGrp="1"/>
          </p:cNvSpPr>
          <p:nvPr>
            <p:ph type="sldNum" sz="quarter" idx="10"/>
          </p:nvPr>
        </p:nvSpPr>
        <p:spPr/>
        <p:txBody>
          <a:bodyPr/>
          <a:lstStyle/>
          <a:p>
            <a:fld id="{D753CAB7-6DFB-4DFF-9917-381431E19780}" type="slidenum">
              <a:rPr lang="en-US" smtClean="0"/>
              <a:t>13</a:t>
            </a:fld>
            <a:endParaRPr lang="en-US"/>
          </a:p>
        </p:txBody>
      </p:sp>
    </p:spTree>
    <p:extLst>
      <p:ext uri="{BB962C8B-B14F-4D97-AF65-F5344CB8AC3E}">
        <p14:creationId xmlns:p14="http://schemas.microsoft.com/office/powerpoint/2010/main" val="2927610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Mario and Icarus levels in the VGLC are represented as text files</a:t>
            </a:r>
          </a:p>
        </p:txBody>
      </p:sp>
      <p:sp>
        <p:nvSpPr>
          <p:cNvPr id="4" name="Slide Number Placeholder 3"/>
          <p:cNvSpPr>
            <a:spLocks noGrp="1"/>
          </p:cNvSpPr>
          <p:nvPr>
            <p:ph type="sldNum" sz="quarter" idx="10"/>
          </p:nvPr>
        </p:nvSpPr>
        <p:spPr/>
        <p:txBody>
          <a:bodyPr/>
          <a:lstStyle/>
          <a:p>
            <a:fld id="{D753CAB7-6DFB-4DFF-9917-381431E19780}" type="slidenum">
              <a:rPr lang="en-US" smtClean="0"/>
              <a:t>14</a:t>
            </a:fld>
            <a:endParaRPr lang="en-US"/>
          </a:p>
        </p:txBody>
      </p:sp>
    </p:spTree>
    <p:extLst>
      <p:ext uri="{BB962C8B-B14F-4D97-AF65-F5344CB8AC3E}">
        <p14:creationId xmlns:p14="http://schemas.microsoft.com/office/powerpoint/2010/main" val="3994225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 blending states that novel concepts can be produced by combining elements of existing concepts – four space theory</a:t>
            </a:r>
          </a:p>
          <a:p>
            <a:r>
              <a:rPr lang="en-US" baseline="0" dirty="0"/>
              <a:t>2 input spaces – constituting concepts prior to being combined</a:t>
            </a:r>
          </a:p>
          <a:p>
            <a:r>
              <a:rPr lang="en-US" baseline="0" dirty="0"/>
              <a:t>Generic space – into which input concepts are projected to find equivalence points</a:t>
            </a:r>
          </a:p>
          <a:p>
            <a:r>
              <a:rPr lang="en-US" baseline="0" dirty="0"/>
              <a:t>Blend space –equivalent points from the generic space are projected and new concepts are evolved</a:t>
            </a:r>
          </a:p>
        </p:txBody>
      </p:sp>
      <p:sp>
        <p:nvSpPr>
          <p:cNvPr id="4" name="Slide Number Placeholder 3"/>
          <p:cNvSpPr>
            <a:spLocks noGrp="1"/>
          </p:cNvSpPr>
          <p:nvPr>
            <p:ph type="sldNum" sz="quarter" idx="10"/>
          </p:nvPr>
        </p:nvSpPr>
        <p:spPr/>
        <p:txBody>
          <a:bodyPr/>
          <a:lstStyle/>
          <a:p>
            <a:fld id="{D753CAB7-6DFB-4DFF-9917-381431E19780}" type="slidenum">
              <a:rPr lang="en-US" smtClean="0"/>
              <a:t>15</a:t>
            </a:fld>
            <a:endParaRPr lang="en-US"/>
          </a:p>
        </p:txBody>
      </p:sp>
    </p:spTree>
    <p:extLst>
      <p:ext uri="{BB962C8B-B14F-4D97-AF65-F5344CB8AC3E}">
        <p14:creationId xmlns:p14="http://schemas.microsoft.com/office/powerpoint/2010/main" val="1052771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53CAB7-6DFB-4DFF-9917-381431E19780}" type="slidenum">
              <a:rPr lang="en-US" smtClean="0"/>
              <a:t>16</a:t>
            </a:fld>
            <a:endParaRPr lang="en-US"/>
          </a:p>
        </p:txBody>
      </p:sp>
    </p:spTree>
    <p:extLst>
      <p:ext uri="{BB962C8B-B14F-4D97-AF65-F5344CB8AC3E}">
        <p14:creationId xmlns:p14="http://schemas.microsoft.com/office/powerpoint/2010/main" val="2251402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53CAB7-6DFB-4DFF-9917-381431E19780}" type="slidenum">
              <a:rPr lang="en-US" smtClean="0"/>
              <a:t>17</a:t>
            </a:fld>
            <a:endParaRPr lang="en-US"/>
          </a:p>
        </p:txBody>
      </p:sp>
    </p:spTree>
    <p:extLst>
      <p:ext uri="{BB962C8B-B14F-4D97-AF65-F5344CB8AC3E}">
        <p14:creationId xmlns:p14="http://schemas.microsoft.com/office/powerpoint/2010/main" val="252212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753CAB7-6DFB-4DFF-9917-381431E19780}" type="slidenum">
              <a:rPr lang="en-US" smtClean="0"/>
              <a:t>18</a:t>
            </a:fld>
            <a:endParaRPr lang="en-US"/>
          </a:p>
        </p:txBody>
      </p:sp>
    </p:spTree>
    <p:extLst>
      <p:ext uri="{BB962C8B-B14F-4D97-AF65-F5344CB8AC3E}">
        <p14:creationId xmlns:p14="http://schemas.microsoft.com/office/powerpoint/2010/main" val="2817789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Used LSTMs for training</a:t>
            </a:r>
          </a:p>
        </p:txBody>
      </p:sp>
      <p:sp>
        <p:nvSpPr>
          <p:cNvPr id="4" name="Slide Number Placeholder 3"/>
          <p:cNvSpPr>
            <a:spLocks noGrp="1"/>
          </p:cNvSpPr>
          <p:nvPr>
            <p:ph type="sldNum" sz="quarter" idx="10"/>
          </p:nvPr>
        </p:nvSpPr>
        <p:spPr/>
        <p:txBody>
          <a:bodyPr/>
          <a:lstStyle/>
          <a:p>
            <a:fld id="{D753CAB7-6DFB-4DFF-9917-381431E19780}" type="slidenum">
              <a:rPr lang="en-US" smtClean="0"/>
              <a:t>19</a:t>
            </a:fld>
            <a:endParaRPr lang="en-US"/>
          </a:p>
        </p:txBody>
      </p:sp>
    </p:spTree>
    <p:extLst>
      <p:ext uri="{BB962C8B-B14F-4D97-AF65-F5344CB8AC3E}">
        <p14:creationId xmlns:p14="http://schemas.microsoft.com/office/powerpoint/2010/main" val="379399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what was the motivation behind this</a:t>
            </a:r>
          </a:p>
          <a:p>
            <a:r>
              <a:rPr lang="en-US" sz="1200" dirty="0"/>
              <a:t>There has been a lot of recent work in applying ML techniques to generate content using trained models and just as 2 example most related to this work</a:t>
            </a:r>
          </a:p>
        </p:txBody>
      </p:sp>
      <p:sp>
        <p:nvSpPr>
          <p:cNvPr id="4" name="Slide Number Placeholder 3"/>
          <p:cNvSpPr>
            <a:spLocks noGrp="1"/>
          </p:cNvSpPr>
          <p:nvPr>
            <p:ph type="sldNum" sz="quarter" idx="10"/>
          </p:nvPr>
        </p:nvSpPr>
        <p:spPr/>
        <p:txBody>
          <a:bodyPr/>
          <a:lstStyle/>
          <a:p>
            <a:fld id="{D753CAB7-6DFB-4DFF-9917-381431E19780}" type="slidenum">
              <a:rPr lang="en-US" smtClean="0"/>
              <a:t>2</a:t>
            </a:fld>
            <a:endParaRPr lang="en-US"/>
          </a:p>
        </p:txBody>
      </p:sp>
    </p:spTree>
    <p:extLst>
      <p:ext uri="{BB962C8B-B14F-4D97-AF65-F5344CB8AC3E}">
        <p14:creationId xmlns:p14="http://schemas.microsoft.com/office/powerpoint/2010/main" val="202428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And so the way these networks work is during training they learn a probability distribution for the next item in a sequence given the sequence so far and then during generation use this learned </a:t>
            </a:r>
            <a:r>
              <a:rPr lang="en-US" sz="2200" dirty="0" err="1"/>
              <a:t>prob</a:t>
            </a:r>
            <a:r>
              <a:rPr lang="en-US" sz="2200" dirty="0"/>
              <a:t> </a:t>
            </a:r>
            <a:r>
              <a:rPr lang="en-US" sz="2200" dirty="0" err="1"/>
              <a:t>dist</a:t>
            </a:r>
            <a:r>
              <a:rPr lang="en-US" sz="2200" dirty="0"/>
              <a:t> to predict the next character in the sequence</a:t>
            </a:r>
          </a:p>
        </p:txBody>
      </p:sp>
      <p:sp>
        <p:nvSpPr>
          <p:cNvPr id="4" name="Slide Number Placeholder 3"/>
          <p:cNvSpPr>
            <a:spLocks noGrp="1"/>
          </p:cNvSpPr>
          <p:nvPr>
            <p:ph type="sldNum" sz="quarter" idx="10"/>
          </p:nvPr>
        </p:nvSpPr>
        <p:spPr/>
        <p:txBody>
          <a:bodyPr/>
          <a:lstStyle/>
          <a:p>
            <a:fld id="{D753CAB7-6DFB-4DFF-9917-381431E19780}" type="slidenum">
              <a:rPr lang="en-US" smtClean="0"/>
              <a:t>20</a:t>
            </a:fld>
            <a:endParaRPr lang="en-US"/>
          </a:p>
        </p:txBody>
      </p:sp>
    </p:spTree>
    <p:extLst>
      <p:ext uri="{BB962C8B-B14F-4D97-AF65-F5344CB8AC3E}">
        <p14:creationId xmlns:p14="http://schemas.microsoft.com/office/powerpoint/2010/main" val="335883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Past success in generating SMB levels and there was a lot of freely available code</a:t>
            </a:r>
          </a:p>
        </p:txBody>
      </p:sp>
      <p:sp>
        <p:nvSpPr>
          <p:cNvPr id="4" name="Slide Number Placeholder 3"/>
          <p:cNvSpPr>
            <a:spLocks noGrp="1"/>
          </p:cNvSpPr>
          <p:nvPr>
            <p:ph type="sldNum" sz="quarter" idx="10"/>
          </p:nvPr>
        </p:nvSpPr>
        <p:spPr/>
        <p:txBody>
          <a:bodyPr/>
          <a:lstStyle/>
          <a:p>
            <a:fld id="{D753CAB7-6DFB-4DFF-9917-381431E19780}" type="slidenum">
              <a:rPr lang="en-US" smtClean="0"/>
              <a:t>21</a:t>
            </a:fld>
            <a:endParaRPr lang="en-US"/>
          </a:p>
        </p:txBody>
      </p:sp>
    </p:spTree>
    <p:extLst>
      <p:ext uri="{BB962C8B-B14F-4D97-AF65-F5344CB8AC3E}">
        <p14:creationId xmlns:p14="http://schemas.microsoft.com/office/powerpoint/2010/main" val="1202314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Each level is treated as a collection of sequences with each individual tile being a point in a sequence. Concretely a level is a 2D array of chars with each tile being a char in the array</a:t>
            </a:r>
          </a:p>
        </p:txBody>
      </p:sp>
      <p:sp>
        <p:nvSpPr>
          <p:cNvPr id="4" name="Slide Number Placeholder 3"/>
          <p:cNvSpPr>
            <a:spLocks noGrp="1"/>
          </p:cNvSpPr>
          <p:nvPr>
            <p:ph type="sldNum" sz="quarter" idx="10"/>
          </p:nvPr>
        </p:nvSpPr>
        <p:spPr/>
        <p:txBody>
          <a:bodyPr/>
          <a:lstStyle/>
          <a:p>
            <a:fld id="{D753CAB7-6DFB-4DFF-9917-381431E19780}" type="slidenum">
              <a:rPr lang="en-US" smtClean="0"/>
              <a:t>22</a:t>
            </a:fld>
            <a:endParaRPr lang="en-US"/>
          </a:p>
        </p:txBody>
      </p:sp>
    </p:spTree>
    <p:extLst>
      <p:ext uri="{BB962C8B-B14F-4D97-AF65-F5344CB8AC3E}">
        <p14:creationId xmlns:p14="http://schemas.microsoft.com/office/powerpoint/2010/main" val="96481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For SMB, we feed in sequences of cols from left to right since levels progress horizontally and for LSTM to learn the patterns, we need to induce the appropriate ordering for the sequences. Similarly, KI levels were fed  in sequences of rows from bottom to top</a:t>
            </a:r>
          </a:p>
        </p:txBody>
      </p:sp>
      <p:sp>
        <p:nvSpPr>
          <p:cNvPr id="4" name="Slide Number Placeholder 3"/>
          <p:cNvSpPr>
            <a:spLocks noGrp="1"/>
          </p:cNvSpPr>
          <p:nvPr>
            <p:ph type="sldNum" sz="quarter" idx="10"/>
          </p:nvPr>
        </p:nvSpPr>
        <p:spPr/>
        <p:txBody>
          <a:bodyPr/>
          <a:lstStyle/>
          <a:p>
            <a:fld id="{D753CAB7-6DFB-4DFF-9917-381431E19780}" type="slidenum">
              <a:rPr lang="en-US" smtClean="0"/>
              <a:t>23</a:t>
            </a:fld>
            <a:endParaRPr lang="en-US"/>
          </a:p>
        </p:txBody>
      </p:sp>
    </p:spTree>
    <p:extLst>
      <p:ext uri="{BB962C8B-B14F-4D97-AF65-F5344CB8AC3E}">
        <p14:creationId xmlns:p14="http://schemas.microsoft.com/office/powerpoint/2010/main" val="1502162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For uniformity, SMB levels were padded with empty space on top to have columns of height 16 to match KI rows which were of width 16. Thus the LSTM was trained on sequences of 16 characters, irrespective of the game. To tell the LSTM when 1 row/col ends and the next begins, we added a delimiter ‘(‘ after every row/col so the LSTM learns via training to generate this char after every 16 chars so that generated levels can be laid out properly</a:t>
            </a:r>
          </a:p>
        </p:txBody>
      </p:sp>
      <p:sp>
        <p:nvSpPr>
          <p:cNvPr id="4" name="Slide Number Placeholder 3"/>
          <p:cNvSpPr>
            <a:spLocks noGrp="1"/>
          </p:cNvSpPr>
          <p:nvPr>
            <p:ph type="sldNum" sz="quarter" idx="10"/>
          </p:nvPr>
        </p:nvSpPr>
        <p:spPr/>
        <p:txBody>
          <a:bodyPr/>
          <a:lstStyle/>
          <a:p>
            <a:fld id="{D753CAB7-6DFB-4DFF-9917-381431E19780}" type="slidenum">
              <a:rPr lang="en-US" smtClean="0"/>
              <a:t>24</a:t>
            </a:fld>
            <a:endParaRPr lang="en-US"/>
          </a:p>
        </p:txBody>
      </p:sp>
    </p:spTree>
    <p:extLst>
      <p:ext uri="{BB962C8B-B14F-4D97-AF65-F5344CB8AC3E}">
        <p14:creationId xmlns:p14="http://schemas.microsoft.com/office/powerpoint/2010/main" val="1133506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We trained 3 different LSTMs</a:t>
            </a:r>
          </a:p>
          <a:p>
            <a:pPr lvl="1"/>
            <a:r>
              <a:rPr lang="en-US" sz="2200" dirty="0"/>
              <a:t>A combined dataset of SMB+KI levels</a:t>
            </a:r>
          </a:p>
          <a:p>
            <a:pPr lvl="1"/>
            <a:r>
              <a:rPr lang="en-US" sz="2200" dirty="0"/>
              <a:t>Only SMB levels</a:t>
            </a:r>
          </a:p>
          <a:p>
            <a:pPr lvl="1"/>
            <a:r>
              <a:rPr lang="en-US" sz="2200" dirty="0"/>
              <a:t>Only KI levels</a:t>
            </a:r>
          </a:p>
        </p:txBody>
      </p:sp>
      <p:sp>
        <p:nvSpPr>
          <p:cNvPr id="4" name="Slide Number Placeholder 3"/>
          <p:cNvSpPr>
            <a:spLocks noGrp="1"/>
          </p:cNvSpPr>
          <p:nvPr>
            <p:ph type="sldNum" sz="quarter" idx="10"/>
          </p:nvPr>
        </p:nvSpPr>
        <p:spPr/>
        <p:txBody>
          <a:bodyPr/>
          <a:lstStyle/>
          <a:p>
            <a:fld id="{D753CAB7-6DFB-4DFF-9917-381431E19780}" type="slidenum">
              <a:rPr lang="en-US" smtClean="0"/>
              <a:t>25</a:t>
            </a:fld>
            <a:endParaRPr lang="en-US"/>
          </a:p>
        </p:txBody>
      </p:sp>
    </p:spTree>
    <p:extLst>
      <p:ext uri="{BB962C8B-B14F-4D97-AF65-F5344CB8AC3E}">
        <p14:creationId xmlns:p14="http://schemas.microsoft.com/office/powerpoint/2010/main" val="2033475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We trained 3 different models</a:t>
            </a:r>
          </a:p>
          <a:p>
            <a:pPr lvl="1"/>
            <a:r>
              <a:rPr lang="en-US" sz="2200" dirty="0"/>
              <a:t>A combined dataset of SMB+KI levels</a:t>
            </a:r>
          </a:p>
          <a:p>
            <a:pPr lvl="1"/>
            <a:r>
              <a:rPr lang="en-US" sz="2200" dirty="0"/>
              <a:t>Only SMB levels</a:t>
            </a:r>
          </a:p>
          <a:p>
            <a:pPr lvl="1"/>
            <a:r>
              <a:rPr lang="en-US" sz="2200" dirty="0"/>
              <a:t>Only KI levels</a:t>
            </a:r>
          </a:p>
        </p:txBody>
      </p:sp>
      <p:sp>
        <p:nvSpPr>
          <p:cNvPr id="4" name="Slide Number Placeholder 3"/>
          <p:cNvSpPr>
            <a:spLocks noGrp="1"/>
          </p:cNvSpPr>
          <p:nvPr>
            <p:ph type="sldNum" sz="quarter" idx="10"/>
          </p:nvPr>
        </p:nvSpPr>
        <p:spPr/>
        <p:txBody>
          <a:bodyPr/>
          <a:lstStyle/>
          <a:p>
            <a:fld id="{D753CAB7-6DFB-4DFF-9917-381431E19780}" type="slidenum">
              <a:rPr lang="en-US" smtClean="0"/>
              <a:t>26</a:t>
            </a:fld>
            <a:endParaRPr lang="en-US"/>
          </a:p>
        </p:txBody>
      </p:sp>
    </p:spTree>
    <p:extLst>
      <p:ext uri="{BB962C8B-B14F-4D97-AF65-F5344CB8AC3E}">
        <p14:creationId xmlns:p14="http://schemas.microsoft.com/office/powerpoint/2010/main" val="2382248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We trained 3 different models</a:t>
            </a:r>
          </a:p>
          <a:p>
            <a:pPr lvl="1"/>
            <a:r>
              <a:rPr lang="en-US" sz="2200" dirty="0"/>
              <a:t>A combined dataset of SMB+KI levels</a:t>
            </a:r>
          </a:p>
          <a:p>
            <a:pPr lvl="1"/>
            <a:r>
              <a:rPr lang="en-US" sz="2200" dirty="0"/>
              <a:t>Only SMB levels</a:t>
            </a:r>
          </a:p>
          <a:p>
            <a:pPr lvl="1"/>
            <a:r>
              <a:rPr lang="en-US" sz="2200" dirty="0"/>
              <a:t>Only KI levels</a:t>
            </a:r>
          </a:p>
        </p:txBody>
      </p:sp>
      <p:sp>
        <p:nvSpPr>
          <p:cNvPr id="4" name="Slide Number Placeholder 3"/>
          <p:cNvSpPr>
            <a:spLocks noGrp="1"/>
          </p:cNvSpPr>
          <p:nvPr>
            <p:ph type="sldNum" sz="quarter" idx="10"/>
          </p:nvPr>
        </p:nvSpPr>
        <p:spPr/>
        <p:txBody>
          <a:bodyPr/>
          <a:lstStyle/>
          <a:p>
            <a:fld id="{D753CAB7-6DFB-4DFF-9917-381431E19780}" type="slidenum">
              <a:rPr lang="en-US" smtClean="0"/>
              <a:t>27</a:t>
            </a:fld>
            <a:endParaRPr lang="en-US"/>
          </a:p>
        </p:txBody>
      </p:sp>
    </p:spTree>
    <p:extLst>
      <p:ext uri="{BB962C8B-B14F-4D97-AF65-F5344CB8AC3E}">
        <p14:creationId xmlns:p14="http://schemas.microsoft.com/office/powerpoint/2010/main" val="3126503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We trained 3 different models</a:t>
            </a:r>
          </a:p>
          <a:p>
            <a:pPr lvl="1"/>
            <a:r>
              <a:rPr lang="en-US" sz="2200" dirty="0"/>
              <a:t>A combined dataset of SMB+KI levels</a:t>
            </a:r>
          </a:p>
          <a:p>
            <a:pPr lvl="1"/>
            <a:r>
              <a:rPr lang="en-US" sz="2200" dirty="0"/>
              <a:t>Only SMB levels</a:t>
            </a:r>
          </a:p>
          <a:p>
            <a:pPr lvl="1"/>
            <a:r>
              <a:rPr lang="en-US" sz="2200" dirty="0"/>
              <a:t>Only KI levels</a:t>
            </a:r>
          </a:p>
        </p:txBody>
      </p:sp>
      <p:sp>
        <p:nvSpPr>
          <p:cNvPr id="4" name="Slide Number Placeholder 3"/>
          <p:cNvSpPr>
            <a:spLocks noGrp="1"/>
          </p:cNvSpPr>
          <p:nvPr>
            <p:ph type="sldNum" sz="quarter" idx="10"/>
          </p:nvPr>
        </p:nvSpPr>
        <p:spPr/>
        <p:txBody>
          <a:bodyPr/>
          <a:lstStyle/>
          <a:p>
            <a:fld id="{D753CAB7-6DFB-4DFF-9917-381431E19780}" type="slidenum">
              <a:rPr lang="en-US" smtClean="0"/>
              <a:t>28</a:t>
            </a:fld>
            <a:endParaRPr lang="en-US"/>
          </a:p>
        </p:txBody>
      </p:sp>
    </p:spTree>
    <p:extLst>
      <p:ext uri="{BB962C8B-B14F-4D97-AF65-F5344CB8AC3E}">
        <p14:creationId xmlns:p14="http://schemas.microsoft.com/office/powerpoint/2010/main" val="509980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Since SMB and KI levels differ in orientation, an issue in generating levels was determining how to layout generated sequences i.e. should a generated 16-character sequence be laid out like an SMB col or a KI row?</a:t>
            </a:r>
          </a:p>
        </p:txBody>
      </p:sp>
      <p:sp>
        <p:nvSpPr>
          <p:cNvPr id="4" name="Slide Number Placeholder 3"/>
          <p:cNvSpPr>
            <a:spLocks noGrp="1"/>
          </p:cNvSpPr>
          <p:nvPr>
            <p:ph type="sldNum" sz="quarter" idx="10"/>
          </p:nvPr>
        </p:nvSpPr>
        <p:spPr/>
        <p:txBody>
          <a:bodyPr/>
          <a:lstStyle/>
          <a:p>
            <a:fld id="{D753CAB7-6DFB-4DFF-9917-381431E19780}" type="slidenum">
              <a:rPr lang="en-US" smtClean="0"/>
              <a:t>29</a:t>
            </a:fld>
            <a:endParaRPr lang="en-US"/>
          </a:p>
        </p:txBody>
      </p:sp>
    </p:spTree>
    <p:extLst>
      <p:ext uri="{BB962C8B-B14F-4D97-AF65-F5344CB8AC3E}">
        <p14:creationId xmlns:p14="http://schemas.microsoft.com/office/powerpoint/2010/main" val="274254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There’s work that Summerville and </a:t>
            </a:r>
            <a:r>
              <a:rPr lang="en-US" sz="1200" dirty="0" err="1"/>
              <a:t>Mateas</a:t>
            </a:r>
            <a:r>
              <a:rPr lang="en-US" sz="1200" dirty="0"/>
              <a:t> did where they generated Mario levels by sequence prediction using LSTMs</a:t>
            </a:r>
          </a:p>
        </p:txBody>
      </p:sp>
      <p:sp>
        <p:nvSpPr>
          <p:cNvPr id="4" name="Slide Number Placeholder 3"/>
          <p:cNvSpPr>
            <a:spLocks noGrp="1"/>
          </p:cNvSpPr>
          <p:nvPr>
            <p:ph type="sldNum" sz="quarter" idx="10"/>
          </p:nvPr>
        </p:nvSpPr>
        <p:spPr/>
        <p:txBody>
          <a:bodyPr/>
          <a:lstStyle/>
          <a:p>
            <a:fld id="{D753CAB7-6DFB-4DFF-9917-381431E19780}" type="slidenum">
              <a:rPr lang="en-US" smtClean="0"/>
              <a:t>3</a:t>
            </a:fld>
            <a:endParaRPr lang="en-US"/>
          </a:p>
        </p:txBody>
      </p:sp>
    </p:spTree>
    <p:extLst>
      <p:ext uri="{BB962C8B-B14F-4D97-AF65-F5344CB8AC3E}">
        <p14:creationId xmlns:p14="http://schemas.microsoft.com/office/powerpoint/2010/main" val="2389535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Thus, trained a classifier on the training corpus and then used it determine if a generated sequence was more SMB-like or KI-like</a:t>
            </a:r>
          </a:p>
          <a:p>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Sequential model consisting of 1 hidden layer and 256 neurons in the input and hidden layers, 1 neuron in output layer, dropout rate of 50%, used the </a:t>
            </a:r>
            <a:r>
              <a:rPr lang="en-US" sz="2400" dirty="0" err="1"/>
              <a:t>Relu</a:t>
            </a:r>
            <a:r>
              <a:rPr lang="en-US" sz="2400" dirty="0"/>
              <a:t> on first 2 layers and as </a:t>
            </a:r>
            <a:r>
              <a:rPr lang="en-US" sz="2400" dirty="0" err="1"/>
              <a:t>igmoid</a:t>
            </a:r>
            <a:r>
              <a:rPr lang="en-US" sz="2400" dirty="0"/>
              <a:t> on the output layer </a:t>
            </a:r>
            <a:r>
              <a:rPr lang="en-US" sz="2400" dirty="0" err="1"/>
              <a:t>alog</a:t>
            </a:r>
            <a:r>
              <a:rPr lang="en-US" sz="2400" dirty="0"/>
              <a:t> with the </a:t>
            </a:r>
            <a:r>
              <a:rPr lang="en-US" sz="2400" dirty="0" err="1"/>
              <a:t>rmsprop</a:t>
            </a:r>
            <a:r>
              <a:rPr lang="en-US" sz="2400" dirty="0"/>
              <a:t> optimizer and a learning rate of 0.0005</a:t>
            </a:r>
          </a:p>
          <a:p>
            <a:endParaRPr lang="en-US" sz="2400" dirty="0"/>
          </a:p>
        </p:txBody>
      </p:sp>
      <p:sp>
        <p:nvSpPr>
          <p:cNvPr id="4" name="Slide Number Placeholder 3"/>
          <p:cNvSpPr>
            <a:spLocks noGrp="1"/>
          </p:cNvSpPr>
          <p:nvPr>
            <p:ph type="sldNum" sz="quarter" idx="10"/>
          </p:nvPr>
        </p:nvSpPr>
        <p:spPr/>
        <p:txBody>
          <a:bodyPr/>
          <a:lstStyle/>
          <a:p>
            <a:fld id="{D753CAB7-6DFB-4DFF-9917-381431E19780}" type="slidenum">
              <a:rPr lang="en-US" smtClean="0"/>
              <a:t>30</a:t>
            </a:fld>
            <a:endParaRPr lang="en-US"/>
          </a:p>
        </p:txBody>
      </p:sp>
    </p:spTree>
    <p:extLst>
      <p:ext uri="{BB962C8B-B14F-4D97-AF65-F5344CB8AC3E}">
        <p14:creationId xmlns:p14="http://schemas.microsoft.com/office/powerpoint/2010/main" val="806684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Involves forwarding an initial level seed through the trained models repeatedly until the desired amount of output is generated. Starting seed is the initial substring of a level string. Trained LSTM repeatedly predicts next most likely character given previous characters in the string until enough chars have been predicted to form a level of desired size</a:t>
            </a:r>
          </a:p>
        </p:txBody>
      </p:sp>
      <p:sp>
        <p:nvSpPr>
          <p:cNvPr id="4" name="Slide Number Placeholder 3"/>
          <p:cNvSpPr>
            <a:spLocks noGrp="1"/>
          </p:cNvSpPr>
          <p:nvPr>
            <p:ph type="sldNum" sz="quarter" idx="10"/>
          </p:nvPr>
        </p:nvSpPr>
        <p:spPr/>
        <p:txBody>
          <a:bodyPr/>
          <a:lstStyle/>
          <a:p>
            <a:fld id="{D753CAB7-6DFB-4DFF-9917-381431E19780}" type="slidenum">
              <a:rPr lang="en-US" smtClean="0"/>
              <a:t>31</a:t>
            </a:fld>
            <a:endParaRPr lang="en-US"/>
          </a:p>
        </p:txBody>
      </p:sp>
    </p:spTree>
    <p:extLst>
      <p:ext uri="{BB962C8B-B14F-4D97-AF65-F5344CB8AC3E}">
        <p14:creationId xmlns:p14="http://schemas.microsoft.com/office/powerpoint/2010/main" val="2914119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2200" dirty="0"/>
          </a:p>
        </p:txBody>
      </p:sp>
      <p:sp>
        <p:nvSpPr>
          <p:cNvPr id="4" name="Slide Number Placeholder 3"/>
          <p:cNvSpPr>
            <a:spLocks noGrp="1"/>
          </p:cNvSpPr>
          <p:nvPr>
            <p:ph type="sldNum" sz="quarter" idx="10"/>
          </p:nvPr>
        </p:nvSpPr>
        <p:spPr/>
        <p:txBody>
          <a:bodyPr/>
          <a:lstStyle/>
          <a:p>
            <a:fld id="{D753CAB7-6DFB-4DFF-9917-381431E19780}" type="slidenum">
              <a:rPr lang="en-US" smtClean="0"/>
              <a:t>32</a:t>
            </a:fld>
            <a:endParaRPr lang="en-US"/>
          </a:p>
        </p:txBody>
      </p:sp>
    </p:spTree>
    <p:extLst>
      <p:ext uri="{BB962C8B-B14F-4D97-AF65-F5344CB8AC3E}">
        <p14:creationId xmlns:p14="http://schemas.microsoft.com/office/powerpoint/2010/main" val="3170172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Involves forwarding an initial level seed through the trained models repeatedly until the desired amount of output is generated. Starting seed is the initial substring of a level string. Trained LSTM repeatedly predicts next most likely character given previous characters in the string until enough chars have been predicted to form a level of desired size</a:t>
            </a:r>
          </a:p>
        </p:txBody>
      </p:sp>
      <p:sp>
        <p:nvSpPr>
          <p:cNvPr id="4" name="Slide Number Placeholder 3"/>
          <p:cNvSpPr>
            <a:spLocks noGrp="1"/>
          </p:cNvSpPr>
          <p:nvPr>
            <p:ph type="sldNum" sz="quarter" idx="10"/>
          </p:nvPr>
        </p:nvSpPr>
        <p:spPr/>
        <p:txBody>
          <a:bodyPr/>
          <a:lstStyle/>
          <a:p>
            <a:fld id="{D753CAB7-6DFB-4DFF-9917-381431E19780}" type="slidenum">
              <a:rPr lang="en-US" smtClean="0"/>
              <a:t>33</a:t>
            </a:fld>
            <a:endParaRPr lang="en-US"/>
          </a:p>
        </p:txBody>
      </p:sp>
    </p:spTree>
    <p:extLst>
      <p:ext uri="{BB962C8B-B14F-4D97-AF65-F5344CB8AC3E}">
        <p14:creationId xmlns:p14="http://schemas.microsoft.com/office/powerpoint/2010/main" val="3246116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Involves forwarding an initial level seed through the trained models repeatedly until the desired amount of output is generated. Starting seed is the initial substring of a level string. Trained LSTM repeatedly predicts next most likely character given previous characters in the string until enough chars have been predicted to form a level of desired size</a:t>
            </a:r>
          </a:p>
        </p:txBody>
      </p:sp>
      <p:sp>
        <p:nvSpPr>
          <p:cNvPr id="4" name="Slide Number Placeholder 3"/>
          <p:cNvSpPr>
            <a:spLocks noGrp="1"/>
          </p:cNvSpPr>
          <p:nvPr>
            <p:ph type="sldNum" sz="quarter" idx="10"/>
          </p:nvPr>
        </p:nvSpPr>
        <p:spPr/>
        <p:txBody>
          <a:bodyPr/>
          <a:lstStyle/>
          <a:p>
            <a:fld id="{D753CAB7-6DFB-4DFF-9917-381431E19780}" type="slidenum">
              <a:rPr lang="en-US" smtClean="0"/>
              <a:t>34</a:t>
            </a:fld>
            <a:endParaRPr lang="en-US"/>
          </a:p>
        </p:txBody>
      </p:sp>
    </p:spTree>
    <p:extLst>
      <p:ext uri="{BB962C8B-B14F-4D97-AF65-F5344CB8AC3E}">
        <p14:creationId xmlns:p14="http://schemas.microsoft.com/office/powerpoint/2010/main" val="1357209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Involves forwarding an initial level seed through the trained models repeatedly until the desired amount of output is generated. </a:t>
            </a:r>
            <a:r>
              <a:rPr lang="en-US" sz="2200" dirty="0" err="1"/>
              <a:t>Startig</a:t>
            </a:r>
            <a:r>
              <a:rPr lang="en-US" sz="2200" dirty="0"/>
              <a:t> seed is the initial substring of a level string. Trained LSTM repeatedly predicts next most likely character given previous characters in the string until enough chars have been predicted to form a level of desired size</a:t>
            </a:r>
          </a:p>
        </p:txBody>
      </p:sp>
      <p:sp>
        <p:nvSpPr>
          <p:cNvPr id="4" name="Slide Number Placeholder 3"/>
          <p:cNvSpPr>
            <a:spLocks noGrp="1"/>
          </p:cNvSpPr>
          <p:nvPr>
            <p:ph type="sldNum" sz="quarter" idx="10"/>
          </p:nvPr>
        </p:nvSpPr>
        <p:spPr/>
        <p:txBody>
          <a:bodyPr/>
          <a:lstStyle/>
          <a:p>
            <a:fld id="{D753CAB7-6DFB-4DFF-9917-381431E19780}" type="slidenum">
              <a:rPr lang="en-US" smtClean="0"/>
              <a:t>35</a:t>
            </a:fld>
            <a:endParaRPr lang="en-US"/>
          </a:p>
        </p:txBody>
      </p:sp>
    </p:spTree>
    <p:extLst>
      <p:ext uri="{BB962C8B-B14F-4D97-AF65-F5344CB8AC3E}">
        <p14:creationId xmlns:p14="http://schemas.microsoft.com/office/powerpoint/2010/main" val="1293595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Using the models, we defined 3 different level generators</a:t>
            </a:r>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36</a:t>
            </a:fld>
            <a:endParaRPr lang="en-US"/>
          </a:p>
        </p:txBody>
      </p:sp>
    </p:spTree>
    <p:extLst>
      <p:ext uri="{BB962C8B-B14F-4D97-AF65-F5344CB8AC3E}">
        <p14:creationId xmlns:p14="http://schemas.microsoft.com/office/powerpoint/2010/main" val="2963873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200" dirty="0"/>
              <a:t>Unweighted generator </a:t>
            </a:r>
            <a:r>
              <a:rPr lang="en-US" sz="1200" dirty="0"/>
              <a:t>UW involved sampling from the combined model and using one of 2 starting seeds (SMB or KI)</a:t>
            </a:r>
          </a:p>
          <a:p>
            <a:pPr lvl="1"/>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37</a:t>
            </a:fld>
            <a:endParaRPr lang="en-US"/>
          </a:p>
        </p:txBody>
      </p:sp>
    </p:spTree>
    <p:extLst>
      <p:ext uri="{BB962C8B-B14F-4D97-AF65-F5344CB8AC3E}">
        <p14:creationId xmlns:p14="http://schemas.microsoft.com/office/powerpoint/2010/main" val="10326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38</a:t>
            </a:fld>
            <a:endParaRPr lang="en-US"/>
          </a:p>
        </p:txBody>
      </p:sp>
    </p:spTree>
    <p:extLst>
      <p:ext uri="{BB962C8B-B14F-4D97-AF65-F5344CB8AC3E}">
        <p14:creationId xmlns:p14="http://schemas.microsoft.com/office/powerpoint/2010/main" val="32916625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Using the models, we defined 3 different level generators</a:t>
            </a:r>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39</a:t>
            </a:fld>
            <a:endParaRPr lang="en-US"/>
          </a:p>
        </p:txBody>
      </p:sp>
    </p:spTree>
    <p:extLst>
      <p:ext uri="{BB962C8B-B14F-4D97-AF65-F5344CB8AC3E}">
        <p14:creationId xmlns:p14="http://schemas.microsoft.com/office/powerpoint/2010/main" val="2633601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work by </a:t>
            </a:r>
            <a:r>
              <a:rPr lang="en-US" sz="1200" dirty="0" err="1"/>
              <a:t>Guzdial</a:t>
            </a:r>
            <a:r>
              <a:rPr lang="en-US" sz="1200" dirty="0"/>
              <a:t> and </a:t>
            </a:r>
            <a:r>
              <a:rPr lang="en-US" sz="1200" dirty="0" err="1"/>
              <a:t>Riedl</a:t>
            </a:r>
            <a:r>
              <a:rPr lang="en-US" sz="1200" dirty="0"/>
              <a:t> where they used the notion of conceptual blending with graphical models to blend together Mario levels</a:t>
            </a:r>
          </a:p>
        </p:txBody>
      </p:sp>
      <p:sp>
        <p:nvSpPr>
          <p:cNvPr id="4" name="Slide Number Placeholder 3"/>
          <p:cNvSpPr>
            <a:spLocks noGrp="1"/>
          </p:cNvSpPr>
          <p:nvPr>
            <p:ph type="sldNum" sz="quarter" idx="10"/>
          </p:nvPr>
        </p:nvSpPr>
        <p:spPr/>
        <p:txBody>
          <a:bodyPr/>
          <a:lstStyle/>
          <a:p>
            <a:fld id="{D753CAB7-6DFB-4DFF-9917-381431E19780}" type="slidenum">
              <a:rPr lang="en-US" smtClean="0"/>
              <a:t>4</a:t>
            </a:fld>
            <a:endParaRPr lang="en-US"/>
          </a:p>
        </p:txBody>
      </p:sp>
    </p:spTree>
    <p:extLst>
      <p:ext uri="{BB962C8B-B14F-4D97-AF65-F5344CB8AC3E}">
        <p14:creationId xmlns:p14="http://schemas.microsoft.com/office/powerpoint/2010/main" val="24276619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Using the models, we defined 3 different level generators</a:t>
            </a:r>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40</a:t>
            </a:fld>
            <a:endParaRPr lang="en-US"/>
          </a:p>
        </p:txBody>
      </p:sp>
    </p:spTree>
    <p:extLst>
      <p:ext uri="{BB962C8B-B14F-4D97-AF65-F5344CB8AC3E}">
        <p14:creationId xmlns:p14="http://schemas.microsoft.com/office/powerpoint/2010/main" val="40147717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Using the models, we defined 3 different level generators</a:t>
            </a:r>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41</a:t>
            </a:fld>
            <a:endParaRPr lang="en-US"/>
          </a:p>
        </p:txBody>
      </p:sp>
    </p:spTree>
    <p:extLst>
      <p:ext uri="{BB962C8B-B14F-4D97-AF65-F5344CB8AC3E}">
        <p14:creationId xmlns:p14="http://schemas.microsoft.com/office/powerpoint/2010/main" val="38780372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UW, we feed in the starting seed and then iterate until the generator has predicted enough characters to form the entire level with the classifier used to decide which game a generated sequence belongs to</a:t>
            </a:r>
          </a:p>
        </p:txBody>
      </p:sp>
      <p:sp>
        <p:nvSpPr>
          <p:cNvPr id="4" name="Slide Number Placeholder 3"/>
          <p:cNvSpPr>
            <a:spLocks noGrp="1"/>
          </p:cNvSpPr>
          <p:nvPr>
            <p:ph type="sldNum" sz="quarter" idx="10"/>
          </p:nvPr>
        </p:nvSpPr>
        <p:spPr/>
        <p:txBody>
          <a:bodyPr/>
          <a:lstStyle/>
          <a:p>
            <a:fld id="{D753CAB7-6DFB-4DFF-9917-381431E19780}" type="slidenum">
              <a:rPr lang="en-US" smtClean="0"/>
              <a:t>42</a:t>
            </a:fld>
            <a:endParaRPr lang="en-US"/>
          </a:p>
        </p:txBody>
      </p:sp>
    </p:spTree>
    <p:extLst>
      <p:ext uri="{BB962C8B-B14F-4D97-AF65-F5344CB8AC3E}">
        <p14:creationId xmlns:p14="http://schemas.microsoft.com/office/powerpoint/2010/main" val="3736770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UW, we feed in the starting seed and then iterate until the generator has predicted enough characters to form the entire level with the classifier used to decide which game a generated sequence belongs to</a:t>
            </a:r>
          </a:p>
        </p:txBody>
      </p:sp>
      <p:sp>
        <p:nvSpPr>
          <p:cNvPr id="4" name="Slide Number Placeholder 3"/>
          <p:cNvSpPr>
            <a:spLocks noGrp="1"/>
          </p:cNvSpPr>
          <p:nvPr>
            <p:ph type="sldNum" sz="quarter" idx="10"/>
          </p:nvPr>
        </p:nvSpPr>
        <p:spPr/>
        <p:txBody>
          <a:bodyPr/>
          <a:lstStyle/>
          <a:p>
            <a:fld id="{D753CAB7-6DFB-4DFF-9917-381431E19780}" type="slidenum">
              <a:rPr lang="en-US" smtClean="0"/>
              <a:t>43</a:t>
            </a:fld>
            <a:endParaRPr lang="en-US"/>
          </a:p>
        </p:txBody>
      </p:sp>
    </p:spTree>
    <p:extLst>
      <p:ext uri="{BB962C8B-B14F-4D97-AF65-F5344CB8AC3E}">
        <p14:creationId xmlns:p14="http://schemas.microsoft.com/office/powerpoint/2010/main" val="713269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UW, we feed in the starting seed and then iterate until the generator has predicted enough characters to form the entire level with the classifier used to decide which game a generated sequence belongs to</a:t>
            </a:r>
          </a:p>
        </p:txBody>
      </p:sp>
      <p:sp>
        <p:nvSpPr>
          <p:cNvPr id="4" name="Slide Number Placeholder 3"/>
          <p:cNvSpPr>
            <a:spLocks noGrp="1"/>
          </p:cNvSpPr>
          <p:nvPr>
            <p:ph type="sldNum" sz="quarter" idx="10"/>
          </p:nvPr>
        </p:nvSpPr>
        <p:spPr/>
        <p:txBody>
          <a:bodyPr/>
          <a:lstStyle/>
          <a:p>
            <a:fld id="{D753CAB7-6DFB-4DFF-9917-381431E19780}" type="slidenum">
              <a:rPr lang="en-US" smtClean="0"/>
              <a:t>44</a:t>
            </a:fld>
            <a:endParaRPr lang="en-US"/>
          </a:p>
        </p:txBody>
      </p:sp>
    </p:spTree>
    <p:extLst>
      <p:ext uri="{BB962C8B-B14F-4D97-AF65-F5344CB8AC3E}">
        <p14:creationId xmlns:p14="http://schemas.microsoft.com/office/powerpoint/2010/main" val="930475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UW, we feed in the starting seed and then iterate until the generator has predicted enough characters to form the entire level with the classifier used to decide which game a generated sequence belongs to</a:t>
            </a:r>
          </a:p>
        </p:txBody>
      </p:sp>
      <p:sp>
        <p:nvSpPr>
          <p:cNvPr id="4" name="Slide Number Placeholder 3"/>
          <p:cNvSpPr>
            <a:spLocks noGrp="1"/>
          </p:cNvSpPr>
          <p:nvPr>
            <p:ph type="sldNum" sz="quarter" idx="10"/>
          </p:nvPr>
        </p:nvSpPr>
        <p:spPr/>
        <p:txBody>
          <a:bodyPr/>
          <a:lstStyle/>
          <a:p>
            <a:fld id="{D753CAB7-6DFB-4DFF-9917-381431E19780}" type="slidenum">
              <a:rPr lang="en-US" smtClean="0"/>
              <a:t>45</a:t>
            </a:fld>
            <a:endParaRPr lang="en-US"/>
          </a:p>
        </p:txBody>
      </p:sp>
    </p:spTree>
    <p:extLst>
      <p:ext uri="{BB962C8B-B14F-4D97-AF65-F5344CB8AC3E}">
        <p14:creationId xmlns:p14="http://schemas.microsoft.com/office/powerpoint/2010/main" val="3766048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UW, we feed in the starting seed and then iterate until the generator has predicted enough characters to form the entire level with the classifier used to decide which game a generated sequence belongs to</a:t>
            </a:r>
          </a:p>
        </p:txBody>
      </p:sp>
      <p:sp>
        <p:nvSpPr>
          <p:cNvPr id="4" name="Slide Number Placeholder 3"/>
          <p:cNvSpPr>
            <a:spLocks noGrp="1"/>
          </p:cNvSpPr>
          <p:nvPr>
            <p:ph type="sldNum" sz="quarter" idx="10"/>
          </p:nvPr>
        </p:nvSpPr>
        <p:spPr/>
        <p:txBody>
          <a:bodyPr/>
          <a:lstStyle/>
          <a:p>
            <a:fld id="{D753CAB7-6DFB-4DFF-9917-381431E19780}" type="slidenum">
              <a:rPr lang="en-US" smtClean="0"/>
              <a:t>46</a:t>
            </a:fld>
            <a:endParaRPr lang="en-US"/>
          </a:p>
        </p:txBody>
      </p:sp>
    </p:spTree>
    <p:extLst>
      <p:ext uri="{BB962C8B-B14F-4D97-AF65-F5344CB8AC3E}">
        <p14:creationId xmlns:p14="http://schemas.microsoft.com/office/powerpoint/2010/main" val="21952903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UW, we feed in the starting seed and then iterate until the generator has predicted enough characters to form the entire level with the classifier used to decide which game a generated sequence belongs to</a:t>
            </a:r>
          </a:p>
        </p:txBody>
      </p:sp>
      <p:sp>
        <p:nvSpPr>
          <p:cNvPr id="4" name="Slide Number Placeholder 3"/>
          <p:cNvSpPr>
            <a:spLocks noGrp="1"/>
          </p:cNvSpPr>
          <p:nvPr>
            <p:ph type="sldNum" sz="quarter" idx="10"/>
          </p:nvPr>
        </p:nvSpPr>
        <p:spPr/>
        <p:txBody>
          <a:bodyPr/>
          <a:lstStyle/>
          <a:p>
            <a:fld id="{D753CAB7-6DFB-4DFF-9917-381431E19780}" type="slidenum">
              <a:rPr lang="en-US" smtClean="0"/>
              <a:t>47</a:t>
            </a:fld>
            <a:endParaRPr lang="en-US"/>
          </a:p>
        </p:txBody>
      </p:sp>
    </p:spTree>
    <p:extLst>
      <p:ext uri="{BB962C8B-B14F-4D97-AF65-F5344CB8AC3E}">
        <p14:creationId xmlns:p14="http://schemas.microsoft.com/office/powerpoint/2010/main" val="194362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UW, we feed in the starting seed and then iterate until the generator has predicted enough characters to form the entire level with the classifier used to decide which game a generated sequence belongs to</a:t>
            </a:r>
          </a:p>
        </p:txBody>
      </p:sp>
      <p:sp>
        <p:nvSpPr>
          <p:cNvPr id="4" name="Slide Number Placeholder 3"/>
          <p:cNvSpPr>
            <a:spLocks noGrp="1"/>
          </p:cNvSpPr>
          <p:nvPr>
            <p:ph type="sldNum" sz="quarter" idx="10"/>
          </p:nvPr>
        </p:nvSpPr>
        <p:spPr/>
        <p:txBody>
          <a:bodyPr/>
          <a:lstStyle/>
          <a:p>
            <a:fld id="{D753CAB7-6DFB-4DFF-9917-381431E19780}" type="slidenum">
              <a:rPr lang="en-US" smtClean="0"/>
              <a:t>48</a:t>
            </a:fld>
            <a:endParaRPr lang="en-US"/>
          </a:p>
        </p:txBody>
      </p:sp>
    </p:spTree>
    <p:extLst>
      <p:ext uri="{BB962C8B-B14F-4D97-AF65-F5344CB8AC3E}">
        <p14:creationId xmlns:p14="http://schemas.microsoft.com/office/powerpoint/2010/main" val="1841920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weighted generators, generation took place in segments, prior to generating each segment we used the weights to determine if segment should be SMB-like or KI-like</a:t>
            </a:r>
            <a:endParaRPr lang="en-US" sz="2000" dirty="0"/>
          </a:p>
          <a:p>
            <a:pPr lvl="1"/>
            <a:endParaRPr lang="en-US" sz="2200" dirty="0"/>
          </a:p>
          <a:p>
            <a:pPr lvl="1"/>
            <a:r>
              <a:rPr lang="en-US" sz="2200" dirty="0"/>
              <a:t>For WC, the combined gen was used to create sequences of the predetermined game for that segment until it had been fully created using the classifier to discard any generated sequences that were not for the current segment.</a:t>
            </a:r>
          </a:p>
          <a:p>
            <a:pPr lvl="1"/>
            <a:endParaRPr lang="en-US" sz="2200" dirty="0"/>
          </a:p>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49</a:t>
            </a:fld>
            <a:endParaRPr lang="en-US"/>
          </a:p>
        </p:txBody>
      </p:sp>
    </p:spTree>
    <p:extLst>
      <p:ext uri="{BB962C8B-B14F-4D97-AF65-F5344CB8AC3E}">
        <p14:creationId xmlns:p14="http://schemas.microsoft.com/office/powerpoint/2010/main" val="2962584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Relatedly, </a:t>
            </a:r>
            <a:r>
              <a:rPr lang="en-US" sz="1200" dirty="0" err="1"/>
              <a:t>Gow</a:t>
            </a:r>
            <a:r>
              <a:rPr lang="en-US" sz="1200" dirty="0"/>
              <a:t> and </a:t>
            </a:r>
            <a:r>
              <a:rPr lang="en-US" sz="1200" dirty="0" err="1"/>
              <a:t>Corneli</a:t>
            </a:r>
            <a:r>
              <a:rPr lang="en-US" sz="1200" dirty="0"/>
              <a:t> proposed a framework for generating new games by blending not just levels but entire games together</a:t>
            </a:r>
          </a:p>
        </p:txBody>
      </p:sp>
      <p:sp>
        <p:nvSpPr>
          <p:cNvPr id="4" name="Slide Number Placeholder 3"/>
          <p:cNvSpPr>
            <a:spLocks noGrp="1"/>
          </p:cNvSpPr>
          <p:nvPr>
            <p:ph type="sldNum" sz="quarter" idx="10"/>
          </p:nvPr>
        </p:nvSpPr>
        <p:spPr/>
        <p:txBody>
          <a:bodyPr/>
          <a:lstStyle/>
          <a:p>
            <a:fld id="{D753CAB7-6DFB-4DFF-9917-381431E19780}" type="slidenum">
              <a:rPr lang="en-US" smtClean="0"/>
              <a:t>5</a:t>
            </a:fld>
            <a:endParaRPr lang="en-US"/>
          </a:p>
        </p:txBody>
      </p:sp>
    </p:spTree>
    <p:extLst>
      <p:ext uri="{BB962C8B-B14F-4D97-AF65-F5344CB8AC3E}">
        <p14:creationId xmlns:p14="http://schemas.microsoft.com/office/powerpoint/2010/main" val="1205498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weighted generators, generation took place in segments, prior to generating each segment we used the weights to determine if segment should be SMB-like or KI-like</a:t>
            </a:r>
            <a:endParaRPr lang="en-US" sz="2000" dirty="0"/>
          </a:p>
          <a:p>
            <a:pPr lvl="1"/>
            <a:endParaRPr lang="en-US" sz="2200" dirty="0"/>
          </a:p>
          <a:p>
            <a:pPr lvl="1"/>
            <a:r>
              <a:rPr lang="en-US" sz="2200" dirty="0"/>
              <a:t>For WC, the combined gen was used to create sequences of the predetermined game for that segment until it had been fully created using the classifier to discard any generated sequences that were not for the current segment.</a:t>
            </a:r>
          </a:p>
          <a:p>
            <a:pPr lvl="1"/>
            <a:endParaRPr lang="en-US" sz="2200" dirty="0"/>
          </a:p>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50</a:t>
            </a:fld>
            <a:endParaRPr lang="en-US"/>
          </a:p>
        </p:txBody>
      </p:sp>
    </p:spTree>
    <p:extLst>
      <p:ext uri="{BB962C8B-B14F-4D97-AF65-F5344CB8AC3E}">
        <p14:creationId xmlns:p14="http://schemas.microsoft.com/office/powerpoint/2010/main" val="29009592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weighted generators, generation took place in segments, prior to generating each segment we used the weights to determine if segment should be SMB-like or KI-like</a:t>
            </a:r>
            <a:endParaRPr lang="en-US" sz="2000" dirty="0"/>
          </a:p>
          <a:p>
            <a:pPr lvl="1"/>
            <a:endParaRPr lang="en-US" sz="2200" dirty="0"/>
          </a:p>
          <a:p>
            <a:pPr lvl="1"/>
            <a:r>
              <a:rPr lang="en-US" sz="2200" dirty="0"/>
              <a:t>For WC, the combined gen was used to create sequences of the predetermined game for that segment until it had been fully created using the classifier to discard any generated sequences that were not for the current segment.</a:t>
            </a:r>
          </a:p>
          <a:p>
            <a:pPr lvl="1"/>
            <a:endParaRPr lang="en-US" sz="2200" dirty="0"/>
          </a:p>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51</a:t>
            </a:fld>
            <a:endParaRPr lang="en-US"/>
          </a:p>
        </p:txBody>
      </p:sp>
    </p:spTree>
    <p:extLst>
      <p:ext uri="{BB962C8B-B14F-4D97-AF65-F5344CB8AC3E}">
        <p14:creationId xmlns:p14="http://schemas.microsoft.com/office/powerpoint/2010/main" val="29582572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weighted generators, generation took place in segments, prior to generating each segment we used the weights to determine if segment should be SMB-like or KI-like</a:t>
            </a:r>
            <a:endParaRPr lang="en-US" sz="2000" dirty="0"/>
          </a:p>
          <a:p>
            <a:pPr lvl="1"/>
            <a:endParaRPr lang="en-US" sz="2200" dirty="0"/>
          </a:p>
          <a:p>
            <a:pPr lvl="1"/>
            <a:r>
              <a:rPr lang="en-US" sz="2200" dirty="0"/>
              <a:t>For WC, the combined gen was used to create sequences of the predetermined game for that segment until it had been fully created using the classifier to discard any generated sequences that were not for the current segment.</a:t>
            </a:r>
          </a:p>
          <a:p>
            <a:pPr lvl="1"/>
            <a:endParaRPr lang="en-US" sz="2200" dirty="0"/>
          </a:p>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52</a:t>
            </a:fld>
            <a:endParaRPr lang="en-US"/>
          </a:p>
        </p:txBody>
      </p:sp>
    </p:spTree>
    <p:extLst>
      <p:ext uri="{BB962C8B-B14F-4D97-AF65-F5344CB8AC3E}">
        <p14:creationId xmlns:p14="http://schemas.microsoft.com/office/powerpoint/2010/main" val="11796203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weighted generators, generation took place in segments, prior to generating each segment we used the weights to determine if segment should be SMB-like or KI-like</a:t>
            </a:r>
            <a:endParaRPr lang="en-US" sz="2000" dirty="0"/>
          </a:p>
          <a:p>
            <a:pPr lvl="1"/>
            <a:endParaRPr lang="en-US" sz="2200" dirty="0"/>
          </a:p>
          <a:p>
            <a:pPr lvl="1"/>
            <a:r>
              <a:rPr lang="en-US" sz="2200" dirty="0"/>
              <a:t>For WC, the combined gen was used to create sequences of the predetermined game for that segment until it had been fully created using the classifier to discard any generated sequences that were not for the current segment.</a:t>
            </a:r>
          </a:p>
          <a:p>
            <a:pPr lvl="1"/>
            <a:endParaRPr lang="en-US" sz="2200" dirty="0"/>
          </a:p>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53</a:t>
            </a:fld>
            <a:endParaRPr lang="en-US"/>
          </a:p>
        </p:txBody>
      </p:sp>
    </p:spTree>
    <p:extLst>
      <p:ext uri="{BB962C8B-B14F-4D97-AF65-F5344CB8AC3E}">
        <p14:creationId xmlns:p14="http://schemas.microsoft.com/office/powerpoint/2010/main" val="17472587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weighted generators, generation took place in segments, prior to generating each segment we used the weights to determine if segment should be SMB-like or KI-like</a:t>
            </a:r>
            <a:endParaRPr lang="en-US" sz="2000" dirty="0"/>
          </a:p>
          <a:p>
            <a:pPr lvl="1"/>
            <a:endParaRPr lang="en-US" sz="2200" dirty="0"/>
          </a:p>
          <a:p>
            <a:pPr lvl="1"/>
            <a:r>
              <a:rPr lang="en-US" sz="2200" dirty="0"/>
              <a:t>For WC, the combined gen was used to create sequences of the predetermined game for that segment until it had been fully created using the classifier to discard any generated sequences that were not for the current segment.</a:t>
            </a:r>
          </a:p>
          <a:p>
            <a:pPr lvl="1"/>
            <a:endParaRPr lang="en-US" sz="2200" dirty="0"/>
          </a:p>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54</a:t>
            </a:fld>
            <a:endParaRPr lang="en-US"/>
          </a:p>
        </p:txBody>
      </p:sp>
    </p:spTree>
    <p:extLst>
      <p:ext uri="{BB962C8B-B14F-4D97-AF65-F5344CB8AC3E}">
        <p14:creationId xmlns:p14="http://schemas.microsoft.com/office/powerpoint/2010/main" val="8058665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weighted generators, generation took place in segments, prior to generating each segment we used the weights to determine if segment should be SMB-like or KI-like</a:t>
            </a:r>
            <a:endParaRPr lang="en-US" sz="2000" dirty="0"/>
          </a:p>
          <a:p>
            <a:pPr lvl="1"/>
            <a:endParaRPr lang="en-US" sz="2200" dirty="0"/>
          </a:p>
          <a:p>
            <a:pPr lvl="1"/>
            <a:r>
              <a:rPr lang="en-US" sz="2200" dirty="0"/>
              <a:t>For WC, the combined gen was used to create sequences of the predetermined game for that segment until it had been fully created using the classifier to discard any generated sequences that were not for the current segment.</a:t>
            </a:r>
          </a:p>
          <a:p>
            <a:pPr lvl="1"/>
            <a:endParaRPr lang="en-US" sz="2200" dirty="0"/>
          </a:p>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55</a:t>
            </a:fld>
            <a:endParaRPr lang="en-US"/>
          </a:p>
        </p:txBody>
      </p:sp>
    </p:spTree>
    <p:extLst>
      <p:ext uri="{BB962C8B-B14F-4D97-AF65-F5344CB8AC3E}">
        <p14:creationId xmlns:p14="http://schemas.microsoft.com/office/powerpoint/2010/main" val="18981488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weighted generators, generation took place in segments, prior to generating each segment we used the weights to determine if segment should be SMB-like or KI-like</a:t>
            </a:r>
            <a:endParaRPr lang="en-US" sz="2000" dirty="0"/>
          </a:p>
          <a:p>
            <a:pPr lvl="1"/>
            <a:endParaRPr lang="en-US" sz="2200" dirty="0"/>
          </a:p>
          <a:p>
            <a:pPr lvl="1"/>
            <a:r>
              <a:rPr lang="en-US" sz="2200" dirty="0"/>
              <a:t>For WC, the combined gen was used to create sequences of the predetermined game for that segment until it had been fully created using the classifier to discard any generated sequences that were not for the current segment.</a:t>
            </a:r>
          </a:p>
          <a:p>
            <a:pPr lvl="1"/>
            <a:endParaRPr lang="en-US" sz="2200" dirty="0"/>
          </a:p>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56</a:t>
            </a:fld>
            <a:endParaRPr lang="en-US"/>
          </a:p>
        </p:txBody>
      </p:sp>
    </p:spTree>
    <p:extLst>
      <p:ext uri="{BB962C8B-B14F-4D97-AF65-F5344CB8AC3E}">
        <p14:creationId xmlns:p14="http://schemas.microsoft.com/office/powerpoint/2010/main" val="39516696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WS, depending on if the next segment should be SMB-like or KI-like, the appropriate sub-generator was used to generate a fixed-size segment until enough segments had been generated to create the full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57</a:t>
            </a:fld>
            <a:endParaRPr lang="en-US"/>
          </a:p>
        </p:txBody>
      </p:sp>
    </p:spTree>
    <p:extLst>
      <p:ext uri="{BB962C8B-B14F-4D97-AF65-F5344CB8AC3E}">
        <p14:creationId xmlns:p14="http://schemas.microsoft.com/office/powerpoint/2010/main" val="28088981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WS, depending on if the next segment should be SMB-like or KI-like, the appropriate sub-generator was used to generate a fixed-size segment until enough segments had been generated to create the full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58</a:t>
            </a:fld>
            <a:endParaRPr lang="en-US"/>
          </a:p>
        </p:txBody>
      </p:sp>
    </p:spTree>
    <p:extLst>
      <p:ext uri="{BB962C8B-B14F-4D97-AF65-F5344CB8AC3E}">
        <p14:creationId xmlns:p14="http://schemas.microsoft.com/office/powerpoint/2010/main" val="2963101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WS, depending on if the next segment should be SMB-like or KI-like, the appropriate sub-generator was used to generate a fixed-size segment until enough segments had been generated to create the full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59</a:t>
            </a:fld>
            <a:endParaRPr lang="en-US"/>
          </a:p>
        </p:txBody>
      </p:sp>
    </p:spTree>
    <p:extLst>
      <p:ext uri="{BB962C8B-B14F-4D97-AF65-F5344CB8AC3E}">
        <p14:creationId xmlns:p14="http://schemas.microsoft.com/office/powerpoint/2010/main" val="395014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what they did was take the VGDL specification for </a:t>
            </a:r>
            <a:r>
              <a:rPr lang="en-US" sz="1200" dirty="0" err="1"/>
              <a:t>Frogger</a:t>
            </a:r>
            <a:endParaRPr lang="en-US" sz="1200" dirty="0"/>
          </a:p>
        </p:txBody>
      </p:sp>
      <p:sp>
        <p:nvSpPr>
          <p:cNvPr id="4" name="Slide Number Placeholder 3"/>
          <p:cNvSpPr>
            <a:spLocks noGrp="1"/>
          </p:cNvSpPr>
          <p:nvPr>
            <p:ph type="sldNum" sz="quarter" idx="10"/>
          </p:nvPr>
        </p:nvSpPr>
        <p:spPr/>
        <p:txBody>
          <a:bodyPr/>
          <a:lstStyle/>
          <a:p>
            <a:fld id="{D753CAB7-6DFB-4DFF-9917-381431E19780}" type="slidenum">
              <a:rPr lang="en-US" smtClean="0"/>
              <a:t>6</a:t>
            </a:fld>
            <a:endParaRPr lang="en-US"/>
          </a:p>
        </p:txBody>
      </p:sp>
    </p:spTree>
    <p:extLst>
      <p:ext uri="{BB962C8B-B14F-4D97-AF65-F5344CB8AC3E}">
        <p14:creationId xmlns:p14="http://schemas.microsoft.com/office/powerpoint/2010/main" val="14762470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WS, depending on if the next segment should be SMB-like or KI-like, the appropriate sub-generator was used to generate a fixed-size segment until enough segments had been generated to create the full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60</a:t>
            </a:fld>
            <a:endParaRPr lang="en-US"/>
          </a:p>
        </p:txBody>
      </p:sp>
    </p:spTree>
    <p:extLst>
      <p:ext uri="{BB962C8B-B14F-4D97-AF65-F5344CB8AC3E}">
        <p14:creationId xmlns:p14="http://schemas.microsoft.com/office/powerpoint/2010/main" val="150090728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WS, depending on if the next segment should be SMB-like or KI-like, the appropriate sub-generator was used to generate a fixed-size segment until enough segments had been generated to create the full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61</a:t>
            </a:fld>
            <a:endParaRPr lang="en-US"/>
          </a:p>
        </p:txBody>
      </p:sp>
    </p:spTree>
    <p:extLst>
      <p:ext uri="{BB962C8B-B14F-4D97-AF65-F5344CB8AC3E}">
        <p14:creationId xmlns:p14="http://schemas.microsoft.com/office/powerpoint/2010/main" val="3030093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WS, depending on if the next segment should be SMB-like or KI-like, the appropriate sub-generator was used to generate a fixed-size segment until enough segments had been generated to create the full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62</a:t>
            </a:fld>
            <a:endParaRPr lang="en-US"/>
          </a:p>
        </p:txBody>
      </p:sp>
    </p:spTree>
    <p:extLst>
      <p:ext uri="{BB962C8B-B14F-4D97-AF65-F5344CB8AC3E}">
        <p14:creationId xmlns:p14="http://schemas.microsoft.com/office/powerpoint/2010/main" val="24970884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For WS, depending on if the next segment should be SMB-like or KI-like, the appropriate sub-generator was used to generate a fixed-size segment until enough segments had been generated to create the full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63</a:t>
            </a:fld>
            <a:endParaRPr lang="en-US"/>
          </a:p>
        </p:txBody>
      </p:sp>
    </p:spTree>
    <p:extLst>
      <p:ext uri="{BB962C8B-B14F-4D97-AF65-F5344CB8AC3E}">
        <p14:creationId xmlns:p14="http://schemas.microsoft.com/office/powerpoint/2010/main" val="3457156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Once generated, the sequences forming the levels are laid out using a basic algorithm </a:t>
            </a:r>
          </a:p>
        </p:txBody>
      </p:sp>
      <p:sp>
        <p:nvSpPr>
          <p:cNvPr id="4" name="Slide Number Placeholder 3"/>
          <p:cNvSpPr>
            <a:spLocks noGrp="1"/>
          </p:cNvSpPr>
          <p:nvPr>
            <p:ph type="sldNum" sz="quarter" idx="10"/>
          </p:nvPr>
        </p:nvSpPr>
        <p:spPr/>
        <p:txBody>
          <a:bodyPr/>
          <a:lstStyle/>
          <a:p>
            <a:fld id="{D753CAB7-6DFB-4DFF-9917-381431E19780}" type="slidenum">
              <a:rPr lang="en-US" smtClean="0"/>
              <a:t>64</a:t>
            </a:fld>
            <a:endParaRPr lang="en-US"/>
          </a:p>
        </p:txBody>
      </p:sp>
    </p:spTree>
    <p:extLst>
      <p:ext uri="{BB962C8B-B14F-4D97-AF65-F5344CB8AC3E}">
        <p14:creationId xmlns:p14="http://schemas.microsoft.com/office/powerpoint/2010/main" val="39906798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2200" dirty="0"/>
          </a:p>
          <a:p>
            <a:pPr lvl="1"/>
            <a:endParaRPr lang="en-US" sz="2200" dirty="0"/>
          </a:p>
        </p:txBody>
      </p:sp>
      <p:sp>
        <p:nvSpPr>
          <p:cNvPr id="4" name="Slide Number Placeholder 3"/>
          <p:cNvSpPr>
            <a:spLocks noGrp="1"/>
          </p:cNvSpPr>
          <p:nvPr>
            <p:ph type="sldNum" sz="quarter" idx="10"/>
          </p:nvPr>
        </p:nvSpPr>
        <p:spPr/>
        <p:txBody>
          <a:bodyPr/>
          <a:lstStyle/>
          <a:p>
            <a:fld id="{D753CAB7-6DFB-4DFF-9917-381431E19780}" type="slidenum">
              <a:rPr lang="en-US" smtClean="0"/>
              <a:t>65</a:t>
            </a:fld>
            <a:endParaRPr lang="en-US"/>
          </a:p>
        </p:txBody>
      </p:sp>
    </p:spTree>
    <p:extLst>
      <p:ext uri="{BB962C8B-B14F-4D97-AF65-F5344CB8AC3E}">
        <p14:creationId xmlns:p14="http://schemas.microsoft.com/office/powerpoint/2010/main" val="39663103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2200" dirty="0"/>
          </a:p>
        </p:txBody>
      </p:sp>
      <p:sp>
        <p:nvSpPr>
          <p:cNvPr id="4" name="Slide Number Placeholder 3"/>
          <p:cNvSpPr>
            <a:spLocks noGrp="1"/>
          </p:cNvSpPr>
          <p:nvPr>
            <p:ph type="sldNum" sz="quarter" idx="10"/>
          </p:nvPr>
        </p:nvSpPr>
        <p:spPr/>
        <p:txBody>
          <a:bodyPr/>
          <a:lstStyle/>
          <a:p>
            <a:fld id="{D753CAB7-6DFB-4DFF-9917-381431E19780}" type="slidenum">
              <a:rPr lang="en-US" smtClean="0"/>
              <a:t>66</a:t>
            </a:fld>
            <a:endParaRPr lang="en-US"/>
          </a:p>
        </p:txBody>
      </p:sp>
    </p:spTree>
    <p:extLst>
      <p:ext uri="{BB962C8B-B14F-4D97-AF65-F5344CB8AC3E}">
        <p14:creationId xmlns:p14="http://schemas.microsoft.com/office/powerpoint/2010/main" val="13344968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200" dirty="0"/>
              <a:t>To place a row after a column, we align its y-</a:t>
            </a:r>
            <a:r>
              <a:rPr lang="en-US" sz="2200" dirty="0" err="1"/>
              <a:t>coord</a:t>
            </a:r>
            <a:r>
              <a:rPr lang="en-US" sz="2200" dirty="0"/>
              <a:t> with that of the topmost position in the column on which the player can stand</a:t>
            </a:r>
          </a:p>
          <a:p>
            <a:pPr lvl="1"/>
            <a:endParaRPr lang="en-US" sz="2200" dirty="0"/>
          </a:p>
        </p:txBody>
      </p:sp>
      <p:sp>
        <p:nvSpPr>
          <p:cNvPr id="4" name="Slide Number Placeholder 3"/>
          <p:cNvSpPr>
            <a:spLocks noGrp="1"/>
          </p:cNvSpPr>
          <p:nvPr>
            <p:ph type="sldNum" sz="quarter" idx="10"/>
          </p:nvPr>
        </p:nvSpPr>
        <p:spPr/>
        <p:txBody>
          <a:bodyPr/>
          <a:lstStyle/>
          <a:p>
            <a:fld id="{D753CAB7-6DFB-4DFF-9917-381431E19780}" type="slidenum">
              <a:rPr lang="en-US" smtClean="0"/>
              <a:t>67</a:t>
            </a:fld>
            <a:endParaRPr lang="en-US"/>
          </a:p>
        </p:txBody>
      </p:sp>
    </p:spTree>
    <p:extLst>
      <p:ext uri="{BB962C8B-B14F-4D97-AF65-F5344CB8AC3E}">
        <p14:creationId xmlns:p14="http://schemas.microsoft.com/office/powerpoint/2010/main" val="34031518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200" dirty="0"/>
              <a:t>To place a column after a row, we align the y-</a:t>
            </a:r>
            <a:r>
              <a:rPr lang="en-US" sz="2200" dirty="0" err="1"/>
              <a:t>coord</a:t>
            </a:r>
            <a:r>
              <a:rPr lang="en-US" sz="2200" dirty="0"/>
              <a:t> of the topmost point on which the player can stand in the column with the y-</a:t>
            </a:r>
            <a:r>
              <a:rPr lang="en-US" sz="2200" dirty="0" err="1"/>
              <a:t>coord</a:t>
            </a:r>
            <a:r>
              <a:rPr lang="en-US" sz="2200" dirty="0"/>
              <a:t> of the previous row</a:t>
            </a:r>
          </a:p>
        </p:txBody>
      </p:sp>
      <p:sp>
        <p:nvSpPr>
          <p:cNvPr id="4" name="Slide Number Placeholder 3"/>
          <p:cNvSpPr>
            <a:spLocks noGrp="1"/>
          </p:cNvSpPr>
          <p:nvPr>
            <p:ph type="sldNum" sz="quarter" idx="10"/>
          </p:nvPr>
        </p:nvSpPr>
        <p:spPr/>
        <p:txBody>
          <a:bodyPr/>
          <a:lstStyle/>
          <a:p>
            <a:fld id="{D753CAB7-6DFB-4DFF-9917-381431E19780}" type="slidenum">
              <a:rPr lang="en-US" smtClean="0"/>
              <a:t>68</a:t>
            </a:fld>
            <a:endParaRPr lang="en-US"/>
          </a:p>
        </p:txBody>
      </p:sp>
    </p:spTree>
    <p:extLst>
      <p:ext uri="{BB962C8B-B14F-4D97-AF65-F5344CB8AC3E}">
        <p14:creationId xmlns:p14="http://schemas.microsoft.com/office/powerpoint/2010/main" val="42013105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200" dirty="0"/>
              <a:t>Layout </a:t>
            </a:r>
            <a:r>
              <a:rPr lang="en-US" sz="2200" dirty="0" err="1"/>
              <a:t>func</a:t>
            </a:r>
            <a:r>
              <a:rPr lang="en-US" sz="2200" dirty="0"/>
              <a:t> is separate from the gen and thus many diff layouts are possible, each necessarily impacting playability</a:t>
            </a:r>
          </a:p>
          <a:p>
            <a:pPr lvl="1"/>
            <a:endParaRPr lang="en-US" sz="2200" dirty="0"/>
          </a:p>
        </p:txBody>
      </p:sp>
      <p:sp>
        <p:nvSpPr>
          <p:cNvPr id="4" name="Slide Number Placeholder 3"/>
          <p:cNvSpPr>
            <a:spLocks noGrp="1"/>
          </p:cNvSpPr>
          <p:nvPr>
            <p:ph type="sldNum" sz="quarter" idx="10"/>
          </p:nvPr>
        </p:nvSpPr>
        <p:spPr/>
        <p:txBody>
          <a:bodyPr/>
          <a:lstStyle/>
          <a:p>
            <a:fld id="{D753CAB7-6DFB-4DFF-9917-381431E19780}" type="slidenum">
              <a:rPr lang="en-US" smtClean="0"/>
              <a:t>69</a:t>
            </a:fld>
            <a:endParaRPr lang="en-US"/>
          </a:p>
        </p:txBody>
      </p:sp>
    </p:spTree>
    <p:extLst>
      <p:ext uri="{BB962C8B-B14F-4D97-AF65-F5344CB8AC3E}">
        <p14:creationId xmlns:p14="http://schemas.microsoft.com/office/powerpoint/2010/main" val="3103908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VGDL specification for Zelda</a:t>
            </a:r>
          </a:p>
          <a:p>
            <a:endParaRPr lang="en-US" sz="1200" dirty="0"/>
          </a:p>
          <a:p>
            <a:r>
              <a:rPr lang="en-US" sz="1200" dirty="0"/>
              <a:t>Manually combined the two to come up with</a:t>
            </a:r>
          </a:p>
        </p:txBody>
      </p:sp>
      <p:sp>
        <p:nvSpPr>
          <p:cNvPr id="4" name="Slide Number Placeholder 3"/>
          <p:cNvSpPr>
            <a:spLocks noGrp="1"/>
          </p:cNvSpPr>
          <p:nvPr>
            <p:ph type="sldNum" sz="quarter" idx="10"/>
          </p:nvPr>
        </p:nvSpPr>
        <p:spPr/>
        <p:txBody>
          <a:bodyPr/>
          <a:lstStyle/>
          <a:p>
            <a:fld id="{D753CAB7-6DFB-4DFF-9917-381431E19780}" type="slidenum">
              <a:rPr lang="en-US" smtClean="0"/>
              <a:t>7</a:t>
            </a:fld>
            <a:endParaRPr lang="en-US"/>
          </a:p>
        </p:txBody>
      </p:sp>
    </p:spTree>
    <p:extLst>
      <p:ext uri="{BB962C8B-B14F-4D97-AF65-F5344CB8AC3E}">
        <p14:creationId xmlns:p14="http://schemas.microsoft.com/office/powerpoint/2010/main" val="32035609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70</a:t>
            </a:fld>
            <a:endParaRPr lang="en-US"/>
          </a:p>
        </p:txBody>
      </p:sp>
    </p:spTree>
    <p:extLst>
      <p:ext uri="{BB962C8B-B14F-4D97-AF65-F5344CB8AC3E}">
        <p14:creationId xmlns:p14="http://schemas.microsoft.com/office/powerpoint/2010/main" val="9688264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71</a:t>
            </a:fld>
            <a:endParaRPr lang="en-US"/>
          </a:p>
        </p:txBody>
      </p:sp>
    </p:spTree>
    <p:extLst>
      <p:ext uri="{BB962C8B-B14F-4D97-AF65-F5344CB8AC3E}">
        <p14:creationId xmlns:p14="http://schemas.microsoft.com/office/powerpoint/2010/main" val="20805782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72</a:t>
            </a:fld>
            <a:endParaRPr lang="en-US"/>
          </a:p>
        </p:txBody>
      </p:sp>
    </p:spTree>
    <p:extLst>
      <p:ext uri="{BB962C8B-B14F-4D97-AF65-F5344CB8AC3E}">
        <p14:creationId xmlns:p14="http://schemas.microsoft.com/office/powerpoint/2010/main" val="27515263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73</a:t>
            </a:fld>
            <a:endParaRPr lang="en-US"/>
          </a:p>
        </p:txBody>
      </p:sp>
    </p:spTree>
    <p:extLst>
      <p:ext uri="{BB962C8B-B14F-4D97-AF65-F5344CB8AC3E}">
        <p14:creationId xmlns:p14="http://schemas.microsoft.com/office/powerpoint/2010/main" val="41588040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74</a:t>
            </a:fld>
            <a:endParaRPr lang="en-US"/>
          </a:p>
        </p:txBody>
      </p:sp>
    </p:spTree>
    <p:extLst>
      <p:ext uri="{BB962C8B-B14F-4D97-AF65-F5344CB8AC3E}">
        <p14:creationId xmlns:p14="http://schemas.microsoft.com/office/powerpoint/2010/main" val="7804263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75</a:t>
            </a:fld>
            <a:endParaRPr lang="en-US"/>
          </a:p>
        </p:txBody>
      </p:sp>
    </p:spTree>
    <p:extLst>
      <p:ext uri="{BB962C8B-B14F-4D97-AF65-F5344CB8AC3E}">
        <p14:creationId xmlns:p14="http://schemas.microsoft.com/office/powerpoint/2010/main" val="14258248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76</a:t>
            </a:fld>
            <a:endParaRPr lang="en-US"/>
          </a:p>
        </p:txBody>
      </p:sp>
    </p:spTree>
    <p:extLst>
      <p:ext uri="{BB962C8B-B14F-4D97-AF65-F5344CB8AC3E}">
        <p14:creationId xmlns:p14="http://schemas.microsoft.com/office/powerpoint/2010/main" val="32393471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77</a:t>
            </a:fld>
            <a:endParaRPr lang="en-US"/>
          </a:p>
        </p:txBody>
      </p:sp>
    </p:spTree>
    <p:extLst>
      <p:ext uri="{BB962C8B-B14F-4D97-AF65-F5344CB8AC3E}">
        <p14:creationId xmlns:p14="http://schemas.microsoft.com/office/powerpoint/2010/main" val="28792412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Leniency – captures sense of level difficulty by summing the number of enemy sprites in the level and half the number of empty sequences (i.e. gaps), negating the sum and dividing it by the total number of sequences in the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78</a:t>
            </a:fld>
            <a:endParaRPr lang="en-US"/>
          </a:p>
        </p:txBody>
      </p:sp>
    </p:spTree>
    <p:extLst>
      <p:ext uri="{BB962C8B-B14F-4D97-AF65-F5344CB8AC3E}">
        <p14:creationId xmlns:p14="http://schemas.microsoft.com/office/powerpoint/2010/main" val="10168058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Leniency – captures sense of level difficulty by summing the number of enemy sprites in the level and half the number of empty sequences (i.e. gaps), negating the sum and dividing it by the total number of sequences in the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79</a:t>
            </a:fld>
            <a:endParaRPr lang="en-US"/>
          </a:p>
        </p:txBody>
      </p:sp>
    </p:spTree>
    <p:extLst>
      <p:ext uri="{BB962C8B-B14F-4D97-AF65-F5344CB8AC3E}">
        <p14:creationId xmlns:p14="http://schemas.microsoft.com/office/powerpoint/2010/main" val="1875589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Frolda</a:t>
            </a:r>
            <a:r>
              <a:rPr lang="en-US" sz="1200" dirty="0"/>
              <a:t>!</a:t>
            </a:r>
          </a:p>
          <a:p>
            <a:endParaRPr lang="en-US" sz="1200" dirty="0"/>
          </a:p>
          <a:p>
            <a:r>
              <a:rPr lang="en-US" sz="1200" dirty="0"/>
              <a:t>[describe]</a:t>
            </a:r>
          </a:p>
          <a:p>
            <a:endParaRPr lang="en-US" sz="1200" dirty="0"/>
          </a:p>
          <a:p>
            <a:r>
              <a:rPr lang="en-US" sz="1200" dirty="0"/>
              <a:t> But this was all done manually</a:t>
            </a:r>
          </a:p>
        </p:txBody>
      </p:sp>
      <p:sp>
        <p:nvSpPr>
          <p:cNvPr id="4" name="Slide Number Placeholder 3"/>
          <p:cNvSpPr>
            <a:spLocks noGrp="1"/>
          </p:cNvSpPr>
          <p:nvPr>
            <p:ph type="sldNum" sz="quarter" idx="10"/>
          </p:nvPr>
        </p:nvSpPr>
        <p:spPr/>
        <p:txBody>
          <a:bodyPr/>
          <a:lstStyle/>
          <a:p>
            <a:fld id="{D753CAB7-6DFB-4DFF-9917-381431E19780}" type="slidenum">
              <a:rPr lang="en-US" smtClean="0"/>
              <a:t>8</a:t>
            </a:fld>
            <a:endParaRPr lang="en-US"/>
          </a:p>
        </p:txBody>
      </p:sp>
    </p:spTree>
    <p:extLst>
      <p:ext uri="{BB962C8B-B14F-4D97-AF65-F5344CB8AC3E}">
        <p14:creationId xmlns:p14="http://schemas.microsoft.com/office/powerpoint/2010/main" val="13461476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Density – how much of the level can be occupied by the player; number of ground and platform sprites in the level and divided it by the total number of sequences in the level</a:t>
            </a:r>
          </a:p>
        </p:txBody>
      </p:sp>
      <p:sp>
        <p:nvSpPr>
          <p:cNvPr id="4" name="Slide Number Placeholder 3"/>
          <p:cNvSpPr>
            <a:spLocks noGrp="1"/>
          </p:cNvSpPr>
          <p:nvPr>
            <p:ph type="sldNum" sz="quarter" idx="10"/>
          </p:nvPr>
        </p:nvSpPr>
        <p:spPr/>
        <p:txBody>
          <a:bodyPr/>
          <a:lstStyle/>
          <a:p>
            <a:fld id="{D753CAB7-6DFB-4DFF-9917-381431E19780}" type="slidenum">
              <a:rPr lang="en-US" smtClean="0"/>
              <a:t>80</a:t>
            </a:fld>
            <a:endParaRPr lang="en-US"/>
          </a:p>
        </p:txBody>
      </p:sp>
    </p:spTree>
    <p:extLst>
      <p:ext uri="{BB962C8B-B14F-4D97-AF65-F5344CB8AC3E}">
        <p14:creationId xmlns:p14="http://schemas.microsoft.com/office/powerpoint/2010/main" val="412579047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SD/SV – relate to how different the generated levels are from the training set. </a:t>
            </a:r>
          </a:p>
          <a:p>
            <a:r>
              <a:rPr lang="en-US" dirty="0"/>
              <a:t>SD counts the number of sequences in a level that also exist in the training set and then divides it by the total number of sequences in the level</a:t>
            </a:r>
          </a:p>
          <a:p>
            <a:r>
              <a:rPr lang="en-US" dirty="0"/>
              <a:t>SV is similar but counts each occurrence of a training sequence in a generated level</a:t>
            </a:r>
          </a:p>
          <a:p>
            <a:endParaRPr lang="en-US" dirty="0"/>
          </a:p>
          <a:p>
            <a:r>
              <a:rPr lang="en-US" dirty="0"/>
              <a:t>AR – number of rows (height) in a level by the number of cols (width)</a:t>
            </a:r>
          </a:p>
        </p:txBody>
      </p:sp>
      <p:sp>
        <p:nvSpPr>
          <p:cNvPr id="4" name="Slide Number Placeholder 3"/>
          <p:cNvSpPr>
            <a:spLocks noGrp="1"/>
          </p:cNvSpPr>
          <p:nvPr>
            <p:ph type="sldNum" sz="quarter" idx="10"/>
          </p:nvPr>
        </p:nvSpPr>
        <p:spPr/>
        <p:txBody>
          <a:bodyPr/>
          <a:lstStyle/>
          <a:p>
            <a:fld id="{D753CAB7-6DFB-4DFF-9917-381431E19780}" type="slidenum">
              <a:rPr lang="en-US" smtClean="0"/>
              <a:t>81</a:t>
            </a:fld>
            <a:endParaRPr lang="en-US"/>
          </a:p>
        </p:txBody>
      </p:sp>
    </p:spTree>
    <p:extLst>
      <p:ext uri="{BB962C8B-B14F-4D97-AF65-F5344CB8AC3E}">
        <p14:creationId xmlns:p14="http://schemas.microsoft.com/office/powerpoint/2010/main" val="8702647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 – number of rows (height) in a level by the number of cols (width)</a:t>
            </a:r>
          </a:p>
        </p:txBody>
      </p:sp>
      <p:sp>
        <p:nvSpPr>
          <p:cNvPr id="4" name="Slide Number Placeholder 3"/>
          <p:cNvSpPr>
            <a:spLocks noGrp="1"/>
          </p:cNvSpPr>
          <p:nvPr>
            <p:ph type="sldNum" sz="quarter" idx="10"/>
          </p:nvPr>
        </p:nvSpPr>
        <p:spPr/>
        <p:txBody>
          <a:bodyPr/>
          <a:lstStyle/>
          <a:p>
            <a:fld id="{D753CAB7-6DFB-4DFF-9917-381431E19780}" type="slidenum">
              <a:rPr lang="en-US" smtClean="0"/>
              <a:t>82</a:t>
            </a:fld>
            <a:endParaRPr lang="en-US"/>
          </a:p>
        </p:txBody>
      </p:sp>
    </p:spTree>
    <p:extLst>
      <p:ext uri="{BB962C8B-B14F-4D97-AF65-F5344CB8AC3E}">
        <p14:creationId xmlns:p14="http://schemas.microsoft.com/office/powerpoint/2010/main" val="335654507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For both Aspect Ratio and Sequence Variation, as we move from (high SMB, low KI) to (low SMB, high KI), values move from being closer to SMB corpus to being closer to KI corpus as expected</a:t>
            </a:r>
          </a:p>
          <a:p>
            <a:r>
              <a:rPr lang="en-US" sz="1200" dirty="0"/>
              <a:t>Sequence Density decreases slightly as the value of KI is increased in the blend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Comparing WC and WS, WS adheres more closely to the range of values between those of SMB and KI while WC generates more novel sequences as evidenced by the lower values of </a:t>
            </a:r>
            <a:r>
              <a:rPr lang="en-US" sz="1200"/>
              <a:t>Sequence Density</a:t>
            </a:r>
            <a:endParaRPr lang="en-US" sz="1200" dirty="0"/>
          </a:p>
        </p:txBody>
      </p:sp>
      <p:sp>
        <p:nvSpPr>
          <p:cNvPr id="4" name="Slide Number Placeholder 3"/>
          <p:cNvSpPr>
            <a:spLocks noGrp="1"/>
          </p:cNvSpPr>
          <p:nvPr>
            <p:ph type="sldNum" sz="quarter" idx="10"/>
          </p:nvPr>
        </p:nvSpPr>
        <p:spPr/>
        <p:txBody>
          <a:bodyPr/>
          <a:lstStyle/>
          <a:p>
            <a:fld id="{D753CAB7-6DFB-4DFF-9917-381431E19780}" type="slidenum">
              <a:rPr lang="en-US" smtClean="0"/>
              <a:t>83</a:t>
            </a:fld>
            <a:endParaRPr lang="en-US"/>
          </a:p>
        </p:txBody>
      </p:sp>
    </p:spTree>
    <p:extLst>
      <p:ext uri="{BB962C8B-B14F-4D97-AF65-F5344CB8AC3E}">
        <p14:creationId xmlns:p14="http://schemas.microsoft.com/office/powerpoint/2010/main" val="37813659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Mostly true for Leniency and Density though interestingly, values follow the same trend but blends with higher amount of KI seem to have higher values than the KI corpus itself</a:t>
            </a:r>
          </a:p>
          <a:p>
            <a:endParaRPr lang="en-US" sz="1200" dirty="0"/>
          </a:p>
        </p:txBody>
      </p:sp>
      <p:sp>
        <p:nvSpPr>
          <p:cNvPr id="4" name="Slide Number Placeholder 3"/>
          <p:cNvSpPr>
            <a:spLocks noGrp="1"/>
          </p:cNvSpPr>
          <p:nvPr>
            <p:ph type="sldNum" sz="quarter" idx="10"/>
          </p:nvPr>
        </p:nvSpPr>
        <p:spPr/>
        <p:txBody>
          <a:bodyPr/>
          <a:lstStyle/>
          <a:p>
            <a:fld id="{D753CAB7-6DFB-4DFF-9917-381431E19780}" type="slidenum">
              <a:rPr lang="en-US" smtClean="0"/>
              <a:t>84</a:t>
            </a:fld>
            <a:endParaRPr lang="en-US"/>
          </a:p>
        </p:txBody>
      </p:sp>
    </p:spTree>
    <p:extLst>
      <p:ext uri="{BB962C8B-B14F-4D97-AF65-F5344CB8AC3E}">
        <p14:creationId xmlns:p14="http://schemas.microsoft.com/office/powerpoint/2010/main" val="33923305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Altering weights does impact the type of levels generated and allows the designer to roughly interpolate between SMB and KI</a:t>
            </a:r>
          </a:p>
        </p:txBody>
      </p:sp>
      <p:sp>
        <p:nvSpPr>
          <p:cNvPr id="4" name="Slide Number Placeholder 3"/>
          <p:cNvSpPr>
            <a:spLocks noGrp="1"/>
          </p:cNvSpPr>
          <p:nvPr>
            <p:ph type="sldNum" sz="quarter" idx="10"/>
          </p:nvPr>
        </p:nvSpPr>
        <p:spPr/>
        <p:txBody>
          <a:bodyPr/>
          <a:lstStyle/>
          <a:p>
            <a:fld id="{D753CAB7-6DFB-4DFF-9917-381431E19780}" type="slidenum">
              <a:rPr lang="en-US" smtClean="0"/>
              <a:t>85</a:t>
            </a:fld>
            <a:endParaRPr lang="en-US"/>
          </a:p>
        </p:txBody>
      </p:sp>
    </p:spTree>
    <p:extLst>
      <p:ext uri="{BB962C8B-B14F-4D97-AF65-F5344CB8AC3E}">
        <p14:creationId xmlns:p14="http://schemas.microsoft.com/office/powerpoint/2010/main" val="30486778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Overall, results suggest that by using this methodology, it is possible to generate levels that are a mix of levels from 2 games but can also be made to be more like one than the other</a:t>
            </a:r>
          </a:p>
        </p:txBody>
      </p:sp>
      <p:sp>
        <p:nvSpPr>
          <p:cNvPr id="4" name="Slide Number Placeholder 3"/>
          <p:cNvSpPr>
            <a:spLocks noGrp="1"/>
          </p:cNvSpPr>
          <p:nvPr>
            <p:ph type="sldNum" sz="quarter" idx="10"/>
          </p:nvPr>
        </p:nvSpPr>
        <p:spPr/>
        <p:txBody>
          <a:bodyPr/>
          <a:lstStyle/>
          <a:p>
            <a:fld id="{D753CAB7-6DFB-4DFF-9917-381431E19780}" type="slidenum">
              <a:rPr lang="en-US" smtClean="0"/>
              <a:t>86</a:t>
            </a:fld>
            <a:endParaRPr lang="en-US"/>
          </a:p>
        </p:txBody>
      </p:sp>
    </p:spTree>
    <p:extLst>
      <p:ext uri="{BB962C8B-B14F-4D97-AF65-F5344CB8AC3E}">
        <p14:creationId xmlns:p14="http://schemas.microsoft.com/office/powerpoint/2010/main" val="25044639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Deviations highlighted suggest that in addition to emulating training data and capturing its inherent properties, these methods can also produce novelty as evidenced by some blended levels having properties outside of the </a:t>
            </a:r>
            <a:r>
              <a:rPr lang="en-US" sz="1200" dirty="0" err="1"/>
              <a:t>xpected</a:t>
            </a:r>
            <a:r>
              <a:rPr lang="en-US" sz="1200" dirty="0"/>
              <a:t> range within the 2 input games</a:t>
            </a:r>
          </a:p>
          <a:p>
            <a:endParaRPr lang="en-US" sz="1200" dirty="0"/>
          </a:p>
        </p:txBody>
      </p:sp>
      <p:sp>
        <p:nvSpPr>
          <p:cNvPr id="4" name="Slide Number Placeholder 3"/>
          <p:cNvSpPr>
            <a:spLocks noGrp="1"/>
          </p:cNvSpPr>
          <p:nvPr>
            <p:ph type="sldNum" sz="quarter" idx="10"/>
          </p:nvPr>
        </p:nvSpPr>
        <p:spPr/>
        <p:txBody>
          <a:bodyPr/>
          <a:lstStyle/>
          <a:p>
            <a:fld id="{D753CAB7-6DFB-4DFF-9917-381431E19780}" type="slidenum">
              <a:rPr lang="en-US" smtClean="0"/>
              <a:t>87</a:t>
            </a:fld>
            <a:endParaRPr lang="en-US"/>
          </a:p>
        </p:txBody>
      </p:sp>
    </p:spTree>
    <p:extLst>
      <p:ext uri="{BB962C8B-B14F-4D97-AF65-F5344CB8AC3E}">
        <p14:creationId xmlns:p14="http://schemas.microsoft.com/office/powerpoint/2010/main" val="39999697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D753CAB7-6DFB-4DFF-9917-381431E19780}" type="slidenum">
              <a:rPr lang="en-US" smtClean="0"/>
              <a:t>88</a:t>
            </a:fld>
            <a:endParaRPr lang="en-US"/>
          </a:p>
        </p:txBody>
      </p:sp>
    </p:spTree>
    <p:extLst>
      <p:ext uri="{BB962C8B-B14F-4D97-AF65-F5344CB8AC3E}">
        <p14:creationId xmlns:p14="http://schemas.microsoft.com/office/powerpoint/2010/main" val="5661673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D753CAB7-6DFB-4DFF-9917-381431E19780}" type="slidenum">
              <a:rPr lang="en-US" smtClean="0"/>
              <a:t>89</a:t>
            </a:fld>
            <a:endParaRPr lang="en-US"/>
          </a:p>
        </p:txBody>
      </p:sp>
    </p:spTree>
    <p:extLst>
      <p:ext uri="{BB962C8B-B14F-4D97-AF65-F5344CB8AC3E}">
        <p14:creationId xmlns:p14="http://schemas.microsoft.com/office/powerpoint/2010/main" val="1128557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our idea was basically could we leverage PCGML techniques in order to perform this kind of game blending</a:t>
            </a:r>
          </a:p>
          <a:p>
            <a:r>
              <a:rPr lang="en-US" sz="1200" dirty="0"/>
              <a:t>So that instead of manually constructing this kind of a blended game we could use trained models that contain information about actual levels from the games</a:t>
            </a:r>
          </a:p>
        </p:txBody>
      </p:sp>
      <p:sp>
        <p:nvSpPr>
          <p:cNvPr id="4" name="Slide Number Placeholder 3"/>
          <p:cNvSpPr>
            <a:spLocks noGrp="1"/>
          </p:cNvSpPr>
          <p:nvPr>
            <p:ph type="sldNum" sz="quarter" idx="10"/>
          </p:nvPr>
        </p:nvSpPr>
        <p:spPr/>
        <p:txBody>
          <a:bodyPr/>
          <a:lstStyle/>
          <a:p>
            <a:fld id="{D753CAB7-6DFB-4DFF-9917-381431E19780}" type="slidenum">
              <a:rPr lang="en-US" smtClean="0"/>
              <a:t>9</a:t>
            </a:fld>
            <a:endParaRPr lang="en-US"/>
          </a:p>
        </p:txBody>
      </p:sp>
    </p:spTree>
    <p:extLst>
      <p:ext uri="{BB962C8B-B14F-4D97-AF65-F5344CB8AC3E}">
        <p14:creationId xmlns:p14="http://schemas.microsoft.com/office/powerpoint/2010/main" val="29210820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D753CAB7-6DFB-4DFF-9917-381431E19780}" type="slidenum">
              <a:rPr lang="en-US" smtClean="0"/>
              <a:t>90</a:t>
            </a:fld>
            <a:endParaRPr lang="en-US"/>
          </a:p>
        </p:txBody>
      </p:sp>
    </p:spTree>
    <p:extLst>
      <p:ext uri="{BB962C8B-B14F-4D97-AF65-F5344CB8AC3E}">
        <p14:creationId xmlns:p14="http://schemas.microsoft.com/office/powerpoint/2010/main" val="10556879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D753CAB7-6DFB-4DFF-9917-381431E19780}" type="slidenum">
              <a:rPr lang="en-US" smtClean="0"/>
              <a:t>91</a:t>
            </a:fld>
            <a:endParaRPr lang="en-US"/>
          </a:p>
        </p:txBody>
      </p:sp>
    </p:spTree>
    <p:extLst>
      <p:ext uri="{BB962C8B-B14F-4D97-AF65-F5344CB8AC3E}">
        <p14:creationId xmlns:p14="http://schemas.microsoft.com/office/powerpoint/2010/main" val="387162378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92</a:t>
            </a:fld>
            <a:endParaRPr lang="en-US"/>
          </a:p>
        </p:txBody>
      </p:sp>
    </p:spTree>
    <p:extLst>
      <p:ext uri="{BB962C8B-B14F-4D97-AF65-F5344CB8AC3E}">
        <p14:creationId xmlns:p14="http://schemas.microsoft.com/office/powerpoint/2010/main" val="225135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16777518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104327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405985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249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779443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D68BE7-92D8-4A10-9AE1-6C24DB6B05A3}"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655741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D68BE7-92D8-4A10-9AE1-6C24DB6B05A3}"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4042453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1634078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42571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91129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254468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41974257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D68BE7-92D8-4A10-9AE1-6C24DB6B05A3}"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046992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D68BE7-92D8-4A10-9AE1-6C24DB6B05A3}"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41781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68BE7-92D8-4A10-9AE1-6C24DB6B05A3}"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27247399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9130521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87072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9D68BE7-92D8-4A10-9AE1-6C24DB6B05A3}" type="datetimeFigureOut">
              <a:rPr lang="en-US" smtClean="0"/>
              <a:t>12/21/2019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3CAD532-6C0A-43B2-8327-6EC0D9B3F6A5}" type="slidenum">
              <a:rPr lang="en-US" smtClean="0"/>
              <a:t>‹#›</a:t>
            </a:fld>
            <a:endParaRPr lang="en-US"/>
          </a:p>
        </p:txBody>
      </p:sp>
    </p:spTree>
    <p:extLst>
      <p:ext uri="{BB962C8B-B14F-4D97-AF65-F5344CB8AC3E}">
        <p14:creationId xmlns:p14="http://schemas.microsoft.com/office/powerpoint/2010/main" val="1688846945"/>
      </p:ext>
    </p:extLst>
  </p:cSld>
  <p:clrMap bg1="dk1" tx1="lt1" bg2="dk2" tx2="lt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 id="2147484156" r:id="rId13"/>
    <p:sldLayoutId id="2147484157" r:id="rId14"/>
    <p:sldLayoutId id="2147484158" r:id="rId15"/>
    <p:sldLayoutId id="2147484159" r:id="rId16"/>
    <p:sldLayoutId id="214748416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2.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6.png"/><Relationship Id="rId4" Type="http://schemas.openxmlformats.org/officeDocument/2006/relationships/image" Target="../media/image34.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38.png"/></Relationships>
</file>

<file path=ppt/slides/_rels/slide8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931" y="796792"/>
            <a:ext cx="10712138" cy="2217516"/>
          </a:xfrm>
        </p:spPr>
        <p:txBody>
          <a:bodyPr>
            <a:normAutofit/>
          </a:bodyPr>
          <a:lstStyle/>
          <a:p>
            <a:r>
              <a:rPr lang="en-US" sz="4200" b="1" dirty="0"/>
              <a:t>Blending Levels from Different Games using LSTMs</a:t>
            </a:r>
          </a:p>
        </p:txBody>
      </p:sp>
      <p:sp>
        <p:nvSpPr>
          <p:cNvPr id="3" name="Subtitle 2"/>
          <p:cNvSpPr>
            <a:spLocks noGrp="1"/>
          </p:cNvSpPr>
          <p:nvPr>
            <p:ph type="subTitle" idx="1"/>
          </p:nvPr>
        </p:nvSpPr>
        <p:spPr>
          <a:xfrm>
            <a:off x="979835" y="4589029"/>
            <a:ext cx="10232331" cy="1691640"/>
          </a:xfrm>
        </p:spPr>
        <p:txBody>
          <a:bodyPr>
            <a:normAutofit/>
          </a:bodyPr>
          <a:lstStyle/>
          <a:p>
            <a:r>
              <a:rPr lang="en-US" sz="3200" b="1" dirty="0"/>
              <a:t>Anurag Sarkar </a:t>
            </a:r>
            <a:r>
              <a:rPr lang="en-US" sz="3200" dirty="0"/>
              <a:t>and</a:t>
            </a:r>
            <a:r>
              <a:rPr lang="en-US" sz="3200" b="1" dirty="0"/>
              <a:t> Seth Cooper</a:t>
            </a:r>
          </a:p>
          <a:p>
            <a:r>
              <a:rPr lang="en-US" sz="2400" i="1" dirty="0"/>
              <a:t>College of Computer and Information Science</a:t>
            </a:r>
          </a:p>
          <a:p>
            <a:r>
              <a:rPr lang="en-US" sz="2400" i="1" dirty="0"/>
              <a:t>Northeastern University</a:t>
            </a:r>
          </a:p>
        </p:txBody>
      </p:sp>
    </p:spTree>
    <p:extLst>
      <p:ext uri="{BB962C8B-B14F-4D97-AF65-F5344CB8AC3E}">
        <p14:creationId xmlns:p14="http://schemas.microsoft.com/office/powerpoint/2010/main" val="2847951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1" y="133492"/>
            <a:ext cx="7705075" cy="705308"/>
          </a:xfrm>
        </p:spPr>
        <p:txBody>
          <a:bodyPr>
            <a:normAutofit/>
          </a:bodyPr>
          <a:lstStyle/>
          <a:p>
            <a:pPr algn="ctr"/>
            <a:r>
              <a:rPr lang="en-US" sz="4000" dirty="0"/>
              <a:t>Overview</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508577" y="1579944"/>
            <a:ext cx="11174845" cy="44896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600" dirty="0"/>
              <a:t>Train LSTMs on existing levels of </a:t>
            </a:r>
            <a:r>
              <a:rPr lang="en-US" sz="2600" i="1" dirty="0"/>
              <a:t>Super Mario Bros.</a:t>
            </a:r>
            <a:r>
              <a:rPr lang="en-US" sz="2600" dirty="0"/>
              <a:t> and </a:t>
            </a:r>
            <a:r>
              <a:rPr lang="en-US" sz="2600" i="1" dirty="0"/>
              <a:t>Kid Icarus</a:t>
            </a:r>
          </a:p>
          <a:p>
            <a:endParaRPr lang="en-US" sz="2600" dirty="0"/>
          </a:p>
          <a:p>
            <a:endParaRPr lang="en-US" sz="2600" dirty="0"/>
          </a:p>
        </p:txBody>
      </p:sp>
    </p:spTree>
    <p:extLst>
      <p:ext uri="{BB962C8B-B14F-4D97-AF65-F5344CB8AC3E}">
        <p14:creationId xmlns:p14="http://schemas.microsoft.com/office/powerpoint/2010/main" val="38065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1" y="140692"/>
            <a:ext cx="7705075" cy="705308"/>
          </a:xfrm>
        </p:spPr>
        <p:txBody>
          <a:bodyPr>
            <a:normAutofit/>
          </a:bodyPr>
          <a:lstStyle/>
          <a:p>
            <a:pPr algn="ctr"/>
            <a:r>
              <a:rPr lang="en-US" sz="4000" dirty="0"/>
              <a:t>Overview</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508577" y="1579944"/>
            <a:ext cx="11174845" cy="44896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600" dirty="0"/>
              <a:t>Train LSTMs on existing levels of </a:t>
            </a:r>
            <a:r>
              <a:rPr lang="en-US" sz="2600" i="1" dirty="0"/>
              <a:t>Super Mario Bros.</a:t>
            </a:r>
            <a:r>
              <a:rPr lang="en-US" sz="2600" dirty="0"/>
              <a:t> and </a:t>
            </a:r>
            <a:r>
              <a:rPr lang="en-US" sz="2600" i="1" dirty="0"/>
              <a:t>Kid Icarus</a:t>
            </a:r>
          </a:p>
          <a:p>
            <a:endParaRPr lang="en-US" sz="2600" dirty="0"/>
          </a:p>
          <a:p>
            <a:endParaRPr lang="en-US" sz="2600" dirty="0"/>
          </a:p>
          <a:p>
            <a:r>
              <a:rPr lang="en-US" sz="2600" dirty="0"/>
              <a:t>Sample from the trained models to generate new levels that contain properties of levels from both games</a:t>
            </a:r>
          </a:p>
          <a:p>
            <a:endParaRPr lang="en-US" sz="2600" dirty="0"/>
          </a:p>
        </p:txBody>
      </p:sp>
    </p:spTree>
    <p:extLst>
      <p:ext uri="{BB962C8B-B14F-4D97-AF65-F5344CB8AC3E}">
        <p14:creationId xmlns:p14="http://schemas.microsoft.com/office/powerpoint/2010/main" val="113984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1" y="144292"/>
            <a:ext cx="7705075" cy="705308"/>
          </a:xfrm>
        </p:spPr>
        <p:txBody>
          <a:bodyPr>
            <a:normAutofit/>
          </a:bodyPr>
          <a:lstStyle/>
          <a:p>
            <a:pPr algn="ctr"/>
            <a:r>
              <a:rPr lang="en-US" sz="4000" dirty="0"/>
              <a:t>Overview</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508577" y="1579944"/>
            <a:ext cx="11174845" cy="44896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600" dirty="0"/>
              <a:t>Train LSTMs on existing levels of </a:t>
            </a:r>
            <a:r>
              <a:rPr lang="en-US" sz="2600" i="1" dirty="0"/>
              <a:t>Super Mario Bros.</a:t>
            </a:r>
            <a:r>
              <a:rPr lang="en-US" sz="2600" dirty="0"/>
              <a:t> and </a:t>
            </a:r>
            <a:r>
              <a:rPr lang="en-US" sz="2600" i="1" dirty="0"/>
              <a:t>Kid Icarus</a:t>
            </a:r>
          </a:p>
          <a:p>
            <a:endParaRPr lang="en-US" sz="2600" dirty="0"/>
          </a:p>
          <a:p>
            <a:endParaRPr lang="en-US" sz="2600" dirty="0"/>
          </a:p>
          <a:p>
            <a:r>
              <a:rPr lang="en-US" sz="2600" dirty="0"/>
              <a:t>Sample from the trained models to generate new levels that contain properties of levels from both games</a:t>
            </a:r>
          </a:p>
          <a:p>
            <a:endParaRPr lang="en-US" sz="2600" dirty="0"/>
          </a:p>
          <a:p>
            <a:endParaRPr lang="en-US" sz="2600" dirty="0"/>
          </a:p>
          <a:p>
            <a:r>
              <a:rPr lang="en-US" sz="2600" dirty="0"/>
              <a:t>Used weights to control approximate amount of each game</a:t>
            </a:r>
          </a:p>
        </p:txBody>
      </p:sp>
    </p:spTree>
    <p:extLst>
      <p:ext uri="{BB962C8B-B14F-4D97-AF65-F5344CB8AC3E}">
        <p14:creationId xmlns:p14="http://schemas.microsoft.com/office/powerpoint/2010/main" val="354551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85596"/>
            <a:ext cx="7705075" cy="705308"/>
          </a:xfrm>
        </p:spPr>
        <p:txBody>
          <a:bodyPr>
            <a:normAutofit/>
          </a:bodyPr>
          <a:lstStyle/>
          <a:p>
            <a:pPr algn="ctr"/>
            <a:r>
              <a:rPr lang="en-US" sz="4000" dirty="0"/>
              <a:t>Dataset</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449839" y="1190348"/>
            <a:ext cx="520216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Video Game Level Corpus (VGLC) </a:t>
            </a:r>
          </a:p>
          <a:p>
            <a:pPr lvl="1"/>
            <a:r>
              <a:rPr lang="en-US" sz="2200" i="1" dirty="0"/>
              <a:t>Super Mario Bros. (15)</a:t>
            </a:r>
          </a:p>
          <a:p>
            <a:pPr lvl="1"/>
            <a:r>
              <a:rPr lang="en-US" sz="2200" i="1" dirty="0"/>
              <a:t>Kid Icarus (6)</a:t>
            </a:r>
          </a:p>
          <a:p>
            <a:endParaRPr lang="en-US" sz="2400" dirty="0"/>
          </a:p>
          <a:p>
            <a:pPr marL="450000" lvl="1" indent="0">
              <a:buFont typeface="Wingdings 2" charset="2"/>
              <a:buNone/>
            </a:pPr>
            <a:endParaRPr lang="en-US" sz="2400" dirty="0"/>
          </a:p>
        </p:txBody>
      </p:sp>
    </p:spTree>
    <p:extLst>
      <p:ext uri="{BB962C8B-B14F-4D97-AF65-F5344CB8AC3E}">
        <p14:creationId xmlns:p14="http://schemas.microsoft.com/office/powerpoint/2010/main" val="193698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82544"/>
            <a:ext cx="7705075" cy="705308"/>
          </a:xfrm>
        </p:spPr>
        <p:txBody>
          <a:bodyPr>
            <a:normAutofit/>
          </a:bodyPr>
          <a:lstStyle/>
          <a:p>
            <a:pPr algn="ctr"/>
            <a:r>
              <a:rPr lang="en-US" sz="4000" dirty="0"/>
              <a:t>Dataset</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449839" y="1190348"/>
            <a:ext cx="531016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Video Game Level Corpus (VGLC) </a:t>
            </a:r>
          </a:p>
          <a:p>
            <a:pPr lvl="1"/>
            <a:r>
              <a:rPr lang="en-US" sz="2200" i="1" dirty="0"/>
              <a:t>Super Mario Bros. (15)</a:t>
            </a:r>
          </a:p>
          <a:p>
            <a:pPr lvl="1"/>
            <a:r>
              <a:rPr lang="en-US" sz="2200" i="1" dirty="0"/>
              <a:t>Kid Icarus (6)</a:t>
            </a:r>
          </a:p>
          <a:p>
            <a:endParaRPr lang="en-US" sz="2400" dirty="0"/>
          </a:p>
          <a:p>
            <a:endParaRPr lang="en-US" sz="2400" dirty="0"/>
          </a:p>
          <a:p>
            <a:endParaRPr lang="en-US" sz="2400" dirty="0"/>
          </a:p>
          <a:p>
            <a:r>
              <a:rPr lang="en-US" sz="2400" dirty="0"/>
              <a:t>Levels are represented as text files with each character mapping to a specific tile</a:t>
            </a:r>
          </a:p>
          <a:p>
            <a:endParaRPr lang="en-US" sz="2400" dirty="0"/>
          </a:p>
          <a:p>
            <a:pPr lvl="1"/>
            <a:endParaRPr lang="en-US" sz="2400" dirty="0"/>
          </a:p>
          <a:p>
            <a:pPr marL="450000" lvl="1" indent="0">
              <a:buFont typeface="Wingdings 2" charset="2"/>
              <a:buNone/>
            </a:pPr>
            <a:endParaRPr lang="en-US" sz="2400" dirty="0"/>
          </a:p>
        </p:txBody>
      </p:sp>
      <p:pic>
        <p:nvPicPr>
          <p:cNvPr id="9" name="Picture 8">
            <a:extLst>
              <a:ext uri="{FF2B5EF4-FFF2-40B4-BE49-F238E27FC236}">
                <a16:creationId xmlns:a16="http://schemas.microsoft.com/office/drawing/2014/main" id="{CA634532-395C-4D6A-9F4D-28F40E754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276" y="930993"/>
            <a:ext cx="2434387" cy="2434387"/>
          </a:xfrm>
          <a:prstGeom prst="rect">
            <a:avLst/>
          </a:prstGeom>
        </p:spPr>
      </p:pic>
      <p:pic>
        <p:nvPicPr>
          <p:cNvPr id="11" name="Picture 10">
            <a:extLst>
              <a:ext uri="{FF2B5EF4-FFF2-40B4-BE49-F238E27FC236}">
                <a16:creationId xmlns:a16="http://schemas.microsoft.com/office/drawing/2014/main" id="{4FC5529A-862B-4B97-A6DC-8CE0456E9E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2663" y="930993"/>
            <a:ext cx="2424878" cy="2434387"/>
          </a:xfrm>
          <a:prstGeom prst="rect">
            <a:avLst/>
          </a:prstGeom>
        </p:spPr>
      </p:pic>
      <p:pic>
        <p:nvPicPr>
          <p:cNvPr id="13" name="Picture 12">
            <a:extLst>
              <a:ext uri="{FF2B5EF4-FFF2-40B4-BE49-F238E27FC236}">
                <a16:creationId xmlns:a16="http://schemas.microsoft.com/office/drawing/2014/main" id="{3A7FC306-2D9F-4DC7-9EEB-5262275CB0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275" y="3908576"/>
            <a:ext cx="2434387" cy="2434387"/>
          </a:xfrm>
          <a:prstGeom prst="rect">
            <a:avLst/>
          </a:prstGeom>
        </p:spPr>
      </p:pic>
      <p:pic>
        <p:nvPicPr>
          <p:cNvPr id="15" name="Picture 14">
            <a:extLst>
              <a:ext uri="{FF2B5EF4-FFF2-40B4-BE49-F238E27FC236}">
                <a16:creationId xmlns:a16="http://schemas.microsoft.com/office/drawing/2014/main" id="{C6F811D3-0962-44A7-9334-9986F6CB1F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2662" y="3914837"/>
            <a:ext cx="2420538" cy="2428126"/>
          </a:xfrm>
          <a:prstGeom prst="rect">
            <a:avLst/>
          </a:prstGeom>
        </p:spPr>
      </p:pic>
      <p:sp>
        <p:nvSpPr>
          <p:cNvPr id="16" name="TextBox 15">
            <a:extLst>
              <a:ext uri="{FF2B5EF4-FFF2-40B4-BE49-F238E27FC236}">
                <a16:creationId xmlns:a16="http://schemas.microsoft.com/office/drawing/2014/main" id="{ED4D4D5E-9DDA-4289-9721-2FA62E8C281E}"/>
              </a:ext>
            </a:extLst>
          </p:cNvPr>
          <p:cNvSpPr txBox="1"/>
          <p:nvPr/>
        </p:nvSpPr>
        <p:spPr>
          <a:xfrm>
            <a:off x="8194387" y="3365380"/>
            <a:ext cx="1729178" cy="369332"/>
          </a:xfrm>
          <a:prstGeom prst="rect">
            <a:avLst/>
          </a:prstGeom>
          <a:noFill/>
        </p:spPr>
        <p:txBody>
          <a:bodyPr wrap="square" rtlCol="0">
            <a:spAutoFit/>
          </a:bodyPr>
          <a:lstStyle/>
          <a:p>
            <a:r>
              <a:rPr lang="en-US" dirty="0"/>
              <a:t>SMB Level 1-1 </a:t>
            </a:r>
          </a:p>
        </p:txBody>
      </p:sp>
      <p:sp>
        <p:nvSpPr>
          <p:cNvPr id="17" name="TextBox 16">
            <a:extLst>
              <a:ext uri="{FF2B5EF4-FFF2-40B4-BE49-F238E27FC236}">
                <a16:creationId xmlns:a16="http://schemas.microsoft.com/office/drawing/2014/main" id="{ADA6E52D-BC4B-4BBF-B420-DD055A5ADEB8}"/>
              </a:ext>
            </a:extLst>
          </p:cNvPr>
          <p:cNvSpPr txBox="1"/>
          <p:nvPr/>
        </p:nvSpPr>
        <p:spPr>
          <a:xfrm>
            <a:off x="8359987" y="6406124"/>
            <a:ext cx="1729178" cy="369332"/>
          </a:xfrm>
          <a:prstGeom prst="rect">
            <a:avLst/>
          </a:prstGeom>
          <a:noFill/>
        </p:spPr>
        <p:txBody>
          <a:bodyPr wrap="square" rtlCol="0">
            <a:spAutoFit/>
          </a:bodyPr>
          <a:lstStyle/>
          <a:p>
            <a:r>
              <a:rPr lang="en-US" dirty="0"/>
              <a:t>KI Level 1</a:t>
            </a:r>
          </a:p>
        </p:txBody>
      </p:sp>
    </p:spTree>
    <p:extLst>
      <p:ext uri="{BB962C8B-B14F-4D97-AF65-F5344CB8AC3E}">
        <p14:creationId xmlns:p14="http://schemas.microsoft.com/office/powerpoint/2010/main" val="1794593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93600"/>
            <a:ext cx="7705075" cy="705308"/>
          </a:xfrm>
        </p:spPr>
        <p:txBody>
          <a:bodyPr>
            <a:normAutofit/>
          </a:bodyPr>
          <a:lstStyle/>
          <a:p>
            <a:pPr algn="ctr"/>
            <a:r>
              <a:rPr lang="en-US" sz="4000" dirty="0"/>
              <a:t>Blending</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180940" y="1059574"/>
            <a:ext cx="6858161" cy="545642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200" dirty="0"/>
              <a:t>Conceptual blending</a:t>
            </a:r>
          </a:p>
          <a:p>
            <a:pPr lvl="1"/>
            <a:r>
              <a:rPr lang="en-US" sz="2200" dirty="0"/>
              <a:t>Two input spaces</a:t>
            </a:r>
          </a:p>
          <a:p>
            <a:pPr lvl="1"/>
            <a:r>
              <a:rPr lang="en-US" sz="2200" dirty="0"/>
              <a:t>A generic space</a:t>
            </a:r>
          </a:p>
          <a:p>
            <a:pPr lvl="1"/>
            <a:r>
              <a:rPr lang="en-US" sz="2200" dirty="0"/>
              <a:t>A blend space</a:t>
            </a:r>
          </a:p>
          <a:p>
            <a:endParaRPr lang="en-US" sz="2200" dirty="0"/>
          </a:p>
          <a:p>
            <a:pPr lvl="1"/>
            <a:endParaRPr lang="en-US" sz="2200" dirty="0"/>
          </a:p>
          <a:p>
            <a:pPr marL="450000" lvl="1" indent="0">
              <a:buFont typeface="Wingdings 2" charset="2"/>
              <a:buNone/>
            </a:pPr>
            <a:endParaRPr lang="en-US" sz="2200" dirty="0"/>
          </a:p>
        </p:txBody>
      </p:sp>
      <p:pic>
        <p:nvPicPr>
          <p:cNvPr id="6" name="Picture 5">
            <a:extLst>
              <a:ext uri="{FF2B5EF4-FFF2-40B4-BE49-F238E27FC236}">
                <a16:creationId xmlns:a16="http://schemas.microsoft.com/office/drawing/2014/main" id="{C39AB582-596F-4603-AAFE-024F4226F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101" y="1562729"/>
            <a:ext cx="4166943" cy="3621272"/>
          </a:xfrm>
          <a:prstGeom prst="rect">
            <a:avLst/>
          </a:prstGeom>
        </p:spPr>
      </p:pic>
    </p:spTree>
    <p:extLst>
      <p:ext uri="{BB962C8B-B14F-4D97-AF65-F5344CB8AC3E}">
        <p14:creationId xmlns:p14="http://schemas.microsoft.com/office/powerpoint/2010/main" val="83951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78396"/>
            <a:ext cx="7705075" cy="705308"/>
          </a:xfrm>
        </p:spPr>
        <p:txBody>
          <a:bodyPr>
            <a:normAutofit/>
          </a:bodyPr>
          <a:lstStyle/>
          <a:p>
            <a:pPr algn="ctr"/>
            <a:r>
              <a:rPr lang="en-US" sz="4000" dirty="0"/>
              <a:t>Blending</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180940" y="1059574"/>
            <a:ext cx="6858161" cy="545642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200" dirty="0"/>
              <a:t>Conceptual blending</a:t>
            </a:r>
          </a:p>
          <a:p>
            <a:pPr lvl="1"/>
            <a:r>
              <a:rPr lang="en-US" sz="2200" dirty="0"/>
              <a:t>Two input spaces</a:t>
            </a:r>
          </a:p>
          <a:p>
            <a:pPr lvl="1"/>
            <a:r>
              <a:rPr lang="en-US" sz="2200" dirty="0"/>
              <a:t>A generic space</a:t>
            </a:r>
          </a:p>
          <a:p>
            <a:pPr lvl="1"/>
            <a:r>
              <a:rPr lang="en-US" sz="2200" dirty="0"/>
              <a:t>A blend space</a:t>
            </a:r>
          </a:p>
          <a:p>
            <a:endParaRPr lang="en-US" sz="2200" dirty="0"/>
          </a:p>
          <a:p>
            <a:r>
              <a:rPr lang="en-US" sz="2200" dirty="0"/>
              <a:t>Input spaces were VGLC SMB and KI corpora</a:t>
            </a:r>
          </a:p>
          <a:p>
            <a:endParaRPr lang="en-US" sz="2200" dirty="0"/>
          </a:p>
          <a:p>
            <a:pPr marL="450000" lvl="1" indent="0">
              <a:buFont typeface="Wingdings 2" charset="2"/>
              <a:buNone/>
            </a:pPr>
            <a:endParaRPr lang="en-US" sz="2200" dirty="0"/>
          </a:p>
        </p:txBody>
      </p:sp>
      <p:pic>
        <p:nvPicPr>
          <p:cNvPr id="5" name="Picture 4">
            <a:extLst>
              <a:ext uri="{FF2B5EF4-FFF2-40B4-BE49-F238E27FC236}">
                <a16:creationId xmlns:a16="http://schemas.microsoft.com/office/drawing/2014/main" id="{F840F2A7-2636-4412-AF8D-416131999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995" y="4328798"/>
            <a:ext cx="4618673" cy="1524801"/>
          </a:xfrm>
          <a:prstGeom prst="rect">
            <a:avLst/>
          </a:prstGeom>
        </p:spPr>
      </p:pic>
      <p:pic>
        <p:nvPicPr>
          <p:cNvPr id="7" name="Picture 6">
            <a:extLst>
              <a:ext uri="{FF2B5EF4-FFF2-40B4-BE49-F238E27FC236}">
                <a16:creationId xmlns:a16="http://schemas.microsoft.com/office/drawing/2014/main" id="{83BA2692-220C-4B14-A3C1-412E1D7E8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9449" y="1301811"/>
            <a:ext cx="4477767" cy="1966989"/>
          </a:xfrm>
          <a:prstGeom prst="rect">
            <a:avLst/>
          </a:prstGeom>
        </p:spPr>
      </p:pic>
      <p:sp>
        <p:nvSpPr>
          <p:cNvPr id="9" name="TextBox 8">
            <a:extLst>
              <a:ext uri="{FF2B5EF4-FFF2-40B4-BE49-F238E27FC236}">
                <a16:creationId xmlns:a16="http://schemas.microsoft.com/office/drawing/2014/main" id="{4C8DB099-8B8E-4CB1-9559-365306370336}"/>
              </a:ext>
            </a:extLst>
          </p:cNvPr>
          <p:cNvSpPr txBox="1"/>
          <p:nvPr/>
        </p:nvSpPr>
        <p:spPr>
          <a:xfrm>
            <a:off x="8194387" y="3365380"/>
            <a:ext cx="1729178" cy="369332"/>
          </a:xfrm>
          <a:prstGeom prst="rect">
            <a:avLst/>
          </a:prstGeom>
          <a:noFill/>
        </p:spPr>
        <p:txBody>
          <a:bodyPr wrap="square" rtlCol="0">
            <a:spAutoFit/>
          </a:bodyPr>
          <a:lstStyle/>
          <a:p>
            <a:r>
              <a:rPr lang="en-US" dirty="0"/>
              <a:t>SMB Mapping</a:t>
            </a:r>
          </a:p>
        </p:txBody>
      </p:sp>
      <p:sp>
        <p:nvSpPr>
          <p:cNvPr id="10" name="TextBox 9">
            <a:extLst>
              <a:ext uri="{FF2B5EF4-FFF2-40B4-BE49-F238E27FC236}">
                <a16:creationId xmlns:a16="http://schemas.microsoft.com/office/drawing/2014/main" id="{FC961E07-E0A9-441A-B909-1F09F42071F6}"/>
              </a:ext>
            </a:extLst>
          </p:cNvPr>
          <p:cNvSpPr txBox="1"/>
          <p:nvPr/>
        </p:nvSpPr>
        <p:spPr>
          <a:xfrm>
            <a:off x="8316542" y="5908180"/>
            <a:ext cx="1729178" cy="369332"/>
          </a:xfrm>
          <a:prstGeom prst="rect">
            <a:avLst/>
          </a:prstGeom>
          <a:noFill/>
        </p:spPr>
        <p:txBody>
          <a:bodyPr wrap="square" rtlCol="0">
            <a:spAutoFit/>
          </a:bodyPr>
          <a:lstStyle/>
          <a:p>
            <a:r>
              <a:rPr lang="en-US" dirty="0"/>
              <a:t>KI Mapping</a:t>
            </a:r>
          </a:p>
        </p:txBody>
      </p:sp>
    </p:spTree>
    <p:extLst>
      <p:ext uri="{BB962C8B-B14F-4D97-AF65-F5344CB8AC3E}">
        <p14:creationId xmlns:p14="http://schemas.microsoft.com/office/powerpoint/2010/main" val="160731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79200"/>
            <a:ext cx="7705075" cy="705308"/>
          </a:xfrm>
        </p:spPr>
        <p:txBody>
          <a:bodyPr>
            <a:normAutofit/>
          </a:bodyPr>
          <a:lstStyle/>
          <a:p>
            <a:pPr algn="ctr"/>
            <a:r>
              <a:rPr lang="en-US" sz="4000" dirty="0"/>
              <a:t>Blending</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180940" y="1059574"/>
            <a:ext cx="7610859" cy="5456426"/>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200" dirty="0"/>
              <a:t>Conceptual blending</a:t>
            </a:r>
          </a:p>
          <a:p>
            <a:pPr lvl="1"/>
            <a:r>
              <a:rPr lang="en-US" sz="2200" dirty="0"/>
              <a:t>Two input spaces</a:t>
            </a:r>
          </a:p>
          <a:p>
            <a:pPr lvl="1"/>
            <a:r>
              <a:rPr lang="en-US" sz="2200" dirty="0"/>
              <a:t>A generic space</a:t>
            </a:r>
          </a:p>
          <a:p>
            <a:pPr lvl="1"/>
            <a:r>
              <a:rPr lang="en-US" sz="2200" dirty="0"/>
              <a:t>A blend space</a:t>
            </a:r>
          </a:p>
          <a:p>
            <a:endParaRPr lang="en-US" sz="2200" dirty="0"/>
          </a:p>
          <a:p>
            <a:r>
              <a:rPr lang="en-US" sz="2200" dirty="0"/>
              <a:t>Input spaces were VGLC SMB and KI corpora</a:t>
            </a:r>
          </a:p>
          <a:p>
            <a:endParaRPr lang="en-US" sz="2200" dirty="0"/>
          </a:p>
          <a:p>
            <a:r>
              <a:rPr lang="en-US" sz="2200" dirty="0"/>
              <a:t>For generic space, mapped semantically common elements to a uniform representation and preserved unique elements</a:t>
            </a:r>
          </a:p>
        </p:txBody>
      </p:sp>
      <p:pic>
        <p:nvPicPr>
          <p:cNvPr id="9" name="Picture 8">
            <a:extLst>
              <a:ext uri="{FF2B5EF4-FFF2-40B4-BE49-F238E27FC236}">
                <a16:creationId xmlns:a16="http://schemas.microsoft.com/office/drawing/2014/main" id="{2BFE59AE-9EA9-4D8A-AB90-7D70D076D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000" y="1059574"/>
            <a:ext cx="2907400" cy="5204191"/>
          </a:xfrm>
          <a:prstGeom prst="rect">
            <a:avLst/>
          </a:prstGeom>
        </p:spPr>
      </p:pic>
      <p:sp>
        <p:nvSpPr>
          <p:cNvPr id="5" name="TextBox 4">
            <a:extLst>
              <a:ext uri="{FF2B5EF4-FFF2-40B4-BE49-F238E27FC236}">
                <a16:creationId xmlns:a16="http://schemas.microsoft.com/office/drawing/2014/main" id="{CF6D2A64-A3B9-4C31-8B95-25B9F69B822A}"/>
              </a:ext>
            </a:extLst>
          </p:cNvPr>
          <p:cNvSpPr txBox="1"/>
          <p:nvPr/>
        </p:nvSpPr>
        <p:spPr>
          <a:xfrm>
            <a:off x="8777586" y="6263765"/>
            <a:ext cx="1921613" cy="369332"/>
          </a:xfrm>
          <a:prstGeom prst="rect">
            <a:avLst/>
          </a:prstGeom>
          <a:noFill/>
        </p:spPr>
        <p:txBody>
          <a:bodyPr wrap="square" rtlCol="0">
            <a:spAutoFit/>
          </a:bodyPr>
          <a:lstStyle/>
          <a:p>
            <a:r>
              <a:rPr lang="en-US" dirty="0"/>
              <a:t>Generic Mapping</a:t>
            </a:r>
          </a:p>
        </p:txBody>
      </p:sp>
    </p:spTree>
    <p:extLst>
      <p:ext uri="{BB962C8B-B14F-4D97-AF65-F5344CB8AC3E}">
        <p14:creationId xmlns:p14="http://schemas.microsoft.com/office/powerpoint/2010/main" val="1374192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BFE59AE-9EA9-4D8A-AB90-7D70D076D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000" y="1059574"/>
            <a:ext cx="2907400" cy="5204191"/>
          </a:xfrm>
          <a:prstGeom prst="rect">
            <a:avLst/>
          </a:prstGeom>
        </p:spPr>
      </p:pic>
      <p:sp>
        <p:nvSpPr>
          <p:cNvPr id="2" name="Title 1"/>
          <p:cNvSpPr>
            <a:spLocks noGrp="1"/>
          </p:cNvSpPr>
          <p:nvPr>
            <p:ph type="title"/>
          </p:nvPr>
        </p:nvSpPr>
        <p:spPr>
          <a:xfrm>
            <a:off x="2243462" y="79200"/>
            <a:ext cx="7705075" cy="705308"/>
          </a:xfrm>
        </p:spPr>
        <p:txBody>
          <a:bodyPr>
            <a:normAutofit/>
          </a:bodyPr>
          <a:lstStyle/>
          <a:p>
            <a:pPr algn="ctr"/>
            <a:r>
              <a:rPr lang="en-US" sz="4000" dirty="0"/>
              <a:t>Blending</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180940" y="1059574"/>
            <a:ext cx="7487060" cy="5456426"/>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200" dirty="0"/>
              <a:t>Conceptual blending</a:t>
            </a:r>
          </a:p>
          <a:p>
            <a:pPr lvl="1"/>
            <a:r>
              <a:rPr lang="en-US" sz="2200" dirty="0"/>
              <a:t>Two input spaces</a:t>
            </a:r>
          </a:p>
          <a:p>
            <a:pPr lvl="1"/>
            <a:r>
              <a:rPr lang="en-US" sz="2200" dirty="0"/>
              <a:t>A generic space</a:t>
            </a:r>
          </a:p>
          <a:p>
            <a:pPr lvl="1"/>
            <a:r>
              <a:rPr lang="en-US" sz="2200" dirty="0"/>
              <a:t>A blend space</a:t>
            </a:r>
          </a:p>
          <a:p>
            <a:endParaRPr lang="en-US" sz="2200" dirty="0"/>
          </a:p>
          <a:p>
            <a:r>
              <a:rPr lang="en-US" sz="2200" dirty="0"/>
              <a:t>Input spaces were VGLC SMB and KI corpora</a:t>
            </a:r>
          </a:p>
          <a:p>
            <a:endParaRPr lang="en-US" sz="2200" dirty="0"/>
          </a:p>
          <a:p>
            <a:r>
              <a:rPr lang="en-US" sz="2200" dirty="0"/>
              <a:t>For generic space, mapped semantically common elements to a uniform representation and preserved unique elements</a:t>
            </a:r>
          </a:p>
          <a:p>
            <a:endParaRPr lang="en-US" sz="2200" dirty="0"/>
          </a:p>
          <a:p>
            <a:r>
              <a:rPr lang="en-US" sz="2200" dirty="0"/>
              <a:t>Common elements were solid ground, enemy/hazard and the background character</a:t>
            </a:r>
          </a:p>
        </p:txBody>
      </p:sp>
      <p:sp>
        <p:nvSpPr>
          <p:cNvPr id="5" name="TextBox 4">
            <a:extLst>
              <a:ext uri="{FF2B5EF4-FFF2-40B4-BE49-F238E27FC236}">
                <a16:creationId xmlns:a16="http://schemas.microsoft.com/office/drawing/2014/main" id="{CF6D2A64-A3B9-4C31-8B95-25B9F69B822A}"/>
              </a:ext>
            </a:extLst>
          </p:cNvPr>
          <p:cNvSpPr txBox="1"/>
          <p:nvPr/>
        </p:nvSpPr>
        <p:spPr>
          <a:xfrm>
            <a:off x="8777586" y="6263765"/>
            <a:ext cx="1921613" cy="369332"/>
          </a:xfrm>
          <a:prstGeom prst="rect">
            <a:avLst/>
          </a:prstGeom>
          <a:noFill/>
        </p:spPr>
        <p:txBody>
          <a:bodyPr wrap="square" rtlCol="0">
            <a:spAutoFit/>
          </a:bodyPr>
          <a:lstStyle/>
          <a:p>
            <a:r>
              <a:rPr lang="en-US" dirty="0"/>
              <a:t>Generic Mapping</a:t>
            </a:r>
          </a:p>
        </p:txBody>
      </p:sp>
      <p:sp>
        <p:nvSpPr>
          <p:cNvPr id="3" name="Rectangle 2">
            <a:extLst>
              <a:ext uri="{FF2B5EF4-FFF2-40B4-BE49-F238E27FC236}">
                <a16:creationId xmlns:a16="http://schemas.microsoft.com/office/drawing/2014/main" id="{D23ECBA0-A5C2-4D99-B2DF-3BCE8CEB16FB}"/>
              </a:ext>
            </a:extLst>
          </p:cNvPr>
          <p:cNvSpPr/>
          <p:nvPr/>
        </p:nvSpPr>
        <p:spPr>
          <a:xfrm>
            <a:off x="8697600" y="4867200"/>
            <a:ext cx="1159200" cy="43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E2BB38-6A14-4CE9-9EAD-08B15B29A6B2}"/>
              </a:ext>
            </a:extLst>
          </p:cNvPr>
          <p:cNvSpPr/>
          <p:nvPr/>
        </p:nvSpPr>
        <p:spPr>
          <a:xfrm>
            <a:off x="8670000" y="2161200"/>
            <a:ext cx="1159200" cy="43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7F992-3DE8-47D7-A80D-A6C7828AAA1E}"/>
              </a:ext>
            </a:extLst>
          </p:cNvPr>
          <p:cNvSpPr/>
          <p:nvPr/>
        </p:nvSpPr>
        <p:spPr>
          <a:xfrm>
            <a:off x="8697600" y="1463734"/>
            <a:ext cx="1159200" cy="2781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444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525" y="204944"/>
            <a:ext cx="7705075" cy="705308"/>
          </a:xfrm>
        </p:spPr>
        <p:txBody>
          <a:bodyPr>
            <a:normAutofit/>
          </a:bodyPr>
          <a:lstStyle/>
          <a:p>
            <a:pPr algn="ctr"/>
            <a:r>
              <a:rPr lang="en-US" sz="4000" dirty="0"/>
              <a:t>Training on Level Data</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125839" y="1723958"/>
            <a:ext cx="9003761" cy="3064852"/>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Used Long Short Term Memory networks (LSTMs) for training</a:t>
            </a:r>
          </a:p>
          <a:p>
            <a:endParaRPr lang="en-US" sz="2400" dirty="0"/>
          </a:p>
        </p:txBody>
      </p:sp>
    </p:spTree>
    <p:extLst>
      <p:ext uri="{BB962C8B-B14F-4D97-AF65-F5344CB8AC3E}">
        <p14:creationId xmlns:p14="http://schemas.microsoft.com/office/powerpoint/2010/main" val="266162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100800"/>
            <a:ext cx="7705075" cy="705308"/>
          </a:xfrm>
        </p:spPr>
        <p:txBody>
          <a:bodyPr>
            <a:normAutofit/>
          </a:bodyPr>
          <a:lstStyle/>
          <a:p>
            <a:pPr algn="ctr"/>
            <a:r>
              <a:rPr lang="en-US" sz="4000" dirty="0"/>
              <a:t>Motivation</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91439" y="1066774"/>
            <a:ext cx="543976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Recent work on training models on existing levels to generate new levels</a:t>
            </a:r>
          </a:p>
        </p:txBody>
      </p:sp>
    </p:spTree>
    <p:extLst>
      <p:ext uri="{BB962C8B-B14F-4D97-AF65-F5344CB8AC3E}">
        <p14:creationId xmlns:p14="http://schemas.microsoft.com/office/powerpoint/2010/main" val="3781295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525" y="204944"/>
            <a:ext cx="7705075" cy="705308"/>
          </a:xfrm>
        </p:spPr>
        <p:txBody>
          <a:bodyPr>
            <a:normAutofit/>
          </a:bodyPr>
          <a:lstStyle/>
          <a:p>
            <a:pPr algn="ctr"/>
            <a:r>
              <a:rPr lang="en-US" sz="4000" dirty="0"/>
              <a:t>Training on Level Data</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125839" y="1639106"/>
            <a:ext cx="9003761" cy="3064852"/>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Used Long Short Term Memory networks (LSTMs) for training</a:t>
            </a:r>
          </a:p>
          <a:p>
            <a:pPr lvl="1"/>
            <a:r>
              <a:rPr lang="en-US" sz="2200" dirty="0"/>
              <a:t>Predicts next item in a sequence given the </a:t>
            </a:r>
          </a:p>
          <a:p>
            <a:pPr marL="450000" lvl="1" indent="0">
              <a:buNone/>
            </a:pPr>
            <a:r>
              <a:rPr lang="en-US" sz="2200" dirty="0"/>
              <a:t>    sequence thus far using learned probability distribution</a:t>
            </a:r>
          </a:p>
          <a:p>
            <a:pPr lvl="1"/>
            <a:endParaRPr lang="en-US" sz="2200" dirty="0"/>
          </a:p>
          <a:p>
            <a:pPr lvl="1"/>
            <a:endParaRPr lang="en-US" sz="2200" dirty="0"/>
          </a:p>
          <a:p>
            <a:endParaRPr lang="en-US" sz="2400" dirty="0"/>
          </a:p>
        </p:txBody>
      </p:sp>
      <p:pic>
        <p:nvPicPr>
          <p:cNvPr id="10" name="Picture 9">
            <a:extLst>
              <a:ext uri="{FF2B5EF4-FFF2-40B4-BE49-F238E27FC236}">
                <a16:creationId xmlns:a16="http://schemas.microsoft.com/office/drawing/2014/main" id="{F6DB2A46-7D5F-4288-B445-D1D834293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0699" y="2238904"/>
            <a:ext cx="3670901" cy="4013888"/>
          </a:xfrm>
          <a:prstGeom prst="rect">
            <a:avLst/>
          </a:prstGeom>
        </p:spPr>
      </p:pic>
      <p:sp>
        <p:nvSpPr>
          <p:cNvPr id="11" name="TextBox 10">
            <a:extLst>
              <a:ext uri="{FF2B5EF4-FFF2-40B4-BE49-F238E27FC236}">
                <a16:creationId xmlns:a16="http://schemas.microsoft.com/office/drawing/2014/main" id="{956CA7DE-DE80-4C3E-A0AE-EF9E7965FFCA}"/>
              </a:ext>
            </a:extLst>
          </p:cNvPr>
          <p:cNvSpPr txBox="1"/>
          <p:nvPr/>
        </p:nvSpPr>
        <p:spPr>
          <a:xfrm>
            <a:off x="7770196" y="6283724"/>
            <a:ext cx="3404203" cy="369332"/>
          </a:xfrm>
          <a:prstGeom prst="rect">
            <a:avLst/>
          </a:prstGeom>
          <a:noFill/>
        </p:spPr>
        <p:txBody>
          <a:bodyPr wrap="square" rtlCol="0">
            <a:spAutoFit/>
          </a:bodyPr>
          <a:lstStyle/>
          <a:p>
            <a:r>
              <a:rPr lang="en-US" i="1" dirty="0"/>
              <a:t>Summerville and </a:t>
            </a:r>
            <a:r>
              <a:rPr lang="en-US" i="1" dirty="0" err="1"/>
              <a:t>Mateas</a:t>
            </a:r>
            <a:r>
              <a:rPr lang="en-US" i="1" dirty="0"/>
              <a:t>, 2016</a:t>
            </a:r>
          </a:p>
        </p:txBody>
      </p:sp>
    </p:spTree>
    <p:extLst>
      <p:ext uri="{BB962C8B-B14F-4D97-AF65-F5344CB8AC3E}">
        <p14:creationId xmlns:p14="http://schemas.microsoft.com/office/powerpoint/2010/main" val="564938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525" y="204944"/>
            <a:ext cx="7705075" cy="705308"/>
          </a:xfrm>
        </p:spPr>
        <p:txBody>
          <a:bodyPr>
            <a:normAutofit/>
          </a:bodyPr>
          <a:lstStyle/>
          <a:p>
            <a:pPr algn="ctr"/>
            <a:r>
              <a:rPr lang="en-US" sz="4000" dirty="0"/>
              <a:t>Training on Level Data</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125839" y="1639106"/>
            <a:ext cx="9003761" cy="3064852"/>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Used Long Short Term Memory networks (LSTMs) for training</a:t>
            </a:r>
          </a:p>
          <a:p>
            <a:pPr lvl="1"/>
            <a:r>
              <a:rPr lang="en-US" sz="2200" dirty="0"/>
              <a:t>Predicts next item in a sequence given the </a:t>
            </a:r>
          </a:p>
          <a:p>
            <a:pPr marL="450000" lvl="1" indent="0">
              <a:buNone/>
            </a:pPr>
            <a:r>
              <a:rPr lang="en-US" sz="2200" dirty="0"/>
              <a:t>    sequence thus far using learned probability distribution</a:t>
            </a:r>
          </a:p>
          <a:p>
            <a:pPr lvl="1"/>
            <a:r>
              <a:rPr lang="en-US" sz="2200" dirty="0"/>
              <a:t>Past success in generating SMB levels</a:t>
            </a:r>
          </a:p>
          <a:p>
            <a:pPr marL="450000" lvl="1" indent="0">
              <a:buNone/>
            </a:pPr>
            <a:endParaRPr lang="en-US" sz="2200" dirty="0"/>
          </a:p>
          <a:p>
            <a:pPr lvl="1"/>
            <a:endParaRPr lang="en-US" sz="2200" dirty="0"/>
          </a:p>
          <a:p>
            <a:pPr lvl="1"/>
            <a:endParaRPr lang="en-US" sz="2200" dirty="0"/>
          </a:p>
          <a:p>
            <a:endParaRPr lang="en-US" sz="2400" dirty="0"/>
          </a:p>
        </p:txBody>
      </p:sp>
      <p:pic>
        <p:nvPicPr>
          <p:cNvPr id="6" name="Picture 5">
            <a:extLst>
              <a:ext uri="{FF2B5EF4-FFF2-40B4-BE49-F238E27FC236}">
                <a16:creationId xmlns:a16="http://schemas.microsoft.com/office/drawing/2014/main" id="{29C7878E-F1F9-43EB-AB48-1B25133B0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0699" y="2238904"/>
            <a:ext cx="3670901" cy="4013888"/>
          </a:xfrm>
          <a:prstGeom prst="rect">
            <a:avLst/>
          </a:prstGeom>
        </p:spPr>
      </p:pic>
      <p:sp>
        <p:nvSpPr>
          <p:cNvPr id="7" name="TextBox 6">
            <a:extLst>
              <a:ext uri="{FF2B5EF4-FFF2-40B4-BE49-F238E27FC236}">
                <a16:creationId xmlns:a16="http://schemas.microsoft.com/office/drawing/2014/main" id="{AB146623-F284-4261-8FDE-21318650E868}"/>
              </a:ext>
            </a:extLst>
          </p:cNvPr>
          <p:cNvSpPr txBox="1"/>
          <p:nvPr/>
        </p:nvSpPr>
        <p:spPr>
          <a:xfrm>
            <a:off x="7770196" y="6283724"/>
            <a:ext cx="3404203" cy="369332"/>
          </a:xfrm>
          <a:prstGeom prst="rect">
            <a:avLst/>
          </a:prstGeom>
          <a:noFill/>
        </p:spPr>
        <p:txBody>
          <a:bodyPr wrap="square" rtlCol="0">
            <a:spAutoFit/>
          </a:bodyPr>
          <a:lstStyle/>
          <a:p>
            <a:r>
              <a:rPr lang="en-US" i="1" dirty="0"/>
              <a:t>Summerville and </a:t>
            </a:r>
            <a:r>
              <a:rPr lang="en-US" i="1" dirty="0" err="1"/>
              <a:t>Mateas</a:t>
            </a:r>
            <a:r>
              <a:rPr lang="en-US" i="1" dirty="0"/>
              <a:t>, 2016</a:t>
            </a:r>
          </a:p>
        </p:txBody>
      </p:sp>
    </p:spTree>
    <p:extLst>
      <p:ext uri="{BB962C8B-B14F-4D97-AF65-F5344CB8AC3E}">
        <p14:creationId xmlns:p14="http://schemas.microsoft.com/office/powerpoint/2010/main" val="407824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525" y="204944"/>
            <a:ext cx="7705075" cy="705308"/>
          </a:xfrm>
        </p:spPr>
        <p:txBody>
          <a:bodyPr>
            <a:normAutofit/>
          </a:bodyPr>
          <a:lstStyle/>
          <a:p>
            <a:pPr algn="ctr"/>
            <a:r>
              <a:rPr lang="en-US" sz="4000" dirty="0"/>
              <a:t>Training on Level Data</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62639" y="1024748"/>
            <a:ext cx="7066961" cy="5628308"/>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200" dirty="0"/>
          </a:p>
          <a:p>
            <a:r>
              <a:rPr lang="en-US" sz="2200" dirty="0"/>
              <a:t>Each level is a collection of sequences and each tile is a point in a sequence</a:t>
            </a:r>
          </a:p>
          <a:p>
            <a:endParaRPr lang="en-US" sz="2200" dirty="0"/>
          </a:p>
        </p:txBody>
      </p:sp>
      <p:pic>
        <p:nvPicPr>
          <p:cNvPr id="5" name="Picture 4">
            <a:extLst>
              <a:ext uri="{FF2B5EF4-FFF2-40B4-BE49-F238E27FC236}">
                <a16:creationId xmlns:a16="http://schemas.microsoft.com/office/drawing/2014/main" id="{9AAA6642-47FC-4898-B908-1FC8A7038AB0}"/>
              </a:ext>
            </a:extLst>
          </p:cNvPr>
          <p:cNvPicPr>
            <a:picLocks noChangeAspect="1"/>
          </p:cNvPicPr>
          <p:nvPr/>
        </p:nvPicPr>
        <p:blipFill>
          <a:blip r:embed="rId3"/>
          <a:stretch>
            <a:fillRect/>
          </a:stretch>
        </p:blipFill>
        <p:spPr>
          <a:xfrm>
            <a:off x="9076388" y="1399852"/>
            <a:ext cx="1603903" cy="5090450"/>
          </a:xfrm>
          <a:prstGeom prst="rect">
            <a:avLst/>
          </a:prstGeom>
        </p:spPr>
      </p:pic>
      <p:sp>
        <p:nvSpPr>
          <p:cNvPr id="6" name="TextBox 5">
            <a:extLst>
              <a:ext uri="{FF2B5EF4-FFF2-40B4-BE49-F238E27FC236}">
                <a16:creationId xmlns:a16="http://schemas.microsoft.com/office/drawing/2014/main" id="{2542FDE0-2372-4A5A-8A33-90FF864FBEF4}"/>
              </a:ext>
            </a:extLst>
          </p:cNvPr>
          <p:cNvSpPr txBox="1"/>
          <p:nvPr/>
        </p:nvSpPr>
        <p:spPr>
          <a:xfrm>
            <a:off x="8978189" y="6468390"/>
            <a:ext cx="3404203" cy="369332"/>
          </a:xfrm>
          <a:prstGeom prst="rect">
            <a:avLst/>
          </a:prstGeom>
          <a:noFill/>
        </p:spPr>
        <p:txBody>
          <a:bodyPr wrap="square" rtlCol="0">
            <a:spAutoFit/>
          </a:bodyPr>
          <a:lstStyle/>
          <a:p>
            <a:r>
              <a:rPr lang="en-US" i="1" dirty="0"/>
              <a:t>Summerville and </a:t>
            </a:r>
            <a:r>
              <a:rPr lang="en-US" i="1" dirty="0" err="1"/>
              <a:t>Mateas</a:t>
            </a:r>
            <a:r>
              <a:rPr lang="en-US" i="1" dirty="0"/>
              <a:t>, 2016</a:t>
            </a:r>
          </a:p>
        </p:txBody>
      </p:sp>
    </p:spTree>
    <p:extLst>
      <p:ext uri="{BB962C8B-B14F-4D97-AF65-F5344CB8AC3E}">
        <p14:creationId xmlns:p14="http://schemas.microsoft.com/office/powerpoint/2010/main" val="50610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525" y="204944"/>
            <a:ext cx="7705075" cy="705308"/>
          </a:xfrm>
        </p:spPr>
        <p:txBody>
          <a:bodyPr>
            <a:normAutofit/>
          </a:bodyPr>
          <a:lstStyle/>
          <a:p>
            <a:pPr algn="ctr"/>
            <a:r>
              <a:rPr lang="en-US" sz="4000"/>
              <a:t>Training on Level Data</a:t>
            </a:r>
            <a:endParaRPr lang="en-US" sz="4000" dirty="0"/>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62639" y="1053548"/>
            <a:ext cx="7354961" cy="5628308"/>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dirty="0"/>
          </a:p>
          <a:p>
            <a:r>
              <a:rPr lang="en-US" sz="2200" dirty="0"/>
              <a:t>Each level is a collection of sequences and each tile is a point in a sequence</a:t>
            </a:r>
          </a:p>
          <a:p>
            <a:endParaRPr lang="en-US" sz="2200" dirty="0"/>
          </a:p>
          <a:p>
            <a:endParaRPr lang="en-US" sz="2200" dirty="0"/>
          </a:p>
          <a:p>
            <a:r>
              <a:rPr lang="en-US" sz="2200" dirty="0"/>
              <a:t>SMB </a:t>
            </a:r>
            <a:r>
              <a:rPr lang="en-US" sz="2200" dirty="0">
                <a:sym typeface="Wingdings" panose="05000000000000000000" pitchFamily="2" charset="2"/>
              </a:rPr>
              <a:t> </a:t>
            </a:r>
            <a:r>
              <a:rPr lang="en-US" sz="2200" dirty="0"/>
              <a:t>feed in sequences of columns from left to right KI </a:t>
            </a:r>
            <a:r>
              <a:rPr lang="en-US" sz="2200" dirty="0">
                <a:sym typeface="Wingdings" panose="05000000000000000000" pitchFamily="2" charset="2"/>
              </a:rPr>
              <a:t></a:t>
            </a:r>
            <a:r>
              <a:rPr lang="en-US" sz="2200" dirty="0"/>
              <a:t> feed in sequences of rows from bottom to top</a:t>
            </a:r>
          </a:p>
        </p:txBody>
      </p:sp>
      <p:pic>
        <p:nvPicPr>
          <p:cNvPr id="5" name="Picture 4">
            <a:extLst>
              <a:ext uri="{FF2B5EF4-FFF2-40B4-BE49-F238E27FC236}">
                <a16:creationId xmlns:a16="http://schemas.microsoft.com/office/drawing/2014/main" id="{65E36790-A1CC-40CF-AFDD-07FCDF93CCEC}"/>
              </a:ext>
            </a:extLst>
          </p:cNvPr>
          <p:cNvPicPr>
            <a:picLocks noChangeAspect="1"/>
          </p:cNvPicPr>
          <p:nvPr/>
        </p:nvPicPr>
        <p:blipFill>
          <a:blip r:embed="rId3"/>
          <a:stretch>
            <a:fillRect/>
          </a:stretch>
        </p:blipFill>
        <p:spPr>
          <a:xfrm>
            <a:off x="9076388" y="1399852"/>
            <a:ext cx="1603903" cy="5090450"/>
          </a:xfrm>
          <a:prstGeom prst="rect">
            <a:avLst/>
          </a:prstGeom>
        </p:spPr>
      </p:pic>
      <p:sp>
        <p:nvSpPr>
          <p:cNvPr id="6" name="TextBox 5">
            <a:extLst>
              <a:ext uri="{FF2B5EF4-FFF2-40B4-BE49-F238E27FC236}">
                <a16:creationId xmlns:a16="http://schemas.microsoft.com/office/drawing/2014/main" id="{52661C0E-1DD6-4C07-885D-891E4D2FB4F6}"/>
              </a:ext>
            </a:extLst>
          </p:cNvPr>
          <p:cNvSpPr txBox="1"/>
          <p:nvPr/>
        </p:nvSpPr>
        <p:spPr>
          <a:xfrm>
            <a:off x="8978189" y="6463578"/>
            <a:ext cx="3404203" cy="369332"/>
          </a:xfrm>
          <a:prstGeom prst="rect">
            <a:avLst/>
          </a:prstGeom>
          <a:noFill/>
        </p:spPr>
        <p:txBody>
          <a:bodyPr wrap="square" rtlCol="0">
            <a:spAutoFit/>
          </a:bodyPr>
          <a:lstStyle/>
          <a:p>
            <a:r>
              <a:rPr lang="en-US" i="1" dirty="0"/>
              <a:t>Summerville and </a:t>
            </a:r>
            <a:r>
              <a:rPr lang="en-US" i="1" dirty="0" err="1"/>
              <a:t>Mateas</a:t>
            </a:r>
            <a:r>
              <a:rPr lang="en-US" i="1" dirty="0"/>
              <a:t>, 2016</a:t>
            </a:r>
          </a:p>
        </p:txBody>
      </p:sp>
    </p:spTree>
    <p:extLst>
      <p:ext uri="{BB962C8B-B14F-4D97-AF65-F5344CB8AC3E}">
        <p14:creationId xmlns:p14="http://schemas.microsoft.com/office/powerpoint/2010/main" val="57004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525" y="204944"/>
            <a:ext cx="7705075" cy="705308"/>
          </a:xfrm>
        </p:spPr>
        <p:txBody>
          <a:bodyPr>
            <a:normAutofit/>
          </a:bodyPr>
          <a:lstStyle/>
          <a:p>
            <a:pPr algn="ctr"/>
            <a:r>
              <a:rPr lang="en-US" sz="4000"/>
              <a:t>Training on Level Data</a:t>
            </a:r>
            <a:endParaRPr lang="en-US" sz="4000" dirty="0"/>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62639" y="1024748"/>
            <a:ext cx="7297361" cy="5628308"/>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sz="2200" dirty="0"/>
          </a:p>
          <a:p>
            <a:r>
              <a:rPr lang="en-US" sz="2200" dirty="0"/>
              <a:t>Each level is a collection of sequences and each tile is a point in a sequence</a:t>
            </a:r>
          </a:p>
          <a:p>
            <a:endParaRPr lang="en-US" sz="2200" dirty="0"/>
          </a:p>
          <a:p>
            <a:endParaRPr lang="en-US" sz="2200" dirty="0"/>
          </a:p>
          <a:p>
            <a:r>
              <a:rPr lang="en-US" sz="2200" dirty="0"/>
              <a:t>SMB </a:t>
            </a:r>
            <a:r>
              <a:rPr lang="en-US" sz="2200" dirty="0">
                <a:sym typeface="Wingdings" panose="05000000000000000000" pitchFamily="2" charset="2"/>
              </a:rPr>
              <a:t> </a:t>
            </a:r>
            <a:r>
              <a:rPr lang="en-US" sz="2200" dirty="0"/>
              <a:t>feed in sequences of columns from left to right KI </a:t>
            </a:r>
            <a:r>
              <a:rPr lang="en-US" sz="2200" dirty="0">
                <a:sym typeface="Wingdings" panose="05000000000000000000" pitchFamily="2" charset="2"/>
              </a:rPr>
              <a:t></a:t>
            </a:r>
            <a:r>
              <a:rPr lang="en-US" sz="2200" dirty="0"/>
              <a:t> feed in sequences of rows from bottom to top</a:t>
            </a:r>
          </a:p>
          <a:p>
            <a:endParaRPr lang="en-US" sz="2200" dirty="0"/>
          </a:p>
          <a:p>
            <a:endParaRPr lang="en-US" sz="2200" dirty="0"/>
          </a:p>
          <a:p>
            <a:r>
              <a:rPr lang="en-US" sz="2200" dirty="0"/>
              <a:t>LSTM was trained on sequences of 16 characters</a:t>
            </a:r>
          </a:p>
        </p:txBody>
      </p:sp>
      <p:pic>
        <p:nvPicPr>
          <p:cNvPr id="5" name="Picture 4">
            <a:extLst>
              <a:ext uri="{FF2B5EF4-FFF2-40B4-BE49-F238E27FC236}">
                <a16:creationId xmlns:a16="http://schemas.microsoft.com/office/drawing/2014/main" id="{65E36790-A1CC-40CF-AFDD-07FCDF93CCEC}"/>
              </a:ext>
            </a:extLst>
          </p:cNvPr>
          <p:cNvPicPr>
            <a:picLocks noChangeAspect="1"/>
          </p:cNvPicPr>
          <p:nvPr/>
        </p:nvPicPr>
        <p:blipFill>
          <a:blip r:embed="rId3"/>
          <a:stretch>
            <a:fillRect/>
          </a:stretch>
        </p:blipFill>
        <p:spPr>
          <a:xfrm>
            <a:off x="9076388" y="1399852"/>
            <a:ext cx="1603903" cy="5090450"/>
          </a:xfrm>
          <a:prstGeom prst="rect">
            <a:avLst/>
          </a:prstGeom>
        </p:spPr>
      </p:pic>
      <p:sp>
        <p:nvSpPr>
          <p:cNvPr id="6" name="TextBox 5">
            <a:extLst>
              <a:ext uri="{FF2B5EF4-FFF2-40B4-BE49-F238E27FC236}">
                <a16:creationId xmlns:a16="http://schemas.microsoft.com/office/drawing/2014/main" id="{FD9721B2-9FB9-4159-AC01-AA53D81EB73D}"/>
              </a:ext>
            </a:extLst>
          </p:cNvPr>
          <p:cNvSpPr txBox="1"/>
          <p:nvPr/>
        </p:nvSpPr>
        <p:spPr>
          <a:xfrm>
            <a:off x="8978189" y="6468390"/>
            <a:ext cx="3404203" cy="369332"/>
          </a:xfrm>
          <a:prstGeom prst="rect">
            <a:avLst/>
          </a:prstGeom>
          <a:noFill/>
        </p:spPr>
        <p:txBody>
          <a:bodyPr wrap="square" rtlCol="0">
            <a:spAutoFit/>
          </a:bodyPr>
          <a:lstStyle/>
          <a:p>
            <a:r>
              <a:rPr lang="en-US" i="1" dirty="0"/>
              <a:t>Summerville and </a:t>
            </a:r>
            <a:r>
              <a:rPr lang="en-US" i="1" dirty="0" err="1"/>
              <a:t>Mateas</a:t>
            </a:r>
            <a:r>
              <a:rPr lang="en-US" i="1" dirty="0"/>
              <a:t>, 2016</a:t>
            </a:r>
          </a:p>
        </p:txBody>
      </p:sp>
    </p:spTree>
    <p:extLst>
      <p:ext uri="{BB962C8B-B14F-4D97-AF65-F5344CB8AC3E}">
        <p14:creationId xmlns:p14="http://schemas.microsoft.com/office/powerpoint/2010/main" val="1468852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89744"/>
            <a:ext cx="7705075" cy="705308"/>
          </a:xfrm>
        </p:spPr>
        <p:txBody>
          <a:bodyPr>
            <a:normAutofit/>
          </a:bodyPr>
          <a:lstStyle/>
          <a:p>
            <a:pPr algn="ctr"/>
            <a:r>
              <a:rPr lang="en-US" dirty="0"/>
              <a:t>Models</a:t>
            </a:r>
            <a:endParaRPr lang="en-US" sz="4000" dirty="0"/>
          </a:p>
        </p:txBody>
      </p:sp>
      <p:pic>
        <p:nvPicPr>
          <p:cNvPr id="3" name="Picture 2">
            <a:extLst>
              <a:ext uri="{FF2B5EF4-FFF2-40B4-BE49-F238E27FC236}">
                <a16:creationId xmlns:a16="http://schemas.microsoft.com/office/drawing/2014/main" id="{CA828BDF-E757-4B5C-904D-28C9B7898828}"/>
              </a:ext>
            </a:extLst>
          </p:cNvPr>
          <p:cNvPicPr>
            <a:picLocks noChangeAspect="1"/>
          </p:cNvPicPr>
          <p:nvPr/>
        </p:nvPicPr>
        <p:blipFill>
          <a:blip r:embed="rId3"/>
          <a:stretch>
            <a:fillRect/>
          </a:stretch>
        </p:blipFill>
        <p:spPr>
          <a:xfrm>
            <a:off x="2765999" y="1003638"/>
            <a:ext cx="6775199" cy="5714218"/>
          </a:xfrm>
          <a:prstGeom prst="rect">
            <a:avLst/>
          </a:prstGeom>
        </p:spPr>
      </p:pic>
    </p:spTree>
    <p:extLst>
      <p:ext uri="{BB962C8B-B14F-4D97-AF65-F5344CB8AC3E}">
        <p14:creationId xmlns:p14="http://schemas.microsoft.com/office/powerpoint/2010/main" val="838491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89744"/>
            <a:ext cx="7705075" cy="705308"/>
          </a:xfrm>
        </p:spPr>
        <p:txBody>
          <a:bodyPr>
            <a:normAutofit/>
          </a:bodyPr>
          <a:lstStyle/>
          <a:p>
            <a:pPr algn="ctr"/>
            <a:r>
              <a:rPr lang="en-US" dirty="0"/>
              <a:t>Models</a:t>
            </a:r>
            <a:endParaRPr lang="en-US" sz="4000" dirty="0"/>
          </a:p>
        </p:txBody>
      </p:sp>
      <p:pic>
        <p:nvPicPr>
          <p:cNvPr id="3" name="Picture 2">
            <a:extLst>
              <a:ext uri="{FF2B5EF4-FFF2-40B4-BE49-F238E27FC236}">
                <a16:creationId xmlns:a16="http://schemas.microsoft.com/office/drawing/2014/main" id="{CA828BDF-E757-4B5C-904D-28C9B7898828}"/>
              </a:ext>
            </a:extLst>
          </p:cNvPr>
          <p:cNvPicPr>
            <a:picLocks noChangeAspect="1"/>
          </p:cNvPicPr>
          <p:nvPr/>
        </p:nvPicPr>
        <p:blipFill>
          <a:blip r:embed="rId3"/>
          <a:stretch>
            <a:fillRect/>
          </a:stretch>
        </p:blipFill>
        <p:spPr>
          <a:xfrm>
            <a:off x="2765999" y="1003638"/>
            <a:ext cx="6775199" cy="5714218"/>
          </a:xfrm>
          <a:prstGeom prst="rect">
            <a:avLst/>
          </a:prstGeom>
        </p:spPr>
      </p:pic>
      <p:sp>
        <p:nvSpPr>
          <p:cNvPr id="4" name="Rectangle 3">
            <a:extLst>
              <a:ext uri="{FF2B5EF4-FFF2-40B4-BE49-F238E27FC236}">
                <a16:creationId xmlns:a16="http://schemas.microsoft.com/office/drawing/2014/main" id="{FBCAD2EA-A76F-43A5-A8DC-3CB30805FDE3}"/>
              </a:ext>
            </a:extLst>
          </p:cNvPr>
          <p:cNvSpPr/>
          <p:nvPr/>
        </p:nvSpPr>
        <p:spPr>
          <a:xfrm>
            <a:off x="2731925" y="1032312"/>
            <a:ext cx="2423275" cy="5714218"/>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92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89744"/>
            <a:ext cx="7705075" cy="705308"/>
          </a:xfrm>
        </p:spPr>
        <p:txBody>
          <a:bodyPr>
            <a:normAutofit/>
          </a:bodyPr>
          <a:lstStyle/>
          <a:p>
            <a:pPr algn="ctr"/>
            <a:r>
              <a:rPr lang="en-US" dirty="0"/>
              <a:t>Models</a:t>
            </a:r>
            <a:endParaRPr lang="en-US" sz="4000" dirty="0"/>
          </a:p>
        </p:txBody>
      </p:sp>
      <p:pic>
        <p:nvPicPr>
          <p:cNvPr id="3" name="Picture 2">
            <a:extLst>
              <a:ext uri="{FF2B5EF4-FFF2-40B4-BE49-F238E27FC236}">
                <a16:creationId xmlns:a16="http://schemas.microsoft.com/office/drawing/2014/main" id="{CA828BDF-E757-4B5C-904D-28C9B7898828}"/>
              </a:ext>
            </a:extLst>
          </p:cNvPr>
          <p:cNvPicPr>
            <a:picLocks noChangeAspect="1"/>
          </p:cNvPicPr>
          <p:nvPr/>
        </p:nvPicPr>
        <p:blipFill>
          <a:blip r:embed="rId3"/>
          <a:stretch>
            <a:fillRect/>
          </a:stretch>
        </p:blipFill>
        <p:spPr>
          <a:xfrm>
            <a:off x="2765999" y="1003638"/>
            <a:ext cx="6775199" cy="5714218"/>
          </a:xfrm>
          <a:prstGeom prst="rect">
            <a:avLst/>
          </a:prstGeom>
        </p:spPr>
      </p:pic>
      <p:sp>
        <p:nvSpPr>
          <p:cNvPr id="4" name="Rectangle 3">
            <a:extLst>
              <a:ext uri="{FF2B5EF4-FFF2-40B4-BE49-F238E27FC236}">
                <a16:creationId xmlns:a16="http://schemas.microsoft.com/office/drawing/2014/main" id="{FBCAD2EA-A76F-43A5-A8DC-3CB30805FDE3}"/>
              </a:ext>
            </a:extLst>
          </p:cNvPr>
          <p:cNvSpPr/>
          <p:nvPr/>
        </p:nvSpPr>
        <p:spPr>
          <a:xfrm>
            <a:off x="5025600" y="1003638"/>
            <a:ext cx="2339635" cy="5714218"/>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71952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89744"/>
            <a:ext cx="7705075" cy="705308"/>
          </a:xfrm>
        </p:spPr>
        <p:txBody>
          <a:bodyPr>
            <a:normAutofit/>
          </a:bodyPr>
          <a:lstStyle/>
          <a:p>
            <a:pPr algn="ctr"/>
            <a:r>
              <a:rPr lang="en-US" dirty="0"/>
              <a:t>Models</a:t>
            </a:r>
            <a:endParaRPr lang="en-US" sz="4000" dirty="0"/>
          </a:p>
        </p:txBody>
      </p:sp>
      <p:pic>
        <p:nvPicPr>
          <p:cNvPr id="3" name="Picture 2">
            <a:extLst>
              <a:ext uri="{FF2B5EF4-FFF2-40B4-BE49-F238E27FC236}">
                <a16:creationId xmlns:a16="http://schemas.microsoft.com/office/drawing/2014/main" id="{CA828BDF-E757-4B5C-904D-28C9B7898828}"/>
              </a:ext>
            </a:extLst>
          </p:cNvPr>
          <p:cNvPicPr>
            <a:picLocks noChangeAspect="1"/>
          </p:cNvPicPr>
          <p:nvPr/>
        </p:nvPicPr>
        <p:blipFill>
          <a:blip r:embed="rId3"/>
          <a:stretch>
            <a:fillRect/>
          </a:stretch>
        </p:blipFill>
        <p:spPr>
          <a:xfrm>
            <a:off x="2765999" y="1003638"/>
            <a:ext cx="6775199" cy="5714218"/>
          </a:xfrm>
          <a:prstGeom prst="rect">
            <a:avLst/>
          </a:prstGeom>
        </p:spPr>
      </p:pic>
      <p:sp>
        <p:nvSpPr>
          <p:cNvPr id="4" name="Rectangle 3">
            <a:extLst>
              <a:ext uri="{FF2B5EF4-FFF2-40B4-BE49-F238E27FC236}">
                <a16:creationId xmlns:a16="http://schemas.microsoft.com/office/drawing/2014/main" id="{FBCAD2EA-A76F-43A5-A8DC-3CB30805FDE3}"/>
              </a:ext>
            </a:extLst>
          </p:cNvPr>
          <p:cNvSpPr/>
          <p:nvPr/>
        </p:nvSpPr>
        <p:spPr>
          <a:xfrm>
            <a:off x="7444800" y="1003638"/>
            <a:ext cx="2058835" cy="5714218"/>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74869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89744"/>
            <a:ext cx="7705075" cy="705308"/>
          </a:xfrm>
        </p:spPr>
        <p:txBody>
          <a:bodyPr>
            <a:normAutofit/>
          </a:bodyPr>
          <a:lstStyle/>
          <a:p>
            <a:pPr algn="ctr"/>
            <a:r>
              <a:rPr lang="en-US" dirty="0"/>
              <a:t>Models</a:t>
            </a:r>
            <a:endParaRPr lang="en-US" sz="4000" dirty="0"/>
          </a:p>
        </p:txBody>
      </p:sp>
      <p:pic>
        <p:nvPicPr>
          <p:cNvPr id="3" name="Picture 2">
            <a:extLst>
              <a:ext uri="{FF2B5EF4-FFF2-40B4-BE49-F238E27FC236}">
                <a16:creationId xmlns:a16="http://schemas.microsoft.com/office/drawing/2014/main" id="{CA828BDF-E757-4B5C-904D-28C9B7898828}"/>
              </a:ext>
            </a:extLst>
          </p:cNvPr>
          <p:cNvPicPr>
            <a:picLocks noChangeAspect="1"/>
          </p:cNvPicPr>
          <p:nvPr/>
        </p:nvPicPr>
        <p:blipFill>
          <a:blip r:embed="rId3"/>
          <a:stretch>
            <a:fillRect/>
          </a:stretch>
        </p:blipFill>
        <p:spPr>
          <a:xfrm>
            <a:off x="2765999" y="1003638"/>
            <a:ext cx="6775199" cy="5714218"/>
          </a:xfrm>
          <a:prstGeom prst="rect">
            <a:avLst/>
          </a:prstGeom>
        </p:spPr>
      </p:pic>
      <p:sp>
        <p:nvSpPr>
          <p:cNvPr id="4" name="Rectangle 3">
            <a:extLst>
              <a:ext uri="{FF2B5EF4-FFF2-40B4-BE49-F238E27FC236}">
                <a16:creationId xmlns:a16="http://schemas.microsoft.com/office/drawing/2014/main" id="{FBCAD2EA-A76F-43A5-A8DC-3CB30805FDE3}"/>
              </a:ext>
            </a:extLst>
          </p:cNvPr>
          <p:cNvSpPr/>
          <p:nvPr/>
        </p:nvSpPr>
        <p:spPr>
          <a:xfrm>
            <a:off x="7444800" y="1003638"/>
            <a:ext cx="2058835" cy="5714218"/>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D480925-AA8B-424C-B800-3B2346CD2CE5}"/>
              </a:ext>
            </a:extLst>
          </p:cNvPr>
          <p:cNvSpPr/>
          <p:nvPr/>
        </p:nvSpPr>
        <p:spPr>
          <a:xfrm>
            <a:off x="2042985" y="2533240"/>
            <a:ext cx="7826338" cy="20750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Should a generated sequence be laid out like an SMB column or a KI row?</a:t>
            </a:r>
          </a:p>
        </p:txBody>
      </p:sp>
    </p:spTree>
    <p:extLst>
      <p:ext uri="{BB962C8B-B14F-4D97-AF65-F5344CB8AC3E}">
        <p14:creationId xmlns:p14="http://schemas.microsoft.com/office/powerpoint/2010/main" val="363028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100800"/>
            <a:ext cx="7705075" cy="705308"/>
          </a:xfrm>
        </p:spPr>
        <p:txBody>
          <a:bodyPr>
            <a:normAutofit/>
          </a:bodyPr>
          <a:lstStyle/>
          <a:p>
            <a:pPr algn="ctr"/>
            <a:r>
              <a:rPr lang="en-US" sz="4000" dirty="0"/>
              <a:t>Motivation</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91439" y="1066774"/>
            <a:ext cx="541096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Recent work on training models on existing levels to generate new levels</a:t>
            </a:r>
          </a:p>
          <a:p>
            <a:pPr lvl="1"/>
            <a:r>
              <a:rPr lang="en-US" sz="2200" dirty="0"/>
              <a:t>Sequence Prediction using LSTMs</a:t>
            </a:r>
            <a:endParaRPr lang="en-US" sz="2400" dirty="0"/>
          </a:p>
        </p:txBody>
      </p:sp>
      <p:pic>
        <p:nvPicPr>
          <p:cNvPr id="4" name="Picture 3">
            <a:extLst>
              <a:ext uri="{FF2B5EF4-FFF2-40B4-BE49-F238E27FC236}">
                <a16:creationId xmlns:a16="http://schemas.microsoft.com/office/drawing/2014/main" id="{FE44861D-5421-4829-9758-B1B6F2B83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499" y="1066774"/>
            <a:ext cx="2343101" cy="2562026"/>
          </a:xfrm>
          <a:prstGeom prst="rect">
            <a:avLst/>
          </a:prstGeom>
        </p:spPr>
      </p:pic>
      <p:sp>
        <p:nvSpPr>
          <p:cNvPr id="5" name="TextBox 4">
            <a:extLst>
              <a:ext uri="{FF2B5EF4-FFF2-40B4-BE49-F238E27FC236}">
                <a16:creationId xmlns:a16="http://schemas.microsoft.com/office/drawing/2014/main" id="{FAB7EE36-896B-4249-BDC3-6D7834C87D3B}"/>
              </a:ext>
            </a:extLst>
          </p:cNvPr>
          <p:cNvSpPr txBox="1"/>
          <p:nvPr/>
        </p:nvSpPr>
        <p:spPr>
          <a:xfrm>
            <a:off x="7726996" y="3609332"/>
            <a:ext cx="3404203" cy="369332"/>
          </a:xfrm>
          <a:prstGeom prst="rect">
            <a:avLst/>
          </a:prstGeom>
          <a:noFill/>
        </p:spPr>
        <p:txBody>
          <a:bodyPr wrap="square" rtlCol="0">
            <a:spAutoFit/>
          </a:bodyPr>
          <a:lstStyle/>
          <a:p>
            <a:r>
              <a:rPr lang="en-US" i="1" dirty="0"/>
              <a:t>Summerville and </a:t>
            </a:r>
            <a:r>
              <a:rPr lang="en-US" i="1" dirty="0" err="1"/>
              <a:t>Mateas</a:t>
            </a:r>
            <a:r>
              <a:rPr lang="en-US" i="1" dirty="0"/>
              <a:t>, 2016</a:t>
            </a:r>
          </a:p>
        </p:txBody>
      </p:sp>
    </p:spTree>
    <p:extLst>
      <p:ext uri="{BB962C8B-B14F-4D97-AF65-F5344CB8AC3E}">
        <p14:creationId xmlns:p14="http://schemas.microsoft.com/office/powerpoint/2010/main" val="3197945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89744"/>
            <a:ext cx="7705075" cy="705308"/>
          </a:xfrm>
        </p:spPr>
        <p:txBody>
          <a:bodyPr>
            <a:normAutofit/>
          </a:bodyPr>
          <a:lstStyle/>
          <a:p>
            <a:pPr algn="ctr"/>
            <a:r>
              <a:rPr lang="en-US" dirty="0"/>
              <a:t>Models</a:t>
            </a:r>
            <a:endParaRPr lang="en-US" sz="4000" dirty="0"/>
          </a:p>
        </p:txBody>
      </p:sp>
      <p:pic>
        <p:nvPicPr>
          <p:cNvPr id="5" name="Picture 4">
            <a:extLst>
              <a:ext uri="{FF2B5EF4-FFF2-40B4-BE49-F238E27FC236}">
                <a16:creationId xmlns:a16="http://schemas.microsoft.com/office/drawing/2014/main" id="{FFAF912A-6865-4379-9F51-C0D2B6B035CC}"/>
              </a:ext>
            </a:extLst>
          </p:cNvPr>
          <p:cNvPicPr>
            <a:picLocks noChangeAspect="1"/>
          </p:cNvPicPr>
          <p:nvPr/>
        </p:nvPicPr>
        <p:blipFill>
          <a:blip r:embed="rId3"/>
          <a:stretch>
            <a:fillRect/>
          </a:stretch>
        </p:blipFill>
        <p:spPr>
          <a:xfrm>
            <a:off x="1848271" y="917024"/>
            <a:ext cx="8843070" cy="5714218"/>
          </a:xfrm>
          <a:prstGeom prst="rect">
            <a:avLst/>
          </a:prstGeom>
        </p:spPr>
      </p:pic>
      <p:sp>
        <p:nvSpPr>
          <p:cNvPr id="6" name="Rectangle 5">
            <a:extLst>
              <a:ext uri="{FF2B5EF4-FFF2-40B4-BE49-F238E27FC236}">
                <a16:creationId xmlns:a16="http://schemas.microsoft.com/office/drawing/2014/main" id="{67C76F2E-BDB9-47DB-888F-CDAE9EB258E8}"/>
              </a:ext>
            </a:extLst>
          </p:cNvPr>
          <p:cNvSpPr/>
          <p:nvPr/>
        </p:nvSpPr>
        <p:spPr>
          <a:xfrm>
            <a:off x="1848271" y="917024"/>
            <a:ext cx="2428529" cy="5714218"/>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667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11" name="Content Placeholder 2">
            <a:extLst>
              <a:ext uri="{FF2B5EF4-FFF2-40B4-BE49-F238E27FC236}">
                <a16:creationId xmlns:a16="http://schemas.microsoft.com/office/drawing/2014/main" id="{56FAFDAE-8AF5-4B3A-8B6F-A0B7E7B64BC3}"/>
              </a:ext>
            </a:extLst>
          </p:cNvPr>
          <p:cNvSpPr>
            <a:spLocks noGrp="1"/>
          </p:cNvSpPr>
          <p:nvPr>
            <p:ph idx="1"/>
          </p:nvPr>
        </p:nvSpPr>
        <p:spPr>
          <a:xfrm>
            <a:off x="-249600" y="1206401"/>
            <a:ext cx="12441600" cy="1446780"/>
          </a:xfrm>
        </p:spPr>
        <p:txBody>
          <a:bodyPr>
            <a:normAutofit/>
          </a:bodyPr>
          <a:lstStyle/>
          <a:p>
            <a:pPr lvl="1"/>
            <a:r>
              <a:rPr lang="en-US" sz="2200" dirty="0"/>
              <a:t>Forward an initial level seed through the LSTM which repeatedly predicts next most likely character given previous characters in the string until full level is generated</a:t>
            </a:r>
          </a:p>
        </p:txBody>
      </p:sp>
    </p:spTree>
    <p:extLst>
      <p:ext uri="{BB962C8B-B14F-4D97-AF65-F5344CB8AC3E}">
        <p14:creationId xmlns:p14="http://schemas.microsoft.com/office/powerpoint/2010/main" val="2554009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11" name="Content Placeholder 2">
            <a:extLst>
              <a:ext uri="{FF2B5EF4-FFF2-40B4-BE49-F238E27FC236}">
                <a16:creationId xmlns:a16="http://schemas.microsoft.com/office/drawing/2014/main" id="{56FAFDAE-8AF5-4B3A-8B6F-A0B7E7B64BC3}"/>
              </a:ext>
            </a:extLst>
          </p:cNvPr>
          <p:cNvSpPr>
            <a:spLocks noGrp="1"/>
          </p:cNvSpPr>
          <p:nvPr>
            <p:ph idx="1"/>
          </p:nvPr>
        </p:nvSpPr>
        <p:spPr>
          <a:xfrm>
            <a:off x="-249600" y="1206401"/>
            <a:ext cx="12441600" cy="1446780"/>
          </a:xfrm>
        </p:spPr>
        <p:txBody>
          <a:bodyPr>
            <a:normAutofit/>
          </a:bodyPr>
          <a:lstStyle/>
          <a:p>
            <a:pPr lvl="1"/>
            <a:r>
              <a:rPr lang="en-US" sz="2200" dirty="0"/>
              <a:t>Forward an initial level seed through the LSTM which repeatedly predicts next most likely character given previous characters in the string until full level is generated</a:t>
            </a:r>
          </a:p>
        </p:txBody>
      </p:sp>
      <p:pic>
        <p:nvPicPr>
          <p:cNvPr id="15" name="Picture 14">
            <a:extLst>
              <a:ext uri="{FF2B5EF4-FFF2-40B4-BE49-F238E27FC236}">
                <a16:creationId xmlns:a16="http://schemas.microsoft.com/office/drawing/2014/main" id="{EF3169F4-3D49-4D51-9D4B-A45CC1395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2" y="2784638"/>
            <a:ext cx="1652967" cy="1849837"/>
          </a:xfrm>
          <a:prstGeom prst="rect">
            <a:avLst/>
          </a:prstGeom>
        </p:spPr>
      </p:pic>
    </p:spTree>
    <p:extLst>
      <p:ext uri="{BB962C8B-B14F-4D97-AF65-F5344CB8AC3E}">
        <p14:creationId xmlns:p14="http://schemas.microsoft.com/office/powerpoint/2010/main" val="1924548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11" name="Content Placeholder 2">
            <a:extLst>
              <a:ext uri="{FF2B5EF4-FFF2-40B4-BE49-F238E27FC236}">
                <a16:creationId xmlns:a16="http://schemas.microsoft.com/office/drawing/2014/main" id="{56FAFDAE-8AF5-4B3A-8B6F-A0B7E7B64BC3}"/>
              </a:ext>
            </a:extLst>
          </p:cNvPr>
          <p:cNvSpPr>
            <a:spLocks noGrp="1"/>
          </p:cNvSpPr>
          <p:nvPr>
            <p:ph idx="1"/>
          </p:nvPr>
        </p:nvSpPr>
        <p:spPr>
          <a:xfrm>
            <a:off x="-249600" y="1206401"/>
            <a:ext cx="12441600" cy="1446780"/>
          </a:xfrm>
        </p:spPr>
        <p:txBody>
          <a:bodyPr>
            <a:normAutofit/>
          </a:bodyPr>
          <a:lstStyle/>
          <a:p>
            <a:pPr lvl="1"/>
            <a:r>
              <a:rPr lang="en-US" sz="2200" dirty="0"/>
              <a:t>Forward an initial level seed through the LSTM which repeatedly predicts next most likely character given previous characters in the string until full level is generated</a:t>
            </a:r>
          </a:p>
        </p:txBody>
      </p:sp>
      <p:pic>
        <p:nvPicPr>
          <p:cNvPr id="15" name="Picture 14">
            <a:extLst>
              <a:ext uri="{FF2B5EF4-FFF2-40B4-BE49-F238E27FC236}">
                <a16:creationId xmlns:a16="http://schemas.microsoft.com/office/drawing/2014/main" id="{EF3169F4-3D49-4D51-9D4B-A45CC1395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2" y="2784638"/>
            <a:ext cx="1652967" cy="1849837"/>
          </a:xfrm>
          <a:prstGeom prst="rect">
            <a:avLst/>
          </a:prstGeom>
        </p:spPr>
      </p:pic>
      <p:pic>
        <p:nvPicPr>
          <p:cNvPr id="17" name="Picture 16">
            <a:extLst>
              <a:ext uri="{FF2B5EF4-FFF2-40B4-BE49-F238E27FC236}">
                <a16:creationId xmlns:a16="http://schemas.microsoft.com/office/drawing/2014/main" id="{9CC9AA86-F367-4EE7-B2EE-8B0BD9756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5632" y="2784638"/>
            <a:ext cx="1671540" cy="1849836"/>
          </a:xfrm>
          <a:prstGeom prst="rect">
            <a:avLst/>
          </a:prstGeom>
        </p:spPr>
      </p:pic>
      <p:cxnSp>
        <p:nvCxnSpPr>
          <p:cNvPr id="4" name="Straight Arrow Connector 3">
            <a:extLst>
              <a:ext uri="{FF2B5EF4-FFF2-40B4-BE49-F238E27FC236}">
                <a16:creationId xmlns:a16="http://schemas.microsoft.com/office/drawing/2014/main" id="{D079DA45-8A8F-4509-80AD-491A364A8A4C}"/>
              </a:ext>
            </a:extLst>
          </p:cNvPr>
          <p:cNvCxnSpPr/>
          <p:nvPr/>
        </p:nvCxnSpPr>
        <p:spPr>
          <a:xfrm>
            <a:off x="2210273" y="3614400"/>
            <a:ext cx="50921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0718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11" name="Content Placeholder 2">
            <a:extLst>
              <a:ext uri="{FF2B5EF4-FFF2-40B4-BE49-F238E27FC236}">
                <a16:creationId xmlns:a16="http://schemas.microsoft.com/office/drawing/2014/main" id="{56FAFDAE-8AF5-4B3A-8B6F-A0B7E7B64BC3}"/>
              </a:ext>
            </a:extLst>
          </p:cNvPr>
          <p:cNvSpPr>
            <a:spLocks noGrp="1"/>
          </p:cNvSpPr>
          <p:nvPr>
            <p:ph idx="1"/>
          </p:nvPr>
        </p:nvSpPr>
        <p:spPr>
          <a:xfrm>
            <a:off x="-249600" y="1206401"/>
            <a:ext cx="12441600" cy="1446780"/>
          </a:xfrm>
        </p:spPr>
        <p:txBody>
          <a:bodyPr>
            <a:normAutofit/>
          </a:bodyPr>
          <a:lstStyle/>
          <a:p>
            <a:pPr lvl="1"/>
            <a:r>
              <a:rPr lang="en-US" sz="2200" dirty="0"/>
              <a:t>Forward an initial level seed through the LSTM which repeatedly predicts next most likely character given previous characters in the string until full level is generated</a:t>
            </a:r>
          </a:p>
        </p:txBody>
      </p:sp>
      <p:pic>
        <p:nvPicPr>
          <p:cNvPr id="15" name="Picture 14">
            <a:extLst>
              <a:ext uri="{FF2B5EF4-FFF2-40B4-BE49-F238E27FC236}">
                <a16:creationId xmlns:a16="http://schemas.microsoft.com/office/drawing/2014/main" id="{EF3169F4-3D49-4D51-9D4B-A45CC1395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2" y="2784638"/>
            <a:ext cx="1652967" cy="1849837"/>
          </a:xfrm>
          <a:prstGeom prst="rect">
            <a:avLst/>
          </a:prstGeom>
        </p:spPr>
      </p:pic>
      <p:pic>
        <p:nvPicPr>
          <p:cNvPr id="17" name="Picture 16">
            <a:extLst>
              <a:ext uri="{FF2B5EF4-FFF2-40B4-BE49-F238E27FC236}">
                <a16:creationId xmlns:a16="http://schemas.microsoft.com/office/drawing/2014/main" id="{9CC9AA86-F367-4EE7-B2EE-8B0BD9756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5632" y="2784638"/>
            <a:ext cx="1671540" cy="1849836"/>
          </a:xfrm>
          <a:prstGeom prst="rect">
            <a:avLst/>
          </a:prstGeom>
        </p:spPr>
      </p:pic>
      <p:pic>
        <p:nvPicPr>
          <p:cNvPr id="19" name="Picture 18">
            <a:extLst>
              <a:ext uri="{FF2B5EF4-FFF2-40B4-BE49-F238E27FC236}">
                <a16:creationId xmlns:a16="http://schemas.microsoft.com/office/drawing/2014/main" id="{FC02C087-CC81-46A0-A6B6-6D71E2524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2531" y="2784638"/>
            <a:ext cx="1649253" cy="1849837"/>
          </a:xfrm>
          <a:prstGeom prst="rect">
            <a:avLst/>
          </a:prstGeom>
        </p:spPr>
      </p:pic>
      <p:cxnSp>
        <p:nvCxnSpPr>
          <p:cNvPr id="4" name="Straight Arrow Connector 3">
            <a:extLst>
              <a:ext uri="{FF2B5EF4-FFF2-40B4-BE49-F238E27FC236}">
                <a16:creationId xmlns:a16="http://schemas.microsoft.com/office/drawing/2014/main" id="{D079DA45-8A8F-4509-80AD-491A364A8A4C}"/>
              </a:ext>
            </a:extLst>
          </p:cNvPr>
          <p:cNvCxnSpPr/>
          <p:nvPr/>
        </p:nvCxnSpPr>
        <p:spPr>
          <a:xfrm>
            <a:off x="2210273" y="3614400"/>
            <a:ext cx="50921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F94D1BD2-91E8-4962-88C1-32E55222104B}"/>
              </a:ext>
            </a:extLst>
          </p:cNvPr>
          <p:cNvCxnSpPr/>
          <p:nvPr/>
        </p:nvCxnSpPr>
        <p:spPr>
          <a:xfrm>
            <a:off x="4731473" y="3601200"/>
            <a:ext cx="50921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7168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11" name="Content Placeholder 2">
            <a:extLst>
              <a:ext uri="{FF2B5EF4-FFF2-40B4-BE49-F238E27FC236}">
                <a16:creationId xmlns:a16="http://schemas.microsoft.com/office/drawing/2014/main" id="{56FAFDAE-8AF5-4B3A-8B6F-A0B7E7B64BC3}"/>
              </a:ext>
            </a:extLst>
          </p:cNvPr>
          <p:cNvSpPr>
            <a:spLocks noGrp="1"/>
          </p:cNvSpPr>
          <p:nvPr>
            <p:ph idx="1"/>
          </p:nvPr>
        </p:nvSpPr>
        <p:spPr>
          <a:xfrm>
            <a:off x="-249600" y="1206401"/>
            <a:ext cx="12441600" cy="1446780"/>
          </a:xfrm>
        </p:spPr>
        <p:txBody>
          <a:bodyPr>
            <a:normAutofit/>
          </a:bodyPr>
          <a:lstStyle/>
          <a:p>
            <a:pPr lvl="1"/>
            <a:r>
              <a:rPr lang="en-US" sz="2200" dirty="0"/>
              <a:t>Forward an initial level seed through the LSTM which repeatedly predicts next most likely character given previous characters in the string until full level is generated</a:t>
            </a:r>
          </a:p>
        </p:txBody>
      </p:sp>
      <p:pic>
        <p:nvPicPr>
          <p:cNvPr id="15" name="Picture 14">
            <a:extLst>
              <a:ext uri="{FF2B5EF4-FFF2-40B4-BE49-F238E27FC236}">
                <a16:creationId xmlns:a16="http://schemas.microsoft.com/office/drawing/2014/main" id="{EF3169F4-3D49-4D51-9D4B-A45CC1395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2" y="2784638"/>
            <a:ext cx="1652967" cy="1849837"/>
          </a:xfrm>
          <a:prstGeom prst="rect">
            <a:avLst/>
          </a:prstGeom>
        </p:spPr>
      </p:pic>
      <p:pic>
        <p:nvPicPr>
          <p:cNvPr id="17" name="Picture 16">
            <a:extLst>
              <a:ext uri="{FF2B5EF4-FFF2-40B4-BE49-F238E27FC236}">
                <a16:creationId xmlns:a16="http://schemas.microsoft.com/office/drawing/2014/main" id="{9CC9AA86-F367-4EE7-B2EE-8B0BD9756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5632" y="2784638"/>
            <a:ext cx="1671540" cy="1849836"/>
          </a:xfrm>
          <a:prstGeom prst="rect">
            <a:avLst/>
          </a:prstGeom>
        </p:spPr>
      </p:pic>
      <p:pic>
        <p:nvPicPr>
          <p:cNvPr id="19" name="Picture 18">
            <a:extLst>
              <a:ext uri="{FF2B5EF4-FFF2-40B4-BE49-F238E27FC236}">
                <a16:creationId xmlns:a16="http://schemas.microsoft.com/office/drawing/2014/main" id="{FC02C087-CC81-46A0-A6B6-6D71E2524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2531" y="2784638"/>
            <a:ext cx="1649253" cy="1849837"/>
          </a:xfrm>
          <a:prstGeom prst="rect">
            <a:avLst/>
          </a:prstGeom>
        </p:spPr>
      </p:pic>
      <p:pic>
        <p:nvPicPr>
          <p:cNvPr id="20" name="Picture 19">
            <a:extLst>
              <a:ext uri="{FF2B5EF4-FFF2-40B4-BE49-F238E27FC236}">
                <a16:creationId xmlns:a16="http://schemas.microsoft.com/office/drawing/2014/main" id="{C5F18517-A5A2-4F96-AA32-5415FFF701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1177" y="2784639"/>
            <a:ext cx="3402457" cy="1849836"/>
          </a:xfrm>
          <a:prstGeom prst="rect">
            <a:avLst/>
          </a:prstGeom>
        </p:spPr>
      </p:pic>
      <p:cxnSp>
        <p:nvCxnSpPr>
          <p:cNvPr id="4" name="Straight Arrow Connector 3">
            <a:extLst>
              <a:ext uri="{FF2B5EF4-FFF2-40B4-BE49-F238E27FC236}">
                <a16:creationId xmlns:a16="http://schemas.microsoft.com/office/drawing/2014/main" id="{D079DA45-8A8F-4509-80AD-491A364A8A4C}"/>
              </a:ext>
            </a:extLst>
          </p:cNvPr>
          <p:cNvCxnSpPr/>
          <p:nvPr/>
        </p:nvCxnSpPr>
        <p:spPr>
          <a:xfrm>
            <a:off x="2210273" y="3614400"/>
            <a:ext cx="50921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F94D1BD2-91E8-4962-88C1-32E55222104B}"/>
              </a:ext>
            </a:extLst>
          </p:cNvPr>
          <p:cNvCxnSpPr/>
          <p:nvPr/>
        </p:nvCxnSpPr>
        <p:spPr>
          <a:xfrm>
            <a:off x="4731473" y="3601200"/>
            <a:ext cx="50921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B21E4069-BB96-43F8-8DA4-CBA1FD4D18C7}"/>
              </a:ext>
            </a:extLst>
          </p:cNvPr>
          <p:cNvCxnSpPr/>
          <p:nvPr/>
        </p:nvCxnSpPr>
        <p:spPr>
          <a:xfrm>
            <a:off x="7511873" y="3582000"/>
            <a:ext cx="509215"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473949A0-ECD1-4D1B-BB2E-01590EAB8EA4}"/>
              </a:ext>
            </a:extLst>
          </p:cNvPr>
          <p:cNvSpPr/>
          <p:nvPr/>
        </p:nvSpPr>
        <p:spPr>
          <a:xfrm>
            <a:off x="8476735" y="4634474"/>
            <a:ext cx="3323661" cy="338554"/>
          </a:xfrm>
          <a:prstGeom prst="rect">
            <a:avLst/>
          </a:prstGeom>
        </p:spPr>
        <p:txBody>
          <a:bodyPr wrap="square">
            <a:spAutoFit/>
          </a:bodyPr>
          <a:lstStyle/>
          <a:p>
            <a:r>
              <a:rPr lang="en-US" sz="1600" i="1" dirty="0"/>
              <a:t>Credit: Adam </a:t>
            </a:r>
            <a:r>
              <a:rPr lang="en-US" sz="1600" i="1" dirty="0" err="1"/>
              <a:t>Geitgey</a:t>
            </a:r>
            <a:r>
              <a:rPr lang="en-US" sz="1600" i="1" dirty="0"/>
              <a:t>, Medium</a:t>
            </a:r>
          </a:p>
        </p:txBody>
      </p:sp>
    </p:spTree>
    <p:extLst>
      <p:ext uri="{BB962C8B-B14F-4D97-AF65-F5344CB8AC3E}">
        <p14:creationId xmlns:p14="http://schemas.microsoft.com/office/powerpoint/2010/main" val="2006925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3" name="Content Placeholder 2"/>
          <p:cNvSpPr>
            <a:spLocks noGrp="1"/>
          </p:cNvSpPr>
          <p:nvPr>
            <p:ph idx="1"/>
          </p:nvPr>
        </p:nvSpPr>
        <p:spPr>
          <a:xfrm>
            <a:off x="-309600" y="1260420"/>
            <a:ext cx="11757600" cy="5016010"/>
          </a:xfrm>
        </p:spPr>
        <p:txBody>
          <a:bodyPr>
            <a:normAutofit/>
          </a:bodyPr>
          <a:lstStyle/>
          <a:p>
            <a:pPr lvl="1"/>
            <a:r>
              <a:rPr lang="en-US" sz="2400" dirty="0"/>
              <a:t>Three generators</a:t>
            </a:r>
          </a:p>
          <a:p>
            <a:pPr lvl="1"/>
            <a:endParaRPr lang="en-US" sz="2400" dirty="0"/>
          </a:p>
        </p:txBody>
      </p:sp>
    </p:spTree>
    <p:extLst>
      <p:ext uri="{BB962C8B-B14F-4D97-AF65-F5344CB8AC3E}">
        <p14:creationId xmlns:p14="http://schemas.microsoft.com/office/powerpoint/2010/main" val="4159600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3" name="Content Placeholder 2"/>
          <p:cNvSpPr>
            <a:spLocks noGrp="1"/>
          </p:cNvSpPr>
          <p:nvPr>
            <p:ph idx="1"/>
          </p:nvPr>
        </p:nvSpPr>
        <p:spPr>
          <a:xfrm>
            <a:off x="-309600" y="1260420"/>
            <a:ext cx="11757600" cy="5016010"/>
          </a:xfrm>
        </p:spPr>
        <p:txBody>
          <a:bodyPr>
            <a:normAutofit/>
          </a:bodyPr>
          <a:lstStyle/>
          <a:p>
            <a:pPr lvl="1"/>
            <a:r>
              <a:rPr lang="en-US" sz="2400" dirty="0"/>
              <a:t>Three generators</a:t>
            </a:r>
          </a:p>
          <a:p>
            <a:pPr lvl="2"/>
            <a:r>
              <a:rPr lang="en-US" sz="2400" dirty="0"/>
              <a:t>Unweighted generator UW that used model trained on combined dataset</a:t>
            </a:r>
          </a:p>
          <a:p>
            <a:pPr marL="810000" lvl="2" indent="0">
              <a:buNone/>
            </a:pPr>
            <a:endParaRPr lang="en-US" sz="2400" dirty="0"/>
          </a:p>
          <a:p>
            <a:pPr lvl="1"/>
            <a:endParaRPr lang="en-US" sz="2400" dirty="0"/>
          </a:p>
        </p:txBody>
      </p:sp>
    </p:spTree>
    <p:extLst>
      <p:ext uri="{BB962C8B-B14F-4D97-AF65-F5344CB8AC3E}">
        <p14:creationId xmlns:p14="http://schemas.microsoft.com/office/powerpoint/2010/main" val="332196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3" name="Content Placeholder 2"/>
          <p:cNvSpPr>
            <a:spLocks noGrp="1"/>
          </p:cNvSpPr>
          <p:nvPr>
            <p:ph idx="1"/>
          </p:nvPr>
        </p:nvSpPr>
        <p:spPr>
          <a:xfrm>
            <a:off x="-309600" y="1260420"/>
            <a:ext cx="11757600" cy="5016010"/>
          </a:xfrm>
        </p:spPr>
        <p:txBody>
          <a:bodyPr>
            <a:normAutofit/>
          </a:bodyPr>
          <a:lstStyle/>
          <a:p>
            <a:pPr lvl="1"/>
            <a:r>
              <a:rPr lang="en-US" sz="2400" dirty="0"/>
              <a:t>Three generators</a:t>
            </a:r>
          </a:p>
          <a:p>
            <a:pPr lvl="2"/>
            <a:r>
              <a:rPr lang="en-US" sz="2400" dirty="0"/>
              <a:t>Unweighted generator UW that used model trained on combined dataset</a:t>
            </a:r>
          </a:p>
          <a:p>
            <a:pPr lvl="2"/>
            <a:r>
              <a:rPr lang="en-US" sz="2400" dirty="0"/>
              <a:t>Weighted generator WC that used model trained on combined dataset</a:t>
            </a:r>
          </a:p>
          <a:p>
            <a:pPr lvl="1"/>
            <a:endParaRPr lang="en-US" sz="2400" dirty="0"/>
          </a:p>
        </p:txBody>
      </p:sp>
    </p:spTree>
    <p:extLst>
      <p:ext uri="{BB962C8B-B14F-4D97-AF65-F5344CB8AC3E}">
        <p14:creationId xmlns:p14="http://schemas.microsoft.com/office/powerpoint/2010/main" val="149163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3" name="Content Placeholder 2"/>
          <p:cNvSpPr>
            <a:spLocks noGrp="1"/>
          </p:cNvSpPr>
          <p:nvPr>
            <p:ph idx="1"/>
          </p:nvPr>
        </p:nvSpPr>
        <p:spPr>
          <a:xfrm>
            <a:off x="-309600" y="1260420"/>
            <a:ext cx="11757600" cy="5016010"/>
          </a:xfrm>
        </p:spPr>
        <p:txBody>
          <a:bodyPr>
            <a:normAutofit/>
          </a:bodyPr>
          <a:lstStyle/>
          <a:p>
            <a:pPr lvl="1"/>
            <a:r>
              <a:rPr lang="en-US" sz="2400" dirty="0"/>
              <a:t>Three generators</a:t>
            </a:r>
          </a:p>
          <a:p>
            <a:pPr lvl="2"/>
            <a:r>
              <a:rPr lang="en-US" sz="2400" dirty="0"/>
              <a:t>Unweighted generator UW that used model trained on combined dataset</a:t>
            </a:r>
          </a:p>
          <a:p>
            <a:pPr lvl="2"/>
            <a:r>
              <a:rPr lang="en-US" sz="2400" dirty="0"/>
              <a:t>Weighted generator WC that used model trained on combined dataset</a:t>
            </a:r>
          </a:p>
          <a:p>
            <a:pPr lvl="2"/>
            <a:r>
              <a:rPr lang="en-US" sz="2400" dirty="0"/>
              <a:t>Weighted generator WS that used the models trained separately i.e. consisted of an SMB-only sub generator and a KI-only sub generator</a:t>
            </a:r>
          </a:p>
          <a:p>
            <a:pPr lvl="1"/>
            <a:endParaRPr lang="en-US" sz="2400" dirty="0"/>
          </a:p>
        </p:txBody>
      </p:sp>
    </p:spTree>
    <p:extLst>
      <p:ext uri="{BB962C8B-B14F-4D97-AF65-F5344CB8AC3E}">
        <p14:creationId xmlns:p14="http://schemas.microsoft.com/office/powerpoint/2010/main" val="194872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100800"/>
            <a:ext cx="7705075" cy="705308"/>
          </a:xfrm>
        </p:spPr>
        <p:txBody>
          <a:bodyPr>
            <a:normAutofit/>
          </a:bodyPr>
          <a:lstStyle/>
          <a:p>
            <a:pPr algn="ctr"/>
            <a:r>
              <a:rPr lang="en-US" sz="4000" dirty="0"/>
              <a:t>Motivation</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91439" y="1066774"/>
            <a:ext cx="548056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Recent work on training models on existing levels to generate new levels</a:t>
            </a:r>
          </a:p>
          <a:p>
            <a:pPr lvl="1"/>
            <a:r>
              <a:rPr lang="en-US" sz="2200" dirty="0"/>
              <a:t>Sequence Prediction using LSTMs</a:t>
            </a:r>
          </a:p>
          <a:p>
            <a:pPr lvl="1"/>
            <a:r>
              <a:rPr lang="en-US" sz="2200" dirty="0"/>
              <a:t>Conceptual blending</a:t>
            </a:r>
          </a:p>
          <a:p>
            <a:endParaRPr lang="en-US" sz="2400" dirty="0"/>
          </a:p>
        </p:txBody>
      </p:sp>
      <p:pic>
        <p:nvPicPr>
          <p:cNvPr id="6" name="Picture 5">
            <a:extLst>
              <a:ext uri="{FF2B5EF4-FFF2-40B4-BE49-F238E27FC236}">
                <a16:creationId xmlns:a16="http://schemas.microsoft.com/office/drawing/2014/main" id="{5386FC9E-252E-4BBC-9B93-A915B5FAA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000" y="4264653"/>
            <a:ext cx="6184490" cy="1855347"/>
          </a:xfrm>
          <a:prstGeom prst="rect">
            <a:avLst/>
          </a:prstGeom>
        </p:spPr>
      </p:pic>
      <p:sp>
        <p:nvSpPr>
          <p:cNvPr id="9" name="TextBox 8">
            <a:extLst>
              <a:ext uri="{FF2B5EF4-FFF2-40B4-BE49-F238E27FC236}">
                <a16:creationId xmlns:a16="http://schemas.microsoft.com/office/drawing/2014/main" id="{870A028C-BA22-4146-AECA-F5C55E905A07}"/>
              </a:ext>
            </a:extLst>
          </p:cNvPr>
          <p:cNvSpPr txBox="1"/>
          <p:nvPr/>
        </p:nvSpPr>
        <p:spPr>
          <a:xfrm>
            <a:off x="5697796" y="6159162"/>
            <a:ext cx="3404203" cy="369332"/>
          </a:xfrm>
          <a:prstGeom prst="rect">
            <a:avLst/>
          </a:prstGeom>
          <a:noFill/>
        </p:spPr>
        <p:txBody>
          <a:bodyPr wrap="square" rtlCol="0">
            <a:spAutoFit/>
          </a:bodyPr>
          <a:lstStyle/>
          <a:p>
            <a:r>
              <a:rPr lang="en-US" i="1" dirty="0" err="1"/>
              <a:t>Guzdial</a:t>
            </a:r>
            <a:r>
              <a:rPr lang="en-US" i="1" dirty="0"/>
              <a:t> and </a:t>
            </a:r>
            <a:r>
              <a:rPr lang="en-US" i="1" dirty="0" err="1"/>
              <a:t>Riedl</a:t>
            </a:r>
            <a:r>
              <a:rPr lang="en-US" i="1" dirty="0"/>
              <a:t>, 2016</a:t>
            </a:r>
          </a:p>
        </p:txBody>
      </p:sp>
      <p:pic>
        <p:nvPicPr>
          <p:cNvPr id="10" name="Picture 9">
            <a:extLst>
              <a:ext uri="{FF2B5EF4-FFF2-40B4-BE49-F238E27FC236}">
                <a16:creationId xmlns:a16="http://schemas.microsoft.com/office/drawing/2014/main" id="{877A1ABC-3660-4474-86F2-694322B042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99" y="1066774"/>
            <a:ext cx="2343101" cy="2562026"/>
          </a:xfrm>
          <a:prstGeom prst="rect">
            <a:avLst/>
          </a:prstGeom>
        </p:spPr>
      </p:pic>
      <p:sp>
        <p:nvSpPr>
          <p:cNvPr id="11" name="TextBox 10">
            <a:extLst>
              <a:ext uri="{FF2B5EF4-FFF2-40B4-BE49-F238E27FC236}">
                <a16:creationId xmlns:a16="http://schemas.microsoft.com/office/drawing/2014/main" id="{5EE4BD9B-8CCB-4869-AD3C-D8627C9EF993}"/>
              </a:ext>
            </a:extLst>
          </p:cNvPr>
          <p:cNvSpPr txBox="1"/>
          <p:nvPr/>
        </p:nvSpPr>
        <p:spPr>
          <a:xfrm>
            <a:off x="7726996" y="3609332"/>
            <a:ext cx="3404203" cy="369332"/>
          </a:xfrm>
          <a:prstGeom prst="rect">
            <a:avLst/>
          </a:prstGeom>
          <a:noFill/>
        </p:spPr>
        <p:txBody>
          <a:bodyPr wrap="square" rtlCol="0">
            <a:spAutoFit/>
          </a:bodyPr>
          <a:lstStyle/>
          <a:p>
            <a:r>
              <a:rPr lang="en-US" i="1" dirty="0"/>
              <a:t>Summerville and </a:t>
            </a:r>
            <a:r>
              <a:rPr lang="en-US" i="1" dirty="0" err="1"/>
              <a:t>Mateas</a:t>
            </a:r>
            <a:r>
              <a:rPr lang="en-US" i="1" dirty="0"/>
              <a:t>, 2016</a:t>
            </a:r>
          </a:p>
        </p:txBody>
      </p:sp>
    </p:spTree>
    <p:extLst>
      <p:ext uri="{BB962C8B-B14F-4D97-AF65-F5344CB8AC3E}">
        <p14:creationId xmlns:p14="http://schemas.microsoft.com/office/powerpoint/2010/main" val="224184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3" name="Content Placeholder 2"/>
          <p:cNvSpPr>
            <a:spLocks noGrp="1"/>
          </p:cNvSpPr>
          <p:nvPr>
            <p:ph idx="1"/>
          </p:nvPr>
        </p:nvSpPr>
        <p:spPr>
          <a:xfrm>
            <a:off x="-309600" y="1260420"/>
            <a:ext cx="11757600" cy="5016010"/>
          </a:xfrm>
        </p:spPr>
        <p:txBody>
          <a:bodyPr>
            <a:normAutofit/>
          </a:bodyPr>
          <a:lstStyle/>
          <a:p>
            <a:pPr lvl="1"/>
            <a:r>
              <a:rPr lang="en-US" sz="2400" dirty="0"/>
              <a:t>Three generators</a:t>
            </a:r>
          </a:p>
          <a:p>
            <a:pPr lvl="2"/>
            <a:r>
              <a:rPr lang="en-US" sz="2400" dirty="0"/>
              <a:t>Unweighted generator UW that used model trained on combined dataset</a:t>
            </a:r>
          </a:p>
          <a:p>
            <a:pPr lvl="2"/>
            <a:r>
              <a:rPr lang="en-US" sz="2400" dirty="0"/>
              <a:t>Weighted generator WC that used model trained on combined dataset</a:t>
            </a:r>
          </a:p>
          <a:p>
            <a:pPr lvl="2"/>
            <a:r>
              <a:rPr lang="en-US" sz="2400" dirty="0"/>
              <a:t>Weighted generator WS that used the models trained separately i.e. consisted of an SMB-only sub generator and a KI-only sub generator</a:t>
            </a:r>
          </a:p>
          <a:p>
            <a:pPr marL="450000" lvl="1" indent="0">
              <a:buNone/>
            </a:pPr>
            <a:endParaRPr lang="en-US" sz="2400" dirty="0"/>
          </a:p>
          <a:p>
            <a:pPr lvl="1"/>
            <a:r>
              <a:rPr lang="en-US" sz="2400" dirty="0"/>
              <a:t>For UW, generated levels consisting of 200 sequences </a:t>
            </a:r>
          </a:p>
          <a:p>
            <a:pPr lvl="1"/>
            <a:endParaRPr lang="en-US" sz="2400" dirty="0"/>
          </a:p>
          <a:p>
            <a:pPr lvl="1"/>
            <a:endParaRPr lang="en-US" sz="2400" dirty="0"/>
          </a:p>
        </p:txBody>
      </p:sp>
    </p:spTree>
    <p:extLst>
      <p:ext uri="{BB962C8B-B14F-4D97-AF65-F5344CB8AC3E}">
        <p14:creationId xmlns:p14="http://schemas.microsoft.com/office/powerpoint/2010/main" val="3676817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3" name="Content Placeholder 2"/>
          <p:cNvSpPr>
            <a:spLocks noGrp="1"/>
          </p:cNvSpPr>
          <p:nvPr>
            <p:ph idx="1"/>
          </p:nvPr>
        </p:nvSpPr>
        <p:spPr>
          <a:xfrm>
            <a:off x="-309600" y="1260420"/>
            <a:ext cx="11757600" cy="5016010"/>
          </a:xfrm>
        </p:spPr>
        <p:txBody>
          <a:bodyPr>
            <a:noAutofit/>
          </a:bodyPr>
          <a:lstStyle/>
          <a:p>
            <a:pPr lvl="1"/>
            <a:r>
              <a:rPr lang="en-US" sz="2400" dirty="0"/>
              <a:t>Three generators</a:t>
            </a:r>
          </a:p>
          <a:p>
            <a:pPr lvl="2"/>
            <a:r>
              <a:rPr lang="en-US" sz="2400" dirty="0"/>
              <a:t>Unweighted generator UW that used model trained on combined dataset</a:t>
            </a:r>
          </a:p>
          <a:p>
            <a:pPr lvl="2"/>
            <a:r>
              <a:rPr lang="en-US" sz="2400" dirty="0"/>
              <a:t>Weighted generator WC that used model trained on combined dataset</a:t>
            </a:r>
          </a:p>
          <a:p>
            <a:pPr lvl="2"/>
            <a:r>
              <a:rPr lang="en-US" sz="2400" dirty="0"/>
              <a:t>Weighted generator WS that used the models trained separately i.e. consisted of an SMB-only sub generator and a KI-only sub generator</a:t>
            </a:r>
          </a:p>
          <a:p>
            <a:pPr marL="450000" lvl="1" indent="0">
              <a:buNone/>
            </a:pPr>
            <a:endParaRPr lang="en-US" sz="2400" dirty="0"/>
          </a:p>
          <a:p>
            <a:pPr lvl="1"/>
            <a:r>
              <a:rPr lang="en-US" sz="2400" dirty="0"/>
              <a:t>For UW, generated levels consisting of 200 sequences </a:t>
            </a:r>
          </a:p>
          <a:p>
            <a:pPr lvl="1"/>
            <a:endParaRPr lang="en-US" sz="2400" dirty="0"/>
          </a:p>
          <a:p>
            <a:pPr lvl="1"/>
            <a:r>
              <a:rPr lang="en-US" sz="2400" dirty="0"/>
              <a:t>For both WC and WS, generated levels consisting of 10 segments of 20 sequences each</a:t>
            </a:r>
          </a:p>
          <a:p>
            <a:pPr lvl="1"/>
            <a:endParaRPr lang="en-US" sz="2400" dirty="0"/>
          </a:p>
        </p:txBody>
      </p:sp>
    </p:spTree>
    <p:extLst>
      <p:ext uri="{BB962C8B-B14F-4D97-AF65-F5344CB8AC3E}">
        <p14:creationId xmlns:p14="http://schemas.microsoft.com/office/powerpoint/2010/main" val="419484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9" name="Picture 8">
            <a:extLst>
              <a:ext uri="{FF2B5EF4-FFF2-40B4-BE49-F238E27FC236}">
                <a16:creationId xmlns:a16="http://schemas.microsoft.com/office/drawing/2014/main" id="{7F37AF19-04CA-4DCD-A58D-8E97B14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75" y="2655148"/>
            <a:ext cx="10963915" cy="1484174"/>
          </a:xfrm>
          <a:prstGeom prst="rect">
            <a:avLst/>
          </a:prstGeom>
        </p:spPr>
      </p:pic>
      <p:sp>
        <p:nvSpPr>
          <p:cNvPr id="5" name="TextBox 4">
            <a:extLst>
              <a:ext uri="{FF2B5EF4-FFF2-40B4-BE49-F238E27FC236}">
                <a16:creationId xmlns:a16="http://schemas.microsoft.com/office/drawing/2014/main" id="{8CDA6FBE-0EF6-4E52-A4B3-39144A377D5F}"/>
              </a:ext>
            </a:extLst>
          </p:cNvPr>
          <p:cNvSpPr txBox="1"/>
          <p:nvPr/>
        </p:nvSpPr>
        <p:spPr>
          <a:xfrm>
            <a:off x="4969396" y="4220778"/>
            <a:ext cx="3404203" cy="430887"/>
          </a:xfrm>
          <a:prstGeom prst="rect">
            <a:avLst/>
          </a:prstGeom>
          <a:noFill/>
        </p:spPr>
        <p:txBody>
          <a:bodyPr wrap="square" rtlCol="0">
            <a:spAutoFit/>
          </a:bodyPr>
          <a:lstStyle/>
          <a:p>
            <a:r>
              <a:rPr lang="en-US" sz="2200" dirty="0"/>
              <a:t>Unweighted Generator</a:t>
            </a:r>
          </a:p>
        </p:txBody>
      </p:sp>
    </p:spTree>
    <p:extLst>
      <p:ext uri="{BB962C8B-B14F-4D97-AF65-F5344CB8AC3E}">
        <p14:creationId xmlns:p14="http://schemas.microsoft.com/office/powerpoint/2010/main" val="3879625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37AF19-04CA-4DCD-A58D-8E97B14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75" y="2655148"/>
            <a:ext cx="10963915" cy="1484174"/>
          </a:xfrm>
          <a:prstGeom prst="rect">
            <a:avLst/>
          </a:prstGeom>
        </p:spPr>
      </p:pic>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5" name="TextBox 4">
            <a:extLst>
              <a:ext uri="{FF2B5EF4-FFF2-40B4-BE49-F238E27FC236}">
                <a16:creationId xmlns:a16="http://schemas.microsoft.com/office/drawing/2014/main" id="{8CDA6FBE-0EF6-4E52-A4B3-39144A377D5F}"/>
              </a:ext>
            </a:extLst>
          </p:cNvPr>
          <p:cNvSpPr txBox="1"/>
          <p:nvPr/>
        </p:nvSpPr>
        <p:spPr>
          <a:xfrm>
            <a:off x="4969396" y="4220778"/>
            <a:ext cx="3404203" cy="430887"/>
          </a:xfrm>
          <a:prstGeom prst="rect">
            <a:avLst/>
          </a:prstGeom>
          <a:noFill/>
        </p:spPr>
        <p:txBody>
          <a:bodyPr wrap="square" rtlCol="0">
            <a:spAutoFit/>
          </a:bodyPr>
          <a:lstStyle/>
          <a:p>
            <a:r>
              <a:rPr lang="en-US" sz="2200" dirty="0"/>
              <a:t>Unweighted Generator</a:t>
            </a:r>
          </a:p>
        </p:txBody>
      </p:sp>
      <p:sp>
        <p:nvSpPr>
          <p:cNvPr id="7" name="Rectangle 6">
            <a:extLst>
              <a:ext uri="{FF2B5EF4-FFF2-40B4-BE49-F238E27FC236}">
                <a16:creationId xmlns:a16="http://schemas.microsoft.com/office/drawing/2014/main" id="{92448C6E-31D2-4BA0-96FB-337940254C2F}"/>
              </a:ext>
            </a:extLst>
          </p:cNvPr>
          <p:cNvSpPr/>
          <p:nvPr/>
        </p:nvSpPr>
        <p:spPr>
          <a:xfrm>
            <a:off x="1087200" y="3024000"/>
            <a:ext cx="1216800" cy="5040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3944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37AF19-04CA-4DCD-A58D-8E97B14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75" y="2655148"/>
            <a:ext cx="10963915" cy="1484174"/>
          </a:xfrm>
          <a:prstGeom prst="rect">
            <a:avLst/>
          </a:prstGeom>
        </p:spPr>
      </p:pic>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5" name="TextBox 4">
            <a:extLst>
              <a:ext uri="{FF2B5EF4-FFF2-40B4-BE49-F238E27FC236}">
                <a16:creationId xmlns:a16="http://schemas.microsoft.com/office/drawing/2014/main" id="{8CDA6FBE-0EF6-4E52-A4B3-39144A377D5F}"/>
              </a:ext>
            </a:extLst>
          </p:cNvPr>
          <p:cNvSpPr txBox="1"/>
          <p:nvPr/>
        </p:nvSpPr>
        <p:spPr>
          <a:xfrm>
            <a:off x="4969396" y="4220778"/>
            <a:ext cx="3404203" cy="430887"/>
          </a:xfrm>
          <a:prstGeom prst="rect">
            <a:avLst/>
          </a:prstGeom>
          <a:noFill/>
        </p:spPr>
        <p:txBody>
          <a:bodyPr wrap="square" rtlCol="0">
            <a:spAutoFit/>
          </a:bodyPr>
          <a:lstStyle/>
          <a:p>
            <a:r>
              <a:rPr lang="en-US" sz="2200" dirty="0"/>
              <a:t>Unweighted Generator</a:t>
            </a:r>
          </a:p>
        </p:txBody>
      </p:sp>
      <p:sp>
        <p:nvSpPr>
          <p:cNvPr id="7" name="Rectangle 6">
            <a:extLst>
              <a:ext uri="{FF2B5EF4-FFF2-40B4-BE49-F238E27FC236}">
                <a16:creationId xmlns:a16="http://schemas.microsoft.com/office/drawing/2014/main" id="{92448C6E-31D2-4BA0-96FB-337940254C2F}"/>
              </a:ext>
            </a:extLst>
          </p:cNvPr>
          <p:cNvSpPr/>
          <p:nvPr/>
        </p:nvSpPr>
        <p:spPr>
          <a:xfrm>
            <a:off x="2808000" y="2901600"/>
            <a:ext cx="1576800" cy="7200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144320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37AF19-04CA-4DCD-A58D-8E97B14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75" y="2655148"/>
            <a:ext cx="10963915" cy="1484174"/>
          </a:xfrm>
          <a:prstGeom prst="rect">
            <a:avLst/>
          </a:prstGeom>
        </p:spPr>
      </p:pic>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5" name="TextBox 4">
            <a:extLst>
              <a:ext uri="{FF2B5EF4-FFF2-40B4-BE49-F238E27FC236}">
                <a16:creationId xmlns:a16="http://schemas.microsoft.com/office/drawing/2014/main" id="{8CDA6FBE-0EF6-4E52-A4B3-39144A377D5F}"/>
              </a:ext>
            </a:extLst>
          </p:cNvPr>
          <p:cNvSpPr txBox="1"/>
          <p:nvPr/>
        </p:nvSpPr>
        <p:spPr>
          <a:xfrm>
            <a:off x="4969396" y="4220778"/>
            <a:ext cx="3404203" cy="430887"/>
          </a:xfrm>
          <a:prstGeom prst="rect">
            <a:avLst/>
          </a:prstGeom>
          <a:noFill/>
        </p:spPr>
        <p:txBody>
          <a:bodyPr wrap="square" rtlCol="0">
            <a:spAutoFit/>
          </a:bodyPr>
          <a:lstStyle/>
          <a:p>
            <a:r>
              <a:rPr lang="en-US" sz="2200" dirty="0"/>
              <a:t>Unweighted Generator</a:t>
            </a:r>
          </a:p>
        </p:txBody>
      </p:sp>
      <p:sp>
        <p:nvSpPr>
          <p:cNvPr id="7" name="Rectangle 6">
            <a:extLst>
              <a:ext uri="{FF2B5EF4-FFF2-40B4-BE49-F238E27FC236}">
                <a16:creationId xmlns:a16="http://schemas.microsoft.com/office/drawing/2014/main" id="{92448C6E-31D2-4BA0-96FB-337940254C2F}"/>
              </a:ext>
            </a:extLst>
          </p:cNvPr>
          <p:cNvSpPr/>
          <p:nvPr/>
        </p:nvSpPr>
        <p:spPr>
          <a:xfrm>
            <a:off x="4456800" y="3312000"/>
            <a:ext cx="993600" cy="2808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2294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37AF19-04CA-4DCD-A58D-8E97B14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75" y="2655148"/>
            <a:ext cx="10963915" cy="1484174"/>
          </a:xfrm>
          <a:prstGeom prst="rect">
            <a:avLst/>
          </a:prstGeom>
        </p:spPr>
      </p:pic>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5" name="TextBox 4">
            <a:extLst>
              <a:ext uri="{FF2B5EF4-FFF2-40B4-BE49-F238E27FC236}">
                <a16:creationId xmlns:a16="http://schemas.microsoft.com/office/drawing/2014/main" id="{8CDA6FBE-0EF6-4E52-A4B3-39144A377D5F}"/>
              </a:ext>
            </a:extLst>
          </p:cNvPr>
          <p:cNvSpPr txBox="1"/>
          <p:nvPr/>
        </p:nvSpPr>
        <p:spPr>
          <a:xfrm>
            <a:off x="4969396" y="4220778"/>
            <a:ext cx="3404203" cy="430887"/>
          </a:xfrm>
          <a:prstGeom prst="rect">
            <a:avLst/>
          </a:prstGeom>
          <a:noFill/>
        </p:spPr>
        <p:txBody>
          <a:bodyPr wrap="square" rtlCol="0">
            <a:spAutoFit/>
          </a:bodyPr>
          <a:lstStyle/>
          <a:p>
            <a:r>
              <a:rPr lang="en-US" sz="2200" dirty="0"/>
              <a:t>Unweighted Generator</a:t>
            </a:r>
          </a:p>
        </p:txBody>
      </p:sp>
      <p:sp>
        <p:nvSpPr>
          <p:cNvPr id="7" name="Rectangle 6">
            <a:extLst>
              <a:ext uri="{FF2B5EF4-FFF2-40B4-BE49-F238E27FC236}">
                <a16:creationId xmlns:a16="http://schemas.microsoft.com/office/drawing/2014/main" id="{92448C6E-31D2-4BA0-96FB-337940254C2F}"/>
              </a:ext>
            </a:extLst>
          </p:cNvPr>
          <p:cNvSpPr/>
          <p:nvPr/>
        </p:nvSpPr>
        <p:spPr>
          <a:xfrm>
            <a:off x="5565600" y="2937600"/>
            <a:ext cx="1418400" cy="6984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467646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37AF19-04CA-4DCD-A58D-8E97B14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75" y="2655148"/>
            <a:ext cx="10963915" cy="1484174"/>
          </a:xfrm>
          <a:prstGeom prst="rect">
            <a:avLst/>
          </a:prstGeom>
        </p:spPr>
      </p:pic>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5" name="TextBox 4">
            <a:extLst>
              <a:ext uri="{FF2B5EF4-FFF2-40B4-BE49-F238E27FC236}">
                <a16:creationId xmlns:a16="http://schemas.microsoft.com/office/drawing/2014/main" id="{8CDA6FBE-0EF6-4E52-A4B3-39144A377D5F}"/>
              </a:ext>
            </a:extLst>
          </p:cNvPr>
          <p:cNvSpPr txBox="1"/>
          <p:nvPr/>
        </p:nvSpPr>
        <p:spPr>
          <a:xfrm>
            <a:off x="4969396" y="4220778"/>
            <a:ext cx="3404203" cy="430887"/>
          </a:xfrm>
          <a:prstGeom prst="rect">
            <a:avLst/>
          </a:prstGeom>
          <a:noFill/>
        </p:spPr>
        <p:txBody>
          <a:bodyPr wrap="square" rtlCol="0">
            <a:spAutoFit/>
          </a:bodyPr>
          <a:lstStyle/>
          <a:p>
            <a:r>
              <a:rPr lang="en-US" sz="2200" dirty="0"/>
              <a:t>Unweighted Generator</a:t>
            </a:r>
          </a:p>
        </p:txBody>
      </p:sp>
      <p:sp>
        <p:nvSpPr>
          <p:cNvPr id="7" name="Rectangle 6">
            <a:extLst>
              <a:ext uri="{FF2B5EF4-FFF2-40B4-BE49-F238E27FC236}">
                <a16:creationId xmlns:a16="http://schemas.microsoft.com/office/drawing/2014/main" id="{92448C6E-31D2-4BA0-96FB-337940254C2F}"/>
              </a:ext>
            </a:extLst>
          </p:cNvPr>
          <p:cNvSpPr/>
          <p:nvPr/>
        </p:nvSpPr>
        <p:spPr>
          <a:xfrm>
            <a:off x="7034400" y="3391200"/>
            <a:ext cx="993600" cy="5832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5686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37AF19-04CA-4DCD-A58D-8E97B14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75" y="2655148"/>
            <a:ext cx="10963915" cy="1484174"/>
          </a:xfrm>
          <a:prstGeom prst="rect">
            <a:avLst/>
          </a:prstGeom>
        </p:spPr>
      </p:pic>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sp>
        <p:nvSpPr>
          <p:cNvPr id="5" name="TextBox 4">
            <a:extLst>
              <a:ext uri="{FF2B5EF4-FFF2-40B4-BE49-F238E27FC236}">
                <a16:creationId xmlns:a16="http://schemas.microsoft.com/office/drawing/2014/main" id="{8CDA6FBE-0EF6-4E52-A4B3-39144A377D5F}"/>
              </a:ext>
            </a:extLst>
          </p:cNvPr>
          <p:cNvSpPr txBox="1"/>
          <p:nvPr/>
        </p:nvSpPr>
        <p:spPr>
          <a:xfrm>
            <a:off x="4969396" y="4220778"/>
            <a:ext cx="3404203" cy="430887"/>
          </a:xfrm>
          <a:prstGeom prst="rect">
            <a:avLst/>
          </a:prstGeom>
          <a:noFill/>
        </p:spPr>
        <p:txBody>
          <a:bodyPr wrap="square" rtlCol="0">
            <a:spAutoFit/>
          </a:bodyPr>
          <a:lstStyle/>
          <a:p>
            <a:r>
              <a:rPr lang="en-US" sz="2200" dirty="0"/>
              <a:t>Unweighted Generator</a:t>
            </a:r>
          </a:p>
        </p:txBody>
      </p:sp>
      <p:sp>
        <p:nvSpPr>
          <p:cNvPr id="7" name="Rectangle 6">
            <a:extLst>
              <a:ext uri="{FF2B5EF4-FFF2-40B4-BE49-F238E27FC236}">
                <a16:creationId xmlns:a16="http://schemas.microsoft.com/office/drawing/2014/main" id="{92448C6E-31D2-4BA0-96FB-337940254C2F}"/>
              </a:ext>
            </a:extLst>
          </p:cNvPr>
          <p:cNvSpPr/>
          <p:nvPr/>
        </p:nvSpPr>
        <p:spPr>
          <a:xfrm>
            <a:off x="7869600" y="2714400"/>
            <a:ext cx="1504800" cy="11376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4999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901050CB-008E-4A2A-8B7D-EDC99E6EE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58" y="2443313"/>
            <a:ext cx="10935903" cy="2272687"/>
          </a:xfrm>
          <a:prstGeom prst="rect">
            <a:avLst/>
          </a:prstGeom>
        </p:spPr>
      </p:pic>
      <p:sp>
        <p:nvSpPr>
          <p:cNvPr id="4" name="TextBox 3">
            <a:extLst>
              <a:ext uri="{FF2B5EF4-FFF2-40B4-BE49-F238E27FC236}">
                <a16:creationId xmlns:a16="http://schemas.microsoft.com/office/drawing/2014/main" id="{6278F14C-2629-4E5C-AD25-4500CDF65EC8}"/>
              </a:ext>
            </a:extLst>
          </p:cNvPr>
          <p:cNvSpPr txBox="1"/>
          <p:nvPr/>
        </p:nvSpPr>
        <p:spPr>
          <a:xfrm>
            <a:off x="5055796" y="4788930"/>
            <a:ext cx="3404203" cy="430887"/>
          </a:xfrm>
          <a:prstGeom prst="rect">
            <a:avLst/>
          </a:prstGeom>
          <a:noFill/>
        </p:spPr>
        <p:txBody>
          <a:bodyPr wrap="square" rtlCol="0">
            <a:spAutoFit/>
          </a:bodyPr>
          <a:lstStyle/>
          <a:p>
            <a:r>
              <a:rPr lang="en-US" sz="2200" dirty="0"/>
              <a:t>Weighted Generator 1</a:t>
            </a:r>
          </a:p>
        </p:txBody>
      </p:sp>
    </p:spTree>
    <p:extLst>
      <p:ext uri="{BB962C8B-B14F-4D97-AF65-F5344CB8AC3E}">
        <p14:creationId xmlns:p14="http://schemas.microsoft.com/office/powerpoint/2010/main" val="102941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100800"/>
            <a:ext cx="7705075" cy="705308"/>
          </a:xfrm>
        </p:spPr>
        <p:txBody>
          <a:bodyPr>
            <a:normAutofit/>
          </a:bodyPr>
          <a:lstStyle/>
          <a:p>
            <a:pPr algn="ctr"/>
            <a:r>
              <a:rPr lang="en-US" sz="4000" dirty="0"/>
              <a:t>Motivation</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91439" y="1066774"/>
            <a:ext cx="526696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Recent work on training models on existing levels to generate new levels</a:t>
            </a:r>
          </a:p>
          <a:p>
            <a:pPr lvl="1"/>
            <a:r>
              <a:rPr lang="en-US" sz="2200" dirty="0"/>
              <a:t>Sequence Prediction using LSTMs</a:t>
            </a:r>
          </a:p>
          <a:p>
            <a:pPr lvl="1"/>
            <a:r>
              <a:rPr lang="en-US" sz="2200" dirty="0"/>
              <a:t>Conceptual blending</a:t>
            </a:r>
          </a:p>
          <a:p>
            <a:endParaRPr lang="en-US" sz="2400" dirty="0"/>
          </a:p>
          <a:p>
            <a:endParaRPr lang="en-US" sz="2400" dirty="0"/>
          </a:p>
          <a:p>
            <a:r>
              <a:rPr lang="en-US" sz="2400" dirty="0" err="1"/>
              <a:t>Gow</a:t>
            </a:r>
            <a:r>
              <a:rPr lang="en-US" sz="2400" dirty="0"/>
              <a:t> and </a:t>
            </a:r>
            <a:r>
              <a:rPr lang="en-US" sz="2400" dirty="0" err="1"/>
              <a:t>Corneli</a:t>
            </a:r>
            <a:r>
              <a:rPr lang="en-US" sz="2400" dirty="0"/>
              <a:t> proposed generating new games by blending entire games</a:t>
            </a:r>
          </a:p>
        </p:txBody>
      </p:sp>
    </p:spTree>
    <p:extLst>
      <p:ext uri="{BB962C8B-B14F-4D97-AF65-F5344CB8AC3E}">
        <p14:creationId xmlns:p14="http://schemas.microsoft.com/office/powerpoint/2010/main" val="2610796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901050CB-008E-4A2A-8B7D-EDC99E6EE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58" y="2443313"/>
            <a:ext cx="10935903" cy="2272687"/>
          </a:xfrm>
          <a:prstGeom prst="rect">
            <a:avLst/>
          </a:prstGeom>
        </p:spPr>
      </p:pic>
      <p:sp>
        <p:nvSpPr>
          <p:cNvPr id="4" name="TextBox 3">
            <a:extLst>
              <a:ext uri="{FF2B5EF4-FFF2-40B4-BE49-F238E27FC236}">
                <a16:creationId xmlns:a16="http://schemas.microsoft.com/office/drawing/2014/main" id="{6278F14C-2629-4E5C-AD25-4500CDF65EC8}"/>
              </a:ext>
            </a:extLst>
          </p:cNvPr>
          <p:cNvSpPr txBox="1"/>
          <p:nvPr/>
        </p:nvSpPr>
        <p:spPr>
          <a:xfrm>
            <a:off x="5055796" y="4788930"/>
            <a:ext cx="3404203" cy="430887"/>
          </a:xfrm>
          <a:prstGeom prst="rect">
            <a:avLst/>
          </a:prstGeom>
          <a:noFill/>
        </p:spPr>
        <p:txBody>
          <a:bodyPr wrap="square" rtlCol="0">
            <a:spAutoFit/>
          </a:bodyPr>
          <a:lstStyle/>
          <a:p>
            <a:r>
              <a:rPr lang="en-US" sz="2200" dirty="0"/>
              <a:t>Weighted Generator 1</a:t>
            </a:r>
          </a:p>
        </p:txBody>
      </p:sp>
      <p:sp>
        <p:nvSpPr>
          <p:cNvPr id="5" name="Rectangle 4">
            <a:extLst>
              <a:ext uri="{FF2B5EF4-FFF2-40B4-BE49-F238E27FC236}">
                <a16:creationId xmlns:a16="http://schemas.microsoft.com/office/drawing/2014/main" id="{90593C52-10C4-4E4C-834C-53E99FDE42D6}"/>
              </a:ext>
            </a:extLst>
          </p:cNvPr>
          <p:cNvSpPr/>
          <p:nvPr/>
        </p:nvSpPr>
        <p:spPr>
          <a:xfrm>
            <a:off x="885600" y="3429000"/>
            <a:ext cx="1252800" cy="6246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6056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901050CB-008E-4A2A-8B7D-EDC99E6EE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58" y="2443313"/>
            <a:ext cx="10935903" cy="2272687"/>
          </a:xfrm>
          <a:prstGeom prst="rect">
            <a:avLst/>
          </a:prstGeom>
        </p:spPr>
      </p:pic>
      <p:sp>
        <p:nvSpPr>
          <p:cNvPr id="4" name="TextBox 3">
            <a:extLst>
              <a:ext uri="{FF2B5EF4-FFF2-40B4-BE49-F238E27FC236}">
                <a16:creationId xmlns:a16="http://schemas.microsoft.com/office/drawing/2014/main" id="{6278F14C-2629-4E5C-AD25-4500CDF65EC8}"/>
              </a:ext>
            </a:extLst>
          </p:cNvPr>
          <p:cNvSpPr txBox="1"/>
          <p:nvPr/>
        </p:nvSpPr>
        <p:spPr>
          <a:xfrm>
            <a:off x="5055796" y="4788930"/>
            <a:ext cx="3404203" cy="430887"/>
          </a:xfrm>
          <a:prstGeom prst="rect">
            <a:avLst/>
          </a:prstGeom>
          <a:noFill/>
        </p:spPr>
        <p:txBody>
          <a:bodyPr wrap="square" rtlCol="0">
            <a:spAutoFit/>
          </a:bodyPr>
          <a:lstStyle/>
          <a:p>
            <a:r>
              <a:rPr lang="en-US" sz="2200" dirty="0"/>
              <a:t>Weighted Generator 1</a:t>
            </a:r>
          </a:p>
        </p:txBody>
      </p:sp>
      <p:sp>
        <p:nvSpPr>
          <p:cNvPr id="5" name="Rectangle 4">
            <a:extLst>
              <a:ext uri="{FF2B5EF4-FFF2-40B4-BE49-F238E27FC236}">
                <a16:creationId xmlns:a16="http://schemas.microsoft.com/office/drawing/2014/main" id="{90593C52-10C4-4E4C-834C-53E99FDE42D6}"/>
              </a:ext>
            </a:extLst>
          </p:cNvPr>
          <p:cNvSpPr/>
          <p:nvPr/>
        </p:nvSpPr>
        <p:spPr>
          <a:xfrm>
            <a:off x="2462400" y="3175200"/>
            <a:ext cx="1360800" cy="10656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656558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901050CB-008E-4A2A-8B7D-EDC99E6EE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58" y="2443313"/>
            <a:ext cx="10935903" cy="2272687"/>
          </a:xfrm>
          <a:prstGeom prst="rect">
            <a:avLst/>
          </a:prstGeom>
        </p:spPr>
      </p:pic>
      <p:sp>
        <p:nvSpPr>
          <p:cNvPr id="4" name="TextBox 3">
            <a:extLst>
              <a:ext uri="{FF2B5EF4-FFF2-40B4-BE49-F238E27FC236}">
                <a16:creationId xmlns:a16="http://schemas.microsoft.com/office/drawing/2014/main" id="{6278F14C-2629-4E5C-AD25-4500CDF65EC8}"/>
              </a:ext>
            </a:extLst>
          </p:cNvPr>
          <p:cNvSpPr txBox="1"/>
          <p:nvPr/>
        </p:nvSpPr>
        <p:spPr>
          <a:xfrm>
            <a:off x="5055796" y="4788930"/>
            <a:ext cx="3404203" cy="430887"/>
          </a:xfrm>
          <a:prstGeom prst="rect">
            <a:avLst/>
          </a:prstGeom>
          <a:noFill/>
        </p:spPr>
        <p:txBody>
          <a:bodyPr wrap="square" rtlCol="0">
            <a:spAutoFit/>
          </a:bodyPr>
          <a:lstStyle/>
          <a:p>
            <a:r>
              <a:rPr lang="en-US" sz="2200" dirty="0"/>
              <a:t>Weighted Generator 1</a:t>
            </a:r>
          </a:p>
        </p:txBody>
      </p:sp>
      <p:sp>
        <p:nvSpPr>
          <p:cNvPr id="5" name="Rectangle 4">
            <a:extLst>
              <a:ext uri="{FF2B5EF4-FFF2-40B4-BE49-F238E27FC236}">
                <a16:creationId xmlns:a16="http://schemas.microsoft.com/office/drawing/2014/main" id="{90593C52-10C4-4E4C-834C-53E99FDE42D6}"/>
              </a:ext>
            </a:extLst>
          </p:cNvPr>
          <p:cNvSpPr/>
          <p:nvPr/>
        </p:nvSpPr>
        <p:spPr>
          <a:xfrm>
            <a:off x="4183200" y="2764800"/>
            <a:ext cx="1274400" cy="5904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982019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901050CB-008E-4A2A-8B7D-EDC99E6EE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58" y="2443313"/>
            <a:ext cx="10935903" cy="2272687"/>
          </a:xfrm>
          <a:prstGeom prst="rect">
            <a:avLst/>
          </a:prstGeom>
        </p:spPr>
      </p:pic>
      <p:sp>
        <p:nvSpPr>
          <p:cNvPr id="4" name="TextBox 3">
            <a:extLst>
              <a:ext uri="{FF2B5EF4-FFF2-40B4-BE49-F238E27FC236}">
                <a16:creationId xmlns:a16="http://schemas.microsoft.com/office/drawing/2014/main" id="{6278F14C-2629-4E5C-AD25-4500CDF65EC8}"/>
              </a:ext>
            </a:extLst>
          </p:cNvPr>
          <p:cNvSpPr txBox="1"/>
          <p:nvPr/>
        </p:nvSpPr>
        <p:spPr>
          <a:xfrm>
            <a:off x="5055796" y="4788930"/>
            <a:ext cx="3404203" cy="430887"/>
          </a:xfrm>
          <a:prstGeom prst="rect">
            <a:avLst/>
          </a:prstGeom>
          <a:noFill/>
        </p:spPr>
        <p:txBody>
          <a:bodyPr wrap="square" rtlCol="0">
            <a:spAutoFit/>
          </a:bodyPr>
          <a:lstStyle/>
          <a:p>
            <a:r>
              <a:rPr lang="en-US" sz="2200" dirty="0"/>
              <a:t>Weighted Generator 1</a:t>
            </a:r>
          </a:p>
        </p:txBody>
      </p:sp>
      <p:sp>
        <p:nvSpPr>
          <p:cNvPr id="5" name="Rectangle 4">
            <a:extLst>
              <a:ext uri="{FF2B5EF4-FFF2-40B4-BE49-F238E27FC236}">
                <a16:creationId xmlns:a16="http://schemas.microsoft.com/office/drawing/2014/main" id="{90593C52-10C4-4E4C-834C-53E99FDE42D6}"/>
              </a:ext>
            </a:extLst>
          </p:cNvPr>
          <p:cNvSpPr/>
          <p:nvPr/>
        </p:nvSpPr>
        <p:spPr>
          <a:xfrm>
            <a:off x="4190400" y="3852000"/>
            <a:ext cx="1274400" cy="5904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3739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901050CB-008E-4A2A-8B7D-EDC99E6EE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58" y="2443313"/>
            <a:ext cx="10935903" cy="2272687"/>
          </a:xfrm>
          <a:prstGeom prst="rect">
            <a:avLst/>
          </a:prstGeom>
        </p:spPr>
      </p:pic>
      <p:sp>
        <p:nvSpPr>
          <p:cNvPr id="4" name="TextBox 3">
            <a:extLst>
              <a:ext uri="{FF2B5EF4-FFF2-40B4-BE49-F238E27FC236}">
                <a16:creationId xmlns:a16="http://schemas.microsoft.com/office/drawing/2014/main" id="{6278F14C-2629-4E5C-AD25-4500CDF65EC8}"/>
              </a:ext>
            </a:extLst>
          </p:cNvPr>
          <p:cNvSpPr txBox="1"/>
          <p:nvPr/>
        </p:nvSpPr>
        <p:spPr>
          <a:xfrm>
            <a:off x="5055796" y="4788930"/>
            <a:ext cx="3404203" cy="430887"/>
          </a:xfrm>
          <a:prstGeom prst="rect">
            <a:avLst/>
          </a:prstGeom>
          <a:noFill/>
        </p:spPr>
        <p:txBody>
          <a:bodyPr wrap="square" rtlCol="0">
            <a:spAutoFit/>
          </a:bodyPr>
          <a:lstStyle/>
          <a:p>
            <a:r>
              <a:rPr lang="en-US" sz="2200" dirty="0"/>
              <a:t>Weighted Generator 1</a:t>
            </a:r>
          </a:p>
        </p:txBody>
      </p:sp>
      <p:sp>
        <p:nvSpPr>
          <p:cNvPr id="5" name="Rectangle 4">
            <a:extLst>
              <a:ext uri="{FF2B5EF4-FFF2-40B4-BE49-F238E27FC236}">
                <a16:creationId xmlns:a16="http://schemas.microsoft.com/office/drawing/2014/main" id="{90593C52-10C4-4E4C-834C-53E99FDE42D6}"/>
              </a:ext>
            </a:extLst>
          </p:cNvPr>
          <p:cNvSpPr/>
          <p:nvPr/>
        </p:nvSpPr>
        <p:spPr>
          <a:xfrm>
            <a:off x="6184800" y="3240000"/>
            <a:ext cx="1044000" cy="7920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17070C4F-E60E-44F3-B72D-D3398F11906F}"/>
              </a:ext>
            </a:extLst>
          </p:cNvPr>
          <p:cNvSpPr/>
          <p:nvPr/>
        </p:nvSpPr>
        <p:spPr>
          <a:xfrm>
            <a:off x="3974400" y="2671200"/>
            <a:ext cx="3549600" cy="20304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6312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901050CB-008E-4A2A-8B7D-EDC99E6EE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58" y="2443313"/>
            <a:ext cx="10935903" cy="2272687"/>
          </a:xfrm>
          <a:prstGeom prst="rect">
            <a:avLst/>
          </a:prstGeom>
        </p:spPr>
      </p:pic>
      <p:sp>
        <p:nvSpPr>
          <p:cNvPr id="4" name="TextBox 3">
            <a:extLst>
              <a:ext uri="{FF2B5EF4-FFF2-40B4-BE49-F238E27FC236}">
                <a16:creationId xmlns:a16="http://schemas.microsoft.com/office/drawing/2014/main" id="{6278F14C-2629-4E5C-AD25-4500CDF65EC8}"/>
              </a:ext>
            </a:extLst>
          </p:cNvPr>
          <p:cNvSpPr txBox="1"/>
          <p:nvPr/>
        </p:nvSpPr>
        <p:spPr>
          <a:xfrm>
            <a:off x="5055796" y="4788930"/>
            <a:ext cx="3404203" cy="430887"/>
          </a:xfrm>
          <a:prstGeom prst="rect">
            <a:avLst/>
          </a:prstGeom>
          <a:noFill/>
        </p:spPr>
        <p:txBody>
          <a:bodyPr wrap="square" rtlCol="0">
            <a:spAutoFit/>
          </a:bodyPr>
          <a:lstStyle/>
          <a:p>
            <a:r>
              <a:rPr lang="en-US" sz="2200" dirty="0"/>
              <a:t>Weighted Generator 1</a:t>
            </a:r>
          </a:p>
        </p:txBody>
      </p:sp>
      <p:sp>
        <p:nvSpPr>
          <p:cNvPr id="5" name="Rectangle 4">
            <a:extLst>
              <a:ext uri="{FF2B5EF4-FFF2-40B4-BE49-F238E27FC236}">
                <a16:creationId xmlns:a16="http://schemas.microsoft.com/office/drawing/2014/main" id="{90593C52-10C4-4E4C-834C-53E99FDE42D6}"/>
              </a:ext>
            </a:extLst>
          </p:cNvPr>
          <p:cNvSpPr/>
          <p:nvPr/>
        </p:nvSpPr>
        <p:spPr>
          <a:xfrm>
            <a:off x="8107200" y="3240000"/>
            <a:ext cx="1044000" cy="7920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C406A9B-6234-4997-89CC-CE1DC9E56CD0}"/>
              </a:ext>
            </a:extLst>
          </p:cNvPr>
          <p:cNvSpPr/>
          <p:nvPr/>
        </p:nvSpPr>
        <p:spPr>
          <a:xfrm>
            <a:off x="2512800" y="2628000"/>
            <a:ext cx="6890400" cy="20880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86110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901050CB-008E-4A2A-8B7D-EDC99E6EE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58" y="2443313"/>
            <a:ext cx="10935903" cy="2272687"/>
          </a:xfrm>
          <a:prstGeom prst="rect">
            <a:avLst/>
          </a:prstGeom>
        </p:spPr>
      </p:pic>
      <p:sp>
        <p:nvSpPr>
          <p:cNvPr id="4" name="TextBox 3">
            <a:extLst>
              <a:ext uri="{FF2B5EF4-FFF2-40B4-BE49-F238E27FC236}">
                <a16:creationId xmlns:a16="http://schemas.microsoft.com/office/drawing/2014/main" id="{6278F14C-2629-4E5C-AD25-4500CDF65EC8}"/>
              </a:ext>
            </a:extLst>
          </p:cNvPr>
          <p:cNvSpPr txBox="1"/>
          <p:nvPr/>
        </p:nvSpPr>
        <p:spPr>
          <a:xfrm>
            <a:off x="5055796" y="4788930"/>
            <a:ext cx="3404203" cy="430887"/>
          </a:xfrm>
          <a:prstGeom prst="rect">
            <a:avLst/>
          </a:prstGeom>
          <a:noFill/>
        </p:spPr>
        <p:txBody>
          <a:bodyPr wrap="square" rtlCol="0">
            <a:spAutoFit/>
          </a:bodyPr>
          <a:lstStyle/>
          <a:p>
            <a:r>
              <a:rPr lang="en-US" sz="2200" dirty="0"/>
              <a:t>Weighted Generator 1</a:t>
            </a:r>
          </a:p>
        </p:txBody>
      </p:sp>
      <p:sp>
        <p:nvSpPr>
          <p:cNvPr id="5" name="Rectangle 4">
            <a:extLst>
              <a:ext uri="{FF2B5EF4-FFF2-40B4-BE49-F238E27FC236}">
                <a16:creationId xmlns:a16="http://schemas.microsoft.com/office/drawing/2014/main" id="{90593C52-10C4-4E4C-834C-53E99FDE42D6}"/>
              </a:ext>
            </a:extLst>
          </p:cNvPr>
          <p:cNvSpPr/>
          <p:nvPr/>
        </p:nvSpPr>
        <p:spPr>
          <a:xfrm>
            <a:off x="10029600" y="2916000"/>
            <a:ext cx="1044000" cy="7128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00923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AFB4EA9D-2564-4F90-AD91-0DD554AD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29" y="2403948"/>
            <a:ext cx="10701828" cy="2441652"/>
          </a:xfrm>
          <a:prstGeom prst="rect">
            <a:avLst/>
          </a:prstGeom>
        </p:spPr>
      </p:pic>
      <p:sp>
        <p:nvSpPr>
          <p:cNvPr id="4" name="TextBox 3">
            <a:extLst>
              <a:ext uri="{FF2B5EF4-FFF2-40B4-BE49-F238E27FC236}">
                <a16:creationId xmlns:a16="http://schemas.microsoft.com/office/drawing/2014/main" id="{C939EF81-6B46-46DE-A4D2-AB31CF37147E}"/>
              </a:ext>
            </a:extLst>
          </p:cNvPr>
          <p:cNvSpPr txBox="1"/>
          <p:nvPr/>
        </p:nvSpPr>
        <p:spPr>
          <a:xfrm>
            <a:off x="5055796" y="4845600"/>
            <a:ext cx="3404203" cy="430887"/>
          </a:xfrm>
          <a:prstGeom prst="rect">
            <a:avLst/>
          </a:prstGeom>
          <a:noFill/>
        </p:spPr>
        <p:txBody>
          <a:bodyPr wrap="square" rtlCol="0">
            <a:spAutoFit/>
          </a:bodyPr>
          <a:lstStyle/>
          <a:p>
            <a:r>
              <a:rPr lang="en-US" sz="2200" dirty="0"/>
              <a:t>Weighted Generator 2</a:t>
            </a:r>
          </a:p>
        </p:txBody>
      </p:sp>
    </p:spTree>
    <p:extLst>
      <p:ext uri="{BB962C8B-B14F-4D97-AF65-F5344CB8AC3E}">
        <p14:creationId xmlns:p14="http://schemas.microsoft.com/office/powerpoint/2010/main" val="2774495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AFB4EA9D-2564-4F90-AD91-0DD554AD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29" y="2403948"/>
            <a:ext cx="10701828" cy="2441652"/>
          </a:xfrm>
          <a:prstGeom prst="rect">
            <a:avLst/>
          </a:prstGeom>
        </p:spPr>
      </p:pic>
      <p:sp>
        <p:nvSpPr>
          <p:cNvPr id="4" name="TextBox 3">
            <a:extLst>
              <a:ext uri="{FF2B5EF4-FFF2-40B4-BE49-F238E27FC236}">
                <a16:creationId xmlns:a16="http://schemas.microsoft.com/office/drawing/2014/main" id="{C939EF81-6B46-46DE-A4D2-AB31CF37147E}"/>
              </a:ext>
            </a:extLst>
          </p:cNvPr>
          <p:cNvSpPr txBox="1"/>
          <p:nvPr/>
        </p:nvSpPr>
        <p:spPr>
          <a:xfrm>
            <a:off x="5055796" y="4845600"/>
            <a:ext cx="3404203" cy="430887"/>
          </a:xfrm>
          <a:prstGeom prst="rect">
            <a:avLst/>
          </a:prstGeom>
          <a:noFill/>
        </p:spPr>
        <p:txBody>
          <a:bodyPr wrap="square" rtlCol="0">
            <a:spAutoFit/>
          </a:bodyPr>
          <a:lstStyle/>
          <a:p>
            <a:r>
              <a:rPr lang="en-US" sz="2200" dirty="0"/>
              <a:t>Weighted Generator 2</a:t>
            </a:r>
          </a:p>
        </p:txBody>
      </p:sp>
      <p:sp>
        <p:nvSpPr>
          <p:cNvPr id="5" name="Rectangle 4">
            <a:extLst>
              <a:ext uri="{FF2B5EF4-FFF2-40B4-BE49-F238E27FC236}">
                <a16:creationId xmlns:a16="http://schemas.microsoft.com/office/drawing/2014/main" id="{BDFAAB8C-8C91-4003-9DAB-11363D2B5EBC}"/>
              </a:ext>
            </a:extLst>
          </p:cNvPr>
          <p:cNvSpPr/>
          <p:nvPr/>
        </p:nvSpPr>
        <p:spPr>
          <a:xfrm>
            <a:off x="972000" y="3492000"/>
            <a:ext cx="1216800" cy="5976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4773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AFB4EA9D-2564-4F90-AD91-0DD554AD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29" y="2403948"/>
            <a:ext cx="10701828" cy="2441652"/>
          </a:xfrm>
          <a:prstGeom prst="rect">
            <a:avLst/>
          </a:prstGeom>
        </p:spPr>
      </p:pic>
      <p:sp>
        <p:nvSpPr>
          <p:cNvPr id="4" name="TextBox 3">
            <a:extLst>
              <a:ext uri="{FF2B5EF4-FFF2-40B4-BE49-F238E27FC236}">
                <a16:creationId xmlns:a16="http://schemas.microsoft.com/office/drawing/2014/main" id="{C939EF81-6B46-46DE-A4D2-AB31CF37147E}"/>
              </a:ext>
            </a:extLst>
          </p:cNvPr>
          <p:cNvSpPr txBox="1"/>
          <p:nvPr/>
        </p:nvSpPr>
        <p:spPr>
          <a:xfrm>
            <a:off x="5055796" y="4845600"/>
            <a:ext cx="3404203" cy="430887"/>
          </a:xfrm>
          <a:prstGeom prst="rect">
            <a:avLst/>
          </a:prstGeom>
          <a:noFill/>
        </p:spPr>
        <p:txBody>
          <a:bodyPr wrap="square" rtlCol="0">
            <a:spAutoFit/>
          </a:bodyPr>
          <a:lstStyle/>
          <a:p>
            <a:r>
              <a:rPr lang="en-US" sz="2200" dirty="0"/>
              <a:t>Weighted Generator 2</a:t>
            </a:r>
          </a:p>
        </p:txBody>
      </p:sp>
      <p:sp>
        <p:nvSpPr>
          <p:cNvPr id="5" name="Rectangle 4">
            <a:extLst>
              <a:ext uri="{FF2B5EF4-FFF2-40B4-BE49-F238E27FC236}">
                <a16:creationId xmlns:a16="http://schemas.microsoft.com/office/drawing/2014/main" id="{BDFAAB8C-8C91-4003-9DAB-11363D2B5EBC}"/>
              </a:ext>
            </a:extLst>
          </p:cNvPr>
          <p:cNvSpPr/>
          <p:nvPr/>
        </p:nvSpPr>
        <p:spPr>
          <a:xfrm>
            <a:off x="2736000" y="3376800"/>
            <a:ext cx="1044000" cy="7128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581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95860"/>
            <a:ext cx="7705075" cy="705308"/>
          </a:xfrm>
        </p:spPr>
        <p:txBody>
          <a:bodyPr>
            <a:normAutofit/>
          </a:bodyPr>
          <a:lstStyle/>
          <a:p>
            <a:pPr algn="ctr"/>
            <a:r>
              <a:rPr lang="en-US" sz="4000" dirty="0"/>
              <a:t>Motivation</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91439" y="1066774"/>
            <a:ext cx="526696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Recent work on training models on existing levels to generate new levels</a:t>
            </a:r>
          </a:p>
          <a:p>
            <a:pPr lvl="1"/>
            <a:r>
              <a:rPr lang="en-US" sz="2200" dirty="0"/>
              <a:t>Sequence Prediction using LSTMs</a:t>
            </a:r>
          </a:p>
          <a:p>
            <a:pPr lvl="1"/>
            <a:r>
              <a:rPr lang="en-US" sz="2200" dirty="0"/>
              <a:t>Conceptual blending</a:t>
            </a:r>
          </a:p>
          <a:p>
            <a:endParaRPr lang="en-US" sz="2400" dirty="0"/>
          </a:p>
          <a:p>
            <a:endParaRPr lang="en-US" sz="2400" dirty="0"/>
          </a:p>
          <a:p>
            <a:r>
              <a:rPr lang="en-US" sz="2400" dirty="0" err="1"/>
              <a:t>Gow</a:t>
            </a:r>
            <a:r>
              <a:rPr lang="en-US" sz="2400" dirty="0"/>
              <a:t> and </a:t>
            </a:r>
            <a:r>
              <a:rPr lang="en-US" sz="2400" dirty="0" err="1"/>
              <a:t>Corneli</a:t>
            </a:r>
            <a:r>
              <a:rPr lang="en-US" sz="2400" dirty="0"/>
              <a:t> proposed generating new games by blending entire games</a:t>
            </a:r>
          </a:p>
        </p:txBody>
      </p:sp>
      <p:pic>
        <p:nvPicPr>
          <p:cNvPr id="9" name="Picture 8">
            <a:extLst>
              <a:ext uri="{FF2B5EF4-FFF2-40B4-BE49-F238E27FC236}">
                <a16:creationId xmlns:a16="http://schemas.microsoft.com/office/drawing/2014/main" id="{78C03374-F9B1-4BA6-9269-8FD442511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847" y="999644"/>
            <a:ext cx="2027722" cy="2873956"/>
          </a:xfrm>
          <a:prstGeom prst="rect">
            <a:avLst/>
          </a:prstGeom>
        </p:spPr>
      </p:pic>
      <p:sp>
        <p:nvSpPr>
          <p:cNvPr id="7" name="TextBox 6">
            <a:extLst>
              <a:ext uri="{FF2B5EF4-FFF2-40B4-BE49-F238E27FC236}">
                <a16:creationId xmlns:a16="http://schemas.microsoft.com/office/drawing/2014/main" id="{FF076B2C-BB23-4B62-9E7A-F530A80FBDC3}"/>
              </a:ext>
            </a:extLst>
          </p:cNvPr>
          <p:cNvSpPr txBox="1"/>
          <p:nvPr/>
        </p:nvSpPr>
        <p:spPr>
          <a:xfrm>
            <a:off x="6421222" y="3882470"/>
            <a:ext cx="1729178" cy="369332"/>
          </a:xfrm>
          <a:prstGeom prst="rect">
            <a:avLst/>
          </a:prstGeom>
          <a:noFill/>
        </p:spPr>
        <p:txBody>
          <a:bodyPr wrap="square" rtlCol="0">
            <a:spAutoFit/>
          </a:bodyPr>
          <a:lstStyle/>
          <a:p>
            <a:r>
              <a:rPr lang="en-US" dirty="0"/>
              <a:t>VGDL </a:t>
            </a:r>
            <a:r>
              <a:rPr lang="en-US" dirty="0" err="1"/>
              <a:t>Frogger</a:t>
            </a:r>
            <a:endParaRPr lang="en-US" dirty="0"/>
          </a:p>
        </p:txBody>
      </p:sp>
    </p:spTree>
    <p:extLst>
      <p:ext uri="{BB962C8B-B14F-4D97-AF65-F5344CB8AC3E}">
        <p14:creationId xmlns:p14="http://schemas.microsoft.com/office/powerpoint/2010/main" val="13193414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AFB4EA9D-2564-4F90-AD91-0DD554AD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29" y="2403948"/>
            <a:ext cx="10701828" cy="2441652"/>
          </a:xfrm>
          <a:prstGeom prst="rect">
            <a:avLst/>
          </a:prstGeom>
        </p:spPr>
      </p:pic>
      <p:sp>
        <p:nvSpPr>
          <p:cNvPr id="4" name="TextBox 3">
            <a:extLst>
              <a:ext uri="{FF2B5EF4-FFF2-40B4-BE49-F238E27FC236}">
                <a16:creationId xmlns:a16="http://schemas.microsoft.com/office/drawing/2014/main" id="{C939EF81-6B46-46DE-A4D2-AB31CF37147E}"/>
              </a:ext>
            </a:extLst>
          </p:cNvPr>
          <p:cNvSpPr txBox="1"/>
          <p:nvPr/>
        </p:nvSpPr>
        <p:spPr>
          <a:xfrm>
            <a:off x="5055796" y="4845600"/>
            <a:ext cx="3404203" cy="430887"/>
          </a:xfrm>
          <a:prstGeom prst="rect">
            <a:avLst/>
          </a:prstGeom>
          <a:noFill/>
        </p:spPr>
        <p:txBody>
          <a:bodyPr wrap="square" rtlCol="0">
            <a:spAutoFit/>
          </a:bodyPr>
          <a:lstStyle/>
          <a:p>
            <a:r>
              <a:rPr lang="en-US" sz="2200" dirty="0"/>
              <a:t>Weighted Generator 2</a:t>
            </a:r>
          </a:p>
        </p:txBody>
      </p:sp>
      <p:sp>
        <p:nvSpPr>
          <p:cNvPr id="5" name="Rectangle 4">
            <a:extLst>
              <a:ext uri="{FF2B5EF4-FFF2-40B4-BE49-F238E27FC236}">
                <a16:creationId xmlns:a16="http://schemas.microsoft.com/office/drawing/2014/main" id="{BDFAAB8C-8C91-4003-9DAB-11363D2B5EBC}"/>
              </a:ext>
            </a:extLst>
          </p:cNvPr>
          <p:cNvSpPr/>
          <p:nvPr/>
        </p:nvSpPr>
        <p:spPr>
          <a:xfrm>
            <a:off x="3359968" y="2887200"/>
            <a:ext cx="2155232" cy="571796"/>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EA1416E6-5268-4FD7-A5EF-3CCB58D47E01}"/>
              </a:ext>
            </a:extLst>
          </p:cNvPr>
          <p:cNvSpPr/>
          <p:nvPr/>
        </p:nvSpPr>
        <p:spPr>
          <a:xfrm>
            <a:off x="3218400" y="4126800"/>
            <a:ext cx="2262000" cy="6252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72037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AFB4EA9D-2564-4F90-AD91-0DD554AD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29" y="2403948"/>
            <a:ext cx="10701828" cy="2441652"/>
          </a:xfrm>
          <a:prstGeom prst="rect">
            <a:avLst/>
          </a:prstGeom>
        </p:spPr>
      </p:pic>
      <p:sp>
        <p:nvSpPr>
          <p:cNvPr id="4" name="TextBox 3">
            <a:extLst>
              <a:ext uri="{FF2B5EF4-FFF2-40B4-BE49-F238E27FC236}">
                <a16:creationId xmlns:a16="http://schemas.microsoft.com/office/drawing/2014/main" id="{C939EF81-6B46-46DE-A4D2-AB31CF37147E}"/>
              </a:ext>
            </a:extLst>
          </p:cNvPr>
          <p:cNvSpPr txBox="1"/>
          <p:nvPr/>
        </p:nvSpPr>
        <p:spPr>
          <a:xfrm>
            <a:off x="5055796" y="4845600"/>
            <a:ext cx="3404203" cy="430887"/>
          </a:xfrm>
          <a:prstGeom prst="rect">
            <a:avLst/>
          </a:prstGeom>
          <a:noFill/>
        </p:spPr>
        <p:txBody>
          <a:bodyPr wrap="square" rtlCol="0">
            <a:spAutoFit/>
          </a:bodyPr>
          <a:lstStyle/>
          <a:p>
            <a:r>
              <a:rPr lang="en-US" sz="2200" dirty="0"/>
              <a:t>Weighted Generator 2</a:t>
            </a:r>
          </a:p>
        </p:txBody>
      </p:sp>
      <p:sp>
        <p:nvSpPr>
          <p:cNvPr id="5" name="Rectangle 4">
            <a:extLst>
              <a:ext uri="{FF2B5EF4-FFF2-40B4-BE49-F238E27FC236}">
                <a16:creationId xmlns:a16="http://schemas.microsoft.com/office/drawing/2014/main" id="{BDFAAB8C-8C91-4003-9DAB-11363D2B5EBC}"/>
              </a:ext>
            </a:extLst>
          </p:cNvPr>
          <p:cNvSpPr/>
          <p:nvPr/>
        </p:nvSpPr>
        <p:spPr>
          <a:xfrm>
            <a:off x="5480400" y="2865600"/>
            <a:ext cx="1359600" cy="2376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063FA819-4853-4CBC-ADB7-4643F0FB1BFA}"/>
              </a:ext>
            </a:extLst>
          </p:cNvPr>
          <p:cNvSpPr/>
          <p:nvPr/>
        </p:nvSpPr>
        <p:spPr>
          <a:xfrm>
            <a:off x="5480400" y="4486800"/>
            <a:ext cx="1359600" cy="2376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929426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AFB4EA9D-2564-4F90-AD91-0DD554AD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29" y="2403948"/>
            <a:ext cx="10701828" cy="2441652"/>
          </a:xfrm>
          <a:prstGeom prst="rect">
            <a:avLst/>
          </a:prstGeom>
        </p:spPr>
      </p:pic>
      <p:sp>
        <p:nvSpPr>
          <p:cNvPr id="4" name="TextBox 3">
            <a:extLst>
              <a:ext uri="{FF2B5EF4-FFF2-40B4-BE49-F238E27FC236}">
                <a16:creationId xmlns:a16="http://schemas.microsoft.com/office/drawing/2014/main" id="{C939EF81-6B46-46DE-A4D2-AB31CF37147E}"/>
              </a:ext>
            </a:extLst>
          </p:cNvPr>
          <p:cNvSpPr txBox="1"/>
          <p:nvPr/>
        </p:nvSpPr>
        <p:spPr>
          <a:xfrm>
            <a:off x="5055796" y="4845600"/>
            <a:ext cx="3404203" cy="430887"/>
          </a:xfrm>
          <a:prstGeom prst="rect">
            <a:avLst/>
          </a:prstGeom>
          <a:noFill/>
        </p:spPr>
        <p:txBody>
          <a:bodyPr wrap="square" rtlCol="0">
            <a:spAutoFit/>
          </a:bodyPr>
          <a:lstStyle/>
          <a:p>
            <a:r>
              <a:rPr lang="en-US" sz="2200" dirty="0"/>
              <a:t>Weighted Generator 2</a:t>
            </a:r>
          </a:p>
        </p:txBody>
      </p:sp>
      <p:sp>
        <p:nvSpPr>
          <p:cNvPr id="5" name="Rectangle 4">
            <a:extLst>
              <a:ext uri="{FF2B5EF4-FFF2-40B4-BE49-F238E27FC236}">
                <a16:creationId xmlns:a16="http://schemas.microsoft.com/office/drawing/2014/main" id="{BDFAAB8C-8C91-4003-9DAB-11363D2B5EBC}"/>
              </a:ext>
            </a:extLst>
          </p:cNvPr>
          <p:cNvSpPr/>
          <p:nvPr/>
        </p:nvSpPr>
        <p:spPr>
          <a:xfrm>
            <a:off x="6472800" y="3297600"/>
            <a:ext cx="1094400" cy="7488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B35851E-2643-432D-8C72-23631FF0E571}"/>
              </a:ext>
            </a:extLst>
          </p:cNvPr>
          <p:cNvSpPr/>
          <p:nvPr/>
        </p:nvSpPr>
        <p:spPr>
          <a:xfrm>
            <a:off x="4168800" y="2800800"/>
            <a:ext cx="3528000" cy="19656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8447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68" y="254335"/>
            <a:ext cx="5992832" cy="763009"/>
          </a:xfrm>
        </p:spPr>
        <p:txBody>
          <a:bodyPr>
            <a:normAutofit/>
          </a:bodyPr>
          <a:lstStyle/>
          <a:p>
            <a:pPr algn="ctr"/>
            <a:r>
              <a:rPr lang="en-US" dirty="0"/>
              <a:t>Level Generation</a:t>
            </a:r>
          </a:p>
        </p:txBody>
      </p:sp>
      <p:pic>
        <p:nvPicPr>
          <p:cNvPr id="7" name="Picture 6">
            <a:extLst>
              <a:ext uri="{FF2B5EF4-FFF2-40B4-BE49-F238E27FC236}">
                <a16:creationId xmlns:a16="http://schemas.microsoft.com/office/drawing/2014/main" id="{AFB4EA9D-2564-4F90-AD91-0DD554AD2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29" y="2403948"/>
            <a:ext cx="10701828" cy="2441652"/>
          </a:xfrm>
          <a:prstGeom prst="rect">
            <a:avLst/>
          </a:prstGeom>
        </p:spPr>
      </p:pic>
      <p:sp>
        <p:nvSpPr>
          <p:cNvPr id="4" name="TextBox 3">
            <a:extLst>
              <a:ext uri="{FF2B5EF4-FFF2-40B4-BE49-F238E27FC236}">
                <a16:creationId xmlns:a16="http://schemas.microsoft.com/office/drawing/2014/main" id="{C939EF81-6B46-46DE-A4D2-AB31CF37147E}"/>
              </a:ext>
            </a:extLst>
          </p:cNvPr>
          <p:cNvSpPr txBox="1"/>
          <p:nvPr/>
        </p:nvSpPr>
        <p:spPr>
          <a:xfrm>
            <a:off x="5055796" y="4845600"/>
            <a:ext cx="3404203" cy="430887"/>
          </a:xfrm>
          <a:prstGeom prst="rect">
            <a:avLst/>
          </a:prstGeom>
          <a:noFill/>
        </p:spPr>
        <p:txBody>
          <a:bodyPr wrap="square" rtlCol="0">
            <a:spAutoFit/>
          </a:bodyPr>
          <a:lstStyle/>
          <a:p>
            <a:r>
              <a:rPr lang="en-US" sz="2200" dirty="0"/>
              <a:t>Weighted Generator 2</a:t>
            </a:r>
          </a:p>
        </p:txBody>
      </p:sp>
      <p:sp>
        <p:nvSpPr>
          <p:cNvPr id="5" name="Rectangle 4">
            <a:extLst>
              <a:ext uri="{FF2B5EF4-FFF2-40B4-BE49-F238E27FC236}">
                <a16:creationId xmlns:a16="http://schemas.microsoft.com/office/drawing/2014/main" id="{BDFAAB8C-8C91-4003-9DAB-11363D2B5EBC}"/>
              </a:ext>
            </a:extLst>
          </p:cNvPr>
          <p:cNvSpPr/>
          <p:nvPr/>
        </p:nvSpPr>
        <p:spPr>
          <a:xfrm>
            <a:off x="8560800" y="3304800"/>
            <a:ext cx="1094400" cy="7488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2977E78-A496-4B1B-8C51-D7A04578BD50}"/>
              </a:ext>
            </a:extLst>
          </p:cNvPr>
          <p:cNvSpPr/>
          <p:nvPr/>
        </p:nvSpPr>
        <p:spPr>
          <a:xfrm>
            <a:off x="2512800" y="2476800"/>
            <a:ext cx="7358400" cy="2304000"/>
          </a:xfrm>
          <a:prstGeom prst="rect">
            <a:avLst/>
          </a:prstGeom>
          <a:noFill/>
          <a:ln w="57150">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47184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584" y="131935"/>
            <a:ext cx="5992832" cy="763009"/>
          </a:xfrm>
        </p:spPr>
        <p:txBody>
          <a:bodyPr>
            <a:normAutofit/>
          </a:bodyPr>
          <a:lstStyle/>
          <a:p>
            <a:pPr algn="ctr"/>
            <a:r>
              <a:rPr lang="en-US" dirty="0"/>
              <a:t>Layout</a:t>
            </a:r>
          </a:p>
        </p:txBody>
      </p:sp>
      <p:sp>
        <p:nvSpPr>
          <p:cNvPr id="3" name="Content Placeholder 2"/>
          <p:cNvSpPr>
            <a:spLocks noGrp="1"/>
          </p:cNvSpPr>
          <p:nvPr>
            <p:ph idx="1"/>
          </p:nvPr>
        </p:nvSpPr>
        <p:spPr>
          <a:xfrm>
            <a:off x="144000" y="1494210"/>
            <a:ext cx="11174400" cy="5016010"/>
          </a:xfrm>
        </p:spPr>
        <p:txBody>
          <a:bodyPr>
            <a:normAutofit/>
          </a:bodyPr>
          <a:lstStyle/>
          <a:p>
            <a:pPr lvl="1"/>
            <a:r>
              <a:rPr lang="en-US" sz="2200" dirty="0"/>
              <a:t>Generated sequences are laid out using a basic algorithm </a:t>
            </a:r>
          </a:p>
          <a:p>
            <a:pPr lvl="1"/>
            <a:endParaRPr lang="en-US" sz="2200" dirty="0"/>
          </a:p>
          <a:p>
            <a:pPr lvl="1"/>
            <a:endParaRPr lang="en-US" sz="2200" dirty="0"/>
          </a:p>
        </p:txBody>
      </p:sp>
    </p:spTree>
    <p:extLst>
      <p:ext uri="{BB962C8B-B14F-4D97-AF65-F5344CB8AC3E}">
        <p14:creationId xmlns:p14="http://schemas.microsoft.com/office/powerpoint/2010/main" val="916458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584" y="139135"/>
            <a:ext cx="5992832" cy="763009"/>
          </a:xfrm>
        </p:spPr>
        <p:txBody>
          <a:bodyPr>
            <a:normAutofit/>
          </a:bodyPr>
          <a:lstStyle/>
          <a:p>
            <a:pPr algn="ctr"/>
            <a:r>
              <a:rPr lang="en-US" dirty="0"/>
              <a:t>Layout</a:t>
            </a:r>
          </a:p>
        </p:txBody>
      </p:sp>
      <p:sp>
        <p:nvSpPr>
          <p:cNvPr id="3" name="Content Placeholder 2"/>
          <p:cNvSpPr>
            <a:spLocks noGrp="1"/>
          </p:cNvSpPr>
          <p:nvPr>
            <p:ph idx="1"/>
          </p:nvPr>
        </p:nvSpPr>
        <p:spPr>
          <a:xfrm>
            <a:off x="144000" y="1494210"/>
            <a:ext cx="11174400" cy="5016010"/>
          </a:xfrm>
        </p:spPr>
        <p:txBody>
          <a:bodyPr>
            <a:normAutofit/>
          </a:bodyPr>
          <a:lstStyle/>
          <a:p>
            <a:pPr lvl="1"/>
            <a:r>
              <a:rPr lang="en-US" sz="2200" dirty="0"/>
              <a:t>Generated sequences are laid out using a basic algorithm </a:t>
            </a:r>
          </a:p>
          <a:p>
            <a:pPr lvl="1"/>
            <a:endParaRPr lang="en-US" sz="2200" dirty="0"/>
          </a:p>
          <a:p>
            <a:pPr lvl="1"/>
            <a:endParaRPr lang="en-US" sz="2200" dirty="0"/>
          </a:p>
          <a:p>
            <a:pPr lvl="1"/>
            <a:r>
              <a:rPr lang="en-US" sz="2200" dirty="0"/>
              <a:t>Three cases:</a:t>
            </a:r>
          </a:p>
          <a:p>
            <a:pPr lvl="2"/>
            <a:r>
              <a:rPr lang="en-US" sz="2200" dirty="0"/>
              <a:t>Column after column/Row after row</a:t>
            </a:r>
          </a:p>
          <a:p>
            <a:pPr lvl="2"/>
            <a:r>
              <a:rPr lang="en-US" sz="2200" dirty="0"/>
              <a:t>Row after column</a:t>
            </a:r>
          </a:p>
          <a:p>
            <a:pPr lvl="2"/>
            <a:r>
              <a:rPr lang="en-US" sz="2200" dirty="0"/>
              <a:t>Column after row</a:t>
            </a:r>
          </a:p>
          <a:p>
            <a:pPr lvl="1"/>
            <a:endParaRPr lang="en-US" sz="2200" dirty="0"/>
          </a:p>
        </p:txBody>
      </p:sp>
    </p:spTree>
    <p:extLst>
      <p:ext uri="{BB962C8B-B14F-4D97-AF65-F5344CB8AC3E}">
        <p14:creationId xmlns:p14="http://schemas.microsoft.com/office/powerpoint/2010/main" val="928502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584" y="160735"/>
            <a:ext cx="5992832" cy="763009"/>
          </a:xfrm>
        </p:spPr>
        <p:txBody>
          <a:bodyPr>
            <a:normAutofit/>
          </a:bodyPr>
          <a:lstStyle/>
          <a:p>
            <a:pPr algn="ctr"/>
            <a:r>
              <a:rPr lang="en-US" dirty="0"/>
              <a:t>Layout</a:t>
            </a:r>
          </a:p>
        </p:txBody>
      </p:sp>
      <p:sp>
        <p:nvSpPr>
          <p:cNvPr id="3" name="Content Placeholder 2"/>
          <p:cNvSpPr>
            <a:spLocks noGrp="1"/>
          </p:cNvSpPr>
          <p:nvPr>
            <p:ph idx="1"/>
          </p:nvPr>
        </p:nvSpPr>
        <p:spPr>
          <a:xfrm>
            <a:off x="144000" y="1494210"/>
            <a:ext cx="11174400" cy="5016010"/>
          </a:xfrm>
        </p:spPr>
        <p:txBody>
          <a:bodyPr>
            <a:normAutofit/>
          </a:bodyPr>
          <a:lstStyle/>
          <a:p>
            <a:pPr lvl="1"/>
            <a:r>
              <a:rPr lang="en-US" sz="2200" dirty="0"/>
              <a:t>Generated sequences are laid out using a basic algorithm </a:t>
            </a:r>
          </a:p>
          <a:p>
            <a:pPr lvl="1"/>
            <a:endParaRPr lang="en-US" sz="2200" dirty="0"/>
          </a:p>
          <a:p>
            <a:pPr lvl="1"/>
            <a:endParaRPr lang="en-US" sz="2200" dirty="0"/>
          </a:p>
          <a:p>
            <a:pPr lvl="1"/>
            <a:r>
              <a:rPr lang="en-US" sz="2200" dirty="0"/>
              <a:t>Three cases:</a:t>
            </a:r>
          </a:p>
          <a:p>
            <a:pPr lvl="2"/>
            <a:r>
              <a:rPr lang="en-US" sz="2200" dirty="0"/>
              <a:t>Column after column/Row after row</a:t>
            </a:r>
          </a:p>
          <a:p>
            <a:pPr lvl="3"/>
            <a:r>
              <a:rPr lang="en-US" sz="2200" dirty="0"/>
              <a:t>Stack one after another</a:t>
            </a:r>
          </a:p>
          <a:p>
            <a:pPr lvl="2"/>
            <a:r>
              <a:rPr lang="en-US" sz="2200" dirty="0"/>
              <a:t>Row after column</a:t>
            </a:r>
          </a:p>
          <a:p>
            <a:pPr lvl="2"/>
            <a:r>
              <a:rPr lang="en-US" sz="2200" dirty="0"/>
              <a:t>Column after row</a:t>
            </a:r>
          </a:p>
          <a:p>
            <a:pPr lvl="1"/>
            <a:endParaRPr lang="en-US" sz="2200" dirty="0"/>
          </a:p>
        </p:txBody>
      </p:sp>
    </p:spTree>
    <p:extLst>
      <p:ext uri="{BB962C8B-B14F-4D97-AF65-F5344CB8AC3E}">
        <p14:creationId xmlns:p14="http://schemas.microsoft.com/office/powerpoint/2010/main" val="37272088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584" y="160735"/>
            <a:ext cx="5992832" cy="763009"/>
          </a:xfrm>
        </p:spPr>
        <p:txBody>
          <a:bodyPr>
            <a:normAutofit/>
          </a:bodyPr>
          <a:lstStyle/>
          <a:p>
            <a:pPr algn="ctr"/>
            <a:r>
              <a:rPr lang="en-US" dirty="0"/>
              <a:t>Layout</a:t>
            </a:r>
          </a:p>
        </p:txBody>
      </p:sp>
      <p:sp>
        <p:nvSpPr>
          <p:cNvPr id="3" name="Content Placeholder 2"/>
          <p:cNvSpPr>
            <a:spLocks noGrp="1"/>
          </p:cNvSpPr>
          <p:nvPr>
            <p:ph idx="1"/>
          </p:nvPr>
        </p:nvSpPr>
        <p:spPr>
          <a:xfrm>
            <a:off x="144000" y="1494210"/>
            <a:ext cx="11174400" cy="5016010"/>
          </a:xfrm>
        </p:spPr>
        <p:txBody>
          <a:bodyPr>
            <a:normAutofit/>
          </a:bodyPr>
          <a:lstStyle/>
          <a:p>
            <a:pPr lvl="1"/>
            <a:r>
              <a:rPr lang="en-US" sz="2200" dirty="0"/>
              <a:t>Generated sequences are laid out using a basic algorithm </a:t>
            </a:r>
          </a:p>
          <a:p>
            <a:pPr lvl="1"/>
            <a:endParaRPr lang="en-US" sz="2200" dirty="0"/>
          </a:p>
          <a:p>
            <a:pPr lvl="1"/>
            <a:endParaRPr lang="en-US" sz="2200" dirty="0"/>
          </a:p>
          <a:p>
            <a:pPr lvl="1"/>
            <a:r>
              <a:rPr lang="en-US" sz="2200" dirty="0"/>
              <a:t>Three cases:</a:t>
            </a:r>
          </a:p>
          <a:p>
            <a:pPr lvl="2"/>
            <a:r>
              <a:rPr lang="en-US" sz="2200" dirty="0"/>
              <a:t>Column after column/Row after row</a:t>
            </a:r>
          </a:p>
          <a:p>
            <a:pPr lvl="2"/>
            <a:r>
              <a:rPr lang="en-US" sz="2200" dirty="0"/>
              <a:t>Row after column</a:t>
            </a:r>
          </a:p>
          <a:p>
            <a:pPr lvl="3"/>
            <a:r>
              <a:rPr lang="en-US" sz="2200" dirty="0"/>
              <a:t>Align row with topmost point of column on which player can stand</a:t>
            </a:r>
          </a:p>
          <a:p>
            <a:pPr lvl="2"/>
            <a:r>
              <a:rPr lang="en-US" sz="2200" dirty="0"/>
              <a:t>Column after row</a:t>
            </a:r>
          </a:p>
          <a:p>
            <a:pPr lvl="1"/>
            <a:endParaRPr lang="en-US" sz="2200" dirty="0"/>
          </a:p>
        </p:txBody>
      </p:sp>
    </p:spTree>
    <p:extLst>
      <p:ext uri="{BB962C8B-B14F-4D97-AF65-F5344CB8AC3E}">
        <p14:creationId xmlns:p14="http://schemas.microsoft.com/office/powerpoint/2010/main" val="39588783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584" y="160735"/>
            <a:ext cx="5992832" cy="763009"/>
          </a:xfrm>
        </p:spPr>
        <p:txBody>
          <a:bodyPr>
            <a:normAutofit/>
          </a:bodyPr>
          <a:lstStyle/>
          <a:p>
            <a:pPr algn="ctr"/>
            <a:r>
              <a:rPr lang="en-US" dirty="0"/>
              <a:t>Layout</a:t>
            </a:r>
          </a:p>
        </p:txBody>
      </p:sp>
      <p:sp>
        <p:nvSpPr>
          <p:cNvPr id="3" name="Content Placeholder 2"/>
          <p:cNvSpPr>
            <a:spLocks noGrp="1"/>
          </p:cNvSpPr>
          <p:nvPr>
            <p:ph idx="1"/>
          </p:nvPr>
        </p:nvSpPr>
        <p:spPr>
          <a:xfrm>
            <a:off x="144000" y="1494210"/>
            <a:ext cx="11174400" cy="5016010"/>
          </a:xfrm>
        </p:spPr>
        <p:txBody>
          <a:bodyPr>
            <a:normAutofit/>
          </a:bodyPr>
          <a:lstStyle/>
          <a:p>
            <a:pPr lvl="1"/>
            <a:r>
              <a:rPr lang="en-US" sz="2200" dirty="0"/>
              <a:t>Generated sequences are laid out using a basic algorithm </a:t>
            </a:r>
          </a:p>
          <a:p>
            <a:pPr lvl="1"/>
            <a:endParaRPr lang="en-US" sz="2200" dirty="0"/>
          </a:p>
          <a:p>
            <a:pPr lvl="1"/>
            <a:endParaRPr lang="en-US" sz="2200" dirty="0"/>
          </a:p>
          <a:p>
            <a:pPr lvl="1"/>
            <a:r>
              <a:rPr lang="en-US" sz="2200" dirty="0"/>
              <a:t>Three cases:</a:t>
            </a:r>
          </a:p>
          <a:p>
            <a:pPr lvl="2"/>
            <a:r>
              <a:rPr lang="en-US" sz="2200" dirty="0"/>
              <a:t>Column after column/Row after row</a:t>
            </a:r>
          </a:p>
          <a:p>
            <a:pPr lvl="2"/>
            <a:r>
              <a:rPr lang="en-US" sz="2200" dirty="0"/>
              <a:t>Row after column</a:t>
            </a:r>
          </a:p>
          <a:p>
            <a:pPr lvl="2"/>
            <a:r>
              <a:rPr lang="en-US" sz="2200" dirty="0"/>
              <a:t>Column after row</a:t>
            </a:r>
          </a:p>
          <a:p>
            <a:pPr lvl="3"/>
            <a:r>
              <a:rPr lang="en-US" sz="2200" dirty="0"/>
              <a:t>Align topmost point of column on which player can stand with the row</a:t>
            </a:r>
          </a:p>
          <a:p>
            <a:pPr lvl="3"/>
            <a:endParaRPr lang="en-US" sz="2200" dirty="0"/>
          </a:p>
          <a:p>
            <a:pPr lvl="1"/>
            <a:endParaRPr lang="en-US" sz="2200" dirty="0"/>
          </a:p>
        </p:txBody>
      </p:sp>
    </p:spTree>
    <p:extLst>
      <p:ext uri="{BB962C8B-B14F-4D97-AF65-F5344CB8AC3E}">
        <p14:creationId xmlns:p14="http://schemas.microsoft.com/office/powerpoint/2010/main" val="6075335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9584" y="139135"/>
            <a:ext cx="5992832" cy="763009"/>
          </a:xfrm>
        </p:spPr>
        <p:txBody>
          <a:bodyPr>
            <a:normAutofit/>
          </a:bodyPr>
          <a:lstStyle/>
          <a:p>
            <a:pPr algn="ctr"/>
            <a:r>
              <a:rPr lang="en-US" dirty="0"/>
              <a:t>Layout</a:t>
            </a:r>
          </a:p>
        </p:txBody>
      </p:sp>
      <p:sp>
        <p:nvSpPr>
          <p:cNvPr id="3" name="Content Placeholder 2"/>
          <p:cNvSpPr>
            <a:spLocks noGrp="1"/>
          </p:cNvSpPr>
          <p:nvPr>
            <p:ph idx="1"/>
          </p:nvPr>
        </p:nvSpPr>
        <p:spPr>
          <a:xfrm>
            <a:off x="144000" y="1494210"/>
            <a:ext cx="11174400" cy="5016010"/>
          </a:xfrm>
        </p:spPr>
        <p:txBody>
          <a:bodyPr>
            <a:normAutofit/>
          </a:bodyPr>
          <a:lstStyle/>
          <a:p>
            <a:pPr lvl="1"/>
            <a:r>
              <a:rPr lang="en-US" sz="2200" dirty="0"/>
              <a:t>Generated sequences are laid out using a basic algorithm </a:t>
            </a:r>
          </a:p>
          <a:p>
            <a:pPr lvl="1"/>
            <a:endParaRPr lang="en-US" sz="2200" dirty="0"/>
          </a:p>
          <a:p>
            <a:pPr lvl="1"/>
            <a:endParaRPr lang="en-US" sz="2200" dirty="0"/>
          </a:p>
          <a:p>
            <a:pPr lvl="1"/>
            <a:r>
              <a:rPr lang="en-US" sz="2200" dirty="0"/>
              <a:t>Three cases:</a:t>
            </a:r>
          </a:p>
          <a:p>
            <a:pPr lvl="2"/>
            <a:r>
              <a:rPr lang="en-US" sz="2200" dirty="0"/>
              <a:t>Column after column/Row after row</a:t>
            </a:r>
          </a:p>
          <a:p>
            <a:pPr lvl="2"/>
            <a:r>
              <a:rPr lang="en-US" sz="2200" dirty="0"/>
              <a:t>Row after column</a:t>
            </a:r>
          </a:p>
          <a:p>
            <a:pPr lvl="2"/>
            <a:r>
              <a:rPr lang="en-US" sz="2200" dirty="0"/>
              <a:t>Column after row</a:t>
            </a:r>
          </a:p>
          <a:p>
            <a:pPr marL="450000" lvl="1" indent="0">
              <a:buNone/>
            </a:pPr>
            <a:endParaRPr lang="en-US" sz="2200" dirty="0"/>
          </a:p>
          <a:p>
            <a:pPr lvl="1"/>
            <a:endParaRPr lang="en-US" sz="2200" dirty="0"/>
          </a:p>
          <a:p>
            <a:pPr lvl="1"/>
            <a:r>
              <a:rPr lang="en-US" sz="2200" dirty="0"/>
              <a:t>Layout function separate from generation</a:t>
            </a:r>
          </a:p>
          <a:p>
            <a:pPr lvl="1"/>
            <a:endParaRPr lang="en-US" sz="2200" dirty="0"/>
          </a:p>
          <a:p>
            <a:pPr lvl="1"/>
            <a:endParaRPr lang="en-US" sz="2200" dirty="0"/>
          </a:p>
        </p:txBody>
      </p:sp>
    </p:spTree>
    <p:extLst>
      <p:ext uri="{BB962C8B-B14F-4D97-AF65-F5344CB8AC3E}">
        <p14:creationId xmlns:p14="http://schemas.microsoft.com/office/powerpoint/2010/main" val="355849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95860"/>
            <a:ext cx="7705075" cy="705308"/>
          </a:xfrm>
        </p:spPr>
        <p:txBody>
          <a:bodyPr>
            <a:normAutofit/>
          </a:bodyPr>
          <a:lstStyle/>
          <a:p>
            <a:pPr algn="ctr"/>
            <a:r>
              <a:rPr lang="en-US" sz="4000" dirty="0"/>
              <a:t>Motivation</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91439" y="1066774"/>
            <a:ext cx="526696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Recent work on training models on existing levels to generate new levels</a:t>
            </a:r>
          </a:p>
          <a:p>
            <a:pPr lvl="1"/>
            <a:r>
              <a:rPr lang="en-US" sz="2200" dirty="0"/>
              <a:t>Sequence Prediction using LSTMs</a:t>
            </a:r>
          </a:p>
          <a:p>
            <a:pPr lvl="1"/>
            <a:r>
              <a:rPr lang="en-US" sz="2200" dirty="0"/>
              <a:t>Conceptual blending</a:t>
            </a:r>
          </a:p>
          <a:p>
            <a:endParaRPr lang="en-US" sz="2400" dirty="0"/>
          </a:p>
          <a:p>
            <a:endParaRPr lang="en-US" sz="2400" dirty="0"/>
          </a:p>
          <a:p>
            <a:r>
              <a:rPr lang="en-US" sz="2400" dirty="0" err="1"/>
              <a:t>Gow</a:t>
            </a:r>
            <a:r>
              <a:rPr lang="en-US" sz="2400" dirty="0"/>
              <a:t> and </a:t>
            </a:r>
            <a:r>
              <a:rPr lang="en-US" sz="2400" dirty="0" err="1"/>
              <a:t>Corneli</a:t>
            </a:r>
            <a:r>
              <a:rPr lang="en-US" sz="2400" dirty="0"/>
              <a:t> proposed generating new games by blending entire games</a:t>
            </a:r>
          </a:p>
        </p:txBody>
      </p:sp>
      <p:pic>
        <p:nvPicPr>
          <p:cNvPr id="5" name="Picture 4">
            <a:extLst>
              <a:ext uri="{FF2B5EF4-FFF2-40B4-BE49-F238E27FC236}">
                <a16:creationId xmlns:a16="http://schemas.microsoft.com/office/drawing/2014/main" id="{733BA752-A4F3-4546-BF63-D6F7939B3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3566" y="999644"/>
            <a:ext cx="2021512" cy="2873956"/>
          </a:xfrm>
          <a:prstGeom prst="rect">
            <a:avLst/>
          </a:prstGeom>
        </p:spPr>
      </p:pic>
      <p:pic>
        <p:nvPicPr>
          <p:cNvPr id="9" name="Picture 8">
            <a:extLst>
              <a:ext uri="{FF2B5EF4-FFF2-40B4-BE49-F238E27FC236}">
                <a16:creationId xmlns:a16="http://schemas.microsoft.com/office/drawing/2014/main" id="{78C03374-F9B1-4BA6-9269-8FD442511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847" y="999644"/>
            <a:ext cx="2027722" cy="2873956"/>
          </a:xfrm>
          <a:prstGeom prst="rect">
            <a:avLst/>
          </a:prstGeom>
        </p:spPr>
      </p:pic>
      <p:sp>
        <p:nvSpPr>
          <p:cNvPr id="7" name="TextBox 6">
            <a:extLst>
              <a:ext uri="{FF2B5EF4-FFF2-40B4-BE49-F238E27FC236}">
                <a16:creationId xmlns:a16="http://schemas.microsoft.com/office/drawing/2014/main" id="{FF076B2C-BB23-4B62-9E7A-F530A80FBDC3}"/>
              </a:ext>
            </a:extLst>
          </p:cNvPr>
          <p:cNvSpPr txBox="1"/>
          <p:nvPr/>
        </p:nvSpPr>
        <p:spPr>
          <a:xfrm>
            <a:off x="6421222" y="3882470"/>
            <a:ext cx="1729178" cy="369332"/>
          </a:xfrm>
          <a:prstGeom prst="rect">
            <a:avLst/>
          </a:prstGeom>
          <a:noFill/>
        </p:spPr>
        <p:txBody>
          <a:bodyPr wrap="square" rtlCol="0">
            <a:spAutoFit/>
          </a:bodyPr>
          <a:lstStyle/>
          <a:p>
            <a:r>
              <a:rPr lang="en-US" dirty="0"/>
              <a:t>VGDL </a:t>
            </a:r>
            <a:r>
              <a:rPr lang="en-US" dirty="0" err="1"/>
              <a:t>Frogger</a:t>
            </a:r>
            <a:endParaRPr lang="en-US" dirty="0"/>
          </a:p>
        </p:txBody>
      </p:sp>
      <p:sp>
        <p:nvSpPr>
          <p:cNvPr id="10" name="TextBox 9">
            <a:extLst>
              <a:ext uri="{FF2B5EF4-FFF2-40B4-BE49-F238E27FC236}">
                <a16:creationId xmlns:a16="http://schemas.microsoft.com/office/drawing/2014/main" id="{E6211801-6102-4486-AD48-A15974880A1E}"/>
              </a:ext>
            </a:extLst>
          </p:cNvPr>
          <p:cNvSpPr txBox="1"/>
          <p:nvPr/>
        </p:nvSpPr>
        <p:spPr>
          <a:xfrm>
            <a:off x="9616056" y="3882470"/>
            <a:ext cx="1729178" cy="369332"/>
          </a:xfrm>
          <a:prstGeom prst="rect">
            <a:avLst/>
          </a:prstGeom>
          <a:noFill/>
        </p:spPr>
        <p:txBody>
          <a:bodyPr wrap="square" rtlCol="0">
            <a:spAutoFit/>
          </a:bodyPr>
          <a:lstStyle/>
          <a:p>
            <a:r>
              <a:rPr lang="en-US" dirty="0"/>
              <a:t>VGDL Zelda</a:t>
            </a:r>
          </a:p>
        </p:txBody>
      </p:sp>
    </p:spTree>
    <p:extLst>
      <p:ext uri="{BB962C8B-B14F-4D97-AF65-F5344CB8AC3E}">
        <p14:creationId xmlns:p14="http://schemas.microsoft.com/office/powerpoint/2010/main" val="20443853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584" y="83297"/>
            <a:ext cx="6676832" cy="763009"/>
          </a:xfrm>
        </p:spPr>
        <p:txBody>
          <a:bodyPr>
            <a:normAutofit/>
          </a:bodyPr>
          <a:lstStyle/>
          <a:p>
            <a:pPr algn="ctr"/>
            <a:r>
              <a:rPr lang="en-US" dirty="0"/>
              <a:t>Example Levels</a:t>
            </a:r>
          </a:p>
        </p:txBody>
      </p:sp>
      <p:pic>
        <p:nvPicPr>
          <p:cNvPr id="4" name="Picture 3">
            <a:extLst>
              <a:ext uri="{FF2B5EF4-FFF2-40B4-BE49-F238E27FC236}">
                <a16:creationId xmlns:a16="http://schemas.microsoft.com/office/drawing/2014/main" id="{2547F946-E8AA-4438-92FC-E839CA112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00" y="2130251"/>
            <a:ext cx="5966600" cy="2597498"/>
          </a:xfrm>
          <a:prstGeom prst="rect">
            <a:avLst/>
          </a:prstGeom>
        </p:spPr>
      </p:pic>
      <p:pic>
        <p:nvPicPr>
          <p:cNvPr id="6" name="Picture 5">
            <a:extLst>
              <a:ext uri="{FF2B5EF4-FFF2-40B4-BE49-F238E27FC236}">
                <a16:creationId xmlns:a16="http://schemas.microsoft.com/office/drawing/2014/main" id="{A921B367-C218-4A9E-A682-8AC6ACB62E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3400" y="1429639"/>
            <a:ext cx="4185000" cy="4185000"/>
          </a:xfrm>
          <a:prstGeom prst="rect">
            <a:avLst/>
          </a:prstGeom>
        </p:spPr>
      </p:pic>
      <p:sp>
        <p:nvSpPr>
          <p:cNvPr id="5" name="TextBox 4">
            <a:extLst>
              <a:ext uri="{FF2B5EF4-FFF2-40B4-BE49-F238E27FC236}">
                <a16:creationId xmlns:a16="http://schemas.microsoft.com/office/drawing/2014/main" id="{CF8AB63E-F258-470F-BCF7-B626F8985B2E}"/>
              </a:ext>
            </a:extLst>
          </p:cNvPr>
          <p:cNvSpPr txBox="1"/>
          <p:nvPr/>
        </p:nvSpPr>
        <p:spPr>
          <a:xfrm>
            <a:off x="4846996" y="5911200"/>
            <a:ext cx="3404203" cy="430887"/>
          </a:xfrm>
          <a:prstGeom prst="rect">
            <a:avLst/>
          </a:prstGeom>
          <a:noFill/>
        </p:spPr>
        <p:txBody>
          <a:bodyPr wrap="square" rtlCol="0">
            <a:spAutoFit/>
          </a:bodyPr>
          <a:lstStyle/>
          <a:p>
            <a:r>
              <a:rPr lang="en-US" sz="2200" dirty="0"/>
              <a:t>Unweighted Generation</a:t>
            </a:r>
          </a:p>
        </p:txBody>
      </p:sp>
    </p:spTree>
    <p:extLst>
      <p:ext uri="{BB962C8B-B14F-4D97-AF65-F5344CB8AC3E}">
        <p14:creationId xmlns:p14="http://schemas.microsoft.com/office/powerpoint/2010/main" val="37516681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584" y="72000"/>
            <a:ext cx="6676832" cy="763009"/>
          </a:xfrm>
        </p:spPr>
        <p:txBody>
          <a:bodyPr>
            <a:normAutofit/>
          </a:bodyPr>
          <a:lstStyle/>
          <a:p>
            <a:pPr algn="ctr"/>
            <a:r>
              <a:rPr lang="en-US" dirty="0"/>
              <a:t>Example Levels</a:t>
            </a:r>
          </a:p>
        </p:txBody>
      </p:sp>
      <p:pic>
        <p:nvPicPr>
          <p:cNvPr id="8" name="Picture 7">
            <a:extLst>
              <a:ext uri="{FF2B5EF4-FFF2-40B4-BE49-F238E27FC236}">
                <a16:creationId xmlns:a16="http://schemas.microsoft.com/office/drawing/2014/main" id="{95A15011-9C84-4FDA-AAB2-CDCD32C01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006" y="1569599"/>
            <a:ext cx="3383251" cy="4201200"/>
          </a:xfrm>
          <a:prstGeom prst="rect">
            <a:avLst/>
          </a:prstGeom>
        </p:spPr>
      </p:pic>
      <p:sp>
        <p:nvSpPr>
          <p:cNvPr id="6" name="TextBox 5">
            <a:extLst>
              <a:ext uri="{FF2B5EF4-FFF2-40B4-BE49-F238E27FC236}">
                <a16:creationId xmlns:a16="http://schemas.microsoft.com/office/drawing/2014/main" id="{EEB80965-6349-4D29-9DDB-46654D03B361}"/>
              </a:ext>
            </a:extLst>
          </p:cNvPr>
          <p:cNvSpPr txBox="1"/>
          <p:nvPr/>
        </p:nvSpPr>
        <p:spPr>
          <a:xfrm>
            <a:off x="4253984" y="6141600"/>
            <a:ext cx="4571999" cy="430887"/>
          </a:xfrm>
          <a:prstGeom prst="rect">
            <a:avLst/>
          </a:prstGeom>
          <a:noFill/>
        </p:spPr>
        <p:txBody>
          <a:bodyPr wrap="square" rtlCol="0">
            <a:spAutoFit/>
          </a:bodyPr>
          <a:lstStyle/>
          <a:p>
            <a:r>
              <a:rPr lang="en-US" sz="2200" dirty="0"/>
              <a:t>Weighted Generation (0.5, 0.5)</a:t>
            </a:r>
          </a:p>
        </p:txBody>
      </p:sp>
      <p:pic>
        <p:nvPicPr>
          <p:cNvPr id="3" name="Picture 2">
            <a:extLst>
              <a:ext uri="{FF2B5EF4-FFF2-40B4-BE49-F238E27FC236}">
                <a16:creationId xmlns:a16="http://schemas.microsoft.com/office/drawing/2014/main" id="{4607A629-0257-4F9D-AC85-2D844F45DD14}"/>
              </a:ext>
            </a:extLst>
          </p:cNvPr>
          <p:cNvPicPr>
            <a:picLocks noChangeAspect="1"/>
          </p:cNvPicPr>
          <p:nvPr/>
        </p:nvPicPr>
        <p:blipFill>
          <a:blip r:embed="rId4"/>
          <a:stretch>
            <a:fillRect/>
          </a:stretch>
        </p:blipFill>
        <p:spPr>
          <a:xfrm>
            <a:off x="779743" y="2367637"/>
            <a:ext cx="6266738" cy="2312363"/>
          </a:xfrm>
          <a:prstGeom prst="rect">
            <a:avLst/>
          </a:prstGeom>
        </p:spPr>
      </p:pic>
      <p:sp>
        <p:nvSpPr>
          <p:cNvPr id="9" name="TextBox 8">
            <a:extLst>
              <a:ext uri="{FF2B5EF4-FFF2-40B4-BE49-F238E27FC236}">
                <a16:creationId xmlns:a16="http://schemas.microsoft.com/office/drawing/2014/main" id="{75A53685-8216-46E9-91D5-B5DC4404D689}"/>
              </a:ext>
            </a:extLst>
          </p:cNvPr>
          <p:cNvSpPr txBox="1"/>
          <p:nvPr/>
        </p:nvSpPr>
        <p:spPr>
          <a:xfrm>
            <a:off x="3715436" y="4764469"/>
            <a:ext cx="895118" cy="430887"/>
          </a:xfrm>
          <a:prstGeom prst="rect">
            <a:avLst/>
          </a:prstGeom>
          <a:noFill/>
        </p:spPr>
        <p:txBody>
          <a:bodyPr wrap="square" rtlCol="0">
            <a:spAutoFit/>
          </a:bodyPr>
          <a:lstStyle/>
          <a:p>
            <a:r>
              <a:rPr lang="en-US" sz="2200" dirty="0"/>
              <a:t>WC</a:t>
            </a:r>
          </a:p>
        </p:txBody>
      </p:sp>
      <p:sp>
        <p:nvSpPr>
          <p:cNvPr id="10" name="TextBox 9">
            <a:extLst>
              <a:ext uri="{FF2B5EF4-FFF2-40B4-BE49-F238E27FC236}">
                <a16:creationId xmlns:a16="http://schemas.microsoft.com/office/drawing/2014/main" id="{3B5A9547-AA24-45BF-8C6C-71593B8FC961}"/>
              </a:ext>
            </a:extLst>
          </p:cNvPr>
          <p:cNvSpPr txBox="1"/>
          <p:nvPr/>
        </p:nvSpPr>
        <p:spPr>
          <a:xfrm>
            <a:off x="9613436" y="5770799"/>
            <a:ext cx="895118" cy="430887"/>
          </a:xfrm>
          <a:prstGeom prst="rect">
            <a:avLst/>
          </a:prstGeom>
          <a:noFill/>
        </p:spPr>
        <p:txBody>
          <a:bodyPr wrap="square" rtlCol="0">
            <a:spAutoFit/>
          </a:bodyPr>
          <a:lstStyle/>
          <a:p>
            <a:r>
              <a:rPr lang="en-US" sz="2200" dirty="0"/>
              <a:t>WS</a:t>
            </a:r>
          </a:p>
        </p:txBody>
      </p:sp>
    </p:spTree>
    <p:extLst>
      <p:ext uri="{BB962C8B-B14F-4D97-AF65-F5344CB8AC3E}">
        <p14:creationId xmlns:p14="http://schemas.microsoft.com/office/powerpoint/2010/main" val="39550395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968" y="2144"/>
            <a:ext cx="6676832" cy="763009"/>
          </a:xfrm>
        </p:spPr>
        <p:txBody>
          <a:bodyPr>
            <a:normAutofit/>
          </a:bodyPr>
          <a:lstStyle/>
          <a:p>
            <a:pPr algn="ctr"/>
            <a:r>
              <a:rPr lang="en-US" dirty="0"/>
              <a:t>Weighted Generation</a:t>
            </a:r>
          </a:p>
        </p:txBody>
      </p:sp>
    </p:spTree>
    <p:extLst>
      <p:ext uri="{BB962C8B-B14F-4D97-AF65-F5344CB8AC3E}">
        <p14:creationId xmlns:p14="http://schemas.microsoft.com/office/powerpoint/2010/main" val="41287017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968" y="2144"/>
            <a:ext cx="6676832" cy="763009"/>
          </a:xfrm>
        </p:spPr>
        <p:txBody>
          <a:bodyPr>
            <a:normAutofit/>
          </a:bodyPr>
          <a:lstStyle/>
          <a:p>
            <a:pPr algn="ctr"/>
            <a:r>
              <a:rPr lang="en-US" dirty="0"/>
              <a:t>Weighted Generation</a:t>
            </a:r>
          </a:p>
        </p:txBody>
      </p:sp>
      <p:pic>
        <p:nvPicPr>
          <p:cNvPr id="16" name="Picture 15">
            <a:extLst>
              <a:ext uri="{FF2B5EF4-FFF2-40B4-BE49-F238E27FC236}">
                <a16:creationId xmlns:a16="http://schemas.microsoft.com/office/drawing/2014/main" id="{8244BDCF-2F1E-4D9D-B305-6F2FAB4B8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29" y="1855600"/>
            <a:ext cx="2221271" cy="3146800"/>
          </a:xfrm>
          <a:prstGeom prst="rect">
            <a:avLst/>
          </a:prstGeom>
        </p:spPr>
      </p:pic>
      <p:sp>
        <p:nvSpPr>
          <p:cNvPr id="8" name="TextBox 7">
            <a:extLst>
              <a:ext uri="{FF2B5EF4-FFF2-40B4-BE49-F238E27FC236}">
                <a16:creationId xmlns:a16="http://schemas.microsoft.com/office/drawing/2014/main" id="{B62AFE3B-DD6A-4040-927F-228E38C3E3F7}"/>
              </a:ext>
            </a:extLst>
          </p:cNvPr>
          <p:cNvSpPr txBox="1"/>
          <p:nvPr/>
        </p:nvSpPr>
        <p:spPr>
          <a:xfrm>
            <a:off x="469764" y="5020198"/>
            <a:ext cx="2052000" cy="369332"/>
          </a:xfrm>
          <a:prstGeom prst="rect">
            <a:avLst/>
          </a:prstGeom>
          <a:noFill/>
        </p:spPr>
        <p:txBody>
          <a:bodyPr wrap="square" rtlCol="0">
            <a:spAutoFit/>
          </a:bodyPr>
          <a:lstStyle/>
          <a:p>
            <a:r>
              <a:rPr lang="en-US" i="1" dirty="0"/>
              <a:t>(SMB=0.2, KI=0.8)</a:t>
            </a:r>
          </a:p>
        </p:txBody>
      </p:sp>
    </p:spTree>
    <p:extLst>
      <p:ext uri="{BB962C8B-B14F-4D97-AF65-F5344CB8AC3E}">
        <p14:creationId xmlns:p14="http://schemas.microsoft.com/office/powerpoint/2010/main" val="25485606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968" y="2144"/>
            <a:ext cx="6676832" cy="763009"/>
          </a:xfrm>
        </p:spPr>
        <p:txBody>
          <a:bodyPr>
            <a:normAutofit/>
          </a:bodyPr>
          <a:lstStyle/>
          <a:p>
            <a:pPr algn="ctr"/>
            <a:r>
              <a:rPr lang="en-US" dirty="0"/>
              <a:t>Weighted Generation</a:t>
            </a:r>
          </a:p>
        </p:txBody>
      </p:sp>
      <p:pic>
        <p:nvPicPr>
          <p:cNvPr id="16" name="Picture 15">
            <a:extLst>
              <a:ext uri="{FF2B5EF4-FFF2-40B4-BE49-F238E27FC236}">
                <a16:creationId xmlns:a16="http://schemas.microsoft.com/office/drawing/2014/main" id="{8244BDCF-2F1E-4D9D-B305-6F2FAB4B8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29" y="1855600"/>
            <a:ext cx="2221271" cy="3146800"/>
          </a:xfrm>
          <a:prstGeom prst="rect">
            <a:avLst/>
          </a:prstGeom>
        </p:spPr>
      </p:pic>
      <p:pic>
        <p:nvPicPr>
          <p:cNvPr id="18" name="Picture 17">
            <a:extLst>
              <a:ext uri="{FF2B5EF4-FFF2-40B4-BE49-F238E27FC236}">
                <a16:creationId xmlns:a16="http://schemas.microsoft.com/office/drawing/2014/main" id="{804537BD-A531-4E0F-8ECD-E6F9BAA8A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9889" y="2604131"/>
            <a:ext cx="2330413" cy="2398269"/>
          </a:xfrm>
          <a:prstGeom prst="rect">
            <a:avLst/>
          </a:prstGeom>
        </p:spPr>
      </p:pic>
      <p:sp>
        <p:nvSpPr>
          <p:cNvPr id="7" name="TextBox 6">
            <a:extLst>
              <a:ext uri="{FF2B5EF4-FFF2-40B4-BE49-F238E27FC236}">
                <a16:creationId xmlns:a16="http://schemas.microsoft.com/office/drawing/2014/main" id="{5CD531D0-BAB2-4556-A5A6-4EF205A531BB}"/>
              </a:ext>
            </a:extLst>
          </p:cNvPr>
          <p:cNvSpPr txBox="1"/>
          <p:nvPr/>
        </p:nvSpPr>
        <p:spPr>
          <a:xfrm>
            <a:off x="469764" y="5021883"/>
            <a:ext cx="2052000" cy="369332"/>
          </a:xfrm>
          <a:prstGeom prst="rect">
            <a:avLst/>
          </a:prstGeom>
          <a:noFill/>
        </p:spPr>
        <p:txBody>
          <a:bodyPr wrap="square" rtlCol="0">
            <a:spAutoFit/>
          </a:bodyPr>
          <a:lstStyle/>
          <a:p>
            <a:r>
              <a:rPr lang="en-US" i="1" dirty="0"/>
              <a:t>(SMB=0.2, KI=0.8)</a:t>
            </a:r>
          </a:p>
        </p:txBody>
      </p:sp>
      <p:sp>
        <p:nvSpPr>
          <p:cNvPr id="10" name="TextBox 9">
            <a:extLst>
              <a:ext uri="{FF2B5EF4-FFF2-40B4-BE49-F238E27FC236}">
                <a16:creationId xmlns:a16="http://schemas.microsoft.com/office/drawing/2014/main" id="{C5E7F37A-ED70-49A5-903A-1ADD43BA1092}"/>
              </a:ext>
            </a:extLst>
          </p:cNvPr>
          <p:cNvSpPr txBox="1"/>
          <p:nvPr/>
        </p:nvSpPr>
        <p:spPr>
          <a:xfrm>
            <a:off x="3319095" y="5021883"/>
            <a:ext cx="2052000" cy="369332"/>
          </a:xfrm>
          <a:prstGeom prst="rect">
            <a:avLst/>
          </a:prstGeom>
          <a:noFill/>
        </p:spPr>
        <p:txBody>
          <a:bodyPr wrap="square" rtlCol="0">
            <a:spAutoFit/>
          </a:bodyPr>
          <a:lstStyle/>
          <a:p>
            <a:r>
              <a:rPr lang="en-US" i="1" dirty="0"/>
              <a:t>(SMB=0.4, KI=0.6)</a:t>
            </a:r>
          </a:p>
        </p:txBody>
      </p:sp>
    </p:spTree>
    <p:extLst>
      <p:ext uri="{BB962C8B-B14F-4D97-AF65-F5344CB8AC3E}">
        <p14:creationId xmlns:p14="http://schemas.microsoft.com/office/powerpoint/2010/main" val="442155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968" y="2144"/>
            <a:ext cx="6676832" cy="763009"/>
          </a:xfrm>
        </p:spPr>
        <p:txBody>
          <a:bodyPr>
            <a:normAutofit/>
          </a:bodyPr>
          <a:lstStyle/>
          <a:p>
            <a:pPr algn="ctr"/>
            <a:r>
              <a:rPr lang="en-US" dirty="0"/>
              <a:t>Weighted Generation</a:t>
            </a:r>
          </a:p>
        </p:txBody>
      </p:sp>
      <p:pic>
        <p:nvPicPr>
          <p:cNvPr id="16" name="Picture 15">
            <a:extLst>
              <a:ext uri="{FF2B5EF4-FFF2-40B4-BE49-F238E27FC236}">
                <a16:creationId xmlns:a16="http://schemas.microsoft.com/office/drawing/2014/main" id="{8244BDCF-2F1E-4D9D-B305-6F2FAB4B8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29" y="1855600"/>
            <a:ext cx="2221271" cy="3146800"/>
          </a:xfrm>
          <a:prstGeom prst="rect">
            <a:avLst/>
          </a:prstGeom>
        </p:spPr>
      </p:pic>
      <p:pic>
        <p:nvPicPr>
          <p:cNvPr id="18" name="Picture 17">
            <a:extLst>
              <a:ext uri="{FF2B5EF4-FFF2-40B4-BE49-F238E27FC236}">
                <a16:creationId xmlns:a16="http://schemas.microsoft.com/office/drawing/2014/main" id="{804537BD-A531-4E0F-8ECD-E6F9BAA8A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9889" y="2604131"/>
            <a:ext cx="2330413" cy="2398269"/>
          </a:xfrm>
          <a:prstGeom prst="rect">
            <a:avLst/>
          </a:prstGeom>
        </p:spPr>
      </p:pic>
      <p:sp>
        <p:nvSpPr>
          <p:cNvPr id="12" name="TextBox 11">
            <a:extLst>
              <a:ext uri="{FF2B5EF4-FFF2-40B4-BE49-F238E27FC236}">
                <a16:creationId xmlns:a16="http://schemas.microsoft.com/office/drawing/2014/main" id="{233E7055-D10F-4740-A6CC-A049F1590633}"/>
              </a:ext>
            </a:extLst>
          </p:cNvPr>
          <p:cNvSpPr txBox="1"/>
          <p:nvPr/>
        </p:nvSpPr>
        <p:spPr>
          <a:xfrm>
            <a:off x="469764" y="5021883"/>
            <a:ext cx="2052000" cy="369332"/>
          </a:xfrm>
          <a:prstGeom prst="rect">
            <a:avLst/>
          </a:prstGeom>
          <a:noFill/>
        </p:spPr>
        <p:txBody>
          <a:bodyPr wrap="square" rtlCol="0">
            <a:spAutoFit/>
          </a:bodyPr>
          <a:lstStyle/>
          <a:p>
            <a:r>
              <a:rPr lang="en-US" i="1" dirty="0"/>
              <a:t>(SMB=0.2, KI=0.8)</a:t>
            </a:r>
          </a:p>
        </p:txBody>
      </p:sp>
      <p:sp>
        <p:nvSpPr>
          <p:cNvPr id="13" name="TextBox 12">
            <a:extLst>
              <a:ext uri="{FF2B5EF4-FFF2-40B4-BE49-F238E27FC236}">
                <a16:creationId xmlns:a16="http://schemas.microsoft.com/office/drawing/2014/main" id="{17E8D489-B5DC-42E1-9EF4-457FAF490D9C}"/>
              </a:ext>
            </a:extLst>
          </p:cNvPr>
          <p:cNvSpPr txBox="1"/>
          <p:nvPr/>
        </p:nvSpPr>
        <p:spPr>
          <a:xfrm>
            <a:off x="3319095" y="5021883"/>
            <a:ext cx="2052000" cy="369332"/>
          </a:xfrm>
          <a:prstGeom prst="rect">
            <a:avLst/>
          </a:prstGeom>
          <a:noFill/>
        </p:spPr>
        <p:txBody>
          <a:bodyPr wrap="square" rtlCol="0">
            <a:spAutoFit/>
          </a:bodyPr>
          <a:lstStyle/>
          <a:p>
            <a:r>
              <a:rPr lang="en-US" i="1" dirty="0"/>
              <a:t>(SMB=0.4, KI=0.6)</a:t>
            </a:r>
          </a:p>
        </p:txBody>
      </p:sp>
      <p:pic>
        <p:nvPicPr>
          <p:cNvPr id="10" name="Picture 9">
            <a:extLst>
              <a:ext uri="{FF2B5EF4-FFF2-40B4-BE49-F238E27FC236}">
                <a16:creationId xmlns:a16="http://schemas.microsoft.com/office/drawing/2014/main" id="{97A38908-6E6B-4D09-8A36-627E5DB0A61C}"/>
              </a:ext>
            </a:extLst>
          </p:cNvPr>
          <p:cNvPicPr>
            <a:picLocks noChangeAspect="1"/>
          </p:cNvPicPr>
          <p:nvPr/>
        </p:nvPicPr>
        <p:blipFill>
          <a:blip r:embed="rId5"/>
          <a:stretch>
            <a:fillRect/>
          </a:stretch>
        </p:blipFill>
        <p:spPr>
          <a:xfrm>
            <a:off x="7058143" y="739209"/>
            <a:ext cx="3720257" cy="1372737"/>
          </a:xfrm>
          <a:prstGeom prst="rect">
            <a:avLst/>
          </a:prstGeom>
        </p:spPr>
      </p:pic>
      <p:sp>
        <p:nvSpPr>
          <p:cNvPr id="14" name="TextBox 13">
            <a:extLst>
              <a:ext uri="{FF2B5EF4-FFF2-40B4-BE49-F238E27FC236}">
                <a16:creationId xmlns:a16="http://schemas.microsoft.com/office/drawing/2014/main" id="{6C02C01B-FB79-4A6F-A747-D96957980713}"/>
              </a:ext>
            </a:extLst>
          </p:cNvPr>
          <p:cNvSpPr txBox="1"/>
          <p:nvPr/>
        </p:nvSpPr>
        <p:spPr>
          <a:xfrm>
            <a:off x="8081517" y="2119071"/>
            <a:ext cx="2052000" cy="369332"/>
          </a:xfrm>
          <a:prstGeom prst="rect">
            <a:avLst/>
          </a:prstGeom>
          <a:noFill/>
        </p:spPr>
        <p:txBody>
          <a:bodyPr wrap="square" rtlCol="0">
            <a:spAutoFit/>
          </a:bodyPr>
          <a:lstStyle/>
          <a:p>
            <a:r>
              <a:rPr lang="en-US" i="1" dirty="0"/>
              <a:t>(SMB=0.5, KI=0.5)</a:t>
            </a:r>
          </a:p>
        </p:txBody>
      </p:sp>
    </p:spTree>
    <p:extLst>
      <p:ext uri="{BB962C8B-B14F-4D97-AF65-F5344CB8AC3E}">
        <p14:creationId xmlns:p14="http://schemas.microsoft.com/office/powerpoint/2010/main" val="7255320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968" y="2144"/>
            <a:ext cx="6676832" cy="763009"/>
          </a:xfrm>
        </p:spPr>
        <p:txBody>
          <a:bodyPr>
            <a:normAutofit/>
          </a:bodyPr>
          <a:lstStyle/>
          <a:p>
            <a:pPr algn="ctr"/>
            <a:r>
              <a:rPr lang="en-US" dirty="0"/>
              <a:t>Weighted Generation</a:t>
            </a:r>
          </a:p>
        </p:txBody>
      </p:sp>
      <p:pic>
        <p:nvPicPr>
          <p:cNvPr id="16" name="Picture 15">
            <a:extLst>
              <a:ext uri="{FF2B5EF4-FFF2-40B4-BE49-F238E27FC236}">
                <a16:creationId xmlns:a16="http://schemas.microsoft.com/office/drawing/2014/main" id="{8244BDCF-2F1E-4D9D-B305-6F2FAB4B8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29" y="1855600"/>
            <a:ext cx="2221271" cy="3146800"/>
          </a:xfrm>
          <a:prstGeom prst="rect">
            <a:avLst/>
          </a:prstGeom>
        </p:spPr>
      </p:pic>
      <p:pic>
        <p:nvPicPr>
          <p:cNvPr id="18" name="Picture 17">
            <a:extLst>
              <a:ext uri="{FF2B5EF4-FFF2-40B4-BE49-F238E27FC236}">
                <a16:creationId xmlns:a16="http://schemas.microsoft.com/office/drawing/2014/main" id="{804537BD-A531-4E0F-8ECD-E6F9BAA8A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9889" y="2604131"/>
            <a:ext cx="2330413" cy="2398269"/>
          </a:xfrm>
          <a:prstGeom prst="rect">
            <a:avLst/>
          </a:prstGeom>
        </p:spPr>
      </p:pic>
      <p:pic>
        <p:nvPicPr>
          <p:cNvPr id="22" name="Picture 21">
            <a:extLst>
              <a:ext uri="{FF2B5EF4-FFF2-40B4-BE49-F238E27FC236}">
                <a16:creationId xmlns:a16="http://schemas.microsoft.com/office/drawing/2014/main" id="{AABE634D-36DC-451A-92B1-4AEA8F7F52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2999" y="2622966"/>
            <a:ext cx="3625401" cy="2202485"/>
          </a:xfrm>
          <a:prstGeom prst="rect">
            <a:avLst/>
          </a:prstGeom>
        </p:spPr>
      </p:pic>
      <p:sp>
        <p:nvSpPr>
          <p:cNvPr id="13" name="TextBox 12">
            <a:extLst>
              <a:ext uri="{FF2B5EF4-FFF2-40B4-BE49-F238E27FC236}">
                <a16:creationId xmlns:a16="http://schemas.microsoft.com/office/drawing/2014/main" id="{0A4CDA56-9DD1-49A3-879C-D9940013CDB6}"/>
              </a:ext>
            </a:extLst>
          </p:cNvPr>
          <p:cNvSpPr txBox="1"/>
          <p:nvPr/>
        </p:nvSpPr>
        <p:spPr>
          <a:xfrm>
            <a:off x="469764" y="5021883"/>
            <a:ext cx="2052000" cy="369332"/>
          </a:xfrm>
          <a:prstGeom prst="rect">
            <a:avLst/>
          </a:prstGeom>
          <a:noFill/>
        </p:spPr>
        <p:txBody>
          <a:bodyPr wrap="square" rtlCol="0">
            <a:spAutoFit/>
          </a:bodyPr>
          <a:lstStyle/>
          <a:p>
            <a:r>
              <a:rPr lang="en-US" i="1" dirty="0"/>
              <a:t>(SMB=0.2, KI=0.8)</a:t>
            </a:r>
          </a:p>
        </p:txBody>
      </p:sp>
      <p:sp>
        <p:nvSpPr>
          <p:cNvPr id="14" name="TextBox 13">
            <a:extLst>
              <a:ext uri="{FF2B5EF4-FFF2-40B4-BE49-F238E27FC236}">
                <a16:creationId xmlns:a16="http://schemas.microsoft.com/office/drawing/2014/main" id="{E3D8AD9A-DD7D-441F-AF19-7381325917C3}"/>
              </a:ext>
            </a:extLst>
          </p:cNvPr>
          <p:cNvSpPr txBox="1"/>
          <p:nvPr/>
        </p:nvSpPr>
        <p:spPr>
          <a:xfrm>
            <a:off x="3319095" y="5021883"/>
            <a:ext cx="2052000" cy="369332"/>
          </a:xfrm>
          <a:prstGeom prst="rect">
            <a:avLst/>
          </a:prstGeom>
          <a:noFill/>
        </p:spPr>
        <p:txBody>
          <a:bodyPr wrap="square" rtlCol="0">
            <a:spAutoFit/>
          </a:bodyPr>
          <a:lstStyle/>
          <a:p>
            <a:r>
              <a:rPr lang="en-US" i="1" dirty="0"/>
              <a:t>(SMB=0.4, KI=0.6)</a:t>
            </a:r>
          </a:p>
        </p:txBody>
      </p:sp>
      <p:sp>
        <p:nvSpPr>
          <p:cNvPr id="21" name="TextBox 20">
            <a:extLst>
              <a:ext uri="{FF2B5EF4-FFF2-40B4-BE49-F238E27FC236}">
                <a16:creationId xmlns:a16="http://schemas.microsoft.com/office/drawing/2014/main" id="{BD3B74BA-0AE0-4D6D-AD73-0CD2C19D60A1}"/>
              </a:ext>
            </a:extLst>
          </p:cNvPr>
          <p:cNvSpPr txBox="1"/>
          <p:nvPr/>
        </p:nvSpPr>
        <p:spPr>
          <a:xfrm>
            <a:off x="8189517" y="4808417"/>
            <a:ext cx="2052000" cy="369332"/>
          </a:xfrm>
          <a:prstGeom prst="rect">
            <a:avLst/>
          </a:prstGeom>
          <a:noFill/>
        </p:spPr>
        <p:txBody>
          <a:bodyPr wrap="square" rtlCol="0">
            <a:spAutoFit/>
          </a:bodyPr>
          <a:lstStyle/>
          <a:p>
            <a:r>
              <a:rPr lang="en-US" i="1" dirty="0"/>
              <a:t>(SMB=0.6, KI=0.4)</a:t>
            </a:r>
          </a:p>
        </p:txBody>
      </p:sp>
      <p:pic>
        <p:nvPicPr>
          <p:cNvPr id="11" name="Picture 10">
            <a:extLst>
              <a:ext uri="{FF2B5EF4-FFF2-40B4-BE49-F238E27FC236}">
                <a16:creationId xmlns:a16="http://schemas.microsoft.com/office/drawing/2014/main" id="{DA5274D9-8304-4562-8B7D-C792A44A4848}"/>
              </a:ext>
            </a:extLst>
          </p:cNvPr>
          <p:cNvPicPr>
            <a:picLocks noChangeAspect="1"/>
          </p:cNvPicPr>
          <p:nvPr/>
        </p:nvPicPr>
        <p:blipFill>
          <a:blip r:embed="rId6"/>
          <a:stretch>
            <a:fillRect/>
          </a:stretch>
        </p:blipFill>
        <p:spPr>
          <a:xfrm>
            <a:off x="7058143" y="739209"/>
            <a:ext cx="3720257" cy="1372737"/>
          </a:xfrm>
          <a:prstGeom prst="rect">
            <a:avLst/>
          </a:prstGeom>
        </p:spPr>
      </p:pic>
      <p:sp>
        <p:nvSpPr>
          <p:cNvPr id="15" name="TextBox 14">
            <a:extLst>
              <a:ext uri="{FF2B5EF4-FFF2-40B4-BE49-F238E27FC236}">
                <a16:creationId xmlns:a16="http://schemas.microsoft.com/office/drawing/2014/main" id="{C9DF30A7-314C-41CD-AE6E-72AF0E8B29BD}"/>
              </a:ext>
            </a:extLst>
          </p:cNvPr>
          <p:cNvSpPr txBox="1"/>
          <p:nvPr/>
        </p:nvSpPr>
        <p:spPr>
          <a:xfrm>
            <a:off x="8081517" y="2119071"/>
            <a:ext cx="2052000" cy="369332"/>
          </a:xfrm>
          <a:prstGeom prst="rect">
            <a:avLst/>
          </a:prstGeom>
          <a:noFill/>
        </p:spPr>
        <p:txBody>
          <a:bodyPr wrap="square" rtlCol="0">
            <a:spAutoFit/>
          </a:bodyPr>
          <a:lstStyle/>
          <a:p>
            <a:r>
              <a:rPr lang="en-US" i="1" dirty="0"/>
              <a:t>(SMB=0.5, KI=0.5)</a:t>
            </a:r>
          </a:p>
        </p:txBody>
      </p:sp>
    </p:spTree>
    <p:extLst>
      <p:ext uri="{BB962C8B-B14F-4D97-AF65-F5344CB8AC3E}">
        <p14:creationId xmlns:p14="http://schemas.microsoft.com/office/powerpoint/2010/main" val="41505170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968" y="2144"/>
            <a:ext cx="6676832" cy="763009"/>
          </a:xfrm>
        </p:spPr>
        <p:txBody>
          <a:bodyPr>
            <a:normAutofit/>
          </a:bodyPr>
          <a:lstStyle/>
          <a:p>
            <a:pPr algn="ctr"/>
            <a:r>
              <a:rPr lang="en-US" dirty="0"/>
              <a:t>Weighted Generation</a:t>
            </a:r>
          </a:p>
        </p:txBody>
      </p:sp>
      <p:pic>
        <p:nvPicPr>
          <p:cNvPr id="16" name="Picture 15">
            <a:extLst>
              <a:ext uri="{FF2B5EF4-FFF2-40B4-BE49-F238E27FC236}">
                <a16:creationId xmlns:a16="http://schemas.microsoft.com/office/drawing/2014/main" id="{8244BDCF-2F1E-4D9D-B305-6F2FAB4B8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29" y="1855600"/>
            <a:ext cx="2221271" cy="3146800"/>
          </a:xfrm>
          <a:prstGeom prst="rect">
            <a:avLst/>
          </a:prstGeom>
        </p:spPr>
      </p:pic>
      <p:pic>
        <p:nvPicPr>
          <p:cNvPr id="18" name="Picture 17">
            <a:extLst>
              <a:ext uri="{FF2B5EF4-FFF2-40B4-BE49-F238E27FC236}">
                <a16:creationId xmlns:a16="http://schemas.microsoft.com/office/drawing/2014/main" id="{804537BD-A531-4E0F-8ECD-E6F9BAA8A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9889" y="2604131"/>
            <a:ext cx="2330413" cy="2398269"/>
          </a:xfrm>
          <a:prstGeom prst="rect">
            <a:avLst/>
          </a:prstGeom>
        </p:spPr>
      </p:pic>
      <p:sp>
        <p:nvSpPr>
          <p:cNvPr id="12" name="TextBox 11">
            <a:extLst>
              <a:ext uri="{FF2B5EF4-FFF2-40B4-BE49-F238E27FC236}">
                <a16:creationId xmlns:a16="http://schemas.microsoft.com/office/drawing/2014/main" id="{3FB98A9A-9983-4E5F-B91D-C36841C672DC}"/>
              </a:ext>
            </a:extLst>
          </p:cNvPr>
          <p:cNvSpPr txBox="1"/>
          <p:nvPr/>
        </p:nvSpPr>
        <p:spPr>
          <a:xfrm>
            <a:off x="8081517" y="2119071"/>
            <a:ext cx="2052000" cy="369332"/>
          </a:xfrm>
          <a:prstGeom prst="rect">
            <a:avLst/>
          </a:prstGeom>
          <a:noFill/>
        </p:spPr>
        <p:txBody>
          <a:bodyPr wrap="square" rtlCol="0">
            <a:spAutoFit/>
          </a:bodyPr>
          <a:lstStyle/>
          <a:p>
            <a:r>
              <a:rPr lang="en-US" i="1" dirty="0"/>
              <a:t>(SMB=0.5, KI=0.5)</a:t>
            </a:r>
          </a:p>
        </p:txBody>
      </p:sp>
      <p:sp>
        <p:nvSpPr>
          <p:cNvPr id="13" name="TextBox 12">
            <a:extLst>
              <a:ext uri="{FF2B5EF4-FFF2-40B4-BE49-F238E27FC236}">
                <a16:creationId xmlns:a16="http://schemas.microsoft.com/office/drawing/2014/main" id="{0A4CDA56-9DD1-49A3-879C-D9940013CDB6}"/>
              </a:ext>
            </a:extLst>
          </p:cNvPr>
          <p:cNvSpPr txBox="1"/>
          <p:nvPr/>
        </p:nvSpPr>
        <p:spPr>
          <a:xfrm>
            <a:off x="469764" y="5021883"/>
            <a:ext cx="2052000" cy="369332"/>
          </a:xfrm>
          <a:prstGeom prst="rect">
            <a:avLst/>
          </a:prstGeom>
          <a:noFill/>
        </p:spPr>
        <p:txBody>
          <a:bodyPr wrap="square" rtlCol="0">
            <a:spAutoFit/>
          </a:bodyPr>
          <a:lstStyle/>
          <a:p>
            <a:r>
              <a:rPr lang="en-US" i="1" dirty="0"/>
              <a:t>(SMB=0.2, KI=0.8)</a:t>
            </a:r>
          </a:p>
        </p:txBody>
      </p:sp>
      <p:sp>
        <p:nvSpPr>
          <p:cNvPr id="14" name="TextBox 13">
            <a:extLst>
              <a:ext uri="{FF2B5EF4-FFF2-40B4-BE49-F238E27FC236}">
                <a16:creationId xmlns:a16="http://schemas.microsoft.com/office/drawing/2014/main" id="{E3D8AD9A-DD7D-441F-AF19-7381325917C3}"/>
              </a:ext>
            </a:extLst>
          </p:cNvPr>
          <p:cNvSpPr txBox="1"/>
          <p:nvPr/>
        </p:nvSpPr>
        <p:spPr>
          <a:xfrm>
            <a:off x="3319095" y="5021883"/>
            <a:ext cx="2052000" cy="369332"/>
          </a:xfrm>
          <a:prstGeom prst="rect">
            <a:avLst/>
          </a:prstGeom>
          <a:noFill/>
        </p:spPr>
        <p:txBody>
          <a:bodyPr wrap="square" rtlCol="0">
            <a:spAutoFit/>
          </a:bodyPr>
          <a:lstStyle/>
          <a:p>
            <a:r>
              <a:rPr lang="en-US" i="1" dirty="0"/>
              <a:t>(SMB=0.4, KI=0.6)</a:t>
            </a:r>
          </a:p>
        </p:txBody>
      </p:sp>
      <p:sp>
        <p:nvSpPr>
          <p:cNvPr id="21" name="TextBox 20">
            <a:extLst>
              <a:ext uri="{FF2B5EF4-FFF2-40B4-BE49-F238E27FC236}">
                <a16:creationId xmlns:a16="http://schemas.microsoft.com/office/drawing/2014/main" id="{BD3B74BA-0AE0-4D6D-AD73-0CD2C19D60A1}"/>
              </a:ext>
            </a:extLst>
          </p:cNvPr>
          <p:cNvSpPr txBox="1"/>
          <p:nvPr/>
        </p:nvSpPr>
        <p:spPr>
          <a:xfrm>
            <a:off x="8189517" y="4808417"/>
            <a:ext cx="2052000" cy="369332"/>
          </a:xfrm>
          <a:prstGeom prst="rect">
            <a:avLst/>
          </a:prstGeom>
          <a:noFill/>
        </p:spPr>
        <p:txBody>
          <a:bodyPr wrap="square" rtlCol="0">
            <a:spAutoFit/>
          </a:bodyPr>
          <a:lstStyle/>
          <a:p>
            <a:r>
              <a:rPr lang="en-US" i="1" dirty="0"/>
              <a:t>(SMB=0.6, KI=0.4)</a:t>
            </a:r>
          </a:p>
        </p:txBody>
      </p:sp>
      <p:pic>
        <p:nvPicPr>
          <p:cNvPr id="11" name="Picture 10">
            <a:extLst>
              <a:ext uri="{FF2B5EF4-FFF2-40B4-BE49-F238E27FC236}">
                <a16:creationId xmlns:a16="http://schemas.microsoft.com/office/drawing/2014/main" id="{A65934A0-27F7-40B0-ABD0-9BAC0CBD1C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668" y="5321509"/>
            <a:ext cx="5613698" cy="1001615"/>
          </a:xfrm>
          <a:prstGeom prst="rect">
            <a:avLst/>
          </a:prstGeom>
        </p:spPr>
      </p:pic>
      <p:sp>
        <p:nvSpPr>
          <p:cNvPr id="15" name="TextBox 14">
            <a:extLst>
              <a:ext uri="{FF2B5EF4-FFF2-40B4-BE49-F238E27FC236}">
                <a16:creationId xmlns:a16="http://schemas.microsoft.com/office/drawing/2014/main" id="{EEB5B355-ECFF-471A-8C5E-93CEE8939C6A}"/>
              </a:ext>
            </a:extLst>
          </p:cNvPr>
          <p:cNvSpPr txBox="1"/>
          <p:nvPr/>
        </p:nvSpPr>
        <p:spPr>
          <a:xfrm>
            <a:off x="8197917" y="6372017"/>
            <a:ext cx="2052000" cy="369332"/>
          </a:xfrm>
          <a:prstGeom prst="rect">
            <a:avLst/>
          </a:prstGeom>
          <a:noFill/>
        </p:spPr>
        <p:txBody>
          <a:bodyPr wrap="square" rtlCol="0">
            <a:spAutoFit/>
          </a:bodyPr>
          <a:lstStyle/>
          <a:p>
            <a:r>
              <a:rPr lang="en-US" i="1" dirty="0"/>
              <a:t>(SMB=0.8, KI=0.2)</a:t>
            </a:r>
          </a:p>
        </p:txBody>
      </p:sp>
      <p:pic>
        <p:nvPicPr>
          <p:cNvPr id="23" name="Picture 22">
            <a:extLst>
              <a:ext uri="{FF2B5EF4-FFF2-40B4-BE49-F238E27FC236}">
                <a16:creationId xmlns:a16="http://schemas.microsoft.com/office/drawing/2014/main" id="{2949C23C-60EF-4BA7-B921-1CC1DB8F6D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2999" y="2622966"/>
            <a:ext cx="3625401" cy="2202485"/>
          </a:xfrm>
          <a:prstGeom prst="rect">
            <a:avLst/>
          </a:prstGeom>
        </p:spPr>
      </p:pic>
      <p:pic>
        <p:nvPicPr>
          <p:cNvPr id="24" name="Picture 23">
            <a:extLst>
              <a:ext uri="{FF2B5EF4-FFF2-40B4-BE49-F238E27FC236}">
                <a16:creationId xmlns:a16="http://schemas.microsoft.com/office/drawing/2014/main" id="{B09CA678-13AE-4C73-843A-3A62A426B748}"/>
              </a:ext>
            </a:extLst>
          </p:cNvPr>
          <p:cNvPicPr>
            <a:picLocks noChangeAspect="1"/>
          </p:cNvPicPr>
          <p:nvPr/>
        </p:nvPicPr>
        <p:blipFill>
          <a:blip r:embed="rId7"/>
          <a:stretch>
            <a:fillRect/>
          </a:stretch>
        </p:blipFill>
        <p:spPr>
          <a:xfrm>
            <a:off x="7058143" y="739209"/>
            <a:ext cx="3720257" cy="1372737"/>
          </a:xfrm>
          <a:prstGeom prst="rect">
            <a:avLst/>
          </a:prstGeom>
        </p:spPr>
      </p:pic>
    </p:spTree>
    <p:extLst>
      <p:ext uri="{BB962C8B-B14F-4D97-AF65-F5344CB8AC3E}">
        <p14:creationId xmlns:p14="http://schemas.microsoft.com/office/powerpoint/2010/main" val="20856301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209" y="102568"/>
            <a:ext cx="6676832" cy="763009"/>
          </a:xfrm>
        </p:spPr>
        <p:txBody>
          <a:bodyPr>
            <a:normAutofit/>
          </a:bodyPr>
          <a:lstStyle/>
          <a:p>
            <a:pPr algn="ctr"/>
            <a:r>
              <a:rPr lang="en-US" dirty="0"/>
              <a:t>Measures</a:t>
            </a:r>
          </a:p>
        </p:txBody>
      </p:sp>
    </p:spTree>
    <p:extLst>
      <p:ext uri="{BB962C8B-B14F-4D97-AF65-F5344CB8AC3E}">
        <p14:creationId xmlns:p14="http://schemas.microsoft.com/office/powerpoint/2010/main" val="4070260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209" y="102568"/>
            <a:ext cx="6676832" cy="763009"/>
          </a:xfrm>
        </p:spPr>
        <p:txBody>
          <a:bodyPr>
            <a:normAutofit/>
          </a:bodyPr>
          <a:lstStyle/>
          <a:p>
            <a:pPr algn="ctr"/>
            <a:r>
              <a:rPr lang="en-US" dirty="0"/>
              <a:t>Measures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B82F76E-2140-4B55-9A45-18C935C69DB2}"/>
                  </a:ext>
                </a:extLst>
              </p:cNvPr>
              <p:cNvSpPr txBox="1"/>
              <p:nvPr/>
            </p:nvSpPr>
            <p:spPr>
              <a:xfrm>
                <a:off x="1097011" y="1963709"/>
                <a:ext cx="4204800" cy="676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𝐸𝑛𝑒𝑚𝑦</m:t>
                          </m:r>
                          <m:r>
                            <a:rPr lang="en-US" i="1">
                              <a:latin typeface="Cambria Math" panose="02040503050406030204" pitchFamily="18" charset="0"/>
                            </a:rPr>
                            <m:t> </m:t>
                          </m:r>
                          <m:r>
                            <a:rPr lang="en-US" i="1">
                              <a:latin typeface="Cambria Math" panose="02040503050406030204" pitchFamily="18" charset="0"/>
                            </a:rPr>
                            <m:t>𝑆𝑝𝑟𝑖𝑡𝑒𝑠</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0.5 ∗# </m:t>
                              </m:r>
                              <m:r>
                                <a:rPr lang="en-US" i="1">
                                  <a:latin typeface="Cambria Math" panose="02040503050406030204" pitchFamily="18" charset="0"/>
                                </a:rPr>
                                <m:t>𝐺𝑎𝑝𝑠</m:t>
                              </m:r>
                            </m:e>
                          </m:d>
                          <m:r>
                            <a:rPr lang="en-US" i="1">
                              <a:latin typeface="Cambria Math" panose="02040503050406030204" pitchFamily="18" charset="0"/>
                            </a:rPr>
                            <m:t>)</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8" name="TextBox 7">
                <a:extLst>
                  <a:ext uri="{FF2B5EF4-FFF2-40B4-BE49-F238E27FC236}">
                    <a16:creationId xmlns:a16="http://schemas.microsoft.com/office/drawing/2014/main" id="{CB82F76E-2140-4B55-9A45-18C935C69DB2}"/>
                  </a:ext>
                </a:extLst>
              </p:cNvPr>
              <p:cNvSpPr txBox="1">
                <a:spLocks noRot="1" noChangeAspect="1" noMove="1" noResize="1" noEditPoints="1" noAdjustHandles="1" noChangeArrowheads="1" noChangeShapeType="1" noTextEdit="1"/>
              </p:cNvSpPr>
              <p:nvPr/>
            </p:nvSpPr>
            <p:spPr>
              <a:xfrm>
                <a:off x="1097011" y="1963709"/>
                <a:ext cx="4204800" cy="676532"/>
              </a:xfrm>
              <a:prstGeom prst="rect">
                <a:avLst/>
              </a:prstGeom>
              <a:blipFill>
                <a:blip r:embed="rId3"/>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4B4BC19B-3010-48DB-8AA7-5D493CBBD126}"/>
              </a:ext>
            </a:extLst>
          </p:cNvPr>
          <p:cNvSpPr/>
          <p:nvPr/>
        </p:nvSpPr>
        <p:spPr>
          <a:xfrm>
            <a:off x="2492209" y="1570693"/>
            <a:ext cx="1245917"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Leniency</a:t>
            </a:r>
          </a:p>
        </p:txBody>
      </p:sp>
    </p:spTree>
    <p:extLst>
      <p:ext uri="{BB962C8B-B14F-4D97-AF65-F5344CB8AC3E}">
        <p14:creationId xmlns:p14="http://schemas.microsoft.com/office/powerpoint/2010/main" val="20320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95860"/>
            <a:ext cx="7705075" cy="705308"/>
          </a:xfrm>
        </p:spPr>
        <p:txBody>
          <a:bodyPr>
            <a:normAutofit/>
          </a:bodyPr>
          <a:lstStyle/>
          <a:p>
            <a:pPr algn="ctr"/>
            <a:r>
              <a:rPr lang="en-US" sz="4000" dirty="0"/>
              <a:t>Motivation</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91439" y="1066774"/>
            <a:ext cx="526696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Recent work on training models on existing levels to generate new levels</a:t>
            </a:r>
          </a:p>
          <a:p>
            <a:pPr lvl="1"/>
            <a:r>
              <a:rPr lang="en-US" sz="2200" dirty="0"/>
              <a:t>Sequence Prediction using LSTMs</a:t>
            </a:r>
          </a:p>
          <a:p>
            <a:pPr lvl="1"/>
            <a:r>
              <a:rPr lang="en-US" sz="2200" dirty="0"/>
              <a:t>Conceptual blending</a:t>
            </a:r>
          </a:p>
          <a:p>
            <a:endParaRPr lang="en-US" sz="2400" dirty="0"/>
          </a:p>
          <a:p>
            <a:endParaRPr lang="en-US" sz="2400" dirty="0"/>
          </a:p>
          <a:p>
            <a:r>
              <a:rPr lang="en-US" sz="2400" dirty="0" err="1"/>
              <a:t>Gow</a:t>
            </a:r>
            <a:r>
              <a:rPr lang="en-US" sz="2400" dirty="0"/>
              <a:t> and </a:t>
            </a:r>
            <a:r>
              <a:rPr lang="en-US" sz="2400" dirty="0" err="1"/>
              <a:t>Corneli</a:t>
            </a:r>
            <a:r>
              <a:rPr lang="en-US" sz="2400" dirty="0"/>
              <a:t> proposed generating new games by blending entire games</a:t>
            </a:r>
          </a:p>
        </p:txBody>
      </p:sp>
      <p:pic>
        <p:nvPicPr>
          <p:cNvPr id="5" name="Picture 4">
            <a:extLst>
              <a:ext uri="{FF2B5EF4-FFF2-40B4-BE49-F238E27FC236}">
                <a16:creationId xmlns:a16="http://schemas.microsoft.com/office/drawing/2014/main" id="{733BA752-A4F3-4546-BF63-D6F7939B3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3566" y="999644"/>
            <a:ext cx="2021512" cy="2873956"/>
          </a:xfrm>
          <a:prstGeom prst="rect">
            <a:avLst/>
          </a:prstGeom>
        </p:spPr>
      </p:pic>
      <p:pic>
        <p:nvPicPr>
          <p:cNvPr id="9" name="Picture 8">
            <a:extLst>
              <a:ext uri="{FF2B5EF4-FFF2-40B4-BE49-F238E27FC236}">
                <a16:creationId xmlns:a16="http://schemas.microsoft.com/office/drawing/2014/main" id="{78C03374-F9B1-4BA6-9269-8FD442511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847" y="999644"/>
            <a:ext cx="2027722" cy="2873956"/>
          </a:xfrm>
          <a:prstGeom prst="rect">
            <a:avLst/>
          </a:prstGeom>
        </p:spPr>
      </p:pic>
      <p:pic>
        <p:nvPicPr>
          <p:cNvPr id="11" name="Picture 10">
            <a:extLst>
              <a:ext uri="{FF2B5EF4-FFF2-40B4-BE49-F238E27FC236}">
                <a16:creationId xmlns:a16="http://schemas.microsoft.com/office/drawing/2014/main" id="{CA1A8B62-3A0D-448F-8BF3-6F5C4FE14E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002" y="4506281"/>
            <a:ext cx="4211354" cy="1962919"/>
          </a:xfrm>
          <a:prstGeom prst="rect">
            <a:avLst/>
          </a:prstGeom>
        </p:spPr>
      </p:pic>
      <p:sp>
        <p:nvSpPr>
          <p:cNvPr id="7" name="TextBox 6">
            <a:extLst>
              <a:ext uri="{FF2B5EF4-FFF2-40B4-BE49-F238E27FC236}">
                <a16:creationId xmlns:a16="http://schemas.microsoft.com/office/drawing/2014/main" id="{FF076B2C-BB23-4B62-9E7A-F530A80FBDC3}"/>
              </a:ext>
            </a:extLst>
          </p:cNvPr>
          <p:cNvSpPr txBox="1"/>
          <p:nvPr/>
        </p:nvSpPr>
        <p:spPr>
          <a:xfrm>
            <a:off x="6421222" y="3882470"/>
            <a:ext cx="1729178" cy="369332"/>
          </a:xfrm>
          <a:prstGeom prst="rect">
            <a:avLst/>
          </a:prstGeom>
          <a:noFill/>
        </p:spPr>
        <p:txBody>
          <a:bodyPr wrap="square" rtlCol="0">
            <a:spAutoFit/>
          </a:bodyPr>
          <a:lstStyle/>
          <a:p>
            <a:r>
              <a:rPr lang="en-US" dirty="0"/>
              <a:t>VGDL </a:t>
            </a:r>
            <a:r>
              <a:rPr lang="en-US" dirty="0" err="1"/>
              <a:t>Frogger</a:t>
            </a:r>
            <a:endParaRPr lang="en-US" dirty="0"/>
          </a:p>
        </p:txBody>
      </p:sp>
      <p:sp>
        <p:nvSpPr>
          <p:cNvPr id="10" name="TextBox 9">
            <a:extLst>
              <a:ext uri="{FF2B5EF4-FFF2-40B4-BE49-F238E27FC236}">
                <a16:creationId xmlns:a16="http://schemas.microsoft.com/office/drawing/2014/main" id="{E6211801-6102-4486-AD48-A15974880A1E}"/>
              </a:ext>
            </a:extLst>
          </p:cNvPr>
          <p:cNvSpPr txBox="1"/>
          <p:nvPr/>
        </p:nvSpPr>
        <p:spPr>
          <a:xfrm>
            <a:off x="9616056" y="3882470"/>
            <a:ext cx="1729178" cy="369332"/>
          </a:xfrm>
          <a:prstGeom prst="rect">
            <a:avLst/>
          </a:prstGeom>
          <a:noFill/>
        </p:spPr>
        <p:txBody>
          <a:bodyPr wrap="square" rtlCol="0">
            <a:spAutoFit/>
          </a:bodyPr>
          <a:lstStyle/>
          <a:p>
            <a:r>
              <a:rPr lang="en-US" dirty="0"/>
              <a:t>VGDL Zelda</a:t>
            </a:r>
          </a:p>
        </p:txBody>
      </p:sp>
      <p:sp>
        <p:nvSpPr>
          <p:cNvPr id="12" name="TextBox 11">
            <a:extLst>
              <a:ext uri="{FF2B5EF4-FFF2-40B4-BE49-F238E27FC236}">
                <a16:creationId xmlns:a16="http://schemas.microsoft.com/office/drawing/2014/main" id="{35103778-30B5-4EFF-A216-653D22FA6D51}"/>
              </a:ext>
            </a:extLst>
          </p:cNvPr>
          <p:cNvSpPr txBox="1"/>
          <p:nvPr/>
        </p:nvSpPr>
        <p:spPr>
          <a:xfrm>
            <a:off x="8478977" y="6458334"/>
            <a:ext cx="1729178" cy="369332"/>
          </a:xfrm>
          <a:prstGeom prst="rect">
            <a:avLst/>
          </a:prstGeom>
          <a:noFill/>
        </p:spPr>
        <p:txBody>
          <a:bodyPr wrap="square" rtlCol="0">
            <a:spAutoFit/>
          </a:bodyPr>
          <a:lstStyle/>
          <a:p>
            <a:r>
              <a:rPr lang="en-US" dirty="0" err="1"/>
              <a:t>Frolda</a:t>
            </a:r>
            <a:endParaRPr lang="en-US" dirty="0"/>
          </a:p>
        </p:txBody>
      </p:sp>
    </p:spTree>
    <p:extLst>
      <p:ext uri="{BB962C8B-B14F-4D97-AF65-F5344CB8AC3E}">
        <p14:creationId xmlns:p14="http://schemas.microsoft.com/office/powerpoint/2010/main" val="28696115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209" y="102568"/>
            <a:ext cx="6676832" cy="763009"/>
          </a:xfrm>
        </p:spPr>
        <p:txBody>
          <a:bodyPr>
            <a:normAutofit/>
          </a:bodyPr>
          <a:lstStyle/>
          <a:p>
            <a:pPr algn="ctr"/>
            <a:r>
              <a:rPr lang="en-US" dirty="0"/>
              <a:t>Measures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B82F76E-2140-4B55-9A45-18C935C69DB2}"/>
                  </a:ext>
                </a:extLst>
              </p:cNvPr>
              <p:cNvSpPr txBox="1"/>
              <p:nvPr/>
            </p:nvSpPr>
            <p:spPr>
              <a:xfrm>
                <a:off x="1097011" y="1963709"/>
                <a:ext cx="4204800" cy="676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𝐸𝑛𝑒𝑚𝑦</m:t>
                          </m:r>
                          <m:r>
                            <a:rPr lang="en-US" i="1">
                              <a:latin typeface="Cambria Math" panose="02040503050406030204" pitchFamily="18" charset="0"/>
                            </a:rPr>
                            <m:t> </m:t>
                          </m:r>
                          <m:r>
                            <a:rPr lang="en-US" i="1">
                              <a:latin typeface="Cambria Math" panose="02040503050406030204" pitchFamily="18" charset="0"/>
                            </a:rPr>
                            <m:t>𝑆𝑝𝑟𝑖𝑡𝑒𝑠</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0.5 ∗# </m:t>
                              </m:r>
                              <m:r>
                                <a:rPr lang="en-US" i="1">
                                  <a:latin typeface="Cambria Math" panose="02040503050406030204" pitchFamily="18" charset="0"/>
                                </a:rPr>
                                <m:t>𝐺𝑎𝑝𝑠</m:t>
                              </m:r>
                            </m:e>
                          </m:d>
                          <m:r>
                            <a:rPr lang="en-US" i="1">
                              <a:latin typeface="Cambria Math" panose="02040503050406030204" pitchFamily="18" charset="0"/>
                            </a:rPr>
                            <m:t>)</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8" name="TextBox 7">
                <a:extLst>
                  <a:ext uri="{FF2B5EF4-FFF2-40B4-BE49-F238E27FC236}">
                    <a16:creationId xmlns:a16="http://schemas.microsoft.com/office/drawing/2014/main" id="{CB82F76E-2140-4B55-9A45-18C935C69DB2}"/>
                  </a:ext>
                </a:extLst>
              </p:cNvPr>
              <p:cNvSpPr txBox="1">
                <a:spLocks noRot="1" noChangeAspect="1" noMove="1" noResize="1" noEditPoints="1" noAdjustHandles="1" noChangeArrowheads="1" noChangeShapeType="1" noTextEdit="1"/>
              </p:cNvSpPr>
              <p:nvPr/>
            </p:nvSpPr>
            <p:spPr>
              <a:xfrm>
                <a:off x="1097011" y="1963709"/>
                <a:ext cx="4204800" cy="6765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BA64F9-7CC5-4CA0-929C-CF9F8DD41AD5}"/>
                  </a:ext>
                </a:extLst>
              </p:cNvPr>
              <p:cNvSpPr txBox="1"/>
              <p:nvPr/>
            </p:nvSpPr>
            <p:spPr>
              <a:xfrm>
                <a:off x="6592800" y="1963709"/>
                <a:ext cx="4204800" cy="6765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𝐺𝑟𝑜𝑢𝑛𝑑</m:t>
                          </m:r>
                          <m:r>
                            <a:rPr lang="en-US" i="1">
                              <a:latin typeface="Cambria Math" panose="02040503050406030204" pitchFamily="18" charset="0"/>
                            </a:rPr>
                            <m:t>+# </m:t>
                          </m:r>
                          <m:r>
                            <a:rPr lang="en-US" i="1">
                              <a:latin typeface="Cambria Math" panose="02040503050406030204" pitchFamily="18" charset="0"/>
                            </a:rPr>
                            <m:t>𝑃𝑙𝑎𝑡𝑓𝑜𝑟𝑚</m:t>
                          </m:r>
                          <m:r>
                            <a:rPr lang="en-US" i="1">
                              <a:latin typeface="Cambria Math" panose="02040503050406030204" pitchFamily="18" charset="0"/>
                            </a:rPr>
                            <m:t>)</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9" name="TextBox 8">
                <a:extLst>
                  <a:ext uri="{FF2B5EF4-FFF2-40B4-BE49-F238E27FC236}">
                    <a16:creationId xmlns:a16="http://schemas.microsoft.com/office/drawing/2014/main" id="{04BA64F9-7CC5-4CA0-929C-CF9F8DD41AD5}"/>
                  </a:ext>
                </a:extLst>
              </p:cNvPr>
              <p:cNvSpPr txBox="1">
                <a:spLocks noRot="1" noChangeAspect="1" noMove="1" noResize="1" noEditPoints="1" noAdjustHandles="1" noChangeArrowheads="1" noChangeShapeType="1" noTextEdit="1"/>
              </p:cNvSpPr>
              <p:nvPr/>
            </p:nvSpPr>
            <p:spPr>
              <a:xfrm>
                <a:off x="6592800" y="1963709"/>
                <a:ext cx="4204800" cy="676532"/>
              </a:xfrm>
              <a:prstGeom prst="rect">
                <a:avLst/>
              </a:prstGeom>
              <a:blipFill>
                <a:blip r:embed="rId4"/>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4B4BC19B-3010-48DB-8AA7-5D493CBBD126}"/>
              </a:ext>
            </a:extLst>
          </p:cNvPr>
          <p:cNvSpPr/>
          <p:nvPr/>
        </p:nvSpPr>
        <p:spPr>
          <a:xfrm>
            <a:off x="2492209" y="1570693"/>
            <a:ext cx="1245917"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Leniency</a:t>
            </a:r>
          </a:p>
        </p:txBody>
      </p:sp>
      <p:sp>
        <p:nvSpPr>
          <p:cNvPr id="14" name="Rectangle 13">
            <a:extLst>
              <a:ext uri="{FF2B5EF4-FFF2-40B4-BE49-F238E27FC236}">
                <a16:creationId xmlns:a16="http://schemas.microsoft.com/office/drawing/2014/main" id="{5B150E3B-DC85-43F3-91BA-105B6C90560D}"/>
              </a:ext>
            </a:extLst>
          </p:cNvPr>
          <p:cNvSpPr/>
          <p:nvPr/>
        </p:nvSpPr>
        <p:spPr>
          <a:xfrm>
            <a:off x="8215621" y="1570693"/>
            <a:ext cx="1088760"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Density</a:t>
            </a:r>
          </a:p>
        </p:txBody>
      </p:sp>
    </p:spTree>
    <p:extLst>
      <p:ext uri="{BB962C8B-B14F-4D97-AF65-F5344CB8AC3E}">
        <p14:creationId xmlns:p14="http://schemas.microsoft.com/office/powerpoint/2010/main" val="32035411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209" y="102568"/>
            <a:ext cx="6676832" cy="763009"/>
          </a:xfrm>
        </p:spPr>
        <p:txBody>
          <a:bodyPr>
            <a:normAutofit/>
          </a:bodyPr>
          <a:lstStyle/>
          <a:p>
            <a:pPr algn="ctr"/>
            <a:r>
              <a:rPr lang="en-US" dirty="0"/>
              <a:t>Measures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B82F76E-2140-4B55-9A45-18C935C69DB2}"/>
                  </a:ext>
                </a:extLst>
              </p:cNvPr>
              <p:cNvSpPr txBox="1"/>
              <p:nvPr/>
            </p:nvSpPr>
            <p:spPr>
              <a:xfrm>
                <a:off x="1097011" y="1963709"/>
                <a:ext cx="4204800" cy="676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𝐸𝑛𝑒𝑚𝑦</m:t>
                          </m:r>
                          <m:r>
                            <a:rPr lang="en-US" i="1">
                              <a:latin typeface="Cambria Math" panose="02040503050406030204" pitchFamily="18" charset="0"/>
                            </a:rPr>
                            <m:t> </m:t>
                          </m:r>
                          <m:r>
                            <a:rPr lang="en-US" i="1">
                              <a:latin typeface="Cambria Math" panose="02040503050406030204" pitchFamily="18" charset="0"/>
                            </a:rPr>
                            <m:t>𝑆𝑝𝑟𝑖𝑡𝑒𝑠</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0.5 ∗# </m:t>
                              </m:r>
                              <m:r>
                                <a:rPr lang="en-US" i="1">
                                  <a:latin typeface="Cambria Math" panose="02040503050406030204" pitchFamily="18" charset="0"/>
                                </a:rPr>
                                <m:t>𝐺𝑎𝑝𝑠</m:t>
                              </m:r>
                            </m:e>
                          </m:d>
                          <m:r>
                            <a:rPr lang="en-US" i="1">
                              <a:latin typeface="Cambria Math" panose="02040503050406030204" pitchFamily="18" charset="0"/>
                            </a:rPr>
                            <m:t>)</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8" name="TextBox 7">
                <a:extLst>
                  <a:ext uri="{FF2B5EF4-FFF2-40B4-BE49-F238E27FC236}">
                    <a16:creationId xmlns:a16="http://schemas.microsoft.com/office/drawing/2014/main" id="{CB82F76E-2140-4B55-9A45-18C935C69DB2}"/>
                  </a:ext>
                </a:extLst>
              </p:cNvPr>
              <p:cNvSpPr txBox="1">
                <a:spLocks noRot="1" noChangeAspect="1" noMove="1" noResize="1" noEditPoints="1" noAdjustHandles="1" noChangeArrowheads="1" noChangeShapeType="1" noTextEdit="1"/>
              </p:cNvSpPr>
              <p:nvPr/>
            </p:nvSpPr>
            <p:spPr>
              <a:xfrm>
                <a:off x="1097011" y="1963709"/>
                <a:ext cx="4204800" cy="6765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BA64F9-7CC5-4CA0-929C-CF9F8DD41AD5}"/>
                  </a:ext>
                </a:extLst>
              </p:cNvPr>
              <p:cNvSpPr txBox="1"/>
              <p:nvPr/>
            </p:nvSpPr>
            <p:spPr>
              <a:xfrm>
                <a:off x="6592800" y="1963709"/>
                <a:ext cx="4204800" cy="6765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𝐺𝑟𝑜𝑢𝑛𝑑</m:t>
                          </m:r>
                          <m:r>
                            <a:rPr lang="en-US" i="1">
                              <a:latin typeface="Cambria Math" panose="02040503050406030204" pitchFamily="18" charset="0"/>
                            </a:rPr>
                            <m:t>+# </m:t>
                          </m:r>
                          <m:r>
                            <a:rPr lang="en-US" i="1">
                              <a:latin typeface="Cambria Math" panose="02040503050406030204" pitchFamily="18" charset="0"/>
                            </a:rPr>
                            <m:t>𝑃𝑙𝑎𝑡𝑓𝑜𝑟𝑚</m:t>
                          </m:r>
                          <m:r>
                            <a:rPr lang="en-US" i="1">
                              <a:latin typeface="Cambria Math" panose="02040503050406030204" pitchFamily="18" charset="0"/>
                            </a:rPr>
                            <m:t>)</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9" name="TextBox 8">
                <a:extLst>
                  <a:ext uri="{FF2B5EF4-FFF2-40B4-BE49-F238E27FC236}">
                    <a16:creationId xmlns:a16="http://schemas.microsoft.com/office/drawing/2014/main" id="{04BA64F9-7CC5-4CA0-929C-CF9F8DD41AD5}"/>
                  </a:ext>
                </a:extLst>
              </p:cNvPr>
              <p:cNvSpPr txBox="1">
                <a:spLocks noRot="1" noChangeAspect="1" noMove="1" noResize="1" noEditPoints="1" noAdjustHandles="1" noChangeArrowheads="1" noChangeShapeType="1" noTextEdit="1"/>
              </p:cNvSpPr>
              <p:nvPr/>
            </p:nvSpPr>
            <p:spPr>
              <a:xfrm>
                <a:off x="6592800" y="1963709"/>
                <a:ext cx="4204800" cy="6765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0E8BCDC-0C18-4F00-98CE-EF54FE5BEA7A}"/>
                  </a:ext>
                </a:extLst>
              </p:cNvPr>
              <p:cNvSpPr txBox="1"/>
              <p:nvPr/>
            </p:nvSpPr>
            <p:spPr>
              <a:xfrm>
                <a:off x="1012767" y="3664416"/>
                <a:ext cx="4204800" cy="6765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 </m:t>
                          </m:r>
                          <m:r>
                            <a:rPr lang="en-US" b="0" i="1" smtClean="0">
                              <a:latin typeface="Cambria Math" panose="02040503050406030204" pitchFamily="18" charset="0"/>
                            </a:rPr>
                            <m:t>𝑆𝑒𝑞𝑢𝑒𝑛𝑐𝑒𝑠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𝑙𝑒𝑣𝑒𝑙</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𝑡𝑟𝑎𝑖𝑛𝑖𝑛𝑔</m:t>
                          </m:r>
                          <m:r>
                            <a:rPr lang="en-US" b="0" i="1" smtClean="0">
                              <a:latin typeface="Cambria Math" panose="02040503050406030204" pitchFamily="18" charset="0"/>
                            </a:rPr>
                            <m:t> </m:t>
                          </m:r>
                          <m:r>
                            <a:rPr lang="en-US" b="0" i="1" smtClean="0">
                              <a:latin typeface="Cambria Math" panose="02040503050406030204" pitchFamily="18" charset="0"/>
                            </a:rPr>
                            <m:t>𝑠𝑒𝑡</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10" name="TextBox 9">
                <a:extLst>
                  <a:ext uri="{FF2B5EF4-FFF2-40B4-BE49-F238E27FC236}">
                    <a16:creationId xmlns:a16="http://schemas.microsoft.com/office/drawing/2014/main" id="{60E8BCDC-0C18-4F00-98CE-EF54FE5BEA7A}"/>
                  </a:ext>
                </a:extLst>
              </p:cNvPr>
              <p:cNvSpPr txBox="1">
                <a:spLocks noRot="1" noChangeAspect="1" noMove="1" noResize="1" noEditPoints="1" noAdjustHandles="1" noChangeArrowheads="1" noChangeShapeType="1" noTextEdit="1"/>
              </p:cNvSpPr>
              <p:nvPr/>
            </p:nvSpPr>
            <p:spPr>
              <a:xfrm>
                <a:off x="1012767" y="3664416"/>
                <a:ext cx="4204800" cy="6765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45CAC0-9F61-42F1-A838-39E47E5B61DA}"/>
                  </a:ext>
                </a:extLst>
              </p:cNvPr>
              <p:cNvSpPr txBox="1"/>
              <p:nvPr/>
            </p:nvSpPr>
            <p:spPr>
              <a:xfrm>
                <a:off x="6367233" y="3664416"/>
                <a:ext cx="4812000" cy="6765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 </m:t>
                          </m:r>
                          <m:r>
                            <a:rPr lang="en-US" b="0" i="1" smtClean="0">
                              <a:latin typeface="Cambria Math" panose="02040503050406030204" pitchFamily="18" charset="0"/>
                            </a:rPr>
                            <m:t>𝑈𝑛𝑖𝑞𝑢𝑒</m:t>
                          </m:r>
                          <m:r>
                            <a:rPr lang="en-US" b="0" i="1" smtClean="0">
                              <a:latin typeface="Cambria Math" panose="02040503050406030204" pitchFamily="18" charset="0"/>
                            </a:rPr>
                            <m:t> </m:t>
                          </m:r>
                          <m:r>
                            <a:rPr lang="en-US" b="0" i="1" smtClean="0">
                              <a:latin typeface="Cambria Math" panose="02040503050406030204" pitchFamily="18" charset="0"/>
                            </a:rPr>
                            <m:t>𝑆𝑒𝑞𝑢𝑒𝑛𝑐𝑒𝑠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𝑙𝑒𝑣𝑒𝑙</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𝑡𝑟𝑎𝑖𝑛𝑖𝑛𝑔</m:t>
                          </m:r>
                          <m:r>
                            <a:rPr lang="en-US" b="0" i="1" smtClean="0">
                              <a:latin typeface="Cambria Math" panose="02040503050406030204" pitchFamily="18" charset="0"/>
                            </a:rPr>
                            <m:t> </m:t>
                          </m:r>
                          <m:r>
                            <a:rPr lang="en-US" b="0" i="1" smtClean="0">
                              <a:latin typeface="Cambria Math" panose="02040503050406030204" pitchFamily="18" charset="0"/>
                            </a:rPr>
                            <m:t>𝑠𝑒𝑡</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11" name="TextBox 10">
                <a:extLst>
                  <a:ext uri="{FF2B5EF4-FFF2-40B4-BE49-F238E27FC236}">
                    <a16:creationId xmlns:a16="http://schemas.microsoft.com/office/drawing/2014/main" id="{FD45CAC0-9F61-42F1-A838-39E47E5B61DA}"/>
                  </a:ext>
                </a:extLst>
              </p:cNvPr>
              <p:cNvSpPr txBox="1">
                <a:spLocks noRot="1" noChangeAspect="1" noMove="1" noResize="1" noEditPoints="1" noAdjustHandles="1" noChangeArrowheads="1" noChangeShapeType="1" noTextEdit="1"/>
              </p:cNvSpPr>
              <p:nvPr/>
            </p:nvSpPr>
            <p:spPr>
              <a:xfrm>
                <a:off x="6367233" y="3664416"/>
                <a:ext cx="4812000" cy="676532"/>
              </a:xfrm>
              <a:prstGeom prst="rect">
                <a:avLst/>
              </a:prstGeom>
              <a:blipFill>
                <a:blip r:embed="rId6"/>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4B4BC19B-3010-48DB-8AA7-5D493CBBD126}"/>
              </a:ext>
            </a:extLst>
          </p:cNvPr>
          <p:cNvSpPr/>
          <p:nvPr/>
        </p:nvSpPr>
        <p:spPr>
          <a:xfrm>
            <a:off x="2492209" y="1570693"/>
            <a:ext cx="1245917"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Leniency</a:t>
            </a:r>
          </a:p>
        </p:txBody>
      </p:sp>
      <p:sp>
        <p:nvSpPr>
          <p:cNvPr id="14" name="Rectangle 13">
            <a:extLst>
              <a:ext uri="{FF2B5EF4-FFF2-40B4-BE49-F238E27FC236}">
                <a16:creationId xmlns:a16="http://schemas.microsoft.com/office/drawing/2014/main" id="{5B150E3B-DC85-43F3-91BA-105B6C90560D}"/>
              </a:ext>
            </a:extLst>
          </p:cNvPr>
          <p:cNvSpPr/>
          <p:nvPr/>
        </p:nvSpPr>
        <p:spPr>
          <a:xfrm>
            <a:off x="8215621" y="1570693"/>
            <a:ext cx="1088760"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Density</a:t>
            </a:r>
          </a:p>
        </p:txBody>
      </p:sp>
      <p:sp>
        <p:nvSpPr>
          <p:cNvPr id="15" name="Rectangle 14">
            <a:extLst>
              <a:ext uri="{FF2B5EF4-FFF2-40B4-BE49-F238E27FC236}">
                <a16:creationId xmlns:a16="http://schemas.microsoft.com/office/drawing/2014/main" id="{4050EFDA-487D-4B76-995E-BBEC2B8AE435}"/>
              </a:ext>
            </a:extLst>
          </p:cNvPr>
          <p:cNvSpPr/>
          <p:nvPr/>
        </p:nvSpPr>
        <p:spPr>
          <a:xfrm>
            <a:off x="2002525" y="3291605"/>
            <a:ext cx="2225289"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Sequence Density</a:t>
            </a:r>
          </a:p>
        </p:txBody>
      </p:sp>
      <p:sp>
        <p:nvSpPr>
          <p:cNvPr id="16" name="Rectangle 15">
            <a:extLst>
              <a:ext uri="{FF2B5EF4-FFF2-40B4-BE49-F238E27FC236}">
                <a16:creationId xmlns:a16="http://schemas.microsoft.com/office/drawing/2014/main" id="{3BEBF90D-5E47-47DB-98DB-1164A587E72B}"/>
              </a:ext>
            </a:extLst>
          </p:cNvPr>
          <p:cNvSpPr/>
          <p:nvPr/>
        </p:nvSpPr>
        <p:spPr>
          <a:xfrm>
            <a:off x="7471115" y="3281189"/>
            <a:ext cx="2448171"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Sequence Variation</a:t>
            </a:r>
          </a:p>
        </p:txBody>
      </p:sp>
    </p:spTree>
    <p:extLst>
      <p:ext uri="{BB962C8B-B14F-4D97-AF65-F5344CB8AC3E}">
        <p14:creationId xmlns:p14="http://schemas.microsoft.com/office/powerpoint/2010/main" val="9727982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209" y="102568"/>
            <a:ext cx="6676832" cy="763009"/>
          </a:xfrm>
        </p:spPr>
        <p:txBody>
          <a:bodyPr>
            <a:normAutofit/>
          </a:bodyPr>
          <a:lstStyle/>
          <a:p>
            <a:pPr algn="ctr"/>
            <a:r>
              <a:rPr lang="en-US" dirty="0"/>
              <a:t>Measures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B82F76E-2140-4B55-9A45-18C935C69DB2}"/>
                  </a:ext>
                </a:extLst>
              </p:cNvPr>
              <p:cNvSpPr txBox="1"/>
              <p:nvPr/>
            </p:nvSpPr>
            <p:spPr>
              <a:xfrm>
                <a:off x="1097011" y="1963709"/>
                <a:ext cx="4204800" cy="676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𝐸𝑛𝑒𝑚𝑦</m:t>
                          </m:r>
                          <m:r>
                            <a:rPr lang="en-US" i="1">
                              <a:latin typeface="Cambria Math" panose="02040503050406030204" pitchFamily="18" charset="0"/>
                            </a:rPr>
                            <m:t> </m:t>
                          </m:r>
                          <m:r>
                            <a:rPr lang="en-US" i="1">
                              <a:latin typeface="Cambria Math" panose="02040503050406030204" pitchFamily="18" charset="0"/>
                            </a:rPr>
                            <m:t>𝑆𝑝𝑟𝑖𝑡𝑒𝑠</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0.5 ∗# </m:t>
                              </m:r>
                              <m:r>
                                <a:rPr lang="en-US" i="1">
                                  <a:latin typeface="Cambria Math" panose="02040503050406030204" pitchFamily="18" charset="0"/>
                                </a:rPr>
                                <m:t>𝐺𝑎𝑝𝑠</m:t>
                              </m:r>
                            </m:e>
                          </m:d>
                          <m:r>
                            <a:rPr lang="en-US" i="1">
                              <a:latin typeface="Cambria Math" panose="02040503050406030204" pitchFamily="18" charset="0"/>
                            </a:rPr>
                            <m:t>)</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8" name="TextBox 7">
                <a:extLst>
                  <a:ext uri="{FF2B5EF4-FFF2-40B4-BE49-F238E27FC236}">
                    <a16:creationId xmlns:a16="http://schemas.microsoft.com/office/drawing/2014/main" id="{CB82F76E-2140-4B55-9A45-18C935C69DB2}"/>
                  </a:ext>
                </a:extLst>
              </p:cNvPr>
              <p:cNvSpPr txBox="1">
                <a:spLocks noRot="1" noChangeAspect="1" noMove="1" noResize="1" noEditPoints="1" noAdjustHandles="1" noChangeArrowheads="1" noChangeShapeType="1" noTextEdit="1"/>
              </p:cNvSpPr>
              <p:nvPr/>
            </p:nvSpPr>
            <p:spPr>
              <a:xfrm>
                <a:off x="1097011" y="1963709"/>
                <a:ext cx="4204800" cy="6765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BA64F9-7CC5-4CA0-929C-CF9F8DD41AD5}"/>
                  </a:ext>
                </a:extLst>
              </p:cNvPr>
              <p:cNvSpPr txBox="1"/>
              <p:nvPr/>
            </p:nvSpPr>
            <p:spPr>
              <a:xfrm>
                <a:off x="6592800" y="1963709"/>
                <a:ext cx="4204800" cy="6765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 </m:t>
                          </m:r>
                          <m:r>
                            <a:rPr lang="en-US" i="1">
                              <a:latin typeface="Cambria Math" panose="02040503050406030204" pitchFamily="18" charset="0"/>
                            </a:rPr>
                            <m:t>𝐺𝑟𝑜𝑢𝑛𝑑</m:t>
                          </m:r>
                          <m:r>
                            <a:rPr lang="en-US" i="1">
                              <a:latin typeface="Cambria Math" panose="02040503050406030204" pitchFamily="18" charset="0"/>
                            </a:rPr>
                            <m:t>+# </m:t>
                          </m:r>
                          <m:r>
                            <a:rPr lang="en-US" i="1">
                              <a:latin typeface="Cambria Math" panose="02040503050406030204" pitchFamily="18" charset="0"/>
                            </a:rPr>
                            <m:t>𝑃𝑙𝑎𝑡𝑓𝑜𝑟𝑚</m:t>
                          </m:r>
                          <m:r>
                            <a:rPr lang="en-US" i="1">
                              <a:latin typeface="Cambria Math" panose="02040503050406030204" pitchFamily="18" charset="0"/>
                            </a:rPr>
                            <m:t>)</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9" name="TextBox 8">
                <a:extLst>
                  <a:ext uri="{FF2B5EF4-FFF2-40B4-BE49-F238E27FC236}">
                    <a16:creationId xmlns:a16="http://schemas.microsoft.com/office/drawing/2014/main" id="{04BA64F9-7CC5-4CA0-929C-CF9F8DD41AD5}"/>
                  </a:ext>
                </a:extLst>
              </p:cNvPr>
              <p:cNvSpPr txBox="1">
                <a:spLocks noRot="1" noChangeAspect="1" noMove="1" noResize="1" noEditPoints="1" noAdjustHandles="1" noChangeArrowheads="1" noChangeShapeType="1" noTextEdit="1"/>
              </p:cNvSpPr>
              <p:nvPr/>
            </p:nvSpPr>
            <p:spPr>
              <a:xfrm>
                <a:off x="6592800" y="1963709"/>
                <a:ext cx="4204800" cy="6765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0E8BCDC-0C18-4F00-98CE-EF54FE5BEA7A}"/>
                  </a:ext>
                </a:extLst>
              </p:cNvPr>
              <p:cNvSpPr txBox="1"/>
              <p:nvPr/>
            </p:nvSpPr>
            <p:spPr>
              <a:xfrm>
                <a:off x="1012767" y="3664416"/>
                <a:ext cx="4204800" cy="6765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 </m:t>
                          </m:r>
                          <m:r>
                            <a:rPr lang="en-US" b="0" i="1" smtClean="0">
                              <a:latin typeface="Cambria Math" panose="02040503050406030204" pitchFamily="18" charset="0"/>
                            </a:rPr>
                            <m:t>𝑆𝑒𝑞𝑢𝑒𝑛𝑐𝑒𝑠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𝑙𝑒𝑣𝑒𝑙</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𝑡𝑟𝑎𝑖𝑛𝑖𝑛𝑔</m:t>
                          </m:r>
                          <m:r>
                            <a:rPr lang="en-US" b="0" i="1" smtClean="0">
                              <a:latin typeface="Cambria Math" panose="02040503050406030204" pitchFamily="18" charset="0"/>
                            </a:rPr>
                            <m:t> </m:t>
                          </m:r>
                          <m:r>
                            <a:rPr lang="en-US" b="0" i="1" smtClean="0">
                              <a:latin typeface="Cambria Math" panose="02040503050406030204" pitchFamily="18" charset="0"/>
                            </a:rPr>
                            <m:t>𝑠𝑒𝑡</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10" name="TextBox 9">
                <a:extLst>
                  <a:ext uri="{FF2B5EF4-FFF2-40B4-BE49-F238E27FC236}">
                    <a16:creationId xmlns:a16="http://schemas.microsoft.com/office/drawing/2014/main" id="{60E8BCDC-0C18-4F00-98CE-EF54FE5BEA7A}"/>
                  </a:ext>
                </a:extLst>
              </p:cNvPr>
              <p:cNvSpPr txBox="1">
                <a:spLocks noRot="1" noChangeAspect="1" noMove="1" noResize="1" noEditPoints="1" noAdjustHandles="1" noChangeArrowheads="1" noChangeShapeType="1" noTextEdit="1"/>
              </p:cNvSpPr>
              <p:nvPr/>
            </p:nvSpPr>
            <p:spPr>
              <a:xfrm>
                <a:off x="1012767" y="3664416"/>
                <a:ext cx="4204800" cy="6765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45CAC0-9F61-42F1-A838-39E47E5B61DA}"/>
                  </a:ext>
                </a:extLst>
              </p:cNvPr>
              <p:cNvSpPr txBox="1"/>
              <p:nvPr/>
            </p:nvSpPr>
            <p:spPr>
              <a:xfrm>
                <a:off x="6367233" y="3664416"/>
                <a:ext cx="4812000" cy="6765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 </m:t>
                          </m:r>
                          <m:r>
                            <a:rPr lang="en-US" b="0" i="1" smtClean="0">
                              <a:latin typeface="Cambria Math" panose="02040503050406030204" pitchFamily="18" charset="0"/>
                            </a:rPr>
                            <m:t>𝑈𝑛𝑖𝑞𝑢𝑒</m:t>
                          </m:r>
                          <m:r>
                            <a:rPr lang="en-US" b="0" i="1" smtClean="0">
                              <a:latin typeface="Cambria Math" panose="02040503050406030204" pitchFamily="18" charset="0"/>
                            </a:rPr>
                            <m:t> </m:t>
                          </m:r>
                          <m:r>
                            <a:rPr lang="en-US" b="0" i="1" smtClean="0">
                              <a:latin typeface="Cambria Math" panose="02040503050406030204" pitchFamily="18" charset="0"/>
                            </a:rPr>
                            <m:t>𝑆𝑒𝑞𝑢𝑒𝑛𝑐𝑒𝑠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𝑙𝑒𝑣𝑒𝑙</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𝑡𝑟𝑎𝑖𝑛𝑖𝑛𝑔</m:t>
                          </m:r>
                          <m:r>
                            <a:rPr lang="en-US" b="0" i="1" smtClean="0">
                              <a:latin typeface="Cambria Math" panose="02040503050406030204" pitchFamily="18" charset="0"/>
                            </a:rPr>
                            <m:t> </m:t>
                          </m:r>
                          <m:r>
                            <a:rPr lang="en-US" b="0" i="1" smtClean="0">
                              <a:latin typeface="Cambria Math" panose="02040503050406030204" pitchFamily="18" charset="0"/>
                            </a:rPr>
                            <m:t>𝑠𝑒𝑡</m:t>
                          </m:r>
                        </m:num>
                        <m:den>
                          <m:r>
                            <a:rPr lang="en-US" i="1">
                              <a:latin typeface="Cambria Math" panose="02040503050406030204" pitchFamily="18" charset="0"/>
                            </a:rPr>
                            <m:t># </m:t>
                          </m:r>
                          <m:r>
                            <a:rPr lang="en-US" i="1">
                              <a:latin typeface="Cambria Math" panose="02040503050406030204" pitchFamily="18" charset="0"/>
                            </a:rPr>
                            <m:t>𝑆𝑒𝑞𝑢𝑒𝑛𝑐𝑒𝑠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11" name="TextBox 10">
                <a:extLst>
                  <a:ext uri="{FF2B5EF4-FFF2-40B4-BE49-F238E27FC236}">
                    <a16:creationId xmlns:a16="http://schemas.microsoft.com/office/drawing/2014/main" id="{FD45CAC0-9F61-42F1-A838-39E47E5B61DA}"/>
                  </a:ext>
                </a:extLst>
              </p:cNvPr>
              <p:cNvSpPr txBox="1">
                <a:spLocks noRot="1" noChangeAspect="1" noMove="1" noResize="1" noEditPoints="1" noAdjustHandles="1" noChangeArrowheads="1" noChangeShapeType="1" noTextEdit="1"/>
              </p:cNvSpPr>
              <p:nvPr/>
            </p:nvSpPr>
            <p:spPr>
              <a:xfrm>
                <a:off x="6367233" y="3664416"/>
                <a:ext cx="4812000" cy="6765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9FBA37-8328-4FDF-8E5B-0D782F1FA5FF}"/>
                  </a:ext>
                </a:extLst>
              </p:cNvPr>
              <p:cNvSpPr txBox="1"/>
              <p:nvPr/>
            </p:nvSpPr>
            <p:spPr>
              <a:xfrm>
                <a:off x="3459693" y="5643676"/>
                <a:ext cx="4812000" cy="6200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 </m:t>
                          </m:r>
                          <m:r>
                            <a:rPr lang="en-US" b="0" i="1" smtClean="0">
                              <a:latin typeface="Cambria Math" panose="02040503050406030204" pitchFamily="18" charset="0"/>
                            </a:rPr>
                            <m:t>𝑅𝑜𝑤𝑠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𝐿𝑒𝑣𝑒𝑙</m:t>
                          </m:r>
                        </m:num>
                        <m:den>
                          <m:r>
                            <a:rPr lang="en-US" i="1">
                              <a:latin typeface="Cambria Math" panose="02040503050406030204" pitchFamily="18" charset="0"/>
                            </a:rPr>
                            <m:t># </m:t>
                          </m:r>
                          <m:r>
                            <a:rPr lang="en-US" b="0" i="1" smtClean="0">
                              <a:latin typeface="Cambria Math" panose="02040503050406030204" pitchFamily="18" charset="0"/>
                            </a:rPr>
                            <m:t>𝐶𝑜𝑙𝑢𝑚𝑛𝑠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𝐿𝑒𝑣𝑒𝑙</m:t>
                          </m:r>
                        </m:den>
                      </m:f>
                    </m:oMath>
                  </m:oMathPara>
                </a14:m>
                <a:endParaRPr lang="en-US" dirty="0"/>
              </a:p>
            </p:txBody>
          </p:sp>
        </mc:Choice>
        <mc:Fallback xmlns="">
          <p:sp>
            <p:nvSpPr>
              <p:cNvPr id="12" name="TextBox 11">
                <a:extLst>
                  <a:ext uri="{FF2B5EF4-FFF2-40B4-BE49-F238E27FC236}">
                    <a16:creationId xmlns:a16="http://schemas.microsoft.com/office/drawing/2014/main" id="{129FBA37-8328-4FDF-8E5B-0D782F1FA5FF}"/>
                  </a:ext>
                </a:extLst>
              </p:cNvPr>
              <p:cNvSpPr txBox="1">
                <a:spLocks noRot="1" noChangeAspect="1" noMove="1" noResize="1" noEditPoints="1" noAdjustHandles="1" noChangeArrowheads="1" noChangeShapeType="1" noTextEdit="1"/>
              </p:cNvSpPr>
              <p:nvPr/>
            </p:nvSpPr>
            <p:spPr>
              <a:xfrm>
                <a:off x="3459693" y="5643676"/>
                <a:ext cx="4812000" cy="620042"/>
              </a:xfrm>
              <a:prstGeom prst="rect">
                <a:avLst/>
              </a:prstGeom>
              <a:blipFill>
                <a:blip r:embed="rId7"/>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4B4BC19B-3010-48DB-8AA7-5D493CBBD126}"/>
              </a:ext>
            </a:extLst>
          </p:cNvPr>
          <p:cNvSpPr/>
          <p:nvPr/>
        </p:nvSpPr>
        <p:spPr>
          <a:xfrm>
            <a:off x="2492209" y="1570693"/>
            <a:ext cx="1245917"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Leniency</a:t>
            </a:r>
          </a:p>
        </p:txBody>
      </p:sp>
      <p:sp>
        <p:nvSpPr>
          <p:cNvPr id="14" name="Rectangle 13">
            <a:extLst>
              <a:ext uri="{FF2B5EF4-FFF2-40B4-BE49-F238E27FC236}">
                <a16:creationId xmlns:a16="http://schemas.microsoft.com/office/drawing/2014/main" id="{5B150E3B-DC85-43F3-91BA-105B6C90560D}"/>
              </a:ext>
            </a:extLst>
          </p:cNvPr>
          <p:cNvSpPr/>
          <p:nvPr/>
        </p:nvSpPr>
        <p:spPr>
          <a:xfrm>
            <a:off x="8215621" y="1570693"/>
            <a:ext cx="1088760"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Density</a:t>
            </a:r>
          </a:p>
        </p:txBody>
      </p:sp>
      <p:sp>
        <p:nvSpPr>
          <p:cNvPr id="15" name="Rectangle 14">
            <a:extLst>
              <a:ext uri="{FF2B5EF4-FFF2-40B4-BE49-F238E27FC236}">
                <a16:creationId xmlns:a16="http://schemas.microsoft.com/office/drawing/2014/main" id="{4050EFDA-487D-4B76-995E-BBEC2B8AE435}"/>
              </a:ext>
            </a:extLst>
          </p:cNvPr>
          <p:cNvSpPr/>
          <p:nvPr/>
        </p:nvSpPr>
        <p:spPr>
          <a:xfrm>
            <a:off x="2002525" y="3291605"/>
            <a:ext cx="2225289"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Sequence Density</a:t>
            </a:r>
          </a:p>
        </p:txBody>
      </p:sp>
      <p:sp>
        <p:nvSpPr>
          <p:cNvPr id="16" name="Rectangle 15">
            <a:extLst>
              <a:ext uri="{FF2B5EF4-FFF2-40B4-BE49-F238E27FC236}">
                <a16:creationId xmlns:a16="http://schemas.microsoft.com/office/drawing/2014/main" id="{3BEBF90D-5E47-47DB-98DB-1164A587E72B}"/>
              </a:ext>
            </a:extLst>
          </p:cNvPr>
          <p:cNvSpPr/>
          <p:nvPr/>
        </p:nvSpPr>
        <p:spPr>
          <a:xfrm>
            <a:off x="7471115" y="3281189"/>
            <a:ext cx="2448171"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Sequence Variation</a:t>
            </a:r>
          </a:p>
        </p:txBody>
      </p:sp>
      <p:sp>
        <p:nvSpPr>
          <p:cNvPr id="18" name="Rectangle 17">
            <a:extLst>
              <a:ext uri="{FF2B5EF4-FFF2-40B4-BE49-F238E27FC236}">
                <a16:creationId xmlns:a16="http://schemas.microsoft.com/office/drawing/2014/main" id="{7DFB99B8-2ECE-4C0A-8317-8ED4FCAE0A40}"/>
              </a:ext>
            </a:extLst>
          </p:cNvPr>
          <p:cNvSpPr/>
          <p:nvPr/>
        </p:nvSpPr>
        <p:spPr>
          <a:xfrm>
            <a:off x="5030368" y="5220382"/>
            <a:ext cx="1670650"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Aspect Ratio</a:t>
            </a:r>
          </a:p>
        </p:txBody>
      </p:sp>
    </p:spTree>
    <p:extLst>
      <p:ext uri="{BB962C8B-B14F-4D97-AF65-F5344CB8AC3E}">
        <p14:creationId xmlns:p14="http://schemas.microsoft.com/office/powerpoint/2010/main" val="5020753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584" y="2144"/>
            <a:ext cx="6676832" cy="763009"/>
          </a:xfrm>
        </p:spPr>
        <p:txBody>
          <a:bodyPr>
            <a:normAutofit/>
          </a:bodyPr>
          <a:lstStyle/>
          <a:p>
            <a:pPr algn="ctr"/>
            <a:r>
              <a:rPr lang="en-US" dirty="0"/>
              <a:t>Results</a:t>
            </a:r>
          </a:p>
        </p:txBody>
      </p:sp>
      <p:pic>
        <p:nvPicPr>
          <p:cNvPr id="5" name="Picture 4">
            <a:extLst>
              <a:ext uri="{FF2B5EF4-FFF2-40B4-BE49-F238E27FC236}">
                <a16:creationId xmlns:a16="http://schemas.microsoft.com/office/drawing/2014/main" id="{42D773DF-15FA-473E-82AB-F9C4DD9F8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24" y="997222"/>
            <a:ext cx="3872976" cy="2348460"/>
          </a:xfrm>
          <a:prstGeom prst="rect">
            <a:avLst/>
          </a:prstGeom>
        </p:spPr>
      </p:pic>
      <p:pic>
        <p:nvPicPr>
          <p:cNvPr id="8" name="Picture 7">
            <a:extLst>
              <a:ext uri="{FF2B5EF4-FFF2-40B4-BE49-F238E27FC236}">
                <a16:creationId xmlns:a16="http://schemas.microsoft.com/office/drawing/2014/main" id="{4F66DEBE-87C5-4937-AD86-EB3EEC525D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7202" y="997222"/>
            <a:ext cx="3809504" cy="2289177"/>
          </a:xfrm>
          <a:prstGeom prst="rect">
            <a:avLst/>
          </a:prstGeom>
        </p:spPr>
      </p:pic>
      <p:pic>
        <p:nvPicPr>
          <p:cNvPr id="10" name="Picture 9">
            <a:extLst>
              <a:ext uri="{FF2B5EF4-FFF2-40B4-BE49-F238E27FC236}">
                <a16:creationId xmlns:a16="http://schemas.microsoft.com/office/drawing/2014/main" id="{640C462F-899D-4A7B-BD57-5727DE6A69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9512" y="3959656"/>
            <a:ext cx="3872976" cy="2483805"/>
          </a:xfrm>
          <a:prstGeom prst="rect">
            <a:avLst/>
          </a:prstGeom>
        </p:spPr>
      </p:pic>
      <p:sp>
        <p:nvSpPr>
          <p:cNvPr id="6" name="Rectangle 5">
            <a:extLst>
              <a:ext uri="{FF2B5EF4-FFF2-40B4-BE49-F238E27FC236}">
                <a16:creationId xmlns:a16="http://schemas.microsoft.com/office/drawing/2014/main" id="{69D30F8B-215D-4E08-AF0F-3BFAF6D5DE53}"/>
              </a:ext>
            </a:extLst>
          </p:cNvPr>
          <p:cNvSpPr/>
          <p:nvPr/>
        </p:nvSpPr>
        <p:spPr>
          <a:xfrm>
            <a:off x="1710067" y="3293675"/>
            <a:ext cx="2225289"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Sequence Density</a:t>
            </a:r>
          </a:p>
        </p:txBody>
      </p:sp>
      <p:sp>
        <p:nvSpPr>
          <p:cNvPr id="7" name="Rectangle 6">
            <a:extLst>
              <a:ext uri="{FF2B5EF4-FFF2-40B4-BE49-F238E27FC236}">
                <a16:creationId xmlns:a16="http://schemas.microsoft.com/office/drawing/2014/main" id="{685EC13B-52FA-41DB-807B-C0E3F4751969}"/>
              </a:ext>
            </a:extLst>
          </p:cNvPr>
          <p:cNvSpPr/>
          <p:nvPr/>
        </p:nvSpPr>
        <p:spPr>
          <a:xfrm>
            <a:off x="8256646" y="3281189"/>
            <a:ext cx="2448171"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Sequence Variation</a:t>
            </a:r>
          </a:p>
        </p:txBody>
      </p:sp>
      <p:sp>
        <p:nvSpPr>
          <p:cNvPr id="9" name="Rectangle 8">
            <a:extLst>
              <a:ext uri="{FF2B5EF4-FFF2-40B4-BE49-F238E27FC236}">
                <a16:creationId xmlns:a16="http://schemas.microsoft.com/office/drawing/2014/main" id="{4AF0DDCD-2C19-4275-B0EA-5800F7EF9508}"/>
              </a:ext>
            </a:extLst>
          </p:cNvPr>
          <p:cNvSpPr/>
          <p:nvPr/>
        </p:nvSpPr>
        <p:spPr>
          <a:xfrm>
            <a:off x="5260675" y="6388238"/>
            <a:ext cx="1670650"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Aspect Ratio</a:t>
            </a:r>
          </a:p>
        </p:txBody>
      </p:sp>
    </p:spTree>
    <p:extLst>
      <p:ext uri="{BB962C8B-B14F-4D97-AF65-F5344CB8AC3E}">
        <p14:creationId xmlns:p14="http://schemas.microsoft.com/office/powerpoint/2010/main" val="9958730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584" y="14209"/>
            <a:ext cx="6676832" cy="763009"/>
          </a:xfrm>
        </p:spPr>
        <p:txBody>
          <a:bodyPr>
            <a:normAutofit/>
          </a:bodyPr>
          <a:lstStyle/>
          <a:p>
            <a:pPr algn="ctr"/>
            <a:r>
              <a:rPr lang="en-US" dirty="0"/>
              <a:t>Results</a:t>
            </a:r>
          </a:p>
        </p:txBody>
      </p:sp>
      <p:pic>
        <p:nvPicPr>
          <p:cNvPr id="4" name="Picture 3">
            <a:extLst>
              <a:ext uri="{FF2B5EF4-FFF2-40B4-BE49-F238E27FC236}">
                <a16:creationId xmlns:a16="http://schemas.microsoft.com/office/drawing/2014/main" id="{E2050E76-CBA8-48B5-8C75-5D1EB5F3A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73" y="1770544"/>
            <a:ext cx="4161055" cy="2500429"/>
          </a:xfrm>
          <a:prstGeom prst="rect">
            <a:avLst/>
          </a:prstGeom>
        </p:spPr>
      </p:pic>
      <p:pic>
        <p:nvPicPr>
          <p:cNvPr id="6" name="Picture 5">
            <a:extLst>
              <a:ext uri="{FF2B5EF4-FFF2-40B4-BE49-F238E27FC236}">
                <a16:creationId xmlns:a16="http://schemas.microsoft.com/office/drawing/2014/main" id="{B3DE3DAB-14D9-40E5-AD9B-490A83F3CC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7473" y="1772165"/>
            <a:ext cx="4161056" cy="2500429"/>
          </a:xfrm>
          <a:prstGeom prst="rect">
            <a:avLst/>
          </a:prstGeom>
        </p:spPr>
      </p:pic>
      <p:sp>
        <p:nvSpPr>
          <p:cNvPr id="5" name="Rectangle 4">
            <a:extLst>
              <a:ext uri="{FF2B5EF4-FFF2-40B4-BE49-F238E27FC236}">
                <a16:creationId xmlns:a16="http://schemas.microsoft.com/office/drawing/2014/main" id="{292D6023-00B9-40AC-80FA-5D270CACF982}"/>
              </a:ext>
            </a:extLst>
          </p:cNvPr>
          <p:cNvSpPr/>
          <p:nvPr/>
        </p:nvSpPr>
        <p:spPr>
          <a:xfrm>
            <a:off x="2134625" y="4270973"/>
            <a:ext cx="1245917"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Leniency</a:t>
            </a:r>
          </a:p>
        </p:txBody>
      </p:sp>
      <p:sp>
        <p:nvSpPr>
          <p:cNvPr id="7" name="Rectangle 6">
            <a:extLst>
              <a:ext uri="{FF2B5EF4-FFF2-40B4-BE49-F238E27FC236}">
                <a16:creationId xmlns:a16="http://schemas.microsoft.com/office/drawing/2014/main" id="{89DB4659-EF26-43B8-99A5-07682E8BF155}"/>
              </a:ext>
            </a:extLst>
          </p:cNvPr>
          <p:cNvSpPr/>
          <p:nvPr/>
        </p:nvSpPr>
        <p:spPr>
          <a:xfrm>
            <a:off x="8803621" y="4272594"/>
            <a:ext cx="1088760" cy="461665"/>
          </a:xfrm>
          <a:prstGeom prst="rect">
            <a:avLst/>
          </a:prstGeom>
          <a:noFill/>
        </p:spPr>
        <p:txBody>
          <a:bodyPr wrap="none" lIns="91440" tIns="45720" rIns="91440" bIns="45720">
            <a:spAutoFit/>
          </a:bodyPr>
          <a:lstStyle/>
          <a:p>
            <a:pPr algn="ctr"/>
            <a:r>
              <a:rPr lang="en-US" sz="2400" b="0" i="1" cap="none" spc="0" dirty="0">
                <a:ln w="0"/>
                <a:solidFill>
                  <a:schemeClr val="tx1"/>
                </a:solidFill>
                <a:effectLst>
                  <a:outerShdw blurRad="38100" dist="19050" dir="2700000" algn="tl" rotWithShape="0">
                    <a:schemeClr val="dk1">
                      <a:alpha val="40000"/>
                    </a:schemeClr>
                  </a:outerShdw>
                </a:effectLst>
              </a:rPr>
              <a:t>Density</a:t>
            </a:r>
          </a:p>
        </p:txBody>
      </p:sp>
    </p:spTree>
    <p:extLst>
      <p:ext uri="{BB962C8B-B14F-4D97-AF65-F5344CB8AC3E}">
        <p14:creationId xmlns:p14="http://schemas.microsoft.com/office/powerpoint/2010/main" val="10845070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351604" y="106969"/>
            <a:ext cx="3264825" cy="798270"/>
          </a:xfrm>
        </p:spPr>
        <p:txBody>
          <a:bodyPr/>
          <a:lstStyle/>
          <a:p>
            <a:r>
              <a:rPr lang="en-US" dirty="0"/>
              <a:t>Discussion</a:t>
            </a:r>
          </a:p>
        </p:txBody>
      </p:sp>
      <p:sp>
        <p:nvSpPr>
          <p:cNvPr id="11" name="Content Placeholder 2"/>
          <p:cNvSpPr>
            <a:spLocks noGrp="1"/>
          </p:cNvSpPr>
          <p:nvPr>
            <p:ph idx="1"/>
          </p:nvPr>
        </p:nvSpPr>
        <p:spPr>
          <a:xfrm>
            <a:off x="636876" y="1211869"/>
            <a:ext cx="10890324" cy="5387051"/>
          </a:xfrm>
        </p:spPr>
        <p:txBody>
          <a:bodyPr>
            <a:noAutofit/>
          </a:bodyPr>
          <a:lstStyle/>
          <a:p>
            <a:r>
              <a:rPr lang="en-US" sz="2400" dirty="0"/>
              <a:t>Altering weights impacted the type of levels generated and roughly interpolated between SMB and KI</a:t>
            </a:r>
          </a:p>
          <a:p>
            <a:endParaRPr lang="en-US" sz="2400" dirty="0"/>
          </a:p>
        </p:txBody>
      </p:sp>
    </p:spTree>
    <p:extLst>
      <p:ext uri="{BB962C8B-B14F-4D97-AF65-F5344CB8AC3E}">
        <p14:creationId xmlns:p14="http://schemas.microsoft.com/office/powerpoint/2010/main" val="12159255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351604" y="106969"/>
            <a:ext cx="3264825" cy="798270"/>
          </a:xfrm>
        </p:spPr>
        <p:txBody>
          <a:bodyPr/>
          <a:lstStyle/>
          <a:p>
            <a:r>
              <a:rPr lang="en-US" dirty="0"/>
              <a:t>Discussion</a:t>
            </a:r>
          </a:p>
        </p:txBody>
      </p:sp>
      <p:sp>
        <p:nvSpPr>
          <p:cNvPr id="11" name="Content Placeholder 2"/>
          <p:cNvSpPr>
            <a:spLocks noGrp="1"/>
          </p:cNvSpPr>
          <p:nvPr>
            <p:ph idx="1"/>
          </p:nvPr>
        </p:nvSpPr>
        <p:spPr>
          <a:xfrm>
            <a:off x="636876" y="1211869"/>
            <a:ext cx="10890324" cy="5387051"/>
          </a:xfrm>
        </p:spPr>
        <p:txBody>
          <a:bodyPr>
            <a:noAutofit/>
          </a:bodyPr>
          <a:lstStyle/>
          <a:p>
            <a:r>
              <a:rPr lang="en-US" sz="2400" dirty="0"/>
              <a:t>Altering weights impacted the type of levels generated and roughly interpolated between SMB and KI</a:t>
            </a:r>
          </a:p>
          <a:p>
            <a:endParaRPr lang="en-US" sz="2400" dirty="0"/>
          </a:p>
          <a:p>
            <a:endParaRPr lang="en-US" sz="2400" dirty="0"/>
          </a:p>
          <a:p>
            <a:r>
              <a:rPr lang="en-US" sz="2400" dirty="0"/>
              <a:t>Possible to generate levels that are a mix of levels from 2 games but can also be made to be more like one than the other</a:t>
            </a:r>
          </a:p>
        </p:txBody>
      </p:sp>
    </p:spTree>
    <p:extLst>
      <p:ext uri="{BB962C8B-B14F-4D97-AF65-F5344CB8AC3E}">
        <p14:creationId xmlns:p14="http://schemas.microsoft.com/office/powerpoint/2010/main" val="17197151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351604" y="106969"/>
            <a:ext cx="3264825" cy="798270"/>
          </a:xfrm>
        </p:spPr>
        <p:txBody>
          <a:bodyPr/>
          <a:lstStyle/>
          <a:p>
            <a:r>
              <a:rPr lang="en-US" dirty="0"/>
              <a:t>Discussion</a:t>
            </a:r>
          </a:p>
        </p:txBody>
      </p:sp>
      <p:sp>
        <p:nvSpPr>
          <p:cNvPr id="11" name="Content Placeholder 2"/>
          <p:cNvSpPr>
            <a:spLocks noGrp="1"/>
          </p:cNvSpPr>
          <p:nvPr>
            <p:ph idx="1"/>
          </p:nvPr>
        </p:nvSpPr>
        <p:spPr>
          <a:xfrm>
            <a:off x="636876" y="1211869"/>
            <a:ext cx="11113524" cy="5387051"/>
          </a:xfrm>
        </p:spPr>
        <p:txBody>
          <a:bodyPr>
            <a:noAutofit/>
          </a:bodyPr>
          <a:lstStyle/>
          <a:p>
            <a:r>
              <a:rPr lang="en-US" sz="2400" dirty="0"/>
              <a:t>Altering weights impacted the type of levels generated and roughly interpolated between SMB and KI</a:t>
            </a:r>
          </a:p>
          <a:p>
            <a:endParaRPr lang="en-US" sz="2400" dirty="0"/>
          </a:p>
          <a:p>
            <a:endParaRPr lang="en-US" sz="2400" dirty="0"/>
          </a:p>
          <a:p>
            <a:r>
              <a:rPr lang="en-US" sz="2400" dirty="0"/>
              <a:t>Possible to generate levels that are a mix of levels from 2 games but can also be made to be more like one than the other</a:t>
            </a:r>
          </a:p>
          <a:p>
            <a:endParaRPr lang="en-US" sz="2400" dirty="0"/>
          </a:p>
          <a:p>
            <a:endParaRPr lang="en-US" sz="2400" dirty="0"/>
          </a:p>
          <a:p>
            <a:r>
              <a:rPr lang="en-US" sz="2400" dirty="0"/>
              <a:t>Deviations suggest that these methods can also produce some novelty</a:t>
            </a:r>
          </a:p>
        </p:txBody>
      </p:sp>
    </p:spTree>
    <p:extLst>
      <p:ext uri="{BB962C8B-B14F-4D97-AF65-F5344CB8AC3E}">
        <p14:creationId xmlns:p14="http://schemas.microsoft.com/office/powerpoint/2010/main" val="38175398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351604" y="106969"/>
            <a:ext cx="3264825" cy="798270"/>
          </a:xfrm>
        </p:spPr>
        <p:txBody>
          <a:bodyPr/>
          <a:lstStyle/>
          <a:p>
            <a:r>
              <a:rPr lang="en-US" dirty="0"/>
              <a:t>Future Work</a:t>
            </a:r>
          </a:p>
        </p:txBody>
      </p:sp>
    </p:spTree>
    <p:extLst>
      <p:ext uri="{BB962C8B-B14F-4D97-AF65-F5344CB8AC3E}">
        <p14:creationId xmlns:p14="http://schemas.microsoft.com/office/powerpoint/2010/main" val="216774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351604" y="106969"/>
            <a:ext cx="3264825" cy="798270"/>
          </a:xfrm>
        </p:spPr>
        <p:txBody>
          <a:bodyPr/>
          <a:lstStyle/>
          <a:p>
            <a:r>
              <a:rPr lang="en-US" dirty="0"/>
              <a:t>Future Work</a:t>
            </a:r>
          </a:p>
        </p:txBody>
      </p:sp>
      <p:sp>
        <p:nvSpPr>
          <p:cNvPr id="11" name="Content Placeholder 2"/>
          <p:cNvSpPr>
            <a:spLocks noGrp="1"/>
          </p:cNvSpPr>
          <p:nvPr>
            <p:ph idx="1"/>
          </p:nvPr>
        </p:nvSpPr>
        <p:spPr>
          <a:xfrm>
            <a:off x="636876" y="1363980"/>
            <a:ext cx="10694280" cy="5387051"/>
          </a:xfrm>
        </p:spPr>
        <p:txBody>
          <a:bodyPr>
            <a:noAutofit/>
          </a:bodyPr>
          <a:lstStyle/>
          <a:p>
            <a:r>
              <a:rPr lang="en-US" sz="2400" dirty="0"/>
              <a:t>No playability tests were run nor playability/path-based information used in training, thus levels are currently not completable; using an agent to carve-out a path post-generation or encoding path info into training corpus could help</a:t>
            </a:r>
          </a:p>
          <a:p>
            <a:endParaRPr lang="en-US" sz="2400" dirty="0"/>
          </a:p>
          <a:p>
            <a:endParaRPr lang="en-US" sz="2400" dirty="0"/>
          </a:p>
          <a:p>
            <a:pPr marL="36900" indent="0">
              <a:buNone/>
            </a:pPr>
            <a:endParaRPr lang="en-US" sz="2400" dirty="0"/>
          </a:p>
        </p:txBody>
      </p:sp>
    </p:spTree>
    <p:extLst>
      <p:ext uri="{BB962C8B-B14F-4D97-AF65-F5344CB8AC3E}">
        <p14:creationId xmlns:p14="http://schemas.microsoft.com/office/powerpoint/2010/main" val="255057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100800"/>
            <a:ext cx="7705075" cy="705308"/>
          </a:xfrm>
        </p:spPr>
        <p:txBody>
          <a:bodyPr>
            <a:normAutofit/>
          </a:bodyPr>
          <a:lstStyle/>
          <a:p>
            <a:pPr algn="ctr"/>
            <a:r>
              <a:rPr lang="en-US" sz="4000" dirty="0"/>
              <a:t>Motivation</a:t>
            </a:r>
          </a:p>
        </p:txBody>
      </p:sp>
      <p:sp>
        <p:nvSpPr>
          <p:cNvPr id="8" name="Content Placeholder 2">
            <a:extLst>
              <a:ext uri="{FF2B5EF4-FFF2-40B4-BE49-F238E27FC236}">
                <a16:creationId xmlns:a16="http://schemas.microsoft.com/office/drawing/2014/main" id="{17F9C24B-7823-47AF-8060-53B6525FCD8A}"/>
              </a:ext>
            </a:extLst>
          </p:cNvPr>
          <p:cNvSpPr txBox="1">
            <a:spLocks/>
          </p:cNvSpPr>
          <p:nvPr/>
        </p:nvSpPr>
        <p:spPr>
          <a:xfrm>
            <a:off x="291439" y="1066774"/>
            <a:ext cx="5212501" cy="527805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Recent work on training models on existing levels to generate new levels</a:t>
            </a:r>
          </a:p>
          <a:p>
            <a:pPr lvl="1"/>
            <a:r>
              <a:rPr lang="en-US" sz="2200" dirty="0"/>
              <a:t>Sequence Prediction using LSTMs</a:t>
            </a:r>
          </a:p>
          <a:p>
            <a:pPr lvl="1"/>
            <a:r>
              <a:rPr lang="en-US" sz="2200" dirty="0"/>
              <a:t>Conceptual blending</a:t>
            </a:r>
          </a:p>
          <a:p>
            <a:endParaRPr lang="en-US" sz="2400" dirty="0"/>
          </a:p>
          <a:p>
            <a:endParaRPr lang="en-US" sz="2400" dirty="0"/>
          </a:p>
          <a:p>
            <a:r>
              <a:rPr lang="en-US" sz="2400" dirty="0" err="1"/>
              <a:t>Gow</a:t>
            </a:r>
            <a:r>
              <a:rPr lang="en-US" sz="2400" dirty="0"/>
              <a:t> and </a:t>
            </a:r>
            <a:r>
              <a:rPr lang="en-US" sz="2400" dirty="0" err="1"/>
              <a:t>Corneli</a:t>
            </a:r>
            <a:r>
              <a:rPr lang="en-US" sz="2400" dirty="0"/>
              <a:t> proposed generating new games by blending entire games</a:t>
            </a:r>
          </a:p>
        </p:txBody>
      </p:sp>
      <p:pic>
        <p:nvPicPr>
          <p:cNvPr id="5" name="Picture 4">
            <a:extLst>
              <a:ext uri="{FF2B5EF4-FFF2-40B4-BE49-F238E27FC236}">
                <a16:creationId xmlns:a16="http://schemas.microsoft.com/office/drawing/2014/main" id="{733BA752-A4F3-4546-BF63-D6F7939B3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3566" y="999644"/>
            <a:ext cx="2021512" cy="2873956"/>
          </a:xfrm>
          <a:prstGeom prst="rect">
            <a:avLst/>
          </a:prstGeom>
        </p:spPr>
      </p:pic>
      <p:pic>
        <p:nvPicPr>
          <p:cNvPr id="9" name="Picture 8">
            <a:extLst>
              <a:ext uri="{FF2B5EF4-FFF2-40B4-BE49-F238E27FC236}">
                <a16:creationId xmlns:a16="http://schemas.microsoft.com/office/drawing/2014/main" id="{78C03374-F9B1-4BA6-9269-8FD442511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847" y="999644"/>
            <a:ext cx="2027722" cy="2873956"/>
          </a:xfrm>
          <a:prstGeom prst="rect">
            <a:avLst/>
          </a:prstGeom>
        </p:spPr>
      </p:pic>
      <p:pic>
        <p:nvPicPr>
          <p:cNvPr id="11" name="Picture 10">
            <a:extLst>
              <a:ext uri="{FF2B5EF4-FFF2-40B4-BE49-F238E27FC236}">
                <a16:creationId xmlns:a16="http://schemas.microsoft.com/office/drawing/2014/main" id="{CA1A8B62-3A0D-448F-8BF3-6F5C4FE14E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002" y="4506281"/>
            <a:ext cx="4211354" cy="1962919"/>
          </a:xfrm>
          <a:prstGeom prst="rect">
            <a:avLst/>
          </a:prstGeom>
        </p:spPr>
      </p:pic>
      <p:sp>
        <p:nvSpPr>
          <p:cNvPr id="10" name="TextBox 9">
            <a:extLst>
              <a:ext uri="{FF2B5EF4-FFF2-40B4-BE49-F238E27FC236}">
                <a16:creationId xmlns:a16="http://schemas.microsoft.com/office/drawing/2014/main" id="{10DCB5F9-FD33-4548-91CA-4F82E8E5BDED}"/>
              </a:ext>
            </a:extLst>
          </p:cNvPr>
          <p:cNvSpPr txBox="1"/>
          <p:nvPr/>
        </p:nvSpPr>
        <p:spPr>
          <a:xfrm>
            <a:off x="6421222" y="3882470"/>
            <a:ext cx="1729178" cy="369332"/>
          </a:xfrm>
          <a:prstGeom prst="rect">
            <a:avLst/>
          </a:prstGeom>
          <a:noFill/>
        </p:spPr>
        <p:txBody>
          <a:bodyPr wrap="square" rtlCol="0">
            <a:spAutoFit/>
          </a:bodyPr>
          <a:lstStyle/>
          <a:p>
            <a:r>
              <a:rPr lang="en-US" dirty="0"/>
              <a:t>VGDL </a:t>
            </a:r>
            <a:r>
              <a:rPr lang="en-US" dirty="0" err="1"/>
              <a:t>Frogger</a:t>
            </a:r>
            <a:endParaRPr lang="en-US" dirty="0"/>
          </a:p>
        </p:txBody>
      </p:sp>
      <p:sp>
        <p:nvSpPr>
          <p:cNvPr id="12" name="TextBox 11">
            <a:extLst>
              <a:ext uri="{FF2B5EF4-FFF2-40B4-BE49-F238E27FC236}">
                <a16:creationId xmlns:a16="http://schemas.microsoft.com/office/drawing/2014/main" id="{FDC3CCFC-83E0-47F5-B4D5-08CA85D652FD}"/>
              </a:ext>
            </a:extLst>
          </p:cNvPr>
          <p:cNvSpPr txBox="1"/>
          <p:nvPr/>
        </p:nvSpPr>
        <p:spPr>
          <a:xfrm>
            <a:off x="9616056" y="3882470"/>
            <a:ext cx="1729178" cy="369332"/>
          </a:xfrm>
          <a:prstGeom prst="rect">
            <a:avLst/>
          </a:prstGeom>
          <a:noFill/>
        </p:spPr>
        <p:txBody>
          <a:bodyPr wrap="square" rtlCol="0">
            <a:spAutoFit/>
          </a:bodyPr>
          <a:lstStyle/>
          <a:p>
            <a:r>
              <a:rPr lang="en-US" dirty="0"/>
              <a:t>VGDL Zelda</a:t>
            </a:r>
          </a:p>
        </p:txBody>
      </p:sp>
      <p:sp>
        <p:nvSpPr>
          <p:cNvPr id="13" name="TextBox 12">
            <a:extLst>
              <a:ext uri="{FF2B5EF4-FFF2-40B4-BE49-F238E27FC236}">
                <a16:creationId xmlns:a16="http://schemas.microsoft.com/office/drawing/2014/main" id="{1C3635A1-3BAA-48F1-BF5E-19AD65F0FF88}"/>
              </a:ext>
            </a:extLst>
          </p:cNvPr>
          <p:cNvSpPr txBox="1"/>
          <p:nvPr/>
        </p:nvSpPr>
        <p:spPr>
          <a:xfrm>
            <a:off x="8478977" y="6458334"/>
            <a:ext cx="1729178" cy="369332"/>
          </a:xfrm>
          <a:prstGeom prst="rect">
            <a:avLst/>
          </a:prstGeom>
          <a:noFill/>
        </p:spPr>
        <p:txBody>
          <a:bodyPr wrap="square" rtlCol="0">
            <a:spAutoFit/>
          </a:bodyPr>
          <a:lstStyle/>
          <a:p>
            <a:r>
              <a:rPr lang="en-US" dirty="0" err="1"/>
              <a:t>Frolda</a:t>
            </a:r>
            <a:endParaRPr lang="en-US" dirty="0"/>
          </a:p>
        </p:txBody>
      </p:sp>
      <p:sp>
        <p:nvSpPr>
          <p:cNvPr id="3" name="Rectangle: Rounded Corners 2">
            <a:extLst>
              <a:ext uri="{FF2B5EF4-FFF2-40B4-BE49-F238E27FC236}">
                <a16:creationId xmlns:a16="http://schemas.microsoft.com/office/drawing/2014/main" id="{A3EB987C-A650-4415-AE83-87E6FD41CB3C}"/>
              </a:ext>
            </a:extLst>
          </p:cNvPr>
          <p:cNvSpPr/>
          <p:nvPr/>
        </p:nvSpPr>
        <p:spPr>
          <a:xfrm>
            <a:off x="2042985" y="2533240"/>
            <a:ext cx="7826338" cy="20750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IDEA: PCGML techniques + Game Blending</a:t>
            </a:r>
          </a:p>
        </p:txBody>
      </p:sp>
    </p:spTree>
    <p:extLst>
      <p:ext uri="{BB962C8B-B14F-4D97-AF65-F5344CB8AC3E}">
        <p14:creationId xmlns:p14="http://schemas.microsoft.com/office/powerpoint/2010/main" val="2412911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351604" y="106969"/>
            <a:ext cx="3264825" cy="798270"/>
          </a:xfrm>
        </p:spPr>
        <p:txBody>
          <a:bodyPr/>
          <a:lstStyle/>
          <a:p>
            <a:r>
              <a:rPr lang="en-US" dirty="0"/>
              <a:t>Future Work</a:t>
            </a:r>
          </a:p>
        </p:txBody>
      </p:sp>
      <p:sp>
        <p:nvSpPr>
          <p:cNvPr id="11" name="Content Placeholder 2"/>
          <p:cNvSpPr>
            <a:spLocks noGrp="1"/>
          </p:cNvSpPr>
          <p:nvPr>
            <p:ph idx="1"/>
          </p:nvPr>
        </p:nvSpPr>
        <p:spPr>
          <a:xfrm>
            <a:off x="636876" y="1363980"/>
            <a:ext cx="10694280" cy="5387051"/>
          </a:xfrm>
        </p:spPr>
        <p:txBody>
          <a:bodyPr>
            <a:noAutofit/>
          </a:bodyPr>
          <a:lstStyle/>
          <a:p>
            <a:r>
              <a:rPr lang="en-US" sz="2400" dirty="0"/>
              <a:t>No playability tests were run nor playability/path-based information used in training, thus levels are currently not completable; using an agent to carve-out a path post-generation or encoding path info into training corpus could help</a:t>
            </a:r>
          </a:p>
          <a:p>
            <a:endParaRPr lang="en-US" sz="2400" dirty="0"/>
          </a:p>
          <a:p>
            <a:endParaRPr lang="en-US" sz="2400" dirty="0"/>
          </a:p>
          <a:p>
            <a:r>
              <a:rPr lang="en-US" sz="2400" dirty="0"/>
              <a:t>Blended levels necessitate blended mechanics to be fully playable</a:t>
            </a:r>
          </a:p>
          <a:p>
            <a:pPr marL="36900" indent="0">
              <a:buNone/>
            </a:pPr>
            <a:endParaRPr lang="en-US" sz="2400" dirty="0"/>
          </a:p>
        </p:txBody>
      </p:sp>
    </p:spTree>
    <p:extLst>
      <p:ext uri="{BB962C8B-B14F-4D97-AF65-F5344CB8AC3E}">
        <p14:creationId xmlns:p14="http://schemas.microsoft.com/office/powerpoint/2010/main" val="39583136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351604" y="106969"/>
            <a:ext cx="3264825" cy="798270"/>
          </a:xfrm>
        </p:spPr>
        <p:txBody>
          <a:bodyPr/>
          <a:lstStyle/>
          <a:p>
            <a:r>
              <a:rPr lang="en-US" dirty="0"/>
              <a:t>Future Work</a:t>
            </a:r>
          </a:p>
        </p:txBody>
      </p:sp>
      <p:sp>
        <p:nvSpPr>
          <p:cNvPr id="11" name="Content Placeholder 2"/>
          <p:cNvSpPr>
            <a:spLocks noGrp="1"/>
          </p:cNvSpPr>
          <p:nvPr>
            <p:ph idx="1"/>
          </p:nvPr>
        </p:nvSpPr>
        <p:spPr>
          <a:xfrm>
            <a:off x="636876" y="1363980"/>
            <a:ext cx="10694280" cy="5387051"/>
          </a:xfrm>
        </p:spPr>
        <p:txBody>
          <a:bodyPr>
            <a:noAutofit/>
          </a:bodyPr>
          <a:lstStyle/>
          <a:p>
            <a:r>
              <a:rPr lang="en-US" sz="2400" dirty="0"/>
              <a:t>No playability tests were run nor playability/path-based information used in training, thus levels are currently not completable; using an agent to carve-out a path post-generation or encoding path info into training corpus could help</a:t>
            </a:r>
          </a:p>
          <a:p>
            <a:endParaRPr lang="en-US" sz="2400" dirty="0"/>
          </a:p>
          <a:p>
            <a:endParaRPr lang="en-US" sz="2400" dirty="0"/>
          </a:p>
          <a:p>
            <a:r>
              <a:rPr lang="en-US" sz="2400" dirty="0"/>
              <a:t>Blended levels necessitate blended mechanics to be fully playable</a:t>
            </a:r>
          </a:p>
          <a:p>
            <a:endParaRPr lang="en-US" sz="2400" dirty="0"/>
          </a:p>
          <a:p>
            <a:endParaRPr lang="en-US" sz="2400" dirty="0"/>
          </a:p>
          <a:p>
            <a:r>
              <a:rPr lang="en-US" sz="2400" dirty="0"/>
              <a:t>Other techniques such as evolutionary algorithms to evolve game mechanics </a:t>
            </a:r>
          </a:p>
          <a:p>
            <a:endParaRPr lang="en-US" sz="2400" dirty="0"/>
          </a:p>
          <a:p>
            <a:pPr marL="36900" indent="0">
              <a:buNone/>
            </a:pPr>
            <a:endParaRPr lang="en-US" sz="2400" dirty="0"/>
          </a:p>
        </p:txBody>
      </p:sp>
    </p:spTree>
    <p:extLst>
      <p:ext uri="{BB962C8B-B14F-4D97-AF65-F5344CB8AC3E}">
        <p14:creationId xmlns:p14="http://schemas.microsoft.com/office/powerpoint/2010/main" val="41446626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2172" y="2028863"/>
            <a:ext cx="5787656" cy="1569660"/>
          </a:xfrm>
          <a:prstGeom prst="rect">
            <a:avLst/>
          </a:prstGeom>
          <a:noFill/>
        </p:spPr>
        <p:txBody>
          <a:bodyPr wrap="square" rtlCol="0">
            <a:spAutoFit/>
          </a:bodyPr>
          <a:lstStyle/>
          <a:p>
            <a:pPr algn="ctr"/>
            <a:r>
              <a:rPr lang="en-US" sz="3200" dirty="0"/>
              <a:t>Anurag Sarkar</a:t>
            </a:r>
            <a:br>
              <a:rPr lang="en-US" sz="3200" dirty="0"/>
            </a:br>
            <a:r>
              <a:rPr lang="en-US" sz="3200" dirty="0"/>
              <a:t>Northeastern University</a:t>
            </a:r>
            <a:br>
              <a:rPr lang="en-US" sz="3200" dirty="0"/>
            </a:br>
            <a:r>
              <a:rPr lang="en-US" sz="3200" i="1" dirty="0"/>
              <a:t>sarkar.an@husky.neu.edu</a:t>
            </a:r>
          </a:p>
        </p:txBody>
      </p:sp>
      <p:sp>
        <p:nvSpPr>
          <p:cNvPr id="6" name="Title 1"/>
          <p:cNvSpPr txBox="1">
            <a:spLocks/>
          </p:cNvSpPr>
          <p:nvPr/>
        </p:nvSpPr>
        <p:spPr>
          <a:xfrm>
            <a:off x="4304685" y="1233774"/>
            <a:ext cx="3582631" cy="79508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Contact</a:t>
            </a:r>
          </a:p>
        </p:txBody>
      </p:sp>
    </p:spTree>
    <p:extLst>
      <p:ext uri="{BB962C8B-B14F-4D97-AF65-F5344CB8AC3E}">
        <p14:creationId xmlns:p14="http://schemas.microsoft.com/office/powerpoint/2010/main" val="402229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31424</TotalTime>
  <Words>4762</Words>
  <Application>Microsoft Office PowerPoint</Application>
  <PresentationFormat>Widescreen</PresentationFormat>
  <Paragraphs>619</Paragraphs>
  <Slides>92</Slides>
  <Notes>92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Calibri</vt:lpstr>
      <vt:lpstr>Calisto MT</vt:lpstr>
      <vt:lpstr>Cambria Math</vt:lpstr>
      <vt:lpstr>Wingdings 2</vt:lpstr>
      <vt:lpstr>Slate</vt:lpstr>
      <vt:lpstr>Blending Levels from Different Games using LSTMs</vt:lpstr>
      <vt:lpstr>Motivation</vt:lpstr>
      <vt:lpstr>Motivation</vt:lpstr>
      <vt:lpstr>Motivation</vt:lpstr>
      <vt:lpstr>Motivation</vt:lpstr>
      <vt:lpstr>Motivation</vt:lpstr>
      <vt:lpstr>Motivation</vt:lpstr>
      <vt:lpstr>Motivation</vt:lpstr>
      <vt:lpstr>Motivation</vt:lpstr>
      <vt:lpstr>Overview</vt:lpstr>
      <vt:lpstr>Overview</vt:lpstr>
      <vt:lpstr>Overview</vt:lpstr>
      <vt:lpstr>Dataset</vt:lpstr>
      <vt:lpstr>Dataset</vt:lpstr>
      <vt:lpstr>Blending</vt:lpstr>
      <vt:lpstr>Blending</vt:lpstr>
      <vt:lpstr>Blending</vt:lpstr>
      <vt:lpstr>Blending</vt:lpstr>
      <vt:lpstr>Training on Level Data</vt:lpstr>
      <vt:lpstr>Training on Level Data</vt:lpstr>
      <vt:lpstr>Training on Level Data</vt:lpstr>
      <vt:lpstr>Training on Level Data</vt:lpstr>
      <vt:lpstr>Training on Level Data</vt:lpstr>
      <vt:lpstr>Training on Level Data</vt:lpstr>
      <vt:lpstr>Models</vt:lpstr>
      <vt:lpstr>Models</vt:lpstr>
      <vt:lpstr>Models</vt:lpstr>
      <vt:lpstr>Models</vt:lpstr>
      <vt:lpstr>Models</vt:lpstr>
      <vt:lpstr>Models</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Level Generation</vt:lpstr>
      <vt:lpstr>Layout</vt:lpstr>
      <vt:lpstr>Layout</vt:lpstr>
      <vt:lpstr>Layout</vt:lpstr>
      <vt:lpstr>Layout</vt:lpstr>
      <vt:lpstr>Layout</vt:lpstr>
      <vt:lpstr>Layout</vt:lpstr>
      <vt:lpstr>Example Levels</vt:lpstr>
      <vt:lpstr>Example Levels</vt:lpstr>
      <vt:lpstr>Weighted Generation</vt:lpstr>
      <vt:lpstr>Weighted Generation</vt:lpstr>
      <vt:lpstr>Weighted Generation</vt:lpstr>
      <vt:lpstr>Weighted Generation</vt:lpstr>
      <vt:lpstr>Weighted Generation</vt:lpstr>
      <vt:lpstr>Weighted Generation</vt:lpstr>
      <vt:lpstr>Measures</vt:lpstr>
      <vt:lpstr>Measures</vt:lpstr>
      <vt:lpstr>Measures</vt:lpstr>
      <vt:lpstr>Measures</vt:lpstr>
      <vt:lpstr>Measures</vt:lpstr>
      <vt:lpstr>Results</vt:lpstr>
      <vt:lpstr>Results</vt:lpstr>
      <vt:lpstr>Discussion</vt:lpstr>
      <vt:lpstr>Discussion</vt:lpstr>
      <vt:lpstr>Discussion</vt:lpstr>
      <vt:lpstr>Future Work</vt:lpstr>
      <vt:lpstr>Future Work</vt:lpstr>
      <vt:lpstr>Future Work</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Engagement Effects of Player Rating System-Based Matchmaking on Level Ordering in Human Computation Games</dc:title>
  <dc:creator>riffsircar</dc:creator>
  <cp:lastModifiedBy>riffsircar</cp:lastModifiedBy>
  <cp:revision>1954</cp:revision>
  <dcterms:created xsi:type="dcterms:W3CDTF">2017-03-16T23:15:02Z</dcterms:created>
  <dcterms:modified xsi:type="dcterms:W3CDTF">2019-12-21T08:14:43Z</dcterms:modified>
</cp:coreProperties>
</file>