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3" r:id="rId1"/>
  </p:sldMasterIdLst>
  <p:notesMasterIdLst>
    <p:notesMasterId r:id="rId38"/>
  </p:notesMasterIdLst>
  <p:sldIdLst>
    <p:sldId id="256" r:id="rId2"/>
    <p:sldId id="568" r:id="rId3"/>
    <p:sldId id="567" r:id="rId4"/>
    <p:sldId id="257" r:id="rId5"/>
    <p:sldId id="548" r:id="rId6"/>
    <p:sldId id="550" r:id="rId7"/>
    <p:sldId id="533" r:id="rId8"/>
    <p:sldId id="535" r:id="rId9"/>
    <p:sldId id="536" r:id="rId10"/>
    <p:sldId id="571" r:id="rId11"/>
    <p:sldId id="542" r:id="rId12"/>
    <p:sldId id="569" r:id="rId13"/>
    <p:sldId id="570" r:id="rId14"/>
    <p:sldId id="551" r:id="rId15"/>
    <p:sldId id="538" r:id="rId16"/>
    <p:sldId id="545" r:id="rId17"/>
    <p:sldId id="539" r:id="rId18"/>
    <p:sldId id="552" r:id="rId19"/>
    <p:sldId id="541" r:id="rId20"/>
    <p:sldId id="543" r:id="rId21"/>
    <p:sldId id="572" r:id="rId22"/>
    <p:sldId id="553" r:id="rId23"/>
    <p:sldId id="555" r:id="rId24"/>
    <p:sldId id="554" r:id="rId25"/>
    <p:sldId id="576" r:id="rId26"/>
    <p:sldId id="566" r:id="rId27"/>
    <p:sldId id="544" r:id="rId28"/>
    <p:sldId id="557" r:id="rId29"/>
    <p:sldId id="558" r:id="rId30"/>
    <p:sldId id="559" r:id="rId31"/>
    <p:sldId id="560" r:id="rId32"/>
    <p:sldId id="546" r:id="rId33"/>
    <p:sldId id="573" r:id="rId34"/>
    <p:sldId id="574" r:id="rId35"/>
    <p:sldId id="575" r:id="rId36"/>
    <p:sldId id="56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initials=""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32" autoAdjust="0"/>
  </p:normalViewPr>
  <p:slideViewPr>
    <p:cSldViewPr snapToGrid="0" snapToObjects="1">
      <p:cViewPr varScale="1">
        <p:scale>
          <a:sx n="78" d="100"/>
          <a:sy n="78" d="100"/>
        </p:scale>
        <p:origin x="778" y="82"/>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710" y="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883C2-D1BE-416D-9603-2974D498183C}" type="datetimeFigureOut">
              <a:rPr lang="en-US" smtClean="0"/>
              <a:t>12/21/2019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3CAB7-6DFB-4DFF-9917-381431E19780}" type="slidenum">
              <a:rPr lang="en-US" smtClean="0"/>
              <a:t>‹#›</a:t>
            </a:fld>
            <a:endParaRPr lang="en-US"/>
          </a:p>
        </p:txBody>
      </p:sp>
    </p:spTree>
    <p:extLst>
      <p:ext uri="{BB962C8B-B14F-4D97-AF65-F5344CB8AC3E}">
        <p14:creationId xmlns:p14="http://schemas.microsoft.com/office/powerpoint/2010/main" val="80901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1</a:t>
            </a:fld>
            <a:endParaRPr lang="en-US"/>
          </a:p>
        </p:txBody>
      </p:sp>
    </p:spTree>
    <p:extLst>
      <p:ext uri="{BB962C8B-B14F-4D97-AF65-F5344CB8AC3E}">
        <p14:creationId xmlns:p14="http://schemas.microsoft.com/office/powerpoint/2010/main" val="2024388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Autoencoders are neural nets that learn lower-dim representations of data </a:t>
            </a:r>
          </a:p>
          <a:p>
            <a:r>
              <a:rPr lang="en-US" sz="1200" dirty="0"/>
              <a:t>They consist of an encoder which converts the data into the hidden representation known as latent space</a:t>
            </a:r>
          </a:p>
          <a:p>
            <a:r>
              <a:rPr lang="en-US" sz="1200" dirty="0"/>
              <a:t>And a decoder which reconstructs the original data from it</a:t>
            </a:r>
          </a:p>
        </p:txBody>
      </p:sp>
      <p:sp>
        <p:nvSpPr>
          <p:cNvPr id="4" name="Slide Number Placeholder 3"/>
          <p:cNvSpPr>
            <a:spLocks noGrp="1"/>
          </p:cNvSpPr>
          <p:nvPr>
            <p:ph type="sldNum" sz="quarter" idx="10"/>
          </p:nvPr>
        </p:nvSpPr>
        <p:spPr/>
        <p:txBody>
          <a:bodyPr/>
          <a:lstStyle/>
          <a:p>
            <a:fld id="{D753CAB7-6DFB-4DFF-9917-381431E19780}" type="slidenum">
              <a:rPr lang="en-US" smtClean="0"/>
              <a:t>10</a:t>
            </a:fld>
            <a:endParaRPr lang="en-US"/>
          </a:p>
        </p:txBody>
      </p:sp>
    </p:spTree>
    <p:extLst>
      <p:ext uri="{BB962C8B-B14F-4D97-AF65-F5344CB8AC3E}">
        <p14:creationId xmlns:p14="http://schemas.microsoft.com/office/powerpoint/2010/main" val="1171879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VAEs augment vanilla autoencoders by making the latent space model a specific probability distribution such as Gaussian which allows learning a continuous latent space which thus enables random sampling of outputs as well as interpolation of inputs, which is similar to GANs</a:t>
            </a:r>
          </a:p>
        </p:txBody>
      </p:sp>
      <p:sp>
        <p:nvSpPr>
          <p:cNvPr id="4" name="Slide Number Placeholder 3"/>
          <p:cNvSpPr>
            <a:spLocks noGrp="1"/>
          </p:cNvSpPr>
          <p:nvPr>
            <p:ph type="sldNum" sz="quarter" idx="10"/>
          </p:nvPr>
        </p:nvSpPr>
        <p:spPr/>
        <p:txBody>
          <a:bodyPr/>
          <a:lstStyle/>
          <a:p>
            <a:fld id="{D753CAB7-6DFB-4DFF-9917-381431E19780}" type="slidenum">
              <a:rPr lang="en-US" smtClean="0"/>
              <a:t>11</a:t>
            </a:fld>
            <a:endParaRPr lang="en-US"/>
          </a:p>
        </p:txBody>
      </p:sp>
    </p:spTree>
    <p:extLst>
      <p:ext uri="{BB962C8B-B14F-4D97-AF65-F5344CB8AC3E}">
        <p14:creationId xmlns:p14="http://schemas.microsoft.com/office/powerpoint/2010/main" val="551308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Work of Jain et al in using autoencoders for Mario level generation and repair</a:t>
            </a:r>
          </a:p>
          <a:p>
            <a:r>
              <a:rPr lang="en-US" sz="1200" dirty="0"/>
              <a:t>As well as the work of </a:t>
            </a:r>
            <a:r>
              <a:rPr lang="en-US" sz="1200" dirty="0" err="1"/>
              <a:t>Guzdial</a:t>
            </a:r>
            <a:r>
              <a:rPr lang="en-US" sz="1200" dirty="0"/>
              <a:t> et al. for generating Mario structures using design patterns</a:t>
            </a:r>
          </a:p>
        </p:txBody>
      </p:sp>
      <p:sp>
        <p:nvSpPr>
          <p:cNvPr id="4" name="Slide Number Placeholder 3"/>
          <p:cNvSpPr>
            <a:spLocks noGrp="1"/>
          </p:cNvSpPr>
          <p:nvPr>
            <p:ph type="sldNum" sz="quarter" idx="10"/>
          </p:nvPr>
        </p:nvSpPr>
        <p:spPr/>
        <p:txBody>
          <a:bodyPr/>
          <a:lstStyle/>
          <a:p>
            <a:fld id="{D753CAB7-6DFB-4DFF-9917-381431E19780}" type="slidenum">
              <a:rPr lang="en-US" smtClean="0"/>
              <a:t>12</a:t>
            </a:fld>
            <a:endParaRPr lang="en-US"/>
          </a:p>
        </p:txBody>
      </p:sp>
    </p:spTree>
    <p:extLst>
      <p:ext uri="{BB962C8B-B14F-4D97-AF65-F5344CB8AC3E}">
        <p14:creationId xmlns:p14="http://schemas.microsoft.com/office/powerpoint/2010/main" val="1634634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t>MarioGAN</a:t>
            </a:r>
            <a:r>
              <a:rPr lang="en-US" sz="1200" dirty="0"/>
              <a:t> used GANs for generating Mario levels by training the GAN on a level from Mario which allowed the model to learn this latent space</a:t>
            </a:r>
          </a:p>
          <a:p>
            <a:r>
              <a:rPr lang="en-US" sz="1200" dirty="0"/>
              <a:t>And then they also applied an evolutionary search technique called Covariance Matrix adaptation (CMA) to evolve levels with specific characteristics within this latent space</a:t>
            </a:r>
          </a:p>
        </p:txBody>
      </p:sp>
      <p:sp>
        <p:nvSpPr>
          <p:cNvPr id="4" name="Slide Number Placeholder 3"/>
          <p:cNvSpPr>
            <a:spLocks noGrp="1"/>
          </p:cNvSpPr>
          <p:nvPr>
            <p:ph type="sldNum" sz="quarter" idx="10"/>
          </p:nvPr>
        </p:nvSpPr>
        <p:spPr/>
        <p:txBody>
          <a:bodyPr/>
          <a:lstStyle/>
          <a:p>
            <a:fld id="{D753CAB7-6DFB-4DFF-9917-381431E19780}" type="slidenum">
              <a:rPr lang="en-US" smtClean="0"/>
              <a:t>13</a:t>
            </a:fld>
            <a:endParaRPr lang="en-US"/>
          </a:p>
        </p:txBody>
      </p:sp>
    </p:spTree>
    <p:extLst>
      <p:ext uri="{BB962C8B-B14F-4D97-AF65-F5344CB8AC3E}">
        <p14:creationId xmlns:p14="http://schemas.microsoft.com/office/powerpoint/2010/main" val="3696300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our idea was instead of training a generative model on 1 game, if we were to train it on 2, we could then have the model capture a latent space spanning both games and because this space is continuous it should lend itself to operations like blending and interpolating between games more naturally than our previous LSTM approach for example</a:t>
            </a:r>
          </a:p>
        </p:txBody>
      </p:sp>
      <p:sp>
        <p:nvSpPr>
          <p:cNvPr id="4" name="Slide Number Placeholder 3"/>
          <p:cNvSpPr>
            <a:spLocks noGrp="1"/>
          </p:cNvSpPr>
          <p:nvPr>
            <p:ph type="sldNum" sz="quarter" idx="10"/>
          </p:nvPr>
        </p:nvSpPr>
        <p:spPr/>
        <p:txBody>
          <a:bodyPr/>
          <a:lstStyle/>
          <a:p>
            <a:fld id="{D753CAB7-6DFB-4DFF-9917-381431E19780}" type="slidenum">
              <a:rPr lang="en-US" smtClean="0"/>
              <a:t>14</a:t>
            </a:fld>
            <a:endParaRPr lang="en-US"/>
          </a:p>
        </p:txBody>
      </p:sp>
    </p:spTree>
    <p:extLst>
      <p:ext uri="{BB962C8B-B14F-4D97-AF65-F5344CB8AC3E}">
        <p14:creationId xmlns:p14="http://schemas.microsoft.com/office/powerpoint/2010/main" val="3931033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And so if we were inspired by </a:t>
            </a:r>
            <a:r>
              <a:rPr lang="en-US" sz="1200" dirty="0" err="1"/>
              <a:t>MarioGAN</a:t>
            </a:r>
            <a:r>
              <a:rPr lang="en-US" sz="1200" dirty="0"/>
              <a:t>, why did we use a VAE over a GAN?</a:t>
            </a:r>
          </a:p>
          <a:p>
            <a:endParaRPr lang="en-US" sz="1200" dirty="0"/>
          </a:p>
          <a:p>
            <a:r>
              <a:rPr lang="en-US" sz="1200" dirty="0"/>
              <a:t>Due to the nature of VAE, designers can also specify the segments they want to blend or generate variations of without having to use the latent representation directly</a:t>
            </a:r>
          </a:p>
          <a:p>
            <a:r>
              <a:rPr lang="en-US" sz="1200" dirty="0"/>
              <a:t>Allows designers more explicit control in defining the inputs to the system and designers may find it more useful to blend or interpolate between segments they define or know the appearance of rather than do so by evolving latent vectors</a:t>
            </a:r>
          </a:p>
        </p:txBody>
      </p:sp>
      <p:sp>
        <p:nvSpPr>
          <p:cNvPr id="4" name="Slide Number Placeholder 3"/>
          <p:cNvSpPr>
            <a:spLocks noGrp="1"/>
          </p:cNvSpPr>
          <p:nvPr>
            <p:ph type="sldNum" sz="quarter" idx="10"/>
          </p:nvPr>
        </p:nvSpPr>
        <p:spPr/>
        <p:txBody>
          <a:bodyPr/>
          <a:lstStyle/>
          <a:p>
            <a:fld id="{D753CAB7-6DFB-4DFF-9917-381431E19780}" type="slidenum">
              <a:rPr lang="en-US" smtClean="0"/>
              <a:t>15</a:t>
            </a:fld>
            <a:endParaRPr lang="en-US"/>
          </a:p>
        </p:txBody>
      </p:sp>
    </p:spTree>
    <p:extLst>
      <p:ext uri="{BB962C8B-B14F-4D97-AF65-F5344CB8AC3E}">
        <p14:creationId xmlns:p14="http://schemas.microsoft.com/office/powerpoint/2010/main" val="2718658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even though the VAE has this extra affordance because of which we picked it, GANs still might have better generative performance</a:t>
            </a:r>
          </a:p>
        </p:txBody>
      </p:sp>
      <p:sp>
        <p:nvSpPr>
          <p:cNvPr id="4" name="Slide Number Placeholder 3"/>
          <p:cNvSpPr>
            <a:spLocks noGrp="1"/>
          </p:cNvSpPr>
          <p:nvPr>
            <p:ph type="sldNum" sz="quarter" idx="10"/>
          </p:nvPr>
        </p:nvSpPr>
        <p:spPr/>
        <p:txBody>
          <a:bodyPr/>
          <a:lstStyle/>
          <a:p>
            <a:fld id="{D753CAB7-6DFB-4DFF-9917-381431E19780}" type="slidenum">
              <a:rPr lang="en-US" smtClean="0"/>
              <a:t>16</a:t>
            </a:fld>
            <a:endParaRPr lang="en-US"/>
          </a:p>
        </p:txBody>
      </p:sp>
    </p:spTree>
    <p:extLst>
      <p:ext uri="{BB962C8B-B14F-4D97-AF65-F5344CB8AC3E}">
        <p14:creationId xmlns:p14="http://schemas.microsoft.com/office/powerpoint/2010/main" val="4152758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 training, level data was taken from the VGLC and consisted of data from 1 level (level 1-1) of SMB and Level 5 of KI</a:t>
            </a:r>
          </a:p>
          <a:p>
            <a:r>
              <a:rPr lang="en-US" sz="1200" dirty="0"/>
              <a:t>We used only 1 level due to the exploratory nature of the work where we were hoping for quick promising results rather than optimal ones which we leave for future work</a:t>
            </a:r>
          </a:p>
          <a:p>
            <a:r>
              <a:rPr lang="en-US" sz="1200" dirty="0"/>
              <a:t>Each level in the VGLC is a 2D character array with each tile represented by a specific character</a:t>
            </a:r>
          </a:p>
          <a:p>
            <a:r>
              <a:rPr lang="en-US" sz="1200" dirty="0"/>
              <a:t>For training, each tile type was encoded first with an integer as shown in the table and then again with a one-hot </a:t>
            </a:r>
            <a:r>
              <a:rPr lang="en-US" sz="1200" dirty="0" err="1"/>
              <a:t>encodin</a:t>
            </a:r>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17</a:t>
            </a:fld>
            <a:endParaRPr lang="en-US"/>
          </a:p>
        </p:txBody>
      </p:sp>
    </p:spTree>
    <p:extLst>
      <p:ext uri="{BB962C8B-B14F-4D97-AF65-F5344CB8AC3E}">
        <p14:creationId xmlns:p14="http://schemas.microsoft.com/office/powerpoint/2010/main" val="1625327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account for the fact that the dimensions and orientation of the 2 games differ, we used a 16x16 window slid horizontally across the SMB level and vertically across the KI level and thus ended up with 16x16 training segments</a:t>
            </a:r>
          </a:p>
          <a:p>
            <a:r>
              <a:rPr lang="en-US" sz="1200" dirty="0"/>
              <a:t>So the VAE learned to generate 16x16 level segments rather than entire levels</a:t>
            </a:r>
          </a:p>
          <a:p>
            <a:r>
              <a:rPr lang="en-US" sz="1200" dirty="0"/>
              <a:t>187 SMB and 191 KI training segments = 378</a:t>
            </a:r>
          </a:p>
        </p:txBody>
      </p:sp>
      <p:sp>
        <p:nvSpPr>
          <p:cNvPr id="4" name="Slide Number Placeholder 3"/>
          <p:cNvSpPr>
            <a:spLocks noGrp="1"/>
          </p:cNvSpPr>
          <p:nvPr>
            <p:ph type="sldNum" sz="quarter" idx="10"/>
          </p:nvPr>
        </p:nvSpPr>
        <p:spPr/>
        <p:txBody>
          <a:bodyPr/>
          <a:lstStyle/>
          <a:p>
            <a:fld id="{D753CAB7-6DFB-4DFF-9917-381431E19780}" type="slidenum">
              <a:rPr lang="en-US" smtClean="0"/>
              <a:t>18</a:t>
            </a:fld>
            <a:endParaRPr lang="en-US"/>
          </a:p>
        </p:txBody>
      </p:sp>
    </p:spTree>
    <p:extLst>
      <p:ext uri="{BB962C8B-B14F-4D97-AF65-F5344CB8AC3E}">
        <p14:creationId xmlns:p14="http://schemas.microsoft.com/office/powerpoint/2010/main" val="1195122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trained models generate 16x16 segments within the combined SMB-KI latent level design space</a:t>
            </a:r>
          </a:p>
          <a:p>
            <a:endParaRPr lang="en-US" sz="1200" dirty="0"/>
          </a:p>
          <a:p>
            <a:r>
              <a:rPr lang="en-US" sz="1200" dirty="0"/>
              <a:t>Generation involves feeding a 64-dim latent vector into the VAE’s decoder which outputs a one-hot encoded array which can then be converted to the 16x16 level segment </a:t>
            </a:r>
          </a:p>
          <a:p>
            <a:endParaRPr lang="en-US" sz="1200" dirty="0"/>
          </a:p>
          <a:p>
            <a:r>
              <a:rPr lang="en-US" sz="1200" dirty="0"/>
              <a:t>Like </a:t>
            </a:r>
            <a:r>
              <a:rPr lang="en-US" sz="1200" dirty="0" err="1"/>
              <a:t>MarioGAN</a:t>
            </a:r>
            <a:r>
              <a:rPr lang="en-US" sz="1200" dirty="0"/>
              <a:t>, VAE can generate segments by using random latent vectors or by using CMA to evolve vectors that optimize given fitness functions</a:t>
            </a:r>
          </a:p>
          <a:p>
            <a:endParaRPr lang="en-US" sz="1200" dirty="0"/>
          </a:p>
          <a:p>
            <a:r>
              <a:rPr lang="en-US" sz="1200" dirty="0"/>
              <a:t>Unlike GANs, the VAE can also generate segments based on those supplied by </a:t>
            </a:r>
          </a:p>
        </p:txBody>
      </p:sp>
      <p:sp>
        <p:nvSpPr>
          <p:cNvPr id="4" name="Slide Number Placeholder 3"/>
          <p:cNvSpPr>
            <a:spLocks noGrp="1"/>
          </p:cNvSpPr>
          <p:nvPr>
            <p:ph type="sldNum" sz="quarter" idx="10"/>
          </p:nvPr>
        </p:nvSpPr>
        <p:spPr/>
        <p:txBody>
          <a:bodyPr/>
          <a:lstStyle/>
          <a:p>
            <a:fld id="{D753CAB7-6DFB-4DFF-9917-381431E19780}" type="slidenum">
              <a:rPr lang="en-US" smtClean="0"/>
              <a:t>19</a:t>
            </a:fld>
            <a:endParaRPr lang="en-US"/>
          </a:p>
        </p:txBody>
      </p:sp>
    </p:spTree>
    <p:extLst>
      <p:ext uri="{BB962C8B-B14F-4D97-AF65-F5344CB8AC3E}">
        <p14:creationId xmlns:p14="http://schemas.microsoft.com/office/powerpoint/2010/main" val="383025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2</a:t>
            </a:fld>
            <a:endParaRPr lang="en-US"/>
          </a:p>
        </p:txBody>
      </p:sp>
    </p:spTree>
    <p:extLst>
      <p:ext uri="{BB962C8B-B14F-4D97-AF65-F5344CB8AC3E}">
        <p14:creationId xmlns:p14="http://schemas.microsoft.com/office/powerpoint/2010/main" val="3580873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evaluate our approach, we defined 4 metrics</a:t>
            </a:r>
          </a:p>
          <a:p>
            <a:r>
              <a:rPr lang="en-US" sz="1200" dirty="0"/>
              <a:t>Density – the number of solid tiles in a 16x16 segment – a segment with density of 100% has all 256 tiles as solid</a:t>
            </a:r>
          </a:p>
          <a:p>
            <a:r>
              <a:rPr lang="en-US" sz="1200" dirty="0"/>
              <a:t>Difficulty – the number of enemies plus hazards in a 16x1 segment based on the dimensions we defined a segment with 100% difficulty to have 16 total enemies and hazards</a:t>
            </a:r>
          </a:p>
          <a:p>
            <a:r>
              <a:rPr lang="en-US" sz="1200" dirty="0"/>
              <a:t>Non-linearity – measures how well segment topology fits to a line f- MSE of running linear regression on the highest point of each of the 16 columns of a segment -  zero value indicates perfectly horizontal or linear topology</a:t>
            </a:r>
          </a:p>
          <a:p>
            <a:r>
              <a:rPr lang="en-US" sz="1200" dirty="0"/>
              <a:t>SMB prop – the percentage of non-background SMB tiles in a segment – a segment with 100% SMB prop has only SMB tiles while 0% has only KI tiles</a:t>
            </a:r>
          </a:p>
        </p:txBody>
      </p:sp>
      <p:sp>
        <p:nvSpPr>
          <p:cNvPr id="4" name="Slide Number Placeholder 3"/>
          <p:cNvSpPr>
            <a:spLocks noGrp="1"/>
          </p:cNvSpPr>
          <p:nvPr>
            <p:ph type="sldNum" sz="quarter" idx="10"/>
          </p:nvPr>
        </p:nvSpPr>
        <p:spPr/>
        <p:txBody>
          <a:bodyPr/>
          <a:lstStyle/>
          <a:p>
            <a:fld id="{D753CAB7-6DFB-4DFF-9917-381431E19780}" type="slidenum">
              <a:rPr lang="en-US" smtClean="0"/>
              <a:t>20</a:t>
            </a:fld>
            <a:endParaRPr lang="en-US"/>
          </a:p>
        </p:txBody>
      </p:sp>
    </p:spTree>
    <p:extLst>
      <p:ext uri="{BB962C8B-B14F-4D97-AF65-F5344CB8AC3E}">
        <p14:creationId xmlns:p14="http://schemas.microsoft.com/office/powerpoint/2010/main" val="299218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 comparing the VAE’s gen perf with that of GAN and VAE-GAN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compared models in terms of capturing the latent space spanning both games for this we computed the above metrics for segments generated from 10k latent vectors drawn uniformly at random from a Gaussian distribution</a:t>
            </a:r>
          </a:p>
          <a:p>
            <a:r>
              <a:rPr lang="en-US" sz="1200" dirty="0"/>
              <a:t>Compared in terms of accuracy in evolving desired segments by using CMA-ES to evolve 100 level segments with target values of 0, 25, 50, 75 and 100 for each of 4 metrics</a:t>
            </a:r>
          </a:p>
        </p:txBody>
      </p:sp>
      <p:sp>
        <p:nvSpPr>
          <p:cNvPr id="4" name="Slide Number Placeholder 3"/>
          <p:cNvSpPr>
            <a:spLocks noGrp="1"/>
          </p:cNvSpPr>
          <p:nvPr>
            <p:ph type="sldNum" sz="quarter" idx="10"/>
          </p:nvPr>
        </p:nvSpPr>
        <p:spPr/>
        <p:txBody>
          <a:bodyPr/>
          <a:lstStyle/>
          <a:p>
            <a:fld id="{D753CAB7-6DFB-4DFF-9917-381431E19780}" type="slidenum">
              <a:rPr lang="en-US" smtClean="0"/>
              <a:t>21</a:t>
            </a:fld>
            <a:endParaRPr lang="en-US"/>
          </a:p>
        </p:txBody>
      </p:sp>
    </p:spTree>
    <p:extLst>
      <p:ext uri="{BB962C8B-B14F-4D97-AF65-F5344CB8AC3E}">
        <p14:creationId xmlns:p14="http://schemas.microsoft.com/office/powerpoint/2010/main" val="3295259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VAE seems to be best at generating segments whose elements are a mix of those from either game while both the GAN and the VAE-GAN generate segments with mostly SMB or mostly KI elements as evidenced by their plots being sparser in the middle than the VAE plot</a:t>
            </a:r>
          </a:p>
        </p:txBody>
      </p:sp>
      <p:sp>
        <p:nvSpPr>
          <p:cNvPr id="4" name="Slide Number Placeholder 3"/>
          <p:cNvSpPr>
            <a:spLocks noGrp="1"/>
          </p:cNvSpPr>
          <p:nvPr>
            <p:ph type="sldNum" sz="quarter" idx="10"/>
          </p:nvPr>
        </p:nvSpPr>
        <p:spPr/>
        <p:txBody>
          <a:bodyPr/>
          <a:lstStyle/>
          <a:p>
            <a:fld id="{D753CAB7-6DFB-4DFF-9917-381431E19780}" type="slidenum">
              <a:rPr lang="en-US" smtClean="0"/>
              <a:t>22</a:t>
            </a:fld>
            <a:endParaRPr lang="en-US"/>
          </a:p>
        </p:txBody>
      </p:sp>
    </p:spTree>
    <p:extLst>
      <p:ext uri="{BB962C8B-B14F-4D97-AF65-F5344CB8AC3E}">
        <p14:creationId xmlns:p14="http://schemas.microsoft.com/office/powerpoint/2010/main" val="1969892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These plots look at the percentage of generated segments that have a specific proportion of SMB and KI elements</a:t>
            </a:r>
          </a:p>
          <a:p>
            <a:r>
              <a:rPr lang="en-US" sz="1200" dirty="0"/>
              <a:t>And according to these, approximately 18% of VAE-generated segments have elements of both games where as this drops to 8% for GAN and 5% for VAE-GAN</a:t>
            </a:r>
          </a:p>
          <a:p>
            <a:r>
              <a:rPr lang="en-US" sz="1200" dirty="0"/>
              <a:t>Implies that VAE is better than the other models at capturing the latent space spanning both games as well as the space in between, thus making it the best choice among the 3 for generating blended segments</a:t>
            </a:r>
          </a:p>
        </p:txBody>
      </p:sp>
      <p:sp>
        <p:nvSpPr>
          <p:cNvPr id="4" name="Slide Number Placeholder 3"/>
          <p:cNvSpPr>
            <a:spLocks noGrp="1"/>
          </p:cNvSpPr>
          <p:nvPr>
            <p:ph type="sldNum" sz="quarter" idx="10"/>
          </p:nvPr>
        </p:nvSpPr>
        <p:spPr/>
        <p:txBody>
          <a:bodyPr/>
          <a:lstStyle/>
          <a:p>
            <a:fld id="{D753CAB7-6DFB-4DFF-9917-381431E19780}" type="slidenum">
              <a:rPr lang="en-US" smtClean="0"/>
              <a:t>23</a:t>
            </a:fld>
            <a:endParaRPr lang="en-US"/>
          </a:p>
        </p:txBody>
      </p:sp>
    </p:spTree>
    <p:extLst>
      <p:ext uri="{BB962C8B-B14F-4D97-AF65-F5344CB8AC3E}">
        <p14:creationId xmlns:p14="http://schemas.microsoft.com/office/powerpoint/2010/main" val="2738071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Results of testing accuracy of evolving segments based on properties</a:t>
            </a:r>
          </a:p>
          <a:p>
            <a:r>
              <a:rPr lang="en-US" sz="1200" dirty="0"/>
              <a:t>Initially GAN seems to be best but note that the GAN does better than the VAE only for 100% density and 75% and 100% difficulty</a:t>
            </a:r>
          </a:p>
        </p:txBody>
      </p:sp>
      <p:sp>
        <p:nvSpPr>
          <p:cNvPr id="4" name="Slide Number Placeholder 3"/>
          <p:cNvSpPr>
            <a:spLocks noGrp="1"/>
          </p:cNvSpPr>
          <p:nvPr>
            <p:ph type="sldNum" sz="quarter" idx="10"/>
          </p:nvPr>
        </p:nvSpPr>
        <p:spPr/>
        <p:txBody>
          <a:bodyPr/>
          <a:lstStyle/>
          <a:p>
            <a:fld id="{D753CAB7-6DFB-4DFF-9917-381431E19780}" type="slidenum">
              <a:rPr lang="en-US" smtClean="0"/>
              <a:t>24</a:t>
            </a:fld>
            <a:endParaRPr lang="en-US"/>
          </a:p>
        </p:txBody>
      </p:sp>
    </p:spTree>
    <p:extLst>
      <p:ext uri="{BB962C8B-B14F-4D97-AF65-F5344CB8AC3E}">
        <p14:creationId xmlns:p14="http://schemas.microsoft.com/office/powerpoint/2010/main" val="294944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Such values ignore the structures in training levels since actual SMB and KI segments would have neither 100% solid tiles nor 16 enemies and hazards</a:t>
            </a:r>
          </a:p>
          <a:p>
            <a:r>
              <a:rPr lang="en-US" sz="1200" dirty="0"/>
              <a:t>Suggests that VAEs latent space captures the nature of the training data better than the GAN thereby struggling to find segments while the GAN can do so more easily</a:t>
            </a:r>
          </a:p>
          <a:p>
            <a:r>
              <a:rPr lang="en-US" sz="1200" dirty="0"/>
              <a:t>Of course possible that the GAN wasn’t trained enough but since we used the same training conditions, this suggests that the VAE exhibits better performance with similar training conditions</a:t>
            </a:r>
          </a:p>
          <a:p>
            <a:r>
              <a:rPr lang="en-US" sz="1200" dirty="0"/>
              <a:t>But this highlights that metrics are nice for evaluating the space of your generator, but you don’t want to blindly trust them</a:t>
            </a:r>
          </a:p>
        </p:txBody>
      </p:sp>
      <p:sp>
        <p:nvSpPr>
          <p:cNvPr id="4" name="Slide Number Placeholder 3"/>
          <p:cNvSpPr>
            <a:spLocks noGrp="1"/>
          </p:cNvSpPr>
          <p:nvPr>
            <p:ph type="sldNum" sz="quarter" idx="10"/>
          </p:nvPr>
        </p:nvSpPr>
        <p:spPr/>
        <p:txBody>
          <a:bodyPr/>
          <a:lstStyle/>
          <a:p>
            <a:fld id="{D753CAB7-6DFB-4DFF-9917-381431E19780}" type="slidenum">
              <a:rPr lang="en-US" smtClean="0"/>
              <a:t>25</a:t>
            </a:fld>
            <a:endParaRPr lang="en-US"/>
          </a:p>
        </p:txBody>
      </p:sp>
    </p:spTree>
    <p:extLst>
      <p:ext uri="{BB962C8B-B14F-4D97-AF65-F5344CB8AC3E}">
        <p14:creationId xmlns:p14="http://schemas.microsoft.com/office/powerpoint/2010/main" val="3363824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terms of blending desired SMB and KI props, none of the models do particularly well in evolving segments neither 100% KI nor 100% SMB. VAE does well at least for 50% but others do much worse</a:t>
            </a:r>
          </a:p>
          <a:p>
            <a:r>
              <a:rPr lang="en-US" sz="1200" dirty="0"/>
              <a:t>Thus with similar training the VAE learns a latent space that is more representative of the game data while having more variation to enable better blending</a:t>
            </a:r>
          </a:p>
          <a:p>
            <a:r>
              <a:rPr lang="en-US" sz="1200" dirty="0"/>
              <a:t>Addition to enable encoding of segments, VAEs also seem to be better at generation than GANs in the context of level blending</a:t>
            </a:r>
          </a:p>
        </p:txBody>
      </p:sp>
      <p:sp>
        <p:nvSpPr>
          <p:cNvPr id="4" name="Slide Number Placeholder 3"/>
          <p:cNvSpPr>
            <a:spLocks noGrp="1"/>
          </p:cNvSpPr>
          <p:nvPr>
            <p:ph type="sldNum" sz="quarter" idx="10"/>
          </p:nvPr>
        </p:nvSpPr>
        <p:spPr/>
        <p:txBody>
          <a:bodyPr/>
          <a:lstStyle/>
          <a:p>
            <a:fld id="{D753CAB7-6DFB-4DFF-9917-381431E19780}" type="slidenum">
              <a:rPr lang="en-US" smtClean="0"/>
              <a:t>26</a:t>
            </a:fld>
            <a:endParaRPr lang="en-US"/>
          </a:p>
        </p:txBody>
      </p:sp>
    </p:spTree>
    <p:extLst>
      <p:ext uri="{BB962C8B-B14F-4D97-AF65-F5344CB8AC3E}">
        <p14:creationId xmlns:p14="http://schemas.microsoft.com/office/powerpoint/2010/main" val="380337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VAEs trained on levels from multiple games could inform co-creative level design systems that let designers make levels by generating and blending level segments representative of all games used for training via a number of affordances</a:t>
            </a:r>
          </a:p>
        </p:txBody>
      </p:sp>
      <p:sp>
        <p:nvSpPr>
          <p:cNvPr id="4" name="Slide Number Placeholder 3"/>
          <p:cNvSpPr>
            <a:spLocks noGrp="1"/>
          </p:cNvSpPr>
          <p:nvPr>
            <p:ph type="sldNum" sz="quarter" idx="10"/>
          </p:nvPr>
        </p:nvSpPr>
        <p:spPr/>
        <p:txBody>
          <a:bodyPr/>
          <a:lstStyle/>
          <a:p>
            <a:fld id="{D753CAB7-6DFB-4DFF-9917-381431E19780}" type="slidenum">
              <a:rPr lang="en-US" smtClean="0"/>
              <a:t>27</a:t>
            </a:fld>
            <a:endParaRPr lang="en-US"/>
          </a:p>
        </p:txBody>
      </p:sp>
    </p:spTree>
    <p:extLst>
      <p:ext uri="{BB962C8B-B14F-4D97-AF65-F5344CB8AC3E}">
        <p14:creationId xmlns:p14="http://schemas.microsoft.com/office/powerpoint/2010/main" val="133069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By encoding level segments into latent vectors, VAEs enable interpolation between vectors representing segments from different games and generation of segments that lie between the latent space of either game, thus having properties of both games i.e. blended segments. As in this example, one could interpolate between an SMB segment and a KI segment</a:t>
            </a:r>
          </a:p>
        </p:txBody>
      </p:sp>
      <p:sp>
        <p:nvSpPr>
          <p:cNvPr id="4" name="Slide Number Placeholder 3"/>
          <p:cNvSpPr>
            <a:spLocks noGrp="1"/>
          </p:cNvSpPr>
          <p:nvPr>
            <p:ph type="sldNum" sz="quarter" idx="10"/>
          </p:nvPr>
        </p:nvSpPr>
        <p:spPr/>
        <p:txBody>
          <a:bodyPr/>
          <a:lstStyle/>
          <a:p>
            <a:fld id="{D753CAB7-6DFB-4DFF-9917-381431E19780}" type="slidenum">
              <a:rPr lang="en-US" smtClean="0"/>
              <a:t>28</a:t>
            </a:fld>
            <a:endParaRPr lang="en-US"/>
          </a:p>
        </p:txBody>
      </p:sp>
    </p:spTree>
    <p:extLst>
      <p:ext uri="{BB962C8B-B14F-4D97-AF65-F5344CB8AC3E}">
        <p14:creationId xmlns:p14="http://schemas.microsoft.com/office/powerpoint/2010/main" val="4194526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Interpolating between segments from the same level can generate alternate connections between them. This can help designers edit existing levels by interpolating between 2 segments from the level to generate new segments that can be combined to form new links between the original two</a:t>
            </a:r>
          </a:p>
        </p:txBody>
      </p:sp>
      <p:sp>
        <p:nvSpPr>
          <p:cNvPr id="4" name="Slide Number Placeholder 3"/>
          <p:cNvSpPr>
            <a:spLocks noGrp="1"/>
          </p:cNvSpPr>
          <p:nvPr>
            <p:ph type="sldNum" sz="quarter" idx="10"/>
          </p:nvPr>
        </p:nvSpPr>
        <p:spPr/>
        <p:txBody>
          <a:bodyPr/>
          <a:lstStyle/>
          <a:p>
            <a:fld id="{D753CAB7-6DFB-4DFF-9917-381431E19780}" type="slidenum">
              <a:rPr lang="en-US" smtClean="0"/>
              <a:t>29</a:t>
            </a:fld>
            <a:endParaRPr lang="en-US"/>
          </a:p>
        </p:txBody>
      </p:sp>
    </p:spTree>
    <p:extLst>
      <p:ext uri="{BB962C8B-B14F-4D97-AF65-F5344CB8AC3E}">
        <p14:creationId xmlns:p14="http://schemas.microsoft.com/office/powerpoint/2010/main" val="222632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3CAB7-6DFB-4DFF-9917-381431E19780}" type="slidenum">
              <a:rPr lang="en-US" smtClean="0"/>
              <a:t>3</a:t>
            </a:fld>
            <a:endParaRPr lang="en-US"/>
          </a:p>
        </p:txBody>
      </p:sp>
    </p:spTree>
    <p:extLst>
      <p:ext uri="{BB962C8B-B14F-4D97-AF65-F5344CB8AC3E}">
        <p14:creationId xmlns:p14="http://schemas.microsoft.com/office/powerpoint/2010/main" val="2583904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Search within the VAE’s latent space can be used to evolve vectors and thus level segments satisfying specific properties. We saw Difficulty, Density and Non-Linearity, but other optimizations are possible such as maximizing the distribution of certain tiles</a:t>
            </a:r>
          </a:p>
        </p:txBody>
      </p:sp>
      <p:sp>
        <p:nvSpPr>
          <p:cNvPr id="4" name="Slide Number Placeholder 3"/>
          <p:cNvSpPr>
            <a:spLocks noGrp="1"/>
          </p:cNvSpPr>
          <p:nvPr>
            <p:ph type="sldNum" sz="quarter" idx="10"/>
          </p:nvPr>
        </p:nvSpPr>
        <p:spPr/>
        <p:txBody>
          <a:bodyPr/>
          <a:lstStyle/>
          <a:p>
            <a:fld id="{D753CAB7-6DFB-4DFF-9917-381431E19780}" type="slidenum">
              <a:rPr lang="en-US" smtClean="0"/>
              <a:t>30</a:t>
            </a:fld>
            <a:endParaRPr lang="en-US"/>
          </a:p>
        </p:txBody>
      </p:sp>
    </p:spTree>
    <p:extLst>
      <p:ext uri="{BB962C8B-B14F-4D97-AF65-F5344CB8AC3E}">
        <p14:creationId xmlns:p14="http://schemas.microsoft.com/office/powerpoint/2010/main" val="1354140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addition to optimizing for tile-specific properties, we can also optimize for desired proportions of level elements from each game</a:t>
            </a:r>
          </a:p>
        </p:txBody>
      </p:sp>
      <p:sp>
        <p:nvSpPr>
          <p:cNvPr id="4" name="Slide Number Placeholder 3"/>
          <p:cNvSpPr>
            <a:spLocks noGrp="1"/>
          </p:cNvSpPr>
          <p:nvPr>
            <p:ph type="sldNum" sz="quarter" idx="10"/>
          </p:nvPr>
        </p:nvSpPr>
        <p:spPr/>
        <p:txBody>
          <a:bodyPr/>
          <a:lstStyle/>
          <a:p>
            <a:fld id="{D753CAB7-6DFB-4DFF-9917-381431E19780}" type="slidenum">
              <a:rPr lang="en-US" smtClean="0"/>
              <a:t>31</a:t>
            </a:fld>
            <a:endParaRPr lang="en-US"/>
          </a:p>
        </p:txBody>
      </p:sp>
    </p:spTree>
    <p:extLst>
      <p:ext uri="{BB962C8B-B14F-4D97-AF65-F5344CB8AC3E}">
        <p14:creationId xmlns:p14="http://schemas.microsoft.com/office/powerpoint/2010/main" val="4218744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Main limitation of this work is that it ignores playability </a:t>
            </a:r>
          </a:p>
          <a:p>
            <a:r>
              <a:rPr lang="en-US" sz="1200" dirty="0"/>
              <a:t>While designers could assemble generated segments such that levels are playable they should ideally be able to query the generator for playable segments</a:t>
            </a:r>
          </a:p>
          <a:p>
            <a:r>
              <a:rPr lang="en-US" sz="1200" dirty="0"/>
              <a:t>Blended levels possibly requiring new or blended mechanics to be playable</a:t>
            </a:r>
          </a:p>
        </p:txBody>
      </p:sp>
      <p:sp>
        <p:nvSpPr>
          <p:cNvPr id="4" name="Slide Number Placeholder 3"/>
          <p:cNvSpPr>
            <a:spLocks noGrp="1"/>
          </p:cNvSpPr>
          <p:nvPr>
            <p:ph type="sldNum" sz="quarter" idx="10"/>
          </p:nvPr>
        </p:nvSpPr>
        <p:spPr/>
        <p:txBody>
          <a:bodyPr/>
          <a:lstStyle/>
          <a:p>
            <a:fld id="{D753CAB7-6DFB-4DFF-9917-381431E19780}" type="slidenum">
              <a:rPr lang="en-US" smtClean="0"/>
              <a:t>32</a:t>
            </a:fld>
            <a:endParaRPr lang="en-US"/>
          </a:p>
        </p:txBody>
      </p:sp>
    </p:spTree>
    <p:extLst>
      <p:ext uri="{BB962C8B-B14F-4D97-AF65-F5344CB8AC3E}">
        <p14:creationId xmlns:p14="http://schemas.microsoft.com/office/powerpoint/2010/main" val="3386204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Besides interpolation, other vector ops like addition and subtraction can be used in the latent space</a:t>
            </a:r>
          </a:p>
          <a:p>
            <a:r>
              <a:rPr lang="en-US" sz="1200" dirty="0"/>
              <a:t>Such vector arithmetic could enable feature transfer between games by for example adding a vector representing a game 1 feature to a vector representing a game 2 segment</a:t>
            </a:r>
          </a:p>
          <a:p>
            <a:r>
              <a:rPr lang="en-US" sz="1200" dirty="0"/>
              <a:t>Likely require more sophisticated VAE architectures like </a:t>
            </a:r>
            <a:r>
              <a:rPr lang="en-US" sz="1200" dirty="0" err="1"/>
              <a:t>infoVAE</a:t>
            </a:r>
            <a:r>
              <a:rPr lang="en-US" sz="1200" dirty="0"/>
              <a:t> and </a:t>
            </a:r>
            <a:r>
              <a:rPr lang="en-US" sz="1200" dirty="0" err="1"/>
              <a:t>betavAE</a:t>
            </a:r>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33</a:t>
            </a:fld>
            <a:endParaRPr lang="en-US"/>
          </a:p>
        </p:txBody>
      </p:sp>
    </p:spTree>
    <p:extLst>
      <p:ext uri="{BB962C8B-B14F-4D97-AF65-F5344CB8AC3E}">
        <p14:creationId xmlns:p14="http://schemas.microsoft.com/office/powerpoint/2010/main" val="2489577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Implement a co-creative level design tool using the VAE as its foundation</a:t>
            </a:r>
          </a:p>
          <a:p>
            <a:endParaRPr lang="en-US" sz="1200" dirty="0"/>
          </a:p>
          <a:p>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34</a:t>
            </a:fld>
            <a:endParaRPr lang="en-US"/>
          </a:p>
        </p:txBody>
      </p:sp>
    </p:spTree>
    <p:extLst>
      <p:ext uri="{BB962C8B-B14F-4D97-AF65-F5344CB8AC3E}">
        <p14:creationId xmlns:p14="http://schemas.microsoft.com/office/powerpoint/2010/main" val="2636932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Finally future work could consider blended level design space spanning more than 2 games as well as multiple genres</a:t>
            </a:r>
          </a:p>
          <a:p>
            <a:r>
              <a:rPr lang="en-US" sz="1200" dirty="0"/>
              <a:t>How would one blend a platformer with an action-adventure game?</a:t>
            </a:r>
          </a:p>
          <a:p>
            <a:r>
              <a:rPr lang="en-US" sz="1200" dirty="0"/>
              <a:t>What games genres mechanics and levels exist within the latent space between Mario and Zelda for example?</a:t>
            </a:r>
          </a:p>
        </p:txBody>
      </p:sp>
      <p:sp>
        <p:nvSpPr>
          <p:cNvPr id="4" name="Slide Number Placeholder 3"/>
          <p:cNvSpPr>
            <a:spLocks noGrp="1"/>
          </p:cNvSpPr>
          <p:nvPr>
            <p:ph type="sldNum" sz="quarter" idx="10"/>
          </p:nvPr>
        </p:nvSpPr>
        <p:spPr/>
        <p:txBody>
          <a:bodyPr/>
          <a:lstStyle/>
          <a:p>
            <a:fld id="{D753CAB7-6DFB-4DFF-9917-381431E19780}" type="slidenum">
              <a:rPr lang="en-US" smtClean="0"/>
              <a:t>35</a:t>
            </a:fld>
            <a:endParaRPr lang="en-US"/>
          </a:p>
        </p:txBody>
      </p:sp>
    </p:spTree>
    <p:extLst>
      <p:ext uri="{BB962C8B-B14F-4D97-AF65-F5344CB8AC3E}">
        <p14:creationId xmlns:p14="http://schemas.microsoft.com/office/powerpoint/2010/main" val="3134474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36</a:t>
            </a:fld>
            <a:endParaRPr lang="en-US"/>
          </a:p>
        </p:txBody>
      </p:sp>
    </p:spTree>
    <p:extLst>
      <p:ext uri="{BB962C8B-B14F-4D97-AF65-F5344CB8AC3E}">
        <p14:creationId xmlns:p14="http://schemas.microsoft.com/office/powerpoint/2010/main" val="156843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what was the motivation behind this</a:t>
            </a:r>
          </a:p>
          <a:p>
            <a:r>
              <a:rPr lang="en-US" sz="1200" dirty="0"/>
              <a:t>There has been a lot of recent work in applying ML techniques to generate content using trained models and just as 2 example most related to this work</a:t>
            </a:r>
          </a:p>
        </p:txBody>
      </p:sp>
      <p:sp>
        <p:nvSpPr>
          <p:cNvPr id="4" name="Slide Number Placeholder 3"/>
          <p:cNvSpPr>
            <a:spLocks noGrp="1"/>
          </p:cNvSpPr>
          <p:nvPr>
            <p:ph type="sldNum" sz="quarter" idx="10"/>
          </p:nvPr>
        </p:nvSpPr>
        <p:spPr/>
        <p:txBody>
          <a:bodyPr/>
          <a:lstStyle/>
          <a:p>
            <a:fld id="{D753CAB7-6DFB-4DFF-9917-381431E19780}" type="slidenum">
              <a:rPr lang="en-US" smtClean="0"/>
              <a:t>4</a:t>
            </a:fld>
            <a:endParaRPr lang="en-US"/>
          </a:p>
        </p:txBody>
      </p:sp>
    </p:spTree>
    <p:extLst>
      <p:ext uri="{BB962C8B-B14F-4D97-AF65-F5344CB8AC3E}">
        <p14:creationId xmlns:p14="http://schemas.microsoft.com/office/powerpoint/2010/main" val="202428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Additionally, we were also inspired by the work of </a:t>
            </a:r>
            <a:r>
              <a:rPr lang="en-US" sz="1200" dirty="0" err="1"/>
              <a:t>Gow</a:t>
            </a:r>
            <a:r>
              <a:rPr lang="en-US" sz="1200" dirty="0"/>
              <a:t> and </a:t>
            </a:r>
            <a:r>
              <a:rPr lang="en-US" sz="1200" dirty="0" err="1"/>
              <a:t>Corneli</a:t>
            </a:r>
            <a:r>
              <a:rPr lang="en-US" sz="1200" dirty="0"/>
              <a:t> who proposed a framework for not just blending levels but entire games together</a:t>
            </a:r>
          </a:p>
          <a:p>
            <a:endParaRPr lang="en-US" sz="1200" dirty="0"/>
          </a:p>
          <a:p>
            <a:r>
              <a:rPr lang="en-US" sz="1200" dirty="0"/>
              <a:t>But they required manually blending the games</a:t>
            </a:r>
          </a:p>
          <a:p>
            <a:r>
              <a:rPr lang="en-US" sz="1200" dirty="0"/>
              <a:t>And was also restricted to using the VGDL</a:t>
            </a:r>
          </a:p>
        </p:txBody>
      </p:sp>
      <p:sp>
        <p:nvSpPr>
          <p:cNvPr id="4" name="Slide Number Placeholder 3"/>
          <p:cNvSpPr>
            <a:spLocks noGrp="1"/>
          </p:cNvSpPr>
          <p:nvPr>
            <p:ph type="sldNum" sz="quarter" idx="10"/>
          </p:nvPr>
        </p:nvSpPr>
        <p:spPr/>
        <p:txBody>
          <a:bodyPr/>
          <a:lstStyle/>
          <a:p>
            <a:fld id="{D753CAB7-6DFB-4DFF-9917-381431E19780}" type="slidenum">
              <a:rPr lang="en-US" smtClean="0"/>
              <a:t>5</a:t>
            </a:fld>
            <a:endParaRPr lang="en-US"/>
          </a:p>
        </p:txBody>
      </p:sp>
    </p:spTree>
    <p:extLst>
      <p:ext uri="{BB962C8B-B14F-4D97-AF65-F5344CB8AC3E}">
        <p14:creationId xmlns:p14="http://schemas.microsoft.com/office/powerpoint/2010/main" val="1121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 our idea was to apply PCGML techniques to be able to do this blending in a more automated manner and not be restricted by using the VGDL</a:t>
            </a:r>
          </a:p>
        </p:txBody>
      </p:sp>
      <p:sp>
        <p:nvSpPr>
          <p:cNvPr id="4" name="Slide Number Placeholder 3"/>
          <p:cNvSpPr>
            <a:spLocks noGrp="1"/>
          </p:cNvSpPr>
          <p:nvPr>
            <p:ph type="sldNum" sz="quarter" idx="10"/>
          </p:nvPr>
        </p:nvSpPr>
        <p:spPr/>
        <p:txBody>
          <a:bodyPr/>
          <a:lstStyle/>
          <a:p>
            <a:fld id="{D753CAB7-6DFB-4DFF-9917-381431E19780}" type="slidenum">
              <a:rPr lang="en-US" smtClean="0"/>
              <a:t>6</a:t>
            </a:fld>
            <a:endParaRPr lang="en-US"/>
          </a:p>
        </p:txBody>
      </p:sp>
    </p:spTree>
    <p:extLst>
      <p:ext uri="{BB962C8B-B14F-4D97-AF65-F5344CB8AC3E}">
        <p14:creationId xmlns:p14="http://schemas.microsoft.com/office/powerpoint/2010/main" val="166513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D753CAB7-6DFB-4DFF-9917-381431E19780}" type="slidenum">
              <a:rPr lang="en-US" smtClean="0"/>
              <a:t>7</a:t>
            </a:fld>
            <a:endParaRPr lang="en-US"/>
          </a:p>
        </p:txBody>
      </p:sp>
    </p:spTree>
    <p:extLst>
      <p:ext uri="{BB962C8B-B14F-4D97-AF65-F5344CB8AC3E}">
        <p14:creationId xmlns:p14="http://schemas.microsoft.com/office/powerpoint/2010/main" val="2049699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While successful in demonstrating the feasibility of generating blended levels using models trained on data from separate games, the LSTM approach did blending by taking turns in generating segments of the 2 games. This allows generation of blended levels but not more fine-grained blending of elements from different games within a level segment</a:t>
            </a:r>
          </a:p>
          <a:p>
            <a:r>
              <a:rPr lang="en-US" sz="1200" dirty="0"/>
              <a:t>Also though it let designers specify the proportion of each game to blend in the levels it does not let them control different level properties in the blending and generation process or specify other constraints such as difficulty or topology of a segment</a:t>
            </a:r>
          </a:p>
        </p:txBody>
      </p:sp>
      <p:sp>
        <p:nvSpPr>
          <p:cNvPr id="4" name="Slide Number Placeholder 3"/>
          <p:cNvSpPr>
            <a:spLocks noGrp="1"/>
          </p:cNvSpPr>
          <p:nvPr>
            <p:ph type="sldNum" sz="quarter" idx="10"/>
          </p:nvPr>
        </p:nvSpPr>
        <p:spPr/>
        <p:txBody>
          <a:bodyPr/>
          <a:lstStyle/>
          <a:p>
            <a:fld id="{D753CAB7-6DFB-4DFF-9917-381431E19780}" type="slidenum">
              <a:rPr lang="en-US" smtClean="0"/>
              <a:t>8</a:t>
            </a:fld>
            <a:endParaRPr lang="en-US"/>
          </a:p>
        </p:txBody>
      </p:sp>
    </p:spTree>
    <p:extLst>
      <p:ext uri="{BB962C8B-B14F-4D97-AF65-F5344CB8AC3E}">
        <p14:creationId xmlns:p14="http://schemas.microsoft.com/office/powerpoint/2010/main" val="1288107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address these issues we use VAEs instead of LSTMs to blend levels from different games</a:t>
            </a:r>
          </a:p>
          <a:p>
            <a:r>
              <a:rPr lang="en-US" sz="1200" dirty="0"/>
              <a:t>And what VAEs can do is capture these latent representations of data, which enables more holistic blending of level properties, allows for the generation of level segments that optimize certain functions and satisfy specific properties and is more conducive to co-creative level design</a:t>
            </a:r>
          </a:p>
        </p:txBody>
      </p:sp>
      <p:sp>
        <p:nvSpPr>
          <p:cNvPr id="4" name="Slide Number Placeholder 3"/>
          <p:cNvSpPr>
            <a:spLocks noGrp="1"/>
          </p:cNvSpPr>
          <p:nvPr>
            <p:ph type="sldNum" sz="quarter" idx="10"/>
          </p:nvPr>
        </p:nvSpPr>
        <p:spPr/>
        <p:txBody>
          <a:bodyPr/>
          <a:lstStyle/>
          <a:p>
            <a:fld id="{D753CAB7-6DFB-4DFF-9917-381431E19780}" type="slidenum">
              <a:rPr lang="en-US" smtClean="0"/>
              <a:t>9</a:t>
            </a:fld>
            <a:endParaRPr lang="en-US"/>
          </a:p>
        </p:txBody>
      </p:sp>
    </p:spTree>
    <p:extLst>
      <p:ext uri="{BB962C8B-B14F-4D97-AF65-F5344CB8AC3E}">
        <p14:creationId xmlns:p14="http://schemas.microsoft.com/office/powerpoint/2010/main" val="20941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5052590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09017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11868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68120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68BE7-92D8-4A10-9AE1-6C24DB6B05A3}" type="datetimeFigureOut">
              <a:rPr lang="en-US" smtClean="0"/>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87310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57916910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D68BE7-92D8-4A10-9AE1-6C24DB6B05A3}" type="datetimeFigureOut">
              <a:rPr lang="en-US" smtClean="0"/>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16988329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D68BE7-92D8-4A10-9AE1-6C24DB6B05A3}" type="datetimeFigureOut">
              <a:rPr lang="en-US" smtClean="0"/>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3985459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68BE7-92D8-4A10-9AE1-6C24DB6B05A3}" type="datetimeFigureOut">
              <a:rPr lang="en-US" smtClean="0"/>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299046595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28514124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D68BE7-92D8-4A10-9AE1-6C24DB6B05A3}" type="datetimeFigureOut">
              <a:rPr lang="en-US" smtClean="0"/>
              <a:t>12/21/2019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CAD532-6C0A-43B2-8327-6EC0D9B3F6A5}" type="slidenum">
              <a:rPr lang="en-US" smtClean="0"/>
              <a:t>‹#›</a:t>
            </a:fld>
            <a:endParaRPr lang="en-US"/>
          </a:p>
        </p:txBody>
      </p:sp>
    </p:spTree>
    <p:extLst>
      <p:ext uri="{BB962C8B-B14F-4D97-AF65-F5344CB8AC3E}">
        <p14:creationId xmlns:p14="http://schemas.microsoft.com/office/powerpoint/2010/main" val="274550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68BE7-92D8-4A10-9AE1-6C24DB6B05A3}" type="datetimeFigureOut">
              <a:rPr lang="en-US" smtClean="0"/>
              <a:t>12/21/2019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AD532-6C0A-43B2-8327-6EC0D9B3F6A5}" type="slidenum">
              <a:rPr lang="en-US" smtClean="0"/>
              <a:t>‹#›</a:t>
            </a:fld>
            <a:endParaRPr lang="en-US"/>
          </a:p>
        </p:txBody>
      </p:sp>
    </p:spTree>
    <p:extLst>
      <p:ext uri="{BB962C8B-B14F-4D97-AF65-F5344CB8AC3E}">
        <p14:creationId xmlns:p14="http://schemas.microsoft.com/office/powerpoint/2010/main" val="2196051841"/>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jp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1.png"/><Relationship Id="rId7"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21.png"/><Relationship Id="rId7"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48.png"/><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931" y="796792"/>
            <a:ext cx="10712138" cy="2217516"/>
          </a:xfrm>
        </p:spPr>
        <p:txBody>
          <a:bodyPr>
            <a:normAutofit/>
          </a:bodyPr>
          <a:lstStyle/>
          <a:p>
            <a:r>
              <a:rPr lang="en-US" sz="4400" b="1" dirty="0"/>
              <a:t>Controllable Level Blending between Games using Variational Autoencoders</a:t>
            </a:r>
          </a:p>
        </p:txBody>
      </p:sp>
      <p:sp>
        <p:nvSpPr>
          <p:cNvPr id="3" name="Subtitle 2"/>
          <p:cNvSpPr>
            <a:spLocks noGrp="1"/>
          </p:cNvSpPr>
          <p:nvPr>
            <p:ph type="subTitle" idx="1"/>
          </p:nvPr>
        </p:nvSpPr>
        <p:spPr>
          <a:xfrm>
            <a:off x="979835" y="4589029"/>
            <a:ext cx="10232331" cy="1691640"/>
          </a:xfrm>
        </p:spPr>
        <p:txBody>
          <a:bodyPr>
            <a:normAutofit/>
          </a:bodyPr>
          <a:lstStyle/>
          <a:p>
            <a:r>
              <a:rPr lang="en-US" sz="3200" b="1" dirty="0"/>
              <a:t>Anurag Sarkar</a:t>
            </a:r>
            <a:r>
              <a:rPr lang="en-US" sz="3200" b="1" baseline="30000" dirty="0"/>
              <a:t>1</a:t>
            </a:r>
            <a:r>
              <a:rPr lang="en-US" sz="3200" b="1" dirty="0"/>
              <a:t>, </a:t>
            </a:r>
            <a:r>
              <a:rPr lang="en-US" sz="3200" b="1" dirty="0" err="1"/>
              <a:t>Zhihan</a:t>
            </a:r>
            <a:r>
              <a:rPr lang="en-US" sz="3200" b="1" dirty="0"/>
              <a:t> Yang</a:t>
            </a:r>
            <a:r>
              <a:rPr lang="en-US" sz="3200" b="1" baseline="30000" dirty="0"/>
              <a:t>2</a:t>
            </a:r>
            <a:r>
              <a:rPr lang="en-US" sz="3200" b="1" dirty="0"/>
              <a:t> </a:t>
            </a:r>
            <a:r>
              <a:rPr lang="en-US" sz="3200" dirty="0"/>
              <a:t>and</a:t>
            </a:r>
            <a:r>
              <a:rPr lang="en-US" sz="3200" b="1" dirty="0"/>
              <a:t> Seth Cooper</a:t>
            </a:r>
            <a:r>
              <a:rPr lang="en-US" sz="3200" b="1" baseline="30000" dirty="0"/>
              <a:t>1</a:t>
            </a:r>
          </a:p>
          <a:p>
            <a:r>
              <a:rPr lang="en-US" sz="2400" baseline="30000" dirty="0"/>
              <a:t>1</a:t>
            </a:r>
            <a:r>
              <a:rPr lang="en-US" sz="2400" dirty="0"/>
              <a:t>Northeastern University</a:t>
            </a:r>
          </a:p>
          <a:p>
            <a:r>
              <a:rPr lang="en-US" baseline="30000" dirty="0"/>
              <a:t>2</a:t>
            </a:r>
            <a:r>
              <a:rPr lang="en-US" dirty="0"/>
              <a:t>Carleton College</a:t>
            </a:r>
            <a:endParaRPr lang="en-US" sz="2400" dirty="0"/>
          </a:p>
        </p:txBody>
      </p:sp>
    </p:spTree>
    <p:extLst>
      <p:ext uri="{BB962C8B-B14F-4D97-AF65-F5344CB8AC3E}">
        <p14:creationId xmlns:p14="http://schemas.microsoft.com/office/powerpoint/2010/main" val="2847951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Variational Autoencoder</a:t>
            </a:r>
          </a:p>
        </p:txBody>
      </p:sp>
      <p:sp>
        <p:nvSpPr>
          <p:cNvPr id="3" name="TextBox 2">
            <a:extLst>
              <a:ext uri="{FF2B5EF4-FFF2-40B4-BE49-F238E27FC236}">
                <a16:creationId xmlns:a16="http://schemas.microsoft.com/office/drawing/2014/main" id="{752584FD-0E6F-4783-850D-CDE644A40EB6}"/>
              </a:ext>
            </a:extLst>
          </p:cNvPr>
          <p:cNvSpPr txBox="1"/>
          <p:nvPr/>
        </p:nvSpPr>
        <p:spPr>
          <a:xfrm>
            <a:off x="71168" y="1067583"/>
            <a:ext cx="602483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Autoencoders are neural nets that learn lower-dimensional data representations</a:t>
            </a:r>
          </a:p>
          <a:p>
            <a:pPr marL="742950" lvl="1" indent="-285750">
              <a:buFont typeface="Arial" panose="020B0604020202020204" pitchFamily="34" charset="0"/>
              <a:buChar char="•"/>
            </a:pPr>
            <a:r>
              <a:rPr lang="en-US" sz="2400" dirty="0"/>
              <a:t>Encoder </a:t>
            </a:r>
            <a:r>
              <a:rPr lang="en-US" sz="2400" dirty="0">
                <a:sym typeface="Wingdings" panose="05000000000000000000" pitchFamily="2" charset="2"/>
              </a:rPr>
              <a:t> input data to latent space</a:t>
            </a:r>
          </a:p>
          <a:p>
            <a:pPr marL="742950" lvl="1" indent="-285750">
              <a:buFont typeface="Arial" panose="020B0604020202020204" pitchFamily="34" charset="0"/>
              <a:buChar char="•"/>
            </a:pPr>
            <a:r>
              <a:rPr lang="en-US" sz="2400" dirty="0">
                <a:sym typeface="Wingdings" panose="05000000000000000000" pitchFamily="2" charset="2"/>
              </a:rPr>
              <a:t>Decoder  latent space to reconstructed data</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7170" name="Picture 2" descr="http://kvfrans.com/content/images/2016/08/autoenc.jpg">
            <a:extLst>
              <a:ext uri="{FF2B5EF4-FFF2-40B4-BE49-F238E27FC236}">
                <a16:creationId xmlns:a16="http://schemas.microsoft.com/office/drawing/2014/main" id="{4A9B08EE-A5E4-4DF0-B8F8-271D1B635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624" y="1049587"/>
            <a:ext cx="5713446" cy="19044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21A947-EF06-4BEF-9C58-AE74E9560EC3}"/>
              </a:ext>
            </a:extLst>
          </p:cNvPr>
          <p:cNvSpPr txBox="1"/>
          <p:nvPr/>
        </p:nvSpPr>
        <p:spPr>
          <a:xfrm>
            <a:off x="8027125" y="2973096"/>
            <a:ext cx="2495005" cy="369332"/>
          </a:xfrm>
          <a:prstGeom prst="rect">
            <a:avLst/>
          </a:prstGeom>
          <a:noFill/>
        </p:spPr>
        <p:txBody>
          <a:bodyPr wrap="square" rtlCol="0">
            <a:spAutoFit/>
          </a:bodyPr>
          <a:lstStyle/>
          <a:p>
            <a:r>
              <a:rPr lang="en-US" b="1" dirty="0"/>
              <a:t>Vanilla Autoencoder</a:t>
            </a:r>
          </a:p>
        </p:txBody>
      </p:sp>
    </p:spTree>
    <p:extLst>
      <p:ext uri="{BB962C8B-B14F-4D97-AF65-F5344CB8AC3E}">
        <p14:creationId xmlns:p14="http://schemas.microsoft.com/office/powerpoint/2010/main" val="205477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Variational Autoencoder</a:t>
            </a:r>
          </a:p>
        </p:txBody>
      </p:sp>
      <p:sp>
        <p:nvSpPr>
          <p:cNvPr id="3" name="TextBox 2">
            <a:extLst>
              <a:ext uri="{FF2B5EF4-FFF2-40B4-BE49-F238E27FC236}">
                <a16:creationId xmlns:a16="http://schemas.microsoft.com/office/drawing/2014/main" id="{752584FD-0E6F-4783-850D-CDE644A40EB6}"/>
              </a:ext>
            </a:extLst>
          </p:cNvPr>
          <p:cNvSpPr txBox="1"/>
          <p:nvPr/>
        </p:nvSpPr>
        <p:spPr>
          <a:xfrm>
            <a:off x="71168" y="1067583"/>
            <a:ext cx="6024831"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Autoencoders are neural nets that learn lower-dimensional data representations</a:t>
            </a:r>
          </a:p>
          <a:p>
            <a:pPr marL="742950" lvl="1" indent="-285750">
              <a:buFont typeface="Arial" panose="020B0604020202020204" pitchFamily="34" charset="0"/>
              <a:buChar char="•"/>
            </a:pPr>
            <a:r>
              <a:rPr lang="en-US" sz="2400" dirty="0"/>
              <a:t>Encoder </a:t>
            </a:r>
            <a:r>
              <a:rPr lang="en-US" sz="2400" dirty="0">
                <a:sym typeface="Wingdings" panose="05000000000000000000" pitchFamily="2" charset="2"/>
              </a:rPr>
              <a:t> input data to latent space</a:t>
            </a:r>
          </a:p>
          <a:p>
            <a:pPr marL="742950" lvl="1" indent="-285750">
              <a:buFont typeface="Arial" panose="020B0604020202020204" pitchFamily="34" charset="0"/>
              <a:buChar char="•"/>
            </a:pPr>
            <a:r>
              <a:rPr lang="en-US" sz="2400" dirty="0">
                <a:sym typeface="Wingdings" panose="05000000000000000000" pitchFamily="2" charset="2"/>
              </a:rPr>
              <a:t>Decoder  latent space to reconstructed data</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VAEs make latent space model a probability distribution (e.g. Gaussian)</a:t>
            </a:r>
          </a:p>
          <a:p>
            <a:pPr marL="742950" lvl="1" indent="-285750">
              <a:buFont typeface="Arial" panose="020B0604020202020204" pitchFamily="34" charset="0"/>
              <a:buChar char="•"/>
            </a:pPr>
            <a:r>
              <a:rPr lang="en-US" sz="2400" dirty="0"/>
              <a:t>Allows learning continuous latent spaces</a:t>
            </a:r>
          </a:p>
          <a:p>
            <a:pPr marL="742950" lvl="1" indent="-285750">
              <a:buFont typeface="Arial" panose="020B0604020202020204" pitchFamily="34" charset="0"/>
              <a:buChar char="•"/>
            </a:pPr>
            <a:r>
              <a:rPr lang="en-US" sz="2400" dirty="0"/>
              <a:t>Enables generative abilities similar to those of GANs</a:t>
            </a:r>
          </a:p>
          <a:p>
            <a:pPr marL="285750" indent="-285750">
              <a:buFont typeface="Arial" panose="020B0604020202020204" pitchFamily="34" charset="0"/>
              <a:buChar char="•"/>
            </a:pPr>
            <a:endParaRPr lang="en-US" sz="2400" dirty="0"/>
          </a:p>
        </p:txBody>
      </p:sp>
      <p:pic>
        <p:nvPicPr>
          <p:cNvPr id="7170" name="Picture 2" descr="http://kvfrans.com/content/images/2016/08/autoenc.jpg">
            <a:extLst>
              <a:ext uri="{FF2B5EF4-FFF2-40B4-BE49-F238E27FC236}">
                <a16:creationId xmlns:a16="http://schemas.microsoft.com/office/drawing/2014/main" id="{4A9B08EE-A5E4-4DF0-B8F8-271D1B635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1624" y="1049587"/>
            <a:ext cx="5713446" cy="190448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kvfrans.com/content/images/2016/08/vae.jpg">
            <a:extLst>
              <a:ext uri="{FF2B5EF4-FFF2-40B4-BE49-F238E27FC236}">
                <a16:creationId xmlns:a16="http://schemas.microsoft.com/office/drawing/2014/main" id="{6C89FF8A-80FD-432D-BE1C-9A9F42335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3717864"/>
            <a:ext cx="5779071" cy="269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21A947-EF06-4BEF-9C58-AE74E9560EC3}"/>
              </a:ext>
            </a:extLst>
          </p:cNvPr>
          <p:cNvSpPr txBox="1"/>
          <p:nvPr/>
        </p:nvSpPr>
        <p:spPr>
          <a:xfrm>
            <a:off x="8027125" y="2973096"/>
            <a:ext cx="2495005" cy="369332"/>
          </a:xfrm>
          <a:prstGeom prst="rect">
            <a:avLst/>
          </a:prstGeom>
          <a:noFill/>
        </p:spPr>
        <p:txBody>
          <a:bodyPr wrap="square" rtlCol="0">
            <a:spAutoFit/>
          </a:bodyPr>
          <a:lstStyle/>
          <a:p>
            <a:r>
              <a:rPr lang="en-US" b="1" dirty="0"/>
              <a:t>Vanilla Autoencoder</a:t>
            </a:r>
          </a:p>
        </p:txBody>
      </p:sp>
      <p:sp>
        <p:nvSpPr>
          <p:cNvPr id="7" name="TextBox 6">
            <a:extLst>
              <a:ext uri="{FF2B5EF4-FFF2-40B4-BE49-F238E27FC236}">
                <a16:creationId xmlns:a16="http://schemas.microsoft.com/office/drawing/2014/main" id="{8B450F14-DA78-4BC3-8C97-984054D391C1}"/>
              </a:ext>
            </a:extLst>
          </p:cNvPr>
          <p:cNvSpPr txBox="1"/>
          <p:nvPr/>
        </p:nvSpPr>
        <p:spPr>
          <a:xfrm>
            <a:off x="7824652" y="6299690"/>
            <a:ext cx="2586445" cy="369332"/>
          </a:xfrm>
          <a:prstGeom prst="rect">
            <a:avLst/>
          </a:prstGeom>
          <a:noFill/>
        </p:spPr>
        <p:txBody>
          <a:bodyPr wrap="square" rtlCol="0">
            <a:spAutoFit/>
          </a:bodyPr>
          <a:lstStyle/>
          <a:p>
            <a:r>
              <a:rPr lang="en-US" b="1" dirty="0"/>
              <a:t>Variational Autoencoder</a:t>
            </a:r>
          </a:p>
        </p:txBody>
      </p:sp>
    </p:spTree>
    <p:extLst>
      <p:ext uri="{BB962C8B-B14F-4D97-AF65-F5344CB8AC3E}">
        <p14:creationId xmlns:p14="http://schemas.microsoft.com/office/powerpoint/2010/main" val="234380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Motivation for VAE</a:t>
            </a:r>
          </a:p>
        </p:txBody>
      </p:sp>
      <p:pic>
        <p:nvPicPr>
          <p:cNvPr id="5" name="Picture 4">
            <a:extLst>
              <a:ext uri="{FF2B5EF4-FFF2-40B4-BE49-F238E27FC236}">
                <a16:creationId xmlns:a16="http://schemas.microsoft.com/office/drawing/2014/main" id="{67352527-DC40-407C-B011-132F8450F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71" y="1296979"/>
            <a:ext cx="5144218" cy="1514686"/>
          </a:xfrm>
          <a:prstGeom prst="rect">
            <a:avLst/>
          </a:prstGeom>
        </p:spPr>
      </p:pic>
      <p:pic>
        <p:nvPicPr>
          <p:cNvPr id="7" name="Picture 6">
            <a:extLst>
              <a:ext uri="{FF2B5EF4-FFF2-40B4-BE49-F238E27FC236}">
                <a16:creationId xmlns:a16="http://schemas.microsoft.com/office/drawing/2014/main" id="{E704E380-D522-4722-8643-06003DD1C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9971" y="4206811"/>
            <a:ext cx="5359474" cy="967358"/>
          </a:xfrm>
          <a:prstGeom prst="rect">
            <a:avLst/>
          </a:prstGeom>
        </p:spPr>
      </p:pic>
      <p:sp>
        <p:nvSpPr>
          <p:cNvPr id="8" name="TextBox 7">
            <a:extLst>
              <a:ext uri="{FF2B5EF4-FFF2-40B4-BE49-F238E27FC236}">
                <a16:creationId xmlns:a16="http://schemas.microsoft.com/office/drawing/2014/main" id="{11B9817C-B00C-4F0F-8681-A06B2D5F8376}"/>
              </a:ext>
            </a:extLst>
          </p:cNvPr>
          <p:cNvSpPr txBox="1"/>
          <p:nvPr/>
        </p:nvSpPr>
        <p:spPr>
          <a:xfrm>
            <a:off x="238864" y="1067583"/>
            <a:ext cx="600518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Past work in using autoencoders for Mario level generation</a:t>
            </a:r>
          </a:p>
          <a:p>
            <a:pPr marL="742950" lvl="1" indent="-285750">
              <a:buFont typeface="Arial" panose="020B0604020202020204" pitchFamily="34" charset="0"/>
              <a:buChar char="•"/>
            </a:pPr>
            <a:r>
              <a:rPr lang="en-US" sz="2400" dirty="0"/>
              <a:t>Autoencoders for Level Generation, Repair and Recognition, Jain et al. (2016)</a:t>
            </a:r>
          </a:p>
          <a:p>
            <a:pPr marL="742950" lvl="1" indent="-285750">
              <a:buFont typeface="Arial" panose="020B0604020202020204" pitchFamily="34" charset="0"/>
              <a:buChar char="•"/>
            </a:pPr>
            <a:r>
              <a:rPr lang="en-US" sz="2400" dirty="0"/>
              <a:t>Explainable PCGML via Design Patterns, </a:t>
            </a:r>
            <a:r>
              <a:rPr lang="en-US" sz="2400" dirty="0" err="1"/>
              <a:t>Guzdial</a:t>
            </a:r>
            <a:r>
              <a:rPr lang="en-US" sz="2400" dirty="0"/>
              <a:t> et al. (2018)</a:t>
            </a:r>
          </a:p>
          <a:p>
            <a:pPr marL="285750" indent="-285750">
              <a:buFont typeface="Arial" panose="020B0604020202020204" pitchFamily="34" charset="0"/>
              <a:buChar char="•"/>
            </a:pPr>
            <a:endParaRPr lang="en-US" sz="2400" dirty="0"/>
          </a:p>
          <a:p>
            <a:endParaRPr lang="en-US" sz="2400" dirty="0"/>
          </a:p>
        </p:txBody>
      </p:sp>
      <p:sp>
        <p:nvSpPr>
          <p:cNvPr id="9" name="TextBox 8">
            <a:extLst>
              <a:ext uri="{FF2B5EF4-FFF2-40B4-BE49-F238E27FC236}">
                <a16:creationId xmlns:a16="http://schemas.microsoft.com/office/drawing/2014/main" id="{800BD5FB-90DD-4DA3-9D18-568A6698FEB2}"/>
              </a:ext>
            </a:extLst>
          </p:cNvPr>
          <p:cNvSpPr txBox="1"/>
          <p:nvPr/>
        </p:nvSpPr>
        <p:spPr>
          <a:xfrm>
            <a:off x="8079693" y="2811665"/>
            <a:ext cx="3404203" cy="369332"/>
          </a:xfrm>
          <a:prstGeom prst="rect">
            <a:avLst/>
          </a:prstGeom>
          <a:noFill/>
        </p:spPr>
        <p:txBody>
          <a:bodyPr wrap="square" rtlCol="0">
            <a:spAutoFit/>
          </a:bodyPr>
          <a:lstStyle/>
          <a:p>
            <a:r>
              <a:rPr lang="en-US" i="1" dirty="0"/>
              <a:t>Jain et al. (2016)</a:t>
            </a:r>
          </a:p>
        </p:txBody>
      </p:sp>
      <p:sp>
        <p:nvSpPr>
          <p:cNvPr id="10" name="TextBox 9">
            <a:extLst>
              <a:ext uri="{FF2B5EF4-FFF2-40B4-BE49-F238E27FC236}">
                <a16:creationId xmlns:a16="http://schemas.microsoft.com/office/drawing/2014/main" id="{258FF6EF-A5EA-421D-8BBC-9F05C6F67CF2}"/>
              </a:ext>
            </a:extLst>
          </p:cNvPr>
          <p:cNvSpPr txBox="1"/>
          <p:nvPr/>
        </p:nvSpPr>
        <p:spPr>
          <a:xfrm>
            <a:off x="8079692" y="5376355"/>
            <a:ext cx="3404203" cy="369332"/>
          </a:xfrm>
          <a:prstGeom prst="rect">
            <a:avLst/>
          </a:prstGeom>
          <a:noFill/>
        </p:spPr>
        <p:txBody>
          <a:bodyPr wrap="square" rtlCol="0">
            <a:spAutoFit/>
          </a:bodyPr>
          <a:lstStyle/>
          <a:p>
            <a:r>
              <a:rPr lang="en-US" i="1" dirty="0" err="1"/>
              <a:t>Guzdial</a:t>
            </a:r>
            <a:r>
              <a:rPr lang="en-US" i="1" dirty="0"/>
              <a:t> et al. (2018)</a:t>
            </a:r>
          </a:p>
        </p:txBody>
      </p:sp>
    </p:spTree>
    <p:extLst>
      <p:ext uri="{BB962C8B-B14F-4D97-AF65-F5344CB8AC3E}">
        <p14:creationId xmlns:p14="http://schemas.microsoft.com/office/powerpoint/2010/main" val="2731461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Motivation for VAE</a:t>
            </a:r>
          </a:p>
        </p:txBody>
      </p:sp>
      <p:pic>
        <p:nvPicPr>
          <p:cNvPr id="9" name="Picture 8">
            <a:extLst>
              <a:ext uri="{FF2B5EF4-FFF2-40B4-BE49-F238E27FC236}">
                <a16:creationId xmlns:a16="http://schemas.microsoft.com/office/drawing/2014/main" id="{974FBDE5-CECA-4BB6-835D-9ACC15CC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676" y="1137461"/>
            <a:ext cx="5500459" cy="4649385"/>
          </a:xfrm>
          <a:prstGeom prst="rect">
            <a:avLst/>
          </a:prstGeom>
        </p:spPr>
      </p:pic>
      <p:sp>
        <p:nvSpPr>
          <p:cNvPr id="10" name="TextBox 9">
            <a:extLst>
              <a:ext uri="{FF2B5EF4-FFF2-40B4-BE49-F238E27FC236}">
                <a16:creationId xmlns:a16="http://schemas.microsoft.com/office/drawing/2014/main" id="{244E72C2-4478-4C91-9EC8-2F20B0CA2C1B}"/>
              </a:ext>
            </a:extLst>
          </p:cNvPr>
          <p:cNvSpPr txBox="1"/>
          <p:nvPr/>
        </p:nvSpPr>
        <p:spPr>
          <a:xfrm>
            <a:off x="238865" y="1067583"/>
            <a:ext cx="599211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Past work in using autoencoders for Mario level generation</a:t>
            </a:r>
          </a:p>
          <a:p>
            <a:pPr marL="742950" lvl="1" indent="-285750">
              <a:buFont typeface="Arial" panose="020B0604020202020204" pitchFamily="34" charset="0"/>
              <a:buChar char="•"/>
            </a:pPr>
            <a:r>
              <a:rPr lang="en-US" sz="2400" dirty="0"/>
              <a:t>Autoencoders for Level Generation, Repair and Recognition, Jain et al. (2016)</a:t>
            </a:r>
          </a:p>
          <a:p>
            <a:pPr marL="742950" lvl="1" indent="-285750">
              <a:buFont typeface="Arial" panose="020B0604020202020204" pitchFamily="34" charset="0"/>
              <a:buChar char="•"/>
            </a:pPr>
            <a:r>
              <a:rPr lang="en-US" sz="2400" dirty="0"/>
              <a:t>Explainable PCGML via Design Patterns, </a:t>
            </a:r>
            <a:r>
              <a:rPr lang="en-US" sz="2400" dirty="0" err="1"/>
              <a:t>Guzdial</a:t>
            </a:r>
            <a:r>
              <a:rPr lang="en-US" sz="2400" dirty="0"/>
              <a:t> et al. (2018)</a:t>
            </a:r>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r>
              <a:rPr lang="en-US" sz="2400" dirty="0"/>
              <a:t>Evolving Mario Levels in the Latent Space of a DCGAN (i.e. </a:t>
            </a:r>
            <a:r>
              <a:rPr lang="en-US" sz="2400" dirty="0" err="1"/>
              <a:t>MarioGAN</a:t>
            </a:r>
            <a:r>
              <a:rPr lang="en-US" sz="2400" dirty="0"/>
              <a:t>), Volz et al. (2018)</a:t>
            </a:r>
          </a:p>
          <a:p>
            <a:endParaRPr lang="en-US" sz="2400" dirty="0"/>
          </a:p>
        </p:txBody>
      </p:sp>
      <p:sp>
        <p:nvSpPr>
          <p:cNvPr id="11" name="TextBox 10">
            <a:extLst>
              <a:ext uri="{FF2B5EF4-FFF2-40B4-BE49-F238E27FC236}">
                <a16:creationId xmlns:a16="http://schemas.microsoft.com/office/drawing/2014/main" id="{AA61D19A-83C3-4D3D-AEBB-AA2EF577BF34}"/>
              </a:ext>
            </a:extLst>
          </p:cNvPr>
          <p:cNvSpPr txBox="1"/>
          <p:nvPr/>
        </p:nvSpPr>
        <p:spPr>
          <a:xfrm>
            <a:off x="8548932" y="5857993"/>
            <a:ext cx="3404203" cy="369332"/>
          </a:xfrm>
          <a:prstGeom prst="rect">
            <a:avLst/>
          </a:prstGeom>
          <a:noFill/>
        </p:spPr>
        <p:txBody>
          <a:bodyPr wrap="square" rtlCol="0">
            <a:spAutoFit/>
          </a:bodyPr>
          <a:lstStyle/>
          <a:p>
            <a:r>
              <a:rPr lang="en-US" i="1" dirty="0"/>
              <a:t>Volz et al. (2018)</a:t>
            </a:r>
          </a:p>
        </p:txBody>
      </p:sp>
    </p:spTree>
    <p:extLst>
      <p:ext uri="{BB962C8B-B14F-4D97-AF65-F5344CB8AC3E}">
        <p14:creationId xmlns:p14="http://schemas.microsoft.com/office/powerpoint/2010/main" val="429274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Motivation for VAE</a:t>
            </a:r>
          </a:p>
        </p:txBody>
      </p:sp>
      <p:pic>
        <p:nvPicPr>
          <p:cNvPr id="9" name="Picture 8">
            <a:extLst>
              <a:ext uri="{FF2B5EF4-FFF2-40B4-BE49-F238E27FC236}">
                <a16:creationId xmlns:a16="http://schemas.microsoft.com/office/drawing/2014/main" id="{974FBDE5-CECA-4BB6-835D-9ACC15CC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676" y="1137461"/>
            <a:ext cx="5500459" cy="4649385"/>
          </a:xfrm>
          <a:prstGeom prst="rect">
            <a:avLst/>
          </a:prstGeom>
        </p:spPr>
      </p:pic>
      <p:sp>
        <p:nvSpPr>
          <p:cNvPr id="10" name="TextBox 9">
            <a:extLst>
              <a:ext uri="{FF2B5EF4-FFF2-40B4-BE49-F238E27FC236}">
                <a16:creationId xmlns:a16="http://schemas.microsoft.com/office/drawing/2014/main" id="{244E72C2-4478-4C91-9EC8-2F20B0CA2C1B}"/>
              </a:ext>
            </a:extLst>
          </p:cNvPr>
          <p:cNvSpPr txBox="1"/>
          <p:nvPr/>
        </p:nvSpPr>
        <p:spPr>
          <a:xfrm>
            <a:off x="238865" y="1067583"/>
            <a:ext cx="5992118"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Past work in using autoencoders for Mario level generation</a:t>
            </a:r>
          </a:p>
          <a:p>
            <a:pPr marL="742950" lvl="1" indent="-285750">
              <a:buFont typeface="Arial" panose="020B0604020202020204" pitchFamily="34" charset="0"/>
              <a:buChar char="•"/>
            </a:pPr>
            <a:r>
              <a:rPr lang="en-US" sz="2400" dirty="0"/>
              <a:t>Autoencoders for Level Generation, Repair and Recognition, Jain et al. (2016)</a:t>
            </a:r>
          </a:p>
          <a:p>
            <a:pPr marL="742950" lvl="1" indent="-285750">
              <a:buFont typeface="Arial" panose="020B0604020202020204" pitchFamily="34" charset="0"/>
              <a:buChar char="•"/>
            </a:pPr>
            <a:r>
              <a:rPr lang="en-US" sz="2400" dirty="0"/>
              <a:t>Explainable PCGML via Design Patterns, </a:t>
            </a:r>
            <a:r>
              <a:rPr lang="en-US" sz="2400" dirty="0" err="1"/>
              <a:t>Guzdial</a:t>
            </a:r>
            <a:r>
              <a:rPr lang="en-US" sz="2400" dirty="0"/>
              <a:t> et al. (2018)</a:t>
            </a:r>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r>
              <a:rPr lang="en-US" sz="2400" dirty="0"/>
              <a:t>Evolving Mario Levels in the Latent Space of a DCGAN (i.e. </a:t>
            </a:r>
            <a:r>
              <a:rPr lang="en-US" sz="2400" dirty="0" err="1"/>
              <a:t>MarioGAN</a:t>
            </a:r>
            <a:r>
              <a:rPr lang="en-US" sz="2400" dirty="0"/>
              <a:t>), Volz et al. (2018)</a:t>
            </a:r>
          </a:p>
          <a:p>
            <a:endParaRPr lang="en-US" sz="2400" dirty="0"/>
          </a:p>
          <a:p>
            <a:endParaRPr lang="en-US" sz="2400" dirty="0"/>
          </a:p>
          <a:p>
            <a:pPr marL="285750" indent="-285750">
              <a:buFont typeface="Arial" panose="020B0604020202020204" pitchFamily="34" charset="0"/>
              <a:buChar char="•"/>
            </a:pPr>
            <a:r>
              <a:rPr lang="en-US" sz="2400" dirty="0"/>
              <a:t>Use </a:t>
            </a:r>
            <a:r>
              <a:rPr lang="en-US" sz="2400" dirty="0" err="1"/>
              <a:t>MarioGAN</a:t>
            </a:r>
            <a:r>
              <a:rPr lang="en-US" sz="2400" dirty="0"/>
              <a:t>-based approach to capture latent space of 2 games instead of 1</a:t>
            </a:r>
          </a:p>
        </p:txBody>
      </p:sp>
      <p:sp>
        <p:nvSpPr>
          <p:cNvPr id="11" name="TextBox 10">
            <a:extLst>
              <a:ext uri="{FF2B5EF4-FFF2-40B4-BE49-F238E27FC236}">
                <a16:creationId xmlns:a16="http://schemas.microsoft.com/office/drawing/2014/main" id="{AA61D19A-83C3-4D3D-AEBB-AA2EF577BF34}"/>
              </a:ext>
            </a:extLst>
          </p:cNvPr>
          <p:cNvSpPr txBox="1"/>
          <p:nvPr/>
        </p:nvSpPr>
        <p:spPr>
          <a:xfrm>
            <a:off x="8548932" y="5857993"/>
            <a:ext cx="3404203" cy="369332"/>
          </a:xfrm>
          <a:prstGeom prst="rect">
            <a:avLst/>
          </a:prstGeom>
          <a:noFill/>
        </p:spPr>
        <p:txBody>
          <a:bodyPr wrap="square" rtlCol="0">
            <a:spAutoFit/>
          </a:bodyPr>
          <a:lstStyle/>
          <a:p>
            <a:r>
              <a:rPr lang="en-US" i="1" dirty="0"/>
              <a:t>Volz et al. (2018)</a:t>
            </a:r>
          </a:p>
        </p:txBody>
      </p:sp>
    </p:spTree>
    <p:extLst>
      <p:ext uri="{BB962C8B-B14F-4D97-AF65-F5344CB8AC3E}">
        <p14:creationId xmlns:p14="http://schemas.microsoft.com/office/powerpoint/2010/main" val="121275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Why VAE over GAN?</a:t>
            </a:r>
          </a:p>
        </p:txBody>
      </p:sp>
      <p:sp>
        <p:nvSpPr>
          <p:cNvPr id="3" name="TextBox 2">
            <a:extLst>
              <a:ext uri="{FF2B5EF4-FFF2-40B4-BE49-F238E27FC236}">
                <a16:creationId xmlns:a16="http://schemas.microsoft.com/office/drawing/2014/main" id="{752584FD-0E6F-4783-850D-CDE644A40EB6}"/>
              </a:ext>
            </a:extLst>
          </p:cNvPr>
          <p:cNvSpPr txBox="1"/>
          <p:nvPr/>
        </p:nvSpPr>
        <p:spPr>
          <a:xfrm>
            <a:off x="148046" y="1736683"/>
            <a:ext cx="515609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VAE architecture more conducive to co-creative level design</a:t>
            </a:r>
          </a:p>
          <a:p>
            <a:pPr marL="742950" lvl="1" indent="-285750">
              <a:buFont typeface="Arial" panose="020B0604020202020204" pitchFamily="34" charset="0"/>
              <a:buChar char="•"/>
            </a:pPr>
            <a:r>
              <a:rPr lang="en-US" sz="2400" dirty="0"/>
              <a:t>Designers don’t have to directly use latent space vectors</a:t>
            </a:r>
          </a:p>
          <a:p>
            <a:pPr marL="742950" lvl="1" indent="-285750">
              <a:buFont typeface="Arial" panose="020B0604020202020204" pitchFamily="34" charset="0"/>
              <a:buChar char="•"/>
            </a:pPr>
            <a:r>
              <a:rPr lang="en-US" sz="2400" dirty="0"/>
              <a:t>More explicit control in defining inputs to the system</a:t>
            </a:r>
          </a:p>
          <a:p>
            <a:pPr marL="742950" lvl="1" indent="-285750">
              <a:buFont typeface="Arial" panose="020B0604020202020204" pitchFamily="34" charset="0"/>
              <a:buChar char="•"/>
            </a:pPr>
            <a:r>
              <a:rPr lang="en-US" sz="2400" dirty="0"/>
              <a:t>More useful to blend/interpolate between known segments rather than latent vectors</a:t>
            </a:r>
          </a:p>
          <a:p>
            <a:pPr marL="285750" indent="-28575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B746AB79-8311-483B-973B-83F63ED33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861" y="1097280"/>
            <a:ext cx="6273093" cy="1331603"/>
          </a:xfrm>
          <a:prstGeom prst="rect">
            <a:avLst/>
          </a:prstGeom>
        </p:spPr>
      </p:pic>
      <p:pic>
        <p:nvPicPr>
          <p:cNvPr id="8" name="Picture 7">
            <a:extLst>
              <a:ext uri="{FF2B5EF4-FFF2-40B4-BE49-F238E27FC236}">
                <a16:creationId xmlns:a16="http://schemas.microsoft.com/office/drawing/2014/main" id="{C82F1A01-619F-4FBE-94B3-0A60776659A2}"/>
              </a:ext>
            </a:extLst>
          </p:cNvPr>
          <p:cNvPicPr>
            <a:picLocks noChangeAspect="1"/>
          </p:cNvPicPr>
          <p:nvPr/>
        </p:nvPicPr>
        <p:blipFill>
          <a:blip r:embed="rId4"/>
          <a:stretch>
            <a:fillRect/>
          </a:stretch>
        </p:blipFill>
        <p:spPr>
          <a:xfrm>
            <a:off x="5770861" y="3629509"/>
            <a:ext cx="6082750" cy="2331721"/>
          </a:xfrm>
          <a:prstGeom prst="rect">
            <a:avLst/>
          </a:prstGeom>
        </p:spPr>
      </p:pic>
      <p:sp>
        <p:nvSpPr>
          <p:cNvPr id="10" name="TextBox 9">
            <a:extLst>
              <a:ext uri="{FF2B5EF4-FFF2-40B4-BE49-F238E27FC236}">
                <a16:creationId xmlns:a16="http://schemas.microsoft.com/office/drawing/2014/main" id="{EE8F6E64-C90D-44ED-A53B-F95C8210FA65}"/>
              </a:ext>
            </a:extLst>
          </p:cNvPr>
          <p:cNvSpPr txBox="1"/>
          <p:nvPr/>
        </p:nvSpPr>
        <p:spPr>
          <a:xfrm>
            <a:off x="8156293" y="2385419"/>
            <a:ext cx="1954358" cy="369332"/>
          </a:xfrm>
          <a:prstGeom prst="rect">
            <a:avLst/>
          </a:prstGeom>
          <a:noFill/>
        </p:spPr>
        <p:txBody>
          <a:bodyPr wrap="square" rtlCol="0">
            <a:spAutoFit/>
          </a:bodyPr>
          <a:lstStyle/>
          <a:p>
            <a:r>
              <a:rPr lang="en-US" i="1" dirty="0"/>
              <a:t>VAE Architecture</a:t>
            </a:r>
          </a:p>
        </p:txBody>
      </p:sp>
      <p:sp>
        <p:nvSpPr>
          <p:cNvPr id="11" name="TextBox 10">
            <a:extLst>
              <a:ext uri="{FF2B5EF4-FFF2-40B4-BE49-F238E27FC236}">
                <a16:creationId xmlns:a16="http://schemas.microsoft.com/office/drawing/2014/main" id="{B5D63110-0EB0-4558-A732-5CE2C09CF11C}"/>
              </a:ext>
            </a:extLst>
          </p:cNvPr>
          <p:cNvSpPr txBox="1"/>
          <p:nvPr/>
        </p:nvSpPr>
        <p:spPr>
          <a:xfrm>
            <a:off x="8156293" y="5968427"/>
            <a:ext cx="1954358" cy="369332"/>
          </a:xfrm>
          <a:prstGeom prst="rect">
            <a:avLst/>
          </a:prstGeom>
          <a:noFill/>
        </p:spPr>
        <p:txBody>
          <a:bodyPr wrap="square" rtlCol="0">
            <a:spAutoFit/>
          </a:bodyPr>
          <a:lstStyle/>
          <a:p>
            <a:r>
              <a:rPr lang="en-US" i="1" dirty="0"/>
              <a:t>GAN Architecture</a:t>
            </a:r>
          </a:p>
        </p:txBody>
      </p:sp>
    </p:spTree>
    <p:extLst>
      <p:ext uri="{BB962C8B-B14F-4D97-AF65-F5344CB8AC3E}">
        <p14:creationId xmlns:p14="http://schemas.microsoft.com/office/powerpoint/2010/main" val="320373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VAE vs GAN vs VAE-GAN</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67583"/>
            <a:ext cx="592903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Trained a GAN and a VAE-GAN in addition to the VAE to compare generative capabilities in a level blending context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VAE-GAN is a hybrid generative model</a:t>
            </a:r>
          </a:p>
          <a:p>
            <a:pPr marL="742950" lvl="1" indent="-285750">
              <a:buFont typeface="Arial" panose="020B0604020202020204" pitchFamily="34" charset="0"/>
              <a:buChar char="•"/>
            </a:pPr>
            <a:r>
              <a:rPr lang="en-US" sz="2400" dirty="0"/>
              <a:t>Combines VAE and GAN by collapsing VAE decoder into a GAN generator</a:t>
            </a:r>
          </a:p>
          <a:p>
            <a:pPr marL="285750" indent="-285750">
              <a:buFont typeface="Arial" panose="020B0604020202020204" pitchFamily="34" charset="0"/>
              <a:buChar char="•"/>
            </a:pPr>
            <a:endParaRPr lang="en-US" sz="2400" dirty="0"/>
          </a:p>
        </p:txBody>
      </p:sp>
      <p:pic>
        <p:nvPicPr>
          <p:cNvPr id="4098" name="Picture 2" descr="https://miro.medium.com/max/1870/0*KEmfTtghsCDu6UTb.png">
            <a:extLst>
              <a:ext uri="{FF2B5EF4-FFF2-40B4-BE49-F238E27FC236}">
                <a16:creationId xmlns:a16="http://schemas.microsoft.com/office/drawing/2014/main" id="{06009C6F-CFA2-41B3-8976-F308C947C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32" y="4567376"/>
            <a:ext cx="4465481" cy="18955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77E1D72-B0FB-424A-AB3E-13F363CFE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3104" y="869117"/>
            <a:ext cx="4397524" cy="933472"/>
          </a:xfrm>
          <a:prstGeom prst="rect">
            <a:avLst/>
          </a:prstGeom>
        </p:spPr>
      </p:pic>
      <p:pic>
        <p:nvPicPr>
          <p:cNvPr id="7" name="Picture 6">
            <a:extLst>
              <a:ext uri="{FF2B5EF4-FFF2-40B4-BE49-F238E27FC236}">
                <a16:creationId xmlns:a16="http://schemas.microsoft.com/office/drawing/2014/main" id="{7C1BB4B2-F470-4B64-86AC-41B42377434A}"/>
              </a:ext>
            </a:extLst>
          </p:cNvPr>
          <p:cNvPicPr>
            <a:picLocks noChangeAspect="1"/>
          </p:cNvPicPr>
          <p:nvPr/>
        </p:nvPicPr>
        <p:blipFill>
          <a:blip r:embed="rId5"/>
          <a:stretch>
            <a:fillRect/>
          </a:stretch>
        </p:blipFill>
        <p:spPr>
          <a:xfrm>
            <a:off x="7229820" y="2520436"/>
            <a:ext cx="4264091" cy="1634568"/>
          </a:xfrm>
          <a:prstGeom prst="rect">
            <a:avLst/>
          </a:prstGeom>
        </p:spPr>
      </p:pic>
      <p:sp>
        <p:nvSpPr>
          <p:cNvPr id="8" name="TextBox 7">
            <a:extLst>
              <a:ext uri="{FF2B5EF4-FFF2-40B4-BE49-F238E27FC236}">
                <a16:creationId xmlns:a16="http://schemas.microsoft.com/office/drawing/2014/main" id="{9E0E4ADB-A1EB-4E2A-99B5-CEE1A8502488}"/>
              </a:ext>
            </a:extLst>
          </p:cNvPr>
          <p:cNvSpPr txBox="1"/>
          <p:nvPr/>
        </p:nvSpPr>
        <p:spPr>
          <a:xfrm>
            <a:off x="9153270" y="1774499"/>
            <a:ext cx="1812624" cy="369332"/>
          </a:xfrm>
          <a:prstGeom prst="rect">
            <a:avLst/>
          </a:prstGeom>
          <a:noFill/>
        </p:spPr>
        <p:txBody>
          <a:bodyPr wrap="square" rtlCol="0">
            <a:spAutoFit/>
          </a:bodyPr>
          <a:lstStyle/>
          <a:p>
            <a:r>
              <a:rPr lang="en-US" b="1" dirty="0"/>
              <a:t>VAE</a:t>
            </a:r>
          </a:p>
        </p:txBody>
      </p:sp>
      <p:sp>
        <p:nvSpPr>
          <p:cNvPr id="9" name="TextBox 8">
            <a:extLst>
              <a:ext uri="{FF2B5EF4-FFF2-40B4-BE49-F238E27FC236}">
                <a16:creationId xmlns:a16="http://schemas.microsoft.com/office/drawing/2014/main" id="{E24F242C-8C57-4120-ADFE-9639DE871576}"/>
              </a:ext>
            </a:extLst>
          </p:cNvPr>
          <p:cNvSpPr txBox="1"/>
          <p:nvPr/>
        </p:nvSpPr>
        <p:spPr>
          <a:xfrm>
            <a:off x="9119442" y="4176524"/>
            <a:ext cx="1370032" cy="369332"/>
          </a:xfrm>
          <a:prstGeom prst="rect">
            <a:avLst/>
          </a:prstGeom>
          <a:noFill/>
        </p:spPr>
        <p:txBody>
          <a:bodyPr wrap="square" rtlCol="0">
            <a:spAutoFit/>
          </a:bodyPr>
          <a:lstStyle/>
          <a:p>
            <a:r>
              <a:rPr lang="en-US" b="1" dirty="0"/>
              <a:t>GAN</a:t>
            </a:r>
          </a:p>
        </p:txBody>
      </p:sp>
      <p:sp>
        <p:nvSpPr>
          <p:cNvPr id="10" name="TextBox 9">
            <a:extLst>
              <a:ext uri="{FF2B5EF4-FFF2-40B4-BE49-F238E27FC236}">
                <a16:creationId xmlns:a16="http://schemas.microsoft.com/office/drawing/2014/main" id="{02573F1C-7320-410E-B4A5-53E26FDC3598}"/>
              </a:ext>
            </a:extLst>
          </p:cNvPr>
          <p:cNvSpPr txBox="1"/>
          <p:nvPr/>
        </p:nvSpPr>
        <p:spPr>
          <a:xfrm>
            <a:off x="8032499" y="6462879"/>
            <a:ext cx="2933395" cy="369332"/>
          </a:xfrm>
          <a:prstGeom prst="rect">
            <a:avLst/>
          </a:prstGeom>
          <a:noFill/>
        </p:spPr>
        <p:txBody>
          <a:bodyPr wrap="square" rtlCol="0">
            <a:spAutoFit/>
          </a:bodyPr>
          <a:lstStyle/>
          <a:p>
            <a:r>
              <a:rPr lang="en-US" b="1" dirty="0"/>
              <a:t>VAE-GAN (Larsen et al. 2016)</a:t>
            </a:r>
          </a:p>
        </p:txBody>
      </p:sp>
    </p:spTree>
    <p:extLst>
      <p:ext uri="{BB962C8B-B14F-4D97-AF65-F5344CB8AC3E}">
        <p14:creationId xmlns:p14="http://schemas.microsoft.com/office/powerpoint/2010/main" val="28599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Dataset and Training</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67583"/>
            <a:ext cx="654075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Trained on a level each from SMB (Level 1-1) and KI (Level 5) taken from the Video Game Level Corpus (VGLC)</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Each level is a 2D character array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Each tile type was encoded using an integer and then with one-hot encoding for training</a:t>
            </a:r>
          </a:p>
        </p:txBody>
      </p:sp>
      <p:pic>
        <p:nvPicPr>
          <p:cNvPr id="4" name="Picture 3">
            <a:extLst>
              <a:ext uri="{FF2B5EF4-FFF2-40B4-BE49-F238E27FC236}">
                <a16:creationId xmlns:a16="http://schemas.microsoft.com/office/drawing/2014/main" id="{96B3C014-E65B-4EBC-A2DA-1FC5DE8EB3E2}"/>
              </a:ext>
            </a:extLst>
          </p:cNvPr>
          <p:cNvPicPr>
            <a:picLocks noChangeAspect="1"/>
          </p:cNvPicPr>
          <p:nvPr/>
        </p:nvPicPr>
        <p:blipFill>
          <a:blip r:embed="rId3"/>
          <a:stretch>
            <a:fillRect/>
          </a:stretch>
        </p:blipFill>
        <p:spPr>
          <a:xfrm>
            <a:off x="7459513" y="1301115"/>
            <a:ext cx="4114800" cy="4438650"/>
          </a:xfrm>
          <a:prstGeom prst="rect">
            <a:avLst/>
          </a:prstGeom>
        </p:spPr>
      </p:pic>
    </p:spTree>
    <p:extLst>
      <p:ext uri="{BB962C8B-B14F-4D97-AF65-F5344CB8AC3E}">
        <p14:creationId xmlns:p14="http://schemas.microsoft.com/office/powerpoint/2010/main" val="1755361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Dataset and Training</a:t>
            </a:r>
          </a:p>
        </p:txBody>
      </p:sp>
      <p:sp>
        <p:nvSpPr>
          <p:cNvPr id="3" name="TextBox 2">
            <a:extLst>
              <a:ext uri="{FF2B5EF4-FFF2-40B4-BE49-F238E27FC236}">
                <a16:creationId xmlns:a16="http://schemas.microsoft.com/office/drawing/2014/main" id="{752584FD-0E6F-4783-850D-CDE644A40EB6}"/>
              </a:ext>
            </a:extLst>
          </p:cNvPr>
          <p:cNvSpPr txBox="1"/>
          <p:nvPr/>
        </p:nvSpPr>
        <p:spPr>
          <a:xfrm>
            <a:off x="149685" y="1132790"/>
            <a:ext cx="4476828"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To account for orientation, used 16x16 sliding window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187 segments of SMB + 191 segments of KI = 378 total segments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Models learned to generate 16x16 blended level segments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VAE, GAN and VAE-GAN all trained using same number of segments and with similar training conditions</a:t>
            </a:r>
          </a:p>
        </p:txBody>
      </p:sp>
      <p:pic>
        <p:nvPicPr>
          <p:cNvPr id="6" name="Picture 5">
            <a:extLst>
              <a:ext uri="{FF2B5EF4-FFF2-40B4-BE49-F238E27FC236}">
                <a16:creationId xmlns:a16="http://schemas.microsoft.com/office/drawing/2014/main" id="{0FE81D3A-30BC-4E71-98D4-EBE5FAEB2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206" y="1460863"/>
            <a:ext cx="1056999" cy="1056999"/>
          </a:xfrm>
          <a:prstGeom prst="rect">
            <a:avLst/>
          </a:prstGeom>
        </p:spPr>
      </p:pic>
      <p:pic>
        <p:nvPicPr>
          <p:cNvPr id="8" name="Picture 7">
            <a:extLst>
              <a:ext uri="{FF2B5EF4-FFF2-40B4-BE49-F238E27FC236}">
                <a16:creationId xmlns:a16="http://schemas.microsoft.com/office/drawing/2014/main" id="{B8D188F3-AD0C-43C2-9B88-31A61BE9B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5343" y="1460863"/>
            <a:ext cx="1056999" cy="1056999"/>
          </a:xfrm>
          <a:prstGeom prst="rect">
            <a:avLst/>
          </a:prstGeom>
        </p:spPr>
      </p:pic>
      <p:pic>
        <p:nvPicPr>
          <p:cNvPr id="10" name="Picture 9">
            <a:extLst>
              <a:ext uri="{FF2B5EF4-FFF2-40B4-BE49-F238E27FC236}">
                <a16:creationId xmlns:a16="http://schemas.microsoft.com/office/drawing/2014/main" id="{8DE1D74C-1CA3-4FD8-96E5-D8E7556AE3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71962" y="1460863"/>
            <a:ext cx="1056999" cy="1056999"/>
          </a:xfrm>
          <a:prstGeom prst="rect">
            <a:avLst/>
          </a:prstGeom>
        </p:spPr>
      </p:pic>
      <p:pic>
        <p:nvPicPr>
          <p:cNvPr id="14" name="Picture 13">
            <a:extLst>
              <a:ext uri="{FF2B5EF4-FFF2-40B4-BE49-F238E27FC236}">
                <a16:creationId xmlns:a16="http://schemas.microsoft.com/office/drawing/2014/main" id="{7CBA81EE-003E-422E-87E1-D768AEC1A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1703" y="4298482"/>
            <a:ext cx="1037273" cy="1037273"/>
          </a:xfrm>
          <a:prstGeom prst="rect">
            <a:avLst/>
          </a:prstGeom>
        </p:spPr>
      </p:pic>
      <p:pic>
        <p:nvPicPr>
          <p:cNvPr id="16" name="Picture 15">
            <a:extLst>
              <a:ext uri="{FF2B5EF4-FFF2-40B4-BE49-F238E27FC236}">
                <a16:creationId xmlns:a16="http://schemas.microsoft.com/office/drawing/2014/main" id="{89BF6C9D-B141-4103-A41B-F153DFE370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3219" y="4308346"/>
            <a:ext cx="1037273" cy="1037273"/>
          </a:xfrm>
          <a:prstGeom prst="rect">
            <a:avLst/>
          </a:prstGeom>
        </p:spPr>
      </p:pic>
      <p:pic>
        <p:nvPicPr>
          <p:cNvPr id="18" name="Picture 17">
            <a:extLst>
              <a:ext uri="{FF2B5EF4-FFF2-40B4-BE49-F238E27FC236}">
                <a16:creationId xmlns:a16="http://schemas.microsoft.com/office/drawing/2014/main" id="{5D6E6CFD-539C-4BDD-9F2C-5295F30B53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4735" y="4288620"/>
            <a:ext cx="1056999" cy="1056999"/>
          </a:xfrm>
          <a:prstGeom prst="rect">
            <a:avLst/>
          </a:prstGeom>
        </p:spPr>
      </p:pic>
      <p:pic>
        <p:nvPicPr>
          <p:cNvPr id="21" name="Picture 20">
            <a:extLst>
              <a:ext uri="{FF2B5EF4-FFF2-40B4-BE49-F238E27FC236}">
                <a16:creationId xmlns:a16="http://schemas.microsoft.com/office/drawing/2014/main" id="{82C6B46A-B771-48C4-95E0-62942B713320}"/>
              </a:ext>
            </a:extLst>
          </p:cNvPr>
          <p:cNvPicPr>
            <a:picLocks noChangeAspect="1"/>
          </p:cNvPicPr>
          <p:nvPr/>
        </p:nvPicPr>
        <p:blipFill>
          <a:blip r:embed="rId9"/>
          <a:stretch>
            <a:fillRect/>
          </a:stretch>
        </p:blipFill>
        <p:spPr>
          <a:xfrm>
            <a:off x="4818651" y="1543538"/>
            <a:ext cx="2700661" cy="891647"/>
          </a:xfrm>
          <a:prstGeom prst="rect">
            <a:avLst/>
          </a:prstGeom>
        </p:spPr>
      </p:pic>
      <p:pic>
        <p:nvPicPr>
          <p:cNvPr id="24" name="Picture 23">
            <a:extLst>
              <a:ext uri="{FF2B5EF4-FFF2-40B4-BE49-F238E27FC236}">
                <a16:creationId xmlns:a16="http://schemas.microsoft.com/office/drawing/2014/main" id="{D779C35E-1F51-4C22-81A0-E5E3316922A8}"/>
              </a:ext>
            </a:extLst>
          </p:cNvPr>
          <p:cNvPicPr>
            <a:picLocks noChangeAspect="1"/>
          </p:cNvPicPr>
          <p:nvPr/>
        </p:nvPicPr>
        <p:blipFill>
          <a:blip r:embed="rId10"/>
          <a:stretch>
            <a:fillRect/>
          </a:stretch>
        </p:blipFill>
        <p:spPr>
          <a:xfrm>
            <a:off x="5839113" y="3559626"/>
            <a:ext cx="1025487" cy="2770827"/>
          </a:xfrm>
          <a:prstGeom prst="rect">
            <a:avLst/>
          </a:prstGeom>
        </p:spPr>
      </p:pic>
      <p:sp>
        <p:nvSpPr>
          <p:cNvPr id="25" name="Rectangle 24">
            <a:extLst>
              <a:ext uri="{FF2B5EF4-FFF2-40B4-BE49-F238E27FC236}">
                <a16:creationId xmlns:a16="http://schemas.microsoft.com/office/drawing/2014/main" id="{8C759CF2-D625-4193-A815-0385DE5B80D9}"/>
              </a:ext>
            </a:extLst>
          </p:cNvPr>
          <p:cNvSpPr/>
          <p:nvPr/>
        </p:nvSpPr>
        <p:spPr>
          <a:xfrm>
            <a:off x="5225143" y="1543538"/>
            <a:ext cx="884867" cy="8916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17B831D-370D-4A4B-80D5-0E32884AD5D2}"/>
              </a:ext>
            </a:extLst>
          </p:cNvPr>
          <p:cNvSpPr/>
          <p:nvPr/>
        </p:nvSpPr>
        <p:spPr>
          <a:xfrm>
            <a:off x="5823403" y="5238204"/>
            <a:ext cx="1025488" cy="10922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4A604EA5-B5DC-4DB0-B2FE-74372F913CC3}"/>
              </a:ext>
            </a:extLst>
          </p:cNvPr>
          <p:cNvSpPr/>
          <p:nvPr/>
        </p:nvSpPr>
        <p:spPr>
          <a:xfrm>
            <a:off x="6428238" y="1884858"/>
            <a:ext cx="537825" cy="27051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 27">
            <a:extLst>
              <a:ext uri="{FF2B5EF4-FFF2-40B4-BE49-F238E27FC236}">
                <a16:creationId xmlns:a16="http://schemas.microsoft.com/office/drawing/2014/main" id="{8EF8ABD9-5243-4AD6-A574-3E0E817AC856}"/>
              </a:ext>
            </a:extLst>
          </p:cNvPr>
          <p:cNvSpPr/>
          <p:nvPr/>
        </p:nvSpPr>
        <p:spPr>
          <a:xfrm>
            <a:off x="6187229" y="4384660"/>
            <a:ext cx="333783" cy="573729"/>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1DA3D4AA-0F32-4994-9ECF-CE16F1DAE51B}"/>
              </a:ext>
            </a:extLst>
          </p:cNvPr>
          <p:cNvCxnSpPr>
            <a:cxnSpLocks/>
          </p:cNvCxnSpPr>
          <p:nvPr/>
        </p:nvCxnSpPr>
        <p:spPr>
          <a:xfrm>
            <a:off x="7611017" y="1989361"/>
            <a:ext cx="579120" cy="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0865AEFA-5392-47E0-B534-13DEBD429D93}"/>
              </a:ext>
            </a:extLst>
          </p:cNvPr>
          <p:cNvCxnSpPr>
            <a:cxnSpLocks/>
          </p:cNvCxnSpPr>
          <p:nvPr/>
        </p:nvCxnSpPr>
        <p:spPr>
          <a:xfrm>
            <a:off x="7280227" y="4816570"/>
            <a:ext cx="579120" cy="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699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Generation</a:t>
            </a:r>
          </a:p>
        </p:txBody>
      </p:sp>
      <p:sp>
        <p:nvSpPr>
          <p:cNvPr id="3" name="TextBox 2">
            <a:extLst>
              <a:ext uri="{FF2B5EF4-FFF2-40B4-BE49-F238E27FC236}">
                <a16:creationId xmlns:a16="http://schemas.microsoft.com/office/drawing/2014/main" id="{752584FD-0E6F-4783-850D-CDE644A40EB6}"/>
              </a:ext>
            </a:extLst>
          </p:cNvPr>
          <p:cNvSpPr txBox="1"/>
          <p:nvPr/>
        </p:nvSpPr>
        <p:spPr>
          <a:xfrm>
            <a:off x="166964" y="1142389"/>
            <a:ext cx="11341413"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Trained models generate 16x16 segments in combined </a:t>
            </a:r>
            <a:r>
              <a:rPr lang="en-US" sz="2400" i="1" dirty="0"/>
              <a:t>SMB-KI latent level design space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Generation involves feeding a latent vector into the VAE’s decoder which outputs a one-hot encoded array which is converted to the 16x16 level segment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Two generation methods</a:t>
            </a:r>
          </a:p>
          <a:p>
            <a:pPr marL="742950" lvl="1" indent="-285750">
              <a:buFont typeface="Arial" panose="020B0604020202020204" pitchFamily="34" charset="0"/>
              <a:buChar char="•"/>
            </a:pPr>
            <a:r>
              <a:rPr lang="en-US" sz="2400" dirty="0"/>
              <a:t>Like GANs, use random latent vectors or evolve optimal vectors using search</a:t>
            </a:r>
          </a:p>
          <a:p>
            <a:pPr marL="742950" lvl="1" indent="-285750">
              <a:buFont typeface="Arial" panose="020B0604020202020204" pitchFamily="34" charset="0"/>
              <a:buChar char="•"/>
            </a:pPr>
            <a:r>
              <a:rPr lang="en-US" sz="2400" dirty="0"/>
              <a:t>Unlike GANs, generate segments based on input segments</a:t>
            </a:r>
          </a:p>
        </p:txBody>
      </p:sp>
    </p:spTree>
    <p:extLst>
      <p:ext uri="{BB962C8B-B14F-4D97-AF65-F5344CB8AC3E}">
        <p14:creationId xmlns:p14="http://schemas.microsoft.com/office/powerpoint/2010/main" val="156692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931" y="796792"/>
            <a:ext cx="10712138" cy="2217516"/>
          </a:xfrm>
        </p:spPr>
        <p:txBody>
          <a:bodyPr>
            <a:normAutofit/>
          </a:bodyPr>
          <a:lstStyle/>
          <a:p>
            <a:r>
              <a:rPr lang="en-US" sz="4400" b="1" dirty="0"/>
              <a:t>(Towards) Controllable Level Blending between Games using Variational Autoencoders</a:t>
            </a:r>
          </a:p>
        </p:txBody>
      </p:sp>
      <p:sp>
        <p:nvSpPr>
          <p:cNvPr id="3" name="Subtitle 2"/>
          <p:cNvSpPr>
            <a:spLocks noGrp="1"/>
          </p:cNvSpPr>
          <p:nvPr>
            <p:ph type="subTitle" idx="1"/>
          </p:nvPr>
        </p:nvSpPr>
        <p:spPr>
          <a:xfrm>
            <a:off x="979835" y="4589029"/>
            <a:ext cx="10232331" cy="1691640"/>
          </a:xfrm>
        </p:spPr>
        <p:txBody>
          <a:bodyPr>
            <a:normAutofit/>
          </a:bodyPr>
          <a:lstStyle/>
          <a:p>
            <a:r>
              <a:rPr lang="en-US" sz="3200" b="1" dirty="0"/>
              <a:t>Anurag Sarkar</a:t>
            </a:r>
            <a:r>
              <a:rPr lang="en-US" sz="3200" b="1" baseline="30000" dirty="0"/>
              <a:t>1</a:t>
            </a:r>
            <a:r>
              <a:rPr lang="en-US" sz="3200" b="1" dirty="0"/>
              <a:t>, </a:t>
            </a:r>
            <a:r>
              <a:rPr lang="en-US" sz="3200" b="1" dirty="0" err="1"/>
              <a:t>Zhihan</a:t>
            </a:r>
            <a:r>
              <a:rPr lang="en-US" sz="3200" b="1" dirty="0"/>
              <a:t> Yang</a:t>
            </a:r>
            <a:r>
              <a:rPr lang="en-US" sz="3200" b="1" baseline="30000" dirty="0"/>
              <a:t>2</a:t>
            </a:r>
            <a:r>
              <a:rPr lang="en-US" sz="3200" b="1" dirty="0"/>
              <a:t> </a:t>
            </a:r>
            <a:r>
              <a:rPr lang="en-US" sz="3200" dirty="0"/>
              <a:t>and</a:t>
            </a:r>
            <a:r>
              <a:rPr lang="en-US" sz="3200" b="1" dirty="0"/>
              <a:t> Seth Cooper</a:t>
            </a:r>
            <a:r>
              <a:rPr lang="en-US" sz="3200" b="1" baseline="30000" dirty="0"/>
              <a:t>1</a:t>
            </a:r>
          </a:p>
          <a:p>
            <a:r>
              <a:rPr lang="en-US" sz="2400" baseline="30000" dirty="0"/>
              <a:t>1</a:t>
            </a:r>
            <a:r>
              <a:rPr lang="en-US" sz="2400" dirty="0"/>
              <a:t>Northeastern University</a:t>
            </a:r>
          </a:p>
          <a:p>
            <a:r>
              <a:rPr lang="en-US" baseline="30000" dirty="0"/>
              <a:t>2</a:t>
            </a:r>
            <a:r>
              <a:rPr lang="en-US" dirty="0"/>
              <a:t>Carleton College</a:t>
            </a:r>
            <a:endParaRPr lang="en-US" sz="2400" dirty="0"/>
          </a:p>
        </p:txBody>
      </p:sp>
    </p:spTree>
    <p:extLst>
      <p:ext uri="{BB962C8B-B14F-4D97-AF65-F5344CB8AC3E}">
        <p14:creationId xmlns:p14="http://schemas.microsoft.com/office/powerpoint/2010/main" val="128035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Evaluation</a:t>
            </a:r>
          </a:p>
        </p:txBody>
      </p:sp>
      <p:sp>
        <p:nvSpPr>
          <p:cNvPr id="3" name="TextBox 2">
            <a:extLst>
              <a:ext uri="{FF2B5EF4-FFF2-40B4-BE49-F238E27FC236}">
                <a16:creationId xmlns:a16="http://schemas.microsoft.com/office/drawing/2014/main" id="{752584FD-0E6F-4783-850D-CDE644A40EB6}"/>
              </a:ext>
            </a:extLst>
          </p:cNvPr>
          <p:cNvSpPr txBox="1"/>
          <p:nvPr/>
        </p:nvSpPr>
        <p:spPr>
          <a:xfrm>
            <a:off x="239874" y="1067583"/>
            <a:ext cx="648254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four metrics for evaluation</a:t>
            </a:r>
          </a:p>
          <a:p>
            <a:pPr marL="742950" lvl="1" indent="-285750">
              <a:buFont typeface="Arial" panose="020B0604020202020204" pitchFamily="34" charset="0"/>
              <a:buChar char="•"/>
            </a:pPr>
            <a:r>
              <a:rPr lang="en-US" sz="2400" i="1" dirty="0"/>
              <a:t>Density</a:t>
            </a:r>
          </a:p>
          <a:p>
            <a:pPr marL="742950" lvl="1" indent="-285750">
              <a:buFont typeface="Arial" panose="020B0604020202020204" pitchFamily="34" charset="0"/>
              <a:buChar char="•"/>
            </a:pPr>
            <a:r>
              <a:rPr lang="en-US" sz="2400" i="1" dirty="0"/>
              <a:t>Difficulty</a:t>
            </a:r>
          </a:p>
          <a:p>
            <a:pPr marL="742950" lvl="1" indent="-285750">
              <a:buFont typeface="Arial" panose="020B0604020202020204" pitchFamily="34" charset="0"/>
              <a:buChar char="•"/>
            </a:pPr>
            <a:r>
              <a:rPr lang="en-US" sz="2400" i="1" dirty="0"/>
              <a:t>Non-Linearity</a:t>
            </a:r>
          </a:p>
          <a:p>
            <a:pPr marL="742950" lvl="1" indent="-285750">
              <a:buFont typeface="Arial" panose="020B0604020202020204" pitchFamily="34" charset="0"/>
              <a:buChar char="•"/>
            </a:pPr>
            <a:r>
              <a:rPr lang="en-US" sz="2400" i="1" dirty="0"/>
              <a:t>SMB Proportion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5" name="Picture 4">
            <a:extLst>
              <a:ext uri="{FF2B5EF4-FFF2-40B4-BE49-F238E27FC236}">
                <a16:creationId xmlns:a16="http://schemas.microsoft.com/office/drawing/2014/main" id="{6DECFDD5-E036-4881-A5F4-0E6300B2B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889" y="1240598"/>
            <a:ext cx="1206830" cy="1206830"/>
          </a:xfrm>
          <a:prstGeom prst="rect">
            <a:avLst/>
          </a:prstGeom>
        </p:spPr>
      </p:pic>
      <p:pic>
        <p:nvPicPr>
          <p:cNvPr id="7" name="Picture 6">
            <a:extLst>
              <a:ext uri="{FF2B5EF4-FFF2-40B4-BE49-F238E27FC236}">
                <a16:creationId xmlns:a16="http://schemas.microsoft.com/office/drawing/2014/main" id="{52D27E94-1190-4BD7-A3B4-79C1C0F359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143" y="1240599"/>
            <a:ext cx="1196808" cy="1196808"/>
          </a:xfrm>
          <a:prstGeom prst="rect">
            <a:avLst/>
          </a:prstGeom>
        </p:spPr>
      </p:pic>
      <p:pic>
        <p:nvPicPr>
          <p:cNvPr id="9" name="Picture 8">
            <a:extLst>
              <a:ext uri="{FF2B5EF4-FFF2-40B4-BE49-F238E27FC236}">
                <a16:creationId xmlns:a16="http://schemas.microsoft.com/office/drawing/2014/main" id="{BDD81646-0BB8-4D4B-A703-DC6AB2AFC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888" y="2662991"/>
            <a:ext cx="1206830" cy="1206830"/>
          </a:xfrm>
          <a:prstGeom prst="rect">
            <a:avLst/>
          </a:prstGeom>
        </p:spPr>
      </p:pic>
      <p:pic>
        <p:nvPicPr>
          <p:cNvPr id="11" name="Picture 10">
            <a:extLst>
              <a:ext uri="{FF2B5EF4-FFF2-40B4-BE49-F238E27FC236}">
                <a16:creationId xmlns:a16="http://schemas.microsoft.com/office/drawing/2014/main" id="{85A85E66-EE23-4F50-8A5B-859CFF9EF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2143" y="2668619"/>
            <a:ext cx="1206830" cy="1206830"/>
          </a:xfrm>
          <a:prstGeom prst="rect">
            <a:avLst/>
          </a:prstGeom>
        </p:spPr>
      </p:pic>
      <p:pic>
        <p:nvPicPr>
          <p:cNvPr id="13" name="Picture 12">
            <a:extLst>
              <a:ext uri="{FF2B5EF4-FFF2-40B4-BE49-F238E27FC236}">
                <a16:creationId xmlns:a16="http://schemas.microsoft.com/office/drawing/2014/main" id="{5D208CA4-B6D3-40AB-9D93-3F0887B54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889" y="4064379"/>
            <a:ext cx="1206829" cy="1206829"/>
          </a:xfrm>
          <a:prstGeom prst="rect">
            <a:avLst/>
          </a:prstGeom>
        </p:spPr>
      </p:pic>
      <p:pic>
        <p:nvPicPr>
          <p:cNvPr id="15" name="Picture 14">
            <a:extLst>
              <a:ext uri="{FF2B5EF4-FFF2-40B4-BE49-F238E27FC236}">
                <a16:creationId xmlns:a16="http://schemas.microsoft.com/office/drawing/2014/main" id="{96DCAE06-A3A3-46C8-9F37-80EEEF39F8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121" y="4054933"/>
            <a:ext cx="1206830" cy="1206830"/>
          </a:xfrm>
          <a:prstGeom prst="rect">
            <a:avLst/>
          </a:prstGeom>
        </p:spPr>
      </p:pic>
      <p:pic>
        <p:nvPicPr>
          <p:cNvPr id="17" name="Picture 16">
            <a:extLst>
              <a:ext uri="{FF2B5EF4-FFF2-40B4-BE49-F238E27FC236}">
                <a16:creationId xmlns:a16="http://schemas.microsoft.com/office/drawing/2014/main" id="{15B05CEC-C74C-442A-8296-A4F2D2F223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2246" y="5413348"/>
            <a:ext cx="1206829" cy="1206829"/>
          </a:xfrm>
          <a:prstGeom prst="rect">
            <a:avLst/>
          </a:prstGeom>
        </p:spPr>
      </p:pic>
      <p:pic>
        <p:nvPicPr>
          <p:cNvPr id="19" name="Picture 18">
            <a:extLst>
              <a:ext uri="{FF2B5EF4-FFF2-40B4-BE49-F238E27FC236}">
                <a16:creationId xmlns:a16="http://schemas.microsoft.com/office/drawing/2014/main" id="{8684AA84-8388-48BB-8356-500534F338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2143" y="5413348"/>
            <a:ext cx="1193121" cy="1193121"/>
          </a:xfrm>
          <a:prstGeom prst="rect">
            <a:avLst/>
          </a:prstGeom>
        </p:spPr>
      </p:pic>
      <p:sp>
        <p:nvSpPr>
          <p:cNvPr id="20" name="TextBox 19">
            <a:extLst>
              <a:ext uri="{FF2B5EF4-FFF2-40B4-BE49-F238E27FC236}">
                <a16:creationId xmlns:a16="http://schemas.microsoft.com/office/drawing/2014/main" id="{04438EA6-DE10-41F8-891A-59245945BBCD}"/>
              </a:ext>
            </a:extLst>
          </p:cNvPr>
          <p:cNvSpPr txBox="1"/>
          <p:nvPr/>
        </p:nvSpPr>
        <p:spPr>
          <a:xfrm>
            <a:off x="7806368" y="1749555"/>
            <a:ext cx="906312" cy="369332"/>
          </a:xfrm>
          <a:prstGeom prst="rect">
            <a:avLst/>
          </a:prstGeom>
          <a:noFill/>
        </p:spPr>
        <p:txBody>
          <a:bodyPr wrap="square" rtlCol="0">
            <a:spAutoFit/>
          </a:bodyPr>
          <a:lstStyle/>
          <a:p>
            <a:r>
              <a:rPr lang="en-US" b="1" dirty="0"/>
              <a:t>Density</a:t>
            </a:r>
          </a:p>
        </p:txBody>
      </p:sp>
      <p:sp>
        <p:nvSpPr>
          <p:cNvPr id="21" name="TextBox 20">
            <a:extLst>
              <a:ext uri="{FF2B5EF4-FFF2-40B4-BE49-F238E27FC236}">
                <a16:creationId xmlns:a16="http://schemas.microsoft.com/office/drawing/2014/main" id="{2D991FAE-7BFF-4891-8F3E-3895791B5962}"/>
              </a:ext>
            </a:extLst>
          </p:cNvPr>
          <p:cNvSpPr txBox="1"/>
          <p:nvPr/>
        </p:nvSpPr>
        <p:spPr>
          <a:xfrm>
            <a:off x="7646629" y="3183667"/>
            <a:ext cx="1225789" cy="369332"/>
          </a:xfrm>
          <a:prstGeom prst="rect">
            <a:avLst/>
          </a:prstGeom>
          <a:noFill/>
        </p:spPr>
        <p:txBody>
          <a:bodyPr wrap="square" rtlCol="0">
            <a:spAutoFit/>
          </a:bodyPr>
          <a:lstStyle/>
          <a:p>
            <a:r>
              <a:rPr lang="en-US" b="1" dirty="0"/>
              <a:t>Difficulty</a:t>
            </a:r>
          </a:p>
        </p:txBody>
      </p:sp>
      <p:sp>
        <p:nvSpPr>
          <p:cNvPr id="22" name="TextBox 21">
            <a:extLst>
              <a:ext uri="{FF2B5EF4-FFF2-40B4-BE49-F238E27FC236}">
                <a16:creationId xmlns:a16="http://schemas.microsoft.com/office/drawing/2014/main" id="{FA6F7D36-F371-4FF6-8E31-AA394CB903A2}"/>
              </a:ext>
            </a:extLst>
          </p:cNvPr>
          <p:cNvSpPr txBox="1"/>
          <p:nvPr/>
        </p:nvSpPr>
        <p:spPr>
          <a:xfrm>
            <a:off x="7224656" y="4405430"/>
            <a:ext cx="1474157" cy="369332"/>
          </a:xfrm>
          <a:prstGeom prst="rect">
            <a:avLst/>
          </a:prstGeom>
          <a:noFill/>
        </p:spPr>
        <p:txBody>
          <a:bodyPr wrap="square" rtlCol="0">
            <a:spAutoFit/>
          </a:bodyPr>
          <a:lstStyle/>
          <a:p>
            <a:r>
              <a:rPr lang="en-US" b="1" dirty="0"/>
              <a:t>Non-Linearity</a:t>
            </a:r>
          </a:p>
        </p:txBody>
      </p:sp>
      <p:sp>
        <p:nvSpPr>
          <p:cNvPr id="23" name="TextBox 22">
            <a:extLst>
              <a:ext uri="{FF2B5EF4-FFF2-40B4-BE49-F238E27FC236}">
                <a16:creationId xmlns:a16="http://schemas.microsoft.com/office/drawing/2014/main" id="{75F1BFE6-CC00-40CD-9243-F477393CBF05}"/>
              </a:ext>
            </a:extLst>
          </p:cNvPr>
          <p:cNvSpPr txBox="1"/>
          <p:nvPr/>
        </p:nvSpPr>
        <p:spPr>
          <a:xfrm>
            <a:off x="7040882" y="5738378"/>
            <a:ext cx="1735686" cy="369332"/>
          </a:xfrm>
          <a:prstGeom prst="rect">
            <a:avLst/>
          </a:prstGeom>
          <a:noFill/>
        </p:spPr>
        <p:txBody>
          <a:bodyPr wrap="square" rtlCol="0">
            <a:spAutoFit/>
          </a:bodyPr>
          <a:lstStyle/>
          <a:p>
            <a:r>
              <a:rPr lang="en-US" b="1" dirty="0"/>
              <a:t>SMB Proportion</a:t>
            </a:r>
          </a:p>
        </p:txBody>
      </p:sp>
      <p:sp>
        <p:nvSpPr>
          <p:cNvPr id="24" name="TextBox 23">
            <a:extLst>
              <a:ext uri="{FF2B5EF4-FFF2-40B4-BE49-F238E27FC236}">
                <a16:creationId xmlns:a16="http://schemas.microsoft.com/office/drawing/2014/main" id="{2E44A1EF-4B78-4D03-BDFA-F04FBF1D386D}"/>
              </a:ext>
            </a:extLst>
          </p:cNvPr>
          <p:cNvSpPr txBox="1"/>
          <p:nvPr/>
        </p:nvSpPr>
        <p:spPr>
          <a:xfrm>
            <a:off x="9191944" y="838328"/>
            <a:ext cx="478880" cy="369332"/>
          </a:xfrm>
          <a:prstGeom prst="rect">
            <a:avLst/>
          </a:prstGeom>
          <a:noFill/>
        </p:spPr>
        <p:txBody>
          <a:bodyPr wrap="square" rtlCol="0">
            <a:spAutoFit/>
          </a:bodyPr>
          <a:lstStyle/>
          <a:p>
            <a:r>
              <a:rPr lang="en-US" b="1" dirty="0"/>
              <a:t>0%</a:t>
            </a:r>
          </a:p>
        </p:txBody>
      </p:sp>
      <p:sp>
        <p:nvSpPr>
          <p:cNvPr id="25" name="TextBox 24">
            <a:extLst>
              <a:ext uri="{FF2B5EF4-FFF2-40B4-BE49-F238E27FC236}">
                <a16:creationId xmlns:a16="http://schemas.microsoft.com/office/drawing/2014/main" id="{53C7C3CA-F97F-4641-9929-44F515886E33}"/>
              </a:ext>
            </a:extLst>
          </p:cNvPr>
          <p:cNvSpPr txBox="1"/>
          <p:nvPr/>
        </p:nvSpPr>
        <p:spPr>
          <a:xfrm>
            <a:off x="10452355" y="870332"/>
            <a:ext cx="832833" cy="369332"/>
          </a:xfrm>
          <a:prstGeom prst="rect">
            <a:avLst/>
          </a:prstGeom>
          <a:noFill/>
        </p:spPr>
        <p:txBody>
          <a:bodyPr wrap="square" rtlCol="0">
            <a:spAutoFit/>
          </a:bodyPr>
          <a:lstStyle/>
          <a:p>
            <a:r>
              <a:rPr lang="en-US" b="1" dirty="0"/>
              <a:t>100%</a:t>
            </a:r>
          </a:p>
        </p:txBody>
      </p:sp>
    </p:spTree>
    <p:extLst>
      <p:ext uri="{BB962C8B-B14F-4D97-AF65-F5344CB8AC3E}">
        <p14:creationId xmlns:p14="http://schemas.microsoft.com/office/powerpoint/2010/main" val="399365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Evaluation</a:t>
            </a:r>
          </a:p>
        </p:txBody>
      </p:sp>
      <p:sp>
        <p:nvSpPr>
          <p:cNvPr id="3" name="TextBox 2">
            <a:extLst>
              <a:ext uri="{FF2B5EF4-FFF2-40B4-BE49-F238E27FC236}">
                <a16:creationId xmlns:a16="http://schemas.microsoft.com/office/drawing/2014/main" id="{752584FD-0E6F-4783-850D-CDE644A40EB6}"/>
              </a:ext>
            </a:extLst>
          </p:cNvPr>
          <p:cNvSpPr txBox="1"/>
          <p:nvPr/>
        </p:nvSpPr>
        <p:spPr>
          <a:xfrm>
            <a:off x="239874" y="1067583"/>
            <a:ext cx="6482543"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Used four metrics for evaluation</a:t>
            </a:r>
          </a:p>
          <a:p>
            <a:pPr marL="742950" lvl="1" indent="-285750">
              <a:buFont typeface="Arial" panose="020B0604020202020204" pitchFamily="34" charset="0"/>
              <a:buChar char="•"/>
            </a:pPr>
            <a:r>
              <a:rPr lang="en-US" sz="2400" i="1" dirty="0"/>
              <a:t>Density</a:t>
            </a:r>
          </a:p>
          <a:p>
            <a:pPr marL="742950" lvl="1" indent="-285750">
              <a:buFont typeface="Arial" panose="020B0604020202020204" pitchFamily="34" charset="0"/>
              <a:buChar char="•"/>
            </a:pPr>
            <a:r>
              <a:rPr lang="en-US" sz="2400" i="1" dirty="0"/>
              <a:t>Difficulty</a:t>
            </a:r>
          </a:p>
          <a:p>
            <a:pPr marL="742950" lvl="1" indent="-285750">
              <a:buFont typeface="Arial" panose="020B0604020202020204" pitchFamily="34" charset="0"/>
              <a:buChar char="•"/>
            </a:pPr>
            <a:r>
              <a:rPr lang="en-US" sz="2400" i="1" dirty="0"/>
              <a:t>Non-Linearity</a:t>
            </a:r>
          </a:p>
          <a:p>
            <a:pPr marL="742950" lvl="1" indent="-285750">
              <a:buFont typeface="Arial" panose="020B0604020202020204" pitchFamily="34" charset="0"/>
              <a:buChar char="•"/>
            </a:pPr>
            <a:r>
              <a:rPr lang="en-US" sz="2400" i="1" dirty="0"/>
              <a:t>SMB Proportion</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Compared generative performance of VAE with that of GAN and VAE-GAN</a:t>
            </a:r>
          </a:p>
          <a:p>
            <a:pPr marL="742950" lvl="1" indent="-285750">
              <a:buFont typeface="Arial" panose="020B0604020202020204" pitchFamily="34" charset="0"/>
              <a:buChar char="•"/>
            </a:pPr>
            <a:r>
              <a:rPr lang="en-US" sz="2400" dirty="0">
                <a:sym typeface="Wingdings" panose="05000000000000000000" pitchFamily="2" charset="2"/>
              </a:rPr>
              <a:t>How well models capture latent space spanning both games  computed above metrics for 10K random latent vectors</a:t>
            </a:r>
          </a:p>
          <a:p>
            <a:pPr marL="742950" lvl="1" indent="-285750">
              <a:buFont typeface="Arial" panose="020B0604020202020204" pitchFamily="34" charset="0"/>
              <a:buChar char="•"/>
            </a:pPr>
            <a:r>
              <a:rPr lang="en-US" sz="2400" dirty="0"/>
              <a:t>Accuracy of evolving desired segments using CMA-ES </a:t>
            </a:r>
            <a:r>
              <a:rPr lang="en-US" sz="2400" dirty="0">
                <a:sym typeface="Wingdings" panose="05000000000000000000" pitchFamily="2" charset="2"/>
              </a:rPr>
              <a:t> evolved 100 segments with target values of 0%, 25%, 50%, 75%, 100% for each metric</a:t>
            </a:r>
          </a:p>
        </p:txBody>
      </p:sp>
      <p:pic>
        <p:nvPicPr>
          <p:cNvPr id="5" name="Picture 4">
            <a:extLst>
              <a:ext uri="{FF2B5EF4-FFF2-40B4-BE49-F238E27FC236}">
                <a16:creationId xmlns:a16="http://schemas.microsoft.com/office/drawing/2014/main" id="{6DECFDD5-E036-4881-A5F4-0E6300B2B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889" y="1240598"/>
            <a:ext cx="1206830" cy="1206830"/>
          </a:xfrm>
          <a:prstGeom prst="rect">
            <a:avLst/>
          </a:prstGeom>
        </p:spPr>
      </p:pic>
      <p:pic>
        <p:nvPicPr>
          <p:cNvPr id="7" name="Picture 6">
            <a:extLst>
              <a:ext uri="{FF2B5EF4-FFF2-40B4-BE49-F238E27FC236}">
                <a16:creationId xmlns:a16="http://schemas.microsoft.com/office/drawing/2014/main" id="{52D27E94-1190-4BD7-A3B4-79C1C0F359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2143" y="1240599"/>
            <a:ext cx="1196808" cy="1196808"/>
          </a:xfrm>
          <a:prstGeom prst="rect">
            <a:avLst/>
          </a:prstGeom>
        </p:spPr>
      </p:pic>
      <p:pic>
        <p:nvPicPr>
          <p:cNvPr id="9" name="Picture 8">
            <a:extLst>
              <a:ext uri="{FF2B5EF4-FFF2-40B4-BE49-F238E27FC236}">
                <a16:creationId xmlns:a16="http://schemas.microsoft.com/office/drawing/2014/main" id="{BDD81646-0BB8-4D4B-A703-DC6AB2AFC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888" y="2662991"/>
            <a:ext cx="1206830" cy="1206830"/>
          </a:xfrm>
          <a:prstGeom prst="rect">
            <a:avLst/>
          </a:prstGeom>
        </p:spPr>
      </p:pic>
      <p:pic>
        <p:nvPicPr>
          <p:cNvPr id="11" name="Picture 10">
            <a:extLst>
              <a:ext uri="{FF2B5EF4-FFF2-40B4-BE49-F238E27FC236}">
                <a16:creationId xmlns:a16="http://schemas.microsoft.com/office/drawing/2014/main" id="{85A85E66-EE23-4F50-8A5B-859CFF9EF5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2143" y="2668619"/>
            <a:ext cx="1206830" cy="1206830"/>
          </a:xfrm>
          <a:prstGeom prst="rect">
            <a:avLst/>
          </a:prstGeom>
        </p:spPr>
      </p:pic>
      <p:pic>
        <p:nvPicPr>
          <p:cNvPr id="13" name="Picture 12">
            <a:extLst>
              <a:ext uri="{FF2B5EF4-FFF2-40B4-BE49-F238E27FC236}">
                <a16:creationId xmlns:a16="http://schemas.microsoft.com/office/drawing/2014/main" id="{5D208CA4-B6D3-40AB-9D93-3F0887B548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889" y="4064379"/>
            <a:ext cx="1206829" cy="1206829"/>
          </a:xfrm>
          <a:prstGeom prst="rect">
            <a:avLst/>
          </a:prstGeom>
        </p:spPr>
      </p:pic>
      <p:pic>
        <p:nvPicPr>
          <p:cNvPr id="15" name="Picture 14">
            <a:extLst>
              <a:ext uri="{FF2B5EF4-FFF2-40B4-BE49-F238E27FC236}">
                <a16:creationId xmlns:a16="http://schemas.microsoft.com/office/drawing/2014/main" id="{96DCAE06-A3A3-46C8-9F37-80EEEF39F8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121" y="4054933"/>
            <a:ext cx="1206830" cy="1206830"/>
          </a:xfrm>
          <a:prstGeom prst="rect">
            <a:avLst/>
          </a:prstGeom>
        </p:spPr>
      </p:pic>
      <p:pic>
        <p:nvPicPr>
          <p:cNvPr id="17" name="Picture 16">
            <a:extLst>
              <a:ext uri="{FF2B5EF4-FFF2-40B4-BE49-F238E27FC236}">
                <a16:creationId xmlns:a16="http://schemas.microsoft.com/office/drawing/2014/main" id="{15B05CEC-C74C-442A-8296-A4F2D2F223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2246" y="5413348"/>
            <a:ext cx="1206829" cy="1206829"/>
          </a:xfrm>
          <a:prstGeom prst="rect">
            <a:avLst/>
          </a:prstGeom>
        </p:spPr>
      </p:pic>
      <p:pic>
        <p:nvPicPr>
          <p:cNvPr id="19" name="Picture 18">
            <a:extLst>
              <a:ext uri="{FF2B5EF4-FFF2-40B4-BE49-F238E27FC236}">
                <a16:creationId xmlns:a16="http://schemas.microsoft.com/office/drawing/2014/main" id="{8684AA84-8388-48BB-8356-500534F338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2143" y="5413348"/>
            <a:ext cx="1193121" cy="1193121"/>
          </a:xfrm>
          <a:prstGeom prst="rect">
            <a:avLst/>
          </a:prstGeom>
        </p:spPr>
      </p:pic>
      <p:sp>
        <p:nvSpPr>
          <p:cNvPr id="20" name="TextBox 19">
            <a:extLst>
              <a:ext uri="{FF2B5EF4-FFF2-40B4-BE49-F238E27FC236}">
                <a16:creationId xmlns:a16="http://schemas.microsoft.com/office/drawing/2014/main" id="{04438EA6-DE10-41F8-891A-59245945BBCD}"/>
              </a:ext>
            </a:extLst>
          </p:cNvPr>
          <p:cNvSpPr txBox="1"/>
          <p:nvPr/>
        </p:nvSpPr>
        <p:spPr>
          <a:xfrm>
            <a:off x="7806368" y="1749555"/>
            <a:ext cx="906312" cy="369332"/>
          </a:xfrm>
          <a:prstGeom prst="rect">
            <a:avLst/>
          </a:prstGeom>
          <a:noFill/>
        </p:spPr>
        <p:txBody>
          <a:bodyPr wrap="square" rtlCol="0">
            <a:spAutoFit/>
          </a:bodyPr>
          <a:lstStyle/>
          <a:p>
            <a:r>
              <a:rPr lang="en-US" b="1" dirty="0"/>
              <a:t>Density</a:t>
            </a:r>
          </a:p>
        </p:txBody>
      </p:sp>
      <p:sp>
        <p:nvSpPr>
          <p:cNvPr id="21" name="TextBox 20">
            <a:extLst>
              <a:ext uri="{FF2B5EF4-FFF2-40B4-BE49-F238E27FC236}">
                <a16:creationId xmlns:a16="http://schemas.microsoft.com/office/drawing/2014/main" id="{2D991FAE-7BFF-4891-8F3E-3895791B5962}"/>
              </a:ext>
            </a:extLst>
          </p:cNvPr>
          <p:cNvSpPr txBox="1"/>
          <p:nvPr/>
        </p:nvSpPr>
        <p:spPr>
          <a:xfrm>
            <a:off x="7646629" y="3183667"/>
            <a:ext cx="1225789" cy="369332"/>
          </a:xfrm>
          <a:prstGeom prst="rect">
            <a:avLst/>
          </a:prstGeom>
          <a:noFill/>
        </p:spPr>
        <p:txBody>
          <a:bodyPr wrap="square" rtlCol="0">
            <a:spAutoFit/>
          </a:bodyPr>
          <a:lstStyle/>
          <a:p>
            <a:r>
              <a:rPr lang="en-US" b="1" dirty="0"/>
              <a:t>Difficulty</a:t>
            </a:r>
          </a:p>
        </p:txBody>
      </p:sp>
      <p:sp>
        <p:nvSpPr>
          <p:cNvPr id="22" name="TextBox 21">
            <a:extLst>
              <a:ext uri="{FF2B5EF4-FFF2-40B4-BE49-F238E27FC236}">
                <a16:creationId xmlns:a16="http://schemas.microsoft.com/office/drawing/2014/main" id="{FA6F7D36-F371-4FF6-8E31-AA394CB903A2}"/>
              </a:ext>
            </a:extLst>
          </p:cNvPr>
          <p:cNvSpPr txBox="1"/>
          <p:nvPr/>
        </p:nvSpPr>
        <p:spPr>
          <a:xfrm>
            <a:off x="7224656" y="4405430"/>
            <a:ext cx="1474157" cy="369332"/>
          </a:xfrm>
          <a:prstGeom prst="rect">
            <a:avLst/>
          </a:prstGeom>
          <a:noFill/>
        </p:spPr>
        <p:txBody>
          <a:bodyPr wrap="square" rtlCol="0">
            <a:spAutoFit/>
          </a:bodyPr>
          <a:lstStyle/>
          <a:p>
            <a:r>
              <a:rPr lang="en-US" b="1" dirty="0"/>
              <a:t>Non-Linearity</a:t>
            </a:r>
          </a:p>
        </p:txBody>
      </p:sp>
      <p:sp>
        <p:nvSpPr>
          <p:cNvPr id="23" name="TextBox 22">
            <a:extLst>
              <a:ext uri="{FF2B5EF4-FFF2-40B4-BE49-F238E27FC236}">
                <a16:creationId xmlns:a16="http://schemas.microsoft.com/office/drawing/2014/main" id="{75F1BFE6-CC00-40CD-9243-F477393CBF05}"/>
              </a:ext>
            </a:extLst>
          </p:cNvPr>
          <p:cNvSpPr txBox="1"/>
          <p:nvPr/>
        </p:nvSpPr>
        <p:spPr>
          <a:xfrm>
            <a:off x="7040882" y="5738378"/>
            <a:ext cx="1735686" cy="369332"/>
          </a:xfrm>
          <a:prstGeom prst="rect">
            <a:avLst/>
          </a:prstGeom>
          <a:noFill/>
        </p:spPr>
        <p:txBody>
          <a:bodyPr wrap="square" rtlCol="0">
            <a:spAutoFit/>
          </a:bodyPr>
          <a:lstStyle/>
          <a:p>
            <a:r>
              <a:rPr lang="en-US" b="1" dirty="0"/>
              <a:t>SMB Proportion</a:t>
            </a:r>
          </a:p>
        </p:txBody>
      </p:sp>
      <p:sp>
        <p:nvSpPr>
          <p:cNvPr id="24" name="TextBox 23">
            <a:extLst>
              <a:ext uri="{FF2B5EF4-FFF2-40B4-BE49-F238E27FC236}">
                <a16:creationId xmlns:a16="http://schemas.microsoft.com/office/drawing/2014/main" id="{2E44A1EF-4B78-4D03-BDFA-F04FBF1D386D}"/>
              </a:ext>
            </a:extLst>
          </p:cNvPr>
          <p:cNvSpPr txBox="1"/>
          <p:nvPr/>
        </p:nvSpPr>
        <p:spPr>
          <a:xfrm>
            <a:off x="9191944" y="838328"/>
            <a:ext cx="478880" cy="369332"/>
          </a:xfrm>
          <a:prstGeom prst="rect">
            <a:avLst/>
          </a:prstGeom>
          <a:noFill/>
        </p:spPr>
        <p:txBody>
          <a:bodyPr wrap="square" rtlCol="0">
            <a:spAutoFit/>
          </a:bodyPr>
          <a:lstStyle/>
          <a:p>
            <a:r>
              <a:rPr lang="en-US" b="1" dirty="0"/>
              <a:t>0%</a:t>
            </a:r>
          </a:p>
        </p:txBody>
      </p:sp>
      <p:sp>
        <p:nvSpPr>
          <p:cNvPr id="25" name="TextBox 24">
            <a:extLst>
              <a:ext uri="{FF2B5EF4-FFF2-40B4-BE49-F238E27FC236}">
                <a16:creationId xmlns:a16="http://schemas.microsoft.com/office/drawing/2014/main" id="{53C7C3CA-F97F-4641-9929-44F515886E33}"/>
              </a:ext>
            </a:extLst>
          </p:cNvPr>
          <p:cNvSpPr txBox="1"/>
          <p:nvPr/>
        </p:nvSpPr>
        <p:spPr>
          <a:xfrm>
            <a:off x="10452355" y="870332"/>
            <a:ext cx="832833" cy="369332"/>
          </a:xfrm>
          <a:prstGeom prst="rect">
            <a:avLst/>
          </a:prstGeom>
          <a:noFill/>
        </p:spPr>
        <p:txBody>
          <a:bodyPr wrap="square" rtlCol="0">
            <a:spAutoFit/>
          </a:bodyPr>
          <a:lstStyle/>
          <a:p>
            <a:r>
              <a:rPr lang="en-US" b="1" dirty="0"/>
              <a:t>100%</a:t>
            </a:r>
          </a:p>
        </p:txBody>
      </p:sp>
    </p:spTree>
    <p:extLst>
      <p:ext uri="{BB962C8B-B14F-4D97-AF65-F5344CB8AC3E}">
        <p14:creationId xmlns:p14="http://schemas.microsoft.com/office/powerpoint/2010/main" val="737086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Results</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67583"/>
            <a:ext cx="597905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VAE does best at generating segments that are a mix of either game while GAN and VAE-GAN generate segment with mostly SMB or mostly KI elements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246D3733-8D17-42ED-9B29-6B6159160299}"/>
              </a:ext>
            </a:extLst>
          </p:cNvPr>
          <p:cNvSpPr txBox="1"/>
          <p:nvPr/>
        </p:nvSpPr>
        <p:spPr>
          <a:xfrm>
            <a:off x="7307872" y="1308457"/>
            <a:ext cx="1370032" cy="369332"/>
          </a:xfrm>
          <a:prstGeom prst="rect">
            <a:avLst/>
          </a:prstGeom>
          <a:noFill/>
        </p:spPr>
        <p:txBody>
          <a:bodyPr wrap="square" rtlCol="0">
            <a:spAutoFit/>
          </a:bodyPr>
          <a:lstStyle/>
          <a:p>
            <a:r>
              <a:rPr lang="en-US" b="1" dirty="0"/>
              <a:t>VAE</a:t>
            </a:r>
          </a:p>
        </p:txBody>
      </p:sp>
      <p:sp>
        <p:nvSpPr>
          <p:cNvPr id="12" name="TextBox 11">
            <a:extLst>
              <a:ext uri="{FF2B5EF4-FFF2-40B4-BE49-F238E27FC236}">
                <a16:creationId xmlns:a16="http://schemas.microsoft.com/office/drawing/2014/main" id="{687CA2C3-302F-45EA-9A7D-8489CFADFB29}"/>
              </a:ext>
            </a:extLst>
          </p:cNvPr>
          <p:cNvSpPr txBox="1"/>
          <p:nvPr/>
        </p:nvSpPr>
        <p:spPr>
          <a:xfrm>
            <a:off x="6871672" y="5537491"/>
            <a:ext cx="1370032" cy="369332"/>
          </a:xfrm>
          <a:prstGeom prst="rect">
            <a:avLst/>
          </a:prstGeom>
          <a:noFill/>
        </p:spPr>
        <p:txBody>
          <a:bodyPr wrap="square" rtlCol="0">
            <a:spAutoFit/>
          </a:bodyPr>
          <a:lstStyle/>
          <a:p>
            <a:r>
              <a:rPr lang="en-US" b="1" dirty="0"/>
              <a:t>VAE-GAN</a:t>
            </a:r>
          </a:p>
        </p:txBody>
      </p:sp>
      <p:pic>
        <p:nvPicPr>
          <p:cNvPr id="14" name="Picture 13">
            <a:extLst>
              <a:ext uri="{FF2B5EF4-FFF2-40B4-BE49-F238E27FC236}">
                <a16:creationId xmlns:a16="http://schemas.microsoft.com/office/drawing/2014/main" id="{C0E53045-79B5-42A0-AA58-4DE3CAAF3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895" y="398260"/>
            <a:ext cx="3713815" cy="1929878"/>
          </a:xfrm>
          <a:prstGeom prst="rect">
            <a:avLst/>
          </a:prstGeom>
        </p:spPr>
      </p:pic>
      <p:pic>
        <p:nvPicPr>
          <p:cNvPr id="16" name="Picture 15">
            <a:extLst>
              <a:ext uri="{FF2B5EF4-FFF2-40B4-BE49-F238E27FC236}">
                <a16:creationId xmlns:a16="http://schemas.microsoft.com/office/drawing/2014/main" id="{9930ECBC-522E-468E-B0AC-0671E306C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6890" y="2408045"/>
            <a:ext cx="4592954" cy="2296477"/>
          </a:xfrm>
          <a:prstGeom prst="rect">
            <a:avLst/>
          </a:prstGeom>
        </p:spPr>
      </p:pic>
      <p:sp>
        <p:nvSpPr>
          <p:cNvPr id="10" name="TextBox 9">
            <a:extLst>
              <a:ext uri="{FF2B5EF4-FFF2-40B4-BE49-F238E27FC236}">
                <a16:creationId xmlns:a16="http://schemas.microsoft.com/office/drawing/2014/main" id="{2DB006A0-98EA-4D89-A6E9-0DE31D75CC41}"/>
              </a:ext>
            </a:extLst>
          </p:cNvPr>
          <p:cNvSpPr txBox="1"/>
          <p:nvPr/>
        </p:nvSpPr>
        <p:spPr>
          <a:xfrm>
            <a:off x="7236823" y="3379311"/>
            <a:ext cx="1370032" cy="369332"/>
          </a:xfrm>
          <a:prstGeom prst="rect">
            <a:avLst/>
          </a:prstGeom>
          <a:noFill/>
        </p:spPr>
        <p:txBody>
          <a:bodyPr wrap="square" rtlCol="0">
            <a:spAutoFit/>
          </a:bodyPr>
          <a:lstStyle/>
          <a:p>
            <a:r>
              <a:rPr lang="en-US" b="1" dirty="0"/>
              <a:t>GAN</a:t>
            </a:r>
          </a:p>
        </p:txBody>
      </p:sp>
      <p:pic>
        <p:nvPicPr>
          <p:cNvPr id="18" name="Picture 17">
            <a:extLst>
              <a:ext uri="{FF2B5EF4-FFF2-40B4-BE49-F238E27FC236}">
                <a16:creationId xmlns:a16="http://schemas.microsoft.com/office/drawing/2014/main" id="{7D0807DD-0124-4E1E-A966-9C43B1083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002" y="4857870"/>
            <a:ext cx="3710708" cy="1943935"/>
          </a:xfrm>
          <a:prstGeom prst="rect">
            <a:avLst/>
          </a:prstGeom>
        </p:spPr>
      </p:pic>
    </p:spTree>
    <p:extLst>
      <p:ext uri="{BB962C8B-B14F-4D97-AF65-F5344CB8AC3E}">
        <p14:creationId xmlns:p14="http://schemas.microsoft.com/office/powerpoint/2010/main" val="191670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Results</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67583"/>
            <a:ext cx="592903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VAE does best at generating segments that are a mix of either game while GAN and VAE-GAN generate segment with mostly SMB or mostly KI elements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VAE is better at capturing the latent space spanning both games as well as the space in between</a:t>
            </a:r>
          </a:p>
          <a:p>
            <a:pPr marL="742950" lvl="1" indent="-285750">
              <a:buFont typeface="Arial" panose="020B0604020202020204" pitchFamily="34" charset="0"/>
              <a:buChar char="•"/>
            </a:pPr>
            <a:r>
              <a:rPr lang="en-US" sz="2400" dirty="0">
                <a:sym typeface="Wingdings" panose="05000000000000000000" pitchFamily="2" charset="2"/>
              </a:rPr>
              <a:t>18% of VAE segments have elements of both games</a:t>
            </a:r>
          </a:p>
          <a:p>
            <a:pPr marL="742950" lvl="1" indent="-285750">
              <a:buFont typeface="Arial" panose="020B0604020202020204" pitchFamily="34" charset="0"/>
              <a:buChar char="•"/>
            </a:pPr>
            <a:r>
              <a:rPr lang="en-US" sz="2400" dirty="0">
                <a:sym typeface="Wingdings" panose="05000000000000000000" pitchFamily="2" charset="2"/>
              </a:rPr>
              <a:t>8% for GAN</a:t>
            </a:r>
          </a:p>
          <a:p>
            <a:pPr marL="742950" lvl="1" indent="-285750">
              <a:buFont typeface="Arial" panose="020B0604020202020204" pitchFamily="34" charset="0"/>
              <a:buChar char="•"/>
            </a:pPr>
            <a:r>
              <a:rPr lang="en-US" sz="2400" dirty="0">
                <a:sym typeface="Wingdings" panose="05000000000000000000" pitchFamily="2" charset="2"/>
              </a:rPr>
              <a:t>5% for VAE-GAN</a:t>
            </a:r>
          </a:p>
        </p:txBody>
      </p:sp>
      <p:pic>
        <p:nvPicPr>
          <p:cNvPr id="6" name="Picture 5">
            <a:extLst>
              <a:ext uri="{FF2B5EF4-FFF2-40B4-BE49-F238E27FC236}">
                <a16:creationId xmlns:a16="http://schemas.microsoft.com/office/drawing/2014/main" id="{0E9053EA-E570-4542-AFF9-34A7748B3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537" y="660658"/>
            <a:ext cx="4998984" cy="1934591"/>
          </a:xfrm>
          <a:prstGeom prst="rect">
            <a:avLst/>
          </a:prstGeom>
        </p:spPr>
      </p:pic>
      <p:pic>
        <p:nvPicPr>
          <p:cNvPr id="10" name="Picture 9">
            <a:extLst>
              <a:ext uri="{FF2B5EF4-FFF2-40B4-BE49-F238E27FC236}">
                <a16:creationId xmlns:a16="http://schemas.microsoft.com/office/drawing/2014/main" id="{4CD4E949-61BE-4234-BDE9-F42A3ED0E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4912" y="2697079"/>
            <a:ext cx="5042609" cy="1949462"/>
          </a:xfrm>
          <a:prstGeom prst="rect">
            <a:avLst/>
          </a:prstGeom>
        </p:spPr>
      </p:pic>
      <p:pic>
        <p:nvPicPr>
          <p:cNvPr id="12" name="Picture 11">
            <a:extLst>
              <a:ext uri="{FF2B5EF4-FFF2-40B4-BE49-F238E27FC236}">
                <a16:creationId xmlns:a16="http://schemas.microsoft.com/office/drawing/2014/main" id="{7B3BA0BB-93F9-499F-8B18-AEEC45640A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912" y="4748370"/>
            <a:ext cx="5042609" cy="1969769"/>
          </a:xfrm>
          <a:prstGeom prst="rect">
            <a:avLst/>
          </a:prstGeom>
        </p:spPr>
      </p:pic>
    </p:spTree>
    <p:extLst>
      <p:ext uri="{BB962C8B-B14F-4D97-AF65-F5344CB8AC3E}">
        <p14:creationId xmlns:p14="http://schemas.microsoft.com/office/powerpoint/2010/main" val="330223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Results</a:t>
            </a:r>
          </a:p>
        </p:txBody>
      </p:sp>
      <p:sp>
        <p:nvSpPr>
          <p:cNvPr id="3" name="TextBox 2">
            <a:extLst>
              <a:ext uri="{FF2B5EF4-FFF2-40B4-BE49-F238E27FC236}">
                <a16:creationId xmlns:a16="http://schemas.microsoft.com/office/drawing/2014/main" id="{752584FD-0E6F-4783-850D-CDE644A40EB6}"/>
              </a:ext>
            </a:extLst>
          </p:cNvPr>
          <p:cNvSpPr txBox="1"/>
          <p:nvPr/>
        </p:nvSpPr>
        <p:spPr>
          <a:xfrm>
            <a:off x="153346" y="1075013"/>
            <a:ext cx="571344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GAN does better than VAE only for 100% Density and 75% and 100% Difficulty</a:t>
            </a:r>
          </a:p>
        </p:txBody>
      </p:sp>
      <p:pic>
        <p:nvPicPr>
          <p:cNvPr id="5" name="Picture 4">
            <a:extLst>
              <a:ext uri="{FF2B5EF4-FFF2-40B4-BE49-F238E27FC236}">
                <a16:creationId xmlns:a16="http://schemas.microsoft.com/office/drawing/2014/main" id="{93D953DC-B376-4D78-903E-3AB7B5DCD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3" y="4149970"/>
            <a:ext cx="3607182" cy="2191081"/>
          </a:xfrm>
          <a:prstGeom prst="rect">
            <a:avLst/>
          </a:prstGeom>
        </p:spPr>
      </p:pic>
      <p:pic>
        <p:nvPicPr>
          <p:cNvPr id="7" name="Picture 6">
            <a:extLst>
              <a:ext uri="{FF2B5EF4-FFF2-40B4-BE49-F238E27FC236}">
                <a16:creationId xmlns:a16="http://schemas.microsoft.com/office/drawing/2014/main" id="{FE6A5F26-E91A-49A0-9C04-2D463128E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421" y="4164556"/>
            <a:ext cx="3614227" cy="2191081"/>
          </a:xfrm>
          <a:prstGeom prst="rect">
            <a:avLst/>
          </a:prstGeom>
        </p:spPr>
      </p:pic>
      <p:pic>
        <p:nvPicPr>
          <p:cNvPr id="9" name="Picture 8">
            <a:extLst>
              <a:ext uri="{FF2B5EF4-FFF2-40B4-BE49-F238E27FC236}">
                <a16:creationId xmlns:a16="http://schemas.microsoft.com/office/drawing/2014/main" id="{CA204386-C2E0-4560-9693-6398737A9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9254" y="4164556"/>
            <a:ext cx="3625886" cy="2191081"/>
          </a:xfrm>
          <a:prstGeom prst="rect">
            <a:avLst/>
          </a:prstGeom>
        </p:spPr>
      </p:pic>
      <p:sp>
        <p:nvSpPr>
          <p:cNvPr id="10" name="TextBox 9">
            <a:extLst>
              <a:ext uri="{FF2B5EF4-FFF2-40B4-BE49-F238E27FC236}">
                <a16:creationId xmlns:a16="http://schemas.microsoft.com/office/drawing/2014/main" id="{372CD4DA-0FEE-4D7F-AB79-E53F27CDEF0C}"/>
              </a:ext>
            </a:extLst>
          </p:cNvPr>
          <p:cNvSpPr txBox="1"/>
          <p:nvPr/>
        </p:nvSpPr>
        <p:spPr>
          <a:xfrm>
            <a:off x="5866791" y="6437360"/>
            <a:ext cx="1370032" cy="369332"/>
          </a:xfrm>
          <a:prstGeom prst="rect">
            <a:avLst/>
          </a:prstGeom>
          <a:noFill/>
        </p:spPr>
        <p:txBody>
          <a:bodyPr wrap="square" rtlCol="0">
            <a:spAutoFit/>
          </a:bodyPr>
          <a:lstStyle/>
          <a:p>
            <a:r>
              <a:rPr lang="en-US" b="1" dirty="0"/>
              <a:t>GAN</a:t>
            </a:r>
          </a:p>
        </p:txBody>
      </p:sp>
      <p:sp>
        <p:nvSpPr>
          <p:cNvPr id="11" name="TextBox 10">
            <a:extLst>
              <a:ext uri="{FF2B5EF4-FFF2-40B4-BE49-F238E27FC236}">
                <a16:creationId xmlns:a16="http://schemas.microsoft.com/office/drawing/2014/main" id="{A7F2FEF3-F991-4328-B094-70F7BD8D4B69}"/>
              </a:ext>
            </a:extLst>
          </p:cNvPr>
          <p:cNvSpPr txBox="1"/>
          <p:nvPr/>
        </p:nvSpPr>
        <p:spPr>
          <a:xfrm>
            <a:off x="2048082" y="6395143"/>
            <a:ext cx="1370032" cy="369332"/>
          </a:xfrm>
          <a:prstGeom prst="rect">
            <a:avLst/>
          </a:prstGeom>
          <a:noFill/>
        </p:spPr>
        <p:txBody>
          <a:bodyPr wrap="square" rtlCol="0">
            <a:spAutoFit/>
          </a:bodyPr>
          <a:lstStyle/>
          <a:p>
            <a:r>
              <a:rPr lang="en-US" b="1" dirty="0"/>
              <a:t>VAE</a:t>
            </a:r>
          </a:p>
        </p:txBody>
      </p:sp>
      <p:sp>
        <p:nvSpPr>
          <p:cNvPr id="12" name="TextBox 11">
            <a:extLst>
              <a:ext uri="{FF2B5EF4-FFF2-40B4-BE49-F238E27FC236}">
                <a16:creationId xmlns:a16="http://schemas.microsoft.com/office/drawing/2014/main" id="{F8DD1449-AD77-4B0D-9829-451F6620D94D}"/>
              </a:ext>
            </a:extLst>
          </p:cNvPr>
          <p:cNvSpPr txBox="1"/>
          <p:nvPr/>
        </p:nvSpPr>
        <p:spPr>
          <a:xfrm>
            <a:off x="9685500" y="6402772"/>
            <a:ext cx="1370032" cy="369332"/>
          </a:xfrm>
          <a:prstGeom prst="rect">
            <a:avLst/>
          </a:prstGeom>
          <a:noFill/>
        </p:spPr>
        <p:txBody>
          <a:bodyPr wrap="square" rtlCol="0">
            <a:spAutoFit/>
          </a:bodyPr>
          <a:lstStyle/>
          <a:p>
            <a:r>
              <a:rPr lang="en-US" b="1" dirty="0"/>
              <a:t>VAE-GAN</a:t>
            </a:r>
          </a:p>
        </p:txBody>
      </p:sp>
    </p:spTree>
    <p:extLst>
      <p:ext uri="{BB962C8B-B14F-4D97-AF65-F5344CB8AC3E}">
        <p14:creationId xmlns:p14="http://schemas.microsoft.com/office/powerpoint/2010/main" val="79247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Results</a:t>
            </a:r>
          </a:p>
        </p:txBody>
      </p:sp>
      <p:sp>
        <p:nvSpPr>
          <p:cNvPr id="3" name="TextBox 2">
            <a:extLst>
              <a:ext uri="{FF2B5EF4-FFF2-40B4-BE49-F238E27FC236}">
                <a16:creationId xmlns:a16="http://schemas.microsoft.com/office/drawing/2014/main" id="{752584FD-0E6F-4783-850D-CDE644A40EB6}"/>
              </a:ext>
            </a:extLst>
          </p:cNvPr>
          <p:cNvSpPr txBox="1"/>
          <p:nvPr/>
        </p:nvSpPr>
        <p:spPr>
          <a:xfrm>
            <a:off x="153346" y="1075013"/>
            <a:ext cx="571344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GAN does better than VAE only for 100% Density and 75% and 100% Difficulty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Ignore structures in training levels since actual segments would not be 100% solid nor have 16 enemies and hazards</a:t>
            </a:r>
          </a:p>
        </p:txBody>
      </p:sp>
      <p:pic>
        <p:nvPicPr>
          <p:cNvPr id="5" name="Picture 4">
            <a:extLst>
              <a:ext uri="{FF2B5EF4-FFF2-40B4-BE49-F238E27FC236}">
                <a16:creationId xmlns:a16="http://schemas.microsoft.com/office/drawing/2014/main" id="{93D953DC-B376-4D78-903E-3AB7B5DCD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3" y="4149970"/>
            <a:ext cx="3607182" cy="2191081"/>
          </a:xfrm>
          <a:prstGeom prst="rect">
            <a:avLst/>
          </a:prstGeom>
        </p:spPr>
      </p:pic>
      <p:pic>
        <p:nvPicPr>
          <p:cNvPr id="7" name="Picture 6">
            <a:extLst>
              <a:ext uri="{FF2B5EF4-FFF2-40B4-BE49-F238E27FC236}">
                <a16:creationId xmlns:a16="http://schemas.microsoft.com/office/drawing/2014/main" id="{FE6A5F26-E91A-49A0-9C04-2D463128E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421" y="4164556"/>
            <a:ext cx="3614227" cy="2191081"/>
          </a:xfrm>
          <a:prstGeom prst="rect">
            <a:avLst/>
          </a:prstGeom>
        </p:spPr>
      </p:pic>
      <p:pic>
        <p:nvPicPr>
          <p:cNvPr id="9" name="Picture 8">
            <a:extLst>
              <a:ext uri="{FF2B5EF4-FFF2-40B4-BE49-F238E27FC236}">
                <a16:creationId xmlns:a16="http://schemas.microsoft.com/office/drawing/2014/main" id="{CA204386-C2E0-4560-9693-6398737A9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9254" y="4164556"/>
            <a:ext cx="3625886" cy="2191081"/>
          </a:xfrm>
          <a:prstGeom prst="rect">
            <a:avLst/>
          </a:prstGeom>
        </p:spPr>
      </p:pic>
      <p:sp>
        <p:nvSpPr>
          <p:cNvPr id="10" name="TextBox 9">
            <a:extLst>
              <a:ext uri="{FF2B5EF4-FFF2-40B4-BE49-F238E27FC236}">
                <a16:creationId xmlns:a16="http://schemas.microsoft.com/office/drawing/2014/main" id="{372CD4DA-0FEE-4D7F-AB79-E53F27CDEF0C}"/>
              </a:ext>
            </a:extLst>
          </p:cNvPr>
          <p:cNvSpPr txBox="1"/>
          <p:nvPr/>
        </p:nvSpPr>
        <p:spPr>
          <a:xfrm>
            <a:off x="5866791" y="6437360"/>
            <a:ext cx="1370032" cy="369332"/>
          </a:xfrm>
          <a:prstGeom prst="rect">
            <a:avLst/>
          </a:prstGeom>
          <a:noFill/>
        </p:spPr>
        <p:txBody>
          <a:bodyPr wrap="square" rtlCol="0">
            <a:spAutoFit/>
          </a:bodyPr>
          <a:lstStyle/>
          <a:p>
            <a:r>
              <a:rPr lang="en-US" b="1" dirty="0"/>
              <a:t>GAN</a:t>
            </a:r>
          </a:p>
        </p:txBody>
      </p:sp>
      <p:sp>
        <p:nvSpPr>
          <p:cNvPr id="11" name="TextBox 10">
            <a:extLst>
              <a:ext uri="{FF2B5EF4-FFF2-40B4-BE49-F238E27FC236}">
                <a16:creationId xmlns:a16="http://schemas.microsoft.com/office/drawing/2014/main" id="{A7F2FEF3-F991-4328-B094-70F7BD8D4B69}"/>
              </a:ext>
            </a:extLst>
          </p:cNvPr>
          <p:cNvSpPr txBox="1"/>
          <p:nvPr/>
        </p:nvSpPr>
        <p:spPr>
          <a:xfrm>
            <a:off x="2048082" y="6395143"/>
            <a:ext cx="1370032" cy="369332"/>
          </a:xfrm>
          <a:prstGeom prst="rect">
            <a:avLst/>
          </a:prstGeom>
          <a:noFill/>
        </p:spPr>
        <p:txBody>
          <a:bodyPr wrap="square" rtlCol="0">
            <a:spAutoFit/>
          </a:bodyPr>
          <a:lstStyle/>
          <a:p>
            <a:r>
              <a:rPr lang="en-US" b="1" dirty="0"/>
              <a:t>VAE</a:t>
            </a:r>
          </a:p>
        </p:txBody>
      </p:sp>
      <p:sp>
        <p:nvSpPr>
          <p:cNvPr id="12" name="TextBox 11">
            <a:extLst>
              <a:ext uri="{FF2B5EF4-FFF2-40B4-BE49-F238E27FC236}">
                <a16:creationId xmlns:a16="http://schemas.microsoft.com/office/drawing/2014/main" id="{F8DD1449-AD77-4B0D-9829-451F6620D94D}"/>
              </a:ext>
            </a:extLst>
          </p:cNvPr>
          <p:cNvSpPr txBox="1"/>
          <p:nvPr/>
        </p:nvSpPr>
        <p:spPr>
          <a:xfrm>
            <a:off x="9685500" y="6402772"/>
            <a:ext cx="1370032" cy="369332"/>
          </a:xfrm>
          <a:prstGeom prst="rect">
            <a:avLst/>
          </a:prstGeom>
          <a:noFill/>
        </p:spPr>
        <p:txBody>
          <a:bodyPr wrap="square" rtlCol="0">
            <a:spAutoFit/>
          </a:bodyPr>
          <a:lstStyle/>
          <a:p>
            <a:r>
              <a:rPr lang="en-US" b="1" dirty="0"/>
              <a:t>VAE-GAN</a:t>
            </a:r>
          </a:p>
        </p:txBody>
      </p:sp>
      <p:pic>
        <p:nvPicPr>
          <p:cNvPr id="14" name="Picture 13">
            <a:extLst>
              <a:ext uri="{FF2B5EF4-FFF2-40B4-BE49-F238E27FC236}">
                <a16:creationId xmlns:a16="http://schemas.microsoft.com/office/drawing/2014/main" id="{7A0237B8-91C0-4E2B-9A65-F82A604E8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4547" y="761503"/>
            <a:ext cx="1437841" cy="1437841"/>
          </a:xfrm>
          <a:prstGeom prst="rect">
            <a:avLst/>
          </a:prstGeom>
        </p:spPr>
      </p:pic>
      <p:pic>
        <p:nvPicPr>
          <p:cNvPr id="16" name="Picture 15">
            <a:extLst>
              <a:ext uri="{FF2B5EF4-FFF2-40B4-BE49-F238E27FC236}">
                <a16:creationId xmlns:a16="http://schemas.microsoft.com/office/drawing/2014/main" id="{E015FD19-C0F6-4036-9C70-DC933DE848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44219" y="738518"/>
            <a:ext cx="1471183" cy="1471183"/>
          </a:xfrm>
          <a:prstGeom prst="rect">
            <a:avLst/>
          </a:prstGeom>
        </p:spPr>
      </p:pic>
      <p:pic>
        <p:nvPicPr>
          <p:cNvPr id="18" name="Picture 17">
            <a:extLst>
              <a:ext uri="{FF2B5EF4-FFF2-40B4-BE49-F238E27FC236}">
                <a16:creationId xmlns:a16="http://schemas.microsoft.com/office/drawing/2014/main" id="{4F7022C9-BB50-43D2-805F-E8363C0FBA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62267" y="2392391"/>
            <a:ext cx="1469715" cy="1469715"/>
          </a:xfrm>
          <a:prstGeom prst="rect">
            <a:avLst/>
          </a:prstGeom>
        </p:spPr>
      </p:pic>
      <p:pic>
        <p:nvPicPr>
          <p:cNvPr id="20" name="Picture 19">
            <a:extLst>
              <a:ext uri="{FF2B5EF4-FFF2-40B4-BE49-F238E27FC236}">
                <a16:creationId xmlns:a16="http://schemas.microsoft.com/office/drawing/2014/main" id="{5172DE54-3AD6-4D3A-85F2-2A195F9E08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4547" y="2392391"/>
            <a:ext cx="1437841" cy="1437841"/>
          </a:xfrm>
          <a:prstGeom prst="rect">
            <a:avLst/>
          </a:prstGeom>
        </p:spPr>
      </p:pic>
      <p:sp>
        <p:nvSpPr>
          <p:cNvPr id="21" name="TextBox 20">
            <a:extLst>
              <a:ext uri="{FF2B5EF4-FFF2-40B4-BE49-F238E27FC236}">
                <a16:creationId xmlns:a16="http://schemas.microsoft.com/office/drawing/2014/main" id="{D6BF49A5-E7FF-4226-AED7-391340C3DA41}"/>
              </a:ext>
            </a:extLst>
          </p:cNvPr>
          <p:cNvSpPr txBox="1"/>
          <p:nvPr/>
        </p:nvSpPr>
        <p:spPr>
          <a:xfrm>
            <a:off x="8676320" y="381084"/>
            <a:ext cx="702404" cy="369332"/>
          </a:xfrm>
          <a:prstGeom prst="rect">
            <a:avLst/>
          </a:prstGeom>
          <a:noFill/>
        </p:spPr>
        <p:txBody>
          <a:bodyPr wrap="square" rtlCol="0">
            <a:spAutoFit/>
          </a:bodyPr>
          <a:lstStyle/>
          <a:p>
            <a:r>
              <a:rPr lang="en-US" b="1" dirty="0"/>
              <a:t>75%</a:t>
            </a:r>
          </a:p>
        </p:txBody>
      </p:sp>
      <p:sp>
        <p:nvSpPr>
          <p:cNvPr id="22" name="TextBox 21">
            <a:extLst>
              <a:ext uri="{FF2B5EF4-FFF2-40B4-BE49-F238E27FC236}">
                <a16:creationId xmlns:a16="http://schemas.microsoft.com/office/drawing/2014/main" id="{2D4B80D6-4F7A-41B3-8374-E54AFD1DA805}"/>
              </a:ext>
            </a:extLst>
          </p:cNvPr>
          <p:cNvSpPr txBox="1"/>
          <p:nvPr/>
        </p:nvSpPr>
        <p:spPr>
          <a:xfrm>
            <a:off x="10257741" y="392171"/>
            <a:ext cx="742514" cy="369332"/>
          </a:xfrm>
          <a:prstGeom prst="rect">
            <a:avLst/>
          </a:prstGeom>
          <a:noFill/>
        </p:spPr>
        <p:txBody>
          <a:bodyPr wrap="square" rtlCol="0">
            <a:spAutoFit/>
          </a:bodyPr>
          <a:lstStyle/>
          <a:p>
            <a:r>
              <a:rPr lang="en-US" b="1" dirty="0"/>
              <a:t>100%</a:t>
            </a:r>
          </a:p>
        </p:txBody>
      </p:sp>
      <p:sp>
        <p:nvSpPr>
          <p:cNvPr id="23" name="TextBox 22">
            <a:extLst>
              <a:ext uri="{FF2B5EF4-FFF2-40B4-BE49-F238E27FC236}">
                <a16:creationId xmlns:a16="http://schemas.microsoft.com/office/drawing/2014/main" id="{C5210E7F-91D1-4CED-8C0B-BF2DA65C0C25}"/>
              </a:ext>
            </a:extLst>
          </p:cNvPr>
          <p:cNvSpPr txBox="1"/>
          <p:nvPr/>
        </p:nvSpPr>
        <p:spPr>
          <a:xfrm>
            <a:off x="7183204" y="1380223"/>
            <a:ext cx="906312" cy="369332"/>
          </a:xfrm>
          <a:prstGeom prst="rect">
            <a:avLst/>
          </a:prstGeom>
          <a:noFill/>
        </p:spPr>
        <p:txBody>
          <a:bodyPr wrap="square" rtlCol="0">
            <a:spAutoFit/>
          </a:bodyPr>
          <a:lstStyle/>
          <a:p>
            <a:r>
              <a:rPr lang="en-US" b="1" dirty="0"/>
              <a:t>Density</a:t>
            </a:r>
          </a:p>
        </p:txBody>
      </p:sp>
      <p:sp>
        <p:nvSpPr>
          <p:cNvPr id="24" name="TextBox 23">
            <a:extLst>
              <a:ext uri="{FF2B5EF4-FFF2-40B4-BE49-F238E27FC236}">
                <a16:creationId xmlns:a16="http://schemas.microsoft.com/office/drawing/2014/main" id="{EBBBA8F7-F920-453C-87F7-D1285C46CD86}"/>
              </a:ext>
            </a:extLst>
          </p:cNvPr>
          <p:cNvSpPr txBox="1"/>
          <p:nvPr/>
        </p:nvSpPr>
        <p:spPr>
          <a:xfrm>
            <a:off x="7023465" y="2814335"/>
            <a:ext cx="1225789" cy="369332"/>
          </a:xfrm>
          <a:prstGeom prst="rect">
            <a:avLst/>
          </a:prstGeom>
          <a:noFill/>
        </p:spPr>
        <p:txBody>
          <a:bodyPr wrap="square" rtlCol="0">
            <a:spAutoFit/>
          </a:bodyPr>
          <a:lstStyle/>
          <a:p>
            <a:r>
              <a:rPr lang="en-US" b="1" dirty="0"/>
              <a:t>Difficulty</a:t>
            </a:r>
          </a:p>
        </p:txBody>
      </p:sp>
    </p:spTree>
    <p:extLst>
      <p:ext uri="{BB962C8B-B14F-4D97-AF65-F5344CB8AC3E}">
        <p14:creationId xmlns:p14="http://schemas.microsoft.com/office/powerpoint/2010/main" val="2827037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Results</a:t>
            </a:r>
          </a:p>
        </p:txBody>
      </p:sp>
      <p:sp>
        <p:nvSpPr>
          <p:cNvPr id="3" name="TextBox 2">
            <a:extLst>
              <a:ext uri="{FF2B5EF4-FFF2-40B4-BE49-F238E27FC236}">
                <a16:creationId xmlns:a16="http://schemas.microsoft.com/office/drawing/2014/main" id="{752584FD-0E6F-4783-850D-CDE644A40EB6}"/>
              </a:ext>
            </a:extLst>
          </p:cNvPr>
          <p:cNvSpPr txBox="1"/>
          <p:nvPr/>
        </p:nvSpPr>
        <p:spPr>
          <a:xfrm>
            <a:off x="35336" y="1102352"/>
            <a:ext cx="623388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No model does particularly well in blending desired SMB and KI proportions but VAE does well for the 50% case</a:t>
            </a:r>
          </a:p>
          <a:p>
            <a:pPr marL="285750" indent="-285750">
              <a:buFont typeface="Arial" panose="020B0604020202020204" pitchFamily="34" charset="0"/>
              <a:buChar char="•"/>
            </a:pPr>
            <a:endParaRPr lang="en-US" sz="2400" dirty="0">
              <a:sym typeface="Wingdings" panose="05000000000000000000" pitchFamily="2" charset="2"/>
            </a:endParaRPr>
          </a:p>
          <a:p>
            <a:pPr marL="285750" indent="-285750">
              <a:buFont typeface="Arial" panose="020B0604020202020204" pitchFamily="34" charset="0"/>
              <a:buChar char="•"/>
            </a:pPr>
            <a:r>
              <a:rPr lang="en-US" sz="2400" dirty="0">
                <a:sym typeface="Wingdings" panose="05000000000000000000" pitchFamily="2" charset="2"/>
              </a:rPr>
              <a:t>With similar training, VAE learns a latent space that is more representative while having more variation to enable better blending</a:t>
            </a:r>
          </a:p>
        </p:txBody>
      </p:sp>
      <p:pic>
        <p:nvPicPr>
          <p:cNvPr id="5" name="Picture 4">
            <a:extLst>
              <a:ext uri="{FF2B5EF4-FFF2-40B4-BE49-F238E27FC236}">
                <a16:creationId xmlns:a16="http://schemas.microsoft.com/office/drawing/2014/main" id="{93D953DC-B376-4D78-903E-3AB7B5DCD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3" y="4058529"/>
            <a:ext cx="3607182" cy="2191081"/>
          </a:xfrm>
          <a:prstGeom prst="rect">
            <a:avLst/>
          </a:prstGeom>
        </p:spPr>
      </p:pic>
      <p:pic>
        <p:nvPicPr>
          <p:cNvPr id="7" name="Picture 6">
            <a:extLst>
              <a:ext uri="{FF2B5EF4-FFF2-40B4-BE49-F238E27FC236}">
                <a16:creationId xmlns:a16="http://schemas.microsoft.com/office/drawing/2014/main" id="{FE6A5F26-E91A-49A0-9C04-2D463128E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421" y="4073115"/>
            <a:ext cx="3614227" cy="2191081"/>
          </a:xfrm>
          <a:prstGeom prst="rect">
            <a:avLst/>
          </a:prstGeom>
        </p:spPr>
      </p:pic>
      <p:pic>
        <p:nvPicPr>
          <p:cNvPr id="9" name="Picture 8">
            <a:extLst>
              <a:ext uri="{FF2B5EF4-FFF2-40B4-BE49-F238E27FC236}">
                <a16:creationId xmlns:a16="http://schemas.microsoft.com/office/drawing/2014/main" id="{CA204386-C2E0-4560-9693-6398737A9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9254" y="4101359"/>
            <a:ext cx="3625886" cy="2191081"/>
          </a:xfrm>
          <a:prstGeom prst="rect">
            <a:avLst/>
          </a:prstGeom>
        </p:spPr>
      </p:pic>
      <p:sp>
        <p:nvSpPr>
          <p:cNvPr id="10" name="TextBox 9">
            <a:extLst>
              <a:ext uri="{FF2B5EF4-FFF2-40B4-BE49-F238E27FC236}">
                <a16:creationId xmlns:a16="http://schemas.microsoft.com/office/drawing/2014/main" id="{372CD4DA-0FEE-4D7F-AB79-E53F27CDEF0C}"/>
              </a:ext>
            </a:extLst>
          </p:cNvPr>
          <p:cNvSpPr txBox="1"/>
          <p:nvPr/>
        </p:nvSpPr>
        <p:spPr>
          <a:xfrm>
            <a:off x="5866791" y="6345919"/>
            <a:ext cx="1370032" cy="369332"/>
          </a:xfrm>
          <a:prstGeom prst="rect">
            <a:avLst/>
          </a:prstGeom>
          <a:noFill/>
        </p:spPr>
        <p:txBody>
          <a:bodyPr wrap="square" rtlCol="0">
            <a:spAutoFit/>
          </a:bodyPr>
          <a:lstStyle/>
          <a:p>
            <a:r>
              <a:rPr lang="en-US" b="1" dirty="0"/>
              <a:t>GAN</a:t>
            </a:r>
          </a:p>
        </p:txBody>
      </p:sp>
      <p:sp>
        <p:nvSpPr>
          <p:cNvPr id="11" name="TextBox 10">
            <a:extLst>
              <a:ext uri="{FF2B5EF4-FFF2-40B4-BE49-F238E27FC236}">
                <a16:creationId xmlns:a16="http://schemas.microsoft.com/office/drawing/2014/main" id="{A7F2FEF3-F991-4328-B094-70F7BD8D4B69}"/>
              </a:ext>
            </a:extLst>
          </p:cNvPr>
          <p:cNvSpPr txBox="1"/>
          <p:nvPr/>
        </p:nvSpPr>
        <p:spPr>
          <a:xfrm>
            <a:off x="2048082" y="6303702"/>
            <a:ext cx="1370032" cy="369332"/>
          </a:xfrm>
          <a:prstGeom prst="rect">
            <a:avLst/>
          </a:prstGeom>
          <a:noFill/>
        </p:spPr>
        <p:txBody>
          <a:bodyPr wrap="square" rtlCol="0">
            <a:spAutoFit/>
          </a:bodyPr>
          <a:lstStyle/>
          <a:p>
            <a:r>
              <a:rPr lang="en-US" b="1" dirty="0"/>
              <a:t>VAE</a:t>
            </a:r>
          </a:p>
        </p:txBody>
      </p:sp>
      <p:sp>
        <p:nvSpPr>
          <p:cNvPr id="12" name="TextBox 11">
            <a:extLst>
              <a:ext uri="{FF2B5EF4-FFF2-40B4-BE49-F238E27FC236}">
                <a16:creationId xmlns:a16="http://schemas.microsoft.com/office/drawing/2014/main" id="{F8DD1449-AD77-4B0D-9829-451F6620D94D}"/>
              </a:ext>
            </a:extLst>
          </p:cNvPr>
          <p:cNvSpPr txBox="1"/>
          <p:nvPr/>
        </p:nvSpPr>
        <p:spPr>
          <a:xfrm>
            <a:off x="9685500" y="6311331"/>
            <a:ext cx="1370032" cy="369332"/>
          </a:xfrm>
          <a:prstGeom prst="rect">
            <a:avLst/>
          </a:prstGeom>
          <a:noFill/>
        </p:spPr>
        <p:txBody>
          <a:bodyPr wrap="square" rtlCol="0">
            <a:spAutoFit/>
          </a:bodyPr>
          <a:lstStyle/>
          <a:p>
            <a:r>
              <a:rPr lang="en-US" b="1" dirty="0"/>
              <a:t>VAE-GAN</a:t>
            </a:r>
          </a:p>
        </p:txBody>
      </p:sp>
      <p:pic>
        <p:nvPicPr>
          <p:cNvPr id="6" name="Picture 5">
            <a:extLst>
              <a:ext uri="{FF2B5EF4-FFF2-40B4-BE49-F238E27FC236}">
                <a16:creationId xmlns:a16="http://schemas.microsoft.com/office/drawing/2014/main" id="{96035936-1A09-4DB2-AE25-AA7DE2AF72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4537" y="1296178"/>
            <a:ext cx="1512337" cy="1512337"/>
          </a:xfrm>
          <a:prstGeom prst="rect">
            <a:avLst/>
          </a:prstGeom>
        </p:spPr>
      </p:pic>
      <p:pic>
        <p:nvPicPr>
          <p:cNvPr id="13" name="Picture 12">
            <a:extLst>
              <a:ext uri="{FF2B5EF4-FFF2-40B4-BE49-F238E27FC236}">
                <a16:creationId xmlns:a16="http://schemas.microsoft.com/office/drawing/2014/main" id="{4A20A23D-23D9-4D81-90E6-1C09D607BD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60806" y="1298034"/>
            <a:ext cx="1512337" cy="1512337"/>
          </a:xfrm>
          <a:prstGeom prst="rect">
            <a:avLst/>
          </a:prstGeom>
        </p:spPr>
      </p:pic>
      <p:pic>
        <p:nvPicPr>
          <p:cNvPr id="15" name="Picture 14">
            <a:extLst>
              <a:ext uri="{FF2B5EF4-FFF2-40B4-BE49-F238E27FC236}">
                <a16:creationId xmlns:a16="http://schemas.microsoft.com/office/drawing/2014/main" id="{B5F0834A-BAFB-419F-921F-460CD65B8B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7075" y="1296178"/>
            <a:ext cx="1512337" cy="1512337"/>
          </a:xfrm>
          <a:prstGeom prst="rect">
            <a:avLst/>
          </a:prstGeom>
        </p:spPr>
      </p:pic>
      <p:sp>
        <p:nvSpPr>
          <p:cNvPr id="16" name="TextBox 15">
            <a:extLst>
              <a:ext uri="{FF2B5EF4-FFF2-40B4-BE49-F238E27FC236}">
                <a16:creationId xmlns:a16="http://schemas.microsoft.com/office/drawing/2014/main" id="{F2845C98-B2DC-47E4-BC43-A122049EC652}"/>
              </a:ext>
            </a:extLst>
          </p:cNvPr>
          <p:cNvSpPr txBox="1"/>
          <p:nvPr/>
        </p:nvSpPr>
        <p:spPr>
          <a:xfrm>
            <a:off x="8665649" y="2876870"/>
            <a:ext cx="1370032" cy="369332"/>
          </a:xfrm>
          <a:prstGeom prst="rect">
            <a:avLst/>
          </a:prstGeom>
          <a:noFill/>
        </p:spPr>
        <p:txBody>
          <a:bodyPr wrap="square" rtlCol="0">
            <a:spAutoFit/>
          </a:bodyPr>
          <a:lstStyle/>
          <a:p>
            <a:r>
              <a:rPr lang="en-US" b="1" dirty="0"/>
              <a:t>GAN</a:t>
            </a:r>
          </a:p>
        </p:txBody>
      </p:sp>
      <p:sp>
        <p:nvSpPr>
          <p:cNvPr id="17" name="TextBox 16">
            <a:extLst>
              <a:ext uri="{FF2B5EF4-FFF2-40B4-BE49-F238E27FC236}">
                <a16:creationId xmlns:a16="http://schemas.microsoft.com/office/drawing/2014/main" id="{183EC9A3-29A2-4EFD-AF3A-F2556FA84704}"/>
              </a:ext>
            </a:extLst>
          </p:cNvPr>
          <p:cNvSpPr txBox="1"/>
          <p:nvPr/>
        </p:nvSpPr>
        <p:spPr>
          <a:xfrm>
            <a:off x="6815084" y="2876870"/>
            <a:ext cx="1370032" cy="369332"/>
          </a:xfrm>
          <a:prstGeom prst="rect">
            <a:avLst/>
          </a:prstGeom>
          <a:noFill/>
        </p:spPr>
        <p:txBody>
          <a:bodyPr wrap="square" rtlCol="0">
            <a:spAutoFit/>
          </a:bodyPr>
          <a:lstStyle/>
          <a:p>
            <a:r>
              <a:rPr lang="en-US" b="1" dirty="0"/>
              <a:t>VAE</a:t>
            </a:r>
          </a:p>
        </p:txBody>
      </p:sp>
      <p:sp>
        <p:nvSpPr>
          <p:cNvPr id="18" name="TextBox 17">
            <a:extLst>
              <a:ext uri="{FF2B5EF4-FFF2-40B4-BE49-F238E27FC236}">
                <a16:creationId xmlns:a16="http://schemas.microsoft.com/office/drawing/2014/main" id="{4DB39199-9335-49F0-BA6A-BEA2F1209028}"/>
              </a:ext>
            </a:extLst>
          </p:cNvPr>
          <p:cNvSpPr txBox="1"/>
          <p:nvPr/>
        </p:nvSpPr>
        <p:spPr>
          <a:xfrm>
            <a:off x="10387856" y="2884499"/>
            <a:ext cx="1370032" cy="369332"/>
          </a:xfrm>
          <a:prstGeom prst="rect">
            <a:avLst/>
          </a:prstGeom>
          <a:noFill/>
        </p:spPr>
        <p:txBody>
          <a:bodyPr wrap="square" rtlCol="0">
            <a:spAutoFit/>
          </a:bodyPr>
          <a:lstStyle/>
          <a:p>
            <a:r>
              <a:rPr lang="en-US" b="1" dirty="0"/>
              <a:t>VAE-GAN</a:t>
            </a:r>
          </a:p>
        </p:txBody>
      </p:sp>
    </p:spTree>
    <p:extLst>
      <p:ext uri="{BB962C8B-B14F-4D97-AF65-F5344CB8AC3E}">
        <p14:creationId xmlns:p14="http://schemas.microsoft.com/office/powerpoint/2010/main" val="2136678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Application in Co-Creative Design</a:t>
            </a:r>
          </a:p>
        </p:txBody>
      </p:sp>
    </p:spTree>
    <p:extLst>
      <p:ext uri="{BB962C8B-B14F-4D97-AF65-F5344CB8AC3E}">
        <p14:creationId xmlns:p14="http://schemas.microsoft.com/office/powerpoint/2010/main" val="3175574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Application in Co-Creative Design</a:t>
            </a:r>
          </a:p>
        </p:txBody>
      </p:sp>
      <p:sp>
        <p:nvSpPr>
          <p:cNvPr id="3" name="TextBox 2">
            <a:extLst>
              <a:ext uri="{FF2B5EF4-FFF2-40B4-BE49-F238E27FC236}">
                <a16:creationId xmlns:a16="http://schemas.microsoft.com/office/drawing/2014/main" id="{752584FD-0E6F-4783-850D-CDE644A40EB6}"/>
              </a:ext>
            </a:extLst>
          </p:cNvPr>
          <p:cNvSpPr txBox="1"/>
          <p:nvPr/>
        </p:nvSpPr>
        <p:spPr>
          <a:xfrm>
            <a:off x="264989" y="1192969"/>
            <a:ext cx="1248436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Interpolation between games</a:t>
            </a:r>
          </a:p>
        </p:txBody>
      </p:sp>
      <p:pic>
        <p:nvPicPr>
          <p:cNvPr id="7" name="Picture 6">
            <a:extLst>
              <a:ext uri="{FF2B5EF4-FFF2-40B4-BE49-F238E27FC236}">
                <a16:creationId xmlns:a16="http://schemas.microsoft.com/office/drawing/2014/main" id="{330686B2-C512-484B-80ED-125DED4A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394" y="3123807"/>
            <a:ext cx="1861216" cy="1861216"/>
          </a:xfrm>
          <a:prstGeom prst="rect">
            <a:avLst/>
          </a:prstGeom>
        </p:spPr>
      </p:pic>
      <p:pic>
        <p:nvPicPr>
          <p:cNvPr id="9" name="Picture 8">
            <a:extLst>
              <a:ext uri="{FF2B5EF4-FFF2-40B4-BE49-F238E27FC236}">
                <a16:creationId xmlns:a16="http://schemas.microsoft.com/office/drawing/2014/main" id="{9790C773-B697-4287-B1A0-BAD8FCE48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813" y="3128007"/>
            <a:ext cx="1857016" cy="1857016"/>
          </a:xfrm>
          <a:prstGeom prst="rect">
            <a:avLst/>
          </a:prstGeom>
        </p:spPr>
      </p:pic>
      <p:pic>
        <p:nvPicPr>
          <p:cNvPr id="11" name="Picture 10">
            <a:extLst>
              <a:ext uri="{FF2B5EF4-FFF2-40B4-BE49-F238E27FC236}">
                <a16:creationId xmlns:a16="http://schemas.microsoft.com/office/drawing/2014/main" id="{F65E30EF-6090-44E2-B00F-491440153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5032" y="3134571"/>
            <a:ext cx="1839686" cy="1839686"/>
          </a:xfrm>
          <a:prstGeom prst="rect">
            <a:avLst/>
          </a:prstGeom>
        </p:spPr>
      </p:pic>
      <p:pic>
        <p:nvPicPr>
          <p:cNvPr id="13" name="Picture 12">
            <a:extLst>
              <a:ext uri="{FF2B5EF4-FFF2-40B4-BE49-F238E27FC236}">
                <a16:creationId xmlns:a16="http://schemas.microsoft.com/office/drawing/2014/main" id="{6BC08250-1418-419C-9D24-C8572F0FC1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5921" y="3123806"/>
            <a:ext cx="1861217" cy="1861217"/>
          </a:xfrm>
          <a:prstGeom prst="rect">
            <a:avLst/>
          </a:prstGeom>
        </p:spPr>
      </p:pic>
      <p:pic>
        <p:nvPicPr>
          <p:cNvPr id="15" name="Picture 14">
            <a:extLst>
              <a:ext uri="{FF2B5EF4-FFF2-40B4-BE49-F238E27FC236}">
                <a16:creationId xmlns:a16="http://schemas.microsoft.com/office/drawing/2014/main" id="{12AB9814-4B7B-44AA-90DD-F5DEB8E58C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56810" y="3123806"/>
            <a:ext cx="1839686" cy="1839686"/>
          </a:xfrm>
          <a:prstGeom prst="rect">
            <a:avLst/>
          </a:prstGeom>
        </p:spPr>
      </p:pic>
      <p:pic>
        <p:nvPicPr>
          <p:cNvPr id="16" name="Picture 15">
            <a:extLst>
              <a:ext uri="{FF2B5EF4-FFF2-40B4-BE49-F238E27FC236}">
                <a16:creationId xmlns:a16="http://schemas.microsoft.com/office/drawing/2014/main" id="{CE922320-6F74-47C3-B979-734363F265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175" y="3128007"/>
            <a:ext cx="1857016" cy="1857016"/>
          </a:xfrm>
          <a:prstGeom prst="rect">
            <a:avLst/>
          </a:prstGeom>
        </p:spPr>
      </p:pic>
      <p:sp>
        <p:nvSpPr>
          <p:cNvPr id="17" name="TextBox 16">
            <a:extLst>
              <a:ext uri="{FF2B5EF4-FFF2-40B4-BE49-F238E27FC236}">
                <a16:creationId xmlns:a16="http://schemas.microsoft.com/office/drawing/2014/main" id="{FE0E0346-A438-4594-A5CA-9BA81F9FF7BE}"/>
              </a:ext>
            </a:extLst>
          </p:cNvPr>
          <p:cNvSpPr txBox="1"/>
          <p:nvPr/>
        </p:nvSpPr>
        <p:spPr>
          <a:xfrm>
            <a:off x="113652" y="4997262"/>
            <a:ext cx="2120402" cy="369332"/>
          </a:xfrm>
          <a:prstGeom prst="rect">
            <a:avLst/>
          </a:prstGeom>
          <a:noFill/>
        </p:spPr>
        <p:txBody>
          <a:bodyPr wrap="square" rtlCol="0">
            <a:spAutoFit/>
          </a:bodyPr>
          <a:lstStyle/>
          <a:p>
            <a:r>
              <a:rPr lang="en-US" b="1" dirty="0"/>
              <a:t>SMB 1-1 Segment</a:t>
            </a:r>
          </a:p>
        </p:txBody>
      </p:sp>
      <p:sp>
        <p:nvSpPr>
          <p:cNvPr id="18" name="TextBox 17">
            <a:extLst>
              <a:ext uri="{FF2B5EF4-FFF2-40B4-BE49-F238E27FC236}">
                <a16:creationId xmlns:a16="http://schemas.microsoft.com/office/drawing/2014/main" id="{3A7F4C58-0DA9-4A6F-A04C-D77C29DB2C48}"/>
              </a:ext>
            </a:extLst>
          </p:cNvPr>
          <p:cNvSpPr txBox="1"/>
          <p:nvPr/>
        </p:nvSpPr>
        <p:spPr>
          <a:xfrm>
            <a:off x="10256810" y="5004091"/>
            <a:ext cx="2120402" cy="369332"/>
          </a:xfrm>
          <a:prstGeom prst="rect">
            <a:avLst/>
          </a:prstGeom>
          <a:noFill/>
        </p:spPr>
        <p:txBody>
          <a:bodyPr wrap="square" rtlCol="0">
            <a:spAutoFit/>
          </a:bodyPr>
          <a:lstStyle/>
          <a:p>
            <a:r>
              <a:rPr lang="en-US" b="1" dirty="0"/>
              <a:t>KI Level 5 Segment</a:t>
            </a:r>
          </a:p>
        </p:txBody>
      </p:sp>
    </p:spTree>
    <p:extLst>
      <p:ext uri="{BB962C8B-B14F-4D97-AF65-F5344CB8AC3E}">
        <p14:creationId xmlns:p14="http://schemas.microsoft.com/office/powerpoint/2010/main" val="2068585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Application in Co-Creative Design</a:t>
            </a:r>
          </a:p>
        </p:txBody>
      </p:sp>
      <p:sp>
        <p:nvSpPr>
          <p:cNvPr id="3" name="TextBox 2">
            <a:extLst>
              <a:ext uri="{FF2B5EF4-FFF2-40B4-BE49-F238E27FC236}">
                <a16:creationId xmlns:a16="http://schemas.microsoft.com/office/drawing/2014/main" id="{752584FD-0E6F-4783-850D-CDE644A40EB6}"/>
              </a:ext>
            </a:extLst>
          </p:cNvPr>
          <p:cNvSpPr txBox="1"/>
          <p:nvPr/>
        </p:nvSpPr>
        <p:spPr>
          <a:xfrm>
            <a:off x="264989" y="1192968"/>
            <a:ext cx="671057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Alternate connections between segments</a:t>
            </a:r>
          </a:p>
        </p:txBody>
      </p:sp>
      <p:pic>
        <p:nvPicPr>
          <p:cNvPr id="5" name="Picture 4">
            <a:extLst>
              <a:ext uri="{FF2B5EF4-FFF2-40B4-BE49-F238E27FC236}">
                <a16:creationId xmlns:a16="http://schemas.microsoft.com/office/drawing/2014/main" id="{39A1C8AC-95E0-4738-B91E-C1BAD996E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48" y="2967644"/>
            <a:ext cx="1857016" cy="1857016"/>
          </a:xfrm>
          <a:prstGeom prst="rect">
            <a:avLst/>
          </a:prstGeom>
        </p:spPr>
      </p:pic>
      <p:pic>
        <p:nvPicPr>
          <p:cNvPr id="7" name="Picture 6">
            <a:extLst>
              <a:ext uri="{FF2B5EF4-FFF2-40B4-BE49-F238E27FC236}">
                <a16:creationId xmlns:a16="http://schemas.microsoft.com/office/drawing/2014/main" id="{F723FA0C-6269-4C64-9547-913E9D652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7480" y="2967444"/>
            <a:ext cx="1857019" cy="1857019"/>
          </a:xfrm>
          <a:prstGeom prst="rect">
            <a:avLst/>
          </a:prstGeom>
        </p:spPr>
      </p:pic>
      <p:pic>
        <p:nvPicPr>
          <p:cNvPr id="9" name="Picture 8">
            <a:extLst>
              <a:ext uri="{FF2B5EF4-FFF2-40B4-BE49-F238E27FC236}">
                <a16:creationId xmlns:a16="http://schemas.microsoft.com/office/drawing/2014/main" id="{CF2DA0DC-6494-4ED5-AAD6-57B141C5B2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3702" y="2967442"/>
            <a:ext cx="1857022" cy="1857022"/>
          </a:xfrm>
          <a:prstGeom prst="rect">
            <a:avLst/>
          </a:prstGeom>
        </p:spPr>
      </p:pic>
      <p:pic>
        <p:nvPicPr>
          <p:cNvPr id="11" name="Picture 10">
            <a:extLst>
              <a:ext uri="{FF2B5EF4-FFF2-40B4-BE49-F238E27FC236}">
                <a16:creationId xmlns:a16="http://schemas.microsoft.com/office/drawing/2014/main" id="{4DC83B88-F774-43FE-8FDF-4AA68B9410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61685" y="2967245"/>
            <a:ext cx="1857016" cy="1857016"/>
          </a:xfrm>
          <a:prstGeom prst="rect">
            <a:avLst/>
          </a:prstGeom>
        </p:spPr>
      </p:pic>
      <p:pic>
        <p:nvPicPr>
          <p:cNvPr id="13" name="Picture 12">
            <a:extLst>
              <a:ext uri="{FF2B5EF4-FFF2-40B4-BE49-F238E27FC236}">
                <a16:creationId xmlns:a16="http://schemas.microsoft.com/office/drawing/2014/main" id="{7A1C6192-E2CA-49D0-8914-8DC174C897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7910" y="2967245"/>
            <a:ext cx="1856820" cy="1856820"/>
          </a:xfrm>
          <a:prstGeom prst="rect">
            <a:avLst/>
          </a:prstGeom>
        </p:spPr>
      </p:pic>
      <p:pic>
        <p:nvPicPr>
          <p:cNvPr id="15" name="Picture 14">
            <a:extLst>
              <a:ext uri="{FF2B5EF4-FFF2-40B4-BE49-F238E27FC236}">
                <a16:creationId xmlns:a16="http://schemas.microsoft.com/office/drawing/2014/main" id="{1BEA79C0-6179-48E2-981F-F30F29D5E0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7432" y="2967644"/>
            <a:ext cx="1856820" cy="1856820"/>
          </a:xfrm>
          <a:prstGeom prst="rect">
            <a:avLst/>
          </a:prstGeom>
        </p:spPr>
      </p:pic>
      <p:sp>
        <p:nvSpPr>
          <p:cNvPr id="16" name="TextBox 15">
            <a:extLst>
              <a:ext uri="{FF2B5EF4-FFF2-40B4-BE49-F238E27FC236}">
                <a16:creationId xmlns:a16="http://schemas.microsoft.com/office/drawing/2014/main" id="{173B2AB4-B85D-49A3-998B-45EADF90C6EE}"/>
              </a:ext>
            </a:extLst>
          </p:cNvPr>
          <p:cNvSpPr txBox="1"/>
          <p:nvPr/>
        </p:nvSpPr>
        <p:spPr>
          <a:xfrm>
            <a:off x="84740" y="4850628"/>
            <a:ext cx="2236384" cy="369332"/>
          </a:xfrm>
          <a:prstGeom prst="rect">
            <a:avLst/>
          </a:prstGeom>
          <a:noFill/>
        </p:spPr>
        <p:txBody>
          <a:bodyPr wrap="square" rtlCol="0">
            <a:spAutoFit/>
          </a:bodyPr>
          <a:lstStyle/>
          <a:p>
            <a:r>
              <a:rPr lang="en-US" b="1" dirty="0"/>
              <a:t>SMB 1-1 Segment 1</a:t>
            </a:r>
          </a:p>
        </p:txBody>
      </p:sp>
      <p:sp>
        <p:nvSpPr>
          <p:cNvPr id="17" name="TextBox 16">
            <a:extLst>
              <a:ext uri="{FF2B5EF4-FFF2-40B4-BE49-F238E27FC236}">
                <a16:creationId xmlns:a16="http://schemas.microsoft.com/office/drawing/2014/main" id="{CCADBB78-A6B0-4F91-AB57-CAE1C07BC08B}"/>
              </a:ext>
            </a:extLst>
          </p:cNvPr>
          <p:cNvSpPr txBox="1"/>
          <p:nvPr/>
        </p:nvSpPr>
        <p:spPr>
          <a:xfrm>
            <a:off x="10124661" y="4824660"/>
            <a:ext cx="2236384" cy="369332"/>
          </a:xfrm>
          <a:prstGeom prst="rect">
            <a:avLst/>
          </a:prstGeom>
          <a:noFill/>
        </p:spPr>
        <p:txBody>
          <a:bodyPr wrap="square" rtlCol="0">
            <a:spAutoFit/>
          </a:bodyPr>
          <a:lstStyle/>
          <a:p>
            <a:r>
              <a:rPr lang="en-US" b="1" dirty="0"/>
              <a:t>SMB 1-1 Segment 2</a:t>
            </a:r>
          </a:p>
        </p:txBody>
      </p:sp>
    </p:spTree>
    <p:extLst>
      <p:ext uri="{BB962C8B-B14F-4D97-AF65-F5344CB8AC3E}">
        <p14:creationId xmlns:p14="http://schemas.microsoft.com/office/powerpoint/2010/main" val="376239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931" y="796792"/>
            <a:ext cx="10712138" cy="2217516"/>
          </a:xfrm>
        </p:spPr>
        <p:txBody>
          <a:bodyPr>
            <a:normAutofit/>
          </a:bodyPr>
          <a:lstStyle/>
          <a:p>
            <a:r>
              <a:rPr lang="en-US" sz="4400" b="1" dirty="0"/>
              <a:t>(Towards) Controllable Level Blending between Games using Variational Autoencoders</a:t>
            </a:r>
          </a:p>
        </p:txBody>
      </p:sp>
      <p:sp>
        <p:nvSpPr>
          <p:cNvPr id="3" name="Subtitle 2"/>
          <p:cNvSpPr>
            <a:spLocks noGrp="1"/>
          </p:cNvSpPr>
          <p:nvPr>
            <p:ph type="subTitle" idx="1"/>
          </p:nvPr>
        </p:nvSpPr>
        <p:spPr>
          <a:xfrm>
            <a:off x="1959669" y="4589029"/>
            <a:ext cx="10232331" cy="1691640"/>
          </a:xfrm>
        </p:spPr>
        <p:txBody>
          <a:bodyPr>
            <a:noAutofit/>
          </a:bodyPr>
          <a:lstStyle/>
          <a:p>
            <a:pPr algn="l"/>
            <a:r>
              <a:rPr lang="en-US" sz="3600" dirty="0"/>
              <a:t>Still no playability!</a:t>
            </a:r>
          </a:p>
          <a:p>
            <a:endParaRPr lang="en-US" sz="3600" dirty="0"/>
          </a:p>
          <a:p>
            <a:pPr algn="l"/>
            <a:r>
              <a:rPr lang="en-US" sz="3600" dirty="0"/>
              <a:t>Promising results and future directions!</a:t>
            </a:r>
          </a:p>
        </p:txBody>
      </p:sp>
      <p:pic>
        <p:nvPicPr>
          <p:cNvPr id="10244" name="Picture 4" descr="Download Smiling Emoji with Smiling Eyes Icon">
            <a:extLst>
              <a:ext uri="{FF2B5EF4-FFF2-40B4-BE49-F238E27FC236}">
                <a16:creationId xmlns:a16="http://schemas.microsoft.com/office/drawing/2014/main" id="{0EBAEB1D-7A6F-4365-BB8D-137E63CEC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122" y="5578195"/>
            <a:ext cx="1044485" cy="1044485"/>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RÃ©sultats de recherche d'images pour Â«Â crying emojiÂ Â»">
            <a:extLst>
              <a:ext uri="{FF2B5EF4-FFF2-40B4-BE49-F238E27FC236}">
                <a16:creationId xmlns:a16="http://schemas.microsoft.com/office/drawing/2014/main" id="{5286346A-DBD3-446B-A5FF-DBB89F32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31" y="4363124"/>
            <a:ext cx="922868" cy="9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319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Application in Co-Creative Design</a:t>
            </a:r>
          </a:p>
        </p:txBody>
      </p:sp>
      <p:sp>
        <p:nvSpPr>
          <p:cNvPr id="3" name="TextBox 2">
            <a:extLst>
              <a:ext uri="{FF2B5EF4-FFF2-40B4-BE49-F238E27FC236}">
                <a16:creationId xmlns:a16="http://schemas.microsoft.com/office/drawing/2014/main" id="{752584FD-0E6F-4783-850D-CDE644A40EB6}"/>
              </a:ext>
            </a:extLst>
          </p:cNvPr>
          <p:cNvSpPr txBox="1"/>
          <p:nvPr/>
        </p:nvSpPr>
        <p:spPr>
          <a:xfrm>
            <a:off x="264989" y="1192968"/>
            <a:ext cx="827812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Generating segments satisfying specific properties</a:t>
            </a:r>
          </a:p>
        </p:txBody>
      </p:sp>
      <p:pic>
        <p:nvPicPr>
          <p:cNvPr id="5" name="Picture 4">
            <a:extLst>
              <a:ext uri="{FF2B5EF4-FFF2-40B4-BE49-F238E27FC236}">
                <a16:creationId xmlns:a16="http://schemas.microsoft.com/office/drawing/2014/main" id="{49CBDDE7-F9B5-4DA9-96EF-65062A507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89" y="2693126"/>
            <a:ext cx="2140131" cy="2140131"/>
          </a:xfrm>
          <a:prstGeom prst="rect">
            <a:avLst/>
          </a:prstGeom>
        </p:spPr>
      </p:pic>
      <p:pic>
        <p:nvPicPr>
          <p:cNvPr id="7" name="Picture 6">
            <a:extLst>
              <a:ext uri="{FF2B5EF4-FFF2-40B4-BE49-F238E27FC236}">
                <a16:creationId xmlns:a16="http://schemas.microsoft.com/office/drawing/2014/main" id="{401B2C89-898B-43C3-8BAE-F9D8112D7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873" y="2693126"/>
            <a:ext cx="2140131" cy="2140131"/>
          </a:xfrm>
          <a:prstGeom prst="rect">
            <a:avLst/>
          </a:prstGeom>
        </p:spPr>
      </p:pic>
      <p:pic>
        <p:nvPicPr>
          <p:cNvPr id="9" name="Picture 8">
            <a:extLst>
              <a:ext uri="{FF2B5EF4-FFF2-40B4-BE49-F238E27FC236}">
                <a16:creationId xmlns:a16="http://schemas.microsoft.com/office/drawing/2014/main" id="{F5BB2317-BA63-48C1-8544-BC0AF2F43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6757" y="2693126"/>
            <a:ext cx="2140131" cy="2140131"/>
          </a:xfrm>
          <a:prstGeom prst="rect">
            <a:avLst/>
          </a:prstGeom>
        </p:spPr>
      </p:pic>
      <p:pic>
        <p:nvPicPr>
          <p:cNvPr id="11" name="Picture 10">
            <a:extLst>
              <a:ext uri="{FF2B5EF4-FFF2-40B4-BE49-F238E27FC236}">
                <a16:creationId xmlns:a16="http://schemas.microsoft.com/office/drawing/2014/main" id="{C861AF11-0FC1-48A4-A923-74BCCD414E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2641" y="2693126"/>
            <a:ext cx="2140131" cy="2140131"/>
          </a:xfrm>
          <a:prstGeom prst="rect">
            <a:avLst/>
          </a:prstGeom>
        </p:spPr>
      </p:pic>
      <p:pic>
        <p:nvPicPr>
          <p:cNvPr id="13" name="Picture 12">
            <a:extLst>
              <a:ext uri="{FF2B5EF4-FFF2-40B4-BE49-F238E27FC236}">
                <a16:creationId xmlns:a16="http://schemas.microsoft.com/office/drawing/2014/main" id="{C09EB38A-FA64-4AC7-961D-F492FB03E7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8525" y="2693126"/>
            <a:ext cx="2140131" cy="2140131"/>
          </a:xfrm>
          <a:prstGeom prst="rect">
            <a:avLst/>
          </a:prstGeom>
        </p:spPr>
      </p:pic>
      <p:sp>
        <p:nvSpPr>
          <p:cNvPr id="14" name="TextBox 13">
            <a:extLst>
              <a:ext uri="{FF2B5EF4-FFF2-40B4-BE49-F238E27FC236}">
                <a16:creationId xmlns:a16="http://schemas.microsoft.com/office/drawing/2014/main" id="{6C546FD9-258B-45DD-8CF6-E415AD9122A5}"/>
              </a:ext>
            </a:extLst>
          </p:cNvPr>
          <p:cNvSpPr txBox="1"/>
          <p:nvPr/>
        </p:nvSpPr>
        <p:spPr>
          <a:xfrm>
            <a:off x="755320" y="4850628"/>
            <a:ext cx="2236384" cy="369332"/>
          </a:xfrm>
          <a:prstGeom prst="rect">
            <a:avLst/>
          </a:prstGeom>
          <a:noFill/>
        </p:spPr>
        <p:txBody>
          <a:bodyPr wrap="square" rtlCol="0">
            <a:spAutoFit/>
          </a:bodyPr>
          <a:lstStyle/>
          <a:p>
            <a:r>
              <a:rPr lang="en-US" b="1" dirty="0"/>
              <a:t> KI Hazards</a:t>
            </a:r>
          </a:p>
        </p:txBody>
      </p:sp>
      <p:sp>
        <p:nvSpPr>
          <p:cNvPr id="15" name="TextBox 14">
            <a:extLst>
              <a:ext uri="{FF2B5EF4-FFF2-40B4-BE49-F238E27FC236}">
                <a16:creationId xmlns:a16="http://schemas.microsoft.com/office/drawing/2014/main" id="{1A1681C4-2635-4A86-B877-6D17D50133F1}"/>
              </a:ext>
            </a:extLst>
          </p:cNvPr>
          <p:cNvSpPr txBox="1"/>
          <p:nvPr/>
        </p:nvSpPr>
        <p:spPr>
          <a:xfrm>
            <a:off x="2991704" y="4867999"/>
            <a:ext cx="2236384" cy="369332"/>
          </a:xfrm>
          <a:prstGeom prst="rect">
            <a:avLst/>
          </a:prstGeom>
          <a:noFill/>
        </p:spPr>
        <p:txBody>
          <a:bodyPr wrap="square" rtlCol="0">
            <a:spAutoFit/>
          </a:bodyPr>
          <a:lstStyle/>
          <a:p>
            <a:r>
              <a:rPr lang="en-US" b="1" dirty="0"/>
              <a:t>SMB ?-Marks</a:t>
            </a:r>
          </a:p>
        </p:txBody>
      </p:sp>
      <p:sp>
        <p:nvSpPr>
          <p:cNvPr id="16" name="TextBox 15">
            <a:extLst>
              <a:ext uri="{FF2B5EF4-FFF2-40B4-BE49-F238E27FC236}">
                <a16:creationId xmlns:a16="http://schemas.microsoft.com/office/drawing/2014/main" id="{A423DDC2-8E96-4073-A509-905EC90B7238}"/>
              </a:ext>
            </a:extLst>
          </p:cNvPr>
          <p:cNvSpPr txBox="1"/>
          <p:nvPr/>
        </p:nvSpPr>
        <p:spPr>
          <a:xfrm>
            <a:off x="5380488" y="4867999"/>
            <a:ext cx="2236384" cy="369332"/>
          </a:xfrm>
          <a:prstGeom prst="rect">
            <a:avLst/>
          </a:prstGeom>
          <a:noFill/>
        </p:spPr>
        <p:txBody>
          <a:bodyPr wrap="square" rtlCol="0">
            <a:spAutoFit/>
          </a:bodyPr>
          <a:lstStyle/>
          <a:p>
            <a:r>
              <a:rPr lang="en-US" b="1" dirty="0"/>
              <a:t>SMB Enemies</a:t>
            </a:r>
          </a:p>
        </p:txBody>
      </p:sp>
      <p:sp>
        <p:nvSpPr>
          <p:cNvPr id="17" name="TextBox 16">
            <a:extLst>
              <a:ext uri="{FF2B5EF4-FFF2-40B4-BE49-F238E27FC236}">
                <a16:creationId xmlns:a16="http://schemas.microsoft.com/office/drawing/2014/main" id="{0F6153E4-25DE-4568-B9C7-943CEE85B05E}"/>
              </a:ext>
            </a:extLst>
          </p:cNvPr>
          <p:cNvSpPr txBox="1"/>
          <p:nvPr/>
        </p:nvSpPr>
        <p:spPr>
          <a:xfrm>
            <a:off x="7981307" y="4833257"/>
            <a:ext cx="2236384" cy="369332"/>
          </a:xfrm>
          <a:prstGeom prst="rect">
            <a:avLst/>
          </a:prstGeom>
          <a:noFill/>
        </p:spPr>
        <p:txBody>
          <a:bodyPr wrap="square" rtlCol="0">
            <a:spAutoFit/>
          </a:bodyPr>
          <a:lstStyle/>
          <a:p>
            <a:r>
              <a:rPr lang="en-US" b="1" dirty="0"/>
              <a:t>KI Doors</a:t>
            </a:r>
          </a:p>
        </p:txBody>
      </p:sp>
      <p:sp>
        <p:nvSpPr>
          <p:cNvPr id="18" name="TextBox 17">
            <a:extLst>
              <a:ext uri="{FF2B5EF4-FFF2-40B4-BE49-F238E27FC236}">
                <a16:creationId xmlns:a16="http://schemas.microsoft.com/office/drawing/2014/main" id="{9201437C-9A95-44D3-88B4-C0537F567335}"/>
              </a:ext>
            </a:extLst>
          </p:cNvPr>
          <p:cNvSpPr txBox="1"/>
          <p:nvPr/>
        </p:nvSpPr>
        <p:spPr>
          <a:xfrm>
            <a:off x="10121438" y="4800991"/>
            <a:ext cx="2236384" cy="369332"/>
          </a:xfrm>
          <a:prstGeom prst="rect">
            <a:avLst/>
          </a:prstGeom>
          <a:noFill/>
        </p:spPr>
        <p:txBody>
          <a:bodyPr wrap="square" rtlCol="0">
            <a:spAutoFit/>
          </a:bodyPr>
          <a:lstStyle/>
          <a:p>
            <a:r>
              <a:rPr lang="en-US" b="1" dirty="0"/>
              <a:t>KI Platforms</a:t>
            </a:r>
          </a:p>
        </p:txBody>
      </p:sp>
    </p:spTree>
    <p:extLst>
      <p:ext uri="{BB962C8B-B14F-4D97-AF65-F5344CB8AC3E}">
        <p14:creationId xmlns:p14="http://schemas.microsoft.com/office/powerpoint/2010/main" val="168972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Application in Co-Creative Design</a:t>
            </a:r>
          </a:p>
        </p:txBody>
      </p:sp>
      <p:sp>
        <p:nvSpPr>
          <p:cNvPr id="3" name="TextBox 2">
            <a:extLst>
              <a:ext uri="{FF2B5EF4-FFF2-40B4-BE49-F238E27FC236}">
                <a16:creationId xmlns:a16="http://schemas.microsoft.com/office/drawing/2014/main" id="{752584FD-0E6F-4783-850D-CDE644A40EB6}"/>
              </a:ext>
            </a:extLst>
          </p:cNvPr>
          <p:cNvSpPr txBox="1"/>
          <p:nvPr/>
        </p:nvSpPr>
        <p:spPr>
          <a:xfrm>
            <a:off x="264989" y="1192969"/>
            <a:ext cx="1111276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Generating segments with desired proportions of different games</a:t>
            </a:r>
          </a:p>
        </p:txBody>
      </p:sp>
      <p:pic>
        <p:nvPicPr>
          <p:cNvPr id="5" name="Picture 4">
            <a:extLst>
              <a:ext uri="{FF2B5EF4-FFF2-40B4-BE49-F238E27FC236}">
                <a16:creationId xmlns:a16="http://schemas.microsoft.com/office/drawing/2014/main" id="{3DAB901E-A03D-42A9-9948-B3913DF870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52" y="2852530"/>
            <a:ext cx="2085230" cy="2085230"/>
          </a:xfrm>
          <a:prstGeom prst="rect">
            <a:avLst/>
          </a:prstGeom>
        </p:spPr>
      </p:pic>
      <p:pic>
        <p:nvPicPr>
          <p:cNvPr id="7" name="Picture 6">
            <a:extLst>
              <a:ext uri="{FF2B5EF4-FFF2-40B4-BE49-F238E27FC236}">
                <a16:creationId xmlns:a16="http://schemas.microsoft.com/office/drawing/2014/main" id="{92F94309-FD2C-48A0-A412-E7E6E476F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6900" y="2852530"/>
            <a:ext cx="2085230" cy="2085230"/>
          </a:xfrm>
          <a:prstGeom prst="rect">
            <a:avLst/>
          </a:prstGeom>
        </p:spPr>
      </p:pic>
      <p:pic>
        <p:nvPicPr>
          <p:cNvPr id="9" name="Picture 8">
            <a:extLst>
              <a:ext uri="{FF2B5EF4-FFF2-40B4-BE49-F238E27FC236}">
                <a16:creationId xmlns:a16="http://schemas.microsoft.com/office/drawing/2014/main" id="{3141C238-A4AA-4D84-AEF9-66213CFEA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6348" y="2852530"/>
            <a:ext cx="2085230" cy="2085230"/>
          </a:xfrm>
          <a:prstGeom prst="rect">
            <a:avLst/>
          </a:prstGeom>
        </p:spPr>
      </p:pic>
      <p:pic>
        <p:nvPicPr>
          <p:cNvPr id="11" name="Picture 10">
            <a:extLst>
              <a:ext uri="{FF2B5EF4-FFF2-40B4-BE49-F238E27FC236}">
                <a16:creationId xmlns:a16="http://schemas.microsoft.com/office/drawing/2014/main" id="{40A0997C-7F8A-48B7-9616-8B42662E6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9488" y="2852530"/>
            <a:ext cx="2085230" cy="2085230"/>
          </a:xfrm>
          <a:prstGeom prst="rect">
            <a:avLst/>
          </a:prstGeom>
        </p:spPr>
      </p:pic>
      <p:pic>
        <p:nvPicPr>
          <p:cNvPr id="13" name="Picture 12">
            <a:extLst>
              <a:ext uri="{FF2B5EF4-FFF2-40B4-BE49-F238E27FC236}">
                <a16:creationId xmlns:a16="http://schemas.microsoft.com/office/drawing/2014/main" id="{9D2126A2-73EE-4C71-8200-AEC74F8F37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6440" y="2852530"/>
            <a:ext cx="2085230" cy="2085230"/>
          </a:xfrm>
          <a:prstGeom prst="rect">
            <a:avLst/>
          </a:prstGeom>
        </p:spPr>
      </p:pic>
      <p:sp>
        <p:nvSpPr>
          <p:cNvPr id="14" name="TextBox 13">
            <a:extLst>
              <a:ext uri="{FF2B5EF4-FFF2-40B4-BE49-F238E27FC236}">
                <a16:creationId xmlns:a16="http://schemas.microsoft.com/office/drawing/2014/main" id="{6AA8B638-E470-410B-923B-AF99CC51E43A}"/>
              </a:ext>
            </a:extLst>
          </p:cNvPr>
          <p:cNvSpPr txBox="1"/>
          <p:nvPr/>
        </p:nvSpPr>
        <p:spPr>
          <a:xfrm>
            <a:off x="1023915" y="4937760"/>
            <a:ext cx="2236384" cy="369332"/>
          </a:xfrm>
          <a:prstGeom prst="rect">
            <a:avLst/>
          </a:prstGeom>
          <a:noFill/>
        </p:spPr>
        <p:txBody>
          <a:bodyPr wrap="square" rtlCol="0">
            <a:spAutoFit/>
          </a:bodyPr>
          <a:lstStyle/>
          <a:p>
            <a:r>
              <a:rPr lang="en-US" b="1" dirty="0"/>
              <a:t>0% SMB</a:t>
            </a:r>
          </a:p>
        </p:txBody>
      </p:sp>
      <p:sp>
        <p:nvSpPr>
          <p:cNvPr id="15" name="TextBox 14">
            <a:extLst>
              <a:ext uri="{FF2B5EF4-FFF2-40B4-BE49-F238E27FC236}">
                <a16:creationId xmlns:a16="http://schemas.microsoft.com/office/drawing/2014/main" id="{616123B1-FA90-4A61-9926-A769706837B2}"/>
              </a:ext>
            </a:extLst>
          </p:cNvPr>
          <p:cNvSpPr txBox="1"/>
          <p:nvPr/>
        </p:nvSpPr>
        <p:spPr>
          <a:xfrm>
            <a:off x="3201114" y="4937760"/>
            <a:ext cx="2236384" cy="369332"/>
          </a:xfrm>
          <a:prstGeom prst="rect">
            <a:avLst/>
          </a:prstGeom>
          <a:noFill/>
        </p:spPr>
        <p:txBody>
          <a:bodyPr wrap="square" rtlCol="0">
            <a:spAutoFit/>
          </a:bodyPr>
          <a:lstStyle/>
          <a:p>
            <a:r>
              <a:rPr lang="en-US" b="1" dirty="0"/>
              <a:t>25% SMB</a:t>
            </a:r>
          </a:p>
        </p:txBody>
      </p:sp>
      <p:sp>
        <p:nvSpPr>
          <p:cNvPr id="16" name="TextBox 15">
            <a:extLst>
              <a:ext uri="{FF2B5EF4-FFF2-40B4-BE49-F238E27FC236}">
                <a16:creationId xmlns:a16="http://schemas.microsoft.com/office/drawing/2014/main" id="{3066388D-49D4-4F06-8F6B-0BEC76172E02}"/>
              </a:ext>
            </a:extLst>
          </p:cNvPr>
          <p:cNvSpPr txBox="1"/>
          <p:nvPr/>
        </p:nvSpPr>
        <p:spPr>
          <a:xfrm>
            <a:off x="5480562" y="4937760"/>
            <a:ext cx="2236384" cy="369332"/>
          </a:xfrm>
          <a:prstGeom prst="rect">
            <a:avLst/>
          </a:prstGeom>
          <a:noFill/>
        </p:spPr>
        <p:txBody>
          <a:bodyPr wrap="square" rtlCol="0">
            <a:spAutoFit/>
          </a:bodyPr>
          <a:lstStyle/>
          <a:p>
            <a:r>
              <a:rPr lang="en-US" b="1" dirty="0"/>
              <a:t>50% SMB</a:t>
            </a:r>
          </a:p>
        </p:txBody>
      </p:sp>
      <p:sp>
        <p:nvSpPr>
          <p:cNvPr id="17" name="TextBox 16">
            <a:extLst>
              <a:ext uri="{FF2B5EF4-FFF2-40B4-BE49-F238E27FC236}">
                <a16:creationId xmlns:a16="http://schemas.microsoft.com/office/drawing/2014/main" id="{059989C6-2532-4F7F-BCC4-F1D31D104402}"/>
              </a:ext>
            </a:extLst>
          </p:cNvPr>
          <p:cNvSpPr txBox="1"/>
          <p:nvPr/>
        </p:nvSpPr>
        <p:spPr>
          <a:xfrm>
            <a:off x="7716946" y="4937760"/>
            <a:ext cx="2236384" cy="369332"/>
          </a:xfrm>
          <a:prstGeom prst="rect">
            <a:avLst/>
          </a:prstGeom>
          <a:noFill/>
        </p:spPr>
        <p:txBody>
          <a:bodyPr wrap="square" rtlCol="0">
            <a:spAutoFit/>
          </a:bodyPr>
          <a:lstStyle/>
          <a:p>
            <a:r>
              <a:rPr lang="en-US" b="1" dirty="0"/>
              <a:t>75% SMB</a:t>
            </a:r>
          </a:p>
        </p:txBody>
      </p:sp>
      <p:sp>
        <p:nvSpPr>
          <p:cNvPr id="18" name="TextBox 17">
            <a:extLst>
              <a:ext uri="{FF2B5EF4-FFF2-40B4-BE49-F238E27FC236}">
                <a16:creationId xmlns:a16="http://schemas.microsoft.com/office/drawing/2014/main" id="{982885F8-CD0F-403C-B4D4-7CEB5908DF8F}"/>
              </a:ext>
            </a:extLst>
          </p:cNvPr>
          <p:cNvSpPr txBox="1"/>
          <p:nvPr/>
        </p:nvSpPr>
        <p:spPr>
          <a:xfrm>
            <a:off x="10049893" y="4937760"/>
            <a:ext cx="2236384" cy="369332"/>
          </a:xfrm>
          <a:prstGeom prst="rect">
            <a:avLst/>
          </a:prstGeom>
          <a:noFill/>
        </p:spPr>
        <p:txBody>
          <a:bodyPr wrap="square" rtlCol="0">
            <a:spAutoFit/>
          </a:bodyPr>
          <a:lstStyle/>
          <a:p>
            <a:r>
              <a:rPr lang="en-US" b="1" dirty="0"/>
              <a:t>100% SMB</a:t>
            </a:r>
          </a:p>
        </p:txBody>
      </p:sp>
    </p:spTree>
    <p:extLst>
      <p:ext uri="{BB962C8B-B14F-4D97-AF65-F5344CB8AC3E}">
        <p14:creationId xmlns:p14="http://schemas.microsoft.com/office/powerpoint/2010/main" val="1661839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Future Work</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00597"/>
            <a:ext cx="5929035"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Playability</a:t>
            </a:r>
          </a:p>
          <a:p>
            <a:endParaRPr lang="en-US" sz="2400" dirty="0"/>
          </a:p>
        </p:txBody>
      </p:sp>
    </p:spTree>
    <p:extLst>
      <p:ext uri="{BB962C8B-B14F-4D97-AF65-F5344CB8AC3E}">
        <p14:creationId xmlns:p14="http://schemas.microsoft.com/office/powerpoint/2010/main" val="259946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Future Work</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00597"/>
            <a:ext cx="592903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Playability</a:t>
            </a:r>
          </a:p>
          <a:p>
            <a:endParaRPr lang="en-US" sz="2400" dirty="0"/>
          </a:p>
          <a:p>
            <a:pPr marL="285750" indent="-285750">
              <a:buFont typeface="Arial" panose="020B0604020202020204" pitchFamily="34" charset="0"/>
              <a:buChar char="•"/>
            </a:pPr>
            <a:r>
              <a:rPr lang="en-US" sz="2400" dirty="0"/>
              <a:t>Vector math in level design space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534870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Future Work</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00597"/>
            <a:ext cx="592903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Playability</a:t>
            </a:r>
          </a:p>
          <a:p>
            <a:endParaRPr lang="en-US" sz="2400" dirty="0"/>
          </a:p>
          <a:p>
            <a:pPr marL="285750" indent="-285750">
              <a:buFont typeface="Arial" panose="020B0604020202020204" pitchFamily="34" charset="0"/>
              <a:buChar char="•"/>
            </a:pPr>
            <a:r>
              <a:rPr lang="en-US" sz="2400" dirty="0"/>
              <a:t>Vector math in level design space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Co-Creative Level Design Tool</a:t>
            </a:r>
          </a:p>
        </p:txBody>
      </p:sp>
    </p:spTree>
    <p:extLst>
      <p:ext uri="{BB962C8B-B14F-4D97-AF65-F5344CB8AC3E}">
        <p14:creationId xmlns:p14="http://schemas.microsoft.com/office/powerpoint/2010/main" val="135689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Future Work</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00597"/>
            <a:ext cx="592903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Playability</a:t>
            </a:r>
          </a:p>
          <a:p>
            <a:endParaRPr lang="en-US" sz="2400" dirty="0"/>
          </a:p>
          <a:p>
            <a:pPr marL="285750" indent="-285750">
              <a:buFont typeface="Arial" panose="020B0604020202020204" pitchFamily="34" charset="0"/>
              <a:buChar char="•"/>
            </a:pPr>
            <a:r>
              <a:rPr lang="en-US" sz="2400" dirty="0"/>
              <a:t>Vector math in level design space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Co-Creative Level Design Tool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Multiple Games and Genres</a:t>
            </a:r>
          </a:p>
        </p:txBody>
      </p:sp>
    </p:spTree>
    <p:extLst>
      <p:ext uri="{BB962C8B-B14F-4D97-AF65-F5344CB8AC3E}">
        <p14:creationId xmlns:p14="http://schemas.microsoft.com/office/powerpoint/2010/main" val="2893636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Future Work</a:t>
            </a:r>
          </a:p>
        </p:txBody>
      </p:sp>
      <p:sp>
        <p:nvSpPr>
          <p:cNvPr id="3" name="TextBox 2">
            <a:extLst>
              <a:ext uri="{FF2B5EF4-FFF2-40B4-BE49-F238E27FC236}">
                <a16:creationId xmlns:a16="http://schemas.microsoft.com/office/drawing/2014/main" id="{752584FD-0E6F-4783-850D-CDE644A40EB6}"/>
              </a:ext>
            </a:extLst>
          </p:cNvPr>
          <p:cNvSpPr txBox="1"/>
          <p:nvPr/>
        </p:nvSpPr>
        <p:spPr>
          <a:xfrm>
            <a:off x="382555" y="1000597"/>
            <a:ext cx="592903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Playability</a:t>
            </a:r>
          </a:p>
          <a:p>
            <a:endParaRPr lang="en-US" sz="2400" dirty="0"/>
          </a:p>
          <a:p>
            <a:pPr marL="285750" indent="-285750">
              <a:buFont typeface="Arial" panose="020B0604020202020204" pitchFamily="34" charset="0"/>
              <a:buChar char="•"/>
            </a:pPr>
            <a:r>
              <a:rPr lang="en-US" sz="2400" dirty="0"/>
              <a:t>Vector math in level design space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Co-Creative Level Design Tool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Multiple Games and Genres</a:t>
            </a:r>
          </a:p>
        </p:txBody>
      </p:sp>
      <p:sp>
        <p:nvSpPr>
          <p:cNvPr id="5" name="TextBox 4">
            <a:extLst>
              <a:ext uri="{FF2B5EF4-FFF2-40B4-BE49-F238E27FC236}">
                <a16:creationId xmlns:a16="http://schemas.microsoft.com/office/drawing/2014/main" id="{16098B01-7638-4C5B-A13C-89F0A5C28739}"/>
              </a:ext>
            </a:extLst>
          </p:cNvPr>
          <p:cNvSpPr txBox="1"/>
          <p:nvPr/>
        </p:nvSpPr>
        <p:spPr>
          <a:xfrm>
            <a:off x="3202171" y="5191200"/>
            <a:ext cx="5787656" cy="1569660"/>
          </a:xfrm>
          <a:prstGeom prst="rect">
            <a:avLst/>
          </a:prstGeom>
          <a:noFill/>
        </p:spPr>
        <p:txBody>
          <a:bodyPr wrap="square" rtlCol="0">
            <a:spAutoFit/>
          </a:bodyPr>
          <a:lstStyle/>
          <a:p>
            <a:pPr algn="ctr"/>
            <a:r>
              <a:rPr lang="en-US" sz="3200" dirty="0"/>
              <a:t>Anurag Sarkar</a:t>
            </a:r>
            <a:br>
              <a:rPr lang="en-US" sz="3200" dirty="0"/>
            </a:br>
            <a:r>
              <a:rPr lang="en-US" sz="3200" dirty="0"/>
              <a:t>Northeastern University</a:t>
            </a:r>
            <a:br>
              <a:rPr lang="en-US" sz="3200" dirty="0"/>
            </a:br>
            <a:r>
              <a:rPr lang="en-US" sz="3200" i="1" dirty="0"/>
              <a:t>sarkar.an@husky.neu.edu</a:t>
            </a:r>
          </a:p>
        </p:txBody>
      </p:sp>
      <p:sp>
        <p:nvSpPr>
          <p:cNvPr id="6" name="Title 1">
            <a:extLst>
              <a:ext uri="{FF2B5EF4-FFF2-40B4-BE49-F238E27FC236}">
                <a16:creationId xmlns:a16="http://schemas.microsoft.com/office/drawing/2014/main" id="{5FD70284-DD47-4411-BDA8-7E8E3E0F2520}"/>
              </a:ext>
            </a:extLst>
          </p:cNvPr>
          <p:cNvSpPr txBox="1">
            <a:spLocks/>
          </p:cNvSpPr>
          <p:nvPr/>
        </p:nvSpPr>
        <p:spPr>
          <a:xfrm>
            <a:off x="4304684" y="4396111"/>
            <a:ext cx="3582631" cy="795089"/>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n>
                  <a:noFill/>
                </a:ln>
                <a:solidFill>
                  <a:prstClr val="black"/>
                </a:solidFill>
                <a:effectLst/>
                <a:cs typeface="+mj-cs"/>
              </a:rPr>
              <a:t>Contact</a:t>
            </a:r>
            <a:endParaRPr lang="en-US" dirty="0"/>
          </a:p>
        </p:txBody>
      </p:sp>
    </p:spTree>
    <p:extLst>
      <p:ext uri="{BB962C8B-B14F-4D97-AF65-F5344CB8AC3E}">
        <p14:creationId xmlns:p14="http://schemas.microsoft.com/office/powerpoint/2010/main" val="399815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3" name="TextBox 2">
            <a:extLst>
              <a:ext uri="{FF2B5EF4-FFF2-40B4-BE49-F238E27FC236}">
                <a16:creationId xmlns:a16="http://schemas.microsoft.com/office/drawing/2014/main" id="{752584FD-0E6F-4783-850D-CDE644A40EB6}"/>
              </a:ext>
            </a:extLst>
          </p:cNvPr>
          <p:cNvSpPr txBox="1"/>
          <p:nvPr/>
        </p:nvSpPr>
        <p:spPr>
          <a:xfrm>
            <a:off x="166965" y="1380071"/>
            <a:ext cx="5319436"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Past work on training models on existing levels to generate new levels</a:t>
            </a:r>
          </a:p>
          <a:p>
            <a:pPr marL="742950" lvl="1" indent="-285750">
              <a:buFont typeface="Arial" panose="020B0604020202020204" pitchFamily="34" charset="0"/>
              <a:buChar char="•"/>
            </a:pPr>
            <a:r>
              <a:rPr lang="en-US" sz="2400" dirty="0"/>
              <a:t>Sequence prediction using LSTMs</a:t>
            </a:r>
          </a:p>
          <a:p>
            <a:pPr marL="742950" lvl="1" indent="-285750">
              <a:buFont typeface="Arial" panose="020B0604020202020204" pitchFamily="34" charset="0"/>
              <a:buChar char="•"/>
            </a:pPr>
            <a:r>
              <a:rPr lang="en-US" sz="2400" dirty="0"/>
              <a:t>Conceptual blending using graphical models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p:txBody>
      </p:sp>
      <p:pic>
        <p:nvPicPr>
          <p:cNvPr id="5" name="Picture 4">
            <a:extLst>
              <a:ext uri="{FF2B5EF4-FFF2-40B4-BE49-F238E27FC236}">
                <a16:creationId xmlns:a16="http://schemas.microsoft.com/office/drawing/2014/main" id="{083073D3-8BEB-4CD0-9E49-D68E28518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000" y="4264653"/>
            <a:ext cx="6184490" cy="1855347"/>
          </a:xfrm>
          <a:prstGeom prst="rect">
            <a:avLst/>
          </a:prstGeom>
        </p:spPr>
      </p:pic>
      <p:sp>
        <p:nvSpPr>
          <p:cNvPr id="6" name="TextBox 5">
            <a:extLst>
              <a:ext uri="{FF2B5EF4-FFF2-40B4-BE49-F238E27FC236}">
                <a16:creationId xmlns:a16="http://schemas.microsoft.com/office/drawing/2014/main" id="{A9901EA9-377B-46C3-93D6-AC30F55EBD3B}"/>
              </a:ext>
            </a:extLst>
          </p:cNvPr>
          <p:cNvSpPr txBox="1"/>
          <p:nvPr/>
        </p:nvSpPr>
        <p:spPr>
          <a:xfrm>
            <a:off x="5697796" y="6159162"/>
            <a:ext cx="3404203" cy="369332"/>
          </a:xfrm>
          <a:prstGeom prst="rect">
            <a:avLst/>
          </a:prstGeom>
          <a:noFill/>
        </p:spPr>
        <p:txBody>
          <a:bodyPr wrap="square" rtlCol="0">
            <a:spAutoFit/>
          </a:bodyPr>
          <a:lstStyle/>
          <a:p>
            <a:r>
              <a:rPr lang="en-US" i="1" dirty="0" err="1"/>
              <a:t>Guzdial</a:t>
            </a:r>
            <a:r>
              <a:rPr lang="en-US" i="1" dirty="0"/>
              <a:t> and </a:t>
            </a:r>
            <a:r>
              <a:rPr lang="en-US" i="1" dirty="0" err="1"/>
              <a:t>Riedl</a:t>
            </a:r>
            <a:r>
              <a:rPr lang="en-US" i="1" dirty="0"/>
              <a:t>, 2016</a:t>
            </a:r>
          </a:p>
        </p:txBody>
      </p:sp>
      <p:pic>
        <p:nvPicPr>
          <p:cNvPr id="7" name="Picture 6">
            <a:extLst>
              <a:ext uri="{FF2B5EF4-FFF2-40B4-BE49-F238E27FC236}">
                <a16:creationId xmlns:a16="http://schemas.microsoft.com/office/drawing/2014/main" id="{00443BF6-3319-489A-8D89-397CE4F8D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99" y="1066774"/>
            <a:ext cx="2343101" cy="2562026"/>
          </a:xfrm>
          <a:prstGeom prst="rect">
            <a:avLst/>
          </a:prstGeom>
        </p:spPr>
      </p:pic>
      <p:sp>
        <p:nvSpPr>
          <p:cNvPr id="9" name="TextBox 8">
            <a:extLst>
              <a:ext uri="{FF2B5EF4-FFF2-40B4-BE49-F238E27FC236}">
                <a16:creationId xmlns:a16="http://schemas.microsoft.com/office/drawing/2014/main" id="{791A29B5-9F9B-49EC-BDF1-7DD90455A038}"/>
              </a:ext>
            </a:extLst>
          </p:cNvPr>
          <p:cNvSpPr txBox="1"/>
          <p:nvPr/>
        </p:nvSpPr>
        <p:spPr>
          <a:xfrm>
            <a:off x="7726996" y="3609332"/>
            <a:ext cx="3404203" cy="369332"/>
          </a:xfrm>
          <a:prstGeom prst="rect">
            <a:avLst/>
          </a:prstGeom>
          <a:noFill/>
        </p:spPr>
        <p:txBody>
          <a:bodyPr wrap="square" rtlCol="0">
            <a:spAutoFit/>
          </a:bodyPr>
          <a:lstStyle/>
          <a:p>
            <a:r>
              <a:rPr lang="en-US" i="1" dirty="0"/>
              <a:t>Summerville and </a:t>
            </a:r>
            <a:r>
              <a:rPr lang="en-US" i="1" dirty="0" err="1"/>
              <a:t>Mateas</a:t>
            </a:r>
            <a:r>
              <a:rPr lang="en-US" i="1" dirty="0"/>
              <a:t>, 2016</a:t>
            </a:r>
          </a:p>
        </p:txBody>
      </p:sp>
    </p:spTree>
    <p:extLst>
      <p:ext uri="{BB962C8B-B14F-4D97-AF65-F5344CB8AC3E}">
        <p14:creationId xmlns:p14="http://schemas.microsoft.com/office/powerpoint/2010/main" val="378129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3" name="TextBox 2">
            <a:extLst>
              <a:ext uri="{FF2B5EF4-FFF2-40B4-BE49-F238E27FC236}">
                <a16:creationId xmlns:a16="http://schemas.microsoft.com/office/drawing/2014/main" id="{752584FD-0E6F-4783-850D-CDE644A40EB6}"/>
              </a:ext>
            </a:extLst>
          </p:cNvPr>
          <p:cNvSpPr txBox="1"/>
          <p:nvPr/>
        </p:nvSpPr>
        <p:spPr>
          <a:xfrm>
            <a:off x="166965" y="1380071"/>
            <a:ext cx="531943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Past work on training models on existing levels to generate new levels</a:t>
            </a:r>
          </a:p>
          <a:p>
            <a:pPr marL="742950" lvl="1" indent="-285750">
              <a:buFont typeface="Arial" panose="020B0604020202020204" pitchFamily="34" charset="0"/>
              <a:buChar char="•"/>
            </a:pPr>
            <a:r>
              <a:rPr lang="en-US" sz="2400" dirty="0"/>
              <a:t>Sequence prediction using LSTMs</a:t>
            </a:r>
          </a:p>
          <a:p>
            <a:pPr marL="742950" lvl="1" indent="-285750">
              <a:buFont typeface="Arial" panose="020B0604020202020204" pitchFamily="34" charset="0"/>
              <a:buChar char="•"/>
            </a:pPr>
            <a:r>
              <a:rPr lang="en-US" sz="2400" dirty="0"/>
              <a:t>Conceptual blending using graphical models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r>
              <a:rPr lang="en-US" sz="2400" dirty="0" err="1"/>
              <a:t>Gow</a:t>
            </a:r>
            <a:r>
              <a:rPr lang="en-US" sz="2400" dirty="0"/>
              <a:t> and </a:t>
            </a:r>
            <a:r>
              <a:rPr lang="en-US" sz="2400" dirty="0" err="1"/>
              <a:t>Corneli</a:t>
            </a:r>
            <a:r>
              <a:rPr lang="en-US" sz="2400" dirty="0"/>
              <a:t> proposed generating new games by blending entire games</a:t>
            </a:r>
          </a:p>
        </p:txBody>
      </p:sp>
      <p:pic>
        <p:nvPicPr>
          <p:cNvPr id="8" name="Picture 7">
            <a:extLst>
              <a:ext uri="{FF2B5EF4-FFF2-40B4-BE49-F238E27FC236}">
                <a16:creationId xmlns:a16="http://schemas.microsoft.com/office/drawing/2014/main" id="{B312D9B6-24EC-430A-A8D2-E533B9846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61" y="1790900"/>
            <a:ext cx="2963994" cy="1481997"/>
          </a:xfrm>
          <a:prstGeom prst="rect">
            <a:avLst/>
          </a:prstGeom>
        </p:spPr>
      </p:pic>
      <p:pic>
        <p:nvPicPr>
          <p:cNvPr id="10" name="Picture 9">
            <a:extLst>
              <a:ext uri="{FF2B5EF4-FFF2-40B4-BE49-F238E27FC236}">
                <a16:creationId xmlns:a16="http://schemas.microsoft.com/office/drawing/2014/main" id="{009C0F80-3C4A-443F-997C-5326768CC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930" y="4388715"/>
            <a:ext cx="4211354" cy="1962919"/>
          </a:xfrm>
          <a:prstGeom prst="rect">
            <a:avLst/>
          </a:prstGeom>
        </p:spPr>
      </p:pic>
      <p:pic>
        <p:nvPicPr>
          <p:cNvPr id="12" name="Picture 11">
            <a:extLst>
              <a:ext uri="{FF2B5EF4-FFF2-40B4-BE49-F238E27FC236}">
                <a16:creationId xmlns:a16="http://schemas.microsoft.com/office/drawing/2014/main" id="{156B428C-0715-4892-A2A7-1833186C9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8354" y="1584727"/>
            <a:ext cx="2596468" cy="1785072"/>
          </a:xfrm>
          <a:prstGeom prst="rect">
            <a:avLst/>
          </a:prstGeom>
        </p:spPr>
      </p:pic>
      <p:sp>
        <p:nvSpPr>
          <p:cNvPr id="13" name="Plus Sign 12">
            <a:extLst>
              <a:ext uri="{FF2B5EF4-FFF2-40B4-BE49-F238E27FC236}">
                <a16:creationId xmlns:a16="http://schemas.microsoft.com/office/drawing/2014/main" id="{848C48A7-EA29-4EA9-ADC7-BAF7656B20C1}"/>
              </a:ext>
            </a:extLst>
          </p:cNvPr>
          <p:cNvSpPr/>
          <p:nvPr/>
        </p:nvSpPr>
        <p:spPr>
          <a:xfrm>
            <a:off x="8493033" y="2311290"/>
            <a:ext cx="481149" cy="536413"/>
          </a:xfrm>
          <a:prstGeom prst="mathPlu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Equals 13">
            <a:extLst>
              <a:ext uri="{FF2B5EF4-FFF2-40B4-BE49-F238E27FC236}">
                <a16:creationId xmlns:a16="http://schemas.microsoft.com/office/drawing/2014/main" id="{461B9220-283F-4CEE-825F-E2013B6E1EDF}"/>
              </a:ext>
            </a:extLst>
          </p:cNvPr>
          <p:cNvSpPr/>
          <p:nvPr/>
        </p:nvSpPr>
        <p:spPr>
          <a:xfrm>
            <a:off x="8425993" y="3585103"/>
            <a:ext cx="615227" cy="536413"/>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B266D97B-F5A5-4CC7-90E4-DEB886F5F7FB}"/>
              </a:ext>
            </a:extLst>
          </p:cNvPr>
          <p:cNvSpPr txBox="1"/>
          <p:nvPr/>
        </p:nvSpPr>
        <p:spPr>
          <a:xfrm>
            <a:off x="6085565" y="3280798"/>
            <a:ext cx="1502228" cy="369332"/>
          </a:xfrm>
          <a:prstGeom prst="rect">
            <a:avLst/>
          </a:prstGeom>
          <a:noFill/>
        </p:spPr>
        <p:txBody>
          <a:bodyPr wrap="square" rtlCol="0">
            <a:spAutoFit/>
          </a:bodyPr>
          <a:lstStyle/>
          <a:p>
            <a:r>
              <a:rPr lang="en-US" i="1" dirty="0"/>
              <a:t>VGDL Frogger</a:t>
            </a:r>
          </a:p>
        </p:txBody>
      </p:sp>
      <p:sp>
        <p:nvSpPr>
          <p:cNvPr id="16" name="TextBox 15">
            <a:extLst>
              <a:ext uri="{FF2B5EF4-FFF2-40B4-BE49-F238E27FC236}">
                <a16:creationId xmlns:a16="http://schemas.microsoft.com/office/drawing/2014/main" id="{459CBB22-6477-453D-B9F8-D73D0CB97D72}"/>
              </a:ext>
            </a:extLst>
          </p:cNvPr>
          <p:cNvSpPr txBox="1"/>
          <p:nvPr/>
        </p:nvSpPr>
        <p:spPr>
          <a:xfrm>
            <a:off x="9879420" y="3369799"/>
            <a:ext cx="1502228" cy="369332"/>
          </a:xfrm>
          <a:prstGeom prst="rect">
            <a:avLst/>
          </a:prstGeom>
          <a:noFill/>
        </p:spPr>
        <p:txBody>
          <a:bodyPr wrap="square" rtlCol="0">
            <a:spAutoFit/>
          </a:bodyPr>
          <a:lstStyle/>
          <a:p>
            <a:r>
              <a:rPr lang="en-US" i="1" dirty="0"/>
              <a:t>VGDL Zelda</a:t>
            </a:r>
          </a:p>
        </p:txBody>
      </p:sp>
      <p:sp>
        <p:nvSpPr>
          <p:cNvPr id="17" name="TextBox 16">
            <a:extLst>
              <a:ext uri="{FF2B5EF4-FFF2-40B4-BE49-F238E27FC236}">
                <a16:creationId xmlns:a16="http://schemas.microsoft.com/office/drawing/2014/main" id="{02CE014F-4D40-42D9-BF52-26A0DDFA11DA}"/>
              </a:ext>
            </a:extLst>
          </p:cNvPr>
          <p:cNvSpPr txBox="1"/>
          <p:nvPr/>
        </p:nvSpPr>
        <p:spPr>
          <a:xfrm>
            <a:off x="8358955" y="6381463"/>
            <a:ext cx="1502228" cy="369332"/>
          </a:xfrm>
          <a:prstGeom prst="rect">
            <a:avLst/>
          </a:prstGeom>
          <a:noFill/>
        </p:spPr>
        <p:txBody>
          <a:bodyPr wrap="square" rtlCol="0">
            <a:spAutoFit/>
          </a:bodyPr>
          <a:lstStyle/>
          <a:p>
            <a:r>
              <a:rPr lang="en-US" i="1" dirty="0" err="1"/>
              <a:t>Frolda</a:t>
            </a:r>
            <a:endParaRPr lang="en-US" i="1" dirty="0"/>
          </a:p>
        </p:txBody>
      </p:sp>
    </p:spTree>
    <p:extLst>
      <p:ext uri="{BB962C8B-B14F-4D97-AF65-F5344CB8AC3E}">
        <p14:creationId xmlns:p14="http://schemas.microsoft.com/office/powerpoint/2010/main" val="192925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100800"/>
            <a:ext cx="7705075" cy="705308"/>
          </a:xfrm>
        </p:spPr>
        <p:txBody>
          <a:bodyPr>
            <a:normAutofit/>
          </a:bodyPr>
          <a:lstStyle/>
          <a:p>
            <a:pPr algn="ctr"/>
            <a:r>
              <a:rPr lang="en-US" sz="4000" dirty="0"/>
              <a:t>Motivation</a:t>
            </a:r>
          </a:p>
        </p:txBody>
      </p:sp>
      <p:sp>
        <p:nvSpPr>
          <p:cNvPr id="3" name="TextBox 2">
            <a:extLst>
              <a:ext uri="{FF2B5EF4-FFF2-40B4-BE49-F238E27FC236}">
                <a16:creationId xmlns:a16="http://schemas.microsoft.com/office/drawing/2014/main" id="{752584FD-0E6F-4783-850D-CDE644A40EB6}"/>
              </a:ext>
            </a:extLst>
          </p:cNvPr>
          <p:cNvSpPr txBox="1"/>
          <p:nvPr/>
        </p:nvSpPr>
        <p:spPr>
          <a:xfrm>
            <a:off x="166965" y="1380071"/>
            <a:ext cx="531943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Past work on training models on existing levels to generate new levels</a:t>
            </a:r>
          </a:p>
          <a:p>
            <a:pPr marL="742950" lvl="1" indent="-285750">
              <a:buFont typeface="Arial" panose="020B0604020202020204" pitchFamily="34" charset="0"/>
              <a:buChar char="•"/>
            </a:pPr>
            <a:r>
              <a:rPr lang="en-US" sz="2400" dirty="0"/>
              <a:t>Sequence prediction using LSTMs</a:t>
            </a:r>
          </a:p>
          <a:p>
            <a:pPr marL="742950" lvl="1" indent="-285750">
              <a:buFont typeface="Arial" panose="020B0604020202020204" pitchFamily="34" charset="0"/>
              <a:buChar char="•"/>
            </a:pPr>
            <a:r>
              <a:rPr lang="en-US" sz="2400" dirty="0"/>
              <a:t>Conceptual blending using graphical models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r>
              <a:rPr lang="en-US" sz="2400" dirty="0" err="1"/>
              <a:t>Gow</a:t>
            </a:r>
            <a:r>
              <a:rPr lang="en-US" sz="2400" dirty="0"/>
              <a:t> and </a:t>
            </a:r>
            <a:r>
              <a:rPr lang="en-US" sz="2400" dirty="0" err="1"/>
              <a:t>Corneli</a:t>
            </a:r>
            <a:r>
              <a:rPr lang="en-US" sz="2400" dirty="0"/>
              <a:t> proposed generating new games by blending entire games</a:t>
            </a:r>
          </a:p>
        </p:txBody>
      </p:sp>
      <p:pic>
        <p:nvPicPr>
          <p:cNvPr id="8" name="Picture 7">
            <a:extLst>
              <a:ext uri="{FF2B5EF4-FFF2-40B4-BE49-F238E27FC236}">
                <a16:creationId xmlns:a16="http://schemas.microsoft.com/office/drawing/2014/main" id="{B312D9B6-24EC-430A-A8D2-E533B9846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961" y="1790900"/>
            <a:ext cx="2963994" cy="1481997"/>
          </a:xfrm>
          <a:prstGeom prst="rect">
            <a:avLst/>
          </a:prstGeom>
        </p:spPr>
      </p:pic>
      <p:pic>
        <p:nvPicPr>
          <p:cNvPr id="10" name="Picture 9">
            <a:extLst>
              <a:ext uri="{FF2B5EF4-FFF2-40B4-BE49-F238E27FC236}">
                <a16:creationId xmlns:a16="http://schemas.microsoft.com/office/drawing/2014/main" id="{009C0F80-3C4A-443F-997C-5326768CC7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930" y="4388715"/>
            <a:ext cx="4211354" cy="1962919"/>
          </a:xfrm>
          <a:prstGeom prst="rect">
            <a:avLst/>
          </a:prstGeom>
        </p:spPr>
      </p:pic>
      <p:pic>
        <p:nvPicPr>
          <p:cNvPr id="12" name="Picture 11">
            <a:extLst>
              <a:ext uri="{FF2B5EF4-FFF2-40B4-BE49-F238E27FC236}">
                <a16:creationId xmlns:a16="http://schemas.microsoft.com/office/drawing/2014/main" id="{156B428C-0715-4892-A2A7-1833186C9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8354" y="1584727"/>
            <a:ext cx="2596468" cy="1785072"/>
          </a:xfrm>
          <a:prstGeom prst="rect">
            <a:avLst/>
          </a:prstGeom>
        </p:spPr>
      </p:pic>
      <p:sp>
        <p:nvSpPr>
          <p:cNvPr id="13" name="Plus Sign 12">
            <a:extLst>
              <a:ext uri="{FF2B5EF4-FFF2-40B4-BE49-F238E27FC236}">
                <a16:creationId xmlns:a16="http://schemas.microsoft.com/office/drawing/2014/main" id="{848C48A7-EA29-4EA9-ADC7-BAF7656B20C1}"/>
              </a:ext>
            </a:extLst>
          </p:cNvPr>
          <p:cNvSpPr/>
          <p:nvPr/>
        </p:nvSpPr>
        <p:spPr>
          <a:xfrm>
            <a:off x="8493033" y="2311290"/>
            <a:ext cx="481149" cy="536413"/>
          </a:xfrm>
          <a:prstGeom prst="mathPlus">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Equals 13">
            <a:extLst>
              <a:ext uri="{FF2B5EF4-FFF2-40B4-BE49-F238E27FC236}">
                <a16:creationId xmlns:a16="http://schemas.microsoft.com/office/drawing/2014/main" id="{461B9220-283F-4CEE-825F-E2013B6E1EDF}"/>
              </a:ext>
            </a:extLst>
          </p:cNvPr>
          <p:cNvSpPr/>
          <p:nvPr/>
        </p:nvSpPr>
        <p:spPr>
          <a:xfrm>
            <a:off x="8425993" y="3585103"/>
            <a:ext cx="615227" cy="536413"/>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Rectangle: Rounded Corners 8">
            <a:extLst>
              <a:ext uri="{FF2B5EF4-FFF2-40B4-BE49-F238E27FC236}">
                <a16:creationId xmlns:a16="http://schemas.microsoft.com/office/drawing/2014/main" id="{DEA121D8-F4A0-4DA5-AD59-C1F78365EF75}"/>
              </a:ext>
            </a:extLst>
          </p:cNvPr>
          <p:cNvSpPr/>
          <p:nvPr/>
        </p:nvSpPr>
        <p:spPr>
          <a:xfrm>
            <a:off x="2042985" y="2533240"/>
            <a:ext cx="7826338" cy="207500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IDEA: PCGML techniques + Game Blending</a:t>
            </a:r>
          </a:p>
        </p:txBody>
      </p:sp>
    </p:spTree>
    <p:extLst>
      <p:ext uri="{BB962C8B-B14F-4D97-AF65-F5344CB8AC3E}">
        <p14:creationId xmlns:p14="http://schemas.microsoft.com/office/powerpoint/2010/main" val="2729748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Blending Levels using LSTMs</a:t>
            </a:r>
          </a:p>
        </p:txBody>
      </p:sp>
      <p:sp>
        <p:nvSpPr>
          <p:cNvPr id="3" name="TextBox 2">
            <a:extLst>
              <a:ext uri="{FF2B5EF4-FFF2-40B4-BE49-F238E27FC236}">
                <a16:creationId xmlns:a16="http://schemas.microsoft.com/office/drawing/2014/main" id="{752584FD-0E6F-4783-850D-CDE644A40EB6}"/>
              </a:ext>
            </a:extLst>
          </p:cNvPr>
          <p:cNvSpPr txBox="1"/>
          <p:nvPr/>
        </p:nvSpPr>
        <p:spPr>
          <a:xfrm>
            <a:off x="291115" y="1315778"/>
            <a:ext cx="618806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Trained LSTMs on levels of </a:t>
            </a:r>
            <a:r>
              <a:rPr lang="en-US" sz="2400" i="1" dirty="0"/>
              <a:t>Super Mario Bros.</a:t>
            </a:r>
            <a:r>
              <a:rPr lang="en-US" sz="2400" dirty="0"/>
              <a:t> and </a:t>
            </a:r>
            <a:r>
              <a:rPr lang="en-US" sz="2400" i="1" dirty="0"/>
              <a:t>Kid Icarus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Sampled from trained models to generate levels containing properties of both games</a:t>
            </a:r>
          </a:p>
          <a:p>
            <a:endParaRPr lang="en-US" sz="2400" dirty="0"/>
          </a:p>
          <a:p>
            <a:endParaRPr lang="en-US" sz="2400" dirty="0"/>
          </a:p>
          <a:p>
            <a:endParaRPr lang="en-US" sz="2400" dirty="0"/>
          </a:p>
          <a:p>
            <a:pPr marL="285750" indent="-285750">
              <a:buFont typeface="Arial" panose="020B0604020202020204" pitchFamily="34" charset="0"/>
              <a:buChar char="•"/>
            </a:pPr>
            <a:r>
              <a:rPr lang="en-US" sz="2400" dirty="0"/>
              <a:t>Parametrized generator with weights to control approximate percentage of each game in blended level</a:t>
            </a:r>
          </a:p>
        </p:txBody>
      </p:sp>
      <p:pic>
        <p:nvPicPr>
          <p:cNvPr id="7" name="Picture 6">
            <a:extLst>
              <a:ext uri="{FF2B5EF4-FFF2-40B4-BE49-F238E27FC236}">
                <a16:creationId xmlns:a16="http://schemas.microsoft.com/office/drawing/2014/main" id="{304E9F56-A129-4336-98B2-A728DA3DA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843" y="1009342"/>
            <a:ext cx="2221271" cy="3146800"/>
          </a:xfrm>
          <a:prstGeom prst="rect">
            <a:avLst/>
          </a:prstGeom>
        </p:spPr>
      </p:pic>
      <p:sp>
        <p:nvSpPr>
          <p:cNvPr id="9" name="TextBox 8">
            <a:extLst>
              <a:ext uri="{FF2B5EF4-FFF2-40B4-BE49-F238E27FC236}">
                <a16:creationId xmlns:a16="http://schemas.microsoft.com/office/drawing/2014/main" id="{1444E58A-8765-4C65-AEA3-692EA506583C}"/>
              </a:ext>
            </a:extLst>
          </p:cNvPr>
          <p:cNvSpPr txBox="1"/>
          <p:nvPr/>
        </p:nvSpPr>
        <p:spPr>
          <a:xfrm>
            <a:off x="8332507" y="4156142"/>
            <a:ext cx="2052000" cy="369332"/>
          </a:xfrm>
          <a:prstGeom prst="rect">
            <a:avLst/>
          </a:prstGeom>
          <a:noFill/>
        </p:spPr>
        <p:txBody>
          <a:bodyPr wrap="square" rtlCol="0">
            <a:spAutoFit/>
          </a:bodyPr>
          <a:lstStyle/>
          <a:p>
            <a:r>
              <a:rPr lang="en-US" i="1" dirty="0"/>
              <a:t>(SMB=0.2, KI=0.8)</a:t>
            </a:r>
          </a:p>
        </p:txBody>
      </p:sp>
      <p:pic>
        <p:nvPicPr>
          <p:cNvPr id="10" name="Picture 9">
            <a:extLst>
              <a:ext uri="{FF2B5EF4-FFF2-40B4-BE49-F238E27FC236}">
                <a16:creationId xmlns:a16="http://schemas.microsoft.com/office/drawing/2014/main" id="{56BAA25C-319F-4ECB-9E0F-CBEA7CC5A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480" y="5077079"/>
            <a:ext cx="5345998" cy="953851"/>
          </a:xfrm>
          <a:prstGeom prst="rect">
            <a:avLst/>
          </a:prstGeom>
        </p:spPr>
      </p:pic>
      <p:sp>
        <p:nvSpPr>
          <p:cNvPr id="11" name="TextBox 10">
            <a:extLst>
              <a:ext uri="{FF2B5EF4-FFF2-40B4-BE49-F238E27FC236}">
                <a16:creationId xmlns:a16="http://schemas.microsoft.com/office/drawing/2014/main" id="{A63BEB43-06FA-4641-BD1E-C128EB50D77B}"/>
              </a:ext>
            </a:extLst>
          </p:cNvPr>
          <p:cNvSpPr txBox="1"/>
          <p:nvPr/>
        </p:nvSpPr>
        <p:spPr>
          <a:xfrm>
            <a:off x="8417142" y="6209425"/>
            <a:ext cx="2052000" cy="369332"/>
          </a:xfrm>
          <a:prstGeom prst="rect">
            <a:avLst/>
          </a:prstGeom>
          <a:noFill/>
        </p:spPr>
        <p:txBody>
          <a:bodyPr wrap="square" rtlCol="0">
            <a:spAutoFit/>
          </a:bodyPr>
          <a:lstStyle/>
          <a:p>
            <a:r>
              <a:rPr lang="en-US" i="1" dirty="0"/>
              <a:t>(SMB=0.8, KI=0.2)</a:t>
            </a:r>
          </a:p>
        </p:txBody>
      </p:sp>
    </p:spTree>
    <p:extLst>
      <p:ext uri="{BB962C8B-B14F-4D97-AF65-F5344CB8AC3E}">
        <p14:creationId xmlns:p14="http://schemas.microsoft.com/office/powerpoint/2010/main" val="128875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a:bodyPr>
          <a:lstStyle/>
          <a:p>
            <a:pPr algn="ctr"/>
            <a:r>
              <a:rPr lang="en-US" sz="4000" dirty="0"/>
              <a:t>Drawbacks</a:t>
            </a:r>
          </a:p>
        </p:txBody>
      </p:sp>
      <p:sp>
        <p:nvSpPr>
          <p:cNvPr id="3" name="TextBox 2">
            <a:extLst>
              <a:ext uri="{FF2B5EF4-FFF2-40B4-BE49-F238E27FC236}">
                <a16:creationId xmlns:a16="http://schemas.microsoft.com/office/drawing/2014/main" id="{752584FD-0E6F-4783-850D-CDE644A40EB6}"/>
              </a:ext>
            </a:extLst>
          </p:cNvPr>
          <p:cNvSpPr txBox="1"/>
          <p:nvPr/>
        </p:nvSpPr>
        <p:spPr>
          <a:xfrm>
            <a:off x="356429" y="1516436"/>
            <a:ext cx="10590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Blended levels by taking turns between </a:t>
            </a:r>
            <a:r>
              <a:rPr lang="en-US" sz="2400" i="1" dirty="0"/>
              <a:t>Super Mario Bros.</a:t>
            </a:r>
            <a:r>
              <a:rPr lang="en-US" sz="2400" dirty="0"/>
              <a:t> and </a:t>
            </a:r>
            <a:r>
              <a:rPr lang="en-US" sz="2400" i="1" dirty="0"/>
              <a:t>Kid Icarus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Allowed control of proportion of each game in blended level but no control over more fine-grained tile-based properties</a:t>
            </a:r>
          </a:p>
        </p:txBody>
      </p:sp>
    </p:spTree>
    <p:extLst>
      <p:ext uri="{BB962C8B-B14F-4D97-AF65-F5344CB8AC3E}">
        <p14:creationId xmlns:p14="http://schemas.microsoft.com/office/powerpoint/2010/main" val="380956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3462" y="56195"/>
            <a:ext cx="7705075" cy="705308"/>
          </a:xfrm>
        </p:spPr>
        <p:txBody>
          <a:bodyPr>
            <a:normAutofit fontScale="90000"/>
          </a:bodyPr>
          <a:lstStyle/>
          <a:p>
            <a:pPr algn="ctr"/>
            <a:r>
              <a:rPr lang="en-US" sz="4000" dirty="0"/>
              <a:t>Solution: Variational Autoencoder (VAE)</a:t>
            </a:r>
          </a:p>
        </p:txBody>
      </p:sp>
      <p:sp>
        <p:nvSpPr>
          <p:cNvPr id="3" name="TextBox 2">
            <a:extLst>
              <a:ext uri="{FF2B5EF4-FFF2-40B4-BE49-F238E27FC236}">
                <a16:creationId xmlns:a16="http://schemas.microsoft.com/office/drawing/2014/main" id="{752584FD-0E6F-4783-850D-CDE644A40EB6}"/>
              </a:ext>
            </a:extLst>
          </p:cNvPr>
          <p:cNvSpPr txBox="1"/>
          <p:nvPr/>
        </p:nvSpPr>
        <p:spPr>
          <a:xfrm>
            <a:off x="251927" y="1185148"/>
            <a:ext cx="464664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Enables more holistic blending of level properties by capturing latent space across both games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Allows generation of segments satisfying specific properties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More conducive to co-creative level design</a:t>
            </a:r>
          </a:p>
        </p:txBody>
      </p:sp>
      <p:pic>
        <p:nvPicPr>
          <p:cNvPr id="22530" name="Picture 2" descr="Screen-Shot-2018-03-18-at-12.24.19-AM">
            <a:extLst>
              <a:ext uri="{FF2B5EF4-FFF2-40B4-BE49-F238E27FC236}">
                <a16:creationId xmlns:a16="http://schemas.microsoft.com/office/drawing/2014/main" id="{44896F2A-63A9-401E-AA4C-A8F42D4CE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076" y="1909726"/>
            <a:ext cx="6441055" cy="318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984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36740</TotalTime>
  <Words>3142</Words>
  <Application>Microsoft Office PowerPoint</Application>
  <PresentationFormat>Widescreen</PresentationFormat>
  <Paragraphs>389</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Controllable Level Blending between Games using Variational Autoencoders</vt:lpstr>
      <vt:lpstr>(Towards) Controllable Level Blending between Games using Variational Autoencoders</vt:lpstr>
      <vt:lpstr>(Towards) Controllable Level Blending between Games using Variational Autoencoders</vt:lpstr>
      <vt:lpstr>Motivation</vt:lpstr>
      <vt:lpstr>Motivation</vt:lpstr>
      <vt:lpstr>Motivation</vt:lpstr>
      <vt:lpstr>Blending Levels using LSTMs</vt:lpstr>
      <vt:lpstr>Drawbacks</vt:lpstr>
      <vt:lpstr>Solution: Variational Autoencoder (VAE)</vt:lpstr>
      <vt:lpstr>Variational Autoencoder</vt:lpstr>
      <vt:lpstr>Variational Autoencoder</vt:lpstr>
      <vt:lpstr>Motivation for VAE</vt:lpstr>
      <vt:lpstr>Motivation for VAE</vt:lpstr>
      <vt:lpstr>Motivation for VAE</vt:lpstr>
      <vt:lpstr>Why VAE over GAN?</vt:lpstr>
      <vt:lpstr>VAE vs GAN vs VAE-GAN</vt:lpstr>
      <vt:lpstr>Dataset and Training</vt:lpstr>
      <vt:lpstr>Dataset and Training</vt:lpstr>
      <vt:lpstr>Generation</vt:lpstr>
      <vt:lpstr>Evaluation</vt:lpstr>
      <vt:lpstr>Evaluation</vt:lpstr>
      <vt:lpstr>Results</vt:lpstr>
      <vt:lpstr>Results</vt:lpstr>
      <vt:lpstr>Results</vt:lpstr>
      <vt:lpstr>Results</vt:lpstr>
      <vt:lpstr>Results</vt:lpstr>
      <vt:lpstr>Application in Co-Creative Design</vt:lpstr>
      <vt:lpstr>Application in Co-Creative Design</vt:lpstr>
      <vt:lpstr>Application in Co-Creative Design</vt:lpstr>
      <vt:lpstr>Application in Co-Creative Design</vt:lpstr>
      <vt:lpstr>Application in Co-Creative Design</vt:lpstr>
      <vt:lpstr>Future Work</vt:lpstr>
      <vt:lpstr>Future Work</vt:lpstr>
      <vt:lpstr>Future Work</vt:lpstr>
      <vt:lpstr>Future Work</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Effects of Player Rating System-Based Matchmaking on Level Ordering in Human Computation Games</dc:title>
  <dc:creator>riffsircar</dc:creator>
  <cp:lastModifiedBy>riffsircar</cp:lastModifiedBy>
  <cp:revision>2240</cp:revision>
  <dcterms:created xsi:type="dcterms:W3CDTF">2017-03-16T23:15:02Z</dcterms:created>
  <dcterms:modified xsi:type="dcterms:W3CDTF">2019-12-21T08:07:08Z</dcterms:modified>
</cp:coreProperties>
</file>