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3" r:id="rId1"/>
  </p:sldMasterIdLst>
  <p:notesMasterIdLst>
    <p:notesMasterId r:id="rId43"/>
  </p:notesMasterIdLst>
  <p:sldIdLst>
    <p:sldId id="256" r:id="rId2"/>
    <p:sldId id="438" r:id="rId3"/>
    <p:sldId id="473" r:id="rId4"/>
    <p:sldId id="474" r:id="rId5"/>
    <p:sldId id="475" r:id="rId6"/>
    <p:sldId id="476" r:id="rId7"/>
    <p:sldId id="398" r:id="rId8"/>
    <p:sldId id="482" r:id="rId9"/>
    <p:sldId id="483" r:id="rId10"/>
    <p:sldId id="442" r:id="rId11"/>
    <p:sldId id="484" r:id="rId12"/>
    <p:sldId id="400" r:id="rId13"/>
    <p:sldId id="439" r:id="rId14"/>
    <p:sldId id="260" r:id="rId15"/>
    <p:sldId id="410" r:id="rId16"/>
    <p:sldId id="456" r:id="rId17"/>
    <p:sldId id="457" r:id="rId18"/>
    <p:sldId id="458" r:id="rId19"/>
    <p:sldId id="459" r:id="rId20"/>
    <p:sldId id="404" r:id="rId21"/>
    <p:sldId id="485" r:id="rId22"/>
    <p:sldId id="411" r:id="rId23"/>
    <p:sldId id="418" r:id="rId24"/>
    <p:sldId id="420" r:id="rId25"/>
    <p:sldId id="423" r:id="rId26"/>
    <p:sldId id="424" r:id="rId27"/>
    <p:sldId id="417" r:id="rId28"/>
    <p:sldId id="363" r:id="rId29"/>
    <p:sldId id="395" r:id="rId30"/>
    <p:sldId id="428" r:id="rId31"/>
    <p:sldId id="448" r:id="rId32"/>
    <p:sldId id="412" r:id="rId33"/>
    <p:sldId id="471" r:id="rId34"/>
    <p:sldId id="486" r:id="rId35"/>
    <p:sldId id="450" r:id="rId36"/>
    <p:sldId id="452" r:id="rId37"/>
    <p:sldId id="447" r:id="rId38"/>
    <p:sldId id="407" r:id="rId39"/>
    <p:sldId id="467" r:id="rId40"/>
    <p:sldId id="468" r:id="rId41"/>
    <p:sldId id="4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917" autoAdjust="0"/>
  </p:normalViewPr>
  <p:slideViewPr>
    <p:cSldViewPr snapToGrid="0" snapToObjects="1">
      <p:cViewPr>
        <p:scale>
          <a:sx n="73" d="100"/>
          <a:sy n="73" d="100"/>
        </p:scale>
        <p:origin x="998" y="62"/>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10" y="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83C2-D1BE-416D-9603-2974D498183C}"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3CAB7-6DFB-4DFF-9917-381431E19780}" type="slidenum">
              <a:rPr lang="en-US" smtClean="0"/>
              <a:t>‹#›</a:t>
            </a:fld>
            <a:endParaRPr lang="en-US"/>
          </a:p>
        </p:txBody>
      </p:sp>
    </p:spTree>
    <p:extLst>
      <p:ext uri="{BB962C8B-B14F-4D97-AF65-F5344CB8AC3E}">
        <p14:creationId xmlns:p14="http://schemas.microsoft.com/office/powerpoint/2010/main" val="80901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be presenting Transforming … </a:t>
            </a:r>
          </a:p>
          <a:p>
            <a:r>
              <a:rPr lang="en-US" dirty="0"/>
              <a:t>And this </a:t>
            </a:r>
            <a:r>
              <a:rPr lang="en-US"/>
              <a:t>work presents </a:t>
            </a:r>
            <a:r>
              <a:rPr lang="en-US" dirty="0"/>
              <a:t>a formal approach that uses function composition to define as well as transform difficulty curves within games</a:t>
            </a:r>
          </a:p>
          <a:p>
            <a:r>
              <a:rPr lang="en-US" dirty="0"/>
              <a:t>And what this allows us to do is to describe changes to difficulty curves in a more precise way</a:t>
            </a:r>
          </a:p>
        </p:txBody>
      </p:sp>
      <p:sp>
        <p:nvSpPr>
          <p:cNvPr id="4" name="Slide Number Placeholder 3"/>
          <p:cNvSpPr>
            <a:spLocks noGrp="1"/>
          </p:cNvSpPr>
          <p:nvPr>
            <p:ph type="sldNum" sz="quarter" idx="10"/>
          </p:nvPr>
        </p:nvSpPr>
        <p:spPr/>
        <p:txBody>
          <a:bodyPr/>
          <a:lstStyle/>
          <a:p>
            <a:fld id="{D753CAB7-6DFB-4DFF-9917-381431E19780}" type="slidenum">
              <a:rPr lang="en-US" smtClean="0"/>
              <a:t>1</a:t>
            </a:fld>
            <a:endParaRPr lang="en-US"/>
          </a:p>
        </p:txBody>
      </p:sp>
    </p:spTree>
    <p:extLst>
      <p:ext uri="{BB962C8B-B14F-4D97-AF65-F5344CB8AC3E}">
        <p14:creationId xmlns:p14="http://schemas.microsoft.com/office/powerpoint/2010/main" val="2024388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transformations could also give us an approach to considering changes to difficulty curves in a game-independent manner</a:t>
            </a:r>
          </a:p>
          <a:p>
            <a:r>
              <a:rPr lang="en-US" dirty="0"/>
              <a:t>Once you have a common vocabulary of functions for describing and transforming curves, you can then apply that to multiple games and compare difficulties across games</a:t>
            </a:r>
          </a:p>
        </p:txBody>
      </p:sp>
      <p:sp>
        <p:nvSpPr>
          <p:cNvPr id="4" name="Slide Number Placeholder 3"/>
          <p:cNvSpPr>
            <a:spLocks noGrp="1"/>
          </p:cNvSpPr>
          <p:nvPr>
            <p:ph type="sldNum" sz="quarter" idx="5"/>
          </p:nvPr>
        </p:nvSpPr>
        <p:spPr/>
        <p:txBody>
          <a:bodyPr/>
          <a:lstStyle/>
          <a:p>
            <a:fld id="{D753CAB7-6DFB-4DFF-9917-381431E19780}" type="slidenum">
              <a:rPr lang="en-US" smtClean="0"/>
              <a:t>10</a:t>
            </a:fld>
            <a:endParaRPr lang="en-US"/>
          </a:p>
        </p:txBody>
      </p:sp>
    </p:spTree>
    <p:extLst>
      <p:ext uri="{BB962C8B-B14F-4D97-AF65-F5344CB8AC3E}">
        <p14:creationId xmlns:p14="http://schemas.microsoft.com/office/powerpoint/2010/main" val="60796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And finally, this technique also allows us to empirically evaluate the impact that transforming the difficulty curves has on player behavior, which is what we studied in our experiment</a:t>
            </a:r>
          </a:p>
        </p:txBody>
      </p:sp>
      <p:sp>
        <p:nvSpPr>
          <p:cNvPr id="4" name="Slide Number Placeholder 3"/>
          <p:cNvSpPr>
            <a:spLocks noGrp="1"/>
          </p:cNvSpPr>
          <p:nvPr>
            <p:ph type="sldNum" sz="quarter" idx="5"/>
          </p:nvPr>
        </p:nvSpPr>
        <p:spPr/>
        <p:txBody>
          <a:bodyPr/>
          <a:lstStyle/>
          <a:p>
            <a:fld id="{D753CAB7-6DFB-4DFF-9917-381431E19780}" type="slidenum">
              <a:rPr lang="en-US" smtClean="0"/>
              <a:t>11</a:t>
            </a:fld>
            <a:endParaRPr lang="en-US"/>
          </a:p>
        </p:txBody>
      </p:sp>
    </p:spTree>
    <p:extLst>
      <p:ext uri="{BB962C8B-B14F-4D97-AF65-F5344CB8AC3E}">
        <p14:creationId xmlns:p14="http://schemas.microsoft.com/office/powerpoint/2010/main" val="417426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applied function composition to transform the difficulty curve of the human computation puzzle game Paradox to see what changes in engagement would be caused by different transformations and if any such transformation could further improve the engagement benefits that the game’s existing curve had demonstrated</a:t>
            </a:r>
          </a:p>
        </p:txBody>
      </p:sp>
      <p:sp>
        <p:nvSpPr>
          <p:cNvPr id="4" name="Slide Number Placeholder 3"/>
          <p:cNvSpPr>
            <a:spLocks noGrp="1"/>
          </p:cNvSpPr>
          <p:nvPr>
            <p:ph type="sldNum" sz="quarter" idx="5"/>
          </p:nvPr>
        </p:nvSpPr>
        <p:spPr/>
        <p:txBody>
          <a:bodyPr/>
          <a:lstStyle/>
          <a:p>
            <a:fld id="{D753CAB7-6DFB-4DFF-9917-381431E19780}" type="slidenum">
              <a:rPr lang="en-US" smtClean="0"/>
              <a:t>12</a:t>
            </a:fld>
            <a:endParaRPr lang="en-US"/>
          </a:p>
        </p:txBody>
      </p:sp>
    </p:spTree>
    <p:extLst>
      <p:ext uri="{BB962C8B-B14F-4D97-AF65-F5344CB8AC3E}">
        <p14:creationId xmlns:p14="http://schemas.microsoft.com/office/powerpoint/2010/main" val="3263285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our experiment we formulated the following hypothesis, namely that</a:t>
            </a:r>
          </a:p>
          <a:p>
            <a:r>
              <a:rPr lang="en-US" dirty="0"/>
              <a:t>Transforming the difficulty curve of a game using function composition impacts player behavior and experience with different transformations leading to different player behavior and experience</a:t>
            </a:r>
          </a:p>
        </p:txBody>
      </p:sp>
      <p:sp>
        <p:nvSpPr>
          <p:cNvPr id="4" name="Slide Number Placeholder 3"/>
          <p:cNvSpPr>
            <a:spLocks noGrp="1"/>
          </p:cNvSpPr>
          <p:nvPr>
            <p:ph type="sldNum" sz="quarter" idx="5"/>
          </p:nvPr>
        </p:nvSpPr>
        <p:spPr/>
        <p:txBody>
          <a:bodyPr/>
          <a:lstStyle/>
          <a:p>
            <a:fld id="{D753CAB7-6DFB-4DFF-9917-381431E19780}" type="slidenum">
              <a:rPr lang="en-US" smtClean="0"/>
              <a:t>13</a:t>
            </a:fld>
            <a:endParaRPr lang="en-US"/>
          </a:p>
        </p:txBody>
      </p:sp>
    </p:spTree>
    <p:extLst>
      <p:ext uri="{BB962C8B-B14F-4D97-AF65-F5344CB8AC3E}">
        <p14:creationId xmlns:p14="http://schemas.microsoft.com/office/powerpoint/2010/main" val="1831653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experiment, we used a game called Paradox which is a human computation puzzle game and each level represents a Boolean maximum satisfiability problem </a:t>
            </a:r>
          </a:p>
          <a:p>
            <a:r>
              <a:rPr lang="en-US" dirty="0"/>
              <a:t>Players attempt to solve these constraints by using one of the tools on the right side of the image to assign values to the variables</a:t>
            </a:r>
          </a:p>
          <a:p>
            <a:r>
              <a:rPr lang="en-US" dirty="0"/>
              <a:t>And a player’s score as indicated in the top right corner is the percentage of constraints they are able to satisfy</a:t>
            </a:r>
          </a:p>
          <a:p>
            <a:r>
              <a:rPr lang="en-US" dirty="0"/>
              <a:t>The goal of each level is to reach the target score for that level and if they are able to do that the player is considered to have completed the level</a:t>
            </a:r>
          </a:p>
          <a:p>
            <a:r>
              <a:rPr lang="en-US" dirty="0"/>
              <a:t>And if they make at least 1 move in the level with or without eventually completing it, then that is considered as an attempt by the player</a:t>
            </a:r>
          </a:p>
        </p:txBody>
      </p:sp>
      <p:sp>
        <p:nvSpPr>
          <p:cNvPr id="4" name="Slide Number Placeholder 3"/>
          <p:cNvSpPr>
            <a:spLocks noGrp="1"/>
          </p:cNvSpPr>
          <p:nvPr>
            <p:ph type="sldNum" sz="quarter" idx="10"/>
          </p:nvPr>
        </p:nvSpPr>
        <p:spPr/>
        <p:txBody>
          <a:bodyPr/>
          <a:lstStyle/>
          <a:p>
            <a:fld id="{D753CAB7-6DFB-4DFF-9917-381431E19780}" type="slidenum">
              <a:rPr lang="en-US" smtClean="0"/>
              <a:t>14</a:t>
            </a:fld>
            <a:endParaRPr lang="en-US"/>
          </a:p>
        </p:txBody>
      </p:sp>
    </p:spTree>
    <p:extLst>
      <p:ext uri="{BB962C8B-B14F-4D97-AF65-F5344CB8AC3E}">
        <p14:creationId xmlns:p14="http://schemas.microsoft.com/office/powerpoint/2010/main" val="291411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brings us to how the game’s difficulty progression works and on this slide we have the difficulty curve of Portal from the previous slide and below we have the baseline difficulty curve for Paradox</a:t>
            </a:r>
          </a:p>
          <a:p>
            <a:r>
              <a:rPr lang="en-US" dirty="0"/>
              <a:t>The game uses a difficulty curve-based player vs level matchmaking system to determine the next level that is served to a player as they progress through the game and in particular uses the Glicko-2 rating system</a:t>
            </a:r>
          </a:p>
        </p:txBody>
      </p:sp>
      <p:sp>
        <p:nvSpPr>
          <p:cNvPr id="4" name="Slide Number Placeholder 3"/>
          <p:cNvSpPr>
            <a:spLocks noGrp="1"/>
          </p:cNvSpPr>
          <p:nvPr>
            <p:ph type="sldNum" sz="quarter" idx="10"/>
          </p:nvPr>
        </p:nvSpPr>
        <p:spPr/>
        <p:txBody>
          <a:bodyPr/>
          <a:lstStyle/>
          <a:p>
            <a:fld id="{D753CAB7-6DFB-4DFF-9917-381431E19780}" type="slidenum">
              <a:rPr lang="en-US" smtClean="0"/>
              <a:t>15</a:t>
            </a:fld>
            <a:endParaRPr lang="en-US"/>
          </a:p>
        </p:txBody>
      </p:sp>
    </p:spTree>
    <p:extLst>
      <p:ext uri="{BB962C8B-B14F-4D97-AF65-F5344CB8AC3E}">
        <p14:creationId xmlns:p14="http://schemas.microsoft.com/office/powerpoint/2010/main" val="34421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this system, each player and level is assigned a rating and you can look at it as a player’s rating indicating their skill level and a level’s rating indicating that level’s difficulty</a:t>
            </a:r>
          </a:p>
        </p:txBody>
      </p:sp>
      <p:sp>
        <p:nvSpPr>
          <p:cNvPr id="4" name="Slide Number Placeholder 3"/>
          <p:cNvSpPr>
            <a:spLocks noGrp="1"/>
          </p:cNvSpPr>
          <p:nvPr>
            <p:ph type="sldNum" sz="quarter" idx="10"/>
          </p:nvPr>
        </p:nvSpPr>
        <p:spPr/>
        <p:txBody>
          <a:bodyPr/>
          <a:lstStyle/>
          <a:p>
            <a:fld id="{D753CAB7-6DFB-4DFF-9917-381431E19780}" type="slidenum">
              <a:rPr lang="en-US" smtClean="0"/>
              <a:t>16</a:t>
            </a:fld>
            <a:endParaRPr lang="en-US"/>
          </a:p>
        </p:txBody>
      </p:sp>
    </p:spTree>
    <p:extLst>
      <p:ext uri="{BB962C8B-B14F-4D97-AF65-F5344CB8AC3E}">
        <p14:creationId xmlns:p14="http://schemas.microsoft.com/office/powerpoint/2010/main" val="299584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by comparing the ratings of a player and level, we can compute the player’s probability of losing that level which we can consider as an estimate of how hard that level is for that player</a:t>
            </a:r>
          </a:p>
        </p:txBody>
      </p:sp>
      <p:sp>
        <p:nvSpPr>
          <p:cNvPr id="4" name="Slide Number Placeholder 3"/>
          <p:cNvSpPr>
            <a:spLocks noGrp="1"/>
          </p:cNvSpPr>
          <p:nvPr>
            <p:ph type="sldNum" sz="quarter" idx="10"/>
          </p:nvPr>
        </p:nvSpPr>
        <p:spPr/>
        <p:txBody>
          <a:bodyPr/>
          <a:lstStyle/>
          <a:p>
            <a:fld id="{D753CAB7-6DFB-4DFF-9917-381431E19780}" type="slidenum">
              <a:rPr lang="en-US" smtClean="0"/>
              <a:t>17</a:t>
            </a:fld>
            <a:endParaRPr lang="en-US"/>
          </a:p>
        </p:txBody>
      </p:sp>
    </p:spTree>
    <p:extLst>
      <p:ext uri="{BB962C8B-B14F-4D97-AF65-F5344CB8AC3E}">
        <p14:creationId xmlns:p14="http://schemas.microsoft.com/office/powerpoint/2010/main" val="3192194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We can then use these ratings-based loss estimates to determine next level as given by the curve as shown in the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rPr>
              <a:t>And as we shall see it is by varying this mapping from player skill as given by the rating to level difficulty as given by the loss rate that we get different curves</a:t>
            </a:r>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18</a:t>
            </a:fld>
            <a:endParaRPr lang="en-US"/>
          </a:p>
        </p:txBody>
      </p:sp>
    </p:spTree>
    <p:extLst>
      <p:ext uri="{BB962C8B-B14F-4D97-AF65-F5344CB8AC3E}">
        <p14:creationId xmlns:p14="http://schemas.microsoft.com/office/powerpoint/2010/main" val="68550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going back to these curves, the distinction between them is that Portal follows a fixed difficulty order and so the sense of progression is chronological where as Paradox follows a dynamic difficulty order and so the sense of progression is based on the player’s skill and so the difficulty of the game adapts to the player’s skill at any given point through the course of gameplay</a:t>
            </a:r>
          </a:p>
        </p:txBody>
      </p:sp>
      <p:sp>
        <p:nvSpPr>
          <p:cNvPr id="4" name="Slide Number Placeholder 3"/>
          <p:cNvSpPr>
            <a:spLocks noGrp="1"/>
          </p:cNvSpPr>
          <p:nvPr>
            <p:ph type="sldNum" sz="quarter" idx="10"/>
          </p:nvPr>
        </p:nvSpPr>
        <p:spPr/>
        <p:txBody>
          <a:bodyPr/>
          <a:lstStyle/>
          <a:p>
            <a:fld id="{D753CAB7-6DFB-4DFF-9917-381431E19780}" type="slidenum">
              <a:rPr lang="en-US" smtClean="0"/>
              <a:t>19</a:t>
            </a:fld>
            <a:endParaRPr lang="en-US"/>
          </a:p>
        </p:txBody>
      </p:sp>
    </p:spTree>
    <p:extLst>
      <p:ext uri="{BB962C8B-B14F-4D97-AF65-F5344CB8AC3E}">
        <p14:creationId xmlns:p14="http://schemas.microsoft.com/office/powerpoint/2010/main" val="46838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just a brief overview of difficulty curves, the difficulty curve of a game defines how the game’s difficulty changes over the course of gameplay</a:t>
            </a:r>
          </a:p>
          <a:p>
            <a:r>
              <a:rPr lang="en-US" dirty="0"/>
              <a:t>And they’re usually depicted as the examples given on the slide</a:t>
            </a:r>
          </a:p>
          <a:p>
            <a:r>
              <a:rPr lang="en-US" dirty="0"/>
              <a:t>So on the x-axis you tend to have some sense of gameplay progression, in this example it’s the levels as the player encounters them chronologically</a:t>
            </a:r>
          </a:p>
          <a:p>
            <a:r>
              <a:rPr lang="en-US" dirty="0"/>
              <a:t>And on the y-axis you normally have some indicator of difficulty and in this example we have the number of actions that are needed to solve the corresponding level on the x-axis</a:t>
            </a:r>
          </a:p>
          <a:p>
            <a:r>
              <a:rPr lang="en-US" dirty="0"/>
              <a:t>So as the game progresses, this number gradually goes up and so the games gradually get harder</a:t>
            </a:r>
          </a:p>
        </p:txBody>
      </p:sp>
      <p:sp>
        <p:nvSpPr>
          <p:cNvPr id="4" name="Slide Number Placeholder 3"/>
          <p:cNvSpPr>
            <a:spLocks noGrp="1"/>
          </p:cNvSpPr>
          <p:nvPr>
            <p:ph type="sldNum" sz="quarter" idx="5"/>
          </p:nvPr>
        </p:nvSpPr>
        <p:spPr/>
        <p:txBody>
          <a:bodyPr/>
          <a:lstStyle/>
          <a:p>
            <a:fld id="{D753CAB7-6DFB-4DFF-9917-381431E19780}" type="slidenum">
              <a:rPr lang="en-US" smtClean="0"/>
              <a:t>2</a:t>
            </a:fld>
            <a:endParaRPr lang="en-US"/>
          </a:p>
        </p:txBody>
      </p:sp>
    </p:spTree>
    <p:extLst>
      <p:ext uri="{BB962C8B-B14F-4D97-AF65-F5344CB8AC3E}">
        <p14:creationId xmlns:p14="http://schemas.microsoft.com/office/powerpoint/2010/main" val="263234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brings us to the curves themselves</a:t>
            </a:r>
          </a:p>
          <a:p>
            <a:r>
              <a:rPr lang="en-US" dirty="0"/>
              <a:t>We consider a difficulty curve as a function that maps from player skill to difficulty</a:t>
            </a:r>
          </a:p>
        </p:txBody>
      </p:sp>
      <p:sp>
        <p:nvSpPr>
          <p:cNvPr id="4" name="Slide Number Placeholder 3"/>
          <p:cNvSpPr>
            <a:spLocks noGrp="1"/>
          </p:cNvSpPr>
          <p:nvPr>
            <p:ph type="sldNum" sz="quarter" idx="5"/>
          </p:nvPr>
        </p:nvSpPr>
        <p:spPr/>
        <p:txBody>
          <a:bodyPr/>
          <a:lstStyle/>
          <a:p>
            <a:fld id="{D753CAB7-6DFB-4DFF-9917-381431E19780}" type="slidenum">
              <a:rPr lang="en-US" smtClean="0"/>
              <a:t>20</a:t>
            </a:fld>
            <a:endParaRPr lang="en-US"/>
          </a:p>
        </p:txBody>
      </p:sp>
    </p:spTree>
    <p:extLst>
      <p:ext uri="{BB962C8B-B14F-4D97-AF65-F5344CB8AC3E}">
        <p14:creationId xmlns:p14="http://schemas.microsoft.com/office/powerpoint/2010/main" val="2233725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the curve is given by the function f(x) where the input x corresponds to the player rating and the output corresponds to the desired loss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addition, we have 2 transformation functions – 1 for translation, 1 for scaling – which will be used in function composition as we’ll see in the next slides</a:t>
            </a:r>
          </a:p>
        </p:txBody>
      </p:sp>
      <p:sp>
        <p:nvSpPr>
          <p:cNvPr id="4" name="Slide Number Placeholder 3"/>
          <p:cNvSpPr>
            <a:spLocks noGrp="1"/>
          </p:cNvSpPr>
          <p:nvPr>
            <p:ph type="sldNum" sz="quarter" idx="5"/>
          </p:nvPr>
        </p:nvSpPr>
        <p:spPr/>
        <p:txBody>
          <a:bodyPr/>
          <a:lstStyle/>
          <a:p>
            <a:fld id="{D753CAB7-6DFB-4DFF-9917-381431E19780}" type="slidenum">
              <a:rPr lang="en-US" smtClean="0"/>
              <a:t>21</a:t>
            </a:fld>
            <a:endParaRPr lang="en-US"/>
          </a:p>
        </p:txBody>
      </p:sp>
    </p:spTree>
    <p:extLst>
      <p:ext uri="{BB962C8B-B14F-4D97-AF65-F5344CB8AC3E}">
        <p14:creationId xmlns:p14="http://schemas.microsoft.com/office/powerpoint/2010/main" val="3756676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baseline curve, we used a logistic function similar to one used in past work involving Paradox that smoothly increases difficulty as a player’s rating increases</a:t>
            </a:r>
          </a:p>
          <a:p>
            <a:r>
              <a:rPr lang="en-US" dirty="0"/>
              <a:t>And regarding the transformations, the name of each new curve indicates how it transforms the difficulty progression relative to the BASELINE</a:t>
            </a:r>
          </a:p>
          <a:p>
            <a:r>
              <a:rPr lang="en-US" dirty="0"/>
              <a:t>which is done by applying the transformation functions to either the input to the baseline as in INFLATE, DEFLATE, STEEPEN, SMOOTH or its output as in INVERT, FIX@50 and FIX@START</a:t>
            </a:r>
          </a:p>
        </p:txBody>
      </p:sp>
      <p:sp>
        <p:nvSpPr>
          <p:cNvPr id="4" name="Slide Number Placeholder 3"/>
          <p:cNvSpPr>
            <a:spLocks noGrp="1"/>
          </p:cNvSpPr>
          <p:nvPr>
            <p:ph type="sldNum" sz="quarter" idx="5"/>
          </p:nvPr>
        </p:nvSpPr>
        <p:spPr/>
        <p:txBody>
          <a:bodyPr/>
          <a:lstStyle/>
          <a:p>
            <a:fld id="{D753CAB7-6DFB-4DFF-9917-381431E19780}" type="slidenum">
              <a:rPr lang="en-US" smtClean="0"/>
              <a:t>22</a:t>
            </a:fld>
            <a:endParaRPr lang="en-US"/>
          </a:p>
        </p:txBody>
      </p:sp>
    </p:spTree>
    <p:extLst>
      <p:ext uri="{BB962C8B-B14F-4D97-AF65-F5344CB8AC3E}">
        <p14:creationId xmlns:p14="http://schemas.microsoft.com/office/powerpoint/2010/main" val="76523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obtain INFLATE and DEFLATE, we translate the baseline curve along the x-axis (i.e. shift the player rating to the left and right respectively); this causes the player’s desired loss rate to be higher and lower respectively for the same rating thereby inflating (making the game harder) or deflating (making the game easier) the base curve.</a:t>
            </a:r>
          </a:p>
        </p:txBody>
      </p:sp>
      <p:sp>
        <p:nvSpPr>
          <p:cNvPr id="4" name="Slide Number Placeholder 3"/>
          <p:cNvSpPr>
            <a:spLocks noGrp="1"/>
          </p:cNvSpPr>
          <p:nvPr>
            <p:ph type="sldNum" sz="quarter" idx="5"/>
          </p:nvPr>
        </p:nvSpPr>
        <p:spPr/>
        <p:txBody>
          <a:bodyPr/>
          <a:lstStyle/>
          <a:p>
            <a:fld id="{D753CAB7-6DFB-4DFF-9917-381431E19780}" type="slidenum">
              <a:rPr lang="en-US" smtClean="0"/>
              <a:t>23</a:t>
            </a:fld>
            <a:endParaRPr lang="en-US"/>
          </a:p>
        </p:txBody>
      </p:sp>
    </p:spTree>
    <p:extLst>
      <p:ext uri="{BB962C8B-B14F-4D97-AF65-F5344CB8AC3E}">
        <p14:creationId xmlns:p14="http://schemas.microsoft.com/office/powerpoint/2010/main" val="75728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for STEEPEN and SMOOTH, the player rating is scaled to double and half, causing the base curve to be steeper (i.e. increasing the rate at which the game gets harder) or smoother (i.e. decreasing this rate) respectively</a:t>
            </a:r>
          </a:p>
        </p:txBody>
      </p:sp>
      <p:sp>
        <p:nvSpPr>
          <p:cNvPr id="4" name="Slide Number Placeholder 3"/>
          <p:cNvSpPr>
            <a:spLocks noGrp="1"/>
          </p:cNvSpPr>
          <p:nvPr>
            <p:ph type="sldNum" sz="quarter" idx="5"/>
          </p:nvPr>
        </p:nvSpPr>
        <p:spPr/>
        <p:txBody>
          <a:bodyPr/>
          <a:lstStyle/>
          <a:p>
            <a:fld id="{D753CAB7-6DFB-4DFF-9917-381431E19780}" type="slidenum">
              <a:rPr lang="en-US" smtClean="0"/>
              <a:t>24</a:t>
            </a:fld>
            <a:endParaRPr lang="en-US"/>
          </a:p>
        </p:txBody>
      </p:sp>
    </p:spTree>
    <p:extLst>
      <p:ext uri="{BB962C8B-B14F-4D97-AF65-F5344CB8AC3E}">
        <p14:creationId xmlns:p14="http://schemas.microsoft.com/office/powerpoint/2010/main" val="351888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INVERT simply flips the base curve upside down</a:t>
            </a:r>
          </a:p>
        </p:txBody>
      </p:sp>
      <p:sp>
        <p:nvSpPr>
          <p:cNvPr id="4" name="Slide Number Placeholder 3"/>
          <p:cNvSpPr>
            <a:spLocks noGrp="1"/>
          </p:cNvSpPr>
          <p:nvPr>
            <p:ph type="sldNum" sz="quarter" idx="5"/>
          </p:nvPr>
        </p:nvSpPr>
        <p:spPr/>
        <p:txBody>
          <a:bodyPr/>
          <a:lstStyle/>
          <a:p>
            <a:fld id="{D753CAB7-6DFB-4DFF-9917-381431E19780}" type="slidenum">
              <a:rPr lang="en-US" smtClean="0"/>
              <a:t>25</a:t>
            </a:fld>
            <a:endParaRPr lang="en-US"/>
          </a:p>
        </p:txBody>
      </p:sp>
    </p:spTree>
    <p:extLst>
      <p:ext uri="{BB962C8B-B14F-4D97-AF65-F5344CB8AC3E}">
        <p14:creationId xmlns:p14="http://schemas.microsoft.com/office/powerpoint/2010/main" val="3328233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FIX@50 and FIX@START always serve levels that the player has a 50% and 10% chance of losing, respectively</a:t>
            </a:r>
          </a:p>
        </p:txBody>
      </p:sp>
      <p:sp>
        <p:nvSpPr>
          <p:cNvPr id="4" name="Slide Number Placeholder 3"/>
          <p:cNvSpPr>
            <a:spLocks noGrp="1"/>
          </p:cNvSpPr>
          <p:nvPr>
            <p:ph type="sldNum" sz="quarter" idx="5"/>
          </p:nvPr>
        </p:nvSpPr>
        <p:spPr/>
        <p:txBody>
          <a:bodyPr/>
          <a:lstStyle/>
          <a:p>
            <a:fld id="{D753CAB7-6DFB-4DFF-9917-381431E19780}" type="slidenum">
              <a:rPr lang="en-US" smtClean="0"/>
              <a:t>26</a:t>
            </a:fld>
            <a:endParaRPr lang="en-US"/>
          </a:p>
        </p:txBody>
      </p:sp>
    </p:spTree>
    <p:extLst>
      <p:ext uri="{BB962C8B-B14F-4D97-AF65-F5344CB8AC3E}">
        <p14:creationId xmlns:p14="http://schemas.microsoft.com/office/powerpoint/2010/main" val="177113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27</a:t>
            </a:fld>
            <a:endParaRPr lang="en-US"/>
          </a:p>
        </p:txBody>
      </p:sp>
    </p:spTree>
    <p:extLst>
      <p:ext uri="{BB962C8B-B14F-4D97-AF65-F5344CB8AC3E}">
        <p14:creationId xmlns:p14="http://schemas.microsoft.com/office/powerpoint/2010/main" val="1561196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the experiment, we used Amazon MT to recruit 400 players</a:t>
            </a:r>
          </a:p>
        </p:txBody>
      </p:sp>
      <p:sp>
        <p:nvSpPr>
          <p:cNvPr id="4" name="Slide Number Placeholder 3"/>
          <p:cNvSpPr>
            <a:spLocks noGrp="1"/>
          </p:cNvSpPr>
          <p:nvPr>
            <p:ph type="sldNum" sz="quarter" idx="10"/>
          </p:nvPr>
        </p:nvSpPr>
        <p:spPr/>
        <p:txBody>
          <a:bodyPr/>
          <a:lstStyle/>
          <a:p>
            <a:fld id="{D753CAB7-6DFB-4DFF-9917-381431E19780}" type="slidenum">
              <a:rPr lang="en-US" smtClean="0"/>
              <a:t>28</a:t>
            </a:fld>
            <a:endParaRPr lang="en-US"/>
          </a:p>
        </p:txBody>
      </p:sp>
    </p:spTree>
    <p:extLst>
      <p:ext uri="{BB962C8B-B14F-4D97-AF65-F5344CB8AC3E}">
        <p14:creationId xmlns:p14="http://schemas.microsoft.com/office/powerpoint/2010/main" val="1639334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29</a:t>
            </a:fld>
            <a:endParaRPr lang="en-US"/>
          </a:p>
        </p:txBody>
      </p:sp>
    </p:spTree>
    <p:extLst>
      <p:ext uri="{BB962C8B-B14F-4D97-AF65-F5344CB8AC3E}">
        <p14:creationId xmlns:p14="http://schemas.microsoft.com/office/powerpoint/2010/main" val="407558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Difficulty curves can be viewed as functions mapping from some sense of progression to some sense of difficulty</a:t>
            </a:r>
          </a:p>
        </p:txBody>
      </p:sp>
      <p:sp>
        <p:nvSpPr>
          <p:cNvPr id="4" name="Slide Number Placeholder 3"/>
          <p:cNvSpPr>
            <a:spLocks noGrp="1"/>
          </p:cNvSpPr>
          <p:nvPr>
            <p:ph type="sldNum" sz="quarter" idx="5"/>
          </p:nvPr>
        </p:nvSpPr>
        <p:spPr/>
        <p:txBody>
          <a:bodyPr/>
          <a:lstStyle/>
          <a:p>
            <a:fld id="{D753CAB7-6DFB-4DFF-9917-381431E19780}" type="slidenum">
              <a:rPr lang="en-US" smtClean="0"/>
              <a:t>3</a:t>
            </a:fld>
            <a:endParaRPr lang="en-US"/>
          </a:p>
        </p:txBody>
      </p:sp>
    </p:spTree>
    <p:extLst>
      <p:ext uri="{BB962C8B-B14F-4D97-AF65-F5344CB8AC3E}">
        <p14:creationId xmlns:p14="http://schemas.microsoft.com/office/powerpoint/2010/main" val="2565974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 to the results</a:t>
            </a:r>
          </a:p>
          <a:p>
            <a:r>
              <a:rPr lang="en-US" dirty="0"/>
              <a:t>And we found significant differences across curves for all of these variables</a:t>
            </a:r>
          </a:p>
        </p:txBody>
      </p:sp>
      <p:sp>
        <p:nvSpPr>
          <p:cNvPr id="4" name="Slide Number Placeholder 3"/>
          <p:cNvSpPr>
            <a:spLocks noGrp="1"/>
          </p:cNvSpPr>
          <p:nvPr>
            <p:ph type="sldNum" sz="quarter" idx="5"/>
          </p:nvPr>
        </p:nvSpPr>
        <p:spPr/>
        <p:txBody>
          <a:bodyPr/>
          <a:lstStyle/>
          <a:p>
            <a:fld id="{D753CAB7-6DFB-4DFF-9917-381431E19780}" type="slidenum">
              <a:rPr lang="en-US" smtClean="0"/>
              <a:t>30</a:t>
            </a:fld>
            <a:endParaRPr lang="en-US"/>
          </a:p>
        </p:txBody>
      </p:sp>
    </p:spTree>
    <p:extLst>
      <p:ext uri="{BB962C8B-B14F-4D97-AF65-F5344CB8AC3E}">
        <p14:creationId xmlns:p14="http://schemas.microsoft.com/office/powerpoint/2010/main" val="1777395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Time, players spent the most time playing a SMOOTH difficulty curve and the least time playing curve that had a FIX@START ‘easy’ difficulty. This may indicate that some ram-up in difficulty is more engaging</a:t>
            </a:r>
          </a:p>
        </p:txBody>
      </p:sp>
      <p:sp>
        <p:nvSpPr>
          <p:cNvPr id="4" name="Slide Number Placeholder 3"/>
          <p:cNvSpPr>
            <a:spLocks noGrp="1"/>
          </p:cNvSpPr>
          <p:nvPr>
            <p:ph type="sldNum" sz="quarter" idx="5"/>
          </p:nvPr>
        </p:nvSpPr>
        <p:spPr/>
        <p:txBody>
          <a:bodyPr/>
          <a:lstStyle/>
          <a:p>
            <a:fld id="{D753CAB7-6DFB-4DFF-9917-381431E19780}" type="slidenum">
              <a:rPr lang="en-US" smtClean="0"/>
              <a:t>31</a:t>
            </a:fld>
            <a:endParaRPr lang="en-US"/>
          </a:p>
        </p:txBody>
      </p:sp>
    </p:spTree>
    <p:extLst>
      <p:ext uri="{BB962C8B-B14F-4D97-AF65-F5344CB8AC3E}">
        <p14:creationId xmlns:p14="http://schemas.microsoft.com/office/powerpoint/2010/main" val="658756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Levels Completed, Levels Attempted and Perceived Competence, the general trend appears to be that these were increased by making the curve ‘easier’; DEFLATE was always significantly greater than INFLATE</a:t>
            </a:r>
          </a:p>
        </p:txBody>
      </p:sp>
      <p:sp>
        <p:nvSpPr>
          <p:cNvPr id="4" name="Slide Number Placeholder 3"/>
          <p:cNvSpPr>
            <a:spLocks noGrp="1"/>
          </p:cNvSpPr>
          <p:nvPr>
            <p:ph type="sldNum" sz="quarter" idx="5"/>
          </p:nvPr>
        </p:nvSpPr>
        <p:spPr/>
        <p:txBody>
          <a:bodyPr/>
          <a:lstStyle/>
          <a:p>
            <a:fld id="{D753CAB7-6DFB-4DFF-9917-381431E19780}" type="slidenum">
              <a:rPr lang="en-US" smtClean="0"/>
              <a:t>32</a:t>
            </a:fld>
            <a:endParaRPr lang="en-US"/>
          </a:p>
        </p:txBody>
      </p:sp>
    </p:spTree>
    <p:extLst>
      <p:ext uri="{BB962C8B-B14F-4D97-AF65-F5344CB8AC3E}">
        <p14:creationId xmlns:p14="http://schemas.microsoft.com/office/powerpoint/2010/main" val="1277161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 trend for Highest Level Rating seems to be that it was increased by making the curve ‘harder’</a:t>
            </a:r>
          </a:p>
          <a:p>
            <a:r>
              <a:rPr lang="en-US" dirty="0"/>
              <a:t>These trends make some intuitive sense as in an easier game, players would be expected to attempt and complete more levels while feeling more competent, but the levels they completed would have lower ratings. This suggests that players are more engaged and play for longer when the game is easier</a:t>
            </a:r>
          </a:p>
        </p:txBody>
      </p:sp>
      <p:sp>
        <p:nvSpPr>
          <p:cNvPr id="4" name="Slide Number Placeholder 3"/>
          <p:cNvSpPr>
            <a:spLocks noGrp="1"/>
          </p:cNvSpPr>
          <p:nvPr>
            <p:ph type="sldNum" sz="quarter" idx="5"/>
          </p:nvPr>
        </p:nvSpPr>
        <p:spPr/>
        <p:txBody>
          <a:bodyPr/>
          <a:lstStyle/>
          <a:p>
            <a:fld id="{D753CAB7-6DFB-4DFF-9917-381431E19780}" type="slidenum">
              <a:rPr lang="en-US" smtClean="0"/>
              <a:t>33</a:t>
            </a:fld>
            <a:endParaRPr lang="en-US"/>
          </a:p>
        </p:txBody>
      </p:sp>
    </p:spTree>
    <p:extLst>
      <p:ext uri="{BB962C8B-B14F-4D97-AF65-F5344CB8AC3E}">
        <p14:creationId xmlns:p14="http://schemas.microsoft.com/office/powerpoint/2010/main" val="2122524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analyses revealed that transforming difficulty curves did impact player engagement in terms of the variables that we measured, thereby supporting our hypothesis that different curve transformations would affect player behavior and experience differently</a:t>
            </a:r>
          </a:p>
        </p:txBody>
      </p:sp>
      <p:sp>
        <p:nvSpPr>
          <p:cNvPr id="4" name="Slide Number Placeholder 3"/>
          <p:cNvSpPr>
            <a:spLocks noGrp="1"/>
          </p:cNvSpPr>
          <p:nvPr>
            <p:ph type="sldNum" sz="quarter" idx="5"/>
          </p:nvPr>
        </p:nvSpPr>
        <p:spPr/>
        <p:txBody>
          <a:bodyPr/>
          <a:lstStyle/>
          <a:p>
            <a:fld id="{D753CAB7-6DFB-4DFF-9917-381431E19780}" type="slidenum">
              <a:rPr lang="en-US" smtClean="0"/>
              <a:t>34</a:t>
            </a:fld>
            <a:endParaRPr lang="en-US"/>
          </a:p>
        </p:txBody>
      </p:sp>
    </p:spTree>
    <p:extLst>
      <p:ext uri="{BB962C8B-B14F-4D97-AF65-F5344CB8AC3E}">
        <p14:creationId xmlns:p14="http://schemas.microsoft.com/office/powerpoint/2010/main" val="206861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HCGs are games that try to get players to solve hard problems</a:t>
            </a:r>
          </a:p>
          <a:p>
            <a:r>
              <a:rPr lang="en-US" dirty="0"/>
              <a:t>And so they aim to enable players to maximize the number and quality of in-game tasks that they complete. </a:t>
            </a:r>
          </a:p>
          <a:p>
            <a:r>
              <a:rPr lang="en-US" dirty="0"/>
              <a:t>Thus HCG designers may wish to trade off between the amount of work done and its quality (in our case, level ratings, since higher rated levels are harder and thus may be less amenable to being solved by automated methods)</a:t>
            </a:r>
          </a:p>
        </p:txBody>
      </p:sp>
      <p:sp>
        <p:nvSpPr>
          <p:cNvPr id="4" name="Slide Number Placeholder 3"/>
          <p:cNvSpPr>
            <a:spLocks noGrp="1"/>
          </p:cNvSpPr>
          <p:nvPr>
            <p:ph type="sldNum" sz="quarter" idx="5"/>
          </p:nvPr>
        </p:nvSpPr>
        <p:spPr/>
        <p:txBody>
          <a:bodyPr/>
          <a:lstStyle/>
          <a:p>
            <a:fld id="{D753CAB7-6DFB-4DFF-9917-381431E19780}" type="slidenum">
              <a:rPr lang="en-US" smtClean="0"/>
              <a:t>35</a:t>
            </a:fld>
            <a:endParaRPr lang="en-US"/>
          </a:p>
        </p:txBody>
      </p:sp>
    </p:spTree>
    <p:extLst>
      <p:ext uri="{BB962C8B-B14F-4D97-AF65-F5344CB8AC3E}">
        <p14:creationId xmlns:p14="http://schemas.microsoft.com/office/powerpoint/2010/main" val="3332242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analyses, comparing Levels Completed and Highest Level Rating revealed 4 of the difficulty curves (INVERT, STEEPEN, SMOOTH, DEFLATE) to be Pareto efficient for these 2 variables</a:t>
            </a:r>
          </a:p>
          <a:p>
            <a:r>
              <a:rPr lang="en-US" dirty="0"/>
              <a:t>For each of these curves you can’t improve upon one of the 2 measures without making the other one worse</a:t>
            </a:r>
          </a:p>
          <a:p>
            <a:r>
              <a:rPr lang="en-US" dirty="0"/>
              <a:t>And the take home for this analysis is that it enables designers to do something like say if we have a smooth difficulty curve and we want players to do more work, we should deflate the curve; or if we want players to solve harder levels, we should consider making the curve more steep</a:t>
            </a:r>
          </a:p>
        </p:txBody>
      </p:sp>
      <p:sp>
        <p:nvSpPr>
          <p:cNvPr id="4" name="Slide Number Placeholder 3"/>
          <p:cNvSpPr>
            <a:spLocks noGrp="1"/>
          </p:cNvSpPr>
          <p:nvPr>
            <p:ph type="sldNum" sz="quarter" idx="5"/>
          </p:nvPr>
        </p:nvSpPr>
        <p:spPr/>
        <p:txBody>
          <a:bodyPr/>
          <a:lstStyle/>
          <a:p>
            <a:fld id="{D753CAB7-6DFB-4DFF-9917-381431E19780}" type="slidenum">
              <a:rPr lang="en-US" smtClean="0"/>
              <a:t>36</a:t>
            </a:fld>
            <a:endParaRPr lang="en-US"/>
          </a:p>
        </p:txBody>
      </p:sp>
    </p:spTree>
    <p:extLst>
      <p:ext uri="{BB962C8B-B14F-4D97-AF65-F5344CB8AC3E}">
        <p14:creationId xmlns:p14="http://schemas.microsoft.com/office/powerpoint/2010/main" val="3764235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though differences weren’t significant, the original BASELINE was outperformed by SMOOTH and DEFLATE in terms of both variables, suggesting that these might be better difficulty curves for Paradox in the future and speaking to the potential usefulness of this technique for exploring the space of difficulty curves</a:t>
            </a:r>
          </a:p>
        </p:txBody>
      </p:sp>
      <p:sp>
        <p:nvSpPr>
          <p:cNvPr id="4" name="Slide Number Placeholder 3"/>
          <p:cNvSpPr>
            <a:spLocks noGrp="1"/>
          </p:cNvSpPr>
          <p:nvPr>
            <p:ph type="sldNum" sz="quarter" idx="5"/>
          </p:nvPr>
        </p:nvSpPr>
        <p:spPr/>
        <p:txBody>
          <a:bodyPr/>
          <a:lstStyle/>
          <a:p>
            <a:fld id="{D753CAB7-6DFB-4DFF-9917-381431E19780}" type="slidenum">
              <a:rPr lang="en-US" smtClean="0"/>
              <a:t>37</a:t>
            </a:fld>
            <a:endParaRPr lang="en-US"/>
          </a:p>
        </p:txBody>
      </p:sp>
    </p:spTree>
    <p:extLst>
      <p:ext uri="{BB962C8B-B14F-4D97-AF65-F5344CB8AC3E}">
        <p14:creationId xmlns:p14="http://schemas.microsoft.com/office/powerpoint/2010/main" val="2357012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demonstrated a formal approach to transforming a game’s difficulty curve by modeling it as function composition.</a:t>
            </a:r>
          </a:p>
          <a:p>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38</a:t>
            </a:fld>
            <a:endParaRPr lang="en-US"/>
          </a:p>
        </p:txBody>
      </p:sp>
    </p:spTree>
    <p:extLst>
      <p:ext uri="{BB962C8B-B14F-4D97-AF65-F5344CB8AC3E}">
        <p14:creationId xmlns:p14="http://schemas.microsoft.com/office/powerpoint/2010/main" val="1645049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enabled us to modify the existing curve of the game Paradox to generate new curves for the game and give mathematically precise definitions to how each curve modified the original curve.</a:t>
            </a:r>
          </a:p>
          <a:p>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39</a:t>
            </a:fld>
            <a:endParaRPr lang="en-US"/>
          </a:p>
        </p:txBody>
      </p:sp>
    </p:spTree>
    <p:extLst>
      <p:ext uri="{BB962C8B-B14F-4D97-AF65-F5344CB8AC3E}">
        <p14:creationId xmlns:p14="http://schemas.microsoft.com/office/powerpoint/2010/main" val="282661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most situations, the in-game difficulty should ideally be compatible with the player’s current skill level so that player is neither overwhelmed nor bored</a:t>
            </a:r>
          </a:p>
          <a:p>
            <a:r>
              <a:rPr lang="en-US" dirty="0"/>
              <a:t>Thus defining an optimal difficulty curve that presents challenges commensurate with player skill is an important game design problem</a:t>
            </a:r>
          </a:p>
        </p:txBody>
      </p:sp>
      <p:sp>
        <p:nvSpPr>
          <p:cNvPr id="4" name="Slide Number Placeholder 3"/>
          <p:cNvSpPr>
            <a:spLocks noGrp="1"/>
          </p:cNvSpPr>
          <p:nvPr>
            <p:ph type="sldNum" sz="quarter" idx="5"/>
          </p:nvPr>
        </p:nvSpPr>
        <p:spPr/>
        <p:txBody>
          <a:bodyPr/>
          <a:lstStyle/>
          <a:p>
            <a:fld id="{D753CAB7-6DFB-4DFF-9917-381431E19780}" type="slidenum">
              <a:rPr lang="en-US" smtClean="0"/>
              <a:t>4</a:t>
            </a:fld>
            <a:endParaRPr lang="en-US"/>
          </a:p>
        </p:txBody>
      </p:sp>
    </p:spTree>
    <p:extLst>
      <p:ext uri="{BB962C8B-B14F-4D97-AF65-F5344CB8AC3E}">
        <p14:creationId xmlns:p14="http://schemas.microsoft.com/office/powerpoint/2010/main" val="38802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Our experiment revealed that the transformed curves impact gameplay significantly and that some of them improve player engagement compared to the game’s existing difficulty curve</a:t>
            </a:r>
          </a:p>
          <a:p>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40</a:t>
            </a:fld>
            <a:endParaRPr lang="en-US"/>
          </a:p>
        </p:txBody>
      </p:sp>
    </p:spTree>
    <p:extLst>
      <p:ext uri="{BB962C8B-B14F-4D97-AF65-F5344CB8AC3E}">
        <p14:creationId xmlns:p14="http://schemas.microsoft.com/office/powerpoint/2010/main" val="181124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Our experiment revealed that the transformed curves impact gameplay significantly and that some of them improve player engagement compared to the game’s existing difficulty curve</a:t>
            </a:r>
          </a:p>
          <a:p>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41</a:t>
            </a:fld>
            <a:endParaRPr lang="en-US"/>
          </a:p>
        </p:txBody>
      </p:sp>
    </p:spTree>
    <p:extLst>
      <p:ext uri="{BB962C8B-B14F-4D97-AF65-F5344CB8AC3E}">
        <p14:creationId xmlns:p14="http://schemas.microsoft.com/office/powerpoint/2010/main" val="306442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methods of finding such a curve involve the designer creating an initial curve which is then refined using an iterative process of playtesting</a:t>
            </a:r>
          </a:p>
          <a:p>
            <a:r>
              <a:rPr lang="en-US" sz="1200" b="0" i="0" u="none" strike="noStrike" kern="1200" dirty="0">
                <a:solidFill>
                  <a:schemeClr val="tx1"/>
                </a:solidFill>
                <a:effectLst/>
                <a:latin typeface="+mn-lt"/>
                <a:ea typeface="+mn-ea"/>
                <a:cs typeface="+mn-cs"/>
              </a:rPr>
              <a:t>And so we do we already have techniques for adjusting difficulty curves, but they lack a precise way of capturing what it means to modify curves to affect difficulty. </a:t>
            </a:r>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5</a:t>
            </a:fld>
            <a:endParaRPr lang="en-US"/>
          </a:p>
        </p:txBody>
      </p:sp>
    </p:spTree>
    <p:extLst>
      <p:ext uri="{BB962C8B-B14F-4D97-AF65-F5344CB8AC3E}">
        <p14:creationId xmlns:p14="http://schemas.microsoft.com/office/powerpoint/2010/main" val="410746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our idea to address this problem was to tap into the fact that these curves are functions …</a:t>
            </a:r>
          </a:p>
        </p:txBody>
      </p:sp>
      <p:sp>
        <p:nvSpPr>
          <p:cNvPr id="4" name="Slide Number Placeholder 3"/>
          <p:cNvSpPr>
            <a:spLocks noGrp="1"/>
          </p:cNvSpPr>
          <p:nvPr>
            <p:ph type="sldNum" sz="quarter" idx="5"/>
          </p:nvPr>
        </p:nvSpPr>
        <p:spPr/>
        <p:txBody>
          <a:bodyPr/>
          <a:lstStyle/>
          <a:p>
            <a:fld id="{D753CAB7-6DFB-4DFF-9917-381431E19780}" type="slidenum">
              <a:rPr lang="en-US" smtClean="0"/>
              <a:t>6</a:t>
            </a:fld>
            <a:endParaRPr lang="en-US"/>
          </a:p>
        </p:txBody>
      </p:sp>
    </p:spTree>
    <p:extLst>
      <p:ext uri="{BB962C8B-B14F-4D97-AF65-F5344CB8AC3E}">
        <p14:creationId xmlns:p14="http://schemas.microsoft.com/office/powerpoint/2010/main" val="321635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composition is a technique in which multiple functions are composed into one by using the output of one function as the input of another</a:t>
            </a:r>
          </a:p>
          <a:p>
            <a:r>
              <a:rPr lang="en-US" dirty="0"/>
              <a:t>Given 2 functions f(x) and g(x) we have 2 possible compositions namely f of g and g of f and depending on the order in which the functions are applied, we get different outputs given the same initial input as shown in the example on the slide</a:t>
            </a:r>
          </a:p>
        </p:txBody>
      </p:sp>
      <p:sp>
        <p:nvSpPr>
          <p:cNvPr id="4" name="Slide Number Placeholder 3"/>
          <p:cNvSpPr>
            <a:spLocks noGrp="1"/>
          </p:cNvSpPr>
          <p:nvPr>
            <p:ph type="sldNum" sz="quarter" idx="5"/>
          </p:nvPr>
        </p:nvSpPr>
        <p:spPr/>
        <p:txBody>
          <a:bodyPr/>
          <a:lstStyle/>
          <a:p>
            <a:fld id="{D753CAB7-6DFB-4DFF-9917-381431E19780}" type="slidenum">
              <a:rPr lang="en-US" smtClean="0"/>
              <a:t>7</a:t>
            </a:fld>
            <a:endParaRPr lang="en-US"/>
          </a:p>
        </p:txBody>
      </p:sp>
    </p:spTree>
    <p:extLst>
      <p:ext uri="{BB962C8B-B14F-4D97-AF65-F5344CB8AC3E}">
        <p14:creationId xmlns:p14="http://schemas.microsoft.com/office/powerpoint/2010/main" val="255218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Our primary motivation in using function composition to model diff curves was to move towards formalizing and providing a more precise vocabulary of how difficulty curves are changed and how such changes affect player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particular, we were inspired by Steve </a:t>
            </a:r>
            <a:r>
              <a:rPr lang="en-US" sz="1200" b="0" i="0" u="none" strike="noStrike" kern="1200" dirty="0" err="1">
                <a:solidFill>
                  <a:schemeClr val="tx1"/>
                </a:solidFill>
                <a:effectLst/>
                <a:latin typeface="+mn-lt"/>
                <a:ea typeface="+mn-ea"/>
                <a:cs typeface="+mn-cs"/>
              </a:rPr>
              <a:t>Swink’s</a:t>
            </a:r>
            <a:r>
              <a:rPr lang="en-US" sz="1200" b="0" i="0" u="none" strike="noStrike" kern="1200" dirty="0">
                <a:solidFill>
                  <a:schemeClr val="tx1"/>
                </a:solidFill>
                <a:effectLst/>
                <a:latin typeface="+mn-lt"/>
                <a:ea typeface="+mn-ea"/>
                <a:cs typeface="+mn-cs"/>
              </a:rPr>
              <a:t> work in formalizing the notion of “game feel” where he tackled such questions as what do we mean precisely when we say a game feels better …</a:t>
            </a:r>
            <a:endParaRPr lang="en-US" dirty="0"/>
          </a:p>
          <a:p>
            <a:r>
              <a:rPr lang="en-US" dirty="0"/>
              <a:t>Using function composition allows us to similarly formalize what it means to for example steepen or smooth a game’s difficulty curve</a:t>
            </a:r>
          </a:p>
        </p:txBody>
      </p:sp>
      <p:sp>
        <p:nvSpPr>
          <p:cNvPr id="4" name="Slide Number Placeholder 3"/>
          <p:cNvSpPr>
            <a:spLocks noGrp="1"/>
          </p:cNvSpPr>
          <p:nvPr>
            <p:ph type="sldNum" sz="quarter" idx="5"/>
          </p:nvPr>
        </p:nvSpPr>
        <p:spPr/>
        <p:txBody>
          <a:bodyPr/>
          <a:lstStyle/>
          <a:p>
            <a:fld id="{D753CAB7-6DFB-4DFF-9917-381431E19780}" type="slidenum">
              <a:rPr lang="en-US" smtClean="0"/>
              <a:t>8</a:t>
            </a:fld>
            <a:endParaRPr lang="en-US"/>
          </a:p>
        </p:txBody>
      </p:sp>
    </p:spTree>
    <p:extLst>
      <p:ext uri="{BB962C8B-B14F-4D97-AF65-F5344CB8AC3E}">
        <p14:creationId xmlns:p14="http://schemas.microsoft.com/office/powerpoint/2010/main" val="362502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using functions to transform curves (as opposed to manual refinement) helps capture a potential space of possible difficulty curves that can then be explored by applying transformations</a:t>
            </a:r>
          </a:p>
          <a:p>
            <a:r>
              <a:rPr lang="en-US" dirty="0"/>
              <a:t>So as a brief preview of what’s to come, this plot shows the different curves that we used in our experiment</a:t>
            </a:r>
          </a:p>
          <a:p>
            <a:r>
              <a:rPr lang="en-US" sz="1200" b="0" i="0" u="none" strike="noStrike" kern="1200" dirty="0">
                <a:solidFill>
                  <a:schemeClr val="tx1"/>
                </a:solidFill>
                <a:effectLst/>
                <a:latin typeface="+mn-lt"/>
                <a:ea typeface="+mn-ea"/>
                <a:cs typeface="+mn-cs"/>
              </a:rPr>
              <a:t>And this sort of space of curves can allow games to trade off different design goals. </a:t>
            </a:r>
            <a:endParaRPr lang="en-US" dirty="0"/>
          </a:p>
        </p:txBody>
      </p:sp>
      <p:sp>
        <p:nvSpPr>
          <p:cNvPr id="4" name="Slide Number Placeholder 3"/>
          <p:cNvSpPr>
            <a:spLocks noGrp="1"/>
          </p:cNvSpPr>
          <p:nvPr>
            <p:ph type="sldNum" sz="quarter" idx="5"/>
          </p:nvPr>
        </p:nvSpPr>
        <p:spPr/>
        <p:txBody>
          <a:bodyPr/>
          <a:lstStyle/>
          <a:p>
            <a:fld id="{D753CAB7-6DFB-4DFF-9917-381431E19780}" type="slidenum">
              <a:rPr lang="en-US" smtClean="0"/>
              <a:t>9</a:t>
            </a:fld>
            <a:endParaRPr lang="en-US"/>
          </a:p>
        </p:txBody>
      </p:sp>
    </p:spTree>
    <p:extLst>
      <p:ext uri="{BB962C8B-B14F-4D97-AF65-F5344CB8AC3E}">
        <p14:creationId xmlns:p14="http://schemas.microsoft.com/office/powerpoint/2010/main" val="408283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6777518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04327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405985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249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77944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65574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04245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634078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2571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91129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54468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197425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68BE7-92D8-4A10-9AE1-6C24DB6B05A3}"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046992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41781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68BE7-92D8-4A10-9AE1-6C24DB6B05A3}"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7247399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9130521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87072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D68BE7-92D8-4A10-9AE1-6C24DB6B05A3}" type="datetimeFigureOut">
              <a:rPr lang="en-US" smtClean="0"/>
              <a:t>12/21/2019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CAD532-6C0A-43B2-8327-6EC0D9B3F6A5}" type="slidenum">
              <a:rPr lang="en-US" smtClean="0"/>
              <a:t>‹#›</a:t>
            </a:fld>
            <a:endParaRPr lang="en-US"/>
          </a:p>
        </p:txBody>
      </p:sp>
    </p:spTree>
    <p:extLst>
      <p:ext uri="{BB962C8B-B14F-4D97-AF65-F5344CB8AC3E}">
        <p14:creationId xmlns:p14="http://schemas.microsoft.com/office/powerpoint/2010/main" val="1688846945"/>
      </p:ext>
    </p:extLst>
  </p:cSld>
  <p:clrMap bg1="dk1" tx1="lt1" bg2="dk2" tx2="lt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931" y="1513840"/>
            <a:ext cx="10712138" cy="2217516"/>
          </a:xfrm>
        </p:spPr>
        <p:txBody>
          <a:bodyPr>
            <a:normAutofit/>
          </a:bodyPr>
          <a:lstStyle/>
          <a:p>
            <a:r>
              <a:rPr lang="en-US" sz="4200" b="1" dirty="0"/>
              <a:t>Transforming Game Difficulty Curves using Function Composition</a:t>
            </a:r>
          </a:p>
        </p:txBody>
      </p:sp>
      <p:sp>
        <p:nvSpPr>
          <p:cNvPr id="3" name="Subtitle 2"/>
          <p:cNvSpPr>
            <a:spLocks noGrp="1"/>
          </p:cNvSpPr>
          <p:nvPr>
            <p:ph type="subTitle" idx="1"/>
          </p:nvPr>
        </p:nvSpPr>
        <p:spPr>
          <a:xfrm>
            <a:off x="979835" y="4589029"/>
            <a:ext cx="10232331" cy="1691640"/>
          </a:xfrm>
        </p:spPr>
        <p:txBody>
          <a:bodyPr>
            <a:normAutofit lnSpcReduction="10000"/>
          </a:bodyPr>
          <a:lstStyle/>
          <a:p>
            <a:endParaRPr lang="en-US" sz="3200" b="1" dirty="0"/>
          </a:p>
          <a:p>
            <a:r>
              <a:rPr lang="en-US" sz="3200" b="1" dirty="0"/>
              <a:t>Anurag Sarkar</a:t>
            </a:r>
            <a:r>
              <a:rPr lang="en-US" sz="3200" dirty="0"/>
              <a:t> and </a:t>
            </a:r>
            <a:r>
              <a:rPr lang="en-US" sz="3200" b="1" dirty="0"/>
              <a:t>Seth Cooper</a:t>
            </a:r>
          </a:p>
          <a:p>
            <a:r>
              <a:rPr lang="en-US" sz="2400" i="1" dirty="0"/>
              <a:t>Northeastern University</a:t>
            </a:r>
          </a:p>
        </p:txBody>
      </p:sp>
    </p:spTree>
    <p:extLst>
      <p:ext uri="{BB962C8B-B14F-4D97-AF65-F5344CB8AC3E}">
        <p14:creationId xmlns:p14="http://schemas.microsoft.com/office/powerpoint/2010/main" val="284795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1037973" y="0"/>
            <a:ext cx="4109761" cy="784381"/>
          </a:xfrm>
        </p:spPr>
        <p:txBody>
          <a:bodyPr/>
          <a:lstStyle/>
          <a:p>
            <a:r>
              <a:rPr lang="en-US" dirty="0">
                <a:solidFill>
                  <a:schemeClr val="tx1"/>
                </a:solidFill>
              </a:rPr>
              <a:t>Motivation</a:t>
            </a:r>
          </a:p>
        </p:txBody>
      </p:sp>
      <p:pic>
        <p:nvPicPr>
          <p:cNvPr id="4" name="Picture 3">
            <a:extLst>
              <a:ext uri="{FF2B5EF4-FFF2-40B4-BE49-F238E27FC236}">
                <a16:creationId xmlns:a16="http://schemas.microsoft.com/office/drawing/2014/main" id="{BB40AFD5-87FD-492E-9C1F-8EE00412C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900" y="191913"/>
            <a:ext cx="5507742" cy="4084674"/>
          </a:xfrm>
          <a:prstGeom prst="rect">
            <a:avLst/>
          </a:prstGeom>
        </p:spPr>
      </p:pic>
      <p:pic>
        <p:nvPicPr>
          <p:cNvPr id="9" name="Picture 8">
            <a:extLst>
              <a:ext uri="{FF2B5EF4-FFF2-40B4-BE49-F238E27FC236}">
                <a16:creationId xmlns:a16="http://schemas.microsoft.com/office/drawing/2014/main" id="{1558049E-C196-4A1D-AA03-965FA7E88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900" y="2182992"/>
            <a:ext cx="5507742" cy="4305673"/>
          </a:xfrm>
          <a:prstGeom prst="rect">
            <a:avLst/>
          </a:prstGeom>
        </p:spPr>
      </p:pic>
      <p:sp>
        <p:nvSpPr>
          <p:cNvPr id="12" name="Rectangle 11">
            <a:extLst>
              <a:ext uri="{FF2B5EF4-FFF2-40B4-BE49-F238E27FC236}">
                <a16:creationId xmlns:a16="http://schemas.microsoft.com/office/drawing/2014/main" id="{1D51C251-4C01-48CF-A4E8-512DC8DA9894}"/>
              </a:ext>
            </a:extLst>
          </p:cNvPr>
          <p:cNvSpPr/>
          <p:nvPr/>
        </p:nvSpPr>
        <p:spPr>
          <a:xfrm>
            <a:off x="6423373" y="6449215"/>
            <a:ext cx="5072063" cy="430887"/>
          </a:xfrm>
          <a:prstGeom prst="rect">
            <a:avLst/>
          </a:prstGeom>
        </p:spPr>
        <p:txBody>
          <a:bodyPr wrap="square">
            <a:spAutoFit/>
          </a:bodyPr>
          <a:lstStyle/>
          <a:p>
            <a:r>
              <a:rPr lang="en-US" sz="2200" i="1" dirty="0"/>
              <a:t>Linehan et al., 2014</a:t>
            </a:r>
          </a:p>
        </p:txBody>
      </p:sp>
      <p:sp>
        <p:nvSpPr>
          <p:cNvPr id="10" name="Content Placeholder 2">
            <a:extLst>
              <a:ext uri="{FF2B5EF4-FFF2-40B4-BE49-F238E27FC236}">
                <a16:creationId xmlns:a16="http://schemas.microsoft.com/office/drawing/2014/main" id="{678F3491-7A45-4397-9206-2CE00B4524A8}"/>
              </a:ext>
            </a:extLst>
          </p:cNvPr>
          <p:cNvSpPr txBox="1">
            <a:spLocks/>
          </p:cNvSpPr>
          <p:nvPr/>
        </p:nvSpPr>
        <p:spPr>
          <a:xfrm>
            <a:off x="189143" y="1323996"/>
            <a:ext cx="5906857" cy="553400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200" dirty="0">
                <a:solidFill>
                  <a:schemeClr val="tx1"/>
                </a:solidFill>
              </a:rPr>
              <a:t>Precisely describe relative difficulty curves and transformations e.g. formalize a ‘steep’ curve</a:t>
            </a:r>
          </a:p>
          <a:p>
            <a:pPr marL="36900" indent="0">
              <a:buFont typeface="Wingdings 2" charset="2"/>
              <a:buNone/>
            </a:pPr>
            <a:endParaRPr lang="en-US" sz="2200" dirty="0">
              <a:solidFill>
                <a:schemeClr val="tx1"/>
              </a:solidFill>
            </a:endParaRPr>
          </a:p>
          <a:p>
            <a:r>
              <a:rPr lang="en-US" sz="2200" dirty="0">
                <a:solidFill>
                  <a:schemeClr val="tx1"/>
                </a:solidFill>
              </a:rPr>
              <a:t>Functions (vs. manual refinement) capture a space of possible curves that can be explored</a:t>
            </a:r>
          </a:p>
          <a:p>
            <a:endParaRPr lang="en-US" sz="2200" dirty="0">
              <a:solidFill>
                <a:schemeClr val="tx1"/>
              </a:solidFill>
            </a:endParaRPr>
          </a:p>
          <a:p>
            <a:r>
              <a:rPr lang="en-US" sz="2200" dirty="0">
                <a:solidFill>
                  <a:schemeClr val="tx1"/>
                </a:solidFill>
              </a:rPr>
              <a:t>Compare curves across games</a:t>
            </a:r>
          </a:p>
          <a:p>
            <a:endParaRPr lang="en-US" sz="2200" dirty="0">
              <a:solidFill>
                <a:schemeClr val="tx1"/>
              </a:solidFill>
            </a:endParaRPr>
          </a:p>
        </p:txBody>
      </p:sp>
    </p:spTree>
    <p:extLst>
      <p:ext uri="{BB962C8B-B14F-4D97-AF65-F5344CB8AC3E}">
        <p14:creationId xmlns:p14="http://schemas.microsoft.com/office/powerpoint/2010/main" val="267983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1037973" y="0"/>
            <a:ext cx="4109761" cy="784381"/>
          </a:xfrm>
        </p:spPr>
        <p:txBody>
          <a:bodyPr/>
          <a:lstStyle/>
          <a:p>
            <a:r>
              <a:rPr lang="en-US" dirty="0">
                <a:solidFill>
                  <a:schemeClr val="tx1"/>
                </a:solidFill>
              </a:rPr>
              <a:t>Motivation</a:t>
            </a:r>
          </a:p>
        </p:txBody>
      </p:sp>
      <p:sp>
        <p:nvSpPr>
          <p:cNvPr id="7" name="Content Placeholder 2">
            <a:extLst>
              <a:ext uri="{FF2B5EF4-FFF2-40B4-BE49-F238E27FC236}">
                <a16:creationId xmlns:a16="http://schemas.microsoft.com/office/drawing/2014/main" id="{E9403AD7-8AAD-49C3-8273-D271D822A16A}"/>
              </a:ext>
            </a:extLst>
          </p:cNvPr>
          <p:cNvSpPr>
            <a:spLocks noGrp="1"/>
          </p:cNvSpPr>
          <p:nvPr>
            <p:ph idx="1"/>
          </p:nvPr>
        </p:nvSpPr>
        <p:spPr>
          <a:xfrm>
            <a:off x="189143" y="1323996"/>
            <a:ext cx="5906857" cy="5534004"/>
          </a:xfrm>
        </p:spPr>
        <p:txBody>
          <a:bodyPr>
            <a:noAutofit/>
          </a:bodyPr>
          <a:lstStyle/>
          <a:p>
            <a:r>
              <a:rPr lang="en-US" sz="2200" dirty="0">
                <a:solidFill>
                  <a:schemeClr val="tx1"/>
                </a:solidFill>
              </a:rPr>
              <a:t>Precisely describe relative difficulty curves and transformations e.g. formalize a ‘steep’ curve</a:t>
            </a:r>
          </a:p>
          <a:p>
            <a:pPr marL="36900" indent="0">
              <a:buNone/>
            </a:pPr>
            <a:endParaRPr lang="en-US" sz="2200" dirty="0">
              <a:solidFill>
                <a:schemeClr val="tx1"/>
              </a:solidFill>
            </a:endParaRPr>
          </a:p>
          <a:p>
            <a:r>
              <a:rPr lang="en-US" sz="2200" dirty="0">
                <a:solidFill>
                  <a:schemeClr val="tx1"/>
                </a:solidFill>
              </a:rPr>
              <a:t>Functions (vs. manual refinement) capture a space of possible curves that can be explored</a:t>
            </a:r>
          </a:p>
          <a:p>
            <a:endParaRPr lang="en-US" sz="2200" dirty="0">
              <a:solidFill>
                <a:schemeClr val="tx1"/>
              </a:solidFill>
            </a:endParaRPr>
          </a:p>
          <a:p>
            <a:r>
              <a:rPr lang="en-US" sz="2200" dirty="0">
                <a:solidFill>
                  <a:schemeClr val="tx1"/>
                </a:solidFill>
              </a:rPr>
              <a:t>Compare curves across games</a:t>
            </a:r>
          </a:p>
          <a:p>
            <a:pPr marL="36900" indent="0">
              <a:buNone/>
            </a:pPr>
            <a:endParaRPr lang="en-US" sz="2200" dirty="0">
              <a:solidFill>
                <a:schemeClr val="tx1"/>
              </a:solidFill>
            </a:endParaRPr>
          </a:p>
          <a:p>
            <a:r>
              <a:rPr lang="en-US" sz="2200" dirty="0">
                <a:solidFill>
                  <a:schemeClr val="tx1"/>
                </a:solidFill>
              </a:rPr>
              <a:t>Empirically evaluate impact of changing difficulty curves</a:t>
            </a:r>
          </a:p>
        </p:txBody>
      </p:sp>
      <p:pic>
        <p:nvPicPr>
          <p:cNvPr id="4" name="Picture 3">
            <a:extLst>
              <a:ext uri="{FF2B5EF4-FFF2-40B4-BE49-F238E27FC236}">
                <a16:creationId xmlns:a16="http://schemas.microsoft.com/office/drawing/2014/main" id="{BB40AFD5-87FD-492E-9C1F-8EE00412C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900" y="191913"/>
            <a:ext cx="5507742" cy="4084674"/>
          </a:xfrm>
          <a:prstGeom prst="rect">
            <a:avLst/>
          </a:prstGeom>
        </p:spPr>
      </p:pic>
      <p:pic>
        <p:nvPicPr>
          <p:cNvPr id="9" name="Picture 8">
            <a:extLst>
              <a:ext uri="{FF2B5EF4-FFF2-40B4-BE49-F238E27FC236}">
                <a16:creationId xmlns:a16="http://schemas.microsoft.com/office/drawing/2014/main" id="{1558049E-C196-4A1D-AA03-965FA7E88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900" y="2174114"/>
            <a:ext cx="5507742" cy="4305673"/>
          </a:xfrm>
          <a:prstGeom prst="rect">
            <a:avLst/>
          </a:prstGeom>
        </p:spPr>
      </p:pic>
      <p:sp>
        <p:nvSpPr>
          <p:cNvPr id="12" name="Rectangle 11">
            <a:extLst>
              <a:ext uri="{FF2B5EF4-FFF2-40B4-BE49-F238E27FC236}">
                <a16:creationId xmlns:a16="http://schemas.microsoft.com/office/drawing/2014/main" id="{1D51C251-4C01-48CF-A4E8-512DC8DA9894}"/>
              </a:ext>
            </a:extLst>
          </p:cNvPr>
          <p:cNvSpPr/>
          <p:nvPr/>
        </p:nvSpPr>
        <p:spPr>
          <a:xfrm>
            <a:off x="6423373" y="6449215"/>
            <a:ext cx="5072063" cy="430887"/>
          </a:xfrm>
          <a:prstGeom prst="rect">
            <a:avLst/>
          </a:prstGeom>
        </p:spPr>
        <p:txBody>
          <a:bodyPr wrap="square">
            <a:spAutoFit/>
          </a:bodyPr>
          <a:lstStyle/>
          <a:p>
            <a:r>
              <a:rPr lang="en-US" sz="2200" i="1" dirty="0"/>
              <a:t>Linehan et al., 2014</a:t>
            </a:r>
          </a:p>
        </p:txBody>
      </p:sp>
    </p:spTree>
    <p:extLst>
      <p:ext uri="{BB962C8B-B14F-4D97-AF65-F5344CB8AC3E}">
        <p14:creationId xmlns:p14="http://schemas.microsoft.com/office/powerpoint/2010/main" val="140592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913795" y="0"/>
            <a:ext cx="10353762" cy="970450"/>
          </a:xfrm>
        </p:spPr>
        <p:txBody>
          <a:bodyPr/>
          <a:lstStyle/>
          <a:p>
            <a:r>
              <a:rPr lang="en-US" dirty="0">
                <a:solidFill>
                  <a:schemeClr val="tx1"/>
                </a:solidFill>
              </a:rPr>
              <a:t>Experiment</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383519" y="1185136"/>
            <a:ext cx="11424961" cy="5001176"/>
          </a:xfrm>
        </p:spPr>
        <p:txBody>
          <a:bodyPr>
            <a:noAutofit/>
          </a:bodyPr>
          <a:lstStyle/>
          <a:p>
            <a:r>
              <a:rPr lang="en-US" sz="2400" dirty="0">
                <a:solidFill>
                  <a:schemeClr val="tx1"/>
                </a:solidFill>
              </a:rPr>
              <a:t>Applied function composition to transform the difficulty curve of the human computation puzzle game </a:t>
            </a:r>
            <a:r>
              <a:rPr lang="en-US" sz="2400" i="1" dirty="0">
                <a:solidFill>
                  <a:schemeClr val="tx1"/>
                </a:solidFill>
              </a:rPr>
              <a:t>Paradox </a:t>
            </a:r>
            <a:r>
              <a:rPr lang="en-US" sz="2400" dirty="0">
                <a:solidFill>
                  <a:schemeClr val="tx1"/>
                </a:solidFill>
              </a:rPr>
              <a:t>and tested:</a:t>
            </a:r>
          </a:p>
          <a:p>
            <a:pPr lvl="1"/>
            <a:r>
              <a:rPr lang="en-US" sz="2400" dirty="0">
                <a:solidFill>
                  <a:schemeClr val="tx1"/>
                </a:solidFill>
              </a:rPr>
              <a:t>if different transformations caused any changes in engagement/behavior</a:t>
            </a:r>
          </a:p>
          <a:p>
            <a:pPr lvl="1"/>
            <a:r>
              <a:rPr lang="en-US" sz="2400" dirty="0">
                <a:solidFill>
                  <a:schemeClr val="tx1"/>
                </a:solidFill>
              </a:rPr>
              <a:t>if such transformations could improve engagement benefits of the existing curve</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74422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913795" y="0"/>
            <a:ext cx="10353762" cy="970450"/>
          </a:xfrm>
        </p:spPr>
        <p:txBody>
          <a:bodyPr/>
          <a:lstStyle/>
          <a:p>
            <a:r>
              <a:rPr lang="en-US" dirty="0">
                <a:solidFill>
                  <a:schemeClr val="tx1"/>
                </a:solidFill>
              </a:rPr>
              <a:t>Experiment</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383519" y="1185136"/>
            <a:ext cx="11424961" cy="5001176"/>
          </a:xfrm>
        </p:spPr>
        <p:txBody>
          <a:bodyPr>
            <a:noAutofit/>
          </a:bodyPr>
          <a:lstStyle/>
          <a:p>
            <a:r>
              <a:rPr lang="en-US" sz="2400" dirty="0">
                <a:solidFill>
                  <a:schemeClr val="tx1"/>
                </a:solidFill>
              </a:rPr>
              <a:t>Applied function composition to transform the difficulty curve of the human computation puzzle game </a:t>
            </a:r>
            <a:r>
              <a:rPr lang="en-US" sz="2400" i="1" dirty="0">
                <a:solidFill>
                  <a:schemeClr val="tx1"/>
                </a:solidFill>
              </a:rPr>
              <a:t>Paradox </a:t>
            </a:r>
            <a:r>
              <a:rPr lang="en-US" sz="2400" dirty="0">
                <a:solidFill>
                  <a:schemeClr val="tx1"/>
                </a:solidFill>
              </a:rPr>
              <a:t>and tested:</a:t>
            </a:r>
          </a:p>
          <a:p>
            <a:pPr lvl="1"/>
            <a:r>
              <a:rPr lang="en-US" sz="2400" dirty="0">
                <a:solidFill>
                  <a:schemeClr val="tx1"/>
                </a:solidFill>
              </a:rPr>
              <a:t>if different transformations caused any changes in engagement/behavior</a:t>
            </a:r>
          </a:p>
          <a:p>
            <a:pPr lvl="1"/>
            <a:r>
              <a:rPr lang="en-US" sz="2400" dirty="0">
                <a:solidFill>
                  <a:schemeClr val="tx1"/>
                </a:solidFill>
              </a:rPr>
              <a:t>if such transformations could improve engagement benefits of the existing curve</a:t>
            </a:r>
          </a:p>
          <a:p>
            <a:endParaRPr lang="en-US" sz="2400" dirty="0">
              <a:solidFill>
                <a:schemeClr val="tx1"/>
              </a:solidFill>
            </a:endParaRPr>
          </a:p>
          <a:p>
            <a:pPr marL="36900" indent="0">
              <a:buNone/>
            </a:pPr>
            <a:endParaRPr lang="en-US" sz="2400" dirty="0">
              <a:solidFill>
                <a:schemeClr val="tx1"/>
              </a:solidFill>
            </a:endParaRPr>
          </a:p>
          <a:p>
            <a:r>
              <a:rPr lang="en-US" sz="2400" i="1" dirty="0">
                <a:solidFill>
                  <a:schemeClr val="tx1"/>
                </a:solidFill>
              </a:rPr>
              <a:t>HYPOTHESIS</a:t>
            </a:r>
            <a:r>
              <a:rPr lang="en-US" sz="2400" dirty="0">
                <a:solidFill>
                  <a:schemeClr val="tx1"/>
                </a:solidFill>
              </a:rPr>
              <a:t>: </a:t>
            </a:r>
          </a:p>
          <a:p>
            <a:pPr marL="36900" indent="0">
              <a:buNone/>
            </a:pPr>
            <a:r>
              <a:rPr lang="en-US" sz="2600" i="1" dirty="0">
                <a:solidFill>
                  <a:schemeClr val="tx1"/>
                </a:solidFill>
              </a:rPr>
              <a:t>Transforming the difficulty curve using function composition impacts player behavior and experience with different transformations leading to different behavior and experience</a:t>
            </a:r>
          </a:p>
          <a:p>
            <a:endParaRPr lang="en-US" sz="2400" dirty="0">
              <a:solidFill>
                <a:schemeClr val="tx1"/>
              </a:solidFill>
            </a:endParaRPr>
          </a:p>
        </p:txBody>
      </p:sp>
    </p:spTree>
    <p:extLst>
      <p:ext uri="{BB962C8B-B14F-4D97-AF65-F5344CB8AC3E}">
        <p14:creationId xmlns:p14="http://schemas.microsoft.com/office/powerpoint/2010/main" val="83453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7997"/>
            <a:ext cx="5067552" cy="763009"/>
          </a:xfrm>
        </p:spPr>
        <p:txBody>
          <a:bodyPr/>
          <a:lstStyle/>
          <a:p>
            <a:pPr algn="ctr"/>
            <a:r>
              <a:rPr lang="en-US" dirty="0">
                <a:solidFill>
                  <a:schemeClr val="tx1"/>
                </a:solidFill>
              </a:rPr>
              <a:t>Paradox</a:t>
            </a:r>
          </a:p>
        </p:txBody>
      </p:sp>
      <p:sp>
        <p:nvSpPr>
          <p:cNvPr id="3" name="Content Placeholder 2"/>
          <p:cNvSpPr>
            <a:spLocks noGrp="1"/>
          </p:cNvSpPr>
          <p:nvPr>
            <p:ph idx="1"/>
          </p:nvPr>
        </p:nvSpPr>
        <p:spPr>
          <a:xfrm>
            <a:off x="-451657" y="2101582"/>
            <a:ext cx="6733207" cy="4012999"/>
          </a:xfrm>
        </p:spPr>
        <p:txBody>
          <a:bodyPr>
            <a:noAutofit/>
          </a:bodyPr>
          <a:lstStyle/>
          <a:p>
            <a:pPr lvl="1"/>
            <a:r>
              <a:rPr lang="en-US" sz="2000" dirty="0">
                <a:solidFill>
                  <a:schemeClr val="tx1"/>
                </a:solidFill>
              </a:rPr>
              <a:t>2D human computation puzzle game</a:t>
            </a:r>
          </a:p>
          <a:p>
            <a:pPr lvl="1"/>
            <a:r>
              <a:rPr lang="en-US" sz="2000" dirty="0">
                <a:solidFill>
                  <a:schemeClr val="tx1"/>
                </a:solidFill>
              </a:rPr>
              <a:t>Each level is a </a:t>
            </a:r>
            <a:r>
              <a:rPr lang="en-US" sz="2000" dirty="0" err="1">
                <a:solidFill>
                  <a:schemeClr val="tx1"/>
                </a:solidFill>
              </a:rPr>
              <a:t>boolean</a:t>
            </a:r>
            <a:r>
              <a:rPr lang="en-US" sz="2000" dirty="0">
                <a:solidFill>
                  <a:schemeClr val="tx1"/>
                </a:solidFill>
              </a:rPr>
              <a:t> constraint satisfaction problem</a:t>
            </a:r>
          </a:p>
          <a:p>
            <a:pPr lvl="1"/>
            <a:r>
              <a:rPr lang="en-US" sz="2000" dirty="0">
                <a:solidFill>
                  <a:schemeClr val="tx1"/>
                </a:solidFill>
              </a:rPr>
              <a:t>Players assign values to variables to solve constraints</a:t>
            </a:r>
          </a:p>
          <a:p>
            <a:pPr lvl="1"/>
            <a:r>
              <a:rPr lang="en-US" sz="2000" dirty="0">
                <a:solidFill>
                  <a:schemeClr val="tx1"/>
                </a:solidFill>
              </a:rPr>
              <a:t>Score: percentage of satisfied constraints</a:t>
            </a:r>
          </a:p>
          <a:p>
            <a:pPr lvl="1"/>
            <a:r>
              <a:rPr lang="en-US" sz="2000" dirty="0">
                <a:solidFill>
                  <a:schemeClr val="tx1"/>
                </a:solidFill>
              </a:rPr>
              <a:t>Target score reached </a:t>
            </a:r>
            <a:r>
              <a:rPr lang="en-US" sz="2000" dirty="0">
                <a:solidFill>
                  <a:schemeClr val="tx1"/>
                </a:solidFill>
                <a:sym typeface="Wingdings" panose="05000000000000000000" pitchFamily="2" charset="2"/>
              </a:rPr>
              <a:t> </a:t>
            </a:r>
            <a:r>
              <a:rPr lang="en-US" sz="2000" i="1" dirty="0">
                <a:solidFill>
                  <a:schemeClr val="tx1"/>
                </a:solidFill>
                <a:sym typeface="Wingdings" panose="05000000000000000000" pitchFamily="2" charset="2"/>
              </a:rPr>
              <a:t>Level Completed</a:t>
            </a:r>
            <a:endParaRPr lang="en-US" sz="2000" i="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550" y="1492136"/>
            <a:ext cx="5728173" cy="3873728"/>
          </a:xfrm>
          <a:prstGeom prst="rect">
            <a:avLst/>
          </a:prstGeom>
        </p:spPr>
      </p:pic>
    </p:spTree>
    <p:extLst>
      <p:ext uri="{BB962C8B-B14F-4D97-AF65-F5344CB8AC3E}">
        <p14:creationId xmlns:p14="http://schemas.microsoft.com/office/powerpoint/2010/main" val="255400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4E3712-EB74-4AF5-B132-A7C19F87BFA4}"/>
              </a:ext>
            </a:extLst>
          </p:cNvPr>
          <p:cNvSpPr>
            <a:spLocks noGrp="1"/>
          </p:cNvSpPr>
          <p:nvPr>
            <p:ph type="title"/>
          </p:nvPr>
        </p:nvSpPr>
        <p:spPr>
          <a:xfrm>
            <a:off x="2988551" y="9341"/>
            <a:ext cx="6214898" cy="763009"/>
          </a:xfrm>
        </p:spPr>
        <p:txBody>
          <a:bodyPr>
            <a:normAutofit fontScale="90000"/>
          </a:bodyPr>
          <a:lstStyle/>
          <a:p>
            <a:pPr algn="ctr"/>
            <a:r>
              <a:rPr lang="en-US" dirty="0">
                <a:solidFill>
                  <a:schemeClr val="tx1"/>
                </a:solidFill>
              </a:rPr>
              <a:t>Player-vs-Level Matchmaking</a:t>
            </a:r>
          </a:p>
        </p:txBody>
      </p:sp>
      <p:sp>
        <p:nvSpPr>
          <p:cNvPr id="6" name="Content Placeholder 5">
            <a:extLst>
              <a:ext uri="{FF2B5EF4-FFF2-40B4-BE49-F238E27FC236}">
                <a16:creationId xmlns:a16="http://schemas.microsoft.com/office/drawing/2014/main" id="{9EB47B5F-E53A-46B2-AEED-8B8BCB62156E}"/>
              </a:ext>
            </a:extLst>
          </p:cNvPr>
          <p:cNvSpPr>
            <a:spLocks noGrp="1"/>
          </p:cNvSpPr>
          <p:nvPr>
            <p:ph idx="1"/>
          </p:nvPr>
        </p:nvSpPr>
        <p:spPr>
          <a:xfrm>
            <a:off x="-1" y="911698"/>
            <a:ext cx="6368144" cy="5804787"/>
          </a:xfrm>
        </p:spPr>
        <p:txBody>
          <a:bodyPr>
            <a:noAutofit/>
          </a:bodyPr>
          <a:lstStyle/>
          <a:p>
            <a:r>
              <a:rPr lang="en-US" dirty="0">
                <a:solidFill>
                  <a:schemeClr val="tx1"/>
                </a:solidFill>
              </a:rPr>
              <a:t>Difficulty curve-based matchmaking system using Glicko-2 ratings to serve levels to players</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94E15515-47BE-49E2-890E-19C801649699}"/>
              </a:ext>
            </a:extLst>
          </p:cNvPr>
          <p:cNvPicPr>
            <a:picLocks noChangeAspect="1"/>
          </p:cNvPicPr>
          <p:nvPr/>
        </p:nvPicPr>
        <p:blipFill>
          <a:blip r:embed="rId3"/>
          <a:stretch>
            <a:fillRect/>
          </a:stretch>
        </p:blipFill>
        <p:spPr>
          <a:xfrm>
            <a:off x="6576985" y="3812830"/>
            <a:ext cx="5292366" cy="2645881"/>
          </a:xfrm>
          <a:prstGeom prst="rect">
            <a:avLst/>
          </a:prstGeom>
        </p:spPr>
      </p:pic>
      <p:pic>
        <p:nvPicPr>
          <p:cNvPr id="10" name="Picture 9">
            <a:extLst>
              <a:ext uri="{FF2B5EF4-FFF2-40B4-BE49-F238E27FC236}">
                <a16:creationId xmlns:a16="http://schemas.microsoft.com/office/drawing/2014/main" id="{5EA38F16-0E57-4AC7-8019-6794C69F2335}"/>
              </a:ext>
            </a:extLst>
          </p:cNvPr>
          <p:cNvPicPr>
            <a:picLocks noChangeAspect="1"/>
          </p:cNvPicPr>
          <p:nvPr/>
        </p:nvPicPr>
        <p:blipFill>
          <a:blip r:embed="rId4"/>
          <a:stretch>
            <a:fillRect/>
          </a:stretch>
        </p:blipFill>
        <p:spPr>
          <a:xfrm>
            <a:off x="6576987" y="1022882"/>
            <a:ext cx="5292380" cy="2339953"/>
          </a:xfrm>
          <a:prstGeom prst="rect">
            <a:avLst/>
          </a:prstGeom>
        </p:spPr>
      </p:pic>
      <p:pic>
        <p:nvPicPr>
          <p:cNvPr id="11" name="Picture 10">
            <a:extLst>
              <a:ext uri="{FF2B5EF4-FFF2-40B4-BE49-F238E27FC236}">
                <a16:creationId xmlns:a16="http://schemas.microsoft.com/office/drawing/2014/main" id="{DFC9E840-01C1-4216-818A-A59FADAA1962}"/>
              </a:ext>
            </a:extLst>
          </p:cNvPr>
          <p:cNvPicPr>
            <a:picLocks noChangeAspect="1"/>
          </p:cNvPicPr>
          <p:nvPr/>
        </p:nvPicPr>
        <p:blipFill>
          <a:blip r:embed="rId5"/>
          <a:stretch>
            <a:fillRect/>
          </a:stretch>
        </p:blipFill>
        <p:spPr>
          <a:xfrm>
            <a:off x="6576984" y="3319045"/>
            <a:ext cx="5292367" cy="138589"/>
          </a:xfrm>
          <a:prstGeom prst="rect">
            <a:avLst/>
          </a:prstGeom>
        </p:spPr>
      </p:pic>
      <p:sp>
        <p:nvSpPr>
          <p:cNvPr id="2" name="TextBox 1">
            <a:extLst>
              <a:ext uri="{FF2B5EF4-FFF2-40B4-BE49-F238E27FC236}">
                <a16:creationId xmlns:a16="http://schemas.microsoft.com/office/drawing/2014/main" id="{22569098-6CF7-4A71-9DAD-CD69C905AD3E}"/>
              </a:ext>
            </a:extLst>
          </p:cNvPr>
          <p:cNvSpPr txBox="1"/>
          <p:nvPr/>
        </p:nvSpPr>
        <p:spPr>
          <a:xfrm>
            <a:off x="8806541" y="3855092"/>
            <a:ext cx="995465" cy="369332"/>
          </a:xfrm>
          <a:prstGeom prst="rect">
            <a:avLst/>
          </a:prstGeom>
          <a:noFill/>
        </p:spPr>
        <p:txBody>
          <a:bodyPr wrap="none" rtlCol="0">
            <a:spAutoFit/>
          </a:bodyPr>
          <a:lstStyle/>
          <a:p>
            <a:r>
              <a:rPr lang="en-US" dirty="0">
                <a:solidFill>
                  <a:schemeClr val="bg2"/>
                </a:solidFill>
              </a:rPr>
              <a:t>Paradox</a:t>
            </a:r>
          </a:p>
        </p:txBody>
      </p:sp>
    </p:spTree>
    <p:extLst>
      <p:ext uri="{BB962C8B-B14F-4D97-AF65-F5344CB8AC3E}">
        <p14:creationId xmlns:p14="http://schemas.microsoft.com/office/powerpoint/2010/main" val="406408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4E3712-EB74-4AF5-B132-A7C19F87BFA4}"/>
              </a:ext>
            </a:extLst>
          </p:cNvPr>
          <p:cNvSpPr>
            <a:spLocks noGrp="1"/>
          </p:cNvSpPr>
          <p:nvPr>
            <p:ph type="title"/>
          </p:nvPr>
        </p:nvSpPr>
        <p:spPr>
          <a:xfrm>
            <a:off x="2988551" y="9341"/>
            <a:ext cx="6214898" cy="763009"/>
          </a:xfrm>
        </p:spPr>
        <p:txBody>
          <a:bodyPr>
            <a:normAutofit fontScale="90000"/>
          </a:bodyPr>
          <a:lstStyle/>
          <a:p>
            <a:pPr algn="ctr"/>
            <a:r>
              <a:rPr lang="en-US" dirty="0">
                <a:solidFill>
                  <a:schemeClr val="tx1"/>
                </a:solidFill>
              </a:rPr>
              <a:t>Player-vs-Level Matchmaking</a:t>
            </a:r>
          </a:p>
        </p:txBody>
      </p:sp>
      <p:sp>
        <p:nvSpPr>
          <p:cNvPr id="6" name="Content Placeholder 5">
            <a:extLst>
              <a:ext uri="{FF2B5EF4-FFF2-40B4-BE49-F238E27FC236}">
                <a16:creationId xmlns:a16="http://schemas.microsoft.com/office/drawing/2014/main" id="{9EB47B5F-E53A-46B2-AEED-8B8BCB62156E}"/>
              </a:ext>
            </a:extLst>
          </p:cNvPr>
          <p:cNvSpPr>
            <a:spLocks noGrp="1"/>
          </p:cNvSpPr>
          <p:nvPr>
            <p:ph idx="1"/>
          </p:nvPr>
        </p:nvSpPr>
        <p:spPr>
          <a:xfrm>
            <a:off x="-1" y="911698"/>
            <a:ext cx="6368144" cy="5804787"/>
          </a:xfrm>
        </p:spPr>
        <p:txBody>
          <a:bodyPr>
            <a:noAutofit/>
          </a:bodyPr>
          <a:lstStyle/>
          <a:p>
            <a:r>
              <a:rPr lang="en-US" dirty="0">
                <a:solidFill>
                  <a:schemeClr val="tx1"/>
                </a:solidFill>
              </a:rPr>
              <a:t>Difficulty curve-based matchmaking system using Glicko-2 ratings to serve levels to players</a:t>
            </a:r>
          </a:p>
          <a:p>
            <a:endParaRPr lang="en-US" dirty="0">
              <a:solidFill>
                <a:schemeClr val="tx1"/>
              </a:solidFill>
            </a:endParaRPr>
          </a:p>
          <a:p>
            <a:r>
              <a:rPr lang="en-US" dirty="0">
                <a:solidFill>
                  <a:schemeClr val="tx1"/>
                </a:solidFill>
              </a:rPr>
              <a:t>Player and levels assigned ratings</a:t>
            </a:r>
          </a:p>
          <a:p>
            <a:pPr lvl="1"/>
            <a:r>
              <a:rPr lang="en-US" dirty="0">
                <a:solidFill>
                  <a:schemeClr val="tx1"/>
                </a:solidFill>
              </a:rPr>
              <a:t>Player rating </a:t>
            </a:r>
            <a:r>
              <a:rPr lang="en-US" dirty="0">
                <a:solidFill>
                  <a:schemeClr val="tx1"/>
                </a:solidFill>
                <a:sym typeface="Wingdings" panose="05000000000000000000" pitchFamily="2" charset="2"/>
              </a:rPr>
              <a:t> Skill</a:t>
            </a:r>
          </a:p>
          <a:p>
            <a:pPr lvl="1"/>
            <a:r>
              <a:rPr lang="en-US" dirty="0">
                <a:solidFill>
                  <a:schemeClr val="tx1"/>
                </a:solidFill>
                <a:sym typeface="Wingdings" panose="05000000000000000000" pitchFamily="2" charset="2"/>
              </a:rPr>
              <a:t>Level rating  Difficulty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94E15515-47BE-49E2-890E-19C801649699}"/>
              </a:ext>
            </a:extLst>
          </p:cNvPr>
          <p:cNvPicPr>
            <a:picLocks noChangeAspect="1"/>
          </p:cNvPicPr>
          <p:nvPr/>
        </p:nvPicPr>
        <p:blipFill>
          <a:blip r:embed="rId3"/>
          <a:stretch>
            <a:fillRect/>
          </a:stretch>
        </p:blipFill>
        <p:spPr>
          <a:xfrm>
            <a:off x="6576985" y="3812830"/>
            <a:ext cx="5292366" cy="2645881"/>
          </a:xfrm>
          <a:prstGeom prst="rect">
            <a:avLst/>
          </a:prstGeom>
        </p:spPr>
      </p:pic>
      <p:pic>
        <p:nvPicPr>
          <p:cNvPr id="10" name="Picture 9">
            <a:extLst>
              <a:ext uri="{FF2B5EF4-FFF2-40B4-BE49-F238E27FC236}">
                <a16:creationId xmlns:a16="http://schemas.microsoft.com/office/drawing/2014/main" id="{5EA38F16-0E57-4AC7-8019-6794C69F2335}"/>
              </a:ext>
            </a:extLst>
          </p:cNvPr>
          <p:cNvPicPr>
            <a:picLocks noChangeAspect="1"/>
          </p:cNvPicPr>
          <p:nvPr/>
        </p:nvPicPr>
        <p:blipFill>
          <a:blip r:embed="rId4"/>
          <a:stretch>
            <a:fillRect/>
          </a:stretch>
        </p:blipFill>
        <p:spPr>
          <a:xfrm>
            <a:off x="6576987" y="1022882"/>
            <a:ext cx="5292380" cy="2339953"/>
          </a:xfrm>
          <a:prstGeom prst="rect">
            <a:avLst/>
          </a:prstGeom>
        </p:spPr>
      </p:pic>
      <p:pic>
        <p:nvPicPr>
          <p:cNvPr id="11" name="Picture 10">
            <a:extLst>
              <a:ext uri="{FF2B5EF4-FFF2-40B4-BE49-F238E27FC236}">
                <a16:creationId xmlns:a16="http://schemas.microsoft.com/office/drawing/2014/main" id="{DFC9E840-01C1-4216-818A-A59FADAA1962}"/>
              </a:ext>
            </a:extLst>
          </p:cNvPr>
          <p:cNvPicPr>
            <a:picLocks noChangeAspect="1"/>
          </p:cNvPicPr>
          <p:nvPr/>
        </p:nvPicPr>
        <p:blipFill>
          <a:blip r:embed="rId5"/>
          <a:stretch>
            <a:fillRect/>
          </a:stretch>
        </p:blipFill>
        <p:spPr>
          <a:xfrm>
            <a:off x="6576984" y="3319045"/>
            <a:ext cx="5292367" cy="138589"/>
          </a:xfrm>
          <a:prstGeom prst="rect">
            <a:avLst/>
          </a:prstGeom>
        </p:spPr>
      </p:pic>
      <p:sp>
        <p:nvSpPr>
          <p:cNvPr id="2" name="TextBox 1">
            <a:extLst>
              <a:ext uri="{FF2B5EF4-FFF2-40B4-BE49-F238E27FC236}">
                <a16:creationId xmlns:a16="http://schemas.microsoft.com/office/drawing/2014/main" id="{22569098-6CF7-4A71-9DAD-CD69C905AD3E}"/>
              </a:ext>
            </a:extLst>
          </p:cNvPr>
          <p:cNvSpPr txBox="1"/>
          <p:nvPr/>
        </p:nvSpPr>
        <p:spPr>
          <a:xfrm>
            <a:off x="8806541" y="3855092"/>
            <a:ext cx="995465" cy="369332"/>
          </a:xfrm>
          <a:prstGeom prst="rect">
            <a:avLst/>
          </a:prstGeom>
          <a:noFill/>
        </p:spPr>
        <p:txBody>
          <a:bodyPr wrap="none" rtlCol="0">
            <a:spAutoFit/>
          </a:bodyPr>
          <a:lstStyle/>
          <a:p>
            <a:r>
              <a:rPr lang="en-US" dirty="0">
                <a:solidFill>
                  <a:schemeClr val="bg2"/>
                </a:solidFill>
              </a:rPr>
              <a:t>Paradox</a:t>
            </a:r>
          </a:p>
        </p:txBody>
      </p:sp>
    </p:spTree>
    <p:extLst>
      <p:ext uri="{BB962C8B-B14F-4D97-AF65-F5344CB8AC3E}">
        <p14:creationId xmlns:p14="http://schemas.microsoft.com/office/powerpoint/2010/main" val="382576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4E3712-EB74-4AF5-B132-A7C19F87BFA4}"/>
              </a:ext>
            </a:extLst>
          </p:cNvPr>
          <p:cNvSpPr>
            <a:spLocks noGrp="1"/>
          </p:cNvSpPr>
          <p:nvPr>
            <p:ph type="title"/>
          </p:nvPr>
        </p:nvSpPr>
        <p:spPr>
          <a:xfrm>
            <a:off x="2988551" y="9341"/>
            <a:ext cx="6214898" cy="763009"/>
          </a:xfrm>
        </p:spPr>
        <p:txBody>
          <a:bodyPr>
            <a:normAutofit fontScale="90000"/>
          </a:bodyPr>
          <a:lstStyle/>
          <a:p>
            <a:pPr algn="ctr"/>
            <a:r>
              <a:rPr lang="en-US" dirty="0">
                <a:solidFill>
                  <a:schemeClr val="tx1"/>
                </a:solidFill>
              </a:rPr>
              <a:t>Player-vs-Level Matchmaking</a:t>
            </a:r>
          </a:p>
        </p:txBody>
      </p:sp>
      <p:sp>
        <p:nvSpPr>
          <p:cNvPr id="6" name="Content Placeholder 5">
            <a:extLst>
              <a:ext uri="{FF2B5EF4-FFF2-40B4-BE49-F238E27FC236}">
                <a16:creationId xmlns:a16="http://schemas.microsoft.com/office/drawing/2014/main" id="{9EB47B5F-E53A-46B2-AEED-8B8BCB62156E}"/>
              </a:ext>
            </a:extLst>
          </p:cNvPr>
          <p:cNvSpPr>
            <a:spLocks noGrp="1"/>
          </p:cNvSpPr>
          <p:nvPr>
            <p:ph idx="1"/>
          </p:nvPr>
        </p:nvSpPr>
        <p:spPr>
          <a:xfrm>
            <a:off x="-1" y="911698"/>
            <a:ext cx="6368144" cy="5804787"/>
          </a:xfrm>
        </p:spPr>
        <p:txBody>
          <a:bodyPr>
            <a:noAutofit/>
          </a:bodyPr>
          <a:lstStyle/>
          <a:p>
            <a:r>
              <a:rPr lang="en-US" dirty="0">
                <a:solidFill>
                  <a:schemeClr val="tx1"/>
                </a:solidFill>
              </a:rPr>
              <a:t>Difficulty curve-based matchmaking system using Glicko-2 ratings to serve levels to players</a:t>
            </a:r>
          </a:p>
          <a:p>
            <a:endParaRPr lang="en-US" dirty="0">
              <a:solidFill>
                <a:schemeClr val="tx1"/>
              </a:solidFill>
            </a:endParaRPr>
          </a:p>
          <a:p>
            <a:r>
              <a:rPr lang="en-US" dirty="0">
                <a:solidFill>
                  <a:schemeClr val="tx1"/>
                </a:solidFill>
              </a:rPr>
              <a:t>Player and levels assigned ratings</a:t>
            </a:r>
          </a:p>
          <a:p>
            <a:pPr lvl="1"/>
            <a:r>
              <a:rPr lang="en-US" dirty="0">
                <a:solidFill>
                  <a:schemeClr val="tx1"/>
                </a:solidFill>
              </a:rPr>
              <a:t>Player rating </a:t>
            </a:r>
            <a:r>
              <a:rPr lang="en-US" dirty="0">
                <a:solidFill>
                  <a:schemeClr val="tx1"/>
                </a:solidFill>
                <a:sym typeface="Wingdings" panose="05000000000000000000" pitchFamily="2" charset="2"/>
              </a:rPr>
              <a:t> Skill</a:t>
            </a:r>
          </a:p>
          <a:p>
            <a:pPr lvl="1"/>
            <a:r>
              <a:rPr lang="en-US" dirty="0">
                <a:solidFill>
                  <a:schemeClr val="tx1"/>
                </a:solidFill>
                <a:sym typeface="Wingdings" panose="05000000000000000000" pitchFamily="2" charset="2"/>
              </a:rPr>
              <a:t>Level rating  Difficulty</a:t>
            </a:r>
            <a:endParaRPr lang="en-US" dirty="0">
              <a:solidFill>
                <a:schemeClr val="tx1"/>
              </a:solidFill>
            </a:endParaRPr>
          </a:p>
          <a:p>
            <a:endParaRPr lang="en-US" dirty="0">
              <a:solidFill>
                <a:schemeClr val="tx1"/>
              </a:solidFill>
            </a:endParaRPr>
          </a:p>
          <a:p>
            <a:r>
              <a:rPr lang="en-US" dirty="0">
                <a:solidFill>
                  <a:schemeClr val="tx1"/>
                </a:solidFill>
              </a:rPr>
              <a:t>Compare ratings to compute player’s chance of losing level i.e. level difficulty for that player</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94E15515-47BE-49E2-890E-19C801649699}"/>
              </a:ext>
            </a:extLst>
          </p:cNvPr>
          <p:cNvPicPr>
            <a:picLocks noChangeAspect="1"/>
          </p:cNvPicPr>
          <p:nvPr/>
        </p:nvPicPr>
        <p:blipFill>
          <a:blip r:embed="rId3"/>
          <a:stretch>
            <a:fillRect/>
          </a:stretch>
        </p:blipFill>
        <p:spPr>
          <a:xfrm>
            <a:off x="6576985" y="3812830"/>
            <a:ext cx="5292366" cy="2645881"/>
          </a:xfrm>
          <a:prstGeom prst="rect">
            <a:avLst/>
          </a:prstGeom>
        </p:spPr>
      </p:pic>
      <p:pic>
        <p:nvPicPr>
          <p:cNvPr id="10" name="Picture 9">
            <a:extLst>
              <a:ext uri="{FF2B5EF4-FFF2-40B4-BE49-F238E27FC236}">
                <a16:creationId xmlns:a16="http://schemas.microsoft.com/office/drawing/2014/main" id="{5EA38F16-0E57-4AC7-8019-6794C69F2335}"/>
              </a:ext>
            </a:extLst>
          </p:cNvPr>
          <p:cNvPicPr>
            <a:picLocks noChangeAspect="1"/>
          </p:cNvPicPr>
          <p:nvPr/>
        </p:nvPicPr>
        <p:blipFill>
          <a:blip r:embed="rId4"/>
          <a:stretch>
            <a:fillRect/>
          </a:stretch>
        </p:blipFill>
        <p:spPr>
          <a:xfrm>
            <a:off x="6576987" y="1022882"/>
            <a:ext cx="5292380" cy="2339953"/>
          </a:xfrm>
          <a:prstGeom prst="rect">
            <a:avLst/>
          </a:prstGeom>
        </p:spPr>
      </p:pic>
      <p:pic>
        <p:nvPicPr>
          <p:cNvPr id="11" name="Picture 10">
            <a:extLst>
              <a:ext uri="{FF2B5EF4-FFF2-40B4-BE49-F238E27FC236}">
                <a16:creationId xmlns:a16="http://schemas.microsoft.com/office/drawing/2014/main" id="{DFC9E840-01C1-4216-818A-A59FADAA1962}"/>
              </a:ext>
            </a:extLst>
          </p:cNvPr>
          <p:cNvPicPr>
            <a:picLocks noChangeAspect="1"/>
          </p:cNvPicPr>
          <p:nvPr/>
        </p:nvPicPr>
        <p:blipFill>
          <a:blip r:embed="rId5"/>
          <a:stretch>
            <a:fillRect/>
          </a:stretch>
        </p:blipFill>
        <p:spPr>
          <a:xfrm>
            <a:off x="6576984" y="3319045"/>
            <a:ext cx="5292367" cy="138589"/>
          </a:xfrm>
          <a:prstGeom prst="rect">
            <a:avLst/>
          </a:prstGeom>
        </p:spPr>
      </p:pic>
      <p:sp>
        <p:nvSpPr>
          <p:cNvPr id="2" name="TextBox 1">
            <a:extLst>
              <a:ext uri="{FF2B5EF4-FFF2-40B4-BE49-F238E27FC236}">
                <a16:creationId xmlns:a16="http://schemas.microsoft.com/office/drawing/2014/main" id="{22569098-6CF7-4A71-9DAD-CD69C905AD3E}"/>
              </a:ext>
            </a:extLst>
          </p:cNvPr>
          <p:cNvSpPr txBox="1"/>
          <p:nvPr/>
        </p:nvSpPr>
        <p:spPr>
          <a:xfrm>
            <a:off x="8806541" y="3855092"/>
            <a:ext cx="995465" cy="369332"/>
          </a:xfrm>
          <a:prstGeom prst="rect">
            <a:avLst/>
          </a:prstGeom>
          <a:noFill/>
        </p:spPr>
        <p:txBody>
          <a:bodyPr wrap="none" rtlCol="0">
            <a:spAutoFit/>
          </a:bodyPr>
          <a:lstStyle/>
          <a:p>
            <a:r>
              <a:rPr lang="en-US" dirty="0">
                <a:solidFill>
                  <a:schemeClr val="bg2"/>
                </a:solidFill>
              </a:rPr>
              <a:t>Paradox</a:t>
            </a:r>
          </a:p>
        </p:txBody>
      </p:sp>
    </p:spTree>
    <p:extLst>
      <p:ext uri="{BB962C8B-B14F-4D97-AF65-F5344CB8AC3E}">
        <p14:creationId xmlns:p14="http://schemas.microsoft.com/office/powerpoint/2010/main" val="400466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4E3712-EB74-4AF5-B132-A7C19F87BFA4}"/>
              </a:ext>
            </a:extLst>
          </p:cNvPr>
          <p:cNvSpPr>
            <a:spLocks noGrp="1"/>
          </p:cNvSpPr>
          <p:nvPr>
            <p:ph type="title"/>
          </p:nvPr>
        </p:nvSpPr>
        <p:spPr>
          <a:xfrm>
            <a:off x="2988551" y="9341"/>
            <a:ext cx="6214898" cy="763009"/>
          </a:xfrm>
        </p:spPr>
        <p:txBody>
          <a:bodyPr>
            <a:normAutofit fontScale="90000"/>
          </a:bodyPr>
          <a:lstStyle/>
          <a:p>
            <a:pPr algn="ctr"/>
            <a:r>
              <a:rPr lang="en-US" dirty="0">
                <a:solidFill>
                  <a:schemeClr val="tx1"/>
                </a:solidFill>
              </a:rPr>
              <a:t>Player-vs-Level Matchmaking</a:t>
            </a:r>
          </a:p>
        </p:txBody>
      </p:sp>
      <p:sp>
        <p:nvSpPr>
          <p:cNvPr id="6" name="Content Placeholder 5">
            <a:extLst>
              <a:ext uri="{FF2B5EF4-FFF2-40B4-BE49-F238E27FC236}">
                <a16:creationId xmlns:a16="http://schemas.microsoft.com/office/drawing/2014/main" id="{9EB47B5F-E53A-46B2-AEED-8B8BCB62156E}"/>
              </a:ext>
            </a:extLst>
          </p:cNvPr>
          <p:cNvSpPr>
            <a:spLocks noGrp="1"/>
          </p:cNvSpPr>
          <p:nvPr>
            <p:ph idx="1"/>
          </p:nvPr>
        </p:nvSpPr>
        <p:spPr>
          <a:xfrm>
            <a:off x="-1" y="911698"/>
            <a:ext cx="6368144" cy="5804787"/>
          </a:xfrm>
        </p:spPr>
        <p:txBody>
          <a:bodyPr>
            <a:noAutofit/>
          </a:bodyPr>
          <a:lstStyle/>
          <a:p>
            <a:r>
              <a:rPr lang="en-US" dirty="0">
                <a:solidFill>
                  <a:schemeClr val="tx1"/>
                </a:solidFill>
              </a:rPr>
              <a:t>Difficulty curve-based matchmaking system using Glicko-2 ratings to serve levels to players</a:t>
            </a:r>
          </a:p>
          <a:p>
            <a:endParaRPr lang="en-US" dirty="0">
              <a:solidFill>
                <a:schemeClr val="tx1"/>
              </a:solidFill>
            </a:endParaRPr>
          </a:p>
          <a:p>
            <a:r>
              <a:rPr lang="en-US" dirty="0">
                <a:solidFill>
                  <a:schemeClr val="tx1"/>
                </a:solidFill>
              </a:rPr>
              <a:t>Player and levels assigned ratings</a:t>
            </a:r>
          </a:p>
          <a:p>
            <a:pPr lvl="1"/>
            <a:r>
              <a:rPr lang="en-US" dirty="0">
                <a:solidFill>
                  <a:schemeClr val="tx1"/>
                </a:solidFill>
              </a:rPr>
              <a:t>Player rating </a:t>
            </a:r>
            <a:r>
              <a:rPr lang="en-US" dirty="0">
                <a:solidFill>
                  <a:schemeClr val="tx1"/>
                </a:solidFill>
                <a:sym typeface="Wingdings" panose="05000000000000000000" pitchFamily="2" charset="2"/>
              </a:rPr>
              <a:t> Skill</a:t>
            </a:r>
          </a:p>
          <a:p>
            <a:pPr lvl="1"/>
            <a:r>
              <a:rPr lang="en-US" dirty="0">
                <a:solidFill>
                  <a:schemeClr val="tx1"/>
                </a:solidFill>
                <a:sym typeface="Wingdings" panose="05000000000000000000" pitchFamily="2" charset="2"/>
              </a:rPr>
              <a:t>Level rating  Difficulty</a:t>
            </a:r>
            <a:endParaRPr lang="en-US" dirty="0">
              <a:solidFill>
                <a:schemeClr val="tx1"/>
              </a:solidFill>
            </a:endParaRPr>
          </a:p>
          <a:p>
            <a:endParaRPr lang="en-US" dirty="0">
              <a:solidFill>
                <a:schemeClr val="tx1"/>
              </a:solidFill>
            </a:endParaRPr>
          </a:p>
          <a:p>
            <a:r>
              <a:rPr lang="en-US" dirty="0">
                <a:solidFill>
                  <a:schemeClr val="tx1"/>
                </a:solidFill>
              </a:rPr>
              <a:t>Compare ratings to compute player’s chance of losing level i.e. level difficulty for that player</a:t>
            </a:r>
          </a:p>
          <a:p>
            <a:endParaRPr lang="en-US" dirty="0">
              <a:solidFill>
                <a:schemeClr val="tx1"/>
              </a:solidFill>
            </a:endParaRPr>
          </a:p>
          <a:p>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Use ratings-based loss estimates to determine next level as given by curve</a:t>
            </a:r>
          </a:p>
          <a:p>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94E15515-47BE-49E2-890E-19C801649699}"/>
              </a:ext>
            </a:extLst>
          </p:cNvPr>
          <p:cNvPicPr>
            <a:picLocks noChangeAspect="1"/>
          </p:cNvPicPr>
          <p:nvPr/>
        </p:nvPicPr>
        <p:blipFill>
          <a:blip r:embed="rId3"/>
          <a:stretch>
            <a:fillRect/>
          </a:stretch>
        </p:blipFill>
        <p:spPr>
          <a:xfrm>
            <a:off x="6576985" y="3812830"/>
            <a:ext cx="5292366" cy="2645881"/>
          </a:xfrm>
          <a:prstGeom prst="rect">
            <a:avLst/>
          </a:prstGeom>
        </p:spPr>
      </p:pic>
      <p:pic>
        <p:nvPicPr>
          <p:cNvPr id="10" name="Picture 9">
            <a:extLst>
              <a:ext uri="{FF2B5EF4-FFF2-40B4-BE49-F238E27FC236}">
                <a16:creationId xmlns:a16="http://schemas.microsoft.com/office/drawing/2014/main" id="{5EA38F16-0E57-4AC7-8019-6794C69F2335}"/>
              </a:ext>
            </a:extLst>
          </p:cNvPr>
          <p:cNvPicPr>
            <a:picLocks noChangeAspect="1"/>
          </p:cNvPicPr>
          <p:nvPr/>
        </p:nvPicPr>
        <p:blipFill>
          <a:blip r:embed="rId4"/>
          <a:stretch>
            <a:fillRect/>
          </a:stretch>
        </p:blipFill>
        <p:spPr>
          <a:xfrm>
            <a:off x="6576987" y="1022882"/>
            <a:ext cx="5292380" cy="2339953"/>
          </a:xfrm>
          <a:prstGeom prst="rect">
            <a:avLst/>
          </a:prstGeom>
        </p:spPr>
      </p:pic>
      <p:pic>
        <p:nvPicPr>
          <p:cNvPr id="11" name="Picture 10">
            <a:extLst>
              <a:ext uri="{FF2B5EF4-FFF2-40B4-BE49-F238E27FC236}">
                <a16:creationId xmlns:a16="http://schemas.microsoft.com/office/drawing/2014/main" id="{DFC9E840-01C1-4216-818A-A59FADAA1962}"/>
              </a:ext>
            </a:extLst>
          </p:cNvPr>
          <p:cNvPicPr>
            <a:picLocks noChangeAspect="1"/>
          </p:cNvPicPr>
          <p:nvPr/>
        </p:nvPicPr>
        <p:blipFill>
          <a:blip r:embed="rId5"/>
          <a:stretch>
            <a:fillRect/>
          </a:stretch>
        </p:blipFill>
        <p:spPr>
          <a:xfrm>
            <a:off x="6576984" y="3319045"/>
            <a:ext cx="5292367" cy="138589"/>
          </a:xfrm>
          <a:prstGeom prst="rect">
            <a:avLst/>
          </a:prstGeom>
        </p:spPr>
      </p:pic>
      <p:sp>
        <p:nvSpPr>
          <p:cNvPr id="2" name="TextBox 1">
            <a:extLst>
              <a:ext uri="{FF2B5EF4-FFF2-40B4-BE49-F238E27FC236}">
                <a16:creationId xmlns:a16="http://schemas.microsoft.com/office/drawing/2014/main" id="{22569098-6CF7-4A71-9DAD-CD69C905AD3E}"/>
              </a:ext>
            </a:extLst>
          </p:cNvPr>
          <p:cNvSpPr txBox="1"/>
          <p:nvPr/>
        </p:nvSpPr>
        <p:spPr>
          <a:xfrm>
            <a:off x="8806541" y="3855092"/>
            <a:ext cx="995465" cy="369332"/>
          </a:xfrm>
          <a:prstGeom prst="rect">
            <a:avLst/>
          </a:prstGeom>
          <a:noFill/>
        </p:spPr>
        <p:txBody>
          <a:bodyPr wrap="none" rtlCol="0">
            <a:spAutoFit/>
          </a:bodyPr>
          <a:lstStyle/>
          <a:p>
            <a:r>
              <a:rPr lang="en-US" dirty="0">
                <a:solidFill>
                  <a:schemeClr val="bg2"/>
                </a:solidFill>
              </a:rPr>
              <a:t>Paradox</a:t>
            </a:r>
          </a:p>
        </p:txBody>
      </p:sp>
    </p:spTree>
    <p:extLst>
      <p:ext uri="{BB962C8B-B14F-4D97-AF65-F5344CB8AC3E}">
        <p14:creationId xmlns:p14="http://schemas.microsoft.com/office/powerpoint/2010/main" val="38935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4E3712-EB74-4AF5-B132-A7C19F87BFA4}"/>
              </a:ext>
            </a:extLst>
          </p:cNvPr>
          <p:cNvSpPr>
            <a:spLocks noGrp="1"/>
          </p:cNvSpPr>
          <p:nvPr>
            <p:ph type="title"/>
          </p:nvPr>
        </p:nvSpPr>
        <p:spPr>
          <a:xfrm>
            <a:off x="2988551" y="9341"/>
            <a:ext cx="6214898" cy="763009"/>
          </a:xfrm>
        </p:spPr>
        <p:txBody>
          <a:bodyPr>
            <a:normAutofit fontScale="90000"/>
          </a:bodyPr>
          <a:lstStyle/>
          <a:p>
            <a:pPr algn="ctr"/>
            <a:r>
              <a:rPr lang="en-US" dirty="0">
                <a:solidFill>
                  <a:schemeClr val="tx1"/>
                </a:solidFill>
              </a:rPr>
              <a:t>Player-vs-Level Matchmaking</a:t>
            </a:r>
          </a:p>
        </p:txBody>
      </p:sp>
      <p:sp>
        <p:nvSpPr>
          <p:cNvPr id="6" name="Content Placeholder 5">
            <a:extLst>
              <a:ext uri="{FF2B5EF4-FFF2-40B4-BE49-F238E27FC236}">
                <a16:creationId xmlns:a16="http://schemas.microsoft.com/office/drawing/2014/main" id="{9EB47B5F-E53A-46B2-AEED-8B8BCB62156E}"/>
              </a:ext>
            </a:extLst>
          </p:cNvPr>
          <p:cNvSpPr>
            <a:spLocks noGrp="1"/>
          </p:cNvSpPr>
          <p:nvPr>
            <p:ph idx="1"/>
          </p:nvPr>
        </p:nvSpPr>
        <p:spPr>
          <a:xfrm>
            <a:off x="-1" y="911698"/>
            <a:ext cx="6368144" cy="5804787"/>
          </a:xfrm>
        </p:spPr>
        <p:txBody>
          <a:bodyPr>
            <a:noAutofit/>
          </a:bodyPr>
          <a:lstStyle/>
          <a:p>
            <a:r>
              <a:rPr lang="en-US" dirty="0">
                <a:solidFill>
                  <a:schemeClr val="tx1"/>
                </a:solidFill>
              </a:rPr>
              <a:t>Difficulty curve-based matchmaking system using Glicko-2 ratings to serve levels to players</a:t>
            </a:r>
          </a:p>
          <a:p>
            <a:endParaRPr lang="en-US" dirty="0">
              <a:solidFill>
                <a:schemeClr val="tx1"/>
              </a:solidFill>
            </a:endParaRPr>
          </a:p>
          <a:p>
            <a:r>
              <a:rPr lang="en-US" dirty="0">
                <a:solidFill>
                  <a:schemeClr val="tx1"/>
                </a:solidFill>
              </a:rPr>
              <a:t>Player and levels assigned ratings</a:t>
            </a:r>
          </a:p>
          <a:p>
            <a:pPr lvl="1"/>
            <a:r>
              <a:rPr lang="en-US" dirty="0">
                <a:solidFill>
                  <a:schemeClr val="tx1"/>
                </a:solidFill>
              </a:rPr>
              <a:t>Player rating </a:t>
            </a:r>
            <a:r>
              <a:rPr lang="en-US" dirty="0">
                <a:solidFill>
                  <a:schemeClr val="tx1"/>
                </a:solidFill>
                <a:sym typeface="Wingdings" panose="05000000000000000000" pitchFamily="2" charset="2"/>
              </a:rPr>
              <a:t> Skill</a:t>
            </a:r>
          </a:p>
          <a:p>
            <a:pPr lvl="1"/>
            <a:r>
              <a:rPr lang="en-US" dirty="0">
                <a:solidFill>
                  <a:schemeClr val="tx1"/>
                </a:solidFill>
                <a:sym typeface="Wingdings" panose="05000000000000000000" pitchFamily="2" charset="2"/>
              </a:rPr>
              <a:t>Level rating  Difficulty</a:t>
            </a:r>
            <a:endParaRPr lang="en-US" dirty="0">
              <a:solidFill>
                <a:schemeClr val="tx1"/>
              </a:solidFill>
            </a:endParaRPr>
          </a:p>
          <a:p>
            <a:endParaRPr lang="en-US" dirty="0">
              <a:solidFill>
                <a:schemeClr val="tx1"/>
              </a:solidFill>
            </a:endParaRPr>
          </a:p>
          <a:p>
            <a:r>
              <a:rPr lang="en-US" dirty="0">
                <a:solidFill>
                  <a:schemeClr val="tx1"/>
                </a:solidFill>
              </a:rPr>
              <a:t>Compare ratings to compute player’s chance of losing level i.e. level difficulty for that player</a:t>
            </a:r>
          </a:p>
          <a:p>
            <a:endParaRPr lang="en-US" dirty="0">
              <a:solidFill>
                <a:schemeClr val="tx1"/>
              </a:solidFill>
            </a:endParaRPr>
          </a:p>
          <a:p>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Use ratings-based loss estimates to determine next level as given by curve</a:t>
            </a:r>
          </a:p>
          <a:p>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Difficulty of game adapts to player’s skill</a:t>
            </a:r>
          </a:p>
          <a:p>
            <a:endParaRPr lang="en-US" dirty="0">
              <a:solidFill>
                <a:schemeClr val="tx1"/>
              </a:solidFill>
            </a:endParaRPr>
          </a:p>
          <a:p>
            <a:endParaRPr lang="en-US" dirty="0">
              <a:solidFill>
                <a:schemeClr val="tx1"/>
              </a:solidFill>
            </a:endParaRPr>
          </a:p>
        </p:txBody>
      </p:sp>
      <p:pic>
        <p:nvPicPr>
          <p:cNvPr id="7" name="Picture 6">
            <a:extLst>
              <a:ext uri="{FF2B5EF4-FFF2-40B4-BE49-F238E27FC236}">
                <a16:creationId xmlns:a16="http://schemas.microsoft.com/office/drawing/2014/main" id="{94E15515-47BE-49E2-890E-19C801649699}"/>
              </a:ext>
            </a:extLst>
          </p:cNvPr>
          <p:cNvPicPr>
            <a:picLocks noChangeAspect="1"/>
          </p:cNvPicPr>
          <p:nvPr/>
        </p:nvPicPr>
        <p:blipFill>
          <a:blip r:embed="rId3"/>
          <a:stretch>
            <a:fillRect/>
          </a:stretch>
        </p:blipFill>
        <p:spPr>
          <a:xfrm>
            <a:off x="6576985" y="3812830"/>
            <a:ext cx="5292366" cy="2645881"/>
          </a:xfrm>
          <a:prstGeom prst="rect">
            <a:avLst/>
          </a:prstGeom>
        </p:spPr>
      </p:pic>
      <p:pic>
        <p:nvPicPr>
          <p:cNvPr id="10" name="Picture 9">
            <a:extLst>
              <a:ext uri="{FF2B5EF4-FFF2-40B4-BE49-F238E27FC236}">
                <a16:creationId xmlns:a16="http://schemas.microsoft.com/office/drawing/2014/main" id="{5EA38F16-0E57-4AC7-8019-6794C69F2335}"/>
              </a:ext>
            </a:extLst>
          </p:cNvPr>
          <p:cNvPicPr>
            <a:picLocks noChangeAspect="1"/>
          </p:cNvPicPr>
          <p:nvPr/>
        </p:nvPicPr>
        <p:blipFill>
          <a:blip r:embed="rId4"/>
          <a:stretch>
            <a:fillRect/>
          </a:stretch>
        </p:blipFill>
        <p:spPr>
          <a:xfrm>
            <a:off x="6576987" y="1022882"/>
            <a:ext cx="5292380" cy="2339953"/>
          </a:xfrm>
          <a:prstGeom prst="rect">
            <a:avLst/>
          </a:prstGeom>
        </p:spPr>
      </p:pic>
      <p:pic>
        <p:nvPicPr>
          <p:cNvPr id="11" name="Picture 10">
            <a:extLst>
              <a:ext uri="{FF2B5EF4-FFF2-40B4-BE49-F238E27FC236}">
                <a16:creationId xmlns:a16="http://schemas.microsoft.com/office/drawing/2014/main" id="{DFC9E840-01C1-4216-818A-A59FADAA1962}"/>
              </a:ext>
            </a:extLst>
          </p:cNvPr>
          <p:cNvPicPr>
            <a:picLocks noChangeAspect="1"/>
          </p:cNvPicPr>
          <p:nvPr/>
        </p:nvPicPr>
        <p:blipFill>
          <a:blip r:embed="rId5"/>
          <a:stretch>
            <a:fillRect/>
          </a:stretch>
        </p:blipFill>
        <p:spPr>
          <a:xfrm>
            <a:off x="6576984" y="3319045"/>
            <a:ext cx="5292367" cy="138589"/>
          </a:xfrm>
          <a:prstGeom prst="rect">
            <a:avLst/>
          </a:prstGeom>
        </p:spPr>
      </p:pic>
      <p:sp>
        <p:nvSpPr>
          <p:cNvPr id="2" name="TextBox 1">
            <a:extLst>
              <a:ext uri="{FF2B5EF4-FFF2-40B4-BE49-F238E27FC236}">
                <a16:creationId xmlns:a16="http://schemas.microsoft.com/office/drawing/2014/main" id="{22569098-6CF7-4A71-9DAD-CD69C905AD3E}"/>
              </a:ext>
            </a:extLst>
          </p:cNvPr>
          <p:cNvSpPr txBox="1"/>
          <p:nvPr/>
        </p:nvSpPr>
        <p:spPr>
          <a:xfrm>
            <a:off x="8806541" y="3855092"/>
            <a:ext cx="995465" cy="369332"/>
          </a:xfrm>
          <a:prstGeom prst="rect">
            <a:avLst/>
          </a:prstGeom>
          <a:noFill/>
        </p:spPr>
        <p:txBody>
          <a:bodyPr wrap="none" rtlCol="0">
            <a:spAutoFit/>
          </a:bodyPr>
          <a:lstStyle/>
          <a:p>
            <a:r>
              <a:rPr lang="en-US" dirty="0">
                <a:solidFill>
                  <a:schemeClr val="bg2"/>
                </a:solidFill>
              </a:rPr>
              <a:t>Paradox</a:t>
            </a:r>
          </a:p>
        </p:txBody>
      </p:sp>
    </p:spTree>
    <p:extLst>
      <p:ext uri="{BB962C8B-B14F-4D97-AF65-F5344CB8AC3E}">
        <p14:creationId xmlns:p14="http://schemas.microsoft.com/office/powerpoint/2010/main" val="301137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2999560" y="0"/>
            <a:ext cx="6192880" cy="970450"/>
          </a:xfrm>
        </p:spPr>
        <p:txBody>
          <a:bodyPr/>
          <a:lstStyle/>
          <a:p>
            <a:r>
              <a:rPr lang="en-US" dirty="0">
                <a:solidFill>
                  <a:schemeClr val="tx1"/>
                </a:solidFill>
              </a:rPr>
              <a:t>Difficulty Curve</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111208" y="1150591"/>
            <a:ext cx="6463763" cy="5379552"/>
          </a:xfrm>
        </p:spPr>
        <p:txBody>
          <a:bodyPr>
            <a:noAutofit/>
          </a:bodyPr>
          <a:lstStyle/>
          <a:p>
            <a:r>
              <a:rPr lang="en-US" sz="2400" dirty="0">
                <a:solidFill>
                  <a:schemeClr val="tx1"/>
                </a:solidFill>
              </a:rPr>
              <a:t>Defines how a game’s difficulty changes over the course of gameplay</a:t>
            </a:r>
          </a:p>
          <a:p>
            <a:endParaRPr lang="en-US" sz="2400" dirty="0">
              <a:solidFill>
                <a:schemeClr val="tx1"/>
              </a:solidFill>
            </a:endParaRPr>
          </a:p>
          <a:p>
            <a:endParaRPr lang="en-US" sz="2400" dirty="0">
              <a:solidFill>
                <a:schemeClr val="tx1"/>
              </a:solidFill>
            </a:endParaRPr>
          </a:p>
        </p:txBody>
      </p:sp>
      <p:pic>
        <p:nvPicPr>
          <p:cNvPr id="8" name="Picture 7">
            <a:extLst>
              <a:ext uri="{FF2B5EF4-FFF2-40B4-BE49-F238E27FC236}">
                <a16:creationId xmlns:a16="http://schemas.microsoft.com/office/drawing/2014/main" id="{C80B5852-B0B2-45A0-ACCC-F71A47FE962B}"/>
              </a:ext>
            </a:extLst>
          </p:cNvPr>
          <p:cNvPicPr>
            <a:picLocks noChangeAspect="1"/>
          </p:cNvPicPr>
          <p:nvPr/>
        </p:nvPicPr>
        <p:blipFill>
          <a:blip r:embed="rId3"/>
          <a:stretch>
            <a:fillRect/>
          </a:stretch>
        </p:blipFill>
        <p:spPr>
          <a:xfrm>
            <a:off x="6762044" y="3578381"/>
            <a:ext cx="5072063" cy="2326408"/>
          </a:xfrm>
          <a:prstGeom prst="rect">
            <a:avLst/>
          </a:prstGeom>
        </p:spPr>
      </p:pic>
      <p:pic>
        <p:nvPicPr>
          <p:cNvPr id="9" name="Picture 8">
            <a:extLst>
              <a:ext uri="{FF2B5EF4-FFF2-40B4-BE49-F238E27FC236}">
                <a16:creationId xmlns:a16="http://schemas.microsoft.com/office/drawing/2014/main" id="{2F13DEF1-D43D-4625-9603-59E2B05203D4}"/>
              </a:ext>
            </a:extLst>
          </p:cNvPr>
          <p:cNvPicPr>
            <a:picLocks noChangeAspect="1"/>
          </p:cNvPicPr>
          <p:nvPr/>
        </p:nvPicPr>
        <p:blipFill>
          <a:blip r:embed="rId4"/>
          <a:stretch>
            <a:fillRect/>
          </a:stretch>
        </p:blipFill>
        <p:spPr>
          <a:xfrm>
            <a:off x="6762044" y="1422006"/>
            <a:ext cx="5072063" cy="2156375"/>
          </a:xfrm>
          <a:prstGeom prst="rect">
            <a:avLst/>
          </a:prstGeom>
        </p:spPr>
      </p:pic>
      <p:sp>
        <p:nvSpPr>
          <p:cNvPr id="10" name="Rectangle 9">
            <a:extLst>
              <a:ext uri="{FF2B5EF4-FFF2-40B4-BE49-F238E27FC236}">
                <a16:creationId xmlns:a16="http://schemas.microsoft.com/office/drawing/2014/main" id="{C0232C76-2E4B-4E49-8531-C167F2757E3C}"/>
              </a:ext>
            </a:extLst>
          </p:cNvPr>
          <p:cNvSpPr/>
          <p:nvPr/>
        </p:nvSpPr>
        <p:spPr>
          <a:xfrm>
            <a:off x="6762042" y="6099256"/>
            <a:ext cx="5072063" cy="430887"/>
          </a:xfrm>
          <a:prstGeom prst="rect">
            <a:avLst/>
          </a:prstGeom>
        </p:spPr>
        <p:txBody>
          <a:bodyPr wrap="square">
            <a:spAutoFit/>
          </a:bodyPr>
          <a:lstStyle/>
          <a:p>
            <a:r>
              <a:rPr lang="en-US" sz="2200" i="1" dirty="0"/>
              <a:t>Linehan et al., 2014</a:t>
            </a:r>
          </a:p>
        </p:txBody>
      </p:sp>
      <p:pic>
        <p:nvPicPr>
          <p:cNvPr id="4" name="Picture 3">
            <a:extLst>
              <a:ext uri="{FF2B5EF4-FFF2-40B4-BE49-F238E27FC236}">
                <a16:creationId xmlns:a16="http://schemas.microsoft.com/office/drawing/2014/main" id="{D2130C25-C12D-4FBA-954B-0D3199C96C22}"/>
              </a:ext>
            </a:extLst>
          </p:cNvPr>
          <p:cNvPicPr>
            <a:picLocks noChangeAspect="1"/>
          </p:cNvPicPr>
          <p:nvPr/>
        </p:nvPicPr>
        <p:blipFill>
          <a:blip r:embed="rId5"/>
          <a:stretch>
            <a:fillRect/>
          </a:stretch>
        </p:blipFill>
        <p:spPr>
          <a:xfrm>
            <a:off x="6762043" y="5904789"/>
            <a:ext cx="5072063" cy="132820"/>
          </a:xfrm>
          <a:prstGeom prst="rect">
            <a:avLst/>
          </a:prstGeom>
        </p:spPr>
      </p:pic>
    </p:spTree>
    <p:extLst>
      <p:ext uri="{BB962C8B-B14F-4D97-AF65-F5344CB8AC3E}">
        <p14:creationId xmlns:p14="http://schemas.microsoft.com/office/powerpoint/2010/main" val="3372741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7E41-61CB-4C1E-AD02-787E989DBE38}"/>
              </a:ext>
            </a:extLst>
          </p:cNvPr>
          <p:cNvSpPr>
            <a:spLocks noGrp="1"/>
          </p:cNvSpPr>
          <p:nvPr>
            <p:ph type="title"/>
          </p:nvPr>
        </p:nvSpPr>
        <p:spPr>
          <a:xfrm>
            <a:off x="919119" y="20613"/>
            <a:ext cx="10353762" cy="970450"/>
          </a:xfrm>
        </p:spPr>
        <p:txBody>
          <a:bodyPr/>
          <a:lstStyle/>
          <a:p>
            <a:r>
              <a:rPr lang="en-US" dirty="0">
                <a:solidFill>
                  <a:schemeClr val="tx1"/>
                </a:solidFill>
              </a:rPr>
              <a:t>Curve Functions</a:t>
            </a:r>
          </a:p>
        </p:txBody>
      </p:sp>
      <p:sp>
        <p:nvSpPr>
          <p:cNvPr id="3" name="Content Placeholder 2">
            <a:extLst>
              <a:ext uri="{FF2B5EF4-FFF2-40B4-BE49-F238E27FC236}">
                <a16:creationId xmlns:a16="http://schemas.microsoft.com/office/drawing/2014/main" id="{C9CE6927-D872-4FFA-9F7C-BEAFE4A7531C}"/>
              </a:ext>
            </a:extLst>
          </p:cNvPr>
          <p:cNvSpPr>
            <a:spLocks noGrp="1"/>
          </p:cNvSpPr>
          <p:nvPr>
            <p:ph idx="1"/>
          </p:nvPr>
        </p:nvSpPr>
        <p:spPr>
          <a:xfrm>
            <a:off x="201529" y="1160180"/>
            <a:ext cx="11788942" cy="570650"/>
          </a:xfrm>
        </p:spPr>
        <p:txBody>
          <a:bodyPr>
            <a:noAutofit/>
          </a:bodyPr>
          <a:lstStyle/>
          <a:p>
            <a:pPr marL="36900" indent="0">
              <a:buNone/>
            </a:pPr>
            <a:r>
              <a:rPr lang="en-US" sz="2200" dirty="0">
                <a:solidFill>
                  <a:schemeClr val="tx1"/>
                </a:solidFill>
              </a:rPr>
              <a:t>Difficulty curve is a function mapping player skill (Glicko-2 rating) to difficulty (desired loss rate)</a:t>
            </a:r>
          </a:p>
        </p:txBody>
      </p:sp>
      <p:pic>
        <p:nvPicPr>
          <p:cNvPr id="5" name="Picture 4">
            <a:extLst>
              <a:ext uri="{FF2B5EF4-FFF2-40B4-BE49-F238E27FC236}">
                <a16:creationId xmlns:a16="http://schemas.microsoft.com/office/drawing/2014/main" id="{82095BB7-B3F4-4E6F-91F3-B90EFAAEB600}"/>
              </a:ext>
            </a:extLst>
          </p:cNvPr>
          <p:cNvPicPr>
            <a:picLocks noChangeAspect="1"/>
          </p:cNvPicPr>
          <p:nvPr/>
        </p:nvPicPr>
        <p:blipFill>
          <a:blip r:embed="rId3"/>
          <a:stretch>
            <a:fillRect/>
          </a:stretch>
        </p:blipFill>
        <p:spPr>
          <a:xfrm>
            <a:off x="6414607" y="1992087"/>
            <a:ext cx="5488780" cy="4430484"/>
          </a:xfrm>
          <a:prstGeom prst="rect">
            <a:avLst/>
          </a:prstGeom>
        </p:spPr>
      </p:pic>
      <p:pic>
        <p:nvPicPr>
          <p:cNvPr id="6" name="Picture 5">
            <a:extLst>
              <a:ext uri="{FF2B5EF4-FFF2-40B4-BE49-F238E27FC236}">
                <a16:creationId xmlns:a16="http://schemas.microsoft.com/office/drawing/2014/main" id="{95AA8B39-2BA9-4E72-8AB0-8979340EA12D}"/>
              </a:ext>
            </a:extLst>
          </p:cNvPr>
          <p:cNvPicPr>
            <a:picLocks noChangeAspect="1"/>
          </p:cNvPicPr>
          <p:nvPr/>
        </p:nvPicPr>
        <p:blipFill>
          <a:blip r:embed="rId4"/>
          <a:stretch>
            <a:fillRect/>
          </a:stretch>
        </p:blipFill>
        <p:spPr>
          <a:xfrm>
            <a:off x="292399" y="2842956"/>
            <a:ext cx="5734327" cy="2319871"/>
          </a:xfrm>
          <a:prstGeom prst="rect">
            <a:avLst/>
          </a:prstGeom>
        </p:spPr>
      </p:pic>
    </p:spTree>
    <p:extLst>
      <p:ext uri="{BB962C8B-B14F-4D97-AF65-F5344CB8AC3E}">
        <p14:creationId xmlns:p14="http://schemas.microsoft.com/office/powerpoint/2010/main" val="3408770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7E41-61CB-4C1E-AD02-787E989DBE38}"/>
              </a:ext>
            </a:extLst>
          </p:cNvPr>
          <p:cNvSpPr>
            <a:spLocks noGrp="1"/>
          </p:cNvSpPr>
          <p:nvPr>
            <p:ph type="title"/>
          </p:nvPr>
        </p:nvSpPr>
        <p:spPr>
          <a:xfrm>
            <a:off x="919119" y="20613"/>
            <a:ext cx="10353762" cy="970450"/>
          </a:xfrm>
        </p:spPr>
        <p:txBody>
          <a:bodyPr/>
          <a:lstStyle/>
          <a:p>
            <a:r>
              <a:rPr lang="en-US" dirty="0">
                <a:solidFill>
                  <a:schemeClr val="tx1"/>
                </a:solidFill>
              </a:rPr>
              <a:t>Curve Functions</a:t>
            </a:r>
          </a:p>
        </p:txBody>
      </p:sp>
      <p:sp>
        <p:nvSpPr>
          <p:cNvPr id="3" name="Content Placeholder 2">
            <a:extLst>
              <a:ext uri="{FF2B5EF4-FFF2-40B4-BE49-F238E27FC236}">
                <a16:creationId xmlns:a16="http://schemas.microsoft.com/office/drawing/2014/main" id="{C9CE6927-D872-4FFA-9F7C-BEAFE4A7531C}"/>
              </a:ext>
            </a:extLst>
          </p:cNvPr>
          <p:cNvSpPr>
            <a:spLocks noGrp="1"/>
          </p:cNvSpPr>
          <p:nvPr>
            <p:ph idx="1"/>
          </p:nvPr>
        </p:nvSpPr>
        <p:spPr>
          <a:xfrm>
            <a:off x="201529" y="1160180"/>
            <a:ext cx="11788942" cy="570650"/>
          </a:xfrm>
        </p:spPr>
        <p:txBody>
          <a:bodyPr>
            <a:noAutofit/>
          </a:bodyPr>
          <a:lstStyle/>
          <a:p>
            <a:pPr marL="36900" indent="0">
              <a:buNone/>
            </a:pPr>
            <a:r>
              <a:rPr lang="en-US" sz="2200" dirty="0">
                <a:solidFill>
                  <a:schemeClr val="tx1"/>
                </a:solidFill>
              </a:rPr>
              <a:t>Difficulty curve is a function mapping player skill (Glicko-2 rating) to difficulty (desired loss rate)</a:t>
            </a:r>
          </a:p>
        </p:txBody>
      </p:sp>
      <p:pic>
        <p:nvPicPr>
          <p:cNvPr id="5" name="Picture 4">
            <a:extLst>
              <a:ext uri="{FF2B5EF4-FFF2-40B4-BE49-F238E27FC236}">
                <a16:creationId xmlns:a16="http://schemas.microsoft.com/office/drawing/2014/main" id="{82095BB7-B3F4-4E6F-91F3-B90EFAAEB600}"/>
              </a:ext>
            </a:extLst>
          </p:cNvPr>
          <p:cNvPicPr>
            <a:picLocks noChangeAspect="1"/>
          </p:cNvPicPr>
          <p:nvPr/>
        </p:nvPicPr>
        <p:blipFill>
          <a:blip r:embed="rId3"/>
          <a:stretch>
            <a:fillRect/>
          </a:stretch>
        </p:blipFill>
        <p:spPr>
          <a:xfrm>
            <a:off x="6414607" y="1992087"/>
            <a:ext cx="5488780" cy="4430484"/>
          </a:xfrm>
          <a:prstGeom prst="rect">
            <a:avLst/>
          </a:prstGeom>
        </p:spPr>
      </p:pic>
      <p:pic>
        <p:nvPicPr>
          <p:cNvPr id="6" name="Picture 5">
            <a:extLst>
              <a:ext uri="{FF2B5EF4-FFF2-40B4-BE49-F238E27FC236}">
                <a16:creationId xmlns:a16="http://schemas.microsoft.com/office/drawing/2014/main" id="{95AA8B39-2BA9-4E72-8AB0-8979340EA12D}"/>
              </a:ext>
            </a:extLst>
          </p:cNvPr>
          <p:cNvPicPr>
            <a:picLocks noChangeAspect="1"/>
          </p:cNvPicPr>
          <p:nvPr/>
        </p:nvPicPr>
        <p:blipFill>
          <a:blip r:embed="rId4"/>
          <a:stretch>
            <a:fillRect/>
          </a:stretch>
        </p:blipFill>
        <p:spPr>
          <a:xfrm>
            <a:off x="292399" y="2842956"/>
            <a:ext cx="5734327" cy="2319871"/>
          </a:xfrm>
          <a:prstGeom prst="rect">
            <a:avLst/>
          </a:prstGeom>
        </p:spPr>
      </p:pic>
      <p:sp>
        <p:nvSpPr>
          <p:cNvPr id="7" name="Rectangle 6">
            <a:extLst>
              <a:ext uri="{FF2B5EF4-FFF2-40B4-BE49-F238E27FC236}">
                <a16:creationId xmlns:a16="http://schemas.microsoft.com/office/drawing/2014/main" id="{9D54DB5C-4C48-4EE8-BADC-BB47B81F18B2}"/>
              </a:ext>
            </a:extLst>
          </p:cNvPr>
          <p:cNvSpPr/>
          <p:nvPr/>
        </p:nvSpPr>
        <p:spPr>
          <a:xfrm>
            <a:off x="418891" y="3266477"/>
            <a:ext cx="620200" cy="4188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E25438-E734-43EA-A9D2-5F336E3CB092}"/>
              </a:ext>
            </a:extLst>
          </p:cNvPr>
          <p:cNvSpPr/>
          <p:nvPr/>
        </p:nvSpPr>
        <p:spPr>
          <a:xfrm>
            <a:off x="1318591" y="3252613"/>
            <a:ext cx="1105954" cy="54353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B2D0D3-20D7-42EF-8806-68B59F47E458}"/>
              </a:ext>
            </a:extLst>
          </p:cNvPr>
          <p:cNvSpPr/>
          <p:nvPr/>
        </p:nvSpPr>
        <p:spPr>
          <a:xfrm>
            <a:off x="6764999" y="5802085"/>
            <a:ext cx="5138388" cy="4789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B74D2F-D6B8-4036-996C-D1F6B55D66BC}"/>
              </a:ext>
            </a:extLst>
          </p:cNvPr>
          <p:cNvSpPr/>
          <p:nvPr/>
        </p:nvSpPr>
        <p:spPr>
          <a:xfrm>
            <a:off x="6414607" y="1992087"/>
            <a:ext cx="519593" cy="380999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362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7E41-61CB-4C1E-AD02-787E989DBE38}"/>
              </a:ext>
            </a:extLst>
          </p:cNvPr>
          <p:cNvSpPr>
            <a:spLocks noGrp="1"/>
          </p:cNvSpPr>
          <p:nvPr>
            <p:ph type="title"/>
          </p:nvPr>
        </p:nvSpPr>
        <p:spPr>
          <a:xfrm>
            <a:off x="715918" y="47976"/>
            <a:ext cx="10353762" cy="970450"/>
          </a:xfrm>
        </p:spPr>
        <p:txBody>
          <a:bodyPr/>
          <a:lstStyle/>
          <a:p>
            <a:r>
              <a:rPr lang="en-US" dirty="0">
                <a:solidFill>
                  <a:schemeClr val="tx1"/>
                </a:solidFill>
              </a:rPr>
              <a:t>Curve Transformations</a:t>
            </a:r>
          </a:p>
        </p:txBody>
      </p:sp>
      <p:pic>
        <p:nvPicPr>
          <p:cNvPr id="6" name="Picture 5">
            <a:extLst>
              <a:ext uri="{FF2B5EF4-FFF2-40B4-BE49-F238E27FC236}">
                <a16:creationId xmlns:a16="http://schemas.microsoft.com/office/drawing/2014/main" id="{7C1199E5-010A-41B0-A01B-D86758C4D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5" y="1381897"/>
            <a:ext cx="5610578" cy="4094205"/>
          </a:xfrm>
          <a:prstGeom prst="rect">
            <a:avLst/>
          </a:prstGeom>
        </p:spPr>
      </p:pic>
      <p:pic>
        <p:nvPicPr>
          <p:cNvPr id="10" name="Picture 9">
            <a:extLst>
              <a:ext uri="{FF2B5EF4-FFF2-40B4-BE49-F238E27FC236}">
                <a16:creationId xmlns:a16="http://schemas.microsoft.com/office/drawing/2014/main" id="{FAE58AAC-D49B-4452-BD07-9569B540FDD7}"/>
              </a:ext>
            </a:extLst>
          </p:cNvPr>
          <p:cNvPicPr>
            <a:picLocks noChangeAspect="1"/>
          </p:cNvPicPr>
          <p:nvPr/>
        </p:nvPicPr>
        <p:blipFill>
          <a:blip r:embed="rId4"/>
          <a:stretch>
            <a:fillRect/>
          </a:stretch>
        </p:blipFill>
        <p:spPr>
          <a:xfrm>
            <a:off x="6096000" y="1381897"/>
            <a:ext cx="5813779" cy="4094205"/>
          </a:xfrm>
          <a:prstGeom prst="rect">
            <a:avLst/>
          </a:prstGeom>
        </p:spPr>
      </p:pic>
      <p:sp>
        <p:nvSpPr>
          <p:cNvPr id="13" name="Rectangle 12">
            <a:extLst>
              <a:ext uri="{FF2B5EF4-FFF2-40B4-BE49-F238E27FC236}">
                <a16:creationId xmlns:a16="http://schemas.microsoft.com/office/drawing/2014/main" id="{C1CD203F-DF83-4567-8747-C7897E0A082C}"/>
              </a:ext>
            </a:extLst>
          </p:cNvPr>
          <p:cNvSpPr/>
          <p:nvPr/>
        </p:nvSpPr>
        <p:spPr>
          <a:xfrm>
            <a:off x="418891" y="2017585"/>
            <a:ext cx="5068710" cy="31609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82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1199E5-010A-41B0-A01B-D86758C4D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6" y="1381897"/>
            <a:ext cx="5610578" cy="4094205"/>
          </a:xfrm>
          <a:prstGeom prst="rect">
            <a:avLst/>
          </a:prstGeom>
        </p:spPr>
      </p:pic>
      <p:pic>
        <p:nvPicPr>
          <p:cNvPr id="3" name="Picture 2">
            <a:extLst>
              <a:ext uri="{FF2B5EF4-FFF2-40B4-BE49-F238E27FC236}">
                <a16:creationId xmlns:a16="http://schemas.microsoft.com/office/drawing/2014/main" id="{EC95A53A-1ECF-45E5-A200-411115AA5A06}"/>
              </a:ext>
            </a:extLst>
          </p:cNvPr>
          <p:cNvPicPr>
            <a:picLocks noChangeAspect="1"/>
          </p:cNvPicPr>
          <p:nvPr/>
        </p:nvPicPr>
        <p:blipFill>
          <a:blip r:embed="rId4"/>
          <a:stretch>
            <a:fillRect/>
          </a:stretch>
        </p:blipFill>
        <p:spPr>
          <a:xfrm>
            <a:off x="6095998" y="1391293"/>
            <a:ext cx="5813779" cy="4094205"/>
          </a:xfrm>
          <a:prstGeom prst="rect">
            <a:avLst/>
          </a:prstGeom>
        </p:spPr>
      </p:pic>
      <p:sp>
        <p:nvSpPr>
          <p:cNvPr id="11" name="Title 1">
            <a:extLst>
              <a:ext uri="{FF2B5EF4-FFF2-40B4-BE49-F238E27FC236}">
                <a16:creationId xmlns:a16="http://schemas.microsoft.com/office/drawing/2014/main" id="{0D42A435-6556-433D-B7D2-65AEAD5B203D}"/>
              </a:ext>
            </a:extLst>
          </p:cNvPr>
          <p:cNvSpPr txBox="1">
            <a:spLocks/>
          </p:cNvSpPr>
          <p:nvPr/>
        </p:nvSpPr>
        <p:spPr>
          <a:xfrm>
            <a:off x="715918" y="4797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Curve Transformations</a:t>
            </a:r>
          </a:p>
        </p:txBody>
      </p:sp>
      <p:sp>
        <p:nvSpPr>
          <p:cNvPr id="12" name="Rectangle 11">
            <a:extLst>
              <a:ext uri="{FF2B5EF4-FFF2-40B4-BE49-F238E27FC236}">
                <a16:creationId xmlns:a16="http://schemas.microsoft.com/office/drawing/2014/main" id="{52822A35-7274-4C74-8315-6CB776ED7960}"/>
              </a:ext>
            </a:extLst>
          </p:cNvPr>
          <p:cNvSpPr/>
          <p:nvPr/>
        </p:nvSpPr>
        <p:spPr>
          <a:xfrm>
            <a:off x="496712" y="2285999"/>
            <a:ext cx="5068710" cy="1050587"/>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FC1DA4E-1D0B-4615-B185-758C3090B93E}"/>
              </a:ext>
            </a:extLst>
          </p:cNvPr>
          <p:cNvPicPr>
            <a:picLocks noChangeAspect="1"/>
          </p:cNvPicPr>
          <p:nvPr/>
        </p:nvPicPr>
        <p:blipFill>
          <a:blip r:embed="rId5"/>
          <a:stretch>
            <a:fillRect/>
          </a:stretch>
        </p:blipFill>
        <p:spPr>
          <a:xfrm>
            <a:off x="6095999" y="1381898"/>
            <a:ext cx="5813779" cy="4094204"/>
          </a:xfrm>
          <a:prstGeom prst="rect">
            <a:avLst/>
          </a:prstGeom>
        </p:spPr>
      </p:pic>
    </p:spTree>
    <p:extLst>
      <p:ext uri="{BB962C8B-B14F-4D97-AF65-F5344CB8AC3E}">
        <p14:creationId xmlns:p14="http://schemas.microsoft.com/office/powerpoint/2010/main" val="154902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A87F7D-C05A-43C4-AA59-E9633B34F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94" y="1365985"/>
            <a:ext cx="5610578" cy="4094205"/>
          </a:xfrm>
          <a:prstGeom prst="rect">
            <a:avLst/>
          </a:prstGeom>
        </p:spPr>
      </p:pic>
      <p:sp>
        <p:nvSpPr>
          <p:cNvPr id="11" name="Title 1">
            <a:extLst>
              <a:ext uri="{FF2B5EF4-FFF2-40B4-BE49-F238E27FC236}">
                <a16:creationId xmlns:a16="http://schemas.microsoft.com/office/drawing/2014/main" id="{C24FF919-1BD9-441F-8239-CB7B1F20E3E6}"/>
              </a:ext>
            </a:extLst>
          </p:cNvPr>
          <p:cNvSpPr txBox="1">
            <a:spLocks/>
          </p:cNvSpPr>
          <p:nvPr/>
        </p:nvSpPr>
        <p:spPr>
          <a:xfrm>
            <a:off x="715918" y="4797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Curve Transformations</a:t>
            </a:r>
          </a:p>
        </p:txBody>
      </p:sp>
      <p:sp>
        <p:nvSpPr>
          <p:cNvPr id="13" name="Rectangle 12">
            <a:extLst>
              <a:ext uri="{FF2B5EF4-FFF2-40B4-BE49-F238E27FC236}">
                <a16:creationId xmlns:a16="http://schemas.microsoft.com/office/drawing/2014/main" id="{7CA10233-33D0-4F87-A0C1-33B844FC7095}"/>
              </a:ext>
            </a:extLst>
          </p:cNvPr>
          <p:cNvSpPr/>
          <p:nvPr/>
        </p:nvSpPr>
        <p:spPr>
          <a:xfrm>
            <a:off x="496712" y="3249038"/>
            <a:ext cx="5068710" cy="108949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E63FF3C-670B-4391-8021-0B4C81A88345}"/>
              </a:ext>
            </a:extLst>
          </p:cNvPr>
          <p:cNvPicPr>
            <a:picLocks noChangeAspect="1"/>
          </p:cNvPicPr>
          <p:nvPr/>
        </p:nvPicPr>
        <p:blipFill>
          <a:blip r:embed="rId4"/>
          <a:stretch>
            <a:fillRect/>
          </a:stretch>
        </p:blipFill>
        <p:spPr>
          <a:xfrm>
            <a:off x="6087348" y="1365986"/>
            <a:ext cx="5839619" cy="4094204"/>
          </a:xfrm>
          <a:prstGeom prst="rect">
            <a:avLst/>
          </a:prstGeom>
        </p:spPr>
      </p:pic>
    </p:spTree>
    <p:extLst>
      <p:ext uri="{BB962C8B-B14F-4D97-AF65-F5344CB8AC3E}">
        <p14:creationId xmlns:p14="http://schemas.microsoft.com/office/powerpoint/2010/main" val="3671637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C554E-2545-4CF8-B131-4167AA0A25F2}"/>
              </a:ext>
            </a:extLst>
          </p:cNvPr>
          <p:cNvPicPr>
            <a:picLocks noChangeAspect="1"/>
          </p:cNvPicPr>
          <p:nvPr/>
        </p:nvPicPr>
        <p:blipFill>
          <a:blip r:embed="rId3"/>
          <a:stretch>
            <a:fillRect/>
          </a:stretch>
        </p:blipFill>
        <p:spPr>
          <a:xfrm>
            <a:off x="6084712" y="1346540"/>
            <a:ext cx="5813780" cy="4094204"/>
          </a:xfrm>
          <a:prstGeom prst="rect">
            <a:avLst/>
          </a:prstGeom>
        </p:spPr>
      </p:pic>
      <p:pic>
        <p:nvPicPr>
          <p:cNvPr id="8" name="Picture 7">
            <a:extLst>
              <a:ext uri="{FF2B5EF4-FFF2-40B4-BE49-F238E27FC236}">
                <a16:creationId xmlns:a16="http://schemas.microsoft.com/office/drawing/2014/main" id="{EA687514-AB98-4B7C-A92F-A499BE856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66" y="1346539"/>
            <a:ext cx="5610578" cy="4094205"/>
          </a:xfrm>
          <a:prstGeom prst="rect">
            <a:avLst/>
          </a:prstGeom>
        </p:spPr>
      </p:pic>
      <p:sp>
        <p:nvSpPr>
          <p:cNvPr id="12" name="Title 1">
            <a:extLst>
              <a:ext uri="{FF2B5EF4-FFF2-40B4-BE49-F238E27FC236}">
                <a16:creationId xmlns:a16="http://schemas.microsoft.com/office/drawing/2014/main" id="{C9B04B71-8C5C-4078-84BE-6BC3A7C68BAB}"/>
              </a:ext>
            </a:extLst>
          </p:cNvPr>
          <p:cNvSpPr txBox="1">
            <a:spLocks/>
          </p:cNvSpPr>
          <p:nvPr/>
        </p:nvSpPr>
        <p:spPr>
          <a:xfrm>
            <a:off x="715918" y="4797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Curve Transformations</a:t>
            </a:r>
          </a:p>
        </p:txBody>
      </p:sp>
      <p:sp>
        <p:nvSpPr>
          <p:cNvPr id="14" name="Rectangle 13">
            <a:extLst>
              <a:ext uri="{FF2B5EF4-FFF2-40B4-BE49-F238E27FC236}">
                <a16:creationId xmlns:a16="http://schemas.microsoft.com/office/drawing/2014/main" id="{83B948B4-5641-4F9A-BCAE-10C716C3DA49}"/>
              </a:ext>
            </a:extLst>
          </p:cNvPr>
          <p:cNvSpPr/>
          <p:nvPr/>
        </p:nvSpPr>
        <p:spPr>
          <a:xfrm>
            <a:off x="496712" y="4347243"/>
            <a:ext cx="5068710" cy="474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34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B8799E-FF56-4FEB-9D99-F5D3DC44E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6" y="1353539"/>
            <a:ext cx="5610578" cy="4094205"/>
          </a:xfrm>
          <a:prstGeom prst="rect">
            <a:avLst/>
          </a:prstGeom>
        </p:spPr>
      </p:pic>
      <p:sp>
        <p:nvSpPr>
          <p:cNvPr id="10" name="Title 1">
            <a:extLst>
              <a:ext uri="{FF2B5EF4-FFF2-40B4-BE49-F238E27FC236}">
                <a16:creationId xmlns:a16="http://schemas.microsoft.com/office/drawing/2014/main" id="{04A8218E-327B-4664-8B93-E17FCD904D77}"/>
              </a:ext>
            </a:extLst>
          </p:cNvPr>
          <p:cNvSpPr txBox="1">
            <a:spLocks/>
          </p:cNvSpPr>
          <p:nvPr/>
        </p:nvSpPr>
        <p:spPr>
          <a:xfrm>
            <a:off x="715918" y="4797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Curve Transformations</a:t>
            </a:r>
          </a:p>
        </p:txBody>
      </p:sp>
      <p:sp>
        <p:nvSpPr>
          <p:cNvPr id="12" name="Rectangle 11">
            <a:extLst>
              <a:ext uri="{FF2B5EF4-FFF2-40B4-BE49-F238E27FC236}">
                <a16:creationId xmlns:a16="http://schemas.microsoft.com/office/drawing/2014/main" id="{6215A647-62B9-460D-A2F5-6DF5587B8B02}"/>
              </a:ext>
            </a:extLst>
          </p:cNvPr>
          <p:cNvSpPr/>
          <p:nvPr/>
        </p:nvSpPr>
        <p:spPr>
          <a:xfrm>
            <a:off x="508000" y="4832711"/>
            <a:ext cx="5068710" cy="615033"/>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15C73F-07F7-419B-81AA-0A43A6BE40EA}"/>
              </a:ext>
            </a:extLst>
          </p:cNvPr>
          <p:cNvPicPr>
            <a:picLocks noChangeAspect="1"/>
          </p:cNvPicPr>
          <p:nvPr/>
        </p:nvPicPr>
        <p:blipFill>
          <a:blip r:embed="rId4"/>
          <a:stretch>
            <a:fillRect/>
          </a:stretch>
        </p:blipFill>
        <p:spPr>
          <a:xfrm>
            <a:off x="6079040" y="1346336"/>
            <a:ext cx="5846088" cy="4094205"/>
          </a:xfrm>
          <a:prstGeom prst="rect">
            <a:avLst/>
          </a:prstGeom>
        </p:spPr>
      </p:pic>
    </p:spTree>
    <p:extLst>
      <p:ext uri="{BB962C8B-B14F-4D97-AF65-F5344CB8AC3E}">
        <p14:creationId xmlns:p14="http://schemas.microsoft.com/office/powerpoint/2010/main" val="229379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E74476-51FE-41D8-858C-0AD86C4AE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748" y="1263023"/>
            <a:ext cx="9393854" cy="4983594"/>
          </a:xfrm>
          <a:prstGeom prst="rect">
            <a:avLst/>
          </a:prstGeom>
        </p:spPr>
      </p:pic>
      <p:sp>
        <p:nvSpPr>
          <p:cNvPr id="11" name="Title 1">
            <a:extLst>
              <a:ext uri="{FF2B5EF4-FFF2-40B4-BE49-F238E27FC236}">
                <a16:creationId xmlns:a16="http://schemas.microsoft.com/office/drawing/2014/main" id="{F930B8E4-E948-4988-9600-7B1193F1A435}"/>
              </a:ext>
            </a:extLst>
          </p:cNvPr>
          <p:cNvSpPr txBox="1">
            <a:spLocks/>
          </p:cNvSpPr>
          <p:nvPr/>
        </p:nvSpPr>
        <p:spPr>
          <a:xfrm>
            <a:off x="715918" y="4797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Curve Transformations</a:t>
            </a:r>
          </a:p>
        </p:txBody>
      </p:sp>
    </p:spTree>
    <p:extLst>
      <p:ext uri="{BB962C8B-B14F-4D97-AF65-F5344CB8AC3E}">
        <p14:creationId xmlns:p14="http://schemas.microsoft.com/office/powerpoint/2010/main" val="208323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935" y="117896"/>
            <a:ext cx="8482172" cy="819311"/>
          </a:xfrm>
        </p:spPr>
        <p:txBody>
          <a:bodyPr>
            <a:normAutofit/>
          </a:bodyPr>
          <a:lstStyle/>
          <a:p>
            <a:pPr algn="ctr"/>
            <a:r>
              <a:rPr lang="en-US" dirty="0">
                <a:solidFill>
                  <a:schemeClr val="tx1"/>
                </a:solidFill>
              </a:rPr>
              <a:t>Participant Recruitment and Study</a:t>
            </a:r>
          </a:p>
        </p:txBody>
      </p:sp>
      <p:sp>
        <p:nvSpPr>
          <p:cNvPr id="3" name="Content Placeholder 2"/>
          <p:cNvSpPr>
            <a:spLocks noGrp="1"/>
          </p:cNvSpPr>
          <p:nvPr>
            <p:ph idx="1"/>
          </p:nvPr>
        </p:nvSpPr>
        <p:spPr>
          <a:xfrm>
            <a:off x="163854" y="1488334"/>
            <a:ext cx="6682975" cy="5272037"/>
          </a:xfrm>
        </p:spPr>
        <p:txBody>
          <a:bodyPr>
            <a:noAutofit/>
          </a:bodyPr>
          <a:lstStyle/>
          <a:p>
            <a:r>
              <a:rPr lang="en-US" sz="2400" dirty="0">
                <a:solidFill>
                  <a:schemeClr val="tx1"/>
                </a:solidFill>
              </a:rPr>
              <a:t>Players recruited using Mechanical Turk</a:t>
            </a:r>
          </a:p>
          <a:p>
            <a:endParaRPr lang="en-US" sz="2400" dirty="0">
              <a:solidFill>
                <a:schemeClr val="tx1"/>
              </a:solidFill>
            </a:endParaRPr>
          </a:p>
          <a:p>
            <a:endParaRPr lang="en-US" sz="2400" dirty="0">
              <a:solidFill>
                <a:schemeClr val="tx1"/>
              </a:solidFill>
            </a:endParaRPr>
          </a:p>
          <a:p>
            <a:r>
              <a:rPr lang="en-US" sz="2400" dirty="0">
                <a:solidFill>
                  <a:schemeClr val="tx1"/>
                </a:solidFill>
              </a:rPr>
              <a:t>400 players randomly assigned to one of the 8 difficulty curves</a:t>
            </a:r>
            <a:endParaRPr lang="en-US" dirty="0">
              <a:solidFill>
                <a:schemeClr val="tx1"/>
              </a:solidFill>
            </a:endParaRPr>
          </a:p>
          <a:p>
            <a:pPr lvl="1"/>
            <a:r>
              <a:rPr lang="en-US" sz="2200" dirty="0">
                <a:solidFill>
                  <a:schemeClr val="tx1"/>
                </a:solidFill>
              </a:rPr>
              <a:t>8 tutorial levels (static order)</a:t>
            </a:r>
          </a:p>
          <a:p>
            <a:pPr lvl="1"/>
            <a:r>
              <a:rPr lang="en-US" sz="2200" dirty="0">
                <a:solidFill>
                  <a:schemeClr val="tx1"/>
                </a:solidFill>
              </a:rPr>
              <a:t>50 challenge levels (dynamic difficulty order)</a:t>
            </a:r>
            <a:endParaRPr lang="en-US" dirty="0">
              <a:solidFill>
                <a:schemeClr val="tx1"/>
              </a:solidFill>
            </a:endParaRPr>
          </a:p>
          <a:p>
            <a:pPr lvl="1"/>
            <a:r>
              <a:rPr lang="en-US" sz="2200" dirty="0">
                <a:solidFill>
                  <a:schemeClr val="tx1"/>
                </a:solidFill>
              </a:rPr>
              <a:t>Post-game Intrinsic Motivation Inventory (IMI)</a:t>
            </a:r>
          </a:p>
          <a:p>
            <a:endParaRPr lang="en-US" sz="2400" dirty="0">
              <a:solidFill>
                <a:schemeClr val="tx1"/>
              </a:solidFill>
            </a:endParaRPr>
          </a:p>
          <a:p>
            <a:pPr marL="36900" indent="0">
              <a:buNone/>
            </a:pP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201233" y="1505546"/>
            <a:ext cx="3805711" cy="1427141"/>
          </a:xfrm>
          <a:prstGeom prst="roundRect">
            <a:avLst/>
          </a:prstGeom>
        </p:spPr>
      </p:pic>
      <p:pic>
        <p:nvPicPr>
          <p:cNvPr id="5" name="Picture 4" descr="screensho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4405" y="3516665"/>
            <a:ext cx="4019366" cy="2718133"/>
          </a:xfrm>
          <a:prstGeom prst="rect">
            <a:avLst/>
          </a:prstGeom>
        </p:spPr>
      </p:pic>
    </p:spTree>
    <p:extLst>
      <p:ext uri="{BB962C8B-B14F-4D97-AF65-F5344CB8AC3E}">
        <p14:creationId xmlns:p14="http://schemas.microsoft.com/office/powerpoint/2010/main" val="709096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4540-BDE7-4620-A19F-48AD6B5AF7AE}"/>
              </a:ext>
            </a:extLst>
          </p:cNvPr>
          <p:cNvSpPr>
            <a:spLocks noGrp="1"/>
          </p:cNvSpPr>
          <p:nvPr>
            <p:ph type="title"/>
          </p:nvPr>
        </p:nvSpPr>
        <p:spPr>
          <a:xfrm>
            <a:off x="919119" y="20977"/>
            <a:ext cx="10353762" cy="970450"/>
          </a:xfrm>
        </p:spPr>
        <p:txBody>
          <a:bodyPr/>
          <a:lstStyle/>
          <a:p>
            <a:r>
              <a:rPr lang="en-US" dirty="0">
                <a:solidFill>
                  <a:schemeClr val="tx1"/>
                </a:solidFill>
              </a:rPr>
              <a:t>Measures of Engagement</a:t>
            </a:r>
          </a:p>
        </p:txBody>
      </p:sp>
      <p:sp>
        <p:nvSpPr>
          <p:cNvPr id="3" name="Content Placeholder 2">
            <a:extLst>
              <a:ext uri="{FF2B5EF4-FFF2-40B4-BE49-F238E27FC236}">
                <a16:creationId xmlns:a16="http://schemas.microsoft.com/office/drawing/2014/main" id="{CCE5B56E-5B32-4AC4-BF54-1167B180A835}"/>
              </a:ext>
            </a:extLst>
          </p:cNvPr>
          <p:cNvSpPr>
            <a:spLocks noGrp="1"/>
          </p:cNvSpPr>
          <p:nvPr>
            <p:ph idx="1"/>
          </p:nvPr>
        </p:nvSpPr>
        <p:spPr>
          <a:xfrm>
            <a:off x="6993274" y="1395896"/>
            <a:ext cx="5018467" cy="4318649"/>
          </a:xfrm>
        </p:spPr>
        <p:txBody>
          <a:bodyPr>
            <a:normAutofit/>
          </a:bodyPr>
          <a:lstStyle/>
          <a:p>
            <a:r>
              <a:rPr lang="en-US" sz="2600" dirty="0">
                <a:solidFill>
                  <a:schemeClr val="tx1"/>
                </a:solidFill>
              </a:rPr>
              <a:t>Intrinsic Motivation Inventory</a:t>
            </a:r>
          </a:p>
          <a:p>
            <a:pPr lvl="1"/>
            <a:r>
              <a:rPr lang="en-US" sz="2400" i="1" dirty="0">
                <a:solidFill>
                  <a:schemeClr val="tx1"/>
                </a:solidFill>
              </a:rPr>
              <a:t>Interest/Enjoyment</a:t>
            </a:r>
          </a:p>
          <a:p>
            <a:pPr lvl="1"/>
            <a:r>
              <a:rPr lang="en-US" sz="2400" i="1" dirty="0">
                <a:solidFill>
                  <a:schemeClr val="tx1"/>
                </a:solidFill>
              </a:rPr>
              <a:t>Perceived Competence</a:t>
            </a:r>
          </a:p>
          <a:p>
            <a:pPr lvl="1"/>
            <a:r>
              <a:rPr lang="en-US" sz="2400" i="1" dirty="0">
                <a:solidFill>
                  <a:schemeClr val="tx1"/>
                </a:solidFill>
              </a:rPr>
              <a:t>Effort/Importance</a:t>
            </a:r>
          </a:p>
        </p:txBody>
      </p:sp>
      <p:sp>
        <p:nvSpPr>
          <p:cNvPr id="4" name="Content Placeholder 2">
            <a:extLst>
              <a:ext uri="{FF2B5EF4-FFF2-40B4-BE49-F238E27FC236}">
                <a16:creationId xmlns:a16="http://schemas.microsoft.com/office/drawing/2014/main" id="{DDF21E56-FB17-4946-9FCD-0763E97319F0}"/>
              </a:ext>
            </a:extLst>
          </p:cNvPr>
          <p:cNvSpPr txBox="1">
            <a:spLocks/>
          </p:cNvSpPr>
          <p:nvPr/>
        </p:nvSpPr>
        <p:spPr>
          <a:xfrm>
            <a:off x="112165" y="1395896"/>
            <a:ext cx="6599920" cy="4318649"/>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solidFill>
                  <a:schemeClr val="tx1"/>
                </a:solidFill>
              </a:rPr>
              <a:t>Behavioral Engagement</a:t>
            </a:r>
          </a:p>
          <a:p>
            <a:pPr lvl="1"/>
            <a:r>
              <a:rPr lang="en-US" sz="2400" i="1" dirty="0">
                <a:solidFill>
                  <a:schemeClr val="tx1"/>
                </a:solidFill>
              </a:rPr>
              <a:t>Challenge Time</a:t>
            </a:r>
          </a:p>
          <a:p>
            <a:pPr lvl="1"/>
            <a:r>
              <a:rPr lang="en-US" sz="2400" i="1" dirty="0">
                <a:solidFill>
                  <a:schemeClr val="tx1"/>
                </a:solidFill>
              </a:rPr>
              <a:t>Levels Attempted</a:t>
            </a:r>
          </a:p>
          <a:p>
            <a:pPr lvl="1"/>
            <a:r>
              <a:rPr lang="en-US" sz="2400" i="1" dirty="0">
                <a:solidFill>
                  <a:schemeClr val="tx1"/>
                </a:solidFill>
              </a:rPr>
              <a:t>Levels Completed</a:t>
            </a:r>
          </a:p>
          <a:p>
            <a:pPr lvl="1"/>
            <a:r>
              <a:rPr lang="en-US" sz="2400" i="1" dirty="0">
                <a:solidFill>
                  <a:schemeClr val="tx1"/>
                </a:solidFill>
              </a:rPr>
              <a:t>Player Rating </a:t>
            </a:r>
          </a:p>
          <a:p>
            <a:pPr marL="810000" lvl="2" indent="0">
              <a:buNone/>
            </a:pPr>
            <a:r>
              <a:rPr lang="en-US" sz="2200" i="1" dirty="0">
                <a:solidFill>
                  <a:schemeClr val="tx1"/>
                </a:solidFill>
              </a:rPr>
              <a:t>(Player’s Glicko-2 rating after finishing playing)</a:t>
            </a:r>
          </a:p>
          <a:p>
            <a:pPr lvl="1"/>
            <a:r>
              <a:rPr lang="en-US" sz="2400" i="1" dirty="0">
                <a:solidFill>
                  <a:schemeClr val="tx1"/>
                </a:solidFill>
              </a:rPr>
              <a:t>Highest Level Rating </a:t>
            </a:r>
          </a:p>
          <a:p>
            <a:pPr marL="810000" lvl="2" indent="0">
              <a:buNone/>
            </a:pPr>
            <a:r>
              <a:rPr lang="en-US" sz="2200" i="1" dirty="0">
                <a:solidFill>
                  <a:schemeClr val="tx1"/>
                </a:solidFill>
              </a:rPr>
              <a:t>(Highest Glicko-2 rating of any level completed by the player)</a:t>
            </a:r>
          </a:p>
        </p:txBody>
      </p:sp>
    </p:spTree>
    <p:extLst>
      <p:ext uri="{BB962C8B-B14F-4D97-AF65-F5344CB8AC3E}">
        <p14:creationId xmlns:p14="http://schemas.microsoft.com/office/powerpoint/2010/main" val="296899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2999560" y="0"/>
            <a:ext cx="6192880" cy="970450"/>
          </a:xfrm>
        </p:spPr>
        <p:txBody>
          <a:bodyPr/>
          <a:lstStyle/>
          <a:p>
            <a:r>
              <a:rPr lang="en-US" dirty="0">
                <a:solidFill>
                  <a:schemeClr val="tx1"/>
                </a:solidFill>
              </a:rPr>
              <a:t>Difficulty Curve</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111208" y="1150591"/>
            <a:ext cx="6463763" cy="5379552"/>
          </a:xfrm>
        </p:spPr>
        <p:txBody>
          <a:bodyPr>
            <a:noAutofit/>
          </a:bodyPr>
          <a:lstStyle/>
          <a:p>
            <a:r>
              <a:rPr lang="en-US" sz="2400" dirty="0">
                <a:solidFill>
                  <a:schemeClr val="tx1"/>
                </a:solidFill>
              </a:rPr>
              <a:t>Defines how a game’s difficulty changes over the course of gameplay</a:t>
            </a:r>
          </a:p>
          <a:p>
            <a:endParaRPr lang="en-US" sz="2400" dirty="0">
              <a:solidFill>
                <a:schemeClr val="tx1"/>
              </a:solidFill>
            </a:endParaRPr>
          </a:p>
          <a:p>
            <a:r>
              <a:rPr lang="en-US" sz="2400" dirty="0">
                <a:solidFill>
                  <a:schemeClr val="tx1"/>
                </a:solidFill>
              </a:rPr>
              <a:t>Curves can be viewed as functions mapping from progression to difficulty</a:t>
            </a:r>
          </a:p>
          <a:p>
            <a:endParaRPr lang="en-US" sz="2400" dirty="0">
              <a:solidFill>
                <a:schemeClr val="tx1"/>
              </a:solidFill>
            </a:endParaRPr>
          </a:p>
        </p:txBody>
      </p:sp>
      <p:pic>
        <p:nvPicPr>
          <p:cNvPr id="8" name="Picture 7">
            <a:extLst>
              <a:ext uri="{FF2B5EF4-FFF2-40B4-BE49-F238E27FC236}">
                <a16:creationId xmlns:a16="http://schemas.microsoft.com/office/drawing/2014/main" id="{C80B5852-B0B2-45A0-ACCC-F71A47FE962B}"/>
              </a:ext>
            </a:extLst>
          </p:cNvPr>
          <p:cNvPicPr>
            <a:picLocks noChangeAspect="1"/>
          </p:cNvPicPr>
          <p:nvPr/>
        </p:nvPicPr>
        <p:blipFill>
          <a:blip r:embed="rId3"/>
          <a:stretch>
            <a:fillRect/>
          </a:stretch>
        </p:blipFill>
        <p:spPr>
          <a:xfrm>
            <a:off x="6762044" y="3578381"/>
            <a:ext cx="5072063" cy="2326408"/>
          </a:xfrm>
          <a:prstGeom prst="rect">
            <a:avLst/>
          </a:prstGeom>
        </p:spPr>
      </p:pic>
      <p:pic>
        <p:nvPicPr>
          <p:cNvPr id="9" name="Picture 8">
            <a:extLst>
              <a:ext uri="{FF2B5EF4-FFF2-40B4-BE49-F238E27FC236}">
                <a16:creationId xmlns:a16="http://schemas.microsoft.com/office/drawing/2014/main" id="{2F13DEF1-D43D-4625-9603-59E2B05203D4}"/>
              </a:ext>
            </a:extLst>
          </p:cNvPr>
          <p:cNvPicPr>
            <a:picLocks noChangeAspect="1"/>
          </p:cNvPicPr>
          <p:nvPr/>
        </p:nvPicPr>
        <p:blipFill>
          <a:blip r:embed="rId4"/>
          <a:stretch>
            <a:fillRect/>
          </a:stretch>
        </p:blipFill>
        <p:spPr>
          <a:xfrm>
            <a:off x="6762044" y="1422006"/>
            <a:ext cx="5072063" cy="2156375"/>
          </a:xfrm>
          <a:prstGeom prst="rect">
            <a:avLst/>
          </a:prstGeom>
        </p:spPr>
      </p:pic>
      <p:sp>
        <p:nvSpPr>
          <p:cNvPr id="10" name="Rectangle 9">
            <a:extLst>
              <a:ext uri="{FF2B5EF4-FFF2-40B4-BE49-F238E27FC236}">
                <a16:creationId xmlns:a16="http://schemas.microsoft.com/office/drawing/2014/main" id="{C0232C76-2E4B-4E49-8531-C167F2757E3C}"/>
              </a:ext>
            </a:extLst>
          </p:cNvPr>
          <p:cNvSpPr/>
          <p:nvPr/>
        </p:nvSpPr>
        <p:spPr>
          <a:xfrm>
            <a:off x="6762042" y="6099256"/>
            <a:ext cx="5072063" cy="430887"/>
          </a:xfrm>
          <a:prstGeom prst="rect">
            <a:avLst/>
          </a:prstGeom>
        </p:spPr>
        <p:txBody>
          <a:bodyPr wrap="square">
            <a:spAutoFit/>
          </a:bodyPr>
          <a:lstStyle/>
          <a:p>
            <a:r>
              <a:rPr lang="en-US" sz="2200" i="1" dirty="0"/>
              <a:t>Linehan et al., 2014</a:t>
            </a:r>
          </a:p>
        </p:txBody>
      </p:sp>
      <p:pic>
        <p:nvPicPr>
          <p:cNvPr id="4" name="Picture 3">
            <a:extLst>
              <a:ext uri="{FF2B5EF4-FFF2-40B4-BE49-F238E27FC236}">
                <a16:creationId xmlns:a16="http://schemas.microsoft.com/office/drawing/2014/main" id="{D2130C25-C12D-4FBA-954B-0D3199C96C22}"/>
              </a:ext>
            </a:extLst>
          </p:cNvPr>
          <p:cNvPicPr>
            <a:picLocks noChangeAspect="1"/>
          </p:cNvPicPr>
          <p:nvPr/>
        </p:nvPicPr>
        <p:blipFill>
          <a:blip r:embed="rId5"/>
          <a:stretch>
            <a:fillRect/>
          </a:stretch>
        </p:blipFill>
        <p:spPr>
          <a:xfrm>
            <a:off x="6762043" y="5904789"/>
            <a:ext cx="5072063" cy="132820"/>
          </a:xfrm>
          <a:prstGeom prst="rect">
            <a:avLst/>
          </a:prstGeom>
        </p:spPr>
      </p:pic>
    </p:spTree>
    <p:extLst>
      <p:ext uri="{BB962C8B-B14F-4D97-AF65-F5344CB8AC3E}">
        <p14:creationId xmlns:p14="http://schemas.microsoft.com/office/powerpoint/2010/main" val="3054955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879-7306-47AB-B7EE-EF932B32D5D4}"/>
              </a:ext>
            </a:extLst>
          </p:cNvPr>
          <p:cNvSpPr>
            <a:spLocks noGrp="1"/>
          </p:cNvSpPr>
          <p:nvPr>
            <p:ph type="title"/>
          </p:nvPr>
        </p:nvSpPr>
        <p:spPr>
          <a:xfrm>
            <a:off x="913795" y="96350"/>
            <a:ext cx="10353762" cy="970450"/>
          </a:xfrm>
        </p:spPr>
        <p:txBody>
          <a:bodyPr/>
          <a:lstStyle/>
          <a:p>
            <a:r>
              <a:rPr lang="en-US" dirty="0">
                <a:solidFill>
                  <a:schemeClr val="tx1"/>
                </a:solidFill>
              </a:rPr>
              <a:t>Results</a:t>
            </a:r>
          </a:p>
        </p:txBody>
      </p:sp>
      <p:sp>
        <p:nvSpPr>
          <p:cNvPr id="6" name="Content Placeholder 2">
            <a:extLst>
              <a:ext uri="{FF2B5EF4-FFF2-40B4-BE49-F238E27FC236}">
                <a16:creationId xmlns:a16="http://schemas.microsoft.com/office/drawing/2014/main" id="{40DF4727-8B27-40C8-BDB6-BB8AE3BA2765}"/>
              </a:ext>
            </a:extLst>
          </p:cNvPr>
          <p:cNvSpPr txBox="1">
            <a:spLocks/>
          </p:cNvSpPr>
          <p:nvPr/>
        </p:nvSpPr>
        <p:spPr>
          <a:xfrm>
            <a:off x="218664" y="5977879"/>
            <a:ext cx="11308080" cy="78377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1"/>
                </a:solidFill>
              </a:rPr>
              <a:t>No significant omnibus difference across curves for </a:t>
            </a:r>
            <a:r>
              <a:rPr lang="en-US" i="1" dirty="0">
                <a:solidFill>
                  <a:schemeClr val="tx1"/>
                </a:solidFill>
              </a:rPr>
              <a:t>Player Rating </a:t>
            </a:r>
            <a:r>
              <a:rPr lang="en-US" dirty="0">
                <a:solidFill>
                  <a:schemeClr val="tx1"/>
                </a:solidFill>
              </a:rPr>
              <a:t>and</a:t>
            </a:r>
            <a:r>
              <a:rPr lang="en-US" i="1" dirty="0">
                <a:solidFill>
                  <a:schemeClr val="tx1"/>
                </a:solidFill>
              </a:rPr>
              <a:t> Effort/Importance</a:t>
            </a:r>
          </a:p>
          <a:p>
            <a:r>
              <a:rPr lang="en-US" dirty="0">
                <a:solidFill>
                  <a:schemeClr val="tx1"/>
                </a:solidFill>
              </a:rPr>
              <a:t>No post-hoc differences for </a:t>
            </a:r>
            <a:r>
              <a:rPr lang="en-US" i="1" dirty="0">
                <a:solidFill>
                  <a:schemeClr val="tx1"/>
                </a:solidFill>
              </a:rPr>
              <a:t>Interest/Enjoyment</a:t>
            </a:r>
          </a:p>
        </p:txBody>
      </p:sp>
      <p:graphicFrame>
        <p:nvGraphicFramePr>
          <p:cNvPr id="9" name="Table 8">
            <a:extLst>
              <a:ext uri="{FF2B5EF4-FFF2-40B4-BE49-F238E27FC236}">
                <a16:creationId xmlns:a16="http://schemas.microsoft.com/office/drawing/2014/main" id="{1F0B4B32-1E16-4257-8D1A-6DBFEAEFFD8B}"/>
              </a:ext>
            </a:extLst>
          </p:cNvPr>
          <p:cNvGraphicFramePr>
            <a:graphicFrameLocks noGrp="1"/>
          </p:cNvGraphicFramePr>
          <p:nvPr>
            <p:extLst>
              <p:ext uri="{D42A27DB-BD31-4B8C-83A1-F6EECF244321}">
                <p14:modId xmlns:p14="http://schemas.microsoft.com/office/powerpoint/2010/main" val="3168234454"/>
              </p:ext>
            </p:extLst>
          </p:nvPr>
        </p:nvGraphicFramePr>
        <p:xfrm>
          <a:off x="1136073" y="1163782"/>
          <a:ext cx="9878697" cy="4405477"/>
        </p:xfrm>
        <a:graphic>
          <a:graphicData uri="http://schemas.openxmlformats.org/drawingml/2006/table">
            <a:tbl>
              <a:tblPr firstRow="1" bandRow="1">
                <a:tableStyleId>{073A0DAA-6AF3-43AB-8588-CEC1D06C72B9}</a:tableStyleId>
              </a:tblPr>
              <a:tblGrid>
                <a:gridCol w="1790343">
                  <a:extLst>
                    <a:ext uri="{9D8B030D-6E8A-4147-A177-3AD203B41FA5}">
                      <a16:colId xmlns:a16="http://schemas.microsoft.com/office/drawing/2014/main" val="1968472283"/>
                    </a:ext>
                  </a:extLst>
                </a:gridCol>
                <a:gridCol w="1341987">
                  <a:extLst>
                    <a:ext uri="{9D8B030D-6E8A-4147-A177-3AD203B41FA5}">
                      <a16:colId xmlns:a16="http://schemas.microsoft.com/office/drawing/2014/main" val="208702522"/>
                    </a:ext>
                  </a:extLst>
                </a:gridCol>
                <a:gridCol w="1722731">
                  <a:extLst>
                    <a:ext uri="{9D8B030D-6E8A-4147-A177-3AD203B41FA5}">
                      <a16:colId xmlns:a16="http://schemas.microsoft.com/office/drawing/2014/main" val="1645505141"/>
                    </a:ext>
                  </a:extLst>
                </a:gridCol>
                <a:gridCol w="1706230">
                  <a:extLst>
                    <a:ext uri="{9D8B030D-6E8A-4147-A177-3AD203B41FA5}">
                      <a16:colId xmlns:a16="http://schemas.microsoft.com/office/drawing/2014/main" val="2676788788"/>
                    </a:ext>
                  </a:extLst>
                </a:gridCol>
                <a:gridCol w="1600151">
                  <a:extLst>
                    <a:ext uri="{9D8B030D-6E8A-4147-A177-3AD203B41FA5}">
                      <a16:colId xmlns:a16="http://schemas.microsoft.com/office/drawing/2014/main" val="19354712"/>
                    </a:ext>
                  </a:extLst>
                </a:gridCol>
                <a:gridCol w="1717255">
                  <a:extLst>
                    <a:ext uri="{9D8B030D-6E8A-4147-A177-3AD203B41FA5}">
                      <a16:colId xmlns:a16="http://schemas.microsoft.com/office/drawing/2014/main" val="3787806700"/>
                    </a:ext>
                  </a:extLst>
                </a:gridCol>
              </a:tblGrid>
              <a:tr h="699084">
                <a:tc>
                  <a:txBody>
                    <a:bodyPr/>
                    <a:lstStyle/>
                    <a:p>
                      <a:pPr algn="ctr"/>
                      <a:endParaRPr lang="en-US" sz="2000" dirty="0"/>
                    </a:p>
                  </a:txBody>
                  <a:tcPr/>
                </a:tc>
                <a:tc>
                  <a:txBody>
                    <a:bodyPr/>
                    <a:lstStyle/>
                    <a:p>
                      <a:pPr algn="ctr"/>
                      <a:r>
                        <a:rPr lang="en-US" sz="2000" dirty="0"/>
                        <a:t>Play Time</a:t>
                      </a:r>
                    </a:p>
                  </a:txBody>
                  <a:tcPr/>
                </a:tc>
                <a:tc>
                  <a:txBody>
                    <a:bodyPr/>
                    <a:lstStyle/>
                    <a:p>
                      <a:pPr algn="ctr"/>
                      <a:r>
                        <a:rPr lang="en-US" sz="2000" dirty="0"/>
                        <a:t>Levels Attempted</a:t>
                      </a:r>
                    </a:p>
                  </a:txBody>
                  <a:tcPr/>
                </a:tc>
                <a:tc>
                  <a:txBody>
                    <a:bodyPr/>
                    <a:lstStyle/>
                    <a:p>
                      <a:pPr algn="ctr"/>
                      <a:r>
                        <a:rPr lang="en-US" sz="2000" dirty="0"/>
                        <a:t>Levels Completed</a:t>
                      </a:r>
                    </a:p>
                  </a:txBody>
                  <a:tcPr/>
                </a:tc>
                <a:tc>
                  <a:txBody>
                    <a:bodyPr/>
                    <a:lstStyle/>
                    <a:p>
                      <a:pPr algn="ctr"/>
                      <a:r>
                        <a:rPr lang="en-US" sz="2000" dirty="0"/>
                        <a:t>Perceived Competence</a:t>
                      </a:r>
                    </a:p>
                  </a:txBody>
                  <a:tcPr/>
                </a:tc>
                <a:tc>
                  <a:txBody>
                    <a:bodyPr/>
                    <a:lstStyle/>
                    <a:p>
                      <a:pPr algn="ctr"/>
                      <a:r>
                        <a:rPr lang="en-US" sz="2000" dirty="0"/>
                        <a:t>Highest Level Rating</a:t>
                      </a:r>
                    </a:p>
                  </a:txBody>
                  <a:tcPr/>
                </a:tc>
                <a:extLst>
                  <a:ext uri="{0D108BD9-81ED-4DB2-BD59-A6C34878D82A}">
                    <a16:rowId xmlns:a16="http://schemas.microsoft.com/office/drawing/2014/main" val="1699786582"/>
                  </a:ext>
                </a:extLst>
              </a:tr>
              <a:tr h="518205">
                <a:tc>
                  <a:txBody>
                    <a:bodyPr/>
                    <a:lstStyle/>
                    <a:p>
                      <a:pPr algn="ctr"/>
                      <a:r>
                        <a:rPr lang="en-US" sz="2000" b="1" dirty="0"/>
                        <a:t>INVERT</a:t>
                      </a:r>
                    </a:p>
                  </a:txBody>
                  <a:tcPr/>
                </a:tc>
                <a:tc>
                  <a:txBody>
                    <a:bodyPr/>
                    <a:lstStyle/>
                    <a:p>
                      <a:pPr algn="ctr"/>
                      <a:r>
                        <a:rPr lang="en-US" sz="2000" b="0" dirty="0"/>
                        <a:t>516</a:t>
                      </a:r>
                    </a:p>
                  </a:txBody>
                  <a:tcPr/>
                </a:tc>
                <a:tc>
                  <a:txBody>
                    <a:bodyPr/>
                    <a:lstStyle/>
                    <a:p>
                      <a:pPr algn="ctr"/>
                      <a:r>
                        <a:rPr lang="en-US" sz="2000" b="1" i="1" dirty="0"/>
                        <a:t>4</a:t>
                      </a:r>
                    </a:p>
                  </a:txBody>
                  <a:tcPr/>
                </a:tc>
                <a:tc>
                  <a:txBody>
                    <a:bodyPr/>
                    <a:lstStyle/>
                    <a:p>
                      <a:pPr algn="ctr"/>
                      <a:r>
                        <a:rPr lang="en-US" sz="2000" b="1" i="1" dirty="0"/>
                        <a:t>0</a:t>
                      </a:r>
                    </a:p>
                  </a:txBody>
                  <a:tcPr/>
                </a:tc>
                <a:tc>
                  <a:txBody>
                    <a:bodyPr/>
                    <a:lstStyle/>
                    <a:p>
                      <a:pPr algn="ctr"/>
                      <a:r>
                        <a:rPr lang="en-US" sz="2000" b="1" i="1" dirty="0"/>
                        <a:t>23</a:t>
                      </a:r>
                    </a:p>
                  </a:txBody>
                  <a:tcPr/>
                </a:tc>
                <a:tc>
                  <a:txBody>
                    <a:bodyPr/>
                    <a:lstStyle/>
                    <a:p>
                      <a:pPr algn="ctr"/>
                      <a:r>
                        <a:rPr lang="en-US" sz="2000" b="0" dirty="0"/>
                        <a:t>1880</a:t>
                      </a:r>
                    </a:p>
                  </a:txBody>
                  <a:tcPr/>
                </a:tc>
                <a:extLst>
                  <a:ext uri="{0D108BD9-81ED-4DB2-BD59-A6C34878D82A}">
                    <a16:rowId xmlns:a16="http://schemas.microsoft.com/office/drawing/2014/main" val="2057599532"/>
                  </a:ext>
                </a:extLst>
              </a:tr>
              <a:tr h="435534">
                <a:tc>
                  <a:txBody>
                    <a:bodyPr/>
                    <a:lstStyle/>
                    <a:p>
                      <a:pPr algn="ctr"/>
                      <a:r>
                        <a:rPr lang="en-US" sz="2000" b="1" dirty="0"/>
                        <a:t>INFLATE</a:t>
                      </a:r>
                    </a:p>
                  </a:txBody>
                  <a:tcPr/>
                </a:tc>
                <a:tc>
                  <a:txBody>
                    <a:bodyPr/>
                    <a:lstStyle/>
                    <a:p>
                      <a:pPr algn="ctr"/>
                      <a:r>
                        <a:rPr lang="en-US" sz="2000" b="0" dirty="0"/>
                        <a:t>433</a:t>
                      </a:r>
                    </a:p>
                  </a:txBody>
                  <a:tcPr/>
                </a:tc>
                <a:tc>
                  <a:txBody>
                    <a:bodyPr/>
                    <a:lstStyle/>
                    <a:p>
                      <a:pPr algn="ctr"/>
                      <a:r>
                        <a:rPr lang="en-US" sz="2000" b="1" i="1" dirty="0"/>
                        <a:t>4</a:t>
                      </a:r>
                    </a:p>
                  </a:txBody>
                  <a:tcPr/>
                </a:tc>
                <a:tc>
                  <a:txBody>
                    <a:bodyPr/>
                    <a:lstStyle/>
                    <a:p>
                      <a:pPr algn="ctr"/>
                      <a:r>
                        <a:rPr lang="en-US" sz="2000" b="1" i="1" dirty="0"/>
                        <a:t>2</a:t>
                      </a:r>
                    </a:p>
                  </a:txBody>
                  <a:tcPr/>
                </a:tc>
                <a:tc>
                  <a:txBody>
                    <a:bodyPr/>
                    <a:lstStyle/>
                    <a:p>
                      <a:pPr algn="ctr"/>
                      <a:r>
                        <a:rPr lang="en-US" sz="2000" b="1" i="1" dirty="0"/>
                        <a:t>17</a:t>
                      </a:r>
                    </a:p>
                  </a:txBody>
                  <a:tcPr/>
                </a:tc>
                <a:tc>
                  <a:txBody>
                    <a:bodyPr/>
                    <a:lstStyle/>
                    <a:p>
                      <a:pPr algn="ctr"/>
                      <a:r>
                        <a:rPr lang="en-US" sz="2000" b="0" dirty="0"/>
                        <a:t>1517</a:t>
                      </a:r>
                    </a:p>
                  </a:txBody>
                  <a:tcPr/>
                </a:tc>
                <a:extLst>
                  <a:ext uri="{0D108BD9-81ED-4DB2-BD59-A6C34878D82A}">
                    <a16:rowId xmlns:a16="http://schemas.microsoft.com/office/drawing/2014/main" val="3364933133"/>
                  </a:ext>
                </a:extLst>
              </a:tr>
              <a:tr h="518205">
                <a:tc>
                  <a:txBody>
                    <a:bodyPr/>
                    <a:lstStyle/>
                    <a:p>
                      <a:pPr algn="ctr"/>
                      <a:r>
                        <a:rPr lang="en-US" sz="2000" b="1" dirty="0"/>
                        <a:t>FIX@50</a:t>
                      </a:r>
                    </a:p>
                  </a:txBody>
                  <a:tcPr/>
                </a:tc>
                <a:tc>
                  <a:txBody>
                    <a:bodyPr/>
                    <a:lstStyle/>
                    <a:p>
                      <a:pPr algn="ctr"/>
                      <a:r>
                        <a:rPr lang="en-US" sz="2000" b="0" dirty="0"/>
                        <a:t>527</a:t>
                      </a:r>
                    </a:p>
                  </a:txBody>
                  <a:tcPr/>
                </a:tc>
                <a:tc>
                  <a:txBody>
                    <a:bodyPr/>
                    <a:lstStyle/>
                    <a:p>
                      <a:pPr algn="ctr"/>
                      <a:r>
                        <a:rPr lang="en-US" sz="2000" b="0" dirty="0"/>
                        <a:t>5</a:t>
                      </a:r>
                    </a:p>
                  </a:txBody>
                  <a:tcPr/>
                </a:tc>
                <a:tc>
                  <a:txBody>
                    <a:bodyPr/>
                    <a:lstStyle/>
                    <a:p>
                      <a:pPr algn="ctr"/>
                      <a:r>
                        <a:rPr lang="en-US" sz="2000" b="0" dirty="0"/>
                        <a:t>3</a:t>
                      </a:r>
                    </a:p>
                  </a:txBody>
                  <a:tcPr/>
                </a:tc>
                <a:tc>
                  <a:txBody>
                    <a:bodyPr/>
                    <a:lstStyle/>
                    <a:p>
                      <a:pPr algn="ctr"/>
                      <a:r>
                        <a:rPr lang="en-US" sz="2000" b="0" dirty="0"/>
                        <a:t>16</a:t>
                      </a:r>
                    </a:p>
                  </a:txBody>
                  <a:tcPr/>
                </a:tc>
                <a:tc>
                  <a:txBody>
                    <a:bodyPr/>
                    <a:lstStyle/>
                    <a:p>
                      <a:pPr algn="ctr"/>
                      <a:r>
                        <a:rPr lang="en-US" sz="2000" b="0" dirty="0"/>
                        <a:t>1587</a:t>
                      </a:r>
                    </a:p>
                  </a:txBody>
                  <a:tcPr/>
                </a:tc>
                <a:extLst>
                  <a:ext uri="{0D108BD9-81ED-4DB2-BD59-A6C34878D82A}">
                    <a16:rowId xmlns:a16="http://schemas.microsoft.com/office/drawing/2014/main" val="2972499566"/>
                  </a:ext>
                </a:extLst>
              </a:tr>
              <a:tr h="518205">
                <a:tc>
                  <a:txBody>
                    <a:bodyPr/>
                    <a:lstStyle/>
                    <a:p>
                      <a:pPr algn="ctr"/>
                      <a:r>
                        <a:rPr lang="en-US" sz="2000" b="1" dirty="0"/>
                        <a:t>FIX@START</a:t>
                      </a:r>
                    </a:p>
                  </a:txBody>
                  <a:tcPr/>
                </a:tc>
                <a:tc>
                  <a:txBody>
                    <a:bodyPr/>
                    <a:lstStyle/>
                    <a:p>
                      <a:pPr algn="ctr"/>
                      <a:r>
                        <a:rPr lang="en-US" sz="2000" b="0" dirty="0"/>
                        <a:t>413</a:t>
                      </a:r>
                    </a:p>
                  </a:txBody>
                  <a:tcPr/>
                </a:tc>
                <a:tc>
                  <a:txBody>
                    <a:bodyPr/>
                    <a:lstStyle/>
                    <a:p>
                      <a:pPr algn="ctr"/>
                      <a:r>
                        <a:rPr lang="en-US" sz="2000" b="0" dirty="0"/>
                        <a:t>6</a:t>
                      </a:r>
                    </a:p>
                  </a:txBody>
                  <a:tcPr/>
                </a:tc>
                <a:tc>
                  <a:txBody>
                    <a:bodyPr/>
                    <a:lstStyle/>
                    <a:p>
                      <a:pPr algn="ctr"/>
                      <a:r>
                        <a:rPr lang="en-US" sz="2000" b="0" dirty="0"/>
                        <a:t>5</a:t>
                      </a:r>
                    </a:p>
                  </a:txBody>
                  <a:tcPr/>
                </a:tc>
                <a:tc>
                  <a:txBody>
                    <a:bodyPr/>
                    <a:lstStyle/>
                    <a:p>
                      <a:pPr algn="ctr"/>
                      <a:r>
                        <a:rPr lang="en-US" sz="2000" b="0" dirty="0"/>
                        <a:t>26</a:t>
                      </a:r>
                    </a:p>
                  </a:txBody>
                  <a:tcPr/>
                </a:tc>
                <a:tc>
                  <a:txBody>
                    <a:bodyPr/>
                    <a:lstStyle/>
                    <a:p>
                      <a:pPr algn="ctr"/>
                      <a:r>
                        <a:rPr lang="en-US" sz="2000" b="0" dirty="0"/>
                        <a:t>1222</a:t>
                      </a:r>
                    </a:p>
                  </a:txBody>
                  <a:tcPr/>
                </a:tc>
                <a:extLst>
                  <a:ext uri="{0D108BD9-81ED-4DB2-BD59-A6C34878D82A}">
                    <a16:rowId xmlns:a16="http://schemas.microsoft.com/office/drawing/2014/main" val="1675704581"/>
                  </a:ext>
                </a:extLst>
              </a:tr>
              <a:tr h="410753">
                <a:tc>
                  <a:txBody>
                    <a:bodyPr/>
                    <a:lstStyle/>
                    <a:p>
                      <a:pPr algn="ctr"/>
                      <a:r>
                        <a:rPr lang="en-US" sz="2000" b="1" dirty="0"/>
                        <a:t>STEEPEN</a:t>
                      </a:r>
                    </a:p>
                  </a:txBody>
                  <a:tcPr/>
                </a:tc>
                <a:tc>
                  <a:txBody>
                    <a:bodyPr/>
                    <a:lstStyle/>
                    <a:p>
                      <a:pPr algn="ctr"/>
                      <a:r>
                        <a:rPr lang="en-US" sz="2000" b="0" dirty="0"/>
                        <a:t>618</a:t>
                      </a:r>
                    </a:p>
                  </a:txBody>
                  <a:tcPr/>
                </a:tc>
                <a:tc>
                  <a:txBody>
                    <a:bodyPr/>
                    <a:lstStyle/>
                    <a:p>
                      <a:pPr algn="ctr"/>
                      <a:r>
                        <a:rPr lang="en-US" sz="2000" b="0" dirty="0"/>
                        <a:t>7</a:t>
                      </a:r>
                    </a:p>
                  </a:txBody>
                  <a:tcPr/>
                </a:tc>
                <a:tc>
                  <a:txBody>
                    <a:bodyPr/>
                    <a:lstStyle/>
                    <a:p>
                      <a:pPr algn="ctr"/>
                      <a:r>
                        <a:rPr lang="en-US" sz="2000" b="0" dirty="0"/>
                        <a:t>4.5</a:t>
                      </a:r>
                    </a:p>
                  </a:txBody>
                  <a:tcPr/>
                </a:tc>
                <a:tc>
                  <a:txBody>
                    <a:bodyPr/>
                    <a:lstStyle/>
                    <a:p>
                      <a:pPr algn="ctr"/>
                      <a:r>
                        <a:rPr lang="en-US" sz="2000" b="0" dirty="0"/>
                        <a:t>25</a:t>
                      </a:r>
                    </a:p>
                  </a:txBody>
                  <a:tcPr/>
                </a:tc>
                <a:tc>
                  <a:txBody>
                    <a:bodyPr/>
                    <a:lstStyle/>
                    <a:p>
                      <a:pPr algn="ctr"/>
                      <a:r>
                        <a:rPr lang="en-US" sz="2000" b="0" dirty="0"/>
                        <a:t>1587</a:t>
                      </a:r>
                    </a:p>
                  </a:txBody>
                  <a:tcPr/>
                </a:tc>
                <a:extLst>
                  <a:ext uri="{0D108BD9-81ED-4DB2-BD59-A6C34878D82A}">
                    <a16:rowId xmlns:a16="http://schemas.microsoft.com/office/drawing/2014/main" val="2760487278"/>
                  </a:ext>
                </a:extLst>
              </a:tr>
              <a:tr h="491585">
                <a:tc>
                  <a:txBody>
                    <a:bodyPr/>
                    <a:lstStyle/>
                    <a:p>
                      <a:pPr algn="ctr"/>
                      <a:r>
                        <a:rPr lang="en-US" sz="2000" b="1" dirty="0"/>
                        <a:t>BASELINE</a:t>
                      </a:r>
                    </a:p>
                  </a:txBody>
                  <a:tcPr/>
                </a:tc>
                <a:tc>
                  <a:txBody>
                    <a:bodyPr/>
                    <a:lstStyle/>
                    <a:p>
                      <a:pPr algn="ctr"/>
                      <a:r>
                        <a:rPr lang="en-US" sz="2000" b="0" dirty="0"/>
                        <a:t>610</a:t>
                      </a:r>
                    </a:p>
                  </a:txBody>
                  <a:tcPr/>
                </a:tc>
                <a:tc>
                  <a:txBody>
                    <a:bodyPr/>
                    <a:lstStyle/>
                    <a:p>
                      <a:pPr algn="ctr"/>
                      <a:r>
                        <a:rPr lang="en-US" sz="2000" b="0" dirty="0"/>
                        <a:t>10</a:t>
                      </a:r>
                    </a:p>
                  </a:txBody>
                  <a:tcPr/>
                </a:tc>
                <a:tc>
                  <a:txBody>
                    <a:bodyPr/>
                    <a:lstStyle/>
                    <a:p>
                      <a:pPr algn="ctr"/>
                      <a:r>
                        <a:rPr lang="en-US" sz="2000" b="0" dirty="0"/>
                        <a:t>7</a:t>
                      </a:r>
                    </a:p>
                  </a:txBody>
                  <a:tcPr/>
                </a:tc>
                <a:tc>
                  <a:txBody>
                    <a:bodyPr/>
                    <a:lstStyle/>
                    <a:p>
                      <a:pPr algn="ctr"/>
                      <a:r>
                        <a:rPr lang="en-US" sz="2000" b="0" dirty="0"/>
                        <a:t>25</a:t>
                      </a:r>
                    </a:p>
                  </a:txBody>
                  <a:tcPr/>
                </a:tc>
                <a:tc>
                  <a:txBody>
                    <a:bodyPr/>
                    <a:lstStyle/>
                    <a:p>
                      <a:pPr algn="ctr"/>
                      <a:r>
                        <a:rPr lang="en-US" sz="2000" b="0" dirty="0"/>
                        <a:t>1260</a:t>
                      </a:r>
                    </a:p>
                  </a:txBody>
                  <a:tcPr/>
                </a:tc>
                <a:extLst>
                  <a:ext uri="{0D108BD9-81ED-4DB2-BD59-A6C34878D82A}">
                    <a16:rowId xmlns:a16="http://schemas.microsoft.com/office/drawing/2014/main" val="4037452565"/>
                  </a:ext>
                </a:extLst>
              </a:tr>
              <a:tr h="395134">
                <a:tc>
                  <a:txBody>
                    <a:bodyPr/>
                    <a:lstStyle/>
                    <a:p>
                      <a:pPr algn="ctr"/>
                      <a:r>
                        <a:rPr lang="en-US" sz="2000" b="1" dirty="0"/>
                        <a:t>SMOOTH</a:t>
                      </a:r>
                    </a:p>
                  </a:txBody>
                  <a:tcPr/>
                </a:tc>
                <a:tc>
                  <a:txBody>
                    <a:bodyPr/>
                    <a:lstStyle/>
                    <a:p>
                      <a:pPr algn="ctr"/>
                      <a:r>
                        <a:rPr lang="en-US" sz="2000" b="0" dirty="0"/>
                        <a:t>762</a:t>
                      </a:r>
                    </a:p>
                  </a:txBody>
                  <a:tcPr/>
                </a:tc>
                <a:tc>
                  <a:txBody>
                    <a:bodyPr/>
                    <a:lstStyle/>
                    <a:p>
                      <a:pPr algn="ctr"/>
                      <a:r>
                        <a:rPr lang="en-US" sz="2000" b="1" i="1" dirty="0"/>
                        <a:t>10</a:t>
                      </a:r>
                    </a:p>
                  </a:txBody>
                  <a:tcPr/>
                </a:tc>
                <a:tc>
                  <a:txBody>
                    <a:bodyPr/>
                    <a:lstStyle/>
                    <a:p>
                      <a:pPr algn="ctr"/>
                      <a:r>
                        <a:rPr lang="en-US" sz="2000" b="1" i="1" dirty="0"/>
                        <a:t>8</a:t>
                      </a:r>
                    </a:p>
                  </a:txBody>
                  <a:tcPr/>
                </a:tc>
                <a:tc>
                  <a:txBody>
                    <a:bodyPr/>
                    <a:lstStyle/>
                    <a:p>
                      <a:pPr algn="ctr"/>
                      <a:r>
                        <a:rPr lang="en-US" sz="2000" b="1" i="1" dirty="0"/>
                        <a:t>28</a:t>
                      </a:r>
                    </a:p>
                  </a:txBody>
                  <a:tcPr/>
                </a:tc>
                <a:tc>
                  <a:txBody>
                    <a:bodyPr/>
                    <a:lstStyle/>
                    <a:p>
                      <a:pPr algn="ctr"/>
                      <a:r>
                        <a:rPr lang="en-US" sz="2000" b="0" dirty="0"/>
                        <a:t>1416</a:t>
                      </a:r>
                    </a:p>
                  </a:txBody>
                  <a:tcPr/>
                </a:tc>
                <a:extLst>
                  <a:ext uri="{0D108BD9-81ED-4DB2-BD59-A6C34878D82A}">
                    <a16:rowId xmlns:a16="http://schemas.microsoft.com/office/drawing/2014/main" val="2496967902"/>
                  </a:ext>
                </a:extLst>
              </a:tr>
              <a:tr h="415710">
                <a:tc>
                  <a:txBody>
                    <a:bodyPr/>
                    <a:lstStyle/>
                    <a:p>
                      <a:pPr algn="ctr"/>
                      <a:r>
                        <a:rPr lang="en-US" sz="2000" b="1" dirty="0"/>
                        <a:t>DEFLATE</a:t>
                      </a:r>
                    </a:p>
                  </a:txBody>
                  <a:tcPr/>
                </a:tc>
                <a:tc>
                  <a:txBody>
                    <a:bodyPr/>
                    <a:lstStyle/>
                    <a:p>
                      <a:pPr algn="ctr"/>
                      <a:r>
                        <a:rPr lang="en-US" sz="2000" b="0" dirty="0"/>
                        <a:t>682</a:t>
                      </a:r>
                    </a:p>
                  </a:txBody>
                  <a:tcPr/>
                </a:tc>
                <a:tc>
                  <a:txBody>
                    <a:bodyPr/>
                    <a:lstStyle/>
                    <a:p>
                      <a:pPr algn="ctr"/>
                      <a:r>
                        <a:rPr lang="en-US" sz="2000" b="1" i="1" dirty="0"/>
                        <a:t>15</a:t>
                      </a:r>
                    </a:p>
                  </a:txBody>
                  <a:tcPr/>
                </a:tc>
                <a:tc>
                  <a:txBody>
                    <a:bodyPr/>
                    <a:lstStyle/>
                    <a:p>
                      <a:pPr algn="ctr"/>
                      <a:r>
                        <a:rPr lang="en-US" sz="2000" b="1" i="1" dirty="0"/>
                        <a:t>14</a:t>
                      </a:r>
                    </a:p>
                  </a:txBody>
                  <a:tcPr/>
                </a:tc>
                <a:tc>
                  <a:txBody>
                    <a:bodyPr/>
                    <a:lstStyle/>
                    <a:p>
                      <a:pPr algn="ctr"/>
                      <a:r>
                        <a:rPr lang="en-US" sz="2000" b="1" i="1" dirty="0"/>
                        <a:t>28</a:t>
                      </a:r>
                    </a:p>
                  </a:txBody>
                  <a:tcPr/>
                </a:tc>
                <a:tc>
                  <a:txBody>
                    <a:bodyPr/>
                    <a:lstStyle/>
                    <a:p>
                      <a:pPr algn="ctr"/>
                      <a:r>
                        <a:rPr lang="en-US" sz="2000" b="0" dirty="0"/>
                        <a:t>1328</a:t>
                      </a:r>
                    </a:p>
                  </a:txBody>
                  <a:tcPr/>
                </a:tc>
                <a:extLst>
                  <a:ext uri="{0D108BD9-81ED-4DB2-BD59-A6C34878D82A}">
                    <a16:rowId xmlns:a16="http://schemas.microsoft.com/office/drawing/2014/main" val="72339837"/>
                  </a:ext>
                </a:extLst>
              </a:tr>
            </a:tbl>
          </a:graphicData>
        </a:graphic>
      </p:graphicFrame>
      <p:sp>
        <p:nvSpPr>
          <p:cNvPr id="10" name="Content Placeholder 2">
            <a:extLst>
              <a:ext uri="{FF2B5EF4-FFF2-40B4-BE49-F238E27FC236}">
                <a16:creationId xmlns:a16="http://schemas.microsoft.com/office/drawing/2014/main" id="{9CDAA389-B63F-4B0F-A55C-6185D60AC877}"/>
              </a:ext>
            </a:extLst>
          </p:cNvPr>
          <p:cNvSpPr txBox="1">
            <a:spLocks/>
          </p:cNvSpPr>
          <p:nvPr/>
        </p:nvSpPr>
        <p:spPr>
          <a:xfrm>
            <a:off x="2097400" y="5573201"/>
            <a:ext cx="9429344" cy="35626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rPr>
              <a:t>Statistical Tests: Aligned Rank Transform, post-hoc Wilcoxon Rank-Sum Test</a:t>
            </a:r>
          </a:p>
        </p:txBody>
      </p:sp>
    </p:spTree>
    <p:extLst>
      <p:ext uri="{BB962C8B-B14F-4D97-AF65-F5344CB8AC3E}">
        <p14:creationId xmlns:p14="http://schemas.microsoft.com/office/powerpoint/2010/main" val="2925385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879-7306-47AB-B7EE-EF932B32D5D4}"/>
              </a:ext>
            </a:extLst>
          </p:cNvPr>
          <p:cNvSpPr>
            <a:spLocks noGrp="1"/>
          </p:cNvSpPr>
          <p:nvPr>
            <p:ph type="title"/>
          </p:nvPr>
        </p:nvSpPr>
        <p:spPr>
          <a:xfrm>
            <a:off x="913795" y="96350"/>
            <a:ext cx="10353762" cy="970450"/>
          </a:xfrm>
        </p:spPr>
        <p:txBody>
          <a:bodyPr/>
          <a:lstStyle/>
          <a:p>
            <a:r>
              <a:rPr lang="en-US" dirty="0">
                <a:solidFill>
                  <a:schemeClr val="tx1"/>
                </a:solidFill>
              </a:rPr>
              <a:t>Results</a:t>
            </a:r>
          </a:p>
        </p:txBody>
      </p:sp>
      <p:sp>
        <p:nvSpPr>
          <p:cNvPr id="6" name="Content Placeholder 2">
            <a:extLst>
              <a:ext uri="{FF2B5EF4-FFF2-40B4-BE49-F238E27FC236}">
                <a16:creationId xmlns:a16="http://schemas.microsoft.com/office/drawing/2014/main" id="{AEBEE553-AE9C-4AE6-A106-D91898C721EF}"/>
              </a:ext>
            </a:extLst>
          </p:cNvPr>
          <p:cNvSpPr txBox="1">
            <a:spLocks/>
          </p:cNvSpPr>
          <p:nvPr/>
        </p:nvSpPr>
        <p:spPr>
          <a:xfrm>
            <a:off x="218664" y="6249992"/>
            <a:ext cx="11308080" cy="51165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1"/>
                </a:solidFill>
              </a:rPr>
              <a:t>Some ramp-up in difficulty may be more engaging than a fixed, low level of difficulty</a:t>
            </a:r>
            <a:endParaRPr lang="en-US" i="1" dirty="0">
              <a:solidFill>
                <a:schemeClr val="tx1"/>
              </a:solidFill>
            </a:endParaRPr>
          </a:p>
        </p:txBody>
      </p:sp>
      <p:sp>
        <p:nvSpPr>
          <p:cNvPr id="9" name="Content Placeholder 2">
            <a:extLst>
              <a:ext uri="{FF2B5EF4-FFF2-40B4-BE49-F238E27FC236}">
                <a16:creationId xmlns:a16="http://schemas.microsoft.com/office/drawing/2014/main" id="{9D0D0216-9018-43F6-94F4-646569E07BDE}"/>
              </a:ext>
            </a:extLst>
          </p:cNvPr>
          <p:cNvSpPr txBox="1">
            <a:spLocks/>
          </p:cNvSpPr>
          <p:nvPr/>
        </p:nvSpPr>
        <p:spPr>
          <a:xfrm>
            <a:off x="2097400" y="5573201"/>
            <a:ext cx="9429344" cy="35626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rPr>
              <a:t>Statistical Tests: Aligned Rank Transform, post-hoc Wilcoxon Rank-Sum Test</a:t>
            </a:r>
          </a:p>
        </p:txBody>
      </p:sp>
      <p:graphicFrame>
        <p:nvGraphicFramePr>
          <p:cNvPr id="12" name="Table 11">
            <a:extLst>
              <a:ext uri="{FF2B5EF4-FFF2-40B4-BE49-F238E27FC236}">
                <a16:creationId xmlns:a16="http://schemas.microsoft.com/office/drawing/2014/main" id="{55C9157E-9DD1-4E4D-B471-08A135B6FBC6}"/>
              </a:ext>
            </a:extLst>
          </p:cNvPr>
          <p:cNvGraphicFramePr>
            <a:graphicFrameLocks noGrp="1"/>
          </p:cNvGraphicFramePr>
          <p:nvPr>
            <p:extLst>
              <p:ext uri="{D42A27DB-BD31-4B8C-83A1-F6EECF244321}">
                <p14:modId xmlns:p14="http://schemas.microsoft.com/office/powerpoint/2010/main" val="897326975"/>
              </p:ext>
            </p:extLst>
          </p:nvPr>
        </p:nvGraphicFramePr>
        <p:xfrm>
          <a:off x="1136073" y="1163782"/>
          <a:ext cx="9878697" cy="4405477"/>
        </p:xfrm>
        <a:graphic>
          <a:graphicData uri="http://schemas.openxmlformats.org/drawingml/2006/table">
            <a:tbl>
              <a:tblPr firstRow="1" bandRow="1">
                <a:tableStyleId>{073A0DAA-6AF3-43AB-8588-CEC1D06C72B9}</a:tableStyleId>
              </a:tblPr>
              <a:tblGrid>
                <a:gridCol w="1790343">
                  <a:extLst>
                    <a:ext uri="{9D8B030D-6E8A-4147-A177-3AD203B41FA5}">
                      <a16:colId xmlns:a16="http://schemas.microsoft.com/office/drawing/2014/main" val="1968472283"/>
                    </a:ext>
                  </a:extLst>
                </a:gridCol>
                <a:gridCol w="1341987">
                  <a:extLst>
                    <a:ext uri="{9D8B030D-6E8A-4147-A177-3AD203B41FA5}">
                      <a16:colId xmlns:a16="http://schemas.microsoft.com/office/drawing/2014/main" val="208702522"/>
                    </a:ext>
                  </a:extLst>
                </a:gridCol>
                <a:gridCol w="1722731">
                  <a:extLst>
                    <a:ext uri="{9D8B030D-6E8A-4147-A177-3AD203B41FA5}">
                      <a16:colId xmlns:a16="http://schemas.microsoft.com/office/drawing/2014/main" val="1645505141"/>
                    </a:ext>
                  </a:extLst>
                </a:gridCol>
                <a:gridCol w="1706230">
                  <a:extLst>
                    <a:ext uri="{9D8B030D-6E8A-4147-A177-3AD203B41FA5}">
                      <a16:colId xmlns:a16="http://schemas.microsoft.com/office/drawing/2014/main" val="2676788788"/>
                    </a:ext>
                  </a:extLst>
                </a:gridCol>
                <a:gridCol w="1600151">
                  <a:extLst>
                    <a:ext uri="{9D8B030D-6E8A-4147-A177-3AD203B41FA5}">
                      <a16:colId xmlns:a16="http://schemas.microsoft.com/office/drawing/2014/main" val="19354712"/>
                    </a:ext>
                  </a:extLst>
                </a:gridCol>
                <a:gridCol w="1717255">
                  <a:extLst>
                    <a:ext uri="{9D8B030D-6E8A-4147-A177-3AD203B41FA5}">
                      <a16:colId xmlns:a16="http://schemas.microsoft.com/office/drawing/2014/main" val="3787806700"/>
                    </a:ext>
                  </a:extLst>
                </a:gridCol>
              </a:tblGrid>
              <a:tr h="699084">
                <a:tc>
                  <a:txBody>
                    <a:bodyPr/>
                    <a:lstStyle/>
                    <a:p>
                      <a:pPr algn="ctr"/>
                      <a:endParaRPr lang="en-US" sz="2000" dirty="0"/>
                    </a:p>
                  </a:txBody>
                  <a:tcPr/>
                </a:tc>
                <a:tc>
                  <a:txBody>
                    <a:bodyPr/>
                    <a:lstStyle/>
                    <a:p>
                      <a:pPr algn="ctr"/>
                      <a:r>
                        <a:rPr lang="en-US" sz="2000" dirty="0"/>
                        <a:t>Play Time</a:t>
                      </a:r>
                    </a:p>
                  </a:txBody>
                  <a:tcPr/>
                </a:tc>
                <a:tc>
                  <a:txBody>
                    <a:bodyPr/>
                    <a:lstStyle/>
                    <a:p>
                      <a:pPr algn="ctr"/>
                      <a:r>
                        <a:rPr lang="en-US" sz="2000" dirty="0"/>
                        <a:t>Levels Attempted</a:t>
                      </a:r>
                    </a:p>
                  </a:txBody>
                  <a:tcPr/>
                </a:tc>
                <a:tc>
                  <a:txBody>
                    <a:bodyPr/>
                    <a:lstStyle/>
                    <a:p>
                      <a:pPr algn="ctr"/>
                      <a:r>
                        <a:rPr lang="en-US" sz="2000" dirty="0"/>
                        <a:t>Levels Completed</a:t>
                      </a:r>
                    </a:p>
                  </a:txBody>
                  <a:tcPr/>
                </a:tc>
                <a:tc>
                  <a:txBody>
                    <a:bodyPr/>
                    <a:lstStyle/>
                    <a:p>
                      <a:pPr algn="ctr"/>
                      <a:r>
                        <a:rPr lang="en-US" sz="2000" dirty="0"/>
                        <a:t>Perceived Competence</a:t>
                      </a:r>
                    </a:p>
                  </a:txBody>
                  <a:tcPr/>
                </a:tc>
                <a:tc>
                  <a:txBody>
                    <a:bodyPr/>
                    <a:lstStyle/>
                    <a:p>
                      <a:pPr algn="ctr"/>
                      <a:r>
                        <a:rPr lang="en-US" sz="2000" dirty="0"/>
                        <a:t>Highest Level Rating</a:t>
                      </a:r>
                    </a:p>
                  </a:txBody>
                  <a:tcPr/>
                </a:tc>
                <a:extLst>
                  <a:ext uri="{0D108BD9-81ED-4DB2-BD59-A6C34878D82A}">
                    <a16:rowId xmlns:a16="http://schemas.microsoft.com/office/drawing/2014/main" val="1699786582"/>
                  </a:ext>
                </a:extLst>
              </a:tr>
              <a:tr h="518205">
                <a:tc>
                  <a:txBody>
                    <a:bodyPr/>
                    <a:lstStyle/>
                    <a:p>
                      <a:pPr algn="ctr"/>
                      <a:r>
                        <a:rPr lang="en-US" sz="2000" b="1" dirty="0"/>
                        <a:t>INVERT</a:t>
                      </a:r>
                    </a:p>
                  </a:txBody>
                  <a:tcPr/>
                </a:tc>
                <a:tc>
                  <a:txBody>
                    <a:bodyPr/>
                    <a:lstStyle/>
                    <a:p>
                      <a:pPr algn="ctr"/>
                      <a:r>
                        <a:rPr lang="en-US" sz="2000" b="0" dirty="0"/>
                        <a:t>516</a:t>
                      </a:r>
                    </a:p>
                  </a:txBody>
                  <a:tcPr/>
                </a:tc>
                <a:tc>
                  <a:txBody>
                    <a:bodyPr/>
                    <a:lstStyle/>
                    <a:p>
                      <a:pPr algn="ctr"/>
                      <a:r>
                        <a:rPr lang="en-US" sz="2000" b="1" i="1" dirty="0"/>
                        <a:t>4</a:t>
                      </a:r>
                    </a:p>
                  </a:txBody>
                  <a:tcPr/>
                </a:tc>
                <a:tc>
                  <a:txBody>
                    <a:bodyPr/>
                    <a:lstStyle/>
                    <a:p>
                      <a:pPr algn="ctr"/>
                      <a:r>
                        <a:rPr lang="en-US" sz="2000" b="1" i="1" dirty="0"/>
                        <a:t>0</a:t>
                      </a:r>
                    </a:p>
                  </a:txBody>
                  <a:tcPr/>
                </a:tc>
                <a:tc>
                  <a:txBody>
                    <a:bodyPr/>
                    <a:lstStyle/>
                    <a:p>
                      <a:pPr algn="ctr"/>
                      <a:r>
                        <a:rPr lang="en-US" sz="2000" b="1" i="1" dirty="0"/>
                        <a:t>23</a:t>
                      </a:r>
                    </a:p>
                  </a:txBody>
                  <a:tcPr/>
                </a:tc>
                <a:tc>
                  <a:txBody>
                    <a:bodyPr/>
                    <a:lstStyle/>
                    <a:p>
                      <a:pPr algn="ctr"/>
                      <a:r>
                        <a:rPr lang="en-US" sz="2000" b="0" dirty="0"/>
                        <a:t>1880</a:t>
                      </a:r>
                    </a:p>
                  </a:txBody>
                  <a:tcPr/>
                </a:tc>
                <a:extLst>
                  <a:ext uri="{0D108BD9-81ED-4DB2-BD59-A6C34878D82A}">
                    <a16:rowId xmlns:a16="http://schemas.microsoft.com/office/drawing/2014/main" val="2057599532"/>
                  </a:ext>
                </a:extLst>
              </a:tr>
              <a:tr h="435534">
                <a:tc>
                  <a:txBody>
                    <a:bodyPr/>
                    <a:lstStyle/>
                    <a:p>
                      <a:pPr algn="ctr"/>
                      <a:r>
                        <a:rPr lang="en-US" sz="2000" b="1" dirty="0"/>
                        <a:t>INFLATE</a:t>
                      </a:r>
                    </a:p>
                  </a:txBody>
                  <a:tcPr/>
                </a:tc>
                <a:tc>
                  <a:txBody>
                    <a:bodyPr/>
                    <a:lstStyle/>
                    <a:p>
                      <a:pPr algn="ctr"/>
                      <a:r>
                        <a:rPr lang="en-US" sz="2000" b="0" dirty="0"/>
                        <a:t>433</a:t>
                      </a:r>
                    </a:p>
                  </a:txBody>
                  <a:tcPr/>
                </a:tc>
                <a:tc>
                  <a:txBody>
                    <a:bodyPr/>
                    <a:lstStyle/>
                    <a:p>
                      <a:pPr algn="ctr"/>
                      <a:r>
                        <a:rPr lang="en-US" sz="2000" b="1" i="1" dirty="0"/>
                        <a:t>4</a:t>
                      </a:r>
                    </a:p>
                  </a:txBody>
                  <a:tcPr/>
                </a:tc>
                <a:tc>
                  <a:txBody>
                    <a:bodyPr/>
                    <a:lstStyle/>
                    <a:p>
                      <a:pPr algn="ctr"/>
                      <a:r>
                        <a:rPr lang="en-US" sz="2000" b="1" i="1" dirty="0"/>
                        <a:t>2</a:t>
                      </a:r>
                    </a:p>
                  </a:txBody>
                  <a:tcPr/>
                </a:tc>
                <a:tc>
                  <a:txBody>
                    <a:bodyPr/>
                    <a:lstStyle/>
                    <a:p>
                      <a:pPr algn="ctr"/>
                      <a:r>
                        <a:rPr lang="en-US" sz="2000" b="1" i="1" dirty="0"/>
                        <a:t>17</a:t>
                      </a:r>
                    </a:p>
                  </a:txBody>
                  <a:tcPr/>
                </a:tc>
                <a:tc>
                  <a:txBody>
                    <a:bodyPr/>
                    <a:lstStyle/>
                    <a:p>
                      <a:pPr algn="ctr"/>
                      <a:r>
                        <a:rPr lang="en-US" sz="2000" b="0" dirty="0"/>
                        <a:t>1517</a:t>
                      </a:r>
                    </a:p>
                  </a:txBody>
                  <a:tcPr/>
                </a:tc>
                <a:extLst>
                  <a:ext uri="{0D108BD9-81ED-4DB2-BD59-A6C34878D82A}">
                    <a16:rowId xmlns:a16="http://schemas.microsoft.com/office/drawing/2014/main" val="3364933133"/>
                  </a:ext>
                </a:extLst>
              </a:tr>
              <a:tr h="518205">
                <a:tc>
                  <a:txBody>
                    <a:bodyPr/>
                    <a:lstStyle/>
                    <a:p>
                      <a:pPr algn="ctr"/>
                      <a:r>
                        <a:rPr lang="en-US" sz="2000" b="1" dirty="0"/>
                        <a:t>FIX@50</a:t>
                      </a:r>
                    </a:p>
                  </a:txBody>
                  <a:tcPr/>
                </a:tc>
                <a:tc>
                  <a:txBody>
                    <a:bodyPr/>
                    <a:lstStyle/>
                    <a:p>
                      <a:pPr algn="ctr"/>
                      <a:r>
                        <a:rPr lang="en-US" sz="2000" b="0" dirty="0"/>
                        <a:t>527</a:t>
                      </a:r>
                    </a:p>
                  </a:txBody>
                  <a:tcPr/>
                </a:tc>
                <a:tc>
                  <a:txBody>
                    <a:bodyPr/>
                    <a:lstStyle/>
                    <a:p>
                      <a:pPr algn="ctr"/>
                      <a:r>
                        <a:rPr lang="en-US" sz="2000" b="0" dirty="0"/>
                        <a:t>5</a:t>
                      </a:r>
                    </a:p>
                  </a:txBody>
                  <a:tcPr/>
                </a:tc>
                <a:tc>
                  <a:txBody>
                    <a:bodyPr/>
                    <a:lstStyle/>
                    <a:p>
                      <a:pPr algn="ctr"/>
                      <a:r>
                        <a:rPr lang="en-US" sz="2000" b="0" dirty="0"/>
                        <a:t>3</a:t>
                      </a:r>
                    </a:p>
                  </a:txBody>
                  <a:tcPr/>
                </a:tc>
                <a:tc>
                  <a:txBody>
                    <a:bodyPr/>
                    <a:lstStyle/>
                    <a:p>
                      <a:pPr algn="ctr"/>
                      <a:r>
                        <a:rPr lang="en-US" sz="2000" b="0" dirty="0"/>
                        <a:t>16</a:t>
                      </a:r>
                    </a:p>
                  </a:txBody>
                  <a:tcPr/>
                </a:tc>
                <a:tc>
                  <a:txBody>
                    <a:bodyPr/>
                    <a:lstStyle/>
                    <a:p>
                      <a:pPr algn="ctr"/>
                      <a:r>
                        <a:rPr lang="en-US" sz="2000" b="0" dirty="0"/>
                        <a:t>1587</a:t>
                      </a:r>
                    </a:p>
                  </a:txBody>
                  <a:tcPr/>
                </a:tc>
                <a:extLst>
                  <a:ext uri="{0D108BD9-81ED-4DB2-BD59-A6C34878D82A}">
                    <a16:rowId xmlns:a16="http://schemas.microsoft.com/office/drawing/2014/main" val="2972499566"/>
                  </a:ext>
                </a:extLst>
              </a:tr>
              <a:tr h="518205">
                <a:tc>
                  <a:txBody>
                    <a:bodyPr/>
                    <a:lstStyle/>
                    <a:p>
                      <a:pPr algn="ctr"/>
                      <a:r>
                        <a:rPr lang="en-US" sz="2000" b="1" dirty="0"/>
                        <a:t>FIX@START</a:t>
                      </a:r>
                    </a:p>
                  </a:txBody>
                  <a:tcPr/>
                </a:tc>
                <a:tc>
                  <a:txBody>
                    <a:bodyPr/>
                    <a:lstStyle/>
                    <a:p>
                      <a:pPr algn="ctr"/>
                      <a:r>
                        <a:rPr lang="en-US" sz="2000" b="0" dirty="0"/>
                        <a:t>413</a:t>
                      </a:r>
                    </a:p>
                  </a:txBody>
                  <a:tcPr/>
                </a:tc>
                <a:tc>
                  <a:txBody>
                    <a:bodyPr/>
                    <a:lstStyle/>
                    <a:p>
                      <a:pPr algn="ctr"/>
                      <a:r>
                        <a:rPr lang="en-US" sz="2000" b="0" dirty="0"/>
                        <a:t>6</a:t>
                      </a:r>
                    </a:p>
                  </a:txBody>
                  <a:tcPr/>
                </a:tc>
                <a:tc>
                  <a:txBody>
                    <a:bodyPr/>
                    <a:lstStyle/>
                    <a:p>
                      <a:pPr algn="ctr"/>
                      <a:r>
                        <a:rPr lang="en-US" sz="2000" b="0" dirty="0"/>
                        <a:t>5</a:t>
                      </a:r>
                    </a:p>
                  </a:txBody>
                  <a:tcPr/>
                </a:tc>
                <a:tc>
                  <a:txBody>
                    <a:bodyPr/>
                    <a:lstStyle/>
                    <a:p>
                      <a:pPr algn="ctr"/>
                      <a:r>
                        <a:rPr lang="en-US" sz="2000" b="0" dirty="0"/>
                        <a:t>26</a:t>
                      </a:r>
                    </a:p>
                  </a:txBody>
                  <a:tcPr/>
                </a:tc>
                <a:tc>
                  <a:txBody>
                    <a:bodyPr/>
                    <a:lstStyle/>
                    <a:p>
                      <a:pPr algn="ctr"/>
                      <a:r>
                        <a:rPr lang="en-US" sz="2000" b="0" dirty="0"/>
                        <a:t>1222</a:t>
                      </a:r>
                    </a:p>
                  </a:txBody>
                  <a:tcPr/>
                </a:tc>
                <a:extLst>
                  <a:ext uri="{0D108BD9-81ED-4DB2-BD59-A6C34878D82A}">
                    <a16:rowId xmlns:a16="http://schemas.microsoft.com/office/drawing/2014/main" val="1675704581"/>
                  </a:ext>
                </a:extLst>
              </a:tr>
              <a:tr h="410753">
                <a:tc>
                  <a:txBody>
                    <a:bodyPr/>
                    <a:lstStyle/>
                    <a:p>
                      <a:pPr algn="ctr"/>
                      <a:r>
                        <a:rPr lang="en-US" sz="2000" b="1" dirty="0"/>
                        <a:t>STEEPEN</a:t>
                      </a:r>
                    </a:p>
                  </a:txBody>
                  <a:tcPr/>
                </a:tc>
                <a:tc>
                  <a:txBody>
                    <a:bodyPr/>
                    <a:lstStyle/>
                    <a:p>
                      <a:pPr algn="ctr"/>
                      <a:r>
                        <a:rPr lang="en-US" sz="2000" b="0" dirty="0"/>
                        <a:t>618</a:t>
                      </a:r>
                    </a:p>
                  </a:txBody>
                  <a:tcPr/>
                </a:tc>
                <a:tc>
                  <a:txBody>
                    <a:bodyPr/>
                    <a:lstStyle/>
                    <a:p>
                      <a:pPr algn="ctr"/>
                      <a:r>
                        <a:rPr lang="en-US" sz="2000" b="0" dirty="0"/>
                        <a:t>7</a:t>
                      </a:r>
                    </a:p>
                  </a:txBody>
                  <a:tcPr/>
                </a:tc>
                <a:tc>
                  <a:txBody>
                    <a:bodyPr/>
                    <a:lstStyle/>
                    <a:p>
                      <a:pPr algn="ctr"/>
                      <a:r>
                        <a:rPr lang="en-US" sz="2000" b="0" dirty="0"/>
                        <a:t>4.5</a:t>
                      </a:r>
                    </a:p>
                  </a:txBody>
                  <a:tcPr/>
                </a:tc>
                <a:tc>
                  <a:txBody>
                    <a:bodyPr/>
                    <a:lstStyle/>
                    <a:p>
                      <a:pPr algn="ctr"/>
                      <a:r>
                        <a:rPr lang="en-US" sz="2000" b="0" dirty="0"/>
                        <a:t>25</a:t>
                      </a:r>
                    </a:p>
                  </a:txBody>
                  <a:tcPr/>
                </a:tc>
                <a:tc>
                  <a:txBody>
                    <a:bodyPr/>
                    <a:lstStyle/>
                    <a:p>
                      <a:pPr algn="ctr"/>
                      <a:r>
                        <a:rPr lang="en-US" sz="2000" b="0" dirty="0"/>
                        <a:t>1587</a:t>
                      </a:r>
                    </a:p>
                  </a:txBody>
                  <a:tcPr/>
                </a:tc>
                <a:extLst>
                  <a:ext uri="{0D108BD9-81ED-4DB2-BD59-A6C34878D82A}">
                    <a16:rowId xmlns:a16="http://schemas.microsoft.com/office/drawing/2014/main" val="2760487278"/>
                  </a:ext>
                </a:extLst>
              </a:tr>
              <a:tr h="491585">
                <a:tc>
                  <a:txBody>
                    <a:bodyPr/>
                    <a:lstStyle/>
                    <a:p>
                      <a:pPr algn="ctr"/>
                      <a:r>
                        <a:rPr lang="en-US" sz="2000" b="1" dirty="0"/>
                        <a:t>BASELINE</a:t>
                      </a:r>
                    </a:p>
                  </a:txBody>
                  <a:tcPr/>
                </a:tc>
                <a:tc>
                  <a:txBody>
                    <a:bodyPr/>
                    <a:lstStyle/>
                    <a:p>
                      <a:pPr algn="ctr"/>
                      <a:r>
                        <a:rPr lang="en-US" sz="2000" b="0" dirty="0"/>
                        <a:t>610</a:t>
                      </a:r>
                    </a:p>
                  </a:txBody>
                  <a:tcPr/>
                </a:tc>
                <a:tc>
                  <a:txBody>
                    <a:bodyPr/>
                    <a:lstStyle/>
                    <a:p>
                      <a:pPr algn="ctr"/>
                      <a:r>
                        <a:rPr lang="en-US" sz="2000" b="0" dirty="0"/>
                        <a:t>10</a:t>
                      </a:r>
                    </a:p>
                  </a:txBody>
                  <a:tcPr/>
                </a:tc>
                <a:tc>
                  <a:txBody>
                    <a:bodyPr/>
                    <a:lstStyle/>
                    <a:p>
                      <a:pPr algn="ctr"/>
                      <a:r>
                        <a:rPr lang="en-US" sz="2000" b="0" dirty="0"/>
                        <a:t>7</a:t>
                      </a:r>
                    </a:p>
                  </a:txBody>
                  <a:tcPr/>
                </a:tc>
                <a:tc>
                  <a:txBody>
                    <a:bodyPr/>
                    <a:lstStyle/>
                    <a:p>
                      <a:pPr algn="ctr"/>
                      <a:r>
                        <a:rPr lang="en-US" sz="2000" b="0" dirty="0"/>
                        <a:t>25</a:t>
                      </a:r>
                    </a:p>
                  </a:txBody>
                  <a:tcPr/>
                </a:tc>
                <a:tc>
                  <a:txBody>
                    <a:bodyPr/>
                    <a:lstStyle/>
                    <a:p>
                      <a:pPr algn="ctr"/>
                      <a:r>
                        <a:rPr lang="en-US" sz="2000" b="0" dirty="0"/>
                        <a:t>1260</a:t>
                      </a:r>
                    </a:p>
                  </a:txBody>
                  <a:tcPr/>
                </a:tc>
                <a:extLst>
                  <a:ext uri="{0D108BD9-81ED-4DB2-BD59-A6C34878D82A}">
                    <a16:rowId xmlns:a16="http://schemas.microsoft.com/office/drawing/2014/main" val="4037452565"/>
                  </a:ext>
                </a:extLst>
              </a:tr>
              <a:tr h="395134">
                <a:tc>
                  <a:txBody>
                    <a:bodyPr/>
                    <a:lstStyle/>
                    <a:p>
                      <a:pPr algn="ctr"/>
                      <a:r>
                        <a:rPr lang="en-US" sz="2000" b="1" dirty="0"/>
                        <a:t>SMOOTH</a:t>
                      </a:r>
                    </a:p>
                  </a:txBody>
                  <a:tcPr/>
                </a:tc>
                <a:tc>
                  <a:txBody>
                    <a:bodyPr/>
                    <a:lstStyle/>
                    <a:p>
                      <a:pPr algn="ctr"/>
                      <a:r>
                        <a:rPr lang="en-US" sz="2000" b="0" dirty="0"/>
                        <a:t>762</a:t>
                      </a:r>
                    </a:p>
                  </a:txBody>
                  <a:tcPr/>
                </a:tc>
                <a:tc>
                  <a:txBody>
                    <a:bodyPr/>
                    <a:lstStyle/>
                    <a:p>
                      <a:pPr algn="ctr"/>
                      <a:r>
                        <a:rPr lang="en-US" sz="2000" b="1" i="1" dirty="0"/>
                        <a:t>10</a:t>
                      </a:r>
                    </a:p>
                  </a:txBody>
                  <a:tcPr/>
                </a:tc>
                <a:tc>
                  <a:txBody>
                    <a:bodyPr/>
                    <a:lstStyle/>
                    <a:p>
                      <a:pPr algn="ctr"/>
                      <a:r>
                        <a:rPr lang="en-US" sz="2000" b="1" i="1" dirty="0"/>
                        <a:t>8</a:t>
                      </a:r>
                    </a:p>
                  </a:txBody>
                  <a:tcPr/>
                </a:tc>
                <a:tc>
                  <a:txBody>
                    <a:bodyPr/>
                    <a:lstStyle/>
                    <a:p>
                      <a:pPr algn="ctr"/>
                      <a:r>
                        <a:rPr lang="en-US" sz="2000" b="1" i="1" dirty="0"/>
                        <a:t>28</a:t>
                      </a:r>
                    </a:p>
                  </a:txBody>
                  <a:tcPr/>
                </a:tc>
                <a:tc>
                  <a:txBody>
                    <a:bodyPr/>
                    <a:lstStyle/>
                    <a:p>
                      <a:pPr algn="ctr"/>
                      <a:r>
                        <a:rPr lang="en-US" sz="2000" b="0" dirty="0"/>
                        <a:t>1416</a:t>
                      </a:r>
                    </a:p>
                  </a:txBody>
                  <a:tcPr/>
                </a:tc>
                <a:extLst>
                  <a:ext uri="{0D108BD9-81ED-4DB2-BD59-A6C34878D82A}">
                    <a16:rowId xmlns:a16="http://schemas.microsoft.com/office/drawing/2014/main" val="2496967902"/>
                  </a:ext>
                </a:extLst>
              </a:tr>
              <a:tr h="415710">
                <a:tc>
                  <a:txBody>
                    <a:bodyPr/>
                    <a:lstStyle/>
                    <a:p>
                      <a:pPr algn="ctr"/>
                      <a:r>
                        <a:rPr lang="en-US" sz="2000" b="1" dirty="0"/>
                        <a:t>DEFLATE</a:t>
                      </a:r>
                    </a:p>
                  </a:txBody>
                  <a:tcPr/>
                </a:tc>
                <a:tc>
                  <a:txBody>
                    <a:bodyPr/>
                    <a:lstStyle/>
                    <a:p>
                      <a:pPr algn="ctr"/>
                      <a:r>
                        <a:rPr lang="en-US" sz="2000" b="0" dirty="0"/>
                        <a:t>682</a:t>
                      </a:r>
                    </a:p>
                  </a:txBody>
                  <a:tcPr/>
                </a:tc>
                <a:tc>
                  <a:txBody>
                    <a:bodyPr/>
                    <a:lstStyle/>
                    <a:p>
                      <a:pPr algn="ctr"/>
                      <a:r>
                        <a:rPr lang="en-US" sz="2000" b="1" i="1" dirty="0"/>
                        <a:t>15</a:t>
                      </a:r>
                    </a:p>
                  </a:txBody>
                  <a:tcPr/>
                </a:tc>
                <a:tc>
                  <a:txBody>
                    <a:bodyPr/>
                    <a:lstStyle/>
                    <a:p>
                      <a:pPr algn="ctr"/>
                      <a:r>
                        <a:rPr lang="en-US" sz="2000" b="1" i="1" dirty="0"/>
                        <a:t>14</a:t>
                      </a:r>
                    </a:p>
                  </a:txBody>
                  <a:tcPr/>
                </a:tc>
                <a:tc>
                  <a:txBody>
                    <a:bodyPr/>
                    <a:lstStyle/>
                    <a:p>
                      <a:pPr algn="ctr"/>
                      <a:r>
                        <a:rPr lang="en-US" sz="2000" b="1" i="1" dirty="0"/>
                        <a:t>28</a:t>
                      </a:r>
                    </a:p>
                  </a:txBody>
                  <a:tcPr/>
                </a:tc>
                <a:tc>
                  <a:txBody>
                    <a:bodyPr/>
                    <a:lstStyle/>
                    <a:p>
                      <a:pPr algn="ctr"/>
                      <a:r>
                        <a:rPr lang="en-US" sz="2000" b="0" dirty="0"/>
                        <a:t>1328</a:t>
                      </a:r>
                    </a:p>
                  </a:txBody>
                  <a:tcPr/>
                </a:tc>
                <a:extLst>
                  <a:ext uri="{0D108BD9-81ED-4DB2-BD59-A6C34878D82A}">
                    <a16:rowId xmlns:a16="http://schemas.microsoft.com/office/drawing/2014/main" val="72339837"/>
                  </a:ext>
                </a:extLst>
              </a:tr>
            </a:tbl>
          </a:graphicData>
        </a:graphic>
      </p:graphicFrame>
      <p:sp>
        <p:nvSpPr>
          <p:cNvPr id="13" name="Rectangle 12">
            <a:extLst>
              <a:ext uri="{FF2B5EF4-FFF2-40B4-BE49-F238E27FC236}">
                <a16:creationId xmlns:a16="http://schemas.microsoft.com/office/drawing/2014/main" id="{35518832-6B31-44BA-8B43-4E479894886C}"/>
              </a:ext>
            </a:extLst>
          </p:cNvPr>
          <p:cNvSpPr/>
          <p:nvPr/>
        </p:nvSpPr>
        <p:spPr>
          <a:xfrm>
            <a:off x="2936938" y="1144460"/>
            <a:ext cx="1344121"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51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879-7306-47AB-B7EE-EF932B32D5D4}"/>
              </a:ext>
            </a:extLst>
          </p:cNvPr>
          <p:cNvSpPr>
            <a:spLocks noGrp="1"/>
          </p:cNvSpPr>
          <p:nvPr>
            <p:ph type="title"/>
          </p:nvPr>
        </p:nvSpPr>
        <p:spPr>
          <a:xfrm>
            <a:off x="913795" y="96350"/>
            <a:ext cx="10353762" cy="970450"/>
          </a:xfrm>
        </p:spPr>
        <p:txBody>
          <a:bodyPr/>
          <a:lstStyle/>
          <a:p>
            <a:r>
              <a:rPr lang="en-US" dirty="0">
                <a:solidFill>
                  <a:schemeClr val="tx1"/>
                </a:solidFill>
              </a:rPr>
              <a:t>Results</a:t>
            </a:r>
          </a:p>
        </p:txBody>
      </p:sp>
      <p:sp>
        <p:nvSpPr>
          <p:cNvPr id="9" name="Content Placeholder 2">
            <a:extLst>
              <a:ext uri="{FF2B5EF4-FFF2-40B4-BE49-F238E27FC236}">
                <a16:creationId xmlns:a16="http://schemas.microsoft.com/office/drawing/2014/main" id="{E601F1A7-046F-40F7-8FD3-60C3F8F05726}"/>
              </a:ext>
            </a:extLst>
          </p:cNvPr>
          <p:cNvSpPr txBox="1">
            <a:spLocks/>
          </p:cNvSpPr>
          <p:nvPr/>
        </p:nvSpPr>
        <p:spPr>
          <a:xfrm>
            <a:off x="2108589" y="5566197"/>
            <a:ext cx="9429344" cy="35626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rPr>
              <a:t>Statistical Tests: Aligned Rank Transform, post-hoc Wilcoxon Rank-Sum Test</a:t>
            </a:r>
          </a:p>
        </p:txBody>
      </p:sp>
      <p:sp>
        <p:nvSpPr>
          <p:cNvPr id="10" name="Content Placeholder 2">
            <a:extLst>
              <a:ext uri="{FF2B5EF4-FFF2-40B4-BE49-F238E27FC236}">
                <a16:creationId xmlns:a16="http://schemas.microsoft.com/office/drawing/2014/main" id="{53AED425-7E45-4C47-9834-C978838A8277}"/>
              </a:ext>
            </a:extLst>
          </p:cNvPr>
          <p:cNvSpPr txBox="1">
            <a:spLocks/>
          </p:cNvSpPr>
          <p:nvPr/>
        </p:nvSpPr>
        <p:spPr>
          <a:xfrm>
            <a:off x="0" y="5988672"/>
            <a:ext cx="11308080" cy="67267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i="1" dirty="0">
                <a:solidFill>
                  <a:schemeClr val="tx1"/>
                </a:solidFill>
              </a:rPr>
              <a:t>Levels Attempted</a:t>
            </a:r>
            <a:r>
              <a:rPr lang="en-US" dirty="0">
                <a:solidFill>
                  <a:schemeClr val="tx1"/>
                </a:solidFill>
              </a:rPr>
              <a:t>, </a:t>
            </a:r>
            <a:r>
              <a:rPr lang="en-US" i="1" dirty="0">
                <a:solidFill>
                  <a:schemeClr val="tx1"/>
                </a:solidFill>
              </a:rPr>
              <a:t>Levels Completed</a:t>
            </a:r>
            <a:r>
              <a:rPr lang="en-US" dirty="0">
                <a:solidFill>
                  <a:schemeClr val="tx1"/>
                </a:solidFill>
              </a:rPr>
              <a:t> and </a:t>
            </a:r>
            <a:r>
              <a:rPr lang="en-US" i="1" dirty="0">
                <a:solidFill>
                  <a:schemeClr val="tx1"/>
                </a:solidFill>
              </a:rPr>
              <a:t>Perceived Competence</a:t>
            </a:r>
            <a:r>
              <a:rPr lang="en-US" dirty="0">
                <a:solidFill>
                  <a:schemeClr val="tx1"/>
                </a:solidFill>
              </a:rPr>
              <a:t> increased by making curve ‘easier’</a:t>
            </a:r>
            <a:endParaRPr lang="en-US" i="1" dirty="0">
              <a:solidFill>
                <a:schemeClr val="tx1"/>
              </a:solidFill>
            </a:endParaRPr>
          </a:p>
        </p:txBody>
      </p:sp>
      <p:graphicFrame>
        <p:nvGraphicFramePr>
          <p:cNvPr id="7" name="Table 6">
            <a:extLst>
              <a:ext uri="{FF2B5EF4-FFF2-40B4-BE49-F238E27FC236}">
                <a16:creationId xmlns:a16="http://schemas.microsoft.com/office/drawing/2014/main" id="{F5EDC9F2-4003-43C1-8F93-4E6DC909A534}"/>
              </a:ext>
            </a:extLst>
          </p:cNvPr>
          <p:cNvGraphicFramePr>
            <a:graphicFrameLocks noGrp="1"/>
          </p:cNvGraphicFramePr>
          <p:nvPr>
            <p:extLst>
              <p:ext uri="{D42A27DB-BD31-4B8C-83A1-F6EECF244321}">
                <p14:modId xmlns:p14="http://schemas.microsoft.com/office/powerpoint/2010/main" val="2117381290"/>
              </p:ext>
            </p:extLst>
          </p:nvPr>
        </p:nvGraphicFramePr>
        <p:xfrm>
          <a:off x="1163782" y="1177636"/>
          <a:ext cx="9850988" cy="4395066"/>
        </p:xfrm>
        <a:graphic>
          <a:graphicData uri="http://schemas.openxmlformats.org/drawingml/2006/table">
            <a:tbl>
              <a:tblPr firstRow="1" bandRow="1">
                <a:tableStyleId>{073A0DAA-6AF3-43AB-8588-CEC1D06C72B9}</a:tableStyleId>
              </a:tblPr>
              <a:tblGrid>
                <a:gridCol w="1785321">
                  <a:extLst>
                    <a:ext uri="{9D8B030D-6E8A-4147-A177-3AD203B41FA5}">
                      <a16:colId xmlns:a16="http://schemas.microsoft.com/office/drawing/2014/main" val="1968472283"/>
                    </a:ext>
                  </a:extLst>
                </a:gridCol>
                <a:gridCol w="1338223">
                  <a:extLst>
                    <a:ext uri="{9D8B030D-6E8A-4147-A177-3AD203B41FA5}">
                      <a16:colId xmlns:a16="http://schemas.microsoft.com/office/drawing/2014/main" val="208702522"/>
                    </a:ext>
                  </a:extLst>
                </a:gridCol>
                <a:gridCol w="1717899">
                  <a:extLst>
                    <a:ext uri="{9D8B030D-6E8A-4147-A177-3AD203B41FA5}">
                      <a16:colId xmlns:a16="http://schemas.microsoft.com/office/drawing/2014/main" val="1645505141"/>
                    </a:ext>
                  </a:extLst>
                </a:gridCol>
                <a:gridCol w="1701444">
                  <a:extLst>
                    <a:ext uri="{9D8B030D-6E8A-4147-A177-3AD203B41FA5}">
                      <a16:colId xmlns:a16="http://schemas.microsoft.com/office/drawing/2014/main" val="2676788788"/>
                    </a:ext>
                  </a:extLst>
                </a:gridCol>
                <a:gridCol w="1595662">
                  <a:extLst>
                    <a:ext uri="{9D8B030D-6E8A-4147-A177-3AD203B41FA5}">
                      <a16:colId xmlns:a16="http://schemas.microsoft.com/office/drawing/2014/main" val="19354712"/>
                    </a:ext>
                  </a:extLst>
                </a:gridCol>
                <a:gridCol w="1712439">
                  <a:extLst>
                    <a:ext uri="{9D8B030D-6E8A-4147-A177-3AD203B41FA5}">
                      <a16:colId xmlns:a16="http://schemas.microsoft.com/office/drawing/2014/main" val="3787806700"/>
                    </a:ext>
                  </a:extLst>
                </a:gridCol>
              </a:tblGrid>
              <a:tr h="696884">
                <a:tc>
                  <a:txBody>
                    <a:bodyPr/>
                    <a:lstStyle/>
                    <a:p>
                      <a:pPr algn="ctr"/>
                      <a:endParaRPr lang="en-US" sz="2000" dirty="0"/>
                    </a:p>
                  </a:txBody>
                  <a:tcPr/>
                </a:tc>
                <a:tc>
                  <a:txBody>
                    <a:bodyPr/>
                    <a:lstStyle/>
                    <a:p>
                      <a:pPr algn="ctr"/>
                      <a:r>
                        <a:rPr lang="en-US" sz="2000" dirty="0"/>
                        <a:t>Play Time</a:t>
                      </a:r>
                    </a:p>
                  </a:txBody>
                  <a:tcPr/>
                </a:tc>
                <a:tc>
                  <a:txBody>
                    <a:bodyPr/>
                    <a:lstStyle/>
                    <a:p>
                      <a:pPr algn="ctr"/>
                      <a:r>
                        <a:rPr lang="en-US" sz="2000" dirty="0"/>
                        <a:t>Levels Attempted</a:t>
                      </a:r>
                    </a:p>
                  </a:txBody>
                  <a:tcPr/>
                </a:tc>
                <a:tc>
                  <a:txBody>
                    <a:bodyPr/>
                    <a:lstStyle/>
                    <a:p>
                      <a:pPr algn="ctr"/>
                      <a:r>
                        <a:rPr lang="en-US" sz="2000" dirty="0"/>
                        <a:t>Levels Completed</a:t>
                      </a:r>
                    </a:p>
                  </a:txBody>
                  <a:tcPr/>
                </a:tc>
                <a:tc>
                  <a:txBody>
                    <a:bodyPr/>
                    <a:lstStyle/>
                    <a:p>
                      <a:pPr algn="ctr"/>
                      <a:r>
                        <a:rPr lang="en-US" sz="2000" dirty="0"/>
                        <a:t>Perceived Competence</a:t>
                      </a:r>
                    </a:p>
                  </a:txBody>
                  <a:tcPr/>
                </a:tc>
                <a:tc>
                  <a:txBody>
                    <a:bodyPr/>
                    <a:lstStyle/>
                    <a:p>
                      <a:pPr algn="ctr"/>
                      <a:r>
                        <a:rPr lang="en-US" sz="2000" dirty="0"/>
                        <a:t>Highest Level Rating</a:t>
                      </a:r>
                    </a:p>
                  </a:txBody>
                  <a:tcPr/>
                </a:tc>
                <a:extLst>
                  <a:ext uri="{0D108BD9-81ED-4DB2-BD59-A6C34878D82A}">
                    <a16:rowId xmlns:a16="http://schemas.microsoft.com/office/drawing/2014/main" val="1699786582"/>
                  </a:ext>
                </a:extLst>
              </a:tr>
              <a:tr h="516574">
                <a:tc>
                  <a:txBody>
                    <a:bodyPr/>
                    <a:lstStyle/>
                    <a:p>
                      <a:pPr algn="ctr"/>
                      <a:r>
                        <a:rPr lang="en-US" sz="2000" b="1" dirty="0"/>
                        <a:t>INVERT</a:t>
                      </a:r>
                    </a:p>
                  </a:txBody>
                  <a:tcPr/>
                </a:tc>
                <a:tc>
                  <a:txBody>
                    <a:bodyPr/>
                    <a:lstStyle/>
                    <a:p>
                      <a:pPr algn="ctr"/>
                      <a:r>
                        <a:rPr lang="en-US" sz="2000" b="0" dirty="0"/>
                        <a:t>516</a:t>
                      </a:r>
                    </a:p>
                  </a:txBody>
                  <a:tcPr/>
                </a:tc>
                <a:tc>
                  <a:txBody>
                    <a:bodyPr/>
                    <a:lstStyle/>
                    <a:p>
                      <a:pPr algn="ctr"/>
                      <a:r>
                        <a:rPr lang="en-US" sz="2000" b="1" i="1" dirty="0"/>
                        <a:t>4</a:t>
                      </a:r>
                    </a:p>
                  </a:txBody>
                  <a:tcPr/>
                </a:tc>
                <a:tc>
                  <a:txBody>
                    <a:bodyPr/>
                    <a:lstStyle/>
                    <a:p>
                      <a:pPr algn="ctr"/>
                      <a:r>
                        <a:rPr lang="en-US" sz="2000" b="1" i="1" dirty="0"/>
                        <a:t>0</a:t>
                      </a:r>
                    </a:p>
                  </a:txBody>
                  <a:tcPr/>
                </a:tc>
                <a:tc>
                  <a:txBody>
                    <a:bodyPr/>
                    <a:lstStyle/>
                    <a:p>
                      <a:pPr algn="ctr"/>
                      <a:r>
                        <a:rPr lang="en-US" sz="2000" b="1" i="1" dirty="0"/>
                        <a:t>23</a:t>
                      </a:r>
                    </a:p>
                  </a:txBody>
                  <a:tcPr/>
                </a:tc>
                <a:tc>
                  <a:txBody>
                    <a:bodyPr/>
                    <a:lstStyle/>
                    <a:p>
                      <a:pPr algn="ctr"/>
                      <a:r>
                        <a:rPr lang="en-US" sz="2000" b="0" dirty="0"/>
                        <a:t>1880</a:t>
                      </a:r>
                    </a:p>
                  </a:txBody>
                  <a:tcPr/>
                </a:tc>
                <a:extLst>
                  <a:ext uri="{0D108BD9-81ED-4DB2-BD59-A6C34878D82A}">
                    <a16:rowId xmlns:a16="http://schemas.microsoft.com/office/drawing/2014/main" val="2057599532"/>
                  </a:ext>
                </a:extLst>
              </a:tr>
              <a:tr h="434164">
                <a:tc>
                  <a:txBody>
                    <a:bodyPr/>
                    <a:lstStyle/>
                    <a:p>
                      <a:pPr algn="ctr"/>
                      <a:r>
                        <a:rPr lang="en-US" sz="2000" b="1" dirty="0"/>
                        <a:t>INFLATE</a:t>
                      </a:r>
                    </a:p>
                  </a:txBody>
                  <a:tcPr/>
                </a:tc>
                <a:tc>
                  <a:txBody>
                    <a:bodyPr/>
                    <a:lstStyle/>
                    <a:p>
                      <a:pPr algn="ctr"/>
                      <a:r>
                        <a:rPr lang="en-US" sz="2000" b="0" dirty="0"/>
                        <a:t>433</a:t>
                      </a:r>
                    </a:p>
                  </a:txBody>
                  <a:tcPr/>
                </a:tc>
                <a:tc>
                  <a:txBody>
                    <a:bodyPr/>
                    <a:lstStyle/>
                    <a:p>
                      <a:pPr algn="ctr"/>
                      <a:r>
                        <a:rPr lang="en-US" sz="2000" b="1" i="1" dirty="0"/>
                        <a:t>4</a:t>
                      </a:r>
                    </a:p>
                  </a:txBody>
                  <a:tcPr/>
                </a:tc>
                <a:tc>
                  <a:txBody>
                    <a:bodyPr/>
                    <a:lstStyle/>
                    <a:p>
                      <a:pPr algn="ctr"/>
                      <a:r>
                        <a:rPr lang="en-US" sz="2000" b="1" i="1" dirty="0"/>
                        <a:t>2</a:t>
                      </a:r>
                    </a:p>
                  </a:txBody>
                  <a:tcPr/>
                </a:tc>
                <a:tc>
                  <a:txBody>
                    <a:bodyPr/>
                    <a:lstStyle/>
                    <a:p>
                      <a:pPr algn="ctr"/>
                      <a:r>
                        <a:rPr lang="en-US" sz="2000" b="1" i="1" dirty="0"/>
                        <a:t>17</a:t>
                      </a:r>
                    </a:p>
                  </a:txBody>
                  <a:tcPr/>
                </a:tc>
                <a:tc>
                  <a:txBody>
                    <a:bodyPr/>
                    <a:lstStyle/>
                    <a:p>
                      <a:pPr algn="ctr"/>
                      <a:r>
                        <a:rPr lang="en-US" sz="2000" b="0" dirty="0"/>
                        <a:t>1517</a:t>
                      </a:r>
                    </a:p>
                  </a:txBody>
                  <a:tcPr/>
                </a:tc>
                <a:extLst>
                  <a:ext uri="{0D108BD9-81ED-4DB2-BD59-A6C34878D82A}">
                    <a16:rowId xmlns:a16="http://schemas.microsoft.com/office/drawing/2014/main" val="3364933133"/>
                  </a:ext>
                </a:extLst>
              </a:tr>
              <a:tr h="516574">
                <a:tc>
                  <a:txBody>
                    <a:bodyPr/>
                    <a:lstStyle/>
                    <a:p>
                      <a:pPr algn="ctr"/>
                      <a:r>
                        <a:rPr lang="en-US" sz="2000" b="1" dirty="0"/>
                        <a:t>FIX@50</a:t>
                      </a:r>
                    </a:p>
                  </a:txBody>
                  <a:tcPr/>
                </a:tc>
                <a:tc>
                  <a:txBody>
                    <a:bodyPr/>
                    <a:lstStyle/>
                    <a:p>
                      <a:pPr algn="ctr"/>
                      <a:r>
                        <a:rPr lang="en-US" sz="2000" b="0" dirty="0"/>
                        <a:t>527</a:t>
                      </a:r>
                    </a:p>
                  </a:txBody>
                  <a:tcPr/>
                </a:tc>
                <a:tc>
                  <a:txBody>
                    <a:bodyPr/>
                    <a:lstStyle/>
                    <a:p>
                      <a:pPr algn="ctr"/>
                      <a:r>
                        <a:rPr lang="en-US" sz="2000" b="0" dirty="0"/>
                        <a:t>5</a:t>
                      </a:r>
                    </a:p>
                  </a:txBody>
                  <a:tcPr/>
                </a:tc>
                <a:tc>
                  <a:txBody>
                    <a:bodyPr/>
                    <a:lstStyle/>
                    <a:p>
                      <a:pPr algn="ctr"/>
                      <a:r>
                        <a:rPr lang="en-US" sz="2000" b="0" dirty="0"/>
                        <a:t>3</a:t>
                      </a:r>
                    </a:p>
                  </a:txBody>
                  <a:tcPr/>
                </a:tc>
                <a:tc>
                  <a:txBody>
                    <a:bodyPr/>
                    <a:lstStyle/>
                    <a:p>
                      <a:pPr algn="ctr"/>
                      <a:r>
                        <a:rPr lang="en-US" sz="2000" b="0" dirty="0"/>
                        <a:t>16</a:t>
                      </a:r>
                    </a:p>
                  </a:txBody>
                  <a:tcPr/>
                </a:tc>
                <a:tc>
                  <a:txBody>
                    <a:bodyPr/>
                    <a:lstStyle/>
                    <a:p>
                      <a:pPr algn="ctr"/>
                      <a:r>
                        <a:rPr lang="en-US" sz="2000" b="0" dirty="0"/>
                        <a:t>1587</a:t>
                      </a:r>
                    </a:p>
                  </a:txBody>
                  <a:tcPr/>
                </a:tc>
                <a:extLst>
                  <a:ext uri="{0D108BD9-81ED-4DB2-BD59-A6C34878D82A}">
                    <a16:rowId xmlns:a16="http://schemas.microsoft.com/office/drawing/2014/main" val="2972499566"/>
                  </a:ext>
                </a:extLst>
              </a:tr>
              <a:tr h="516574">
                <a:tc>
                  <a:txBody>
                    <a:bodyPr/>
                    <a:lstStyle/>
                    <a:p>
                      <a:pPr algn="ctr"/>
                      <a:r>
                        <a:rPr lang="en-US" sz="2000" b="1" dirty="0"/>
                        <a:t>FIX@START</a:t>
                      </a:r>
                    </a:p>
                  </a:txBody>
                  <a:tcPr/>
                </a:tc>
                <a:tc>
                  <a:txBody>
                    <a:bodyPr/>
                    <a:lstStyle/>
                    <a:p>
                      <a:pPr algn="ctr"/>
                      <a:r>
                        <a:rPr lang="en-US" sz="2000" b="0" dirty="0"/>
                        <a:t>413</a:t>
                      </a:r>
                    </a:p>
                  </a:txBody>
                  <a:tcPr/>
                </a:tc>
                <a:tc>
                  <a:txBody>
                    <a:bodyPr/>
                    <a:lstStyle/>
                    <a:p>
                      <a:pPr algn="ctr"/>
                      <a:r>
                        <a:rPr lang="en-US" sz="2000" b="0" dirty="0"/>
                        <a:t>6</a:t>
                      </a:r>
                    </a:p>
                  </a:txBody>
                  <a:tcPr/>
                </a:tc>
                <a:tc>
                  <a:txBody>
                    <a:bodyPr/>
                    <a:lstStyle/>
                    <a:p>
                      <a:pPr algn="ctr"/>
                      <a:r>
                        <a:rPr lang="en-US" sz="2000" b="0" dirty="0"/>
                        <a:t>5</a:t>
                      </a:r>
                    </a:p>
                  </a:txBody>
                  <a:tcPr/>
                </a:tc>
                <a:tc>
                  <a:txBody>
                    <a:bodyPr/>
                    <a:lstStyle/>
                    <a:p>
                      <a:pPr algn="ctr"/>
                      <a:r>
                        <a:rPr lang="en-US" sz="2000" b="0" dirty="0"/>
                        <a:t>26</a:t>
                      </a:r>
                    </a:p>
                  </a:txBody>
                  <a:tcPr/>
                </a:tc>
                <a:tc>
                  <a:txBody>
                    <a:bodyPr/>
                    <a:lstStyle/>
                    <a:p>
                      <a:pPr algn="ctr"/>
                      <a:r>
                        <a:rPr lang="en-US" sz="2000" b="0" dirty="0"/>
                        <a:t>1222</a:t>
                      </a:r>
                    </a:p>
                  </a:txBody>
                  <a:tcPr/>
                </a:tc>
                <a:extLst>
                  <a:ext uri="{0D108BD9-81ED-4DB2-BD59-A6C34878D82A}">
                    <a16:rowId xmlns:a16="http://schemas.microsoft.com/office/drawing/2014/main" val="1675704581"/>
                  </a:ext>
                </a:extLst>
              </a:tr>
              <a:tr h="409460">
                <a:tc>
                  <a:txBody>
                    <a:bodyPr/>
                    <a:lstStyle/>
                    <a:p>
                      <a:pPr algn="ctr"/>
                      <a:r>
                        <a:rPr lang="en-US" sz="2000" b="1" dirty="0"/>
                        <a:t>STEEPEN</a:t>
                      </a:r>
                    </a:p>
                  </a:txBody>
                  <a:tcPr/>
                </a:tc>
                <a:tc>
                  <a:txBody>
                    <a:bodyPr/>
                    <a:lstStyle/>
                    <a:p>
                      <a:pPr algn="ctr"/>
                      <a:r>
                        <a:rPr lang="en-US" sz="2000" b="0" dirty="0"/>
                        <a:t>618</a:t>
                      </a:r>
                    </a:p>
                  </a:txBody>
                  <a:tcPr/>
                </a:tc>
                <a:tc>
                  <a:txBody>
                    <a:bodyPr/>
                    <a:lstStyle/>
                    <a:p>
                      <a:pPr algn="ctr"/>
                      <a:r>
                        <a:rPr lang="en-US" sz="2000" b="0" dirty="0"/>
                        <a:t>7</a:t>
                      </a:r>
                    </a:p>
                  </a:txBody>
                  <a:tcPr/>
                </a:tc>
                <a:tc>
                  <a:txBody>
                    <a:bodyPr/>
                    <a:lstStyle/>
                    <a:p>
                      <a:pPr algn="ctr"/>
                      <a:r>
                        <a:rPr lang="en-US" sz="2000" b="0" dirty="0"/>
                        <a:t>4.5</a:t>
                      </a:r>
                    </a:p>
                  </a:txBody>
                  <a:tcPr/>
                </a:tc>
                <a:tc>
                  <a:txBody>
                    <a:bodyPr/>
                    <a:lstStyle/>
                    <a:p>
                      <a:pPr algn="ctr"/>
                      <a:r>
                        <a:rPr lang="en-US" sz="2000" b="0" dirty="0"/>
                        <a:t>25</a:t>
                      </a:r>
                    </a:p>
                  </a:txBody>
                  <a:tcPr/>
                </a:tc>
                <a:tc>
                  <a:txBody>
                    <a:bodyPr/>
                    <a:lstStyle/>
                    <a:p>
                      <a:pPr algn="ctr"/>
                      <a:r>
                        <a:rPr lang="en-US" sz="2000" b="0" dirty="0"/>
                        <a:t>1587</a:t>
                      </a:r>
                    </a:p>
                  </a:txBody>
                  <a:tcPr/>
                </a:tc>
                <a:extLst>
                  <a:ext uri="{0D108BD9-81ED-4DB2-BD59-A6C34878D82A}">
                    <a16:rowId xmlns:a16="http://schemas.microsoft.com/office/drawing/2014/main" val="2760487278"/>
                  </a:ext>
                </a:extLst>
              </a:tr>
              <a:tr h="490038">
                <a:tc>
                  <a:txBody>
                    <a:bodyPr/>
                    <a:lstStyle/>
                    <a:p>
                      <a:pPr algn="ctr"/>
                      <a:r>
                        <a:rPr lang="en-US" sz="2000" b="1" dirty="0"/>
                        <a:t>BASELINE</a:t>
                      </a:r>
                    </a:p>
                  </a:txBody>
                  <a:tcPr/>
                </a:tc>
                <a:tc>
                  <a:txBody>
                    <a:bodyPr/>
                    <a:lstStyle/>
                    <a:p>
                      <a:pPr algn="ctr"/>
                      <a:r>
                        <a:rPr lang="en-US" sz="2000" b="0" dirty="0"/>
                        <a:t>610</a:t>
                      </a:r>
                    </a:p>
                  </a:txBody>
                  <a:tcPr/>
                </a:tc>
                <a:tc>
                  <a:txBody>
                    <a:bodyPr/>
                    <a:lstStyle/>
                    <a:p>
                      <a:pPr algn="ctr"/>
                      <a:r>
                        <a:rPr lang="en-US" sz="2000" b="0" dirty="0"/>
                        <a:t>10</a:t>
                      </a:r>
                    </a:p>
                  </a:txBody>
                  <a:tcPr/>
                </a:tc>
                <a:tc>
                  <a:txBody>
                    <a:bodyPr/>
                    <a:lstStyle/>
                    <a:p>
                      <a:pPr algn="ctr"/>
                      <a:r>
                        <a:rPr lang="en-US" sz="2000" b="0" dirty="0"/>
                        <a:t>7</a:t>
                      </a:r>
                    </a:p>
                  </a:txBody>
                  <a:tcPr/>
                </a:tc>
                <a:tc>
                  <a:txBody>
                    <a:bodyPr/>
                    <a:lstStyle/>
                    <a:p>
                      <a:pPr algn="ctr"/>
                      <a:r>
                        <a:rPr lang="en-US" sz="2000" b="0" dirty="0"/>
                        <a:t>25</a:t>
                      </a:r>
                    </a:p>
                  </a:txBody>
                  <a:tcPr/>
                </a:tc>
                <a:tc>
                  <a:txBody>
                    <a:bodyPr/>
                    <a:lstStyle/>
                    <a:p>
                      <a:pPr algn="ctr"/>
                      <a:r>
                        <a:rPr lang="en-US" sz="2000" b="0" dirty="0"/>
                        <a:t>1260</a:t>
                      </a:r>
                    </a:p>
                  </a:txBody>
                  <a:tcPr/>
                </a:tc>
                <a:extLst>
                  <a:ext uri="{0D108BD9-81ED-4DB2-BD59-A6C34878D82A}">
                    <a16:rowId xmlns:a16="http://schemas.microsoft.com/office/drawing/2014/main" val="4037452565"/>
                  </a:ext>
                </a:extLst>
              </a:tr>
              <a:tr h="393891">
                <a:tc>
                  <a:txBody>
                    <a:bodyPr/>
                    <a:lstStyle/>
                    <a:p>
                      <a:pPr algn="ctr"/>
                      <a:r>
                        <a:rPr lang="en-US" sz="2000" b="1" dirty="0"/>
                        <a:t>SMOOTH</a:t>
                      </a:r>
                    </a:p>
                  </a:txBody>
                  <a:tcPr/>
                </a:tc>
                <a:tc>
                  <a:txBody>
                    <a:bodyPr/>
                    <a:lstStyle/>
                    <a:p>
                      <a:pPr algn="ctr"/>
                      <a:r>
                        <a:rPr lang="en-US" sz="2000" b="0" dirty="0"/>
                        <a:t>762</a:t>
                      </a:r>
                    </a:p>
                  </a:txBody>
                  <a:tcPr/>
                </a:tc>
                <a:tc>
                  <a:txBody>
                    <a:bodyPr/>
                    <a:lstStyle/>
                    <a:p>
                      <a:pPr algn="ctr"/>
                      <a:r>
                        <a:rPr lang="en-US" sz="2000" b="1" i="1" dirty="0"/>
                        <a:t>10</a:t>
                      </a:r>
                    </a:p>
                  </a:txBody>
                  <a:tcPr/>
                </a:tc>
                <a:tc>
                  <a:txBody>
                    <a:bodyPr/>
                    <a:lstStyle/>
                    <a:p>
                      <a:pPr algn="ctr"/>
                      <a:r>
                        <a:rPr lang="en-US" sz="2000" b="1" i="1" dirty="0"/>
                        <a:t>8</a:t>
                      </a:r>
                    </a:p>
                  </a:txBody>
                  <a:tcPr/>
                </a:tc>
                <a:tc>
                  <a:txBody>
                    <a:bodyPr/>
                    <a:lstStyle/>
                    <a:p>
                      <a:pPr algn="ctr"/>
                      <a:r>
                        <a:rPr lang="en-US" sz="2000" b="1" i="1" dirty="0"/>
                        <a:t>28</a:t>
                      </a:r>
                    </a:p>
                  </a:txBody>
                  <a:tcPr/>
                </a:tc>
                <a:tc>
                  <a:txBody>
                    <a:bodyPr/>
                    <a:lstStyle/>
                    <a:p>
                      <a:pPr algn="ctr"/>
                      <a:r>
                        <a:rPr lang="en-US" sz="2000" b="0" dirty="0"/>
                        <a:t>1416</a:t>
                      </a:r>
                    </a:p>
                  </a:txBody>
                  <a:tcPr/>
                </a:tc>
                <a:extLst>
                  <a:ext uri="{0D108BD9-81ED-4DB2-BD59-A6C34878D82A}">
                    <a16:rowId xmlns:a16="http://schemas.microsoft.com/office/drawing/2014/main" val="2496967902"/>
                  </a:ext>
                </a:extLst>
              </a:tr>
              <a:tr h="414402">
                <a:tc>
                  <a:txBody>
                    <a:bodyPr/>
                    <a:lstStyle/>
                    <a:p>
                      <a:pPr algn="ctr"/>
                      <a:r>
                        <a:rPr lang="en-US" sz="2000" b="1" dirty="0"/>
                        <a:t>DEFLATE</a:t>
                      </a:r>
                    </a:p>
                  </a:txBody>
                  <a:tcPr/>
                </a:tc>
                <a:tc>
                  <a:txBody>
                    <a:bodyPr/>
                    <a:lstStyle/>
                    <a:p>
                      <a:pPr algn="ctr"/>
                      <a:r>
                        <a:rPr lang="en-US" sz="2000" b="0" dirty="0"/>
                        <a:t>682</a:t>
                      </a:r>
                    </a:p>
                  </a:txBody>
                  <a:tcPr/>
                </a:tc>
                <a:tc>
                  <a:txBody>
                    <a:bodyPr/>
                    <a:lstStyle/>
                    <a:p>
                      <a:pPr algn="ctr"/>
                      <a:r>
                        <a:rPr lang="en-US" sz="2000" b="1" i="1" dirty="0"/>
                        <a:t>15</a:t>
                      </a:r>
                    </a:p>
                  </a:txBody>
                  <a:tcPr/>
                </a:tc>
                <a:tc>
                  <a:txBody>
                    <a:bodyPr/>
                    <a:lstStyle/>
                    <a:p>
                      <a:pPr algn="ctr"/>
                      <a:r>
                        <a:rPr lang="en-US" sz="2000" b="1" i="1" dirty="0"/>
                        <a:t>14</a:t>
                      </a:r>
                    </a:p>
                  </a:txBody>
                  <a:tcPr/>
                </a:tc>
                <a:tc>
                  <a:txBody>
                    <a:bodyPr/>
                    <a:lstStyle/>
                    <a:p>
                      <a:pPr algn="ctr"/>
                      <a:r>
                        <a:rPr lang="en-US" sz="2000" b="1" i="1" dirty="0"/>
                        <a:t>28</a:t>
                      </a:r>
                    </a:p>
                  </a:txBody>
                  <a:tcPr/>
                </a:tc>
                <a:tc>
                  <a:txBody>
                    <a:bodyPr/>
                    <a:lstStyle/>
                    <a:p>
                      <a:pPr algn="ctr"/>
                      <a:r>
                        <a:rPr lang="en-US" sz="2000" b="0" dirty="0"/>
                        <a:t>1328</a:t>
                      </a:r>
                    </a:p>
                  </a:txBody>
                  <a:tcPr/>
                </a:tc>
                <a:extLst>
                  <a:ext uri="{0D108BD9-81ED-4DB2-BD59-A6C34878D82A}">
                    <a16:rowId xmlns:a16="http://schemas.microsoft.com/office/drawing/2014/main" val="72339837"/>
                  </a:ext>
                </a:extLst>
              </a:tr>
            </a:tbl>
          </a:graphicData>
        </a:graphic>
      </p:graphicFrame>
      <p:sp>
        <p:nvSpPr>
          <p:cNvPr id="8" name="Rectangle 7">
            <a:extLst>
              <a:ext uri="{FF2B5EF4-FFF2-40B4-BE49-F238E27FC236}">
                <a16:creationId xmlns:a16="http://schemas.microsoft.com/office/drawing/2014/main" id="{EB8C24CE-A4CC-4931-BB82-444E9F297501}"/>
              </a:ext>
            </a:extLst>
          </p:cNvPr>
          <p:cNvSpPr/>
          <p:nvPr/>
        </p:nvSpPr>
        <p:spPr>
          <a:xfrm>
            <a:off x="4308539" y="1151464"/>
            <a:ext cx="4989688"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499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879-7306-47AB-B7EE-EF932B32D5D4}"/>
              </a:ext>
            </a:extLst>
          </p:cNvPr>
          <p:cNvSpPr>
            <a:spLocks noGrp="1"/>
          </p:cNvSpPr>
          <p:nvPr>
            <p:ph type="title"/>
          </p:nvPr>
        </p:nvSpPr>
        <p:spPr>
          <a:xfrm>
            <a:off x="913795" y="96350"/>
            <a:ext cx="10353762" cy="970450"/>
          </a:xfrm>
        </p:spPr>
        <p:txBody>
          <a:bodyPr/>
          <a:lstStyle/>
          <a:p>
            <a:r>
              <a:rPr lang="en-US" dirty="0">
                <a:solidFill>
                  <a:schemeClr val="tx1"/>
                </a:solidFill>
              </a:rPr>
              <a:t>Results</a:t>
            </a:r>
          </a:p>
        </p:txBody>
      </p:sp>
      <p:graphicFrame>
        <p:nvGraphicFramePr>
          <p:cNvPr id="6" name="Table 5">
            <a:extLst>
              <a:ext uri="{FF2B5EF4-FFF2-40B4-BE49-F238E27FC236}">
                <a16:creationId xmlns:a16="http://schemas.microsoft.com/office/drawing/2014/main" id="{0A7B46DF-9E47-4C34-9BD8-78E406E26827}"/>
              </a:ext>
            </a:extLst>
          </p:cNvPr>
          <p:cNvGraphicFramePr>
            <a:graphicFrameLocks noGrp="1"/>
          </p:cNvGraphicFramePr>
          <p:nvPr>
            <p:extLst>
              <p:ext uri="{D42A27DB-BD31-4B8C-83A1-F6EECF244321}">
                <p14:modId xmlns:p14="http://schemas.microsoft.com/office/powerpoint/2010/main" val="3528614979"/>
              </p:ext>
            </p:extLst>
          </p:nvPr>
        </p:nvGraphicFramePr>
        <p:xfrm>
          <a:off x="1172269" y="1122218"/>
          <a:ext cx="9836814" cy="4443981"/>
        </p:xfrm>
        <a:graphic>
          <a:graphicData uri="http://schemas.openxmlformats.org/drawingml/2006/table">
            <a:tbl>
              <a:tblPr firstRow="1" bandRow="1">
                <a:tableStyleId>{073A0DAA-6AF3-43AB-8588-CEC1D06C72B9}</a:tableStyleId>
              </a:tblPr>
              <a:tblGrid>
                <a:gridCol w="1782752">
                  <a:extLst>
                    <a:ext uri="{9D8B030D-6E8A-4147-A177-3AD203B41FA5}">
                      <a16:colId xmlns:a16="http://schemas.microsoft.com/office/drawing/2014/main" val="1968472283"/>
                    </a:ext>
                  </a:extLst>
                </a:gridCol>
                <a:gridCol w="1336298">
                  <a:extLst>
                    <a:ext uri="{9D8B030D-6E8A-4147-A177-3AD203B41FA5}">
                      <a16:colId xmlns:a16="http://schemas.microsoft.com/office/drawing/2014/main" val="208702522"/>
                    </a:ext>
                  </a:extLst>
                </a:gridCol>
                <a:gridCol w="1715427">
                  <a:extLst>
                    <a:ext uri="{9D8B030D-6E8A-4147-A177-3AD203B41FA5}">
                      <a16:colId xmlns:a16="http://schemas.microsoft.com/office/drawing/2014/main" val="1645505141"/>
                    </a:ext>
                  </a:extLst>
                </a:gridCol>
                <a:gridCol w="1698996">
                  <a:extLst>
                    <a:ext uri="{9D8B030D-6E8A-4147-A177-3AD203B41FA5}">
                      <a16:colId xmlns:a16="http://schemas.microsoft.com/office/drawing/2014/main" val="2676788788"/>
                    </a:ext>
                  </a:extLst>
                </a:gridCol>
                <a:gridCol w="1593366">
                  <a:extLst>
                    <a:ext uri="{9D8B030D-6E8A-4147-A177-3AD203B41FA5}">
                      <a16:colId xmlns:a16="http://schemas.microsoft.com/office/drawing/2014/main" val="19354712"/>
                    </a:ext>
                  </a:extLst>
                </a:gridCol>
                <a:gridCol w="1709975">
                  <a:extLst>
                    <a:ext uri="{9D8B030D-6E8A-4147-A177-3AD203B41FA5}">
                      <a16:colId xmlns:a16="http://schemas.microsoft.com/office/drawing/2014/main" val="3787806700"/>
                    </a:ext>
                  </a:extLst>
                </a:gridCol>
              </a:tblGrid>
              <a:tr h="705684">
                <a:tc>
                  <a:txBody>
                    <a:bodyPr/>
                    <a:lstStyle/>
                    <a:p>
                      <a:pPr algn="ctr"/>
                      <a:endParaRPr lang="en-US" sz="2000" dirty="0"/>
                    </a:p>
                  </a:txBody>
                  <a:tcPr/>
                </a:tc>
                <a:tc>
                  <a:txBody>
                    <a:bodyPr/>
                    <a:lstStyle/>
                    <a:p>
                      <a:pPr algn="ctr"/>
                      <a:r>
                        <a:rPr lang="en-US" sz="2000" dirty="0"/>
                        <a:t>Play Time</a:t>
                      </a:r>
                    </a:p>
                  </a:txBody>
                  <a:tcPr/>
                </a:tc>
                <a:tc>
                  <a:txBody>
                    <a:bodyPr/>
                    <a:lstStyle/>
                    <a:p>
                      <a:pPr algn="ctr"/>
                      <a:r>
                        <a:rPr lang="en-US" sz="2000" dirty="0"/>
                        <a:t>Levels Attempted</a:t>
                      </a:r>
                    </a:p>
                  </a:txBody>
                  <a:tcPr/>
                </a:tc>
                <a:tc>
                  <a:txBody>
                    <a:bodyPr/>
                    <a:lstStyle/>
                    <a:p>
                      <a:pPr algn="ctr"/>
                      <a:r>
                        <a:rPr lang="en-US" sz="2000" dirty="0"/>
                        <a:t>Levels Completed</a:t>
                      </a:r>
                    </a:p>
                  </a:txBody>
                  <a:tcPr/>
                </a:tc>
                <a:tc>
                  <a:txBody>
                    <a:bodyPr/>
                    <a:lstStyle/>
                    <a:p>
                      <a:pPr algn="ctr"/>
                      <a:r>
                        <a:rPr lang="en-US" sz="2000" dirty="0"/>
                        <a:t>Perceived Competence</a:t>
                      </a:r>
                    </a:p>
                  </a:txBody>
                  <a:tcPr/>
                </a:tc>
                <a:tc>
                  <a:txBody>
                    <a:bodyPr/>
                    <a:lstStyle/>
                    <a:p>
                      <a:pPr algn="ctr"/>
                      <a:r>
                        <a:rPr lang="en-US" sz="2000" dirty="0"/>
                        <a:t>Highest Level Rating</a:t>
                      </a:r>
                    </a:p>
                  </a:txBody>
                  <a:tcPr/>
                </a:tc>
                <a:extLst>
                  <a:ext uri="{0D108BD9-81ED-4DB2-BD59-A6C34878D82A}">
                    <a16:rowId xmlns:a16="http://schemas.microsoft.com/office/drawing/2014/main" val="1699786582"/>
                  </a:ext>
                </a:extLst>
              </a:tr>
              <a:tr h="523098">
                <a:tc>
                  <a:txBody>
                    <a:bodyPr/>
                    <a:lstStyle/>
                    <a:p>
                      <a:pPr algn="ctr"/>
                      <a:r>
                        <a:rPr lang="en-US" sz="2000" b="1" dirty="0"/>
                        <a:t>INVERT</a:t>
                      </a:r>
                    </a:p>
                  </a:txBody>
                  <a:tcPr/>
                </a:tc>
                <a:tc>
                  <a:txBody>
                    <a:bodyPr/>
                    <a:lstStyle/>
                    <a:p>
                      <a:pPr algn="ctr"/>
                      <a:r>
                        <a:rPr lang="en-US" sz="2000" b="0" dirty="0"/>
                        <a:t>516</a:t>
                      </a:r>
                    </a:p>
                  </a:txBody>
                  <a:tcPr/>
                </a:tc>
                <a:tc>
                  <a:txBody>
                    <a:bodyPr/>
                    <a:lstStyle/>
                    <a:p>
                      <a:pPr algn="ctr"/>
                      <a:r>
                        <a:rPr lang="en-US" sz="2000" b="1" i="1" dirty="0"/>
                        <a:t>4</a:t>
                      </a:r>
                    </a:p>
                  </a:txBody>
                  <a:tcPr/>
                </a:tc>
                <a:tc>
                  <a:txBody>
                    <a:bodyPr/>
                    <a:lstStyle/>
                    <a:p>
                      <a:pPr algn="ctr"/>
                      <a:r>
                        <a:rPr lang="en-US" sz="2000" b="1" i="1" dirty="0"/>
                        <a:t>0</a:t>
                      </a:r>
                    </a:p>
                  </a:txBody>
                  <a:tcPr/>
                </a:tc>
                <a:tc>
                  <a:txBody>
                    <a:bodyPr/>
                    <a:lstStyle/>
                    <a:p>
                      <a:pPr algn="ctr"/>
                      <a:r>
                        <a:rPr lang="en-US" sz="2000" b="1" i="1" dirty="0"/>
                        <a:t>23</a:t>
                      </a:r>
                    </a:p>
                  </a:txBody>
                  <a:tcPr/>
                </a:tc>
                <a:tc>
                  <a:txBody>
                    <a:bodyPr/>
                    <a:lstStyle/>
                    <a:p>
                      <a:pPr algn="ctr"/>
                      <a:r>
                        <a:rPr lang="en-US" sz="2000" b="0" dirty="0"/>
                        <a:t>1880</a:t>
                      </a:r>
                    </a:p>
                  </a:txBody>
                  <a:tcPr/>
                </a:tc>
                <a:extLst>
                  <a:ext uri="{0D108BD9-81ED-4DB2-BD59-A6C34878D82A}">
                    <a16:rowId xmlns:a16="http://schemas.microsoft.com/office/drawing/2014/main" val="2057599532"/>
                  </a:ext>
                </a:extLst>
              </a:tr>
              <a:tr h="439646">
                <a:tc>
                  <a:txBody>
                    <a:bodyPr/>
                    <a:lstStyle/>
                    <a:p>
                      <a:pPr algn="ctr"/>
                      <a:r>
                        <a:rPr lang="en-US" sz="2000" b="1" dirty="0"/>
                        <a:t>INFLATE</a:t>
                      </a:r>
                    </a:p>
                  </a:txBody>
                  <a:tcPr/>
                </a:tc>
                <a:tc>
                  <a:txBody>
                    <a:bodyPr/>
                    <a:lstStyle/>
                    <a:p>
                      <a:pPr algn="ctr"/>
                      <a:r>
                        <a:rPr lang="en-US" sz="2000" b="0" dirty="0"/>
                        <a:t>433</a:t>
                      </a:r>
                    </a:p>
                  </a:txBody>
                  <a:tcPr/>
                </a:tc>
                <a:tc>
                  <a:txBody>
                    <a:bodyPr/>
                    <a:lstStyle/>
                    <a:p>
                      <a:pPr algn="ctr"/>
                      <a:r>
                        <a:rPr lang="en-US" sz="2000" b="1" i="1" dirty="0"/>
                        <a:t>4</a:t>
                      </a:r>
                    </a:p>
                  </a:txBody>
                  <a:tcPr/>
                </a:tc>
                <a:tc>
                  <a:txBody>
                    <a:bodyPr/>
                    <a:lstStyle/>
                    <a:p>
                      <a:pPr algn="ctr"/>
                      <a:r>
                        <a:rPr lang="en-US" sz="2000" b="1" i="1" dirty="0"/>
                        <a:t>2</a:t>
                      </a:r>
                    </a:p>
                  </a:txBody>
                  <a:tcPr/>
                </a:tc>
                <a:tc>
                  <a:txBody>
                    <a:bodyPr/>
                    <a:lstStyle/>
                    <a:p>
                      <a:pPr algn="ctr"/>
                      <a:r>
                        <a:rPr lang="en-US" sz="2000" b="1" i="1" dirty="0"/>
                        <a:t>17</a:t>
                      </a:r>
                    </a:p>
                  </a:txBody>
                  <a:tcPr/>
                </a:tc>
                <a:tc>
                  <a:txBody>
                    <a:bodyPr/>
                    <a:lstStyle/>
                    <a:p>
                      <a:pPr algn="ctr"/>
                      <a:r>
                        <a:rPr lang="en-US" sz="2000" b="0" dirty="0"/>
                        <a:t>1517</a:t>
                      </a:r>
                    </a:p>
                  </a:txBody>
                  <a:tcPr/>
                </a:tc>
                <a:extLst>
                  <a:ext uri="{0D108BD9-81ED-4DB2-BD59-A6C34878D82A}">
                    <a16:rowId xmlns:a16="http://schemas.microsoft.com/office/drawing/2014/main" val="3364933133"/>
                  </a:ext>
                </a:extLst>
              </a:tr>
              <a:tr h="523098">
                <a:tc>
                  <a:txBody>
                    <a:bodyPr/>
                    <a:lstStyle/>
                    <a:p>
                      <a:pPr algn="ctr"/>
                      <a:r>
                        <a:rPr lang="en-US" sz="2000" b="1" dirty="0"/>
                        <a:t>FIX@50</a:t>
                      </a:r>
                    </a:p>
                  </a:txBody>
                  <a:tcPr/>
                </a:tc>
                <a:tc>
                  <a:txBody>
                    <a:bodyPr/>
                    <a:lstStyle/>
                    <a:p>
                      <a:pPr algn="ctr"/>
                      <a:r>
                        <a:rPr lang="en-US" sz="2000" b="0" dirty="0"/>
                        <a:t>527</a:t>
                      </a:r>
                    </a:p>
                  </a:txBody>
                  <a:tcPr/>
                </a:tc>
                <a:tc>
                  <a:txBody>
                    <a:bodyPr/>
                    <a:lstStyle/>
                    <a:p>
                      <a:pPr algn="ctr"/>
                      <a:r>
                        <a:rPr lang="en-US" sz="2000" b="0" dirty="0"/>
                        <a:t>5</a:t>
                      </a:r>
                    </a:p>
                  </a:txBody>
                  <a:tcPr/>
                </a:tc>
                <a:tc>
                  <a:txBody>
                    <a:bodyPr/>
                    <a:lstStyle/>
                    <a:p>
                      <a:pPr algn="ctr"/>
                      <a:r>
                        <a:rPr lang="en-US" sz="2000" b="0" dirty="0"/>
                        <a:t>3</a:t>
                      </a:r>
                    </a:p>
                  </a:txBody>
                  <a:tcPr/>
                </a:tc>
                <a:tc>
                  <a:txBody>
                    <a:bodyPr/>
                    <a:lstStyle/>
                    <a:p>
                      <a:pPr algn="ctr"/>
                      <a:r>
                        <a:rPr lang="en-US" sz="2000" b="0" dirty="0"/>
                        <a:t>16</a:t>
                      </a:r>
                    </a:p>
                  </a:txBody>
                  <a:tcPr/>
                </a:tc>
                <a:tc>
                  <a:txBody>
                    <a:bodyPr/>
                    <a:lstStyle/>
                    <a:p>
                      <a:pPr algn="ctr"/>
                      <a:r>
                        <a:rPr lang="en-US" sz="2000" b="0" dirty="0"/>
                        <a:t>1587</a:t>
                      </a:r>
                    </a:p>
                  </a:txBody>
                  <a:tcPr/>
                </a:tc>
                <a:extLst>
                  <a:ext uri="{0D108BD9-81ED-4DB2-BD59-A6C34878D82A}">
                    <a16:rowId xmlns:a16="http://schemas.microsoft.com/office/drawing/2014/main" val="2972499566"/>
                  </a:ext>
                </a:extLst>
              </a:tr>
              <a:tr h="523098">
                <a:tc>
                  <a:txBody>
                    <a:bodyPr/>
                    <a:lstStyle/>
                    <a:p>
                      <a:pPr algn="ctr"/>
                      <a:r>
                        <a:rPr lang="en-US" sz="2000" b="1" dirty="0"/>
                        <a:t>FIX@START</a:t>
                      </a:r>
                    </a:p>
                  </a:txBody>
                  <a:tcPr/>
                </a:tc>
                <a:tc>
                  <a:txBody>
                    <a:bodyPr/>
                    <a:lstStyle/>
                    <a:p>
                      <a:pPr algn="ctr"/>
                      <a:r>
                        <a:rPr lang="en-US" sz="2000" b="0" dirty="0"/>
                        <a:t>413</a:t>
                      </a:r>
                    </a:p>
                  </a:txBody>
                  <a:tcPr/>
                </a:tc>
                <a:tc>
                  <a:txBody>
                    <a:bodyPr/>
                    <a:lstStyle/>
                    <a:p>
                      <a:pPr algn="ctr"/>
                      <a:r>
                        <a:rPr lang="en-US" sz="2000" b="0" dirty="0"/>
                        <a:t>6</a:t>
                      </a:r>
                    </a:p>
                  </a:txBody>
                  <a:tcPr/>
                </a:tc>
                <a:tc>
                  <a:txBody>
                    <a:bodyPr/>
                    <a:lstStyle/>
                    <a:p>
                      <a:pPr algn="ctr"/>
                      <a:r>
                        <a:rPr lang="en-US" sz="2000" b="0" dirty="0"/>
                        <a:t>5</a:t>
                      </a:r>
                    </a:p>
                  </a:txBody>
                  <a:tcPr/>
                </a:tc>
                <a:tc>
                  <a:txBody>
                    <a:bodyPr/>
                    <a:lstStyle/>
                    <a:p>
                      <a:pPr algn="ctr"/>
                      <a:r>
                        <a:rPr lang="en-US" sz="2000" b="0" dirty="0"/>
                        <a:t>26</a:t>
                      </a:r>
                    </a:p>
                  </a:txBody>
                  <a:tcPr/>
                </a:tc>
                <a:tc>
                  <a:txBody>
                    <a:bodyPr/>
                    <a:lstStyle/>
                    <a:p>
                      <a:pPr algn="ctr"/>
                      <a:r>
                        <a:rPr lang="en-US" sz="2000" b="0" dirty="0"/>
                        <a:t>1222</a:t>
                      </a:r>
                    </a:p>
                  </a:txBody>
                  <a:tcPr/>
                </a:tc>
                <a:extLst>
                  <a:ext uri="{0D108BD9-81ED-4DB2-BD59-A6C34878D82A}">
                    <a16:rowId xmlns:a16="http://schemas.microsoft.com/office/drawing/2014/main" val="1675704581"/>
                  </a:ext>
                </a:extLst>
              </a:tr>
              <a:tr h="414631">
                <a:tc>
                  <a:txBody>
                    <a:bodyPr/>
                    <a:lstStyle/>
                    <a:p>
                      <a:pPr algn="ctr"/>
                      <a:r>
                        <a:rPr lang="en-US" sz="2000" b="1" dirty="0"/>
                        <a:t>STEEPEN</a:t>
                      </a:r>
                    </a:p>
                  </a:txBody>
                  <a:tcPr/>
                </a:tc>
                <a:tc>
                  <a:txBody>
                    <a:bodyPr/>
                    <a:lstStyle/>
                    <a:p>
                      <a:pPr algn="ctr"/>
                      <a:r>
                        <a:rPr lang="en-US" sz="2000" b="0" dirty="0"/>
                        <a:t>618</a:t>
                      </a:r>
                    </a:p>
                  </a:txBody>
                  <a:tcPr/>
                </a:tc>
                <a:tc>
                  <a:txBody>
                    <a:bodyPr/>
                    <a:lstStyle/>
                    <a:p>
                      <a:pPr algn="ctr"/>
                      <a:r>
                        <a:rPr lang="en-US" sz="2000" b="0" dirty="0"/>
                        <a:t>7</a:t>
                      </a:r>
                    </a:p>
                  </a:txBody>
                  <a:tcPr/>
                </a:tc>
                <a:tc>
                  <a:txBody>
                    <a:bodyPr/>
                    <a:lstStyle/>
                    <a:p>
                      <a:pPr algn="ctr"/>
                      <a:r>
                        <a:rPr lang="en-US" sz="2000" b="0" dirty="0"/>
                        <a:t>4.5</a:t>
                      </a:r>
                    </a:p>
                  </a:txBody>
                  <a:tcPr/>
                </a:tc>
                <a:tc>
                  <a:txBody>
                    <a:bodyPr/>
                    <a:lstStyle/>
                    <a:p>
                      <a:pPr algn="ctr"/>
                      <a:r>
                        <a:rPr lang="en-US" sz="2000" b="0" dirty="0"/>
                        <a:t>25</a:t>
                      </a:r>
                    </a:p>
                  </a:txBody>
                  <a:tcPr/>
                </a:tc>
                <a:tc>
                  <a:txBody>
                    <a:bodyPr/>
                    <a:lstStyle/>
                    <a:p>
                      <a:pPr algn="ctr"/>
                      <a:r>
                        <a:rPr lang="en-US" sz="2000" b="0" dirty="0"/>
                        <a:t>1587</a:t>
                      </a:r>
                    </a:p>
                  </a:txBody>
                  <a:tcPr/>
                </a:tc>
                <a:extLst>
                  <a:ext uri="{0D108BD9-81ED-4DB2-BD59-A6C34878D82A}">
                    <a16:rowId xmlns:a16="http://schemas.microsoft.com/office/drawing/2014/main" val="2760487278"/>
                  </a:ext>
                </a:extLst>
              </a:tr>
              <a:tr h="496226">
                <a:tc>
                  <a:txBody>
                    <a:bodyPr/>
                    <a:lstStyle/>
                    <a:p>
                      <a:pPr algn="ctr"/>
                      <a:r>
                        <a:rPr lang="en-US" sz="2000" b="1" dirty="0"/>
                        <a:t>BASELINE</a:t>
                      </a:r>
                    </a:p>
                  </a:txBody>
                  <a:tcPr/>
                </a:tc>
                <a:tc>
                  <a:txBody>
                    <a:bodyPr/>
                    <a:lstStyle/>
                    <a:p>
                      <a:pPr algn="ctr"/>
                      <a:r>
                        <a:rPr lang="en-US" sz="2000" b="0" dirty="0"/>
                        <a:t>610</a:t>
                      </a:r>
                    </a:p>
                  </a:txBody>
                  <a:tcPr/>
                </a:tc>
                <a:tc>
                  <a:txBody>
                    <a:bodyPr/>
                    <a:lstStyle/>
                    <a:p>
                      <a:pPr algn="ctr"/>
                      <a:r>
                        <a:rPr lang="en-US" sz="2000" b="0" dirty="0"/>
                        <a:t>10</a:t>
                      </a:r>
                    </a:p>
                  </a:txBody>
                  <a:tcPr/>
                </a:tc>
                <a:tc>
                  <a:txBody>
                    <a:bodyPr/>
                    <a:lstStyle/>
                    <a:p>
                      <a:pPr algn="ctr"/>
                      <a:r>
                        <a:rPr lang="en-US" sz="2000" b="0" dirty="0"/>
                        <a:t>7</a:t>
                      </a:r>
                    </a:p>
                  </a:txBody>
                  <a:tcPr/>
                </a:tc>
                <a:tc>
                  <a:txBody>
                    <a:bodyPr/>
                    <a:lstStyle/>
                    <a:p>
                      <a:pPr algn="ctr"/>
                      <a:r>
                        <a:rPr lang="en-US" sz="2000" b="0" dirty="0"/>
                        <a:t>25</a:t>
                      </a:r>
                    </a:p>
                  </a:txBody>
                  <a:tcPr/>
                </a:tc>
                <a:tc>
                  <a:txBody>
                    <a:bodyPr/>
                    <a:lstStyle/>
                    <a:p>
                      <a:pPr algn="ctr"/>
                      <a:r>
                        <a:rPr lang="en-US" sz="2000" b="0" dirty="0"/>
                        <a:t>1260</a:t>
                      </a:r>
                    </a:p>
                  </a:txBody>
                  <a:tcPr/>
                </a:tc>
                <a:extLst>
                  <a:ext uri="{0D108BD9-81ED-4DB2-BD59-A6C34878D82A}">
                    <a16:rowId xmlns:a16="http://schemas.microsoft.com/office/drawing/2014/main" val="4037452565"/>
                  </a:ext>
                </a:extLst>
              </a:tr>
              <a:tr h="398865">
                <a:tc>
                  <a:txBody>
                    <a:bodyPr/>
                    <a:lstStyle/>
                    <a:p>
                      <a:pPr algn="ctr"/>
                      <a:r>
                        <a:rPr lang="en-US" sz="2000" b="1" dirty="0"/>
                        <a:t>SMOOTH</a:t>
                      </a:r>
                    </a:p>
                  </a:txBody>
                  <a:tcPr/>
                </a:tc>
                <a:tc>
                  <a:txBody>
                    <a:bodyPr/>
                    <a:lstStyle/>
                    <a:p>
                      <a:pPr algn="ctr"/>
                      <a:r>
                        <a:rPr lang="en-US" sz="2000" b="0" dirty="0"/>
                        <a:t>762</a:t>
                      </a:r>
                    </a:p>
                  </a:txBody>
                  <a:tcPr/>
                </a:tc>
                <a:tc>
                  <a:txBody>
                    <a:bodyPr/>
                    <a:lstStyle/>
                    <a:p>
                      <a:pPr algn="ctr"/>
                      <a:r>
                        <a:rPr lang="en-US" sz="2000" b="1" i="1" dirty="0"/>
                        <a:t>10</a:t>
                      </a:r>
                    </a:p>
                  </a:txBody>
                  <a:tcPr/>
                </a:tc>
                <a:tc>
                  <a:txBody>
                    <a:bodyPr/>
                    <a:lstStyle/>
                    <a:p>
                      <a:pPr algn="ctr"/>
                      <a:r>
                        <a:rPr lang="en-US" sz="2000" b="1" i="1" dirty="0"/>
                        <a:t>8</a:t>
                      </a:r>
                    </a:p>
                  </a:txBody>
                  <a:tcPr/>
                </a:tc>
                <a:tc>
                  <a:txBody>
                    <a:bodyPr/>
                    <a:lstStyle/>
                    <a:p>
                      <a:pPr algn="ctr"/>
                      <a:r>
                        <a:rPr lang="en-US" sz="2000" b="1" i="1" dirty="0"/>
                        <a:t>28</a:t>
                      </a:r>
                    </a:p>
                  </a:txBody>
                  <a:tcPr/>
                </a:tc>
                <a:tc>
                  <a:txBody>
                    <a:bodyPr/>
                    <a:lstStyle/>
                    <a:p>
                      <a:pPr algn="ctr"/>
                      <a:r>
                        <a:rPr lang="en-US" sz="2000" b="0" dirty="0"/>
                        <a:t>1416</a:t>
                      </a:r>
                    </a:p>
                  </a:txBody>
                  <a:tcPr/>
                </a:tc>
                <a:extLst>
                  <a:ext uri="{0D108BD9-81ED-4DB2-BD59-A6C34878D82A}">
                    <a16:rowId xmlns:a16="http://schemas.microsoft.com/office/drawing/2014/main" val="2496967902"/>
                  </a:ext>
                </a:extLst>
              </a:tr>
              <a:tr h="419635">
                <a:tc>
                  <a:txBody>
                    <a:bodyPr/>
                    <a:lstStyle/>
                    <a:p>
                      <a:pPr algn="ctr"/>
                      <a:r>
                        <a:rPr lang="en-US" sz="2000" b="1" dirty="0"/>
                        <a:t>DEFLATE</a:t>
                      </a:r>
                    </a:p>
                  </a:txBody>
                  <a:tcPr/>
                </a:tc>
                <a:tc>
                  <a:txBody>
                    <a:bodyPr/>
                    <a:lstStyle/>
                    <a:p>
                      <a:pPr algn="ctr"/>
                      <a:r>
                        <a:rPr lang="en-US" sz="2000" b="0" dirty="0"/>
                        <a:t>682</a:t>
                      </a:r>
                    </a:p>
                  </a:txBody>
                  <a:tcPr/>
                </a:tc>
                <a:tc>
                  <a:txBody>
                    <a:bodyPr/>
                    <a:lstStyle/>
                    <a:p>
                      <a:pPr algn="ctr"/>
                      <a:r>
                        <a:rPr lang="en-US" sz="2000" b="1" i="1" dirty="0"/>
                        <a:t>15</a:t>
                      </a:r>
                    </a:p>
                  </a:txBody>
                  <a:tcPr/>
                </a:tc>
                <a:tc>
                  <a:txBody>
                    <a:bodyPr/>
                    <a:lstStyle/>
                    <a:p>
                      <a:pPr algn="ctr"/>
                      <a:r>
                        <a:rPr lang="en-US" sz="2000" b="1" i="1" dirty="0"/>
                        <a:t>14</a:t>
                      </a:r>
                    </a:p>
                  </a:txBody>
                  <a:tcPr/>
                </a:tc>
                <a:tc>
                  <a:txBody>
                    <a:bodyPr/>
                    <a:lstStyle/>
                    <a:p>
                      <a:pPr algn="ctr"/>
                      <a:r>
                        <a:rPr lang="en-US" sz="2000" b="1" i="1" dirty="0"/>
                        <a:t>28</a:t>
                      </a:r>
                    </a:p>
                  </a:txBody>
                  <a:tcPr/>
                </a:tc>
                <a:tc>
                  <a:txBody>
                    <a:bodyPr/>
                    <a:lstStyle/>
                    <a:p>
                      <a:pPr algn="ctr"/>
                      <a:r>
                        <a:rPr lang="en-US" sz="2000" b="0" dirty="0"/>
                        <a:t>1328</a:t>
                      </a:r>
                    </a:p>
                  </a:txBody>
                  <a:tcPr/>
                </a:tc>
                <a:extLst>
                  <a:ext uri="{0D108BD9-81ED-4DB2-BD59-A6C34878D82A}">
                    <a16:rowId xmlns:a16="http://schemas.microsoft.com/office/drawing/2014/main" val="72339837"/>
                  </a:ext>
                </a:extLst>
              </a:tr>
            </a:tbl>
          </a:graphicData>
        </a:graphic>
      </p:graphicFrame>
      <p:sp>
        <p:nvSpPr>
          <p:cNvPr id="5" name="Rectangle 4">
            <a:extLst>
              <a:ext uri="{FF2B5EF4-FFF2-40B4-BE49-F238E27FC236}">
                <a16:creationId xmlns:a16="http://schemas.microsoft.com/office/drawing/2014/main" id="{D161F3BA-3A73-45D2-97E9-90551D0018B8}"/>
              </a:ext>
            </a:extLst>
          </p:cNvPr>
          <p:cNvSpPr/>
          <p:nvPr/>
        </p:nvSpPr>
        <p:spPr>
          <a:xfrm>
            <a:off x="4322388" y="1151464"/>
            <a:ext cx="4989688"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65B2B18-B0C8-4AEB-AA1F-74129A228974}"/>
              </a:ext>
            </a:extLst>
          </p:cNvPr>
          <p:cNvSpPr txBox="1">
            <a:spLocks/>
          </p:cNvSpPr>
          <p:nvPr/>
        </p:nvSpPr>
        <p:spPr>
          <a:xfrm>
            <a:off x="2102560" y="5566197"/>
            <a:ext cx="9429344" cy="35626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rPr>
              <a:t>Statistical Tests: Aligned Rank Transform, post-hoc Wilcoxon Rank-Sum Test</a:t>
            </a:r>
          </a:p>
        </p:txBody>
      </p:sp>
      <p:sp>
        <p:nvSpPr>
          <p:cNvPr id="8" name="Content Placeholder 2">
            <a:extLst>
              <a:ext uri="{FF2B5EF4-FFF2-40B4-BE49-F238E27FC236}">
                <a16:creationId xmlns:a16="http://schemas.microsoft.com/office/drawing/2014/main" id="{7E4A65B2-DF6C-479D-8B41-014A08476B27}"/>
              </a:ext>
            </a:extLst>
          </p:cNvPr>
          <p:cNvSpPr txBox="1">
            <a:spLocks/>
          </p:cNvSpPr>
          <p:nvPr/>
        </p:nvSpPr>
        <p:spPr>
          <a:xfrm>
            <a:off x="0" y="5988672"/>
            <a:ext cx="11308080" cy="67267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i="1" dirty="0">
                <a:solidFill>
                  <a:schemeClr val="tx1"/>
                </a:solidFill>
              </a:rPr>
              <a:t>Levels Attempted</a:t>
            </a:r>
            <a:r>
              <a:rPr lang="en-US" dirty="0">
                <a:solidFill>
                  <a:schemeClr val="tx1"/>
                </a:solidFill>
              </a:rPr>
              <a:t>, </a:t>
            </a:r>
            <a:r>
              <a:rPr lang="en-US" i="1" dirty="0">
                <a:solidFill>
                  <a:schemeClr val="tx1"/>
                </a:solidFill>
              </a:rPr>
              <a:t>Levels Completed</a:t>
            </a:r>
            <a:r>
              <a:rPr lang="en-US" dirty="0">
                <a:solidFill>
                  <a:schemeClr val="tx1"/>
                </a:solidFill>
              </a:rPr>
              <a:t> and </a:t>
            </a:r>
            <a:r>
              <a:rPr lang="en-US" i="1" dirty="0">
                <a:solidFill>
                  <a:schemeClr val="tx1"/>
                </a:solidFill>
              </a:rPr>
              <a:t>Perceived Competence</a:t>
            </a:r>
            <a:r>
              <a:rPr lang="en-US" dirty="0">
                <a:solidFill>
                  <a:schemeClr val="tx1"/>
                </a:solidFill>
              </a:rPr>
              <a:t> increased by making curve ‘easier’</a:t>
            </a:r>
          </a:p>
          <a:p>
            <a:r>
              <a:rPr lang="en-US" i="1" dirty="0">
                <a:solidFill>
                  <a:schemeClr val="tx1"/>
                </a:solidFill>
              </a:rPr>
              <a:t>Highest Level Rating</a:t>
            </a:r>
            <a:r>
              <a:rPr lang="en-US" dirty="0">
                <a:solidFill>
                  <a:schemeClr val="tx1"/>
                </a:solidFill>
              </a:rPr>
              <a:t> increased by making curve ‘harder’</a:t>
            </a:r>
            <a:endParaRPr lang="en-US" i="1" dirty="0">
              <a:solidFill>
                <a:schemeClr val="tx1"/>
              </a:solidFill>
            </a:endParaRPr>
          </a:p>
          <a:p>
            <a:endParaRPr lang="en-US" i="1" dirty="0">
              <a:solidFill>
                <a:schemeClr val="tx1"/>
              </a:solidFill>
            </a:endParaRPr>
          </a:p>
        </p:txBody>
      </p:sp>
      <p:sp>
        <p:nvSpPr>
          <p:cNvPr id="10" name="Rectangle 9">
            <a:extLst>
              <a:ext uri="{FF2B5EF4-FFF2-40B4-BE49-F238E27FC236}">
                <a16:creationId xmlns:a16="http://schemas.microsoft.com/office/drawing/2014/main" id="{BFF0FE5C-E770-42FA-95F1-6CE14AC69F4D}"/>
              </a:ext>
            </a:extLst>
          </p:cNvPr>
          <p:cNvSpPr/>
          <p:nvPr/>
        </p:nvSpPr>
        <p:spPr>
          <a:xfrm>
            <a:off x="9314966" y="1144460"/>
            <a:ext cx="1716229"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085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3879-7306-47AB-B7EE-EF932B32D5D4}"/>
              </a:ext>
            </a:extLst>
          </p:cNvPr>
          <p:cNvSpPr>
            <a:spLocks noGrp="1"/>
          </p:cNvSpPr>
          <p:nvPr>
            <p:ph type="title"/>
          </p:nvPr>
        </p:nvSpPr>
        <p:spPr>
          <a:xfrm>
            <a:off x="913795" y="96350"/>
            <a:ext cx="10353762" cy="970450"/>
          </a:xfrm>
        </p:spPr>
        <p:txBody>
          <a:bodyPr/>
          <a:lstStyle/>
          <a:p>
            <a:r>
              <a:rPr lang="en-US" dirty="0">
                <a:solidFill>
                  <a:schemeClr val="tx1"/>
                </a:solidFill>
              </a:rPr>
              <a:t>Results</a:t>
            </a:r>
          </a:p>
        </p:txBody>
      </p:sp>
      <p:graphicFrame>
        <p:nvGraphicFramePr>
          <p:cNvPr id="6" name="Table 5">
            <a:extLst>
              <a:ext uri="{FF2B5EF4-FFF2-40B4-BE49-F238E27FC236}">
                <a16:creationId xmlns:a16="http://schemas.microsoft.com/office/drawing/2014/main" id="{0A7B46DF-9E47-4C34-9BD8-78E406E26827}"/>
              </a:ext>
            </a:extLst>
          </p:cNvPr>
          <p:cNvGraphicFramePr>
            <a:graphicFrameLocks noGrp="1"/>
          </p:cNvGraphicFramePr>
          <p:nvPr>
            <p:extLst/>
          </p:nvPr>
        </p:nvGraphicFramePr>
        <p:xfrm>
          <a:off x="1172269" y="1122218"/>
          <a:ext cx="9836814" cy="4443981"/>
        </p:xfrm>
        <a:graphic>
          <a:graphicData uri="http://schemas.openxmlformats.org/drawingml/2006/table">
            <a:tbl>
              <a:tblPr firstRow="1" bandRow="1">
                <a:tableStyleId>{073A0DAA-6AF3-43AB-8588-CEC1D06C72B9}</a:tableStyleId>
              </a:tblPr>
              <a:tblGrid>
                <a:gridCol w="1782752">
                  <a:extLst>
                    <a:ext uri="{9D8B030D-6E8A-4147-A177-3AD203B41FA5}">
                      <a16:colId xmlns:a16="http://schemas.microsoft.com/office/drawing/2014/main" val="1968472283"/>
                    </a:ext>
                  </a:extLst>
                </a:gridCol>
                <a:gridCol w="1336298">
                  <a:extLst>
                    <a:ext uri="{9D8B030D-6E8A-4147-A177-3AD203B41FA5}">
                      <a16:colId xmlns:a16="http://schemas.microsoft.com/office/drawing/2014/main" val="208702522"/>
                    </a:ext>
                  </a:extLst>
                </a:gridCol>
                <a:gridCol w="1715427">
                  <a:extLst>
                    <a:ext uri="{9D8B030D-6E8A-4147-A177-3AD203B41FA5}">
                      <a16:colId xmlns:a16="http://schemas.microsoft.com/office/drawing/2014/main" val="1645505141"/>
                    </a:ext>
                  </a:extLst>
                </a:gridCol>
                <a:gridCol w="1698996">
                  <a:extLst>
                    <a:ext uri="{9D8B030D-6E8A-4147-A177-3AD203B41FA5}">
                      <a16:colId xmlns:a16="http://schemas.microsoft.com/office/drawing/2014/main" val="2676788788"/>
                    </a:ext>
                  </a:extLst>
                </a:gridCol>
                <a:gridCol w="1593366">
                  <a:extLst>
                    <a:ext uri="{9D8B030D-6E8A-4147-A177-3AD203B41FA5}">
                      <a16:colId xmlns:a16="http://schemas.microsoft.com/office/drawing/2014/main" val="19354712"/>
                    </a:ext>
                  </a:extLst>
                </a:gridCol>
                <a:gridCol w="1709975">
                  <a:extLst>
                    <a:ext uri="{9D8B030D-6E8A-4147-A177-3AD203B41FA5}">
                      <a16:colId xmlns:a16="http://schemas.microsoft.com/office/drawing/2014/main" val="3787806700"/>
                    </a:ext>
                  </a:extLst>
                </a:gridCol>
              </a:tblGrid>
              <a:tr h="705684">
                <a:tc>
                  <a:txBody>
                    <a:bodyPr/>
                    <a:lstStyle/>
                    <a:p>
                      <a:pPr algn="ctr"/>
                      <a:endParaRPr lang="en-US" sz="2000" dirty="0"/>
                    </a:p>
                  </a:txBody>
                  <a:tcPr/>
                </a:tc>
                <a:tc>
                  <a:txBody>
                    <a:bodyPr/>
                    <a:lstStyle/>
                    <a:p>
                      <a:pPr algn="ctr"/>
                      <a:r>
                        <a:rPr lang="en-US" sz="2000" dirty="0"/>
                        <a:t>Play Time</a:t>
                      </a:r>
                    </a:p>
                  </a:txBody>
                  <a:tcPr/>
                </a:tc>
                <a:tc>
                  <a:txBody>
                    <a:bodyPr/>
                    <a:lstStyle/>
                    <a:p>
                      <a:pPr algn="ctr"/>
                      <a:r>
                        <a:rPr lang="en-US" sz="2000" dirty="0"/>
                        <a:t>Levels Attempted</a:t>
                      </a:r>
                    </a:p>
                  </a:txBody>
                  <a:tcPr/>
                </a:tc>
                <a:tc>
                  <a:txBody>
                    <a:bodyPr/>
                    <a:lstStyle/>
                    <a:p>
                      <a:pPr algn="ctr"/>
                      <a:r>
                        <a:rPr lang="en-US" sz="2000" dirty="0"/>
                        <a:t>Levels Completed</a:t>
                      </a:r>
                    </a:p>
                  </a:txBody>
                  <a:tcPr/>
                </a:tc>
                <a:tc>
                  <a:txBody>
                    <a:bodyPr/>
                    <a:lstStyle/>
                    <a:p>
                      <a:pPr algn="ctr"/>
                      <a:r>
                        <a:rPr lang="en-US" sz="2000" dirty="0"/>
                        <a:t>Perceived Competence</a:t>
                      </a:r>
                    </a:p>
                  </a:txBody>
                  <a:tcPr/>
                </a:tc>
                <a:tc>
                  <a:txBody>
                    <a:bodyPr/>
                    <a:lstStyle/>
                    <a:p>
                      <a:pPr algn="ctr"/>
                      <a:r>
                        <a:rPr lang="en-US" sz="2000" dirty="0"/>
                        <a:t>Highest Level Rating</a:t>
                      </a:r>
                    </a:p>
                  </a:txBody>
                  <a:tcPr/>
                </a:tc>
                <a:extLst>
                  <a:ext uri="{0D108BD9-81ED-4DB2-BD59-A6C34878D82A}">
                    <a16:rowId xmlns:a16="http://schemas.microsoft.com/office/drawing/2014/main" val="1699786582"/>
                  </a:ext>
                </a:extLst>
              </a:tr>
              <a:tr h="523098">
                <a:tc>
                  <a:txBody>
                    <a:bodyPr/>
                    <a:lstStyle/>
                    <a:p>
                      <a:pPr algn="ctr"/>
                      <a:r>
                        <a:rPr lang="en-US" sz="2000" b="1" dirty="0"/>
                        <a:t>INVERT</a:t>
                      </a:r>
                    </a:p>
                  </a:txBody>
                  <a:tcPr/>
                </a:tc>
                <a:tc>
                  <a:txBody>
                    <a:bodyPr/>
                    <a:lstStyle/>
                    <a:p>
                      <a:pPr algn="ctr"/>
                      <a:r>
                        <a:rPr lang="en-US" sz="2000" b="0" dirty="0"/>
                        <a:t>516</a:t>
                      </a:r>
                    </a:p>
                  </a:txBody>
                  <a:tcPr/>
                </a:tc>
                <a:tc>
                  <a:txBody>
                    <a:bodyPr/>
                    <a:lstStyle/>
                    <a:p>
                      <a:pPr algn="ctr"/>
                      <a:r>
                        <a:rPr lang="en-US" sz="2000" b="1" i="1" dirty="0"/>
                        <a:t>4</a:t>
                      </a:r>
                    </a:p>
                  </a:txBody>
                  <a:tcPr/>
                </a:tc>
                <a:tc>
                  <a:txBody>
                    <a:bodyPr/>
                    <a:lstStyle/>
                    <a:p>
                      <a:pPr algn="ctr"/>
                      <a:r>
                        <a:rPr lang="en-US" sz="2000" b="1" i="1" dirty="0"/>
                        <a:t>0</a:t>
                      </a:r>
                    </a:p>
                  </a:txBody>
                  <a:tcPr/>
                </a:tc>
                <a:tc>
                  <a:txBody>
                    <a:bodyPr/>
                    <a:lstStyle/>
                    <a:p>
                      <a:pPr algn="ctr"/>
                      <a:r>
                        <a:rPr lang="en-US" sz="2000" b="1" i="1" dirty="0"/>
                        <a:t>23</a:t>
                      </a:r>
                    </a:p>
                  </a:txBody>
                  <a:tcPr/>
                </a:tc>
                <a:tc>
                  <a:txBody>
                    <a:bodyPr/>
                    <a:lstStyle/>
                    <a:p>
                      <a:pPr algn="ctr"/>
                      <a:r>
                        <a:rPr lang="en-US" sz="2000" b="0" dirty="0"/>
                        <a:t>1880</a:t>
                      </a:r>
                    </a:p>
                  </a:txBody>
                  <a:tcPr/>
                </a:tc>
                <a:extLst>
                  <a:ext uri="{0D108BD9-81ED-4DB2-BD59-A6C34878D82A}">
                    <a16:rowId xmlns:a16="http://schemas.microsoft.com/office/drawing/2014/main" val="2057599532"/>
                  </a:ext>
                </a:extLst>
              </a:tr>
              <a:tr h="439646">
                <a:tc>
                  <a:txBody>
                    <a:bodyPr/>
                    <a:lstStyle/>
                    <a:p>
                      <a:pPr algn="ctr"/>
                      <a:r>
                        <a:rPr lang="en-US" sz="2000" b="1" dirty="0"/>
                        <a:t>INFLATE</a:t>
                      </a:r>
                    </a:p>
                  </a:txBody>
                  <a:tcPr/>
                </a:tc>
                <a:tc>
                  <a:txBody>
                    <a:bodyPr/>
                    <a:lstStyle/>
                    <a:p>
                      <a:pPr algn="ctr"/>
                      <a:r>
                        <a:rPr lang="en-US" sz="2000" b="0" dirty="0"/>
                        <a:t>433</a:t>
                      </a:r>
                    </a:p>
                  </a:txBody>
                  <a:tcPr/>
                </a:tc>
                <a:tc>
                  <a:txBody>
                    <a:bodyPr/>
                    <a:lstStyle/>
                    <a:p>
                      <a:pPr algn="ctr"/>
                      <a:r>
                        <a:rPr lang="en-US" sz="2000" b="1" i="1" dirty="0"/>
                        <a:t>4</a:t>
                      </a:r>
                    </a:p>
                  </a:txBody>
                  <a:tcPr/>
                </a:tc>
                <a:tc>
                  <a:txBody>
                    <a:bodyPr/>
                    <a:lstStyle/>
                    <a:p>
                      <a:pPr algn="ctr"/>
                      <a:r>
                        <a:rPr lang="en-US" sz="2000" b="1" i="1" dirty="0"/>
                        <a:t>2</a:t>
                      </a:r>
                    </a:p>
                  </a:txBody>
                  <a:tcPr/>
                </a:tc>
                <a:tc>
                  <a:txBody>
                    <a:bodyPr/>
                    <a:lstStyle/>
                    <a:p>
                      <a:pPr algn="ctr"/>
                      <a:r>
                        <a:rPr lang="en-US" sz="2000" b="1" i="1" dirty="0"/>
                        <a:t>17</a:t>
                      </a:r>
                    </a:p>
                  </a:txBody>
                  <a:tcPr/>
                </a:tc>
                <a:tc>
                  <a:txBody>
                    <a:bodyPr/>
                    <a:lstStyle/>
                    <a:p>
                      <a:pPr algn="ctr"/>
                      <a:r>
                        <a:rPr lang="en-US" sz="2000" b="0" dirty="0"/>
                        <a:t>1517</a:t>
                      </a:r>
                    </a:p>
                  </a:txBody>
                  <a:tcPr/>
                </a:tc>
                <a:extLst>
                  <a:ext uri="{0D108BD9-81ED-4DB2-BD59-A6C34878D82A}">
                    <a16:rowId xmlns:a16="http://schemas.microsoft.com/office/drawing/2014/main" val="3364933133"/>
                  </a:ext>
                </a:extLst>
              </a:tr>
              <a:tr h="523098">
                <a:tc>
                  <a:txBody>
                    <a:bodyPr/>
                    <a:lstStyle/>
                    <a:p>
                      <a:pPr algn="ctr"/>
                      <a:r>
                        <a:rPr lang="en-US" sz="2000" b="1" dirty="0"/>
                        <a:t>FIX@50</a:t>
                      </a:r>
                    </a:p>
                  </a:txBody>
                  <a:tcPr/>
                </a:tc>
                <a:tc>
                  <a:txBody>
                    <a:bodyPr/>
                    <a:lstStyle/>
                    <a:p>
                      <a:pPr algn="ctr"/>
                      <a:r>
                        <a:rPr lang="en-US" sz="2000" b="0" dirty="0"/>
                        <a:t>527</a:t>
                      </a:r>
                    </a:p>
                  </a:txBody>
                  <a:tcPr/>
                </a:tc>
                <a:tc>
                  <a:txBody>
                    <a:bodyPr/>
                    <a:lstStyle/>
                    <a:p>
                      <a:pPr algn="ctr"/>
                      <a:r>
                        <a:rPr lang="en-US" sz="2000" b="0" dirty="0"/>
                        <a:t>5</a:t>
                      </a:r>
                    </a:p>
                  </a:txBody>
                  <a:tcPr/>
                </a:tc>
                <a:tc>
                  <a:txBody>
                    <a:bodyPr/>
                    <a:lstStyle/>
                    <a:p>
                      <a:pPr algn="ctr"/>
                      <a:r>
                        <a:rPr lang="en-US" sz="2000" b="0" dirty="0"/>
                        <a:t>3</a:t>
                      </a:r>
                    </a:p>
                  </a:txBody>
                  <a:tcPr/>
                </a:tc>
                <a:tc>
                  <a:txBody>
                    <a:bodyPr/>
                    <a:lstStyle/>
                    <a:p>
                      <a:pPr algn="ctr"/>
                      <a:r>
                        <a:rPr lang="en-US" sz="2000" b="0" dirty="0"/>
                        <a:t>16</a:t>
                      </a:r>
                    </a:p>
                  </a:txBody>
                  <a:tcPr/>
                </a:tc>
                <a:tc>
                  <a:txBody>
                    <a:bodyPr/>
                    <a:lstStyle/>
                    <a:p>
                      <a:pPr algn="ctr"/>
                      <a:r>
                        <a:rPr lang="en-US" sz="2000" b="0" dirty="0"/>
                        <a:t>1587</a:t>
                      </a:r>
                    </a:p>
                  </a:txBody>
                  <a:tcPr/>
                </a:tc>
                <a:extLst>
                  <a:ext uri="{0D108BD9-81ED-4DB2-BD59-A6C34878D82A}">
                    <a16:rowId xmlns:a16="http://schemas.microsoft.com/office/drawing/2014/main" val="2972499566"/>
                  </a:ext>
                </a:extLst>
              </a:tr>
              <a:tr h="523098">
                <a:tc>
                  <a:txBody>
                    <a:bodyPr/>
                    <a:lstStyle/>
                    <a:p>
                      <a:pPr algn="ctr"/>
                      <a:r>
                        <a:rPr lang="en-US" sz="2000" b="1" dirty="0"/>
                        <a:t>FIX@START</a:t>
                      </a:r>
                    </a:p>
                  </a:txBody>
                  <a:tcPr/>
                </a:tc>
                <a:tc>
                  <a:txBody>
                    <a:bodyPr/>
                    <a:lstStyle/>
                    <a:p>
                      <a:pPr algn="ctr"/>
                      <a:r>
                        <a:rPr lang="en-US" sz="2000" b="0" dirty="0"/>
                        <a:t>413</a:t>
                      </a:r>
                    </a:p>
                  </a:txBody>
                  <a:tcPr/>
                </a:tc>
                <a:tc>
                  <a:txBody>
                    <a:bodyPr/>
                    <a:lstStyle/>
                    <a:p>
                      <a:pPr algn="ctr"/>
                      <a:r>
                        <a:rPr lang="en-US" sz="2000" b="0" dirty="0"/>
                        <a:t>6</a:t>
                      </a:r>
                    </a:p>
                  </a:txBody>
                  <a:tcPr/>
                </a:tc>
                <a:tc>
                  <a:txBody>
                    <a:bodyPr/>
                    <a:lstStyle/>
                    <a:p>
                      <a:pPr algn="ctr"/>
                      <a:r>
                        <a:rPr lang="en-US" sz="2000" b="0" dirty="0"/>
                        <a:t>5</a:t>
                      </a:r>
                    </a:p>
                  </a:txBody>
                  <a:tcPr/>
                </a:tc>
                <a:tc>
                  <a:txBody>
                    <a:bodyPr/>
                    <a:lstStyle/>
                    <a:p>
                      <a:pPr algn="ctr"/>
                      <a:r>
                        <a:rPr lang="en-US" sz="2000" b="0" dirty="0"/>
                        <a:t>26</a:t>
                      </a:r>
                    </a:p>
                  </a:txBody>
                  <a:tcPr/>
                </a:tc>
                <a:tc>
                  <a:txBody>
                    <a:bodyPr/>
                    <a:lstStyle/>
                    <a:p>
                      <a:pPr algn="ctr"/>
                      <a:r>
                        <a:rPr lang="en-US" sz="2000" b="0" dirty="0"/>
                        <a:t>1222</a:t>
                      </a:r>
                    </a:p>
                  </a:txBody>
                  <a:tcPr/>
                </a:tc>
                <a:extLst>
                  <a:ext uri="{0D108BD9-81ED-4DB2-BD59-A6C34878D82A}">
                    <a16:rowId xmlns:a16="http://schemas.microsoft.com/office/drawing/2014/main" val="1675704581"/>
                  </a:ext>
                </a:extLst>
              </a:tr>
              <a:tr h="414631">
                <a:tc>
                  <a:txBody>
                    <a:bodyPr/>
                    <a:lstStyle/>
                    <a:p>
                      <a:pPr algn="ctr"/>
                      <a:r>
                        <a:rPr lang="en-US" sz="2000" b="1" dirty="0"/>
                        <a:t>STEEPEN</a:t>
                      </a:r>
                    </a:p>
                  </a:txBody>
                  <a:tcPr/>
                </a:tc>
                <a:tc>
                  <a:txBody>
                    <a:bodyPr/>
                    <a:lstStyle/>
                    <a:p>
                      <a:pPr algn="ctr"/>
                      <a:r>
                        <a:rPr lang="en-US" sz="2000" b="0" dirty="0"/>
                        <a:t>618</a:t>
                      </a:r>
                    </a:p>
                  </a:txBody>
                  <a:tcPr/>
                </a:tc>
                <a:tc>
                  <a:txBody>
                    <a:bodyPr/>
                    <a:lstStyle/>
                    <a:p>
                      <a:pPr algn="ctr"/>
                      <a:r>
                        <a:rPr lang="en-US" sz="2000" b="0" dirty="0"/>
                        <a:t>7</a:t>
                      </a:r>
                    </a:p>
                  </a:txBody>
                  <a:tcPr/>
                </a:tc>
                <a:tc>
                  <a:txBody>
                    <a:bodyPr/>
                    <a:lstStyle/>
                    <a:p>
                      <a:pPr algn="ctr"/>
                      <a:r>
                        <a:rPr lang="en-US" sz="2000" b="0" dirty="0"/>
                        <a:t>4.5</a:t>
                      </a:r>
                    </a:p>
                  </a:txBody>
                  <a:tcPr/>
                </a:tc>
                <a:tc>
                  <a:txBody>
                    <a:bodyPr/>
                    <a:lstStyle/>
                    <a:p>
                      <a:pPr algn="ctr"/>
                      <a:r>
                        <a:rPr lang="en-US" sz="2000" b="0" dirty="0"/>
                        <a:t>25</a:t>
                      </a:r>
                    </a:p>
                  </a:txBody>
                  <a:tcPr/>
                </a:tc>
                <a:tc>
                  <a:txBody>
                    <a:bodyPr/>
                    <a:lstStyle/>
                    <a:p>
                      <a:pPr algn="ctr"/>
                      <a:r>
                        <a:rPr lang="en-US" sz="2000" b="0" dirty="0"/>
                        <a:t>1587</a:t>
                      </a:r>
                    </a:p>
                  </a:txBody>
                  <a:tcPr/>
                </a:tc>
                <a:extLst>
                  <a:ext uri="{0D108BD9-81ED-4DB2-BD59-A6C34878D82A}">
                    <a16:rowId xmlns:a16="http://schemas.microsoft.com/office/drawing/2014/main" val="2760487278"/>
                  </a:ext>
                </a:extLst>
              </a:tr>
              <a:tr h="496226">
                <a:tc>
                  <a:txBody>
                    <a:bodyPr/>
                    <a:lstStyle/>
                    <a:p>
                      <a:pPr algn="ctr"/>
                      <a:r>
                        <a:rPr lang="en-US" sz="2000" b="1" dirty="0"/>
                        <a:t>BASELINE</a:t>
                      </a:r>
                    </a:p>
                  </a:txBody>
                  <a:tcPr/>
                </a:tc>
                <a:tc>
                  <a:txBody>
                    <a:bodyPr/>
                    <a:lstStyle/>
                    <a:p>
                      <a:pPr algn="ctr"/>
                      <a:r>
                        <a:rPr lang="en-US" sz="2000" b="0" dirty="0"/>
                        <a:t>610</a:t>
                      </a:r>
                    </a:p>
                  </a:txBody>
                  <a:tcPr/>
                </a:tc>
                <a:tc>
                  <a:txBody>
                    <a:bodyPr/>
                    <a:lstStyle/>
                    <a:p>
                      <a:pPr algn="ctr"/>
                      <a:r>
                        <a:rPr lang="en-US" sz="2000" b="0" dirty="0"/>
                        <a:t>10</a:t>
                      </a:r>
                    </a:p>
                  </a:txBody>
                  <a:tcPr/>
                </a:tc>
                <a:tc>
                  <a:txBody>
                    <a:bodyPr/>
                    <a:lstStyle/>
                    <a:p>
                      <a:pPr algn="ctr"/>
                      <a:r>
                        <a:rPr lang="en-US" sz="2000" b="0" dirty="0"/>
                        <a:t>7</a:t>
                      </a:r>
                    </a:p>
                  </a:txBody>
                  <a:tcPr/>
                </a:tc>
                <a:tc>
                  <a:txBody>
                    <a:bodyPr/>
                    <a:lstStyle/>
                    <a:p>
                      <a:pPr algn="ctr"/>
                      <a:r>
                        <a:rPr lang="en-US" sz="2000" b="0" dirty="0"/>
                        <a:t>25</a:t>
                      </a:r>
                    </a:p>
                  </a:txBody>
                  <a:tcPr/>
                </a:tc>
                <a:tc>
                  <a:txBody>
                    <a:bodyPr/>
                    <a:lstStyle/>
                    <a:p>
                      <a:pPr algn="ctr"/>
                      <a:r>
                        <a:rPr lang="en-US" sz="2000" b="0" dirty="0"/>
                        <a:t>1260</a:t>
                      </a:r>
                    </a:p>
                  </a:txBody>
                  <a:tcPr/>
                </a:tc>
                <a:extLst>
                  <a:ext uri="{0D108BD9-81ED-4DB2-BD59-A6C34878D82A}">
                    <a16:rowId xmlns:a16="http://schemas.microsoft.com/office/drawing/2014/main" val="4037452565"/>
                  </a:ext>
                </a:extLst>
              </a:tr>
              <a:tr h="398865">
                <a:tc>
                  <a:txBody>
                    <a:bodyPr/>
                    <a:lstStyle/>
                    <a:p>
                      <a:pPr algn="ctr"/>
                      <a:r>
                        <a:rPr lang="en-US" sz="2000" b="1" dirty="0"/>
                        <a:t>SMOOTH</a:t>
                      </a:r>
                    </a:p>
                  </a:txBody>
                  <a:tcPr/>
                </a:tc>
                <a:tc>
                  <a:txBody>
                    <a:bodyPr/>
                    <a:lstStyle/>
                    <a:p>
                      <a:pPr algn="ctr"/>
                      <a:r>
                        <a:rPr lang="en-US" sz="2000" b="0" dirty="0"/>
                        <a:t>762</a:t>
                      </a:r>
                    </a:p>
                  </a:txBody>
                  <a:tcPr/>
                </a:tc>
                <a:tc>
                  <a:txBody>
                    <a:bodyPr/>
                    <a:lstStyle/>
                    <a:p>
                      <a:pPr algn="ctr"/>
                      <a:r>
                        <a:rPr lang="en-US" sz="2000" b="1" i="1" dirty="0"/>
                        <a:t>10</a:t>
                      </a:r>
                    </a:p>
                  </a:txBody>
                  <a:tcPr/>
                </a:tc>
                <a:tc>
                  <a:txBody>
                    <a:bodyPr/>
                    <a:lstStyle/>
                    <a:p>
                      <a:pPr algn="ctr"/>
                      <a:r>
                        <a:rPr lang="en-US" sz="2000" b="1" i="1" dirty="0"/>
                        <a:t>8</a:t>
                      </a:r>
                    </a:p>
                  </a:txBody>
                  <a:tcPr/>
                </a:tc>
                <a:tc>
                  <a:txBody>
                    <a:bodyPr/>
                    <a:lstStyle/>
                    <a:p>
                      <a:pPr algn="ctr"/>
                      <a:r>
                        <a:rPr lang="en-US" sz="2000" b="1" i="1" dirty="0"/>
                        <a:t>28</a:t>
                      </a:r>
                    </a:p>
                  </a:txBody>
                  <a:tcPr/>
                </a:tc>
                <a:tc>
                  <a:txBody>
                    <a:bodyPr/>
                    <a:lstStyle/>
                    <a:p>
                      <a:pPr algn="ctr"/>
                      <a:r>
                        <a:rPr lang="en-US" sz="2000" b="0" dirty="0"/>
                        <a:t>1416</a:t>
                      </a:r>
                    </a:p>
                  </a:txBody>
                  <a:tcPr/>
                </a:tc>
                <a:extLst>
                  <a:ext uri="{0D108BD9-81ED-4DB2-BD59-A6C34878D82A}">
                    <a16:rowId xmlns:a16="http://schemas.microsoft.com/office/drawing/2014/main" val="2496967902"/>
                  </a:ext>
                </a:extLst>
              </a:tr>
              <a:tr h="419635">
                <a:tc>
                  <a:txBody>
                    <a:bodyPr/>
                    <a:lstStyle/>
                    <a:p>
                      <a:pPr algn="ctr"/>
                      <a:r>
                        <a:rPr lang="en-US" sz="2000" b="1" dirty="0"/>
                        <a:t>DEFLATE</a:t>
                      </a:r>
                    </a:p>
                  </a:txBody>
                  <a:tcPr/>
                </a:tc>
                <a:tc>
                  <a:txBody>
                    <a:bodyPr/>
                    <a:lstStyle/>
                    <a:p>
                      <a:pPr algn="ctr"/>
                      <a:r>
                        <a:rPr lang="en-US" sz="2000" b="0" dirty="0"/>
                        <a:t>682</a:t>
                      </a:r>
                    </a:p>
                  </a:txBody>
                  <a:tcPr/>
                </a:tc>
                <a:tc>
                  <a:txBody>
                    <a:bodyPr/>
                    <a:lstStyle/>
                    <a:p>
                      <a:pPr algn="ctr"/>
                      <a:r>
                        <a:rPr lang="en-US" sz="2000" b="1" i="1" dirty="0"/>
                        <a:t>15</a:t>
                      </a:r>
                    </a:p>
                  </a:txBody>
                  <a:tcPr/>
                </a:tc>
                <a:tc>
                  <a:txBody>
                    <a:bodyPr/>
                    <a:lstStyle/>
                    <a:p>
                      <a:pPr algn="ctr"/>
                      <a:r>
                        <a:rPr lang="en-US" sz="2000" b="1" i="1" dirty="0"/>
                        <a:t>14</a:t>
                      </a:r>
                    </a:p>
                  </a:txBody>
                  <a:tcPr/>
                </a:tc>
                <a:tc>
                  <a:txBody>
                    <a:bodyPr/>
                    <a:lstStyle/>
                    <a:p>
                      <a:pPr algn="ctr"/>
                      <a:r>
                        <a:rPr lang="en-US" sz="2000" b="1" i="1" dirty="0"/>
                        <a:t>28</a:t>
                      </a:r>
                    </a:p>
                  </a:txBody>
                  <a:tcPr/>
                </a:tc>
                <a:tc>
                  <a:txBody>
                    <a:bodyPr/>
                    <a:lstStyle/>
                    <a:p>
                      <a:pPr algn="ctr"/>
                      <a:r>
                        <a:rPr lang="en-US" sz="2000" b="0" dirty="0"/>
                        <a:t>1328</a:t>
                      </a:r>
                    </a:p>
                  </a:txBody>
                  <a:tcPr/>
                </a:tc>
                <a:extLst>
                  <a:ext uri="{0D108BD9-81ED-4DB2-BD59-A6C34878D82A}">
                    <a16:rowId xmlns:a16="http://schemas.microsoft.com/office/drawing/2014/main" val="72339837"/>
                  </a:ext>
                </a:extLst>
              </a:tr>
            </a:tbl>
          </a:graphicData>
        </a:graphic>
      </p:graphicFrame>
      <p:sp>
        <p:nvSpPr>
          <p:cNvPr id="5" name="Rectangle 4">
            <a:extLst>
              <a:ext uri="{FF2B5EF4-FFF2-40B4-BE49-F238E27FC236}">
                <a16:creationId xmlns:a16="http://schemas.microsoft.com/office/drawing/2014/main" id="{D161F3BA-3A73-45D2-97E9-90551D0018B8}"/>
              </a:ext>
            </a:extLst>
          </p:cNvPr>
          <p:cNvSpPr/>
          <p:nvPr/>
        </p:nvSpPr>
        <p:spPr>
          <a:xfrm>
            <a:off x="4322388" y="1151464"/>
            <a:ext cx="4989688"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65B2B18-B0C8-4AEB-AA1F-74129A228974}"/>
              </a:ext>
            </a:extLst>
          </p:cNvPr>
          <p:cNvSpPr txBox="1">
            <a:spLocks/>
          </p:cNvSpPr>
          <p:nvPr/>
        </p:nvSpPr>
        <p:spPr>
          <a:xfrm>
            <a:off x="2102560" y="5566197"/>
            <a:ext cx="9429344" cy="35626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1"/>
                </a:solidFill>
              </a:rPr>
              <a:t>Statistical Tests: Aligned Rank Transform, post-hoc Wilcoxon Rank-Sum Test</a:t>
            </a:r>
          </a:p>
        </p:txBody>
      </p:sp>
      <p:sp>
        <p:nvSpPr>
          <p:cNvPr id="10" name="Rectangle 9">
            <a:extLst>
              <a:ext uri="{FF2B5EF4-FFF2-40B4-BE49-F238E27FC236}">
                <a16:creationId xmlns:a16="http://schemas.microsoft.com/office/drawing/2014/main" id="{BFF0FE5C-E770-42FA-95F1-6CE14AC69F4D}"/>
              </a:ext>
            </a:extLst>
          </p:cNvPr>
          <p:cNvSpPr/>
          <p:nvPr/>
        </p:nvSpPr>
        <p:spPr>
          <a:xfrm>
            <a:off x="9314966" y="1144460"/>
            <a:ext cx="1716229" cy="44217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50047EE-BDEC-42DC-B715-F8FF41F75E08}"/>
              </a:ext>
            </a:extLst>
          </p:cNvPr>
          <p:cNvSpPr/>
          <p:nvPr/>
        </p:nvSpPr>
        <p:spPr>
          <a:xfrm>
            <a:off x="2042985" y="2533240"/>
            <a:ext cx="7826338" cy="2075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r>
              <a:rPr lang="en-US" sz="2400" b="1" i="1" dirty="0"/>
              <a:t>Transforming difficulty curves did impact player engagement thus supporting our hypothesis that different curve transformations would affect player behavior and experience</a:t>
            </a:r>
          </a:p>
          <a:p>
            <a:pPr algn="ctr"/>
            <a:endParaRPr lang="en-US" sz="2800" b="1" dirty="0"/>
          </a:p>
        </p:txBody>
      </p:sp>
    </p:spTree>
    <p:extLst>
      <p:ext uri="{BB962C8B-B14F-4D97-AF65-F5344CB8AC3E}">
        <p14:creationId xmlns:p14="http://schemas.microsoft.com/office/powerpoint/2010/main" val="3790401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25E-4003-4877-9C65-13DBCE8058BB}"/>
              </a:ext>
            </a:extLst>
          </p:cNvPr>
          <p:cNvSpPr>
            <a:spLocks noGrp="1"/>
          </p:cNvSpPr>
          <p:nvPr>
            <p:ph type="title"/>
          </p:nvPr>
        </p:nvSpPr>
        <p:spPr>
          <a:xfrm>
            <a:off x="913795" y="-14480"/>
            <a:ext cx="10353762" cy="970450"/>
          </a:xfrm>
        </p:spPr>
        <p:txBody>
          <a:bodyPr/>
          <a:lstStyle/>
          <a:p>
            <a:r>
              <a:rPr lang="en-US" dirty="0">
                <a:solidFill>
                  <a:schemeClr val="tx1"/>
                </a:solidFill>
              </a:rPr>
              <a:t>Pareto Efficiency</a:t>
            </a:r>
          </a:p>
        </p:txBody>
      </p:sp>
      <p:sp>
        <p:nvSpPr>
          <p:cNvPr id="12" name="Rectangle 11">
            <a:extLst>
              <a:ext uri="{FF2B5EF4-FFF2-40B4-BE49-F238E27FC236}">
                <a16:creationId xmlns:a16="http://schemas.microsoft.com/office/drawing/2014/main" id="{046BBA9D-3929-4DDE-A90A-C4BD22320BDA}"/>
              </a:ext>
            </a:extLst>
          </p:cNvPr>
          <p:cNvSpPr/>
          <p:nvPr/>
        </p:nvSpPr>
        <p:spPr>
          <a:xfrm>
            <a:off x="1" y="1032824"/>
            <a:ext cx="11955562" cy="846386"/>
          </a:xfrm>
          <a:prstGeom prst="rect">
            <a:avLst/>
          </a:prstGeom>
        </p:spPr>
        <p:txBody>
          <a:bodyPr wrap="square">
            <a:spAutoFit/>
          </a:bodyPr>
          <a:lstStyle/>
          <a:p>
            <a:pPr marL="342900" lvl="0" indent="-306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HCGs try to maximize the number and/or quality of in-game tasks that players complete </a:t>
            </a:r>
          </a:p>
          <a:p>
            <a:pPr marL="720000" lvl="1" indent="-270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Trade off between amount of work done</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 (Levels Completed)</a:t>
            </a: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  and its quality (</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Highest Level Rating)</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354462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25E-4003-4877-9C65-13DBCE8058BB}"/>
              </a:ext>
            </a:extLst>
          </p:cNvPr>
          <p:cNvSpPr>
            <a:spLocks noGrp="1"/>
          </p:cNvSpPr>
          <p:nvPr>
            <p:ph type="title"/>
          </p:nvPr>
        </p:nvSpPr>
        <p:spPr>
          <a:xfrm>
            <a:off x="913795" y="-14480"/>
            <a:ext cx="10353762" cy="970450"/>
          </a:xfrm>
        </p:spPr>
        <p:txBody>
          <a:bodyPr/>
          <a:lstStyle/>
          <a:p>
            <a:r>
              <a:rPr lang="en-US" dirty="0">
                <a:solidFill>
                  <a:schemeClr val="tx1"/>
                </a:solidFill>
              </a:rPr>
              <a:t>Pareto Efficiency</a:t>
            </a:r>
          </a:p>
        </p:txBody>
      </p:sp>
      <p:sp>
        <p:nvSpPr>
          <p:cNvPr id="3" name="Content Placeholder 2">
            <a:extLst>
              <a:ext uri="{FF2B5EF4-FFF2-40B4-BE49-F238E27FC236}">
                <a16:creationId xmlns:a16="http://schemas.microsoft.com/office/drawing/2014/main" id="{0FA88A02-679C-4AF1-B74B-AFE8557F955A}"/>
              </a:ext>
            </a:extLst>
          </p:cNvPr>
          <p:cNvSpPr>
            <a:spLocks noGrp="1"/>
          </p:cNvSpPr>
          <p:nvPr>
            <p:ph idx="1"/>
          </p:nvPr>
        </p:nvSpPr>
        <p:spPr>
          <a:xfrm>
            <a:off x="1" y="2658557"/>
            <a:ext cx="5943599" cy="2711559"/>
          </a:xfrm>
        </p:spPr>
        <p:txBody>
          <a:bodyPr>
            <a:noAutofit/>
          </a:bodyPr>
          <a:lstStyle/>
          <a:p>
            <a:endParaRPr lang="en-US" dirty="0">
              <a:solidFill>
                <a:schemeClr val="tx1"/>
              </a:solidFill>
            </a:endParaRPr>
          </a:p>
          <a:p>
            <a:r>
              <a:rPr lang="en-US" dirty="0">
                <a:solidFill>
                  <a:schemeClr val="tx1"/>
                </a:solidFill>
              </a:rPr>
              <a:t>Found the curves INVERT, STEEPEN, SMOOTH, DEFLATE to be Pareto efficient for </a:t>
            </a:r>
            <a:r>
              <a:rPr lang="en-US" i="1" dirty="0">
                <a:solidFill>
                  <a:schemeClr val="tx1"/>
                </a:solidFill>
              </a:rPr>
              <a:t>Levels Completed</a:t>
            </a:r>
            <a:r>
              <a:rPr lang="en-US" dirty="0">
                <a:solidFill>
                  <a:schemeClr val="tx1"/>
                </a:solidFill>
              </a:rPr>
              <a:t> and </a:t>
            </a:r>
            <a:r>
              <a:rPr lang="en-US" i="1" dirty="0">
                <a:solidFill>
                  <a:schemeClr val="tx1"/>
                </a:solidFill>
              </a:rPr>
              <a:t>Highest Level Rating</a:t>
            </a:r>
            <a:r>
              <a:rPr lang="en-US" dirty="0">
                <a:solidFill>
                  <a:schemeClr val="tx1"/>
                </a:solidFill>
              </a:rPr>
              <a:t> </a:t>
            </a:r>
          </a:p>
          <a:p>
            <a:endParaRPr lang="en-US" dirty="0">
              <a:solidFill>
                <a:schemeClr val="tx1"/>
              </a:solidFill>
            </a:endParaRPr>
          </a:p>
        </p:txBody>
      </p:sp>
      <p:pic>
        <p:nvPicPr>
          <p:cNvPr id="5" name="Picture 4">
            <a:extLst>
              <a:ext uri="{FF2B5EF4-FFF2-40B4-BE49-F238E27FC236}">
                <a16:creationId xmlns:a16="http://schemas.microsoft.com/office/drawing/2014/main" id="{DDA3CEFC-5916-4361-B77C-7380BC9DD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645" y="1951276"/>
            <a:ext cx="5645073" cy="3393049"/>
          </a:xfrm>
          <a:prstGeom prst="rect">
            <a:avLst/>
          </a:prstGeom>
        </p:spPr>
      </p:pic>
      <p:sp>
        <p:nvSpPr>
          <p:cNvPr id="12" name="Rectangle 11">
            <a:extLst>
              <a:ext uri="{FF2B5EF4-FFF2-40B4-BE49-F238E27FC236}">
                <a16:creationId xmlns:a16="http://schemas.microsoft.com/office/drawing/2014/main" id="{046BBA9D-3929-4DDE-A90A-C4BD22320BDA}"/>
              </a:ext>
            </a:extLst>
          </p:cNvPr>
          <p:cNvSpPr/>
          <p:nvPr/>
        </p:nvSpPr>
        <p:spPr>
          <a:xfrm>
            <a:off x="1" y="1032824"/>
            <a:ext cx="11955562" cy="846386"/>
          </a:xfrm>
          <a:prstGeom prst="rect">
            <a:avLst/>
          </a:prstGeom>
        </p:spPr>
        <p:txBody>
          <a:bodyPr wrap="square">
            <a:spAutoFit/>
          </a:bodyPr>
          <a:lstStyle/>
          <a:p>
            <a:pPr marL="342900" lvl="0" indent="-306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HCGs try to maximize the number and/or quality of in-game tasks that players complete </a:t>
            </a:r>
          </a:p>
          <a:p>
            <a:pPr marL="720000" lvl="1" indent="-270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Trade off between amount of work done</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 (Levels Completed)</a:t>
            </a: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  and its quality (</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Highest Level Rating)</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340828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25E-4003-4877-9C65-13DBCE8058BB}"/>
              </a:ext>
            </a:extLst>
          </p:cNvPr>
          <p:cNvSpPr>
            <a:spLocks noGrp="1"/>
          </p:cNvSpPr>
          <p:nvPr>
            <p:ph type="title"/>
          </p:nvPr>
        </p:nvSpPr>
        <p:spPr>
          <a:xfrm>
            <a:off x="913795" y="-14480"/>
            <a:ext cx="10353762" cy="970450"/>
          </a:xfrm>
        </p:spPr>
        <p:txBody>
          <a:bodyPr/>
          <a:lstStyle/>
          <a:p>
            <a:r>
              <a:rPr lang="en-US" dirty="0">
                <a:solidFill>
                  <a:schemeClr val="tx1"/>
                </a:solidFill>
              </a:rPr>
              <a:t>Pareto Efficiency</a:t>
            </a:r>
          </a:p>
        </p:txBody>
      </p:sp>
      <p:sp>
        <p:nvSpPr>
          <p:cNvPr id="3" name="Content Placeholder 2">
            <a:extLst>
              <a:ext uri="{FF2B5EF4-FFF2-40B4-BE49-F238E27FC236}">
                <a16:creationId xmlns:a16="http://schemas.microsoft.com/office/drawing/2014/main" id="{0FA88A02-679C-4AF1-B74B-AFE8557F955A}"/>
              </a:ext>
            </a:extLst>
          </p:cNvPr>
          <p:cNvSpPr>
            <a:spLocks noGrp="1"/>
          </p:cNvSpPr>
          <p:nvPr>
            <p:ph idx="1"/>
          </p:nvPr>
        </p:nvSpPr>
        <p:spPr>
          <a:xfrm>
            <a:off x="0" y="2656873"/>
            <a:ext cx="5836356" cy="2711559"/>
          </a:xfrm>
        </p:spPr>
        <p:txBody>
          <a:bodyPr>
            <a:noAutofit/>
          </a:bodyPr>
          <a:lstStyle/>
          <a:p>
            <a:endParaRPr lang="en-US" dirty="0"/>
          </a:p>
          <a:p>
            <a:r>
              <a:rPr lang="en-US" dirty="0">
                <a:solidFill>
                  <a:schemeClr val="tx1"/>
                </a:solidFill>
              </a:rPr>
              <a:t>Found the curves INVERT, STEEPEN, SMOOTH, DEFLATE to be Pareto efficient for </a:t>
            </a:r>
            <a:r>
              <a:rPr lang="en-US" i="1" dirty="0">
                <a:solidFill>
                  <a:schemeClr val="tx1"/>
                </a:solidFill>
              </a:rPr>
              <a:t>Levels Completed</a:t>
            </a:r>
            <a:r>
              <a:rPr lang="en-US" dirty="0">
                <a:solidFill>
                  <a:schemeClr val="tx1"/>
                </a:solidFill>
              </a:rPr>
              <a:t> and </a:t>
            </a:r>
            <a:r>
              <a:rPr lang="en-US" i="1" dirty="0">
                <a:solidFill>
                  <a:schemeClr val="tx1"/>
                </a:solidFill>
              </a:rPr>
              <a:t>Highest Level Rating</a:t>
            </a:r>
            <a:r>
              <a:rPr lang="en-US" dirty="0">
                <a:solidFill>
                  <a:schemeClr val="tx1"/>
                </a:solidFill>
              </a:rPr>
              <a:t> </a:t>
            </a:r>
          </a:p>
          <a:p>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DDA3CEFC-5916-4361-B77C-7380BC9DD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645" y="1951276"/>
            <a:ext cx="5645073" cy="3393049"/>
          </a:xfrm>
          <a:prstGeom prst="rect">
            <a:avLst/>
          </a:prstGeom>
        </p:spPr>
      </p:pic>
      <p:sp>
        <p:nvSpPr>
          <p:cNvPr id="8" name="Rectangle 7">
            <a:extLst>
              <a:ext uri="{FF2B5EF4-FFF2-40B4-BE49-F238E27FC236}">
                <a16:creationId xmlns:a16="http://schemas.microsoft.com/office/drawing/2014/main" id="{3D69BE74-B646-456D-A649-5F3FD199669F}"/>
              </a:ext>
            </a:extLst>
          </p:cNvPr>
          <p:cNvSpPr/>
          <p:nvPr/>
        </p:nvSpPr>
        <p:spPr>
          <a:xfrm>
            <a:off x="0" y="5539781"/>
            <a:ext cx="11955562" cy="707886"/>
          </a:xfrm>
          <a:prstGeom prst="rect">
            <a:avLst/>
          </a:prstGeom>
        </p:spPr>
        <p:txBody>
          <a:bodyPr wrap="square">
            <a:spAutoFit/>
          </a:bodyPr>
          <a:lstStyle/>
          <a:p>
            <a:pPr marL="342900" lvl="0" indent="-306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Original BASELINE was outperformed by SMOOTH and DEFLATE suggesting that these might be better curves for </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Paradox</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10" name="Oval 9">
            <a:extLst>
              <a:ext uri="{FF2B5EF4-FFF2-40B4-BE49-F238E27FC236}">
                <a16:creationId xmlns:a16="http://schemas.microsoft.com/office/drawing/2014/main" id="{B0F22846-576B-4DA6-A6CF-C2E7961C1CFD}"/>
              </a:ext>
            </a:extLst>
          </p:cNvPr>
          <p:cNvSpPr/>
          <p:nvPr/>
        </p:nvSpPr>
        <p:spPr>
          <a:xfrm>
            <a:off x="9220199" y="3212432"/>
            <a:ext cx="2642938" cy="1263315"/>
          </a:xfrm>
          <a:prstGeom prst="ellipse">
            <a:avLst/>
          </a:prstGeom>
          <a:noFill/>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6BBA9D-3929-4DDE-A90A-C4BD22320BDA}"/>
              </a:ext>
            </a:extLst>
          </p:cNvPr>
          <p:cNvSpPr/>
          <p:nvPr/>
        </p:nvSpPr>
        <p:spPr>
          <a:xfrm>
            <a:off x="1" y="1032824"/>
            <a:ext cx="11955562" cy="846386"/>
          </a:xfrm>
          <a:prstGeom prst="rect">
            <a:avLst/>
          </a:prstGeom>
        </p:spPr>
        <p:txBody>
          <a:bodyPr wrap="square">
            <a:spAutoFit/>
          </a:bodyPr>
          <a:lstStyle/>
          <a:p>
            <a:pPr marL="342900" lvl="0" indent="-306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HCGs try to maximize the number and/or quality of in-game tasks that players complete </a:t>
            </a:r>
          </a:p>
          <a:p>
            <a:pPr marL="720000" lvl="1" indent="-270000">
              <a:spcBef>
                <a:spcPct val="20000"/>
              </a:spcBef>
              <a:spcAft>
                <a:spcPts val="600"/>
              </a:spcAft>
              <a:buClr>
                <a:srgbClr val="DADADA"/>
              </a:buClr>
              <a:buSzPct val="70000"/>
              <a:buFont typeface="Wingdings 2" charset="2"/>
              <a:buChar char=""/>
            </a:pP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Trade off between amount of work done</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 (Levels Completed)</a:t>
            </a:r>
            <a:r>
              <a:rPr lang="en-US" sz="2000" dirty="0">
                <a:ln>
                  <a:solidFill>
                    <a:prstClr val="black">
                      <a:lumMod val="75000"/>
                      <a:lumOff val="25000"/>
                      <a:alpha val="10000"/>
                    </a:prstClr>
                  </a:solidFill>
                </a:ln>
                <a:effectLst>
                  <a:outerShdw blurRad="9525" dist="25400" dir="14640000" algn="tl" rotWithShape="0">
                    <a:prstClr val="black">
                      <a:alpha val="30000"/>
                    </a:prstClr>
                  </a:outerShdw>
                </a:effectLst>
              </a:rPr>
              <a:t>  and its quality (</a:t>
            </a:r>
            <a:r>
              <a:rPr lang="en-US" sz="2000" i="1" dirty="0">
                <a:ln>
                  <a:solidFill>
                    <a:prstClr val="black">
                      <a:lumMod val="75000"/>
                      <a:lumOff val="25000"/>
                      <a:alpha val="10000"/>
                    </a:prstClr>
                  </a:solidFill>
                </a:ln>
                <a:effectLst>
                  <a:outerShdw blurRad="9525" dist="25400" dir="14640000" algn="tl" rotWithShape="0">
                    <a:prstClr val="black">
                      <a:alpha val="30000"/>
                    </a:prstClr>
                  </a:outerShdw>
                </a:effectLst>
              </a:rPr>
              <a:t>Highest Level Rating)</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292329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204C-BBAC-4D88-BCD0-51BDD807782E}"/>
              </a:ext>
            </a:extLst>
          </p:cNvPr>
          <p:cNvSpPr>
            <a:spLocks noGrp="1"/>
          </p:cNvSpPr>
          <p:nvPr>
            <p:ph type="title"/>
          </p:nvPr>
        </p:nvSpPr>
        <p:spPr>
          <a:xfrm>
            <a:off x="913795" y="0"/>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F90023A0-BB5C-49B8-A39D-18E9FC58B3E8}"/>
              </a:ext>
            </a:extLst>
          </p:cNvPr>
          <p:cNvSpPr>
            <a:spLocks noGrp="1"/>
          </p:cNvSpPr>
          <p:nvPr>
            <p:ph idx="1"/>
          </p:nvPr>
        </p:nvSpPr>
        <p:spPr>
          <a:xfrm>
            <a:off x="127480" y="1180255"/>
            <a:ext cx="11926391" cy="3353401"/>
          </a:xfrm>
        </p:spPr>
        <p:txBody>
          <a:bodyPr>
            <a:noAutofit/>
          </a:bodyPr>
          <a:lstStyle/>
          <a:p>
            <a:r>
              <a:rPr lang="en-US" sz="2400" dirty="0">
                <a:solidFill>
                  <a:schemeClr val="tx1"/>
                </a:solidFill>
              </a:rPr>
              <a:t>A formal approach to transforming a game’s difficulty curve using function composition</a:t>
            </a:r>
          </a:p>
        </p:txBody>
      </p:sp>
    </p:spTree>
    <p:extLst>
      <p:ext uri="{BB962C8B-B14F-4D97-AF65-F5344CB8AC3E}">
        <p14:creationId xmlns:p14="http://schemas.microsoft.com/office/powerpoint/2010/main" val="1722519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204C-BBAC-4D88-BCD0-51BDD807782E}"/>
              </a:ext>
            </a:extLst>
          </p:cNvPr>
          <p:cNvSpPr>
            <a:spLocks noGrp="1"/>
          </p:cNvSpPr>
          <p:nvPr>
            <p:ph type="title"/>
          </p:nvPr>
        </p:nvSpPr>
        <p:spPr>
          <a:xfrm>
            <a:off x="913795" y="0"/>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F90023A0-BB5C-49B8-A39D-18E9FC58B3E8}"/>
              </a:ext>
            </a:extLst>
          </p:cNvPr>
          <p:cNvSpPr>
            <a:spLocks noGrp="1"/>
          </p:cNvSpPr>
          <p:nvPr>
            <p:ph idx="1"/>
          </p:nvPr>
        </p:nvSpPr>
        <p:spPr>
          <a:xfrm>
            <a:off x="127480" y="1180255"/>
            <a:ext cx="11926391" cy="3353401"/>
          </a:xfrm>
        </p:spPr>
        <p:txBody>
          <a:bodyPr>
            <a:noAutofit/>
          </a:bodyPr>
          <a:lstStyle/>
          <a:p>
            <a:r>
              <a:rPr lang="en-US" sz="2400" dirty="0">
                <a:solidFill>
                  <a:schemeClr val="tx1"/>
                </a:solidFill>
              </a:rPr>
              <a:t>A formal approach to transforming a game’s difficulty curve using function composition</a:t>
            </a:r>
          </a:p>
          <a:p>
            <a:endParaRPr lang="en-US" sz="2400" dirty="0">
              <a:solidFill>
                <a:schemeClr val="tx1"/>
              </a:solidFill>
            </a:endParaRPr>
          </a:p>
          <a:p>
            <a:r>
              <a:rPr lang="en-US" sz="2400" dirty="0">
                <a:solidFill>
                  <a:schemeClr val="tx1"/>
                </a:solidFill>
              </a:rPr>
              <a:t>Modified curve of </a:t>
            </a:r>
            <a:r>
              <a:rPr lang="en-US" sz="2400" i="1" dirty="0">
                <a:solidFill>
                  <a:schemeClr val="tx1"/>
                </a:solidFill>
              </a:rPr>
              <a:t>Paradox </a:t>
            </a:r>
            <a:r>
              <a:rPr lang="en-US" sz="2400" dirty="0">
                <a:solidFill>
                  <a:schemeClr val="tx1"/>
                </a:solidFill>
              </a:rPr>
              <a:t>to generate new curves and precisely defined transformations</a:t>
            </a:r>
          </a:p>
        </p:txBody>
      </p:sp>
    </p:spTree>
    <p:extLst>
      <p:ext uri="{BB962C8B-B14F-4D97-AF65-F5344CB8AC3E}">
        <p14:creationId xmlns:p14="http://schemas.microsoft.com/office/powerpoint/2010/main" val="332703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2999560" y="0"/>
            <a:ext cx="6192880" cy="970450"/>
          </a:xfrm>
        </p:spPr>
        <p:txBody>
          <a:bodyPr/>
          <a:lstStyle/>
          <a:p>
            <a:r>
              <a:rPr lang="en-US" dirty="0">
                <a:solidFill>
                  <a:schemeClr val="tx1"/>
                </a:solidFill>
              </a:rPr>
              <a:t>Difficulty Curve</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111208" y="1150591"/>
            <a:ext cx="6463763" cy="5379552"/>
          </a:xfrm>
        </p:spPr>
        <p:txBody>
          <a:bodyPr>
            <a:noAutofit/>
          </a:bodyPr>
          <a:lstStyle/>
          <a:p>
            <a:r>
              <a:rPr lang="en-US" sz="2400" dirty="0">
                <a:solidFill>
                  <a:schemeClr val="tx1"/>
                </a:solidFill>
              </a:rPr>
              <a:t>Defines how a game’s difficulty changes over the course of gameplay</a:t>
            </a:r>
          </a:p>
          <a:p>
            <a:endParaRPr lang="en-US" sz="2400" dirty="0">
              <a:solidFill>
                <a:schemeClr val="tx1"/>
              </a:solidFill>
            </a:endParaRPr>
          </a:p>
          <a:p>
            <a:r>
              <a:rPr lang="en-US" sz="2400" dirty="0">
                <a:solidFill>
                  <a:schemeClr val="tx1"/>
                </a:solidFill>
              </a:rPr>
              <a:t>Curves can be viewed as functions mapping from progression to difficulty</a:t>
            </a:r>
          </a:p>
          <a:p>
            <a:endParaRPr lang="en-US" sz="2400" dirty="0">
              <a:solidFill>
                <a:schemeClr val="tx1"/>
              </a:solidFill>
            </a:endParaRPr>
          </a:p>
          <a:p>
            <a:r>
              <a:rPr lang="en-US" sz="2400" dirty="0">
                <a:solidFill>
                  <a:schemeClr val="tx1"/>
                </a:solidFill>
              </a:rPr>
              <a:t>In-game difficulty affects player engagement and so should be compatible with player skill</a:t>
            </a:r>
          </a:p>
          <a:p>
            <a:pPr marL="36900" indent="0">
              <a:buNone/>
            </a:pPr>
            <a:endParaRPr lang="en-US" sz="2400" dirty="0">
              <a:solidFill>
                <a:schemeClr val="tx1"/>
              </a:solidFill>
            </a:endParaRPr>
          </a:p>
          <a:p>
            <a:endParaRPr lang="en-US" sz="2400" dirty="0">
              <a:solidFill>
                <a:schemeClr val="tx1"/>
              </a:solidFill>
            </a:endParaRPr>
          </a:p>
        </p:txBody>
      </p:sp>
      <p:pic>
        <p:nvPicPr>
          <p:cNvPr id="8" name="Picture 7">
            <a:extLst>
              <a:ext uri="{FF2B5EF4-FFF2-40B4-BE49-F238E27FC236}">
                <a16:creationId xmlns:a16="http://schemas.microsoft.com/office/drawing/2014/main" id="{C80B5852-B0B2-45A0-ACCC-F71A47FE962B}"/>
              </a:ext>
            </a:extLst>
          </p:cNvPr>
          <p:cNvPicPr>
            <a:picLocks noChangeAspect="1"/>
          </p:cNvPicPr>
          <p:nvPr/>
        </p:nvPicPr>
        <p:blipFill>
          <a:blip r:embed="rId3"/>
          <a:stretch>
            <a:fillRect/>
          </a:stretch>
        </p:blipFill>
        <p:spPr>
          <a:xfrm>
            <a:off x="6762044" y="3578381"/>
            <a:ext cx="5072063" cy="2326408"/>
          </a:xfrm>
          <a:prstGeom prst="rect">
            <a:avLst/>
          </a:prstGeom>
        </p:spPr>
      </p:pic>
      <p:pic>
        <p:nvPicPr>
          <p:cNvPr id="9" name="Picture 8">
            <a:extLst>
              <a:ext uri="{FF2B5EF4-FFF2-40B4-BE49-F238E27FC236}">
                <a16:creationId xmlns:a16="http://schemas.microsoft.com/office/drawing/2014/main" id="{2F13DEF1-D43D-4625-9603-59E2B05203D4}"/>
              </a:ext>
            </a:extLst>
          </p:cNvPr>
          <p:cNvPicPr>
            <a:picLocks noChangeAspect="1"/>
          </p:cNvPicPr>
          <p:nvPr/>
        </p:nvPicPr>
        <p:blipFill>
          <a:blip r:embed="rId4"/>
          <a:stretch>
            <a:fillRect/>
          </a:stretch>
        </p:blipFill>
        <p:spPr>
          <a:xfrm>
            <a:off x="6762044" y="1422006"/>
            <a:ext cx="5072063" cy="2156375"/>
          </a:xfrm>
          <a:prstGeom prst="rect">
            <a:avLst/>
          </a:prstGeom>
        </p:spPr>
      </p:pic>
      <p:sp>
        <p:nvSpPr>
          <p:cNvPr id="10" name="Rectangle 9">
            <a:extLst>
              <a:ext uri="{FF2B5EF4-FFF2-40B4-BE49-F238E27FC236}">
                <a16:creationId xmlns:a16="http://schemas.microsoft.com/office/drawing/2014/main" id="{C0232C76-2E4B-4E49-8531-C167F2757E3C}"/>
              </a:ext>
            </a:extLst>
          </p:cNvPr>
          <p:cNvSpPr/>
          <p:nvPr/>
        </p:nvSpPr>
        <p:spPr>
          <a:xfrm>
            <a:off x="6762042" y="6099256"/>
            <a:ext cx="5072063" cy="430887"/>
          </a:xfrm>
          <a:prstGeom prst="rect">
            <a:avLst/>
          </a:prstGeom>
        </p:spPr>
        <p:txBody>
          <a:bodyPr wrap="square">
            <a:spAutoFit/>
          </a:bodyPr>
          <a:lstStyle/>
          <a:p>
            <a:r>
              <a:rPr lang="en-US" sz="2200" i="1" dirty="0"/>
              <a:t>Linehan et al., 2014</a:t>
            </a:r>
          </a:p>
        </p:txBody>
      </p:sp>
      <p:pic>
        <p:nvPicPr>
          <p:cNvPr id="4" name="Picture 3">
            <a:extLst>
              <a:ext uri="{FF2B5EF4-FFF2-40B4-BE49-F238E27FC236}">
                <a16:creationId xmlns:a16="http://schemas.microsoft.com/office/drawing/2014/main" id="{D2130C25-C12D-4FBA-954B-0D3199C96C22}"/>
              </a:ext>
            </a:extLst>
          </p:cNvPr>
          <p:cNvPicPr>
            <a:picLocks noChangeAspect="1"/>
          </p:cNvPicPr>
          <p:nvPr/>
        </p:nvPicPr>
        <p:blipFill>
          <a:blip r:embed="rId5"/>
          <a:stretch>
            <a:fillRect/>
          </a:stretch>
        </p:blipFill>
        <p:spPr>
          <a:xfrm>
            <a:off x="6762043" y="5904789"/>
            <a:ext cx="5072063" cy="132820"/>
          </a:xfrm>
          <a:prstGeom prst="rect">
            <a:avLst/>
          </a:prstGeom>
        </p:spPr>
      </p:pic>
    </p:spTree>
    <p:extLst>
      <p:ext uri="{BB962C8B-B14F-4D97-AF65-F5344CB8AC3E}">
        <p14:creationId xmlns:p14="http://schemas.microsoft.com/office/powerpoint/2010/main" val="245671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204C-BBAC-4D88-BCD0-51BDD807782E}"/>
              </a:ext>
            </a:extLst>
          </p:cNvPr>
          <p:cNvSpPr>
            <a:spLocks noGrp="1"/>
          </p:cNvSpPr>
          <p:nvPr>
            <p:ph type="title"/>
          </p:nvPr>
        </p:nvSpPr>
        <p:spPr>
          <a:xfrm>
            <a:off x="913795" y="0"/>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F90023A0-BB5C-49B8-A39D-18E9FC58B3E8}"/>
              </a:ext>
            </a:extLst>
          </p:cNvPr>
          <p:cNvSpPr>
            <a:spLocks noGrp="1"/>
          </p:cNvSpPr>
          <p:nvPr>
            <p:ph idx="1"/>
          </p:nvPr>
        </p:nvSpPr>
        <p:spPr>
          <a:xfrm>
            <a:off x="127480" y="1170285"/>
            <a:ext cx="11926391" cy="1701490"/>
          </a:xfrm>
        </p:spPr>
        <p:txBody>
          <a:bodyPr>
            <a:noAutofit/>
          </a:bodyPr>
          <a:lstStyle/>
          <a:p>
            <a:r>
              <a:rPr lang="en-US" sz="2400" dirty="0">
                <a:solidFill>
                  <a:schemeClr val="tx1"/>
                </a:solidFill>
              </a:rPr>
              <a:t>A formal approach to transforming a game’s difficulty curve using function composition</a:t>
            </a:r>
          </a:p>
          <a:p>
            <a:endParaRPr lang="en-US" sz="2400" dirty="0">
              <a:solidFill>
                <a:schemeClr val="tx1"/>
              </a:solidFill>
            </a:endParaRPr>
          </a:p>
          <a:p>
            <a:r>
              <a:rPr lang="en-US" sz="2400" dirty="0">
                <a:solidFill>
                  <a:schemeClr val="tx1"/>
                </a:solidFill>
              </a:rPr>
              <a:t>Modified curve of </a:t>
            </a:r>
            <a:r>
              <a:rPr lang="en-US" sz="2400" i="1" dirty="0">
                <a:solidFill>
                  <a:schemeClr val="tx1"/>
                </a:solidFill>
              </a:rPr>
              <a:t>Paradox </a:t>
            </a:r>
            <a:r>
              <a:rPr lang="en-US" sz="2400" dirty="0">
                <a:solidFill>
                  <a:schemeClr val="tx1"/>
                </a:solidFill>
              </a:rPr>
              <a:t>to generate new curves and precisely defined transformations</a:t>
            </a:r>
          </a:p>
          <a:p>
            <a:endParaRPr lang="en-US" sz="2400" dirty="0">
              <a:solidFill>
                <a:schemeClr val="tx1"/>
              </a:solidFill>
            </a:endParaRPr>
          </a:p>
          <a:p>
            <a:r>
              <a:rPr lang="en-US" sz="2400" dirty="0">
                <a:solidFill>
                  <a:schemeClr val="tx1"/>
                </a:solidFill>
              </a:rPr>
              <a:t>Transformed curves impacted gameplay and some improved engagement</a:t>
            </a:r>
          </a:p>
        </p:txBody>
      </p:sp>
    </p:spTree>
    <p:extLst>
      <p:ext uri="{BB962C8B-B14F-4D97-AF65-F5344CB8AC3E}">
        <p14:creationId xmlns:p14="http://schemas.microsoft.com/office/powerpoint/2010/main" val="1283646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204C-BBAC-4D88-BCD0-51BDD807782E}"/>
              </a:ext>
            </a:extLst>
          </p:cNvPr>
          <p:cNvSpPr>
            <a:spLocks noGrp="1"/>
          </p:cNvSpPr>
          <p:nvPr>
            <p:ph type="title"/>
          </p:nvPr>
        </p:nvSpPr>
        <p:spPr>
          <a:xfrm>
            <a:off x="913795" y="0"/>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F90023A0-BB5C-49B8-A39D-18E9FC58B3E8}"/>
              </a:ext>
            </a:extLst>
          </p:cNvPr>
          <p:cNvSpPr>
            <a:spLocks noGrp="1"/>
          </p:cNvSpPr>
          <p:nvPr>
            <p:ph idx="1"/>
          </p:nvPr>
        </p:nvSpPr>
        <p:spPr>
          <a:xfrm>
            <a:off x="127480" y="1159675"/>
            <a:ext cx="11926391" cy="1701490"/>
          </a:xfrm>
        </p:spPr>
        <p:txBody>
          <a:bodyPr>
            <a:noAutofit/>
          </a:bodyPr>
          <a:lstStyle/>
          <a:p>
            <a:r>
              <a:rPr lang="en-US" sz="2400" dirty="0">
                <a:solidFill>
                  <a:schemeClr val="tx1"/>
                </a:solidFill>
              </a:rPr>
              <a:t>A formal approach to transforming a game’s difficulty curve using function composition</a:t>
            </a:r>
          </a:p>
          <a:p>
            <a:endParaRPr lang="en-US" sz="2400" dirty="0">
              <a:solidFill>
                <a:schemeClr val="tx1"/>
              </a:solidFill>
            </a:endParaRPr>
          </a:p>
          <a:p>
            <a:r>
              <a:rPr lang="en-US" sz="2400" dirty="0">
                <a:solidFill>
                  <a:schemeClr val="tx1"/>
                </a:solidFill>
              </a:rPr>
              <a:t>Modified curve of </a:t>
            </a:r>
            <a:r>
              <a:rPr lang="en-US" sz="2400" i="1" dirty="0">
                <a:solidFill>
                  <a:schemeClr val="tx1"/>
                </a:solidFill>
              </a:rPr>
              <a:t>Paradox </a:t>
            </a:r>
            <a:r>
              <a:rPr lang="en-US" sz="2400" dirty="0">
                <a:solidFill>
                  <a:schemeClr val="tx1"/>
                </a:solidFill>
              </a:rPr>
              <a:t>to generate new curves and precisely defined transformations</a:t>
            </a:r>
          </a:p>
          <a:p>
            <a:endParaRPr lang="en-US" sz="2400" dirty="0">
              <a:solidFill>
                <a:schemeClr val="tx1"/>
              </a:solidFill>
            </a:endParaRPr>
          </a:p>
          <a:p>
            <a:r>
              <a:rPr lang="en-US" sz="2400" dirty="0">
                <a:solidFill>
                  <a:schemeClr val="tx1"/>
                </a:solidFill>
              </a:rPr>
              <a:t>Transformed curves impacted gameplay and some improved engagement</a:t>
            </a:r>
          </a:p>
        </p:txBody>
      </p:sp>
      <p:sp>
        <p:nvSpPr>
          <p:cNvPr id="4" name="TextBox 3">
            <a:extLst>
              <a:ext uri="{FF2B5EF4-FFF2-40B4-BE49-F238E27FC236}">
                <a16:creationId xmlns:a16="http://schemas.microsoft.com/office/drawing/2014/main" id="{A2008E20-74E6-45D3-9E0B-5CAF87052CF9}"/>
              </a:ext>
            </a:extLst>
          </p:cNvPr>
          <p:cNvSpPr txBox="1"/>
          <p:nvPr/>
        </p:nvSpPr>
        <p:spPr>
          <a:xfrm>
            <a:off x="127480" y="5332207"/>
            <a:ext cx="4504914" cy="1384995"/>
          </a:xfrm>
          <a:prstGeom prst="rect">
            <a:avLst/>
          </a:prstGeom>
          <a:noFill/>
        </p:spPr>
        <p:txBody>
          <a:bodyPr wrap="square" rtlCol="0">
            <a:spAutoFit/>
          </a:bodyPr>
          <a:lstStyle/>
          <a:p>
            <a:r>
              <a:rPr lang="en-US" sz="2800" dirty="0"/>
              <a:t>Anurag Sarkar</a:t>
            </a:r>
            <a:br>
              <a:rPr lang="en-US" sz="2800" dirty="0"/>
            </a:br>
            <a:r>
              <a:rPr lang="en-US" sz="2800" dirty="0"/>
              <a:t>Northeastern University</a:t>
            </a:r>
            <a:br>
              <a:rPr lang="en-US" sz="2800" dirty="0"/>
            </a:br>
            <a:r>
              <a:rPr lang="en-US" sz="2800" i="1" dirty="0"/>
              <a:t>sarkar.an@husky.neu.edu</a:t>
            </a:r>
          </a:p>
        </p:txBody>
      </p:sp>
      <p:sp>
        <p:nvSpPr>
          <p:cNvPr id="5" name="Title 1">
            <a:extLst>
              <a:ext uri="{FF2B5EF4-FFF2-40B4-BE49-F238E27FC236}">
                <a16:creationId xmlns:a16="http://schemas.microsoft.com/office/drawing/2014/main" id="{CECC0BC6-4759-4017-89BA-2BB7B0D1D79B}"/>
              </a:ext>
            </a:extLst>
          </p:cNvPr>
          <p:cNvSpPr txBox="1">
            <a:spLocks/>
          </p:cNvSpPr>
          <p:nvPr/>
        </p:nvSpPr>
        <p:spPr>
          <a:xfrm>
            <a:off x="-850297" y="4733061"/>
            <a:ext cx="3582631" cy="7950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Contact</a:t>
            </a:r>
          </a:p>
        </p:txBody>
      </p:sp>
      <p:sp>
        <p:nvSpPr>
          <p:cNvPr id="6" name="Title 2">
            <a:extLst>
              <a:ext uri="{FF2B5EF4-FFF2-40B4-BE49-F238E27FC236}">
                <a16:creationId xmlns:a16="http://schemas.microsoft.com/office/drawing/2014/main" id="{BB6CFDEC-08A9-4B6D-B1B0-DEB013D6265F}"/>
              </a:ext>
            </a:extLst>
          </p:cNvPr>
          <p:cNvSpPr txBox="1">
            <a:spLocks/>
          </p:cNvSpPr>
          <p:nvPr/>
        </p:nvSpPr>
        <p:spPr>
          <a:xfrm>
            <a:off x="7825422" y="4645380"/>
            <a:ext cx="507663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Acknowledgments</a:t>
            </a:r>
          </a:p>
        </p:txBody>
      </p:sp>
      <p:sp>
        <p:nvSpPr>
          <p:cNvPr id="7" name="TextBox 6">
            <a:extLst>
              <a:ext uri="{FF2B5EF4-FFF2-40B4-BE49-F238E27FC236}">
                <a16:creationId xmlns:a16="http://schemas.microsoft.com/office/drawing/2014/main" id="{8978B0C7-4872-423B-84D0-A7BAEA900E57}"/>
              </a:ext>
            </a:extLst>
          </p:cNvPr>
          <p:cNvSpPr txBox="1"/>
          <p:nvPr/>
        </p:nvSpPr>
        <p:spPr>
          <a:xfrm>
            <a:off x="5666361" y="5393763"/>
            <a:ext cx="6470874" cy="1323439"/>
          </a:xfrm>
          <a:prstGeom prst="rect">
            <a:avLst/>
          </a:prstGeom>
          <a:noFill/>
        </p:spPr>
        <p:txBody>
          <a:bodyPr wrap="square" rtlCol="0">
            <a:spAutoFit/>
          </a:bodyPr>
          <a:lstStyle/>
          <a:p>
            <a:pPr algn="r"/>
            <a:r>
              <a:rPr lang="en-US" sz="2000" dirty="0"/>
              <a:t>This material is based upon work supported by the </a:t>
            </a:r>
            <a:r>
              <a:rPr lang="en-US" sz="2000" b="1" dirty="0"/>
              <a:t>National Science Foundation</a:t>
            </a:r>
            <a:r>
              <a:rPr lang="en-US" sz="2000" dirty="0"/>
              <a:t> under grant no. 1652537. We would like to thank the </a:t>
            </a:r>
            <a:r>
              <a:rPr lang="en-US" sz="2000" b="1" dirty="0"/>
              <a:t>University of Washington</a:t>
            </a:r>
            <a:r>
              <a:rPr lang="en-US" sz="2000" dirty="0"/>
              <a:t>'s </a:t>
            </a:r>
            <a:r>
              <a:rPr lang="en-US" sz="2000" b="1" dirty="0"/>
              <a:t>Center for Game Science</a:t>
            </a:r>
            <a:r>
              <a:rPr lang="en-US" sz="2000" dirty="0"/>
              <a:t> for initial </a:t>
            </a:r>
            <a:r>
              <a:rPr lang="en-US" sz="2000" i="1" dirty="0"/>
              <a:t>Paradox</a:t>
            </a:r>
            <a:r>
              <a:rPr lang="en-US" sz="2000" dirty="0"/>
              <a:t> development.</a:t>
            </a:r>
          </a:p>
        </p:txBody>
      </p:sp>
    </p:spTree>
    <p:extLst>
      <p:ext uri="{BB962C8B-B14F-4D97-AF65-F5344CB8AC3E}">
        <p14:creationId xmlns:p14="http://schemas.microsoft.com/office/powerpoint/2010/main" val="249094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2999560" y="0"/>
            <a:ext cx="6192880" cy="970450"/>
          </a:xfrm>
        </p:spPr>
        <p:txBody>
          <a:bodyPr/>
          <a:lstStyle/>
          <a:p>
            <a:r>
              <a:rPr lang="en-US" dirty="0">
                <a:solidFill>
                  <a:schemeClr val="tx1"/>
                </a:solidFill>
              </a:rPr>
              <a:t>Difficulty Curve</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111208" y="1150591"/>
            <a:ext cx="6463763" cy="5379552"/>
          </a:xfrm>
        </p:spPr>
        <p:txBody>
          <a:bodyPr>
            <a:noAutofit/>
          </a:bodyPr>
          <a:lstStyle/>
          <a:p>
            <a:r>
              <a:rPr lang="en-US" sz="2400" dirty="0">
                <a:solidFill>
                  <a:schemeClr val="tx1"/>
                </a:solidFill>
              </a:rPr>
              <a:t>Defines how a game’s difficulty changes over the course of gameplay</a:t>
            </a:r>
          </a:p>
          <a:p>
            <a:endParaRPr lang="en-US" sz="2400" dirty="0">
              <a:solidFill>
                <a:schemeClr val="tx1"/>
              </a:solidFill>
            </a:endParaRPr>
          </a:p>
          <a:p>
            <a:r>
              <a:rPr lang="en-US" sz="2400" dirty="0">
                <a:solidFill>
                  <a:schemeClr val="tx1"/>
                </a:solidFill>
              </a:rPr>
              <a:t>Curves can be viewed as functions mapping from progression to difficulty</a:t>
            </a:r>
          </a:p>
          <a:p>
            <a:endParaRPr lang="en-US" sz="2400" dirty="0">
              <a:solidFill>
                <a:schemeClr val="tx1"/>
              </a:solidFill>
            </a:endParaRPr>
          </a:p>
          <a:p>
            <a:r>
              <a:rPr lang="en-US" sz="2400" dirty="0">
                <a:solidFill>
                  <a:schemeClr val="tx1"/>
                </a:solidFill>
              </a:rPr>
              <a:t>In-game difficulty affects player engagement and so should be compatible with player skill</a:t>
            </a:r>
          </a:p>
          <a:p>
            <a:pPr marL="36900" indent="0">
              <a:buNone/>
            </a:pPr>
            <a:endParaRPr lang="en-US" sz="2400" dirty="0">
              <a:solidFill>
                <a:schemeClr val="tx1"/>
              </a:solidFill>
            </a:endParaRPr>
          </a:p>
          <a:p>
            <a:r>
              <a:rPr lang="en-US" sz="2400" dirty="0">
                <a:solidFill>
                  <a:schemeClr val="tx1"/>
                </a:solidFill>
              </a:rPr>
              <a:t>Traditional methods of defining curves involve manual refinement through iterative playtesting</a:t>
            </a:r>
          </a:p>
          <a:p>
            <a:endParaRPr lang="en-US" sz="2400" dirty="0">
              <a:solidFill>
                <a:schemeClr val="tx1"/>
              </a:solidFill>
            </a:endParaRPr>
          </a:p>
        </p:txBody>
      </p:sp>
      <p:pic>
        <p:nvPicPr>
          <p:cNvPr id="8" name="Picture 7">
            <a:extLst>
              <a:ext uri="{FF2B5EF4-FFF2-40B4-BE49-F238E27FC236}">
                <a16:creationId xmlns:a16="http://schemas.microsoft.com/office/drawing/2014/main" id="{C80B5852-B0B2-45A0-ACCC-F71A47FE962B}"/>
              </a:ext>
            </a:extLst>
          </p:cNvPr>
          <p:cNvPicPr>
            <a:picLocks noChangeAspect="1"/>
          </p:cNvPicPr>
          <p:nvPr/>
        </p:nvPicPr>
        <p:blipFill>
          <a:blip r:embed="rId3"/>
          <a:stretch>
            <a:fillRect/>
          </a:stretch>
        </p:blipFill>
        <p:spPr>
          <a:xfrm>
            <a:off x="6762044" y="3578381"/>
            <a:ext cx="5072063" cy="2326408"/>
          </a:xfrm>
          <a:prstGeom prst="rect">
            <a:avLst/>
          </a:prstGeom>
        </p:spPr>
      </p:pic>
      <p:pic>
        <p:nvPicPr>
          <p:cNvPr id="9" name="Picture 8">
            <a:extLst>
              <a:ext uri="{FF2B5EF4-FFF2-40B4-BE49-F238E27FC236}">
                <a16:creationId xmlns:a16="http://schemas.microsoft.com/office/drawing/2014/main" id="{2F13DEF1-D43D-4625-9603-59E2B05203D4}"/>
              </a:ext>
            </a:extLst>
          </p:cNvPr>
          <p:cNvPicPr>
            <a:picLocks noChangeAspect="1"/>
          </p:cNvPicPr>
          <p:nvPr/>
        </p:nvPicPr>
        <p:blipFill>
          <a:blip r:embed="rId4"/>
          <a:stretch>
            <a:fillRect/>
          </a:stretch>
        </p:blipFill>
        <p:spPr>
          <a:xfrm>
            <a:off x="6762044" y="1422006"/>
            <a:ext cx="5072063" cy="2156375"/>
          </a:xfrm>
          <a:prstGeom prst="rect">
            <a:avLst/>
          </a:prstGeom>
        </p:spPr>
      </p:pic>
      <p:sp>
        <p:nvSpPr>
          <p:cNvPr id="10" name="Rectangle 9">
            <a:extLst>
              <a:ext uri="{FF2B5EF4-FFF2-40B4-BE49-F238E27FC236}">
                <a16:creationId xmlns:a16="http://schemas.microsoft.com/office/drawing/2014/main" id="{C0232C76-2E4B-4E49-8531-C167F2757E3C}"/>
              </a:ext>
            </a:extLst>
          </p:cNvPr>
          <p:cNvSpPr/>
          <p:nvPr/>
        </p:nvSpPr>
        <p:spPr>
          <a:xfrm>
            <a:off x="6762042" y="6099256"/>
            <a:ext cx="5072063" cy="430887"/>
          </a:xfrm>
          <a:prstGeom prst="rect">
            <a:avLst/>
          </a:prstGeom>
        </p:spPr>
        <p:txBody>
          <a:bodyPr wrap="square">
            <a:spAutoFit/>
          </a:bodyPr>
          <a:lstStyle/>
          <a:p>
            <a:r>
              <a:rPr lang="en-US" sz="2200" i="1" dirty="0"/>
              <a:t>Linehan et al., 2014</a:t>
            </a:r>
          </a:p>
        </p:txBody>
      </p:sp>
      <p:pic>
        <p:nvPicPr>
          <p:cNvPr id="4" name="Picture 3">
            <a:extLst>
              <a:ext uri="{FF2B5EF4-FFF2-40B4-BE49-F238E27FC236}">
                <a16:creationId xmlns:a16="http://schemas.microsoft.com/office/drawing/2014/main" id="{D2130C25-C12D-4FBA-954B-0D3199C96C22}"/>
              </a:ext>
            </a:extLst>
          </p:cNvPr>
          <p:cNvPicPr>
            <a:picLocks noChangeAspect="1"/>
          </p:cNvPicPr>
          <p:nvPr/>
        </p:nvPicPr>
        <p:blipFill>
          <a:blip r:embed="rId5"/>
          <a:stretch>
            <a:fillRect/>
          </a:stretch>
        </p:blipFill>
        <p:spPr>
          <a:xfrm>
            <a:off x="6762043" y="5904789"/>
            <a:ext cx="5072063" cy="132820"/>
          </a:xfrm>
          <a:prstGeom prst="rect">
            <a:avLst/>
          </a:prstGeom>
        </p:spPr>
      </p:pic>
    </p:spTree>
    <p:extLst>
      <p:ext uri="{BB962C8B-B14F-4D97-AF65-F5344CB8AC3E}">
        <p14:creationId xmlns:p14="http://schemas.microsoft.com/office/powerpoint/2010/main" val="10343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2999560" y="0"/>
            <a:ext cx="6192880" cy="970450"/>
          </a:xfrm>
        </p:spPr>
        <p:txBody>
          <a:bodyPr/>
          <a:lstStyle/>
          <a:p>
            <a:r>
              <a:rPr lang="en-US" dirty="0">
                <a:solidFill>
                  <a:schemeClr val="tx1"/>
                </a:solidFill>
              </a:rPr>
              <a:t>Difficulty Curve</a:t>
            </a:r>
          </a:p>
        </p:txBody>
      </p:sp>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111208" y="1150591"/>
            <a:ext cx="6463763" cy="5379552"/>
          </a:xfrm>
        </p:spPr>
        <p:txBody>
          <a:bodyPr>
            <a:noAutofit/>
          </a:bodyPr>
          <a:lstStyle/>
          <a:p>
            <a:r>
              <a:rPr lang="en-US" sz="2400" dirty="0">
                <a:solidFill>
                  <a:schemeClr val="tx1"/>
                </a:solidFill>
              </a:rPr>
              <a:t>Defines how a game’s difficulty changes over the course of gameplay</a:t>
            </a:r>
          </a:p>
          <a:p>
            <a:endParaRPr lang="en-US" sz="2400" dirty="0">
              <a:solidFill>
                <a:schemeClr val="tx1"/>
              </a:solidFill>
            </a:endParaRPr>
          </a:p>
          <a:p>
            <a:r>
              <a:rPr lang="en-US" sz="2400" dirty="0">
                <a:solidFill>
                  <a:schemeClr val="tx1"/>
                </a:solidFill>
              </a:rPr>
              <a:t>Curves can be viewed as functions mapping from progression to difficulty</a:t>
            </a:r>
          </a:p>
          <a:p>
            <a:endParaRPr lang="en-US" sz="2400" dirty="0">
              <a:solidFill>
                <a:schemeClr val="tx1"/>
              </a:solidFill>
            </a:endParaRPr>
          </a:p>
          <a:p>
            <a:r>
              <a:rPr lang="en-US" sz="2400" dirty="0">
                <a:solidFill>
                  <a:schemeClr val="tx1"/>
                </a:solidFill>
              </a:rPr>
              <a:t>In-game difficulty affects player engagement and so should be compatible with player skill</a:t>
            </a:r>
          </a:p>
          <a:p>
            <a:pPr marL="36900" indent="0">
              <a:buNone/>
            </a:pPr>
            <a:endParaRPr lang="en-US" sz="2400" dirty="0">
              <a:solidFill>
                <a:schemeClr val="tx1"/>
              </a:solidFill>
            </a:endParaRPr>
          </a:p>
          <a:p>
            <a:r>
              <a:rPr lang="en-US" sz="2400" dirty="0">
                <a:solidFill>
                  <a:schemeClr val="tx1"/>
                </a:solidFill>
              </a:rPr>
              <a:t>Traditional methods of defining curves involve manual refinement through iterative playtesting</a:t>
            </a:r>
          </a:p>
          <a:p>
            <a:endParaRPr lang="en-US" sz="2400" dirty="0">
              <a:solidFill>
                <a:schemeClr val="tx1"/>
              </a:solidFill>
            </a:endParaRPr>
          </a:p>
        </p:txBody>
      </p:sp>
      <p:pic>
        <p:nvPicPr>
          <p:cNvPr id="8" name="Picture 7">
            <a:extLst>
              <a:ext uri="{FF2B5EF4-FFF2-40B4-BE49-F238E27FC236}">
                <a16:creationId xmlns:a16="http://schemas.microsoft.com/office/drawing/2014/main" id="{C80B5852-B0B2-45A0-ACCC-F71A47FE962B}"/>
              </a:ext>
            </a:extLst>
          </p:cNvPr>
          <p:cNvPicPr>
            <a:picLocks noChangeAspect="1"/>
          </p:cNvPicPr>
          <p:nvPr/>
        </p:nvPicPr>
        <p:blipFill>
          <a:blip r:embed="rId3"/>
          <a:stretch>
            <a:fillRect/>
          </a:stretch>
        </p:blipFill>
        <p:spPr>
          <a:xfrm>
            <a:off x="6762044" y="3578381"/>
            <a:ext cx="5072063" cy="2326408"/>
          </a:xfrm>
          <a:prstGeom prst="rect">
            <a:avLst/>
          </a:prstGeom>
        </p:spPr>
      </p:pic>
      <p:pic>
        <p:nvPicPr>
          <p:cNvPr id="9" name="Picture 8">
            <a:extLst>
              <a:ext uri="{FF2B5EF4-FFF2-40B4-BE49-F238E27FC236}">
                <a16:creationId xmlns:a16="http://schemas.microsoft.com/office/drawing/2014/main" id="{2F13DEF1-D43D-4625-9603-59E2B05203D4}"/>
              </a:ext>
            </a:extLst>
          </p:cNvPr>
          <p:cNvPicPr>
            <a:picLocks noChangeAspect="1"/>
          </p:cNvPicPr>
          <p:nvPr/>
        </p:nvPicPr>
        <p:blipFill>
          <a:blip r:embed="rId4"/>
          <a:stretch>
            <a:fillRect/>
          </a:stretch>
        </p:blipFill>
        <p:spPr>
          <a:xfrm>
            <a:off x="6762044" y="1422006"/>
            <a:ext cx="5072063" cy="2156375"/>
          </a:xfrm>
          <a:prstGeom prst="rect">
            <a:avLst/>
          </a:prstGeom>
        </p:spPr>
      </p:pic>
      <p:sp>
        <p:nvSpPr>
          <p:cNvPr id="10" name="Rectangle 9">
            <a:extLst>
              <a:ext uri="{FF2B5EF4-FFF2-40B4-BE49-F238E27FC236}">
                <a16:creationId xmlns:a16="http://schemas.microsoft.com/office/drawing/2014/main" id="{C0232C76-2E4B-4E49-8531-C167F2757E3C}"/>
              </a:ext>
            </a:extLst>
          </p:cNvPr>
          <p:cNvSpPr/>
          <p:nvPr/>
        </p:nvSpPr>
        <p:spPr>
          <a:xfrm>
            <a:off x="6762042" y="6099256"/>
            <a:ext cx="5072063" cy="430887"/>
          </a:xfrm>
          <a:prstGeom prst="rect">
            <a:avLst/>
          </a:prstGeom>
        </p:spPr>
        <p:txBody>
          <a:bodyPr wrap="square">
            <a:spAutoFit/>
          </a:bodyPr>
          <a:lstStyle/>
          <a:p>
            <a:r>
              <a:rPr lang="en-US" sz="2200" i="1" dirty="0"/>
              <a:t>Linehan et al., 2014</a:t>
            </a:r>
          </a:p>
        </p:txBody>
      </p:sp>
      <p:pic>
        <p:nvPicPr>
          <p:cNvPr id="4" name="Picture 3">
            <a:extLst>
              <a:ext uri="{FF2B5EF4-FFF2-40B4-BE49-F238E27FC236}">
                <a16:creationId xmlns:a16="http://schemas.microsoft.com/office/drawing/2014/main" id="{D2130C25-C12D-4FBA-954B-0D3199C96C22}"/>
              </a:ext>
            </a:extLst>
          </p:cNvPr>
          <p:cNvPicPr>
            <a:picLocks noChangeAspect="1"/>
          </p:cNvPicPr>
          <p:nvPr/>
        </p:nvPicPr>
        <p:blipFill>
          <a:blip r:embed="rId5"/>
          <a:stretch>
            <a:fillRect/>
          </a:stretch>
        </p:blipFill>
        <p:spPr>
          <a:xfrm>
            <a:off x="6762043" y="5904789"/>
            <a:ext cx="5072063" cy="132820"/>
          </a:xfrm>
          <a:prstGeom prst="rect">
            <a:avLst/>
          </a:prstGeom>
        </p:spPr>
      </p:pic>
      <p:sp>
        <p:nvSpPr>
          <p:cNvPr id="11" name="Rectangle: Rounded Corners 10">
            <a:extLst>
              <a:ext uri="{FF2B5EF4-FFF2-40B4-BE49-F238E27FC236}">
                <a16:creationId xmlns:a16="http://schemas.microsoft.com/office/drawing/2014/main" id="{F8D470DB-201A-4E57-B878-3F1254B023EC}"/>
              </a:ext>
            </a:extLst>
          </p:cNvPr>
          <p:cNvSpPr/>
          <p:nvPr/>
        </p:nvSpPr>
        <p:spPr>
          <a:xfrm>
            <a:off x="2042985" y="2533240"/>
            <a:ext cx="7826338" cy="2075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r>
              <a:rPr lang="en-US" sz="2400" b="1" dirty="0"/>
              <a:t>IDEA: Use Function Composition to Define and Transform Difficulty Curves</a:t>
            </a:r>
          </a:p>
          <a:p>
            <a:pPr algn="ctr"/>
            <a:endParaRPr lang="en-US" sz="2800" b="1" dirty="0"/>
          </a:p>
        </p:txBody>
      </p:sp>
    </p:spTree>
    <p:extLst>
      <p:ext uri="{BB962C8B-B14F-4D97-AF65-F5344CB8AC3E}">
        <p14:creationId xmlns:p14="http://schemas.microsoft.com/office/powerpoint/2010/main" val="11890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1010374" y="39511"/>
            <a:ext cx="10160604" cy="970450"/>
          </a:xfrm>
        </p:spPr>
        <p:txBody>
          <a:bodyPr/>
          <a:lstStyle/>
          <a:p>
            <a:r>
              <a:rPr lang="en-US" dirty="0">
                <a:solidFill>
                  <a:schemeClr val="tx1"/>
                </a:solidFill>
              </a:rPr>
              <a:t>Function 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60B6AE-B4EB-4592-956B-90E613992F91}"/>
                  </a:ext>
                </a:extLst>
              </p:cNvPr>
              <p:cNvSpPr>
                <a:spLocks noGrp="1"/>
              </p:cNvSpPr>
              <p:nvPr>
                <p:ph idx="1"/>
              </p:nvPr>
            </p:nvSpPr>
            <p:spPr>
              <a:xfrm>
                <a:off x="202595" y="1490257"/>
                <a:ext cx="7304516" cy="4831843"/>
              </a:xfrm>
            </p:spPr>
            <p:txBody>
              <a:bodyPr>
                <a:normAutofit/>
              </a:bodyPr>
              <a:lstStyle/>
              <a:p>
                <a:r>
                  <a:rPr lang="en-US" sz="2400" dirty="0">
                    <a:solidFill>
                      <a:schemeClr val="tx1"/>
                    </a:solidFill>
                  </a:rPr>
                  <a:t>Multiple functions composed into one by applying one function to the output of another</a:t>
                </a:r>
              </a:p>
              <a:p>
                <a:pPr marL="36900" indent="0">
                  <a:buNone/>
                </a:pPr>
                <a:endParaRPr lang="en-US" sz="2400" dirty="0">
                  <a:solidFill>
                    <a:schemeClr val="tx1"/>
                  </a:solidFill>
                </a:endParaRPr>
              </a:p>
              <a:p>
                <a:pPr marL="36900" indent="0">
                  <a:buNone/>
                </a:pPr>
                <a:endParaRPr lang="en-US" sz="2400" dirty="0">
                  <a:solidFill>
                    <a:schemeClr val="tx1"/>
                  </a:solidFill>
                </a:endParaRPr>
              </a:p>
              <a:p>
                <a:r>
                  <a:rPr lang="en-US" sz="2400" dirty="0">
                    <a:solidFill>
                      <a:schemeClr val="tx1"/>
                    </a:solidFill>
                  </a:rPr>
                  <a:t>Given two functions </a:t>
                </a:r>
                <a14:m>
                  <m:oMath xmlns:m="http://schemas.openxmlformats.org/officeDocument/2006/math">
                    <m:r>
                      <a:rPr lang="en-US" sz="2400" b="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𝑥</m:t>
                    </m:r>
                    <m:r>
                      <a:rPr lang="en-US" sz="2400" i="1" dirty="0" smtClean="0">
                        <a:solidFill>
                          <a:schemeClr val="tx1"/>
                        </a:solidFill>
                        <a:latin typeface="Cambria Math" panose="02040503050406030204" pitchFamily="18" charset="0"/>
                      </a:rPr>
                      <m:t>)</m:t>
                    </m:r>
                  </m:oMath>
                </a14:m>
                <a:r>
                  <a:rPr lang="en-US" sz="2400" dirty="0">
                    <a:solidFill>
                      <a:schemeClr val="tx1"/>
                    </a:solidFill>
                  </a:rPr>
                  <a:t> and </a:t>
                </a:r>
                <a14:m>
                  <m:oMath xmlns:m="http://schemas.openxmlformats.org/officeDocument/2006/math">
                    <m:r>
                      <a:rPr lang="en-US" sz="2400" b="0" i="1" dirty="0" smtClean="0">
                        <a:solidFill>
                          <a:schemeClr val="tx1"/>
                        </a:solidFill>
                        <a:latin typeface="Cambria Math" panose="02040503050406030204" pitchFamily="18" charset="0"/>
                      </a:rPr>
                      <m:t>𝑔</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𝑥</m:t>
                    </m:r>
                    <m:r>
                      <a:rPr lang="en-US" sz="2400" i="1" dirty="0">
                        <a:solidFill>
                          <a:schemeClr val="tx1"/>
                        </a:solidFill>
                        <a:latin typeface="Cambria Math" panose="02040503050406030204" pitchFamily="18" charset="0"/>
                      </a:rPr>
                      <m:t>)</m:t>
                    </m:r>
                  </m:oMath>
                </a14:m>
                <a:r>
                  <a:rPr lang="en-US" sz="2400" dirty="0">
                    <a:solidFill>
                      <a:schemeClr val="tx1"/>
                    </a:solidFill>
                  </a:rPr>
                  <a:t>, the composition of the functions </a:t>
                </a:r>
                <a14:m>
                  <m:oMath xmlns:m="http://schemas.openxmlformats.org/officeDocument/2006/math">
                    <m:r>
                      <a:rPr lang="en-US" sz="2400" b="1" i="1" smtClean="0">
                        <a:solidFill>
                          <a:schemeClr val="tx1"/>
                        </a:solidFill>
                        <a:latin typeface="Cambria Math" panose="02040503050406030204" pitchFamily="18" charset="0"/>
                      </a:rPr>
                      <m:t>𝒇</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𝒈</m:t>
                    </m:r>
                    <m:r>
                      <a:rPr lang="en-US" sz="2400" b="0" i="1" smtClean="0">
                        <a:solidFill>
                          <a:schemeClr val="tx1"/>
                        </a:solidFill>
                        <a:latin typeface="Cambria Math" panose="02040503050406030204" pitchFamily="18" charset="0"/>
                      </a:rPr>
                      <m:t> </m:t>
                    </m:r>
                  </m:oMath>
                </a14:m>
                <a:r>
                  <a:rPr lang="en-US" sz="2400" dirty="0">
                    <a:solidFill>
                      <a:schemeClr val="tx1"/>
                    </a:solidFill>
                  </a:rPr>
                  <a:t>is </a:t>
                </a:r>
                <a14:m>
                  <m:oMath xmlns:m="http://schemas.openxmlformats.org/officeDocument/2006/math">
                    <m:r>
                      <a:rPr lang="en-US" sz="2400" i="1" dirty="0">
                        <a:solidFill>
                          <a:schemeClr val="tx1"/>
                        </a:solidFill>
                        <a:latin typeface="Cambria Math" panose="02040503050406030204" pitchFamily="18" charset="0"/>
                      </a:rPr>
                      <m:t>𝑓</m:t>
                    </m:r>
                    <m:d>
                      <m:dPr>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𝑔</m:t>
                        </m:r>
                        <m:d>
                          <m:dPr>
                            <m:ctrlPr>
                              <a:rPr lang="en-US" sz="2400" b="0" i="1" dirty="0" smtClean="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𝑥</m:t>
                            </m:r>
                          </m:e>
                        </m:d>
                      </m:e>
                    </m:d>
                  </m:oMath>
                </a14:m>
                <a:r>
                  <a:rPr lang="en-US" sz="2400" dirty="0">
                    <a:solidFill>
                      <a:schemeClr val="tx1"/>
                    </a:solidFill>
                  </a:rPr>
                  <a:t> and </a:t>
                </a:r>
                <a14:m>
                  <m:oMath xmlns:m="http://schemas.openxmlformats.org/officeDocument/2006/math">
                    <m:r>
                      <a:rPr lang="en-US" sz="2400" b="1" i="1" smtClean="0">
                        <a:solidFill>
                          <a:schemeClr val="tx1"/>
                        </a:solidFill>
                        <a:latin typeface="Cambria Math" panose="02040503050406030204" pitchFamily="18" charset="0"/>
                      </a:rPr>
                      <m:t>𝒈</m:t>
                    </m:r>
                    <m:r>
                      <a:rPr lang="en-US" sz="2400" b="1" i="1">
                        <a:solidFill>
                          <a:schemeClr val="tx1"/>
                        </a:solidFill>
                        <a:latin typeface="Cambria Math" panose="02040503050406030204" pitchFamily="18" charset="0"/>
                      </a:rPr>
                      <m:t> </m:t>
                    </m:r>
                    <m:r>
                      <a:rPr lang="en-US" sz="2400" b="1" i="1">
                        <a:solidFill>
                          <a:schemeClr val="tx1"/>
                        </a:solidFill>
                        <a:latin typeface="Cambria Math" panose="02040503050406030204" pitchFamily="18" charset="0"/>
                      </a:rPr>
                      <m:t>𝒐</m:t>
                    </m:r>
                    <m:r>
                      <a:rPr 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𝒇</m:t>
                    </m:r>
                  </m:oMath>
                </a14:m>
                <a:r>
                  <a:rPr lang="en-US" sz="2400" dirty="0">
                    <a:solidFill>
                      <a:schemeClr val="tx1"/>
                    </a:solidFill>
                  </a:rPr>
                  <a:t> is </a:t>
                </a:r>
                <a14:m>
                  <m:oMath xmlns:m="http://schemas.openxmlformats.org/officeDocument/2006/math">
                    <m:r>
                      <a:rPr lang="en-US" sz="2400" b="0" i="1" dirty="0" smtClean="0">
                        <a:solidFill>
                          <a:schemeClr val="tx1"/>
                        </a:solidFill>
                        <a:latin typeface="Cambria Math" panose="02040503050406030204" pitchFamily="18" charset="0"/>
                      </a:rPr>
                      <m:t>𝑔</m:t>
                    </m:r>
                    <m:d>
                      <m:dPr>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𝑓</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𝑥</m:t>
                            </m:r>
                          </m:e>
                        </m:d>
                      </m:e>
                    </m:d>
                  </m:oMath>
                </a14:m>
                <a:endParaRPr lang="en-US" sz="2400" dirty="0">
                  <a:solidFill>
                    <a:schemeClr val="tx1"/>
                  </a:solidFill>
                </a:endParaRPr>
              </a:p>
              <a:p>
                <a:pPr lvl="1"/>
                <a14:m>
                  <m:oMath xmlns:m="http://schemas.openxmlformats.org/officeDocument/2006/math">
                    <m:r>
                      <a:rPr lang="en-US" sz="2400" b="0" i="1" dirty="0" smtClean="0">
                        <a:solidFill>
                          <a:schemeClr val="tx1"/>
                        </a:solidFill>
                        <a:latin typeface="Cambria Math" panose="02040503050406030204" pitchFamily="18" charset="0"/>
                      </a:rPr>
                      <m:t>𝑓</m:t>
                    </m:r>
                    <m:d>
                      <m:dPr>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𝑥</m:t>
                        </m:r>
                      </m:e>
                    </m:d>
                  </m:oMath>
                </a14:m>
                <a:r>
                  <a:rPr lang="en-US" sz="2200" dirty="0">
                    <a:solidFill>
                      <a:schemeClr val="tx1"/>
                    </a:solidFill>
                  </a:rPr>
                  <a:t> = </a:t>
                </a:r>
                <a14:m>
                  <m:oMath xmlns:m="http://schemas.openxmlformats.org/officeDocument/2006/math">
                    <m:r>
                      <a:rPr lang="en-US" sz="2200" i="1" dirty="0" smtClean="0">
                        <a:solidFill>
                          <a:schemeClr val="tx1"/>
                        </a:solidFill>
                        <a:latin typeface="Cambria Math" panose="02040503050406030204" pitchFamily="18" charset="0"/>
                      </a:rPr>
                      <m:t>𝑥</m:t>
                    </m:r>
                    <m:r>
                      <a:rPr lang="en-US" sz="2200" i="1" baseline="30000" dirty="0" smtClean="0">
                        <a:solidFill>
                          <a:schemeClr val="tx1"/>
                        </a:solidFill>
                        <a:latin typeface="Cambria Math" panose="02040503050406030204" pitchFamily="18" charset="0"/>
                      </a:rPr>
                      <m:t>2</m:t>
                    </m:r>
                  </m:oMath>
                </a14:m>
                <a:r>
                  <a:rPr lang="en-US" sz="2200" dirty="0">
                    <a:solidFill>
                      <a:schemeClr val="tx1"/>
                    </a:solidFill>
                  </a:rPr>
                  <a:t>, </a:t>
                </a:r>
                <a14:m>
                  <m:oMath xmlns:m="http://schemas.openxmlformats.org/officeDocument/2006/math">
                    <m:r>
                      <a:rPr lang="en-US" sz="2400" i="1" dirty="0">
                        <a:solidFill>
                          <a:schemeClr val="tx1"/>
                        </a:solidFill>
                        <a:latin typeface="Cambria Math" panose="02040503050406030204" pitchFamily="18" charset="0"/>
                      </a:rPr>
                      <m:t>𝑔</m:t>
                    </m:r>
                    <m:d>
                      <m:dPr>
                        <m:ctrlPr>
                          <a:rPr lang="en-US" sz="240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𝑥</m:t>
                        </m:r>
                      </m:e>
                    </m:d>
                  </m:oMath>
                </a14:m>
                <a:r>
                  <a:rPr lang="en-US" sz="2200" dirty="0">
                    <a:solidFill>
                      <a:schemeClr val="tx1"/>
                    </a:solidFill>
                  </a:rPr>
                  <a:t> = </a:t>
                </a:r>
                <a14:m>
                  <m:oMath xmlns:m="http://schemas.openxmlformats.org/officeDocument/2006/math">
                    <m:r>
                      <a:rPr lang="en-US" sz="2200" i="1" dirty="0" smtClean="0">
                        <a:solidFill>
                          <a:schemeClr val="tx1"/>
                        </a:solidFill>
                        <a:latin typeface="Cambria Math" panose="02040503050406030204" pitchFamily="18" charset="0"/>
                      </a:rPr>
                      <m:t>𝑥</m:t>
                    </m:r>
                    <m:r>
                      <a:rPr lang="en-US" sz="2200" i="1" dirty="0" smtClean="0">
                        <a:solidFill>
                          <a:schemeClr val="tx1"/>
                        </a:solidFill>
                        <a:latin typeface="Cambria Math" panose="02040503050406030204" pitchFamily="18" charset="0"/>
                      </a:rPr>
                      <m:t>+1</m:t>
                    </m:r>
                  </m:oMath>
                </a14:m>
                <a:endParaRPr lang="en-US" sz="2200" dirty="0">
                  <a:solidFill>
                    <a:schemeClr val="tx1"/>
                  </a:solidFill>
                </a:endParaRPr>
              </a:p>
              <a:p>
                <a:pPr lvl="1"/>
                <a14:m>
                  <m:oMath xmlns:m="http://schemas.openxmlformats.org/officeDocument/2006/math">
                    <m:r>
                      <a:rPr lang="en-US" sz="2000" b="1" i="1">
                        <a:solidFill>
                          <a:schemeClr val="tx1"/>
                        </a:solidFill>
                        <a:latin typeface="Cambria Math" panose="02040503050406030204" pitchFamily="18" charset="0"/>
                      </a:rPr>
                      <m:t>𝒇</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𝒐</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𝒈</m:t>
                    </m:r>
                  </m:oMath>
                </a14:m>
                <a:r>
                  <a:rPr lang="en-US" sz="2200" dirty="0">
                    <a:solidFill>
                      <a:schemeClr val="tx1"/>
                    </a:solidFill>
                  </a:rPr>
                  <a:t> (3) = </a:t>
                </a:r>
                <a14:m>
                  <m:oMath xmlns:m="http://schemas.openxmlformats.org/officeDocument/2006/math">
                    <m:r>
                      <a:rPr lang="en-US" sz="2000" i="1" dirty="0">
                        <a:solidFill>
                          <a:schemeClr val="tx1"/>
                        </a:solidFill>
                        <a:latin typeface="Cambria Math" panose="02040503050406030204" pitchFamily="18" charset="0"/>
                      </a:rPr>
                      <m:t>𝑓</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𝑔</m:t>
                        </m:r>
                        <m:d>
                          <m:dPr>
                            <m:ctrlPr>
                              <a:rPr lang="en-US" sz="2000" i="1" dirty="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3</m:t>
                            </m:r>
                          </m:e>
                        </m:d>
                      </m:e>
                    </m:d>
                  </m:oMath>
                </a14:m>
                <a:r>
                  <a:rPr lang="en-US" sz="2200" dirty="0">
                    <a:solidFill>
                      <a:schemeClr val="tx1"/>
                    </a:solidFill>
                  </a:rPr>
                  <a:t> = (3+1)</a:t>
                </a:r>
                <a:r>
                  <a:rPr lang="en-US" sz="2200" baseline="30000" dirty="0">
                    <a:solidFill>
                      <a:schemeClr val="tx1"/>
                    </a:solidFill>
                  </a:rPr>
                  <a:t>2</a:t>
                </a:r>
                <a:r>
                  <a:rPr lang="en-US" sz="2200" dirty="0">
                    <a:solidFill>
                      <a:schemeClr val="tx1"/>
                    </a:solidFill>
                  </a:rPr>
                  <a:t> = 16</a:t>
                </a:r>
              </a:p>
              <a:p>
                <a:pPr lvl="1"/>
                <a14:m>
                  <m:oMath xmlns:m="http://schemas.openxmlformats.org/officeDocument/2006/math">
                    <m:r>
                      <a:rPr lang="en-US" sz="2200" b="1" i="1" smtClean="0">
                        <a:solidFill>
                          <a:schemeClr val="tx1"/>
                        </a:solidFill>
                        <a:latin typeface="Cambria Math" panose="02040503050406030204" pitchFamily="18" charset="0"/>
                      </a:rPr>
                      <m:t>𝒈</m:t>
                    </m:r>
                    <m:r>
                      <a:rPr lang="en-US" sz="2200" b="1" i="1">
                        <a:solidFill>
                          <a:schemeClr val="tx1"/>
                        </a:solidFill>
                        <a:latin typeface="Cambria Math" panose="02040503050406030204" pitchFamily="18" charset="0"/>
                      </a:rPr>
                      <m:t> </m:t>
                    </m:r>
                    <m:r>
                      <a:rPr lang="en-US" sz="2200" b="1" i="1">
                        <a:solidFill>
                          <a:schemeClr val="tx1"/>
                        </a:solidFill>
                        <a:latin typeface="Cambria Math" panose="02040503050406030204" pitchFamily="18" charset="0"/>
                      </a:rPr>
                      <m:t>𝒐</m:t>
                    </m:r>
                    <m:r>
                      <a:rPr lang="en-US" sz="2200" b="1" i="1">
                        <a:solidFill>
                          <a:schemeClr val="tx1"/>
                        </a:solidFill>
                        <a:latin typeface="Cambria Math" panose="02040503050406030204" pitchFamily="18" charset="0"/>
                      </a:rPr>
                      <m:t> </m:t>
                    </m:r>
                    <m:r>
                      <a:rPr lang="en-US" sz="2200" b="1" i="1" smtClean="0">
                        <a:solidFill>
                          <a:schemeClr val="tx1"/>
                        </a:solidFill>
                        <a:latin typeface="Cambria Math" panose="02040503050406030204" pitchFamily="18" charset="0"/>
                      </a:rPr>
                      <m:t>𝒇</m:t>
                    </m:r>
                  </m:oMath>
                </a14:m>
                <a:r>
                  <a:rPr lang="en-US" sz="2200" dirty="0">
                    <a:solidFill>
                      <a:schemeClr val="tx1"/>
                    </a:solidFill>
                  </a:rPr>
                  <a:t> (3) = </a:t>
                </a:r>
                <a14:m>
                  <m:oMath xmlns:m="http://schemas.openxmlformats.org/officeDocument/2006/math">
                    <m:r>
                      <a:rPr lang="en-US" sz="2200" b="0" i="1" dirty="0" smtClean="0">
                        <a:solidFill>
                          <a:schemeClr val="tx1"/>
                        </a:solidFill>
                        <a:latin typeface="Cambria Math" panose="02040503050406030204" pitchFamily="18" charset="0"/>
                      </a:rPr>
                      <m:t>𝑔</m:t>
                    </m:r>
                    <m:d>
                      <m:dPr>
                        <m:ctrlPr>
                          <a:rPr lang="en-US" sz="2200" i="1" dirty="0">
                            <a:solidFill>
                              <a:schemeClr val="tx1"/>
                            </a:solidFill>
                            <a:latin typeface="Cambria Math" panose="02040503050406030204" pitchFamily="18" charset="0"/>
                          </a:rPr>
                        </m:ctrlPr>
                      </m:dPr>
                      <m:e>
                        <m:r>
                          <a:rPr lang="en-US" sz="2200" b="0" i="1" dirty="0" smtClean="0">
                            <a:solidFill>
                              <a:schemeClr val="tx1"/>
                            </a:solidFill>
                            <a:latin typeface="Cambria Math" panose="02040503050406030204" pitchFamily="18" charset="0"/>
                          </a:rPr>
                          <m:t>𝑓</m:t>
                        </m:r>
                        <m:d>
                          <m:dPr>
                            <m:ctrlPr>
                              <a:rPr lang="en-US" sz="2200" i="1" dirty="0">
                                <a:solidFill>
                                  <a:schemeClr val="tx1"/>
                                </a:solidFill>
                                <a:latin typeface="Cambria Math" panose="02040503050406030204" pitchFamily="18" charset="0"/>
                              </a:rPr>
                            </m:ctrlPr>
                          </m:dPr>
                          <m:e>
                            <m:r>
                              <a:rPr lang="en-US" sz="2200" i="1" dirty="0">
                                <a:solidFill>
                                  <a:schemeClr val="tx1"/>
                                </a:solidFill>
                                <a:latin typeface="Cambria Math" panose="02040503050406030204" pitchFamily="18" charset="0"/>
                              </a:rPr>
                              <m:t>3</m:t>
                            </m:r>
                          </m:e>
                        </m:d>
                      </m:e>
                    </m:d>
                  </m:oMath>
                </a14:m>
                <a:r>
                  <a:rPr lang="en-US" sz="2200" dirty="0">
                    <a:solidFill>
                      <a:schemeClr val="tx1"/>
                    </a:solidFill>
                  </a:rPr>
                  <a:t> = (3</a:t>
                </a:r>
                <a:r>
                  <a:rPr lang="en-US" sz="2200" baseline="30000" dirty="0">
                    <a:solidFill>
                      <a:schemeClr val="tx1"/>
                    </a:solidFill>
                  </a:rPr>
                  <a:t>2</a:t>
                </a:r>
                <a:r>
                  <a:rPr lang="en-US" sz="2200" dirty="0">
                    <a:solidFill>
                      <a:schemeClr val="tx1"/>
                    </a:solidFill>
                  </a:rPr>
                  <a:t>)+1 = 10</a:t>
                </a:r>
              </a:p>
              <a:p>
                <a:endParaRPr lang="en-US" sz="2400" dirty="0">
                  <a:solidFill>
                    <a:schemeClr val="tx1"/>
                  </a:solidFill>
                </a:endParaRPr>
              </a:p>
            </p:txBody>
          </p:sp>
        </mc:Choice>
        <mc:Fallback xmlns="">
          <p:sp>
            <p:nvSpPr>
              <p:cNvPr id="3" name="Content Placeholder 2">
                <a:extLst>
                  <a:ext uri="{FF2B5EF4-FFF2-40B4-BE49-F238E27FC236}">
                    <a16:creationId xmlns:a16="http://schemas.microsoft.com/office/drawing/2014/main" id="{B560B6AE-B4EB-4592-956B-90E613992F91}"/>
                  </a:ext>
                </a:extLst>
              </p:cNvPr>
              <p:cNvSpPr>
                <a:spLocks noGrp="1" noRot="1" noChangeAspect="1" noMove="1" noResize="1" noEditPoints="1" noAdjustHandles="1" noChangeArrowheads="1" noChangeShapeType="1" noTextEdit="1"/>
              </p:cNvSpPr>
              <p:nvPr>
                <p:ph idx="1"/>
              </p:nvPr>
            </p:nvSpPr>
            <p:spPr>
              <a:xfrm>
                <a:off x="202595" y="1490257"/>
                <a:ext cx="7304516" cy="4831843"/>
              </a:xfrm>
              <a:blipFill>
                <a:blip r:embed="rId3"/>
                <a:stretch>
                  <a:fillRect/>
                </a:stretch>
              </a:blipFill>
            </p:spPr>
            <p:txBody>
              <a:bodyPr/>
              <a:lstStyle/>
              <a:p>
                <a:r>
                  <a:rPr lang="en-US">
                    <a:noFill/>
                  </a:rPr>
                  <a:t> </a:t>
                </a:r>
              </a:p>
            </p:txBody>
          </p:sp>
        </mc:Fallback>
      </mc:AlternateContent>
      <p:pic>
        <p:nvPicPr>
          <p:cNvPr id="1030" name="Picture 6" descr="RÃ©sultats de recherche d'images pour Â«Â function compositionÂ Â»">
            <a:extLst>
              <a:ext uri="{FF2B5EF4-FFF2-40B4-BE49-F238E27FC236}">
                <a16:creationId xmlns:a16="http://schemas.microsoft.com/office/drawing/2014/main" id="{2F11BD2F-AB2B-4837-B6F5-6D2F77277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6838" y="1375552"/>
            <a:ext cx="3396192" cy="5061251"/>
          </a:xfrm>
          <a:prstGeom prst="roundRect">
            <a:avLst>
              <a:gd name="adj" fmla="val 8594"/>
            </a:avLst>
          </a:prstGeom>
          <a:solidFill>
            <a:srgbClr val="FFFFFF">
              <a:shade val="85000"/>
            </a:srgbClr>
          </a:solidFill>
          <a:ln>
            <a:noFill/>
          </a:ln>
          <a:effectLst/>
          <a:extLst/>
        </p:spPr>
      </p:pic>
    </p:spTree>
    <p:extLst>
      <p:ext uri="{BB962C8B-B14F-4D97-AF65-F5344CB8AC3E}">
        <p14:creationId xmlns:p14="http://schemas.microsoft.com/office/powerpoint/2010/main" val="401253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1037973" y="0"/>
            <a:ext cx="4109761" cy="784381"/>
          </a:xfrm>
        </p:spPr>
        <p:txBody>
          <a:bodyPr/>
          <a:lstStyle/>
          <a:p>
            <a:r>
              <a:rPr lang="en-US" dirty="0">
                <a:solidFill>
                  <a:schemeClr val="tx1"/>
                </a:solidFill>
              </a:rPr>
              <a:t>Motivation</a:t>
            </a:r>
          </a:p>
        </p:txBody>
      </p:sp>
      <p:sp>
        <p:nvSpPr>
          <p:cNvPr id="7" name="Content Placeholder 2">
            <a:extLst>
              <a:ext uri="{FF2B5EF4-FFF2-40B4-BE49-F238E27FC236}">
                <a16:creationId xmlns:a16="http://schemas.microsoft.com/office/drawing/2014/main" id="{E9403AD7-8AAD-49C3-8273-D271D822A16A}"/>
              </a:ext>
            </a:extLst>
          </p:cNvPr>
          <p:cNvSpPr>
            <a:spLocks noGrp="1"/>
          </p:cNvSpPr>
          <p:nvPr>
            <p:ph idx="1"/>
          </p:nvPr>
        </p:nvSpPr>
        <p:spPr>
          <a:xfrm>
            <a:off x="189143" y="1323996"/>
            <a:ext cx="5906857" cy="5534004"/>
          </a:xfrm>
        </p:spPr>
        <p:txBody>
          <a:bodyPr>
            <a:noAutofit/>
          </a:bodyPr>
          <a:lstStyle/>
          <a:p>
            <a:r>
              <a:rPr lang="en-US" sz="2200" dirty="0">
                <a:solidFill>
                  <a:schemeClr val="tx1"/>
                </a:solidFill>
              </a:rPr>
              <a:t>Precisely describe relative difficulty curves and transformations e.g. formalize a ‘steep’ curve</a:t>
            </a:r>
          </a:p>
        </p:txBody>
      </p:sp>
      <p:pic>
        <p:nvPicPr>
          <p:cNvPr id="8" name="Picture 6" descr="RÃ©sultats de recherche d'images pour Â«Â game feel steve swinkÂ Â»">
            <a:extLst>
              <a:ext uri="{FF2B5EF4-FFF2-40B4-BE49-F238E27FC236}">
                <a16:creationId xmlns:a16="http://schemas.microsoft.com/office/drawing/2014/main" id="{119A74FC-8AF4-4E25-9C67-5E8D04031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667" y="0"/>
            <a:ext cx="58843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4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F34-BB81-497A-8A8B-4B9130F6860A}"/>
              </a:ext>
            </a:extLst>
          </p:cNvPr>
          <p:cNvSpPr>
            <a:spLocks noGrp="1"/>
          </p:cNvSpPr>
          <p:nvPr>
            <p:ph type="title"/>
          </p:nvPr>
        </p:nvSpPr>
        <p:spPr>
          <a:xfrm>
            <a:off x="1037973" y="0"/>
            <a:ext cx="4109761" cy="784381"/>
          </a:xfrm>
        </p:spPr>
        <p:txBody>
          <a:bodyPr/>
          <a:lstStyle/>
          <a:p>
            <a:r>
              <a:rPr lang="en-US" dirty="0">
                <a:solidFill>
                  <a:schemeClr val="tx1"/>
                </a:solidFill>
              </a:rPr>
              <a:t>Motivation</a:t>
            </a:r>
          </a:p>
        </p:txBody>
      </p:sp>
      <p:sp>
        <p:nvSpPr>
          <p:cNvPr id="7" name="Content Placeholder 2">
            <a:extLst>
              <a:ext uri="{FF2B5EF4-FFF2-40B4-BE49-F238E27FC236}">
                <a16:creationId xmlns:a16="http://schemas.microsoft.com/office/drawing/2014/main" id="{E9403AD7-8AAD-49C3-8273-D271D822A16A}"/>
              </a:ext>
            </a:extLst>
          </p:cNvPr>
          <p:cNvSpPr>
            <a:spLocks noGrp="1"/>
          </p:cNvSpPr>
          <p:nvPr>
            <p:ph idx="1"/>
          </p:nvPr>
        </p:nvSpPr>
        <p:spPr>
          <a:xfrm>
            <a:off x="189143" y="1323996"/>
            <a:ext cx="5906857" cy="5534004"/>
          </a:xfrm>
        </p:spPr>
        <p:txBody>
          <a:bodyPr>
            <a:noAutofit/>
          </a:bodyPr>
          <a:lstStyle/>
          <a:p>
            <a:r>
              <a:rPr lang="en-US" sz="2200" dirty="0">
                <a:solidFill>
                  <a:schemeClr val="tx1"/>
                </a:solidFill>
              </a:rPr>
              <a:t>Precisely describe relative difficulty curves and transformations e.g. formalize a ‘steep’ curve</a:t>
            </a:r>
          </a:p>
          <a:p>
            <a:pPr marL="36900" indent="0">
              <a:buNone/>
            </a:pPr>
            <a:endParaRPr lang="en-US" sz="2200" dirty="0">
              <a:solidFill>
                <a:schemeClr val="tx1"/>
              </a:solidFill>
            </a:endParaRPr>
          </a:p>
          <a:p>
            <a:r>
              <a:rPr lang="en-US" sz="2200" dirty="0">
                <a:solidFill>
                  <a:schemeClr val="tx1"/>
                </a:solidFill>
              </a:rPr>
              <a:t>Functions (vs. manual refinement) capture a space of possible curves that can be explored</a:t>
            </a:r>
          </a:p>
          <a:p>
            <a:endParaRPr lang="en-US" sz="2200" dirty="0">
              <a:solidFill>
                <a:schemeClr val="tx1"/>
              </a:solidFill>
            </a:endParaRPr>
          </a:p>
        </p:txBody>
      </p:sp>
      <p:pic>
        <p:nvPicPr>
          <p:cNvPr id="8" name="Picture 7">
            <a:extLst>
              <a:ext uri="{FF2B5EF4-FFF2-40B4-BE49-F238E27FC236}">
                <a16:creationId xmlns:a16="http://schemas.microsoft.com/office/drawing/2014/main" id="{9A22C70A-CE22-4978-8014-9CAF3E5A5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042" y="2094314"/>
            <a:ext cx="5713003" cy="3030842"/>
          </a:xfrm>
          <a:prstGeom prst="rect">
            <a:avLst/>
          </a:prstGeom>
        </p:spPr>
      </p:pic>
    </p:spTree>
    <p:extLst>
      <p:ext uri="{BB962C8B-B14F-4D97-AF65-F5344CB8AC3E}">
        <p14:creationId xmlns:p14="http://schemas.microsoft.com/office/powerpoint/2010/main" val="151678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37920</TotalTime>
  <Words>3758</Words>
  <Application>Microsoft Office PowerPoint</Application>
  <PresentationFormat>Widescreen</PresentationFormat>
  <Paragraphs>596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Calisto MT</vt:lpstr>
      <vt:lpstr>Cambria Math</vt:lpstr>
      <vt:lpstr>Wingdings 2</vt:lpstr>
      <vt:lpstr>Slate</vt:lpstr>
      <vt:lpstr>Transforming Game Difficulty Curves using Function Composition</vt:lpstr>
      <vt:lpstr>Difficulty Curve</vt:lpstr>
      <vt:lpstr>Difficulty Curve</vt:lpstr>
      <vt:lpstr>Difficulty Curve</vt:lpstr>
      <vt:lpstr>Difficulty Curve</vt:lpstr>
      <vt:lpstr>Difficulty Curve</vt:lpstr>
      <vt:lpstr>Function Composition</vt:lpstr>
      <vt:lpstr>Motivation</vt:lpstr>
      <vt:lpstr>Motivation</vt:lpstr>
      <vt:lpstr>Motivation</vt:lpstr>
      <vt:lpstr>Motivation</vt:lpstr>
      <vt:lpstr>Experiment</vt:lpstr>
      <vt:lpstr>Experiment</vt:lpstr>
      <vt:lpstr>Paradox</vt:lpstr>
      <vt:lpstr>Player-vs-Level Matchmaking</vt:lpstr>
      <vt:lpstr>Player-vs-Level Matchmaking</vt:lpstr>
      <vt:lpstr>Player-vs-Level Matchmaking</vt:lpstr>
      <vt:lpstr>Player-vs-Level Matchmaking</vt:lpstr>
      <vt:lpstr>Player-vs-Level Matchmaking</vt:lpstr>
      <vt:lpstr>Curve Functions</vt:lpstr>
      <vt:lpstr>Curve Functions</vt:lpstr>
      <vt:lpstr>Curve Transformations</vt:lpstr>
      <vt:lpstr>PowerPoint Presentation</vt:lpstr>
      <vt:lpstr>PowerPoint Presentation</vt:lpstr>
      <vt:lpstr>PowerPoint Presentation</vt:lpstr>
      <vt:lpstr>PowerPoint Presentation</vt:lpstr>
      <vt:lpstr>PowerPoint Presentation</vt:lpstr>
      <vt:lpstr>Participant Recruitment and Study</vt:lpstr>
      <vt:lpstr>Measures of Engagement</vt:lpstr>
      <vt:lpstr>Results</vt:lpstr>
      <vt:lpstr>Results</vt:lpstr>
      <vt:lpstr>Results</vt:lpstr>
      <vt:lpstr>Results</vt:lpstr>
      <vt:lpstr>Results</vt:lpstr>
      <vt:lpstr>Pareto Efficiency</vt:lpstr>
      <vt:lpstr>Pareto Efficiency</vt:lpstr>
      <vt:lpstr>Pareto Efficiency</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Effects of Player Rating System-Based Matchmaking on Level Ordering in Human Computation Games</dc:title>
  <dc:creator>riffsircar</dc:creator>
  <cp:lastModifiedBy>riffsircar</cp:lastModifiedBy>
  <cp:revision>2137</cp:revision>
  <dcterms:created xsi:type="dcterms:W3CDTF">2017-03-16T23:15:02Z</dcterms:created>
  <dcterms:modified xsi:type="dcterms:W3CDTF">2019-12-21T08:04:32Z</dcterms:modified>
</cp:coreProperties>
</file>