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42808525" cx="3027997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514520" y="1714680"/>
            <a:ext cx="27250559" cy="7133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514520" y="9987120"/>
            <a:ext cx="27250559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514520" y="24744959"/>
            <a:ext cx="27250559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514520" y="1714680"/>
            <a:ext cx="27250559" cy="7133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514520" y="9987120"/>
            <a:ext cx="1329804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5477840" y="9987120"/>
            <a:ext cx="1329804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15477840" y="24744959"/>
            <a:ext cx="1329804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1514520" y="24744959"/>
            <a:ext cx="1329804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514520" y="1714680"/>
            <a:ext cx="27250559" cy="7133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514520" y="9987120"/>
            <a:ext cx="877428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10728000" y="9987120"/>
            <a:ext cx="877428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19941120" y="9987120"/>
            <a:ext cx="877428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19941120" y="24744959"/>
            <a:ext cx="877428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5" type="body"/>
          </p:nvPr>
        </p:nvSpPr>
        <p:spPr>
          <a:xfrm>
            <a:off x="10728000" y="24744959"/>
            <a:ext cx="877428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6" type="body"/>
          </p:nvPr>
        </p:nvSpPr>
        <p:spPr>
          <a:xfrm>
            <a:off x="1514520" y="24744959"/>
            <a:ext cx="877428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1514520" y="1714680"/>
            <a:ext cx="27250559" cy="7133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14520" y="9987120"/>
            <a:ext cx="27250559" cy="28253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514520" y="1714680"/>
            <a:ext cx="27250559" cy="7133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514520" y="9987120"/>
            <a:ext cx="27250559" cy="2825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1514520" y="1714680"/>
            <a:ext cx="27250559" cy="7133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514520" y="9987120"/>
            <a:ext cx="13298040" cy="2825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15477840" y="9987120"/>
            <a:ext cx="13298040" cy="2825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514520" y="1714680"/>
            <a:ext cx="27250559" cy="7133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1514520" y="1714680"/>
            <a:ext cx="27250559" cy="330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514520" y="1714680"/>
            <a:ext cx="27250559" cy="7133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514520" y="9987120"/>
            <a:ext cx="1329804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1514520" y="24744959"/>
            <a:ext cx="1329804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15477840" y="9987120"/>
            <a:ext cx="13298040" cy="2825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514520" y="1714680"/>
            <a:ext cx="27250559" cy="7133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514520" y="9987120"/>
            <a:ext cx="13298040" cy="2825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15477840" y="9987120"/>
            <a:ext cx="1329804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15477840" y="24744959"/>
            <a:ext cx="1329804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514520" y="1714680"/>
            <a:ext cx="27250559" cy="7133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514520" y="9987120"/>
            <a:ext cx="1329804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5477840" y="9987120"/>
            <a:ext cx="13298040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1514520" y="24744959"/>
            <a:ext cx="27250559" cy="134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514520" y="1714680"/>
            <a:ext cx="27250559" cy="7133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514520" y="9987120"/>
            <a:ext cx="27250559" cy="28253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514520" y="39678118"/>
            <a:ext cx="7065720" cy="2277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0345679" y="39678118"/>
            <a:ext cx="9588239" cy="2277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21699359" y="39678118"/>
            <a:ext cx="7065720" cy="2277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00" rIns="417600" tIns="208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5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8782200" y="1901880"/>
            <a:ext cx="10500839" cy="411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6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Mininet Usage As Software-Defined Networking Learning Media</a:t>
            </a:r>
          </a:p>
        </p:txBody>
      </p:sp>
      <p:sp>
        <p:nvSpPr>
          <p:cNvPr id="64" name="Shape 64"/>
          <p:cNvSpPr/>
          <p:nvPr/>
        </p:nvSpPr>
        <p:spPr>
          <a:xfrm>
            <a:off x="20855159" y="1830240"/>
            <a:ext cx="7500600" cy="262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Rifkiansyah Meidian C. - 13511084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Informatics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1188720" y="7955279"/>
            <a:ext cx="8778239" cy="9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5400" u="none" cap="none" strike="noStrike">
                <a:solidFill>
                  <a:srgbClr val="FDBC4B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Networking had reached a point where a lot of networks need to be tested with minimal usage of resources available. Software-Defined Network is a way for network prototyping with minimal resource usage.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Learning Software-Defined Network is a challenge of its own. There are many tutorial that a newcomer can look for, but with each still came challenges.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Mininet is a system for rapid prototyping using minimal resources by utilizing lightweight virtualization of Linux kernel.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325937" y="18172825"/>
            <a:ext cx="85038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5400" strike="noStrike">
                <a:solidFill>
                  <a:srgbClr val="FDBC4B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create an interface to ease Software-Defined Network learning utilizing Mininet API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24082" y="22674332"/>
            <a:ext cx="8412600" cy="84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5400" strike="noStrike">
                <a:solidFill>
                  <a:srgbClr val="FDBC4B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Software-Defined Networking tools are not easy for newcomers to learn. Most tutorial required complex setup for users to start learning.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ease learning, an interface is more effective than command-line. Mininet API allows for implementation of Mininet using Python.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the interface itself, Python default GUI implementation using Tkinter is the easiest to use. It has the flexibility to implement a simple interface for Mininet usage.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188720" y="33284159"/>
            <a:ext cx="8412480" cy="543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5400" strike="noStrike">
                <a:solidFill>
                  <a:srgbClr val="FDBC4B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implementation consists of three main interfaces: Topology Menu; Tutorial Menu; and Toolbox Menu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Topology menu consists of five topologies: Minimal topology</a:t>
            </a:r>
            <a:r>
              <a:rPr b="1" lang="en-US" sz="3600">
                <a:solidFill>
                  <a:srgbClr val="FFFFFF"/>
                </a:solidFill>
              </a:rPr>
              <a:t>;</a:t>
            </a: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Linear topology</a:t>
            </a:r>
            <a:r>
              <a:rPr b="1" lang="en-US" sz="3600">
                <a:solidFill>
                  <a:srgbClr val="FFFFFF"/>
                </a:solidFill>
              </a:rPr>
              <a:t>;</a:t>
            </a: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Tree topology</a:t>
            </a:r>
            <a:r>
              <a:rPr b="1" lang="en-US" sz="3600">
                <a:solidFill>
                  <a:srgbClr val="FFFFFF"/>
                </a:solidFill>
              </a:rPr>
              <a:t>;</a:t>
            </a: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Torus topology</a:t>
            </a:r>
            <a:r>
              <a:rPr b="1" lang="en-US" sz="3600">
                <a:solidFill>
                  <a:srgbClr val="FFFFFF"/>
                </a:solidFill>
              </a:rPr>
              <a:t>;</a:t>
            </a: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Reversed Single Switch Topology.</a:t>
            </a:r>
          </a:p>
        </p:txBody>
      </p:sp>
      <p:cxnSp>
        <p:nvCxnSpPr>
          <p:cNvPr id="69" name="Shape 69"/>
          <p:cNvCxnSpPr/>
          <p:nvPr/>
        </p:nvCxnSpPr>
        <p:spPr>
          <a:xfrm>
            <a:off x="1124075" y="17614200"/>
            <a:ext cx="8289900" cy="19800"/>
          </a:xfrm>
          <a:prstGeom prst="straightConnector1">
            <a:avLst/>
          </a:prstGeom>
          <a:noFill/>
          <a:ln cap="flat" cmpd="sng" w="114300">
            <a:solidFill>
              <a:schemeClr val="accent6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0" name="Shape 70"/>
          <p:cNvCxnSpPr/>
          <p:nvPr/>
        </p:nvCxnSpPr>
        <p:spPr>
          <a:xfrm flipH="1" rot="10800000">
            <a:off x="1124075" y="21802375"/>
            <a:ext cx="8266500" cy="17400"/>
          </a:xfrm>
          <a:prstGeom prst="straightConnector1">
            <a:avLst/>
          </a:prstGeom>
          <a:noFill/>
          <a:ln cap="flat" cmpd="sng" w="114300">
            <a:solidFill>
              <a:schemeClr val="accent6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1" name="Shape 71"/>
          <p:cNvCxnSpPr/>
          <p:nvPr/>
        </p:nvCxnSpPr>
        <p:spPr>
          <a:xfrm flipH="1" rot="10800000">
            <a:off x="1098862" y="32153275"/>
            <a:ext cx="8338800" cy="48600"/>
          </a:xfrm>
          <a:prstGeom prst="straightConnector1">
            <a:avLst/>
          </a:prstGeom>
          <a:noFill/>
          <a:ln cap="flat" cmpd="sng" w="114300">
            <a:solidFill>
              <a:schemeClr val="accent6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2" name="Shape 72"/>
          <p:cNvSpPr txBox="1"/>
          <p:nvPr/>
        </p:nvSpPr>
        <p:spPr>
          <a:xfrm>
            <a:off x="10750825" y="7955275"/>
            <a:ext cx="8778300" cy="24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br>
              <a:rPr b="1" lang="en-US" sz="3600">
                <a:solidFill>
                  <a:srgbClr val="FFFFFF"/>
                </a:solidFill>
              </a:rPr>
            </a:br>
            <a:r>
              <a:rPr b="1" lang="en-US" sz="2400">
                <a:solidFill>
                  <a:srgbClr val="FFFFFF"/>
                </a:solidFill>
              </a:rPr>
              <a:t>Figure 1, Topology Menu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Tutorial menu can be accessed from the topology menu. The tutorial menu can be filled with study cases pertaining different concepts of Software-Defined Networking and usage of Mininet and relevant tools such as Open vSwitch ovs-ofctl.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</a:rPr>
              <a:t>Figure 2, Tutorial Menu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Tutorial Menu can be adjusted by the tutor to show learning instances and steps.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Toolbox Menu lists available Mininet functions implemented by Mininet API. As such, functions initially needing to be used with Python script inside Mininet natural command-line interface can be used directly.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</a:rPr>
              <a:t>Figure 3, Mininet Toolbox.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Aside of the main menu, a help is also available when the user right-clicks a topology or a function.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FFFF"/>
                </a:solidFill>
              </a:rPr>
              <a:t>Figure 4, Help Menu.</a:t>
            </a:r>
          </a:p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The help menu allows for a quick look of a function, helping in learning.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9550" y="8220475"/>
            <a:ext cx="6760875" cy="107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9537" y="14355774"/>
            <a:ext cx="6760874" cy="7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96900" y="22344604"/>
            <a:ext cx="8286175" cy="322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96762" y="28490850"/>
            <a:ext cx="4686400" cy="221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hape 77"/>
          <p:cNvCxnSpPr/>
          <p:nvPr/>
        </p:nvCxnSpPr>
        <p:spPr>
          <a:xfrm flipH="1">
            <a:off x="10255187" y="7955275"/>
            <a:ext cx="70200" cy="31333500"/>
          </a:xfrm>
          <a:prstGeom prst="straightConnector1">
            <a:avLst/>
          </a:prstGeom>
          <a:noFill/>
          <a:ln cap="flat" cmpd="sng" w="38100">
            <a:solidFill>
              <a:srgbClr val="FDBC4B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/>
          <p:nvPr/>
        </p:nvCxnSpPr>
        <p:spPr>
          <a:xfrm flipH="1">
            <a:off x="19529125" y="7955275"/>
            <a:ext cx="70200" cy="31333500"/>
          </a:xfrm>
          <a:prstGeom prst="straightConnector1">
            <a:avLst/>
          </a:prstGeom>
          <a:noFill/>
          <a:ln cap="flat" cmpd="sng" w="38100">
            <a:solidFill>
              <a:srgbClr val="FDBC4B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79" name="Shape 79"/>
          <p:cNvSpPr txBox="1"/>
          <p:nvPr/>
        </p:nvSpPr>
        <p:spPr>
          <a:xfrm>
            <a:off x="10675350" y="33284150"/>
            <a:ext cx="8503800" cy="6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FDBC4B"/>
                </a:solidFill>
              </a:rPr>
              <a:t>Testing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Two types of case study are conducted. The first test conducted with IT specialists as testers of the interface.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At the first test, four main categories are tested: Ease of Use, Functional Clarity, Ease of Learning, and Help Menu.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0106575" y="8220475"/>
            <a:ext cx="8778300" cy="16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On all four categories, Mininet using interface tops the usage of Mininet without interface.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The graphical user interface greatly aids in learning, where the intuitive design and feedbacks help subjects to learn easier compared to natural usage of Mininet from tutorials.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The help menu also helps understanding functions that is available on Mininet with minimal difficulty, compared to natural Mininet usage where the help menu is complicated.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The second study case tests the functionality of Mininet API interface when used in conjunction with other Software-Defined Network tool, ovs-ofctl.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The result is that ovs-ofctl can be used in conjunction with Mininet API interface. However, further integration will be needed to achieve optimal network management simulation with Mininet API interface.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20289425" y="25264698"/>
            <a:ext cx="8412600" cy="7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FDBC4B"/>
                </a:solidFill>
              </a:rPr>
              <a:t>Evaluation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The interface improves Mininet learning rate, helping newcomers to Software-Defined Network to learn more efficiently.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Improvement can still be made by integrating more tools into the Mininet interface, bringing the simulation closer to actual network management instead of only testing topologies.</a:t>
            </a:r>
          </a:p>
        </p:txBody>
      </p:sp>
      <p:cxnSp>
        <p:nvCxnSpPr>
          <p:cNvPr id="82" name="Shape 82"/>
          <p:cNvCxnSpPr/>
          <p:nvPr/>
        </p:nvCxnSpPr>
        <p:spPr>
          <a:xfrm flipH="1" rot="10800000">
            <a:off x="20618375" y="24946375"/>
            <a:ext cx="8266500" cy="17400"/>
          </a:xfrm>
          <a:prstGeom prst="straightConnector1">
            <a:avLst/>
          </a:prstGeom>
          <a:noFill/>
          <a:ln cap="flat" cmpd="sng" w="114300">
            <a:solidFill>
              <a:schemeClr val="accent6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/>
          <p:nvPr/>
        </p:nvCxnSpPr>
        <p:spPr>
          <a:xfrm>
            <a:off x="20553112" y="33086325"/>
            <a:ext cx="8397000" cy="19200"/>
          </a:xfrm>
          <a:prstGeom prst="straightConnector1">
            <a:avLst/>
          </a:prstGeom>
          <a:noFill/>
          <a:ln cap="flat" cmpd="sng" w="114300">
            <a:solidFill>
              <a:schemeClr val="accent6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84" name="Shape 84"/>
          <p:cNvSpPr txBox="1"/>
          <p:nvPr/>
        </p:nvSpPr>
        <p:spPr>
          <a:xfrm>
            <a:off x="20499725" y="33406450"/>
            <a:ext cx="85038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5400" strike="noStrike">
                <a:solidFill>
                  <a:srgbClr val="FDBC4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5400">
                <a:solidFill>
                  <a:srgbClr val="FDBC4B"/>
                </a:solidFill>
              </a:rPr>
              <a:t>cknowledgement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</a:rPr>
              <a:t>Thank you for:</a:t>
            </a:r>
          </a:p>
          <a:p>
            <a:pPr indent="-457200" lvl="0" marL="457200" marR="0" rtl="0" algn="l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b="1" lang="en-US" sz="3600">
                <a:solidFill>
                  <a:srgbClr val="FFFFFF"/>
                </a:solidFill>
              </a:rPr>
              <a:t>Ir. Afwarman Manaf. M.Sc., Ph.D. as the guiding lecturer.</a:t>
            </a:r>
          </a:p>
          <a:p>
            <a:pPr indent="-457200" lvl="0" marL="457200" marR="0" rtl="0" algn="l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b="1" lang="en-US" sz="3600">
                <a:solidFill>
                  <a:srgbClr val="FFFFFF"/>
                </a:solidFill>
              </a:rPr>
              <a:t>Achmad Imam Kistijantoro ST, M.Sc., Ph.D. for the topic.</a:t>
            </a:r>
          </a:p>
        </p:txBody>
      </p:sp>
      <p:cxnSp>
        <p:nvCxnSpPr>
          <p:cNvPr id="85" name="Shape 85"/>
          <p:cNvCxnSpPr/>
          <p:nvPr/>
        </p:nvCxnSpPr>
        <p:spPr>
          <a:xfrm flipH="1" rot="10800000">
            <a:off x="10757850" y="32870062"/>
            <a:ext cx="8338800" cy="48600"/>
          </a:xfrm>
          <a:prstGeom prst="straightConnector1">
            <a:avLst/>
          </a:prstGeom>
          <a:noFill/>
          <a:ln cap="flat" cmpd="sng" w="114300">
            <a:solidFill>
              <a:schemeClr val="accent6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