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85" r:id="rId3"/>
    <p:sldId id="258" r:id="rId4"/>
    <p:sldId id="259" r:id="rId5"/>
    <p:sldId id="260" r:id="rId6"/>
    <p:sldId id="257" r:id="rId7"/>
    <p:sldId id="288" r:id="rId8"/>
    <p:sldId id="268" r:id="rId9"/>
    <p:sldId id="272" r:id="rId10"/>
    <p:sldId id="289" r:id="rId11"/>
    <p:sldId id="290" r:id="rId12"/>
    <p:sldId id="291" r:id="rId13"/>
    <p:sldId id="292" r:id="rId14"/>
    <p:sldId id="283" r:id="rId15"/>
    <p:sldId id="277" r:id="rId16"/>
    <p:sldId id="295" r:id="rId17"/>
    <p:sldId id="296" r:id="rId18"/>
    <p:sldId id="286" r:id="rId19"/>
    <p:sldId id="284" r:id="rId20"/>
    <p:sldId id="294" r:id="rId21"/>
  </p:sldIdLst>
  <p:sldSz cx="9144000" cy="5143500" type="screen16x9"/>
  <p:notesSz cx="6858000" cy="9144000"/>
  <p:embeddedFontLst>
    <p:embeddedFont>
      <p:font typeface="Krona One" panose="020B0604020202020204" charset="0"/>
      <p:regular r:id="rId23"/>
    </p:embeddedFont>
    <p:embeddedFont>
      <p:font typeface="DM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53895-8C04-432C-AEE9-9CCA5DB952FE}">
  <a:tblStyle styleId="{3E653895-8C04-432C-AEE9-9CCA5DB952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555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712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24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28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12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f68e37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f68e37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78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33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5c15f1d5a_0_28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05c15f1d5a_0_28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756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2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632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1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05c15f1d5a_0_29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05c15f1d5a_0_29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42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581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069b138c2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069b138c2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44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79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f68e37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f68e37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8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4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7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f68e37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f68e37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5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5c15f1d5a_0_28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5c15f1d5a_0_28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8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67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599" t="-540" r="43421" b="32140"/>
          <a:stretch/>
        </p:blipFill>
        <p:spPr>
          <a:xfrm>
            <a:off x="6061575" y="0"/>
            <a:ext cx="30824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1599" t="-540" r="43421" b="32140"/>
          <a:stretch/>
        </p:blipFill>
        <p:spPr>
          <a:xfrm rot="10800000">
            <a:off x="0" y="0"/>
            <a:ext cx="3082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92050" y="1518763"/>
            <a:ext cx="5559900" cy="18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792050" y="3148938"/>
            <a:ext cx="5559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 l="29051" t="1880" r="15241" b="57759"/>
          <a:stretch/>
        </p:blipFill>
        <p:spPr>
          <a:xfrm rot="10800000">
            <a:off x="149" y="-23349"/>
            <a:ext cx="2645951" cy="25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2">
            <a:alphaModFix/>
          </a:blip>
          <a:srcRect l="29051" t="1880" r="15241" b="57759"/>
          <a:stretch/>
        </p:blipFill>
        <p:spPr>
          <a:xfrm rot="10800000" flipH="1">
            <a:off x="6495650" y="-23350"/>
            <a:ext cx="2648349" cy="25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2"/>
          </p:nvPr>
        </p:nvSpPr>
        <p:spPr>
          <a:xfrm>
            <a:off x="737300" y="34569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737300" y="387865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3"/>
          </p:nvPr>
        </p:nvSpPr>
        <p:spPr>
          <a:xfrm>
            <a:off x="3283950" y="245247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4"/>
          </p:nvPr>
        </p:nvSpPr>
        <p:spPr>
          <a:xfrm>
            <a:off x="3283950" y="2874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5"/>
          </p:nvPr>
        </p:nvSpPr>
        <p:spPr>
          <a:xfrm>
            <a:off x="5830751" y="3456925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6"/>
          </p:nvPr>
        </p:nvSpPr>
        <p:spPr>
          <a:xfrm>
            <a:off x="5830751" y="387865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 l="-16188" t="-4711" r="60518" b="-13660"/>
          <a:stretch/>
        </p:blipFill>
        <p:spPr>
          <a:xfrm flipH="1">
            <a:off x="2" y="1259075"/>
            <a:ext cx="1733274" cy="3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2">
            <a:alphaModFix/>
          </a:blip>
          <a:srcRect l="-16188" t="-4711" r="60518" b="-13660"/>
          <a:stretch/>
        </p:blipFill>
        <p:spPr>
          <a:xfrm>
            <a:off x="7410727" y="1259075"/>
            <a:ext cx="1733274" cy="30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2"/>
          </p:nvPr>
        </p:nvSpPr>
        <p:spPr>
          <a:xfrm>
            <a:off x="2291013" y="1783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2291025" y="22151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 idx="3"/>
          </p:nvPr>
        </p:nvSpPr>
        <p:spPr>
          <a:xfrm>
            <a:off x="5095120" y="1783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4"/>
          </p:nvPr>
        </p:nvSpPr>
        <p:spPr>
          <a:xfrm>
            <a:off x="5095126" y="22151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 idx="5"/>
          </p:nvPr>
        </p:nvSpPr>
        <p:spPr>
          <a:xfrm>
            <a:off x="2291013" y="3612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6"/>
          </p:nvPr>
        </p:nvSpPr>
        <p:spPr>
          <a:xfrm>
            <a:off x="2291025" y="4044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title" idx="7"/>
          </p:nvPr>
        </p:nvSpPr>
        <p:spPr>
          <a:xfrm>
            <a:off x="5095120" y="3612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8"/>
          </p:nvPr>
        </p:nvSpPr>
        <p:spPr>
          <a:xfrm>
            <a:off x="5095126" y="4044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 idx="2"/>
          </p:nvPr>
        </p:nvSpPr>
        <p:spPr>
          <a:xfrm>
            <a:off x="1482725" y="1772150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1485754" y="2186400"/>
            <a:ext cx="26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 idx="3"/>
          </p:nvPr>
        </p:nvSpPr>
        <p:spPr>
          <a:xfrm>
            <a:off x="5005627" y="1772150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4"/>
          </p:nvPr>
        </p:nvSpPr>
        <p:spPr>
          <a:xfrm>
            <a:off x="5008647" y="218640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5"/>
          </p:nvPr>
        </p:nvSpPr>
        <p:spPr>
          <a:xfrm>
            <a:off x="1482725" y="3501475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6"/>
          </p:nvPr>
        </p:nvSpPr>
        <p:spPr>
          <a:xfrm>
            <a:off x="1485754" y="3915725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 idx="7"/>
          </p:nvPr>
        </p:nvSpPr>
        <p:spPr>
          <a:xfrm>
            <a:off x="4994350" y="3501475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8"/>
          </p:nvPr>
        </p:nvSpPr>
        <p:spPr>
          <a:xfrm>
            <a:off x="4997371" y="3915725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 flipH="1">
            <a:off x="1" y="3038801"/>
            <a:ext cx="2389251" cy="21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 rot="-5400000">
            <a:off x="6897026" y="142276"/>
            <a:ext cx="2389251" cy="21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 rotWithShape="1">
          <a:blip r:embed="rId2">
            <a:alphaModFix/>
          </a:blip>
          <a:srcRect l="27971" t="-21942" r="5807" b="21105"/>
          <a:stretch/>
        </p:blipFill>
        <p:spPr>
          <a:xfrm>
            <a:off x="0" y="2876473"/>
            <a:ext cx="2154900" cy="226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2">
            <a:alphaModFix/>
          </a:blip>
          <a:srcRect l="27971" t="-21942" r="5807" b="21105"/>
          <a:stretch/>
        </p:blipFill>
        <p:spPr>
          <a:xfrm rot="10800000">
            <a:off x="6993877" y="-1"/>
            <a:ext cx="2150124" cy="22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 idx="2"/>
          </p:nvPr>
        </p:nvSpPr>
        <p:spPr>
          <a:xfrm>
            <a:off x="9957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 idx="3"/>
          </p:nvPr>
        </p:nvSpPr>
        <p:spPr>
          <a:xfrm>
            <a:off x="3505050" y="192557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4"/>
          </p:nvPr>
        </p:nvSpPr>
        <p:spPr>
          <a:xfrm>
            <a:off x="3505050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 idx="5"/>
          </p:nvPr>
        </p:nvSpPr>
        <p:spPr>
          <a:xfrm>
            <a:off x="2250400" y="361282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6"/>
          </p:nvPr>
        </p:nvSpPr>
        <p:spPr>
          <a:xfrm>
            <a:off x="225040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 idx="7"/>
          </p:nvPr>
        </p:nvSpPr>
        <p:spPr>
          <a:xfrm>
            <a:off x="4738700" y="361282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8"/>
          </p:nvPr>
        </p:nvSpPr>
        <p:spPr>
          <a:xfrm>
            <a:off x="4738700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 idx="9"/>
          </p:nvPr>
        </p:nvSpPr>
        <p:spPr>
          <a:xfrm>
            <a:off x="59723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/>
          </a:blip>
          <a:srcRect l="4963" t="20941" r="52577" b="43137"/>
          <a:stretch/>
        </p:blipFill>
        <p:spPr>
          <a:xfrm rot="10800000">
            <a:off x="1" y="1"/>
            <a:ext cx="1854824" cy="21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2">
            <a:alphaModFix/>
          </a:blip>
          <a:srcRect l="4963" t="20941" r="52577" b="43137"/>
          <a:stretch/>
        </p:blipFill>
        <p:spPr>
          <a:xfrm rot="10800000" flipH="1">
            <a:off x="7289151" y="1"/>
            <a:ext cx="1854824" cy="21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 idx="2"/>
          </p:nvPr>
        </p:nvSpPr>
        <p:spPr>
          <a:xfrm>
            <a:off x="9957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3"/>
          </p:nvPr>
        </p:nvSpPr>
        <p:spPr>
          <a:xfrm>
            <a:off x="3494547" y="192557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"/>
          </p:nvPr>
        </p:nvSpPr>
        <p:spPr>
          <a:xfrm>
            <a:off x="3494547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 idx="5"/>
          </p:nvPr>
        </p:nvSpPr>
        <p:spPr>
          <a:xfrm>
            <a:off x="995750" y="361282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6"/>
          </p:nvPr>
        </p:nvSpPr>
        <p:spPr>
          <a:xfrm>
            <a:off x="9957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7"/>
          </p:nvPr>
        </p:nvSpPr>
        <p:spPr>
          <a:xfrm>
            <a:off x="3515553" y="3612825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8"/>
          </p:nvPr>
        </p:nvSpPr>
        <p:spPr>
          <a:xfrm>
            <a:off x="3515553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9"/>
          </p:nvPr>
        </p:nvSpPr>
        <p:spPr>
          <a:xfrm>
            <a:off x="5972350" y="192557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14"/>
          </p:nvPr>
        </p:nvSpPr>
        <p:spPr>
          <a:xfrm>
            <a:off x="5972350" y="3612825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5"/>
          </p:nvPr>
        </p:nvSpPr>
        <p:spPr>
          <a:xfrm>
            <a:off x="59723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>
            <a:off x="6185175" y="0"/>
            <a:ext cx="29588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 rot="10800000">
            <a:off x="0" y="0"/>
            <a:ext cx="29588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 rotWithShape="1">
          <a:blip r:embed="rId2">
            <a:alphaModFix/>
          </a:blip>
          <a:srcRect l="37364" t="32897" r="6" b="-10688"/>
          <a:stretch/>
        </p:blipFill>
        <p:spPr>
          <a:xfrm rot="10800000">
            <a:off x="6323377" y="2722750"/>
            <a:ext cx="2820623" cy="24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2">
            <a:alphaModFix/>
          </a:blip>
          <a:srcRect l="36224" t="18202" r="-10227" b="-21040"/>
          <a:stretch/>
        </p:blipFill>
        <p:spPr>
          <a:xfrm>
            <a:off x="0" y="0"/>
            <a:ext cx="3084723" cy="29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1237" t="5903" r="63611" b="9279"/>
          <a:stretch/>
        </p:blipFill>
        <p:spPr>
          <a:xfrm>
            <a:off x="6382100" y="0"/>
            <a:ext cx="27619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77700" y="3145675"/>
            <a:ext cx="54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>
            <a:off x="6754750" y="3038801"/>
            <a:ext cx="2389251" cy="21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26531" t="-93" r="18775" b="64172"/>
          <a:stretch/>
        </p:blipFill>
        <p:spPr>
          <a:xfrm rot="10800000">
            <a:off x="-1" y="1"/>
            <a:ext cx="2389251" cy="21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5400000">
            <a:off x="7444214" y="106237"/>
            <a:ext cx="1806024" cy="159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-5400000" flipH="1">
            <a:off x="-106237" y="106237"/>
            <a:ext cx="1806024" cy="15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-5400000">
            <a:off x="-106237" y="3443712"/>
            <a:ext cx="1806024" cy="159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44949" t="38534" r="6160" b="7229"/>
          <a:stretch/>
        </p:blipFill>
        <p:spPr>
          <a:xfrm rot="5400000" flipH="1">
            <a:off x="7444214" y="3443712"/>
            <a:ext cx="1806024" cy="15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l="19749" t="33033" r="-6789" b="-15677"/>
          <a:stretch/>
        </p:blipFill>
        <p:spPr>
          <a:xfrm>
            <a:off x="0" y="0"/>
            <a:ext cx="4132372" cy="27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l="19749" t="33033" r="-6789" b="-15677"/>
          <a:stretch/>
        </p:blipFill>
        <p:spPr>
          <a:xfrm rot="10800000">
            <a:off x="5011625" y="2432550"/>
            <a:ext cx="4132372" cy="271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883375" y="1639475"/>
            <a:ext cx="537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1883423" y="2444200"/>
            <a:ext cx="53772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l="33297" t="31628"/>
          <a:stretch/>
        </p:blipFill>
        <p:spPr>
          <a:xfrm rot="10800000">
            <a:off x="6682150" y="3121000"/>
            <a:ext cx="2461850" cy="20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l="62279" r="-28982" b="21135"/>
          <a:stretch/>
        </p:blipFill>
        <p:spPr>
          <a:xfrm>
            <a:off x="0" y="0"/>
            <a:ext cx="2461850" cy="23153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1731988" y="17108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31988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/>
          </p:nvPr>
        </p:nvSpPr>
        <p:spPr>
          <a:xfrm>
            <a:off x="5508664" y="17108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5508664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/>
          </p:nvPr>
        </p:nvSpPr>
        <p:spPr>
          <a:xfrm>
            <a:off x="1731988" y="29450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6"/>
          </p:nvPr>
        </p:nvSpPr>
        <p:spPr>
          <a:xfrm>
            <a:off x="1731988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/>
          </p:nvPr>
        </p:nvSpPr>
        <p:spPr>
          <a:xfrm>
            <a:off x="5508664" y="2945000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508664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897838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4663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4" hasCustomPrompt="1"/>
          </p:nvPr>
        </p:nvSpPr>
        <p:spPr>
          <a:xfrm>
            <a:off x="897838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4663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2">
            <a:alphaModFix/>
          </a:blip>
          <a:srcRect l="24980" t="-3181" r="32635" b="54462"/>
          <a:stretch/>
        </p:blipFill>
        <p:spPr>
          <a:xfrm rot="10800000">
            <a:off x="0" y="2"/>
            <a:ext cx="2093200" cy="322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l="24980" t="-3181" r="32635" b="54462"/>
          <a:stretch/>
        </p:blipFill>
        <p:spPr>
          <a:xfrm>
            <a:off x="7042950" y="1904350"/>
            <a:ext cx="2101049" cy="32391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079538" y="1776725"/>
            <a:ext cx="29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1079538" y="2286475"/>
            <a:ext cx="2952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>
            <a:off x="6185175" y="0"/>
            <a:ext cx="29588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l="-1080" t="10472" r="54320" b="28921"/>
          <a:stretch/>
        </p:blipFill>
        <p:spPr>
          <a:xfrm rot="10800000">
            <a:off x="0" y="0"/>
            <a:ext cx="29588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2189425" y="1302725"/>
            <a:ext cx="4765500" cy="27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ctrTitle"/>
          </p:nvPr>
        </p:nvSpPr>
        <p:spPr>
          <a:xfrm>
            <a:off x="1792050" y="2518015"/>
            <a:ext cx="5559900" cy="1003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1"/>
          </p:nvPr>
        </p:nvSpPr>
        <p:spPr>
          <a:xfrm>
            <a:off x="1792050" y="3283488"/>
            <a:ext cx="5559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 (Mobile Web Application)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98815"/>
            <a:ext cx="1219200" cy="1219200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subTitle" idx="13"/>
          </p:nvPr>
        </p:nvSpPr>
        <p:spPr>
          <a:xfrm>
            <a:off x="5972350" y="2963846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mempermudah proses refresh sistem</a:t>
            </a: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title" idx="9"/>
          </p:nvPr>
        </p:nvSpPr>
        <p:spPr>
          <a:xfrm>
            <a:off x="5972350" y="2648170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nodemon</a:t>
            </a:r>
            <a:endParaRPr sz="2000" dirty="0"/>
          </a:p>
        </p:txBody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Server Side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995750" y="2648170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sequelize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995750" y="2963846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database tanpa perintah SQL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505050" y="2648170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s</a:t>
            </a:r>
            <a:r>
              <a:rPr lang="id-ID" sz="1800" dirty="0" smtClean="0"/>
              <a:t>equelize-cli	</a:t>
            </a:r>
            <a:endParaRPr sz="18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494550" y="2963846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mengakses sequelize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51" y="1990191"/>
            <a:ext cx="1222660" cy="611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7" y="1990191"/>
            <a:ext cx="1222660" cy="611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83" y="1990191"/>
            <a:ext cx="1222659" cy="6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Form secara dinamis</a:t>
            </a:r>
            <a:endParaRPr dirty="0"/>
          </a:p>
        </p:txBody>
      </p:sp>
      <p:sp>
        <p:nvSpPr>
          <p:cNvPr id="421" name="Google Shape;421;p52"/>
          <p:cNvSpPr txBox="1">
            <a:spLocks noGrp="1"/>
          </p:cNvSpPr>
          <p:nvPr>
            <p:ph type="subTitle" idx="15"/>
          </p:nvPr>
        </p:nvSpPr>
        <p:spPr>
          <a:xfrm>
            <a:off x="59723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Validasi secara dinamis</a:t>
            </a: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title" idx="9"/>
          </p:nvPr>
        </p:nvSpPr>
        <p:spPr>
          <a:xfrm>
            <a:off x="6032268" y="2045351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formik</a:t>
            </a:r>
            <a:endParaRPr sz="2000" dirty="0"/>
          </a:p>
        </p:txBody>
      </p:sp>
      <p:sp>
        <p:nvSpPr>
          <p:cNvPr id="423" name="Google Shape;423;p52"/>
          <p:cNvSpPr txBox="1">
            <a:spLocks noGrp="1"/>
          </p:cNvSpPr>
          <p:nvPr>
            <p:ph type="title" idx="14"/>
          </p:nvPr>
        </p:nvSpPr>
        <p:spPr>
          <a:xfrm>
            <a:off x="5972350" y="3664628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yup</a:t>
            </a:r>
            <a:endParaRPr sz="2000" dirty="0"/>
          </a:p>
        </p:txBody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Front-End Tech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985263" y="2045500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react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menginstall react.js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494550" y="2045351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axios</a:t>
            </a:r>
            <a:endParaRPr sz="20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494550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mengintegerasi API</a:t>
            </a:r>
            <a:endParaRPr dirty="0"/>
          </a:p>
        </p:txBody>
      </p:sp>
      <p:sp>
        <p:nvSpPr>
          <p:cNvPr id="429" name="Google Shape;429;p52"/>
          <p:cNvSpPr txBox="1">
            <a:spLocks noGrp="1"/>
          </p:cNvSpPr>
          <p:nvPr>
            <p:ph type="title" idx="5"/>
          </p:nvPr>
        </p:nvSpPr>
        <p:spPr>
          <a:xfrm>
            <a:off x="965800" y="3775926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/>
              <a:t>r</a:t>
            </a:r>
            <a:r>
              <a:rPr lang="id-ID" sz="1400" dirty="0" smtClean="0"/>
              <a:t>eact-bootstrap</a:t>
            </a:r>
            <a:endParaRPr sz="1400"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ubTitle" idx="6"/>
          </p:nvPr>
        </p:nvSpPr>
        <p:spPr>
          <a:xfrm>
            <a:off x="9957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CSS yang dibuat khusus react.js</a:t>
            </a:r>
            <a:endParaRPr dirty="0"/>
          </a:p>
        </p:txBody>
      </p:sp>
      <p:sp>
        <p:nvSpPr>
          <p:cNvPr id="431" name="Google Shape;431;p52"/>
          <p:cNvSpPr txBox="1">
            <a:spLocks noGrp="1"/>
          </p:cNvSpPr>
          <p:nvPr>
            <p:ph type="title" idx="7"/>
          </p:nvPr>
        </p:nvSpPr>
        <p:spPr>
          <a:xfrm>
            <a:off x="3515553" y="3775926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smtClean="0"/>
              <a:t>react-router-dom</a:t>
            </a:r>
            <a:endParaRPr sz="1200" dirty="0"/>
          </a:p>
        </p:txBody>
      </p:sp>
      <p:sp>
        <p:nvSpPr>
          <p:cNvPr id="432" name="Google Shape;432;p52"/>
          <p:cNvSpPr txBox="1">
            <a:spLocks noGrp="1"/>
          </p:cNvSpPr>
          <p:nvPr>
            <p:ph type="subTitle" idx="8"/>
          </p:nvPr>
        </p:nvSpPr>
        <p:spPr>
          <a:xfrm>
            <a:off x="3515553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Route untuk tiap page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85" y="1468005"/>
            <a:ext cx="1546399" cy="5181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0" y="1461723"/>
            <a:ext cx="930154" cy="514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56" y="1422950"/>
            <a:ext cx="924325" cy="56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36" y="3057622"/>
            <a:ext cx="637495" cy="607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67" y="3057623"/>
            <a:ext cx="1111626" cy="607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62" y="3057622"/>
            <a:ext cx="607006" cy="6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Client Side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857456" y="2744574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bootstrap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867943" y="3029874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CSS untuk membuat UI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356257" y="2744574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/>
              <a:t>sweetalert2</a:t>
            </a:r>
            <a:endParaRPr sz="18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366743" y="3029874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membuat Pop-up yang modern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5" y="2095685"/>
            <a:ext cx="1030725" cy="571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76" y="2095685"/>
            <a:ext cx="825797" cy="571864"/>
          </a:xfrm>
          <a:prstGeom prst="rect">
            <a:avLst/>
          </a:prstGeom>
        </p:spPr>
      </p:pic>
      <p:sp>
        <p:nvSpPr>
          <p:cNvPr id="11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5962275" y="2744574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eslint(airbnb)</a:t>
            </a:r>
            <a:endParaRPr sz="1600" dirty="0"/>
          </a:p>
        </p:txBody>
      </p:sp>
      <p:sp>
        <p:nvSpPr>
          <p:cNvPr id="12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5972761" y="3029874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Tools JavaScript untuk melakukan static analyze kode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4" y="2095685"/>
            <a:ext cx="825797" cy="5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Workflow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2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3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sv-SE" dirty="0"/>
              <a:t>Pembahasan mengenai alur kerja aplikasi Codigram</a:t>
            </a:r>
          </a:p>
        </p:txBody>
      </p:sp>
    </p:spTree>
    <p:extLst>
      <p:ext uri="{BB962C8B-B14F-4D97-AF65-F5344CB8AC3E}">
        <p14:creationId xmlns:p14="http://schemas.microsoft.com/office/powerpoint/2010/main" val="40805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EDR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52" y="1282262"/>
            <a:ext cx="3686495" cy="3072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Workflow</a:t>
            </a:r>
            <a:endParaRPr dirty="0"/>
          </a:p>
        </p:txBody>
      </p:sp>
      <p:sp>
        <p:nvSpPr>
          <p:cNvPr id="640" name="Google Shape;640;p57"/>
          <p:cNvSpPr txBox="1"/>
          <p:nvPr/>
        </p:nvSpPr>
        <p:spPr>
          <a:xfrm>
            <a:off x="1037512" y="1479450"/>
            <a:ext cx="215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Client</a:t>
            </a:r>
            <a:endParaRPr sz="25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1" name="Google Shape;641;p57"/>
          <p:cNvSpPr txBox="1"/>
          <p:nvPr/>
        </p:nvSpPr>
        <p:spPr>
          <a:xfrm>
            <a:off x="1037512" y="1907275"/>
            <a:ext cx="21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id-ID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lient menerima dan mengirim data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2" name="Google Shape;642;p57"/>
          <p:cNvSpPr txBox="1"/>
          <p:nvPr/>
        </p:nvSpPr>
        <p:spPr>
          <a:xfrm>
            <a:off x="5962088" y="1479450"/>
            <a:ext cx="213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5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Server</a:t>
            </a:r>
            <a:endParaRPr sz="25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5962088" y="1907275"/>
            <a:ext cx="213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Server mengirim data dari Client dan Database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1037512" y="3100250"/>
            <a:ext cx="215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Database</a:t>
            </a:r>
            <a:endParaRPr sz="20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1037512" y="3528075"/>
            <a:ext cx="21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Database menampung data dari Server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6" name="Google Shape;646;p57"/>
          <p:cNvSpPr/>
          <p:nvPr/>
        </p:nvSpPr>
        <p:spPr>
          <a:xfrm>
            <a:off x="3294200" y="1519067"/>
            <a:ext cx="795600" cy="7956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47" name="Google Shape;647;p57"/>
          <p:cNvSpPr/>
          <p:nvPr/>
        </p:nvSpPr>
        <p:spPr>
          <a:xfrm>
            <a:off x="5041150" y="1519067"/>
            <a:ext cx="795600" cy="7956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57"/>
          <p:cNvSpPr/>
          <p:nvPr/>
        </p:nvSpPr>
        <p:spPr>
          <a:xfrm>
            <a:off x="3294200" y="3217267"/>
            <a:ext cx="795600" cy="7956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3</a:t>
            </a:r>
            <a:endParaRPr dirty="0"/>
          </a:p>
        </p:txBody>
      </p:sp>
      <p:cxnSp>
        <p:nvCxnSpPr>
          <p:cNvPr id="649" name="Google Shape;649;p57"/>
          <p:cNvCxnSpPr>
            <a:stCxn id="646" idx="6"/>
            <a:endCxn id="647" idx="2"/>
          </p:cNvCxnSpPr>
          <p:nvPr/>
        </p:nvCxnSpPr>
        <p:spPr>
          <a:xfrm>
            <a:off x="4089800" y="1916867"/>
            <a:ext cx="95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57"/>
          <p:cNvCxnSpPr>
            <a:stCxn id="647" idx="4"/>
            <a:endCxn id="651" idx="0"/>
          </p:cNvCxnSpPr>
          <p:nvPr/>
        </p:nvCxnSpPr>
        <p:spPr>
          <a:xfrm>
            <a:off x="5438950" y="2314667"/>
            <a:ext cx="0" cy="90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57"/>
          <p:cNvCxnSpPr>
            <a:stCxn id="648" idx="0"/>
            <a:endCxn id="646" idx="4"/>
          </p:cNvCxnSpPr>
          <p:nvPr/>
        </p:nvCxnSpPr>
        <p:spPr>
          <a:xfrm rot="10800000">
            <a:off x="3692000" y="2314567"/>
            <a:ext cx="0" cy="90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57"/>
          <p:cNvSpPr txBox="1"/>
          <p:nvPr/>
        </p:nvSpPr>
        <p:spPr>
          <a:xfrm>
            <a:off x="5951587" y="3100250"/>
            <a:ext cx="215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Codi Health</a:t>
            </a:r>
            <a:endParaRPr sz="2000" dirty="0">
              <a:solidFill>
                <a:srgbClr val="FFFFF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54" name="Google Shape;654;p57"/>
          <p:cNvSpPr txBox="1"/>
          <p:nvPr/>
        </p:nvSpPr>
        <p:spPr>
          <a:xfrm>
            <a:off x="5951587" y="3528075"/>
            <a:ext cx="21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Codi Health diakses untuk order produk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1" name="Google Shape;651;p57"/>
          <p:cNvSpPr/>
          <p:nvPr/>
        </p:nvSpPr>
        <p:spPr>
          <a:xfrm>
            <a:off x="5041150" y="3217267"/>
            <a:ext cx="795600" cy="7956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4</a:t>
            </a:r>
            <a:endParaRPr dirty="0"/>
          </a:p>
        </p:txBody>
      </p:sp>
      <p:cxnSp>
        <p:nvCxnSpPr>
          <p:cNvPr id="655" name="Google Shape;655;p57"/>
          <p:cNvCxnSpPr>
            <a:stCxn id="648" idx="6"/>
            <a:endCxn id="651" idx="2"/>
          </p:cNvCxnSpPr>
          <p:nvPr/>
        </p:nvCxnSpPr>
        <p:spPr>
          <a:xfrm>
            <a:off x="4089800" y="3615067"/>
            <a:ext cx="95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SEO Score</a:t>
            </a:r>
            <a:endParaRPr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5" y="2378195"/>
            <a:ext cx="7240010" cy="21910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834800" y="1184126"/>
            <a:ext cx="5474400" cy="417900"/>
          </a:xfrm>
        </p:spPr>
        <p:txBody>
          <a:bodyPr/>
          <a:lstStyle/>
          <a:p>
            <a:pPr marL="0" lvl="0" indent="0"/>
            <a:r>
              <a:rPr lang="id-ID" dirty="0" smtClean="0"/>
              <a:t>Search Engin Optimization, adalah serangkaian proses yang</a:t>
            </a:r>
          </a:p>
          <a:p>
            <a:pPr marL="0" lvl="0" indent="0"/>
            <a:r>
              <a:rPr lang="id-ID" dirty="0"/>
              <a:t>d</a:t>
            </a:r>
            <a:r>
              <a:rPr lang="id-ID" dirty="0" smtClean="0"/>
              <a:t>ilakukan secara sistematis yang bertujuan untuk meningkatkan</a:t>
            </a:r>
          </a:p>
          <a:p>
            <a:pPr marL="0" lvl="0" indent="0"/>
            <a:r>
              <a:rPr lang="id-ID" dirty="0" smtClean="0"/>
              <a:t>volume dan kualitas trafik kunjungan melalui mesin pencari menuju situs web tertentu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2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Lighthouse</a:t>
            </a:r>
            <a:endParaRPr b="1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834800" y="1523173"/>
            <a:ext cx="5474400" cy="417900"/>
          </a:xfrm>
        </p:spPr>
        <p:txBody>
          <a:bodyPr/>
          <a:lstStyle/>
          <a:p>
            <a:pPr marL="0" lvl="0" indent="0"/>
            <a:r>
              <a:rPr lang="en-US" dirty="0" smtClean="0"/>
              <a:t>Lighthouse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bantu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website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2635790"/>
            <a:ext cx="5544324" cy="1762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6"/>
          <p:cNvSpPr txBox="1">
            <a:spLocks noGrp="1"/>
          </p:cNvSpPr>
          <p:nvPr>
            <p:ph type="title"/>
          </p:nvPr>
        </p:nvSpPr>
        <p:spPr>
          <a:xfrm>
            <a:off x="1079538" y="1295333"/>
            <a:ext cx="29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04.</a:t>
            </a:r>
            <a:br>
              <a:rPr lang="id-ID" dirty="0" smtClean="0"/>
            </a:br>
            <a:r>
              <a:rPr lang="id-ID" dirty="0" smtClean="0"/>
              <a:t>Demo</a:t>
            </a:r>
            <a:endParaRPr dirty="0"/>
          </a:p>
        </p:txBody>
      </p:sp>
      <p:sp>
        <p:nvSpPr>
          <p:cNvPr id="778" name="Google Shape;778;p66"/>
          <p:cNvSpPr txBox="1">
            <a:spLocks noGrp="1"/>
          </p:cNvSpPr>
          <p:nvPr>
            <p:ph type="subTitle" idx="1"/>
          </p:nvPr>
        </p:nvSpPr>
        <p:spPr>
          <a:xfrm>
            <a:off x="1079538" y="2286475"/>
            <a:ext cx="2952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Mempraktikan cara pakai aplikasi Codigram</a:t>
            </a:r>
          </a:p>
        </p:txBody>
      </p:sp>
      <p:grpSp>
        <p:nvGrpSpPr>
          <p:cNvPr id="779" name="Google Shape;779;p66"/>
          <p:cNvGrpSpPr/>
          <p:nvPr/>
        </p:nvGrpSpPr>
        <p:grpSpPr>
          <a:xfrm>
            <a:off x="4192938" y="1495258"/>
            <a:ext cx="3871500" cy="2152979"/>
            <a:chOff x="4358100" y="1495258"/>
            <a:chExt cx="3871500" cy="2152979"/>
          </a:xfrm>
        </p:grpSpPr>
        <p:sp>
          <p:nvSpPr>
            <p:cNvPr id="780" name="Google Shape;780;p66"/>
            <p:cNvSpPr/>
            <p:nvPr/>
          </p:nvSpPr>
          <p:spPr>
            <a:xfrm rot="10800000">
              <a:off x="4358100" y="3426838"/>
              <a:ext cx="3871500" cy="221400"/>
            </a:xfrm>
            <a:prstGeom prst="round2SameRect">
              <a:avLst>
                <a:gd name="adj1" fmla="val 25253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4677913" y="1495258"/>
              <a:ext cx="3231900" cy="1929000"/>
            </a:xfrm>
            <a:prstGeom prst="round2SameRect">
              <a:avLst>
                <a:gd name="adj1" fmla="val 4416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66"/>
            <p:cNvSpPr/>
            <p:nvPr/>
          </p:nvSpPr>
          <p:spPr>
            <a:xfrm rot="10800000">
              <a:off x="5756193" y="3426857"/>
              <a:ext cx="1075200" cy="99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6283334" y="1539383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02" y="2124568"/>
            <a:ext cx="670379" cy="670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73" y="2124567"/>
            <a:ext cx="670379" cy="6703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5714366" y="2286475"/>
            <a:ext cx="680856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id-ID" dirty="0" smtClean="0"/>
              <a:t>from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4"/>
          <p:cNvSpPr txBox="1">
            <a:spLocks noGrp="1"/>
          </p:cNvSpPr>
          <p:nvPr>
            <p:ph type="subTitle" idx="1"/>
          </p:nvPr>
        </p:nvSpPr>
        <p:spPr>
          <a:xfrm>
            <a:off x="715799" y="2136738"/>
            <a:ext cx="7708201" cy="125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Project Team ke-3 </a:t>
            </a:r>
            <a:r>
              <a:rPr lang="en" dirty="0" smtClean="0"/>
              <a:t>(</a:t>
            </a:r>
            <a:r>
              <a:rPr lang="id-ID" dirty="0" smtClean="0"/>
              <a:t>2022</a:t>
            </a:r>
            <a:r>
              <a:rPr lang="en" dirty="0" smtClean="0"/>
              <a:t>). </a:t>
            </a:r>
            <a:r>
              <a:rPr lang="id-ID" dirty="0" smtClean="0"/>
              <a:t>https</a:t>
            </a:r>
            <a:r>
              <a:rPr lang="id-ID" dirty="0"/>
              <a:t>://github.com/rifkiramadhan/project-team-03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id-ID" dirty="0" smtClean="0"/>
              <a:t>CSS Matic (2022</a:t>
            </a:r>
            <a:r>
              <a:rPr lang="en" dirty="0" smtClean="0"/>
              <a:t>). </a:t>
            </a:r>
            <a:r>
              <a:rPr lang="id-ID" dirty="0"/>
              <a:t>https://</a:t>
            </a:r>
            <a:r>
              <a:rPr lang="id-ID" dirty="0" smtClean="0"/>
              <a:t>www.cssmatic.com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id-ID" dirty="0" smtClean="0"/>
              <a:t>Codepen </a:t>
            </a:r>
            <a:r>
              <a:rPr lang="en" dirty="0" smtClean="0"/>
              <a:t>(</a:t>
            </a:r>
            <a:r>
              <a:rPr lang="id-ID" dirty="0" smtClean="0"/>
              <a:t>2022</a:t>
            </a:r>
            <a:r>
              <a:rPr lang="en" dirty="0" smtClean="0"/>
              <a:t>). </a:t>
            </a:r>
            <a:r>
              <a:rPr lang="id-ID" dirty="0"/>
              <a:t>https://</a:t>
            </a:r>
            <a:r>
              <a:rPr lang="id-ID" dirty="0" smtClean="0"/>
              <a:t>codepen.io</a:t>
            </a:r>
            <a:endParaRPr dirty="0"/>
          </a:p>
        </p:txBody>
      </p:sp>
      <p:sp>
        <p:nvSpPr>
          <p:cNvPr id="758" name="Google Shape;75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Perkenalan</a:t>
            </a:r>
            <a:endParaRPr dirty="0"/>
          </a:p>
        </p:txBody>
      </p:sp>
      <p:sp>
        <p:nvSpPr>
          <p:cNvPr id="766" name="Google Shape;766;p65"/>
          <p:cNvSpPr txBox="1">
            <a:spLocks noGrp="1"/>
          </p:cNvSpPr>
          <p:nvPr>
            <p:ph type="title" idx="3"/>
          </p:nvPr>
        </p:nvSpPr>
        <p:spPr>
          <a:xfrm>
            <a:off x="3119081" y="2932919"/>
            <a:ext cx="290583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Rifki Ramadhan</a:t>
            </a:r>
            <a:endParaRPr sz="2000" dirty="0"/>
          </a:p>
        </p:txBody>
      </p:sp>
      <p:sp>
        <p:nvSpPr>
          <p:cNvPr id="767" name="Google Shape;767;p65"/>
          <p:cNvSpPr txBox="1">
            <a:spLocks noGrp="1"/>
          </p:cNvSpPr>
          <p:nvPr>
            <p:ph type="subTitle" idx="4"/>
          </p:nvPr>
        </p:nvSpPr>
        <p:spPr>
          <a:xfrm>
            <a:off x="3283950" y="330628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 Developers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76" y="1556577"/>
            <a:ext cx="1326846" cy="1328458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62" y="3394269"/>
            <a:ext cx="209340" cy="2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title"/>
          </p:nvPr>
        </p:nvSpPr>
        <p:spPr>
          <a:xfrm>
            <a:off x="541323" y="22422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Pembukaan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2"/>
          </p:nvPr>
        </p:nvSpPr>
        <p:spPr>
          <a:xfrm>
            <a:off x="1731988" y="1805512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Pendahuluan</a:t>
            </a:r>
            <a:endParaRPr sz="2000"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"/>
          </p:nvPr>
        </p:nvSpPr>
        <p:spPr>
          <a:xfrm>
            <a:off x="1731988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Pembukaan presentasi Codigram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3"/>
          </p:nvPr>
        </p:nvSpPr>
        <p:spPr>
          <a:xfrm>
            <a:off x="5508664" y="1805512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Workflow</a:t>
            </a:r>
            <a:endParaRPr sz="2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5508664" y="21123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Pembahasan mengenai alur kerja aplikasi Codigram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 idx="5"/>
          </p:nvPr>
        </p:nvSpPr>
        <p:spPr>
          <a:xfrm>
            <a:off x="1731988" y="3045651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Tech Stack</a:t>
            </a:r>
            <a:endParaRPr sz="2000"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6"/>
          </p:nvPr>
        </p:nvSpPr>
        <p:spPr>
          <a:xfrm>
            <a:off x="1731988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Pembahasan mengenai Technology 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7"/>
          </p:nvPr>
        </p:nvSpPr>
        <p:spPr>
          <a:xfrm>
            <a:off x="5508664" y="3060901"/>
            <a:ext cx="2737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Demo</a:t>
            </a:r>
            <a:endParaRPr sz="2000"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8"/>
          </p:nvPr>
        </p:nvSpPr>
        <p:spPr>
          <a:xfrm>
            <a:off x="5508664" y="3346575"/>
            <a:ext cx="2737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Mempraktikan cara pakai aplikasi Codigram</a:t>
            </a:r>
            <a:endParaRPr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9"/>
          </p:nvPr>
        </p:nvSpPr>
        <p:spPr>
          <a:xfrm>
            <a:off x="897838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 idx="13"/>
          </p:nvPr>
        </p:nvSpPr>
        <p:spPr>
          <a:xfrm>
            <a:off x="4674663" y="18868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14"/>
          </p:nvPr>
        </p:nvSpPr>
        <p:spPr>
          <a:xfrm>
            <a:off x="897838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title" idx="15"/>
          </p:nvPr>
        </p:nvSpPr>
        <p:spPr>
          <a:xfrm>
            <a:off x="4674663" y="31210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2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id-ID" dirty="0"/>
              <a:t>Pembukaan presentasi Codigram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1883375" y="1217444"/>
            <a:ext cx="537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Codigram</a:t>
            </a:r>
            <a:endParaRPr dirty="0"/>
          </a:p>
        </p:txBody>
      </p:sp>
      <p:sp>
        <p:nvSpPr>
          <p:cNvPr id="273" name="Google Shape;273;p40"/>
          <p:cNvSpPr txBox="1">
            <a:spLocks noGrp="1"/>
          </p:cNvSpPr>
          <p:nvPr>
            <p:ph type="subTitle" idx="1"/>
          </p:nvPr>
        </p:nvSpPr>
        <p:spPr>
          <a:xfrm>
            <a:off x="1883423" y="2022169"/>
            <a:ext cx="5377200" cy="1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</a:pPr>
            <a:r>
              <a:rPr lang="id-ID" dirty="0"/>
              <a:t>Codigram adalah sebuah sebuah aplikasi Sistem Informasi berbasis website yang bertujuan untuk mendukung </a:t>
            </a:r>
            <a:r>
              <a:rPr lang="id-ID" dirty="0" smtClean="0"/>
              <a:t>aplikasi Codi </a:t>
            </a:r>
            <a:r>
              <a:rPr lang="id-ID" dirty="0"/>
              <a:t>Health sebagai fasilitas komunikasi dan konsultasi antara Pasien dan Dokter </a:t>
            </a:r>
            <a:r>
              <a:rPr lang="id-ID" dirty="0" smtClean="0"/>
              <a:t>spesialis, </a:t>
            </a:r>
            <a:r>
              <a:rPr lang="id-ID" dirty="0" smtClean="0"/>
              <a:t>yang </a:t>
            </a:r>
            <a:r>
              <a:rPr lang="id-ID" dirty="0"/>
              <a:t>kemudian setiap Pasien yang berkonsultasi akan diberikan solusi dan rekomendasi obat-obatan </a:t>
            </a:r>
            <a:r>
              <a:rPr lang="id-ID" dirty="0" smtClean="0"/>
              <a:t>kesehatan berkualitas </a:t>
            </a:r>
            <a:r>
              <a:rPr lang="id-ID" dirty="0"/>
              <a:t>sesuai resep Dokter yang dapat di beli melalui aplikasi Codi Health.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Latar Belakang</a:t>
            </a:r>
            <a:endParaRPr dirty="0"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0000" y="1466961"/>
            <a:ext cx="7704000" cy="2994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Apa tujuan Codigram terhadap Masyarakat</a:t>
            </a:r>
            <a:r>
              <a:rPr lang="en" dirty="0" smtClean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dirty="0" smtClean="0">
                <a:solidFill>
                  <a:schemeClr val="dk1"/>
                </a:solidFill>
              </a:rPr>
              <a:t>S</a:t>
            </a:r>
            <a:r>
              <a:rPr lang="id-ID" dirty="0" smtClean="0">
                <a:solidFill>
                  <a:schemeClr val="dk1"/>
                </a:solidFill>
              </a:rPr>
              <a:t>eiring dengan berkembangnya Teknologi yang semakin cepat dan modern dari Tahun ke Tahun, </a:t>
            </a:r>
            <a:r>
              <a:rPr lang="id-ID" dirty="0" smtClean="0"/>
              <a:t>serta</a:t>
            </a:r>
            <a:r>
              <a:rPr lang="id-ID" dirty="0" smtClean="0">
                <a:solidFill>
                  <a:schemeClr val="dk1"/>
                </a:solidFill>
              </a:rPr>
              <a:t> banyaknya permintaan untuk konsultasi antara Masyarakat Umum </a:t>
            </a:r>
            <a:r>
              <a:rPr lang="id-ID" dirty="0" smtClean="0"/>
              <a:t>terhadap</a:t>
            </a:r>
            <a:r>
              <a:rPr lang="id-ID" dirty="0" smtClean="0">
                <a:solidFill>
                  <a:schemeClr val="dk1"/>
                </a:solidFill>
              </a:rPr>
              <a:t> Dokter Spesialist untuk mendapatkan saran dalam pembelian kebutuhan obat-obatan berkualitas untuk kesehatan yang seakan hal ini  menjadi gap (jarak) antara permintaan </a:t>
            </a:r>
            <a:r>
              <a:rPr lang="en-US" dirty="0" smtClean="0">
                <a:solidFill>
                  <a:schemeClr val="dk1"/>
                </a:solidFill>
              </a:rPr>
              <a:t>M</a:t>
            </a:r>
            <a:r>
              <a:rPr lang="id-ID" dirty="0" smtClean="0">
                <a:solidFill>
                  <a:schemeClr val="dk1"/>
                </a:solidFill>
              </a:rPr>
              <a:t>asyarakat </a:t>
            </a:r>
            <a:r>
              <a:rPr lang="id-ID" dirty="0" smtClean="0">
                <a:solidFill>
                  <a:schemeClr val="dk1"/>
                </a:solidFill>
              </a:rPr>
              <a:t>umum terhadap </a:t>
            </a:r>
            <a:r>
              <a:rPr lang="en-US" dirty="0"/>
              <a:t>I</a:t>
            </a:r>
            <a:r>
              <a:rPr lang="id-ID" dirty="0" smtClean="0">
                <a:solidFill>
                  <a:schemeClr val="dk1"/>
                </a:solidFill>
              </a:rPr>
              <a:t>ndustri </a:t>
            </a:r>
            <a:r>
              <a:rPr lang="en-US" dirty="0"/>
              <a:t>R</a:t>
            </a:r>
            <a:r>
              <a:rPr lang="id-ID" dirty="0" smtClean="0">
                <a:solidFill>
                  <a:schemeClr val="dk1"/>
                </a:solidFill>
              </a:rPr>
              <a:t>umah </a:t>
            </a:r>
            <a:r>
              <a:rPr lang="en-US" dirty="0" smtClean="0"/>
              <a:t>S</a:t>
            </a:r>
            <a:r>
              <a:rPr lang="id-ID" dirty="0" smtClean="0">
                <a:solidFill>
                  <a:schemeClr val="dk1"/>
                </a:solidFill>
              </a:rPr>
              <a:t>akit</a:t>
            </a:r>
            <a:r>
              <a:rPr lang="id-ID" dirty="0" smtClean="0">
                <a:solidFill>
                  <a:schemeClr val="dk1"/>
                </a:solidFill>
              </a:rPr>
              <a:t>, maka saya selaku Siswa dari Bootcamp Code.id membuat Sistem Informasi yang bertujuan untuk mengisi gap (jarak) tersebut dengan menciptakan aplikasi Codigram</a:t>
            </a:r>
            <a:r>
              <a:rPr lang="id-ID" dirty="0" smtClean="0">
                <a:solidFill>
                  <a:schemeClr val="dk1"/>
                </a:solidFill>
              </a:rPr>
              <a:t>.</a:t>
            </a:r>
            <a:endParaRPr dirty="0" smtClean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id-ID" dirty="0" smtClean="0"/>
              <a:t>Keuntungan menggunakan Codigram</a:t>
            </a:r>
            <a:r>
              <a:rPr lang="en" dirty="0" smtClean="0">
                <a:solidFill>
                  <a:schemeClr val="dk1"/>
                </a:solidFill>
              </a:rPr>
              <a:t>:</a:t>
            </a:r>
            <a:endParaRPr dirty="0" smtClean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d-ID" dirty="0" smtClean="0">
                <a:solidFill>
                  <a:schemeClr val="dk1"/>
                </a:solidFill>
              </a:rPr>
              <a:t>Setiap Pasien yang mendaftar dapat berkonsultasi selama 24 jam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d-ID" dirty="0" smtClean="0"/>
              <a:t>Setiap Pasien dapat dengan mudah berkonsultasi tanpa menunggu waktu balasan yang lama.</a:t>
            </a: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d-ID" dirty="0" smtClean="0">
                <a:solidFill>
                  <a:schemeClr val="dk1"/>
                </a:solidFill>
              </a:rPr>
              <a:t>Setiap Pasien dapat berkonsultasi dengan Dokter Specialist sampai mendapatkan resep obat yang berkualitas dan dengan harga yang Ekonomis</a:t>
            </a:r>
            <a:r>
              <a:rPr lang="en" dirty="0" smtClean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dirty="0" err="1" smtClean="0"/>
              <a:t>Setiap</a:t>
            </a:r>
            <a:r>
              <a:rPr dirty="0" smtClean="0"/>
              <a:t> </a:t>
            </a:r>
            <a:r>
              <a:rPr dirty="0" err="1" smtClean="0"/>
              <a:t>Pasien</a:t>
            </a:r>
            <a:r>
              <a:rPr dirty="0" smtClean="0"/>
              <a:t> </a:t>
            </a:r>
            <a:r>
              <a:rPr dirty="0" err="1" smtClean="0"/>
              <a:t>tidak</a:t>
            </a:r>
            <a:r>
              <a:rPr dirty="0" smtClean="0"/>
              <a:t> </a:t>
            </a:r>
            <a:r>
              <a:rPr dirty="0" err="1" smtClean="0"/>
              <a:t>perlu</a:t>
            </a:r>
            <a:r>
              <a:rPr dirty="0" smtClean="0"/>
              <a:t> </a:t>
            </a:r>
            <a:r>
              <a:rPr dirty="0" err="1" smtClean="0"/>
              <a:t>dat</a:t>
            </a:r>
            <a:r>
              <a:rPr lang="id-ID" dirty="0"/>
              <a:t>a</a:t>
            </a:r>
            <a:r>
              <a:rPr dirty="0" err="1" smtClean="0"/>
              <a:t>ng</a:t>
            </a:r>
            <a:r>
              <a:rPr dirty="0" smtClean="0"/>
              <a:t> </a:t>
            </a:r>
            <a:r>
              <a:rPr dirty="0" err="1" smtClean="0"/>
              <a:t>ke</a:t>
            </a:r>
            <a:r>
              <a:rPr dirty="0"/>
              <a:t> </a:t>
            </a:r>
            <a:r>
              <a:rPr dirty="0" err="1" smtClean="0"/>
              <a:t>Rumah</a:t>
            </a:r>
            <a:r>
              <a:rPr dirty="0" smtClean="0"/>
              <a:t> </a:t>
            </a:r>
            <a:r>
              <a:rPr dirty="0" err="1" smtClean="0"/>
              <a:t>Sakit</a:t>
            </a:r>
            <a:r>
              <a:rPr dirty="0" smtClean="0"/>
              <a:t> </a:t>
            </a:r>
            <a:r>
              <a:rPr dirty="0" err="1" smtClean="0"/>
              <a:t>selama</a:t>
            </a:r>
            <a:r>
              <a:rPr dirty="0" smtClean="0"/>
              <a:t> </a:t>
            </a:r>
            <a:r>
              <a:rPr dirty="0" err="1" smtClean="0"/>
              <a:t>Penyakit</a:t>
            </a:r>
            <a:r>
              <a:rPr dirty="0" smtClean="0"/>
              <a:t> yang di </a:t>
            </a:r>
            <a:r>
              <a:rPr dirty="0" err="1" smtClean="0"/>
              <a:t>derita</a:t>
            </a:r>
            <a:r>
              <a:rPr dirty="0" smtClean="0"/>
              <a:t> </a:t>
            </a:r>
            <a:r>
              <a:rPr dirty="0" err="1" smtClean="0"/>
              <a:t>tidak</a:t>
            </a:r>
            <a:r>
              <a:rPr dirty="0" smtClean="0"/>
              <a:t> </a:t>
            </a:r>
            <a:r>
              <a:rPr dirty="0" err="1" smtClean="0"/>
              <a:t>terlalu</a:t>
            </a:r>
            <a:r>
              <a:rPr dirty="0" smtClean="0"/>
              <a:t> </a:t>
            </a:r>
            <a:r>
              <a:rPr dirty="0" err="1" smtClean="0"/>
              <a:t>parah</a:t>
            </a:r>
            <a:r>
              <a:rPr dirty="0" smtClean="0"/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7700" y="2392950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Tech Stack</a:t>
            </a:r>
            <a:endParaRPr dirty="0"/>
          </a:p>
        </p:txBody>
      </p:sp>
      <p:sp>
        <p:nvSpPr>
          <p:cNvPr id="266" name="Google Shape;266;p39"/>
          <p:cNvSpPr txBox="1">
            <a:spLocks noGrp="1"/>
          </p:cNvSpPr>
          <p:nvPr>
            <p:ph type="title" idx="2"/>
          </p:nvPr>
        </p:nvSpPr>
        <p:spPr>
          <a:xfrm>
            <a:off x="477700" y="1579925"/>
            <a:ext cx="547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/>
            <a:r>
              <a:rPr lang="id-ID" dirty="0"/>
              <a:t>Pembahasan mengenai Technology </a:t>
            </a:r>
            <a:r>
              <a:rPr lang="id-ID" dirty="0" smtClean="0"/>
              <a:t>Stack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78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Technology Stack</a:t>
            </a:r>
            <a:endParaRPr dirty="0"/>
          </a:p>
        </p:txBody>
      </p:sp>
      <p:sp>
        <p:nvSpPr>
          <p:cNvPr id="364" name="Google Shape;364;p48"/>
          <p:cNvSpPr txBox="1">
            <a:spLocks noGrp="1"/>
          </p:cNvSpPr>
          <p:nvPr>
            <p:ph type="title" idx="2"/>
          </p:nvPr>
        </p:nvSpPr>
        <p:spPr>
          <a:xfrm>
            <a:off x="1482725" y="2041864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PostgreSQL</a:t>
            </a:r>
            <a:endParaRPr sz="2000" dirty="0"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1485754" y="2391883"/>
            <a:ext cx="266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</a:t>
            </a:r>
            <a:r>
              <a:rPr lang="id-ID" dirty="0" smtClean="0"/>
              <a:t>istem basis data yang secara open-source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title" idx="3"/>
          </p:nvPr>
        </p:nvSpPr>
        <p:spPr>
          <a:xfrm>
            <a:off x="5008647" y="2062031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React.js</a:t>
            </a:r>
            <a:endParaRPr sz="2000" dirty="0"/>
          </a:p>
        </p:txBody>
      </p:sp>
      <p:sp>
        <p:nvSpPr>
          <p:cNvPr id="367" name="Google Shape;367;p48"/>
          <p:cNvSpPr txBox="1">
            <a:spLocks noGrp="1"/>
          </p:cNvSpPr>
          <p:nvPr>
            <p:ph type="subTitle" idx="4"/>
          </p:nvPr>
        </p:nvSpPr>
        <p:spPr>
          <a:xfrm>
            <a:off x="5008647" y="2391883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JavaScript untuk membangun Front-End Web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48"/>
          <p:cNvSpPr txBox="1">
            <a:spLocks noGrp="1"/>
          </p:cNvSpPr>
          <p:nvPr>
            <p:ph type="title" idx="5"/>
          </p:nvPr>
        </p:nvSpPr>
        <p:spPr>
          <a:xfrm>
            <a:off x="1482725" y="3770616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Express.js</a:t>
            </a:r>
            <a:endParaRPr sz="2000" dirty="0"/>
          </a:p>
        </p:txBody>
      </p:sp>
      <p:sp>
        <p:nvSpPr>
          <p:cNvPr id="369" name="Google Shape;369;p48"/>
          <p:cNvSpPr txBox="1">
            <a:spLocks noGrp="1"/>
          </p:cNvSpPr>
          <p:nvPr>
            <p:ph type="subTitle" idx="6"/>
          </p:nvPr>
        </p:nvSpPr>
        <p:spPr>
          <a:xfrm>
            <a:off x="1485754" y="4121208"/>
            <a:ext cx="2661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</a:t>
            </a:r>
            <a:r>
              <a:rPr lang="id-ID" dirty="0" smtClean="0"/>
              <a:t>ramework app untuk Node.js dengan JavaScript</a:t>
            </a:r>
            <a:endParaRPr dirty="0"/>
          </a:p>
        </p:txBody>
      </p:sp>
      <p:sp>
        <p:nvSpPr>
          <p:cNvPr id="370" name="Google Shape;370;p48"/>
          <p:cNvSpPr txBox="1">
            <a:spLocks noGrp="1"/>
          </p:cNvSpPr>
          <p:nvPr>
            <p:ph type="title" idx="7"/>
          </p:nvPr>
        </p:nvSpPr>
        <p:spPr>
          <a:xfrm>
            <a:off x="4994350" y="3770616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Node.js</a:t>
            </a:r>
            <a:endParaRPr sz="2000" dirty="0"/>
          </a:p>
        </p:txBody>
      </p:sp>
      <p:sp>
        <p:nvSpPr>
          <p:cNvPr id="371" name="Google Shape;371;p48"/>
          <p:cNvSpPr txBox="1">
            <a:spLocks noGrp="1"/>
          </p:cNvSpPr>
          <p:nvPr>
            <p:ph type="subTitle" idx="8"/>
          </p:nvPr>
        </p:nvSpPr>
        <p:spPr>
          <a:xfrm>
            <a:off x="4997371" y="4121208"/>
            <a:ext cx="264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</a:t>
            </a:r>
            <a:r>
              <a:rPr lang="id-ID" dirty="0" smtClean="0"/>
              <a:t>untime environment untuk JavaScript yang open-source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32" y="1512099"/>
            <a:ext cx="788773" cy="524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8" y="1505119"/>
            <a:ext cx="1608263" cy="538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83" y="3171451"/>
            <a:ext cx="603670" cy="603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4" y="3212151"/>
            <a:ext cx="557185" cy="55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subTitle" idx="13"/>
          </p:nvPr>
        </p:nvSpPr>
        <p:spPr>
          <a:xfrm>
            <a:off x="59723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File untuk menampung key dan port API</a:t>
            </a:r>
            <a:endParaRPr dirty="0"/>
          </a:p>
        </p:txBody>
      </p:sp>
      <p:sp>
        <p:nvSpPr>
          <p:cNvPr id="421" name="Google Shape;421;p52"/>
          <p:cNvSpPr txBox="1">
            <a:spLocks noGrp="1"/>
          </p:cNvSpPr>
          <p:nvPr>
            <p:ph type="subTitle" idx="15"/>
          </p:nvPr>
        </p:nvSpPr>
        <p:spPr>
          <a:xfrm>
            <a:off x="59723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d-ID" dirty="0" smtClean="0"/>
              <a:t>Library basis </a:t>
            </a:r>
            <a:r>
              <a:rPr lang="id-ID" dirty="0"/>
              <a:t>data yang disebarkan bebas lisensi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52"/>
          <p:cNvSpPr txBox="1">
            <a:spLocks noGrp="1"/>
          </p:cNvSpPr>
          <p:nvPr>
            <p:ph type="title" idx="9"/>
          </p:nvPr>
        </p:nvSpPr>
        <p:spPr>
          <a:xfrm>
            <a:off x="5972350" y="2018749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dotenv</a:t>
            </a:r>
            <a:endParaRPr sz="2000" dirty="0"/>
          </a:p>
        </p:txBody>
      </p:sp>
      <p:sp>
        <p:nvSpPr>
          <p:cNvPr id="423" name="Google Shape;423;p52"/>
          <p:cNvSpPr txBox="1">
            <a:spLocks noGrp="1"/>
          </p:cNvSpPr>
          <p:nvPr>
            <p:ph type="title" idx="14"/>
          </p:nvPr>
        </p:nvSpPr>
        <p:spPr>
          <a:xfrm>
            <a:off x="5972350" y="3648418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pg</a:t>
            </a:r>
            <a:endParaRPr sz="2000" dirty="0"/>
          </a:p>
        </p:txBody>
      </p:sp>
      <p:sp>
        <p:nvSpPr>
          <p:cNvPr id="424" name="Google Shape;42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Back-End Tech</a:t>
            </a:r>
            <a:endParaRPr dirty="0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 idx="2"/>
          </p:nvPr>
        </p:nvSpPr>
        <p:spPr>
          <a:xfrm>
            <a:off x="995749" y="1990187"/>
            <a:ext cx="2175873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bcrypt.js</a:t>
            </a:r>
            <a:endParaRPr sz="2000" dirty="0"/>
          </a:p>
        </p:txBody>
      </p:sp>
      <p:sp>
        <p:nvSpPr>
          <p:cNvPr id="426" name="Google Shape;426;p52"/>
          <p:cNvSpPr txBox="1">
            <a:spLocks noGrp="1"/>
          </p:cNvSpPr>
          <p:nvPr>
            <p:ph type="subTitle" idx="1"/>
          </p:nvPr>
        </p:nvSpPr>
        <p:spPr>
          <a:xfrm>
            <a:off x="995750" y="233080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keamanan password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title" idx="3"/>
          </p:nvPr>
        </p:nvSpPr>
        <p:spPr>
          <a:xfrm>
            <a:off x="3494550" y="1995066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c</a:t>
            </a:r>
            <a:r>
              <a:rPr lang="id-ID" sz="2000" dirty="0" smtClean="0"/>
              <a:t>ors	</a:t>
            </a:r>
            <a:endParaRPr sz="2000"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subTitle" idx="4"/>
          </p:nvPr>
        </p:nvSpPr>
        <p:spPr>
          <a:xfrm>
            <a:off x="3494550" y="233080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koneksi API pada Server</a:t>
            </a:r>
            <a:endParaRPr dirty="0"/>
          </a:p>
        </p:txBody>
      </p:sp>
      <p:sp>
        <p:nvSpPr>
          <p:cNvPr id="429" name="Google Shape;429;p52"/>
          <p:cNvSpPr txBox="1">
            <a:spLocks noGrp="1"/>
          </p:cNvSpPr>
          <p:nvPr>
            <p:ph type="title" idx="5"/>
          </p:nvPr>
        </p:nvSpPr>
        <p:spPr>
          <a:xfrm>
            <a:off x="995750" y="3682316"/>
            <a:ext cx="2154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express</a:t>
            </a:r>
            <a:endParaRPr sz="2000"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ubTitle" idx="6"/>
          </p:nvPr>
        </p:nvSpPr>
        <p:spPr>
          <a:xfrm>
            <a:off x="995750" y="4018050"/>
            <a:ext cx="215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/>
              <a:t>Library app </a:t>
            </a:r>
            <a:r>
              <a:rPr lang="id-ID" dirty="0"/>
              <a:t>untuk Node.js dengan JavaScript</a:t>
            </a:r>
          </a:p>
        </p:txBody>
      </p:sp>
      <p:sp>
        <p:nvSpPr>
          <p:cNvPr id="431" name="Google Shape;431;p52"/>
          <p:cNvSpPr txBox="1">
            <a:spLocks noGrp="1"/>
          </p:cNvSpPr>
          <p:nvPr>
            <p:ph type="title" idx="7"/>
          </p:nvPr>
        </p:nvSpPr>
        <p:spPr>
          <a:xfrm>
            <a:off x="3515553" y="3725216"/>
            <a:ext cx="213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jsonwebtoken</a:t>
            </a:r>
            <a:endParaRPr sz="1600" dirty="0"/>
          </a:p>
        </p:txBody>
      </p:sp>
      <p:sp>
        <p:nvSpPr>
          <p:cNvPr id="432" name="Google Shape;432;p52"/>
          <p:cNvSpPr txBox="1">
            <a:spLocks noGrp="1"/>
          </p:cNvSpPr>
          <p:nvPr>
            <p:ph type="subTitle" idx="8"/>
          </p:nvPr>
        </p:nvSpPr>
        <p:spPr>
          <a:xfrm>
            <a:off x="3515553" y="4018050"/>
            <a:ext cx="213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Library untuk mengirim data secara aman sebagai object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1" y="1363012"/>
            <a:ext cx="1106667" cy="62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4" y="1368328"/>
            <a:ext cx="1020624" cy="617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91" y="1365648"/>
            <a:ext cx="619864" cy="619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75" y="3035600"/>
            <a:ext cx="651049" cy="651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6" y="3039931"/>
            <a:ext cx="2110694" cy="64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51" y="3040576"/>
            <a:ext cx="971841" cy="646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lecystitis Clinical Case by Slidesgo">
  <a:themeElements>
    <a:clrScheme name="Simple Light">
      <a:dk1>
        <a:srgbClr val="FFFFFF"/>
      </a:dk1>
      <a:lt1>
        <a:srgbClr val="9E84FF"/>
      </a:lt1>
      <a:dk2>
        <a:srgbClr val="714EC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547</Words>
  <Application>Microsoft Office PowerPoint</Application>
  <PresentationFormat>On-screen Show (16:9)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Krona One</vt:lpstr>
      <vt:lpstr>Arial</vt:lpstr>
      <vt:lpstr>Roboto Condensed Light</vt:lpstr>
      <vt:lpstr>DM Sans</vt:lpstr>
      <vt:lpstr>Cholecystitis Clinical Case by Slidesgo</vt:lpstr>
      <vt:lpstr>Codigram</vt:lpstr>
      <vt:lpstr>Perkenalan</vt:lpstr>
      <vt:lpstr>Pembukaan</vt:lpstr>
      <vt:lpstr>Introduction</vt:lpstr>
      <vt:lpstr>Codigram</vt:lpstr>
      <vt:lpstr>Latar Belakang</vt:lpstr>
      <vt:lpstr>Tech Stack</vt:lpstr>
      <vt:lpstr>Technology Stack</vt:lpstr>
      <vt:lpstr>dotenv</vt:lpstr>
      <vt:lpstr>nodemon</vt:lpstr>
      <vt:lpstr>formik</vt:lpstr>
      <vt:lpstr>Client Side</vt:lpstr>
      <vt:lpstr>Workflow</vt:lpstr>
      <vt:lpstr>EDR</vt:lpstr>
      <vt:lpstr>Workflow</vt:lpstr>
      <vt:lpstr>SEO Score</vt:lpstr>
      <vt:lpstr>Lighthouse</vt:lpstr>
      <vt:lpstr>04. Demo</vt:lpstr>
      <vt:lpstr>References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Codigram</dc:title>
  <cp:lastModifiedBy>RIFKY</cp:lastModifiedBy>
  <cp:revision>225</cp:revision>
  <dcterms:modified xsi:type="dcterms:W3CDTF">2022-03-07T06:40:34Z</dcterms:modified>
</cp:coreProperties>
</file>