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4"/>
  </p:notesMasterIdLst>
  <p:handoutMasterIdLst>
    <p:handoutMasterId r:id="rId25"/>
  </p:handoutMasterIdLst>
  <p:sldIdLst>
    <p:sldId id="256" r:id="rId3"/>
    <p:sldId id="265" r:id="rId4"/>
    <p:sldId id="276" r:id="rId5"/>
    <p:sldId id="281" r:id="rId6"/>
    <p:sldId id="277" r:id="rId7"/>
    <p:sldId id="278" r:id="rId8"/>
    <p:sldId id="279" r:id="rId9"/>
    <p:sldId id="280" r:id="rId10"/>
    <p:sldId id="282" r:id="rId11"/>
    <p:sldId id="288" r:id="rId12"/>
    <p:sldId id="283" r:id="rId13"/>
    <p:sldId id="287" r:id="rId14"/>
    <p:sldId id="289" r:id="rId15"/>
    <p:sldId id="290" r:id="rId16"/>
    <p:sldId id="272" r:id="rId17"/>
    <p:sldId id="273" r:id="rId18"/>
    <p:sldId id="274" r:id="rId19"/>
    <p:sldId id="291" r:id="rId20"/>
    <p:sldId id="292" r:id="rId21"/>
    <p:sldId id="293"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48" d="100"/>
          <a:sy n="48" d="100"/>
        </p:scale>
        <p:origin x="624" y="5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6/7/2015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6/7/2015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6/7/2015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6/7/2015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6/7/2015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6/7/2015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6/7/2015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6/7/2015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37CC0096-1860-4642-9CD2-0079EA5E7CD1}" type="datetimeFigureOut">
              <a:rPr lang="en-US"/>
              <a:pPr/>
              <a:t>6/7/2015</a:t>
            </a:fld>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800">
                <a:solidFill>
                  <a:schemeClr val="tx1">
                    <a:lumMod val="85000"/>
                  </a:schemeClr>
                </a:solidFill>
              </a:defRPr>
            </a:lvl1pPr>
          </a:lstStyle>
          <a:p>
            <a:endParaRPr/>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800">
                <a:solidFill>
                  <a:schemeClr val="tx1">
                    <a:lumMod val="85000"/>
                  </a:schemeClr>
                </a:solidFill>
              </a:defRPr>
            </a:lvl1pPr>
          </a:lstStyle>
          <a:p>
            <a:fld id="{E31375A4-56A4-47D6-9801-1991572033F7}" type="slidenum">
              <a:rPr/>
              <a:pPr/>
              <a:t>‹#›</a:t>
            </a:fld>
            <a:endParaRPr/>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352" y="2204864"/>
            <a:ext cx="10058400" cy="1711037"/>
          </a:xfrm>
        </p:spPr>
        <p:txBody>
          <a:bodyPr/>
          <a:lstStyle/>
          <a:p>
            <a:r>
              <a:rPr dirty="0" smtClean="0"/>
              <a:t>OOP_JAVA </a:t>
            </a:r>
            <a:endParaRPr dirty="0"/>
          </a:p>
        </p:txBody>
      </p:sp>
      <p:sp>
        <p:nvSpPr>
          <p:cNvPr id="3" name="Subtitle 2"/>
          <p:cNvSpPr>
            <a:spLocks noGrp="1"/>
          </p:cNvSpPr>
          <p:nvPr>
            <p:ph type="subTitle" idx="1"/>
          </p:nvPr>
        </p:nvSpPr>
        <p:spPr>
          <a:xfrm>
            <a:off x="268085" y="3915901"/>
            <a:ext cx="10058400" cy="1777752"/>
          </a:xfrm>
        </p:spPr>
        <p:txBody>
          <a:bodyPr>
            <a:normAutofit/>
          </a:bodyPr>
          <a:lstStyle/>
          <a:p>
            <a:pPr>
              <a:lnSpc>
                <a:spcPct val="170000"/>
              </a:lnSpc>
            </a:pPr>
            <a:r>
              <a:rPr dirty="0" err="1" smtClean="0"/>
              <a:t>Gangga</a:t>
            </a:r>
            <a:r>
              <a:rPr dirty="0" smtClean="0"/>
              <a:t> Prima </a:t>
            </a:r>
            <a:r>
              <a:rPr dirty="0" err="1" smtClean="0"/>
              <a:t>Youysa</a:t>
            </a:r>
            <a:r>
              <a:rPr dirty="0" smtClean="0"/>
              <a:t> 	(201410370311099)</a:t>
            </a:r>
          </a:p>
          <a:p>
            <a:pPr>
              <a:lnSpc>
                <a:spcPct val="170000"/>
              </a:lnSpc>
            </a:pPr>
            <a:r>
              <a:rPr lang="x-none" dirty="0" smtClean="0"/>
              <a:t>Hermansyah Adi Saputra	(201410370311102)</a:t>
            </a:r>
          </a:p>
          <a:p>
            <a:pPr>
              <a:lnSpc>
                <a:spcPct val="170000"/>
              </a:lnSpc>
            </a:pPr>
            <a:r>
              <a:rPr lang="x-none" dirty="0" smtClean="0"/>
              <a:t>Rifki Ainul R	iza 		(201410370311110)</a:t>
            </a:r>
            <a:endParaRPr dirty="0"/>
          </a:p>
        </p:txBody>
      </p:sp>
    </p:spTree>
    <p:extLst>
      <p:ext uri="{BB962C8B-B14F-4D97-AF65-F5344CB8AC3E}">
        <p14:creationId xmlns:p14="http://schemas.microsoft.com/office/powerpoint/2010/main" val="24245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506422"/>
            <a:ext cx="9144000" cy="1143000"/>
          </a:xfrm>
        </p:spPr>
        <p:txBody>
          <a:bodyPr/>
          <a:lstStyle/>
          <a:p>
            <a:r>
              <a:rPr lang="id-ID" dirty="0" smtClean="0"/>
              <a:t>ENKAPSULASI</a:t>
            </a:r>
            <a:endParaRPr lang="id-ID" dirty="0"/>
          </a:p>
        </p:txBody>
      </p:sp>
      <p:sp>
        <p:nvSpPr>
          <p:cNvPr id="3" name="Content Placeholder 2"/>
          <p:cNvSpPr>
            <a:spLocks noGrp="1"/>
          </p:cNvSpPr>
          <p:nvPr>
            <p:ph idx="1"/>
          </p:nvPr>
        </p:nvSpPr>
        <p:spPr>
          <a:xfrm>
            <a:off x="1487488" y="1772816"/>
            <a:ext cx="9144000" cy="4267200"/>
          </a:xfrm>
        </p:spPr>
        <p:txBody>
          <a:bodyPr>
            <a:normAutofit/>
          </a:bodyPr>
          <a:lstStyle/>
          <a:p>
            <a:pPr algn="just"/>
            <a:r>
              <a:rPr lang="id-ID" sz="2400" dirty="0"/>
              <a:t>Enkapsulasi adalah pembungkus, pembungkus disini dimaksudkan untuk menjaga suatu proses program agar tidak dapat diakses secara sembarangan atau di intervensi oleh program lain. Konsep enkapsulasi sangat penting dilakukan untuk menjaga kebutuhan program agar dapat diakses sewaktu-waktu, sekaligus menjaga program tersebut.</a:t>
            </a:r>
            <a:endParaRPr lang="id-ID"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528" y="4110955"/>
            <a:ext cx="4619625" cy="1838325"/>
          </a:xfrm>
          <a:prstGeom prst="rect">
            <a:avLst/>
          </a:prstGeom>
          <a:ln>
            <a:noFill/>
          </a:ln>
          <a:effectLst>
            <a:outerShdw blurRad="190500" algn="tl" rotWithShape="0">
              <a:srgbClr val="000000">
                <a:alpha val="70000"/>
              </a:srgbClr>
            </a:outerShdw>
          </a:effectLst>
        </p:spPr>
      </p:pic>
      <p:cxnSp>
        <p:nvCxnSpPr>
          <p:cNvPr id="6" name="Straight Connector 5"/>
          <p:cNvCxnSpPr/>
          <p:nvPr/>
        </p:nvCxnSpPr>
        <p:spPr>
          <a:xfrm>
            <a:off x="1847528" y="3906416"/>
            <a:ext cx="460851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685800"/>
            <a:ext cx="9144000" cy="1143000"/>
          </a:xfrm>
        </p:spPr>
        <p:txBody>
          <a:bodyPr>
            <a:normAutofit fontScale="90000"/>
          </a:bodyPr>
          <a:lstStyle/>
          <a:p>
            <a:r>
              <a:rPr lang="id-ID" dirty="0"/>
              <a:t>Inheritance, Abstract &amp; Interface Class</a:t>
            </a:r>
            <a:br>
              <a:rPr lang="id-ID" dirty="0"/>
            </a:br>
            <a:endParaRPr lang="id-ID" dirty="0"/>
          </a:p>
        </p:txBody>
      </p:sp>
      <p:sp>
        <p:nvSpPr>
          <p:cNvPr id="3" name="Content Placeholder 2"/>
          <p:cNvSpPr>
            <a:spLocks noGrp="1"/>
          </p:cNvSpPr>
          <p:nvPr>
            <p:ph idx="1"/>
          </p:nvPr>
        </p:nvSpPr>
        <p:spPr>
          <a:xfrm>
            <a:off x="1524000" y="1540768"/>
            <a:ext cx="9684568" cy="4696544"/>
          </a:xfrm>
        </p:spPr>
        <p:txBody>
          <a:bodyPr>
            <a:normAutofit/>
          </a:bodyPr>
          <a:lstStyle/>
          <a:p>
            <a:pPr marL="0" indent="0">
              <a:buNone/>
            </a:pPr>
            <a:r>
              <a:rPr lang="id-ID" sz="2600" b="1" i="1" dirty="0" smtClean="0"/>
              <a:t>Inherintance </a:t>
            </a:r>
          </a:p>
          <a:p>
            <a:pPr marL="0" indent="0" algn="just">
              <a:buNone/>
            </a:pPr>
            <a:r>
              <a:rPr lang="en-US" sz="2400" dirty="0" err="1" smtClean="0"/>
              <a:t>adalah</a:t>
            </a:r>
            <a:r>
              <a:rPr lang="en-US" sz="2400" dirty="0" smtClean="0"/>
              <a:t> </a:t>
            </a:r>
            <a:r>
              <a:rPr lang="en-US" sz="2400" dirty="0" err="1" smtClean="0"/>
              <a:t>dimana</a:t>
            </a:r>
            <a:r>
              <a:rPr lang="en-US" sz="2400" dirty="0" smtClean="0"/>
              <a:t> </a:t>
            </a:r>
            <a:r>
              <a:rPr lang="en-US" sz="2400" dirty="0" err="1" smtClean="0"/>
              <a:t>sebuah</a:t>
            </a:r>
            <a:r>
              <a:rPr lang="en-US" sz="2400" dirty="0" smtClean="0"/>
              <a:t> object </a:t>
            </a:r>
            <a:r>
              <a:rPr lang="en-US" sz="2400" dirty="0" err="1" smtClean="0"/>
              <a:t>mempunyai</a:t>
            </a:r>
            <a:r>
              <a:rPr lang="en-US" sz="2400" dirty="0" smtClean="0"/>
              <a:t> object </a:t>
            </a:r>
            <a:r>
              <a:rPr lang="en-US" sz="2400" dirty="0" err="1" smtClean="0"/>
              <a:t>turunan</a:t>
            </a:r>
            <a:r>
              <a:rPr lang="en-US" sz="2400" dirty="0" smtClean="0"/>
              <a:t>. </a:t>
            </a:r>
            <a:endParaRPr lang="id-ID" sz="2400" b="1" i="1" dirty="0" smtClean="0"/>
          </a:p>
          <a:p>
            <a:pPr marL="0" indent="0" algn="just">
              <a:buNone/>
            </a:pPr>
            <a:r>
              <a:rPr lang="id-ID" sz="2600" b="1" i="1" dirty="0" smtClean="0"/>
              <a:t>Abstract </a:t>
            </a:r>
            <a:r>
              <a:rPr lang="id-ID" sz="2600" b="1" i="1" dirty="0"/>
              <a:t>class</a:t>
            </a:r>
            <a:endParaRPr lang="id-ID" sz="3000" b="1" i="1" dirty="0"/>
          </a:p>
          <a:p>
            <a:pPr marL="0" indent="0" algn="just">
              <a:buNone/>
            </a:pPr>
            <a:r>
              <a:rPr lang="id-ID" sz="2400" dirty="0"/>
              <a:t>Adalah sebuah class setengah jadi (abstrak) yang memuat/memiliki method </a:t>
            </a:r>
            <a:r>
              <a:rPr lang="id-ID" sz="2400" dirty="0" smtClean="0"/>
              <a:t>dan atrribut</a:t>
            </a:r>
            <a:r>
              <a:rPr lang="id-ID" sz="2400" dirty="0"/>
              <a:t>. Abstract class sebenarnya adalah sebuah class, sehingga memiliki </a:t>
            </a:r>
            <a:r>
              <a:rPr lang="id-ID" sz="2400" dirty="0" smtClean="0"/>
              <a:t>semua </a:t>
            </a:r>
            <a:r>
              <a:rPr lang="sv-SE" sz="2400" dirty="0" smtClean="0"/>
              <a:t>sifat </a:t>
            </a:r>
            <a:r>
              <a:rPr lang="sv-SE" sz="2400" dirty="0"/>
              <a:t>dari class biasa (punya konstruktor) </a:t>
            </a:r>
          </a:p>
          <a:p>
            <a:pPr marL="0" indent="0">
              <a:buNone/>
            </a:pPr>
            <a:r>
              <a:rPr lang="id-ID" sz="2600" b="1" i="1" dirty="0"/>
              <a:t>Interface Class</a:t>
            </a:r>
          </a:p>
          <a:p>
            <a:pPr marL="0" indent="0" algn="just">
              <a:buNone/>
            </a:pPr>
            <a:r>
              <a:rPr lang="id-ID" sz="2400" dirty="0"/>
              <a:t>Adalah suatu class yang berisi method – method tanpa imlementasi, </a:t>
            </a:r>
            <a:r>
              <a:rPr lang="id-ID" sz="2400" dirty="0" smtClean="0"/>
              <a:t>namun tanpa modifier </a:t>
            </a:r>
            <a:r>
              <a:rPr lang="id-ID" sz="2400" dirty="0"/>
              <a:t>abstract, apabila suatu interface memiliki atribut, maka </a:t>
            </a:r>
            <a:r>
              <a:rPr lang="id-ID" sz="2400" dirty="0" smtClean="0"/>
              <a:t>atributnya akan </a:t>
            </a:r>
            <a:r>
              <a:rPr lang="id-ID" sz="2400" dirty="0"/>
              <a:t>berlaku sebagai konstanta (static final).</a:t>
            </a:r>
            <a:r>
              <a:rPr lang="id-ID" sz="2400" b="1" dirty="0"/>
              <a:t> </a:t>
            </a:r>
          </a:p>
          <a:p>
            <a:endParaRPr lang="id-ID" b="1" dirty="0"/>
          </a:p>
          <a:p>
            <a:endParaRPr lang="id-ID" dirty="0"/>
          </a:p>
        </p:txBody>
      </p:sp>
      <p:cxnSp>
        <p:nvCxnSpPr>
          <p:cNvPr id="5" name="Straight Connector 4"/>
          <p:cNvCxnSpPr/>
          <p:nvPr/>
        </p:nvCxnSpPr>
        <p:spPr>
          <a:xfrm>
            <a:off x="1631504" y="1916832"/>
            <a:ext cx="1656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559496" y="3068960"/>
            <a:ext cx="2016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31504" y="4869160"/>
            <a:ext cx="194421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127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OVERRIDING, OVERLOADING, CONSTRUCTOR</a:t>
            </a:r>
            <a:endParaRPr lang="id-ID" dirty="0"/>
          </a:p>
        </p:txBody>
      </p:sp>
      <p:sp>
        <p:nvSpPr>
          <p:cNvPr id="3" name="Content Placeholder 2"/>
          <p:cNvSpPr>
            <a:spLocks noGrp="1"/>
          </p:cNvSpPr>
          <p:nvPr>
            <p:ph idx="1"/>
          </p:nvPr>
        </p:nvSpPr>
        <p:spPr>
          <a:xfrm>
            <a:off x="1524000" y="1828800"/>
            <a:ext cx="9144000" cy="4768552"/>
          </a:xfrm>
        </p:spPr>
        <p:txBody>
          <a:bodyPr>
            <a:noAutofit/>
          </a:bodyPr>
          <a:lstStyle/>
          <a:p>
            <a:pPr algn="just"/>
            <a:r>
              <a:rPr lang="id-ID" sz="2600" dirty="0" smtClean="0"/>
              <a:t>OVERRIDING</a:t>
            </a:r>
          </a:p>
          <a:p>
            <a:pPr marL="0" indent="0" algn="just">
              <a:buNone/>
            </a:pPr>
            <a:r>
              <a:rPr lang="id-ID" sz="2600" dirty="0" smtClean="0"/>
              <a:t>Adalah </a:t>
            </a:r>
            <a:r>
              <a:rPr lang="id-ID" sz="2600" dirty="0"/>
              <a:t>salah satu kemampuan dalam bahasa berorientasi objek untuk </a:t>
            </a:r>
            <a:r>
              <a:rPr lang="id-ID" sz="2600" dirty="0" smtClean="0"/>
              <a:t>mengubah </a:t>
            </a:r>
            <a:r>
              <a:rPr lang="id-ID" sz="2600" dirty="0"/>
              <a:t>implementasi(menimpa) suatu method yang dimiliki super class </a:t>
            </a:r>
            <a:r>
              <a:rPr lang="id-ID" sz="2600" dirty="0" smtClean="0"/>
              <a:t>ketika super </a:t>
            </a:r>
            <a:r>
              <a:rPr lang="id-ID" sz="2600" dirty="0"/>
              <a:t>class tersebut diturunkan. Overiding memodifikasi secara vertikal </a:t>
            </a:r>
            <a:r>
              <a:rPr lang="id-ID" sz="2600" dirty="0" smtClean="0"/>
              <a:t>method milik </a:t>
            </a:r>
            <a:r>
              <a:rPr lang="id-ID" sz="2600" dirty="0"/>
              <a:t>kelas super. Ada 2 alasan mengapa melakukan overiding :</a:t>
            </a:r>
          </a:p>
          <a:p>
            <a:pPr algn="just"/>
            <a:r>
              <a:rPr lang="id-ID" sz="2600" dirty="0"/>
              <a:t>1. Mendefinisikan kembali method kelas induk secara total. </a:t>
            </a:r>
          </a:p>
          <a:p>
            <a:pPr algn="just"/>
            <a:r>
              <a:rPr lang="sv-SE" sz="2600" dirty="0"/>
              <a:t>2. Menambahkan behavior tertentu pada method kelas induk.</a:t>
            </a:r>
          </a:p>
          <a:p>
            <a:pPr marL="0" indent="0" algn="just">
              <a:buNone/>
            </a:pPr>
            <a:endParaRPr lang="fi-FI" sz="2600" dirty="0"/>
          </a:p>
        </p:txBody>
      </p:sp>
    </p:spTree>
    <p:extLst>
      <p:ext uri="{BB962C8B-B14F-4D97-AF65-F5344CB8AC3E}">
        <p14:creationId xmlns:p14="http://schemas.microsoft.com/office/powerpoint/2010/main" val="2585935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439" y="980728"/>
            <a:ext cx="9972600" cy="619472"/>
          </a:xfrm>
        </p:spPr>
        <p:txBody>
          <a:bodyPr/>
          <a:lstStyle/>
          <a:p>
            <a:r>
              <a:rPr lang="id-ID" dirty="0"/>
              <a:t>OVERRIDING, OVERLOADING, CONSTRUCTOR</a:t>
            </a:r>
          </a:p>
        </p:txBody>
      </p:sp>
      <p:sp>
        <p:nvSpPr>
          <p:cNvPr id="3" name="Content Placeholder 2"/>
          <p:cNvSpPr>
            <a:spLocks noGrp="1"/>
          </p:cNvSpPr>
          <p:nvPr>
            <p:ph idx="1"/>
          </p:nvPr>
        </p:nvSpPr>
        <p:spPr/>
        <p:txBody>
          <a:bodyPr>
            <a:normAutofit lnSpcReduction="10000"/>
          </a:bodyPr>
          <a:lstStyle/>
          <a:p>
            <a:pPr algn="just"/>
            <a:r>
              <a:rPr lang="id-ID" sz="2400" dirty="0" smtClean="0"/>
              <a:t>OVERLOADING</a:t>
            </a:r>
          </a:p>
          <a:p>
            <a:pPr marL="0" indent="0" algn="just">
              <a:buNone/>
            </a:pPr>
            <a:r>
              <a:rPr lang="id-ID" sz="2400" dirty="0" smtClean="0"/>
              <a:t>Suatu </a:t>
            </a:r>
            <a:r>
              <a:rPr lang="id-ID" sz="2400" dirty="0"/>
              <a:t>kemampuan dalam bahasa berorientasi object untuk menggunakan suatu nama method untuk beberapa method yang memiliki parameter masukan yang berbeda(tipe maupun jumlah parameter). Overloading memodifikasi secara horizontal method maupun konstruktor milik </a:t>
            </a:r>
            <a:r>
              <a:rPr lang="fi-FI" sz="2400" dirty="0"/>
              <a:t>kelas super, maupun kelas yang sama.</a:t>
            </a:r>
            <a:endParaRPr lang="id-ID" sz="2400" dirty="0"/>
          </a:p>
          <a:p>
            <a:pPr algn="just"/>
            <a:r>
              <a:rPr lang="id-ID" sz="2400" dirty="0" smtClean="0"/>
              <a:t>CONSTUCTOR</a:t>
            </a:r>
            <a:endParaRPr lang="id-ID" sz="2400" dirty="0"/>
          </a:p>
          <a:p>
            <a:pPr marL="0" indent="0" algn="just">
              <a:buNone/>
            </a:pPr>
            <a:r>
              <a:rPr lang="id-ID" sz="2400" dirty="0"/>
              <a:t>Method yang namanya sama dengan nama class dimana method itu berada. Constructor digunakan untuk menginisialisasi nilai awal </a:t>
            </a:r>
            <a:r>
              <a:rPr lang="fr-FR" sz="2400" dirty="0"/>
              <a:t>(</a:t>
            </a:r>
            <a:r>
              <a:rPr lang="fr-FR" sz="2400" dirty="0" err="1"/>
              <a:t>memberikan</a:t>
            </a:r>
            <a:r>
              <a:rPr lang="fr-FR" sz="2400" dirty="0"/>
              <a:t> </a:t>
            </a:r>
            <a:r>
              <a:rPr lang="fr-FR" sz="2400" dirty="0" err="1"/>
              <a:t>nilai</a:t>
            </a:r>
            <a:r>
              <a:rPr lang="fr-FR" sz="2400" dirty="0"/>
              <a:t> default) </a:t>
            </a:r>
            <a:r>
              <a:rPr lang="fr-FR" sz="2400" dirty="0" err="1"/>
              <a:t>pada</a:t>
            </a:r>
            <a:r>
              <a:rPr lang="fr-FR" sz="2400" dirty="0"/>
              <a:t> </a:t>
            </a:r>
            <a:r>
              <a:rPr lang="fr-FR" sz="2400" dirty="0" err="1"/>
              <a:t>atribut-atribut</a:t>
            </a:r>
            <a:r>
              <a:rPr lang="fr-FR" sz="2400" dirty="0"/>
              <a:t> yang </a:t>
            </a:r>
            <a:r>
              <a:rPr lang="fr-FR" sz="2400" dirty="0" err="1"/>
              <a:t>dimiliki</a:t>
            </a:r>
            <a:r>
              <a:rPr lang="fr-FR" sz="2400" dirty="0"/>
              <a:t> </a:t>
            </a:r>
            <a:r>
              <a:rPr lang="fr-FR" sz="2400" dirty="0" err="1"/>
              <a:t>oleh</a:t>
            </a:r>
            <a:r>
              <a:rPr lang="fr-FR" sz="2400" dirty="0"/>
              <a:t> </a:t>
            </a:r>
            <a:r>
              <a:rPr lang="fr-FR" sz="2400" dirty="0" err="1"/>
              <a:t>suatu</a:t>
            </a:r>
            <a:r>
              <a:rPr lang="fr-FR" sz="2400" dirty="0"/>
              <a:t> </a:t>
            </a:r>
            <a:r>
              <a:rPr lang="fr-FR" sz="2400" dirty="0" err="1"/>
              <a:t>object</a:t>
            </a:r>
            <a:r>
              <a:rPr lang="id-ID" sz="2400" dirty="0"/>
              <a:t> saat object perama kali dibuat. </a:t>
            </a:r>
          </a:p>
          <a:p>
            <a:endParaRPr lang="id-ID" sz="2400" dirty="0"/>
          </a:p>
        </p:txBody>
      </p:sp>
    </p:spTree>
    <p:extLst>
      <p:ext uri="{BB962C8B-B14F-4D97-AF65-F5344CB8AC3E}">
        <p14:creationId xmlns:p14="http://schemas.microsoft.com/office/powerpoint/2010/main" val="380356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7718" y="548680"/>
            <a:ext cx="9144000" cy="1143000"/>
          </a:xfrm>
        </p:spPr>
        <p:txBody>
          <a:bodyPr/>
          <a:lstStyle/>
          <a:p>
            <a:r>
              <a:rPr lang="id-ID" dirty="0" smtClean="0"/>
              <a:t>EXCEPTION HANDLING</a:t>
            </a:r>
            <a:endParaRPr lang="id-ID" dirty="0"/>
          </a:p>
        </p:txBody>
      </p:sp>
      <p:sp>
        <p:nvSpPr>
          <p:cNvPr id="3" name="Content Placeholder 2"/>
          <p:cNvSpPr>
            <a:spLocks noGrp="1"/>
          </p:cNvSpPr>
          <p:nvPr>
            <p:ph idx="1"/>
          </p:nvPr>
        </p:nvSpPr>
        <p:spPr>
          <a:xfrm>
            <a:off x="1524000" y="2132856"/>
            <a:ext cx="9144000" cy="4267200"/>
          </a:xfrm>
        </p:spPr>
        <p:txBody>
          <a:bodyPr>
            <a:noAutofit/>
          </a:bodyPr>
          <a:lstStyle/>
          <a:p>
            <a:pPr marL="0" indent="0" algn="just">
              <a:buNone/>
            </a:pPr>
            <a:r>
              <a:rPr lang="id-ID" sz="3200" dirty="0"/>
              <a:t>Exception adalah event, yang terjadi ketika program dieksekusi, </a:t>
            </a:r>
            <a:r>
              <a:rPr lang="id-ID" sz="3200" dirty="0" smtClean="0"/>
              <a:t>yang mengakibatkan </a:t>
            </a:r>
            <a:r>
              <a:rPr lang="id-ID" sz="3200" dirty="0"/>
              <a:t>terganggunya alur program secara </a:t>
            </a:r>
            <a:r>
              <a:rPr lang="id-ID" sz="3200" dirty="0" smtClean="0"/>
              <a:t>normal. Ketika </a:t>
            </a:r>
            <a:r>
              <a:rPr lang="id-ID" sz="3200" dirty="0"/>
              <a:t>error terjadi di suatu method, maka method tersebut </a:t>
            </a:r>
            <a:r>
              <a:rPr lang="id-ID" sz="3200" dirty="0" smtClean="0"/>
              <a:t>akan </a:t>
            </a:r>
            <a:r>
              <a:rPr lang="en-US" sz="3200" dirty="0" err="1" smtClean="0"/>
              <a:t>membuat</a:t>
            </a:r>
            <a:r>
              <a:rPr lang="en-US" sz="3200" dirty="0" smtClean="0"/>
              <a:t> </a:t>
            </a:r>
            <a:r>
              <a:rPr lang="en-US" sz="3200" dirty="0"/>
              <a:t>object yang </a:t>
            </a:r>
            <a:r>
              <a:rPr lang="en-US" sz="3200" dirty="0" err="1"/>
              <a:t>kemudian</a:t>
            </a:r>
            <a:r>
              <a:rPr lang="en-US" sz="3200" dirty="0"/>
              <a:t> </a:t>
            </a:r>
            <a:r>
              <a:rPr lang="en-US" sz="3200" dirty="0" err="1"/>
              <a:t>dikirim</a:t>
            </a:r>
            <a:r>
              <a:rPr lang="en-US" sz="3200" dirty="0"/>
              <a:t> </a:t>
            </a:r>
            <a:r>
              <a:rPr lang="en-US" sz="3200" dirty="0" err="1"/>
              <a:t>ke</a:t>
            </a:r>
            <a:r>
              <a:rPr lang="en-US" sz="3200" dirty="0"/>
              <a:t> </a:t>
            </a:r>
            <a:r>
              <a:rPr lang="en-US" sz="3200" i="1" dirty="0"/>
              <a:t>runtime system. </a:t>
            </a:r>
            <a:endParaRPr lang="id-ID" sz="3200" dirty="0"/>
          </a:p>
        </p:txBody>
      </p:sp>
    </p:spTree>
    <p:extLst>
      <p:ext uri="{BB962C8B-B14F-4D97-AF65-F5344CB8AC3E}">
        <p14:creationId xmlns:p14="http://schemas.microsoft.com/office/powerpoint/2010/main" val="38746001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7448" y="1700808"/>
            <a:ext cx="9361040" cy="3539430"/>
          </a:xfrm>
          <a:prstGeom prst="rect">
            <a:avLst/>
          </a:prstGeom>
          <a:noFill/>
        </p:spPr>
        <p:txBody>
          <a:bodyPr wrap="square" rtlCol="0">
            <a:spAutoFit/>
          </a:bodyPr>
          <a:lstStyle/>
          <a:p>
            <a:pPr algn="just"/>
            <a:r>
              <a:rPr lang="en-US" sz="2800" i="1" dirty="0"/>
              <a:t>Object </a:t>
            </a:r>
            <a:r>
              <a:rPr lang="en-US" sz="2800" i="1" dirty="0" err="1"/>
              <a:t>ini</a:t>
            </a:r>
            <a:r>
              <a:rPr lang="en-US" sz="2800" i="1" dirty="0"/>
              <a:t>, yang</a:t>
            </a:r>
            <a:r>
              <a:rPr lang="id-ID" sz="2800" i="1" dirty="0"/>
              <a:t> </a:t>
            </a:r>
            <a:r>
              <a:rPr lang="id-ID" sz="2800" dirty="0"/>
              <a:t>disebut sebagai </a:t>
            </a:r>
            <a:r>
              <a:rPr lang="id-ID" sz="2800" i="1" dirty="0"/>
              <a:t>exception object, mengandung informasi tentang error yang </a:t>
            </a:r>
            <a:r>
              <a:rPr lang="id-ID" sz="2800" dirty="0"/>
              <a:t>terjadi, termasuk tipe dan kondisi program pada saat error terjadi. Proses </a:t>
            </a:r>
            <a:r>
              <a:rPr lang="fr-FR" sz="2800" dirty="0" err="1"/>
              <a:t>pembuatan</a:t>
            </a:r>
            <a:r>
              <a:rPr lang="fr-FR" sz="2800" dirty="0"/>
              <a:t> exception </a:t>
            </a:r>
            <a:r>
              <a:rPr lang="fr-FR" sz="2800" dirty="0" err="1"/>
              <a:t>object</a:t>
            </a:r>
            <a:r>
              <a:rPr lang="fr-FR" sz="2800" dirty="0"/>
              <a:t> dan </a:t>
            </a:r>
            <a:r>
              <a:rPr lang="fr-FR" sz="2800" dirty="0" err="1"/>
              <a:t>kemudian</a:t>
            </a:r>
            <a:r>
              <a:rPr lang="fr-FR" sz="2800" dirty="0"/>
              <a:t> </a:t>
            </a:r>
            <a:r>
              <a:rPr lang="fr-FR" sz="2800" dirty="0" err="1" smtClean="0"/>
              <a:t>mengirimnya</a:t>
            </a:r>
            <a:r>
              <a:rPr lang="fr-FR" sz="2800" dirty="0" smtClean="0"/>
              <a:t> </a:t>
            </a:r>
            <a:r>
              <a:rPr lang="fr-FR" sz="2800" dirty="0" err="1"/>
              <a:t>ke</a:t>
            </a:r>
            <a:r>
              <a:rPr lang="fr-FR" sz="2800" dirty="0"/>
              <a:t> </a:t>
            </a:r>
            <a:r>
              <a:rPr lang="fr-FR" sz="2800" dirty="0" err="1" smtClean="0"/>
              <a:t>runtime</a:t>
            </a:r>
            <a:r>
              <a:rPr lang="id-ID" sz="2800" dirty="0" smtClean="0"/>
              <a:t> </a:t>
            </a:r>
            <a:r>
              <a:rPr lang="id-ID" sz="2800" dirty="0"/>
              <a:t>system </a:t>
            </a:r>
            <a:r>
              <a:rPr lang="id-ID" sz="2800" dirty="0" smtClean="0"/>
              <a:t>ini  disebut  </a:t>
            </a:r>
            <a:r>
              <a:rPr lang="id-ID" sz="2800" dirty="0"/>
              <a:t>sebagai  </a:t>
            </a:r>
            <a:r>
              <a:rPr lang="id-ID" sz="2800" dirty="0" smtClean="0"/>
              <a:t>“</a:t>
            </a:r>
            <a:r>
              <a:rPr lang="id-ID" sz="2800" i="1" dirty="0" smtClean="0"/>
              <a:t>throwing an </a:t>
            </a:r>
            <a:r>
              <a:rPr lang="id-ID" sz="2800" i="1" dirty="0"/>
              <a:t>exception” (melemparkan </a:t>
            </a:r>
            <a:r>
              <a:rPr lang="id-ID" sz="2800" dirty="0"/>
              <a:t>exception).  Setelah method melemparkan exception, runtime system akan berusaha </a:t>
            </a:r>
            <a:r>
              <a:rPr lang="fi-FI" sz="2800" dirty="0"/>
              <a:t>untuk mencari solusi untuk menangani</a:t>
            </a:r>
            <a:r>
              <a:rPr lang="id-ID" sz="2800" dirty="0"/>
              <a:t> </a:t>
            </a:r>
            <a:r>
              <a:rPr lang="sv-SE" sz="2800" dirty="0"/>
              <a:t>masalah yang ada. </a:t>
            </a:r>
            <a:endParaRPr lang="id-ID" sz="2800" dirty="0"/>
          </a:p>
        </p:txBody>
      </p:sp>
      <p:sp>
        <p:nvSpPr>
          <p:cNvPr id="4" name="Title 3"/>
          <p:cNvSpPr>
            <a:spLocks noGrp="1"/>
          </p:cNvSpPr>
          <p:nvPr>
            <p:ph type="title"/>
          </p:nvPr>
        </p:nvSpPr>
        <p:spPr>
          <a:xfrm>
            <a:off x="1127448" y="545029"/>
            <a:ext cx="9144000" cy="1143000"/>
          </a:xfrm>
        </p:spPr>
        <p:txBody>
          <a:bodyPr/>
          <a:lstStyle/>
          <a:p>
            <a:r>
              <a:rPr lang="id-ID" dirty="0" smtClean="0"/>
              <a:t>Lanjutan ...</a:t>
            </a:r>
            <a:endParaRPr lang="id-ID" dirty="0"/>
          </a:p>
        </p:txBody>
      </p:sp>
    </p:spTree>
    <p:extLst>
      <p:ext uri="{BB962C8B-B14F-4D97-AF65-F5344CB8AC3E}">
        <p14:creationId xmlns:p14="http://schemas.microsoft.com/office/powerpoint/2010/main" val="215988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DATABASE</a:t>
            </a:r>
            <a:endParaRPr lang="id-ID" dirty="0"/>
          </a:p>
        </p:txBody>
      </p:sp>
      <p:sp>
        <p:nvSpPr>
          <p:cNvPr id="3" name="Content Placeholder 2"/>
          <p:cNvSpPr>
            <a:spLocks noGrp="1"/>
          </p:cNvSpPr>
          <p:nvPr>
            <p:ph idx="1"/>
          </p:nvPr>
        </p:nvSpPr>
        <p:spPr>
          <a:xfrm>
            <a:off x="1524000" y="1828800"/>
            <a:ext cx="9144000" cy="4267200"/>
          </a:xfrm>
        </p:spPr>
        <p:txBody>
          <a:bodyPr>
            <a:normAutofit/>
          </a:bodyPr>
          <a:lstStyle/>
          <a:p>
            <a:pPr algn="just"/>
            <a:r>
              <a:rPr lang="id-ID" sz="2800" b="1" dirty="0"/>
              <a:t>Database</a:t>
            </a:r>
            <a:r>
              <a:rPr lang="id-ID" sz="2800" dirty="0"/>
              <a:t> atau </a:t>
            </a:r>
            <a:r>
              <a:rPr lang="id-ID" sz="2800" b="1" dirty="0"/>
              <a:t>basis data</a:t>
            </a:r>
            <a:r>
              <a:rPr lang="id-ID" sz="2800" dirty="0"/>
              <a:t> adalah kumpulan data yang disimpan secara sistematis di dalam komputer dan dapat diolah atau dimanipulasi menggunakan perangkat lunak (program aplikasi) untuk menghasilkan informasi. Pendefinisian basis data meliputi spesifikasi berupa tipe data, struktur, dan juga batasan-batasan data yang akan disimpan. Basis data merupakan aspek yang sangat penting dalam sistem informasi dimana basis data merupakan gudang penyimpanan data yang akan diolah lebih </a:t>
            </a:r>
            <a:r>
              <a:rPr lang="id-ID" sz="2800" dirty="0" smtClean="0"/>
              <a:t>lanjut.</a:t>
            </a:r>
            <a:endParaRPr lang="id-ID" sz="2800" dirty="0"/>
          </a:p>
        </p:txBody>
      </p:sp>
    </p:spTree>
    <p:extLst>
      <p:ext uri="{BB962C8B-B14F-4D97-AF65-F5344CB8AC3E}">
        <p14:creationId xmlns:p14="http://schemas.microsoft.com/office/powerpoint/2010/main" val="3661180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id-ID" dirty="0" smtClean="0"/>
              <a:t>GUI [SWING]</a:t>
            </a:r>
            <a:endParaRPr lang="id-ID" dirty="0"/>
          </a:p>
        </p:txBody>
      </p:sp>
      <p:sp>
        <p:nvSpPr>
          <p:cNvPr id="6" name="Content Placeholder 5"/>
          <p:cNvSpPr>
            <a:spLocks noGrp="1"/>
          </p:cNvSpPr>
          <p:nvPr>
            <p:ph idx="1"/>
          </p:nvPr>
        </p:nvSpPr>
        <p:spPr>
          <a:xfrm>
            <a:off x="1271464" y="1828800"/>
            <a:ext cx="9396536" cy="4267200"/>
          </a:xfrm>
        </p:spPr>
        <p:txBody>
          <a:bodyPr>
            <a:normAutofit/>
          </a:bodyPr>
          <a:lstStyle/>
          <a:p>
            <a:pPr marL="0" indent="0" algn="just">
              <a:buNone/>
            </a:pPr>
            <a:r>
              <a:rPr lang="id-ID" sz="2400" dirty="0"/>
              <a:t>SWING merupakan tampilan yang tidak bergantung pada interface lokal. Dengan demikian tampilan grafik untuk semua jenis sistem operasi akan seragam. </a:t>
            </a:r>
            <a:r>
              <a:rPr lang="id-ID" sz="2400" dirty="0" smtClean="0"/>
              <a:t>Berikut merupanan hirarki </a:t>
            </a:r>
            <a:r>
              <a:rPr lang="id-ID" sz="2400" dirty="0"/>
              <a:t>dari komponen-komponen swing : </a:t>
            </a:r>
            <a:endParaRPr lang="id-ID" sz="2400" dirty="0" smtClean="0"/>
          </a:p>
          <a:p>
            <a:pPr marL="0" indent="0" algn="just">
              <a:buNone/>
            </a:pPr>
            <a:r>
              <a:rPr lang="id-ID" sz="2400" i="1" dirty="0" smtClean="0"/>
              <a:t>1. JLabel</a:t>
            </a:r>
            <a:r>
              <a:rPr lang="id-ID" sz="2400" dirty="0" smtClean="0"/>
              <a:t> </a:t>
            </a:r>
            <a:r>
              <a:rPr lang="id-ID" sz="2400" dirty="0"/>
              <a:t>Merupakan sebuah komponen untuk menampakkan </a:t>
            </a:r>
            <a:r>
              <a:rPr lang="id-ID" sz="2400" dirty="0" smtClean="0"/>
              <a:t>text/icon  </a:t>
            </a:r>
          </a:p>
          <a:p>
            <a:pPr marL="0" indent="0" algn="just">
              <a:buNone/>
            </a:pPr>
            <a:r>
              <a:rPr lang="id-ID" sz="2400" dirty="0" smtClean="0"/>
              <a:t>yang </a:t>
            </a:r>
            <a:r>
              <a:rPr lang="id-ID" sz="2400" dirty="0"/>
              <a:t>tak bisa diedit, bisa berupa text, gambar atau kedua-duanya.</a:t>
            </a:r>
          </a:p>
        </p:txBody>
      </p:sp>
      <p:pic>
        <p:nvPicPr>
          <p:cNvPr id="8" name="Picture 7"/>
          <p:cNvPicPr>
            <a:picLocks noChangeAspect="1"/>
          </p:cNvPicPr>
          <p:nvPr/>
        </p:nvPicPr>
        <p:blipFill>
          <a:blip r:embed="rId2"/>
          <a:stretch>
            <a:fillRect/>
          </a:stretch>
        </p:blipFill>
        <p:spPr>
          <a:xfrm>
            <a:off x="1329071" y="4581128"/>
            <a:ext cx="4334881" cy="1152128"/>
          </a:xfrm>
          <a:prstGeom prst="rect">
            <a:avLst/>
          </a:prstGeom>
        </p:spPr>
      </p:pic>
    </p:spTree>
    <p:extLst>
      <p:ext uri="{BB962C8B-B14F-4D97-AF65-F5344CB8AC3E}">
        <p14:creationId xmlns:p14="http://schemas.microsoft.com/office/powerpoint/2010/main" val="3232560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GUI [SWING]</a:t>
            </a:r>
            <a:endParaRPr lang="id-ID" dirty="0"/>
          </a:p>
        </p:txBody>
      </p:sp>
      <p:sp>
        <p:nvSpPr>
          <p:cNvPr id="3" name="Content Placeholder 2"/>
          <p:cNvSpPr>
            <a:spLocks noGrp="1"/>
          </p:cNvSpPr>
          <p:nvPr>
            <p:ph idx="1"/>
          </p:nvPr>
        </p:nvSpPr>
        <p:spPr>
          <a:xfrm>
            <a:off x="1524000" y="1958924"/>
            <a:ext cx="9144000" cy="4267200"/>
          </a:xfrm>
        </p:spPr>
        <p:txBody>
          <a:bodyPr>
            <a:normAutofit/>
          </a:bodyPr>
          <a:lstStyle/>
          <a:p>
            <a:pPr marL="0" indent="0">
              <a:buNone/>
            </a:pPr>
            <a:r>
              <a:rPr lang="id-ID" sz="2400" dirty="0" smtClean="0"/>
              <a:t>2. JButton </a:t>
            </a:r>
            <a:endParaRPr lang="id-ID" sz="2400" dirty="0"/>
          </a:p>
          <a:p>
            <a:pPr marL="0" indent="0">
              <a:buNone/>
            </a:pPr>
            <a:r>
              <a:rPr lang="id-ID" sz="2400" dirty="0" smtClean="0"/>
              <a:t>Merupakan </a:t>
            </a:r>
            <a:r>
              <a:rPr lang="id-ID" sz="2400" dirty="0"/>
              <a:t>object tombol yang dapat dilengkapi text dan gambar.</a:t>
            </a:r>
          </a:p>
          <a:p>
            <a:endParaRPr lang="id-ID" sz="2400" dirty="0" smtClean="0"/>
          </a:p>
          <a:p>
            <a:endParaRPr lang="id-ID" sz="2400" dirty="0"/>
          </a:p>
          <a:p>
            <a:pPr marL="0" indent="0">
              <a:buNone/>
            </a:pPr>
            <a:r>
              <a:rPr lang="id-ID" sz="2400" dirty="0" smtClean="0"/>
              <a:t>3. </a:t>
            </a:r>
            <a:r>
              <a:rPr lang="id-ID" sz="2400" dirty="0"/>
              <a:t>TextField</a:t>
            </a:r>
          </a:p>
          <a:p>
            <a:pPr marL="0" indent="0">
              <a:buNone/>
            </a:pPr>
            <a:r>
              <a:rPr lang="id-ID" sz="2400" dirty="0"/>
              <a:t>Object yang meminta inputan kemudian inputannya digunakan atau </a:t>
            </a:r>
          </a:p>
          <a:p>
            <a:pPr marL="0" indent="0">
              <a:buNone/>
            </a:pPr>
            <a:r>
              <a:rPr lang="id-ID" sz="2400" dirty="0"/>
              <a:t>diproses diprogram. </a:t>
            </a:r>
            <a:r>
              <a:rPr lang="id-ID" sz="2400" dirty="0" smtClean="0"/>
              <a:t> </a:t>
            </a:r>
            <a:endParaRPr lang="id-ID" sz="2400" dirty="0"/>
          </a:p>
        </p:txBody>
      </p:sp>
      <p:pic>
        <p:nvPicPr>
          <p:cNvPr id="4" name="Picture 3"/>
          <p:cNvPicPr>
            <a:picLocks noChangeAspect="1"/>
          </p:cNvPicPr>
          <p:nvPr/>
        </p:nvPicPr>
        <p:blipFill>
          <a:blip r:embed="rId2"/>
          <a:stretch>
            <a:fillRect/>
          </a:stretch>
        </p:blipFill>
        <p:spPr>
          <a:xfrm>
            <a:off x="1524000" y="2924944"/>
            <a:ext cx="3425435" cy="1224136"/>
          </a:xfrm>
          <a:prstGeom prst="rect">
            <a:avLst/>
          </a:prstGeom>
        </p:spPr>
      </p:pic>
      <p:pic>
        <p:nvPicPr>
          <p:cNvPr id="5" name="Picture 4"/>
          <p:cNvPicPr>
            <a:picLocks noChangeAspect="1"/>
          </p:cNvPicPr>
          <p:nvPr/>
        </p:nvPicPr>
        <p:blipFill>
          <a:blip r:embed="rId3"/>
          <a:stretch>
            <a:fillRect/>
          </a:stretch>
        </p:blipFill>
        <p:spPr>
          <a:xfrm>
            <a:off x="6694202" y="5202686"/>
            <a:ext cx="3549699" cy="1322658"/>
          </a:xfrm>
          <a:prstGeom prst="rect">
            <a:avLst/>
          </a:prstGeom>
        </p:spPr>
      </p:pic>
    </p:spTree>
    <p:extLst>
      <p:ext uri="{BB962C8B-B14F-4D97-AF65-F5344CB8AC3E}">
        <p14:creationId xmlns:p14="http://schemas.microsoft.com/office/powerpoint/2010/main" val="31383660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GUI</a:t>
            </a:r>
            <a:endParaRPr lang="id-ID" dirty="0"/>
          </a:p>
        </p:txBody>
      </p:sp>
      <p:sp>
        <p:nvSpPr>
          <p:cNvPr id="3" name="Content Placeholder 2"/>
          <p:cNvSpPr>
            <a:spLocks noGrp="1"/>
          </p:cNvSpPr>
          <p:nvPr>
            <p:ph idx="1"/>
          </p:nvPr>
        </p:nvSpPr>
        <p:spPr/>
        <p:txBody>
          <a:bodyPr>
            <a:normAutofit/>
          </a:bodyPr>
          <a:lstStyle/>
          <a:p>
            <a:pPr marL="0" indent="0">
              <a:buNone/>
            </a:pPr>
            <a:r>
              <a:rPr lang="id-ID" sz="2400" dirty="0" smtClean="0"/>
              <a:t>4. JComboBox</a:t>
            </a:r>
            <a:endParaRPr lang="id-ID" sz="2400" dirty="0"/>
          </a:p>
          <a:p>
            <a:pPr marL="0" indent="0">
              <a:buNone/>
            </a:pPr>
            <a:r>
              <a:rPr lang="en-US" sz="2400" dirty="0" err="1" smtClean="0"/>
              <a:t>Merupakan</a:t>
            </a:r>
            <a:r>
              <a:rPr lang="en-US" sz="2400" dirty="0" smtClean="0"/>
              <a:t> </a:t>
            </a:r>
            <a:r>
              <a:rPr lang="en-US" sz="2400" dirty="0"/>
              <a:t>object combo yang </a:t>
            </a:r>
            <a:r>
              <a:rPr lang="en-US" sz="2400" dirty="0" err="1"/>
              <a:t>biasanya</a:t>
            </a:r>
            <a:r>
              <a:rPr lang="en-US" sz="2400" dirty="0"/>
              <a:t> </a:t>
            </a:r>
            <a:r>
              <a:rPr lang="en-US" sz="2400" dirty="0" err="1"/>
              <a:t>untuk</a:t>
            </a:r>
            <a:r>
              <a:rPr lang="en-US" sz="2400" dirty="0"/>
              <a:t> </a:t>
            </a:r>
            <a:r>
              <a:rPr lang="en-US" sz="2400" dirty="0" err="1"/>
              <a:t>memilih</a:t>
            </a:r>
            <a:r>
              <a:rPr lang="en-US" sz="2400" dirty="0"/>
              <a:t> </a:t>
            </a:r>
            <a:r>
              <a:rPr lang="en-US" sz="2400" dirty="0" err="1" smtClean="0"/>
              <a:t>pilihan</a:t>
            </a:r>
            <a:r>
              <a:rPr lang="id-ID" sz="2400" dirty="0" smtClean="0"/>
              <a:t>.</a:t>
            </a:r>
          </a:p>
          <a:p>
            <a:pPr marL="0" indent="0">
              <a:buNone/>
            </a:pPr>
            <a:endParaRPr lang="id-ID" sz="2400" dirty="0" smtClean="0"/>
          </a:p>
          <a:p>
            <a:pPr marL="0" indent="0">
              <a:buNone/>
            </a:pPr>
            <a:endParaRPr lang="id-ID" sz="2400" dirty="0"/>
          </a:p>
          <a:p>
            <a:pPr marL="0" indent="0">
              <a:buNone/>
            </a:pPr>
            <a:r>
              <a:rPr lang="id-ID" sz="2400" dirty="0" smtClean="0"/>
              <a:t> </a:t>
            </a:r>
            <a:endParaRPr lang="id-ID" sz="2400" dirty="0"/>
          </a:p>
        </p:txBody>
      </p:sp>
      <p:pic>
        <p:nvPicPr>
          <p:cNvPr id="4" name="Picture 3"/>
          <p:cNvPicPr>
            <a:picLocks noChangeAspect="1"/>
          </p:cNvPicPr>
          <p:nvPr/>
        </p:nvPicPr>
        <p:blipFill>
          <a:blip r:embed="rId2"/>
          <a:stretch>
            <a:fillRect/>
          </a:stretch>
        </p:blipFill>
        <p:spPr>
          <a:xfrm>
            <a:off x="1631504" y="2980282"/>
            <a:ext cx="3236437" cy="1240806"/>
          </a:xfrm>
          <a:prstGeom prst="rect">
            <a:avLst/>
          </a:prstGeom>
        </p:spPr>
      </p:pic>
    </p:spTree>
    <p:extLst>
      <p:ext uri="{BB962C8B-B14F-4D97-AF65-F5344CB8AC3E}">
        <p14:creationId xmlns:p14="http://schemas.microsoft.com/office/powerpoint/2010/main" val="1330085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93844" y="201420"/>
            <a:ext cx="9144000" cy="1143000"/>
          </a:xfrm>
        </p:spPr>
        <p:txBody>
          <a:bodyPr/>
          <a:lstStyle/>
          <a:p>
            <a:r>
              <a:rPr dirty="0" smtClean="0"/>
              <a:t>Class </a:t>
            </a:r>
            <a:r>
              <a:rPr dirty="0" err="1" smtClean="0"/>
              <a:t>dan</a:t>
            </a:r>
            <a:r>
              <a:rPr dirty="0" smtClean="0"/>
              <a:t> Object </a:t>
            </a:r>
            <a:endParaRPr dirty="0"/>
          </a:p>
        </p:txBody>
      </p:sp>
      <p:sp>
        <p:nvSpPr>
          <p:cNvPr id="14" name="Content Placeholder 13"/>
          <p:cNvSpPr>
            <a:spLocks noGrp="1"/>
          </p:cNvSpPr>
          <p:nvPr>
            <p:ph idx="1"/>
          </p:nvPr>
        </p:nvSpPr>
        <p:spPr>
          <a:xfrm>
            <a:off x="1493844" y="1636102"/>
            <a:ext cx="9858740" cy="4912568"/>
          </a:xfrm>
        </p:spPr>
        <p:txBody>
          <a:bodyPr>
            <a:normAutofit/>
          </a:bodyPr>
          <a:lstStyle/>
          <a:p>
            <a:pPr marL="0" indent="0" algn="just">
              <a:buNone/>
            </a:pPr>
            <a:r>
              <a:rPr lang="id-ID" b="1" dirty="0" smtClean="0">
                <a:latin typeface="+mj-lt"/>
              </a:rPr>
              <a:t>CLASS</a:t>
            </a:r>
            <a:r>
              <a:rPr lang="id-ID" dirty="0" smtClean="0">
                <a:latin typeface="+mj-lt"/>
              </a:rPr>
              <a:t> </a:t>
            </a:r>
          </a:p>
          <a:p>
            <a:pPr marL="0" indent="0" algn="just">
              <a:buNone/>
            </a:pPr>
            <a:r>
              <a:rPr lang="id-ID" sz="2400" dirty="0" smtClean="0"/>
              <a:t>merupakan suatu blueprint atau cetakan untuk menciptakan suatu instant</a:t>
            </a:r>
            <a:br>
              <a:rPr lang="id-ID" sz="2400" dirty="0" smtClean="0"/>
            </a:br>
            <a:r>
              <a:rPr lang="id-ID" sz="2400" dirty="0" smtClean="0"/>
              <a:t>dari object. class juga merupakan grup suatu object dengan kemiripan</a:t>
            </a:r>
            <a:br>
              <a:rPr lang="id-ID" sz="2400" dirty="0" smtClean="0"/>
            </a:br>
            <a:r>
              <a:rPr lang="id-ID" sz="2400" dirty="0" smtClean="0"/>
              <a:t>attributes / properties, behaviour dan relasi ke object lain.</a:t>
            </a:r>
            <a:br>
              <a:rPr lang="id-ID" sz="2400" dirty="0" smtClean="0"/>
            </a:br>
            <a:r>
              <a:rPr lang="id-ID" sz="2400" dirty="0" smtClean="0"/>
              <a:t>Contoh : Class Person, Vehicle, Tree, Fruit dan lain-lain.</a:t>
            </a:r>
          </a:p>
          <a:p>
            <a:pPr marL="0" indent="0" algn="just">
              <a:buNone/>
            </a:pPr>
            <a:endParaRPr lang="id-ID" dirty="0">
              <a:latin typeface="+mj-lt"/>
            </a:endParaRPr>
          </a:p>
          <a:p>
            <a:pPr marL="0" indent="0" algn="just">
              <a:buNone/>
            </a:pPr>
            <a:r>
              <a:rPr lang="id-ID" b="1" dirty="0" smtClean="0">
                <a:latin typeface="+mj-lt"/>
              </a:rPr>
              <a:t>OBJECT </a:t>
            </a:r>
          </a:p>
          <a:p>
            <a:pPr marL="0" indent="0" algn="just">
              <a:buNone/>
            </a:pPr>
            <a:r>
              <a:rPr lang="id-ID" sz="2400" dirty="0"/>
              <a:t>adalah instance dari class. Jika class secara umum merepresentasikan</a:t>
            </a:r>
            <a:br>
              <a:rPr lang="id-ID" sz="2400" dirty="0"/>
            </a:br>
            <a:r>
              <a:rPr lang="id-ID" sz="2400" dirty="0"/>
              <a:t>(template) sebuah object, sebuah instance adalah representasi nyata dari class </a:t>
            </a:r>
            <a:r>
              <a:rPr lang="id-ID" sz="2400" dirty="0" smtClean="0"/>
              <a:t>itu sendiri. Contoh </a:t>
            </a:r>
            <a:r>
              <a:rPr lang="id-ID" sz="2400" dirty="0"/>
              <a:t>: Dari class Fruit kita dapat membuat object Mangga, Pisang, Apel dan lainlain.</a:t>
            </a:r>
            <a:endParaRPr lang="id-ID" sz="2400" dirty="0" smtClean="0">
              <a:latin typeface="+mj-lt"/>
            </a:endParaRPr>
          </a:p>
        </p:txBody>
      </p:sp>
      <p:cxnSp>
        <p:nvCxnSpPr>
          <p:cNvPr id="3" name="Straight Connector 2"/>
          <p:cNvCxnSpPr/>
          <p:nvPr/>
        </p:nvCxnSpPr>
        <p:spPr>
          <a:xfrm>
            <a:off x="1524000" y="3933056"/>
            <a:ext cx="98285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826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GUI [SWING]</a:t>
            </a:r>
            <a:endParaRPr lang="id-ID" dirty="0"/>
          </a:p>
        </p:txBody>
      </p:sp>
      <p:sp>
        <p:nvSpPr>
          <p:cNvPr id="3" name="Content Placeholder 2"/>
          <p:cNvSpPr>
            <a:spLocks noGrp="1"/>
          </p:cNvSpPr>
          <p:nvPr>
            <p:ph idx="1"/>
          </p:nvPr>
        </p:nvSpPr>
        <p:spPr>
          <a:xfrm>
            <a:off x="1524000" y="1828800"/>
            <a:ext cx="9540552" cy="4267200"/>
          </a:xfrm>
        </p:spPr>
        <p:txBody>
          <a:bodyPr>
            <a:normAutofit/>
          </a:bodyPr>
          <a:lstStyle/>
          <a:p>
            <a:pPr marL="0" indent="0">
              <a:lnSpc>
                <a:spcPct val="150000"/>
              </a:lnSpc>
              <a:buNone/>
            </a:pPr>
            <a:r>
              <a:rPr lang="id-ID" sz="2600" dirty="0" smtClean="0"/>
              <a:t>5. </a:t>
            </a:r>
            <a:r>
              <a:rPr lang="en-US" sz="2600" dirty="0" smtClean="0"/>
              <a:t>Frame </a:t>
            </a:r>
            <a:r>
              <a:rPr lang="en-US" sz="2600" dirty="0" err="1"/>
              <a:t>adalah</a:t>
            </a:r>
            <a:r>
              <a:rPr lang="en-US" sz="2600" dirty="0"/>
              <a:t> area </a:t>
            </a:r>
            <a:r>
              <a:rPr lang="en-US" sz="2600" dirty="0" err="1"/>
              <a:t>persegi</a:t>
            </a:r>
            <a:r>
              <a:rPr lang="en-US" sz="2600" dirty="0"/>
              <a:t> </a:t>
            </a:r>
            <a:r>
              <a:rPr lang="en-US" sz="2600" dirty="0" err="1"/>
              <a:t>empat</a:t>
            </a:r>
            <a:r>
              <a:rPr lang="en-US" sz="2600" dirty="0"/>
              <a:t> </a:t>
            </a:r>
            <a:r>
              <a:rPr lang="en-US" sz="2600" dirty="0" err="1"/>
              <a:t>dengan</a:t>
            </a:r>
            <a:r>
              <a:rPr lang="en-US" sz="2600" dirty="0"/>
              <a:t> title bar </a:t>
            </a:r>
            <a:r>
              <a:rPr lang="en-US" sz="2600" dirty="0" err="1" smtClean="0"/>
              <a:t>pada</a:t>
            </a:r>
            <a:r>
              <a:rPr lang="id-ID" sz="2600" dirty="0" smtClean="0"/>
              <a:t> b</a:t>
            </a:r>
            <a:r>
              <a:rPr lang="en-US" sz="2600" dirty="0" err="1" smtClean="0"/>
              <a:t>agian</a:t>
            </a:r>
            <a:r>
              <a:rPr lang="en-US" sz="2600" dirty="0" smtClean="0"/>
              <a:t> top.</a:t>
            </a:r>
            <a:r>
              <a:rPr lang="id-ID" sz="2600" dirty="0" smtClean="0"/>
              <a:t> </a:t>
            </a:r>
            <a:r>
              <a:rPr lang="en-US" sz="2600" dirty="0" err="1" smtClean="0"/>
              <a:t>Umumnya</a:t>
            </a:r>
            <a:r>
              <a:rPr lang="en-US" sz="2600" dirty="0" smtClean="0"/>
              <a:t> </a:t>
            </a:r>
            <a:r>
              <a:rPr lang="en-US" sz="2600" dirty="0"/>
              <a:t>frame </a:t>
            </a:r>
            <a:r>
              <a:rPr lang="en-US" sz="2600" dirty="0" err="1"/>
              <a:t>terdiri</a:t>
            </a:r>
            <a:r>
              <a:rPr lang="en-US" sz="2600" dirty="0"/>
              <a:t> </a:t>
            </a:r>
            <a:r>
              <a:rPr lang="en-US" sz="2600" dirty="0" err="1"/>
              <a:t>dari</a:t>
            </a:r>
            <a:r>
              <a:rPr lang="en-US" sz="2600" dirty="0"/>
              <a:t> 2 </a:t>
            </a:r>
            <a:r>
              <a:rPr lang="en-US" sz="2600" dirty="0" err="1"/>
              <a:t>bagian</a:t>
            </a:r>
            <a:r>
              <a:rPr lang="en-US" sz="2600" dirty="0"/>
              <a:t> :</a:t>
            </a:r>
          </a:p>
          <a:p>
            <a:pPr marL="912813">
              <a:buFont typeface="Wingdings" pitchFamily="2" charset="2"/>
              <a:buChar char="§"/>
            </a:pPr>
            <a:r>
              <a:rPr lang="en-US" sz="2400" dirty="0"/>
              <a:t>Menu Bar</a:t>
            </a:r>
          </a:p>
          <a:p>
            <a:pPr marL="912813">
              <a:buFont typeface="Wingdings" pitchFamily="2" charset="2"/>
              <a:buChar char="§"/>
            </a:pPr>
            <a:r>
              <a:rPr lang="en-US" sz="2400" dirty="0"/>
              <a:t>Content Pane</a:t>
            </a:r>
          </a:p>
          <a:p>
            <a:endParaRPr lang="id-ID" sz="2400" dirty="0"/>
          </a:p>
        </p:txBody>
      </p:sp>
      <p:pic>
        <p:nvPicPr>
          <p:cNvPr id="4" name="Picture 3"/>
          <p:cNvPicPr>
            <a:picLocks noChangeAspect="1" noChangeArrowheads="1"/>
          </p:cNvPicPr>
          <p:nvPr/>
        </p:nvPicPr>
        <p:blipFill>
          <a:blip r:embed="rId2"/>
          <a:srcRect/>
          <a:stretch>
            <a:fillRect/>
          </a:stretch>
        </p:blipFill>
        <p:spPr bwMode="auto">
          <a:xfrm>
            <a:off x="6308428" y="3123187"/>
            <a:ext cx="4359572" cy="2972813"/>
          </a:xfrm>
          <a:prstGeom prst="rect">
            <a:avLst/>
          </a:prstGeom>
          <a:noFill/>
          <a:ln w="9525">
            <a:noFill/>
            <a:miter lim="800000"/>
            <a:headEnd/>
            <a:tailEnd/>
          </a:ln>
          <a:effectLst/>
        </p:spPr>
      </p:pic>
    </p:spTree>
    <p:extLst>
      <p:ext uri="{BB962C8B-B14F-4D97-AF65-F5344CB8AC3E}">
        <p14:creationId xmlns:p14="http://schemas.microsoft.com/office/powerpoint/2010/main" val="24137159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KOMPONEN GUI [SWING] lainnya </a:t>
            </a:r>
            <a:endParaRPr lang="id-ID" dirty="0"/>
          </a:p>
        </p:txBody>
      </p:sp>
      <p:sp>
        <p:nvSpPr>
          <p:cNvPr id="3" name="Content Placeholder 2"/>
          <p:cNvSpPr>
            <a:spLocks noGrp="1"/>
          </p:cNvSpPr>
          <p:nvPr>
            <p:ph idx="1"/>
          </p:nvPr>
        </p:nvSpPr>
        <p:spPr>
          <a:xfrm>
            <a:off x="1524000" y="1616224"/>
            <a:ext cx="9144000" cy="4267200"/>
          </a:xfrm>
        </p:spPr>
        <p:txBody>
          <a:bodyPr>
            <a:normAutofit/>
          </a:bodyPr>
          <a:lstStyle/>
          <a:p>
            <a:pPr>
              <a:buNone/>
            </a:pPr>
            <a:endParaRPr lang="en-US" sz="2600" dirty="0" smtClean="0"/>
          </a:p>
          <a:p>
            <a:r>
              <a:rPr lang="en-US" sz="2600" i="1" dirty="0" smtClean="0"/>
              <a:t>Table </a:t>
            </a:r>
            <a:r>
              <a:rPr lang="en-US" sz="2600" dirty="0" err="1" smtClean="0"/>
              <a:t>digunakan</a:t>
            </a:r>
            <a:r>
              <a:rPr lang="en-US" sz="2600" dirty="0" smtClean="0"/>
              <a:t> </a:t>
            </a:r>
            <a:r>
              <a:rPr lang="en-US" sz="2600" dirty="0" err="1" smtClean="0"/>
              <a:t>untuk</a:t>
            </a:r>
            <a:r>
              <a:rPr lang="en-US" sz="2600" dirty="0" smtClean="0"/>
              <a:t> </a:t>
            </a:r>
            <a:r>
              <a:rPr lang="en-US" sz="2600" dirty="0" err="1" smtClean="0"/>
              <a:t>menampilkan</a:t>
            </a:r>
            <a:r>
              <a:rPr lang="en-US" sz="2600" dirty="0" smtClean="0"/>
              <a:t> data </a:t>
            </a:r>
            <a:r>
              <a:rPr lang="en-US" sz="2600" dirty="0" err="1" smtClean="0"/>
              <a:t>dalam</a:t>
            </a:r>
            <a:r>
              <a:rPr lang="en-US" sz="2600" dirty="0" smtClean="0"/>
              <a:t> </a:t>
            </a:r>
            <a:r>
              <a:rPr lang="en-US" sz="2600" dirty="0" err="1" smtClean="0"/>
              <a:t>struktur</a:t>
            </a:r>
            <a:r>
              <a:rPr lang="en-US" sz="2600" dirty="0" smtClean="0"/>
              <a:t> 2 </a:t>
            </a:r>
            <a:r>
              <a:rPr lang="en-US" sz="2600" dirty="0" err="1" smtClean="0"/>
              <a:t>dimensi</a:t>
            </a:r>
            <a:r>
              <a:rPr lang="en-US" sz="2600" dirty="0" smtClean="0"/>
              <a:t>.</a:t>
            </a:r>
          </a:p>
          <a:p>
            <a:r>
              <a:rPr lang="en-US" sz="2600" i="1" dirty="0" smtClean="0"/>
              <a:t>Border</a:t>
            </a:r>
            <a:r>
              <a:rPr lang="en-US" sz="2600" dirty="0" smtClean="0"/>
              <a:t> </a:t>
            </a:r>
            <a:r>
              <a:rPr lang="en-US" sz="2600" dirty="0" err="1"/>
              <a:t>digunakan</a:t>
            </a:r>
            <a:r>
              <a:rPr lang="en-US" sz="2600" dirty="0"/>
              <a:t> </a:t>
            </a:r>
            <a:r>
              <a:rPr lang="en-US" sz="2600" dirty="0" err="1"/>
              <a:t>untuk</a:t>
            </a:r>
            <a:r>
              <a:rPr lang="en-US" sz="2600" dirty="0"/>
              <a:t> </a:t>
            </a:r>
            <a:r>
              <a:rPr lang="en-US" sz="2600" dirty="0" err="1"/>
              <a:t>menggambarkan</a:t>
            </a:r>
            <a:r>
              <a:rPr lang="en-US" sz="2600" dirty="0"/>
              <a:t> </a:t>
            </a:r>
            <a:r>
              <a:rPr lang="en-US" sz="2600" dirty="0" err="1"/>
              <a:t>garis</a:t>
            </a:r>
            <a:r>
              <a:rPr lang="en-US" sz="2600" dirty="0"/>
              <a:t> </a:t>
            </a:r>
            <a:r>
              <a:rPr lang="en-US" sz="2600" dirty="0" err="1"/>
              <a:t>disekeliling</a:t>
            </a:r>
            <a:r>
              <a:rPr lang="en-US" sz="2600" dirty="0"/>
              <a:t> </a:t>
            </a:r>
            <a:r>
              <a:rPr lang="en-US" sz="2600" dirty="0" err="1"/>
              <a:t>objek</a:t>
            </a:r>
            <a:r>
              <a:rPr lang="en-US" sz="2600" dirty="0"/>
              <a:t> swing.</a:t>
            </a:r>
          </a:p>
          <a:p>
            <a:r>
              <a:rPr lang="en-US" sz="2600" i="1" dirty="0" smtClean="0"/>
              <a:t>List</a:t>
            </a:r>
            <a:r>
              <a:rPr lang="en-US" sz="2600" dirty="0" smtClean="0"/>
              <a:t> </a:t>
            </a:r>
            <a:r>
              <a:rPr lang="en-US" sz="2600" dirty="0" err="1"/>
              <a:t>digunakan</a:t>
            </a:r>
            <a:r>
              <a:rPr lang="en-US" sz="2600" dirty="0"/>
              <a:t> </a:t>
            </a:r>
            <a:r>
              <a:rPr lang="en-US" sz="2600" dirty="0" err="1"/>
              <a:t>untuk</a:t>
            </a:r>
            <a:r>
              <a:rPr lang="en-US" sz="2600" dirty="0"/>
              <a:t> </a:t>
            </a:r>
            <a:r>
              <a:rPr lang="en-US" sz="2600" dirty="0" err="1"/>
              <a:t>menampilkan</a:t>
            </a:r>
            <a:r>
              <a:rPr lang="en-US" sz="2600" dirty="0"/>
              <a:t> text </a:t>
            </a:r>
            <a:r>
              <a:rPr lang="en-US" sz="2600" dirty="0" err="1"/>
              <a:t>dalam</a:t>
            </a:r>
            <a:r>
              <a:rPr lang="en-US" sz="2600" dirty="0"/>
              <a:t> </a:t>
            </a:r>
            <a:r>
              <a:rPr lang="en-US" sz="2600" dirty="0" err="1"/>
              <a:t>baris</a:t>
            </a:r>
            <a:r>
              <a:rPr lang="en-US" sz="2600" dirty="0" smtClean="0"/>
              <a:t>.</a:t>
            </a:r>
            <a:endParaRPr lang="id-ID" sz="2600" dirty="0" smtClean="0"/>
          </a:p>
          <a:p>
            <a:r>
              <a:rPr lang="en-US" sz="2600" i="1" dirty="0"/>
              <a:t>Tree </a:t>
            </a:r>
            <a:r>
              <a:rPr lang="en-US" sz="2600" dirty="0" err="1"/>
              <a:t>digunakan</a:t>
            </a:r>
            <a:r>
              <a:rPr lang="en-US" sz="2600" dirty="0"/>
              <a:t> </a:t>
            </a:r>
            <a:r>
              <a:rPr lang="en-US" sz="2600" dirty="0" err="1"/>
              <a:t>untuk</a:t>
            </a:r>
            <a:r>
              <a:rPr lang="en-US" sz="2600" dirty="0"/>
              <a:t> </a:t>
            </a:r>
            <a:r>
              <a:rPr lang="en-US" sz="2600" dirty="0" err="1"/>
              <a:t>menggambarkan</a:t>
            </a:r>
            <a:r>
              <a:rPr lang="en-US" sz="2600" dirty="0"/>
              <a:t> </a:t>
            </a:r>
            <a:r>
              <a:rPr lang="en-US" sz="2600" dirty="0" err="1"/>
              <a:t>struktur</a:t>
            </a:r>
            <a:r>
              <a:rPr lang="en-US" sz="2600" dirty="0"/>
              <a:t> </a:t>
            </a:r>
            <a:r>
              <a:rPr lang="en-US" sz="2600" dirty="0" err="1"/>
              <a:t>hirarki</a:t>
            </a:r>
            <a:r>
              <a:rPr lang="en-US" sz="2600" dirty="0"/>
              <a:t>.</a:t>
            </a:r>
          </a:p>
          <a:p>
            <a:r>
              <a:rPr lang="en-US" sz="2600" i="1" dirty="0"/>
              <a:t>Combo box </a:t>
            </a:r>
            <a:r>
              <a:rPr lang="en-US" sz="2600" dirty="0" err="1"/>
              <a:t>menggabungkan</a:t>
            </a:r>
            <a:r>
              <a:rPr lang="en-US" sz="2600" dirty="0"/>
              <a:t> </a:t>
            </a:r>
            <a:r>
              <a:rPr lang="en-US" sz="2600" dirty="0" err="1"/>
              <a:t>antara</a:t>
            </a:r>
            <a:r>
              <a:rPr lang="en-US" sz="2600" dirty="0"/>
              <a:t> text field </a:t>
            </a:r>
            <a:r>
              <a:rPr lang="en-US" sz="2600" dirty="0" err="1"/>
              <a:t>dan</a:t>
            </a:r>
            <a:r>
              <a:rPr lang="en-US" sz="2600" dirty="0"/>
              <a:t> list.</a:t>
            </a:r>
          </a:p>
          <a:p>
            <a:endParaRPr lang="en-US" sz="2600" dirty="0"/>
          </a:p>
          <a:p>
            <a:endParaRPr lang="en-US" sz="2600" dirty="0"/>
          </a:p>
          <a:p>
            <a:endParaRPr lang="id-ID" sz="2600" dirty="0"/>
          </a:p>
        </p:txBody>
      </p:sp>
    </p:spTree>
    <p:extLst>
      <p:ext uri="{BB962C8B-B14F-4D97-AF65-F5344CB8AC3E}">
        <p14:creationId xmlns:p14="http://schemas.microsoft.com/office/powerpoint/2010/main" val="7129713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4000" y="548680"/>
            <a:ext cx="9144000" cy="1143000"/>
          </a:xfrm>
        </p:spPr>
        <p:txBody>
          <a:bodyPr/>
          <a:lstStyle/>
          <a:p>
            <a:pPr algn="just"/>
            <a:r>
              <a:rPr lang="id-ID" dirty="0"/>
              <a:t>Bagaimana hubungan class dan obyek? Apa itu obyek?</a:t>
            </a:r>
          </a:p>
        </p:txBody>
      </p:sp>
      <p:sp>
        <p:nvSpPr>
          <p:cNvPr id="14" name="Content Placeholder 13"/>
          <p:cNvSpPr>
            <a:spLocks noGrp="1"/>
          </p:cNvSpPr>
          <p:nvPr>
            <p:ph idx="1"/>
          </p:nvPr>
        </p:nvSpPr>
        <p:spPr>
          <a:xfrm>
            <a:off x="1524000" y="2473558"/>
            <a:ext cx="9144000" cy="4267200"/>
          </a:xfrm>
        </p:spPr>
        <p:txBody>
          <a:bodyPr>
            <a:normAutofit/>
          </a:bodyPr>
          <a:lstStyle/>
          <a:p>
            <a:pPr marL="0" indent="0" algn="just">
              <a:buNone/>
            </a:pPr>
            <a:r>
              <a:rPr lang="sv-SE" sz="2800" dirty="0" smtClean="0"/>
              <a:t>Class </a:t>
            </a:r>
            <a:r>
              <a:rPr lang="sv-SE" sz="2800" dirty="0"/>
              <a:t>adalah blueprint dari </a:t>
            </a:r>
            <a:r>
              <a:rPr lang="sv-SE" sz="2800" dirty="0" smtClean="0"/>
              <a:t>obyek</a:t>
            </a:r>
            <a:r>
              <a:rPr lang="id-ID" sz="2800" dirty="0" smtClean="0"/>
              <a:t>. J</a:t>
            </a:r>
            <a:r>
              <a:rPr lang="sv-SE" sz="2800" dirty="0" smtClean="0"/>
              <a:t>ika </a:t>
            </a:r>
            <a:r>
              <a:rPr lang="sv-SE" sz="2800" dirty="0"/>
              <a:t>dianalogikan</a:t>
            </a:r>
            <a:r>
              <a:rPr lang="sv-SE" sz="2800" dirty="0" smtClean="0"/>
              <a:t>,</a:t>
            </a:r>
            <a:r>
              <a:rPr lang="id-ID" sz="2800" dirty="0" smtClean="0"/>
              <a:t> class </a:t>
            </a:r>
            <a:r>
              <a:rPr lang="id-ID" sz="2800" dirty="0"/>
              <a:t>seperti sketsa sebuah rumah. Selanjutnya </a:t>
            </a:r>
            <a:r>
              <a:rPr lang="id-ID" sz="2800" i="1" dirty="0"/>
              <a:t>Java Virtual Machine akan menjadikan </a:t>
            </a:r>
            <a:r>
              <a:rPr lang="id-ID" sz="2800" i="1" dirty="0" smtClean="0"/>
              <a:t>class </a:t>
            </a:r>
            <a:r>
              <a:rPr lang="id-ID" sz="2800" dirty="0" smtClean="0"/>
              <a:t>sebagai </a:t>
            </a:r>
            <a:r>
              <a:rPr lang="id-ID" sz="2800" dirty="0"/>
              <a:t>acuan untuk membuat bangunan rumah. Bangunan rumah adalah analogi obyek</a:t>
            </a:r>
            <a:r>
              <a:rPr lang="id-ID" sz="2800" dirty="0" smtClean="0"/>
              <a:t>. JVM </a:t>
            </a:r>
            <a:r>
              <a:rPr lang="id-ID" sz="2800" dirty="0"/>
              <a:t>dapat membuat berbagai jenis bangunan rumah dengan satu gambar class. </a:t>
            </a:r>
            <a:endParaRPr sz="2800" dirty="0"/>
          </a:p>
        </p:txBody>
      </p:sp>
    </p:spTree>
    <p:extLst>
      <p:ext uri="{BB962C8B-B14F-4D97-AF65-F5344CB8AC3E}">
        <p14:creationId xmlns:p14="http://schemas.microsoft.com/office/powerpoint/2010/main" val="3114623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914" y="505273"/>
            <a:ext cx="9144000" cy="1143000"/>
          </a:xfrm>
        </p:spPr>
        <p:txBody>
          <a:bodyPr/>
          <a:lstStyle/>
          <a:p>
            <a:r>
              <a:rPr lang="id-ID" dirty="0"/>
              <a:t>hubungan class dan obyek</a:t>
            </a:r>
          </a:p>
        </p:txBody>
      </p:sp>
      <p:pic>
        <p:nvPicPr>
          <p:cNvPr id="4" name="Content Placeholder 3"/>
          <p:cNvPicPr>
            <a:picLocks noGrp="1" noChangeAspect="1"/>
          </p:cNvPicPr>
          <p:nvPr>
            <p:ph idx="1"/>
          </p:nvPr>
        </p:nvPicPr>
        <p:blipFill>
          <a:blip r:embed="rId2"/>
          <a:stretch>
            <a:fillRect/>
          </a:stretch>
        </p:blipFill>
        <p:spPr>
          <a:xfrm>
            <a:off x="1127448" y="1916833"/>
            <a:ext cx="5984983" cy="2736304"/>
          </a:xfrm>
          <a:prstGeom prst="rect">
            <a:avLst/>
          </a:prstGeom>
          <a:ln>
            <a:noFill/>
          </a:ln>
          <a:effectLst>
            <a:outerShdw blurRad="190500" algn="tl" rotWithShape="0">
              <a:srgbClr val="000000">
                <a:alpha val="70000"/>
              </a:srgbClr>
            </a:outerShdw>
          </a:effectLst>
        </p:spPr>
      </p:pic>
      <p:sp>
        <p:nvSpPr>
          <p:cNvPr id="5" name="TextBox 4"/>
          <p:cNvSpPr txBox="1"/>
          <p:nvPr/>
        </p:nvSpPr>
        <p:spPr>
          <a:xfrm>
            <a:off x="7488832" y="1844824"/>
            <a:ext cx="4223792" cy="3416320"/>
          </a:xfrm>
          <a:prstGeom prst="rect">
            <a:avLst/>
          </a:prstGeom>
          <a:noFill/>
        </p:spPr>
        <p:txBody>
          <a:bodyPr wrap="square" rtlCol="0">
            <a:spAutoFit/>
          </a:bodyPr>
          <a:lstStyle/>
          <a:p>
            <a:pPr algn="just"/>
            <a:r>
              <a:rPr lang="id-ID" dirty="0"/>
              <a:t>Sebuah class mahasiswa yang terdiri dari instance variable dan method dapat digunakan untuk mendeklarasikan berbagai obyek mahasiswa. Namun setiap obyek mahasiswa pasti memiliki data (instance variable) dan perilaku (method) dengan karakteristik yang sama. Instance variable pada class kemudian dapat diartikan sebagai </a:t>
            </a:r>
            <a:r>
              <a:rPr lang="id-ID" b="1" dirty="0"/>
              <a:t>apa yang diketahui dari obyek, sedangkan method </a:t>
            </a:r>
            <a:r>
              <a:rPr lang="id-ID" dirty="0"/>
              <a:t>kemudian dapat diartikan sebagai </a:t>
            </a:r>
            <a:r>
              <a:rPr lang="id-ID" b="1" dirty="0"/>
              <a:t>apa yang dilakukan oleh obyek.</a:t>
            </a:r>
            <a:endParaRPr lang="id-ID" dirty="0"/>
          </a:p>
        </p:txBody>
      </p:sp>
      <p:cxnSp>
        <p:nvCxnSpPr>
          <p:cNvPr id="16" name="Straight Connector 15"/>
          <p:cNvCxnSpPr/>
          <p:nvPr/>
        </p:nvCxnSpPr>
        <p:spPr>
          <a:xfrm>
            <a:off x="7320136" y="1916833"/>
            <a:ext cx="0" cy="3344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10874" y="4941168"/>
            <a:ext cx="600155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7127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dirty="0" smtClean="0"/>
              <a:t>VARIABLE </a:t>
            </a:r>
            <a:r>
              <a:rPr dirty="0" err="1" smtClean="0"/>
              <a:t>dalam</a:t>
            </a:r>
            <a:r>
              <a:rPr dirty="0" smtClean="0"/>
              <a:t> JAVA</a:t>
            </a:r>
            <a:endParaRPr dirty="0"/>
          </a:p>
        </p:txBody>
      </p:sp>
      <p:sp>
        <p:nvSpPr>
          <p:cNvPr id="3" name="Content Placeholder 2"/>
          <p:cNvSpPr>
            <a:spLocks noGrp="1"/>
          </p:cNvSpPr>
          <p:nvPr>
            <p:ph idx="1"/>
          </p:nvPr>
        </p:nvSpPr>
        <p:spPr/>
        <p:txBody>
          <a:bodyPr>
            <a:normAutofit/>
          </a:bodyPr>
          <a:lstStyle/>
          <a:p>
            <a:pPr algn="just"/>
            <a:r>
              <a:rPr lang="en-US" sz="2800" dirty="0"/>
              <a:t>Variables come in two flavors: primitive and reference</a:t>
            </a:r>
          </a:p>
          <a:p>
            <a:pPr lvl="1" algn="just"/>
            <a:r>
              <a:rPr lang="en-US" sz="2400" dirty="0"/>
              <a:t>object state (instance variables)</a:t>
            </a:r>
          </a:p>
          <a:p>
            <a:pPr lvl="1" algn="just"/>
            <a:r>
              <a:rPr lang="en-US" sz="2400" dirty="0"/>
              <a:t>local variables (variables declared within a method)</a:t>
            </a:r>
          </a:p>
          <a:p>
            <a:pPr lvl="1" algn="just"/>
            <a:r>
              <a:rPr lang="en-US" sz="2400" dirty="0"/>
              <a:t>Variables as arguments (values sent to a method by the calling code)</a:t>
            </a:r>
          </a:p>
          <a:p>
            <a:pPr lvl="1" algn="just"/>
            <a:r>
              <a:rPr lang="en-US" sz="2400" dirty="0"/>
              <a:t>Variables as return types (values sent back to the caller of the method</a:t>
            </a:r>
            <a:r>
              <a:rPr lang="en-US" sz="2400" dirty="0" smtClean="0"/>
              <a:t>)</a:t>
            </a:r>
            <a:endParaRPr lang="id-ID" sz="2400" dirty="0" smtClean="0"/>
          </a:p>
          <a:p>
            <a:pPr lvl="1" algn="just"/>
            <a:endParaRPr lang="en-US" sz="2400" dirty="0"/>
          </a:p>
        </p:txBody>
      </p:sp>
    </p:spTree>
    <p:extLst>
      <p:ext uri="{BB962C8B-B14F-4D97-AF65-F5344CB8AC3E}">
        <p14:creationId xmlns:p14="http://schemas.microsoft.com/office/powerpoint/2010/main" val="1780818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rot="5400000" flipV="1">
            <a:off x="-1307060" y="2434652"/>
            <a:ext cx="6559832" cy="1045487"/>
          </a:xfrm>
        </p:spPr>
        <p:txBody>
          <a:bodyPr/>
          <a:lstStyle/>
          <a:p>
            <a:r>
              <a:rPr dirty="0" smtClean="0"/>
              <a:t>			VARIABLE JAVA</a:t>
            </a:r>
            <a:endParaRPr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212" y="280987"/>
            <a:ext cx="3762375" cy="6296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088" y="2566870"/>
            <a:ext cx="3152775" cy="3905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088" y="1968389"/>
            <a:ext cx="3124200" cy="3429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088" y="3212976"/>
            <a:ext cx="4206446" cy="12399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9473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093339" y="4878288"/>
            <a:ext cx="9144000" cy="1143000"/>
          </a:xfrm>
        </p:spPr>
        <p:txBody>
          <a:bodyPr/>
          <a:lstStyle/>
          <a:p>
            <a:r>
              <a:rPr dirty="0" smtClean="0"/>
              <a:t>VARIABLE PRIMITIVES</a:t>
            </a:r>
            <a:endParaRPr dirty="0"/>
          </a:p>
        </p:txBody>
      </p:sp>
      <p:pic>
        <p:nvPicPr>
          <p:cNvPr id="4" name="Picture 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4" y="789314"/>
            <a:ext cx="2797630" cy="454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5" y="1253454"/>
            <a:ext cx="2797629"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824" y="2477304"/>
            <a:ext cx="2797630" cy="368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rotWithShape="1">
          <a:blip r:embed="rId5">
            <a:extLst>
              <a:ext uri="{28A0092B-C50C-407E-A947-70E740481C1C}">
                <a14:useLocalDpi xmlns:a14="http://schemas.microsoft.com/office/drawing/2010/main" val="0"/>
              </a:ext>
            </a:extLst>
          </a:blip>
          <a:srcRect b="44595"/>
          <a:stretch/>
        </p:blipFill>
        <p:spPr bwMode="auto">
          <a:xfrm>
            <a:off x="5057774" y="796254"/>
            <a:ext cx="2838451" cy="3361054"/>
          </a:xfrm>
          <a:prstGeom prst="rect">
            <a:avLst/>
          </a:prstGeom>
          <a:noFill/>
          <a:ln w="952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t="55405"/>
          <a:stretch/>
        </p:blipFill>
        <p:spPr bwMode="auto">
          <a:xfrm>
            <a:off x="6845939" y="2654775"/>
            <a:ext cx="2819400" cy="2687082"/>
          </a:xfrm>
          <a:prstGeom prst="rect">
            <a:avLst/>
          </a:prstGeom>
          <a:noFill/>
          <a:ln w="9525">
            <a:solidFill>
              <a:schemeClr val="accent6">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4682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dirty="0" smtClean="0"/>
              <a:t>VARIABLE REFERENCE</a:t>
            </a:r>
            <a:endParaRPr dirty="0"/>
          </a:p>
        </p:txBody>
      </p:sp>
      <p:sp>
        <p:nvSpPr>
          <p:cNvPr id="14" name="Content Placeholder 13"/>
          <p:cNvSpPr>
            <a:spLocks noGrp="1"/>
          </p:cNvSpPr>
          <p:nvPr>
            <p:ph idx="1"/>
          </p:nvPr>
        </p:nvSpPr>
        <p:spPr>
          <a:xfrm>
            <a:off x="1271464" y="1772816"/>
            <a:ext cx="10009112" cy="4267200"/>
          </a:xfrm>
        </p:spPr>
        <p:txBody>
          <a:bodyPr>
            <a:normAutofit/>
          </a:bodyPr>
          <a:lstStyle/>
          <a:p>
            <a:pPr algn="just"/>
            <a:r>
              <a:rPr lang="en-US" sz="2400" dirty="0"/>
              <a:t>There is actually no such thing as an object variable.</a:t>
            </a:r>
          </a:p>
          <a:p>
            <a:pPr algn="just"/>
            <a:r>
              <a:rPr lang="en-US" sz="2400" dirty="0"/>
              <a:t>There’s only an object reference variable.</a:t>
            </a:r>
          </a:p>
          <a:p>
            <a:pPr algn="just"/>
            <a:r>
              <a:rPr lang="en-US" sz="2400" dirty="0"/>
              <a:t>An object reference variable holds bits that represent a way to access an object.</a:t>
            </a:r>
          </a:p>
          <a:p>
            <a:pPr algn="just"/>
            <a:r>
              <a:rPr lang="en-US" sz="2400" dirty="0"/>
              <a:t>It doesn’t hold the object itself, but it holds something  like a pointer. Or an address. Except, in Java we don’t really know what is inside a reference variable. We do know that whatever it is, it represents one and only one object. And the JVM knows how to use the reference to get to the object.</a:t>
            </a:r>
          </a:p>
          <a:p>
            <a:pPr algn="just"/>
            <a:endParaRPr sz="2400" dirty="0"/>
          </a:p>
        </p:txBody>
      </p:sp>
    </p:spTree>
    <p:extLst>
      <p:ext uri="{BB962C8B-B14F-4D97-AF65-F5344CB8AC3E}">
        <p14:creationId xmlns:p14="http://schemas.microsoft.com/office/powerpoint/2010/main" val="4142402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5" y="366713"/>
            <a:ext cx="3143250" cy="6124575"/>
          </a:xfrm>
          <a:prstGeom prst="rect">
            <a:avLst/>
          </a:prstGeom>
          <a:noFill/>
          <a:ln w="952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385763"/>
            <a:ext cx="300990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1276350"/>
            <a:ext cx="4038600" cy="1245145"/>
          </a:xfrm>
          <a:prstGeom prst="rect">
            <a:avLst/>
          </a:prstGeom>
          <a:noFill/>
          <a:ln w="9525">
            <a:solidFill>
              <a:schemeClr val="tx2">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9287" y="2676524"/>
            <a:ext cx="4110038" cy="1673675"/>
          </a:xfrm>
          <a:prstGeom prst="rect">
            <a:avLst/>
          </a:prstGeom>
          <a:noFill/>
          <a:ln w="9525">
            <a:solidFill>
              <a:schemeClr val="accent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2"/>
          <p:cNvSpPr>
            <a:spLocks noGrp="1"/>
          </p:cNvSpPr>
          <p:nvPr>
            <p:ph type="title"/>
          </p:nvPr>
        </p:nvSpPr>
        <p:spPr>
          <a:xfrm rot="16200000">
            <a:off x="-710255" y="1879079"/>
            <a:ext cx="4549129" cy="1143000"/>
          </a:xfrm>
        </p:spPr>
        <p:txBody>
          <a:bodyPr/>
          <a:lstStyle/>
          <a:p>
            <a:r>
              <a:rPr dirty="0" smtClean="0"/>
              <a:t>VARIABLE REFERENCE</a:t>
            </a:r>
            <a:endParaRPr dirty="0"/>
          </a:p>
        </p:txBody>
      </p:sp>
    </p:spTree>
    <p:extLst>
      <p:ext uri="{BB962C8B-B14F-4D97-AF65-F5344CB8AC3E}">
        <p14:creationId xmlns:p14="http://schemas.microsoft.com/office/powerpoint/2010/main" val="429423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46CFF6F-D9AA-4BC0-911A-0A135677191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0</TotalTime>
  <Words>870</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Candara</vt:lpstr>
      <vt:lpstr>Consolas</vt:lpstr>
      <vt:lpstr>Wingdings</vt:lpstr>
      <vt:lpstr>Tech Computer 16x9</vt:lpstr>
      <vt:lpstr>OOP_JAVA </vt:lpstr>
      <vt:lpstr>Class dan Object </vt:lpstr>
      <vt:lpstr>Bagaimana hubungan class dan obyek? Apa itu obyek?</vt:lpstr>
      <vt:lpstr>hubungan class dan obyek</vt:lpstr>
      <vt:lpstr>VARIABLE dalam JAVA</vt:lpstr>
      <vt:lpstr>   VARIABLE JAVA</vt:lpstr>
      <vt:lpstr>VARIABLE PRIMITIVES</vt:lpstr>
      <vt:lpstr>VARIABLE REFERENCE</vt:lpstr>
      <vt:lpstr>VARIABLE REFERENCE</vt:lpstr>
      <vt:lpstr>ENKAPSULASI</vt:lpstr>
      <vt:lpstr>Inheritance, Abstract &amp; Interface Class </vt:lpstr>
      <vt:lpstr>OVERRIDING, OVERLOADING, CONSTRUCTOR</vt:lpstr>
      <vt:lpstr>OVERRIDING, OVERLOADING, CONSTRUCTOR</vt:lpstr>
      <vt:lpstr>EXCEPTION HANDLING</vt:lpstr>
      <vt:lpstr>Lanjutan ...</vt:lpstr>
      <vt:lpstr>DATABASE</vt:lpstr>
      <vt:lpstr>GUI [SWING]</vt:lpstr>
      <vt:lpstr>GUI [SWING]</vt:lpstr>
      <vt:lpstr>GUI</vt:lpstr>
      <vt:lpstr>GUI [SWING]</vt:lpstr>
      <vt:lpstr>KOMPONEN GUI [SWING] lainnya </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2015-06-07T06:11:28Z</dcterms:created>
  <dcterms:modified xsi:type="dcterms:W3CDTF">2015-06-07T09:29:06Z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TC029010269991</vt:lpwstr>
  </property>
</Properties>
</file>