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kayaKanadaka" panose="02010502080401010103" pitchFamily="2" charset="77"/>
      <p:regular r:id="rId11"/>
    </p:embeddedFont>
    <p:embeddedFont>
      <p:font typeface="Canva Sans Medium" panose="020B0603030501040103" pitchFamily="34" charset="0"/>
      <p:regular r:id="rId12"/>
    </p:embeddedFont>
    <p:embeddedFont>
      <p:font typeface="Rustic Printed" pitchFamily="2" charset="7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94564" autoAdjust="0"/>
  </p:normalViewPr>
  <p:slideViewPr>
    <p:cSldViewPr>
      <p:cViewPr varScale="1">
        <p:scale>
          <a:sx n="76" d="100"/>
          <a:sy n="76" d="100"/>
        </p:scale>
        <p:origin x="71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63162" y="-789039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044801" y="9258300"/>
            <a:ext cx="5315394" cy="1913542"/>
          </a:xfrm>
          <a:custGeom>
            <a:avLst/>
            <a:gdLst/>
            <a:ahLst/>
            <a:cxnLst/>
            <a:rect l="l" t="t" r="r" b="b"/>
            <a:pathLst>
              <a:path w="5315394" h="1913542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2830164">
            <a:off x="5322070" y="8801780"/>
            <a:ext cx="3550978" cy="3705954"/>
          </a:xfrm>
          <a:custGeom>
            <a:avLst/>
            <a:gdLst/>
            <a:ahLst/>
            <a:cxnLst/>
            <a:rect l="l" t="t" r="r" b="b"/>
            <a:pathLst>
              <a:path w="3550978" h="3705954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950933">
            <a:off x="-2582731" y="3638336"/>
            <a:ext cx="4236628" cy="4828066"/>
          </a:xfrm>
          <a:custGeom>
            <a:avLst/>
            <a:gdLst/>
            <a:ahLst/>
            <a:cxnLst/>
            <a:rect l="l" t="t" r="r" b="b"/>
            <a:pathLst>
              <a:path w="4236628" h="4828066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584336" y="-1920382"/>
            <a:ext cx="4623736" cy="3907057"/>
          </a:xfrm>
          <a:custGeom>
            <a:avLst/>
            <a:gdLst/>
            <a:ahLst/>
            <a:cxnLst/>
            <a:rect l="l" t="t" r="r" b="b"/>
            <a:pathLst>
              <a:path w="4623736" h="3907057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366315">
            <a:off x="16272866" y="2044607"/>
            <a:ext cx="3659690" cy="4299195"/>
          </a:xfrm>
          <a:custGeom>
            <a:avLst/>
            <a:gdLst/>
            <a:ahLst/>
            <a:cxnLst/>
            <a:rect l="l" t="t" r="r" b="b"/>
            <a:pathLst>
              <a:path w="3659690" h="4299195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624977" y="-3611469"/>
            <a:ext cx="4567505" cy="4720935"/>
          </a:xfrm>
          <a:custGeom>
            <a:avLst/>
            <a:gdLst/>
            <a:ahLst/>
            <a:cxnLst/>
            <a:rect l="l" t="t" r="r" b="b"/>
            <a:pathLst>
              <a:path w="4567505" h="472093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9924524" y="8931997"/>
            <a:ext cx="5331561" cy="3445521"/>
          </a:xfrm>
          <a:custGeom>
            <a:avLst/>
            <a:gdLst/>
            <a:ahLst/>
            <a:cxnLst/>
            <a:rect l="l" t="t" r="r" b="b"/>
            <a:pathLst>
              <a:path w="5331561" h="344552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5513261" y="7125624"/>
            <a:ext cx="3869837" cy="4265352"/>
          </a:xfrm>
          <a:custGeom>
            <a:avLst/>
            <a:gdLst/>
            <a:ahLst/>
            <a:cxnLst/>
            <a:rect l="l" t="t" r="r" b="b"/>
            <a:pathLst>
              <a:path w="3869837" h="4265352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144000" y="-1365351"/>
            <a:ext cx="6660247" cy="2730701"/>
          </a:xfrm>
          <a:custGeom>
            <a:avLst/>
            <a:gdLst/>
            <a:ahLst/>
            <a:cxnLst/>
            <a:rect l="l" t="t" r="r" b="b"/>
            <a:pathLst>
              <a:path w="6660247" h="2730701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2611628">
            <a:off x="1608356" y="-1969747"/>
            <a:ext cx="4007991" cy="3041063"/>
          </a:xfrm>
          <a:custGeom>
            <a:avLst/>
            <a:gdLst/>
            <a:ahLst/>
            <a:cxnLst/>
            <a:rect l="l" t="t" r="r" b="b"/>
            <a:pathLst>
              <a:path w="4007991" h="3041063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4616628" y="2158907"/>
            <a:ext cx="9054745" cy="275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PPL</a:t>
            </a:r>
          </a:p>
        </p:txBody>
      </p:sp>
      <p:sp>
        <p:nvSpPr>
          <p:cNvPr id="15" name="Freeform 15"/>
          <p:cNvSpPr/>
          <p:nvPr/>
        </p:nvSpPr>
        <p:spPr>
          <a:xfrm rot="4142913">
            <a:off x="12361563" y="2621106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>
                <a:moveTo>
                  <a:pt x="0" y="0"/>
                </a:moveTo>
                <a:lnTo>
                  <a:pt x="2770525" y="0"/>
                </a:lnTo>
                <a:lnTo>
                  <a:pt x="2770525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014678" y="4960200"/>
            <a:ext cx="10355609" cy="752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5"/>
              </a:lnSpc>
              <a:spcBef>
                <a:spcPct val="0"/>
              </a:spcBef>
            </a:pPr>
            <a:r>
              <a:rPr lang="en-US" sz="2841" b="1" spc="17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201004-705-01-036 / PROYEK PERANGKAT LUNAK / 3 SKS</a:t>
            </a:r>
          </a:p>
        </p:txBody>
      </p:sp>
      <p:sp>
        <p:nvSpPr>
          <p:cNvPr id="17" name="Freeform 17"/>
          <p:cNvSpPr/>
          <p:nvPr/>
        </p:nvSpPr>
        <p:spPr>
          <a:xfrm rot="-6823717">
            <a:off x="2885331" y="6085992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flipH="1">
            <a:off x="4270593" y="2612842"/>
            <a:ext cx="1467459" cy="1581362"/>
          </a:xfrm>
          <a:custGeom>
            <a:avLst/>
            <a:gdLst/>
            <a:ahLst/>
            <a:cxnLst/>
            <a:rect l="l" t="t" r="r" b="b"/>
            <a:pathLst>
              <a:path w="1467459" h="1581362">
                <a:moveTo>
                  <a:pt x="1467459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9" y="1581362"/>
                </a:lnTo>
                <a:lnTo>
                  <a:pt x="1467459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3026394" y="6430583"/>
            <a:ext cx="1140143" cy="1228640"/>
          </a:xfrm>
          <a:custGeom>
            <a:avLst/>
            <a:gdLst/>
            <a:ahLst/>
            <a:cxnLst/>
            <a:rect l="l" t="t" r="r" b="b"/>
            <a:pathLst>
              <a:path w="1140143" h="1228640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7086787" y="1866900"/>
            <a:ext cx="6248214" cy="1247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10000" spc="-600" dirty="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DESKRIPSI MK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167183"/>
            <a:ext cx="16778647" cy="3049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0"/>
              </a:lnSpc>
              <a:spcBef>
                <a:spcPct val="0"/>
              </a:spcBef>
            </a:pP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Matakuliah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ini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merupakan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lanjutan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dari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matakuliah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Manajemen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Proyek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Perangkat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Lunak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. Oleh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karena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itu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,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mahasiswa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akan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diberi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tugas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besar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berupa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pengerjaan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proyek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perangkat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lunak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yang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bertujuan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untuk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membimbing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mahasiswa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dalam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menerapkan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manajemen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proyek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perangkat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lunak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,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mulai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"/>
                <a:cs typeface="AkayaKanadaka" panose="02010502080401010103" pitchFamily="2" charset="77"/>
                <a:sym typeface="Canva Sans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dari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perencanaan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hingga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penyelesaian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 </a:t>
            </a:r>
            <a:r>
              <a:rPr lang="en-US" sz="3541" b="1" spc="212" dirty="0" err="1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proyek</a:t>
            </a:r>
            <a:r>
              <a:rPr lang="en-US" sz="3541" b="1" spc="212" dirty="0">
                <a:solidFill>
                  <a:srgbClr val="0B4E7C"/>
                </a:solidFill>
                <a:latin typeface="AkayaKanadaka" panose="02010502080401010103" pitchFamily="2" charset="77"/>
                <a:ea typeface="Canva Sans Medium"/>
                <a:cs typeface="AkayaKanadaka" panose="02010502080401010103" pitchFamily="2" charset="77"/>
                <a:sym typeface="Canva Sans Medium"/>
              </a:rPr>
              <a:t>.</a:t>
            </a:r>
          </a:p>
        </p:txBody>
      </p:sp>
      <p:sp>
        <p:nvSpPr>
          <p:cNvPr id="5" name="Freeform 5"/>
          <p:cNvSpPr/>
          <p:nvPr/>
        </p:nvSpPr>
        <p:spPr>
          <a:xfrm>
            <a:off x="423106" y="572241"/>
            <a:ext cx="3897689" cy="3642567"/>
          </a:xfrm>
          <a:custGeom>
            <a:avLst/>
            <a:gdLst/>
            <a:ahLst/>
            <a:cxnLst/>
            <a:rect l="l" t="t" r="r" b="b"/>
            <a:pathLst>
              <a:path w="3897689" h="3642567">
                <a:moveTo>
                  <a:pt x="0" y="0"/>
                </a:moveTo>
                <a:lnTo>
                  <a:pt x="3897689" y="0"/>
                </a:lnTo>
                <a:lnTo>
                  <a:pt x="3897689" y="3642567"/>
                </a:lnTo>
                <a:lnTo>
                  <a:pt x="0" y="3642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08018" y="501811"/>
            <a:ext cx="12421814" cy="279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CAPAIAN PEMBELAJARAN MK (CPMK)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6376" y="4311317"/>
            <a:ext cx="17210249" cy="366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4263" lvl="1" indent="-392131" algn="l">
              <a:lnSpc>
                <a:spcPts val="4903"/>
              </a:lnSpc>
              <a:buFont typeface="Arial"/>
              <a:buChar char="•"/>
            </a:pPr>
            <a:r>
              <a:rPr lang="en-US" sz="3632" b="1" spc="217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[CPMK0501] Mampu merancang solusi inovatif berbasis kecerdasan artifisial</a:t>
            </a:r>
          </a:p>
          <a:p>
            <a:pPr marL="784263" lvl="1" indent="-392131" algn="l">
              <a:lnSpc>
                <a:spcPts val="4903"/>
              </a:lnSpc>
              <a:buFont typeface="Arial"/>
              <a:buChar char="•"/>
            </a:pPr>
            <a:r>
              <a:rPr lang="en-US" sz="3632" b="1" spc="217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[CPMK0504] Mampu merancang solusi inovatif berbasis distributed computing</a:t>
            </a:r>
          </a:p>
          <a:p>
            <a:pPr marL="784263" lvl="1" indent="-392131" algn="l">
              <a:lnSpc>
                <a:spcPts val="4903"/>
              </a:lnSpc>
              <a:buFont typeface="Arial"/>
              <a:buChar char="•"/>
            </a:pPr>
            <a:r>
              <a:rPr lang="en-US" sz="3632" b="1" spc="217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[CPMK0602] Mampu menghasilkan solusi hasil kerjasama lintas disiplin ilmu yang efektif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76417" y="8382434"/>
            <a:ext cx="1904566" cy="1904566"/>
          </a:xfrm>
          <a:custGeom>
            <a:avLst/>
            <a:gdLst/>
            <a:ahLst/>
            <a:cxnLst/>
            <a:rect l="l" t="t" r="r" b="b"/>
            <a:pathLst>
              <a:path w="1904566" h="1904566">
                <a:moveTo>
                  <a:pt x="0" y="0"/>
                </a:moveTo>
                <a:lnTo>
                  <a:pt x="1904566" y="0"/>
                </a:lnTo>
                <a:lnTo>
                  <a:pt x="1904566" y="1904566"/>
                </a:lnTo>
                <a:lnTo>
                  <a:pt x="0" y="1904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56961" y="3315652"/>
            <a:ext cx="16984171" cy="304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960" lvl="1" indent="-386980" algn="l">
              <a:lnSpc>
                <a:spcPts val="4839"/>
              </a:lnSpc>
              <a:buFont typeface="Arial"/>
              <a:buChar char="•"/>
            </a:pP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[CPL05] Mampu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merancang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,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mengimplementasikan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, dan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mengevaluasi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solusi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inovatif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berbasis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kecerdasan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artifisial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atau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distributed computing</a:t>
            </a:r>
          </a:p>
          <a:p>
            <a:pPr marL="773960" lvl="1" indent="-386980" algn="l">
              <a:lnSpc>
                <a:spcPts val="4839"/>
              </a:lnSpc>
              <a:buFont typeface="Arial"/>
              <a:buChar char="•"/>
            </a:pP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[CPL06] Mampu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berkolaborasi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dengan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berbagai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pihak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dari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disiplin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ilmu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lain yang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relevan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secara</a:t>
            </a:r>
            <a:r>
              <a:rPr lang="en-US" sz="3584" b="1" spc="215" dirty="0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</a:t>
            </a:r>
            <a:r>
              <a:rPr lang="en-US" sz="3584" b="1" spc="215" dirty="0" err="1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efektif</a:t>
            </a:r>
            <a:endParaRPr lang="en-US" sz="3584" b="1" spc="215" dirty="0">
              <a:solidFill>
                <a:srgbClr val="0B4E7C"/>
              </a:solidFill>
              <a:latin typeface="Canva Sans Medium"/>
              <a:ea typeface="Canva Sans Medium"/>
              <a:cs typeface="Canva Sans Medium"/>
              <a:sym typeface="Canva Sans Mediu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04950" y="219074"/>
            <a:ext cx="16074273" cy="279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10000" spc="-600" dirty="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CAPAIAN PEMBELAJARAN LULUSAN</a:t>
            </a:r>
          </a:p>
          <a:p>
            <a:pPr marL="0" lvl="0" indent="0" algn="ctr">
              <a:lnSpc>
                <a:spcPts val="9600"/>
              </a:lnSpc>
            </a:pPr>
            <a:r>
              <a:rPr lang="en-US" sz="10000" spc="-600" dirty="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(CPL)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50972" y="1568842"/>
            <a:ext cx="14443287" cy="4639906"/>
          </a:xfrm>
          <a:custGeom>
            <a:avLst/>
            <a:gdLst/>
            <a:ahLst/>
            <a:cxnLst/>
            <a:rect l="l" t="t" r="r" b="b"/>
            <a:pathLst>
              <a:path w="14443287" h="4639906">
                <a:moveTo>
                  <a:pt x="0" y="0"/>
                </a:moveTo>
                <a:lnTo>
                  <a:pt x="14443286" y="0"/>
                </a:lnTo>
                <a:lnTo>
                  <a:pt x="14443286" y="4639906"/>
                </a:lnTo>
                <a:lnTo>
                  <a:pt x="0" y="4639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788313" y="6208748"/>
            <a:ext cx="13168607" cy="2577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98"/>
              </a:lnSpc>
              <a:spcBef>
                <a:spcPct val="0"/>
              </a:spcBef>
            </a:pPr>
            <a:r>
              <a:rPr lang="en-US" sz="12000" spc="-861" dirty="0">
                <a:solidFill>
                  <a:srgbClr val="FFE500"/>
                </a:solidFill>
                <a:latin typeface="AkayaKanadaka" panose="02010502080401010103" pitchFamily="2" charset="77"/>
                <a:ea typeface="Rustic Printed"/>
                <a:cs typeface="AkayaKanadaka" panose="02010502080401010103" pitchFamily="2" charset="77"/>
                <a:sym typeface="Rustic Printed"/>
              </a:rPr>
              <a:t>KOMPONEN PENILAIAN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969946" y="670689"/>
            <a:ext cx="4289354" cy="157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PUSTAKA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63375"/>
            <a:ext cx="16012979" cy="4538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93520" lvl="1" indent="-546760" algn="just">
              <a:lnSpc>
                <a:spcPts val="7242"/>
              </a:lnSpc>
              <a:buAutoNum type="arabicPeriod"/>
            </a:pPr>
            <a:r>
              <a:rPr lang="en-US" sz="5064" b="1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GUIDE, A. Project management body of knowledge (pmbokÂ® guide). In: Project Management Institute. 2017.</a:t>
            </a:r>
          </a:p>
          <a:p>
            <a:pPr marL="1093520" lvl="1" indent="-546760" algn="just">
              <a:lnSpc>
                <a:spcPts val="7242"/>
              </a:lnSpc>
              <a:buAutoNum type="arabicPeriod"/>
            </a:pPr>
            <a:r>
              <a:rPr lang="en-US" sz="5064" b="1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Sommerville, Ian. Engineering software products. Pearson, 2020.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236520" y="604512"/>
            <a:ext cx="5044083" cy="197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Kontrak Kuliah</a:t>
            </a:r>
          </a:p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Penjelasan Mata Kuliah</a:t>
            </a:r>
          </a:p>
          <a:p>
            <a:pPr algn="l"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Penentuam Kelompok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9154" y="876300"/>
            <a:ext cx="1097366" cy="155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1"/>
              </a:lnSpc>
              <a:spcBef>
                <a:spcPct val="0"/>
              </a:spcBef>
            </a:pPr>
            <a:r>
              <a:rPr lang="en-US" sz="9325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528119" y="1147437"/>
            <a:ext cx="1257060" cy="143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23"/>
              </a:lnSpc>
              <a:spcBef>
                <a:spcPct val="0"/>
              </a:spcBef>
            </a:pPr>
            <a:r>
              <a:rPr lang="en-US" sz="854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60790" y="638802"/>
            <a:ext cx="9624388" cy="258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Penentuan Materi Proyek Kelompok</a:t>
            </a:r>
          </a:p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Cari permasalahan disekitar kita yang </a:t>
            </a:r>
          </a:p>
          <a:p>
            <a:pPr algn="l"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memungkinkan untuk diselesaikan menggunakan Perangkat Lunak (P/L)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6520" y="4559089"/>
            <a:ext cx="13446844" cy="258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Pengerjaan Tugas Proyek (Kelompok)</a:t>
            </a:r>
          </a:p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Penentuan Metoda Pengembangan Sistem (Perangkat Lunak)</a:t>
            </a:r>
          </a:p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Tahapan Pengembangan P/L sesuai dengan Metoda </a:t>
            </a:r>
          </a:p>
          <a:p>
            <a:pPr algn="l"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(Analisis -Desain)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031974" y="3860131"/>
            <a:ext cx="1882020" cy="1283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9"/>
              </a:lnSpc>
              <a:spcBef>
                <a:spcPct val="0"/>
              </a:spcBef>
            </a:pPr>
            <a:r>
              <a:rPr lang="en-US" sz="7694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3 - 7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25320" y="6891651"/>
            <a:ext cx="6359859" cy="258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Ujian Tengah Semester</a:t>
            </a:r>
          </a:p>
          <a:p>
            <a:pPr marL="971550" lvl="1" indent="-485775" algn="l">
              <a:lnSpc>
                <a:spcPts val="48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Presentasi Kelompok</a:t>
            </a:r>
          </a:p>
          <a:p>
            <a:pPr marL="971550" lvl="1" indent="-485775" algn="l">
              <a:lnSpc>
                <a:spcPts val="48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Pengumpulan Laporan (Progres Laporan)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28119" y="6112728"/>
            <a:ext cx="1097366" cy="155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1"/>
              </a:lnSpc>
              <a:spcBef>
                <a:spcPct val="0"/>
              </a:spcBef>
            </a:pPr>
            <a:r>
              <a:rPr lang="en-US" sz="9325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3384" y="8178260"/>
            <a:ext cx="3086695" cy="136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Tugas Mandiri</a:t>
            </a:r>
          </a:p>
          <a:p>
            <a:pPr algn="ctr"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5</a:t>
            </a:r>
          </a:p>
        </p:txBody>
      </p:sp>
      <p:sp>
        <p:nvSpPr>
          <p:cNvPr id="12" name="AutoShape 12"/>
          <p:cNvSpPr/>
          <p:nvPr/>
        </p:nvSpPr>
        <p:spPr>
          <a:xfrm flipH="1">
            <a:off x="3186731" y="7142269"/>
            <a:ext cx="4773211" cy="11121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71914" y="2579037"/>
            <a:ext cx="6723422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Pengerjaan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Tugas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Proyek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(</a:t>
            </a: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Kelompok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)</a:t>
            </a:r>
          </a:p>
          <a:p>
            <a:pPr marL="971550" lvl="1" indent="-485775" algn="l">
              <a:lnSpc>
                <a:spcPts val="4860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Pengerjaan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Tahap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Implementasi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sesuai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Analisis</a:t>
            </a:r>
            <a:r>
              <a:rPr lang="en-US" sz="4500" dirty="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 dan Desain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9594" y="1166487"/>
            <a:ext cx="2300233" cy="1283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09"/>
              </a:lnSpc>
              <a:spcBef>
                <a:spcPct val="0"/>
              </a:spcBef>
            </a:pPr>
            <a:r>
              <a:rPr lang="en-US" sz="7694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9 - 15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952500"/>
            <a:ext cx="7932802" cy="258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Ujian Akhir Semester</a:t>
            </a:r>
          </a:p>
          <a:p>
            <a:pPr marL="971550" lvl="1" indent="-485775" algn="l">
              <a:lnSpc>
                <a:spcPts val="48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Presentasi Kelompok</a:t>
            </a:r>
          </a:p>
          <a:p>
            <a:pPr marL="971550" lvl="1" indent="-485775" algn="l">
              <a:lnSpc>
                <a:spcPts val="486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Pengumpulan Laporan  Akhir (Laporan Lengkap + P/L)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270800" y="312238"/>
            <a:ext cx="1097366" cy="155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1"/>
              </a:lnSpc>
              <a:spcBef>
                <a:spcPct val="0"/>
              </a:spcBef>
            </a:pPr>
            <a:r>
              <a:rPr lang="en-US" sz="9325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16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52228" y="7894320"/>
            <a:ext cx="4110261" cy="136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Tugas Terstruktur</a:t>
            </a:r>
          </a:p>
          <a:p>
            <a:pPr algn="ctr">
              <a:lnSpc>
                <a:spcPts val="486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10</a:t>
            </a:r>
          </a:p>
        </p:txBody>
      </p:sp>
      <p:sp>
        <p:nvSpPr>
          <p:cNvPr id="8" name="AutoShape 8"/>
          <p:cNvSpPr/>
          <p:nvPr/>
        </p:nvSpPr>
        <p:spPr>
          <a:xfrm>
            <a:off x="8095337" y="5432727"/>
            <a:ext cx="3512021" cy="25377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763162" y="-789039"/>
            <a:ext cx="2875332" cy="3635478"/>
          </a:xfrm>
          <a:custGeom>
            <a:avLst/>
            <a:gdLst/>
            <a:ahLst/>
            <a:cxnLst/>
            <a:rect l="l" t="t" r="r" b="b"/>
            <a:pathLst>
              <a:path w="2875332" h="3635478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044801" y="9258300"/>
            <a:ext cx="5315394" cy="1913542"/>
          </a:xfrm>
          <a:custGeom>
            <a:avLst/>
            <a:gdLst/>
            <a:ahLst/>
            <a:cxnLst/>
            <a:rect l="l" t="t" r="r" b="b"/>
            <a:pathLst>
              <a:path w="5315394" h="1913542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157161" y="1818354"/>
            <a:ext cx="7973677" cy="6764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THANK YOU VERY MUCH!</a:t>
            </a:r>
          </a:p>
        </p:txBody>
      </p:sp>
      <p:sp>
        <p:nvSpPr>
          <p:cNvPr id="6" name="Freeform 6"/>
          <p:cNvSpPr/>
          <p:nvPr/>
        </p:nvSpPr>
        <p:spPr>
          <a:xfrm rot="2830164">
            <a:off x="5322070" y="8801780"/>
            <a:ext cx="3550978" cy="3705954"/>
          </a:xfrm>
          <a:custGeom>
            <a:avLst/>
            <a:gdLst/>
            <a:ahLst/>
            <a:cxnLst/>
            <a:rect l="l" t="t" r="r" b="b"/>
            <a:pathLst>
              <a:path w="3550978" h="3705954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950933">
            <a:off x="-2582731" y="3638336"/>
            <a:ext cx="4236628" cy="4828066"/>
          </a:xfrm>
          <a:custGeom>
            <a:avLst/>
            <a:gdLst/>
            <a:ahLst/>
            <a:cxnLst/>
            <a:rect l="l" t="t" r="r" b="b"/>
            <a:pathLst>
              <a:path w="4236628" h="4828066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584336" y="-1920382"/>
            <a:ext cx="4623736" cy="3907057"/>
          </a:xfrm>
          <a:custGeom>
            <a:avLst/>
            <a:gdLst/>
            <a:ahLst/>
            <a:cxnLst/>
            <a:rect l="l" t="t" r="r" b="b"/>
            <a:pathLst>
              <a:path w="4623736" h="3907057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366315">
            <a:off x="16272866" y="2044607"/>
            <a:ext cx="3659690" cy="4299195"/>
          </a:xfrm>
          <a:custGeom>
            <a:avLst/>
            <a:gdLst/>
            <a:ahLst/>
            <a:cxnLst/>
            <a:rect l="l" t="t" r="r" b="b"/>
            <a:pathLst>
              <a:path w="3659690" h="4299195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624977" y="-3611469"/>
            <a:ext cx="4567505" cy="4720935"/>
          </a:xfrm>
          <a:custGeom>
            <a:avLst/>
            <a:gdLst/>
            <a:ahLst/>
            <a:cxnLst/>
            <a:rect l="l" t="t" r="r" b="b"/>
            <a:pathLst>
              <a:path w="4567505" h="472093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9924524" y="8931997"/>
            <a:ext cx="5331561" cy="3445521"/>
          </a:xfrm>
          <a:custGeom>
            <a:avLst/>
            <a:gdLst/>
            <a:ahLst/>
            <a:cxnLst/>
            <a:rect l="l" t="t" r="r" b="b"/>
            <a:pathLst>
              <a:path w="5331561" h="344552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513261" y="7125624"/>
            <a:ext cx="3869837" cy="4265352"/>
          </a:xfrm>
          <a:custGeom>
            <a:avLst/>
            <a:gdLst/>
            <a:ahLst/>
            <a:cxnLst/>
            <a:rect l="l" t="t" r="r" b="b"/>
            <a:pathLst>
              <a:path w="3869837" h="4265352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9144000" y="-1365351"/>
            <a:ext cx="6660247" cy="2730701"/>
          </a:xfrm>
          <a:custGeom>
            <a:avLst/>
            <a:gdLst/>
            <a:ahLst/>
            <a:cxnLst/>
            <a:rect l="l" t="t" r="r" b="b"/>
            <a:pathLst>
              <a:path w="6660247" h="2730701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2611628">
            <a:off x="1608356" y="-1969747"/>
            <a:ext cx="4007991" cy="3041063"/>
          </a:xfrm>
          <a:custGeom>
            <a:avLst/>
            <a:gdLst/>
            <a:ahLst/>
            <a:cxnLst/>
            <a:rect l="l" t="t" r="r" b="b"/>
            <a:pathLst>
              <a:path w="4007991" h="3041063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3439542">
            <a:off x="12477745" y="2571123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7235282">
            <a:off x="3033323" y="6293225"/>
            <a:ext cx="2770524" cy="1664799"/>
          </a:xfrm>
          <a:custGeom>
            <a:avLst/>
            <a:gdLst/>
            <a:ahLst/>
            <a:cxnLst/>
            <a:rect l="l" t="t" r="r" b="b"/>
            <a:pathLst>
              <a:path w="2770524" h="1664799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flipH="1">
            <a:off x="4270593" y="2757734"/>
            <a:ext cx="1198548" cy="1291578"/>
          </a:xfrm>
          <a:custGeom>
            <a:avLst/>
            <a:gdLst/>
            <a:ahLst/>
            <a:cxnLst/>
            <a:rect l="l" t="t" r="r" b="b"/>
            <a:pathLst>
              <a:path w="1198548" h="129157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2722864" y="6511304"/>
            <a:ext cx="1140143" cy="1228640"/>
          </a:xfrm>
          <a:custGeom>
            <a:avLst/>
            <a:gdLst/>
            <a:ahLst/>
            <a:cxnLst/>
            <a:rect l="l" t="t" r="r" b="b"/>
            <a:pathLst>
              <a:path w="1140143" h="1228640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286</Words>
  <Application>Microsoft Macintosh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Canva Sans Medium</vt:lpstr>
      <vt:lpstr>AkayaKanadaka</vt:lpstr>
      <vt:lpstr>Arial</vt:lpstr>
      <vt:lpstr>Rustic Printed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PPL</dc:title>
  <cp:lastModifiedBy>AGUNG WAHANA</cp:lastModifiedBy>
  <cp:revision>4</cp:revision>
  <dcterms:created xsi:type="dcterms:W3CDTF">2006-08-16T00:00:00Z</dcterms:created>
  <dcterms:modified xsi:type="dcterms:W3CDTF">2025-02-24T02:55:54Z</dcterms:modified>
  <dc:identifier>DAGf7LPkuRo</dc:identifier>
</cp:coreProperties>
</file>