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0F4"/>
    <a:srgbClr val="DE5757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/>
    <p:restoredTop sz="94719"/>
  </p:normalViewPr>
  <p:slideViewPr>
    <p:cSldViewPr snapToGrid="0">
      <p:cViewPr varScale="1">
        <p:scale>
          <a:sx n="79" d="100"/>
          <a:sy n="79" d="100"/>
        </p:scale>
        <p:origin x="3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E32B0-E0C0-4F4C-907D-B28BD2ED5042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8E99B-846F-B64A-A3B9-B550D734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9F1-31A9-844A-93EF-6BFAFD5004D2}" type="datetime1">
              <a:rPr lang="en-CA" smtClean="0"/>
              <a:t>2024-05-21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C7D6-75A4-AA4E-99E4-7E62BE0FAF9F}" type="datetime1">
              <a:rPr lang="en-CA" smtClean="0"/>
              <a:t>2024-05-21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8EF8-6647-BB45-BAA7-6D6FF4BB2D64}" type="datetime1">
              <a:rPr lang="en-CA" smtClean="0"/>
              <a:t>2024-05-21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1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92C-5215-CD43-9180-5FF9DA24F76B}" type="datetime1">
              <a:rPr lang="en-CA" smtClean="0"/>
              <a:t>2024-05-21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CBB5-1746-254E-A48E-EA25CC7162C8}" type="datetime1">
              <a:rPr lang="en-CA" smtClean="0"/>
              <a:t>2024-05-21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6B14-C490-EF40-ACD3-0E33B356FB35}" type="datetime1">
              <a:rPr lang="en-CA" smtClean="0"/>
              <a:t>2024-05-21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3B25-C2F8-134F-8156-26EDEA60334A}" type="datetime1">
              <a:rPr lang="en-CA" smtClean="0"/>
              <a:t>2024-05-21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728-D788-B04F-8239-CC2CFAE2989E}" type="datetime1">
              <a:rPr lang="en-CA" smtClean="0"/>
              <a:t>2024-05-21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1C61-4CDD-7648-8990-50847CAFE23C}" type="datetime1">
              <a:rPr lang="en-CA" smtClean="0"/>
              <a:t>2024-05-21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8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082-B9C5-CF48-81F0-91720A3534CB}" type="datetime1">
              <a:rPr lang="en-CA" smtClean="0"/>
              <a:t>2024-05-21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4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5D26-9317-B541-8FC6-11C02413507F}" type="datetime1">
              <a:rPr lang="en-CA" smtClean="0"/>
              <a:t>2024-05-21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8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756E82-DF80-EF41-A734-4E21E080F255}" type="datetime1">
              <a:rPr lang="en-CA" smtClean="0"/>
              <a:t>2024-05-21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715D2-C1D1-6145-944D-8868E93F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4FEC2B-A450-DF6D-8A62-414BA087824C}"/>
              </a:ext>
            </a:extLst>
          </p:cNvPr>
          <p:cNvCxnSpPr/>
          <p:nvPr/>
        </p:nvCxnSpPr>
        <p:spPr>
          <a:xfrm>
            <a:off x="228600" y="745426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5037A8-4B22-B0CB-ADA3-01492A313352}"/>
              </a:ext>
            </a:extLst>
          </p:cNvPr>
          <p:cNvSpPr txBox="1"/>
          <p:nvPr/>
        </p:nvSpPr>
        <p:spPr>
          <a:xfrm>
            <a:off x="2459350" y="5323582"/>
            <a:ext cx="46825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Due </a:t>
            </a:r>
            <a:r>
              <a:rPr lang="en-US" sz="3200" dirty="0" err="1"/>
              <a:t>Dilligence</a:t>
            </a:r>
            <a:r>
              <a:rPr lang="en-US" sz="3200" dirty="0"/>
              <a:t> Report for </a:t>
            </a:r>
          </a:p>
          <a:p>
            <a:pPr algn="ctr"/>
            <a:r>
              <a:rPr lang="en-US" sz="3200" dirty="0"/>
              <a:t>{company name}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B6F551-24C9-16F8-21E0-13060AB9CEC2}"/>
              </a:ext>
            </a:extLst>
          </p:cNvPr>
          <p:cNvCxnSpPr/>
          <p:nvPr/>
        </p:nvCxnSpPr>
        <p:spPr>
          <a:xfrm>
            <a:off x="228600" y="11739998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background with blue and black text&#10;&#10;Description automatically generated">
            <a:extLst>
              <a:ext uri="{FF2B5EF4-FFF2-40B4-BE49-F238E27FC236}">
                <a16:creationId xmlns:a16="http://schemas.microsoft.com/office/drawing/2014/main" id="{851AD4E9-2548-81AF-99E9-16D5466F7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6" b="33168"/>
          <a:stretch/>
        </p:blipFill>
        <p:spPr>
          <a:xfrm>
            <a:off x="114300" y="78102"/>
            <a:ext cx="2162628" cy="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1AE86-CA04-10DF-6DB9-480AC43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76A75-147C-F816-BD7D-25DD83231ACD}"/>
              </a:ext>
            </a:extLst>
          </p:cNvPr>
          <p:cNvCxnSpPr/>
          <p:nvPr/>
        </p:nvCxnSpPr>
        <p:spPr>
          <a:xfrm>
            <a:off x="228600" y="745426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98413D-3739-4443-2810-5A0CAD17B45E}"/>
              </a:ext>
            </a:extLst>
          </p:cNvPr>
          <p:cNvSpPr txBox="1"/>
          <p:nvPr/>
        </p:nvSpPr>
        <p:spPr>
          <a:xfrm>
            <a:off x="249052" y="1061601"/>
            <a:ext cx="4788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Table of Contents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C6508-0C02-C0B4-80D3-A440DD5F2449}"/>
              </a:ext>
            </a:extLst>
          </p:cNvPr>
          <p:cNvSpPr txBox="1"/>
          <p:nvPr/>
        </p:nvSpPr>
        <p:spPr>
          <a:xfrm>
            <a:off x="249052" y="2113960"/>
            <a:ext cx="9144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Executive Summary ………............................ #</a:t>
            </a:r>
          </a:p>
          <a:p>
            <a:endParaRPr lang="en-US" sz="3200" dirty="0"/>
          </a:p>
          <a:p>
            <a:r>
              <a:rPr lang="en-US" sz="3200" dirty="0"/>
              <a:t>2. Company Overview ………………………………... #</a:t>
            </a:r>
          </a:p>
          <a:p>
            <a:endParaRPr lang="en-US" sz="3200" dirty="0"/>
          </a:p>
          <a:p>
            <a:r>
              <a:rPr lang="en-US" sz="3200" dirty="0"/>
              <a:t>3. Financial Analysis ……</a:t>
            </a:r>
            <a:r>
              <a:rPr lang="en-US" sz="2800" dirty="0"/>
              <a:t>…</a:t>
            </a:r>
            <a:r>
              <a:rPr lang="en-US" sz="3200" dirty="0"/>
              <a:t>…………………………..  #</a:t>
            </a:r>
          </a:p>
          <a:p>
            <a:r>
              <a:rPr lang="en-US" sz="3200" dirty="0"/>
              <a:t>	3.1 Tables and Graphs</a:t>
            </a:r>
          </a:p>
          <a:p>
            <a:r>
              <a:rPr lang="en-US" sz="3200" dirty="0"/>
              <a:t>	3.2 Financial Overview</a:t>
            </a:r>
          </a:p>
          <a:p>
            <a:endParaRPr lang="en-US" sz="3200" dirty="0"/>
          </a:p>
          <a:p>
            <a:r>
              <a:rPr lang="en-US" sz="3200" dirty="0"/>
              <a:t>4. Market Analysis ……………………………………... #</a:t>
            </a:r>
          </a:p>
          <a:p>
            <a:endParaRPr lang="en-US" sz="3200" dirty="0"/>
          </a:p>
          <a:p>
            <a:r>
              <a:rPr lang="en-US" sz="3200" dirty="0"/>
              <a:t>5. Risk Assessment and Mitigations ……………..  #</a:t>
            </a:r>
          </a:p>
          <a:p>
            <a:endParaRPr lang="en-US" sz="3200" dirty="0"/>
          </a:p>
          <a:p>
            <a:r>
              <a:rPr lang="en-US" sz="3200" dirty="0"/>
              <a:t>6. Legal and Compliance ……………………………. #</a:t>
            </a:r>
          </a:p>
          <a:p>
            <a:endParaRPr lang="en-US" sz="3200" dirty="0"/>
          </a:p>
          <a:p>
            <a:r>
              <a:rPr lang="en-US" sz="3200" dirty="0"/>
              <a:t>7. Management Summary …………………………… #</a:t>
            </a:r>
          </a:p>
          <a:p>
            <a:endParaRPr lang="en-US" sz="3200" dirty="0"/>
          </a:p>
          <a:p>
            <a:r>
              <a:rPr lang="en-US" sz="3200" dirty="0"/>
              <a:t>8. Investment Summary ……………………………… #</a:t>
            </a:r>
          </a:p>
          <a:p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11354D-B775-EA1F-CCF2-CD59E92DB526}"/>
              </a:ext>
            </a:extLst>
          </p:cNvPr>
          <p:cNvCxnSpPr/>
          <p:nvPr/>
        </p:nvCxnSpPr>
        <p:spPr>
          <a:xfrm>
            <a:off x="228600" y="11739998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ack background with blue and black text&#10;&#10;Description automatically generated">
            <a:extLst>
              <a:ext uri="{FF2B5EF4-FFF2-40B4-BE49-F238E27FC236}">
                <a16:creationId xmlns:a16="http://schemas.microsoft.com/office/drawing/2014/main" id="{168AB254-3AFF-2A19-7C37-2E9F6A065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6" b="33168"/>
          <a:stretch/>
        </p:blipFill>
        <p:spPr>
          <a:xfrm>
            <a:off x="114300" y="78102"/>
            <a:ext cx="2162628" cy="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17B2-7015-C294-68E8-4FDE94E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5A7F3E-752F-B2E6-F389-B51C993D063F}"/>
              </a:ext>
            </a:extLst>
          </p:cNvPr>
          <p:cNvCxnSpPr/>
          <p:nvPr/>
        </p:nvCxnSpPr>
        <p:spPr>
          <a:xfrm>
            <a:off x="228600" y="745426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139117-30D7-75D4-3089-E7D0B96CFF7B}"/>
              </a:ext>
            </a:extLst>
          </p:cNvPr>
          <p:cNvSpPr txBox="1"/>
          <p:nvPr/>
        </p:nvSpPr>
        <p:spPr>
          <a:xfrm>
            <a:off x="424543" y="897363"/>
            <a:ext cx="330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Executive Summary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17A6D8-C0E0-DA83-9126-57BEA3699787}"/>
              </a:ext>
            </a:extLst>
          </p:cNvPr>
          <p:cNvCxnSpPr/>
          <p:nvPr/>
        </p:nvCxnSpPr>
        <p:spPr>
          <a:xfrm>
            <a:off x="228600" y="11739998"/>
            <a:ext cx="9144000" cy="0"/>
          </a:xfrm>
          <a:prstGeom prst="line">
            <a:avLst/>
          </a:prstGeom>
          <a:ln>
            <a:solidFill>
              <a:srgbClr val="DE57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ack background with blue and black text&#10;&#10;Description automatically generated">
            <a:extLst>
              <a:ext uri="{FF2B5EF4-FFF2-40B4-BE49-F238E27FC236}">
                <a16:creationId xmlns:a16="http://schemas.microsoft.com/office/drawing/2014/main" id="{08A7FA79-F1A7-F096-187F-768615A6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6" b="33168"/>
          <a:stretch/>
        </p:blipFill>
        <p:spPr>
          <a:xfrm>
            <a:off x="114300" y="78102"/>
            <a:ext cx="2162628" cy="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17B2-7015-C294-68E8-4FDE94E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5A7F3E-752F-B2E6-F389-B51C993D063F}"/>
              </a:ext>
            </a:extLst>
          </p:cNvPr>
          <p:cNvCxnSpPr/>
          <p:nvPr/>
        </p:nvCxnSpPr>
        <p:spPr>
          <a:xfrm>
            <a:off x="228600" y="745426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F0B2B0-F1CF-84E7-3A44-03C6EC9371E7}"/>
              </a:ext>
            </a:extLst>
          </p:cNvPr>
          <p:cNvSpPr txBox="1"/>
          <p:nvPr/>
        </p:nvSpPr>
        <p:spPr>
          <a:xfrm>
            <a:off x="424543" y="897363"/>
            <a:ext cx="3191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Company Overview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33B205-CE02-0613-6FA4-4366EC3DD976}"/>
              </a:ext>
            </a:extLst>
          </p:cNvPr>
          <p:cNvCxnSpPr/>
          <p:nvPr/>
        </p:nvCxnSpPr>
        <p:spPr>
          <a:xfrm>
            <a:off x="228600" y="11739998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background with blue and black text&#10;&#10;Description automatically generated">
            <a:extLst>
              <a:ext uri="{FF2B5EF4-FFF2-40B4-BE49-F238E27FC236}">
                <a16:creationId xmlns:a16="http://schemas.microsoft.com/office/drawing/2014/main" id="{004220BA-29AF-D7EA-D774-370056487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6" b="33168"/>
          <a:stretch/>
        </p:blipFill>
        <p:spPr>
          <a:xfrm>
            <a:off x="114300" y="78102"/>
            <a:ext cx="2162628" cy="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3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17B2-7015-C294-68E8-4FDE94E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5A7F3E-752F-B2E6-F389-B51C993D063F}"/>
              </a:ext>
            </a:extLst>
          </p:cNvPr>
          <p:cNvCxnSpPr/>
          <p:nvPr/>
        </p:nvCxnSpPr>
        <p:spPr>
          <a:xfrm>
            <a:off x="228600" y="745426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927CDA-F9DA-89F9-1AAB-225CF9B4E89F}"/>
              </a:ext>
            </a:extLst>
          </p:cNvPr>
          <p:cNvSpPr txBox="1"/>
          <p:nvPr/>
        </p:nvSpPr>
        <p:spPr>
          <a:xfrm>
            <a:off x="424543" y="897363"/>
            <a:ext cx="295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Financial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FAB522-FC40-D9C6-B6F8-530F549AF306}"/>
              </a:ext>
            </a:extLst>
          </p:cNvPr>
          <p:cNvCxnSpPr/>
          <p:nvPr/>
        </p:nvCxnSpPr>
        <p:spPr>
          <a:xfrm>
            <a:off x="228600" y="11739998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background with blue and black text&#10;&#10;Description automatically generated">
            <a:extLst>
              <a:ext uri="{FF2B5EF4-FFF2-40B4-BE49-F238E27FC236}">
                <a16:creationId xmlns:a16="http://schemas.microsoft.com/office/drawing/2014/main" id="{59F503F6-3FEB-9345-F84F-C626B3929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6" b="33168"/>
          <a:stretch/>
        </p:blipFill>
        <p:spPr>
          <a:xfrm>
            <a:off x="114300" y="78102"/>
            <a:ext cx="2162628" cy="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17B2-7015-C294-68E8-4FDE94E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5A7F3E-752F-B2E6-F389-B51C993D063F}"/>
              </a:ext>
            </a:extLst>
          </p:cNvPr>
          <p:cNvCxnSpPr/>
          <p:nvPr/>
        </p:nvCxnSpPr>
        <p:spPr>
          <a:xfrm>
            <a:off x="228600" y="745426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3A964B-955C-C80D-FE4D-BD81D110CD11}"/>
              </a:ext>
            </a:extLst>
          </p:cNvPr>
          <p:cNvSpPr txBox="1"/>
          <p:nvPr/>
        </p:nvSpPr>
        <p:spPr>
          <a:xfrm>
            <a:off x="424543" y="897363"/>
            <a:ext cx="2610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Market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16CD7E-FA39-ECD7-DB2F-B94C43732518}"/>
              </a:ext>
            </a:extLst>
          </p:cNvPr>
          <p:cNvCxnSpPr/>
          <p:nvPr/>
        </p:nvCxnSpPr>
        <p:spPr>
          <a:xfrm>
            <a:off x="228600" y="11739998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background with blue and black text&#10;&#10;Description automatically generated">
            <a:extLst>
              <a:ext uri="{FF2B5EF4-FFF2-40B4-BE49-F238E27FC236}">
                <a16:creationId xmlns:a16="http://schemas.microsoft.com/office/drawing/2014/main" id="{8B508CB9-EBAD-7945-5932-A82A9E32D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6" b="33168"/>
          <a:stretch/>
        </p:blipFill>
        <p:spPr>
          <a:xfrm>
            <a:off x="114300" y="78102"/>
            <a:ext cx="2162628" cy="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17B2-7015-C294-68E8-4FDE94E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5A7F3E-752F-B2E6-F389-B51C993D063F}"/>
              </a:ext>
            </a:extLst>
          </p:cNvPr>
          <p:cNvCxnSpPr/>
          <p:nvPr/>
        </p:nvCxnSpPr>
        <p:spPr>
          <a:xfrm>
            <a:off x="228600" y="745426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E993C5-5F0B-858C-036B-280F2E27F461}"/>
              </a:ext>
            </a:extLst>
          </p:cNvPr>
          <p:cNvSpPr txBox="1"/>
          <p:nvPr/>
        </p:nvSpPr>
        <p:spPr>
          <a:xfrm>
            <a:off x="424543" y="897363"/>
            <a:ext cx="463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Risk Analysis and Mitigations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CF8C58-8FE6-3D12-A11F-7917D57E4F55}"/>
              </a:ext>
            </a:extLst>
          </p:cNvPr>
          <p:cNvCxnSpPr/>
          <p:nvPr/>
        </p:nvCxnSpPr>
        <p:spPr>
          <a:xfrm>
            <a:off x="228600" y="11739998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background with blue and black text&#10;&#10;Description automatically generated">
            <a:extLst>
              <a:ext uri="{FF2B5EF4-FFF2-40B4-BE49-F238E27FC236}">
                <a16:creationId xmlns:a16="http://schemas.microsoft.com/office/drawing/2014/main" id="{4AA16FFC-F020-A4CE-A830-1962A2673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6" b="33168"/>
          <a:stretch/>
        </p:blipFill>
        <p:spPr>
          <a:xfrm>
            <a:off x="114300" y="78102"/>
            <a:ext cx="2162628" cy="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17B2-7015-C294-68E8-4FDE94E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5A7F3E-752F-B2E6-F389-B51C993D063F}"/>
              </a:ext>
            </a:extLst>
          </p:cNvPr>
          <p:cNvCxnSpPr/>
          <p:nvPr/>
        </p:nvCxnSpPr>
        <p:spPr>
          <a:xfrm>
            <a:off x="228600" y="745426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48B2F6-B90F-BEF8-67C5-56F5C98B945F}"/>
              </a:ext>
            </a:extLst>
          </p:cNvPr>
          <p:cNvSpPr txBox="1"/>
          <p:nvPr/>
        </p:nvSpPr>
        <p:spPr>
          <a:xfrm>
            <a:off x="424543" y="897363"/>
            <a:ext cx="372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Legal and Compliance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316119-B92C-5327-6363-29B4B5BC3908}"/>
              </a:ext>
            </a:extLst>
          </p:cNvPr>
          <p:cNvCxnSpPr/>
          <p:nvPr/>
        </p:nvCxnSpPr>
        <p:spPr>
          <a:xfrm>
            <a:off x="228600" y="11739998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background with blue and black text&#10;&#10;Description automatically generated">
            <a:extLst>
              <a:ext uri="{FF2B5EF4-FFF2-40B4-BE49-F238E27FC236}">
                <a16:creationId xmlns:a16="http://schemas.microsoft.com/office/drawing/2014/main" id="{50164C12-EC0F-714D-AADB-8F46DAFB4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6" b="33168"/>
          <a:stretch/>
        </p:blipFill>
        <p:spPr>
          <a:xfrm>
            <a:off x="114300" y="78102"/>
            <a:ext cx="2162628" cy="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17B2-7015-C294-68E8-4FDE94E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15D2-C1D1-6145-944D-8868E93FEA8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5A7F3E-752F-B2E6-F389-B51C993D063F}"/>
              </a:ext>
            </a:extLst>
          </p:cNvPr>
          <p:cNvCxnSpPr/>
          <p:nvPr/>
        </p:nvCxnSpPr>
        <p:spPr>
          <a:xfrm>
            <a:off x="228600" y="745426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48B2F6-B90F-BEF8-67C5-56F5C98B945F}"/>
              </a:ext>
            </a:extLst>
          </p:cNvPr>
          <p:cNvSpPr txBox="1"/>
          <p:nvPr/>
        </p:nvSpPr>
        <p:spPr>
          <a:xfrm>
            <a:off x="424543" y="897363"/>
            <a:ext cx="3719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Management Overview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226BAB-CB8C-8AC1-5275-D33028680CD0}"/>
              </a:ext>
            </a:extLst>
          </p:cNvPr>
          <p:cNvCxnSpPr/>
          <p:nvPr/>
        </p:nvCxnSpPr>
        <p:spPr>
          <a:xfrm>
            <a:off x="228600" y="11739998"/>
            <a:ext cx="9144000" cy="0"/>
          </a:xfrm>
          <a:prstGeom prst="line">
            <a:avLst/>
          </a:prstGeom>
          <a:ln>
            <a:solidFill>
              <a:srgbClr val="4E80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background with blue and black text&#10;&#10;Description automatically generated">
            <a:extLst>
              <a:ext uri="{FF2B5EF4-FFF2-40B4-BE49-F238E27FC236}">
                <a16:creationId xmlns:a16="http://schemas.microsoft.com/office/drawing/2014/main" id="{746BF136-26D3-3CD3-BA50-67992B8CE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6" b="33168"/>
          <a:stretch/>
        </p:blipFill>
        <p:spPr>
          <a:xfrm>
            <a:off x="114300" y="78102"/>
            <a:ext cx="2162628" cy="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96</Words>
  <Application>Microsoft Macintosh PowerPoint</Application>
  <PresentationFormat>A3 Paper (297x420 mm)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Mistry</dc:creator>
  <cp:lastModifiedBy>Jay Mistry</cp:lastModifiedBy>
  <cp:revision>2</cp:revision>
  <dcterms:created xsi:type="dcterms:W3CDTF">2024-04-29T20:55:24Z</dcterms:created>
  <dcterms:modified xsi:type="dcterms:W3CDTF">2024-05-21T18:07:46Z</dcterms:modified>
</cp:coreProperties>
</file>