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0EAD-A027-265E-7DF3-5D7415636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3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4AB20-C34D-C4BF-33DF-16D5158B4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Rifqi Ahmad </a:t>
            </a:r>
            <a:r>
              <a:rPr lang="en-US" dirty="0" err="1"/>
              <a:t>Pratama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6150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9323-BBBA-3375-A2CC-A3A37DE6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4986681"/>
          </a:xfrm>
        </p:spPr>
        <p:txBody>
          <a:bodyPr>
            <a:normAutofit/>
          </a:bodyPr>
          <a:lstStyle/>
          <a:p>
            <a:pPr algn="ctr"/>
            <a:br>
              <a:rPr lang="en-US" sz="4400" dirty="0"/>
            </a:br>
            <a:br>
              <a:rPr lang="en-ID" sz="4400" dirty="0"/>
            </a:br>
            <a:br>
              <a:rPr lang="en-ID" sz="4400"/>
            </a:br>
            <a:br>
              <a:rPr lang="en-ID" sz="4400" dirty="0"/>
            </a:br>
            <a:r>
              <a:rPr lang="en-ID" sz="4400" dirty="0" err="1"/>
              <a:t>Terima</a:t>
            </a:r>
            <a:r>
              <a:rPr lang="en-ID" sz="4400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417158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55AE-A499-E805-C8F6-47AEA0BE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Objective	</a:t>
            </a:r>
            <a:endParaRPr lang="en-ID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2063-B2AA-75AC-9530-FF14A2F38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/>
              <a:t>Asynchromous</a:t>
            </a:r>
            <a:endParaRPr lang="en-US" sz="3200" dirty="0"/>
          </a:p>
          <a:p>
            <a:r>
              <a:rPr lang="en-US" sz="3200" dirty="0"/>
              <a:t>Promise</a:t>
            </a:r>
          </a:p>
          <a:p>
            <a:r>
              <a:rPr lang="en-US" sz="3200" dirty="0"/>
              <a:t>Callback Asynchronous</a:t>
            </a:r>
          </a:p>
          <a:p>
            <a:r>
              <a:rPr lang="en-US" sz="3200" dirty="0"/>
              <a:t>Async Await</a:t>
            </a:r>
          </a:p>
          <a:p>
            <a:r>
              <a:rPr lang="en-US" sz="3200" dirty="0"/>
              <a:t>Try catch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0133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A628-5024-222E-3B73-55971B3C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Asynchronous</a:t>
            </a:r>
            <a:endParaRPr lang="en-ID" sz="3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76A822-FE21-3815-ED60-FA17045DDD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461" y="2040835"/>
            <a:ext cx="7686261" cy="165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83AA57-F285-B1DF-023E-5FF9C7A39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022" y="3880399"/>
            <a:ext cx="7461699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89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DFAF-2087-C6AD-8A02-E15ED340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Callback</a:t>
            </a:r>
            <a:endParaRPr lang="en-ID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0AF5-CDF1-4AFE-4AF1-115E57234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Callback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pada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Javascript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adalah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sebuah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 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fungsi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yang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dikirimkan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sebagai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parameter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fungsi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lainnya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.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Fungsi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diatas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adalah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sebuah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contoh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callback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yang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berjalan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secara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Synchronous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karena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fungsi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callback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langsung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dieksekusi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pada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sebuah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proses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fungsi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yang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memiliki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</a:t>
            </a:r>
            <a:r>
              <a:rPr lang="en-ID" sz="3200" i="0" dirty="0" err="1">
                <a:solidFill>
                  <a:srgbClr val="202124"/>
                </a:solidFill>
                <a:effectLst/>
                <a:latin typeface="Gill Sans MT (Body)"/>
              </a:rPr>
              <a:t>sifat</a:t>
            </a:r>
            <a:r>
              <a:rPr lang="en-ID" sz="3200" i="0" dirty="0">
                <a:solidFill>
                  <a:srgbClr val="202124"/>
                </a:solidFill>
                <a:effectLst/>
                <a:latin typeface="Gill Sans MT (Body)"/>
              </a:rPr>
              <a:t> synchronous.</a:t>
            </a:r>
            <a:endParaRPr lang="en-ID" sz="3200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8843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86B4-8321-0584-31CC-5E3AE28F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Promise</a:t>
            </a:r>
            <a:endParaRPr lang="en-ID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8895C-AA15-8547-2B0D-5C9D2F6B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Promise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object request </a:t>
            </a:r>
            <a:r>
              <a:rPr lang="en-US" sz="3200" dirty="0" err="1"/>
              <a:t>pengolahan</a:t>
            </a:r>
            <a:r>
              <a:rPr lang="en-US" sz="3200" dirty="0"/>
              <a:t> data yang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asynchromous</a:t>
            </a:r>
            <a:r>
              <a:rPr lang="en-US" sz="3200" dirty="0"/>
              <a:t> </a:t>
            </a:r>
            <a:r>
              <a:rPr lang="en-US" sz="3200" dirty="0" err="1"/>
              <a:t>seperti</a:t>
            </a:r>
            <a:r>
              <a:rPr lang="en-US" sz="3200" dirty="0"/>
              <a:t> ajax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92974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5EA3-AECC-E32A-AF10-5F879DE4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Promise</a:t>
            </a:r>
            <a:endParaRPr lang="en-ID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7DF51-CA92-1068-A023-6D6786E5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200" b="0" i="0" u="none" strike="noStrike" dirty="0">
                <a:effectLst/>
                <a:latin typeface="Gill Sans MT (Body)"/>
              </a:rPr>
              <a:t>Promise </a:t>
            </a:r>
            <a:r>
              <a:rPr lang="en-ID" sz="3200" b="0" i="0" u="none" strike="noStrike" dirty="0" err="1">
                <a:effectLst/>
                <a:latin typeface="Gill Sans MT (Body)"/>
              </a:rPr>
              <a:t>ada</a:t>
            </a:r>
            <a:r>
              <a:rPr lang="en-ID" sz="3200" b="0" i="0" u="none" strike="noStrike" dirty="0">
                <a:effectLst/>
                <a:latin typeface="Gill Sans MT (Body)"/>
              </a:rPr>
              <a:t> di salah </a:t>
            </a:r>
            <a:r>
              <a:rPr lang="en-ID" sz="3200" b="0" i="0" u="none" strike="noStrike" dirty="0" err="1">
                <a:effectLst/>
                <a:latin typeface="Gill Sans MT (Body)"/>
              </a:rPr>
              <a:t>satu</a:t>
            </a:r>
            <a:r>
              <a:rPr lang="en-ID" sz="3200" b="0" i="0" u="none" strike="noStrike" dirty="0">
                <a:effectLst/>
                <a:latin typeface="Gill Sans MT (Body)"/>
              </a:rPr>
              <a:t> state </a:t>
            </a:r>
            <a:r>
              <a:rPr lang="en-ID" sz="3200" b="0" i="0" u="none" strike="noStrike" dirty="0" err="1">
                <a:effectLst/>
                <a:latin typeface="Gill Sans MT (Body)"/>
              </a:rPr>
              <a:t>ini</a:t>
            </a:r>
            <a:r>
              <a:rPr lang="en-ID" sz="3200" b="0" i="0" u="none" strike="noStrike" dirty="0">
                <a:effectLst/>
                <a:latin typeface="Gill Sans MT (Body)"/>
              </a:rPr>
              <a:t>:</a:t>
            </a:r>
            <a:endParaRPr lang="en-ID" sz="3200" b="0" dirty="0">
              <a:effectLst/>
              <a:latin typeface="Gill Sans MT (Body)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3200" b="0" i="0" u="none" strike="noStrike" dirty="0">
                <a:effectLst/>
                <a:latin typeface="Gill Sans MT (Body)"/>
              </a:rPr>
              <a:t>Pending → </a:t>
            </a:r>
            <a:r>
              <a:rPr lang="en-ID" sz="3200" b="0" i="0" u="none" strike="noStrike" dirty="0" err="1">
                <a:effectLst/>
                <a:latin typeface="Gill Sans MT (Body)"/>
              </a:rPr>
              <a:t>keadaan</a:t>
            </a:r>
            <a:r>
              <a:rPr lang="en-ID" sz="3200" b="0" i="0" u="none" strike="noStrike" dirty="0">
                <a:effectLst/>
                <a:latin typeface="Gill Sans MT (Body)"/>
              </a:rPr>
              <a:t> </a:t>
            </a:r>
            <a:r>
              <a:rPr lang="en-ID" sz="3200" b="0" i="0" u="none" strike="noStrike" dirty="0" err="1">
                <a:effectLst/>
                <a:latin typeface="Gill Sans MT (Body)"/>
              </a:rPr>
              <a:t>awal</a:t>
            </a:r>
            <a:r>
              <a:rPr lang="en-ID" sz="3200" b="0" i="0" u="none" strike="noStrike" dirty="0">
                <a:effectLst/>
                <a:latin typeface="Gill Sans MT (Body)"/>
              </a:rPr>
              <a:t>, </a:t>
            </a:r>
            <a:r>
              <a:rPr lang="en-ID" sz="3200" b="0" i="0" u="none" strike="noStrike" dirty="0" err="1">
                <a:effectLst/>
                <a:latin typeface="Gill Sans MT (Body)"/>
              </a:rPr>
              <a:t>tidak</a:t>
            </a:r>
            <a:r>
              <a:rPr lang="en-ID" sz="3200" b="0" i="0" u="none" strike="noStrike" dirty="0">
                <a:effectLst/>
                <a:latin typeface="Gill Sans MT (Body)"/>
              </a:rPr>
              <a:t> </a:t>
            </a:r>
            <a:r>
              <a:rPr lang="en-ID" sz="3200" b="0" i="0" u="none" strike="noStrike" dirty="0" err="1">
                <a:effectLst/>
                <a:latin typeface="Gill Sans MT (Body)"/>
              </a:rPr>
              <a:t>terpenuhi</a:t>
            </a:r>
            <a:r>
              <a:rPr lang="en-ID" sz="3200" b="0" i="0" u="none" strike="noStrike" dirty="0">
                <a:effectLst/>
                <a:latin typeface="Gill Sans MT (Body)"/>
              </a:rPr>
              <a:t> </a:t>
            </a:r>
            <a:r>
              <a:rPr lang="en-ID" sz="3200" b="0" i="0" u="none" strike="noStrike" dirty="0" err="1">
                <a:effectLst/>
                <a:latin typeface="Gill Sans MT (Body)"/>
              </a:rPr>
              <a:t>atau</a:t>
            </a:r>
            <a:r>
              <a:rPr lang="en-ID" sz="3200" b="0" i="0" u="none" strike="noStrike" dirty="0">
                <a:effectLst/>
                <a:latin typeface="Gill Sans MT (Body)"/>
              </a:rPr>
              <a:t> </a:t>
            </a:r>
            <a:r>
              <a:rPr lang="en-ID" sz="3200" b="0" i="0" u="none" strike="noStrike" dirty="0" err="1">
                <a:effectLst/>
                <a:latin typeface="Gill Sans MT (Body)"/>
              </a:rPr>
              <a:t>ditolak</a:t>
            </a:r>
            <a:endParaRPr lang="en-ID" sz="3200" b="0" i="0" u="none" strike="noStrike" dirty="0">
              <a:effectLst/>
              <a:latin typeface="Gill Sans MT (Body)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3200" b="0" i="0" u="none" strike="noStrike" dirty="0">
                <a:effectLst/>
                <a:latin typeface="Gill Sans MT (Body)"/>
              </a:rPr>
              <a:t>Fulfilled  → </a:t>
            </a:r>
            <a:r>
              <a:rPr lang="en-ID" sz="3200" b="0" i="0" u="none" strike="noStrike" dirty="0" err="1">
                <a:effectLst/>
                <a:latin typeface="Gill Sans MT (Body)"/>
              </a:rPr>
              <a:t>artinya</a:t>
            </a:r>
            <a:r>
              <a:rPr lang="en-ID" sz="3200" b="0" i="0" u="none" strike="noStrike" dirty="0">
                <a:effectLst/>
                <a:latin typeface="Gill Sans MT (Body)"/>
              </a:rPr>
              <a:t> </a:t>
            </a:r>
            <a:r>
              <a:rPr lang="en-ID" sz="3200" b="0" i="0" u="none" strike="noStrike" dirty="0" err="1">
                <a:effectLst/>
                <a:latin typeface="Gill Sans MT (Body)"/>
              </a:rPr>
              <a:t>operasi</a:t>
            </a:r>
            <a:r>
              <a:rPr lang="en-ID" sz="3200" b="0" i="0" u="none" strike="noStrike" dirty="0">
                <a:effectLst/>
                <a:latin typeface="Gill Sans MT (Body)"/>
              </a:rPr>
              <a:t> </a:t>
            </a:r>
            <a:r>
              <a:rPr lang="en-ID" sz="3200" b="0" i="0" u="none" strike="noStrike" dirty="0" err="1">
                <a:effectLst/>
                <a:latin typeface="Gill Sans MT (Body)"/>
              </a:rPr>
              <a:t>selesai</a:t>
            </a:r>
            <a:r>
              <a:rPr lang="en-ID" sz="3200" b="0" i="0" u="none" strike="noStrike" dirty="0">
                <a:effectLst/>
                <a:latin typeface="Gill Sans MT (Body)"/>
              </a:rPr>
              <a:t> </a:t>
            </a:r>
            <a:r>
              <a:rPr lang="en-ID" sz="3200" b="0" i="0" u="none" strike="noStrike" dirty="0" err="1">
                <a:effectLst/>
                <a:latin typeface="Gill Sans MT (Body)"/>
              </a:rPr>
              <a:t>dengan</a:t>
            </a:r>
            <a:r>
              <a:rPr lang="en-ID" sz="3200" b="0" i="0" u="none" strike="noStrike" dirty="0">
                <a:effectLst/>
                <a:latin typeface="Gill Sans MT (Body)"/>
              </a:rPr>
              <a:t> </a:t>
            </a:r>
            <a:r>
              <a:rPr lang="en-ID" sz="3200" b="0" i="0" u="none" strike="noStrike" dirty="0" err="1">
                <a:effectLst/>
                <a:latin typeface="Gill Sans MT (Body)"/>
              </a:rPr>
              <a:t>sukses</a:t>
            </a:r>
            <a:r>
              <a:rPr lang="en-ID" sz="3200" b="0" i="0" u="none" strike="noStrike" dirty="0">
                <a:effectLst/>
                <a:latin typeface="Gill Sans MT (Body)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3200" b="0" i="0" u="none" strike="noStrike" dirty="0">
                <a:effectLst/>
                <a:latin typeface="Gill Sans MT (Body)"/>
              </a:rPr>
              <a:t>Rejected  → </a:t>
            </a:r>
            <a:r>
              <a:rPr lang="en-ID" sz="3200" b="0" i="0" u="none" strike="noStrike" dirty="0" err="1">
                <a:effectLst/>
                <a:latin typeface="Gill Sans MT (Body)"/>
              </a:rPr>
              <a:t>artinya</a:t>
            </a:r>
            <a:r>
              <a:rPr lang="en-ID" sz="3200" b="0" i="0" u="none" strike="noStrike" dirty="0">
                <a:effectLst/>
                <a:latin typeface="Gill Sans MT (Body)"/>
              </a:rPr>
              <a:t> </a:t>
            </a:r>
            <a:r>
              <a:rPr lang="en-ID" sz="3200" b="0" i="0" u="none" strike="noStrike" dirty="0" err="1">
                <a:effectLst/>
                <a:latin typeface="Gill Sans MT (Body)"/>
              </a:rPr>
              <a:t>operasi</a:t>
            </a:r>
            <a:r>
              <a:rPr lang="en-ID" sz="3200" b="0" i="0" u="none" strike="noStrike" dirty="0">
                <a:effectLst/>
                <a:latin typeface="Gill Sans MT (Body)"/>
              </a:rPr>
              <a:t> </a:t>
            </a:r>
            <a:r>
              <a:rPr lang="en-ID" sz="3200" b="0" i="0" u="none" strike="noStrike" dirty="0" err="1">
                <a:effectLst/>
                <a:latin typeface="Gill Sans MT (Body)"/>
              </a:rPr>
              <a:t>gagal</a:t>
            </a:r>
            <a:r>
              <a:rPr lang="en-ID" sz="3200" b="0" i="0" u="none" strike="noStrike" dirty="0">
                <a:effectLst/>
                <a:latin typeface="Gill Sans MT (Body)"/>
              </a:rPr>
              <a:t>.</a:t>
            </a:r>
          </a:p>
          <a:p>
            <a:endParaRPr lang="en-ID" sz="3200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51412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9BFF-B8B4-ABDA-F8DD-4727D57B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Promise (then catch)</a:t>
            </a:r>
            <a:endParaRPr lang="en-ID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E480F-E315-7D79-30A3-7A0B1EA9E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824" y="2713537"/>
            <a:ext cx="7916218" cy="1752445"/>
          </a:xfrm>
        </p:spPr>
      </p:pic>
    </p:spTree>
    <p:extLst>
      <p:ext uri="{BB962C8B-B14F-4D97-AF65-F5344CB8AC3E}">
        <p14:creationId xmlns:p14="http://schemas.microsoft.com/office/powerpoint/2010/main" val="266129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BE61-2FC7-DBE5-4046-D7254BDB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3600" b="1" i="0" u="none" strike="noStrike" dirty="0">
                <a:effectLst/>
                <a:latin typeface="Gill Sans MT (Headings)"/>
              </a:rPr>
              <a:t>async/await</a:t>
            </a:r>
            <a:br>
              <a:rPr lang="en-ID" sz="3600" b="0" dirty="0">
                <a:effectLst/>
                <a:latin typeface="Gill Sans MT (Headings)"/>
              </a:rPr>
            </a:br>
            <a:br>
              <a:rPr lang="en-ID" sz="3600" dirty="0">
                <a:latin typeface="Gill Sans MT (Headings)"/>
              </a:rPr>
            </a:br>
            <a:endParaRPr lang="en-ID" sz="3600" dirty="0">
              <a:latin typeface="Gill Sans M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2791-0806-7FAC-8B4B-7D1A332E3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800" b="0" i="0" u="none" strike="noStrike" dirty="0">
                <a:effectLst/>
                <a:latin typeface="Gill Sans MT (Headings)"/>
              </a:rPr>
              <a:t>async → </a:t>
            </a:r>
            <a:r>
              <a:rPr lang="en-ID" sz="2800" b="0" i="0" u="none" strike="noStrike" dirty="0" err="1">
                <a:effectLst/>
                <a:latin typeface="Gill Sans MT (Headings)"/>
              </a:rPr>
              <a:t>mengubah</a:t>
            </a:r>
            <a:r>
              <a:rPr lang="en-ID" sz="2800" b="0" i="0" u="none" strike="noStrike" dirty="0">
                <a:effectLst/>
                <a:latin typeface="Gill Sans MT (Headings)"/>
              </a:rPr>
              <a:t> function </a:t>
            </a:r>
            <a:r>
              <a:rPr lang="en-ID" sz="2800" b="0" i="0" u="none" strike="noStrike" dirty="0" err="1">
                <a:effectLst/>
                <a:latin typeface="Gill Sans MT (Headings)"/>
              </a:rPr>
              <a:t>menjadi</a:t>
            </a:r>
            <a:r>
              <a:rPr lang="en-ID" sz="2800" b="0" i="0" u="none" strike="noStrike" dirty="0">
                <a:effectLst/>
                <a:latin typeface="Gill Sans MT (Headings)"/>
              </a:rPr>
              <a:t> synchronous</a:t>
            </a:r>
            <a:endParaRPr lang="en-ID" sz="2800" b="0" dirty="0">
              <a:effectLst/>
              <a:latin typeface="Gill Sans MT (Headings)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800" b="0" i="0" u="none" strike="noStrike" dirty="0">
                <a:effectLst/>
                <a:latin typeface="Gill Sans MT (Headings)"/>
              </a:rPr>
              <a:t>await → </a:t>
            </a:r>
            <a:r>
              <a:rPr lang="en-ID" sz="2800" b="0" i="0" u="none" strike="noStrike" dirty="0" err="1">
                <a:effectLst/>
                <a:latin typeface="Gill Sans MT (Headings)"/>
              </a:rPr>
              <a:t>menunda</a:t>
            </a:r>
            <a:r>
              <a:rPr lang="en-ID" sz="2800" b="0" i="0" u="none" strike="noStrike" dirty="0">
                <a:effectLst/>
                <a:latin typeface="Gill Sans MT (Headings)"/>
              </a:rPr>
              <a:t> </a:t>
            </a:r>
            <a:r>
              <a:rPr lang="en-ID" sz="2800" b="0" i="0" u="none" strike="noStrike" dirty="0" err="1">
                <a:effectLst/>
                <a:latin typeface="Gill Sans MT (Headings)"/>
              </a:rPr>
              <a:t>eksekusi</a:t>
            </a:r>
            <a:r>
              <a:rPr lang="en-ID" sz="2800" b="0" i="0" u="none" strike="noStrike" dirty="0">
                <a:effectLst/>
                <a:latin typeface="Gill Sans MT (Headings)"/>
              </a:rPr>
              <a:t> </a:t>
            </a:r>
            <a:r>
              <a:rPr lang="en-ID" sz="2800" b="0" i="0" u="none" strike="noStrike" dirty="0" err="1">
                <a:effectLst/>
                <a:latin typeface="Gill Sans MT (Headings)"/>
              </a:rPr>
              <a:t>hingga</a:t>
            </a:r>
            <a:r>
              <a:rPr lang="en-ID" sz="2800" b="0" i="0" u="none" strike="noStrike" dirty="0">
                <a:effectLst/>
                <a:latin typeface="Gill Sans MT (Headings)"/>
              </a:rPr>
              <a:t> proses asynchronous </a:t>
            </a:r>
            <a:r>
              <a:rPr lang="en-ID" sz="2800" b="0" i="0" u="none" strike="noStrike" dirty="0" err="1">
                <a:effectLst/>
                <a:latin typeface="Gill Sans MT (Headings)"/>
              </a:rPr>
              <a:t>selesai</a:t>
            </a:r>
            <a:endParaRPr lang="en-ID" sz="2800" b="0" dirty="0">
              <a:effectLst/>
              <a:latin typeface="Gill Sans MT (Headings)"/>
            </a:endParaRPr>
          </a:p>
          <a:p>
            <a:pPr marL="0" indent="0">
              <a:buNone/>
            </a:pPr>
            <a:endParaRPr lang="en-ID" sz="2800" dirty="0">
              <a:latin typeface="Gill Sans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81414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195D-76FE-89D1-5844-168260BD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600" b="1" i="0" u="none" strike="noStrike" dirty="0">
                <a:effectLst/>
                <a:latin typeface="Gill Sans MT (Headings)"/>
              </a:rPr>
              <a:t>try catch dan finally</a:t>
            </a:r>
            <a:endParaRPr lang="en-ID" sz="5400" dirty="0">
              <a:latin typeface="Gill Sans M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C756-FADA-B5C4-A938-C2002638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2200" b="0" i="0" u="none" strike="noStrike" dirty="0">
                <a:effectLst/>
                <a:latin typeface="Gill Sans MT (Headings)"/>
              </a:rPr>
              <a:t>Try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D" sz="2200" b="0" i="0" u="none" strike="noStrike" dirty="0" err="1">
                <a:effectLst/>
                <a:latin typeface="Gill Sans MT (Headings)"/>
              </a:rPr>
              <a:t>biasanya</a:t>
            </a:r>
            <a:r>
              <a:rPr lang="en-ID" sz="2200" b="0" i="0" u="none" strike="noStrike" dirty="0">
                <a:effectLst/>
                <a:latin typeface="Gill Sans MT (Headings)"/>
              </a:rPr>
              <a:t>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kita</a:t>
            </a:r>
            <a:r>
              <a:rPr lang="en-ID" sz="2200" b="0" i="0" u="none" strike="noStrike" dirty="0">
                <a:effectLst/>
                <a:latin typeface="Gill Sans MT (Headings)"/>
              </a:rPr>
              <a:t>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sisipkan</a:t>
            </a:r>
            <a:r>
              <a:rPr lang="en-ID" sz="2200" b="0" i="0" u="none" strike="noStrike" dirty="0">
                <a:effectLst/>
                <a:latin typeface="Gill Sans MT (Headings)"/>
              </a:rPr>
              <a:t> code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javascript</a:t>
            </a:r>
            <a:r>
              <a:rPr lang="en-ID" sz="2200" b="0" i="0" u="none" strike="noStrike" dirty="0">
                <a:effectLst/>
                <a:latin typeface="Gill Sans MT (Headings)"/>
              </a:rPr>
              <a:t> yang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mungkin</a:t>
            </a:r>
            <a:r>
              <a:rPr lang="en-ID" sz="2200" b="0" i="0" u="none" strike="noStrike" dirty="0">
                <a:effectLst/>
                <a:latin typeface="Gill Sans MT (Headings)"/>
              </a:rPr>
              <a:t>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terjadi</a:t>
            </a:r>
            <a:r>
              <a:rPr lang="en-ID" sz="2200" b="0" i="0" u="none" strike="noStrike" dirty="0">
                <a:effectLst/>
                <a:latin typeface="Gill Sans MT (Headings)"/>
              </a:rPr>
              <a:t> error</a:t>
            </a:r>
            <a:endParaRPr lang="en-ID" sz="2200" b="0" dirty="0">
              <a:effectLst/>
              <a:latin typeface="Gill Sans MT (Headings)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2200" b="0" i="0" u="none" strike="noStrike" dirty="0">
                <a:effectLst/>
                <a:latin typeface="Gill Sans MT (Headings)"/>
              </a:rPr>
              <a:t>Catch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D" sz="2200" b="0" i="0" u="none" strike="noStrike" dirty="0" err="1">
                <a:effectLst/>
                <a:latin typeface="Gill Sans MT (Headings)"/>
              </a:rPr>
              <a:t>blok</a:t>
            </a:r>
            <a:r>
              <a:rPr lang="en-ID" sz="2200" b="0" i="0" u="none" strike="noStrike" dirty="0">
                <a:effectLst/>
                <a:latin typeface="Gill Sans MT (Headings)"/>
              </a:rPr>
              <a:t>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inilah</a:t>
            </a:r>
            <a:r>
              <a:rPr lang="en-ID" sz="2200" b="0" i="0" u="none" strike="noStrike" dirty="0">
                <a:effectLst/>
                <a:latin typeface="Gill Sans MT (Headings)"/>
              </a:rPr>
              <a:t> yang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akan</a:t>
            </a:r>
            <a:r>
              <a:rPr lang="en-ID" sz="2200" b="0" i="0" u="none" strike="noStrike" dirty="0">
                <a:effectLst/>
                <a:latin typeface="Gill Sans MT (Headings)"/>
              </a:rPr>
              <a:t>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menangkap</a:t>
            </a:r>
            <a:r>
              <a:rPr lang="en-ID" sz="2200" b="0" i="0" u="none" strike="noStrike" dirty="0">
                <a:effectLst/>
                <a:latin typeface="Gill Sans MT (Headings)"/>
              </a:rPr>
              <a:t> error yang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terjadi</a:t>
            </a:r>
            <a:r>
              <a:rPr lang="en-ID" sz="2200" b="0" i="0" u="none" strike="noStrike" dirty="0">
                <a:effectLst/>
                <a:latin typeface="Gill Sans MT (Headings)"/>
              </a:rPr>
              <a:t> pada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blok</a:t>
            </a:r>
            <a:r>
              <a:rPr lang="en-ID" sz="2200" b="0" i="0" u="none" strike="noStrike" dirty="0">
                <a:effectLst/>
                <a:latin typeface="Gill Sans MT (Headings)"/>
              </a:rPr>
              <a:t> Try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apabila</a:t>
            </a:r>
            <a:r>
              <a:rPr lang="en-ID" sz="2200" b="0" i="0" u="none" strike="noStrike" dirty="0">
                <a:effectLst/>
                <a:latin typeface="Gill Sans MT (Headings)"/>
              </a:rPr>
              <a:t> pada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blok</a:t>
            </a:r>
            <a:r>
              <a:rPr lang="en-ID" sz="2200" b="0" i="0" u="none" strike="noStrike" dirty="0">
                <a:effectLst/>
                <a:latin typeface="Gill Sans MT (Headings)"/>
              </a:rPr>
              <a:t> Try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si</a:t>
            </a:r>
            <a:r>
              <a:rPr lang="en-ID" sz="2200" b="0" i="0" u="none" strike="noStrike" dirty="0">
                <a:effectLst/>
                <a:latin typeface="Gill Sans MT (Headings)"/>
              </a:rPr>
              <a:t> error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muncul</a:t>
            </a:r>
            <a:r>
              <a:rPr lang="en-ID" sz="2200" b="0" i="0" u="none" strike="noStrike" dirty="0">
                <a:effectLst/>
                <a:latin typeface="Gill Sans MT (Headings)"/>
              </a:rPr>
              <a:t>.</a:t>
            </a:r>
            <a:endParaRPr lang="en-ID" sz="2200" b="0" dirty="0">
              <a:effectLst/>
              <a:latin typeface="Gill Sans MT (Headings)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2200" b="0" i="0" u="none" strike="noStrike" dirty="0">
                <a:effectLst/>
                <a:latin typeface="Gill Sans MT (Headings)"/>
              </a:rPr>
              <a:t>finally</a:t>
            </a:r>
          </a:p>
          <a:p>
            <a:pPr marL="449999" rtl="0">
              <a:spcBef>
                <a:spcPts val="0"/>
              </a:spcBef>
              <a:spcAft>
                <a:spcPts val="0"/>
              </a:spcAft>
            </a:pPr>
            <a:r>
              <a:rPr lang="en-ID" sz="2200" b="0" i="0" u="none" strike="noStrike" dirty="0" err="1">
                <a:effectLst/>
                <a:latin typeface="Gill Sans MT (Headings)"/>
              </a:rPr>
              <a:t>blok</a:t>
            </a:r>
            <a:r>
              <a:rPr lang="en-ID" sz="2200" b="0" i="0" u="none" strike="noStrike" dirty="0">
                <a:effectLst/>
                <a:latin typeface="Gill Sans MT (Headings)"/>
              </a:rPr>
              <a:t>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ini</a:t>
            </a:r>
            <a:r>
              <a:rPr lang="en-ID" sz="2200" b="0" i="0" u="none" strike="noStrike" dirty="0">
                <a:effectLst/>
                <a:latin typeface="Gill Sans MT (Headings)"/>
              </a:rPr>
              <a:t>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digunakan</a:t>
            </a:r>
            <a:r>
              <a:rPr lang="en-ID" sz="2200" b="0" i="0" u="none" strike="noStrike" dirty="0">
                <a:effectLst/>
                <a:latin typeface="Gill Sans MT (Headings)"/>
              </a:rPr>
              <a:t>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untuk</a:t>
            </a:r>
            <a:r>
              <a:rPr lang="en-ID" sz="2200" b="0" i="0" u="none" strike="noStrike" dirty="0">
                <a:effectLst/>
                <a:latin typeface="Gill Sans MT (Headings)"/>
              </a:rPr>
              <a:t>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apapun</a:t>
            </a:r>
            <a:r>
              <a:rPr lang="en-ID" sz="2200" b="0" i="0" u="none" strike="noStrike" dirty="0">
                <a:effectLst/>
                <a:latin typeface="Gill Sans MT (Headings)"/>
              </a:rPr>
              <a:t> yang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terjadi</a:t>
            </a:r>
            <a:r>
              <a:rPr lang="en-ID" sz="2200" b="0" i="0" u="none" strike="noStrike" dirty="0">
                <a:effectLst/>
                <a:latin typeface="Gill Sans MT (Headings)"/>
              </a:rPr>
              <a:t> pada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blok</a:t>
            </a:r>
            <a:r>
              <a:rPr lang="en-ID" sz="2200" b="0" i="0" u="none" strike="noStrike" dirty="0">
                <a:effectLst/>
                <a:latin typeface="Gill Sans MT (Headings)"/>
              </a:rPr>
              <a:t> Try,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baik</a:t>
            </a:r>
            <a:r>
              <a:rPr lang="en-ID" sz="2200" b="0" i="0" u="none" strike="noStrike" dirty="0">
                <a:effectLst/>
                <a:latin typeface="Gill Sans MT (Headings)"/>
              </a:rPr>
              <a:t>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itu</a:t>
            </a:r>
            <a:r>
              <a:rPr lang="en-ID" sz="2200" b="0" i="0" u="none" strike="noStrike" dirty="0">
                <a:effectLst/>
                <a:latin typeface="Gill Sans MT (Headings)"/>
              </a:rPr>
              <a:t> error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atau</a:t>
            </a:r>
            <a:r>
              <a:rPr lang="en-ID" sz="2200" b="0" i="0" u="none" strike="noStrike" dirty="0">
                <a:effectLst/>
                <a:latin typeface="Gill Sans MT (Headings)"/>
              </a:rPr>
              <a:t>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tidak</a:t>
            </a:r>
            <a:r>
              <a:rPr lang="en-ID" sz="2200" b="0" i="0" u="none" strike="noStrike" dirty="0">
                <a:effectLst/>
                <a:latin typeface="Gill Sans MT (Headings)"/>
              </a:rPr>
              <a:t>,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akan</a:t>
            </a:r>
            <a:r>
              <a:rPr lang="en-ID" sz="2200" b="0" i="0" u="none" strike="noStrike" dirty="0">
                <a:effectLst/>
                <a:latin typeface="Gill Sans MT (Headings)"/>
              </a:rPr>
              <a:t>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selalu</a:t>
            </a:r>
            <a:r>
              <a:rPr lang="en-ID" sz="2200" b="0" i="0" u="none" strike="noStrike" dirty="0">
                <a:effectLst/>
                <a:latin typeface="Gill Sans MT (Headings)"/>
              </a:rPr>
              <a:t> </a:t>
            </a:r>
            <a:r>
              <a:rPr lang="en-ID" sz="2200" b="0" i="0" u="none" strike="noStrike" dirty="0" err="1">
                <a:effectLst/>
                <a:latin typeface="Gill Sans MT (Headings)"/>
              </a:rPr>
              <a:t>dijalankan</a:t>
            </a:r>
            <a:r>
              <a:rPr lang="en-ID" sz="2200" b="0" i="0" u="none" strike="noStrike" dirty="0">
                <a:effectLst/>
                <a:latin typeface="Gill Sans MT (Headings)"/>
              </a:rPr>
              <a:t>.</a:t>
            </a:r>
            <a:endParaRPr lang="en-ID" sz="2200" b="0" dirty="0">
              <a:effectLst/>
              <a:latin typeface="Gill Sans MT (Headings)"/>
            </a:endParaRPr>
          </a:p>
          <a:p>
            <a:pPr marL="0" indent="0">
              <a:buNone/>
            </a:pPr>
            <a:endParaRPr lang="en-ID" sz="2200" dirty="0">
              <a:latin typeface="Gill Sans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0623340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140</TotalTime>
  <Words>186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Gill Sans MT (Body)</vt:lpstr>
      <vt:lpstr>Gill Sans MT (Headings)</vt:lpstr>
      <vt:lpstr>Gallery</vt:lpstr>
      <vt:lpstr>Javascript 3</vt:lpstr>
      <vt:lpstr>Objective </vt:lpstr>
      <vt:lpstr>Asynchronous</vt:lpstr>
      <vt:lpstr>Callback</vt:lpstr>
      <vt:lpstr>Promise</vt:lpstr>
      <vt:lpstr>Promise</vt:lpstr>
      <vt:lpstr>Promise (then catch)</vt:lpstr>
      <vt:lpstr>async/await  </vt:lpstr>
      <vt:lpstr>try catch dan finally</vt:lpstr>
      <vt:lpstr>   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3</dc:title>
  <dc:creator>rifqiahmad234a@gmail.com</dc:creator>
  <cp:lastModifiedBy>rifqiahmad234a@gmail.com</cp:lastModifiedBy>
  <cp:revision>4</cp:revision>
  <dcterms:created xsi:type="dcterms:W3CDTF">2022-08-07T22:39:42Z</dcterms:created>
  <dcterms:modified xsi:type="dcterms:W3CDTF">2022-08-08T00:59:49Z</dcterms:modified>
</cp:coreProperties>
</file>