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69" r:id="rId7"/>
    <p:sldId id="270" r:id="rId8"/>
    <p:sldId id="271" r:id="rId9"/>
    <p:sldId id="275" r:id="rId10"/>
    <p:sldId id="272" r:id="rId11"/>
    <p:sldId id="273" r:id="rId12"/>
    <p:sldId id="274" r:id="rId13"/>
    <p:sldId id="267" r:id="rId14"/>
    <p:sldId id="262" r:id="rId15"/>
    <p:sldId id="263" r:id="rId16"/>
    <p:sldId id="264" r:id="rId17"/>
    <p:sldId id="265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>
        <p:scale>
          <a:sx n="87" d="100"/>
          <a:sy n="87" d="100"/>
        </p:scale>
        <p:origin x="9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624D-3D88-49A5-84D9-EA7E030B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41668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TUGAS</a:t>
            </a:r>
            <a:endParaRPr lang="en-ID" sz="6600" b="1" dirty="0"/>
          </a:p>
        </p:txBody>
      </p:sp>
    </p:spTree>
    <p:extLst>
      <p:ext uri="{BB962C8B-B14F-4D97-AF65-F5344CB8AC3E}">
        <p14:creationId xmlns:p14="http://schemas.microsoft.com/office/powerpoint/2010/main" val="12882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E096E6-F636-4B62-B661-1D212B8BC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64" y="529470"/>
            <a:ext cx="7657169" cy="5841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E2B2C-754D-45FD-852A-A584B4587CA7}"/>
              </a:ext>
            </a:extLst>
          </p:cNvPr>
          <p:cNvSpPr txBox="1"/>
          <p:nvPr/>
        </p:nvSpPr>
        <p:spPr>
          <a:xfrm>
            <a:off x="8329534" y="764498"/>
            <a:ext cx="403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variable </a:t>
            </a:r>
            <a:r>
              <a:rPr lang="en-US" dirty="0" err="1"/>
              <a:t>nama</a:t>
            </a:r>
            <a:r>
              <a:rPr lang="en-US" dirty="0"/>
              <a:t> biodata dan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objek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197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82B73-C0DE-45F5-8E70-1CAE594E0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526" y="619179"/>
            <a:ext cx="7899093" cy="45367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379585-4CF0-440C-910E-E02A3BAF5C13}"/>
              </a:ext>
            </a:extLst>
          </p:cNvPr>
          <p:cNvSpPr txBox="1"/>
          <p:nvPr/>
        </p:nvSpPr>
        <p:spPr>
          <a:xfrm>
            <a:off x="1079653" y="5508434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157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9DA89-0146-4AAB-AE28-581E0F56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86" y="450937"/>
            <a:ext cx="5717693" cy="4092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50CF7-B6D1-4222-AAD7-CACF6AAA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26" y="450937"/>
            <a:ext cx="5443155" cy="4092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C0E6C-67EC-4FA7-9120-49E1279F7CD9}"/>
              </a:ext>
            </a:extLst>
          </p:cNvPr>
          <p:cNvSpPr txBox="1"/>
          <p:nvPr/>
        </p:nvSpPr>
        <p:spPr>
          <a:xfrm>
            <a:off x="550843" y="4792337"/>
            <a:ext cx="943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Source code pada </a:t>
            </a:r>
            <a:r>
              <a:rPr lang="en-US" dirty="0" err="1"/>
              <a:t>javascript</a:t>
            </a:r>
            <a:r>
              <a:rPr lang="en-US" dirty="0"/>
              <a:t> dan html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956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D853F-3521-4F85-956F-6131516F8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26265"/>
            <a:ext cx="7438222" cy="51819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D458E-41F6-4B10-96F4-C4E7557D32EC}"/>
              </a:ext>
            </a:extLst>
          </p:cNvPr>
          <p:cNvSpPr txBox="1"/>
          <p:nvPr/>
        </p:nvSpPr>
        <p:spPr>
          <a:xfrm>
            <a:off x="8802477" y="96948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Kebalik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801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E8934-14A4-480C-9EB8-40FD1537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053" y="616945"/>
            <a:ext cx="5357870" cy="4230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8ED3E-2E97-44FC-9708-C70AE0DC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94" y="616945"/>
            <a:ext cx="5717754" cy="4230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C155B-0269-44E8-B9EE-81190BE3E618}"/>
              </a:ext>
            </a:extLst>
          </p:cNvPr>
          <p:cNvSpPr txBox="1"/>
          <p:nvPr/>
        </p:nvSpPr>
        <p:spPr>
          <a:xfrm>
            <a:off x="470054" y="5133860"/>
            <a:ext cx="535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email dan </a:t>
            </a:r>
            <a:r>
              <a:rPr lang="en-US" dirty="0" err="1"/>
              <a:t>hobi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punya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spread operator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9A79A-BCE8-4EC2-A732-F6BD783552A9}"/>
              </a:ext>
            </a:extLst>
          </p:cNvPr>
          <p:cNvSpPr txBox="1"/>
          <p:nvPr/>
        </p:nvSpPr>
        <p:spPr>
          <a:xfrm>
            <a:off x="6096001" y="5133860"/>
            <a:ext cx="505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b) </a:t>
            </a:r>
            <a:r>
              <a:rPr lang="en-US" dirty="0" err="1"/>
              <a:t>Menampilkan</a:t>
            </a:r>
            <a:r>
              <a:rPr lang="en-US" dirty="0"/>
              <a:t> data city dan street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ID" sz="1800" dirty="0" err="1">
                <a:effectLst/>
                <a:latin typeface="Century Gothic (Body)"/>
                <a:ea typeface="Lato" panose="020F0502020204030203" pitchFamily="34" charset="0"/>
                <a:cs typeface="Lato" panose="020F0502020204030203" pitchFamily="34" charset="0"/>
              </a:rPr>
              <a:t>destructuring</a:t>
            </a:r>
            <a:endParaRPr lang="en-ID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2566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47CE-3756-404C-ADE6-CF4433A0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59295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>
                <a:solidFill>
                  <a:schemeClr val="tx1"/>
                </a:solidFill>
              </a:rPr>
              <a:t>Terima</a:t>
            </a:r>
            <a:r>
              <a:rPr lang="en-US" sz="6600" b="1" dirty="0">
                <a:solidFill>
                  <a:schemeClr val="tx1"/>
                </a:solidFill>
              </a:rPr>
              <a:t> Kasih</a:t>
            </a:r>
            <a:endParaRPr lang="en-ID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2041-F92F-4047-BE9A-F738F5AC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339565"/>
          </a:xfrm>
        </p:spPr>
        <p:txBody>
          <a:bodyPr/>
          <a:lstStyle/>
          <a:p>
            <a:pPr algn="ctr"/>
            <a:r>
              <a:rPr lang="en-US" sz="6600" b="1" dirty="0"/>
              <a:t>TEORI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25115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66A-B193-4D9C-9FD2-3D24B70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05B6-1AFD-4F70-B7EC-E96867E5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b="0" i="0" dirty="0">
                <a:effectLst/>
                <a:latin typeface="Century Gothic (Headings)"/>
              </a:rPr>
              <a:t>JavaScript </a:t>
            </a:r>
            <a:r>
              <a:rPr lang="en-ID" sz="2800" b="0" i="0" dirty="0" err="1">
                <a:effectLst/>
                <a:latin typeface="Century Gothic (Headings)"/>
              </a:rPr>
              <a:t>adalah</a:t>
            </a:r>
            <a:r>
              <a:rPr lang="en-ID" sz="2800" b="0" i="0" dirty="0">
                <a:effectLst/>
                <a:latin typeface="Century Gothic (Headings)"/>
              </a:rPr>
              <a:t> </a:t>
            </a:r>
            <a:r>
              <a:rPr lang="en-ID" sz="2800" b="0" i="0" dirty="0" err="1">
                <a:effectLst/>
                <a:latin typeface="Century Gothic (Headings)"/>
              </a:rPr>
              <a:t>bahasa</a:t>
            </a:r>
            <a:r>
              <a:rPr lang="en-ID" sz="2800" b="0" i="0" dirty="0">
                <a:effectLst/>
                <a:latin typeface="Century Gothic (Headings)"/>
              </a:rPr>
              <a:t> </a:t>
            </a:r>
            <a:r>
              <a:rPr lang="en-ID" sz="2800" b="0" i="0" dirty="0" err="1">
                <a:effectLst/>
                <a:latin typeface="Century Gothic (Headings)"/>
              </a:rPr>
              <a:t>pemrograman</a:t>
            </a:r>
            <a:r>
              <a:rPr lang="en-ID" sz="2800" b="0" i="0" dirty="0">
                <a:effectLst/>
                <a:latin typeface="Century Gothic (Headings)"/>
              </a:rPr>
              <a:t> </a:t>
            </a:r>
            <a:r>
              <a:rPr lang="en-ID" sz="2800" b="0" i="0" dirty="0" err="1">
                <a:effectLst/>
                <a:latin typeface="Century Gothic (Headings)"/>
              </a:rPr>
              <a:t>tingkat</a:t>
            </a:r>
            <a:r>
              <a:rPr lang="en-ID" sz="2800" b="0" i="0" dirty="0">
                <a:effectLst/>
                <a:latin typeface="Century Gothic (Headings)"/>
              </a:rPr>
              <a:t> </a:t>
            </a:r>
            <a:r>
              <a:rPr lang="en-ID" sz="2800" b="0" i="0" dirty="0" err="1">
                <a:effectLst/>
                <a:latin typeface="Century Gothic (Headings)"/>
              </a:rPr>
              <a:t>tinggi</a:t>
            </a:r>
            <a:r>
              <a:rPr lang="en-ID" sz="2800" b="0" i="0" dirty="0">
                <a:effectLst/>
                <a:latin typeface="Century Gothic (Headings)"/>
              </a:rPr>
              <a:t> dan </a:t>
            </a:r>
            <a:r>
              <a:rPr lang="en-ID" sz="2800" b="0" i="0" dirty="0" err="1">
                <a:effectLst/>
                <a:latin typeface="Century Gothic (Headings)"/>
              </a:rPr>
              <a:t>dinamis</a:t>
            </a:r>
            <a:endParaRPr lang="en-ID" sz="28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5576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FAD0-8308-4A18-A181-9C7AEEF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Variabel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4D5A-89CA-4C15-BEB0-A90C3EC4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2800" dirty="0" err="1">
                <a:latin typeface="Century Gothic (Headings)"/>
              </a:rPr>
              <a:t>V</a:t>
            </a:r>
            <a:r>
              <a:rPr lang="en-ID" sz="2800" i="0" dirty="0" err="1">
                <a:effectLst/>
                <a:latin typeface="Century Gothic (Headings)"/>
              </a:rPr>
              <a:t>ariabel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adalah</a:t>
            </a:r>
            <a:r>
              <a:rPr lang="en-ID" sz="2800" i="0" dirty="0">
                <a:effectLst/>
                <a:latin typeface="Century Gothic (Headings)"/>
              </a:rPr>
              <a:t> </a:t>
            </a:r>
            <a:r>
              <a:rPr lang="en-ID" sz="2800" i="0" dirty="0" err="1">
                <a:effectLst/>
                <a:latin typeface="Century Gothic (Headings)"/>
              </a:rPr>
              <a:t>lokasi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penyimpanan</a:t>
            </a:r>
            <a:r>
              <a:rPr lang="en-ID" sz="2800" i="0" dirty="0">
                <a:effectLst/>
                <a:latin typeface="Century Gothic (Headings)"/>
              </a:rPr>
              <a:t> dan </a:t>
            </a:r>
            <a:r>
              <a:rPr lang="en-ID" sz="2800" i="0" dirty="0" err="1">
                <a:effectLst/>
                <a:latin typeface="Century Gothic (Headings)"/>
              </a:rPr>
              <a:t>terkait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nama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simbolis</a:t>
            </a:r>
            <a:r>
              <a:rPr lang="en-ID" sz="2800" i="0" dirty="0">
                <a:effectLst/>
                <a:latin typeface="Century Gothic (Headings)"/>
              </a:rPr>
              <a:t> yang </a:t>
            </a:r>
            <a:r>
              <a:rPr lang="en-ID" sz="2800" i="0" dirty="0" err="1">
                <a:effectLst/>
                <a:latin typeface="Century Gothic (Headings)"/>
              </a:rPr>
              <a:t>berisi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beberapa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kuantitas</a:t>
            </a:r>
            <a:r>
              <a:rPr lang="en-ID" sz="2800" i="0" dirty="0">
                <a:effectLst/>
                <a:latin typeface="Century Gothic (Headings)"/>
              </a:rPr>
              <a:t> yang </a:t>
            </a:r>
            <a:r>
              <a:rPr lang="en-ID" sz="2800" i="0" dirty="0" err="1">
                <a:effectLst/>
                <a:latin typeface="Century Gothic (Headings)"/>
              </a:rPr>
              <a:t>diketahui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atau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tidak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diketahui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atau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informasi</a:t>
            </a:r>
            <a:r>
              <a:rPr lang="en-ID" sz="2800" i="0" dirty="0">
                <a:effectLst/>
                <a:latin typeface="Century Gothic (Headings)"/>
              </a:rPr>
              <a:t>.</a:t>
            </a:r>
          </a:p>
          <a:p>
            <a:pPr marL="0" indent="0">
              <a:buNone/>
            </a:pPr>
            <a:endParaRPr lang="en-ID" sz="2800" i="0" dirty="0">
              <a:effectLst/>
              <a:latin typeface="Century Gothic (Headings)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800" b="0" i="0" u="none" strike="noStrike" dirty="0">
                <a:effectLst/>
                <a:latin typeface="Century Gothic (Headings)"/>
              </a:rPr>
              <a:t>format: keyword namaVariabel</a:t>
            </a:r>
            <a:endParaRPr lang="nn-NO" sz="2800" b="0" dirty="0">
              <a:effectLst/>
              <a:latin typeface="Century Gothic (Headings)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n-NO" sz="2800" b="0" i="0" u="none" strike="noStrike" dirty="0">
                <a:effectLst/>
                <a:latin typeface="Century Gothic (Headings)"/>
              </a:rPr>
              <a:t>var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n-NO" sz="2800" b="0" i="0" u="none" strike="noStrike" dirty="0">
                <a:effectLst/>
                <a:latin typeface="Century Gothic (Headings)"/>
              </a:rPr>
              <a:t>let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n-NO" sz="2800" b="0" i="0" u="none" strike="noStrike" dirty="0">
                <a:effectLst/>
                <a:latin typeface="Century Gothic (Headings)"/>
              </a:rPr>
              <a:t>const</a:t>
            </a:r>
          </a:p>
          <a:p>
            <a:pPr marL="0" indent="0">
              <a:buNone/>
            </a:pPr>
            <a:endParaRPr lang="en-ID" sz="28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048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5B0D-DBD6-4FFB-9B7D-C5D06F2D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Variabel</a:t>
            </a:r>
            <a:endParaRPr lang="en-ID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96D86-7962-4C0B-835A-447CB39E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8" y="2103438"/>
            <a:ext cx="7403244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6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9DF2-A7B6-4630-9A56-C2F65BCD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Conditions</a:t>
            </a:r>
            <a:endParaRPr lang="en-ID" sz="8000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464F-BA0D-40C6-9A29-3BEFD2D8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i="0" dirty="0">
                <a:effectLst/>
                <a:latin typeface="Century Gothic (Headings)"/>
              </a:rPr>
              <a:t>Conditional Statement </a:t>
            </a:r>
            <a:r>
              <a:rPr lang="en-ID" sz="2800" i="0" dirty="0" err="1">
                <a:effectLst/>
                <a:latin typeface="Century Gothic (Headings)"/>
              </a:rPr>
              <a:t>adalah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sebuah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metode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dasar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untuk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menjalankan</a:t>
            </a:r>
            <a:r>
              <a:rPr lang="en-ID" sz="2800" i="0" dirty="0">
                <a:effectLst/>
                <a:latin typeface="Century Gothic (Headings)"/>
              </a:rPr>
              <a:t> program pada </a:t>
            </a:r>
            <a:r>
              <a:rPr lang="en-ID" sz="2800" i="0" dirty="0" err="1">
                <a:effectLst/>
                <a:latin typeface="Century Gothic (Headings)"/>
              </a:rPr>
              <a:t>kondisi</a:t>
            </a:r>
            <a:r>
              <a:rPr lang="en-ID" sz="2800" i="0" dirty="0">
                <a:effectLst/>
                <a:latin typeface="Century Gothic (Headings)"/>
              </a:rPr>
              <a:t> yang </a:t>
            </a:r>
            <a:r>
              <a:rPr lang="en-ID" sz="2800" i="0" dirty="0" err="1">
                <a:effectLst/>
                <a:latin typeface="Century Gothic (Headings)"/>
              </a:rPr>
              <a:t>berbeda</a:t>
            </a:r>
            <a:r>
              <a:rPr lang="en-ID" sz="2800" i="0" dirty="0">
                <a:effectLst/>
                <a:latin typeface="Century Gothic (Headings)"/>
              </a:rPr>
              <a:t>. Akan </a:t>
            </a:r>
            <a:r>
              <a:rPr lang="en-ID" sz="2800" i="0" dirty="0" err="1">
                <a:effectLst/>
                <a:latin typeface="Century Gothic (Headings)"/>
              </a:rPr>
              <a:t>ada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beberapa</a:t>
            </a:r>
            <a:r>
              <a:rPr lang="en-ID" sz="2800" i="0" dirty="0">
                <a:effectLst/>
                <a:latin typeface="Century Gothic (Headings)"/>
              </a:rPr>
              <a:t> Conditional statement, </a:t>
            </a:r>
            <a:r>
              <a:rPr lang="en-ID" sz="2800" i="0" dirty="0" err="1">
                <a:effectLst/>
                <a:latin typeface="Century Gothic (Headings)"/>
              </a:rPr>
              <a:t>yaitu</a:t>
            </a:r>
            <a:r>
              <a:rPr lang="en-ID" sz="2800" i="0" dirty="0">
                <a:effectLst/>
                <a:latin typeface="Century Gothic (Headings)"/>
              </a:rPr>
              <a:t> if statement dan switch statement</a:t>
            </a:r>
            <a:endParaRPr lang="en-ID" sz="28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859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591C-1042-4DDC-AD92-6C561664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Perulangan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B7C8-8D26-400B-A226-7ADE41C0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i="0" dirty="0" err="1">
                <a:effectLst/>
                <a:latin typeface="Century Gothic (Headings)"/>
              </a:rPr>
              <a:t>Perulangan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adalah</a:t>
            </a:r>
            <a:r>
              <a:rPr lang="en-ID" sz="2800" i="0" dirty="0">
                <a:effectLst/>
                <a:latin typeface="Century Gothic (Headings)"/>
              </a:rPr>
              <a:t> proses </a:t>
            </a:r>
            <a:r>
              <a:rPr lang="en-ID" sz="2800" i="0" dirty="0" err="1">
                <a:effectLst/>
                <a:latin typeface="Century Gothic (Headings)"/>
              </a:rPr>
              <a:t>mengulang-ulang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eksekusi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satu</a:t>
            </a:r>
            <a:r>
              <a:rPr lang="en-ID" sz="2800" i="0" dirty="0">
                <a:effectLst/>
                <a:latin typeface="Century Gothic (Headings)"/>
              </a:rPr>
              <a:t> statement </a:t>
            </a:r>
            <a:r>
              <a:rPr lang="en-ID" sz="2800" i="0" dirty="0" err="1">
                <a:effectLst/>
                <a:latin typeface="Century Gothic (Headings)"/>
              </a:rPr>
              <a:t>atau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lebih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blok</a:t>
            </a:r>
            <a:r>
              <a:rPr lang="en-ID" sz="2800" i="0" dirty="0">
                <a:effectLst/>
                <a:latin typeface="Century Gothic (Headings)"/>
              </a:rPr>
              <a:t> statement </a:t>
            </a:r>
            <a:r>
              <a:rPr lang="en-ID" sz="2800" i="0" dirty="0" err="1">
                <a:effectLst/>
                <a:latin typeface="Century Gothic (Headings)"/>
              </a:rPr>
              <a:t>tanpa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henti</a:t>
            </a:r>
            <a:r>
              <a:rPr lang="en-ID" sz="2800" i="0" dirty="0">
                <a:effectLst/>
                <a:latin typeface="Century Gothic (Headings)"/>
              </a:rPr>
              <a:t>, </a:t>
            </a:r>
            <a:r>
              <a:rPr lang="en-ID" sz="2800" i="0" dirty="0" err="1">
                <a:effectLst/>
                <a:latin typeface="Century Gothic (Headings)"/>
              </a:rPr>
              <a:t>selama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kondisi</a:t>
            </a:r>
            <a:r>
              <a:rPr lang="en-ID" sz="2800" i="0" dirty="0">
                <a:effectLst/>
                <a:latin typeface="Century Gothic (Headings)"/>
              </a:rPr>
              <a:t> yang </a:t>
            </a:r>
            <a:r>
              <a:rPr lang="en-ID" sz="2800" i="0" dirty="0" err="1">
                <a:effectLst/>
                <a:latin typeface="Century Gothic (Headings)"/>
              </a:rPr>
              <a:t>dijadikan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acuan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terpenuhi</a:t>
            </a:r>
            <a:r>
              <a:rPr lang="en-ID" sz="2800" i="0" dirty="0">
                <a:effectLst/>
                <a:latin typeface="Century Gothic (Headings)"/>
              </a:rPr>
              <a:t>.</a:t>
            </a:r>
          </a:p>
          <a:p>
            <a:pPr marL="0" indent="0">
              <a:buNone/>
            </a:pPr>
            <a:r>
              <a:rPr lang="en-ID" sz="2800" dirty="0" err="1">
                <a:latin typeface="Century Gothic (Headings)"/>
              </a:rPr>
              <a:t>Perulangan</a:t>
            </a:r>
            <a:r>
              <a:rPr lang="en-ID" sz="2800" dirty="0">
                <a:latin typeface="Century Gothic (Headings)"/>
              </a:rPr>
              <a:t> di </a:t>
            </a:r>
            <a:r>
              <a:rPr lang="en-ID" sz="2800" dirty="0" err="1">
                <a:latin typeface="Century Gothic (Headings)"/>
              </a:rPr>
              <a:t>antaranya</a:t>
            </a:r>
            <a:r>
              <a:rPr lang="en-ID" sz="2800" dirty="0">
                <a:latin typeface="Century Gothic (Headings)"/>
              </a:rPr>
              <a:t>  : for, do while dan while</a:t>
            </a:r>
          </a:p>
        </p:txBody>
      </p:sp>
    </p:spTree>
    <p:extLst>
      <p:ext uri="{BB962C8B-B14F-4D97-AF65-F5344CB8AC3E}">
        <p14:creationId xmlns:p14="http://schemas.microsoft.com/office/powerpoint/2010/main" val="29698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8CBF-C1B4-447F-99FB-60406945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Spread Operator</a:t>
            </a:r>
            <a:endParaRPr lang="en-ID" sz="7200" b="1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834B-E7AB-4305-B859-7B29F2E0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2800" i="0" dirty="0">
                <a:effectLst/>
                <a:latin typeface="Century Gothic (Headings)"/>
              </a:rPr>
              <a:t>Spread operator </a:t>
            </a:r>
            <a:r>
              <a:rPr lang="en-ID" sz="2800" i="0" dirty="0" err="1">
                <a:effectLst/>
                <a:latin typeface="Century Gothic (Headings)"/>
              </a:rPr>
              <a:t>berfungsi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untuk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memasukan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beberapa</a:t>
            </a:r>
            <a:r>
              <a:rPr lang="en-ID" sz="2800" i="0" dirty="0">
                <a:effectLst/>
                <a:latin typeface="Century Gothic (Headings)"/>
              </a:rPr>
              <a:t> argument yang </a:t>
            </a:r>
            <a:r>
              <a:rPr lang="en-ID" sz="2800" i="0" dirty="0" err="1">
                <a:effectLst/>
                <a:latin typeface="Century Gothic (Headings)"/>
              </a:rPr>
              <a:t>berbentuk</a:t>
            </a:r>
            <a:r>
              <a:rPr lang="en-ID" sz="2800" i="0" dirty="0">
                <a:effectLst/>
                <a:latin typeface="Century Gothic (Headings)"/>
              </a:rPr>
              <a:t> data array </a:t>
            </a:r>
            <a:r>
              <a:rPr lang="en-ID" sz="2800" i="0" dirty="0" err="1">
                <a:effectLst/>
                <a:latin typeface="Century Gothic (Headings)"/>
              </a:rPr>
              <a:t>kedalam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fungsi</a:t>
            </a:r>
            <a:r>
              <a:rPr lang="en-ID" sz="2800" i="0" dirty="0">
                <a:effectLst/>
                <a:latin typeface="Century Gothic (Headings)"/>
              </a:rPr>
              <a:t>, </a:t>
            </a:r>
            <a:r>
              <a:rPr lang="en-ID" sz="2800" i="0" dirty="0" err="1">
                <a:effectLst/>
                <a:latin typeface="Century Gothic (Headings)"/>
              </a:rPr>
              <a:t>atau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kita</a:t>
            </a:r>
            <a:r>
              <a:rPr lang="en-ID" sz="2800" i="0" dirty="0">
                <a:effectLst/>
                <a:latin typeface="Century Gothic (Headings)"/>
              </a:rPr>
              <a:t> juga </a:t>
            </a:r>
            <a:r>
              <a:rPr lang="en-ID" sz="2800" i="0" dirty="0" err="1">
                <a:effectLst/>
                <a:latin typeface="Century Gothic (Headings)"/>
              </a:rPr>
              <a:t>dapat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memasukan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nilai</a:t>
            </a:r>
            <a:r>
              <a:rPr lang="en-ID" sz="2800" i="0" dirty="0">
                <a:effectLst/>
                <a:latin typeface="Century Gothic (Headings)"/>
              </a:rPr>
              <a:t> array </a:t>
            </a:r>
            <a:r>
              <a:rPr lang="en-ID" sz="2800" i="0" dirty="0" err="1">
                <a:effectLst/>
                <a:latin typeface="Century Gothic (Headings)"/>
              </a:rPr>
              <a:t>kedalam</a:t>
            </a:r>
            <a:r>
              <a:rPr lang="en-ID" sz="2800" i="0" dirty="0">
                <a:effectLst/>
                <a:latin typeface="Century Gothic (Headings)"/>
              </a:rPr>
              <a:t> array </a:t>
            </a:r>
            <a:r>
              <a:rPr lang="en-ID" sz="2800" i="0" dirty="0" err="1">
                <a:effectLst/>
                <a:latin typeface="Century Gothic (Headings)"/>
              </a:rPr>
              <a:t>lainnya</a:t>
            </a:r>
            <a:endParaRPr lang="en-ID" sz="2800" i="0" dirty="0">
              <a:effectLst/>
              <a:latin typeface="Century Gothic (Headings)"/>
            </a:endParaRPr>
          </a:p>
          <a:p>
            <a:pPr marL="0" indent="0">
              <a:buNone/>
            </a:pPr>
            <a:endParaRPr lang="en-ID" sz="2800" dirty="0">
              <a:latin typeface="Century Gothic (Headings)"/>
            </a:endParaRPr>
          </a:p>
          <a:p>
            <a:pPr marL="0" indent="0">
              <a:buNone/>
            </a:pPr>
            <a:r>
              <a:rPr lang="en-ID" sz="2800" dirty="0" err="1">
                <a:latin typeface="Century Gothic (Headings)"/>
              </a:rPr>
              <a:t>Contoh</a:t>
            </a:r>
            <a:r>
              <a:rPr lang="en-ID" sz="2800" dirty="0">
                <a:latin typeface="Century Gothic (Headings)"/>
              </a:rPr>
              <a:t> : </a:t>
            </a:r>
            <a:r>
              <a:rPr lang="en-ID" sz="2800" b="0" i="0" dirty="0" err="1">
                <a:effectLst/>
                <a:latin typeface="Century Gothic (Headings)"/>
              </a:rPr>
              <a:t>const</a:t>
            </a:r>
            <a:r>
              <a:rPr lang="en-ID" sz="2800" b="0" i="0" dirty="0">
                <a:effectLst/>
                <a:latin typeface="Century Gothic (Headings)"/>
              </a:rPr>
              <a:t> arr1 = [1, 2, 3]; </a:t>
            </a:r>
          </a:p>
          <a:p>
            <a:pPr marL="0" indent="0">
              <a:buNone/>
            </a:pPr>
            <a:r>
              <a:rPr lang="en-ID" sz="2800" b="0" i="0" dirty="0" err="1">
                <a:effectLst/>
                <a:latin typeface="Century Gothic (Headings)"/>
              </a:rPr>
              <a:t>const</a:t>
            </a:r>
            <a:r>
              <a:rPr lang="en-ID" sz="2800" b="0" i="0" dirty="0">
                <a:effectLst/>
                <a:latin typeface="Century Gothic (Headings)"/>
              </a:rPr>
              <a:t> arr2 = [4, 5, 6]; </a:t>
            </a:r>
          </a:p>
          <a:p>
            <a:pPr marL="0" indent="0">
              <a:buNone/>
            </a:pPr>
            <a:r>
              <a:rPr lang="en-ID" sz="2800" b="0" i="0" dirty="0" err="1">
                <a:effectLst/>
                <a:latin typeface="Century Gothic (Headings)"/>
              </a:rPr>
              <a:t>const</a:t>
            </a:r>
            <a:r>
              <a:rPr lang="en-ID" sz="2800" b="0" i="0" dirty="0">
                <a:effectLst/>
                <a:latin typeface="Century Gothic (Headings)"/>
              </a:rPr>
              <a:t> arr3 = [...arr1, ...arr2]; console.log(arr3); // [ 1, 2, 3, 4, 5, 6 ]</a:t>
            </a:r>
            <a:endParaRPr lang="en-ID" sz="28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512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F4D2-A8CC-4D18-9A69-46FC32CD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Destructuring</a:t>
            </a:r>
            <a:endParaRPr lang="en-ID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B14D-BC93-4D1B-80DD-5A3F9F47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i="0" dirty="0" err="1">
                <a:effectLst/>
                <a:latin typeface="Century Gothic (Headings)"/>
              </a:rPr>
              <a:t>Destructuring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merupakan</a:t>
            </a:r>
            <a:r>
              <a:rPr lang="en-ID" sz="2800" i="0" dirty="0">
                <a:effectLst/>
                <a:latin typeface="Century Gothic (Headings)"/>
              </a:rPr>
              <a:t> </a:t>
            </a:r>
            <a:r>
              <a:rPr lang="en-ID" sz="2800" i="0" dirty="0" err="1">
                <a:effectLst/>
                <a:latin typeface="Century Gothic (Headings)"/>
              </a:rPr>
              <a:t>fitur</a:t>
            </a:r>
            <a:r>
              <a:rPr lang="en-ID" sz="2800" i="0" dirty="0">
                <a:effectLst/>
                <a:latin typeface="Century Gothic (Headings)"/>
              </a:rPr>
              <a:t> pada ES6 yang </a:t>
            </a:r>
            <a:r>
              <a:rPr lang="en-ID" sz="2800" i="0" dirty="0" err="1">
                <a:effectLst/>
                <a:latin typeface="Century Gothic (Headings)"/>
              </a:rPr>
              <a:t>mempermudahkan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untuk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mengolah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nilai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dari</a:t>
            </a:r>
            <a:r>
              <a:rPr lang="en-ID" sz="2800" i="0" dirty="0">
                <a:effectLst/>
                <a:latin typeface="Century Gothic (Headings)"/>
              </a:rPr>
              <a:t> array </a:t>
            </a:r>
            <a:r>
              <a:rPr lang="en-ID" sz="2800" i="0" dirty="0" err="1">
                <a:effectLst/>
                <a:latin typeface="Century Gothic (Headings)"/>
              </a:rPr>
              <a:t>maupun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properti</a:t>
            </a:r>
            <a:r>
              <a:rPr lang="en-ID" sz="2800" i="0" dirty="0">
                <a:effectLst/>
                <a:latin typeface="Century Gothic (Headings)"/>
              </a:rPr>
              <a:t> </a:t>
            </a:r>
            <a:r>
              <a:rPr lang="en-ID" sz="2800" i="0" dirty="0" err="1">
                <a:effectLst/>
                <a:latin typeface="Century Gothic (Headings)"/>
              </a:rPr>
              <a:t>dari</a:t>
            </a:r>
            <a:r>
              <a:rPr lang="en-ID" sz="2800" i="0" dirty="0">
                <a:effectLst/>
                <a:latin typeface="Century Gothic (Headings)"/>
              </a:rPr>
              <a:t> object pada </a:t>
            </a:r>
            <a:r>
              <a:rPr lang="en-ID" sz="2800" i="0" dirty="0" err="1">
                <a:effectLst/>
                <a:latin typeface="Century Gothic (Headings)"/>
              </a:rPr>
              <a:t>javascript</a:t>
            </a:r>
            <a:r>
              <a:rPr lang="en-ID" sz="2800" i="0" dirty="0">
                <a:effectLst/>
                <a:latin typeface="Century Gothic (Headings)"/>
              </a:rPr>
              <a:t>.</a:t>
            </a:r>
          </a:p>
          <a:p>
            <a:endParaRPr lang="en-ID" sz="2800" dirty="0">
              <a:latin typeface="Century Gothic (Headings)"/>
            </a:endParaRPr>
          </a:p>
          <a:p>
            <a:pPr marL="0" indent="0">
              <a:buNone/>
            </a:pPr>
            <a:r>
              <a:rPr lang="en-US" sz="3200" i="0" dirty="0">
                <a:effectLst/>
                <a:latin typeface="Century Gothic (Headings)"/>
              </a:rPr>
              <a:t>const {title, author, publisher:{name, address}} = book;</a:t>
            </a:r>
            <a:endParaRPr lang="en-ID" sz="28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94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{0B9E3A0F-FC60-402F-9A08-07AB0B21E2E1}tf78438558_win32</Template>
  <TotalTime>101</TotalTime>
  <Words>279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Century Gothic (Body)</vt:lpstr>
      <vt:lpstr>Century Gothic (Headings)</vt:lpstr>
      <vt:lpstr>Garamond</vt:lpstr>
      <vt:lpstr>SavonVTI</vt:lpstr>
      <vt:lpstr>Title Lorem Ipsum</vt:lpstr>
      <vt:lpstr>TEORI</vt:lpstr>
      <vt:lpstr>JavaScript</vt:lpstr>
      <vt:lpstr>Variabel</vt:lpstr>
      <vt:lpstr>Variabel</vt:lpstr>
      <vt:lpstr>Conditions</vt:lpstr>
      <vt:lpstr>Perulangan</vt:lpstr>
      <vt:lpstr>Spread Operator</vt:lpstr>
      <vt:lpstr>Destructuring</vt:lpstr>
      <vt:lpstr>TUGAS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rifqiahmad234a@gmail.com</dc:creator>
  <cp:lastModifiedBy>rifqiahmad234a@gmail.com</cp:lastModifiedBy>
  <cp:revision>13</cp:revision>
  <dcterms:created xsi:type="dcterms:W3CDTF">2022-07-31T13:13:20Z</dcterms:created>
  <dcterms:modified xsi:type="dcterms:W3CDTF">2022-07-31T14:54:47Z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