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ufxqWPoTheCKuYsWYVSohav3X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2B2B2B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" name="Google Shape;14;p16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16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6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Char char="•"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16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24"/>
          <p:cNvSpPr txBox="1"/>
          <p:nvPr>
            <p:ph idx="2" type="body"/>
          </p:nvPr>
        </p:nvSpPr>
        <p:spPr>
          <a:xfrm>
            <a:off x="758953" y="3815080"/>
            <a:ext cx="3831336" cy="1698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86" name="Google Shape;86;p24"/>
          <p:cNvSpPr txBox="1"/>
          <p:nvPr>
            <p:ph type="title"/>
          </p:nvPr>
        </p:nvSpPr>
        <p:spPr>
          <a:xfrm>
            <a:off x="758952" y="758952"/>
            <a:ext cx="3831336" cy="2930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/>
          <p:nvPr>
            <p:ph idx="2" type="pic"/>
          </p:nvPr>
        </p:nvSpPr>
        <p:spPr>
          <a:xfrm>
            <a:off x="5183188" y="758951"/>
            <a:ext cx="6245352" cy="4754881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758952" y="3794760"/>
            <a:ext cx="3831336" cy="1719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5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93" name="Google Shape;93;p25"/>
          <p:cNvSpPr txBox="1"/>
          <p:nvPr>
            <p:ph type="title"/>
          </p:nvPr>
        </p:nvSpPr>
        <p:spPr>
          <a:xfrm>
            <a:off x="758952" y="758952"/>
            <a:ext cx="3831336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 rot="5400000">
            <a:off x="5929884" y="13716"/>
            <a:ext cx="4754880" cy="624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 rot="5400000">
            <a:off x="7459770" y="1774724"/>
            <a:ext cx="4986002" cy="2954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 rot="5400000">
            <a:off x="1969744" y="-451840"/>
            <a:ext cx="4986002" cy="740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3" name="Google Shape;33;p18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18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rgbClr val="2B2B2B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 title="Page Number Shape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1" name="Google Shape;41;p15" title="Verticle Rule Line"/>
          <p:cNvCxnSpPr/>
          <p:nvPr/>
        </p:nvCxnSpPr>
        <p:spPr>
          <a:xfrm>
            <a:off x="758952" y="1280160"/>
            <a:ext cx="0" cy="557784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" name="Google Shape;42;p15"/>
          <p:cNvSpPr txBox="1"/>
          <p:nvPr>
            <p:ph type="ctrTitle"/>
          </p:nvPr>
        </p:nvSpPr>
        <p:spPr>
          <a:xfrm>
            <a:off x="1078992" y="1143000"/>
            <a:ext cx="6720840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subTitle"/>
          </p:nvPr>
        </p:nvSpPr>
        <p:spPr>
          <a:xfrm>
            <a:off x="1078992" y="5010912"/>
            <a:ext cx="6720840" cy="70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200"/>
              <a:buNone/>
              <a:defRPr sz="22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8286356" y="6007608"/>
            <a:ext cx="31436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1078991" y="6007608"/>
            <a:ext cx="6720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spcBef>
                <a:spcPts val="0"/>
              </a:spcBef>
              <a:buNone/>
              <a:defRPr b="1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763051" y="2414016"/>
            <a:ext cx="10666949" cy="3099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758952" y="1389888"/>
            <a:ext cx="10671048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i="1" sz="20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4648" y="758952"/>
            <a:ext cx="6245352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5184647" y="3273551"/>
            <a:ext cx="6245351" cy="22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65" name="Google Shape;65;p21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idx="1" type="body"/>
          </p:nvPr>
        </p:nvSpPr>
        <p:spPr>
          <a:xfrm>
            <a:off x="5184648" y="758952"/>
            <a:ext cx="6245352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2"/>
          <p:cNvSpPr txBox="1"/>
          <p:nvPr>
            <p:ph idx="2" type="body"/>
          </p:nvPr>
        </p:nvSpPr>
        <p:spPr>
          <a:xfrm>
            <a:off x="5190323" y="1377198"/>
            <a:ext cx="623967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3" type="body"/>
          </p:nvPr>
        </p:nvSpPr>
        <p:spPr>
          <a:xfrm>
            <a:off x="5184647" y="3319548"/>
            <a:ext cx="6245351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22"/>
          <p:cNvSpPr txBox="1"/>
          <p:nvPr>
            <p:ph idx="4" type="body"/>
          </p:nvPr>
        </p:nvSpPr>
        <p:spPr>
          <a:xfrm>
            <a:off x="5184646" y="3932372"/>
            <a:ext cx="6245352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429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 title="Page Number Shape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4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Arial"/>
              <a:buNone/>
              <a:defRPr b="0" i="1" sz="6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 u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 title="Page Number Shape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" name="Google Shape;22;p13"/>
          <p:cNvSpPr txBox="1"/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i="1" sz="6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1" sz="18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9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2B2B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1"/>
          <p:cNvSpPr txBox="1"/>
          <p:nvPr>
            <p:ph type="ctrTitle"/>
          </p:nvPr>
        </p:nvSpPr>
        <p:spPr>
          <a:xfrm>
            <a:off x="1078994" y="1143000"/>
            <a:ext cx="4358472" cy="373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Arial"/>
              <a:buNone/>
            </a:pPr>
            <a:r>
              <a:rPr lang="id-ID" sz="7000"/>
              <a:t>JavaScirpt</a:t>
            </a:r>
            <a:endParaRPr sz="7000"/>
          </a:p>
        </p:txBody>
      </p:sp>
      <p:cxnSp>
        <p:nvCxnSpPr>
          <p:cNvPr id="112" name="Google Shape;112;p1"/>
          <p:cNvCxnSpPr/>
          <p:nvPr/>
        </p:nvCxnSpPr>
        <p:spPr>
          <a:xfrm>
            <a:off x="758952" y="1143293"/>
            <a:ext cx="0" cy="5714707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3" name="Google Shape;113;p1"/>
          <p:cNvPicPr preferRelativeResize="0"/>
          <p:nvPr/>
        </p:nvPicPr>
        <p:blipFill rotWithShape="1">
          <a:blip r:embed="rId3">
            <a:alphaModFix/>
          </a:blip>
          <a:srcRect b="5" l="0" r="5" t="2426"/>
          <a:stretch/>
        </p:blipFill>
        <p:spPr>
          <a:xfrm>
            <a:off x="6345306" y="1080186"/>
            <a:ext cx="4820319" cy="470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/>
          <p:nvPr/>
        </p:nvSpPr>
        <p:spPr>
          <a:xfrm>
            <a:off x="11784011" y="1143293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/>
        </p:nvSpPr>
        <p:spPr>
          <a:xfrm>
            <a:off x="891396" y="402566"/>
            <a:ext cx="67717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try catch dan finally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1107056" y="1552754"/>
            <a:ext cx="892833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d-ID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Try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Menyisipkan kode yang kemungkinan terjadi error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d-ID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Catch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blok inilah yang akan menangkap error yang terjadi pada blok Try apabila pada blok Try si error muncul.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d-ID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finally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blok ini digunakan untuk apapun yang terjadi pada blok Try, baik itu error atau tidak, akan selalu dijalankan.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2" name="Google Shape;192;p12"/>
          <p:cNvSpPr txBox="1"/>
          <p:nvPr>
            <p:ph type="ctrTitle"/>
          </p:nvPr>
        </p:nvSpPr>
        <p:spPr>
          <a:xfrm>
            <a:off x="6093933" y="1871595"/>
            <a:ext cx="5364937" cy="3339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id-ID" sz="6000">
                <a:solidFill>
                  <a:schemeClr val="lt1"/>
                </a:solidFill>
              </a:rPr>
              <a:t>Terimakasih</a:t>
            </a:r>
            <a:endParaRPr/>
          </a:p>
        </p:txBody>
      </p:sp>
      <p:sp>
        <p:nvSpPr>
          <p:cNvPr id="193" name="Google Shape;193;p12"/>
          <p:cNvSpPr/>
          <p:nvPr/>
        </p:nvSpPr>
        <p:spPr>
          <a:xfrm>
            <a:off x="0" y="0"/>
            <a:ext cx="5215066" cy="6858000"/>
          </a:xfrm>
          <a:custGeom>
            <a:rect b="b" l="l" r="r" t="t"/>
            <a:pathLst>
              <a:path extrusionOk="0" h="6858000" w="5215066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4" name="Google Shape;194;p12"/>
          <p:cNvPicPr preferRelativeResize="0"/>
          <p:nvPr/>
        </p:nvPicPr>
        <p:blipFill rotWithShape="1">
          <a:blip r:embed="rId3">
            <a:alphaModFix/>
          </a:blip>
          <a:srcRect b="5" l="0" r="5" t="2426"/>
          <a:stretch/>
        </p:blipFill>
        <p:spPr>
          <a:xfrm>
            <a:off x="518401" y="1836265"/>
            <a:ext cx="3491811" cy="34070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12"/>
          <p:cNvCxnSpPr/>
          <p:nvPr/>
        </p:nvCxnSpPr>
        <p:spPr>
          <a:xfrm rot="10800000">
            <a:off x="6040331" y="4555071"/>
            <a:ext cx="530352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12"/>
          <p:cNvSpPr/>
          <p:nvPr/>
        </p:nvSpPr>
        <p:spPr>
          <a:xfrm>
            <a:off x="11784011" y="5788152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/>
          <p:nvPr/>
        </p:nvSpPr>
        <p:spPr>
          <a:xfrm>
            <a:off x="11784011" y="5778801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11784011" y="5783564"/>
            <a:ext cx="407988" cy="819150"/>
          </a:xfrm>
          <a:custGeom>
            <a:rect b="b" l="l" r="r" t="t"/>
            <a:pathLst>
              <a:path extrusionOk="0" h="3612" w="1799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22" name="Google Shape;122;p2"/>
          <p:cNvGrpSpPr/>
          <p:nvPr/>
        </p:nvGrpSpPr>
        <p:grpSpPr>
          <a:xfrm>
            <a:off x="2074987" y="2437332"/>
            <a:ext cx="8032882" cy="3263358"/>
            <a:chOff x="1322130" y="1204"/>
            <a:chExt cx="8032882" cy="3263358"/>
          </a:xfrm>
        </p:grpSpPr>
        <p:sp>
          <p:nvSpPr>
            <p:cNvPr id="123" name="Google Shape;123;p2"/>
            <p:cNvSpPr/>
            <p:nvPr/>
          </p:nvSpPr>
          <p:spPr>
            <a:xfrm>
              <a:off x="1322130" y="1204"/>
              <a:ext cx="2510275" cy="1506165"/>
            </a:xfrm>
            <a:prstGeom prst="rect">
              <a:avLst/>
            </a:prstGeom>
            <a:solidFill>
              <a:srgbClr val="5BB57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1322130" y="1204"/>
              <a:ext cx="2510275" cy="1506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venir"/>
                <a:buNone/>
              </a:pPr>
              <a:r>
                <a:rPr lang="id-ID" sz="27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Asynchronous</a:t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083434" y="1204"/>
              <a:ext cx="2510275" cy="1506165"/>
            </a:xfrm>
            <a:prstGeom prst="rect">
              <a:avLst/>
            </a:prstGeom>
            <a:solidFill>
              <a:srgbClr val="49C5B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4083434" y="1204"/>
              <a:ext cx="2510275" cy="1506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venir"/>
                <a:buNone/>
              </a:pPr>
              <a:r>
                <a:rPr lang="id-ID" sz="27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Promise</a:t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844737" y="1204"/>
              <a:ext cx="2510275" cy="1506165"/>
            </a:xfrm>
            <a:prstGeom prst="rect">
              <a:avLst/>
            </a:prstGeom>
            <a:solidFill>
              <a:srgbClr val="3890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6844737" y="1204"/>
              <a:ext cx="2510275" cy="1506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venir"/>
                <a:buNone/>
              </a:pPr>
              <a:r>
                <a:rPr lang="id-ID" sz="27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Callback Asynchronous</a:t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702782" y="1758397"/>
              <a:ext cx="2510275" cy="1506165"/>
            </a:xfrm>
            <a:prstGeom prst="rect">
              <a:avLst/>
            </a:prstGeom>
            <a:solidFill>
              <a:srgbClr val="2926E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2702782" y="1758397"/>
              <a:ext cx="2510275" cy="1506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venir"/>
                <a:buNone/>
              </a:pPr>
              <a:r>
                <a:rPr lang="id-ID" sz="27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Async Await</a:t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464085" y="1758397"/>
              <a:ext cx="2510275" cy="1506165"/>
            </a:xfrm>
            <a:prstGeom prst="rect">
              <a:avLst/>
            </a:prstGeom>
            <a:solidFill>
              <a:srgbClr val="9615F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5464085" y="1758397"/>
              <a:ext cx="2510275" cy="1506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Avenir"/>
                <a:buNone/>
              </a:pPr>
              <a:r>
                <a:rPr lang="id-ID" sz="27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Try catch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/>
        </p:nvSpPr>
        <p:spPr>
          <a:xfrm>
            <a:off x="1106713" y="653143"/>
            <a:ext cx="78558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Apa itu Synchronous?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687374" y="1455877"/>
            <a:ext cx="99422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d-ID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Proses eksekusi program secara berurutan.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d-ID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Proses Synchronous juga biasa disebut Blocking.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107741" y="2547873"/>
            <a:ext cx="3280434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function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1" lang="id-ID" sz="18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p1</a:t>
            </a:r>
            <a:r>
              <a:rPr b="1" lang="id-ID" sz="1800">
                <a:solidFill>
                  <a:srgbClr val="FFFF00"/>
                </a:solidFill>
                <a:latin typeface="Avenir"/>
                <a:ea typeface="Avenir"/>
                <a:cs typeface="Avenir"/>
                <a:sym typeface="Avenir"/>
              </a:rPr>
              <a:t>()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{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  console.log("p1 done");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function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1" lang="id-ID" sz="18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p2</a:t>
            </a:r>
            <a:r>
              <a:rPr b="1" lang="id-ID" sz="1800">
                <a:solidFill>
                  <a:srgbClr val="FFFF00"/>
                </a:solidFill>
                <a:latin typeface="Avenir"/>
                <a:ea typeface="Avenir"/>
                <a:cs typeface="Avenir"/>
                <a:sym typeface="Avenir"/>
              </a:rPr>
              <a:t>() 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{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  console.log("p2 done");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function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1" lang="id-ID" sz="18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p3</a:t>
            </a:r>
            <a:r>
              <a:rPr b="1" lang="id-ID" sz="1800">
                <a:solidFill>
                  <a:srgbClr val="FFFF00"/>
                </a:solidFill>
                <a:latin typeface="Avenir"/>
                <a:ea typeface="Avenir"/>
                <a:cs typeface="Avenir"/>
                <a:sym typeface="Avenir"/>
              </a:rPr>
              <a:t>()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{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  console.log("p3 done");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p1</a:t>
            </a:r>
            <a:r>
              <a:rPr b="1" lang="id-ID" sz="1800">
                <a:solidFill>
                  <a:srgbClr val="FFFF00"/>
                </a:solidFill>
                <a:latin typeface="Avenir"/>
                <a:ea typeface="Avenir"/>
                <a:cs typeface="Avenir"/>
                <a:sym typeface="Avenir"/>
              </a:rPr>
              <a:t>()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;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p2</a:t>
            </a:r>
            <a:r>
              <a:rPr b="1" lang="id-ID" sz="1800">
                <a:solidFill>
                  <a:srgbClr val="FFFF00"/>
                </a:solidFill>
                <a:latin typeface="Avenir"/>
                <a:ea typeface="Avenir"/>
                <a:cs typeface="Avenir"/>
                <a:sym typeface="Avenir"/>
              </a:rPr>
              <a:t>()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;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p3</a:t>
            </a:r>
            <a:r>
              <a:rPr b="1" lang="id-ID" sz="1800">
                <a:solidFill>
                  <a:srgbClr val="FFFF00"/>
                </a:solidFill>
                <a:latin typeface="Avenir"/>
                <a:ea typeface="Avenir"/>
                <a:cs typeface="Avenir"/>
                <a:sym typeface="Avenir"/>
              </a:rPr>
              <a:t>()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;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2573546" y="5046452"/>
            <a:ext cx="21278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//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P1 done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P2 done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P3 done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/>
        </p:nvSpPr>
        <p:spPr>
          <a:xfrm>
            <a:off x="851345" y="434401"/>
            <a:ext cx="84364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Apa itu Asynchronous?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847922" y="1197771"/>
            <a:ext cx="1019628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d-ID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hasil eksekusi atau output tidak selalu berdasarkan urutan kode, tetapi berdasarkan waktu proses.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d-ID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Proses Asynchronous juga biasa disebut Non-Blocking.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1095075" y="2221644"/>
            <a:ext cx="3623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function </a:t>
            </a:r>
            <a:r>
              <a:rPr b="1" lang="id-ID" sz="18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p1</a:t>
            </a:r>
            <a:r>
              <a:rPr b="1" lang="id-ID" sz="1800">
                <a:solidFill>
                  <a:srgbClr val="FFFF00"/>
                </a:solidFill>
                <a:latin typeface="Avenir"/>
                <a:ea typeface="Avenir"/>
                <a:cs typeface="Avenir"/>
                <a:sym typeface="Avenir"/>
              </a:rPr>
              <a:t>()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{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  console.log("p1 done");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function </a:t>
            </a:r>
            <a:r>
              <a:rPr b="1" lang="id-ID" sz="18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p2</a:t>
            </a:r>
            <a:r>
              <a:rPr b="1" lang="id-ID" sz="1800">
                <a:solidFill>
                  <a:srgbClr val="FFFF00"/>
                </a:solidFill>
                <a:latin typeface="Avenir"/>
                <a:ea typeface="Avenir"/>
                <a:cs typeface="Avenir"/>
                <a:sym typeface="Avenir"/>
              </a:rPr>
              <a:t>()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{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  setTimeout(function () {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    console.log("p2 done");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  }, 5000);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function </a:t>
            </a:r>
            <a:r>
              <a:rPr b="1" lang="id-ID" sz="18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p3</a:t>
            </a:r>
            <a:r>
              <a:rPr b="1" lang="id-ID" sz="1800">
                <a:solidFill>
                  <a:srgbClr val="FFFF00"/>
                </a:solidFill>
                <a:latin typeface="Avenir"/>
                <a:ea typeface="Avenir"/>
                <a:cs typeface="Avenir"/>
                <a:sym typeface="Avenir"/>
              </a:rPr>
              <a:t>()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{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  console.log("p3 done");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p1</a:t>
            </a:r>
            <a:r>
              <a:rPr b="1" lang="id-ID" sz="1800">
                <a:solidFill>
                  <a:srgbClr val="FFFF00"/>
                </a:solidFill>
                <a:latin typeface="Avenir"/>
                <a:ea typeface="Avenir"/>
                <a:cs typeface="Avenir"/>
                <a:sym typeface="Avenir"/>
              </a:rPr>
              <a:t>()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;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p2</a:t>
            </a:r>
            <a:r>
              <a:rPr b="1" lang="id-ID" sz="1800">
                <a:solidFill>
                  <a:srgbClr val="FFFF00"/>
                </a:solidFill>
                <a:latin typeface="Avenir"/>
                <a:ea typeface="Avenir"/>
                <a:cs typeface="Avenir"/>
                <a:sym typeface="Avenir"/>
              </a:rPr>
              <a:t>()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;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p3</a:t>
            </a:r>
            <a:r>
              <a:rPr b="1" lang="id-ID" sz="1800">
                <a:solidFill>
                  <a:srgbClr val="FFFF00"/>
                </a:solidFill>
                <a:latin typeface="Avenir"/>
                <a:ea typeface="Avenir"/>
                <a:cs typeface="Avenir"/>
                <a:sym typeface="Avenir"/>
              </a:rPr>
              <a:t>()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;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2271622" y="5391509"/>
            <a:ext cx="19265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//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p1 done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p3 done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p2 done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/>
        </p:nvSpPr>
        <p:spPr>
          <a:xfrm>
            <a:off x="1019079" y="617884"/>
            <a:ext cx="62769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Callback pada Asynchronous</a:t>
            </a:r>
            <a:endParaRPr sz="3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1022846" y="1652027"/>
            <a:ext cx="10430773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d-ID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Callback sebenarnya adalah function bedanya dengan function pada umumnya adalah di cara eksekusinya.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d-ID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Jika function pada umumnya di eksekusi berurutan dari atas ke bawah maka callback di eksekusi pada point tertentu, itu sebabnya di sebut </a:t>
            </a:r>
            <a:r>
              <a:rPr i="1" lang="id-ID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callback.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d-ID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adalah salah satu metode yang paling umum yang digunakan untuk menghandle return value dari operasi asynchoronous.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/>
        </p:nvSpPr>
        <p:spPr>
          <a:xfrm>
            <a:off x="963281" y="934527"/>
            <a:ext cx="3493698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function </a:t>
            </a:r>
            <a:r>
              <a:rPr b="1" lang="id-ID" sz="18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simulasiAsync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(cb)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  </a:t>
            </a:r>
            <a:r>
              <a:rPr b="1" lang="id-ID" sz="18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setTimeout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(() =&gt;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    let data = "hello world";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    </a:t>
            </a:r>
            <a:r>
              <a:rPr b="1" lang="id-ID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cb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(data);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  }, 3000);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function </a:t>
            </a:r>
            <a:r>
              <a:rPr b="1" lang="id-ID" sz="18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showData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(data)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  console.log(data);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simulasiAsync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</a:t>
            </a:r>
            <a:r>
              <a:rPr b="1" lang="id-ID" sz="180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showData</a:t>
            </a: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);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//output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Hello world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/>
        </p:nvSpPr>
        <p:spPr>
          <a:xfrm>
            <a:off x="977660" y="460075"/>
            <a:ext cx="533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Apa itu Promise?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650404" y="1294646"/>
            <a:ext cx="979714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d-ID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mekanisme baru pada fitur javascript / ES6.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d-ID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yang merepresentasikan sebuah object request pengolahan data yang dilakukan secara asynchronous.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d-ID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ketika melakukan request asynchronous, ada 3 state: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AutoNum type="arabicPeriod"/>
            </a:pPr>
            <a:r>
              <a:rPr lang="id-ID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Pending =&gt; keadaan awal, tidak terpenuhi atau ditolak 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AutoNum type="arabicPeriod"/>
            </a:pPr>
            <a:r>
              <a:rPr lang="id-ID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Fullfiled =&gt; Berhasil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AutoNum type="arabicPeriod"/>
            </a:pPr>
            <a:r>
              <a:rPr lang="id-ID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Rejected =&gt; Gagal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/>
        </p:nvSpPr>
        <p:spPr>
          <a:xfrm>
            <a:off x="905773" y="345056"/>
            <a:ext cx="64554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Promise (then catch)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Sebuah gambar berisi teks&#10;&#10;Deskripsi dibuat secara otomatis"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481" y="2516668"/>
            <a:ext cx="3907227" cy="181028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/>
        </p:nvSpPr>
        <p:spPr>
          <a:xfrm>
            <a:off x="905773" y="1250830"/>
            <a:ext cx="9819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Cara mendapatkan value dari promise ketika valuenya sudah ada.</a:t>
            </a:r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4098" y="2400300"/>
            <a:ext cx="3232030" cy="2431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/>
        </p:nvSpPr>
        <p:spPr>
          <a:xfrm>
            <a:off x="1006415" y="603848"/>
            <a:ext cx="61391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Async/Await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06415" y="1250830"/>
            <a:ext cx="956094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d-ID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Dengan menggunakan Async Await, kita bisa membuat kode Asynchronous dengan gaya Synchronous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d-ID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Async digunakan untuk menandakan bahwa Function tersebut adalah Async, dan mengembalikan Promise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d-ID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Await digunakan untuk mendapatkan value hasil dari Function yang mengembalikan Promise.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d-ID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Await hanya bisa digunakan dalam Async Function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Sebuah gambar berisi teks&#10;&#10;Deskripsi dibuat secara otomatis" id="180" name="Google Shape;1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098" y="3803898"/>
            <a:ext cx="4252822" cy="1291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dlinesVTI">
  <a:themeElements>
    <a:clrScheme name="Headlines">
      <a:dk1>
        <a:srgbClr val="000000"/>
      </a:dk1>
      <a:lt1>
        <a:srgbClr val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adlinesVTI">
  <a:themeElements>
    <a:clrScheme name="Headlines">
      <a:dk1>
        <a:srgbClr val="000000"/>
      </a:dk1>
      <a:lt1>
        <a:srgbClr val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2022-07-28T08:27:58Z</dcterms:created>
</cp:coreProperties>
</file>