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Tahom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6ba5ad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6ba5ad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91262ba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91262ba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91262ba2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91262ba2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91262ba2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91262ba2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91262ba2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91262ba2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91262ba2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91262ba2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a4d1be3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a4d1be3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e6b6c388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e6b6c38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a4d1be3e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a4d1be3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e6b6c388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e6b6c388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e263e24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e263e24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e6b6c388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e6b6c388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a4d1be3e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a4d1be3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e6b6c388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e6b6c388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e6b6c388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e6b6c388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5d88bcc7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5d88bcc7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6172b34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6172b34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6172b34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6172b34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5d88bcc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5d88bcc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ef7d52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ef7d52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5d88bcc7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5d88bcc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5d88bcc7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5d88bcc7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6172b34d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6172b34d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999999"/>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6.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6.png"/><Relationship Id="rId5" Type="http://schemas.openxmlformats.org/officeDocument/2006/relationships/image" Target="../media/image6.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6.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6.png"/><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6.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6.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6.png"/><Relationship Id="rId7"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30.png"/><Relationship Id="rId6" Type="http://schemas.openxmlformats.org/officeDocument/2006/relationships/image" Target="../media/image6.png"/><Relationship Id="rId7"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6.png"/><Relationship Id="rId5"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saedsayad.com/" TargetMode="External"/><Relationship Id="rId4" Type="http://schemas.openxmlformats.org/officeDocument/2006/relationships/image" Target="../media/image6.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6059" t="0"/>
          <a:stretch/>
        </p:blipFill>
        <p:spPr>
          <a:xfrm>
            <a:off x="3056800" y="0"/>
            <a:ext cx="6065600" cy="5103651"/>
          </a:xfrm>
          <a:prstGeom prst="rect">
            <a:avLst/>
          </a:prstGeom>
          <a:noFill/>
          <a:ln>
            <a:noFill/>
          </a:ln>
        </p:spPr>
      </p:pic>
      <p:sp>
        <p:nvSpPr>
          <p:cNvPr id="55" name="Google Shape;55;p13"/>
          <p:cNvSpPr txBox="1"/>
          <p:nvPr>
            <p:ph idx="1" type="subTitle"/>
          </p:nvPr>
        </p:nvSpPr>
        <p:spPr>
          <a:xfrm>
            <a:off x="311700" y="2834125"/>
            <a:ext cx="4260300" cy="4230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935"/>
              <a:buNone/>
            </a:pPr>
            <a:r>
              <a:rPr lang="id" sz="2080">
                <a:solidFill>
                  <a:schemeClr val="lt1"/>
                </a:solidFill>
              </a:rPr>
              <a:t>Supervised Learning</a:t>
            </a:r>
            <a:r>
              <a:rPr lang="id" sz="2080">
                <a:solidFill>
                  <a:schemeClr val="lt1"/>
                </a:solidFill>
              </a:rPr>
              <a:t> : Klasifikasi</a:t>
            </a:r>
            <a:endParaRPr sz="2080">
              <a:solidFill>
                <a:schemeClr val="lt1"/>
              </a:solidFill>
            </a:endParaRPr>
          </a:p>
        </p:txBody>
      </p:sp>
      <p:sp>
        <p:nvSpPr>
          <p:cNvPr id="56" name="Google Shape;56;p13"/>
          <p:cNvSpPr txBox="1"/>
          <p:nvPr>
            <p:ph type="ctrTitle"/>
          </p:nvPr>
        </p:nvSpPr>
        <p:spPr>
          <a:xfrm>
            <a:off x="311700" y="1729850"/>
            <a:ext cx="4260300" cy="106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sz="4900">
                <a:solidFill>
                  <a:schemeClr val="lt1"/>
                </a:solidFill>
              </a:rPr>
              <a:t>Classification</a:t>
            </a:r>
            <a:endParaRPr sz="4900">
              <a:solidFill>
                <a:schemeClr val="lt1"/>
              </a:solidFill>
            </a:endParaRPr>
          </a:p>
        </p:txBody>
      </p:sp>
      <p:pic>
        <p:nvPicPr>
          <p:cNvPr id="57" name="Google Shape;57;p13"/>
          <p:cNvPicPr preferRelativeResize="0"/>
          <p:nvPr/>
        </p:nvPicPr>
        <p:blipFill>
          <a:blip r:embed="rId4">
            <a:alphaModFix/>
          </a:blip>
          <a:stretch>
            <a:fillRect/>
          </a:stretch>
        </p:blipFill>
        <p:spPr>
          <a:xfrm>
            <a:off x="2570475" y="0"/>
            <a:ext cx="2149500" cy="2149500"/>
          </a:xfrm>
          <a:prstGeom prst="rect">
            <a:avLst/>
          </a:prstGeom>
          <a:noFill/>
          <a:ln>
            <a:noFill/>
          </a:ln>
        </p:spPr>
      </p:pic>
      <p:pic>
        <p:nvPicPr>
          <p:cNvPr id="58" name="Google Shape;58;p13"/>
          <p:cNvPicPr preferRelativeResize="0"/>
          <p:nvPr/>
        </p:nvPicPr>
        <p:blipFill>
          <a:blip r:embed="rId5">
            <a:alphaModFix/>
          </a:blip>
          <a:stretch>
            <a:fillRect/>
          </a:stretch>
        </p:blipFill>
        <p:spPr>
          <a:xfrm>
            <a:off x="0" y="270750"/>
            <a:ext cx="2641700" cy="1608000"/>
          </a:xfrm>
          <a:prstGeom prst="rect">
            <a:avLst/>
          </a:prstGeom>
          <a:noFill/>
          <a:ln>
            <a:noFill/>
          </a:ln>
        </p:spPr>
      </p:pic>
      <p:sp>
        <p:nvSpPr>
          <p:cNvPr id="59" name="Google Shape;59;p13"/>
          <p:cNvSpPr txBox="1"/>
          <p:nvPr/>
        </p:nvSpPr>
        <p:spPr>
          <a:xfrm>
            <a:off x="479625" y="3472800"/>
            <a:ext cx="3109800" cy="13659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id">
                <a:solidFill>
                  <a:schemeClr val="lt1"/>
                </a:solidFill>
                <a:latin typeface="Georgia"/>
                <a:ea typeface="Georgia"/>
                <a:cs typeface="Georgia"/>
                <a:sym typeface="Georgia"/>
              </a:rPr>
              <a:t>Nama Pengajar</a:t>
            </a:r>
            <a:endParaRPr>
              <a:solidFill>
                <a:schemeClr val="lt1"/>
              </a:solidFill>
              <a:latin typeface="Georgia"/>
              <a:ea typeface="Georgia"/>
              <a:cs typeface="Georgia"/>
              <a:sym typeface="Georgia"/>
            </a:endParaRPr>
          </a:p>
          <a:p>
            <a:pPr indent="-317500" lvl="0" marL="457200" rtl="0" algn="l">
              <a:spcBef>
                <a:spcPts val="810"/>
              </a:spcBef>
              <a:spcAft>
                <a:spcPts val="0"/>
              </a:spcAft>
              <a:buClr>
                <a:schemeClr val="lt1"/>
              </a:buClr>
              <a:buSzPts val="1400"/>
              <a:buFont typeface="Tahoma"/>
              <a:buChar char="●"/>
            </a:pPr>
            <a:r>
              <a:rPr lang="id">
                <a:solidFill>
                  <a:schemeClr val="lt1"/>
                </a:solidFill>
                <a:latin typeface="Tahoma"/>
                <a:ea typeface="Tahoma"/>
                <a:cs typeface="Tahoma"/>
                <a:sym typeface="Tahoma"/>
              </a:rPr>
              <a:t>Dian Ade Kurnia, M.Kom</a:t>
            </a:r>
            <a:endParaRPr>
              <a:solidFill>
                <a:schemeClr val="lt1"/>
              </a:solidFill>
              <a:latin typeface="Tahoma"/>
              <a:ea typeface="Tahoma"/>
              <a:cs typeface="Tahoma"/>
              <a:sym typeface="Tahoma"/>
            </a:endParaRPr>
          </a:p>
          <a:p>
            <a:pPr indent="-317500" lvl="0" marL="457200" rtl="0" algn="l">
              <a:spcBef>
                <a:spcPts val="0"/>
              </a:spcBef>
              <a:spcAft>
                <a:spcPts val="0"/>
              </a:spcAft>
              <a:buClr>
                <a:schemeClr val="lt1"/>
              </a:buClr>
              <a:buSzPts val="1400"/>
              <a:buFont typeface="Tahoma"/>
              <a:buChar char="●"/>
            </a:pPr>
            <a:r>
              <a:rPr lang="id">
                <a:solidFill>
                  <a:schemeClr val="lt1"/>
                </a:solidFill>
                <a:latin typeface="Tahoma"/>
                <a:ea typeface="Tahoma"/>
                <a:cs typeface="Tahoma"/>
                <a:sym typeface="Tahoma"/>
              </a:rPr>
              <a:t>Rusnanda Farhan</a:t>
            </a:r>
            <a:endParaRPr>
              <a:solidFill>
                <a:schemeClr val="lt1"/>
              </a:solidFill>
              <a:latin typeface="Tahoma"/>
              <a:ea typeface="Tahoma"/>
              <a:cs typeface="Tahoma"/>
              <a:sym typeface="Tahoma"/>
            </a:endParaRPr>
          </a:p>
          <a:p>
            <a:pPr indent="-317500" lvl="0" marL="457200" rtl="0" algn="l">
              <a:spcBef>
                <a:spcPts val="0"/>
              </a:spcBef>
              <a:spcAft>
                <a:spcPts val="0"/>
              </a:spcAft>
              <a:buClr>
                <a:schemeClr val="lt1"/>
              </a:buClr>
              <a:buSzPts val="1400"/>
              <a:buFont typeface="Tahoma"/>
              <a:buChar char="●"/>
            </a:pPr>
            <a:r>
              <a:rPr lang="id">
                <a:solidFill>
                  <a:schemeClr val="lt1"/>
                </a:solidFill>
                <a:latin typeface="Tahoma"/>
                <a:ea typeface="Tahoma"/>
                <a:cs typeface="Tahoma"/>
                <a:sym typeface="Tahoma"/>
              </a:rPr>
              <a:t>Rusnandi Fikri</a:t>
            </a:r>
            <a:endParaRPr>
              <a:solidFill>
                <a:schemeClr val="lt1"/>
              </a:solidFill>
              <a:latin typeface="Tahoma"/>
              <a:ea typeface="Tahoma"/>
              <a:cs typeface="Tahoma"/>
              <a:sym typeface="Tahoma"/>
            </a:endParaRPr>
          </a:p>
          <a:p>
            <a:pPr indent="-317500" lvl="0" marL="457200" rtl="0" algn="l">
              <a:spcBef>
                <a:spcPts val="0"/>
              </a:spcBef>
              <a:spcAft>
                <a:spcPts val="0"/>
              </a:spcAft>
              <a:buClr>
                <a:schemeClr val="lt1"/>
              </a:buClr>
              <a:buSzPts val="1400"/>
              <a:buFont typeface="Tahoma"/>
              <a:buChar char="●"/>
            </a:pPr>
            <a:r>
              <a:rPr lang="id">
                <a:solidFill>
                  <a:schemeClr val="lt1"/>
                </a:solidFill>
                <a:latin typeface="Tahoma"/>
                <a:ea typeface="Tahoma"/>
                <a:cs typeface="Tahoma"/>
                <a:sym typeface="Tahoma"/>
              </a:rPr>
              <a:t>Rika Sahriana</a:t>
            </a:r>
            <a:endParaRPr>
              <a:solidFill>
                <a:schemeClr val="lt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Decision Tree</a:t>
            </a:r>
            <a:endParaRPr>
              <a:solidFill>
                <a:schemeClr val="accent1"/>
              </a:solidFill>
            </a:endParaRPr>
          </a:p>
        </p:txBody>
      </p:sp>
      <p:pic>
        <p:nvPicPr>
          <p:cNvPr id="142" name="Google Shape;142;p22"/>
          <p:cNvPicPr preferRelativeResize="0"/>
          <p:nvPr/>
        </p:nvPicPr>
        <p:blipFill>
          <a:blip r:embed="rId3">
            <a:alphaModFix/>
          </a:blip>
          <a:stretch>
            <a:fillRect/>
          </a:stretch>
        </p:blipFill>
        <p:spPr>
          <a:xfrm>
            <a:off x="6092650" y="2396338"/>
            <a:ext cx="2587925" cy="2202350"/>
          </a:xfrm>
          <a:prstGeom prst="rect">
            <a:avLst/>
          </a:prstGeom>
          <a:noFill/>
          <a:ln>
            <a:noFill/>
          </a:ln>
        </p:spPr>
      </p:pic>
      <p:sp>
        <p:nvSpPr>
          <p:cNvPr id="143" name="Google Shape;143;p22"/>
          <p:cNvSpPr txBox="1"/>
          <p:nvPr/>
        </p:nvSpPr>
        <p:spPr>
          <a:xfrm>
            <a:off x="311700" y="1614500"/>
            <a:ext cx="55131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500">
                <a:solidFill>
                  <a:schemeClr val="lt1"/>
                </a:solidFill>
              </a:rPr>
              <a:t>Entropy is an information theory metric that measures the impurity or uncertainty in a group of observations. It determines how a decision tree chooses to split data.</a:t>
            </a:r>
            <a:endParaRPr sz="1500">
              <a:solidFill>
                <a:schemeClr val="lt1"/>
              </a:solidFill>
            </a:endParaRPr>
          </a:p>
        </p:txBody>
      </p:sp>
      <p:pic>
        <p:nvPicPr>
          <p:cNvPr id="144" name="Google Shape;144;p22"/>
          <p:cNvPicPr preferRelativeResize="0"/>
          <p:nvPr/>
        </p:nvPicPr>
        <p:blipFill rotWithShape="1">
          <a:blip r:embed="rId4">
            <a:alphaModFix/>
          </a:blip>
          <a:srcRect b="0" l="3063" r="0" t="0"/>
          <a:stretch/>
        </p:blipFill>
        <p:spPr>
          <a:xfrm>
            <a:off x="311700" y="2509275"/>
            <a:ext cx="5513226" cy="2089425"/>
          </a:xfrm>
          <a:prstGeom prst="rect">
            <a:avLst/>
          </a:prstGeom>
          <a:noFill/>
          <a:ln>
            <a:noFill/>
          </a:ln>
        </p:spPr>
      </p:pic>
      <p:pic>
        <p:nvPicPr>
          <p:cNvPr id="145" name="Google Shape;145;p22"/>
          <p:cNvPicPr preferRelativeResize="0"/>
          <p:nvPr/>
        </p:nvPicPr>
        <p:blipFill>
          <a:blip r:embed="rId5">
            <a:alphaModFix/>
          </a:blip>
          <a:stretch>
            <a:fillRect/>
          </a:stretch>
        </p:blipFill>
        <p:spPr>
          <a:xfrm>
            <a:off x="6457925" y="1710200"/>
            <a:ext cx="1857375" cy="685800"/>
          </a:xfrm>
          <a:prstGeom prst="rect">
            <a:avLst/>
          </a:prstGeom>
          <a:noFill/>
          <a:ln>
            <a:noFill/>
          </a:ln>
        </p:spPr>
      </p:pic>
      <p:pic>
        <p:nvPicPr>
          <p:cNvPr id="146" name="Google Shape;146;p22"/>
          <p:cNvPicPr preferRelativeResize="0"/>
          <p:nvPr/>
        </p:nvPicPr>
        <p:blipFill>
          <a:blip r:embed="rId6">
            <a:alphaModFix/>
          </a:blip>
          <a:stretch>
            <a:fillRect/>
          </a:stretch>
        </p:blipFill>
        <p:spPr>
          <a:xfrm>
            <a:off x="8142400" y="59150"/>
            <a:ext cx="689900" cy="689900"/>
          </a:xfrm>
          <a:prstGeom prst="rect">
            <a:avLst/>
          </a:prstGeom>
          <a:noFill/>
          <a:ln>
            <a:noFill/>
          </a:ln>
        </p:spPr>
      </p:pic>
      <p:pic>
        <p:nvPicPr>
          <p:cNvPr id="147" name="Google Shape;147;p22"/>
          <p:cNvPicPr preferRelativeResize="0"/>
          <p:nvPr/>
        </p:nvPicPr>
        <p:blipFill>
          <a:blip r:embed="rId7">
            <a:alphaModFix/>
          </a:blip>
          <a:stretch>
            <a:fillRect/>
          </a:stretch>
        </p:blipFill>
        <p:spPr>
          <a:xfrm>
            <a:off x="7143641" y="117750"/>
            <a:ext cx="940869"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Decision Tree</a:t>
            </a:r>
            <a:endParaRPr>
              <a:solidFill>
                <a:schemeClr val="accent1"/>
              </a:solidFill>
            </a:endParaRPr>
          </a:p>
        </p:txBody>
      </p:sp>
      <p:pic>
        <p:nvPicPr>
          <p:cNvPr id="153" name="Google Shape;153;p23"/>
          <p:cNvPicPr preferRelativeResize="0"/>
          <p:nvPr/>
        </p:nvPicPr>
        <p:blipFill>
          <a:blip r:embed="rId3">
            <a:alphaModFix/>
          </a:blip>
          <a:stretch>
            <a:fillRect/>
          </a:stretch>
        </p:blipFill>
        <p:spPr>
          <a:xfrm>
            <a:off x="311700" y="1271588"/>
            <a:ext cx="4248150" cy="2600325"/>
          </a:xfrm>
          <a:prstGeom prst="rect">
            <a:avLst/>
          </a:prstGeom>
          <a:noFill/>
          <a:ln>
            <a:noFill/>
          </a:ln>
        </p:spPr>
      </p:pic>
      <p:pic>
        <p:nvPicPr>
          <p:cNvPr id="154" name="Google Shape;154;p23"/>
          <p:cNvPicPr preferRelativeResize="0"/>
          <p:nvPr/>
        </p:nvPicPr>
        <p:blipFill>
          <a:blip r:embed="rId4">
            <a:alphaModFix/>
          </a:blip>
          <a:stretch>
            <a:fillRect/>
          </a:stretch>
        </p:blipFill>
        <p:spPr>
          <a:xfrm>
            <a:off x="4712250" y="1170125"/>
            <a:ext cx="4279350" cy="3041737"/>
          </a:xfrm>
          <a:prstGeom prst="rect">
            <a:avLst/>
          </a:prstGeom>
          <a:noFill/>
          <a:ln>
            <a:noFill/>
          </a:ln>
        </p:spPr>
      </p:pic>
      <p:sp>
        <p:nvSpPr>
          <p:cNvPr id="155" name="Google Shape;155;p23"/>
          <p:cNvSpPr/>
          <p:nvPr/>
        </p:nvSpPr>
        <p:spPr>
          <a:xfrm>
            <a:off x="2161300" y="3458750"/>
            <a:ext cx="518700" cy="23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5285825" y="3905250"/>
            <a:ext cx="518700" cy="23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3"/>
          <p:cNvPicPr preferRelativeResize="0"/>
          <p:nvPr/>
        </p:nvPicPr>
        <p:blipFill>
          <a:blip r:embed="rId5">
            <a:alphaModFix/>
          </a:blip>
          <a:stretch>
            <a:fillRect/>
          </a:stretch>
        </p:blipFill>
        <p:spPr>
          <a:xfrm>
            <a:off x="8142400" y="59150"/>
            <a:ext cx="689900" cy="689900"/>
          </a:xfrm>
          <a:prstGeom prst="rect">
            <a:avLst/>
          </a:prstGeom>
          <a:noFill/>
          <a:ln>
            <a:noFill/>
          </a:ln>
        </p:spPr>
      </p:pic>
      <p:pic>
        <p:nvPicPr>
          <p:cNvPr id="158" name="Google Shape;158;p23"/>
          <p:cNvPicPr preferRelativeResize="0"/>
          <p:nvPr/>
        </p:nvPicPr>
        <p:blipFill>
          <a:blip r:embed="rId6">
            <a:alphaModFix/>
          </a:blip>
          <a:stretch>
            <a:fillRect/>
          </a:stretch>
        </p:blipFill>
        <p:spPr>
          <a:xfrm>
            <a:off x="7143641" y="117750"/>
            <a:ext cx="940869"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Decision Tree</a:t>
            </a:r>
            <a:endParaRPr>
              <a:solidFill>
                <a:schemeClr val="accent1"/>
              </a:solidFill>
            </a:endParaRPr>
          </a:p>
        </p:txBody>
      </p:sp>
      <p:sp>
        <p:nvSpPr>
          <p:cNvPr id="164" name="Google Shape;164;p24"/>
          <p:cNvSpPr txBox="1"/>
          <p:nvPr/>
        </p:nvSpPr>
        <p:spPr>
          <a:xfrm>
            <a:off x="311700" y="1017725"/>
            <a:ext cx="8520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500">
                <a:solidFill>
                  <a:schemeClr val="lt1"/>
                </a:solidFill>
              </a:rPr>
              <a:t>Information Gain</a:t>
            </a:r>
            <a:endParaRPr b="1"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id" sz="1500">
                <a:solidFill>
                  <a:schemeClr val="lt1"/>
                </a:solidFill>
              </a:rPr>
              <a:t>We can define information gain as a measure of how much information a feature provides about a class. Information gain helps to determine the order of attributes in the nodes of a decision tree.</a:t>
            </a:r>
            <a:endParaRPr sz="1500">
              <a:solidFill>
                <a:schemeClr val="lt1"/>
              </a:solidFill>
            </a:endParaRPr>
          </a:p>
        </p:txBody>
      </p:sp>
      <p:pic>
        <p:nvPicPr>
          <p:cNvPr id="165" name="Google Shape;165;p24"/>
          <p:cNvPicPr preferRelativeResize="0"/>
          <p:nvPr/>
        </p:nvPicPr>
        <p:blipFill>
          <a:blip r:embed="rId3">
            <a:alphaModFix/>
          </a:blip>
          <a:stretch>
            <a:fillRect/>
          </a:stretch>
        </p:blipFill>
        <p:spPr>
          <a:xfrm>
            <a:off x="4485750" y="2288100"/>
            <a:ext cx="4238625" cy="2466975"/>
          </a:xfrm>
          <a:prstGeom prst="rect">
            <a:avLst/>
          </a:prstGeom>
          <a:noFill/>
          <a:ln>
            <a:noFill/>
          </a:ln>
        </p:spPr>
      </p:pic>
      <p:pic>
        <p:nvPicPr>
          <p:cNvPr id="166" name="Google Shape;166;p24"/>
          <p:cNvPicPr preferRelativeResize="0"/>
          <p:nvPr/>
        </p:nvPicPr>
        <p:blipFill>
          <a:blip r:embed="rId4">
            <a:alphaModFix/>
          </a:blip>
          <a:stretch>
            <a:fillRect/>
          </a:stretch>
        </p:blipFill>
        <p:spPr>
          <a:xfrm>
            <a:off x="434025" y="2288100"/>
            <a:ext cx="3914775" cy="1524000"/>
          </a:xfrm>
          <a:prstGeom prst="rect">
            <a:avLst/>
          </a:prstGeom>
          <a:noFill/>
          <a:ln>
            <a:noFill/>
          </a:ln>
        </p:spPr>
      </p:pic>
      <p:pic>
        <p:nvPicPr>
          <p:cNvPr id="167" name="Google Shape;167;p24"/>
          <p:cNvPicPr preferRelativeResize="0"/>
          <p:nvPr/>
        </p:nvPicPr>
        <p:blipFill>
          <a:blip r:embed="rId5">
            <a:alphaModFix/>
          </a:blip>
          <a:stretch>
            <a:fillRect/>
          </a:stretch>
        </p:blipFill>
        <p:spPr>
          <a:xfrm>
            <a:off x="8142400" y="59150"/>
            <a:ext cx="689900" cy="689900"/>
          </a:xfrm>
          <a:prstGeom prst="rect">
            <a:avLst/>
          </a:prstGeom>
          <a:noFill/>
          <a:ln>
            <a:noFill/>
          </a:ln>
        </p:spPr>
      </p:pic>
      <p:pic>
        <p:nvPicPr>
          <p:cNvPr id="168" name="Google Shape;168;p24"/>
          <p:cNvPicPr preferRelativeResize="0"/>
          <p:nvPr/>
        </p:nvPicPr>
        <p:blipFill>
          <a:blip r:embed="rId6">
            <a:alphaModFix/>
          </a:blip>
          <a:stretch>
            <a:fillRect/>
          </a:stretch>
        </p:blipFill>
        <p:spPr>
          <a:xfrm>
            <a:off x="7143641" y="117750"/>
            <a:ext cx="940869"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Decision Tree</a:t>
            </a:r>
            <a:endParaRPr>
              <a:solidFill>
                <a:schemeClr val="accent1"/>
              </a:solidFill>
            </a:endParaRPr>
          </a:p>
        </p:txBody>
      </p:sp>
      <p:pic>
        <p:nvPicPr>
          <p:cNvPr id="174" name="Google Shape;174;p25"/>
          <p:cNvPicPr preferRelativeResize="0"/>
          <p:nvPr/>
        </p:nvPicPr>
        <p:blipFill>
          <a:blip r:embed="rId3">
            <a:alphaModFix/>
          </a:blip>
          <a:stretch>
            <a:fillRect/>
          </a:stretch>
        </p:blipFill>
        <p:spPr>
          <a:xfrm>
            <a:off x="582150" y="2222813"/>
            <a:ext cx="2009775" cy="1304925"/>
          </a:xfrm>
          <a:prstGeom prst="rect">
            <a:avLst/>
          </a:prstGeom>
          <a:noFill/>
          <a:ln>
            <a:noFill/>
          </a:ln>
        </p:spPr>
      </p:pic>
      <p:pic>
        <p:nvPicPr>
          <p:cNvPr id="175" name="Google Shape;175;p25"/>
          <p:cNvPicPr preferRelativeResize="0"/>
          <p:nvPr/>
        </p:nvPicPr>
        <p:blipFill>
          <a:blip r:embed="rId4">
            <a:alphaModFix/>
          </a:blip>
          <a:stretch>
            <a:fillRect/>
          </a:stretch>
        </p:blipFill>
        <p:spPr>
          <a:xfrm>
            <a:off x="4313700" y="1760850"/>
            <a:ext cx="4248150" cy="2228850"/>
          </a:xfrm>
          <a:prstGeom prst="rect">
            <a:avLst/>
          </a:prstGeom>
          <a:noFill/>
          <a:ln>
            <a:noFill/>
          </a:ln>
        </p:spPr>
      </p:pic>
      <p:sp>
        <p:nvSpPr>
          <p:cNvPr id="176" name="Google Shape;176;p25"/>
          <p:cNvSpPr/>
          <p:nvPr/>
        </p:nvSpPr>
        <p:spPr>
          <a:xfrm>
            <a:off x="2761313" y="2529538"/>
            <a:ext cx="1383000" cy="69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5"/>
          <p:cNvPicPr preferRelativeResize="0"/>
          <p:nvPr/>
        </p:nvPicPr>
        <p:blipFill>
          <a:blip r:embed="rId5">
            <a:alphaModFix/>
          </a:blip>
          <a:stretch>
            <a:fillRect/>
          </a:stretch>
        </p:blipFill>
        <p:spPr>
          <a:xfrm>
            <a:off x="8142400" y="59150"/>
            <a:ext cx="689900" cy="689900"/>
          </a:xfrm>
          <a:prstGeom prst="rect">
            <a:avLst/>
          </a:prstGeom>
          <a:noFill/>
          <a:ln>
            <a:noFill/>
          </a:ln>
        </p:spPr>
      </p:pic>
      <p:pic>
        <p:nvPicPr>
          <p:cNvPr id="178" name="Google Shape;178;p25"/>
          <p:cNvPicPr preferRelativeResize="0"/>
          <p:nvPr/>
        </p:nvPicPr>
        <p:blipFill>
          <a:blip r:embed="rId6">
            <a:alphaModFix/>
          </a:blip>
          <a:stretch>
            <a:fillRect/>
          </a:stretch>
        </p:blipFill>
        <p:spPr>
          <a:xfrm>
            <a:off x="7143641" y="117750"/>
            <a:ext cx="940869"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Decision Tree</a:t>
            </a:r>
            <a:endParaRPr>
              <a:solidFill>
                <a:schemeClr val="accent1"/>
              </a:solidFill>
            </a:endParaRPr>
          </a:p>
        </p:txBody>
      </p:sp>
      <p:pic>
        <p:nvPicPr>
          <p:cNvPr id="184" name="Google Shape;184;p26"/>
          <p:cNvPicPr preferRelativeResize="0"/>
          <p:nvPr/>
        </p:nvPicPr>
        <p:blipFill>
          <a:blip r:embed="rId3">
            <a:alphaModFix/>
          </a:blip>
          <a:stretch>
            <a:fillRect/>
          </a:stretch>
        </p:blipFill>
        <p:spPr>
          <a:xfrm>
            <a:off x="372489" y="2176475"/>
            <a:ext cx="4255173" cy="1927625"/>
          </a:xfrm>
          <a:prstGeom prst="rect">
            <a:avLst/>
          </a:prstGeom>
          <a:noFill/>
          <a:ln>
            <a:noFill/>
          </a:ln>
        </p:spPr>
      </p:pic>
      <p:pic>
        <p:nvPicPr>
          <p:cNvPr id="185" name="Google Shape;185;p26"/>
          <p:cNvPicPr preferRelativeResize="0"/>
          <p:nvPr/>
        </p:nvPicPr>
        <p:blipFill>
          <a:blip r:embed="rId4">
            <a:alphaModFix/>
          </a:blip>
          <a:stretch>
            <a:fillRect/>
          </a:stretch>
        </p:blipFill>
        <p:spPr>
          <a:xfrm>
            <a:off x="4735025" y="2176474"/>
            <a:ext cx="4036499" cy="2248675"/>
          </a:xfrm>
          <a:prstGeom prst="rect">
            <a:avLst/>
          </a:prstGeom>
          <a:noFill/>
          <a:ln>
            <a:noFill/>
          </a:ln>
        </p:spPr>
      </p:pic>
      <p:sp>
        <p:nvSpPr>
          <p:cNvPr id="186" name="Google Shape;186;p26"/>
          <p:cNvSpPr txBox="1"/>
          <p:nvPr/>
        </p:nvSpPr>
        <p:spPr>
          <a:xfrm>
            <a:off x="1959775" y="1556950"/>
            <a:ext cx="10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Entropy =0</a:t>
            </a:r>
            <a:endParaRPr/>
          </a:p>
        </p:txBody>
      </p:sp>
      <p:sp>
        <p:nvSpPr>
          <p:cNvPr id="187" name="Google Shape;187;p26"/>
          <p:cNvSpPr txBox="1"/>
          <p:nvPr/>
        </p:nvSpPr>
        <p:spPr>
          <a:xfrm>
            <a:off x="6212975" y="1556950"/>
            <a:ext cx="10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Entropy &gt;0</a:t>
            </a:r>
            <a:endParaRPr/>
          </a:p>
        </p:txBody>
      </p:sp>
      <p:pic>
        <p:nvPicPr>
          <p:cNvPr id="188" name="Google Shape;188;p26"/>
          <p:cNvPicPr preferRelativeResize="0"/>
          <p:nvPr/>
        </p:nvPicPr>
        <p:blipFill>
          <a:blip r:embed="rId5">
            <a:alphaModFix/>
          </a:blip>
          <a:stretch>
            <a:fillRect/>
          </a:stretch>
        </p:blipFill>
        <p:spPr>
          <a:xfrm>
            <a:off x="8142400" y="59150"/>
            <a:ext cx="689900" cy="689900"/>
          </a:xfrm>
          <a:prstGeom prst="rect">
            <a:avLst/>
          </a:prstGeom>
          <a:noFill/>
          <a:ln>
            <a:noFill/>
          </a:ln>
        </p:spPr>
      </p:pic>
      <p:pic>
        <p:nvPicPr>
          <p:cNvPr id="189" name="Google Shape;189;p26"/>
          <p:cNvPicPr preferRelativeResize="0"/>
          <p:nvPr/>
        </p:nvPicPr>
        <p:blipFill>
          <a:blip r:embed="rId6">
            <a:alphaModFix/>
          </a:blip>
          <a:stretch>
            <a:fillRect/>
          </a:stretch>
        </p:blipFill>
        <p:spPr>
          <a:xfrm>
            <a:off x="7143641" y="117750"/>
            <a:ext cx="940869"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Decision Tree</a:t>
            </a:r>
            <a:endParaRPr>
              <a:solidFill>
                <a:schemeClr val="accent1"/>
              </a:solidFill>
            </a:endParaRPr>
          </a:p>
        </p:txBody>
      </p:sp>
      <p:pic>
        <p:nvPicPr>
          <p:cNvPr id="195" name="Google Shape;195;p27"/>
          <p:cNvPicPr preferRelativeResize="0"/>
          <p:nvPr/>
        </p:nvPicPr>
        <p:blipFill>
          <a:blip r:embed="rId3">
            <a:alphaModFix/>
          </a:blip>
          <a:stretch>
            <a:fillRect/>
          </a:stretch>
        </p:blipFill>
        <p:spPr>
          <a:xfrm>
            <a:off x="2162175" y="1471613"/>
            <a:ext cx="4819650" cy="2657475"/>
          </a:xfrm>
          <a:prstGeom prst="rect">
            <a:avLst/>
          </a:prstGeom>
          <a:noFill/>
          <a:ln>
            <a:noFill/>
          </a:ln>
        </p:spPr>
      </p:pic>
      <p:pic>
        <p:nvPicPr>
          <p:cNvPr id="196" name="Google Shape;196;p27"/>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197" name="Google Shape;197;p27"/>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Support Vector Machine</a:t>
            </a:r>
            <a:endParaRPr>
              <a:solidFill>
                <a:schemeClr val="accent1"/>
              </a:solidFill>
            </a:endParaRPr>
          </a:p>
        </p:txBody>
      </p:sp>
      <p:sp>
        <p:nvSpPr>
          <p:cNvPr id="203" name="Google Shape;203;p28"/>
          <p:cNvSpPr txBox="1"/>
          <p:nvPr/>
        </p:nvSpPr>
        <p:spPr>
          <a:xfrm>
            <a:off x="725175" y="1617450"/>
            <a:ext cx="3636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600">
                <a:solidFill>
                  <a:schemeClr val="lt1"/>
                </a:solidFill>
              </a:rPr>
              <a:t>Support Vector Machine (SVM) is an algorithm </a:t>
            </a:r>
            <a:r>
              <a:rPr lang="id" sz="1600">
                <a:solidFill>
                  <a:schemeClr val="lt1"/>
                </a:solidFill>
              </a:rPr>
              <a:t>in</a:t>
            </a:r>
            <a:r>
              <a:rPr lang="id" sz="1600">
                <a:solidFill>
                  <a:schemeClr val="lt1"/>
                </a:solidFill>
              </a:rPr>
              <a:t> classification task </a:t>
            </a:r>
            <a:r>
              <a:rPr lang="id" sz="1600">
                <a:solidFill>
                  <a:schemeClr val="lt1"/>
                </a:solidFill>
              </a:rPr>
              <a:t>that perform </a:t>
            </a:r>
            <a:r>
              <a:rPr lang="id" sz="1600">
                <a:solidFill>
                  <a:schemeClr val="lt1"/>
                </a:solidFill>
              </a:rPr>
              <a:t>by </a:t>
            </a:r>
            <a:r>
              <a:rPr lang="id" sz="1600">
                <a:solidFill>
                  <a:schemeClr val="lt1"/>
                </a:solidFill>
              </a:rPr>
              <a:t>finding</a:t>
            </a:r>
            <a:r>
              <a:rPr lang="id" sz="1600">
                <a:solidFill>
                  <a:schemeClr val="lt1"/>
                </a:solidFill>
              </a:rPr>
              <a:t> the hyperplane</a:t>
            </a:r>
            <a:r>
              <a:rPr lang="id" sz="1600">
                <a:solidFill>
                  <a:schemeClr val="lt1"/>
                </a:solidFill>
              </a:rPr>
              <a:t> that maximizes the margin between the two classes. The vectors that define the hyperplane are called the support vectors.</a:t>
            </a:r>
            <a:endParaRPr sz="1600">
              <a:solidFill>
                <a:schemeClr val="lt1"/>
              </a:solidFill>
            </a:endParaRPr>
          </a:p>
        </p:txBody>
      </p:sp>
      <p:pic>
        <p:nvPicPr>
          <p:cNvPr id="204" name="Google Shape;204;p28"/>
          <p:cNvPicPr preferRelativeResize="0"/>
          <p:nvPr/>
        </p:nvPicPr>
        <p:blipFill>
          <a:blip r:embed="rId3">
            <a:alphaModFix/>
          </a:blip>
          <a:stretch>
            <a:fillRect/>
          </a:stretch>
        </p:blipFill>
        <p:spPr>
          <a:xfrm>
            <a:off x="4513575" y="1176325"/>
            <a:ext cx="3905250" cy="2790825"/>
          </a:xfrm>
          <a:prstGeom prst="rect">
            <a:avLst/>
          </a:prstGeom>
          <a:noFill/>
          <a:ln>
            <a:noFill/>
          </a:ln>
        </p:spPr>
      </p:pic>
      <p:pic>
        <p:nvPicPr>
          <p:cNvPr id="205" name="Google Shape;205;p28"/>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206" name="Google Shape;206;p28"/>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 name="Shape 210"/>
        <p:cNvGrpSpPr/>
        <p:nvPr/>
      </p:nvGrpSpPr>
      <p:grpSpPr>
        <a:xfrm>
          <a:off x="0" y="0"/>
          <a:ext cx="0" cy="0"/>
          <a:chOff x="0" y="0"/>
          <a:chExt cx="0" cy="0"/>
        </a:xfrm>
      </p:grpSpPr>
      <p:sp>
        <p:nvSpPr>
          <p:cNvPr id="211" name="Google Shape;21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Support Vector Machine</a:t>
            </a:r>
            <a:endParaRPr>
              <a:solidFill>
                <a:schemeClr val="accent1"/>
              </a:solidFill>
            </a:endParaRPr>
          </a:p>
        </p:txBody>
      </p:sp>
      <p:sp>
        <p:nvSpPr>
          <p:cNvPr id="212" name="Google Shape;212;p29"/>
          <p:cNvSpPr txBox="1"/>
          <p:nvPr/>
        </p:nvSpPr>
        <p:spPr>
          <a:xfrm>
            <a:off x="311700" y="1920625"/>
            <a:ext cx="3636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600">
                <a:solidFill>
                  <a:schemeClr val="lt1"/>
                </a:solidFill>
              </a:rPr>
              <a:t>Support Vector Machine (SVM) is an algorithm in classification task that perform by finding the hyperplane.</a:t>
            </a:r>
            <a:endParaRPr sz="1600">
              <a:solidFill>
                <a:schemeClr val="lt1"/>
              </a:solidFill>
            </a:endParaRPr>
          </a:p>
        </p:txBody>
      </p:sp>
      <p:pic>
        <p:nvPicPr>
          <p:cNvPr id="213" name="Google Shape;213;p29"/>
          <p:cNvPicPr preferRelativeResize="0"/>
          <p:nvPr/>
        </p:nvPicPr>
        <p:blipFill>
          <a:blip r:embed="rId3">
            <a:alphaModFix/>
          </a:blip>
          <a:stretch>
            <a:fillRect/>
          </a:stretch>
        </p:blipFill>
        <p:spPr>
          <a:xfrm>
            <a:off x="4100100" y="1170125"/>
            <a:ext cx="4891501" cy="3668626"/>
          </a:xfrm>
          <a:prstGeom prst="rect">
            <a:avLst/>
          </a:prstGeom>
          <a:noFill/>
          <a:ln>
            <a:noFill/>
          </a:ln>
        </p:spPr>
      </p:pic>
      <p:sp>
        <p:nvSpPr>
          <p:cNvPr id="214" name="Google Shape;214;p29"/>
          <p:cNvSpPr txBox="1"/>
          <p:nvPr/>
        </p:nvSpPr>
        <p:spPr>
          <a:xfrm>
            <a:off x="311700" y="3041550"/>
            <a:ext cx="363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rPr>
              <a:t>What is hyperplane?</a:t>
            </a:r>
            <a:br>
              <a:rPr lang="id">
                <a:solidFill>
                  <a:schemeClr val="lt1"/>
                </a:solidFill>
              </a:rPr>
            </a:br>
            <a:r>
              <a:rPr lang="id">
                <a:solidFill>
                  <a:schemeClr val="lt1"/>
                </a:solidFill>
              </a:rPr>
              <a:t>To know the answer, let’s take a look the example on the right side. The dataset contains 2 class, let’s say red and blue</a:t>
            </a:r>
            <a:endParaRPr>
              <a:solidFill>
                <a:schemeClr val="lt1"/>
              </a:solidFill>
            </a:endParaRPr>
          </a:p>
        </p:txBody>
      </p:sp>
      <p:pic>
        <p:nvPicPr>
          <p:cNvPr id="215" name="Google Shape;215;p29"/>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216" name="Google Shape;216;p29"/>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sp>
        <p:nvSpPr>
          <p:cNvPr id="221" name="Google Shape;22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Support Vector Machine</a:t>
            </a:r>
            <a:endParaRPr>
              <a:solidFill>
                <a:schemeClr val="accent1"/>
              </a:solidFill>
            </a:endParaRPr>
          </a:p>
        </p:txBody>
      </p:sp>
      <p:pic>
        <p:nvPicPr>
          <p:cNvPr id="222" name="Google Shape;222;p30"/>
          <p:cNvPicPr preferRelativeResize="0"/>
          <p:nvPr/>
        </p:nvPicPr>
        <p:blipFill>
          <a:blip r:embed="rId3">
            <a:alphaModFix/>
          </a:blip>
          <a:stretch>
            <a:fillRect/>
          </a:stretch>
        </p:blipFill>
        <p:spPr>
          <a:xfrm>
            <a:off x="4095975" y="1189224"/>
            <a:ext cx="4736325" cy="3552250"/>
          </a:xfrm>
          <a:prstGeom prst="rect">
            <a:avLst/>
          </a:prstGeom>
          <a:noFill/>
          <a:ln>
            <a:noFill/>
          </a:ln>
        </p:spPr>
      </p:pic>
      <p:sp>
        <p:nvSpPr>
          <p:cNvPr id="223" name="Google Shape;223;p30"/>
          <p:cNvSpPr txBox="1"/>
          <p:nvPr/>
        </p:nvSpPr>
        <p:spPr>
          <a:xfrm>
            <a:off x="311700" y="1651650"/>
            <a:ext cx="3636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600">
                <a:solidFill>
                  <a:schemeClr val="lt1"/>
                </a:solidFill>
              </a:rPr>
              <a:t>SVM will draw the separator-line that can separate these two classes. The problem is we have to choose one from millions line. This best separator-line called hyperplane.</a:t>
            </a:r>
            <a:endParaRPr sz="1600">
              <a:solidFill>
                <a:schemeClr val="lt1"/>
              </a:solidFill>
            </a:endParaRPr>
          </a:p>
        </p:txBody>
      </p:sp>
      <p:sp>
        <p:nvSpPr>
          <p:cNvPr id="224" name="Google Shape;224;p30"/>
          <p:cNvSpPr txBox="1"/>
          <p:nvPr/>
        </p:nvSpPr>
        <p:spPr>
          <a:xfrm>
            <a:off x="311700" y="3071900"/>
            <a:ext cx="3636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600">
                <a:solidFill>
                  <a:schemeClr val="lt1"/>
                </a:solidFill>
              </a:rPr>
              <a:t>To draw hyperplane, we have to choose two instances/data points that closest to hyperplane candidates from both classes. These data points called support vectors.</a:t>
            </a:r>
            <a:endParaRPr sz="1600">
              <a:solidFill>
                <a:schemeClr val="lt1"/>
              </a:solidFill>
            </a:endParaRPr>
          </a:p>
        </p:txBody>
      </p:sp>
      <p:sp>
        <p:nvSpPr>
          <p:cNvPr id="225" name="Google Shape;225;p30"/>
          <p:cNvSpPr/>
          <p:nvPr/>
        </p:nvSpPr>
        <p:spPr>
          <a:xfrm>
            <a:off x="5734250" y="1715450"/>
            <a:ext cx="259500" cy="288000"/>
          </a:xfrm>
          <a:prstGeom prst="ellipse">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6578200" y="2925775"/>
            <a:ext cx="259500" cy="288000"/>
          </a:xfrm>
          <a:prstGeom prst="ellipse">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txBox="1"/>
          <p:nvPr/>
        </p:nvSpPr>
        <p:spPr>
          <a:xfrm>
            <a:off x="5273325" y="1393325"/>
            <a:ext cx="10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rgbClr val="FF00FF"/>
                </a:solidFill>
              </a:rPr>
              <a:t>Data Point</a:t>
            </a:r>
            <a:endParaRPr>
              <a:solidFill>
                <a:srgbClr val="FF00FF"/>
              </a:solidFill>
            </a:endParaRPr>
          </a:p>
        </p:txBody>
      </p:sp>
      <p:sp>
        <p:nvSpPr>
          <p:cNvPr id="228" name="Google Shape;228;p30"/>
          <p:cNvSpPr txBox="1"/>
          <p:nvPr/>
        </p:nvSpPr>
        <p:spPr>
          <a:xfrm>
            <a:off x="6391025" y="3106900"/>
            <a:ext cx="10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rgbClr val="FF00FF"/>
                </a:solidFill>
              </a:rPr>
              <a:t>Data Point</a:t>
            </a:r>
            <a:endParaRPr>
              <a:solidFill>
                <a:srgbClr val="FF00FF"/>
              </a:solidFill>
            </a:endParaRPr>
          </a:p>
        </p:txBody>
      </p:sp>
      <p:pic>
        <p:nvPicPr>
          <p:cNvPr id="229" name="Google Shape;229;p30"/>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230" name="Google Shape;230;p30"/>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sp>
        <p:nvSpPr>
          <p:cNvPr id="235" name="Google Shape;23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Support Vector Machine</a:t>
            </a:r>
            <a:endParaRPr>
              <a:solidFill>
                <a:schemeClr val="accent1"/>
              </a:solidFill>
            </a:endParaRPr>
          </a:p>
        </p:txBody>
      </p:sp>
      <p:sp>
        <p:nvSpPr>
          <p:cNvPr id="236" name="Google Shape;236;p31"/>
          <p:cNvSpPr txBox="1"/>
          <p:nvPr/>
        </p:nvSpPr>
        <p:spPr>
          <a:xfrm>
            <a:off x="311700" y="1793525"/>
            <a:ext cx="3636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600">
                <a:solidFill>
                  <a:schemeClr val="lt1"/>
                </a:solidFill>
              </a:rPr>
              <a:t>Compute the distance between the candidate line to each support vectors. The distance called margin.</a:t>
            </a:r>
            <a:endParaRPr sz="1600">
              <a:solidFill>
                <a:schemeClr val="lt1"/>
              </a:solidFill>
            </a:endParaRPr>
          </a:p>
          <a:p>
            <a:pPr indent="0" lvl="0" marL="0" rtl="0" algn="l">
              <a:spcBef>
                <a:spcPts val="0"/>
              </a:spcBef>
              <a:spcAft>
                <a:spcPts val="0"/>
              </a:spcAft>
              <a:buNone/>
            </a:pPr>
            <a:r>
              <a:rPr lang="id" sz="1600">
                <a:solidFill>
                  <a:schemeClr val="lt1"/>
                </a:solidFill>
              </a:rPr>
              <a:t>The best hyperplane is the line with maximum margin.</a:t>
            </a:r>
            <a:endParaRPr sz="1600">
              <a:solidFill>
                <a:schemeClr val="lt1"/>
              </a:solidFill>
            </a:endParaRPr>
          </a:p>
        </p:txBody>
      </p:sp>
      <p:pic>
        <p:nvPicPr>
          <p:cNvPr id="237" name="Google Shape;237;p31"/>
          <p:cNvPicPr preferRelativeResize="0"/>
          <p:nvPr/>
        </p:nvPicPr>
        <p:blipFill>
          <a:blip r:embed="rId3">
            <a:alphaModFix/>
          </a:blip>
          <a:stretch>
            <a:fillRect/>
          </a:stretch>
        </p:blipFill>
        <p:spPr>
          <a:xfrm>
            <a:off x="4100100" y="1170125"/>
            <a:ext cx="4891501" cy="3668626"/>
          </a:xfrm>
          <a:prstGeom prst="rect">
            <a:avLst/>
          </a:prstGeom>
          <a:noFill/>
          <a:ln>
            <a:noFill/>
          </a:ln>
        </p:spPr>
      </p:pic>
      <p:pic>
        <p:nvPicPr>
          <p:cNvPr id="238" name="Google Shape;238;p31"/>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239" name="Google Shape;239;p31"/>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4965375" y="2424075"/>
            <a:ext cx="4178637" cy="2719430"/>
          </a:xfrm>
          <a:prstGeom prst="rect">
            <a:avLst/>
          </a:prstGeom>
          <a:noFill/>
          <a:ln>
            <a:noFill/>
          </a:ln>
        </p:spPr>
      </p:pic>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Outline</a:t>
            </a:r>
            <a:endParaRPr>
              <a:solidFill>
                <a:schemeClr val="accent1"/>
              </a:solidFill>
            </a:endParaRPr>
          </a:p>
        </p:txBody>
      </p:sp>
      <p:pic>
        <p:nvPicPr>
          <p:cNvPr id="66" name="Google Shape;66;p14"/>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67" name="Google Shape;67;p14"/>
          <p:cNvPicPr preferRelativeResize="0"/>
          <p:nvPr/>
        </p:nvPicPr>
        <p:blipFill>
          <a:blip r:embed="rId5">
            <a:alphaModFix/>
          </a:blip>
          <a:stretch>
            <a:fillRect/>
          </a:stretch>
        </p:blipFill>
        <p:spPr>
          <a:xfrm>
            <a:off x="7143641" y="117750"/>
            <a:ext cx="940869" cy="572700"/>
          </a:xfrm>
          <a:prstGeom prst="rect">
            <a:avLst/>
          </a:prstGeom>
          <a:noFill/>
          <a:ln>
            <a:noFill/>
          </a:ln>
        </p:spPr>
      </p:pic>
      <p:sp>
        <p:nvSpPr>
          <p:cNvPr id="68" name="Google Shape;68;p14"/>
          <p:cNvSpPr txBox="1"/>
          <p:nvPr>
            <p:ph idx="1" type="body"/>
          </p:nvPr>
        </p:nvSpPr>
        <p:spPr>
          <a:xfrm>
            <a:off x="2317338" y="1513725"/>
            <a:ext cx="4509300" cy="263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id">
                <a:solidFill>
                  <a:schemeClr val="lt1"/>
                </a:solidFill>
              </a:rPr>
              <a:t>Introduction Machine Learning</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Introduction Classification</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K Nearest Neighbor</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Decision Tree</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SVM</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3" name="Shape 243"/>
        <p:cNvGrpSpPr/>
        <p:nvPr/>
      </p:nvGrpSpPr>
      <p:grpSpPr>
        <a:xfrm>
          <a:off x="0" y="0"/>
          <a:ext cx="0" cy="0"/>
          <a:chOff x="0" y="0"/>
          <a:chExt cx="0" cy="0"/>
        </a:xfrm>
      </p:grpSpPr>
      <p:sp>
        <p:nvSpPr>
          <p:cNvPr id="244" name="Google Shape;24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Support Vector Machine</a:t>
            </a:r>
            <a:endParaRPr>
              <a:solidFill>
                <a:schemeClr val="accent1"/>
              </a:solidFill>
            </a:endParaRPr>
          </a:p>
        </p:txBody>
      </p:sp>
      <p:pic>
        <p:nvPicPr>
          <p:cNvPr id="245" name="Google Shape;245;p32"/>
          <p:cNvPicPr preferRelativeResize="0"/>
          <p:nvPr/>
        </p:nvPicPr>
        <p:blipFill>
          <a:blip r:embed="rId3">
            <a:alphaModFix/>
          </a:blip>
          <a:stretch>
            <a:fillRect/>
          </a:stretch>
        </p:blipFill>
        <p:spPr>
          <a:xfrm>
            <a:off x="3861376" y="1495650"/>
            <a:ext cx="4393700" cy="2152200"/>
          </a:xfrm>
          <a:prstGeom prst="rect">
            <a:avLst/>
          </a:prstGeom>
          <a:noFill/>
          <a:ln>
            <a:noFill/>
          </a:ln>
        </p:spPr>
      </p:pic>
      <p:sp>
        <p:nvSpPr>
          <p:cNvPr id="246" name="Google Shape;246;p32"/>
          <p:cNvSpPr txBox="1"/>
          <p:nvPr/>
        </p:nvSpPr>
        <p:spPr>
          <a:xfrm>
            <a:off x="387500" y="2171550"/>
            <a:ext cx="518400" cy="800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id" sz="4000">
                <a:solidFill>
                  <a:schemeClr val="lt1"/>
                </a:solidFill>
              </a:rPr>
              <a:t>1</a:t>
            </a:r>
            <a:endParaRPr b="1" sz="4000">
              <a:solidFill>
                <a:schemeClr val="lt1"/>
              </a:solidFill>
            </a:endParaRPr>
          </a:p>
        </p:txBody>
      </p:sp>
      <p:sp>
        <p:nvSpPr>
          <p:cNvPr id="247" name="Google Shape;247;p32"/>
          <p:cNvSpPr txBox="1"/>
          <p:nvPr/>
        </p:nvSpPr>
        <p:spPr>
          <a:xfrm>
            <a:off x="905900" y="2171550"/>
            <a:ext cx="2206200" cy="800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lt1"/>
                </a:solidFill>
              </a:rPr>
              <a:t>Some advance problems in SVM</a:t>
            </a:r>
            <a:endParaRPr sz="2000">
              <a:solidFill>
                <a:schemeClr val="lt1"/>
              </a:solidFill>
            </a:endParaRPr>
          </a:p>
        </p:txBody>
      </p:sp>
      <p:pic>
        <p:nvPicPr>
          <p:cNvPr id="248" name="Google Shape;248;p32"/>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249" name="Google Shape;249;p32"/>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sp>
        <p:nvSpPr>
          <p:cNvPr id="254" name="Google Shape;25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Support Vector Machine</a:t>
            </a:r>
            <a:endParaRPr>
              <a:solidFill>
                <a:schemeClr val="accent1"/>
              </a:solidFill>
            </a:endParaRPr>
          </a:p>
        </p:txBody>
      </p:sp>
      <p:pic>
        <p:nvPicPr>
          <p:cNvPr id="255" name="Google Shape;255;p33"/>
          <p:cNvPicPr preferRelativeResize="0"/>
          <p:nvPr/>
        </p:nvPicPr>
        <p:blipFill>
          <a:blip r:embed="rId3">
            <a:alphaModFix/>
          </a:blip>
          <a:stretch>
            <a:fillRect/>
          </a:stretch>
        </p:blipFill>
        <p:spPr>
          <a:xfrm>
            <a:off x="3340550" y="1238973"/>
            <a:ext cx="2265747" cy="1709430"/>
          </a:xfrm>
          <a:prstGeom prst="rect">
            <a:avLst/>
          </a:prstGeom>
          <a:noFill/>
          <a:ln cap="flat" cmpd="sng" w="9525">
            <a:solidFill>
              <a:schemeClr val="accent1"/>
            </a:solidFill>
            <a:prstDash val="solid"/>
            <a:round/>
            <a:headEnd len="sm" w="sm" type="none"/>
            <a:tailEnd len="sm" w="sm" type="none"/>
          </a:ln>
        </p:spPr>
      </p:pic>
      <p:pic>
        <p:nvPicPr>
          <p:cNvPr id="256" name="Google Shape;256;p33"/>
          <p:cNvPicPr preferRelativeResize="0"/>
          <p:nvPr/>
        </p:nvPicPr>
        <p:blipFill>
          <a:blip r:embed="rId4">
            <a:alphaModFix/>
          </a:blip>
          <a:stretch>
            <a:fillRect/>
          </a:stretch>
        </p:blipFill>
        <p:spPr>
          <a:xfrm>
            <a:off x="6369412" y="1238956"/>
            <a:ext cx="2265747" cy="1709464"/>
          </a:xfrm>
          <a:prstGeom prst="rect">
            <a:avLst/>
          </a:prstGeom>
          <a:noFill/>
          <a:ln cap="flat" cmpd="sng" w="9525">
            <a:solidFill>
              <a:schemeClr val="accent1"/>
            </a:solidFill>
            <a:prstDash val="solid"/>
            <a:round/>
            <a:headEnd len="sm" w="sm" type="none"/>
            <a:tailEnd len="sm" w="sm" type="none"/>
          </a:ln>
        </p:spPr>
      </p:pic>
      <p:pic>
        <p:nvPicPr>
          <p:cNvPr id="257" name="Google Shape;257;p33"/>
          <p:cNvPicPr preferRelativeResize="0"/>
          <p:nvPr/>
        </p:nvPicPr>
        <p:blipFill>
          <a:blip r:embed="rId5">
            <a:alphaModFix/>
          </a:blip>
          <a:stretch>
            <a:fillRect/>
          </a:stretch>
        </p:blipFill>
        <p:spPr>
          <a:xfrm>
            <a:off x="4854953" y="3169650"/>
            <a:ext cx="2265784" cy="1709474"/>
          </a:xfrm>
          <a:prstGeom prst="rect">
            <a:avLst/>
          </a:prstGeom>
          <a:noFill/>
          <a:ln cap="flat" cmpd="sng" w="9525">
            <a:solidFill>
              <a:schemeClr val="accent1"/>
            </a:solidFill>
            <a:prstDash val="solid"/>
            <a:round/>
            <a:headEnd len="sm" w="sm" type="none"/>
            <a:tailEnd len="sm" w="sm" type="none"/>
          </a:ln>
        </p:spPr>
      </p:pic>
      <p:sp>
        <p:nvSpPr>
          <p:cNvPr id="258" name="Google Shape;258;p33"/>
          <p:cNvSpPr/>
          <p:nvPr/>
        </p:nvSpPr>
        <p:spPr>
          <a:xfrm>
            <a:off x="5685300" y="1891938"/>
            <a:ext cx="605100" cy="403500"/>
          </a:xfrm>
          <a:prstGeom prst="rightArrow">
            <a:avLst>
              <a:gd fmla="val 50000" name="adj1"/>
              <a:gd fmla="val 50000" name="adj2"/>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flipH="1" rot="-5400000">
            <a:off x="7056775" y="3294875"/>
            <a:ext cx="1208100" cy="757800"/>
          </a:xfrm>
          <a:prstGeom prst="bentUpArrow">
            <a:avLst>
              <a:gd fmla="val 25000" name="adj1"/>
              <a:gd fmla="val 25000" name="adj2"/>
              <a:gd fmla="val 25000" name="adj3"/>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txBox="1"/>
          <p:nvPr/>
        </p:nvSpPr>
        <p:spPr>
          <a:xfrm>
            <a:off x="905900" y="2171550"/>
            <a:ext cx="2206200" cy="800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lt1"/>
                </a:solidFill>
              </a:rPr>
              <a:t>Some advance problems in SVM</a:t>
            </a:r>
            <a:endParaRPr sz="2000">
              <a:solidFill>
                <a:schemeClr val="lt1"/>
              </a:solidFill>
            </a:endParaRPr>
          </a:p>
        </p:txBody>
      </p:sp>
      <p:sp>
        <p:nvSpPr>
          <p:cNvPr id="261" name="Google Shape;261;p33"/>
          <p:cNvSpPr txBox="1"/>
          <p:nvPr/>
        </p:nvSpPr>
        <p:spPr>
          <a:xfrm>
            <a:off x="387500" y="2171550"/>
            <a:ext cx="518400" cy="800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id" sz="4000">
                <a:solidFill>
                  <a:schemeClr val="lt1"/>
                </a:solidFill>
              </a:rPr>
              <a:t>2</a:t>
            </a:r>
            <a:endParaRPr b="1" sz="4000">
              <a:solidFill>
                <a:schemeClr val="lt1"/>
              </a:solidFill>
            </a:endParaRPr>
          </a:p>
        </p:txBody>
      </p:sp>
      <p:pic>
        <p:nvPicPr>
          <p:cNvPr id="262" name="Google Shape;262;p33"/>
          <p:cNvPicPr preferRelativeResize="0"/>
          <p:nvPr/>
        </p:nvPicPr>
        <p:blipFill>
          <a:blip r:embed="rId6">
            <a:alphaModFix/>
          </a:blip>
          <a:stretch>
            <a:fillRect/>
          </a:stretch>
        </p:blipFill>
        <p:spPr>
          <a:xfrm>
            <a:off x="8142400" y="59150"/>
            <a:ext cx="689900" cy="689900"/>
          </a:xfrm>
          <a:prstGeom prst="rect">
            <a:avLst/>
          </a:prstGeom>
          <a:noFill/>
          <a:ln>
            <a:noFill/>
          </a:ln>
        </p:spPr>
      </p:pic>
      <p:pic>
        <p:nvPicPr>
          <p:cNvPr id="263" name="Google Shape;263;p33"/>
          <p:cNvPicPr preferRelativeResize="0"/>
          <p:nvPr/>
        </p:nvPicPr>
        <p:blipFill>
          <a:blip r:embed="rId7">
            <a:alphaModFix/>
          </a:blip>
          <a:stretch>
            <a:fillRect/>
          </a:stretch>
        </p:blipFill>
        <p:spPr>
          <a:xfrm>
            <a:off x="7143641" y="117750"/>
            <a:ext cx="940869"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 name="Shape 267"/>
        <p:cNvGrpSpPr/>
        <p:nvPr/>
      </p:nvGrpSpPr>
      <p:grpSpPr>
        <a:xfrm>
          <a:off x="0" y="0"/>
          <a:ext cx="0" cy="0"/>
          <a:chOff x="0" y="0"/>
          <a:chExt cx="0" cy="0"/>
        </a:xfrm>
      </p:grpSpPr>
      <p:sp>
        <p:nvSpPr>
          <p:cNvPr id="268" name="Google Shape;26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Real Cases in Classification Task</a:t>
            </a:r>
            <a:endParaRPr>
              <a:solidFill>
                <a:schemeClr val="accent1"/>
              </a:solidFill>
            </a:endParaRPr>
          </a:p>
        </p:txBody>
      </p:sp>
      <p:pic>
        <p:nvPicPr>
          <p:cNvPr id="269" name="Google Shape;269;p34"/>
          <p:cNvPicPr preferRelativeResize="0"/>
          <p:nvPr/>
        </p:nvPicPr>
        <p:blipFill>
          <a:blip r:embed="rId3">
            <a:alphaModFix/>
          </a:blip>
          <a:stretch>
            <a:fillRect/>
          </a:stretch>
        </p:blipFill>
        <p:spPr>
          <a:xfrm>
            <a:off x="159304" y="1494713"/>
            <a:ext cx="3850075" cy="1923525"/>
          </a:xfrm>
          <a:prstGeom prst="rect">
            <a:avLst/>
          </a:prstGeom>
          <a:noFill/>
          <a:ln>
            <a:noFill/>
          </a:ln>
        </p:spPr>
      </p:pic>
      <p:pic>
        <p:nvPicPr>
          <p:cNvPr id="270" name="Google Shape;270;p34"/>
          <p:cNvPicPr preferRelativeResize="0"/>
          <p:nvPr/>
        </p:nvPicPr>
        <p:blipFill>
          <a:blip r:embed="rId4">
            <a:alphaModFix/>
          </a:blip>
          <a:stretch>
            <a:fillRect/>
          </a:stretch>
        </p:blipFill>
        <p:spPr>
          <a:xfrm>
            <a:off x="4166993" y="1494725"/>
            <a:ext cx="4905815" cy="1923524"/>
          </a:xfrm>
          <a:prstGeom prst="rect">
            <a:avLst/>
          </a:prstGeom>
          <a:noFill/>
          <a:ln>
            <a:noFill/>
          </a:ln>
        </p:spPr>
      </p:pic>
      <p:sp>
        <p:nvSpPr>
          <p:cNvPr id="271" name="Google Shape;271;p34"/>
          <p:cNvSpPr txBox="1"/>
          <p:nvPr/>
        </p:nvSpPr>
        <p:spPr>
          <a:xfrm>
            <a:off x="931738" y="1094525"/>
            <a:ext cx="230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a:solidFill>
                  <a:schemeClr val="lt1"/>
                </a:solidFill>
              </a:rPr>
              <a:t>Spam Email Classification</a:t>
            </a:r>
            <a:endParaRPr>
              <a:solidFill>
                <a:schemeClr val="lt1"/>
              </a:solidFill>
            </a:endParaRPr>
          </a:p>
        </p:txBody>
      </p:sp>
      <p:sp>
        <p:nvSpPr>
          <p:cNvPr id="272" name="Google Shape;272;p34"/>
          <p:cNvSpPr txBox="1"/>
          <p:nvPr/>
        </p:nvSpPr>
        <p:spPr>
          <a:xfrm>
            <a:off x="5467288" y="1094525"/>
            <a:ext cx="230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a:solidFill>
                  <a:schemeClr val="lt1"/>
                </a:solidFill>
              </a:rPr>
              <a:t>Sentiment Analysis</a:t>
            </a:r>
            <a:endParaRPr>
              <a:solidFill>
                <a:schemeClr val="lt1"/>
              </a:solidFill>
            </a:endParaRPr>
          </a:p>
        </p:txBody>
      </p:sp>
      <p:pic>
        <p:nvPicPr>
          <p:cNvPr id="273" name="Google Shape;273;p34"/>
          <p:cNvPicPr preferRelativeResize="0"/>
          <p:nvPr/>
        </p:nvPicPr>
        <p:blipFill>
          <a:blip r:embed="rId5">
            <a:alphaModFix/>
          </a:blip>
          <a:stretch>
            <a:fillRect/>
          </a:stretch>
        </p:blipFill>
        <p:spPr>
          <a:xfrm>
            <a:off x="3314275" y="3530800"/>
            <a:ext cx="4191850" cy="1490800"/>
          </a:xfrm>
          <a:prstGeom prst="rect">
            <a:avLst/>
          </a:prstGeom>
          <a:noFill/>
          <a:ln>
            <a:noFill/>
          </a:ln>
        </p:spPr>
      </p:pic>
      <p:sp>
        <p:nvSpPr>
          <p:cNvPr id="274" name="Google Shape;274;p34"/>
          <p:cNvSpPr txBox="1"/>
          <p:nvPr/>
        </p:nvSpPr>
        <p:spPr>
          <a:xfrm>
            <a:off x="928213" y="4076100"/>
            <a:ext cx="230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a:solidFill>
                  <a:schemeClr val="lt1"/>
                </a:solidFill>
              </a:rPr>
              <a:t>Fraud Detection</a:t>
            </a:r>
            <a:endParaRPr>
              <a:solidFill>
                <a:schemeClr val="lt1"/>
              </a:solidFill>
            </a:endParaRPr>
          </a:p>
        </p:txBody>
      </p:sp>
      <p:pic>
        <p:nvPicPr>
          <p:cNvPr id="275" name="Google Shape;275;p34"/>
          <p:cNvPicPr preferRelativeResize="0"/>
          <p:nvPr/>
        </p:nvPicPr>
        <p:blipFill>
          <a:blip r:embed="rId6">
            <a:alphaModFix/>
          </a:blip>
          <a:stretch>
            <a:fillRect/>
          </a:stretch>
        </p:blipFill>
        <p:spPr>
          <a:xfrm>
            <a:off x="8142400" y="59150"/>
            <a:ext cx="689900" cy="689900"/>
          </a:xfrm>
          <a:prstGeom prst="rect">
            <a:avLst/>
          </a:prstGeom>
          <a:noFill/>
          <a:ln>
            <a:noFill/>
          </a:ln>
        </p:spPr>
      </p:pic>
      <p:pic>
        <p:nvPicPr>
          <p:cNvPr id="276" name="Google Shape;276;p34"/>
          <p:cNvPicPr preferRelativeResize="0"/>
          <p:nvPr/>
        </p:nvPicPr>
        <p:blipFill>
          <a:blip r:embed="rId7">
            <a:alphaModFix/>
          </a:blip>
          <a:stretch>
            <a:fillRect/>
          </a:stretch>
        </p:blipFill>
        <p:spPr>
          <a:xfrm>
            <a:off x="7143641" y="117750"/>
            <a:ext cx="940869" cy="57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sp>
        <p:nvSpPr>
          <p:cNvPr id="281" name="Google Shape;28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Summary</a:t>
            </a:r>
            <a:endParaRPr>
              <a:solidFill>
                <a:schemeClr val="accent1"/>
              </a:solidFill>
            </a:endParaRPr>
          </a:p>
        </p:txBody>
      </p:sp>
      <p:pic>
        <p:nvPicPr>
          <p:cNvPr id="282" name="Google Shape;282;p35"/>
          <p:cNvPicPr preferRelativeResize="0"/>
          <p:nvPr/>
        </p:nvPicPr>
        <p:blipFill>
          <a:blip r:embed="rId3">
            <a:alphaModFix/>
          </a:blip>
          <a:stretch>
            <a:fillRect/>
          </a:stretch>
        </p:blipFill>
        <p:spPr>
          <a:xfrm>
            <a:off x="2775825" y="920212"/>
            <a:ext cx="6224100" cy="4141843"/>
          </a:xfrm>
          <a:prstGeom prst="rect">
            <a:avLst/>
          </a:prstGeom>
          <a:noFill/>
          <a:ln>
            <a:noFill/>
          </a:ln>
        </p:spPr>
      </p:pic>
      <p:sp>
        <p:nvSpPr>
          <p:cNvPr id="283" name="Google Shape;283;p35"/>
          <p:cNvSpPr txBox="1"/>
          <p:nvPr>
            <p:ph idx="1" type="body"/>
          </p:nvPr>
        </p:nvSpPr>
        <p:spPr>
          <a:xfrm>
            <a:off x="311700" y="1152475"/>
            <a:ext cx="5292900" cy="364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id">
                <a:solidFill>
                  <a:schemeClr val="lt1"/>
                </a:solidFill>
              </a:rPr>
              <a:t>W</a:t>
            </a:r>
            <a:r>
              <a:rPr lang="id">
                <a:solidFill>
                  <a:schemeClr val="lt1"/>
                </a:solidFill>
              </a:rPr>
              <a:t>ith Machine Learning we can build models that are very important in an intelligent system or AI</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Classification as part of Machine Learning aims to perform the ability that can classify the data into a defined class.</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In industrial cases, classification not only can be used in tabular data but also can be used for unstructured data such as text data, images, etc.</a:t>
            </a:r>
            <a:endParaRPr>
              <a:solidFill>
                <a:schemeClr val="lt1"/>
              </a:solidFill>
            </a:endParaRPr>
          </a:p>
        </p:txBody>
      </p:sp>
      <p:pic>
        <p:nvPicPr>
          <p:cNvPr id="284" name="Google Shape;284;p35"/>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285" name="Google Shape;285;p35"/>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sp>
        <p:nvSpPr>
          <p:cNvPr id="290" name="Google Shape;29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lt1"/>
                </a:solidFill>
              </a:rPr>
              <a:t>References</a:t>
            </a:r>
            <a:endParaRPr>
              <a:solidFill>
                <a:schemeClr val="lt1"/>
              </a:solidFill>
            </a:endParaRPr>
          </a:p>
        </p:txBody>
      </p:sp>
      <p:sp>
        <p:nvSpPr>
          <p:cNvPr id="291" name="Google Shape;291;p36"/>
          <p:cNvSpPr txBox="1"/>
          <p:nvPr>
            <p:ph idx="1" type="body"/>
          </p:nvPr>
        </p:nvSpPr>
        <p:spPr>
          <a:xfrm>
            <a:off x="311700" y="1801875"/>
            <a:ext cx="8520600" cy="27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u="sng">
                <a:solidFill>
                  <a:schemeClr val="lt1"/>
                </a:solidFill>
                <a:hlinkClick r:id="rId3">
                  <a:extLst>
                    <a:ext uri="{A12FA001-AC4F-418D-AE19-62706E023703}">
                      <ahyp:hlinkClr val="tx"/>
                    </a:ext>
                  </a:extLst>
                </a:hlinkClick>
              </a:rPr>
              <a:t>https://www.saedsayad.com/</a:t>
            </a:r>
            <a:endParaRPr>
              <a:solidFill>
                <a:schemeClr val="lt1"/>
              </a:solidFill>
            </a:endParaRPr>
          </a:p>
          <a:p>
            <a:pPr indent="0" lvl="0" marL="0" rtl="0" algn="l">
              <a:spcBef>
                <a:spcPts val="1200"/>
              </a:spcBef>
              <a:spcAft>
                <a:spcPts val="0"/>
              </a:spcAft>
              <a:buNone/>
            </a:pPr>
            <a:r>
              <a:rPr lang="id">
                <a:solidFill>
                  <a:schemeClr val="lt1"/>
                </a:solidFill>
              </a:rPr>
              <a:t>https://towardsdatascience.com/</a:t>
            </a:r>
            <a:endParaRPr>
              <a:solidFill>
                <a:schemeClr val="lt1"/>
              </a:solidFill>
            </a:endParaRPr>
          </a:p>
          <a:p>
            <a:pPr indent="0" lvl="0" marL="0" rtl="0" algn="l">
              <a:spcBef>
                <a:spcPts val="1200"/>
              </a:spcBef>
              <a:spcAft>
                <a:spcPts val="1200"/>
              </a:spcAft>
              <a:buNone/>
            </a:pPr>
            <a:r>
              <a:rPr lang="id">
                <a:solidFill>
                  <a:schemeClr val="lt1"/>
                </a:solidFill>
              </a:rPr>
              <a:t>https://en.wikipedia.org/wiki/Machine_learning</a:t>
            </a:r>
            <a:endParaRPr>
              <a:solidFill>
                <a:schemeClr val="lt1"/>
              </a:solidFill>
            </a:endParaRPr>
          </a:p>
        </p:txBody>
      </p:sp>
      <p:pic>
        <p:nvPicPr>
          <p:cNvPr id="292" name="Google Shape;292;p36"/>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293" name="Google Shape;293;p36"/>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Introduction Machine Learning</a:t>
            </a:r>
            <a:endParaRPr>
              <a:solidFill>
                <a:schemeClr val="accent1"/>
              </a:solidFill>
            </a:endParaRPr>
          </a:p>
        </p:txBody>
      </p:sp>
      <p:sp>
        <p:nvSpPr>
          <p:cNvPr id="74" name="Google Shape;74;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500">
                <a:solidFill>
                  <a:schemeClr val="lt1"/>
                </a:solidFill>
              </a:rPr>
              <a:t>Machine Learning is part of Artificial Intelligence, and intersects with Data Science.  Machine Learning is the study of computer algorithms that can improve automatically through experience and by the use of data (training data). As the result of Machine Learning. it usually builds/produces a model.</a:t>
            </a:r>
            <a:endParaRPr sz="1500">
              <a:solidFill>
                <a:schemeClr val="lt1"/>
              </a:solidFill>
            </a:endParaRPr>
          </a:p>
        </p:txBody>
      </p:sp>
      <p:pic>
        <p:nvPicPr>
          <p:cNvPr id="75" name="Google Shape;75;p15"/>
          <p:cNvPicPr preferRelativeResize="0"/>
          <p:nvPr/>
        </p:nvPicPr>
        <p:blipFill>
          <a:blip r:embed="rId3">
            <a:alphaModFix/>
          </a:blip>
          <a:stretch>
            <a:fillRect/>
          </a:stretch>
        </p:blipFill>
        <p:spPr>
          <a:xfrm>
            <a:off x="3612075" y="1041050"/>
            <a:ext cx="5010700" cy="3527950"/>
          </a:xfrm>
          <a:prstGeom prst="rect">
            <a:avLst/>
          </a:prstGeom>
          <a:noFill/>
          <a:ln cap="flat" cmpd="sng" w="28575">
            <a:solidFill>
              <a:schemeClr val="accent1"/>
            </a:solidFill>
            <a:prstDash val="solid"/>
            <a:round/>
            <a:headEnd len="sm" w="sm" type="none"/>
            <a:tailEnd len="sm" w="sm" type="none"/>
          </a:ln>
        </p:spPr>
      </p:pic>
      <p:pic>
        <p:nvPicPr>
          <p:cNvPr id="76" name="Google Shape;76;p15"/>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77" name="Google Shape;77;p15"/>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Kind of Machine Learning</a:t>
            </a:r>
            <a:endParaRPr>
              <a:solidFill>
                <a:schemeClr val="accent1"/>
              </a:solidFill>
            </a:endParaRPr>
          </a:p>
        </p:txBody>
      </p:sp>
      <p:pic>
        <p:nvPicPr>
          <p:cNvPr id="83" name="Google Shape;83;p16"/>
          <p:cNvPicPr preferRelativeResize="0"/>
          <p:nvPr/>
        </p:nvPicPr>
        <p:blipFill>
          <a:blip r:embed="rId3">
            <a:alphaModFix/>
          </a:blip>
          <a:stretch>
            <a:fillRect/>
          </a:stretch>
        </p:blipFill>
        <p:spPr>
          <a:xfrm>
            <a:off x="1712250" y="1273725"/>
            <a:ext cx="5719500" cy="3431700"/>
          </a:xfrm>
          <a:prstGeom prst="rect">
            <a:avLst/>
          </a:prstGeom>
          <a:noFill/>
          <a:ln cap="flat" cmpd="sng" w="28575">
            <a:solidFill>
              <a:schemeClr val="accent1"/>
            </a:solidFill>
            <a:prstDash val="solid"/>
            <a:round/>
            <a:headEnd len="sm" w="sm" type="none"/>
            <a:tailEnd len="sm" w="sm" type="none"/>
          </a:ln>
        </p:spPr>
      </p:pic>
      <p:pic>
        <p:nvPicPr>
          <p:cNvPr id="84" name="Google Shape;84;p16"/>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85" name="Google Shape;85;p16"/>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Introduction Classification</a:t>
            </a:r>
            <a:endParaRPr>
              <a:solidFill>
                <a:schemeClr val="accent1"/>
              </a:solidFill>
            </a:endParaRPr>
          </a:p>
        </p:txBody>
      </p:sp>
      <p:sp>
        <p:nvSpPr>
          <p:cNvPr id="91" name="Google Shape;91;p17"/>
          <p:cNvSpPr txBox="1"/>
          <p:nvPr>
            <p:ph idx="1" type="body"/>
          </p:nvPr>
        </p:nvSpPr>
        <p:spPr>
          <a:xfrm>
            <a:off x="311700" y="1505100"/>
            <a:ext cx="3362400" cy="213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a:solidFill>
                  <a:schemeClr val="lt1"/>
                </a:solidFill>
              </a:rPr>
              <a:t>Classification</a:t>
            </a:r>
            <a:r>
              <a:rPr lang="id">
                <a:solidFill>
                  <a:schemeClr val="lt1"/>
                </a:solidFill>
              </a:rPr>
              <a:t>. A data science task that predicting </a:t>
            </a:r>
            <a:r>
              <a:rPr lang="id">
                <a:solidFill>
                  <a:schemeClr val="lt1"/>
                </a:solidFill>
              </a:rPr>
              <a:t>predictors or attributes (numerical and/or categorical variables) into </a:t>
            </a:r>
            <a:r>
              <a:rPr lang="id">
                <a:solidFill>
                  <a:schemeClr val="lt1"/>
                </a:solidFill>
              </a:rPr>
              <a:t>the value of a categorical variable (usually called target or class).</a:t>
            </a:r>
            <a:endParaRPr>
              <a:solidFill>
                <a:schemeClr val="lt1"/>
              </a:solidFill>
            </a:endParaRPr>
          </a:p>
        </p:txBody>
      </p:sp>
      <p:pic>
        <p:nvPicPr>
          <p:cNvPr id="92" name="Google Shape;92;p17"/>
          <p:cNvPicPr preferRelativeResize="0"/>
          <p:nvPr/>
        </p:nvPicPr>
        <p:blipFill>
          <a:blip r:embed="rId3">
            <a:alphaModFix/>
          </a:blip>
          <a:stretch>
            <a:fillRect/>
          </a:stretch>
        </p:blipFill>
        <p:spPr>
          <a:xfrm>
            <a:off x="3955750" y="1400100"/>
            <a:ext cx="4876551" cy="2560200"/>
          </a:xfrm>
          <a:prstGeom prst="rect">
            <a:avLst/>
          </a:prstGeom>
          <a:noFill/>
          <a:ln cap="flat" cmpd="sng" w="28575">
            <a:solidFill>
              <a:schemeClr val="accent1"/>
            </a:solidFill>
            <a:prstDash val="solid"/>
            <a:round/>
            <a:headEnd len="sm" w="sm" type="none"/>
            <a:tailEnd len="sm" w="sm" type="none"/>
          </a:ln>
        </p:spPr>
      </p:pic>
      <p:pic>
        <p:nvPicPr>
          <p:cNvPr id="93" name="Google Shape;93;p17"/>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94" name="Google Shape;94;p17"/>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Kind of Classification</a:t>
            </a:r>
            <a:endParaRPr>
              <a:solidFill>
                <a:schemeClr val="accent1"/>
              </a:solidFill>
            </a:endParaRPr>
          </a:p>
        </p:txBody>
      </p:sp>
      <p:pic>
        <p:nvPicPr>
          <p:cNvPr id="100" name="Google Shape;100;p18"/>
          <p:cNvPicPr preferRelativeResize="0"/>
          <p:nvPr/>
        </p:nvPicPr>
        <p:blipFill>
          <a:blip r:embed="rId3">
            <a:alphaModFix/>
          </a:blip>
          <a:stretch>
            <a:fillRect/>
          </a:stretch>
        </p:blipFill>
        <p:spPr>
          <a:xfrm>
            <a:off x="8142400" y="59150"/>
            <a:ext cx="689900" cy="689900"/>
          </a:xfrm>
          <a:prstGeom prst="rect">
            <a:avLst/>
          </a:prstGeom>
          <a:noFill/>
          <a:ln>
            <a:noFill/>
          </a:ln>
        </p:spPr>
      </p:pic>
      <p:pic>
        <p:nvPicPr>
          <p:cNvPr id="101" name="Google Shape;101;p18"/>
          <p:cNvPicPr preferRelativeResize="0"/>
          <p:nvPr/>
        </p:nvPicPr>
        <p:blipFill>
          <a:blip r:embed="rId4">
            <a:alphaModFix/>
          </a:blip>
          <a:stretch>
            <a:fillRect/>
          </a:stretch>
        </p:blipFill>
        <p:spPr>
          <a:xfrm>
            <a:off x="7143641" y="117750"/>
            <a:ext cx="940869" cy="572700"/>
          </a:xfrm>
          <a:prstGeom prst="rect">
            <a:avLst/>
          </a:prstGeom>
          <a:noFill/>
          <a:ln>
            <a:noFill/>
          </a:ln>
        </p:spPr>
      </p:pic>
      <p:sp>
        <p:nvSpPr>
          <p:cNvPr id="102" name="Google Shape;102;p18"/>
          <p:cNvSpPr/>
          <p:nvPr/>
        </p:nvSpPr>
        <p:spPr>
          <a:xfrm>
            <a:off x="198200" y="1744250"/>
            <a:ext cx="2577300" cy="2723100"/>
          </a:xfrm>
          <a:prstGeom prst="roundRect">
            <a:avLst>
              <a:gd fmla="val 16667" name="adj"/>
            </a:avLst>
          </a:prstGeom>
          <a:solidFill>
            <a:schemeClr val="lt1"/>
          </a:solidFill>
          <a:ln cap="flat" cmpd="sng" w="381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d" sz="1600"/>
              <a:t>BINARY CLASSIFICATION</a:t>
            </a:r>
            <a:endParaRPr b="1" sz="1600"/>
          </a:p>
          <a:p>
            <a:pPr indent="0" lvl="0" marL="0" rtl="0" algn="ctr">
              <a:spcBef>
                <a:spcPts val="0"/>
              </a:spcBef>
              <a:spcAft>
                <a:spcPts val="0"/>
              </a:spcAft>
              <a:buNone/>
            </a:pPr>
            <a:r>
              <a:t/>
            </a:r>
            <a:endParaRPr sz="1600"/>
          </a:p>
          <a:p>
            <a:pPr indent="0" lvl="0" marL="0" rtl="0" algn="ctr">
              <a:spcBef>
                <a:spcPts val="0"/>
              </a:spcBef>
              <a:spcAft>
                <a:spcPts val="0"/>
              </a:spcAft>
              <a:buNone/>
            </a:pPr>
            <a:r>
              <a:rPr lang="id" sz="1600"/>
              <a:t>Binary Classification is a classification task that have to predict one of two classes provided</a:t>
            </a:r>
            <a:r>
              <a:rPr lang="id" sz="1600"/>
              <a:t> </a:t>
            </a:r>
            <a:endParaRPr sz="1600"/>
          </a:p>
        </p:txBody>
      </p:sp>
      <p:sp>
        <p:nvSpPr>
          <p:cNvPr id="103" name="Google Shape;103;p18"/>
          <p:cNvSpPr/>
          <p:nvPr/>
        </p:nvSpPr>
        <p:spPr>
          <a:xfrm>
            <a:off x="3283354" y="1744250"/>
            <a:ext cx="2577300" cy="2723100"/>
          </a:xfrm>
          <a:prstGeom prst="roundRect">
            <a:avLst>
              <a:gd fmla="val 16667" name="adj"/>
            </a:avLst>
          </a:prstGeom>
          <a:solidFill>
            <a:schemeClr val="lt1"/>
          </a:solidFill>
          <a:ln cap="flat" cmpd="sng" w="381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d" sz="1600">
                <a:solidFill>
                  <a:schemeClr val="dk1"/>
                </a:solidFill>
              </a:rPr>
              <a:t>MULTI-CLASS CLASSIFICATION</a:t>
            </a:r>
            <a:endParaRPr b="1" sz="1600">
              <a:solidFill>
                <a:schemeClr val="dk1"/>
              </a:solidFill>
            </a:endParaRPr>
          </a:p>
          <a:p>
            <a:pPr indent="0" lvl="0" marL="0" rtl="0" algn="ctr">
              <a:spcBef>
                <a:spcPts val="0"/>
              </a:spcBef>
              <a:spcAft>
                <a:spcPts val="0"/>
              </a:spcAft>
              <a:buNone/>
            </a:pPr>
            <a:r>
              <a:t/>
            </a:r>
            <a:endParaRPr sz="1600">
              <a:solidFill>
                <a:schemeClr val="dk1"/>
              </a:solidFill>
            </a:endParaRPr>
          </a:p>
          <a:p>
            <a:pPr indent="0" lvl="0" marL="0" rtl="0" algn="ctr">
              <a:spcBef>
                <a:spcPts val="0"/>
              </a:spcBef>
              <a:spcAft>
                <a:spcPts val="0"/>
              </a:spcAft>
              <a:buClr>
                <a:schemeClr val="dk1"/>
              </a:buClr>
              <a:buSzPts val="1100"/>
              <a:buFont typeface="Arial"/>
              <a:buNone/>
            </a:pPr>
            <a:r>
              <a:rPr lang="id" sz="1600">
                <a:solidFill>
                  <a:schemeClr val="dk1"/>
                </a:solidFill>
              </a:rPr>
              <a:t>Multi-Class</a:t>
            </a:r>
            <a:r>
              <a:rPr lang="id" sz="1600">
                <a:solidFill>
                  <a:schemeClr val="dk1"/>
                </a:solidFill>
              </a:rPr>
              <a:t> Classification is a classification task that have to predict one of many classes provided (more than 2 classes)</a:t>
            </a:r>
            <a:endParaRPr sz="1600"/>
          </a:p>
        </p:txBody>
      </p:sp>
      <p:sp>
        <p:nvSpPr>
          <p:cNvPr id="104" name="Google Shape;104;p18"/>
          <p:cNvSpPr/>
          <p:nvPr/>
        </p:nvSpPr>
        <p:spPr>
          <a:xfrm>
            <a:off x="6368508" y="1744250"/>
            <a:ext cx="2577300" cy="2723100"/>
          </a:xfrm>
          <a:prstGeom prst="roundRect">
            <a:avLst>
              <a:gd fmla="val 16667" name="adj"/>
            </a:avLst>
          </a:prstGeom>
          <a:solidFill>
            <a:schemeClr val="lt1"/>
          </a:solidFill>
          <a:ln cap="flat" cmpd="sng" w="381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d" sz="1600"/>
              <a:t>MULTI-LABEL CLASSIFICATION</a:t>
            </a:r>
            <a:endParaRPr b="1" sz="1600"/>
          </a:p>
          <a:p>
            <a:pPr indent="0" lvl="0" marL="0" rtl="0" algn="ctr">
              <a:spcBef>
                <a:spcPts val="0"/>
              </a:spcBef>
              <a:spcAft>
                <a:spcPts val="0"/>
              </a:spcAft>
              <a:buNone/>
            </a:pPr>
            <a:r>
              <a:t/>
            </a:r>
            <a:endParaRPr sz="1600"/>
          </a:p>
          <a:p>
            <a:pPr indent="0" lvl="0" marL="0" rtl="0" algn="ctr">
              <a:spcBef>
                <a:spcPts val="0"/>
              </a:spcBef>
              <a:spcAft>
                <a:spcPts val="0"/>
              </a:spcAft>
              <a:buNone/>
            </a:pPr>
            <a:r>
              <a:rPr lang="id" sz="1600"/>
              <a:t>Multi-Label Classification is a classification task that could predict more than one class from many classes provided</a:t>
            </a:r>
            <a:endParaRPr sz="1600"/>
          </a:p>
        </p:txBody>
      </p:sp>
      <p:cxnSp>
        <p:nvCxnSpPr>
          <p:cNvPr id="105" name="Google Shape;105;p18"/>
          <p:cNvCxnSpPr/>
          <p:nvPr/>
        </p:nvCxnSpPr>
        <p:spPr>
          <a:xfrm>
            <a:off x="600500" y="2599200"/>
            <a:ext cx="1772700" cy="2400"/>
          </a:xfrm>
          <a:prstGeom prst="straightConnector1">
            <a:avLst/>
          </a:prstGeom>
          <a:noFill/>
          <a:ln cap="flat" cmpd="sng" w="28575">
            <a:solidFill>
              <a:schemeClr val="accent1"/>
            </a:solidFill>
            <a:prstDash val="solid"/>
            <a:round/>
            <a:headEnd len="med" w="med" type="none"/>
            <a:tailEnd len="med" w="med" type="none"/>
          </a:ln>
        </p:spPr>
      </p:cxnSp>
      <p:cxnSp>
        <p:nvCxnSpPr>
          <p:cNvPr id="106" name="Google Shape;106;p18"/>
          <p:cNvCxnSpPr/>
          <p:nvPr/>
        </p:nvCxnSpPr>
        <p:spPr>
          <a:xfrm>
            <a:off x="3685650" y="2599200"/>
            <a:ext cx="1772700" cy="2400"/>
          </a:xfrm>
          <a:prstGeom prst="straightConnector1">
            <a:avLst/>
          </a:prstGeom>
          <a:noFill/>
          <a:ln cap="flat" cmpd="sng" w="28575">
            <a:solidFill>
              <a:schemeClr val="accent1"/>
            </a:solidFill>
            <a:prstDash val="solid"/>
            <a:round/>
            <a:headEnd len="med" w="med" type="none"/>
            <a:tailEnd len="med" w="med" type="none"/>
          </a:ln>
        </p:spPr>
      </p:cxnSp>
      <p:cxnSp>
        <p:nvCxnSpPr>
          <p:cNvPr id="107" name="Google Shape;107;p18"/>
          <p:cNvCxnSpPr/>
          <p:nvPr/>
        </p:nvCxnSpPr>
        <p:spPr>
          <a:xfrm>
            <a:off x="6770800" y="2599200"/>
            <a:ext cx="1772700" cy="240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19"/>
          <p:cNvSpPr txBox="1"/>
          <p:nvPr>
            <p:ph idx="1" type="body"/>
          </p:nvPr>
        </p:nvSpPr>
        <p:spPr>
          <a:xfrm>
            <a:off x="311700" y="1875975"/>
            <a:ext cx="3876900" cy="210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id">
                <a:solidFill>
                  <a:schemeClr val="lt1"/>
                </a:solidFill>
              </a:rPr>
              <a:t>K nearest neighbors is a simple algorithm in classification task based on a similarity measure (e.g., distance functions). This algorithm believes that if the instances have similar predictor, so they will be in the same class.</a:t>
            </a:r>
            <a:endParaRPr>
              <a:solidFill>
                <a:schemeClr val="lt1"/>
              </a:solidFill>
            </a:endParaRPr>
          </a:p>
        </p:txBody>
      </p:sp>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K Nearest Neighbor</a:t>
            </a:r>
            <a:endParaRPr>
              <a:solidFill>
                <a:schemeClr val="accent1"/>
              </a:solidFill>
            </a:endParaRPr>
          </a:p>
        </p:txBody>
      </p:sp>
      <p:pic>
        <p:nvPicPr>
          <p:cNvPr id="114" name="Google Shape;114;p19"/>
          <p:cNvPicPr preferRelativeResize="0"/>
          <p:nvPr/>
        </p:nvPicPr>
        <p:blipFill>
          <a:blip r:embed="rId3">
            <a:alphaModFix/>
          </a:blip>
          <a:stretch>
            <a:fillRect/>
          </a:stretch>
        </p:blipFill>
        <p:spPr>
          <a:xfrm>
            <a:off x="4572000" y="1751950"/>
            <a:ext cx="4267200" cy="2352541"/>
          </a:xfrm>
          <a:prstGeom prst="rect">
            <a:avLst/>
          </a:prstGeom>
          <a:noFill/>
          <a:ln cap="flat" cmpd="sng" w="28575">
            <a:solidFill>
              <a:schemeClr val="accent1"/>
            </a:solidFill>
            <a:prstDash val="solid"/>
            <a:round/>
            <a:headEnd len="sm" w="sm" type="none"/>
            <a:tailEnd len="sm" w="sm" type="none"/>
          </a:ln>
        </p:spPr>
      </p:pic>
      <p:pic>
        <p:nvPicPr>
          <p:cNvPr id="115" name="Google Shape;115;p19"/>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116" name="Google Shape;116;p19"/>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K Nearest Neighbor</a:t>
            </a:r>
            <a:endParaRPr>
              <a:solidFill>
                <a:schemeClr val="accent1"/>
              </a:solidFill>
            </a:endParaRPr>
          </a:p>
        </p:txBody>
      </p:sp>
      <p:sp>
        <p:nvSpPr>
          <p:cNvPr id="122" name="Google Shape;122;p20"/>
          <p:cNvSpPr txBox="1"/>
          <p:nvPr>
            <p:ph idx="1" type="body"/>
          </p:nvPr>
        </p:nvSpPr>
        <p:spPr>
          <a:xfrm>
            <a:off x="311700" y="1152475"/>
            <a:ext cx="3999900" cy="50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d">
                <a:solidFill>
                  <a:schemeClr val="lt1"/>
                </a:solidFill>
              </a:rPr>
              <a:t>Continuous Values</a:t>
            </a:r>
            <a:endParaRPr>
              <a:solidFill>
                <a:schemeClr val="lt1"/>
              </a:solidFill>
            </a:endParaRPr>
          </a:p>
        </p:txBody>
      </p:sp>
      <p:sp>
        <p:nvSpPr>
          <p:cNvPr id="123" name="Google Shape;123;p20"/>
          <p:cNvSpPr txBox="1"/>
          <p:nvPr>
            <p:ph idx="2" type="body"/>
          </p:nvPr>
        </p:nvSpPr>
        <p:spPr>
          <a:xfrm>
            <a:off x="4832400" y="1152475"/>
            <a:ext cx="3999900" cy="50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d">
                <a:solidFill>
                  <a:schemeClr val="lt1"/>
                </a:solidFill>
              </a:rPr>
              <a:t>Categorical Values</a:t>
            </a:r>
            <a:endParaRPr>
              <a:solidFill>
                <a:schemeClr val="lt1"/>
              </a:solidFill>
            </a:endParaRPr>
          </a:p>
        </p:txBody>
      </p:sp>
      <p:pic>
        <p:nvPicPr>
          <p:cNvPr id="124" name="Google Shape;124;p20"/>
          <p:cNvPicPr preferRelativeResize="0"/>
          <p:nvPr/>
        </p:nvPicPr>
        <p:blipFill>
          <a:blip r:embed="rId3">
            <a:alphaModFix/>
          </a:blip>
          <a:stretch>
            <a:fillRect/>
          </a:stretch>
        </p:blipFill>
        <p:spPr>
          <a:xfrm>
            <a:off x="854325" y="1853300"/>
            <a:ext cx="2914650" cy="2952750"/>
          </a:xfrm>
          <a:prstGeom prst="rect">
            <a:avLst/>
          </a:prstGeom>
          <a:noFill/>
          <a:ln cap="flat" cmpd="sng" w="28575">
            <a:solidFill>
              <a:schemeClr val="accent1"/>
            </a:solidFill>
            <a:prstDash val="solid"/>
            <a:round/>
            <a:headEnd len="sm" w="sm" type="none"/>
            <a:tailEnd len="sm" w="sm" type="none"/>
          </a:ln>
        </p:spPr>
      </p:pic>
      <p:pic>
        <p:nvPicPr>
          <p:cNvPr id="125" name="Google Shape;125;p20"/>
          <p:cNvPicPr preferRelativeResize="0"/>
          <p:nvPr/>
        </p:nvPicPr>
        <p:blipFill>
          <a:blip r:embed="rId4">
            <a:alphaModFix/>
          </a:blip>
          <a:stretch>
            <a:fillRect/>
          </a:stretch>
        </p:blipFill>
        <p:spPr>
          <a:xfrm>
            <a:off x="5775075" y="1810438"/>
            <a:ext cx="2114550" cy="3038475"/>
          </a:xfrm>
          <a:prstGeom prst="rect">
            <a:avLst/>
          </a:prstGeom>
          <a:noFill/>
          <a:ln cap="flat" cmpd="sng" w="28575">
            <a:solidFill>
              <a:schemeClr val="accent1"/>
            </a:solidFill>
            <a:prstDash val="solid"/>
            <a:round/>
            <a:headEnd len="sm" w="sm" type="none"/>
            <a:tailEnd len="sm" w="sm" type="none"/>
          </a:ln>
        </p:spPr>
      </p:pic>
      <p:pic>
        <p:nvPicPr>
          <p:cNvPr id="126" name="Google Shape;126;p20"/>
          <p:cNvPicPr preferRelativeResize="0"/>
          <p:nvPr/>
        </p:nvPicPr>
        <p:blipFill>
          <a:blip r:embed="rId5">
            <a:alphaModFix/>
          </a:blip>
          <a:stretch>
            <a:fillRect/>
          </a:stretch>
        </p:blipFill>
        <p:spPr>
          <a:xfrm>
            <a:off x="8142400" y="59150"/>
            <a:ext cx="689900" cy="689900"/>
          </a:xfrm>
          <a:prstGeom prst="rect">
            <a:avLst/>
          </a:prstGeom>
          <a:noFill/>
          <a:ln>
            <a:noFill/>
          </a:ln>
        </p:spPr>
      </p:pic>
      <p:pic>
        <p:nvPicPr>
          <p:cNvPr id="127" name="Google Shape;127;p20"/>
          <p:cNvPicPr preferRelativeResize="0"/>
          <p:nvPr/>
        </p:nvPicPr>
        <p:blipFill>
          <a:blip r:embed="rId6">
            <a:alphaModFix/>
          </a:blip>
          <a:stretch>
            <a:fillRect/>
          </a:stretch>
        </p:blipFill>
        <p:spPr>
          <a:xfrm>
            <a:off x="7143641" y="117750"/>
            <a:ext cx="940869"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chemeClr val="accent1"/>
                </a:solidFill>
              </a:rPr>
              <a:t>Decision Tree</a:t>
            </a:r>
            <a:endParaRPr>
              <a:solidFill>
                <a:schemeClr val="accent1"/>
              </a:solidFill>
            </a:endParaRPr>
          </a:p>
        </p:txBody>
      </p:sp>
      <p:sp>
        <p:nvSpPr>
          <p:cNvPr id="133" name="Google Shape;133;p21"/>
          <p:cNvSpPr txBox="1"/>
          <p:nvPr>
            <p:ph idx="1" type="body"/>
          </p:nvPr>
        </p:nvSpPr>
        <p:spPr>
          <a:xfrm>
            <a:off x="311700" y="1152475"/>
            <a:ext cx="8520600" cy="11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solidFill>
                  <a:schemeClr val="lt1"/>
                </a:solidFill>
              </a:rPr>
              <a:t>Decision tree is an algorithm that build a model based on a form of a tree structure. </a:t>
            </a:r>
            <a:endParaRPr>
              <a:solidFill>
                <a:schemeClr val="lt1"/>
              </a:solidFill>
            </a:endParaRPr>
          </a:p>
        </p:txBody>
      </p:sp>
      <p:pic>
        <p:nvPicPr>
          <p:cNvPr id="134" name="Google Shape;134;p21"/>
          <p:cNvPicPr preferRelativeResize="0"/>
          <p:nvPr/>
        </p:nvPicPr>
        <p:blipFill>
          <a:blip r:embed="rId3">
            <a:alphaModFix/>
          </a:blip>
          <a:stretch>
            <a:fillRect/>
          </a:stretch>
        </p:blipFill>
        <p:spPr>
          <a:xfrm>
            <a:off x="1423975" y="2277475"/>
            <a:ext cx="6296025" cy="2362200"/>
          </a:xfrm>
          <a:prstGeom prst="rect">
            <a:avLst/>
          </a:prstGeom>
          <a:noFill/>
          <a:ln>
            <a:noFill/>
          </a:ln>
        </p:spPr>
      </p:pic>
      <p:pic>
        <p:nvPicPr>
          <p:cNvPr id="135" name="Google Shape;135;p21"/>
          <p:cNvPicPr preferRelativeResize="0"/>
          <p:nvPr/>
        </p:nvPicPr>
        <p:blipFill>
          <a:blip r:embed="rId4">
            <a:alphaModFix/>
          </a:blip>
          <a:stretch>
            <a:fillRect/>
          </a:stretch>
        </p:blipFill>
        <p:spPr>
          <a:xfrm>
            <a:off x="8142400" y="59150"/>
            <a:ext cx="689900" cy="689900"/>
          </a:xfrm>
          <a:prstGeom prst="rect">
            <a:avLst/>
          </a:prstGeom>
          <a:noFill/>
          <a:ln>
            <a:noFill/>
          </a:ln>
        </p:spPr>
      </p:pic>
      <p:pic>
        <p:nvPicPr>
          <p:cNvPr id="136" name="Google Shape;136;p21"/>
          <p:cNvPicPr preferRelativeResize="0"/>
          <p:nvPr/>
        </p:nvPicPr>
        <p:blipFill>
          <a:blip r:embed="rId5">
            <a:alphaModFix/>
          </a:blip>
          <a:stretch>
            <a:fillRect/>
          </a:stretch>
        </p:blipFill>
        <p:spPr>
          <a:xfrm>
            <a:off x="7143641" y="117750"/>
            <a:ext cx="940869"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