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69" r:id="rId3"/>
    <p:sldMasterId id="2147483663" r:id="rId4"/>
    <p:sldMasterId id="2147483652" r:id="rId5"/>
    <p:sldMasterId id="2147483657" r:id="rId6"/>
    <p:sldMasterId id="2147483667" r:id="rId7"/>
    <p:sldMasterId id="2147483690" r:id="rId8"/>
    <p:sldMasterId id="2147483702" r:id="rId9"/>
    <p:sldMasterId id="2147483711" r:id="rId10"/>
  </p:sldMasterIdLst>
  <p:notesMasterIdLst>
    <p:notesMasterId r:id="rId30"/>
  </p:notesMasterIdLst>
  <p:sldIdLst>
    <p:sldId id="256" r:id="rId11"/>
    <p:sldId id="258" r:id="rId12"/>
    <p:sldId id="269" r:id="rId13"/>
    <p:sldId id="307" r:id="rId14"/>
    <p:sldId id="308" r:id="rId15"/>
    <p:sldId id="309" r:id="rId16"/>
    <p:sldId id="310" r:id="rId17"/>
    <p:sldId id="306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84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64AD0F-1198-4553-A894-2A52B531ED0F}">
          <p14:sldIdLst>
            <p14:sldId id="256"/>
            <p14:sldId id="258"/>
            <p14:sldId id="269"/>
            <p14:sldId id="307"/>
            <p14:sldId id="308"/>
            <p14:sldId id="309"/>
            <p14:sldId id="310"/>
            <p14:sldId id="306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Basic Rules" id="{E47A4987-016D-4A2B-807E-23C5D58E8E74}">
          <p14:sldIdLst>
            <p14:sldId id="28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0E0E0"/>
    <a:srgbClr val="1E511F"/>
    <a:srgbClr val="DADADA"/>
    <a:srgbClr val="D0D0D0"/>
    <a:srgbClr val="EAEAEA"/>
    <a:srgbClr val="ECECEC"/>
    <a:srgbClr val="CEF8FE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60"/>
  </p:normalViewPr>
  <p:slideViewPr>
    <p:cSldViewPr snapToGrid="0">
      <p:cViewPr varScale="1">
        <p:scale>
          <a:sx n="80" d="100"/>
          <a:sy n="80" d="100"/>
        </p:scale>
        <p:origin x="-691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7EE2-F6BB-43A8-B6E3-67C21BEB0D5C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78CC-1E89-4DCA-B99C-08A60F9F50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891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B78CC-1E89-4DCA-B99C-08A60F9F509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6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09732-C2DD-4BCF-A304-1CE97F0179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645919"/>
            <a:ext cx="11155680" cy="2011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412AB6-B1DE-4792-A76E-EE7F0338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41BE-A33A-4075-9585-3395384A8596}" type="datetime1">
              <a:rPr lang="id-ID" smtClean="0"/>
              <a:t>01/03/2021</a:t>
            </a:fld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EA7F32-E120-40D3-A90D-2969EB8BAB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360" y="3931920"/>
            <a:ext cx="10058400" cy="54864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755E7F92-4B79-492C-92CF-72197E177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7360" y="4480560"/>
            <a:ext cx="10058400" cy="457200"/>
          </a:xfrm>
        </p:spPr>
        <p:txBody>
          <a:bodyPr/>
          <a:lstStyle>
            <a:lvl1pPr>
              <a:defRPr sz="2400"/>
            </a:lvl1pPr>
            <a:lvl5pPr>
              <a:defRPr/>
            </a:lvl5pPr>
          </a:lstStyle>
          <a:p>
            <a:pPr lvl="0"/>
            <a:r>
              <a:rPr lang="en-US" dirty="0"/>
              <a:t>Job Title or Institution</a:t>
            </a:r>
          </a:p>
        </p:txBody>
      </p:sp>
    </p:spTree>
    <p:extLst>
      <p:ext uri="{BB962C8B-B14F-4D97-AF65-F5344CB8AC3E}">
        <p14:creationId xmlns:p14="http://schemas.microsoft.com/office/powerpoint/2010/main" val="317647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D2A28-38A6-413A-BB01-C6DF6722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74AEA69-DA8D-4F71-A2BC-00D8A5EC1E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199" y="1371600"/>
            <a:ext cx="72237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856F7EF-344F-412A-B70C-2C4C7A6DF2BF}"/>
              </a:ext>
            </a:extLst>
          </p:cNvPr>
          <p:cNvCxnSpPr/>
          <p:nvPr userDrawn="1"/>
        </p:nvCxnSpPr>
        <p:spPr>
          <a:xfrm>
            <a:off x="457200" y="1097280"/>
            <a:ext cx="7223760" cy="0"/>
          </a:xfrm>
          <a:prstGeom prst="line">
            <a:avLst/>
          </a:prstGeom>
          <a:ln w="9525">
            <a:solidFill>
              <a:srgbClr val="1E5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467475"/>
            <a:ext cx="411163" cy="3905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(#)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0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6CF8C9-0E75-4AE8-B737-E3A4BF712422}"/>
              </a:ext>
            </a:extLst>
          </p:cNvPr>
          <p:cNvSpPr txBox="1"/>
          <p:nvPr userDrawn="1"/>
        </p:nvSpPr>
        <p:spPr>
          <a:xfrm>
            <a:off x="457200" y="365760"/>
            <a:ext cx="7223760" cy="640080"/>
          </a:xfrm>
          <a:prstGeom prst="rect">
            <a:avLst/>
          </a:prstGeom>
          <a:noFill/>
        </p:spPr>
        <p:txBody>
          <a:bodyPr wrap="none" rtlCol="0" anchor="ctr" anchorCtr="0">
            <a:normAutofit lnSpcReduction="10000"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id-ID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CF5081F-D08B-4C37-83F5-9C1D30987E19}"/>
              </a:ext>
            </a:extLst>
          </p:cNvPr>
          <p:cNvCxnSpPr/>
          <p:nvPr userDrawn="1"/>
        </p:nvCxnSpPr>
        <p:spPr>
          <a:xfrm>
            <a:off x="914400" y="1005840"/>
            <a:ext cx="6309360" cy="0"/>
          </a:xfrm>
          <a:prstGeom prst="line">
            <a:avLst/>
          </a:prstGeom>
          <a:ln w="38100">
            <a:solidFill>
              <a:srgbClr val="1E5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BA2DFE-116C-42E6-9A68-B499160646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599"/>
            <a:ext cx="72237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467475"/>
            <a:ext cx="411163" cy="3905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(#)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059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BA2DFE-116C-42E6-9A68-B499160646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599"/>
            <a:ext cx="72237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Google Shape;699;p44">
            <a:extLst>
              <a:ext uri="{FF2B5EF4-FFF2-40B4-BE49-F238E27FC236}">
                <a16:creationId xmlns="" xmlns:a16="http://schemas.microsoft.com/office/drawing/2014/main" id="{C9756BB0-C11A-4523-939A-B3ABADC651C8}"/>
              </a:ext>
            </a:extLst>
          </p:cNvPr>
          <p:cNvSpPr/>
          <p:nvPr userDrawn="1"/>
        </p:nvSpPr>
        <p:spPr>
          <a:xfrm flipH="1">
            <a:off x="457200" y="457200"/>
            <a:ext cx="7223760" cy="731520"/>
          </a:xfrm>
          <a:prstGeom prst="round2DiagRect">
            <a:avLst>
              <a:gd name="adj1" fmla="val 32319"/>
              <a:gd name="adj2" fmla="val 0"/>
            </a:avLst>
          </a:prstGeom>
          <a:solidFill>
            <a:srgbClr val="1E51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467475"/>
            <a:ext cx="411163" cy="3905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(#)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663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D2A28-38A6-413A-BB01-C6DF6722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4AEC9B9-ED45-4D86-962A-38FB3CE3A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81D93-A518-4F3C-BD42-6FE861F79D2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74AEA69-DA8D-4F71-A2BC-00D8A5EC1E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600"/>
            <a:ext cx="5851525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38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4CD4D0-F543-4C12-A452-7BDBF8753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81D93-A518-4F3C-BD42-6FE861F79D2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6CF8C9-0E75-4AE8-B737-E3A4BF712422}"/>
              </a:ext>
            </a:extLst>
          </p:cNvPr>
          <p:cNvSpPr txBox="1"/>
          <p:nvPr userDrawn="1"/>
        </p:nvSpPr>
        <p:spPr>
          <a:xfrm>
            <a:off x="457200" y="365760"/>
            <a:ext cx="5852160" cy="640080"/>
          </a:xfrm>
          <a:prstGeom prst="rect">
            <a:avLst/>
          </a:prstGeom>
          <a:noFill/>
        </p:spPr>
        <p:txBody>
          <a:bodyPr wrap="none" rtlCol="0" anchor="ctr" anchorCtr="0">
            <a:normAutofit lnSpcReduction="10000"/>
          </a:bodyPr>
          <a:lstStyle/>
          <a:p>
            <a:pPr algn="ctr"/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id-ID" sz="4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CF5081F-D08B-4C37-83F5-9C1D30987E19}"/>
              </a:ext>
            </a:extLst>
          </p:cNvPr>
          <p:cNvCxnSpPr/>
          <p:nvPr userDrawn="1"/>
        </p:nvCxnSpPr>
        <p:spPr>
          <a:xfrm>
            <a:off x="914400" y="1005840"/>
            <a:ext cx="493776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BA2DFE-116C-42E6-9A68-B499160646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599"/>
            <a:ext cx="58521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626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4CD4D0-F543-4C12-A452-7BDBF8753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81D93-A518-4F3C-BD42-6FE861F79D2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BA2DFE-116C-42E6-9A68-B499160646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599"/>
            <a:ext cx="58521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Google Shape;699;p44">
            <a:extLst>
              <a:ext uri="{FF2B5EF4-FFF2-40B4-BE49-F238E27FC236}">
                <a16:creationId xmlns="" xmlns:a16="http://schemas.microsoft.com/office/drawing/2014/main" id="{C9756BB0-C11A-4523-939A-B3ABADC651C8}"/>
              </a:ext>
            </a:extLst>
          </p:cNvPr>
          <p:cNvSpPr/>
          <p:nvPr userDrawn="1"/>
        </p:nvSpPr>
        <p:spPr>
          <a:xfrm flipH="1">
            <a:off x="457200" y="457200"/>
            <a:ext cx="5852160" cy="731520"/>
          </a:xfrm>
          <a:prstGeom prst="round2DiagRect">
            <a:avLst>
              <a:gd name="adj1" fmla="val 32319"/>
              <a:gd name="adj2" fmla="val 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4B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sz="4000">
              <a:solidFill>
                <a:srgbClr val="104B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6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0783DA-A901-4123-867B-7F6AF30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CD79-0462-46EA-BE74-A89F653779AB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FC3B69-F55D-462F-BD4A-CD0AEBA5E1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80" y="1097280"/>
            <a:ext cx="11612880" cy="53035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425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0783DA-A901-4123-867B-7F6AF30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9AA-3520-4AC2-80A1-3CCF2CBE3F0A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1097280"/>
            <a:ext cx="1161288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Preamble text</a:t>
            </a:r>
            <a:endParaRPr lang="id-ID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39F3FA2-3F80-4F39-B536-8F5C3BEBBE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" y="1737360"/>
            <a:ext cx="11612880" cy="4023360"/>
          </a:xfrm>
        </p:spPr>
        <p:txBody>
          <a:bodyPr numCol="3"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  <a:endParaRPr lang="id-ID"/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  <a:endParaRPr lang="id-ID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880" y="5852160"/>
            <a:ext cx="1161288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778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0783DA-A901-4123-867B-7F6AF30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9BBC-9B34-4350-848A-C761E4065A48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FC3B69-F55D-462F-BD4A-CD0AEBA5E1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1840" y="1097280"/>
            <a:ext cx="8503920" cy="53035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DC6ED5A-B9EE-4FEB-AC0E-BDF288A1AF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82880" y="1097280"/>
            <a:ext cx="2926080" cy="292608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Media Content (e.g., image, picture, chart)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603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0783DA-A901-4123-867B-7F6AF30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3FA3-538B-493F-A87E-DB7B80FEF18A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FC3B69-F55D-462F-BD4A-CD0AEBA5E1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80" y="3474720"/>
            <a:ext cx="11612880" cy="29260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DC6ED5A-B9EE-4FEB-AC0E-BDF288A1AF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82880" y="1097280"/>
            <a:ext cx="11612880" cy="2286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Media Content (e.g., image, picture, chart)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93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at Pembelajaran Jarak Ja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6662A9-6AA4-4E51-97F3-6C6C9291B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46F9028-F205-48AA-883A-C945F8F6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A3F1-B9EB-46CA-86C9-E55465ED08F3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B820316-7EA0-4BDF-B722-28E01FC8132A}"/>
              </a:ext>
            </a:extLst>
          </p:cNvPr>
          <p:cNvSpPr txBox="1"/>
          <p:nvPr userDrawn="1"/>
        </p:nvSpPr>
        <p:spPr>
          <a:xfrm>
            <a:off x="1737359" y="4206240"/>
            <a:ext cx="10058400" cy="4801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 Pembelajaran Jarak Jauh</a:t>
            </a:r>
            <a:endParaRPr lang="id-ID" sz="28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70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0783DA-A901-4123-867B-7F6AF30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71B-5040-4FE6-8B05-FACBB29836D0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1097280"/>
            <a:ext cx="1161288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Preamble text</a:t>
            </a:r>
            <a:endParaRPr lang="id-ID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880" y="5852160"/>
            <a:ext cx="1161288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6BB1388-451D-4E19-BA90-044F9E0CFD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2880" y="2194560"/>
            <a:ext cx="5669280" cy="356616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1A3B02FF-2ADD-4C0C-82A0-7AB3DEF7EA5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26480" y="2194560"/>
            <a:ext cx="5669280" cy="356616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B467B71A-70CB-4C54-AAC6-A7786FF7E2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" y="1737360"/>
            <a:ext cx="566928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C4CBC233-9497-4C38-AE58-74786D4C49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26480" y="1737360"/>
            <a:ext cx="566928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52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0783DA-A901-4123-867B-7F6AF30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C552-B377-4394-8C5C-8ECFDC8BA315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1097280"/>
            <a:ext cx="1161288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Preamble text</a:t>
            </a:r>
            <a:endParaRPr lang="id-ID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880" y="5852160"/>
            <a:ext cx="1161288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6BB1388-451D-4E19-BA90-044F9E0CFD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2880" y="2194560"/>
            <a:ext cx="3749040" cy="356616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B467B71A-70CB-4C54-AAC6-A7786FF7E2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" y="1737360"/>
            <a:ext cx="374904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2" name="Content Placeholder 6">
            <a:extLst>
              <a:ext uri="{FF2B5EF4-FFF2-40B4-BE49-F238E27FC236}">
                <a16:creationId xmlns="" xmlns:a16="http://schemas.microsoft.com/office/drawing/2014/main" id="{F06B0859-C155-416E-9492-AAA959C220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114800" y="2194560"/>
            <a:ext cx="3749040" cy="356616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5C942BD1-AA38-48DA-8936-78AC9E2723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14800" y="1737360"/>
            <a:ext cx="374904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7" name="Content Placeholder 6">
            <a:extLst>
              <a:ext uri="{FF2B5EF4-FFF2-40B4-BE49-F238E27FC236}">
                <a16:creationId xmlns="" xmlns:a16="http://schemas.microsoft.com/office/drawing/2014/main" id="{62AE428A-2D0E-4170-85E7-9418CB92DE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46720" y="2194560"/>
            <a:ext cx="3749040" cy="356616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A507C329-C55A-40B4-B043-1677021C4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46720" y="1737360"/>
            <a:ext cx="374904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510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0783DA-A901-4123-867B-7F6AF30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EB13-8AC8-4F3F-A5D4-291449F1000E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1463040"/>
            <a:ext cx="10058400" cy="2743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Texts or quotation</a:t>
            </a:r>
            <a:endParaRPr lang="id-ID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5040" y="4754880"/>
            <a:ext cx="5120640" cy="54864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6" name="Half Frame 5">
            <a:extLst>
              <a:ext uri="{FF2B5EF4-FFF2-40B4-BE49-F238E27FC236}">
                <a16:creationId xmlns="" xmlns:a16="http://schemas.microsoft.com/office/drawing/2014/main" id="{7E99999E-6BF1-4801-ABC5-F1FB76A36539}"/>
              </a:ext>
            </a:extLst>
          </p:cNvPr>
          <p:cNvSpPr/>
          <p:nvPr userDrawn="1"/>
        </p:nvSpPr>
        <p:spPr>
          <a:xfrm>
            <a:off x="914400" y="1280160"/>
            <a:ext cx="457200" cy="457200"/>
          </a:xfrm>
          <a:prstGeom prst="halfFrame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="" xmlns:a16="http://schemas.microsoft.com/office/drawing/2014/main" id="{DE6ECBAF-B082-4309-A069-6EF74A8119E4}"/>
              </a:ext>
            </a:extLst>
          </p:cNvPr>
          <p:cNvSpPr/>
          <p:nvPr userDrawn="1"/>
        </p:nvSpPr>
        <p:spPr>
          <a:xfrm rot="10800000">
            <a:off x="10881360" y="3931920"/>
            <a:ext cx="457200" cy="457200"/>
          </a:xfrm>
          <a:prstGeom prst="halfFrame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5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C4F56-EDA1-47DA-A21E-73E1F5F06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B5DC47-4C67-458B-B390-BCC5A61B47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5840" y="274320"/>
            <a:ext cx="10789920" cy="6126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28DAEC-123B-49BC-8CB0-3875EA750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00800"/>
            <a:ext cx="54864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333A268-3104-46BA-A2F0-7FE7D6A6A7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115C8E7-FADD-4852-B9B5-6D07DB7ADF20}" type="datetime1">
              <a:rPr lang="id-ID" smtClean="0"/>
              <a:t>01/03/2021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E89D6C-B979-4A27-B780-2399AAB639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</p:spTree>
    <p:extLst>
      <p:ext uri="{BB962C8B-B14F-4D97-AF65-F5344CB8AC3E}">
        <p14:creationId xmlns:p14="http://schemas.microsoft.com/office/powerpoint/2010/main" val="1753542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9BADB3-FD5D-4F9E-9EEB-11DE34A65930}"/>
              </a:ext>
            </a:extLst>
          </p:cNvPr>
          <p:cNvSpPr/>
          <p:nvPr userDrawn="1"/>
        </p:nvSpPr>
        <p:spPr>
          <a:xfrm>
            <a:off x="0" y="6476214"/>
            <a:ext cx="12192000" cy="38178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C4F56-EDA1-47DA-A21E-73E1F5F06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" y="1005840"/>
            <a:ext cx="640080" cy="5394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B5DC47-4C67-458B-B390-BCC5A61B47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5840" y="274320"/>
            <a:ext cx="10789920" cy="630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C3429C-771A-4A0D-A4DB-233D3CC0F3F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995636"/>
            <a:ext cx="2286000" cy="274320"/>
          </a:xfrm>
        </p:spPr>
        <p:txBody>
          <a:bodyPr/>
          <a:lstStyle/>
          <a:p>
            <a:fld id="{65EB7AEF-79DF-462B-8C0F-9427C7869467}" type="datetime1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BE5DF4-AF73-47F0-BA06-55938E1565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21255" y="6995636"/>
            <a:ext cx="7589520" cy="274320"/>
          </a:xfrm>
        </p:spPr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93BA56-D90C-482F-A387-9DAAC6EA9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763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2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AD4F6-36D4-4EED-94BD-174AADE34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437026-1D95-4A1D-9EBA-F9BCBC25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5FBC-D505-4C27-8F73-BE85072269DB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82B7C3-63E4-4CD2-825E-B572238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FD487B-23FC-4ABF-88A2-D99A8C1D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82807E45-95C6-476F-BDEF-236562C057C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80160" y="914400"/>
            <a:ext cx="5029200" cy="530352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DEB18E8B-8AB9-47BF-B422-3EAD1BC1A0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45720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438FCFC0-0797-4D78-85FB-BB9E3678C1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75120" y="914400"/>
            <a:ext cx="5029200" cy="530352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0E0B44C7-803D-4417-90E4-31843FB1B9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20" y="45720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6683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4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AD4F6-36D4-4EED-94BD-174AADE34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437026-1D95-4A1D-9EBA-F9BCBC25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8A1-3452-42B1-962D-CD00AA7321E6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82B7C3-63E4-4CD2-825E-B572238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FD487B-23FC-4ABF-88A2-D99A8C1D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82807E45-95C6-476F-BDEF-236562C057C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80160" y="731520"/>
            <a:ext cx="5029200" cy="246888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DEB18E8B-8AB9-47BF-B422-3EAD1BC1A0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27432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2" name="Content Placeholder 6">
            <a:extLst>
              <a:ext uri="{FF2B5EF4-FFF2-40B4-BE49-F238E27FC236}">
                <a16:creationId xmlns="" xmlns:a16="http://schemas.microsoft.com/office/drawing/2014/main" id="{88D1D603-C251-45F8-A17B-3B3EE1B31C9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280160" y="3749040"/>
            <a:ext cx="5029200" cy="246888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53D48626-1EF1-4E16-9065-F8FFC68951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80160" y="329184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4" name="Content Placeholder 6">
            <a:extLst>
              <a:ext uri="{FF2B5EF4-FFF2-40B4-BE49-F238E27FC236}">
                <a16:creationId xmlns="" xmlns:a16="http://schemas.microsoft.com/office/drawing/2014/main" id="{31A500F5-C46B-4763-89F3-53039EC91B0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75120" y="731520"/>
            <a:ext cx="5029200" cy="246888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86A16D20-65DE-4D1F-BCC4-599123A5DF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5120" y="27432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6" name="Content Placeholder 6">
            <a:extLst>
              <a:ext uri="{FF2B5EF4-FFF2-40B4-BE49-F238E27FC236}">
                <a16:creationId xmlns="" xmlns:a16="http://schemas.microsoft.com/office/drawing/2014/main" id="{8A596808-6421-49FF-AFA1-EEF79569D4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675120" y="3749040"/>
            <a:ext cx="5029200" cy="246888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A0E5CDF9-5442-407B-8E35-89ED484A7A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75120" y="329184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1547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C4F56-EDA1-47DA-A21E-73E1F5F06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28DAEC-123B-49BC-8CB0-3875EA750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00800"/>
            <a:ext cx="54864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333A268-3104-46BA-A2F0-7FE7D6A6A7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CB2429-E8BD-4171-B405-5EA7F4110025}" type="datetime1">
              <a:rPr lang="id-ID" smtClean="0"/>
              <a:t>01/03/2021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E89D6C-B979-4A27-B780-2399AAB639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1874761E-A16F-47E5-89FC-C28D33D573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3040" y="640080"/>
            <a:ext cx="10058400" cy="40233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Texts or quotation</a:t>
            </a:r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3661C58-B01B-4C67-AEFA-FB08000B5B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5040" y="5120640"/>
            <a:ext cx="5669280" cy="54864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9" name="Half Frame 8">
            <a:extLst>
              <a:ext uri="{FF2B5EF4-FFF2-40B4-BE49-F238E27FC236}">
                <a16:creationId xmlns="" xmlns:a16="http://schemas.microsoft.com/office/drawing/2014/main" id="{EF38E67D-3712-439B-9EA0-B9242B85AA47}"/>
              </a:ext>
            </a:extLst>
          </p:cNvPr>
          <p:cNvSpPr/>
          <p:nvPr userDrawn="1"/>
        </p:nvSpPr>
        <p:spPr>
          <a:xfrm>
            <a:off x="1280160" y="457200"/>
            <a:ext cx="457200" cy="457200"/>
          </a:xfrm>
          <a:prstGeom prst="halfFrame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="" xmlns:a16="http://schemas.microsoft.com/office/drawing/2014/main" id="{EF72F2AA-3AB4-4C69-9577-3D11747CFE74}"/>
              </a:ext>
            </a:extLst>
          </p:cNvPr>
          <p:cNvSpPr/>
          <p:nvPr userDrawn="1"/>
        </p:nvSpPr>
        <p:spPr>
          <a:xfrm rot="10800000">
            <a:off x="11247120" y="4389120"/>
            <a:ext cx="457200" cy="457200"/>
          </a:xfrm>
          <a:prstGeom prst="halfFrame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 - Alternati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127F67E-877A-4A5D-9510-D67A00237FB9}"/>
              </a:ext>
            </a:extLst>
          </p:cNvPr>
          <p:cNvSpPr/>
          <p:nvPr userDrawn="1"/>
        </p:nvSpPr>
        <p:spPr>
          <a:xfrm>
            <a:off x="6492240" y="4846320"/>
            <a:ext cx="5029200" cy="146304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2E87F28-61B2-4E69-B1BA-01B9A136DD1A}"/>
              </a:ext>
            </a:extLst>
          </p:cNvPr>
          <p:cNvSpPr/>
          <p:nvPr userDrawn="1"/>
        </p:nvSpPr>
        <p:spPr>
          <a:xfrm>
            <a:off x="6492240" y="457200"/>
            <a:ext cx="5029200" cy="420624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3E2C4E-9DB5-43FE-BEEA-8AE928A61B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731520"/>
            <a:ext cx="6044071" cy="39417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42948C5-CE7C-472A-AD49-3F0F781A54D4}"/>
              </a:ext>
            </a:extLst>
          </p:cNvPr>
          <p:cNvSpPr txBox="1"/>
          <p:nvPr userDrawn="1"/>
        </p:nvSpPr>
        <p:spPr>
          <a:xfrm>
            <a:off x="548640" y="4754880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 YARSI Kav. 13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Jend. Suprapto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 Putih, Jakarta Pusat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3EA44D5-CAE2-48FB-A607-220F2C8877BF}"/>
              </a:ext>
            </a:extLst>
          </p:cNvPr>
          <p:cNvSpPr txBox="1"/>
          <p:nvPr userDrawn="1"/>
        </p:nvSpPr>
        <p:spPr>
          <a:xfrm>
            <a:off x="914400" y="621792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6E9E4B9-A4F8-49C3-87C8-CC0E40CC029F}"/>
              </a:ext>
            </a:extLst>
          </p:cNvPr>
          <p:cNvSpPr txBox="1"/>
          <p:nvPr userDrawn="1"/>
        </p:nvSpPr>
        <p:spPr>
          <a:xfrm>
            <a:off x="3383280" y="5486400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938AFD5-D885-4322-91BA-FC530FB388F0}"/>
              </a:ext>
            </a:extLst>
          </p:cNvPr>
          <p:cNvSpPr txBox="1"/>
          <p:nvPr userDrawn="1"/>
        </p:nvSpPr>
        <p:spPr>
          <a:xfrm>
            <a:off x="3383280" y="516636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FDE28BF-EF5C-4A12-B56C-29E2A7C92118}"/>
              </a:ext>
            </a:extLst>
          </p:cNvPr>
          <p:cNvSpPr txBox="1"/>
          <p:nvPr userDrawn="1"/>
        </p:nvSpPr>
        <p:spPr>
          <a:xfrm>
            <a:off x="3383280" y="4846320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69460DA6-65BA-476A-A6D3-F6B4692F7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217920"/>
            <a:ext cx="276431" cy="2743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9D9AECAD-BC59-4699-B56E-A9EAEF0270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5486400"/>
            <a:ext cx="278573" cy="2743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E1A311C3-272A-4584-8259-E1551EC01E7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5166360"/>
            <a:ext cx="275524" cy="2743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73A0C059-5E40-4113-9B2B-AC54B89CD6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846320"/>
            <a:ext cx="274320" cy="274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BF9EC82-BC3D-4E3C-8BF5-7F9414D353A8}"/>
              </a:ext>
            </a:extLst>
          </p:cNvPr>
          <p:cNvSpPr txBox="1"/>
          <p:nvPr userDrawn="1"/>
        </p:nvSpPr>
        <p:spPr>
          <a:xfrm>
            <a:off x="3383280" y="580644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BB32EF71-76AD-4CA8-8E7A-512719699F6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8960" y="5806440"/>
            <a:ext cx="274320" cy="274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8217DF1-5110-4B53-81E1-5ED0D08800CA}"/>
              </a:ext>
            </a:extLst>
          </p:cNvPr>
          <p:cNvSpPr txBox="1"/>
          <p:nvPr userDrawn="1"/>
        </p:nvSpPr>
        <p:spPr>
          <a:xfrm>
            <a:off x="6492240" y="457200"/>
            <a:ext cx="5303520" cy="3657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US" sz="1400" b="1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Program Studi</a:t>
            </a:r>
            <a:endParaRPr lang="id-ID" sz="14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159FC98-DA81-4298-ABA7-59C13B9DE169}"/>
              </a:ext>
            </a:extLst>
          </p:cNvPr>
          <p:cNvSpPr txBox="1"/>
          <p:nvPr userDrawn="1"/>
        </p:nvSpPr>
        <p:spPr>
          <a:xfrm>
            <a:off x="6492240" y="4937760"/>
            <a:ext cx="5303520" cy="3657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 Penelitian</a:t>
            </a:r>
            <a:endParaRPr lang="id-ID" sz="14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C77A346-EEEB-432D-A833-2856DD41F44B}"/>
              </a:ext>
            </a:extLst>
          </p:cNvPr>
          <p:cNvSpPr txBox="1"/>
          <p:nvPr userDrawn="1"/>
        </p:nvSpPr>
        <p:spPr>
          <a:xfrm>
            <a:off x="6675120" y="731520"/>
            <a:ext cx="5120640" cy="402336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Kedokteran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Pendidikan dan Profesi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Kedokteran Gigi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 &amp; Profesi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Teknologi Informasi 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Informatika &amp; Perpustakaan dan Sains Informasi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Ekonomi dan Bisnis 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Akuntansi &amp; Manajemen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Hukum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Ilmu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Hukum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Psikologi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Psikologi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Sekolah Pascasarjana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Manajemen, Biomedis, &amp; Kenotariatan</a:t>
            </a:r>
            <a:endParaRPr lang="id-ID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0FB607D-2EF0-468F-9D4C-609758EF9239}"/>
              </a:ext>
            </a:extLst>
          </p:cNvPr>
          <p:cNvSpPr txBox="1"/>
          <p:nvPr userDrawn="1"/>
        </p:nvSpPr>
        <p:spPr>
          <a:xfrm>
            <a:off x="6675120" y="5303520"/>
            <a:ext cx="5120640" cy="1005840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Genetik/Genomik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E-Health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Halal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Sel Punca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Herbal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Telomer</a:t>
            </a:r>
            <a:endParaRPr lang="id-ID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71B6EC5D-809B-4EDC-A1CA-6BB77157B92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4320"/>
            <a:ext cx="2743200" cy="7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 animBg="1"/>
      <p:bldP spid="30" grpId="0"/>
      <p:bldP spid="31" grpId="0"/>
      <p:bldP spid="32" grpId="0"/>
      <p:bldP spid="33" grpId="0"/>
      <p:bldP spid="34" grpId="0"/>
      <p:bldP spid="39" grpId="0"/>
      <p:bldP spid="41" grpId="0"/>
      <p:bldP spid="42" grpId="0"/>
      <p:bldP spid="43" grpId="0"/>
      <p:bldP spid="4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 - Alternati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127F67E-877A-4A5D-9510-D67A00237FB9}"/>
              </a:ext>
            </a:extLst>
          </p:cNvPr>
          <p:cNvSpPr/>
          <p:nvPr userDrawn="1"/>
        </p:nvSpPr>
        <p:spPr>
          <a:xfrm>
            <a:off x="1291090" y="5006787"/>
            <a:ext cx="4545373" cy="1248172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2E87F28-61B2-4E69-B1BA-01B9A136DD1A}"/>
              </a:ext>
            </a:extLst>
          </p:cNvPr>
          <p:cNvSpPr/>
          <p:nvPr userDrawn="1"/>
        </p:nvSpPr>
        <p:spPr>
          <a:xfrm>
            <a:off x="6949845" y="284672"/>
            <a:ext cx="4739352" cy="5988458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3E2C4E-9DB5-43FE-BEEA-8AE928A61B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410" y="718972"/>
            <a:ext cx="6811418" cy="44422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8217DF1-5110-4B53-81E1-5ED0D08800CA}"/>
              </a:ext>
            </a:extLst>
          </p:cNvPr>
          <p:cNvSpPr txBox="1"/>
          <p:nvPr userDrawn="1"/>
        </p:nvSpPr>
        <p:spPr>
          <a:xfrm>
            <a:off x="6985213" y="307114"/>
            <a:ext cx="2479232" cy="3657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US" sz="1400" b="1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Program Studi</a:t>
            </a:r>
            <a:endParaRPr lang="id-ID" sz="14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159FC98-DA81-4298-ABA7-59C13B9DE169}"/>
              </a:ext>
            </a:extLst>
          </p:cNvPr>
          <p:cNvSpPr txBox="1"/>
          <p:nvPr userDrawn="1"/>
        </p:nvSpPr>
        <p:spPr>
          <a:xfrm>
            <a:off x="1302419" y="5006787"/>
            <a:ext cx="5303520" cy="3657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 Penelitian</a:t>
            </a:r>
            <a:endParaRPr lang="id-ID" sz="14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C77A346-EEEB-432D-A833-2856DD41F44B}"/>
              </a:ext>
            </a:extLst>
          </p:cNvPr>
          <p:cNvSpPr txBox="1"/>
          <p:nvPr userDrawn="1"/>
        </p:nvSpPr>
        <p:spPr>
          <a:xfrm>
            <a:off x="7055659" y="605574"/>
            <a:ext cx="4633131" cy="57037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Kedokteran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Program Studi Pendidikan Kedokteran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Program Studi Profesi Kedokteran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Kedokteran Gigi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Kedokteran Gigi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Kedokteran Gigi</a:t>
            </a:r>
            <a:endParaRPr lang="en-US" sz="1400" baseline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Teknologi Informasi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Informatika 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Perpustakaan dan Sains Informasi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Ekonomi dan Bisnis 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Akuntansi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Hukum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Program Studi Ilmu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Hukum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Psikologi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Psikologi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Sekolah Pascasarjana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Biomedis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Kenotariatan</a:t>
            </a:r>
            <a:endParaRPr lang="id-ID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0FB607D-2EF0-468F-9D4C-609758EF9239}"/>
              </a:ext>
            </a:extLst>
          </p:cNvPr>
          <p:cNvSpPr txBox="1"/>
          <p:nvPr userDrawn="1"/>
        </p:nvSpPr>
        <p:spPr>
          <a:xfrm>
            <a:off x="1386960" y="5312691"/>
            <a:ext cx="5117358" cy="1005840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Genetik/Genomik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E-Health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Halal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Sel Punca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Herbal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Telomer</a:t>
            </a:r>
            <a:endParaRPr lang="id-ID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71B6EC5D-809B-4EDC-A1CA-6BB77157B9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4320"/>
            <a:ext cx="2743200" cy="7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 animBg="1"/>
      <p:bldP spid="41" grpId="0"/>
      <p:bldP spid="42" grpId="0"/>
      <p:bldP spid="43" grpId="0"/>
      <p:bldP spid="4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eas Febr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896F1A-7C7A-4536-B030-78C4C1DC8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8F05EC-72A7-40F2-A307-F9A8D9AD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F52A-9D46-42C3-A70C-0C7F30DADE89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3FE1BD1-EED8-4D18-8200-8589B9A8C09D}"/>
              </a:ext>
            </a:extLst>
          </p:cNvPr>
          <p:cNvSpPr txBox="1"/>
          <p:nvPr userDrawn="1"/>
        </p:nvSpPr>
        <p:spPr>
          <a:xfrm>
            <a:off x="1737359" y="3931920"/>
            <a:ext cx="10058400" cy="4801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Febrian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183FD1-A42F-4D46-A65B-73891204532F}"/>
              </a:ext>
            </a:extLst>
          </p:cNvPr>
          <p:cNvSpPr txBox="1"/>
          <p:nvPr userDrawn="1"/>
        </p:nvSpPr>
        <p:spPr>
          <a:xfrm>
            <a:off x="1737360" y="4455393"/>
            <a:ext cx="100584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12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2ABF99-7271-4A69-A2F9-59D5E7E3885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01DF6DD5-FB76-4195-8EA9-FA8F73313B96}"/>
              </a:ext>
            </a:extLst>
          </p:cNvPr>
          <p:cNvSpPr/>
          <p:nvPr userDrawn="1"/>
        </p:nvSpPr>
        <p:spPr>
          <a:xfrm rot="10800000">
            <a:off x="6638508" y="-12700"/>
            <a:ext cx="3429001" cy="6858000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D4E5FFB-6A82-46C8-BCBB-0776C154C4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1269A-9F2E-444C-AC74-A87431242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11679"/>
            <a:ext cx="658368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240"/>
            <a:ext cx="758952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3466E82-FE1C-4573-B39F-1A8AD9E065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3383280"/>
            <a:ext cx="621792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A212371-34F3-4FD1-920D-1AE0F07D0F45}"/>
              </a:ext>
            </a:extLst>
          </p:cNvPr>
          <p:cNvSpPr/>
          <p:nvPr userDrawn="1"/>
        </p:nvSpPr>
        <p:spPr>
          <a:xfrm>
            <a:off x="457200" y="3291840"/>
            <a:ext cx="658368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727865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2ABF99-7271-4A69-A2F9-59D5E7E38851}"/>
              </a:ext>
            </a:extLst>
          </p:cNvPr>
          <p:cNvSpPr/>
          <p:nvPr userDrawn="1"/>
        </p:nvSpPr>
        <p:spPr>
          <a:xfrm>
            <a:off x="0" y="-12700"/>
            <a:ext cx="12252960" cy="694944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01DF6DD5-FB76-4195-8EA9-FA8F73313B96}"/>
              </a:ext>
            </a:extLst>
          </p:cNvPr>
          <p:cNvSpPr/>
          <p:nvPr userDrawn="1"/>
        </p:nvSpPr>
        <p:spPr>
          <a:xfrm rot="10800000">
            <a:off x="6638508" y="-12700"/>
            <a:ext cx="3429001" cy="6858000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D4E5FFB-6A82-46C8-BCBB-0776C154C4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1269A-9F2E-444C-AC74-A87431242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11679"/>
            <a:ext cx="6583680" cy="1280160"/>
          </a:xfrm>
        </p:spPr>
        <p:txBody>
          <a:bodyPr anchor="b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240"/>
            <a:ext cx="758952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3466E82-FE1C-4573-B39F-1A8AD9E065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3383280"/>
            <a:ext cx="621792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Section sub-Title</a:t>
            </a:r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AE83C5-AA3A-4B08-BC5C-D61F9C8705BD}"/>
              </a:ext>
            </a:extLst>
          </p:cNvPr>
          <p:cNvSpPr/>
          <p:nvPr userDrawn="1"/>
        </p:nvSpPr>
        <p:spPr>
          <a:xfrm>
            <a:off x="457200" y="3291840"/>
            <a:ext cx="6583680" cy="46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854412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3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hord 10"/>
          <p:cNvSpPr/>
          <p:nvPr userDrawn="1"/>
        </p:nvSpPr>
        <p:spPr>
          <a:xfrm rot="16200000">
            <a:off x="228599" y="-3337560"/>
            <a:ext cx="6217920" cy="6675120"/>
          </a:xfrm>
          <a:prstGeom prst="chord">
            <a:avLst>
              <a:gd name="adj1" fmla="val 5378774"/>
              <a:gd name="adj2" fmla="val 1620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731520" y="361749"/>
            <a:ext cx="5130800" cy="731520"/>
          </a:xfrm>
        </p:spPr>
        <p:txBody>
          <a:bodyPr anchor="b">
            <a:no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097280"/>
            <a:ext cx="4605338" cy="736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3AE83C5-AA3A-4B08-BC5C-D61F9C8705BD}"/>
              </a:ext>
            </a:extLst>
          </p:cNvPr>
          <p:cNvSpPr/>
          <p:nvPr userDrawn="1"/>
        </p:nvSpPr>
        <p:spPr>
          <a:xfrm>
            <a:off x="640080" y="1097280"/>
            <a:ext cx="5400000" cy="36000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0242144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4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33"/>
            <a:ext cx="8390194" cy="6854733"/>
          </a:xfrm>
          <a:prstGeom prst="rect">
            <a:avLst/>
          </a:prstGeom>
        </p:spPr>
      </p:pic>
      <p:sp>
        <p:nvSpPr>
          <p:cNvPr id="3" name="Right Triangle 2"/>
          <p:cNvSpPr/>
          <p:nvPr userDrawn="1"/>
        </p:nvSpPr>
        <p:spPr>
          <a:xfrm rot="10800000" flipH="1">
            <a:off x="-1" y="-1"/>
            <a:ext cx="3039533" cy="5325532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Snip Single Corner Rectangle 8"/>
          <p:cNvSpPr/>
          <p:nvPr userDrawn="1"/>
        </p:nvSpPr>
        <p:spPr>
          <a:xfrm flipH="1">
            <a:off x="5019291" y="-1"/>
            <a:ext cx="7204760" cy="68580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8"/>
          <p:cNvSpPr/>
          <p:nvPr userDrawn="1"/>
        </p:nvSpPr>
        <p:spPr>
          <a:xfrm flipH="1">
            <a:off x="5019291" y="6400800"/>
            <a:ext cx="7204760" cy="4572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15170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5129046" y="60684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2080" y="6492240"/>
            <a:ext cx="685800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22" name="Parallelogram 21"/>
          <p:cNvSpPr/>
          <p:nvPr userDrawn="1"/>
        </p:nvSpPr>
        <p:spPr>
          <a:xfrm>
            <a:off x="6807269" y="0"/>
            <a:ext cx="980938" cy="1618193"/>
          </a:xfrm>
          <a:custGeom>
            <a:avLst/>
            <a:gdLst>
              <a:gd name="connsiteX0" fmla="*/ 0 w 960594"/>
              <a:gd name="connsiteY0" fmla="*/ 1612901 h 1612901"/>
              <a:gd name="connsiteX1" fmla="*/ 240149 w 960594"/>
              <a:gd name="connsiteY1" fmla="*/ 0 h 1612901"/>
              <a:gd name="connsiteX2" fmla="*/ 960594 w 960594"/>
              <a:gd name="connsiteY2" fmla="*/ 0 h 1612901"/>
              <a:gd name="connsiteX3" fmla="*/ 720446 w 960594"/>
              <a:gd name="connsiteY3" fmla="*/ 1612901 h 1612901"/>
              <a:gd name="connsiteX4" fmla="*/ 0 w 960594"/>
              <a:gd name="connsiteY4" fmla="*/ 1612901 h 1612901"/>
              <a:gd name="connsiteX0" fmla="*/ 0 w 960594"/>
              <a:gd name="connsiteY0" fmla="*/ 1619251 h 1619251"/>
              <a:gd name="connsiteX1" fmla="*/ 373499 w 960594"/>
              <a:gd name="connsiteY1" fmla="*/ 0 h 1619251"/>
              <a:gd name="connsiteX2" fmla="*/ 960594 w 960594"/>
              <a:gd name="connsiteY2" fmla="*/ 6350 h 1619251"/>
              <a:gd name="connsiteX3" fmla="*/ 720446 w 960594"/>
              <a:gd name="connsiteY3" fmla="*/ 1619251 h 1619251"/>
              <a:gd name="connsiteX4" fmla="*/ 0 w 960594"/>
              <a:gd name="connsiteY4" fmla="*/ 1619251 h 1619251"/>
              <a:gd name="connsiteX0" fmla="*/ 0 w 1119344"/>
              <a:gd name="connsiteY0" fmla="*/ 1617134 h 1619251"/>
              <a:gd name="connsiteX1" fmla="*/ 532249 w 1119344"/>
              <a:gd name="connsiteY1" fmla="*/ 0 h 1619251"/>
              <a:gd name="connsiteX2" fmla="*/ 1119344 w 1119344"/>
              <a:gd name="connsiteY2" fmla="*/ 6350 h 1619251"/>
              <a:gd name="connsiteX3" fmla="*/ 879196 w 1119344"/>
              <a:gd name="connsiteY3" fmla="*/ 1619251 h 1619251"/>
              <a:gd name="connsiteX4" fmla="*/ 0 w 1119344"/>
              <a:gd name="connsiteY4" fmla="*/ 1617134 h 1619251"/>
              <a:gd name="connsiteX0" fmla="*/ 0 w 1119344"/>
              <a:gd name="connsiteY0" fmla="*/ 1617134 h 1617134"/>
              <a:gd name="connsiteX1" fmla="*/ 532249 w 1119344"/>
              <a:gd name="connsiteY1" fmla="*/ 0 h 1617134"/>
              <a:gd name="connsiteX2" fmla="*/ 1119344 w 1119344"/>
              <a:gd name="connsiteY2" fmla="*/ 6350 h 1617134"/>
              <a:gd name="connsiteX3" fmla="*/ 561696 w 1119344"/>
              <a:gd name="connsiteY3" fmla="*/ 1610785 h 1617134"/>
              <a:gd name="connsiteX4" fmla="*/ 0 w 1119344"/>
              <a:gd name="connsiteY4" fmla="*/ 1617134 h 1617134"/>
              <a:gd name="connsiteX0" fmla="*/ 0 w 1119344"/>
              <a:gd name="connsiteY0" fmla="*/ 1617134 h 1621368"/>
              <a:gd name="connsiteX1" fmla="*/ 532249 w 1119344"/>
              <a:gd name="connsiteY1" fmla="*/ 0 h 1621368"/>
              <a:gd name="connsiteX2" fmla="*/ 1119344 w 1119344"/>
              <a:gd name="connsiteY2" fmla="*/ 6350 h 1621368"/>
              <a:gd name="connsiteX3" fmla="*/ 561696 w 1119344"/>
              <a:gd name="connsiteY3" fmla="*/ 1621368 h 1621368"/>
              <a:gd name="connsiteX4" fmla="*/ 0 w 1119344"/>
              <a:gd name="connsiteY4" fmla="*/ 1617134 h 1621368"/>
              <a:gd name="connsiteX0" fmla="*/ 0 w 1077011"/>
              <a:gd name="connsiteY0" fmla="*/ 1617134 h 1621368"/>
              <a:gd name="connsiteX1" fmla="*/ 532249 w 1077011"/>
              <a:gd name="connsiteY1" fmla="*/ 0 h 1621368"/>
              <a:gd name="connsiteX2" fmla="*/ 1077011 w 1077011"/>
              <a:gd name="connsiteY2" fmla="*/ 10584 h 1621368"/>
              <a:gd name="connsiteX3" fmla="*/ 561696 w 1077011"/>
              <a:gd name="connsiteY3" fmla="*/ 1621368 h 1621368"/>
              <a:gd name="connsiteX4" fmla="*/ 0 w 1077011"/>
              <a:gd name="connsiteY4" fmla="*/ 1617134 h 1621368"/>
              <a:gd name="connsiteX0" fmla="*/ 0 w 1077011"/>
              <a:gd name="connsiteY0" fmla="*/ 1617134 h 1621368"/>
              <a:gd name="connsiteX1" fmla="*/ 532249 w 1077011"/>
              <a:gd name="connsiteY1" fmla="*/ 0 h 1621368"/>
              <a:gd name="connsiteX2" fmla="*/ 1077011 w 1077011"/>
              <a:gd name="connsiteY2" fmla="*/ 8467 h 1621368"/>
              <a:gd name="connsiteX3" fmla="*/ 561696 w 1077011"/>
              <a:gd name="connsiteY3" fmla="*/ 1621368 h 1621368"/>
              <a:gd name="connsiteX4" fmla="*/ 0 w 1077011"/>
              <a:gd name="connsiteY4" fmla="*/ 1617134 h 1621368"/>
              <a:gd name="connsiteX0" fmla="*/ 0 w 1077011"/>
              <a:gd name="connsiteY0" fmla="*/ 1617134 h 1621368"/>
              <a:gd name="connsiteX1" fmla="*/ 532249 w 1077011"/>
              <a:gd name="connsiteY1" fmla="*/ 0 h 1621368"/>
              <a:gd name="connsiteX2" fmla="*/ 1077011 w 1077011"/>
              <a:gd name="connsiteY2" fmla="*/ 6351 h 1621368"/>
              <a:gd name="connsiteX3" fmla="*/ 561696 w 1077011"/>
              <a:gd name="connsiteY3" fmla="*/ 1621368 h 1621368"/>
              <a:gd name="connsiteX4" fmla="*/ 0 w 1077011"/>
              <a:gd name="connsiteY4" fmla="*/ 1617134 h 1621368"/>
              <a:gd name="connsiteX0" fmla="*/ 0 w 1077011"/>
              <a:gd name="connsiteY0" fmla="*/ 1617134 h 1621368"/>
              <a:gd name="connsiteX1" fmla="*/ 532249 w 1077011"/>
              <a:gd name="connsiteY1" fmla="*/ 0 h 1621368"/>
              <a:gd name="connsiteX2" fmla="*/ 1077011 w 1077011"/>
              <a:gd name="connsiteY2" fmla="*/ 6351 h 1621368"/>
              <a:gd name="connsiteX3" fmla="*/ 551112 w 1077011"/>
              <a:gd name="connsiteY3" fmla="*/ 1621368 h 1621368"/>
              <a:gd name="connsiteX4" fmla="*/ 0 w 1077011"/>
              <a:gd name="connsiteY4" fmla="*/ 1617134 h 1621368"/>
              <a:gd name="connsiteX0" fmla="*/ 0 w 1062194"/>
              <a:gd name="connsiteY0" fmla="*/ 1617134 h 1621368"/>
              <a:gd name="connsiteX1" fmla="*/ 532249 w 1062194"/>
              <a:gd name="connsiteY1" fmla="*/ 0 h 1621368"/>
              <a:gd name="connsiteX2" fmla="*/ 1062194 w 1062194"/>
              <a:gd name="connsiteY2" fmla="*/ 2117 h 1621368"/>
              <a:gd name="connsiteX3" fmla="*/ 551112 w 1062194"/>
              <a:gd name="connsiteY3" fmla="*/ 1621368 h 1621368"/>
              <a:gd name="connsiteX4" fmla="*/ 0 w 1062194"/>
              <a:gd name="connsiteY4" fmla="*/ 1617134 h 1621368"/>
              <a:gd name="connsiteX0" fmla="*/ 0 w 1143629"/>
              <a:gd name="connsiteY0" fmla="*/ 1617134 h 1621368"/>
              <a:gd name="connsiteX1" fmla="*/ 613684 w 1143629"/>
              <a:gd name="connsiteY1" fmla="*/ 0 h 1621368"/>
              <a:gd name="connsiteX2" fmla="*/ 1143629 w 1143629"/>
              <a:gd name="connsiteY2" fmla="*/ 2117 h 1621368"/>
              <a:gd name="connsiteX3" fmla="*/ 632547 w 1143629"/>
              <a:gd name="connsiteY3" fmla="*/ 1621368 h 1621368"/>
              <a:gd name="connsiteX4" fmla="*/ 0 w 1143629"/>
              <a:gd name="connsiteY4" fmla="*/ 1617134 h 1621368"/>
              <a:gd name="connsiteX0" fmla="*/ 0 w 1143629"/>
              <a:gd name="connsiteY0" fmla="*/ 1617134 h 1618193"/>
              <a:gd name="connsiteX1" fmla="*/ 613684 w 1143629"/>
              <a:gd name="connsiteY1" fmla="*/ 0 h 1618193"/>
              <a:gd name="connsiteX2" fmla="*/ 1143629 w 1143629"/>
              <a:gd name="connsiteY2" fmla="*/ 2117 h 1618193"/>
              <a:gd name="connsiteX3" fmla="*/ 554814 w 1143629"/>
              <a:gd name="connsiteY3" fmla="*/ 1618193 h 1618193"/>
              <a:gd name="connsiteX4" fmla="*/ 0 w 1143629"/>
              <a:gd name="connsiteY4" fmla="*/ 1617134 h 16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629" h="1618193">
                <a:moveTo>
                  <a:pt x="0" y="1617134"/>
                </a:moveTo>
                <a:lnTo>
                  <a:pt x="613684" y="0"/>
                </a:lnTo>
                <a:lnTo>
                  <a:pt x="1143629" y="2117"/>
                </a:lnTo>
                <a:lnTo>
                  <a:pt x="554814" y="1618193"/>
                </a:lnTo>
                <a:lnTo>
                  <a:pt x="0" y="1617134"/>
                </a:lnTo>
                <a:close/>
              </a:path>
            </a:pathLst>
          </a:cu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2E13D558-96A2-4054-B346-4AB9B5C1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0" y="2948090"/>
            <a:ext cx="530352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D41EDF8F-1C17-417B-90D9-82624393E3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75120" y="4297680"/>
            <a:ext cx="493776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959A382-5B5A-4F4D-AA6D-E4381D210D5A}"/>
              </a:ext>
            </a:extLst>
          </p:cNvPr>
          <p:cNvSpPr/>
          <p:nvPr userDrawn="1"/>
        </p:nvSpPr>
        <p:spPr>
          <a:xfrm>
            <a:off x="6492240" y="4228251"/>
            <a:ext cx="53035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5548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5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504"/>
            <a:ext cx="7129033" cy="6868504"/>
          </a:xfrm>
          <a:prstGeom prst="rect">
            <a:avLst/>
          </a:prstGeom>
        </p:spPr>
      </p:pic>
      <p:sp>
        <p:nvSpPr>
          <p:cNvPr id="9" name="Snip Single Corner Rectangle 8"/>
          <p:cNvSpPr/>
          <p:nvPr userDrawn="1"/>
        </p:nvSpPr>
        <p:spPr>
          <a:xfrm flipH="1" flipV="1">
            <a:off x="4487159" y="-10504"/>
            <a:ext cx="7704841" cy="6868504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8"/>
          <p:cNvSpPr/>
          <p:nvPr userDrawn="1"/>
        </p:nvSpPr>
        <p:spPr>
          <a:xfrm flipH="1">
            <a:off x="6746601" y="6400800"/>
            <a:ext cx="5445397" cy="4572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15170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24382"/>
              <a:gd name="connsiteY0" fmla="*/ 0 h 3276600"/>
              <a:gd name="connsiteX1" fmla="*/ 5224382 w 5224382"/>
              <a:gd name="connsiteY1" fmla="*/ 60684 h 3276600"/>
              <a:gd name="connsiteX2" fmla="*/ 5207000 w 5224382"/>
              <a:gd name="connsiteY2" fmla="*/ 3276600 h 3276600"/>
              <a:gd name="connsiteX3" fmla="*/ 0 w 5224382"/>
              <a:gd name="connsiteY3" fmla="*/ 3276600 h 3276600"/>
              <a:gd name="connsiteX4" fmla="*/ 0 w 5224382"/>
              <a:gd name="connsiteY4" fmla="*/ 0 h 3276600"/>
              <a:gd name="connsiteX0" fmla="*/ 0 w 5224382"/>
              <a:gd name="connsiteY0" fmla="*/ 0 h 3351751"/>
              <a:gd name="connsiteX1" fmla="*/ 5224382 w 5224382"/>
              <a:gd name="connsiteY1" fmla="*/ 60684 h 3351751"/>
              <a:gd name="connsiteX2" fmla="*/ 4895353 w 5224382"/>
              <a:gd name="connsiteY2" fmla="*/ 3351751 h 3351751"/>
              <a:gd name="connsiteX3" fmla="*/ 0 w 5224382"/>
              <a:gd name="connsiteY3" fmla="*/ 3276600 h 3351751"/>
              <a:gd name="connsiteX4" fmla="*/ 0 w 5224382"/>
              <a:gd name="connsiteY4" fmla="*/ 0 h 3351751"/>
              <a:gd name="connsiteX0" fmla="*/ 0 w 5098039"/>
              <a:gd name="connsiteY0" fmla="*/ 14468 h 3366219"/>
              <a:gd name="connsiteX1" fmla="*/ 5098039 w 5098039"/>
              <a:gd name="connsiteY1" fmla="*/ 0 h 3366219"/>
              <a:gd name="connsiteX2" fmla="*/ 4895353 w 5098039"/>
              <a:gd name="connsiteY2" fmla="*/ 3366219 h 3366219"/>
              <a:gd name="connsiteX3" fmla="*/ 0 w 5098039"/>
              <a:gd name="connsiteY3" fmla="*/ 3291068 h 3366219"/>
              <a:gd name="connsiteX4" fmla="*/ 0 w 5098039"/>
              <a:gd name="connsiteY4" fmla="*/ 14468 h 3366219"/>
              <a:gd name="connsiteX0" fmla="*/ 0 w 5098039"/>
              <a:gd name="connsiteY0" fmla="*/ 14468 h 3291077"/>
              <a:gd name="connsiteX1" fmla="*/ 5098039 w 5098039"/>
              <a:gd name="connsiteY1" fmla="*/ 0 h 3291077"/>
              <a:gd name="connsiteX2" fmla="*/ 4971159 w 5098039"/>
              <a:gd name="connsiteY2" fmla="*/ 3291077 h 3291077"/>
              <a:gd name="connsiteX3" fmla="*/ 0 w 5098039"/>
              <a:gd name="connsiteY3" fmla="*/ 3291068 h 3291077"/>
              <a:gd name="connsiteX4" fmla="*/ 0 w 5098039"/>
              <a:gd name="connsiteY4" fmla="*/ 14468 h 32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8039" h="3291077">
                <a:moveTo>
                  <a:pt x="0" y="14468"/>
                </a:moveTo>
                <a:lnTo>
                  <a:pt x="5098039" y="0"/>
                </a:lnTo>
                <a:lnTo>
                  <a:pt x="4971159" y="3291077"/>
                </a:lnTo>
                <a:lnTo>
                  <a:pt x="0" y="3291068"/>
                </a:lnTo>
                <a:lnTo>
                  <a:pt x="0" y="14468"/>
                </a:lnTo>
                <a:close/>
              </a:path>
            </a:pathLst>
          </a:cu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49440" y="6492240"/>
            <a:ext cx="512064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E242B42-4EDC-4648-9C57-3A3474CB9A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0" y="449579"/>
            <a:ext cx="630936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4787908D-D344-4639-8816-BE8F470029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69280" y="1828800"/>
            <a:ext cx="594360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EEEA68-CADA-445E-9961-A42C46951CCA}"/>
              </a:ext>
            </a:extLst>
          </p:cNvPr>
          <p:cNvSpPr/>
          <p:nvPr userDrawn="1"/>
        </p:nvSpPr>
        <p:spPr>
          <a:xfrm>
            <a:off x="5486400" y="1729740"/>
            <a:ext cx="630936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269692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6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A6F716-1722-4858-A5EF-A6AE0E621C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62" y="269199"/>
            <a:ext cx="4954509" cy="16570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C606976-5D70-4D95-A495-47889B7B35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62" y="2271311"/>
            <a:ext cx="5469041" cy="4314825"/>
          </a:xfrm>
          <a:prstGeom prst="rect">
            <a:avLst/>
          </a:prstGeom>
          <a:ln w="38100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55F2CB-B042-46A2-B29C-6D8346841965}"/>
              </a:ext>
            </a:extLst>
          </p:cNvPr>
          <p:cNvSpPr/>
          <p:nvPr userDrawn="1"/>
        </p:nvSpPr>
        <p:spPr>
          <a:xfrm>
            <a:off x="6245660" y="2271311"/>
            <a:ext cx="5669280" cy="2103120"/>
          </a:xfrm>
          <a:prstGeom prst="rect">
            <a:avLst/>
          </a:prstGeom>
          <a:solidFill>
            <a:srgbClr val="E0E0E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2DAE55-25D6-4435-8796-B7C3C977949C}"/>
              </a:ext>
            </a:extLst>
          </p:cNvPr>
          <p:cNvSpPr txBox="1"/>
          <p:nvPr userDrawn="1"/>
        </p:nvSpPr>
        <p:spPr>
          <a:xfrm>
            <a:off x="2294507" y="1667854"/>
            <a:ext cx="2745318" cy="351788"/>
          </a:xfrm>
          <a:prstGeom prst="rect">
            <a:avLst/>
          </a:prstGeom>
          <a:noFill/>
        </p:spPr>
        <p:txBody>
          <a:bodyPr wrap="none" rtlCol="0" anchor="ctr">
            <a:normAutofit fontScale="92500" lnSpcReduction="20000"/>
          </a:bodyPr>
          <a:lstStyle/>
          <a:p>
            <a:pPr algn="l">
              <a:lnSpc>
                <a:spcPct val="13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https://layar.yarsi.ac.id/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D0D1A95-5361-4AEF-A4D9-AED9E6CDAC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8541" y="2362752"/>
            <a:ext cx="530352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5843CC90-5751-485D-998A-FE565AA0E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8759" y="3730721"/>
            <a:ext cx="4937760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41D34ED-7EAC-403E-A582-7F2EFE3A4365}"/>
              </a:ext>
            </a:extLst>
          </p:cNvPr>
          <p:cNvSpPr/>
          <p:nvPr userDrawn="1"/>
        </p:nvSpPr>
        <p:spPr>
          <a:xfrm>
            <a:off x="6455879" y="3661292"/>
            <a:ext cx="53035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" name="Rectangle 2"/>
          <p:cNvSpPr/>
          <p:nvPr userDrawn="1"/>
        </p:nvSpPr>
        <p:spPr>
          <a:xfrm>
            <a:off x="10695963" y="612396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83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7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8521" y="285226"/>
            <a:ext cx="8254958" cy="4515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55F2CB-B042-46A2-B29C-6D8346841965}"/>
              </a:ext>
            </a:extLst>
          </p:cNvPr>
          <p:cNvSpPr/>
          <p:nvPr userDrawn="1"/>
        </p:nvSpPr>
        <p:spPr>
          <a:xfrm>
            <a:off x="2978092" y="4800600"/>
            <a:ext cx="5669280" cy="2057400"/>
          </a:xfrm>
          <a:prstGeom prst="rect">
            <a:avLst/>
          </a:prstGeom>
          <a:solidFill>
            <a:srgbClr val="E0E0E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D0D1A95-5361-4AEF-A4D9-AED9E6CDAC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0973" y="4846321"/>
            <a:ext cx="530352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5843CC90-5751-485D-998A-FE565AA0E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1191" y="6214290"/>
            <a:ext cx="4937760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41D34ED-7EAC-403E-A582-7F2EFE3A4365}"/>
              </a:ext>
            </a:extLst>
          </p:cNvPr>
          <p:cNvSpPr/>
          <p:nvPr userDrawn="1"/>
        </p:nvSpPr>
        <p:spPr>
          <a:xfrm>
            <a:off x="3188311" y="6144861"/>
            <a:ext cx="53035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1918094"/>
            <a:ext cx="1968521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10223479" y="1918094"/>
            <a:ext cx="1968521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2DAE55-25D6-4435-8796-B7C3C977949C}"/>
              </a:ext>
            </a:extLst>
          </p:cNvPr>
          <p:cNvSpPr txBox="1"/>
          <p:nvPr userDrawn="1"/>
        </p:nvSpPr>
        <p:spPr>
          <a:xfrm>
            <a:off x="10228976" y="1977092"/>
            <a:ext cx="1963024" cy="351788"/>
          </a:xfrm>
          <a:prstGeom prst="rect">
            <a:avLst/>
          </a:prstGeom>
          <a:noFill/>
        </p:spPr>
        <p:txBody>
          <a:bodyPr wrap="none" rtlCol="0" anchor="ctr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Rapat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WfH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143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8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FA47B3E-2EA2-45F3-B712-D3DE926E4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738"/>
            <a:ext cx="7885003" cy="6856524"/>
          </a:xfrm>
          <a:prstGeom prst="rect">
            <a:avLst/>
          </a:prstGeom>
        </p:spPr>
      </p:pic>
      <p:sp>
        <p:nvSpPr>
          <p:cNvPr id="3" name="Right Triangle 2"/>
          <p:cNvSpPr/>
          <p:nvPr userDrawn="1"/>
        </p:nvSpPr>
        <p:spPr>
          <a:xfrm rot="10800000" flipH="1">
            <a:off x="457200" y="-1"/>
            <a:ext cx="1959685" cy="6857999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Snip Single Corner Rectangle 8"/>
          <p:cNvSpPr/>
          <p:nvPr userDrawn="1"/>
        </p:nvSpPr>
        <p:spPr>
          <a:xfrm flipH="1">
            <a:off x="4987240" y="0"/>
            <a:ext cx="7204760" cy="68580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8"/>
          <p:cNvSpPr/>
          <p:nvPr userDrawn="1"/>
        </p:nvSpPr>
        <p:spPr>
          <a:xfrm flipH="1">
            <a:off x="4987240" y="6400798"/>
            <a:ext cx="7204760" cy="4572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15170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5129046" y="60684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0" y="6492240"/>
            <a:ext cx="676656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5A4F6D7-06B3-453E-953D-9A9B2501EFFA}"/>
              </a:ext>
            </a:extLst>
          </p:cNvPr>
          <p:cNvSpPr txBox="1"/>
          <p:nvPr userDrawn="1"/>
        </p:nvSpPr>
        <p:spPr>
          <a:xfrm>
            <a:off x="1554480" y="4389120"/>
            <a:ext cx="3657600" cy="914400"/>
          </a:xfrm>
          <a:prstGeom prst="rect">
            <a:avLst/>
          </a:prstGeom>
          <a:solidFill>
            <a:srgbClr val="E0E0E0">
              <a:alpha val="78824"/>
            </a:srgbClr>
          </a:solidFill>
        </p:spPr>
        <p:txBody>
          <a:bodyPr wrap="non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Creativity 2020 - Debat Bahasa Inggris 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Fakultas Teknologi Informasi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C9C333EB-33C4-4008-9448-CE3A6EB493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0" y="2948090"/>
            <a:ext cx="530352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EC6573CE-C1B5-4A5B-8E41-3351A917AA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75120" y="4297680"/>
            <a:ext cx="493776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60DA89A-E900-4736-8CEE-D0EF85108037}"/>
              </a:ext>
            </a:extLst>
          </p:cNvPr>
          <p:cNvSpPr/>
          <p:nvPr userDrawn="1"/>
        </p:nvSpPr>
        <p:spPr>
          <a:xfrm>
            <a:off x="6492240" y="4228251"/>
            <a:ext cx="53035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0695963" y="612396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152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9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FA47B3E-2EA2-45F3-B712-D3DE926E4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595" y="0"/>
            <a:ext cx="5143500" cy="6858000"/>
          </a:xfrm>
          <a:prstGeom prst="rect">
            <a:avLst/>
          </a:prstGeom>
        </p:spPr>
      </p:pic>
      <p:sp>
        <p:nvSpPr>
          <p:cNvPr id="9" name="Snip Single Corner Rectangle 8"/>
          <p:cNvSpPr/>
          <p:nvPr userDrawn="1"/>
        </p:nvSpPr>
        <p:spPr>
          <a:xfrm rot="10800000" flipH="1">
            <a:off x="6070036" y="0"/>
            <a:ext cx="1206939" cy="68580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9693F2-3732-4775-966E-FEAE6ABD9BF0}"/>
              </a:ext>
            </a:extLst>
          </p:cNvPr>
          <p:cNvSpPr/>
          <p:nvPr userDrawn="1"/>
        </p:nvSpPr>
        <p:spPr>
          <a:xfrm>
            <a:off x="1" y="6400800"/>
            <a:ext cx="6927010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" name="Right Triangle 2"/>
          <p:cNvSpPr/>
          <p:nvPr userDrawn="1"/>
        </p:nvSpPr>
        <p:spPr>
          <a:xfrm flipH="1">
            <a:off x="10757139" y="-13140"/>
            <a:ext cx="952955" cy="687114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92240"/>
            <a:ext cx="676656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4C6703A-021A-4B60-AD67-0B3F5EBA3531}"/>
              </a:ext>
            </a:extLst>
          </p:cNvPr>
          <p:cNvSpPr txBox="1"/>
          <p:nvPr userDrawn="1"/>
        </p:nvSpPr>
        <p:spPr>
          <a:xfrm>
            <a:off x="7188257" y="5130992"/>
            <a:ext cx="3657600" cy="914400"/>
          </a:xfrm>
          <a:prstGeom prst="rect">
            <a:avLst/>
          </a:prstGeom>
          <a:solidFill>
            <a:srgbClr val="E0E0E0">
              <a:alpha val="78824"/>
            </a:srgbClr>
          </a:solidFill>
        </p:spPr>
        <p:txBody>
          <a:bodyPr wrap="non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Posbindu Goes to Campus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123601B-5149-4F85-BC47-2E36D798B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976" y="2146743"/>
            <a:ext cx="640080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6A0C62CF-0566-467B-9BC5-18C5338654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856" y="3518343"/>
            <a:ext cx="603504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B74CDFC-617D-4759-AB67-2D47AD7ABC50}"/>
              </a:ext>
            </a:extLst>
          </p:cNvPr>
          <p:cNvSpPr/>
          <p:nvPr userDrawn="1"/>
        </p:nvSpPr>
        <p:spPr>
          <a:xfrm>
            <a:off x="322976" y="3426903"/>
            <a:ext cx="640080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1" y="662730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4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10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234273" cy="6868504"/>
          </a:xfrm>
          <a:prstGeom prst="rect">
            <a:avLst/>
          </a:prstGeom>
        </p:spPr>
      </p:pic>
      <p:sp>
        <p:nvSpPr>
          <p:cNvPr id="9" name="Snip Single Corner Rectangle 8"/>
          <p:cNvSpPr/>
          <p:nvPr userDrawn="1"/>
        </p:nvSpPr>
        <p:spPr>
          <a:xfrm flipH="1" flipV="1">
            <a:off x="4537494" y="-10504"/>
            <a:ext cx="2219240" cy="6868504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FAE5488-9064-4221-B4A9-CABFEAFFD608}"/>
              </a:ext>
            </a:extLst>
          </p:cNvPr>
          <p:cNvSpPr/>
          <p:nvPr userDrawn="1"/>
        </p:nvSpPr>
        <p:spPr>
          <a:xfrm>
            <a:off x="5167086" y="6400800"/>
            <a:ext cx="7024914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0" y="6492240"/>
            <a:ext cx="676656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E242B42-4EDC-4648-9C57-3A3474CB9A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4566" y="2002618"/>
            <a:ext cx="630936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4787908D-D344-4639-8816-BE8F470029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446" y="3381839"/>
            <a:ext cx="594360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EEEA68-CADA-445E-9961-A42C46951CCA}"/>
              </a:ext>
            </a:extLst>
          </p:cNvPr>
          <p:cNvSpPr/>
          <p:nvPr userDrawn="1"/>
        </p:nvSpPr>
        <p:spPr>
          <a:xfrm>
            <a:off x="5504566" y="3282779"/>
            <a:ext cx="630936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01C27DA-AD5A-4E5D-A12B-B17F7A3633B1}"/>
              </a:ext>
            </a:extLst>
          </p:cNvPr>
          <p:cNvSpPr txBox="1"/>
          <p:nvPr userDrawn="1"/>
        </p:nvSpPr>
        <p:spPr>
          <a:xfrm>
            <a:off x="609601" y="4657617"/>
            <a:ext cx="3657600" cy="914400"/>
          </a:xfrm>
          <a:prstGeom prst="rect">
            <a:avLst/>
          </a:prstGeom>
          <a:solidFill>
            <a:srgbClr val="E0E0E0">
              <a:alpha val="78824"/>
            </a:srgbClr>
          </a:solidFill>
        </p:spPr>
        <p:txBody>
          <a:bodyPr wrap="non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Gathering dan Syukuran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Fakultas Teknologi Informasi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695963" y="612396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43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BD6ECE-C961-4203-8AB5-04D537354F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C1FB1B-4DCE-401E-BB8E-6552AD81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9760" y="3566160"/>
            <a:ext cx="2103120" cy="365125"/>
          </a:xfrm>
        </p:spPr>
        <p:txBody>
          <a:bodyPr/>
          <a:lstStyle/>
          <a:p>
            <a:fld id="{FE4241CF-D777-4E03-AB4C-A315DF027394}" type="datetime1">
              <a:rPr lang="id-ID" smtClean="0"/>
              <a:t>01/03/2021</a:t>
            </a:fld>
            <a:endParaRPr lang="id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2F3A538-628E-4429-901E-6F649268F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2286000"/>
            <a:ext cx="6126480" cy="5486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918638-A93F-4EB3-9F74-1A8EB10E15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2834640"/>
            <a:ext cx="6126480" cy="54864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Job Title or Institution</a:t>
            </a:r>
          </a:p>
        </p:txBody>
      </p:sp>
    </p:spTree>
    <p:extLst>
      <p:ext uri="{BB962C8B-B14F-4D97-AF65-F5344CB8AC3E}">
        <p14:creationId xmlns:p14="http://schemas.microsoft.com/office/powerpoint/2010/main" val="2734330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11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FA47B3E-2EA2-45F3-B712-D3DE926E4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439" y="13140"/>
            <a:ext cx="5236282" cy="6871140"/>
          </a:xfrm>
          <a:prstGeom prst="rect">
            <a:avLst/>
          </a:prstGeom>
        </p:spPr>
      </p:pic>
      <p:sp>
        <p:nvSpPr>
          <p:cNvPr id="9" name="Snip Single Corner Rectangle 8"/>
          <p:cNvSpPr/>
          <p:nvPr userDrawn="1"/>
        </p:nvSpPr>
        <p:spPr>
          <a:xfrm rot="10800000" flipH="1">
            <a:off x="6527109" y="-13140"/>
            <a:ext cx="664266" cy="68580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9693F2-3732-4775-966E-FEAE6ABD9BF0}"/>
              </a:ext>
            </a:extLst>
          </p:cNvPr>
          <p:cNvSpPr/>
          <p:nvPr userDrawn="1"/>
        </p:nvSpPr>
        <p:spPr>
          <a:xfrm>
            <a:off x="-1" y="6400800"/>
            <a:ext cx="7019925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" name="Right Triangle 2"/>
          <p:cNvSpPr/>
          <p:nvPr userDrawn="1"/>
        </p:nvSpPr>
        <p:spPr>
          <a:xfrm flipH="1">
            <a:off x="10668000" y="3284"/>
            <a:ext cx="1523999" cy="6880996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39" y="6492240"/>
            <a:ext cx="676656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4C6703A-021A-4B60-AD67-0B3F5EBA3531}"/>
              </a:ext>
            </a:extLst>
          </p:cNvPr>
          <p:cNvSpPr txBox="1"/>
          <p:nvPr userDrawn="1"/>
        </p:nvSpPr>
        <p:spPr>
          <a:xfrm>
            <a:off x="7181852" y="4025638"/>
            <a:ext cx="3657600" cy="914400"/>
          </a:xfrm>
          <a:prstGeom prst="rect">
            <a:avLst/>
          </a:prstGeom>
          <a:solidFill>
            <a:srgbClr val="E0E0E0">
              <a:alpha val="78824"/>
            </a:srgbClr>
          </a:solidFill>
        </p:spPr>
        <p:txBody>
          <a:bodyPr wrap="non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Familly Gathering 2019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Fakultas Teknologi Informasi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123601B-5149-4F85-BC47-2E36D798B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474" y="2018250"/>
            <a:ext cx="640080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6A0C62CF-0566-467B-9BC5-18C5338654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354" y="3389850"/>
            <a:ext cx="603504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B74CDFC-617D-4759-AB67-2D47AD7ABC50}"/>
              </a:ext>
            </a:extLst>
          </p:cNvPr>
          <p:cNvSpPr/>
          <p:nvPr userDrawn="1"/>
        </p:nvSpPr>
        <p:spPr>
          <a:xfrm>
            <a:off x="337474" y="3298410"/>
            <a:ext cx="640080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1" y="662730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84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8793D0-AA01-4A17-BADB-DA70DE373CBB}"/>
              </a:ext>
            </a:extLst>
          </p:cNvPr>
          <p:cNvSpPr/>
          <p:nvPr userDrawn="1"/>
        </p:nvSpPr>
        <p:spPr>
          <a:xfrm>
            <a:off x="714375" y="1370796"/>
            <a:ext cx="10972800" cy="2468880"/>
          </a:xfrm>
          <a:prstGeom prst="rect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AF02747C-D0DB-4D0C-9C95-99D9B5796233}"/>
              </a:ext>
            </a:extLst>
          </p:cNvPr>
          <p:cNvSpPr/>
          <p:nvPr userDrawn="1"/>
        </p:nvSpPr>
        <p:spPr>
          <a:xfrm>
            <a:off x="1171575" y="913596"/>
            <a:ext cx="3291840" cy="3291840"/>
          </a:xfrm>
          <a:prstGeom prst="ellipse">
            <a:avLst/>
          </a:prstGeom>
          <a:solidFill>
            <a:srgbClr val="E0E0E0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C864B2-AF36-4F2F-97A8-92321662F59C}"/>
              </a:ext>
            </a:extLst>
          </p:cNvPr>
          <p:cNvSpPr txBox="1"/>
          <p:nvPr userDrawn="1"/>
        </p:nvSpPr>
        <p:spPr>
          <a:xfrm>
            <a:off x="4651081" y="1843027"/>
            <a:ext cx="6038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300" dirty="0" err="1">
                <a:solidFill>
                  <a:srgbClr val="E0E0E0"/>
                </a:solidFill>
                <a:effectLst/>
                <a:latin typeface="Mathline" panose="02000500000000090000" pitchFamily="2" charset="0"/>
                <a:cs typeface="Arial" panose="020B0604020202020204" pitchFamily="34" charset="0"/>
              </a:rPr>
              <a:t>Terima</a:t>
            </a:r>
            <a:r>
              <a:rPr lang="en-US" sz="8000" b="1" spc="300" dirty="0">
                <a:solidFill>
                  <a:srgbClr val="E0E0E0"/>
                </a:solidFill>
                <a:effectLst/>
                <a:latin typeface="Mathline" panose="02000500000000090000" pitchFamily="2" charset="0"/>
                <a:cs typeface="Arial" panose="020B0604020202020204" pitchFamily="34" charset="0"/>
              </a:rPr>
              <a:t> </a:t>
            </a:r>
            <a:r>
              <a:rPr lang="en-US" sz="8000" b="1" spc="300" dirty="0" err="1">
                <a:solidFill>
                  <a:srgbClr val="E0E0E0"/>
                </a:solidFill>
                <a:effectLst/>
                <a:latin typeface="Mathline" panose="02000500000000090000" pitchFamily="2" charset="0"/>
                <a:cs typeface="Arial" panose="020B0604020202020204" pitchFamily="34" charset="0"/>
              </a:rPr>
              <a:t>Kasih</a:t>
            </a:r>
            <a:endParaRPr lang="id-ID" sz="8000" b="1" spc="300" dirty="0">
              <a:solidFill>
                <a:srgbClr val="E0E0E0"/>
              </a:solidFill>
              <a:effectLst/>
              <a:latin typeface="Mathline" panose="0200050000000009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B50ED46-F097-4F9D-B28C-3303EF0BF3FE}"/>
              </a:ext>
            </a:extLst>
          </p:cNvPr>
          <p:cNvSpPr txBox="1"/>
          <p:nvPr userDrawn="1"/>
        </p:nvSpPr>
        <p:spPr>
          <a:xfrm>
            <a:off x="6738280" y="4206240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YARSI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13</a:t>
            </a: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Suprapto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Jakarta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82A1A95-7DCF-4648-9E28-3D1DF1E6A265}"/>
              </a:ext>
            </a:extLst>
          </p:cNvPr>
          <p:cNvSpPr txBox="1"/>
          <p:nvPr userDrawn="1"/>
        </p:nvSpPr>
        <p:spPr>
          <a:xfrm>
            <a:off x="7104040" y="5582553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7BA1DB-6069-4A65-9518-580CAAA24DF5}"/>
              </a:ext>
            </a:extLst>
          </p:cNvPr>
          <p:cNvSpPr txBox="1"/>
          <p:nvPr userDrawn="1"/>
        </p:nvSpPr>
        <p:spPr>
          <a:xfrm>
            <a:off x="9572920" y="4851033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201FF94-5AC3-4A99-B7B1-A80F9EFE6866}"/>
              </a:ext>
            </a:extLst>
          </p:cNvPr>
          <p:cNvSpPr txBox="1"/>
          <p:nvPr userDrawn="1"/>
        </p:nvSpPr>
        <p:spPr>
          <a:xfrm>
            <a:off x="9572920" y="4530993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532671-8C5C-4A08-9A27-A9E4AF30B874}"/>
              </a:ext>
            </a:extLst>
          </p:cNvPr>
          <p:cNvSpPr txBox="1"/>
          <p:nvPr userDrawn="1"/>
        </p:nvSpPr>
        <p:spPr>
          <a:xfrm>
            <a:off x="9572920" y="4210953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384C88E-3326-4972-97B6-030FCB011E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20" y="5582553"/>
            <a:ext cx="276431" cy="274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86C8205-A088-4D15-AA1B-D7B88E9DE3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00" y="4851033"/>
            <a:ext cx="278573" cy="274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B2CDF30-FAFA-4370-9098-E509355A6E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00" y="4530993"/>
            <a:ext cx="275524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BB6519D-0C73-49C7-907E-30021270C0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00" y="4210953"/>
            <a:ext cx="274320" cy="2743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D001A80-EB80-4EC3-BAA1-FC212FB02847}"/>
              </a:ext>
            </a:extLst>
          </p:cNvPr>
          <p:cNvSpPr txBox="1"/>
          <p:nvPr userDrawn="1"/>
        </p:nvSpPr>
        <p:spPr>
          <a:xfrm>
            <a:off x="9572920" y="5171073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7FCF1E42-327C-48AB-B1F9-BF0AE4D601C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0726" y="5171073"/>
            <a:ext cx="274320" cy="274320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5E8ABA84-97AD-434F-8AE6-7870BF5CBF8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87" y="2193756"/>
            <a:ext cx="270481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5" grpId="0"/>
      <p:bldP spid="26" grpId="0"/>
      <p:bldP spid="27" grpId="0"/>
      <p:bldP spid="3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8793D0-AA01-4A17-BADB-DA70DE373CBB}"/>
              </a:ext>
            </a:extLst>
          </p:cNvPr>
          <p:cNvSpPr/>
          <p:nvPr userDrawn="1"/>
        </p:nvSpPr>
        <p:spPr>
          <a:xfrm>
            <a:off x="0" y="3214237"/>
            <a:ext cx="12192000" cy="3656796"/>
          </a:xfrm>
          <a:prstGeom prst="rect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C864B2-AF36-4F2F-97A8-92321662F59C}"/>
              </a:ext>
            </a:extLst>
          </p:cNvPr>
          <p:cNvSpPr txBox="1"/>
          <p:nvPr userDrawn="1"/>
        </p:nvSpPr>
        <p:spPr>
          <a:xfrm>
            <a:off x="3012463" y="3947282"/>
            <a:ext cx="6167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u="none" spc="300" dirty="0" err="1">
                <a:solidFill>
                  <a:srgbClr val="E0E0E0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Terima</a:t>
            </a:r>
            <a:r>
              <a:rPr lang="en-US" sz="8000" b="0" u="none" spc="300" dirty="0">
                <a:solidFill>
                  <a:srgbClr val="E0E0E0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 </a:t>
            </a:r>
            <a:r>
              <a:rPr lang="en-US" sz="8000" b="0" u="none" spc="300" dirty="0" err="1">
                <a:solidFill>
                  <a:srgbClr val="E0E0E0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Kasih</a:t>
            </a:r>
            <a:endParaRPr lang="id-ID" sz="8000" b="0" u="none" spc="300" dirty="0">
              <a:solidFill>
                <a:srgbClr val="E0E0E0"/>
              </a:solidFill>
              <a:effectLst/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003805" y="5119719"/>
            <a:ext cx="6167073" cy="28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F21C907-A8A6-43A7-8F75-84EFAD7BD70C}"/>
              </a:ext>
            </a:extLst>
          </p:cNvPr>
          <p:cNvSpPr txBox="1"/>
          <p:nvPr userDrawn="1"/>
        </p:nvSpPr>
        <p:spPr>
          <a:xfrm>
            <a:off x="1025121" y="720369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YARSI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13</a:t>
            </a: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Suprapto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Jakarta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6CF4902-2F6D-4D50-B6E1-58D554729EFF}"/>
              </a:ext>
            </a:extLst>
          </p:cNvPr>
          <p:cNvSpPr txBox="1"/>
          <p:nvPr userDrawn="1"/>
        </p:nvSpPr>
        <p:spPr>
          <a:xfrm>
            <a:off x="1390881" y="2096682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775574A-5B31-40F0-B677-607B1712B4AA}"/>
              </a:ext>
            </a:extLst>
          </p:cNvPr>
          <p:cNvSpPr txBox="1"/>
          <p:nvPr userDrawn="1"/>
        </p:nvSpPr>
        <p:spPr>
          <a:xfrm>
            <a:off x="3859761" y="1365162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0F3F231-0F42-48FE-AF23-A636AD8A0718}"/>
              </a:ext>
            </a:extLst>
          </p:cNvPr>
          <p:cNvSpPr txBox="1"/>
          <p:nvPr userDrawn="1"/>
        </p:nvSpPr>
        <p:spPr>
          <a:xfrm>
            <a:off x="3859761" y="1045122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D4AB204-F572-404E-AFD3-A3716BF03415}"/>
              </a:ext>
            </a:extLst>
          </p:cNvPr>
          <p:cNvSpPr txBox="1"/>
          <p:nvPr userDrawn="1"/>
        </p:nvSpPr>
        <p:spPr>
          <a:xfrm>
            <a:off x="3859761" y="725082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011FE2BB-AE07-4C80-9C0C-9B2F9703A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61" y="2096682"/>
            <a:ext cx="276431" cy="274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3B63A4C-FE5D-4245-B604-65D6ECE76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41" y="1365162"/>
            <a:ext cx="278573" cy="274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DE3E8FF-D0DB-4AC9-B49D-92E548647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41" y="1045122"/>
            <a:ext cx="275524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CE26D18-3FF7-486B-8964-197EDC724D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41" y="725082"/>
            <a:ext cx="274320" cy="2743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7002F12-E3BE-47BB-BF96-129FFCA9C4D1}"/>
              </a:ext>
            </a:extLst>
          </p:cNvPr>
          <p:cNvSpPr txBox="1"/>
          <p:nvPr userDrawn="1"/>
        </p:nvSpPr>
        <p:spPr>
          <a:xfrm>
            <a:off x="3859761" y="1685202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5E81063-B8D5-49EC-B906-CB8E4BCEC3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7567" y="1685202"/>
            <a:ext cx="274320" cy="274320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AE9EE400-651B-4A9E-89EB-774C2A6882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1005840"/>
            <a:ext cx="33810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23" grpId="0"/>
      <p:bldP spid="24" grpId="0"/>
      <p:bldP spid="25" grpId="0"/>
      <p:bldP spid="26" grpId="0"/>
      <p:bldP spid="27" grpId="0"/>
      <p:bldP spid="3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8793D0-AA01-4A17-BADB-DA70DE373CBB}"/>
              </a:ext>
            </a:extLst>
          </p:cNvPr>
          <p:cNvSpPr/>
          <p:nvPr userDrawn="1"/>
        </p:nvSpPr>
        <p:spPr>
          <a:xfrm>
            <a:off x="9453856" y="0"/>
            <a:ext cx="2738144" cy="6871033"/>
          </a:xfrm>
          <a:prstGeom prst="rect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C864B2-AF36-4F2F-97A8-92321662F59C}"/>
              </a:ext>
            </a:extLst>
          </p:cNvPr>
          <p:cNvSpPr txBox="1"/>
          <p:nvPr userDrawn="1"/>
        </p:nvSpPr>
        <p:spPr>
          <a:xfrm>
            <a:off x="1535093" y="2595128"/>
            <a:ext cx="5878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spc="300" dirty="0" err="1">
                <a:solidFill>
                  <a:schemeClr val="tx1"/>
                </a:solidFill>
                <a:effectLst/>
                <a:latin typeface="Arno Pro" panose="02020502040506020403" pitchFamily="18" charset="0"/>
                <a:cs typeface="Arial" panose="020B0604020202020204" pitchFamily="34" charset="0"/>
              </a:rPr>
              <a:t>Terima</a:t>
            </a:r>
            <a:r>
              <a:rPr lang="en-US" sz="8000" b="0" spc="300" dirty="0">
                <a:solidFill>
                  <a:schemeClr val="tx1"/>
                </a:solidFill>
                <a:effectLst/>
                <a:latin typeface="Arno Pro" panose="02020502040506020403" pitchFamily="18" charset="0"/>
                <a:cs typeface="Arial" panose="020B0604020202020204" pitchFamily="34" charset="0"/>
              </a:rPr>
              <a:t> </a:t>
            </a:r>
            <a:r>
              <a:rPr lang="en-US" sz="8000" b="0" spc="300" dirty="0" err="1">
                <a:solidFill>
                  <a:schemeClr val="tx1"/>
                </a:solidFill>
                <a:effectLst/>
                <a:latin typeface="Arno Pro" panose="02020502040506020403" pitchFamily="18" charset="0"/>
                <a:cs typeface="Arial" panose="020B0604020202020204" pitchFamily="34" charset="0"/>
              </a:rPr>
              <a:t>Kasih</a:t>
            </a:r>
            <a:endParaRPr lang="id-ID" sz="8000" b="0" spc="300" dirty="0">
              <a:solidFill>
                <a:schemeClr val="tx1"/>
              </a:solidFill>
              <a:effectLst/>
              <a:latin typeface="Arno Pro" panose="02020502040506020403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403152" y="3629774"/>
            <a:ext cx="6167073" cy="28800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EAB8D8A-EEBB-40AA-9FFA-D775DFDC4BAD}"/>
              </a:ext>
            </a:extLst>
          </p:cNvPr>
          <p:cNvSpPr txBox="1"/>
          <p:nvPr userDrawn="1"/>
        </p:nvSpPr>
        <p:spPr>
          <a:xfrm>
            <a:off x="1636959" y="3918567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YARSI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13</a:t>
            </a: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Suprapto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Jakarta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DAF193D-26CF-431A-A67E-B1B78CE2E224}"/>
              </a:ext>
            </a:extLst>
          </p:cNvPr>
          <p:cNvSpPr txBox="1"/>
          <p:nvPr userDrawn="1"/>
        </p:nvSpPr>
        <p:spPr>
          <a:xfrm>
            <a:off x="2002719" y="529488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903E46-AD51-4CFE-948C-7FFD939CDE87}"/>
              </a:ext>
            </a:extLst>
          </p:cNvPr>
          <p:cNvSpPr txBox="1"/>
          <p:nvPr userDrawn="1"/>
        </p:nvSpPr>
        <p:spPr>
          <a:xfrm>
            <a:off x="4471599" y="4563360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1E5D49E-2C28-4CC4-837C-F216A116EBCD}"/>
              </a:ext>
            </a:extLst>
          </p:cNvPr>
          <p:cNvSpPr txBox="1"/>
          <p:nvPr userDrawn="1"/>
        </p:nvSpPr>
        <p:spPr>
          <a:xfrm>
            <a:off x="4471599" y="424332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A78137-F9B2-479D-83C2-548830ED75DF}"/>
              </a:ext>
            </a:extLst>
          </p:cNvPr>
          <p:cNvSpPr txBox="1"/>
          <p:nvPr userDrawn="1"/>
        </p:nvSpPr>
        <p:spPr>
          <a:xfrm>
            <a:off x="4471599" y="3923280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E8356B3B-55F3-4697-9C39-B6E7A1580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9" y="5294880"/>
            <a:ext cx="276431" cy="274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8BD58550-CD83-410F-9981-BAB2576515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79" y="4563360"/>
            <a:ext cx="278573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E2D55E7-47B4-4FC9-8D19-C69BF7A7EE4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79" y="4243320"/>
            <a:ext cx="275524" cy="2743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3A36975B-E3DE-4B42-A9DF-2BFE4B18416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79" y="3923280"/>
            <a:ext cx="274320" cy="2743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5C95BDA-9FB0-4AE9-B972-E85AB5C39BDE}"/>
              </a:ext>
            </a:extLst>
          </p:cNvPr>
          <p:cNvSpPr txBox="1"/>
          <p:nvPr userDrawn="1"/>
        </p:nvSpPr>
        <p:spPr>
          <a:xfrm>
            <a:off x="4471599" y="488340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B90A624C-EC49-4E82-9816-8CD7BECA5F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9405" y="4883400"/>
            <a:ext cx="274320" cy="274320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D2E2C724-7E38-4DDB-84B0-94528C54EF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2743200" cy="7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nimBg="1"/>
      <p:bldP spid="24" grpId="0"/>
      <p:bldP spid="25" grpId="0"/>
      <p:bldP spid="26" grpId="0"/>
      <p:bldP spid="27" grpId="0"/>
      <p:bldP spid="28" grpId="0"/>
      <p:bldP spid="33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-NC-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0DF1498-70EA-4E7D-8748-DA421BAC7E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4" r="24836"/>
          <a:stretch/>
        </p:blipFill>
        <p:spPr>
          <a:xfrm>
            <a:off x="0" y="0"/>
            <a:ext cx="5717136" cy="685800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="" xmlns:a16="http://schemas.microsoft.com/office/drawing/2014/main" id="{5F3B27CE-259F-4CDA-95F9-1F09C6AE5E34}"/>
              </a:ext>
            </a:extLst>
          </p:cNvPr>
          <p:cNvSpPr/>
          <p:nvPr userDrawn="1"/>
        </p:nvSpPr>
        <p:spPr>
          <a:xfrm>
            <a:off x="6471254" y="5421083"/>
            <a:ext cx="794142" cy="794142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9CD1BA46-07D9-4B47-8B06-635D859BC87F}"/>
              </a:ext>
            </a:extLst>
          </p:cNvPr>
          <p:cNvSpPr/>
          <p:nvPr userDrawn="1"/>
        </p:nvSpPr>
        <p:spPr>
          <a:xfrm>
            <a:off x="7861499" y="5442293"/>
            <a:ext cx="794142" cy="794142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>
            <a:extLst>
              <a:ext uri="{FF2B5EF4-FFF2-40B4-BE49-F238E27FC236}">
                <a16:creationId xmlns="" xmlns:a16="http://schemas.microsoft.com/office/drawing/2014/main" id="{1FBA59BF-1791-4221-BC27-03111F0070D0}"/>
              </a:ext>
            </a:extLst>
          </p:cNvPr>
          <p:cNvSpPr/>
          <p:nvPr userDrawn="1"/>
        </p:nvSpPr>
        <p:spPr>
          <a:xfrm rot="5400000">
            <a:off x="10641989" y="5442293"/>
            <a:ext cx="794142" cy="794142"/>
          </a:xfrm>
          <a:prstGeom prst="flowChartConnector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CE2FF4E0-117F-43DA-95A8-F32595AE1B37}"/>
              </a:ext>
            </a:extLst>
          </p:cNvPr>
          <p:cNvSpPr/>
          <p:nvPr userDrawn="1"/>
        </p:nvSpPr>
        <p:spPr>
          <a:xfrm>
            <a:off x="9251744" y="5442293"/>
            <a:ext cx="794142" cy="794142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94DAC60-DC2A-4878-996F-CE2F0F4ED892}"/>
              </a:ext>
            </a:extLst>
          </p:cNvPr>
          <p:cNvSpPr txBox="1"/>
          <p:nvPr userDrawn="1"/>
        </p:nvSpPr>
        <p:spPr>
          <a:xfrm>
            <a:off x="6247782" y="1142835"/>
            <a:ext cx="506548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tx1"/>
                </a:solidFill>
                <a:cs typeface="Arial"/>
              </a:rPr>
              <a:t>Konten ini berlisensi CC BY-NC-ND hanya dapat diunduh dan dibagikan dengan ketentuan mencantumkan kredit  pemilik lisensi. Anda dilarang memodifikasi konten dengan cara apapun, baik itu untuk keperluan komersial maupun non-komersial.</a:t>
            </a:r>
            <a:endParaRPr lang="id-ID" sz="2800" dirty="0">
              <a:solidFill>
                <a:schemeClr val="tx1"/>
              </a:solidFill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4D9F5601-01B9-4E7C-8FB8-5CBDD0D682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232914"/>
            <a:ext cx="2363638" cy="6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-NC-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EC517B91-5F0F-4BCE-BAF9-F9030991C49E}"/>
              </a:ext>
            </a:extLst>
          </p:cNvPr>
          <p:cNvSpPr/>
          <p:nvPr userDrawn="1"/>
        </p:nvSpPr>
        <p:spPr>
          <a:xfrm>
            <a:off x="457200" y="457200"/>
            <a:ext cx="11247120" cy="5943600"/>
          </a:xfrm>
          <a:prstGeom prst="roundRect">
            <a:avLst>
              <a:gd name="adj" fmla="val 4720"/>
            </a:avLst>
          </a:prstGeom>
          <a:noFill/>
          <a:ln w="38100"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3D8A426-581A-44E4-A818-9B268CAD6C3B}"/>
              </a:ext>
            </a:extLst>
          </p:cNvPr>
          <p:cNvSpPr/>
          <p:nvPr userDrawn="1"/>
        </p:nvSpPr>
        <p:spPr>
          <a:xfrm>
            <a:off x="731520" y="1737360"/>
            <a:ext cx="1371600" cy="1371600"/>
          </a:xfrm>
          <a:prstGeom prst="rect">
            <a:avLst/>
          </a:prstGeom>
          <a:noFill/>
          <a:ln w="28575"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endParaRPr lang="en-ID" sz="6000">
              <a:solidFill>
                <a:srgbClr val="1E5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747A93A-5E3E-4104-9DCB-564671757DC8}"/>
              </a:ext>
            </a:extLst>
          </p:cNvPr>
          <p:cNvSpPr txBox="1"/>
          <p:nvPr userDrawn="1"/>
        </p:nvSpPr>
        <p:spPr>
          <a:xfrm>
            <a:off x="3931920" y="640080"/>
            <a:ext cx="45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1E51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Lisensi Penggunaan</a:t>
            </a:r>
            <a:endParaRPr lang="en-ID" sz="3600">
              <a:solidFill>
                <a:srgbClr val="1E511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2ABF65-623E-4B07-BECC-99B95ACBFE69}"/>
              </a:ext>
            </a:extLst>
          </p:cNvPr>
          <p:cNvSpPr txBox="1"/>
          <p:nvPr userDrawn="1"/>
        </p:nvSpPr>
        <p:spPr>
          <a:xfrm>
            <a:off x="2286000" y="1554480"/>
            <a:ext cx="9235440" cy="2793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id-ID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 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lisensi </a:t>
            </a:r>
            <a:r>
              <a:rPr lang="id-ID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reative </a:t>
            </a:r>
            <a:r>
              <a:rPr lang="id-ID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ommon</a:t>
            </a:r>
            <a:r>
              <a:rPr lang="id-ID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BY-NC-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SA.</a:t>
            </a:r>
          </a:p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Ulang	: Diizinkan dengan mencantumkan kredit</a:t>
            </a:r>
          </a:p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Komersialisasi	: Tidak Diizinkan</a:t>
            </a:r>
          </a:p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Modifikasi	: Diizinkan</a:t>
            </a:r>
          </a:p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Lisensi Modifikasi	: Creative Common BY-NC-SA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FBC6FD-FCE1-45CF-B959-640AA3DBF123}"/>
              </a:ext>
            </a:extLst>
          </p:cNvPr>
          <p:cNvSpPr txBox="1"/>
          <p:nvPr userDrawn="1"/>
        </p:nvSpPr>
        <p:spPr>
          <a:xfrm>
            <a:off x="731520" y="3108960"/>
            <a:ext cx="1371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d-ID" sz="1800" b="1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BY-NC-</a:t>
            </a:r>
            <a:r>
              <a:rPr lang="en-US" sz="1800" b="1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endParaRPr lang="en-US" sz="1800" b="1" baseline="0">
              <a:solidFill>
                <a:srgbClr val="1E5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1A81EF-00AD-44E5-B4CD-714B6AF2C0C5}"/>
              </a:ext>
            </a:extLst>
          </p:cNvPr>
          <p:cNvSpPr txBox="1"/>
          <p:nvPr userDrawn="1"/>
        </p:nvSpPr>
        <p:spPr>
          <a:xfrm>
            <a:off x="2286000" y="4262219"/>
            <a:ext cx="3017520" cy="5778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45F817F-2D6D-4AD0-B0F9-C76D91B59F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2863" y="4418281"/>
            <a:ext cx="6035040" cy="16459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Pemilik Lisensi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02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67724-F0DD-475A-A76A-699C615D07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4712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Acknowledgement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F759C-28E3-438E-9340-D8FB1096CC9C}"/>
              </a:ext>
            </a:extLst>
          </p:cNvPr>
          <p:cNvSpPr txBox="1"/>
          <p:nvPr userDrawn="1"/>
        </p:nvSpPr>
        <p:spPr>
          <a:xfrm>
            <a:off x="914400" y="3383280"/>
            <a:ext cx="328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Slide Template Designers</a:t>
            </a:r>
            <a:endParaRPr lang="en-ID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83F841-977C-414C-AB38-98604DC35013}"/>
              </a:ext>
            </a:extLst>
          </p:cNvPr>
          <p:cNvSpPr txBox="1"/>
          <p:nvPr userDrawn="1"/>
        </p:nvSpPr>
        <p:spPr>
          <a:xfrm>
            <a:off x="914400" y="1463040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Content Creators</a:t>
            </a:r>
            <a:endParaRPr lang="en-ID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7D6C46-2C9A-42EA-BBCA-32119479EB7A}"/>
              </a:ext>
            </a:extLst>
          </p:cNvPr>
          <p:cNvSpPr txBox="1"/>
          <p:nvPr userDrawn="1"/>
        </p:nvSpPr>
        <p:spPr>
          <a:xfrm>
            <a:off x="914400" y="512064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Slide Modificators</a:t>
            </a:r>
            <a:endParaRPr lang="en-ID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C06D7A-0528-4E7F-9779-78CD3EB27FC8}"/>
              </a:ext>
            </a:extLst>
          </p:cNvPr>
          <p:cNvSpPr txBox="1"/>
          <p:nvPr userDrawn="1"/>
        </p:nvSpPr>
        <p:spPr>
          <a:xfrm>
            <a:off x="1371600" y="3749040"/>
            <a:ext cx="9601200" cy="1371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2000">
                <a:latin typeface="Arial" panose="020B0604020202020204" pitchFamily="34" charset="0"/>
                <a:cs typeface="Arial" panose="020B0604020202020204" pitchFamily="34" charset="0"/>
              </a:rPr>
              <a:t>Andreas Febrian, Cesario Auditya Pratama, Raihan Ramadhan Yusuf, Reynaldi Pratama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1D1857C-653B-4F3C-BDF1-1CA7B2DDC4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599" y="1828800"/>
            <a:ext cx="9601200" cy="1371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D"/>
            </a:lvl5pPr>
          </a:lstStyle>
          <a:p>
            <a:pPr lvl="0"/>
            <a:r>
              <a:rPr lang="en-US"/>
              <a:t>Tuliskan nama pembuat content disini</a:t>
            </a:r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C68F4FB1-272D-435E-93FA-5470981D75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577840"/>
            <a:ext cx="9601200" cy="914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</a:lstStyle>
          <a:p>
            <a:pPr lvl="0"/>
            <a:r>
              <a:rPr lang="en-US"/>
              <a:t>Tuliskan nama pemodifikasi disini</a:t>
            </a: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74CDFC-617D-4759-AB67-2D47AD7ABC50}"/>
              </a:ext>
            </a:extLst>
          </p:cNvPr>
          <p:cNvSpPr/>
          <p:nvPr userDrawn="1"/>
        </p:nvSpPr>
        <p:spPr>
          <a:xfrm>
            <a:off x="457200" y="1245443"/>
            <a:ext cx="4428000" cy="360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236183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at Pembelajaran Jarak Ja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40C8-0ECB-4CEE-B943-0BF885FA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A404CF-1A9A-4047-9CE3-828B91D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C9E8-AB19-4A9C-9F0D-5CA03D7ABC78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23D142-A757-4E43-9920-AE6C7F5D72FE}"/>
              </a:ext>
            </a:extLst>
          </p:cNvPr>
          <p:cNvSpPr txBox="1"/>
          <p:nvPr userDrawn="1"/>
        </p:nvSpPr>
        <p:spPr>
          <a:xfrm>
            <a:off x="4876800" y="228600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Pusat Pembelajaran Jarak Jauh</a:t>
            </a:r>
            <a:endParaRPr lang="id-ID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eas Febr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40C8-0ECB-4CEE-B943-0BF885FA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A404CF-1A9A-4047-9CE3-828B91D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9760" y="3566160"/>
            <a:ext cx="2103120" cy="365125"/>
          </a:xfrm>
        </p:spPr>
        <p:txBody>
          <a:bodyPr/>
          <a:lstStyle/>
          <a:p>
            <a:fld id="{88AEEEC2-8CBD-4149-B7C1-F549D83D950B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23D142-A757-4E43-9920-AE6C7F5D72FE}"/>
              </a:ext>
            </a:extLst>
          </p:cNvPr>
          <p:cNvSpPr txBox="1"/>
          <p:nvPr userDrawn="1"/>
        </p:nvSpPr>
        <p:spPr>
          <a:xfrm>
            <a:off x="4876800" y="228600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Andreas Febrian</a:t>
            </a:r>
            <a:endParaRPr lang="id-ID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B7C611-DB31-433E-A9B8-E41DBAFAAC87}"/>
              </a:ext>
            </a:extLst>
          </p:cNvPr>
          <p:cNvSpPr txBox="1"/>
          <p:nvPr userDrawn="1"/>
        </p:nvSpPr>
        <p:spPr>
          <a:xfrm>
            <a:off x="4907280" y="283464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lnSpc>
                <a:spcPct val="13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8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BD6ECE-C961-4203-8AB5-04D537354F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C1FB1B-4DCE-401E-BB8E-6552AD81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9760" y="3566160"/>
            <a:ext cx="2103120" cy="365125"/>
          </a:xfrm>
        </p:spPr>
        <p:txBody>
          <a:bodyPr/>
          <a:lstStyle/>
          <a:p>
            <a:fld id="{36F66030-55C0-498C-9C3A-D7AC235002EF}" type="datetime1">
              <a:rPr lang="id-ID" smtClean="0"/>
              <a:t>01/03/2021</a:t>
            </a:fld>
            <a:endParaRPr lang="id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2F3A538-628E-4429-901E-6F649268F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2286000"/>
            <a:ext cx="6126480" cy="5486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918638-A93F-4EB3-9F74-1A8EB10E15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2834640"/>
            <a:ext cx="6126480" cy="54864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Job Title or Institution</a:t>
            </a:r>
          </a:p>
        </p:txBody>
      </p:sp>
    </p:spTree>
    <p:extLst>
      <p:ext uri="{BB962C8B-B14F-4D97-AF65-F5344CB8AC3E}">
        <p14:creationId xmlns:p14="http://schemas.microsoft.com/office/powerpoint/2010/main" val="16412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at Pembelajaran Jarak Ja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40C8-0ECB-4CEE-B943-0BF885FA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A404CF-1A9A-4047-9CE3-828B91D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0160-C853-482D-9C2C-41A8FE7E6C94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23D142-A757-4E43-9920-AE6C7F5D72FE}"/>
              </a:ext>
            </a:extLst>
          </p:cNvPr>
          <p:cNvSpPr txBox="1"/>
          <p:nvPr userDrawn="1"/>
        </p:nvSpPr>
        <p:spPr>
          <a:xfrm>
            <a:off x="4876800" y="228600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Pusat Pembelajaran Jarak Jauh</a:t>
            </a:r>
            <a:endParaRPr lang="id-ID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eas Febr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40C8-0ECB-4CEE-B943-0BF885FA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A404CF-1A9A-4047-9CE3-828B91D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9760" y="3566160"/>
            <a:ext cx="2103120" cy="365125"/>
          </a:xfrm>
        </p:spPr>
        <p:txBody>
          <a:bodyPr/>
          <a:lstStyle/>
          <a:p>
            <a:fld id="{29404582-FE08-4104-BEC7-AB2899B10BC0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23D142-A757-4E43-9920-AE6C7F5D72FE}"/>
              </a:ext>
            </a:extLst>
          </p:cNvPr>
          <p:cNvSpPr txBox="1"/>
          <p:nvPr userDrawn="1"/>
        </p:nvSpPr>
        <p:spPr>
          <a:xfrm>
            <a:off x="4876800" y="228600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Andreas Febrian</a:t>
            </a:r>
            <a:endParaRPr lang="id-ID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B7C611-DB31-433E-A9B8-E41DBAFAAC87}"/>
              </a:ext>
            </a:extLst>
          </p:cNvPr>
          <p:cNvSpPr txBox="1"/>
          <p:nvPr userDrawn="1"/>
        </p:nvSpPr>
        <p:spPr>
          <a:xfrm>
            <a:off x="4907280" y="283464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lnSpc>
                <a:spcPct val="13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(Plt) Direktur Pusat Pendidikan Jarak Jauh</a:t>
            </a:r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4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theme" Target="../theme/theme2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theme" Target="../theme/theme3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Snipped 11">
            <a:extLst>
              <a:ext uri="{FF2B5EF4-FFF2-40B4-BE49-F238E27FC236}">
                <a16:creationId xmlns="" xmlns:a16="http://schemas.microsoft.com/office/drawing/2014/main" id="{6B0E526D-E779-42A7-88CB-2D847D0A4036}"/>
              </a:ext>
            </a:extLst>
          </p:cNvPr>
          <p:cNvSpPr/>
          <p:nvPr/>
        </p:nvSpPr>
        <p:spPr>
          <a:xfrm>
            <a:off x="4297680" y="914400"/>
            <a:ext cx="7955280" cy="9144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="" xmlns:a16="http://schemas.microsoft.com/office/drawing/2014/main" id="{EB353DA5-6035-4534-8F9D-8E9C2DDF3EA2}"/>
              </a:ext>
            </a:extLst>
          </p:cNvPr>
          <p:cNvSpPr/>
          <p:nvPr/>
        </p:nvSpPr>
        <p:spPr>
          <a:xfrm>
            <a:off x="0" y="4480560"/>
            <a:ext cx="8412480" cy="9144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F397A91-A1CF-492D-B460-67EE3A3EE359}"/>
              </a:ext>
            </a:extLst>
          </p:cNvPr>
          <p:cNvSpPr/>
          <p:nvPr/>
        </p:nvSpPr>
        <p:spPr>
          <a:xfrm>
            <a:off x="0" y="1426234"/>
            <a:ext cx="12252960" cy="356616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C5CAE0F-8E54-444F-A9EF-5BC75401101E}"/>
              </a:ext>
            </a:extLst>
          </p:cNvPr>
          <p:cNvSpPr txBox="1"/>
          <p:nvPr/>
        </p:nvSpPr>
        <p:spPr>
          <a:xfrm>
            <a:off x="1554480" y="5577842"/>
            <a:ext cx="2653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Menara YARSI Kavling 13</a:t>
            </a: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Jl. Let. Jend. Suprapto</a:t>
            </a: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Cempaka Putih, Jakarta Pusat</a:t>
            </a: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DKI Jakarta, Indonesia 10510</a:t>
            </a:r>
            <a:endParaRPr lang="id-ID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744DEBE5-4FC7-41D3-BD2F-683259009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577840"/>
            <a:ext cx="627771" cy="8229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2B3AD42-6038-4EE3-84E0-1E58C5AF9B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6309360"/>
            <a:ext cx="276431" cy="2743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14ED1A2-9476-42C7-A415-F3F73B8A47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5669280"/>
            <a:ext cx="278573" cy="274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117B8C7-A2BF-46B6-AC10-C7C813F325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5349240"/>
            <a:ext cx="275524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0B6D2DE-A512-491F-9666-CB0C50AEF971}"/>
              </a:ext>
            </a:extLst>
          </p:cNvPr>
          <p:cNvSpPr txBox="1"/>
          <p:nvPr/>
        </p:nvSpPr>
        <p:spPr>
          <a:xfrm>
            <a:off x="7780927" y="630936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B0C6300-3F10-4D13-A4FE-5A28B87E814C}"/>
              </a:ext>
            </a:extLst>
          </p:cNvPr>
          <p:cNvSpPr txBox="1"/>
          <p:nvPr/>
        </p:nvSpPr>
        <p:spPr>
          <a:xfrm>
            <a:off x="9626182" y="5669280"/>
            <a:ext cx="143981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38ABC48-7E3D-45B7-A29E-C8A760610F46}"/>
              </a:ext>
            </a:extLst>
          </p:cNvPr>
          <p:cNvSpPr txBox="1"/>
          <p:nvPr/>
        </p:nvSpPr>
        <p:spPr>
          <a:xfrm>
            <a:off x="9471624" y="534924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52CB890-03DB-419C-B639-626D5B30CE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5029200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09ED3B-E56B-485F-8506-85BF46C84DE5}"/>
              </a:ext>
            </a:extLst>
          </p:cNvPr>
          <p:cNvSpPr txBox="1"/>
          <p:nvPr/>
        </p:nvSpPr>
        <p:spPr>
          <a:xfrm>
            <a:off x="9308408" y="5029200"/>
            <a:ext cx="175721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5D749D2-4625-4CC8-8E98-FD309C6C1819}"/>
              </a:ext>
            </a:extLst>
          </p:cNvPr>
          <p:cNvSpPr/>
          <p:nvPr/>
        </p:nvSpPr>
        <p:spPr>
          <a:xfrm>
            <a:off x="1737360" y="3840480"/>
            <a:ext cx="1051560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CDB96B21-0BBD-4C96-9463-886190AC3370}"/>
              </a:ext>
            </a:extLst>
          </p:cNvPr>
          <p:cNvSpPr/>
          <p:nvPr/>
        </p:nvSpPr>
        <p:spPr>
          <a:xfrm>
            <a:off x="1280160" y="3749040"/>
            <a:ext cx="1051560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1" name="Title Placeholder 30">
            <a:extLst>
              <a:ext uri="{FF2B5EF4-FFF2-40B4-BE49-F238E27FC236}">
                <a16:creationId xmlns="" xmlns:a16="http://schemas.microsoft.com/office/drawing/2014/main" id="{B14B2E28-49A2-4D5C-BDA5-6785BD45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645919"/>
            <a:ext cx="11155680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3" name="Date Placeholder 32">
            <a:extLst>
              <a:ext uri="{FF2B5EF4-FFF2-40B4-BE49-F238E27FC236}">
                <a16:creationId xmlns="" xmlns:a16="http://schemas.microsoft.com/office/drawing/2014/main" id="{D816428D-C17F-4E5C-80F1-E198BC58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52560" y="457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A5E635-D77B-413B-9A4D-EFC75A291B9D}" type="datetime1">
              <a:rPr lang="id-ID" smtClean="0"/>
              <a:t>01/03/2021</a:t>
            </a:fld>
            <a:endParaRPr lang="id-ID"/>
          </a:p>
        </p:txBody>
      </p:sp>
      <p:sp>
        <p:nvSpPr>
          <p:cNvPr id="35" name="Text Placeholder 39">
            <a:extLst>
              <a:ext uri="{FF2B5EF4-FFF2-40B4-BE49-F238E27FC236}">
                <a16:creationId xmlns="" xmlns:a16="http://schemas.microsoft.com/office/drawing/2014/main" id="{51B78D52-5B72-442B-84DE-7BDB1946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7360" y="3931920"/>
            <a:ext cx="10058400" cy="548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Presenter </a:t>
            </a:r>
            <a:endParaRPr lang="id-ID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9B78714B-AB29-43A1-9CF8-29E71F6351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3184" y="5989320"/>
            <a:ext cx="274320" cy="2743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8B533F8-1AAD-4BF5-94F5-7C6CB050062D}"/>
              </a:ext>
            </a:extLst>
          </p:cNvPr>
          <p:cNvSpPr txBox="1"/>
          <p:nvPr/>
        </p:nvSpPr>
        <p:spPr>
          <a:xfrm>
            <a:off x="10191629" y="598932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YARSI</a:t>
            </a:r>
            <a:r>
              <a:rPr lang="en-US" sz="1200" baseline="0">
                <a:latin typeface="Arial" panose="020B0604020202020204" pitchFamily="34" charset="0"/>
                <a:cs typeface="Arial" panose="020B0604020202020204" pitchFamily="34" charset="0"/>
              </a:rPr>
              <a:t> TV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1501A789-4936-4B5B-BBD6-1167B3CC3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5" y="457200"/>
            <a:ext cx="2752830" cy="7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9" grpId="0"/>
      <p:bldP spid="19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28" grpId="1"/>
      <p:bldP spid="34" grpId="0"/>
      <p:bldP spid="34" grpId="1"/>
    </p:bldLst>
  </p:timing>
  <p:hf hdr="0"/>
  <p:txStyles>
    <p:titleStyle>
      <a:lvl1pPr algn="ctr" defTabSz="914400" rtl="0" eaLnBrk="1" latinLnBrk="0" hangingPunct="1">
        <a:lnSpc>
          <a:spcPct val="130000"/>
        </a:lnSpc>
        <a:spcBef>
          <a:spcPct val="0"/>
        </a:spcBef>
        <a:buNone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AC6162D-923C-414A-BBCA-1F7F64B8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752EF3-4C44-4B5E-8C95-8094D0E9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F0F695CB-61C7-48BB-9B95-29A1B6AC8D85}"/>
              </a:ext>
            </a:extLst>
          </p:cNvPr>
          <p:cNvSpPr/>
          <p:nvPr/>
        </p:nvSpPr>
        <p:spPr>
          <a:xfrm>
            <a:off x="-1" y="5226424"/>
            <a:ext cx="2139193" cy="1624404"/>
          </a:xfrm>
          <a:prstGeom prst="rtTriangle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ight Triangle 5">
            <a:extLst>
              <a:ext uri="{FF2B5EF4-FFF2-40B4-BE49-F238E27FC236}">
                <a16:creationId xmlns="" xmlns:a16="http://schemas.microsoft.com/office/drawing/2014/main" id="{935DF6BC-804E-4DC3-A62A-1FA1FEAB486D}"/>
              </a:ext>
            </a:extLst>
          </p:cNvPr>
          <p:cNvSpPr/>
          <p:nvPr/>
        </p:nvSpPr>
        <p:spPr>
          <a:xfrm>
            <a:off x="0" y="5219252"/>
            <a:ext cx="1577788" cy="1631576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73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7E5781-9223-4149-BFE7-CC5939A6E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080" y="1457232"/>
            <a:ext cx="7481807" cy="5275258"/>
          </a:xfrm>
          <a:prstGeom prst="rect">
            <a:avLst/>
          </a:prstGeom>
        </p:spPr>
      </p:pic>
      <p:sp>
        <p:nvSpPr>
          <p:cNvPr id="40" name="Title Placeholder 39">
            <a:extLst>
              <a:ext uri="{FF2B5EF4-FFF2-40B4-BE49-F238E27FC236}">
                <a16:creationId xmlns="" xmlns:a16="http://schemas.microsoft.com/office/drawing/2014/main" id="{50D0C406-30A9-4F13-83C0-947BF90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0642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B7D2F580-570E-4505-91F7-CEE56989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0" y="2286000"/>
            <a:ext cx="61264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42" name="Date Placeholder 41">
            <a:extLst>
              <a:ext uri="{FF2B5EF4-FFF2-40B4-BE49-F238E27FC236}">
                <a16:creationId xmlns="" xmlns:a16="http://schemas.microsoft.com/office/drawing/2014/main" id="{E6094D88-9CAB-4238-8959-ECAB3F43C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09760" y="2926080"/>
            <a:ext cx="210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37F985-4796-49A8-8974-26EB12BB7236}" type="datetime1">
              <a:rPr lang="id-ID" smtClean="0"/>
              <a:pPr/>
              <a:t>01/03/2021</a:t>
            </a:fld>
            <a:endParaRPr lang="id-ID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CA3A8F4-C97B-48BE-8BE1-61C5ADEA6D6A}"/>
              </a:ext>
            </a:extLst>
          </p:cNvPr>
          <p:cNvSpPr/>
          <p:nvPr/>
        </p:nvSpPr>
        <p:spPr>
          <a:xfrm>
            <a:off x="0" y="0"/>
            <a:ext cx="12252960" cy="182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5F2BB39-F6F1-4477-8403-7440173DA9D2}"/>
              </a:ext>
            </a:extLst>
          </p:cNvPr>
          <p:cNvSpPr/>
          <p:nvPr/>
        </p:nvSpPr>
        <p:spPr>
          <a:xfrm>
            <a:off x="3200400" y="2103120"/>
            <a:ext cx="8412480" cy="50598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851804-922D-464B-ADC9-82FA447457A0}"/>
              </a:ext>
            </a:extLst>
          </p:cNvPr>
          <p:cNvSpPr/>
          <p:nvPr/>
        </p:nvSpPr>
        <p:spPr>
          <a:xfrm>
            <a:off x="0" y="6675120"/>
            <a:ext cx="12252960" cy="182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920A279-F817-4D4A-AFBB-BE68521FDD96}"/>
              </a:ext>
            </a:extLst>
          </p:cNvPr>
          <p:cNvSpPr txBox="1"/>
          <p:nvPr/>
        </p:nvSpPr>
        <p:spPr>
          <a:xfrm>
            <a:off x="6766560" y="4572000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YARSI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13</a:t>
            </a: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Suprapto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Jakarta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9BAF9D8-999F-4B8D-94C0-AA1FAF9DC3D4}"/>
              </a:ext>
            </a:extLst>
          </p:cNvPr>
          <p:cNvSpPr txBox="1"/>
          <p:nvPr/>
        </p:nvSpPr>
        <p:spPr>
          <a:xfrm>
            <a:off x="7132320" y="603504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5D894EC-5827-4400-857C-8B59A4BFFC78}"/>
              </a:ext>
            </a:extLst>
          </p:cNvPr>
          <p:cNvSpPr txBox="1"/>
          <p:nvPr/>
        </p:nvSpPr>
        <p:spPr>
          <a:xfrm>
            <a:off x="9601200" y="5303520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ADDA37-B9E1-4ED5-B4AB-6C9AC73599DF}"/>
              </a:ext>
            </a:extLst>
          </p:cNvPr>
          <p:cNvSpPr txBox="1"/>
          <p:nvPr/>
        </p:nvSpPr>
        <p:spPr>
          <a:xfrm>
            <a:off x="9601200" y="498348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B257ABD-6FB4-463D-88B2-158E4DF96944}"/>
              </a:ext>
            </a:extLst>
          </p:cNvPr>
          <p:cNvSpPr txBox="1"/>
          <p:nvPr/>
        </p:nvSpPr>
        <p:spPr>
          <a:xfrm>
            <a:off x="9601200" y="4663440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9976D28F-D622-480D-BD18-2DD52D7204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035040"/>
            <a:ext cx="276431" cy="2743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C2927CD-5B7A-4B8A-8FB8-5190102B8D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5303520"/>
            <a:ext cx="278573" cy="2743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761AFE7-20C6-47B2-8C7A-304A0BB78C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983480"/>
            <a:ext cx="275524" cy="2743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7EA85FEF-BC00-4303-AAB6-EAF5C932B7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663440"/>
            <a:ext cx="274320" cy="274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0CE6D75-74F1-47ED-B033-C035175AE70F}"/>
              </a:ext>
            </a:extLst>
          </p:cNvPr>
          <p:cNvSpPr txBox="1"/>
          <p:nvPr/>
        </p:nvSpPr>
        <p:spPr>
          <a:xfrm>
            <a:off x="9601200" y="562356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0740D49F-D6C5-4D6E-9CAD-B5009201E9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006" y="562356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8" grpId="0" animBg="1"/>
      <p:bldP spid="24" grpId="0"/>
      <p:bldP spid="29" grpId="0"/>
      <p:bldP spid="35" grpId="0"/>
      <p:bldP spid="36" grpId="0"/>
      <p:bldP spid="37" grpId="0"/>
      <p:bldP spid="19" grpId="0"/>
    </p:bld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7E5781-9223-4149-BFE7-CC5939A6E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0" y="548640"/>
            <a:ext cx="8785396" cy="61943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4F62B95-AE37-4F5B-B606-186AEF66FC6E}"/>
              </a:ext>
            </a:extLst>
          </p:cNvPr>
          <p:cNvSpPr/>
          <p:nvPr/>
        </p:nvSpPr>
        <p:spPr>
          <a:xfrm>
            <a:off x="6587727" y="4480560"/>
            <a:ext cx="5029200" cy="2194560"/>
          </a:xfrm>
          <a:prstGeom prst="rect">
            <a:avLst/>
          </a:prstGeom>
          <a:solidFill>
            <a:srgbClr val="E0E0E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40" name="Title Placeholder 39">
            <a:extLst>
              <a:ext uri="{FF2B5EF4-FFF2-40B4-BE49-F238E27FC236}">
                <a16:creationId xmlns="" xmlns:a16="http://schemas.microsoft.com/office/drawing/2014/main" id="{50D0C406-30A9-4F13-83C0-947BF90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548640"/>
            <a:ext cx="758952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B7D2F580-570E-4505-91F7-CEE56989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0" y="2286000"/>
            <a:ext cx="61264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42" name="Date Placeholder 41">
            <a:extLst>
              <a:ext uri="{FF2B5EF4-FFF2-40B4-BE49-F238E27FC236}">
                <a16:creationId xmlns="" xmlns:a16="http://schemas.microsoft.com/office/drawing/2014/main" id="{E6094D88-9CAB-4238-8959-ECAB3F43C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09760" y="2926080"/>
            <a:ext cx="210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FB2166-621D-47E4-99FE-0C1261102C01}" type="datetime1">
              <a:rPr lang="id-ID" smtClean="0"/>
              <a:pPr/>
              <a:t>01/03/2021</a:t>
            </a:fld>
            <a:endParaRPr lang="id-ID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CA3A8F4-C97B-48BE-8BE1-61C5ADEA6D6A}"/>
              </a:ext>
            </a:extLst>
          </p:cNvPr>
          <p:cNvSpPr/>
          <p:nvPr/>
        </p:nvSpPr>
        <p:spPr>
          <a:xfrm>
            <a:off x="0" y="0"/>
            <a:ext cx="12252960" cy="182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5F2BB39-F6F1-4477-8403-7440173DA9D2}"/>
              </a:ext>
            </a:extLst>
          </p:cNvPr>
          <p:cNvSpPr/>
          <p:nvPr/>
        </p:nvSpPr>
        <p:spPr>
          <a:xfrm>
            <a:off x="4023360" y="2103120"/>
            <a:ext cx="7589520" cy="50598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851804-922D-464B-ADC9-82FA447457A0}"/>
              </a:ext>
            </a:extLst>
          </p:cNvPr>
          <p:cNvSpPr/>
          <p:nvPr/>
        </p:nvSpPr>
        <p:spPr>
          <a:xfrm>
            <a:off x="0" y="6675120"/>
            <a:ext cx="12252960" cy="182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920A279-F817-4D4A-AFBB-BE68521FDD96}"/>
              </a:ext>
            </a:extLst>
          </p:cNvPr>
          <p:cNvSpPr txBox="1"/>
          <p:nvPr/>
        </p:nvSpPr>
        <p:spPr>
          <a:xfrm>
            <a:off x="6766560" y="4572000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 YARSI Kav. 13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Jend. Suprapto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 Putih, Jakarta Pusat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9BAF9D8-999F-4B8D-94C0-AA1FAF9DC3D4}"/>
              </a:ext>
            </a:extLst>
          </p:cNvPr>
          <p:cNvSpPr txBox="1"/>
          <p:nvPr/>
        </p:nvSpPr>
        <p:spPr>
          <a:xfrm>
            <a:off x="7132320" y="594360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5D894EC-5827-4400-857C-8B59A4BFFC78}"/>
              </a:ext>
            </a:extLst>
          </p:cNvPr>
          <p:cNvSpPr txBox="1"/>
          <p:nvPr/>
        </p:nvSpPr>
        <p:spPr>
          <a:xfrm>
            <a:off x="9601200" y="5303520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ADDA37-B9E1-4ED5-B4AB-6C9AC73599DF}"/>
              </a:ext>
            </a:extLst>
          </p:cNvPr>
          <p:cNvSpPr txBox="1"/>
          <p:nvPr/>
        </p:nvSpPr>
        <p:spPr>
          <a:xfrm>
            <a:off x="9601200" y="498348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B257ABD-6FB4-463D-88B2-158E4DF96944}"/>
              </a:ext>
            </a:extLst>
          </p:cNvPr>
          <p:cNvSpPr txBox="1"/>
          <p:nvPr/>
        </p:nvSpPr>
        <p:spPr>
          <a:xfrm>
            <a:off x="9601200" y="4663440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9976D28F-D622-480D-BD18-2DD52D7204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943600"/>
            <a:ext cx="276431" cy="2743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C2927CD-5B7A-4B8A-8FB8-5190102B8D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5303520"/>
            <a:ext cx="278573" cy="2743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761AFE7-20C6-47B2-8C7A-304A0BB78C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983480"/>
            <a:ext cx="275524" cy="2743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7EA85FEF-BC00-4303-AAB6-EAF5C932B7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663440"/>
            <a:ext cx="274320" cy="274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85DB7C5-3EB7-45D7-80F2-B26A57C899C0}"/>
              </a:ext>
            </a:extLst>
          </p:cNvPr>
          <p:cNvSpPr txBox="1"/>
          <p:nvPr/>
        </p:nvSpPr>
        <p:spPr>
          <a:xfrm>
            <a:off x="9601200" y="562356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B76A115-4800-40A6-BB9E-78531F0EDA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006" y="562356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 animBg="1"/>
      <p:bldP spid="18" grpId="0" animBg="1"/>
      <p:bldP spid="24" grpId="0"/>
      <p:bldP spid="29" grpId="0"/>
      <p:bldP spid="35" grpId="0"/>
      <p:bldP spid="36" grpId="0"/>
      <p:bldP spid="37" grpId="0"/>
      <p:bldP spid="19" grpId="0"/>
    </p:bld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345528-3F9F-4B04-B2B2-940EF6B91C9A}"/>
              </a:ext>
            </a:extLst>
          </p:cNvPr>
          <p:cNvSpPr/>
          <p:nvPr/>
        </p:nvSpPr>
        <p:spPr>
          <a:xfrm>
            <a:off x="8138160" y="0"/>
            <a:ext cx="274320" cy="6858000"/>
          </a:xfrm>
          <a:prstGeom prst="rect">
            <a:avLst/>
          </a:prstGeom>
          <a:solidFill>
            <a:srgbClr val="010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B877138-C40E-418E-AF6E-664AFC6F5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17" name="Title Placeholder 16">
            <a:extLst>
              <a:ext uri="{FF2B5EF4-FFF2-40B4-BE49-F238E27FC236}">
                <a16:creationId xmlns="" xmlns:a16="http://schemas.microsoft.com/office/drawing/2014/main" id="{4584490B-90BE-435D-B160-A4D37CF1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722376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  <a:endParaRPr lang="id-ID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72771BE-BEB2-4179-A042-596AC12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22376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5303304-0D9E-4F4A-B288-6D7EA275C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0080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D4091D-F9A1-4358-9D51-258FEA37593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383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51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0158E56-FE4E-40D2-971E-4896895EADDA}"/>
              </a:ext>
            </a:extLst>
          </p:cNvPr>
          <p:cNvSpPr/>
          <p:nvPr/>
        </p:nvSpPr>
        <p:spPr>
          <a:xfrm>
            <a:off x="6675120" y="0"/>
            <a:ext cx="274320" cy="6858000"/>
          </a:xfrm>
          <a:prstGeom prst="rect">
            <a:avLst/>
          </a:prstGeom>
          <a:solidFill>
            <a:srgbClr val="104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C615CC0-AF57-4B20-AF14-292B7D85E011}"/>
              </a:ext>
            </a:extLst>
          </p:cNvPr>
          <p:cNvSpPr/>
          <p:nvPr/>
        </p:nvSpPr>
        <p:spPr>
          <a:xfrm>
            <a:off x="6858000" y="0"/>
            <a:ext cx="274320" cy="6858000"/>
          </a:xfrm>
          <a:prstGeom prst="rect">
            <a:avLst/>
          </a:prstGeom>
          <a:solidFill>
            <a:srgbClr val="0E4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7573A19-A212-4AA5-8719-766375E0E53C}"/>
              </a:ext>
            </a:extLst>
          </p:cNvPr>
          <p:cNvSpPr/>
          <p:nvPr/>
        </p:nvSpPr>
        <p:spPr>
          <a:xfrm>
            <a:off x="7040880" y="0"/>
            <a:ext cx="274320" cy="6858000"/>
          </a:xfrm>
          <a:prstGeom prst="rect">
            <a:avLst/>
          </a:prstGeom>
          <a:solidFill>
            <a:srgbClr val="0C3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CF5DCF9-79A1-443B-ADDF-F7424CBBB161}"/>
              </a:ext>
            </a:extLst>
          </p:cNvPr>
          <p:cNvSpPr/>
          <p:nvPr/>
        </p:nvSpPr>
        <p:spPr>
          <a:xfrm>
            <a:off x="7223760" y="0"/>
            <a:ext cx="274320" cy="6858000"/>
          </a:xfrm>
          <a:prstGeom prst="rect">
            <a:avLst/>
          </a:prstGeom>
          <a:solidFill>
            <a:srgbClr val="0A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62D269-92F6-4CBE-9752-F5CA396D7B30}"/>
              </a:ext>
            </a:extLst>
          </p:cNvPr>
          <p:cNvSpPr/>
          <p:nvPr/>
        </p:nvSpPr>
        <p:spPr>
          <a:xfrm>
            <a:off x="7406640" y="0"/>
            <a:ext cx="274320" cy="6858000"/>
          </a:xfrm>
          <a:prstGeom prst="rect">
            <a:avLst/>
          </a:prstGeom>
          <a:solidFill>
            <a:srgbClr val="092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ADE3EE-1787-4369-BBB5-F5848F63541F}"/>
              </a:ext>
            </a:extLst>
          </p:cNvPr>
          <p:cNvSpPr/>
          <p:nvPr/>
        </p:nvSpPr>
        <p:spPr>
          <a:xfrm>
            <a:off x="7589520" y="0"/>
            <a:ext cx="274320" cy="6858000"/>
          </a:xfrm>
          <a:prstGeom prst="rect">
            <a:avLst/>
          </a:prstGeom>
          <a:solidFill>
            <a:srgbClr val="072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7F72E6-4AFA-47BA-A1E0-2455549956FF}"/>
              </a:ext>
            </a:extLst>
          </p:cNvPr>
          <p:cNvSpPr/>
          <p:nvPr/>
        </p:nvSpPr>
        <p:spPr>
          <a:xfrm>
            <a:off x="7772400" y="0"/>
            <a:ext cx="274320" cy="6858000"/>
          </a:xfrm>
          <a:prstGeom prst="rect">
            <a:avLst/>
          </a:prstGeom>
          <a:solidFill>
            <a:srgbClr val="051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3E7D7C8-C7AD-41A8-AE0F-214C0E8F8565}"/>
              </a:ext>
            </a:extLst>
          </p:cNvPr>
          <p:cNvSpPr/>
          <p:nvPr/>
        </p:nvSpPr>
        <p:spPr>
          <a:xfrm>
            <a:off x="7955280" y="0"/>
            <a:ext cx="274320" cy="6858000"/>
          </a:xfrm>
          <a:prstGeom prst="rect">
            <a:avLst/>
          </a:prstGeom>
          <a:solidFill>
            <a:srgbClr val="031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345528-3F9F-4B04-B2B2-940EF6B91C9A}"/>
              </a:ext>
            </a:extLst>
          </p:cNvPr>
          <p:cNvSpPr/>
          <p:nvPr/>
        </p:nvSpPr>
        <p:spPr>
          <a:xfrm>
            <a:off x="8138160" y="0"/>
            <a:ext cx="274320" cy="6858000"/>
          </a:xfrm>
          <a:prstGeom prst="rect">
            <a:avLst/>
          </a:prstGeom>
          <a:solidFill>
            <a:srgbClr val="010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B877138-C40E-418E-AF6E-664AFC6F5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17" name="Title Placeholder 16">
            <a:extLst>
              <a:ext uri="{FF2B5EF4-FFF2-40B4-BE49-F238E27FC236}">
                <a16:creationId xmlns="" xmlns:a16="http://schemas.microsoft.com/office/drawing/2014/main" id="{4584490B-90BE-435D-B160-A4D37CF1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5852160" cy="73152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/>
              <a:t>Slide Title</a:t>
            </a:r>
            <a:endParaRPr lang="id-ID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72771BE-BEB2-4179-A042-596AC12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85216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FE50E1A7-2AE3-46D3-9A63-25C2ED23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0080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081D93-A518-4F3C-BD42-6FE861F79D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/>
        </p:nvSpPr>
        <p:spPr>
          <a:xfrm>
            <a:off x="0" y="6492240"/>
            <a:ext cx="12207240" cy="36576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2240285-5293-45AC-99CD-7641EF990643}"/>
              </a:ext>
            </a:extLst>
          </p:cNvPr>
          <p:cNvSpPr/>
          <p:nvPr/>
        </p:nvSpPr>
        <p:spPr>
          <a:xfrm>
            <a:off x="11704320" y="6400800"/>
            <a:ext cx="50292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A9B9F2-263D-42BC-9404-551D6E35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0" y="91440"/>
            <a:ext cx="8503920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B78357-04CE-4CD5-B943-787DE4E1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" y="1097280"/>
            <a:ext cx="11612880" cy="521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4BB794-CD40-4651-A004-182133C71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2860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0B5221-1ADB-4DF0-A506-D025699AC120}" type="datetime1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75FA15-31FB-464D-802A-4F6B73497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00400" y="6583680"/>
            <a:ext cx="758952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68AB3A-3CB3-4598-8A96-521B0BA5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  <a:solidFill>
            <a:srgbClr val="E0E0E0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Right Triangle 12">
            <a:extLst>
              <a:ext uri="{FF2B5EF4-FFF2-40B4-BE49-F238E27FC236}">
                <a16:creationId xmlns="" xmlns:a16="http://schemas.microsoft.com/office/drawing/2014/main" id="{BA51F4B6-BB93-4B92-B55A-A936B02C432D}"/>
              </a:ext>
            </a:extLst>
          </p:cNvPr>
          <p:cNvSpPr/>
          <p:nvPr/>
        </p:nvSpPr>
        <p:spPr>
          <a:xfrm rot="16200000">
            <a:off x="11247120" y="6400800"/>
            <a:ext cx="457200" cy="4572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4" name="Right Triangle 13">
            <a:extLst>
              <a:ext uri="{FF2B5EF4-FFF2-40B4-BE49-F238E27FC236}">
                <a16:creationId xmlns="" xmlns:a16="http://schemas.microsoft.com/office/drawing/2014/main" id="{54712A57-9AAD-4C21-B1F2-25751FEB68B4}"/>
              </a:ext>
            </a:extLst>
          </p:cNvPr>
          <p:cNvSpPr/>
          <p:nvPr/>
        </p:nvSpPr>
        <p:spPr>
          <a:xfrm rot="10800000">
            <a:off x="11750040" y="0"/>
            <a:ext cx="457200" cy="365760"/>
          </a:xfrm>
          <a:prstGeom prst="rtTriangle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EABAEF-7473-4D08-9931-DF2285B59BEE}"/>
              </a:ext>
            </a:extLst>
          </p:cNvPr>
          <p:cNvSpPr/>
          <p:nvPr/>
        </p:nvSpPr>
        <p:spPr>
          <a:xfrm>
            <a:off x="182880" y="1005840"/>
            <a:ext cx="1161288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73C85FD0-44BB-48F9-8D71-63C4ED12C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82880"/>
            <a:ext cx="2743200" cy="7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A9B9F2-263D-42BC-9404-551D6E35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005840"/>
            <a:ext cx="640080" cy="539496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B78357-04CE-4CD5-B943-787DE4E1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74320"/>
            <a:ext cx="10789920" cy="612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pic>
        <p:nvPicPr>
          <p:cNvPr id="18" name="Picture 2" descr="Image result for LOGO YARSI">
            <a:extLst>
              <a:ext uri="{FF2B5EF4-FFF2-40B4-BE49-F238E27FC236}">
                <a16:creationId xmlns="" xmlns:a16="http://schemas.microsoft.com/office/drawing/2014/main" id="{ABBB2F05-923A-41D1-AFC7-40C48E22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182880"/>
            <a:ext cx="811727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3A85C03-F563-4015-B480-1DE719A60F8B}"/>
              </a:ext>
            </a:extLst>
          </p:cNvPr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372BEDF-9C8D-40D0-A19D-FCAEFE791E88}"/>
              </a:ext>
            </a:extLst>
          </p:cNvPr>
          <p:cNvSpPr/>
          <p:nvPr/>
        </p:nvSpPr>
        <p:spPr>
          <a:xfrm>
            <a:off x="11704320" y="6400800"/>
            <a:ext cx="48768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Date Placeholder 3">
            <a:extLst>
              <a:ext uri="{FF2B5EF4-FFF2-40B4-BE49-F238E27FC236}">
                <a16:creationId xmlns="" xmlns:a16="http://schemas.microsoft.com/office/drawing/2014/main" id="{F9E74E1D-767B-4CA8-A46C-2A1587595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2860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5EB7AEF-79DF-462B-8C0F-9427C7869467}" type="datetime1">
              <a:rPr lang="id-ID" smtClean="0"/>
              <a:t>01/03/2021</a:t>
            </a:fld>
            <a:endParaRPr lang="id-ID"/>
          </a:p>
        </p:txBody>
      </p:sp>
      <p:sp>
        <p:nvSpPr>
          <p:cNvPr id="29" name="Footer Placeholder 4">
            <a:extLst>
              <a:ext uri="{FF2B5EF4-FFF2-40B4-BE49-F238E27FC236}">
                <a16:creationId xmlns="" xmlns:a16="http://schemas.microsoft.com/office/drawing/2014/main" id="{16CEE67A-F551-43D2-A5C5-9403228B1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00400" y="6583680"/>
            <a:ext cx="758952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="" xmlns:a16="http://schemas.microsoft.com/office/drawing/2014/main" id="{0A7D3A4E-FD84-44D6-9E69-DEBDFAC0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1" name="Right Triangle 30">
            <a:extLst>
              <a:ext uri="{FF2B5EF4-FFF2-40B4-BE49-F238E27FC236}">
                <a16:creationId xmlns="" xmlns:a16="http://schemas.microsoft.com/office/drawing/2014/main" id="{1A46EAB5-05C9-441B-AD5E-77EC2070F260}"/>
              </a:ext>
            </a:extLst>
          </p:cNvPr>
          <p:cNvSpPr/>
          <p:nvPr/>
        </p:nvSpPr>
        <p:spPr>
          <a:xfrm rot="16200000">
            <a:off x="11247120" y="6400800"/>
            <a:ext cx="457200" cy="4572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077F48-DB7F-4CD8-8547-9117343A80AF}"/>
              </a:ext>
            </a:extLst>
          </p:cNvPr>
          <p:cNvSpPr/>
          <p:nvPr/>
        </p:nvSpPr>
        <p:spPr>
          <a:xfrm>
            <a:off x="914400" y="274320"/>
            <a:ext cx="45720" cy="61264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8009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2" r:id="rId3"/>
    <p:sldLayoutId id="2147483683" r:id="rId4"/>
    <p:sldLayoutId id="2147483681" r:id="rId5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13B0B75-6577-4939-81EB-37F752DC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CA004C-A74D-47F3-8AA4-9B489147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315047-1DAC-4E91-840A-DDDC6DCC9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95DF-F934-40F6-A7BA-3C6560BFE587}" type="datetime1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9A361D-080F-4703-8F27-DBB4DC34A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43D483-B41F-4CFF-A572-FC44789C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75A2-1413-4C20-A82F-13244DBE41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40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3" r:id="rId2"/>
    <p:sldLayoutId id="2147483691" r:id="rId3"/>
    <p:sldLayoutId id="2147483692" r:id="rId4"/>
    <p:sldLayoutId id="2147483696" r:id="rId5"/>
    <p:sldLayoutId id="2147483697" r:id="rId6"/>
    <p:sldLayoutId id="2147483698" r:id="rId7"/>
    <p:sldLayoutId id="2147483709" r:id="rId8"/>
    <p:sldLayoutId id="2147483705" r:id="rId9"/>
    <p:sldLayoutId id="2147483704" r:id="rId10"/>
    <p:sldLayoutId id="2147483706" r:id="rId11"/>
    <p:sldLayoutId id="2147483707" r:id="rId12"/>
    <p:sldLayoutId id="2147483708" r:id="rId13"/>
    <p:sldLayoutId id="2147483693" r:id="rId14"/>
    <p:sldLayoutId id="2147483694" r:id="rId15"/>
    <p:sldLayoutId id="214748369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5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Mathematical Analysis of </a:t>
            </a:r>
            <a:r>
              <a:rPr lang="id-ID" b="1" dirty="0"/>
              <a:t>R</a:t>
            </a:r>
            <a:r>
              <a:rPr lang="id-ID" b="1" dirty="0" smtClean="0"/>
              <a:t>ecursive Algorithms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41BE-A33A-4075-9585-3395384A8596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dirty="0" smtClean="0"/>
              <a:t>Prodi Teknik Informatika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Tower of Hanoi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786393" y="1229023"/>
            <a:ext cx="5731727" cy="4770332"/>
            <a:chOff x="1081668" y="1690688"/>
            <a:chExt cx="5731727" cy="47703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850" y="1690688"/>
              <a:ext cx="5716394" cy="41949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81668" y="5999355"/>
              <a:ext cx="5731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figure is obtained from the book Introduction of Design and Analysis Algorith</a:t>
              </a:r>
              <a:r>
                <a:rPr lang="id-ID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3rd</a:t>
              </a:r>
              <a:r>
                <a:rPr lang="id-ID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Chapter 2 Page 99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15718" y="1244649"/>
            <a:ext cx="504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All the disk are on the first peg in order of size, the largerst on the bottom and the smallest on the top.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718" y="2167979"/>
            <a:ext cx="5040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is to move all the disk to the third peg, using the second one as an auxiliary, if necessary we can move only one disk a time, and its forbidden to place a larger disk on top of a smaller one.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5718" y="3645307"/>
            <a:ext cx="504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 has an elegant recursive solution. Which is ilustrated at the left side of the slide.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Tower of Hanoi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776868" y="1402982"/>
            <a:ext cx="5731727" cy="4770332"/>
            <a:chOff x="1081668" y="1690688"/>
            <a:chExt cx="5731727" cy="477033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850" y="1690688"/>
              <a:ext cx="5716394" cy="419492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81668" y="5999355"/>
              <a:ext cx="5731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figure is obtained from the book Introduction of Design and Analysis Algorith</a:t>
              </a:r>
              <a:r>
                <a:rPr lang="id-ID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3rd</a:t>
              </a:r>
              <a:r>
                <a:rPr lang="id-ID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Chapter 2 Page 99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20468" y="1496489"/>
                <a:ext cx="50403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Move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&gt;1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disk from peg 1 to peg 3 (with peg 2 as auxiliary), we first move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−1 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disk from peg 1 to peg 2 </a:t>
                </a:r>
                <a:r>
                  <a:rPr lang="id-ID" dirty="0">
                    <a:latin typeface="Arial" panose="020B0604020202020204" pitchFamily="34" charset="0"/>
                    <a:cs typeface="Arial" panose="020B0604020202020204" pitchFamily="34" charset="0"/>
                  </a:rPr>
                  <a:t>(with peg </a:t>
                </a: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 </a:t>
                </a:r>
                <a:r>
                  <a:rPr lang="id-ID" dirty="0">
                    <a:latin typeface="Arial" panose="020B0604020202020204" pitchFamily="34" charset="0"/>
                    <a:cs typeface="Arial" panose="020B0604020202020204" pitchFamily="34" charset="0"/>
                  </a:rPr>
                  <a:t>as auxiliary</a:t>
                </a: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68" y="1496489"/>
                <a:ext cx="5040352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726" t="-3289" r="-108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720468" y="2419819"/>
            <a:ext cx="50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Then move the largest disk directly from peg 1 to peg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5094" y="3666314"/>
                <a:ext cx="50403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course, if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we simply move the single disk directly from the source peg to the destination peg.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94" y="3666314"/>
                <a:ext cx="5040352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726" t="-3289" r="-108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20468" y="3019983"/>
                <a:ext cx="5040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finally, move recursively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disk from peg 2 to peg 3 (using </a:t>
                </a:r>
                <a:r>
                  <a:rPr lang="id-ID" dirty="0">
                    <a:latin typeface="Arial" panose="020B0604020202020204" pitchFamily="34" charset="0"/>
                    <a:cs typeface="Arial" panose="020B0604020202020204" pitchFamily="34" charset="0"/>
                  </a:rPr>
                  <a:t>peg </a:t>
                </a: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id-ID" dirty="0">
                    <a:latin typeface="Arial" panose="020B0604020202020204" pitchFamily="34" charset="0"/>
                    <a:cs typeface="Arial" panose="020B0604020202020204" pitchFamily="34" charset="0"/>
                  </a:rPr>
                  <a:t>as auxiliary</a:t>
                </a: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68" y="3019983"/>
                <a:ext cx="504035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726" t="-4717" r="-108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Tower of Hanoi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25551" y="1354176"/>
            <a:ext cx="90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The general plan outlined above to the power of Hanoi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25551" y="1954805"/>
                <a:ext cx="90547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disks n is the obvious choice for the input’s size indicator,  Clearly, the number of moves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depends on </a:t>
                </a:r>
                <a:r>
                  <a:rPr lang="id-ID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only. We get the following </a:t>
                </a:r>
                <a:r>
                  <a:rPr lang="id-ID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recurrence</a:t>
                </a:r>
                <a:r>
                  <a:rPr lang="id-ID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equation for it 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1" y="1954805"/>
                <a:ext cx="905479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471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5551" y="3091929"/>
                <a:ext cx="9054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+1+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&gt;1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1" y="3091929"/>
                <a:ext cx="905479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25551" y="3610524"/>
                <a:ext cx="9054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initial condition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we have the following </a:t>
                </a:r>
                <a:r>
                  <a:rPr lang="id-ID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recurrence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1" y="3610524"/>
                <a:ext cx="905479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09493"/>
                  </p:ext>
                </p:extLst>
              </p:nvPr>
            </p:nvGraphicFramePr>
            <p:xfrm>
              <a:off x="3068052" y="4129119"/>
              <a:ext cx="647833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7833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+1  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&gt;1,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=1.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09493"/>
                  </p:ext>
                </p:extLst>
              </p:nvPr>
            </p:nvGraphicFramePr>
            <p:xfrm>
              <a:off x="3068052" y="4129119"/>
              <a:ext cx="647833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783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r="-94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0000" r="-94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925551" y="4982125"/>
            <a:ext cx="90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We solve this recurrence by the same method of Backward subtitutions 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Tower of Hanoi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676275" y="1171942"/>
            <a:ext cx="90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We solve this recurrence by the same method of Backward subtitutions 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708087"/>
                  </p:ext>
                </p:extLst>
              </p:nvPr>
            </p:nvGraphicFramePr>
            <p:xfrm>
              <a:off x="796591" y="1541274"/>
              <a:ext cx="9629274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2808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50119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𝑆𝑢𝑏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+2+1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𝑆𝑢𝑏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id-ID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+2+1=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+2+1</m:t>
                              </m:r>
                            </m:oMath>
                          </a14:m>
                          <a:r>
                            <a:rPr lang="id-ID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708087"/>
                  </p:ext>
                </p:extLst>
              </p:nvPr>
            </p:nvGraphicFramePr>
            <p:xfrm>
              <a:off x="796591" y="1541274"/>
              <a:ext cx="9629274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280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50119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" t="-1639" r="-5721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261" t="-1639" r="-174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" t="-103333" r="-5721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261" t="-103333" r="-174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" t="-200000" r="-572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676275" y="2682171"/>
            <a:ext cx="90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The pattern of the first three sums on the left suggest that the next one will be 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275" y="3040753"/>
                <a:ext cx="9054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+2+1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" y="3040753"/>
                <a:ext cx="905479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76275" y="3372220"/>
            <a:ext cx="90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 generally, after i substitutions, we get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6275" y="3738422"/>
                <a:ext cx="905479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+2+1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" y="3738422"/>
                <a:ext cx="9054790" cy="3929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6275" y="4108384"/>
                <a:ext cx="90547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Since the initial condition is specified for n = 1, which is achieved for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−1, 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get the following formula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" y="4108384"/>
                <a:ext cx="905479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4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852947"/>
                  </p:ext>
                </p:extLst>
              </p:nvPr>
            </p:nvGraphicFramePr>
            <p:xfrm>
              <a:off x="1100054" y="4754715"/>
              <a:ext cx="8128000" cy="7719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−1=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−1= 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id-ID" dirty="0" smtClean="0"/>
                            <a:t> ~ O(2</a:t>
                          </a:r>
                          <a:r>
                            <a:rPr lang="id-ID" baseline="30000" dirty="0" smtClean="0"/>
                            <a:t>n</a:t>
                          </a:r>
                          <a:r>
                            <a:rPr lang="id-ID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852947"/>
                  </p:ext>
                </p:extLst>
              </p:nvPr>
            </p:nvGraphicFramePr>
            <p:xfrm>
              <a:off x="1100054" y="4754715"/>
              <a:ext cx="8128000" cy="7719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515" b="-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0983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5649327" y="5015780"/>
            <a:ext cx="1808747" cy="5775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6202780" y="5593296"/>
            <a:ext cx="2273969" cy="228600"/>
          </a:xfrm>
          <a:prstGeom prst="bentConnector3">
            <a:avLst>
              <a:gd name="adj1" fmla="val -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45190" y="5460949"/>
            <a:ext cx="254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Thus, we have an exponential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24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Tower of Hanoi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712871" y="1249529"/>
            <a:ext cx="8643186" cy="3882479"/>
            <a:chOff x="970046" y="1849604"/>
            <a:chExt cx="8643186" cy="388247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046" y="1849604"/>
              <a:ext cx="8643186" cy="342081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970046" y="5270418"/>
              <a:ext cx="5731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figure is obtained from the book Introduction of Design and Analysis Algorith</a:t>
              </a:r>
              <a:r>
                <a:rPr lang="id-ID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3rd</a:t>
              </a:r>
              <a:r>
                <a:rPr lang="id-ID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Chapter 2 Page 101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5667" y="5259304"/>
                <a:ext cx="9023684" cy="87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𝑡𝑟𝑒𝑒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𝑓𝑖𝑔𝑢𝑟𝑒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2.5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7" y="5259304"/>
                <a:ext cx="9023684" cy="8753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7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Digit Representation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583363"/>
            <a:ext cx="2286000" cy="182562"/>
          </a:xfrm>
        </p:spPr>
        <p:txBody>
          <a:bodyPr/>
          <a:lstStyle/>
          <a:p>
            <a:fld id="{F917D9AA-3520-4AC2-80A1-3CCF2CBE3F0A}" type="datetime1">
              <a:rPr lang="id-ID" smtClean="0"/>
              <a:t>01/03/2021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04638" y="6400800"/>
            <a:ext cx="487362" cy="457200"/>
          </a:xfrm>
        </p:spPr>
        <p:txBody>
          <a:bodyPr/>
          <a:lstStyle/>
          <a:p>
            <a:fld id="{8B1BAFE0-FE59-4FFD-BDCE-8E002A4DA796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6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Binary Digit Representation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91001" y="1191994"/>
            <a:ext cx="93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Look at the algorithm that written below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5483" y="1701305"/>
            <a:ext cx="8820150" cy="2544744"/>
            <a:chOff x="1116931" y="2338111"/>
            <a:chExt cx="8820150" cy="25447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931" y="2338111"/>
              <a:ext cx="8820150" cy="19431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116931" y="4421190"/>
              <a:ext cx="5731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figure is obtained from the book Introduction of Design and Analysis Algorith</a:t>
              </a:r>
              <a:r>
                <a:rPr lang="id-ID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3rd</a:t>
              </a:r>
              <a:r>
                <a:rPr lang="id-ID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Chapter 2 Page 101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5406" y="4386028"/>
                <a:ext cx="938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Lets denotes the execution of its basic operation as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6" y="4386028"/>
                <a:ext cx="938463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5406" y="4803006"/>
                <a:ext cx="9384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additions made in computing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𝐵𝑖𝑛𝑅𝑒𝑐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a:rPr lang="id-ID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id-ID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plus more addition is made by the algorithm to increase the returned value by 1.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6" y="4803006"/>
                <a:ext cx="938463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5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5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Binary Digit Representation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3425" y="1321356"/>
                <a:ext cx="938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Lets denotes the execution of its basic operation as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1321356"/>
                <a:ext cx="938463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9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425" y="1738334"/>
                <a:ext cx="9384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additions made in computing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𝐵𝑖𝑛𝑅𝑒𝑐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a:rPr lang="id-ID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id-ID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plus more addition is made by the algorithm to increase the returned value by 1.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1738334"/>
                <a:ext cx="938463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390" t="-4717" r="-5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3425" y="2432311"/>
                <a:ext cx="938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id-ID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e>
                        </m:d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+1 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2432311"/>
                <a:ext cx="938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90" t="-1639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33425" y="2981400"/>
            <a:ext cx="938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recursive calls end when n is equal to 1 and there are no additions made then, the initial condition 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3425" y="3622822"/>
                <a:ext cx="938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3622822"/>
                <a:ext cx="938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90" t="-1639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3425" y="4044709"/>
                <a:ext cx="9384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presence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the function’s argument makes the method of backward substitutions </a:t>
                </a:r>
                <a:r>
                  <a:rPr lang="id-ID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stumble.</a:t>
                </a:r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044709"/>
                <a:ext cx="9384632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390" t="-4717" r="-5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3425" y="4633576"/>
                <a:ext cx="9384632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Therefore, the standard approach to solving such a recurrence is to solve it only for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633576"/>
                <a:ext cx="9384632" cy="669992"/>
              </a:xfrm>
              <a:prstGeom prst="rect">
                <a:avLst/>
              </a:prstGeom>
              <a:blipFill rotWithShape="1">
                <a:blip r:embed="rId7"/>
                <a:stretch>
                  <a:fillRect l="-390" t="-454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33425" y="5222443"/>
            <a:ext cx="938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getting a solution for powers of 2, we can sometimes fine-tune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get a formula valid for an arbitrary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n.)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Binary Digit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120" y="1250952"/>
                <a:ext cx="963729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0" y="1250952"/>
                <a:ext cx="9637294" cy="439736"/>
              </a:xfrm>
              <a:prstGeom prst="rect">
                <a:avLst/>
              </a:prstGeom>
              <a:blipFill rotWithShape="1"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7120" y="1690688"/>
                <a:ext cx="963729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0" y="1690688"/>
                <a:ext cx="9637294" cy="4056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17120" y="2081665"/>
            <a:ext cx="963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backward substitutions encounter no problems: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0787280"/>
                  </p:ext>
                </p:extLst>
              </p:nvPr>
            </p:nvGraphicFramePr>
            <p:xfrm>
              <a:off x="952666" y="2536048"/>
              <a:ext cx="9301748" cy="20053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982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41052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465087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Subs</a:t>
                          </a:r>
                          <a:r>
                            <a:rPr lang="id-ID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d-ID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d-ID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d-ID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d-ID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d-ID" b="0" i="1" baseline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Subs</a:t>
                          </a:r>
                          <a:r>
                            <a:rPr lang="id-ID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d-ID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d-ID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d-ID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d-ID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d-ID" b="0" i="1" baseline="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d-ID" b="0" i="1" baseline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+2=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∙∙∙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∙∙∙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0787280"/>
                  </p:ext>
                </p:extLst>
              </p:nvPr>
            </p:nvGraphicFramePr>
            <p:xfrm>
              <a:off x="952666" y="2536048"/>
              <a:ext cx="9301748" cy="20053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982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410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465087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0106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3030" r="-100131" b="-3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0000" t="-3030" r="-131" b="-3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0106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103030" r="-100131" b="-2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0000" t="-103030" r="-131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0106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206154" r="-100131" b="-2030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8299" t="-301515" r="-15850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8299" t="-401515" r="-158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617120" y="4475949"/>
            <a:ext cx="963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Thus, we end up with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120" y="4876059"/>
                <a:ext cx="963729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d>
                        <m:dPr>
                          <m:ctrlPr>
                            <a:rPr lang="id-ID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d>
                        <m:dPr>
                          <m:ctrlPr>
                            <a:rPr lang="id-ID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0" y="4876059"/>
                <a:ext cx="9637294" cy="4397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120" y="5274006"/>
                <a:ext cx="963729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d-ID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returning to the original variable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id-ID" sz="20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d-ID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hence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id-ID" sz="20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𝑙𝑜𝑔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id-ID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0" y="5274006"/>
                <a:ext cx="9637294" cy="405624"/>
              </a:xfrm>
              <a:prstGeom prst="rect">
                <a:avLst/>
              </a:prstGeom>
              <a:blipFill rotWithShape="1">
                <a:blip r:embed="rId6"/>
                <a:stretch>
                  <a:fillRect l="-506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7120" y="5655214"/>
                <a:ext cx="963729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d>
                        <m:dPr>
                          <m:ctrlPr>
                            <a:rPr lang="id-ID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id-ID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𝑙𝑜𝑔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func>
                        <m:funcPr>
                          <m:ctrlPr>
                            <a:rPr lang="id-ID" sz="2000" b="0" i="1" smtClean="0">
                              <a:latin typeface="Cambria Math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0" y="5655214"/>
                <a:ext cx="9637294" cy="405624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6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583363"/>
            <a:ext cx="2286000" cy="182562"/>
          </a:xfrm>
        </p:spPr>
        <p:txBody>
          <a:bodyPr/>
          <a:lstStyle/>
          <a:p>
            <a:fld id="{F917D9AA-3520-4AC2-80A1-3CCF2CBE3F0A}" type="datetime1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02163" y="6583363"/>
            <a:ext cx="7589837" cy="182562"/>
          </a:xfr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04638" y="6400800"/>
            <a:ext cx="487362" cy="457200"/>
          </a:xfrm>
        </p:spPr>
        <p:txBody>
          <a:bodyPr/>
          <a:lstStyle/>
          <a:p>
            <a:fld id="{8B1BAFE0-FE59-4FFD-BDCE-8E002A4DA796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0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Factorial Function</a:t>
            </a:r>
          </a:p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Tower of Hanoi</a:t>
            </a:r>
          </a:p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Representation </a:t>
            </a:r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id-ID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9448800" y="457200"/>
            <a:ext cx="2743200" cy="365125"/>
          </a:xfrm>
          <a:prstGeom prst="rect">
            <a:avLst/>
          </a:prstGeom>
        </p:spPr>
        <p:txBody>
          <a:bodyPr/>
          <a:lstStyle/>
          <a:p>
            <a:fld id="{E5A7A3F1-B9EB-46CA-86C9-E55465ED08F3}" type="datetime1">
              <a:rPr lang="id-ID" smtClean="0"/>
              <a:t>01/03/2021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10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Factorial Function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583363"/>
            <a:ext cx="2286000" cy="182562"/>
          </a:xfrm>
        </p:spPr>
        <p:txBody>
          <a:bodyPr/>
          <a:lstStyle/>
          <a:p>
            <a:fld id="{F917D9AA-3520-4AC2-80A1-3CCF2CBE3F0A}" type="datetime1">
              <a:rPr lang="id-ID" smtClean="0"/>
              <a:t>01/03/2021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04638" y="6400800"/>
            <a:ext cx="487362" cy="457200"/>
          </a:xfrm>
        </p:spPr>
        <p:txBody>
          <a:bodyPr/>
          <a:lstStyle/>
          <a:p>
            <a:fld id="{8B1BAFE0-FE59-4FFD-BDCE-8E002A4DA796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1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id-ID" dirty="0" smtClean="0"/>
              <a:t>Compute the Factorial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097306" y="4513213"/>
            <a:ext cx="1380565" cy="3825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5082" y="1690688"/>
            <a:ext cx="1062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Compute the factorial function </a:t>
            </a:r>
            <a:r>
              <a:rPr lang="id-ID" i="1" dirty="0" smtClean="0"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 = n!, for arbitrary a non-negative integer n. Since</a:t>
            </a:r>
            <a:r>
              <a:rPr lang="id-ID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5082" y="2337019"/>
            <a:ext cx="1062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d-ID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94329" y="2326311"/>
                <a:ext cx="83603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!=1∙,…,</m:t>
                      </m:r>
                      <m:d>
                        <m:dPr>
                          <m:ctrlPr>
                            <a:rPr lang="id-ID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!∙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29" y="2326311"/>
                <a:ext cx="8360366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52282" y="3062417"/>
                <a:ext cx="101659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 0! = 1 by definition, we can compute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−1)∙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with the following recursive algorithm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82" y="3062417"/>
                <a:ext cx="10165977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480" t="-4717" r="-54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95082" y="3880148"/>
            <a:ext cx="1062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id-ID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94329" y="4249480"/>
                <a:ext cx="1062317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id-ID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==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𝒓𝒆𝒕𝒖𝒓𝒏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29" y="4249480"/>
                <a:ext cx="106231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16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94329" y="4525278"/>
                <a:ext cx="1062317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𝒆𝒍𝒔𝒆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𝒓𝒆𝒕𝒖𝒓𝒏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𝑭</m:t>
                      </m:r>
                      <m:d>
                        <m:dPr>
                          <m:ctrlPr>
                            <a:rPr lang="id-ID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29" y="4525278"/>
                <a:ext cx="106231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/>
          <p:nvPr/>
        </p:nvCxnSpPr>
        <p:spPr>
          <a:xfrm>
            <a:off x="3790950" y="4895811"/>
            <a:ext cx="2362200" cy="181014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53151" y="4862872"/>
            <a:ext cx="603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The basic operation of the algorithm is the multiplication.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53151" y="5159544"/>
                <a:ext cx="6038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its executions we denote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Since the function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computed according  to the formula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1" y="5159544"/>
                <a:ext cx="603885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807" t="-4717" r="-8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3151" y="5759708"/>
                <a:ext cx="603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&gt;0,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1" y="5759708"/>
                <a:ext cx="6038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74512" y="1085850"/>
                <a:ext cx="3771482" cy="523220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5!=1 </m:t>
                      </m:r>
                      <m:r>
                        <a:rPr lang="id-ID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×2×3×4×5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12" y="1085850"/>
                <a:ext cx="377148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005917" y="3447138"/>
                <a:ext cx="2726003" cy="523220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id-ID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id-ID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id-ID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d-ID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∗5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917" y="3447138"/>
                <a:ext cx="272600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3938" y="4835200"/>
            <a:ext cx="5379212" cy="1634490"/>
          </a:xfrm>
          <a:prstGeom prst="roundRect">
            <a:avLst>
              <a:gd name="adj" fmla="val 13170"/>
            </a:avLst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onsolas" pitchFamily="49" charset="0"/>
              </a:rPr>
              <a:t>public static void factorial (int n){</a:t>
            </a:r>
          </a:p>
          <a:p>
            <a:r>
              <a:rPr lang="id-ID" dirty="0" smtClean="0">
                <a:solidFill>
                  <a:schemeClr val="bg1"/>
                </a:solidFill>
                <a:latin typeface="Consolas" pitchFamily="49" charset="0"/>
              </a:rPr>
              <a:t>	if(n == 0 )</a:t>
            </a:r>
          </a:p>
          <a:p>
            <a:r>
              <a:rPr lang="id-ID" dirty="0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id-ID" dirty="0" smtClean="0">
                <a:solidFill>
                  <a:schemeClr val="bg1"/>
                </a:solidFill>
                <a:latin typeface="Consolas" pitchFamily="49" charset="0"/>
              </a:rPr>
              <a:t>    return 1;</a:t>
            </a:r>
          </a:p>
          <a:p>
            <a:r>
              <a:rPr lang="id-ID" dirty="0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id-ID" dirty="0" smtClean="0">
                <a:solidFill>
                  <a:schemeClr val="bg1"/>
                </a:solidFill>
                <a:latin typeface="Consolas" pitchFamily="49" charset="0"/>
              </a:rPr>
              <a:t>return factorial (n-1)*n</a:t>
            </a:r>
          </a:p>
          <a:p>
            <a:r>
              <a:rPr lang="id-ID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4" grpId="0" animBg="1"/>
      <p:bldP spid="1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id-ID" dirty="0" smtClean="0"/>
              <a:t>Compute the Factorial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0309" y="1285875"/>
                <a:ext cx="10404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multiplications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needed to compute it must satisfy the equality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9" y="1285875"/>
                <a:ext cx="1040400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0310" y="1789628"/>
                <a:ext cx="8248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                  1         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0" y="1789628"/>
                <a:ext cx="82486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55087" y="2333199"/>
                <a:ext cx="1501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compute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87" y="2333199"/>
                <a:ext cx="150125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3659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92818" y="2333199"/>
                <a:ext cx="1501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multiply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18" y="2333199"/>
                <a:ext cx="150125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323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8493" y="3130870"/>
                <a:ext cx="82486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last equation defines the sequence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that we need to find. This equation defines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not explicitly as a function of n, but implicitly as a function of its value at another point, namely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93" y="3130870"/>
                <a:ext cx="8248650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517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968493" y="3951440"/>
            <a:ext cx="824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Such equations called </a:t>
            </a:r>
            <a:r>
              <a:rPr lang="id-ID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recurrence relations or recurrences.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8493" y="4320772"/>
                <a:ext cx="8248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goal is to solve the recurrence relation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+1 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find the explicit formula for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terms of  </a:t>
                </a:r>
                <a:r>
                  <a:rPr lang="id-ID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only.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93" y="4320772"/>
                <a:ext cx="824865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51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27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id-ID" dirty="0" smtClean="0"/>
              <a:t>Compute the Factorial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875305" y="1319213"/>
            <a:ext cx="1046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To determine a solution uniquely, we need an initial condition that tell us the value with which the sequence starts.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5305" y="1998445"/>
            <a:ext cx="1046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We can obtain this value by inspecting the condition that makes the algorithm stop its recursive calls: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5304" y="2677677"/>
                <a:ext cx="10467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𝒊𝒇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==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𝒓𝒆𝒕𝒖𝒓𝒏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04" y="2677677"/>
                <a:ext cx="1046783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75304" y="3172243"/>
                <a:ext cx="10467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  <m:d>
                        <m:dPr>
                          <m:ctrlPr>
                            <a:rPr lang="id-ID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   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04" y="3172243"/>
                <a:ext cx="1046783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87329" y="3666809"/>
            <a:ext cx="32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The calls stop when n =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2594" y="3666809"/>
            <a:ext cx="4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No multiplication needed when n =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4168287" y="3541575"/>
            <a:ext cx="1699885" cy="309900"/>
          </a:xfrm>
          <a:prstGeom prst="bentConnector3">
            <a:avLst>
              <a:gd name="adj1" fmla="val 1001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1"/>
          </p:cNvCxnSpPr>
          <p:nvPr/>
        </p:nvCxnSpPr>
        <p:spPr>
          <a:xfrm rot="10800000">
            <a:off x="6661956" y="3541575"/>
            <a:ext cx="630638" cy="309900"/>
          </a:xfrm>
          <a:prstGeom prst="bentConnector3">
            <a:avLst>
              <a:gd name="adj1" fmla="val 999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75303" y="4082307"/>
                <a:ext cx="10467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Thus, we succeeded in setting up the </a:t>
                </a:r>
                <a:r>
                  <a:rPr lang="id-ID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recurrence relation </a:t>
                </a:r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initial condition for the algorithm’s number of multiplication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03" y="4082307"/>
                <a:ext cx="10467833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0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3209" y="4778901"/>
                <a:ext cx="10467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  <m:d>
                        <m:dPr>
                          <m:ctrlPr>
                            <a:rPr lang="id-ID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  <m:d>
                        <m:dPr>
                          <m:ctrlPr>
                            <a:rPr lang="id-ID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𝒇𝒐𝒓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09" y="4778901"/>
                <a:ext cx="1046783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3209" y="5104340"/>
                <a:ext cx="10467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  <m:d>
                        <m:dPr>
                          <m:ctrlPr>
                            <a:rPr lang="id-ID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09" y="5104340"/>
                <a:ext cx="1046783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953208" y="5407870"/>
            <a:ext cx="1046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several techniques available for solving recurrences relations, we use what can be called the method of </a:t>
            </a:r>
            <a:r>
              <a:rPr lang="id-ID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backward substitutions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id-ID" dirty="0" smtClean="0"/>
              <a:t>Compute the Factorial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454468" y="1316594"/>
            <a:ext cx="104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Backward Substitions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325190"/>
                  </p:ext>
                </p:extLst>
              </p:nvPr>
            </p:nvGraphicFramePr>
            <p:xfrm>
              <a:off x="1203911" y="1895590"/>
              <a:ext cx="9718390" cy="14592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0363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61475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046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𝑆𝑢𝑏𝑠𝑡𝑖𝑡𝑢𝑡𝑒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145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+1=(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𝑆𝑢𝑏𝑠𝑡𝑖𝑡𝑢𝑡𝑒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6566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+2=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325190"/>
                  </p:ext>
                </p:extLst>
              </p:nvPr>
            </p:nvGraphicFramePr>
            <p:xfrm>
              <a:off x="1203911" y="1895590"/>
              <a:ext cx="9718390" cy="14592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0363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6147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4046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515" r="-90334" b="-2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0700" t="-1515" b="-2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14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8529" r="-90334" b="-15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0700" t="-98529" b="-15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28571" r="-90334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/>
          <p:cNvSpPr txBox="1"/>
          <p:nvPr/>
        </p:nvSpPr>
        <p:spPr>
          <a:xfrm>
            <a:off x="1201432" y="2268745"/>
            <a:ext cx="4560849" cy="9701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2" name="Elbow Connector 21"/>
          <p:cNvCxnSpPr>
            <a:stCxn id="21" idx="2"/>
          </p:cNvCxnSpPr>
          <p:nvPr/>
        </p:nvCxnSpPr>
        <p:spPr>
          <a:xfrm rot="16200000" flipH="1">
            <a:off x="3785728" y="2935029"/>
            <a:ext cx="390293" cy="9980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79892" y="3506530"/>
                <a:ext cx="35349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general formula for the pattern: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2" y="3506530"/>
                <a:ext cx="353493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4717" r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01432" y="4152861"/>
                <a:ext cx="9132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Since it is specified for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=0,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we have to subtitute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id-ID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the pattern ‘s formula to get an ultimate result: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32" y="4152861"/>
                <a:ext cx="913285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53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206689" y="4931687"/>
                <a:ext cx="10537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d>
                        <m:dPr>
                          <m:ctrlPr>
                            <a:rPr lang="id-ID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d>
                        <m:dPr>
                          <m:ctrlPr>
                            <a:rPr lang="id-ID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−1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1= …=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=…=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id-ID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  <a:cs typeface="Arial" panose="020B0604020202020204" pitchFamily="34" charset="0"/>
                        </a:rPr>
                        <m:t>𝑀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id-ID" b="0" i="1" smtClean="0"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id-ID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b="1" i="1" smtClean="0">
                          <a:latin typeface="Cambria Math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id-ID" b="1" i="1" smtClean="0"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b="1" i="1" smtClean="0">
                          <a:latin typeface="Cambria Math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id-ID" b="0" i="1" smtClean="0">
                          <a:latin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id-ID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~ </m:t>
                      </m:r>
                      <m:r>
                        <a:rPr lang="id-ID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d-ID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id-ID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d-ID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89" y="4931687"/>
                <a:ext cx="1053763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/>
              <a:t>General Plan for Analyzing the Time Efficiency of </a:t>
            </a:r>
            <a:r>
              <a:rPr lang="id-ID" dirty="0" smtClean="0"/>
              <a:t>Recursive Algorithms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7230" y="1385888"/>
            <a:ext cx="1046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Decide on a parameter (or parameters) indicating an input’s size.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7230" y="1859965"/>
            <a:ext cx="1046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the algorithm’s basic operation.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7229" y="2288742"/>
            <a:ext cx="10467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whether the number of times the basic operation is executed can vary on different inputs of the same size; if it can, the worst-cae, average-case, and best-case must be investigated separately.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7230" y="3445015"/>
            <a:ext cx="1046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up, recurrence relation, with an appropriate initial condition, for the number of times the basic operation is executed.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7230" y="4260623"/>
            <a:ext cx="1046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Solve the recurrence or, at least, ascertain the order of growth of its solutions</a:t>
            </a:r>
          </a:p>
        </p:txBody>
      </p:sp>
    </p:spTree>
    <p:extLst>
      <p:ext uri="{BB962C8B-B14F-4D97-AF65-F5344CB8AC3E}">
        <p14:creationId xmlns:p14="http://schemas.microsoft.com/office/powerpoint/2010/main" val="25012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Tower of Hanoi Puzzle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583363"/>
            <a:ext cx="2286000" cy="182562"/>
          </a:xfrm>
        </p:spPr>
        <p:txBody>
          <a:bodyPr/>
          <a:lstStyle/>
          <a:p>
            <a:fld id="{F917D9AA-3520-4AC2-80A1-3CCF2CBE3F0A}" type="datetime1">
              <a:rPr lang="id-ID" smtClean="0"/>
              <a:t>01/03/2021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04638" y="6400800"/>
            <a:ext cx="487362" cy="457200"/>
          </a:xfrm>
        </p:spPr>
        <p:txBody>
          <a:bodyPr/>
          <a:lstStyle/>
          <a:p>
            <a:fld id="{8B1BAFE0-FE59-4FFD-BDCE-8E002A4DA796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65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in Gree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cknowled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 with Build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rt Title Slide with Build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ream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reamble in Gree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ig Are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Section Mark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Licen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13826</TotalTime>
  <Words>1978</Words>
  <Application>Microsoft Office PowerPoint</Application>
  <PresentationFormat>Custom</PresentationFormat>
  <Paragraphs>153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Title Slide in Green-Theme</vt:lpstr>
      <vt:lpstr>Title Slide with Building</vt:lpstr>
      <vt:lpstr>Short Title Slide with Building</vt:lpstr>
      <vt:lpstr>Preamble</vt:lpstr>
      <vt:lpstr>Preamble in Green-Theme</vt:lpstr>
      <vt:lpstr>Contents</vt:lpstr>
      <vt:lpstr>Big Area</vt:lpstr>
      <vt:lpstr>Section Markers</vt:lpstr>
      <vt:lpstr>License</vt:lpstr>
      <vt:lpstr>Acknowledgement</vt:lpstr>
      <vt:lpstr>Mathematical Analysis of Recursive Algorithms</vt:lpstr>
      <vt:lpstr>PowerPoint Presentation</vt:lpstr>
      <vt:lpstr>Factorial Function</vt:lpstr>
      <vt:lpstr>Compute the Factorial Function</vt:lpstr>
      <vt:lpstr>Compute the Factorial Function</vt:lpstr>
      <vt:lpstr>Compute the Factorial Function</vt:lpstr>
      <vt:lpstr>Compute the Factorial Function</vt:lpstr>
      <vt:lpstr>General Plan for Analyzing the Time Efficiency of Recursive Algorithms</vt:lpstr>
      <vt:lpstr>Tower of Hanoi Puzzle</vt:lpstr>
      <vt:lpstr>Tower of Hanoi</vt:lpstr>
      <vt:lpstr>Tower of Hanoi</vt:lpstr>
      <vt:lpstr>Tower of Hanoi</vt:lpstr>
      <vt:lpstr>Tower of Hanoi</vt:lpstr>
      <vt:lpstr>Tower of Hanoi</vt:lpstr>
      <vt:lpstr>Binary Digit Representation</vt:lpstr>
      <vt:lpstr>Binary Digit Representation</vt:lpstr>
      <vt:lpstr>Binary Digit Representation</vt:lpstr>
      <vt:lpstr>Binary Digit Representation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Febrian</dc:creator>
  <cp:lastModifiedBy>Fathurahman Muhamad</cp:lastModifiedBy>
  <cp:revision>420</cp:revision>
  <dcterms:created xsi:type="dcterms:W3CDTF">2020-05-02T02:10:04Z</dcterms:created>
  <dcterms:modified xsi:type="dcterms:W3CDTF">2021-03-01T06:58:00Z</dcterms:modified>
</cp:coreProperties>
</file>