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6" r:id="rId5"/>
    <p:sldId id="259" r:id="rId6"/>
    <p:sldId id="260" r:id="rId7"/>
    <p:sldId id="261" r:id="rId8"/>
    <p:sldId id="262" r:id="rId9"/>
    <p:sldId id="267" r:id="rId10"/>
    <p:sldId id="268" r:id="rId11"/>
    <p:sldId id="264" r:id="rId12"/>
    <p:sldId id="265" r:id="rId13"/>
  </p:sldIdLst>
  <p:sldSz cx="18288000" cy="10287000"/>
  <p:notesSz cx="6858000" cy="9144000"/>
  <p:embeddedFontLst>
    <p:embeddedFont>
      <p:font typeface="Karnchang" panose="020B0604020202020204" charset="-34"/>
      <p:regular r:id="rId14"/>
    </p:embeddedFont>
    <p:embeddedFont>
      <p:font typeface="Karnchang Bold" panose="020B0604020202020204" charset="-34"/>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33" d="100"/>
          <a:sy n="33" d="100"/>
        </p:scale>
        <p:origin x="1954" y="7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14006191" y="0"/>
            <a:ext cx="15649502" cy="14889043"/>
            <a:chOff x="0" y="0"/>
            <a:chExt cx="20866003" cy="19852058"/>
          </a:xfrm>
        </p:grpSpPr>
        <p:grpSp>
          <p:nvGrpSpPr>
            <p:cNvPr id="3" name="Group 3"/>
            <p:cNvGrpSpPr/>
            <p:nvPr/>
          </p:nvGrpSpPr>
          <p:grpSpPr>
            <a:xfrm rot="2252144">
              <a:off x="2390478" y="2368918"/>
              <a:ext cx="11806122" cy="11858946"/>
              <a:chOff x="0" y="0"/>
              <a:chExt cx="2816645" cy="2829248"/>
            </a:xfrm>
          </p:grpSpPr>
          <p:sp>
            <p:nvSpPr>
              <p:cNvPr id="4" name="Freeform 4"/>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5" name="TextBox 5"/>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rot="2252144">
              <a:off x="3825230" y="5144297"/>
              <a:ext cx="11806122" cy="11858946"/>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6669403" y="5624194"/>
              <a:ext cx="11806122" cy="11858946"/>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12" name="TextBox 12"/>
          <p:cNvSpPr txBox="1"/>
          <p:nvPr/>
        </p:nvSpPr>
        <p:spPr>
          <a:xfrm>
            <a:off x="1028700" y="-170427"/>
            <a:ext cx="8951437" cy="2311125"/>
          </a:xfrm>
          <a:prstGeom prst="rect">
            <a:avLst/>
          </a:prstGeom>
        </p:spPr>
        <p:txBody>
          <a:bodyPr lIns="0" tIns="0" rIns="0" bIns="0" rtlCol="0" anchor="t">
            <a:spAutoFit/>
          </a:bodyPr>
          <a:lstStyle/>
          <a:p>
            <a:pPr algn="l">
              <a:lnSpc>
                <a:spcPts val="14890"/>
              </a:lnSpc>
            </a:pPr>
            <a:r>
              <a:rPr lang="en-US" sz="10635">
                <a:solidFill>
                  <a:srgbClr val="000000"/>
                </a:solidFill>
                <a:latin typeface="Karnchang"/>
                <a:ea typeface="Karnchang"/>
                <a:cs typeface="Karnchang"/>
                <a:sym typeface="Karnchang"/>
              </a:rPr>
              <a:t>Presentasi </a:t>
            </a:r>
          </a:p>
        </p:txBody>
      </p:sp>
      <p:sp>
        <p:nvSpPr>
          <p:cNvPr id="13" name="TextBox 13"/>
          <p:cNvSpPr txBox="1"/>
          <p:nvPr/>
        </p:nvSpPr>
        <p:spPr>
          <a:xfrm>
            <a:off x="1028700" y="1664351"/>
            <a:ext cx="14290225" cy="3940141"/>
          </a:xfrm>
          <a:prstGeom prst="rect">
            <a:avLst/>
          </a:prstGeom>
        </p:spPr>
        <p:txBody>
          <a:bodyPr lIns="0" tIns="0" rIns="0" bIns="0" rtlCol="0" anchor="t">
            <a:spAutoFit/>
          </a:bodyPr>
          <a:lstStyle/>
          <a:p>
            <a:pPr algn="l">
              <a:lnSpc>
                <a:spcPts val="12509"/>
              </a:lnSpc>
            </a:pPr>
            <a:r>
              <a:rPr lang="en-US" sz="13597" b="1">
                <a:solidFill>
                  <a:srgbClr val="000000"/>
                </a:solidFill>
                <a:latin typeface="Karnchang Bold"/>
                <a:ea typeface="Karnchang Bold"/>
                <a:cs typeface="Karnchang Bold"/>
                <a:sym typeface="Karnchang Bold"/>
              </a:rPr>
              <a:t>SEMINAR</a:t>
            </a:r>
          </a:p>
          <a:p>
            <a:pPr algn="l">
              <a:lnSpc>
                <a:spcPts val="12509"/>
              </a:lnSpc>
            </a:pPr>
            <a:r>
              <a:rPr lang="en-US" sz="13597" b="1">
                <a:solidFill>
                  <a:srgbClr val="000000"/>
                </a:solidFill>
                <a:latin typeface="Karnchang Bold"/>
                <a:ea typeface="Karnchang Bold"/>
                <a:cs typeface="Karnchang Bold"/>
                <a:sym typeface="Karnchang Bold"/>
              </a:rPr>
              <a:t>KERJA PRAKTEK</a:t>
            </a:r>
          </a:p>
        </p:txBody>
      </p:sp>
      <p:sp>
        <p:nvSpPr>
          <p:cNvPr id="14" name="TextBox 14"/>
          <p:cNvSpPr txBox="1"/>
          <p:nvPr/>
        </p:nvSpPr>
        <p:spPr>
          <a:xfrm>
            <a:off x="1028700" y="9378043"/>
            <a:ext cx="9725747" cy="666750"/>
          </a:xfrm>
          <a:prstGeom prst="rect">
            <a:avLst/>
          </a:prstGeom>
        </p:spPr>
        <p:txBody>
          <a:bodyPr lIns="0" tIns="0" rIns="0" bIns="0" rtlCol="0" anchor="t">
            <a:spAutoFit/>
          </a:bodyPr>
          <a:lstStyle/>
          <a:p>
            <a:pPr algn="l">
              <a:lnSpc>
                <a:spcPts val="4200"/>
              </a:lnSpc>
            </a:pPr>
            <a:r>
              <a:rPr lang="en-US" sz="3000">
                <a:solidFill>
                  <a:srgbClr val="000000"/>
                </a:solidFill>
                <a:latin typeface="Karnchang"/>
                <a:ea typeface="Karnchang"/>
                <a:cs typeface="Karnchang"/>
                <a:sym typeface="Karnchang"/>
              </a:rPr>
              <a:t>Universitas Islam Nusantara | Teknik Informatika | 2025</a:t>
            </a:r>
          </a:p>
        </p:txBody>
      </p:sp>
      <p:sp>
        <p:nvSpPr>
          <p:cNvPr id="15" name="TextBox 15"/>
          <p:cNvSpPr txBox="1"/>
          <p:nvPr/>
        </p:nvSpPr>
        <p:spPr>
          <a:xfrm>
            <a:off x="1028700" y="8388350"/>
            <a:ext cx="7135587" cy="869950"/>
          </a:xfrm>
          <a:prstGeom prst="rect">
            <a:avLst/>
          </a:prstGeom>
        </p:spPr>
        <p:txBody>
          <a:bodyPr lIns="0" tIns="0" rIns="0" bIns="0" rtlCol="0" anchor="t">
            <a:spAutoFit/>
          </a:bodyPr>
          <a:lstStyle/>
          <a:p>
            <a:pPr algn="l">
              <a:lnSpc>
                <a:spcPts val="5599"/>
              </a:lnSpc>
            </a:pPr>
            <a:r>
              <a:rPr lang="en-US" sz="3999" b="1">
                <a:solidFill>
                  <a:srgbClr val="000000"/>
                </a:solidFill>
                <a:latin typeface="Karnchang Bold"/>
                <a:ea typeface="Karnchang Bold"/>
                <a:cs typeface="Karnchang Bold"/>
                <a:sym typeface="Karnchang Bold"/>
              </a:rPr>
              <a:t>Oleh: Rifqi Munawar Ridwan</a:t>
            </a:r>
          </a:p>
        </p:txBody>
      </p:sp>
      <p:sp>
        <p:nvSpPr>
          <p:cNvPr id="16" name="TextBox 16"/>
          <p:cNvSpPr txBox="1"/>
          <p:nvPr/>
        </p:nvSpPr>
        <p:spPr>
          <a:xfrm>
            <a:off x="1028700" y="5366367"/>
            <a:ext cx="12778820" cy="2088226"/>
          </a:xfrm>
          <a:prstGeom prst="rect">
            <a:avLst/>
          </a:prstGeom>
        </p:spPr>
        <p:txBody>
          <a:bodyPr lIns="0" tIns="0" rIns="0" bIns="0" rtlCol="0" anchor="t">
            <a:spAutoFit/>
          </a:bodyPr>
          <a:lstStyle/>
          <a:p>
            <a:pPr algn="l">
              <a:lnSpc>
                <a:spcPts val="5125"/>
              </a:lnSpc>
              <a:spcBef>
                <a:spcPct val="0"/>
              </a:spcBef>
            </a:pPr>
            <a:r>
              <a:rPr lang="en-US" sz="3661" b="1">
                <a:solidFill>
                  <a:srgbClr val="000000"/>
                </a:solidFill>
                <a:latin typeface="Karnchang Bold"/>
                <a:ea typeface="Karnchang Bold"/>
                <a:cs typeface="Karnchang Bold"/>
                <a:sym typeface="Karnchang Bold"/>
              </a:rPr>
              <a:t>PENGEMBANGAN REKAM MEDIK ELEKTRONIK (EMR) SESUAI PERMENKES NO 24 TAHUN 2022 DI RUMAH SAKIT UMUM UNIVERSITAS MUHAMADIYAH CIREBON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a:extLst>
            <a:ext uri="{FF2B5EF4-FFF2-40B4-BE49-F238E27FC236}">
              <a16:creationId xmlns:a16="http://schemas.microsoft.com/office/drawing/2014/main" id="{35525CB8-11B6-FDA2-F952-A9F85E78274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B1A8C76-3B9B-5B39-2D7D-C78031DFBADA}"/>
              </a:ext>
            </a:extLst>
          </p:cNvPr>
          <p:cNvGrpSpPr/>
          <p:nvPr/>
        </p:nvGrpSpPr>
        <p:grpSpPr>
          <a:xfrm>
            <a:off x="787067" y="592941"/>
            <a:ext cx="16713866" cy="9101117"/>
            <a:chOff x="0" y="0"/>
            <a:chExt cx="4402006" cy="2397002"/>
          </a:xfrm>
        </p:grpSpPr>
        <p:sp>
          <p:nvSpPr>
            <p:cNvPr id="3" name="Freeform 3">
              <a:extLst>
                <a:ext uri="{FF2B5EF4-FFF2-40B4-BE49-F238E27FC236}">
                  <a16:creationId xmlns:a16="http://schemas.microsoft.com/office/drawing/2014/main" id="{3C6608DF-DE25-4CA7-3285-31391F6CF2B2}"/>
                </a:ext>
              </a:extLst>
            </p:cNvPr>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a:extLst>
                <a:ext uri="{FF2B5EF4-FFF2-40B4-BE49-F238E27FC236}">
                  <a16:creationId xmlns:a16="http://schemas.microsoft.com/office/drawing/2014/main" id="{FDA6CD78-88BF-D105-F4DC-E5B0038802F4}"/>
                </a:ext>
              </a:extLst>
            </p:cNvPr>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a:extLst>
              <a:ext uri="{FF2B5EF4-FFF2-40B4-BE49-F238E27FC236}">
                <a16:creationId xmlns:a16="http://schemas.microsoft.com/office/drawing/2014/main" id="{05444FA2-259D-49CB-2089-8B2151D23038}"/>
              </a:ext>
            </a:extLst>
          </p:cNvPr>
          <p:cNvGrpSpPr/>
          <p:nvPr/>
        </p:nvGrpSpPr>
        <p:grpSpPr>
          <a:xfrm rot="-7538080">
            <a:off x="-7029811" y="-5584933"/>
            <a:ext cx="9808447" cy="9331824"/>
            <a:chOff x="0" y="0"/>
            <a:chExt cx="13077930" cy="12442432"/>
          </a:xfrm>
        </p:grpSpPr>
        <p:grpSp>
          <p:nvGrpSpPr>
            <p:cNvPr id="6" name="Group 6">
              <a:extLst>
                <a:ext uri="{FF2B5EF4-FFF2-40B4-BE49-F238E27FC236}">
                  <a16:creationId xmlns:a16="http://schemas.microsoft.com/office/drawing/2014/main" id="{E788F80C-D651-B694-078D-732F1FBDE6B6}"/>
                </a:ext>
              </a:extLst>
            </p:cNvPr>
            <p:cNvGrpSpPr/>
            <p:nvPr/>
          </p:nvGrpSpPr>
          <p:grpSpPr>
            <a:xfrm rot="2252144">
              <a:off x="1498251" y="1484738"/>
              <a:ext cx="7399579" cy="7432687"/>
              <a:chOff x="0" y="0"/>
              <a:chExt cx="2816645" cy="2829248"/>
            </a:xfrm>
          </p:grpSpPr>
          <p:sp>
            <p:nvSpPr>
              <p:cNvPr id="7" name="Freeform 7">
                <a:extLst>
                  <a:ext uri="{FF2B5EF4-FFF2-40B4-BE49-F238E27FC236}">
                    <a16:creationId xmlns:a16="http://schemas.microsoft.com/office/drawing/2014/main" id="{E0C507D4-9D96-E53D-91FF-8965AB6D1C44}"/>
                  </a:ext>
                </a:extLst>
              </p:cNvPr>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a:extLst>
                  <a:ext uri="{FF2B5EF4-FFF2-40B4-BE49-F238E27FC236}">
                    <a16:creationId xmlns:a16="http://schemas.microsoft.com/office/drawing/2014/main" id="{C4521CCD-5055-C00B-6BB3-FD65A3C16E50}"/>
                  </a:ext>
                </a:extLst>
              </p:cNvPr>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a:extLst>
                <a:ext uri="{FF2B5EF4-FFF2-40B4-BE49-F238E27FC236}">
                  <a16:creationId xmlns:a16="http://schemas.microsoft.com/office/drawing/2014/main" id="{678E1150-7D17-C0D5-025A-0CBF339253AC}"/>
                </a:ext>
              </a:extLst>
            </p:cNvPr>
            <p:cNvGrpSpPr/>
            <p:nvPr/>
          </p:nvGrpSpPr>
          <p:grpSpPr>
            <a:xfrm rot="2252144">
              <a:off x="2397493" y="3224228"/>
              <a:ext cx="7399579" cy="7432687"/>
              <a:chOff x="0" y="0"/>
              <a:chExt cx="2816645" cy="2829248"/>
            </a:xfrm>
          </p:grpSpPr>
          <p:sp>
            <p:nvSpPr>
              <p:cNvPr id="10" name="Freeform 10">
                <a:extLst>
                  <a:ext uri="{FF2B5EF4-FFF2-40B4-BE49-F238E27FC236}">
                    <a16:creationId xmlns:a16="http://schemas.microsoft.com/office/drawing/2014/main" id="{97AF551E-9AEA-787C-0849-6E07E1B6CC86}"/>
                  </a:ext>
                </a:extLst>
              </p:cNvPr>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a:extLst>
                  <a:ext uri="{FF2B5EF4-FFF2-40B4-BE49-F238E27FC236}">
                    <a16:creationId xmlns:a16="http://schemas.microsoft.com/office/drawing/2014/main" id="{6751F6C0-586E-09F6-196B-A69D8EEFA3A2}"/>
                  </a:ext>
                </a:extLst>
              </p:cNvPr>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a:extLst>
                <a:ext uri="{FF2B5EF4-FFF2-40B4-BE49-F238E27FC236}">
                  <a16:creationId xmlns:a16="http://schemas.microsoft.com/office/drawing/2014/main" id="{33EFEA8A-9CC1-FB7A-0709-210E6688D11C}"/>
                </a:ext>
              </a:extLst>
            </p:cNvPr>
            <p:cNvGrpSpPr/>
            <p:nvPr/>
          </p:nvGrpSpPr>
          <p:grpSpPr>
            <a:xfrm rot="2252144">
              <a:off x="4180100" y="3525007"/>
              <a:ext cx="7399579" cy="7432687"/>
              <a:chOff x="0" y="0"/>
              <a:chExt cx="2816645" cy="2829248"/>
            </a:xfrm>
          </p:grpSpPr>
          <p:sp>
            <p:nvSpPr>
              <p:cNvPr id="13" name="Freeform 13">
                <a:extLst>
                  <a:ext uri="{FF2B5EF4-FFF2-40B4-BE49-F238E27FC236}">
                    <a16:creationId xmlns:a16="http://schemas.microsoft.com/office/drawing/2014/main" id="{D1E714FA-472E-346F-B538-505B2B488C2D}"/>
                  </a:ext>
                </a:extLst>
              </p:cNvPr>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a:extLst>
                  <a:ext uri="{FF2B5EF4-FFF2-40B4-BE49-F238E27FC236}">
                    <a16:creationId xmlns:a16="http://schemas.microsoft.com/office/drawing/2014/main" id="{C447A60A-3819-968F-89FA-E6ADF69FC4B8}"/>
                  </a:ext>
                </a:extLst>
              </p:cNvPr>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a:extLst>
              <a:ext uri="{FF2B5EF4-FFF2-40B4-BE49-F238E27FC236}">
                <a16:creationId xmlns:a16="http://schemas.microsoft.com/office/drawing/2014/main" id="{9DA457DE-8F38-2A2A-5938-C9BBB29FD50F}"/>
              </a:ext>
            </a:extLst>
          </p:cNvPr>
          <p:cNvGrpSpPr/>
          <p:nvPr/>
        </p:nvGrpSpPr>
        <p:grpSpPr>
          <a:xfrm rot="2124477">
            <a:off x="15979122" y="5429903"/>
            <a:ext cx="9808447" cy="9331824"/>
            <a:chOff x="0" y="0"/>
            <a:chExt cx="13077930" cy="12442432"/>
          </a:xfrm>
        </p:grpSpPr>
        <p:grpSp>
          <p:nvGrpSpPr>
            <p:cNvPr id="16" name="Group 16">
              <a:extLst>
                <a:ext uri="{FF2B5EF4-FFF2-40B4-BE49-F238E27FC236}">
                  <a16:creationId xmlns:a16="http://schemas.microsoft.com/office/drawing/2014/main" id="{1989E2D3-3F34-8D85-B856-3FE68971050F}"/>
                </a:ext>
              </a:extLst>
            </p:cNvPr>
            <p:cNvGrpSpPr/>
            <p:nvPr/>
          </p:nvGrpSpPr>
          <p:grpSpPr>
            <a:xfrm rot="2252144">
              <a:off x="1498251" y="1484738"/>
              <a:ext cx="7399579" cy="7432687"/>
              <a:chOff x="0" y="0"/>
              <a:chExt cx="2816645" cy="2829248"/>
            </a:xfrm>
          </p:grpSpPr>
          <p:sp>
            <p:nvSpPr>
              <p:cNvPr id="17" name="Freeform 17">
                <a:extLst>
                  <a:ext uri="{FF2B5EF4-FFF2-40B4-BE49-F238E27FC236}">
                    <a16:creationId xmlns:a16="http://schemas.microsoft.com/office/drawing/2014/main" id="{6500D4C6-B0B5-C591-9A3F-3E428327DFE4}"/>
                  </a:ext>
                </a:extLst>
              </p:cNvPr>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a:extLst>
                  <a:ext uri="{FF2B5EF4-FFF2-40B4-BE49-F238E27FC236}">
                    <a16:creationId xmlns:a16="http://schemas.microsoft.com/office/drawing/2014/main" id="{93BC3B9E-EFFC-4501-22A5-D12CB06664EA}"/>
                  </a:ext>
                </a:extLst>
              </p:cNvPr>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a:extLst>
                <a:ext uri="{FF2B5EF4-FFF2-40B4-BE49-F238E27FC236}">
                  <a16:creationId xmlns:a16="http://schemas.microsoft.com/office/drawing/2014/main" id="{E6E7D80E-6705-1F97-CDC7-A826752BAE9F}"/>
                </a:ext>
              </a:extLst>
            </p:cNvPr>
            <p:cNvGrpSpPr/>
            <p:nvPr/>
          </p:nvGrpSpPr>
          <p:grpSpPr>
            <a:xfrm rot="2252144">
              <a:off x="2397493" y="3224228"/>
              <a:ext cx="7399579" cy="7432687"/>
              <a:chOff x="0" y="0"/>
              <a:chExt cx="2816645" cy="2829248"/>
            </a:xfrm>
          </p:grpSpPr>
          <p:sp>
            <p:nvSpPr>
              <p:cNvPr id="20" name="Freeform 20">
                <a:extLst>
                  <a:ext uri="{FF2B5EF4-FFF2-40B4-BE49-F238E27FC236}">
                    <a16:creationId xmlns:a16="http://schemas.microsoft.com/office/drawing/2014/main" id="{1A6BA41B-6583-5648-3757-C04A49A4D099}"/>
                  </a:ext>
                </a:extLst>
              </p:cNvPr>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a:extLst>
                  <a:ext uri="{FF2B5EF4-FFF2-40B4-BE49-F238E27FC236}">
                    <a16:creationId xmlns:a16="http://schemas.microsoft.com/office/drawing/2014/main" id="{5DED079C-291E-A587-842D-432CD3D68A38}"/>
                  </a:ext>
                </a:extLst>
              </p:cNvPr>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a:extLst>
                <a:ext uri="{FF2B5EF4-FFF2-40B4-BE49-F238E27FC236}">
                  <a16:creationId xmlns:a16="http://schemas.microsoft.com/office/drawing/2014/main" id="{96F52BC5-D0CF-7DF1-14D5-37AEB25672F6}"/>
                </a:ext>
              </a:extLst>
            </p:cNvPr>
            <p:cNvGrpSpPr/>
            <p:nvPr/>
          </p:nvGrpSpPr>
          <p:grpSpPr>
            <a:xfrm rot="2252144">
              <a:off x="4180100" y="3525007"/>
              <a:ext cx="7399579" cy="7432687"/>
              <a:chOff x="0" y="0"/>
              <a:chExt cx="2816645" cy="2829248"/>
            </a:xfrm>
          </p:grpSpPr>
          <p:sp>
            <p:nvSpPr>
              <p:cNvPr id="23" name="Freeform 23">
                <a:extLst>
                  <a:ext uri="{FF2B5EF4-FFF2-40B4-BE49-F238E27FC236}">
                    <a16:creationId xmlns:a16="http://schemas.microsoft.com/office/drawing/2014/main" id="{1E11A94B-E7CB-3354-90EF-EC41E62B9CA1}"/>
                  </a:ext>
                </a:extLst>
              </p:cNvPr>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a:extLst>
                  <a:ext uri="{FF2B5EF4-FFF2-40B4-BE49-F238E27FC236}">
                    <a16:creationId xmlns:a16="http://schemas.microsoft.com/office/drawing/2014/main" id="{88F2F900-42B6-6C06-1769-F1515F031B7B}"/>
                  </a:ext>
                </a:extLst>
              </p:cNvPr>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a:extLst>
              <a:ext uri="{FF2B5EF4-FFF2-40B4-BE49-F238E27FC236}">
                <a16:creationId xmlns:a16="http://schemas.microsoft.com/office/drawing/2014/main" id="{57A8BC3C-603B-6218-6060-6BBAFB3D2A2C}"/>
              </a:ext>
            </a:extLst>
          </p:cNvPr>
          <p:cNvGrpSpPr>
            <a:grpSpLocks noChangeAspect="1"/>
          </p:cNvGrpSpPr>
          <p:nvPr/>
        </p:nvGrpSpPr>
        <p:grpSpPr>
          <a:xfrm>
            <a:off x="1810684" y="4377093"/>
            <a:ext cx="5944043" cy="4462392"/>
            <a:chOff x="0" y="0"/>
            <a:chExt cx="8916670" cy="6694043"/>
          </a:xfrm>
        </p:grpSpPr>
        <p:sp>
          <p:nvSpPr>
            <p:cNvPr id="26" name="Freeform 26">
              <a:extLst>
                <a:ext uri="{FF2B5EF4-FFF2-40B4-BE49-F238E27FC236}">
                  <a16:creationId xmlns:a16="http://schemas.microsoft.com/office/drawing/2014/main" id="{241C64AF-F363-EFFA-1739-8CE789C9828B}"/>
                </a:ext>
              </a:extLst>
            </p:cNvPr>
            <p:cNvSpPr/>
            <p:nvPr/>
          </p:nvSpPr>
          <p:spPr>
            <a:xfrm>
              <a:off x="155575" y="155575"/>
              <a:ext cx="8605520" cy="6382893"/>
            </a:xfrm>
            <a:custGeom>
              <a:avLst/>
              <a:gdLst/>
              <a:ahLst/>
              <a:cxnLst/>
              <a:rect l="l" t="t" r="r" b="b"/>
              <a:pathLst>
                <a:path w="8605520" h="6382893">
                  <a:moveTo>
                    <a:pt x="0" y="0"/>
                  </a:moveTo>
                  <a:lnTo>
                    <a:pt x="8605520" y="0"/>
                  </a:lnTo>
                  <a:lnTo>
                    <a:pt x="8605520" y="6382893"/>
                  </a:lnTo>
                  <a:lnTo>
                    <a:pt x="0" y="6382893"/>
                  </a:lnTo>
                  <a:close/>
                </a:path>
              </a:pathLst>
            </a:custGeom>
            <a:blipFill>
              <a:blip r:embed="rId2"/>
              <a:stretch>
                <a:fillRect t="-34263" b="-34263"/>
              </a:stretch>
            </a:blipFill>
          </p:spPr>
        </p:sp>
        <p:sp>
          <p:nvSpPr>
            <p:cNvPr id="27" name="Freeform 27">
              <a:extLst>
                <a:ext uri="{FF2B5EF4-FFF2-40B4-BE49-F238E27FC236}">
                  <a16:creationId xmlns:a16="http://schemas.microsoft.com/office/drawing/2014/main" id="{5FD53A58-6499-BA42-0CD6-898E2CC1C654}"/>
                </a:ext>
              </a:extLst>
            </p:cNvPr>
            <p:cNvSpPr/>
            <p:nvPr/>
          </p:nvSpPr>
          <p:spPr>
            <a:xfrm>
              <a:off x="6350" y="6350"/>
              <a:ext cx="8903970" cy="6681343"/>
            </a:xfrm>
            <a:custGeom>
              <a:avLst/>
              <a:gdLst/>
              <a:ahLst/>
              <a:cxnLst/>
              <a:rect l="l" t="t" r="r" b="b"/>
              <a:pathLst>
                <a:path w="8903970" h="6681343">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grpSp>
        <p:nvGrpSpPr>
          <p:cNvPr id="28" name="Group 28">
            <a:extLst>
              <a:ext uri="{FF2B5EF4-FFF2-40B4-BE49-F238E27FC236}">
                <a16:creationId xmlns:a16="http://schemas.microsoft.com/office/drawing/2014/main" id="{00761828-142B-9AA7-85CD-C5FAE0AE6212}"/>
              </a:ext>
            </a:extLst>
          </p:cNvPr>
          <p:cNvGrpSpPr/>
          <p:nvPr/>
        </p:nvGrpSpPr>
        <p:grpSpPr>
          <a:xfrm>
            <a:off x="15665503" y="317552"/>
            <a:ext cx="2042119" cy="650325"/>
            <a:chOff x="0" y="0"/>
            <a:chExt cx="537842" cy="171279"/>
          </a:xfrm>
        </p:grpSpPr>
        <p:sp>
          <p:nvSpPr>
            <p:cNvPr id="29" name="Freeform 29">
              <a:extLst>
                <a:ext uri="{FF2B5EF4-FFF2-40B4-BE49-F238E27FC236}">
                  <a16:creationId xmlns:a16="http://schemas.microsoft.com/office/drawing/2014/main" id="{4A006D40-A5F9-6737-33B2-380F479E64BC}"/>
                </a:ext>
              </a:extLst>
            </p:cNvPr>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30" name="TextBox 30">
              <a:extLst>
                <a:ext uri="{FF2B5EF4-FFF2-40B4-BE49-F238E27FC236}">
                  <a16:creationId xmlns:a16="http://schemas.microsoft.com/office/drawing/2014/main" id="{7F1E335C-F579-1C56-2BA9-5C6C9E407DDA}"/>
                </a:ext>
              </a:extLst>
            </p:cNvPr>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31" name="Group 31">
            <a:extLst>
              <a:ext uri="{FF2B5EF4-FFF2-40B4-BE49-F238E27FC236}">
                <a16:creationId xmlns:a16="http://schemas.microsoft.com/office/drawing/2014/main" id="{A2828664-0F78-C390-77F8-7D72B70CEB7B}"/>
              </a:ext>
            </a:extLst>
          </p:cNvPr>
          <p:cNvGrpSpPr/>
          <p:nvPr/>
        </p:nvGrpSpPr>
        <p:grpSpPr>
          <a:xfrm>
            <a:off x="629723" y="9258300"/>
            <a:ext cx="6961669" cy="627749"/>
            <a:chOff x="0" y="0"/>
            <a:chExt cx="1833526" cy="165333"/>
          </a:xfrm>
        </p:grpSpPr>
        <p:sp>
          <p:nvSpPr>
            <p:cNvPr id="32" name="Freeform 32">
              <a:extLst>
                <a:ext uri="{FF2B5EF4-FFF2-40B4-BE49-F238E27FC236}">
                  <a16:creationId xmlns:a16="http://schemas.microsoft.com/office/drawing/2014/main" id="{07D4FC37-30B7-E0EB-2C0D-A588B66DC594}"/>
                </a:ext>
              </a:extLst>
            </p:cNvPr>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3" name="TextBox 33">
              <a:extLst>
                <a:ext uri="{FF2B5EF4-FFF2-40B4-BE49-F238E27FC236}">
                  <a16:creationId xmlns:a16="http://schemas.microsoft.com/office/drawing/2014/main" id="{0E0439F5-709C-55CF-BF4B-8AD54285DD89}"/>
                </a:ext>
              </a:extLst>
            </p:cNvPr>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4" name="TextBox 34">
            <a:extLst>
              <a:ext uri="{FF2B5EF4-FFF2-40B4-BE49-F238E27FC236}">
                <a16:creationId xmlns:a16="http://schemas.microsoft.com/office/drawing/2014/main" id="{45F1F855-A4F5-1CC6-4AAD-69A5B3CFB8FF}"/>
              </a:ext>
            </a:extLst>
          </p:cNvPr>
          <p:cNvSpPr txBox="1"/>
          <p:nvPr/>
        </p:nvSpPr>
        <p:spPr>
          <a:xfrm>
            <a:off x="1490452" y="819150"/>
            <a:ext cx="6584507" cy="1243867"/>
          </a:xfrm>
          <a:prstGeom prst="rect">
            <a:avLst/>
          </a:prstGeom>
        </p:spPr>
        <p:txBody>
          <a:bodyPr lIns="0" tIns="0" rIns="0" bIns="0" rtlCol="0" anchor="t">
            <a:spAutoFit/>
          </a:bodyPr>
          <a:lstStyle/>
          <a:p>
            <a:pPr algn="ctr">
              <a:lnSpc>
                <a:spcPts val="9199"/>
              </a:lnSpc>
            </a:pPr>
            <a:r>
              <a:rPr lang="en-US" sz="9999" b="1" dirty="0">
                <a:solidFill>
                  <a:srgbClr val="243342"/>
                </a:solidFill>
                <a:latin typeface="Karnchang Bold"/>
                <a:ea typeface="Karnchang Bold"/>
                <a:cs typeface="Karnchang Bold"/>
                <a:sym typeface="Karnchang Bold"/>
              </a:rPr>
              <a:t>BAB 4</a:t>
            </a:r>
          </a:p>
        </p:txBody>
      </p:sp>
      <p:sp>
        <p:nvSpPr>
          <p:cNvPr id="35" name="TextBox 35">
            <a:extLst>
              <a:ext uri="{FF2B5EF4-FFF2-40B4-BE49-F238E27FC236}">
                <a16:creationId xmlns:a16="http://schemas.microsoft.com/office/drawing/2014/main" id="{FC9B2D32-FC7E-7D3F-D264-4BC9D5FF830B}"/>
              </a:ext>
            </a:extLst>
          </p:cNvPr>
          <p:cNvSpPr txBox="1"/>
          <p:nvPr/>
        </p:nvSpPr>
        <p:spPr>
          <a:xfrm>
            <a:off x="853742" y="2344002"/>
            <a:ext cx="7731811" cy="1579920"/>
          </a:xfrm>
          <a:prstGeom prst="rect">
            <a:avLst/>
          </a:prstGeom>
        </p:spPr>
        <p:txBody>
          <a:bodyPr lIns="0" tIns="0" rIns="0" bIns="0" rtlCol="0" anchor="t">
            <a:spAutoFit/>
          </a:bodyPr>
          <a:lstStyle/>
          <a:p>
            <a:pPr algn="ctr">
              <a:lnSpc>
                <a:spcPts val="5980"/>
              </a:lnSpc>
            </a:pPr>
            <a:r>
              <a:rPr lang="en-US" sz="6500" b="1" dirty="0" err="1">
                <a:solidFill>
                  <a:srgbClr val="000000"/>
                </a:solidFill>
                <a:latin typeface="Karnchang Bold"/>
                <a:ea typeface="Karnchang Bold"/>
                <a:cs typeface="Karnchang Bold"/>
                <a:sym typeface="Karnchang Bold"/>
              </a:rPr>
              <a:t>Metode</a:t>
            </a:r>
            <a:r>
              <a:rPr lang="en-US" sz="6500" b="1" dirty="0">
                <a:solidFill>
                  <a:srgbClr val="000000"/>
                </a:solidFill>
                <a:latin typeface="Karnchang Bold"/>
                <a:ea typeface="Karnchang Bold"/>
                <a:cs typeface="Karnchang Bold"/>
                <a:sym typeface="Karnchang Bold"/>
              </a:rPr>
              <a:t> dan</a:t>
            </a:r>
          </a:p>
          <a:p>
            <a:pPr algn="ctr">
              <a:lnSpc>
                <a:spcPts val="5980"/>
              </a:lnSpc>
            </a:pPr>
            <a:r>
              <a:rPr lang="en-US" sz="6500" b="1" dirty="0" err="1">
                <a:solidFill>
                  <a:srgbClr val="000000"/>
                </a:solidFill>
                <a:latin typeface="Karnchang Bold"/>
                <a:ea typeface="Karnchang Bold"/>
                <a:cs typeface="Karnchang Bold"/>
                <a:sym typeface="Karnchang Bold"/>
              </a:rPr>
              <a:t>Perancangan</a:t>
            </a:r>
            <a:endParaRPr lang="en-US" sz="6500" b="1" dirty="0">
              <a:solidFill>
                <a:srgbClr val="000000"/>
              </a:solidFill>
              <a:latin typeface="Karnchang Bold"/>
              <a:ea typeface="Karnchang Bold"/>
              <a:cs typeface="Karnchang Bold"/>
              <a:sym typeface="Karnchang Bold"/>
            </a:endParaRPr>
          </a:p>
        </p:txBody>
      </p:sp>
      <p:grpSp>
        <p:nvGrpSpPr>
          <p:cNvPr id="53" name="Group 52">
            <a:extLst>
              <a:ext uri="{FF2B5EF4-FFF2-40B4-BE49-F238E27FC236}">
                <a16:creationId xmlns:a16="http://schemas.microsoft.com/office/drawing/2014/main" id="{BFC7CBC5-DF3A-E840-9645-81ECAAB95342}"/>
              </a:ext>
            </a:extLst>
          </p:cNvPr>
          <p:cNvGrpSpPr/>
          <p:nvPr/>
        </p:nvGrpSpPr>
        <p:grpSpPr>
          <a:xfrm>
            <a:off x="8181733" y="1441083"/>
            <a:ext cx="7715048" cy="694645"/>
            <a:chOff x="8560561" y="5397954"/>
            <a:chExt cx="7715048" cy="694645"/>
          </a:xfrm>
        </p:grpSpPr>
        <p:sp>
          <p:nvSpPr>
            <p:cNvPr id="43" name="Freeform 43">
              <a:extLst>
                <a:ext uri="{FF2B5EF4-FFF2-40B4-BE49-F238E27FC236}">
                  <a16:creationId xmlns:a16="http://schemas.microsoft.com/office/drawing/2014/main" id="{CAD9C4F6-5195-DFD9-3111-BB341B5E3D2B}"/>
                </a:ext>
              </a:extLst>
            </p:cNvPr>
            <p:cNvSpPr/>
            <p:nvPr/>
          </p:nvSpPr>
          <p:spPr>
            <a:xfrm>
              <a:off x="8560561" y="5433291"/>
              <a:ext cx="659308" cy="659308"/>
            </a:xfrm>
            <a:custGeom>
              <a:avLst/>
              <a:gdLst/>
              <a:ahLst/>
              <a:cxnLst/>
              <a:rect l="l" t="t" r="r" b="b"/>
              <a:pathLst>
                <a:path w="659308" h="659308">
                  <a:moveTo>
                    <a:pt x="0" y="0"/>
                  </a:moveTo>
                  <a:lnTo>
                    <a:pt x="659308" y="0"/>
                  </a:lnTo>
                  <a:lnTo>
                    <a:pt x="659308" y="659308"/>
                  </a:lnTo>
                  <a:lnTo>
                    <a:pt x="0" y="6593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8" name="TextBox 48">
              <a:extLst>
                <a:ext uri="{FF2B5EF4-FFF2-40B4-BE49-F238E27FC236}">
                  <a16:creationId xmlns:a16="http://schemas.microsoft.com/office/drawing/2014/main" id="{54E226C4-20A3-03CF-A076-CD85BA6FA6A5}"/>
                </a:ext>
              </a:extLst>
            </p:cNvPr>
            <p:cNvSpPr txBox="1"/>
            <p:nvPr/>
          </p:nvSpPr>
          <p:spPr>
            <a:xfrm>
              <a:off x="9408023" y="5397954"/>
              <a:ext cx="6867586" cy="499496"/>
            </a:xfrm>
            <a:prstGeom prst="rect">
              <a:avLst/>
            </a:prstGeom>
          </p:spPr>
          <p:txBody>
            <a:bodyPr lIns="0" tIns="0" rIns="0" bIns="0" rtlCol="0" anchor="t">
              <a:spAutoFit/>
            </a:bodyPr>
            <a:lstStyle/>
            <a:p>
              <a:pPr algn="l">
                <a:lnSpc>
                  <a:spcPts val="3680"/>
                </a:lnSpc>
              </a:pPr>
              <a:r>
                <a:rPr lang="en-US" sz="4000" b="1" dirty="0" err="1">
                  <a:solidFill>
                    <a:srgbClr val="000000"/>
                  </a:solidFill>
                  <a:latin typeface="Karnchang Bold"/>
                  <a:ea typeface="Karnchang Bold"/>
                  <a:cs typeface="Karnchang Bold"/>
                  <a:sym typeface="Karnchang Bold"/>
                </a:rPr>
                <a:t>Rancangan</a:t>
              </a:r>
              <a:r>
                <a:rPr lang="en-US" sz="4000" b="1" dirty="0">
                  <a:solidFill>
                    <a:srgbClr val="000000"/>
                  </a:solidFill>
                  <a:latin typeface="Karnchang Bold"/>
                  <a:ea typeface="Karnchang Bold"/>
                  <a:cs typeface="Karnchang Bold"/>
                  <a:sym typeface="Karnchang Bold"/>
                </a:rPr>
                <a:t> Database</a:t>
              </a:r>
            </a:p>
          </p:txBody>
        </p:sp>
      </p:grpSp>
      <p:sp>
        <p:nvSpPr>
          <p:cNvPr id="49" name="TextBox 49">
            <a:extLst>
              <a:ext uri="{FF2B5EF4-FFF2-40B4-BE49-F238E27FC236}">
                <a16:creationId xmlns:a16="http://schemas.microsoft.com/office/drawing/2014/main" id="{A0883F3D-3763-35F4-ACAA-C183625E7C91}"/>
              </a:ext>
            </a:extLst>
          </p:cNvPr>
          <p:cNvSpPr txBox="1"/>
          <p:nvPr/>
        </p:nvSpPr>
        <p:spPr>
          <a:xfrm>
            <a:off x="787067" y="9276256"/>
            <a:ext cx="7046259" cy="458486"/>
          </a:xfrm>
          <a:prstGeom prst="rect">
            <a:avLst/>
          </a:prstGeom>
        </p:spPr>
        <p:txBody>
          <a:bodyPr lIns="0" tIns="0" rIns="0" bIns="0" rtlCol="0" anchor="t">
            <a:spAutoFit/>
          </a:bodyPr>
          <a:lstStyle/>
          <a:p>
            <a:pPr algn="l">
              <a:lnSpc>
                <a:spcPts val="2986"/>
              </a:lnSpc>
            </a:pPr>
            <a:r>
              <a:rPr lang="en-US" sz="2133">
                <a:solidFill>
                  <a:srgbClr val="E6EAEF"/>
                </a:solidFill>
                <a:latin typeface="Karnchang"/>
                <a:ea typeface="Karnchang"/>
                <a:cs typeface="Karnchang"/>
                <a:sym typeface="Karnchang"/>
              </a:rPr>
              <a:t>Universitas Islam Nusantara | Teknik Informatika | 2025</a:t>
            </a:r>
          </a:p>
        </p:txBody>
      </p:sp>
      <p:pic>
        <p:nvPicPr>
          <p:cNvPr id="52" name="Picture 51">
            <a:extLst>
              <a:ext uri="{FF2B5EF4-FFF2-40B4-BE49-F238E27FC236}">
                <a16:creationId xmlns:a16="http://schemas.microsoft.com/office/drawing/2014/main" id="{073A31A2-6E55-A8E6-BDFE-5BD8428F696C}"/>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14172" y="2071619"/>
            <a:ext cx="5709923" cy="7462455"/>
          </a:xfrm>
          <a:prstGeom prst="rect">
            <a:avLst/>
          </a:prstGeom>
          <a:noFill/>
          <a:ln>
            <a:noFill/>
          </a:ln>
        </p:spPr>
      </p:pic>
    </p:spTree>
    <p:extLst>
      <p:ext uri="{BB962C8B-B14F-4D97-AF65-F5344CB8AC3E}">
        <p14:creationId xmlns:p14="http://schemas.microsoft.com/office/powerpoint/2010/main" val="48462842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a:grpSpLocks noChangeAspect="1"/>
          </p:cNvGrpSpPr>
          <p:nvPr/>
        </p:nvGrpSpPr>
        <p:grpSpPr>
          <a:xfrm>
            <a:off x="1810684" y="4377093"/>
            <a:ext cx="5944043" cy="4462392"/>
            <a:chOff x="0" y="0"/>
            <a:chExt cx="8916670" cy="6694043"/>
          </a:xfrm>
        </p:grpSpPr>
        <p:sp>
          <p:nvSpPr>
            <p:cNvPr id="26" name="Freeform 26"/>
            <p:cNvSpPr/>
            <p:nvPr/>
          </p:nvSpPr>
          <p:spPr>
            <a:xfrm>
              <a:off x="155575" y="155575"/>
              <a:ext cx="8605520" cy="6382893"/>
            </a:xfrm>
            <a:custGeom>
              <a:avLst/>
              <a:gdLst/>
              <a:ahLst/>
              <a:cxnLst/>
              <a:rect l="l" t="t" r="r" b="b"/>
              <a:pathLst>
                <a:path w="8605520" h="6382893">
                  <a:moveTo>
                    <a:pt x="0" y="0"/>
                  </a:moveTo>
                  <a:lnTo>
                    <a:pt x="8605520" y="0"/>
                  </a:lnTo>
                  <a:lnTo>
                    <a:pt x="8605520" y="6382893"/>
                  </a:lnTo>
                  <a:lnTo>
                    <a:pt x="0" y="6382893"/>
                  </a:lnTo>
                  <a:close/>
                </a:path>
              </a:pathLst>
            </a:custGeom>
            <a:blipFill>
              <a:blip r:embed="rId2"/>
              <a:stretch>
                <a:fillRect t="-34263" b="-34263"/>
              </a:stretch>
            </a:blipFill>
          </p:spPr>
        </p:sp>
        <p:sp>
          <p:nvSpPr>
            <p:cNvPr id="27" name="Freeform 27"/>
            <p:cNvSpPr/>
            <p:nvPr/>
          </p:nvSpPr>
          <p:spPr>
            <a:xfrm>
              <a:off x="6350" y="6350"/>
              <a:ext cx="8903970" cy="6681343"/>
            </a:xfrm>
            <a:custGeom>
              <a:avLst/>
              <a:gdLst/>
              <a:ahLst/>
              <a:cxnLst/>
              <a:rect l="l" t="t" r="r" b="b"/>
              <a:pathLst>
                <a:path w="8903970" h="6681343">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grpSp>
        <p:nvGrpSpPr>
          <p:cNvPr id="28" name="Group 28"/>
          <p:cNvGrpSpPr/>
          <p:nvPr/>
        </p:nvGrpSpPr>
        <p:grpSpPr>
          <a:xfrm>
            <a:off x="15665503" y="317552"/>
            <a:ext cx="2042119" cy="650325"/>
            <a:chOff x="0" y="0"/>
            <a:chExt cx="537842" cy="171279"/>
          </a:xfrm>
        </p:grpSpPr>
        <p:sp>
          <p:nvSpPr>
            <p:cNvPr id="29" name="Freeform 29"/>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31" name="Group 31"/>
          <p:cNvGrpSpPr/>
          <p:nvPr/>
        </p:nvGrpSpPr>
        <p:grpSpPr>
          <a:xfrm>
            <a:off x="629723" y="9258300"/>
            <a:ext cx="6961669" cy="627749"/>
            <a:chOff x="0" y="0"/>
            <a:chExt cx="1833526" cy="165333"/>
          </a:xfrm>
        </p:grpSpPr>
        <p:sp>
          <p:nvSpPr>
            <p:cNvPr id="32" name="Freeform 32"/>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3" name="TextBox 33"/>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4" name="TextBox 34"/>
          <p:cNvSpPr txBox="1"/>
          <p:nvPr/>
        </p:nvSpPr>
        <p:spPr>
          <a:xfrm>
            <a:off x="1490452" y="819150"/>
            <a:ext cx="6584507" cy="1243867"/>
          </a:xfrm>
          <a:prstGeom prst="rect">
            <a:avLst/>
          </a:prstGeom>
        </p:spPr>
        <p:txBody>
          <a:bodyPr lIns="0" tIns="0" rIns="0" bIns="0" rtlCol="0" anchor="t">
            <a:spAutoFit/>
          </a:bodyPr>
          <a:lstStyle/>
          <a:p>
            <a:pPr algn="ctr">
              <a:lnSpc>
                <a:spcPts val="9199"/>
              </a:lnSpc>
            </a:pPr>
            <a:r>
              <a:rPr lang="en-US" sz="9999" b="1" dirty="0">
                <a:solidFill>
                  <a:srgbClr val="243342"/>
                </a:solidFill>
                <a:latin typeface="Karnchang Bold"/>
                <a:ea typeface="Karnchang Bold"/>
                <a:cs typeface="Karnchang Bold"/>
                <a:sym typeface="Karnchang Bold"/>
              </a:rPr>
              <a:t>BAB 5</a:t>
            </a:r>
          </a:p>
        </p:txBody>
      </p:sp>
      <p:sp>
        <p:nvSpPr>
          <p:cNvPr id="35" name="TextBox 35"/>
          <p:cNvSpPr txBox="1"/>
          <p:nvPr/>
        </p:nvSpPr>
        <p:spPr>
          <a:xfrm>
            <a:off x="853742" y="2344002"/>
            <a:ext cx="7731811" cy="1859915"/>
          </a:xfrm>
          <a:prstGeom prst="rect">
            <a:avLst/>
          </a:prstGeom>
        </p:spPr>
        <p:txBody>
          <a:bodyPr lIns="0" tIns="0" rIns="0" bIns="0" rtlCol="0" anchor="t">
            <a:spAutoFit/>
          </a:bodyPr>
          <a:lstStyle/>
          <a:p>
            <a:pPr algn="ctr">
              <a:lnSpc>
                <a:spcPts val="5980"/>
              </a:lnSpc>
            </a:pPr>
            <a:r>
              <a:rPr lang="en-US" sz="6500" b="1">
                <a:solidFill>
                  <a:srgbClr val="000000"/>
                </a:solidFill>
                <a:latin typeface="Karnchang Bold"/>
                <a:ea typeface="Karnchang Bold"/>
                <a:cs typeface="Karnchang Bold"/>
                <a:sym typeface="Karnchang Bold"/>
              </a:rPr>
              <a:t>Hasil &amp;</a:t>
            </a:r>
          </a:p>
          <a:p>
            <a:pPr algn="ctr">
              <a:lnSpc>
                <a:spcPts val="5980"/>
              </a:lnSpc>
            </a:pPr>
            <a:r>
              <a:rPr lang="en-US" sz="6500" b="1">
                <a:solidFill>
                  <a:srgbClr val="000000"/>
                </a:solidFill>
                <a:latin typeface="Karnchang Bold"/>
                <a:ea typeface="Karnchang Bold"/>
                <a:cs typeface="Karnchang Bold"/>
                <a:sym typeface="Karnchang Bold"/>
              </a:rPr>
              <a:t>Pembahasan</a:t>
            </a:r>
          </a:p>
        </p:txBody>
      </p:sp>
      <p:grpSp>
        <p:nvGrpSpPr>
          <p:cNvPr id="36" name="Group 36"/>
          <p:cNvGrpSpPr/>
          <p:nvPr/>
        </p:nvGrpSpPr>
        <p:grpSpPr>
          <a:xfrm>
            <a:off x="8026652" y="4975605"/>
            <a:ext cx="9474281" cy="809703"/>
            <a:chOff x="0" y="0"/>
            <a:chExt cx="12632374" cy="1079605"/>
          </a:xfrm>
        </p:grpSpPr>
        <p:sp>
          <p:nvSpPr>
            <p:cNvPr id="37" name="Freeform 37"/>
            <p:cNvSpPr/>
            <p:nvPr/>
          </p:nvSpPr>
          <p:spPr>
            <a:xfrm>
              <a:off x="0" y="0"/>
              <a:ext cx="1079530" cy="1079530"/>
            </a:xfrm>
            <a:custGeom>
              <a:avLst/>
              <a:gdLst/>
              <a:ahLst/>
              <a:cxnLst/>
              <a:rect l="l" t="t" r="r" b="b"/>
              <a:pathLst>
                <a:path w="1079530" h="1079530">
                  <a:moveTo>
                    <a:pt x="0" y="0"/>
                  </a:moveTo>
                  <a:lnTo>
                    <a:pt x="1079530" y="0"/>
                  </a:lnTo>
                  <a:lnTo>
                    <a:pt x="1079530" y="1079530"/>
                  </a:lnTo>
                  <a:lnTo>
                    <a:pt x="0" y="10795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8" name="TextBox 38"/>
            <p:cNvSpPr txBox="1"/>
            <p:nvPr/>
          </p:nvSpPr>
          <p:spPr>
            <a:xfrm>
              <a:off x="1387607" y="-22271"/>
              <a:ext cx="11244767" cy="1101876"/>
            </a:xfrm>
            <a:prstGeom prst="rect">
              <a:avLst/>
            </a:prstGeom>
          </p:spPr>
          <p:txBody>
            <a:bodyPr lIns="0" tIns="0" rIns="0" bIns="0" rtlCol="0" anchor="t">
              <a:spAutoFit/>
            </a:bodyPr>
            <a:lstStyle/>
            <a:p>
              <a:pPr algn="l">
                <a:lnSpc>
                  <a:spcPts val="4519"/>
                </a:lnSpc>
              </a:pPr>
              <a:r>
                <a:rPr lang="en-US" sz="4912" b="1">
                  <a:solidFill>
                    <a:srgbClr val="000000"/>
                  </a:solidFill>
                  <a:latin typeface="Karnchang Bold"/>
                  <a:ea typeface="Karnchang Bold"/>
                  <a:cs typeface="Karnchang Bold"/>
                  <a:sym typeface="Karnchang Bold"/>
                </a:rPr>
                <a:t>Hasil Pengembangan EMR</a:t>
              </a:r>
            </a:p>
          </p:txBody>
        </p:sp>
      </p:grpSp>
      <p:grpSp>
        <p:nvGrpSpPr>
          <p:cNvPr id="39" name="Group 39"/>
          <p:cNvGrpSpPr/>
          <p:nvPr/>
        </p:nvGrpSpPr>
        <p:grpSpPr>
          <a:xfrm>
            <a:off x="8074959" y="7437693"/>
            <a:ext cx="8860476" cy="1293264"/>
            <a:chOff x="0" y="0"/>
            <a:chExt cx="11813968" cy="1724352"/>
          </a:xfrm>
        </p:grpSpPr>
        <p:sp>
          <p:nvSpPr>
            <p:cNvPr id="40" name="Freeform 40"/>
            <p:cNvSpPr/>
            <p:nvPr/>
          </p:nvSpPr>
          <p:spPr>
            <a:xfrm>
              <a:off x="0" y="0"/>
              <a:ext cx="1009591" cy="1009591"/>
            </a:xfrm>
            <a:custGeom>
              <a:avLst/>
              <a:gdLst/>
              <a:ahLst/>
              <a:cxnLst/>
              <a:rect l="l" t="t" r="r" b="b"/>
              <a:pathLst>
                <a:path w="1009591" h="1009591">
                  <a:moveTo>
                    <a:pt x="0" y="0"/>
                  </a:moveTo>
                  <a:lnTo>
                    <a:pt x="1009591" y="0"/>
                  </a:lnTo>
                  <a:lnTo>
                    <a:pt x="1009591" y="1009591"/>
                  </a:lnTo>
                  <a:lnTo>
                    <a:pt x="0" y="100959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1" name="TextBox 41"/>
            <p:cNvSpPr txBox="1"/>
            <p:nvPr/>
          </p:nvSpPr>
          <p:spPr>
            <a:xfrm>
              <a:off x="1297709" y="-18091"/>
              <a:ext cx="10516259" cy="1742443"/>
            </a:xfrm>
            <a:prstGeom prst="rect">
              <a:avLst/>
            </a:prstGeom>
          </p:spPr>
          <p:txBody>
            <a:bodyPr lIns="0" tIns="0" rIns="0" bIns="0" rtlCol="0" anchor="t">
              <a:spAutoFit/>
            </a:bodyPr>
            <a:lstStyle/>
            <a:p>
              <a:pPr algn="l">
                <a:lnSpc>
                  <a:spcPts val="4226"/>
                </a:lnSpc>
              </a:pPr>
              <a:r>
                <a:rPr lang="en-US" sz="4593" b="1">
                  <a:solidFill>
                    <a:srgbClr val="000000"/>
                  </a:solidFill>
                  <a:latin typeface="Karnchang Bold"/>
                  <a:ea typeface="Karnchang Bold"/>
                  <a:cs typeface="Karnchang Bold"/>
                  <a:sym typeface="Karnchang Bold"/>
                </a:rPr>
                <a:t>Pembahasan Pengembangan EMR</a:t>
              </a:r>
            </a:p>
          </p:txBody>
        </p:sp>
      </p:grpSp>
      <p:sp>
        <p:nvSpPr>
          <p:cNvPr id="42" name="TextBox 42"/>
          <p:cNvSpPr txBox="1"/>
          <p:nvPr/>
        </p:nvSpPr>
        <p:spPr>
          <a:xfrm>
            <a:off x="787067" y="9276256"/>
            <a:ext cx="7046259" cy="458486"/>
          </a:xfrm>
          <a:prstGeom prst="rect">
            <a:avLst/>
          </a:prstGeom>
        </p:spPr>
        <p:txBody>
          <a:bodyPr lIns="0" tIns="0" rIns="0" bIns="0" rtlCol="0" anchor="t">
            <a:spAutoFit/>
          </a:bodyPr>
          <a:lstStyle/>
          <a:p>
            <a:pPr algn="l">
              <a:lnSpc>
                <a:spcPts val="2986"/>
              </a:lnSpc>
            </a:pPr>
            <a:r>
              <a:rPr lang="en-US" sz="2133">
                <a:solidFill>
                  <a:srgbClr val="E6EAEF"/>
                </a:solidFill>
                <a:latin typeface="Karnchang"/>
                <a:ea typeface="Karnchang"/>
                <a:cs typeface="Karnchang"/>
                <a:sym typeface="Karnchang"/>
              </a:rPr>
              <a:t>Universitas Islam Nusantara | Teknik Informatika | 2025</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9559999">
            <a:off x="-6690254" y="3123721"/>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38117">
            <a:off x="14860579" y="-2339974"/>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2032038" y="2811643"/>
            <a:ext cx="14223925" cy="2600279"/>
          </a:xfrm>
          <a:prstGeom prst="rect">
            <a:avLst/>
          </a:prstGeom>
        </p:spPr>
        <p:txBody>
          <a:bodyPr lIns="0" tIns="0" rIns="0" bIns="0" rtlCol="0" anchor="t">
            <a:spAutoFit/>
          </a:bodyPr>
          <a:lstStyle/>
          <a:p>
            <a:pPr algn="ctr">
              <a:lnSpc>
                <a:spcPts val="13800"/>
              </a:lnSpc>
            </a:pPr>
            <a:r>
              <a:rPr lang="en-US" sz="15000" b="1">
                <a:solidFill>
                  <a:srgbClr val="243342"/>
                </a:solidFill>
                <a:latin typeface="Karnchang Bold"/>
                <a:ea typeface="Karnchang Bold"/>
                <a:cs typeface="Karnchang Bold"/>
                <a:sym typeface="Karnchang Bold"/>
              </a:rPr>
              <a:t>Terima Kasih</a:t>
            </a:r>
          </a:p>
        </p:txBody>
      </p:sp>
      <p:grpSp>
        <p:nvGrpSpPr>
          <p:cNvPr id="26" name="Group 26"/>
          <p:cNvGrpSpPr/>
          <p:nvPr/>
        </p:nvGrpSpPr>
        <p:grpSpPr>
          <a:xfrm>
            <a:off x="3917411" y="6450096"/>
            <a:ext cx="10453178" cy="1240124"/>
            <a:chOff x="0" y="0"/>
            <a:chExt cx="13937571" cy="1653499"/>
          </a:xfrm>
        </p:grpSpPr>
        <p:grpSp>
          <p:nvGrpSpPr>
            <p:cNvPr id="27" name="Group 27"/>
            <p:cNvGrpSpPr/>
            <p:nvPr/>
          </p:nvGrpSpPr>
          <p:grpSpPr>
            <a:xfrm>
              <a:off x="153848" y="0"/>
              <a:ext cx="13629875" cy="1229035"/>
              <a:chOff x="0" y="0"/>
              <a:chExt cx="1833526" cy="165333"/>
            </a:xfrm>
          </p:grpSpPr>
          <p:sp>
            <p:nvSpPr>
              <p:cNvPr id="28" name="Freeform 28"/>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29" name="TextBox 29"/>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0" name="TextBox 30"/>
            <p:cNvSpPr txBox="1"/>
            <p:nvPr/>
          </p:nvSpPr>
          <p:spPr>
            <a:xfrm>
              <a:off x="0" y="172945"/>
              <a:ext cx="13937571" cy="1480554"/>
            </a:xfrm>
            <a:prstGeom prst="rect">
              <a:avLst/>
            </a:prstGeom>
          </p:spPr>
          <p:txBody>
            <a:bodyPr lIns="0" tIns="0" rIns="0" bIns="0" rtlCol="0" anchor="t">
              <a:spAutoFit/>
            </a:bodyPr>
            <a:lstStyle/>
            <a:p>
              <a:pPr algn="ctr">
                <a:lnSpc>
                  <a:spcPts val="4111"/>
                </a:lnSpc>
              </a:pPr>
              <a:r>
                <a:rPr lang="en-US" sz="2936" spc="176">
                  <a:solidFill>
                    <a:srgbClr val="FFFFFF"/>
                  </a:solidFill>
                  <a:latin typeface="Karnchang"/>
                  <a:ea typeface="Karnchang"/>
                  <a:cs typeface="Karnchang"/>
                  <a:sym typeface="Karnchang"/>
                </a:rPr>
                <a:t>Universitas Islam Nusantara | Teknik Informatika | 2025</a:t>
              </a:r>
            </a:p>
            <a:p>
              <a:pPr algn="ctr">
                <a:lnSpc>
                  <a:spcPts val="4111"/>
                </a:lnSpc>
              </a:pPr>
              <a:endParaRPr lang="en-US" sz="2936" spc="176">
                <a:solidFill>
                  <a:srgbClr val="FFFFFF"/>
                </a:solidFill>
                <a:latin typeface="Karnchang"/>
                <a:ea typeface="Karnchang"/>
                <a:cs typeface="Karnchang"/>
                <a:sym typeface="Karnchang"/>
              </a:endParaRPr>
            </a:p>
          </p:txBody>
        </p:sp>
      </p:grpSp>
      <p:sp>
        <p:nvSpPr>
          <p:cNvPr id="31" name="TextBox 31"/>
          <p:cNvSpPr txBox="1"/>
          <p:nvPr/>
        </p:nvSpPr>
        <p:spPr>
          <a:xfrm>
            <a:off x="5931585" y="5362684"/>
            <a:ext cx="7135587" cy="869950"/>
          </a:xfrm>
          <a:prstGeom prst="rect">
            <a:avLst/>
          </a:prstGeom>
        </p:spPr>
        <p:txBody>
          <a:bodyPr lIns="0" tIns="0" rIns="0" bIns="0" rtlCol="0" anchor="t">
            <a:spAutoFit/>
          </a:bodyPr>
          <a:lstStyle/>
          <a:p>
            <a:pPr algn="l">
              <a:lnSpc>
                <a:spcPts val="5599"/>
              </a:lnSpc>
            </a:pPr>
            <a:r>
              <a:rPr lang="en-US" sz="3999" b="1">
                <a:solidFill>
                  <a:srgbClr val="000000"/>
                </a:solidFill>
                <a:latin typeface="Karnchang Bold"/>
                <a:ea typeface="Karnchang Bold"/>
                <a:cs typeface="Karnchang Bold"/>
                <a:sym typeface="Karnchang Bold"/>
              </a:rPr>
              <a:t>Oleh: Rifqi Munawar Ridwan</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502873"/>
            <a:chOff x="0" y="0"/>
            <a:chExt cx="4402006" cy="2502814"/>
          </a:xfrm>
        </p:grpSpPr>
        <p:sp>
          <p:nvSpPr>
            <p:cNvPr id="3" name="Freeform 3"/>
            <p:cNvSpPr/>
            <p:nvPr/>
          </p:nvSpPr>
          <p:spPr>
            <a:xfrm>
              <a:off x="0" y="0"/>
              <a:ext cx="4402006" cy="2502814"/>
            </a:xfrm>
            <a:custGeom>
              <a:avLst/>
              <a:gdLst/>
              <a:ahLst/>
              <a:cxnLst/>
              <a:rect l="l" t="t" r="r" b="b"/>
              <a:pathLst>
                <a:path w="4402006" h="2502814">
                  <a:moveTo>
                    <a:pt x="23623" y="0"/>
                  </a:moveTo>
                  <a:lnTo>
                    <a:pt x="4378382" y="0"/>
                  </a:lnTo>
                  <a:cubicBezTo>
                    <a:pt x="4391429" y="0"/>
                    <a:pt x="4402006" y="10577"/>
                    <a:pt x="4402006" y="23623"/>
                  </a:cubicBezTo>
                  <a:lnTo>
                    <a:pt x="4402006" y="2479191"/>
                  </a:lnTo>
                  <a:cubicBezTo>
                    <a:pt x="4402006" y="2485456"/>
                    <a:pt x="4399517" y="2491465"/>
                    <a:pt x="4395087" y="2495895"/>
                  </a:cubicBezTo>
                  <a:cubicBezTo>
                    <a:pt x="4390656" y="2500326"/>
                    <a:pt x="4384647" y="2502814"/>
                    <a:pt x="4378382" y="2502814"/>
                  </a:cubicBezTo>
                  <a:lnTo>
                    <a:pt x="23623" y="2502814"/>
                  </a:lnTo>
                  <a:cubicBezTo>
                    <a:pt x="17358" y="2502814"/>
                    <a:pt x="11349" y="2500326"/>
                    <a:pt x="6919" y="2495895"/>
                  </a:cubicBezTo>
                  <a:cubicBezTo>
                    <a:pt x="2489" y="2491465"/>
                    <a:pt x="0" y="2485456"/>
                    <a:pt x="0" y="2479191"/>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540914"/>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a:grpSpLocks noChangeAspect="1"/>
          </p:cNvGrpSpPr>
          <p:nvPr/>
        </p:nvGrpSpPr>
        <p:grpSpPr>
          <a:xfrm>
            <a:off x="1490452" y="3745408"/>
            <a:ext cx="6458391" cy="4848531"/>
            <a:chOff x="0" y="0"/>
            <a:chExt cx="8916670" cy="6694043"/>
          </a:xfrm>
        </p:grpSpPr>
        <p:sp>
          <p:nvSpPr>
            <p:cNvPr id="26" name="Freeform 26"/>
            <p:cNvSpPr/>
            <p:nvPr/>
          </p:nvSpPr>
          <p:spPr>
            <a:xfrm>
              <a:off x="155575" y="155575"/>
              <a:ext cx="8605520" cy="6382893"/>
            </a:xfrm>
            <a:custGeom>
              <a:avLst/>
              <a:gdLst/>
              <a:ahLst/>
              <a:cxnLst/>
              <a:rect l="l" t="t" r="r" b="b"/>
              <a:pathLst>
                <a:path w="8605520" h="6382893">
                  <a:moveTo>
                    <a:pt x="0" y="0"/>
                  </a:moveTo>
                  <a:lnTo>
                    <a:pt x="8605520" y="0"/>
                  </a:lnTo>
                  <a:lnTo>
                    <a:pt x="8605520" y="6382893"/>
                  </a:lnTo>
                  <a:lnTo>
                    <a:pt x="0" y="6382893"/>
                  </a:lnTo>
                  <a:close/>
                </a:path>
              </a:pathLst>
            </a:custGeom>
            <a:blipFill>
              <a:blip r:embed="rId2"/>
              <a:stretch>
                <a:fillRect l="-20808" r="-20808"/>
              </a:stretch>
            </a:blipFill>
          </p:spPr>
        </p:sp>
        <p:sp>
          <p:nvSpPr>
            <p:cNvPr id="27" name="Freeform 27"/>
            <p:cNvSpPr/>
            <p:nvPr/>
          </p:nvSpPr>
          <p:spPr>
            <a:xfrm>
              <a:off x="6350" y="6350"/>
              <a:ext cx="8903970" cy="6681343"/>
            </a:xfrm>
            <a:custGeom>
              <a:avLst/>
              <a:gdLst/>
              <a:ahLst/>
              <a:cxnLst/>
              <a:rect l="l" t="t" r="r" b="b"/>
              <a:pathLst>
                <a:path w="8903970" h="6681343">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sp>
        <p:nvSpPr>
          <p:cNvPr id="28" name="Freeform 28"/>
          <p:cNvSpPr/>
          <p:nvPr/>
        </p:nvSpPr>
        <p:spPr>
          <a:xfrm>
            <a:off x="8933563" y="1269914"/>
            <a:ext cx="659308" cy="659308"/>
          </a:xfrm>
          <a:custGeom>
            <a:avLst/>
            <a:gdLst/>
            <a:ahLst/>
            <a:cxnLst/>
            <a:rect l="l" t="t" r="r" b="b"/>
            <a:pathLst>
              <a:path w="659308" h="659308">
                <a:moveTo>
                  <a:pt x="0" y="0"/>
                </a:moveTo>
                <a:lnTo>
                  <a:pt x="659308" y="0"/>
                </a:lnTo>
                <a:lnTo>
                  <a:pt x="659308" y="659308"/>
                </a:lnTo>
                <a:lnTo>
                  <a:pt x="0" y="6593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9" name="TextBox 29"/>
          <p:cNvSpPr txBox="1"/>
          <p:nvPr/>
        </p:nvSpPr>
        <p:spPr>
          <a:xfrm>
            <a:off x="1490452" y="819150"/>
            <a:ext cx="6584507" cy="1727107"/>
          </a:xfrm>
          <a:prstGeom prst="rect">
            <a:avLst/>
          </a:prstGeom>
        </p:spPr>
        <p:txBody>
          <a:bodyPr lIns="0" tIns="0" rIns="0" bIns="0" rtlCol="0" anchor="t">
            <a:spAutoFit/>
          </a:bodyPr>
          <a:lstStyle/>
          <a:p>
            <a:pPr algn="ctr">
              <a:lnSpc>
                <a:spcPts val="9199"/>
              </a:lnSpc>
            </a:pPr>
            <a:r>
              <a:rPr lang="en-US" sz="9999" b="1">
                <a:solidFill>
                  <a:srgbClr val="243342"/>
                </a:solidFill>
                <a:latin typeface="Karnchang Bold"/>
                <a:ea typeface="Karnchang Bold"/>
                <a:cs typeface="Karnchang Bold"/>
                <a:sym typeface="Karnchang Bold"/>
              </a:rPr>
              <a:t>BAB 1</a:t>
            </a:r>
          </a:p>
        </p:txBody>
      </p:sp>
      <p:grpSp>
        <p:nvGrpSpPr>
          <p:cNvPr id="30" name="Group 30"/>
          <p:cNvGrpSpPr/>
          <p:nvPr/>
        </p:nvGrpSpPr>
        <p:grpSpPr>
          <a:xfrm>
            <a:off x="8568897" y="2104645"/>
            <a:ext cx="8304195" cy="2557328"/>
            <a:chOff x="0" y="0"/>
            <a:chExt cx="2187113" cy="673535"/>
          </a:xfrm>
        </p:grpSpPr>
        <p:sp>
          <p:nvSpPr>
            <p:cNvPr id="31" name="Freeform 31"/>
            <p:cNvSpPr/>
            <p:nvPr/>
          </p:nvSpPr>
          <p:spPr>
            <a:xfrm>
              <a:off x="0" y="0"/>
              <a:ext cx="2187113" cy="673535"/>
            </a:xfrm>
            <a:custGeom>
              <a:avLst/>
              <a:gdLst/>
              <a:ahLst/>
              <a:cxnLst/>
              <a:rect l="l" t="t" r="r" b="b"/>
              <a:pathLst>
                <a:path w="2187113" h="673535">
                  <a:moveTo>
                    <a:pt x="47547" y="0"/>
                  </a:moveTo>
                  <a:lnTo>
                    <a:pt x="2139566" y="0"/>
                  </a:lnTo>
                  <a:cubicBezTo>
                    <a:pt x="2152177" y="0"/>
                    <a:pt x="2164270" y="5009"/>
                    <a:pt x="2173187" y="13926"/>
                  </a:cubicBezTo>
                  <a:cubicBezTo>
                    <a:pt x="2182104" y="22843"/>
                    <a:pt x="2187113" y="34937"/>
                    <a:pt x="2187113" y="47547"/>
                  </a:cubicBezTo>
                  <a:lnTo>
                    <a:pt x="2187113" y="625988"/>
                  </a:lnTo>
                  <a:cubicBezTo>
                    <a:pt x="2187113" y="638598"/>
                    <a:pt x="2182104" y="650692"/>
                    <a:pt x="2173187" y="659609"/>
                  </a:cubicBezTo>
                  <a:cubicBezTo>
                    <a:pt x="2164270" y="668525"/>
                    <a:pt x="2152177" y="673535"/>
                    <a:pt x="2139566" y="673535"/>
                  </a:cubicBezTo>
                  <a:lnTo>
                    <a:pt x="47547" y="673535"/>
                  </a:lnTo>
                  <a:cubicBezTo>
                    <a:pt x="34937" y="673535"/>
                    <a:pt x="22843" y="668525"/>
                    <a:pt x="13926" y="659609"/>
                  </a:cubicBezTo>
                  <a:cubicBezTo>
                    <a:pt x="5009" y="650692"/>
                    <a:pt x="0" y="638598"/>
                    <a:pt x="0" y="625988"/>
                  </a:cubicBezTo>
                  <a:lnTo>
                    <a:pt x="0" y="47547"/>
                  </a:lnTo>
                  <a:cubicBezTo>
                    <a:pt x="0" y="34937"/>
                    <a:pt x="5009" y="22843"/>
                    <a:pt x="13926" y="13926"/>
                  </a:cubicBezTo>
                  <a:cubicBezTo>
                    <a:pt x="22843" y="5009"/>
                    <a:pt x="34937" y="0"/>
                    <a:pt x="47547" y="0"/>
                  </a:cubicBezTo>
                  <a:close/>
                </a:path>
              </a:pathLst>
            </a:custGeom>
            <a:solidFill>
              <a:srgbClr val="858789">
                <a:alpha val="40000"/>
              </a:srgbClr>
            </a:solidFill>
            <a:ln w="19050" cap="rnd">
              <a:solidFill>
                <a:srgbClr val="243342">
                  <a:alpha val="40000"/>
                </a:srgbClr>
              </a:solidFill>
              <a:prstDash val="solid"/>
              <a:round/>
            </a:ln>
          </p:spPr>
        </p:sp>
        <p:sp>
          <p:nvSpPr>
            <p:cNvPr id="32" name="TextBox 32"/>
            <p:cNvSpPr txBox="1"/>
            <p:nvPr/>
          </p:nvSpPr>
          <p:spPr>
            <a:xfrm>
              <a:off x="0" y="-38100"/>
              <a:ext cx="2187113" cy="711635"/>
            </a:xfrm>
            <a:prstGeom prst="rect">
              <a:avLst/>
            </a:prstGeom>
          </p:spPr>
          <p:txBody>
            <a:bodyPr lIns="50800" tIns="50800" rIns="50800" bIns="50800" rtlCol="0" anchor="ctr"/>
            <a:lstStyle/>
            <a:p>
              <a:pPr algn="ctr">
                <a:lnSpc>
                  <a:spcPts val="3362"/>
                </a:lnSpc>
              </a:pPr>
              <a:endParaRPr/>
            </a:p>
          </p:txBody>
        </p:sp>
      </p:grpSp>
      <p:sp>
        <p:nvSpPr>
          <p:cNvPr id="33" name="TextBox 33"/>
          <p:cNvSpPr txBox="1"/>
          <p:nvPr/>
        </p:nvSpPr>
        <p:spPr>
          <a:xfrm>
            <a:off x="853742" y="2344002"/>
            <a:ext cx="7731811" cy="1107394"/>
          </a:xfrm>
          <a:prstGeom prst="rect">
            <a:avLst/>
          </a:prstGeom>
        </p:spPr>
        <p:txBody>
          <a:bodyPr lIns="0" tIns="0" rIns="0" bIns="0" rtlCol="0" anchor="t">
            <a:spAutoFit/>
          </a:bodyPr>
          <a:lstStyle/>
          <a:p>
            <a:pPr algn="ctr">
              <a:lnSpc>
                <a:spcPts val="5980"/>
              </a:lnSpc>
            </a:pPr>
            <a:r>
              <a:rPr lang="en-US" sz="6500" b="1">
                <a:solidFill>
                  <a:srgbClr val="000000"/>
                </a:solidFill>
                <a:latin typeface="Karnchang Bold"/>
                <a:ea typeface="Karnchang Bold"/>
                <a:cs typeface="Karnchang Bold"/>
                <a:sym typeface="Karnchang Bold"/>
              </a:rPr>
              <a:t>Latar Belakang</a:t>
            </a:r>
          </a:p>
        </p:txBody>
      </p:sp>
      <p:sp>
        <p:nvSpPr>
          <p:cNvPr id="34" name="TextBox 34"/>
          <p:cNvSpPr txBox="1"/>
          <p:nvPr/>
        </p:nvSpPr>
        <p:spPr>
          <a:xfrm>
            <a:off x="9781025" y="1324966"/>
            <a:ext cx="6867586" cy="694645"/>
          </a:xfrm>
          <a:prstGeom prst="rect">
            <a:avLst/>
          </a:prstGeom>
        </p:spPr>
        <p:txBody>
          <a:bodyPr lIns="0" tIns="0" rIns="0" bIns="0" rtlCol="0" anchor="t">
            <a:spAutoFit/>
          </a:bodyPr>
          <a:lstStyle/>
          <a:p>
            <a:pPr algn="l">
              <a:lnSpc>
                <a:spcPts val="3680"/>
              </a:lnSpc>
            </a:pPr>
            <a:r>
              <a:rPr lang="en-US" sz="4000" b="1" dirty="0" err="1">
                <a:solidFill>
                  <a:srgbClr val="000000"/>
                </a:solidFill>
                <a:latin typeface="Karnchang Bold"/>
                <a:ea typeface="Karnchang Bold"/>
                <a:cs typeface="Karnchang Bold"/>
                <a:sym typeface="Karnchang Bold"/>
              </a:rPr>
              <a:t>Latar</a:t>
            </a:r>
            <a:r>
              <a:rPr lang="en-US" sz="4000" b="1" dirty="0">
                <a:solidFill>
                  <a:srgbClr val="000000"/>
                </a:solidFill>
                <a:latin typeface="Karnchang Bold"/>
                <a:ea typeface="Karnchang Bold"/>
                <a:cs typeface="Karnchang Bold"/>
                <a:sym typeface="Karnchang Bold"/>
              </a:rPr>
              <a:t> </a:t>
            </a:r>
            <a:r>
              <a:rPr lang="en-US" sz="4000" b="1" dirty="0" err="1">
                <a:solidFill>
                  <a:srgbClr val="000000"/>
                </a:solidFill>
                <a:latin typeface="Karnchang Bold"/>
                <a:ea typeface="Karnchang Bold"/>
                <a:cs typeface="Karnchang Bold"/>
                <a:sym typeface="Karnchang Bold"/>
              </a:rPr>
              <a:t>Belakang</a:t>
            </a:r>
            <a:r>
              <a:rPr lang="en-US" sz="4000" b="1" dirty="0">
                <a:solidFill>
                  <a:srgbClr val="000000"/>
                </a:solidFill>
                <a:latin typeface="Karnchang Bold"/>
                <a:ea typeface="Karnchang Bold"/>
                <a:cs typeface="Karnchang Bold"/>
                <a:sym typeface="Karnchang Bold"/>
              </a:rPr>
              <a:t> </a:t>
            </a:r>
            <a:r>
              <a:rPr lang="en-US" sz="4000" b="1" dirty="0" err="1">
                <a:solidFill>
                  <a:srgbClr val="000000"/>
                </a:solidFill>
                <a:latin typeface="Karnchang Bold"/>
                <a:ea typeface="Karnchang Bold"/>
                <a:cs typeface="Karnchang Bold"/>
                <a:sym typeface="Karnchang Bold"/>
              </a:rPr>
              <a:t>Penelitian</a:t>
            </a:r>
            <a:endParaRPr lang="en-US" sz="4000" b="1" dirty="0">
              <a:solidFill>
                <a:srgbClr val="000000"/>
              </a:solidFill>
              <a:latin typeface="Karnchang Bold"/>
              <a:ea typeface="Karnchang Bold"/>
              <a:cs typeface="Karnchang Bold"/>
              <a:sym typeface="Karnchang Bold"/>
            </a:endParaRPr>
          </a:p>
        </p:txBody>
      </p:sp>
      <p:grpSp>
        <p:nvGrpSpPr>
          <p:cNvPr id="35" name="Group 35"/>
          <p:cNvGrpSpPr/>
          <p:nvPr/>
        </p:nvGrpSpPr>
        <p:grpSpPr>
          <a:xfrm>
            <a:off x="15665503" y="317552"/>
            <a:ext cx="2042119" cy="650325"/>
            <a:chOff x="0" y="0"/>
            <a:chExt cx="537842" cy="171279"/>
          </a:xfrm>
        </p:grpSpPr>
        <p:sp>
          <p:nvSpPr>
            <p:cNvPr id="36" name="Freeform 36"/>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37" name="TextBox 37"/>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38" name="Group 38"/>
          <p:cNvGrpSpPr/>
          <p:nvPr/>
        </p:nvGrpSpPr>
        <p:grpSpPr>
          <a:xfrm>
            <a:off x="629723" y="9258300"/>
            <a:ext cx="6961669" cy="627749"/>
            <a:chOff x="0" y="0"/>
            <a:chExt cx="1833526" cy="165333"/>
          </a:xfrm>
        </p:grpSpPr>
        <p:sp>
          <p:nvSpPr>
            <p:cNvPr id="39" name="Freeform 39"/>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40" name="TextBox 40"/>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41" name="TextBox 41"/>
          <p:cNvSpPr txBox="1"/>
          <p:nvPr/>
        </p:nvSpPr>
        <p:spPr>
          <a:xfrm>
            <a:off x="8793378" y="2023298"/>
            <a:ext cx="7855233" cy="401007"/>
          </a:xfrm>
          <a:prstGeom prst="rect">
            <a:avLst/>
          </a:prstGeom>
        </p:spPr>
        <p:txBody>
          <a:bodyPr lIns="0" tIns="0" rIns="0" bIns="0" rtlCol="0" anchor="t">
            <a:spAutoFit/>
          </a:bodyPr>
          <a:lstStyle/>
          <a:p>
            <a:pPr algn="just">
              <a:lnSpc>
                <a:spcPts val="3259"/>
              </a:lnSpc>
              <a:spcBef>
                <a:spcPct val="0"/>
              </a:spcBef>
            </a:pPr>
            <a:endParaRPr lang="en-US" sz="2328" dirty="0">
              <a:solidFill>
                <a:srgbClr val="000000"/>
              </a:solidFill>
              <a:latin typeface="Karnchang"/>
              <a:ea typeface="Karnchang"/>
              <a:cs typeface="Karnchang"/>
              <a:sym typeface="Karnchang"/>
            </a:endParaRPr>
          </a:p>
        </p:txBody>
      </p:sp>
      <p:sp>
        <p:nvSpPr>
          <p:cNvPr id="43" name="TextBox 43"/>
          <p:cNvSpPr txBox="1"/>
          <p:nvPr/>
        </p:nvSpPr>
        <p:spPr>
          <a:xfrm>
            <a:off x="787067" y="9276256"/>
            <a:ext cx="7046259" cy="458486"/>
          </a:xfrm>
          <a:prstGeom prst="rect">
            <a:avLst/>
          </a:prstGeom>
        </p:spPr>
        <p:txBody>
          <a:bodyPr lIns="0" tIns="0" rIns="0" bIns="0" rtlCol="0" anchor="t">
            <a:spAutoFit/>
          </a:bodyPr>
          <a:lstStyle/>
          <a:p>
            <a:pPr algn="l">
              <a:lnSpc>
                <a:spcPts val="2986"/>
              </a:lnSpc>
            </a:pPr>
            <a:r>
              <a:rPr lang="en-US" sz="2133">
                <a:solidFill>
                  <a:srgbClr val="E6EAEF"/>
                </a:solidFill>
                <a:latin typeface="Karnchang"/>
                <a:ea typeface="Karnchang"/>
                <a:cs typeface="Karnchang"/>
                <a:sym typeface="Karnchang"/>
              </a:rPr>
              <a:t>Universitas Islam Nusantara | Teknik Informatika | 2025</a:t>
            </a:r>
          </a:p>
        </p:txBody>
      </p:sp>
      <p:sp>
        <p:nvSpPr>
          <p:cNvPr id="46" name="TextBox 32">
            <a:extLst>
              <a:ext uri="{FF2B5EF4-FFF2-40B4-BE49-F238E27FC236}">
                <a16:creationId xmlns:a16="http://schemas.microsoft.com/office/drawing/2014/main" id="{BA6886EE-5BB5-4D16-215D-41CF40F71623}"/>
              </a:ext>
            </a:extLst>
          </p:cNvPr>
          <p:cNvSpPr txBox="1"/>
          <p:nvPr/>
        </p:nvSpPr>
        <p:spPr>
          <a:xfrm>
            <a:off x="8604392" y="5545548"/>
            <a:ext cx="8304195" cy="2701989"/>
          </a:xfrm>
          <a:prstGeom prst="rect">
            <a:avLst/>
          </a:prstGeom>
        </p:spPr>
        <p:txBody>
          <a:bodyPr lIns="50800" tIns="50800" rIns="50800" bIns="50800" rtlCol="0" anchor="ctr"/>
          <a:lstStyle/>
          <a:p>
            <a:pPr algn="ctr">
              <a:lnSpc>
                <a:spcPts val="3362"/>
              </a:lnSpc>
            </a:pPr>
            <a:endParaRPr/>
          </a:p>
        </p:txBody>
      </p:sp>
      <p:sp>
        <p:nvSpPr>
          <p:cNvPr id="48" name="TextBox 47">
            <a:extLst>
              <a:ext uri="{FF2B5EF4-FFF2-40B4-BE49-F238E27FC236}">
                <a16:creationId xmlns:a16="http://schemas.microsoft.com/office/drawing/2014/main" id="{16F52237-F1EC-475B-A533-AFBE38DF1CC4}"/>
              </a:ext>
            </a:extLst>
          </p:cNvPr>
          <p:cNvSpPr txBox="1"/>
          <p:nvPr/>
        </p:nvSpPr>
        <p:spPr>
          <a:xfrm>
            <a:off x="8810035" y="2216780"/>
            <a:ext cx="7855234" cy="2246769"/>
          </a:xfrm>
          <a:prstGeom prst="rect">
            <a:avLst/>
          </a:prstGeom>
          <a:noFill/>
        </p:spPr>
        <p:txBody>
          <a:bodyPr wrap="square">
            <a:spAutoFit/>
          </a:bodyPr>
          <a:lstStyle/>
          <a:p>
            <a:r>
              <a:rPr lang="en-US" sz="2000" dirty="0" err="1">
                <a:effectLst/>
                <a:latin typeface="Times New Roman" panose="02020603050405020304" pitchFamily="18" charset="0"/>
                <a:ea typeface="Calibri" panose="020F0502020204030204" pitchFamily="34" charset="0"/>
                <a:cs typeface="Arial" panose="020B0604020202020204" pitchFamily="34" charset="0"/>
              </a:rPr>
              <a:t>Qtasnim</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merupakan</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perusahaan</a:t>
            </a:r>
            <a:r>
              <a:rPr lang="en-US" sz="2000" dirty="0">
                <a:effectLst/>
                <a:latin typeface="Times New Roman" panose="02020603050405020304" pitchFamily="18" charset="0"/>
                <a:ea typeface="Calibri" panose="020F0502020204030204" pitchFamily="34" charset="0"/>
                <a:cs typeface="Arial" panose="020B0604020202020204" pitchFamily="34" charset="0"/>
              </a:rPr>
              <a:t> yang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berkomitmen</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bergerak</a:t>
            </a:r>
            <a:r>
              <a:rPr lang="en-US" sz="2000" dirty="0">
                <a:effectLst/>
                <a:latin typeface="Times New Roman" panose="02020603050405020304" pitchFamily="18" charset="0"/>
                <a:ea typeface="Calibri" panose="020F0502020204030204" pitchFamily="34" charset="0"/>
                <a:cs typeface="Arial" panose="020B0604020202020204" pitchFamily="34" charset="0"/>
              </a:rPr>
              <a:t> di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bidang</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solusi</a:t>
            </a:r>
            <a:r>
              <a:rPr lang="en-US" sz="2000" dirty="0">
                <a:effectLst/>
                <a:latin typeface="Times New Roman" panose="02020603050405020304" pitchFamily="18" charset="0"/>
                <a:ea typeface="Calibri" panose="020F0502020204030204" pitchFamily="34" charset="0"/>
                <a:cs typeface="Arial" panose="020B0604020202020204" pitchFamily="34" charset="0"/>
              </a:rPr>
              <a:t> dan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pelayanan</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bidang</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teknologi</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informasi</a:t>
            </a:r>
            <a:r>
              <a:rPr lang="en-US" sz="2000" dirty="0">
                <a:effectLst/>
                <a:latin typeface="Times New Roman" panose="02020603050405020304" pitchFamily="18" charset="0"/>
                <a:ea typeface="Calibri" panose="020F0502020204030204" pitchFamily="34" charset="0"/>
                <a:cs typeface="Arial" panose="020B0604020202020204" pitchFamily="34" charset="0"/>
              </a:rPr>
              <a:t>. Salah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satu</a:t>
            </a:r>
            <a:r>
              <a:rPr lang="en-US" sz="2000" dirty="0">
                <a:effectLst/>
                <a:latin typeface="Times New Roman" panose="02020603050405020304" pitchFamily="18" charset="0"/>
                <a:ea typeface="Calibri" panose="020F0502020204030204" pitchFamily="34" charset="0"/>
                <a:cs typeface="Arial" panose="020B0604020202020204" pitchFamily="34" charset="0"/>
              </a:rPr>
              <a:t> client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atau</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instansi</a:t>
            </a:r>
            <a:r>
              <a:rPr lang="en-US" sz="2000" dirty="0">
                <a:effectLst/>
                <a:latin typeface="Times New Roman" panose="02020603050405020304" pitchFamily="18" charset="0"/>
                <a:ea typeface="Calibri" panose="020F0502020204030204" pitchFamily="34" charset="0"/>
                <a:cs typeface="Arial" panose="020B0604020202020204" pitchFamily="34" charset="0"/>
              </a:rPr>
              <a:t> yang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menggunakan</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jasa</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daripada</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perusahaan</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atau</a:t>
            </a:r>
            <a:r>
              <a:rPr lang="en-US" sz="2000" dirty="0">
                <a:effectLst/>
                <a:latin typeface="Times New Roman" panose="02020603050405020304" pitchFamily="18" charset="0"/>
                <a:ea typeface="Calibri" panose="020F0502020204030204" pitchFamily="34" charset="0"/>
                <a:cs typeface="Arial" panose="020B0604020202020204" pitchFamily="34" charset="0"/>
              </a:rPr>
              <a:t> PT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Qtasnim</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adalah</a:t>
            </a:r>
            <a:r>
              <a:rPr lang="en-US" sz="2000" dirty="0">
                <a:effectLst/>
                <a:latin typeface="Times New Roman" panose="02020603050405020304" pitchFamily="18" charset="0"/>
                <a:ea typeface="Calibri" panose="020F0502020204030204" pitchFamily="34" charset="0"/>
                <a:cs typeface="Arial" panose="020B0604020202020204" pitchFamily="34" charset="0"/>
              </a:rPr>
              <a:t> RSU UMC.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Bekerja</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sama</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dalam</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bidang</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tranformasi</a:t>
            </a:r>
            <a:r>
              <a:rPr lang="en-US" sz="2000" dirty="0">
                <a:effectLst/>
                <a:latin typeface="Times New Roman" panose="02020603050405020304" pitchFamily="18" charset="0"/>
                <a:ea typeface="Calibri" panose="020F0502020204030204" pitchFamily="34" charset="0"/>
                <a:cs typeface="Arial" panose="020B0604020202020204" pitchFamily="34" charset="0"/>
              </a:rPr>
              <a:t> digital,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mengacu</a:t>
            </a:r>
            <a:r>
              <a:rPr lang="en-US" sz="2000" dirty="0">
                <a:effectLst/>
                <a:latin typeface="Times New Roman" panose="02020603050405020304" pitchFamily="18" charset="0"/>
                <a:ea typeface="Calibri" panose="020F0502020204030204" pitchFamily="34" charset="0"/>
                <a:cs typeface="Arial" panose="020B0604020202020204" pitchFamily="34" charset="0"/>
              </a:rPr>
              <a:t> pada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peraturang</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kementrian</a:t>
            </a:r>
            <a:r>
              <a:rPr lang="en-US" sz="2000" dirty="0">
                <a:effectLst/>
                <a:latin typeface="Times New Roman" panose="02020603050405020304" pitchFamily="18" charset="0"/>
                <a:ea typeface="Calibri" panose="020F0502020204030204" pitchFamily="34" charset="0"/>
                <a:cs typeface="Arial" panose="020B0604020202020204" pitchFamily="34" charset="0"/>
              </a:rPr>
              <a:t> Kesehatan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Permenkes</a:t>
            </a:r>
            <a:r>
              <a:rPr lang="en-US" sz="2000" dirty="0">
                <a:effectLst/>
                <a:latin typeface="Times New Roman" panose="02020603050405020304" pitchFamily="18" charset="0"/>
                <a:ea typeface="Calibri" panose="020F0502020204030204" pitchFamily="34" charset="0"/>
                <a:cs typeface="Arial" panose="020B0604020202020204" pitchFamily="34" charset="0"/>
              </a:rPr>
              <a:t> No.24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tahun</a:t>
            </a:r>
            <a:r>
              <a:rPr lang="en-US" sz="2000" dirty="0">
                <a:effectLst/>
                <a:latin typeface="Times New Roman" panose="02020603050405020304" pitchFamily="18" charset="0"/>
                <a:ea typeface="Calibri" panose="020F0502020204030204" pitchFamily="34" charset="0"/>
                <a:cs typeface="Arial" panose="020B0604020202020204" pitchFamily="34" charset="0"/>
              </a:rPr>
              <a:t> 2022)(</a:t>
            </a:r>
            <a:r>
              <a:rPr lang="en-US" sz="2000" dirty="0" err="1">
                <a:effectLst/>
                <a:latin typeface="Times New Roman" panose="02020603050405020304" pitchFamily="18" charset="0"/>
                <a:ea typeface="Calibri" panose="020F0502020204030204" pitchFamily="34" charset="0"/>
                <a:cs typeface="Arial" panose="020B0604020202020204" pitchFamily="34" charset="0"/>
              </a:rPr>
              <a:t>Permenkes</a:t>
            </a:r>
            <a:r>
              <a:rPr lang="en-US" sz="2000" dirty="0">
                <a:effectLst/>
                <a:latin typeface="Times New Roman" panose="02020603050405020304" pitchFamily="18" charset="0"/>
                <a:ea typeface="Calibri" panose="020F0502020204030204" pitchFamily="34" charset="0"/>
                <a:cs typeface="Arial" panose="020B0604020202020204" pitchFamily="34" charset="0"/>
              </a:rPr>
              <a:t> No. 24, 2022), yang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menjelaskan</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bahwasaannya</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setiap</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instansi</a:t>
            </a:r>
            <a:r>
              <a:rPr lang="en-US" sz="2000" dirty="0">
                <a:effectLst/>
                <a:latin typeface="Times New Roman" panose="02020603050405020304" pitchFamily="18" charset="0"/>
                <a:ea typeface="Calibri" panose="020F0502020204030204" pitchFamily="34" charset="0"/>
                <a:cs typeface="Arial" panose="020B0604020202020204" pitchFamily="34" charset="0"/>
              </a:rPr>
              <a:t> Kesehatan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harus</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mengadakan</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upaya</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rekam</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medik</a:t>
            </a:r>
            <a:r>
              <a:rPr lang="en-US" sz="2000" dirty="0">
                <a:effectLst/>
                <a:latin typeface="Times New Roman" panose="02020603050405020304" pitchFamily="18" charset="0"/>
                <a:ea typeface="Calibri" panose="020F0502020204030204" pitchFamily="34" charset="0"/>
                <a:cs typeface="Arial" panose="020B0604020202020204" pitchFamily="34" charset="0"/>
              </a:rPr>
              <a:t>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eletronik</a:t>
            </a:r>
            <a:r>
              <a:rPr lang="en-US" sz="2000" dirty="0">
                <a:effectLst/>
                <a:latin typeface="Times New Roman" panose="02020603050405020304" pitchFamily="18" charset="0"/>
                <a:ea typeface="Calibri" panose="020F0502020204030204" pitchFamily="34" charset="0"/>
                <a:cs typeface="Arial" panose="020B0604020202020204" pitchFamily="34" charset="0"/>
              </a:rPr>
              <a:t>.</a:t>
            </a:r>
            <a:endParaRPr lang="en-ID" sz="2000" dirty="0"/>
          </a:p>
        </p:txBody>
      </p:sp>
      <p:grpSp>
        <p:nvGrpSpPr>
          <p:cNvPr id="49" name="Group 30">
            <a:extLst>
              <a:ext uri="{FF2B5EF4-FFF2-40B4-BE49-F238E27FC236}">
                <a16:creationId xmlns:a16="http://schemas.microsoft.com/office/drawing/2014/main" id="{78C098FF-97D8-2E2C-1348-97AE24748A17}"/>
              </a:ext>
            </a:extLst>
          </p:cNvPr>
          <p:cNvGrpSpPr/>
          <p:nvPr/>
        </p:nvGrpSpPr>
        <p:grpSpPr>
          <a:xfrm>
            <a:off x="8529115" y="5385670"/>
            <a:ext cx="8304195" cy="2557328"/>
            <a:chOff x="0" y="0"/>
            <a:chExt cx="2187113" cy="673535"/>
          </a:xfrm>
        </p:grpSpPr>
        <p:sp>
          <p:nvSpPr>
            <p:cNvPr id="50" name="Freeform 31">
              <a:extLst>
                <a:ext uri="{FF2B5EF4-FFF2-40B4-BE49-F238E27FC236}">
                  <a16:creationId xmlns:a16="http://schemas.microsoft.com/office/drawing/2014/main" id="{258F93BC-9EFF-A766-463B-B09BBFB313A5}"/>
                </a:ext>
              </a:extLst>
            </p:cNvPr>
            <p:cNvSpPr/>
            <p:nvPr/>
          </p:nvSpPr>
          <p:spPr>
            <a:xfrm>
              <a:off x="0" y="0"/>
              <a:ext cx="2187113" cy="673535"/>
            </a:xfrm>
            <a:custGeom>
              <a:avLst/>
              <a:gdLst/>
              <a:ahLst/>
              <a:cxnLst/>
              <a:rect l="l" t="t" r="r" b="b"/>
              <a:pathLst>
                <a:path w="2187113" h="673535">
                  <a:moveTo>
                    <a:pt x="47547" y="0"/>
                  </a:moveTo>
                  <a:lnTo>
                    <a:pt x="2139566" y="0"/>
                  </a:lnTo>
                  <a:cubicBezTo>
                    <a:pt x="2152177" y="0"/>
                    <a:pt x="2164270" y="5009"/>
                    <a:pt x="2173187" y="13926"/>
                  </a:cubicBezTo>
                  <a:cubicBezTo>
                    <a:pt x="2182104" y="22843"/>
                    <a:pt x="2187113" y="34937"/>
                    <a:pt x="2187113" y="47547"/>
                  </a:cubicBezTo>
                  <a:lnTo>
                    <a:pt x="2187113" y="625988"/>
                  </a:lnTo>
                  <a:cubicBezTo>
                    <a:pt x="2187113" y="638598"/>
                    <a:pt x="2182104" y="650692"/>
                    <a:pt x="2173187" y="659609"/>
                  </a:cubicBezTo>
                  <a:cubicBezTo>
                    <a:pt x="2164270" y="668525"/>
                    <a:pt x="2152177" y="673535"/>
                    <a:pt x="2139566" y="673535"/>
                  </a:cubicBezTo>
                  <a:lnTo>
                    <a:pt x="47547" y="673535"/>
                  </a:lnTo>
                  <a:cubicBezTo>
                    <a:pt x="34937" y="673535"/>
                    <a:pt x="22843" y="668525"/>
                    <a:pt x="13926" y="659609"/>
                  </a:cubicBezTo>
                  <a:cubicBezTo>
                    <a:pt x="5009" y="650692"/>
                    <a:pt x="0" y="638598"/>
                    <a:pt x="0" y="625988"/>
                  </a:cubicBezTo>
                  <a:lnTo>
                    <a:pt x="0" y="47547"/>
                  </a:lnTo>
                  <a:cubicBezTo>
                    <a:pt x="0" y="34937"/>
                    <a:pt x="5009" y="22843"/>
                    <a:pt x="13926" y="13926"/>
                  </a:cubicBezTo>
                  <a:cubicBezTo>
                    <a:pt x="22843" y="5009"/>
                    <a:pt x="34937" y="0"/>
                    <a:pt x="47547" y="0"/>
                  </a:cubicBezTo>
                  <a:close/>
                </a:path>
              </a:pathLst>
            </a:custGeom>
            <a:solidFill>
              <a:srgbClr val="858789">
                <a:alpha val="40000"/>
              </a:srgbClr>
            </a:solidFill>
            <a:ln w="19050" cap="rnd">
              <a:solidFill>
                <a:srgbClr val="243342">
                  <a:alpha val="40000"/>
                </a:srgbClr>
              </a:solidFill>
              <a:prstDash val="solid"/>
              <a:round/>
            </a:ln>
          </p:spPr>
        </p:sp>
        <p:sp>
          <p:nvSpPr>
            <p:cNvPr id="51" name="TextBox 32">
              <a:extLst>
                <a:ext uri="{FF2B5EF4-FFF2-40B4-BE49-F238E27FC236}">
                  <a16:creationId xmlns:a16="http://schemas.microsoft.com/office/drawing/2014/main" id="{87F4ED19-6A06-8D6C-75B0-12FF62084FC1}"/>
                </a:ext>
              </a:extLst>
            </p:cNvPr>
            <p:cNvSpPr txBox="1"/>
            <p:nvPr/>
          </p:nvSpPr>
          <p:spPr>
            <a:xfrm>
              <a:off x="0" y="-38100"/>
              <a:ext cx="2187113" cy="711635"/>
            </a:xfrm>
            <a:prstGeom prst="rect">
              <a:avLst/>
            </a:prstGeom>
          </p:spPr>
          <p:txBody>
            <a:bodyPr lIns="50800" tIns="50800" rIns="50800" bIns="50800" rtlCol="0" anchor="ctr"/>
            <a:lstStyle/>
            <a:p>
              <a:pPr algn="ctr">
                <a:lnSpc>
                  <a:spcPts val="3362"/>
                </a:lnSpc>
              </a:pPr>
              <a:endParaRPr/>
            </a:p>
          </p:txBody>
        </p:sp>
      </p:grpSp>
      <p:sp>
        <p:nvSpPr>
          <p:cNvPr id="53" name="TextBox 52">
            <a:extLst>
              <a:ext uri="{FF2B5EF4-FFF2-40B4-BE49-F238E27FC236}">
                <a16:creationId xmlns:a16="http://schemas.microsoft.com/office/drawing/2014/main" id="{55485F49-1E23-C4F4-8A77-D5242400DC1C}"/>
              </a:ext>
            </a:extLst>
          </p:cNvPr>
          <p:cNvSpPr txBox="1"/>
          <p:nvPr/>
        </p:nvSpPr>
        <p:spPr>
          <a:xfrm>
            <a:off x="8525688" y="5545547"/>
            <a:ext cx="8222460" cy="2308324"/>
          </a:xfrm>
          <a:prstGeom prst="rect">
            <a:avLst/>
          </a:prstGeom>
          <a:noFill/>
        </p:spPr>
        <p:txBody>
          <a:bodyPr wrap="square">
            <a:spAutoFit/>
          </a:bodyPr>
          <a:lstStyle/>
          <a:p>
            <a:r>
              <a:rPr lang="en-ID" sz="2400" dirty="0" err="1">
                <a:effectLst/>
                <a:latin typeface="Times New Roman" panose="02020603050405020304" pitchFamily="18" charset="0"/>
                <a:ea typeface="Calibri" panose="020F0502020204030204" pitchFamily="34" charset="0"/>
                <a:cs typeface="Arial" panose="020B0604020202020204" pitchFamily="34" charset="0"/>
              </a:rPr>
              <a:t>Rekam</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Medik</a:t>
            </a:r>
            <a:r>
              <a:rPr lang="en-ID" sz="2400" dirty="0">
                <a:effectLst/>
                <a:latin typeface="Times New Roman" panose="02020603050405020304" pitchFamily="18" charset="0"/>
                <a:ea typeface="Calibri" panose="020F0502020204030204" pitchFamily="34" charset="0"/>
                <a:cs typeface="Arial" panose="020B0604020202020204" pitchFamily="34" charset="0"/>
              </a:rPr>
              <a:t> Elektronik (Electronic Medical Record/EMR)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merupakan</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inovasi</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teknologi</a:t>
            </a:r>
            <a:r>
              <a:rPr lang="en-ID" sz="2400" dirty="0">
                <a:effectLst/>
                <a:latin typeface="Times New Roman" panose="02020603050405020304" pitchFamily="18" charset="0"/>
                <a:ea typeface="Calibri" panose="020F0502020204030204" pitchFamily="34" charset="0"/>
                <a:cs typeface="Arial" panose="020B0604020202020204" pitchFamily="34" charset="0"/>
              </a:rPr>
              <a:t> yang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bertujuan</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untuk</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menggantikan</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sistem</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pencatatan</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rekam</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medis</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berbasis</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kertas</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menjadi</a:t>
            </a:r>
            <a:r>
              <a:rPr lang="en-ID" sz="2400" dirty="0">
                <a:effectLst/>
                <a:latin typeface="Times New Roman" panose="02020603050405020304" pitchFamily="18" charset="0"/>
                <a:ea typeface="Calibri" panose="020F0502020204030204" pitchFamily="34" charset="0"/>
                <a:cs typeface="Arial" panose="020B0604020202020204" pitchFamily="34" charset="0"/>
              </a:rPr>
              <a:t> digital.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Perubahan</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ini</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didorong</a:t>
            </a:r>
            <a:r>
              <a:rPr lang="en-ID" sz="2400" dirty="0">
                <a:effectLst/>
                <a:latin typeface="Times New Roman" panose="02020603050405020304" pitchFamily="18" charset="0"/>
                <a:ea typeface="Calibri" panose="020F0502020204030204" pitchFamily="34" charset="0"/>
                <a:cs typeface="Arial" panose="020B0604020202020204" pitchFamily="34" charset="0"/>
              </a:rPr>
              <a:t> oleh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perkembangan</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teknologi</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informasi</a:t>
            </a:r>
            <a:r>
              <a:rPr lang="en-ID" sz="2400" dirty="0">
                <a:effectLst/>
                <a:latin typeface="Times New Roman" panose="02020603050405020304" pitchFamily="18" charset="0"/>
                <a:ea typeface="Calibri" panose="020F0502020204030204" pitchFamily="34" charset="0"/>
                <a:cs typeface="Arial" panose="020B0604020202020204" pitchFamily="34" charset="0"/>
              </a:rPr>
              <a:t> yang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pesat</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serta</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kebutuhan</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untuk</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meningkatkan</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efisiensi</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keamanan</a:t>
            </a:r>
            <a:r>
              <a:rPr lang="en-ID" sz="2400" dirty="0">
                <a:effectLst/>
                <a:latin typeface="Times New Roman" panose="02020603050405020304" pitchFamily="18" charset="0"/>
                <a:ea typeface="Calibri" panose="020F0502020204030204" pitchFamily="34" charset="0"/>
                <a:cs typeface="Arial" panose="020B0604020202020204" pitchFamily="34" charset="0"/>
              </a:rPr>
              <a:t>, dan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kualitas</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pelayanan</a:t>
            </a:r>
            <a:r>
              <a:rPr lang="en-ID" sz="2400" dirty="0">
                <a:effectLst/>
                <a:latin typeface="Times New Roman" panose="02020603050405020304" pitchFamily="18" charset="0"/>
                <a:ea typeface="Calibri" panose="020F0502020204030204" pitchFamily="34" charset="0"/>
                <a:cs typeface="Arial" panose="020B0604020202020204" pitchFamily="34" charset="0"/>
              </a:rPr>
              <a:t> </a:t>
            </a:r>
            <a:r>
              <a:rPr lang="en-ID" sz="2400" dirty="0" err="1">
                <a:effectLst/>
                <a:latin typeface="Times New Roman" panose="02020603050405020304" pitchFamily="18" charset="0"/>
                <a:ea typeface="Calibri" panose="020F0502020204030204" pitchFamily="34" charset="0"/>
                <a:cs typeface="Arial" panose="020B0604020202020204" pitchFamily="34" charset="0"/>
              </a:rPr>
              <a:t>kesehatan</a:t>
            </a:r>
            <a:r>
              <a:rPr lang="en-ID" sz="2400" dirty="0">
                <a:effectLst/>
                <a:latin typeface="Times New Roman" panose="02020603050405020304" pitchFamily="18" charset="0"/>
                <a:ea typeface="Calibri" panose="020F0502020204030204" pitchFamily="34" charset="0"/>
                <a:cs typeface="Arial" panose="020B0604020202020204" pitchFamily="34" charset="0"/>
              </a:rPr>
              <a:t>.</a:t>
            </a:r>
            <a:endParaRPr lang="en-ID" sz="2400" dirty="0"/>
          </a:p>
        </p:txBody>
      </p:sp>
    </p:spTree>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p:cNvSpPr txBox="1"/>
          <p:nvPr/>
        </p:nvSpPr>
        <p:spPr>
          <a:xfrm>
            <a:off x="9475695" y="1243266"/>
            <a:ext cx="6584507" cy="1579920"/>
          </a:xfrm>
          <a:prstGeom prst="rect">
            <a:avLst/>
          </a:prstGeom>
        </p:spPr>
        <p:txBody>
          <a:bodyPr lIns="0" tIns="0" rIns="0" bIns="0" rtlCol="0" anchor="t">
            <a:spAutoFit/>
          </a:bodyPr>
          <a:lstStyle/>
          <a:p>
            <a:pPr algn="ctr">
              <a:lnSpc>
                <a:spcPts val="5980"/>
              </a:lnSpc>
            </a:pPr>
            <a:r>
              <a:rPr lang="en-US" sz="6500" b="1" dirty="0" err="1">
                <a:solidFill>
                  <a:srgbClr val="243342"/>
                </a:solidFill>
                <a:latin typeface="Karnchang Bold"/>
                <a:ea typeface="Karnchang Bold"/>
                <a:cs typeface="Karnchang Bold"/>
                <a:sym typeface="Karnchang Bold"/>
              </a:rPr>
              <a:t>Rumusan</a:t>
            </a:r>
            <a:r>
              <a:rPr lang="en-US" sz="6500" b="1" dirty="0">
                <a:solidFill>
                  <a:srgbClr val="243342"/>
                </a:solidFill>
                <a:latin typeface="Karnchang Bold"/>
                <a:ea typeface="Karnchang Bold"/>
                <a:cs typeface="Karnchang Bold"/>
                <a:sym typeface="Karnchang Bold"/>
              </a:rPr>
              <a:t> </a:t>
            </a:r>
            <a:r>
              <a:rPr lang="en-US" sz="6500" b="1" dirty="0" err="1">
                <a:solidFill>
                  <a:srgbClr val="243342"/>
                </a:solidFill>
                <a:latin typeface="Karnchang Bold"/>
                <a:ea typeface="Karnchang Bold"/>
                <a:cs typeface="Karnchang Bold"/>
                <a:sym typeface="Karnchang Bold"/>
              </a:rPr>
              <a:t>Masalah</a:t>
            </a:r>
            <a:endParaRPr lang="en-US" sz="6500" b="1" dirty="0">
              <a:solidFill>
                <a:srgbClr val="243342"/>
              </a:solidFill>
              <a:latin typeface="Karnchang Bold"/>
              <a:ea typeface="Karnchang Bold"/>
              <a:cs typeface="Karnchang Bold"/>
              <a:sym typeface="Karnchang Bold"/>
            </a:endParaRPr>
          </a:p>
        </p:txBody>
      </p:sp>
      <p:sp>
        <p:nvSpPr>
          <p:cNvPr id="33" name="TextBox 33"/>
          <p:cNvSpPr txBox="1"/>
          <p:nvPr/>
        </p:nvSpPr>
        <p:spPr>
          <a:xfrm>
            <a:off x="1490452" y="3806190"/>
            <a:ext cx="6438273" cy="462434"/>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ea typeface="Karnchang"/>
                <a:cs typeface="Karnchang"/>
                <a:sym typeface="Karnchang"/>
              </a:rPr>
              <a:t> </a:t>
            </a:r>
          </a:p>
        </p:txBody>
      </p:sp>
      <p:grpSp>
        <p:nvGrpSpPr>
          <p:cNvPr id="34" name="Group 34"/>
          <p:cNvGrpSpPr/>
          <p:nvPr/>
        </p:nvGrpSpPr>
        <p:grpSpPr>
          <a:xfrm>
            <a:off x="15665503" y="317552"/>
            <a:ext cx="2042119" cy="650325"/>
            <a:chOff x="0" y="0"/>
            <a:chExt cx="537842" cy="171279"/>
          </a:xfrm>
        </p:grpSpPr>
        <p:sp>
          <p:nvSpPr>
            <p:cNvPr id="35" name="Freeform 35"/>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36" name="TextBox 36"/>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37" name="Group 37"/>
          <p:cNvGrpSpPr/>
          <p:nvPr/>
        </p:nvGrpSpPr>
        <p:grpSpPr>
          <a:xfrm>
            <a:off x="629723" y="9258300"/>
            <a:ext cx="6961669" cy="627749"/>
            <a:chOff x="0" y="0"/>
            <a:chExt cx="1833526" cy="165333"/>
          </a:xfrm>
        </p:grpSpPr>
        <p:sp>
          <p:nvSpPr>
            <p:cNvPr id="38" name="Freeform 38"/>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9" name="TextBox 39"/>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54" name="TextBox 54"/>
          <p:cNvSpPr txBox="1"/>
          <p:nvPr/>
        </p:nvSpPr>
        <p:spPr>
          <a:xfrm>
            <a:off x="787067" y="9276256"/>
            <a:ext cx="7046259" cy="458486"/>
          </a:xfrm>
          <a:prstGeom prst="rect">
            <a:avLst/>
          </a:prstGeom>
        </p:spPr>
        <p:txBody>
          <a:bodyPr lIns="0" tIns="0" rIns="0" bIns="0" rtlCol="0" anchor="t">
            <a:spAutoFit/>
          </a:bodyPr>
          <a:lstStyle/>
          <a:p>
            <a:pPr algn="l">
              <a:lnSpc>
                <a:spcPts val="2986"/>
              </a:lnSpc>
            </a:pPr>
            <a:r>
              <a:rPr lang="en-US" sz="2133">
                <a:solidFill>
                  <a:srgbClr val="E6EAEF"/>
                </a:solidFill>
                <a:latin typeface="Karnchang"/>
                <a:ea typeface="Karnchang"/>
                <a:cs typeface="Karnchang"/>
                <a:sym typeface="Karnchang"/>
              </a:rPr>
              <a:t>Universitas Islam Nusantara | Teknik Informatika | 2025</a:t>
            </a:r>
          </a:p>
        </p:txBody>
      </p:sp>
      <p:sp>
        <p:nvSpPr>
          <p:cNvPr id="55" name="TextBox 25">
            <a:extLst>
              <a:ext uri="{FF2B5EF4-FFF2-40B4-BE49-F238E27FC236}">
                <a16:creationId xmlns:a16="http://schemas.microsoft.com/office/drawing/2014/main" id="{5D83036D-764A-78DC-C5B4-766E22D98E68}"/>
              </a:ext>
            </a:extLst>
          </p:cNvPr>
          <p:cNvSpPr txBox="1"/>
          <p:nvPr/>
        </p:nvSpPr>
        <p:spPr>
          <a:xfrm>
            <a:off x="1450457" y="1274317"/>
            <a:ext cx="6584507" cy="1579920"/>
          </a:xfrm>
          <a:prstGeom prst="rect">
            <a:avLst/>
          </a:prstGeom>
        </p:spPr>
        <p:txBody>
          <a:bodyPr lIns="0" tIns="0" rIns="0" bIns="0" rtlCol="0" anchor="t">
            <a:spAutoFit/>
          </a:bodyPr>
          <a:lstStyle/>
          <a:p>
            <a:pPr algn="ctr">
              <a:lnSpc>
                <a:spcPts val="5980"/>
              </a:lnSpc>
            </a:pPr>
            <a:r>
              <a:rPr lang="en-US" sz="6500" b="1" dirty="0" err="1">
                <a:solidFill>
                  <a:srgbClr val="243342"/>
                </a:solidFill>
                <a:latin typeface="Karnchang Bold"/>
                <a:ea typeface="Karnchang Bold"/>
                <a:cs typeface="Karnchang Bold"/>
                <a:sym typeface="Karnchang Bold"/>
              </a:rPr>
              <a:t>Identifikasi</a:t>
            </a:r>
            <a:endParaRPr lang="en-US" sz="6500" b="1" dirty="0">
              <a:solidFill>
                <a:srgbClr val="243342"/>
              </a:solidFill>
              <a:latin typeface="Karnchang Bold"/>
              <a:ea typeface="Karnchang Bold"/>
              <a:cs typeface="Karnchang Bold"/>
              <a:sym typeface="Karnchang Bold"/>
            </a:endParaRPr>
          </a:p>
          <a:p>
            <a:pPr algn="ctr">
              <a:lnSpc>
                <a:spcPts val="5980"/>
              </a:lnSpc>
            </a:pPr>
            <a:r>
              <a:rPr lang="en-US" sz="6500" b="1" dirty="0" err="1">
                <a:solidFill>
                  <a:srgbClr val="243342"/>
                </a:solidFill>
                <a:latin typeface="Karnchang Bold"/>
                <a:ea typeface="Karnchang Bold"/>
                <a:cs typeface="Karnchang Bold"/>
                <a:sym typeface="Karnchang Bold"/>
              </a:rPr>
              <a:t>Masalah</a:t>
            </a:r>
            <a:endParaRPr lang="en-US" sz="6500" b="1" dirty="0">
              <a:solidFill>
                <a:srgbClr val="243342"/>
              </a:solidFill>
              <a:latin typeface="Karnchang Bold"/>
              <a:ea typeface="Karnchang Bold"/>
              <a:cs typeface="Karnchang Bold"/>
              <a:sym typeface="Karnchang Bold"/>
            </a:endParaRPr>
          </a:p>
        </p:txBody>
      </p:sp>
      <p:sp>
        <p:nvSpPr>
          <p:cNvPr id="58" name="TextBox 57">
            <a:extLst>
              <a:ext uri="{FF2B5EF4-FFF2-40B4-BE49-F238E27FC236}">
                <a16:creationId xmlns:a16="http://schemas.microsoft.com/office/drawing/2014/main" id="{0509403B-5D47-ED2B-9D77-0182AD227A82}"/>
              </a:ext>
            </a:extLst>
          </p:cNvPr>
          <p:cNvSpPr txBox="1"/>
          <p:nvPr/>
        </p:nvSpPr>
        <p:spPr>
          <a:xfrm>
            <a:off x="1530516" y="3129626"/>
            <a:ext cx="6165683" cy="5011949"/>
          </a:xfrm>
          <a:prstGeom prst="rect">
            <a:avLst/>
          </a:prstGeom>
          <a:noFill/>
        </p:spPr>
        <p:txBody>
          <a:bodyPr wrap="square">
            <a:spAutoFit/>
          </a:bodyPr>
          <a:lstStyle/>
          <a:p>
            <a:pPr marL="342900" lvl="0" indent="-342900" algn="just">
              <a:lnSpc>
                <a:spcPct val="150000"/>
              </a:lnSpc>
              <a:buFont typeface="+mj-lt"/>
              <a:buAutoNum type="arabicPeriod"/>
            </a:pPr>
            <a:r>
              <a:rPr lang="en-ID" sz="2400" b="1" dirty="0" err="1">
                <a:effectLst/>
                <a:latin typeface="Times New Roman" panose="02020603050405020304" pitchFamily="18" charset="0"/>
                <a:ea typeface="Calibri" panose="020F0502020204030204" pitchFamily="34" charset="0"/>
                <a:cs typeface="Arial" panose="020B0604020202020204" pitchFamily="34" charset="0"/>
              </a:rPr>
              <a:t>Sistem</a:t>
            </a:r>
            <a:r>
              <a:rPr lang="en-ID" sz="2400" b="1" dirty="0">
                <a:effectLst/>
                <a:latin typeface="Times New Roman" panose="02020603050405020304" pitchFamily="18" charset="0"/>
                <a:ea typeface="Calibri" panose="020F0502020204030204" pitchFamily="34" charset="0"/>
                <a:cs typeface="Arial" panose="020B0604020202020204" pitchFamily="34" charset="0"/>
              </a:rPr>
              <a:t>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rekam</a:t>
            </a:r>
            <a:r>
              <a:rPr lang="en-ID" sz="2400" b="1" dirty="0">
                <a:effectLst/>
                <a:latin typeface="Times New Roman" panose="02020603050405020304" pitchFamily="18" charset="0"/>
                <a:ea typeface="Calibri" panose="020F0502020204030204" pitchFamily="34" charset="0"/>
                <a:cs typeface="Arial" panose="020B0604020202020204" pitchFamily="34" charset="0"/>
              </a:rPr>
              <a:t>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medis</a:t>
            </a:r>
            <a:r>
              <a:rPr lang="en-ID" sz="2400" b="1" dirty="0">
                <a:effectLst/>
                <a:latin typeface="Times New Roman" panose="02020603050405020304" pitchFamily="18" charset="0"/>
                <a:ea typeface="Calibri" panose="020F0502020204030204" pitchFamily="34" charset="0"/>
                <a:cs typeface="Arial" panose="020B0604020202020204" pitchFamily="34" charset="0"/>
              </a:rPr>
              <a:t> yang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masih</a:t>
            </a:r>
            <a:r>
              <a:rPr lang="en-ID" sz="2400" b="1" dirty="0">
                <a:effectLst/>
                <a:latin typeface="Times New Roman" panose="02020603050405020304" pitchFamily="18" charset="0"/>
                <a:ea typeface="Calibri" panose="020F0502020204030204" pitchFamily="34" charset="0"/>
                <a:cs typeface="Arial" panose="020B0604020202020204" pitchFamily="34" charset="0"/>
              </a:rPr>
              <a:t>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bersifat</a:t>
            </a:r>
            <a:r>
              <a:rPr lang="en-ID" sz="2400" b="1" dirty="0">
                <a:effectLst/>
                <a:latin typeface="Times New Roman" panose="02020603050405020304" pitchFamily="18" charset="0"/>
                <a:ea typeface="Calibri" panose="020F0502020204030204" pitchFamily="34" charset="0"/>
                <a:cs typeface="Arial" panose="020B0604020202020204" pitchFamily="34" charset="0"/>
              </a:rPr>
              <a:t> manual, yang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dirasa</a:t>
            </a:r>
            <a:r>
              <a:rPr lang="en-ID" sz="2400" b="1" dirty="0">
                <a:effectLst/>
                <a:latin typeface="Times New Roman" panose="02020603050405020304" pitchFamily="18" charset="0"/>
                <a:ea typeface="Calibri" panose="020F0502020204030204" pitchFamily="34" charset="0"/>
                <a:cs typeface="Arial" panose="020B0604020202020204" pitchFamily="34" charset="0"/>
              </a:rPr>
              <a:t>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kurang</a:t>
            </a:r>
            <a:r>
              <a:rPr lang="en-ID" sz="2400" b="1" dirty="0">
                <a:effectLst/>
                <a:latin typeface="Times New Roman" panose="02020603050405020304" pitchFamily="18" charset="0"/>
                <a:ea typeface="Calibri" panose="020F0502020204030204" pitchFamily="34" charset="0"/>
                <a:cs typeface="Arial" panose="020B0604020202020204" pitchFamily="34" charset="0"/>
              </a:rPr>
              <a:t>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efektif</a:t>
            </a:r>
            <a:r>
              <a:rPr lang="en-ID" sz="2400" b="1" dirty="0">
                <a:effectLst/>
                <a:latin typeface="Times New Roman" panose="02020603050405020304" pitchFamily="18" charset="0"/>
                <a:ea typeface="Calibri" panose="020F0502020204030204" pitchFamily="34" charset="0"/>
                <a:cs typeface="Arial" panose="020B0604020202020204" pitchFamily="34" charset="0"/>
              </a:rPr>
              <a:t> dan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efesien</a:t>
            </a:r>
            <a:r>
              <a:rPr lang="en-ID" sz="2400" b="1" dirty="0">
                <a:effectLst/>
                <a:latin typeface="Times New Roman" panose="02020603050405020304" pitchFamily="18" charset="0"/>
                <a:ea typeface="Calibri" panose="020F0502020204030204" pitchFamily="34" charset="0"/>
                <a:cs typeface="Arial" panose="020B0604020202020204" pitchFamily="34" charset="0"/>
              </a:rPr>
              <a:t>.</a:t>
            </a:r>
          </a:p>
          <a:p>
            <a:pPr marL="342900" lvl="0" indent="-342900" algn="just">
              <a:lnSpc>
                <a:spcPct val="150000"/>
              </a:lnSpc>
              <a:buFont typeface="+mj-lt"/>
              <a:buAutoNum type="arabicPeriod"/>
            </a:pPr>
            <a:r>
              <a:rPr lang="en-ID" sz="2400" b="1" dirty="0" err="1">
                <a:effectLst/>
                <a:latin typeface="Times New Roman" panose="02020603050405020304" pitchFamily="18" charset="0"/>
                <a:ea typeface="Calibri" panose="020F0502020204030204" pitchFamily="34" charset="0"/>
                <a:cs typeface="Arial" panose="020B0604020202020204" pitchFamily="34" charset="0"/>
              </a:rPr>
              <a:t>Kepatuhan</a:t>
            </a:r>
            <a:r>
              <a:rPr lang="en-ID" sz="2400" b="1" dirty="0">
                <a:effectLst/>
                <a:latin typeface="Times New Roman" panose="02020603050405020304" pitchFamily="18" charset="0"/>
                <a:ea typeface="Calibri" panose="020F0502020204030204" pitchFamily="34" charset="0"/>
                <a:cs typeface="Arial" panose="020B0604020202020204" pitchFamily="34" charset="0"/>
              </a:rPr>
              <a:t>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terhadap</a:t>
            </a:r>
            <a:r>
              <a:rPr lang="en-ID" sz="2400" b="1" dirty="0">
                <a:effectLst/>
                <a:latin typeface="Times New Roman" panose="02020603050405020304" pitchFamily="18" charset="0"/>
                <a:ea typeface="Calibri" panose="020F0502020204030204" pitchFamily="34" charset="0"/>
                <a:cs typeface="Arial" panose="020B0604020202020204" pitchFamily="34" charset="0"/>
              </a:rPr>
              <a:t>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Regulasi</a:t>
            </a:r>
            <a:r>
              <a:rPr lang="en-ID" sz="2400" b="1" dirty="0">
                <a:effectLst/>
                <a:latin typeface="Times New Roman" panose="02020603050405020304" pitchFamily="18" charset="0"/>
                <a:ea typeface="Calibri" panose="020F0502020204030204" pitchFamily="34" charset="0"/>
                <a:cs typeface="Arial" panose="020B0604020202020204" pitchFamily="34" charset="0"/>
              </a:rPr>
              <a:t>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Permenkes</a:t>
            </a:r>
            <a:r>
              <a:rPr lang="en-ID" sz="2400" b="1" dirty="0">
                <a:effectLst/>
                <a:latin typeface="Times New Roman" panose="02020603050405020304" pitchFamily="18" charset="0"/>
                <a:ea typeface="Calibri" panose="020F0502020204030204" pitchFamily="34" charset="0"/>
                <a:cs typeface="Arial" panose="020B0604020202020204" pitchFamily="34" charset="0"/>
              </a:rPr>
              <a:t> No. 24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Tahun</a:t>
            </a:r>
            <a:r>
              <a:rPr lang="en-ID" sz="2400" b="1" dirty="0">
                <a:effectLst/>
                <a:latin typeface="Times New Roman" panose="02020603050405020304" pitchFamily="18" charset="0"/>
                <a:ea typeface="Calibri" panose="020F0502020204030204" pitchFamily="34" charset="0"/>
                <a:cs typeface="Arial" panose="020B0604020202020204" pitchFamily="34" charset="0"/>
              </a:rPr>
              <a:t> 2022, yang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mengharuskan</a:t>
            </a:r>
            <a:r>
              <a:rPr lang="en-ID" sz="2400" b="1" dirty="0">
                <a:effectLst/>
                <a:latin typeface="Times New Roman" panose="02020603050405020304" pitchFamily="18" charset="0"/>
                <a:ea typeface="Calibri" panose="020F0502020204030204" pitchFamily="34" charset="0"/>
                <a:cs typeface="Arial" panose="020B0604020202020204" pitchFamily="34" charset="0"/>
              </a:rPr>
              <a:t>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setiap</a:t>
            </a:r>
            <a:r>
              <a:rPr lang="en-ID" sz="2400" b="1" dirty="0">
                <a:effectLst/>
                <a:latin typeface="Times New Roman" panose="02020603050405020304" pitchFamily="18" charset="0"/>
                <a:ea typeface="Calibri" panose="020F0502020204030204" pitchFamily="34" charset="0"/>
                <a:cs typeface="Arial" panose="020B0604020202020204" pitchFamily="34" charset="0"/>
              </a:rPr>
              <a:t>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fasilitas</a:t>
            </a:r>
            <a:r>
              <a:rPr lang="en-ID" sz="2400" b="1" dirty="0">
                <a:effectLst/>
                <a:latin typeface="Times New Roman" panose="02020603050405020304" pitchFamily="18" charset="0"/>
                <a:ea typeface="Calibri" panose="020F0502020204030204" pitchFamily="34" charset="0"/>
                <a:cs typeface="Arial" panose="020B0604020202020204" pitchFamily="34" charset="0"/>
              </a:rPr>
              <a:t> Kesehatan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mempunyai</a:t>
            </a:r>
            <a:r>
              <a:rPr lang="en-ID" sz="2400" b="1" dirty="0">
                <a:effectLst/>
                <a:latin typeface="Times New Roman" panose="02020603050405020304" pitchFamily="18" charset="0"/>
                <a:ea typeface="Calibri" panose="020F0502020204030204" pitchFamily="34" charset="0"/>
                <a:cs typeface="Arial" panose="020B0604020202020204" pitchFamily="34" charset="0"/>
              </a:rPr>
              <a:t>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rekam</a:t>
            </a:r>
            <a:r>
              <a:rPr lang="en-ID" sz="2400" b="1" dirty="0">
                <a:effectLst/>
                <a:latin typeface="Times New Roman" panose="02020603050405020304" pitchFamily="18" charset="0"/>
                <a:ea typeface="Calibri" panose="020F0502020204030204" pitchFamily="34" charset="0"/>
                <a:cs typeface="Arial" panose="020B0604020202020204" pitchFamily="34" charset="0"/>
              </a:rPr>
              <a:t>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medik</a:t>
            </a:r>
            <a:r>
              <a:rPr lang="en-ID" sz="2400" b="1" dirty="0">
                <a:effectLst/>
                <a:latin typeface="Times New Roman" panose="02020603050405020304" pitchFamily="18" charset="0"/>
                <a:ea typeface="Calibri" panose="020F0502020204030204" pitchFamily="34" charset="0"/>
                <a:cs typeface="Arial" panose="020B0604020202020204" pitchFamily="34" charset="0"/>
              </a:rPr>
              <a:t>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elektronik</a:t>
            </a:r>
            <a:endParaRPr lang="en-ID" sz="2400" b="1"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50000"/>
              </a:lnSpc>
              <a:spcAft>
                <a:spcPts val="800"/>
              </a:spcAft>
              <a:buFont typeface="+mj-lt"/>
              <a:buAutoNum type="arabicPeriod"/>
            </a:pPr>
            <a:r>
              <a:rPr lang="en-ID" sz="2400" b="1" dirty="0" err="1">
                <a:effectLst/>
                <a:latin typeface="Times New Roman" panose="02020603050405020304" pitchFamily="18" charset="0"/>
                <a:ea typeface="Calibri" panose="020F0502020204030204" pitchFamily="34" charset="0"/>
                <a:cs typeface="Arial" panose="020B0604020202020204" pitchFamily="34" charset="0"/>
              </a:rPr>
              <a:t>Keamanan</a:t>
            </a:r>
            <a:r>
              <a:rPr lang="en-ID" sz="2400" b="1" dirty="0">
                <a:effectLst/>
                <a:latin typeface="Times New Roman" panose="02020603050405020304" pitchFamily="18" charset="0"/>
                <a:ea typeface="Calibri" panose="020F0502020204030204" pitchFamily="34" charset="0"/>
                <a:cs typeface="Arial" panose="020B0604020202020204" pitchFamily="34" charset="0"/>
              </a:rPr>
              <a:t> dan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kerahasiaan</a:t>
            </a:r>
            <a:r>
              <a:rPr lang="en-ID" sz="2400" b="1" dirty="0">
                <a:effectLst/>
                <a:latin typeface="Times New Roman" panose="02020603050405020304" pitchFamily="18" charset="0"/>
                <a:ea typeface="Calibri" panose="020F0502020204030204" pitchFamily="34" charset="0"/>
                <a:cs typeface="Arial" panose="020B0604020202020204" pitchFamily="34" charset="0"/>
              </a:rPr>
              <a:t> data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pasien</a:t>
            </a:r>
            <a:r>
              <a:rPr lang="en-ID" sz="2400" b="1" dirty="0">
                <a:effectLst/>
                <a:latin typeface="Times New Roman" panose="02020603050405020304" pitchFamily="18" charset="0"/>
                <a:ea typeface="Calibri" panose="020F0502020204030204" pitchFamily="34" charset="0"/>
                <a:cs typeface="Arial" panose="020B0604020202020204" pitchFamily="34" charset="0"/>
              </a:rPr>
              <a:t> yang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masih</a:t>
            </a:r>
            <a:r>
              <a:rPr lang="en-ID" sz="2400" b="1" dirty="0">
                <a:effectLst/>
                <a:latin typeface="Times New Roman" panose="02020603050405020304" pitchFamily="18" charset="0"/>
                <a:ea typeface="Calibri" panose="020F0502020204030204" pitchFamily="34" charset="0"/>
                <a:cs typeface="Arial" panose="020B0604020202020204" pitchFamily="34" charset="0"/>
              </a:rPr>
              <a:t>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belum</a:t>
            </a:r>
            <a:r>
              <a:rPr lang="en-ID" sz="2400" b="1" dirty="0">
                <a:effectLst/>
                <a:latin typeface="Times New Roman" panose="02020603050405020304" pitchFamily="18" charset="0"/>
                <a:ea typeface="Calibri" panose="020F0502020204030204" pitchFamily="34" charset="0"/>
                <a:cs typeface="Arial" panose="020B0604020202020204" pitchFamily="34" charset="0"/>
              </a:rPr>
              <a:t>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terjamin</a:t>
            </a:r>
            <a:r>
              <a:rPr lang="en-ID" sz="2400" b="1" dirty="0">
                <a:effectLst/>
                <a:latin typeface="Times New Roman" panose="02020603050405020304" pitchFamily="18" charset="0"/>
                <a:ea typeface="Calibri" panose="020F0502020204030204" pitchFamily="34" charset="0"/>
                <a:cs typeface="Arial" panose="020B0604020202020204" pitchFamily="34" charset="0"/>
              </a:rPr>
              <a:t> </a:t>
            </a:r>
            <a:r>
              <a:rPr lang="en-ID" sz="2400" b="1" dirty="0" err="1">
                <a:effectLst/>
                <a:latin typeface="Times New Roman" panose="02020603050405020304" pitchFamily="18" charset="0"/>
                <a:ea typeface="Calibri" panose="020F0502020204030204" pitchFamily="34" charset="0"/>
                <a:cs typeface="Arial" panose="020B0604020202020204" pitchFamily="34" charset="0"/>
              </a:rPr>
              <a:t>aman</a:t>
            </a:r>
            <a:endParaRPr lang="en-ID" sz="2400" b="1" dirty="0">
              <a:effectLst/>
              <a:latin typeface="Times New Roman" panose="02020603050405020304" pitchFamily="18" charset="0"/>
              <a:ea typeface="Calibri" panose="020F050202020403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8BDAA951-A2DF-B7EE-EAF4-AA9DFD740E92}"/>
              </a:ext>
            </a:extLst>
          </p:cNvPr>
          <p:cNvSpPr txBox="1"/>
          <p:nvPr/>
        </p:nvSpPr>
        <p:spPr>
          <a:xfrm>
            <a:off x="9406533" y="3019662"/>
            <a:ext cx="7310860" cy="6119945"/>
          </a:xfrm>
          <a:prstGeom prst="rect">
            <a:avLst/>
          </a:prstGeom>
          <a:noFill/>
        </p:spPr>
        <p:txBody>
          <a:bodyPr wrap="square">
            <a:spAutoFit/>
          </a:bodyPr>
          <a:lstStyle/>
          <a:p>
            <a:pPr marL="342900" lvl="0" indent="-342900" algn="just">
              <a:lnSpc>
                <a:spcPct val="150000"/>
              </a:lnSpc>
              <a:buFont typeface="+mj-lt"/>
              <a:buAutoNum type="arabicPeriod"/>
            </a:pP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Bagaimana</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cara</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mengatasi</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ketergantungan</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pada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sistem</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rekam</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medis</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manual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meningkatkan</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efisiensi</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pelayanan</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kesehatan</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D" sz="2400" b="1"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50000"/>
              </a:lnSpc>
              <a:buFont typeface="+mj-lt"/>
              <a:buAutoNum type="arabicPeriod"/>
            </a:pP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Apa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saja</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strategi yang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dapat</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dilakukan</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oleh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fasilitas</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kesehatan</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memenuhi</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regulasi</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Permenkes</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No. 24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Tahun</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2022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terkait</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penerapan</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rekam</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medis</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elektronik</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D" sz="2400" b="1"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50000"/>
              </a:lnSpc>
              <a:spcAft>
                <a:spcPts val="800"/>
              </a:spcAft>
              <a:buFont typeface="+mj-lt"/>
              <a:buAutoNum type="arabicPeriod"/>
            </a:pP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Bagaimana</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upaya</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yang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dapat</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dilakukan</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untuk</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menjamin</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keamanan</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dan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kerahasiaan</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data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pasien</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dalam</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implementasi</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sistem</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rekam</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medis</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D" sz="2400" b="1" dirty="0" err="1">
                <a:effectLst/>
                <a:latin typeface="Times New Roman" panose="02020603050405020304" pitchFamily="18" charset="0"/>
                <a:ea typeface="Times New Roman" panose="02020603050405020304" pitchFamily="18" charset="0"/>
                <a:cs typeface="Times New Roman" panose="02020603050405020304" pitchFamily="18" charset="0"/>
              </a:rPr>
              <a:t>elektronik</a:t>
            </a:r>
            <a:r>
              <a:rPr lang="en-ID" sz="24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D" sz="2400" b="1" dirty="0">
              <a:effectLst/>
              <a:latin typeface="Times New Roman" panose="02020603050405020304" pitchFamily="18" charset="0"/>
              <a:ea typeface="Calibri" panose="020F0502020204030204" pitchFamily="34" charset="0"/>
              <a:cs typeface="Arial" panose="020B0604020202020204" pitchFamily="34" charset="0"/>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a:extLst>
            <a:ext uri="{FF2B5EF4-FFF2-40B4-BE49-F238E27FC236}">
              <a16:creationId xmlns:a16="http://schemas.microsoft.com/office/drawing/2014/main" id="{6598B38C-CC8A-ACB6-3726-6FC9A662813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7639B19B-9A31-494D-8D21-76843D8AF4B9}"/>
              </a:ext>
            </a:extLst>
          </p:cNvPr>
          <p:cNvGrpSpPr/>
          <p:nvPr/>
        </p:nvGrpSpPr>
        <p:grpSpPr>
          <a:xfrm>
            <a:off x="787067" y="592941"/>
            <a:ext cx="16713866" cy="9101117"/>
            <a:chOff x="0" y="0"/>
            <a:chExt cx="4402006" cy="2397002"/>
          </a:xfrm>
        </p:grpSpPr>
        <p:sp>
          <p:nvSpPr>
            <p:cNvPr id="3" name="Freeform 3">
              <a:extLst>
                <a:ext uri="{FF2B5EF4-FFF2-40B4-BE49-F238E27FC236}">
                  <a16:creationId xmlns:a16="http://schemas.microsoft.com/office/drawing/2014/main" id="{100551BF-E30D-84C8-2429-DF8CA0AA0DEE}"/>
                </a:ext>
              </a:extLst>
            </p:cNvPr>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a:extLst>
                <a:ext uri="{FF2B5EF4-FFF2-40B4-BE49-F238E27FC236}">
                  <a16:creationId xmlns:a16="http://schemas.microsoft.com/office/drawing/2014/main" id="{2A6C5A3E-C29A-7B53-BDF0-2F958D92CFA8}"/>
                </a:ext>
              </a:extLst>
            </p:cNvPr>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a:extLst>
              <a:ext uri="{FF2B5EF4-FFF2-40B4-BE49-F238E27FC236}">
                <a16:creationId xmlns:a16="http://schemas.microsoft.com/office/drawing/2014/main" id="{87A9E39A-76CD-39DE-BA8A-F9DF6DA95927}"/>
              </a:ext>
            </a:extLst>
          </p:cNvPr>
          <p:cNvGrpSpPr/>
          <p:nvPr/>
        </p:nvGrpSpPr>
        <p:grpSpPr>
          <a:xfrm rot="-7538080">
            <a:off x="-7029811" y="-5584933"/>
            <a:ext cx="9808447" cy="9331824"/>
            <a:chOff x="0" y="0"/>
            <a:chExt cx="13077930" cy="12442432"/>
          </a:xfrm>
        </p:grpSpPr>
        <p:grpSp>
          <p:nvGrpSpPr>
            <p:cNvPr id="6" name="Group 6">
              <a:extLst>
                <a:ext uri="{FF2B5EF4-FFF2-40B4-BE49-F238E27FC236}">
                  <a16:creationId xmlns:a16="http://schemas.microsoft.com/office/drawing/2014/main" id="{A2F363B6-0D6F-90F0-8A94-D72BD1140C13}"/>
                </a:ext>
              </a:extLst>
            </p:cNvPr>
            <p:cNvGrpSpPr/>
            <p:nvPr/>
          </p:nvGrpSpPr>
          <p:grpSpPr>
            <a:xfrm rot="2252144">
              <a:off x="1498251" y="1484738"/>
              <a:ext cx="7399579" cy="7432687"/>
              <a:chOff x="0" y="0"/>
              <a:chExt cx="2816645" cy="2829248"/>
            </a:xfrm>
          </p:grpSpPr>
          <p:sp>
            <p:nvSpPr>
              <p:cNvPr id="7" name="Freeform 7">
                <a:extLst>
                  <a:ext uri="{FF2B5EF4-FFF2-40B4-BE49-F238E27FC236}">
                    <a16:creationId xmlns:a16="http://schemas.microsoft.com/office/drawing/2014/main" id="{5108E3FE-1CF5-D7D8-294F-619CC56A5DEB}"/>
                  </a:ext>
                </a:extLst>
              </p:cNvPr>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a:extLst>
                  <a:ext uri="{FF2B5EF4-FFF2-40B4-BE49-F238E27FC236}">
                    <a16:creationId xmlns:a16="http://schemas.microsoft.com/office/drawing/2014/main" id="{833D754E-0754-29E2-9AA0-9AC9F5C6D459}"/>
                  </a:ext>
                </a:extLst>
              </p:cNvPr>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a:extLst>
                <a:ext uri="{FF2B5EF4-FFF2-40B4-BE49-F238E27FC236}">
                  <a16:creationId xmlns:a16="http://schemas.microsoft.com/office/drawing/2014/main" id="{E8A9D2FF-40EB-078E-87A5-2D1A59F46AF2}"/>
                </a:ext>
              </a:extLst>
            </p:cNvPr>
            <p:cNvGrpSpPr/>
            <p:nvPr/>
          </p:nvGrpSpPr>
          <p:grpSpPr>
            <a:xfrm rot="2252144">
              <a:off x="2397493" y="3224228"/>
              <a:ext cx="7399579" cy="7432687"/>
              <a:chOff x="0" y="0"/>
              <a:chExt cx="2816645" cy="2829248"/>
            </a:xfrm>
          </p:grpSpPr>
          <p:sp>
            <p:nvSpPr>
              <p:cNvPr id="10" name="Freeform 10">
                <a:extLst>
                  <a:ext uri="{FF2B5EF4-FFF2-40B4-BE49-F238E27FC236}">
                    <a16:creationId xmlns:a16="http://schemas.microsoft.com/office/drawing/2014/main" id="{390B18D3-85FC-DD11-C37B-3BE82BC765F3}"/>
                  </a:ext>
                </a:extLst>
              </p:cNvPr>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a:extLst>
                  <a:ext uri="{FF2B5EF4-FFF2-40B4-BE49-F238E27FC236}">
                    <a16:creationId xmlns:a16="http://schemas.microsoft.com/office/drawing/2014/main" id="{0D9C09A7-D018-BFD5-8D5E-81C8B2F6978D}"/>
                  </a:ext>
                </a:extLst>
              </p:cNvPr>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a:extLst>
                <a:ext uri="{FF2B5EF4-FFF2-40B4-BE49-F238E27FC236}">
                  <a16:creationId xmlns:a16="http://schemas.microsoft.com/office/drawing/2014/main" id="{2B9DD56C-605A-9C51-27A6-ADD961B69F30}"/>
                </a:ext>
              </a:extLst>
            </p:cNvPr>
            <p:cNvGrpSpPr/>
            <p:nvPr/>
          </p:nvGrpSpPr>
          <p:grpSpPr>
            <a:xfrm rot="2252144">
              <a:off x="4180100" y="3525007"/>
              <a:ext cx="7399579" cy="7432687"/>
              <a:chOff x="0" y="0"/>
              <a:chExt cx="2816645" cy="2829248"/>
            </a:xfrm>
          </p:grpSpPr>
          <p:sp>
            <p:nvSpPr>
              <p:cNvPr id="13" name="Freeform 13">
                <a:extLst>
                  <a:ext uri="{FF2B5EF4-FFF2-40B4-BE49-F238E27FC236}">
                    <a16:creationId xmlns:a16="http://schemas.microsoft.com/office/drawing/2014/main" id="{F33C5A97-56C5-9727-D9D5-1109BA8358CA}"/>
                  </a:ext>
                </a:extLst>
              </p:cNvPr>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a:extLst>
                  <a:ext uri="{FF2B5EF4-FFF2-40B4-BE49-F238E27FC236}">
                    <a16:creationId xmlns:a16="http://schemas.microsoft.com/office/drawing/2014/main" id="{00359564-2A03-FFA0-637B-BA8C69287F4D}"/>
                  </a:ext>
                </a:extLst>
              </p:cNvPr>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a:extLst>
              <a:ext uri="{FF2B5EF4-FFF2-40B4-BE49-F238E27FC236}">
                <a16:creationId xmlns:a16="http://schemas.microsoft.com/office/drawing/2014/main" id="{7158FE30-8BF0-3EB8-A835-D20E592ED8A7}"/>
              </a:ext>
            </a:extLst>
          </p:cNvPr>
          <p:cNvGrpSpPr/>
          <p:nvPr/>
        </p:nvGrpSpPr>
        <p:grpSpPr>
          <a:xfrm rot="2124477">
            <a:off x="15979122" y="5429903"/>
            <a:ext cx="9808447" cy="9331824"/>
            <a:chOff x="0" y="0"/>
            <a:chExt cx="13077930" cy="12442432"/>
          </a:xfrm>
        </p:grpSpPr>
        <p:grpSp>
          <p:nvGrpSpPr>
            <p:cNvPr id="16" name="Group 16">
              <a:extLst>
                <a:ext uri="{FF2B5EF4-FFF2-40B4-BE49-F238E27FC236}">
                  <a16:creationId xmlns:a16="http://schemas.microsoft.com/office/drawing/2014/main" id="{E2CB47A7-2C0D-6B03-A73F-01DB064D4D39}"/>
                </a:ext>
              </a:extLst>
            </p:cNvPr>
            <p:cNvGrpSpPr/>
            <p:nvPr/>
          </p:nvGrpSpPr>
          <p:grpSpPr>
            <a:xfrm rot="2252144">
              <a:off x="1498251" y="1484738"/>
              <a:ext cx="7399579" cy="7432687"/>
              <a:chOff x="0" y="0"/>
              <a:chExt cx="2816645" cy="2829248"/>
            </a:xfrm>
          </p:grpSpPr>
          <p:sp>
            <p:nvSpPr>
              <p:cNvPr id="17" name="Freeform 17">
                <a:extLst>
                  <a:ext uri="{FF2B5EF4-FFF2-40B4-BE49-F238E27FC236}">
                    <a16:creationId xmlns:a16="http://schemas.microsoft.com/office/drawing/2014/main" id="{4B8375F5-6391-518B-B48C-C482EB0C5077}"/>
                  </a:ext>
                </a:extLst>
              </p:cNvPr>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a:extLst>
                  <a:ext uri="{FF2B5EF4-FFF2-40B4-BE49-F238E27FC236}">
                    <a16:creationId xmlns:a16="http://schemas.microsoft.com/office/drawing/2014/main" id="{DD074925-9B5F-2F08-37A9-36ABA48BF8DA}"/>
                  </a:ext>
                </a:extLst>
              </p:cNvPr>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a:extLst>
                <a:ext uri="{FF2B5EF4-FFF2-40B4-BE49-F238E27FC236}">
                  <a16:creationId xmlns:a16="http://schemas.microsoft.com/office/drawing/2014/main" id="{6EB9C922-B59B-5420-7452-20104457ACD6}"/>
                </a:ext>
              </a:extLst>
            </p:cNvPr>
            <p:cNvGrpSpPr/>
            <p:nvPr/>
          </p:nvGrpSpPr>
          <p:grpSpPr>
            <a:xfrm rot="2252144">
              <a:off x="2397493" y="3224228"/>
              <a:ext cx="7399579" cy="7432687"/>
              <a:chOff x="0" y="0"/>
              <a:chExt cx="2816645" cy="2829248"/>
            </a:xfrm>
          </p:grpSpPr>
          <p:sp>
            <p:nvSpPr>
              <p:cNvPr id="20" name="Freeform 20">
                <a:extLst>
                  <a:ext uri="{FF2B5EF4-FFF2-40B4-BE49-F238E27FC236}">
                    <a16:creationId xmlns:a16="http://schemas.microsoft.com/office/drawing/2014/main" id="{53DE0F75-3EC0-87E6-55AF-9B219E3896AC}"/>
                  </a:ext>
                </a:extLst>
              </p:cNvPr>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a:extLst>
                  <a:ext uri="{FF2B5EF4-FFF2-40B4-BE49-F238E27FC236}">
                    <a16:creationId xmlns:a16="http://schemas.microsoft.com/office/drawing/2014/main" id="{CAF4DBEB-ED17-C95D-0494-9A3F7BFE6942}"/>
                  </a:ext>
                </a:extLst>
              </p:cNvPr>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a:extLst>
                <a:ext uri="{FF2B5EF4-FFF2-40B4-BE49-F238E27FC236}">
                  <a16:creationId xmlns:a16="http://schemas.microsoft.com/office/drawing/2014/main" id="{2BAF8FF0-2939-4918-AF1E-DF6719373593}"/>
                </a:ext>
              </a:extLst>
            </p:cNvPr>
            <p:cNvGrpSpPr/>
            <p:nvPr/>
          </p:nvGrpSpPr>
          <p:grpSpPr>
            <a:xfrm rot="2252144">
              <a:off x="4180100" y="3525007"/>
              <a:ext cx="7399579" cy="7432687"/>
              <a:chOff x="0" y="0"/>
              <a:chExt cx="2816645" cy="2829248"/>
            </a:xfrm>
          </p:grpSpPr>
          <p:sp>
            <p:nvSpPr>
              <p:cNvPr id="23" name="Freeform 23">
                <a:extLst>
                  <a:ext uri="{FF2B5EF4-FFF2-40B4-BE49-F238E27FC236}">
                    <a16:creationId xmlns:a16="http://schemas.microsoft.com/office/drawing/2014/main" id="{10F31D07-141D-FD1E-CC12-6BD3949060AF}"/>
                  </a:ext>
                </a:extLst>
              </p:cNvPr>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a:extLst>
                  <a:ext uri="{FF2B5EF4-FFF2-40B4-BE49-F238E27FC236}">
                    <a16:creationId xmlns:a16="http://schemas.microsoft.com/office/drawing/2014/main" id="{49AB4AF2-DB95-1E74-A02D-344E36B82A78}"/>
                  </a:ext>
                </a:extLst>
              </p:cNvPr>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sp>
        <p:nvSpPr>
          <p:cNvPr id="25" name="TextBox 25">
            <a:extLst>
              <a:ext uri="{FF2B5EF4-FFF2-40B4-BE49-F238E27FC236}">
                <a16:creationId xmlns:a16="http://schemas.microsoft.com/office/drawing/2014/main" id="{DA209D7C-3268-DF2B-5078-944423779B56}"/>
              </a:ext>
            </a:extLst>
          </p:cNvPr>
          <p:cNvSpPr txBox="1"/>
          <p:nvPr/>
        </p:nvSpPr>
        <p:spPr>
          <a:xfrm>
            <a:off x="9485487" y="1731615"/>
            <a:ext cx="6584507" cy="810478"/>
          </a:xfrm>
          <a:prstGeom prst="rect">
            <a:avLst/>
          </a:prstGeom>
        </p:spPr>
        <p:txBody>
          <a:bodyPr lIns="0" tIns="0" rIns="0" bIns="0" rtlCol="0" anchor="t">
            <a:spAutoFit/>
          </a:bodyPr>
          <a:lstStyle/>
          <a:p>
            <a:pPr algn="ctr">
              <a:lnSpc>
                <a:spcPts val="5980"/>
              </a:lnSpc>
            </a:pPr>
            <a:r>
              <a:rPr lang="en-US" sz="6500" b="1" dirty="0" err="1">
                <a:solidFill>
                  <a:srgbClr val="243342"/>
                </a:solidFill>
                <a:latin typeface="Karnchang Bold"/>
                <a:ea typeface="Karnchang Bold"/>
                <a:cs typeface="Karnchang Bold"/>
                <a:sym typeface="Karnchang Bold"/>
              </a:rPr>
              <a:t>Manfaat</a:t>
            </a:r>
            <a:endParaRPr lang="en-US" sz="6500" b="1" dirty="0">
              <a:solidFill>
                <a:srgbClr val="243342"/>
              </a:solidFill>
              <a:latin typeface="Karnchang Bold"/>
              <a:ea typeface="Karnchang Bold"/>
              <a:cs typeface="Karnchang Bold"/>
              <a:sym typeface="Karnchang Bold"/>
            </a:endParaRPr>
          </a:p>
        </p:txBody>
      </p:sp>
      <p:sp>
        <p:nvSpPr>
          <p:cNvPr id="33" name="TextBox 33">
            <a:extLst>
              <a:ext uri="{FF2B5EF4-FFF2-40B4-BE49-F238E27FC236}">
                <a16:creationId xmlns:a16="http://schemas.microsoft.com/office/drawing/2014/main" id="{D1E3D6FE-517E-1BF0-0C6A-7C444FDD8068}"/>
              </a:ext>
            </a:extLst>
          </p:cNvPr>
          <p:cNvSpPr txBox="1"/>
          <p:nvPr/>
        </p:nvSpPr>
        <p:spPr>
          <a:xfrm>
            <a:off x="1490452" y="3806190"/>
            <a:ext cx="6438273" cy="462434"/>
          </a:xfrm>
          <a:prstGeom prst="rect">
            <a:avLst/>
          </a:prstGeom>
        </p:spPr>
        <p:txBody>
          <a:bodyPr lIns="0" tIns="0" rIns="0" bIns="0" rtlCol="0" anchor="t">
            <a:spAutoFit/>
          </a:bodyPr>
          <a:lstStyle/>
          <a:p>
            <a:pPr algn="just">
              <a:lnSpc>
                <a:spcPts val="3779"/>
              </a:lnSpc>
            </a:pPr>
            <a:r>
              <a:rPr lang="en-US" sz="2700" dirty="0">
                <a:solidFill>
                  <a:srgbClr val="000000"/>
                </a:solidFill>
                <a:latin typeface="Karnchang"/>
                <a:ea typeface="Karnchang"/>
                <a:cs typeface="Karnchang"/>
                <a:sym typeface="Karnchang"/>
              </a:rPr>
              <a:t> </a:t>
            </a:r>
          </a:p>
        </p:txBody>
      </p:sp>
      <p:grpSp>
        <p:nvGrpSpPr>
          <p:cNvPr id="34" name="Group 34">
            <a:extLst>
              <a:ext uri="{FF2B5EF4-FFF2-40B4-BE49-F238E27FC236}">
                <a16:creationId xmlns:a16="http://schemas.microsoft.com/office/drawing/2014/main" id="{1E32AEB6-08B7-1A6E-25E4-A5BC36B91724}"/>
              </a:ext>
            </a:extLst>
          </p:cNvPr>
          <p:cNvGrpSpPr/>
          <p:nvPr/>
        </p:nvGrpSpPr>
        <p:grpSpPr>
          <a:xfrm>
            <a:off x="15665503" y="317552"/>
            <a:ext cx="2042119" cy="650325"/>
            <a:chOff x="0" y="0"/>
            <a:chExt cx="537842" cy="171279"/>
          </a:xfrm>
        </p:grpSpPr>
        <p:sp>
          <p:nvSpPr>
            <p:cNvPr id="35" name="Freeform 35">
              <a:extLst>
                <a:ext uri="{FF2B5EF4-FFF2-40B4-BE49-F238E27FC236}">
                  <a16:creationId xmlns:a16="http://schemas.microsoft.com/office/drawing/2014/main" id="{0DDB8B5E-359C-0186-02B2-7E790F7DC34E}"/>
                </a:ext>
              </a:extLst>
            </p:cNvPr>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36" name="TextBox 36">
              <a:extLst>
                <a:ext uri="{FF2B5EF4-FFF2-40B4-BE49-F238E27FC236}">
                  <a16:creationId xmlns:a16="http://schemas.microsoft.com/office/drawing/2014/main" id="{49A509A0-D542-66B5-54EC-33AFED5DD33A}"/>
                </a:ext>
              </a:extLst>
            </p:cNvPr>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37" name="Group 37">
            <a:extLst>
              <a:ext uri="{FF2B5EF4-FFF2-40B4-BE49-F238E27FC236}">
                <a16:creationId xmlns:a16="http://schemas.microsoft.com/office/drawing/2014/main" id="{14D845C5-D235-1D02-E4A9-E8905331BDF2}"/>
              </a:ext>
            </a:extLst>
          </p:cNvPr>
          <p:cNvGrpSpPr/>
          <p:nvPr/>
        </p:nvGrpSpPr>
        <p:grpSpPr>
          <a:xfrm>
            <a:off x="629723" y="9258300"/>
            <a:ext cx="6961669" cy="627749"/>
            <a:chOff x="0" y="0"/>
            <a:chExt cx="1833526" cy="165333"/>
          </a:xfrm>
        </p:grpSpPr>
        <p:sp>
          <p:nvSpPr>
            <p:cNvPr id="38" name="Freeform 38">
              <a:extLst>
                <a:ext uri="{FF2B5EF4-FFF2-40B4-BE49-F238E27FC236}">
                  <a16:creationId xmlns:a16="http://schemas.microsoft.com/office/drawing/2014/main" id="{E809078A-5AF2-DD08-5C2E-F1F75CC1C15A}"/>
                </a:ext>
              </a:extLst>
            </p:cNvPr>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9" name="TextBox 39">
              <a:extLst>
                <a:ext uri="{FF2B5EF4-FFF2-40B4-BE49-F238E27FC236}">
                  <a16:creationId xmlns:a16="http://schemas.microsoft.com/office/drawing/2014/main" id="{8A794EA5-ACA5-B8DC-8C8A-4AE7C2103FE2}"/>
                </a:ext>
              </a:extLst>
            </p:cNvPr>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54" name="TextBox 54">
            <a:extLst>
              <a:ext uri="{FF2B5EF4-FFF2-40B4-BE49-F238E27FC236}">
                <a16:creationId xmlns:a16="http://schemas.microsoft.com/office/drawing/2014/main" id="{EC5F6CA9-8062-1B65-BB3E-A38127D36148}"/>
              </a:ext>
            </a:extLst>
          </p:cNvPr>
          <p:cNvSpPr txBox="1"/>
          <p:nvPr/>
        </p:nvSpPr>
        <p:spPr>
          <a:xfrm>
            <a:off x="787067" y="9276256"/>
            <a:ext cx="7046259" cy="458486"/>
          </a:xfrm>
          <a:prstGeom prst="rect">
            <a:avLst/>
          </a:prstGeom>
        </p:spPr>
        <p:txBody>
          <a:bodyPr lIns="0" tIns="0" rIns="0" bIns="0" rtlCol="0" anchor="t">
            <a:spAutoFit/>
          </a:bodyPr>
          <a:lstStyle/>
          <a:p>
            <a:pPr algn="l">
              <a:lnSpc>
                <a:spcPts val="2986"/>
              </a:lnSpc>
            </a:pPr>
            <a:r>
              <a:rPr lang="en-US" sz="2133">
                <a:solidFill>
                  <a:srgbClr val="E6EAEF"/>
                </a:solidFill>
                <a:latin typeface="Karnchang"/>
                <a:ea typeface="Karnchang"/>
                <a:cs typeface="Karnchang"/>
                <a:sym typeface="Karnchang"/>
              </a:rPr>
              <a:t>Universitas Islam Nusantara | Teknik Informatika | 2025</a:t>
            </a:r>
          </a:p>
        </p:txBody>
      </p:sp>
      <p:sp>
        <p:nvSpPr>
          <p:cNvPr id="55" name="TextBox 25">
            <a:extLst>
              <a:ext uri="{FF2B5EF4-FFF2-40B4-BE49-F238E27FC236}">
                <a16:creationId xmlns:a16="http://schemas.microsoft.com/office/drawing/2014/main" id="{F1F1156F-9DAC-3510-3CE9-F79ADE072D1C}"/>
              </a:ext>
            </a:extLst>
          </p:cNvPr>
          <p:cNvSpPr txBox="1"/>
          <p:nvPr/>
        </p:nvSpPr>
        <p:spPr>
          <a:xfrm>
            <a:off x="1470041" y="1848545"/>
            <a:ext cx="6584507" cy="810478"/>
          </a:xfrm>
          <a:prstGeom prst="rect">
            <a:avLst/>
          </a:prstGeom>
        </p:spPr>
        <p:txBody>
          <a:bodyPr lIns="0" tIns="0" rIns="0" bIns="0" rtlCol="0" anchor="t">
            <a:spAutoFit/>
          </a:bodyPr>
          <a:lstStyle/>
          <a:p>
            <a:pPr algn="ctr">
              <a:lnSpc>
                <a:spcPts val="5980"/>
              </a:lnSpc>
            </a:pPr>
            <a:r>
              <a:rPr lang="en-US" sz="6500" b="1" dirty="0" err="1">
                <a:solidFill>
                  <a:srgbClr val="243342"/>
                </a:solidFill>
                <a:latin typeface="Karnchang Bold"/>
                <a:ea typeface="Karnchang Bold"/>
                <a:cs typeface="Karnchang Bold"/>
                <a:sym typeface="Karnchang Bold"/>
              </a:rPr>
              <a:t>Tujuan</a:t>
            </a:r>
            <a:endParaRPr lang="en-US" sz="6500" b="1" dirty="0">
              <a:solidFill>
                <a:srgbClr val="243342"/>
              </a:solidFill>
              <a:latin typeface="Karnchang Bold"/>
              <a:ea typeface="Karnchang Bold"/>
              <a:cs typeface="Karnchang Bold"/>
              <a:sym typeface="Karnchang Bold"/>
            </a:endParaRPr>
          </a:p>
        </p:txBody>
      </p:sp>
      <p:sp>
        <p:nvSpPr>
          <p:cNvPr id="58" name="TextBox 57">
            <a:extLst>
              <a:ext uri="{FF2B5EF4-FFF2-40B4-BE49-F238E27FC236}">
                <a16:creationId xmlns:a16="http://schemas.microsoft.com/office/drawing/2014/main" id="{4A44439B-FF0A-0F15-285F-791FC4E8AEFA}"/>
              </a:ext>
            </a:extLst>
          </p:cNvPr>
          <p:cNvSpPr txBox="1"/>
          <p:nvPr/>
        </p:nvSpPr>
        <p:spPr>
          <a:xfrm>
            <a:off x="1530516" y="3129626"/>
            <a:ext cx="7055595" cy="5576976"/>
          </a:xfrm>
          <a:prstGeom prst="rect">
            <a:avLst/>
          </a:prstGeom>
          <a:noFill/>
        </p:spPr>
        <p:txBody>
          <a:bodyPr wrap="square">
            <a:spAutoFit/>
          </a:bodyPr>
          <a:lstStyle/>
          <a:p>
            <a:pPr marL="342900" lvl="0" indent="-342900" algn="just">
              <a:lnSpc>
                <a:spcPct val="150000"/>
              </a:lnSpc>
              <a:buFont typeface="+mj-lt"/>
              <a:buAutoNum type="arabicPeriod"/>
            </a:pPr>
            <a:r>
              <a:rPr lang="en-ID" sz="2000" b="1" dirty="0" err="1">
                <a:effectLst/>
                <a:latin typeface="Times New Roman" panose="02020603050405020304" pitchFamily="18" charset="0"/>
                <a:ea typeface="Calibri" panose="020F0502020204030204" pitchFamily="34" charset="0"/>
                <a:cs typeface="Arial" panose="020B0604020202020204" pitchFamily="34" charset="0"/>
              </a:rPr>
              <a:t>Meningkatkan</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efisiensi</a:t>
            </a:r>
            <a:r>
              <a:rPr lang="en-ID" sz="2000" b="1" dirty="0">
                <a:effectLst/>
                <a:latin typeface="Times New Roman" panose="02020603050405020304" pitchFamily="18" charset="0"/>
                <a:ea typeface="Calibri" panose="020F0502020204030204" pitchFamily="34" charset="0"/>
                <a:cs typeface="Arial" panose="020B0604020202020204" pitchFamily="34" charset="0"/>
              </a:rPr>
              <a:t> dan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akurasi</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dalam</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pencatatan</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serta</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pengelolaan</a:t>
            </a:r>
            <a:r>
              <a:rPr lang="en-ID" sz="2000" b="1" dirty="0">
                <a:effectLst/>
                <a:latin typeface="Times New Roman" panose="02020603050405020304" pitchFamily="18" charset="0"/>
                <a:ea typeface="Calibri" panose="020F0502020204030204" pitchFamily="34" charset="0"/>
                <a:cs typeface="Arial" panose="020B0604020202020204" pitchFamily="34" charset="0"/>
              </a:rPr>
              <a:t> data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medis</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pasien</a:t>
            </a:r>
            <a:r>
              <a:rPr lang="en-ID" sz="2000" b="1" dirty="0">
                <a:effectLst/>
                <a:latin typeface="Times New Roman" panose="02020603050405020304" pitchFamily="18" charset="0"/>
                <a:ea typeface="Calibri" panose="020F0502020204030204" pitchFamily="34" charset="0"/>
                <a:cs typeface="Arial" panose="020B0604020202020204" pitchFamily="34" charset="0"/>
              </a:rPr>
              <a:t>.</a:t>
            </a:r>
          </a:p>
          <a:p>
            <a:pPr marL="342900" lvl="0" indent="-342900" algn="just">
              <a:lnSpc>
                <a:spcPct val="150000"/>
              </a:lnSpc>
              <a:buFont typeface="+mj-lt"/>
              <a:buAutoNum type="arabicPeriod"/>
            </a:pPr>
            <a:r>
              <a:rPr lang="en-ID" sz="2000" b="1" dirty="0" err="1">
                <a:effectLst/>
                <a:latin typeface="Times New Roman" panose="02020603050405020304" pitchFamily="18" charset="0"/>
                <a:ea typeface="Calibri" panose="020F0502020204030204" pitchFamily="34" charset="0"/>
                <a:cs typeface="Arial" panose="020B0604020202020204" pitchFamily="34" charset="0"/>
              </a:rPr>
              <a:t>Mendukung</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pengambilan</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keputusan</a:t>
            </a:r>
            <a:r>
              <a:rPr lang="en-ID" sz="2000" b="1" dirty="0">
                <a:effectLst/>
                <a:latin typeface="Times New Roman" panose="02020603050405020304" pitchFamily="18" charset="0"/>
                <a:ea typeface="Calibri" panose="020F0502020204030204" pitchFamily="34" charset="0"/>
                <a:cs typeface="Arial" panose="020B0604020202020204" pitchFamily="34" charset="0"/>
              </a:rPr>
              <a:t> yang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lebih</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cepat</a:t>
            </a:r>
            <a:r>
              <a:rPr lang="en-ID" sz="2000" b="1" dirty="0">
                <a:effectLst/>
                <a:latin typeface="Times New Roman" panose="02020603050405020304" pitchFamily="18" charset="0"/>
                <a:ea typeface="Calibri" panose="020F0502020204030204" pitchFamily="34" charset="0"/>
                <a:cs typeface="Arial" panose="020B0604020202020204" pitchFamily="34" charset="0"/>
              </a:rPr>
              <a:t> dan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tepat</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melalui</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akses</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informasi</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medis</a:t>
            </a:r>
            <a:r>
              <a:rPr lang="en-ID" sz="2000" b="1" dirty="0">
                <a:effectLst/>
                <a:latin typeface="Times New Roman" panose="02020603050405020304" pitchFamily="18" charset="0"/>
                <a:ea typeface="Calibri" panose="020F0502020204030204" pitchFamily="34" charset="0"/>
                <a:cs typeface="Arial" panose="020B0604020202020204" pitchFamily="34" charset="0"/>
              </a:rPr>
              <a:t> yang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terintegrasi</a:t>
            </a:r>
            <a:r>
              <a:rPr lang="en-ID" sz="2000" b="1" dirty="0">
                <a:effectLst/>
                <a:latin typeface="Times New Roman" panose="02020603050405020304" pitchFamily="18" charset="0"/>
                <a:ea typeface="Calibri" panose="020F0502020204030204" pitchFamily="34" charset="0"/>
                <a:cs typeface="Arial" panose="020B0604020202020204" pitchFamily="34" charset="0"/>
              </a:rPr>
              <a:t>.</a:t>
            </a:r>
          </a:p>
          <a:p>
            <a:pPr marL="342900" lvl="0" indent="-342900" algn="just">
              <a:lnSpc>
                <a:spcPct val="150000"/>
              </a:lnSpc>
              <a:buFont typeface="+mj-lt"/>
              <a:buAutoNum type="arabicPeriod"/>
            </a:pPr>
            <a:r>
              <a:rPr lang="en-ID" sz="2000" b="1" dirty="0" err="1">
                <a:effectLst/>
                <a:latin typeface="Times New Roman" panose="02020603050405020304" pitchFamily="18" charset="0"/>
                <a:ea typeface="Calibri" panose="020F0502020204030204" pitchFamily="34" charset="0"/>
                <a:cs typeface="Arial" panose="020B0604020202020204" pitchFamily="34" charset="0"/>
              </a:rPr>
              <a:t>Menjamin</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keamanan</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kerahasiaan</a:t>
            </a:r>
            <a:r>
              <a:rPr lang="en-ID" sz="2000" b="1" dirty="0">
                <a:effectLst/>
                <a:latin typeface="Times New Roman" panose="02020603050405020304" pitchFamily="18" charset="0"/>
                <a:ea typeface="Calibri" panose="020F0502020204030204" pitchFamily="34" charset="0"/>
                <a:cs typeface="Arial" panose="020B0604020202020204" pitchFamily="34" charset="0"/>
              </a:rPr>
              <a:t>, dan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keutuhan</a:t>
            </a:r>
            <a:r>
              <a:rPr lang="en-ID" sz="2000" b="1" dirty="0">
                <a:effectLst/>
                <a:latin typeface="Times New Roman" panose="02020603050405020304" pitchFamily="18" charset="0"/>
                <a:ea typeface="Calibri" panose="020F0502020204030204" pitchFamily="34" charset="0"/>
                <a:cs typeface="Arial" panose="020B0604020202020204" pitchFamily="34" charset="0"/>
              </a:rPr>
              <a:t> data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pasien</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sesuai</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dengan</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regulasi</a:t>
            </a:r>
            <a:r>
              <a:rPr lang="en-ID" sz="2000" b="1" dirty="0">
                <a:effectLst/>
                <a:latin typeface="Times New Roman" panose="02020603050405020304" pitchFamily="18" charset="0"/>
                <a:ea typeface="Calibri" panose="020F0502020204030204" pitchFamily="34" charset="0"/>
                <a:cs typeface="Arial" panose="020B0604020202020204" pitchFamily="34" charset="0"/>
              </a:rPr>
              <a:t> yang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berlaku</a:t>
            </a:r>
            <a:r>
              <a:rPr lang="en-ID" sz="2000" b="1" dirty="0">
                <a:effectLst/>
                <a:latin typeface="Times New Roman" panose="02020603050405020304" pitchFamily="18" charset="0"/>
                <a:ea typeface="Calibri" panose="020F0502020204030204" pitchFamily="34" charset="0"/>
                <a:cs typeface="Arial" panose="020B0604020202020204" pitchFamily="34" charset="0"/>
              </a:rPr>
              <a:t>.</a:t>
            </a:r>
          </a:p>
          <a:p>
            <a:pPr marL="342900" lvl="0" indent="-342900" algn="just">
              <a:lnSpc>
                <a:spcPct val="150000"/>
              </a:lnSpc>
              <a:buFont typeface="+mj-lt"/>
              <a:buAutoNum type="arabicPeriod"/>
            </a:pPr>
            <a:r>
              <a:rPr lang="en-ID" sz="2000" b="1" dirty="0" err="1">
                <a:effectLst/>
                <a:latin typeface="Times New Roman" panose="02020603050405020304" pitchFamily="18" charset="0"/>
                <a:ea typeface="Calibri" panose="020F0502020204030204" pitchFamily="34" charset="0"/>
                <a:cs typeface="Arial" panose="020B0604020202020204" pitchFamily="34" charset="0"/>
              </a:rPr>
              <a:t>Mempermudah</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integrasi</a:t>
            </a:r>
            <a:r>
              <a:rPr lang="en-ID" sz="2000" b="1" dirty="0">
                <a:effectLst/>
                <a:latin typeface="Times New Roman" panose="02020603050405020304" pitchFamily="18" charset="0"/>
                <a:ea typeface="Calibri" panose="020F0502020204030204" pitchFamily="34" charset="0"/>
                <a:cs typeface="Arial" panose="020B0604020202020204" pitchFamily="34" charset="0"/>
              </a:rPr>
              <a:t> dan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pengelolaan</a:t>
            </a:r>
            <a:r>
              <a:rPr lang="en-ID" sz="2000" b="1" dirty="0">
                <a:effectLst/>
                <a:latin typeface="Times New Roman" panose="02020603050405020304" pitchFamily="18" charset="0"/>
                <a:ea typeface="Calibri" panose="020F0502020204030204" pitchFamily="34" charset="0"/>
                <a:cs typeface="Arial" panose="020B0604020202020204" pitchFamily="34" charset="0"/>
              </a:rPr>
              <a:t> data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pasien</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antarunit</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pelayanan</a:t>
            </a:r>
            <a:r>
              <a:rPr lang="en-ID" sz="2000" b="1" dirty="0">
                <a:effectLst/>
                <a:latin typeface="Times New Roman" panose="02020603050405020304" pitchFamily="18" charset="0"/>
                <a:ea typeface="Calibri" panose="020F0502020204030204" pitchFamily="34" charset="0"/>
                <a:cs typeface="Arial" panose="020B0604020202020204" pitchFamily="34" charset="0"/>
              </a:rPr>
              <a:t>.</a:t>
            </a:r>
          </a:p>
          <a:p>
            <a:pPr marL="342900" lvl="0" indent="-342900" algn="just">
              <a:lnSpc>
                <a:spcPct val="150000"/>
              </a:lnSpc>
              <a:buFont typeface="+mj-lt"/>
              <a:buAutoNum type="arabicPeriod"/>
            </a:pPr>
            <a:r>
              <a:rPr lang="en-ID" sz="2000" b="1" dirty="0" err="1">
                <a:effectLst/>
                <a:latin typeface="Times New Roman" panose="02020603050405020304" pitchFamily="18" charset="0"/>
                <a:ea typeface="Calibri" panose="020F0502020204030204" pitchFamily="34" charset="0"/>
                <a:cs typeface="Arial" panose="020B0604020202020204" pitchFamily="34" charset="0"/>
              </a:rPr>
              <a:t>Mengurangi</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biaya</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operasional</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dengan</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menggantikan</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sistem</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berbasis</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kertas</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menjadi</a:t>
            </a:r>
            <a:r>
              <a:rPr lang="en-ID" sz="2000" b="1" dirty="0">
                <a:effectLst/>
                <a:latin typeface="Times New Roman" panose="02020603050405020304" pitchFamily="18" charset="0"/>
                <a:ea typeface="Calibri" panose="020F0502020204030204" pitchFamily="34" charset="0"/>
                <a:cs typeface="Arial" panose="020B0604020202020204" pitchFamily="34" charset="0"/>
              </a:rPr>
              <a:t> digital.</a:t>
            </a:r>
          </a:p>
          <a:p>
            <a:pPr marL="342900" lvl="0" indent="-342900" algn="just">
              <a:lnSpc>
                <a:spcPct val="150000"/>
              </a:lnSpc>
              <a:spcAft>
                <a:spcPts val="800"/>
              </a:spcAft>
              <a:buFont typeface="+mj-lt"/>
              <a:buAutoNum type="arabicPeriod"/>
            </a:pPr>
            <a:r>
              <a:rPr lang="en-ID" sz="2000" b="1" dirty="0" err="1">
                <a:effectLst/>
                <a:latin typeface="Times New Roman" panose="02020603050405020304" pitchFamily="18" charset="0"/>
                <a:ea typeface="Calibri" panose="020F0502020204030204" pitchFamily="34" charset="0"/>
                <a:cs typeface="Arial" panose="020B0604020202020204" pitchFamily="34" charset="0"/>
              </a:rPr>
              <a:t>Memastikan</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kepatuhan</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terhadap</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regulasi</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pemerintah</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seperti</a:t>
            </a:r>
            <a:r>
              <a:rPr lang="en-ID" sz="2000" b="1" dirty="0">
                <a:effectLst/>
                <a:latin typeface="Times New Roman" panose="02020603050405020304" pitchFamily="18" charset="0"/>
                <a:ea typeface="Calibri" panose="020F0502020204030204" pitchFamily="34" charset="0"/>
                <a:cs typeface="Arial" panose="020B0604020202020204" pitchFamily="34" charset="0"/>
              </a:rPr>
              <a:t>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Permenkes</a:t>
            </a:r>
            <a:r>
              <a:rPr lang="en-ID" sz="2000" b="1" dirty="0">
                <a:effectLst/>
                <a:latin typeface="Times New Roman" panose="02020603050405020304" pitchFamily="18" charset="0"/>
                <a:ea typeface="Calibri" panose="020F0502020204030204" pitchFamily="34" charset="0"/>
                <a:cs typeface="Arial" panose="020B0604020202020204" pitchFamily="34" charset="0"/>
              </a:rPr>
              <a:t> No. 24 </a:t>
            </a:r>
            <a:r>
              <a:rPr lang="en-ID" sz="2000" b="1" dirty="0" err="1">
                <a:effectLst/>
                <a:latin typeface="Times New Roman" panose="02020603050405020304" pitchFamily="18" charset="0"/>
                <a:ea typeface="Calibri" panose="020F0502020204030204" pitchFamily="34" charset="0"/>
                <a:cs typeface="Arial" panose="020B0604020202020204" pitchFamily="34" charset="0"/>
              </a:rPr>
              <a:t>Tahun</a:t>
            </a:r>
            <a:r>
              <a:rPr lang="en-ID" sz="2000" b="1" dirty="0">
                <a:effectLst/>
                <a:latin typeface="Times New Roman" panose="02020603050405020304" pitchFamily="18" charset="0"/>
                <a:ea typeface="Calibri" panose="020F0502020204030204" pitchFamily="34" charset="0"/>
                <a:cs typeface="Arial" panose="020B0604020202020204" pitchFamily="34" charset="0"/>
              </a:rPr>
              <a:t> 2022.</a:t>
            </a:r>
          </a:p>
        </p:txBody>
      </p:sp>
      <p:sp>
        <p:nvSpPr>
          <p:cNvPr id="60" name="TextBox 59">
            <a:extLst>
              <a:ext uri="{FF2B5EF4-FFF2-40B4-BE49-F238E27FC236}">
                <a16:creationId xmlns:a16="http://schemas.microsoft.com/office/drawing/2014/main" id="{FEBF0564-A8EB-2BE4-5B7D-D220867D5B90}"/>
              </a:ext>
            </a:extLst>
          </p:cNvPr>
          <p:cNvSpPr txBox="1"/>
          <p:nvPr/>
        </p:nvSpPr>
        <p:spPr>
          <a:xfrm>
            <a:off x="9406533" y="3019662"/>
            <a:ext cx="7310860" cy="6673943"/>
          </a:xfrm>
          <a:prstGeom prst="rect">
            <a:avLst/>
          </a:prstGeom>
          <a:noFill/>
        </p:spPr>
        <p:txBody>
          <a:bodyPr wrap="square">
            <a:spAutoFit/>
          </a:bodyPr>
          <a:lstStyle/>
          <a:p>
            <a:pPr marL="342900" lvl="0" indent="-342900" algn="just">
              <a:lnSpc>
                <a:spcPct val="150000"/>
              </a:lnSpc>
              <a:buFont typeface="+mj-lt"/>
              <a:buAutoNum type="arabicPeriod"/>
            </a:pPr>
            <a:r>
              <a:rPr lang="en-US" sz="2400" b="1" dirty="0" err="1">
                <a:effectLst/>
                <a:latin typeface="Times New Roman" panose="02020603050405020304" pitchFamily="18" charset="0"/>
                <a:ea typeface="Calibri" panose="020F0502020204030204" pitchFamily="34" charset="0"/>
                <a:cs typeface="Arial" panose="020B0604020202020204" pitchFamily="34" charset="0"/>
              </a:rPr>
              <a:t>Mendapatkan</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pengalaman</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langsung</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dalam</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pengembangan</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sistem</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teknologi</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berbasis</a:t>
            </a:r>
            <a:r>
              <a:rPr lang="en-US" sz="2400" b="1" dirty="0">
                <a:effectLst/>
                <a:latin typeface="Times New Roman" panose="02020603050405020304" pitchFamily="18" charset="0"/>
                <a:ea typeface="Calibri" panose="020F0502020204030204" pitchFamily="34" charset="0"/>
                <a:cs typeface="Arial" panose="020B0604020202020204" pitchFamily="34" charset="0"/>
              </a:rPr>
              <a:t> EMR,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memperluas</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pengetahuan</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teknis</a:t>
            </a:r>
            <a:r>
              <a:rPr lang="en-US" sz="2400" b="1" dirty="0">
                <a:effectLst/>
                <a:latin typeface="Times New Roman" panose="02020603050405020304" pitchFamily="18" charset="0"/>
                <a:ea typeface="Calibri" panose="020F0502020204030204" pitchFamily="34" charset="0"/>
                <a:cs typeface="Arial" panose="020B0604020202020204" pitchFamily="34" charset="0"/>
              </a:rPr>
              <a:t> dan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meningkatkan</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keterampilan</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profesional</a:t>
            </a:r>
            <a:r>
              <a:rPr lang="en-US" sz="2400" b="1" dirty="0">
                <a:effectLst/>
                <a:latin typeface="Times New Roman" panose="02020603050405020304" pitchFamily="18" charset="0"/>
                <a:ea typeface="Calibri" panose="020F0502020204030204" pitchFamily="34" charset="0"/>
                <a:cs typeface="Arial" panose="020B0604020202020204" pitchFamily="34" charset="0"/>
              </a:rPr>
              <a:t>.</a:t>
            </a:r>
            <a:endParaRPr lang="en-ID" sz="2400" b="1"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50000"/>
              </a:lnSpc>
              <a:buFont typeface="+mj-lt"/>
              <a:buAutoNum type="arabicPeriod"/>
            </a:pPr>
            <a:r>
              <a:rPr lang="en-US" sz="2400" b="1" dirty="0" err="1">
                <a:effectLst/>
                <a:latin typeface="Times New Roman" panose="02020603050405020304" pitchFamily="18" charset="0"/>
                <a:ea typeface="Calibri" panose="020F0502020204030204" pitchFamily="34" charset="0"/>
                <a:cs typeface="Arial" panose="020B0604020202020204" pitchFamily="34" charset="0"/>
              </a:rPr>
              <a:t>Mempererat</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hubungan</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kerja</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sama</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dengan</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perusahaan</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teknologi</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seperti</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Qtasnim</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sehingga</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dapat</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membuka</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peluang</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lebih</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banyak</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bagi</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mahasiswa</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lainnya</a:t>
            </a:r>
            <a:r>
              <a:rPr lang="en-US" sz="2400" b="1" dirty="0">
                <a:effectLst/>
                <a:latin typeface="Times New Roman" panose="02020603050405020304" pitchFamily="18" charset="0"/>
                <a:ea typeface="Calibri" panose="020F0502020204030204" pitchFamily="34" charset="0"/>
                <a:cs typeface="Arial" panose="020B0604020202020204" pitchFamily="34" charset="0"/>
              </a:rPr>
              <a:t>.</a:t>
            </a:r>
            <a:endParaRPr lang="en-ID" sz="2400" b="1" dirty="0">
              <a:effectLst/>
              <a:latin typeface="Times New Roman" panose="02020603050405020304" pitchFamily="18" charset="0"/>
              <a:ea typeface="Calibri" panose="020F0502020204030204" pitchFamily="34" charset="0"/>
              <a:cs typeface="Arial" panose="020B0604020202020204" pitchFamily="34" charset="0"/>
            </a:endParaRPr>
          </a:p>
          <a:p>
            <a:pPr marL="342900" lvl="0" indent="-342900" algn="just">
              <a:lnSpc>
                <a:spcPct val="150000"/>
              </a:lnSpc>
              <a:spcAft>
                <a:spcPts val="800"/>
              </a:spcAft>
              <a:buFont typeface="+mj-lt"/>
              <a:buAutoNum type="arabicPeriod"/>
            </a:pPr>
            <a:r>
              <a:rPr lang="en-US" sz="2400" b="1" dirty="0" err="1">
                <a:effectLst/>
                <a:latin typeface="Times New Roman" panose="02020603050405020304" pitchFamily="18" charset="0"/>
                <a:ea typeface="Calibri" panose="020F0502020204030204" pitchFamily="34" charset="0"/>
                <a:cs typeface="Arial" panose="020B0604020202020204" pitchFamily="34" charset="0"/>
              </a:rPr>
              <a:t>Memperoleh</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solusi</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inovatif</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dari</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kolaborasi</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dengan</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mahasiswa</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untuk</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meningkatkan</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pengembangan</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layanan</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berbasis</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teknologi</a:t>
            </a:r>
            <a:r>
              <a:rPr lang="en-US" sz="2400" b="1" dirty="0">
                <a:effectLst/>
                <a:latin typeface="Times New Roman" panose="02020603050405020304" pitchFamily="18" charset="0"/>
                <a:ea typeface="Calibri" panose="020F0502020204030204" pitchFamily="34" charset="0"/>
                <a:cs typeface="Arial" panose="020B0604020202020204" pitchFamily="34" charset="0"/>
              </a:rPr>
              <a:t>, EMR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untuk</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faskes</a:t>
            </a:r>
            <a:r>
              <a:rPr lang="en-US" sz="2400" b="1" dirty="0">
                <a:effectLst/>
                <a:latin typeface="Times New Roman" panose="02020603050405020304" pitchFamily="18" charset="0"/>
                <a:ea typeface="Calibri" panose="020F0502020204030204" pitchFamily="34" charset="0"/>
                <a:cs typeface="Arial" panose="020B0604020202020204" pitchFamily="34" charset="0"/>
              </a:rPr>
              <a:t>, yang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sesuai</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dengan</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regulasi</a:t>
            </a:r>
            <a:r>
              <a:rPr lang="en-US" sz="2400" b="1" dirty="0">
                <a:effectLst/>
                <a:latin typeface="Times New Roman" panose="02020603050405020304" pitchFamily="18" charset="0"/>
                <a:ea typeface="Calibri" panose="020F0502020204030204" pitchFamily="34" charset="0"/>
                <a:cs typeface="Arial" panose="020B0604020202020204" pitchFamily="34" charset="0"/>
              </a:rPr>
              <a:t> </a:t>
            </a:r>
            <a:r>
              <a:rPr lang="en-US" sz="2400" b="1" dirty="0" err="1">
                <a:effectLst/>
                <a:latin typeface="Times New Roman" panose="02020603050405020304" pitchFamily="18" charset="0"/>
                <a:ea typeface="Calibri" panose="020F0502020204030204" pitchFamily="34" charset="0"/>
                <a:cs typeface="Arial" panose="020B0604020202020204" pitchFamily="34" charset="0"/>
              </a:rPr>
              <a:t>pemerintah</a:t>
            </a:r>
            <a:r>
              <a:rPr lang="en-US" sz="2400" b="1" dirty="0">
                <a:effectLst/>
                <a:latin typeface="Times New Roman" panose="02020603050405020304" pitchFamily="18" charset="0"/>
                <a:ea typeface="Calibri" panose="020F0502020204030204" pitchFamily="34" charset="0"/>
                <a:cs typeface="Arial" panose="020B0604020202020204" pitchFamily="34" charset="0"/>
              </a:rPr>
              <a:t>.</a:t>
            </a:r>
            <a:endParaRPr lang="en-ID" sz="2400" b="1" dirty="0">
              <a:effectLst/>
              <a:latin typeface="Times New Roman" panose="02020603050405020304" pitchFamily="18"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22184314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a:grpSpLocks noChangeAspect="1"/>
          </p:cNvGrpSpPr>
          <p:nvPr/>
        </p:nvGrpSpPr>
        <p:grpSpPr>
          <a:xfrm>
            <a:off x="1490452" y="3745408"/>
            <a:ext cx="6458391" cy="4848531"/>
            <a:chOff x="0" y="0"/>
            <a:chExt cx="8916670" cy="6694043"/>
          </a:xfrm>
        </p:grpSpPr>
        <p:sp>
          <p:nvSpPr>
            <p:cNvPr id="26" name="Freeform 26"/>
            <p:cNvSpPr/>
            <p:nvPr/>
          </p:nvSpPr>
          <p:spPr>
            <a:xfrm>
              <a:off x="155575" y="155575"/>
              <a:ext cx="8605520" cy="6382893"/>
            </a:xfrm>
            <a:custGeom>
              <a:avLst/>
              <a:gdLst/>
              <a:ahLst/>
              <a:cxnLst/>
              <a:rect l="l" t="t" r="r" b="b"/>
              <a:pathLst>
                <a:path w="8605520" h="6382893">
                  <a:moveTo>
                    <a:pt x="0" y="0"/>
                  </a:moveTo>
                  <a:lnTo>
                    <a:pt x="8605520" y="0"/>
                  </a:lnTo>
                  <a:lnTo>
                    <a:pt x="8605520" y="6382893"/>
                  </a:lnTo>
                  <a:lnTo>
                    <a:pt x="0" y="6382893"/>
                  </a:lnTo>
                  <a:close/>
                </a:path>
              </a:pathLst>
            </a:custGeom>
            <a:blipFill>
              <a:blip r:embed="rId2"/>
              <a:stretch>
                <a:fillRect t="-33094" b="-33094"/>
              </a:stretch>
            </a:blipFill>
          </p:spPr>
        </p:sp>
        <p:sp>
          <p:nvSpPr>
            <p:cNvPr id="27" name="Freeform 27"/>
            <p:cNvSpPr/>
            <p:nvPr/>
          </p:nvSpPr>
          <p:spPr>
            <a:xfrm>
              <a:off x="6350" y="6350"/>
              <a:ext cx="8903970" cy="6681343"/>
            </a:xfrm>
            <a:custGeom>
              <a:avLst/>
              <a:gdLst/>
              <a:ahLst/>
              <a:cxnLst/>
              <a:rect l="l" t="t" r="r" b="b"/>
              <a:pathLst>
                <a:path w="8903970" h="6681343">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sp>
        <p:nvSpPr>
          <p:cNvPr id="28" name="TextBox 28"/>
          <p:cNvSpPr txBox="1"/>
          <p:nvPr/>
        </p:nvSpPr>
        <p:spPr>
          <a:xfrm>
            <a:off x="1490452" y="819150"/>
            <a:ext cx="6584507" cy="1727107"/>
          </a:xfrm>
          <a:prstGeom prst="rect">
            <a:avLst/>
          </a:prstGeom>
        </p:spPr>
        <p:txBody>
          <a:bodyPr lIns="0" tIns="0" rIns="0" bIns="0" rtlCol="0" anchor="t">
            <a:spAutoFit/>
          </a:bodyPr>
          <a:lstStyle/>
          <a:p>
            <a:pPr algn="ctr">
              <a:lnSpc>
                <a:spcPts val="9199"/>
              </a:lnSpc>
            </a:pPr>
            <a:r>
              <a:rPr lang="en-US" sz="9999" b="1">
                <a:solidFill>
                  <a:srgbClr val="243342"/>
                </a:solidFill>
                <a:latin typeface="Karnchang Bold"/>
                <a:ea typeface="Karnchang Bold"/>
                <a:cs typeface="Karnchang Bold"/>
                <a:sym typeface="Karnchang Bold"/>
              </a:rPr>
              <a:t>BAB 2</a:t>
            </a:r>
          </a:p>
        </p:txBody>
      </p:sp>
      <p:sp>
        <p:nvSpPr>
          <p:cNvPr id="29" name="TextBox 29"/>
          <p:cNvSpPr txBox="1"/>
          <p:nvPr/>
        </p:nvSpPr>
        <p:spPr>
          <a:xfrm>
            <a:off x="853742" y="2344002"/>
            <a:ext cx="7731811" cy="1107440"/>
          </a:xfrm>
          <a:prstGeom prst="rect">
            <a:avLst/>
          </a:prstGeom>
        </p:spPr>
        <p:txBody>
          <a:bodyPr lIns="0" tIns="0" rIns="0" bIns="0" rtlCol="0" anchor="t">
            <a:spAutoFit/>
          </a:bodyPr>
          <a:lstStyle/>
          <a:p>
            <a:pPr algn="ctr">
              <a:lnSpc>
                <a:spcPts val="5980"/>
              </a:lnSpc>
            </a:pPr>
            <a:r>
              <a:rPr lang="en-US" sz="6500" b="1">
                <a:solidFill>
                  <a:srgbClr val="000000"/>
                </a:solidFill>
                <a:latin typeface="Karnchang Bold"/>
                <a:ea typeface="Karnchang Bold"/>
                <a:cs typeface="Karnchang Bold"/>
                <a:sym typeface="Karnchang Bold"/>
              </a:rPr>
              <a:t>Landasan Teori</a:t>
            </a:r>
          </a:p>
        </p:txBody>
      </p:sp>
      <p:sp>
        <p:nvSpPr>
          <p:cNvPr id="30" name="Freeform 30"/>
          <p:cNvSpPr/>
          <p:nvPr/>
        </p:nvSpPr>
        <p:spPr>
          <a:xfrm>
            <a:off x="8641892" y="2122482"/>
            <a:ext cx="709859" cy="709859"/>
          </a:xfrm>
          <a:custGeom>
            <a:avLst/>
            <a:gdLst/>
            <a:ahLst/>
            <a:cxnLst/>
            <a:rect l="l" t="t" r="r" b="b"/>
            <a:pathLst>
              <a:path w="709859" h="709859">
                <a:moveTo>
                  <a:pt x="0" y="0"/>
                </a:moveTo>
                <a:lnTo>
                  <a:pt x="709859" y="0"/>
                </a:lnTo>
                <a:lnTo>
                  <a:pt x="709859" y="709859"/>
                </a:lnTo>
                <a:lnTo>
                  <a:pt x="0" y="70985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1" name="Group 31"/>
          <p:cNvGrpSpPr/>
          <p:nvPr/>
        </p:nvGrpSpPr>
        <p:grpSpPr>
          <a:xfrm>
            <a:off x="8267198" y="2985180"/>
            <a:ext cx="8940905" cy="6085349"/>
            <a:chOff x="0" y="0"/>
            <a:chExt cx="2187113" cy="1488590"/>
          </a:xfrm>
        </p:grpSpPr>
        <p:sp>
          <p:nvSpPr>
            <p:cNvPr id="32" name="Freeform 32"/>
            <p:cNvSpPr/>
            <p:nvPr/>
          </p:nvSpPr>
          <p:spPr>
            <a:xfrm>
              <a:off x="0" y="0"/>
              <a:ext cx="2187113" cy="1488590"/>
            </a:xfrm>
            <a:custGeom>
              <a:avLst/>
              <a:gdLst/>
              <a:ahLst/>
              <a:cxnLst/>
              <a:rect l="l" t="t" r="r" b="b"/>
              <a:pathLst>
                <a:path w="2187113" h="1488590">
                  <a:moveTo>
                    <a:pt x="44161" y="0"/>
                  </a:moveTo>
                  <a:lnTo>
                    <a:pt x="2142952" y="0"/>
                  </a:lnTo>
                  <a:cubicBezTo>
                    <a:pt x="2154665" y="0"/>
                    <a:pt x="2165897" y="4653"/>
                    <a:pt x="2174179" y="12934"/>
                  </a:cubicBezTo>
                  <a:cubicBezTo>
                    <a:pt x="2182461" y="21216"/>
                    <a:pt x="2187113" y="32449"/>
                    <a:pt x="2187113" y="44161"/>
                  </a:cubicBezTo>
                  <a:lnTo>
                    <a:pt x="2187113" y="1444430"/>
                  </a:lnTo>
                  <a:cubicBezTo>
                    <a:pt x="2187113" y="1468819"/>
                    <a:pt x="2167342" y="1488590"/>
                    <a:pt x="2142952" y="1488590"/>
                  </a:cubicBezTo>
                  <a:lnTo>
                    <a:pt x="44161" y="1488590"/>
                  </a:lnTo>
                  <a:cubicBezTo>
                    <a:pt x="19771" y="1488590"/>
                    <a:pt x="0" y="1468819"/>
                    <a:pt x="0" y="1444430"/>
                  </a:cubicBezTo>
                  <a:lnTo>
                    <a:pt x="0" y="44161"/>
                  </a:lnTo>
                  <a:cubicBezTo>
                    <a:pt x="0" y="19771"/>
                    <a:pt x="19771" y="0"/>
                    <a:pt x="44161" y="0"/>
                  </a:cubicBezTo>
                  <a:close/>
                </a:path>
              </a:pathLst>
            </a:custGeom>
            <a:solidFill>
              <a:srgbClr val="858789">
                <a:alpha val="40000"/>
              </a:srgbClr>
            </a:solidFill>
            <a:ln w="19050" cap="rnd">
              <a:solidFill>
                <a:srgbClr val="243342">
                  <a:alpha val="40000"/>
                </a:srgbClr>
              </a:solidFill>
              <a:prstDash val="solid"/>
              <a:round/>
            </a:ln>
          </p:spPr>
        </p:sp>
        <p:sp>
          <p:nvSpPr>
            <p:cNvPr id="33" name="TextBox 33"/>
            <p:cNvSpPr txBox="1"/>
            <p:nvPr/>
          </p:nvSpPr>
          <p:spPr>
            <a:xfrm>
              <a:off x="0" y="-38100"/>
              <a:ext cx="2187113" cy="1526690"/>
            </a:xfrm>
            <a:prstGeom prst="rect">
              <a:avLst/>
            </a:prstGeom>
          </p:spPr>
          <p:txBody>
            <a:bodyPr lIns="54695" tIns="54695" rIns="54695" bIns="54695" rtlCol="0" anchor="ctr"/>
            <a:lstStyle/>
            <a:p>
              <a:pPr algn="ctr">
                <a:lnSpc>
                  <a:spcPts val="3362"/>
                </a:lnSpc>
              </a:pPr>
              <a:endParaRPr/>
            </a:p>
          </p:txBody>
        </p:sp>
      </p:grpSp>
      <p:sp>
        <p:nvSpPr>
          <p:cNvPr id="34" name="TextBox 34"/>
          <p:cNvSpPr txBox="1"/>
          <p:nvPr/>
        </p:nvSpPr>
        <p:spPr>
          <a:xfrm>
            <a:off x="8641892" y="3019152"/>
            <a:ext cx="8367958" cy="5757084"/>
          </a:xfrm>
          <a:prstGeom prst="rect">
            <a:avLst/>
          </a:prstGeom>
        </p:spPr>
        <p:txBody>
          <a:bodyPr lIns="0" tIns="0" rIns="0" bIns="0" rtlCol="0" anchor="t">
            <a:spAutoFit/>
          </a:bodyPr>
          <a:lstStyle/>
          <a:p>
            <a:pPr algn="l">
              <a:lnSpc>
                <a:spcPts val="4069"/>
              </a:lnSpc>
            </a:pPr>
            <a:r>
              <a:rPr lang="en-US" sz="2907">
                <a:solidFill>
                  <a:srgbClr val="000000"/>
                </a:solidFill>
                <a:latin typeface="Karnchang"/>
                <a:ea typeface="Karnchang"/>
                <a:cs typeface="Karnchang"/>
                <a:sym typeface="Karnchang"/>
              </a:rPr>
              <a:t>Rekam Medik Elektronik adalah sistem digital yang digunakan untuk menyimpan, mengelola, dan mengakses informasi medis pasien secara elektronik. EMR menggantikan rekam medis tradisional berbasis kertas, menawarkan cara yang lebih efisien, aman, dan terorganisir untuk menyimpan data pasien di lingkungan perawatan kesehatan. Pada Permenkes No.24 Tahun 2022, yang mengatur bagaimana pengembangan atau digitalisasi dalam hal rekam medis, dengan berbagai tujuan dan manfaat yang dibawakan</a:t>
            </a:r>
          </a:p>
        </p:txBody>
      </p:sp>
      <p:sp>
        <p:nvSpPr>
          <p:cNvPr id="35" name="TextBox 35"/>
          <p:cNvSpPr txBox="1"/>
          <p:nvPr/>
        </p:nvSpPr>
        <p:spPr>
          <a:xfrm>
            <a:off x="9554331" y="2091008"/>
            <a:ext cx="7704969" cy="741382"/>
          </a:xfrm>
          <a:prstGeom prst="rect">
            <a:avLst/>
          </a:prstGeom>
        </p:spPr>
        <p:txBody>
          <a:bodyPr lIns="0" tIns="0" rIns="0" bIns="0" rtlCol="0" anchor="t">
            <a:spAutoFit/>
          </a:bodyPr>
          <a:lstStyle/>
          <a:p>
            <a:pPr algn="l">
              <a:lnSpc>
                <a:spcPts val="3962"/>
              </a:lnSpc>
            </a:pPr>
            <a:r>
              <a:rPr lang="en-US" sz="4306" b="1">
                <a:solidFill>
                  <a:srgbClr val="000000"/>
                </a:solidFill>
                <a:latin typeface="Karnchang Bold"/>
                <a:ea typeface="Karnchang Bold"/>
                <a:cs typeface="Karnchang Bold"/>
                <a:sym typeface="Karnchang Bold"/>
              </a:rPr>
              <a:t>Rekam Medik Elektronik (EMR)</a:t>
            </a:r>
          </a:p>
        </p:txBody>
      </p:sp>
      <p:grpSp>
        <p:nvGrpSpPr>
          <p:cNvPr id="36" name="Group 36"/>
          <p:cNvGrpSpPr/>
          <p:nvPr/>
        </p:nvGrpSpPr>
        <p:grpSpPr>
          <a:xfrm>
            <a:off x="15665503" y="317552"/>
            <a:ext cx="2042119" cy="650325"/>
            <a:chOff x="0" y="0"/>
            <a:chExt cx="537842" cy="171279"/>
          </a:xfrm>
        </p:grpSpPr>
        <p:sp>
          <p:nvSpPr>
            <p:cNvPr id="37" name="Freeform 37"/>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38" name="TextBox 38"/>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39" name="Group 39"/>
          <p:cNvGrpSpPr/>
          <p:nvPr/>
        </p:nvGrpSpPr>
        <p:grpSpPr>
          <a:xfrm>
            <a:off x="629723" y="9258300"/>
            <a:ext cx="6961669" cy="627749"/>
            <a:chOff x="0" y="0"/>
            <a:chExt cx="1833526" cy="165333"/>
          </a:xfrm>
        </p:grpSpPr>
        <p:sp>
          <p:nvSpPr>
            <p:cNvPr id="40" name="Freeform 40"/>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41" name="TextBox 41"/>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42" name="TextBox 42"/>
          <p:cNvSpPr txBox="1"/>
          <p:nvPr/>
        </p:nvSpPr>
        <p:spPr>
          <a:xfrm>
            <a:off x="787067" y="9276256"/>
            <a:ext cx="7046259" cy="458486"/>
          </a:xfrm>
          <a:prstGeom prst="rect">
            <a:avLst/>
          </a:prstGeom>
        </p:spPr>
        <p:txBody>
          <a:bodyPr lIns="0" tIns="0" rIns="0" bIns="0" rtlCol="0" anchor="t">
            <a:spAutoFit/>
          </a:bodyPr>
          <a:lstStyle/>
          <a:p>
            <a:pPr algn="l">
              <a:lnSpc>
                <a:spcPts val="2986"/>
              </a:lnSpc>
            </a:pPr>
            <a:r>
              <a:rPr lang="en-US" sz="2133">
                <a:solidFill>
                  <a:srgbClr val="E6EAEF"/>
                </a:solidFill>
                <a:latin typeface="Karnchang"/>
                <a:ea typeface="Karnchang"/>
                <a:cs typeface="Karnchang"/>
                <a:sym typeface="Karnchang"/>
              </a:rPr>
              <a:t>Universitas Islam Nusantara | Teknik Informatika | 2025</a:t>
            </a: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a:grpSpLocks noChangeAspect="1"/>
          </p:cNvGrpSpPr>
          <p:nvPr/>
        </p:nvGrpSpPr>
        <p:grpSpPr>
          <a:xfrm>
            <a:off x="1490452" y="3745408"/>
            <a:ext cx="6458391" cy="4848531"/>
            <a:chOff x="0" y="0"/>
            <a:chExt cx="8916670" cy="6694043"/>
          </a:xfrm>
        </p:grpSpPr>
        <p:sp>
          <p:nvSpPr>
            <p:cNvPr id="26" name="Freeform 26"/>
            <p:cNvSpPr/>
            <p:nvPr/>
          </p:nvSpPr>
          <p:spPr>
            <a:xfrm>
              <a:off x="155575" y="155575"/>
              <a:ext cx="8605520" cy="6382893"/>
            </a:xfrm>
            <a:custGeom>
              <a:avLst/>
              <a:gdLst/>
              <a:ahLst/>
              <a:cxnLst/>
              <a:rect l="l" t="t" r="r" b="b"/>
              <a:pathLst>
                <a:path w="8605520" h="6382893">
                  <a:moveTo>
                    <a:pt x="0" y="0"/>
                  </a:moveTo>
                  <a:lnTo>
                    <a:pt x="8605520" y="0"/>
                  </a:lnTo>
                  <a:lnTo>
                    <a:pt x="8605520" y="6382893"/>
                  </a:lnTo>
                  <a:lnTo>
                    <a:pt x="0" y="6382893"/>
                  </a:lnTo>
                  <a:close/>
                </a:path>
              </a:pathLst>
            </a:custGeom>
            <a:blipFill>
              <a:blip r:embed="rId2"/>
              <a:stretch>
                <a:fillRect t="-33094" b="-33094"/>
              </a:stretch>
            </a:blipFill>
          </p:spPr>
        </p:sp>
        <p:sp>
          <p:nvSpPr>
            <p:cNvPr id="27" name="Freeform 27"/>
            <p:cNvSpPr/>
            <p:nvPr/>
          </p:nvSpPr>
          <p:spPr>
            <a:xfrm>
              <a:off x="6350" y="6350"/>
              <a:ext cx="8903970" cy="6681343"/>
            </a:xfrm>
            <a:custGeom>
              <a:avLst/>
              <a:gdLst/>
              <a:ahLst/>
              <a:cxnLst/>
              <a:rect l="l" t="t" r="r" b="b"/>
              <a:pathLst>
                <a:path w="8903970" h="6681343">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sp>
        <p:nvSpPr>
          <p:cNvPr id="28" name="TextBox 28"/>
          <p:cNvSpPr txBox="1"/>
          <p:nvPr/>
        </p:nvSpPr>
        <p:spPr>
          <a:xfrm>
            <a:off x="1490452" y="819150"/>
            <a:ext cx="6584507" cy="1727107"/>
          </a:xfrm>
          <a:prstGeom prst="rect">
            <a:avLst/>
          </a:prstGeom>
        </p:spPr>
        <p:txBody>
          <a:bodyPr lIns="0" tIns="0" rIns="0" bIns="0" rtlCol="0" anchor="t">
            <a:spAutoFit/>
          </a:bodyPr>
          <a:lstStyle/>
          <a:p>
            <a:pPr algn="ctr">
              <a:lnSpc>
                <a:spcPts val="9199"/>
              </a:lnSpc>
            </a:pPr>
            <a:r>
              <a:rPr lang="en-US" sz="9999" b="1">
                <a:solidFill>
                  <a:srgbClr val="243342"/>
                </a:solidFill>
                <a:latin typeface="Karnchang Bold"/>
                <a:ea typeface="Karnchang Bold"/>
                <a:cs typeface="Karnchang Bold"/>
                <a:sym typeface="Karnchang Bold"/>
              </a:rPr>
              <a:t>BAB 2</a:t>
            </a:r>
          </a:p>
        </p:txBody>
      </p:sp>
      <p:sp>
        <p:nvSpPr>
          <p:cNvPr id="29" name="TextBox 29"/>
          <p:cNvSpPr txBox="1"/>
          <p:nvPr/>
        </p:nvSpPr>
        <p:spPr>
          <a:xfrm>
            <a:off x="853742" y="2344002"/>
            <a:ext cx="7731811" cy="1107394"/>
          </a:xfrm>
          <a:prstGeom prst="rect">
            <a:avLst/>
          </a:prstGeom>
        </p:spPr>
        <p:txBody>
          <a:bodyPr lIns="0" tIns="0" rIns="0" bIns="0" rtlCol="0" anchor="t">
            <a:spAutoFit/>
          </a:bodyPr>
          <a:lstStyle/>
          <a:p>
            <a:pPr algn="ctr">
              <a:lnSpc>
                <a:spcPts val="5980"/>
              </a:lnSpc>
            </a:pPr>
            <a:r>
              <a:rPr lang="en-US" sz="6500" b="1">
                <a:solidFill>
                  <a:srgbClr val="000000"/>
                </a:solidFill>
                <a:latin typeface="Karnchang Bold"/>
                <a:ea typeface="Karnchang Bold"/>
                <a:cs typeface="Karnchang Bold"/>
                <a:sym typeface="Karnchang Bold"/>
              </a:rPr>
              <a:t>Kajian Pustaka</a:t>
            </a:r>
          </a:p>
        </p:txBody>
      </p:sp>
      <p:grpSp>
        <p:nvGrpSpPr>
          <p:cNvPr id="30" name="Group 30"/>
          <p:cNvGrpSpPr/>
          <p:nvPr/>
        </p:nvGrpSpPr>
        <p:grpSpPr>
          <a:xfrm>
            <a:off x="8585553" y="2238055"/>
            <a:ext cx="8304195" cy="3322419"/>
            <a:chOff x="0" y="0"/>
            <a:chExt cx="11072260" cy="4429892"/>
          </a:xfrm>
        </p:grpSpPr>
        <p:sp>
          <p:nvSpPr>
            <p:cNvPr id="31" name="Freeform 31"/>
            <p:cNvSpPr/>
            <p:nvPr/>
          </p:nvSpPr>
          <p:spPr>
            <a:xfrm>
              <a:off x="464014" y="0"/>
              <a:ext cx="879077" cy="879077"/>
            </a:xfrm>
            <a:custGeom>
              <a:avLst/>
              <a:gdLst/>
              <a:ahLst/>
              <a:cxnLst/>
              <a:rect l="l" t="t" r="r" b="b"/>
              <a:pathLst>
                <a:path w="879077" h="879077">
                  <a:moveTo>
                    <a:pt x="0" y="0"/>
                  </a:moveTo>
                  <a:lnTo>
                    <a:pt x="879077" y="0"/>
                  </a:lnTo>
                  <a:lnTo>
                    <a:pt x="879077" y="879077"/>
                  </a:lnTo>
                  <a:lnTo>
                    <a:pt x="0" y="8790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2" name="Group 32"/>
            <p:cNvGrpSpPr/>
            <p:nvPr/>
          </p:nvGrpSpPr>
          <p:grpSpPr>
            <a:xfrm>
              <a:off x="0" y="1068350"/>
              <a:ext cx="11072260" cy="2951256"/>
              <a:chOff x="0" y="0"/>
              <a:chExt cx="2187113" cy="582964"/>
            </a:xfrm>
          </p:grpSpPr>
          <p:sp>
            <p:nvSpPr>
              <p:cNvPr id="33" name="Freeform 33"/>
              <p:cNvSpPr/>
              <p:nvPr/>
            </p:nvSpPr>
            <p:spPr>
              <a:xfrm>
                <a:off x="0" y="0"/>
                <a:ext cx="2187113" cy="582964"/>
              </a:xfrm>
              <a:custGeom>
                <a:avLst/>
                <a:gdLst/>
                <a:ahLst/>
                <a:cxnLst/>
                <a:rect l="l" t="t" r="r" b="b"/>
                <a:pathLst>
                  <a:path w="2187113" h="582964">
                    <a:moveTo>
                      <a:pt x="47547" y="0"/>
                    </a:moveTo>
                    <a:lnTo>
                      <a:pt x="2139566" y="0"/>
                    </a:lnTo>
                    <a:cubicBezTo>
                      <a:pt x="2152177" y="0"/>
                      <a:pt x="2164270" y="5009"/>
                      <a:pt x="2173187" y="13926"/>
                    </a:cubicBezTo>
                    <a:cubicBezTo>
                      <a:pt x="2182104" y="22843"/>
                      <a:pt x="2187113" y="34937"/>
                      <a:pt x="2187113" y="47547"/>
                    </a:cubicBezTo>
                    <a:lnTo>
                      <a:pt x="2187113" y="535417"/>
                    </a:lnTo>
                    <a:cubicBezTo>
                      <a:pt x="2187113" y="548028"/>
                      <a:pt x="2182104" y="560121"/>
                      <a:pt x="2173187" y="569038"/>
                    </a:cubicBezTo>
                    <a:cubicBezTo>
                      <a:pt x="2164270" y="577955"/>
                      <a:pt x="2152177" y="582964"/>
                      <a:pt x="2139566" y="582964"/>
                    </a:cubicBezTo>
                    <a:lnTo>
                      <a:pt x="47547" y="582964"/>
                    </a:lnTo>
                    <a:cubicBezTo>
                      <a:pt x="34937" y="582964"/>
                      <a:pt x="22843" y="577955"/>
                      <a:pt x="13926" y="569038"/>
                    </a:cubicBezTo>
                    <a:cubicBezTo>
                      <a:pt x="5009" y="560121"/>
                      <a:pt x="0" y="548028"/>
                      <a:pt x="0" y="535417"/>
                    </a:cubicBezTo>
                    <a:lnTo>
                      <a:pt x="0" y="47547"/>
                    </a:lnTo>
                    <a:cubicBezTo>
                      <a:pt x="0" y="34937"/>
                      <a:pt x="5009" y="22843"/>
                      <a:pt x="13926" y="13926"/>
                    </a:cubicBezTo>
                    <a:cubicBezTo>
                      <a:pt x="22843" y="5009"/>
                      <a:pt x="34937" y="0"/>
                      <a:pt x="47547" y="0"/>
                    </a:cubicBezTo>
                    <a:close/>
                  </a:path>
                </a:pathLst>
              </a:custGeom>
              <a:solidFill>
                <a:srgbClr val="858789">
                  <a:alpha val="40000"/>
                </a:srgbClr>
              </a:solidFill>
              <a:ln w="19050" cap="rnd">
                <a:solidFill>
                  <a:srgbClr val="243342">
                    <a:alpha val="40000"/>
                  </a:srgbClr>
                </a:solidFill>
                <a:prstDash val="solid"/>
                <a:round/>
              </a:ln>
            </p:spPr>
          </p:sp>
          <p:sp>
            <p:nvSpPr>
              <p:cNvPr id="34" name="TextBox 34"/>
              <p:cNvSpPr txBox="1"/>
              <p:nvPr/>
            </p:nvSpPr>
            <p:spPr>
              <a:xfrm>
                <a:off x="0" y="-38100"/>
                <a:ext cx="2187113" cy="621064"/>
              </a:xfrm>
              <a:prstGeom prst="rect">
                <a:avLst/>
              </a:prstGeom>
            </p:spPr>
            <p:txBody>
              <a:bodyPr lIns="50800" tIns="50800" rIns="50800" bIns="50800" rtlCol="0" anchor="ctr"/>
              <a:lstStyle/>
              <a:p>
                <a:pPr algn="ctr">
                  <a:lnSpc>
                    <a:spcPts val="3362"/>
                  </a:lnSpc>
                </a:pPr>
                <a:endParaRPr/>
              </a:p>
            </p:txBody>
          </p:sp>
        </p:grpSp>
        <p:sp>
          <p:nvSpPr>
            <p:cNvPr id="35" name="TextBox 35"/>
            <p:cNvSpPr txBox="1"/>
            <p:nvPr/>
          </p:nvSpPr>
          <p:spPr>
            <a:xfrm>
              <a:off x="464014" y="1165357"/>
              <a:ext cx="10362732" cy="3264535"/>
            </a:xfrm>
            <a:prstGeom prst="rect">
              <a:avLst/>
            </a:prstGeom>
          </p:spPr>
          <p:txBody>
            <a:bodyPr lIns="0" tIns="0" rIns="0" bIns="0" rtlCol="0" anchor="t">
              <a:spAutoFit/>
            </a:bodyPr>
            <a:lstStyle/>
            <a:p>
              <a:pPr algn="l">
                <a:lnSpc>
                  <a:spcPts val="3779"/>
                </a:lnSpc>
              </a:pPr>
              <a:r>
                <a:rPr lang="en-US" sz="2700">
                  <a:solidFill>
                    <a:srgbClr val="000000"/>
                  </a:solidFill>
                  <a:latin typeface="Karnchang"/>
                  <a:ea typeface="Karnchang"/>
                  <a:cs typeface="Karnchang"/>
                  <a:sym typeface="Karnchang"/>
                </a:rPr>
                <a:t> CodeIgniter 3 adalah kerangka kerja pengembangan aplikasi web berbasis PHP yang sederhana dan cepat. Framework ini dirancang untuk membantu pengembang membuat aplikasi.</a:t>
              </a:r>
            </a:p>
            <a:p>
              <a:pPr algn="l">
                <a:lnSpc>
                  <a:spcPts val="3779"/>
                </a:lnSpc>
              </a:pPr>
              <a:endParaRPr lang="en-US" sz="2700">
                <a:solidFill>
                  <a:srgbClr val="000000"/>
                </a:solidFill>
                <a:latin typeface="Karnchang"/>
                <a:ea typeface="Karnchang"/>
                <a:cs typeface="Karnchang"/>
                <a:sym typeface="Karnchang"/>
              </a:endParaRPr>
            </a:p>
          </p:txBody>
        </p:sp>
        <p:sp>
          <p:nvSpPr>
            <p:cNvPr id="36" name="TextBox 36"/>
            <p:cNvSpPr txBox="1"/>
            <p:nvPr/>
          </p:nvSpPr>
          <p:spPr>
            <a:xfrm>
              <a:off x="1593963" y="-18541"/>
              <a:ext cx="9156781" cy="897679"/>
            </a:xfrm>
            <a:prstGeom prst="rect">
              <a:avLst/>
            </a:prstGeom>
          </p:spPr>
          <p:txBody>
            <a:bodyPr lIns="0" tIns="0" rIns="0" bIns="0" rtlCol="0" anchor="t">
              <a:spAutoFit/>
            </a:bodyPr>
            <a:lstStyle/>
            <a:p>
              <a:pPr algn="l">
                <a:lnSpc>
                  <a:spcPts val="3680"/>
                </a:lnSpc>
              </a:pPr>
              <a:r>
                <a:rPr lang="en-US" sz="4000" b="1">
                  <a:solidFill>
                    <a:srgbClr val="000000"/>
                  </a:solidFill>
                  <a:latin typeface="Karnchang Bold"/>
                  <a:ea typeface="Karnchang Bold"/>
                  <a:cs typeface="Karnchang Bold"/>
                  <a:sym typeface="Karnchang Bold"/>
                </a:rPr>
                <a:t>Framework (CI3)</a:t>
              </a:r>
            </a:p>
          </p:txBody>
        </p:sp>
      </p:grpSp>
      <p:grpSp>
        <p:nvGrpSpPr>
          <p:cNvPr id="37" name="Group 37"/>
          <p:cNvGrpSpPr/>
          <p:nvPr/>
        </p:nvGrpSpPr>
        <p:grpSpPr>
          <a:xfrm>
            <a:off x="15665503" y="317552"/>
            <a:ext cx="2042119" cy="650325"/>
            <a:chOff x="0" y="0"/>
            <a:chExt cx="537842" cy="171279"/>
          </a:xfrm>
        </p:grpSpPr>
        <p:sp>
          <p:nvSpPr>
            <p:cNvPr id="38" name="Freeform 38"/>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39" name="TextBox 39"/>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40" name="Group 40"/>
          <p:cNvGrpSpPr/>
          <p:nvPr/>
        </p:nvGrpSpPr>
        <p:grpSpPr>
          <a:xfrm>
            <a:off x="629723" y="9258300"/>
            <a:ext cx="6961669" cy="627749"/>
            <a:chOff x="0" y="0"/>
            <a:chExt cx="1833526" cy="165333"/>
          </a:xfrm>
        </p:grpSpPr>
        <p:sp>
          <p:nvSpPr>
            <p:cNvPr id="41" name="Freeform 41"/>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42" name="TextBox 42"/>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grpSp>
        <p:nvGrpSpPr>
          <p:cNvPr id="43" name="Group 43"/>
          <p:cNvGrpSpPr/>
          <p:nvPr/>
        </p:nvGrpSpPr>
        <p:grpSpPr>
          <a:xfrm>
            <a:off x="8585553" y="5579234"/>
            <a:ext cx="8304195" cy="3014705"/>
            <a:chOff x="0" y="0"/>
            <a:chExt cx="11072260" cy="4019606"/>
          </a:xfrm>
        </p:grpSpPr>
        <p:sp>
          <p:nvSpPr>
            <p:cNvPr id="44" name="Freeform 44"/>
            <p:cNvSpPr/>
            <p:nvPr/>
          </p:nvSpPr>
          <p:spPr>
            <a:xfrm>
              <a:off x="464014" y="0"/>
              <a:ext cx="879077" cy="879077"/>
            </a:xfrm>
            <a:custGeom>
              <a:avLst/>
              <a:gdLst/>
              <a:ahLst/>
              <a:cxnLst/>
              <a:rect l="l" t="t" r="r" b="b"/>
              <a:pathLst>
                <a:path w="879077" h="879077">
                  <a:moveTo>
                    <a:pt x="0" y="0"/>
                  </a:moveTo>
                  <a:lnTo>
                    <a:pt x="879077" y="0"/>
                  </a:lnTo>
                  <a:lnTo>
                    <a:pt x="879077" y="879077"/>
                  </a:lnTo>
                  <a:lnTo>
                    <a:pt x="0" y="8790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5" name="Group 45"/>
            <p:cNvGrpSpPr/>
            <p:nvPr/>
          </p:nvGrpSpPr>
          <p:grpSpPr>
            <a:xfrm>
              <a:off x="0" y="1068350"/>
              <a:ext cx="11072260" cy="2951256"/>
              <a:chOff x="0" y="0"/>
              <a:chExt cx="2187113" cy="582964"/>
            </a:xfrm>
          </p:grpSpPr>
          <p:sp>
            <p:nvSpPr>
              <p:cNvPr id="46" name="Freeform 46"/>
              <p:cNvSpPr/>
              <p:nvPr/>
            </p:nvSpPr>
            <p:spPr>
              <a:xfrm>
                <a:off x="0" y="0"/>
                <a:ext cx="2187113" cy="582964"/>
              </a:xfrm>
              <a:custGeom>
                <a:avLst/>
                <a:gdLst/>
                <a:ahLst/>
                <a:cxnLst/>
                <a:rect l="l" t="t" r="r" b="b"/>
                <a:pathLst>
                  <a:path w="2187113" h="582964">
                    <a:moveTo>
                      <a:pt x="47547" y="0"/>
                    </a:moveTo>
                    <a:lnTo>
                      <a:pt x="2139566" y="0"/>
                    </a:lnTo>
                    <a:cubicBezTo>
                      <a:pt x="2152177" y="0"/>
                      <a:pt x="2164270" y="5009"/>
                      <a:pt x="2173187" y="13926"/>
                    </a:cubicBezTo>
                    <a:cubicBezTo>
                      <a:pt x="2182104" y="22843"/>
                      <a:pt x="2187113" y="34937"/>
                      <a:pt x="2187113" y="47547"/>
                    </a:cubicBezTo>
                    <a:lnTo>
                      <a:pt x="2187113" y="535417"/>
                    </a:lnTo>
                    <a:cubicBezTo>
                      <a:pt x="2187113" y="548028"/>
                      <a:pt x="2182104" y="560121"/>
                      <a:pt x="2173187" y="569038"/>
                    </a:cubicBezTo>
                    <a:cubicBezTo>
                      <a:pt x="2164270" y="577955"/>
                      <a:pt x="2152177" y="582964"/>
                      <a:pt x="2139566" y="582964"/>
                    </a:cubicBezTo>
                    <a:lnTo>
                      <a:pt x="47547" y="582964"/>
                    </a:lnTo>
                    <a:cubicBezTo>
                      <a:pt x="34937" y="582964"/>
                      <a:pt x="22843" y="577955"/>
                      <a:pt x="13926" y="569038"/>
                    </a:cubicBezTo>
                    <a:cubicBezTo>
                      <a:pt x="5009" y="560121"/>
                      <a:pt x="0" y="548028"/>
                      <a:pt x="0" y="535417"/>
                    </a:cubicBezTo>
                    <a:lnTo>
                      <a:pt x="0" y="47547"/>
                    </a:lnTo>
                    <a:cubicBezTo>
                      <a:pt x="0" y="34937"/>
                      <a:pt x="5009" y="22843"/>
                      <a:pt x="13926" y="13926"/>
                    </a:cubicBezTo>
                    <a:cubicBezTo>
                      <a:pt x="22843" y="5009"/>
                      <a:pt x="34937" y="0"/>
                      <a:pt x="47547" y="0"/>
                    </a:cubicBezTo>
                    <a:close/>
                  </a:path>
                </a:pathLst>
              </a:custGeom>
              <a:solidFill>
                <a:srgbClr val="858789">
                  <a:alpha val="40000"/>
                </a:srgbClr>
              </a:solidFill>
              <a:ln w="19050" cap="rnd">
                <a:solidFill>
                  <a:srgbClr val="243342">
                    <a:alpha val="40000"/>
                  </a:srgbClr>
                </a:solidFill>
                <a:prstDash val="solid"/>
                <a:round/>
              </a:ln>
            </p:spPr>
          </p:sp>
          <p:sp>
            <p:nvSpPr>
              <p:cNvPr id="47" name="TextBox 47"/>
              <p:cNvSpPr txBox="1"/>
              <p:nvPr/>
            </p:nvSpPr>
            <p:spPr>
              <a:xfrm>
                <a:off x="0" y="-38100"/>
                <a:ext cx="2187113" cy="621064"/>
              </a:xfrm>
              <a:prstGeom prst="rect">
                <a:avLst/>
              </a:prstGeom>
            </p:spPr>
            <p:txBody>
              <a:bodyPr lIns="50800" tIns="50800" rIns="50800" bIns="50800" rtlCol="0" anchor="ctr"/>
              <a:lstStyle/>
              <a:p>
                <a:pPr algn="ctr">
                  <a:lnSpc>
                    <a:spcPts val="3362"/>
                  </a:lnSpc>
                </a:pPr>
                <a:endParaRPr/>
              </a:p>
            </p:txBody>
          </p:sp>
        </p:grpSp>
        <p:sp>
          <p:nvSpPr>
            <p:cNvPr id="48" name="TextBox 48"/>
            <p:cNvSpPr txBox="1"/>
            <p:nvPr/>
          </p:nvSpPr>
          <p:spPr>
            <a:xfrm>
              <a:off x="464014" y="1165357"/>
              <a:ext cx="10362732" cy="2629535"/>
            </a:xfrm>
            <a:prstGeom prst="rect">
              <a:avLst/>
            </a:prstGeom>
          </p:spPr>
          <p:txBody>
            <a:bodyPr lIns="0" tIns="0" rIns="0" bIns="0" rtlCol="0" anchor="t">
              <a:spAutoFit/>
            </a:bodyPr>
            <a:lstStyle/>
            <a:p>
              <a:pPr algn="l">
                <a:lnSpc>
                  <a:spcPts val="3779"/>
                </a:lnSpc>
              </a:pPr>
              <a:r>
                <a:rPr lang="en-US" sz="2700">
                  <a:solidFill>
                    <a:srgbClr val="000000"/>
                  </a:solidFill>
                  <a:latin typeface="Karnchang"/>
                  <a:ea typeface="Karnchang"/>
                  <a:cs typeface="Karnchang"/>
                  <a:sym typeface="Karnchang"/>
                </a:rPr>
                <a:t> PostgreSQL adalah sistem manajemen basis data relasional yang andal, canggih, dan bersifat open-source. Basis data ini terkenal karena dukungannya terhadap standar SQL yang luas dan kompleks.</a:t>
              </a:r>
            </a:p>
          </p:txBody>
        </p:sp>
        <p:sp>
          <p:nvSpPr>
            <p:cNvPr id="49" name="TextBox 49"/>
            <p:cNvSpPr txBox="1"/>
            <p:nvPr/>
          </p:nvSpPr>
          <p:spPr>
            <a:xfrm>
              <a:off x="1593963" y="-18541"/>
              <a:ext cx="9156781" cy="897679"/>
            </a:xfrm>
            <a:prstGeom prst="rect">
              <a:avLst/>
            </a:prstGeom>
          </p:spPr>
          <p:txBody>
            <a:bodyPr lIns="0" tIns="0" rIns="0" bIns="0" rtlCol="0" anchor="t">
              <a:spAutoFit/>
            </a:bodyPr>
            <a:lstStyle/>
            <a:p>
              <a:pPr algn="l">
                <a:lnSpc>
                  <a:spcPts val="3680"/>
                </a:lnSpc>
              </a:pPr>
              <a:r>
                <a:rPr lang="en-US" sz="4000" b="1">
                  <a:solidFill>
                    <a:srgbClr val="000000"/>
                  </a:solidFill>
                  <a:latin typeface="Karnchang Bold"/>
                  <a:ea typeface="Karnchang Bold"/>
                  <a:cs typeface="Karnchang Bold"/>
                  <a:sym typeface="Karnchang Bold"/>
                </a:rPr>
                <a:t>Database (PostgreSQL)</a:t>
              </a:r>
            </a:p>
          </p:txBody>
        </p:sp>
      </p:grpSp>
      <p:sp>
        <p:nvSpPr>
          <p:cNvPr id="50" name="TextBox 50"/>
          <p:cNvSpPr txBox="1"/>
          <p:nvPr/>
        </p:nvSpPr>
        <p:spPr>
          <a:xfrm>
            <a:off x="787067" y="9276256"/>
            <a:ext cx="7046259" cy="458486"/>
          </a:xfrm>
          <a:prstGeom prst="rect">
            <a:avLst/>
          </a:prstGeom>
        </p:spPr>
        <p:txBody>
          <a:bodyPr lIns="0" tIns="0" rIns="0" bIns="0" rtlCol="0" anchor="t">
            <a:spAutoFit/>
          </a:bodyPr>
          <a:lstStyle/>
          <a:p>
            <a:pPr algn="l">
              <a:lnSpc>
                <a:spcPts val="2986"/>
              </a:lnSpc>
            </a:pPr>
            <a:r>
              <a:rPr lang="en-US" sz="2133">
                <a:solidFill>
                  <a:srgbClr val="E6EAEF"/>
                </a:solidFill>
                <a:latin typeface="Karnchang"/>
                <a:ea typeface="Karnchang"/>
                <a:cs typeface="Karnchang"/>
                <a:sym typeface="Karnchang"/>
              </a:rPr>
              <a:t>Universitas Islam Nusantara | Teknik Informatika | 2025</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a:grpSpLocks noChangeAspect="1"/>
          </p:cNvGrpSpPr>
          <p:nvPr/>
        </p:nvGrpSpPr>
        <p:grpSpPr>
          <a:xfrm>
            <a:off x="1810684" y="4377093"/>
            <a:ext cx="5944043" cy="4462392"/>
            <a:chOff x="0" y="0"/>
            <a:chExt cx="8916670" cy="6694043"/>
          </a:xfrm>
        </p:grpSpPr>
        <p:sp>
          <p:nvSpPr>
            <p:cNvPr id="26" name="Freeform 26"/>
            <p:cNvSpPr/>
            <p:nvPr/>
          </p:nvSpPr>
          <p:spPr>
            <a:xfrm>
              <a:off x="155575" y="155575"/>
              <a:ext cx="8605520" cy="6382893"/>
            </a:xfrm>
            <a:custGeom>
              <a:avLst/>
              <a:gdLst/>
              <a:ahLst/>
              <a:cxnLst/>
              <a:rect l="l" t="t" r="r" b="b"/>
              <a:pathLst>
                <a:path w="8605520" h="6382893">
                  <a:moveTo>
                    <a:pt x="0" y="0"/>
                  </a:moveTo>
                  <a:lnTo>
                    <a:pt x="8605520" y="0"/>
                  </a:lnTo>
                  <a:lnTo>
                    <a:pt x="8605520" y="6382893"/>
                  </a:lnTo>
                  <a:lnTo>
                    <a:pt x="0" y="6382893"/>
                  </a:lnTo>
                  <a:close/>
                </a:path>
              </a:pathLst>
            </a:custGeom>
            <a:blipFill>
              <a:blip r:embed="rId2"/>
              <a:stretch>
                <a:fillRect t="-34263" b="-34263"/>
              </a:stretch>
            </a:blipFill>
          </p:spPr>
        </p:sp>
        <p:sp>
          <p:nvSpPr>
            <p:cNvPr id="27" name="Freeform 27"/>
            <p:cNvSpPr/>
            <p:nvPr/>
          </p:nvSpPr>
          <p:spPr>
            <a:xfrm>
              <a:off x="6350" y="6350"/>
              <a:ext cx="8903970" cy="6681343"/>
            </a:xfrm>
            <a:custGeom>
              <a:avLst/>
              <a:gdLst/>
              <a:ahLst/>
              <a:cxnLst/>
              <a:rect l="l" t="t" r="r" b="b"/>
              <a:pathLst>
                <a:path w="8903970" h="6681343">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grpSp>
        <p:nvGrpSpPr>
          <p:cNvPr id="28" name="Group 28"/>
          <p:cNvGrpSpPr/>
          <p:nvPr/>
        </p:nvGrpSpPr>
        <p:grpSpPr>
          <a:xfrm>
            <a:off x="15665503" y="317552"/>
            <a:ext cx="2042119" cy="650325"/>
            <a:chOff x="0" y="0"/>
            <a:chExt cx="537842" cy="171279"/>
          </a:xfrm>
        </p:grpSpPr>
        <p:sp>
          <p:nvSpPr>
            <p:cNvPr id="29" name="Freeform 29"/>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sp>
        <p:nvSpPr>
          <p:cNvPr id="31" name="TextBox 31"/>
          <p:cNvSpPr txBox="1"/>
          <p:nvPr/>
        </p:nvSpPr>
        <p:spPr>
          <a:xfrm>
            <a:off x="1490452" y="819150"/>
            <a:ext cx="6584507" cy="1727107"/>
          </a:xfrm>
          <a:prstGeom prst="rect">
            <a:avLst/>
          </a:prstGeom>
        </p:spPr>
        <p:txBody>
          <a:bodyPr lIns="0" tIns="0" rIns="0" bIns="0" rtlCol="0" anchor="t">
            <a:spAutoFit/>
          </a:bodyPr>
          <a:lstStyle/>
          <a:p>
            <a:pPr algn="ctr">
              <a:lnSpc>
                <a:spcPts val="9199"/>
              </a:lnSpc>
            </a:pPr>
            <a:r>
              <a:rPr lang="en-US" sz="9999" b="1">
                <a:solidFill>
                  <a:srgbClr val="243342"/>
                </a:solidFill>
                <a:latin typeface="Karnchang Bold"/>
                <a:ea typeface="Karnchang Bold"/>
                <a:cs typeface="Karnchang Bold"/>
                <a:sym typeface="Karnchang Bold"/>
              </a:rPr>
              <a:t>BAB 3</a:t>
            </a:r>
          </a:p>
        </p:txBody>
      </p:sp>
      <p:sp>
        <p:nvSpPr>
          <p:cNvPr id="32" name="TextBox 32"/>
          <p:cNvSpPr txBox="1"/>
          <p:nvPr/>
        </p:nvSpPr>
        <p:spPr>
          <a:xfrm>
            <a:off x="853742" y="2344002"/>
            <a:ext cx="7731811" cy="1859915"/>
          </a:xfrm>
          <a:prstGeom prst="rect">
            <a:avLst/>
          </a:prstGeom>
        </p:spPr>
        <p:txBody>
          <a:bodyPr lIns="0" tIns="0" rIns="0" bIns="0" rtlCol="0" anchor="t">
            <a:spAutoFit/>
          </a:bodyPr>
          <a:lstStyle/>
          <a:p>
            <a:pPr algn="ctr">
              <a:lnSpc>
                <a:spcPts val="5980"/>
              </a:lnSpc>
            </a:pPr>
            <a:r>
              <a:rPr lang="en-US" sz="6500" b="1">
                <a:solidFill>
                  <a:srgbClr val="000000"/>
                </a:solidFill>
                <a:latin typeface="Karnchang Bold"/>
                <a:ea typeface="Karnchang Bold"/>
                <a:cs typeface="Karnchang Bold"/>
                <a:sym typeface="Karnchang Bold"/>
              </a:rPr>
              <a:t>TINJAUAN UMUM PERUSAHAAN</a:t>
            </a:r>
          </a:p>
        </p:txBody>
      </p:sp>
      <p:sp>
        <p:nvSpPr>
          <p:cNvPr id="33" name="Freeform 33"/>
          <p:cNvSpPr/>
          <p:nvPr/>
        </p:nvSpPr>
        <p:spPr>
          <a:xfrm>
            <a:off x="8813719" y="1883922"/>
            <a:ext cx="659308" cy="659308"/>
          </a:xfrm>
          <a:custGeom>
            <a:avLst/>
            <a:gdLst/>
            <a:ahLst/>
            <a:cxnLst/>
            <a:rect l="l" t="t" r="r" b="b"/>
            <a:pathLst>
              <a:path w="659308" h="659308">
                <a:moveTo>
                  <a:pt x="0" y="0"/>
                </a:moveTo>
                <a:lnTo>
                  <a:pt x="659308" y="0"/>
                </a:lnTo>
                <a:lnTo>
                  <a:pt x="659308" y="659307"/>
                </a:lnTo>
                <a:lnTo>
                  <a:pt x="0" y="6593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4" name="Group 34"/>
          <p:cNvGrpSpPr/>
          <p:nvPr/>
        </p:nvGrpSpPr>
        <p:grpSpPr>
          <a:xfrm>
            <a:off x="8465709" y="2685184"/>
            <a:ext cx="8543883" cy="6154301"/>
            <a:chOff x="0" y="0"/>
            <a:chExt cx="2250241" cy="1620886"/>
          </a:xfrm>
        </p:grpSpPr>
        <p:sp>
          <p:nvSpPr>
            <p:cNvPr id="35" name="Freeform 35"/>
            <p:cNvSpPr/>
            <p:nvPr/>
          </p:nvSpPr>
          <p:spPr>
            <a:xfrm>
              <a:off x="0" y="0"/>
              <a:ext cx="2250241" cy="1620886"/>
            </a:xfrm>
            <a:custGeom>
              <a:avLst/>
              <a:gdLst/>
              <a:ahLst/>
              <a:cxnLst/>
              <a:rect l="l" t="t" r="r" b="b"/>
              <a:pathLst>
                <a:path w="2250241" h="1620886">
                  <a:moveTo>
                    <a:pt x="46213" y="0"/>
                  </a:moveTo>
                  <a:lnTo>
                    <a:pt x="2204028" y="0"/>
                  </a:lnTo>
                  <a:cubicBezTo>
                    <a:pt x="2229551" y="0"/>
                    <a:pt x="2250241" y="20690"/>
                    <a:pt x="2250241" y="46213"/>
                  </a:cubicBezTo>
                  <a:lnTo>
                    <a:pt x="2250241" y="1574673"/>
                  </a:lnTo>
                  <a:cubicBezTo>
                    <a:pt x="2250241" y="1586929"/>
                    <a:pt x="2245372" y="1598684"/>
                    <a:pt x="2236705" y="1607351"/>
                  </a:cubicBezTo>
                  <a:cubicBezTo>
                    <a:pt x="2228039" y="1616017"/>
                    <a:pt x="2216284" y="1620886"/>
                    <a:pt x="2204028" y="1620886"/>
                  </a:cubicBezTo>
                  <a:lnTo>
                    <a:pt x="46213" y="1620886"/>
                  </a:lnTo>
                  <a:cubicBezTo>
                    <a:pt x="20690" y="1620886"/>
                    <a:pt x="0" y="1600196"/>
                    <a:pt x="0" y="1574673"/>
                  </a:cubicBezTo>
                  <a:lnTo>
                    <a:pt x="0" y="46213"/>
                  </a:lnTo>
                  <a:cubicBezTo>
                    <a:pt x="0" y="20690"/>
                    <a:pt x="20690" y="0"/>
                    <a:pt x="46213" y="0"/>
                  </a:cubicBezTo>
                  <a:close/>
                </a:path>
              </a:pathLst>
            </a:custGeom>
            <a:solidFill>
              <a:srgbClr val="858789">
                <a:alpha val="40000"/>
              </a:srgbClr>
            </a:solidFill>
            <a:ln w="19050" cap="rnd">
              <a:solidFill>
                <a:srgbClr val="243342">
                  <a:alpha val="40000"/>
                </a:srgbClr>
              </a:solidFill>
              <a:prstDash val="solid"/>
              <a:round/>
            </a:ln>
          </p:spPr>
        </p:sp>
        <p:sp>
          <p:nvSpPr>
            <p:cNvPr id="36" name="TextBox 36"/>
            <p:cNvSpPr txBox="1"/>
            <p:nvPr/>
          </p:nvSpPr>
          <p:spPr>
            <a:xfrm>
              <a:off x="0" y="-38100"/>
              <a:ext cx="2250241" cy="1658986"/>
            </a:xfrm>
            <a:prstGeom prst="rect">
              <a:avLst/>
            </a:prstGeom>
          </p:spPr>
          <p:txBody>
            <a:bodyPr lIns="50800" tIns="50800" rIns="50800" bIns="50800" rtlCol="0" anchor="ctr"/>
            <a:lstStyle/>
            <a:p>
              <a:pPr algn="ctr">
                <a:lnSpc>
                  <a:spcPts val="3362"/>
                </a:lnSpc>
              </a:pPr>
              <a:endParaRPr/>
            </a:p>
          </p:txBody>
        </p:sp>
      </p:grpSp>
      <p:sp>
        <p:nvSpPr>
          <p:cNvPr id="37" name="TextBox 37"/>
          <p:cNvSpPr txBox="1"/>
          <p:nvPr/>
        </p:nvSpPr>
        <p:spPr>
          <a:xfrm>
            <a:off x="8813719" y="2684121"/>
            <a:ext cx="7956185" cy="6174105"/>
          </a:xfrm>
          <a:prstGeom prst="rect">
            <a:avLst/>
          </a:prstGeom>
        </p:spPr>
        <p:txBody>
          <a:bodyPr lIns="0" tIns="0" rIns="0" bIns="0" rtlCol="0" anchor="t">
            <a:spAutoFit/>
          </a:bodyPr>
          <a:lstStyle/>
          <a:p>
            <a:pPr algn="l">
              <a:lnSpc>
                <a:spcPts val="4339"/>
              </a:lnSpc>
            </a:pPr>
            <a:r>
              <a:rPr lang="en-US" sz="3099">
                <a:solidFill>
                  <a:srgbClr val="000000"/>
                </a:solidFill>
                <a:latin typeface="Karnchang"/>
                <a:ea typeface="Karnchang"/>
                <a:cs typeface="Karnchang"/>
                <a:sym typeface="Karnchang"/>
              </a:rPr>
              <a:t> PT. Qtasnim Digital Teknologi adalah perusahaan yang berkomitmen dalam bidang solusi dan layanan teknologi informasi. Didirikan secara legal pada Mei 2013, tim profesionalnya memiliki pengalaman lebih dari 7 tahun dalam industri ini. Perusahaan ini berfokus pada pembangunan dan pengembangan aplikasi enterprise, integrasi sistem, web portal, dan aplikasi mobile, dengan standar kualitas sebagai komitmen utama.</a:t>
            </a:r>
          </a:p>
          <a:p>
            <a:pPr algn="l">
              <a:lnSpc>
                <a:spcPts val="4899"/>
              </a:lnSpc>
            </a:pPr>
            <a:endParaRPr lang="en-US" sz="3099">
              <a:solidFill>
                <a:srgbClr val="000000"/>
              </a:solidFill>
              <a:latin typeface="Karnchang"/>
              <a:ea typeface="Karnchang"/>
              <a:cs typeface="Karnchang"/>
              <a:sym typeface="Karnchang"/>
            </a:endParaRPr>
          </a:p>
        </p:txBody>
      </p:sp>
      <p:sp>
        <p:nvSpPr>
          <p:cNvPr id="38" name="TextBox 38"/>
          <p:cNvSpPr txBox="1"/>
          <p:nvPr/>
        </p:nvSpPr>
        <p:spPr>
          <a:xfrm>
            <a:off x="9661181" y="1848585"/>
            <a:ext cx="6867586" cy="694690"/>
          </a:xfrm>
          <a:prstGeom prst="rect">
            <a:avLst/>
          </a:prstGeom>
        </p:spPr>
        <p:txBody>
          <a:bodyPr lIns="0" tIns="0" rIns="0" bIns="0" rtlCol="0" anchor="t">
            <a:spAutoFit/>
          </a:bodyPr>
          <a:lstStyle/>
          <a:p>
            <a:pPr algn="l">
              <a:lnSpc>
                <a:spcPts val="3680"/>
              </a:lnSpc>
            </a:pPr>
            <a:r>
              <a:rPr lang="en-US" sz="4000" b="1">
                <a:solidFill>
                  <a:srgbClr val="000000"/>
                </a:solidFill>
                <a:latin typeface="Karnchang Bold"/>
                <a:ea typeface="Karnchang Bold"/>
                <a:cs typeface="Karnchang Bold"/>
                <a:sym typeface="Karnchang Bold"/>
              </a:rPr>
              <a:t>Profil Perusahaan</a:t>
            </a:r>
          </a:p>
        </p:txBody>
      </p:sp>
      <p:sp>
        <p:nvSpPr>
          <p:cNvPr id="39" name="TextBox 39"/>
          <p:cNvSpPr txBox="1"/>
          <p:nvPr/>
        </p:nvSpPr>
        <p:spPr>
          <a:xfrm>
            <a:off x="551143" y="9305925"/>
            <a:ext cx="7118830" cy="444454"/>
          </a:xfrm>
          <a:prstGeom prst="rect">
            <a:avLst/>
          </a:prstGeom>
        </p:spPr>
        <p:txBody>
          <a:bodyPr lIns="0" tIns="0" rIns="0" bIns="0" rtlCol="0" anchor="t">
            <a:spAutoFit/>
          </a:bodyPr>
          <a:lstStyle/>
          <a:p>
            <a:pPr algn="ctr">
              <a:lnSpc>
                <a:spcPts val="2800"/>
              </a:lnSpc>
            </a:pPr>
            <a:r>
              <a:rPr lang="en-US" sz="2000" spc="120">
                <a:solidFill>
                  <a:srgbClr val="FFFFFF"/>
                </a:solidFill>
                <a:latin typeface="Karnchang"/>
                <a:ea typeface="Karnchang"/>
                <a:cs typeface="Karnchang"/>
                <a:sym typeface="Karnchang"/>
              </a:rPr>
              <a:t>Murad Naser |  Universitas Fauget | Ekonomi | 2025</a:t>
            </a:r>
          </a:p>
        </p:txBody>
      </p:sp>
      <p:sp>
        <p:nvSpPr>
          <p:cNvPr id="40" name="TextBox 40"/>
          <p:cNvSpPr txBox="1"/>
          <p:nvPr/>
        </p:nvSpPr>
        <p:spPr>
          <a:xfrm>
            <a:off x="787067" y="9276256"/>
            <a:ext cx="7046259" cy="458486"/>
          </a:xfrm>
          <a:prstGeom prst="rect">
            <a:avLst/>
          </a:prstGeom>
        </p:spPr>
        <p:txBody>
          <a:bodyPr lIns="0" tIns="0" rIns="0" bIns="0" rtlCol="0" anchor="t">
            <a:spAutoFit/>
          </a:bodyPr>
          <a:lstStyle/>
          <a:p>
            <a:pPr algn="l">
              <a:lnSpc>
                <a:spcPts val="2986"/>
              </a:lnSpc>
            </a:pPr>
            <a:r>
              <a:rPr lang="en-US" sz="2133">
                <a:solidFill>
                  <a:srgbClr val="E6EAEF"/>
                </a:solidFill>
                <a:latin typeface="Karnchang"/>
                <a:ea typeface="Karnchang"/>
                <a:cs typeface="Karnchang"/>
                <a:sym typeface="Karnchang"/>
              </a:rPr>
              <a:t>Universitas Islam Nusantara | Teknik Informatika | 2025</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p:cNvGrpSpPr/>
        <p:nvPr/>
      </p:nvGrpSpPr>
      <p:grpSpPr>
        <a:xfrm>
          <a:off x="0" y="0"/>
          <a:ext cx="0" cy="0"/>
          <a:chOff x="0" y="0"/>
          <a:chExt cx="0" cy="0"/>
        </a:xfrm>
      </p:grpSpPr>
      <p:grpSp>
        <p:nvGrpSpPr>
          <p:cNvPr id="2" name="Group 2"/>
          <p:cNvGrpSpPr/>
          <p:nvPr/>
        </p:nvGrpSpPr>
        <p:grpSpPr>
          <a:xfrm>
            <a:off x="787067" y="592941"/>
            <a:ext cx="16713866" cy="9101117"/>
            <a:chOff x="0" y="0"/>
            <a:chExt cx="4402006" cy="2397002"/>
          </a:xfrm>
        </p:grpSpPr>
        <p:sp>
          <p:nvSpPr>
            <p:cNvPr id="3" name="Freeform 3"/>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p:cNvGrpSpPr/>
          <p:nvPr/>
        </p:nvGrpSpPr>
        <p:grpSpPr>
          <a:xfrm rot="-7538080">
            <a:off x="-7029811" y="-5584933"/>
            <a:ext cx="9808447" cy="9331824"/>
            <a:chOff x="0" y="0"/>
            <a:chExt cx="13077930" cy="12442432"/>
          </a:xfrm>
        </p:grpSpPr>
        <p:grpSp>
          <p:nvGrpSpPr>
            <p:cNvPr id="6" name="Group 6"/>
            <p:cNvGrpSpPr/>
            <p:nvPr/>
          </p:nvGrpSpPr>
          <p:grpSpPr>
            <a:xfrm rot="2252144">
              <a:off x="1498251" y="1484738"/>
              <a:ext cx="7399579" cy="7432687"/>
              <a:chOff x="0" y="0"/>
              <a:chExt cx="2816645" cy="2829248"/>
            </a:xfrm>
          </p:grpSpPr>
          <p:sp>
            <p:nvSpPr>
              <p:cNvPr id="7" name="Freeform 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252144">
              <a:off x="2397493" y="3224228"/>
              <a:ext cx="7399579" cy="7432687"/>
              <a:chOff x="0" y="0"/>
              <a:chExt cx="2816645" cy="2829248"/>
            </a:xfrm>
          </p:grpSpPr>
          <p:sp>
            <p:nvSpPr>
              <p:cNvPr id="10" name="Freeform 1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252144">
              <a:off x="4180100" y="3525007"/>
              <a:ext cx="7399579" cy="7432687"/>
              <a:chOff x="0" y="0"/>
              <a:chExt cx="2816645" cy="2829248"/>
            </a:xfrm>
          </p:grpSpPr>
          <p:sp>
            <p:nvSpPr>
              <p:cNvPr id="13" name="Freeform 1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p:cNvGrpSpPr/>
          <p:nvPr/>
        </p:nvGrpSpPr>
        <p:grpSpPr>
          <a:xfrm rot="2124477">
            <a:off x="15979122" y="5429903"/>
            <a:ext cx="9808447" cy="9331824"/>
            <a:chOff x="0" y="0"/>
            <a:chExt cx="13077930" cy="12442432"/>
          </a:xfrm>
        </p:grpSpPr>
        <p:grpSp>
          <p:nvGrpSpPr>
            <p:cNvPr id="16" name="Group 16"/>
            <p:cNvGrpSpPr/>
            <p:nvPr/>
          </p:nvGrpSpPr>
          <p:grpSpPr>
            <a:xfrm rot="2252144">
              <a:off x="1498251" y="1484738"/>
              <a:ext cx="7399579" cy="7432687"/>
              <a:chOff x="0" y="0"/>
              <a:chExt cx="2816645" cy="2829248"/>
            </a:xfrm>
          </p:grpSpPr>
          <p:sp>
            <p:nvSpPr>
              <p:cNvPr id="17" name="Freeform 17"/>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p:cNvGrpSpPr/>
            <p:nvPr/>
          </p:nvGrpSpPr>
          <p:grpSpPr>
            <a:xfrm rot="2252144">
              <a:off x="2397493" y="3224228"/>
              <a:ext cx="7399579" cy="7432687"/>
              <a:chOff x="0" y="0"/>
              <a:chExt cx="2816645" cy="2829248"/>
            </a:xfrm>
          </p:grpSpPr>
          <p:sp>
            <p:nvSpPr>
              <p:cNvPr id="20" name="Freeform 20"/>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p:cNvGrpSpPr/>
            <p:nvPr/>
          </p:nvGrpSpPr>
          <p:grpSpPr>
            <a:xfrm rot="2252144">
              <a:off x="4180100" y="3525007"/>
              <a:ext cx="7399579" cy="7432687"/>
              <a:chOff x="0" y="0"/>
              <a:chExt cx="2816645" cy="2829248"/>
            </a:xfrm>
          </p:grpSpPr>
          <p:sp>
            <p:nvSpPr>
              <p:cNvPr id="23" name="Freeform 23"/>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p:cNvGrpSpPr>
            <a:grpSpLocks noChangeAspect="1"/>
          </p:cNvGrpSpPr>
          <p:nvPr/>
        </p:nvGrpSpPr>
        <p:grpSpPr>
          <a:xfrm>
            <a:off x="1810684" y="4377093"/>
            <a:ext cx="5944043" cy="4462392"/>
            <a:chOff x="0" y="0"/>
            <a:chExt cx="8916670" cy="6694043"/>
          </a:xfrm>
        </p:grpSpPr>
        <p:sp>
          <p:nvSpPr>
            <p:cNvPr id="26" name="Freeform 26"/>
            <p:cNvSpPr/>
            <p:nvPr/>
          </p:nvSpPr>
          <p:spPr>
            <a:xfrm>
              <a:off x="155575" y="155575"/>
              <a:ext cx="8605520" cy="6382893"/>
            </a:xfrm>
            <a:custGeom>
              <a:avLst/>
              <a:gdLst/>
              <a:ahLst/>
              <a:cxnLst/>
              <a:rect l="l" t="t" r="r" b="b"/>
              <a:pathLst>
                <a:path w="8605520" h="6382893">
                  <a:moveTo>
                    <a:pt x="0" y="0"/>
                  </a:moveTo>
                  <a:lnTo>
                    <a:pt x="8605520" y="0"/>
                  </a:lnTo>
                  <a:lnTo>
                    <a:pt x="8605520" y="6382893"/>
                  </a:lnTo>
                  <a:lnTo>
                    <a:pt x="0" y="6382893"/>
                  </a:lnTo>
                  <a:close/>
                </a:path>
              </a:pathLst>
            </a:custGeom>
            <a:blipFill>
              <a:blip r:embed="rId2"/>
              <a:stretch>
                <a:fillRect t="-34263" b="-34263"/>
              </a:stretch>
            </a:blipFill>
          </p:spPr>
        </p:sp>
        <p:sp>
          <p:nvSpPr>
            <p:cNvPr id="27" name="Freeform 27"/>
            <p:cNvSpPr/>
            <p:nvPr/>
          </p:nvSpPr>
          <p:spPr>
            <a:xfrm>
              <a:off x="6350" y="6350"/>
              <a:ext cx="8903970" cy="6681343"/>
            </a:xfrm>
            <a:custGeom>
              <a:avLst/>
              <a:gdLst/>
              <a:ahLst/>
              <a:cxnLst/>
              <a:rect l="l" t="t" r="r" b="b"/>
              <a:pathLst>
                <a:path w="8903970" h="6681343">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grpSp>
        <p:nvGrpSpPr>
          <p:cNvPr id="28" name="Group 28"/>
          <p:cNvGrpSpPr/>
          <p:nvPr/>
        </p:nvGrpSpPr>
        <p:grpSpPr>
          <a:xfrm>
            <a:off x="15665503" y="317552"/>
            <a:ext cx="2042119" cy="650325"/>
            <a:chOff x="0" y="0"/>
            <a:chExt cx="537842" cy="171279"/>
          </a:xfrm>
        </p:grpSpPr>
        <p:sp>
          <p:nvSpPr>
            <p:cNvPr id="29" name="Freeform 29"/>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30" name="TextBox 30"/>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31" name="Group 31"/>
          <p:cNvGrpSpPr/>
          <p:nvPr/>
        </p:nvGrpSpPr>
        <p:grpSpPr>
          <a:xfrm>
            <a:off x="629723" y="9258300"/>
            <a:ext cx="6961669" cy="627749"/>
            <a:chOff x="0" y="0"/>
            <a:chExt cx="1833526" cy="165333"/>
          </a:xfrm>
        </p:grpSpPr>
        <p:sp>
          <p:nvSpPr>
            <p:cNvPr id="32" name="Freeform 32"/>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3" name="TextBox 33"/>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4" name="TextBox 34"/>
          <p:cNvSpPr txBox="1"/>
          <p:nvPr/>
        </p:nvSpPr>
        <p:spPr>
          <a:xfrm>
            <a:off x="1490452" y="819150"/>
            <a:ext cx="6584507" cy="1727107"/>
          </a:xfrm>
          <a:prstGeom prst="rect">
            <a:avLst/>
          </a:prstGeom>
        </p:spPr>
        <p:txBody>
          <a:bodyPr lIns="0" tIns="0" rIns="0" bIns="0" rtlCol="0" anchor="t">
            <a:spAutoFit/>
          </a:bodyPr>
          <a:lstStyle/>
          <a:p>
            <a:pPr algn="ctr">
              <a:lnSpc>
                <a:spcPts val="9199"/>
              </a:lnSpc>
            </a:pPr>
            <a:r>
              <a:rPr lang="en-US" sz="9999" b="1">
                <a:solidFill>
                  <a:srgbClr val="243342"/>
                </a:solidFill>
                <a:latin typeface="Karnchang Bold"/>
                <a:ea typeface="Karnchang Bold"/>
                <a:cs typeface="Karnchang Bold"/>
                <a:sym typeface="Karnchang Bold"/>
              </a:rPr>
              <a:t>BAB 3</a:t>
            </a:r>
          </a:p>
        </p:txBody>
      </p:sp>
      <p:sp>
        <p:nvSpPr>
          <p:cNvPr id="35" name="TextBox 35"/>
          <p:cNvSpPr txBox="1"/>
          <p:nvPr/>
        </p:nvSpPr>
        <p:spPr>
          <a:xfrm>
            <a:off x="853742" y="2344002"/>
            <a:ext cx="7731811" cy="1859915"/>
          </a:xfrm>
          <a:prstGeom prst="rect">
            <a:avLst/>
          </a:prstGeom>
        </p:spPr>
        <p:txBody>
          <a:bodyPr lIns="0" tIns="0" rIns="0" bIns="0" rtlCol="0" anchor="t">
            <a:spAutoFit/>
          </a:bodyPr>
          <a:lstStyle/>
          <a:p>
            <a:pPr algn="ctr">
              <a:lnSpc>
                <a:spcPts val="5980"/>
              </a:lnSpc>
            </a:pPr>
            <a:r>
              <a:rPr lang="en-US" sz="6500" b="1">
                <a:solidFill>
                  <a:srgbClr val="000000"/>
                </a:solidFill>
                <a:latin typeface="Karnchang Bold"/>
                <a:ea typeface="Karnchang Bold"/>
                <a:cs typeface="Karnchang Bold"/>
                <a:sym typeface="Karnchang Bold"/>
              </a:rPr>
              <a:t>TINJAUAN UMUM PERUSAHAAN</a:t>
            </a:r>
          </a:p>
        </p:txBody>
      </p:sp>
      <p:grpSp>
        <p:nvGrpSpPr>
          <p:cNvPr id="36" name="Group 36"/>
          <p:cNvGrpSpPr/>
          <p:nvPr/>
        </p:nvGrpSpPr>
        <p:grpSpPr>
          <a:xfrm>
            <a:off x="8465709" y="1883922"/>
            <a:ext cx="8543883" cy="3322419"/>
            <a:chOff x="0" y="0"/>
            <a:chExt cx="11391844" cy="4429892"/>
          </a:xfrm>
        </p:grpSpPr>
        <p:sp>
          <p:nvSpPr>
            <p:cNvPr id="37" name="Freeform 37"/>
            <p:cNvSpPr/>
            <p:nvPr/>
          </p:nvSpPr>
          <p:spPr>
            <a:xfrm>
              <a:off x="464014" y="0"/>
              <a:ext cx="879077" cy="879077"/>
            </a:xfrm>
            <a:custGeom>
              <a:avLst/>
              <a:gdLst/>
              <a:ahLst/>
              <a:cxnLst/>
              <a:rect l="l" t="t" r="r" b="b"/>
              <a:pathLst>
                <a:path w="879077" h="879077">
                  <a:moveTo>
                    <a:pt x="0" y="0"/>
                  </a:moveTo>
                  <a:lnTo>
                    <a:pt x="879077" y="0"/>
                  </a:lnTo>
                  <a:lnTo>
                    <a:pt x="879077" y="879077"/>
                  </a:lnTo>
                  <a:lnTo>
                    <a:pt x="0" y="8790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8" name="Group 38"/>
            <p:cNvGrpSpPr/>
            <p:nvPr/>
          </p:nvGrpSpPr>
          <p:grpSpPr>
            <a:xfrm>
              <a:off x="0" y="1068350"/>
              <a:ext cx="11391844" cy="3074555"/>
              <a:chOff x="0" y="0"/>
              <a:chExt cx="2250241" cy="607319"/>
            </a:xfrm>
          </p:grpSpPr>
          <p:sp>
            <p:nvSpPr>
              <p:cNvPr id="39" name="Freeform 39"/>
              <p:cNvSpPr/>
              <p:nvPr/>
            </p:nvSpPr>
            <p:spPr>
              <a:xfrm>
                <a:off x="0" y="0"/>
                <a:ext cx="2250241" cy="607319"/>
              </a:xfrm>
              <a:custGeom>
                <a:avLst/>
                <a:gdLst/>
                <a:ahLst/>
                <a:cxnLst/>
                <a:rect l="l" t="t" r="r" b="b"/>
                <a:pathLst>
                  <a:path w="2250241" h="607319">
                    <a:moveTo>
                      <a:pt x="46213" y="0"/>
                    </a:moveTo>
                    <a:lnTo>
                      <a:pt x="2204028" y="0"/>
                    </a:lnTo>
                    <a:cubicBezTo>
                      <a:pt x="2229551" y="0"/>
                      <a:pt x="2250241" y="20690"/>
                      <a:pt x="2250241" y="46213"/>
                    </a:cubicBezTo>
                    <a:lnTo>
                      <a:pt x="2250241" y="561106"/>
                    </a:lnTo>
                    <a:cubicBezTo>
                      <a:pt x="2250241" y="573363"/>
                      <a:pt x="2245372" y="585117"/>
                      <a:pt x="2236705" y="593784"/>
                    </a:cubicBezTo>
                    <a:cubicBezTo>
                      <a:pt x="2228039" y="602451"/>
                      <a:pt x="2216284" y="607319"/>
                      <a:pt x="2204028" y="607319"/>
                    </a:cubicBezTo>
                    <a:lnTo>
                      <a:pt x="46213" y="607319"/>
                    </a:lnTo>
                    <a:cubicBezTo>
                      <a:pt x="20690" y="607319"/>
                      <a:pt x="0" y="586629"/>
                      <a:pt x="0" y="561106"/>
                    </a:cubicBezTo>
                    <a:lnTo>
                      <a:pt x="0" y="46213"/>
                    </a:lnTo>
                    <a:cubicBezTo>
                      <a:pt x="0" y="20690"/>
                      <a:pt x="20690" y="0"/>
                      <a:pt x="46213" y="0"/>
                    </a:cubicBezTo>
                    <a:close/>
                  </a:path>
                </a:pathLst>
              </a:custGeom>
              <a:solidFill>
                <a:srgbClr val="858789">
                  <a:alpha val="40000"/>
                </a:srgbClr>
              </a:solidFill>
              <a:ln w="19050" cap="rnd">
                <a:solidFill>
                  <a:srgbClr val="243342">
                    <a:alpha val="40000"/>
                  </a:srgbClr>
                </a:solidFill>
                <a:prstDash val="solid"/>
                <a:round/>
              </a:ln>
            </p:spPr>
          </p:sp>
          <p:sp>
            <p:nvSpPr>
              <p:cNvPr id="40" name="TextBox 40"/>
              <p:cNvSpPr txBox="1"/>
              <p:nvPr/>
            </p:nvSpPr>
            <p:spPr>
              <a:xfrm>
                <a:off x="0" y="-38100"/>
                <a:ext cx="2250241" cy="645419"/>
              </a:xfrm>
              <a:prstGeom prst="rect">
                <a:avLst/>
              </a:prstGeom>
            </p:spPr>
            <p:txBody>
              <a:bodyPr lIns="50800" tIns="50800" rIns="50800" bIns="50800" rtlCol="0" anchor="ctr"/>
              <a:lstStyle/>
              <a:p>
                <a:pPr algn="ctr">
                  <a:lnSpc>
                    <a:spcPts val="3362"/>
                  </a:lnSpc>
                </a:pPr>
                <a:endParaRPr/>
              </a:p>
            </p:txBody>
          </p:sp>
        </p:grpSp>
        <p:sp>
          <p:nvSpPr>
            <p:cNvPr id="41" name="TextBox 41"/>
            <p:cNvSpPr txBox="1"/>
            <p:nvPr/>
          </p:nvSpPr>
          <p:spPr>
            <a:xfrm>
              <a:off x="464014" y="1165357"/>
              <a:ext cx="10608246" cy="3264535"/>
            </a:xfrm>
            <a:prstGeom prst="rect">
              <a:avLst/>
            </a:prstGeom>
          </p:spPr>
          <p:txBody>
            <a:bodyPr lIns="0" tIns="0" rIns="0" bIns="0" rtlCol="0" anchor="t">
              <a:spAutoFit/>
            </a:bodyPr>
            <a:lstStyle/>
            <a:p>
              <a:pPr marL="582930" lvl="1" indent="-291465" algn="l">
                <a:lnSpc>
                  <a:spcPts val="3779"/>
                </a:lnSpc>
                <a:buFont typeface="Arial"/>
                <a:buChar char="•"/>
              </a:pPr>
              <a:r>
                <a:rPr lang="en-US" sz="2700">
                  <a:solidFill>
                    <a:srgbClr val="000000"/>
                  </a:solidFill>
                  <a:latin typeface="Karnchang"/>
                  <a:ea typeface="Karnchang"/>
                  <a:cs typeface="Karnchang"/>
                  <a:sym typeface="Karnchang"/>
                </a:rPr>
                <a:t>Menjadi model terbaik bagi perusahaan di bidang teknologi informasi</a:t>
              </a:r>
            </a:p>
            <a:p>
              <a:pPr marL="582930" lvl="1" indent="-291465" algn="l">
                <a:lnSpc>
                  <a:spcPts val="3779"/>
                </a:lnSpc>
                <a:buFont typeface="Arial"/>
                <a:buChar char="•"/>
              </a:pPr>
              <a:r>
                <a:rPr lang="en-US" sz="2700">
                  <a:solidFill>
                    <a:srgbClr val="000000"/>
                  </a:solidFill>
                  <a:latin typeface="Karnchang"/>
                  <a:ea typeface="Karnchang"/>
                  <a:cs typeface="Karnchang"/>
                  <a:sym typeface="Karnchang"/>
                </a:rPr>
                <a:t>Memberikan manfaat bagi klien secara khusus maupun lingkungan bisnis secara umum.</a:t>
              </a:r>
            </a:p>
            <a:p>
              <a:pPr algn="l">
                <a:lnSpc>
                  <a:spcPts val="3779"/>
                </a:lnSpc>
              </a:pPr>
              <a:endParaRPr lang="en-US" sz="2700">
                <a:solidFill>
                  <a:srgbClr val="000000"/>
                </a:solidFill>
                <a:latin typeface="Karnchang"/>
                <a:ea typeface="Karnchang"/>
                <a:cs typeface="Karnchang"/>
                <a:sym typeface="Karnchang"/>
              </a:endParaRPr>
            </a:p>
          </p:txBody>
        </p:sp>
        <p:sp>
          <p:nvSpPr>
            <p:cNvPr id="42" name="TextBox 42"/>
            <p:cNvSpPr txBox="1"/>
            <p:nvPr/>
          </p:nvSpPr>
          <p:spPr>
            <a:xfrm>
              <a:off x="1593963" y="-18541"/>
              <a:ext cx="9156781" cy="897679"/>
            </a:xfrm>
            <a:prstGeom prst="rect">
              <a:avLst/>
            </a:prstGeom>
          </p:spPr>
          <p:txBody>
            <a:bodyPr lIns="0" tIns="0" rIns="0" bIns="0" rtlCol="0" anchor="t">
              <a:spAutoFit/>
            </a:bodyPr>
            <a:lstStyle/>
            <a:p>
              <a:pPr algn="l">
                <a:lnSpc>
                  <a:spcPts val="3680"/>
                </a:lnSpc>
              </a:pPr>
              <a:r>
                <a:rPr lang="en-US" sz="4000" b="1">
                  <a:solidFill>
                    <a:srgbClr val="000000"/>
                  </a:solidFill>
                  <a:latin typeface="Karnchang Bold"/>
                  <a:ea typeface="Karnchang Bold"/>
                  <a:cs typeface="Karnchang Bold"/>
                  <a:sym typeface="Karnchang Bold"/>
                </a:rPr>
                <a:t>Visi</a:t>
              </a:r>
            </a:p>
          </p:txBody>
        </p:sp>
      </p:grpSp>
      <p:sp>
        <p:nvSpPr>
          <p:cNvPr id="43" name="Freeform 43"/>
          <p:cNvSpPr/>
          <p:nvPr/>
        </p:nvSpPr>
        <p:spPr>
          <a:xfrm>
            <a:off x="8813719" y="5295900"/>
            <a:ext cx="659308" cy="659308"/>
          </a:xfrm>
          <a:custGeom>
            <a:avLst/>
            <a:gdLst/>
            <a:ahLst/>
            <a:cxnLst/>
            <a:rect l="l" t="t" r="r" b="b"/>
            <a:pathLst>
              <a:path w="659308" h="659308">
                <a:moveTo>
                  <a:pt x="0" y="0"/>
                </a:moveTo>
                <a:lnTo>
                  <a:pt x="659308" y="0"/>
                </a:lnTo>
                <a:lnTo>
                  <a:pt x="659308" y="659308"/>
                </a:lnTo>
                <a:lnTo>
                  <a:pt x="0" y="65930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4" name="Group 44"/>
          <p:cNvGrpSpPr/>
          <p:nvPr/>
        </p:nvGrpSpPr>
        <p:grpSpPr>
          <a:xfrm>
            <a:off x="8465709" y="6097162"/>
            <a:ext cx="8543883" cy="3161138"/>
            <a:chOff x="0" y="0"/>
            <a:chExt cx="2250241" cy="832563"/>
          </a:xfrm>
        </p:grpSpPr>
        <p:sp>
          <p:nvSpPr>
            <p:cNvPr id="45" name="Freeform 45"/>
            <p:cNvSpPr/>
            <p:nvPr/>
          </p:nvSpPr>
          <p:spPr>
            <a:xfrm>
              <a:off x="0" y="0"/>
              <a:ext cx="2250241" cy="832563"/>
            </a:xfrm>
            <a:custGeom>
              <a:avLst/>
              <a:gdLst/>
              <a:ahLst/>
              <a:cxnLst/>
              <a:rect l="l" t="t" r="r" b="b"/>
              <a:pathLst>
                <a:path w="2250241" h="832563">
                  <a:moveTo>
                    <a:pt x="46213" y="0"/>
                  </a:moveTo>
                  <a:lnTo>
                    <a:pt x="2204028" y="0"/>
                  </a:lnTo>
                  <a:cubicBezTo>
                    <a:pt x="2229551" y="0"/>
                    <a:pt x="2250241" y="20690"/>
                    <a:pt x="2250241" y="46213"/>
                  </a:cubicBezTo>
                  <a:lnTo>
                    <a:pt x="2250241" y="786350"/>
                  </a:lnTo>
                  <a:cubicBezTo>
                    <a:pt x="2250241" y="811873"/>
                    <a:pt x="2229551" y="832563"/>
                    <a:pt x="2204028" y="832563"/>
                  </a:cubicBezTo>
                  <a:lnTo>
                    <a:pt x="46213" y="832563"/>
                  </a:lnTo>
                  <a:cubicBezTo>
                    <a:pt x="20690" y="832563"/>
                    <a:pt x="0" y="811873"/>
                    <a:pt x="0" y="786350"/>
                  </a:cubicBezTo>
                  <a:lnTo>
                    <a:pt x="0" y="46213"/>
                  </a:lnTo>
                  <a:cubicBezTo>
                    <a:pt x="0" y="20690"/>
                    <a:pt x="20690" y="0"/>
                    <a:pt x="46213" y="0"/>
                  </a:cubicBezTo>
                  <a:close/>
                </a:path>
              </a:pathLst>
            </a:custGeom>
            <a:solidFill>
              <a:srgbClr val="858789">
                <a:alpha val="40000"/>
              </a:srgbClr>
            </a:solidFill>
            <a:ln w="19050" cap="rnd">
              <a:solidFill>
                <a:srgbClr val="243342">
                  <a:alpha val="40000"/>
                </a:srgbClr>
              </a:solidFill>
              <a:prstDash val="solid"/>
              <a:round/>
            </a:ln>
          </p:spPr>
        </p:sp>
        <p:sp>
          <p:nvSpPr>
            <p:cNvPr id="46" name="TextBox 46"/>
            <p:cNvSpPr txBox="1"/>
            <p:nvPr/>
          </p:nvSpPr>
          <p:spPr>
            <a:xfrm>
              <a:off x="0" y="-38100"/>
              <a:ext cx="2250241" cy="870663"/>
            </a:xfrm>
            <a:prstGeom prst="rect">
              <a:avLst/>
            </a:prstGeom>
          </p:spPr>
          <p:txBody>
            <a:bodyPr lIns="50800" tIns="50800" rIns="50800" bIns="50800" rtlCol="0" anchor="ctr"/>
            <a:lstStyle/>
            <a:p>
              <a:pPr algn="ctr">
                <a:lnSpc>
                  <a:spcPts val="3362"/>
                </a:lnSpc>
              </a:pPr>
              <a:endParaRPr/>
            </a:p>
          </p:txBody>
        </p:sp>
      </p:grpSp>
      <p:sp>
        <p:nvSpPr>
          <p:cNvPr id="47" name="TextBox 47"/>
          <p:cNvSpPr txBox="1"/>
          <p:nvPr/>
        </p:nvSpPr>
        <p:spPr>
          <a:xfrm>
            <a:off x="8813719" y="6124674"/>
            <a:ext cx="7956185" cy="3446145"/>
          </a:xfrm>
          <a:prstGeom prst="rect">
            <a:avLst/>
          </a:prstGeom>
        </p:spPr>
        <p:txBody>
          <a:bodyPr lIns="0" tIns="0" rIns="0" bIns="0" rtlCol="0" anchor="t">
            <a:spAutoFit/>
          </a:bodyPr>
          <a:lstStyle/>
          <a:p>
            <a:pPr algn="l">
              <a:lnSpc>
                <a:spcPts val="3779"/>
              </a:lnSpc>
            </a:pPr>
            <a:r>
              <a:rPr lang="en-US" sz="2700">
                <a:solidFill>
                  <a:srgbClr val="000000"/>
                </a:solidFill>
                <a:latin typeface="Karnchang"/>
                <a:ea typeface="Karnchang"/>
                <a:cs typeface="Karnchang"/>
                <a:sym typeface="Karnchang"/>
              </a:rPr>
              <a:t>·Pengembangan SDM secara berkesinambungan dalam hal penambahan nilai-nilai baik. </a:t>
            </a:r>
          </a:p>
          <a:p>
            <a:pPr algn="l">
              <a:lnSpc>
                <a:spcPts val="3779"/>
              </a:lnSpc>
            </a:pPr>
            <a:r>
              <a:rPr lang="en-US" sz="2700">
                <a:solidFill>
                  <a:srgbClr val="000000"/>
                </a:solidFill>
                <a:latin typeface="Karnchang"/>
                <a:ea typeface="Karnchang"/>
                <a:cs typeface="Karnchang"/>
                <a:sym typeface="Karnchang"/>
              </a:rPr>
              <a:t>·Komitmen dalam riset pengembangan produk dan layanan dibidang teknologi informasi. </a:t>
            </a:r>
          </a:p>
          <a:p>
            <a:pPr algn="l">
              <a:lnSpc>
                <a:spcPts val="3779"/>
              </a:lnSpc>
            </a:pPr>
            <a:r>
              <a:rPr lang="en-US" sz="2700">
                <a:solidFill>
                  <a:srgbClr val="000000"/>
                </a:solidFill>
                <a:latin typeface="Karnchang"/>
                <a:ea typeface="Karnchang"/>
                <a:cs typeface="Karnchang"/>
                <a:sym typeface="Karnchang"/>
              </a:rPr>
              <a:t>·Komitmen dalam riset teknologi baru yang lebih baik untuk memberikan solusi terbaik.</a:t>
            </a:r>
          </a:p>
          <a:p>
            <a:pPr algn="l">
              <a:lnSpc>
                <a:spcPts val="3779"/>
              </a:lnSpc>
            </a:pPr>
            <a:endParaRPr lang="en-US" sz="2700">
              <a:solidFill>
                <a:srgbClr val="000000"/>
              </a:solidFill>
              <a:latin typeface="Karnchang"/>
              <a:ea typeface="Karnchang"/>
              <a:cs typeface="Karnchang"/>
              <a:sym typeface="Karnchang"/>
            </a:endParaRPr>
          </a:p>
        </p:txBody>
      </p:sp>
      <p:sp>
        <p:nvSpPr>
          <p:cNvPr id="48" name="TextBox 48"/>
          <p:cNvSpPr txBox="1"/>
          <p:nvPr/>
        </p:nvSpPr>
        <p:spPr>
          <a:xfrm>
            <a:off x="9661181" y="5260563"/>
            <a:ext cx="6867586" cy="694690"/>
          </a:xfrm>
          <a:prstGeom prst="rect">
            <a:avLst/>
          </a:prstGeom>
        </p:spPr>
        <p:txBody>
          <a:bodyPr lIns="0" tIns="0" rIns="0" bIns="0" rtlCol="0" anchor="t">
            <a:spAutoFit/>
          </a:bodyPr>
          <a:lstStyle/>
          <a:p>
            <a:pPr algn="l">
              <a:lnSpc>
                <a:spcPts val="3680"/>
              </a:lnSpc>
            </a:pPr>
            <a:r>
              <a:rPr lang="en-US" sz="4000" b="1">
                <a:solidFill>
                  <a:srgbClr val="000000"/>
                </a:solidFill>
                <a:latin typeface="Karnchang Bold"/>
                <a:ea typeface="Karnchang Bold"/>
                <a:cs typeface="Karnchang Bold"/>
                <a:sym typeface="Karnchang Bold"/>
              </a:rPr>
              <a:t>Misi</a:t>
            </a:r>
          </a:p>
        </p:txBody>
      </p:sp>
      <p:sp>
        <p:nvSpPr>
          <p:cNvPr id="49" name="TextBox 49"/>
          <p:cNvSpPr txBox="1"/>
          <p:nvPr/>
        </p:nvSpPr>
        <p:spPr>
          <a:xfrm>
            <a:off x="787067" y="9276256"/>
            <a:ext cx="7046259" cy="458486"/>
          </a:xfrm>
          <a:prstGeom prst="rect">
            <a:avLst/>
          </a:prstGeom>
        </p:spPr>
        <p:txBody>
          <a:bodyPr lIns="0" tIns="0" rIns="0" bIns="0" rtlCol="0" anchor="t">
            <a:spAutoFit/>
          </a:bodyPr>
          <a:lstStyle/>
          <a:p>
            <a:pPr algn="l">
              <a:lnSpc>
                <a:spcPts val="2986"/>
              </a:lnSpc>
            </a:pPr>
            <a:r>
              <a:rPr lang="en-US" sz="2133">
                <a:solidFill>
                  <a:srgbClr val="E6EAEF"/>
                </a:solidFill>
                <a:latin typeface="Karnchang"/>
                <a:ea typeface="Karnchang"/>
                <a:cs typeface="Karnchang"/>
                <a:sym typeface="Karnchang"/>
              </a:rPr>
              <a:t>Universitas Islam Nusantara | Teknik Informatika | 2025</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EAEF"/>
        </a:solidFill>
        <a:effectLst/>
      </p:bgPr>
    </p:bg>
    <p:spTree>
      <p:nvGrpSpPr>
        <p:cNvPr id="1" name="">
          <a:extLst>
            <a:ext uri="{FF2B5EF4-FFF2-40B4-BE49-F238E27FC236}">
              <a16:creationId xmlns:a16="http://schemas.microsoft.com/office/drawing/2014/main" id="{BED7AC63-F9EE-D070-CE9F-AE6430CDA61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4FF7780-ABC7-2D8C-DD1D-A532AAB3087D}"/>
              </a:ext>
            </a:extLst>
          </p:cNvPr>
          <p:cNvGrpSpPr/>
          <p:nvPr/>
        </p:nvGrpSpPr>
        <p:grpSpPr>
          <a:xfrm>
            <a:off x="787067" y="592941"/>
            <a:ext cx="16713866" cy="9101117"/>
            <a:chOff x="0" y="0"/>
            <a:chExt cx="4402006" cy="2397002"/>
          </a:xfrm>
        </p:grpSpPr>
        <p:sp>
          <p:nvSpPr>
            <p:cNvPr id="3" name="Freeform 3">
              <a:extLst>
                <a:ext uri="{FF2B5EF4-FFF2-40B4-BE49-F238E27FC236}">
                  <a16:creationId xmlns:a16="http://schemas.microsoft.com/office/drawing/2014/main" id="{0F3F7A93-B5A0-D2C9-840C-A575A2D30BFC}"/>
                </a:ext>
              </a:extLst>
            </p:cNvPr>
            <p:cNvSpPr/>
            <p:nvPr/>
          </p:nvSpPr>
          <p:spPr>
            <a:xfrm>
              <a:off x="0" y="0"/>
              <a:ext cx="4402006" cy="2397002"/>
            </a:xfrm>
            <a:custGeom>
              <a:avLst/>
              <a:gdLst/>
              <a:ahLst/>
              <a:cxnLst/>
              <a:rect l="l" t="t" r="r" b="b"/>
              <a:pathLst>
                <a:path w="4402006" h="2397002">
                  <a:moveTo>
                    <a:pt x="23623" y="0"/>
                  </a:moveTo>
                  <a:lnTo>
                    <a:pt x="4378382" y="0"/>
                  </a:lnTo>
                  <a:cubicBezTo>
                    <a:pt x="4391429" y="0"/>
                    <a:pt x="4402006" y="10577"/>
                    <a:pt x="4402006" y="23623"/>
                  </a:cubicBezTo>
                  <a:lnTo>
                    <a:pt x="4402006" y="2373379"/>
                  </a:lnTo>
                  <a:cubicBezTo>
                    <a:pt x="4402006" y="2379644"/>
                    <a:pt x="4399517" y="2385653"/>
                    <a:pt x="4395087" y="2390083"/>
                  </a:cubicBezTo>
                  <a:cubicBezTo>
                    <a:pt x="4390656" y="2394513"/>
                    <a:pt x="4384647" y="2397002"/>
                    <a:pt x="4378382" y="2397002"/>
                  </a:cubicBezTo>
                  <a:lnTo>
                    <a:pt x="23623" y="2397002"/>
                  </a:lnTo>
                  <a:cubicBezTo>
                    <a:pt x="17358" y="2397002"/>
                    <a:pt x="11349" y="2394513"/>
                    <a:pt x="6919" y="2390083"/>
                  </a:cubicBezTo>
                  <a:cubicBezTo>
                    <a:pt x="2489" y="2385653"/>
                    <a:pt x="0" y="2379644"/>
                    <a:pt x="0" y="2373379"/>
                  </a:cubicBezTo>
                  <a:lnTo>
                    <a:pt x="0" y="23623"/>
                  </a:lnTo>
                  <a:cubicBezTo>
                    <a:pt x="0" y="17358"/>
                    <a:pt x="2489" y="11349"/>
                    <a:pt x="6919" y="6919"/>
                  </a:cubicBezTo>
                  <a:cubicBezTo>
                    <a:pt x="11349" y="2489"/>
                    <a:pt x="17358" y="0"/>
                    <a:pt x="23623" y="0"/>
                  </a:cubicBezTo>
                  <a:close/>
                </a:path>
              </a:pathLst>
            </a:custGeom>
            <a:solidFill>
              <a:srgbClr val="E6EAEF"/>
            </a:solidFill>
            <a:ln w="19050" cap="rnd">
              <a:solidFill>
                <a:srgbClr val="243342"/>
              </a:solidFill>
              <a:prstDash val="solid"/>
              <a:round/>
            </a:ln>
          </p:spPr>
        </p:sp>
        <p:sp>
          <p:nvSpPr>
            <p:cNvPr id="4" name="TextBox 4">
              <a:extLst>
                <a:ext uri="{FF2B5EF4-FFF2-40B4-BE49-F238E27FC236}">
                  <a16:creationId xmlns:a16="http://schemas.microsoft.com/office/drawing/2014/main" id="{712DB6DF-A4EE-42A2-5F00-1CAE2D1FA032}"/>
                </a:ext>
              </a:extLst>
            </p:cNvPr>
            <p:cNvSpPr txBox="1"/>
            <p:nvPr/>
          </p:nvSpPr>
          <p:spPr>
            <a:xfrm>
              <a:off x="0" y="-38100"/>
              <a:ext cx="4402006" cy="2435102"/>
            </a:xfrm>
            <a:prstGeom prst="rect">
              <a:avLst/>
            </a:prstGeom>
          </p:spPr>
          <p:txBody>
            <a:bodyPr lIns="50800" tIns="50800" rIns="50800" bIns="50800" rtlCol="0" anchor="ctr"/>
            <a:lstStyle/>
            <a:p>
              <a:pPr algn="ctr">
                <a:lnSpc>
                  <a:spcPts val="3362"/>
                </a:lnSpc>
              </a:pPr>
              <a:endParaRPr/>
            </a:p>
          </p:txBody>
        </p:sp>
      </p:grpSp>
      <p:grpSp>
        <p:nvGrpSpPr>
          <p:cNvPr id="5" name="Group 5">
            <a:extLst>
              <a:ext uri="{FF2B5EF4-FFF2-40B4-BE49-F238E27FC236}">
                <a16:creationId xmlns:a16="http://schemas.microsoft.com/office/drawing/2014/main" id="{28EA97B1-E1EA-3E72-4A60-73E8A447D8DA}"/>
              </a:ext>
            </a:extLst>
          </p:cNvPr>
          <p:cNvGrpSpPr/>
          <p:nvPr/>
        </p:nvGrpSpPr>
        <p:grpSpPr>
          <a:xfrm rot="-7538080">
            <a:off x="-7029811" y="-5584933"/>
            <a:ext cx="9808447" cy="9331824"/>
            <a:chOff x="0" y="0"/>
            <a:chExt cx="13077930" cy="12442432"/>
          </a:xfrm>
        </p:grpSpPr>
        <p:grpSp>
          <p:nvGrpSpPr>
            <p:cNvPr id="6" name="Group 6">
              <a:extLst>
                <a:ext uri="{FF2B5EF4-FFF2-40B4-BE49-F238E27FC236}">
                  <a16:creationId xmlns:a16="http://schemas.microsoft.com/office/drawing/2014/main" id="{0DB49DC0-39A8-8C9E-628F-BAB2D2D1EBAD}"/>
                </a:ext>
              </a:extLst>
            </p:cNvPr>
            <p:cNvGrpSpPr/>
            <p:nvPr/>
          </p:nvGrpSpPr>
          <p:grpSpPr>
            <a:xfrm rot="2252144">
              <a:off x="1498251" y="1484738"/>
              <a:ext cx="7399579" cy="7432687"/>
              <a:chOff x="0" y="0"/>
              <a:chExt cx="2816645" cy="2829248"/>
            </a:xfrm>
          </p:grpSpPr>
          <p:sp>
            <p:nvSpPr>
              <p:cNvPr id="7" name="Freeform 7">
                <a:extLst>
                  <a:ext uri="{FF2B5EF4-FFF2-40B4-BE49-F238E27FC236}">
                    <a16:creationId xmlns:a16="http://schemas.microsoft.com/office/drawing/2014/main" id="{D0A29C9E-8E67-13A8-94C9-E9A6A7E1453E}"/>
                  </a:ext>
                </a:extLst>
              </p:cNvPr>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8" name="TextBox 8">
                <a:extLst>
                  <a:ext uri="{FF2B5EF4-FFF2-40B4-BE49-F238E27FC236}">
                    <a16:creationId xmlns:a16="http://schemas.microsoft.com/office/drawing/2014/main" id="{1DD3A88B-42CC-DF1C-4DE3-148802E23261}"/>
                  </a:ext>
                </a:extLst>
              </p:cNvPr>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a:extLst>
                <a:ext uri="{FF2B5EF4-FFF2-40B4-BE49-F238E27FC236}">
                  <a16:creationId xmlns:a16="http://schemas.microsoft.com/office/drawing/2014/main" id="{C87C4976-B5F8-7150-5FD2-956BAB898F18}"/>
                </a:ext>
              </a:extLst>
            </p:cNvPr>
            <p:cNvGrpSpPr/>
            <p:nvPr/>
          </p:nvGrpSpPr>
          <p:grpSpPr>
            <a:xfrm rot="2252144">
              <a:off x="2397493" y="3224228"/>
              <a:ext cx="7399579" cy="7432687"/>
              <a:chOff x="0" y="0"/>
              <a:chExt cx="2816645" cy="2829248"/>
            </a:xfrm>
          </p:grpSpPr>
          <p:sp>
            <p:nvSpPr>
              <p:cNvPr id="10" name="Freeform 10">
                <a:extLst>
                  <a:ext uri="{FF2B5EF4-FFF2-40B4-BE49-F238E27FC236}">
                    <a16:creationId xmlns:a16="http://schemas.microsoft.com/office/drawing/2014/main" id="{3825DA15-F433-8158-7B9D-21B8225CF084}"/>
                  </a:ext>
                </a:extLst>
              </p:cNvPr>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11" name="TextBox 11">
                <a:extLst>
                  <a:ext uri="{FF2B5EF4-FFF2-40B4-BE49-F238E27FC236}">
                    <a16:creationId xmlns:a16="http://schemas.microsoft.com/office/drawing/2014/main" id="{3FB32CC1-21ED-D8C3-B803-F70ED423388E}"/>
                  </a:ext>
                </a:extLst>
              </p:cNvPr>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a:extLst>
                <a:ext uri="{FF2B5EF4-FFF2-40B4-BE49-F238E27FC236}">
                  <a16:creationId xmlns:a16="http://schemas.microsoft.com/office/drawing/2014/main" id="{C06D4E5A-0BE8-ECC0-21F2-8899E905F8DE}"/>
                </a:ext>
              </a:extLst>
            </p:cNvPr>
            <p:cNvGrpSpPr/>
            <p:nvPr/>
          </p:nvGrpSpPr>
          <p:grpSpPr>
            <a:xfrm rot="2252144">
              <a:off x="4180100" y="3525007"/>
              <a:ext cx="7399579" cy="7432687"/>
              <a:chOff x="0" y="0"/>
              <a:chExt cx="2816645" cy="2829248"/>
            </a:xfrm>
          </p:grpSpPr>
          <p:sp>
            <p:nvSpPr>
              <p:cNvPr id="13" name="Freeform 13">
                <a:extLst>
                  <a:ext uri="{FF2B5EF4-FFF2-40B4-BE49-F238E27FC236}">
                    <a16:creationId xmlns:a16="http://schemas.microsoft.com/office/drawing/2014/main" id="{AF11C493-67A5-62CF-6E74-C8910ACA0B31}"/>
                  </a:ext>
                </a:extLst>
              </p:cNvPr>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14" name="TextBox 14">
                <a:extLst>
                  <a:ext uri="{FF2B5EF4-FFF2-40B4-BE49-F238E27FC236}">
                    <a16:creationId xmlns:a16="http://schemas.microsoft.com/office/drawing/2014/main" id="{3E753B0C-BD54-24ED-C0D9-BDED1C6C058E}"/>
                  </a:ext>
                </a:extLst>
              </p:cNvPr>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15" name="Group 15">
            <a:extLst>
              <a:ext uri="{FF2B5EF4-FFF2-40B4-BE49-F238E27FC236}">
                <a16:creationId xmlns:a16="http://schemas.microsoft.com/office/drawing/2014/main" id="{1F16874B-E66D-21E6-5083-E462147AD7FA}"/>
              </a:ext>
            </a:extLst>
          </p:cNvPr>
          <p:cNvGrpSpPr/>
          <p:nvPr/>
        </p:nvGrpSpPr>
        <p:grpSpPr>
          <a:xfrm rot="2124477">
            <a:off x="15979122" y="5429903"/>
            <a:ext cx="9808447" cy="9331824"/>
            <a:chOff x="0" y="0"/>
            <a:chExt cx="13077930" cy="12442432"/>
          </a:xfrm>
        </p:grpSpPr>
        <p:grpSp>
          <p:nvGrpSpPr>
            <p:cNvPr id="16" name="Group 16">
              <a:extLst>
                <a:ext uri="{FF2B5EF4-FFF2-40B4-BE49-F238E27FC236}">
                  <a16:creationId xmlns:a16="http://schemas.microsoft.com/office/drawing/2014/main" id="{E88BEBEB-9CF7-691A-4104-979CDE237A97}"/>
                </a:ext>
              </a:extLst>
            </p:cNvPr>
            <p:cNvGrpSpPr/>
            <p:nvPr/>
          </p:nvGrpSpPr>
          <p:grpSpPr>
            <a:xfrm rot="2252144">
              <a:off x="1498251" y="1484738"/>
              <a:ext cx="7399579" cy="7432687"/>
              <a:chOff x="0" y="0"/>
              <a:chExt cx="2816645" cy="2829248"/>
            </a:xfrm>
          </p:grpSpPr>
          <p:sp>
            <p:nvSpPr>
              <p:cNvPr id="17" name="Freeform 17">
                <a:extLst>
                  <a:ext uri="{FF2B5EF4-FFF2-40B4-BE49-F238E27FC236}">
                    <a16:creationId xmlns:a16="http://schemas.microsoft.com/office/drawing/2014/main" id="{495EFDF9-407D-759E-9495-8CC6C140A1FE}"/>
                  </a:ext>
                </a:extLst>
              </p:cNvPr>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243342"/>
              </a:solidFill>
            </p:spPr>
          </p:sp>
          <p:sp>
            <p:nvSpPr>
              <p:cNvPr id="18" name="TextBox 18">
                <a:extLst>
                  <a:ext uri="{FF2B5EF4-FFF2-40B4-BE49-F238E27FC236}">
                    <a16:creationId xmlns:a16="http://schemas.microsoft.com/office/drawing/2014/main" id="{4277613E-2559-A0F8-929F-E0FA073F8857}"/>
                  </a:ext>
                </a:extLst>
              </p:cNvPr>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19" name="Group 19">
              <a:extLst>
                <a:ext uri="{FF2B5EF4-FFF2-40B4-BE49-F238E27FC236}">
                  <a16:creationId xmlns:a16="http://schemas.microsoft.com/office/drawing/2014/main" id="{3B72EB65-27F6-ABDA-5C76-7CF07EF3195D}"/>
                </a:ext>
              </a:extLst>
            </p:cNvPr>
            <p:cNvGrpSpPr/>
            <p:nvPr/>
          </p:nvGrpSpPr>
          <p:grpSpPr>
            <a:xfrm rot="2252144">
              <a:off x="2397493" y="3224228"/>
              <a:ext cx="7399579" cy="7432687"/>
              <a:chOff x="0" y="0"/>
              <a:chExt cx="2816645" cy="2829248"/>
            </a:xfrm>
          </p:grpSpPr>
          <p:sp>
            <p:nvSpPr>
              <p:cNvPr id="20" name="Freeform 20">
                <a:extLst>
                  <a:ext uri="{FF2B5EF4-FFF2-40B4-BE49-F238E27FC236}">
                    <a16:creationId xmlns:a16="http://schemas.microsoft.com/office/drawing/2014/main" id="{6646E89E-DA19-469B-2EAB-2667C13E13D3}"/>
                  </a:ext>
                </a:extLst>
              </p:cNvPr>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535659"/>
              </a:solidFill>
            </p:spPr>
          </p:sp>
          <p:sp>
            <p:nvSpPr>
              <p:cNvPr id="21" name="TextBox 21">
                <a:extLst>
                  <a:ext uri="{FF2B5EF4-FFF2-40B4-BE49-F238E27FC236}">
                    <a16:creationId xmlns:a16="http://schemas.microsoft.com/office/drawing/2014/main" id="{D5FF5D28-2D20-11D1-D7BC-831715F49557}"/>
                  </a:ext>
                </a:extLst>
              </p:cNvPr>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nvGrpSpPr>
            <p:cNvPr id="22" name="Group 22">
              <a:extLst>
                <a:ext uri="{FF2B5EF4-FFF2-40B4-BE49-F238E27FC236}">
                  <a16:creationId xmlns:a16="http://schemas.microsoft.com/office/drawing/2014/main" id="{7AF55BEB-E7FF-C969-DAD5-573A16030E05}"/>
                </a:ext>
              </a:extLst>
            </p:cNvPr>
            <p:cNvGrpSpPr/>
            <p:nvPr/>
          </p:nvGrpSpPr>
          <p:grpSpPr>
            <a:xfrm rot="2252144">
              <a:off x="4180100" y="3525007"/>
              <a:ext cx="7399579" cy="7432687"/>
              <a:chOff x="0" y="0"/>
              <a:chExt cx="2816645" cy="2829248"/>
            </a:xfrm>
          </p:grpSpPr>
          <p:sp>
            <p:nvSpPr>
              <p:cNvPr id="23" name="Freeform 23">
                <a:extLst>
                  <a:ext uri="{FF2B5EF4-FFF2-40B4-BE49-F238E27FC236}">
                    <a16:creationId xmlns:a16="http://schemas.microsoft.com/office/drawing/2014/main" id="{4EC5B35D-FE68-3417-56A3-3E5480D56C23}"/>
                  </a:ext>
                </a:extLst>
              </p:cNvPr>
              <p:cNvSpPr/>
              <p:nvPr/>
            </p:nvSpPr>
            <p:spPr>
              <a:xfrm>
                <a:off x="0" y="0"/>
                <a:ext cx="2816645" cy="2829248"/>
              </a:xfrm>
              <a:custGeom>
                <a:avLst/>
                <a:gdLst/>
                <a:ahLst/>
                <a:cxnLst/>
                <a:rect l="l" t="t" r="r" b="b"/>
                <a:pathLst>
                  <a:path w="2816645" h="2829248">
                    <a:moveTo>
                      <a:pt x="0" y="0"/>
                    </a:moveTo>
                    <a:lnTo>
                      <a:pt x="2816645" y="0"/>
                    </a:lnTo>
                    <a:lnTo>
                      <a:pt x="2816645" y="2829248"/>
                    </a:lnTo>
                    <a:lnTo>
                      <a:pt x="0" y="2829248"/>
                    </a:lnTo>
                    <a:close/>
                  </a:path>
                </a:pathLst>
              </a:custGeom>
              <a:solidFill>
                <a:srgbClr val="858789"/>
              </a:solidFill>
            </p:spPr>
          </p:sp>
          <p:sp>
            <p:nvSpPr>
              <p:cNvPr id="24" name="TextBox 24">
                <a:extLst>
                  <a:ext uri="{FF2B5EF4-FFF2-40B4-BE49-F238E27FC236}">
                    <a16:creationId xmlns:a16="http://schemas.microsoft.com/office/drawing/2014/main" id="{F92F1F81-0901-9B6A-7137-49BDEFA80D0B}"/>
                  </a:ext>
                </a:extLst>
              </p:cNvPr>
              <p:cNvSpPr txBox="1"/>
              <p:nvPr/>
            </p:nvSpPr>
            <p:spPr>
              <a:xfrm>
                <a:off x="0" y="-123825"/>
                <a:ext cx="2816645" cy="2953073"/>
              </a:xfrm>
              <a:prstGeom prst="rect">
                <a:avLst/>
              </a:prstGeom>
            </p:spPr>
            <p:txBody>
              <a:bodyPr lIns="50800" tIns="50800" rIns="50800" bIns="50800" rtlCol="0" anchor="ctr"/>
              <a:lstStyle/>
              <a:p>
                <a:pPr algn="ctr">
                  <a:lnSpc>
                    <a:spcPts val="2659"/>
                  </a:lnSpc>
                  <a:spcBef>
                    <a:spcPct val="0"/>
                  </a:spcBef>
                </a:pPr>
                <a:endParaRPr/>
              </a:p>
            </p:txBody>
          </p:sp>
        </p:grpSp>
      </p:grpSp>
      <p:grpSp>
        <p:nvGrpSpPr>
          <p:cNvPr id="25" name="Group 25">
            <a:extLst>
              <a:ext uri="{FF2B5EF4-FFF2-40B4-BE49-F238E27FC236}">
                <a16:creationId xmlns:a16="http://schemas.microsoft.com/office/drawing/2014/main" id="{2CEC43E0-7FC4-A598-EBB6-F9EF11982DB2}"/>
              </a:ext>
            </a:extLst>
          </p:cNvPr>
          <p:cNvGrpSpPr>
            <a:grpSpLocks noChangeAspect="1"/>
          </p:cNvGrpSpPr>
          <p:nvPr/>
        </p:nvGrpSpPr>
        <p:grpSpPr>
          <a:xfrm>
            <a:off x="1810684" y="4377093"/>
            <a:ext cx="5944043" cy="4462392"/>
            <a:chOff x="0" y="0"/>
            <a:chExt cx="8916670" cy="6694043"/>
          </a:xfrm>
        </p:grpSpPr>
        <p:sp>
          <p:nvSpPr>
            <p:cNvPr id="26" name="Freeform 26">
              <a:extLst>
                <a:ext uri="{FF2B5EF4-FFF2-40B4-BE49-F238E27FC236}">
                  <a16:creationId xmlns:a16="http://schemas.microsoft.com/office/drawing/2014/main" id="{3DC8A83A-D059-4399-00B0-1673A637B94B}"/>
                </a:ext>
              </a:extLst>
            </p:cNvPr>
            <p:cNvSpPr/>
            <p:nvPr/>
          </p:nvSpPr>
          <p:spPr>
            <a:xfrm>
              <a:off x="155575" y="155575"/>
              <a:ext cx="8605520" cy="6382893"/>
            </a:xfrm>
            <a:custGeom>
              <a:avLst/>
              <a:gdLst/>
              <a:ahLst/>
              <a:cxnLst/>
              <a:rect l="l" t="t" r="r" b="b"/>
              <a:pathLst>
                <a:path w="8605520" h="6382893">
                  <a:moveTo>
                    <a:pt x="0" y="0"/>
                  </a:moveTo>
                  <a:lnTo>
                    <a:pt x="8605520" y="0"/>
                  </a:lnTo>
                  <a:lnTo>
                    <a:pt x="8605520" y="6382893"/>
                  </a:lnTo>
                  <a:lnTo>
                    <a:pt x="0" y="6382893"/>
                  </a:lnTo>
                  <a:close/>
                </a:path>
              </a:pathLst>
            </a:custGeom>
            <a:blipFill>
              <a:blip r:embed="rId2"/>
              <a:stretch>
                <a:fillRect t="-34263" b="-34263"/>
              </a:stretch>
            </a:blipFill>
          </p:spPr>
        </p:sp>
        <p:sp>
          <p:nvSpPr>
            <p:cNvPr id="27" name="Freeform 27">
              <a:extLst>
                <a:ext uri="{FF2B5EF4-FFF2-40B4-BE49-F238E27FC236}">
                  <a16:creationId xmlns:a16="http://schemas.microsoft.com/office/drawing/2014/main" id="{34F050B8-A912-269B-A0AA-65F73B34A12E}"/>
                </a:ext>
              </a:extLst>
            </p:cNvPr>
            <p:cNvSpPr/>
            <p:nvPr/>
          </p:nvSpPr>
          <p:spPr>
            <a:xfrm>
              <a:off x="6350" y="6350"/>
              <a:ext cx="8903970" cy="6681343"/>
            </a:xfrm>
            <a:custGeom>
              <a:avLst/>
              <a:gdLst/>
              <a:ahLst/>
              <a:cxnLst/>
              <a:rect l="l" t="t" r="r" b="b"/>
              <a:pathLst>
                <a:path w="8903970" h="6681343">
                  <a:moveTo>
                    <a:pt x="8903970" y="6681343"/>
                  </a:moveTo>
                  <a:lnTo>
                    <a:pt x="0" y="6681343"/>
                  </a:lnTo>
                  <a:lnTo>
                    <a:pt x="0" y="0"/>
                  </a:lnTo>
                  <a:lnTo>
                    <a:pt x="8903970" y="0"/>
                  </a:lnTo>
                  <a:lnTo>
                    <a:pt x="8903970" y="6681343"/>
                  </a:lnTo>
                  <a:close/>
                  <a:moveTo>
                    <a:pt x="19050" y="6662293"/>
                  </a:moveTo>
                  <a:lnTo>
                    <a:pt x="8884920" y="6662293"/>
                  </a:lnTo>
                  <a:lnTo>
                    <a:pt x="8884920" y="19050"/>
                  </a:lnTo>
                  <a:lnTo>
                    <a:pt x="19050" y="19050"/>
                  </a:lnTo>
                  <a:lnTo>
                    <a:pt x="19050" y="6662293"/>
                  </a:lnTo>
                  <a:close/>
                  <a:moveTo>
                    <a:pt x="8764270" y="6541643"/>
                  </a:moveTo>
                  <a:lnTo>
                    <a:pt x="139700" y="6541643"/>
                  </a:lnTo>
                  <a:lnTo>
                    <a:pt x="139700" y="139700"/>
                  </a:lnTo>
                  <a:lnTo>
                    <a:pt x="8764270" y="139700"/>
                  </a:lnTo>
                  <a:lnTo>
                    <a:pt x="8764270" y="6541643"/>
                  </a:lnTo>
                  <a:close/>
                  <a:moveTo>
                    <a:pt x="158750" y="6522593"/>
                  </a:moveTo>
                  <a:lnTo>
                    <a:pt x="8745220" y="6522593"/>
                  </a:lnTo>
                  <a:lnTo>
                    <a:pt x="8745220" y="158750"/>
                  </a:lnTo>
                  <a:lnTo>
                    <a:pt x="158750" y="158750"/>
                  </a:lnTo>
                  <a:lnTo>
                    <a:pt x="158750" y="6522593"/>
                  </a:lnTo>
                  <a:close/>
                </a:path>
              </a:pathLst>
            </a:custGeom>
            <a:solidFill>
              <a:srgbClr val="535659"/>
            </a:solidFill>
          </p:spPr>
        </p:sp>
      </p:grpSp>
      <p:grpSp>
        <p:nvGrpSpPr>
          <p:cNvPr id="28" name="Group 28">
            <a:extLst>
              <a:ext uri="{FF2B5EF4-FFF2-40B4-BE49-F238E27FC236}">
                <a16:creationId xmlns:a16="http://schemas.microsoft.com/office/drawing/2014/main" id="{EE49AFCC-E593-626A-B63F-4AD3187ADEB7}"/>
              </a:ext>
            </a:extLst>
          </p:cNvPr>
          <p:cNvGrpSpPr/>
          <p:nvPr/>
        </p:nvGrpSpPr>
        <p:grpSpPr>
          <a:xfrm>
            <a:off x="15665503" y="317552"/>
            <a:ext cx="2042119" cy="650325"/>
            <a:chOff x="0" y="0"/>
            <a:chExt cx="537842" cy="171279"/>
          </a:xfrm>
        </p:grpSpPr>
        <p:sp>
          <p:nvSpPr>
            <p:cNvPr id="29" name="Freeform 29">
              <a:extLst>
                <a:ext uri="{FF2B5EF4-FFF2-40B4-BE49-F238E27FC236}">
                  <a16:creationId xmlns:a16="http://schemas.microsoft.com/office/drawing/2014/main" id="{8720E758-8C30-4367-2CDC-BF24AEACB1CA}"/>
                </a:ext>
              </a:extLst>
            </p:cNvPr>
            <p:cNvSpPr/>
            <p:nvPr/>
          </p:nvSpPr>
          <p:spPr>
            <a:xfrm>
              <a:off x="0" y="0"/>
              <a:ext cx="537842" cy="171279"/>
            </a:xfrm>
            <a:custGeom>
              <a:avLst/>
              <a:gdLst/>
              <a:ahLst/>
              <a:cxnLst/>
              <a:rect l="l" t="t" r="r" b="b"/>
              <a:pathLst>
                <a:path w="537842" h="171279">
                  <a:moveTo>
                    <a:pt x="53076" y="0"/>
                  </a:moveTo>
                  <a:lnTo>
                    <a:pt x="484766" y="0"/>
                  </a:lnTo>
                  <a:cubicBezTo>
                    <a:pt x="514079" y="0"/>
                    <a:pt x="537842" y="23763"/>
                    <a:pt x="537842" y="53076"/>
                  </a:cubicBezTo>
                  <a:lnTo>
                    <a:pt x="537842" y="118203"/>
                  </a:lnTo>
                  <a:cubicBezTo>
                    <a:pt x="537842" y="132280"/>
                    <a:pt x="532250" y="145780"/>
                    <a:pt x="522296" y="155734"/>
                  </a:cubicBezTo>
                  <a:cubicBezTo>
                    <a:pt x="512343" y="165687"/>
                    <a:pt x="498843" y="171279"/>
                    <a:pt x="484766" y="171279"/>
                  </a:cubicBezTo>
                  <a:lnTo>
                    <a:pt x="53076" y="171279"/>
                  </a:lnTo>
                  <a:cubicBezTo>
                    <a:pt x="38999" y="171279"/>
                    <a:pt x="25499" y="165687"/>
                    <a:pt x="15546" y="155734"/>
                  </a:cubicBezTo>
                  <a:cubicBezTo>
                    <a:pt x="5592" y="145780"/>
                    <a:pt x="0" y="132280"/>
                    <a:pt x="0" y="118203"/>
                  </a:cubicBezTo>
                  <a:lnTo>
                    <a:pt x="0" y="53076"/>
                  </a:lnTo>
                  <a:cubicBezTo>
                    <a:pt x="0" y="38999"/>
                    <a:pt x="5592" y="25499"/>
                    <a:pt x="15546" y="15546"/>
                  </a:cubicBezTo>
                  <a:cubicBezTo>
                    <a:pt x="25499" y="5592"/>
                    <a:pt x="38999" y="0"/>
                    <a:pt x="53076" y="0"/>
                  </a:cubicBezTo>
                  <a:close/>
                </a:path>
              </a:pathLst>
            </a:custGeom>
            <a:solidFill>
              <a:srgbClr val="535659"/>
            </a:solidFill>
            <a:ln w="19050" cap="sq">
              <a:solidFill>
                <a:srgbClr val="243342"/>
              </a:solidFill>
              <a:prstDash val="solid"/>
              <a:miter/>
            </a:ln>
          </p:spPr>
        </p:sp>
        <p:sp>
          <p:nvSpPr>
            <p:cNvPr id="30" name="TextBox 30">
              <a:extLst>
                <a:ext uri="{FF2B5EF4-FFF2-40B4-BE49-F238E27FC236}">
                  <a16:creationId xmlns:a16="http://schemas.microsoft.com/office/drawing/2014/main" id="{F5E173BA-9C8F-AD96-DB5D-BA823384C561}"/>
                </a:ext>
              </a:extLst>
            </p:cNvPr>
            <p:cNvSpPr txBox="1"/>
            <p:nvPr/>
          </p:nvSpPr>
          <p:spPr>
            <a:xfrm>
              <a:off x="0" y="-38100"/>
              <a:ext cx="537842" cy="209379"/>
            </a:xfrm>
            <a:prstGeom prst="rect">
              <a:avLst/>
            </a:prstGeom>
          </p:spPr>
          <p:txBody>
            <a:bodyPr lIns="50800" tIns="50800" rIns="50800" bIns="50800" rtlCol="0" anchor="ctr"/>
            <a:lstStyle/>
            <a:p>
              <a:pPr algn="ctr">
                <a:lnSpc>
                  <a:spcPts val="3362"/>
                </a:lnSpc>
              </a:pPr>
              <a:endParaRPr/>
            </a:p>
          </p:txBody>
        </p:sp>
      </p:grpSp>
      <p:grpSp>
        <p:nvGrpSpPr>
          <p:cNvPr id="31" name="Group 31">
            <a:extLst>
              <a:ext uri="{FF2B5EF4-FFF2-40B4-BE49-F238E27FC236}">
                <a16:creationId xmlns:a16="http://schemas.microsoft.com/office/drawing/2014/main" id="{FF2F6DEA-3591-174A-0DD2-1BBE28D30019}"/>
              </a:ext>
            </a:extLst>
          </p:cNvPr>
          <p:cNvGrpSpPr/>
          <p:nvPr/>
        </p:nvGrpSpPr>
        <p:grpSpPr>
          <a:xfrm>
            <a:off x="629723" y="9258300"/>
            <a:ext cx="6961669" cy="627749"/>
            <a:chOff x="0" y="0"/>
            <a:chExt cx="1833526" cy="165333"/>
          </a:xfrm>
        </p:grpSpPr>
        <p:sp>
          <p:nvSpPr>
            <p:cNvPr id="32" name="Freeform 32">
              <a:extLst>
                <a:ext uri="{FF2B5EF4-FFF2-40B4-BE49-F238E27FC236}">
                  <a16:creationId xmlns:a16="http://schemas.microsoft.com/office/drawing/2014/main" id="{8EB91AA4-CCD0-1FF2-62DB-2B2B0CFA1F4E}"/>
                </a:ext>
              </a:extLst>
            </p:cNvPr>
            <p:cNvSpPr/>
            <p:nvPr/>
          </p:nvSpPr>
          <p:spPr>
            <a:xfrm>
              <a:off x="0" y="0"/>
              <a:ext cx="1833526" cy="165333"/>
            </a:xfrm>
            <a:custGeom>
              <a:avLst/>
              <a:gdLst/>
              <a:ahLst/>
              <a:cxnLst/>
              <a:rect l="l" t="t" r="r" b="b"/>
              <a:pathLst>
                <a:path w="1833526" h="165333">
                  <a:moveTo>
                    <a:pt x="16681" y="0"/>
                  </a:moveTo>
                  <a:lnTo>
                    <a:pt x="1816845" y="0"/>
                  </a:lnTo>
                  <a:cubicBezTo>
                    <a:pt x="1821269" y="0"/>
                    <a:pt x="1825512" y="1757"/>
                    <a:pt x="1828640" y="4886"/>
                  </a:cubicBezTo>
                  <a:cubicBezTo>
                    <a:pt x="1831769" y="8014"/>
                    <a:pt x="1833526" y="12257"/>
                    <a:pt x="1833526" y="16681"/>
                  </a:cubicBezTo>
                  <a:lnTo>
                    <a:pt x="1833526" y="148652"/>
                  </a:lnTo>
                  <a:cubicBezTo>
                    <a:pt x="1833526" y="157865"/>
                    <a:pt x="1826058" y="165333"/>
                    <a:pt x="1816845" y="165333"/>
                  </a:cubicBezTo>
                  <a:lnTo>
                    <a:pt x="16681" y="165333"/>
                  </a:lnTo>
                  <a:cubicBezTo>
                    <a:pt x="7468" y="165333"/>
                    <a:pt x="0" y="157865"/>
                    <a:pt x="0" y="148652"/>
                  </a:cubicBezTo>
                  <a:lnTo>
                    <a:pt x="0" y="16681"/>
                  </a:lnTo>
                  <a:cubicBezTo>
                    <a:pt x="0" y="7468"/>
                    <a:pt x="7468" y="0"/>
                    <a:pt x="16681" y="0"/>
                  </a:cubicBezTo>
                  <a:close/>
                </a:path>
              </a:pathLst>
            </a:custGeom>
            <a:solidFill>
              <a:srgbClr val="535659"/>
            </a:solidFill>
            <a:ln w="19050" cap="sq">
              <a:solidFill>
                <a:srgbClr val="243342"/>
              </a:solidFill>
              <a:prstDash val="solid"/>
              <a:miter/>
            </a:ln>
          </p:spPr>
        </p:sp>
        <p:sp>
          <p:nvSpPr>
            <p:cNvPr id="33" name="TextBox 33">
              <a:extLst>
                <a:ext uri="{FF2B5EF4-FFF2-40B4-BE49-F238E27FC236}">
                  <a16:creationId xmlns:a16="http://schemas.microsoft.com/office/drawing/2014/main" id="{E3FFC81E-B184-8448-A8C6-677713D007F5}"/>
                </a:ext>
              </a:extLst>
            </p:cNvPr>
            <p:cNvSpPr txBox="1"/>
            <p:nvPr/>
          </p:nvSpPr>
          <p:spPr>
            <a:xfrm>
              <a:off x="0" y="-38100"/>
              <a:ext cx="1833526" cy="203433"/>
            </a:xfrm>
            <a:prstGeom prst="rect">
              <a:avLst/>
            </a:prstGeom>
          </p:spPr>
          <p:txBody>
            <a:bodyPr lIns="50800" tIns="50800" rIns="50800" bIns="50800" rtlCol="0" anchor="ctr"/>
            <a:lstStyle/>
            <a:p>
              <a:pPr algn="ctr">
                <a:lnSpc>
                  <a:spcPts val="3362"/>
                </a:lnSpc>
              </a:pPr>
              <a:endParaRPr/>
            </a:p>
          </p:txBody>
        </p:sp>
      </p:grpSp>
      <p:sp>
        <p:nvSpPr>
          <p:cNvPr id="34" name="TextBox 34">
            <a:extLst>
              <a:ext uri="{FF2B5EF4-FFF2-40B4-BE49-F238E27FC236}">
                <a16:creationId xmlns:a16="http://schemas.microsoft.com/office/drawing/2014/main" id="{FA07D93B-20C4-AFE2-A08F-DE68718233CC}"/>
              </a:ext>
            </a:extLst>
          </p:cNvPr>
          <p:cNvSpPr txBox="1"/>
          <p:nvPr/>
        </p:nvSpPr>
        <p:spPr>
          <a:xfrm>
            <a:off x="1490452" y="819150"/>
            <a:ext cx="6584507" cy="1243867"/>
          </a:xfrm>
          <a:prstGeom prst="rect">
            <a:avLst/>
          </a:prstGeom>
        </p:spPr>
        <p:txBody>
          <a:bodyPr lIns="0" tIns="0" rIns="0" bIns="0" rtlCol="0" anchor="t">
            <a:spAutoFit/>
          </a:bodyPr>
          <a:lstStyle/>
          <a:p>
            <a:pPr algn="ctr">
              <a:lnSpc>
                <a:spcPts val="9199"/>
              </a:lnSpc>
            </a:pPr>
            <a:r>
              <a:rPr lang="en-US" sz="9999" b="1" dirty="0">
                <a:solidFill>
                  <a:srgbClr val="243342"/>
                </a:solidFill>
                <a:latin typeface="Karnchang Bold"/>
                <a:ea typeface="Karnchang Bold"/>
                <a:cs typeface="Karnchang Bold"/>
                <a:sym typeface="Karnchang Bold"/>
              </a:rPr>
              <a:t>BAB 4</a:t>
            </a:r>
          </a:p>
        </p:txBody>
      </p:sp>
      <p:sp>
        <p:nvSpPr>
          <p:cNvPr id="35" name="TextBox 35">
            <a:extLst>
              <a:ext uri="{FF2B5EF4-FFF2-40B4-BE49-F238E27FC236}">
                <a16:creationId xmlns:a16="http://schemas.microsoft.com/office/drawing/2014/main" id="{9576B1F2-E30F-BB21-C120-87846F5ABD4F}"/>
              </a:ext>
            </a:extLst>
          </p:cNvPr>
          <p:cNvSpPr txBox="1"/>
          <p:nvPr/>
        </p:nvSpPr>
        <p:spPr>
          <a:xfrm>
            <a:off x="853742" y="2344002"/>
            <a:ext cx="7731811" cy="1579920"/>
          </a:xfrm>
          <a:prstGeom prst="rect">
            <a:avLst/>
          </a:prstGeom>
        </p:spPr>
        <p:txBody>
          <a:bodyPr lIns="0" tIns="0" rIns="0" bIns="0" rtlCol="0" anchor="t">
            <a:spAutoFit/>
          </a:bodyPr>
          <a:lstStyle/>
          <a:p>
            <a:pPr algn="ctr">
              <a:lnSpc>
                <a:spcPts val="5980"/>
              </a:lnSpc>
            </a:pPr>
            <a:r>
              <a:rPr lang="en-US" sz="6500" b="1" dirty="0" err="1">
                <a:solidFill>
                  <a:srgbClr val="000000"/>
                </a:solidFill>
                <a:latin typeface="Karnchang Bold"/>
                <a:ea typeface="Karnchang Bold"/>
                <a:cs typeface="Karnchang Bold"/>
                <a:sym typeface="Karnchang Bold"/>
              </a:rPr>
              <a:t>Metode</a:t>
            </a:r>
            <a:r>
              <a:rPr lang="en-US" sz="6500" b="1" dirty="0">
                <a:solidFill>
                  <a:srgbClr val="000000"/>
                </a:solidFill>
                <a:latin typeface="Karnchang Bold"/>
                <a:ea typeface="Karnchang Bold"/>
                <a:cs typeface="Karnchang Bold"/>
                <a:sym typeface="Karnchang Bold"/>
              </a:rPr>
              <a:t> dan</a:t>
            </a:r>
          </a:p>
          <a:p>
            <a:pPr algn="ctr">
              <a:lnSpc>
                <a:spcPts val="5980"/>
              </a:lnSpc>
            </a:pPr>
            <a:r>
              <a:rPr lang="en-US" sz="6500" b="1" dirty="0" err="1">
                <a:solidFill>
                  <a:srgbClr val="000000"/>
                </a:solidFill>
                <a:latin typeface="Karnchang Bold"/>
                <a:ea typeface="Karnchang Bold"/>
                <a:cs typeface="Karnchang Bold"/>
                <a:sym typeface="Karnchang Bold"/>
              </a:rPr>
              <a:t>Perancangan</a:t>
            </a:r>
            <a:endParaRPr lang="en-US" sz="6500" b="1" dirty="0">
              <a:solidFill>
                <a:srgbClr val="000000"/>
              </a:solidFill>
              <a:latin typeface="Karnchang Bold"/>
              <a:ea typeface="Karnchang Bold"/>
              <a:cs typeface="Karnchang Bold"/>
              <a:sym typeface="Karnchang Bold"/>
            </a:endParaRPr>
          </a:p>
        </p:txBody>
      </p:sp>
      <p:grpSp>
        <p:nvGrpSpPr>
          <p:cNvPr id="36" name="Group 36">
            <a:extLst>
              <a:ext uri="{FF2B5EF4-FFF2-40B4-BE49-F238E27FC236}">
                <a16:creationId xmlns:a16="http://schemas.microsoft.com/office/drawing/2014/main" id="{C5FAF3B5-DDCE-FDE7-8A92-F4BF206144C1}"/>
              </a:ext>
            </a:extLst>
          </p:cNvPr>
          <p:cNvGrpSpPr/>
          <p:nvPr/>
        </p:nvGrpSpPr>
        <p:grpSpPr>
          <a:xfrm>
            <a:off x="7927995" y="1098605"/>
            <a:ext cx="8543883" cy="8075883"/>
            <a:chOff x="0" y="-18541"/>
            <a:chExt cx="11391844" cy="10767842"/>
          </a:xfrm>
        </p:grpSpPr>
        <p:sp>
          <p:nvSpPr>
            <p:cNvPr id="37" name="Freeform 37">
              <a:extLst>
                <a:ext uri="{FF2B5EF4-FFF2-40B4-BE49-F238E27FC236}">
                  <a16:creationId xmlns:a16="http://schemas.microsoft.com/office/drawing/2014/main" id="{531EA4B4-3AAE-7CAE-BE27-F1101AF26D79}"/>
                </a:ext>
              </a:extLst>
            </p:cNvPr>
            <p:cNvSpPr/>
            <p:nvPr/>
          </p:nvSpPr>
          <p:spPr>
            <a:xfrm>
              <a:off x="464014" y="0"/>
              <a:ext cx="879077" cy="879077"/>
            </a:xfrm>
            <a:custGeom>
              <a:avLst/>
              <a:gdLst/>
              <a:ahLst/>
              <a:cxnLst/>
              <a:rect l="l" t="t" r="r" b="b"/>
              <a:pathLst>
                <a:path w="879077" h="879077">
                  <a:moveTo>
                    <a:pt x="0" y="0"/>
                  </a:moveTo>
                  <a:lnTo>
                    <a:pt x="879077" y="0"/>
                  </a:lnTo>
                  <a:lnTo>
                    <a:pt x="879077" y="879077"/>
                  </a:lnTo>
                  <a:lnTo>
                    <a:pt x="0" y="87907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38" name="Group 38">
              <a:extLst>
                <a:ext uri="{FF2B5EF4-FFF2-40B4-BE49-F238E27FC236}">
                  <a16:creationId xmlns:a16="http://schemas.microsoft.com/office/drawing/2014/main" id="{88C9F4BF-5FFD-CECE-BD72-08A715B50A17}"/>
                </a:ext>
              </a:extLst>
            </p:cNvPr>
            <p:cNvGrpSpPr/>
            <p:nvPr/>
          </p:nvGrpSpPr>
          <p:grpSpPr>
            <a:xfrm>
              <a:off x="0" y="875469"/>
              <a:ext cx="11391844" cy="9873832"/>
              <a:chOff x="0" y="-38100"/>
              <a:chExt cx="2250241" cy="1950385"/>
            </a:xfrm>
          </p:grpSpPr>
          <p:sp>
            <p:nvSpPr>
              <p:cNvPr id="39" name="Freeform 39">
                <a:extLst>
                  <a:ext uri="{FF2B5EF4-FFF2-40B4-BE49-F238E27FC236}">
                    <a16:creationId xmlns:a16="http://schemas.microsoft.com/office/drawing/2014/main" id="{350B7642-84CF-316F-9A11-6136AFA817DA}"/>
                  </a:ext>
                </a:extLst>
              </p:cNvPr>
              <p:cNvSpPr/>
              <p:nvPr/>
            </p:nvSpPr>
            <p:spPr>
              <a:xfrm>
                <a:off x="0" y="0"/>
                <a:ext cx="2250241" cy="1912285"/>
              </a:xfrm>
              <a:custGeom>
                <a:avLst/>
                <a:gdLst/>
                <a:ahLst/>
                <a:cxnLst/>
                <a:rect l="l" t="t" r="r" b="b"/>
                <a:pathLst>
                  <a:path w="2250241" h="607319">
                    <a:moveTo>
                      <a:pt x="46213" y="0"/>
                    </a:moveTo>
                    <a:lnTo>
                      <a:pt x="2204028" y="0"/>
                    </a:lnTo>
                    <a:cubicBezTo>
                      <a:pt x="2229551" y="0"/>
                      <a:pt x="2250241" y="20690"/>
                      <a:pt x="2250241" y="46213"/>
                    </a:cubicBezTo>
                    <a:lnTo>
                      <a:pt x="2250241" y="561106"/>
                    </a:lnTo>
                    <a:cubicBezTo>
                      <a:pt x="2250241" y="573363"/>
                      <a:pt x="2245372" y="585117"/>
                      <a:pt x="2236705" y="593784"/>
                    </a:cubicBezTo>
                    <a:cubicBezTo>
                      <a:pt x="2228039" y="602451"/>
                      <a:pt x="2216284" y="607319"/>
                      <a:pt x="2204028" y="607319"/>
                    </a:cubicBezTo>
                    <a:lnTo>
                      <a:pt x="46213" y="607319"/>
                    </a:lnTo>
                    <a:cubicBezTo>
                      <a:pt x="20690" y="607319"/>
                      <a:pt x="0" y="586629"/>
                      <a:pt x="0" y="561106"/>
                    </a:cubicBezTo>
                    <a:lnTo>
                      <a:pt x="0" y="46213"/>
                    </a:lnTo>
                    <a:cubicBezTo>
                      <a:pt x="0" y="20690"/>
                      <a:pt x="20690" y="0"/>
                      <a:pt x="46213" y="0"/>
                    </a:cubicBezTo>
                    <a:close/>
                  </a:path>
                </a:pathLst>
              </a:custGeom>
              <a:solidFill>
                <a:srgbClr val="858789">
                  <a:alpha val="40000"/>
                </a:srgbClr>
              </a:solidFill>
              <a:ln w="19050" cap="rnd">
                <a:solidFill>
                  <a:srgbClr val="243342">
                    <a:alpha val="40000"/>
                  </a:srgbClr>
                </a:solidFill>
                <a:prstDash val="solid"/>
                <a:round/>
              </a:ln>
            </p:spPr>
          </p:sp>
          <p:sp>
            <p:nvSpPr>
              <p:cNvPr id="40" name="TextBox 40">
                <a:extLst>
                  <a:ext uri="{FF2B5EF4-FFF2-40B4-BE49-F238E27FC236}">
                    <a16:creationId xmlns:a16="http://schemas.microsoft.com/office/drawing/2014/main" id="{FDEFE3EA-A570-01D1-ED6B-108E697FD7E6}"/>
                  </a:ext>
                </a:extLst>
              </p:cNvPr>
              <p:cNvSpPr txBox="1"/>
              <p:nvPr/>
            </p:nvSpPr>
            <p:spPr>
              <a:xfrm>
                <a:off x="0" y="-38100"/>
                <a:ext cx="2250241" cy="645419"/>
              </a:xfrm>
              <a:prstGeom prst="rect">
                <a:avLst/>
              </a:prstGeom>
            </p:spPr>
            <p:txBody>
              <a:bodyPr lIns="50800" tIns="50800" rIns="50800" bIns="50800" rtlCol="0" anchor="ctr"/>
              <a:lstStyle/>
              <a:p>
                <a:pPr algn="ctr">
                  <a:lnSpc>
                    <a:spcPts val="3362"/>
                  </a:lnSpc>
                </a:pPr>
                <a:endParaRPr/>
              </a:p>
            </p:txBody>
          </p:sp>
        </p:grpSp>
        <p:sp>
          <p:nvSpPr>
            <p:cNvPr id="41" name="TextBox 41">
              <a:extLst>
                <a:ext uri="{FF2B5EF4-FFF2-40B4-BE49-F238E27FC236}">
                  <a16:creationId xmlns:a16="http://schemas.microsoft.com/office/drawing/2014/main" id="{8B61CCD4-C05F-CB88-03CF-D96B0E00E676}"/>
                </a:ext>
              </a:extLst>
            </p:cNvPr>
            <p:cNvSpPr txBox="1"/>
            <p:nvPr/>
          </p:nvSpPr>
          <p:spPr>
            <a:xfrm>
              <a:off x="464015" y="1165357"/>
              <a:ext cx="10608247" cy="9402744"/>
            </a:xfrm>
            <a:prstGeom prst="rect">
              <a:avLst/>
            </a:prstGeom>
          </p:spPr>
          <p:txBody>
            <a:bodyPr lIns="0" tIns="0" rIns="0" bIns="0" rtlCol="0" anchor="t">
              <a:spAutoFit/>
            </a:bodyPr>
            <a:lstStyle/>
            <a:p>
              <a:pPr marL="291465" lvl="1" algn="l"/>
              <a:r>
                <a:rPr lang="en-US" sz="3600" dirty="0" err="1">
                  <a:latin typeface="Times New Roman" panose="02020603050405020304" pitchFamily="18" charset="0"/>
                  <a:ea typeface="Calibri" panose="020F0502020204030204" pitchFamily="34" charset="0"/>
                  <a:cs typeface="Arial" panose="020B0604020202020204" pitchFamily="34" charset="0"/>
                </a:rPr>
                <a:t>M</a:t>
              </a:r>
              <a:r>
                <a:rPr lang="en-US" sz="3600" dirty="0" err="1">
                  <a:effectLst/>
                  <a:latin typeface="Times New Roman" panose="02020603050405020304" pitchFamily="18" charset="0"/>
                  <a:ea typeface="Calibri" panose="020F0502020204030204" pitchFamily="34" charset="0"/>
                  <a:cs typeface="Arial" panose="020B0604020202020204" pitchFamily="34" charset="0"/>
                </a:rPr>
                <a:t>etode</a:t>
              </a:r>
              <a:r>
                <a:rPr lang="en-US" sz="3600" dirty="0">
                  <a:effectLst/>
                  <a:latin typeface="Times New Roman" panose="02020603050405020304" pitchFamily="18" charset="0"/>
                  <a:ea typeface="Calibri" panose="020F0502020204030204" pitchFamily="34" charset="0"/>
                  <a:cs typeface="Arial" panose="020B0604020202020204" pitchFamily="34" charset="0"/>
                </a:rPr>
                <a:t> </a:t>
              </a:r>
              <a:r>
                <a:rPr lang="en-US" sz="3600" i="1" dirty="0">
                  <a:effectLst/>
                  <a:latin typeface="Times New Roman" panose="02020603050405020304" pitchFamily="18" charset="0"/>
                  <a:ea typeface="Calibri" panose="020F0502020204030204" pitchFamily="34" charset="0"/>
                  <a:cs typeface="Arial" panose="020B0604020202020204" pitchFamily="34" charset="0"/>
                </a:rPr>
                <a:t>agile scrum </a:t>
              </a:r>
              <a:r>
                <a:rPr lang="en-US" sz="3600" dirty="0" err="1">
                  <a:effectLst/>
                  <a:latin typeface="Times New Roman" panose="02020603050405020304" pitchFamily="18" charset="0"/>
                  <a:ea typeface="Calibri" panose="020F0502020204030204" pitchFamily="34" charset="0"/>
                  <a:cs typeface="Arial" panose="020B0604020202020204" pitchFamily="34" charset="0"/>
                </a:rPr>
                <a:t>sebagai</a:t>
              </a:r>
              <a:r>
                <a:rPr lang="en-US" sz="3600" dirty="0">
                  <a:effectLst/>
                  <a:latin typeface="Times New Roman" panose="02020603050405020304" pitchFamily="18" charset="0"/>
                  <a:ea typeface="Calibri" panose="020F0502020204030204" pitchFamily="34" charset="0"/>
                  <a:cs typeface="Arial" panose="020B0604020202020204" pitchFamily="34" charset="0"/>
                </a:rPr>
                <a:t> </a:t>
              </a:r>
              <a:r>
                <a:rPr lang="en-US" sz="3600" dirty="0" err="1">
                  <a:effectLst/>
                  <a:latin typeface="Times New Roman" panose="02020603050405020304" pitchFamily="18" charset="0"/>
                  <a:ea typeface="Calibri" panose="020F0502020204030204" pitchFamily="34" charset="0"/>
                  <a:cs typeface="Arial" panose="020B0604020202020204" pitchFamily="34" charset="0"/>
                </a:rPr>
                <a:t>kerja</a:t>
              </a:r>
              <a:r>
                <a:rPr lang="en-US" sz="3600" dirty="0">
                  <a:effectLst/>
                  <a:latin typeface="Times New Roman" panose="02020603050405020304" pitchFamily="18" charset="0"/>
                  <a:ea typeface="Calibri" panose="020F0502020204030204" pitchFamily="34" charset="0"/>
                  <a:cs typeface="Arial" panose="020B0604020202020204" pitchFamily="34" charset="0"/>
                </a:rPr>
                <a:t> </a:t>
              </a:r>
              <a:r>
                <a:rPr lang="en-US" sz="3600" dirty="0" err="1">
                  <a:effectLst/>
                  <a:latin typeface="Times New Roman" panose="02020603050405020304" pitchFamily="18" charset="0"/>
                  <a:ea typeface="Calibri" panose="020F0502020204030204" pitchFamily="34" charset="0"/>
                  <a:cs typeface="Arial" panose="020B0604020202020204" pitchFamily="34" charset="0"/>
                </a:rPr>
                <a:t>pengembangan</a:t>
              </a:r>
              <a:r>
                <a:rPr lang="en-US" sz="3600" dirty="0">
                  <a:effectLst/>
                  <a:latin typeface="Times New Roman" panose="02020603050405020304" pitchFamily="18" charset="0"/>
                  <a:ea typeface="Calibri" panose="020F0502020204030204" pitchFamily="34" charset="0"/>
                  <a:cs typeface="Arial" panose="020B0604020202020204" pitchFamily="34" charset="0"/>
                </a:rPr>
                <a:t> </a:t>
              </a:r>
              <a:r>
                <a:rPr lang="en-US" sz="3600" dirty="0" err="1">
                  <a:effectLst/>
                  <a:latin typeface="Times New Roman" panose="02020603050405020304" pitchFamily="18" charset="0"/>
                  <a:ea typeface="Calibri" panose="020F0502020204030204" pitchFamily="34" charset="0"/>
                  <a:cs typeface="Arial" panose="020B0604020202020204" pitchFamily="34" charset="0"/>
                </a:rPr>
                <a:t>perangkat</a:t>
              </a:r>
              <a:r>
                <a:rPr lang="en-US" sz="3600" dirty="0">
                  <a:effectLst/>
                  <a:latin typeface="Times New Roman" panose="02020603050405020304" pitchFamily="18" charset="0"/>
                  <a:ea typeface="Calibri" panose="020F0502020204030204" pitchFamily="34" charset="0"/>
                  <a:cs typeface="Arial" panose="020B0604020202020204" pitchFamily="34" charset="0"/>
                </a:rPr>
                <a:t> </a:t>
              </a:r>
              <a:r>
                <a:rPr lang="en-US" sz="3600" dirty="0" err="1">
                  <a:effectLst/>
                  <a:latin typeface="Times New Roman" panose="02020603050405020304" pitchFamily="18" charset="0"/>
                  <a:ea typeface="Calibri" panose="020F0502020204030204" pitchFamily="34" charset="0"/>
                  <a:cs typeface="Arial" panose="020B0604020202020204" pitchFamily="34" charset="0"/>
                </a:rPr>
                <a:t>lunak</a:t>
              </a:r>
              <a:r>
                <a:rPr lang="en-US" sz="3600" dirty="0">
                  <a:effectLst/>
                  <a:latin typeface="Times New Roman" panose="02020603050405020304" pitchFamily="18" charset="0"/>
                  <a:ea typeface="Calibri" panose="020F0502020204030204" pitchFamily="34" charset="0"/>
                  <a:cs typeface="Arial" panose="020B0604020202020204" pitchFamily="34" charset="0"/>
                </a:rPr>
                <a:t> yang </a:t>
              </a:r>
              <a:r>
                <a:rPr lang="en-US" sz="3600" dirty="0" err="1">
                  <a:effectLst/>
                  <a:latin typeface="Times New Roman" panose="02020603050405020304" pitchFamily="18" charset="0"/>
                  <a:ea typeface="Calibri" panose="020F0502020204030204" pitchFamily="34" charset="0"/>
                  <a:cs typeface="Arial" panose="020B0604020202020204" pitchFamily="34" charset="0"/>
                </a:rPr>
                <a:t>berfokus</a:t>
              </a:r>
              <a:r>
                <a:rPr lang="en-US" sz="3600" dirty="0">
                  <a:effectLst/>
                  <a:latin typeface="Times New Roman" panose="02020603050405020304" pitchFamily="18" charset="0"/>
                  <a:ea typeface="Calibri" panose="020F0502020204030204" pitchFamily="34" charset="0"/>
                  <a:cs typeface="Arial" panose="020B0604020202020204" pitchFamily="34" charset="0"/>
                </a:rPr>
                <a:t> pada </a:t>
              </a:r>
              <a:r>
                <a:rPr lang="en-US" sz="3600" dirty="0" err="1">
                  <a:effectLst/>
                  <a:latin typeface="Times New Roman" panose="02020603050405020304" pitchFamily="18" charset="0"/>
                  <a:ea typeface="Calibri" panose="020F0502020204030204" pitchFamily="34" charset="0"/>
                  <a:cs typeface="Arial" panose="020B0604020202020204" pitchFamily="34" charset="0"/>
                </a:rPr>
                <a:t>kolaborasi</a:t>
              </a:r>
              <a:r>
                <a:rPr lang="en-US" sz="3600" dirty="0">
                  <a:effectLst/>
                  <a:latin typeface="Times New Roman" panose="02020603050405020304" pitchFamily="18" charset="0"/>
                  <a:ea typeface="Calibri" panose="020F0502020204030204" pitchFamily="34" charset="0"/>
                  <a:cs typeface="Arial" panose="020B0604020202020204" pitchFamily="34" charset="0"/>
                </a:rPr>
                <a:t> </a:t>
              </a:r>
              <a:r>
                <a:rPr lang="en-US" sz="3600" dirty="0" err="1">
                  <a:effectLst/>
                  <a:latin typeface="Times New Roman" panose="02020603050405020304" pitchFamily="18" charset="0"/>
                  <a:ea typeface="Calibri" panose="020F0502020204030204" pitchFamily="34" charset="0"/>
                  <a:cs typeface="Arial" panose="020B0604020202020204" pitchFamily="34" charset="0"/>
                </a:rPr>
                <a:t>tim</a:t>
              </a:r>
              <a:r>
                <a:rPr lang="en-US" sz="3600" dirty="0">
                  <a:effectLst/>
                  <a:latin typeface="Times New Roman" panose="02020603050405020304" pitchFamily="18" charset="0"/>
                  <a:ea typeface="Calibri" panose="020F0502020204030204" pitchFamily="34" charset="0"/>
                  <a:cs typeface="Arial" panose="020B0604020202020204" pitchFamily="34" charset="0"/>
                </a:rPr>
                <a:t>, </a:t>
              </a:r>
              <a:r>
                <a:rPr lang="en-US" sz="3600" dirty="0" err="1">
                  <a:effectLst/>
                  <a:latin typeface="Times New Roman" panose="02020603050405020304" pitchFamily="18" charset="0"/>
                  <a:ea typeface="Calibri" panose="020F0502020204030204" pitchFamily="34" charset="0"/>
                  <a:cs typeface="Arial" panose="020B0604020202020204" pitchFamily="34" charset="0"/>
                </a:rPr>
                <a:t>adaptabillitas</a:t>
              </a:r>
              <a:endParaRPr lang="en-US" sz="3600" dirty="0">
                <a:effectLst/>
                <a:latin typeface="Times New Roman" panose="02020603050405020304" pitchFamily="18" charset="0"/>
                <a:ea typeface="Calibri" panose="020F0502020204030204" pitchFamily="34" charset="0"/>
                <a:cs typeface="Arial" panose="020B0604020202020204" pitchFamily="34" charset="0"/>
              </a:endParaRPr>
            </a:p>
            <a:p>
              <a:pPr marL="291465" lvl="1" algn="l"/>
              <a:r>
                <a:rPr lang="en-US" sz="3600" dirty="0">
                  <a:latin typeface="Times New Roman" panose="02020603050405020304" pitchFamily="18" charset="0"/>
                  <a:ea typeface="Calibri" panose="020F0502020204030204" pitchFamily="34" charset="0"/>
                  <a:cs typeface="Arial" panose="020B0604020202020204" pitchFamily="34" charset="0"/>
                </a:rPr>
                <a:t>Adapun </a:t>
              </a:r>
              <a:r>
                <a:rPr lang="en-US" sz="3600" dirty="0" err="1">
                  <a:latin typeface="Times New Roman" panose="02020603050405020304" pitchFamily="18" charset="0"/>
                  <a:ea typeface="Calibri" panose="020F0502020204030204" pitchFamily="34" charset="0"/>
                  <a:cs typeface="Arial" panose="020B0604020202020204" pitchFamily="34" charset="0"/>
                </a:rPr>
                <a:t>tahapan</a:t>
              </a:r>
              <a:r>
                <a:rPr lang="en-US" sz="3600" dirty="0">
                  <a:latin typeface="Times New Roman" panose="02020603050405020304" pitchFamily="18" charset="0"/>
                  <a:ea typeface="Calibri" panose="020F0502020204030204" pitchFamily="34" charset="0"/>
                  <a:cs typeface="Arial" panose="020B0604020202020204" pitchFamily="34" charset="0"/>
                </a:rPr>
                <a:t> </a:t>
              </a:r>
              <a:r>
                <a:rPr lang="en-US" sz="3600" dirty="0" err="1">
                  <a:latin typeface="Times New Roman" panose="02020603050405020304" pitchFamily="18" charset="0"/>
                  <a:ea typeface="Calibri" panose="020F0502020204030204" pitchFamily="34" charset="0"/>
                  <a:cs typeface="Arial" panose="020B0604020202020204" pitchFamily="34" charset="0"/>
                </a:rPr>
                <a:t>Implementasi</a:t>
              </a:r>
              <a:r>
                <a:rPr lang="en-US" sz="3600" dirty="0">
                  <a:latin typeface="Times New Roman" panose="02020603050405020304" pitchFamily="18" charset="0"/>
                  <a:ea typeface="Calibri" panose="020F0502020204030204" pitchFamily="34" charset="0"/>
                  <a:cs typeface="Arial" panose="020B0604020202020204" pitchFamily="34" charset="0"/>
                </a:rPr>
                <a:t> </a:t>
              </a:r>
              <a:r>
                <a:rPr lang="en-US" sz="3600" dirty="0" err="1">
                  <a:latin typeface="Times New Roman" panose="02020603050405020304" pitchFamily="18" charset="0"/>
                  <a:ea typeface="Calibri" panose="020F0502020204030204" pitchFamily="34" charset="0"/>
                  <a:cs typeface="Arial" panose="020B0604020202020204" pitchFamily="34" charset="0"/>
                </a:rPr>
                <a:t>Metode</a:t>
              </a:r>
              <a:r>
                <a:rPr lang="en-US" sz="3600" dirty="0">
                  <a:latin typeface="Times New Roman" panose="02020603050405020304" pitchFamily="18" charset="0"/>
                  <a:ea typeface="Calibri" panose="020F0502020204030204" pitchFamily="34" charset="0"/>
                  <a:cs typeface="Arial" panose="020B0604020202020204" pitchFamily="34" charset="0"/>
                </a:rPr>
                <a:t> Agile Scrum </a:t>
              </a:r>
              <a:r>
                <a:rPr lang="en-US" sz="3600" dirty="0" err="1">
                  <a:latin typeface="Times New Roman" panose="02020603050405020304" pitchFamily="18" charset="0"/>
                  <a:ea typeface="Calibri" panose="020F0502020204030204" pitchFamily="34" charset="0"/>
                  <a:cs typeface="Arial" panose="020B0604020202020204" pitchFamily="34" charset="0"/>
                </a:rPr>
                <a:t>Sebagai</a:t>
              </a:r>
              <a:r>
                <a:rPr lang="en-US" sz="3600" dirty="0">
                  <a:latin typeface="Times New Roman" panose="02020603050405020304" pitchFamily="18" charset="0"/>
                  <a:ea typeface="Calibri" panose="020F0502020204030204" pitchFamily="34" charset="0"/>
                  <a:cs typeface="Arial" panose="020B0604020202020204" pitchFamily="34" charset="0"/>
                </a:rPr>
                <a:t> </a:t>
              </a:r>
              <a:r>
                <a:rPr lang="en-US" sz="3600" dirty="0" err="1">
                  <a:latin typeface="Times New Roman" panose="02020603050405020304" pitchFamily="18" charset="0"/>
                  <a:ea typeface="Calibri" panose="020F0502020204030204" pitchFamily="34" charset="0"/>
                  <a:cs typeface="Arial" panose="020B0604020202020204" pitchFamily="34" charset="0"/>
                </a:rPr>
                <a:t>Berikut</a:t>
              </a:r>
              <a:r>
                <a:rPr lang="en-US" sz="3600" dirty="0">
                  <a:latin typeface="Times New Roman" panose="02020603050405020304" pitchFamily="18" charset="0"/>
                  <a:ea typeface="Calibri" panose="020F0502020204030204" pitchFamily="34" charset="0"/>
                  <a:cs typeface="Arial" panose="020B0604020202020204" pitchFamily="34" charset="0"/>
                </a:rPr>
                <a:t> :</a:t>
              </a:r>
            </a:p>
            <a:p>
              <a:pPr marL="291465" lvl="1" algn="l">
                <a:lnSpc>
                  <a:spcPts val="3779"/>
                </a:lnSpc>
              </a:pPr>
              <a:endParaRPr lang="en-US" sz="3600" dirty="0">
                <a:effectLst/>
                <a:latin typeface="Times New Roman" panose="02020603050405020304" pitchFamily="18" charset="0"/>
                <a:ea typeface="Calibri" panose="020F0502020204030204" pitchFamily="34" charset="0"/>
                <a:cs typeface="Arial" panose="020B0604020202020204" pitchFamily="34" charset="0"/>
              </a:endParaRPr>
            </a:p>
            <a:p>
              <a:pPr marL="748665" lvl="1" indent="-457200">
                <a:lnSpc>
                  <a:spcPct val="150000"/>
                </a:lnSpc>
                <a:buFont typeface="Arial" panose="020B0604020202020204" pitchFamily="34" charset="0"/>
                <a:buChar char="•"/>
              </a:pPr>
              <a:r>
                <a:rPr lang="en-US" sz="3600" dirty="0">
                  <a:effectLst/>
                  <a:latin typeface="Times New Roman" panose="02020603050405020304" pitchFamily="18" charset="0"/>
                  <a:ea typeface="Calibri" panose="020F0502020204030204" pitchFamily="34" charset="0"/>
                  <a:cs typeface="Arial" panose="020B0604020202020204" pitchFamily="34" charset="0"/>
                </a:rPr>
                <a:t>Agile Development</a:t>
              </a:r>
              <a:endParaRPr lang="en-ID" sz="3600" dirty="0">
                <a:effectLst/>
                <a:latin typeface="Times New Roman" panose="02020603050405020304" pitchFamily="18" charset="0"/>
                <a:ea typeface="Calibri" panose="020F0502020204030204" pitchFamily="34" charset="0"/>
                <a:cs typeface="Arial" panose="020B0604020202020204" pitchFamily="34" charset="0"/>
              </a:endParaRPr>
            </a:p>
            <a:p>
              <a:pPr marL="748665" lvl="1" indent="-457200">
                <a:lnSpc>
                  <a:spcPct val="150000"/>
                </a:lnSpc>
                <a:buFont typeface="Arial" panose="020B0604020202020204" pitchFamily="34" charset="0"/>
                <a:buChar char="•"/>
              </a:pPr>
              <a:r>
                <a:rPr lang="en-US" sz="3600" dirty="0">
                  <a:effectLst/>
                  <a:latin typeface="Times New Roman" panose="02020603050405020304" pitchFamily="18" charset="0"/>
                  <a:ea typeface="Calibri" panose="020F0502020204030204" pitchFamily="34" charset="0"/>
                  <a:cs typeface="Arial" panose="020B0604020202020204" pitchFamily="34" charset="0"/>
                </a:rPr>
                <a:t>Scrum</a:t>
              </a:r>
              <a:endParaRPr lang="en-ID" sz="3600" dirty="0">
                <a:effectLst/>
                <a:latin typeface="Times New Roman" panose="02020603050405020304" pitchFamily="18" charset="0"/>
                <a:ea typeface="Calibri" panose="020F0502020204030204" pitchFamily="34" charset="0"/>
                <a:cs typeface="Arial" panose="020B0604020202020204" pitchFamily="34" charset="0"/>
              </a:endParaRPr>
            </a:p>
            <a:p>
              <a:pPr marL="748665" lvl="1" indent="-457200">
                <a:lnSpc>
                  <a:spcPct val="150000"/>
                </a:lnSpc>
                <a:buFont typeface="Arial" panose="020B0604020202020204" pitchFamily="34" charset="0"/>
                <a:buChar char="•"/>
              </a:pPr>
              <a:r>
                <a:rPr lang="en-US" sz="3600" dirty="0">
                  <a:effectLst/>
                  <a:latin typeface="Times New Roman" panose="02020603050405020304" pitchFamily="18" charset="0"/>
                  <a:ea typeface="Calibri" panose="020F0502020204030204" pitchFamily="34" charset="0"/>
                  <a:cs typeface="Arial" panose="020B0604020202020204" pitchFamily="34" charset="0"/>
                </a:rPr>
                <a:t>Scrum Tim</a:t>
              </a:r>
              <a:endParaRPr lang="en-ID" sz="3600" dirty="0">
                <a:effectLst/>
                <a:latin typeface="Times New Roman" panose="02020603050405020304" pitchFamily="18" charset="0"/>
                <a:ea typeface="Calibri" panose="020F0502020204030204" pitchFamily="34" charset="0"/>
                <a:cs typeface="Arial" panose="020B0604020202020204" pitchFamily="34" charset="0"/>
              </a:endParaRPr>
            </a:p>
            <a:p>
              <a:pPr marL="748665" lvl="1" indent="-457200" algn="l">
                <a:lnSpc>
                  <a:spcPct val="150000"/>
                </a:lnSpc>
                <a:buFont typeface="Arial" panose="020B0604020202020204" pitchFamily="34" charset="0"/>
                <a:buChar char="•"/>
              </a:pPr>
              <a:r>
                <a:rPr lang="en-US" sz="3600" dirty="0">
                  <a:effectLst/>
                  <a:latin typeface="Times New Roman" panose="02020603050405020304" pitchFamily="18" charset="0"/>
                  <a:ea typeface="Calibri" panose="020F0502020204030204" pitchFamily="34" charset="0"/>
                  <a:cs typeface="Arial" panose="020B0604020202020204" pitchFamily="34" charset="0"/>
                </a:rPr>
                <a:t>Sprint </a:t>
              </a:r>
              <a:endParaRPr lang="en-US" sz="7200" dirty="0">
                <a:solidFill>
                  <a:srgbClr val="000000"/>
                </a:solidFill>
                <a:latin typeface="Karnchang"/>
                <a:ea typeface="Karnchang"/>
                <a:cs typeface="Karnchang"/>
                <a:sym typeface="Karnchang"/>
              </a:endParaRPr>
            </a:p>
          </p:txBody>
        </p:sp>
        <p:sp>
          <p:nvSpPr>
            <p:cNvPr id="42" name="TextBox 42">
              <a:extLst>
                <a:ext uri="{FF2B5EF4-FFF2-40B4-BE49-F238E27FC236}">
                  <a16:creationId xmlns:a16="http://schemas.microsoft.com/office/drawing/2014/main" id="{0FB157C1-5688-C907-7E3E-F72DB3BE9154}"/>
                </a:ext>
              </a:extLst>
            </p:cNvPr>
            <p:cNvSpPr txBox="1"/>
            <p:nvPr/>
          </p:nvSpPr>
          <p:spPr>
            <a:xfrm>
              <a:off x="1593963" y="-18541"/>
              <a:ext cx="9156781" cy="665995"/>
            </a:xfrm>
            <a:prstGeom prst="rect">
              <a:avLst/>
            </a:prstGeom>
          </p:spPr>
          <p:txBody>
            <a:bodyPr lIns="0" tIns="0" rIns="0" bIns="0" rtlCol="0" anchor="t">
              <a:spAutoFit/>
            </a:bodyPr>
            <a:lstStyle/>
            <a:p>
              <a:pPr algn="l">
                <a:lnSpc>
                  <a:spcPts val="3680"/>
                </a:lnSpc>
              </a:pPr>
              <a:r>
                <a:rPr lang="en-US" sz="4000" b="1" dirty="0" err="1">
                  <a:solidFill>
                    <a:srgbClr val="000000"/>
                  </a:solidFill>
                  <a:latin typeface="Karnchang Bold"/>
                  <a:ea typeface="Karnchang Bold"/>
                  <a:cs typeface="Karnchang Bold"/>
                  <a:sym typeface="Karnchang Bold"/>
                </a:rPr>
                <a:t>Metode</a:t>
              </a:r>
              <a:r>
                <a:rPr lang="en-US" sz="4000" b="1" dirty="0">
                  <a:solidFill>
                    <a:srgbClr val="000000"/>
                  </a:solidFill>
                  <a:latin typeface="Karnchang Bold"/>
                  <a:ea typeface="Karnchang Bold"/>
                  <a:cs typeface="Karnchang Bold"/>
                  <a:sym typeface="Karnchang Bold"/>
                </a:rPr>
                <a:t> Agile Scrum</a:t>
              </a:r>
            </a:p>
          </p:txBody>
        </p:sp>
      </p:grpSp>
      <p:sp>
        <p:nvSpPr>
          <p:cNvPr id="49" name="TextBox 49">
            <a:extLst>
              <a:ext uri="{FF2B5EF4-FFF2-40B4-BE49-F238E27FC236}">
                <a16:creationId xmlns:a16="http://schemas.microsoft.com/office/drawing/2014/main" id="{92357CC6-46A1-E829-3E3C-68A6D2CBD5DC}"/>
              </a:ext>
            </a:extLst>
          </p:cNvPr>
          <p:cNvSpPr txBox="1"/>
          <p:nvPr/>
        </p:nvSpPr>
        <p:spPr>
          <a:xfrm>
            <a:off x="787067" y="9276256"/>
            <a:ext cx="7046259" cy="458486"/>
          </a:xfrm>
          <a:prstGeom prst="rect">
            <a:avLst/>
          </a:prstGeom>
        </p:spPr>
        <p:txBody>
          <a:bodyPr lIns="0" tIns="0" rIns="0" bIns="0" rtlCol="0" anchor="t">
            <a:spAutoFit/>
          </a:bodyPr>
          <a:lstStyle/>
          <a:p>
            <a:pPr algn="l">
              <a:lnSpc>
                <a:spcPts val="2986"/>
              </a:lnSpc>
            </a:pPr>
            <a:r>
              <a:rPr lang="en-US" sz="2133">
                <a:solidFill>
                  <a:srgbClr val="E6EAEF"/>
                </a:solidFill>
                <a:latin typeface="Karnchang"/>
                <a:ea typeface="Karnchang"/>
                <a:cs typeface="Karnchang"/>
                <a:sym typeface="Karnchang"/>
              </a:rPr>
              <a:t>Universitas Islam Nusantara | Teknik Informatika | 2025</a:t>
            </a:r>
          </a:p>
        </p:txBody>
      </p:sp>
    </p:spTree>
    <p:extLst>
      <p:ext uri="{BB962C8B-B14F-4D97-AF65-F5344CB8AC3E}">
        <p14:creationId xmlns:p14="http://schemas.microsoft.com/office/powerpoint/2010/main" val="3664331308"/>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860</Words>
  <Application>Microsoft Office PowerPoint</Application>
  <PresentationFormat>Custom</PresentationFormat>
  <Paragraphs>90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Karnchang</vt:lpstr>
      <vt:lpstr>Karnchang Bold</vt:lpstr>
      <vt:lpstr>Times New Roman</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Laporan KP Rifqi</dc:title>
  <cp:lastModifiedBy>asus</cp:lastModifiedBy>
  <cp:revision>2</cp:revision>
  <dcterms:created xsi:type="dcterms:W3CDTF">2006-08-16T00:00:00Z</dcterms:created>
  <dcterms:modified xsi:type="dcterms:W3CDTF">2025-01-10T12:58:32Z</dcterms:modified>
  <dc:identifier>DAGbTQCwTSQ</dc:identifier>
</cp:coreProperties>
</file>