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0"/>
  </p:notesMasterIdLst>
  <p:sldIdLst>
    <p:sldId id="256" r:id="rId2"/>
    <p:sldId id="364" r:id="rId3"/>
    <p:sldId id="363" r:id="rId4"/>
    <p:sldId id="385" r:id="rId5"/>
    <p:sldId id="386" r:id="rId6"/>
    <p:sldId id="387" r:id="rId7"/>
    <p:sldId id="391" r:id="rId8"/>
    <p:sldId id="457" r:id="rId9"/>
    <p:sldId id="393" r:id="rId10"/>
    <p:sldId id="394" r:id="rId11"/>
    <p:sldId id="421" r:id="rId12"/>
    <p:sldId id="422" r:id="rId13"/>
    <p:sldId id="465" r:id="rId14"/>
    <p:sldId id="464" r:id="rId15"/>
    <p:sldId id="454" r:id="rId16"/>
    <p:sldId id="423" r:id="rId17"/>
    <p:sldId id="396" r:id="rId18"/>
    <p:sldId id="397" r:id="rId19"/>
    <p:sldId id="398" r:id="rId20"/>
    <p:sldId id="399" r:id="rId21"/>
    <p:sldId id="432" r:id="rId22"/>
    <p:sldId id="401" r:id="rId23"/>
    <p:sldId id="400" r:id="rId24"/>
    <p:sldId id="402" r:id="rId25"/>
    <p:sldId id="403" r:id="rId26"/>
    <p:sldId id="404" r:id="rId27"/>
    <p:sldId id="405" r:id="rId28"/>
    <p:sldId id="407" r:id="rId29"/>
    <p:sldId id="424" r:id="rId30"/>
    <p:sldId id="406" r:id="rId31"/>
    <p:sldId id="470" r:id="rId32"/>
    <p:sldId id="408" r:id="rId33"/>
    <p:sldId id="409" r:id="rId34"/>
    <p:sldId id="410" r:id="rId35"/>
    <p:sldId id="411" r:id="rId36"/>
    <p:sldId id="466" r:id="rId37"/>
    <p:sldId id="412" r:id="rId38"/>
    <p:sldId id="467" r:id="rId39"/>
    <p:sldId id="468" r:id="rId40"/>
    <p:sldId id="453" r:id="rId41"/>
    <p:sldId id="458" r:id="rId42"/>
    <p:sldId id="469" r:id="rId43"/>
    <p:sldId id="268" r:id="rId44"/>
    <p:sldId id="373" r:id="rId45"/>
    <p:sldId id="425" r:id="rId46"/>
    <p:sldId id="374" r:id="rId47"/>
    <p:sldId id="375" r:id="rId48"/>
    <p:sldId id="376" r:id="rId49"/>
    <p:sldId id="377" r:id="rId50"/>
    <p:sldId id="360" r:id="rId51"/>
    <p:sldId id="361" r:id="rId52"/>
    <p:sldId id="426" r:id="rId53"/>
    <p:sldId id="427" r:id="rId54"/>
    <p:sldId id="428" r:id="rId55"/>
    <p:sldId id="440" r:id="rId56"/>
    <p:sldId id="429" r:id="rId57"/>
    <p:sldId id="463" r:id="rId58"/>
    <p:sldId id="389" r:id="rId59"/>
    <p:sldId id="390" r:id="rId60"/>
    <p:sldId id="433" r:id="rId61"/>
    <p:sldId id="434" r:id="rId62"/>
    <p:sldId id="462" r:id="rId63"/>
    <p:sldId id="436" r:id="rId64"/>
    <p:sldId id="437" r:id="rId65"/>
    <p:sldId id="438" r:id="rId66"/>
    <p:sldId id="439" r:id="rId67"/>
    <p:sldId id="441" r:id="rId68"/>
    <p:sldId id="449" r:id="rId69"/>
    <p:sldId id="450" r:id="rId70"/>
    <p:sldId id="451" r:id="rId71"/>
    <p:sldId id="452" r:id="rId72"/>
    <p:sldId id="442" r:id="rId73"/>
    <p:sldId id="443" r:id="rId74"/>
    <p:sldId id="444" r:id="rId75"/>
    <p:sldId id="446" r:id="rId76"/>
    <p:sldId id="395" r:id="rId77"/>
    <p:sldId id="460" r:id="rId78"/>
    <p:sldId id="445" r:id="rId79"/>
    <p:sldId id="447" r:id="rId80"/>
    <p:sldId id="309" r:id="rId81"/>
    <p:sldId id="310" r:id="rId82"/>
    <p:sldId id="313" r:id="rId83"/>
    <p:sldId id="314" r:id="rId84"/>
    <p:sldId id="316" r:id="rId85"/>
    <p:sldId id="317" r:id="rId86"/>
    <p:sldId id="319" r:id="rId87"/>
    <p:sldId id="320" r:id="rId88"/>
    <p:sldId id="471" r:id="rId89"/>
    <p:sldId id="327" r:id="rId90"/>
    <p:sldId id="262" r:id="rId91"/>
    <p:sldId id="328" r:id="rId92"/>
    <p:sldId id="329" r:id="rId93"/>
    <p:sldId id="330" r:id="rId94"/>
    <p:sldId id="331" r:id="rId95"/>
    <p:sldId id="448" r:id="rId96"/>
    <p:sldId id="292" r:id="rId97"/>
    <p:sldId id="306" r:id="rId98"/>
    <p:sldId id="307"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1" autoAdjust="0"/>
    <p:restoredTop sz="68927" autoAdjust="0"/>
  </p:normalViewPr>
  <p:slideViewPr>
    <p:cSldViewPr snapToGrid="0">
      <p:cViewPr varScale="1">
        <p:scale>
          <a:sx n="69" d="100"/>
          <a:sy n="6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BB7A9-4426-4AE6-9D9C-3F384B551C28}" type="doc">
      <dgm:prSet loTypeId="urn:microsoft.com/office/officeart/2005/8/layout/pyramid1" loCatId="pyramid" qsTypeId="urn:microsoft.com/office/officeart/2005/8/quickstyle/simple1" qsCatId="simple" csTypeId="urn:microsoft.com/office/officeart/2005/8/colors/colorful1" csCatId="colorful" phldr="1"/>
      <dgm:spPr/>
    </dgm:pt>
    <dgm:pt modelId="{D8724946-D9CD-479A-B72F-0D6AC099DA45}">
      <dgm:prSet phldrT="[Text]"/>
      <dgm:spPr/>
      <dgm:t>
        <a:bodyPr/>
        <a:lstStyle/>
        <a:p>
          <a:r>
            <a:rPr lang="en-US" dirty="0"/>
            <a:t>Home Page/Site</a:t>
          </a:r>
        </a:p>
      </dgm:t>
    </dgm:pt>
    <dgm:pt modelId="{78BE7260-9E55-4701-8085-8BCAEF4453A9}" type="parTrans" cxnId="{D4FB6CD2-08C5-46B8-989C-1AA1BFC5E719}">
      <dgm:prSet/>
      <dgm:spPr/>
      <dgm:t>
        <a:bodyPr/>
        <a:lstStyle/>
        <a:p>
          <a:endParaRPr lang="en-US"/>
        </a:p>
      </dgm:t>
    </dgm:pt>
    <dgm:pt modelId="{C2659AAF-BD48-42F3-9B0F-603E6F7A2B89}" type="sibTrans" cxnId="{D4FB6CD2-08C5-46B8-989C-1AA1BFC5E719}">
      <dgm:prSet/>
      <dgm:spPr/>
      <dgm:t>
        <a:bodyPr/>
        <a:lstStyle/>
        <a:p>
          <a:endParaRPr lang="en-US"/>
        </a:p>
      </dgm:t>
    </dgm:pt>
    <dgm:pt modelId="{12D30E3E-CC46-40D8-9816-E04E08F84A38}">
      <dgm:prSet phldrT="[Text]"/>
      <dgm:spPr/>
      <dgm:t>
        <a:bodyPr/>
        <a:lstStyle/>
        <a:p>
          <a:r>
            <a:rPr lang="en-US" dirty="0"/>
            <a:t>Functional Portals and Hubs – e.g. HR</a:t>
          </a:r>
        </a:p>
      </dgm:t>
    </dgm:pt>
    <dgm:pt modelId="{156C8713-9B9F-4485-AAEC-6B37F6B1FB36}" type="parTrans" cxnId="{4235D0F4-CA2E-4B68-B575-311B9C7B780A}">
      <dgm:prSet/>
      <dgm:spPr/>
      <dgm:t>
        <a:bodyPr/>
        <a:lstStyle/>
        <a:p>
          <a:endParaRPr lang="en-US"/>
        </a:p>
      </dgm:t>
    </dgm:pt>
    <dgm:pt modelId="{C9FB81CA-7B66-45EE-9848-348F633FB96C}" type="sibTrans" cxnId="{4235D0F4-CA2E-4B68-B575-311B9C7B780A}">
      <dgm:prSet/>
      <dgm:spPr/>
      <dgm:t>
        <a:bodyPr/>
        <a:lstStyle/>
        <a:p>
          <a:endParaRPr lang="en-US"/>
        </a:p>
      </dgm:t>
    </dgm:pt>
    <dgm:pt modelId="{6E4A428B-15DB-4337-B426-A0E7DD505D92}">
      <dgm:prSet phldrT="[Text]"/>
      <dgm:spPr/>
      <dgm:t>
        <a:bodyPr/>
        <a:lstStyle/>
        <a:p>
          <a:r>
            <a:rPr lang="en-US" dirty="0"/>
            <a:t>Divisional/Regional Portals or Hubs</a:t>
          </a:r>
        </a:p>
      </dgm:t>
    </dgm:pt>
    <dgm:pt modelId="{4E96811C-B160-4F68-A3C8-8E77F0086E8E}" type="parTrans" cxnId="{396146C1-54E0-4966-87B2-47C068FAE6C4}">
      <dgm:prSet/>
      <dgm:spPr/>
      <dgm:t>
        <a:bodyPr/>
        <a:lstStyle/>
        <a:p>
          <a:endParaRPr lang="en-US"/>
        </a:p>
      </dgm:t>
    </dgm:pt>
    <dgm:pt modelId="{857C9123-BD73-44D8-ACBA-0F1EFCAFC280}" type="sibTrans" cxnId="{396146C1-54E0-4966-87B2-47C068FAE6C4}">
      <dgm:prSet/>
      <dgm:spPr/>
      <dgm:t>
        <a:bodyPr/>
        <a:lstStyle/>
        <a:p>
          <a:endParaRPr lang="en-US"/>
        </a:p>
      </dgm:t>
    </dgm:pt>
    <dgm:pt modelId="{564BF1DE-1E37-44F8-8A4C-53CEC4A95D40}">
      <dgm:prSet phldrT="[Text]"/>
      <dgm:spPr/>
      <dgm:t>
        <a:bodyPr/>
        <a:lstStyle/>
        <a:p>
          <a:r>
            <a:rPr lang="en-US" dirty="0"/>
            <a:t>Enterprise Social Networks (Yammer)</a:t>
          </a:r>
        </a:p>
      </dgm:t>
    </dgm:pt>
    <dgm:pt modelId="{719B3EC6-313B-4310-B8D3-78638BAA24E0}" type="parTrans" cxnId="{0E341C86-F3D5-43C4-B9C4-BA71C226BC9C}">
      <dgm:prSet/>
      <dgm:spPr/>
      <dgm:t>
        <a:bodyPr/>
        <a:lstStyle/>
        <a:p>
          <a:endParaRPr lang="en-US"/>
        </a:p>
      </dgm:t>
    </dgm:pt>
    <dgm:pt modelId="{E8441B6A-DAD4-41B4-98B5-B503DCE04B93}" type="sibTrans" cxnId="{0E341C86-F3D5-43C4-B9C4-BA71C226BC9C}">
      <dgm:prSet/>
      <dgm:spPr/>
      <dgm:t>
        <a:bodyPr/>
        <a:lstStyle/>
        <a:p>
          <a:endParaRPr lang="en-US"/>
        </a:p>
      </dgm:t>
    </dgm:pt>
    <dgm:pt modelId="{D7B654D4-59AB-48BD-85FF-E29336ADF4E6}" type="pres">
      <dgm:prSet presAssocID="{1E3BB7A9-4426-4AE6-9D9C-3F384B551C28}" presName="Name0" presStyleCnt="0">
        <dgm:presLayoutVars>
          <dgm:dir/>
          <dgm:animLvl val="lvl"/>
          <dgm:resizeHandles val="exact"/>
        </dgm:presLayoutVars>
      </dgm:prSet>
      <dgm:spPr/>
    </dgm:pt>
    <dgm:pt modelId="{D3CFFB47-8E60-4D86-B2F6-87CE52446D6B}" type="pres">
      <dgm:prSet presAssocID="{D8724946-D9CD-479A-B72F-0D6AC099DA45}" presName="Name8" presStyleCnt="0"/>
      <dgm:spPr/>
    </dgm:pt>
    <dgm:pt modelId="{DF974183-314F-4685-A730-E6432F6FE631}" type="pres">
      <dgm:prSet presAssocID="{D8724946-D9CD-479A-B72F-0D6AC099DA45}" presName="level" presStyleLbl="node1" presStyleIdx="0" presStyleCnt="4">
        <dgm:presLayoutVars>
          <dgm:chMax val="1"/>
          <dgm:bulletEnabled val="1"/>
        </dgm:presLayoutVars>
      </dgm:prSet>
      <dgm:spPr/>
    </dgm:pt>
    <dgm:pt modelId="{57B0A112-1062-4A03-983E-57671F518025}" type="pres">
      <dgm:prSet presAssocID="{D8724946-D9CD-479A-B72F-0D6AC099DA45}" presName="levelTx" presStyleLbl="revTx" presStyleIdx="0" presStyleCnt="0">
        <dgm:presLayoutVars>
          <dgm:chMax val="1"/>
          <dgm:bulletEnabled val="1"/>
        </dgm:presLayoutVars>
      </dgm:prSet>
      <dgm:spPr/>
    </dgm:pt>
    <dgm:pt modelId="{CC5B836B-F794-4094-90CA-EC24E0B6A757}" type="pres">
      <dgm:prSet presAssocID="{12D30E3E-CC46-40D8-9816-E04E08F84A38}" presName="Name8" presStyleCnt="0"/>
      <dgm:spPr/>
    </dgm:pt>
    <dgm:pt modelId="{BEA5ED18-EF52-4613-A45D-60727DAFD625}" type="pres">
      <dgm:prSet presAssocID="{12D30E3E-CC46-40D8-9816-E04E08F84A38}" presName="level" presStyleLbl="node1" presStyleIdx="1" presStyleCnt="4">
        <dgm:presLayoutVars>
          <dgm:chMax val="1"/>
          <dgm:bulletEnabled val="1"/>
        </dgm:presLayoutVars>
      </dgm:prSet>
      <dgm:spPr/>
    </dgm:pt>
    <dgm:pt modelId="{54873724-73B7-4DCA-A2AF-8BB4462F3BC7}" type="pres">
      <dgm:prSet presAssocID="{12D30E3E-CC46-40D8-9816-E04E08F84A38}" presName="levelTx" presStyleLbl="revTx" presStyleIdx="0" presStyleCnt="0">
        <dgm:presLayoutVars>
          <dgm:chMax val="1"/>
          <dgm:bulletEnabled val="1"/>
        </dgm:presLayoutVars>
      </dgm:prSet>
      <dgm:spPr/>
    </dgm:pt>
    <dgm:pt modelId="{B54FA0A0-8E9B-437A-9461-5B59A3E0365F}" type="pres">
      <dgm:prSet presAssocID="{6E4A428B-15DB-4337-B426-A0E7DD505D92}" presName="Name8" presStyleCnt="0"/>
      <dgm:spPr/>
    </dgm:pt>
    <dgm:pt modelId="{1401EFCE-5686-4F6A-BBBA-5CBCCD178616}" type="pres">
      <dgm:prSet presAssocID="{6E4A428B-15DB-4337-B426-A0E7DD505D92}" presName="level" presStyleLbl="node1" presStyleIdx="2" presStyleCnt="4">
        <dgm:presLayoutVars>
          <dgm:chMax val="1"/>
          <dgm:bulletEnabled val="1"/>
        </dgm:presLayoutVars>
      </dgm:prSet>
      <dgm:spPr/>
    </dgm:pt>
    <dgm:pt modelId="{32FF355E-4834-4FE0-829A-7C9FFAD41F6B}" type="pres">
      <dgm:prSet presAssocID="{6E4A428B-15DB-4337-B426-A0E7DD505D92}" presName="levelTx" presStyleLbl="revTx" presStyleIdx="0" presStyleCnt="0">
        <dgm:presLayoutVars>
          <dgm:chMax val="1"/>
          <dgm:bulletEnabled val="1"/>
        </dgm:presLayoutVars>
      </dgm:prSet>
      <dgm:spPr/>
    </dgm:pt>
    <dgm:pt modelId="{1DA6319A-9153-47AF-A8CE-A533D6AA6AE7}" type="pres">
      <dgm:prSet presAssocID="{564BF1DE-1E37-44F8-8A4C-53CEC4A95D40}" presName="Name8" presStyleCnt="0"/>
      <dgm:spPr/>
    </dgm:pt>
    <dgm:pt modelId="{87DDA83B-2BED-4352-95C8-9A66C62554D9}" type="pres">
      <dgm:prSet presAssocID="{564BF1DE-1E37-44F8-8A4C-53CEC4A95D40}" presName="level" presStyleLbl="node1" presStyleIdx="3" presStyleCnt="4">
        <dgm:presLayoutVars>
          <dgm:chMax val="1"/>
          <dgm:bulletEnabled val="1"/>
        </dgm:presLayoutVars>
      </dgm:prSet>
      <dgm:spPr/>
    </dgm:pt>
    <dgm:pt modelId="{96DB23B0-020D-48DA-94FA-0A48A7BB3F27}" type="pres">
      <dgm:prSet presAssocID="{564BF1DE-1E37-44F8-8A4C-53CEC4A95D40}" presName="levelTx" presStyleLbl="revTx" presStyleIdx="0" presStyleCnt="0">
        <dgm:presLayoutVars>
          <dgm:chMax val="1"/>
          <dgm:bulletEnabled val="1"/>
        </dgm:presLayoutVars>
      </dgm:prSet>
      <dgm:spPr/>
    </dgm:pt>
  </dgm:ptLst>
  <dgm:cxnLst>
    <dgm:cxn modelId="{0A8A150F-3D2A-4C07-9F32-9EF0C1352DC0}" type="presOf" srcId="{12D30E3E-CC46-40D8-9816-E04E08F84A38}" destId="{BEA5ED18-EF52-4613-A45D-60727DAFD625}" srcOrd="0" destOrd="0" presId="urn:microsoft.com/office/officeart/2005/8/layout/pyramid1"/>
    <dgm:cxn modelId="{42250920-29CD-4F70-AD3C-92117EF59149}" type="presOf" srcId="{12D30E3E-CC46-40D8-9816-E04E08F84A38}" destId="{54873724-73B7-4DCA-A2AF-8BB4462F3BC7}" srcOrd="1" destOrd="0" presId="urn:microsoft.com/office/officeart/2005/8/layout/pyramid1"/>
    <dgm:cxn modelId="{A128B52D-CF7A-4810-81E3-763D70AF71E5}" type="presOf" srcId="{6E4A428B-15DB-4337-B426-A0E7DD505D92}" destId="{32FF355E-4834-4FE0-829A-7C9FFAD41F6B}" srcOrd="1" destOrd="0" presId="urn:microsoft.com/office/officeart/2005/8/layout/pyramid1"/>
    <dgm:cxn modelId="{4AD12036-B0B3-4E34-A23E-F12FF6644964}" type="presOf" srcId="{D8724946-D9CD-479A-B72F-0D6AC099DA45}" destId="{57B0A112-1062-4A03-983E-57671F518025}" srcOrd="1" destOrd="0" presId="urn:microsoft.com/office/officeart/2005/8/layout/pyramid1"/>
    <dgm:cxn modelId="{E1422267-1F18-4B03-85F4-9B9D6D0A5D28}" type="presOf" srcId="{564BF1DE-1E37-44F8-8A4C-53CEC4A95D40}" destId="{96DB23B0-020D-48DA-94FA-0A48A7BB3F27}" srcOrd="1" destOrd="0" presId="urn:microsoft.com/office/officeart/2005/8/layout/pyramid1"/>
    <dgm:cxn modelId="{48704847-E4BD-46DB-9DFD-8FA1CA7D5DEA}" type="presOf" srcId="{1E3BB7A9-4426-4AE6-9D9C-3F384B551C28}" destId="{D7B654D4-59AB-48BD-85FF-E29336ADF4E6}" srcOrd="0" destOrd="0" presId="urn:microsoft.com/office/officeart/2005/8/layout/pyramid1"/>
    <dgm:cxn modelId="{0E341C86-F3D5-43C4-B9C4-BA71C226BC9C}" srcId="{1E3BB7A9-4426-4AE6-9D9C-3F384B551C28}" destId="{564BF1DE-1E37-44F8-8A4C-53CEC4A95D40}" srcOrd="3" destOrd="0" parTransId="{719B3EC6-313B-4310-B8D3-78638BAA24E0}" sibTransId="{E8441B6A-DAD4-41B4-98B5-B503DCE04B93}"/>
    <dgm:cxn modelId="{9D2DF986-7756-45AC-B8BB-D3981CF07AE1}" type="presOf" srcId="{6E4A428B-15DB-4337-B426-A0E7DD505D92}" destId="{1401EFCE-5686-4F6A-BBBA-5CBCCD178616}" srcOrd="0" destOrd="0" presId="urn:microsoft.com/office/officeart/2005/8/layout/pyramid1"/>
    <dgm:cxn modelId="{B02C418D-D2E1-4B22-835B-74A74630EB86}" type="presOf" srcId="{D8724946-D9CD-479A-B72F-0D6AC099DA45}" destId="{DF974183-314F-4685-A730-E6432F6FE631}" srcOrd="0" destOrd="0" presId="urn:microsoft.com/office/officeart/2005/8/layout/pyramid1"/>
    <dgm:cxn modelId="{41D23DB9-C17F-4AAC-B274-6ED8EFA4A8AE}" type="presOf" srcId="{564BF1DE-1E37-44F8-8A4C-53CEC4A95D40}" destId="{87DDA83B-2BED-4352-95C8-9A66C62554D9}" srcOrd="0" destOrd="0" presId="urn:microsoft.com/office/officeart/2005/8/layout/pyramid1"/>
    <dgm:cxn modelId="{396146C1-54E0-4966-87B2-47C068FAE6C4}" srcId="{1E3BB7A9-4426-4AE6-9D9C-3F384B551C28}" destId="{6E4A428B-15DB-4337-B426-A0E7DD505D92}" srcOrd="2" destOrd="0" parTransId="{4E96811C-B160-4F68-A3C8-8E77F0086E8E}" sibTransId="{857C9123-BD73-44D8-ACBA-0F1EFCAFC280}"/>
    <dgm:cxn modelId="{D4FB6CD2-08C5-46B8-989C-1AA1BFC5E719}" srcId="{1E3BB7A9-4426-4AE6-9D9C-3F384B551C28}" destId="{D8724946-D9CD-479A-B72F-0D6AC099DA45}" srcOrd="0" destOrd="0" parTransId="{78BE7260-9E55-4701-8085-8BCAEF4453A9}" sibTransId="{C2659AAF-BD48-42F3-9B0F-603E6F7A2B89}"/>
    <dgm:cxn modelId="{4235D0F4-CA2E-4B68-B575-311B9C7B780A}" srcId="{1E3BB7A9-4426-4AE6-9D9C-3F384B551C28}" destId="{12D30E3E-CC46-40D8-9816-E04E08F84A38}" srcOrd="1" destOrd="0" parTransId="{156C8713-9B9F-4485-AAEC-6B37F6B1FB36}" sibTransId="{C9FB81CA-7B66-45EE-9848-348F633FB96C}"/>
    <dgm:cxn modelId="{4EF0DE14-A505-43C1-B8B0-FC93907E8425}" type="presParOf" srcId="{D7B654D4-59AB-48BD-85FF-E29336ADF4E6}" destId="{D3CFFB47-8E60-4D86-B2F6-87CE52446D6B}" srcOrd="0" destOrd="0" presId="urn:microsoft.com/office/officeart/2005/8/layout/pyramid1"/>
    <dgm:cxn modelId="{9D69DBBC-9547-4F76-B969-5F3B9C627B2C}" type="presParOf" srcId="{D3CFFB47-8E60-4D86-B2F6-87CE52446D6B}" destId="{DF974183-314F-4685-A730-E6432F6FE631}" srcOrd="0" destOrd="0" presId="urn:microsoft.com/office/officeart/2005/8/layout/pyramid1"/>
    <dgm:cxn modelId="{AF738828-C84E-4EC8-A912-62A12230FE57}" type="presParOf" srcId="{D3CFFB47-8E60-4D86-B2F6-87CE52446D6B}" destId="{57B0A112-1062-4A03-983E-57671F518025}" srcOrd="1" destOrd="0" presId="urn:microsoft.com/office/officeart/2005/8/layout/pyramid1"/>
    <dgm:cxn modelId="{7646E7C1-E731-4596-A3BD-38A3889D5A13}" type="presParOf" srcId="{D7B654D4-59AB-48BD-85FF-E29336ADF4E6}" destId="{CC5B836B-F794-4094-90CA-EC24E0B6A757}" srcOrd="1" destOrd="0" presId="urn:microsoft.com/office/officeart/2005/8/layout/pyramid1"/>
    <dgm:cxn modelId="{7F9EDB71-B70B-47D3-AEB5-4B28447C6BB9}" type="presParOf" srcId="{CC5B836B-F794-4094-90CA-EC24E0B6A757}" destId="{BEA5ED18-EF52-4613-A45D-60727DAFD625}" srcOrd="0" destOrd="0" presId="urn:microsoft.com/office/officeart/2005/8/layout/pyramid1"/>
    <dgm:cxn modelId="{B7CE3557-100C-46CB-A2E4-862C8812CE32}" type="presParOf" srcId="{CC5B836B-F794-4094-90CA-EC24E0B6A757}" destId="{54873724-73B7-4DCA-A2AF-8BB4462F3BC7}" srcOrd="1" destOrd="0" presId="urn:microsoft.com/office/officeart/2005/8/layout/pyramid1"/>
    <dgm:cxn modelId="{A7CA572C-020F-4F73-8821-E3AF8B4EA041}" type="presParOf" srcId="{D7B654D4-59AB-48BD-85FF-E29336ADF4E6}" destId="{B54FA0A0-8E9B-437A-9461-5B59A3E0365F}" srcOrd="2" destOrd="0" presId="urn:microsoft.com/office/officeart/2005/8/layout/pyramid1"/>
    <dgm:cxn modelId="{3E09A3A4-215C-4463-AEC5-EBDACBB0A35D}" type="presParOf" srcId="{B54FA0A0-8E9B-437A-9461-5B59A3E0365F}" destId="{1401EFCE-5686-4F6A-BBBA-5CBCCD178616}" srcOrd="0" destOrd="0" presId="urn:microsoft.com/office/officeart/2005/8/layout/pyramid1"/>
    <dgm:cxn modelId="{57AA2EF3-68FE-4E7C-AFB0-6384AE452117}" type="presParOf" srcId="{B54FA0A0-8E9B-437A-9461-5B59A3E0365F}" destId="{32FF355E-4834-4FE0-829A-7C9FFAD41F6B}" srcOrd="1" destOrd="0" presId="urn:microsoft.com/office/officeart/2005/8/layout/pyramid1"/>
    <dgm:cxn modelId="{007BCC90-500B-48FC-882B-E6B45316FB3E}" type="presParOf" srcId="{D7B654D4-59AB-48BD-85FF-E29336ADF4E6}" destId="{1DA6319A-9153-47AF-A8CE-A533D6AA6AE7}" srcOrd="3" destOrd="0" presId="urn:microsoft.com/office/officeart/2005/8/layout/pyramid1"/>
    <dgm:cxn modelId="{A75EC876-6A71-4357-9FB5-81FDC3C24D81}" type="presParOf" srcId="{1DA6319A-9153-47AF-A8CE-A533D6AA6AE7}" destId="{87DDA83B-2BED-4352-95C8-9A66C62554D9}" srcOrd="0" destOrd="0" presId="urn:microsoft.com/office/officeart/2005/8/layout/pyramid1"/>
    <dgm:cxn modelId="{847D01D9-2D65-4A9F-A66D-01EC0CC19977}" type="presParOf" srcId="{1DA6319A-9153-47AF-A8CE-A533D6AA6AE7}" destId="{96DB23B0-020D-48DA-94FA-0A48A7BB3F2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4183-314F-4685-A730-E6432F6FE631}">
      <dsp:nvSpPr>
        <dsp:cNvPr id="0" name=""/>
        <dsp:cNvSpPr/>
      </dsp:nvSpPr>
      <dsp:spPr>
        <a:xfrm>
          <a:off x="1362075" y="0"/>
          <a:ext cx="908050" cy="571499"/>
        </a:xfrm>
        <a:prstGeom prst="trapezoid">
          <a:avLst>
            <a:gd name="adj" fmla="val 79444"/>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Home Page/Site</a:t>
          </a:r>
        </a:p>
      </dsp:txBody>
      <dsp:txXfrm>
        <a:off x="1362075" y="0"/>
        <a:ext cx="908050" cy="571499"/>
      </dsp:txXfrm>
    </dsp:sp>
    <dsp:sp modelId="{BEA5ED18-EF52-4613-A45D-60727DAFD625}">
      <dsp:nvSpPr>
        <dsp:cNvPr id="0" name=""/>
        <dsp:cNvSpPr/>
      </dsp:nvSpPr>
      <dsp:spPr>
        <a:xfrm>
          <a:off x="908050" y="571499"/>
          <a:ext cx="1816100" cy="571499"/>
        </a:xfrm>
        <a:prstGeom prst="trapezoid">
          <a:avLst>
            <a:gd name="adj" fmla="val 79444"/>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Functional Portals and Hubs – e.g. HR</a:t>
          </a:r>
        </a:p>
      </dsp:txBody>
      <dsp:txXfrm>
        <a:off x="1225867" y="571499"/>
        <a:ext cx="1180465" cy="571499"/>
      </dsp:txXfrm>
    </dsp:sp>
    <dsp:sp modelId="{1401EFCE-5686-4F6A-BBBA-5CBCCD178616}">
      <dsp:nvSpPr>
        <dsp:cNvPr id="0" name=""/>
        <dsp:cNvSpPr/>
      </dsp:nvSpPr>
      <dsp:spPr>
        <a:xfrm>
          <a:off x="454025" y="1142999"/>
          <a:ext cx="2724150" cy="571499"/>
        </a:xfrm>
        <a:prstGeom prst="trapezoid">
          <a:avLst>
            <a:gd name="adj" fmla="val 79444"/>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Divisional/Regional Portals or Hubs</a:t>
          </a:r>
        </a:p>
      </dsp:txBody>
      <dsp:txXfrm>
        <a:off x="930751" y="1142999"/>
        <a:ext cx="1770697" cy="571499"/>
      </dsp:txXfrm>
    </dsp:sp>
    <dsp:sp modelId="{87DDA83B-2BED-4352-95C8-9A66C62554D9}">
      <dsp:nvSpPr>
        <dsp:cNvPr id="0" name=""/>
        <dsp:cNvSpPr/>
      </dsp:nvSpPr>
      <dsp:spPr>
        <a:xfrm>
          <a:off x="0" y="1714499"/>
          <a:ext cx="3632200" cy="571499"/>
        </a:xfrm>
        <a:prstGeom prst="trapezoid">
          <a:avLst>
            <a:gd name="adj" fmla="val 79444"/>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Enterprise Social Networks (Yammer)</a:t>
          </a:r>
        </a:p>
      </dsp:txBody>
      <dsp:txXfrm>
        <a:off x="635634" y="1714499"/>
        <a:ext cx="2360930" cy="5714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379CC-7D47-40FC-9B9B-308ABB871DC2}"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60F14-823B-40D5-9D44-65E9E98197FF}" type="slidenum">
              <a:rPr lang="en-US" smtClean="0"/>
              <a:t>‹#›</a:t>
            </a:fld>
            <a:endParaRPr lang="en-US"/>
          </a:p>
        </p:txBody>
      </p:sp>
    </p:spTree>
    <p:extLst>
      <p:ext uri="{BB962C8B-B14F-4D97-AF65-F5344CB8AC3E}">
        <p14:creationId xmlns:p14="http://schemas.microsoft.com/office/powerpoint/2010/main" val="288134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D60F14-823B-40D5-9D44-65E9E98197FF}" type="slidenum">
              <a:rPr lang="en-US" smtClean="0"/>
              <a:t>1</a:t>
            </a:fld>
            <a:endParaRPr lang="en-US" dirty="0"/>
          </a:p>
        </p:txBody>
      </p:sp>
    </p:spTree>
    <p:extLst>
      <p:ext uri="{BB962C8B-B14F-4D97-AF65-F5344CB8AC3E}">
        <p14:creationId xmlns:p14="http://schemas.microsoft.com/office/powerpoint/2010/main" val="1509702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if group creation is enabled in the tenant, the “Create site” command will appear on SharePoint home, and if a user is permitted to create groups they will get the site creation experience.  If the user is *not* permitted to create groups, they will get the classic self service provisioning experience that results in the creation of a subsite.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current user is considered to have group creation permissions if the AAD property </a:t>
            </a:r>
            <a:r>
              <a:rPr lang="en-US" sz="1200" b="0" i="1" kern="1200" dirty="0" err="1">
                <a:solidFill>
                  <a:schemeClr val="tx1"/>
                </a:solidFill>
                <a:effectLst/>
                <a:latin typeface="+mn-lt"/>
                <a:ea typeface="+mn-ea"/>
                <a:cs typeface="+mn-cs"/>
              </a:rPr>
              <a:t>EnableGroupCreation</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true, or it is false but the user is a member of the security group assigned to the </a:t>
            </a:r>
            <a:r>
              <a:rPr lang="en-US" sz="1200" b="0" i="1" kern="1200" dirty="0" err="1">
                <a:solidFill>
                  <a:schemeClr val="tx1"/>
                </a:solidFill>
                <a:effectLst/>
                <a:latin typeface="+mn-lt"/>
                <a:ea typeface="+mn-ea"/>
                <a:cs typeface="+mn-cs"/>
              </a:rPr>
              <a:t>GroupCreationAllowedId</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AAD property.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Site creation is enabled via SharePoint Admin Center under Site creation settings.</a:t>
            </a:r>
            <a:br>
              <a:rPr lang="en-US" dirty="0"/>
            </a:br>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16</a:t>
            </a:fld>
            <a:endParaRPr lang="en-US" dirty="0"/>
          </a:p>
        </p:txBody>
      </p:sp>
    </p:spTree>
    <p:extLst>
      <p:ext uri="{BB962C8B-B14F-4D97-AF65-F5344CB8AC3E}">
        <p14:creationId xmlns:p14="http://schemas.microsoft.com/office/powerpoint/2010/main" val="230760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Guest access information: https://support.office.com/en-us/article/guest-access-in-office-365-groups-bfc7a840-868f-4fd6-a390-f347bf51aff6?redirectSourcePath=%252farticle%252f7c713d74-a144-4eab-92e7-d50df526ff96&amp;ui=en-US&amp;rs=en-US&amp;ad=US</a:t>
            </a:r>
          </a:p>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17</a:t>
            </a:fld>
            <a:endParaRPr lang="en-US"/>
          </a:p>
        </p:txBody>
      </p:sp>
    </p:spTree>
    <p:extLst>
      <p:ext uri="{BB962C8B-B14F-4D97-AF65-F5344CB8AC3E}">
        <p14:creationId xmlns:p14="http://schemas.microsoft.com/office/powerpoint/2010/main" val="180361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https://docs.microsoft.com/en-gb/onedrive/manage-sharing</a:t>
            </a:r>
          </a:p>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19</a:t>
            </a:fld>
            <a:endParaRPr lang="en-US"/>
          </a:p>
        </p:txBody>
      </p:sp>
    </p:spTree>
    <p:extLst>
      <p:ext uri="{BB962C8B-B14F-4D97-AF65-F5344CB8AC3E}">
        <p14:creationId xmlns:p14="http://schemas.microsoft.com/office/powerpoint/2010/main" val="32732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https://docs.microsoft.com/en-gb/onedrive/manage-sharing</a:t>
            </a:r>
          </a:p>
        </p:txBody>
      </p:sp>
      <p:sp>
        <p:nvSpPr>
          <p:cNvPr id="4" name="Slide Number Placeholder 3"/>
          <p:cNvSpPr>
            <a:spLocks noGrp="1"/>
          </p:cNvSpPr>
          <p:nvPr>
            <p:ph type="sldNum" sz="quarter" idx="10"/>
          </p:nvPr>
        </p:nvSpPr>
        <p:spPr/>
        <p:txBody>
          <a:bodyPr/>
          <a:lstStyle/>
          <a:p>
            <a:fld id="{ABD60F14-823B-40D5-9D44-65E9E98197FF}" type="slidenum">
              <a:rPr lang="en-US" smtClean="0"/>
              <a:t>22</a:t>
            </a:fld>
            <a:endParaRPr lang="en-US"/>
          </a:p>
        </p:txBody>
      </p:sp>
    </p:spTree>
    <p:extLst>
      <p:ext uri="{BB962C8B-B14F-4D97-AF65-F5344CB8AC3E}">
        <p14:creationId xmlns:p14="http://schemas.microsoft.com/office/powerpoint/2010/main" val="414429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23</a:t>
            </a:fld>
            <a:endParaRPr lang="en-US"/>
          </a:p>
        </p:txBody>
      </p:sp>
    </p:spTree>
    <p:extLst>
      <p:ext uri="{BB962C8B-B14F-4D97-AF65-F5344CB8AC3E}">
        <p14:creationId xmlns:p14="http://schemas.microsoft.com/office/powerpoint/2010/main" val="383839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24</a:t>
            </a:fld>
            <a:endParaRPr lang="en-US"/>
          </a:p>
        </p:txBody>
      </p:sp>
    </p:spTree>
    <p:extLst>
      <p:ext uri="{BB962C8B-B14F-4D97-AF65-F5344CB8AC3E}">
        <p14:creationId xmlns:p14="http://schemas.microsoft.com/office/powerpoint/2010/main" val="44517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https://docs.microsoft.com/en-gb/onedrive/manage-sharing</a:t>
            </a:r>
          </a:p>
        </p:txBody>
      </p:sp>
      <p:sp>
        <p:nvSpPr>
          <p:cNvPr id="4" name="Slide Number Placeholder 3"/>
          <p:cNvSpPr>
            <a:spLocks noGrp="1"/>
          </p:cNvSpPr>
          <p:nvPr>
            <p:ph type="sldNum" sz="quarter" idx="10"/>
          </p:nvPr>
        </p:nvSpPr>
        <p:spPr/>
        <p:txBody>
          <a:bodyPr/>
          <a:lstStyle/>
          <a:p>
            <a:fld id="{ABD60F14-823B-40D5-9D44-65E9E98197FF}" type="slidenum">
              <a:rPr lang="en-US" smtClean="0"/>
              <a:t>25</a:t>
            </a:fld>
            <a:endParaRPr lang="en-US"/>
          </a:p>
        </p:txBody>
      </p:sp>
    </p:spTree>
    <p:extLst>
      <p:ext uri="{BB962C8B-B14F-4D97-AF65-F5344CB8AC3E}">
        <p14:creationId xmlns:p14="http://schemas.microsoft.com/office/powerpoint/2010/main" val="4108626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26</a:t>
            </a:fld>
            <a:endParaRPr lang="en-US"/>
          </a:p>
        </p:txBody>
      </p:sp>
    </p:spTree>
    <p:extLst>
      <p:ext uri="{BB962C8B-B14F-4D97-AF65-F5344CB8AC3E}">
        <p14:creationId xmlns:p14="http://schemas.microsoft.com/office/powerpoint/2010/main" val="1410737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27</a:t>
            </a:fld>
            <a:endParaRPr lang="en-US"/>
          </a:p>
        </p:txBody>
      </p:sp>
    </p:spTree>
    <p:extLst>
      <p:ext uri="{BB962C8B-B14F-4D97-AF65-F5344CB8AC3E}">
        <p14:creationId xmlns:p14="http://schemas.microsoft.com/office/powerpoint/2010/main" val="198225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28</a:t>
            </a:fld>
            <a:endParaRPr lang="en-US"/>
          </a:p>
        </p:txBody>
      </p:sp>
    </p:spTree>
    <p:extLst>
      <p:ext uri="{BB962C8B-B14F-4D97-AF65-F5344CB8AC3E}">
        <p14:creationId xmlns:p14="http://schemas.microsoft.com/office/powerpoint/2010/main" val="217587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a:t>
            </a:fld>
            <a:endParaRPr lang="en-US" dirty="0"/>
          </a:p>
        </p:txBody>
      </p:sp>
    </p:spTree>
    <p:extLst>
      <p:ext uri="{BB962C8B-B14F-4D97-AF65-F5344CB8AC3E}">
        <p14:creationId xmlns:p14="http://schemas.microsoft.com/office/powerpoint/2010/main" val="269918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Microsoft recommends that Office 365 Admins review the data loss prevention (DLP) capabilities for Microsoft Flow. All Office 365 Admins can sign into the Flow administration site without the need for any additional licenses and set up rules that determine how data can flow between different Office 365 components (such as SharePoint, Outlook, Yammer) and other Microsoft and third-party services. If you need more specific guidance on DLP and controlling user access to Flow, review</a:t>
            </a:r>
            <a:r>
              <a:rPr lang="en-US" sz="1200" kern="1200" baseline="0" dirty="0">
                <a:solidFill>
                  <a:schemeClr val="tx1"/>
                </a:solidFill>
                <a:effectLst/>
                <a:latin typeface="+mn-lt"/>
                <a:ea typeface="+mn-ea"/>
                <a:cs typeface="+mn-cs"/>
              </a:rPr>
              <a:t> FAQs in: https://techcommunity.microsoft.com/t5/SharePoint/GA-Microsoft-PowerApps-and-Flow/m-p/25921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29</a:t>
            </a:fld>
            <a:endParaRPr lang="en-US" dirty="0"/>
          </a:p>
        </p:txBody>
      </p:sp>
    </p:spTree>
    <p:extLst>
      <p:ext uri="{BB962C8B-B14F-4D97-AF65-F5344CB8AC3E}">
        <p14:creationId xmlns:p14="http://schemas.microsoft.com/office/powerpoint/2010/main" val="3747229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sz="1200" b="0" i="0" kern="1200" dirty="0">
                <a:solidFill>
                  <a:schemeClr val="tx1"/>
                </a:solidFill>
                <a:effectLst/>
                <a:latin typeface="+mn-lt"/>
                <a:ea typeface="+mn-ea"/>
                <a:cs typeface="+mn-cs"/>
              </a:rPr>
              <a:t>To use the Groups naming policy feature, the following people need an Azure Active Directory Premium P1 license or Azure AD Basic EDU license: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Everyone who is a member of the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person who creates the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admin who creates the Groups naming policy</a:t>
            </a:r>
          </a:p>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30</a:t>
            </a:fld>
            <a:endParaRPr lang="en-US"/>
          </a:p>
        </p:txBody>
      </p:sp>
    </p:spTree>
    <p:extLst>
      <p:ext uri="{BB962C8B-B14F-4D97-AF65-F5344CB8AC3E}">
        <p14:creationId xmlns:p14="http://schemas.microsoft.com/office/powerpoint/2010/main" val="4211386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33</a:t>
            </a:fld>
            <a:endParaRPr lang="en-US"/>
          </a:p>
        </p:txBody>
      </p:sp>
    </p:spTree>
    <p:extLst>
      <p:ext uri="{BB962C8B-B14F-4D97-AF65-F5344CB8AC3E}">
        <p14:creationId xmlns:p14="http://schemas.microsoft.com/office/powerpoint/2010/main" val="565519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35</a:t>
            </a:fld>
            <a:endParaRPr lang="en-US"/>
          </a:p>
        </p:txBody>
      </p:sp>
    </p:spTree>
    <p:extLst>
      <p:ext uri="{BB962C8B-B14F-4D97-AF65-F5344CB8AC3E}">
        <p14:creationId xmlns:p14="http://schemas.microsoft.com/office/powerpoint/2010/main" val="2826579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38</a:t>
            </a:fld>
            <a:endParaRPr lang="en-US"/>
          </a:p>
        </p:txBody>
      </p:sp>
    </p:spTree>
    <p:extLst>
      <p:ext uri="{BB962C8B-B14F-4D97-AF65-F5344CB8AC3E}">
        <p14:creationId xmlns:p14="http://schemas.microsoft.com/office/powerpoint/2010/main" val="383219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39</a:t>
            </a:fld>
            <a:endParaRPr lang="en-US"/>
          </a:p>
        </p:txBody>
      </p:sp>
    </p:spTree>
    <p:extLst>
      <p:ext uri="{BB962C8B-B14F-4D97-AF65-F5344CB8AC3E}">
        <p14:creationId xmlns:p14="http://schemas.microsoft.com/office/powerpoint/2010/main" val="1842299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40</a:t>
            </a:fld>
            <a:endParaRPr lang="en-US"/>
          </a:p>
        </p:txBody>
      </p:sp>
    </p:spTree>
    <p:extLst>
      <p:ext uri="{BB962C8B-B14F-4D97-AF65-F5344CB8AC3E}">
        <p14:creationId xmlns:p14="http://schemas.microsoft.com/office/powerpoint/2010/main" val="2891777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41</a:t>
            </a:fld>
            <a:endParaRPr lang="en-US"/>
          </a:p>
        </p:txBody>
      </p:sp>
    </p:spTree>
    <p:extLst>
      <p:ext uri="{BB962C8B-B14F-4D97-AF65-F5344CB8AC3E}">
        <p14:creationId xmlns:p14="http://schemas.microsoft.com/office/powerpoint/2010/main" val="1688529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44</a:t>
            </a:fld>
            <a:endParaRPr lang="en-US"/>
          </a:p>
        </p:txBody>
      </p:sp>
    </p:spTree>
    <p:extLst>
      <p:ext uri="{BB962C8B-B14F-4D97-AF65-F5344CB8AC3E}">
        <p14:creationId xmlns:p14="http://schemas.microsoft.com/office/powerpoint/2010/main" val="3221326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46</a:t>
            </a:fld>
            <a:endParaRPr lang="en-US"/>
          </a:p>
        </p:txBody>
      </p:sp>
    </p:spTree>
    <p:extLst>
      <p:ext uri="{BB962C8B-B14F-4D97-AF65-F5344CB8AC3E}">
        <p14:creationId xmlns:p14="http://schemas.microsoft.com/office/powerpoint/2010/main" val="127311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4</a:t>
            </a:fld>
            <a:endParaRPr lang="en-US" dirty="0"/>
          </a:p>
        </p:txBody>
      </p:sp>
    </p:spTree>
    <p:extLst>
      <p:ext uri="{BB962C8B-B14F-4D97-AF65-F5344CB8AC3E}">
        <p14:creationId xmlns:p14="http://schemas.microsoft.com/office/powerpoint/2010/main" val="2446608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47</a:t>
            </a:fld>
            <a:endParaRPr lang="en-US"/>
          </a:p>
        </p:txBody>
      </p:sp>
    </p:spTree>
    <p:extLst>
      <p:ext uri="{BB962C8B-B14F-4D97-AF65-F5344CB8AC3E}">
        <p14:creationId xmlns:p14="http://schemas.microsoft.com/office/powerpoint/2010/main" val="2497810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48</a:t>
            </a:fld>
            <a:endParaRPr lang="en-US"/>
          </a:p>
        </p:txBody>
      </p:sp>
    </p:spTree>
    <p:extLst>
      <p:ext uri="{BB962C8B-B14F-4D97-AF65-F5344CB8AC3E}">
        <p14:creationId xmlns:p14="http://schemas.microsoft.com/office/powerpoint/2010/main" val="3195632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49</a:t>
            </a:fld>
            <a:endParaRPr lang="en-US"/>
          </a:p>
        </p:txBody>
      </p:sp>
    </p:spTree>
    <p:extLst>
      <p:ext uri="{BB962C8B-B14F-4D97-AF65-F5344CB8AC3E}">
        <p14:creationId xmlns:p14="http://schemas.microsoft.com/office/powerpoint/2010/main" val="3985309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Evangelists/Champions</a:t>
            </a:r>
            <a:r>
              <a:rPr lang="en-US" baseline="0" dirty="0"/>
              <a:t> and/or Power Users Community – could be the same thing – alternate terms or different groups depending on community.</a:t>
            </a:r>
          </a:p>
          <a:p>
            <a:endParaRPr lang="en-US" baseline="0" dirty="0"/>
          </a:p>
          <a:p>
            <a:r>
              <a:rPr lang="en-US" baseline="0" dirty="0"/>
              <a:t>Note: these are roles, not necessarily individual people. The same person could play multiple roles. </a:t>
            </a:r>
          </a:p>
          <a:p>
            <a:endParaRPr lang="en-US" baseline="0" dirty="0"/>
          </a:p>
          <a:p>
            <a:r>
              <a:rPr lang="en-US" baseline="0" dirty="0"/>
              <a:t>Training and </a:t>
            </a:r>
            <a:r>
              <a:rPr lang="en-US" baseline="0" dirty="0" err="1"/>
              <a:t>Comms</a:t>
            </a:r>
            <a:r>
              <a:rPr lang="en-US" baseline="0" dirty="0"/>
              <a:t> may include different organizational groups.</a:t>
            </a:r>
          </a:p>
          <a:p>
            <a:endParaRPr lang="en-US" baseline="0" dirty="0"/>
          </a:p>
          <a:p>
            <a:r>
              <a:rPr lang="en-US" baseline="0" dirty="0"/>
              <a:t>Consider whether there needs to be a separate “owner” for enterprise video – and possibly also Channel Managers for video channels.</a:t>
            </a:r>
            <a:endParaRPr lang="en-US" dirty="0"/>
          </a:p>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50</a:t>
            </a:fld>
            <a:endParaRPr lang="en-US"/>
          </a:p>
        </p:txBody>
      </p:sp>
    </p:spTree>
    <p:extLst>
      <p:ext uri="{BB962C8B-B14F-4D97-AF65-F5344CB8AC3E}">
        <p14:creationId xmlns:p14="http://schemas.microsoft.com/office/powerpoint/2010/main" val="25636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you may want to know: </a:t>
            </a:r>
          </a:p>
          <a:p>
            <a:pPr marL="171450" indent="-171450">
              <a:buFont typeface="Arial" panose="020B0604020202020204" pitchFamily="34" charset="0"/>
              <a:buChar char="•"/>
            </a:pPr>
            <a:r>
              <a:rPr lang="en-US" dirty="0"/>
              <a:t>Has anyone been given access without being added to a security group?</a:t>
            </a:r>
          </a:p>
          <a:p>
            <a:pPr marL="171450" indent="-171450">
              <a:buFont typeface="Arial" panose="020B0604020202020204" pitchFamily="34" charset="0"/>
              <a:buChar char="•"/>
            </a:pPr>
            <a:r>
              <a:rPr lang="en-US" dirty="0"/>
              <a:t>Which documents have been shared externally?</a:t>
            </a:r>
          </a:p>
          <a:p>
            <a:pPr marL="171450" indent="-171450">
              <a:buFont typeface="Arial" panose="020B0604020202020204" pitchFamily="34" charset="0"/>
              <a:buChar char="•"/>
            </a:pPr>
            <a:r>
              <a:rPr lang="en-US" dirty="0"/>
              <a:t>Which sites have external access enabled?</a:t>
            </a:r>
          </a:p>
        </p:txBody>
      </p:sp>
      <p:sp>
        <p:nvSpPr>
          <p:cNvPr id="4" name="Slide Number Placeholder 3"/>
          <p:cNvSpPr>
            <a:spLocks noGrp="1"/>
          </p:cNvSpPr>
          <p:nvPr>
            <p:ph type="sldNum" sz="quarter" idx="10"/>
          </p:nvPr>
        </p:nvSpPr>
        <p:spPr/>
        <p:txBody>
          <a:bodyPr/>
          <a:lstStyle/>
          <a:p>
            <a:fld id="{ABD60F14-823B-40D5-9D44-65E9E98197FF}" type="slidenum">
              <a:rPr lang="en-US" smtClean="0"/>
              <a:t>56</a:t>
            </a:fld>
            <a:endParaRPr lang="en-US"/>
          </a:p>
        </p:txBody>
      </p:sp>
    </p:spTree>
    <p:extLst>
      <p:ext uri="{BB962C8B-B14F-4D97-AF65-F5344CB8AC3E}">
        <p14:creationId xmlns:p14="http://schemas.microsoft.com/office/powerpoint/2010/main" val="352622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grabbing the names for key functions before you launch since Team Sites and Comm Sites share the same naming “pool.” That way, an IT team won’t “claim” the name /sites/IT when you really want that name for the Communication Site for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if you have naming policies implemented for Teams, you may not need to provide Team naming conventions since your naming policies will add a Prefix or Suffix based on your decisions. </a:t>
            </a:r>
          </a:p>
          <a:p>
            <a:endParaRPr lang="en-US" dirty="0"/>
          </a:p>
        </p:txBody>
      </p:sp>
      <p:sp>
        <p:nvSpPr>
          <p:cNvPr id="4" name="Slide Number Placeholder 3"/>
          <p:cNvSpPr>
            <a:spLocks noGrp="1"/>
          </p:cNvSpPr>
          <p:nvPr>
            <p:ph type="sldNum" sz="quarter" idx="5"/>
          </p:nvPr>
        </p:nvSpPr>
        <p:spPr/>
        <p:txBody>
          <a:bodyPr/>
          <a:lstStyle/>
          <a:p>
            <a:fld id="{ABD60F14-823B-40D5-9D44-65E9E98197FF}" type="slidenum">
              <a:rPr lang="en-US" smtClean="0"/>
              <a:t>62</a:t>
            </a:fld>
            <a:endParaRPr lang="en-US"/>
          </a:p>
        </p:txBody>
      </p:sp>
    </p:spTree>
    <p:extLst>
      <p:ext uri="{BB962C8B-B14F-4D97-AF65-F5344CB8AC3E}">
        <p14:creationId xmlns:p14="http://schemas.microsoft.com/office/powerpoint/2010/main" val="174712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63</a:t>
            </a:fld>
            <a:endParaRPr lang="en-US"/>
          </a:p>
        </p:txBody>
      </p:sp>
    </p:spTree>
    <p:extLst>
      <p:ext uri="{BB962C8B-B14F-4D97-AF65-F5344CB8AC3E}">
        <p14:creationId xmlns:p14="http://schemas.microsoft.com/office/powerpoint/2010/main" val="384611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See additional questions in the section about personal sites and social features.</a:t>
            </a:r>
          </a:p>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74</a:t>
            </a:fld>
            <a:endParaRPr lang="en-US" dirty="0"/>
          </a:p>
        </p:txBody>
      </p:sp>
    </p:spTree>
    <p:extLst>
      <p:ext uri="{BB962C8B-B14F-4D97-AF65-F5344CB8AC3E}">
        <p14:creationId xmlns:p14="http://schemas.microsoft.com/office/powerpoint/2010/main" val="369732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D60F14-823B-40D5-9D44-65E9E98197FF}" type="slidenum">
              <a:rPr lang="en-US" smtClean="0"/>
              <a:t>76</a:t>
            </a:fld>
            <a:endParaRPr lang="en-US"/>
          </a:p>
        </p:txBody>
      </p:sp>
    </p:spTree>
    <p:extLst>
      <p:ext uri="{BB962C8B-B14F-4D97-AF65-F5344CB8AC3E}">
        <p14:creationId xmlns:p14="http://schemas.microsoft.com/office/powerpoint/2010/main" val="1748484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June 2018, the minimum number of days for a retention policy is 30.</a:t>
            </a:r>
          </a:p>
        </p:txBody>
      </p:sp>
      <p:sp>
        <p:nvSpPr>
          <p:cNvPr id="4" name="Slide Number Placeholder 3"/>
          <p:cNvSpPr>
            <a:spLocks noGrp="1"/>
          </p:cNvSpPr>
          <p:nvPr>
            <p:ph type="sldNum" sz="quarter" idx="10"/>
          </p:nvPr>
        </p:nvSpPr>
        <p:spPr/>
        <p:txBody>
          <a:bodyPr/>
          <a:lstStyle/>
          <a:p>
            <a:fld id="{ABD60F14-823B-40D5-9D44-65E9E98197FF}" type="slidenum">
              <a:rPr lang="en-US" smtClean="0"/>
              <a:t>78</a:t>
            </a:fld>
            <a:endParaRPr lang="en-US"/>
          </a:p>
        </p:txBody>
      </p:sp>
    </p:spTree>
    <p:extLst>
      <p:ext uri="{BB962C8B-B14F-4D97-AF65-F5344CB8AC3E}">
        <p14:creationId xmlns:p14="http://schemas.microsoft.com/office/powerpoint/2010/main" val="180455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8</a:t>
            </a:fld>
            <a:endParaRPr lang="en-US" dirty="0"/>
          </a:p>
        </p:txBody>
      </p:sp>
    </p:spTree>
    <p:extLst>
      <p:ext uri="{BB962C8B-B14F-4D97-AF65-F5344CB8AC3E}">
        <p14:creationId xmlns:p14="http://schemas.microsoft.com/office/powerpoint/2010/main" val="2555537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 can use</a:t>
            </a:r>
            <a:r>
              <a:rPr lang="en-US" sz="1200" baseline="0" dirty="0"/>
              <a:t> tools (such as </a:t>
            </a:r>
            <a:r>
              <a:rPr lang="en-US" sz="1200" baseline="0" dirty="0" err="1"/>
              <a:t>OpenQ</a:t>
            </a:r>
            <a:r>
              <a:rPr lang="en-US" sz="1200" baseline="0" dirty="0"/>
              <a:t> or </a:t>
            </a:r>
            <a:r>
              <a:rPr lang="en-US" sz="1200" baseline="0" dirty="0" err="1"/>
              <a:t>Feedcop</a:t>
            </a:r>
            <a:r>
              <a:rPr lang="en-US" sz="1200" baseline="0" dirty="0"/>
              <a:t>) to look for the use of sensitive or restricted terms.</a:t>
            </a:r>
            <a:endParaRPr lang="en-US" sz="1200"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 can also monitor for words</a:t>
            </a:r>
            <a:r>
              <a:rPr lang="en-US" sz="1200" baseline="0" dirty="0"/>
              <a:t> like </a:t>
            </a:r>
            <a:r>
              <a:rPr lang="en-US" sz="1200" dirty="0"/>
              <a:t>Created to look for the creation of new groups and invite new group admins into a group for group owners. You can then enlist group owners to help enforce governance policies and make group owners aware of their responsibilities. This can help distribute the responsibility for compliance.</a:t>
            </a:r>
          </a:p>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92</a:t>
            </a:fld>
            <a:endParaRPr lang="en-US"/>
          </a:p>
        </p:txBody>
      </p:sp>
    </p:spTree>
    <p:extLst>
      <p:ext uri="{BB962C8B-B14F-4D97-AF65-F5344CB8AC3E}">
        <p14:creationId xmlns:p14="http://schemas.microsoft.com/office/powerpoint/2010/main" val="390567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will be other decisions for IA, but the one that typically “bites” organizations if they haven’t thought about this first is site naming!</a:t>
            </a:r>
          </a:p>
        </p:txBody>
      </p:sp>
      <p:sp>
        <p:nvSpPr>
          <p:cNvPr id="4" name="Slide Number Placeholder 3"/>
          <p:cNvSpPr>
            <a:spLocks noGrp="1"/>
          </p:cNvSpPr>
          <p:nvPr>
            <p:ph type="sldNum" sz="quarter" idx="10"/>
          </p:nvPr>
        </p:nvSpPr>
        <p:spPr/>
        <p:txBody>
          <a:bodyPr/>
          <a:lstStyle/>
          <a:p>
            <a:fld id="{ABD60F14-823B-40D5-9D44-65E9E98197FF}" type="slidenum">
              <a:rPr lang="en-US" smtClean="0"/>
              <a:t>10</a:t>
            </a:fld>
            <a:endParaRPr lang="en-US" dirty="0"/>
          </a:p>
        </p:txBody>
      </p:sp>
    </p:spTree>
    <p:extLst>
      <p:ext uri="{BB962C8B-B14F-4D97-AF65-F5344CB8AC3E}">
        <p14:creationId xmlns:p14="http://schemas.microsoft.com/office/powerpoint/2010/main" val="139393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D60F14-823B-40D5-9D44-65E9E98197FF}" type="slidenum">
              <a:rPr lang="en-US" smtClean="0"/>
              <a:t>11</a:t>
            </a:fld>
            <a:endParaRPr lang="en-US" dirty="0"/>
          </a:p>
        </p:txBody>
      </p:sp>
    </p:spTree>
    <p:extLst>
      <p:ext uri="{BB962C8B-B14F-4D97-AF65-F5344CB8AC3E}">
        <p14:creationId xmlns:p14="http://schemas.microsoft.com/office/powerpoint/2010/main" val="2284152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https://docs.microsoft.com/en-us/office365/admin/create-groups/plan-for-groups-governance?view=o365-worldwide</a:t>
            </a:r>
          </a:p>
          <a:p>
            <a:endParaRPr lang="en-US" dirty="0"/>
          </a:p>
          <a:p>
            <a:r>
              <a:rPr lang="en-US" dirty="0"/>
              <a:t>Detailed overview of governance planning for Office 365 Groups: https://docs.microsoft.com/en-us/office365/admin/create-groups/plan-for-groups-governance?view=o365-worldwide</a:t>
            </a:r>
          </a:p>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12</a:t>
            </a:fld>
            <a:endParaRPr lang="en-US" dirty="0"/>
          </a:p>
        </p:txBody>
      </p:sp>
    </p:spTree>
    <p:extLst>
      <p:ext uri="{BB962C8B-B14F-4D97-AF65-F5344CB8AC3E}">
        <p14:creationId xmlns:p14="http://schemas.microsoft.com/office/powerpoint/2010/main" val="298478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1C754-D1E9-47F9-8777-220D7863B15D}" type="slidenum">
              <a:rPr lang="en-US" smtClean="0"/>
              <a:pPr/>
              <a:t>13</a:t>
            </a:fld>
            <a:endParaRPr lang="en-US" dirty="0"/>
          </a:p>
        </p:txBody>
      </p:sp>
    </p:spTree>
    <p:extLst>
      <p:ext uri="{BB962C8B-B14F-4D97-AF65-F5344CB8AC3E}">
        <p14:creationId xmlns:p14="http://schemas.microsoft.com/office/powerpoint/2010/main" val="162660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https://docs.microsoft.com/en-gb/office365/admin/create-groups/manage-creation-of-groups?redirectSourcePath=%252fen-us%252farticle%252fcontrol-who-can-create-office-365-groups-4c46c8cb-17d0-44b5-9776-005fced8e618&amp;view=o365-worldwide</a:t>
            </a:r>
          </a:p>
          <a:p>
            <a:endParaRPr lang="en-US" dirty="0"/>
          </a:p>
        </p:txBody>
      </p:sp>
      <p:sp>
        <p:nvSpPr>
          <p:cNvPr id="4" name="Slide Number Placeholder 3"/>
          <p:cNvSpPr>
            <a:spLocks noGrp="1"/>
          </p:cNvSpPr>
          <p:nvPr>
            <p:ph type="sldNum" sz="quarter" idx="5"/>
          </p:nvPr>
        </p:nvSpPr>
        <p:spPr/>
        <p:txBody>
          <a:bodyPr/>
          <a:lstStyle/>
          <a:p>
            <a:fld id="{ABD60F14-823B-40D5-9D44-65E9E98197FF}" type="slidenum">
              <a:rPr lang="en-US" smtClean="0"/>
              <a:t>15</a:t>
            </a:fld>
            <a:endParaRPr lang="en-US"/>
          </a:p>
        </p:txBody>
      </p:sp>
    </p:spTree>
    <p:extLst>
      <p:ext uri="{BB962C8B-B14F-4D97-AF65-F5344CB8AC3E}">
        <p14:creationId xmlns:p14="http://schemas.microsoft.com/office/powerpoint/2010/main" val="324532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3AE964A8-DDD4-4FF2-A764-9807D07CA2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44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AE964A8-DDD4-4FF2-A764-9807D07CA220}" type="slidenum">
              <a:rPr lang="en-US" smtClean="0"/>
              <a:t>‹#›</a:t>
            </a:fld>
            <a:endParaRPr lang="en-US"/>
          </a:p>
        </p:txBody>
      </p:sp>
    </p:spTree>
    <p:extLst>
      <p:ext uri="{BB962C8B-B14F-4D97-AF65-F5344CB8AC3E}">
        <p14:creationId xmlns:p14="http://schemas.microsoft.com/office/powerpoint/2010/main" val="31791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3AE964A8-DDD4-4FF2-A764-9807D07CA22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6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61257" y="286604"/>
            <a:ext cx="11625943" cy="65229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1257" y="1061358"/>
            <a:ext cx="5773783" cy="5375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61358"/>
            <a:ext cx="5669280" cy="5375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3AE964A8-DDD4-4FF2-A764-9807D07CA220}" type="slidenum">
              <a:rPr lang="en-US" smtClean="0"/>
              <a:t>‹#›</a:t>
            </a:fld>
            <a:endParaRPr lang="en-US"/>
          </a:p>
        </p:txBody>
      </p:sp>
    </p:spTree>
    <p:extLst>
      <p:ext uri="{BB962C8B-B14F-4D97-AF65-F5344CB8AC3E}">
        <p14:creationId xmlns:p14="http://schemas.microsoft.com/office/powerpoint/2010/main" val="267326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61257" y="286604"/>
            <a:ext cx="11625943" cy="6604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1257" y="1029622"/>
            <a:ext cx="574929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1257" y="1848468"/>
            <a:ext cx="5749290" cy="4503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29622"/>
            <a:ext cx="56692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848467"/>
            <a:ext cx="5669280" cy="4503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3AE964A8-DDD4-4FF2-A764-9807D07CA220}" type="slidenum">
              <a:rPr lang="en-US" smtClean="0"/>
              <a:t>‹#›</a:t>
            </a:fld>
            <a:endParaRPr lang="en-US"/>
          </a:p>
        </p:txBody>
      </p:sp>
    </p:spTree>
    <p:extLst>
      <p:ext uri="{BB962C8B-B14F-4D97-AF65-F5344CB8AC3E}">
        <p14:creationId xmlns:p14="http://schemas.microsoft.com/office/powerpoint/2010/main" val="427021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3AE964A8-DDD4-4FF2-A764-9807D07CA220}" type="slidenum">
              <a:rPr lang="en-US" smtClean="0"/>
              <a:t>‹#›</a:t>
            </a:fld>
            <a:endParaRPr lang="en-US"/>
          </a:p>
        </p:txBody>
      </p:sp>
    </p:spTree>
    <p:extLst>
      <p:ext uri="{BB962C8B-B14F-4D97-AF65-F5344CB8AC3E}">
        <p14:creationId xmlns:p14="http://schemas.microsoft.com/office/powerpoint/2010/main" val="277268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24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AE964A8-DDD4-4FF2-A764-9807D07CA220}" type="slidenum">
              <a:rPr lang="en-US" smtClean="0"/>
              <a:t>‹#›</a:t>
            </a:fld>
            <a:endParaRPr lang="en-US"/>
          </a:p>
        </p:txBody>
      </p:sp>
    </p:spTree>
    <p:extLst>
      <p:ext uri="{BB962C8B-B14F-4D97-AF65-F5344CB8AC3E}">
        <p14:creationId xmlns:p14="http://schemas.microsoft.com/office/powerpoint/2010/main" val="196790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257" y="171450"/>
            <a:ext cx="11625943" cy="7674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61257" y="1061357"/>
            <a:ext cx="11625943" cy="5323114"/>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575175" y="6437126"/>
            <a:ext cx="1312025" cy="365125"/>
          </a:xfrm>
          <a:prstGeom prst="rect">
            <a:avLst/>
          </a:prstGeom>
        </p:spPr>
        <p:txBody>
          <a:bodyPr vert="horz" lIns="91440" tIns="45720" rIns="91440" bIns="45720" rtlCol="0" anchor="ctr"/>
          <a:lstStyle>
            <a:lvl1pPr algn="r">
              <a:defRPr sz="1050">
                <a:solidFill>
                  <a:schemeClr val="tx1"/>
                </a:solidFill>
              </a:defRPr>
            </a:lvl1pPr>
          </a:lstStyle>
          <a:p>
            <a:fld id="{3AE964A8-DDD4-4FF2-A764-9807D07CA220}" type="slidenum">
              <a:rPr lang="en-US" smtClean="0"/>
              <a:pPr/>
              <a:t>‹#›</a:t>
            </a:fld>
            <a:endParaRPr lang="en-US"/>
          </a:p>
        </p:txBody>
      </p:sp>
      <p:cxnSp>
        <p:nvCxnSpPr>
          <p:cNvPr id="10" name="Straight Connector 9"/>
          <p:cNvCxnSpPr/>
          <p:nvPr/>
        </p:nvCxnSpPr>
        <p:spPr>
          <a:xfrm>
            <a:off x="261257" y="938893"/>
            <a:ext cx="11625943"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Box 41">
            <a:extLst>
              <a:ext uri="{FF2B5EF4-FFF2-40B4-BE49-F238E27FC236}">
                <a16:creationId xmlns:a16="http://schemas.microsoft.com/office/drawing/2014/main" id="{5A12507F-6BE9-4E32-9297-13F273CFE449}"/>
              </a:ext>
            </a:extLst>
          </p:cNvPr>
          <p:cNvSpPr txBox="1">
            <a:spLocks noChangeArrowheads="1"/>
          </p:cNvSpPr>
          <p:nvPr userDrawn="1"/>
        </p:nvSpPr>
        <p:spPr bwMode="auto">
          <a:xfrm>
            <a:off x="216789" y="6481188"/>
            <a:ext cx="25665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300">
                <a:solidFill>
                  <a:srgbClr val="333333"/>
                </a:solidFill>
                <a:latin typeface="Arial" charset="0"/>
              </a:defRPr>
            </a:lvl1pPr>
            <a:lvl2pPr marL="742950" indent="-285750" eaLnBrk="0" hangingPunct="0">
              <a:defRPr sz="1300">
                <a:solidFill>
                  <a:srgbClr val="333333"/>
                </a:solidFill>
                <a:latin typeface="Arial" charset="0"/>
              </a:defRPr>
            </a:lvl2pPr>
            <a:lvl3pPr marL="1143000" indent="-228600" eaLnBrk="0" hangingPunct="0">
              <a:defRPr sz="1300">
                <a:solidFill>
                  <a:srgbClr val="333333"/>
                </a:solidFill>
                <a:latin typeface="Arial" charset="0"/>
              </a:defRPr>
            </a:lvl3pPr>
            <a:lvl4pPr marL="1600200" indent="-228600" eaLnBrk="0" hangingPunct="0">
              <a:defRPr sz="1300">
                <a:solidFill>
                  <a:srgbClr val="333333"/>
                </a:solidFill>
                <a:latin typeface="Arial" charset="0"/>
              </a:defRPr>
            </a:lvl4pPr>
            <a:lvl5pPr marL="2057400" indent="-228600" eaLnBrk="0" hangingPunct="0">
              <a:defRPr sz="1300">
                <a:solidFill>
                  <a:srgbClr val="333333"/>
                </a:solidFill>
                <a:latin typeface="Arial" charset="0"/>
              </a:defRPr>
            </a:lvl5pPr>
            <a:lvl6pPr marL="2514600" indent="-228600" algn="ctr" eaLnBrk="0" fontAlgn="base" hangingPunct="0">
              <a:spcBef>
                <a:spcPct val="50000"/>
              </a:spcBef>
              <a:spcAft>
                <a:spcPct val="0"/>
              </a:spcAft>
              <a:buClr>
                <a:schemeClr val="folHlink"/>
              </a:buClr>
              <a:defRPr sz="1300">
                <a:solidFill>
                  <a:srgbClr val="333333"/>
                </a:solidFill>
                <a:latin typeface="Arial" charset="0"/>
              </a:defRPr>
            </a:lvl6pPr>
            <a:lvl7pPr marL="2971800" indent="-228600" algn="ctr" eaLnBrk="0" fontAlgn="base" hangingPunct="0">
              <a:spcBef>
                <a:spcPct val="50000"/>
              </a:spcBef>
              <a:spcAft>
                <a:spcPct val="0"/>
              </a:spcAft>
              <a:buClr>
                <a:schemeClr val="folHlink"/>
              </a:buClr>
              <a:defRPr sz="1300">
                <a:solidFill>
                  <a:srgbClr val="333333"/>
                </a:solidFill>
                <a:latin typeface="Arial" charset="0"/>
              </a:defRPr>
            </a:lvl7pPr>
            <a:lvl8pPr marL="3429000" indent="-228600" algn="ctr" eaLnBrk="0" fontAlgn="base" hangingPunct="0">
              <a:spcBef>
                <a:spcPct val="50000"/>
              </a:spcBef>
              <a:spcAft>
                <a:spcPct val="0"/>
              </a:spcAft>
              <a:buClr>
                <a:schemeClr val="folHlink"/>
              </a:buClr>
              <a:defRPr sz="1300">
                <a:solidFill>
                  <a:srgbClr val="333333"/>
                </a:solidFill>
                <a:latin typeface="Arial" charset="0"/>
              </a:defRPr>
            </a:lvl8pPr>
            <a:lvl9pPr marL="3886200" indent="-228600" algn="ctr" eaLnBrk="0" fontAlgn="base" hangingPunct="0">
              <a:spcBef>
                <a:spcPct val="50000"/>
              </a:spcBef>
              <a:spcAft>
                <a:spcPct val="0"/>
              </a:spcAft>
              <a:buClr>
                <a:schemeClr val="folHlink"/>
              </a:buClr>
              <a:defRPr sz="1300">
                <a:solidFill>
                  <a:srgbClr val="333333"/>
                </a:solidFill>
                <a:latin typeface="Arial" charset="0"/>
              </a:defRPr>
            </a:lvl9pPr>
          </a:lstStyle>
          <a:p>
            <a:pPr eaLnBrk="1" hangingPunct="1"/>
            <a:r>
              <a:rPr lang="en-US" sz="1200" dirty="0">
                <a:latin typeface="+mn-lt"/>
                <a:cs typeface="Arial" charset="0"/>
              </a:rPr>
              <a:t>©</a:t>
            </a:r>
            <a:r>
              <a:rPr lang="en-US" sz="1200" dirty="0">
                <a:latin typeface="+mn-lt"/>
              </a:rPr>
              <a:t>2019 SUSAN HANLEY LLC</a:t>
            </a:r>
          </a:p>
        </p:txBody>
      </p:sp>
    </p:spTree>
    <p:extLst>
      <p:ext uri="{BB962C8B-B14F-4D97-AF65-F5344CB8AC3E}">
        <p14:creationId xmlns:p14="http://schemas.microsoft.com/office/powerpoint/2010/main" val="182796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0" r:id="rId8"/>
  </p:sldLayoutIdLst>
  <p:hf hdr="0" ftr="0" dt="0"/>
  <p:txStyles>
    <p:titleStyle>
      <a:lvl1pPr algn="l" defTabSz="914400" rtl="0" eaLnBrk="1" latinLnBrk="0" hangingPunct="1">
        <a:lnSpc>
          <a:spcPct val="85000"/>
        </a:lnSpc>
        <a:spcBef>
          <a:spcPct val="0"/>
        </a:spcBef>
        <a:buNone/>
        <a:defRPr sz="4000" kern="1200" spc="-50" baseline="0">
          <a:solidFill>
            <a:schemeClr val="tx2"/>
          </a:solidFill>
          <a:latin typeface="Segoe UI" panose="020B0502040204020203" pitchFamily="34" charset="0"/>
          <a:ea typeface="+mj-ea"/>
          <a:cs typeface="Segoe UI" panose="020B0502040204020203" pitchFamily="34" charset="0"/>
        </a:defRPr>
      </a:lvl1pPr>
    </p:titleStyle>
    <p:bodyStyle>
      <a:lvl1pPr marL="171450" indent="-171450" algn="l" defTabSz="914400" rtl="0" eaLnBrk="1" latinLnBrk="0" hangingPunct="1">
        <a:lnSpc>
          <a:spcPct val="90000"/>
        </a:lnSpc>
        <a:spcBef>
          <a:spcPts val="1200"/>
        </a:spcBef>
        <a:spcAft>
          <a:spcPts val="200"/>
        </a:spcAft>
        <a:buClr>
          <a:schemeClr val="tx2"/>
        </a:buClr>
        <a:buSzPct val="100000"/>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342900" indent="-142875" algn="l" defTabSz="914400" rtl="0" eaLnBrk="1" latinLnBrk="0" hangingPunct="1">
        <a:lnSpc>
          <a:spcPct val="90000"/>
        </a:lnSpc>
        <a:spcBef>
          <a:spcPts val="200"/>
        </a:spcBef>
        <a:spcAft>
          <a:spcPts val="400"/>
        </a:spcAft>
        <a:buClr>
          <a:schemeClr val="tx2"/>
        </a:buClr>
        <a:buFont typeface="Calibri"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514350" indent="-130175" algn="l" defTabSz="914400" rtl="0" eaLnBrk="1" latinLnBrk="0" hangingPunct="1">
        <a:lnSpc>
          <a:spcPct val="90000"/>
        </a:lnSpc>
        <a:spcBef>
          <a:spcPts val="200"/>
        </a:spcBef>
        <a:spcAft>
          <a:spcPts val="400"/>
        </a:spcAft>
        <a:buClr>
          <a:schemeClr val="tx2"/>
        </a:buClr>
        <a:buFont typeface="Calibri" panose="020F0502020204030204"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685800" indent="-119063" algn="l" defTabSz="914400" rtl="0" eaLnBrk="1" latinLnBrk="0" hangingPunct="1">
        <a:lnSpc>
          <a:spcPct val="90000"/>
        </a:lnSpc>
        <a:spcBef>
          <a:spcPts val="200"/>
        </a:spcBef>
        <a:spcAft>
          <a:spcPts val="400"/>
        </a:spcAft>
        <a:buClr>
          <a:schemeClr val="tx2"/>
        </a:buClr>
        <a:buSzPct val="75000"/>
        <a:buFont typeface="Wingdings" panose="05000000000000000000" pitchFamily="2"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857250" indent="-107950" algn="l" defTabSz="914400" rtl="0" eaLnBrk="1" latinLnBrk="0" hangingPunct="1">
        <a:lnSpc>
          <a:spcPct val="90000"/>
        </a:lnSpc>
        <a:spcBef>
          <a:spcPts val="200"/>
        </a:spcBef>
        <a:spcAft>
          <a:spcPts val="400"/>
        </a:spcAft>
        <a:buClr>
          <a:schemeClr val="tx2"/>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office.com/article/manage-who-can-create-office-365-groups-4c46c8cb-17d0-44b5-9776-005fced8e618#w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office.com/en-us/article/Learn-about-Office-365-Groups-b565caa1-5c40-40ef-9915-60fdb2d97fa2#ID0EAADAAA=Feature_availability_and_licensing" TargetMode="External"/><Relationship Id="rId7" Type="http://schemas.openxmlformats.org/officeDocument/2006/relationships/hyperlink" Target="https://techcommunity.microsoft.com/t5/Office-365-Groups/Hide-Group-email-from-global-address-list/m-p/4569#M16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gb/office365/admin/create-groups/groups-naming-policy?view=o365-worldwide" TargetMode="External"/><Relationship Id="rId5" Type="http://schemas.openxmlformats.org/officeDocument/2006/relationships/hyperlink" Target="https://docs.microsoft.com/en-gb/azure/active-directory/users-groups-roles/groups-dynamic-membership" TargetMode="External"/><Relationship Id="rId4" Type="http://schemas.openxmlformats.org/officeDocument/2006/relationships/hyperlink" Target="https://docs.microsoft.com/en-gb/office365/admin/create-groups/manage-creation-of-groups?view=o365-worldwid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office365/admin/create-groups/office-365-groups-expiration-policy?view=o365-worldwid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office.com/en-us/article/control-who-can-create-office-365-groups-4c46c8cb-17d0-44b5-9776-005fced8e61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upport.office.com/en-us/article/Manage-site-creation-in-SharePoint-Online-e72844a3-0171-47c9-befb-e98b23e2dcf9?ui=en-US&amp;rs=en-US&amp;ad=U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ocs.microsoft.com/en-us/sharepoint/turn-external-sharing-on-or-off"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s://support.office.com/en-us/article/Turn-external-sharing-on-or-off-for-SharePoint-Online-6288296a-b6b7-4ea4-b4ed-c297bf833e30#ID0EAABAAA=Tenant_(global)"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en-gb/article/adding-guests-to-office-365-groups-bfc7a840-868f-4fd6-a390-f347bf51aff6" TargetMode="External"/><Relationship Id="rId2" Type="http://schemas.openxmlformats.org/officeDocument/2006/relationships/hyperlink" Target="https://technet.microsoft.com/library/a86bb46f-0e5b-43a3-b6ef-7394f344a8d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low.microsoft.com/en-us/documentation/prevent-data-lo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techcommunity.microsoft.com/t5/SharePoint/GA-Microsoft-PowerApps-and-Flow/m-p/2592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docs.microsoft.com/en-gb/azure/active-directory/users-groups-roles/groups-naming-policy" TargetMode="External"/><Relationship Id="rId4" Type="http://schemas.openxmlformats.org/officeDocument/2006/relationships/hyperlink" Target="https://docs.microsoft.com/office365/admin/create-groups/groups-naming-policy"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joannecklein.com/2019/08/29/questions-from-the-field-for-admins-new-to-office-36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MicrosoftTeams/guest-acces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jijitechnologies.com/blogs/microsoft-teams-governan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office365/admin/create-groups/office-365-groups-expiration-policy?view=o365-worldwid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office365/securitycompliance/dlp-microsoft-team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microsoft.com/office365/servicedescriptions/microsoft-365-service-descriptions/microsoft-365-tenantlevel-services-licensing-guidanc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microsoftteams/manage-external-acces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docs.microsoft.com/en-us/microsoftteams/guest-experience"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MicrosoftTeams/enable-features-office-365"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docs.microsoft.com/en-us/microsoftteams/manage-discovery-of-private-teams" TargetMode="External"/><Relationship Id="rId4" Type="http://schemas.openxmlformats.org/officeDocument/2006/relationships/hyperlink" Target="https://docs.microsoft.com/en-us/MicrosoftTeams/meeting-policies-in-team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office365/SecurityCompliance/information-barrier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ocs.microsoft.com/en-us/MicrosoftTeams/information-barriers-in-team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techcommunity.microsoft.com/t5/Exchange-Team-Blog/Migrate-traditional-Distribution-Groups-to-Office-365-Groups/ba-p/605289" TargetMode="External"/><Relationship Id="rId2" Type="http://schemas.openxmlformats.org/officeDocument/2006/relationships/hyperlink" Target="https://docs.microsoft.com/en-us/microsoftteams/setting-your-coexistence-and-upgrade-setting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techcommunity.microsoft.com/t5/Communities/ct-p/communities" TargetMode="External"/><Relationship Id="rId13" Type="http://schemas.openxmlformats.org/officeDocument/2006/relationships/hyperlink" Target="https://techcommunity.microsoft.com/t5/Yammer/ct-p/Yammer" TargetMode="External"/><Relationship Id="rId18" Type="http://schemas.openxmlformats.org/officeDocument/2006/relationships/hyperlink" Target="https://yammer.uservoice.com/" TargetMode="External"/><Relationship Id="rId3" Type="http://schemas.openxmlformats.org/officeDocument/2006/relationships/hyperlink" Target="https://www.microsoft.com/en-us/microsoft-365/blog/" TargetMode="External"/><Relationship Id="rId7" Type="http://schemas.openxmlformats.org/officeDocument/2006/relationships/hyperlink" Target="https://techcommunity.microsoft.com/t5/Change-Alerts/bd-p/ChangeAlerts" TargetMode="External"/><Relationship Id="rId12" Type="http://schemas.openxmlformats.org/officeDocument/2006/relationships/hyperlink" Target="https://techcommunity.microsoft.com/t5/Office-365-Groups/ct-p/Office365Groups" TargetMode="External"/><Relationship Id="rId17" Type="http://schemas.openxmlformats.org/officeDocument/2006/relationships/hyperlink" Target="https://sharepoint.uservoice.com/" TargetMode="External"/><Relationship Id="rId2" Type="http://schemas.openxmlformats.org/officeDocument/2006/relationships/hyperlink" Target="https://www.microsoft.com/en-us/microsoft-365/roadmap?rtc=1&amp;filters=" TargetMode="External"/><Relationship Id="rId16" Type="http://schemas.openxmlformats.org/officeDocument/2006/relationships/hyperlink" Target="https://onedrive.uservoice.com/" TargetMode="External"/><Relationship Id="rId1" Type="http://schemas.openxmlformats.org/officeDocument/2006/relationships/slideLayout" Target="../slideLayouts/slideLayout2.xml"/><Relationship Id="rId6" Type="http://schemas.openxmlformats.org/officeDocument/2006/relationships/hyperlink" Target="http://techcommunity.microsoft.com/" TargetMode="External"/><Relationship Id="rId11" Type="http://schemas.openxmlformats.org/officeDocument/2006/relationships/hyperlink" Target="https://techcommunity.microsoft.com/t5/Office-365/ct-p/Office365" TargetMode="External"/><Relationship Id="rId5" Type="http://schemas.openxmlformats.org/officeDocument/2006/relationships/hyperlink" Target="https://support.office.com/en-us/article/Message-center-in-Office-365-38FB3333-BFCC-4340-A37B-DEDA509C2093#ID0EAABAAA=Messages" TargetMode="External"/><Relationship Id="rId15" Type="http://schemas.openxmlformats.org/officeDocument/2006/relationships/hyperlink" Target="https://office365.uservoice.com/" TargetMode="External"/><Relationship Id="rId10" Type="http://schemas.openxmlformats.org/officeDocument/2006/relationships/hyperlink" Target="https://techcommunity.microsoft.com/t5/OneDrive-for-Business/ct-p/OneDriveforBusiness" TargetMode="External"/><Relationship Id="rId4" Type="http://schemas.openxmlformats.org/officeDocument/2006/relationships/hyperlink" Target="https://techcommunity.microsoft.com/t5/custom/page/page-id/Blogs" TargetMode="External"/><Relationship Id="rId9" Type="http://schemas.openxmlformats.org/officeDocument/2006/relationships/hyperlink" Target="https://techcommunity.microsoft.com/t5/SharePoint/ct-p/SharePoint" TargetMode="External"/><Relationship Id="rId14" Type="http://schemas.openxmlformats.org/officeDocument/2006/relationships/hyperlink" Target="https://techcommunity.microsoft.com/t5/Delve/ct-p/OfficeDelve"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upport.office.com/en-us/article/manage-who-can-create-office-365-groups-4c46c8cb-17d0-44b5-9776-005fced8e61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support.office.com/en-us/article/About-Office-365-admin-roles-da585eea-f576-4f55-a1e0-87090b6aaa9d"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support.office.com/en-us/article/use-compliance-manager-to-help-meet-data-protection-and-regulatory-requirements-when-using-microsoft-cloud-services-429e686f-d8a6-455e-a2b6-3791d763f000"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azure/active-directory/users-groups-roles/groups-lifecycl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https://docs.microsoft.com/en-us/microsoftteams/meeting-policies-in-teams" TargetMode="External"/><Relationship Id="rId2" Type="http://schemas.openxmlformats.org/officeDocument/2006/relationships/hyperlink" Target="https://docs.microsoft.com/en-us/microsoftteams/manage-teams-skypeforbusiness-admin-cen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support.office.com/en-us/article/Overview-of-labels-af398293-c69d-465e-a249-d74561552d30" TargetMode="External"/><Relationship Id="rId2" Type="http://schemas.openxmlformats.org/officeDocument/2006/relationships/hyperlink" Target="https://support.office.com/en-us/article/use-compliance-manager-to-help-meet-data-protection-and-regulatory-requirements-when-using-microsoft-cloud-services-429e686f-d8a6-455e-a2b6-3791d763f000"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microsoft.com/en-ca/microsoft-365/roadmap?filters=&amp;searchterms=50293" TargetMode="External"/><Relationship Id="rId2" Type="http://schemas.openxmlformats.org/officeDocument/2006/relationships/hyperlink" Target="https://docs.microsoft.com/en-gb/office365/enterprise/powershell/manage-office-365-groups-with-powershell#create-classifications-for-office-groups-in-your-organization" TargetMode="External"/><Relationship Id="rId1" Type="http://schemas.openxmlformats.org/officeDocument/2006/relationships/slideLayout" Target="../slideLayouts/slideLayout2.xml"/><Relationship Id="rId6" Type="http://schemas.openxmlformats.org/officeDocument/2006/relationships/hyperlink" Target="https://docs.microsoft.com/en-gb/office365/securitycompliance/labels" TargetMode="External"/><Relationship Id="rId5" Type="http://schemas.openxmlformats.org/officeDocument/2006/relationships/hyperlink" Target="https://docs.microsoft.com/en-gb/office365/securitycompliance/retention-policies" TargetMode="External"/><Relationship Id="rId4" Type="http://schemas.openxmlformats.org/officeDocument/2006/relationships/hyperlink" Target="https://docs.microsoft.com/en-us/office365/securitycompliance/sensitivity-labels"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support.office.com/en-us/article/overview-of-retention-policies-5e377752-700d-4870-9b6d-12bfc12d2423?ui=en-US&amp;rs=en-US&amp;ad=US#ho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hyperlink" Target="https://www.hyperfish.co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support.office.com/en-us/article/move-or-copy-files-in-sharepoint-00e2f483-4df3-46be-a861-1f5f0c1a87bc" TargetMode="External"/><Relationship Id="rId2" Type="http://schemas.openxmlformats.org/officeDocument/2006/relationships/hyperlink" Target="https://support.office.com/en-us/article/how-to-move-files-in-sharepoint-online-8c86f6c3-9612-4031-95b2-3d9d5c6e5a30"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F0FF-BB23-42D6-B9B1-52E78A9ABD10}"/>
              </a:ext>
            </a:extLst>
          </p:cNvPr>
          <p:cNvSpPr>
            <a:spLocks noGrp="1"/>
          </p:cNvSpPr>
          <p:nvPr>
            <p:ph type="ctrTitle"/>
          </p:nvPr>
        </p:nvSpPr>
        <p:spPr/>
        <p:txBody>
          <a:bodyPr>
            <a:normAutofit/>
          </a:bodyPr>
          <a:lstStyle/>
          <a:p>
            <a:r>
              <a:rPr lang="en-US" dirty="0"/>
              <a:t>SharePoint/Office 365 Governance Questions</a:t>
            </a:r>
          </a:p>
        </p:txBody>
      </p:sp>
      <p:sp>
        <p:nvSpPr>
          <p:cNvPr id="3" name="Subtitle 2">
            <a:extLst>
              <a:ext uri="{FF2B5EF4-FFF2-40B4-BE49-F238E27FC236}">
                <a16:creationId xmlns:a16="http://schemas.microsoft.com/office/drawing/2014/main" id="{DFCB6298-82CB-4091-A824-4337B1111A59}"/>
              </a:ext>
            </a:extLst>
          </p:cNvPr>
          <p:cNvSpPr>
            <a:spLocks noGrp="1"/>
          </p:cNvSpPr>
          <p:nvPr>
            <p:ph type="subTitle" idx="1"/>
          </p:nvPr>
        </p:nvSpPr>
        <p:spPr>
          <a:xfrm>
            <a:off x="1151809" y="4467123"/>
            <a:ext cx="10058400" cy="1143000"/>
          </a:xfrm>
        </p:spPr>
        <p:txBody>
          <a:bodyPr/>
          <a:lstStyle/>
          <a:p>
            <a:r>
              <a:rPr lang="en-US" b="1" dirty="0">
                <a:latin typeface="Segoe UI Light" panose="020B0502040204020203" pitchFamily="34" charset="0"/>
                <a:cs typeface="Segoe UI Light" panose="020B0502040204020203" pitchFamily="34" charset="0"/>
              </a:rPr>
              <a:t>September 10, 2019</a:t>
            </a:r>
          </a:p>
        </p:txBody>
      </p:sp>
      <p:sp>
        <p:nvSpPr>
          <p:cNvPr id="4" name="Rectangle 3">
            <a:extLst>
              <a:ext uri="{FF2B5EF4-FFF2-40B4-BE49-F238E27FC236}">
                <a16:creationId xmlns:a16="http://schemas.microsoft.com/office/drawing/2014/main" id="{76C586F7-D342-40A8-ADC8-49FCC071173A}"/>
              </a:ext>
            </a:extLst>
          </p:cNvPr>
          <p:cNvSpPr/>
          <p:nvPr/>
        </p:nvSpPr>
        <p:spPr>
          <a:xfrm>
            <a:off x="1097280" y="5131749"/>
            <a:ext cx="3838680" cy="369332"/>
          </a:xfrm>
          <a:prstGeom prst="rect">
            <a:avLst/>
          </a:prstGeom>
        </p:spPr>
        <p:txBody>
          <a:bodyPr wrap="none">
            <a:spAutoFit/>
          </a:bodyPr>
          <a:lstStyle/>
          <a:p>
            <a:r>
              <a:rPr lang="en-US" b="1" dirty="0">
                <a:latin typeface="Segoe UI Light" panose="020B0502040204020203" pitchFamily="34" charset="0"/>
                <a:cs typeface="Segoe UI Light" panose="020B0502040204020203" pitchFamily="34" charset="0"/>
              </a:rPr>
              <a:t>http://tiny.cc/SharePointGovQuestions</a:t>
            </a:r>
            <a:endParaRPr lang="en-US" dirty="0"/>
          </a:p>
        </p:txBody>
      </p:sp>
      <p:pic>
        <p:nvPicPr>
          <p:cNvPr id="5" name="Picture 4">
            <a:extLst>
              <a:ext uri="{FF2B5EF4-FFF2-40B4-BE49-F238E27FC236}">
                <a16:creationId xmlns:a16="http://schemas.microsoft.com/office/drawing/2014/main" id="{FAD853EC-C11A-437B-AE71-6974913077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04800"/>
            <a:ext cx="1524000" cy="530352"/>
          </a:xfrm>
          <a:prstGeom prst="rect">
            <a:avLst/>
          </a:prstGeom>
        </p:spPr>
      </p:pic>
      <p:sp>
        <p:nvSpPr>
          <p:cNvPr id="6" name="Text Box 41">
            <a:extLst>
              <a:ext uri="{FF2B5EF4-FFF2-40B4-BE49-F238E27FC236}">
                <a16:creationId xmlns:a16="http://schemas.microsoft.com/office/drawing/2014/main" id="{5B182973-1BC8-4BFD-B728-02D4271C11CD}"/>
              </a:ext>
            </a:extLst>
          </p:cNvPr>
          <p:cNvSpPr txBox="1">
            <a:spLocks noChangeArrowheads="1"/>
          </p:cNvSpPr>
          <p:nvPr/>
        </p:nvSpPr>
        <p:spPr bwMode="auto">
          <a:xfrm>
            <a:off x="310572" y="6400800"/>
            <a:ext cx="30770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300">
                <a:solidFill>
                  <a:srgbClr val="333333"/>
                </a:solidFill>
                <a:latin typeface="Arial" charset="0"/>
              </a:defRPr>
            </a:lvl1pPr>
            <a:lvl2pPr marL="742950" indent="-285750" eaLnBrk="0" hangingPunct="0">
              <a:defRPr sz="1300">
                <a:solidFill>
                  <a:srgbClr val="333333"/>
                </a:solidFill>
                <a:latin typeface="Arial" charset="0"/>
              </a:defRPr>
            </a:lvl2pPr>
            <a:lvl3pPr marL="1143000" indent="-228600" eaLnBrk="0" hangingPunct="0">
              <a:defRPr sz="1300">
                <a:solidFill>
                  <a:srgbClr val="333333"/>
                </a:solidFill>
                <a:latin typeface="Arial" charset="0"/>
              </a:defRPr>
            </a:lvl3pPr>
            <a:lvl4pPr marL="1600200" indent="-228600" eaLnBrk="0" hangingPunct="0">
              <a:defRPr sz="1300">
                <a:solidFill>
                  <a:srgbClr val="333333"/>
                </a:solidFill>
                <a:latin typeface="Arial" charset="0"/>
              </a:defRPr>
            </a:lvl4pPr>
            <a:lvl5pPr marL="2057400" indent="-228600" eaLnBrk="0" hangingPunct="0">
              <a:defRPr sz="1300">
                <a:solidFill>
                  <a:srgbClr val="333333"/>
                </a:solidFill>
                <a:latin typeface="Arial" charset="0"/>
              </a:defRPr>
            </a:lvl5pPr>
            <a:lvl6pPr marL="2514600" indent="-228600" algn="ctr" eaLnBrk="0" fontAlgn="base" hangingPunct="0">
              <a:spcBef>
                <a:spcPct val="50000"/>
              </a:spcBef>
              <a:spcAft>
                <a:spcPct val="0"/>
              </a:spcAft>
              <a:buClr>
                <a:schemeClr val="folHlink"/>
              </a:buClr>
              <a:defRPr sz="1300">
                <a:solidFill>
                  <a:srgbClr val="333333"/>
                </a:solidFill>
                <a:latin typeface="Arial" charset="0"/>
              </a:defRPr>
            </a:lvl6pPr>
            <a:lvl7pPr marL="2971800" indent="-228600" algn="ctr" eaLnBrk="0" fontAlgn="base" hangingPunct="0">
              <a:spcBef>
                <a:spcPct val="50000"/>
              </a:spcBef>
              <a:spcAft>
                <a:spcPct val="0"/>
              </a:spcAft>
              <a:buClr>
                <a:schemeClr val="folHlink"/>
              </a:buClr>
              <a:defRPr sz="1300">
                <a:solidFill>
                  <a:srgbClr val="333333"/>
                </a:solidFill>
                <a:latin typeface="Arial" charset="0"/>
              </a:defRPr>
            </a:lvl7pPr>
            <a:lvl8pPr marL="3429000" indent="-228600" algn="ctr" eaLnBrk="0" fontAlgn="base" hangingPunct="0">
              <a:spcBef>
                <a:spcPct val="50000"/>
              </a:spcBef>
              <a:spcAft>
                <a:spcPct val="0"/>
              </a:spcAft>
              <a:buClr>
                <a:schemeClr val="folHlink"/>
              </a:buClr>
              <a:defRPr sz="1300">
                <a:solidFill>
                  <a:srgbClr val="333333"/>
                </a:solidFill>
                <a:latin typeface="Arial" charset="0"/>
              </a:defRPr>
            </a:lvl8pPr>
            <a:lvl9pPr marL="3886200" indent="-228600" algn="ctr" eaLnBrk="0" fontAlgn="base" hangingPunct="0">
              <a:spcBef>
                <a:spcPct val="50000"/>
              </a:spcBef>
              <a:spcAft>
                <a:spcPct val="0"/>
              </a:spcAft>
              <a:buClr>
                <a:schemeClr val="folHlink"/>
              </a:buClr>
              <a:defRPr sz="1300">
                <a:solidFill>
                  <a:srgbClr val="333333"/>
                </a:solidFill>
                <a:latin typeface="Arial" charset="0"/>
              </a:defRPr>
            </a:lvl9pPr>
          </a:lstStyle>
          <a:p>
            <a:pPr eaLnBrk="1" hangingPunct="1"/>
            <a:r>
              <a:rPr lang="en-US" sz="1200" dirty="0">
                <a:latin typeface="+mn-lt"/>
                <a:cs typeface="Arial" charset="0"/>
              </a:rPr>
              <a:t>©</a:t>
            </a:r>
            <a:r>
              <a:rPr lang="en-US" sz="1200" dirty="0">
                <a:latin typeface="+mn-lt"/>
              </a:rPr>
              <a:t>2019 SUSAN HANLEY LLC</a:t>
            </a:r>
          </a:p>
        </p:txBody>
      </p:sp>
    </p:spTree>
    <p:extLst>
      <p:ext uri="{BB962C8B-B14F-4D97-AF65-F5344CB8AC3E}">
        <p14:creationId xmlns:p14="http://schemas.microsoft.com/office/powerpoint/2010/main" val="223461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Settings | Office 365</a:t>
            </a:r>
          </a:p>
        </p:txBody>
      </p:sp>
      <p:sp>
        <p:nvSpPr>
          <p:cNvPr id="3" name="Slide Number Placeholder 2"/>
          <p:cNvSpPr>
            <a:spLocks noGrp="1"/>
          </p:cNvSpPr>
          <p:nvPr>
            <p:ph type="sldNum" sz="quarter" idx="12"/>
          </p:nvPr>
        </p:nvSpPr>
        <p:spPr/>
        <p:txBody>
          <a:bodyPr/>
          <a:lstStyle/>
          <a:p>
            <a:fld id="{EA7C8D44-3667-46F6-9772-CC52308E2A7F}" type="slidenum">
              <a:rPr lang="en-US" smtClean="0"/>
              <a:pPr/>
              <a:t>10</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57971932"/>
              </p:ext>
            </p:extLst>
          </p:nvPr>
        </p:nvGraphicFramePr>
        <p:xfrm>
          <a:off x="406400" y="1219200"/>
          <a:ext cx="11328400" cy="316992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type of release track do we want for the organization? Set this preference in the Office 365 Admin Center in Settings &gt; Organization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want to identify selected users to be in Targeted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Note: If you identify selected users for targeted release, be sure that these users also have access to an account that is in standard release if you want to be able to test different experiences for new features.</a:t>
                      </a:r>
                    </a:p>
                  </a:txBody>
                  <a:tcPr/>
                </a:tc>
                <a:tc>
                  <a:txBody>
                    <a:bodyPr/>
                    <a:lstStyle/>
                    <a:p>
                      <a:endParaRPr lang="en-US" sz="1400" dirty="0"/>
                    </a:p>
                  </a:txBody>
                  <a:tcPr/>
                </a:tc>
                <a:tc>
                  <a:txBody>
                    <a:bodyPr/>
                    <a:lstStyle/>
                    <a:p>
                      <a:r>
                        <a:rPr lang="en-US" sz="1400" dirty="0"/>
                        <a:t>N/A</a:t>
                      </a:r>
                    </a:p>
                  </a:txBody>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EFBFC9C6-99EF-43B4-86EB-B39F02571917}"/>
              </a:ext>
            </a:extLst>
          </p:cNvPr>
          <p:cNvPicPr>
            <a:picLocks noChangeAspect="1"/>
          </p:cNvPicPr>
          <p:nvPr/>
        </p:nvPicPr>
        <p:blipFill>
          <a:blip r:embed="rId3"/>
          <a:stretch>
            <a:fillRect/>
          </a:stretch>
        </p:blipFill>
        <p:spPr>
          <a:xfrm>
            <a:off x="406400" y="4456067"/>
            <a:ext cx="3390181" cy="2065625"/>
          </a:xfrm>
          <a:prstGeom prst="rect">
            <a:avLst/>
          </a:prstGeom>
        </p:spPr>
      </p:pic>
    </p:spTree>
    <p:extLst>
      <p:ext uri="{BB962C8B-B14F-4D97-AF65-F5344CB8AC3E}">
        <p14:creationId xmlns:p14="http://schemas.microsoft.com/office/powerpoint/2010/main" val="231381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Provisioning</a:t>
            </a:r>
          </a:p>
        </p:txBody>
      </p:sp>
      <p:sp>
        <p:nvSpPr>
          <p:cNvPr id="3" name="Slide Number Placeholder 2"/>
          <p:cNvSpPr>
            <a:spLocks noGrp="1"/>
          </p:cNvSpPr>
          <p:nvPr>
            <p:ph type="sldNum" sz="quarter" idx="12"/>
          </p:nvPr>
        </p:nvSpPr>
        <p:spPr/>
        <p:txBody>
          <a:bodyPr/>
          <a:lstStyle/>
          <a:p>
            <a:fld id="{EA7C8D44-3667-46F6-9772-CC52308E2A7F}" type="slidenum">
              <a:rPr lang="en-US" smtClean="0"/>
              <a:pPr/>
              <a:t>11</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618229327"/>
              </p:ext>
            </p:extLst>
          </p:nvPr>
        </p:nvGraphicFramePr>
        <p:xfrm>
          <a:off x="410028" y="1236549"/>
          <a:ext cx="11328400" cy="4577080"/>
        </p:xfrm>
        <a:graphic>
          <a:graphicData uri="http://schemas.openxmlformats.org/drawingml/2006/table">
            <a:tbl>
              <a:tblPr firstRow="1" bandRow="1">
                <a:tableStyleId>{5C22544A-7EE6-4342-B048-85BDC9FD1C3A}</a:tableStyleId>
              </a:tblPr>
              <a:tblGrid>
                <a:gridCol w="5749232">
                  <a:extLst>
                    <a:ext uri="{9D8B030D-6E8A-4147-A177-3AD203B41FA5}">
                      <a16:colId xmlns:a16="http://schemas.microsoft.com/office/drawing/2014/main" val="20000"/>
                    </a:ext>
                  </a:extLst>
                </a:gridCol>
                <a:gridCol w="314076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96142">
                <a:tc>
                  <a:txBody>
                    <a:bodyPr/>
                    <a:lstStyle/>
                    <a:p>
                      <a:r>
                        <a:rPr lang="en-US" sz="1200" dirty="0"/>
                        <a:t>Key Governance Question</a:t>
                      </a:r>
                    </a:p>
                  </a:txBody>
                  <a:tcPr/>
                </a:tc>
                <a:tc>
                  <a:txBody>
                    <a:bodyPr/>
                    <a:lstStyle/>
                    <a:p>
                      <a:r>
                        <a:rPr lang="en-US" sz="1200" dirty="0"/>
                        <a:t>Decision/Answer</a:t>
                      </a:r>
                    </a:p>
                  </a:txBody>
                  <a:tcPr/>
                </a:tc>
                <a:tc>
                  <a:txBody>
                    <a:bodyPr/>
                    <a:lstStyle/>
                    <a:p>
                      <a:r>
                        <a:rPr lang="en-US" sz="1200" dirty="0"/>
                        <a:t>Reference (in governance/training</a:t>
                      </a:r>
                      <a:r>
                        <a:rPr lang="en-US" sz="1200" baseline="0" dirty="0"/>
                        <a:t> content)</a:t>
                      </a:r>
                      <a:endParaRPr lang="en-US" sz="1200" dirty="0"/>
                    </a:p>
                  </a:txBody>
                  <a:tcPr/>
                </a:tc>
                <a:extLst>
                  <a:ext uri="{0D108BD9-81ED-4DB2-BD59-A6C34878D82A}">
                    <a16:rowId xmlns:a16="http://schemas.microsoft.com/office/drawing/2014/main" val="10000"/>
                  </a:ext>
                </a:extLst>
              </a:tr>
              <a:tr h="416717">
                <a:tc>
                  <a:txBody>
                    <a:bodyPr/>
                    <a:lstStyle/>
                    <a:p>
                      <a:r>
                        <a:rPr lang="en-US" sz="1200" dirty="0"/>
                        <a:t>Who can provision new collaboration sites and groups?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Team Sites/Office 365 Groups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Teams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Communication Sites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Yammer Groups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Stream Groups</a:t>
                      </a:r>
                    </a:p>
                    <a:p>
                      <a:pPr marL="0" indent="0" algn="l" defTabSz="914400" rtl="0" eaLnBrk="1" latinLnBrk="0" hangingPunct="1">
                        <a:buFont typeface="Arial" panose="020B0604020202020204" pitchFamily="34" charset="0"/>
                        <a:buNone/>
                      </a:pPr>
                      <a:r>
                        <a:rPr lang="en-US" sz="1200" kern="1200" dirty="0">
                          <a:solidFill>
                            <a:schemeClr val="dk1"/>
                          </a:solidFill>
                          <a:latin typeface="+mn-lt"/>
                          <a:ea typeface="+mn-ea"/>
                          <a:cs typeface="+mn-cs"/>
                        </a:rPr>
                        <a:t>Options (see license requirements)</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Admin only (no special license required)</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Specific group of people (Azure AD Premium P1 for members of the group)</a:t>
                      </a:r>
                    </a:p>
                    <a:p>
                      <a:pPr marL="2857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Anyone (no special license required)</a:t>
                      </a:r>
                    </a:p>
                  </a:txBody>
                  <a:tcPr/>
                </a:tc>
                <a:tc>
                  <a:txBody>
                    <a:bodyPr/>
                    <a:lstStyle/>
                    <a:p>
                      <a:r>
                        <a:rPr lang="en-US" sz="1200" dirty="0"/>
                        <a:t>Review: </a:t>
                      </a:r>
                      <a:r>
                        <a:rPr lang="en-US" sz="1200" dirty="0">
                          <a:hlinkClick r:id="rId3"/>
                        </a:rPr>
                        <a:t>https://support.office.com/article/manage-who-can-create-office-365-groups-4c46c8cb-17d0-44b5-9776-005fced8e618#why</a:t>
                      </a:r>
                      <a:endParaRPr lang="en-US" sz="1200" dirty="0"/>
                    </a:p>
                    <a:p>
                      <a:endParaRPr lang="en-US" sz="1200" dirty="0"/>
                    </a:p>
                    <a:p>
                      <a:r>
                        <a:rPr lang="en-US" sz="1200" dirty="0"/>
                        <a:t>Generally recommended: something between only IT and everyone in the organization.</a:t>
                      </a:r>
                    </a:p>
                  </a:txBody>
                  <a:tcPr/>
                </a:tc>
                <a:tc>
                  <a:txBody>
                    <a:bodyPr/>
                    <a:lstStyle/>
                    <a:p>
                      <a:endParaRPr lang="en-US" sz="12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latin typeface="+mn-lt"/>
                          <a:ea typeface="+mn-ea"/>
                          <a:cs typeface="+mn-cs"/>
                        </a:rPr>
                        <a:t>Who can provision new enterprise-facing communication sites? (Note: this can be effectively disabled with a SharePoint Admin setting.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3597510319"/>
                  </a:ext>
                </a:extLst>
              </a:tr>
              <a:tr h="370840">
                <a:tc>
                  <a:txBody>
                    <a:bodyPr/>
                    <a:lstStyle/>
                    <a:p>
                      <a:r>
                        <a:rPr lang="en-US" sz="1200" dirty="0"/>
                        <a:t>If provisioning is “open,” what types of checks and balances and guidance should be considered to guide site owners and prevent the “wild, wild west?”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278528628"/>
                  </a:ext>
                </a:extLst>
              </a:tr>
              <a:tr h="370840">
                <a:tc>
                  <a:txBody>
                    <a:bodyPr/>
                    <a:lstStyle/>
                    <a:p>
                      <a:r>
                        <a:rPr lang="en-US" sz="1200" dirty="0"/>
                        <a:t>If provisioning is not “open,” how will provisioning be managed? (Service Desk request, form</a:t>
                      </a:r>
                      <a:r>
                        <a:rPr lang="en-US" sz="1200"/>
                        <a:t>, etc.)</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2"/>
                  </a:ext>
                </a:extLst>
              </a:tr>
              <a:tr h="370840">
                <a:tc>
                  <a:txBody>
                    <a:bodyPr/>
                    <a:lstStyle/>
                    <a:p>
                      <a:r>
                        <a:rPr lang="en-US" sz="1200" dirty="0"/>
                        <a:t>Once sites have been provisioned, who is responsible and accountable for managing security on the individual site?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65391811"/>
                  </a:ext>
                </a:extLst>
              </a:tr>
              <a:tr h="370840">
                <a:tc>
                  <a:txBody>
                    <a:bodyPr/>
                    <a:lstStyle/>
                    <a:p>
                      <a:r>
                        <a:rPr lang="en-US" sz="1200" dirty="0"/>
                        <a:t>Should sub-sites be disabled for the tenant?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45449991"/>
                  </a:ext>
                </a:extLst>
              </a:tr>
            </a:tbl>
          </a:graphicData>
        </a:graphic>
      </p:graphicFrame>
    </p:spTree>
    <p:extLst>
      <p:ext uri="{BB962C8B-B14F-4D97-AF65-F5344CB8AC3E}">
        <p14:creationId xmlns:p14="http://schemas.microsoft.com/office/powerpoint/2010/main" val="143339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 Office 365 Groups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541469475"/>
              </p:ext>
            </p:extLst>
          </p:nvPr>
        </p:nvGraphicFramePr>
        <p:xfrm>
          <a:off x="147369" y="1065431"/>
          <a:ext cx="11853717" cy="5770880"/>
        </p:xfrm>
        <a:graphic>
          <a:graphicData uri="http://schemas.openxmlformats.org/drawingml/2006/table">
            <a:tbl>
              <a:tblPr firstRow="1" bandRow="1">
                <a:tableStyleId>{5C22544A-7EE6-4342-B048-85BDC9FD1C3A}</a:tableStyleId>
              </a:tblPr>
              <a:tblGrid>
                <a:gridCol w="7352558">
                  <a:extLst>
                    <a:ext uri="{9D8B030D-6E8A-4147-A177-3AD203B41FA5}">
                      <a16:colId xmlns:a16="http://schemas.microsoft.com/office/drawing/2014/main" val="20000"/>
                    </a:ext>
                  </a:extLst>
                </a:gridCol>
                <a:gridCol w="2244224">
                  <a:extLst>
                    <a:ext uri="{9D8B030D-6E8A-4147-A177-3AD203B41FA5}">
                      <a16:colId xmlns:a16="http://schemas.microsoft.com/office/drawing/2014/main" val="20001"/>
                    </a:ext>
                  </a:extLst>
                </a:gridCol>
                <a:gridCol w="2256935">
                  <a:extLst>
                    <a:ext uri="{9D8B030D-6E8A-4147-A177-3AD203B41FA5}">
                      <a16:colId xmlns:a16="http://schemas.microsoft.com/office/drawing/2014/main" val="20002"/>
                    </a:ext>
                  </a:extLst>
                </a:gridCol>
              </a:tblGrid>
              <a:tr h="370840">
                <a:tc>
                  <a:txBody>
                    <a:bodyPr/>
                    <a:lstStyle/>
                    <a:p>
                      <a:r>
                        <a:rPr lang="en-US" sz="1200" dirty="0"/>
                        <a:t>Key Governance Question</a:t>
                      </a:r>
                    </a:p>
                  </a:txBody>
                  <a:tcPr/>
                </a:tc>
                <a:tc>
                  <a:txBody>
                    <a:bodyPr/>
                    <a:lstStyle/>
                    <a:p>
                      <a:r>
                        <a:rPr lang="en-US" sz="1200" dirty="0"/>
                        <a:t>Decision/Answer</a:t>
                      </a:r>
                    </a:p>
                  </a:txBody>
                  <a:tcPr/>
                </a:tc>
                <a:tc>
                  <a:txBody>
                    <a:bodyPr/>
                    <a:lstStyle/>
                    <a:p>
                      <a:r>
                        <a:rPr lang="en-US" sz="1200" dirty="0"/>
                        <a:t>Reference</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Do we want to restrict who can create new Office 365 Groups?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(If so, be sure that you have the right licenses for your users. See: </a:t>
                      </a:r>
                      <a:r>
                        <a:rPr lang="en-US" sz="1200" kern="1200" dirty="0">
                          <a:solidFill>
                            <a:schemeClr val="dk1"/>
                          </a:solidFill>
                          <a:latin typeface="+mn-lt"/>
                          <a:ea typeface="+mn-ea"/>
                          <a:cs typeface="+mn-cs"/>
                          <a:hlinkClick r:id="rId3"/>
                        </a:rPr>
                        <a:t>https://support.office.com/en-us/article/Learn-about-Office-365-Groups-b565caa1-5c40-40ef-9915-60fdb2d97fa2#ID0EAADAAA=Feature_availability_and_licensing</a:t>
                      </a:r>
                      <a:r>
                        <a:rPr lang="en-US" sz="1200" kern="1200" dirty="0">
                          <a:solidFill>
                            <a:schemeClr val="dk1"/>
                          </a:solidFill>
                          <a:latin typeface="+mn-lt"/>
                          <a:ea typeface="+mn-ea"/>
                          <a:cs typeface="+mn-cs"/>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4"/>
                        </a:rPr>
                        <a:t>https://docs.microsoft.com/en-gb/office365/admin/create-groups/manage-creation-of-groups?view=o365-worldwide</a:t>
                      </a:r>
                      <a:endParaRPr lang="en-US" sz="1200" kern="1200" dirty="0">
                        <a:solidFill>
                          <a:schemeClr val="dk1"/>
                        </a:solidFill>
                        <a:latin typeface="+mn-lt"/>
                        <a:ea typeface="+mn-ea"/>
                        <a:cs typeface="+mn-cs"/>
                      </a:endParaRP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94016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Does we require some groups to be created dynamically based on user attributes, such as department? (See: </a:t>
                      </a:r>
                      <a:r>
                        <a:rPr lang="en-US" sz="1200" kern="1200" dirty="0">
                          <a:solidFill>
                            <a:schemeClr val="dk1"/>
                          </a:solidFill>
                          <a:latin typeface="+mn-lt"/>
                          <a:ea typeface="+mn-ea"/>
                          <a:cs typeface="+mn-cs"/>
                          <a:hlinkClick r:id="rId5"/>
                        </a:rPr>
                        <a:t>https://docs.microsoft.com/en-gb/azure/active-directory/users-groups-roles/groups-dynamic-membership</a:t>
                      </a:r>
                      <a:r>
                        <a:rPr lang="en-US" sz="1200" kern="1200" dirty="0">
                          <a:solidFill>
                            <a:schemeClr val="dk1"/>
                          </a:solidFill>
                          <a:latin typeface="+mn-lt"/>
                          <a:ea typeface="+mn-ea"/>
                          <a:cs typeface="+mn-cs"/>
                        </a:rPr>
                        <a: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89119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a:t>
                      </a:r>
                      <a:r>
                        <a:rPr lang="en-US" sz="1200" baseline="0" dirty="0"/>
                        <a:t> naming policies needed for Groups? (including blocked words) (Prefix/Suffix and blocked words)  - if enabled, requires Azure AD Premium P1 license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See: </a:t>
                      </a:r>
                      <a:r>
                        <a:rPr lang="en-US" sz="1200" dirty="0">
                          <a:hlinkClick r:id="rId6"/>
                        </a:rPr>
                        <a:t>https://docs.microsoft.com/en-gb/office365/admin/create-groups/groups-naming-policy?view=o365-worldwide</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5104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a:t>
                      </a:r>
                      <a:r>
                        <a:rPr lang="en-US" sz="1200" baseline="0" dirty="0"/>
                        <a:t> people outside the organization allowed to email the Group? (this is a setting for the Group) </a:t>
                      </a:r>
                      <a:r>
                        <a:rPr lang="en-US" sz="1200" dirty="0"/>
                        <a:t>By default, this setting is turned off for each group but can be enabled by the Group owner.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251123452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 internal non-members allowed to email the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This can be restricted via PowerShell: Set-UnifiedGroup groupname -</a:t>
                      </a:r>
                      <a:r>
                        <a:rPr lang="en-US" sz="1200" dirty="0" err="1"/>
                        <a:t>AcceptMessagesOnlyFromSendersOrMembers</a:t>
                      </a:r>
                      <a:r>
                        <a:rPr lang="en-US" sz="1200" dirty="0"/>
                        <a:t> </a:t>
                      </a:r>
                      <a:r>
                        <a:rPr lang="en-US" sz="1200" dirty="0" err="1"/>
                        <a:t>groupname</a:t>
                      </a:r>
                      <a:r>
                        <a:rPr lang="en-US" sz="1200" dirty="0"/>
                        <a:t>.</a:t>
                      </a:r>
                    </a:p>
                    <a:p>
                      <a:endParaRPr lang="en-US" sz="1200" dirty="0"/>
                    </a:p>
                    <a:p>
                      <a:r>
                        <a:rPr lang="en-US" sz="1200" dirty="0"/>
                        <a:t>To hide the group from the GAL, you can use: Set-</a:t>
                      </a:r>
                      <a:r>
                        <a:rPr lang="en-US" sz="1200" dirty="0" err="1"/>
                        <a:t>UnifiedGroup</a:t>
                      </a:r>
                      <a:r>
                        <a:rPr lang="en-US" sz="1200" dirty="0"/>
                        <a:t> -Id Group -</a:t>
                      </a:r>
                      <a:r>
                        <a:rPr lang="en-US" sz="1200" dirty="0" err="1"/>
                        <a:t>HiddenFromAddressListsEnabled</a:t>
                      </a:r>
                      <a:r>
                        <a:rPr lang="en-US" sz="1200" dirty="0"/>
                        <a:t> $True. However, the group may appear in a few other places – like Planner. For more information, see: </a:t>
                      </a:r>
                      <a:r>
                        <a:rPr lang="en-US" sz="1200" dirty="0">
                          <a:hlinkClick r:id="rId7"/>
                        </a:rPr>
                        <a:t>https://techcommunity.microsoft.com/t5/Office-365-Groups/Hide-Group-email-from-global-address-list/m-p/4569#M160</a:t>
                      </a: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41295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type of classification is required for groups?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49249321"/>
                  </a:ext>
                </a:extLst>
              </a:tr>
            </a:tbl>
          </a:graphicData>
        </a:graphic>
      </p:graphicFrame>
      <p:sp>
        <p:nvSpPr>
          <p:cNvPr id="3" name="Slide Number Placeholder 2"/>
          <p:cNvSpPr>
            <a:spLocks noGrp="1"/>
          </p:cNvSpPr>
          <p:nvPr>
            <p:ph type="sldNum" sz="quarter" idx="12"/>
          </p:nvPr>
        </p:nvSpPr>
        <p:spPr/>
        <p:txBody>
          <a:bodyPr/>
          <a:lstStyle/>
          <a:p>
            <a:fld id="{EA7C8D44-3667-46F6-9772-CC52308E2A7F}" type="slidenum">
              <a:rPr lang="en-US" smtClean="0"/>
              <a:pPr/>
              <a:t>12</a:t>
            </a:fld>
            <a:endParaRPr lang="en-US" dirty="0"/>
          </a:p>
        </p:txBody>
      </p:sp>
    </p:spTree>
    <p:extLst>
      <p:ext uri="{BB962C8B-B14F-4D97-AF65-F5344CB8AC3E}">
        <p14:creationId xmlns:p14="http://schemas.microsoft.com/office/powerpoint/2010/main" val="365554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 Office 365 Groups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900950849"/>
              </p:ext>
            </p:extLst>
          </p:nvPr>
        </p:nvGraphicFramePr>
        <p:xfrm>
          <a:off x="304800" y="1065431"/>
          <a:ext cx="11696286" cy="2108200"/>
        </p:xfrm>
        <a:graphic>
          <a:graphicData uri="http://schemas.openxmlformats.org/drawingml/2006/table">
            <a:tbl>
              <a:tblPr firstRow="1" bandRow="1">
                <a:tableStyleId>{5C22544A-7EE6-4342-B048-85BDC9FD1C3A}</a:tableStyleId>
              </a:tblPr>
              <a:tblGrid>
                <a:gridCol w="7195127">
                  <a:extLst>
                    <a:ext uri="{9D8B030D-6E8A-4147-A177-3AD203B41FA5}">
                      <a16:colId xmlns:a16="http://schemas.microsoft.com/office/drawing/2014/main" val="20000"/>
                    </a:ext>
                  </a:extLst>
                </a:gridCol>
                <a:gridCol w="2244224">
                  <a:extLst>
                    <a:ext uri="{9D8B030D-6E8A-4147-A177-3AD203B41FA5}">
                      <a16:colId xmlns:a16="http://schemas.microsoft.com/office/drawing/2014/main" val="20001"/>
                    </a:ext>
                  </a:extLst>
                </a:gridCol>
                <a:gridCol w="2256935">
                  <a:extLst>
                    <a:ext uri="{9D8B030D-6E8A-4147-A177-3AD203B41FA5}">
                      <a16:colId xmlns:a16="http://schemas.microsoft.com/office/drawing/2014/main" val="20002"/>
                    </a:ext>
                  </a:extLst>
                </a:gridCol>
              </a:tblGrid>
              <a:tr h="370840">
                <a:tc>
                  <a:txBody>
                    <a:bodyPr/>
                    <a:lstStyle/>
                    <a:p>
                      <a:r>
                        <a:rPr lang="en-US" sz="1200" dirty="0"/>
                        <a:t>Key Governance Question</a:t>
                      </a:r>
                    </a:p>
                  </a:txBody>
                  <a:tcPr/>
                </a:tc>
                <a:tc>
                  <a:txBody>
                    <a:bodyPr/>
                    <a:lstStyle/>
                    <a:p>
                      <a:r>
                        <a:rPr lang="en-US" sz="1200" dirty="0"/>
                        <a:t>Decision/Answer</a:t>
                      </a:r>
                    </a:p>
                  </a:txBody>
                  <a:tcPr/>
                </a:tc>
                <a:tc>
                  <a:txBody>
                    <a:bodyPr/>
                    <a:lstStyle/>
                    <a:p>
                      <a:r>
                        <a:rPr lang="en-US" sz="1200" dirty="0"/>
                        <a:t>Reference</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Is an expiration policy required for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https://docs.microsoft.com/en-us/office365/admin/create-groups/office-365-groups-expiration-policy?view=o365-worldwide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Note: Group expiration is an Azure Active Directory (Azure AD) Premium feature. You must have a subscription to Azure AD Premium in order to have this feature available. The administrator who configures the settings, and the members of the affected groups, need to have Azure AD Premium licenses assigned to them.</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94016118"/>
                  </a:ext>
                </a:extLst>
              </a:tr>
            </a:tbl>
          </a:graphicData>
        </a:graphic>
      </p:graphicFrame>
      <p:sp>
        <p:nvSpPr>
          <p:cNvPr id="3" name="Slide Number Placeholder 2"/>
          <p:cNvSpPr>
            <a:spLocks noGrp="1"/>
          </p:cNvSpPr>
          <p:nvPr>
            <p:ph type="sldNum" sz="quarter" idx="12"/>
          </p:nvPr>
        </p:nvSpPr>
        <p:spPr/>
        <p:txBody>
          <a:bodyPr/>
          <a:lstStyle/>
          <a:p>
            <a:fld id="{EA7C8D44-3667-46F6-9772-CC52308E2A7F}" type="slidenum">
              <a:rPr lang="en-US" smtClean="0"/>
              <a:pPr/>
              <a:t>13</a:t>
            </a:fld>
            <a:endParaRPr lang="en-US" dirty="0"/>
          </a:p>
        </p:txBody>
      </p:sp>
      <p:pic>
        <p:nvPicPr>
          <p:cNvPr id="2050" name="Picture 2" descr="Screenshot of Groups expiration settings in Azure Active Directory">
            <a:extLst>
              <a:ext uri="{FF2B5EF4-FFF2-40B4-BE49-F238E27FC236}">
                <a16:creationId xmlns:a16="http://schemas.microsoft.com/office/drawing/2014/main" id="{2D7A5143-A525-4641-BF3B-877D8674E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711" y="3434946"/>
            <a:ext cx="3973688" cy="300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91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928D-60B4-441F-AAF6-0F94F566FD4C}"/>
              </a:ext>
            </a:extLst>
          </p:cNvPr>
          <p:cNvSpPr>
            <a:spLocks noGrp="1"/>
          </p:cNvSpPr>
          <p:nvPr>
            <p:ph type="title"/>
          </p:nvPr>
        </p:nvSpPr>
        <p:spPr/>
        <p:txBody>
          <a:bodyPr/>
          <a:lstStyle/>
          <a:p>
            <a:r>
              <a:rPr lang="en-US" dirty="0"/>
              <a:t>Naming Policy Examples</a:t>
            </a:r>
          </a:p>
        </p:txBody>
      </p:sp>
      <p:sp>
        <p:nvSpPr>
          <p:cNvPr id="4" name="Slide Number Placeholder 3">
            <a:extLst>
              <a:ext uri="{FF2B5EF4-FFF2-40B4-BE49-F238E27FC236}">
                <a16:creationId xmlns:a16="http://schemas.microsoft.com/office/drawing/2014/main" id="{2832BAAE-218D-4469-858E-D9740BFAF5C3}"/>
              </a:ext>
            </a:extLst>
          </p:cNvPr>
          <p:cNvSpPr>
            <a:spLocks noGrp="1"/>
          </p:cNvSpPr>
          <p:nvPr>
            <p:ph type="sldNum" sz="quarter" idx="12"/>
          </p:nvPr>
        </p:nvSpPr>
        <p:spPr/>
        <p:txBody>
          <a:bodyPr/>
          <a:lstStyle/>
          <a:p>
            <a:fld id="{3AE964A8-DDD4-4FF2-A764-9807D07CA220}" type="slidenum">
              <a:rPr lang="en-US" smtClean="0"/>
              <a:t>14</a:t>
            </a:fld>
            <a:endParaRPr lang="en-US"/>
          </a:p>
        </p:txBody>
      </p:sp>
      <p:sp>
        <p:nvSpPr>
          <p:cNvPr id="6" name="Rectangle 5">
            <a:extLst>
              <a:ext uri="{FF2B5EF4-FFF2-40B4-BE49-F238E27FC236}">
                <a16:creationId xmlns:a16="http://schemas.microsoft.com/office/drawing/2014/main" id="{2428633D-3BF1-471A-9A2E-0B6760A9CA6D}"/>
              </a:ext>
            </a:extLst>
          </p:cNvPr>
          <p:cNvSpPr/>
          <p:nvPr/>
        </p:nvSpPr>
        <p:spPr>
          <a:xfrm>
            <a:off x="332509" y="1101912"/>
            <a:ext cx="5640488" cy="4247317"/>
          </a:xfrm>
          <a:prstGeom prst="rect">
            <a:avLst/>
          </a:prstGeom>
        </p:spPr>
        <p:txBody>
          <a:bodyPr wrap="square">
            <a:spAutoFit/>
          </a:bodyPr>
          <a:lstStyle/>
          <a:p>
            <a:r>
              <a:rPr lang="en-US" dirty="0">
                <a:solidFill>
                  <a:srgbClr val="333333"/>
                </a:solidFill>
                <a:latin typeface="SegoeUI"/>
              </a:rPr>
              <a:t>For an “All IT” Team</a:t>
            </a:r>
          </a:p>
          <a:p>
            <a:endParaRPr lang="en-US" dirty="0">
              <a:solidFill>
                <a:srgbClr val="333333"/>
              </a:solidFill>
              <a:latin typeface="SegoeUI"/>
            </a:endParaRPr>
          </a:p>
          <a:p>
            <a:pPr marL="285750" indent="-285750">
              <a:buFont typeface="Arial" panose="020B0604020202020204" pitchFamily="34" charset="0"/>
              <a:buChar char="•"/>
            </a:pPr>
            <a:r>
              <a:rPr lang="en-US" dirty="0">
                <a:solidFill>
                  <a:srgbClr val="333333"/>
                </a:solidFill>
                <a:latin typeface="SegoeUI"/>
              </a:rPr>
              <a:t>GRP – IT – All IT (Prefix – Dept – Name)</a:t>
            </a:r>
          </a:p>
          <a:p>
            <a:pPr marL="285750" indent="-285750">
              <a:buFont typeface="Arial" panose="020B0604020202020204" pitchFamily="34" charset="0"/>
              <a:buChar char="•"/>
            </a:pPr>
            <a:r>
              <a:rPr lang="en-US" dirty="0">
                <a:solidFill>
                  <a:srgbClr val="333333"/>
                </a:solidFill>
                <a:latin typeface="SegoeUI"/>
              </a:rPr>
              <a:t>Team – All IT – Corp (Prefix – Name – location)</a:t>
            </a:r>
          </a:p>
          <a:p>
            <a:pPr marL="285750" indent="-285750">
              <a:buFont typeface="Arial" panose="020B0604020202020204" pitchFamily="34" charset="0"/>
              <a:buChar char="•"/>
            </a:pPr>
            <a:r>
              <a:rPr lang="en-US" dirty="0">
                <a:solidFill>
                  <a:srgbClr val="333333"/>
                </a:solidFill>
                <a:latin typeface="SegoeUI"/>
              </a:rPr>
              <a:t>All It – Corp (Name – location)</a:t>
            </a:r>
          </a:p>
          <a:p>
            <a:endParaRPr lang="en-US" dirty="0">
              <a:solidFill>
                <a:srgbClr val="333333"/>
              </a:solidFill>
              <a:latin typeface="SegoeUI"/>
            </a:endParaRPr>
          </a:p>
          <a:p>
            <a:r>
              <a:rPr lang="en-US" dirty="0">
                <a:solidFill>
                  <a:srgbClr val="333333"/>
                </a:solidFill>
                <a:latin typeface="SegoeUI"/>
              </a:rPr>
              <a:t>For an “Onboarding” Team in HR</a:t>
            </a:r>
          </a:p>
          <a:p>
            <a:endParaRPr lang="en-US" dirty="0">
              <a:solidFill>
                <a:srgbClr val="333333"/>
              </a:solidFill>
              <a:latin typeface="SegoeUI"/>
            </a:endParaRPr>
          </a:p>
          <a:p>
            <a:pPr marL="285750" indent="-285750">
              <a:buFont typeface="Arial" panose="020B0604020202020204" pitchFamily="34" charset="0"/>
              <a:buChar char="•"/>
            </a:pPr>
            <a:r>
              <a:rPr lang="en-US" dirty="0">
                <a:solidFill>
                  <a:srgbClr val="333333"/>
                </a:solidFill>
                <a:latin typeface="SegoeUI"/>
              </a:rPr>
              <a:t>GRP - HR – Onboarding (Prefix – Dept – Name)</a:t>
            </a:r>
          </a:p>
          <a:p>
            <a:pPr marL="285750" indent="-285750">
              <a:buFont typeface="Arial" panose="020B0604020202020204" pitchFamily="34" charset="0"/>
              <a:buChar char="•"/>
            </a:pPr>
            <a:r>
              <a:rPr lang="en-US" dirty="0">
                <a:solidFill>
                  <a:srgbClr val="333333"/>
                </a:solidFill>
                <a:latin typeface="SegoeUI"/>
              </a:rPr>
              <a:t>Team – Onboarding – West (Prefix – Name – Location)</a:t>
            </a:r>
          </a:p>
          <a:p>
            <a:pPr marL="285750" indent="-285750">
              <a:buFont typeface="Arial" panose="020B0604020202020204" pitchFamily="34" charset="0"/>
              <a:buChar char="•"/>
            </a:pPr>
            <a:r>
              <a:rPr lang="en-US" dirty="0">
                <a:solidFill>
                  <a:srgbClr val="333333"/>
                </a:solidFill>
                <a:latin typeface="SegoeUI"/>
              </a:rPr>
              <a:t>Onboarding – West (Name – Location)</a:t>
            </a:r>
          </a:p>
          <a:p>
            <a:endParaRPr lang="en-US" dirty="0">
              <a:solidFill>
                <a:srgbClr val="333333"/>
              </a:solidFill>
              <a:latin typeface="SegoeUI"/>
            </a:endParaRPr>
          </a:p>
          <a:p>
            <a:r>
              <a:rPr lang="en-US" dirty="0">
                <a:solidFill>
                  <a:srgbClr val="333333"/>
                </a:solidFill>
                <a:latin typeface="SegoeUI"/>
              </a:rPr>
              <a:t>These settings are very simple and can be configured in Azure Active Directory (AAD) under groups.</a:t>
            </a:r>
            <a:endParaRPr lang="en-US" b="0" i="0" dirty="0">
              <a:solidFill>
                <a:srgbClr val="333333"/>
              </a:solidFill>
              <a:effectLst/>
              <a:latin typeface="SegoeUI"/>
            </a:endParaRPr>
          </a:p>
        </p:txBody>
      </p:sp>
      <p:pic>
        <p:nvPicPr>
          <p:cNvPr id="1028" name="Picture 4">
            <a:extLst>
              <a:ext uri="{FF2B5EF4-FFF2-40B4-BE49-F238E27FC236}">
                <a16:creationId xmlns:a16="http://schemas.microsoft.com/office/drawing/2014/main" id="{4534C7F0-0A1D-47D2-ADE5-31E432CF8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003" y="1101912"/>
            <a:ext cx="5640488" cy="507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5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2AA2-2B15-49D4-B99D-360435FF330D}"/>
              </a:ext>
            </a:extLst>
          </p:cNvPr>
          <p:cNvSpPr>
            <a:spLocks noGrp="1"/>
          </p:cNvSpPr>
          <p:nvPr>
            <p:ph type="title"/>
          </p:nvPr>
        </p:nvSpPr>
        <p:spPr/>
        <p:txBody>
          <a:bodyPr/>
          <a:lstStyle/>
          <a:p>
            <a:r>
              <a:rPr lang="en-US" dirty="0"/>
              <a:t>Provisioning models for Office 365 Groups</a:t>
            </a:r>
          </a:p>
        </p:txBody>
      </p:sp>
      <p:graphicFrame>
        <p:nvGraphicFramePr>
          <p:cNvPr id="5" name="Content Placeholder 4">
            <a:extLst>
              <a:ext uri="{FF2B5EF4-FFF2-40B4-BE49-F238E27FC236}">
                <a16:creationId xmlns:a16="http://schemas.microsoft.com/office/drawing/2014/main" id="{6A784091-BF50-4018-9961-CA687016A2B7}"/>
              </a:ext>
            </a:extLst>
          </p:cNvPr>
          <p:cNvGraphicFramePr>
            <a:graphicFrameLocks noGrp="1"/>
          </p:cNvGraphicFramePr>
          <p:nvPr>
            <p:ph idx="1"/>
            <p:extLst>
              <p:ext uri="{D42A27DB-BD31-4B8C-83A1-F6EECF244321}">
                <p14:modId xmlns:p14="http://schemas.microsoft.com/office/powerpoint/2010/main" val="2933196562"/>
              </p:ext>
            </p:extLst>
          </p:nvPr>
        </p:nvGraphicFramePr>
        <p:xfrm>
          <a:off x="261938" y="1062038"/>
          <a:ext cx="11625262" cy="2291080"/>
        </p:xfrm>
        <a:graphic>
          <a:graphicData uri="http://schemas.openxmlformats.org/drawingml/2006/table">
            <a:tbl>
              <a:tblPr firstRow="1" bandRow="1">
                <a:tableStyleId>{5C22544A-7EE6-4342-B048-85BDC9FD1C3A}</a:tableStyleId>
              </a:tblPr>
              <a:tblGrid>
                <a:gridCol w="2751556">
                  <a:extLst>
                    <a:ext uri="{9D8B030D-6E8A-4147-A177-3AD203B41FA5}">
                      <a16:colId xmlns:a16="http://schemas.microsoft.com/office/drawing/2014/main" val="461208065"/>
                    </a:ext>
                  </a:extLst>
                </a:gridCol>
                <a:gridCol w="8873706">
                  <a:extLst>
                    <a:ext uri="{9D8B030D-6E8A-4147-A177-3AD203B41FA5}">
                      <a16:colId xmlns:a16="http://schemas.microsoft.com/office/drawing/2014/main" val="3791768760"/>
                    </a:ext>
                  </a:extLst>
                </a:gridCol>
              </a:tblGrid>
              <a:tr h="370840">
                <a:tc>
                  <a:txBody>
                    <a:bodyPr/>
                    <a:lstStyle/>
                    <a:p>
                      <a:r>
                        <a:rPr lang="en-US" dirty="0"/>
                        <a:t>Model</a:t>
                      </a:r>
                    </a:p>
                  </a:txBody>
                  <a:tcPr/>
                </a:tc>
                <a:tc>
                  <a:txBody>
                    <a:bodyPr/>
                    <a:lstStyle/>
                    <a:p>
                      <a:r>
                        <a:rPr lang="en-US" dirty="0"/>
                        <a:t>Advantages</a:t>
                      </a:r>
                    </a:p>
                  </a:txBody>
                  <a:tcPr/>
                </a:tc>
                <a:extLst>
                  <a:ext uri="{0D108BD9-81ED-4DB2-BD59-A6C34878D82A}">
                    <a16:rowId xmlns:a16="http://schemas.microsoft.com/office/drawing/2014/main" val="117500516"/>
                  </a:ext>
                </a:extLst>
              </a:tr>
              <a:tr h="370840">
                <a:tc>
                  <a:txBody>
                    <a:bodyPr/>
                    <a:lstStyle/>
                    <a:p>
                      <a:pPr fontAlgn="t"/>
                      <a:r>
                        <a:rPr lang="en-US" dirty="0">
                          <a:solidFill>
                            <a:srgbClr val="2F2F2F"/>
                          </a:solidFill>
                          <a:effectLst/>
                          <a:latin typeface="Segoe UI" panose="020B0502040204020203" pitchFamily="34" charset="0"/>
                        </a:rPr>
                        <a:t>Open (default)</a:t>
                      </a:r>
                    </a:p>
                  </a:txBody>
                  <a:tcPr marT="91440" marB="91440"/>
                </a:tc>
                <a:tc>
                  <a:txBody>
                    <a:bodyPr/>
                    <a:lstStyle/>
                    <a:p>
                      <a:pPr fontAlgn="t"/>
                      <a:r>
                        <a:rPr lang="en-US" dirty="0">
                          <a:solidFill>
                            <a:srgbClr val="2F2F2F"/>
                          </a:solidFill>
                          <a:effectLst/>
                          <a:latin typeface="Segoe UI" panose="020B0502040204020203" pitchFamily="34" charset="0"/>
                        </a:rPr>
                        <a:t>Users can create their own groups as needed without needing to wait for IT</a:t>
                      </a:r>
                    </a:p>
                  </a:txBody>
                  <a:tcPr marT="91440" marB="91440"/>
                </a:tc>
                <a:extLst>
                  <a:ext uri="{0D108BD9-81ED-4DB2-BD59-A6C34878D82A}">
                    <a16:rowId xmlns:a16="http://schemas.microsoft.com/office/drawing/2014/main" val="3221976118"/>
                  </a:ext>
                </a:extLst>
              </a:tr>
              <a:tr h="370840">
                <a:tc>
                  <a:txBody>
                    <a:bodyPr/>
                    <a:lstStyle/>
                    <a:p>
                      <a:pPr fontAlgn="t"/>
                      <a:r>
                        <a:rPr lang="en-US">
                          <a:solidFill>
                            <a:srgbClr val="2F2F2F"/>
                          </a:solidFill>
                          <a:effectLst/>
                          <a:latin typeface="Segoe UI" panose="020B0502040204020203" pitchFamily="34" charset="0"/>
                        </a:rPr>
                        <a:t>IT-led</a:t>
                      </a:r>
                    </a:p>
                  </a:txBody>
                  <a:tcPr marT="91440" marB="91440"/>
                </a:tc>
                <a:tc>
                  <a:txBody>
                    <a:bodyPr/>
                    <a:lstStyle/>
                    <a:p>
                      <a:pPr fontAlgn="t"/>
                      <a:r>
                        <a:rPr lang="en-US" dirty="0">
                          <a:solidFill>
                            <a:srgbClr val="2F2F2F"/>
                          </a:solidFill>
                          <a:effectLst/>
                          <a:latin typeface="Segoe UI" panose="020B0502040204020203" pitchFamily="34" charset="0"/>
                        </a:rPr>
                        <a:t>Users request a group from IT. IT can guide them in selecting the best collaboration tools for their needs.</a:t>
                      </a:r>
                    </a:p>
                  </a:txBody>
                  <a:tcPr marT="91440" marB="91440"/>
                </a:tc>
                <a:extLst>
                  <a:ext uri="{0D108BD9-81ED-4DB2-BD59-A6C34878D82A}">
                    <a16:rowId xmlns:a16="http://schemas.microsoft.com/office/drawing/2014/main" val="119275120"/>
                  </a:ext>
                </a:extLst>
              </a:tr>
              <a:tr h="370840">
                <a:tc>
                  <a:txBody>
                    <a:bodyPr/>
                    <a:lstStyle/>
                    <a:p>
                      <a:pPr fontAlgn="t"/>
                      <a:r>
                        <a:rPr lang="en-US">
                          <a:solidFill>
                            <a:srgbClr val="2F2F2F"/>
                          </a:solidFill>
                          <a:effectLst/>
                          <a:latin typeface="Segoe UI" panose="020B0502040204020203" pitchFamily="34" charset="0"/>
                        </a:rPr>
                        <a:t>Controlled</a:t>
                      </a:r>
                    </a:p>
                  </a:txBody>
                  <a:tcPr marT="91440" marB="91440"/>
                </a:tc>
                <a:tc>
                  <a:txBody>
                    <a:bodyPr/>
                    <a:lstStyle/>
                    <a:p>
                      <a:pPr fontAlgn="t"/>
                      <a:r>
                        <a:rPr lang="en-US" dirty="0">
                          <a:solidFill>
                            <a:srgbClr val="2F2F2F"/>
                          </a:solidFill>
                          <a:effectLst/>
                          <a:latin typeface="Segoe UI" panose="020B0502040204020203" pitchFamily="34" charset="0"/>
                        </a:rPr>
                        <a:t>Group creation restricted to specific people, teams or services. (See: </a:t>
                      </a:r>
                      <a:r>
                        <a:rPr lang="en-US" u="none" strike="noStrike" dirty="0">
                          <a:solidFill>
                            <a:srgbClr val="0067B8"/>
                          </a:solidFill>
                          <a:effectLst/>
                          <a:latin typeface="Segoe UI" panose="020B0502040204020203" pitchFamily="34" charset="0"/>
                          <a:hlinkClick r:id="rId3"/>
                        </a:rPr>
                        <a:t>Control who can create Office 365 Groups</a:t>
                      </a:r>
                      <a:r>
                        <a:rPr lang="en-US" dirty="0">
                          <a:solidFill>
                            <a:srgbClr val="2F2F2F"/>
                          </a:solidFill>
                          <a:effectLst/>
                          <a:latin typeface="Segoe UI" panose="020B0502040204020203" pitchFamily="34" charset="0"/>
                        </a:rPr>
                        <a:t>)</a:t>
                      </a:r>
                    </a:p>
                  </a:txBody>
                  <a:tcPr marT="91440" marB="91440"/>
                </a:tc>
                <a:extLst>
                  <a:ext uri="{0D108BD9-81ED-4DB2-BD59-A6C34878D82A}">
                    <a16:rowId xmlns:a16="http://schemas.microsoft.com/office/drawing/2014/main" val="2469227380"/>
                  </a:ext>
                </a:extLst>
              </a:tr>
            </a:tbl>
          </a:graphicData>
        </a:graphic>
      </p:graphicFrame>
      <p:sp>
        <p:nvSpPr>
          <p:cNvPr id="4" name="Slide Number Placeholder 3">
            <a:extLst>
              <a:ext uri="{FF2B5EF4-FFF2-40B4-BE49-F238E27FC236}">
                <a16:creationId xmlns:a16="http://schemas.microsoft.com/office/drawing/2014/main" id="{5366C676-DC53-4B86-9C40-6C74555C5CF2}"/>
              </a:ext>
            </a:extLst>
          </p:cNvPr>
          <p:cNvSpPr>
            <a:spLocks noGrp="1"/>
          </p:cNvSpPr>
          <p:nvPr>
            <p:ph type="sldNum" sz="quarter" idx="12"/>
          </p:nvPr>
        </p:nvSpPr>
        <p:spPr/>
        <p:txBody>
          <a:bodyPr/>
          <a:lstStyle/>
          <a:p>
            <a:fld id="{3AE964A8-DDD4-4FF2-A764-9807D07CA220}" type="slidenum">
              <a:rPr lang="en-US" smtClean="0"/>
              <a:t>15</a:t>
            </a:fld>
            <a:endParaRPr lang="en-US"/>
          </a:p>
        </p:txBody>
      </p:sp>
      <p:sp>
        <p:nvSpPr>
          <p:cNvPr id="6" name="Rectangle 5">
            <a:extLst>
              <a:ext uri="{FF2B5EF4-FFF2-40B4-BE49-F238E27FC236}">
                <a16:creationId xmlns:a16="http://schemas.microsoft.com/office/drawing/2014/main" id="{1B5B26EF-1008-4261-A615-CD2ABAD146A1}"/>
              </a:ext>
            </a:extLst>
          </p:cNvPr>
          <p:cNvSpPr/>
          <p:nvPr/>
        </p:nvSpPr>
        <p:spPr>
          <a:xfrm>
            <a:off x="408317" y="3948615"/>
            <a:ext cx="10518475" cy="2031325"/>
          </a:xfrm>
          <a:prstGeom prst="rect">
            <a:avLst/>
          </a:prstGeom>
        </p:spPr>
        <p:txBody>
          <a:bodyPr wrap="square">
            <a:spAutoFit/>
          </a:bodyPr>
          <a:lstStyle/>
          <a:p>
            <a:r>
              <a:rPr lang="en-US" dirty="0">
                <a:solidFill>
                  <a:srgbClr val="000000"/>
                </a:solidFill>
                <a:latin typeface="Segoe UI" panose="020B0502040204020203" pitchFamily="34" charset="0"/>
              </a:rPr>
              <a:t>To manage who creates Office 365 Groups, the following people need Azure AD Premium licenses or Azure AD Basic EDU licenses assigned to them:</a:t>
            </a:r>
          </a:p>
          <a:p>
            <a:pPr marL="285750" indent="-285750">
              <a:buFont typeface="Arial" panose="020B0604020202020204" pitchFamily="34" charset="0"/>
              <a:buChar char="•"/>
            </a:pPr>
            <a:r>
              <a:rPr lang="en-US" dirty="0">
                <a:solidFill>
                  <a:srgbClr val="000000"/>
                </a:solidFill>
                <a:latin typeface="Segoe UI" panose="020B0502040204020203" pitchFamily="34" charset="0"/>
              </a:rPr>
              <a:t>The admin who configures these group creation settings</a:t>
            </a:r>
          </a:p>
          <a:p>
            <a:pPr marL="285750" indent="-285750">
              <a:buFont typeface="Arial" panose="020B0604020202020204" pitchFamily="34" charset="0"/>
              <a:buChar char="•"/>
            </a:pPr>
            <a:r>
              <a:rPr lang="en-US" dirty="0">
                <a:solidFill>
                  <a:srgbClr val="000000"/>
                </a:solidFill>
                <a:latin typeface="Segoe UI" panose="020B0502040204020203" pitchFamily="34" charset="0"/>
              </a:rPr>
              <a:t>The members of the security group who are allowed to create Office 365 Groups</a:t>
            </a:r>
          </a:p>
          <a:p>
            <a:r>
              <a:rPr lang="en-US" dirty="0">
                <a:solidFill>
                  <a:srgbClr val="000000"/>
                </a:solidFill>
                <a:latin typeface="Segoe UI" panose="020B0502040204020203" pitchFamily="34" charset="0"/>
              </a:rPr>
              <a:t>The following people don't need Azure AD Premium or Azure AD Basic EDU licenses assigned to them:</a:t>
            </a:r>
          </a:p>
          <a:p>
            <a:pPr marL="285750" indent="-285750">
              <a:buFont typeface="Arial" panose="020B0604020202020204" pitchFamily="34" charset="0"/>
              <a:buChar char="•"/>
            </a:pPr>
            <a:r>
              <a:rPr lang="en-US" dirty="0">
                <a:solidFill>
                  <a:srgbClr val="000000"/>
                </a:solidFill>
                <a:latin typeface="Segoe UI" panose="020B0502040204020203" pitchFamily="34" charset="0"/>
              </a:rPr>
              <a:t>People who are members of Office 365 groups and who don't have the ability to create other Office 365 groups.</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8397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relationship between a Group’s policy settings and SharePoint create site experience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16</a:t>
            </a:fld>
            <a:endParaRPr lang="en-US" dirty="0"/>
          </a:p>
        </p:txBody>
      </p:sp>
      <p:graphicFrame>
        <p:nvGraphicFramePr>
          <p:cNvPr id="5" name="Content Placeholder 4"/>
          <p:cNvGraphicFramePr>
            <a:graphicFrameLocks noGrp="1"/>
          </p:cNvGraphicFramePr>
          <p:nvPr>
            <p:ph sz="quarter" idx="1"/>
          </p:nvPr>
        </p:nvGraphicFramePr>
        <p:xfrm>
          <a:off x="292100" y="2140514"/>
          <a:ext cx="11557000" cy="3845560"/>
        </p:xfrm>
        <a:graphic>
          <a:graphicData uri="http://schemas.openxmlformats.org/drawingml/2006/table">
            <a:tbl>
              <a:tblPr firstRow="1" bandRow="1">
                <a:tableStyleId>{5C22544A-7EE6-4342-B048-85BDC9FD1C3A}</a:tableStyleId>
              </a:tblPr>
              <a:tblGrid>
                <a:gridCol w="1442857">
                  <a:extLst>
                    <a:ext uri="{9D8B030D-6E8A-4147-A177-3AD203B41FA5}">
                      <a16:colId xmlns:a16="http://schemas.microsoft.com/office/drawing/2014/main" val="2644036177"/>
                    </a:ext>
                  </a:extLst>
                </a:gridCol>
                <a:gridCol w="4922687">
                  <a:extLst>
                    <a:ext uri="{9D8B030D-6E8A-4147-A177-3AD203B41FA5}">
                      <a16:colId xmlns:a16="http://schemas.microsoft.com/office/drawing/2014/main" val="728347433"/>
                    </a:ext>
                  </a:extLst>
                </a:gridCol>
                <a:gridCol w="5191456">
                  <a:extLst>
                    <a:ext uri="{9D8B030D-6E8A-4147-A177-3AD203B41FA5}">
                      <a16:colId xmlns:a16="http://schemas.microsoft.com/office/drawing/2014/main" val="3043725667"/>
                    </a:ext>
                  </a:extLst>
                </a:gridCol>
              </a:tblGrid>
              <a:tr h="370840">
                <a:tc>
                  <a:txBody>
                    <a:bodyPr/>
                    <a:lstStyle/>
                    <a:p>
                      <a:endParaRPr lang="en-US" dirty="0"/>
                    </a:p>
                  </a:txBody>
                  <a:tcPr/>
                </a:tc>
                <a:tc>
                  <a:txBody>
                    <a:bodyPr/>
                    <a:lstStyle/>
                    <a:p>
                      <a:r>
                        <a:rPr lang="en-US" dirty="0"/>
                        <a:t>Site</a:t>
                      </a:r>
                      <a:r>
                        <a:rPr lang="en-US" baseline="0" dirty="0"/>
                        <a:t> Creation Enabled for the Tenant</a:t>
                      </a:r>
                      <a:endParaRPr lang="en-US" dirty="0"/>
                    </a:p>
                  </a:txBody>
                  <a:tcPr/>
                </a:tc>
                <a:tc>
                  <a:txBody>
                    <a:bodyPr/>
                    <a:lstStyle/>
                    <a:p>
                      <a:r>
                        <a:rPr lang="en-US" dirty="0"/>
                        <a:t>Site Creation Disabled</a:t>
                      </a:r>
                    </a:p>
                  </a:txBody>
                  <a:tcPr/>
                </a:tc>
                <a:extLst>
                  <a:ext uri="{0D108BD9-81ED-4DB2-BD59-A6C34878D82A}">
                    <a16:rowId xmlns:a16="http://schemas.microsoft.com/office/drawing/2014/main" val="3431873635"/>
                  </a:ext>
                </a:extLst>
              </a:tr>
              <a:tr h="370840">
                <a:tc>
                  <a:txBody>
                    <a:bodyPr/>
                    <a:lstStyle/>
                    <a:p>
                      <a:r>
                        <a:rPr lang="en-US" b="1" dirty="0"/>
                        <a:t>Group Creation Enabled</a:t>
                      </a:r>
                    </a:p>
                  </a:txBody>
                  <a:tcPr/>
                </a:tc>
                <a:tc>
                  <a:txBody>
                    <a:bodyPr/>
                    <a:lstStyle/>
                    <a:p>
                      <a:r>
                        <a:rPr lang="en-US" dirty="0"/>
                        <a:t>Show “Create site” command on SharePoint</a:t>
                      </a:r>
                      <a:r>
                        <a:rPr lang="en-US" baseline="0" dirty="0"/>
                        <a:t> home with the new site creation experience</a:t>
                      </a:r>
                      <a:endParaRPr lang="en-US" dirty="0"/>
                    </a:p>
                  </a:txBody>
                  <a:tcPr/>
                </a:tc>
                <a:tc>
                  <a:txBody>
                    <a:bodyPr/>
                    <a:lstStyle/>
                    <a:p>
                      <a:r>
                        <a:rPr lang="en-US" dirty="0"/>
                        <a:t>If AAD property </a:t>
                      </a:r>
                      <a:r>
                        <a:rPr lang="en-US" i="1" dirty="0" err="1"/>
                        <a:t>EnableGroupCreation</a:t>
                      </a:r>
                      <a:r>
                        <a:rPr lang="en-US" i="1" baseline="0" dirty="0"/>
                        <a:t> is:</a:t>
                      </a:r>
                    </a:p>
                    <a:p>
                      <a:pPr marL="285750" indent="-285750">
                        <a:buFont typeface="Arial" panose="020B0604020202020204" pitchFamily="34" charset="0"/>
                        <a:buChar char="•"/>
                      </a:pPr>
                      <a:r>
                        <a:rPr lang="en-US" i="0" baseline="0" dirty="0"/>
                        <a:t>True – Show “Create site” command</a:t>
                      </a:r>
                    </a:p>
                    <a:p>
                      <a:pPr marL="285750" indent="-285750">
                        <a:buFont typeface="Arial" panose="020B0604020202020204" pitchFamily="34" charset="0"/>
                        <a:buChar char="•"/>
                      </a:pPr>
                      <a:r>
                        <a:rPr lang="en-US" i="0" baseline="0" dirty="0"/>
                        <a:t>False – Only show “Create site” command if the users is in the security group assigned to the </a:t>
                      </a:r>
                      <a:r>
                        <a:rPr lang="en-US" i="1" baseline="0" dirty="0" err="1"/>
                        <a:t>GroupCreationAlowedGroupid</a:t>
                      </a:r>
                      <a:r>
                        <a:rPr lang="en-US" i="0" baseline="0" dirty="0"/>
                        <a:t> AAD property</a:t>
                      </a:r>
                      <a:endParaRPr lang="en-US" i="0" dirty="0"/>
                    </a:p>
                  </a:txBody>
                  <a:tcPr/>
                </a:tc>
                <a:extLst>
                  <a:ext uri="{0D108BD9-81ED-4DB2-BD59-A6C34878D82A}">
                    <a16:rowId xmlns:a16="http://schemas.microsoft.com/office/drawing/2014/main" val="3347541488"/>
                  </a:ext>
                </a:extLst>
              </a:tr>
              <a:tr h="370840">
                <a:tc>
                  <a:txBody>
                    <a:bodyPr/>
                    <a:lstStyle/>
                    <a:p>
                      <a:r>
                        <a:rPr lang="en-US" b="1" dirty="0"/>
                        <a:t>Group Creation Disabled</a:t>
                      </a:r>
                    </a:p>
                  </a:txBody>
                  <a:tcPr/>
                </a:tc>
                <a:tc>
                  <a:txBody>
                    <a:bodyPr/>
                    <a:lstStyle/>
                    <a:p>
                      <a:r>
                        <a:rPr lang="en-US" dirty="0"/>
                        <a:t>Only show the “classic” create site form</a:t>
                      </a:r>
                    </a:p>
                    <a:p>
                      <a:endParaRPr lang="en-US" dirty="0"/>
                    </a:p>
                    <a:p>
                      <a:r>
                        <a:rPr lang="en-US" b="1" dirty="0"/>
                        <a:t>OR</a:t>
                      </a:r>
                    </a:p>
                    <a:p>
                      <a:endParaRPr lang="en-US" dirty="0"/>
                    </a:p>
                    <a:p>
                      <a:r>
                        <a:rPr lang="en-US" dirty="0"/>
                        <a:t>Show</a:t>
                      </a:r>
                      <a:r>
                        <a:rPr lang="en-US" baseline="0" dirty="0"/>
                        <a:t> a custom form if there is a custom form URL specified in the Site Creation settings.</a:t>
                      </a:r>
                      <a:endParaRPr lang="en-US" dirty="0"/>
                    </a:p>
                  </a:txBody>
                  <a:tcPr/>
                </a:tc>
                <a:tc>
                  <a:txBody>
                    <a:bodyPr/>
                    <a:lstStyle/>
                    <a:p>
                      <a:r>
                        <a:rPr lang="en-US" dirty="0"/>
                        <a:t>“Create site” command is hidden</a:t>
                      </a:r>
                      <a:r>
                        <a:rPr lang="en-US" baseline="0" dirty="0"/>
                        <a:t> for all users.</a:t>
                      </a:r>
                      <a:endParaRPr lang="en-US" dirty="0"/>
                    </a:p>
                  </a:txBody>
                  <a:tcPr/>
                </a:tc>
                <a:extLst>
                  <a:ext uri="{0D108BD9-81ED-4DB2-BD59-A6C34878D82A}">
                    <a16:rowId xmlns:a16="http://schemas.microsoft.com/office/drawing/2014/main" val="3780299116"/>
                  </a:ext>
                </a:extLst>
              </a:tr>
            </a:tbl>
          </a:graphicData>
        </a:graphic>
      </p:graphicFrame>
      <p:sp>
        <p:nvSpPr>
          <p:cNvPr id="6" name="Rectangle 5"/>
          <p:cNvSpPr/>
          <p:nvPr/>
        </p:nvSpPr>
        <p:spPr>
          <a:xfrm>
            <a:off x="406400" y="946047"/>
            <a:ext cx="11734800" cy="1200329"/>
          </a:xfrm>
          <a:prstGeom prst="rect">
            <a:avLst/>
          </a:prstGeom>
        </p:spPr>
        <p:txBody>
          <a:bodyPr wrap="square">
            <a:spAutoFit/>
          </a:bodyPr>
          <a:lstStyle/>
          <a:p>
            <a:r>
              <a:rPr lang="en-US" dirty="0"/>
              <a:t>How to establish settings for managing site creation in SharePoint:</a:t>
            </a:r>
          </a:p>
          <a:p>
            <a:r>
              <a:rPr lang="en-US" dirty="0">
                <a:hlinkClick r:id="rId3"/>
              </a:rPr>
              <a:t>https://support.office.com/en-us/article/Manage-site-creation-in-SharePoint-Online-e72844a3-0171-47c9-befb-e98b23e2dcf9?ui=en-US&amp;rs=en-US&amp;ad=US</a:t>
            </a:r>
            <a:endParaRPr lang="en-US" dirty="0"/>
          </a:p>
          <a:p>
            <a:endParaRPr lang="en-US" dirty="0"/>
          </a:p>
        </p:txBody>
      </p:sp>
    </p:spTree>
    <p:extLst>
      <p:ext uri="{BB962C8B-B14F-4D97-AF65-F5344CB8AC3E}">
        <p14:creationId xmlns:p14="http://schemas.microsoft.com/office/powerpoint/2010/main" val="253337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Sharing</a:t>
            </a:r>
          </a:p>
        </p:txBody>
      </p:sp>
      <p:sp>
        <p:nvSpPr>
          <p:cNvPr id="3" name="Slide Number Placeholder 2"/>
          <p:cNvSpPr>
            <a:spLocks noGrp="1"/>
          </p:cNvSpPr>
          <p:nvPr>
            <p:ph type="sldNum" sz="quarter" idx="12"/>
          </p:nvPr>
        </p:nvSpPr>
        <p:spPr/>
        <p:txBody>
          <a:bodyPr/>
          <a:lstStyle/>
          <a:p>
            <a:fld id="{EA7C8D44-3667-46F6-9772-CC52308E2A7F}" type="slidenum">
              <a:rPr lang="en-US" smtClean="0"/>
              <a:pPr/>
              <a:t>17</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647999823"/>
              </p:ext>
            </p:extLst>
          </p:nvPr>
        </p:nvGraphicFramePr>
        <p:xfrm>
          <a:off x="410028" y="1020286"/>
          <a:ext cx="11328400" cy="167640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84658">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114300" indent="0">
                        <a:buFont typeface="Arial" panose="020B0604020202020204" pitchFamily="34" charset="0"/>
                        <a:buNone/>
                      </a:pPr>
                      <a:r>
                        <a:rPr lang="en-US" sz="1400" dirty="0"/>
                        <a:t>Should users be able to add new guests to the organization? This is the setting that allows/disallows users to be able to collaborate with people from outside your organization.</a:t>
                      </a:r>
                    </a:p>
                  </a:txBody>
                  <a:tcPr/>
                </a:tc>
                <a:tc>
                  <a:txBody>
                    <a:bodyPr/>
                    <a:lstStyle/>
                    <a:p>
                      <a:r>
                        <a:rPr lang="en-US" sz="1400" dirty="0"/>
                        <a:t>In general, you probably don’t want to disable this at the tenant level.</a:t>
                      </a:r>
                    </a:p>
                  </a:txBody>
                  <a:tcPr/>
                </a:tc>
                <a:tc>
                  <a:txBody>
                    <a:bodyPr/>
                    <a:lstStyle/>
                    <a:p>
                      <a:endParaRPr lang="en-US" sz="1400" dirty="0"/>
                    </a:p>
                  </a:txBody>
                  <a:tcPr/>
                </a:tc>
                <a:extLst>
                  <a:ext uri="{0D108BD9-81ED-4DB2-BD59-A6C34878D82A}">
                    <a16:rowId xmlns:a16="http://schemas.microsoft.com/office/drawing/2014/main" val="1761393047"/>
                  </a:ext>
                </a:extLst>
              </a:tr>
            </a:tbl>
          </a:graphicData>
        </a:graphic>
      </p:graphicFrame>
      <p:pic>
        <p:nvPicPr>
          <p:cNvPr id="6" name="Picture 5">
            <a:extLst>
              <a:ext uri="{FF2B5EF4-FFF2-40B4-BE49-F238E27FC236}">
                <a16:creationId xmlns:a16="http://schemas.microsoft.com/office/drawing/2014/main" id="{AEFF021A-21F0-443C-8670-9D6ADE9B8FA2}"/>
              </a:ext>
            </a:extLst>
          </p:cNvPr>
          <p:cNvPicPr>
            <a:picLocks noChangeAspect="1"/>
          </p:cNvPicPr>
          <p:nvPr/>
        </p:nvPicPr>
        <p:blipFill>
          <a:blip r:embed="rId3"/>
          <a:stretch>
            <a:fillRect/>
          </a:stretch>
        </p:blipFill>
        <p:spPr>
          <a:xfrm>
            <a:off x="468773" y="3332165"/>
            <a:ext cx="3853767" cy="2709449"/>
          </a:xfrm>
          <a:prstGeom prst="rect">
            <a:avLst/>
          </a:prstGeom>
        </p:spPr>
      </p:pic>
      <p:pic>
        <p:nvPicPr>
          <p:cNvPr id="7" name="Picture 6">
            <a:extLst>
              <a:ext uri="{FF2B5EF4-FFF2-40B4-BE49-F238E27FC236}">
                <a16:creationId xmlns:a16="http://schemas.microsoft.com/office/drawing/2014/main" id="{1A6BF372-8E10-47B1-A03B-F958A81DF937}"/>
              </a:ext>
            </a:extLst>
          </p:cNvPr>
          <p:cNvPicPr>
            <a:picLocks noChangeAspect="1"/>
          </p:cNvPicPr>
          <p:nvPr/>
        </p:nvPicPr>
        <p:blipFill>
          <a:blip r:embed="rId4"/>
          <a:stretch>
            <a:fillRect/>
          </a:stretch>
        </p:blipFill>
        <p:spPr>
          <a:xfrm>
            <a:off x="5165499" y="3234061"/>
            <a:ext cx="6077262" cy="3359323"/>
          </a:xfrm>
          <a:prstGeom prst="rect">
            <a:avLst/>
          </a:prstGeom>
        </p:spPr>
      </p:pic>
      <p:sp>
        <p:nvSpPr>
          <p:cNvPr id="8" name="TextBox 7">
            <a:extLst>
              <a:ext uri="{FF2B5EF4-FFF2-40B4-BE49-F238E27FC236}">
                <a16:creationId xmlns:a16="http://schemas.microsoft.com/office/drawing/2014/main" id="{D53951D7-5A7B-4EA7-9834-4A7D73F83A71}"/>
              </a:ext>
            </a:extLst>
          </p:cNvPr>
          <p:cNvSpPr txBox="1"/>
          <p:nvPr/>
        </p:nvSpPr>
        <p:spPr>
          <a:xfrm>
            <a:off x="468773" y="6123007"/>
            <a:ext cx="4473616" cy="461665"/>
          </a:xfrm>
          <a:prstGeom prst="rect">
            <a:avLst/>
          </a:prstGeom>
          <a:noFill/>
        </p:spPr>
        <p:txBody>
          <a:bodyPr wrap="square" rtlCol="0">
            <a:spAutoFit/>
          </a:bodyPr>
          <a:lstStyle/>
          <a:p>
            <a:r>
              <a:rPr lang="en-US" sz="1200" dirty="0"/>
              <a:t>For more information, see: </a:t>
            </a:r>
            <a:r>
              <a:rPr lang="en-US" sz="1200" dirty="0">
                <a:hlinkClick r:id="rId5"/>
              </a:rPr>
              <a:t>https://docs.microsoft.com/en-us/sharepoint/turn-external-sharing-on-or-off</a:t>
            </a:r>
            <a:endParaRPr lang="en-US" sz="1200" dirty="0"/>
          </a:p>
        </p:txBody>
      </p:sp>
    </p:spTree>
    <p:extLst>
      <p:ext uri="{BB962C8B-B14F-4D97-AF65-F5344CB8AC3E}">
        <p14:creationId xmlns:p14="http://schemas.microsoft.com/office/powerpoint/2010/main" val="366039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92E2D6-EED6-457A-9E24-0E81D109BD05}"/>
              </a:ext>
            </a:extLst>
          </p:cNvPr>
          <p:cNvSpPr>
            <a:spLocks noGrp="1"/>
          </p:cNvSpPr>
          <p:nvPr>
            <p:ph type="title"/>
          </p:nvPr>
        </p:nvSpPr>
        <p:spPr/>
        <p:txBody>
          <a:bodyPr/>
          <a:lstStyle/>
          <a:p>
            <a:r>
              <a:rPr lang="en-US" dirty="0"/>
              <a:t>Understanding External Sharing</a:t>
            </a:r>
          </a:p>
        </p:txBody>
      </p:sp>
      <p:sp>
        <p:nvSpPr>
          <p:cNvPr id="4" name="Slide Number Placeholder 3">
            <a:extLst>
              <a:ext uri="{FF2B5EF4-FFF2-40B4-BE49-F238E27FC236}">
                <a16:creationId xmlns:a16="http://schemas.microsoft.com/office/drawing/2014/main" id="{77EC03F3-3CCE-428B-BDA3-D4896EA499BF}"/>
              </a:ext>
            </a:extLst>
          </p:cNvPr>
          <p:cNvSpPr>
            <a:spLocks noGrp="1"/>
          </p:cNvSpPr>
          <p:nvPr>
            <p:ph type="sldNum" sz="quarter" idx="12"/>
          </p:nvPr>
        </p:nvSpPr>
        <p:spPr/>
        <p:txBody>
          <a:bodyPr/>
          <a:lstStyle/>
          <a:p>
            <a:fld id="{3AE964A8-DDD4-4FF2-A764-9807D07CA220}" type="slidenum">
              <a:rPr lang="en-US" smtClean="0"/>
              <a:t>18</a:t>
            </a:fld>
            <a:endParaRPr lang="en-US"/>
          </a:p>
        </p:txBody>
      </p:sp>
      <p:pic>
        <p:nvPicPr>
          <p:cNvPr id="5" name="Picture 4">
            <a:extLst>
              <a:ext uri="{FF2B5EF4-FFF2-40B4-BE49-F238E27FC236}">
                <a16:creationId xmlns:a16="http://schemas.microsoft.com/office/drawing/2014/main" id="{623EEF9B-7432-4CF8-86CA-BD6D0EDC6654}"/>
              </a:ext>
            </a:extLst>
          </p:cNvPr>
          <p:cNvPicPr>
            <a:picLocks noChangeAspect="1"/>
          </p:cNvPicPr>
          <p:nvPr/>
        </p:nvPicPr>
        <p:blipFill>
          <a:blip r:embed="rId2"/>
          <a:stretch>
            <a:fillRect/>
          </a:stretch>
        </p:blipFill>
        <p:spPr>
          <a:xfrm>
            <a:off x="2150762" y="1057474"/>
            <a:ext cx="3560634" cy="5562214"/>
          </a:xfrm>
          <a:prstGeom prst="rect">
            <a:avLst/>
          </a:prstGeom>
        </p:spPr>
      </p:pic>
      <p:sp>
        <p:nvSpPr>
          <p:cNvPr id="6" name="Rectangle 5">
            <a:extLst>
              <a:ext uri="{FF2B5EF4-FFF2-40B4-BE49-F238E27FC236}">
                <a16:creationId xmlns:a16="http://schemas.microsoft.com/office/drawing/2014/main" id="{A0166708-0D90-41F5-A71F-EEF82E85E773}"/>
              </a:ext>
            </a:extLst>
          </p:cNvPr>
          <p:cNvSpPr/>
          <p:nvPr/>
        </p:nvSpPr>
        <p:spPr>
          <a:xfrm>
            <a:off x="5711396" y="1187902"/>
            <a:ext cx="4560277" cy="1384995"/>
          </a:xfrm>
          <a:prstGeom prst="rect">
            <a:avLst/>
          </a:prstGeom>
        </p:spPr>
        <p:txBody>
          <a:bodyPr wrap="square">
            <a:spAutoFit/>
          </a:bodyPr>
          <a:lstStyle/>
          <a:p>
            <a:r>
              <a:rPr lang="en-US" sz="1400" dirty="0"/>
              <a:t>For more information, see: </a:t>
            </a:r>
            <a:r>
              <a:rPr lang="en-US" sz="1400" dirty="0">
                <a:hlinkClick r:id="rId3"/>
              </a:rPr>
              <a:t>https://support.office.com/en-us/article/Turn-external-sharing-on-or-off-for-SharePoint-Online-6288296a-b6b7-4ea4-b4ed-c297bf833e30#ID0EAABAAA=Tenant_(global)</a:t>
            </a:r>
            <a:endParaRPr lang="en-US" sz="1400" dirty="0"/>
          </a:p>
          <a:p>
            <a:endParaRPr lang="en-US" sz="1400" dirty="0"/>
          </a:p>
        </p:txBody>
      </p:sp>
      <p:sp>
        <p:nvSpPr>
          <p:cNvPr id="7" name="Rectangle 6">
            <a:extLst>
              <a:ext uri="{FF2B5EF4-FFF2-40B4-BE49-F238E27FC236}">
                <a16:creationId xmlns:a16="http://schemas.microsoft.com/office/drawing/2014/main" id="{9BE31189-ADB4-4F29-923E-D0488F8D1C22}"/>
              </a:ext>
            </a:extLst>
          </p:cNvPr>
          <p:cNvSpPr/>
          <p:nvPr/>
        </p:nvSpPr>
        <p:spPr>
          <a:xfrm>
            <a:off x="5711396" y="2670602"/>
            <a:ext cx="6100142" cy="2800767"/>
          </a:xfrm>
          <a:prstGeom prst="rect">
            <a:avLst/>
          </a:prstGeom>
        </p:spPr>
        <p:txBody>
          <a:bodyPr wrap="square">
            <a:spAutoFit/>
          </a:bodyPr>
          <a:lstStyle/>
          <a:p>
            <a:r>
              <a:rPr lang="en-US" sz="1600" b="1" i="0" dirty="0">
                <a:solidFill>
                  <a:srgbClr val="2F2F2F"/>
                </a:solidFill>
                <a:effectLst/>
                <a:latin typeface="Segoe UI" panose="020B0502040204020203" pitchFamily="34" charset="0"/>
              </a:rPr>
              <a:t>UNDERSTAND THE IMPLICATIONS</a:t>
            </a:r>
          </a:p>
          <a:p>
            <a:pPr marL="285750" indent="-285750">
              <a:buFont typeface="Arial" panose="020B0604020202020204" pitchFamily="34" charset="0"/>
              <a:buChar char="•"/>
            </a:pPr>
            <a:r>
              <a:rPr lang="en-US" sz="1600" b="0" i="0" dirty="0">
                <a:solidFill>
                  <a:srgbClr val="2F2F2F"/>
                </a:solidFill>
                <a:effectLst/>
                <a:latin typeface="Segoe UI" panose="020B0502040204020203" pitchFamily="34" charset="0"/>
              </a:rPr>
              <a:t>The external sharing settings for individual site collections cannot be </a:t>
            </a:r>
            <a:r>
              <a:rPr lang="en-US" sz="1600" b="1" i="1" dirty="0">
                <a:solidFill>
                  <a:srgbClr val="2F2F2F"/>
                </a:solidFill>
                <a:effectLst/>
                <a:latin typeface="Segoe UI" panose="020B0502040204020203" pitchFamily="34" charset="0"/>
              </a:rPr>
              <a:t>less</a:t>
            </a:r>
            <a:r>
              <a:rPr lang="en-US" sz="1600" b="0" i="0" dirty="0">
                <a:solidFill>
                  <a:srgbClr val="2F2F2F"/>
                </a:solidFill>
                <a:effectLst/>
                <a:latin typeface="Segoe UI" panose="020B0502040204020203" pitchFamily="34" charset="0"/>
              </a:rPr>
              <a:t> restrictive than whatever is allowed at the tenant level, but these settings can be </a:t>
            </a:r>
            <a:r>
              <a:rPr lang="en-US" sz="1600" b="1" i="1" dirty="0">
                <a:solidFill>
                  <a:srgbClr val="2F2F2F"/>
                </a:solidFill>
                <a:effectLst/>
                <a:latin typeface="Segoe UI" panose="020B0502040204020203" pitchFamily="34" charset="0"/>
              </a:rPr>
              <a:t>more</a:t>
            </a:r>
            <a:r>
              <a:rPr lang="en-US" sz="1600" b="0" i="0" dirty="0">
                <a:solidFill>
                  <a:srgbClr val="2F2F2F"/>
                </a:solidFill>
                <a:effectLst/>
                <a:latin typeface="Segoe UI" panose="020B0502040204020203" pitchFamily="34" charset="0"/>
              </a:rPr>
              <a:t> restrictive. </a:t>
            </a:r>
          </a:p>
          <a:p>
            <a:pPr marL="285750" indent="-285750">
              <a:buFont typeface="Arial" panose="020B0604020202020204" pitchFamily="34" charset="0"/>
              <a:buChar char="•"/>
            </a:pPr>
            <a:r>
              <a:rPr lang="en-US" sz="1600" b="0" i="0" dirty="0">
                <a:solidFill>
                  <a:srgbClr val="2F2F2F"/>
                </a:solidFill>
                <a:effectLst/>
                <a:latin typeface="Segoe UI" panose="020B0502040204020203" pitchFamily="34" charset="0"/>
              </a:rPr>
              <a:t>For example, if external sharing is turned on at the tenant level, but it is limited to allowing only authenticated users, then that will be the only kind of external sharing you can allow in a specific site collection. </a:t>
            </a:r>
          </a:p>
          <a:p>
            <a:pPr marL="285750" indent="-285750">
              <a:buFont typeface="Arial" panose="020B0604020202020204" pitchFamily="34" charset="0"/>
              <a:buChar char="•"/>
            </a:pPr>
            <a:r>
              <a:rPr lang="en-US" sz="1600" b="0" i="0" dirty="0">
                <a:solidFill>
                  <a:srgbClr val="2F2F2F"/>
                </a:solidFill>
                <a:effectLst/>
                <a:latin typeface="Segoe UI" panose="020B0502040204020203" pitchFamily="34" charset="0"/>
              </a:rPr>
              <a:t>If external sharing through both sign-in and anonymous guest links is allowed at the tenant level, then those options are also available for each site collection.</a:t>
            </a:r>
            <a:endParaRPr lang="en-US" sz="1600" dirty="0"/>
          </a:p>
        </p:txBody>
      </p:sp>
    </p:spTree>
    <p:extLst>
      <p:ext uri="{BB962C8B-B14F-4D97-AF65-F5344CB8AC3E}">
        <p14:creationId xmlns:p14="http://schemas.microsoft.com/office/powerpoint/2010/main" val="134715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Sharing in SharePoint and OneDrive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19</a:t>
            </a:fld>
            <a:endParaRPr lang="en-US" dirty="0"/>
          </a:p>
        </p:txBody>
      </p:sp>
      <p:graphicFrame>
        <p:nvGraphicFramePr>
          <p:cNvPr id="5" name="Content Placeholder 4"/>
          <p:cNvGraphicFramePr>
            <a:graphicFrameLocks noGrp="1"/>
          </p:cNvGraphicFramePr>
          <p:nvPr>
            <p:ph sz="quarter" idx="1"/>
          </p:nvPr>
        </p:nvGraphicFramePr>
        <p:xfrm>
          <a:off x="406400" y="1219200"/>
          <a:ext cx="11328400" cy="124968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1143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SharePoint and OneDrive: What should the default settings be for </a:t>
                      </a:r>
                      <a:r>
                        <a:rPr lang="en-US" sz="1400" b="1" dirty="0"/>
                        <a:t>external</a:t>
                      </a:r>
                      <a:r>
                        <a:rPr lang="en-US" sz="1400" dirty="0"/>
                        <a:t> sharing?</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4453496"/>
                  </a:ext>
                </a:extLst>
              </a:tr>
            </a:tbl>
          </a:graphicData>
        </a:graphic>
      </p:graphicFrame>
      <p:grpSp>
        <p:nvGrpSpPr>
          <p:cNvPr id="13" name="Group 12">
            <a:extLst>
              <a:ext uri="{FF2B5EF4-FFF2-40B4-BE49-F238E27FC236}">
                <a16:creationId xmlns:a16="http://schemas.microsoft.com/office/drawing/2014/main" id="{11423E4B-DC8D-4394-B58F-2ADA50D5A2FB}"/>
              </a:ext>
            </a:extLst>
          </p:cNvPr>
          <p:cNvGrpSpPr/>
          <p:nvPr/>
        </p:nvGrpSpPr>
        <p:grpSpPr>
          <a:xfrm>
            <a:off x="930283" y="2973886"/>
            <a:ext cx="3433313" cy="2872013"/>
            <a:chOff x="406400" y="3152001"/>
            <a:chExt cx="3433313" cy="2872013"/>
          </a:xfrm>
        </p:grpSpPr>
        <p:pic>
          <p:nvPicPr>
            <p:cNvPr id="7" name="Picture 6">
              <a:extLst>
                <a:ext uri="{FF2B5EF4-FFF2-40B4-BE49-F238E27FC236}">
                  <a16:creationId xmlns:a16="http://schemas.microsoft.com/office/drawing/2014/main" id="{B79D3605-25E7-403E-B47F-62CD74843D50}"/>
                </a:ext>
              </a:extLst>
            </p:cNvPr>
            <p:cNvPicPr>
              <a:picLocks noChangeAspect="1"/>
            </p:cNvPicPr>
            <p:nvPr/>
          </p:nvPicPr>
          <p:blipFill>
            <a:blip r:embed="rId3"/>
            <a:stretch>
              <a:fillRect/>
            </a:stretch>
          </p:blipFill>
          <p:spPr>
            <a:xfrm>
              <a:off x="578929" y="3499449"/>
              <a:ext cx="3088256" cy="2524565"/>
            </a:xfrm>
            <a:prstGeom prst="rect">
              <a:avLst/>
            </a:prstGeom>
          </p:spPr>
        </p:pic>
        <p:sp>
          <p:nvSpPr>
            <p:cNvPr id="9" name="TextBox 8">
              <a:extLst>
                <a:ext uri="{FF2B5EF4-FFF2-40B4-BE49-F238E27FC236}">
                  <a16:creationId xmlns:a16="http://schemas.microsoft.com/office/drawing/2014/main" id="{98C78909-7270-4708-BECB-CD6BD2E6AF60}"/>
                </a:ext>
              </a:extLst>
            </p:cNvPr>
            <p:cNvSpPr txBox="1"/>
            <p:nvPr/>
          </p:nvSpPr>
          <p:spPr>
            <a:xfrm>
              <a:off x="406400" y="3152001"/>
              <a:ext cx="3433313" cy="276999"/>
            </a:xfrm>
            <a:prstGeom prst="rect">
              <a:avLst/>
            </a:prstGeom>
            <a:noFill/>
          </p:spPr>
          <p:txBody>
            <a:bodyPr wrap="square" rtlCol="0">
              <a:spAutoFit/>
            </a:bodyPr>
            <a:lstStyle/>
            <a:p>
              <a:r>
                <a:rPr lang="en-US" sz="1200" dirty="0"/>
                <a:t>General Settings in the SharePoint Admin Center</a:t>
              </a:r>
            </a:p>
          </p:txBody>
        </p:sp>
      </p:grpSp>
      <p:grpSp>
        <p:nvGrpSpPr>
          <p:cNvPr id="16" name="Group 15">
            <a:extLst>
              <a:ext uri="{FF2B5EF4-FFF2-40B4-BE49-F238E27FC236}">
                <a16:creationId xmlns:a16="http://schemas.microsoft.com/office/drawing/2014/main" id="{E2CF4F43-88FE-417E-97E5-2193E215641F}"/>
              </a:ext>
            </a:extLst>
          </p:cNvPr>
          <p:cNvGrpSpPr/>
          <p:nvPr/>
        </p:nvGrpSpPr>
        <p:grpSpPr>
          <a:xfrm>
            <a:off x="4815866" y="2982971"/>
            <a:ext cx="3590383" cy="3454155"/>
            <a:chOff x="4862759" y="3186749"/>
            <a:chExt cx="3590383" cy="3454155"/>
          </a:xfrm>
        </p:grpSpPr>
        <p:sp>
          <p:nvSpPr>
            <p:cNvPr id="10" name="TextBox 9">
              <a:extLst>
                <a:ext uri="{FF2B5EF4-FFF2-40B4-BE49-F238E27FC236}">
                  <a16:creationId xmlns:a16="http://schemas.microsoft.com/office/drawing/2014/main" id="{D8850683-6352-44BC-B52D-A45FC44A4F5D}"/>
                </a:ext>
              </a:extLst>
            </p:cNvPr>
            <p:cNvSpPr txBox="1"/>
            <p:nvPr/>
          </p:nvSpPr>
          <p:spPr>
            <a:xfrm>
              <a:off x="4862759" y="3186749"/>
              <a:ext cx="3388676" cy="276999"/>
            </a:xfrm>
            <a:prstGeom prst="rect">
              <a:avLst/>
            </a:prstGeom>
            <a:noFill/>
          </p:spPr>
          <p:txBody>
            <a:bodyPr wrap="square" rtlCol="0">
              <a:spAutoFit/>
            </a:bodyPr>
            <a:lstStyle/>
            <a:p>
              <a:r>
                <a:rPr lang="en-US" sz="1200" dirty="0"/>
                <a:t>General Settings in the OneDrive Admin Center</a:t>
              </a:r>
            </a:p>
          </p:txBody>
        </p:sp>
        <p:pic>
          <p:nvPicPr>
            <p:cNvPr id="15" name="Picture 14">
              <a:extLst>
                <a:ext uri="{FF2B5EF4-FFF2-40B4-BE49-F238E27FC236}">
                  <a16:creationId xmlns:a16="http://schemas.microsoft.com/office/drawing/2014/main" id="{65CE8B43-C63D-4D72-A84F-E3D5972E5A53}"/>
                </a:ext>
              </a:extLst>
            </p:cNvPr>
            <p:cNvPicPr>
              <a:picLocks noChangeAspect="1"/>
            </p:cNvPicPr>
            <p:nvPr/>
          </p:nvPicPr>
          <p:blipFill>
            <a:blip r:embed="rId4"/>
            <a:stretch>
              <a:fillRect/>
            </a:stretch>
          </p:blipFill>
          <p:spPr>
            <a:xfrm>
              <a:off x="4862759" y="3441653"/>
              <a:ext cx="3590383" cy="3199251"/>
            </a:xfrm>
            <a:prstGeom prst="rect">
              <a:avLst/>
            </a:prstGeom>
          </p:spPr>
        </p:pic>
      </p:grpSp>
    </p:spTree>
    <p:extLst>
      <p:ext uri="{BB962C8B-B14F-4D97-AF65-F5344CB8AC3E}">
        <p14:creationId xmlns:p14="http://schemas.microsoft.com/office/powerpoint/2010/main" val="29349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635D-0592-48D6-A025-B8AC240BA509}"/>
              </a:ext>
            </a:extLst>
          </p:cNvPr>
          <p:cNvSpPr>
            <a:spLocks noGrp="1"/>
          </p:cNvSpPr>
          <p:nvPr>
            <p:ph type="title"/>
          </p:nvPr>
        </p:nvSpPr>
        <p:spPr/>
        <p:txBody>
          <a:bodyPr/>
          <a:lstStyle/>
          <a:p>
            <a:r>
              <a:rPr lang="en-US" dirty="0"/>
              <a:t>How to use this document</a:t>
            </a:r>
          </a:p>
        </p:txBody>
      </p:sp>
      <p:sp>
        <p:nvSpPr>
          <p:cNvPr id="3" name="Content Placeholder 2">
            <a:extLst>
              <a:ext uri="{FF2B5EF4-FFF2-40B4-BE49-F238E27FC236}">
                <a16:creationId xmlns:a16="http://schemas.microsoft.com/office/drawing/2014/main" id="{8C03FAD6-ECBB-4D0A-8323-190088762F72}"/>
              </a:ext>
            </a:extLst>
          </p:cNvPr>
          <p:cNvSpPr>
            <a:spLocks noGrp="1"/>
          </p:cNvSpPr>
          <p:nvPr>
            <p:ph idx="1"/>
          </p:nvPr>
        </p:nvSpPr>
        <p:spPr/>
        <p:txBody>
          <a:bodyPr/>
          <a:lstStyle/>
          <a:p>
            <a:r>
              <a:rPr lang="en-US" dirty="0"/>
              <a:t>The key to successful plans for Office 365 governance starts with having the right conversations with the right individuals at the right time.  </a:t>
            </a:r>
          </a:p>
          <a:p>
            <a:r>
              <a:rPr lang="en-US" dirty="0"/>
              <a:t>If you start with the right questions, you can build your governance content from the answers.</a:t>
            </a:r>
          </a:p>
          <a:p>
            <a:r>
              <a:rPr lang="en-US" dirty="0"/>
              <a:t>This document is designed to help guide you through the questions in a series of conversations, designed to cover the “big questions” first and then make more detailed decisions after the big decisions are made.</a:t>
            </a:r>
          </a:p>
          <a:p>
            <a:r>
              <a:rPr lang="en-US" dirty="0"/>
              <a:t>Note: As of June 2019, this document no longer includes questions and guidance relevant for only SharePoint 2013. If you would like a copy of the “legacy” version of this document, please send a request to sue@susanhanley.com.</a:t>
            </a:r>
          </a:p>
        </p:txBody>
      </p:sp>
      <p:sp>
        <p:nvSpPr>
          <p:cNvPr id="4" name="Slide Number Placeholder 3">
            <a:extLst>
              <a:ext uri="{FF2B5EF4-FFF2-40B4-BE49-F238E27FC236}">
                <a16:creationId xmlns:a16="http://schemas.microsoft.com/office/drawing/2014/main" id="{41E16A02-5BD8-407D-A9F9-A005FD6EDC9E}"/>
              </a:ext>
            </a:extLst>
          </p:cNvPr>
          <p:cNvSpPr>
            <a:spLocks noGrp="1"/>
          </p:cNvSpPr>
          <p:nvPr>
            <p:ph type="sldNum" sz="quarter" idx="12"/>
          </p:nvPr>
        </p:nvSpPr>
        <p:spPr/>
        <p:txBody>
          <a:bodyPr/>
          <a:lstStyle/>
          <a:p>
            <a:fld id="{3AE964A8-DDD4-4FF2-A764-9807D07CA220}" type="slidenum">
              <a:rPr lang="en-US" smtClean="0"/>
              <a:t>2</a:t>
            </a:fld>
            <a:endParaRPr lang="en-US" dirty="0"/>
          </a:p>
        </p:txBody>
      </p:sp>
    </p:spTree>
    <p:extLst>
      <p:ext uri="{BB962C8B-B14F-4D97-AF65-F5344CB8AC3E}">
        <p14:creationId xmlns:p14="http://schemas.microsoft.com/office/powerpoint/2010/main" val="296746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54DE-D792-45EE-8B4A-43AD3EFB6F70}"/>
              </a:ext>
            </a:extLst>
          </p:cNvPr>
          <p:cNvSpPr>
            <a:spLocks noGrp="1"/>
          </p:cNvSpPr>
          <p:nvPr>
            <p:ph type="title"/>
          </p:nvPr>
        </p:nvSpPr>
        <p:spPr/>
        <p:txBody>
          <a:bodyPr/>
          <a:lstStyle/>
          <a:p>
            <a:r>
              <a:rPr lang="en-US" dirty="0"/>
              <a:t>Details to support the discussion</a:t>
            </a:r>
          </a:p>
        </p:txBody>
      </p:sp>
      <p:pic>
        <p:nvPicPr>
          <p:cNvPr id="5" name="Content Placeholder 4">
            <a:extLst>
              <a:ext uri="{FF2B5EF4-FFF2-40B4-BE49-F238E27FC236}">
                <a16:creationId xmlns:a16="http://schemas.microsoft.com/office/drawing/2014/main" id="{F374D28E-4AAB-4E41-BD65-885862135C64}"/>
              </a:ext>
            </a:extLst>
          </p:cNvPr>
          <p:cNvPicPr>
            <a:picLocks noGrp="1" noChangeAspect="1"/>
          </p:cNvPicPr>
          <p:nvPr>
            <p:ph idx="1"/>
          </p:nvPr>
        </p:nvPicPr>
        <p:blipFill>
          <a:blip r:embed="rId2"/>
          <a:stretch>
            <a:fillRect/>
          </a:stretch>
        </p:blipFill>
        <p:spPr>
          <a:xfrm>
            <a:off x="2370143" y="1714164"/>
            <a:ext cx="7451713" cy="3813994"/>
          </a:xfrm>
          <a:prstGeom prst="rect">
            <a:avLst/>
          </a:prstGeom>
        </p:spPr>
      </p:pic>
      <p:sp>
        <p:nvSpPr>
          <p:cNvPr id="4" name="Slide Number Placeholder 3">
            <a:extLst>
              <a:ext uri="{FF2B5EF4-FFF2-40B4-BE49-F238E27FC236}">
                <a16:creationId xmlns:a16="http://schemas.microsoft.com/office/drawing/2014/main" id="{D85B70F2-CCB8-4552-98F6-7F014E41CF3B}"/>
              </a:ext>
            </a:extLst>
          </p:cNvPr>
          <p:cNvSpPr>
            <a:spLocks noGrp="1"/>
          </p:cNvSpPr>
          <p:nvPr>
            <p:ph type="sldNum" sz="quarter" idx="12"/>
          </p:nvPr>
        </p:nvSpPr>
        <p:spPr/>
        <p:txBody>
          <a:bodyPr/>
          <a:lstStyle/>
          <a:p>
            <a:fld id="{3AE964A8-DDD4-4FF2-A764-9807D07CA220}" type="slidenum">
              <a:rPr lang="en-US" smtClean="0"/>
              <a:t>20</a:t>
            </a:fld>
            <a:endParaRPr lang="en-US"/>
          </a:p>
        </p:txBody>
      </p:sp>
    </p:spTree>
    <p:extLst>
      <p:ext uri="{BB962C8B-B14F-4D97-AF65-F5344CB8AC3E}">
        <p14:creationId xmlns:p14="http://schemas.microsoft.com/office/powerpoint/2010/main" val="331397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Access Decisions for Office 365 Groups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21</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672330201"/>
              </p:ext>
            </p:extLst>
          </p:nvPr>
        </p:nvGraphicFramePr>
        <p:xfrm>
          <a:off x="261257" y="1055914"/>
          <a:ext cx="11455400" cy="3235960"/>
        </p:xfrm>
        <a:graphic>
          <a:graphicData uri="http://schemas.openxmlformats.org/drawingml/2006/table">
            <a:tbl>
              <a:tblPr firstRow="1" bandRow="1">
                <a:tableStyleId>{5C22544A-7EE6-4342-B048-85BDC9FD1C3A}</a:tableStyleId>
              </a:tblPr>
              <a:tblGrid>
                <a:gridCol w="5856702">
                  <a:extLst>
                    <a:ext uri="{9D8B030D-6E8A-4147-A177-3AD203B41FA5}">
                      <a16:colId xmlns:a16="http://schemas.microsoft.com/office/drawing/2014/main" val="20000"/>
                    </a:ext>
                  </a:extLst>
                </a:gridCol>
                <a:gridCol w="3173455">
                  <a:extLst>
                    <a:ext uri="{9D8B030D-6E8A-4147-A177-3AD203B41FA5}">
                      <a16:colId xmlns:a16="http://schemas.microsoft.com/office/drawing/2014/main" val="20001"/>
                    </a:ext>
                  </a:extLst>
                </a:gridCol>
                <a:gridCol w="2425243">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Do we need to allow or block guest access to any specific domains? For example</a:t>
                      </a:r>
                      <a:r>
                        <a:rPr kumimoji="0" lang="en-US" sz="1400" b="0" i="0" kern="1200" dirty="0">
                          <a:solidFill>
                            <a:schemeClr val="dk1"/>
                          </a:solidFill>
                          <a:effectLst/>
                          <a:latin typeface="+mn-lt"/>
                          <a:ea typeface="+mn-ea"/>
                          <a:cs typeface="+mn-cs"/>
                        </a:rPr>
                        <a:t>, your business (Contoso) has a partnership with another business (</a:t>
                      </a:r>
                      <a:r>
                        <a:rPr kumimoji="0" lang="en-US" sz="1400" b="0" i="0" kern="1200" dirty="0" err="1">
                          <a:solidFill>
                            <a:schemeClr val="dk1"/>
                          </a:solidFill>
                          <a:effectLst/>
                          <a:latin typeface="+mn-lt"/>
                          <a:ea typeface="+mn-ea"/>
                          <a:cs typeface="+mn-cs"/>
                        </a:rPr>
                        <a:t>Fabrikam</a:t>
                      </a:r>
                      <a:r>
                        <a:rPr kumimoji="0" lang="en-US" sz="1400" b="0" i="0" kern="1200" dirty="0">
                          <a:solidFill>
                            <a:schemeClr val="dk1"/>
                          </a:solidFill>
                          <a:effectLst/>
                          <a:latin typeface="+mn-lt"/>
                          <a:ea typeface="+mn-ea"/>
                          <a:cs typeface="+mn-cs"/>
                        </a:rPr>
                        <a:t>). You can add </a:t>
                      </a:r>
                      <a:r>
                        <a:rPr kumimoji="0" lang="en-US" sz="1400" b="0" i="0" kern="1200" dirty="0" err="1">
                          <a:solidFill>
                            <a:schemeClr val="dk1"/>
                          </a:solidFill>
                          <a:effectLst/>
                          <a:latin typeface="+mn-lt"/>
                          <a:ea typeface="+mn-ea"/>
                          <a:cs typeface="+mn-cs"/>
                        </a:rPr>
                        <a:t>Fabrikam</a:t>
                      </a:r>
                      <a:r>
                        <a:rPr kumimoji="0" lang="en-US" sz="1400" b="0" i="0" kern="1200" dirty="0">
                          <a:solidFill>
                            <a:schemeClr val="dk1"/>
                          </a:solidFill>
                          <a:effectLst/>
                          <a:latin typeface="+mn-lt"/>
                          <a:ea typeface="+mn-ea"/>
                          <a:cs typeface="+mn-cs"/>
                        </a:rPr>
                        <a:t> to your Allow list so your users can add those guests to their groups.</a:t>
                      </a:r>
                    </a:p>
                    <a:p>
                      <a:r>
                        <a:rPr kumimoji="0" lang="en-US" sz="1400" b="0" i="0" kern="1200" dirty="0">
                          <a:solidFill>
                            <a:schemeClr val="dk1"/>
                          </a:solidFill>
                          <a:effectLst/>
                          <a:latin typeface="+mn-lt"/>
                          <a:ea typeface="+mn-ea"/>
                          <a:cs typeface="+mn-cs"/>
                        </a:rPr>
                        <a:t>Or, you want to block personal email address domains. You can set up a Block list that contains domains like Gmail.com and Outlook.com. See more: </a:t>
                      </a:r>
                      <a:r>
                        <a:rPr kumimoji="0" lang="en-US" sz="1400" b="0" i="0" kern="1200" dirty="0">
                          <a:solidFill>
                            <a:schemeClr val="dk1"/>
                          </a:solidFill>
                          <a:effectLst/>
                          <a:latin typeface="+mn-lt"/>
                          <a:ea typeface="+mn-ea"/>
                          <a:cs typeface="+mn-cs"/>
                          <a:hlinkClick r:id="rId2"/>
                        </a:rPr>
                        <a:t>https://technet.microsoft.com/library/a86bb46f-0e5b-43a3-b6ef-7394f344a8da</a:t>
                      </a:r>
                      <a:endParaRPr kumimoji="0" lang="en-US" sz="1400" b="0" i="0" kern="1200" dirty="0">
                        <a:solidFill>
                          <a:schemeClr val="dk1"/>
                        </a:solidFill>
                        <a:effectLst/>
                        <a:latin typeface="+mn-lt"/>
                        <a:ea typeface="+mn-ea"/>
                        <a:cs typeface="+mn-cs"/>
                      </a:endParaRPr>
                    </a:p>
                    <a:p>
                      <a:endParaRPr kumimoji="0" lang="en-US" sz="1400" b="0" i="0" kern="1200" dirty="0">
                        <a:solidFill>
                          <a:schemeClr val="dk1"/>
                        </a:solidFill>
                        <a:effectLst/>
                        <a:latin typeface="+mn-lt"/>
                        <a:ea typeface="+mn-ea"/>
                        <a:cs typeface="+mn-cs"/>
                      </a:endParaRPr>
                    </a:p>
                    <a:p>
                      <a:r>
                        <a:rPr kumimoji="0" lang="en-US" sz="1400" b="0" i="0" kern="1200" dirty="0">
                          <a:solidFill>
                            <a:schemeClr val="dk1"/>
                          </a:solidFill>
                          <a:effectLst/>
                          <a:latin typeface="+mn-lt"/>
                          <a:ea typeface="+mn-ea"/>
                          <a:cs typeface="+mn-cs"/>
                        </a:rPr>
                        <a:t>See also: Adding guests to Office 365 Groups: </a:t>
                      </a:r>
                      <a:r>
                        <a:rPr lang="en-US" sz="1400" dirty="0">
                          <a:hlinkClick r:id="rId3"/>
                        </a:rPr>
                        <a:t>https://support.office.com/en-gb/article/adding-guests-to-office-365-groups-bfc7a840-868f-4fd6-a390-f347bf51aff6</a:t>
                      </a:r>
                      <a:endParaRPr kumimoji="0" lang="en-US" sz="1400" b="0" i="0" kern="1200" dirty="0">
                        <a:solidFill>
                          <a:schemeClr val="dk1"/>
                        </a:solidFill>
                        <a:effectLst/>
                        <a:latin typeface="+mn-lt"/>
                        <a:ea typeface="+mn-ea"/>
                        <a:cs typeface="+mn-cs"/>
                      </a:endParaRPr>
                    </a:p>
                    <a:p>
                      <a:endParaRPr kumimoji="0" lang="en-US" sz="1400" b="0" i="0" kern="1200" dirty="0">
                        <a:solidFill>
                          <a:schemeClr val="dk1"/>
                        </a:solidFill>
                        <a:effectLst/>
                        <a:latin typeface="+mn-lt"/>
                        <a:ea typeface="+mn-ea"/>
                        <a:cs typeface="+mn-cs"/>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957007140"/>
                  </a:ext>
                </a:extLst>
              </a:tr>
            </a:tbl>
          </a:graphicData>
        </a:graphic>
      </p:graphicFrame>
    </p:spTree>
    <p:extLst>
      <p:ext uri="{BB962C8B-B14F-4D97-AF65-F5344CB8AC3E}">
        <p14:creationId xmlns:p14="http://schemas.microsoft.com/office/powerpoint/2010/main" val="323537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Sharing</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22</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22122188"/>
              </p:ext>
            </p:extLst>
          </p:nvPr>
        </p:nvGraphicFramePr>
        <p:xfrm>
          <a:off x="410028" y="1005068"/>
          <a:ext cx="11328400" cy="2743200"/>
        </p:xfrm>
        <a:graphic>
          <a:graphicData uri="http://schemas.openxmlformats.org/drawingml/2006/table">
            <a:tbl>
              <a:tblPr firstRow="1" bandRow="1">
                <a:tableStyleId>{5C22544A-7EE6-4342-B048-85BDC9FD1C3A}</a:tableStyleId>
              </a:tblPr>
              <a:tblGrid>
                <a:gridCol w="5038055">
                  <a:extLst>
                    <a:ext uri="{9D8B030D-6E8A-4147-A177-3AD203B41FA5}">
                      <a16:colId xmlns:a16="http://schemas.microsoft.com/office/drawing/2014/main" val="20000"/>
                    </a:ext>
                  </a:extLst>
                </a:gridCol>
                <a:gridCol w="385194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b="1" dirty="0"/>
                        <a:t>Additional settings: </a:t>
                      </a:r>
                      <a:r>
                        <a:rPr lang="en-US" sz="1400" b="0" dirty="0"/>
                        <a:t>Do business needs require updates to any of these additional default External Sharing settings.</a:t>
                      </a:r>
                      <a:endParaRPr lang="en-US" sz="1400" b="1" dirty="0"/>
                    </a:p>
                    <a:p>
                      <a:endParaRPr lang="en-US" sz="1400" dirty="0"/>
                    </a:p>
                    <a:p>
                      <a:endParaRPr lang="en-US" sz="1400" dirty="0"/>
                    </a:p>
                    <a:p>
                      <a:endParaRPr lang="en-US" sz="1400" dirty="0"/>
                    </a:p>
                    <a:p>
                      <a:endParaRPr lang="en-US" sz="1400" dirty="0"/>
                    </a:p>
                    <a:p>
                      <a:endParaRPr lang="en-US" sz="1400" dirty="0"/>
                    </a:p>
                  </a:txBody>
                  <a:tcPr/>
                </a:tc>
                <a:tc>
                  <a: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76FE445-C085-45ED-A706-CF300BCD576D}"/>
              </a:ext>
            </a:extLst>
          </p:cNvPr>
          <p:cNvPicPr>
            <a:picLocks noChangeAspect="1"/>
          </p:cNvPicPr>
          <p:nvPr/>
        </p:nvPicPr>
        <p:blipFill>
          <a:blip r:embed="rId3"/>
          <a:stretch>
            <a:fillRect/>
          </a:stretch>
        </p:blipFill>
        <p:spPr>
          <a:xfrm>
            <a:off x="2453832" y="2453878"/>
            <a:ext cx="6071287" cy="4247864"/>
          </a:xfrm>
          <a:prstGeom prst="rect">
            <a:avLst/>
          </a:prstGeom>
        </p:spPr>
      </p:pic>
    </p:spTree>
    <p:extLst>
      <p:ext uri="{BB962C8B-B14F-4D97-AF65-F5344CB8AC3E}">
        <p14:creationId xmlns:p14="http://schemas.microsoft.com/office/powerpoint/2010/main" val="67210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Sharing Links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23</a:t>
            </a:fld>
            <a:endParaRPr lang="en-US" dirty="0"/>
          </a:p>
        </p:txBody>
      </p:sp>
      <p:graphicFrame>
        <p:nvGraphicFramePr>
          <p:cNvPr id="5" name="Content Placeholder 4"/>
          <p:cNvGraphicFramePr>
            <a:graphicFrameLocks noGrp="1"/>
          </p:cNvGraphicFramePr>
          <p:nvPr>
            <p:ph sz="quarter" idx="1"/>
          </p:nvPr>
        </p:nvGraphicFramePr>
        <p:xfrm>
          <a:off x="406400" y="1219200"/>
          <a:ext cx="11328400" cy="274320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1143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What advanced settings do we want for </a:t>
                      </a:r>
                      <a:r>
                        <a:rPr lang="en-US" sz="1400" b="1" dirty="0"/>
                        <a:t>shareable links</a:t>
                      </a:r>
                      <a:r>
                        <a:rPr lang="en-US"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For team collaboration, usually Edit links are preferred. But for communication sites, the default link should almost always be View. If the default link is Edit, Communication Site owners must be trained to select the appropriate link when sharing or publishing document links to avoid accidentally giving away the keys to the castle!</a:t>
                      </a:r>
                    </a:p>
                    <a:p>
                      <a:endParaRPr lang="en-US" sz="1400" dirty="0"/>
                    </a:p>
                  </a:txBody>
                  <a:tcPr/>
                </a:tc>
                <a:tc>
                  <a:txBody>
                    <a:bodyPr/>
                    <a:lstStyle/>
                    <a:p>
                      <a:endParaRPr lang="en-US" sz="1400" dirty="0"/>
                    </a:p>
                  </a:txBody>
                  <a:tcPr/>
                </a:tc>
                <a:extLst>
                  <a:ext uri="{0D108BD9-81ED-4DB2-BD59-A6C34878D82A}">
                    <a16:rowId xmlns:a16="http://schemas.microsoft.com/office/drawing/2014/main" val="4188085104"/>
                  </a:ext>
                </a:extLst>
              </a:tr>
            </a:tbl>
          </a:graphicData>
        </a:graphic>
      </p:graphicFrame>
      <p:sp>
        <p:nvSpPr>
          <p:cNvPr id="11" name="Rectangle 10">
            <a:extLst>
              <a:ext uri="{FF2B5EF4-FFF2-40B4-BE49-F238E27FC236}">
                <a16:creationId xmlns:a16="http://schemas.microsoft.com/office/drawing/2014/main" id="{CB203368-16D0-4A95-AA1B-4169F623727B}"/>
              </a:ext>
            </a:extLst>
          </p:cNvPr>
          <p:cNvSpPr/>
          <p:nvPr/>
        </p:nvSpPr>
        <p:spPr>
          <a:xfrm>
            <a:off x="261257" y="6437126"/>
            <a:ext cx="4293490" cy="276999"/>
          </a:xfrm>
          <a:prstGeom prst="rect">
            <a:avLst/>
          </a:prstGeom>
        </p:spPr>
        <p:txBody>
          <a:bodyPr wrap="square">
            <a:spAutoFit/>
          </a:bodyPr>
          <a:lstStyle/>
          <a:p>
            <a:r>
              <a:rPr lang="en-US" sz="1200" dirty="0"/>
              <a:t>https://docs.microsoft.com/en-gb/onedrive/manage-sharing</a:t>
            </a:r>
          </a:p>
        </p:txBody>
      </p:sp>
      <p:pic>
        <p:nvPicPr>
          <p:cNvPr id="12" name="Picture 11">
            <a:extLst>
              <a:ext uri="{FF2B5EF4-FFF2-40B4-BE49-F238E27FC236}">
                <a16:creationId xmlns:a16="http://schemas.microsoft.com/office/drawing/2014/main" id="{B4C9241A-AAB5-44A7-AFE1-1771B5019772}"/>
              </a:ext>
            </a:extLst>
          </p:cNvPr>
          <p:cNvPicPr>
            <a:picLocks noChangeAspect="1"/>
          </p:cNvPicPr>
          <p:nvPr/>
        </p:nvPicPr>
        <p:blipFill>
          <a:blip r:embed="rId3"/>
          <a:stretch>
            <a:fillRect/>
          </a:stretch>
        </p:blipFill>
        <p:spPr>
          <a:xfrm>
            <a:off x="833887" y="3279539"/>
            <a:ext cx="3041614" cy="2794041"/>
          </a:xfrm>
          <a:prstGeom prst="rect">
            <a:avLst/>
          </a:prstGeom>
        </p:spPr>
      </p:pic>
    </p:spTree>
    <p:extLst>
      <p:ext uri="{BB962C8B-B14F-4D97-AF65-F5344CB8AC3E}">
        <p14:creationId xmlns:p14="http://schemas.microsoft.com/office/powerpoint/2010/main" val="192913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SharePoint Site Sharing and Access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93241853"/>
              </p:ext>
            </p:extLst>
          </p:nvPr>
        </p:nvGraphicFramePr>
        <p:xfrm>
          <a:off x="406400" y="1219200"/>
          <a:ext cx="11328400" cy="124968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1143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Should all members or just site owners be able to share individual documents and folders? (site-specific setting)</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4453496"/>
                  </a:ext>
                </a:extLst>
              </a:tr>
            </a:tbl>
          </a:graphicData>
        </a:graphic>
      </p:graphicFrame>
      <p:grpSp>
        <p:nvGrpSpPr>
          <p:cNvPr id="8" name="Group 7">
            <a:extLst>
              <a:ext uri="{FF2B5EF4-FFF2-40B4-BE49-F238E27FC236}">
                <a16:creationId xmlns:a16="http://schemas.microsoft.com/office/drawing/2014/main" id="{46CF9511-82AB-4D4D-82D0-BC27810F0B26}"/>
              </a:ext>
            </a:extLst>
          </p:cNvPr>
          <p:cNvGrpSpPr/>
          <p:nvPr/>
        </p:nvGrpSpPr>
        <p:grpSpPr>
          <a:xfrm>
            <a:off x="511305" y="3330738"/>
            <a:ext cx="6591639" cy="2567733"/>
            <a:chOff x="574565" y="3588589"/>
            <a:chExt cx="6591639" cy="2567733"/>
          </a:xfrm>
        </p:grpSpPr>
        <p:pic>
          <p:nvPicPr>
            <p:cNvPr id="4" name="Picture 3">
              <a:extLst>
                <a:ext uri="{FF2B5EF4-FFF2-40B4-BE49-F238E27FC236}">
                  <a16:creationId xmlns:a16="http://schemas.microsoft.com/office/drawing/2014/main" id="{A3C97102-46D3-4E4E-A73F-97E0A7CED515}"/>
                </a:ext>
              </a:extLst>
            </p:cNvPr>
            <p:cNvPicPr>
              <a:picLocks noChangeAspect="1"/>
            </p:cNvPicPr>
            <p:nvPr/>
          </p:nvPicPr>
          <p:blipFill>
            <a:blip r:embed="rId3"/>
            <a:stretch>
              <a:fillRect/>
            </a:stretch>
          </p:blipFill>
          <p:spPr>
            <a:xfrm>
              <a:off x="574565" y="3933708"/>
              <a:ext cx="6591639" cy="2222614"/>
            </a:xfrm>
            <a:prstGeom prst="rect">
              <a:avLst/>
            </a:prstGeom>
          </p:spPr>
        </p:pic>
        <p:sp>
          <p:nvSpPr>
            <p:cNvPr id="6" name="TextBox 5">
              <a:extLst>
                <a:ext uri="{FF2B5EF4-FFF2-40B4-BE49-F238E27FC236}">
                  <a16:creationId xmlns:a16="http://schemas.microsoft.com/office/drawing/2014/main" id="{67D7DF54-0BBC-4D7F-BCE6-B0D2D6F938D3}"/>
                </a:ext>
              </a:extLst>
            </p:cNvPr>
            <p:cNvSpPr txBox="1"/>
            <p:nvPr/>
          </p:nvSpPr>
          <p:spPr>
            <a:xfrm>
              <a:off x="574565" y="3588589"/>
              <a:ext cx="5003320" cy="307777"/>
            </a:xfrm>
            <a:prstGeom prst="rect">
              <a:avLst/>
            </a:prstGeom>
            <a:noFill/>
          </p:spPr>
          <p:txBody>
            <a:bodyPr wrap="square" rtlCol="0">
              <a:spAutoFit/>
            </a:bodyPr>
            <a:lstStyle/>
            <a:p>
              <a:r>
                <a:rPr lang="en-US" sz="1400" dirty="0"/>
                <a:t>Default Settings – set at the site collection level:</a:t>
              </a:r>
            </a:p>
          </p:txBody>
        </p:sp>
      </p:grpSp>
    </p:spTree>
    <p:extLst>
      <p:ext uri="{BB962C8B-B14F-4D97-AF65-F5344CB8AC3E}">
        <p14:creationId xmlns:p14="http://schemas.microsoft.com/office/powerpoint/2010/main" val="1219473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SharePoint and OneDrive | Notifications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25</a:t>
            </a:fld>
            <a:endParaRPr lang="en-US" dirty="0"/>
          </a:p>
        </p:txBody>
      </p:sp>
      <p:graphicFrame>
        <p:nvGraphicFramePr>
          <p:cNvPr id="5" name="Content Placeholder 4"/>
          <p:cNvGraphicFramePr>
            <a:graphicFrameLocks noGrp="1"/>
          </p:cNvGraphicFramePr>
          <p:nvPr>
            <p:ph sz="quarter" idx="1"/>
          </p:nvPr>
        </p:nvGraphicFramePr>
        <p:xfrm>
          <a:off x="406400" y="1219200"/>
          <a:ext cx="11328400" cy="4541520"/>
        </p:xfrm>
        <a:graphic>
          <a:graphicData uri="http://schemas.openxmlformats.org/drawingml/2006/table">
            <a:tbl>
              <a:tblPr firstRow="1" bandRow="1">
                <a:tableStyleId>{5C22544A-7EE6-4342-B048-85BDC9FD1C3A}</a:tableStyleId>
              </a:tblPr>
              <a:tblGrid>
                <a:gridCol w="5038055">
                  <a:extLst>
                    <a:ext uri="{9D8B030D-6E8A-4147-A177-3AD203B41FA5}">
                      <a16:colId xmlns:a16="http://schemas.microsoft.com/office/drawing/2014/main" val="20000"/>
                    </a:ext>
                  </a:extLst>
                </a:gridCol>
                <a:gridCol w="385194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b="1" dirty="0"/>
                        <a:t>SharePoint Notifications: </a:t>
                      </a:r>
                      <a:r>
                        <a:rPr lang="en-US" sz="1400" b="0" dirty="0"/>
                        <a:t>What settings do we want for SharePoint notifications?</a:t>
                      </a:r>
                      <a:endParaRPr lang="en-US" sz="1400" b="1" dirty="0"/>
                    </a:p>
                    <a:p>
                      <a:endParaRPr lang="en-US" sz="1400" dirty="0"/>
                    </a:p>
                    <a:p>
                      <a:endParaRPr lang="en-US" sz="1400" dirty="0"/>
                    </a:p>
                    <a:p>
                      <a:endParaRPr lang="en-US" sz="1400" dirty="0"/>
                    </a:p>
                    <a:p>
                      <a:endParaRPr lang="en-US" sz="1400" dirty="0"/>
                    </a:p>
                    <a:p>
                      <a:endParaRPr lang="en-US" sz="1400" dirty="0"/>
                    </a:p>
                  </a:txBody>
                  <a:tcPr/>
                </a:tc>
                <a:tc>
                  <a: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90393">
                <a:tc>
                  <a:txBody>
                    <a:bodyPr/>
                    <a:lstStyle/>
                    <a:p>
                      <a:r>
                        <a:rPr lang="en-US" sz="1400" b="1" dirty="0"/>
                        <a:t>OneDrive Notifications: </a:t>
                      </a:r>
                      <a:r>
                        <a:rPr lang="en-US" sz="1400" b="0" dirty="0"/>
                        <a:t>What settings do we want for OneDrive notifications?</a:t>
                      </a:r>
                    </a:p>
                    <a:p>
                      <a:endParaRPr lang="en-US" sz="1400" b="0" dirty="0"/>
                    </a:p>
                    <a:p>
                      <a:endParaRPr lang="en-US" sz="1400" b="0" dirty="0"/>
                    </a:p>
                    <a:p>
                      <a:endParaRPr lang="en-US" sz="1400" b="1" dirty="0"/>
                    </a:p>
                    <a:p>
                      <a:endParaRPr lang="en-US" sz="1400" b="1" dirty="0"/>
                    </a:p>
                    <a:p>
                      <a:endParaRPr lang="en-US" sz="1400" b="1" dirty="0"/>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pic>
        <p:nvPicPr>
          <p:cNvPr id="15" name="Picture 14">
            <a:extLst>
              <a:ext uri="{FF2B5EF4-FFF2-40B4-BE49-F238E27FC236}">
                <a16:creationId xmlns:a16="http://schemas.microsoft.com/office/drawing/2014/main" id="{58BA5B60-30DE-4D44-991A-66F02AF6708B}"/>
              </a:ext>
            </a:extLst>
          </p:cNvPr>
          <p:cNvPicPr>
            <a:picLocks noChangeAspect="1"/>
          </p:cNvPicPr>
          <p:nvPr/>
        </p:nvPicPr>
        <p:blipFill>
          <a:blip r:embed="rId3"/>
          <a:stretch>
            <a:fillRect/>
          </a:stretch>
        </p:blipFill>
        <p:spPr>
          <a:xfrm>
            <a:off x="2288255" y="4603984"/>
            <a:ext cx="3065254" cy="1833142"/>
          </a:xfrm>
          <a:prstGeom prst="rect">
            <a:avLst/>
          </a:prstGeom>
        </p:spPr>
      </p:pic>
      <p:pic>
        <p:nvPicPr>
          <p:cNvPr id="4" name="Picture 3">
            <a:extLst>
              <a:ext uri="{FF2B5EF4-FFF2-40B4-BE49-F238E27FC236}">
                <a16:creationId xmlns:a16="http://schemas.microsoft.com/office/drawing/2014/main" id="{76DA9D0C-4BBC-42BF-B74C-FBB2EC9EE067}"/>
              </a:ext>
            </a:extLst>
          </p:cNvPr>
          <p:cNvPicPr>
            <a:picLocks noChangeAspect="1"/>
          </p:cNvPicPr>
          <p:nvPr/>
        </p:nvPicPr>
        <p:blipFill>
          <a:blip r:embed="rId4"/>
          <a:stretch>
            <a:fillRect/>
          </a:stretch>
        </p:blipFill>
        <p:spPr>
          <a:xfrm>
            <a:off x="2567140" y="2418816"/>
            <a:ext cx="2786369" cy="1404892"/>
          </a:xfrm>
          <a:prstGeom prst="rect">
            <a:avLst/>
          </a:prstGeom>
        </p:spPr>
      </p:pic>
    </p:spTree>
    <p:extLst>
      <p:ext uri="{BB962C8B-B14F-4D97-AF65-F5344CB8AC3E}">
        <p14:creationId xmlns:p14="http://schemas.microsoft.com/office/powerpoint/2010/main" val="189402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 and Access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26</a:t>
            </a:fld>
            <a:endParaRPr lang="en-US" dirty="0"/>
          </a:p>
        </p:txBody>
      </p:sp>
      <p:graphicFrame>
        <p:nvGraphicFramePr>
          <p:cNvPr id="5" name="Content Placeholder 4"/>
          <p:cNvGraphicFramePr>
            <a:graphicFrameLocks noGrp="1"/>
          </p:cNvGraphicFramePr>
          <p:nvPr>
            <p:ph sz="quarter" idx="1"/>
          </p:nvPr>
        </p:nvGraphicFramePr>
        <p:xfrm>
          <a:off x="612396" y="1219200"/>
          <a:ext cx="11122404" cy="5181600"/>
        </p:xfrm>
        <a:graphic>
          <a:graphicData uri="http://schemas.openxmlformats.org/drawingml/2006/table">
            <a:tbl>
              <a:tblPr firstRow="1" bandRow="1">
                <a:tableStyleId>{5C22544A-7EE6-4342-B048-85BDC9FD1C3A}</a:tableStyleId>
              </a:tblPr>
              <a:tblGrid>
                <a:gridCol w="4832059">
                  <a:extLst>
                    <a:ext uri="{9D8B030D-6E8A-4147-A177-3AD203B41FA5}">
                      <a16:colId xmlns:a16="http://schemas.microsoft.com/office/drawing/2014/main" val="20000"/>
                    </a:ext>
                  </a:extLst>
                </a:gridCol>
                <a:gridCol w="385194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Do you need to control </a:t>
                      </a:r>
                      <a:r>
                        <a:rPr lang="en-US" sz="1400" b="1" dirty="0"/>
                        <a:t>Sync</a:t>
                      </a:r>
                      <a:r>
                        <a:rPr lang="en-US" sz="1400" b="0" dirty="0"/>
                        <a:t> of files in OneDrive and SharePoint?</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Do you need to control </a:t>
                      </a:r>
                      <a:r>
                        <a:rPr lang="en-US" sz="1400" b="1" dirty="0"/>
                        <a:t>Access</a:t>
                      </a:r>
                      <a:r>
                        <a:rPr lang="en-US" sz="1400" b="0" dirty="0"/>
                        <a:t> from specific devices or device locations?</a:t>
                      </a:r>
                    </a:p>
                    <a:p>
                      <a:endParaRPr lang="en-US" sz="1400" b="0" dirty="0"/>
                    </a:p>
                    <a:p>
                      <a:endParaRPr lang="en-US" sz="1400" b="0" dirty="0"/>
                    </a:p>
                    <a:p>
                      <a:endParaRPr lang="en-US" sz="1400" b="0" dirty="0"/>
                    </a:p>
                    <a:p>
                      <a:endParaRPr lang="en-US" sz="1400" b="0" dirty="0"/>
                    </a:p>
                    <a:p>
                      <a:endParaRPr lang="en-US" sz="1400" b="0" dirty="0"/>
                    </a:p>
                    <a:p>
                      <a:endParaRPr lang="en-US" sz="1400" b="0" dirty="0"/>
                    </a:p>
                    <a:p>
                      <a:endParaRPr lang="en-US" sz="1400" b="0" dirty="0"/>
                    </a:p>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93324693"/>
                  </a:ext>
                </a:extLst>
              </a:tr>
            </a:tbl>
          </a:graphicData>
        </a:graphic>
      </p:graphicFrame>
      <p:pic>
        <p:nvPicPr>
          <p:cNvPr id="4" name="Picture 3">
            <a:extLst>
              <a:ext uri="{FF2B5EF4-FFF2-40B4-BE49-F238E27FC236}">
                <a16:creationId xmlns:a16="http://schemas.microsoft.com/office/drawing/2014/main" id="{078803B2-16B7-47B7-B97F-15674FE6D891}"/>
              </a:ext>
            </a:extLst>
          </p:cNvPr>
          <p:cNvPicPr>
            <a:picLocks noChangeAspect="1"/>
          </p:cNvPicPr>
          <p:nvPr/>
        </p:nvPicPr>
        <p:blipFill>
          <a:blip r:embed="rId3"/>
          <a:stretch>
            <a:fillRect/>
          </a:stretch>
        </p:blipFill>
        <p:spPr>
          <a:xfrm>
            <a:off x="1181995" y="2442028"/>
            <a:ext cx="3670489" cy="1638384"/>
          </a:xfrm>
          <a:prstGeom prst="rect">
            <a:avLst/>
          </a:prstGeom>
        </p:spPr>
      </p:pic>
      <p:pic>
        <p:nvPicPr>
          <p:cNvPr id="6" name="Picture 5">
            <a:extLst>
              <a:ext uri="{FF2B5EF4-FFF2-40B4-BE49-F238E27FC236}">
                <a16:creationId xmlns:a16="http://schemas.microsoft.com/office/drawing/2014/main" id="{D93916C1-5487-476E-97BA-29FB659D9655}"/>
              </a:ext>
            </a:extLst>
          </p:cNvPr>
          <p:cNvPicPr>
            <a:picLocks noChangeAspect="1"/>
          </p:cNvPicPr>
          <p:nvPr/>
        </p:nvPicPr>
        <p:blipFill>
          <a:blip r:embed="rId4"/>
          <a:stretch>
            <a:fillRect/>
          </a:stretch>
        </p:blipFill>
        <p:spPr>
          <a:xfrm>
            <a:off x="1321703" y="4708661"/>
            <a:ext cx="3530781" cy="1517728"/>
          </a:xfrm>
          <a:prstGeom prst="rect">
            <a:avLst/>
          </a:prstGeom>
        </p:spPr>
      </p:pic>
    </p:spTree>
    <p:extLst>
      <p:ext uri="{BB962C8B-B14F-4D97-AF65-F5344CB8AC3E}">
        <p14:creationId xmlns:p14="http://schemas.microsoft.com/office/powerpoint/2010/main" val="2770264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Application Management (if enabled)</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27</a:t>
            </a:fld>
            <a:endParaRPr lang="en-US" dirty="0"/>
          </a:p>
        </p:txBody>
      </p:sp>
      <p:graphicFrame>
        <p:nvGraphicFramePr>
          <p:cNvPr id="5" name="Content Placeholder 4"/>
          <p:cNvGraphicFramePr>
            <a:graphicFrameLocks noGrp="1"/>
          </p:cNvGraphicFramePr>
          <p:nvPr>
            <p:ph sz="quarter" idx="1"/>
          </p:nvPr>
        </p:nvGraphicFramePr>
        <p:xfrm>
          <a:off x="612396" y="1219200"/>
          <a:ext cx="11122404" cy="4541520"/>
        </p:xfrm>
        <a:graphic>
          <a:graphicData uri="http://schemas.openxmlformats.org/drawingml/2006/table">
            <a:tbl>
              <a:tblPr firstRow="1" bandRow="1">
                <a:tableStyleId>{5C22544A-7EE6-4342-B048-85BDC9FD1C3A}</a:tableStyleId>
              </a:tblPr>
              <a:tblGrid>
                <a:gridCol w="4832059">
                  <a:extLst>
                    <a:ext uri="{9D8B030D-6E8A-4147-A177-3AD203B41FA5}">
                      <a16:colId xmlns:a16="http://schemas.microsoft.com/office/drawing/2014/main" val="20000"/>
                    </a:ext>
                  </a:extLst>
                </a:gridCol>
                <a:gridCol w="385194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The following settings may be available based on which features are enabled/licensed for your tenant:</a:t>
                      </a:r>
                    </a:p>
                    <a:p>
                      <a:endParaRPr lang="en-US" sz="1400" dirty="0"/>
                    </a:p>
                    <a:p>
                      <a:pPr marL="285750" indent="-285750">
                        <a:buFont typeface="Wingdings" panose="05000000000000000000" pitchFamily="2" charset="2"/>
                        <a:buChar char="q"/>
                      </a:pPr>
                      <a:r>
                        <a:rPr lang="en-US" sz="1400" dirty="0"/>
                        <a:t>Block downloading files in the apps</a:t>
                      </a:r>
                    </a:p>
                    <a:p>
                      <a:pPr marL="285750" indent="-285750">
                        <a:buFont typeface="Wingdings" panose="05000000000000000000" pitchFamily="2" charset="2"/>
                        <a:buChar char="q"/>
                      </a:pPr>
                      <a:r>
                        <a:rPr lang="en-US" sz="1400" dirty="0"/>
                        <a:t>Block taking screenshots in the apps (Android only)</a:t>
                      </a:r>
                    </a:p>
                    <a:p>
                      <a:pPr marL="285750" indent="-285750">
                        <a:buFont typeface="Wingdings" panose="05000000000000000000" pitchFamily="2" charset="2"/>
                        <a:buChar char="q"/>
                      </a:pPr>
                      <a:r>
                        <a:rPr lang="en-US" sz="1400" dirty="0"/>
                        <a:t>Block copying files and content within files</a:t>
                      </a:r>
                    </a:p>
                    <a:p>
                      <a:pPr marL="285750" indent="-285750">
                        <a:buFont typeface="Wingdings" panose="05000000000000000000" pitchFamily="2" charset="2"/>
                        <a:buChar char="q"/>
                      </a:pPr>
                      <a:r>
                        <a:rPr lang="en-US" sz="1400" dirty="0"/>
                        <a:t>Block printing files in the apps</a:t>
                      </a:r>
                    </a:p>
                    <a:p>
                      <a:pPr marL="285750" indent="-285750">
                        <a:buFont typeface="Wingdings" panose="05000000000000000000" pitchFamily="2" charset="2"/>
                        <a:buChar char="q"/>
                      </a:pPr>
                      <a:r>
                        <a:rPr lang="en-US" sz="1400" dirty="0"/>
                        <a:t>Block backing up app data</a:t>
                      </a:r>
                    </a:p>
                    <a:p>
                      <a:pPr marL="285750" indent="-285750">
                        <a:buFont typeface="Wingdings" panose="05000000000000000000" pitchFamily="2" charset="2"/>
                        <a:buChar char="q"/>
                      </a:pPr>
                      <a:r>
                        <a:rPr lang="en-US" sz="1400" dirty="0"/>
                        <a:t>Require app passcode</a:t>
                      </a:r>
                    </a:p>
                    <a:p>
                      <a:pPr marL="285750" indent="-285750">
                        <a:buFont typeface="Wingdings" panose="05000000000000000000" pitchFamily="2" charset="2"/>
                        <a:buChar char="q"/>
                      </a:pPr>
                      <a:r>
                        <a:rPr lang="en-US" sz="1400" dirty="0"/>
                        <a:t>Block opening OneDrive and SharePoint files in other apps</a:t>
                      </a:r>
                    </a:p>
                    <a:p>
                      <a:pPr marL="285750" indent="-285750">
                        <a:buFont typeface="Wingdings" panose="05000000000000000000" pitchFamily="2" charset="2"/>
                        <a:buChar char="q"/>
                      </a:pPr>
                      <a:r>
                        <a:rPr lang="en-US" sz="1400" dirty="0"/>
                        <a:t>Encrypt app data when device is locked</a:t>
                      </a:r>
                    </a:p>
                    <a:p>
                      <a:pPr marL="285750" indent="-285750">
                        <a:buFont typeface="Wingdings" panose="05000000000000000000" pitchFamily="2" charset="2"/>
                        <a:buChar char="q"/>
                      </a:pPr>
                      <a:r>
                        <a:rPr lang="en-US" sz="1400" dirty="0"/>
                        <a:t>Require Office 365 sign-in every 7 days.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indent="0">
                        <a:buFont typeface="Wingdings" panose="05000000000000000000" pitchFamily="2" charset="2"/>
                        <a:buNone/>
                      </a:pPr>
                      <a:r>
                        <a:rPr lang="en-US" sz="1400" dirty="0"/>
                        <a:t>Other settings:</a:t>
                      </a:r>
                    </a:p>
                    <a:p>
                      <a:pPr marL="0" indent="0">
                        <a:buFont typeface="Wingdings" panose="05000000000000000000" pitchFamily="2" charset="2"/>
                        <a:buNone/>
                      </a:pPr>
                      <a:endParaRPr lang="en-US" sz="1400" dirty="0"/>
                    </a:p>
                    <a:p>
                      <a:pPr marL="0" indent="0">
                        <a:buFont typeface="Wingdings" panose="05000000000000000000" pitchFamily="2" charset="2"/>
                        <a:buNone/>
                      </a:pPr>
                      <a:r>
                        <a:rPr lang="en-US" sz="1400" dirty="0"/>
                        <a:t>Number of minutes to verify user access after? ____</a:t>
                      </a:r>
                    </a:p>
                    <a:p>
                      <a:pPr marL="0" indent="0">
                        <a:buFont typeface="Wingdings" panose="05000000000000000000" pitchFamily="2" charset="2"/>
                        <a:buNone/>
                      </a:pPr>
                      <a:r>
                        <a:rPr lang="en-US" sz="1400" dirty="0"/>
                        <a:t>Days to wipe app data after? _____</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337017605"/>
                  </a:ext>
                </a:extLst>
              </a:tr>
            </a:tbl>
          </a:graphicData>
        </a:graphic>
      </p:graphicFrame>
    </p:spTree>
    <p:extLst>
      <p:ext uri="{BB962C8B-B14F-4D97-AF65-F5344CB8AC3E}">
        <p14:creationId xmlns:p14="http://schemas.microsoft.com/office/powerpoint/2010/main" val="4047268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Collaboration</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28</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808480691"/>
              </p:ext>
            </p:extLst>
          </p:nvPr>
        </p:nvGraphicFramePr>
        <p:xfrm>
          <a:off x="406400" y="1219200"/>
          <a:ext cx="11328400" cy="329692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Can all teams include external participants? (some or all)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Are there different types of team environments? For example, highly secure and cannot include some external participants, mission critical, ad hoc or temporary?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the same governance rules for different types of teams? Do we need to assign specific classifications to team sites?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979995411"/>
                  </a:ext>
                </a:extLst>
              </a:tr>
              <a:tr h="3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all teams need to use the same solution for teamwork or can each team decide how they want to collaborate? (i.e. Should all teams use Teams?)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90989299"/>
                  </a:ext>
                </a:extLst>
              </a:tr>
            </a:tbl>
          </a:graphicData>
        </a:graphic>
      </p:graphicFrame>
    </p:spTree>
    <p:extLst>
      <p:ext uri="{BB962C8B-B14F-4D97-AF65-F5344CB8AC3E}">
        <p14:creationId xmlns:p14="http://schemas.microsoft.com/office/powerpoint/2010/main" val="37427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Office 365 Services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29</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766926923"/>
              </p:ext>
            </p:extLst>
          </p:nvPr>
        </p:nvGraphicFramePr>
        <p:xfrm>
          <a:off x="165100" y="1040102"/>
          <a:ext cx="11810999" cy="4790440"/>
        </p:xfrm>
        <a:graphic>
          <a:graphicData uri="http://schemas.openxmlformats.org/drawingml/2006/table">
            <a:tbl>
              <a:tblPr firstRow="1" bandRow="1">
                <a:tableStyleId>{5C22544A-7EE6-4342-B048-85BDC9FD1C3A}</a:tableStyleId>
              </a:tblPr>
              <a:tblGrid>
                <a:gridCol w="6159500">
                  <a:extLst>
                    <a:ext uri="{9D8B030D-6E8A-4147-A177-3AD203B41FA5}">
                      <a16:colId xmlns:a16="http://schemas.microsoft.com/office/drawing/2014/main" val="20000"/>
                    </a:ext>
                  </a:extLst>
                </a:gridCol>
                <a:gridCol w="33655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574040">
                <a:tc>
                  <a:txBody>
                    <a:bodyPr/>
                    <a:lstStyle/>
                    <a:p>
                      <a:pPr marL="0" algn="l" rtl="0" eaLnBrk="1" latinLnBrk="0" hangingPunct="1"/>
                      <a:r>
                        <a:rPr kumimoji="0" lang="en-US" sz="1400" kern="1200" dirty="0">
                          <a:solidFill>
                            <a:schemeClr val="dk1"/>
                          </a:solidFill>
                          <a:latin typeface="+mn-lt"/>
                          <a:ea typeface="+mn-ea"/>
                          <a:cs typeface="+mn-cs"/>
                        </a:rPr>
                        <a:t>Emerging Services:</a:t>
                      </a:r>
                    </a:p>
                    <a:p>
                      <a:pPr marL="168275" indent="-168275" algn="l" rtl="0" eaLnBrk="1" latinLnBrk="0" hangingPunct="1">
                        <a:buFont typeface="Arial" panose="020B0604020202020204" pitchFamily="34" charset="0"/>
                        <a:buChar char="•"/>
                      </a:pPr>
                      <a:r>
                        <a:rPr kumimoji="0" lang="en-US" sz="1400" kern="1200" dirty="0">
                          <a:solidFill>
                            <a:schemeClr val="dk1"/>
                          </a:solidFill>
                          <a:latin typeface="+mn-lt"/>
                          <a:ea typeface="+mn-ea"/>
                          <a:cs typeface="+mn-cs"/>
                        </a:rPr>
                        <a:t>Can users take advantage of new, pilot or emerging services if they are available in your tenant?</a:t>
                      </a:r>
                    </a:p>
                    <a:p>
                      <a:pPr marL="168275" indent="-168275" algn="l" rtl="0" eaLnBrk="1" latinLnBrk="0" hangingPunct="1">
                        <a:buFont typeface="Arial" panose="020B0604020202020204" pitchFamily="34" charset="0"/>
                        <a:buChar char="•"/>
                      </a:pPr>
                      <a:r>
                        <a:rPr kumimoji="0" lang="en-US" sz="1400" kern="1200" dirty="0">
                          <a:solidFill>
                            <a:schemeClr val="dk1"/>
                          </a:solidFill>
                          <a:latin typeface="+mn-lt"/>
                          <a:ea typeface="+mn-ea"/>
                          <a:cs typeface="+mn-cs"/>
                        </a:rPr>
                        <a:t>What kind of specific guidance do we want to provide about new or emerging services – for example, can they be used for business-critical applications while they are in “preview?</a:t>
                      </a:r>
                      <a:r>
                        <a:rPr kumimoji="0" lang="en-US" sz="1400" kern="1200" baseline="0" dirty="0">
                          <a:solidFill>
                            <a:schemeClr val="dk1"/>
                          </a:solidFill>
                          <a:latin typeface="+mn-lt"/>
                          <a:ea typeface="+mn-ea"/>
                          <a:cs typeface="+mn-cs"/>
                        </a:rPr>
                        <a:t>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kern="1200" dirty="0">
                          <a:solidFill>
                            <a:schemeClr val="dk1"/>
                          </a:solidFill>
                          <a:latin typeface="+mn-lt"/>
                          <a:ea typeface="+mn-ea"/>
                          <a:cs typeface="+mn-cs"/>
                        </a:rPr>
                        <a:t>Are there any services that need to be</a:t>
                      </a:r>
                      <a:r>
                        <a:rPr kumimoji="0" lang="en-US" sz="1400" kern="1200" baseline="0" dirty="0">
                          <a:solidFill>
                            <a:schemeClr val="dk1"/>
                          </a:solidFill>
                          <a:latin typeface="+mn-lt"/>
                          <a:ea typeface="+mn-ea"/>
                          <a:cs typeface="+mn-cs"/>
                        </a:rPr>
                        <a:t> blocked?</a:t>
                      </a:r>
                      <a:r>
                        <a:rPr kumimoji="0" lang="en-US" sz="1400" kern="1200" dirty="0">
                          <a:solidFill>
                            <a:schemeClr val="dk1"/>
                          </a:solidFill>
                          <a:latin typeface="+mn-lt"/>
                          <a:ea typeface="+mn-ea"/>
                          <a:cs typeface="+mn-cs"/>
                        </a:rPr>
                        <a:t> If so, what is the business reason</a:t>
                      </a:r>
                      <a:r>
                        <a:rPr kumimoji="0" lang="en-US" sz="1400" kern="1200" baseline="0" dirty="0">
                          <a:solidFill>
                            <a:schemeClr val="dk1"/>
                          </a:solidFill>
                          <a:latin typeface="+mn-lt"/>
                          <a:ea typeface="+mn-ea"/>
                          <a:cs typeface="+mn-cs"/>
                        </a:rPr>
                        <a:t> for doing so?</a:t>
                      </a:r>
                      <a:endParaRPr kumimoji="0" lang="en-US" sz="1400" kern="1200" dirty="0">
                        <a:solidFill>
                          <a:schemeClr val="dk1"/>
                        </a:solidFill>
                        <a:latin typeface="+mn-lt"/>
                        <a:ea typeface="+mn-ea"/>
                        <a:cs typeface="+mn-cs"/>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345095066"/>
                  </a:ext>
                </a:extLst>
              </a:tr>
              <a:tr h="370840">
                <a:tc>
                  <a:txBody>
                    <a:bodyPr/>
                    <a:lstStyle/>
                    <a:p>
                      <a:pPr marL="0" algn="l" rtl="0" eaLnBrk="1" latinLnBrk="0" hangingPunct="1"/>
                      <a:r>
                        <a:rPr kumimoji="0" lang="en-US" sz="1400" kern="1200" dirty="0">
                          <a:solidFill>
                            <a:schemeClr val="dk1"/>
                          </a:solidFill>
                          <a:latin typeface="+mn-lt"/>
                          <a:ea typeface="+mn-ea"/>
                          <a:cs typeface="+mn-cs"/>
                        </a:rPr>
                        <a:t>Specialized services (Planner, </a:t>
                      </a:r>
                      <a:r>
                        <a:rPr kumimoji="0" lang="en-US" sz="1400" kern="1200" dirty="0" err="1">
                          <a:solidFill>
                            <a:schemeClr val="dk1"/>
                          </a:solidFill>
                          <a:latin typeface="+mn-lt"/>
                          <a:ea typeface="+mn-ea"/>
                          <a:cs typeface="+mn-cs"/>
                        </a:rPr>
                        <a:t>PowerBI</a:t>
                      </a:r>
                      <a:r>
                        <a:rPr kumimoji="0" lang="en-US" sz="1400" kern="1200" dirty="0">
                          <a:solidFill>
                            <a:schemeClr val="dk1"/>
                          </a:solidFill>
                          <a:latin typeface="+mn-lt"/>
                          <a:ea typeface="+mn-ea"/>
                          <a:cs typeface="+mn-cs"/>
                        </a:rPr>
                        <a:t>, Flow, PowerApps):</a:t>
                      </a:r>
                    </a:p>
                    <a:p>
                      <a:pPr marL="168275" indent="-168275" algn="l" rtl="0" eaLnBrk="1" latinLnBrk="0" hangingPunct="1">
                        <a:buFont typeface="Arial" panose="020B0604020202020204" pitchFamily="34" charset="0"/>
                        <a:buChar char="•"/>
                      </a:pPr>
                      <a:r>
                        <a:rPr kumimoji="0" lang="en-US" sz="1400" kern="1200" dirty="0">
                          <a:solidFill>
                            <a:schemeClr val="dk1"/>
                          </a:solidFill>
                          <a:latin typeface="+mn-lt"/>
                          <a:ea typeface="+mn-ea"/>
                          <a:cs typeface="+mn-cs"/>
                        </a:rPr>
                        <a:t>What types of guidance is needed for other services that will be made available to</a:t>
                      </a:r>
                      <a:r>
                        <a:rPr kumimoji="0" lang="en-US" sz="1400" kern="1200" baseline="0" dirty="0">
                          <a:solidFill>
                            <a:schemeClr val="dk1"/>
                          </a:solidFill>
                          <a:latin typeface="+mn-lt"/>
                          <a:ea typeface="+mn-ea"/>
                          <a:cs typeface="+mn-cs"/>
                        </a:rPr>
                        <a:t> </a:t>
                      </a:r>
                      <a:r>
                        <a:rPr kumimoji="0" lang="en-US" sz="1400" kern="1200" dirty="0">
                          <a:solidFill>
                            <a:schemeClr val="dk1"/>
                          </a:solidFill>
                          <a:latin typeface="+mn-lt"/>
                          <a:ea typeface="+mn-ea"/>
                          <a:cs typeface="+mn-cs"/>
                        </a:rPr>
                        <a:t>users?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algn="l" rtl="0" eaLnBrk="1" latinLnBrk="0" hangingPunct="1"/>
                      <a:r>
                        <a:rPr kumimoji="0" lang="en-US" sz="1400" kern="1200" dirty="0">
                          <a:solidFill>
                            <a:schemeClr val="dk1"/>
                          </a:solidFill>
                          <a:latin typeface="+mn-lt"/>
                          <a:ea typeface="+mn-ea"/>
                          <a:cs typeface="+mn-cs"/>
                        </a:rPr>
                        <a:t>Flow and </a:t>
                      </a:r>
                      <a:r>
                        <a:rPr kumimoji="0" lang="en-US" sz="1400" kern="1200" dirty="0" err="1">
                          <a:solidFill>
                            <a:schemeClr val="dk1"/>
                          </a:solidFill>
                          <a:latin typeface="+mn-lt"/>
                          <a:ea typeface="+mn-ea"/>
                          <a:cs typeface="+mn-cs"/>
                        </a:rPr>
                        <a:t>PowerApps</a:t>
                      </a:r>
                      <a:r>
                        <a:rPr kumimoji="0" lang="en-US" sz="1400" kern="1200" dirty="0">
                          <a:solidFill>
                            <a:schemeClr val="dk1"/>
                          </a:solidFill>
                          <a:latin typeface="+mn-lt"/>
                          <a:ea typeface="+mn-ea"/>
                          <a:cs typeface="+mn-cs"/>
                        </a:rPr>
                        <a:t> Governance:</a:t>
                      </a:r>
                    </a:p>
                    <a:p>
                      <a:pPr marL="168275" indent="-168275" algn="l" rtl="0" eaLnBrk="1" latinLnBrk="0" hangingPunct="1">
                        <a:buFont typeface="Arial" panose="020B0604020202020204" pitchFamily="34" charset="0"/>
                        <a:buChar char="•"/>
                      </a:pPr>
                      <a:r>
                        <a:rPr kumimoji="0" lang="en-US" sz="1400" kern="1200" dirty="0">
                          <a:solidFill>
                            <a:schemeClr val="dk1"/>
                          </a:solidFill>
                          <a:latin typeface="+mn-lt"/>
                          <a:ea typeface="+mn-ea"/>
                          <a:cs typeface="+mn-cs"/>
                        </a:rPr>
                        <a:t>What type of DLP</a:t>
                      </a:r>
                      <a:r>
                        <a:rPr kumimoji="0" lang="en-US" sz="1400" kern="1200" baseline="0" dirty="0">
                          <a:solidFill>
                            <a:schemeClr val="dk1"/>
                          </a:solidFill>
                          <a:latin typeface="+mn-lt"/>
                          <a:ea typeface="+mn-ea"/>
                          <a:cs typeface="+mn-cs"/>
                        </a:rPr>
                        <a:t> considerations need to be made with regard to Flow and connecting information services inside and outside the company. Do you need to create “data zones” for business and non-business data. Review DLP considerations: </a:t>
                      </a:r>
                      <a:r>
                        <a:rPr kumimoji="0" lang="en-US" sz="1400" kern="1200" baseline="0" dirty="0">
                          <a:solidFill>
                            <a:schemeClr val="dk1"/>
                          </a:solidFill>
                          <a:latin typeface="+mn-lt"/>
                          <a:ea typeface="+mn-ea"/>
                          <a:cs typeface="+mn-cs"/>
                          <a:hlinkClick r:id="rId3"/>
                        </a:rPr>
                        <a:t>https://flow.microsoft.com/en-us/documentation/prevent-data-loss/</a:t>
                      </a:r>
                      <a:r>
                        <a:rPr kumimoji="0" lang="en-US" sz="1400" kern="1200" baseline="0" dirty="0">
                          <a:solidFill>
                            <a:schemeClr val="dk1"/>
                          </a:solidFill>
                          <a:latin typeface="+mn-lt"/>
                          <a:ea typeface="+mn-ea"/>
                          <a:cs typeface="+mn-cs"/>
                        </a:rPr>
                        <a:t> and FAQs in the </a:t>
                      </a:r>
                      <a:r>
                        <a:rPr kumimoji="0" lang="en-US" sz="1400" kern="1200" baseline="0" dirty="0" err="1">
                          <a:solidFill>
                            <a:schemeClr val="dk1"/>
                          </a:solidFill>
                          <a:latin typeface="+mn-lt"/>
                          <a:ea typeface="+mn-ea"/>
                          <a:cs typeface="+mn-cs"/>
                        </a:rPr>
                        <a:t>PowerApps</a:t>
                      </a:r>
                      <a:r>
                        <a:rPr kumimoji="0" lang="en-US" sz="1400" kern="1200" baseline="0" dirty="0">
                          <a:solidFill>
                            <a:schemeClr val="dk1"/>
                          </a:solidFill>
                          <a:latin typeface="+mn-lt"/>
                          <a:ea typeface="+mn-ea"/>
                          <a:cs typeface="+mn-cs"/>
                        </a:rPr>
                        <a:t> and Flow blog post: </a:t>
                      </a:r>
                      <a:r>
                        <a:rPr kumimoji="0" lang="en-US" sz="1400" kern="1200" baseline="0" dirty="0">
                          <a:solidFill>
                            <a:schemeClr val="dk1"/>
                          </a:solidFill>
                          <a:latin typeface="+mn-lt"/>
                          <a:ea typeface="+mn-ea"/>
                          <a:cs typeface="+mn-cs"/>
                          <a:hlinkClick r:id="rId4"/>
                        </a:rPr>
                        <a:t>https://techcommunity.microsoft.com/t5/SharePoint/GA-Microsoft-PowerApps-and-Flow/m-p/25921</a:t>
                      </a:r>
                      <a:endParaRPr kumimoji="0" lang="en-US" sz="1400" kern="1200" baseline="0" dirty="0">
                        <a:solidFill>
                          <a:schemeClr val="dk1"/>
                        </a:solidFill>
                        <a:latin typeface="+mn-lt"/>
                        <a:ea typeface="+mn-ea"/>
                        <a:cs typeface="+mn-cs"/>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259736155"/>
                  </a:ext>
                </a:extLst>
              </a:tr>
            </a:tbl>
          </a:graphicData>
        </a:graphic>
      </p:graphicFrame>
    </p:spTree>
    <p:extLst>
      <p:ext uri="{BB962C8B-B14F-4D97-AF65-F5344CB8AC3E}">
        <p14:creationId xmlns:p14="http://schemas.microsoft.com/office/powerpoint/2010/main" val="28787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8C12-603C-460F-B9DC-124EAAD8B900}"/>
              </a:ext>
            </a:extLst>
          </p:cNvPr>
          <p:cNvSpPr>
            <a:spLocks noGrp="1"/>
          </p:cNvSpPr>
          <p:nvPr>
            <p:ph type="title"/>
          </p:nvPr>
        </p:nvSpPr>
        <p:spPr/>
        <p:txBody>
          <a:bodyPr/>
          <a:lstStyle/>
          <a:p>
            <a:r>
              <a:rPr lang="en-US" dirty="0"/>
              <a:t>Governance Framework Meeting Topics</a:t>
            </a:r>
          </a:p>
        </p:txBody>
      </p:sp>
      <p:graphicFrame>
        <p:nvGraphicFramePr>
          <p:cNvPr id="5" name="Content Placeholder 4">
            <a:extLst>
              <a:ext uri="{FF2B5EF4-FFF2-40B4-BE49-F238E27FC236}">
                <a16:creationId xmlns:a16="http://schemas.microsoft.com/office/drawing/2014/main" id="{6446F772-6920-49A8-807A-6DAC5D4577D1}"/>
              </a:ext>
            </a:extLst>
          </p:cNvPr>
          <p:cNvGraphicFramePr>
            <a:graphicFrameLocks noGrp="1"/>
          </p:cNvGraphicFramePr>
          <p:nvPr>
            <p:ph idx="1"/>
            <p:extLst>
              <p:ext uri="{D42A27DB-BD31-4B8C-83A1-F6EECF244321}">
                <p14:modId xmlns:p14="http://schemas.microsoft.com/office/powerpoint/2010/main" val="4245511014"/>
              </p:ext>
            </p:extLst>
          </p:nvPr>
        </p:nvGraphicFramePr>
        <p:xfrm>
          <a:off x="193994" y="1026579"/>
          <a:ext cx="11625943" cy="5486400"/>
        </p:xfrm>
        <a:graphic>
          <a:graphicData uri="http://schemas.openxmlformats.org/drawingml/2006/table">
            <a:tbl>
              <a:tblPr firstRow="1" bandRow="1">
                <a:tableStyleId>{5C22544A-7EE6-4342-B048-85BDC9FD1C3A}</a:tableStyleId>
              </a:tblPr>
              <a:tblGrid>
                <a:gridCol w="935102">
                  <a:extLst>
                    <a:ext uri="{9D8B030D-6E8A-4147-A177-3AD203B41FA5}">
                      <a16:colId xmlns:a16="http://schemas.microsoft.com/office/drawing/2014/main" val="1404852756"/>
                    </a:ext>
                  </a:extLst>
                </a:gridCol>
                <a:gridCol w="1495135">
                  <a:extLst>
                    <a:ext uri="{9D8B030D-6E8A-4147-A177-3AD203B41FA5}">
                      <a16:colId xmlns:a16="http://schemas.microsoft.com/office/drawing/2014/main" val="3569824531"/>
                    </a:ext>
                  </a:extLst>
                </a:gridCol>
                <a:gridCol w="1599253">
                  <a:extLst>
                    <a:ext uri="{9D8B030D-6E8A-4147-A177-3AD203B41FA5}">
                      <a16:colId xmlns:a16="http://schemas.microsoft.com/office/drawing/2014/main" val="455229231"/>
                    </a:ext>
                  </a:extLst>
                </a:gridCol>
                <a:gridCol w="1576700">
                  <a:extLst>
                    <a:ext uri="{9D8B030D-6E8A-4147-A177-3AD203B41FA5}">
                      <a16:colId xmlns:a16="http://schemas.microsoft.com/office/drawing/2014/main" val="2017024350"/>
                    </a:ext>
                  </a:extLst>
                </a:gridCol>
                <a:gridCol w="1457179">
                  <a:extLst>
                    <a:ext uri="{9D8B030D-6E8A-4147-A177-3AD203B41FA5}">
                      <a16:colId xmlns:a16="http://schemas.microsoft.com/office/drawing/2014/main" val="3547559028"/>
                    </a:ext>
                  </a:extLst>
                </a:gridCol>
                <a:gridCol w="1520858">
                  <a:extLst>
                    <a:ext uri="{9D8B030D-6E8A-4147-A177-3AD203B41FA5}">
                      <a16:colId xmlns:a16="http://schemas.microsoft.com/office/drawing/2014/main" val="425518697"/>
                    </a:ext>
                  </a:extLst>
                </a:gridCol>
                <a:gridCol w="1520858">
                  <a:extLst>
                    <a:ext uri="{9D8B030D-6E8A-4147-A177-3AD203B41FA5}">
                      <a16:colId xmlns:a16="http://schemas.microsoft.com/office/drawing/2014/main" val="1826191405"/>
                    </a:ext>
                  </a:extLst>
                </a:gridCol>
                <a:gridCol w="1520858">
                  <a:extLst>
                    <a:ext uri="{9D8B030D-6E8A-4147-A177-3AD203B41FA5}">
                      <a16:colId xmlns:a16="http://schemas.microsoft.com/office/drawing/2014/main" val="2008047326"/>
                    </a:ext>
                  </a:extLst>
                </a:gridCol>
              </a:tblGrid>
              <a:tr h="0">
                <a:tc>
                  <a:txBody>
                    <a:bodyPr/>
                    <a:lstStyle/>
                    <a:p>
                      <a:endParaRPr lang="en-US" sz="1100" dirty="0"/>
                    </a:p>
                  </a:txBody>
                  <a:tcPr/>
                </a:tc>
                <a:tc>
                  <a:txBody>
                    <a:bodyPr/>
                    <a:lstStyle/>
                    <a:p>
                      <a:r>
                        <a:rPr lang="en-US" sz="1100" dirty="0"/>
                        <a:t>Overview and Key Decisions</a:t>
                      </a:r>
                    </a:p>
                  </a:txBody>
                  <a:tcPr/>
                </a:tc>
                <a:tc>
                  <a:txBody>
                    <a:bodyPr/>
                    <a:lstStyle/>
                    <a:p>
                      <a:r>
                        <a:rPr lang="en-US" sz="1100" dirty="0"/>
                        <a:t>Roles and Responsibilities</a:t>
                      </a:r>
                    </a:p>
                  </a:txBody>
                  <a:tcPr/>
                </a:tc>
                <a:tc>
                  <a:txBody>
                    <a:bodyPr/>
                    <a:lstStyle/>
                    <a:p>
                      <a:r>
                        <a:rPr lang="en-US" sz="1100" dirty="0"/>
                        <a:t>Enterprise Decisions</a:t>
                      </a:r>
                    </a:p>
                  </a:txBody>
                  <a:tcPr/>
                </a:tc>
                <a:tc>
                  <a:txBody>
                    <a:bodyPr/>
                    <a:lstStyle/>
                    <a:p>
                      <a:r>
                        <a:rPr lang="en-US" sz="1100" dirty="0"/>
                        <a:t>Records Management</a:t>
                      </a:r>
                    </a:p>
                  </a:txBody>
                  <a:tcPr/>
                </a:tc>
                <a:tc>
                  <a:txBody>
                    <a:bodyPr/>
                    <a:lstStyle/>
                    <a:p>
                      <a:r>
                        <a:rPr lang="en-US" sz="1100" dirty="0"/>
                        <a:t>Individual User Content</a:t>
                      </a:r>
                    </a:p>
                  </a:txBody>
                  <a:tcPr/>
                </a:tc>
                <a:tc>
                  <a:txBody>
                    <a:bodyPr/>
                    <a:lstStyle/>
                    <a:p>
                      <a:r>
                        <a:rPr lang="en-US" sz="1100" dirty="0"/>
                        <a:t>Enterprise Social</a:t>
                      </a:r>
                    </a:p>
                  </a:txBody>
                  <a:tcPr/>
                </a:tc>
                <a:tc>
                  <a:txBody>
                    <a:bodyPr/>
                    <a:lstStyle/>
                    <a:p>
                      <a:r>
                        <a:rPr lang="en-US" sz="1100" dirty="0"/>
                        <a:t>Development and Ops</a:t>
                      </a:r>
                    </a:p>
                  </a:txBody>
                  <a:tcPr/>
                </a:tc>
                <a:extLst>
                  <a:ext uri="{0D108BD9-81ED-4DB2-BD59-A6C34878D82A}">
                    <a16:rowId xmlns:a16="http://schemas.microsoft.com/office/drawing/2014/main" val="3031029056"/>
                  </a:ext>
                </a:extLst>
              </a:tr>
              <a:tr h="370840">
                <a:tc>
                  <a:txBody>
                    <a:bodyPr/>
                    <a:lstStyle/>
                    <a:p>
                      <a:r>
                        <a:rPr lang="en-US" sz="1100" dirty="0"/>
                        <a:t>Date</a:t>
                      </a:r>
                    </a:p>
                  </a:txBody>
                  <a:tcPr/>
                </a:tc>
                <a:tc>
                  <a:txBody>
                    <a:bodyPr/>
                    <a:lstStyle/>
                    <a:p>
                      <a:r>
                        <a:rPr lang="en-US" sz="1100" dirty="0"/>
                        <a:t>Typically requires two meetings</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413237069"/>
                  </a:ext>
                </a:extLst>
              </a:tr>
              <a:tr h="370840">
                <a:tc>
                  <a:txBody>
                    <a:bodyPr/>
                    <a:lstStyle/>
                    <a:p>
                      <a:r>
                        <a:rPr lang="en-US" sz="1100" dirty="0"/>
                        <a:t>Topic</a:t>
                      </a:r>
                    </a:p>
                  </a:txBody>
                  <a:tcPr/>
                </a:tc>
                <a:tc>
                  <a:txBody>
                    <a:bodyPr/>
                    <a:lstStyle/>
                    <a:p>
                      <a:pPr marL="114300" indent="-114300">
                        <a:buFont typeface="Arial" panose="020B0604020202020204" pitchFamily="34" charset="0"/>
                        <a:buChar char="•"/>
                      </a:pPr>
                      <a:r>
                        <a:rPr lang="en-US" sz="1100" dirty="0"/>
                        <a:t>Vision</a:t>
                      </a:r>
                    </a:p>
                    <a:p>
                      <a:pPr marL="114300" indent="-114300">
                        <a:buFont typeface="Arial" panose="020B0604020202020204" pitchFamily="34" charset="0"/>
                        <a:buChar char="•"/>
                      </a:pPr>
                      <a:r>
                        <a:rPr lang="en-US" sz="1100" dirty="0"/>
                        <a:t>“Up front” General Governance</a:t>
                      </a:r>
                    </a:p>
                  </a:txBody>
                  <a:tcPr/>
                </a:tc>
                <a:tc>
                  <a:txBody>
                    <a:bodyPr/>
                    <a:lstStyle/>
                    <a:p>
                      <a:r>
                        <a:rPr lang="en-US" sz="1100" dirty="0"/>
                        <a:t>Roles and Responsibilities</a:t>
                      </a:r>
                    </a:p>
                  </a:txBody>
                  <a:tcPr/>
                </a:tc>
                <a:tc>
                  <a:txBody>
                    <a:bodyPr/>
                    <a:lstStyle/>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Detailed decisions about</a:t>
                      </a:r>
                    </a:p>
                    <a:p>
                      <a:pPr marL="114300" indent="-11430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Guiding Principles</a:t>
                      </a:r>
                    </a:p>
                    <a:p>
                      <a:pPr marL="114300" indent="-11430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Compliance</a:t>
                      </a:r>
                    </a:p>
                    <a:p>
                      <a:pPr marL="114300" indent="-11430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Themes and Designs</a:t>
                      </a:r>
                    </a:p>
                    <a:p>
                      <a:pPr marL="114300" indent="-11430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IA</a:t>
                      </a:r>
                    </a:p>
                  </a:txBody>
                  <a:tcPr/>
                </a:tc>
                <a:tc>
                  <a:txBody>
                    <a:bodyPr/>
                    <a:lstStyle/>
                    <a:p>
                      <a:r>
                        <a:rPr lang="en-US" sz="1100" dirty="0"/>
                        <a:t>Records Management</a:t>
                      </a:r>
                    </a:p>
                  </a:txBody>
                  <a:tcPr/>
                </a:tc>
                <a:tc>
                  <a:txBody>
                    <a:bodyPr/>
                    <a:lstStyle/>
                    <a:p>
                      <a:r>
                        <a:rPr lang="en-US" sz="1100" dirty="0"/>
                        <a:t>Individual Content: User Profile and OneDrive</a:t>
                      </a:r>
                    </a:p>
                  </a:txBody>
                  <a:tcPr/>
                </a:tc>
                <a:tc>
                  <a:txBody>
                    <a:bodyPr/>
                    <a:lstStyle/>
                    <a:p>
                      <a:r>
                        <a:rPr lang="en-US" sz="1100" dirty="0"/>
                        <a:t>Enterprise Social (Yammer)</a:t>
                      </a:r>
                    </a:p>
                  </a:txBody>
                  <a:tcPr/>
                </a:tc>
                <a:tc>
                  <a:txBody>
                    <a:bodyPr/>
                    <a:lstStyle/>
                    <a:p>
                      <a:r>
                        <a:rPr lang="en-US" sz="1100" dirty="0"/>
                        <a:t>Standards and guidelines for customization</a:t>
                      </a:r>
                    </a:p>
                  </a:txBody>
                  <a:tcPr/>
                </a:tc>
                <a:extLst>
                  <a:ext uri="{0D108BD9-81ED-4DB2-BD59-A6C34878D82A}">
                    <a16:rowId xmlns:a16="http://schemas.microsoft.com/office/drawing/2014/main" val="857838553"/>
                  </a:ext>
                </a:extLst>
              </a:tr>
              <a:tr h="370840">
                <a:tc>
                  <a:txBody>
                    <a:bodyPr/>
                    <a:lstStyle/>
                    <a:p>
                      <a:r>
                        <a:rPr lang="en-US" sz="1100" dirty="0"/>
                        <a:t>Key Goals</a:t>
                      </a:r>
                    </a:p>
                  </a:txBody>
                  <a:tcPr/>
                </a:tc>
                <a:tc>
                  <a:txBody>
                    <a:bodyPr/>
                    <a:lstStyle/>
                    <a:p>
                      <a:r>
                        <a:rPr lang="en-US" sz="1100" dirty="0"/>
                        <a:t>Get on the same page with regard to outcomes.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Key decisions:</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Security and privacy</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External sharing</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Provisioning</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Naming conventions</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Compliance/ enforcement</a:t>
                      </a:r>
                    </a:p>
                  </a:txBody>
                  <a:tcPr/>
                </a:tc>
                <a:tc>
                  <a:txBody>
                    <a:bodyPr/>
                    <a:lstStyle/>
                    <a:p>
                      <a:r>
                        <a:rPr lang="en-US" sz="1100" dirty="0"/>
                        <a:t>Define key roles for the organization. Identify roles that may need to be added or up-skilled.</a:t>
                      </a:r>
                    </a:p>
                    <a:p>
                      <a:endParaRPr lang="en-US" sz="1100" dirty="0"/>
                    </a:p>
                    <a:p>
                      <a:r>
                        <a:rPr lang="en-US" sz="1100" dirty="0"/>
                        <a:t>Training and Expectations for each role.</a:t>
                      </a:r>
                    </a:p>
                  </a:txBody>
                  <a:tcPr/>
                </a:tc>
                <a:tc>
                  <a:txBody>
                    <a:bodyPr/>
                    <a:lstStyle/>
                    <a:p>
                      <a:r>
                        <a:rPr lang="en-US" sz="1100" dirty="0"/>
                        <a:t>Define guidelines for detailed enterprise decisions.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Define key expectations for IA and site designs, including themes and brand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Team collaboration governance.</a:t>
                      </a:r>
                    </a:p>
                  </a:txBody>
                  <a:tcPr/>
                </a:tc>
                <a:tc>
                  <a:txBody>
                    <a:bodyPr/>
                    <a:lstStyle/>
                    <a:p>
                      <a:r>
                        <a:rPr lang="en-US" sz="1100" dirty="0"/>
                        <a:t>Understand how records requirements impact content management, IA, site creation and de-commissioning, and compliance.</a:t>
                      </a:r>
                    </a:p>
                  </a:txBody>
                  <a:tcPr/>
                </a:tc>
                <a:tc>
                  <a:txBody>
                    <a:bodyPr/>
                    <a:lstStyle/>
                    <a:p>
                      <a:r>
                        <a:rPr lang="en-US" sz="1100" dirty="0"/>
                        <a:t>Define expectations and content requirements.</a:t>
                      </a:r>
                    </a:p>
                  </a:txBody>
                  <a:tcPr/>
                </a:tc>
                <a:tc>
                  <a:txBody>
                    <a:bodyPr/>
                    <a:lstStyle/>
                    <a:p>
                      <a:r>
                        <a:rPr lang="en-US" sz="1100" dirty="0"/>
                        <a:t>Define expectations and responsibilities.</a:t>
                      </a:r>
                    </a:p>
                  </a:txBody>
                  <a:tcPr/>
                </a:tc>
                <a:tc>
                  <a:txBody>
                    <a:bodyPr/>
                    <a:lstStyle/>
                    <a:p>
                      <a:r>
                        <a:rPr lang="en-US" sz="1100" dirty="0"/>
                        <a:t>Determine what approaches and standards need to be established for customizations to SharePoint (particularly for contracted development teams).</a:t>
                      </a:r>
                    </a:p>
                  </a:txBody>
                  <a:tcPr/>
                </a:tc>
                <a:extLst>
                  <a:ext uri="{0D108BD9-81ED-4DB2-BD59-A6C34878D82A}">
                    <a16:rowId xmlns:a16="http://schemas.microsoft.com/office/drawing/2014/main" val="2054846226"/>
                  </a:ext>
                </a:extLst>
              </a:tr>
              <a:tr h="370840">
                <a:tc>
                  <a:txBody>
                    <a:bodyPr/>
                    <a:lstStyle/>
                    <a:p>
                      <a:r>
                        <a:rPr lang="en-US" sz="1100" dirty="0"/>
                        <a:t>Who attends?</a:t>
                      </a:r>
                    </a:p>
                  </a:txBody>
                  <a:tcPr/>
                </a:tc>
                <a:tc>
                  <a:txBody>
                    <a:bodyPr/>
                    <a:lstStyle/>
                    <a:p>
                      <a:r>
                        <a:rPr lang="en-US" sz="1100" dirty="0"/>
                        <a:t>Governance Core Team</a:t>
                      </a:r>
                    </a:p>
                  </a:txBody>
                  <a:tcPr/>
                </a:tc>
                <a:tc>
                  <a:txBody>
                    <a:bodyPr/>
                    <a:lstStyle/>
                    <a:p>
                      <a:r>
                        <a:rPr lang="en-US" sz="1100" dirty="0"/>
                        <a:t>Governance Core Team (may need input from HR re: job descriptions)</a:t>
                      </a:r>
                    </a:p>
                  </a:txBody>
                  <a:tcPr/>
                </a:tc>
                <a:tc>
                  <a:txBody>
                    <a:bodyPr/>
                    <a:lstStyle/>
                    <a:p>
                      <a:r>
                        <a:rPr lang="en-US" sz="1100" dirty="0"/>
                        <a:t>Governance Core Team +</a:t>
                      </a:r>
                    </a:p>
                    <a:p>
                      <a:r>
                        <a:rPr lang="en-US" sz="1100" dirty="0"/>
                        <a:t>Comms Team (if there is no Comms rep already on the Governance Core Team)</a:t>
                      </a:r>
                    </a:p>
                  </a:txBody>
                  <a:tcPr/>
                </a:tc>
                <a:tc>
                  <a:txBody>
                    <a:bodyPr/>
                    <a:lstStyle/>
                    <a:p>
                      <a:r>
                        <a:rPr lang="en-US" sz="1100" dirty="0"/>
                        <a:t>Governance Core Team + Team responsible for Records Management</a:t>
                      </a:r>
                    </a:p>
                  </a:txBody>
                  <a:tcPr/>
                </a:tc>
                <a:tc>
                  <a:txBody>
                    <a:bodyPr/>
                    <a:lstStyle/>
                    <a:p>
                      <a:r>
                        <a:rPr lang="en-US" sz="1100" dirty="0"/>
                        <a:t>Governance Core Team +</a:t>
                      </a:r>
                    </a:p>
                    <a:p>
                      <a:r>
                        <a:rPr lang="en-US" sz="1100" dirty="0"/>
                        <a:t>Comms + HR + (possibly) Legal</a:t>
                      </a:r>
                    </a:p>
                    <a:p>
                      <a:endParaRPr lang="en-US" sz="1100" dirty="0"/>
                    </a:p>
                  </a:txBody>
                  <a:tcPr/>
                </a:tc>
                <a:tc>
                  <a:txBody>
                    <a:bodyPr/>
                    <a:lstStyle/>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Governance Core Team</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Service Owners for Yammer</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Possibly: Legal and HR</a:t>
                      </a:r>
                    </a:p>
                  </a:txBody>
                  <a:tcPr/>
                </a:tc>
                <a:tc>
                  <a:txBody>
                    <a:bodyPr/>
                    <a:lstStyle/>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Technical members of the Governance Core Team</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kern="1200" dirty="0">
                          <a:solidFill>
                            <a:schemeClr val="dk1"/>
                          </a:solidFill>
                          <a:latin typeface="+mn-lt"/>
                          <a:ea typeface="+mn-ea"/>
                          <a:cs typeface="+mn-cs"/>
                        </a:rPr>
                        <a:t>Key IT development leaders</a:t>
                      </a:r>
                    </a:p>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sz="1100" kern="1200" dirty="0">
                        <a:solidFill>
                          <a:schemeClr val="dk1"/>
                        </a:solidFill>
                        <a:latin typeface="+mn-lt"/>
                        <a:ea typeface="+mn-ea"/>
                        <a:cs typeface="+mn-cs"/>
                      </a:endParaRPr>
                    </a:p>
                  </a:txBody>
                  <a:tcPr/>
                </a:tc>
                <a:extLst>
                  <a:ext uri="{0D108BD9-81ED-4DB2-BD59-A6C34878D82A}">
                    <a16:rowId xmlns:a16="http://schemas.microsoft.com/office/drawing/2014/main" val="2418414889"/>
                  </a:ext>
                </a:extLst>
              </a:tr>
            </a:tbl>
          </a:graphicData>
        </a:graphic>
      </p:graphicFrame>
      <p:sp>
        <p:nvSpPr>
          <p:cNvPr id="4" name="Slide Number Placeholder 3">
            <a:extLst>
              <a:ext uri="{FF2B5EF4-FFF2-40B4-BE49-F238E27FC236}">
                <a16:creationId xmlns:a16="http://schemas.microsoft.com/office/drawing/2014/main" id="{DFC730E3-98EC-4C45-8C82-DD0608135CEB}"/>
              </a:ext>
            </a:extLst>
          </p:cNvPr>
          <p:cNvSpPr>
            <a:spLocks noGrp="1"/>
          </p:cNvSpPr>
          <p:nvPr>
            <p:ph type="sldNum" sz="quarter" idx="12"/>
          </p:nvPr>
        </p:nvSpPr>
        <p:spPr/>
        <p:txBody>
          <a:bodyPr/>
          <a:lstStyle/>
          <a:p>
            <a:fld id="{3AE964A8-DDD4-4FF2-A764-9807D07CA220}" type="slidenum">
              <a:rPr lang="en-US" smtClean="0"/>
              <a:t>3</a:t>
            </a:fld>
            <a:endParaRPr lang="en-US" dirty="0"/>
          </a:p>
        </p:txBody>
      </p:sp>
      <p:sp>
        <p:nvSpPr>
          <p:cNvPr id="6" name="Rectangle: Rounded Corners 5">
            <a:extLst>
              <a:ext uri="{FF2B5EF4-FFF2-40B4-BE49-F238E27FC236}">
                <a16:creationId xmlns:a16="http://schemas.microsoft.com/office/drawing/2014/main" id="{9FB8A522-CE64-4053-BBA3-251CB6CBB60C}"/>
              </a:ext>
            </a:extLst>
          </p:cNvPr>
          <p:cNvSpPr/>
          <p:nvPr/>
        </p:nvSpPr>
        <p:spPr>
          <a:xfrm>
            <a:off x="2438400" y="6512979"/>
            <a:ext cx="9202596" cy="311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Note: the order of the meetings (other than the first one) doesn’t really matter. Choose the order that makes sense for your core team and organization. </a:t>
            </a:r>
          </a:p>
        </p:txBody>
      </p:sp>
    </p:spTree>
    <p:extLst>
      <p:ext uri="{BB962C8B-B14F-4D97-AF65-F5344CB8AC3E}">
        <p14:creationId xmlns:p14="http://schemas.microsoft.com/office/powerpoint/2010/main" val="977814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Architecture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30</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354025090"/>
              </p:ext>
            </p:extLst>
          </p:nvPr>
        </p:nvGraphicFramePr>
        <p:xfrm>
          <a:off x="306729" y="1072646"/>
          <a:ext cx="11326471" cy="5613904"/>
        </p:xfrm>
        <a:graphic>
          <a:graphicData uri="http://schemas.openxmlformats.org/drawingml/2006/table">
            <a:tbl>
              <a:tblPr firstRow="1" bandRow="1">
                <a:tableStyleId>{5C22544A-7EE6-4342-B048-85BDC9FD1C3A}</a:tableStyleId>
              </a:tblPr>
              <a:tblGrid>
                <a:gridCol w="4767923">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73625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950989">
                <a:tc>
                  <a:txBody>
                    <a:bodyPr/>
                    <a:lstStyle/>
                    <a:p>
                      <a:r>
                        <a:rPr lang="en-US" sz="1400" dirty="0"/>
                        <a:t>Are there any organizational, industry, or regulatory concerns that need to govern Office 365 in terms of records retention, compliance (e.g. HIPAA), that need to be incorporated in to the solution design architecture?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251645855"/>
                  </a:ext>
                </a:extLst>
              </a:tr>
              <a:tr h="1595208">
                <a:tc>
                  <a:txBody>
                    <a:bodyPr/>
                    <a:lstStyle/>
                    <a:p>
                      <a:r>
                        <a:rPr lang="en-US" sz="1400" dirty="0"/>
                        <a:t>What types of site naming conventions do we want to recommend? (See </a:t>
                      </a:r>
                      <a:r>
                        <a:rPr lang="en-US" sz="1400" dirty="0">
                          <a:hlinkClick r:id="rId3" action="ppaction://hlinksldjump"/>
                        </a:rPr>
                        <a:t>Naming Conventions</a:t>
                      </a:r>
                      <a:r>
                        <a:rPr lang="en-US" sz="1400" dirty="0"/>
                        <a:t>) (Note: file naming conventions may also be needed.)</a:t>
                      </a:r>
                    </a:p>
                    <a:p>
                      <a:endParaRPr lang="en-US" sz="1400" dirty="0"/>
                    </a:p>
                    <a:p>
                      <a:r>
                        <a:rPr lang="en-US" sz="1400" dirty="0"/>
                        <a:t>See: </a:t>
                      </a:r>
                      <a:r>
                        <a:rPr lang="en-US" sz="1400" dirty="0">
                          <a:hlinkClick r:id="rId4"/>
                        </a:rPr>
                        <a:t>https://docs.microsoft.com/office365/admin/create-groups/groups-naming-policy</a:t>
                      </a:r>
                      <a:r>
                        <a:rPr lang="en-US" sz="1400" dirty="0"/>
                        <a:t>. Note licensing requirements.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1380468">
                <a:tc>
                  <a:txBody>
                    <a:bodyPr/>
                    <a:lstStyle/>
                    <a:p>
                      <a:r>
                        <a:rPr lang="en-US" sz="1400" dirty="0"/>
                        <a:t>Do we need to enforce a naming policy across all services?</a:t>
                      </a:r>
                    </a:p>
                    <a:p>
                      <a:endParaRPr lang="en-US" sz="1400" dirty="0"/>
                    </a:p>
                    <a:p>
                      <a:r>
                        <a:rPr lang="en-US" sz="1400" dirty="0">
                          <a:hlinkClick r:id="rId5"/>
                        </a:rPr>
                        <a:t>https://docs.microsoft.com/en-us/azure/active-directory/users-groups-roles/groups-naming-policy</a:t>
                      </a:r>
                      <a:endParaRPr lang="en-US" sz="1400" dirty="0"/>
                    </a:p>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597452112"/>
                  </a:ext>
                </a:extLst>
              </a:tr>
              <a:tr h="950989">
                <a:tc>
                  <a:txBody>
                    <a:bodyPr/>
                    <a:lstStyle/>
                    <a:p>
                      <a:r>
                        <a:rPr lang="en-US" sz="1400" dirty="0"/>
                        <a:t>Are there metadata values (term sets) that should be implemented to ensure consistency and “findability” across the enterprise? For example: office locations, organizational units.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is not necessarily critical to resolve this question immediately – but it is helpful to start thinking about shared metadata as early as possible in the deployment.</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9524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717C-4B68-4DFE-B821-14A4AD1AD4D9}"/>
              </a:ext>
            </a:extLst>
          </p:cNvPr>
          <p:cNvSpPr>
            <a:spLocks noGrp="1"/>
          </p:cNvSpPr>
          <p:nvPr>
            <p:ph type="title"/>
          </p:nvPr>
        </p:nvSpPr>
        <p:spPr/>
        <p:txBody>
          <a:bodyPr/>
          <a:lstStyle/>
          <a:p>
            <a:r>
              <a:rPr lang="en-US" dirty="0"/>
              <a:t>Questions Admins often ask (from Joanne Klein)</a:t>
            </a:r>
          </a:p>
        </p:txBody>
      </p:sp>
      <p:sp>
        <p:nvSpPr>
          <p:cNvPr id="3" name="Content Placeholder 2">
            <a:extLst>
              <a:ext uri="{FF2B5EF4-FFF2-40B4-BE49-F238E27FC236}">
                <a16:creationId xmlns:a16="http://schemas.microsoft.com/office/drawing/2014/main" id="{4A6CAFB8-B5BB-400B-A624-CEBF136C1F0C}"/>
              </a:ext>
            </a:extLst>
          </p:cNvPr>
          <p:cNvSpPr>
            <a:spLocks noGrp="1"/>
          </p:cNvSpPr>
          <p:nvPr>
            <p:ph idx="1"/>
          </p:nvPr>
        </p:nvSpPr>
        <p:spPr/>
        <p:txBody>
          <a:bodyPr/>
          <a:lstStyle/>
          <a:p>
            <a:r>
              <a:rPr lang="en-US" dirty="0">
                <a:hlinkClick r:id="rId2"/>
              </a:rPr>
              <a:t>https://joannecklein.com/2019/08/29/questions-from-the-field-for-admins-new-to-office-365/</a:t>
            </a:r>
            <a:endParaRPr lang="en-US" dirty="0"/>
          </a:p>
        </p:txBody>
      </p:sp>
      <p:sp>
        <p:nvSpPr>
          <p:cNvPr id="4" name="Slide Number Placeholder 3">
            <a:extLst>
              <a:ext uri="{FF2B5EF4-FFF2-40B4-BE49-F238E27FC236}">
                <a16:creationId xmlns:a16="http://schemas.microsoft.com/office/drawing/2014/main" id="{D11A6323-6279-47A3-B940-0A596FCFDDD9}"/>
              </a:ext>
            </a:extLst>
          </p:cNvPr>
          <p:cNvSpPr>
            <a:spLocks noGrp="1"/>
          </p:cNvSpPr>
          <p:nvPr>
            <p:ph type="sldNum" sz="quarter" idx="12"/>
          </p:nvPr>
        </p:nvSpPr>
        <p:spPr/>
        <p:txBody>
          <a:bodyPr/>
          <a:lstStyle/>
          <a:p>
            <a:fld id="{3AE964A8-DDD4-4FF2-A764-9807D07CA220}" type="slidenum">
              <a:rPr lang="en-US" smtClean="0"/>
              <a:t>31</a:t>
            </a:fld>
            <a:endParaRPr lang="en-US"/>
          </a:p>
        </p:txBody>
      </p:sp>
    </p:spTree>
    <p:extLst>
      <p:ext uri="{BB962C8B-B14F-4D97-AF65-F5344CB8AC3E}">
        <p14:creationId xmlns:p14="http://schemas.microsoft.com/office/powerpoint/2010/main" val="2728217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43A-5A27-4059-B4DC-051D0C5D0460}"/>
              </a:ext>
            </a:extLst>
          </p:cNvPr>
          <p:cNvSpPr>
            <a:spLocks noGrp="1"/>
          </p:cNvSpPr>
          <p:nvPr>
            <p:ph type="title"/>
          </p:nvPr>
        </p:nvSpPr>
        <p:spPr/>
        <p:txBody>
          <a:bodyPr/>
          <a:lstStyle/>
          <a:p>
            <a:r>
              <a:rPr lang="en-US" dirty="0"/>
              <a:t>“Up front” Decisions for Microsoft Teams</a:t>
            </a:r>
          </a:p>
        </p:txBody>
      </p:sp>
      <p:sp>
        <p:nvSpPr>
          <p:cNvPr id="3" name="Text Placeholder 2">
            <a:extLst>
              <a:ext uri="{FF2B5EF4-FFF2-40B4-BE49-F238E27FC236}">
                <a16:creationId xmlns:a16="http://schemas.microsoft.com/office/drawing/2014/main" id="{6224B870-CAAE-42C3-984A-813AA204DFC1}"/>
              </a:ext>
            </a:extLst>
          </p:cNvPr>
          <p:cNvSpPr>
            <a:spLocks noGrp="1"/>
          </p:cNvSpPr>
          <p:nvPr>
            <p:ph type="body" idx="1"/>
          </p:nvPr>
        </p:nvSpPr>
        <p:spPr/>
        <p:txBody>
          <a:bodyPr/>
          <a:lstStyle/>
          <a:p>
            <a:r>
              <a:rPr lang="en-US" dirty="0"/>
              <a:t>Critical Conversations for Microsoft Teams</a:t>
            </a:r>
          </a:p>
        </p:txBody>
      </p:sp>
      <p:sp>
        <p:nvSpPr>
          <p:cNvPr id="4" name="Slide Number Placeholder 3">
            <a:extLst>
              <a:ext uri="{FF2B5EF4-FFF2-40B4-BE49-F238E27FC236}">
                <a16:creationId xmlns:a16="http://schemas.microsoft.com/office/drawing/2014/main" id="{D3EF3ED1-FE27-489E-B068-E41D09C0F786}"/>
              </a:ext>
            </a:extLst>
          </p:cNvPr>
          <p:cNvSpPr>
            <a:spLocks noGrp="1"/>
          </p:cNvSpPr>
          <p:nvPr>
            <p:ph type="sldNum" sz="quarter" idx="12"/>
          </p:nvPr>
        </p:nvSpPr>
        <p:spPr/>
        <p:txBody>
          <a:bodyPr/>
          <a:lstStyle/>
          <a:p>
            <a:fld id="{3AE964A8-DDD4-4FF2-A764-9807D07CA220}" type="slidenum">
              <a:rPr lang="en-US" smtClean="0"/>
              <a:t>32</a:t>
            </a:fld>
            <a:endParaRPr lang="en-US" dirty="0"/>
          </a:p>
        </p:txBody>
      </p:sp>
    </p:spTree>
    <p:extLst>
      <p:ext uri="{BB962C8B-B14F-4D97-AF65-F5344CB8AC3E}">
        <p14:creationId xmlns:p14="http://schemas.microsoft.com/office/powerpoint/2010/main" val="305870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“up front” decisions | Microsoft Teams Provisioning</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94912733"/>
              </p:ext>
            </p:extLst>
          </p:nvPr>
        </p:nvGraphicFramePr>
        <p:xfrm>
          <a:off x="261938" y="1062038"/>
          <a:ext cx="11328400" cy="2926080"/>
        </p:xfrm>
        <a:graphic>
          <a:graphicData uri="http://schemas.openxmlformats.org/drawingml/2006/table">
            <a:tbl>
              <a:tblPr firstRow="1" bandRow="1">
                <a:tableStyleId>{5C22544A-7EE6-4342-B048-85BDC9FD1C3A}</a:tableStyleId>
              </a:tblPr>
              <a:tblGrid>
                <a:gridCol w="5177766">
                  <a:extLst>
                    <a:ext uri="{9D8B030D-6E8A-4147-A177-3AD203B41FA5}">
                      <a16:colId xmlns:a16="http://schemas.microsoft.com/office/drawing/2014/main" val="20000"/>
                    </a:ext>
                  </a:extLst>
                </a:gridCol>
                <a:gridCol w="3712234">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need a naming convention for Teams? You can use Prefix-Suffix–based and Custom Blocked Words. (See license requirements.)</a:t>
                      </a:r>
                    </a:p>
                  </a:txBody>
                  <a:tcPr/>
                </a:tc>
                <a:tc>
                  <a:txBody>
                    <a:bodyPr/>
                    <a:lstStyle/>
                    <a:p>
                      <a:r>
                        <a:rPr lang="en-US" sz="1400" dirty="0"/>
                        <a:t>See Groups naming</a:t>
                      </a:r>
                    </a:p>
                  </a:txBody>
                  <a:tcPr/>
                </a:tc>
                <a:tc>
                  <a:txBody>
                    <a:bodyPr/>
                    <a:lstStyle/>
                    <a:p>
                      <a:endParaRPr lang="en-US" sz="1400" dirty="0"/>
                    </a:p>
                  </a:txBody>
                  <a:tcPr/>
                </a:tc>
                <a:extLst>
                  <a:ext uri="{0D108BD9-81ED-4DB2-BD59-A6C34878D82A}">
                    <a16:rowId xmlns:a16="http://schemas.microsoft.com/office/drawing/2014/main" val="961353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team creators need to be able to assign organization-specific classification to Teams? (See license requirements)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637294125"/>
                  </a:ext>
                </a:extLst>
              </a:tr>
              <a:tr h="433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need to restrict the ability to add guests to Teams on a per-Team basis?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See: </a:t>
                      </a:r>
                      <a:r>
                        <a:rPr lang="en-US" sz="1400" dirty="0">
                          <a:hlinkClick r:id="rId3"/>
                        </a:rPr>
                        <a:t>https://docs.microsoft.com/en-us/MicrosoftTeams/guest-access</a:t>
                      </a:r>
                      <a:endParaRPr lang="en-US" sz="1400" dirty="0"/>
                    </a:p>
                  </a:txBody>
                  <a:tcPr/>
                </a:tc>
                <a:tc>
                  <a:txBody>
                    <a:bodyPr/>
                    <a:lstStyle/>
                    <a:p>
                      <a:r>
                        <a:rPr lang="en-US" sz="1400" dirty="0"/>
                        <a:t>Helpful blog post with PowerShell examples of numerous Teams governance scenarios:</a:t>
                      </a:r>
                    </a:p>
                    <a:p>
                      <a:r>
                        <a:rPr lang="en-US" sz="1400">
                          <a:hlinkClick r:id="rId4"/>
                        </a:rPr>
                        <a:t>https://www.jijitechnologies.com/blogs/microsoft-teams-governance</a:t>
                      </a:r>
                      <a:endParaRPr lang="en-US" sz="1400" dirty="0"/>
                    </a:p>
                  </a:txBody>
                  <a:tcPr/>
                </a:tc>
                <a:tc>
                  <a:txBody>
                    <a:bodyPr/>
                    <a:lstStyle/>
                    <a:p>
                      <a:endParaRPr lang="en-US" sz="1400" dirty="0"/>
                    </a:p>
                  </a:txBody>
                  <a:tcPr/>
                </a:tc>
                <a:extLst>
                  <a:ext uri="{0D108BD9-81ED-4DB2-BD59-A6C34878D82A}">
                    <a16:rowId xmlns:a16="http://schemas.microsoft.com/office/drawing/2014/main" val="537820180"/>
                  </a:ext>
                </a:extLst>
              </a:tr>
            </a:tbl>
          </a:graphicData>
        </a:graphic>
      </p:graphicFrame>
      <p:sp>
        <p:nvSpPr>
          <p:cNvPr id="3" name="Slide Number Placeholder 2"/>
          <p:cNvSpPr>
            <a:spLocks noGrp="1"/>
          </p:cNvSpPr>
          <p:nvPr>
            <p:ph type="sldNum" sz="quarter" idx="12"/>
          </p:nvPr>
        </p:nvSpPr>
        <p:spPr/>
        <p:txBody>
          <a:bodyPr/>
          <a:lstStyle/>
          <a:p>
            <a:fld id="{EA7C8D44-3667-46F6-9772-CC52308E2A7F}" type="slidenum">
              <a:rPr lang="en-US" smtClean="0"/>
              <a:pPr/>
              <a:t>33</a:t>
            </a:fld>
            <a:endParaRPr lang="en-US" dirty="0"/>
          </a:p>
        </p:txBody>
      </p:sp>
    </p:spTree>
    <p:extLst>
      <p:ext uri="{BB962C8B-B14F-4D97-AF65-F5344CB8AC3E}">
        <p14:creationId xmlns:p14="http://schemas.microsoft.com/office/powerpoint/2010/main" val="49902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01CC-1924-469F-ABCA-B7F19823251A}"/>
              </a:ext>
            </a:extLst>
          </p:cNvPr>
          <p:cNvSpPr>
            <a:spLocks noGrp="1"/>
          </p:cNvSpPr>
          <p:nvPr>
            <p:ph type="title"/>
          </p:nvPr>
        </p:nvSpPr>
        <p:spPr/>
        <p:txBody>
          <a:bodyPr/>
          <a:lstStyle/>
          <a:p>
            <a:r>
              <a:rPr lang="en-US" dirty="0"/>
              <a:t>Teams provisioning license implications</a:t>
            </a:r>
          </a:p>
        </p:txBody>
      </p:sp>
      <p:graphicFrame>
        <p:nvGraphicFramePr>
          <p:cNvPr id="5" name="Content Placeholder 4">
            <a:extLst>
              <a:ext uri="{FF2B5EF4-FFF2-40B4-BE49-F238E27FC236}">
                <a16:creationId xmlns:a16="http://schemas.microsoft.com/office/drawing/2014/main" id="{598BA613-9F92-4424-9591-98C8795509E3}"/>
              </a:ext>
            </a:extLst>
          </p:cNvPr>
          <p:cNvGraphicFramePr>
            <a:graphicFrameLocks noGrp="1"/>
          </p:cNvGraphicFramePr>
          <p:nvPr>
            <p:ph idx="1"/>
          </p:nvPr>
        </p:nvGraphicFramePr>
        <p:xfrm>
          <a:off x="261938" y="1062038"/>
          <a:ext cx="11625261" cy="3571240"/>
        </p:xfrm>
        <a:graphic>
          <a:graphicData uri="http://schemas.openxmlformats.org/drawingml/2006/table">
            <a:tbl>
              <a:tblPr firstRow="1" bandRow="1">
                <a:tableStyleId>{5C22544A-7EE6-4342-B048-85BDC9FD1C3A}</a:tableStyleId>
              </a:tblPr>
              <a:tblGrid>
                <a:gridCol w="3875087">
                  <a:extLst>
                    <a:ext uri="{9D8B030D-6E8A-4147-A177-3AD203B41FA5}">
                      <a16:colId xmlns:a16="http://schemas.microsoft.com/office/drawing/2014/main" val="2200603204"/>
                    </a:ext>
                  </a:extLst>
                </a:gridCol>
                <a:gridCol w="3875087">
                  <a:extLst>
                    <a:ext uri="{9D8B030D-6E8A-4147-A177-3AD203B41FA5}">
                      <a16:colId xmlns:a16="http://schemas.microsoft.com/office/drawing/2014/main" val="1684077684"/>
                    </a:ext>
                  </a:extLst>
                </a:gridCol>
                <a:gridCol w="3875087">
                  <a:extLst>
                    <a:ext uri="{9D8B030D-6E8A-4147-A177-3AD203B41FA5}">
                      <a16:colId xmlns:a16="http://schemas.microsoft.com/office/drawing/2014/main" val="2011493165"/>
                    </a:ext>
                  </a:extLst>
                </a:gridCol>
              </a:tblGrid>
              <a:tr h="370840">
                <a:tc>
                  <a:txBody>
                    <a:bodyPr/>
                    <a:lstStyle/>
                    <a:p>
                      <a:r>
                        <a:rPr lang="en-US" dirty="0"/>
                        <a:t>Capability Required</a:t>
                      </a:r>
                    </a:p>
                  </a:txBody>
                  <a:tcPr/>
                </a:tc>
                <a:tc>
                  <a:txBody>
                    <a:bodyPr/>
                    <a:lstStyle/>
                    <a:p>
                      <a:r>
                        <a:rPr lang="en-US" dirty="0"/>
                        <a:t>Details</a:t>
                      </a:r>
                    </a:p>
                  </a:txBody>
                  <a:tcPr/>
                </a:tc>
                <a:tc>
                  <a:txBody>
                    <a:bodyPr/>
                    <a:lstStyle/>
                    <a:p>
                      <a:r>
                        <a:rPr lang="en-US" dirty="0"/>
                        <a:t>Azure AD Premium License Required?</a:t>
                      </a:r>
                    </a:p>
                  </a:txBody>
                  <a:tcPr/>
                </a:tc>
                <a:extLst>
                  <a:ext uri="{0D108BD9-81ED-4DB2-BD59-A6C34878D82A}">
                    <a16:rowId xmlns:a16="http://schemas.microsoft.com/office/drawing/2014/main" val="2341546059"/>
                  </a:ext>
                </a:extLst>
              </a:tr>
              <a:tr h="370840">
                <a:tc>
                  <a:txBody>
                    <a:bodyPr/>
                    <a:lstStyle/>
                    <a:p>
                      <a:r>
                        <a:rPr lang="en-US" dirty="0"/>
                        <a:t>Team naming policy</a:t>
                      </a:r>
                    </a:p>
                  </a:txBody>
                  <a:tcPr/>
                </a:tc>
                <a:tc>
                  <a:txBody>
                    <a:bodyPr/>
                    <a:lstStyle/>
                    <a:p>
                      <a:r>
                        <a:rPr lang="en-US" sz="1800" b="0" i="0" kern="1200" dirty="0">
                          <a:solidFill>
                            <a:schemeClr val="dk1"/>
                          </a:solidFill>
                          <a:effectLst/>
                          <a:latin typeface="+mn-lt"/>
                          <a:ea typeface="+mn-ea"/>
                          <a:cs typeface="+mn-cs"/>
                        </a:rPr>
                        <a:t>Use Prefix-Suffix–based, Custom Blocked Words.</a:t>
                      </a:r>
                      <a:endParaRPr lang="en-US" dirty="0"/>
                    </a:p>
                  </a:txBody>
                  <a:tcPr/>
                </a:tc>
                <a:tc>
                  <a:txBody>
                    <a:bodyPr/>
                    <a:lstStyle/>
                    <a:p>
                      <a:r>
                        <a:rPr lang="en-US" dirty="0"/>
                        <a:t>P1</a:t>
                      </a:r>
                    </a:p>
                  </a:txBody>
                  <a:tcPr/>
                </a:tc>
                <a:extLst>
                  <a:ext uri="{0D108BD9-81ED-4DB2-BD59-A6C34878D82A}">
                    <a16:rowId xmlns:a16="http://schemas.microsoft.com/office/drawing/2014/main" val="1383234983"/>
                  </a:ext>
                </a:extLst>
              </a:tr>
              <a:tr h="370840">
                <a:tc>
                  <a:txBody>
                    <a:bodyPr/>
                    <a:lstStyle/>
                    <a:p>
                      <a:r>
                        <a:rPr lang="en-US" dirty="0"/>
                        <a:t>Team classification</a:t>
                      </a:r>
                    </a:p>
                  </a:txBody>
                  <a:tcPr/>
                </a:tc>
                <a:tc>
                  <a:txBody>
                    <a:bodyPr/>
                    <a:lstStyle/>
                    <a:p>
                      <a:r>
                        <a:rPr lang="en-US" dirty="0"/>
                        <a:t>Assign classifications to teams.</a:t>
                      </a:r>
                    </a:p>
                  </a:txBody>
                  <a:tcPr/>
                </a:tc>
                <a:tc>
                  <a:txBody>
                    <a:bodyPr/>
                    <a:lstStyle/>
                    <a:p>
                      <a:r>
                        <a:rPr lang="en-US" dirty="0"/>
                        <a:t>P1</a:t>
                      </a:r>
                    </a:p>
                  </a:txBody>
                  <a:tcPr/>
                </a:tc>
                <a:extLst>
                  <a:ext uri="{0D108BD9-81ED-4DB2-BD59-A6C34878D82A}">
                    <a16:rowId xmlns:a16="http://schemas.microsoft.com/office/drawing/2014/main" val="1042513468"/>
                  </a:ext>
                </a:extLst>
              </a:tr>
              <a:tr h="370840">
                <a:tc>
                  <a:txBody>
                    <a:bodyPr/>
                    <a:lstStyle/>
                    <a:p>
                      <a:r>
                        <a:rPr lang="en-US" dirty="0"/>
                        <a:t>Team guest access</a:t>
                      </a:r>
                    </a:p>
                  </a:txBody>
                  <a:tcPr/>
                </a:tc>
                <a:tc>
                  <a:txBody>
                    <a:bodyPr/>
                    <a:lstStyle/>
                    <a:p>
                      <a:r>
                        <a:rPr lang="en-US" dirty="0"/>
                        <a:t>Allow or prevent guests from being added to teams.</a:t>
                      </a:r>
                    </a:p>
                  </a:txBody>
                  <a:tcPr/>
                </a:tc>
                <a:tc>
                  <a:txBody>
                    <a:bodyPr/>
                    <a:lstStyle/>
                    <a:p>
                      <a:r>
                        <a:rPr lang="en-US" dirty="0"/>
                        <a:t>No</a:t>
                      </a:r>
                    </a:p>
                  </a:txBody>
                  <a:tcPr/>
                </a:tc>
                <a:extLst>
                  <a:ext uri="{0D108BD9-81ED-4DB2-BD59-A6C34878D82A}">
                    <a16:rowId xmlns:a16="http://schemas.microsoft.com/office/drawing/2014/main" val="655798343"/>
                  </a:ext>
                </a:extLst>
              </a:tr>
              <a:tr h="370840">
                <a:tc>
                  <a:txBody>
                    <a:bodyPr/>
                    <a:lstStyle/>
                    <a:p>
                      <a:r>
                        <a:rPr lang="en-US" dirty="0"/>
                        <a:t>Team creation</a:t>
                      </a:r>
                    </a:p>
                  </a:txBody>
                  <a:tcPr/>
                </a:tc>
                <a:tc>
                  <a:txBody>
                    <a:bodyPr/>
                    <a:lstStyle/>
                    <a:p>
                      <a:r>
                        <a:rPr lang="en-US" dirty="0"/>
                        <a:t>Limit team creation to administrators</a:t>
                      </a:r>
                    </a:p>
                  </a:txBody>
                  <a:tcPr/>
                </a:tc>
                <a:tc>
                  <a:txBody>
                    <a:bodyPr/>
                    <a:lstStyle/>
                    <a:p>
                      <a:r>
                        <a:rPr lang="en-US" dirty="0"/>
                        <a:t>No</a:t>
                      </a:r>
                    </a:p>
                  </a:txBody>
                  <a:tcPr/>
                </a:tc>
                <a:extLst>
                  <a:ext uri="{0D108BD9-81ED-4DB2-BD59-A6C34878D82A}">
                    <a16:rowId xmlns:a16="http://schemas.microsoft.com/office/drawing/2014/main" val="4255599170"/>
                  </a:ext>
                </a:extLst>
              </a:tr>
              <a:tr h="370840">
                <a:tc>
                  <a:txBody>
                    <a:bodyPr/>
                    <a:lstStyle/>
                    <a:p>
                      <a:r>
                        <a:rPr lang="en-US" dirty="0"/>
                        <a:t>Team creation</a:t>
                      </a:r>
                    </a:p>
                  </a:txBody>
                  <a:tcPr/>
                </a:tc>
                <a:tc>
                  <a:txBody>
                    <a:bodyPr/>
                    <a:lstStyle/>
                    <a:p>
                      <a:r>
                        <a:rPr lang="en-US" dirty="0"/>
                        <a:t>Limit team creation to the members of a specific security group</a:t>
                      </a:r>
                    </a:p>
                  </a:txBody>
                  <a:tcPr/>
                </a:tc>
                <a:tc>
                  <a:txBody>
                    <a:bodyPr/>
                    <a:lstStyle/>
                    <a:p>
                      <a:r>
                        <a:rPr lang="en-US" dirty="0"/>
                        <a:t>P1</a:t>
                      </a:r>
                    </a:p>
                  </a:txBody>
                  <a:tcPr/>
                </a:tc>
                <a:extLst>
                  <a:ext uri="{0D108BD9-81ED-4DB2-BD59-A6C34878D82A}">
                    <a16:rowId xmlns:a16="http://schemas.microsoft.com/office/drawing/2014/main" val="3904355943"/>
                  </a:ext>
                </a:extLst>
              </a:tr>
            </a:tbl>
          </a:graphicData>
        </a:graphic>
      </p:graphicFrame>
      <p:sp>
        <p:nvSpPr>
          <p:cNvPr id="4" name="Slide Number Placeholder 3">
            <a:extLst>
              <a:ext uri="{FF2B5EF4-FFF2-40B4-BE49-F238E27FC236}">
                <a16:creationId xmlns:a16="http://schemas.microsoft.com/office/drawing/2014/main" id="{92E539CE-B7CB-4419-A501-6633FA9BAD00}"/>
              </a:ext>
            </a:extLst>
          </p:cNvPr>
          <p:cNvSpPr>
            <a:spLocks noGrp="1"/>
          </p:cNvSpPr>
          <p:nvPr>
            <p:ph type="sldNum" sz="quarter" idx="12"/>
          </p:nvPr>
        </p:nvSpPr>
        <p:spPr/>
        <p:txBody>
          <a:bodyPr/>
          <a:lstStyle/>
          <a:p>
            <a:fld id="{3AE964A8-DDD4-4FF2-A764-9807D07CA220}" type="slidenum">
              <a:rPr lang="en-US" smtClean="0"/>
              <a:t>34</a:t>
            </a:fld>
            <a:endParaRPr lang="en-US"/>
          </a:p>
        </p:txBody>
      </p:sp>
    </p:spTree>
    <p:extLst>
      <p:ext uri="{BB962C8B-B14F-4D97-AF65-F5344CB8AC3E}">
        <p14:creationId xmlns:p14="http://schemas.microsoft.com/office/powerpoint/2010/main" val="2536540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“up front” decisions | Microsoft Teams Retention</a:t>
            </a:r>
          </a:p>
        </p:txBody>
      </p:sp>
      <p:sp>
        <p:nvSpPr>
          <p:cNvPr id="3" name="Slide Number Placeholder 2"/>
          <p:cNvSpPr>
            <a:spLocks noGrp="1"/>
          </p:cNvSpPr>
          <p:nvPr>
            <p:ph type="sldNum" sz="quarter" idx="12"/>
          </p:nvPr>
        </p:nvSpPr>
        <p:spPr/>
        <p:txBody>
          <a:bodyPr/>
          <a:lstStyle/>
          <a:p>
            <a:fld id="{EA7C8D44-3667-46F6-9772-CC52308E2A7F}" type="slidenum">
              <a:rPr lang="en-US" smtClean="0"/>
              <a:pPr/>
              <a:t>35</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69123104"/>
              </p:ext>
            </p:extLst>
          </p:nvPr>
        </p:nvGraphicFramePr>
        <p:xfrm>
          <a:off x="406400" y="1219200"/>
          <a:ext cx="11328400" cy="548640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Is there a requirement to specify an expiration date for Teams? (see retention license requirements)</a:t>
                      </a:r>
                    </a:p>
                    <a:p>
                      <a:endParaRPr lang="en-US" sz="1400" dirty="0"/>
                    </a:p>
                    <a:p>
                      <a:r>
                        <a:rPr lang="en-US" sz="1400" dirty="0">
                          <a:hlinkClick r:id="rId3"/>
                        </a:rPr>
                        <a:t>https://docs.microsoft.com/en-us/office365/admin/create-groups/office-365-groups-expiration-policy?view=o365-worldwide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90393">
                <a:tc>
                  <a:txBody>
                    <a:bodyPr/>
                    <a:lstStyle/>
                    <a:p>
                      <a:r>
                        <a:rPr lang="en-US" sz="1400" dirty="0"/>
                        <a:t>Is there a specific data retention policy required for Teams? (see retention license requirements)</a:t>
                      </a:r>
                    </a:p>
                    <a:p>
                      <a:endParaRPr lang="en-US" sz="1400" dirty="0"/>
                    </a:p>
                    <a:p>
                      <a:r>
                        <a:rPr lang="en-US" sz="1400" dirty="0"/>
                        <a:t>Retention policies to consider:</a:t>
                      </a:r>
                    </a:p>
                    <a:p>
                      <a:pPr marL="285750" indent="-285750">
                        <a:buFont typeface="Arial" panose="020B0604020202020204" pitchFamily="34" charset="0"/>
                        <a:buChar char="•"/>
                      </a:pPr>
                      <a:r>
                        <a:rPr lang="en-US" sz="1400" dirty="0"/>
                        <a:t>Teams Chat – this setting applies to how long you want chat history to be stored</a:t>
                      </a:r>
                    </a:p>
                    <a:p>
                      <a:pPr marL="285750" indent="-285750">
                        <a:buFont typeface="Arial" panose="020B0604020202020204" pitchFamily="34" charset="0"/>
                        <a:buChar char="•"/>
                      </a:pPr>
                      <a:r>
                        <a:rPr lang="en-US" sz="1400" dirty="0"/>
                        <a:t>Teams Conversation – this setting applies to how long you want the channel conversations to be kept and stored</a:t>
                      </a:r>
                    </a:p>
                    <a:p>
                      <a:pPr marL="285750" indent="-285750">
                        <a:buFont typeface="Arial" panose="020B0604020202020204" pitchFamily="34" charset="0"/>
                        <a:buChar char="•"/>
                      </a:pPr>
                      <a:r>
                        <a:rPr lang="en-US" sz="1400" dirty="0"/>
                        <a:t>O365 Group content – this setting applies to all the content in the team, the group mailbox, the SharePoint site and the document library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Each retention policy can be the same or different, they have no dependencies on each other. Retention is not the same as expiration though. Just because a team is expired does not mean the content is deleted. For ex: if your expiration is 6 months and retention is 2 years, the team will be deleted after 6 months (if not renewed) but the content will be retained for 2 years.</a:t>
                      </a:r>
                    </a:p>
                  </a:txBody>
                  <a:tcPr/>
                </a:tc>
                <a:tc>
                  <a:txBody>
                    <a:bodyPr/>
                    <a:lstStyle/>
                    <a:p>
                      <a:endParaRPr lang="en-US" sz="1400" dirty="0"/>
                    </a:p>
                  </a:txBody>
                  <a:tcPr/>
                </a:tc>
                <a:extLst>
                  <a:ext uri="{0D108BD9-81ED-4DB2-BD59-A6C34878D82A}">
                    <a16:rowId xmlns:a16="http://schemas.microsoft.com/office/drawing/2014/main" val="10002"/>
                  </a:ext>
                </a:extLst>
              </a:tr>
              <a:tr h="390393">
                <a:tc>
                  <a:txBody>
                    <a:bodyPr/>
                    <a:lstStyle/>
                    <a:p>
                      <a:r>
                        <a:rPr lang="en-US" sz="1400" dirty="0"/>
                        <a:t>Do we need to require the ability to archive inactive teams to preserve the content in a read-only state? (see license requirements)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979995411"/>
                  </a:ext>
                </a:extLst>
              </a:tr>
            </a:tbl>
          </a:graphicData>
        </a:graphic>
      </p:graphicFrame>
    </p:spTree>
    <p:extLst>
      <p:ext uri="{BB962C8B-B14F-4D97-AF65-F5344CB8AC3E}">
        <p14:creationId xmlns:p14="http://schemas.microsoft.com/office/powerpoint/2010/main" val="865261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AF5B-8063-4414-B381-2B12119F053D}"/>
              </a:ext>
            </a:extLst>
          </p:cNvPr>
          <p:cNvSpPr>
            <a:spLocks noGrp="1"/>
          </p:cNvSpPr>
          <p:nvPr>
            <p:ph type="title"/>
          </p:nvPr>
        </p:nvSpPr>
        <p:spPr/>
        <p:txBody>
          <a:bodyPr/>
          <a:lstStyle/>
          <a:p>
            <a:r>
              <a:rPr lang="en-US" dirty="0"/>
              <a:t>Retention Principles</a:t>
            </a:r>
          </a:p>
        </p:txBody>
      </p:sp>
      <p:sp>
        <p:nvSpPr>
          <p:cNvPr id="4" name="Slide Number Placeholder 3">
            <a:extLst>
              <a:ext uri="{FF2B5EF4-FFF2-40B4-BE49-F238E27FC236}">
                <a16:creationId xmlns:a16="http://schemas.microsoft.com/office/drawing/2014/main" id="{094305D2-5597-429F-BA44-F50E1A06B735}"/>
              </a:ext>
            </a:extLst>
          </p:cNvPr>
          <p:cNvSpPr>
            <a:spLocks noGrp="1"/>
          </p:cNvSpPr>
          <p:nvPr>
            <p:ph type="sldNum" sz="quarter" idx="12"/>
          </p:nvPr>
        </p:nvSpPr>
        <p:spPr/>
        <p:txBody>
          <a:bodyPr/>
          <a:lstStyle/>
          <a:p>
            <a:fld id="{3AE964A8-DDD4-4FF2-A764-9807D07CA220}" type="slidenum">
              <a:rPr lang="en-US" smtClean="0"/>
              <a:t>36</a:t>
            </a:fld>
            <a:endParaRPr lang="en-US"/>
          </a:p>
        </p:txBody>
      </p:sp>
      <p:pic>
        <p:nvPicPr>
          <p:cNvPr id="3074" name="Picture 2">
            <a:extLst>
              <a:ext uri="{FF2B5EF4-FFF2-40B4-BE49-F238E27FC236}">
                <a16:creationId xmlns:a16="http://schemas.microsoft.com/office/drawing/2014/main" id="{54B839F0-1952-498C-9891-CF2A13776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9303" y="2656532"/>
            <a:ext cx="3810532" cy="213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4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01CC-1924-469F-ABCA-B7F19823251A}"/>
              </a:ext>
            </a:extLst>
          </p:cNvPr>
          <p:cNvSpPr>
            <a:spLocks noGrp="1"/>
          </p:cNvSpPr>
          <p:nvPr>
            <p:ph type="title"/>
          </p:nvPr>
        </p:nvSpPr>
        <p:spPr/>
        <p:txBody>
          <a:bodyPr/>
          <a:lstStyle/>
          <a:p>
            <a:r>
              <a:rPr lang="en-US" dirty="0"/>
              <a:t>Teams retention license implications</a:t>
            </a:r>
          </a:p>
        </p:txBody>
      </p:sp>
      <p:graphicFrame>
        <p:nvGraphicFramePr>
          <p:cNvPr id="5" name="Content Placeholder 4">
            <a:extLst>
              <a:ext uri="{FF2B5EF4-FFF2-40B4-BE49-F238E27FC236}">
                <a16:creationId xmlns:a16="http://schemas.microsoft.com/office/drawing/2014/main" id="{598BA613-9F92-4424-9591-98C8795509E3}"/>
              </a:ext>
            </a:extLst>
          </p:cNvPr>
          <p:cNvGraphicFramePr>
            <a:graphicFrameLocks noGrp="1"/>
          </p:cNvGraphicFramePr>
          <p:nvPr>
            <p:ph idx="1"/>
          </p:nvPr>
        </p:nvGraphicFramePr>
        <p:xfrm>
          <a:off x="261938" y="1062038"/>
          <a:ext cx="11625261" cy="4663440"/>
        </p:xfrm>
        <a:graphic>
          <a:graphicData uri="http://schemas.openxmlformats.org/drawingml/2006/table">
            <a:tbl>
              <a:tblPr firstRow="1" bandRow="1">
                <a:tableStyleId>{5C22544A-7EE6-4342-B048-85BDC9FD1C3A}</a:tableStyleId>
              </a:tblPr>
              <a:tblGrid>
                <a:gridCol w="2613534">
                  <a:extLst>
                    <a:ext uri="{9D8B030D-6E8A-4147-A177-3AD203B41FA5}">
                      <a16:colId xmlns:a16="http://schemas.microsoft.com/office/drawing/2014/main" val="2200603204"/>
                    </a:ext>
                  </a:extLst>
                </a:gridCol>
                <a:gridCol w="6015486">
                  <a:extLst>
                    <a:ext uri="{9D8B030D-6E8A-4147-A177-3AD203B41FA5}">
                      <a16:colId xmlns:a16="http://schemas.microsoft.com/office/drawing/2014/main" val="1684077684"/>
                    </a:ext>
                  </a:extLst>
                </a:gridCol>
                <a:gridCol w="2996241">
                  <a:extLst>
                    <a:ext uri="{9D8B030D-6E8A-4147-A177-3AD203B41FA5}">
                      <a16:colId xmlns:a16="http://schemas.microsoft.com/office/drawing/2014/main" val="2011493165"/>
                    </a:ext>
                  </a:extLst>
                </a:gridCol>
              </a:tblGrid>
              <a:tr h="370840">
                <a:tc>
                  <a:txBody>
                    <a:bodyPr/>
                    <a:lstStyle/>
                    <a:p>
                      <a:r>
                        <a:rPr lang="en-US" dirty="0"/>
                        <a:t>Capability Required</a:t>
                      </a:r>
                    </a:p>
                  </a:txBody>
                  <a:tcPr/>
                </a:tc>
                <a:tc>
                  <a:txBody>
                    <a:bodyPr/>
                    <a:lstStyle/>
                    <a:p>
                      <a:r>
                        <a:rPr lang="en-US" dirty="0"/>
                        <a:t>Details</a:t>
                      </a:r>
                    </a:p>
                  </a:txBody>
                  <a:tcPr/>
                </a:tc>
                <a:tc>
                  <a:txBody>
                    <a:bodyPr/>
                    <a:lstStyle/>
                    <a:p>
                      <a:r>
                        <a:rPr lang="en-US" dirty="0"/>
                        <a:t>Azure AD Premium License Required?</a:t>
                      </a:r>
                    </a:p>
                  </a:txBody>
                  <a:tcPr/>
                </a:tc>
                <a:extLst>
                  <a:ext uri="{0D108BD9-81ED-4DB2-BD59-A6C34878D82A}">
                    <a16:rowId xmlns:a16="http://schemas.microsoft.com/office/drawing/2014/main" val="2341546059"/>
                  </a:ext>
                </a:extLst>
              </a:tr>
              <a:tr h="370840">
                <a:tc>
                  <a:txBody>
                    <a:bodyPr/>
                    <a:lstStyle/>
                    <a:p>
                      <a:pPr fontAlgn="t"/>
                      <a:r>
                        <a:rPr lang="en-US">
                          <a:effectLst/>
                        </a:rPr>
                        <a:t>Expiration policy</a:t>
                      </a:r>
                    </a:p>
                  </a:txBody>
                  <a:tcPr marL="101600" marR="101600" marT="76200" marB="76200"/>
                </a:tc>
                <a:tc>
                  <a:txBody>
                    <a:bodyPr/>
                    <a:lstStyle/>
                    <a:p>
                      <a:pPr fontAlgn="t"/>
                      <a:r>
                        <a:rPr lang="en-US" dirty="0">
                          <a:effectLst/>
                        </a:rPr>
                        <a:t>Manage the lifecycle of Office 365 groups by setting an expiration policy. </a:t>
                      </a:r>
                      <a:r>
                        <a:rPr lang="en-US" sz="1800" b="0" i="0" kern="1200" dirty="0">
                          <a:solidFill>
                            <a:schemeClr val="dk1"/>
                          </a:solidFill>
                          <a:effectLst/>
                          <a:latin typeface="+mn-lt"/>
                          <a:ea typeface="+mn-ea"/>
                          <a:cs typeface="+mn-cs"/>
                        </a:rPr>
                        <a:t>Group expiration is an Azure AD Premium feature. For this feature to be available, your tenant must have a subscription to Azure AD Premium and licenses for the administrator who configures the settings and the members of the affected groups.</a:t>
                      </a:r>
                      <a:endParaRPr lang="en-US" dirty="0">
                        <a:effectLst/>
                      </a:endParaRPr>
                    </a:p>
                  </a:txBody>
                  <a:tcPr marL="101600" marR="101600" marT="76200" marB="76200"/>
                </a:tc>
                <a:tc>
                  <a:txBody>
                    <a:bodyPr/>
                    <a:lstStyle/>
                    <a:p>
                      <a:r>
                        <a:rPr lang="en-US" dirty="0"/>
                        <a:t>P1</a:t>
                      </a:r>
                    </a:p>
                  </a:txBody>
                  <a:tcPr/>
                </a:tc>
                <a:extLst>
                  <a:ext uri="{0D108BD9-81ED-4DB2-BD59-A6C34878D82A}">
                    <a16:rowId xmlns:a16="http://schemas.microsoft.com/office/drawing/2014/main" val="1383234983"/>
                  </a:ext>
                </a:extLst>
              </a:tr>
              <a:tr h="370840">
                <a:tc>
                  <a:txBody>
                    <a:bodyPr/>
                    <a:lstStyle/>
                    <a:p>
                      <a:pPr fontAlgn="t"/>
                      <a:r>
                        <a:rPr lang="en-US">
                          <a:effectLst/>
                        </a:rPr>
                        <a:t>Retention policy</a:t>
                      </a:r>
                    </a:p>
                  </a:txBody>
                  <a:tcPr marL="101600" marR="101600" marT="76200" marB="76200"/>
                </a:tc>
                <a:tc>
                  <a:txBody>
                    <a:bodyPr/>
                    <a:lstStyle/>
                    <a:p>
                      <a:pPr fontAlgn="t"/>
                      <a:r>
                        <a:rPr lang="en-US" dirty="0">
                          <a:effectLst/>
                        </a:rPr>
                        <a:t>Retain or delete data (Teams channel messages and channel files) for a specific time period by setting retention policies for Teams in the Security &amp; compliance center. </a:t>
                      </a:r>
                      <a:r>
                        <a:rPr lang="en-US" b="1" dirty="0">
                          <a:effectLst/>
                        </a:rPr>
                        <a:t>Note</a:t>
                      </a:r>
                      <a:r>
                        <a:rPr lang="en-US" dirty="0">
                          <a:effectLst/>
                        </a:rPr>
                        <a:t>: Using this feature requires licensing of Office 365 Enterprise E3 or above.</a:t>
                      </a:r>
                    </a:p>
                  </a:txBody>
                  <a:tcPr marL="101600" marR="101600" marT="76200" marB="76200"/>
                </a:tc>
                <a:tc>
                  <a:txBody>
                    <a:bodyPr/>
                    <a:lstStyle/>
                    <a:p>
                      <a:r>
                        <a:rPr lang="en-US" dirty="0"/>
                        <a:t>No</a:t>
                      </a:r>
                    </a:p>
                  </a:txBody>
                  <a:tcPr/>
                </a:tc>
                <a:extLst>
                  <a:ext uri="{0D108BD9-81ED-4DB2-BD59-A6C34878D82A}">
                    <a16:rowId xmlns:a16="http://schemas.microsoft.com/office/drawing/2014/main" val="1042513468"/>
                  </a:ext>
                </a:extLst>
              </a:tr>
              <a:tr h="370840">
                <a:tc>
                  <a:txBody>
                    <a:bodyPr/>
                    <a:lstStyle/>
                    <a:p>
                      <a:pPr fontAlgn="t"/>
                      <a:r>
                        <a:rPr lang="en-US">
                          <a:effectLst/>
                        </a:rPr>
                        <a:t>Archive and restore</a:t>
                      </a:r>
                    </a:p>
                  </a:txBody>
                  <a:tcPr marL="101600" marR="101600" marT="76200" marB="76200"/>
                </a:tc>
                <a:tc>
                  <a:txBody>
                    <a:bodyPr/>
                    <a:lstStyle/>
                    <a:p>
                      <a:pPr fontAlgn="t"/>
                      <a:r>
                        <a:rPr lang="en-US" dirty="0">
                          <a:effectLst/>
                        </a:rPr>
                        <a:t>Archive a team when it’s no longer active but you want to keep it around for reference or to reactivate in the future.</a:t>
                      </a:r>
                    </a:p>
                  </a:txBody>
                  <a:tcPr marL="101600" marR="101600" marT="76200" marB="76200"/>
                </a:tc>
                <a:tc>
                  <a:txBody>
                    <a:bodyPr/>
                    <a:lstStyle/>
                    <a:p>
                      <a:r>
                        <a:rPr lang="en-US" dirty="0"/>
                        <a:t>No</a:t>
                      </a:r>
                    </a:p>
                  </a:txBody>
                  <a:tcPr/>
                </a:tc>
                <a:extLst>
                  <a:ext uri="{0D108BD9-81ED-4DB2-BD59-A6C34878D82A}">
                    <a16:rowId xmlns:a16="http://schemas.microsoft.com/office/drawing/2014/main" val="655798343"/>
                  </a:ext>
                </a:extLst>
              </a:tr>
            </a:tbl>
          </a:graphicData>
        </a:graphic>
      </p:graphicFrame>
      <p:sp>
        <p:nvSpPr>
          <p:cNvPr id="4" name="Slide Number Placeholder 3">
            <a:extLst>
              <a:ext uri="{FF2B5EF4-FFF2-40B4-BE49-F238E27FC236}">
                <a16:creationId xmlns:a16="http://schemas.microsoft.com/office/drawing/2014/main" id="{92E539CE-B7CB-4419-A501-6633FA9BAD00}"/>
              </a:ext>
            </a:extLst>
          </p:cNvPr>
          <p:cNvSpPr>
            <a:spLocks noGrp="1"/>
          </p:cNvSpPr>
          <p:nvPr>
            <p:ph type="sldNum" sz="quarter" idx="12"/>
          </p:nvPr>
        </p:nvSpPr>
        <p:spPr/>
        <p:txBody>
          <a:bodyPr/>
          <a:lstStyle/>
          <a:p>
            <a:fld id="{3AE964A8-DDD4-4FF2-A764-9807D07CA220}" type="slidenum">
              <a:rPr lang="en-US" smtClean="0"/>
              <a:t>37</a:t>
            </a:fld>
            <a:endParaRPr lang="en-US"/>
          </a:p>
        </p:txBody>
      </p:sp>
      <p:sp>
        <p:nvSpPr>
          <p:cNvPr id="6" name="Rectangle 5">
            <a:extLst>
              <a:ext uri="{FF2B5EF4-FFF2-40B4-BE49-F238E27FC236}">
                <a16:creationId xmlns:a16="http://schemas.microsoft.com/office/drawing/2014/main" id="{36A8C0E6-059F-414B-BC77-D83ACC37045E}"/>
              </a:ext>
            </a:extLst>
          </p:cNvPr>
          <p:cNvSpPr/>
          <p:nvPr/>
        </p:nvSpPr>
        <p:spPr>
          <a:xfrm>
            <a:off x="261257" y="5848623"/>
            <a:ext cx="8850702" cy="646331"/>
          </a:xfrm>
          <a:prstGeom prst="rect">
            <a:avLst/>
          </a:prstGeom>
        </p:spPr>
        <p:txBody>
          <a:bodyPr wrap="square">
            <a:spAutoFit/>
          </a:bodyPr>
          <a:lstStyle/>
          <a:p>
            <a:r>
              <a:rPr lang="en-US" dirty="0"/>
              <a:t>For additional information about governance for Microsoft Teams, see:</a:t>
            </a:r>
          </a:p>
          <a:p>
            <a:r>
              <a:rPr lang="en-US" dirty="0"/>
              <a:t>https://docs.microsoft.com/en-us/microsoftteams/plan-teams-governance</a:t>
            </a:r>
          </a:p>
        </p:txBody>
      </p:sp>
    </p:spTree>
    <p:extLst>
      <p:ext uri="{BB962C8B-B14F-4D97-AF65-F5344CB8AC3E}">
        <p14:creationId xmlns:p14="http://schemas.microsoft.com/office/powerpoint/2010/main" val="2416001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“up front” decisions | Microsoft Teams DLP</a:t>
            </a:r>
          </a:p>
        </p:txBody>
      </p:sp>
      <p:sp>
        <p:nvSpPr>
          <p:cNvPr id="3" name="Slide Number Placeholder 2"/>
          <p:cNvSpPr>
            <a:spLocks noGrp="1"/>
          </p:cNvSpPr>
          <p:nvPr>
            <p:ph type="sldNum" sz="quarter" idx="12"/>
          </p:nvPr>
        </p:nvSpPr>
        <p:spPr/>
        <p:txBody>
          <a:bodyPr/>
          <a:lstStyle/>
          <a:p>
            <a:fld id="{EA7C8D44-3667-46F6-9772-CC52308E2A7F}" type="slidenum">
              <a:rPr lang="en-US" smtClean="0"/>
              <a:pPr/>
              <a:t>38</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84941710"/>
              </p:ext>
            </p:extLst>
          </p:nvPr>
        </p:nvGraphicFramePr>
        <p:xfrm>
          <a:off x="406400" y="1219200"/>
          <a:ext cx="11328400" cy="210312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Is it required to protect confidential or sensitive data in Teams? (Data Loss Prevention)</a:t>
                      </a:r>
                    </a:p>
                    <a:p>
                      <a:endParaRPr lang="en-US" sz="1400" dirty="0"/>
                    </a:p>
                    <a:p>
                      <a:r>
                        <a:rPr lang="en-US" sz="1400" dirty="0"/>
                        <a:t>See: </a:t>
                      </a:r>
                    </a:p>
                    <a:p>
                      <a:r>
                        <a:rPr lang="en-US" sz="1400" dirty="0">
                          <a:hlinkClick r:id="rId3"/>
                        </a:rPr>
                        <a:t>https://docs.microsoft.com/en-us/office365/securitycompliance/dlp-microsoft-teams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6276C41D-4423-479A-A53B-3FB092B2CCD9}"/>
              </a:ext>
            </a:extLst>
          </p:cNvPr>
          <p:cNvSpPr/>
          <p:nvPr/>
        </p:nvSpPr>
        <p:spPr>
          <a:xfrm>
            <a:off x="431800" y="3757380"/>
            <a:ext cx="11328399" cy="2031325"/>
          </a:xfrm>
          <a:prstGeom prst="rect">
            <a:avLst/>
          </a:prstGeom>
        </p:spPr>
        <p:txBody>
          <a:bodyPr wrap="square">
            <a:spAutoFit/>
          </a:bodyPr>
          <a:lstStyle/>
          <a:p>
            <a:r>
              <a:rPr lang="en-US" dirty="0">
                <a:solidFill>
                  <a:srgbClr val="000000"/>
                </a:solidFill>
                <a:latin typeface="Segoe UI" panose="020B0502040204020203" pitchFamily="34" charset="0"/>
              </a:rPr>
              <a:t>Data loss prevention capabilities were recently added to Microsoft Teams chat and channel messages for users licensed for Office 365 Advanced Compliance, which is available as a standalone option and is included in Office 365 E5 and Microsoft 365 E5 Compliance. Office 365 and Microsoft 365 E3 include DLP protection for SharePoint Online, OneDrive, and Exchange Online. This also includes files that are shared through Teams because Teams uses SharePoint Online and OneDrive to share files. Support for DLP protection in Teams Chat requires E5. To learn more about licensing requirements, see </a:t>
            </a:r>
            <a:r>
              <a:rPr lang="en-US" b="1" u="sng" dirty="0">
                <a:latin typeface="Segoe UI" panose="020B0502040204020203" pitchFamily="34" charset="0"/>
                <a:hlinkClick r:id="rId4"/>
              </a:rPr>
              <a:t>Microsoft 365 Tenant-Level Services Licensing Guidance</a:t>
            </a:r>
            <a:r>
              <a:rPr lang="en-US" dirty="0">
                <a:solidFill>
                  <a:srgbClr val="000000"/>
                </a:solidFill>
                <a:latin typeface="Segoe UI" panose="020B0502040204020203" pitchFamily="34" charset="0"/>
              </a:rPr>
              <a:t>.</a:t>
            </a:r>
            <a:endParaRPr lang="en-US" dirty="0"/>
          </a:p>
        </p:txBody>
      </p:sp>
    </p:spTree>
    <p:extLst>
      <p:ext uri="{BB962C8B-B14F-4D97-AF65-F5344CB8AC3E}">
        <p14:creationId xmlns:p14="http://schemas.microsoft.com/office/powerpoint/2010/main" val="4110429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“up front” decisions | Microsoft Teams External Chat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39</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89416388"/>
              </p:ext>
            </p:extLst>
          </p:nvPr>
        </p:nvGraphicFramePr>
        <p:xfrm>
          <a:off x="406400" y="1219200"/>
          <a:ext cx="11328400" cy="231648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Do users need to be able to chat with people outside the company?</a:t>
                      </a:r>
                    </a:p>
                    <a:p>
                      <a:endParaRPr lang="en-US" sz="1400" dirty="0"/>
                    </a:p>
                    <a:p>
                      <a:r>
                        <a:rPr lang="en-US" sz="1400" dirty="0"/>
                        <a:t>If so, you will need to take advantage of Teams Federation/External Access: </a:t>
                      </a:r>
                      <a:r>
                        <a:rPr lang="en-US" sz="1400" dirty="0">
                          <a:hlinkClick r:id="rId3"/>
                        </a:rPr>
                        <a:t>https://docs.microsoft.com/en-us/microsoftteams/manage-external-access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6" name="Rectangle 5">
            <a:extLst>
              <a:ext uri="{FF2B5EF4-FFF2-40B4-BE49-F238E27FC236}">
                <a16:creationId xmlns:a16="http://schemas.microsoft.com/office/drawing/2014/main" id="{19BE291D-7A7F-4C0D-B85B-C671739D7EC6}"/>
              </a:ext>
            </a:extLst>
          </p:cNvPr>
          <p:cNvSpPr/>
          <p:nvPr/>
        </p:nvSpPr>
        <p:spPr>
          <a:xfrm>
            <a:off x="600363" y="3825223"/>
            <a:ext cx="10991273" cy="2554545"/>
          </a:xfrm>
          <a:prstGeom prst="rect">
            <a:avLst/>
          </a:prstGeom>
        </p:spPr>
        <p:txBody>
          <a:bodyPr wrap="square">
            <a:spAutoFit/>
          </a:bodyPr>
          <a:lstStyle/>
          <a:p>
            <a:r>
              <a:rPr lang="en-US" sz="1600" dirty="0">
                <a:solidFill>
                  <a:srgbClr val="000000"/>
                </a:solidFill>
                <a:latin typeface="Segoe UI" panose="020B0502040204020203" pitchFamily="34" charset="0"/>
              </a:rPr>
              <a:t>External access (federation) and guest access are different:</a:t>
            </a:r>
          </a:p>
          <a:p>
            <a:pPr marL="285750" indent="-285750">
              <a:buFont typeface="Arial" panose="020B0604020202020204" pitchFamily="34" charset="0"/>
              <a:buChar char="•"/>
            </a:pPr>
            <a:r>
              <a:rPr lang="en-US" sz="1600" b="1" dirty="0">
                <a:solidFill>
                  <a:srgbClr val="000000"/>
                </a:solidFill>
                <a:latin typeface="Segoe UI" panose="020B0502040204020203" pitchFamily="34" charset="0"/>
              </a:rPr>
              <a:t>Guest access </a:t>
            </a:r>
            <a:r>
              <a:rPr lang="en-US" sz="1600" dirty="0">
                <a:solidFill>
                  <a:srgbClr val="000000"/>
                </a:solidFill>
                <a:latin typeface="Segoe UI" panose="020B0502040204020203" pitchFamily="34" charset="0"/>
              </a:rPr>
              <a:t>gives access permission to an </a:t>
            </a:r>
            <a:r>
              <a:rPr lang="en-US" sz="1600" b="1" dirty="0">
                <a:solidFill>
                  <a:srgbClr val="000000"/>
                </a:solidFill>
                <a:latin typeface="Segoe UI" panose="020B0502040204020203" pitchFamily="34" charset="0"/>
              </a:rPr>
              <a:t>individual. </a:t>
            </a:r>
          </a:p>
          <a:p>
            <a:pPr marL="285750" indent="-285750">
              <a:buFont typeface="Arial" panose="020B0604020202020204" pitchFamily="34" charset="0"/>
              <a:buChar char="•"/>
            </a:pPr>
            <a:r>
              <a:rPr lang="en-US" sz="1600" b="1" dirty="0">
                <a:solidFill>
                  <a:srgbClr val="000000"/>
                </a:solidFill>
                <a:latin typeface="Segoe UI" panose="020B0502040204020203" pitchFamily="34" charset="0"/>
              </a:rPr>
              <a:t>External access </a:t>
            </a:r>
            <a:r>
              <a:rPr lang="en-US" sz="1600" dirty="0">
                <a:solidFill>
                  <a:srgbClr val="000000"/>
                </a:solidFill>
                <a:latin typeface="Segoe UI" panose="020B0502040204020203" pitchFamily="34" charset="0"/>
              </a:rPr>
              <a:t>gives access permission to an </a:t>
            </a:r>
            <a:r>
              <a:rPr lang="en-US" sz="1600" b="1" dirty="0">
                <a:solidFill>
                  <a:srgbClr val="000000"/>
                </a:solidFill>
                <a:latin typeface="Segoe UI" panose="020B0502040204020203" pitchFamily="34" charset="0"/>
              </a:rPr>
              <a:t>entire domain</a:t>
            </a:r>
            <a:r>
              <a:rPr lang="en-US" sz="1600" dirty="0">
                <a:solidFill>
                  <a:srgbClr val="000000"/>
                </a:solidFill>
                <a:latin typeface="Segoe UI" panose="020B0502040204020203" pitchFamily="34" charset="0"/>
              </a:rPr>
              <a:t>.</a:t>
            </a:r>
          </a:p>
          <a:p>
            <a:pPr marL="285750" indent="-285750">
              <a:buFont typeface="Arial" panose="020B0604020202020204" pitchFamily="34" charset="0"/>
              <a:buChar char="•"/>
            </a:pPr>
            <a:r>
              <a:rPr lang="en-US" sz="1600" dirty="0">
                <a:solidFill>
                  <a:srgbClr val="000000"/>
                </a:solidFill>
                <a:latin typeface="Segoe UI" panose="020B0502040204020203" pitchFamily="34" charset="0"/>
              </a:rPr>
              <a:t>Guest access, once granted by a team owner, allows a guest to </a:t>
            </a:r>
            <a:r>
              <a:rPr lang="en-US" sz="1600" u="sng" dirty="0">
                <a:solidFill>
                  <a:srgbClr val="000000"/>
                </a:solidFill>
                <a:latin typeface="Segoe UI" panose="020B0502040204020203" pitchFamily="34" charset="0"/>
                <a:hlinkClick r:id="rId4"/>
              </a:rPr>
              <a:t>access resources</a:t>
            </a:r>
            <a:r>
              <a:rPr lang="en-US" sz="1600" dirty="0">
                <a:solidFill>
                  <a:srgbClr val="000000"/>
                </a:solidFill>
                <a:latin typeface="Segoe UI" panose="020B0502040204020203" pitchFamily="34" charset="0"/>
              </a:rPr>
              <a:t>, such as channel discussions and files, for a specific team, and chat with other users in the team they have been invited to. With external access (federated chat), the external chat participants have no access to the inviting organization’s teams or team resources. They can only participate in one-on-one federated chat. Tenant admins can choose between the two communication options depending on which level of collaboration is desirable with the external party. Admins can choose either approaches or both, depending on their organizational needs, but we recommend enabling guest access for a fuller, collaborative Teams experience.</a:t>
            </a:r>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61350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Governance Core Principle: Our digital workplace includes several “services” offered to users. The vision and goals may be different for each type – along with the governance policies and guidelines.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23782456"/>
              </p:ext>
            </p:extLst>
          </p:nvPr>
        </p:nvGraphicFramePr>
        <p:xfrm>
          <a:off x="8153400" y="3124200"/>
          <a:ext cx="3632200" cy="2285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8810445" y="1753250"/>
            <a:ext cx="2514600"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Audience: Organization</a:t>
            </a:r>
          </a:p>
          <a:p>
            <a:pPr marL="171450" indent="-171450">
              <a:buFont typeface="Arial" panose="020B0604020202020204" pitchFamily="34" charset="0"/>
              <a:buChar char="•"/>
            </a:pPr>
            <a:r>
              <a:rPr lang="en-US" sz="1200" dirty="0"/>
              <a:t>Focus: Communications</a:t>
            </a:r>
          </a:p>
          <a:p>
            <a:pPr marL="171450" indent="-171450">
              <a:buFont typeface="Arial" panose="020B0604020202020204" pitchFamily="34" charset="0"/>
              <a:buChar char="•"/>
            </a:pPr>
            <a:r>
              <a:rPr lang="en-US" sz="1200" dirty="0"/>
              <a:t>Model: Small number of content publishers; larger number of consumers</a:t>
            </a:r>
          </a:p>
          <a:p>
            <a:pPr marL="171450" indent="-171450">
              <a:buFont typeface="Arial" panose="020B0604020202020204" pitchFamily="34" charset="0"/>
              <a:buChar char="•"/>
            </a:pPr>
            <a:r>
              <a:rPr lang="en-US" sz="1200" dirty="0"/>
              <a:t>Governance: Most Important</a:t>
            </a:r>
          </a:p>
        </p:txBody>
      </p:sp>
      <p:sp>
        <p:nvSpPr>
          <p:cNvPr id="7" name="TextBox 6"/>
          <p:cNvSpPr txBox="1"/>
          <p:nvPr/>
        </p:nvSpPr>
        <p:spPr>
          <a:xfrm>
            <a:off x="4166347" y="1712312"/>
            <a:ext cx="3630706"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t>Audience: Team</a:t>
            </a:r>
          </a:p>
          <a:p>
            <a:pPr marL="171450" indent="-171450">
              <a:buFont typeface="Arial" panose="020B0604020202020204" pitchFamily="34" charset="0"/>
              <a:buChar char="•"/>
            </a:pPr>
            <a:r>
              <a:rPr lang="en-US" sz="1200" dirty="0"/>
              <a:t>Focus: Collaboration</a:t>
            </a:r>
          </a:p>
          <a:p>
            <a:pPr marL="171450" indent="-171450">
              <a:buFont typeface="Arial" panose="020B0604020202020204" pitchFamily="34" charset="0"/>
              <a:buChar char="•"/>
            </a:pPr>
            <a:r>
              <a:rPr lang="en-US" sz="1200" dirty="0"/>
              <a:t>Model: Contributors = Consumers</a:t>
            </a:r>
          </a:p>
          <a:p>
            <a:pPr marL="171450" indent="-171450">
              <a:buFont typeface="Arial" panose="020B0604020202020204" pitchFamily="34" charset="0"/>
              <a:buChar char="•"/>
            </a:pPr>
            <a:r>
              <a:rPr lang="en-US" sz="1200" dirty="0"/>
              <a:t>Governance: May be important when external parties are involved or knowledge management is a desired outcome; may be less important for teams with a narrow reach</a:t>
            </a:r>
          </a:p>
        </p:txBody>
      </p:sp>
      <p:sp>
        <p:nvSpPr>
          <p:cNvPr id="8" name="Rectangle 7"/>
          <p:cNvSpPr/>
          <p:nvPr/>
        </p:nvSpPr>
        <p:spPr>
          <a:xfrm>
            <a:off x="8839200" y="1295400"/>
            <a:ext cx="2286000" cy="41326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Us</a:t>
            </a:r>
          </a:p>
        </p:txBody>
      </p:sp>
      <p:sp>
        <p:nvSpPr>
          <p:cNvPr id="9" name="Rectangle 8"/>
          <p:cNvSpPr/>
          <p:nvPr/>
        </p:nvSpPr>
        <p:spPr>
          <a:xfrm>
            <a:off x="4571253" y="1295400"/>
            <a:ext cx="2286000" cy="3676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t>
            </a:r>
          </a:p>
        </p:txBody>
      </p:sp>
      <p:sp>
        <p:nvSpPr>
          <p:cNvPr id="10" name="Rectangle 9"/>
          <p:cNvSpPr/>
          <p:nvPr/>
        </p:nvSpPr>
        <p:spPr>
          <a:xfrm>
            <a:off x="838200" y="1295399"/>
            <a:ext cx="2286000" cy="367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t>
            </a:r>
          </a:p>
        </p:txBody>
      </p:sp>
      <p:sp>
        <p:nvSpPr>
          <p:cNvPr id="11" name="Rectangle 10"/>
          <p:cNvSpPr/>
          <p:nvPr/>
        </p:nvSpPr>
        <p:spPr>
          <a:xfrm>
            <a:off x="4430283" y="3200400"/>
            <a:ext cx="2567940" cy="220979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t" anchorCtr="0"/>
          <a:lstStyle/>
          <a:p>
            <a:pPr algn="ctr"/>
            <a:r>
              <a:rPr lang="en-US" dirty="0"/>
              <a:t>Team </a:t>
            </a:r>
          </a:p>
          <a:p>
            <a:pPr algn="ctr"/>
            <a:r>
              <a:rPr lang="en-US" dirty="0"/>
              <a:t>Collaboration:</a:t>
            </a:r>
          </a:p>
          <a:p>
            <a:pPr algn="ctr"/>
            <a:endParaRPr lang="en-US" dirty="0"/>
          </a:p>
          <a:p>
            <a:pPr marL="285750" indent="-285750">
              <a:buFont typeface="Arial" panose="020B0604020202020204" pitchFamily="34" charset="0"/>
              <a:buChar char="•"/>
            </a:pPr>
            <a:r>
              <a:rPr lang="en-US" dirty="0"/>
              <a:t>“Modern” Team Sites </a:t>
            </a:r>
          </a:p>
          <a:p>
            <a:pPr marL="285750" indent="-285750">
              <a:buFont typeface="Arial" panose="020B0604020202020204" pitchFamily="34" charset="0"/>
              <a:buChar char="•"/>
            </a:pPr>
            <a:r>
              <a:rPr lang="en-US" dirty="0"/>
              <a:t>“Classic” Team Sites</a:t>
            </a:r>
          </a:p>
          <a:p>
            <a:pPr marL="285750" indent="-285750">
              <a:buFont typeface="Arial" panose="020B0604020202020204" pitchFamily="34" charset="0"/>
              <a:buChar char="•"/>
            </a:pPr>
            <a:r>
              <a:rPr lang="en-US" dirty="0"/>
              <a:t>Teams</a:t>
            </a:r>
          </a:p>
        </p:txBody>
      </p:sp>
      <p:sp>
        <p:nvSpPr>
          <p:cNvPr id="12" name="TextBox 11"/>
          <p:cNvSpPr txBox="1"/>
          <p:nvPr/>
        </p:nvSpPr>
        <p:spPr>
          <a:xfrm>
            <a:off x="609600" y="1835138"/>
            <a:ext cx="3630706"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Audience: OneDrive (Me); Profile (Organization)</a:t>
            </a:r>
          </a:p>
          <a:p>
            <a:pPr marL="171450" indent="-171450">
              <a:buFont typeface="Arial" panose="020B0604020202020204" pitchFamily="34" charset="0"/>
              <a:buChar char="•"/>
            </a:pPr>
            <a:r>
              <a:rPr lang="en-US" sz="1200" dirty="0"/>
              <a:t>Focus: Collaboration and Communication</a:t>
            </a:r>
          </a:p>
          <a:p>
            <a:pPr marL="171450" indent="-171450">
              <a:buFont typeface="Arial" panose="020B0604020202020204" pitchFamily="34" charset="0"/>
              <a:buChar char="•"/>
            </a:pPr>
            <a:r>
              <a:rPr lang="en-US" sz="1200" dirty="0"/>
              <a:t>Model: I am the owner</a:t>
            </a:r>
          </a:p>
          <a:p>
            <a:pPr marL="171450" indent="-171450">
              <a:buFont typeface="Arial" panose="020B0604020202020204" pitchFamily="34" charset="0"/>
              <a:buChar char="•"/>
            </a:pPr>
            <a:r>
              <a:rPr lang="en-US" sz="1200" dirty="0"/>
              <a:t>Governance: Depends on the content and organizational objectives</a:t>
            </a:r>
          </a:p>
        </p:txBody>
      </p:sp>
      <p:sp>
        <p:nvSpPr>
          <p:cNvPr id="13" name="Rectangle 12"/>
          <p:cNvSpPr/>
          <p:nvPr/>
        </p:nvSpPr>
        <p:spPr>
          <a:xfrm>
            <a:off x="854635" y="3097307"/>
            <a:ext cx="2209053" cy="8650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OneDrive for Business Personal Library</a:t>
            </a:r>
          </a:p>
        </p:txBody>
      </p:sp>
      <p:sp>
        <p:nvSpPr>
          <p:cNvPr id="14" name="Rectangle 13"/>
          <p:cNvSpPr/>
          <p:nvPr/>
        </p:nvSpPr>
        <p:spPr>
          <a:xfrm>
            <a:off x="854635" y="4038600"/>
            <a:ext cx="2209053" cy="865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Profile</a:t>
            </a:r>
          </a:p>
        </p:txBody>
      </p:sp>
      <p:sp>
        <p:nvSpPr>
          <p:cNvPr id="4" name="TextBox 3">
            <a:extLst>
              <a:ext uri="{FF2B5EF4-FFF2-40B4-BE49-F238E27FC236}">
                <a16:creationId xmlns:a16="http://schemas.microsoft.com/office/drawing/2014/main" id="{54E8801B-EF22-4BB0-8721-8792DCFDCFCA}"/>
              </a:ext>
            </a:extLst>
          </p:cNvPr>
          <p:cNvSpPr txBox="1"/>
          <p:nvPr/>
        </p:nvSpPr>
        <p:spPr>
          <a:xfrm>
            <a:off x="8954219" y="5451894"/>
            <a:ext cx="2467155"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t>Communication Sites</a:t>
            </a:r>
          </a:p>
          <a:p>
            <a:pPr marL="285750" indent="-285750">
              <a:buFont typeface="Arial" panose="020B0604020202020204" pitchFamily="34" charset="0"/>
              <a:buChar char="•"/>
            </a:pPr>
            <a:r>
              <a:rPr lang="en-US" sz="1100" dirty="0"/>
              <a:t>Yammer Communities</a:t>
            </a:r>
          </a:p>
        </p:txBody>
      </p:sp>
    </p:spTree>
    <p:extLst>
      <p:ext uri="{BB962C8B-B14F-4D97-AF65-F5344CB8AC3E}">
        <p14:creationId xmlns:p14="http://schemas.microsoft.com/office/powerpoint/2010/main" val="89552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“up front” decisions | Microsoft Teams Features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87842031"/>
              </p:ext>
            </p:extLst>
          </p:nvPr>
        </p:nvGraphicFramePr>
        <p:xfrm>
          <a:off x="261938" y="1062038"/>
          <a:ext cx="11328400" cy="5624512"/>
        </p:xfrm>
        <a:graphic>
          <a:graphicData uri="http://schemas.openxmlformats.org/drawingml/2006/table">
            <a:tbl>
              <a:tblPr firstRow="1" bandRow="1">
                <a:tableStyleId>{5C22544A-7EE6-4342-B048-85BDC9FD1C3A}</a:tableStyleId>
              </a:tblPr>
              <a:tblGrid>
                <a:gridCol w="5177766">
                  <a:extLst>
                    <a:ext uri="{9D8B030D-6E8A-4147-A177-3AD203B41FA5}">
                      <a16:colId xmlns:a16="http://schemas.microsoft.com/office/drawing/2014/main" val="20000"/>
                    </a:ext>
                  </a:extLst>
                </a:gridCol>
                <a:gridCol w="3712234">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741015">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11732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need to limit Teams features (default and external apps) for the entire tenant?</a:t>
                      </a:r>
                    </a:p>
                    <a:p>
                      <a:r>
                        <a:rPr lang="en-US" sz="1400" dirty="0"/>
                        <a:t>See: </a:t>
                      </a:r>
                      <a:r>
                        <a:rPr lang="en-US" sz="1400" dirty="0">
                          <a:hlinkClick r:id="rId3"/>
                        </a:rPr>
                        <a:t>https://docs.microsoft.com/en-us/MicrosoftTeams/enable-features-office-365</a:t>
                      </a:r>
                      <a:endParaRPr lang="en-US" sz="1400" dirty="0"/>
                    </a:p>
                    <a:p>
                      <a:r>
                        <a:rPr lang="en-US" sz="1400" dirty="0"/>
                        <a:t>See: </a:t>
                      </a:r>
                      <a:r>
                        <a:rPr lang="en-US" sz="1400" dirty="0">
                          <a:hlinkClick r:id="rId4"/>
                        </a:rPr>
                        <a:t>Manage meeting policies in Teams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067333240"/>
                  </a:ext>
                </a:extLst>
              </a:tr>
              <a:tr h="37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need to limit Teams features for specific users?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133669343"/>
                  </a:ext>
                </a:extLst>
              </a:tr>
              <a:tr h="3334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Admins and team owners can control whether private teams can be discovered by Microsoft Teams users in your organization. When a private team is discoverable, it shows up in search results and is included in suggestions in the team gallery alongside public teams in Teams. This makes it easy for users to search for and find the private teams that they want to join. Users can request to join a private team which a team owner can then approve or deny.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Do you need to control which users in the organization are allowed to discover private teams (for which team discovery setting is enabled)? </a:t>
                      </a:r>
                      <a:r>
                        <a:rPr lang="en-US" sz="1400" dirty="0"/>
                        <a:t>(For a given team to be discoverable for a given user, that team’s setting would need to be set to be discoverable and discovery would need to be enabled for the user through policy.)</a:t>
                      </a:r>
                    </a:p>
                  </a:txBody>
                  <a:tcPr/>
                </a:tc>
                <a:tc>
                  <a:txBody>
                    <a:bodyPr/>
                    <a:lstStyle/>
                    <a:p>
                      <a:r>
                        <a:rPr lang="en-US" sz="1400" dirty="0"/>
                        <a:t>See: </a:t>
                      </a:r>
                      <a:r>
                        <a:rPr lang="en-US" sz="1400" dirty="0">
                          <a:hlinkClick r:id="rId5"/>
                        </a:rPr>
                        <a:t>https://docs.microsoft.com/en-us/microsoftteams/manage-discovery-of-private-teams</a:t>
                      </a:r>
                      <a:endParaRPr lang="en-US" sz="1400" dirty="0"/>
                    </a:p>
                  </a:txBody>
                  <a:tcPr/>
                </a:tc>
                <a:tc>
                  <a:txBody>
                    <a:bodyPr/>
                    <a:lstStyle/>
                    <a:p>
                      <a:endParaRPr lang="en-US" sz="1400" dirty="0"/>
                    </a:p>
                  </a:txBody>
                  <a:tcPr/>
                </a:tc>
                <a:extLst>
                  <a:ext uri="{0D108BD9-81ED-4DB2-BD59-A6C34878D82A}">
                    <a16:rowId xmlns:a16="http://schemas.microsoft.com/office/drawing/2014/main" val="990053975"/>
                  </a:ext>
                </a:extLst>
              </a:tr>
            </a:tbl>
          </a:graphicData>
        </a:graphic>
      </p:graphicFrame>
      <p:sp>
        <p:nvSpPr>
          <p:cNvPr id="3" name="Slide Number Placeholder 2"/>
          <p:cNvSpPr>
            <a:spLocks noGrp="1"/>
          </p:cNvSpPr>
          <p:nvPr>
            <p:ph type="sldNum" sz="quarter" idx="12"/>
          </p:nvPr>
        </p:nvSpPr>
        <p:spPr/>
        <p:txBody>
          <a:bodyPr/>
          <a:lstStyle/>
          <a:p>
            <a:fld id="{EA7C8D44-3667-46F6-9772-CC52308E2A7F}" type="slidenum">
              <a:rPr lang="en-US" smtClean="0"/>
              <a:pPr/>
              <a:t>40</a:t>
            </a:fld>
            <a:endParaRPr lang="en-US" dirty="0"/>
          </a:p>
        </p:txBody>
      </p:sp>
    </p:spTree>
    <p:extLst>
      <p:ext uri="{BB962C8B-B14F-4D97-AF65-F5344CB8AC3E}">
        <p14:creationId xmlns:p14="http://schemas.microsoft.com/office/powerpoint/2010/main" val="4174919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“up front” decisions | Microsoft Teams Features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274771842"/>
              </p:ext>
            </p:extLst>
          </p:nvPr>
        </p:nvGraphicFramePr>
        <p:xfrm>
          <a:off x="410028" y="1171998"/>
          <a:ext cx="11328400" cy="4032855"/>
        </p:xfrm>
        <a:graphic>
          <a:graphicData uri="http://schemas.openxmlformats.org/drawingml/2006/table">
            <a:tbl>
              <a:tblPr firstRow="1" bandRow="1">
                <a:tableStyleId>{5C22544A-7EE6-4342-B048-85BDC9FD1C3A}</a:tableStyleId>
              </a:tblPr>
              <a:tblGrid>
                <a:gridCol w="5177766">
                  <a:extLst>
                    <a:ext uri="{9D8B030D-6E8A-4147-A177-3AD203B41FA5}">
                      <a16:colId xmlns:a16="http://schemas.microsoft.com/office/drawing/2014/main" val="20000"/>
                    </a:ext>
                  </a:extLst>
                </a:gridCol>
                <a:gridCol w="3712234">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741015">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 we need to prevent communications in Microsoft Teams between specific groups of people? (This is particularly helpful for organizations that need to adhere to ethical wall requirements and other related industry standards and regulations.) Scenarios in which this might be needed: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team must be prevented from communicating or sharing data with a specific other team.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team must not communicate or share data with anyone outside of the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For more information, see: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hlinkClick r:id="rId3"/>
                        </a:rPr>
                        <a:t>https://docs.microsoft.com/en-us/office365/SecurityCompliance/information-barriers</a:t>
                      </a:r>
                      <a:endParaRPr lang="en-US" sz="1400" dirty="0">
                        <a:hlinkClick r:id="rId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hlinkClick r:id="rId4"/>
                        </a:rPr>
                        <a:t>https://docs.microsoft.com/en-us/MicrosoftTeams/information-barriers-in-teams</a:t>
                      </a:r>
                      <a:r>
                        <a:rPr lang="en-US" sz="1400" dirty="0"/>
                        <a:t> (preview feature)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067333240"/>
                  </a:ext>
                </a:extLst>
              </a:tr>
            </a:tbl>
          </a:graphicData>
        </a:graphic>
      </p:graphicFrame>
      <p:sp>
        <p:nvSpPr>
          <p:cNvPr id="3" name="Slide Number Placeholder 2"/>
          <p:cNvSpPr>
            <a:spLocks noGrp="1"/>
          </p:cNvSpPr>
          <p:nvPr>
            <p:ph type="sldNum" sz="quarter" idx="12"/>
          </p:nvPr>
        </p:nvSpPr>
        <p:spPr/>
        <p:txBody>
          <a:bodyPr/>
          <a:lstStyle/>
          <a:p>
            <a:fld id="{EA7C8D44-3667-46F6-9772-CC52308E2A7F}" type="slidenum">
              <a:rPr lang="en-US" smtClean="0"/>
              <a:pPr/>
              <a:t>41</a:t>
            </a:fld>
            <a:endParaRPr lang="en-US" dirty="0"/>
          </a:p>
        </p:txBody>
      </p:sp>
    </p:spTree>
    <p:extLst>
      <p:ext uri="{BB962C8B-B14F-4D97-AF65-F5344CB8AC3E}">
        <p14:creationId xmlns:p14="http://schemas.microsoft.com/office/powerpoint/2010/main" val="257941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197A-48F6-4AB8-B1FA-A3024D9D6A9A}"/>
              </a:ext>
            </a:extLst>
          </p:cNvPr>
          <p:cNvSpPr>
            <a:spLocks noGrp="1"/>
          </p:cNvSpPr>
          <p:nvPr>
            <p:ph type="title"/>
          </p:nvPr>
        </p:nvSpPr>
        <p:spPr/>
        <p:txBody>
          <a:bodyPr/>
          <a:lstStyle/>
          <a:p>
            <a:r>
              <a:rPr lang="en-US" dirty="0"/>
              <a:t>Other Teams Deployment Decisions</a:t>
            </a:r>
          </a:p>
        </p:txBody>
      </p:sp>
      <p:sp>
        <p:nvSpPr>
          <p:cNvPr id="3" name="Content Placeholder 2">
            <a:extLst>
              <a:ext uri="{FF2B5EF4-FFF2-40B4-BE49-F238E27FC236}">
                <a16:creationId xmlns:a16="http://schemas.microsoft.com/office/drawing/2014/main" id="{ACFEA21D-E6CD-436C-B12B-41328660AA18}"/>
              </a:ext>
            </a:extLst>
          </p:cNvPr>
          <p:cNvSpPr>
            <a:spLocks noGrp="1"/>
          </p:cNvSpPr>
          <p:nvPr>
            <p:ph idx="1"/>
          </p:nvPr>
        </p:nvSpPr>
        <p:spPr/>
        <p:txBody>
          <a:bodyPr/>
          <a:lstStyle/>
          <a:p>
            <a:r>
              <a:rPr lang="en-US" dirty="0"/>
              <a:t>Migration to Teams with Skype in place: Review setting your coexistence and upgrade settings: </a:t>
            </a:r>
            <a:r>
              <a:rPr lang="en-US" dirty="0">
                <a:hlinkClick r:id="rId2"/>
              </a:rPr>
              <a:t>https://docs.microsoft.com/en-us/microsoftteams/setting-your-coexistence-and-upgrade-settings</a:t>
            </a:r>
            <a:endParaRPr lang="en-US" dirty="0"/>
          </a:p>
          <a:p>
            <a:r>
              <a:rPr lang="en-US" dirty="0"/>
              <a:t>Moving existing DL’s to Teams: Migrate traditional Distribution Groups to Office 365 Groups: </a:t>
            </a:r>
            <a:r>
              <a:rPr lang="en-US" dirty="0">
                <a:hlinkClick r:id="rId3"/>
              </a:rPr>
              <a:t>https://techcommunity.microsoft.com/t5/Exchange-Team-Blog/Migrate-traditional-Distribution-Groups-to-Office-365-Groups/ba-p/605289</a:t>
            </a:r>
            <a:endParaRPr lang="en-US" dirty="0"/>
          </a:p>
        </p:txBody>
      </p:sp>
      <p:sp>
        <p:nvSpPr>
          <p:cNvPr id="4" name="Slide Number Placeholder 3">
            <a:extLst>
              <a:ext uri="{FF2B5EF4-FFF2-40B4-BE49-F238E27FC236}">
                <a16:creationId xmlns:a16="http://schemas.microsoft.com/office/drawing/2014/main" id="{D81CC3C9-577D-4349-B790-400B98A29B24}"/>
              </a:ext>
            </a:extLst>
          </p:cNvPr>
          <p:cNvSpPr>
            <a:spLocks noGrp="1"/>
          </p:cNvSpPr>
          <p:nvPr>
            <p:ph type="sldNum" sz="quarter" idx="12"/>
          </p:nvPr>
        </p:nvSpPr>
        <p:spPr/>
        <p:txBody>
          <a:bodyPr/>
          <a:lstStyle/>
          <a:p>
            <a:fld id="{3AE964A8-DDD4-4FF2-A764-9807D07CA220}" type="slidenum">
              <a:rPr lang="en-US" smtClean="0"/>
              <a:t>42</a:t>
            </a:fld>
            <a:endParaRPr lang="en-US"/>
          </a:p>
        </p:txBody>
      </p:sp>
    </p:spTree>
    <p:extLst>
      <p:ext uri="{BB962C8B-B14F-4D97-AF65-F5344CB8AC3E}">
        <p14:creationId xmlns:p14="http://schemas.microsoft.com/office/powerpoint/2010/main" val="1515106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a:t>
            </a:r>
          </a:p>
        </p:txBody>
      </p:sp>
      <p:sp>
        <p:nvSpPr>
          <p:cNvPr id="4" name="Text Placeholder 3">
            <a:extLst>
              <a:ext uri="{FF2B5EF4-FFF2-40B4-BE49-F238E27FC236}">
                <a16:creationId xmlns:a16="http://schemas.microsoft.com/office/drawing/2014/main" id="{063DA8EC-325A-4DDA-A455-0715005B9C6B}"/>
              </a:ext>
            </a:extLst>
          </p:cNvPr>
          <p:cNvSpPr>
            <a:spLocks noGrp="1"/>
          </p:cNvSpPr>
          <p:nvPr>
            <p:ph type="body" idx="1"/>
          </p:nvPr>
        </p:nvSpPr>
        <p:spPr/>
        <p:txBody>
          <a:bodyPr/>
          <a:lstStyle/>
          <a:p>
            <a:r>
              <a:rPr lang="en-US" dirty="0"/>
              <a:t>Who will do what?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Tree>
    <p:extLst>
      <p:ext uri="{BB962C8B-B14F-4D97-AF65-F5344CB8AC3E}">
        <p14:creationId xmlns:p14="http://schemas.microsoft.com/office/powerpoint/2010/main" val="2479228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 General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82280132"/>
              </p:ext>
            </p:extLst>
          </p:nvPr>
        </p:nvGraphicFramePr>
        <p:xfrm>
          <a:off x="261257" y="1219200"/>
          <a:ext cx="11625943" cy="4734560"/>
        </p:xfrm>
        <a:graphic>
          <a:graphicData uri="http://schemas.openxmlformats.org/drawingml/2006/table">
            <a:tbl>
              <a:tblPr firstRow="1" bandRow="1">
                <a:tableStyleId>{5C22544A-7EE6-4342-B048-85BDC9FD1C3A}</a:tableStyleId>
              </a:tblPr>
              <a:tblGrid>
                <a:gridCol w="5050818">
                  <a:extLst>
                    <a:ext uri="{9D8B030D-6E8A-4147-A177-3AD203B41FA5}">
                      <a16:colId xmlns:a16="http://schemas.microsoft.com/office/drawing/2014/main" val="20000"/>
                    </a:ext>
                  </a:extLst>
                </a:gridCol>
                <a:gridCol w="3731257">
                  <a:extLst>
                    <a:ext uri="{9D8B030D-6E8A-4147-A177-3AD203B41FA5}">
                      <a16:colId xmlns:a16="http://schemas.microsoft.com/office/drawing/2014/main" val="20001"/>
                    </a:ext>
                  </a:extLst>
                </a:gridCol>
                <a:gridCol w="2843868">
                  <a:extLst>
                    <a:ext uri="{9D8B030D-6E8A-4147-A177-3AD203B41FA5}">
                      <a16:colId xmlns:a16="http://schemas.microsoft.com/office/drawing/2014/main" val="20002"/>
                    </a:ext>
                  </a:extLst>
                </a:gridCol>
              </a:tblGrid>
              <a:tr h="495836">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Who is responsible for technical management of the environment?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Who is the Office 365 Admin?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51686982"/>
                  </a:ext>
                </a:extLst>
              </a:tr>
              <a:tr h="370840">
                <a:tc>
                  <a:txBody>
                    <a:bodyPr/>
                    <a:lstStyle/>
                    <a:p>
                      <a:pPr marL="0" indent="0">
                        <a:buFont typeface="Wingdings" panose="05000000000000000000" pitchFamily="2" charset="2"/>
                        <a:buNone/>
                      </a:pPr>
                      <a:r>
                        <a:rPr lang="en-US" sz="1400" dirty="0"/>
                        <a:t>Who is the SharePoint Admin?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3370176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Who is the Yammer Admin?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If you are implementing Yammer, who will have overall responsibility for engaging community leaders/managers, monitoring creation of new groups, working with community managers to delete (or revive) inactive groups, promote and manage the use of Yammer across the enterprise?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6662167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Which role(s) will be responsible for the various change management aspects required to keep on top of changes to Office 365? </a:t>
                      </a:r>
                      <a:r>
                        <a:rPr lang="en-US" sz="1400" b="1" dirty="0"/>
                        <a:t>Note: as of February 2018 you can add up to two additional people besides the Office 365 Admin to receive notifications about updates from the Office 365 Admin Message Center.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2729320"/>
                  </a:ext>
                </a:extLst>
              </a:tr>
            </a:tbl>
          </a:graphicData>
        </a:graphic>
      </p:graphicFrame>
    </p:spTree>
    <p:extLst>
      <p:ext uri="{BB962C8B-B14F-4D97-AF65-F5344CB8AC3E}">
        <p14:creationId xmlns:p14="http://schemas.microsoft.com/office/powerpoint/2010/main" val="290721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Ongoing Change Management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45</a:t>
            </a:fld>
            <a:endParaRPr lang="en-US" dirty="0"/>
          </a:p>
        </p:txBody>
      </p:sp>
      <p:sp>
        <p:nvSpPr>
          <p:cNvPr id="4" name="Content Placeholder 3"/>
          <p:cNvSpPr>
            <a:spLocks noGrp="1"/>
          </p:cNvSpPr>
          <p:nvPr>
            <p:ph sz="quarter" idx="1"/>
          </p:nvPr>
        </p:nvSpPr>
        <p:spPr>
          <a:xfrm>
            <a:off x="261257" y="1061356"/>
            <a:ext cx="11625943" cy="5625193"/>
          </a:xfrm>
        </p:spPr>
        <p:txBody>
          <a:bodyPr>
            <a:normAutofit fontScale="77500" lnSpcReduction="20000"/>
          </a:bodyPr>
          <a:lstStyle/>
          <a:p>
            <a:pPr lvl="0" fontAlgn="ctr"/>
            <a:r>
              <a:rPr lang="en-US" u="sng" dirty="0">
                <a:hlinkClick r:id="rId2"/>
              </a:rPr>
              <a:t>Office 365 roadmap</a:t>
            </a:r>
            <a:r>
              <a:rPr lang="en-US" dirty="0"/>
              <a:t> – This is where Microsoft publishes what features are in development, rolling out, launched, etc.</a:t>
            </a:r>
          </a:p>
          <a:p>
            <a:pPr lvl="0" fontAlgn="ctr"/>
            <a:r>
              <a:rPr lang="en-US" u="sng" dirty="0">
                <a:hlinkClick r:id="rId3"/>
              </a:rPr>
              <a:t>Blogs.office.com</a:t>
            </a:r>
            <a:r>
              <a:rPr lang="en-US" dirty="0"/>
              <a:t> – General blog site for Microsoft</a:t>
            </a:r>
          </a:p>
          <a:p>
            <a:pPr lvl="0" fontAlgn="ctr"/>
            <a:r>
              <a:rPr lang="en-US" dirty="0">
                <a:hlinkClick r:id="rId4"/>
              </a:rPr>
              <a:t>Office 365 Blogs </a:t>
            </a:r>
            <a:r>
              <a:rPr lang="en-US" dirty="0"/>
              <a:t>– SharePoint, Yammer, OneDrive, etc.</a:t>
            </a:r>
          </a:p>
          <a:p>
            <a:pPr lvl="0" fontAlgn="ctr"/>
            <a:r>
              <a:rPr lang="en-US" dirty="0"/>
              <a:t>Office 365 </a:t>
            </a:r>
            <a:r>
              <a:rPr lang="en-US" u="sng" dirty="0">
                <a:hlinkClick r:id="rId5"/>
              </a:rPr>
              <a:t>Message Center</a:t>
            </a:r>
            <a:r>
              <a:rPr lang="en-US" dirty="0"/>
              <a:t> (for the Office 365 Admin for your Organization). This is where Microsoft posts not only service status information, but also any upcoming features that require your attention. </a:t>
            </a:r>
          </a:p>
          <a:p>
            <a:pPr lvl="0" fontAlgn="ctr"/>
            <a:r>
              <a:rPr lang="en-US" u="sng" dirty="0">
                <a:hlinkClick r:id="rId6"/>
              </a:rPr>
              <a:t>Microsoft Tech Community</a:t>
            </a:r>
            <a:r>
              <a:rPr lang="en-US" dirty="0"/>
              <a:t> – this is the public network community supported and managed by Microsoft. This is the best place post things you are noticing in your environment or questions you might have. Members of the network include the Microsoft product team, MVPs, and a large community of engaged and interested people all over the world. Be sure to follow the </a:t>
            </a:r>
            <a:r>
              <a:rPr lang="en-US" u="sng" dirty="0">
                <a:hlinkClick r:id="rId7"/>
              </a:rPr>
              <a:t>Change Alerts</a:t>
            </a:r>
            <a:r>
              <a:rPr lang="en-US" dirty="0"/>
              <a:t> space in the network, another really good source of upcoming and just released change information. Below are links to communities that you will likely want to follow. Check out the </a:t>
            </a:r>
            <a:r>
              <a:rPr lang="en-US" dirty="0">
                <a:hlinkClick r:id="rId8"/>
              </a:rPr>
              <a:t>Communities page </a:t>
            </a:r>
            <a:r>
              <a:rPr lang="en-US" dirty="0"/>
              <a:t>to find a complete list of communities you can join.</a:t>
            </a:r>
          </a:p>
          <a:p>
            <a:pPr lvl="1" fontAlgn="ctr"/>
            <a:r>
              <a:rPr lang="en-US" dirty="0">
                <a:hlinkClick r:id="rId9"/>
              </a:rPr>
              <a:t>SharePoint Community</a:t>
            </a:r>
            <a:endParaRPr lang="en-US" dirty="0"/>
          </a:p>
          <a:p>
            <a:pPr lvl="1" fontAlgn="ctr"/>
            <a:r>
              <a:rPr lang="en-US" dirty="0">
                <a:hlinkClick r:id="rId10"/>
              </a:rPr>
              <a:t>OneDrive Community</a:t>
            </a:r>
            <a:endParaRPr lang="en-US" dirty="0"/>
          </a:p>
          <a:p>
            <a:pPr lvl="1" fontAlgn="ctr"/>
            <a:r>
              <a:rPr lang="en-US" dirty="0">
                <a:hlinkClick r:id="rId11"/>
              </a:rPr>
              <a:t>Office 365 Community</a:t>
            </a:r>
            <a:endParaRPr lang="en-US" dirty="0"/>
          </a:p>
          <a:p>
            <a:pPr lvl="1" fontAlgn="ctr"/>
            <a:r>
              <a:rPr lang="en-US" dirty="0">
                <a:hlinkClick r:id="rId12"/>
              </a:rPr>
              <a:t>Office 365 Groups Community</a:t>
            </a:r>
            <a:endParaRPr lang="en-US" dirty="0"/>
          </a:p>
          <a:p>
            <a:pPr lvl="1" fontAlgn="ctr"/>
            <a:r>
              <a:rPr lang="en-US" dirty="0">
                <a:hlinkClick r:id="rId13"/>
              </a:rPr>
              <a:t>Yammer Community</a:t>
            </a:r>
            <a:endParaRPr lang="en-US" dirty="0"/>
          </a:p>
          <a:p>
            <a:pPr lvl="1" fontAlgn="ctr"/>
            <a:r>
              <a:rPr lang="en-US" dirty="0">
                <a:hlinkClick r:id="rId14"/>
              </a:rPr>
              <a:t>Delve Community</a:t>
            </a:r>
            <a:endParaRPr lang="en-US" dirty="0"/>
          </a:p>
          <a:p>
            <a:pPr lvl="0" fontAlgn="ctr"/>
            <a:r>
              <a:rPr lang="en-US" u="sng" dirty="0">
                <a:hlinkClick r:id="rId15"/>
              </a:rPr>
              <a:t>UserVoice</a:t>
            </a:r>
            <a:r>
              <a:rPr lang="en-US" dirty="0"/>
              <a:t> for Office 365 – This is a place to provide feedback that Microsoft pays attention to and uses to prioritize updates. You can add your request or “vote” on updates requested by other people. There are also separate user voice areas for some of the products and services within Office 365. For example:</a:t>
            </a:r>
          </a:p>
          <a:p>
            <a:pPr lvl="1" fontAlgn="ctr"/>
            <a:r>
              <a:rPr lang="en-US" u="sng" dirty="0">
                <a:hlinkClick r:id="rId16"/>
              </a:rPr>
              <a:t>OneDrive UserVoice</a:t>
            </a:r>
            <a:endParaRPr lang="en-US" dirty="0"/>
          </a:p>
          <a:p>
            <a:pPr lvl="1" fontAlgn="ctr"/>
            <a:r>
              <a:rPr lang="en-US" u="sng" dirty="0">
                <a:hlinkClick r:id="rId17"/>
              </a:rPr>
              <a:t>SharePoint UserVoice</a:t>
            </a:r>
            <a:endParaRPr lang="en-US" dirty="0"/>
          </a:p>
          <a:p>
            <a:pPr lvl="1" fontAlgn="ctr"/>
            <a:r>
              <a:rPr lang="en-US" u="sng" dirty="0">
                <a:hlinkClick r:id="rId18"/>
              </a:rPr>
              <a:t>Yammer UserVoice</a:t>
            </a:r>
            <a:endParaRPr lang="en-US" dirty="0"/>
          </a:p>
        </p:txBody>
      </p:sp>
    </p:spTree>
    <p:extLst>
      <p:ext uri="{BB962C8B-B14F-4D97-AF65-F5344CB8AC3E}">
        <p14:creationId xmlns:p14="http://schemas.microsoft.com/office/powerpoint/2010/main" val="241595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 General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46</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522314049"/>
              </p:ext>
            </p:extLst>
          </p:nvPr>
        </p:nvGraphicFramePr>
        <p:xfrm>
          <a:off x="261257" y="1072646"/>
          <a:ext cx="11625943" cy="5364480"/>
        </p:xfrm>
        <a:graphic>
          <a:graphicData uri="http://schemas.openxmlformats.org/drawingml/2006/table">
            <a:tbl>
              <a:tblPr firstRow="1" bandRow="1">
                <a:tableStyleId>{5C22544A-7EE6-4342-B048-85BDC9FD1C3A}</a:tableStyleId>
              </a:tblPr>
              <a:tblGrid>
                <a:gridCol w="5050818">
                  <a:extLst>
                    <a:ext uri="{9D8B030D-6E8A-4147-A177-3AD203B41FA5}">
                      <a16:colId xmlns:a16="http://schemas.microsoft.com/office/drawing/2014/main" val="20000"/>
                    </a:ext>
                  </a:extLst>
                </a:gridCol>
                <a:gridCol w="3731257">
                  <a:extLst>
                    <a:ext uri="{9D8B030D-6E8A-4147-A177-3AD203B41FA5}">
                      <a16:colId xmlns:a16="http://schemas.microsoft.com/office/drawing/2014/main" val="20001"/>
                    </a:ext>
                  </a:extLst>
                </a:gridCol>
                <a:gridCol w="2843868">
                  <a:extLst>
                    <a:ext uri="{9D8B030D-6E8A-4147-A177-3AD203B41FA5}">
                      <a16:colId xmlns:a16="http://schemas.microsoft.com/office/drawing/2014/main" val="20002"/>
                    </a:ext>
                  </a:extLst>
                </a:gridCol>
              </a:tblGrid>
              <a:tr h="495836">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Who is the Business Owner of the Intranet/Digital Workplace? (Note: Successful intranets need </a:t>
                      </a:r>
                      <a:r>
                        <a:rPr lang="en-US" sz="1400" i="1" dirty="0"/>
                        <a:t>business</a:t>
                      </a:r>
                      <a:r>
                        <a:rPr lang="en-US" sz="1400" i="0" dirty="0"/>
                        <a:t> ownership. IT alone should not be the “owner” of the intranet.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Office 365 solutions are made up of multiple sites.</a:t>
                      </a:r>
                    </a:p>
                    <a:p>
                      <a:pPr marL="285750" indent="-285750">
                        <a:buFont typeface="Arial" panose="020B0604020202020204" pitchFamily="34" charset="0"/>
                        <a:buChar char="•"/>
                      </a:pPr>
                      <a:r>
                        <a:rPr lang="en-US" sz="1400" dirty="0"/>
                        <a:t>Does each site need a Business Sponsor?</a:t>
                      </a:r>
                    </a:p>
                    <a:p>
                      <a:pPr marL="285750" indent="-285750">
                        <a:buFont typeface="Arial" panose="020B0604020202020204" pitchFamily="34" charset="0"/>
                        <a:buChar char="•"/>
                      </a:pPr>
                      <a:r>
                        <a:rPr lang="en-US" sz="1400" dirty="0"/>
                        <a:t>Is the Business Sponsor also the Site Owner?</a:t>
                      </a:r>
                    </a:p>
                    <a:p>
                      <a:pPr marL="285750" indent="-285750">
                        <a:buFont typeface="Arial" panose="020B0604020202020204" pitchFamily="34" charset="0"/>
                        <a:buChar char="•"/>
                      </a:pPr>
                      <a:r>
                        <a:rPr lang="en-US" sz="1400" dirty="0"/>
                        <a:t>Does the Site Owner have to be an employee?</a:t>
                      </a:r>
                    </a:p>
                    <a:p>
                      <a:pPr marL="285750" indent="-285750">
                        <a:buFont typeface="Arial" panose="020B0604020202020204" pitchFamily="34" charset="0"/>
                        <a:buChar char="•"/>
                      </a:pPr>
                      <a:r>
                        <a:rPr lang="en-US" sz="1400" dirty="0"/>
                        <a:t>Do Site Owners have full control privileges?</a:t>
                      </a:r>
                    </a:p>
                    <a:p>
                      <a:pPr marL="285750" indent="-285750">
                        <a:buFont typeface="Arial" panose="020B0604020202020204" pitchFamily="34" charset="0"/>
                        <a:buChar char="•"/>
                      </a:pPr>
                      <a:r>
                        <a:rPr lang="en-US" sz="1400" dirty="0"/>
                        <a:t>Who is ultimately accountable for content, organization, and user experience on sites?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51686982"/>
                  </a:ext>
                </a:extLst>
              </a:tr>
              <a:tr h="370840">
                <a:tc>
                  <a:txBody>
                    <a:bodyPr/>
                    <a:lstStyle/>
                    <a:p>
                      <a:pPr marL="0" indent="0">
                        <a:buFont typeface="Wingdings" panose="05000000000000000000" pitchFamily="2" charset="2"/>
                        <a:buNone/>
                      </a:pPr>
                      <a:r>
                        <a:rPr lang="en-US" sz="1400" dirty="0"/>
                        <a:t>If self-service site provisioning is not enabled, which role will provision sites? Will there be a team of people? Centrally located or distributed across the organization?</a:t>
                      </a:r>
                    </a:p>
                    <a:p>
                      <a:pPr marL="0" indent="0">
                        <a:buFont typeface="Wingdings" panose="05000000000000000000" pitchFamily="2" charset="2"/>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Note that there are implications to restricting access to who can create Office 365 Groups. Be sure to review </a:t>
                      </a:r>
                      <a:r>
                        <a:rPr lang="en-US" sz="1400" dirty="0">
                          <a:hlinkClick r:id="rId3"/>
                        </a:rPr>
                        <a:t>Manage who can create Office 365 Groups</a:t>
                      </a:r>
                      <a:r>
                        <a:rPr lang="en-US" sz="1400" dirty="0"/>
                        <a:t> to understand these implications.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3370176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Who will be responsible for ongoing evaluation to ensure that each site continues to meet business and technical expectations?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666216731"/>
                  </a:ext>
                </a:extLst>
              </a:tr>
            </a:tbl>
          </a:graphicData>
        </a:graphic>
      </p:graphicFrame>
    </p:spTree>
    <p:extLst>
      <p:ext uri="{BB962C8B-B14F-4D97-AF65-F5344CB8AC3E}">
        <p14:creationId xmlns:p14="http://schemas.microsoft.com/office/powerpoint/2010/main" val="52624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 General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47</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30530262"/>
              </p:ext>
            </p:extLst>
          </p:nvPr>
        </p:nvGraphicFramePr>
        <p:xfrm>
          <a:off x="261257" y="1072646"/>
          <a:ext cx="11625943" cy="2621280"/>
        </p:xfrm>
        <a:graphic>
          <a:graphicData uri="http://schemas.openxmlformats.org/drawingml/2006/table">
            <a:tbl>
              <a:tblPr firstRow="1" bandRow="1">
                <a:tableStyleId>{5C22544A-7EE6-4342-B048-85BDC9FD1C3A}</a:tableStyleId>
              </a:tblPr>
              <a:tblGrid>
                <a:gridCol w="5050818">
                  <a:extLst>
                    <a:ext uri="{9D8B030D-6E8A-4147-A177-3AD203B41FA5}">
                      <a16:colId xmlns:a16="http://schemas.microsoft.com/office/drawing/2014/main" val="20000"/>
                    </a:ext>
                  </a:extLst>
                </a:gridCol>
                <a:gridCol w="3731257">
                  <a:extLst>
                    <a:ext uri="{9D8B030D-6E8A-4147-A177-3AD203B41FA5}">
                      <a16:colId xmlns:a16="http://schemas.microsoft.com/office/drawing/2014/main" val="20001"/>
                    </a:ext>
                  </a:extLst>
                </a:gridCol>
                <a:gridCol w="2843868">
                  <a:extLst>
                    <a:ext uri="{9D8B030D-6E8A-4147-A177-3AD203B41FA5}">
                      <a16:colId xmlns:a16="http://schemas.microsoft.com/office/drawing/2014/main" val="20002"/>
                    </a:ext>
                  </a:extLst>
                </a:gridCol>
              </a:tblGrid>
              <a:tr h="495836">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Who can grant access to each site? (Some organizations do not allow individual site owners to manage security on their sites. If this is something you decide to do, who will be responsible for managing security?)</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If the governance plan says that page and site owners are responsible for content management, will there be a process to de-commission sites where no one in the organization will step up to page ownership responsibilities? Who will be responsible for making these decisions?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51686982"/>
                  </a:ext>
                </a:extLst>
              </a:tr>
            </a:tbl>
          </a:graphicData>
        </a:graphic>
      </p:graphicFrame>
    </p:spTree>
    <p:extLst>
      <p:ext uri="{BB962C8B-B14F-4D97-AF65-F5344CB8AC3E}">
        <p14:creationId xmlns:p14="http://schemas.microsoft.com/office/powerpoint/2010/main" val="766945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 Information Management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48</a:t>
            </a:fld>
            <a:endParaRPr lang="en-US" dirty="0"/>
          </a:p>
        </p:txBody>
      </p:sp>
      <p:graphicFrame>
        <p:nvGraphicFramePr>
          <p:cNvPr id="5" name="Content Placeholder 4"/>
          <p:cNvGraphicFramePr>
            <a:graphicFrameLocks noGrp="1"/>
          </p:cNvGraphicFramePr>
          <p:nvPr>
            <p:ph sz="quarter" idx="1"/>
          </p:nvPr>
        </p:nvGraphicFramePr>
        <p:xfrm>
          <a:off x="261257" y="1072646"/>
          <a:ext cx="11625943" cy="2194560"/>
        </p:xfrm>
        <a:graphic>
          <a:graphicData uri="http://schemas.openxmlformats.org/drawingml/2006/table">
            <a:tbl>
              <a:tblPr firstRow="1" bandRow="1">
                <a:tableStyleId>{5C22544A-7EE6-4342-B048-85BDC9FD1C3A}</a:tableStyleId>
              </a:tblPr>
              <a:tblGrid>
                <a:gridCol w="5050818">
                  <a:extLst>
                    <a:ext uri="{9D8B030D-6E8A-4147-A177-3AD203B41FA5}">
                      <a16:colId xmlns:a16="http://schemas.microsoft.com/office/drawing/2014/main" val="20000"/>
                    </a:ext>
                  </a:extLst>
                </a:gridCol>
                <a:gridCol w="3731257">
                  <a:extLst>
                    <a:ext uri="{9D8B030D-6E8A-4147-A177-3AD203B41FA5}">
                      <a16:colId xmlns:a16="http://schemas.microsoft.com/office/drawing/2014/main" val="20001"/>
                    </a:ext>
                  </a:extLst>
                </a:gridCol>
                <a:gridCol w="2843868">
                  <a:extLst>
                    <a:ext uri="{9D8B030D-6E8A-4147-A177-3AD203B41FA5}">
                      <a16:colId xmlns:a16="http://schemas.microsoft.com/office/drawing/2014/main" val="20002"/>
                    </a:ext>
                  </a:extLst>
                </a:gridCol>
              </a:tblGrid>
              <a:tr h="495836">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Is there any enterprise metadata that needs to be managed for the entire organization? Who is responsible for managing enterprise metadata?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 individual sites, who can set up or request new content types or site columns? How much central control do you want to have over the values in site columns within each site collection?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51686982"/>
                  </a:ext>
                </a:extLst>
              </a:tr>
            </a:tbl>
          </a:graphicData>
        </a:graphic>
      </p:graphicFrame>
    </p:spTree>
    <p:extLst>
      <p:ext uri="{BB962C8B-B14F-4D97-AF65-F5344CB8AC3E}">
        <p14:creationId xmlns:p14="http://schemas.microsoft.com/office/powerpoint/2010/main" val="125975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 Skills and Training</a:t>
            </a:r>
          </a:p>
        </p:txBody>
      </p:sp>
      <p:sp>
        <p:nvSpPr>
          <p:cNvPr id="3" name="Slide Number Placeholder 2"/>
          <p:cNvSpPr>
            <a:spLocks noGrp="1"/>
          </p:cNvSpPr>
          <p:nvPr>
            <p:ph type="sldNum" sz="quarter" idx="12"/>
          </p:nvPr>
        </p:nvSpPr>
        <p:spPr/>
        <p:txBody>
          <a:bodyPr/>
          <a:lstStyle/>
          <a:p>
            <a:fld id="{EA7C8D44-3667-46F6-9772-CC52308E2A7F}" type="slidenum">
              <a:rPr lang="en-US" smtClean="0"/>
              <a:pPr/>
              <a:t>49</a:t>
            </a:fld>
            <a:endParaRPr lang="en-US" dirty="0"/>
          </a:p>
        </p:txBody>
      </p:sp>
      <p:graphicFrame>
        <p:nvGraphicFramePr>
          <p:cNvPr id="5" name="Content Placeholder 4"/>
          <p:cNvGraphicFramePr>
            <a:graphicFrameLocks noGrp="1"/>
          </p:cNvGraphicFramePr>
          <p:nvPr>
            <p:ph sz="quarter" idx="1"/>
          </p:nvPr>
        </p:nvGraphicFramePr>
        <p:xfrm>
          <a:off x="261257" y="1072646"/>
          <a:ext cx="11625943" cy="3139440"/>
        </p:xfrm>
        <a:graphic>
          <a:graphicData uri="http://schemas.openxmlformats.org/drawingml/2006/table">
            <a:tbl>
              <a:tblPr firstRow="1" bandRow="1">
                <a:tableStyleId>{5C22544A-7EE6-4342-B048-85BDC9FD1C3A}</a:tableStyleId>
              </a:tblPr>
              <a:tblGrid>
                <a:gridCol w="5050818">
                  <a:extLst>
                    <a:ext uri="{9D8B030D-6E8A-4147-A177-3AD203B41FA5}">
                      <a16:colId xmlns:a16="http://schemas.microsoft.com/office/drawing/2014/main" val="20000"/>
                    </a:ext>
                  </a:extLst>
                </a:gridCol>
                <a:gridCol w="3731257">
                  <a:extLst>
                    <a:ext uri="{9D8B030D-6E8A-4147-A177-3AD203B41FA5}">
                      <a16:colId xmlns:a16="http://schemas.microsoft.com/office/drawing/2014/main" val="20001"/>
                    </a:ext>
                  </a:extLst>
                </a:gridCol>
                <a:gridCol w="2843868">
                  <a:extLst>
                    <a:ext uri="{9D8B030D-6E8A-4147-A177-3AD203B41FA5}">
                      <a16:colId xmlns:a16="http://schemas.microsoft.com/office/drawing/2014/main" val="20002"/>
                    </a:ext>
                  </a:extLst>
                </a:gridCol>
              </a:tblGrid>
              <a:tr h="495836">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How do the existing organizational roles map to the roles required for the new solution?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Are there additional skills that people need to acquire?</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Are there additional resources that need to be hired?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are the expectations around user training (who takes which training)? For example, are new Site</a:t>
                      </a:r>
                      <a:r>
                        <a:rPr lang="en-US" sz="1400" baseline="0" dirty="0"/>
                        <a:t> Owners expected to take any type of training before they get their “super powers”?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51686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Who will be accountable to ensure that lessons learned in various implementations across the organization are effectively shared with the rest of the organization?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91163239"/>
                  </a:ext>
                </a:extLst>
              </a:tr>
            </a:tbl>
          </a:graphicData>
        </a:graphic>
      </p:graphicFrame>
    </p:spTree>
    <p:extLst>
      <p:ext uri="{BB962C8B-B14F-4D97-AF65-F5344CB8AC3E}">
        <p14:creationId xmlns:p14="http://schemas.microsoft.com/office/powerpoint/2010/main" val="261720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and Key Decisions</a:t>
            </a:r>
          </a:p>
        </p:txBody>
      </p:sp>
      <p:sp>
        <p:nvSpPr>
          <p:cNvPr id="4" name="Text Placeholder 3">
            <a:extLst>
              <a:ext uri="{FF2B5EF4-FFF2-40B4-BE49-F238E27FC236}">
                <a16:creationId xmlns:a16="http://schemas.microsoft.com/office/drawing/2014/main" id="{940F459C-BB96-4E43-9E88-2532C6A6A49D}"/>
              </a:ext>
            </a:extLst>
          </p:cNvPr>
          <p:cNvSpPr>
            <a:spLocks noGrp="1"/>
          </p:cNvSpPr>
          <p:nvPr>
            <p:ph type="body" idx="1"/>
          </p:nvPr>
        </p:nvSpPr>
        <p:spPr/>
        <p:txBody>
          <a:bodyPr/>
          <a:lstStyle/>
          <a:p>
            <a:r>
              <a:rPr lang="en-US" dirty="0"/>
              <a:t>Understand Business Outcomes and Guiding Principles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Tree>
    <p:extLst>
      <p:ext uri="{BB962C8B-B14F-4D97-AF65-F5344CB8AC3E}">
        <p14:creationId xmlns:p14="http://schemas.microsoft.com/office/powerpoint/2010/main" val="2346945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BC47-B5B1-47EC-97BB-93A5199E8F89}"/>
              </a:ext>
            </a:extLst>
          </p:cNvPr>
          <p:cNvSpPr>
            <a:spLocks noGrp="1"/>
          </p:cNvSpPr>
          <p:nvPr>
            <p:ph type="title"/>
          </p:nvPr>
        </p:nvSpPr>
        <p:spPr/>
        <p:txBody>
          <a:bodyPr>
            <a:normAutofit fontScale="90000"/>
          </a:bodyPr>
          <a:lstStyle/>
          <a:p>
            <a:r>
              <a:rPr lang="en-US" dirty="0"/>
              <a:t>Enterprise Roles (roles found in many organizations – consider the roles you have today and which might be applicable)</a:t>
            </a:r>
          </a:p>
        </p:txBody>
      </p:sp>
      <p:sp>
        <p:nvSpPr>
          <p:cNvPr id="3" name="Content Placeholder 2">
            <a:extLst>
              <a:ext uri="{FF2B5EF4-FFF2-40B4-BE49-F238E27FC236}">
                <a16:creationId xmlns:a16="http://schemas.microsoft.com/office/drawing/2014/main" id="{2ACDC6DF-B81E-43BD-BBAA-2EE53FAAC8D8}"/>
              </a:ext>
            </a:extLst>
          </p:cNvPr>
          <p:cNvSpPr>
            <a:spLocks noGrp="1"/>
          </p:cNvSpPr>
          <p:nvPr>
            <p:ph idx="1"/>
          </p:nvPr>
        </p:nvSpPr>
        <p:spPr/>
        <p:txBody>
          <a:bodyPr>
            <a:normAutofit fontScale="92500" lnSpcReduction="20000"/>
          </a:bodyPr>
          <a:lstStyle/>
          <a:p>
            <a:r>
              <a:rPr lang="en-US" dirty="0"/>
              <a:t>Leadership and Direction</a:t>
            </a:r>
          </a:p>
          <a:p>
            <a:pPr lvl="1"/>
            <a:r>
              <a:rPr lang="en-US" dirty="0"/>
              <a:t>Executive Sponsor</a:t>
            </a:r>
          </a:p>
          <a:p>
            <a:pPr lvl="1"/>
            <a:r>
              <a:rPr lang="en-US" dirty="0"/>
              <a:t>Steering Committee</a:t>
            </a:r>
          </a:p>
          <a:p>
            <a:r>
              <a:rPr lang="en-US" dirty="0"/>
              <a:t>Technology Support</a:t>
            </a:r>
          </a:p>
          <a:p>
            <a:pPr lvl="1"/>
            <a:r>
              <a:rPr lang="en-US" dirty="0"/>
              <a:t>Application Development</a:t>
            </a:r>
          </a:p>
          <a:p>
            <a:pPr lvl="1"/>
            <a:r>
              <a:rPr lang="en-US" dirty="0"/>
              <a:t>Infrastructure Support</a:t>
            </a:r>
          </a:p>
          <a:p>
            <a:pPr lvl="1"/>
            <a:r>
              <a:rPr lang="en-US" dirty="0"/>
              <a:t>Help Desk</a:t>
            </a:r>
          </a:p>
          <a:p>
            <a:pPr lvl="1"/>
            <a:r>
              <a:rPr lang="en-US" dirty="0"/>
              <a:t>Key Office 365 Administration Roles: </a:t>
            </a:r>
            <a:r>
              <a:rPr lang="en-US" dirty="0">
                <a:hlinkClick r:id="rId3"/>
              </a:rPr>
              <a:t>https://support.office.com/en-us/article/About-Office-365-admin-roles-da585eea-f576-4f55-a1e0-87090b6aaa9d</a:t>
            </a:r>
            <a:endParaRPr lang="en-US" dirty="0"/>
          </a:p>
          <a:p>
            <a:r>
              <a:rPr lang="en-US" dirty="0"/>
              <a:t>Ongoing Management</a:t>
            </a:r>
          </a:p>
          <a:p>
            <a:pPr lvl="1"/>
            <a:r>
              <a:rPr lang="en-US" dirty="0"/>
              <a:t>Business Owner</a:t>
            </a:r>
          </a:p>
          <a:p>
            <a:pPr lvl="1"/>
            <a:r>
              <a:rPr lang="en-US" dirty="0"/>
              <a:t>IT Owner</a:t>
            </a:r>
          </a:p>
          <a:p>
            <a:r>
              <a:rPr lang="en-US" dirty="0"/>
              <a:t>Business Outcomes and Adoption</a:t>
            </a:r>
          </a:p>
          <a:p>
            <a:pPr lvl="1"/>
            <a:r>
              <a:rPr lang="en-US" dirty="0"/>
              <a:t>Information Architect</a:t>
            </a:r>
          </a:p>
          <a:p>
            <a:pPr lvl="1"/>
            <a:r>
              <a:rPr lang="en-US" dirty="0"/>
              <a:t>Training</a:t>
            </a:r>
          </a:p>
          <a:p>
            <a:pPr lvl="1"/>
            <a:r>
              <a:rPr lang="en-US" dirty="0"/>
              <a:t>Communications</a:t>
            </a:r>
          </a:p>
          <a:p>
            <a:pPr lvl="1"/>
            <a:r>
              <a:rPr lang="en-US" dirty="0"/>
              <a:t>Yammer “Champion”</a:t>
            </a:r>
          </a:p>
          <a:p>
            <a:pPr lvl="1"/>
            <a:r>
              <a:rPr lang="en-US" dirty="0"/>
              <a:t>Power Users/Evangelists Community</a:t>
            </a:r>
          </a:p>
        </p:txBody>
      </p:sp>
      <p:sp>
        <p:nvSpPr>
          <p:cNvPr id="4" name="Slide Number Placeholder 3">
            <a:extLst>
              <a:ext uri="{FF2B5EF4-FFF2-40B4-BE49-F238E27FC236}">
                <a16:creationId xmlns:a16="http://schemas.microsoft.com/office/drawing/2014/main" id="{ECFC4AB6-159A-43E3-96B5-29BDAD20D8CB}"/>
              </a:ext>
            </a:extLst>
          </p:cNvPr>
          <p:cNvSpPr>
            <a:spLocks noGrp="1"/>
          </p:cNvSpPr>
          <p:nvPr>
            <p:ph type="sldNum" sz="quarter" idx="12"/>
          </p:nvPr>
        </p:nvSpPr>
        <p:spPr/>
        <p:txBody>
          <a:bodyPr/>
          <a:lstStyle/>
          <a:p>
            <a:fld id="{3AE964A8-DDD4-4FF2-A764-9807D07CA220}" type="slidenum">
              <a:rPr lang="en-US" smtClean="0"/>
              <a:t>50</a:t>
            </a:fld>
            <a:endParaRPr lang="en-US"/>
          </a:p>
        </p:txBody>
      </p:sp>
    </p:spTree>
    <p:extLst>
      <p:ext uri="{BB962C8B-B14F-4D97-AF65-F5344CB8AC3E}">
        <p14:creationId xmlns:p14="http://schemas.microsoft.com/office/powerpoint/2010/main" val="423042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1C1A-A395-42E1-ABE7-7524AEDF9431}"/>
              </a:ext>
            </a:extLst>
          </p:cNvPr>
          <p:cNvSpPr>
            <a:spLocks noGrp="1"/>
          </p:cNvSpPr>
          <p:nvPr>
            <p:ph type="title"/>
          </p:nvPr>
        </p:nvSpPr>
        <p:spPr/>
        <p:txBody>
          <a:bodyPr/>
          <a:lstStyle/>
          <a:p>
            <a:r>
              <a:rPr lang="en-US" dirty="0"/>
              <a:t>Intranet and Collaboration Roles</a:t>
            </a:r>
          </a:p>
        </p:txBody>
      </p:sp>
      <p:sp>
        <p:nvSpPr>
          <p:cNvPr id="3" name="Content Placeholder 2">
            <a:extLst>
              <a:ext uri="{FF2B5EF4-FFF2-40B4-BE49-F238E27FC236}">
                <a16:creationId xmlns:a16="http://schemas.microsoft.com/office/drawing/2014/main" id="{7A4B41C7-F6E0-489A-AB5D-A1882D8E5B9A}"/>
              </a:ext>
            </a:extLst>
          </p:cNvPr>
          <p:cNvSpPr>
            <a:spLocks noGrp="1"/>
          </p:cNvSpPr>
          <p:nvPr>
            <p:ph idx="1"/>
          </p:nvPr>
        </p:nvSpPr>
        <p:spPr/>
        <p:txBody>
          <a:bodyPr>
            <a:normAutofit lnSpcReduction="10000"/>
          </a:bodyPr>
          <a:lstStyle/>
          <a:p>
            <a:r>
              <a:rPr lang="en-US" dirty="0"/>
              <a:t>Common Intranet Roles</a:t>
            </a:r>
          </a:p>
          <a:p>
            <a:pPr lvl="1"/>
            <a:r>
              <a:rPr lang="en-US" dirty="0"/>
              <a:t>Intranet Steering Committee</a:t>
            </a:r>
          </a:p>
          <a:p>
            <a:pPr lvl="1"/>
            <a:r>
              <a:rPr lang="en-US" dirty="0"/>
              <a:t>Home Page/Home Site Owner(s)</a:t>
            </a:r>
          </a:p>
          <a:p>
            <a:pPr lvl="1"/>
            <a:r>
              <a:rPr lang="en-US" dirty="0"/>
              <a:t>For each communication site:</a:t>
            </a:r>
          </a:p>
          <a:p>
            <a:pPr lvl="2"/>
            <a:r>
              <a:rPr lang="en-US" dirty="0"/>
              <a:t>Business Sponsor</a:t>
            </a:r>
          </a:p>
          <a:p>
            <a:pPr lvl="2"/>
            <a:r>
              <a:rPr lang="en-US" dirty="0"/>
              <a:t>Site Owners/Content Managers</a:t>
            </a:r>
          </a:p>
          <a:p>
            <a:pPr lvl="2"/>
            <a:r>
              <a:rPr lang="en-US" dirty="0"/>
              <a:t>Content Authors/Editors (Members)</a:t>
            </a:r>
          </a:p>
          <a:p>
            <a:pPr lvl="2"/>
            <a:r>
              <a:rPr lang="en-US" dirty="0"/>
              <a:t>Visitors</a:t>
            </a:r>
          </a:p>
          <a:p>
            <a:pPr lvl="1"/>
            <a:r>
              <a:rPr lang="en-US" dirty="0"/>
              <a:t>Hub Site Owners</a:t>
            </a:r>
          </a:p>
          <a:p>
            <a:r>
              <a:rPr lang="en-US" dirty="0"/>
              <a:t>Common Team Collaboration Roles</a:t>
            </a:r>
          </a:p>
          <a:p>
            <a:pPr lvl="1"/>
            <a:r>
              <a:rPr lang="en-US" dirty="0"/>
              <a:t>Group Owner</a:t>
            </a:r>
          </a:p>
          <a:p>
            <a:pPr lvl="1"/>
            <a:r>
              <a:rPr lang="en-US" dirty="0"/>
              <a:t>Group Members</a:t>
            </a:r>
          </a:p>
          <a:p>
            <a:r>
              <a:rPr lang="en-US" dirty="0"/>
              <a:t>Community Roles (Yammer Groups) - Enterprise social communities often require more nurturing than a team collaboration site to get started and sustain value. Consider establishing both roles and guidance for Yammer communities.</a:t>
            </a:r>
          </a:p>
          <a:p>
            <a:pPr lvl="1"/>
            <a:r>
              <a:rPr lang="en-US" dirty="0"/>
              <a:t>Community Sponsor</a:t>
            </a:r>
          </a:p>
          <a:p>
            <a:pPr lvl="1"/>
            <a:r>
              <a:rPr lang="en-US" dirty="0"/>
              <a:t>Community Manager</a:t>
            </a:r>
          </a:p>
          <a:p>
            <a:pPr lvl="1"/>
            <a:r>
              <a:rPr lang="en-US" dirty="0"/>
              <a:t>Community Members</a:t>
            </a:r>
          </a:p>
        </p:txBody>
      </p:sp>
      <p:sp>
        <p:nvSpPr>
          <p:cNvPr id="4" name="Slide Number Placeholder 3">
            <a:extLst>
              <a:ext uri="{FF2B5EF4-FFF2-40B4-BE49-F238E27FC236}">
                <a16:creationId xmlns:a16="http://schemas.microsoft.com/office/drawing/2014/main" id="{8D533442-DC38-4776-B57E-3BC03F6B64A7}"/>
              </a:ext>
            </a:extLst>
          </p:cNvPr>
          <p:cNvSpPr>
            <a:spLocks noGrp="1"/>
          </p:cNvSpPr>
          <p:nvPr>
            <p:ph type="sldNum" sz="quarter" idx="12"/>
          </p:nvPr>
        </p:nvSpPr>
        <p:spPr/>
        <p:txBody>
          <a:bodyPr/>
          <a:lstStyle/>
          <a:p>
            <a:fld id="{3AE964A8-DDD4-4FF2-A764-9807D07CA220}" type="slidenum">
              <a:rPr lang="en-US" smtClean="0"/>
              <a:t>51</a:t>
            </a:fld>
            <a:endParaRPr lang="en-US"/>
          </a:p>
        </p:txBody>
      </p:sp>
    </p:spTree>
    <p:extLst>
      <p:ext uri="{BB962C8B-B14F-4D97-AF65-F5344CB8AC3E}">
        <p14:creationId xmlns:p14="http://schemas.microsoft.com/office/powerpoint/2010/main" val="374609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Enterprise Decisions | Compliance</a:t>
            </a:r>
          </a:p>
        </p:txBody>
      </p:sp>
      <p:sp>
        <p:nvSpPr>
          <p:cNvPr id="4" name="Subtitle 3">
            <a:extLst>
              <a:ext uri="{FF2B5EF4-FFF2-40B4-BE49-F238E27FC236}">
                <a16:creationId xmlns:a16="http://schemas.microsoft.com/office/drawing/2014/main" id="{BB803178-0420-4F3A-BA88-FAF5F94B2764}"/>
              </a:ext>
            </a:extLst>
          </p:cNvPr>
          <p:cNvSpPr>
            <a:spLocks noGrp="1"/>
          </p:cNvSpPr>
          <p:nvPr>
            <p:ph type="body" idx="1"/>
          </p:nvPr>
        </p:nvSpPr>
        <p:spPr/>
        <p:txBody>
          <a:bodyPr>
            <a:normAutofit/>
          </a:bodyPr>
          <a:lstStyle/>
          <a:p>
            <a:r>
              <a:rPr lang="en-US" dirty="0"/>
              <a:t>Who is accountable and how will we manage compliance?</a:t>
            </a:r>
          </a:p>
        </p:txBody>
      </p:sp>
    </p:spTree>
    <p:extLst>
      <p:ext uri="{BB962C8B-B14F-4D97-AF65-F5344CB8AC3E}">
        <p14:creationId xmlns:p14="http://schemas.microsoft.com/office/powerpoint/2010/main" val="688918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Governance Compliance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53</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68893320"/>
              </p:ext>
            </p:extLst>
          </p:nvPr>
        </p:nvGraphicFramePr>
        <p:xfrm>
          <a:off x="399142" y="1006606"/>
          <a:ext cx="11226801" cy="5643880"/>
        </p:xfrm>
        <a:graphic>
          <a:graphicData uri="http://schemas.openxmlformats.org/drawingml/2006/table">
            <a:tbl>
              <a:tblPr firstRow="1" bandRow="1">
                <a:tableStyleId>{5C22544A-7EE6-4342-B048-85BDC9FD1C3A}</a:tableStyleId>
              </a:tblPr>
              <a:tblGrid>
                <a:gridCol w="5397651">
                  <a:extLst>
                    <a:ext uri="{9D8B030D-6E8A-4147-A177-3AD203B41FA5}">
                      <a16:colId xmlns:a16="http://schemas.microsoft.com/office/drawing/2014/main" val="20000"/>
                    </a:ext>
                  </a:extLst>
                </a:gridCol>
                <a:gridCol w="3441549">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types of overall corporate policies for information management, business, or technology management apply to the solution? Are there existing legal, regulatory,</a:t>
                      </a:r>
                      <a:r>
                        <a:rPr lang="en-US" sz="1400" baseline="0" dirty="0"/>
                        <a:t> </a:t>
                      </a:r>
                      <a:r>
                        <a:rPr lang="en-US" sz="1400" dirty="0"/>
                        <a:t>IT and information management policies that SharePoint/Office 365 solutions must follow?</a:t>
                      </a:r>
                    </a:p>
                    <a:p>
                      <a:pPr marL="285750" lvl="1" indent="-285750">
                        <a:buFont typeface="Arial" panose="020B0604020202020204" pitchFamily="34" charset="0"/>
                        <a:buChar char="•"/>
                      </a:pPr>
                      <a:r>
                        <a:rPr lang="en-US" sz="1400" dirty="0"/>
                        <a:t>Use of IT Resources</a:t>
                      </a:r>
                    </a:p>
                    <a:p>
                      <a:pPr marL="285750" lvl="1" indent="-285750">
                        <a:buFont typeface="Arial" panose="020B0604020202020204" pitchFamily="34" charset="0"/>
                        <a:buChar char="•"/>
                      </a:pPr>
                      <a:r>
                        <a:rPr lang="en-US" sz="1400" dirty="0"/>
                        <a:t>Electronic Communications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Social Media Policy (For examples of social media policies</a:t>
                      </a:r>
                      <a:r>
                        <a:rPr lang="en-US" sz="1400" baseline="0" dirty="0"/>
                        <a:t>, see: http://socialmediagovernance.com/policies/)</a:t>
                      </a:r>
                      <a:endParaRPr lang="en-US" sz="1400" dirty="0"/>
                    </a:p>
                    <a:p>
                      <a:pPr marL="285750" lvl="1" indent="-285750">
                        <a:buFont typeface="Arial" panose="020B0604020202020204" pitchFamily="34" charset="0"/>
                        <a:buChar char="•"/>
                      </a:pPr>
                      <a:r>
                        <a:rPr lang="en-US" sz="1400" dirty="0"/>
                        <a:t>Protection of Personally Identifiable Information</a:t>
                      </a:r>
                    </a:p>
                    <a:p>
                      <a:pPr marL="285750" lvl="1" indent="-285750">
                        <a:buFont typeface="Arial" panose="020B0604020202020204" pitchFamily="34" charset="0"/>
                        <a:buChar char="•"/>
                      </a:pPr>
                      <a:r>
                        <a:rPr lang="en-US" sz="1400" dirty="0"/>
                        <a:t>Records Management</a:t>
                      </a:r>
                    </a:p>
                    <a:p>
                      <a:pPr marL="285750" lvl="1" indent="-285750">
                        <a:buFont typeface="Arial" panose="020B0604020202020204" pitchFamily="34" charset="0"/>
                        <a:buChar char="•"/>
                      </a:pPr>
                      <a:r>
                        <a:rPr lang="en-US" sz="1400" dirty="0"/>
                        <a:t>Other policies?</a:t>
                      </a:r>
                    </a:p>
                  </a:txBody>
                  <a:tcPr/>
                </a:tc>
                <a:tc>
                  <a:txBody>
                    <a:bodyPr/>
                    <a:lstStyle/>
                    <a:p>
                      <a:r>
                        <a:rPr lang="en-US" sz="1400" dirty="0"/>
                        <a:t>Suggested: Create a page called [Org Name] Policies Governing Office 365. Link to this page from the “Getting Started with Office 365” page or the landing page.</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lvl="1" indent="0">
                        <a:buFont typeface="Arial" panose="020B0604020202020204" pitchFamily="34" charset="0"/>
                        <a:buNone/>
                      </a:pPr>
                      <a:r>
                        <a:rPr lang="en-US" sz="1400" dirty="0"/>
                        <a:t>Is content subject to data protection or regulatory requirement such as GDPR? If so, determine the applicability and </a:t>
                      </a:r>
                      <a:r>
                        <a:rPr lang="en-US" sz="1400" dirty="0">
                          <a:hlinkClick r:id="rId2"/>
                        </a:rPr>
                        <a:t>how Compliance Manager can be used to meet these requirements with Office 365</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443966788"/>
                  </a:ext>
                </a:extLst>
              </a:tr>
              <a:tr h="370840">
                <a:tc>
                  <a:txBody>
                    <a:bodyPr/>
                    <a:lstStyle/>
                    <a:p>
                      <a:pPr marL="0" lvl="1" indent="0">
                        <a:buFont typeface="Arial" panose="020B0604020202020204" pitchFamily="34" charset="0"/>
                        <a:buNone/>
                      </a:pPr>
                      <a:r>
                        <a:rPr lang="en-US" sz="1400" dirty="0"/>
                        <a:t>Is there any type of content that cannot</a:t>
                      </a:r>
                      <a:r>
                        <a:rPr lang="en-US" sz="1400" baseline="0" dirty="0"/>
                        <a:t> or shouldn’t be stored in SharePoint without specific guidance? (e.g. regulated documents? Official records?)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15629446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How are these policies enforced in other systems?</a:t>
                      </a:r>
                      <a:r>
                        <a:rPr lang="en-US" sz="1400" baseline="0" dirty="0"/>
                        <a:t> (Look for opportunities to leverage existing processes and have the conversation about how governance within SharePoint/Office 365 can be aligned with governance in other systems.)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5391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Governance Compliance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54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835671836"/>
              </p:ext>
            </p:extLst>
          </p:nvPr>
        </p:nvGraphicFramePr>
        <p:xfrm>
          <a:off x="406400" y="1219200"/>
          <a:ext cx="11277601" cy="41808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 there an</a:t>
                      </a:r>
                      <a:r>
                        <a:rPr lang="en-US" sz="1400" baseline="0" dirty="0"/>
                        <a:t> expectation around how often content or entire sites need to be reviewed to ensure that information is kept up-to-date and is reliable?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Is it required that</a:t>
                      </a:r>
                      <a:r>
                        <a:rPr lang="en-US" sz="1400" baseline="0" dirty="0"/>
                        <a:t> all sites or solutions be “re-certified”? If so, how often?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How will compliance be evaluated? By whom?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Is it required that individual documents be reviewed on an annual or more frequent basis?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Do the same review requirements apply to all types of content?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What about re-certifying the site </a:t>
                      </a:r>
                      <a:r>
                        <a:rPr lang="en-US" sz="1400" i="1" baseline="0" dirty="0"/>
                        <a:t>owner</a:t>
                      </a:r>
                      <a:r>
                        <a:rPr lang="en-US" sz="1400" i="0" baseline="0" dirty="0"/>
                        <a:t>? What happens if there is a new owner?</a:t>
                      </a:r>
                      <a:endParaRPr lang="en-US" sz="1400" baseline="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Do we need to automate Group expiration? (Requires Azure AD Premium licenses for all members of the groups to which the expiration policy applies.)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See: </a:t>
                      </a:r>
                      <a:r>
                        <a:rPr lang="en-US" sz="1400" baseline="0" dirty="0">
                          <a:hlinkClick r:id="rId2"/>
                        </a:rPr>
                        <a:t>https://docs.microsoft.com/en-us/azure/active-directory/users-groups-roles/groups-lifecycle</a:t>
                      </a:r>
                      <a:endParaRPr lang="en-US" sz="1400" baseline="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5692453"/>
                  </a:ext>
                </a:extLst>
              </a:tr>
            </a:tbl>
          </a:graphicData>
        </a:graphic>
      </p:graphicFrame>
    </p:spTree>
    <p:extLst>
      <p:ext uri="{BB962C8B-B14F-4D97-AF65-F5344CB8AC3E}">
        <p14:creationId xmlns:p14="http://schemas.microsoft.com/office/powerpoint/2010/main" val="3330541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Policy Decisions – Governance Compliance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55</a:t>
            </a:fld>
            <a:endParaRPr lang="en-US" dirty="0"/>
          </a:p>
        </p:txBody>
      </p:sp>
      <p:graphicFrame>
        <p:nvGraphicFramePr>
          <p:cNvPr id="5" name="Content Placeholder 4"/>
          <p:cNvGraphicFramePr>
            <a:graphicFrameLocks noGrp="1"/>
          </p:cNvGraphicFramePr>
          <p:nvPr>
            <p:ph sz="quarter" idx="1"/>
          </p:nvPr>
        </p:nvGraphicFramePr>
        <p:xfrm>
          <a:off x="406400" y="1219200"/>
          <a:ext cx="11277601" cy="43332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What types of processes are needed to ensure that critical content is created and maintained? Who is responsible for content life-cycle management, including management of inactive content?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If a team site appears to be inactive, what is the process to review?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63327004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If a communication site appears to be inactive, does there need to be a  process to review? Who is accountable?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431398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any overall requirements for dealing with inactive content? Does it get archived? (If so, how?) Does it get deleted? (Is this dependent</a:t>
                      </a:r>
                      <a:r>
                        <a:rPr lang="en-US" sz="1400" baseline="0" dirty="0"/>
                        <a:t> on the type of site?)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63773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Are there specific policies for document versions, including how many versions</a:t>
                      </a:r>
                      <a:r>
                        <a:rPr lang="en-US" sz="1400" baseline="0" dirty="0"/>
                        <a:t> should be retained?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261951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are the required retention policies and labels needed to manage content? (align with records management decisions)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208538523"/>
                  </a:ext>
                </a:extLst>
              </a:tr>
            </a:tbl>
          </a:graphicData>
        </a:graphic>
      </p:graphicFrame>
    </p:spTree>
    <p:extLst>
      <p:ext uri="{BB962C8B-B14F-4D97-AF65-F5344CB8AC3E}">
        <p14:creationId xmlns:p14="http://schemas.microsoft.com/office/powerpoint/2010/main" val="2335275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Governance Compliance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56</a:t>
            </a:fld>
            <a:endParaRPr lang="en-US" dirty="0"/>
          </a:p>
        </p:txBody>
      </p:sp>
      <p:graphicFrame>
        <p:nvGraphicFramePr>
          <p:cNvPr id="5" name="Content Placeholder 4"/>
          <p:cNvGraphicFramePr>
            <a:graphicFrameLocks noGrp="1"/>
          </p:cNvGraphicFramePr>
          <p:nvPr>
            <p:ph sz="quarter" idx="1"/>
          </p:nvPr>
        </p:nvGraphicFramePr>
        <p:xfrm>
          <a:off x="406400" y="1219200"/>
          <a:ext cx="11277601" cy="500380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lvl="1" indent="0">
                        <a:buFont typeface="Arial" panose="020B0604020202020204" pitchFamily="34" charset="0"/>
                        <a:buNone/>
                      </a:pPr>
                      <a:r>
                        <a:rPr lang="en-US" sz="1400" dirty="0"/>
                        <a:t>Is</a:t>
                      </a:r>
                      <a:r>
                        <a:rPr lang="en-US" sz="1400" baseline="0" dirty="0"/>
                        <a:t> there a penalty for non-compliance? If so, how will it be enforced? Are the penalties different for different types of sites/solutions?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If the governance plan says that page and site owners are responsible for content management, what will happen if no one in the organization will step up to page ownership responsibilities? </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Who will be responsible for making these decisions?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lvl="1" indent="0">
                        <a:buFont typeface="Arial" panose="020B0604020202020204" pitchFamily="34" charset="0"/>
                        <a:buNone/>
                      </a:pPr>
                      <a:r>
                        <a:rPr lang="en-US" sz="1400" dirty="0"/>
                        <a:t>What</a:t>
                      </a:r>
                      <a:r>
                        <a:rPr lang="en-US" sz="1400" baseline="0" dirty="0"/>
                        <a:t> tools or processes are needed to help ensure and manage compliance? </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lvl="1" indent="0">
                        <a:buFont typeface="Arial" panose="020B0604020202020204" pitchFamily="34" charset="0"/>
                        <a:buNone/>
                      </a:pPr>
                      <a:r>
                        <a:rPr lang="en-US" sz="1400" dirty="0"/>
                        <a:t>What kind or types of reporting is available or</a:t>
                      </a:r>
                      <a:r>
                        <a:rPr lang="en-US" sz="1400" baseline="0" dirty="0"/>
                        <a:t> needs to be created to monitor compliance?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lvl="1" indent="0">
                        <a:buFont typeface="Arial" panose="020B0604020202020204" pitchFamily="34" charset="0"/>
                        <a:buNone/>
                      </a:pPr>
                      <a:r>
                        <a:rPr lang="en-US" sz="1400" dirty="0"/>
                        <a:t>Are there any specific requirements for some or all types</a:t>
                      </a:r>
                      <a:r>
                        <a:rPr lang="en-US" sz="1400" baseline="0" dirty="0"/>
                        <a:t> of content – e.g. must be deleted after X date, cannot be deleted, cannot be emailed outside the organization, cannot be downloaded on non-approved machines, cannot be accessed outside the network, cannot be shared with external parties? </a:t>
                      </a:r>
                      <a:r>
                        <a:rPr lang="en-US" sz="1400" b="1" baseline="0" dirty="0"/>
                        <a:t>Understanding these requirements impacts both environment settings and how you design solutions.</a:t>
                      </a:r>
                      <a:endParaRPr lang="en-US" sz="1400" b="1"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3963258"/>
                  </a:ext>
                </a:extLst>
              </a:tr>
            </a:tbl>
          </a:graphicData>
        </a:graphic>
      </p:graphicFrame>
    </p:spTree>
    <p:extLst>
      <p:ext uri="{BB962C8B-B14F-4D97-AF65-F5344CB8AC3E}">
        <p14:creationId xmlns:p14="http://schemas.microsoft.com/office/powerpoint/2010/main" val="102326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43A-5A27-4059-B4DC-051D0C5D0460}"/>
              </a:ext>
            </a:extLst>
          </p:cNvPr>
          <p:cNvSpPr>
            <a:spLocks noGrp="1"/>
          </p:cNvSpPr>
          <p:nvPr>
            <p:ph type="title"/>
          </p:nvPr>
        </p:nvSpPr>
        <p:spPr/>
        <p:txBody>
          <a:bodyPr/>
          <a:lstStyle/>
          <a:p>
            <a:r>
              <a:rPr lang="en-US" dirty="0"/>
              <a:t>Guiding Principles</a:t>
            </a:r>
          </a:p>
        </p:txBody>
      </p:sp>
      <p:sp>
        <p:nvSpPr>
          <p:cNvPr id="3" name="Text Placeholder 2">
            <a:extLst>
              <a:ext uri="{FF2B5EF4-FFF2-40B4-BE49-F238E27FC236}">
                <a16:creationId xmlns:a16="http://schemas.microsoft.com/office/drawing/2014/main" id="{6224B870-CAAE-42C3-984A-813AA204DFC1}"/>
              </a:ext>
            </a:extLst>
          </p:cNvPr>
          <p:cNvSpPr>
            <a:spLocks noGrp="1"/>
          </p:cNvSpPr>
          <p:nvPr>
            <p:ph type="body" idx="1"/>
          </p:nvPr>
        </p:nvSpPr>
        <p:spPr/>
        <p:txBody>
          <a:bodyPr/>
          <a:lstStyle/>
          <a:p>
            <a:r>
              <a:rPr lang="en-US" dirty="0"/>
              <a:t>Design and Content Principles</a:t>
            </a:r>
          </a:p>
        </p:txBody>
      </p:sp>
      <p:sp>
        <p:nvSpPr>
          <p:cNvPr id="4" name="Slide Number Placeholder 3">
            <a:extLst>
              <a:ext uri="{FF2B5EF4-FFF2-40B4-BE49-F238E27FC236}">
                <a16:creationId xmlns:a16="http://schemas.microsoft.com/office/drawing/2014/main" id="{D3EF3ED1-FE27-489E-B068-E41D09C0F786}"/>
              </a:ext>
            </a:extLst>
          </p:cNvPr>
          <p:cNvSpPr>
            <a:spLocks noGrp="1"/>
          </p:cNvSpPr>
          <p:nvPr>
            <p:ph type="sldNum" sz="quarter" idx="12"/>
          </p:nvPr>
        </p:nvSpPr>
        <p:spPr/>
        <p:txBody>
          <a:bodyPr/>
          <a:lstStyle/>
          <a:p>
            <a:fld id="{3AE964A8-DDD4-4FF2-A764-9807D07CA220}" type="slidenum">
              <a:rPr lang="en-US" smtClean="0"/>
              <a:t>57</a:t>
            </a:fld>
            <a:endParaRPr lang="en-US" dirty="0"/>
          </a:p>
        </p:txBody>
      </p:sp>
    </p:spTree>
    <p:extLst>
      <p:ext uri="{BB962C8B-B14F-4D97-AF65-F5344CB8AC3E}">
        <p14:creationId xmlns:p14="http://schemas.microsoft.com/office/powerpoint/2010/main" val="2392027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Guiding Principles – Design</a:t>
            </a:r>
          </a:p>
        </p:txBody>
      </p:sp>
      <p:graphicFrame>
        <p:nvGraphicFramePr>
          <p:cNvPr id="4" name="Content Placeholder 3"/>
          <p:cNvGraphicFramePr>
            <a:graphicFrameLocks noGrp="1"/>
          </p:cNvGraphicFramePr>
          <p:nvPr>
            <p:ph idx="1"/>
          </p:nvPr>
        </p:nvGraphicFramePr>
        <p:xfrm>
          <a:off x="401918" y="990600"/>
          <a:ext cx="11404599" cy="5643880"/>
        </p:xfrm>
        <a:graphic>
          <a:graphicData uri="http://schemas.openxmlformats.org/drawingml/2006/table">
            <a:tbl>
              <a:tblPr firstRow="1" bandRow="1">
                <a:tableStyleId>{5C22544A-7EE6-4342-B048-85BDC9FD1C3A}</a:tableStyleId>
              </a:tblPr>
              <a:tblGrid>
                <a:gridCol w="2721552">
                  <a:extLst>
                    <a:ext uri="{9D8B030D-6E8A-4147-A177-3AD203B41FA5}">
                      <a16:colId xmlns:a16="http://schemas.microsoft.com/office/drawing/2014/main" val="2297032564"/>
                    </a:ext>
                  </a:extLst>
                </a:gridCol>
                <a:gridCol w="6092248">
                  <a:extLst>
                    <a:ext uri="{9D8B030D-6E8A-4147-A177-3AD203B41FA5}">
                      <a16:colId xmlns:a16="http://schemas.microsoft.com/office/drawing/2014/main" val="3848652814"/>
                    </a:ext>
                  </a:extLst>
                </a:gridCol>
                <a:gridCol w="2590799">
                  <a:extLst>
                    <a:ext uri="{9D8B030D-6E8A-4147-A177-3AD203B41FA5}">
                      <a16:colId xmlns:a16="http://schemas.microsoft.com/office/drawing/2014/main" val="1504978449"/>
                    </a:ext>
                  </a:extLst>
                </a:gridCol>
              </a:tblGrid>
              <a:tr h="217098">
                <a:tc>
                  <a:txBody>
                    <a:bodyPr/>
                    <a:lstStyle/>
                    <a:p>
                      <a:r>
                        <a:rPr lang="en-US" sz="1400" dirty="0"/>
                        <a:t>Principle</a:t>
                      </a:r>
                    </a:p>
                  </a:txBody>
                  <a:tcPr/>
                </a:tc>
                <a:tc>
                  <a:txBody>
                    <a:bodyPr/>
                    <a:lstStyle/>
                    <a:p>
                      <a:r>
                        <a:rPr lang="en-US" sz="1400" dirty="0"/>
                        <a:t>Implication</a:t>
                      </a:r>
                    </a:p>
                  </a:txBody>
                  <a:tcPr/>
                </a:tc>
                <a:tc>
                  <a:txBody>
                    <a:bodyPr/>
                    <a:lstStyle/>
                    <a:p>
                      <a:r>
                        <a:rPr lang="en-US" sz="1400" dirty="0"/>
                        <a:t>Summary</a:t>
                      </a:r>
                    </a:p>
                  </a:txBody>
                  <a:tcPr/>
                </a:tc>
                <a:extLst>
                  <a:ext uri="{0D108BD9-81ED-4DB2-BD59-A6C34878D82A}">
                    <a16:rowId xmlns:a16="http://schemas.microsoft.com/office/drawing/2014/main" val="2292072379"/>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Provide a consistent user experience - users should be able to consistently find key information on any collaboration site and search for the content they need. </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All sites will also follow a consistent baseline design template to ensure consistency and usability across collaboration sites.</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Hey</a:t>
                      </a:r>
                      <a:r>
                        <a:rPr lang="en-US" sz="1100" dirty="0">
                          <a:solidFill>
                            <a:srgbClr val="000000"/>
                          </a:solidFill>
                          <a:effectLst/>
                          <a:latin typeface="+mn-lt"/>
                          <a:ea typeface="Times New Roman" panose="02020603050405020304" pitchFamily="18" charset="0"/>
                        </a:rPr>
                        <a:t>—</a:t>
                      </a:r>
                      <a:r>
                        <a:rPr lang="en-US" sz="1100" i="1" dirty="0">
                          <a:solidFill>
                            <a:srgbClr val="000000"/>
                          </a:solidFill>
                          <a:effectLst/>
                          <a:latin typeface="+mn-lt"/>
                          <a:ea typeface="Times New Roman" panose="02020603050405020304" pitchFamily="18" charset="0"/>
                        </a:rPr>
                        <a:t>it’s not about you, it’s about the user!</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3811553875"/>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Design to minimize training requirements for end users – use the best (and simplest) feature for each business objective. </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Any user with site design privileges will be encouraged to participate in training to ensure that they use the most appropriate Web Parts and lists for each task. </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Just because you </a:t>
                      </a:r>
                      <a:r>
                        <a:rPr lang="en-US" sz="1100" b="1" i="1" dirty="0">
                          <a:solidFill>
                            <a:srgbClr val="000000"/>
                          </a:solidFill>
                          <a:effectLst/>
                          <a:latin typeface="+mn-lt"/>
                          <a:ea typeface="Times New Roman" panose="02020603050405020304" pitchFamily="18" charset="0"/>
                        </a:rPr>
                        <a:t>can</a:t>
                      </a:r>
                      <a:r>
                        <a:rPr lang="en-US" sz="1100" i="1" dirty="0">
                          <a:solidFill>
                            <a:srgbClr val="000000"/>
                          </a:solidFill>
                          <a:effectLst/>
                          <a:latin typeface="+mn-lt"/>
                          <a:ea typeface="Times New Roman" panose="02020603050405020304" pitchFamily="18" charset="0"/>
                        </a:rPr>
                        <a:t>, doesn’t mean you </a:t>
                      </a:r>
                      <a:r>
                        <a:rPr lang="en-US" sz="1100" b="1" i="1" dirty="0">
                          <a:solidFill>
                            <a:srgbClr val="000000"/>
                          </a:solidFill>
                          <a:effectLst/>
                          <a:latin typeface="+mn-lt"/>
                          <a:ea typeface="Times New Roman" panose="02020603050405020304" pitchFamily="18" charset="0"/>
                        </a:rPr>
                        <a:t>should</a:t>
                      </a:r>
                      <a:r>
                        <a:rPr lang="en-US" sz="1100" i="1" dirty="0">
                          <a:solidFill>
                            <a:srgbClr val="000000"/>
                          </a:solidFill>
                          <a:effectLst/>
                          <a:latin typeface="+mn-lt"/>
                          <a:ea typeface="Times New Roman" panose="02020603050405020304" pitchFamily="18" charset="0"/>
                        </a:rPr>
                        <a:t>. You don’t really need to try </a:t>
                      </a:r>
                      <a:r>
                        <a:rPr lang="en-US" sz="1100" b="1" i="1" dirty="0">
                          <a:solidFill>
                            <a:srgbClr val="000000"/>
                          </a:solidFill>
                          <a:effectLst/>
                          <a:latin typeface="+mn-lt"/>
                          <a:ea typeface="Times New Roman" panose="02020603050405020304" pitchFamily="18" charset="0"/>
                        </a:rPr>
                        <a:t>every</a:t>
                      </a:r>
                      <a:r>
                        <a:rPr lang="en-US" sz="1100" i="1" dirty="0">
                          <a:solidFill>
                            <a:srgbClr val="000000"/>
                          </a:solidFill>
                          <a:effectLst/>
                          <a:latin typeface="+mn-lt"/>
                          <a:ea typeface="Times New Roman" panose="02020603050405020304" pitchFamily="18" charset="0"/>
                        </a:rPr>
                        <a:t> new feature!</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831231818"/>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Site designers must understand the objectives of the recommended site design standards and make changes only when they can be justified with a valid business need.</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Even though site designers may have permissions that allow them to make changes to site “templates” and other “controlled” site areas, they agree not to arbitrarily make changes to the basic site designs based on personal preference. Suggestions for changes to the standard site templates should be elevated to the Governance/Steering Committee.</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It’s all about Spiderman: “With great power comes great responsibility.” Use your powers wisely.</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150704471"/>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Ensure that “findability” governs design decisions – optimize metadata and site configuration to provide the best value for the end user audience, not just the content contributor. </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In situations where design trade-offs must be considered (more metadata versus less, information above or below “the fold,” duplicating links in multiple places), decisions should be made to make it easier for end users rather than content contributors. </a:t>
                      </a:r>
                    </a:p>
                    <a:p>
                      <a:pPr marL="0" marR="0">
                        <a:spcBef>
                          <a:spcPts val="0"/>
                        </a:spcBef>
                        <a:spcAft>
                          <a:spcPts val="400"/>
                        </a:spcAft>
                      </a:pPr>
                      <a:r>
                        <a:rPr lang="en-US" sz="1100" dirty="0">
                          <a:solidFill>
                            <a:srgbClr val="000000"/>
                          </a:solidFill>
                          <a:effectLst/>
                          <a:latin typeface="+mn-lt"/>
                          <a:ea typeface="Times New Roman" panose="02020603050405020304" pitchFamily="18" charset="0"/>
                        </a:rPr>
                        <a:t>“Findability” means designing sites so that important information is easily visible and that navigational cues are used to help users easily find key information. It also means using metadata to improve accuracy of search results. Both the “browse” and “search” experience for users will guide design decisions in initial site development and modification over time.</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Avoid building the “roach motel”</a:t>
                      </a:r>
                      <a:r>
                        <a:rPr lang="en-US" sz="1100" dirty="0">
                          <a:solidFill>
                            <a:srgbClr val="000000"/>
                          </a:solidFill>
                          <a:effectLst/>
                          <a:latin typeface="+mn-lt"/>
                          <a:ea typeface="Times New Roman" panose="02020603050405020304" pitchFamily="18" charset="0"/>
                        </a:rPr>
                        <a:t>—</a:t>
                      </a:r>
                      <a:r>
                        <a:rPr lang="en-US" sz="1100" i="1" dirty="0">
                          <a:solidFill>
                            <a:srgbClr val="000000"/>
                          </a:solidFill>
                          <a:effectLst/>
                          <a:latin typeface="+mn-lt"/>
                          <a:ea typeface="Times New Roman" panose="02020603050405020304" pitchFamily="18" charset="0"/>
                        </a:rPr>
                        <a:t>where content “checks in” but it never “checks out.”</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3636470637"/>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All sites/pages must have a clearly identified content “owner.” </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Users need to know who to contact if information on a page or site is out of date or inaccurate.</a:t>
                      </a:r>
                    </a:p>
                  </a:txBody>
                  <a:tcPr marT="91440" marB="91440"/>
                </a:tc>
                <a:tc>
                  <a:txBody>
                    <a:bodyPr/>
                    <a:lstStyle/>
                    <a:p>
                      <a:pPr marL="0" marR="0">
                        <a:spcBef>
                          <a:spcPts val="0"/>
                        </a:spcBef>
                        <a:spcAft>
                          <a:spcPts val="600"/>
                        </a:spcAft>
                      </a:pPr>
                      <a:r>
                        <a:rPr lang="en-US" sz="1100" i="1" dirty="0">
                          <a:solidFill>
                            <a:srgbClr val="000000"/>
                          </a:solidFill>
                          <a:effectLst/>
                          <a:latin typeface="+mn-lt"/>
                          <a:ea typeface="Times New Roman" panose="02020603050405020304" pitchFamily="18" charset="0"/>
                        </a:rPr>
                        <a:t>Make it obvious who owns the content on all pages and sites.</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1434230691"/>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Leverage out-of-the-box capabilities before customization.</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Customizations should be limited and where necessary, follow Microsoft Patterns and Practices. Out-of-the-box “native” functionality and approved third-party products should be used to solve the majority of business goals.</a:t>
                      </a:r>
                    </a:p>
                  </a:txBody>
                  <a:tcPr marT="91440" marB="91440"/>
                </a:tc>
                <a:tc>
                  <a:txBody>
                    <a:bodyPr/>
                    <a:lstStyle/>
                    <a:p>
                      <a:pPr marL="0" marR="0">
                        <a:spcBef>
                          <a:spcPts val="0"/>
                        </a:spcBef>
                        <a:spcAft>
                          <a:spcPts val="600"/>
                        </a:spcAft>
                      </a:pPr>
                      <a:r>
                        <a:rPr lang="en-US" sz="1100" i="1" dirty="0">
                          <a:solidFill>
                            <a:srgbClr val="000000"/>
                          </a:solidFill>
                          <a:effectLst/>
                          <a:latin typeface="+mn-lt"/>
                          <a:ea typeface="Times New Roman" panose="02020603050405020304" pitchFamily="18" charset="0"/>
                        </a:rPr>
                        <a:t>Stay inside the box!</a:t>
                      </a:r>
                    </a:p>
                  </a:txBody>
                  <a:tcPr marT="91440" marB="91440"/>
                </a:tc>
                <a:extLst>
                  <a:ext uri="{0D108BD9-81ED-4DB2-BD59-A6C34878D82A}">
                    <a16:rowId xmlns:a16="http://schemas.microsoft.com/office/drawing/2014/main" val="3514273261"/>
                  </a:ext>
                </a:extLst>
              </a:tr>
            </a:tbl>
          </a:graphicData>
        </a:graphic>
      </p:graphicFrame>
      <p:sp>
        <p:nvSpPr>
          <p:cNvPr id="2" name="Slide Number Placeholder 1">
            <a:extLst>
              <a:ext uri="{FF2B5EF4-FFF2-40B4-BE49-F238E27FC236}">
                <a16:creationId xmlns:a16="http://schemas.microsoft.com/office/drawing/2014/main" id="{31E8569A-0BF6-4354-939C-927FBEE1A279}"/>
              </a:ext>
            </a:extLst>
          </p:cNvPr>
          <p:cNvSpPr>
            <a:spLocks noGrp="1"/>
          </p:cNvSpPr>
          <p:nvPr>
            <p:ph type="sldNum" sz="quarter" idx="12"/>
          </p:nvPr>
        </p:nvSpPr>
        <p:spPr/>
        <p:txBody>
          <a:bodyPr/>
          <a:lstStyle/>
          <a:p>
            <a:fld id="{3AE964A8-DDD4-4FF2-A764-9807D07CA220}" type="slidenum">
              <a:rPr lang="en-US" smtClean="0"/>
              <a:t>58</a:t>
            </a:fld>
            <a:endParaRPr lang="en-US" dirty="0"/>
          </a:p>
        </p:txBody>
      </p:sp>
    </p:spTree>
    <p:extLst>
      <p:ext uri="{BB962C8B-B14F-4D97-AF65-F5344CB8AC3E}">
        <p14:creationId xmlns:p14="http://schemas.microsoft.com/office/powerpoint/2010/main" val="702051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Guiding Principles – Content</a:t>
            </a:r>
          </a:p>
        </p:txBody>
      </p:sp>
      <p:graphicFrame>
        <p:nvGraphicFramePr>
          <p:cNvPr id="4" name="Content Placeholder 3"/>
          <p:cNvGraphicFramePr>
            <a:graphicFrameLocks noGrp="1"/>
          </p:cNvGraphicFramePr>
          <p:nvPr>
            <p:ph idx="1"/>
          </p:nvPr>
        </p:nvGraphicFramePr>
        <p:xfrm>
          <a:off x="406400" y="990600"/>
          <a:ext cx="11328400" cy="4993640"/>
        </p:xfrm>
        <a:graphic>
          <a:graphicData uri="http://schemas.openxmlformats.org/drawingml/2006/table">
            <a:tbl>
              <a:tblPr firstRow="1" bandRow="1">
                <a:tableStyleId>{5C22544A-7EE6-4342-B048-85BDC9FD1C3A}</a:tableStyleId>
              </a:tblPr>
              <a:tblGrid>
                <a:gridCol w="2917645">
                  <a:extLst>
                    <a:ext uri="{9D8B030D-6E8A-4147-A177-3AD203B41FA5}">
                      <a16:colId xmlns:a16="http://schemas.microsoft.com/office/drawing/2014/main" val="2297032564"/>
                    </a:ext>
                  </a:extLst>
                </a:gridCol>
                <a:gridCol w="5210355">
                  <a:extLst>
                    <a:ext uri="{9D8B030D-6E8A-4147-A177-3AD203B41FA5}">
                      <a16:colId xmlns:a16="http://schemas.microsoft.com/office/drawing/2014/main" val="3848652814"/>
                    </a:ext>
                  </a:extLst>
                </a:gridCol>
                <a:gridCol w="3200400">
                  <a:extLst>
                    <a:ext uri="{9D8B030D-6E8A-4147-A177-3AD203B41FA5}">
                      <a16:colId xmlns:a16="http://schemas.microsoft.com/office/drawing/2014/main" val="1504978449"/>
                    </a:ext>
                  </a:extLst>
                </a:gridCol>
              </a:tblGrid>
              <a:tr h="294640">
                <a:tc>
                  <a:txBody>
                    <a:bodyPr/>
                    <a:lstStyle/>
                    <a:p>
                      <a:r>
                        <a:rPr lang="en-US" sz="1400" dirty="0"/>
                        <a:t>Principle</a:t>
                      </a:r>
                    </a:p>
                  </a:txBody>
                  <a:tcPr/>
                </a:tc>
                <a:tc>
                  <a:txBody>
                    <a:bodyPr/>
                    <a:lstStyle/>
                    <a:p>
                      <a:r>
                        <a:rPr lang="en-US" sz="1400" dirty="0"/>
                        <a:t>Implication</a:t>
                      </a:r>
                    </a:p>
                  </a:txBody>
                  <a:tcPr/>
                </a:tc>
                <a:tc>
                  <a:txBody>
                    <a:bodyPr/>
                    <a:lstStyle/>
                    <a:p>
                      <a:r>
                        <a:rPr lang="en-US" sz="1400" dirty="0"/>
                        <a:t>Summary</a:t>
                      </a:r>
                    </a:p>
                  </a:txBody>
                  <a:tcPr/>
                </a:tc>
                <a:extLst>
                  <a:ext uri="{0D108BD9-81ED-4DB2-BD59-A6C34878D82A}">
                    <a16:rowId xmlns:a16="http://schemas.microsoft.com/office/drawing/2014/main" val="2292072379"/>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Apply security at the site level wherever possible.</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Individual item permissions should be avoided where possible to make it as easy as possible to manage security on sites and content.</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Site, then library, then folder permissions. Item level permissions should be a rare exception.</a:t>
                      </a:r>
                    </a:p>
                  </a:txBody>
                  <a:tcPr marT="91440" marB="91440"/>
                </a:tc>
                <a:extLst>
                  <a:ext uri="{0D108BD9-81ED-4DB2-BD59-A6C34878D82A}">
                    <a16:rowId xmlns:a16="http://schemas.microsoft.com/office/drawing/2014/main" val="3862019803"/>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All content is posted in just one place. Users who need access to content should create links to the document to access the content from its “authoritative” location.</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All documents are posted once by the content owner (which may be a department, not necessarily an individual). Use links to reference content that is not managed by your team.</a:t>
                      </a:r>
                    </a:p>
                    <a:p>
                      <a:pPr marL="0" marR="0">
                        <a:spcBef>
                          <a:spcPts val="0"/>
                        </a:spcBef>
                        <a:spcAft>
                          <a:spcPts val="400"/>
                        </a:spcAft>
                      </a:pPr>
                      <a:r>
                        <a:rPr lang="en-US" sz="1100" dirty="0">
                          <a:solidFill>
                            <a:srgbClr val="000000"/>
                          </a:solidFill>
                          <a:effectLst/>
                          <a:latin typeface="+mn-lt"/>
                          <a:ea typeface="Times New Roman" panose="02020603050405020304" pitchFamily="18" charset="0"/>
                        </a:rPr>
                        <a:t>Do not post copies of documents to personal hard drives or OneDrive if they exist elsewhere.</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One copy of a document.</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4292472734"/>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Edit in place – don’t delete documents to create new versions.</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Version control is enabled in document libraries. If prior versions need to be retained permanently for legal purposes, “old” versions of documents should be stored in an archive location or library. </a:t>
                      </a:r>
                      <a:r>
                        <a:rPr lang="en-US" sz="1100" dirty="0">
                          <a:solidFill>
                            <a:srgbClr val="FF0000"/>
                          </a:solidFill>
                          <a:effectLst/>
                          <a:latin typeface="+mn-lt"/>
                          <a:ea typeface="Times New Roman" panose="02020603050405020304" pitchFamily="18" charset="0"/>
                        </a:rPr>
                        <a:t>Review in the context of records management policies.</a:t>
                      </a:r>
                      <a:endParaRPr lang="en-US" sz="1100" dirty="0">
                        <a:solidFill>
                          <a:srgbClr val="000000"/>
                        </a:solidFill>
                        <a:effectLst/>
                        <a:latin typeface="+mn-lt"/>
                        <a:ea typeface="Times New Roman" panose="02020603050405020304" pitchFamily="18" charset="0"/>
                      </a:endParaRP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Don’t contribute to “versionitis” – update, don’t delete or re-name!</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418086227"/>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Site Sponsors/Owners are accountable, but everyone owns the responsibility for content management. </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All content posted to a site shared by more than a small team will be governed by a content management process that ensures content is accurate, relevant, and current. Site Sponsors/Owners are responsible and accountable for content quality and currency and archiving old content on a timely basis, but site users are responsible for making Site Sponsors/Owners aware of content that needs updating.</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We’re all responsible for content management.</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3728194368"/>
                  </a:ext>
                </a:extLst>
              </a:tr>
              <a:tr h="370840">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Send</a:t>
                      </a:r>
                      <a:r>
                        <a:rPr lang="en-US" sz="1100" baseline="0" dirty="0">
                          <a:solidFill>
                            <a:srgbClr val="000000"/>
                          </a:solidFill>
                          <a:effectLst/>
                          <a:latin typeface="+mn-lt"/>
                          <a:ea typeface="Times New Roman" panose="02020603050405020304" pitchFamily="18" charset="0"/>
                        </a:rPr>
                        <a:t> l</a:t>
                      </a:r>
                      <a:r>
                        <a:rPr lang="en-US" sz="1100" dirty="0">
                          <a:solidFill>
                            <a:srgbClr val="000000"/>
                          </a:solidFill>
                          <a:effectLst/>
                          <a:latin typeface="+mn-lt"/>
                          <a:ea typeface="Times New Roman" panose="02020603050405020304" pitchFamily="18" charset="0"/>
                        </a:rPr>
                        <a:t>inks instead of email attachments.</a:t>
                      </a:r>
                    </a:p>
                  </a:txBody>
                  <a:tcPr marT="91440" marB="91440"/>
                </a:tc>
                <a:tc>
                  <a:txBody>
                    <a:bodyPr/>
                    <a:lstStyle/>
                    <a:p>
                      <a:pPr marL="0" marR="0">
                        <a:spcBef>
                          <a:spcPts val="0"/>
                        </a:spcBef>
                        <a:spcAft>
                          <a:spcPts val="400"/>
                        </a:spcAft>
                      </a:pPr>
                      <a:r>
                        <a:rPr lang="en-US" sz="1100" dirty="0">
                          <a:solidFill>
                            <a:srgbClr val="000000"/>
                          </a:solidFill>
                          <a:effectLst/>
                          <a:latin typeface="+mn-lt"/>
                          <a:ea typeface="Times New Roman" panose="02020603050405020304" pitchFamily="18" charset="0"/>
                        </a:rPr>
                        <a:t>Send links to content whenever possible rather than email attachments.</a:t>
                      </a:r>
                    </a:p>
                  </a:txBody>
                  <a:tcPr marT="91440" marB="91440"/>
                </a:tc>
                <a:tc>
                  <a:txBody>
                    <a:bodyPr/>
                    <a:lstStyle/>
                    <a:p>
                      <a:pPr marL="0" marR="0">
                        <a:spcBef>
                          <a:spcPts val="0"/>
                        </a:spcBef>
                        <a:spcAft>
                          <a:spcPts val="400"/>
                        </a:spcAft>
                      </a:pPr>
                      <a:r>
                        <a:rPr lang="en-US" sz="1100" i="1" dirty="0">
                          <a:solidFill>
                            <a:srgbClr val="000000"/>
                          </a:solidFill>
                          <a:effectLst/>
                          <a:latin typeface="+mn-lt"/>
                          <a:ea typeface="Times New Roman" panose="02020603050405020304" pitchFamily="18" charset="0"/>
                        </a:rPr>
                        <a:t>No more email attachments!</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1301074887"/>
                  </a:ext>
                </a:extLst>
              </a:tr>
              <a:tr h="370840">
                <a:tc>
                  <a:txBody>
                    <a:bodyPr/>
                    <a:lstStyle/>
                    <a:p>
                      <a:pPr marL="0" marR="0">
                        <a:spcBef>
                          <a:spcPts val="0"/>
                        </a:spcBef>
                        <a:spcAft>
                          <a:spcPts val="600"/>
                        </a:spcAft>
                      </a:pPr>
                      <a:r>
                        <a:rPr lang="en-US" sz="1100" dirty="0">
                          <a:solidFill>
                            <a:srgbClr val="000000"/>
                          </a:solidFill>
                          <a:effectLst/>
                          <a:latin typeface="+mn-lt"/>
                          <a:ea typeface="Times New Roman" panose="02020603050405020304" pitchFamily="18" charset="0"/>
                        </a:rPr>
                        <a:t>Copyrighted material will not be added to the portal without the proper licensing or approval.</a:t>
                      </a:r>
                    </a:p>
                  </a:txBody>
                  <a:tcPr marT="91440" marB="91440"/>
                </a:tc>
                <a:tc>
                  <a:txBody>
                    <a:bodyPr/>
                    <a:lstStyle/>
                    <a:p>
                      <a:pPr marL="0" marR="0">
                        <a:spcBef>
                          <a:spcPts val="0"/>
                        </a:spcBef>
                        <a:spcAft>
                          <a:spcPts val="600"/>
                        </a:spcAft>
                      </a:pPr>
                      <a:r>
                        <a:rPr lang="en-US" sz="1100" dirty="0">
                          <a:solidFill>
                            <a:srgbClr val="000000"/>
                          </a:solidFill>
                          <a:effectLst/>
                          <a:latin typeface="+mn-lt"/>
                          <a:ea typeface="Times New Roman" panose="02020603050405020304" pitchFamily="18" charset="0"/>
                        </a:rPr>
                        <a:t>Copyright violations can be very costly. Make sure we have the right to publish content</a:t>
                      </a:r>
                      <a:r>
                        <a:rPr lang="en-US" sz="1100" baseline="0" dirty="0">
                          <a:solidFill>
                            <a:srgbClr val="000000"/>
                          </a:solidFill>
                          <a:effectLst/>
                          <a:latin typeface="+mn-lt"/>
                          <a:ea typeface="Times New Roman" panose="02020603050405020304" pitchFamily="18" charset="0"/>
                        </a:rPr>
                        <a:t> and images we didn’t create</a:t>
                      </a:r>
                      <a:r>
                        <a:rPr lang="en-US" sz="1100" dirty="0">
                          <a:solidFill>
                            <a:srgbClr val="000000"/>
                          </a:solidFill>
                          <a:effectLst/>
                          <a:latin typeface="+mn-lt"/>
                          <a:ea typeface="Times New Roman" panose="02020603050405020304" pitchFamily="18" charset="0"/>
                        </a:rPr>
                        <a:t>.</a:t>
                      </a:r>
                    </a:p>
                  </a:txBody>
                  <a:tcPr marT="91440" marB="91440"/>
                </a:tc>
                <a:tc>
                  <a:txBody>
                    <a:bodyPr/>
                    <a:lstStyle/>
                    <a:p>
                      <a:pPr marL="0" marR="0">
                        <a:spcBef>
                          <a:spcPts val="0"/>
                        </a:spcBef>
                        <a:spcAft>
                          <a:spcPts val="600"/>
                        </a:spcAft>
                      </a:pPr>
                      <a:r>
                        <a:rPr lang="en-US" sz="1100" i="1" dirty="0">
                          <a:solidFill>
                            <a:srgbClr val="000000"/>
                          </a:solidFill>
                          <a:effectLst/>
                          <a:latin typeface="+mn-lt"/>
                          <a:ea typeface="Times New Roman" panose="02020603050405020304" pitchFamily="18" charset="0"/>
                        </a:rPr>
                        <a:t>Don’t publish what we don’t own.</a:t>
                      </a:r>
                      <a:endParaRPr lang="en-US" sz="1100" dirty="0">
                        <a:solidFill>
                          <a:srgbClr val="000000"/>
                        </a:solidFill>
                        <a:effectLst/>
                        <a:latin typeface="+mn-lt"/>
                        <a:ea typeface="Times New Roman" panose="02020603050405020304" pitchFamily="18" charset="0"/>
                      </a:endParaRPr>
                    </a:p>
                  </a:txBody>
                  <a:tcPr marT="91440" marB="91440"/>
                </a:tc>
                <a:extLst>
                  <a:ext uri="{0D108BD9-81ED-4DB2-BD59-A6C34878D82A}">
                    <a16:rowId xmlns:a16="http://schemas.microsoft.com/office/drawing/2014/main" val="2867738161"/>
                  </a:ext>
                </a:extLst>
              </a:tr>
            </a:tbl>
          </a:graphicData>
        </a:graphic>
      </p:graphicFrame>
      <p:sp>
        <p:nvSpPr>
          <p:cNvPr id="2" name="Slide Number Placeholder 1">
            <a:extLst>
              <a:ext uri="{FF2B5EF4-FFF2-40B4-BE49-F238E27FC236}">
                <a16:creationId xmlns:a16="http://schemas.microsoft.com/office/drawing/2014/main" id="{49E832CD-4429-4C5C-8FB3-D4BA497D09A1}"/>
              </a:ext>
            </a:extLst>
          </p:cNvPr>
          <p:cNvSpPr>
            <a:spLocks noGrp="1"/>
          </p:cNvSpPr>
          <p:nvPr>
            <p:ph type="sldNum" sz="quarter" idx="12"/>
          </p:nvPr>
        </p:nvSpPr>
        <p:spPr/>
        <p:txBody>
          <a:bodyPr/>
          <a:lstStyle/>
          <a:p>
            <a:fld id="{3AE964A8-DDD4-4FF2-A764-9807D07CA220}" type="slidenum">
              <a:rPr lang="en-US" smtClean="0"/>
              <a:t>59</a:t>
            </a:fld>
            <a:endParaRPr lang="en-US" dirty="0"/>
          </a:p>
        </p:txBody>
      </p:sp>
    </p:spTree>
    <p:extLst>
      <p:ext uri="{BB962C8B-B14F-4D97-AF65-F5344CB8AC3E}">
        <p14:creationId xmlns:p14="http://schemas.microsoft.com/office/powerpoint/2010/main" val="102388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and Overview</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906784681"/>
              </p:ext>
            </p:extLst>
          </p:nvPr>
        </p:nvGraphicFramePr>
        <p:xfrm>
          <a:off x="406400" y="1219200"/>
          <a:ext cx="11328400" cy="250952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How do is the scope of the digital workplace defined for our organization?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How do we define the role of Office 365 in this context?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specific terms that should be used in governance and training documentation?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are the guiding principles that align with the vision?</a:t>
                      </a:r>
                    </a:p>
                  </a:txBody>
                  <a:tcPr/>
                </a:tc>
                <a:tc>
                  <a:txBody>
                    <a:bodyPr/>
                    <a:lstStyle/>
                    <a:p>
                      <a:r>
                        <a:rPr lang="en-US" sz="1400" dirty="0"/>
                        <a:t>(See examples on the following pages)</a:t>
                      </a:r>
                    </a:p>
                  </a:txBody>
                  <a:tcPr/>
                </a:tc>
                <a:tc>
                  <a:txBody>
                    <a:bodyPr/>
                    <a:lstStyle/>
                    <a:p>
                      <a:endParaRPr lang="en-US" sz="1400" dirty="0"/>
                    </a:p>
                  </a:txBody>
                  <a:tcPr/>
                </a:tc>
                <a:extLst>
                  <a:ext uri="{0D108BD9-81ED-4DB2-BD59-A6C34878D82A}">
                    <a16:rowId xmlns:a16="http://schemas.microsoft.com/office/drawing/2014/main" val="1646954246"/>
                  </a:ext>
                </a:extLst>
              </a:tr>
            </a:tbl>
          </a:graphicData>
        </a:graphic>
      </p:graphicFrame>
    </p:spTree>
    <p:extLst>
      <p:ext uri="{BB962C8B-B14F-4D97-AF65-F5344CB8AC3E}">
        <p14:creationId xmlns:p14="http://schemas.microsoft.com/office/powerpoint/2010/main" val="1708704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78E8-6072-43E9-A64B-5BB8BAE6A9A8}"/>
              </a:ext>
            </a:extLst>
          </p:cNvPr>
          <p:cNvSpPr>
            <a:spLocks noGrp="1"/>
          </p:cNvSpPr>
          <p:nvPr>
            <p:ph type="title"/>
          </p:nvPr>
        </p:nvSpPr>
        <p:spPr/>
        <p:txBody>
          <a:bodyPr/>
          <a:lstStyle/>
          <a:p>
            <a:r>
              <a:rPr lang="en-US" dirty="0"/>
              <a:t>Detailed Enterprise Decisions | Design and Branding</a:t>
            </a:r>
          </a:p>
        </p:txBody>
      </p:sp>
      <p:sp>
        <p:nvSpPr>
          <p:cNvPr id="4" name="Text Placeholder 3">
            <a:extLst>
              <a:ext uri="{FF2B5EF4-FFF2-40B4-BE49-F238E27FC236}">
                <a16:creationId xmlns:a16="http://schemas.microsoft.com/office/drawing/2014/main" id="{8EDBBD80-0244-4363-973A-8B6D10A4C339}"/>
              </a:ext>
            </a:extLst>
          </p:cNvPr>
          <p:cNvSpPr>
            <a:spLocks noGrp="1"/>
          </p:cNvSpPr>
          <p:nvPr>
            <p:ph type="body" idx="1"/>
          </p:nvPr>
        </p:nvSpPr>
        <p:spPr/>
        <p:txBody>
          <a:bodyPr/>
          <a:lstStyle/>
          <a:p>
            <a:r>
              <a:rPr lang="en-US" dirty="0"/>
              <a:t>What types of design standards do we need?</a:t>
            </a:r>
          </a:p>
        </p:txBody>
      </p:sp>
      <p:sp>
        <p:nvSpPr>
          <p:cNvPr id="3" name="Slide Number Placeholder 2">
            <a:extLst>
              <a:ext uri="{FF2B5EF4-FFF2-40B4-BE49-F238E27FC236}">
                <a16:creationId xmlns:a16="http://schemas.microsoft.com/office/drawing/2014/main" id="{5B612F78-102C-4650-AA0E-8C0BFC63F3CE}"/>
              </a:ext>
            </a:extLst>
          </p:cNvPr>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Tree>
    <p:extLst>
      <p:ext uri="{BB962C8B-B14F-4D97-AF65-F5344CB8AC3E}">
        <p14:creationId xmlns:p14="http://schemas.microsoft.com/office/powerpoint/2010/main" val="8557098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Site Naming and Design</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61</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57993263"/>
              </p:ext>
            </p:extLst>
          </p:nvPr>
        </p:nvGraphicFramePr>
        <p:xfrm>
          <a:off x="376177" y="1092966"/>
          <a:ext cx="11267567" cy="4973320"/>
        </p:xfrm>
        <a:graphic>
          <a:graphicData uri="http://schemas.openxmlformats.org/drawingml/2006/table">
            <a:tbl>
              <a:tblPr firstRow="1" bandRow="1">
                <a:tableStyleId>{5C22544A-7EE6-4342-B048-85BDC9FD1C3A}</a:tableStyleId>
              </a:tblPr>
              <a:tblGrid>
                <a:gridCol w="4738429">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Do we need to develop </a:t>
                      </a:r>
                      <a:r>
                        <a:rPr lang="en-US" sz="1400" b="1" dirty="0"/>
                        <a:t>custom site designs </a:t>
                      </a:r>
                      <a:r>
                        <a:rPr lang="en-US" sz="1400" dirty="0"/>
                        <a:t>for new sites? Can users choose the default design or can they only choose from the ones created for the organization?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45850046"/>
                  </a:ext>
                </a:extLst>
              </a:tr>
              <a:tr h="370840">
                <a:tc>
                  <a:txBody>
                    <a:bodyPr/>
                    <a:lstStyle/>
                    <a:p>
                      <a:r>
                        <a:rPr lang="en-US" sz="1400" dirty="0"/>
                        <a:t>Does the layout of each communication site h</a:t>
                      </a:r>
                      <a:r>
                        <a:rPr lang="en-US" sz="1400" baseline="0" dirty="0"/>
                        <a:t>ome page have to be consistent? Can owners of sites make changes to the layout and lists and libraries on the site?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2667442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If Site Owners can make changes to home pages, can they use any available web part or app or is there a specific list?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8836630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If there are no</a:t>
                      </a:r>
                      <a:r>
                        <a:rPr lang="en-US" sz="1400" baseline="0" dirty="0"/>
                        <a:t> templates/designs, how will training about page layout best practices be communicated to users who are empowered with permissions to add content and web parts to pages?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01217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Are there specific </a:t>
                      </a:r>
                      <a:r>
                        <a:rPr lang="en-US" sz="1400" i="1" dirty="0"/>
                        <a:t>page</a:t>
                      </a:r>
                      <a:r>
                        <a:rPr lang="en-US" sz="1400" baseline="0" dirty="0"/>
                        <a:t> templates that site owners/solution analysts must leverage? (e.g. for News)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214186784"/>
                  </a:ext>
                </a:extLst>
              </a:tr>
              <a:tr h="370840">
                <a:tc>
                  <a:txBody>
                    <a:bodyPr/>
                    <a:lstStyle/>
                    <a:p>
                      <a:r>
                        <a:rPr lang="en-US" sz="1400" dirty="0"/>
                        <a:t>Do we need to think about Naming Conventions for sites? For example, who gets to create a site called IT? Is that the private communication site for the IT organization or the IT site that is for communicating to everyone?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32387983"/>
                  </a:ext>
                </a:extLst>
              </a:tr>
            </a:tbl>
          </a:graphicData>
        </a:graphic>
      </p:graphicFrame>
    </p:spTree>
    <p:extLst>
      <p:ext uri="{BB962C8B-B14F-4D97-AF65-F5344CB8AC3E}">
        <p14:creationId xmlns:p14="http://schemas.microsoft.com/office/powerpoint/2010/main" val="4230517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3A02-09B5-4786-8FFE-017910F6EDCF}"/>
              </a:ext>
            </a:extLst>
          </p:cNvPr>
          <p:cNvSpPr>
            <a:spLocks noGrp="1"/>
          </p:cNvSpPr>
          <p:nvPr>
            <p:ph type="title"/>
          </p:nvPr>
        </p:nvSpPr>
        <p:spPr/>
        <p:txBody>
          <a:bodyPr/>
          <a:lstStyle/>
          <a:p>
            <a:r>
              <a:rPr lang="en-US" dirty="0"/>
              <a:t>Site Naming Convention Examples</a:t>
            </a:r>
          </a:p>
        </p:txBody>
      </p:sp>
      <p:sp>
        <p:nvSpPr>
          <p:cNvPr id="4" name="Slide Number Placeholder 3">
            <a:extLst>
              <a:ext uri="{FF2B5EF4-FFF2-40B4-BE49-F238E27FC236}">
                <a16:creationId xmlns:a16="http://schemas.microsoft.com/office/drawing/2014/main" id="{ABB6695A-0592-4F7F-BA69-0B6054655DEA}"/>
              </a:ext>
            </a:extLst>
          </p:cNvPr>
          <p:cNvSpPr>
            <a:spLocks noGrp="1"/>
          </p:cNvSpPr>
          <p:nvPr>
            <p:ph type="sldNum" sz="quarter" idx="12"/>
          </p:nvPr>
        </p:nvSpPr>
        <p:spPr/>
        <p:txBody>
          <a:bodyPr/>
          <a:lstStyle/>
          <a:p>
            <a:fld id="{3AE964A8-DDD4-4FF2-A764-9807D07CA220}" type="slidenum">
              <a:rPr lang="en-US" smtClean="0"/>
              <a:t>62</a:t>
            </a:fld>
            <a:endParaRPr lang="en-US"/>
          </a:p>
        </p:txBody>
      </p:sp>
      <p:sp>
        <p:nvSpPr>
          <p:cNvPr id="5" name="Rectangle: Rounded Corners 4">
            <a:extLst>
              <a:ext uri="{FF2B5EF4-FFF2-40B4-BE49-F238E27FC236}">
                <a16:creationId xmlns:a16="http://schemas.microsoft.com/office/drawing/2014/main" id="{FDF3D8CD-8167-4596-8AC4-F01E2DCB9C9F}"/>
              </a:ext>
            </a:extLst>
          </p:cNvPr>
          <p:cNvSpPr/>
          <p:nvPr/>
        </p:nvSpPr>
        <p:spPr>
          <a:xfrm>
            <a:off x="8021254" y="288286"/>
            <a:ext cx="4091652" cy="520708"/>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Note: it is just as important to </a:t>
            </a:r>
            <a:r>
              <a:rPr lang="en-US" sz="1050" i="1" dirty="0"/>
              <a:t>communicate</a:t>
            </a:r>
            <a:r>
              <a:rPr lang="en-US" sz="1050" dirty="0"/>
              <a:t> about your naming conventions as to have them. Naming conventions alone don’t help users unless they are aware of what they are!</a:t>
            </a:r>
          </a:p>
        </p:txBody>
      </p:sp>
      <p:graphicFrame>
        <p:nvGraphicFramePr>
          <p:cNvPr id="6" name="Content Placeholder 4">
            <a:extLst>
              <a:ext uri="{FF2B5EF4-FFF2-40B4-BE49-F238E27FC236}">
                <a16:creationId xmlns:a16="http://schemas.microsoft.com/office/drawing/2014/main" id="{6AB6C4EC-226A-4B85-9665-EE2DEDCBD4E8}"/>
              </a:ext>
            </a:extLst>
          </p:cNvPr>
          <p:cNvGraphicFramePr>
            <a:graphicFrameLocks/>
          </p:cNvGraphicFramePr>
          <p:nvPr>
            <p:extLst>
              <p:ext uri="{D42A27DB-BD31-4B8C-83A1-F6EECF244321}">
                <p14:modId xmlns:p14="http://schemas.microsoft.com/office/powerpoint/2010/main" val="2517883127"/>
              </p:ext>
            </p:extLst>
          </p:nvPr>
        </p:nvGraphicFramePr>
        <p:xfrm>
          <a:off x="304800" y="1043556"/>
          <a:ext cx="11582398" cy="5265804"/>
        </p:xfrm>
        <a:graphic>
          <a:graphicData uri="http://schemas.openxmlformats.org/drawingml/2006/table">
            <a:tbl>
              <a:tblPr/>
              <a:tblGrid>
                <a:gridCol w="1382170">
                  <a:extLst>
                    <a:ext uri="{9D8B030D-6E8A-4147-A177-3AD203B41FA5}">
                      <a16:colId xmlns:a16="http://schemas.microsoft.com/office/drawing/2014/main" val="3448872235"/>
                    </a:ext>
                  </a:extLst>
                </a:gridCol>
                <a:gridCol w="2071184">
                  <a:extLst>
                    <a:ext uri="{9D8B030D-6E8A-4147-A177-3AD203B41FA5}">
                      <a16:colId xmlns:a16="http://schemas.microsoft.com/office/drawing/2014/main" val="2963420813"/>
                    </a:ext>
                  </a:extLst>
                </a:gridCol>
                <a:gridCol w="1454789">
                  <a:extLst>
                    <a:ext uri="{9D8B030D-6E8A-4147-A177-3AD203B41FA5}">
                      <a16:colId xmlns:a16="http://schemas.microsoft.com/office/drawing/2014/main" val="3736505990"/>
                    </a:ext>
                  </a:extLst>
                </a:gridCol>
                <a:gridCol w="2537298">
                  <a:extLst>
                    <a:ext uri="{9D8B030D-6E8A-4147-A177-3AD203B41FA5}">
                      <a16:colId xmlns:a16="http://schemas.microsoft.com/office/drawing/2014/main" val="752932556"/>
                    </a:ext>
                  </a:extLst>
                </a:gridCol>
                <a:gridCol w="1946432">
                  <a:extLst>
                    <a:ext uri="{9D8B030D-6E8A-4147-A177-3AD203B41FA5}">
                      <a16:colId xmlns:a16="http://schemas.microsoft.com/office/drawing/2014/main" val="1418576040"/>
                    </a:ext>
                  </a:extLst>
                </a:gridCol>
                <a:gridCol w="2190525">
                  <a:extLst>
                    <a:ext uri="{9D8B030D-6E8A-4147-A177-3AD203B41FA5}">
                      <a16:colId xmlns:a16="http://schemas.microsoft.com/office/drawing/2014/main" val="3759333679"/>
                    </a:ext>
                  </a:extLst>
                </a:gridCol>
              </a:tblGrid>
              <a:tr h="121488">
                <a:tc>
                  <a:txBody>
                    <a:bodyPr/>
                    <a:lstStyle/>
                    <a:p>
                      <a:pPr algn="ctr" rtl="0" fontAlgn="base"/>
                      <a:r>
                        <a:rPr lang="en-US" sz="1200" b="1" i="0" dirty="0">
                          <a:solidFill>
                            <a:srgbClr val="FFFFFF"/>
                          </a:solidFill>
                          <a:effectLst/>
                          <a:latin typeface="+mn-lt"/>
                        </a:rPr>
                        <a:t>Site Type​</a:t>
                      </a:r>
                    </a:p>
                  </a:txBody>
                  <a:tcPr marL="24195" marR="24195" marT="12097" marB="12097" anchor="ctr">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tc>
                  <a:txBody>
                    <a:bodyPr/>
                    <a:lstStyle/>
                    <a:p>
                      <a:pPr algn="ctr" rtl="0" fontAlgn="base"/>
                      <a:r>
                        <a:rPr lang="en-US" sz="1200" b="1" i="0" dirty="0">
                          <a:solidFill>
                            <a:srgbClr val="FFFFFF"/>
                          </a:solidFill>
                          <a:effectLst/>
                          <a:latin typeface="+mn-lt"/>
                        </a:rPr>
                        <a:t>Purpose​</a:t>
                      </a:r>
                    </a:p>
                  </a:txBody>
                  <a:tcPr marL="24195" marR="24195" marT="12097" marB="12097" anchor="ctr">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tc>
                  <a:txBody>
                    <a:bodyPr/>
                    <a:lstStyle/>
                    <a:p>
                      <a:pPr algn="ctr" rtl="0" fontAlgn="base"/>
                      <a:r>
                        <a:rPr lang="en-US" sz="1200" b="1" i="0" dirty="0">
                          <a:solidFill>
                            <a:srgbClr val="FFFFFF"/>
                          </a:solidFill>
                          <a:effectLst/>
                          <a:latin typeface="+mn-lt"/>
                        </a:rPr>
                        <a:t>Audience​</a:t>
                      </a:r>
                    </a:p>
                  </a:txBody>
                  <a:tcPr marL="24195" marR="24195" marT="12097" marB="12097" anchor="ctr">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tc>
                  <a:txBody>
                    <a:bodyPr/>
                    <a:lstStyle/>
                    <a:p>
                      <a:pPr algn="ctr" rtl="0" fontAlgn="base"/>
                      <a:r>
                        <a:rPr lang="en-US" sz="1200" b="1" i="0" dirty="0">
                          <a:solidFill>
                            <a:srgbClr val="FFFFFF"/>
                          </a:solidFill>
                          <a:effectLst/>
                          <a:latin typeface="+mn-lt"/>
                        </a:rPr>
                        <a:t>Naming Guidance​</a:t>
                      </a:r>
                    </a:p>
                  </a:txBody>
                  <a:tcPr marL="24195" marR="24195" marT="12097" marB="12097" anchor="ctr">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tc>
                  <a:txBody>
                    <a:bodyPr/>
                    <a:lstStyle/>
                    <a:p>
                      <a:pPr algn="ctr" rtl="0" fontAlgn="base"/>
                      <a:r>
                        <a:rPr lang="en-US" sz="1200" b="1" i="0" dirty="0">
                          <a:solidFill>
                            <a:srgbClr val="FFFFFF"/>
                          </a:solidFill>
                          <a:effectLst/>
                          <a:latin typeface="+mn-lt"/>
                        </a:rPr>
                        <a:t>Site URL Examples​</a:t>
                      </a:r>
                    </a:p>
                  </a:txBody>
                  <a:tcPr marL="24195" marR="24195" marT="12097" marB="12097" anchor="ctr">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tc>
                  <a:txBody>
                    <a:bodyPr/>
                    <a:lstStyle/>
                    <a:p>
                      <a:pPr algn="ctr" rtl="0" fontAlgn="base"/>
                      <a:r>
                        <a:rPr lang="en-US" sz="1200" b="1" i="0" dirty="0">
                          <a:solidFill>
                            <a:srgbClr val="FFFFFF"/>
                          </a:solidFill>
                          <a:effectLst/>
                          <a:latin typeface="+mn-lt"/>
                        </a:rPr>
                        <a:t>Corresponding Site Title​</a:t>
                      </a:r>
                    </a:p>
                  </a:txBody>
                  <a:tcPr marL="24195" marR="24195" marT="12097" marB="12097" anchor="ctr">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007CC5"/>
                    </a:solidFill>
                  </a:tcPr>
                </a:tc>
                <a:extLst>
                  <a:ext uri="{0D108BD9-81ED-4DB2-BD59-A6C34878D82A}">
                    <a16:rowId xmlns:a16="http://schemas.microsoft.com/office/drawing/2014/main" val="2903287078"/>
                  </a:ext>
                </a:extLst>
              </a:tr>
              <a:tr h="661436">
                <a:tc>
                  <a:txBody>
                    <a:bodyPr/>
                    <a:lstStyle/>
                    <a:p>
                      <a:pPr algn="l" rtl="0" fontAlgn="base"/>
                      <a:r>
                        <a:rPr lang="en-US" sz="1200" b="1" i="0" dirty="0">
                          <a:solidFill>
                            <a:srgbClr val="000000"/>
                          </a:solidFill>
                          <a:effectLst/>
                          <a:latin typeface="+mn-lt"/>
                        </a:rPr>
                        <a:t>Communication​ Site</a:t>
                      </a:r>
                    </a:p>
                  </a:txBody>
                  <a:tcPr marT="12097" marB="12097">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To ”broadcast” to a broad group. A space where only a few authors can contribute content.​</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Organization-wide​</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74625" indent="-174625" algn="l" rtl="0" fontAlgn="base">
                        <a:buFont typeface="Arial" panose="020B0604020202020204" pitchFamily="34" charset="0"/>
                        <a:buChar char="•"/>
                      </a:pPr>
                      <a:r>
                        <a:rPr lang="en-US" sz="1200" b="0" i="0" dirty="0">
                          <a:solidFill>
                            <a:srgbClr val="000000"/>
                          </a:solidFill>
                          <a:effectLst/>
                          <a:latin typeface="+mn-lt"/>
                        </a:rPr>
                        <a:t>Use the formal function or initiative name​. </a:t>
                      </a:r>
                    </a:p>
                    <a:p>
                      <a:pPr marL="174625" indent="-174625" algn="l" rtl="0" fontAlgn="base">
                        <a:buFont typeface="Arial" panose="020B0604020202020204" pitchFamily="34" charset="0"/>
                        <a:buChar char="•"/>
                      </a:pPr>
                      <a:r>
                        <a:rPr lang="en-US" sz="1200" b="0" i="0" dirty="0">
                          <a:solidFill>
                            <a:srgbClr val="000000"/>
                          </a:solidFill>
                          <a:effectLst/>
                          <a:latin typeface="+mn-lt"/>
                        </a:rPr>
                        <a:t>The title of the site should make sense to the  majority of users.</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rtl="0" fontAlgn="base">
                        <a:buFont typeface="Arial" panose="020B0604020202020204" pitchFamily="34" charset="0"/>
                        <a:buChar char="•"/>
                      </a:pPr>
                      <a:r>
                        <a:rPr lang="en-US" sz="1200" b="0" i="0" dirty="0">
                          <a:solidFill>
                            <a:srgbClr val="000000"/>
                          </a:solidFill>
                          <a:effectLst/>
                          <a:latin typeface="+mn-lt"/>
                        </a:rPr>
                        <a:t>HR​</a:t>
                      </a:r>
                    </a:p>
                    <a:p>
                      <a:pPr marL="112395" indent="-112395" algn="l" rtl="0" fontAlgn="base">
                        <a:buFont typeface="Arial" panose="020B0604020202020204" pitchFamily="34" charset="0"/>
                        <a:buChar char="•"/>
                      </a:pPr>
                      <a:r>
                        <a:rPr lang="en-US" sz="1200" b="0" i="0" dirty="0">
                          <a:solidFill>
                            <a:srgbClr val="000000"/>
                          </a:solidFill>
                          <a:effectLst/>
                          <a:latin typeface="+mn-lt"/>
                        </a:rPr>
                        <a:t>IT</a:t>
                      </a:r>
                    </a:p>
                    <a:p>
                      <a:pPr marL="112395" lvl="0" indent="-112395" algn="l">
                        <a:buFont typeface="Arial" panose="020B0604020202020204" pitchFamily="34" charset="0"/>
                        <a:buChar char="•"/>
                      </a:pPr>
                      <a:r>
                        <a:rPr lang="en-US" sz="1200" b="0" i="0" dirty="0" err="1">
                          <a:solidFill>
                            <a:srgbClr val="000000"/>
                          </a:solidFill>
                          <a:effectLst/>
                          <a:latin typeface="+mn-lt"/>
                        </a:rPr>
                        <a:t>AccountsPayable</a:t>
                      </a:r>
                      <a:endParaRPr lang="en-US" sz="1200" b="0" i="0" dirty="0">
                        <a:solidFill>
                          <a:srgbClr val="000000"/>
                        </a:solidFill>
                        <a:effectLst/>
                        <a:latin typeface="+mn-lt"/>
                      </a:endParaRP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Human Resources​​</a:t>
                      </a:r>
                    </a:p>
                    <a:p>
                      <a:pPr marL="112395" lvl="0" indent="-112395" algn="l">
                        <a:buFont typeface="Arial" panose="020B0604020202020204" pitchFamily="34" charset="0"/>
                        <a:buChar char="•"/>
                      </a:pPr>
                      <a:r>
                        <a:rPr lang="en-US" sz="1200" b="0" i="0" kern="1200" dirty="0">
                          <a:solidFill>
                            <a:srgbClr val="000000"/>
                          </a:solidFill>
                          <a:effectLst/>
                          <a:latin typeface="+mn-lt"/>
                          <a:ea typeface="+mn-ea"/>
                          <a:cs typeface="+mn-cs"/>
                        </a:rPr>
                        <a:t>Information Technology</a:t>
                      </a:r>
                    </a:p>
                    <a:p>
                      <a:pPr marL="112395" lvl="0" indent="-112395" algn="l">
                        <a:buFont typeface="Arial" panose="020B0604020202020204" pitchFamily="34" charset="0"/>
                        <a:buChar char="•"/>
                      </a:pPr>
                      <a:r>
                        <a:rPr lang="en-US" sz="1200" b="0" i="0" kern="1200" dirty="0">
                          <a:solidFill>
                            <a:srgbClr val="000000"/>
                          </a:solidFill>
                          <a:effectLst/>
                          <a:latin typeface="+mn-lt"/>
                          <a:ea typeface="+mn-ea"/>
                          <a:cs typeface="+mn-cs"/>
                        </a:rPr>
                        <a:t>Accounts Payable</a:t>
                      </a:r>
                    </a:p>
                  </a:txBody>
                  <a:tcPr marT="12097" marB="12097">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extLst>
                  <a:ext uri="{0D108BD9-81ED-4DB2-BD59-A6C34878D82A}">
                    <a16:rowId xmlns:a16="http://schemas.microsoft.com/office/drawing/2014/main" val="1634516941"/>
                  </a:ext>
                </a:extLst>
              </a:tr>
              <a:tr h="985400">
                <a:tc>
                  <a:txBody>
                    <a:bodyPr/>
                    <a:lstStyle/>
                    <a:p>
                      <a:pPr algn="l" rtl="0" fontAlgn="base"/>
                      <a:r>
                        <a:rPr lang="en-US" sz="1200" b="1" i="0" dirty="0">
                          <a:solidFill>
                            <a:srgbClr val="000000"/>
                          </a:solidFill>
                          <a:effectLst/>
                          <a:latin typeface="+mn-lt"/>
                        </a:rPr>
                        <a:t>Team Site​ or Microsoft Team</a:t>
                      </a:r>
                    </a:p>
                  </a:txBody>
                  <a:tcPr marT="12097" marB="12097">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To get work done. A shared space where everyone in the group can contribute.​</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A named  group of people​</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Project, Team, or Initiative Name. </a:t>
                      </a:r>
                    </a:p>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Use the informal name in case a communication site is needed to broadcast information to a wider audience at a later time.</a:t>
                      </a:r>
                    </a:p>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Be as specific as possible. For clarity, consider adding Team to the end of the name.​</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rtl="0" eaLnBrk="1" fontAlgn="base" latinLnBrk="0" hangingPunct="1">
                        <a:buFont typeface="Arial" panose="020B0604020202020204" pitchFamily="34" charset="0"/>
                        <a:buChar char="•"/>
                      </a:pPr>
                      <a:r>
                        <a:rPr lang="en-US" sz="1200" b="0" i="0" kern="1200" dirty="0" err="1">
                          <a:solidFill>
                            <a:srgbClr val="000000"/>
                          </a:solidFill>
                          <a:effectLst/>
                          <a:latin typeface="+mn-lt"/>
                          <a:ea typeface="+mn-ea"/>
                          <a:cs typeface="+mn-cs"/>
                        </a:rPr>
                        <a:t>HRLeadership</a:t>
                      </a:r>
                      <a:endParaRPr lang="en-US" sz="1200" b="0" i="0" kern="1200" dirty="0">
                        <a:solidFill>
                          <a:srgbClr val="000000"/>
                        </a:solidFill>
                        <a:effectLst/>
                        <a:latin typeface="+mn-lt"/>
                        <a:ea typeface="+mn-ea"/>
                        <a:cs typeface="+mn-cs"/>
                      </a:endParaRPr>
                    </a:p>
                    <a:p>
                      <a:pPr marL="112395" indent="-112395" algn="l" defTabSz="914400" rtl="0" eaLnBrk="1" fontAlgn="base" latinLnBrk="0" hangingPunct="1">
                        <a:buFont typeface="Arial" panose="020B0604020202020204" pitchFamily="34" charset="0"/>
                        <a:buChar char="•"/>
                      </a:pPr>
                      <a:r>
                        <a:rPr lang="en-US" sz="1200" b="0" i="0" kern="1200" dirty="0" err="1">
                          <a:solidFill>
                            <a:srgbClr val="000000"/>
                          </a:solidFill>
                          <a:effectLst/>
                          <a:latin typeface="+mn-lt"/>
                          <a:ea typeface="+mn-ea"/>
                          <a:cs typeface="+mn-cs"/>
                        </a:rPr>
                        <a:t>QualityLeadershipTeam</a:t>
                      </a:r>
                      <a:r>
                        <a:rPr lang="en-US" sz="1200" b="0" i="0" kern="1200" dirty="0">
                          <a:solidFill>
                            <a:srgbClr val="000000"/>
                          </a:solidFill>
                          <a:effectLst/>
                          <a:latin typeface="+mn-lt"/>
                          <a:ea typeface="+mn-ea"/>
                          <a:cs typeface="+mn-cs"/>
                        </a:rPr>
                        <a:t>​</a:t>
                      </a:r>
                    </a:p>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HRIS-Upgrade-Team</a:t>
                      </a:r>
                    </a:p>
                    <a:p>
                      <a:pPr marL="112395" lvl="0" indent="-112395" algn="l">
                        <a:buFont typeface="Arial" panose="020B0604020202020204" pitchFamily="34" charset="0"/>
                        <a:buChar char="•"/>
                      </a:pPr>
                      <a:r>
                        <a:rPr lang="en-US" sz="1200" b="0" i="0" kern="1200" dirty="0" err="1">
                          <a:solidFill>
                            <a:srgbClr val="000000"/>
                          </a:solidFill>
                          <a:effectLst/>
                          <a:latin typeface="+mn-lt"/>
                          <a:ea typeface="+mn-ea"/>
                          <a:cs typeface="+mn-cs"/>
                        </a:rPr>
                        <a:t>AccountsPayableTeam</a:t>
                      </a:r>
                      <a:endParaRPr lang="en-US" sz="1200" b="0" i="0" kern="1200" dirty="0">
                        <a:solidFill>
                          <a:srgbClr val="000000"/>
                        </a:solidFill>
                        <a:effectLst/>
                        <a:latin typeface="+mn-lt"/>
                        <a:ea typeface="+mn-ea"/>
                        <a:cs typeface="+mn-cs"/>
                      </a:endParaRP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HR Leadership </a:t>
                      </a:r>
                      <a:endParaRPr lang="en-US" sz="1200" dirty="0"/>
                    </a:p>
                    <a:p>
                      <a:pPr marL="112395" lvl="0" indent="-112395" algn="l" defTabSz="914400">
                        <a:buFont typeface="Arial" panose="020B0604020202020204" pitchFamily="34" charset="0"/>
                        <a:buChar char="•"/>
                      </a:pPr>
                      <a:r>
                        <a:rPr lang="en-US" sz="1200" b="0" i="0" kern="1200" dirty="0">
                          <a:solidFill>
                            <a:srgbClr val="000000"/>
                          </a:solidFill>
                          <a:effectLst/>
                          <a:latin typeface="+mn-lt"/>
                          <a:ea typeface="+mn-ea"/>
                          <a:cs typeface="+mn-cs"/>
                        </a:rPr>
                        <a:t>Quality Leadership Team​</a:t>
                      </a:r>
                      <a:endParaRPr lang="en-US" sz="1200" dirty="0"/>
                    </a:p>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HRIS Upgrade Team</a:t>
                      </a:r>
                    </a:p>
                    <a:p>
                      <a:pPr marL="112395" lvl="0" indent="-112395" algn="l">
                        <a:buFont typeface="Arial" panose="020B0604020202020204" pitchFamily="34" charset="0"/>
                        <a:buChar char="•"/>
                      </a:pPr>
                      <a:r>
                        <a:rPr lang="en-US" sz="1200" b="0" i="0" kern="1200" dirty="0">
                          <a:solidFill>
                            <a:srgbClr val="000000"/>
                          </a:solidFill>
                          <a:effectLst/>
                          <a:latin typeface="+mn-lt"/>
                          <a:ea typeface="+mn-ea"/>
                          <a:cs typeface="+mn-cs"/>
                        </a:rPr>
                        <a:t>Accounts Payable Team</a:t>
                      </a:r>
                    </a:p>
                  </a:txBody>
                  <a:tcPr marT="12097" marB="12097">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extLst>
                  <a:ext uri="{0D108BD9-81ED-4DB2-BD59-A6C34878D82A}">
                    <a16:rowId xmlns:a16="http://schemas.microsoft.com/office/drawing/2014/main" val="3920392901"/>
                  </a:ext>
                </a:extLst>
              </a:tr>
              <a:tr h="547315">
                <a:tc>
                  <a:txBody>
                    <a:bodyPr/>
                    <a:lstStyle/>
                    <a:p>
                      <a:pPr algn="l" rtl="0" fontAlgn="base"/>
                      <a:r>
                        <a:rPr lang="en-US" sz="1200" b="1" i="0" dirty="0">
                          <a:solidFill>
                            <a:srgbClr val="000000"/>
                          </a:solidFill>
                          <a:effectLst/>
                          <a:latin typeface="+mn-lt"/>
                        </a:rPr>
                        <a:t>Partner Site​</a:t>
                      </a:r>
                    </a:p>
                  </a:txBody>
                  <a:tcPr marT="12097" marB="12097">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A place to share with external guest users.​</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Internal and External users working together on a project​</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Partner Collaboration Sites MUST be prefixed with “Partner-”​</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Partner-</a:t>
                      </a:r>
                      <a:r>
                        <a:rPr lang="en-US" sz="1200" b="0" i="0" kern="1200" dirty="0" err="1">
                          <a:solidFill>
                            <a:srgbClr val="000000"/>
                          </a:solidFill>
                          <a:effectLst/>
                          <a:latin typeface="+mn-lt"/>
                          <a:ea typeface="+mn-ea"/>
                          <a:cs typeface="+mn-cs"/>
                        </a:rPr>
                        <a:t>ProjectATeam</a:t>
                      </a:r>
                      <a:r>
                        <a:rPr lang="en-US" sz="1200" b="0" i="0" kern="1200" dirty="0">
                          <a:solidFill>
                            <a:srgbClr val="000000"/>
                          </a:solidFill>
                          <a:effectLst/>
                          <a:latin typeface="+mn-lt"/>
                          <a:ea typeface="+mn-ea"/>
                          <a:cs typeface="+mn-cs"/>
                        </a:rPr>
                        <a:t>​</a:t>
                      </a:r>
                    </a:p>
                    <a:p>
                      <a:pPr marL="112713" indent="-112713" algn="l" defTabSz="914400" rtl="0" eaLnBrk="1" fontAlgn="base" latinLnBrk="0" hangingPunct="1">
                        <a:buFont typeface="Arial" panose="020B0604020202020204" pitchFamily="34" charset="0"/>
                        <a:buChar char="•"/>
                      </a:pPr>
                      <a:endParaRPr lang="en-US" sz="1200" b="0" i="0" kern="1200">
                        <a:solidFill>
                          <a:srgbClr val="000000"/>
                        </a:solidFill>
                        <a:effectLst/>
                        <a:latin typeface="+mn-lt"/>
                        <a:ea typeface="+mn-ea"/>
                        <a:cs typeface="+mn-cs"/>
                      </a:endParaRP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Partner Project A Team​</a:t>
                      </a:r>
                    </a:p>
                  </a:txBody>
                  <a:tcPr marT="12097" marB="12097">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extLst>
                  <a:ext uri="{0D108BD9-81ED-4DB2-BD59-A6C34878D82A}">
                    <a16:rowId xmlns:a16="http://schemas.microsoft.com/office/drawing/2014/main" val="1542523537"/>
                  </a:ext>
                </a:extLst>
              </a:tr>
              <a:tr h="445456">
                <a:tc>
                  <a:txBody>
                    <a:bodyPr/>
                    <a:lstStyle/>
                    <a:p>
                      <a:pPr algn="l" rtl="0" fontAlgn="base"/>
                      <a:r>
                        <a:rPr lang="en-US" sz="1200" b="1" i="0" dirty="0">
                          <a:solidFill>
                            <a:srgbClr val="000000"/>
                          </a:solidFill>
                          <a:effectLst/>
                          <a:latin typeface="+mn-lt"/>
                        </a:rPr>
                        <a:t>Test Site​</a:t>
                      </a:r>
                    </a:p>
                    <a:p>
                      <a:pPr algn="l" rtl="0" fontAlgn="base"/>
                      <a:r>
                        <a:rPr lang="en-US" sz="1200" b="1" i="0" dirty="0">
                          <a:solidFill>
                            <a:srgbClr val="000000"/>
                          </a:solidFill>
                          <a:effectLst/>
                          <a:latin typeface="+mn-lt"/>
                        </a:rPr>
                        <a:t>(Private)​</a:t>
                      </a:r>
                    </a:p>
                  </a:txBody>
                  <a:tcPr marT="12097" marB="12097">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To learn or practice building sites – not to be shared or deployed in production.​</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A few individuals at most, often just the owner</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Use an informal name, preceded by the word “Test.”​</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defTabSz="914400" rtl="0" eaLnBrk="1" fontAlgn="base" latinLnBrk="0" hangingPunct="1">
                        <a:buFont typeface="Arial" panose="020B0604020202020204" pitchFamily="34" charset="0"/>
                        <a:buChar char="•"/>
                      </a:pPr>
                      <a:r>
                        <a:rPr lang="en-US" sz="1200" b="0" i="0" kern="1200" dirty="0" err="1">
                          <a:solidFill>
                            <a:srgbClr val="000000"/>
                          </a:solidFill>
                          <a:effectLst/>
                          <a:latin typeface="+mn-lt"/>
                          <a:ea typeface="+mn-ea"/>
                          <a:cs typeface="+mn-cs"/>
                        </a:rPr>
                        <a:t>TestHumanResources</a:t>
                      </a:r>
                      <a:r>
                        <a:rPr lang="en-US" sz="1200" b="0" i="0" kern="1200" dirty="0">
                          <a:solidFill>
                            <a:srgbClr val="000000"/>
                          </a:solidFill>
                          <a:effectLst/>
                          <a:latin typeface="+mn-lt"/>
                          <a:ea typeface="+mn-ea"/>
                          <a:cs typeface="+mn-cs"/>
                        </a:rPr>
                        <a:t>​</a:t>
                      </a:r>
                    </a:p>
                    <a:p>
                      <a:pPr marL="112395" indent="-112395" algn="l" defTabSz="914400" rtl="0" eaLnBrk="1" fontAlgn="base" latinLnBrk="0" hangingPunct="1">
                        <a:buFont typeface="Arial" panose="020B0604020202020204" pitchFamily="34" charset="0"/>
                        <a:buChar char="•"/>
                      </a:pPr>
                      <a:r>
                        <a:rPr lang="en-US" sz="1200" b="0" i="0" kern="1200" dirty="0" err="1">
                          <a:solidFill>
                            <a:srgbClr val="000000"/>
                          </a:solidFill>
                          <a:effectLst/>
                          <a:latin typeface="+mn-lt"/>
                          <a:ea typeface="+mn-ea"/>
                          <a:cs typeface="+mn-cs"/>
                        </a:rPr>
                        <a:t>TestFuelingGrowth</a:t>
                      </a:r>
                      <a:r>
                        <a:rPr lang="en-US" sz="1200" b="0" i="0" kern="1200" dirty="0">
                          <a:solidFill>
                            <a:srgbClr val="000000"/>
                          </a:solidFill>
                          <a:effectLst/>
                          <a:latin typeface="+mn-lt"/>
                          <a:ea typeface="+mn-ea"/>
                          <a:cs typeface="+mn-cs"/>
                        </a:rPr>
                        <a:t>​</a:t>
                      </a:r>
                    </a:p>
                    <a:p>
                      <a:pPr marL="112395" indent="-11239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TestMikeG08022109​</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0" indent="0" algn="l" defTabSz="914400" rtl="0" eaLnBrk="1" fontAlgn="base" latinLnBrk="0" hangingPunct="1">
                        <a:buFont typeface="Arial" panose="020B0604020202020204" pitchFamily="34" charset="0"/>
                        <a:buNone/>
                      </a:pPr>
                      <a:endParaRPr lang="en-US" sz="1200" b="0" i="0" kern="1200" dirty="0">
                        <a:solidFill>
                          <a:srgbClr val="000000"/>
                        </a:solidFill>
                        <a:effectLst/>
                        <a:latin typeface="+mn-lt"/>
                        <a:ea typeface="+mn-ea"/>
                        <a:cs typeface="+mn-cs"/>
                      </a:endParaRPr>
                    </a:p>
                  </a:txBody>
                  <a:tcPr marT="12097" marB="12097">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extLst>
                  <a:ext uri="{0D108BD9-81ED-4DB2-BD59-A6C34878D82A}">
                    <a16:rowId xmlns:a16="http://schemas.microsoft.com/office/drawing/2014/main" val="1144051507"/>
                  </a:ext>
                </a:extLst>
              </a:tr>
              <a:tr h="547315">
                <a:tc>
                  <a:txBody>
                    <a:bodyPr/>
                    <a:lstStyle/>
                    <a:p>
                      <a:pPr algn="l" rtl="0" fontAlgn="base"/>
                      <a:r>
                        <a:rPr lang="en-US" sz="1200" b="1" i="0" dirty="0">
                          <a:solidFill>
                            <a:srgbClr val="000000"/>
                          </a:solidFill>
                          <a:effectLst/>
                          <a:latin typeface="+mn-lt"/>
                        </a:rPr>
                        <a:t>Yammer Community</a:t>
                      </a:r>
                    </a:p>
                  </a:txBody>
                  <a:tcPr marT="12097" marB="12097">
                    <a:lnL w="11144" cap="flat" cmpd="sng" algn="ctr">
                      <a:solidFill>
                        <a:srgbClr val="007CC5"/>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To c</a:t>
                      </a:r>
                      <a:r>
                        <a:rPr lang="en-US" sz="1200" b="0" i="0" u="none" strike="noStrike" dirty="0">
                          <a:solidFill>
                            <a:srgbClr val="000000"/>
                          </a:solidFill>
                          <a:effectLst/>
                          <a:latin typeface="+mn-lt"/>
                        </a:rPr>
                        <a:t>onverse informally with a cross-functional group or with a community focused on a specific topic or interest</a:t>
                      </a:r>
                      <a:r>
                        <a:rPr lang="en-US" sz="1200" b="0" i="0" dirty="0">
                          <a:solidFill>
                            <a:srgbClr val="000000"/>
                          </a:solidFill>
                          <a:effectLst/>
                          <a:latin typeface="+mn-lt"/>
                        </a:rPr>
                        <a:t>​.</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base"/>
                      <a:r>
                        <a:rPr lang="en-US" sz="1200" b="0" i="0" dirty="0">
                          <a:solidFill>
                            <a:srgbClr val="000000"/>
                          </a:solidFill>
                          <a:effectLst/>
                          <a:latin typeface="+mn-lt"/>
                        </a:rPr>
                        <a:t>A group of people with a shared interest​</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74625" indent="-174625" algn="l" defTabSz="914400"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Use a name that reflects the membership of the group or the topic of the community​.</a:t>
                      </a: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algn="l" rtl="0" fontAlgn="auto">
                        <a:buFont typeface="Arial" panose="020B0604020202020204" pitchFamily="34" charset="0"/>
                        <a:buNone/>
                      </a:pPr>
                      <a:endParaRPr lang="en-US" sz="1200" b="0" i="0" dirty="0">
                        <a:solidFill>
                          <a:srgbClr val="000000"/>
                        </a:solidFill>
                        <a:effectLst/>
                        <a:latin typeface="+mn-lt"/>
                      </a:endParaRPr>
                    </a:p>
                  </a:txBody>
                  <a:tcPr marT="12097" marB="12097">
                    <a:lnL w="6350" cap="flat" cmpd="sng" algn="ctr">
                      <a:solidFill>
                        <a:srgbClr val="F4F7FC"/>
                      </a:solidFill>
                      <a:prstDash val="solid"/>
                      <a:round/>
                      <a:headEnd type="none" w="med" len="med"/>
                      <a:tailEnd type="none" w="med" len="med"/>
                    </a:lnL>
                    <a:lnR w="6350" cap="flat" cmpd="sng" algn="ctr">
                      <a:solidFill>
                        <a:srgbClr val="F4F7FC"/>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tc>
                  <a:txBody>
                    <a:bodyPr/>
                    <a:lstStyle/>
                    <a:p>
                      <a:pPr marL="112395" indent="-112395" algn="l"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Intranet Champions Network </a:t>
                      </a:r>
                    </a:p>
                    <a:p>
                      <a:pPr marL="112395" indent="-112395" algn="l" rtl="0" eaLnBrk="1" fontAlgn="base" latinLnBrk="0" hangingPunct="1">
                        <a:buFont typeface="Arial" panose="020B0604020202020204" pitchFamily="34" charset="0"/>
                        <a:buChar char="•"/>
                      </a:pPr>
                      <a:r>
                        <a:rPr lang="en-US" sz="1200" b="0" i="0" kern="1200" dirty="0">
                          <a:solidFill>
                            <a:srgbClr val="000000"/>
                          </a:solidFill>
                          <a:effectLst/>
                          <a:latin typeface="+mn-lt"/>
                          <a:ea typeface="+mn-ea"/>
                          <a:cs typeface="+mn-cs"/>
                        </a:rPr>
                        <a:t>Project Managers Network</a:t>
                      </a:r>
                    </a:p>
                  </a:txBody>
                  <a:tcPr marT="12097" marB="12097">
                    <a:lnL w="6350" cap="flat" cmpd="sng" algn="ctr">
                      <a:solidFill>
                        <a:srgbClr val="F4F7FC"/>
                      </a:solidFill>
                      <a:prstDash val="solid"/>
                      <a:round/>
                      <a:headEnd type="none" w="med" len="med"/>
                      <a:tailEnd type="none" w="med" len="med"/>
                    </a:lnL>
                    <a:lnR w="11144" cap="flat" cmpd="sng" algn="ctr">
                      <a:solidFill>
                        <a:srgbClr val="007CC5"/>
                      </a:solidFill>
                      <a:prstDash val="solid"/>
                      <a:round/>
                      <a:headEnd type="none" w="med" len="med"/>
                      <a:tailEnd type="none" w="med" len="med"/>
                    </a:lnR>
                    <a:lnT w="11144" cap="flat" cmpd="sng" algn="ctr">
                      <a:solidFill>
                        <a:srgbClr val="007CC5"/>
                      </a:solidFill>
                      <a:prstDash val="solid"/>
                      <a:round/>
                      <a:headEnd type="none" w="med" len="med"/>
                      <a:tailEnd type="none" w="med" len="med"/>
                    </a:lnT>
                    <a:lnB w="11144" cap="flat" cmpd="sng" algn="ctr">
                      <a:solidFill>
                        <a:srgbClr val="007CC5"/>
                      </a:solidFill>
                      <a:prstDash val="solid"/>
                      <a:round/>
                      <a:headEnd type="none" w="med" len="med"/>
                      <a:tailEnd type="none" w="med" len="med"/>
                    </a:lnB>
                    <a:solidFill>
                      <a:srgbClr val="FFFFFF"/>
                    </a:solidFill>
                  </a:tcPr>
                </a:tc>
                <a:extLst>
                  <a:ext uri="{0D108BD9-81ED-4DB2-BD59-A6C34878D82A}">
                    <a16:rowId xmlns:a16="http://schemas.microsoft.com/office/drawing/2014/main" val="2655280894"/>
                  </a:ext>
                </a:extLst>
              </a:tr>
            </a:tbl>
          </a:graphicData>
        </a:graphic>
      </p:graphicFrame>
    </p:spTree>
    <p:extLst>
      <p:ext uri="{BB962C8B-B14F-4D97-AF65-F5344CB8AC3E}">
        <p14:creationId xmlns:p14="http://schemas.microsoft.com/office/powerpoint/2010/main" val="1647694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Policy Questions – Intranet Navigational Architecture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63</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331754219"/>
              </p:ext>
            </p:extLst>
          </p:nvPr>
        </p:nvGraphicFramePr>
        <p:xfrm>
          <a:off x="406400" y="1219200"/>
          <a:ext cx="11277601" cy="3693160"/>
        </p:xfrm>
        <a:graphic>
          <a:graphicData uri="http://schemas.openxmlformats.org/drawingml/2006/table">
            <a:tbl>
              <a:tblPr firstRow="1" bandRow="1">
                <a:tableStyleId>{5C22544A-7EE6-4342-B048-85BDC9FD1C3A}</a:tableStyleId>
              </a:tblPr>
              <a:tblGrid>
                <a:gridCol w="4752829">
                  <a:extLst>
                    <a:ext uri="{9D8B030D-6E8A-4147-A177-3AD203B41FA5}">
                      <a16:colId xmlns:a16="http://schemas.microsoft.com/office/drawing/2014/main" val="20000"/>
                    </a:ext>
                  </a:extLst>
                </a:gridCol>
                <a:gridCol w="4137171">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Do we need to provide a site that provides overall “global” navigation? (or do we want to implement custom global navigation?)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01380394"/>
                  </a:ext>
                </a:extLst>
              </a:tr>
              <a:tr h="370840">
                <a:tc>
                  <a:txBody>
                    <a:bodyPr/>
                    <a:lstStyle/>
                    <a:p>
                      <a:r>
                        <a:rPr lang="en-US" sz="1400" dirty="0"/>
                        <a:t>Who is responsible for managing the navigational architecture for the intranet as a whole?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is the process for requesting new “nodes” in the global navigational architecture?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How will the effectiveness of the navigational architecture be evaluated over time?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Who is responsible for the main “home” site for the intranet?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27386608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is the process for requesting “promotion” on the SharePoint home</a:t>
                      </a:r>
                      <a:r>
                        <a:rPr lang="en-US" sz="1400" baseline="0" dirty="0"/>
                        <a:t> site?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59653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Site Architecture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99426799"/>
              </p:ext>
            </p:extLst>
          </p:nvPr>
        </p:nvGraphicFramePr>
        <p:xfrm>
          <a:off x="434051" y="1219200"/>
          <a:ext cx="11249950" cy="2778760"/>
        </p:xfrm>
        <a:graphic>
          <a:graphicData uri="http://schemas.openxmlformats.org/drawingml/2006/table">
            <a:tbl>
              <a:tblPr firstRow="1" bandRow="1">
                <a:tableStyleId>{5C22544A-7EE6-4342-B048-85BDC9FD1C3A}</a:tableStyleId>
              </a:tblPr>
              <a:tblGrid>
                <a:gridCol w="4720812">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Who will determine the strategy for hubs? </a:t>
                      </a:r>
                      <a:r>
                        <a:rPr lang="en-US" sz="1400" dirty="0">
                          <a:solidFill>
                            <a:srgbClr val="FF0000"/>
                          </a:solidFill>
                        </a:rPr>
                        <a:t>Currently 2,000 hubs per tenant are supported.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How do you want to manage the association of sites to hub sites? Will this be an “open” or “restricted” process?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45850046"/>
                  </a:ext>
                </a:extLst>
              </a:tr>
              <a:tr h="370840">
                <a:tc>
                  <a:txBody>
                    <a:bodyPr/>
                    <a:lstStyle/>
                    <a:p>
                      <a:r>
                        <a:rPr lang="en-US" sz="1400" dirty="0"/>
                        <a:t>Do you want to establish guidance for managing the navigation for hub sites? For example, do you want to encourage shared permissions for sites in the shared navigation? Do you want to use a naming or grouping convention to point to restricted access sites in the shared navigation (until audience targeting is available)?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11638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Policy Decisions – Branding, Images, and Themes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65</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86439609"/>
              </p:ext>
            </p:extLst>
          </p:nvPr>
        </p:nvGraphicFramePr>
        <p:xfrm>
          <a:off x="406400" y="1219200"/>
          <a:ext cx="11277601" cy="470408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 there an overall design style guide that all sites are required to follow?</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Who is responsible for branding/theming decisions?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Will there be organization-specific custom themes that site owners need to use?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8376415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Can users with permissions change the theme for a communication site?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Can users with permissions change the theme for a team site?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22450138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Will there be a library of acceptable/approved site logos?  If not, can</a:t>
                      </a:r>
                      <a:r>
                        <a:rPr lang="en-US" sz="1400" baseline="0" dirty="0"/>
                        <a:t> users with permissions add a logo/icon of their choice?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 there a library of approved images and logos to be used on sites? Are these the only images that can be used? What types of image guidance do we need? Do we need to create an Organizational Assets site? If so, who will maintain the content?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47225283"/>
                  </a:ext>
                </a:extLst>
              </a:tr>
            </a:tbl>
          </a:graphicData>
        </a:graphic>
      </p:graphicFrame>
    </p:spTree>
    <p:extLst>
      <p:ext uri="{BB962C8B-B14F-4D97-AF65-F5344CB8AC3E}">
        <p14:creationId xmlns:p14="http://schemas.microsoft.com/office/powerpoint/2010/main" val="72026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Policy Decisions – Content Organization</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66</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646647549"/>
              </p:ext>
            </p:extLst>
          </p:nvPr>
        </p:nvGraphicFramePr>
        <p:xfrm>
          <a:off x="261256" y="1039978"/>
          <a:ext cx="11530149" cy="5074920"/>
        </p:xfrm>
        <a:graphic>
          <a:graphicData uri="http://schemas.openxmlformats.org/drawingml/2006/table">
            <a:tbl>
              <a:tblPr firstRow="1" bandRow="1">
                <a:tableStyleId>{5C22544A-7EE6-4342-B048-85BDC9FD1C3A}</a:tableStyleId>
              </a:tblPr>
              <a:tblGrid>
                <a:gridCol w="5599613">
                  <a:extLst>
                    <a:ext uri="{9D8B030D-6E8A-4147-A177-3AD203B41FA5}">
                      <a16:colId xmlns:a16="http://schemas.microsoft.com/office/drawing/2014/main" val="20000"/>
                    </a:ext>
                  </a:extLst>
                </a:gridCol>
                <a:gridCol w="3489468">
                  <a:extLst>
                    <a:ext uri="{9D8B030D-6E8A-4147-A177-3AD203B41FA5}">
                      <a16:colId xmlns:a16="http://schemas.microsoft.com/office/drawing/2014/main" val="20001"/>
                    </a:ext>
                  </a:extLst>
                </a:gridCol>
                <a:gridCol w="2441068">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Are there enterprise content types?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518160">
                <a:tc>
                  <a:txBody>
                    <a:bodyPr/>
                    <a:lstStyle/>
                    <a:p>
                      <a:r>
                        <a:rPr lang="en-US" sz="1400" dirty="0"/>
                        <a:t>Who is responsible for maintaining enterprise content types and how will users request changes?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130286181"/>
                  </a:ext>
                </a:extLst>
              </a:tr>
              <a:tr h="518160">
                <a:tc>
                  <a:txBody>
                    <a:bodyPr/>
                    <a:lstStyle/>
                    <a:p>
                      <a:r>
                        <a:rPr lang="en-US" sz="1400" dirty="0"/>
                        <a:t>Is there any enterprise-wide mandatory core metadata? (for example, records retention</a:t>
                      </a:r>
                      <a:r>
                        <a:rPr lang="en-US" sz="1400" baseline="0" dirty="0"/>
                        <a:t> codes)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enterprise-wide shared terms? (managed metadata in the term store)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4140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a:t>
                      </a:r>
                      <a:r>
                        <a:rPr lang="en-US" sz="1400" baseline="0" dirty="0"/>
                        <a:t> responsibility for managing enterprise-wide shared terms divided among multiple people or is there a central IA or team responsible?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09748167"/>
                  </a:ext>
                </a:extLst>
              </a:tr>
              <a:tr h="1140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a:t>
                      </a:r>
                      <a:r>
                        <a:rPr lang="en-US" sz="1400" baseline="0" dirty="0"/>
                        <a:t> there a formal process or guidance about deprecating or deleting terms in the term store? (This type of guidance is important if responsibility is divided. For example, in general, terms should be deprecated if they have been used historically rather than deleted, but there may be situations where deletion is OK.)</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8440861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Can users request new terms? If so, what is the process? </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51925325"/>
                  </a:ext>
                </a:extLst>
              </a:tr>
              <a:tr h="73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a:t>
                      </a:r>
                      <a:r>
                        <a:rPr lang="en-US" sz="1400" baseline="0" dirty="0"/>
                        <a:t> all site owners have to use these terms where they are relevant? If so, how will information about enterprise terms be communicated?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54197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Policy Questions – Content Management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67</a:t>
            </a:fld>
            <a:endParaRPr lang="en-US" dirty="0"/>
          </a:p>
        </p:txBody>
      </p:sp>
      <p:graphicFrame>
        <p:nvGraphicFramePr>
          <p:cNvPr id="5" name="Content Placeholder 4"/>
          <p:cNvGraphicFramePr>
            <a:graphicFrameLocks noGrp="1"/>
          </p:cNvGraphicFramePr>
          <p:nvPr>
            <p:ph sz="quarter" idx="1"/>
          </p:nvPr>
        </p:nvGraphicFramePr>
        <p:xfrm>
          <a:off x="406400" y="1219200"/>
          <a:ext cx="11277601" cy="44856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 we have file naming conventions or recommendations</a:t>
                      </a:r>
                      <a:r>
                        <a:rPr lang="en-US" sz="1400" baseline="0" dirty="0"/>
                        <a:t> at the enterprise level?</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67595733"/>
                  </a:ext>
                </a:extLst>
              </a:tr>
              <a:tr h="370840">
                <a:tc>
                  <a:txBody>
                    <a:bodyPr/>
                    <a:lstStyle/>
                    <a:p>
                      <a:r>
                        <a:rPr lang="en-US" sz="1400" dirty="0"/>
                        <a:t>Are there specific policies or guidance for non-document</a:t>
                      </a:r>
                      <a:r>
                        <a:rPr lang="en-US" sz="1400" baseline="0" dirty="0"/>
                        <a:t> </a:t>
                      </a:r>
                      <a:r>
                        <a:rPr lang="en-US" sz="1400" dirty="0"/>
                        <a:t>types of content? </a:t>
                      </a:r>
                    </a:p>
                    <a:p>
                      <a:pPr marL="285750" indent="-285750">
                        <a:buFont typeface="Arial" panose="020B0604020202020204" pitchFamily="34" charset="0"/>
                        <a:buChar char="•"/>
                      </a:pPr>
                      <a:r>
                        <a:rPr lang="en-US" sz="1400" dirty="0"/>
                        <a:t>News</a:t>
                      </a:r>
                    </a:p>
                    <a:p>
                      <a:pPr marL="285750" indent="-285750">
                        <a:buFont typeface="Arial" panose="020B0604020202020204" pitchFamily="34" charset="0"/>
                        <a:buChar char="•"/>
                      </a:pPr>
                      <a:r>
                        <a:rPr lang="en-US" sz="1400" dirty="0"/>
                        <a:t>Links</a:t>
                      </a:r>
                    </a:p>
                    <a:p>
                      <a:pPr marL="285750" indent="-285750">
                        <a:buFont typeface="Arial" panose="020B0604020202020204" pitchFamily="34" charset="0"/>
                        <a:buChar char="•"/>
                      </a:pPr>
                      <a:r>
                        <a:rPr lang="en-US" sz="1400" dirty="0"/>
                        <a:t>Discussion Posts</a:t>
                      </a:r>
                    </a:p>
                    <a:p>
                      <a:pPr marL="285750" indent="-285750">
                        <a:buFont typeface="Arial" panose="020B0604020202020204" pitchFamily="34" charset="0"/>
                        <a:buChar char="•"/>
                      </a:pPr>
                      <a:r>
                        <a:rPr lang="en-US" sz="1400" dirty="0"/>
                        <a:t>Data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Video - If a video or other multi-media</a:t>
                      </a:r>
                      <a:r>
                        <a:rPr lang="en-US" sz="1400" baseline="0" dirty="0"/>
                        <a:t> content was produced more than X years ago, does it need to be re-made?</a:t>
                      </a:r>
                      <a:endParaRPr lang="en-US" sz="1400" dirty="0"/>
                    </a:p>
                    <a:p>
                      <a:pPr marL="285750" indent="-285750">
                        <a:buFont typeface="Arial" panose="020B0604020202020204" pitchFamily="34" charset="0"/>
                        <a:buChar char="•"/>
                      </a:pPr>
                      <a:r>
                        <a:rPr lang="en-US" sz="1400" baseline="0" dirty="0"/>
                        <a:t>Other multi-media Content</a:t>
                      </a:r>
                    </a:p>
                    <a:p>
                      <a:pPr marL="285750" indent="-285750">
                        <a:buFont typeface="Arial" panose="020B0604020202020204" pitchFamily="34" charset="0"/>
                        <a:buChar char="•"/>
                      </a:pPr>
                      <a:r>
                        <a:rPr lang="en-US" sz="1400" baseline="0" dirty="0"/>
                        <a:t>Images</a:t>
                      </a:r>
                    </a:p>
                    <a:p>
                      <a:pPr marL="285750" indent="-285750">
                        <a:buFont typeface="Arial" panose="020B0604020202020204" pitchFamily="34" charset="0"/>
                        <a:buChar char="•"/>
                      </a:pPr>
                      <a:r>
                        <a:rPr lang="en-US" sz="1400" baseline="0" dirty="0"/>
                        <a:t>Yammer posts</a:t>
                      </a:r>
                    </a:p>
                    <a:p>
                      <a:pPr marL="285750" indent="-285750">
                        <a:buFont typeface="Arial" panose="020B0604020202020204" pitchFamily="34" charset="0"/>
                        <a:buChar char="•"/>
                      </a:pPr>
                      <a:r>
                        <a:rPr lang="en-US" sz="1400" baseline="0" dirty="0"/>
                        <a:t>Email conversations</a:t>
                      </a:r>
                    </a:p>
                    <a:p>
                      <a:pPr marL="285750" indent="-285750">
                        <a:buFont typeface="Arial" panose="020B0604020202020204" pitchFamily="34" charset="0"/>
                        <a:buChar char="•"/>
                      </a:pPr>
                      <a:r>
                        <a:rPr lang="en-US" sz="1400" baseline="0" dirty="0"/>
                        <a:t>List items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4739762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any specific content requirements for user’s personal content on OneDrive for Business?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903440127"/>
                  </a:ext>
                </a:extLst>
              </a:tr>
            </a:tbl>
          </a:graphicData>
        </a:graphic>
      </p:graphicFrame>
    </p:spTree>
    <p:extLst>
      <p:ext uri="{BB962C8B-B14F-4D97-AF65-F5344CB8AC3E}">
        <p14:creationId xmlns:p14="http://schemas.microsoft.com/office/powerpoint/2010/main" val="3334265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Team Collaboration Decisions</a:t>
            </a:r>
          </a:p>
        </p:txBody>
      </p:sp>
      <p:sp>
        <p:nvSpPr>
          <p:cNvPr id="6" name="Text Placeholder 5">
            <a:extLst>
              <a:ext uri="{FF2B5EF4-FFF2-40B4-BE49-F238E27FC236}">
                <a16:creationId xmlns:a16="http://schemas.microsoft.com/office/drawing/2014/main" id="{3CF75EAF-8B1B-4E82-BB40-4B5C59A52DE6}"/>
              </a:ext>
            </a:extLst>
          </p:cNvPr>
          <p:cNvSpPr>
            <a:spLocks noGrp="1"/>
          </p:cNvSpPr>
          <p:nvPr>
            <p:ph type="body" idx="1"/>
          </p:nvPr>
        </p:nvSpPr>
        <p:spPr/>
        <p:txBody>
          <a:bodyPr/>
          <a:lstStyle/>
          <a:p>
            <a:r>
              <a:rPr lang="en-US" dirty="0"/>
              <a:t>Governance Decisions for Teamwork</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68</a:t>
            </a:fld>
            <a:endParaRPr lang="en-US" dirty="0"/>
          </a:p>
        </p:txBody>
      </p:sp>
    </p:spTree>
    <p:extLst>
      <p:ext uri="{BB962C8B-B14F-4D97-AF65-F5344CB8AC3E}">
        <p14:creationId xmlns:p14="http://schemas.microsoft.com/office/powerpoint/2010/main" val="356402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Sites | Detailed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69</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55432248"/>
              </p:ext>
            </p:extLst>
          </p:nvPr>
        </p:nvGraphicFramePr>
        <p:xfrm>
          <a:off x="406400" y="1219200"/>
          <a:ext cx="11176001" cy="1407160"/>
        </p:xfrm>
        <a:graphic>
          <a:graphicData uri="http://schemas.openxmlformats.org/drawingml/2006/table">
            <a:tbl>
              <a:tblPr firstRow="1" bandRow="1">
                <a:tableStyleId>{5C22544A-7EE6-4342-B048-85BDC9FD1C3A}</a:tableStyleId>
              </a:tblPr>
              <a:tblGrid>
                <a:gridCol w="5054115">
                  <a:extLst>
                    <a:ext uri="{9D8B030D-6E8A-4147-A177-3AD203B41FA5}">
                      <a16:colId xmlns:a16="http://schemas.microsoft.com/office/drawing/2014/main" val="20000"/>
                    </a:ext>
                  </a:extLst>
                </a:gridCol>
                <a:gridCol w="3835885">
                  <a:extLst>
                    <a:ext uri="{9D8B030D-6E8A-4147-A177-3AD203B41FA5}">
                      <a16:colId xmlns:a16="http://schemas.microsoft.com/office/drawing/2014/main" val="20001"/>
                    </a:ext>
                  </a:extLst>
                </a:gridCol>
                <a:gridCol w="22860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401991">
                <a:tc>
                  <a:txBody>
                    <a:bodyPr/>
                    <a:lstStyle/>
                    <a:p>
                      <a:r>
                        <a:rPr lang="en-US" sz="1400" dirty="0"/>
                        <a:t>Do we need/want to provision specific site designs for team sites?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566882685"/>
                  </a:ext>
                </a:extLst>
              </a:tr>
              <a:tr h="401991">
                <a:tc>
                  <a:txBody>
                    <a:bodyPr/>
                    <a:lstStyle/>
                    <a:p>
                      <a:r>
                        <a:rPr lang="en-US" sz="1400" dirty="0"/>
                        <a:t>Do we need/want to provision a specific Team configuration template?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51709471"/>
                  </a:ext>
                </a:extLst>
              </a:tr>
            </a:tbl>
          </a:graphicData>
        </a:graphic>
      </p:graphicFrame>
      <p:sp>
        <p:nvSpPr>
          <p:cNvPr id="4" name="TextBox 3">
            <a:extLst>
              <a:ext uri="{FF2B5EF4-FFF2-40B4-BE49-F238E27FC236}">
                <a16:creationId xmlns:a16="http://schemas.microsoft.com/office/drawing/2014/main" id="{9A65AE85-58BF-4F20-BE58-66E732800BAE}"/>
              </a:ext>
            </a:extLst>
          </p:cNvPr>
          <p:cNvSpPr txBox="1"/>
          <p:nvPr/>
        </p:nvSpPr>
        <p:spPr>
          <a:xfrm>
            <a:off x="406400" y="4259289"/>
            <a:ext cx="10892286" cy="923330"/>
          </a:xfrm>
          <a:prstGeom prst="rect">
            <a:avLst/>
          </a:prstGeom>
          <a:noFill/>
        </p:spPr>
        <p:txBody>
          <a:bodyPr wrap="square" rtlCol="0">
            <a:spAutoFit/>
          </a:bodyPr>
          <a:lstStyle/>
          <a:p>
            <a:r>
              <a:rPr lang="en-US" dirty="0"/>
              <a:t>Other resources for Teams governance:</a:t>
            </a:r>
          </a:p>
          <a:p>
            <a:pPr marL="285750" indent="-285750">
              <a:buFont typeface="Arial" panose="020B0604020202020204" pitchFamily="34" charset="0"/>
              <a:buChar char="•"/>
            </a:pPr>
            <a:r>
              <a:rPr lang="en-US" u="sng" dirty="0">
                <a:hlinkClick r:id="rId2"/>
              </a:rPr>
              <a:t>Manage Teams during the transition to the new Microsoft Teams and Skype for Business Admin Center</a:t>
            </a:r>
            <a:endParaRPr lang="en-US" dirty="0"/>
          </a:p>
          <a:p>
            <a:pPr marL="285750" indent="-285750">
              <a:buFont typeface="Arial" panose="020B0604020202020204" pitchFamily="34" charset="0"/>
              <a:buChar char="•"/>
            </a:pPr>
            <a:r>
              <a:rPr lang="en-US" dirty="0">
                <a:hlinkClick r:id="rId3"/>
              </a:rPr>
              <a:t>Manage meeting policies in Teams</a:t>
            </a:r>
            <a:endParaRPr lang="en-US" dirty="0"/>
          </a:p>
        </p:txBody>
      </p:sp>
    </p:spTree>
    <p:extLst>
      <p:ext uri="{BB962C8B-B14F-4D97-AF65-F5344CB8AC3E}">
        <p14:creationId xmlns:p14="http://schemas.microsoft.com/office/powerpoint/2010/main" val="26690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Planning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a:t>
            </a:fld>
            <a:endParaRPr lang="en-US" dirty="0"/>
          </a:p>
        </p:txBody>
      </p:sp>
      <p:graphicFrame>
        <p:nvGraphicFramePr>
          <p:cNvPr id="5" name="Content Placeholder 4"/>
          <p:cNvGraphicFramePr>
            <a:graphicFrameLocks noGrp="1"/>
          </p:cNvGraphicFramePr>
          <p:nvPr>
            <p:ph sz="quarter" idx="1"/>
          </p:nvPr>
        </p:nvGraphicFramePr>
        <p:xfrm>
          <a:off x="406400" y="1219200"/>
          <a:ext cx="11328400" cy="241808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 (in governance/training</a:t>
                      </a:r>
                      <a:r>
                        <a:rPr lang="en-US" sz="1400" baseline="0" dirty="0"/>
                        <a:t> content)</a:t>
                      </a:r>
                      <a:endParaRPr lang="en-US" sz="1400" dirty="0"/>
                    </a:p>
                  </a:txBody>
                  <a:tcPr/>
                </a:tc>
                <a:extLst>
                  <a:ext uri="{0D108BD9-81ED-4DB2-BD59-A6C34878D82A}">
                    <a16:rowId xmlns:a16="http://schemas.microsoft.com/office/drawing/2014/main" val="10000"/>
                  </a:ext>
                </a:extLst>
              </a:tr>
              <a:tr h="370840">
                <a:tc>
                  <a:txBody>
                    <a:bodyPr/>
                    <a:lstStyle/>
                    <a:p>
                      <a:r>
                        <a:rPr lang="en-US" sz="1400" dirty="0"/>
                        <a:t>Who will have responsibilities for maintaining the “governance plan” (or the artifacts,</a:t>
                      </a:r>
                      <a:r>
                        <a:rPr lang="en-US" sz="1400" baseline="0" dirty="0"/>
                        <a:t> training, and other processes where governance information is “consumed” by key stakeholders)</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r>
                        <a:rPr lang="en-US" sz="1400" dirty="0"/>
                        <a:t>Where will governance information “live”?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How will it be communicated to users?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88203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Sites | Detailed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70</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645605298"/>
              </p:ext>
            </p:extLst>
          </p:nvPr>
        </p:nvGraphicFramePr>
        <p:xfrm>
          <a:off x="406400" y="1219200"/>
          <a:ext cx="11176001" cy="4343400"/>
        </p:xfrm>
        <a:graphic>
          <a:graphicData uri="http://schemas.openxmlformats.org/drawingml/2006/table">
            <a:tbl>
              <a:tblPr firstRow="1" bandRow="1">
                <a:tableStyleId>{5C22544A-7EE6-4342-B048-85BDC9FD1C3A}</a:tableStyleId>
              </a:tblPr>
              <a:tblGrid>
                <a:gridCol w="5054115">
                  <a:extLst>
                    <a:ext uri="{9D8B030D-6E8A-4147-A177-3AD203B41FA5}">
                      <a16:colId xmlns:a16="http://schemas.microsoft.com/office/drawing/2014/main" val="20000"/>
                    </a:ext>
                  </a:extLst>
                </a:gridCol>
                <a:gridCol w="3835885">
                  <a:extLst>
                    <a:ext uri="{9D8B030D-6E8A-4147-A177-3AD203B41FA5}">
                      <a16:colId xmlns:a16="http://schemas.microsoft.com/office/drawing/2014/main" val="20001"/>
                    </a:ext>
                  </a:extLst>
                </a:gridCol>
                <a:gridCol w="22860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Can anyone create a modern team site not connected to a group?</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84693088"/>
                  </a:ext>
                </a:extLst>
              </a:tr>
              <a:tr h="370840">
                <a:tc>
                  <a:txBody>
                    <a:bodyPr/>
                    <a:lstStyle/>
                    <a:p>
                      <a:r>
                        <a:rPr lang="en-US" sz="1400" dirty="0"/>
                        <a:t>Can users create subsites in modern team sites?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Who is accountable for determining and assigning permissions to access the site?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4779115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Is there a requirement for training to have specific permissions?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11326569"/>
                  </a:ext>
                </a:extLst>
              </a:tr>
              <a:tr h="370840">
                <a:tc>
                  <a:txBody>
                    <a:bodyPr/>
                    <a:lstStyle/>
                    <a:p>
                      <a:r>
                        <a:rPr lang="en-US" sz="1400" dirty="0"/>
                        <a:t>Who is accountable for ensuring that the content on the site follows governance policies and guidelines?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r>
                        <a:rPr lang="en-US" sz="1400" dirty="0"/>
                        <a:t>Who determines when</a:t>
                      </a:r>
                      <a:r>
                        <a:rPr lang="en-US" sz="1400" baseline="0" dirty="0"/>
                        <a:t> the site is no longer needed?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is the process for decommissioning a team site?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 content need to be preserved?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 selected content need to be moved to a “permanent” location before a site is deleted? Who determines what needs to be preserved?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288139191"/>
                  </a:ext>
                </a:extLst>
              </a:tr>
            </a:tbl>
          </a:graphicData>
        </a:graphic>
      </p:graphicFrame>
    </p:spTree>
    <p:extLst>
      <p:ext uri="{BB962C8B-B14F-4D97-AF65-F5344CB8AC3E}">
        <p14:creationId xmlns:p14="http://schemas.microsoft.com/office/powerpoint/2010/main" val="3562992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Collaboration Sites | Content Life-cycle Management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71</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92866163"/>
              </p:ext>
            </p:extLst>
          </p:nvPr>
        </p:nvGraphicFramePr>
        <p:xfrm>
          <a:off x="406400" y="1229360"/>
          <a:ext cx="11277600" cy="889000"/>
        </p:xfrm>
        <a:graphic>
          <a:graphicData uri="http://schemas.openxmlformats.org/drawingml/2006/table">
            <a:tbl>
              <a:tblPr firstRow="1" bandRow="1">
                <a:tableStyleId>{5C22544A-7EE6-4342-B048-85BDC9FD1C3A}</a:tableStyleId>
              </a:tblPr>
              <a:tblGrid>
                <a:gridCol w="4962144">
                  <a:extLst>
                    <a:ext uri="{9D8B030D-6E8A-4147-A177-3AD203B41FA5}">
                      <a16:colId xmlns:a16="http://schemas.microsoft.com/office/drawing/2014/main" val="20000"/>
                    </a:ext>
                  </a:extLst>
                </a:gridCol>
                <a:gridCol w="3851656">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What types of processes are needed to ensure that critical content is created and maintained?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1851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Records &amp; Retention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72</a:t>
            </a:fld>
            <a:endParaRPr kumimoji="0" lang="en-US" dirty="0"/>
          </a:p>
        </p:txBody>
      </p:sp>
    </p:spTree>
    <p:extLst>
      <p:ext uri="{BB962C8B-B14F-4D97-AF65-F5344CB8AC3E}">
        <p14:creationId xmlns:p14="http://schemas.microsoft.com/office/powerpoint/2010/main" val="22446745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Records Management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73</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260451948"/>
              </p:ext>
            </p:extLst>
          </p:nvPr>
        </p:nvGraphicFramePr>
        <p:xfrm>
          <a:off x="261257" y="924560"/>
          <a:ext cx="11625943" cy="4699000"/>
        </p:xfrm>
        <a:graphic>
          <a:graphicData uri="http://schemas.openxmlformats.org/drawingml/2006/table">
            <a:tbl>
              <a:tblPr firstRow="1" bandRow="1">
                <a:tableStyleId>{5C22544A-7EE6-4342-B048-85BDC9FD1C3A}</a:tableStyleId>
              </a:tblPr>
              <a:tblGrid>
                <a:gridCol w="5692703">
                  <a:extLst>
                    <a:ext uri="{9D8B030D-6E8A-4147-A177-3AD203B41FA5}">
                      <a16:colId xmlns:a16="http://schemas.microsoft.com/office/drawing/2014/main" val="20000"/>
                    </a:ext>
                  </a:extLst>
                </a:gridCol>
                <a:gridCol w="3471891">
                  <a:extLst>
                    <a:ext uri="{9D8B030D-6E8A-4147-A177-3AD203B41FA5}">
                      <a16:colId xmlns:a16="http://schemas.microsoft.com/office/drawing/2014/main" val="20001"/>
                    </a:ext>
                  </a:extLst>
                </a:gridCol>
                <a:gridCol w="2461349">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How do the corporate records and discovery policies address:</a:t>
                      </a:r>
                    </a:p>
                    <a:p>
                      <a:pPr marL="285750" lvl="1" indent="-285750">
                        <a:buFont typeface="Arial" panose="020B0604020202020204" pitchFamily="34" charset="0"/>
                        <a:buChar char="•"/>
                      </a:pPr>
                      <a:r>
                        <a:rPr lang="en-US" sz="1400" dirty="0"/>
                        <a:t>Intranet pages</a:t>
                      </a:r>
                    </a:p>
                    <a:p>
                      <a:pPr marL="285750" lvl="1" indent="-285750">
                        <a:buFont typeface="Arial" panose="020B0604020202020204" pitchFamily="34" charset="0"/>
                        <a:buChar char="•"/>
                      </a:pPr>
                      <a:r>
                        <a:rPr lang="en-US" sz="1400" dirty="0"/>
                        <a:t>Intranet documents</a:t>
                      </a:r>
                    </a:p>
                    <a:p>
                      <a:pPr marL="285750" lvl="1" indent="-285750">
                        <a:buFont typeface="Arial" panose="020B0604020202020204" pitchFamily="34" charset="0"/>
                        <a:buChar char="•"/>
                      </a:pPr>
                      <a:r>
                        <a:rPr lang="en-US" sz="1400" dirty="0"/>
                        <a:t>Document </a:t>
                      </a:r>
                      <a:r>
                        <a:rPr lang="en-US" sz="1400" u="sng" dirty="0"/>
                        <a:t>versions</a:t>
                      </a:r>
                      <a:r>
                        <a:rPr lang="en-US" sz="1400" u="none" dirty="0"/>
                        <a:t> (Updates announced at SPC19 will allow you to declare specific document versions to be a record in Office 365)</a:t>
                      </a:r>
                      <a:endParaRPr lang="en-US" sz="1400" dirty="0"/>
                    </a:p>
                    <a:p>
                      <a:pPr marL="285750" lvl="1" indent="-285750">
                        <a:buFont typeface="Arial" panose="020B0604020202020204" pitchFamily="34" charset="0"/>
                        <a:buChar char="•"/>
                      </a:pPr>
                      <a:r>
                        <a:rPr lang="en-US" sz="1400" dirty="0"/>
                        <a:t>Intranet news articles</a:t>
                      </a:r>
                    </a:p>
                    <a:p>
                      <a:pPr marL="285750" lvl="1" indent="-285750">
                        <a:buFont typeface="Arial" panose="020B0604020202020204" pitchFamily="34" charset="0"/>
                        <a:buChar char="•"/>
                      </a:pPr>
                      <a:r>
                        <a:rPr lang="en-US" sz="1400" dirty="0"/>
                        <a:t>Intranet page images</a:t>
                      </a:r>
                    </a:p>
                    <a:p>
                      <a:pPr marL="285750" lvl="1" indent="-285750">
                        <a:buFont typeface="Arial" panose="020B0604020202020204" pitchFamily="34" charset="0"/>
                        <a:buChar char="•"/>
                      </a:pPr>
                      <a:r>
                        <a:rPr lang="en-US" sz="1400" dirty="0"/>
                        <a:t>Team site documents</a:t>
                      </a:r>
                    </a:p>
                    <a:p>
                      <a:pPr marL="285750" lvl="1" indent="-285750">
                        <a:buFont typeface="Arial" panose="020B0604020202020204" pitchFamily="34" charset="0"/>
                        <a:buChar char="•"/>
                      </a:pPr>
                      <a:r>
                        <a:rPr lang="en-US" sz="1400" dirty="0"/>
                        <a:t>Team site news and announcements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Team site lists and images</a:t>
                      </a:r>
                    </a:p>
                    <a:p>
                      <a:pPr marL="285750" lvl="1" indent="-285750">
                        <a:buFont typeface="Arial" panose="020B0604020202020204" pitchFamily="34" charset="0"/>
                        <a:buChar char="•"/>
                      </a:pPr>
                      <a:r>
                        <a:rPr lang="en-US" sz="1400" dirty="0"/>
                        <a:t>Discussion forums in Yammer</a:t>
                      </a:r>
                    </a:p>
                    <a:p>
                      <a:pPr marL="285750" lvl="1" indent="-285750">
                        <a:buFont typeface="Arial" panose="020B0604020202020204" pitchFamily="34" charset="0"/>
                        <a:buChar char="•"/>
                      </a:pPr>
                      <a:r>
                        <a:rPr lang="en-US" sz="1400" dirty="0"/>
                        <a:t>Group conversations in email</a:t>
                      </a:r>
                    </a:p>
                    <a:p>
                      <a:pPr marL="285750" lvl="1" indent="-285750">
                        <a:buFont typeface="Arial" panose="020B0604020202020204" pitchFamily="34" charset="0"/>
                        <a:buChar char="•"/>
                      </a:pPr>
                      <a:r>
                        <a:rPr lang="en-US" sz="1400" dirty="0"/>
                        <a:t>Team chats</a:t>
                      </a:r>
                    </a:p>
                    <a:p>
                      <a:pPr marL="285750" lvl="1" indent="-285750">
                        <a:buFont typeface="Arial" panose="020B0604020202020204" pitchFamily="34" charset="0"/>
                        <a:buChar char="•"/>
                      </a:pPr>
                      <a:r>
                        <a:rPr lang="en-US" sz="1400" dirty="0"/>
                        <a:t>Individual user content in OneDrive for Business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specific events in SharePoint/Office</a:t>
                      </a:r>
                      <a:r>
                        <a:rPr lang="en-US" sz="1400" baseline="0" dirty="0"/>
                        <a:t> 365</a:t>
                      </a:r>
                      <a:r>
                        <a:rPr lang="en-US" sz="1400" dirty="0"/>
                        <a:t> that need to be logged for audit purposes? Are the right reporting and auditing</a:t>
                      </a:r>
                      <a:r>
                        <a:rPr lang="en-US" sz="1400" baseline="0" dirty="0"/>
                        <a:t> capabilities enabled </a:t>
                      </a:r>
                      <a:r>
                        <a:rPr lang="en-US" sz="1400" dirty="0"/>
                        <a:t>to ensure that this can happen?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If applicable,</a:t>
                      </a:r>
                      <a:r>
                        <a:rPr lang="en-US" sz="1400" baseline="0" dirty="0"/>
                        <a:t> c</a:t>
                      </a:r>
                      <a:r>
                        <a:rPr lang="en-US" sz="1400" dirty="0"/>
                        <a:t>an regulated content</a:t>
                      </a:r>
                      <a:r>
                        <a:rPr lang="en-US" sz="1400" baseline="0" dirty="0"/>
                        <a:t> be stored in Office 365/SharePoint? If so, what are the scenarios or restrictions?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85613884"/>
                  </a:ext>
                </a:extLst>
              </a:tr>
            </a:tbl>
          </a:graphicData>
        </a:graphic>
      </p:graphicFrame>
    </p:spTree>
    <p:extLst>
      <p:ext uri="{BB962C8B-B14F-4D97-AF65-F5344CB8AC3E}">
        <p14:creationId xmlns:p14="http://schemas.microsoft.com/office/powerpoint/2010/main" val="7836842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Policy Decisions –Social Conversations (Yammer)</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74</a:t>
            </a:fld>
            <a:endParaRPr lang="en-US" dirty="0"/>
          </a:p>
        </p:txBody>
      </p:sp>
      <p:graphicFrame>
        <p:nvGraphicFramePr>
          <p:cNvPr id="5" name="Content Placeholder 4"/>
          <p:cNvGraphicFramePr>
            <a:graphicFrameLocks noGrp="1"/>
          </p:cNvGraphicFramePr>
          <p:nvPr>
            <p:ph sz="quarter" idx="1"/>
          </p:nvPr>
        </p:nvGraphicFramePr>
        <p:xfrm>
          <a:off x="261258" y="1050345"/>
          <a:ext cx="11447106" cy="2992120"/>
        </p:xfrm>
        <a:graphic>
          <a:graphicData uri="http://schemas.openxmlformats.org/drawingml/2006/table">
            <a:tbl>
              <a:tblPr firstRow="1" bandRow="1">
                <a:tableStyleId>{5C22544A-7EE6-4342-B048-85BDC9FD1C3A}</a:tableStyleId>
              </a:tblPr>
              <a:tblGrid>
                <a:gridCol w="5605134">
                  <a:extLst>
                    <a:ext uri="{9D8B030D-6E8A-4147-A177-3AD203B41FA5}">
                      <a16:colId xmlns:a16="http://schemas.microsoft.com/office/drawing/2014/main" val="20000"/>
                    </a:ext>
                  </a:extLst>
                </a:gridCol>
                <a:gridCol w="3418485">
                  <a:extLst>
                    <a:ext uri="{9D8B030D-6E8A-4147-A177-3AD203B41FA5}">
                      <a16:colId xmlns:a16="http://schemas.microsoft.com/office/drawing/2014/main" val="20001"/>
                    </a:ext>
                  </a:extLst>
                </a:gridCol>
                <a:gridCol w="2423487">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Are there any types of Yammer conversations that are considered business records? If</a:t>
                      </a:r>
                      <a:r>
                        <a:rPr lang="en-US" sz="1400" baseline="0" dirty="0"/>
                        <a:t> so, how will they be identified?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 you need to implement a way to archive conversations that are business records? If so, is there a plan to do so? (Note that there is no current way to automate this for Yammer without</a:t>
                      </a:r>
                      <a:r>
                        <a:rPr lang="en-US" sz="1400" baseline="0" dirty="0"/>
                        <a:t> writing some custom processes</a:t>
                      </a:r>
                      <a:r>
                        <a:rPr lang="en-US" sz="1400" dirty="0"/>
                        <a:t> or using a third-party archiving tool like </a:t>
                      </a:r>
                      <a:r>
                        <a:rPr lang="en-US" sz="1400" dirty="0" err="1"/>
                        <a:t>Smarsh</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type of retention policy is required for conversations that are not</a:t>
                      </a:r>
                      <a:r>
                        <a:rPr lang="en-US" sz="1400" baseline="0" dirty="0"/>
                        <a:t> considered records? </a:t>
                      </a:r>
                      <a:r>
                        <a:rPr lang="en-US" sz="1400" dirty="0"/>
                        <a:t>Will enterprise</a:t>
                      </a:r>
                      <a:r>
                        <a:rPr lang="en-US" sz="1400" baseline="0" dirty="0"/>
                        <a:t> social content be kept indefinitely or deleted after a specific time period? What archiving or preservation policies need to be applied to Enterprise Social conversations?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294114671"/>
                  </a:ext>
                </a:extLst>
              </a:tr>
            </a:tbl>
          </a:graphicData>
        </a:graphic>
      </p:graphicFrame>
    </p:spTree>
    <p:extLst>
      <p:ext uri="{BB962C8B-B14F-4D97-AF65-F5344CB8AC3E}">
        <p14:creationId xmlns:p14="http://schemas.microsoft.com/office/powerpoint/2010/main" val="4224207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Policy Questions – Records Management</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75</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596758307"/>
              </p:ext>
            </p:extLst>
          </p:nvPr>
        </p:nvGraphicFramePr>
        <p:xfrm>
          <a:off x="261257" y="924560"/>
          <a:ext cx="11625943" cy="2687320"/>
        </p:xfrm>
        <a:graphic>
          <a:graphicData uri="http://schemas.openxmlformats.org/drawingml/2006/table">
            <a:tbl>
              <a:tblPr firstRow="1" bandRow="1">
                <a:tableStyleId>{5C22544A-7EE6-4342-B048-85BDC9FD1C3A}</a:tableStyleId>
              </a:tblPr>
              <a:tblGrid>
                <a:gridCol w="5692703">
                  <a:extLst>
                    <a:ext uri="{9D8B030D-6E8A-4147-A177-3AD203B41FA5}">
                      <a16:colId xmlns:a16="http://schemas.microsoft.com/office/drawing/2014/main" val="20000"/>
                    </a:ext>
                  </a:extLst>
                </a:gridCol>
                <a:gridCol w="3471891">
                  <a:extLst>
                    <a:ext uri="{9D8B030D-6E8A-4147-A177-3AD203B41FA5}">
                      <a16:colId xmlns:a16="http://schemas.microsoft.com/office/drawing/2014/main" val="20001"/>
                    </a:ext>
                  </a:extLst>
                </a:gridCol>
                <a:gridCol w="2461349">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Are there data protection and/or regulatory requirements for content? If so, determine how Compliance Manager may apply (for example, for GDPR). Review </a:t>
                      </a:r>
                      <a:r>
                        <a:rPr lang="en-US" sz="1400" dirty="0">
                          <a:hlinkClick r:id="rId2"/>
                        </a:rPr>
                        <a:t>Use Compliance Manager to help meet data protection and regulatory requirements when using Microsoft cloud services</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856138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Do you need to leverage Labels to enable records management outcomes? Review: </a:t>
                      </a:r>
                      <a:r>
                        <a:rPr lang="en-US" sz="1400" baseline="0" dirty="0">
                          <a:hlinkClick r:id="rId3"/>
                        </a:rPr>
                        <a:t>https://support.office.com/en-us/article/Overview-of-labels-af398293-c69d-465e-a249-d74561552d30</a:t>
                      </a:r>
                      <a:r>
                        <a:rPr lang="en-US" sz="1400" baseline="0" dirty="0"/>
                        <a:t>. Labels are a form of metadata that should become part of your IA planning.</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825209257"/>
                  </a:ext>
                </a:extLst>
              </a:tr>
            </a:tbl>
          </a:graphicData>
        </a:graphic>
      </p:graphicFrame>
    </p:spTree>
    <p:extLst>
      <p:ext uri="{BB962C8B-B14F-4D97-AF65-F5344CB8AC3E}">
        <p14:creationId xmlns:p14="http://schemas.microsoft.com/office/powerpoint/2010/main" val="2404983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Decisions – Retention</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76</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86208828"/>
              </p:ext>
            </p:extLst>
          </p:nvPr>
        </p:nvGraphicFramePr>
        <p:xfrm>
          <a:off x="394898" y="1067248"/>
          <a:ext cx="11277601" cy="55524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How will site collections be de-commissioned? Are there implications for sites that have records or where the site is subject to legal hold? What are the implications for sub-sites? </a:t>
                      </a:r>
                    </a:p>
                    <a:p>
                      <a:endParaRPr lang="en-US" sz="1400" dirty="0"/>
                    </a:p>
                    <a:p>
                      <a:r>
                        <a:rPr lang="en-US" sz="1400" dirty="0"/>
                        <a:t>If you've deleted an Office 365 group, by default it's retained for 30 days. This 30-day period is called "soft-delete" because you can still restore the group. After 30 days, the group and associated content is permanently deleted and cannot be restored.</a:t>
                      </a:r>
                    </a:p>
                    <a:p>
                      <a:endParaRPr lang="en-US" sz="1400" dirty="0"/>
                    </a:p>
                    <a:p>
                      <a:r>
                        <a:rPr lang="en-US" sz="1400" dirty="0"/>
                        <a:t>See: https://docs.microsoft.com/office365/securitycompliance/retention-policies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Do we require that certain assets be archived for long term storage? </a:t>
                      </a:r>
                      <a:r>
                        <a:rPr lang="en-US" sz="1400" dirty="0"/>
                        <a:t>What is the plan for content archiving when sites or groups</a:t>
                      </a:r>
                      <a:r>
                        <a:rPr lang="en-US" sz="1400" baseline="0" dirty="0"/>
                        <a:t> are de-commissioned</a:t>
                      </a:r>
                      <a:r>
                        <a:rPr lang="en-US" sz="1400" dirty="0"/>
                        <a:t>? (Review</a:t>
                      </a:r>
                      <a:r>
                        <a:rPr lang="en-US" sz="1400" baseline="0" dirty="0"/>
                        <a:t> in the context of Records Management.)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 we need to have classification policies for Office 365 Groups? See: https://docs.microsoft.com/en-us/office365/enterprise/manage-office-365-groups-with-powershell#create-classifications-for-office-groups-in-your-organization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17378672"/>
                  </a:ext>
                </a:extLst>
              </a:tr>
            </a:tbl>
          </a:graphicData>
        </a:graphic>
      </p:graphicFrame>
      <p:sp>
        <p:nvSpPr>
          <p:cNvPr id="4" name="Rectangle 3">
            <a:extLst>
              <a:ext uri="{FF2B5EF4-FFF2-40B4-BE49-F238E27FC236}">
                <a16:creationId xmlns:a16="http://schemas.microsoft.com/office/drawing/2014/main" id="{3ACBF9F9-0677-455E-9840-F9B89768C6E1}"/>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4769241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14D-B4AD-43F6-AF82-04D5590930D9}"/>
              </a:ext>
            </a:extLst>
          </p:cNvPr>
          <p:cNvSpPr>
            <a:spLocks noGrp="1"/>
          </p:cNvSpPr>
          <p:nvPr>
            <p:ph type="title"/>
          </p:nvPr>
        </p:nvSpPr>
        <p:spPr/>
        <p:txBody>
          <a:bodyPr>
            <a:normAutofit fontScale="90000"/>
          </a:bodyPr>
          <a:lstStyle/>
          <a:p>
            <a:r>
              <a:rPr lang="en-US" dirty="0">
                <a:latin typeface="Segoe UI"/>
                <a:cs typeface="Segoe UI"/>
              </a:rPr>
              <a:t>Current State: Labels and Retention in Microsoft 365 (5/8/2019)</a:t>
            </a:r>
            <a:endParaRPr lang="en-US" dirty="0"/>
          </a:p>
        </p:txBody>
      </p:sp>
      <p:sp>
        <p:nvSpPr>
          <p:cNvPr id="3" name="Content Placeholder 2">
            <a:extLst>
              <a:ext uri="{FF2B5EF4-FFF2-40B4-BE49-F238E27FC236}">
                <a16:creationId xmlns:a16="http://schemas.microsoft.com/office/drawing/2014/main" id="{8458149E-98C3-4CCA-B187-E7150365C742}"/>
              </a:ext>
            </a:extLst>
          </p:cNvPr>
          <p:cNvSpPr>
            <a:spLocks noGrp="1"/>
          </p:cNvSpPr>
          <p:nvPr>
            <p:ph idx="1"/>
          </p:nvPr>
        </p:nvSpPr>
        <p:spPr/>
        <p:txBody>
          <a:bodyPr vert="horz" lIns="0" tIns="45720" rIns="0" bIns="45720" rtlCol="0" anchor="t">
            <a:normAutofit/>
          </a:bodyPr>
          <a:lstStyle/>
          <a:p>
            <a:r>
              <a:rPr lang="en-US" dirty="0">
                <a:latin typeface="Segoe UI"/>
                <a:cs typeface="Segoe UI"/>
              </a:rPr>
              <a:t>Is it possible yet to take an action based on classification labels on groups?</a:t>
            </a:r>
          </a:p>
          <a:p>
            <a:pPr lvl="1"/>
            <a:r>
              <a:rPr lang="en-US" dirty="0">
                <a:latin typeface="Segoe UI"/>
                <a:cs typeface="Segoe UI"/>
              </a:rPr>
              <a:t>You can create</a:t>
            </a:r>
            <a:r>
              <a:rPr lang="en-US" b="1" dirty="0">
                <a:latin typeface="Segoe UI"/>
                <a:cs typeface="Segoe UI"/>
              </a:rPr>
              <a:t> classifications</a:t>
            </a:r>
            <a:r>
              <a:rPr lang="en-US" dirty="0">
                <a:latin typeface="Segoe UI"/>
                <a:cs typeface="Segoe UI"/>
              </a:rPr>
              <a:t> that the users in your organization can set when they create an Office 365 group. For example, you can allow users to set "Standard", "Secret", and "Top Secret" on groups they create. Group classifications aren't set by default and you need to create it in order for your users to set it. Use Azure Active Directory PowerShell to point your users to your organization's usage guidelines for Office 365 groups. See: </a:t>
            </a:r>
            <a:r>
              <a:rPr lang="en-US" dirty="0">
                <a:latin typeface="Segoe UI"/>
                <a:cs typeface="Segoe UI"/>
                <a:hlinkClick r:id="rId2"/>
              </a:rPr>
              <a:t>https://docs.microsoft.com/en-gb/office365/enterprise/powershell/manage-office-365-groups-with-powershell#create-classifications-for-office-groups-in-your-organization</a:t>
            </a:r>
            <a:endParaRPr lang="en-US">
              <a:latin typeface="Segoe UI"/>
              <a:cs typeface="Segoe UI"/>
            </a:endParaRPr>
          </a:p>
          <a:p>
            <a:pPr lvl="1"/>
            <a:r>
              <a:rPr lang="en-US" dirty="0">
                <a:latin typeface="Segoe UI"/>
                <a:cs typeface="Segoe UI"/>
              </a:rPr>
              <a:t>At the moment there is still no automatic policy that will trigger based on site classifications - but this is on the roadmap. So,</a:t>
            </a:r>
            <a:r>
              <a:rPr lang="en-US" b="1" dirty="0">
                <a:latin typeface="Segoe UI"/>
                <a:cs typeface="Segoe UI"/>
              </a:rPr>
              <a:t> it makes sense to classify now so that once that feature is enabled, you have sites that are classified and to which the policy can be applied</a:t>
            </a:r>
            <a:r>
              <a:rPr lang="en-US" dirty="0">
                <a:latin typeface="Segoe UI"/>
                <a:cs typeface="Segoe UI"/>
              </a:rPr>
              <a:t>. Roadmap ID: </a:t>
            </a:r>
            <a:r>
              <a:rPr lang="en-US" dirty="0">
                <a:latin typeface="Segoe UI"/>
                <a:cs typeface="Segoe UI"/>
                <a:hlinkClick r:id="rId3"/>
              </a:rPr>
              <a:t>https://www.microsoft.com/en-ca/microsoft-365/roadmap?filters=&amp;searchterms=50293</a:t>
            </a:r>
            <a:endParaRPr lang="en-US"/>
          </a:p>
          <a:p>
            <a:r>
              <a:rPr lang="en-US" dirty="0">
                <a:latin typeface="Segoe UI"/>
                <a:cs typeface="Segoe UI"/>
              </a:rPr>
              <a:t>What is available today?</a:t>
            </a:r>
          </a:p>
          <a:p>
            <a:pPr lvl="1"/>
            <a:r>
              <a:rPr lang="en-US" b="1" dirty="0">
                <a:latin typeface="Segoe UI"/>
                <a:cs typeface="Segoe UI"/>
              </a:rPr>
              <a:t>Sensitivity Labels</a:t>
            </a:r>
            <a:r>
              <a:rPr lang="en-US" dirty="0">
                <a:latin typeface="Segoe UI"/>
                <a:cs typeface="Segoe UI"/>
              </a:rPr>
              <a:t> are applied to content to restrict actions on documents (like emailing outside the organization). See </a:t>
            </a:r>
            <a:r>
              <a:rPr lang="en-US" dirty="0">
                <a:latin typeface="Segoe UI"/>
                <a:cs typeface="Segoe UI"/>
                <a:hlinkClick r:id="rId4"/>
              </a:rPr>
              <a:t>https://docs.microsoft.com/en-us/office365/securitycompliance/sensitivity-labels</a:t>
            </a:r>
            <a:endParaRPr lang="en-US" dirty="0">
              <a:latin typeface="Segoe UI"/>
              <a:cs typeface="Segoe UI"/>
            </a:endParaRPr>
          </a:p>
          <a:p>
            <a:pPr lvl="1"/>
            <a:r>
              <a:rPr lang="en-US" b="1" dirty="0">
                <a:latin typeface="Segoe UI"/>
                <a:cs typeface="Segoe UI"/>
              </a:rPr>
              <a:t>Labels </a:t>
            </a:r>
            <a:r>
              <a:rPr lang="en-US" dirty="0">
                <a:latin typeface="Segoe UI"/>
                <a:cs typeface="Segoe UI"/>
              </a:rPr>
              <a:t>are about retention of content. See </a:t>
            </a:r>
            <a:r>
              <a:rPr lang="en-US" dirty="0">
                <a:latin typeface="Segoe UI"/>
                <a:cs typeface="Segoe UI"/>
                <a:hlinkClick r:id="rId5"/>
              </a:rPr>
              <a:t>https://docs.microsoft.com/en-gb/office365/securitycompliance/retention-policies</a:t>
            </a:r>
            <a:r>
              <a:rPr lang="en-US" dirty="0">
                <a:latin typeface="Segoe UI"/>
                <a:cs typeface="Segoe UI"/>
              </a:rPr>
              <a:t> and </a:t>
            </a:r>
            <a:r>
              <a:rPr lang="en-US" dirty="0">
                <a:latin typeface="Segoe UI"/>
                <a:cs typeface="Segoe UI"/>
                <a:hlinkClick r:id="rId6"/>
              </a:rPr>
              <a:t>https://docs.microsoft.com/en-gb/office365/securitycompliance/labels</a:t>
            </a:r>
            <a:endParaRPr lang="en-US" dirty="0">
              <a:latin typeface="Segoe UI"/>
              <a:cs typeface="Segoe UI"/>
            </a:endParaRPr>
          </a:p>
          <a:p>
            <a:endParaRPr lang="en-US" dirty="0"/>
          </a:p>
        </p:txBody>
      </p:sp>
      <p:sp>
        <p:nvSpPr>
          <p:cNvPr id="4" name="Slide Number Placeholder 3">
            <a:extLst>
              <a:ext uri="{FF2B5EF4-FFF2-40B4-BE49-F238E27FC236}">
                <a16:creationId xmlns:a16="http://schemas.microsoft.com/office/drawing/2014/main" id="{92F3823E-D8C7-4BA8-871A-D5F5F6B2D2C9}"/>
              </a:ext>
            </a:extLst>
          </p:cNvPr>
          <p:cNvSpPr>
            <a:spLocks noGrp="1"/>
          </p:cNvSpPr>
          <p:nvPr>
            <p:ph type="sldNum" sz="quarter" idx="12"/>
          </p:nvPr>
        </p:nvSpPr>
        <p:spPr/>
        <p:txBody>
          <a:bodyPr/>
          <a:lstStyle/>
          <a:p>
            <a:fld id="{3AE964A8-DDD4-4FF2-A764-9807D07CA220}" type="slidenum">
              <a:rPr lang="en-US" smtClean="0"/>
              <a:t>77</a:t>
            </a:fld>
            <a:endParaRPr lang="en-US"/>
          </a:p>
        </p:txBody>
      </p:sp>
    </p:spTree>
    <p:extLst>
      <p:ext uri="{BB962C8B-B14F-4D97-AF65-F5344CB8AC3E}">
        <p14:creationId xmlns:p14="http://schemas.microsoft.com/office/powerpoint/2010/main" val="2704187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3759"/>
            <a:ext cx="11328400" cy="685800"/>
          </a:xfrm>
        </p:spPr>
        <p:txBody>
          <a:bodyPr>
            <a:normAutofit/>
          </a:bodyPr>
          <a:lstStyle/>
          <a:p>
            <a:r>
              <a:rPr lang="en-US" dirty="0"/>
              <a:t>Enterprise Policy Questions – Retention (Office 365)</a:t>
            </a:r>
          </a:p>
        </p:txBody>
      </p:sp>
      <p:sp>
        <p:nvSpPr>
          <p:cNvPr id="3" name="Slide Number Placeholder 2"/>
          <p:cNvSpPr>
            <a:spLocks noGrp="1"/>
          </p:cNvSpPr>
          <p:nvPr>
            <p:ph type="sldNum" sz="quarter" idx="12"/>
          </p:nvPr>
        </p:nvSpPr>
        <p:spPr/>
        <p:txBody>
          <a:bodyPr/>
          <a:lstStyle/>
          <a:p>
            <a:fld id="{EA7C8D44-3667-46F6-9772-CC52308E2A7F}" type="slidenum">
              <a:rPr lang="en-US" smtClean="0"/>
              <a:pPr/>
              <a:t>78</a:t>
            </a:fld>
            <a:endParaRPr lang="en-US" dirty="0"/>
          </a:p>
        </p:txBody>
      </p:sp>
      <p:graphicFrame>
        <p:nvGraphicFramePr>
          <p:cNvPr id="5" name="Content Placeholder 4"/>
          <p:cNvGraphicFramePr>
            <a:graphicFrameLocks noGrp="1"/>
          </p:cNvGraphicFramePr>
          <p:nvPr>
            <p:ph sz="quarter" idx="1"/>
          </p:nvPr>
        </p:nvGraphicFramePr>
        <p:xfrm>
          <a:off x="279400" y="1014974"/>
          <a:ext cx="11582400" cy="370840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20000"/>
                    </a:ext>
                  </a:extLst>
                </a:gridCol>
                <a:gridCol w="3339069">
                  <a:extLst>
                    <a:ext uri="{9D8B030D-6E8A-4147-A177-3AD203B41FA5}">
                      <a16:colId xmlns:a16="http://schemas.microsoft.com/office/drawing/2014/main" val="20001"/>
                    </a:ext>
                  </a:extLst>
                </a:gridCol>
                <a:gridCol w="2452131">
                  <a:extLst>
                    <a:ext uri="{9D8B030D-6E8A-4147-A177-3AD203B41FA5}">
                      <a16:colId xmlns:a16="http://schemas.microsoft.com/office/drawing/2014/main" val="20002"/>
                    </a:ext>
                  </a:extLst>
                </a:gridCol>
              </a:tblGrid>
              <a:tr h="370840">
                <a:tc>
                  <a:txBody>
                    <a:bodyPr/>
                    <a:lstStyle/>
                    <a:p>
                      <a:r>
                        <a:rPr lang="en-US" sz="1200" dirty="0"/>
                        <a:t>Key Governance Question</a:t>
                      </a:r>
                    </a:p>
                  </a:txBody>
                  <a:tcPr/>
                </a:tc>
                <a:tc>
                  <a:txBody>
                    <a:bodyPr/>
                    <a:lstStyle/>
                    <a:p>
                      <a:r>
                        <a:rPr lang="en-US" sz="1200" dirty="0"/>
                        <a:t>Decision/Answer</a:t>
                      </a:r>
                    </a:p>
                  </a:txBody>
                  <a:tcPr/>
                </a:tc>
                <a:tc>
                  <a:txBody>
                    <a:bodyPr/>
                    <a:lstStyle/>
                    <a:p>
                      <a:r>
                        <a:rPr lang="en-US" sz="1200" dirty="0"/>
                        <a:t>Reference</a:t>
                      </a:r>
                    </a:p>
                  </a:txBody>
                  <a:tcPr/>
                </a:tc>
                <a:extLst>
                  <a:ext uri="{0D108BD9-81ED-4DB2-BD59-A6C34878D82A}">
                    <a16:rowId xmlns:a16="http://schemas.microsoft.com/office/drawing/2014/main" val="10000"/>
                  </a:ext>
                </a:extLst>
              </a:tr>
              <a:tr h="370840">
                <a:tc gridSpan="3">
                  <a:txBody>
                    <a:bodyPr/>
                    <a:lstStyle/>
                    <a:p>
                      <a:r>
                        <a:rPr lang="en-US" sz="1300" baseline="0" dirty="0"/>
                        <a:t>Do you want to set up retention policies for content? If so, what are the policies?</a:t>
                      </a:r>
                    </a:p>
                  </a:txBody>
                  <a:tcPr/>
                </a:tc>
                <a:tc hMerge="1">
                  <a:txBody>
                    <a:bodyPr/>
                    <a:lstStyle/>
                    <a:p>
                      <a:endParaRPr lang="en-US" sz="1300" dirty="0"/>
                    </a:p>
                  </a:txBody>
                  <a:tcPr/>
                </a:tc>
                <a:tc hMerge="1">
                  <a:txBody>
                    <a:bodyPr/>
                    <a:lstStyle/>
                    <a:p>
                      <a:endParaRPr lang="en-US" sz="1300" dirty="0"/>
                    </a:p>
                  </a:txBody>
                  <a:tcPr/>
                </a:tc>
                <a:extLst>
                  <a:ext uri="{0D108BD9-81ED-4DB2-BD59-A6C34878D82A}">
                    <a16:rowId xmlns:a16="http://schemas.microsoft.com/office/drawing/2014/main" val="1533083535"/>
                  </a:ext>
                </a:extLst>
              </a:tr>
              <a:tr h="370840">
                <a:tc>
                  <a:txBody>
                    <a:bodyPr/>
                    <a:lstStyle/>
                    <a:p>
                      <a:r>
                        <a:rPr lang="en-US" sz="1300" dirty="0"/>
                        <a:t>SharePoint Sites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2705694731"/>
                  </a:ext>
                </a:extLst>
              </a:tr>
              <a:tr h="370840">
                <a:tc>
                  <a:txBody>
                    <a:bodyPr/>
                    <a:lstStyle/>
                    <a:p>
                      <a:r>
                        <a:rPr lang="en-US" sz="1300" baseline="0" dirty="0"/>
                        <a:t>OneDrive accounts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3626261175"/>
                  </a:ext>
                </a:extLst>
              </a:tr>
              <a:tr h="370840">
                <a:tc>
                  <a:txBody>
                    <a:bodyPr/>
                    <a:lstStyle/>
                    <a:p>
                      <a:r>
                        <a:rPr lang="en-US" sz="1300" dirty="0"/>
                        <a:t>Office 365 Groups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32008482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Skype for Business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Exchange public folders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23700148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Teams channel messages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29399931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Teams chats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68728906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Yammer conversations</a:t>
                      </a:r>
                    </a:p>
                  </a:txBody>
                  <a:tcPr/>
                </a:tc>
                <a:tc>
                  <a:txBody>
                    <a:bodyPr/>
                    <a:lstStyle/>
                    <a:p>
                      <a:endParaRPr lang="en-US" sz="1300" dirty="0"/>
                    </a:p>
                  </a:txBody>
                  <a:tcPr/>
                </a:tc>
                <a:tc>
                  <a:txBody>
                    <a:bodyPr/>
                    <a:lstStyle/>
                    <a:p>
                      <a:endParaRPr lang="en-US" sz="1300" dirty="0"/>
                    </a:p>
                  </a:txBody>
                  <a:tcPr/>
                </a:tc>
                <a:extLst>
                  <a:ext uri="{0D108BD9-81ED-4DB2-BD59-A6C34878D82A}">
                    <a16:rowId xmlns:a16="http://schemas.microsoft.com/office/drawing/2014/main" val="3776049379"/>
                  </a:ext>
                </a:extLst>
              </a:tr>
            </a:tbl>
          </a:graphicData>
        </a:graphic>
      </p:graphicFrame>
      <p:pic>
        <p:nvPicPr>
          <p:cNvPr id="4" name="Picture 3">
            <a:extLst>
              <a:ext uri="{FF2B5EF4-FFF2-40B4-BE49-F238E27FC236}">
                <a16:creationId xmlns:a16="http://schemas.microsoft.com/office/drawing/2014/main" id="{F60742B1-A3D6-4E66-A6C8-2663CB3FF561}"/>
              </a:ext>
            </a:extLst>
          </p:cNvPr>
          <p:cNvPicPr>
            <a:picLocks noChangeAspect="1"/>
          </p:cNvPicPr>
          <p:nvPr/>
        </p:nvPicPr>
        <p:blipFill>
          <a:blip r:embed="rId3"/>
          <a:stretch>
            <a:fillRect/>
          </a:stretch>
        </p:blipFill>
        <p:spPr>
          <a:xfrm>
            <a:off x="8212347" y="5109242"/>
            <a:ext cx="3220449" cy="1510446"/>
          </a:xfrm>
          <a:prstGeom prst="rect">
            <a:avLst/>
          </a:prstGeom>
        </p:spPr>
      </p:pic>
      <p:sp>
        <p:nvSpPr>
          <p:cNvPr id="6" name="TextBox 5">
            <a:extLst>
              <a:ext uri="{FF2B5EF4-FFF2-40B4-BE49-F238E27FC236}">
                <a16:creationId xmlns:a16="http://schemas.microsoft.com/office/drawing/2014/main" id="{C6492C46-A5E5-4184-BDB7-F50EF0745C3C}"/>
              </a:ext>
            </a:extLst>
          </p:cNvPr>
          <p:cNvSpPr txBox="1"/>
          <p:nvPr/>
        </p:nvSpPr>
        <p:spPr>
          <a:xfrm>
            <a:off x="5091642" y="5234693"/>
            <a:ext cx="3120705" cy="1384995"/>
          </a:xfrm>
          <a:prstGeom prst="rect">
            <a:avLst/>
          </a:prstGeom>
          <a:noFill/>
        </p:spPr>
        <p:txBody>
          <a:bodyPr wrap="square" rtlCol="0">
            <a:spAutoFit/>
          </a:bodyPr>
          <a:lstStyle/>
          <a:p>
            <a:r>
              <a:rPr lang="en-US" sz="1400" dirty="0"/>
              <a:t>Office 365 Admin Center &gt;</a:t>
            </a:r>
          </a:p>
          <a:p>
            <a:r>
              <a:rPr lang="en-US" sz="1400" dirty="0"/>
              <a:t>Security &amp; Compliance &gt;</a:t>
            </a:r>
          </a:p>
          <a:p>
            <a:r>
              <a:rPr lang="en-US" sz="1400" dirty="0"/>
              <a:t>Data Governance &gt;</a:t>
            </a:r>
          </a:p>
          <a:p>
            <a:r>
              <a:rPr lang="en-US" sz="1400" dirty="0"/>
              <a:t>Retention</a:t>
            </a:r>
          </a:p>
          <a:p>
            <a:endParaRPr lang="en-US" sz="1400" dirty="0"/>
          </a:p>
          <a:p>
            <a:r>
              <a:rPr lang="en-US" sz="1400" dirty="0"/>
              <a:t>Create a policy to see the options.</a:t>
            </a:r>
          </a:p>
        </p:txBody>
      </p:sp>
    </p:spTree>
    <p:extLst>
      <p:ext uri="{BB962C8B-B14F-4D97-AF65-F5344CB8AC3E}">
        <p14:creationId xmlns:p14="http://schemas.microsoft.com/office/powerpoint/2010/main" val="10620114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EC51-379A-43E0-BE81-04CEF67419A5}"/>
              </a:ext>
            </a:extLst>
          </p:cNvPr>
          <p:cNvSpPr>
            <a:spLocks noGrp="1"/>
          </p:cNvSpPr>
          <p:nvPr>
            <p:ph type="title"/>
          </p:nvPr>
        </p:nvSpPr>
        <p:spPr/>
        <p:txBody>
          <a:bodyPr/>
          <a:lstStyle/>
          <a:p>
            <a:r>
              <a:rPr lang="en-US" dirty="0"/>
              <a:t>Reference Information</a:t>
            </a:r>
          </a:p>
        </p:txBody>
      </p:sp>
      <p:sp>
        <p:nvSpPr>
          <p:cNvPr id="3" name="Content Placeholder 2">
            <a:extLst>
              <a:ext uri="{FF2B5EF4-FFF2-40B4-BE49-F238E27FC236}">
                <a16:creationId xmlns:a16="http://schemas.microsoft.com/office/drawing/2014/main" id="{E12F2730-6C21-451A-BB07-0D109857792F}"/>
              </a:ext>
            </a:extLst>
          </p:cNvPr>
          <p:cNvSpPr>
            <a:spLocks noGrp="1"/>
          </p:cNvSpPr>
          <p:nvPr>
            <p:ph idx="1"/>
          </p:nvPr>
        </p:nvSpPr>
        <p:spPr/>
        <p:txBody>
          <a:bodyPr/>
          <a:lstStyle/>
          <a:p>
            <a:r>
              <a:rPr lang="en-US" dirty="0">
                <a:hlinkClick r:id="rId2"/>
              </a:rPr>
              <a:t>Overview of retention policies</a:t>
            </a:r>
            <a:endParaRPr lang="en-US" dirty="0"/>
          </a:p>
        </p:txBody>
      </p:sp>
      <p:sp>
        <p:nvSpPr>
          <p:cNvPr id="4" name="Slide Number Placeholder 3">
            <a:extLst>
              <a:ext uri="{FF2B5EF4-FFF2-40B4-BE49-F238E27FC236}">
                <a16:creationId xmlns:a16="http://schemas.microsoft.com/office/drawing/2014/main" id="{82A0169D-F652-4C62-98FD-AE5D2F980BB1}"/>
              </a:ext>
            </a:extLst>
          </p:cNvPr>
          <p:cNvSpPr>
            <a:spLocks noGrp="1"/>
          </p:cNvSpPr>
          <p:nvPr>
            <p:ph type="sldNum" sz="quarter" idx="12"/>
          </p:nvPr>
        </p:nvSpPr>
        <p:spPr/>
        <p:txBody>
          <a:bodyPr/>
          <a:lstStyle/>
          <a:p>
            <a:fld id="{3AE964A8-DDD4-4FF2-A764-9807D07CA220}" type="slidenum">
              <a:rPr lang="en-US" smtClean="0"/>
              <a:t>79</a:t>
            </a:fld>
            <a:endParaRPr lang="en-US"/>
          </a:p>
        </p:txBody>
      </p:sp>
    </p:spTree>
    <p:extLst>
      <p:ext uri="{BB962C8B-B14F-4D97-AF65-F5344CB8AC3E}">
        <p14:creationId xmlns:p14="http://schemas.microsoft.com/office/powerpoint/2010/main" val="79713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Governance Summary (example)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67969497"/>
              </p:ext>
            </p:extLst>
          </p:nvPr>
        </p:nvGraphicFramePr>
        <p:xfrm>
          <a:off x="261257" y="1026291"/>
          <a:ext cx="11695973" cy="5237480"/>
        </p:xfrm>
        <a:graphic>
          <a:graphicData uri="http://schemas.openxmlformats.org/drawingml/2006/table">
            <a:tbl>
              <a:tblPr firstRow="1" bandRow="1">
                <a:tableStyleId>{5C22544A-7EE6-4342-B048-85BDC9FD1C3A}</a:tableStyleId>
              </a:tblPr>
              <a:tblGrid>
                <a:gridCol w="1282491">
                  <a:extLst>
                    <a:ext uri="{9D8B030D-6E8A-4147-A177-3AD203B41FA5}">
                      <a16:colId xmlns:a16="http://schemas.microsoft.com/office/drawing/2014/main" val="20000"/>
                    </a:ext>
                  </a:extLst>
                </a:gridCol>
                <a:gridCol w="2091827">
                  <a:extLst>
                    <a:ext uri="{9D8B030D-6E8A-4147-A177-3AD203B41FA5}">
                      <a16:colId xmlns:a16="http://schemas.microsoft.com/office/drawing/2014/main" val="20003"/>
                    </a:ext>
                  </a:extLst>
                </a:gridCol>
                <a:gridCol w="1954904">
                  <a:extLst>
                    <a:ext uri="{9D8B030D-6E8A-4147-A177-3AD203B41FA5}">
                      <a16:colId xmlns:a16="http://schemas.microsoft.com/office/drawing/2014/main" val="3178014824"/>
                    </a:ext>
                  </a:extLst>
                </a:gridCol>
                <a:gridCol w="1954904">
                  <a:extLst>
                    <a:ext uri="{9D8B030D-6E8A-4147-A177-3AD203B41FA5}">
                      <a16:colId xmlns:a16="http://schemas.microsoft.com/office/drawing/2014/main" val="3562484844"/>
                    </a:ext>
                  </a:extLst>
                </a:gridCol>
                <a:gridCol w="1954904">
                  <a:extLst>
                    <a:ext uri="{9D8B030D-6E8A-4147-A177-3AD203B41FA5}">
                      <a16:colId xmlns:a16="http://schemas.microsoft.com/office/drawing/2014/main" val="20004"/>
                    </a:ext>
                  </a:extLst>
                </a:gridCol>
                <a:gridCol w="2456943">
                  <a:extLst>
                    <a:ext uri="{9D8B030D-6E8A-4147-A177-3AD203B41FA5}">
                      <a16:colId xmlns:a16="http://schemas.microsoft.com/office/drawing/2014/main" val="20005"/>
                    </a:ext>
                  </a:extLst>
                </a:gridCol>
              </a:tblGrid>
              <a:tr h="370840">
                <a:tc>
                  <a:txBody>
                    <a:bodyPr/>
                    <a:lstStyle/>
                    <a:p>
                      <a:r>
                        <a:rPr lang="en-US" sz="1100" dirty="0"/>
                        <a:t>Solution Area</a:t>
                      </a:r>
                    </a:p>
                  </a:txBody>
                  <a:tcPr/>
                </a:tc>
                <a:tc>
                  <a:txBody>
                    <a:bodyPr/>
                    <a:lstStyle/>
                    <a:p>
                      <a:r>
                        <a:rPr lang="en-US" sz="1100" dirty="0"/>
                        <a:t>Ownership/ Accountability</a:t>
                      </a:r>
                    </a:p>
                  </a:txBody>
                  <a:tcPr/>
                </a:tc>
                <a:tc>
                  <a:txBody>
                    <a:bodyPr/>
                    <a:lstStyle/>
                    <a:p>
                      <a:r>
                        <a:rPr lang="en-US" sz="1100" dirty="0"/>
                        <a:t>Who Can Create?</a:t>
                      </a:r>
                    </a:p>
                  </a:txBody>
                  <a:tcPr/>
                </a:tc>
                <a:tc>
                  <a:txBody>
                    <a:bodyPr/>
                    <a:lstStyle/>
                    <a:p>
                      <a:pPr lvl="0">
                        <a:buNone/>
                      </a:pPr>
                      <a:r>
                        <a:rPr lang="en-US" sz="1100" baseline="0" dirty="0"/>
                        <a:t>External Access Allowed?</a:t>
                      </a:r>
                    </a:p>
                  </a:txBody>
                  <a:tcPr/>
                </a:tc>
                <a:tc>
                  <a:txBody>
                    <a:bodyPr/>
                    <a:lstStyle/>
                    <a:p>
                      <a:r>
                        <a:rPr lang="en-US" sz="1100" dirty="0"/>
                        <a:t>Frequency/Type</a:t>
                      </a:r>
                      <a:r>
                        <a:rPr lang="en-US" sz="1100" baseline="0" dirty="0"/>
                        <a:t> of Review</a:t>
                      </a:r>
                      <a:endParaRPr lang="en-US" sz="1100" dirty="0"/>
                    </a:p>
                  </a:txBody>
                  <a:tcPr/>
                </a:tc>
                <a:tc>
                  <a:txBody>
                    <a:bodyPr/>
                    <a:lstStyle/>
                    <a:p>
                      <a:r>
                        <a:rPr lang="en-US" sz="1100" dirty="0"/>
                        <a:t>Governance Overview</a:t>
                      </a:r>
                    </a:p>
                  </a:txBody>
                  <a:tcPr/>
                </a:tc>
                <a:extLst>
                  <a:ext uri="{0D108BD9-81ED-4DB2-BD59-A6C34878D82A}">
                    <a16:rowId xmlns:a16="http://schemas.microsoft.com/office/drawing/2014/main" val="10000"/>
                  </a:ext>
                </a:extLst>
              </a:tr>
              <a:tr h="370840">
                <a:tc>
                  <a:txBody>
                    <a:bodyPr/>
                    <a:lstStyle/>
                    <a:p>
                      <a:r>
                        <a:rPr lang="en-US" sz="1100" dirty="0"/>
                        <a:t>Intranet Home</a:t>
                      </a:r>
                    </a:p>
                  </a:txBody>
                  <a:tcPr/>
                </a:tc>
                <a:tc>
                  <a:txBody>
                    <a:bodyPr/>
                    <a:lstStyle/>
                    <a:p>
                      <a:r>
                        <a:rPr lang="en-US" sz="1100" dirty="0"/>
                        <a:t>Internal Communications</a:t>
                      </a:r>
                    </a:p>
                  </a:txBody>
                  <a:tcPr/>
                </a:tc>
                <a:tc>
                  <a:txBody>
                    <a:bodyPr/>
                    <a:lstStyle/>
                    <a:p>
                      <a:pPr marL="112713" indent="-112713">
                        <a:buFont typeface="Arial" panose="020B0604020202020204" pitchFamily="34" charset="0"/>
                        <a:buChar char="•"/>
                      </a:pPr>
                      <a:endParaRPr lang="en-US" sz="1100" dirty="0"/>
                    </a:p>
                  </a:txBody>
                  <a:tcPr/>
                </a:tc>
                <a:tc>
                  <a:txBody>
                    <a:bodyPr/>
                    <a:lstStyle/>
                    <a:p>
                      <a:pPr marL="171450" lvl="0" indent="-171450">
                        <a:buFont typeface="Arial"/>
                        <a:buChar char="•"/>
                      </a:pPr>
                      <a:endParaRPr lang="en-US" sz="1100" baseline="0" dirty="0"/>
                    </a:p>
                  </a:txBody>
                  <a:tcPr/>
                </a:tc>
                <a:tc>
                  <a:txBody>
                    <a:bodyPr/>
                    <a:lstStyle/>
                    <a:p>
                      <a:pPr marL="112713" indent="-112713">
                        <a:buFont typeface="Arial" panose="020B0604020202020204" pitchFamily="34" charset="0"/>
                        <a:buChar char="•"/>
                      </a:pPr>
                      <a:r>
                        <a:rPr lang="en-US" sz="1100" dirty="0"/>
                        <a:t>Ongoing review for news</a:t>
                      </a:r>
                    </a:p>
                    <a:p>
                      <a:pPr marL="112713" indent="-112713">
                        <a:buFont typeface="Arial" panose="020B0604020202020204" pitchFamily="34" charset="0"/>
                        <a:buChar char="•"/>
                      </a:pPr>
                      <a:r>
                        <a:rPr lang="en-US" sz="1100" dirty="0"/>
                        <a:t>All documents and</a:t>
                      </a:r>
                      <a:r>
                        <a:rPr lang="en-US" sz="1100" baseline="0" dirty="0"/>
                        <a:t> pages reviewed at least monthly</a:t>
                      </a:r>
                      <a:endParaRPr lang="en-US" sz="1100" dirty="0"/>
                    </a:p>
                  </a:txBody>
                  <a:tcPr/>
                </a:tc>
                <a:tc>
                  <a:txBody>
                    <a:bodyPr/>
                    <a:lstStyle/>
                    <a:p>
                      <a:pPr marL="112713" indent="-112713" algn="l" rtl="0" eaLnBrk="1" latinLnBrk="0" hangingPunct="1">
                        <a:buFont typeface="Arial" panose="020B0604020202020204" pitchFamily="34" charset="0"/>
                        <a:buChar char="•"/>
                      </a:pPr>
                      <a:r>
                        <a:rPr kumimoji="0" lang="en-US" sz="1100" kern="1200" dirty="0">
                          <a:solidFill>
                            <a:schemeClr val="dk1"/>
                          </a:solidFill>
                          <a:latin typeface="+mn-lt"/>
                          <a:ea typeface="+mn-ea"/>
                          <a:cs typeface="+mn-cs"/>
                        </a:rPr>
                        <a:t>Tightly controlled</a:t>
                      </a:r>
                    </a:p>
                    <a:p>
                      <a:pPr marL="112713" indent="-112713" algn="l" rtl="0" eaLnBrk="1" latinLnBrk="0" hangingPunct="1">
                        <a:buFont typeface="Arial" panose="020B0604020202020204" pitchFamily="34" charset="0"/>
                        <a:buChar char="•"/>
                      </a:pPr>
                      <a:r>
                        <a:rPr kumimoji="0" lang="en-US" sz="1100" kern="1200" dirty="0">
                          <a:solidFill>
                            <a:schemeClr val="dk1"/>
                          </a:solidFill>
                          <a:latin typeface="+mn-lt"/>
                          <a:ea typeface="+mn-ea"/>
                          <a:cs typeface="+mn-cs"/>
                        </a:rPr>
                        <a:t>Formal content management processes</a:t>
                      </a:r>
                    </a:p>
                    <a:p>
                      <a:pPr marL="112713" indent="-112713" algn="l" rtl="0" eaLnBrk="1" latinLnBrk="0" hangingPunct="1">
                        <a:buFont typeface="Arial" panose="020B0604020202020204" pitchFamily="34" charset="0"/>
                        <a:buChar char="•"/>
                      </a:pPr>
                      <a:r>
                        <a:rPr kumimoji="0" lang="en-US" sz="1100" kern="1200" dirty="0">
                          <a:solidFill>
                            <a:schemeClr val="dk1"/>
                          </a:solidFill>
                          <a:latin typeface="+mn-lt"/>
                          <a:ea typeface="+mn-ea"/>
                          <a:cs typeface="+mn-cs"/>
                        </a:rPr>
                        <a:t>Content managed by Internal</a:t>
                      </a:r>
                      <a:r>
                        <a:rPr kumimoji="0" lang="en-US" sz="1100" kern="1200" baseline="0" dirty="0">
                          <a:solidFill>
                            <a:schemeClr val="dk1"/>
                          </a:solidFill>
                          <a:latin typeface="+mn-lt"/>
                          <a:ea typeface="+mn-ea"/>
                          <a:cs typeface="+mn-cs"/>
                        </a:rPr>
                        <a:t> </a:t>
                      </a:r>
                      <a:r>
                        <a:rPr kumimoji="0" lang="en-US" sz="1100" kern="1200" dirty="0">
                          <a:solidFill>
                            <a:schemeClr val="dk1"/>
                          </a:solidFill>
                          <a:latin typeface="+mn-lt"/>
                          <a:ea typeface="+mn-ea"/>
                          <a:cs typeface="+mn-cs"/>
                        </a:rPr>
                        <a:t>Communications</a:t>
                      </a:r>
                    </a:p>
                  </a:txBody>
                  <a:tcPr/>
                </a:tc>
                <a:extLst>
                  <a:ext uri="{0D108BD9-81ED-4DB2-BD59-A6C34878D82A}">
                    <a16:rowId xmlns:a16="http://schemas.microsoft.com/office/drawing/2014/main" val="10001"/>
                  </a:ext>
                </a:extLst>
              </a:tr>
              <a:tr h="370840">
                <a:tc>
                  <a:txBody>
                    <a:bodyPr/>
                    <a:lstStyle/>
                    <a:p>
                      <a:r>
                        <a:rPr lang="en-US" sz="1100" dirty="0"/>
                        <a:t>Enterprise-facing Portals and Communication Sites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2"/>
                  </a:ext>
                </a:extLst>
              </a:tr>
              <a:tr h="370840">
                <a:tc>
                  <a:txBody>
                    <a:bodyPr/>
                    <a:lstStyle/>
                    <a:p>
                      <a:r>
                        <a:rPr lang="en-US" sz="1100" dirty="0"/>
                        <a:t>Divisional Portals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770357274"/>
                  </a:ext>
                </a:extLst>
              </a:tr>
              <a:tr h="370840">
                <a:tc>
                  <a:txBody>
                    <a:bodyPr/>
                    <a:lstStyle/>
                    <a:p>
                      <a:r>
                        <a:rPr lang="en-US" sz="1100" dirty="0"/>
                        <a:t>Topic-focused Communication Sites (micro-sites)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599868385"/>
                  </a:ext>
                </a:extLst>
              </a:tr>
              <a:tr h="370840">
                <a:tc>
                  <a:txBody>
                    <a:bodyPr/>
                    <a:lstStyle/>
                    <a:p>
                      <a:r>
                        <a:rPr lang="en-US" sz="1100" dirty="0"/>
                        <a:t>Yammer Communities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4"/>
                  </a:ext>
                </a:extLst>
              </a:tr>
              <a:tr h="370840">
                <a:tc>
                  <a:txBody>
                    <a:bodyPr/>
                    <a:lstStyle/>
                    <a:p>
                      <a:pPr marL="0" marR="0" lvl="0" indent="0" algn="l" rtl="0" eaLnBrk="1" fontAlgn="auto" latinLnBrk="0" hangingPunct="1">
                        <a:lnSpc>
                          <a:spcPct val="100000"/>
                        </a:lnSpc>
                        <a:spcBef>
                          <a:spcPts val="0"/>
                        </a:spcBef>
                        <a:spcAft>
                          <a:spcPts val="0"/>
                        </a:spcAft>
                        <a:buFontTx/>
                        <a:buNone/>
                      </a:pPr>
                      <a:r>
                        <a:rPr lang="en-US" sz="1100" dirty="0"/>
                        <a:t>Team Collaboration Workspaces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665727148"/>
                  </a:ext>
                </a:extLst>
              </a:tr>
              <a:tr h="370840">
                <a:tc>
                  <a:txBody>
                    <a:bodyPr/>
                    <a:lstStyle/>
                    <a:p>
                      <a:r>
                        <a:rPr lang="en-US" sz="1100" dirty="0"/>
                        <a:t>Personal Libraries on OneDrive for Business</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7"/>
                  </a:ext>
                </a:extLst>
              </a:tr>
              <a:tr h="370840">
                <a:tc>
                  <a:txBody>
                    <a:bodyPr/>
                    <a:lstStyle/>
                    <a:p>
                      <a:r>
                        <a:rPr lang="en-US" sz="1100" dirty="0"/>
                        <a:t>Enterprise Video</a:t>
                      </a:r>
                    </a:p>
                    <a:p>
                      <a:r>
                        <a:rPr lang="en-US" sz="1100" dirty="0"/>
                        <a:t>(Office 365 Video or Stream)</a:t>
                      </a:r>
                    </a:p>
                  </a:txBody>
                  <a:tcPr/>
                </a:tc>
                <a:tc>
                  <a:txBody>
                    <a:bodyPr/>
                    <a:lstStyle/>
                    <a:p>
                      <a:endParaRPr lang="en-US" sz="1100" dirty="0"/>
                    </a:p>
                  </a:txBody>
                  <a:tcPr/>
                </a:tc>
                <a:tc>
                  <a:txBody>
                    <a:bodyPr/>
                    <a:lstStyle/>
                    <a:p>
                      <a:endParaRPr lang="en-US" sz="1100" dirty="0"/>
                    </a:p>
                  </a:txBody>
                  <a:tcPr/>
                </a:tc>
                <a:tc>
                  <a:txBody>
                    <a:bodyPr/>
                    <a:lstStyle/>
                    <a:p>
                      <a:pPr lvl="0">
                        <a:buNone/>
                      </a:pP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711576788"/>
                  </a:ext>
                </a:extLst>
              </a:tr>
            </a:tbl>
          </a:graphicData>
        </a:graphic>
      </p:graphicFrame>
    </p:spTree>
    <p:extLst>
      <p:ext uri="{BB962C8B-B14F-4D97-AF65-F5344CB8AC3E}">
        <p14:creationId xmlns:p14="http://schemas.microsoft.com/office/powerpoint/2010/main" val="2060100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Content | User Profile</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80</a:t>
            </a:fld>
            <a:endParaRPr lang="en-US" dirty="0"/>
          </a:p>
        </p:txBody>
      </p:sp>
    </p:spTree>
    <p:extLst>
      <p:ext uri="{BB962C8B-B14F-4D97-AF65-F5344CB8AC3E}">
        <p14:creationId xmlns:p14="http://schemas.microsoft.com/office/powerpoint/2010/main" val="18472112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Profile Review Approach</a:t>
            </a:r>
            <a:endParaRPr lang="en-US" dirty="0"/>
          </a:p>
        </p:txBody>
      </p:sp>
      <p:sp>
        <p:nvSpPr>
          <p:cNvPr id="4" name="Content Placeholder 3"/>
          <p:cNvSpPr>
            <a:spLocks noGrp="1"/>
          </p:cNvSpPr>
          <p:nvPr>
            <p:ph sz="quarter" idx="1"/>
          </p:nvPr>
        </p:nvSpPr>
        <p:spPr/>
        <p:txBody>
          <a:bodyPr>
            <a:normAutofit/>
          </a:bodyPr>
          <a:lstStyle/>
          <a:p>
            <a:r>
              <a:rPr lang="en-US" dirty="0"/>
              <a:t>For the conversation about the User Profile, make sure that representatives from HR as well as Corporate Communications are available to participate.</a:t>
            </a:r>
          </a:p>
          <a:p>
            <a:r>
              <a:rPr lang="en-US" dirty="0"/>
              <a:t>Consider the following: Do you want to promote the use of the User Profile for expertise location? If so, what practices and guidance do you want or need to provide to users to encourage the creation and maintenance of profile information?</a:t>
            </a:r>
          </a:p>
          <a:p>
            <a:r>
              <a:rPr lang="en-US" dirty="0"/>
              <a:t>For each attribute, identify whether it will be entered by the user or “sourced” from an authoritative system. Review how you will source the values and how the synchronization will occur.</a:t>
            </a:r>
          </a:p>
          <a:p>
            <a:r>
              <a:rPr lang="en-US" dirty="0"/>
              <a:t>If you are not satisfied with the quality of information in Active Directory, check out Hyperfish (</a:t>
            </a:r>
            <a:r>
              <a:rPr lang="en-US" dirty="0">
                <a:hlinkClick r:id="rId2"/>
              </a:rPr>
              <a:t>https://www.hyperfish.com/</a:t>
            </a:r>
            <a:r>
              <a:rPr lang="en-US" dirty="0"/>
              <a:t>), a third-party tool that can help improve the quality of people information in AD.</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81</a:t>
            </a:fld>
            <a:endParaRPr lang="en-US" dirty="0"/>
          </a:p>
        </p:txBody>
      </p:sp>
    </p:spTree>
    <p:extLst>
      <p:ext uri="{BB962C8B-B14F-4D97-AF65-F5344CB8AC3E}">
        <p14:creationId xmlns:p14="http://schemas.microsoft.com/office/powerpoint/2010/main" val="18403891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 Decisions</a:t>
            </a:r>
          </a:p>
        </p:txBody>
      </p:sp>
      <p:sp>
        <p:nvSpPr>
          <p:cNvPr id="3" name="Slide Number Placeholder 2"/>
          <p:cNvSpPr>
            <a:spLocks noGrp="1"/>
          </p:cNvSpPr>
          <p:nvPr>
            <p:ph type="sldNum" sz="quarter" idx="12"/>
          </p:nvPr>
        </p:nvSpPr>
        <p:spPr>
          <a:xfrm>
            <a:off x="9038771" y="6324600"/>
            <a:ext cx="2641600" cy="327965"/>
          </a:xfrm>
        </p:spPr>
        <p:txBody>
          <a:bodyPr/>
          <a:lstStyle/>
          <a:p>
            <a:fld id="{EA7C8D44-3667-46F6-9772-CC52308E2A7F}" type="slidenum">
              <a:rPr lang="en-US" smtClean="0"/>
              <a:pPr/>
              <a:t>82</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78381467"/>
              </p:ext>
            </p:extLst>
          </p:nvPr>
        </p:nvGraphicFramePr>
        <p:xfrm>
          <a:off x="500743" y="1039891"/>
          <a:ext cx="11277600" cy="5074920"/>
        </p:xfrm>
        <a:graphic>
          <a:graphicData uri="http://schemas.openxmlformats.org/drawingml/2006/table">
            <a:tbl>
              <a:tblPr firstRow="1" bandRow="1">
                <a:tableStyleId>{5C22544A-7EE6-4342-B048-85BDC9FD1C3A}</a:tableStyleId>
              </a:tblPr>
              <a:tblGrid>
                <a:gridCol w="1166647">
                  <a:extLst>
                    <a:ext uri="{9D8B030D-6E8A-4147-A177-3AD203B41FA5}">
                      <a16:colId xmlns:a16="http://schemas.microsoft.com/office/drawing/2014/main" val="20000"/>
                    </a:ext>
                  </a:extLst>
                </a:gridCol>
                <a:gridCol w="2349439">
                  <a:extLst>
                    <a:ext uri="{9D8B030D-6E8A-4147-A177-3AD203B41FA5}">
                      <a16:colId xmlns:a16="http://schemas.microsoft.com/office/drawing/2014/main" val="20001"/>
                    </a:ext>
                  </a:extLst>
                </a:gridCol>
                <a:gridCol w="3028950">
                  <a:extLst>
                    <a:ext uri="{9D8B030D-6E8A-4147-A177-3AD203B41FA5}">
                      <a16:colId xmlns:a16="http://schemas.microsoft.com/office/drawing/2014/main" val="20002"/>
                    </a:ext>
                  </a:extLst>
                </a:gridCol>
                <a:gridCol w="4732564">
                  <a:extLst>
                    <a:ext uri="{9D8B030D-6E8A-4147-A177-3AD203B41FA5}">
                      <a16:colId xmlns:a16="http://schemas.microsoft.com/office/drawing/2014/main" val="20003"/>
                    </a:ext>
                  </a:extLst>
                </a:gridCol>
              </a:tblGrid>
              <a:tr h="418171">
                <a:tc>
                  <a:txBody>
                    <a:bodyPr/>
                    <a:lstStyle/>
                    <a:p>
                      <a:r>
                        <a:rPr lang="en-US" sz="1200" dirty="0"/>
                        <a:t>Attribute Name</a:t>
                      </a:r>
                    </a:p>
                  </a:txBody>
                  <a:tcPr/>
                </a:tc>
                <a:tc>
                  <a:txBody>
                    <a:bodyPr/>
                    <a:lstStyle/>
                    <a:p>
                      <a:r>
                        <a:rPr lang="en-US" sz="1200" dirty="0"/>
                        <a:t>User Instructions</a:t>
                      </a:r>
                    </a:p>
                  </a:txBody>
                  <a:tcPr/>
                </a:tc>
                <a:tc>
                  <a:txBody>
                    <a:bodyPr/>
                    <a:lstStyle/>
                    <a:p>
                      <a:r>
                        <a:rPr lang="en-US" sz="1200" dirty="0"/>
                        <a:t>Considerations</a:t>
                      </a:r>
                    </a:p>
                  </a:txBody>
                  <a:tcPr/>
                </a:tc>
                <a:tc>
                  <a:txBody>
                    <a:bodyPr/>
                    <a:lstStyle/>
                    <a:p>
                      <a:r>
                        <a:rPr lang="en-US" sz="1200" dirty="0"/>
                        <a:t>Sample Guidance</a:t>
                      </a:r>
                    </a:p>
                  </a:txBody>
                  <a:tcPr/>
                </a:tc>
                <a:extLst>
                  <a:ext uri="{0D108BD9-81ED-4DB2-BD59-A6C34878D82A}">
                    <a16:rowId xmlns:a16="http://schemas.microsoft.com/office/drawing/2014/main" val="10000"/>
                  </a:ext>
                </a:extLst>
              </a:tr>
              <a:tr h="914400">
                <a:tc>
                  <a:txBody>
                    <a:bodyPr/>
                    <a:lstStyle/>
                    <a:p>
                      <a:r>
                        <a:rPr lang="en-US" sz="1100" dirty="0"/>
                        <a:t>Picture</a:t>
                      </a:r>
                    </a:p>
                  </a:txBody>
                  <a:tcPr/>
                </a:tc>
                <a:tc>
                  <a:txBody>
                    <a:bodyPr/>
                    <a:lstStyle/>
                    <a:p>
                      <a:r>
                        <a:rPr lang="en-US" sz="1100" baseline="0" dirty="0"/>
                        <a:t>Upload a new photo</a:t>
                      </a:r>
                    </a:p>
                  </a:txBody>
                  <a:tcPr/>
                </a:tc>
                <a:tc>
                  <a:txBody>
                    <a:bodyPr/>
                    <a:lstStyle/>
                    <a:p>
                      <a:pPr marL="111125" indent="-111125">
                        <a:buFont typeface="Arial" panose="020B0604020202020204" pitchFamily="34" charset="0"/>
                        <a:buChar char="•"/>
                      </a:pPr>
                      <a:r>
                        <a:rPr lang="en-US" sz="1100" baseline="0" dirty="0"/>
                        <a:t>Do you want users to be able to upload their own picture? </a:t>
                      </a:r>
                    </a:p>
                    <a:p>
                      <a:pPr marL="111125" indent="-111125">
                        <a:buFont typeface="Arial" panose="020B0604020202020204" pitchFamily="34" charset="0"/>
                        <a:buChar char="•"/>
                      </a:pPr>
                      <a:r>
                        <a:rPr lang="en-US" sz="1100" baseline="0" dirty="0"/>
                        <a:t>What kind of picture is acceptable? See guidance.</a:t>
                      </a:r>
                    </a:p>
                    <a:p>
                      <a:pPr marL="111125" indent="-111125">
                        <a:buFont typeface="Arial" panose="020B0604020202020204" pitchFamily="34" charset="0"/>
                        <a:buChar char="•"/>
                      </a:pPr>
                      <a:r>
                        <a:rPr lang="en-US" sz="1100" baseline="0" dirty="0"/>
                        <a:t>Can users “opt out”? </a:t>
                      </a:r>
                    </a:p>
                  </a:txBody>
                  <a:tcPr/>
                </a:tc>
                <a:tc>
                  <a:txBody>
                    <a:bodyPr/>
                    <a:lstStyle/>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We encourage</a:t>
                      </a:r>
                      <a:r>
                        <a:rPr kumimoji="0" lang="en-US" sz="1100" kern="1200" baseline="0" dirty="0">
                          <a:solidFill>
                            <a:schemeClr val="tx1"/>
                          </a:solidFill>
                          <a:latin typeface="+mn-lt"/>
                          <a:ea typeface="+mn-ea"/>
                          <a:cs typeface="+mn-cs"/>
                        </a:rPr>
                        <a:t> you to upload a picture to your profile.</a:t>
                      </a:r>
                      <a:endParaRPr kumimoji="0" lang="en-US" sz="1100" kern="1200" dirty="0">
                        <a:solidFill>
                          <a:schemeClr val="tx1"/>
                        </a:solidFill>
                        <a:latin typeface="+mn-lt"/>
                        <a:ea typeface="+mn-ea"/>
                        <a:cs typeface="+mn-cs"/>
                      </a:endParaRPr>
                    </a:p>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Choose a picture in which you are the only subject.</a:t>
                      </a:r>
                    </a:p>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The picture should only show your head and shoulders.</a:t>
                      </a:r>
                    </a:p>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Crop your photo to a square shape.</a:t>
                      </a:r>
                    </a:p>
                  </a:txBody>
                  <a:tcPr/>
                </a:tc>
                <a:extLst>
                  <a:ext uri="{0D108BD9-81ED-4DB2-BD59-A6C34878D82A}">
                    <a16:rowId xmlns:a16="http://schemas.microsoft.com/office/drawing/2014/main" val="10002"/>
                  </a:ext>
                </a:extLst>
              </a:tr>
              <a:tr h="756307">
                <a:tc>
                  <a:txBody>
                    <a:bodyPr/>
                    <a:lstStyle/>
                    <a:p>
                      <a:r>
                        <a:rPr lang="en-US" sz="1100" dirty="0"/>
                        <a:t>Birthday</a:t>
                      </a:r>
                    </a:p>
                  </a:txBody>
                  <a:tcPr/>
                </a:tc>
                <a:tc>
                  <a:txBody>
                    <a:bodyPr/>
                    <a:lstStyle/>
                    <a:p>
                      <a:r>
                        <a:rPr lang="en-US" sz="1100" baseline="0" dirty="0">
                          <a:effectLst/>
                        </a:rPr>
                        <a:t>No instructions provided – Attribute has two fields – one for month and one for day.</a:t>
                      </a:r>
                      <a:endParaRPr lang="en-US" sz="1100" dirty="0">
                        <a:effectLst/>
                      </a:endParaRPr>
                    </a:p>
                  </a:txBody>
                  <a:tcPr/>
                </a:tc>
                <a:tc>
                  <a:txBody>
                    <a:bodyPr/>
                    <a:lstStyle/>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baseline="0" dirty="0">
                          <a:solidFill>
                            <a:schemeClr val="tx1"/>
                          </a:solidFill>
                          <a:latin typeface="+mn-lt"/>
                          <a:ea typeface="+mn-ea"/>
                          <a:cs typeface="+mn-cs"/>
                        </a:rPr>
                        <a:t>Is it OK to ask for this information even if it is optional? Some organizations feel that it is not a good idea to leave this field in the profile.</a:t>
                      </a:r>
                    </a:p>
                  </a:txBody>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Sharing your birthday (month/day) is optional.</a:t>
                      </a:r>
                    </a:p>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Enter your birthday only if you wish to share this information. </a:t>
                      </a:r>
                    </a:p>
                  </a:txBody>
                  <a:tcPr/>
                </a:tc>
                <a:extLst>
                  <a:ext uri="{0D108BD9-81ED-4DB2-BD59-A6C34878D82A}">
                    <a16:rowId xmlns:a16="http://schemas.microsoft.com/office/drawing/2014/main" val="797326753"/>
                  </a:ext>
                </a:extLst>
              </a:tr>
              <a:tr h="1249680">
                <a:tc>
                  <a:txBody>
                    <a:bodyPr/>
                    <a:lstStyle/>
                    <a:p>
                      <a:r>
                        <a:rPr lang="en-US" sz="1100" dirty="0"/>
                        <a:t>About 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This is me in a few words.</a:t>
                      </a:r>
                    </a:p>
                  </a:txBody>
                  <a:tcPr/>
                </a:tc>
                <a:tc>
                  <a:txBody>
                    <a:bodyPr/>
                    <a:lstStyle/>
                    <a:p>
                      <a:pPr marL="111125" indent="-111125">
                        <a:buFont typeface="Arial" panose="020B0604020202020204" pitchFamily="34" charset="0"/>
                        <a:buChar char="•"/>
                      </a:pPr>
                      <a:r>
                        <a:rPr lang="en-US" sz="1100" dirty="0"/>
                        <a:t>This statement is displayed to all people who look at the user’s profile.</a:t>
                      </a:r>
                    </a:p>
                    <a:p>
                      <a:pPr marL="111125" indent="-111125">
                        <a:buFont typeface="Arial" panose="020B0604020202020204" pitchFamily="34" charset="0"/>
                        <a:buChar char="•"/>
                      </a:pPr>
                      <a:r>
                        <a:rPr lang="en-US" sz="1100" dirty="0"/>
                        <a:t>It</a:t>
                      </a:r>
                      <a:r>
                        <a:rPr lang="en-US" sz="1100" baseline="0" dirty="0"/>
                        <a:t> should be brief and “consumable.”</a:t>
                      </a:r>
                    </a:p>
                    <a:p>
                      <a:pPr marL="111125" indent="-111125">
                        <a:buFont typeface="Arial" panose="020B0604020202020204" pitchFamily="34" charset="0"/>
                        <a:buChar char="•"/>
                      </a:pPr>
                      <a:r>
                        <a:rPr lang="en-US" sz="1100" baseline="0" dirty="0"/>
                        <a:t>It can be engaging to add personal information that people are comfortable sharing – and might encourage users to complete their profile. Does this align with your organizational culture?</a:t>
                      </a:r>
                    </a:p>
                  </a:txBody>
                  <a:tcPr/>
                </a:tc>
                <a:tc>
                  <a:txBody>
                    <a:bodyPr/>
                    <a:lstStyle/>
                    <a:p>
                      <a:pPr marL="111125" indent="-111125">
                        <a:buFont typeface="Arial" panose="020B0604020202020204" pitchFamily="34" charset="0"/>
                        <a:buChar char="•"/>
                      </a:pPr>
                      <a:r>
                        <a:rPr lang="en-US" sz="1100" dirty="0"/>
                        <a:t>Use</a:t>
                      </a:r>
                      <a:r>
                        <a:rPr lang="en-US" sz="1100" baseline="0" dirty="0"/>
                        <a:t> the About me statement to talk about your current role and responsibilities.</a:t>
                      </a:r>
                    </a:p>
                    <a:p>
                      <a:pPr marL="111125" indent="-111125">
                        <a:buFont typeface="Arial" panose="020B0604020202020204" pitchFamily="34" charset="0"/>
                        <a:buChar char="•"/>
                      </a:pPr>
                      <a:r>
                        <a:rPr lang="en-US" sz="1100" baseline="0" dirty="0"/>
                        <a:t>Write in the first person.</a:t>
                      </a:r>
                    </a:p>
                    <a:p>
                      <a:pPr marL="111125" indent="-111125">
                        <a:buFont typeface="Arial" panose="020B0604020202020204" pitchFamily="34" charset="0"/>
                        <a:buChar char="•"/>
                      </a:pPr>
                      <a:r>
                        <a:rPr lang="en-US" sz="1100" baseline="0" dirty="0"/>
                        <a:t>Keep the message brief so that others can “consume” it quickly.</a:t>
                      </a:r>
                    </a:p>
                    <a:p>
                      <a:pPr marL="111125" indent="-111125" algn="l" rtl="0" eaLnBrk="1" latinLnBrk="0" hangingPunct="1">
                        <a:buFont typeface="Arial" panose="020B0604020202020204" pitchFamily="34" charset="0"/>
                        <a:buChar char="•"/>
                      </a:pPr>
                      <a:r>
                        <a:rPr kumimoji="0" lang="en-US" sz="1100" kern="1200" baseline="0" dirty="0">
                          <a:solidFill>
                            <a:schemeClr val="tx1"/>
                          </a:solidFill>
                          <a:latin typeface="+mn-lt"/>
                          <a:ea typeface="+mn-ea"/>
                          <a:cs typeface="+mn-cs"/>
                        </a:rPr>
                        <a:t>Use the 90/10 rule as you create content – about 90% professional and 10% personal (if you are comfortable sharing personal information). </a:t>
                      </a:r>
                    </a:p>
                    <a:p>
                      <a:pPr marL="111125" indent="-111125" algn="l" rtl="0" eaLnBrk="1" latinLnBrk="0" hangingPunct="1">
                        <a:buFont typeface="Arial" panose="020B0604020202020204" pitchFamily="34" charset="0"/>
                        <a:buChar char="•"/>
                      </a:pPr>
                      <a:r>
                        <a:rPr kumimoji="0" lang="en-US" sz="1100" kern="1200" baseline="0" dirty="0">
                          <a:solidFill>
                            <a:schemeClr val="tx1"/>
                          </a:solidFill>
                          <a:latin typeface="+mn-lt"/>
                          <a:ea typeface="+mn-ea"/>
                          <a:cs typeface="+mn-cs"/>
                        </a:rPr>
                        <a:t>For example: I joined the organization in x. I’m responsible for y. I like working here because …</a:t>
                      </a:r>
                    </a:p>
                    <a:p>
                      <a:pPr marL="111125" indent="-111125">
                        <a:buFont typeface="Arial" panose="020B0604020202020204" pitchFamily="34" charset="0"/>
                        <a:buChar char="•"/>
                      </a:pPr>
                      <a:r>
                        <a:rPr lang="en-US" sz="1100" dirty="0"/>
                        <a:t>For some</a:t>
                      </a:r>
                      <a:r>
                        <a:rPr lang="en-US" sz="1100" baseline="0" dirty="0"/>
                        <a:t> examples of About me descriptions, check out the profiles of [Link to Name] and [Link to Name].</a:t>
                      </a:r>
                      <a:endParaRPr lang="en-US" sz="1100" dirty="0"/>
                    </a:p>
                  </a:txBody>
                  <a:tcPr/>
                </a:tc>
                <a:extLst>
                  <a:ext uri="{0D108BD9-81ED-4DB2-BD59-A6C34878D82A}">
                    <a16:rowId xmlns:a16="http://schemas.microsoft.com/office/drawing/2014/main" val="2695323876"/>
                  </a:ext>
                </a:extLst>
              </a:tr>
              <a:tr h="1158240">
                <a:tc>
                  <a:txBody>
                    <a:bodyPr/>
                    <a:lstStyle/>
                    <a:p>
                      <a:r>
                        <a:rPr lang="en-US" sz="1100" dirty="0"/>
                        <a:t>Projects</a:t>
                      </a:r>
                    </a:p>
                  </a:txBody>
                  <a:tcPr/>
                </a:tc>
                <a:tc>
                  <a:txBody>
                    <a:bodyPr/>
                    <a:lstStyle/>
                    <a:p>
                      <a:r>
                        <a:rPr lang="en-US" sz="1100" dirty="0">
                          <a:effectLst/>
                        </a:rPr>
                        <a:t>Here are some projects I’ve worked on</a:t>
                      </a:r>
                    </a:p>
                  </a:txBody>
                  <a:tcPr/>
                </a:tc>
                <a:tc>
                  <a:txBody>
                    <a:bodyPr/>
                    <a:lstStyle/>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How many past projects?</a:t>
                      </a:r>
                      <a:endParaRPr lang="en-US" sz="1100" dirty="0"/>
                    </a:p>
                    <a:p>
                      <a:pPr marL="111125" indent="-111125">
                        <a:buFont typeface="Arial" panose="020B0604020202020204" pitchFamily="34" charset="0"/>
                        <a:buChar char="•"/>
                      </a:pPr>
                      <a:r>
                        <a:rPr lang="en-US" sz="1100" baseline="0" dirty="0"/>
                        <a:t>Will users be expected to keep this information up to date?  If so, how will you make that happen?</a:t>
                      </a:r>
                    </a:p>
                    <a:p>
                      <a:pPr marL="111125" indent="-111125">
                        <a:buFont typeface="Arial" panose="020B0604020202020204" pitchFamily="34" charset="0"/>
                        <a:buChar char="•"/>
                      </a:pPr>
                      <a:r>
                        <a:rPr lang="en-US" sz="1100" baseline="0" dirty="0"/>
                        <a:t>Will asking for it add value?</a:t>
                      </a:r>
                    </a:p>
                  </a:txBody>
                  <a:tcPr/>
                </a:tc>
                <a:tc>
                  <a:txBody>
                    <a:bodyPr/>
                    <a:lstStyle/>
                    <a:p>
                      <a:pPr marL="111125" lvl="1"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Optionally list the names of projects you have worked on.</a:t>
                      </a:r>
                    </a:p>
                  </a:txBody>
                  <a:tcPr/>
                </a:tc>
                <a:extLst>
                  <a:ext uri="{0D108BD9-81ED-4DB2-BD59-A6C34878D82A}">
                    <a16:rowId xmlns:a16="http://schemas.microsoft.com/office/drawing/2014/main" val="1530274027"/>
                  </a:ext>
                </a:extLst>
              </a:tr>
            </a:tbl>
          </a:graphicData>
        </a:graphic>
      </p:graphicFrame>
    </p:spTree>
    <p:extLst>
      <p:ext uri="{BB962C8B-B14F-4D97-AF65-F5344CB8AC3E}">
        <p14:creationId xmlns:p14="http://schemas.microsoft.com/office/powerpoint/2010/main" val="5155178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83</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48515381"/>
              </p:ext>
            </p:extLst>
          </p:nvPr>
        </p:nvGraphicFramePr>
        <p:xfrm>
          <a:off x="410027" y="1189486"/>
          <a:ext cx="11328401" cy="440944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4114801">
                  <a:extLst>
                    <a:ext uri="{9D8B030D-6E8A-4147-A177-3AD203B41FA5}">
                      <a16:colId xmlns:a16="http://schemas.microsoft.com/office/drawing/2014/main" val="20003"/>
                    </a:ext>
                  </a:extLst>
                </a:gridCol>
              </a:tblGrid>
              <a:tr h="370840">
                <a:tc>
                  <a:txBody>
                    <a:bodyPr/>
                    <a:lstStyle/>
                    <a:p>
                      <a:r>
                        <a:rPr lang="en-US" sz="1200" dirty="0"/>
                        <a:t>Attribute Name</a:t>
                      </a:r>
                    </a:p>
                  </a:txBody>
                  <a:tcPr/>
                </a:tc>
                <a:tc>
                  <a:txBody>
                    <a:bodyPr/>
                    <a:lstStyle/>
                    <a:p>
                      <a:r>
                        <a:rPr lang="en-US" sz="1200" dirty="0"/>
                        <a:t>User Instructions</a:t>
                      </a:r>
                    </a:p>
                  </a:txBody>
                  <a:tcPr/>
                </a:tc>
                <a:tc>
                  <a:txBody>
                    <a:bodyPr/>
                    <a:lstStyle/>
                    <a:p>
                      <a:r>
                        <a:rPr lang="en-US" sz="1200" dirty="0"/>
                        <a:t>Considerations</a:t>
                      </a:r>
                    </a:p>
                  </a:txBody>
                  <a:tcPr/>
                </a:tc>
                <a:tc>
                  <a:txBody>
                    <a:bodyPr/>
                    <a:lstStyle/>
                    <a:p>
                      <a:r>
                        <a:rPr lang="en-US" sz="1200" dirty="0"/>
                        <a:t>Sample Guidance</a:t>
                      </a:r>
                    </a:p>
                  </a:txBody>
                  <a:tcPr/>
                </a:tc>
                <a:extLst>
                  <a:ext uri="{0D108BD9-81ED-4DB2-BD59-A6C34878D82A}">
                    <a16:rowId xmlns:a16="http://schemas.microsoft.com/office/drawing/2014/main" val="10000"/>
                  </a:ext>
                </a:extLst>
              </a:tr>
              <a:tr h="370840">
                <a:tc>
                  <a:txBody>
                    <a:bodyPr/>
                    <a:lstStyle/>
                    <a:p>
                      <a:r>
                        <a:rPr lang="en-US" sz="1100" dirty="0"/>
                        <a:t>Skills and expertise</a:t>
                      </a:r>
                    </a:p>
                  </a:txBody>
                  <a:tcPr/>
                </a:tc>
                <a:tc>
                  <a:txBody>
                    <a:bodyPr/>
                    <a:lstStyle/>
                    <a:p>
                      <a:r>
                        <a:rPr lang="en-US" sz="1100" dirty="0">
                          <a:effectLst/>
                        </a:rPr>
                        <a:t>Here</a:t>
                      </a:r>
                      <a:r>
                        <a:rPr lang="en-US" sz="1100" baseline="0" dirty="0">
                          <a:effectLst/>
                        </a:rPr>
                        <a:t> are some of my professional skills</a:t>
                      </a:r>
                      <a:endParaRPr lang="en-US" sz="1100" dirty="0">
                        <a:effectLst/>
                      </a:endParaRPr>
                    </a:p>
                  </a:txBody>
                  <a:tcPr/>
                </a:tc>
                <a:tc>
                  <a:txBody>
                    <a:bodyPr/>
                    <a:lstStyle/>
                    <a:p>
                      <a:pPr marL="111125" indent="-111125">
                        <a:buFont typeface="Arial" panose="020B0604020202020204" pitchFamily="34" charset="0"/>
                        <a:buChar char="•"/>
                      </a:pPr>
                      <a:r>
                        <a:rPr lang="en-US" sz="1100" baseline="0" dirty="0"/>
                        <a:t>Will users be expected to keep this information up to date?  If so, how will you make that happen?</a:t>
                      </a:r>
                    </a:p>
                    <a:p>
                      <a:pPr marL="111125" indent="-111125">
                        <a:buFont typeface="Arial" panose="020B0604020202020204" pitchFamily="34" charset="0"/>
                        <a:buChar char="•"/>
                      </a:pPr>
                      <a:r>
                        <a:rPr lang="en-US" sz="1100" baseline="0" dirty="0"/>
                        <a:t>How much guidance do you want to include about how facile you are with that skill? Does it mater?</a:t>
                      </a:r>
                    </a:p>
                    <a:p>
                      <a:pPr marL="111125" indent="-111125">
                        <a:buFont typeface="Arial" panose="020B0604020202020204" pitchFamily="34" charset="0"/>
                        <a:buChar char="•"/>
                      </a:pPr>
                      <a:r>
                        <a:rPr lang="en-US" sz="1100" baseline="0" dirty="0"/>
                        <a:t>Is there another system from which this information can be sourced, e.g., your HRIS?</a:t>
                      </a:r>
                    </a:p>
                    <a:p>
                      <a:pPr marL="111125" indent="-111125">
                        <a:buFont typeface="Arial" panose="020B0604020202020204" pitchFamily="34" charset="0"/>
                        <a:buChar char="•"/>
                      </a:pPr>
                      <a:r>
                        <a:rPr lang="en-US" sz="1100" baseline="0" dirty="0"/>
                        <a:t>Values are stored in the enterprise Keywords list. </a:t>
                      </a:r>
                    </a:p>
                  </a:txBody>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List skills used to perform your job or skills for previous projects. If you speak or read a language other than English, list it in this section. </a:t>
                      </a:r>
                    </a:p>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You can list any skill you wish</a:t>
                      </a:r>
                      <a:r>
                        <a:rPr kumimoji="0" lang="en-US" sz="1100" kern="1200" baseline="0" dirty="0">
                          <a:solidFill>
                            <a:schemeClr val="tx1"/>
                          </a:solidFill>
                          <a:latin typeface="+mn-lt"/>
                          <a:ea typeface="+mn-ea"/>
                          <a:cs typeface="+mn-cs"/>
                        </a:rPr>
                        <a:t> to share </a:t>
                      </a:r>
                      <a:r>
                        <a:rPr kumimoji="0" lang="en-US" sz="1100" kern="1200" dirty="0">
                          <a:solidFill>
                            <a:schemeClr val="tx1"/>
                          </a:solidFill>
                          <a:latin typeface="+mn-lt"/>
                          <a:ea typeface="+mn-ea"/>
                          <a:cs typeface="+mn-cs"/>
                        </a:rPr>
                        <a:t>– even if it may not be related to your current job.</a:t>
                      </a:r>
                    </a:p>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Enter values in</a:t>
                      </a:r>
                      <a:r>
                        <a:rPr kumimoji="0" lang="en-US" sz="1100" kern="1200" baseline="0" dirty="0">
                          <a:solidFill>
                            <a:schemeClr val="tx1"/>
                          </a:solidFill>
                          <a:latin typeface="+mn-lt"/>
                          <a:ea typeface="+mn-ea"/>
                          <a:cs typeface="+mn-cs"/>
                        </a:rPr>
                        <a:t> “Title Case.” Capitalize each word.</a:t>
                      </a:r>
                      <a:endParaRPr kumimoji="0" lang="en-US" sz="11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You can also ask me about</a:t>
                      </a:r>
                    </a:p>
                    <a:p>
                      <a:endParaRPr lang="en-US" sz="11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This value is stored</a:t>
                      </a:r>
                      <a:r>
                        <a:rPr lang="en-US" sz="1100" b="1" baseline="0" dirty="0"/>
                        <a:t> in the Ask Me About (Responsibilities) attribute in the user profile.</a:t>
                      </a:r>
                      <a:endParaRPr lang="en-US" sz="1100" b="1" dirty="0"/>
                    </a:p>
                    <a:p>
                      <a:endParaRPr lang="en-US" sz="1100" b="0" dirty="0"/>
                    </a:p>
                  </a:txBody>
                  <a:tcPr/>
                </a:tc>
                <a:tc>
                  <a:txBody>
                    <a:bodyPr/>
                    <a:lstStyle/>
                    <a:p>
                      <a:pPr marL="111125" indent="-111125">
                        <a:buFont typeface="Arial" panose="020B0604020202020204" pitchFamily="34" charset="0"/>
                        <a:buChar char="•"/>
                      </a:pPr>
                      <a:r>
                        <a:rPr lang="en-US" sz="1100" baseline="0" dirty="0"/>
                        <a:t>There is no duplicate checking with this attribute – users can enter the same value in both Skills and Topics fields as both fields are sourced from the enterprise Keywords list in the term store.</a:t>
                      </a:r>
                    </a:p>
                    <a:p>
                      <a:pPr marL="111125" indent="-111125">
                        <a:buFont typeface="Arial" panose="020B0604020202020204" pitchFamily="34" charset="0"/>
                        <a:buChar char="•"/>
                      </a:pPr>
                      <a:r>
                        <a:rPr lang="en-US" sz="1100" baseline="0" dirty="0"/>
                        <a:t>Note that there can be a significant time delay from when the user enters a topic in this attribute and when it is surfaced in the Delve profile, which can be very confusing to users because it seems like the attributes aren’t “sticking.” You get a warning when you enter the values in the legacy profile pages but not in the immersive Delve experience.</a:t>
                      </a:r>
                    </a:p>
                  </a:txBody>
                  <a:tcPr/>
                </a:tc>
                <a:tc>
                  <a:txBody>
                    <a:bodyPr/>
                    <a:lstStyle/>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Use this area to identify up to five</a:t>
                      </a:r>
                      <a:r>
                        <a:rPr kumimoji="0" lang="en-US" sz="1100" kern="1200" baseline="0" dirty="0">
                          <a:solidFill>
                            <a:schemeClr val="tx1"/>
                          </a:solidFill>
                          <a:latin typeface="+mn-lt"/>
                          <a:ea typeface="+mn-ea"/>
                          <a:cs typeface="+mn-cs"/>
                        </a:rPr>
                        <a:t> or so professional (work related) </a:t>
                      </a:r>
                      <a:r>
                        <a:rPr kumimoji="0" lang="en-US" sz="1100" kern="1200" dirty="0">
                          <a:solidFill>
                            <a:schemeClr val="tx1"/>
                          </a:solidFill>
                          <a:latin typeface="+mn-lt"/>
                          <a:ea typeface="+mn-ea"/>
                          <a:cs typeface="+mn-cs"/>
                        </a:rPr>
                        <a:t>topics that you can help people with, such as your responsibilities or areas of expertise.</a:t>
                      </a:r>
                    </a:p>
                    <a:p>
                      <a:pPr marL="111125"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In addition to those areas that are your primary areas of responsibility, list topics where you have extensive experience and can assist or educate others.</a:t>
                      </a:r>
                      <a:r>
                        <a:rPr kumimoji="0" lang="en-US" sz="1100" kern="1200" baseline="0" dirty="0">
                          <a:solidFill>
                            <a:schemeClr val="tx1"/>
                          </a:solidFill>
                          <a:latin typeface="+mn-lt"/>
                          <a:ea typeface="+mn-ea"/>
                          <a:cs typeface="+mn-cs"/>
                        </a:rPr>
                        <a:t> </a:t>
                      </a:r>
                    </a:p>
                  </a:txBody>
                  <a:tcPr/>
                </a:tc>
                <a:extLst>
                  <a:ext uri="{0D108BD9-81ED-4DB2-BD59-A6C34878D82A}">
                    <a16:rowId xmlns:a16="http://schemas.microsoft.com/office/drawing/2014/main" val="2335079529"/>
                  </a:ext>
                </a:extLst>
              </a:tr>
            </a:tbl>
          </a:graphicData>
        </a:graphic>
      </p:graphicFrame>
    </p:spTree>
    <p:extLst>
      <p:ext uri="{BB962C8B-B14F-4D97-AF65-F5344CB8AC3E}">
        <p14:creationId xmlns:p14="http://schemas.microsoft.com/office/powerpoint/2010/main" val="2858134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678076361"/>
              </p:ext>
            </p:extLst>
          </p:nvPr>
        </p:nvGraphicFramePr>
        <p:xfrm>
          <a:off x="406400" y="1021081"/>
          <a:ext cx="11328401" cy="2651760"/>
        </p:xfrm>
        <a:graphic>
          <a:graphicData uri="http://schemas.openxmlformats.org/drawingml/2006/table">
            <a:tbl>
              <a:tblPr firstRow="1" bandRow="1">
                <a:tableStyleId>{5C22544A-7EE6-4342-B048-85BDC9FD1C3A}</a:tableStyleId>
              </a:tblPr>
              <a:tblGrid>
                <a:gridCol w="1258710">
                  <a:extLst>
                    <a:ext uri="{9D8B030D-6E8A-4147-A177-3AD203B41FA5}">
                      <a16:colId xmlns:a16="http://schemas.microsoft.com/office/drawing/2014/main" val="20000"/>
                    </a:ext>
                  </a:extLst>
                </a:gridCol>
                <a:gridCol w="283069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4343401">
                  <a:extLst>
                    <a:ext uri="{9D8B030D-6E8A-4147-A177-3AD203B41FA5}">
                      <a16:colId xmlns:a16="http://schemas.microsoft.com/office/drawing/2014/main" val="20003"/>
                    </a:ext>
                  </a:extLst>
                </a:gridCol>
              </a:tblGrid>
              <a:tr h="370840">
                <a:tc>
                  <a:txBody>
                    <a:bodyPr/>
                    <a:lstStyle/>
                    <a:p>
                      <a:r>
                        <a:rPr lang="en-US" sz="1200" dirty="0"/>
                        <a:t>Attribute Name</a:t>
                      </a:r>
                    </a:p>
                  </a:txBody>
                  <a:tcPr/>
                </a:tc>
                <a:tc>
                  <a:txBody>
                    <a:bodyPr/>
                    <a:lstStyle/>
                    <a:p>
                      <a:r>
                        <a:rPr lang="en-US" sz="1200" dirty="0"/>
                        <a:t>User Instructions</a:t>
                      </a:r>
                    </a:p>
                  </a:txBody>
                  <a:tcPr/>
                </a:tc>
                <a:tc>
                  <a:txBody>
                    <a:bodyPr/>
                    <a:lstStyle/>
                    <a:p>
                      <a:r>
                        <a:rPr lang="en-US" sz="1200" dirty="0"/>
                        <a:t>Considerations</a:t>
                      </a:r>
                    </a:p>
                  </a:txBody>
                  <a:tcPr/>
                </a:tc>
                <a:tc>
                  <a:txBody>
                    <a:bodyPr/>
                    <a:lstStyle/>
                    <a:p>
                      <a:r>
                        <a:rPr lang="en-US" sz="1200" dirty="0"/>
                        <a:t>Sample Guidance</a:t>
                      </a:r>
                    </a:p>
                  </a:txBody>
                  <a:tcPr/>
                </a:tc>
                <a:extLst>
                  <a:ext uri="{0D108BD9-81ED-4DB2-BD59-A6C34878D82A}">
                    <a16:rowId xmlns:a16="http://schemas.microsoft.com/office/drawing/2014/main" val="10000"/>
                  </a:ext>
                </a:extLst>
              </a:tr>
              <a:tr h="370840">
                <a:tc>
                  <a:txBody>
                    <a:bodyPr/>
                    <a:lstStyle/>
                    <a:p>
                      <a:r>
                        <a:rPr lang="en-US" sz="1100" dirty="0"/>
                        <a:t>Schools and education</a:t>
                      </a:r>
                    </a:p>
                  </a:txBody>
                  <a:tcPr/>
                </a:tc>
                <a:tc>
                  <a:txBody>
                    <a:bodyPr/>
                    <a:lstStyle/>
                    <a:p>
                      <a:r>
                        <a:rPr lang="en-US" sz="1100" baseline="0" dirty="0"/>
                        <a:t>These are the schools I’ve gone to</a:t>
                      </a:r>
                    </a:p>
                  </a:txBody>
                  <a:tcPr/>
                </a:tc>
                <a:tc>
                  <a:txBody>
                    <a:bodyPr/>
                    <a:lstStyle/>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a:p>
                  </a:txBody>
                  <a:tcPr/>
                </a:tc>
                <a:tc>
                  <a:txBody>
                    <a:bodyPr/>
                    <a:lstStyle/>
                    <a:p>
                      <a:pPr marL="111125" lvl="0" indent="-111125" algn="l" rtl="0" eaLnBrk="1" latinLnBrk="0" hangingPunct="1">
                        <a:buFont typeface="Arial" panose="020B0604020202020204" pitchFamily="34" charset="0"/>
                        <a:buChar char="•"/>
                      </a:pPr>
                      <a:r>
                        <a:rPr kumimoji="0" lang="en-US" sz="1100" kern="1200" dirty="0">
                          <a:solidFill>
                            <a:schemeClr val="tx1"/>
                          </a:solidFill>
                          <a:latin typeface="+mn-lt"/>
                          <a:ea typeface="+mn-ea"/>
                          <a:cs typeface="+mn-cs"/>
                        </a:rPr>
                        <a:t>List schools you have attended.</a:t>
                      </a:r>
                    </a:p>
                  </a:txBody>
                  <a:tcPr/>
                </a:tc>
                <a:extLst>
                  <a:ext uri="{0D108BD9-81ED-4DB2-BD59-A6C34878D82A}">
                    <a16:rowId xmlns:a16="http://schemas.microsoft.com/office/drawing/2014/main" val="10003"/>
                  </a:ext>
                </a:extLst>
              </a:tr>
              <a:tr h="370840">
                <a:tc>
                  <a:txBody>
                    <a:bodyPr/>
                    <a:lstStyle/>
                    <a:p>
                      <a:r>
                        <a:rPr lang="en-US" sz="1100" dirty="0"/>
                        <a:t>Interests and hobbies</a:t>
                      </a:r>
                    </a:p>
                  </a:txBody>
                  <a:tcPr/>
                </a:tc>
                <a:tc>
                  <a:txBody>
                    <a:bodyPr/>
                    <a:lstStyle/>
                    <a:p>
                      <a:r>
                        <a:rPr lang="en-US" sz="1100" dirty="0"/>
                        <a:t>Here’s what I like</a:t>
                      </a:r>
                      <a:r>
                        <a:rPr lang="en-US" sz="1100" baseline="0" dirty="0"/>
                        <a:t> doing in my free time</a:t>
                      </a:r>
                    </a:p>
                  </a:txBody>
                  <a:tcPr/>
                </a:tc>
                <a:tc>
                  <a:txBody>
                    <a:bodyPr/>
                    <a:lstStyle/>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Do you want to provide guidance regarding the type of acceptable interests?</a:t>
                      </a:r>
                    </a:p>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Is it OK to share personal interests and hobbies in your type of organization/industry/geographic area?</a:t>
                      </a:r>
                    </a:p>
                    <a:p>
                      <a:pPr marL="111125" marR="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Will users be expected to keep this information up to date?  If so, how will you make that happen? Is it important for the business outcomes?</a:t>
                      </a:r>
                    </a:p>
                  </a:txBody>
                  <a:tcPr/>
                </a:tc>
                <a:tc>
                  <a:txBody>
                    <a:bodyPr/>
                    <a:lstStyle/>
                    <a:p>
                      <a:pPr marL="111125" marR="0" lvl="0" indent="-1111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kern="1200" dirty="0">
                          <a:solidFill>
                            <a:schemeClr val="tx1"/>
                          </a:solidFill>
                          <a:latin typeface="+mn-lt"/>
                          <a:ea typeface="+mn-ea"/>
                          <a:cs typeface="+mn-cs"/>
                        </a:rPr>
                        <a:t>Share any personal interests that you wish to share. </a:t>
                      </a:r>
                    </a:p>
                  </a:txBody>
                  <a:tcPr/>
                </a:tc>
                <a:extLst>
                  <a:ext uri="{0D108BD9-81ED-4DB2-BD59-A6C34878D82A}">
                    <a16:rowId xmlns:a16="http://schemas.microsoft.com/office/drawing/2014/main" val="3810866576"/>
                  </a:ext>
                </a:extLst>
              </a:tr>
            </a:tbl>
          </a:graphicData>
        </a:graphic>
      </p:graphicFrame>
    </p:spTree>
    <p:extLst>
      <p:ext uri="{BB962C8B-B14F-4D97-AF65-F5344CB8AC3E}">
        <p14:creationId xmlns:p14="http://schemas.microsoft.com/office/powerpoint/2010/main" val="240095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85</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88232965"/>
              </p:ext>
            </p:extLst>
          </p:nvPr>
        </p:nvGraphicFramePr>
        <p:xfrm>
          <a:off x="406400" y="1093318"/>
          <a:ext cx="11277600" cy="2240280"/>
        </p:xfrm>
        <a:graphic>
          <a:graphicData uri="http://schemas.openxmlformats.org/drawingml/2006/table">
            <a:tbl>
              <a:tblPr firstRow="1" bandRow="1">
                <a:tableStyleId>{5C22544A-7EE6-4342-B048-85BDC9FD1C3A}</a:tableStyleId>
              </a:tblPr>
              <a:tblGrid>
                <a:gridCol w="1253065">
                  <a:extLst>
                    <a:ext uri="{9D8B030D-6E8A-4147-A177-3AD203B41FA5}">
                      <a16:colId xmlns:a16="http://schemas.microsoft.com/office/drawing/2014/main" val="20000"/>
                    </a:ext>
                  </a:extLst>
                </a:gridCol>
                <a:gridCol w="2297289">
                  <a:extLst>
                    <a:ext uri="{9D8B030D-6E8A-4147-A177-3AD203B41FA5}">
                      <a16:colId xmlns:a16="http://schemas.microsoft.com/office/drawing/2014/main" val="20001"/>
                    </a:ext>
                  </a:extLst>
                </a:gridCol>
                <a:gridCol w="3479499">
                  <a:extLst>
                    <a:ext uri="{9D8B030D-6E8A-4147-A177-3AD203B41FA5}">
                      <a16:colId xmlns:a16="http://schemas.microsoft.com/office/drawing/2014/main" val="20002"/>
                    </a:ext>
                  </a:extLst>
                </a:gridCol>
                <a:gridCol w="4247747">
                  <a:extLst>
                    <a:ext uri="{9D8B030D-6E8A-4147-A177-3AD203B41FA5}">
                      <a16:colId xmlns:a16="http://schemas.microsoft.com/office/drawing/2014/main" val="20003"/>
                    </a:ext>
                  </a:extLst>
                </a:gridCol>
              </a:tblGrid>
              <a:tr h="457200">
                <a:tc>
                  <a:txBody>
                    <a:bodyPr/>
                    <a:lstStyle/>
                    <a:p>
                      <a:r>
                        <a:rPr lang="en-US" sz="1200" dirty="0"/>
                        <a:t>Attribute Name</a:t>
                      </a:r>
                    </a:p>
                  </a:txBody>
                  <a:tcPr/>
                </a:tc>
                <a:tc>
                  <a:txBody>
                    <a:bodyPr/>
                    <a:lstStyle/>
                    <a:p>
                      <a:r>
                        <a:rPr lang="en-US" sz="1200" dirty="0"/>
                        <a:t>User Instructions</a:t>
                      </a:r>
                    </a:p>
                  </a:txBody>
                  <a:tcPr/>
                </a:tc>
                <a:tc>
                  <a:txBody>
                    <a:bodyPr/>
                    <a:lstStyle/>
                    <a:p>
                      <a:r>
                        <a:rPr lang="en-US" sz="1200" dirty="0"/>
                        <a:t>Considerations</a:t>
                      </a:r>
                    </a:p>
                  </a:txBody>
                  <a:tcPr/>
                </a:tc>
                <a:tc>
                  <a:txBody>
                    <a:bodyPr/>
                    <a:lstStyle/>
                    <a:p>
                      <a:r>
                        <a:rPr lang="en-US" sz="1200" dirty="0"/>
                        <a:t>Sample Guidance</a:t>
                      </a:r>
                    </a:p>
                  </a:txBody>
                  <a:tcPr/>
                </a:tc>
                <a:extLst>
                  <a:ext uri="{0D108BD9-81ED-4DB2-BD59-A6C34878D82A}">
                    <a16:rowId xmlns:a16="http://schemas.microsoft.com/office/drawing/2014/main" val="10000"/>
                  </a:ext>
                </a:extLst>
              </a:tr>
              <a:tr h="929640">
                <a:tc>
                  <a:txBody>
                    <a:bodyPr/>
                    <a:lstStyle/>
                    <a:p>
                      <a:r>
                        <a:rPr lang="en-US" sz="1100" dirty="0"/>
                        <a:t>Mobile phone</a:t>
                      </a:r>
                    </a:p>
                  </a:txBody>
                  <a:tcPr/>
                </a:tc>
                <a:tc>
                  <a:txBody>
                    <a:bodyPr/>
                    <a:lstStyle/>
                    <a:p>
                      <a:r>
                        <a:rPr lang="en-US" sz="1100" dirty="0">
                          <a:effectLst/>
                        </a:rPr>
                        <a:t>No</a:t>
                      </a:r>
                      <a:r>
                        <a:rPr lang="en-US" sz="1100" baseline="0" dirty="0">
                          <a:effectLst/>
                        </a:rPr>
                        <a:t> guidance</a:t>
                      </a:r>
                    </a:p>
                    <a:p>
                      <a:endParaRPr lang="en-US" sz="1100" baseline="0" dirty="0">
                        <a:effectLst/>
                      </a:endParaRPr>
                    </a:p>
                  </a:txBody>
                  <a:tcPr/>
                </a:tc>
                <a:tc>
                  <a:txBody>
                    <a:bodyPr/>
                    <a:lstStyle/>
                    <a:p>
                      <a:pPr marL="111125" indent="-111125">
                        <a:buFont typeface="Arial" panose="020B0604020202020204" pitchFamily="34" charset="0"/>
                        <a:buChar char="•"/>
                      </a:pPr>
                      <a:r>
                        <a:rPr lang="en-US" sz="1100" baseline="0" dirty="0"/>
                        <a:t>Does your organization provide staff with mobile phones? Can this be sourced from an authoritative source?</a:t>
                      </a:r>
                    </a:p>
                    <a:p>
                      <a:pPr marL="111125" indent="-111125">
                        <a:buFont typeface="Arial" panose="020B0604020202020204" pitchFamily="34" charset="0"/>
                        <a:buChar char="•"/>
                      </a:pPr>
                      <a:r>
                        <a:rPr lang="en-US" sz="1100" baseline="0" dirty="0"/>
                        <a:t>Are there any privacy issues associated with mobile phones?</a:t>
                      </a:r>
                    </a:p>
                  </a:txBody>
                  <a:tcPr/>
                </a:tc>
                <a:tc>
                  <a:txBody>
                    <a:bodyPr/>
                    <a:lstStyle/>
                    <a:p>
                      <a:pPr marL="0" indent="0">
                        <a:buFont typeface="Arial" panose="020B0604020202020204" pitchFamily="34" charset="0"/>
                        <a:buNone/>
                      </a:pPr>
                      <a:endParaRPr lang="en-US" sz="1100" dirty="0"/>
                    </a:p>
                  </a:txBody>
                  <a:tcPr/>
                </a:tc>
                <a:extLst>
                  <a:ext uri="{0D108BD9-81ED-4DB2-BD59-A6C34878D82A}">
                    <a16:rowId xmlns:a16="http://schemas.microsoft.com/office/drawing/2014/main" val="10001"/>
                  </a:ext>
                </a:extLst>
              </a:tr>
              <a:tr h="370840">
                <a:tc>
                  <a:txBody>
                    <a:bodyPr/>
                    <a:lstStyle/>
                    <a:p>
                      <a:r>
                        <a:rPr lang="en-US" sz="1100" dirty="0"/>
                        <a:t>Fax</a:t>
                      </a:r>
                    </a:p>
                  </a:txBody>
                  <a:tcPr/>
                </a:tc>
                <a:tc>
                  <a:txBody>
                    <a:bodyPr/>
                    <a:lstStyle/>
                    <a:p>
                      <a:r>
                        <a:rPr lang="en-US" sz="1100" dirty="0">
                          <a:effectLst/>
                        </a:rPr>
                        <a:t>No</a:t>
                      </a:r>
                      <a:r>
                        <a:rPr lang="en-US" sz="1100" baseline="0" dirty="0">
                          <a:effectLst/>
                        </a:rPr>
                        <a:t> guidance</a:t>
                      </a:r>
                    </a:p>
                    <a:p>
                      <a:endParaRPr lang="en-US" sz="1100" baseline="0" dirty="0">
                        <a:effectLst/>
                      </a:endParaRPr>
                    </a:p>
                  </a:txBody>
                  <a:tcPr/>
                </a:tc>
                <a:tc>
                  <a:txBody>
                    <a:bodyPr/>
                    <a:lstStyle/>
                    <a:p>
                      <a:pPr marL="111125" indent="-111125">
                        <a:buFont typeface="Arial" panose="020B0604020202020204" pitchFamily="34" charset="0"/>
                        <a:buChar char="•"/>
                      </a:pPr>
                      <a:r>
                        <a:rPr lang="en-US" sz="1100" baseline="0" dirty="0"/>
                        <a:t>Is this attribute relevant in your organization?</a:t>
                      </a:r>
                    </a:p>
                  </a:txBody>
                  <a:tcPr/>
                </a:tc>
                <a:tc>
                  <a:txBody>
                    <a:bodyPr/>
                    <a:lstStyle/>
                    <a:p>
                      <a:pPr marL="111125" lvl="0" indent="-111125" algn="l" rtl="0" eaLnBrk="1" latinLnBrk="0" hangingPunct="1">
                        <a:buFont typeface="Arial" panose="020B0604020202020204" pitchFamily="34" charset="0"/>
                        <a:buChar char="•"/>
                      </a:pPr>
                      <a:endParaRPr kumimoji="0" lang="en-US" sz="11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426720">
                <a:tc>
                  <a:txBody>
                    <a:bodyPr/>
                    <a:lstStyle/>
                    <a:p>
                      <a:r>
                        <a:rPr lang="en-US" sz="1100" dirty="0"/>
                        <a:t>Home Phone</a:t>
                      </a:r>
                    </a:p>
                  </a:txBody>
                  <a:tcPr/>
                </a:tc>
                <a:tc>
                  <a:txBody>
                    <a:bodyPr/>
                    <a:lstStyle/>
                    <a:p>
                      <a:r>
                        <a:rPr lang="en-US" sz="1100" dirty="0">
                          <a:effectLst/>
                        </a:rPr>
                        <a:t>No</a:t>
                      </a:r>
                      <a:r>
                        <a:rPr lang="en-US" sz="1100" baseline="0" dirty="0">
                          <a:effectLst/>
                        </a:rPr>
                        <a:t> guidance</a:t>
                      </a:r>
                    </a:p>
                    <a:p>
                      <a:endParaRPr lang="en-US" sz="1100" baseline="0" dirty="0">
                        <a:effectLst/>
                      </a:endParaRPr>
                    </a:p>
                  </a:txBody>
                  <a:tcPr/>
                </a:tc>
                <a:tc>
                  <a:txBody>
                    <a:bodyPr/>
                    <a:lstStyle/>
                    <a:p>
                      <a:pPr marL="111125" indent="-111125">
                        <a:buFont typeface="Arial" panose="020B0604020202020204" pitchFamily="34" charset="0"/>
                        <a:buChar char="•"/>
                      </a:pPr>
                      <a:r>
                        <a:rPr lang="en-US" sz="1100" dirty="0"/>
                        <a:t>How do</a:t>
                      </a:r>
                      <a:r>
                        <a:rPr lang="en-US" sz="1100" baseline="0" dirty="0"/>
                        <a:t> your privacy policies affect asking users to enter their home phone number?</a:t>
                      </a:r>
                      <a:endParaRPr lang="en-US" sz="1100" dirty="0"/>
                    </a:p>
                  </a:txBody>
                  <a:tcPr/>
                </a:tc>
                <a:tc>
                  <a:txBody>
                    <a:bodyPr/>
                    <a:lstStyle/>
                    <a:p>
                      <a:pPr marL="111125" lvl="0" indent="-111125" algn="l" rtl="0" eaLnBrk="1" latinLnBrk="0" hangingPunct="1">
                        <a:buFont typeface="Arial" panose="020B0604020202020204" pitchFamily="34" charset="0"/>
                        <a:buChar char="•"/>
                      </a:pPr>
                      <a:endParaRPr kumimoji="0" lang="en-US" sz="1100" kern="1200" baseline="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79026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Content | OneDrive for Business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86</a:t>
            </a:fld>
            <a:endParaRPr kumimoji="0" lang="en-US" dirty="0"/>
          </a:p>
        </p:txBody>
      </p:sp>
    </p:spTree>
    <p:extLst>
      <p:ext uri="{BB962C8B-B14F-4D97-AF65-F5344CB8AC3E}">
        <p14:creationId xmlns:p14="http://schemas.microsoft.com/office/powerpoint/2010/main" val="17400593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Content (OneDrive for Business)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87</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803207877"/>
              </p:ext>
            </p:extLst>
          </p:nvPr>
        </p:nvGraphicFramePr>
        <p:xfrm>
          <a:off x="383988" y="990600"/>
          <a:ext cx="11328400" cy="4643120"/>
        </p:xfrm>
        <a:graphic>
          <a:graphicData uri="http://schemas.openxmlformats.org/drawingml/2006/table">
            <a:tbl>
              <a:tblPr firstRow="1" bandRow="1">
                <a:tableStyleId>{5C22544A-7EE6-4342-B048-85BDC9FD1C3A}</a:tableStyleId>
              </a:tblPr>
              <a:tblGrid>
                <a:gridCol w="4769852">
                  <a:extLst>
                    <a:ext uri="{9D8B030D-6E8A-4147-A177-3AD203B41FA5}">
                      <a16:colId xmlns:a16="http://schemas.microsoft.com/office/drawing/2014/main" val="20000"/>
                    </a:ext>
                  </a:extLst>
                </a:gridCol>
                <a:gridCol w="4120148">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Will all users have OneDrive for Business?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any restrictions on types of content that users can store </a:t>
                      </a:r>
                      <a:r>
                        <a:rPr lang="en-US" sz="1400" baseline="0" dirty="0"/>
                        <a:t>in OneDrive for Business?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type of guidance will be provided regarding content</a:t>
                      </a:r>
                      <a:r>
                        <a:rPr lang="en-US" sz="1400" baseline="0" dirty="0"/>
                        <a:t> that can be stored in OneDrive for Business vs. team collaboration spaces vs. Yammer, etc. (or locations outside Office 365/SharePoint)?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a:t>
                      </a:r>
                      <a:r>
                        <a:rPr lang="en-US" sz="1400" baseline="0" dirty="0"/>
                        <a:t> should happen with files stored in OneDrive when someone leaves? A notification can be configured to be sent to the manager but depending on the guidance about what can be stored in OneDrive, the manager may not know what should be done with the content. Be sure to think about content that a user may have created and shared with others. If a shared file is deleted or removed after the user leaves, it will no longer be available to others who may be using it. A key is thinking about guidance about what should be in OneDrive to begin with!</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36641026"/>
                  </a:ext>
                </a:extLst>
              </a:tr>
            </a:tbl>
          </a:graphicData>
        </a:graphic>
      </p:graphicFrame>
    </p:spTree>
    <p:extLst>
      <p:ext uri="{BB962C8B-B14F-4D97-AF65-F5344CB8AC3E}">
        <p14:creationId xmlns:p14="http://schemas.microsoft.com/office/powerpoint/2010/main" val="3318669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lang="en-US" smtClean="0"/>
              <a:pPr/>
              <a:t>88</a:t>
            </a:fld>
            <a:endParaRPr lang="en-US" dirty="0"/>
          </a:p>
        </p:txBody>
      </p:sp>
      <p:sp>
        <p:nvSpPr>
          <p:cNvPr id="4" name="Content Placeholder 3"/>
          <p:cNvSpPr>
            <a:spLocks noGrp="1"/>
          </p:cNvSpPr>
          <p:nvPr>
            <p:ph sz="quarter" idx="1"/>
          </p:nvPr>
        </p:nvSpPr>
        <p:spPr>
          <a:xfrm>
            <a:off x="457200" y="1463040"/>
            <a:ext cx="5541264" cy="4937760"/>
          </a:xfrm>
        </p:spPr>
        <p:txBody>
          <a:bodyPr>
            <a:noAutofit/>
          </a:bodyPr>
          <a:lstStyle/>
          <a:p>
            <a:r>
              <a:rPr lang="en-US" sz="1600" b="1" dirty="0"/>
              <a:t>You don't plan to share the document.</a:t>
            </a:r>
            <a:r>
              <a:rPr lang="en-US" sz="1600" dirty="0"/>
              <a:t> </a:t>
            </a:r>
          </a:p>
          <a:p>
            <a:pPr lvl="1"/>
            <a:r>
              <a:rPr lang="en-US" sz="1400" dirty="0"/>
              <a:t>Documents you place in OneDrive for Business are private by default, unless you share them with someone.</a:t>
            </a:r>
          </a:p>
          <a:p>
            <a:pPr lvl="1"/>
            <a:r>
              <a:rPr lang="en-US" sz="1400" dirty="0"/>
              <a:t>This makes OneDrive for Business your best option for draft documents or personal documents that no one else needs to see.</a:t>
            </a:r>
          </a:p>
          <a:p>
            <a:r>
              <a:rPr lang="en-US" sz="1600" dirty="0"/>
              <a:t>You plan to share the document but it has a </a:t>
            </a:r>
            <a:r>
              <a:rPr lang="en-US" sz="1600" b="1" dirty="0"/>
              <a:t>limited scope</a:t>
            </a:r>
            <a:r>
              <a:rPr lang="en-US" sz="1600" dirty="0"/>
              <a:t> or life-cycle (</a:t>
            </a:r>
            <a:r>
              <a:rPr lang="en-US" sz="1600" b="1" dirty="0"/>
              <a:t>work in progress</a:t>
            </a:r>
            <a:r>
              <a:rPr lang="en-US" sz="1600" dirty="0"/>
              <a:t>).</a:t>
            </a:r>
          </a:p>
          <a:p>
            <a:pPr lvl="1"/>
            <a:r>
              <a:rPr lang="en-US" sz="1400" dirty="0"/>
              <a:t>You may sometimes work on documents that aren't related to an ongoing project, which are important mostly to you, but that you still want to share.</a:t>
            </a:r>
          </a:p>
          <a:p>
            <a:pPr lvl="1"/>
            <a:r>
              <a:rPr lang="en-US" sz="1400" dirty="0"/>
              <a:t>For example, perhaps you're writing an article to appear in a blog and you'd like to ask selected colleagues to review and edit it before you post. You can invite colleagues to view the document in your personal OneDrive library and remove their permissions when you have collected all of the feedback.</a:t>
            </a:r>
          </a:p>
          <a:p>
            <a:r>
              <a:rPr lang="en-US" sz="1600" b="1" dirty="0"/>
              <a:t>You can't identify an existing team site where your document belongs</a:t>
            </a:r>
            <a:r>
              <a:rPr lang="en-US" sz="1600" dirty="0"/>
              <a:t>, and you don't think the purpose of the document warrants creating a new one.</a:t>
            </a:r>
          </a:p>
          <a:p>
            <a:endParaRPr lang="en-US" sz="1600" dirty="0"/>
          </a:p>
        </p:txBody>
      </p:sp>
      <p:sp>
        <p:nvSpPr>
          <p:cNvPr id="5" name="Content Placeholder 4"/>
          <p:cNvSpPr>
            <a:spLocks noGrp="1"/>
          </p:cNvSpPr>
          <p:nvPr>
            <p:ph sz="quarter" idx="2"/>
          </p:nvPr>
        </p:nvSpPr>
        <p:spPr>
          <a:xfrm>
            <a:off x="6172200" y="1455269"/>
            <a:ext cx="5388864" cy="4937760"/>
          </a:xfrm>
        </p:spPr>
        <p:txBody>
          <a:bodyPr>
            <a:normAutofit/>
          </a:bodyPr>
          <a:lstStyle/>
          <a:p>
            <a:r>
              <a:rPr lang="en-US" dirty="0"/>
              <a:t>The document is </a:t>
            </a:r>
            <a:r>
              <a:rPr lang="en-US" b="1" dirty="0"/>
              <a:t>relevant to an ongoing project or a team or function</a:t>
            </a:r>
            <a:r>
              <a:rPr lang="en-US" dirty="0"/>
              <a:t>.</a:t>
            </a:r>
          </a:p>
          <a:p>
            <a:r>
              <a:rPr lang="en-US" dirty="0"/>
              <a:t>You may want to draft your content in OneDrive and move it to the team site when you are ready to share it more broadly.</a:t>
            </a:r>
          </a:p>
          <a:p>
            <a:pPr lvl="1"/>
            <a:r>
              <a:rPr lang="en-US" b="1" u="sng" dirty="0">
                <a:hlinkClick r:id="rId2"/>
              </a:rPr>
              <a:t>Move</a:t>
            </a:r>
            <a:r>
              <a:rPr lang="en-US" u="sng" dirty="0">
                <a:hlinkClick r:id="rId2"/>
              </a:rPr>
              <a:t> your file from OneDrive to your team site</a:t>
            </a:r>
            <a:r>
              <a:rPr lang="en-US" dirty="0"/>
              <a:t> if you want to retain all versions of the document.</a:t>
            </a:r>
          </a:p>
          <a:p>
            <a:pPr lvl="1"/>
            <a:r>
              <a:rPr lang="en-US" b="1" u="sng" dirty="0">
                <a:hlinkClick r:id="rId3"/>
              </a:rPr>
              <a:t>Copy </a:t>
            </a:r>
            <a:r>
              <a:rPr lang="en-US" u="sng" dirty="0">
                <a:hlinkClick r:id="rId3"/>
              </a:rPr>
              <a:t>the file</a:t>
            </a:r>
            <a:r>
              <a:rPr lang="en-US" dirty="0"/>
              <a:t> (and then delete from OneDrive) if you only want the most recent version in the team site.</a:t>
            </a:r>
          </a:p>
          <a:p>
            <a:r>
              <a:rPr lang="en-US" dirty="0"/>
              <a:t>You want to </a:t>
            </a:r>
            <a:r>
              <a:rPr lang="en-US" b="1" dirty="0"/>
              <a:t>spread ownership and permissions across a wider collection of people.</a:t>
            </a:r>
            <a:r>
              <a:rPr lang="en-US" dirty="0"/>
              <a:t> If a document is important to the success of a project, it's a good idea for there to be people other than yourself who can control what happens to the document.</a:t>
            </a:r>
          </a:p>
        </p:txBody>
      </p:sp>
      <p:sp>
        <p:nvSpPr>
          <p:cNvPr id="2" name="Title 1"/>
          <p:cNvSpPr>
            <a:spLocks noGrp="1"/>
          </p:cNvSpPr>
          <p:nvPr>
            <p:ph type="title"/>
          </p:nvPr>
        </p:nvSpPr>
        <p:spPr/>
        <p:txBody>
          <a:bodyPr/>
          <a:lstStyle/>
          <a:p>
            <a:r>
              <a:rPr lang="en-US" dirty="0"/>
              <a:t>OneDrive for Business: Sample Guidance</a:t>
            </a:r>
          </a:p>
        </p:txBody>
      </p:sp>
      <p:sp>
        <p:nvSpPr>
          <p:cNvPr id="6" name="Rectangle 5"/>
          <p:cNvSpPr/>
          <p:nvPr/>
        </p:nvSpPr>
        <p:spPr>
          <a:xfrm>
            <a:off x="457200" y="1066800"/>
            <a:ext cx="5388864" cy="393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FFFF"/>
                </a:solidFill>
              </a:rPr>
              <a:t>Save to your personal library in OneDrive for Business when … </a:t>
            </a:r>
          </a:p>
        </p:txBody>
      </p:sp>
      <p:sp>
        <p:nvSpPr>
          <p:cNvPr id="7" name="Rectangle 6"/>
          <p:cNvSpPr/>
          <p:nvPr/>
        </p:nvSpPr>
        <p:spPr>
          <a:xfrm>
            <a:off x="6172200" y="1066800"/>
            <a:ext cx="5388864" cy="393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FFFF"/>
                </a:solidFill>
              </a:rPr>
              <a:t>Save to a shared library in a Team or Department site when … </a:t>
            </a:r>
          </a:p>
        </p:txBody>
      </p:sp>
    </p:spTree>
    <p:extLst>
      <p:ext uri="{BB962C8B-B14F-4D97-AF65-F5344CB8AC3E}">
        <p14:creationId xmlns:p14="http://schemas.microsoft.com/office/powerpoint/2010/main" val="8877102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Social Decisions</a:t>
            </a:r>
          </a:p>
        </p:txBody>
      </p:sp>
      <p:sp>
        <p:nvSpPr>
          <p:cNvPr id="6" name="Text Placeholder 5">
            <a:extLst>
              <a:ext uri="{FF2B5EF4-FFF2-40B4-BE49-F238E27FC236}">
                <a16:creationId xmlns:a16="http://schemas.microsoft.com/office/drawing/2014/main" id="{F263F6E9-A15E-450D-9C41-DF49467D6272}"/>
              </a:ext>
            </a:extLst>
          </p:cNvPr>
          <p:cNvSpPr>
            <a:spLocks noGrp="1"/>
          </p:cNvSpPr>
          <p:nvPr>
            <p:ph type="body" idx="1"/>
          </p:nvPr>
        </p:nvSpPr>
        <p:spPr/>
        <p:txBody>
          <a:bodyPr/>
          <a:lstStyle/>
          <a:p>
            <a:r>
              <a:rPr lang="en-US" dirty="0"/>
              <a:t>Decisions related to Yammer and Enterprise Social Tools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89</a:t>
            </a:fld>
            <a:endParaRPr lang="en-US" dirty="0"/>
          </a:p>
        </p:txBody>
      </p:sp>
    </p:spTree>
    <p:extLst>
      <p:ext uri="{BB962C8B-B14F-4D97-AF65-F5344CB8AC3E}">
        <p14:creationId xmlns:p14="http://schemas.microsoft.com/office/powerpoint/2010/main" val="258310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43A-5A27-4059-B4DC-051D0C5D0460}"/>
              </a:ext>
            </a:extLst>
          </p:cNvPr>
          <p:cNvSpPr>
            <a:spLocks noGrp="1"/>
          </p:cNvSpPr>
          <p:nvPr>
            <p:ph type="title"/>
          </p:nvPr>
        </p:nvSpPr>
        <p:spPr/>
        <p:txBody>
          <a:bodyPr/>
          <a:lstStyle/>
          <a:p>
            <a:r>
              <a:rPr lang="en-US" dirty="0"/>
              <a:t>“Up front” Decisions</a:t>
            </a:r>
          </a:p>
        </p:txBody>
      </p:sp>
      <p:sp>
        <p:nvSpPr>
          <p:cNvPr id="3" name="Text Placeholder 2">
            <a:extLst>
              <a:ext uri="{FF2B5EF4-FFF2-40B4-BE49-F238E27FC236}">
                <a16:creationId xmlns:a16="http://schemas.microsoft.com/office/drawing/2014/main" id="{6224B870-CAAE-42C3-984A-813AA204DFC1}"/>
              </a:ext>
            </a:extLst>
          </p:cNvPr>
          <p:cNvSpPr>
            <a:spLocks noGrp="1"/>
          </p:cNvSpPr>
          <p:nvPr>
            <p:ph type="body" idx="1"/>
          </p:nvPr>
        </p:nvSpPr>
        <p:spPr/>
        <p:txBody>
          <a:bodyPr/>
          <a:lstStyle/>
          <a:p>
            <a:r>
              <a:rPr lang="en-US" dirty="0"/>
              <a:t>Critical Conversations for Office 365 (General)</a:t>
            </a:r>
          </a:p>
        </p:txBody>
      </p:sp>
      <p:sp>
        <p:nvSpPr>
          <p:cNvPr id="4" name="Slide Number Placeholder 3">
            <a:extLst>
              <a:ext uri="{FF2B5EF4-FFF2-40B4-BE49-F238E27FC236}">
                <a16:creationId xmlns:a16="http://schemas.microsoft.com/office/drawing/2014/main" id="{D3EF3ED1-FE27-489E-B068-E41D09C0F786}"/>
              </a:ext>
            </a:extLst>
          </p:cNvPr>
          <p:cNvSpPr>
            <a:spLocks noGrp="1"/>
          </p:cNvSpPr>
          <p:nvPr>
            <p:ph type="sldNum" sz="quarter" idx="12"/>
          </p:nvPr>
        </p:nvSpPr>
        <p:spPr/>
        <p:txBody>
          <a:bodyPr/>
          <a:lstStyle/>
          <a:p>
            <a:fld id="{3AE964A8-DDD4-4FF2-A764-9807D07CA220}" type="slidenum">
              <a:rPr lang="en-US" smtClean="0"/>
              <a:t>9</a:t>
            </a:fld>
            <a:endParaRPr lang="en-US" dirty="0"/>
          </a:p>
        </p:txBody>
      </p:sp>
    </p:spTree>
    <p:extLst>
      <p:ext uri="{BB962C8B-B14F-4D97-AF65-F5344CB8AC3E}">
        <p14:creationId xmlns:p14="http://schemas.microsoft.com/office/powerpoint/2010/main" val="11441782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Social Vision and Key Governance Questions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90</a:t>
            </a:fld>
            <a:endParaRPr lang="en-US" dirty="0"/>
          </a:p>
        </p:txBody>
      </p:sp>
      <p:sp>
        <p:nvSpPr>
          <p:cNvPr id="4" name="Content Placeholder 3"/>
          <p:cNvSpPr>
            <a:spLocks noGrp="1"/>
          </p:cNvSpPr>
          <p:nvPr>
            <p:ph sz="quarter" idx="1"/>
          </p:nvPr>
        </p:nvSpPr>
        <p:spPr/>
        <p:txBody>
          <a:bodyPr>
            <a:noAutofit/>
          </a:bodyPr>
          <a:lstStyle/>
          <a:p>
            <a:r>
              <a:rPr lang="en-US" sz="2000" dirty="0"/>
              <a:t>What are the specific business objectives and strategic drivers for enterprise social?</a:t>
            </a:r>
          </a:p>
          <a:p>
            <a:r>
              <a:rPr lang="en-US" sz="2000" dirty="0"/>
              <a:t>What are the business-specific “moments of engagement” where social collaboration will drive value?</a:t>
            </a:r>
          </a:p>
          <a:p>
            <a:r>
              <a:rPr lang="en-US" sz="2000" dirty="0"/>
              <a:t>Is there an existing intranet social media policy that applies or can be adapted to cover your internal social network?</a:t>
            </a:r>
          </a:p>
          <a:p>
            <a:pPr fontAlgn="ctr"/>
            <a:r>
              <a:rPr lang="en-US" sz="2000" dirty="0"/>
              <a:t>Is the organization aligned on the risk versus reward trade-off associated with open and collaborative conversations?</a:t>
            </a:r>
          </a:p>
          <a:p>
            <a:pPr fontAlgn="ctr"/>
            <a:r>
              <a:rPr lang="en-US" sz="2000" dirty="0"/>
              <a:t>Have these expectations been communicated?</a:t>
            </a:r>
          </a:p>
        </p:txBody>
      </p:sp>
    </p:spTree>
    <p:extLst>
      <p:ext uri="{BB962C8B-B14F-4D97-AF65-F5344CB8AC3E}">
        <p14:creationId xmlns:p14="http://schemas.microsoft.com/office/powerpoint/2010/main" val="20654617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Policy Questions – Enterprise Social</a:t>
            </a:r>
          </a:p>
        </p:txBody>
      </p:sp>
      <p:sp>
        <p:nvSpPr>
          <p:cNvPr id="3" name="Slide Number Placeholder 2"/>
          <p:cNvSpPr>
            <a:spLocks noGrp="1"/>
          </p:cNvSpPr>
          <p:nvPr>
            <p:ph type="sldNum" sz="quarter" idx="12"/>
          </p:nvPr>
        </p:nvSpPr>
        <p:spPr/>
        <p:txBody>
          <a:bodyPr/>
          <a:lstStyle/>
          <a:p>
            <a:fld id="{EA7C8D44-3667-46F6-9772-CC52308E2A7F}" type="slidenum">
              <a:rPr lang="en-US" smtClean="0"/>
              <a:pPr/>
              <a:t>91</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2245291"/>
              </p:ext>
            </p:extLst>
          </p:nvPr>
        </p:nvGraphicFramePr>
        <p:xfrm>
          <a:off x="440702" y="1066800"/>
          <a:ext cx="11277601" cy="47904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1798320">
                <a:tc>
                  <a:txBody>
                    <a:bodyPr/>
                    <a:lstStyle/>
                    <a:p>
                      <a:r>
                        <a:rPr lang="en-US" sz="1400" dirty="0"/>
                        <a:t>Want type of guidance</a:t>
                      </a:r>
                      <a:r>
                        <a:rPr lang="en-US" sz="1400" baseline="0" dirty="0"/>
                        <a:t> do you want to provide about what types of conversations are appropriate for the Newsfeed or Yammer versus other ways to communicate? (for example, email, discussion forums, instant messaging, etc.) (i.e. “what goes where?”) (The legal and compliance departments in some organizations, especially regulated ones, are often concerned about eDiscovery issues associated with enterprise social content.)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1158240">
                <a:tc>
                  <a:txBody>
                    <a:bodyPr/>
                    <a:lstStyle/>
                    <a:p>
                      <a:r>
                        <a:rPr lang="en-US" sz="1400" dirty="0"/>
                        <a:t>Do you want to provide guidance about mentioning someone in the activity feed using an @mention or posting a photo of someone without asking permission? (for example, not excessively @mentioning the same person)</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518160">
                <a:tc>
                  <a:txBody>
                    <a:bodyPr/>
                    <a:lstStyle/>
                    <a:p>
                      <a:pPr marL="0" indent="0">
                        <a:buFont typeface="Arial" panose="020B0604020202020204" pitchFamily="34" charset="0"/>
                        <a:buNone/>
                      </a:pPr>
                      <a:r>
                        <a:rPr lang="en-US" sz="1400" dirty="0"/>
                        <a:t>Is there an existing policy for social media that applies to internal</a:t>
                      </a:r>
                      <a:r>
                        <a:rPr lang="en-US" sz="1400" baseline="0" dirty="0"/>
                        <a:t> social content </a:t>
                      </a:r>
                      <a:r>
                        <a:rPr lang="en-US" sz="1400" dirty="0"/>
                        <a:t>(or needs to be updated)?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94488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Are there specific subjects or content that should not be included in posts? For example, in one legal implementation, attorneys were advised not to mention any specifics of open cases in enterprise</a:t>
                      </a:r>
                      <a:r>
                        <a:rPr lang="en-US" sz="1400" baseline="0" dirty="0"/>
                        <a:t> social</a:t>
                      </a:r>
                      <a:r>
                        <a:rPr lang="en-US" sz="1400" dirty="0"/>
                        <a:t> posts.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6210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Policy Questions – Enterprise Social</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92</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726739072"/>
              </p:ext>
            </p:extLst>
          </p:nvPr>
        </p:nvGraphicFramePr>
        <p:xfrm>
          <a:off x="406400" y="1219200"/>
          <a:ext cx="11277601" cy="320548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Topics and hashtags</a:t>
                      </a:r>
                      <a:r>
                        <a:rPr lang="en-US" sz="1400" baseline="0" dirty="0"/>
                        <a:t> are an important way to make posts more visible. However, with “folksonomies,” you get the problem of variations due to multiple spellings, different abbreviations, singular vs. plural words, hyphens vs. underscores to separate words. Do you need to establish any guidelines around the use of topics </a:t>
                      </a:r>
                      <a:r>
                        <a:rPr lang="en-US" sz="1400" baseline="0"/>
                        <a:t>or hashtags? </a:t>
                      </a:r>
                      <a:r>
                        <a:rPr lang="en-US" sz="1400" baseline="0" dirty="0"/>
                        <a:t>Plan to look for variations and reduce them? </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Do you need to monitor the use of particular terms or words in</a:t>
                      </a:r>
                      <a:r>
                        <a:rPr lang="en-US" sz="1400" baseline="0" dirty="0"/>
                        <a:t> conversations to ensure compliance</a:t>
                      </a:r>
                      <a:r>
                        <a:rPr lang="en-US" sz="1400" dirty="0"/>
                        <a:t>? (both good and bad)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What specific decisions need to be in the Yammer Usage Policy that</a:t>
                      </a:r>
                      <a:r>
                        <a:rPr lang="en-US" sz="1400" baseline="0" dirty="0"/>
                        <a:t> users must accept before accessing?</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58310466"/>
                  </a:ext>
                </a:extLst>
              </a:tr>
            </a:tbl>
          </a:graphicData>
        </a:graphic>
      </p:graphicFrame>
    </p:spTree>
    <p:extLst>
      <p:ext uri="{BB962C8B-B14F-4D97-AF65-F5344CB8AC3E}">
        <p14:creationId xmlns:p14="http://schemas.microsoft.com/office/powerpoint/2010/main" val="11199711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Policy Questions – Enterprise Social</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93</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89051990"/>
              </p:ext>
            </p:extLst>
          </p:nvPr>
        </p:nvGraphicFramePr>
        <p:xfrm>
          <a:off x="406400" y="1219200"/>
          <a:ext cx="11277601" cy="411988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Will enterprise</a:t>
                      </a:r>
                      <a:r>
                        <a:rPr lang="en-US" sz="1400" baseline="0" dirty="0"/>
                        <a:t> social content be kept indefinitely or deleted after a specific time period? What archiving or preservation policies need to be applied to Enterprise Social conversations?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a:t>
                      </a:r>
                      <a:r>
                        <a:rPr lang="en-US" sz="1400" baseline="0" dirty="0"/>
                        <a:t> external users permitted to be part of your internal enterprise social conversations?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How will enterprise social policies and guidance be enforced and communicated?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Do you need to have a review process when new Yammer groups are created?</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6415974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Should all groups be open or should private groups be allowed? If so, under what conditions?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8261165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Should multiple</a:t>
                      </a:r>
                      <a:r>
                        <a:rPr lang="en-US" sz="1400" baseline="0" dirty="0"/>
                        <a:t> groups on similar topics be encouraged or discouraged? How narrow or focused should a group be?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34830121"/>
                  </a:ext>
                </a:extLst>
              </a:tr>
            </a:tbl>
          </a:graphicData>
        </a:graphic>
      </p:graphicFrame>
    </p:spTree>
    <p:extLst>
      <p:ext uri="{BB962C8B-B14F-4D97-AF65-F5344CB8AC3E}">
        <p14:creationId xmlns:p14="http://schemas.microsoft.com/office/powerpoint/2010/main" val="13318359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 Policy Questions – Enterprise Social</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94</a:t>
            </a:fld>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28912559"/>
              </p:ext>
            </p:extLst>
          </p:nvPr>
        </p:nvGraphicFramePr>
        <p:xfrm>
          <a:off x="406400" y="1219200"/>
          <a:ext cx="11277601" cy="266700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 all communities/groups need a</a:t>
                      </a:r>
                      <a:r>
                        <a:rPr lang="en-US" sz="1400" baseline="0" dirty="0"/>
                        <a:t> community moderator or manager? </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Are there standard policies that need to be included in each Community/group site</a:t>
                      </a:r>
                      <a:r>
                        <a:rPr lang="en-US" sz="1400" baseline="0" dirty="0"/>
                        <a: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r h="370840">
                <a:tc>
                  <a:txBody>
                    <a:bodyPr/>
                    <a:lstStyle/>
                    <a:p>
                      <a:r>
                        <a:rPr lang="en-US" sz="1400" dirty="0"/>
                        <a:t>Do community/group moderators need special training?</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Is</a:t>
                      </a:r>
                      <a:r>
                        <a:rPr lang="en-US" sz="1400" baseline="0" dirty="0"/>
                        <a:t> there a documented list of expectations for community/group moderators?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Do</a:t>
                      </a:r>
                      <a:r>
                        <a:rPr lang="en-US" sz="1400" baseline="0" dirty="0"/>
                        <a:t> community moderators have to be employees?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63465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and Operations Decisions</a:t>
            </a:r>
          </a:p>
        </p:txBody>
      </p:sp>
      <p:sp>
        <p:nvSpPr>
          <p:cNvPr id="6" name="Text Placeholder 5">
            <a:extLst>
              <a:ext uri="{FF2B5EF4-FFF2-40B4-BE49-F238E27FC236}">
                <a16:creationId xmlns:a16="http://schemas.microsoft.com/office/drawing/2014/main" id="{D59E2F61-5EEC-45EB-9A9B-73F0D57AF0D5}"/>
              </a:ext>
            </a:extLst>
          </p:cNvPr>
          <p:cNvSpPr>
            <a:spLocks noGrp="1"/>
          </p:cNvSpPr>
          <p:nvPr>
            <p:ph type="body" idx="1"/>
          </p:nvPr>
        </p:nvSpPr>
        <p:spPr>
          <a:xfrm>
            <a:off x="1097280" y="4453128"/>
            <a:ext cx="10058400" cy="1706132"/>
          </a:xfrm>
        </p:spPr>
        <p:txBody>
          <a:bodyPr>
            <a:normAutofit/>
          </a:bodyPr>
          <a:lstStyle/>
          <a:p>
            <a:r>
              <a:rPr lang="en-US" dirty="0"/>
              <a:t>Example Questions – Details by Dev Team. Typically, these are IT decisions. Record the outcomes, but it is usually not necessary to have a meeting with the Core Team to Discuss</a:t>
            </a:r>
          </a:p>
          <a:p>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95</a:t>
            </a:fld>
            <a:endParaRPr lang="en-US" dirty="0"/>
          </a:p>
        </p:txBody>
      </p:sp>
    </p:spTree>
    <p:extLst>
      <p:ext uri="{BB962C8B-B14F-4D97-AF65-F5344CB8AC3E}">
        <p14:creationId xmlns:p14="http://schemas.microsoft.com/office/powerpoint/2010/main" val="18938570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Development Decisions</a:t>
            </a:r>
          </a:p>
        </p:txBody>
      </p:sp>
      <p:sp>
        <p:nvSpPr>
          <p:cNvPr id="3" name="Slide Number Placeholder 2"/>
          <p:cNvSpPr>
            <a:spLocks noGrp="1"/>
          </p:cNvSpPr>
          <p:nvPr>
            <p:ph type="sldNum" sz="quarter" idx="12"/>
          </p:nvPr>
        </p:nvSpPr>
        <p:spPr/>
        <p:txBody>
          <a:bodyPr/>
          <a:lstStyle/>
          <a:p>
            <a:fld id="{EA7C8D44-3667-46F6-9772-CC52308E2A7F}" type="slidenum">
              <a:rPr lang="en-US" smtClean="0"/>
              <a:pPr/>
              <a:t>96</a:t>
            </a:fld>
            <a:endParaRPr lang="en-US" dirty="0"/>
          </a:p>
        </p:txBody>
      </p:sp>
      <p:graphicFrame>
        <p:nvGraphicFramePr>
          <p:cNvPr id="5" name="Content Placeholder 4"/>
          <p:cNvGraphicFramePr>
            <a:graphicFrameLocks noGrp="1"/>
          </p:cNvGraphicFramePr>
          <p:nvPr>
            <p:ph sz="quarter" idx="1"/>
          </p:nvPr>
        </p:nvGraphicFramePr>
        <p:xfrm>
          <a:off x="406400" y="1219200"/>
          <a:ext cx="11277601" cy="471424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What processes need to be in place to request new features or capabilities (or provide feedback</a:t>
                      </a:r>
                      <a:r>
                        <a:rPr lang="en-US" sz="1400" baseline="0" dirty="0"/>
                        <a:t> in general)</a:t>
                      </a:r>
                      <a:r>
                        <a:rPr lang="en-US" sz="1400" dirty="0"/>
                        <a: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Who will be accountable to review and manage enhancement requests?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a:t>
                      </a:r>
                      <a:r>
                        <a:rPr lang="en-US" sz="1400" baseline="0" dirty="0"/>
                        <a:t> will the policy be for installing third-party apps?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For one site or group?</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For the enterprise?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Who determines which apps can be installed? How will the process be reviewed?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What is the process for requesting, approving, and deploying third-party tools?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841000752"/>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Can scripting be enabled on sites? If so, for what purposes?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39496505"/>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Are classic sites allowed/supported?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1131735"/>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What type of review is required for </a:t>
                      </a:r>
                      <a:r>
                        <a:rPr lang="en-US" sz="1400" baseline="0" dirty="0" err="1"/>
                        <a:t>SPFx</a:t>
                      </a:r>
                      <a:r>
                        <a:rPr lang="en-US" sz="1400" baseline="0" dirty="0"/>
                        <a:t> code and apps?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00571799"/>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Other specific decisions/standards?</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84920419"/>
                  </a:ext>
                </a:extLst>
              </a:tr>
            </a:tbl>
          </a:graphicData>
        </a:graphic>
      </p:graphicFrame>
    </p:spTree>
    <p:extLst>
      <p:ext uri="{BB962C8B-B14F-4D97-AF65-F5344CB8AC3E}">
        <p14:creationId xmlns:p14="http://schemas.microsoft.com/office/powerpoint/2010/main" val="716146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Policy Decisions – Operations and Support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97</a:t>
            </a:fld>
            <a:endParaRPr lang="en-US" dirty="0"/>
          </a:p>
        </p:txBody>
      </p:sp>
      <p:graphicFrame>
        <p:nvGraphicFramePr>
          <p:cNvPr id="5" name="Content Placeholder 4"/>
          <p:cNvGraphicFramePr>
            <a:graphicFrameLocks noGrp="1"/>
          </p:cNvGraphicFramePr>
          <p:nvPr>
            <p:ph sz="quarter" idx="1"/>
          </p:nvPr>
        </p:nvGraphicFramePr>
        <p:xfrm>
          <a:off x="406399" y="1005558"/>
          <a:ext cx="11277601" cy="521716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r>
                        <a:rPr lang="en-US" sz="1400" dirty="0"/>
                        <a:t>For each type of content or collection of sites:</a:t>
                      </a:r>
                    </a:p>
                    <a:p>
                      <a:pPr marL="285750" lvl="1" indent="-285750">
                        <a:buFont typeface="Arial" panose="020B0604020202020204" pitchFamily="34" charset="0"/>
                        <a:buChar char="•"/>
                      </a:pPr>
                      <a:r>
                        <a:rPr lang="en-US" sz="1400" dirty="0"/>
                        <a:t>What type of availability is required?</a:t>
                      </a:r>
                    </a:p>
                    <a:p>
                      <a:pPr marL="285750" lvl="1" indent="-285750">
                        <a:buFont typeface="Arial" panose="020B0604020202020204" pitchFamily="34" charset="0"/>
                        <a:buChar char="•"/>
                      </a:pPr>
                      <a:r>
                        <a:rPr lang="en-US" sz="1400" dirty="0"/>
                        <a:t>What are the expectations for disaster recovery and backup?</a:t>
                      </a:r>
                    </a:p>
                    <a:p>
                      <a:pPr marL="285750" lvl="1" indent="-285750">
                        <a:buFont typeface="Arial" panose="020B0604020202020204" pitchFamily="34" charset="0"/>
                        <a:buChar char="•"/>
                      </a:pPr>
                      <a:r>
                        <a:rPr lang="en-US" sz="1400" dirty="0"/>
                        <a:t>What are the expectations for response time?</a:t>
                      </a:r>
                    </a:p>
                    <a:p>
                      <a:pPr marL="285750" lvl="1" indent="-285750">
                        <a:buFont typeface="Arial" panose="020B0604020202020204" pitchFamily="34" charset="0"/>
                        <a:buChar char="•"/>
                      </a:pPr>
                      <a:r>
                        <a:rPr lang="en-US" sz="1400" dirty="0"/>
                        <a:t>What is the impact on storage, network infrastructure, or other elements of the IT backbone?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097717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type of environments are needed to support the business outcomes (for example, development, QA, and production)? </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types of processes are needed to ensure that the solution infrastructure is maintained and monitored?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For Office 365 environments, who will be responsible for monitoring</a:t>
                      </a:r>
                      <a:r>
                        <a:rPr lang="en-US" sz="1400" baseline="0" dirty="0"/>
                        <a:t> the Office 365 roadmap and evaluating how upcoming changes will affect your users?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How will this information be communicated to users?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t>Do you need to deploy a First Release tenant or identify selected users to be in First Release? (see next page)</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82961269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How will migration be supported from one environment to another?</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6917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Policy Decisions – Operations and Support</a:t>
            </a:r>
          </a:p>
        </p:txBody>
      </p:sp>
      <p:sp>
        <p:nvSpPr>
          <p:cNvPr id="3" name="Slide Number Placeholder 2"/>
          <p:cNvSpPr>
            <a:spLocks noGrp="1"/>
          </p:cNvSpPr>
          <p:nvPr>
            <p:ph type="sldNum" sz="quarter" idx="12"/>
          </p:nvPr>
        </p:nvSpPr>
        <p:spPr/>
        <p:txBody>
          <a:bodyPr/>
          <a:lstStyle/>
          <a:p>
            <a:fld id="{EA7C8D44-3667-46F6-9772-CC52308E2A7F}" type="slidenum">
              <a:rPr lang="en-US" smtClean="0"/>
              <a:pPr/>
              <a:t>98</a:t>
            </a:fld>
            <a:endParaRPr lang="en-US" dirty="0"/>
          </a:p>
        </p:txBody>
      </p:sp>
      <p:graphicFrame>
        <p:nvGraphicFramePr>
          <p:cNvPr id="5" name="Content Placeholder 4"/>
          <p:cNvGraphicFramePr>
            <a:graphicFrameLocks noGrp="1"/>
          </p:cNvGraphicFramePr>
          <p:nvPr>
            <p:ph sz="quarter" idx="1"/>
          </p:nvPr>
        </p:nvGraphicFramePr>
        <p:xfrm>
          <a:off x="406400" y="1219200"/>
          <a:ext cx="11277601" cy="1407160"/>
        </p:xfrm>
        <a:graphic>
          <a:graphicData uri="http://schemas.openxmlformats.org/drawingml/2006/table">
            <a:tbl>
              <a:tblPr firstRow="1" bandRow="1">
                <a:tableStyleId>{5C22544A-7EE6-4342-B048-85BDC9FD1C3A}</a:tableStyleId>
              </a:tblPr>
              <a:tblGrid>
                <a:gridCol w="4748463">
                  <a:extLst>
                    <a:ext uri="{9D8B030D-6E8A-4147-A177-3AD203B41FA5}">
                      <a16:colId xmlns:a16="http://schemas.microsoft.com/office/drawing/2014/main" val="20000"/>
                    </a:ext>
                  </a:extLst>
                </a:gridCol>
                <a:gridCol w="4141537">
                  <a:extLst>
                    <a:ext uri="{9D8B030D-6E8A-4147-A177-3AD203B41FA5}">
                      <a16:colId xmlns:a16="http://schemas.microsoft.com/office/drawing/2014/main" val="20001"/>
                    </a:ext>
                  </a:extLst>
                </a:gridCol>
                <a:gridCol w="2387601">
                  <a:extLst>
                    <a:ext uri="{9D8B030D-6E8A-4147-A177-3AD203B41FA5}">
                      <a16:colId xmlns:a16="http://schemas.microsoft.com/office/drawing/2014/main" val="20002"/>
                    </a:ext>
                  </a:extLst>
                </a:gridCol>
              </a:tblGrid>
              <a:tr h="370840">
                <a:tc>
                  <a:txBody>
                    <a:bodyPr/>
                    <a:lstStyle/>
                    <a:p>
                      <a:r>
                        <a:rPr lang="en-US" sz="1400" dirty="0"/>
                        <a:t>Key Governance Question</a:t>
                      </a:r>
                    </a:p>
                  </a:txBody>
                  <a:tcPr/>
                </a:tc>
                <a:tc>
                  <a:txBody>
                    <a:bodyPr/>
                    <a:lstStyle/>
                    <a:p>
                      <a:r>
                        <a:rPr lang="en-US" sz="1400" dirty="0"/>
                        <a:t>Decision/Answer</a:t>
                      </a:r>
                    </a:p>
                  </a:txBody>
                  <a:tcPr/>
                </a:tc>
                <a:tc>
                  <a:txBody>
                    <a:bodyPr/>
                    <a:lstStyle/>
                    <a:p>
                      <a:r>
                        <a:rPr lang="en-US" sz="1400" dirty="0"/>
                        <a:t>Reference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How will performance or infrastructure issues be escalated and resolved?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What type of support infrastructure will be available to support end users and Site Owners/Solution </a:t>
                      </a:r>
                      <a:r>
                        <a:rPr lang="en-US" sz="1400" baseline="0" dirty="0"/>
                        <a:t>Analysts?</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723994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SH Theme">
      <a:majorFont>
        <a:latin typeface="Segoe UI"/>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1647</TotalTime>
  <Words>12409</Words>
  <Application>Microsoft Office PowerPoint</Application>
  <PresentationFormat>Widescreen</PresentationFormat>
  <Paragraphs>1292</Paragraphs>
  <Slides>98</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Calibri</vt:lpstr>
      <vt:lpstr>Segoe UI</vt:lpstr>
      <vt:lpstr>Segoe UI Light</vt:lpstr>
      <vt:lpstr>SegoeUI</vt:lpstr>
      <vt:lpstr>Times New Roman</vt:lpstr>
      <vt:lpstr>Wingdings</vt:lpstr>
      <vt:lpstr>Retrospect</vt:lpstr>
      <vt:lpstr>SharePoint/Office 365 Governance Questions</vt:lpstr>
      <vt:lpstr>How to use this document</vt:lpstr>
      <vt:lpstr>Governance Framework Meeting Topics</vt:lpstr>
      <vt:lpstr>Governance Core Principle: Our digital workplace includes several “services” offered to users. The vision and goals may be different for each type – along with the governance policies and guidelines.</vt:lpstr>
      <vt:lpstr>Overview and Key Decisions</vt:lpstr>
      <vt:lpstr>Vision and Overview</vt:lpstr>
      <vt:lpstr>Governance Planning Decisions</vt:lpstr>
      <vt:lpstr>Content Governance Summary (example)</vt:lpstr>
      <vt:lpstr>“Up front” Decisions</vt:lpstr>
      <vt:lpstr>General Settings | Office 365</vt:lpstr>
      <vt:lpstr>Provisioning</vt:lpstr>
      <vt:lpstr>Provisioning – Office 365 Groups</vt:lpstr>
      <vt:lpstr>Provisioning – Office 365 Groups</vt:lpstr>
      <vt:lpstr>Naming Policy Examples</vt:lpstr>
      <vt:lpstr>Provisioning models for Office 365 Groups</vt:lpstr>
      <vt:lpstr>Understanding the relationship between a Group’s policy settings and SharePoint create site experience</vt:lpstr>
      <vt:lpstr>External Sharing</vt:lpstr>
      <vt:lpstr>Understanding External Sharing</vt:lpstr>
      <vt:lpstr>External Sharing in SharePoint and OneDrive</vt:lpstr>
      <vt:lpstr>Details to support the discussion</vt:lpstr>
      <vt:lpstr>External Access Decisions for Office 365 Groups</vt:lpstr>
      <vt:lpstr>External Sharing</vt:lpstr>
      <vt:lpstr>Sharing Links</vt:lpstr>
      <vt:lpstr>SharePoint Site Sharing and Access</vt:lpstr>
      <vt:lpstr>SharePoint and OneDrive | Notifications</vt:lpstr>
      <vt:lpstr>Sync and Access Decisions</vt:lpstr>
      <vt:lpstr>Mobile Application Management (if enabled)</vt:lpstr>
      <vt:lpstr>Team Collaboration</vt:lpstr>
      <vt:lpstr>Other Office 365 Services</vt:lpstr>
      <vt:lpstr>Information Architecture</vt:lpstr>
      <vt:lpstr>Questions Admins often ask (from Joanne Klein)</vt:lpstr>
      <vt:lpstr>“Up front” Decisions for Microsoft Teams</vt:lpstr>
      <vt:lpstr>Key “up front” decisions | Microsoft Teams Provisioning</vt:lpstr>
      <vt:lpstr>Teams provisioning license implications</vt:lpstr>
      <vt:lpstr>Key “up front” decisions | Microsoft Teams Retention</vt:lpstr>
      <vt:lpstr>Retention Principles</vt:lpstr>
      <vt:lpstr>Teams retention license implications</vt:lpstr>
      <vt:lpstr>Key “up front” decisions | Microsoft Teams DLP</vt:lpstr>
      <vt:lpstr>Key “up front” decisions | Microsoft Teams External Chat</vt:lpstr>
      <vt:lpstr>Key “up front” decisions | Microsoft Teams Features</vt:lpstr>
      <vt:lpstr>Key “up front” decisions | Microsoft Teams Features</vt:lpstr>
      <vt:lpstr>Other Teams Deployment Decisions</vt:lpstr>
      <vt:lpstr>Roles and Responsibilities</vt:lpstr>
      <vt:lpstr>Roles and Responsibilities | General Decisions</vt:lpstr>
      <vt:lpstr>Ongoing Change Management</vt:lpstr>
      <vt:lpstr>Roles and Responsibilities | General Decisions</vt:lpstr>
      <vt:lpstr>Roles and Responsibilities | General Decisions</vt:lpstr>
      <vt:lpstr>Roles and Responsibilities | Information Management</vt:lpstr>
      <vt:lpstr>Roles and Responsibilities | Skills and Training</vt:lpstr>
      <vt:lpstr>Enterprise Roles (roles found in many organizations – consider the roles you have today and which might be applicable)</vt:lpstr>
      <vt:lpstr>Intranet and Collaboration Roles</vt:lpstr>
      <vt:lpstr>Detailed Enterprise Decisions | Compliance</vt:lpstr>
      <vt:lpstr>Enterprise Policy Decisions – Governance Compliance</vt:lpstr>
      <vt:lpstr>Enterprise Policy Decisions – Governance Compliance</vt:lpstr>
      <vt:lpstr>Enterprise Policy Decisions – Governance Compliance</vt:lpstr>
      <vt:lpstr>Enterprise Policy Decisions – Governance Compliance</vt:lpstr>
      <vt:lpstr>Guiding Principles</vt:lpstr>
      <vt:lpstr>Example Guiding Principles – Design</vt:lpstr>
      <vt:lpstr>Example Guiding Principles – Content</vt:lpstr>
      <vt:lpstr>Detailed Enterprise Decisions | Design and Branding</vt:lpstr>
      <vt:lpstr>Enterprise Policy Decisions – Site Naming and Design</vt:lpstr>
      <vt:lpstr>Site Naming Convention Examples</vt:lpstr>
      <vt:lpstr>Enterprise Policy Questions – Intranet Navigational Architecture</vt:lpstr>
      <vt:lpstr>Enterprise Policy Decisions – Site Architecture</vt:lpstr>
      <vt:lpstr>Enterprise Policy Decisions – Branding, Images, and Themes</vt:lpstr>
      <vt:lpstr>Enterprise Policy Decisions – Content Organization</vt:lpstr>
      <vt:lpstr>Enterprise Policy Questions – Content Management</vt:lpstr>
      <vt:lpstr>Detailed Team Collaboration Decisions</vt:lpstr>
      <vt:lpstr>Collaboration Sites | Detailed Decisions</vt:lpstr>
      <vt:lpstr>Collaboration Sites | Detailed Decisions</vt:lpstr>
      <vt:lpstr>Collaboration Sites | Content Life-cycle Management</vt:lpstr>
      <vt:lpstr>Records &amp; Retention</vt:lpstr>
      <vt:lpstr>Enterprise Policy Decisions – Records Management</vt:lpstr>
      <vt:lpstr>Enterprise Policy Decisions –Social Conversations (Yammer)</vt:lpstr>
      <vt:lpstr>Enterprise Policy Questions – Records Management</vt:lpstr>
      <vt:lpstr>Enterprise Policy Decisions – Retention</vt:lpstr>
      <vt:lpstr>Current State: Labels and Retention in Microsoft 365 (5/8/2019)</vt:lpstr>
      <vt:lpstr>Enterprise Policy Questions – Retention (Office 365)</vt:lpstr>
      <vt:lpstr>Reference Information</vt:lpstr>
      <vt:lpstr>Individual Content | User Profile</vt:lpstr>
      <vt:lpstr>User Profile Review Approach</vt:lpstr>
      <vt:lpstr>User Profile Decisions</vt:lpstr>
      <vt:lpstr>User Profile Decisions</vt:lpstr>
      <vt:lpstr>User Profile Decisions</vt:lpstr>
      <vt:lpstr>User Profile Decisions</vt:lpstr>
      <vt:lpstr>Individual Content | OneDrive for Business</vt:lpstr>
      <vt:lpstr>User Content (OneDrive for Business)</vt:lpstr>
      <vt:lpstr>OneDrive for Business: Sample Guidance</vt:lpstr>
      <vt:lpstr>Enterprise Social Decisions</vt:lpstr>
      <vt:lpstr>Enterprise Social Vision and Key Governance Questions</vt:lpstr>
      <vt:lpstr>Enterprise Policy Questions – Enterprise Social</vt:lpstr>
      <vt:lpstr>Enterprise Policy Questions – Enterprise Social</vt:lpstr>
      <vt:lpstr>Enterprise Policy Questions – Enterprise Social</vt:lpstr>
      <vt:lpstr>Enterprise Policy Questions – Enterprise Social</vt:lpstr>
      <vt:lpstr>Development and Operations Decisions</vt:lpstr>
      <vt:lpstr>Development Decisions</vt:lpstr>
      <vt:lpstr>Enterprise Policy Decisions – Operations and Support</vt:lpstr>
      <vt:lpstr>Enterprise Policy Decisions – Operations and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SharePoint/Office 365 Governance Questions</dc:title>
  <dc:creator>Susan Hanley</dc:creator>
  <cp:lastModifiedBy>Susan Hanley</cp:lastModifiedBy>
  <cp:revision>116</cp:revision>
  <dcterms:created xsi:type="dcterms:W3CDTF">2017-12-19T22:40:00Z</dcterms:created>
  <dcterms:modified xsi:type="dcterms:W3CDTF">2019-09-10T22:21:54Z</dcterms:modified>
</cp:coreProperties>
</file>