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1" r:id="rId5"/>
    <p:sldId id="270" r:id="rId6"/>
    <p:sldId id="257" r:id="rId7"/>
    <p:sldId id="259" r:id="rId8"/>
    <p:sldId id="263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04A1-4D25-47DD-A214-5BC334E24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7A53-1B4B-4EC1-96DD-46F8E19E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2D04-7FC4-4B3D-9284-EC24F0CB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42EB-4F87-4A05-AABA-66825E1A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6396-F0F4-46C8-AC4D-B9BD076B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7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CBAC-3631-45F4-ACF6-A0A38AED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5F0DD-97EA-44FF-A4EF-7A9C4AC1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F56A-26DB-43A5-B996-85E69CB1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5E7C-0960-4358-8623-BAE4ECE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8B0D-EDB8-4DC3-A7EB-2EDBFA3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9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A6BE2-D4D1-46B1-BE1B-98E68CB0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47FA-2A21-4297-9288-227B6D29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547C-B8AB-4D7F-A8BC-123B9031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B031-3B0B-4D0E-A534-3715EFE9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E846-34BF-4F25-8D47-17E62823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6F2-A0E7-4836-A77F-5D72C440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945-B31F-434A-B926-F760EF76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3CD5-C91D-4FFA-8E0D-61591AD1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5155-CB23-4CE3-AB23-A832354D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97C6-D3D1-400A-97ED-F1EC81B5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B92-D880-4114-8FF0-7A53249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36BA-710B-4C4E-8FE0-54715D27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9598-44EA-4A7F-8586-C4458F9B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0C18-888A-48F9-A3B7-60B6E82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A852-EA91-44E4-8B7C-04C64CFF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39F-7BC8-4A71-9DC0-7E04783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2812-0817-4CD1-AAD2-240F2F8F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5893A-039F-402B-8D88-6A44E0A3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E26B-8214-4B56-B7BB-10E951D0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FB4B-8042-4383-B138-D2720BD0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9B81-2D3F-4710-ADD8-14464F4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2CF2-EF8C-4EBD-B650-6195B331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70B-1A36-4481-8AFC-E201388B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8BC49-37DE-42F2-9F0E-B27AEBDD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B59CD-6A8D-46C1-BBD1-599640C76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1E28E-9EC6-4706-B46A-AF8F879A4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060CC-704C-4CAD-8A14-662AA5BC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DD13D-740C-483C-B031-23AA1CD2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3B5A-42CD-45C3-9615-9AFABA9B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718A-36EF-4782-A567-2490C8E0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39562-9C10-419D-812B-4029C345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5BDA-84D0-4830-8815-09776B35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690CD-07E0-4D97-B57E-53FBAE6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F5C3-ADF2-4F79-B34C-9171B0ED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71220-6073-485F-A5FD-895C4DA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83E6F-F762-442C-B3CF-8D7C03D8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573B-CD62-45D4-ADA5-70EDA285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9A8B-2748-4FBA-B3B2-172A4E02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39B16-52B7-4FD6-9F0B-103C881A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3679B-CB75-4E2D-A5A9-358426E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6613-45AA-4B5E-AF9B-19197F01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09CF-82D3-4B22-A15F-073A0845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6CF0-C533-44BB-88F5-76CD1CD4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0106-712B-4D40-BC1D-4440F77E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E4C2-8F72-4F25-9485-04859F1B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B410-A0B7-48F3-BE7C-AF8382F9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CB2F-128A-4A84-BBC2-40650659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E383-30CA-4D2E-A5EE-B8A3461F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F4FFB-4B7C-46DD-B5D3-BC47DA38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FD8B-7A52-4E75-9248-BF482032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A83F-16FE-424C-81A1-E8288D87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200A-D6CA-4BBC-8A47-512FFBB703EA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BE07-5B9C-4ED3-952A-CA091E12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5589-9EF9-4AA0-844E-4F7F75AE4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7089-7649-41B0-8A34-A9E5373F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pp-service/app-service-key-vault-references" TargetMode="External"/><Relationship Id="rId3" Type="http://schemas.openxmlformats.org/officeDocument/2006/relationships/hyperlink" Target="https://azurelessons.com/call-azure-function-from-flow/" TargetMode="External"/><Relationship Id="rId7" Type="http://schemas.openxmlformats.org/officeDocument/2006/relationships/hyperlink" Target="https://docs.microsoft.com/en-us/sharepoint/dev/spfx/web-parts/guidance/connect-to-api-secured-with-aad#use-the-aadtokenprovider-to-retrieve-access-token" TargetMode="External"/><Relationship Id="rId2" Type="http://schemas.openxmlformats.org/officeDocument/2006/relationships/hyperlink" Target="https://docs.microsoft.com/en-us/sharepoint/dev/solution-guidance/security-apponly-azu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imonw.se/calling-azure-function-from-powershell/" TargetMode="External"/><Relationship Id="rId5" Type="http://schemas.openxmlformats.org/officeDocument/2006/relationships/hyperlink" Target="https://github.com/AzureAD/MSAL.PS" TargetMode="External"/><Relationship Id="rId4" Type="http://schemas.openxmlformats.org/officeDocument/2006/relationships/hyperlink" Target="https://docs.microsoft.com/en-us/azure/active-directory/develop/msal-over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365-dev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BF15-A227-4338-9865-49D7AC4E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Authentication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B657E-E2E1-4E13-833B-842AB68E5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Joel Rodrigues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78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A2D2-548E-4023-AF46-C641CF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Using a Function template solution 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AE758-8F4F-45A1-96A4-CD6F62E7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Automate the entire setup process</a:t>
            </a:r>
          </a:p>
          <a:p>
            <a:pPr marL="0" indent="0">
              <a:buNone/>
            </a:pPr>
            <a:r>
              <a:rPr lang="en-GB" sz="2000" dirty="0"/>
              <a:t>Functions always fully configured from the start</a:t>
            </a:r>
          </a:p>
          <a:p>
            <a:pPr marL="0" indent="0">
              <a:buNone/>
            </a:pPr>
            <a:r>
              <a:rPr lang="en-GB" sz="2000" dirty="0"/>
              <a:t>Ready to use</a:t>
            </a:r>
          </a:p>
          <a:p>
            <a:pPr marL="0" indent="0">
              <a:buNone/>
            </a:pPr>
            <a:r>
              <a:rPr lang="en-GB" sz="2000" dirty="0"/>
              <a:t>Time saving</a:t>
            </a:r>
          </a:p>
          <a:p>
            <a:pPr marL="0" indent="0">
              <a:buNone/>
            </a:pPr>
            <a:r>
              <a:rPr lang="en-GB" sz="2000" dirty="0"/>
              <a:t>Less mistakes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889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A2D2-548E-4023-AF46-C641CF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Resources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AE758-8F4F-45A1-96A4-CD6F62E7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 dirty="0">
                <a:hlinkClick r:id="rId2"/>
              </a:rPr>
              <a:t>Granting access via Azure AD App-Only | Microsoft Docs</a:t>
            </a:r>
            <a:endParaRPr lang="en-GB" sz="2000" dirty="0"/>
          </a:p>
          <a:p>
            <a:r>
              <a:rPr lang="en-GB" sz="2000" dirty="0">
                <a:hlinkClick r:id="rId3"/>
              </a:rPr>
              <a:t>Calling An Azure Function From Power Automate (MS Flow) - Azure Lessons</a:t>
            </a:r>
            <a:endParaRPr lang="en-GB" sz="2000" dirty="0">
              <a:hlinkClick r:id="rId4"/>
            </a:endParaRPr>
          </a:p>
          <a:p>
            <a:r>
              <a:rPr lang="en-GB" sz="2000" dirty="0">
                <a:hlinkClick r:id="rId4"/>
              </a:rPr>
              <a:t>Learn about MSAL - Microsoft identity platform | Microsoft Docs</a:t>
            </a:r>
            <a:endParaRPr lang="en-GB" sz="2000" dirty="0"/>
          </a:p>
          <a:p>
            <a:r>
              <a:rPr lang="en-GB" sz="2000" dirty="0">
                <a:hlinkClick r:id="rId5"/>
              </a:rPr>
              <a:t>AzureAD/MSAL.PS (github.com)</a:t>
            </a:r>
            <a:endParaRPr lang="en-GB" sz="2000" dirty="0"/>
          </a:p>
          <a:p>
            <a:r>
              <a:rPr lang="en-GB" sz="2000" dirty="0">
                <a:hlinkClick r:id="rId6"/>
              </a:rPr>
              <a:t>Calling Azure Function from PowerShell - Simon </a:t>
            </a:r>
            <a:r>
              <a:rPr lang="en-GB" sz="2000" dirty="0" err="1">
                <a:hlinkClick r:id="rId6"/>
              </a:rPr>
              <a:t>Wahlin</a:t>
            </a:r>
            <a:endParaRPr lang="en-GB" sz="2000" dirty="0"/>
          </a:p>
          <a:p>
            <a:r>
              <a:rPr lang="en-GB" sz="2000" dirty="0">
                <a:hlinkClick r:id="rId7"/>
              </a:rPr>
              <a:t>Connect to API secured with Azure Active Directory (Azure AD) | Microsoft Docs</a:t>
            </a:r>
            <a:endParaRPr lang="en-GB" sz="2000" dirty="0"/>
          </a:p>
          <a:p>
            <a:r>
              <a:rPr lang="en-GB" sz="2000" dirty="0">
                <a:hlinkClick r:id="rId8"/>
              </a:rPr>
              <a:t>Use Key Vault references - Azure App Service | Microsoft Docs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6029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A2D2-548E-4023-AF46-C641CF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Demo Function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AE758-8F4F-45A1-96A4-CD6F62E7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800" dirty="0"/>
              <a:t>$</a:t>
            </a:r>
            <a:r>
              <a:rPr lang="en-GB" sz="1800" dirty="0" err="1"/>
              <a:t>siteUrl</a:t>
            </a:r>
            <a:r>
              <a:rPr lang="en-GB" sz="1800" dirty="0"/>
              <a:t> = "https://contoso.sharepoint.com/sites/</a:t>
            </a:r>
            <a:r>
              <a:rPr lang="en-GB" sz="1800"/>
              <a:t>demosite</a:t>
            </a:r>
            <a:r>
              <a:rPr lang="en-GB" sz="1800" dirty="0"/>
              <a:t>"</a:t>
            </a:r>
          </a:p>
          <a:p>
            <a:pPr marL="0" indent="0">
              <a:buNone/>
            </a:pPr>
            <a:r>
              <a:rPr lang="en-GB" sz="1800" dirty="0"/>
              <a:t>$</a:t>
            </a:r>
            <a:r>
              <a:rPr lang="en-GB" sz="1800" dirty="0" err="1"/>
              <a:t>AuthId</a:t>
            </a:r>
            <a:r>
              <a:rPr lang="en-GB" sz="1800" dirty="0"/>
              <a:t> = $</a:t>
            </a:r>
            <a:r>
              <a:rPr lang="en-GB" sz="1800" dirty="0" err="1"/>
              <a:t>env:AuthId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$</a:t>
            </a:r>
            <a:r>
              <a:rPr lang="en-GB" sz="1800" dirty="0" err="1"/>
              <a:t>SPOTenant</a:t>
            </a:r>
            <a:r>
              <a:rPr lang="en-GB" sz="1800" dirty="0"/>
              <a:t> = “contoso.onmicrosoft.com"</a:t>
            </a:r>
          </a:p>
          <a:p>
            <a:pPr marL="0" indent="0">
              <a:buNone/>
            </a:pPr>
            <a:r>
              <a:rPr lang="en-GB" sz="1800" dirty="0"/>
              <a:t>$Certificate = $</a:t>
            </a:r>
            <a:r>
              <a:rPr lang="en-GB" sz="1800" dirty="0" err="1"/>
              <a:t>env:Certificate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Connect-</a:t>
            </a:r>
            <a:r>
              <a:rPr lang="en-GB" sz="1800" dirty="0" err="1"/>
              <a:t>PnPOnline</a:t>
            </a:r>
            <a:r>
              <a:rPr lang="en-GB" sz="1800" dirty="0"/>
              <a:t> -</a:t>
            </a:r>
            <a:r>
              <a:rPr lang="en-GB" sz="1800" dirty="0" err="1"/>
              <a:t>Url</a:t>
            </a:r>
            <a:r>
              <a:rPr lang="en-GB" sz="1800" dirty="0"/>
              <a:t> $</a:t>
            </a:r>
            <a:r>
              <a:rPr lang="en-GB" sz="1800" dirty="0" err="1"/>
              <a:t>SiteUrl</a:t>
            </a:r>
            <a:r>
              <a:rPr lang="en-GB" sz="1800" dirty="0"/>
              <a:t> -</a:t>
            </a:r>
            <a:r>
              <a:rPr lang="en-GB" sz="1800" dirty="0" err="1"/>
              <a:t>ClientId</a:t>
            </a:r>
            <a:r>
              <a:rPr lang="en-GB" sz="1800" dirty="0"/>
              <a:t> $</a:t>
            </a:r>
            <a:r>
              <a:rPr lang="en-GB" sz="1800" dirty="0" err="1"/>
              <a:t>AuthId</a:t>
            </a:r>
            <a:r>
              <a:rPr lang="en-GB" sz="1800" dirty="0"/>
              <a:t> -Tenant $</a:t>
            </a:r>
            <a:r>
              <a:rPr lang="en-GB" sz="1800" dirty="0" err="1"/>
              <a:t>SPOTenant</a:t>
            </a:r>
            <a:r>
              <a:rPr lang="en-GB" sz="1800" dirty="0"/>
              <a:t> -CertificateBase64Encoded $Certificate</a:t>
            </a:r>
          </a:p>
          <a:p>
            <a:pPr marL="0" indent="0">
              <a:buNone/>
            </a:pPr>
            <a:r>
              <a:rPr lang="en-GB" sz="1800" dirty="0"/>
              <a:t>Write-Information "Connected to site"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Get-</a:t>
            </a:r>
            <a:r>
              <a:rPr lang="en-GB" sz="1800" dirty="0" err="1"/>
              <a:t>PnPList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Write-Information "Done!"</a:t>
            </a:r>
          </a:p>
        </p:txBody>
      </p:sp>
    </p:spTree>
    <p:extLst>
      <p:ext uri="{BB962C8B-B14F-4D97-AF65-F5344CB8AC3E}">
        <p14:creationId xmlns:p14="http://schemas.microsoft.com/office/powerpoint/2010/main" val="7431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581237F-0414-470D-A3C1-50FAD6AB3018}"/>
              </a:ext>
            </a:extLst>
          </p:cNvPr>
          <p:cNvSpPr txBox="1">
            <a:spLocks/>
          </p:cNvSpPr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 ME INTRODUCE MYSELF…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A53354F-59C8-498E-B208-2539DA3EAA8A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Joel Rodrigues</a:t>
            </a: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SharePoint Developer at Storm Technology Ltd </a:t>
            </a: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Microsoft MVP - Office Development</a:t>
            </a: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10+ years developing SharePoint solutions </a:t>
            </a: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@JoelFMRodrigues</a:t>
            </a:r>
          </a:p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https://www.m365-dev.com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0" marR="0" lvl="0" indent="-22860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989A4BDA-071B-41B4-A9DD-3DB1C4020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813" y="704850"/>
            <a:ext cx="1250939" cy="4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B561-0D8D-47CA-9204-1A264460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Typical scenarios to consider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6A19-A4AD-425A-9206-BDE74157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Azure Function to connect to SharePoint using app-only permissions</a:t>
            </a:r>
          </a:p>
          <a:p>
            <a:pPr marL="0" indent="0">
              <a:buNone/>
            </a:pPr>
            <a:r>
              <a:rPr lang="en-GB" sz="2000" dirty="0"/>
              <a:t>Trigger Function via queue items</a:t>
            </a:r>
          </a:p>
          <a:p>
            <a:pPr marL="0" indent="0">
              <a:buNone/>
            </a:pPr>
            <a:r>
              <a:rPr lang="en-GB" sz="2000" dirty="0"/>
              <a:t>Trigger Function via HTTP request</a:t>
            </a:r>
          </a:p>
          <a:p>
            <a:pPr lvl="1"/>
            <a:r>
              <a:rPr lang="en-GB" sz="2000" dirty="0"/>
              <a:t>From Logic Apps or </a:t>
            </a:r>
            <a:r>
              <a:rPr lang="en-GB" sz="2000" dirty="0" err="1"/>
              <a:t>PowerAutomate</a:t>
            </a:r>
            <a:endParaRPr lang="en-GB" sz="2000" dirty="0"/>
          </a:p>
          <a:p>
            <a:pPr lvl="1"/>
            <a:r>
              <a:rPr lang="en-GB" sz="2000" dirty="0"/>
              <a:t>From .NET (MSAL)</a:t>
            </a:r>
          </a:p>
          <a:p>
            <a:pPr lvl="1"/>
            <a:r>
              <a:rPr lang="en-GB" sz="2000" dirty="0"/>
              <a:t>From the browser as an end-user via SPFx</a:t>
            </a:r>
          </a:p>
          <a:p>
            <a:pPr lvl="1"/>
            <a:r>
              <a:rPr lang="en-GB" sz="2000" dirty="0"/>
              <a:t>From other Function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14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E30B-41D6-4946-8869-D23D8FF1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SharePoint using Azure AD app and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CF9E-958E-4787-A5D4-BE536FE2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9E4275-DB8D-40BB-A97B-8286F5C3973B}"/>
              </a:ext>
            </a:extLst>
          </p:cNvPr>
          <p:cNvGrpSpPr/>
          <p:nvPr/>
        </p:nvGrpSpPr>
        <p:grpSpPr>
          <a:xfrm>
            <a:off x="1238428" y="1639066"/>
            <a:ext cx="1812659" cy="1684853"/>
            <a:chOff x="5795255" y="4428817"/>
            <a:chExt cx="2072171" cy="19260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F9D49E-5DFF-49F5-9375-A8BFC8261C11}"/>
                </a:ext>
              </a:extLst>
            </p:cNvPr>
            <p:cNvSpPr/>
            <p:nvPr/>
          </p:nvSpPr>
          <p:spPr bwMode="auto">
            <a:xfrm>
              <a:off x="5795255" y="4671468"/>
              <a:ext cx="1816152" cy="1683416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Azure Function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2CDBCA-EE69-4544-98E9-861E6010D3A4}"/>
                </a:ext>
              </a:extLst>
            </p:cNvPr>
            <p:cNvSpPr/>
            <p:nvPr/>
          </p:nvSpPr>
          <p:spPr bwMode="auto">
            <a:xfrm>
              <a:off x="5894201" y="5056809"/>
              <a:ext cx="1601345" cy="117885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1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33E861BA-7649-41C8-A961-2E051F02B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434" y="4428817"/>
              <a:ext cx="627992" cy="627992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D3D0617-9EB0-49EE-8E84-03A700D82A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7367" y="5080196"/>
              <a:ext cx="1008700" cy="1132075"/>
              <a:chOff x="2847694" y="4018937"/>
              <a:chExt cx="1121405" cy="12585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99024A9-471A-4C2E-AB40-05BA98706C46}"/>
                  </a:ext>
                </a:extLst>
              </p:cNvPr>
              <p:cNvGrpSpPr/>
              <p:nvPr/>
            </p:nvGrpSpPr>
            <p:grpSpPr>
              <a:xfrm rot="1495202">
                <a:off x="2847694" y="4018937"/>
                <a:ext cx="1121405" cy="1258565"/>
                <a:chOff x="2847694" y="4018937"/>
                <a:chExt cx="1121405" cy="1258565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FC28FCA6-E1D3-46E3-951F-141C24F7926F}"/>
                    </a:ext>
                  </a:extLst>
                </p:cNvPr>
                <p:cNvSpPr/>
                <p:nvPr/>
              </p:nvSpPr>
              <p:spPr bwMode="auto">
                <a:xfrm>
                  <a:off x="2847694" y="4091697"/>
                  <a:ext cx="1121405" cy="112140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93719A67-BEF3-4169-93D4-E76CB80455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335734" y="5150216"/>
                  <a:ext cx="146572" cy="108000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5" name="Isosceles Triangle 114">
                  <a:extLst>
                    <a:ext uri="{FF2B5EF4-FFF2-40B4-BE49-F238E27FC236}">
                      <a16:creationId xmlns:a16="http://schemas.microsoft.com/office/drawing/2014/main" id="{2C73BC4C-7DA1-4CD6-A830-176FCA23B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335734" y="4038223"/>
                  <a:ext cx="146572" cy="108000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71E3A5C6-AE05-4B2F-9770-9A25C4F7A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648" y="4397761"/>
                <a:ext cx="589654" cy="466520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EA04F17-8EB7-4034-B874-3C0F3A49D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897" y="4540921"/>
                <a:ext cx="450000" cy="226778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02692E5B-1DF3-4E07-A326-1D3980BCC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163" y="4664040"/>
                <a:ext cx="241155" cy="246552"/>
              </a:xfrm>
              <a:prstGeom prst="rect">
                <a:avLst/>
              </a:prstGeom>
            </p:spPr>
          </p:pic>
        </p:grp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52252A4-98F7-494A-869F-AA7B771A7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268" y="1788076"/>
            <a:ext cx="2703004" cy="158607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2F2013E-D5D7-4F1F-B9EA-3BFB3C3C0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89" y="4422680"/>
            <a:ext cx="2367357" cy="1878446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78A83D-53D6-4A30-A408-26BA3CC6278D}"/>
              </a:ext>
            </a:extLst>
          </p:cNvPr>
          <p:cNvCxnSpPr>
            <a:cxnSpLocks/>
          </p:cNvCxnSpPr>
          <p:nvPr/>
        </p:nvCxnSpPr>
        <p:spPr>
          <a:xfrm flipV="1">
            <a:off x="772434" y="2604326"/>
            <a:ext cx="404603" cy="17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3DF5B31-DFE5-4B8C-BE0F-0F34965D3F51}"/>
              </a:ext>
            </a:extLst>
          </p:cNvPr>
          <p:cNvGrpSpPr/>
          <p:nvPr/>
        </p:nvGrpSpPr>
        <p:grpSpPr>
          <a:xfrm>
            <a:off x="305415" y="2347125"/>
            <a:ext cx="514401" cy="514401"/>
            <a:chOff x="492" y="17985"/>
            <a:chExt cx="524853" cy="52485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B53F279-497D-4CA3-BA9A-8183615DF1C6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Oval 4">
              <a:extLst>
                <a:ext uri="{FF2B5EF4-FFF2-40B4-BE49-F238E27FC236}">
                  <a16:creationId xmlns:a16="http://schemas.microsoft.com/office/drawing/2014/main" id="{F294A2B3-431B-4C5D-B13A-C0EA8E957E1F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/>
                <a:t>1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2B76754-66DE-45F7-B023-ADBC4B6754DC}"/>
              </a:ext>
            </a:extLst>
          </p:cNvPr>
          <p:cNvSpPr txBox="1"/>
          <p:nvPr/>
        </p:nvSpPr>
        <p:spPr>
          <a:xfrm>
            <a:off x="8320901" y="1553061"/>
            <a:ext cx="3548714" cy="401648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 execution started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 code requests app Id and Certificate from Function app settings. Function uses Key Vault references to request the values using managed identity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Vault ensures Function has access permissions to execute the request and returns values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 uses App Id and Certificate to connect to SharePoint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B6307F-6DB3-459E-89CE-01488A6E03C4}"/>
              </a:ext>
            </a:extLst>
          </p:cNvPr>
          <p:cNvCxnSpPr>
            <a:cxnSpLocks/>
          </p:cNvCxnSpPr>
          <p:nvPr/>
        </p:nvCxnSpPr>
        <p:spPr>
          <a:xfrm flipH="1">
            <a:off x="1801250" y="3441044"/>
            <a:ext cx="9105" cy="1084984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EDBBD78-45EE-4313-9A7D-B5014D5B5796}"/>
              </a:ext>
            </a:extLst>
          </p:cNvPr>
          <p:cNvGrpSpPr/>
          <p:nvPr/>
        </p:nvGrpSpPr>
        <p:grpSpPr>
          <a:xfrm>
            <a:off x="1544049" y="3674662"/>
            <a:ext cx="514401" cy="514401"/>
            <a:chOff x="492" y="17985"/>
            <a:chExt cx="524853" cy="524853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5833AF8-8402-45AD-ABCD-42F40074525B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Oval 4">
              <a:extLst>
                <a:ext uri="{FF2B5EF4-FFF2-40B4-BE49-F238E27FC236}">
                  <a16:creationId xmlns:a16="http://schemas.microsoft.com/office/drawing/2014/main" id="{EB65DD47-2E05-4C11-B374-A20E58912894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2</a:t>
              </a:r>
              <a:endParaRPr lang="en-US" sz="2352" dirty="0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A563C9E-5A07-43AC-855A-65C6C2A4845A}"/>
              </a:ext>
            </a:extLst>
          </p:cNvPr>
          <p:cNvCxnSpPr>
            <a:cxnSpLocks/>
          </p:cNvCxnSpPr>
          <p:nvPr/>
        </p:nvCxnSpPr>
        <p:spPr>
          <a:xfrm flipV="1">
            <a:off x="2501743" y="3415144"/>
            <a:ext cx="10880" cy="1007893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AADD934-9730-4DA2-A1C3-3B01C732D4A0}"/>
              </a:ext>
            </a:extLst>
          </p:cNvPr>
          <p:cNvGrpSpPr/>
          <p:nvPr/>
        </p:nvGrpSpPr>
        <p:grpSpPr>
          <a:xfrm>
            <a:off x="2233684" y="3674661"/>
            <a:ext cx="514401" cy="514401"/>
            <a:chOff x="492" y="17985"/>
            <a:chExt cx="524853" cy="524853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6631414-713A-4FF0-86C6-026F97A727A1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Oval 4">
              <a:extLst>
                <a:ext uri="{FF2B5EF4-FFF2-40B4-BE49-F238E27FC236}">
                  <a16:creationId xmlns:a16="http://schemas.microsoft.com/office/drawing/2014/main" id="{49BF2F1B-3865-4EA8-A8C4-AF71E7D92D7A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/>
                <a:t>3</a:t>
              </a: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7785F9-2BE0-43B3-B243-A754072F23C1}"/>
              </a:ext>
            </a:extLst>
          </p:cNvPr>
          <p:cNvCxnSpPr>
            <a:cxnSpLocks/>
          </p:cNvCxnSpPr>
          <p:nvPr/>
        </p:nvCxnSpPr>
        <p:spPr>
          <a:xfrm>
            <a:off x="3061580" y="2604326"/>
            <a:ext cx="1813004" cy="0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5C504F6-0E5E-4FCA-BF28-8EAE18143DB8}"/>
              </a:ext>
            </a:extLst>
          </p:cNvPr>
          <p:cNvGrpSpPr/>
          <p:nvPr/>
        </p:nvGrpSpPr>
        <p:grpSpPr>
          <a:xfrm>
            <a:off x="3826920" y="2347125"/>
            <a:ext cx="514401" cy="514401"/>
            <a:chOff x="492" y="17985"/>
            <a:chExt cx="524853" cy="52485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321711-EBD7-4F90-B908-FD179D35B5D7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Oval 4">
              <a:extLst>
                <a:ext uri="{FF2B5EF4-FFF2-40B4-BE49-F238E27FC236}">
                  <a16:creationId xmlns:a16="http://schemas.microsoft.com/office/drawing/2014/main" id="{5C0B638E-1B9E-4C9B-9D96-D74EC3F9556E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4</a:t>
              </a:r>
              <a:endParaRPr lang="en-US" sz="2352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B7128A4-BD40-4066-AC6C-198260E26ACF}"/>
              </a:ext>
            </a:extLst>
          </p:cNvPr>
          <p:cNvSpPr txBox="1"/>
          <p:nvPr/>
        </p:nvSpPr>
        <p:spPr>
          <a:xfrm>
            <a:off x="4769980" y="5569545"/>
            <a:ext cx="724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Connect-</a:t>
            </a:r>
            <a:r>
              <a:rPr lang="en-GB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PnPOnline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effectLst/>
                <a:latin typeface="Consolas" panose="020B0609020204030204" pitchFamily="49" charset="0"/>
              </a:rPr>
              <a:t>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SiteUrl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effectLst/>
                <a:latin typeface="Consolas" panose="020B0609020204030204" pitchFamily="49" charset="0"/>
              </a:rPr>
              <a:t>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ClientId</a:t>
            </a:r>
            <a:r>
              <a:rPr lang="en-GB" b="0" dirty="0"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-Tenant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$SPOTenant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.onmicrosoft.com"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-CertificateBase64Encoded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$Certificate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B561-0D8D-47CA-9204-1A264460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6A19-A4AD-425A-9206-BDE74157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Azure AD application</a:t>
            </a:r>
          </a:p>
          <a:p>
            <a:r>
              <a:rPr lang="en-GB" sz="2000" dirty="0"/>
              <a:t>API permissions</a:t>
            </a:r>
          </a:p>
          <a:p>
            <a:r>
              <a:rPr lang="en-GB" sz="2000" dirty="0"/>
              <a:t>Certificate</a:t>
            </a:r>
          </a:p>
          <a:p>
            <a:pPr marL="0" indent="0">
              <a:buNone/>
            </a:pPr>
            <a:r>
              <a:rPr lang="en-GB" sz="2000" dirty="0"/>
              <a:t>Key Vault</a:t>
            </a:r>
          </a:p>
          <a:p>
            <a:r>
              <a:rPr lang="en-GB" sz="2000" dirty="0"/>
              <a:t>Secrets</a:t>
            </a:r>
          </a:p>
          <a:p>
            <a:r>
              <a:rPr lang="en-GB" sz="2000" dirty="0"/>
              <a:t>Certificates</a:t>
            </a:r>
          </a:p>
          <a:p>
            <a:r>
              <a:rPr lang="en-GB" sz="2000" dirty="0"/>
              <a:t>Access Policies</a:t>
            </a:r>
          </a:p>
          <a:p>
            <a:pPr marL="0" indent="0">
              <a:buNone/>
            </a:pPr>
            <a:r>
              <a:rPr lang="en-GB" sz="2000" dirty="0"/>
              <a:t>Azure Function</a:t>
            </a:r>
          </a:p>
          <a:p>
            <a:r>
              <a:rPr lang="en-GB" sz="2000" dirty="0"/>
              <a:t>Managed Identity</a:t>
            </a:r>
          </a:p>
          <a:p>
            <a:r>
              <a:rPr lang="en-GB" sz="2000" dirty="0"/>
              <a:t>App settings</a:t>
            </a:r>
          </a:p>
          <a:p>
            <a:r>
              <a:rPr lang="en-GB" sz="20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9212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A2D2-548E-4023-AF46-C641CF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But when you create a new Function…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AE758-8F4F-45A1-96A4-CD6F62E7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What security is already in place?</a:t>
            </a:r>
          </a:p>
          <a:p>
            <a:pPr marL="0" indent="0">
              <a:buNone/>
            </a:pPr>
            <a:r>
              <a:rPr lang="en-GB" sz="2000" dirty="0"/>
              <a:t>How is access controlled?</a:t>
            </a:r>
          </a:p>
          <a:p>
            <a:pPr marL="0" indent="0">
              <a:buNone/>
            </a:pPr>
            <a:r>
              <a:rPr lang="en-GB" sz="2000" dirty="0"/>
              <a:t>Who can access the Function?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67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A2D2-548E-4023-AF46-C641CF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Everyone can get in…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erson in a green jacket&#10;&#10;Description automatically generated with low confidence">
            <a:extLst>
              <a:ext uri="{FF2B5EF4-FFF2-40B4-BE49-F238E27FC236}">
                <a16:creationId xmlns:a16="http://schemas.microsoft.com/office/drawing/2014/main" id="{E56C3928-1304-466E-A6FA-694626F73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86" y="625684"/>
            <a:ext cx="264357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1000-50EA-4CF7-96D8-12AB100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Function from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259-09A5-48B5-ACA9-B59EEB0D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options: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IHttpClientOptions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headers: {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  "Content-Type": "application/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json;odata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=verbose",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  Accept: "application/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json;odata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=verbose",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mode: "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cors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body: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JSON.stringify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APIData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: data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  })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client: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AadHttpClient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= await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this.wpContext.aadHttpClientFactory.getClient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apiUrl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response: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HttpClientResponse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= await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client.post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apiUrl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, AadHttpClient.configurations.v1, options);</a:t>
            </a:r>
          </a:p>
          <a:p>
            <a:pPr marL="0" indent="0">
              <a:buNone/>
            </a:pPr>
            <a:r>
              <a:rPr lang="en-GB" sz="1500" b="0" dirty="0">
                <a:effectLst/>
                <a:latin typeface="Consolas" panose="020B0609020204030204" pitchFamily="49" charset="0"/>
              </a:rPr>
              <a:t>     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 result: any[] = await </a:t>
            </a:r>
            <a:r>
              <a:rPr lang="en-GB" sz="1500" b="0" dirty="0" err="1">
                <a:effectLst/>
                <a:latin typeface="Consolas" panose="020B0609020204030204" pitchFamily="49" charset="0"/>
              </a:rPr>
              <a:t>response.json</a:t>
            </a:r>
            <a:r>
              <a:rPr lang="en-GB" sz="15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4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01000-50EA-4CF7-96D8-12AB1004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 from Logic App or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PowerAutomate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Trigger Azure Function From Power automate">
            <a:extLst>
              <a:ext uri="{FF2B5EF4-FFF2-40B4-BE49-F238E27FC236}">
                <a16:creationId xmlns:a16="http://schemas.microsoft.com/office/drawing/2014/main" id="{FDC3493D-8CC6-4F43-97B1-D7FCA11FF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672" y="625684"/>
            <a:ext cx="4896203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9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E07073F65C4149BC289DD2338AE11C" ma:contentTypeVersion="4" ma:contentTypeDescription="Create a new document." ma:contentTypeScope="" ma:versionID="e0177f39ce40d5bf696cadab8e92546d">
  <xsd:schema xmlns:xsd="http://www.w3.org/2001/XMLSchema" xmlns:xs="http://www.w3.org/2001/XMLSchema" xmlns:p="http://schemas.microsoft.com/office/2006/metadata/properties" xmlns:ns2="fc3b5099-01ea-4a0b-a9a7-a76df58ffe0c" xmlns:ns3="3be93385-2525-42af-ae9b-fd49266fc527" targetNamespace="http://schemas.microsoft.com/office/2006/metadata/properties" ma:root="true" ma:fieldsID="e8250f78c994541a3e21dcf6672dd227" ns2:_="" ns3:_="">
    <xsd:import namespace="fc3b5099-01ea-4a0b-a9a7-a76df58ffe0c"/>
    <xsd:import namespace="3be93385-2525-42af-ae9b-fd49266fc52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b5099-01ea-4a0b-a9a7-a76df58ffe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93385-2525-42af-ae9b-fd49266fc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415C95-E3B8-487B-8236-FD6A4825E331}"/>
</file>

<file path=customXml/itemProps2.xml><?xml version="1.0" encoding="utf-8"?>
<ds:datastoreItem xmlns:ds="http://schemas.openxmlformats.org/officeDocument/2006/customXml" ds:itemID="{9D959915-E2DD-4247-AAF7-901CEA7AA984}"/>
</file>

<file path=customXml/itemProps3.xml><?xml version="1.0" encoding="utf-8"?>
<ds:datastoreItem xmlns:ds="http://schemas.openxmlformats.org/officeDocument/2006/customXml" ds:itemID="{86C48BA3-A7C7-4173-B554-96F5C9CF9D3B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604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Authentication in Azure Functions</vt:lpstr>
      <vt:lpstr>PowerPoint Presentation</vt:lpstr>
      <vt:lpstr>Typical scenarios to consider</vt:lpstr>
      <vt:lpstr>Connect to SharePoint using Azure AD app and certificate</vt:lpstr>
      <vt:lpstr>Demo</vt:lpstr>
      <vt:lpstr>But when you create a new Function…</vt:lpstr>
      <vt:lpstr>Everyone can get in…</vt:lpstr>
      <vt:lpstr>Connect to Function from SPFx</vt:lpstr>
      <vt:lpstr>Connect from Logic App or PowerAutomate</vt:lpstr>
      <vt:lpstr>Using a Function template solution to</vt:lpstr>
      <vt:lpstr>Resources</vt:lpstr>
      <vt:lpstr>Demo Function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in Azure Functions</dc:title>
  <dc:creator>Joel Rodrigues</dc:creator>
  <cp:lastModifiedBy>Joel Rodrigues</cp:lastModifiedBy>
  <cp:revision>29</cp:revision>
  <dcterms:created xsi:type="dcterms:W3CDTF">2021-06-25T10:42:28Z</dcterms:created>
  <dcterms:modified xsi:type="dcterms:W3CDTF">2021-07-14T16:05:51Z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0x01010067E07073F65C4149BC289DD2338AE11C</vt:lpwstr>
  </property>
  <property fmtid="{D5CDD505-2E9C-101B-9397-08002B2CF9AE}" pid="3" name="Order">
    <vt:r8>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